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y="5143500" cx="9144000"/>
  <p:notesSz cx="6858000" cy="9144000"/>
  <p:embeddedFontLst>
    <p:embeddedFont>
      <p:font typeface="La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62" roundtripDataSignature="AMtx7mia2VXPkL5ChviO8PlhVZ4jYo0D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8A240E-A935-402A-A160-E9E6E98E0D53}">
  <a:tblStyle styleId="{DF8A240E-A935-402A-A160-E9E6E98E0D5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79A0C7B-4C6C-41E1-A7B3-88071AC27EB4}"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customschemas.google.com/relationships/presentationmetadata" Target="metadata"/><Relationship Id="rId61" Type="http://schemas.openxmlformats.org/officeDocument/2006/relationships/font" Target="fonts/La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ato-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Lato-bold.fntdata"/><Relationship Id="rId14" Type="http://schemas.openxmlformats.org/officeDocument/2006/relationships/slide" Target="slides/slide8.xml"/><Relationship Id="rId58" Type="http://schemas.openxmlformats.org/officeDocument/2006/relationships/font" Target="fonts/Lat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f82c769517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2f82c769517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f82c76951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f82c76951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a:solidFill>
                  <a:schemeClr val="dk1"/>
                </a:solidFill>
              </a:rPr>
              <a:t>The key here is our perceived role as facilitators, rather than drivers - a lot of great work is already happening and we want to make sure it is joined up effectively. We have no set agenda ourselves apart from doing this, and being driven by what the community needs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f82c769517_0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2f82c769517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Simon’s notes:</a:t>
            </a:r>
            <a:endParaRPr/>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Welcome to this years UK TRE Community Annual meeting!</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Code of Conduct (UK TRE, and RSE. Summary: be nice to each other)</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Sponsored by DARE UK (visit their stand if you haven’t met them before)</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Today’s about talking to each other</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Goals for today:</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We started two years: ~30 people came together at a RSE TRE community event in September 2022, Newcastle.</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Informal get together, informal community</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Since then we've grown significantly:</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Official website</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Regular events</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Becoming more professional as we seek to drive the future of TREs in the UK</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Our current aims:</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Accelerating secure digital science through community collaboration</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Placing the community on a secure financial footing so we can focus on supporting people to achieve results</a:t>
            </a:r>
            <a:endParaRPr b="0"/>
          </a:p>
          <a:p>
            <a:pPr indent="0" lvl="0" marL="158750" rtl="0" algn="l">
              <a:lnSpc>
                <a:spcPct val="100000"/>
              </a:lnSpc>
              <a:spcBef>
                <a:spcPts val="0"/>
              </a:spcBef>
              <a:spcAft>
                <a:spcPts val="0"/>
              </a:spcAft>
              <a:buSzPts val="1100"/>
              <a:buNone/>
            </a:pPr>
            <a:br>
              <a:rPr b="0" lang="en-GB"/>
            </a:br>
            <a:r>
              <a:rPr b="0" i="0" lang="en-GB" sz="1800" u="none" strike="noStrike">
                <a:solidFill>
                  <a:srgbClr val="595959"/>
                </a:solidFill>
                <a:latin typeface="Arial"/>
                <a:ea typeface="Arial"/>
                <a:cs typeface="Arial"/>
                <a:sym typeface="Arial"/>
              </a:rPr>
              <a:t>Who’s running the community:</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Hari Sood was instrumental in setting up this community has left</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Pete Barnsley has joined</a:t>
            </a:r>
            <a:endParaRPr b="0"/>
          </a:p>
          <a:p>
            <a:pPr indent="0" lvl="0" marL="158750" rtl="0" algn="l">
              <a:lnSpc>
                <a:spcPct val="100000"/>
              </a:lnSpc>
              <a:spcBef>
                <a:spcPts val="0"/>
              </a:spcBef>
              <a:spcAft>
                <a:spcPts val="0"/>
              </a:spcAft>
              <a:buSzPts val="1100"/>
              <a:buNone/>
            </a:pPr>
            <a:r>
              <a:rPr b="0" i="0" lang="en-GB" sz="1800" u="none" strike="noStrike">
                <a:solidFill>
                  <a:srgbClr val="595959"/>
                </a:solidFill>
                <a:latin typeface="Arial"/>
                <a:ea typeface="Arial"/>
                <a:cs typeface="Arial"/>
                <a:sym typeface="Arial"/>
              </a:rPr>
              <a:t>- Looking for others to help run this community!</a:t>
            </a:r>
            <a:endParaRPr b="0"/>
          </a:p>
          <a:p>
            <a:pPr indent="-298450" lvl="0" marL="457200" rtl="0" algn="l">
              <a:lnSpc>
                <a:spcPct val="100000"/>
              </a:lnSpc>
              <a:spcBef>
                <a:spcPts val="0"/>
              </a:spcBef>
              <a:spcAft>
                <a:spcPts val="0"/>
              </a:spcAft>
              <a:buSzPts val="1100"/>
              <a:buChar char="●"/>
            </a:pPr>
            <a:br>
              <a:rPr b="0" lang="en-GB"/>
            </a:b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Simon as he did the welcome and intro section starts.  He does the Website and the Slack Channels.  Click on these to go to the next slide then bring us back to this one.</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David does the Working group charter and the WG Charter session and talks about the Community Mgmt WG.</a:t>
            </a:r>
            <a:endParaRPr/>
          </a:p>
          <a:p>
            <a:pPr indent="-298450" lvl="0" marL="457200" rtl="0" algn="l">
              <a:lnSpc>
                <a:spcPct val="100000"/>
              </a:lnSpc>
              <a:spcBef>
                <a:spcPts val="0"/>
              </a:spcBef>
              <a:spcAft>
                <a:spcPts val="0"/>
              </a:spcAft>
              <a:buSzPts val="1100"/>
              <a:buChar char="●"/>
            </a:pPr>
            <a:r>
              <a:rPr lang="en-GB"/>
              <a:t>Click through showing these continue (green) and click out to the Finalise Principles slide and then back after discussion.</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picks up on the Working Groups.  Brings up the seven and explains each a little.  Explains they started at different times but now all have full charteres.</a:t>
            </a:r>
            <a:endParaRPr/>
          </a:p>
          <a:p>
            <a:pPr indent="-298450" lvl="0" marL="457200" rtl="0" algn="l">
              <a:lnSpc>
                <a:spcPct val="100000"/>
              </a:lnSpc>
              <a:spcBef>
                <a:spcPts val="0"/>
              </a:spcBef>
              <a:spcAft>
                <a:spcPts val="0"/>
              </a:spcAft>
              <a:buSzPts val="1100"/>
              <a:buChar char="●"/>
            </a:pPr>
            <a:r>
              <a:rPr lang="en-GB"/>
              <a:t>Pete brings out IG started before and has started to be resurrected but not really supported.  Clicks to Specific slide to get discussion and then back.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then uses the SDE/ TRE Definitions one to exemplify these WG and that starting early has allowed a lot of progress.  _  Zoom engagement -&gt; Survey -&gt; General agreement and new refined survey -&gt; Continued agreement.  </a:t>
            </a:r>
            <a:endParaRPr/>
          </a:p>
          <a:p>
            <a:pPr indent="-298450" lvl="0" marL="457200" rtl="0" algn="l">
              <a:lnSpc>
                <a:spcPct val="100000"/>
              </a:lnSpc>
              <a:spcBef>
                <a:spcPts val="0"/>
              </a:spcBef>
              <a:spcAft>
                <a:spcPts val="0"/>
              </a:spcAft>
              <a:buSzPts val="1100"/>
              <a:buChar char="●"/>
            </a:pPr>
            <a:r>
              <a:rPr lang="en-GB"/>
              <a:t>Flag that this will be the subject of the Breakout session Madalyn will be running after lunch</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then brings up these will carry on,  and again exemplify that SDE/TRE Defn is moving towards engaging with others and may complete soon (225) as its work goes elsewhere.</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Bring up the fact we are open to other WGs to be initiated.</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Then stress that this is all voluntary.  Past DARE support showed what this can do for progress, so need funding.</a:t>
            </a:r>
            <a:endParaRPr/>
          </a:p>
          <a:p>
            <a:pPr indent="-298450" lvl="0" marL="457200" rtl="0" algn="l">
              <a:lnSpc>
                <a:spcPct val="100000"/>
              </a:lnSpc>
              <a:spcBef>
                <a:spcPts val="0"/>
              </a:spcBef>
              <a:spcAft>
                <a:spcPts val="0"/>
              </a:spcAft>
              <a:buSzPts val="1100"/>
              <a:buChar char="●"/>
            </a:pPr>
            <a:r>
              <a:rPr lang="en-GB"/>
              <a:t>Press funding arrow hyperlink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f8338a3584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g2f8338a3584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Simon as he did the welcome and intro section starts.  He does the Website and the Slack Channels.  Click on these to go to the next slide then bring us back to this one.</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David does the Working group charter and the WG Charter session and talks about the Community Mgmt WG.</a:t>
            </a:r>
            <a:endParaRPr/>
          </a:p>
          <a:p>
            <a:pPr indent="-298450" lvl="0" marL="457200" rtl="0" algn="l">
              <a:lnSpc>
                <a:spcPct val="100000"/>
              </a:lnSpc>
              <a:spcBef>
                <a:spcPts val="0"/>
              </a:spcBef>
              <a:spcAft>
                <a:spcPts val="0"/>
              </a:spcAft>
              <a:buSzPts val="1100"/>
              <a:buChar char="●"/>
            </a:pPr>
            <a:r>
              <a:rPr lang="en-GB"/>
              <a:t>Click through showing these continue (green) and click out to the Finalise Principles slide and then back after discussion.</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picks up on the Working Groups.  Brings up the seven and explains each a little.  Explains they started at different times but now all have full charteres.</a:t>
            </a:r>
            <a:endParaRPr/>
          </a:p>
          <a:p>
            <a:pPr indent="-298450" lvl="0" marL="457200" rtl="0" algn="l">
              <a:lnSpc>
                <a:spcPct val="100000"/>
              </a:lnSpc>
              <a:spcBef>
                <a:spcPts val="0"/>
              </a:spcBef>
              <a:spcAft>
                <a:spcPts val="0"/>
              </a:spcAft>
              <a:buSzPts val="1100"/>
              <a:buChar char="●"/>
            </a:pPr>
            <a:r>
              <a:rPr lang="en-GB"/>
              <a:t>Pete brings out IG started before and has started to be resurrected but not really supported.  Clicks to Specific slide to get discussion and then back.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then uses the SDE/ TRE Definitions one to exemplify these WG and that starting early has allowed a lot of progress.  _  Zoom engagement -&gt; Survey -&gt; General agreement and new refined survey -&gt; Continued agreement.  </a:t>
            </a:r>
            <a:endParaRPr/>
          </a:p>
          <a:p>
            <a:pPr indent="-298450" lvl="0" marL="457200" rtl="0" algn="l">
              <a:lnSpc>
                <a:spcPct val="100000"/>
              </a:lnSpc>
              <a:spcBef>
                <a:spcPts val="0"/>
              </a:spcBef>
              <a:spcAft>
                <a:spcPts val="0"/>
              </a:spcAft>
              <a:buSzPts val="1100"/>
              <a:buChar char="●"/>
            </a:pPr>
            <a:r>
              <a:rPr lang="en-GB"/>
              <a:t>Flag that this will be the subject of the Breakout session Madalyn will be running after lunch</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Pete then brings up these will carry on,  and again exemplify that SDE/TRE Defn is moving towards engaging with others and may complete soon (225) as its work goes elsewhere.</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Bring up the fact we are open to other WGs to be initiated.</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Then stress that this is all voluntary.  Past DARE support showed what this can do for progress, so need funding.</a:t>
            </a:r>
            <a:endParaRPr/>
          </a:p>
          <a:p>
            <a:pPr indent="-298450" lvl="0" marL="457200" rtl="0" algn="l">
              <a:lnSpc>
                <a:spcPct val="100000"/>
              </a:lnSpc>
              <a:spcBef>
                <a:spcPts val="0"/>
              </a:spcBef>
              <a:spcAft>
                <a:spcPts val="0"/>
              </a:spcAft>
              <a:buSzPts val="1100"/>
              <a:buChar char="●"/>
            </a:pPr>
            <a:r>
              <a:rPr lang="en-GB"/>
              <a:t>Press funding arrow hyperlink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Today’s presentation is about the latest updates from the UK TRE Community - we’ve recently gone through a number of changes, and momentum is really building!</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fad10fe45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g2fad10fe45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Today’s presentation is about the latest updates from the UK TRE Community - we’ve recently gone through a number of changes, and momentum is really building!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fad10fe45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2fad10fe45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8" name="Google Shape;58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fad10fe45c_48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fad10fe45c_48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fad10fe45c_48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g2fad10fe45c_48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4" name="Google Shape;70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3" name="Google Shape;72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4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4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5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5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5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5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5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5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5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5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5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5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5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5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5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4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 name="Google Shape;9;p48"/>
          <p:cNvPicPr preferRelativeResize="0"/>
          <p:nvPr/>
        </p:nvPicPr>
        <p:blipFill rotWithShape="1">
          <a:blip r:embed="rId1">
            <a:alphaModFix/>
          </a:blip>
          <a:srcRect b="0" l="0" r="0" t="0"/>
          <a:stretch/>
        </p:blipFill>
        <p:spPr>
          <a:xfrm>
            <a:off x="7326277" y="72425"/>
            <a:ext cx="1764849" cy="6937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5.jpg"/><Relationship Id="rId5" Type="http://schemas.openxmlformats.org/officeDocument/2006/relationships/image" Target="../media/image10.png"/><Relationship Id="rId6" Type="http://schemas.openxmlformats.org/officeDocument/2006/relationships/image" Target="../media/image4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rsecon24.society-rse.org/policies/code-of-conduct/" TargetMode="External"/><Relationship Id="rId4" Type="http://schemas.openxmlformats.org/officeDocument/2006/relationships/hyperlink" Target="https://github.com/uk-tre/.github/blob/main/CODE_OF_CONDUCT.md" TargetMode="External"/><Relationship Id="rId5" Type="http://schemas.openxmlformats.org/officeDocument/2006/relationships/image" Target="../media/image3.png"/><Relationship Id="rId6" Type="http://schemas.openxmlformats.org/officeDocument/2006/relationships/hyperlink" Target="https://bit.ly/uktre202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2.png"/><Relationship Id="rId4" Type="http://schemas.openxmlformats.org/officeDocument/2006/relationships/image" Target="../media/image58.png"/><Relationship Id="rId5" Type="http://schemas.openxmlformats.org/officeDocument/2006/relationships/image" Target="../media/image4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4.jpg"/><Relationship Id="rId5" Type="http://schemas.openxmlformats.org/officeDocument/2006/relationships/image" Target="../media/image14.jpg"/><Relationship Id="rId6" Type="http://schemas.openxmlformats.org/officeDocument/2006/relationships/image" Target="../media/image17.jpg"/><Relationship Id="rId7"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app.sli.do/event/7iLYtyTJinrXRMcXfum9Rq"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3.png"/><Relationship Id="rId4"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hyperlink" Target="https://www.dropbox.com/scl/fi/xpq74wk4420po858oji5k/TRE_SDE_Defnitions_InitialCommunitySurvey_Analysis_13_05_2024.pdf?rlkey=3ogykxvbupoqbnzaphrq25cug&amp;dl=0" TargetMode="External"/><Relationship Id="rId13" Type="http://schemas.openxmlformats.org/officeDocument/2006/relationships/slide" Target="/ppt/slides/slide13.xml"/><Relationship Id="rId12"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11.png"/><Relationship Id="rId9" Type="http://schemas.openxmlformats.org/officeDocument/2006/relationships/image" Target="../media/image32.jpg"/><Relationship Id="rId15" Type="http://schemas.openxmlformats.org/officeDocument/2006/relationships/image" Target="../media/image26.png"/><Relationship Id="rId14" Type="http://schemas.openxmlformats.org/officeDocument/2006/relationships/slide" Target="/ppt/slides/slide15.xml"/><Relationship Id="rId17" Type="http://schemas.openxmlformats.org/officeDocument/2006/relationships/slide" Target="/ppt/slides/slide17.xml"/><Relationship Id="rId16" Type="http://schemas.openxmlformats.org/officeDocument/2006/relationships/slide" Target="/ppt/slides/slide16.xml"/><Relationship Id="rId5" Type="http://schemas.openxmlformats.org/officeDocument/2006/relationships/image" Target="../media/image16.png"/><Relationship Id="rId6" Type="http://schemas.openxmlformats.org/officeDocument/2006/relationships/slide" Target="/ppt/slides/slide13.xml"/><Relationship Id="rId7" Type="http://schemas.openxmlformats.org/officeDocument/2006/relationships/hyperlink" Target="https://uk-tre.github.io/hugo-website/about/governance/working-groups/" TargetMode="External"/><Relationship Id="rId8"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uktrecommunity.slack.com/archives/C061P02RPML" TargetMode="External"/><Relationship Id="rId4" Type="http://schemas.openxmlformats.org/officeDocument/2006/relationships/image" Target="../media/image35.png"/><Relationship Id="rId9" Type="http://schemas.openxmlformats.org/officeDocument/2006/relationships/slide" Target="/ppt/slides/slide12.xml"/><Relationship Id="rId5" Type="http://schemas.openxmlformats.org/officeDocument/2006/relationships/hyperlink" Target="https://join.slack.com/t/uktrecommunity/shared_invite/zt-2gep86apc-QMLyIdrC2oIIsxTRzLxUqA" TargetMode="External"/><Relationship Id="rId6" Type="http://schemas.openxmlformats.org/officeDocument/2006/relationships/image" Target="../media/image56.png"/><Relationship Id="rId7" Type="http://schemas.openxmlformats.org/officeDocument/2006/relationships/hyperlink" Target="https://uk-tre.github.io/hugo-website/" TargetMode="External"/><Relationship Id="rId8" Type="http://schemas.openxmlformats.org/officeDocument/2006/relationships/image" Target="../media/image36.png"/></Relationships>
</file>

<file path=ppt/slides/_rels/slide14.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hyperlink" Target="https://www.dropbox.com/scl/fi/xpq74wk4420po858oji5k/TRE_SDE_Defnitions_InitialCommunitySurvey_Analysis_13_05_2024.pdf?rlkey=3ogykxvbupoqbnzaphrq25cug&amp;dl=0" TargetMode="External"/><Relationship Id="rId13" Type="http://schemas.openxmlformats.org/officeDocument/2006/relationships/slide" Target="/ppt/slides/slide13.xml"/><Relationship Id="rId12"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11.png"/><Relationship Id="rId9" Type="http://schemas.openxmlformats.org/officeDocument/2006/relationships/image" Target="../media/image32.jpg"/><Relationship Id="rId15" Type="http://schemas.openxmlformats.org/officeDocument/2006/relationships/image" Target="../media/image26.png"/><Relationship Id="rId14" Type="http://schemas.openxmlformats.org/officeDocument/2006/relationships/slide" Target="/ppt/slides/slide15.xml"/><Relationship Id="rId17" Type="http://schemas.openxmlformats.org/officeDocument/2006/relationships/slide" Target="/ppt/slides/slide17.xml"/><Relationship Id="rId16" Type="http://schemas.openxmlformats.org/officeDocument/2006/relationships/slide" Target="/ppt/slides/slide16.xml"/><Relationship Id="rId5" Type="http://schemas.openxmlformats.org/officeDocument/2006/relationships/image" Target="../media/image16.png"/><Relationship Id="rId6" Type="http://schemas.openxmlformats.org/officeDocument/2006/relationships/slide" Target="/ppt/slides/slide13.xml"/><Relationship Id="rId7" Type="http://schemas.openxmlformats.org/officeDocument/2006/relationships/hyperlink" Target="https://uk-tre.github.io/hugo-website/about/governance/working-groups/" TargetMode="External"/><Relationship Id="rId8"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2.xml"/><Relationship Id="rId4" Type="http://schemas.openxmlformats.org/officeDocument/2006/relationships/hyperlink" Target="https://docs.google.com/document/d/1hI1rfjA6XSI7fy_UF8GP4YKYM6ITW2_BkAIXujj8fxs/edit#heading=h.l1bdidkyfmt7" TargetMode="External"/><Relationship Id="rId5" Type="http://schemas.openxmlformats.org/officeDocument/2006/relationships/hyperlink" Target="https://docs.google.com/document/d/1hI1rfjA6XSI7fy_UF8GP4YKYM6ITW2_BkAIXujj8fxs/edit#heading=h.l1bdidkyfmt7" TargetMode="External"/><Relationship Id="rId6"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ukri.org/opportunity/ukri-digital-research-technical-professional-skills-networkplus/" TargetMode="Externa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docs.google.com/document/d/1clnZMfyrOyDOExfxIcRukodR9_DHQSpK/edit?usp=drive_link&amp;ouid=107858290848401893279&amp;rtpof=true&amp;sd=true" TargetMode="Externa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about:blank" TargetMode="External"/><Relationship Id="rId4" Type="http://schemas.openxmlformats.org/officeDocument/2006/relationships/hyperlink" Target="about:blank" TargetMode="External"/><Relationship Id="rId5" Type="http://schemas.openxmlformats.org/officeDocument/2006/relationships/image" Target="../media/image41.jpg"/><Relationship Id="rId6"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app.sli.do/event/7iLYtyTJinrXRMcXfum9Rq" TargetMode="Externa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hyperlink" Target="https://bit.ly/uktre2024" TargetMode="External"/><Relationship Id="rId5" Type="http://schemas.openxmlformats.org/officeDocument/2006/relationships/hyperlink" Target="https://app.sli.do/event/7iLYtyTJinrXRMcXfum9Rq"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hyperlink" Target="https://app.sli.do/event/7iLYtyTJinrXRMcXfum9Rq" TargetMode="External"/></Relationships>
</file>

<file path=ppt/slides/_rels/slide34.xml.rels><?xml version="1.0" encoding="UTF-8" standalone="yes"?><Relationships xmlns="http://schemas.openxmlformats.org/package/2006/relationships"><Relationship Id="rId10" Type="http://schemas.openxmlformats.org/officeDocument/2006/relationships/hyperlink" Target="about:blank" TargetMode="External"/><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about:blank" TargetMode="External"/><Relationship Id="rId4" Type="http://schemas.openxmlformats.org/officeDocument/2006/relationships/hyperlink" Target="about:blank" TargetMode="External"/><Relationship Id="rId9" Type="http://schemas.openxmlformats.org/officeDocument/2006/relationships/hyperlink" Target="about:blank" TargetMode="External"/><Relationship Id="rId5" Type="http://schemas.openxmlformats.org/officeDocument/2006/relationships/hyperlink" Target="about:blank" TargetMode="External"/><Relationship Id="rId6" Type="http://schemas.openxmlformats.org/officeDocument/2006/relationships/hyperlink" Target="about:blank" TargetMode="External"/><Relationship Id="rId7" Type="http://schemas.openxmlformats.org/officeDocument/2006/relationships/hyperlink" Target="about:blank" TargetMode="External"/><Relationship Id="rId8" Type="http://schemas.openxmlformats.org/officeDocument/2006/relationships/hyperlink" Target="about:blank"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about:blank" TargetMode="External"/><Relationship Id="rId4" Type="http://schemas.openxmlformats.org/officeDocument/2006/relationships/hyperlink" Target="about:blank" TargetMode="External"/><Relationship Id="rId9" Type="http://schemas.openxmlformats.org/officeDocument/2006/relationships/hyperlink" Target="about:blank" TargetMode="External"/><Relationship Id="rId5" Type="http://schemas.openxmlformats.org/officeDocument/2006/relationships/hyperlink" Target="about:blank" TargetMode="External"/><Relationship Id="rId6" Type="http://schemas.openxmlformats.org/officeDocument/2006/relationships/hyperlink" Target="about:blank" TargetMode="External"/><Relationship Id="rId7" Type="http://schemas.openxmlformats.org/officeDocument/2006/relationships/hyperlink" Target="about:blank" TargetMode="External"/><Relationship Id="rId8" Type="http://schemas.openxmlformats.org/officeDocument/2006/relationships/hyperlink" Target="about:blank"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4"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9"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5"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6"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7"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 Id="rId8" Type="http://schemas.openxmlformats.org/officeDocument/2006/relationships/hyperlink" Target="http://../../../../../../../The%20Francis%20Crick%20Dropbox/Peter%20Barnsley/PeteBarnsley/Special%20projects/TRE%20Meeting/UK%20TRE%20meetings/UK%20TRE%20Sept%202%202024%20%20Conf%20%20Newcastle/Lightning%20talks/Jen%20M%20-%20RDS%20-%20Connect%204%20-%20Developing%20a%20roadmap%20for%20federation%20of%20data%20services%20(IDS%20REVISIONS).pptx"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1" Type="http://schemas.openxmlformats.org/officeDocument/2006/relationships/hyperlink" Target="https://forms.gle/onuDYDpPR48affUz7" TargetMode="External"/><Relationship Id="rId10" Type="http://schemas.openxmlformats.org/officeDocument/2006/relationships/hyperlink" Target="https://join.slack.com/t/uktrecommunity/shared_invite/zt-26r7jz25d-J5iV0XoqyLepEiKk4XpJVg" TargetMode="External"/><Relationship Id="rId12"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1.png"/><Relationship Id="rId4" Type="http://schemas.openxmlformats.org/officeDocument/2006/relationships/image" Target="../media/image52.png"/><Relationship Id="rId9" Type="http://schemas.openxmlformats.org/officeDocument/2006/relationships/hyperlink" Target="https://www.jiscmail.ac.uk/cgi-bin/wa-jisc.exe?SUBED1=UK-TRE-COMM&amp;A=1" TargetMode="External"/><Relationship Id="rId5" Type="http://schemas.openxmlformats.org/officeDocument/2006/relationships/image" Target="../media/image54.png"/><Relationship Id="rId6" Type="http://schemas.openxmlformats.org/officeDocument/2006/relationships/image" Target="../media/image48.png"/><Relationship Id="rId7" Type="http://schemas.openxmlformats.org/officeDocument/2006/relationships/hyperlink" Target="https://www.uktre.org/en/latest/" TargetMode="External"/><Relationship Id="rId8" Type="http://schemas.openxmlformats.org/officeDocument/2006/relationships/hyperlink" Target="https://github.com/uk-tre" TargetMode="External"/></Relationships>
</file>

<file path=ppt/slides/_rels/slide51.xml.rels><?xml version="1.0" encoding="UTF-8" standalone="yes"?><Relationships xmlns="http://schemas.openxmlformats.org/package/2006/relationships"><Relationship Id="rId11" Type="http://schemas.openxmlformats.org/officeDocument/2006/relationships/image" Target="../media/image59.png"/><Relationship Id="rId10" Type="http://schemas.openxmlformats.org/officeDocument/2006/relationships/hyperlink" Target="https://join.slack.com/t/uktrecommunity/shared_invite/zt-26r7jz25d-J5iV0XoqyLepEiKk4XpJVg" TargetMode="External"/><Relationship Id="rId12"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1.png"/><Relationship Id="rId4" Type="http://schemas.openxmlformats.org/officeDocument/2006/relationships/image" Target="../media/image52.png"/><Relationship Id="rId9" Type="http://schemas.openxmlformats.org/officeDocument/2006/relationships/hyperlink" Target="https://www.jiscmail.ac.uk/cgi-bin/wa-jisc.exe?SUBED1=UK-TRE-COMM&amp;A=1" TargetMode="External"/><Relationship Id="rId5" Type="http://schemas.openxmlformats.org/officeDocument/2006/relationships/image" Target="../media/image54.png"/><Relationship Id="rId6" Type="http://schemas.openxmlformats.org/officeDocument/2006/relationships/image" Target="../media/image48.png"/><Relationship Id="rId7" Type="http://schemas.openxmlformats.org/officeDocument/2006/relationships/hyperlink" Target="https://www.uktre.org/en/latest/" TargetMode="External"/><Relationship Id="rId8" Type="http://schemas.openxmlformats.org/officeDocument/2006/relationships/hyperlink" Target="https://github.com/uk-tr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
          <p:cNvSpPr txBox="1"/>
          <p:nvPr>
            <p:ph idx="1" type="subTitle"/>
          </p:nvPr>
        </p:nvSpPr>
        <p:spPr>
          <a:xfrm>
            <a:off x="357000" y="4350900"/>
            <a:ext cx="85206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00000"/>
              </a:lnSpc>
              <a:spcBef>
                <a:spcPts val="0"/>
              </a:spcBef>
              <a:spcAft>
                <a:spcPts val="0"/>
              </a:spcAft>
              <a:buSzPct val="117647"/>
              <a:buNone/>
            </a:pPr>
            <a:r>
              <a:rPr lang="en-GB"/>
              <a:t>2</a:t>
            </a:r>
            <a:r>
              <a:rPr baseline="30000" lang="en-GB"/>
              <a:t>nd</a:t>
            </a:r>
            <a:r>
              <a:rPr lang="en-GB"/>
              <a:t> September 2024</a:t>
            </a:r>
            <a:endParaRPr/>
          </a:p>
          <a:p>
            <a:pPr indent="0" lvl="0" marL="0" rtl="0" algn="ctr">
              <a:lnSpc>
                <a:spcPct val="100000"/>
              </a:lnSpc>
              <a:spcBef>
                <a:spcPts val="0"/>
              </a:spcBef>
              <a:spcAft>
                <a:spcPts val="0"/>
              </a:spcAft>
              <a:buSzPct val="117647"/>
              <a:buNone/>
            </a:pPr>
            <a:r>
              <a:rPr lang="en-GB"/>
              <a:t>Newcastle, UK</a:t>
            </a:r>
            <a:endParaRPr/>
          </a:p>
        </p:txBody>
      </p:sp>
      <p:pic>
        <p:nvPicPr>
          <p:cNvPr id="56" name="Google Shape;56;p1"/>
          <p:cNvPicPr preferRelativeResize="0"/>
          <p:nvPr/>
        </p:nvPicPr>
        <p:blipFill rotWithShape="1">
          <a:blip r:embed="rId3">
            <a:alphaModFix/>
          </a:blip>
          <a:srcRect b="0" l="0" r="0" t="0"/>
          <a:stretch/>
        </p:blipFill>
        <p:spPr>
          <a:xfrm>
            <a:off x="1179866" y="730325"/>
            <a:ext cx="3716024" cy="1460650"/>
          </a:xfrm>
          <a:prstGeom prst="rect">
            <a:avLst/>
          </a:prstGeom>
          <a:noFill/>
          <a:ln>
            <a:noFill/>
          </a:ln>
        </p:spPr>
      </p:pic>
      <p:sp>
        <p:nvSpPr>
          <p:cNvPr id="57" name="Google Shape;57;p1"/>
          <p:cNvSpPr txBox="1"/>
          <p:nvPr>
            <p:ph type="ctrTitle"/>
          </p:nvPr>
        </p:nvSpPr>
        <p:spPr>
          <a:xfrm>
            <a:off x="839632" y="2815067"/>
            <a:ext cx="7871978" cy="1200329"/>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Arial"/>
              <a:buNone/>
            </a:pPr>
            <a:r>
              <a:rPr b="1" i="0" lang="en-GB" sz="3600" u="none" cap="none" strike="noStrike">
                <a:solidFill>
                  <a:schemeClr val="dk1"/>
                </a:solidFill>
                <a:latin typeface="Arial"/>
                <a:ea typeface="Arial"/>
                <a:cs typeface="Arial"/>
                <a:sym typeface="Arial"/>
              </a:rPr>
              <a:t>Accelerating secure digital science through community collaboration</a:t>
            </a:r>
            <a:r>
              <a:rPr b="0" i="0" lang="en-GB" sz="3600" u="none" cap="none" strike="noStrike">
                <a:solidFill>
                  <a:schemeClr val="dk1"/>
                </a:solidFill>
                <a:latin typeface="Arial"/>
                <a:ea typeface="Arial"/>
                <a:cs typeface="Arial"/>
                <a:sym typeface="Arial"/>
              </a:rPr>
              <a:t> </a:t>
            </a:r>
            <a:endParaRPr/>
          </a:p>
        </p:txBody>
      </p:sp>
      <p:pic>
        <p:nvPicPr>
          <p:cNvPr id="58" name="Google Shape;58;p1"/>
          <p:cNvPicPr preferRelativeResize="0"/>
          <p:nvPr/>
        </p:nvPicPr>
        <p:blipFill rotWithShape="1">
          <a:blip r:embed="rId4">
            <a:alphaModFix/>
          </a:blip>
          <a:srcRect b="0" l="0" r="0" t="0"/>
          <a:stretch/>
        </p:blipFill>
        <p:spPr>
          <a:xfrm>
            <a:off x="4956756" y="242462"/>
            <a:ext cx="2436376" cy="2436376"/>
          </a:xfrm>
          <a:prstGeom prst="rect">
            <a:avLst/>
          </a:prstGeom>
          <a:noFill/>
          <a:ln>
            <a:noFill/>
          </a:ln>
        </p:spPr>
      </p:pic>
      <p:pic>
        <p:nvPicPr>
          <p:cNvPr descr="DARE UK" id="59" name="Google Shape;59;p1"/>
          <p:cNvPicPr preferRelativeResize="0"/>
          <p:nvPr/>
        </p:nvPicPr>
        <p:blipFill rotWithShape="1">
          <a:blip r:embed="rId5">
            <a:alphaModFix/>
          </a:blip>
          <a:srcRect b="0" l="0" r="0" t="0"/>
          <a:stretch/>
        </p:blipFill>
        <p:spPr>
          <a:xfrm>
            <a:off x="7596741" y="4639488"/>
            <a:ext cx="1547259" cy="448322"/>
          </a:xfrm>
          <a:prstGeom prst="rect">
            <a:avLst/>
          </a:prstGeom>
          <a:noFill/>
          <a:ln>
            <a:noFill/>
          </a:ln>
        </p:spPr>
      </p:pic>
      <p:sp>
        <p:nvSpPr>
          <p:cNvPr id="60" name="Google Shape;60;p1"/>
          <p:cNvSpPr txBox="1"/>
          <p:nvPr/>
        </p:nvSpPr>
        <p:spPr>
          <a:xfrm>
            <a:off x="7671972" y="4429909"/>
            <a:ext cx="13388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Sponsored by:</a:t>
            </a:r>
            <a:endParaRPr/>
          </a:p>
        </p:txBody>
      </p:sp>
      <p:pic>
        <p:nvPicPr>
          <p:cNvPr descr="DARE UK" id="61" name="Google Shape;61;p1"/>
          <p:cNvPicPr preferRelativeResize="0"/>
          <p:nvPr/>
        </p:nvPicPr>
        <p:blipFill rotWithShape="1">
          <a:blip r:embed="rId5">
            <a:alphaModFix/>
          </a:blip>
          <a:srcRect b="0" l="0" r="0" t="0"/>
          <a:stretch/>
        </p:blipFill>
        <p:spPr>
          <a:xfrm>
            <a:off x="0" y="209579"/>
            <a:ext cx="1547259" cy="448322"/>
          </a:xfrm>
          <a:prstGeom prst="rect">
            <a:avLst/>
          </a:prstGeom>
          <a:noFill/>
          <a:ln>
            <a:noFill/>
          </a:ln>
        </p:spPr>
      </p:pic>
      <p:sp>
        <p:nvSpPr>
          <p:cNvPr id="62" name="Google Shape;62;p1"/>
          <p:cNvSpPr txBox="1"/>
          <p:nvPr/>
        </p:nvSpPr>
        <p:spPr>
          <a:xfrm>
            <a:off x="75231" y="0"/>
            <a:ext cx="13388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Sponsored by:</a:t>
            </a:r>
            <a:endParaRPr/>
          </a:p>
        </p:txBody>
      </p:sp>
      <p:pic>
        <p:nvPicPr>
          <p:cNvPr id="63" name="Google Shape;63;p1"/>
          <p:cNvPicPr preferRelativeResize="0"/>
          <p:nvPr/>
        </p:nvPicPr>
        <p:blipFill>
          <a:blip r:embed="rId6">
            <a:alphaModFix/>
          </a:blip>
          <a:stretch>
            <a:fillRect/>
          </a:stretch>
        </p:blipFill>
        <p:spPr>
          <a:xfrm>
            <a:off x="0" y="4429905"/>
            <a:ext cx="2087383" cy="722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69" name="Google Shape;69;p2"/>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chemeClr val="dk1"/>
                </a:solidFill>
              </a:rPr>
              <a:t>10:15 - 10:30 - Welcome and introductions</a:t>
            </a:r>
            <a:endParaRPr/>
          </a:p>
          <a:p>
            <a:pPr indent="0" lvl="0" marL="0" rtl="0" algn="l">
              <a:lnSpc>
                <a:spcPct val="115000"/>
              </a:lnSpc>
              <a:spcBef>
                <a:spcPts val="0"/>
              </a:spcBef>
              <a:spcAft>
                <a:spcPts val="0"/>
              </a:spcAft>
              <a:buSzPct val="138996"/>
              <a:buNone/>
            </a:pPr>
            <a:r>
              <a:rPr lang="en-GB" sz="1400">
                <a:solidFill>
                  <a:schemeClr val="dk1"/>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chemeClr val="dk1"/>
                </a:solidFill>
              </a:rPr>
              <a:t>Keynote 1 - 20mins</a:t>
            </a:r>
            <a:endParaRPr/>
          </a:p>
          <a:p>
            <a:pPr indent="0" lvl="1" marL="457200" rtl="0" algn="l">
              <a:lnSpc>
                <a:spcPct val="115000"/>
              </a:lnSpc>
              <a:spcBef>
                <a:spcPts val="0"/>
              </a:spcBef>
              <a:spcAft>
                <a:spcPts val="0"/>
              </a:spcAft>
              <a:buSzPct val="144144"/>
              <a:buNone/>
            </a:pPr>
            <a:r>
              <a:rPr lang="en-GB" sz="1050">
                <a:solidFill>
                  <a:schemeClr val="dk1"/>
                </a:solidFill>
              </a:rPr>
              <a:t>Keynote 2 - 20mins</a:t>
            </a:r>
            <a:endParaRPr/>
          </a:p>
          <a:p>
            <a:pPr indent="0" lvl="1" marL="457200" rtl="0" algn="l">
              <a:lnSpc>
                <a:spcPct val="115000"/>
              </a:lnSpc>
              <a:spcBef>
                <a:spcPts val="0"/>
              </a:spcBef>
              <a:spcAft>
                <a:spcPts val="0"/>
              </a:spcAft>
              <a:buSzPct val="144144"/>
              <a:buNone/>
            </a:pPr>
            <a:r>
              <a:rPr lang="en-GB" sz="1050">
                <a:solidFill>
                  <a:schemeClr val="dk1"/>
                </a:solidFill>
              </a:rPr>
              <a:t>Panel discussion + Q&amp;A - 30mins</a:t>
            </a:r>
            <a:endParaRPr/>
          </a:p>
          <a:p>
            <a:pPr indent="0" lvl="0" marL="0" rtl="0" algn="l">
              <a:lnSpc>
                <a:spcPct val="115000"/>
              </a:lnSpc>
              <a:spcBef>
                <a:spcPts val="0"/>
              </a:spcBef>
              <a:spcAft>
                <a:spcPts val="0"/>
              </a:spcAft>
              <a:buSzPct val="138996"/>
              <a:buNone/>
            </a:pPr>
            <a:r>
              <a:rPr lang="en-GB" sz="1400">
                <a:solidFill>
                  <a:schemeClr val="dk1"/>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13:00 - 14:00 - Lunch &amp; networking</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chemeClr val="dk1"/>
                </a:solidFill>
              </a:rPr>
              <a:t>16:15 - 16:45 - DARE UK Phase 2 presentation</a:t>
            </a:r>
            <a:endParaRPr/>
          </a:p>
          <a:p>
            <a:pPr indent="0" lvl="0" marL="0" rtl="0" algn="l">
              <a:lnSpc>
                <a:spcPct val="115000"/>
              </a:lnSpc>
              <a:spcBef>
                <a:spcPts val="0"/>
              </a:spcBef>
              <a:spcAft>
                <a:spcPts val="0"/>
              </a:spcAft>
              <a:buSzPct val="138996"/>
              <a:buNone/>
            </a:pPr>
            <a:r>
              <a:rPr lang="en-GB" sz="1400">
                <a:solidFill>
                  <a:schemeClr val="dk1"/>
                </a:solidFill>
              </a:rPr>
              <a:t>16:45 - 17:00 - Wrap up</a:t>
            </a:r>
            <a:endParaRPr/>
          </a:p>
        </p:txBody>
      </p:sp>
      <p:cxnSp>
        <p:nvCxnSpPr>
          <p:cNvPr id="70" name="Google Shape;70;p2"/>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71" name="Google Shape;71;p2"/>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72" name="Google Shape;72;p2"/>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78" name="Google Shape;78;p3"/>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chemeClr val="dk1"/>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79" name="Google Shape;79;p3"/>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80" name="Google Shape;80;p3"/>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81" name="Google Shape;81;p3"/>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g2f82c769517_0_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Housekeeping</a:t>
            </a:r>
            <a:endParaRPr/>
          </a:p>
        </p:txBody>
      </p:sp>
      <p:sp>
        <p:nvSpPr>
          <p:cNvPr id="87" name="Google Shape;87;g2f82c769517_0_1"/>
          <p:cNvSpPr txBox="1"/>
          <p:nvPr>
            <p:ph idx="1" type="body"/>
          </p:nvPr>
        </p:nvSpPr>
        <p:spPr>
          <a:xfrm>
            <a:off x="311700" y="2030450"/>
            <a:ext cx="8520600" cy="2818500"/>
          </a:xfrm>
          <a:prstGeom prst="rect">
            <a:avLst/>
          </a:prstGeom>
          <a:noFill/>
          <a:ln>
            <a:noFill/>
          </a:ln>
        </p:spPr>
        <p:txBody>
          <a:bodyPr anchorCtr="0" anchor="t" bIns="91425" lIns="91425" spcFirstLastPara="1" rIns="91425" wrap="square" tIns="91425">
            <a:normAutofit fontScale="70000" lnSpcReduction="20000"/>
          </a:bodyPr>
          <a:lstStyle/>
          <a:p>
            <a:pPr indent="-308610" lvl="0" marL="457200" rtl="0" algn="l">
              <a:lnSpc>
                <a:spcPct val="115000"/>
              </a:lnSpc>
              <a:spcBef>
                <a:spcPts val="0"/>
              </a:spcBef>
              <a:spcAft>
                <a:spcPts val="0"/>
              </a:spcAft>
              <a:buSzPct val="100000"/>
              <a:buChar char="●"/>
            </a:pPr>
            <a:r>
              <a:rPr lang="en-GB">
                <a:solidFill>
                  <a:schemeClr val="dk1"/>
                </a:solidFill>
              </a:rPr>
              <a:t>Codes of conduct (</a:t>
            </a:r>
            <a:r>
              <a:rPr lang="en-GB" u="sng">
                <a:solidFill>
                  <a:schemeClr val="hlink"/>
                </a:solidFill>
                <a:hlinkClick r:id="rId3"/>
              </a:rPr>
              <a:t>RSECon</a:t>
            </a:r>
            <a:r>
              <a:rPr lang="en-GB">
                <a:solidFill>
                  <a:schemeClr val="dk1"/>
                </a:solidFill>
              </a:rPr>
              <a:t>, </a:t>
            </a:r>
            <a:r>
              <a:rPr lang="en-GB" u="sng">
                <a:solidFill>
                  <a:schemeClr val="hlink"/>
                </a:solidFill>
                <a:hlinkClick r:id="rId4"/>
              </a:rPr>
              <a:t>UK TRE</a:t>
            </a:r>
            <a:r>
              <a:rPr lang="en-GB">
                <a:solidFill>
                  <a:schemeClr val="dk1"/>
                </a:solidFill>
              </a:rPr>
              <a:t>)</a:t>
            </a:r>
            <a:endParaRPr>
              <a:solidFill>
                <a:schemeClr val="dk1"/>
              </a:solidFill>
            </a:endParaRPr>
          </a:p>
          <a:p>
            <a:pPr indent="-308610" lvl="0" marL="457200" rtl="0" algn="l">
              <a:lnSpc>
                <a:spcPct val="115000"/>
              </a:lnSpc>
              <a:spcBef>
                <a:spcPts val="0"/>
              </a:spcBef>
              <a:spcAft>
                <a:spcPts val="0"/>
              </a:spcAft>
              <a:buClr>
                <a:schemeClr val="dk1"/>
              </a:buClr>
              <a:buSzPct val="100000"/>
              <a:buChar char="●"/>
            </a:pPr>
            <a:r>
              <a:rPr lang="en-GB">
                <a:solidFill>
                  <a:schemeClr val="dk1"/>
                </a:solidFill>
              </a:rPr>
              <a:t>Agenda</a:t>
            </a:r>
            <a:endParaRPr>
              <a:solidFill>
                <a:schemeClr val="dk1"/>
              </a:solidFill>
            </a:endParaRPr>
          </a:p>
          <a:p>
            <a:pPr indent="-308610" lvl="0" marL="457200" rtl="0" algn="l">
              <a:lnSpc>
                <a:spcPct val="115000"/>
              </a:lnSpc>
              <a:spcBef>
                <a:spcPts val="0"/>
              </a:spcBef>
              <a:spcAft>
                <a:spcPts val="0"/>
              </a:spcAft>
              <a:buClr>
                <a:schemeClr val="dk1"/>
              </a:buClr>
              <a:buSzPct val="100000"/>
              <a:buChar char="●"/>
            </a:pPr>
            <a:r>
              <a:rPr lang="en-GB">
                <a:solidFill>
                  <a:schemeClr val="dk1"/>
                </a:solidFill>
              </a:rPr>
              <a:t>Collaborative notes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Co-chairs</a:t>
            </a:r>
            <a:r>
              <a:rPr lang="en-GB">
                <a:solidFill>
                  <a:schemeClr val="dk1"/>
                </a:solidFill>
              </a:rPr>
              <a:t> are here to help!</a:t>
            </a:r>
            <a:endParaRPr>
              <a:solidFill>
                <a:schemeClr val="dk1"/>
              </a:solidFill>
            </a:endParaRPr>
          </a:p>
          <a:p>
            <a:pPr indent="-308610" lvl="0" marL="457200" rtl="0" algn="l">
              <a:lnSpc>
                <a:spcPct val="115000"/>
              </a:lnSpc>
              <a:spcBef>
                <a:spcPts val="0"/>
              </a:spcBef>
              <a:spcAft>
                <a:spcPts val="0"/>
              </a:spcAft>
              <a:buClr>
                <a:schemeClr val="dk1"/>
              </a:buClr>
              <a:buSzPct val="100000"/>
              <a:buChar char="●"/>
            </a:pPr>
            <a:r>
              <a:rPr lang="en-GB">
                <a:solidFill>
                  <a:schemeClr val="dk1"/>
                </a:solidFill>
              </a:rPr>
              <a:t>Online: Madalyn</a:t>
            </a:r>
            <a:endParaRPr>
              <a:solidFill>
                <a:schemeClr val="dk1"/>
              </a:solidFill>
            </a:endParaRPr>
          </a:p>
          <a:p>
            <a:pPr indent="-308610" lvl="0" marL="457200" rtl="0" algn="l">
              <a:lnSpc>
                <a:spcPct val="115000"/>
              </a:lnSpc>
              <a:spcBef>
                <a:spcPts val="0"/>
              </a:spcBef>
              <a:spcAft>
                <a:spcPts val="0"/>
              </a:spcAft>
              <a:buClr>
                <a:schemeClr val="dk1"/>
              </a:buClr>
              <a:buSzPct val="100000"/>
              <a:buChar char="●"/>
            </a:pPr>
            <a:r>
              <a:rPr lang="en-GB">
                <a:solidFill>
                  <a:schemeClr val="dk1"/>
                </a:solidFill>
              </a:rPr>
              <a:t>In rooms: David, Simon, Balint, Pete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Questions:</a:t>
            </a:r>
            <a:r>
              <a:rPr lang="en-GB"/>
              <a:t> Slido: </a:t>
            </a:r>
            <a:endParaRPr>
              <a:solidFill>
                <a:schemeClr val="dk1"/>
              </a:solidFill>
            </a:endParaRPr>
          </a:p>
          <a:p>
            <a:pPr indent="-228600" lvl="0" marL="457200" rtl="0" algn="l">
              <a:lnSpc>
                <a:spcPct val="115000"/>
              </a:lnSpc>
              <a:spcBef>
                <a:spcPts val="0"/>
              </a:spcBef>
              <a:spcAft>
                <a:spcPts val="0"/>
              </a:spcAft>
              <a:buClr>
                <a:schemeClr val="dk1"/>
              </a:buClr>
              <a:buSzPct val="100000"/>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Recordings:</a:t>
            </a:r>
            <a:r>
              <a:rPr lang="en-GB">
                <a:solidFill>
                  <a:schemeClr val="dk1"/>
                </a:solidFill>
              </a:rPr>
              <a:t> keynote and community updates will be recorded, for breakout rooms we are relying on you to take notes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Fire alarms:</a:t>
            </a:r>
            <a:r>
              <a:rPr lang="en-GB">
                <a:solidFill>
                  <a:schemeClr val="dk1"/>
                </a:solidFill>
              </a:rPr>
              <a:t> we aren’t expecting any today, if it goes off please leave the building</a:t>
            </a:r>
            <a:endParaRPr>
              <a:solidFill>
                <a:schemeClr val="dk1"/>
              </a:solidFill>
            </a:endParaRPr>
          </a:p>
        </p:txBody>
      </p:sp>
      <p:cxnSp>
        <p:nvCxnSpPr>
          <p:cNvPr id="88" name="Google Shape;88;g2f82c769517_0_1"/>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89" name="Google Shape;89;g2f82c769517_0_1"/>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90" name="Google Shape;90;g2f82c769517_0_1"/>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91" name="Google Shape;91;g2f82c769517_0_1"/>
          <p:cNvPicPr preferRelativeResize="0"/>
          <p:nvPr/>
        </p:nvPicPr>
        <p:blipFill>
          <a:blip r:embed="rId5">
            <a:alphaModFix/>
          </a:blip>
          <a:stretch>
            <a:fillRect/>
          </a:stretch>
        </p:blipFill>
        <p:spPr>
          <a:xfrm>
            <a:off x="5600375" y="720800"/>
            <a:ext cx="2961125" cy="2961125"/>
          </a:xfrm>
          <a:prstGeom prst="rect">
            <a:avLst/>
          </a:prstGeom>
          <a:noFill/>
          <a:ln>
            <a:noFill/>
          </a:ln>
        </p:spPr>
      </p:pic>
      <p:sp>
        <p:nvSpPr>
          <p:cNvPr id="92" name="Google Shape;92;g2f82c769517_0_1"/>
          <p:cNvSpPr txBox="1"/>
          <p:nvPr/>
        </p:nvSpPr>
        <p:spPr>
          <a:xfrm>
            <a:off x="315900" y="1017725"/>
            <a:ext cx="5415300" cy="75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GB" sz="1800">
                <a:solidFill>
                  <a:schemeClr val="dk1"/>
                </a:solidFill>
              </a:rPr>
              <a:t>Guide for today including all links</a:t>
            </a:r>
            <a:endParaRPr sz="1800">
              <a:solidFill>
                <a:schemeClr val="dk1"/>
              </a:solidFill>
            </a:endParaRPr>
          </a:p>
          <a:p>
            <a:pPr indent="0" lvl="0" marL="0" rtl="0" algn="l">
              <a:lnSpc>
                <a:spcPct val="115000"/>
              </a:lnSpc>
              <a:spcBef>
                <a:spcPts val="0"/>
              </a:spcBef>
              <a:spcAft>
                <a:spcPts val="0"/>
              </a:spcAft>
              <a:buNone/>
            </a:pPr>
            <a:r>
              <a:rPr b="1" lang="en-GB" sz="3850">
                <a:solidFill>
                  <a:schemeClr val="accent5"/>
                </a:solidFill>
                <a:uFill>
                  <a:noFill/>
                </a:uFill>
                <a:hlinkClick r:id="rId6">
                  <a:extLst>
                    <a:ext uri="{A12FA001-AC4F-418D-AE19-62706E023703}">
                      <ahyp:hlinkClr val="tx"/>
                    </a:ext>
                  </a:extLst>
                </a:hlinkClick>
              </a:rPr>
              <a:t>https://bit.ly/uktre2024</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g2f82c769517_0_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Thank you to….</a:t>
            </a:r>
            <a:endParaRPr/>
          </a:p>
        </p:txBody>
      </p:sp>
      <p:sp>
        <p:nvSpPr>
          <p:cNvPr id="98" name="Google Shape;98;g2f82c769517_0_57"/>
          <p:cNvSpPr txBox="1"/>
          <p:nvPr>
            <p:ph idx="1" type="body"/>
          </p:nvPr>
        </p:nvSpPr>
        <p:spPr>
          <a:xfrm>
            <a:off x="311700" y="1152475"/>
            <a:ext cx="5141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Society of Research Software Engineering and the RSECon24 committee for organising the venue, catering, and other support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DARE UK for sponsoring this event</a:t>
            </a:r>
            <a:endParaRPr/>
          </a:p>
        </p:txBody>
      </p:sp>
      <p:pic>
        <p:nvPicPr>
          <p:cNvPr id="99" name="Google Shape;99;g2f82c769517_0_57"/>
          <p:cNvPicPr preferRelativeResize="0"/>
          <p:nvPr/>
        </p:nvPicPr>
        <p:blipFill>
          <a:blip r:embed="rId3">
            <a:alphaModFix/>
          </a:blip>
          <a:stretch>
            <a:fillRect/>
          </a:stretch>
        </p:blipFill>
        <p:spPr>
          <a:xfrm>
            <a:off x="6648100" y="1269030"/>
            <a:ext cx="2087383" cy="722275"/>
          </a:xfrm>
          <a:prstGeom prst="rect">
            <a:avLst/>
          </a:prstGeom>
          <a:noFill/>
          <a:ln>
            <a:noFill/>
          </a:ln>
        </p:spPr>
      </p:pic>
      <p:pic>
        <p:nvPicPr>
          <p:cNvPr id="100" name="Google Shape;100;g2f82c769517_0_57"/>
          <p:cNvPicPr preferRelativeResize="0"/>
          <p:nvPr/>
        </p:nvPicPr>
        <p:blipFill>
          <a:blip r:embed="rId4">
            <a:alphaModFix/>
          </a:blip>
          <a:stretch>
            <a:fillRect/>
          </a:stretch>
        </p:blipFill>
        <p:spPr>
          <a:xfrm>
            <a:off x="5545650" y="1053550"/>
            <a:ext cx="1010200" cy="1153225"/>
          </a:xfrm>
          <a:prstGeom prst="rect">
            <a:avLst/>
          </a:prstGeom>
          <a:noFill/>
          <a:ln>
            <a:noFill/>
          </a:ln>
        </p:spPr>
      </p:pic>
      <p:pic>
        <p:nvPicPr>
          <p:cNvPr id="101" name="Google Shape;101;g2f82c769517_0_57"/>
          <p:cNvPicPr preferRelativeResize="0"/>
          <p:nvPr/>
        </p:nvPicPr>
        <p:blipFill>
          <a:blip r:embed="rId5">
            <a:alphaModFix/>
          </a:blip>
          <a:stretch>
            <a:fillRect/>
          </a:stretch>
        </p:blipFill>
        <p:spPr>
          <a:xfrm>
            <a:off x="5203525" y="2683300"/>
            <a:ext cx="3628775" cy="1027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UK TRE Co-chairs</a:t>
            </a:r>
            <a:endParaRPr/>
          </a:p>
        </p:txBody>
      </p:sp>
      <p:sp>
        <p:nvSpPr>
          <p:cNvPr id="107" name="Google Shape;107;p5"/>
          <p:cNvSpPr txBox="1"/>
          <p:nvPr>
            <p:ph idx="1" type="body"/>
          </p:nvPr>
        </p:nvSpPr>
        <p:spPr>
          <a:xfrm>
            <a:off x="311700" y="4106443"/>
            <a:ext cx="8520600" cy="462432"/>
          </a:xfrm>
          <a:prstGeom prst="rect">
            <a:avLst/>
          </a:prstGeom>
          <a:noFill/>
          <a:ln>
            <a:noFill/>
          </a:ln>
        </p:spPr>
        <p:txBody>
          <a:bodyPr anchorCtr="0" anchor="t" bIns="91425" lIns="91425" spcFirstLastPara="1" rIns="91425" wrap="square" tIns="91425">
            <a:normAutofit fontScale="92500" lnSpcReduction="10000"/>
          </a:bodyPr>
          <a:lstStyle/>
          <a:p>
            <a:pPr indent="-342900" lvl="0" marL="457200" rtl="0" algn="l">
              <a:lnSpc>
                <a:spcPct val="115000"/>
              </a:lnSpc>
              <a:spcBef>
                <a:spcPts val="0"/>
              </a:spcBef>
              <a:spcAft>
                <a:spcPts val="0"/>
              </a:spcAft>
              <a:buSzPct val="108108"/>
              <a:buChar char="●"/>
            </a:pPr>
            <a:r>
              <a:rPr lang="en-GB"/>
              <a:t>Any questions please ask – we might know.</a:t>
            </a:r>
            <a:endParaRPr/>
          </a:p>
        </p:txBody>
      </p:sp>
      <p:pic>
        <p:nvPicPr>
          <p:cNvPr id="108" name="Google Shape;108;p5"/>
          <p:cNvPicPr preferRelativeResize="0"/>
          <p:nvPr/>
        </p:nvPicPr>
        <p:blipFill rotWithShape="1">
          <a:blip r:embed="rId3">
            <a:alphaModFix/>
          </a:blip>
          <a:srcRect b="0" l="0" r="0" t="0"/>
          <a:stretch/>
        </p:blipFill>
        <p:spPr>
          <a:xfrm>
            <a:off x="2115525" y="1366944"/>
            <a:ext cx="1596856" cy="2041063"/>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09" name="Google Shape;109;p5"/>
          <p:cNvPicPr preferRelativeResize="0"/>
          <p:nvPr/>
        </p:nvPicPr>
        <p:blipFill rotWithShape="1">
          <a:blip r:embed="rId4">
            <a:alphaModFix/>
          </a:blip>
          <a:srcRect b="1063" l="0" r="41179" t="0"/>
          <a:stretch/>
        </p:blipFill>
        <p:spPr>
          <a:xfrm>
            <a:off x="3898238" y="1366943"/>
            <a:ext cx="1617968" cy="2041064"/>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10" name="Google Shape;110;p5"/>
          <p:cNvPicPr preferRelativeResize="0"/>
          <p:nvPr/>
        </p:nvPicPr>
        <p:blipFill rotWithShape="1">
          <a:blip r:embed="rId5">
            <a:alphaModFix/>
          </a:blip>
          <a:srcRect b="1063" l="16571" r="5001" t="0"/>
          <a:stretch/>
        </p:blipFill>
        <p:spPr>
          <a:xfrm>
            <a:off x="5702063" y="1366943"/>
            <a:ext cx="1617968" cy="2041064"/>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11" name="Google Shape;111;p5"/>
          <p:cNvPicPr preferRelativeResize="0"/>
          <p:nvPr/>
        </p:nvPicPr>
        <p:blipFill rotWithShape="1">
          <a:blip r:embed="rId6">
            <a:alphaModFix/>
          </a:blip>
          <a:srcRect b="0" l="4609" r="7341" t="0"/>
          <a:stretch/>
        </p:blipFill>
        <p:spPr>
          <a:xfrm>
            <a:off x="311700" y="1366943"/>
            <a:ext cx="1617968" cy="2041064"/>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12" name="Google Shape;112;p5"/>
          <p:cNvPicPr preferRelativeResize="0"/>
          <p:nvPr/>
        </p:nvPicPr>
        <p:blipFill rotWithShape="1">
          <a:blip r:embed="rId7">
            <a:alphaModFix/>
          </a:blip>
          <a:srcRect b="0" l="945" r="0" t="0"/>
          <a:stretch/>
        </p:blipFill>
        <p:spPr>
          <a:xfrm>
            <a:off x="7505888" y="1366943"/>
            <a:ext cx="1617969" cy="2041064"/>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
        <p:nvSpPr>
          <p:cNvPr id="113" name="Google Shape;113;p5"/>
          <p:cNvSpPr txBox="1"/>
          <p:nvPr/>
        </p:nvSpPr>
        <p:spPr>
          <a:xfrm>
            <a:off x="166629" y="3495615"/>
            <a:ext cx="193674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Madalyn Hardaker</a:t>
            </a:r>
            <a:endParaRPr/>
          </a:p>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Kings College London</a:t>
            </a:r>
            <a:endParaRPr/>
          </a:p>
        </p:txBody>
      </p:sp>
      <p:sp>
        <p:nvSpPr>
          <p:cNvPr id="114" name="Google Shape;114;p5"/>
          <p:cNvSpPr txBox="1"/>
          <p:nvPr/>
        </p:nvSpPr>
        <p:spPr>
          <a:xfrm>
            <a:off x="2293462" y="3495615"/>
            <a:ext cx="129073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Balint Stewart</a:t>
            </a:r>
            <a:endParaRPr/>
          </a:p>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DARE UK</a:t>
            </a:r>
            <a:endParaRPr/>
          </a:p>
        </p:txBody>
      </p:sp>
      <p:sp>
        <p:nvSpPr>
          <p:cNvPr id="115" name="Google Shape;115;p5"/>
          <p:cNvSpPr txBox="1"/>
          <p:nvPr/>
        </p:nvSpPr>
        <p:spPr>
          <a:xfrm>
            <a:off x="3928002" y="3495615"/>
            <a:ext cx="155844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David Sarmiento </a:t>
            </a:r>
            <a:endParaRPr/>
          </a:p>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Turing</a:t>
            </a:r>
            <a:endParaRPr/>
          </a:p>
        </p:txBody>
      </p:sp>
      <p:sp>
        <p:nvSpPr>
          <p:cNvPr id="116" name="Google Shape;116;p5"/>
          <p:cNvSpPr txBox="1"/>
          <p:nvPr/>
        </p:nvSpPr>
        <p:spPr>
          <a:xfrm>
            <a:off x="5686943" y="3495615"/>
            <a:ext cx="164820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Simon Li</a:t>
            </a:r>
            <a:endParaRPr/>
          </a:p>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Dundee University</a:t>
            </a:r>
            <a:endParaRPr/>
          </a:p>
        </p:txBody>
      </p:sp>
      <p:sp>
        <p:nvSpPr>
          <p:cNvPr id="117" name="Google Shape;117;p5"/>
          <p:cNvSpPr txBox="1"/>
          <p:nvPr/>
        </p:nvSpPr>
        <p:spPr>
          <a:xfrm>
            <a:off x="7461113" y="3495615"/>
            <a:ext cx="161775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Pete Barnsley</a:t>
            </a:r>
            <a:endParaRPr/>
          </a:p>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Francis Crick Inst.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6"/>
          <p:cNvPicPr preferRelativeResize="0"/>
          <p:nvPr/>
        </p:nvPicPr>
        <p:blipFill rotWithShape="1">
          <a:blip r:embed="rId3">
            <a:alphaModFix/>
          </a:blip>
          <a:srcRect b="0" l="0" r="0" t="0"/>
          <a:stretch/>
        </p:blipFill>
        <p:spPr>
          <a:xfrm>
            <a:off x="503643" y="1079829"/>
            <a:ext cx="8133957" cy="3802264"/>
          </a:xfrm>
          <a:prstGeom prst="rect">
            <a:avLst/>
          </a:prstGeom>
          <a:noFill/>
          <a:ln>
            <a:noFill/>
          </a:ln>
        </p:spPr>
      </p:pic>
      <p:sp>
        <p:nvSpPr>
          <p:cNvPr id="123" name="Google Shape;123;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Supporting today:  Handout</a:t>
            </a:r>
            <a:endParaRPr/>
          </a:p>
        </p:txBody>
      </p:sp>
      <p:sp>
        <p:nvSpPr>
          <p:cNvPr id="124" name="Google Shape;124;p6"/>
          <p:cNvSpPr txBox="1"/>
          <p:nvPr/>
        </p:nvSpPr>
        <p:spPr>
          <a:xfrm rot="-5400000">
            <a:off x="11874" y="2223331"/>
            <a:ext cx="712054"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Agenda</a:t>
            </a:r>
            <a:endParaRPr/>
          </a:p>
        </p:txBody>
      </p:sp>
      <p:sp>
        <p:nvSpPr>
          <p:cNvPr id="125" name="Google Shape;125;p6"/>
          <p:cNvSpPr txBox="1"/>
          <p:nvPr/>
        </p:nvSpPr>
        <p:spPr>
          <a:xfrm rot="-5400000">
            <a:off x="-239797" y="3460559"/>
            <a:ext cx="121539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Lightning Talks</a:t>
            </a:r>
            <a:endParaRPr/>
          </a:p>
        </p:txBody>
      </p:sp>
      <p:sp>
        <p:nvSpPr>
          <p:cNvPr id="126" name="Google Shape;126;p6"/>
          <p:cNvSpPr txBox="1"/>
          <p:nvPr/>
        </p:nvSpPr>
        <p:spPr>
          <a:xfrm>
            <a:off x="1705876" y="4802660"/>
            <a:ext cx="85792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Feedback</a:t>
            </a:r>
            <a:endParaRPr/>
          </a:p>
        </p:txBody>
      </p:sp>
      <p:sp>
        <p:nvSpPr>
          <p:cNvPr id="127" name="Google Shape;127;p6"/>
          <p:cNvSpPr txBox="1"/>
          <p:nvPr/>
        </p:nvSpPr>
        <p:spPr>
          <a:xfrm>
            <a:off x="3202873" y="879225"/>
            <a:ext cx="2738250"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Page 2:  Breakout 2: Working Groups</a:t>
            </a:r>
            <a:endParaRPr/>
          </a:p>
        </p:txBody>
      </p:sp>
      <p:sp>
        <p:nvSpPr>
          <p:cNvPr id="128" name="Google Shape;128;p6"/>
          <p:cNvSpPr txBox="1"/>
          <p:nvPr/>
        </p:nvSpPr>
        <p:spPr>
          <a:xfrm>
            <a:off x="6038965" y="876171"/>
            <a:ext cx="2695494"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Page 3: Breakout 1 : 2035 Vision</a:t>
            </a:r>
            <a:endParaRPr/>
          </a:p>
        </p:txBody>
      </p:sp>
      <p:sp>
        <p:nvSpPr>
          <p:cNvPr id="129" name="Google Shape;129;p6"/>
          <p:cNvSpPr txBox="1"/>
          <p:nvPr/>
        </p:nvSpPr>
        <p:spPr>
          <a:xfrm>
            <a:off x="506400" y="868195"/>
            <a:ext cx="274626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none" cap="none" strike="noStrike">
                <a:solidFill>
                  <a:srgbClr val="7030A0"/>
                </a:solidFill>
                <a:latin typeface="Arial"/>
                <a:ea typeface="Arial"/>
                <a:cs typeface="Arial"/>
                <a:sym typeface="Arial"/>
              </a:rPr>
              <a:t>Page 1:  Agenda &amp; Talks &amp; Feedback</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To get us started…</a:t>
            </a:r>
            <a:endParaRPr/>
          </a:p>
        </p:txBody>
      </p:sp>
      <p:cxnSp>
        <p:nvCxnSpPr>
          <p:cNvPr id="135" name="Google Shape;135;p7"/>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136" name="Google Shape;136;p7"/>
          <p:cNvSpPr txBox="1"/>
          <p:nvPr/>
        </p:nvSpPr>
        <p:spPr>
          <a:xfrm>
            <a:off x="1510200" y="3988001"/>
            <a:ext cx="6123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2"/>
                </a:solidFill>
                <a:latin typeface="Arial"/>
                <a:ea typeface="Arial"/>
                <a:cs typeface="Arial"/>
                <a:sym typeface="Arial"/>
                <a:hlinkClick r:id="rId3">
                  <a:extLst>
                    <a:ext uri="{A12FA001-AC4F-418D-AE19-62706E023703}">
                      <ahyp:hlinkClr val="tx"/>
                    </a:ext>
                  </a:extLst>
                </a:hlinkClick>
              </a:rPr>
              <a:t>https://app.sli.do/event/7iLYtyTJinrXRMcXfum9Rq</a:t>
            </a:r>
            <a:r>
              <a:rPr b="0" i="0" lang="en-GB" sz="1800" u="none" cap="none" strike="noStrike">
                <a:solidFill>
                  <a:schemeClr val="dk2"/>
                </a:solidFill>
                <a:latin typeface="Arial"/>
                <a:ea typeface="Arial"/>
                <a:cs typeface="Arial"/>
                <a:sym typeface="Arial"/>
              </a:rPr>
              <a:t> </a:t>
            </a:r>
            <a:endParaRPr b="0" i="0" sz="1800" u="none" cap="none" strike="noStrike">
              <a:solidFill>
                <a:schemeClr val="dk2"/>
              </a:solidFill>
              <a:latin typeface="Arial"/>
              <a:ea typeface="Arial"/>
              <a:cs typeface="Arial"/>
              <a:sym typeface="Arial"/>
            </a:endParaRPr>
          </a:p>
        </p:txBody>
      </p:sp>
      <p:sp>
        <p:nvSpPr>
          <p:cNvPr id="137" name="Google Shape;137;p7"/>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138" name="Google Shape;138;p7"/>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139" name="Google Shape;139;p7"/>
          <p:cNvPicPr preferRelativeResize="0"/>
          <p:nvPr/>
        </p:nvPicPr>
        <p:blipFill rotWithShape="1">
          <a:blip r:embed="rId4">
            <a:alphaModFix/>
          </a:blip>
          <a:srcRect b="0" l="0" r="0" t="0"/>
          <a:stretch/>
        </p:blipFill>
        <p:spPr>
          <a:xfrm>
            <a:off x="2923497" y="1017725"/>
            <a:ext cx="2946951" cy="2946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8"/>
          <p:cNvPicPr preferRelativeResize="0"/>
          <p:nvPr/>
        </p:nvPicPr>
        <p:blipFill rotWithShape="1">
          <a:blip r:embed="rId3">
            <a:alphaModFix/>
          </a:blip>
          <a:srcRect b="0" l="2400" r="0" t="0"/>
          <a:stretch/>
        </p:blipFill>
        <p:spPr>
          <a:xfrm>
            <a:off x="698000" y="1233150"/>
            <a:ext cx="4175025" cy="3416399"/>
          </a:xfrm>
          <a:prstGeom prst="rect">
            <a:avLst/>
          </a:prstGeom>
          <a:noFill/>
          <a:ln>
            <a:noFill/>
          </a:ln>
        </p:spPr>
      </p:pic>
      <p:sp>
        <p:nvSpPr>
          <p:cNvPr id="145" name="Google Shape;145;p8"/>
          <p:cNvSpPr txBox="1"/>
          <p:nvPr/>
        </p:nvSpPr>
        <p:spPr>
          <a:xfrm>
            <a:off x="308400" y="1233150"/>
            <a:ext cx="21978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97A7"/>
                </a:solidFill>
                <a:latin typeface="Arial"/>
                <a:ea typeface="Arial"/>
                <a:cs typeface="Arial"/>
                <a:sym typeface="Arial"/>
              </a:rPr>
              <a:t>Knowledge exchange</a:t>
            </a:r>
            <a:endParaRPr b="1" i="0" sz="1200" u="none" cap="none" strike="noStrike">
              <a:solidFill>
                <a:srgbClr val="0097A7"/>
              </a:solidFill>
              <a:latin typeface="Arial"/>
              <a:ea typeface="Arial"/>
              <a:cs typeface="Arial"/>
              <a:sym typeface="Arial"/>
            </a:endParaRPr>
          </a:p>
        </p:txBody>
      </p:sp>
      <p:sp>
        <p:nvSpPr>
          <p:cNvPr id="146" name="Google Shape;146;p8"/>
          <p:cNvSpPr txBox="1"/>
          <p:nvPr/>
        </p:nvSpPr>
        <p:spPr>
          <a:xfrm>
            <a:off x="2936200" y="1114200"/>
            <a:ext cx="21978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97A7"/>
                </a:solidFill>
                <a:latin typeface="Arial"/>
                <a:ea typeface="Arial"/>
                <a:cs typeface="Arial"/>
                <a:sym typeface="Arial"/>
              </a:rPr>
              <a:t>Foster collaboration</a:t>
            </a:r>
            <a:endParaRPr b="1" i="0" sz="1200" u="none" cap="none" strike="noStrike">
              <a:solidFill>
                <a:srgbClr val="0097A7"/>
              </a:solidFill>
              <a:latin typeface="Arial"/>
              <a:ea typeface="Arial"/>
              <a:cs typeface="Arial"/>
              <a:sym typeface="Arial"/>
            </a:endParaRPr>
          </a:p>
        </p:txBody>
      </p:sp>
      <p:sp>
        <p:nvSpPr>
          <p:cNvPr id="147" name="Google Shape;147;p8"/>
          <p:cNvSpPr txBox="1"/>
          <p:nvPr/>
        </p:nvSpPr>
        <p:spPr>
          <a:xfrm>
            <a:off x="-304800" y="4203350"/>
            <a:ext cx="30105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97A7"/>
                </a:solidFill>
                <a:latin typeface="Arial"/>
                <a:ea typeface="Arial"/>
                <a:cs typeface="Arial"/>
                <a:sym typeface="Arial"/>
              </a:rPr>
              <a:t>Move towards standardisation</a:t>
            </a:r>
            <a:endParaRPr b="1" i="0" sz="1200" u="none" cap="none" strike="noStrike">
              <a:solidFill>
                <a:srgbClr val="0097A7"/>
              </a:solidFill>
              <a:latin typeface="Arial"/>
              <a:ea typeface="Arial"/>
              <a:cs typeface="Arial"/>
              <a:sym typeface="Arial"/>
            </a:endParaRPr>
          </a:p>
        </p:txBody>
      </p:sp>
      <p:sp>
        <p:nvSpPr>
          <p:cNvPr id="148" name="Google Shape;148;p8"/>
          <p:cNvSpPr txBox="1"/>
          <p:nvPr/>
        </p:nvSpPr>
        <p:spPr>
          <a:xfrm>
            <a:off x="2705700" y="4123775"/>
            <a:ext cx="19530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97A7"/>
                </a:solidFill>
                <a:latin typeface="Arial"/>
                <a:ea typeface="Arial"/>
                <a:cs typeface="Arial"/>
                <a:sym typeface="Arial"/>
              </a:rPr>
              <a:t>Share best practice</a:t>
            </a:r>
            <a:endParaRPr b="1" i="0" sz="1200" u="none" cap="none" strike="noStrike">
              <a:solidFill>
                <a:srgbClr val="0097A7"/>
              </a:solidFill>
              <a:latin typeface="Arial"/>
              <a:ea typeface="Arial"/>
              <a:cs typeface="Arial"/>
              <a:sym typeface="Arial"/>
            </a:endParaRPr>
          </a:p>
        </p:txBody>
      </p:sp>
      <p:sp>
        <p:nvSpPr>
          <p:cNvPr id="149" name="Google Shape;149;p8"/>
          <p:cNvSpPr txBox="1"/>
          <p:nvPr/>
        </p:nvSpPr>
        <p:spPr>
          <a:xfrm>
            <a:off x="42050" y="2718250"/>
            <a:ext cx="15678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97A7"/>
                </a:solidFill>
                <a:latin typeface="Arial"/>
                <a:ea typeface="Arial"/>
                <a:cs typeface="Arial"/>
                <a:sym typeface="Arial"/>
              </a:rPr>
              <a:t>Avoid duplication</a:t>
            </a:r>
            <a:endParaRPr b="1" i="0" sz="1200" u="none" cap="none" strike="noStrike">
              <a:solidFill>
                <a:srgbClr val="0097A7"/>
              </a:solidFill>
              <a:latin typeface="Arial"/>
              <a:ea typeface="Arial"/>
              <a:cs typeface="Arial"/>
              <a:sym typeface="Arial"/>
            </a:endParaRPr>
          </a:p>
        </p:txBody>
      </p:sp>
      <p:sp>
        <p:nvSpPr>
          <p:cNvPr id="150" name="Google Shape;150;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The UK TRE community</a:t>
            </a:r>
            <a:endParaRPr b="1"/>
          </a:p>
        </p:txBody>
      </p:sp>
      <p:sp>
        <p:nvSpPr>
          <p:cNvPr id="151" name="Google Shape;151;p8"/>
          <p:cNvSpPr txBox="1"/>
          <p:nvPr>
            <p:ph idx="1" type="body"/>
          </p:nvPr>
        </p:nvSpPr>
        <p:spPr>
          <a:xfrm>
            <a:off x="4662000" y="1452275"/>
            <a:ext cx="4170300" cy="14121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ctr">
              <a:lnSpc>
                <a:spcPct val="115000"/>
              </a:lnSpc>
              <a:spcBef>
                <a:spcPts val="0"/>
              </a:spcBef>
              <a:spcAft>
                <a:spcPts val="1200"/>
              </a:spcAft>
              <a:buSzPct val="108108"/>
              <a:buNone/>
            </a:pPr>
            <a:r>
              <a:rPr lang="en-GB">
                <a:solidFill>
                  <a:schemeClr val="dk1"/>
                </a:solidFill>
              </a:rPr>
              <a:t>To have a </a:t>
            </a:r>
            <a:r>
              <a:rPr b="1" lang="en-GB">
                <a:solidFill>
                  <a:schemeClr val="dk1"/>
                </a:solidFill>
              </a:rPr>
              <a:t>four nations, coordinated, collaborative approach</a:t>
            </a:r>
            <a:r>
              <a:rPr lang="en-GB">
                <a:solidFill>
                  <a:schemeClr val="dk1"/>
                </a:solidFill>
              </a:rPr>
              <a:t> to research infrastructure for working with sensitive data</a:t>
            </a:r>
            <a:endParaRPr>
              <a:solidFill>
                <a:schemeClr val="dk1"/>
              </a:solidFill>
            </a:endParaRPr>
          </a:p>
        </p:txBody>
      </p:sp>
      <p:sp>
        <p:nvSpPr>
          <p:cNvPr id="152" name="Google Shape;152;p8"/>
          <p:cNvSpPr txBox="1"/>
          <p:nvPr/>
        </p:nvSpPr>
        <p:spPr>
          <a:xfrm>
            <a:off x="7190850" y="1017725"/>
            <a:ext cx="1764900" cy="507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100"/>
              <a:buFont typeface="Arial"/>
              <a:buNone/>
            </a:pPr>
            <a:r>
              <a:rPr b="1" i="0" lang="en-GB" sz="2100" u="none" cap="none" strike="noStrike">
                <a:solidFill>
                  <a:schemeClr val="accent5"/>
                </a:solidFill>
                <a:latin typeface="Arial"/>
                <a:ea typeface="Arial"/>
                <a:cs typeface="Arial"/>
                <a:sym typeface="Arial"/>
              </a:rPr>
              <a:t>Vision</a:t>
            </a:r>
            <a:endParaRPr b="1" i="0" sz="2100" u="none" cap="none" strike="noStrike">
              <a:solidFill>
                <a:schemeClr val="accent5"/>
              </a:solidFill>
              <a:latin typeface="Arial"/>
              <a:ea typeface="Arial"/>
              <a:cs typeface="Arial"/>
              <a:sym typeface="Arial"/>
            </a:endParaRPr>
          </a:p>
        </p:txBody>
      </p:sp>
      <p:sp>
        <p:nvSpPr>
          <p:cNvPr id="153" name="Google Shape;153;p8"/>
          <p:cNvSpPr txBox="1"/>
          <p:nvPr>
            <p:ph idx="1" type="body"/>
          </p:nvPr>
        </p:nvSpPr>
        <p:spPr>
          <a:xfrm>
            <a:off x="4662000" y="3071425"/>
            <a:ext cx="4170300" cy="14769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ctr">
              <a:lnSpc>
                <a:spcPct val="115000"/>
              </a:lnSpc>
              <a:spcBef>
                <a:spcPts val="0"/>
              </a:spcBef>
              <a:spcAft>
                <a:spcPts val="1200"/>
              </a:spcAft>
              <a:buSzPct val="108108"/>
              <a:buNone/>
            </a:pPr>
            <a:r>
              <a:rPr lang="en-GB">
                <a:solidFill>
                  <a:schemeClr val="dk1"/>
                </a:solidFill>
              </a:rPr>
              <a:t>To provide the space to </a:t>
            </a:r>
            <a:r>
              <a:rPr b="1" lang="en-GB">
                <a:solidFill>
                  <a:schemeClr val="dk1"/>
                </a:solidFill>
              </a:rPr>
              <a:t>signpost, share knowledge and facilitate conversations </a:t>
            </a:r>
            <a:r>
              <a:rPr lang="en-GB">
                <a:solidFill>
                  <a:schemeClr val="dk1"/>
                </a:solidFill>
              </a:rPr>
              <a:t>across the UK TRE landscape</a:t>
            </a:r>
            <a:endParaRPr>
              <a:solidFill>
                <a:schemeClr val="dk1"/>
              </a:solidFill>
            </a:endParaRPr>
          </a:p>
        </p:txBody>
      </p:sp>
      <p:sp>
        <p:nvSpPr>
          <p:cNvPr id="154" name="Google Shape;154;p8"/>
          <p:cNvSpPr txBox="1"/>
          <p:nvPr/>
        </p:nvSpPr>
        <p:spPr>
          <a:xfrm>
            <a:off x="7190850" y="2712925"/>
            <a:ext cx="1764900" cy="507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100"/>
              <a:buFont typeface="Arial"/>
              <a:buNone/>
            </a:pPr>
            <a:r>
              <a:rPr b="1" i="0" lang="en-GB" sz="2100" u="none" cap="none" strike="noStrike">
                <a:solidFill>
                  <a:schemeClr val="accent5"/>
                </a:solidFill>
                <a:latin typeface="Arial"/>
                <a:ea typeface="Arial"/>
                <a:cs typeface="Arial"/>
                <a:sym typeface="Arial"/>
              </a:rPr>
              <a:t>Mission</a:t>
            </a:r>
            <a:endParaRPr b="1" i="0" sz="2100" u="none" cap="none" strike="noStrike">
              <a:solidFill>
                <a:schemeClr val="accent5"/>
              </a:solidFill>
              <a:latin typeface="Arial"/>
              <a:ea typeface="Arial"/>
              <a:cs typeface="Arial"/>
              <a:sym typeface="Arial"/>
            </a:endParaRPr>
          </a:p>
        </p:txBody>
      </p:sp>
      <p:sp>
        <p:nvSpPr>
          <p:cNvPr id="155" name="Google Shape;155;p8"/>
          <p:cNvSpPr/>
          <p:nvPr/>
        </p:nvSpPr>
        <p:spPr>
          <a:xfrm>
            <a:off x="4058957" y="2701938"/>
            <a:ext cx="2268993" cy="229918"/>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Driven by community needs!</a:t>
            </a:r>
            <a:endParaRPr b="1" i="0" sz="1000" u="none" cap="none" strike="noStrike">
              <a:solidFill>
                <a:srgbClr val="000000"/>
              </a:solidFill>
              <a:latin typeface="Arial"/>
              <a:ea typeface="Arial"/>
              <a:cs typeface="Arial"/>
              <a:sym typeface="Arial"/>
            </a:endParaRPr>
          </a:p>
        </p:txBody>
      </p:sp>
      <p:cxnSp>
        <p:nvCxnSpPr>
          <p:cNvPr id="156" name="Google Shape;156;p8"/>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157" name="Google Shape;157;p8"/>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158" name="Google Shape;158;p8"/>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159" name="Google Shape;159;p8"/>
          <p:cNvPicPr preferRelativeResize="0"/>
          <p:nvPr/>
        </p:nvPicPr>
        <p:blipFill rotWithShape="1">
          <a:blip r:embed="rId4">
            <a:alphaModFix/>
          </a:blip>
          <a:srcRect b="0" l="0" r="0" t="0"/>
          <a:stretch/>
        </p:blipFill>
        <p:spPr>
          <a:xfrm>
            <a:off x="5262625" y="11210"/>
            <a:ext cx="1514415" cy="15144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g2f82c769517_0_162"/>
          <p:cNvPicPr preferRelativeResize="0"/>
          <p:nvPr/>
        </p:nvPicPr>
        <p:blipFill>
          <a:blip r:embed="rId3">
            <a:alphaModFix/>
          </a:blip>
          <a:stretch>
            <a:fillRect/>
          </a:stretch>
        </p:blipFill>
        <p:spPr>
          <a:xfrm>
            <a:off x="3574488" y="919375"/>
            <a:ext cx="5257800" cy="4162425"/>
          </a:xfrm>
          <a:prstGeom prst="rect">
            <a:avLst/>
          </a:prstGeom>
          <a:noFill/>
          <a:ln>
            <a:noFill/>
          </a:ln>
        </p:spPr>
      </p:pic>
      <p:sp>
        <p:nvSpPr>
          <p:cNvPr id="165" name="Google Shape;165;g2f82c769517_0_1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The UK TRE Community</a:t>
            </a:r>
            <a:endParaRPr/>
          </a:p>
        </p:txBody>
      </p:sp>
      <p:pic>
        <p:nvPicPr>
          <p:cNvPr id="166" name="Google Shape;166;g2f82c769517_0_162"/>
          <p:cNvPicPr preferRelativeResize="0"/>
          <p:nvPr/>
        </p:nvPicPr>
        <p:blipFill rotWithShape="1">
          <a:blip r:embed="rId4">
            <a:alphaModFix/>
          </a:blip>
          <a:srcRect b="0" l="0" r="0" t="0"/>
          <a:stretch/>
        </p:blipFill>
        <p:spPr>
          <a:xfrm>
            <a:off x="243487" y="2500518"/>
            <a:ext cx="1495425" cy="1000125"/>
          </a:xfrm>
          <a:prstGeom prst="rect">
            <a:avLst/>
          </a:prstGeom>
          <a:noFill/>
          <a:ln>
            <a:noFill/>
          </a:ln>
        </p:spPr>
      </p:pic>
      <p:pic>
        <p:nvPicPr>
          <p:cNvPr id="167" name="Google Shape;167;g2f82c769517_0_162"/>
          <p:cNvPicPr preferRelativeResize="0"/>
          <p:nvPr/>
        </p:nvPicPr>
        <p:blipFill rotWithShape="1">
          <a:blip r:embed="rId5">
            <a:alphaModFix/>
          </a:blip>
          <a:srcRect b="0" l="0" r="0" t="0"/>
          <a:stretch/>
        </p:blipFill>
        <p:spPr>
          <a:xfrm>
            <a:off x="243464" y="1484249"/>
            <a:ext cx="1895475" cy="666750"/>
          </a:xfrm>
          <a:prstGeom prst="rect">
            <a:avLst/>
          </a:prstGeom>
          <a:noFill/>
          <a:ln>
            <a:noFill/>
          </a:ln>
        </p:spPr>
      </p:pic>
      <p:pic>
        <p:nvPicPr>
          <p:cNvPr id="168" name="Google Shape;168;g2f82c769517_0_162"/>
          <p:cNvPicPr preferRelativeResize="0"/>
          <p:nvPr/>
        </p:nvPicPr>
        <p:blipFill rotWithShape="1">
          <a:blip r:embed="rId5">
            <a:alphaModFix/>
          </a:blip>
          <a:srcRect b="0" l="0" r="0" t="0"/>
          <a:stretch/>
        </p:blipFill>
        <p:spPr>
          <a:xfrm>
            <a:off x="243469" y="4291049"/>
            <a:ext cx="1895475" cy="666750"/>
          </a:xfrm>
          <a:prstGeom prst="rect">
            <a:avLst/>
          </a:prstGeom>
          <a:noFill/>
          <a:ln>
            <a:noFill/>
          </a:ln>
        </p:spPr>
      </p:pic>
      <p:sp>
        <p:nvSpPr>
          <p:cNvPr id="169" name="Google Shape;169;g2f82c769517_0_162"/>
          <p:cNvSpPr txBox="1"/>
          <p:nvPr/>
        </p:nvSpPr>
        <p:spPr>
          <a:xfrm>
            <a:off x="243475" y="2192725"/>
            <a:ext cx="2248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t>Sep </a:t>
            </a:r>
            <a:r>
              <a:rPr b="0" i="0" lang="en-GB" sz="1400" u="none" cap="none" strike="noStrike">
                <a:solidFill>
                  <a:srgbClr val="000000"/>
                </a:solidFill>
                <a:latin typeface="Arial"/>
                <a:ea typeface="Arial"/>
                <a:cs typeface="Arial"/>
                <a:sym typeface="Arial"/>
              </a:rPr>
              <a:t>202</a:t>
            </a:r>
            <a:r>
              <a:rPr lang="en-GB"/>
              <a:t>3</a:t>
            </a:r>
            <a:r>
              <a:rPr b="0" i="0" lang="en-GB" sz="1400" u="none" cap="none" strike="noStrike">
                <a:solidFill>
                  <a:srgbClr val="000000"/>
                </a:solidFill>
                <a:latin typeface="Arial"/>
                <a:ea typeface="Arial"/>
                <a:cs typeface="Arial"/>
                <a:sym typeface="Arial"/>
              </a:rPr>
              <a:t>, ~</a:t>
            </a:r>
            <a:r>
              <a:rPr lang="en-GB"/>
              <a:t>10</a:t>
            </a:r>
            <a:r>
              <a:rPr b="0" i="0" lang="en-GB" sz="1400" u="none" cap="none" strike="noStrike">
                <a:solidFill>
                  <a:srgbClr val="000000"/>
                </a:solidFill>
                <a:latin typeface="Arial"/>
                <a:ea typeface="Arial"/>
                <a:cs typeface="Arial"/>
                <a:sym typeface="Arial"/>
              </a:rPr>
              <a:t>0 </a:t>
            </a:r>
            <a:r>
              <a:rPr lang="en-GB"/>
              <a:t>member</a:t>
            </a:r>
            <a:r>
              <a:rPr b="0" i="0" lang="en-GB" sz="1400" u="none" cap="none" strike="noStrike">
                <a:solidFill>
                  <a:srgbClr val="000000"/>
                </a:solidFill>
                <a:latin typeface="Arial"/>
                <a:ea typeface="Arial"/>
                <a:cs typeface="Arial"/>
                <a:sym typeface="Arial"/>
              </a:rPr>
              <a:t>s</a:t>
            </a:r>
            <a:endParaRPr/>
          </a:p>
        </p:txBody>
      </p:sp>
      <p:pic>
        <p:nvPicPr>
          <p:cNvPr id="170" name="Google Shape;170;g2f82c769517_0_162"/>
          <p:cNvPicPr preferRelativeResize="0"/>
          <p:nvPr/>
        </p:nvPicPr>
        <p:blipFill>
          <a:blip r:embed="rId6">
            <a:alphaModFix/>
          </a:blip>
          <a:stretch>
            <a:fillRect/>
          </a:stretch>
        </p:blipFill>
        <p:spPr>
          <a:xfrm>
            <a:off x="5219198" y="2354478"/>
            <a:ext cx="1495426" cy="989172"/>
          </a:xfrm>
          <a:prstGeom prst="rect">
            <a:avLst/>
          </a:prstGeom>
          <a:noFill/>
          <a:ln>
            <a:noFill/>
          </a:ln>
        </p:spPr>
      </p:pic>
      <p:sp>
        <p:nvSpPr>
          <p:cNvPr id="171" name="Google Shape;171;g2f82c769517_0_162"/>
          <p:cNvSpPr txBox="1"/>
          <p:nvPr/>
        </p:nvSpPr>
        <p:spPr>
          <a:xfrm>
            <a:off x="243475" y="1176450"/>
            <a:ext cx="2248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t>Sep </a:t>
            </a:r>
            <a:r>
              <a:rPr b="0" i="0" lang="en-GB" sz="1400" u="none" cap="none" strike="noStrike">
                <a:solidFill>
                  <a:srgbClr val="000000"/>
                </a:solidFill>
                <a:latin typeface="Arial"/>
                <a:ea typeface="Arial"/>
                <a:cs typeface="Arial"/>
                <a:sym typeface="Arial"/>
              </a:rPr>
              <a:t>2022, ~</a:t>
            </a:r>
            <a:r>
              <a:rPr lang="en-GB"/>
              <a:t>4</a:t>
            </a:r>
            <a:r>
              <a:rPr b="0" i="0" lang="en-GB" sz="1400" u="none" cap="none" strike="noStrike">
                <a:solidFill>
                  <a:srgbClr val="000000"/>
                </a:solidFill>
                <a:latin typeface="Arial"/>
                <a:ea typeface="Arial"/>
                <a:cs typeface="Arial"/>
                <a:sym typeface="Arial"/>
              </a:rPr>
              <a:t>0 people</a:t>
            </a:r>
            <a:endParaRPr/>
          </a:p>
        </p:txBody>
      </p:sp>
      <p:sp>
        <p:nvSpPr>
          <p:cNvPr id="172" name="Google Shape;172;g2f82c769517_0_162"/>
          <p:cNvSpPr txBox="1"/>
          <p:nvPr/>
        </p:nvSpPr>
        <p:spPr>
          <a:xfrm>
            <a:off x="243475" y="3552150"/>
            <a:ext cx="22488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t>Sep </a:t>
            </a:r>
            <a:r>
              <a:rPr b="0" i="0" lang="en-GB" sz="1400" u="none" cap="none" strike="noStrike">
                <a:solidFill>
                  <a:srgbClr val="000000"/>
                </a:solidFill>
                <a:latin typeface="Arial"/>
                <a:ea typeface="Arial"/>
                <a:cs typeface="Arial"/>
                <a:sym typeface="Arial"/>
              </a:rPr>
              <a:t>202</a:t>
            </a:r>
            <a:r>
              <a:rPr lang="en-GB"/>
              <a:t>4, </a:t>
            </a:r>
            <a:r>
              <a:rPr lang="en-GB">
                <a:solidFill>
                  <a:schemeClr val="dk1"/>
                </a:solidFill>
              </a:rPr>
              <a:t>300+ members</a:t>
            </a:r>
            <a:endParaRPr>
              <a:solidFill>
                <a:schemeClr val="dk1"/>
              </a:solidFill>
            </a:endParaRPr>
          </a:p>
          <a:p>
            <a:pPr indent="0" lvl="0" marL="0" rtl="0" algn="l">
              <a:spcBef>
                <a:spcPts val="0"/>
              </a:spcBef>
              <a:spcAft>
                <a:spcPts val="0"/>
              </a:spcAft>
              <a:buClr>
                <a:schemeClr val="dk1"/>
              </a:buClr>
              <a:buFont typeface="Arial"/>
              <a:buNone/>
            </a:pPr>
            <a:r>
              <a:rPr lang="en-GB">
                <a:solidFill>
                  <a:schemeClr val="dk1"/>
                </a:solidFill>
              </a:rPr>
              <a:t>~100 organisations</a:t>
            </a:r>
            <a:endParaRPr>
              <a:solidFill>
                <a:schemeClr val="dk1"/>
              </a:solidFill>
            </a:endParaRPr>
          </a:p>
          <a:p>
            <a:pPr indent="0" lvl="0" marL="0" rtl="0" algn="l">
              <a:spcBef>
                <a:spcPts val="0"/>
              </a:spcBef>
              <a:spcAft>
                <a:spcPts val="0"/>
              </a:spcAft>
              <a:buClr>
                <a:schemeClr val="dk1"/>
              </a:buClr>
              <a:buFont typeface="Arial"/>
              <a:buNone/>
            </a:pPr>
            <a:r>
              <a:rPr lang="en-GB">
                <a:solidFill>
                  <a:schemeClr val="dk1"/>
                </a:solidFill>
              </a:rPr>
              <a:t>7 working groups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178" name="Google Shape;178;p10"/>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chemeClr val="dk1"/>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179" name="Google Shape;179;p10"/>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180" name="Google Shape;180;p10"/>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181" name="Google Shape;181;p10"/>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grpSp>
        <p:nvGrpSpPr>
          <p:cNvPr id="186" name="Google Shape;186;p11"/>
          <p:cNvGrpSpPr/>
          <p:nvPr/>
        </p:nvGrpSpPr>
        <p:grpSpPr>
          <a:xfrm>
            <a:off x="7514791" y="2807315"/>
            <a:ext cx="1645181" cy="1732532"/>
            <a:chOff x="7514791" y="2807315"/>
            <a:chExt cx="1645181" cy="1732532"/>
          </a:xfrm>
        </p:grpSpPr>
        <p:sp>
          <p:nvSpPr>
            <p:cNvPr id="187" name="Google Shape;187;p11"/>
            <p:cNvSpPr/>
            <p:nvPr/>
          </p:nvSpPr>
          <p:spPr>
            <a:xfrm>
              <a:off x="7518779" y="4359305"/>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8" name="Google Shape;188;p11"/>
            <p:cNvSpPr/>
            <p:nvPr/>
          </p:nvSpPr>
          <p:spPr>
            <a:xfrm>
              <a:off x="7514791" y="3838413"/>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 name="Google Shape;189;p11"/>
            <p:cNvSpPr/>
            <p:nvPr/>
          </p:nvSpPr>
          <p:spPr>
            <a:xfrm>
              <a:off x="7515428" y="3323114"/>
              <a:ext cx="1595038" cy="173182"/>
            </a:xfrm>
            <a:prstGeom prst="rect">
              <a:avLst/>
            </a:prstGeom>
            <a:gradFill>
              <a:gsLst>
                <a:gs pos="0">
                  <a:srgbClr val="92D050"/>
                </a:gs>
                <a:gs pos="74000">
                  <a:schemeClr val="accent1"/>
                </a:gs>
                <a:gs pos="83000">
                  <a:schemeClr val="accent1"/>
                </a:gs>
                <a:gs pos="100000">
                  <a:schemeClr val="accent1"/>
                </a:gs>
              </a:gsLst>
              <a:lin ang="0" scaled="0"/>
            </a:gra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 name="Google Shape;190;p11"/>
            <p:cNvSpPr/>
            <p:nvPr/>
          </p:nvSpPr>
          <p:spPr>
            <a:xfrm>
              <a:off x="7514791" y="4093979"/>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 name="Google Shape;191;p11"/>
            <p:cNvSpPr/>
            <p:nvPr/>
          </p:nvSpPr>
          <p:spPr>
            <a:xfrm>
              <a:off x="8992506" y="4097619"/>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2" name="Google Shape;192;p11"/>
            <p:cNvSpPr/>
            <p:nvPr/>
          </p:nvSpPr>
          <p:spPr>
            <a:xfrm>
              <a:off x="7514791" y="3580309"/>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 name="Google Shape;193;p11"/>
            <p:cNvSpPr/>
            <p:nvPr/>
          </p:nvSpPr>
          <p:spPr>
            <a:xfrm>
              <a:off x="8990343" y="3582829"/>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11"/>
            <p:cNvSpPr/>
            <p:nvPr/>
          </p:nvSpPr>
          <p:spPr>
            <a:xfrm>
              <a:off x="7515428" y="2808302"/>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 name="Google Shape;195;p11"/>
            <p:cNvSpPr/>
            <p:nvPr/>
          </p:nvSpPr>
          <p:spPr>
            <a:xfrm>
              <a:off x="8984645" y="2807315"/>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6" name="Google Shape;196;p11"/>
            <p:cNvSpPr/>
            <p:nvPr/>
          </p:nvSpPr>
          <p:spPr>
            <a:xfrm>
              <a:off x="7515428" y="3064213"/>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7" name="Google Shape;197;p11"/>
            <p:cNvSpPr/>
            <p:nvPr/>
          </p:nvSpPr>
          <p:spPr>
            <a:xfrm>
              <a:off x="8992507" y="3063297"/>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8" name="Google Shape;198;p11"/>
            <p:cNvSpPr/>
            <p:nvPr/>
          </p:nvSpPr>
          <p:spPr>
            <a:xfrm>
              <a:off x="8994159" y="3839764"/>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9" name="Google Shape;199;p11"/>
            <p:cNvSpPr/>
            <p:nvPr/>
          </p:nvSpPr>
          <p:spPr>
            <a:xfrm>
              <a:off x="9000617" y="4366776"/>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heckmark with solid fill" id="200" name="Google Shape;200;p11"/>
            <p:cNvPicPr preferRelativeResize="0"/>
            <p:nvPr/>
          </p:nvPicPr>
          <p:blipFill rotWithShape="1">
            <a:blip r:embed="rId3">
              <a:alphaModFix/>
            </a:blip>
            <a:srcRect b="0" l="0" r="0" t="0"/>
            <a:stretch/>
          </p:blipFill>
          <p:spPr>
            <a:xfrm>
              <a:off x="8942321" y="3319908"/>
              <a:ext cx="186322" cy="186322"/>
            </a:xfrm>
            <a:prstGeom prst="rect">
              <a:avLst/>
            </a:prstGeom>
            <a:noFill/>
            <a:ln>
              <a:noFill/>
            </a:ln>
          </p:spPr>
        </p:pic>
      </p:grpSp>
      <p:sp>
        <p:nvSpPr>
          <p:cNvPr id="201" name="Google Shape;201;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What progress – the difference a year can make!</a:t>
            </a:r>
            <a:endParaRPr/>
          </a:p>
        </p:txBody>
      </p:sp>
      <p:pic>
        <p:nvPicPr>
          <p:cNvPr id="202" name="Google Shape;202;p11"/>
          <p:cNvPicPr preferRelativeResize="0"/>
          <p:nvPr/>
        </p:nvPicPr>
        <p:blipFill rotWithShape="1">
          <a:blip r:embed="rId4">
            <a:alphaModFix/>
          </a:blip>
          <a:srcRect b="0" l="0" r="0" t="0"/>
          <a:stretch/>
        </p:blipFill>
        <p:spPr>
          <a:xfrm>
            <a:off x="1475668" y="1017725"/>
            <a:ext cx="747713" cy="500063"/>
          </a:xfrm>
          <a:prstGeom prst="rect">
            <a:avLst/>
          </a:prstGeom>
          <a:noFill/>
          <a:ln>
            <a:noFill/>
          </a:ln>
        </p:spPr>
      </p:pic>
      <p:pic>
        <p:nvPicPr>
          <p:cNvPr id="203" name="Google Shape;203;p11"/>
          <p:cNvPicPr preferRelativeResize="0"/>
          <p:nvPr/>
        </p:nvPicPr>
        <p:blipFill rotWithShape="1">
          <a:blip r:embed="rId5">
            <a:alphaModFix/>
          </a:blip>
          <a:srcRect b="0" l="0" r="0" t="0"/>
          <a:stretch/>
        </p:blipFill>
        <p:spPr>
          <a:xfrm>
            <a:off x="7593456" y="997246"/>
            <a:ext cx="1421608" cy="500063"/>
          </a:xfrm>
          <a:prstGeom prst="rect">
            <a:avLst/>
          </a:prstGeom>
          <a:noFill/>
          <a:ln>
            <a:noFill/>
          </a:ln>
        </p:spPr>
      </p:pic>
      <p:sp>
        <p:nvSpPr>
          <p:cNvPr id="204" name="Google Shape;204;p11"/>
          <p:cNvSpPr txBox="1"/>
          <p:nvPr/>
        </p:nvSpPr>
        <p:spPr>
          <a:xfrm>
            <a:off x="893457" y="997246"/>
            <a:ext cx="58221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Oct </a:t>
            </a:r>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2023</a:t>
            </a:r>
            <a:endParaRPr/>
          </a:p>
        </p:txBody>
      </p:sp>
      <p:sp>
        <p:nvSpPr>
          <p:cNvPr id="205" name="Google Shape;205;p11"/>
          <p:cNvSpPr txBox="1"/>
          <p:nvPr/>
        </p:nvSpPr>
        <p:spPr>
          <a:xfrm>
            <a:off x="7011245" y="1020756"/>
            <a:ext cx="58221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Sept</a:t>
            </a:r>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2024</a:t>
            </a:r>
            <a:endParaRPr/>
          </a:p>
        </p:txBody>
      </p:sp>
      <p:sp>
        <p:nvSpPr>
          <p:cNvPr id="206" name="Google Shape;206;p11"/>
          <p:cNvSpPr txBox="1"/>
          <p:nvPr/>
        </p:nvSpPr>
        <p:spPr>
          <a:xfrm rot="-5400000">
            <a:off x="172035" y="1774334"/>
            <a:ext cx="126096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CMWG governance</a:t>
            </a:r>
            <a:endParaRPr/>
          </a:p>
        </p:txBody>
      </p:sp>
      <p:sp>
        <p:nvSpPr>
          <p:cNvPr id="207" name="Google Shape;207;p11"/>
          <p:cNvSpPr txBox="1"/>
          <p:nvPr/>
        </p:nvSpPr>
        <p:spPr>
          <a:xfrm rot="-5400000">
            <a:off x="-286562" y="3636009"/>
            <a:ext cx="239360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Community Working groups</a:t>
            </a:r>
            <a:endParaRPr/>
          </a:p>
        </p:txBody>
      </p:sp>
      <p:sp>
        <p:nvSpPr>
          <p:cNvPr id="208" name="Google Shape;208;p11"/>
          <p:cNvSpPr/>
          <p:nvPr/>
        </p:nvSpPr>
        <p:spPr>
          <a:xfrm>
            <a:off x="1553892" y="2805545"/>
            <a:ext cx="5959259"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Citizens Agency</a:t>
            </a:r>
            <a:endParaRPr/>
          </a:p>
        </p:txBody>
      </p:sp>
      <p:sp>
        <p:nvSpPr>
          <p:cNvPr id="209" name="Google Shape;209;p11"/>
          <p:cNvSpPr/>
          <p:nvPr/>
        </p:nvSpPr>
        <p:spPr>
          <a:xfrm>
            <a:off x="1553891" y="3063593"/>
            <a:ext cx="5959259"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Extending Control</a:t>
            </a:r>
            <a:endParaRPr/>
          </a:p>
        </p:txBody>
      </p:sp>
      <p:sp>
        <p:nvSpPr>
          <p:cNvPr id="210" name="Google Shape;210;p11"/>
          <p:cNvSpPr/>
          <p:nvPr/>
        </p:nvSpPr>
        <p:spPr>
          <a:xfrm>
            <a:off x="1553891" y="3321641"/>
            <a:ext cx="5959259"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SDE / TRE Definition</a:t>
            </a:r>
            <a:endParaRPr/>
          </a:p>
        </p:txBody>
      </p:sp>
      <p:sp>
        <p:nvSpPr>
          <p:cNvPr id="211" name="Google Shape;211;p11"/>
          <p:cNvSpPr/>
          <p:nvPr/>
        </p:nvSpPr>
        <p:spPr>
          <a:xfrm>
            <a:off x="2873041" y="3579689"/>
            <a:ext cx="4640109"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Glossary</a:t>
            </a:r>
            <a:endParaRPr/>
          </a:p>
        </p:txBody>
      </p:sp>
      <p:sp>
        <p:nvSpPr>
          <p:cNvPr id="212" name="Google Shape;212;p11"/>
          <p:cNvSpPr/>
          <p:nvPr/>
        </p:nvSpPr>
        <p:spPr>
          <a:xfrm>
            <a:off x="4717473" y="3837737"/>
            <a:ext cx="2795678"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Funding &amp; Sustainability</a:t>
            </a:r>
            <a:endParaRPr/>
          </a:p>
        </p:txBody>
      </p:sp>
      <p:sp>
        <p:nvSpPr>
          <p:cNvPr id="213" name="Google Shape;213;p11"/>
          <p:cNvSpPr/>
          <p:nvPr/>
        </p:nvSpPr>
        <p:spPr>
          <a:xfrm>
            <a:off x="2879922" y="4095785"/>
            <a:ext cx="4633228"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SATRE</a:t>
            </a:r>
            <a:endParaRPr/>
          </a:p>
        </p:txBody>
      </p:sp>
      <p:sp>
        <p:nvSpPr>
          <p:cNvPr id="214" name="Google Shape;214;p11"/>
          <p:cNvSpPr/>
          <p:nvPr/>
        </p:nvSpPr>
        <p:spPr>
          <a:xfrm>
            <a:off x="4717473" y="4353833"/>
            <a:ext cx="2795676"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Cybersecurity Risk</a:t>
            </a:r>
            <a:endParaRPr/>
          </a:p>
        </p:txBody>
      </p:sp>
      <p:sp>
        <p:nvSpPr>
          <p:cNvPr id="215" name="Google Shape;215;p11">
            <a:hlinkClick action="ppaction://hlinksldjump" r:id="rId6"/>
          </p:cNvPr>
          <p:cNvSpPr/>
          <p:nvPr/>
        </p:nvSpPr>
        <p:spPr>
          <a:xfrm>
            <a:off x="1343091" y="1662117"/>
            <a:ext cx="6170058"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Website</a:t>
            </a:r>
            <a:endParaRPr/>
          </a:p>
        </p:txBody>
      </p:sp>
      <p:sp>
        <p:nvSpPr>
          <p:cNvPr id="216" name="Google Shape;216;p11"/>
          <p:cNvSpPr/>
          <p:nvPr/>
        </p:nvSpPr>
        <p:spPr>
          <a:xfrm>
            <a:off x="1343092" y="2008259"/>
            <a:ext cx="3734600"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sng" cap="none" strike="noStrike">
                <a:solidFill>
                  <a:srgbClr val="000000"/>
                </a:solidFill>
                <a:latin typeface="Arial"/>
                <a:ea typeface="Arial"/>
                <a:cs typeface="Arial"/>
                <a:sym typeface="Arial"/>
                <a:hlinkClick r:id="rId7">
                  <a:extLst>
                    <a:ext uri="{A12FA001-AC4F-418D-AE19-62706E023703}">
                      <ahyp:hlinkClr val="tx"/>
                    </a:ext>
                  </a:extLst>
                </a:hlinkClick>
              </a:rPr>
              <a:t>Working group charter &amp; Release processes</a:t>
            </a:r>
            <a:endParaRPr b="0" i="0" sz="1400" u="none" cap="none" strike="noStrike">
              <a:solidFill>
                <a:srgbClr val="000000"/>
              </a:solidFill>
              <a:latin typeface="Arial"/>
              <a:ea typeface="Arial"/>
              <a:cs typeface="Arial"/>
              <a:sym typeface="Arial"/>
            </a:endParaRPr>
          </a:p>
        </p:txBody>
      </p:sp>
      <p:sp>
        <p:nvSpPr>
          <p:cNvPr id="217" name="Google Shape;217;p11"/>
          <p:cNvSpPr/>
          <p:nvPr/>
        </p:nvSpPr>
        <p:spPr>
          <a:xfrm>
            <a:off x="3778549" y="2188368"/>
            <a:ext cx="1299143"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WG Charter</a:t>
            </a:r>
            <a:endParaRPr/>
          </a:p>
        </p:txBody>
      </p:sp>
      <p:sp>
        <p:nvSpPr>
          <p:cNvPr id="218" name="Google Shape;218;p11"/>
          <p:cNvSpPr/>
          <p:nvPr/>
        </p:nvSpPr>
        <p:spPr>
          <a:xfrm>
            <a:off x="1338449" y="2361550"/>
            <a:ext cx="6170057"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Community Mgmt WG</a:t>
            </a:r>
            <a:endParaRPr/>
          </a:p>
        </p:txBody>
      </p:sp>
      <p:grpSp>
        <p:nvGrpSpPr>
          <p:cNvPr id="219" name="Google Shape;219;p11"/>
          <p:cNvGrpSpPr/>
          <p:nvPr/>
        </p:nvGrpSpPr>
        <p:grpSpPr>
          <a:xfrm>
            <a:off x="2310109" y="3131902"/>
            <a:ext cx="4468227" cy="491733"/>
            <a:chOff x="2220007" y="3186727"/>
            <a:chExt cx="4468227" cy="491733"/>
          </a:xfrm>
        </p:grpSpPr>
        <p:pic>
          <p:nvPicPr>
            <p:cNvPr id="220" name="Google Shape;220;p11"/>
            <p:cNvPicPr preferRelativeResize="0"/>
            <p:nvPr/>
          </p:nvPicPr>
          <p:blipFill rotWithShape="1">
            <a:blip r:embed="rId8">
              <a:alphaModFix/>
            </a:blip>
            <a:srcRect b="0" l="0" r="0" t="0"/>
            <a:stretch/>
          </p:blipFill>
          <p:spPr>
            <a:xfrm>
              <a:off x="6270800" y="3187020"/>
              <a:ext cx="417434" cy="456664"/>
            </a:xfrm>
            <a:prstGeom prst="rect">
              <a:avLst/>
            </a:prstGeom>
            <a:noFill/>
            <a:ln>
              <a:noFill/>
            </a:ln>
          </p:spPr>
        </p:pic>
        <p:pic>
          <p:nvPicPr>
            <p:cNvPr id="221" name="Google Shape;221;p11"/>
            <p:cNvPicPr preferRelativeResize="0"/>
            <p:nvPr/>
          </p:nvPicPr>
          <p:blipFill rotWithShape="1">
            <a:blip r:embed="rId8">
              <a:alphaModFix/>
            </a:blip>
            <a:srcRect b="0" l="0" r="0" t="0"/>
            <a:stretch/>
          </p:blipFill>
          <p:spPr>
            <a:xfrm>
              <a:off x="2964685" y="3211576"/>
              <a:ext cx="417434" cy="456664"/>
            </a:xfrm>
            <a:prstGeom prst="rect">
              <a:avLst/>
            </a:prstGeom>
            <a:noFill/>
            <a:ln>
              <a:noFill/>
            </a:ln>
          </p:spPr>
        </p:pic>
        <p:pic>
          <p:nvPicPr>
            <p:cNvPr descr="Premium Vector | Zoom icon Popular messenger app ..." id="222" name="Google Shape;222;p11"/>
            <p:cNvPicPr preferRelativeResize="0"/>
            <p:nvPr/>
          </p:nvPicPr>
          <p:blipFill rotWithShape="1">
            <a:blip r:embed="rId9">
              <a:alphaModFix/>
            </a:blip>
            <a:srcRect b="0" l="0" r="0" t="0"/>
            <a:stretch/>
          </p:blipFill>
          <p:spPr>
            <a:xfrm>
              <a:off x="2220007" y="3306265"/>
              <a:ext cx="282762" cy="282762"/>
            </a:xfrm>
            <a:prstGeom prst="rect">
              <a:avLst/>
            </a:prstGeom>
            <a:noFill/>
            <a:ln>
              <a:noFill/>
            </a:ln>
          </p:spPr>
        </p:pic>
        <p:pic>
          <p:nvPicPr>
            <p:cNvPr id="223" name="Google Shape;223;p11">
              <a:hlinkClick r:id="rId10"/>
            </p:cNvPr>
            <p:cNvPicPr preferRelativeResize="0"/>
            <p:nvPr/>
          </p:nvPicPr>
          <p:blipFill rotWithShape="1">
            <a:blip r:embed="rId11">
              <a:alphaModFix/>
            </a:blip>
            <a:srcRect b="0" l="0" r="0" t="0"/>
            <a:stretch/>
          </p:blipFill>
          <p:spPr>
            <a:xfrm>
              <a:off x="5570322" y="3186727"/>
              <a:ext cx="572276" cy="491733"/>
            </a:xfrm>
            <a:prstGeom prst="rect">
              <a:avLst/>
            </a:prstGeom>
            <a:noFill/>
            <a:ln>
              <a:noFill/>
            </a:ln>
          </p:spPr>
        </p:pic>
      </p:grpSp>
      <p:grpSp>
        <p:nvGrpSpPr>
          <p:cNvPr id="224" name="Google Shape;224;p11"/>
          <p:cNvGrpSpPr/>
          <p:nvPr/>
        </p:nvGrpSpPr>
        <p:grpSpPr>
          <a:xfrm>
            <a:off x="6778336" y="3377769"/>
            <a:ext cx="1787237" cy="1364000"/>
            <a:chOff x="6778336" y="3377769"/>
            <a:chExt cx="1787237" cy="1364000"/>
          </a:xfrm>
        </p:grpSpPr>
        <p:sp>
          <p:nvSpPr>
            <p:cNvPr id="225" name="Google Shape;225;p11"/>
            <p:cNvSpPr/>
            <p:nvPr/>
          </p:nvSpPr>
          <p:spPr>
            <a:xfrm>
              <a:off x="7706591" y="3621094"/>
              <a:ext cx="76200" cy="86588"/>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26" name="Google Shape;226;p11"/>
            <p:cNvCxnSpPr>
              <a:stCxn id="227" idx="6"/>
              <a:endCxn id="225" idx="0"/>
            </p:cNvCxnSpPr>
            <p:nvPr/>
          </p:nvCxnSpPr>
          <p:spPr>
            <a:xfrm>
              <a:off x="6854536" y="3421063"/>
              <a:ext cx="890100" cy="200100"/>
            </a:xfrm>
            <a:prstGeom prst="bentConnector2">
              <a:avLst/>
            </a:prstGeom>
            <a:noFill/>
            <a:ln cap="flat" cmpd="sng" w="9525">
              <a:solidFill>
                <a:schemeClr val="dk1"/>
              </a:solidFill>
              <a:prstDash val="solid"/>
              <a:round/>
              <a:headEnd len="sm" w="sm" type="none"/>
              <a:tailEnd len="med" w="med" type="triangle"/>
            </a:ln>
          </p:spPr>
        </p:cxnSp>
        <p:sp>
          <p:nvSpPr>
            <p:cNvPr id="227" name="Google Shape;227;p11"/>
            <p:cNvSpPr/>
            <p:nvPr/>
          </p:nvSpPr>
          <p:spPr>
            <a:xfrm>
              <a:off x="6778336" y="3377769"/>
              <a:ext cx="76200" cy="86588"/>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8" name="Google Shape;228;p11"/>
            <p:cNvSpPr/>
            <p:nvPr/>
          </p:nvSpPr>
          <p:spPr>
            <a:xfrm>
              <a:off x="8489373" y="4655181"/>
              <a:ext cx="76200" cy="86588"/>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29" name="Google Shape;229;p11"/>
            <p:cNvCxnSpPr>
              <a:stCxn id="227" idx="6"/>
              <a:endCxn id="228" idx="0"/>
            </p:cNvCxnSpPr>
            <p:nvPr/>
          </p:nvCxnSpPr>
          <p:spPr>
            <a:xfrm>
              <a:off x="6854536" y="3421063"/>
              <a:ext cx="1672800" cy="1234200"/>
            </a:xfrm>
            <a:prstGeom prst="bentConnector2">
              <a:avLst/>
            </a:prstGeom>
            <a:noFill/>
            <a:ln cap="flat" cmpd="sng" w="9525">
              <a:solidFill>
                <a:schemeClr val="dk1"/>
              </a:solidFill>
              <a:prstDash val="solid"/>
              <a:round/>
              <a:headEnd len="sm" w="sm" type="none"/>
              <a:tailEnd len="med" w="med" type="triangle"/>
            </a:ln>
          </p:spPr>
        </p:cxnSp>
        <p:sp>
          <p:nvSpPr>
            <p:cNvPr id="230" name="Google Shape;230;p11"/>
            <p:cNvSpPr/>
            <p:nvPr/>
          </p:nvSpPr>
          <p:spPr>
            <a:xfrm>
              <a:off x="8075226" y="4161417"/>
              <a:ext cx="76200" cy="86588"/>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31" name="Google Shape;231;p11"/>
            <p:cNvCxnSpPr>
              <a:stCxn id="227" idx="6"/>
              <a:endCxn id="230" idx="0"/>
            </p:cNvCxnSpPr>
            <p:nvPr/>
          </p:nvCxnSpPr>
          <p:spPr>
            <a:xfrm>
              <a:off x="6854536" y="3421063"/>
              <a:ext cx="1258800" cy="740400"/>
            </a:xfrm>
            <a:prstGeom prst="bentConnector2">
              <a:avLst/>
            </a:prstGeom>
            <a:noFill/>
            <a:ln cap="flat" cmpd="sng" w="9525">
              <a:solidFill>
                <a:schemeClr val="dk1"/>
              </a:solidFill>
              <a:prstDash val="solid"/>
              <a:round/>
              <a:headEnd len="sm" w="sm" type="none"/>
              <a:tailEnd len="med" w="med" type="triangle"/>
            </a:ln>
          </p:spPr>
        </p:cxnSp>
      </p:grpSp>
      <p:pic>
        <p:nvPicPr>
          <p:cNvPr descr="Lightbulb and gear with solid fill" id="232" name="Google Shape;232;p11"/>
          <p:cNvPicPr preferRelativeResize="0"/>
          <p:nvPr/>
        </p:nvPicPr>
        <p:blipFill rotWithShape="1">
          <a:blip r:embed="rId12">
            <a:alphaModFix/>
          </a:blip>
          <a:srcRect b="0" l="0" r="0" t="0"/>
          <a:stretch/>
        </p:blipFill>
        <p:spPr>
          <a:xfrm>
            <a:off x="1548160" y="2740741"/>
            <a:ext cx="243441" cy="243441"/>
          </a:xfrm>
          <a:prstGeom prst="rect">
            <a:avLst/>
          </a:prstGeom>
          <a:noFill/>
          <a:ln>
            <a:noFill/>
          </a:ln>
        </p:spPr>
      </p:pic>
      <p:pic>
        <p:nvPicPr>
          <p:cNvPr descr="Lightbulb and gear with solid fill" id="233" name="Google Shape;233;p11"/>
          <p:cNvPicPr preferRelativeResize="0"/>
          <p:nvPr/>
        </p:nvPicPr>
        <p:blipFill rotWithShape="1">
          <a:blip r:embed="rId12">
            <a:alphaModFix/>
          </a:blip>
          <a:srcRect b="0" l="0" r="0" t="0"/>
          <a:stretch/>
        </p:blipFill>
        <p:spPr>
          <a:xfrm>
            <a:off x="1548160" y="3006099"/>
            <a:ext cx="243441" cy="243441"/>
          </a:xfrm>
          <a:prstGeom prst="rect">
            <a:avLst/>
          </a:prstGeom>
          <a:noFill/>
          <a:ln>
            <a:noFill/>
          </a:ln>
        </p:spPr>
      </p:pic>
      <p:pic>
        <p:nvPicPr>
          <p:cNvPr descr="Lightbulb and gear with solid fill" id="234" name="Google Shape;234;p11"/>
          <p:cNvPicPr preferRelativeResize="0"/>
          <p:nvPr/>
        </p:nvPicPr>
        <p:blipFill rotWithShape="1">
          <a:blip r:embed="rId12">
            <a:alphaModFix/>
          </a:blip>
          <a:srcRect b="0" l="0" r="0" t="0"/>
          <a:stretch/>
        </p:blipFill>
        <p:spPr>
          <a:xfrm>
            <a:off x="1548160" y="3271457"/>
            <a:ext cx="243441" cy="243441"/>
          </a:xfrm>
          <a:prstGeom prst="rect">
            <a:avLst/>
          </a:prstGeom>
          <a:noFill/>
          <a:ln>
            <a:noFill/>
          </a:ln>
        </p:spPr>
      </p:pic>
      <p:pic>
        <p:nvPicPr>
          <p:cNvPr descr="Lightbulb and gear with solid fill" id="235" name="Google Shape;235;p11"/>
          <p:cNvPicPr preferRelativeResize="0"/>
          <p:nvPr/>
        </p:nvPicPr>
        <p:blipFill rotWithShape="1">
          <a:blip r:embed="rId12">
            <a:alphaModFix/>
          </a:blip>
          <a:srcRect b="0" l="0" r="0" t="0"/>
          <a:stretch/>
        </p:blipFill>
        <p:spPr>
          <a:xfrm>
            <a:off x="4595752" y="3776189"/>
            <a:ext cx="243441" cy="243441"/>
          </a:xfrm>
          <a:prstGeom prst="rect">
            <a:avLst/>
          </a:prstGeom>
          <a:noFill/>
          <a:ln>
            <a:noFill/>
          </a:ln>
        </p:spPr>
      </p:pic>
      <p:pic>
        <p:nvPicPr>
          <p:cNvPr descr="Lightbulb and gear with solid fill" id="236" name="Google Shape;236;p11"/>
          <p:cNvPicPr preferRelativeResize="0"/>
          <p:nvPr/>
        </p:nvPicPr>
        <p:blipFill rotWithShape="1">
          <a:blip r:embed="rId12">
            <a:alphaModFix/>
          </a:blip>
          <a:srcRect b="0" l="0" r="0" t="0"/>
          <a:stretch/>
        </p:blipFill>
        <p:spPr>
          <a:xfrm>
            <a:off x="4634346" y="4317907"/>
            <a:ext cx="243441" cy="243441"/>
          </a:xfrm>
          <a:prstGeom prst="rect">
            <a:avLst/>
          </a:prstGeom>
          <a:noFill/>
          <a:ln>
            <a:noFill/>
          </a:ln>
        </p:spPr>
      </p:pic>
      <p:pic>
        <p:nvPicPr>
          <p:cNvPr descr="Lightbulb and gear with solid fill" id="237" name="Google Shape;237;p11"/>
          <p:cNvPicPr preferRelativeResize="0"/>
          <p:nvPr/>
        </p:nvPicPr>
        <p:blipFill rotWithShape="1">
          <a:blip r:embed="rId12">
            <a:alphaModFix/>
          </a:blip>
          <a:srcRect b="0" l="0" r="0" t="0"/>
          <a:stretch/>
        </p:blipFill>
        <p:spPr>
          <a:xfrm>
            <a:off x="2746419" y="3535877"/>
            <a:ext cx="243441" cy="243441"/>
          </a:xfrm>
          <a:prstGeom prst="rect">
            <a:avLst/>
          </a:prstGeom>
          <a:noFill/>
          <a:ln>
            <a:noFill/>
          </a:ln>
        </p:spPr>
      </p:pic>
      <p:pic>
        <p:nvPicPr>
          <p:cNvPr descr="Lightbulb and gear with solid fill" id="238" name="Google Shape;238;p11"/>
          <p:cNvPicPr preferRelativeResize="0"/>
          <p:nvPr/>
        </p:nvPicPr>
        <p:blipFill rotWithShape="1">
          <a:blip r:embed="rId12">
            <a:alphaModFix/>
          </a:blip>
          <a:srcRect b="0" l="0" r="0" t="0"/>
          <a:stretch/>
        </p:blipFill>
        <p:spPr>
          <a:xfrm>
            <a:off x="2758201" y="4038122"/>
            <a:ext cx="243441" cy="243441"/>
          </a:xfrm>
          <a:prstGeom prst="rect">
            <a:avLst/>
          </a:prstGeom>
          <a:noFill/>
          <a:ln>
            <a:noFill/>
          </a:ln>
        </p:spPr>
      </p:pic>
      <p:sp>
        <p:nvSpPr>
          <p:cNvPr id="239" name="Google Shape;239;p11">
            <a:hlinkClick action="ppaction://hlinksldjump" r:id="rId13"/>
          </p:cNvPr>
          <p:cNvSpPr/>
          <p:nvPr/>
        </p:nvSpPr>
        <p:spPr>
          <a:xfrm>
            <a:off x="1345411" y="1835077"/>
            <a:ext cx="6172378"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Slack channels</a:t>
            </a:r>
            <a:endParaRPr/>
          </a:p>
        </p:txBody>
      </p:sp>
      <p:grpSp>
        <p:nvGrpSpPr>
          <p:cNvPr id="240" name="Google Shape;240;p11"/>
          <p:cNvGrpSpPr/>
          <p:nvPr/>
        </p:nvGrpSpPr>
        <p:grpSpPr>
          <a:xfrm>
            <a:off x="6740237" y="1661895"/>
            <a:ext cx="2403763" cy="874496"/>
            <a:chOff x="6740237" y="1661895"/>
            <a:chExt cx="2403763" cy="874496"/>
          </a:xfrm>
        </p:grpSpPr>
        <p:sp>
          <p:nvSpPr>
            <p:cNvPr id="241" name="Google Shape;241;p11"/>
            <p:cNvSpPr/>
            <p:nvPr/>
          </p:nvSpPr>
          <p:spPr>
            <a:xfrm>
              <a:off x="7517789" y="1662006"/>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2" name="Google Shape;242;p11">
              <a:hlinkClick action="ppaction://hlinksldjump" r:id="rId14"/>
            </p:cNvPr>
            <p:cNvSpPr/>
            <p:nvPr/>
          </p:nvSpPr>
          <p:spPr>
            <a:xfrm>
              <a:off x="6740237" y="2008259"/>
              <a:ext cx="2370229"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1" lang="en-GB" sz="1400" u="none" cap="none" strike="noStrike">
                  <a:solidFill>
                    <a:schemeClr val="dk1"/>
                  </a:solidFill>
                  <a:latin typeface="Arial"/>
                  <a:ea typeface="Arial"/>
                  <a:cs typeface="Arial"/>
                  <a:sym typeface="Arial"/>
                </a:rPr>
                <a:t>Finalise Principles???</a:t>
              </a:r>
              <a:endParaRPr/>
            </a:p>
          </p:txBody>
        </p:sp>
        <p:sp>
          <p:nvSpPr>
            <p:cNvPr id="243" name="Google Shape;243;p11"/>
            <p:cNvSpPr/>
            <p:nvPr/>
          </p:nvSpPr>
          <p:spPr>
            <a:xfrm>
              <a:off x="7517789" y="1835077"/>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4" name="Google Shape;244;p11"/>
            <p:cNvSpPr/>
            <p:nvPr/>
          </p:nvSpPr>
          <p:spPr>
            <a:xfrm>
              <a:off x="7508505" y="2363209"/>
              <a:ext cx="1595038" cy="173182"/>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5" name="Google Shape;245;p11"/>
            <p:cNvSpPr/>
            <p:nvPr/>
          </p:nvSpPr>
          <p:spPr>
            <a:xfrm>
              <a:off x="8984296" y="1661895"/>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6" name="Google Shape;246;p11"/>
            <p:cNvSpPr/>
            <p:nvPr/>
          </p:nvSpPr>
          <p:spPr>
            <a:xfrm>
              <a:off x="8984645" y="1834855"/>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7" name="Google Shape;247;p11"/>
            <p:cNvSpPr/>
            <p:nvPr/>
          </p:nvSpPr>
          <p:spPr>
            <a:xfrm>
              <a:off x="8984645" y="2361661"/>
              <a:ext cx="159355" cy="173071"/>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48" name="Google Shape;248;p11"/>
          <p:cNvSpPr/>
          <p:nvPr/>
        </p:nvSpPr>
        <p:spPr>
          <a:xfrm>
            <a:off x="1102030" y="1543976"/>
            <a:ext cx="243441" cy="1122451"/>
          </a:xfrm>
          <a:prstGeom prst="leftBrace">
            <a:avLst>
              <a:gd fmla="val 54563" name="adj1"/>
              <a:gd fmla="val 50000" name="adj2"/>
            </a:avLst>
          </a:prstGeom>
          <a:noFill/>
          <a:ln cap="flat" cmpd="sng" w="9525">
            <a:solidFill>
              <a:srgbClr val="3B7F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49" name="Google Shape;249;p11"/>
          <p:cNvSpPr/>
          <p:nvPr/>
        </p:nvSpPr>
        <p:spPr>
          <a:xfrm>
            <a:off x="1093795" y="2710231"/>
            <a:ext cx="243441" cy="2276469"/>
          </a:xfrm>
          <a:prstGeom prst="leftBrace">
            <a:avLst>
              <a:gd fmla="val 54563" name="adj1"/>
              <a:gd fmla="val 50000" name="adj2"/>
            </a:avLst>
          </a:prstGeom>
          <a:noFill/>
          <a:ln cap="flat" cmpd="sng" w="9525">
            <a:solidFill>
              <a:srgbClr val="3B7F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nvGrpSpPr>
          <p:cNvPr id="250" name="Google Shape;250;p11"/>
          <p:cNvGrpSpPr/>
          <p:nvPr/>
        </p:nvGrpSpPr>
        <p:grpSpPr>
          <a:xfrm>
            <a:off x="5480077" y="4769011"/>
            <a:ext cx="3630389" cy="307777"/>
            <a:chOff x="5480077" y="4769011"/>
            <a:chExt cx="3630389" cy="307777"/>
          </a:xfrm>
        </p:grpSpPr>
        <p:sp>
          <p:nvSpPr>
            <p:cNvPr id="251" name="Google Shape;251;p11"/>
            <p:cNvSpPr/>
            <p:nvPr/>
          </p:nvSpPr>
          <p:spPr>
            <a:xfrm>
              <a:off x="7011245" y="4858843"/>
              <a:ext cx="2099221"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a:t>
              </a:r>
              <a:endParaRPr/>
            </a:p>
          </p:txBody>
        </p:sp>
        <p:sp>
          <p:nvSpPr>
            <p:cNvPr id="252" name="Google Shape;252;p11"/>
            <p:cNvSpPr txBox="1"/>
            <p:nvPr/>
          </p:nvSpPr>
          <p:spPr>
            <a:xfrm>
              <a:off x="5480077" y="4769011"/>
              <a:ext cx="1507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400" u="none" cap="none" strike="noStrike">
                  <a:solidFill>
                    <a:srgbClr val="D8D8D8"/>
                  </a:solidFill>
                  <a:latin typeface="Arial"/>
                  <a:ea typeface="Arial"/>
                  <a:cs typeface="Arial"/>
                  <a:sym typeface="Arial"/>
                </a:rPr>
                <a:t>To be envisaged</a:t>
              </a:r>
              <a:endParaRPr/>
            </a:p>
          </p:txBody>
        </p:sp>
      </p:grpSp>
      <p:pic>
        <p:nvPicPr>
          <p:cNvPr descr="Lightbulb and gear with solid fill" id="253" name="Google Shape;253;p11"/>
          <p:cNvPicPr preferRelativeResize="0"/>
          <p:nvPr/>
        </p:nvPicPr>
        <p:blipFill rotWithShape="1">
          <a:blip r:embed="rId15">
            <a:alphaModFix/>
          </a:blip>
          <a:srcRect b="0" l="0" r="0" t="0"/>
          <a:stretch/>
        </p:blipFill>
        <p:spPr>
          <a:xfrm>
            <a:off x="6909867" y="4801773"/>
            <a:ext cx="243441" cy="243441"/>
          </a:xfrm>
          <a:prstGeom prst="rect">
            <a:avLst/>
          </a:prstGeom>
          <a:noFill/>
          <a:ln>
            <a:noFill/>
          </a:ln>
        </p:spPr>
      </p:pic>
      <p:grpSp>
        <p:nvGrpSpPr>
          <p:cNvPr id="254" name="Google Shape;254;p11"/>
          <p:cNvGrpSpPr/>
          <p:nvPr/>
        </p:nvGrpSpPr>
        <p:grpSpPr>
          <a:xfrm>
            <a:off x="190533" y="4535726"/>
            <a:ext cx="8919933" cy="307777"/>
            <a:chOff x="190533" y="4535726"/>
            <a:chExt cx="8919933" cy="307777"/>
          </a:xfrm>
        </p:grpSpPr>
        <p:sp>
          <p:nvSpPr>
            <p:cNvPr id="255" name="Google Shape;255;p11">
              <a:hlinkClick action="ppaction://hlinksldjump" r:id="rId16"/>
            </p:cNvPr>
            <p:cNvSpPr/>
            <p:nvPr/>
          </p:nvSpPr>
          <p:spPr>
            <a:xfrm>
              <a:off x="5972774" y="4611884"/>
              <a:ext cx="3137692" cy="173182"/>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Information Governance</a:t>
              </a:r>
              <a:endParaRPr/>
            </a:p>
          </p:txBody>
        </p:sp>
        <p:sp>
          <p:nvSpPr>
            <p:cNvPr id="256" name="Google Shape;256;p11"/>
            <p:cNvSpPr txBox="1"/>
            <p:nvPr/>
          </p:nvSpPr>
          <p:spPr>
            <a:xfrm>
              <a:off x="4634346" y="4535726"/>
              <a:ext cx="140775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400" u="none" cap="none" strike="noStrike">
                  <a:solidFill>
                    <a:srgbClr val="D8D8D8"/>
                  </a:solidFill>
                  <a:latin typeface="Arial"/>
                  <a:ea typeface="Arial"/>
                  <a:cs typeface="Arial"/>
                  <a:sym typeface="Arial"/>
                </a:rPr>
                <a:t>In development</a:t>
              </a:r>
              <a:endParaRPr/>
            </a:p>
          </p:txBody>
        </p:sp>
        <p:sp>
          <p:nvSpPr>
            <p:cNvPr id="257" name="Google Shape;257;p11"/>
            <p:cNvSpPr/>
            <p:nvPr/>
          </p:nvSpPr>
          <p:spPr>
            <a:xfrm>
              <a:off x="190533" y="4603479"/>
              <a:ext cx="2774152" cy="173182"/>
            </a:xfrm>
            <a:prstGeom prst="rect">
              <a:avLst/>
            </a:prstGeom>
            <a:no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Information Governance</a:t>
              </a:r>
              <a:endParaRPr/>
            </a:p>
          </p:txBody>
        </p:sp>
      </p:grpSp>
      <p:pic>
        <p:nvPicPr>
          <p:cNvPr descr="Lightbulb and gear with solid fill" id="258" name="Google Shape;258;p11"/>
          <p:cNvPicPr preferRelativeResize="0"/>
          <p:nvPr/>
        </p:nvPicPr>
        <p:blipFill rotWithShape="1">
          <a:blip r:embed="rId15">
            <a:alphaModFix/>
          </a:blip>
          <a:srcRect b="0" l="0" r="0" t="0"/>
          <a:stretch/>
        </p:blipFill>
        <p:spPr>
          <a:xfrm>
            <a:off x="44788" y="4567423"/>
            <a:ext cx="243441" cy="243441"/>
          </a:xfrm>
          <a:prstGeom prst="rect">
            <a:avLst/>
          </a:prstGeom>
          <a:noFill/>
          <a:ln>
            <a:noFill/>
          </a:ln>
        </p:spPr>
      </p:pic>
      <p:sp>
        <p:nvSpPr>
          <p:cNvPr id="259" name="Google Shape;259;p11">
            <a:hlinkClick action="ppaction://hlinksldjump" r:id="rId17"/>
          </p:cNvPr>
          <p:cNvSpPr/>
          <p:nvPr/>
        </p:nvSpPr>
        <p:spPr>
          <a:xfrm>
            <a:off x="3522919" y="4769011"/>
            <a:ext cx="1042617" cy="423746"/>
          </a:xfrm>
          <a:prstGeom prst="rightArrow">
            <a:avLst>
              <a:gd fmla="val 50000" name="adj1"/>
              <a:gd fmla="val 50000" name="adj2"/>
            </a:avLst>
          </a:prstGeom>
          <a:solidFill>
            <a:srgbClr val="F2F2F2"/>
          </a:solidFill>
          <a:ln cap="flat" cmpd="sng" w="9525">
            <a:solidFill>
              <a:srgbClr val="D8D8D8"/>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GB" sz="1050" u="none" cap="none" strike="noStrike">
                <a:solidFill>
                  <a:schemeClr val="dk1"/>
                </a:solidFill>
                <a:latin typeface="Arial"/>
                <a:ea typeface="Arial"/>
                <a:cs typeface="Arial"/>
                <a:sym typeface="Arial"/>
              </a:rPr>
              <a:t>Funding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The new Website and Slack channels</a:t>
            </a:r>
            <a:endParaRPr/>
          </a:p>
        </p:txBody>
      </p:sp>
      <p:pic>
        <p:nvPicPr>
          <p:cNvPr id="265" name="Google Shape;265;p12">
            <a:hlinkClick r:id="rId3"/>
          </p:cNvPr>
          <p:cNvPicPr preferRelativeResize="0"/>
          <p:nvPr/>
        </p:nvPicPr>
        <p:blipFill rotWithShape="1">
          <a:blip r:embed="rId4">
            <a:alphaModFix/>
          </a:blip>
          <a:srcRect b="0" l="0" r="0" t="0"/>
          <a:stretch/>
        </p:blipFill>
        <p:spPr>
          <a:xfrm>
            <a:off x="5222032" y="1216890"/>
            <a:ext cx="3610268" cy="3806301"/>
          </a:xfrm>
          <a:prstGeom prst="rect">
            <a:avLst/>
          </a:prstGeom>
          <a:noFill/>
          <a:ln>
            <a:noFill/>
          </a:ln>
        </p:spPr>
      </p:pic>
      <p:pic>
        <p:nvPicPr>
          <p:cNvPr descr="slack&quot; Icon - Download for free – Iconduck" id="266" name="Google Shape;266;p12">
            <a:hlinkClick r:id="rId5"/>
          </p:cNvPr>
          <p:cNvPicPr preferRelativeResize="0"/>
          <p:nvPr/>
        </p:nvPicPr>
        <p:blipFill rotWithShape="1">
          <a:blip r:embed="rId6">
            <a:alphaModFix/>
          </a:blip>
          <a:srcRect b="0" l="0" r="0" t="0"/>
          <a:stretch/>
        </p:blipFill>
        <p:spPr>
          <a:xfrm>
            <a:off x="6337496" y="787459"/>
            <a:ext cx="501310" cy="396759"/>
          </a:xfrm>
          <a:prstGeom prst="rect">
            <a:avLst/>
          </a:prstGeom>
          <a:noFill/>
          <a:ln>
            <a:noFill/>
          </a:ln>
        </p:spPr>
      </p:pic>
      <p:sp>
        <p:nvSpPr>
          <p:cNvPr id="267" name="Google Shape;267;p12"/>
          <p:cNvSpPr txBox="1"/>
          <p:nvPr/>
        </p:nvSpPr>
        <p:spPr>
          <a:xfrm>
            <a:off x="5824214" y="831949"/>
            <a:ext cx="51328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Join</a:t>
            </a:r>
            <a:endParaRPr/>
          </a:p>
        </p:txBody>
      </p:sp>
      <p:pic>
        <p:nvPicPr>
          <p:cNvPr id="268" name="Google Shape;268;p12">
            <a:hlinkClick r:id="rId7"/>
          </p:cNvPr>
          <p:cNvPicPr preferRelativeResize="0"/>
          <p:nvPr/>
        </p:nvPicPr>
        <p:blipFill rotWithShape="1">
          <a:blip r:embed="rId8">
            <a:alphaModFix/>
          </a:blip>
          <a:srcRect b="0" l="0" r="0" t="0"/>
          <a:stretch/>
        </p:blipFill>
        <p:spPr>
          <a:xfrm>
            <a:off x="311700" y="1216890"/>
            <a:ext cx="4702562" cy="3312907"/>
          </a:xfrm>
          <a:prstGeom prst="rect">
            <a:avLst/>
          </a:prstGeom>
          <a:noFill/>
          <a:ln>
            <a:noFill/>
          </a:ln>
        </p:spPr>
      </p:pic>
      <p:sp>
        <p:nvSpPr>
          <p:cNvPr id="269" name="Google Shape;269;p12">
            <a:hlinkClick action="ppaction://hlinksldjump" r:id="rId9"/>
          </p:cNvPr>
          <p:cNvSpPr/>
          <p:nvPr/>
        </p:nvSpPr>
        <p:spPr>
          <a:xfrm>
            <a:off x="134052" y="66659"/>
            <a:ext cx="490654" cy="423746"/>
          </a:xfrm>
          <a:prstGeom prst="leftArrow">
            <a:avLst>
              <a:gd fmla="val 50000" name="adj1"/>
              <a:gd fmla="val 28947" name="adj2"/>
            </a:avLst>
          </a:prstGeom>
          <a:solidFill>
            <a:srgbClr val="F2F2F2"/>
          </a:solidFill>
          <a:ln cap="flat" cmpd="sng" w="9525">
            <a:solidFill>
              <a:srgbClr val="D8D8D8"/>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GB" sz="1050" u="none" cap="none" strike="noStrike">
                <a:solidFill>
                  <a:schemeClr val="dk1"/>
                </a:solidFill>
                <a:latin typeface="Arial"/>
                <a:ea typeface="Arial"/>
                <a:cs typeface="Arial"/>
                <a:sym typeface="Arial"/>
              </a:rPr>
              <a:t>Back</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grpSp>
        <p:nvGrpSpPr>
          <p:cNvPr id="274" name="Google Shape;274;g2f8338a3584_0_1"/>
          <p:cNvGrpSpPr/>
          <p:nvPr/>
        </p:nvGrpSpPr>
        <p:grpSpPr>
          <a:xfrm>
            <a:off x="7514791" y="2807315"/>
            <a:ext cx="1645126" cy="1732561"/>
            <a:chOff x="7514791" y="2807315"/>
            <a:chExt cx="1645126" cy="1732561"/>
          </a:xfrm>
        </p:grpSpPr>
        <p:sp>
          <p:nvSpPr>
            <p:cNvPr id="275" name="Google Shape;275;g2f8338a3584_0_1"/>
            <p:cNvSpPr/>
            <p:nvPr/>
          </p:nvSpPr>
          <p:spPr>
            <a:xfrm>
              <a:off x="7518779" y="4359305"/>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 name="Google Shape;276;g2f8338a3584_0_1"/>
            <p:cNvSpPr/>
            <p:nvPr/>
          </p:nvSpPr>
          <p:spPr>
            <a:xfrm>
              <a:off x="7514791" y="3838413"/>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7" name="Google Shape;277;g2f8338a3584_0_1"/>
            <p:cNvSpPr/>
            <p:nvPr/>
          </p:nvSpPr>
          <p:spPr>
            <a:xfrm>
              <a:off x="7515428" y="3323114"/>
              <a:ext cx="1595100" cy="173100"/>
            </a:xfrm>
            <a:prstGeom prst="rect">
              <a:avLst/>
            </a:prstGeom>
            <a:gradFill>
              <a:gsLst>
                <a:gs pos="0">
                  <a:srgbClr val="92D050"/>
                </a:gs>
                <a:gs pos="74000">
                  <a:schemeClr val="accent1"/>
                </a:gs>
                <a:gs pos="83000">
                  <a:schemeClr val="accent1"/>
                </a:gs>
                <a:gs pos="100000">
                  <a:schemeClr val="accent1"/>
                </a:gs>
              </a:gsLst>
              <a:lin ang="0" scaled="0"/>
            </a:gra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8" name="Google Shape;278;g2f8338a3584_0_1"/>
            <p:cNvSpPr/>
            <p:nvPr/>
          </p:nvSpPr>
          <p:spPr>
            <a:xfrm>
              <a:off x="7514791" y="4093979"/>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 name="Google Shape;279;g2f8338a3584_0_1"/>
            <p:cNvSpPr/>
            <p:nvPr/>
          </p:nvSpPr>
          <p:spPr>
            <a:xfrm>
              <a:off x="8992506" y="4097619"/>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0" name="Google Shape;280;g2f8338a3584_0_1"/>
            <p:cNvSpPr/>
            <p:nvPr/>
          </p:nvSpPr>
          <p:spPr>
            <a:xfrm>
              <a:off x="7514791" y="3580309"/>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1" name="Google Shape;281;g2f8338a3584_0_1"/>
            <p:cNvSpPr/>
            <p:nvPr/>
          </p:nvSpPr>
          <p:spPr>
            <a:xfrm>
              <a:off x="8990343" y="3582829"/>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2" name="Google Shape;282;g2f8338a3584_0_1"/>
            <p:cNvSpPr/>
            <p:nvPr/>
          </p:nvSpPr>
          <p:spPr>
            <a:xfrm>
              <a:off x="7515428" y="2808302"/>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3" name="Google Shape;283;g2f8338a3584_0_1"/>
            <p:cNvSpPr/>
            <p:nvPr/>
          </p:nvSpPr>
          <p:spPr>
            <a:xfrm>
              <a:off x="8984645" y="2807315"/>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4" name="Google Shape;284;g2f8338a3584_0_1"/>
            <p:cNvSpPr/>
            <p:nvPr/>
          </p:nvSpPr>
          <p:spPr>
            <a:xfrm>
              <a:off x="7515428" y="3064213"/>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5" name="Google Shape;285;g2f8338a3584_0_1"/>
            <p:cNvSpPr/>
            <p:nvPr/>
          </p:nvSpPr>
          <p:spPr>
            <a:xfrm>
              <a:off x="8992507" y="3063297"/>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6" name="Google Shape;286;g2f8338a3584_0_1"/>
            <p:cNvSpPr/>
            <p:nvPr/>
          </p:nvSpPr>
          <p:spPr>
            <a:xfrm>
              <a:off x="8994159" y="3839764"/>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7" name="Google Shape;287;g2f8338a3584_0_1"/>
            <p:cNvSpPr/>
            <p:nvPr/>
          </p:nvSpPr>
          <p:spPr>
            <a:xfrm>
              <a:off x="9000617" y="4366776"/>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heckmark with solid fill" id="288" name="Google Shape;288;g2f8338a3584_0_1"/>
            <p:cNvPicPr preferRelativeResize="0"/>
            <p:nvPr/>
          </p:nvPicPr>
          <p:blipFill rotWithShape="1">
            <a:blip r:embed="rId3">
              <a:alphaModFix/>
            </a:blip>
            <a:srcRect b="0" l="0" r="0" t="0"/>
            <a:stretch/>
          </p:blipFill>
          <p:spPr>
            <a:xfrm>
              <a:off x="8942321" y="3319908"/>
              <a:ext cx="186322" cy="186322"/>
            </a:xfrm>
            <a:prstGeom prst="rect">
              <a:avLst/>
            </a:prstGeom>
            <a:noFill/>
            <a:ln>
              <a:noFill/>
            </a:ln>
          </p:spPr>
        </p:pic>
      </p:grpSp>
      <p:sp>
        <p:nvSpPr>
          <p:cNvPr id="289" name="Google Shape;289;g2f8338a3584_0_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What progress – the difference a year can make!</a:t>
            </a:r>
            <a:endParaRPr/>
          </a:p>
        </p:txBody>
      </p:sp>
      <p:pic>
        <p:nvPicPr>
          <p:cNvPr id="290" name="Google Shape;290;g2f8338a3584_0_1"/>
          <p:cNvPicPr preferRelativeResize="0"/>
          <p:nvPr/>
        </p:nvPicPr>
        <p:blipFill rotWithShape="1">
          <a:blip r:embed="rId4">
            <a:alphaModFix/>
          </a:blip>
          <a:srcRect b="0" l="0" r="0" t="0"/>
          <a:stretch/>
        </p:blipFill>
        <p:spPr>
          <a:xfrm>
            <a:off x="1475668" y="1017725"/>
            <a:ext cx="747713" cy="500063"/>
          </a:xfrm>
          <a:prstGeom prst="rect">
            <a:avLst/>
          </a:prstGeom>
          <a:noFill/>
          <a:ln>
            <a:noFill/>
          </a:ln>
        </p:spPr>
      </p:pic>
      <p:pic>
        <p:nvPicPr>
          <p:cNvPr id="291" name="Google Shape;291;g2f8338a3584_0_1"/>
          <p:cNvPicPr preferRelativeResize="0"/>
          <p:nvPr/>
        </p:nvPicPr>
        <p:blipFill rotWithShape="1">
          <a:blip r:embed="rId5">
            <a:alphaModFix/>
          </a:blip>
          <a:srcRect b="0" l="0" r="0" t="0"/>
          <a:stretch/>
        </p:blipFill>
        <p:spPr>
          <a:xfrm>
            <a:off x="7593456" y="997246"/>
            <a:ext cx="1421608" cy="500063"/>
          </a:xfrm>
          <a:prstGeom prst="rect">
            <a:avLst/>
          </a:prstGeom>
          <a:noFill/>
          <a:ln>
            <a:noFill/>
          </a:ln>
        </p:spPr>
      </p:pic>
      <p:sp>
        <p:nvSpPr>
          <p:cNvPr id="292" name="Google Shape;292;g2f8338a3584_0_1"/>
          <p:cNvSpPr txBox="1"/>
          <p:nvPr/>
        </p:nvSpPr>
        <p:spPr>
          <a:xfrm>
            <a:off x="893457" y="997246"/>
            <a:ext cx="582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Oct </a:t>
            </a:r>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2023</a:t>
            </a:r>
            <a:endParaRPr/>
          </a:p>
        </p:txBody>
      </p:sp>
      <p:sp>
        <p:nvSpPr>
          <p:cNvPr id="293" name="Google Shape;293;g2f8338a3584_0_1"/>
          <p:cNvSpPr txBox="1"/>
          <p:nvPr/>
        </p:nvSpPr>
        <p:spPr>
          <a:xfrm>
            <a:off x="7011245" y="1020756"/>
            <a:ext cx="582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Sept</a:t>
            </a:r>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2024</a:t>
            </a:r>
            <a:endParaRPr/>
          </a:p>
        </p:txBody>
      </p:sp>
      <p:sp>
        <p:nvSpPr>
          <p:cNvPr id="294" name="Google Shape;294;g2f8338a3584_0_1"/>
          <p:cNvSpPr txBox="1"/>
          <p:nvPr/>
        </p:nvSpPr>
        <p:spPr>
          <a:xfrm rot="-5400000">
            <a:off x="172057" y="1774377"/>
            <a:ext cx="12609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CMWG governance</a:t>
            </a:r>
            <a:endParaRPr/>
          </a:p>
        </p:txBody>
      </p:sp>
      <p:sp>
        <p:nvSpPr>
          <p:cNvPr id="295" name="Google Shape;295;g2f8338a3584_0_1"/>
          <p:cNvSpPr txBox="1"/>
          <p:nvPr/>
        </p:nvSpPr>
        <p:spPr>
          <a:xfrm rot="-5400000">
            <a:off x="-286599" y="3635950"/>
            <a:ext cx="2393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Community Working groups</a:t>
            </a:r>
            <a:endParaRPr/>
          </a:p>
        </p:txBody>
      </p:sp>
      <p:sp>
        <p:nvSpPr>
          <p:cNvPr id="296" name="Google Shape;296;g2f8338a3584_0_1"/>
          <p:cNvSpPr/>
          <p:nvPr/>
        </p:nvSpPr>
        <p:spPr>
          <a:xfrm>
            <a:off x="1553892" y="2805545"/>
            <a:ext cx="59592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Citizens Agency</a:t>
            </a:r>
            <a:endParaRPr/>
          </a:p>
        </p:txBody>
      </p:sp>
      <p:sp>
        <p:nvSpPr>
          <p:cNvPr id="297" name="Google Shape;297;g2f8338a3584_0_1"/>
          <p:cNvSpPr/>
          <p:nvPr/>
        </p:nvSpPr>
        <p:spPr>
          <a:xfrm>
            <a:off x="1553891" y="3063593"/>
            <a:ext cx="59592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Extending Control</a:t>
            </a:r>
            <a:endParaRPr/>
          </a:p>
        </p:txBody>
      </p:sp>
      <p:sp>
        <p:nvSpPr>
          <p:cNvPr id="298" name="Google Shape;298;g2f8338a3584_0_1"/>
          <p:cNvSpPr/>
          <p:nvPr/>
        </p:nvSpPr>
        <p:spPr>
          <a:xfrm>
            <a:off x="1553891" y="3321641"/>
            <a:ext cx="59592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SDE / TRE Definition</a:t>
            </a:r>
            <a:endParaRPr/>
          </a:p>
        </p:txBody>
      </p:sp>
      <p:sp>
        <p:nvSpPr>
          <p:cNvPr id="299" name="Google Shape;299;g2f8338a3584_0_1"/>
          <p:cNvSpPr/>
          <p:nvPr/>
        </p:nvSpPr>
        <p:spPr>
          <a:xfrm>
            <a:off x="2873041" y="3579689"/>
            <a:ext cx="46401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Glossary</a:t>
            </a:r>
            <a:endParaRPr/>
          </a:p>
        </p:txBody>
      </p:sp>
      <p:sp>
        <p:nvSpPr>
          <p:cNvPr id="300" name="Google Shape;300;g2f8338a3584_0_1"/>
          <p:cNvSpPr/>
          <p:nvPr/>
        </p:nvSpPr>
        <p:spPr>
          <a:xfrm>
            <a:off x="4717473" y="3837737"/>
            <a:ext cx="27957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Funding &amp; Sustainability</a:t>
            </a:r>
            <a:endParaRPr/>
          </a:p>
        </p:txBody>
      </p:sp>
      <p:sp>
        <p:nvSpPr>
          <p:cNvPr id="301" name="Google Shape;301;g2f8338a3584_0_1"/>
          <p:cNvSpPr/>
          <p:nvPr/>
        </p:nvSpPr>
        <p:spPr>
          <a:xfrm>
            <a:off x="2879922" y="4095785"/>
            <a:ext cx="46332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SATRE</a:t>
            </a:r>
            <a:endParaRPr/>
          </a:p>
        </p:txBody>
      </p:sp>
      <p:sp>
        <p:nvSpPr>
          <p:cNvPr id="302" name="Google Shape;302;g2f8338a3584_0_1"/>
          <p:cNvSpPr/>
          <p:nvPr/>
        </p:nvSpPr>
        <p:spPr>
          <a:xfrm>
            <a:off x="4717473" y="4353833"/>
            <a:ext cx="27957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Cybersecurity Risk</a:t>
            </a:r>
            <a:endParaRPr/>
          </a:p>
        </p:txBody>
      </p:sp>
      <p:sp>
        <p:nvSpPr>
          <p:cNvPr id="303" name="Google Shape;303;g2f8338a3584_0_1">
            <a:hlinkClick action="ppaction://hlinksldjump" r:id="rId6"/>
          </p:cNvPr>
          <p:cNvSpPr/>
          <p:nvPr/>
        </p:nvSpPr>
        <p:spPr>
          <a:xfrm>
            <a:off x="1343091" y="1662117"/>
            <a:ext cx="61701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Website</a:t>
            </a:r>
            <a:endParaRPr/>
          </a:p>
        </p:txBody>
      </p:sp>
      <p:sp>
        <p:nvSpPr>
          <p:cNvPr id="304" name="Google Shape;304;g2f8338a3584_0_1"/>
          <p:cNvSpPr/>
          <p:nvPr/>
        </p:nvSpPr>
        <p:spPr>
          <a:xfrm>
            <a:off x="1343092" y="2008259"/>
            <a:ext cx="37347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sng" cap="none" strike="noStrike">
                <a:solidFill>
                  <a:srgbClr val="000000"/>
                </a:solidFill>
                <a:latin typeface="Arial"/>
                <a:ea typeface="Arial"/>
                <a:cs typeface="Arial"/>
                <a:sym typeface="Arial"/>
                <a:hlinkClick r:id="rId7">
                  <a:extLst>
                    <a:ext uri="{A12FA001-AC4F-418D-AE19-62706E023703}">
                      <ahyp:hlinkClr val="tx"/>
                    </a:ext>
                  </a:extLst>
                </a:hlinkClick>
              </a:rPr>
              <a:t>Working group charter &amp; Release processes</a:t>
            </a:r>
            <a:endParaRPr b="0" i="0" sz="1400" u="none" cap="none" strike="noStrike">
              <a:solidFill>
                <a:srgbClr val="000000"/>
              </a:solidFill>
              <a:latin typeface="Arial"/>
              <a:ea typeface="Arial"/>
              <a:cs typeface="Arial"/>
              <a:sym typeface="Arial"/>
            </a:endParaRPr>
          </a:p>
        </p:txBody>
      </p:sp>
      <p:sp>
        <p:nvSpPr>
          <p:cNvPr id="305" name="Google Shape;305;g2f8338a3584_0_1"/>
          <p:cNvSpPr/>
          <p:nvPr/>
        </p:nvSpPr>
        <p:spPr>
          <a:xfrm>
            <a:off x="3778549" y="2188368"/>
            <a:ext cx="12990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WG Charter</a:t>
            </a:r>
            <a:endParaRPr/>
          </a:p>
        </p:txBody>
      </p:sp>
      <p:sp>
        <p:nvSpPr>
          <p:cNvPr id="306" name="Google Shape;306;g2f8338a3584_0_1"/>
          <p:cNvSpPr/>
          <p:nvPr/>
        </p:nvSpPr>
        <p:spPr>
          <a:xfrm>
            <a:off x="1338449" y="2361550"/>
            <a:ext cx="61701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Community Mgmt WG</a:t>
            </a:r>
            <a:endParaRPr/>
          </a:p>
        </p:txBody>
      </p:sp>
      <p:grpSp>
        <p:nvGrpSpPr>
          <p:cNvPr id="307" name="Google Shape;307;g2f8338a3584_0_1"/>
          <p:cNvGrpSpPr/>
          <p:nvPr/>
        </p:nvGrpSpPr>
        <p:grpSpPr>
          <a:xfrm>
            <a:off x="2310109" y="3131902"/>
            <a:ext cx="4468227" cy="491733"/>
            <a:chOff x="2220007" y="3186727"/>
            <a:chExt cx="4468227" cy="491733"/>
          </a:xfrm>
        </p:grpSpPr>
        <p:pic>
          <p:nvPicPr>
            <p:cNvPr id="308" name="Google Shape;308;g2f8338a3584_0_1"/>
            <p:cNvPicPr preferRelativeResize="0"/>
            <p:nvPr/>
          </p:nvPicPr>
          <p:blipFill rotWithShape="1">
            <a:blip r:embed="rId8">
              <a:alphaModFix/>
            </a:blip>
            <a:srcRect b="0" l="0" r="0" t="0"/>
            <a:stretch/>
          </p:blipFill>
          <p:spPr>
            <a:xfrm>
              <a:off x="6270800" y="3187020"/>
              <a:ext cx="417434" cy="456665"/>
            </a:xfrm>
            <a:prstGeom prst="rect">
              <a:avLst/>
            </a:prstGeom>
            <a:noFill/>
            <a:ln>
              <a:noFill/>
            </a:ln>
          </p:spPr>
        </p:pic>
        <p:pic>
          <p:nvPicPr>
            <p:cNvPr id="309" name="Google Shape;309;g2f8338a3584_0_1"/>
            <p:cNvPicPr preferRelativeResize="0"/>
            <p:nvPr/>
          </p:nvPicPr>
          <p:blipFill rotWithShape="1">
            <a:blip r:embed="rId8">
              <a:alphaModFix/>
            </a:blip>
            <a:srcRect b="0" l="0" r="0" t="0"/>
            <a:stretch/>
          </p:blipFill>
          <p:spPr>
            <a:xfrm>
              <a:off x="2964685" y="3211576"/>
              <a:ext cx="417434" cy="456665"/>
            </a:xfrm>
            <a:prstGeom prst="rect">
              <a:avLst/>
            </a:prstGeom>
            <a:noFill/>
            <a:ln>
              <a:noFill/>
            </a:ln>
          </p:spPr>
        </p:pic>
        <p:pic>
          <p:nvPicPr>
            <p:cNvPr descr="Premium Vector | Zoom icon Popular messenger app ..." id="310" name="Google Shape;310;g2f8338a3584_0_1"/>
            <p:cNvPicPr preferRelativeResize="0"/>
            <p:nvPr/>
          </p:nvPicPr>
          <p:blipFill rotWithShape="1">
            <a:blip r:embed="rId9">
              <a:alphaModFix/>
            </a:blip>
            <a:srcRect b="0" l="0" r="0" t="0"/>
            <a:stretch/>
          </p:blipFill>
          <p:spPr>
            <a:xfrm>
              <a:off x="2220007" y="3306265"/>
              <a:ext cx="282762" cy="282762"/>
            </a:xfrm>
            <a:prstGeom prst="rect">
              <a:avLst/>
            </a:prstGeom>
            <a:noFill/>
            <a:ln>
              <a:noFill/>
            </a:ln>
          </p:spPr>
        </p:pic>
        <p:pic>
          <p:nvPicPr>
            <p:cNvPr id="311" name="Google Shape;311;g2f8338a3584_0_1">
              <a:hlinkClick r:id="rId10"/>
            </p:cNvPr>
            <p:cNvPicPr preferRelativeResize="0"/>
            <p:nvPr/>
          </p:nvPicPr>
          <p:blipFill rotWithShape="1">
            <a:blip r:embed="rId11">
              <a:alphaModFix/>
            </a:blip>
            <a:srcRect b="0" l="0" r="0" t="0"/>
            <a:stretch/>
          </p:blipFill>
          <p:spPr>
            <a:xfrm>
              <a:off x="5570322" y="3186727"/>
              <a:ext cx="572276" cy="491733"/>
            </a:xfrm>
            <a:prstGeom prst="rect">
              <a:avLst/>
            </a:prstGeom>
            <a:noFill/>
            <a:ln>
              <a:noFill/>
            </a:ln>
          </p:spPr>
        </p:pic>
      </p:grpSp>
      <p:grpSp>
        <p:nvGrpSpPr>
          <p:cNvPr id="312" name="Google Shape;312;g2f8338a3584_0_1"/>
          <p:cNvGrpSpPr/>
          <p:nvPr/>
        </p:nvGrpSpPr>
        <p:grpSpPr>
          <a:xfrm>
            <a:off x="6778336" y="3377769"/>
            <a:ext cx="1787237" cy="1364112"/>
            <a:chOff x="6778336" y="3377769"/>
            <a:chExt cx="1787237" cy="1364112"/>
          </a:xfrm>
        </p:grpSpPr>
        <p:sp>
          <p:nvSpPr>
            <p:cNvPr id="313" name="Google Shape;313;g2f8338a3584_0_1"/>
            <p:cNvSpPr/>
            <p:nvPr/>
          </p:nvSpPr>
          <p:spPr>
            <a:xfrm>
              <a:off x="7706591" y="3621094"/>
              <a:ext cx="76200" cy="86700"/>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314" name="Google Shape;314;g2f8338a3584_0_1"/>
            <p:cNvCxnSpPr>
              <a:stCxn id="315" idx="6"/>
              <a:endCxn id="313" idx="0"/>
            </p:cNvCxnSpPr>
            <p:nvPr/>
          </p:nvCxnSpPr>
          <p:spPr>
            <a:xfrm>
              <a:off x="6854536" y="3421119"/>
              <a:ext cx="890100" cy="200100"/>
            </a:xfrm>
            <a:prstGeom prst="bentConnector2">
              <a:avLst/>
            </a:prstGeom>
            <a:noFill/>
            <a:ln cap="flat" cmpd="sng" w="9525">
              <a:solidFill>
                <a:schemeClr val="dk1"/>
              </a:solidFill>
              <a:prstDash val="solid"/>
              <a:round/>
              <a:headEnd len="sm" w="sm" type="none"/>
              <a:tailEnd len="med" w="med" type="triangle"/>
            </a:ln>
          </p:spPr>
        </p:cxnSp>
        <p:sp>
          <p:nvSpPr>
            <p:cNvPr id="315" name="Google Shape;315;g2f8338a3584_0_1"/>
            <p:cNvSpPr/>
            <p:nvPr/>
          </p:nvSpPr>
          <p:spPr>
            <a:xfrm>
              <a:off x="6778336" y="3377769"/>
              <a:ext cx="76200" cy="86700"/>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6" name="Google Shape;316;g2f8338a3584_0_1"/>
            <p:cNvSpPr/>
            <p:nvPr/>
          </p:nvSpPr>
          <p:spPr>
            <a:xfrm>
              <a:off x="8489373" y="4655181"/>
              <a:ext cx="76200" cy="86700"/>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317" name="Google Shape;317;g2f8338a3584_0_1"/>
            <p:cNvCxnSpPr>
              <a:stCxn id="315" idx="6"/>
              <a:endCxn id="316" idx="0"/>
            </p:cNvCxnSpPr>
            <p:nvPr/>
          </p:nvCxnSpPr>
          <p:spPr>
            <a:xfrm>
              <a:off x="6854536" y="3421119"/>
              <a:ext cx="1672800" cy="1234200"/>
            </a:xfrm>
            <a:prstGeom prst="bentConnector2">
              <a:avLst/>
            </a:prstGeom>
            <a:noFill/>
            <a:ln cap="flat" cmpd="sng" w="9525">
              <a:solidFill>
                <a:schemeClr val="dk1"/>
              </a:solidFill>
              <a:prstDash val="solid"/>
              <a:round/>
              <a:headEnd len="sm" w="sm" type="none"/>
              <a:tailEnd len="med" w="med" type="triangle"/>
            </a:ln>
          </p:spPr>
        </p:cxnSp>
        <p:sp>
          <p:nvSpPr>
            <p:cNvPr id="318" name="Google Shape;318;g2f8338a3584_0_1"/>
            <p:cNvSpPr/>
            <p:nvPr/>
          </p:nvSpPr>
          <p:spPr>
            <a:xfrm>
              <a:off x="8075226" y="4161417"/>
              <a:ext cx="76200" cy="86700"/>
            </a:xfrm>
            <a:prstGeom prst="ellipse">
              <a:avLst/>
            </a:prstGeom>
            <a:solidFill>
              <a:srgbClr val="F2F2F2"/>
            </a:solid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319" name="Google Shape;319;g2f8338a3584_0_1"/>
            <p:cNvCxnSpPr>
              <a:stCxn id="315" idx="6"/>
              <a:endCxn id="318" idx="0"/>
            </p:cNvCxnSpPr>
            <p:nvPr/>
          </p:nvCxnSpPr>
          <p:spPr>
            <a:xfrm>
              <a:off x="6854536" y="3421119"/>
              <a:ext cx="1258800" cy="740400"/>
            </a:xfrm>
            <a:prstGeom prst="bentConnector2">
              <a:avLst/>
            </a:prstGeom>
            <a:noFill/>
            <a:ln cap="flat" cmpd="sng" w="9525">
              <a:solidFill>
                <a:schemeClr val="dk1"/>
              </a:solidFill>
              <a:prstDash val="solid"/>
              <a:round/>
              <a:headEnd len="sm" w="sm" type="none"/>
              <a:tailEnd len="med" w="med" type="triangle"/>
            </a:ln>
          </p:spPr>
        </p:cxnSp>
      </p:grpSp>
      <p:pic>
        <p:nvPicPr>
          <p:cNvPr descr="Lightbulb and gear with solid fill" id="320" name="Google Shape;320;g2f8338a3584_0_1"/>
          <p:cNvPicPr preferRelativeResize="0"/>
          <p:nvPr/>
        </p:nvPicPr>
        <p:blipFill rotWithShape="1">
          <a:blip r:embed="rId12">
            <a:alphaModFix/>
          </a:blip>
          <a:srcRect b="0" l="0" r="0" t="0"/>
          <a:stretch/>
        </p:blipFill>
        <p:spPr>
          <a:xfrm>
            <a:off x="1548160" y="2740741"/>
            <a:ext cx="243441" cy="243441"/>
          </a:xfrm>
          <a:prstGeom prst="rect">
            <a:avLst/>
          </a:prstGeom>
          <a:noFill/>
          <a:ln>
            <a:noFill/>
          </a:ln>
        </p:spPr>
      </p:pic>
      <p:pic>
        <p:nvPicPr>
          <p:cNvPr descr="Lightbulb and gear with solid fill" id="321" name="Google Shape;321;g2f8338a3584_0_1"/>
          <p:cNvPicPr preferRelativeResize="0"/>
          <p:nvPr/>
        </p:nvPicPr>
        <p:blipFill rotWithShape="1">
          <a:blip r:embed="rId12">
            <a:alphaModFix/>
          </a:blip>
          <a:srcRect b="0" l="0" r="0" t="0"/>
          <a:stretch/>
        </p:blipFill>
        <p:spPr>
          <a:xfrm>
            <a:off x="1548160" y="3006099"/>
            <a:ext cx="243441" cy="243441"/>
          </a:xfrm>
          <a:prstGeom prst="rect">
            <a:avLst/>
          </a:prstGeom>
          <a:noFill/>
          <a:ln>
            <a:noFill/>
          </a:ln>
        </p:spPr>
      </p:pic>
      <p:pic>
        <p:nvPicPr>
          <p:cNvPr descr="Lightbulb and gear with solid fill" id="322" name="Google Shape;322;g2f8338a3584_0_1"/>
          <p:cNvPicPr preferRelativeResize="0"/>
          <p:nvPr/>
        </p:nvPicPr>
        <p:blipFill rotWithShape="1">
          <a:blip r:embed="rId12">
            <a:alphaModFix/>
          </a:blip>
          <a:srcRect b="0" l="0" r="0" t="0"/>
          <a:stretch/>
        </p:blipFill>
        <p:spPr>
          <a:xfrm>
            <a:off x="1548160" y="3271457"/>
            <a:ext cx="243441" cy="243441"/>
          </a:xfrm>
          <a:prstGeom prst="rect">
            <a:avLst/>
          </a:prstGeom>
          <a:noFill/>
          <a:ln>
            <a:noFill/>
          </a:ln>
        </p:spPr>
      </p:pic>
      <p:pic>
        <p:nvPicPr>
          <p:cNvPr descr="Lightbulb and gear with solid fill" id="323" name="Google Shape;323;g2f8338a3584_0_1"/>
          <p:cNvPicPr preferRelativeResize="0"/>
          <p:nvPr/>
        </p:nvPicPr>
        <p:blipFill rotWithShape="1">
          <a:blip r:embed="rId12">
            <a:alphaModFix/>
          </a:blip>
          <a:srcRect b="0" l="0" r="0" t="0"/>
          <a:stretch/>
        </p:blipFill>
        <p:spPr>
          <a:xfrm>
            <a:off x="4595752" y="3776189"/>
            <a:ext cx="243441" cy="243441"/>
          </a:xfrm>
          <a:prstGeom prst="rect">
            <a:avLst/>
          </a:prstGeom>
          <a:noFill/>
          <a:ln>
            <a:noFill/>
          </a:ln>
        </p:spPr>
      </p:pic>
      <p:pic>
        <p:nvPicPr>
          <p:cNvPr descr="Lightbulb and gear with solid fill" id="324" name="Google Shape;324;g2f8338a3584_0_1"/>
          <p:cNvPicPr preferRelativeResize="0"/>
          <p:nvPr/>
        </p:nvPicPr>
        <p:blipFill rotWithShape="1">
          <a:blip r:embed="rId12">
            <a:alphaModFix/>
          </a:blip>
          <a:srcRect b="0" l="0" r="0" t="0"/>
          <a:stretch/>
        </p:blipFill>
        <p:spPr>
          <a:xfrm>
            <a:off x="4634346" y="4317907"/>
            <a:ext cx="243441" cy="243441"/>
          </a:xfrm>
          <a:prstGeom prst="rect">
            <a:avLst/>
          </a:prstGeom>
          <a:noFill/>
          <a:ln>
            <a:noFill/>
          </a:ln>
        </p:spPr>
      </p:pic>
      <p:pic>
        <p:nvPicPr>
          <p:cNvPr descr="Lightbulb and gear with solid fill" id="325" name="Google Shape;325;g2f8338a3584_0_1"/>
          <p:cNvPicPr preferRelativeResize="0"/>
          <p:nvPr/>
        </p:nvPicPr>
        <p:blipFill rotWithShape="1">
          <a:blip r:embed="rId12">
            <a:alphaModFix/>
          </a:blip>
          <a:srcRect b="0" l="0" r="0" t="0"/>
          <a:stretch/>
        </p:blipFill>
        <p:spPr>
          <a:xfrm>
            <a:off x="2746419" y="3535877"/>
            <a:ext cx="243441" cy="243441"/>
          </a:xfrm>
          <a:prstGeom prst="rect">
            <a:avLst/>
          </a:prstGeom>
          <a:noFill/>
          <a:ln>
            <a:noFill/>
          </a:ln>
        </p:spPr>
      </p:pic>
      <p:pic>
        <p:nvPicPr>
          <p:cNvPr descr="Lightbulb and gear with solid fill" id="326" name="Google Shape;326;g2f8338a3584_0_1"/>
          <p:cNvPicPr preferRelativeResize="0"/>
          <p:nvPr/>
        </p:nvPicPr>
        <p:blipFill rotWithShape="1">
          <a:blip r:embed="rId12">
            <a:alphaModFix/>
          </a:blip>
          <a:srcRect b="0" l="0" r="0" t="0"/>
          <a:stretch/>
        </p:blipFill>
        <p:spPr>
          <a:xfrm>
            <a:off x="2758201" y="4038122"/>
            <a:ext cx="243441" cy="243441"/>
          </a:xfrm>
          <a:prstGeom prst="rect">
            <a:avLst/>
          </a:prstGeom>
          <a:noFill/>
          <a:ln>
            <a:noFill/>
          </a:ln>
        </p:spPr>
      </p:pic>
      <p:sp>
        <p:nvSpPr>
          <p:cNvPr id="327" name="Google Shape;327;g2f8338a3584_0_1">
            <a:hlinkClick action="ppaction://hlinksldjump" r:id="rId13"/>
          </p:cNvPr>
          <p:cNvSpPr/>
          <p:nvPr/>
        </p:nvSpPr>
        <p:spPr>
          <a:xfrm>
            <a:off x="1345411" y="1835077"/>
            <a:ext cx="61725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Slack channels</a:t>
            </a:r>
            <a:endParaRPr/>
          </a:p>
        </p:txBody>
      </p:sp>
      <p:grpSp>
        <p:nvGrpSpPr>
          <p:cNvPr id="328" name="Google Shape;328;g2f8338a3584_0_1"/>
          <p:cNvGrpSpPr/>
          <p:nvPr/>
        </p:nvGrpSpPr>
        <p:grpSpPr>
          <a:xfrm>
            <a:off x="6740237" y="1661895"/>
            <a:ext cx="2403708" cy="874414"/>
            <a:chOff x="6740237" y="1661895"/>
            <a:chExt cx="2403708" cy="874414"/>
          </a:xfrm>
        </p:grpSpPr>
        <p:sp>
          <p:nvSpPr>
            <p:cNvPr id="329" name="Google Shape;329;g2f8338a3584_0_1"/>
            <p:cNvSpPr/>
            <p:nvPr/>
          </p:nvSpPr>
          <p:spPr>
            <a:xfrm>
              <a:off x="7517789" y="1662006"/>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0" name="Google Shape;330;g2f8338a3584_0_1">
              <a:hlinkClick action="ppaction://hlinksldjump" r:id="rId14"/>
            </p:cNvPr>
            <p:cNvSpPr/>
            <p:nvPr/>
          </p:nvSpPr>
          <p:spPr>
            <a:xfrm>
              <a:off x="6740237" y="2008259"/>
              <a:ext cx="23703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1" lang="en-GB" sz="1400" u="none" cap="none" strike="noStrike">
                  <a:solidFill>
                    <a:schemeClr val="dk1"/>
                  </a:solidFill>
                  <a:latin typeface="Arial"/>
                  <a:ea typeface="Arial"/>
                  <a:cs typeface="Arial"/>
                  <a:sym typeface="Arial"/>
                </a:rPr>
                <a:t>Finalise Principles???</a:t>
              </a:r>
              <a:endParaRPr/>
            </a:p>
          </p:txBody>
        </p:sp>
        <p:sp>
          <p:nvSpPr>
            <p:cNvPr id="331" name="Google Shape;331;g2f8338a3584_0_1"/>
            <p:cNvSpPr/>
            <p:nvPr/>
          </p:nvSpPr>
          <p:spPr>
            <a:xfrm>
              <a:off x="7517789" y="1835077"/>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2" name="Google Shape;332;g2f8338a3584_0_1"/>
            <p:cNvSpPr/>
            <p:nvPr/>
          </p:nvSpPr>
          <p:spPr>
            <a:xfrm>
              <a:off x="7508505" y="2363209"/>
              <a:ext cx="1595100" cy="173100"/>
            </a:xfrm>
            <a:prstGeom prst="rect">
              <a:avLst/>
            </a:prstGeom>
            <a:solidFill>
              <a:srgbClr val="92D050"/>
            </a:solid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3" name="Google Shape;333;g2f8338a3584_0_1"/>
            <p:cNvSpPr/>
            <p:nvPr/>
          </p:nvSpPr>
          <p:spPr>
            <a:xfrm>
              <a:off x="8984296" y="1661895"/>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4" name="Google Shape;334;g2f8338a3584_0_1"/>
            <p:cNvSpPr/>
            <p:nvPr/>
          </p:nvSpPr>
          <p:spPr>
            <a:xfrm>
              <a:off x="8984645" y="1834855"/>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5" name="Google Shape;335;g2f8338a3584_0_1"/>
            <p:cNvSpPr/>
            <p:nvPr/>
          </p:nvSpPr>
          <p:spPr>
            <a:xfrm>
              <a:off x="8984645" y="2361661"/>
              <a:ext cx="159300" cy="173100"/>
            </a:xfrm>
            <a:prstGeom prst="rightArrow">
              <a:avLst>
                <a:gd fmla="val 97894"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36" name="Google Shape;336;g2f8338a3584_0_1"/>
          <p:cNvSpPr/>
          <p:nvPr/>
        </p:nvSpPr>
        <p:spPr>
          <a:xfrm>
            <a:off x="1102030" y="1543976"/>
            <a:ext cx="243300" cy="1122600"/>
          </a:xfrm>
          <a:prstGeom prst="leftBrace">
            <a:avLst>
              <a:gd fmla="val 54563" name="adj1"/>
              <a:gd fmla="val 50000" name="adj2"/>
            </a:avLst>
          </a:prstGeom>
          <a:noFill/>
          <a:ln cap="flat" cmpd="sng" w="9525">
            <a:solidFill>
              <a:srgbClr val="3B7F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337" name="Google Shape;337;g2f8338a3584_0_1"/>
          <p:cNvSpPr/>
          <p:nvPr/>
        </p:nvSpPr>
        <p:spPr>
          <a:xfrm>
            <a:off x="1093795" y="2710231"/>
            <a:ext cx="243300" cy="2276400"/>
          </a:xfrm>
          <a:prstGeom prst="leftBrace">
            <a:avLst>
              <a:gd fmla="val 54563" name="adj1"/>
              <a:gd fmla="val 50000" name="adj2"/>
            </a:avLst>
          </a:prstGeom>
          <a:noFill/>
          <a:ln cap="flat" cmpd="sng" w="9525">
            <a:solidFill>
              <a:srgbClr val="3B7F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nvGrpSpPr>
          <p:cNvPr id="338" name="Google Shape;338;g2f8338a3584_0_1"/>
          <p:cNvGrpSpPr/>
          <p:nvPr/>
        </p:nvGrpSpPr>
        <p:grpSpPr>
          <a:xfrm>
            <a:off x="5480077" y="4769011"/>
            <a:ext cx="3630268" cy="307800"/>
            <a:chOff x="5480077" y="4769011"/>
            <a:chExt cx="3630268" cy="307800"/>
          </a:xfrm>
        </p:grpSpPr>
        <p:sp>
          <p:nvSpPr>
            <p:cNvPr id="339" name="Google Shape;339;g2f8338a3584_0_1"/>
            <p:cNvSpPr/>
            <p:nvPr/>
          </p:nvSpPr>
          <p:spPr>
            <a:xfrm>
              <a:off x="7011245" y="4858843"/>
              <a:ext cx="20991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a:t>
              </a:r>
              <a:endParaRPr/>
            </a:p>
          </p:txBody>
        </p:sp>
        <p:sp>
          <p:nvSpPr>
            <p:cNvPr id="340" name="Google Shape;340;g2f8338a3584_0_1"/>
            <p:cNvSpPr txBox="1"/>
            <p:nvPr/>
          </p:nvSpPr>
          <p:spPr>
            <a:xfrm>
              <a:off x="5480077" y="4769011"/>
              <a:ext cx="1507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400" u="none" cap="none" strike="noStrike">
                  <a:solidFill>
                    <a:srgbClr val="D8D8D8"/>
                  </a:solidFill>
                  <a:latin typeface="Arial"/>
                  <a:ea typeface="Arial"/>
                  <a:cs typeface="Arial"/>
                  <a:sym typeface="Arial"/>
                </a:rPr>
                <a:t>To be envisaged</a:t>
              </a:r>
              <a:endParaRPr/>
            </a:p>
          </p:txBody>
        </p:sp>
      </p:grpSp>
      <p:pic>
        <p:nvPicPr>
          <p:cNvPr descr="Lightbulb and gear with solid fill" id="341" name="Google Shape;341;g2f8338a3584_0_1"/>
          <p:cNvPicPr preferRelativeResize="0"/>
          <p:nvPr/>
        </p:nvPicPr>
        <p:blipFill rotWithShape="1">
          <a:blip r:embed="rId15">
            <a:alphaModFix/>
          </a:blip>
          <a:srcRect b="0" l="0" r="0" t="0"/>
          <a:stretch/>
        </p:blipFill>
        <p:spPr>
          <a:xfrm>
            <a:off x="6909867" y="4801773"/>
            <a:ext cx="243441" cy="243441"/>
          </a:xfrm>
          <a:prstGeom prst="rect">
            <a:avLst/>
          </a:prstGeom>
          <a:noFill/>
          <a:ln>
            <a:noFill/>
          </a:ln>
        </p:spPr>
      </p:pic>
      <p:grpSp>
        <p:nvGrpSpPr>
          <p:cNvPr id="342" name="Google Shape;342;g2f8338a3584_0_1"/>
          <p:cNvGrpSpPr/>
          <p:nvPr/>
        </p:nvGrpSpPr>
        <p:grpSpPr>
          <a:xfrm>
            <a:off x="190533" y="4535726"/>
            <a:ext cx="8919941" cy="307800"/>
            <a:chOff x="190533" y="4535726"/>
            <a:chExt cx="8919941" cy="307800"/>
          </a:xfrm>
        </p:grpSpPr>
        <p:sp>
          <p:nvSpPr>
            <p:cNvPr id="343" name="Google Shape;343;g2f8338a3584_0_1">
              <a:hlinkClick action="ppaction://hlinksldjump" r:id="rId16"/>
            </p:cNvPr>
            <p:cNvSpPr/>
            <p:nvPr/>
          </p:nvSpPr>
          <p:spPr>
            <a:xfrm>
              <a:off x="5972774" y="4611884"/>
              <a:ext cx="3137700" cy="173100"/>
            </a:xfrm>
            <a:prstGeom prst="rect">
              <a:avLst/>
            </a:prstGeom>
            <a:noFill/>
            <a:ln cap="flat" cmpd="sng" w="9525">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Information Governance</a:t>
              </a:r>
              <a:endParaRPr/>
            </a:p>
          </p:txBody>
        </p:sp>
        <p:sp>
          <p:nvSpPr>
            <p:cNvPr id="344" name="Google Shape;344;g2f8338a3584_0_1"/>
            <p:cNvSpPr txBox="1"/>
            <p:nvPr/>
          </p:nvSpPr>
          <p:spPr>
            <a:xfrm>
              <a:off x="4634346" y="4535726"/>
              <a:ext cx="140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400" u="none" cap="none" strike="noStrike">
                  <a:solidFill>
                    <a:srgbClr val="D8D8D8"/>
                  </a:solidFill>
                  <a:latin typeface="Arial"/>
                  <a:ea typeface="Arial"/>
                  <a:cs typeface="Arial"/>
                  <a:sym typeface="Arial"/>
                </a:rPr>
                <a:t>In development</a:t>
              </a:r>
              <a:endParaRPr/>
            </a:p>
          </p:txBody>
        </p:sp>
        <p:sp>
          <p:nvSpPr>
            <p:cNvPr id="345" name="Google Shape;345;g2f8338a3584_0_1"/>
            <p:cNvSpPr/>
            <p:nvPr/>
          </p:nvSpPr>
          <p:spPr>
            <a:xfrm>
              <a:off x="190533" y="4603479"/>
              <a:ext cx="2774100" cy="173100"/>
            </a:xfrm>
            <a:prstGeom prst="rect">
              <a:avLst/>
            </a:prstGeom>
            <a:noFill/>
            <a:ln cap="flat" cmpd="sng" w="9525">
              <a:solidFill>
                <a:srgbClr val="F2F2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400" u="none" cap="none" strike="noStrike">
                  <a:solidFill>
                    <a:srgbClr val="D8D8D8"/>
                  </a:solidFill>
                  <a:latin typeface="Arial"/>
                  <a:ea typeface="Arial"/>
                  <a:cs typeface="Arial"/>
                  <a:sym typeface="Arial"/>
                </a:rPr>
                <a:t>Information Governance</a:t>
              </a:r>
              <a:endParaRPr/>
            </a:p>
          </p:txBody>
        </p:sp>
      </p:grpSp>
      <p:pic>
        <p:nvPicPr>
          <p:cNvPr descr="Lightbulb and gear with solid fill" id="346" name="Google Shape;346;g2f8338a3584_0_1"/>
          <p:cNvPicPr preferRelativeResize="0"/>
          <p:nvPr/>
        </p:nvPicPr>
        <p:blipFill rotWithShape="1">
          <a:blip r:embed="rId15">
            <a:alphaModFix/>
          </a:blip>
          <a:srcRect b="0" l="0" r="0" t="0"/>
          <a:stretch/>
        </p:blipFill>
        <p:spPr>
          <a:xfrm>
            <a:off x="44788" y="4567423"/>
            <a:ext cx="243441" cy="243441"/>
          </a:xfrm>
          <a:prstGeom prst="rect">
            <a:avLst/>
          </a:prstGeom>
          <a:noFill/>
          <a:ln>
            <a:noFill/>
          </a:ln>
        </p:spPr>
      </p:pic>
      <p:sp>
        <p:nvSpPr>
          <p:cNvPr id="347" name="Google Shape;347;g2f8338a3584_0_1">
            <a:hlinkClick action="ppaction://hlinksldjump" r:id="rId17"/>
          </p:cNvPr>
          <p:cNvSpPr/>
          <p:nvPr/>
        </p:nvSpPr>
        <p:spPr>
          <a:xfrm>
            <a:off x="3522919" y="4769011"/>
            <a:ext cx="1042500" cy="423600"/>
          </a:xfrm>
          <a:prstGeom prst="rightArrow">
            <a:avLst>
              <a:gd fmla="val 50000" name="adj1"/>
              <a:gd fmla="val 50000" name="adj2"/>
            </a:avLst>
          </a:prstGeom>
          <a:solidFill>
            <a:srgbClr val="F2F2F2"/>
          </a:solidFill>
          <a:ln cap="flat" cmpd="sng" w="9525">
            <a:solidFill>
              <a:srgbClr val="D8D8D8"/>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GB" sz="1050" u="none" cap="none" strike="noStrike">
                <a:solidFill>
                  <a:schemeClr val="dk1"/>
                </a:solidFill>
                <a:latin typeface="Arial"/>
                <a:ea typeface="Arial"/>
                <a:cs typeface="Arial"/>
                <a:sym typeface="Arial"/>
              </a:rPr>
              <a:t>Funding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What should we do on Principles?</a:t>
            </a:r>
            <a:endParaRPr/>
          </a:p>
        </p:txBody>
      </p:sp>
      <p:sp>
        <p:nvSpPr>
          <p:cNvPr id="353" name="Google Shape;353;p13">
            <a:hlinkClick action="ppaction://hlinksldjump" r:id="rId3"/>
          </p:cNvPr>
          <p:cNvSpPr/>
          <p:nvPr/>
        </p:nvSpPr>
        <p:spPr>
          <a:xfrm>
            <a:off x="134052" y="66659"/>
            <a:ext cx="490654" cy="423746"/>
          </a:xfrm>
          <a:prstGeom prst="leftArrow">
            <a:avLst>
              <a:gd fmla="val 50000" name="adj1"/>
              <a:gd fmla="val 28947" name="adj2"/>
            </a:avLst>
          </a:prstGeom>
          <a:solidFill>
            <a:srgbClr val="F2F2F2"/>
          </a:solidFill>
          <a:ln cap="flat" cmpd="sng" w="9525">
            <a:solidFill>
              <a:srgbClr val="D8D8D8"/>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GB" sz="1050" u="none" cap="none" strike="noStrike">
                <a:solidFill>
                  <a:schemeClr val="dk1"/>
                </a:solidFill>
                <a:latin typeface="Arial"/>
                <a:ea typeface="Arial"/>
                <a:cs typeface="Arial"/>
                <a:sym typeface="Arial"/>
              </a:rPr>
              <a:t>Back</a:t>
            </a:r>
            <a:endParaRPr/>
          </a:p>
        </p:txBody>
      </p:sp>
      <p:sp>
        <p:nvSpPr>
          <p:cNvPr id="354" name="Google Shape;354;p13"/>
          <p:cNvSpPr txBox="1"/>
          <p:nvPr>
            <p:ph idx="1" type="body"/>
          </p:nvPr>
        </p:nvSpPr>
        <p:spPr>
          <a:xfrm>
            <a:off x="311700" y="978471"/>
            <a:ext cx="8520600" cy="3003889"/>
          </a:xfrm>
          <a:prstGeom prst="rect">
            <a:avLst/>
          </a:prstGeom>
          <a:noFill/>
          <a:ln>
            <a:noFill/>
          </a:ln>
        </p:spPr>
        <p:txBody>
          <a:bodyPr anchorCtr="0" anchor="t" bIns="91425" lIns="91425" spcFirstLastPara="1" rIns="91425" wrap="square" tIns="91425">
            <a:normAutofit/>
          </a:bodyPr>
          <a:lstStyle/>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Community Principles:</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We have a draft document building on the Newcastle Commitment (2022)</a:t>
            </a:r>
            <a:endParaRPr/>
          </a:p>
          <a:p>
            <a:pPr indent="-228600" lvl="0" marL="457200" rtl="0" algn="l">
              <a:lnSpc>
                <a:spcPct val="100000"/>
              </a:lnSpc>
              <a:spcBef>
                <a:spcPts val="0"/>
              </a:spcBef>
              <a:spcAft>
                <a:spcPts val="0"/>
              </a:spcAft>
              <a:buClr>
                <a:schemeClr val="dk1"/>
              </a:buClr>
              <a:buSzPts val="1700"/>
              <a:buNone/>
            </a:pPr>
            <a:r>
              <a:t/>
            </a:r>
            <a:endParaRPr sz="1600">
              <a:solidFill>
                <a:schemeClr val="dk1"/>
              </a:solidFill>
              <a:highlight>
                <a:srgbClr val="FFFFFF"/>
              </a:highlight>
            </a:endParaRPr>
          </a:p>
        </p:txBody>
      </p:sp>
      <p:sp>
        <p:nvSpPr>
          <p:cNvPr id="355" name="Google Shape;355;p13"/>
          <p:cNvSpPr txBox="1"/>
          <p:nvPr/>
        </p:nvSpPr>
        <p:spPr>
          <a:xfrm>
            <a:off x="809696" y="1551704"/>
            <a:ext cx="6896031"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000" u="sng" cap="none" strike="noStrike">
                <a:solidFill>
                  <a:srgbClr val="000000"/>
                </a:solidFill>
                <a:latin typeface="Arial"/>
                <a:ea typeface="Arial"/>
                <a:cs typeface="Arial"/>
                <a:sym typeface="Arial"/>
                <a:hlinkClick r:id="rId4">
                  <a:extLst>
                    <a:ext uri="{A12FA001-AC4F-418D-AE19-62706E023703}">
                      <ahyp:hlinkClr val="tx"/>
                    </a:ext>
                  </a:extLst>
                </a:hlinkClick>
              </a:rPr>
              <a:t>https://docs.google.com/document/d/1hI1rfjA6XSI7fy_UF8GP4YKYM6ITW2_BkAIXujj8fxs/edit#heading=h.l1bdidkyfmt7</a:t>
            </a:r>
            <a:r>
              <a:rPr b="0" i="0" lang="en-GB" sz="1000" u="none" cap="none" strike="noStrike">
                <a:solidFill>
                  <a:srgbClr val="000000"/>
                </a:solidFill>
                <a:latin typeface="Arial"/>
                <a:ea typeface="Arial"/>
                <a:cs typeface="Arial"/>
                <a:sym typeface="Arial"/>
              </a:rPr>
              <a:t> </a:t>
            </a:r>
            <a:endParaRPr/>
          </a:p>
        </p:txBody>
      </p:sp>
      <p:pic>
        <p:nvPicPr>
          <p:cNvPr id="356" name="Google Shape;356;p13">
            <a:hlinkClick r:id="rId5"/>
          </p:cNvPr>
          <p:cNvPicPr preferRelativeResize="0"/>
          <p:nvPr/>
        </p:nvPicPr>
        <p:blipFill rotWithShape="1">
          <a:blip r:embed="rId6">
            <a:alphaModFix/>
          </a:blip>
          <a:srcRect b="0" l="0" r="0" t="0"/>
          <a:stretch/>
        </p:blipFill>
        <p:spPr>
          <a:xfrm>
            <a:off x="809696" y="1797925"/>
            <a:ext cx="2774743" cy="3140792"/>
          </a:xfrm>
          <a:prstGeom prst="rect">
            <a:avLst/>
          </a:prstGeom>
          <a:noFill/>
          <a:ln>
            <a:noFill/>
          </a:ln>
        </p:spPr>
      </p:pic>
      <p:sp>
        <p:nvSpPr>
          <p:cNvPr id="357" name="Google Shape;357;p13"/>
          <p:cNvSpPr txBox="1"/>
          <p:nvPr/>
        </p:nvSpPr>
        <p:spPr>
          <a:xfrm>
            <a:off x="4890051" y="3317581"/>
            <a:ext cx="3329610" cy="1242043"/>
          </a:xfrm>
          <a:prstGeom prst="rect">
            <a:avLst/>
          </a:prstGeom>
          <a:noFill/>
          <a:ln>
            <a:noFill/>
          </a:ln>
        </p:spPr>
        <p:txBody>
          <a:bodyPr anchorCtr="0" anchor="t" bIns="91425" lIns="91425" spcFirstLastPara="1" rIns="91425" wrap="square" tIns="91425">
            <a:normAutofit lnSpcReduction="10000"/>
          </a:bodyPr>
          <a:lstStyle/>
          <a:p>
            <a:pPr indent="0" lvl="0" marL="120650" marR="0" rtl="0" algn="l">
              <a:lnSpc>
                <a:spcPct val="100000"/>
              </a:lnSpc>
              <a:spcBef>
                <a:spcPts val="0"/>
              </a:spcBef>
              <a:spcAft>
                <a:spcPts val="0"/>
              </a:spcAft>
              <a:buClr>
                <a:schemeClr val="dk1"/>
              </a:buClr>
              <a:buSzPts val="1700"/>
              <a:buFont typeface="Arial"/>
              <a:buNone/>
            </a:pPr>
            <a:r>
              <a:rPr b="0" i="0" lang="en-GB" sz="1600" u="none" cap="none" strike="noStrike">
                <a:solidFill>
                  <a:schemeClr val="dk1"/>
                </a:solidFill>
                <a:highlight>
                  <a:srgbClr val="FFFFFF"/>
                </a:highlight>
                <a:latin typeface="Arial"/>
                <a:ea typeface="Arial"/>
                <a:cs typeface="Arial"/>
                <a:sym typeface="Arial"/>
              </a:rPr>
              <a:t>Questions to the Community:</a:t>
            </a:r>
            <a:endParaRPr/>
          </a:p>
          <a:p>
            <a:pPr indent="-336550" lvl="0" marL="457200" marR="0" rtl="0" algn="l">
              <a:lnSpc>
                <a:spcPct val="100000"/>
              </a:lnSpc>
              <a:spcBef>
                <a:spcPts val="0"/>
              </a:spcBef>
              <a:spcAft>
                <a:spcPts val="0"/>
              </a:spcAft>
              <a:buClr>
                <a:schemeClr val="dk1"/>
              </a:buClr>
              <a:buSzPts val="1700"/>
              <a:buFont typeface="Arial"/>
              <a:buChar char="●"/>
            </a:pPr>
            <a:r>
              <a:rPr b="0" i="0" lang="en-GB" sz="1600" u="none" cap="none" strike="noStrike">
                <a:solidFill>
                  <a:schemeClr val="dk1"/>
                </a:solidFill>
                <a:highlight>
                  <a:srgbClr val="FFFFFF"/>
                </a:highlight>
                <a:latin typeface="Arial"/>
                <a:ea typeface="Arial"/>
                <a:cs typeface="Arial"/>
                <a:sym typeface="Arial"/>
              </a:rPr>
              <a:t>Do we need this formalised?</a:t>
            </a:r>
            <a:endParaRPr/>
          </a:p>
          <a:p>
            <a:pPr indent="-336550" lvl="0" marL="457200" marR="0" rtl="0" algn="l">
              <a:lnSpc>
                <a:spcPct val="100000"/>
              </a:lnSpc>
              <a:spcBef>
                <a:spcPts val="0"/>
              </a:spcBef>
              <a:spcAft>
                <a:spcPts val="0"/>
              </a:spcAft>
              <a:buClr>
                <a:schemeClr val="dk1"/>
              </a:buClr>
              <a:buSzPts val="1700"/>
              <a:buFont typeface="Arial"/>
              <a:buChar char="●"/>
            </a:pPr>
            <a:r>
              <a:rPr b="0" i="0" lang="en-GB" sz="1600" u="none" cap="none" strike="noStrike">
                <a:solidFill>
                  <a:schemeClr val="dk1"/>
                </a:solidFill>
                <a:highlight>
                  <a:srgbClr val="FFFFFF"/>
                </a:highlight>
                <a:latin typeface="Arial"/>
                <a:ea typeface="Arial"/>
                <a:cs typeface="Arial"/>
                <a:sym typeface="Arial"/>
              </a:rPr>
              <a:t>How do you want to do that?</a:t>
            </a:r>
            <a:endParaRPr/>
          </a:p>
          <a:p>
            <a:pPr indent="-336550" lvl="1" marL="914400" marR="0" rtl="0" algn="l">
              <a:lnSpc>
                <a:spcPct val="100000"/>
              </a:lnSpc>
              <a:spcBef>
                <a:spcPts val="0"/>
              </a:spcBef>
              <a:spcAft>
                <a:spcPts val="0"/>
              </a:spcAft>
              <a:buClr>
                <a:schemeClr val="dk1"/>
              </a:buClr>
              <a:buSzPts val="1700"/>
              <a:buFont typeface="Arial"/>
              <a:buChar char="○"/>
            </a:pPr>
            <a:r>
              <a:rPr b="0" i="0" lang="en-GB" sz="1200" u="none" cap="none" strike="noStrike">
                <a:solidFill>
                  <a:schemeClr val="dk1"/>
                </a:solidFill>
                <a:highlight>
                  <a:srgbClr val="FFFFFF"/>
                </a:highlight>
                <a:latin typeface="Arial"/>
                <a:ea typeface="Arial"/>
                <a:cs typeface="Arial"/>
                <a:sym typeface="Arial"/>
              </a:rPr>
              <a:t>Review window then  Steering Co-chairs decide</a:t>
            </a:r>
            <a:endParaRPr/>
          </a:p>
          <a:p>
            <a:pPr indent="-228600" lvl="0" marL="457200" marR="0" rtl="0" algn="l">
              <a:lnSpc>
                <a:spcPct val="100000"/>
              </a:lnSpc>
              <a:spcBef>
                <a:spcPts val="0"/>
              </a:spcBef>
              <a:spcAft>
                <a:spcPts val="0"/>
              </a:spcAft>
              <a:buClr>
                <a:schemeClr val="dk1"/>
              </a:buClr>
              <a:buSzPts val="1700"/>
              <a:buFont typeface="Arial"/>
              <a:buNone/>
            </a:pPr>
            <a:r>
              <a:t/>
            </a:r>
            <a:endParaRPr b="0" i="0" sz="1600" u="none" cap="none" strike="noStrike">
              <a:solidFill>
                <a:schemeClr val="dk1"/>
              </a:solidFill>
              <a:highlight>
                <a:srgbClr val="FFFFFF"/>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What future for the Information Governance WG?</a:t>
            </a:r>
            <a:endParaRPr/>
          </a:p>
        </p:txBody>
      </p:sp>
      <p:sp>
        <p:nvSpPr>
          <p:cNvPr id="363" name="Google Shape;363;p14">
            <a:hlinkClick action="ppaction://hlinksldjump" r:id="rId3"/>
          </p:cNvPr>
          <p:cNvSpPr/>
          <p:nvPr/>
        </p:nvSpPr>
        <p:spPr>
          <a:xfrm>
            <a:off x="134052" y="66659"/>
            <a:ext cx="490654" cy="423746"/>
          </a:xfrm>
          <a:prstGeom prst="leftArrow">
            <a:avLst>
              <a:gd fmla="val 50000" name="adj1"/>
              <a:gd fmla="val 28947" name="adj2"/>
            </a:avLst>
          </a:prstGeom>
          <a:solidFill>
            <a:srgbClr val="F2F2F2"/>
          </a:solidFill>
          <a:ln cap="flat" cmpd="sng" w="9525">
            <a:solidFill>
              <a:srgbClr val="D8D8D8"/>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GB" sz="1050" u="none" cap="none" strike="noStrike">
                <a:solidFill>
                  <a:schemeClr val="dk1"/>
                </a:solidFill>
                <a:latin typeface="Arial"/>
                <a:ea typeface="Arial"/>
                <a:cs typeface="Arial"/>
                <a:sym typeface="Arial"/>
              </a:rPr>
              <a:t>Back</a:t>
            </a:r>
            <a:endParaRPr/>
          </a:p>
        </p:txBody>
      </p:sp>
      <p:sp>
        <p:nvSpPr>
          <p:cNvPr id="364" name="Google Shape;364;p14"/>
          <p:cNvSpPr txBox="1"/>
          <p:nvPr>
            <p:ph idx="1" type="body"/>
          </p:nvPr>
        </p:nvSpPr>
        <p:spPr>
          <a:xfrm>
            <a:off x="311700" y="978471"/>
            <a:ext cx="8520600" cy="3003889"/>
          </a:xfrm>
          <a:prstGeom prst="rect">
            <a:avLst/>
          </a:prstGeom>
          <a:noFill/>
          <a:ln>
            <a:noFill/>
          </a:ln>
        </p:spPr>
        <p:txBody>
          <a:bodyPr anchorCtr="0" anchor="t" bIns="91425" lIns="91425" spcFirstLastPara="1" rIns="91425" wrap="square" tIns="91425">
            <a:normAutofit/>
          </a:bodyPr>
          <a:lstStyle/>
          <a:p>
            <a:pPr indent="0" lvl="0" marL="120650" rtl="0" algn="l">
              <a:lnSpc>
                <a:spcPct val="100000"/>
              </a:lnSpc>
              <a:spcBef>
                <a:spcPts val="0"/>
              </a:spcBef>
              <a:spcAft>
                <a:spcPts val="0"/>
              </a:spcAft>
              <a:buClr>
                <a:schemeClr val="dk1"/>
              </a:buClr>
              <a:buSzPts val="1700"/>
              <a:buNone/>
            </a:pPr>
            <a:r>
              <a:rPr lang="en-GB" sz="1600">
                <a:solidFill>
                  <a:schemeClr val="dk1"/>
                </a:solidFill>
                <a:highlight>
                  <a:srgbClr val="FFFFFF"/>
                </a:highlight>
              </a:rPr>
              <a:t>Information Governance Working Group:</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Is there anyone willing and able to take on the chair?</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Is there anyone willing to be a core member of the group or participate in it?</a:t>
            </a:r>
            <a:endParaRPr/>
          </a:p>
          <a:p>
            <a:pPr indent="-228600" lvl="0" marL="457200" rtl="0" algn="l">
              <a:lnSpc>
                <a:spcPct val="100000"/>
              </a:lnSpc>
              <a:spcBef>
                <a:spcPts val="0"/>
              </a:spcBef>
              <a:spcAft>
                <a:spcPts val="0"/>
              </a:spcAft>
              <a:buClr>
                <a:schemeClr val="dk1"/>
              </a:buClr>
              <a:buSzPts val="1700"/>
              <a:buNone/>
            </a:pPr>
            <a:r>
              <a:t/>
            </a:r>
            <a:endParaRPr sz="1600">
              <a:solidFill>
                <a:schemeClr val="dk1"/>
              </a:solidFill>
              <a:highlight>
                <a:srgbClr val="FFFFFF"/>
              </a:highlight>
            </a:endParaRPr>
          </a:p>
          <a:p>
            <a:pPr indent="-228600" lvl="0" marL="457200" rtl="0" algn="l">
              <a:lnSpc>
                <a:spcPct val="100000"/>
              </a:lnSpc>
              <a:spcBef>
                <a:spcPts val="0"/>
              </a:spcBef>
              <a:spcAft>
                <a:spcPts val="0"/>
              </a:spcAft>
              <a:buClr>
                <a:schemeClr val="dk1"/>
              </a:buClr>
              <a:buSzPts val="1700"/>
              <a:buNone/>
            </a:pPr>
            <a:r>
              <a:t/>
            </a:r>
            <a:endParaRPr sz="1600">
              <a:solidFill>
                <a:schemeClr val="dk1"/>
              </a:solidFill>
              <a:highlight>
                <a:srgbClr val="FFFFFF"/>
              </a:highlight>
            </a:endParaRPr>
          </a:p>
        </p:txBody>
      </p:sp>
      <p:sp>
        <p:nvSpPr>
          <p:cNvPr id="365" name="Google Shape;365;p14"/>
          <p:cNvSpPr txBox="1"/>
          <p:nvPr/>
        </p:nvSpPr>
        <p:spPr>
          <a:xfrm>
            <a:off x="4890051" y="3317581"/>
            <a:ext cx="3329610" cy="1492958"/>
          </a:xfrm>
          <a:prstGeom prst="rect">
            <a:avLst/>
          </a:prstGeom>
          <a:noFill/>
          <a:ln>
            <a:noFill/>
          </a:ln>
        </p:spPr>
        <p:txBody>
          <a:bodyPr anchorCtr="0" anchor="t" bIns="91425" lIns="91425" spcFirstLastPara="1" rIns="91425" wrap="square" tIns="91425">
            <a:normAutofit fontScale="92500" lnSpcReduction="10000"/>
          </a:bodyPr>
          <a:lstStyle/>
          <a:p>
            <a:pPr indent="0" lvl="0" marL="120650" marR="0" rtl="0" algn="l">
              <a:lnSpc>
                <a:spcPct val="100000"/>
              </a:lnSpc>
              <a:spcBef>
                <a:spcPts val="0"/>
              </a:spcBef>
              <a:spcAft>
                <a:spcPts val="0"/>
              </a:spcAft>
              <a:buClr>
                <a:schemeClr val="dk1"/>
              </a:buClr>
              <a:buSzPct val="114864"/>
              <a:buFont typeface="Arial"/>
              <a:buNone/>
            </a:pPr>
            <a:r>
              <a:rPr b="0" i="0" lang="en-GB" sz="1600" u="none" cap="none" strike="noStrike">
                <a:solidFill>
                  <a:schemeClr val="dk1"/>
                </a:solidFill>
                <a:highlight>
                  <a:srgbClr val="FFFFFF"/>
                </a:highlight>
                <a:latin typeface="Arial"/>
                <a:ea typeface="Arial"/>
                <a:cs typeface="Arial"/>
                <a:sym typeface="Arial"/>
              </a:rPr>
              <a:t>Questions to the Community:</a:t>
            </a:r>
            <a:endParaRPr/>
          </a:p>
          <a:p>
            <a:pPr indent="-336550" lvl="0" marL="457200" marR="0" rtl="0" algn="l">
              <a:lnSpc>
                <a:spcPct val="100000"/>
              </a:lnSpc>
              <a:spcBef>
                <a:spcPts val="0"/>
              </a:spcBef>
              <a:spcAft>
                <a:spcPts val="0"/>
              </a:spcAft>
              <a:buClr>
                <a:schemeClr val="dk1"/>
              </a:buClr>
              <a:buSzPct val="114864"/>
              <a:buFont typeface="Arial"/>
              <a:buChar char="●"/>
            </a:pPr>
            <a:r>
              <a:rPr b="0" i="0" lang="en-GB" sz="1600" u="none" cap="none" strike="noStrike">
                <a:solidFill>
                  <a:schemeClr val="dk1"/>
                </a:solidFill>
                <a:highlight>
                  <a:srgbClr val="FFFFFF"/>
                </a:highlight>
                <a:latin typeface="Arial"/>
                <a:ea typeface="Arial"/>
                <a:cs typeface="Arial"/>
                <a:sym typeface="Arial"/>
              </a:rPr>
              <a:t>What do we do?</a:t>
            </a:r>
            <a:endParaRPr/>
          </a:p>
          <a:p>
            <a:pPr indent="-228600" lvl="0" marL="457200" marR="0" rtl="0" algn="l">
              <a:lnSpc>
                <a:spcPct val="100000"/>
              </a:lnSpc>
              <a:spcBef>
                <a:spcPts val="0"/>
              </a:spcBef>
              <a:spcAft>
                <a:spcPts val="0"/>
              </a:spcAft>
              <a:buClr>
                <a:schemeClr val="dk1"/>
              </a:buClr>
              <a:buSzPct val="114864"/>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336550" lvl="0" marL="457200" marR="0" rtl="0" algn="l">
              <a:lnSpc>
                <a:spcPct val="100000"/>
              </a:lnSpc>
              <a:spcBef>
                <a:spcPts val="0"/>
              </a:spcBef>
              <a:spcAft>
                <a:spcPts val="0"/>
              </a:spcAft>
              <a:buClr>
                <a:schemeClr val="dk1"/>
              </a:buClr>
              <a:buSzPct val="114864"/>
              <a:buFont typeface="Arial"/>
              <a:buChar char="●"/>
            </a:pPr>
            <a:r>
              <a:rPr b="0" i="0" lang="en-GB" sz="1600" u="none" cap="none" strike="noStrike">
                <a:solidFill>
                  <a:schemeClr val="dk1"/>
                </a:solidFill>
                <a:highlight>
                  <a:srgbClr val="FFFFFF"/>
                </a:highlight>
                <a:latin typeface="Arial"/>
                <a:ea typeface="Arial"/>
                <a:cs typeface="Arial"/>
                <a:sym typeface="Arial"/>
              </a:rPr>
              <a:t>Should it be adopted into other WGs?</a:t>
            </a:r>
            <a:endParaRPr/>
          </a:p>
          <a:p>
            <a:pPr indent="0" lvl="1" marL="577850" marR="0" rtl="0" algn="l">
              <a:lnSpc>
                <a:spcPct val="100000"/>
              </a:lnSpc>
              <a:spcBef>
                <a:spcPts val="0"/>
              </a:spcBef>
              <a:spcAft>
                <a:spcPts val="0"/>
              </a:spcAft>
              <a:buClr>
                <a:schemeClr val="dk1"/>
              </a:buClr>
              <a:buSzPct val="153153"/>
              <a:buFont typeface="Arial"/>
              <a:buNone/>
            </a:pPr>
            <a:r>
              <a:rPr b="0" i="0" lang="en-GB" sz="1200" u="none" cap="none" strike="noStrike">
                <a:solidFill>
                  <a:schemeClr val="dk1"/>
                </a:solidFill>
                <a:highlight>
                  <a:srgbClr val="FFFFFF"/>
                </a:highlight>
                <a:latin typeface="Arial"/>
                <a:ea typeface="Arial"/>
                <a:cs typeface="Arial"/>
                <a:sym typeface="Arial"/>
              </a:rPr>
              <a:t>E.g. Extending Control?</a:t>
            </a:r>
            <a:endParaRPr/>
          </a:p>
          <a:p>
            <a:pPr indent="-228600" lvl="0" marL="457200" marR="0" rtl="0" algn="l">
              <a:lnSpc>
                <a:spcPct val="100000"/>
              </a:lnSpc>
              <a:spcBef>
                <a:spcPts val="0"/>
              </a:spcBef>
              <a:spcAft>
                <a:spcPts val="0"/>
              </a:spcAft>
              <a:buClr>
                <a:schemeClr val="dk1"/>
              </a:buClr>
              <a:buSzPct val="114864"/>
              <a:buFont typeface="Arial"/>
              <a:buNone/>
            </a:pPr>
            <a:r>
              <a:t/>
            </a:r>
            <a:endParaRPr b="0" i="0" sz="1600" u="none" cap="none" strike="noStrike">
              <a:solidFill>
                <a:schemeClr val="dk1"/>
              </a:solidFill>
              <a:highlight>
                <a:srgbClr val="FFFFFF"/>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How do we continue the progress!</a:t>
            </a:r>
            <a:endParaRPr/>
          </a:p>
        </p:txBody>
      </p:sp>
      <p:sp>
        <p:nvSpPr>
          <p:cNvPr id="371" name="Google Shape;371;p15"/>
          <p:cNvSpPr txBox="1"/>
          <p:nvPr>
            <p:ph idx="1" type="body"/>
          </p:nvPr>
        </p:nvSpPr>
        <p:spPr>
          <a:xfrm>
            <a:off x="311700" y="1152475"/>
            <a:ext cx="8520600" cy="923712"/>
          </a:xfrm>
          <a:prstGeom prst="rect">
            <a:avLst/>
          </a:prstGeom>
          <a:noFill/>
          <a:ln>
            <a:noFill/>
          </a:ln>
        </p:spPr>
        <p:txBody>
          <a:bodyPr anchorCtr="0" anchor="t" bIns="91425" lIns="91425" spcFirstLastPara="1" rIns="91425" wrap="square" tIns="91425">
            <a:normAutofit/>
          </a:bodyPr>
          <a:lstStyle/>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We plan to apply to become a Skills Network Plus:</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Funding: </a:t>
            </a:r>
            <a:r>
              <a:rPr lang="en-GB" sz="1600" u="sng">
                <a:solidFill>
                  <a:schemeClr val="dk1"/>
                </a:solidFill>
                <a:highlight>
                  <a:srgbClr val="FFFFFF"/>
                </a:highlight>
                <a:hlinkClick r:id="rId3">
                  <a:extLst>
                    <a:ext uri="{A12FA001-AC4F-418D-AE19-62706E023703}">
                      <ahyp:hlinkClr val="tx"/>
                    </a:ext>
                  </a:extLst>
                </a:hlinkClick>
              </a:rPr>
              <a:t>UKRI Digital Research Technical Professional Skills NetworkPlus</a:t>
            </a:r>
            <a:endParaRPr sz="1600">
              <a:solidFill>
                <a:schemeClr val="dk1"/>
              </a:solidFill>
              <a:highlight>
                <a:srgbClr val="FFFFFF"/>
              </a:highlight>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Current bid = £1.9m over four years</a:t>
            </a:r>
            <a:endParaRPr/>
          </a:p>
          <a:p>
            <a:pPr indent="0" lvl="0" marL="120650" rtl="0" algn="l">
              <a:lnSpc>
                <a:spcPct val="100000"/>
              </a:lnSpc>
              <a:spcBef>
                <a:spcPts val="0"/>
              </a:spcBef>
              <a:spcAft>
                <a:spcPts val="0"/>
              </a:spcAft>
              <a:buClr>
                <a:schemeClr val="dk1"/>
              </a:buClr>
              <a:buSzPts val="1700"/>
              <a:buNone/>
            </a:pPr>
            <a:r>
              <a:t/>
            </a:r>
            <a:endParaRPr sz="1600">
              <a:solidFill>
                <a:schemeClr val="dk1"/>
              </a:solidFill>
              <a:highlight>
                <a:srgbClr val="FFFFFF"/>
              </a:highlight>
            </a:endParaRPr>
          </a:p>
        </p:txBody>
      </p:sp>
      <p:cxnSp>
        <p:nvCxnSpPr>
          <p:cNvPr id="372" name="Google Shape;372;p15"/>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373" name="Google Shape;373;p15"/>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374" name="Google Shape;374;p15"/>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
        <p:nvSpPr>
          <p:cNvPr id="375" name="Google Shape;375;p15"/>
          <p:cNvSpPr txBox="1"/>
          <p:nvPr/>
        </p:nvSpPr>
        <p:spPr>
          <a:xfrm>
            <a:off x="297844" y="2063185"/>
            <a:ext cx="4022324" cy="3003889"/>
          </a:xfrm>
          <a:prstGeom prst="rect">
            <a:avLst/>
          </a:prstGeom>
          <a:noFill/>
          <a:ln>
            <a:noFill/>
          </a:ln>
        </p:spPr>
        <p:txBody>
          <a:bodyPr anchorCtr="0" anchor="t" bIns="91425" lIns="91425" spcFirstLastPara="1" rIns="91425" wrap="square" tIns="91425">
            <a:normAutofit fontScale="70000" lnSpcReduction="20000"/>
          </a:bodyPr>
          <a:lstStyle/>
          <a:p>
            <a:pPr indent="0" lvl="0" marL="120650" marR="0" rtl="0" algn="l">
              <a:lnSpc>
                <a:spcPct val="100000"/>
              </a:lnSpc>
              <a:spcBef>
                <a:spcPts val="0"/>
              </a:spcBef>
              <a:spcAft>
                <a:spcPts val="0"/>
              </a:spcAft>
              <a:buClr>
                <a:schemeClr val="dk1"/>
              </a:buClr>
              <a:buSzPct val="105590"/>
              <a:buFont typeface="Arial"/>
              <a:buNone/>
            </a:pPr>
            <a:r>
              <a:rPr b="0" i="0" lang="en-GB" sz="2300" u="none" cap="none" strike="noStrike">
                <a:solidFill>
                  <a:schemeClr val="dk1"/>
                </a:solidFill>
                <a:highlight>
                  <a:srgbClr val="FFFFFF"/>
                </a:highlight>
                <a:latin typeface="Arial"/>
                <a:ea typeface="Arial"/>
                <a:cs typeface="Arial"/>
                <a:sym typeface="Arial"/>
              </a:rPr>
              <a:t>Areas of investment:</a:t>
            </a:r>
            <a:endParaRPr/>
          </a:p>
          <a:p>
            <a:pPr indent="-336550" lvl="0" marL="457200" marR="0" rtl="0" algn="l">
              <a:lnSpc>
                <a:spcPct val="120000"/>
              </a:lnSpc>
              <a:spcBef>
                <a:spcPts val="0"/>
              </a:spcBef>
              <a:spcAft>
                <a:spcPts val="0"/>
              </a:spcAft>
              <a:buClr>
                <a:schemeClr val="dk1"/>
              </a:buClr>
              <a:buSzPct val="100000"/>
              <a:buFont typeface="Arial"/>
              <a:buChar char="●"/>
            </a:pPr>
            <a:r>
              <a:rPr b="0" i="0" lang="en-GB" sz="1600" u="none" cap="none" strike="noStrike">
                <a:solidFill>
                  <a:schemeClr val="dk1"/>
                </a:solidFill>
                <a:highlight>
                  <a:srgbClr val="FFFFFF"/>
                </a:highlight>
                <a:latin typeface="Arial"/>
                <a:ea typeface="Arial"/>
                <a:cs typeface="Arial"/>
                <a:sym typeface="Arial"/>
              </a:rPr>
              <a:t>Support for </a:t>
            </a:r>
            <a:r>
              <a:rPr b="1" i="0" lang="en-GB" sz="1600" u="none" cap="none" strike="noStrike">
                <a:solidFill>
                  <a:srgbClr val="083C92"/>
                </a:solidFill>
                <a:highlight>
                  <a:srgbClr val="FFFFFF"/>
                </a:highlight>
                <a:latin typeface="Arial"/>
                <a:ea typeface="Arial"/>
                <a:cs typeface="Arial"/>
                <a:sym typeface="Arial"/>
              </a:rPr>
              <a:t>leads to run working groups</a:t>
            </a:r>
            <a:r>
              <a:rPr b="0" i="0" lang="en-GB" sz="1600" u="none" cap="none" strike="noStrike">
                <a:solidFill>
                  <a:schemeClr val="dk1"/>
                </a:solidFill>
                <a:highlight>
                  <a:srgbClr val="FFFFFF"/>
                </a:highlight>
                <a:latin typeface="Arial"/>
                <a:ea typeface="Arial"/>
                <a:cs typeface="Arial"/>
                <a:sym typeface="Arial"/>
              </a:rPr>
              <a:t>, and </a:t>
            </a:r>
            <a:r>
              <a:rPr b="1" i="0" lang="en-GB" sz="1600" u="none" cap="none" strike="noStrike">
                <a:solidFill>
                  <a:srgbClr val="083C92"/>
                </a:solidFill>
                <a:highlight>
                  <a:srgbClr val="FFFFFF"/>
                </a:highlight>
                <a:latin typeface="Arial"/>
                <a:ea typeface="Arial"/>
                <a:cs typeface="Arial"/>
                <a:sym typeface="Arial"/>
              </a:rPr>
              <a:t>organise the skills network </a:t>
            </a:r>
            <a:r>
              <a:rPr b="0" i="0" lang="en-GB" sz="1600" u="none" cap="none" strike="noStrike">
                <a:solidFill>
                  <a:schemeClr val="dk1"/>
                </a:solidFill>
                <a:highlight>
                  <a:srgbClr val="FFFFFF"/>
                </a:highlight>
                <a:latin typeface="Arial"/>
                <a:ea typeface="Arial"/>
                <a:cs typeface="Arial"/>
                <a:sym typeface="Arial"/>
              </a:rPr>
              <a:t>for the UK TRE community.</a:t>
            </a:r>
            <a:endParaRPr/>
          </a:p>
          <a:p>
            <a:pPr indent="-336550" lvl="0" marL="457200" marR="0" rtl="0" algn="l">
              <a:lnSpc>
                <a:spcPct val="120000"/>
              </a:lnSpc>
              <a:spcBef>
                <a:spcPts val="0"/>
              </a:spcBef>
              <a:spcAft>
                <a:spcPts val="0"/>
              </a:spcAft>
              <a:buClr>
                <a:schemeClr val="dk1"/>
              </a:buClr>
              <a:buSzPct val="100000"/>
              <a:buFont typeface="Arial"/>
              <a:buChar char="●"/>
            </a:pPr>
            <a:r>
              <a:rPr b="0" i="0" lang="en-GB" sz="1600" u="none" cap="none" strike="noStrike">
                <a:solidFill>
                  <a:schemeClr val="dk1"/>
                </a:solidFill>
                <a:highlight>
                  <a:srgbClr val="FFFFFF"/>
                </a:highlight>
                <a:latin typeface="Arial"/>
                <a:ea typeface="Arial"/>
                <a:cs typeface="Arial"/>
                <a:sym typeface="Arial"/>
              </a:rPr>
              <a:t>Run a </a:t>
            </a:r>
            <a:r>
              <a:rPr b="1" i="0" lang="en-GB" sz="1600" u="none" cap="none" strike="noStrike">
                <a:solidFill>
                  <a:srgbClr val="083C92"/>
                </a:solidFill>
                <a:highlight>
                  <a:srgbClr val="FFFFFF"/>
                </a:highlight>
                <a:latin typeface="Arial"/>
                <a:ea typeface="Arial"/>
                <a:cs typeface="Arial"/>
                <a:sym typeface="Arial"/>
              </a:rPr>
              <a:t>skills project developing an agreed pathway for the core skills groups </a:t>
            </a:r>
            <a:r>
              <a:rPr b="0" i="0" lang="en-GB" sz="1600" u="none" cap="none" strike="noStrike">
                <a:solidFill>
                  <a:schemeClr val="dk1"/>
                </a:solidFill>
                <a:highlight>
                  <a:srgbClr val="FFFFFF"/>
                </a:highlight>
                <a:latin typeface="Arial"/>
                <a:ea typeface="Arial"/>
                <a:cs typeface="Arial"/>
                <a:sym typeface="Arial"/>
              </a:rPr>
              <a:t>needed for the UK DRI TRE/SDE community.</a:t>
            </a:r>
            <a:endParaRPr/>
          </a:p>
          <a:p>
            <a:pPr indent="-336550" lvl="0" marL="457200" marR="0" rtl="0" algn="l">
              <a:lnSpc>
                <a:spcPct val="120000"/>
              </a:lnSpc>
              <a:spcBef>
                <a:spcPts val="0"/>
              </a:spcBef>
              <a:spcAft>
                <a:spcPts val="0"/>
              </a:spcAft>
              <a:buClr>
                <a:schemeClr val="dk1"/>
              </a:buClr>
              <a:buSzPct val="100000"/>
              <a:buFont typeface="Arial"/>
              <a:buChar char="●"/>
            </a:pPr>
            <a:r>
              <a:rPr b="1" i="0" lang="en-GB" sz="1600" u="none" cap="none" strike="noStrike">
                <a:solidFill>
                  <a:srgbClr val="083C92"/>
                </a:solidFill>
                <a:highlight>
                  <a:srgbClr val="FFFFFF"/>
                </a:highlight>
                <a:latin typeface="Arial"/>
                <a:ea typeface="Arial"/>
                <a:cs typeface="Arial"/>
                <a:sym typeface="Arial"/>
              </a:rPr>
              <a:t>Sponsoring specific projects </a:t>
            </a:r>
            <a:r>
              <a:rPr b="0" i="0" lang="en-GB" sz="1600" u="none" cap="none" strike="noStrike">
                <a:solidFill>
                  <a:schemeClr val="dk1"/>
                </a:solidFill>
                <a:highlight>
                  <a:srgbClr val="FFFFFF"/>
                </a:highlight>
                <a:latin typeface="Arial"/>
                <a:ea typeface="Arial"/>
                <a:cs typeface="Arial"/>
                <a:sym typeface="Arial"/>
              </a:rPr>
              <a:t>to press forward the UK TRE community challenges. – collect proposals, decide and fund small projects specific to the community.  </a:t>
            </a:r>
            <a:endParaRPr/>
          </a:p>
          <a:p>
            <a:pPr indent="-336550" lvl="0" marL="457200" marR="0" rtl="0" algn="l">
              <a:lnSpc>
                <a:spcPct val="120000"/>
              </a:lnSpc>
              <a:spcBef>
                <a:spcPts val="0"/>
              </a:spcBef>
              <a:spcAft>
                <a:spcPts val="0"/>
              </a:spcAft>
              <a:buClr>
                <a:schemeClr val="dk1"/>
              </a:buClr>
              <a:buSzPct val="100000"/>
              <a:buFont typeface="Arial"/>
              <a:buChar char="●"/>
            </a:pPr>
            <a:r>
              <a:rPr b="0" i="0" lang="en-GB" sz="1600" u="none" cap="none" strike="noStrike">
                <a:solidFill>
                  <a:schemeClr val="dk1"/>
                </a:solidFill>
                <a:highlight>
                  <a:srgbClr val="FFFFFF"/>
                </a:highlight>
                <a:latin typeface="Arial"/>
                <a:ea typeface="Arial"/>
                <a:cs typeface="Arial"/>
                <a:sym typeface="Arial"/>
              </a:rPr>
              <a:t>Developing an </a:t>
            </a:r>
            <a:r>
              <a:rPr b="1" i="0" lang="en-GB" sz="1600" u="none" cap="none" strike="noStrike">
                <a:solidFill>
                  <a:srgbClr val="083C92"/>
                </a:solidFill>
                <a:highlight>
                  <a:srgbClr val="FFFFFF"/>
                </a:highlight>
                <a:latin typeface="Arial"/>
                <a:ea typeface="Arial"/>
                <a:cs typeface="Arial"/>
                <a:sym typeface="Arial"/>
              </a:rPr>
              <a:t>open transparent collaboration and community technology platform </a:t>
            </a:r>
            <a:r>
              <a:rPr b="0" i="0" lang="en-GB" sz="1600" u="none" cap="none" strike="noStrike">
                <a:solidFill>
                  <a:schemeClr val="dk1"/>
                </a:solidFill>
                <a:highlight>
                  <a:srgbClr val="FFFFFF"/>
                </a:highlight>
                <a:latin typeface="Arial"/>
                <a:ea typeface="Arial"/>
                <a:cs typeface="Arial"/>
                <a:sym typeface="Arial"/>
              </a:rPr>
              <a:t>to provide website, collaboration spaces, resource hubs and opensource repositories for engagements around TREs.  This builds from the seed-corn funding by DARE UK.</a:t>
            </a:r>
            <a:endParaRPr/>
          </a:p>
        </p:txBody>
      </p:sp>
      <p:grpSp>
        <p:nvGrpSpPr>
          <p:cNvPr id="376" name="Google Shape;376;p15"/>
          <p:cNvGrpSpPr/>
          <p:nvPr/>
        </p:nvGrpSpPr>
        <p:grpSpPr>
          <a:xfrm>
            <a:off x="4342523" y="2396320"/>
            <a:ext cx="4801477" cy="2302155"/>
            <a:chOff x="1443521" y="1624629"/>
            <a:chExt cx="9723314" cy="4662019"/>
          </a:xfrm>
        </p:grpSpPr>
        <p:sp>
          <p:nvSpPr>
            <p:cNvPr id="377" name="Google Shape;377;p15"/>
            <p:cNvSpPr/>
            <p:nvPr/>
          </p:nvSpPr>
          <p:spPr>
            <a:xfrm>
              <a:off x="2007466" y="2875285"/>
              <a:ext cx="7072089" cy="1826172"/>
            </a:xfrm>
            <a:prstGeom prst="parallelogram">
              <a:avLst>
                <a:gd fmla="val 157689" name="adj"/>
              </a:avLst>
            </a:prstGeom>
            <a:solidFill>
              <a:srgbClr val="B1CDFB"/>
            </a:solidFill>
            <a:ln cap="flat" cmpd="sng" w="57150">
              <a:solidFill>
                <a:srgbClr val="3061B2"/>
              </a:solidFill>
              <a:prstDash val="solid"/>
              <a:round/>
              <a:headEnd len="sm" w="sm" type="none"/>
              <a:tailEnd len="sm" w="sm" type="none"/>
            </a:ln>
          </p:spPr>
          <p:txBody>
            <a:bodyPr anchorCtr="0" anchor="b" bIns="0" lIns="0" spcFirstLastPara="1" rIns="0" wrap="square" tIns="0">
              <a:noAutofit/>
            </a:bodyPr>
            <a:lstStyle/>
            <a:p>
              <a:pPr indent="0" lvl="0" marL="0" marR="0" rtl="0" algn="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78" name="Google Shape;378;p15"/>
            <p:cNvSpPr/>
            <p:nvPr/>
          </p:nvSpPr>
          <p:spPr>
            <a:xfrm>
              <a:off x="1885433" y="4795382"/>
              <a:ext cx="4347302" cy="418904"/>
            </a:xfrm>
            <a:prstGeom prst="rect">
              <a:avLst/>
            </a:prstGeom>
            <a:solidFill>
              <a:srgbClr val="B1CDFB"/>
            </a:solidFill>
            <a:ln cap="flat" cmpd="sng" w="254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500" u="none" cap="none" strike="noStrike">
                  <a:solidFill>
                    <a:schemeClr val="lt1"/>
                  </a:solidFill>
                  <a:latin typeface="Arial"/>
                  <a:ea typeface="Arial"/>
                  <a:cs typeface="Arial"/>
                  <a:sym typeface="Arial"/>
                </a:rPr>
                <a:t>Technology Platform</a:t>
              </a:r>
              <a:endParaRPr/>
            </a:p>
          </p:txBody>
        </p:sp>
        <p:sp>
          <p:nvSpPr>
            <p:cNvPr id="379" name="Google Shape;379;p15"/>
            <p:cNvSpPr/>
            <p:nvPr/>
          </p:nvSpPr>
          <p:spPr>
            <a:xfrm rot="-1976930">
              <a:off x="5908048" y="3863759"/>
              <a:ext cx="3741683" cy="361319"/>
            </a:xfrm>
            <a:prstGeom prst="parallelogram">
              <a:avLst>
                <a:gd fmla="val 63241" name="adj"/>
              </a:avLst>
            </a:prstGeom>
            <a:solidFill>
              <a:srgbClr val="B1CDFB"/>
            </a:solidFill>
            <a:ln cap="flat" cmpd="sng" w="25400">
              <a:solidFill>
                <a:srgbClr val="3061B2"/>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pic>
          <p:nvPicPr>
            <p:cNvPr descr="Database with solid fill" id="380" name="Google Shape;380;p15"/>
            <p:cNvPicPr preferRelativeResize="0"/>
            <p:nvPr/>
          </p:nvPicPr>
          <p:blipFill rotWithShape="1">
            <a:blip r:embed="rId4">
              <a:alphaModFix/>
            </a:blip>
            <a:srcRect b="10102" l="19732" r="20236" t="9169"/>
            <a:stretch/>
          </p:blipFill>
          <p:spPr>
            <a:xfrm>
              <a:off x="2830659" y="4135257"/>
              <a:ext cx="534097" cy="505398"/>
            </a:xfrm>
            <a:prstGeom prst="rect">
              <a:avLst/>
            </a:prstGeom>
            <a:noFill/>
            <a:ln>
              <a:noFill/>
            </a:ln>
          </p:spPr>
        </p:pic>
        <p:sp>
          <p:nvSpPr>
            <p:cNvPr id="381" name="Google Shape;381;p15"/>
            <p:cNvSpPr/>
            <p:nvPr/>
          </p:nvSpPr>
          <p:spPr>
            <a:xfrm>
              <a:off x="1935584" y="1662526"/>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Annual Conference</a:t>
              </a:r>
              <a:endParaRPr/>
            </a:p>
          </p:txBody>
        </p:sp>
        <p:sp>
          <p:nvSpPr>
            <p:cNvPr id="382" name="Google Shape;382;p15"/>
            <p:cNvSpPr/>
            <p:nvPr/>
          </p:nvSpPr>
          <p:spPr>
            <a:xfrm>
              <a:off x="5046016" y="166411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Sponsored Projects</a:t>
              </a:r>
              <a:endParaRPr/>
            </a:p>
          </p:txBody>
        </p:sp>
        <p:sp>
          <p:nvSpPr>
            <p:cNvPr id="383" name="Google Shape;383;p15"/>
            <p:cNvSpPr/>
            <p:nvPr/>
          </p:nvSpPr>
          <p:spPr>
            <a:xfrm>
              <a:off x="7986522" y="166411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Working groups</a:t>
              </a:r>
              <a:endParaRPr/>
            </a:p>
          </p:txBody>
        </p:sp>
        <p:sp>
          <p:nvSpPr>
            <p:cNvPr id="384" name="Google Shape;384;p15"/>
            <p:cNvSpPr/>
            <p:nvPr/>
          </p:nvSpPr>
          <p:spPr>
            <a:xfrm>
              <a:off x="5048170" y="5485460"/>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Steering Board</a:t>
              </a:r>
              <a:endParaRPr/>
            </a:p>
          </p:txBody>
        </p:sp>
        <p:sp>
          <p:nvSpPr>
            <p:cNvPr id="385" name="Google Shape;385;p15"/>
            <p:cNvSpPr txBox="1"/>
            <p:nvPr/>
          </p:nvSpPr>
          <p:spPr>
            <a:xfrm>
              <a:off x="3241473" y="3919018"/>
              <a:ext cx="1378220" cy="373961"/>
            </a:xfrm>
            <a:prstGeom prst="rect">
              <a:avLst/>
            </a:prstGeom>
            <a:noFill/>
            <a:ln>
              <a:noFill/>
            </a:ln>
          </p:spPr>
          <p:txBody>
            <a:bodyPr anchorCtr="0" anchor="t" bIns="45700" lIns="0" spcFirstLastPara="1" rIns="0" wrap="square" tIns="45700">
              <a:spAutoFit/>
            </a:bodyPr>
            <a:lstStyle/>
            <a:p>
              <a:pPr indent="-85725" lvl="0" marL="85725" marR="0" rtl="0" algn="ct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Resource Hub</a:t>
              </a:r>
              <a:endParaRPr/>
            </a:p>
          </p:txBody>
        </p:sp>
        <p:cxnSp>
          <p:nvCxnSpPr>
            <p:cNvPr id="386" name="Google Shape;386;p15"/>
            <p:cNvCxnSpPr/>
            <p:nvPr/>
          </p:nvCxnSpPr>
          <p:spPr>
            <a:xfrm>
              <a:off x="3257550" y="3923519"/>
              <a:ext cx="4102601" cy="0"/>
            </a:xfrm>
            <a:prstGeom prst="straightConnector1">
              <a:avLst/>
            </a:prstGeom>
            <a:noFill/>
            <a:ln cap="flat" cmpd="sng" w="38100">
              <a:solidFill>
                <a:schemeClr val="lt1"/>
              </a:solidFill>
              <a:prstDash val="solid"/>
              <a:round/>
              <a:headEnd len="sm" w="sm" type="none"/>
              <a:tailEnd len="sm" w="sm" type="none"/>
            </a:ln>
          </p:spPr>
        </p:cxnSp>
        <p:cxnSp>
          <p:nvCxnSpPr>
            <p:cNvPr id="387" name="Google Shape;387;p15"/>
            <p:cNvCxnSpPr/>
            <p:nvPr/>
          </p:nvCxnSpPr>
          <p:spPr>
            <a:xfrm flipH="1" rot="10800000">
              <a:off x="4483731" y="2883201"/>
              <a:ext cx="2876420" cy="1818256"/>
            </a:xfrm>
            <a:prstGeom prst="straightConnector1">
              <a:avLst/>
            </a:prstGeom>
            <a:noFill/>
            <a:ln cap="flat" cmpd="sng" w="38100">
              <a:solidFill>
                <a:schemeClr val="lt1"/>
              </a:solidFill>
              <a:prstDash val="solid"/>
              <a:round/>
              <a:headEnd len="sm" w="sm" type="none"/>
              <a:tailEnd len="sm" w="sm" type="none"/>
            </a:ln>
          </p:spPr>
        </p:cxnSp>
        <p:cxnSp>
          <p:nvCxnSpPr>
            <p:cNvPr id="388" name="Google Shape;388;p15"/>
            <p:cNvCxnSpPr/>
            <p:nvPr/>
          </p:nvCxnSpPr>
          <p:spPr>
            <a:xfrm flipH="1" rot="10800000">
              <a:off x="3836129" y="2867501"/>
              <a:ext cx="2876420" cy="1818256"/>
            </a:xfrm>
            <a:prstGeom prst="straightConnector1">
              <a:avLst/>
            </a:prstGeom>
            <a:noFill/>
            <a:ln cap="flat" cmpd="sng" w="38100">
              <a:solidFill>
                <a:schemeClr val="lt1"/>
              </a:solidFill>
              <a:prstDash val="solid"/>
              <a:round/>
              <a:headEnd len="sm" w="sm" type="none"/>
              <a:tailEnd len="sm" w="sm" type="none"/>
            </a:ln>
          </p:spPr>
        </p:cxnSp>
        <p:sp>
          <p:nvSpPr>
            <p:cNvPr id="389" name="Google Shape;389;p15"/>
            <p:cNvSpPr/>
            <p:nvPr/>
          </p:nvSpPr>
          <p:spPr>
            <a:xfrm>
              <a:off x="5046016" y="2942484"/>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Network Leadership</a:t>
              </a:r>
              <a:endParaRPr/>
            </a:p>
          </p:txBody>
        </p:sp>
        <p:sp>
          <p:nvSpPr>
            <p:cNvPr id="390" name="Google Shape;390;p15"/>
            <p:cNvSpPr/>
            <p:nvPr/>
          </p:nvSpPr>
          <p:spPr>
            <a:xfrm>
              <a:off x="5865170" y="3991547"/>
              <a:ext cx="617142" cy="375750"/>
            </a:xfrm>
            <a:prstGeom prst="cube">
              <a:avLst>
                <a:gd fmla="val 25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91" name="Google Shape;391;p15"/>
            <p:cNvSpPr txBox="1"/>
            <p:nvPr/>
          </p:nvSpPr>
          <p:spPr>
            <a:xfrm>
              <a:off x="5446478" y="4356143"/>
              <a:ext cx="1008546" cy="186981"/>
            </a:xfrm>
            <a:prstGeom prst="rect">
              <a:avLst/>
            </a:prstGeom>
            <a:noFill/>
            <a:ln>
              <a:noFill/>
            </a:ln>
          </p:spPr>
          <p:txBody>
            <a:bodyPr anchorCtr="0" anchor="t" bIns="0" lIns="0" spcFirstLastPara="1" rIns="0" wrap="square" tIns="0">
              <a:spAutoFit/>
            </a:bodyPr>
            <a:lstStyle/>
            <a:p>
              <a:pPr indent="-85725" lvl="0" marL="85725" marR="0" rtl="0" algn="ct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Websites</a:t>
              </a:r>
              <a:endParaRPr/>
            </a:p>
          </p:txBody>
        </p:sp>
        <p:sp>
          <p:nvSpPr>
            <p:cNvPr id="392" name="Google Shape;392;p15"/>
            <p:cNvSpPr txBox="1"/>
            <p:nvPr/>
          </p:nvSpPr>
          <p:spPr>
            <a:xfrm rot="-1986355">
              <a:off x="6564552" y="3921817"/>
              <a:ext cx="2261385" cy="342797"/>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GB" sz="500" u="none" cap="none" strike="noStrike">
                  <a:solidFill>
                    <a:srgbClr val="000000"/>
                  </a:solidFill>
                  <a:latin typeface="Arial"/>
                  <a:ea typeface="Arial"/>
                  <a:cs typeface="Arial"/>
                  <a:sym typeface="Arial"/>
                </a:rPr>
                <a:t>Collaboration Platform</a:t>
              </a:r>
              <a:endParaRPr/>
            </a:p>
          </p:txBody>
        </p:sp>
        <p:sp>
          <p:nvSpPr>
            <p:cNvPr id="393" name="Google Shape;393;p15"/>
            <p:cNvSpPr txBox="1"/>
            <p:nvPr/>
          </p:nvSpPr>
          <p:spPr>
            <a:xfrm>
              <a:off x="3940303" y="3354851"/>
              <a:ext cx="1241674" cy="560942"/>
            </a:xfrm>
            <a:prstGeom prst="rect">
              <a:avLst/>
            </a:prstGeom>
            <a:noFill/>
            <a:ln>
              <a:noFill/>
            </a:ln>
          </p:spPr>
          <p:txBody>
            <a:bodyPr anchorCtr="0" anchor="t" bIns="45700" lIns="0" spcFirstLastPara="1" rIns="0" wrap="square" tIns="45700">
              <a:spAutoFit/>
            </a:bodyPr>
            <a:lstStyle/>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WG &amp; project</a:t>
              </a:r>
              <a:endParaRPr/>
            </a:p>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Repositories</a:t>
              </a:r>
              <a:endParaRPr/>
            </a:p>
          </p:txBody>
        </p:sp>
        <p:sp>
          <p:nvSpPr>
            <p:cNvPr id="394" name="Google Shape;394;p15"/>
            <p:cNvSpPr txBox="1"/>
            <p:nvPr/>
          </p:nvSpPr>
          <p:spPr>
            <a:xfrm>
              <a:off x="6880703" y="2867502"/>
              <a:ext cx="1393842" cy="560942"/>
            </a:xfrm>
            <a:prstGeom prst="rect">
              <a:avLst/>
            </a:prstGeom>
            <a:noFill/>
            <a:ln>
              <a:noFill/>
            </a:ln>
          </p:spPr>
          <p:txBody>
            <a:bodyPr anchorCtr="0" anchor="t" bIns="45700" lIns="0" spcFirstLastPara="1" rIns="0" wrap="square" tIns="45700">
              <a:spAutoFit/>
            </a:bodyPr>
            <a:lstStyle/>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Meetings</a:t>
              </a:r>
              <a:endParaRPr/>
            </a:p>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Workspaces</a:t>
              </a:r>
              <a:endParaRPr/>
            </a:p>
          </p:txBody>
        </p:sp>
        <p:sp>
          <p:nvSpPr>
            <p:cNvPr id="395" name="Google Shape;395;p15"/>
            <p:cNvSpPr/>
            <p:nvPr/>
          </p:nvSpPr>
          <p:spPr>
            <a:xfrm>
              <a:off x="3463123" y="2181225"/>
              <a:ext cx="2309028" cy="809625"/>
            </a:xfrm>
            <a:custGeom>
              <a:rect b="b" l="l" r="r" t="t"/>
              <a:pathLst>
                <a:path extrusionOk="0" h="809625" w="1666875">
                  <a:moveTo>
                    <a:pt x="1666875" y="809625"/>
                  </a:moveTo>
                  <a:cubicBezTo>
                    <a:pt x="1443831" y="643731"/>
                    <a:pt x="1220787" y="477837"/>
                    <a:pt x="942975" y="342900"/>
                  </a:cubicBezTo>
                  <a:cubicBezTo>
                    <a:pt x="665163" y="207963"/>
                    <a:pt x="332581" y="103981"/>
                    <a:pt x="0"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96" name="Google Shape;396;p15"/>
            <p:cNvSpPr/>
            <p:nvPr/>
          </p:nvSpPr>
          <p:spPr>
            <a:xfrm flipH="1">
              <a:off x="5837059" y="2262900"/>
              <a:ext cx="2276529" cy="736473"/>
            </a:xfrm>
            <a:custGeom>
              <a:rect b="b" l="l" r="r" t="t"/>
              <a:pathLst>
                <a:path extrusionOk="0" h="736473" w="1771219">
                  <a:moveTo>
                    <a:pt x="1771219" y="736473"/>
                  </a:moveTo>
                  <a:cubicBezTo>
                    <a:pt x="1548175" y="570579"/>
                    <a:pt x="860327" y="465645"/>
                    <a:pt x="582515" y="330708"/>
                  </a:cubicBezTo>
                  <a:cubicBezTo>
                    <a:pt x="304703" y="195771"/>
                    <a:pt x="275666" y="213709"/>
                    <a:pt x="0"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97" name="Google Shape;397;p15"/>
            <p:cNvSpPr/>
            <p:nvPr/>
          </p:nvSpPr>
          <p:spPr>
            <a:xfrm flipH="1">
              <a:off x="5772149" y="2430389"/>
              <a:ext cx="89368" cy="562554"/>
            </a:xfrm>
            <a:custGeom>
              <a:rect b="b" l="l" r="r" t="t"/>
              <a:pathLst>
                <a:path extrusionOk="0" h="910668" w="1652334">
                  <a:moveTo>
                    <a:pt x="1424661" y="910668"/>
                  </a:moveTo>
                  <a:cubicBezTo>
                    <a:pt x="1201617" y="744774"/>
                    <a:pt x="302101" y="616772"/>
                    <a:pt x="24289" y="481835"/>
                  </a:cubicBezTo>
                  <a:cubicBezTo>
                    <a:pt x="-253523" y="346898"/>
                    <a:pt x="1950648" y="103981"/>
                    <a:pt x="1618067"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98" name="Google Shape;398;p15"/>
            <p:cNvSpPr/>
            <p:nvPr/>
          </p:nvSpPr>
          <p:spPr>
            <a:xfrm>
              <a:off x="5274970" y="3742891"/>
              <a:ext cx="546441" cy="1743075"/>
            </a:xfrm>
            <a:custGeom>
              <a:rect b="b" l="l" r="r" t="t"/>
              <a:pathLst>
                <a:path extrusionOk="0" h="1743075" w="546441">
                  <a:moveTo>
                    <a:pt x="546441" y="1743075"/>
                  </a:moveTo>
                  <a:cubicBezTo>
                    <a:pt x="437697" y="1462881"/>
                    <a:pt x="281328" y="1249362"/>
                    <a:pt x="41616" y="1019175"/>
                  </a:cubicBezTo>
                  <a:cubicBezTo>
                    <a:pt x="-112371" y="750888"/>
                    <a:pt x="193222" y="227806"/>
                    <a:pt x="432141"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399" name="Google Shape;399;p15"/>
            <p:cNvSpPr txBox="1"/>
            <p:nvPr/>
          </p:nvSpPr>
          <p:spPr>
            <a:xfrm>
              <a:off x="6336647" y="1624629"/>
              <a:ext cx="885483"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Project leads</a:t>
              </a:r>
              <a:endParaRPr/>
            </a:p>
          </p:txBody>
        </p:sp>
        <p:sp>
          <p:nvSpPr>
            <p:cNvPr id="400" name="Google Shape;400;p15"/>
            <p:cNvSpPr txBox="1"/>
            <p:nvPr/>
          </p:nvSpPr>
          <p:spPr>
            <a:xfrm>
              <a:off x="6616442" y="1811365"/>
              <a:ext cx="1137357" cy="467450"/>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01" name="Google Shape;401;p15"/>
            <p:cNvSpPr txBox="1"/>
            <p:nvPr/>
          </p:nvSpPr>
          <p:spPr>
            <a:xfrm>
              <a:off x="9320439" y="1630777"/>
              <a:ext cx="1326024"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WG Co-chair leads</a:t>
              </a:r>
              <a:endParaRPr/>
            </a:p>
          </p:txBody>
        </p:sp>
        <p:sp>
          <p:nvSpPr>
            <p:cNvPr id="402" name="Google Shape;402;p15"/>
            <p:cNvSpPr txBox="1"/>
            <p:nvPr/>
          </p:nvSpPr>
          <p:spPr>
            <a:xfrm>
              <a:off x="9576347" y="1821431"/>
              <a:ext cx="1137357" cy="467450"/>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03" name="Google Shape;403;p15"/>
            <p:cNvSpPr/>
            <p:nvPr/>
          </p:nvSpPr>
          <p:spPr>
            <a:xfrm>
              <a:off x="1924153" y="2727690"/>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UK TRE expert requests</a:t>
              </a:r>
              <a:endParaRPr/>
            </a:p>
          </p:txBody>
        </p:sp>
        <p:sp>
          <p:nvSpPr>
            <p:cNvPr id="404" name="Google Shape;404;p15"/>
            <p:cNvSpPr/>
            <p:nvPr/>
          </p:nvSpPr>
          <p:spPr>
            <a:xfrm>
              <a:off x="3414248" y="2533936"/>
              <a:ext cx="2394752" cy="495538"/>
            </a:xfrm>
            <a:custGeom>
              <a:rect b="b" l="l" r="r" t="t"/>
              <a:pathLst>
                <a:path extrusionOk="0" h="495538" w="1728759">
                  <a:moveTo>
                    <a:pt x="1728759" y="495538"/>
                  </a:moveTo>
                  <a:cubicBezTo>
                    <a:pt x="1505715" y="329644"/>
                    <a:pt x="1282671" y="163750"/>
                    <a:pt x="1004859" y="28813"/>
                  </a:cubicBezTo>
                  <a:cubicBezTo>
                    <a:pt x="727047" y="-106124"/>
                    <a:pt x="243193" y="266144"/>
                    <a:pt x="0" y="457438"/>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05" name="Google Shape;405;p15"/>
            <p:cNvSpPr txBox="1"/>
            <p:nvPr/>
          </p:nvSpPr>
          <p:spPr>
            <a:xfrm>
              <a:off x="1443521" y="3479799"/>
              <a:ext cx="1567301"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travel, accommodation, </a:t>
              </a:r>
              <a:endParaRPr/>
            </a:p>
          </p:txBody>
        </p:sp>
        <p:sp>
          <p:nvSpPr>
            <p:cNvPr id="406" name="Google Shape;406;p15"/>
            <p:cNvSpPr txBox="1"/>
            <p:nvPr/>
          </p:nvSpPr>
          <p:spPr>
            <a:xfrm>
              <a:off x="3581702" y="1792189"/>
              <a:ext cx="1137357"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07" name="Google Shape;407;p15"/>
            <p:cNvSpPr txBox="1"/>
            <p:nvPr/>
          </p:nvSpPr>
          <p:spPr>
            <a:xfrm>
              <a:off x="3245766" y="1629635"/>
              <a:ext cx="1107852"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 Organiser</a:t>
              </a:r>
              <a:endParaRPr/>
            </a:p>
          </p:txBody>
        </p:sp>
        <p:sp>
          <p:nvSpPr>
            <p:cNvPr id="408" name="Google Shape;408;p15"/>
            <p:cNvSpPr txBox="1"/>
            <p:nvPr/>
          </p:nvSpPr>
          <p:spPr>
            <a:xfrm>
              <a:off x="6437942" y="2963338"/>
              <a:ext cx="1103589" cy="779086"/>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Co-chair leads</a:t>
              </a:r>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Grant Manager</a:t>
              </a:r>
              <a:endParaRPr/>
            </a:p>
          </p:txBody>
        </p:sp>
        <p:sp>
          <p:nvSpPr>
            <p:cNvPr id="409" name="Google Shape;409;p15"/>
            <p:cNvSpPr txBox="1"/>
            <p:nvPr/>
          </p:nvSpPr>
          <p:spPr>
            <a:xfrm>
              <a:off x="6637555" y="5631446"/>
              <a:ext cx="1236330"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External expert</a:t>
              </a:r>
              <a:endParaRPr/>
            </a:p>
            <a:p>
              <a:pPr indent="-36000" lvl="0" marL="36000" marR="0" rtl="0" algn="l">
                <a:lnSpc>
                  <a:spcPct val="100000"/>
                </a:lnSpc>
                <a:spcBef>
                  <a:spcPts val="0"/>
                </a:spcBef>
                <a:spcAft>
                  <a:spcPts val="0"/>
                </a:spcAft>
                <a:buNone/>
              </a:pPr>
              <a:r>
                <a:rPr b="0" i="0" lang="en-GB" sz="500" u="none" cap="none" strike="noStrike">
                  <a:solidFill>
                    <a:srgbClr val="000000"/>
                  </a:solidFill>
                  <a:latin typeface="Arial"/>
                  <a:ea typeface="Arial"/>
                  <a:cs typeface="Arial"/>
                  <a:sym typeface="Arial"/>
                </a:rPr>
                <a:t> travel &amp; subsitence</a:t>
              </a:r>
              <a:endParaRPr b="0" i="0" sz="500" u="none" cap="none" strike="noStrike">
                <a:solidFill>
                  <a:srgbClr val="000000"/>
                </a:solidFill>
                <a:latin typeface="Arial"/>
                <a:ea typeface="Arial"/>
                <a:cs typeface="Arial"/>
                <a:sym typeface="Arial"/>
              </a:endParaRPr>
            </a:p>
          </p:txBody>
        </p:sp>
        <p:sp>
          <p:nvSpPr>
            <p:cNvPr id="410" name="Google Shape;410;p15"/>
            <p:cNvSpPr/>
            <p:nvPr/>
          </p:nvSpPr>
          <p:spPr>
            <a:xfrm>
              <a:off x="9381256" y="259877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Skills framework</a:t>
              </a:r>
              <a:endParaRPr/>
            </a:p>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project</a:t>
              </a:r>
              <a:endParaRPr/>
            </a:p>
          </p:txBody>
        </p:sp>
        <p:sp>
          <p:nvSpPr>
            <p:cNvPr id="411" name="Google Shape;411;p15"/>
            <p:cNvSpPr txBox="1"/>
            <p:nvPr/>
          </p:nvSpPr>
          <p:spPr>
            <a:xfrm>
              <a:off x="9510589" y="3378643"/>
              <a:ext cx="885483"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Project lead</a:t>
              </a:r>
              <a:endParaRPr/>
            </a:p>
          </p:txBody>
        </p:sp>
        <p:sp>
          <p:nvSpPr>
            <p:cNvPr id="412" name="Google Shape;412;p15"/>
            <p:cNvSpPr txBox="1"/>
            <p:nvPr/>
          </p:nvSpPr>
          <p:spPr>
            <a:xfrm>
              <a:off x="9639296" y="3549686"/>
              <a:ext cx="1527539"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Accreditation advisors</a:t>
              </a:r>
              <a:endParaRPr/>
            </a:p>
          </p:txBody>
        </p:sp>
        <p:sp>
          <p:nvSpPr>
            <p:cNvPr id="413" name="Google Shape;413;p15"/>
            <p:cNvSpPr/>
            <p:nvPr/>
          </p:nvSpPr>
          <p:spPr>
            <a:xfrm rot="10800000">
              <a:off x="6599407" y="3258727"/>
              <a:ext cx="2912029" cy="364590"/>
            </a:xfrm>
            <a:custGeom>
              <a:rect b="b" l="l" r="r" t="t"/>
              <a:pathLst>
                <a:path extrusionOk="0" h="491611" w="1810932">
                  <a:moveTo>
                    <a:pt x="1810932" y="117586"/>
                  </a:moveTo>
                  <a:cubicBezTo>
                    <a:pt x="1587888" y="-48308"/>
                    <a:pt x="1266279" y="-16926"/>
                    <a:pt x="965721" y="78291"/>
                  </a:cubicBezTo>
                  <a:cubicBezTo>
                    <a:pt x="421276" y="370783"/>
                    <a:pt x="226465" y="316455"/>
                    <a:pt x="0" y="491611"/>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How do we continue the progress! We need you</a:t>
            </a:r>
            <a:endParaRPr/>
          </a:p>
        </p:txBody>
      </p:sp>
      <p:sp>
        <p:nvSpPr>
          <p:cNvPr id="419" name="Google Shape;419;p16"/>
          <p:cNvSpPr txBox="1"/>
          <p:nvPr>
            <p:ph idx="1" type="body"/>
          </p:nvPr>
        </p:nvSpPr>
        <p:spPr>
          <a:xfrm>
            <a:off x="311700" y="1152475"/>
            <a:ext cx="8520600" cy="3003889"/>
          </a:xfrm>
          <a:prstGeom prst="rect">
            <a:avLst/>
          </a:prstGeom>
          <a:noFill/>
          <a:ln>
            <a:noFill/>
          </a:ln>
        </p:spPr>
        <p:txBody>
          <a:bodyPr anchorCtr="0" anchor="t" bIns="91425" lIns="91425" spcFirstLastPara="1" rIns="91425" wrap="square" tIns="91425">
            <a:normAutofit/>
          </a:bodyPr>
          <a:lstStyle/>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We are talking to PEDRI / SPRITE+ and DTNet+</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Open to all:  please </a:t>
            </a:r>
            <a:r>
              <a:rPr lang="en-GB" sz="1600" u="sng">
                <a:solidFill>
                  <a:schemeClr val="hlink"/>
                </a:solidFill>
                <a:highlight>
                  <a:srgbClr val="FFFFFF"/>
                </a:highlight>
                <a:hlinkClick r:id="rId3"/>
              </a:rPr>
              <a:t>join us in preparing the bid</a:t>
            </a:r>
            <a:r>
              <a:rPr lang="en-GB" sz="1600">
                <a:solidFill>
                  <a:schemeClr val="dk1"/>
                </a:solidFill>
                <a:highlight>
                  <a:srgbClr val="FFFFFF"/>
                </a:highlight>
              </a:rPr>
              <a:t>.</a:t>
            </a:r>
            <a:endParaRPr/>
          </a:p>
          <a:p>
            <a:pPr indent="-336550" lvl="0" marL="457200" rtl="0" algn="l">
              <a:lnSpc>
                <a:spcPct val="100000"/>
              </a:lnSpc>
              <a:spcBef>
                <a:spcPts val="0"/>
              </a:spcBef>
              <a:spcAft>
                <a:spcPts val="0"/>
              </a:spcAft>
              <a:buClr>
                <a:schemeClr val="dk1"/>
              </a:buClr>
              <a:buSzPts val="1700"/>
              <a:buChar char="●"/>
            </a:pPr>
            <a:r>
              <a:rPr lang="en-GB" sz="1600">
                <a:solidFill>
                  <a:schemeClr val="dk1"/>
                </a:solidFill>
                <a:highlight>
                  <a:srgbClr val="FFFFFF"/>
                </a:highlight>
              </a:rPr>
              <a:t>Our internal deadline:  </a:t>
            </a:r>
            <a:r>
              <a:rPr b="1" lang="en-GB" sz="1600">
                <a:solidFill>
                  <a:schemeClr val="dk1"/>
                </a:solidFill>
                <a:highlight>
                  <a:srgbClr val="FFFFFF"/>
                </a:highlight>
              </a:rPr>
              <a:t>Friday Sept 20</a:t>
            </a:r>
            <a:r>
              <a:rPr b="1" baseline="30000" lang="en-GB" sz="1600">
                <a:solidFill>
                  <a:schemeClr val="dk1"/>
                </a:solidFill>
                <a:highlight>
                  <a:srgbClr val="FFFFFF"/>
                </a:highlight>
              </a:rPr>
              <a:t>th</a:t>
            </a:r>
            <a:r>
              <a:rPr b="1" lang="en-GB" sz="1600">
                <a:solidFill>
                  <a:schemeClr val="dk1"/>
                </a:solidFill>
                <a:highlight>
                  <a:srgbClr val="FFFFFF"/>
                </a:highlight>
              </a:rPr>
              <a:t> 2024.</a:t>
            </a:r>
            <a:endParaRPr/>
          </a:p>
        </p:txBody>
      </p:sp>
      <p:cxnSp>
        <p:nvCxnSpPr>
          <p:cNvPr id="420" name="Google Shape;420;p16"/>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421" name="Google Shape;421;p16"/>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422" name="Google Shape;422;p16"/>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
        <p:nvSpPr>
          <p:cNvPr id="423" name="Google Shape;423;p16"/>
          <p:cNvSpPr txBox="1"/>
          <p:nvPr/>
        </p:nvSpPr>
        <p:spPr>
          <a:xfrm>
            <a:off x="312852" y="2155959"/>
            <a:ext cx="4022324" cy="3003889"/>
          </a:xfrm>
          <a:prstGeom prst="rect">
            <a:avLst/>
          </a:prstGeom>
          <a:noFill/>
          <a:ln>
            <a:noFill/>
          </a:ln>
        </p:spPr>
        <p:txBody>
          <a:bodyPr anchorCtr="0" anchor="t" bIns="91425" lIns="91425" spcFirstLastPara="1" rIns="91425" wrap="square" tIns="91425">
            <a:normAutofit/>
          </a:bodyPr>
          <a:lstStyle/>
          <a:p>
            <a:pPr indent="0" lvl="0" marL="120650" marR="0" rtl="0" algn="l">
              <a:lnSpc>
                <a:spcPct val="100000"/>
              </a:lnSpc>
              <a:spcBef>
                <a:spcPts val="0"/>
              </a:spcBef>
              <a:spcAft>
                <a:spcPts val="0"/>
              </a:spcAft>
              <a:buClr>
                <a:schemeClr val="dk1"/>
              </a:buClr>
              <a:buSzPts val="1700"/>
              <a:buFont typeface="Arial"/>
              <a:buNone/>
            </a:pPr>
            <a:r>
              <a:rPr b="0" i="0" lang="en-GB" sz="2300" u="none" cap="none" strike="noStrike">
                <a:solidFill>
                  <a:schemeClr val="dk1"/>
                </a:solidFill>
                <a:highlight>
                  <a:srgbClr val="FFFFFF"/>
                </a:highlight>
                <a:latin typeface="Arial"/>
                <a:ea typeface="Arial"/>
                <a:cs typeface="Arial"/>
                <a:sym typeface="Arial"/>
              </a:rPr>
              <a:t>Actions:</a:t>
            </a:r>
            <a:endParaRPr/>
          </a:p>
          <a:p>
            <a:pPr indent="-336550" lvl="0" marL="457200" marR="0" rtl="0" algn="l">
              <a:lnSpc>
                <a:spcPct val="120000"/>
              </a:lnSpc>
              <a:spcBef>
                <a:spcPts val="0"/>
              </a:spcBef>
              <a:spcAft>
                <a:spcPts val="0"/>
              </a:spcAft>
              <a:buClr>
                <a:schemeClr val="dk1"/>
              </a:buClr>
              <a:buSzPts val="1400"/>
              <a:buFont typeface="Arial"/>
              <a:buChar char="●"/>
            </a:pPr>
            <a:r>
              <a:rPr b="0" i="0" lang="en-GB" sz="1400" u="none" cap="none" strike="noStrike">
                <a:solidFill>
                  <a:schemeClr val="dk1"/>
                </a:solidFill>
                <a:highlight>
                  <a:srgbClr val="FFFFFF"/>
                </a:highlight>
                <a:latin typeface="Arial"/>
                <a:ea typeface="Arial"/>
                <a:cs typeface="Arial"/>
                <a:sym typeface="Arial"/>
              </a:rPr>
              <a:t>We need a volunteer organisation to take on the PI role. (Digital Research Technical Professional Champions).</a:t>
            </a:r>
            <a:endParaRPr/>
          </a:p>
          <a:p>
            <a:pPr indent="-336550" lvl="0" marL="457200" marR="0" rtl="0" algn="l">
              <a:lnSpc>
                <a:spcPct val="120000"/>
              </a:lnSpc>
              <a:spcBef>
                <a:spcPts val="0"/>
              </a:spcBef>
              <a:spcAft>
                <a:spcPts val="0"/>
              </a:spcAft>
              <a:buClr>
                <a:schemeClr val="dk1"/>
              </a:buClr>
              <a:buSzPts val="1400"/>
              <a:buFont typeface="Arial"/>
              <a:buChar char="●"/>
            </a:pPr>
            <a:r>
              <a:rPr b="0" i="0" lang="en-GB" sz="1400" u="none" cap="none" strike="noStrike">
                <a:solidFill>
                  <a:schemeClr val="dk1"/>
                </a:solidFill>
                <a:highlight>
                  <a:srgbClr val="FFFFFF"/>
                </a:highlight>
                <a:latin typeface="Arial"/>
                <a:ea typeface="Arial"/>
                <a:cs typeface="Arial"/>
                <a:sym typeface="Arial"/>
              </a:rPr>
              <a:t>Letters of support? </a:t>
            </a:r>
            <a:endParaRPr/>
          </a:p>
          <a:p>
            <a:pPr indent="-336550" lvl="1" marL="914400" marR="0" rtl="0" algn="l">
              <a:lnSpc>
                <a:spcPct val="120000"/>
              </a:lnSpc>
              <a:spcBef>
                <a:spcPts val="0"/>
              </a:spcBef>
              <a:spcAft>
                <a:spcPts val="0"/>
              </a:spcAft>
              <a:buClr>
                <a:schemeClr val="dk1"/>
              </a:buClr>
              <a:buSzPts val="1100"/>
              <a:buFont typeface="Arial"/>
              <a:buChar char="○"/>
            </a:pPr>
            <a:r>
              <a:rPr b="0" i="0" lang="en-GB" sz="1100" u="none" cap="none" strike="noStrike">
                <a:solidFill>
                  <a:schemeClr val="dk1"/>
                </a:solidFill>
                <a:highlight>
                  <a:srgbClr val="FFFFFF"/>
                </a:highlight>
                <a:latin typeface="Arial"/>
                <a:ea typeface="Arial"/>
                <a:cs typeface="Arial"/>
                <a:sym typeface="Arial"/>
              </a:rPr>
              <a:t>Your institution</a:t>
            </a:r>
            <a:endParaRPr/>
          </a:p>
          <a:p>
            <a:pPr indent="-336550" lvl="1" marL="914400" marR="0" rtl="0" algn="l">
              <a:lnSpc>
                <a:spcPct val="120000"/>
              </a:lnSpc>
              <a:spcBef>
                <a:spcPts val="0"/>
              </a:spcBef>
              <a:spcAft>
                <a:spcPts val="0"/>
              </a:spcAft>
              <a:buClr>
                <a:schemeClr val="dk1"/>
              </a:buClr>
              <a:buSzPts val="1100"/>
              <a:buFont typeface="Arial"/>
              <a:buChar char="○"/>
            </a:pPr>
            <a:r>
              <a:rPr b="0" i="0" lang="en-GB" sz="1100" u="none" cap="none" strike="noStrike">
                <a:solidFill>
                  <a:schemeClr val="dk1"/>
                </a:solidFill>
                <a:highlight>
                  <a:srgbClr val="FFFFFF"/>
                </a:highlight>
                <a:latin typeface="Arial"/>
                <a:ea typeface="Arial"/>
                <a:cs typeface="Arial"/>
                <a:sym typeface="Arial"/>
              </a:rPr>
              <a:t>Any other bodies / networks</a:t>
            </a:r>
            <a:endParaRPr/>
          </a:p>
          <a:p>
            <a:pPr indent="-336550" lvl="0" marL="457200" marR="0" rtl="0" algn="l">
              <a:lnSpc>
                <a:spcPct val="120000"/>
              </a:lnSpc>
              <a:spcBef>
                <a:spcPts val="0"/>
              </a:spcBef>
              <a:spcAft>
                <a:spcPts val="0"/>
              </a:spcAft>
              <a:buClr>
                <a:schemeClr val="dk1"/>
              </a:buClr>
              <a:buSzPts val="1400"/>
              <a:buFont typeface="Arial"/>
              <a:buChar char="●"/>
            </a:pPr>
            <a:r>
              <a:rPr b="0" i="0" lang="en-GB" sz="1400" u="none" cap="none" strike="noStrike">
                <a:solidFill>
                  <a:schemeClr val="dk1"/>
                </a:solidFill>
                <a:highlight>
                  <a:srgbClr val="FFFFFF"/>
                </a:highlight>
                <a:latin typeface="Arial"/>
                <a:ea typeface="Arial"/>
                <a:cs typeface="Arial"/>
                <a:sym typeface="Arial"/>
              </a:rPr>
              <a:t>…</a:t>
            </a:r>
            <a:endParaRPr/>
          </a:p>
          <a:p>
            <a:pPr indent="-336550" lvl="0" marL="457200" marR="0" rtl="0" algn="l">
              <a:lnSpc>
                <a:spcPct val="120000"/>
              </a:lnSpc>
              <a:spcBef>
                <a:spcPts val="0"/>
              </a:spcBef>
              <a:spcAft>
                <a:spcPts val="0"/>
              </a:spcAft>
              <a:buClr>
                <a:schemeClr val="dk1"/>
              </a:buClr>
              <a:buSzPts val="1400"/>
              <a:buFont typeface="Arial"/>
              <a:buChar char="●"/>
            </a:pPr>
            <a:r>
              <a:rPr b="0" i="0" lang="en-GB" sz="1400" u="none" cap="none" strike="noStrike">
                <a:solidFill>
                  <a:schemeClr val="dk1"/>
                </a:solidFill>
                <a:highlight>
                  <a:srgbClr val="FFFFFF"/>
                </a:highlight>
                <a:latin typeface="Arial"/>
                <a:ea typeface="Arial"/>
                <a:cs typeface="Arial"/>
                <a:sym typeface="Arial"/>
              </a:rPr>
              <a:t>Help with forming the bid.  </a:t>
            </a:r>
            <a:endParaRPr/>
          </a:p>
          <a:p>
            <a:pPr indent="0" lvl="0" marL="120650" marR="0" rtl="0" algn="l">
              <a:lnSpc>
                <a:spcPct val="120000"/>
              </a:lnSpc>
              <a:spcBef>
                <a:spcPts val="0"/>
              </a:spcBef>
              <a:spcAft>
                <a:spcPts val="0"/>
              </a:spcAft>
              <a:buClr>
                <a:schemeClr val="dk1"/>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p:txBody>
      </p:sp>
      <p:grpSp>
        <p:nvGrpSpPr>
          <p:cNvPr id="424" name="Google Shape;424;p16"/>
          <p:cNvGrpSpPr/>
          <p:nvPr/>
        </p:nvGrpSpPr>
        <p:grpSpPr>
          <a:xfrm>
            <a:off x="4342523" y="2396320"/>
            <a:ext cx="4801477" cy="2302155"/>
            <a:chOff x="1443521" y="1624629"/>
            <a:chExt cx="9723314" cy="4662019"/>
          </a:xfrm>
        </p:grpSpPr>
        <p:sp>
          <p:nvSpPr>
            <p:cNvPr id="425" name="Google Shape;425;p16"/>
            <p:cNvSpPr/>
            <p:nvPr/>
          </p:nvSpPr>
          <p:spPr>
            <a:xfrm>
              <a:off x="2007466" y="2875285"/>
              <a:ext cx="7072089" cy="1826172"/>
            </a:xfrm>
            <a:prstGeom prst="parallelogram">
              <a:avLst>
                <a:gd fmla="val 157689" name="adj"/>
              </a:avLst>
            </a:prstGeom>
            <a:solidFill>
              <a:srgbClr val="B1CDFB"/>
            </a:solidFill>
            <a:ln cap="flat" cmpd="sng" w="57150">
              <a:solidFill>
                <a:srgbClr val="3061B2"/>
              </a:solidFill>
              <a:prstDash val="solid"/>
              <a:round/>
              <a:headEnd len="sm" w="sm" type="none"/>
              <a:tailEnd len="sm" w="sm" type="none"/>
            </a:ln>
          </p:spPr>
          <p:txBody>
            <a:bodyPr anchorCtr="0" anchor="b" bIns="0" lIns="0" spcFirstLastPara="1" rIns="0" wrap="square" tIns="0">
              <a:noAutofit/>
            </a:bodyPr>
            <a:lstStyle/>
            <a:p>
              <a:pPr indent="0" lvl="0" marL="0" marR="0" rtl="0" algn="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26" name="Google Shape;426;p16"/>
            <p:cNvSpPr/>
            <p:nvPr/>
          </p:nvSpPr>
          <p:spPr>
            <a:xfrm>
              <a:off x="1885433" y="4795382"/>
              <a:ext cx="4347302" cy="418904"/>
            </a:xfrm>
            <a:prstGeom prst="rect">
              <a:avLst/>
            </a:prstGeom>
            <a:solidFill>
              <a:srgbClr val="B1CDFB"/>
            </a:solidFill>
            <a:ln cap="flat" cmpd="sng" w="254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500" u="none" cap="none" strike="noStrike">
                  <a:solidFill>
                    <a:schemeClr val="lt1"/>
                  </a:solidFill>
                  <a:latin typeface="Arial"/>
                  <a:ea typeface="Arial"/>
                  <a:cs typeface="Arial"/>
                  <a:sym typeface="Arial"/>
                </a:rPr>
                <a:t>Technology Platform</a:t>
              </a:r>
              <a:endParaRPr/>
            </a:p>
          </p:txBody>
        </p:sp>
        <p:sp>
          <p:nvSpPr>
            <p:cNvPr id="427" name="Google Shape;427;p16"/>
            <p:cNvSpPr/>
            <p:nvPr/>
          </p:nvSpPr>
          <p:spPr>
            <a:xfrm rot="-1976930">
              <a:off x="5908048" y="3863759"/>
              <a:ext cx="3741683" cy="361319"/>
            </a:xfrm>
            <a:prstGeom prst="parallelogram">
              <a:avLst>
                <a:gd fmla="val 63241" name="adj"/>
              </a:avLst>
            </a:prstGeom>
            <a:solidFill>
              <a:srgbClr val="B1CDFB"/>
            </a:solidFill>
            <a:ln cap="flat" cmpd="sng" w="25400">
              <a:solidFill>
                <a:srgbClr val="3061B2"/>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pic>
          <p:nvPicPr>
            <p:cNvPr descr="Database with solid fill" id="428" name="Google Shape;428;p16"/>
            <p:cNvPicPr preferRelativeResize="0"/>
            <p:nvPr/>
          </p:nvPicPr>
          <p:blipFill rotWithShape="1">
            <a:blip r:embed="rId4">
              <a:alphaModFix/>
            </a:blip>
            <a:srcRect b="10102" l="19732" r="20236" t="9169"/>
            <a:stretch/>
          </p:blipFill>
          <p:spPr>
            <a:xfrm>
              <a:off x="2830659" y="4135257"/>
              <a:ext cx="534097" cy="505398"/>
            </a:xfrm>
            <a:prstGeom prst="rect">
              <a:avLst/>
            </a:prstGeom>
            <a:noFill/>
            <a:ln>
              <a:noFill/>
            </a:ln>
          </p:spPr>
        </p:pic>
        <p:sp>
          <p:nvSpPr>
            <p:cNvPr id="429" name="Google Shape;429;p16"/>
            <p:cNvSpPr/>
            <p:nvPr/>
          </p:nvSpPr>
          <p:spPr>
            <a:xfrm>
              <a:off x="1935584" y="1662526"/>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Annual Conference</a:t>
              </a:r>
              <a:endParaRPr/>
            </a:p>
          </p:txBody>
        </p:sp>
        <p:sp>
          <p:nvSpPr>
            <p:cNvPr id="430" name="Google Shape;430;p16"/>
            <p:cNvSpPr/>
            <p:nvPr/>
          </p:nvSpPr>
          <p:spPr>
            <a:xfrm>
              <a:off x="5046016" y="166411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Sponsored Projects</a:t>
              </a:r>
              <a:endParaRPr/>
            </a:p>
          </p:txBody>
        </p:sp>
        <p:sp>
          <p:nvSpPr>
            <p:cNvPr id="431" name="Google Shape;431;p16"/>
            <p:cNvSpPr/>
            <p:nvPr/>
          </p:nvSpPr>
          <p:spPr>
            <a:xfrm>
              <a:off x="7986522" y="166411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Working groups</a:t>
              </a:r>
              <a:endParaRPr/>
            </a:p>
          </p:txBody>
        </p:sp>
        <p:sp>
          <p:nvSpPr>
            <p:cNvPr id="432" name="Google Shape;432;p16"/>
            <p:cNvSpPr/>
            <p:nvPr/>
          </p:nvSpPr>
          <p:spPr>
            <a:xfrm>
              <a:off x="5048170" y="5485460"/>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Steering Board</a:t>
              </a:r>
              <a:endParaRPr/>
            </a:p>
          </p:txBody>
        </p:sp>
        <p:sp>
          <p:nvSpPr>
            <p:cNvPr id="433" name="Google Shape;433;p16"/>
            <p:cNvSpPr txBox="1"/>
            <p:nvPr/>
          </p:nvSpPr>
          <p:spPr>
            <a:xfrm>
              <a:off x="3241473" y="3919018"/>
              <a:ext cx="1378220" cy="373961"/>
            </a:xfrm>
            <a:prstGeom prst="rect">
              <a:avLst/>
            </a:prstGeom>
            <a:noFill/>
            <a:ln>
              <a:noFill/>
            </a:ln>
          </p:spPr>
          <p:txBody>
            <a:bodyPr anchorCtr="0" anchor="t" bIns="45700" lIns="0" spcFirstLastPara="1" rIns="0" wrap="square" tIns="45700">
              <a:spAutoFit/>
            </a:bodyPr>
            <a:lstStyle/>
            <a:p>
              <a:pPr indent="-85725" lvl="0" marL="85725" marR="0" rtl="0" algn="ct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Resource Hub</a:t>
              </a:r>
              <a:endParaRPr/>
            </a:p>
          </p:txBody>
        </p:sp>
        <p:cxnSp>
          <p:nvCxnSpPr>
            <p:cNvPr id="434" name="Google Shape;434;p16"/>
            <p:cNvCxnSpPr/>
            <p:nvPr/>
          </p:nvCxnSpPr>
          <p:spPr>
            <a:xfrm>
              <a:off x="3257550" y="3923519"/>
              <a:ext cx="4102601" cy="0"/>
            </a:xfrm>
            <a:prstGeom prst="straightConnector1">
              <a:avLst/>
            </a:prstGeom>
            <a:noFill/>
            <a:ln cap="flat" cmpd="sng" w="38100">
              <a:solidFill>
                <a:schemeClr val="lt1"/>
              </a:solidFill>
              <a:prstDash val="solid"/>
              <a:round/>
              <a:headEnd len="sm" w="sm" type="none"/>
              <a:tailEnd len="sm" w="sm" type="none"/>
            </a:ln>
          </p:spPr>
        </p:cxnSp>
        <p:cxnSp>
          <p:nvCxnSpPr>
            <p:cNvPr id="435" name="Google Shape;435;p16"/>
            <p:cNvCxnSpPr/>
            <p:nvPr/>
          </p:nvCxnSpPr>
          <p:spPr>
            <a:xfrm flipH="1" rot="10800000">
              <a:off x="4483731" y="2883201"/>
              <a:ext cx="2876420" cy="1818256"/>
            </a:xfrm>
            <a:prstGeom prst="straightConnector1">
              <a:avLst/>
            </a:prstGeom>
            <a:noFill/>
            <a:ln cap="flat" cmpd="sng" w="38100">
              <a:solidFill>
                <a:schemeClr val="lt1"/>
              </a:solidFill>
              <a:prstDash val="solid"/>
              <a:round/>
              <a:headEnd len="sm" w="sm" type="none"/>
              <a:tailEnd len="sm" w="sm" type="none"/>
            </a:ln>
          </p:spPr>
        </p:cxnSp>
        <p:cxnSp>
          <p:nvCxnSpPr>
            <p:cNvPr id="436" name="Google Shape;436;p16"/>
            <p:cNvCxnSpPr/>
            <p:nvPr/>
          </p:nvCxnSpPr>
          <p:spPr>
            <a:xfrm flipH="1" rot="10800000">
              <a:off x="3836129" y="2867501"/>
              <a:ext cx="2876420" cy="1818256"/>
            </a:xfrm>
            <a:prstGeom prst="straightConnector1">
              <a:avLst/>
            </a:prstGeom>
            <a:noFill/>
            <a:ln cap="flat" cmpd="sng" w="38100">
              <a:solidFill>
                <a:schemeClr val="lt1"/>
              </a:solidFill>
              <a:prstDash val="solid"/>
              <a:round/>
              <a:headEnd len="sm" w="sm" type="none"/>
              <a:tailEnd len="sm" w="sm" type="none"/>
            </a:ln>
          </p:spPr>
        </p:cxnSp>
        <p:sp>
          <p:nvSpPr>
            <p:cNvPr id="437" name="Google Shape;437;p16"/>
            <p:cNvSpPr/>
            <p:nvPr/>
          </p:nvSpPr>
          <p:spPr>
            <a:xfrm>
              <a:off x="5046016" y="2942484"/>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Network Leadership</a:t>
              </a:r>
              <a:endParaRPr/>
            </a:p>
          </p:txBody>
        </p:sp>
        <p:sp>
          <p:nvSpPr>
            <p:cNvPr id="438" name="Google Shape;438;p16"/>
            <p:cNvSpPr/>
            <p:nvPr/>
          </p:nvSpPr>
          <p:spPr>
            <a:xfrm>
              <a:off x="5865170" y="3991547"/>
              <a:ext cx="617142" cy="375750"/>
            </a:xfrm>
            <a:prstGeom prst="cube">
              <a:avLst>
                <a:gd fmla="val 25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39" name="Google Shape;439;p16"/>
            <p:cNvSpPr txBox="1"/>
            <p:nvPr/>
          </p:nvSpPr>
          <p:spPr>
            <a:xfrm>
              <a:off x="5446478" y="4356143"/>
              <a:ext cx="1008546" cy="186981"/>
            </a:xfrm>
            <a:prstGeom prst="rect">
              <a:avLst/>
            </a:prstGeom>
            <a:noFill/>
            <a:ln>
              <a:noFill/>
            </a:ln>
          </p:spPr>
          <p:txBody>
            <a:bodyPr anchorCtr="0" anchor="t" bIns="0" lIns="0" spcFirstLastPara="1" rIns="0" wrap="square" tIns="0">
              <a:spAutoFit/>
            </a:bodyPr>
            <a:lstStyle/>
            <a:p>
              <a:pPr indent="-85725" lvl="0" marL="85725" marR="0" rtl="0" algn="ct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Websites</a:t>
              </a:r>
              <a:endParaRPr/>
            </a:p>
          </p:txBody>
        </p:sp>
        <p:sp>
          <p:nvSpPr>
            <p:cNvPr id="440" name="Google Shape;440;p16"/>
            <p:cNvSpPr txBox="1"/>
            <p:nvPr/>
          </p:nvSpPr>
          <p:spPr>
            <a:xfrm rot="-1986355">
              <a:off x="6564552" y="3921817"/>
              <a:ext cx="2261385" cy="342797"/>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GB" sz="500" u="none" cap="none" strike="noStrike">
                  <a:solidFill>
                    <a:srgbClr val="000000"/>
                  </a:solidFill>
                  <a:latin typeface="Arial"/>
                  <a:ea typeface="Arial"/>
                  <a:cs typeface="Arial"/>
                  <a:sym typeface="Arial"/>
                </a:rPr>
                <a:t>Collaboration Platform</a:t>
              </a:r>
              <a:endParaRPr/>
            </a:p>
          </p:txBody>
        </p:sp>
        <p:sp>
          <p:nvSpPr>
            <p:cNvPr id="441" name="Google Shape;441;p16"/>
            <p:cNvSpPr txBox="1"/>
            <p:nvPr/>
          </p:nvSpPr>
          <p:spPr>
            <a:xfrm>
              <a:off x="3940303" y="3354851"/>
              <a:ext cx="1241674" cy="560942"/>
            </a:xfrm>
            <a:prstGeom prst="rect">
              <a:avLst/>
            </a:prstGeom>
            <a:noFill/>
            <a:ln>
              <a:noFill/>
            </a:ln>
          </p:spPr>
          <p:txBody>
            <a:bodyPr anchorCtr="0" anchor="t" bIns="45700" lIns="0" spcFirstLastPara="1" rIns="0" wrap="square" tIns="45700">
              <a:spAutoFit/>
            </a:bodyPr>
            <a:lstStyle/>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WG &amp; project</a:t>
              </a:r>
              <a:endParaRPr/>
            </a:p>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Repositories</a:t>
              </a:r>
              <a:endParaRPr/>
            </a:p>
          </p:txBody>
        </p:sp>
        <p:sp>
          <p:nvSpPr>
            <p:cNvPr id="442" name="Google Shape;442;p16"/>
            <p:cNvSpPr txBox="1"/>
            <p:nvPr/>
          </p:nvSpPr>
          <p:spPr>
            <a:xfrm>
              <a:off x="6880703" y="2867502"/>
              <a:ext cx="1393842" cy="560942"/>
            </a:xfrm>
            <a:prstGeom prst="rect">
              <a:avLst/>
            </a:prstGeom>
            <a:noFill/>
            <a:ln>
              <a:noFill/>
            </a:ln>
          </p:spPr>
          <p:txBody>
            <a:bodyPr anchorCtr="0" anchor="t" bIns="45700" lIns="0" spcFirstLastPara="1" rIns="0" wrap="square" tIns="45700">
              <a:spAutoFit/>
            </a:bodyPr>
            <a:lstStyle/>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Meetings</a:t>
              </a:r>
              <a:endParaRPr/>
            </a:p>
            <a:p>
              <a:pPr indent="-38100" lvl="0" marL="36000" marR="0" rtl="0" algn="r">
                <a:lnSpc>
                  <a:spcPct val="100000"/>
                </a:lnSpc>
                <a:spcBef>
                  <a:spcPts val="0"/>
                </a:spcBef>
                <a:spcAft>
                  <a:spcPts val="0"/>
                </a:spcAft>
                <a:buClr>
                  <a:srgbClr val="000000"/>
                </a:buClr>
                <a:buSzPts val="600"/>
                <a:buFont typeface="Arial"/>
                <a:buChar char="•"/>
              </a:pPr>
              <a:r>
                <a:rPr b="0" i="0" lang="en-GB" sz="600" u="none" cap="none" strike="noStrike">
                  <a:solidFill>
                    <a:srgbClr val="000000"/>
                  </a:solidFill>
                  <a:latin typeface="Arial"/>
                  <a:ea typeface="Arial"/>
                  <a:cs typeface="Arial"/>
                  <a:sym typeface="Arial"/>
                </a:rPr>
                <a:t>Workspaces</a:t>
              </a:r>
              <a:endParaRPr/>
            </a:p>
          </p:txBody>
        </p:sp>
        <p:sp>
          <p:nvSpPr>
            <p:cNvPr id="443" name="Google Shape;443;p16"/>
            <p:cNvSpPr/>
            <p:nvPr/>
          </p:nvSpPr>
          <p:spPr>
            <a:xfrm>
              <a:off x="3463123" y="2181225"/>
              <a:ext cx="2309028" cy="809625"/>
            </a:xfrm>
            <a:custGeom>
              <a:rect b="b" l="l" r="r" t="t"/>
              <a:pathLst>
                <a:path extrusionOk="0" h="809625" w="1666875">
                  <a:moveTo>
                    <a:pt x="1666875" y="809625"/>
                  </a:moveTo>
                  <a:cubicBezTo>
                    <a:pt x="1443831" y="643731"/>
                    <a:pt x="1220787" y="477837"/>
                    <a:pt x="942975" y="342900"/>
                  </a:cubicBezTo>
                  <a:cubicBezTo>
                    <a:pt x="665163" y="207963"/>
                    <a:pt x="332581" y="103981"/>
                    <a:pt x="0"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44" name="Google Shape;444;p16"/>
            <p:cNvSpPr/>
            <p:nvPr/>
          </p:nvSpPr>
          <p:spPr>
            <a:xfrm flipH="1">
              <a:off x="5837059" y="2262900"/>
              <a:ext cx="2276529" cy="736473"/>
            </a:xfrm>
            <a:custGeom>
              <a:rect b="b" l="l" r="r" t="t"/>
              <a:pathLst>
                <a:path extrusionOk="0" h="736473" w="1771219">
                  <a:moveTo>
                    <a:pt x="1771219" y="736473"/>
                  </a:moveTo>
                  <a:cubicBezTo>
                    <a:pt x="1548175" y="570579"/>
                    <a:pt x="860327" y="465645"/>
                    <a:pt x="582515" y="330708"/>
                  </a:cubicBezTo>
                  <a:cubicBezTo>
                    <a:pt x="304703" y="195771"/>
                    <a:pt x="275666" y="213709"/>
                    <a:pt x="0"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45" name="Google Shape;445;p16"/>
            <p:cNvSpPr/>
            <p:nvPr/>
          </p:nvSpPr>
          <p:spPr>
            <a:xfrm flipH="1">
              <a:off x="5772149" y="2430389"/>
              <a:ext cx="89368" cy="562554"/>
            </a:xfrm>
            <a:custGeom>
              <a:rect b="b" l="l" r="r" t="t"/>
              <a:pathLst>
                <a:path extrusionOk="0" h="910668" w="1652334">
                  <a:moveTo>
                    <a:pt x="1424661" y="910668"/>
                  </a:moveTo>
                  <a:cubicBezTo>
                    <a:pt x="1201617" y="744774"/>
                    <a:pt x="302101" y="616772"/>
                    <a:pt x="24289" y="481835"/>
                  </a:cubicBezTo>
                  <a:cubicBezTo>
                    <a:pt x="-253523" y="346898"/>
                    <a:pt x="1950648" y="103981"/>
                    <a:pt x="1618067"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46" name="Google Shape;446;p16"/>
            <p:cNvSpPr/>
            <p:nvPr/>
          </p:nvSpPr>
          <p:spPr>
            <a:xfrm>
              <a:off x="5274970" y="3742891"/>
              <a:ext cx="546441" cy="1743075"/>
            </a:xfrm>
            <a:custGeom>
              <a:rect b="b" l="l" r="r" t="t"/>
              <a:pathLst>
                <a:path extrusionOk="0" h="1743075" w="546441">
                  <a:moveTo>
                    <a:pt x="546441" y="1743075"/>
                  </a:moveTo>
                  <a:cubicBezTo>
                    <a:pt x="437697" y="1462881"/>
                    <a:pt x="281328" y="1249362"/>
                    <a:pt x="41616" y="1019175"/>
                  </a:cubicBezTo>
                  <a:cubicBezTo>
                    <a:pt x="-112371" y="750888"/>
                    <a:pt x="193222" y="227806"/>
                    <a:pt x="432141" y="0"/>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47" name="Google Shape;447;p16"/>
            <p:cNvSpPr txBox="1"/>
            <p:nvPr/>
          </p:nvSpPr>
          <p:spPr>
            <a:xfrm>
              <a:off x="6336647" y="1624629"/>
              <a:ext cx="885483"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Project leads</a:t>
              </a:r>
              <a:endParaRPr/>
            </a:p>
          </p:txBody>
        </p:sp>
        <p:sp>
          <p:nvSpPr>
            <p:cNvPr id="448" name="Google Shape;448;p16"/>
            <p:cNvSpPr txBox="1"/>
            <p:nvPr/>
          </p:nvSpPr>
          <p:spPr>
            <a:xfrm>
              <a:off x="6616442" y="1811365"/>
              <a:ext cx="1137357" cy="467450"/>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49" name="Google Shape;449;p16"/>
            <p:cNvSpPr txBox="1"/>
            <p:nvPr/>
          </p:nvSpPr>
          <p:spPr>
            <a:xfrm>
              <a:off x="9320439" y="1630777"/>
              <a:ext cx="1326024"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WG Co-chair leads</a:t>
              </a:r>
              <a:endParaRPr/>
            </a:p>
          </p:txBody>
        </p:sp>
        <p:sp>
          <p:nvSpPr>
            <p:cNvPr id="450" name="Google Shape;450;p16"/>
            <p:cNvSpPr txBox="1"/>
            <p:nvPr/>
          </p:nvSpPr>
          <p:spPr>
            <a:xfrm>
              <a:off x="9576347" y="1821431"/>
              <a:ext cx="1137357" cy="467450"/>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51" name="Google Shape;451;p16"/>
            <p:cNvSpPr/>
            <p:nvPr/>
          </p:nvSpPr>
          <p:spPr>
            <a:xfrm>
              <a:off x="1924153" y="2727690"/>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UK TRE expert requests</a:t>
              </a:r>
              <a:endParaRPr/>
            </a:p>
          </p:txBody>
        </p:sp>
        <p:sp>
          <p:nvSpPr>
            <p:cNvPr id="452" name="Google Shape;452;p16"/>
            <p:cNvSpPr/>
            <p:nvPr/>
          </p:nvSpPr>
          <p:spPr>
            <a:xfrm>
              <a:off x="3414248" y="2533936"/>
              <a:ext cx="2394752" cy="495538"/>
            </a:xfrm>
            <a:custGeom>
              <a:rect b="b" l="l" r="r" t="t"/>
              <a:pathLst>
                <a:path extrusionOk="0" h="495538" w="1728759">
                  <a:moveTo>
                    <a:pt x="1728759" y="495538"/>
                  </a:moveTo>
                  <a:cubicBezTo>
                    <a:pt x="1505715" y="329644"/>
                    <a:pt x="1282671" y="163750"/>
                    <a:pt x="1004859" y="28813"/>
                  </a:cubicBezTo>
                  <a:cubicBezTo>
                    <a:pt x="727047" y="-106124"/>
                    <a:pt x="243193" y="266144"/>
                    <a:pt x="0" y="457438"/>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sp>
          <p:nvSpPr>
            <p:cNvPr id="453" name="Google Shape;453;p16"/>
            <p:cNvSpPr txBox="1"/>
            <p:nvPr/>
          </p:nvSpPr>
          <p:spPr>
            <a:xfrm>
              <a:off x="1443521" y="3479799"/>
              <a:ext cx="1567301"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travel, accommodation, </a:t>
              </a:r>
              <a:endParaRPr/>
            </a:p>
          </p:txBody>
        </p:sp>
        <p:sp>
          <p:nvSpPr>
            <p:cNvPr id="454" name="Google Shape;454;p16"/>
            <p:cNvSpPr txBox="1"/>
            <p:nvPr/>
          </p:nvSpPr>
          <p:spPr>
            <a:xfrm>
              <a:off x="3581702" y="1792189"/>
              <a:ext cx="1137357"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Events, travel, accommodation, </a:t>
              </a:r>
              <a:endParaRPr/>
            </a:p>
          </p:txBody>
        </p:sp>
        <p:sp>
          <p:nvSpPr>
            <p:cNvPr id="455" name="Google Shape;455;p16"/>
            <p:cNvSpPr txBox="1"/>
            <p:nvPr/>
          </p:nvSpPr>
          <p:spPr>
            <a:xfrm>
              <a:off x="3245766" y="1629635"/>
              <a:ext cx="1107852"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Event Organiser</a:t>
              </a:r>
              <a:endParaRPr/>
            </a:p>
          </p:txBody>
        </p:sp>
        <p:sp>
          <p:nvSpPr>
            <p:cNvPr id="456" name="Google Shape;456;p16"/>
            <p:cNvSpPr txBox="1"/>
            <p:nvPr/>
          </p:nvSpPr>
          <p:spPr>
            <a:xfrm>
              <a:off x="6437942" y="2963338"/>
              <a:ext cx="1103589" cy="779086"/>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Co-chair leads</a:t>
              </a:r>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0" lvl="0" marL="3600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Grant Manager</a:t>
              </a:r>
              <a:endParaRPr/>
            </a:p>
          </p:txBody>
        </p:sp>
        <p:sp>
          <p:nvSpPr>
            <p:cNvPr id="457" name="Google Shape;457;p16"/>
            <p:cNvSpPr txBox="1"/>
            <p:nvPr/>
          </p:nvSpPr>
          <p:spPr>
            <a:xfrm>
              <a:off x="6637555" y="5631446"/>
              <a:ext cx="1236330"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External expert</a:t>
              </a:r>
              <a:endParaRPr/>
            </a:p>
            <a:p>
              <a:pPr indent="-36000" lvl="0" marL="36000" marR="0" rtl="0" algn="l">
                <a:lnSpc>
                  <a:spcPct val="100000"/>
                </a:lnSpc>
                <a:spcBef>
                  <a:spcPts val="0"/>
                </a:spcBef>
                <a:spcAft>
                  <a:spcPts val="0"/>
                </a:spcAft>
                <a:buNone/>
              </a:pPr>
              <a:r>
                <a:rPr b="0" i="0" lang="en-GB" sz="500" u="none" cap="none" strike="noStrike">
                  <a:solidFill>
                    <a:srgbClr val="000000"/>
                  </a:solidFill>
                  <a:latin typeface="Arial"/>
                  <a:ea typeface="Arial"/>
                  <a:cs typeface="Arial"/>
                  <a:sym typeface="Arial"/>
                </a:rPr>
                <a:t> travel &amp; subsitence</a:t>
              </a:r>
              <a:endParaRPr b="0" i="0" sz="500" u="none" cap="none" strike="noStrike">
                <a:solidFill>
                  <a:srgbClr val="000000"/>
                </a:solidFill>
                <a:latin typeface="Arial"/>
                <a:ea typeface="Arial"/>
                <a:cs typeface="Arial"/>
                <a:sym typeface="Arial"/>
              </a:endParaRPr>
            </a:p>
          </p:txBody>
        </p:sp>
        <p:sp>
          <p:nvSpPr>
            <p:cNvPr id="458" name="Google Shape;458;p16"/>
            <p:cNvSpPr/>
            <p:nvPr/>
          </p:nvSpPr>
          <p:spPr>
            <a:xfrm>
              <a:off x="9381256" y="2598779"/>
              <a:ext cx="1527538" cy="801188"/>
            </a:xfrm>
            <a:prstGeom prst="ellipse">
              <a:avLst/>
            </a:prstGeom>
            <a:solidFill>
              <a:schemeClr val="accent1"/>
            </a:solidFill>
            <a:ln cap="flat" cmpd="sng" w="25400">
              <a:solidFill>
                <a:srgbClr val="3061B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Skills framework</a:t>
              </a:r>
              <a:endParaRPr/>
            </a:p>
            <a:p>
              <a:pPr indent="0" lvl="0" marL="0" marR="0" rtl="0" algn="ctr">
                <a:lnSpc>
                  <a:spcPct val="100000"/>
                </a:lnSpc>
                <a:spcBef>
                  <a:spcPts val="0"/>
                </a:spcBef>
                <a:spcAft>
                  <a:spcPts val="0"/>
                </a:spcAft>
                <a:buNone/>
              </a:pPr>
              <a:r>
                <a:rPr b="0" i="0" lang="en-GB" sz="700" u="none" cap="none" strike="noStrike">
                  <a:solidFill>
                    <a:schemeClr val="lt1"/>
                  </a:solidFill>
                  <a:latin typeface="Arial"/>
                  <a:ea typeface="Arial"/>
                  <a:cs typeface="Arial"/>
                  <a:sym typeface="Arial"/>
                </a:rPr>
                <a:t>project</a:t>
              </a:r>
              <a:endParaRPr/>
            </a:p>
          </p:txBody>
        </p:sp>
        <p:sp>
          <p:nvSpPr>
            <p:cNvPr id="459" name="Google Shape;459;p16"/>
            <p:cNvSpPr txBox="1"/>
            <p:nvPr/>
          </p:nvSpPr>
          <p:spPr>
            <a:xfrm>
              <a:off x="9510589" y="3378643"/>
              <a:ext cx="885483" cy="155817"/>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Project lead</a:t>
              </a:r>
              <a:endParaRPr/>
            </a:p>
          </p:txBody>
        </p:sp>
        <p:sp>
          <p:nvSpPr>
            <p:cNvPr id="460" name="Google Shape;460;p16"/>
            <p:cNvSpPr txBox="1"/>
            <p:nvPr/>
          </p:nvSpPr>
          <p:spPr>
            <a:xfrm>
              <a:off x="9639296" y="3549686"/>
              <a:ext cx="1527539" cy="311634"/>
            </a:xfrm>
            <a:prstGeom prst="rect">
              <a:avLst/>
            </a:prstGeom>
            <a:noFill/>
            <a:ln>
              <a:noFill/>
            </a:ln>
          </p:spPr>
          <p:txBody>
            <a:bodyPr anchorCtr="0" anchor="t" bIns="0" lIns="0" spcFirstLastPara="1" rIns="0" wrap="square" tIns="0">
              <a:spAutoFit/>
            </a:bodyPr>
            <a:lstStyle/>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Flexible Fund</a:t>
              </a:r>
              <a:endParaRPr/>
            </a:p>
            <a:p>
              <a:pPr indent="-31750" lvl="0" marL="36000" marR="0" rtl="0" algn="l">
                <a:lnSpc>
                  <a:spcPct val="100000"/>
                </a:lnSpc>
                <a:spcBef>
                  <a:spcPts val="0"/>
                </a:spcBef>
                <a:spcAft>
                  <a:spcPts val="0"/>
                </a:spcAft>
                <a:buClr>
                  <a:srgbClr val="000000"/>
                </a:buClr>
                <a:buSzPts val="500"/>
                <a:buFont typeface="Arial"/>
                <a:buChar char="•"/>
              </a:pPr>
              <a:r>
                <a:rPr b="0" i="0" lang="en-GB" sz="500" u="none" cap="none" strike="noStrike">
                  <a:solidFill>
                    <a:srgbClr val="000000"/>
                  </a:solidFill>
                  <a:latin typeface="Arial"/>
                  <a:ea typeface="Arial"/>
                  <a:cs typeface="Arial"/>
                  <a:sym typeface="Arial"/>
                </a:rPr>
                <a:t>Accreditation advisors</a:t>
              </a:r>
              <a:endParaRPr/>
            </a:p>
          </p:txBody>
        </p:sp>
        <p:sp>
          <p:nvSpPr>
            <p:cNvPr id="461" name="Google Shape;461;p16"/>
            <p:cNvSpPr/>
            <p:nvPr/>
          </p:nvSpPr>
          <p:spPr>
            <a:xfrm rot="10800000">
              <a:off x="6599407" y="3258727"/>
              <a:ext cx="2912029" cy="364590"/>
            </a:xfrm>
            <a:custGeom>
              <a:rect b="b" l="l" r="r" t="t"/>
              <a:pathLst>
                <a:path extrusionOk="0" h="491611" w="1810932">
                  <a:moveTo>
                    <a:pt x="1810932" y="117586"/>
                  </a:moveTo>
                  <a:cubicBezTo>
                    <a:pt x="1587888" y="-48308"/>
                    <a:pt x="1266279" y="-16926"/>
                    <a:pt x="965721" y="78291"/>
                  </a:cubicBezTo>
                  <a:cubicBezTo>
                    <a:pt x="421276" y="370783"/>
                    <a:pt x="226465" y="316455"/>
                    <a:pt x="0" y="491611"/>
                  </a:cubicBezTo>
                </a:path>
              </a:pathLst>
            </a:custGeom>
            <a:noFill/>
            <a:ln cap="flat" cmpd="sng" w="38100">
              <a:solidFill>
                <a:srgbClr val="3061B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00" u="none" cap="none" strike="noStrike">
                <a:solidFill>
                  <a:schemeClr val="lt1"/>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467" name="Google Shape;467;p17"/>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chemeClr val="dk1"/>
                </a:solidFill>
              </a:rPr>
              <a:t>Keynote 1 - 20mins</a:t>
            </a:r>
            <a:endParaRPr/>
          </a:p>
          <a:p>
            <a:pPr indent="0" lvl="1" marL="457200" rtl="0" algn="l">
              <a:lnSpc>
                <a:spcPct val="115000"/>
              </a:lnSpc>
              <a:spcBef>
                <a:spcPts val="0"/>
              </a:spcBef>
              <a:spcAft>
                <a:spcPts val="0"/>
              </a:spcAft>
              <a:buSzPct val="144144"/>
              <a:buNone/>
            </a:pPr>
            <a:r>
              <a:rPr lang="en-GB" sz="1050">
                <a:solidFill>
                  <a:schemeClr val="dk1"/>
                </a:solidFill>
              </a:rPr>
              <a:t>Keynote 2 - 20mins</a:t>
            </a:r>
            <a:endParaRPr/>
          </a:p>
          <a:p>
            <a:pPr indent="0" lvl="1" marL="457200" rtl="0" algn="l">
              <a:lnSpc>
                <a:spcPct val="115000"/>
              </a:lnSpc>
              <a:spcBef>
                <a:spcPts val="0"/>
              </a:spcBef>
              <a:spcAft>
                <a:spcPts val="0"/>
              </a:spcAft>
              <a:buSzPct val="144144"/>
              <a:buNone/>
            </a:pPr>
            <a:r>
              <a:rPr lang="en-GB" sz="1050">
                <a:solidFill>
                  <a:schemeClr val="dk1"/>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468" name="Google Shape;468;p17"/>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469" name="Google Shape;469;p17"/>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470" name="Google Shape;470;p17"/>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‘Keynote’ </a:t>
            </a:r>
            <a:r>
              <a:rPr lang="en-GB" sz="2800">
                <a:solidFill>
                  <a:schemeClr val="dk1"/>
                </a:solidFill>
              </a:rPr>
              <a:t>Federation: Accelerating digital science</a:t>
            </a:r>
            <a:br>
              <a:rPr lang="en-GB" sz="2800">
                <a:solidFill>
                  <a:schemeClr val="dk1"/>
                </a:solidFill>
              </a:rPr>
            </a:br>
            <a:endParaRPr/>
          </a:p>
        </p:txBody>
      </p:sp>
      <p:sp>
        <p:nvSpPr>
          <p:cNvPr id="476" name="Google Shape;476;p18">
            <a:hlinkClick r:id="rId3"/>
          </p:cNvPr>
          <p:cNvSpPr txBox="1"/>
          <p:nvPr/>
        </p:nvSpPr>
        <p:spPr>
          <a:xfrm>
            <a:off x="2782766" y="1270224"/>
            <a:ext cx="6205786" cy="89252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James Fleming: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CIO,  The Francis Crick Institute, London</a:t>
            </a:r>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Talk: “</a:t>
            </a:r>
            <a:r>
              <a:rPr b="0" i="0" lang="en-GB" sz="1400" u="none" cap="none" strike="noStrike">
                <a:solidFill>
                  <a:srgbClr val="1D1C1D"/>
                </a:solidFill>
                <a:latin typeface="Lato"/>
                <a:ea typeface="Lato"/>
                <a:cs typeface="Lato"/>
                <a:sym typeface="Lato"/>
              </a:rPr>
              <a:t>Reconstructing the human in health research: A vision for data federation</a:t>
            </a:r>
            <a:r>
              <a:rPr b="0" i="0" lang="en-GB" sz="1400" u="none" cap="none" strike="noStrike">
                <a:solidFill>
                  <a:schemeClr val="dk1"/>
                </a:solidFill>
                <a:latin typeface="Lato"/>
                <a:ea typeface="Lato"/>
                <a:cs typeface="Lato"/>
                <a:sym typeface="Lato"/>
              </a:rPr>
              <a:t>”</a:t>
            </a:r>
            <a:endParaRPr b="0" i="0" sz="1400" u="none" cap="none" strike="noStrike">
              <a:solidFill>
                <a:schemeClr val="dk1"/>
              </a:solidFill>
              <a:latin typeface="Arial"/>
              <a:ea typeface="Arial"/>
              <a:cs typeface="Arial"/>
              <a:sym typeface="Arial"/>
            </a:endParaRPr>
          </a:p>
        </p:txBody>
      </p:sp>
      <p:cxnSp>
        <p:nvCxnSpPr>
          <p:cNvPr id="477" name="Google Shape;477;p18"/>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478" name="Google Shape;478;p18"/>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479" name="Google Shape;479;p18"/>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
        <p:nvSpPr>
          <p:cNvPr id="480" name="Google Shape;480;p18"/>
          <p:cNvSpPr txBox="1"/>
          <p:nvPr/>
        </p:nvSpPr>
        <p:spPr>
          <a:xfrm>
            <a:off x="1329030" y="1479068"/>
            <a:ext cx="1206352" cy="4616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Picture</a:t>
            </a:r>
            <a:endParaRPr b="0" i="0" sz="1400" u="none" cap="none" strike="noStrike">
              <a:solidFill>
                <a:schemeClr val="dk1"/>
              </a:solidFill>
              <a:latin typeface="Arial"/>
              <a:ea typeface="Arial"/>
              <a:cs typeface="Arial"/>
              <a:sym typeface="Arial"/>
            </a:endParaRPr>
          </a:p>
        </p:txBody>
      </p:sp>
      <p:sp>
        <p:nvSpPr>
          <p:cNvPr id="481" name="Google Shape;481;p18"/>
          <p:cNvSpPr txBox="1"/>
          <p:nvPr/>
        </p:nvSpPr>
        <p:spPr>
          <a:xfrm>
            <a:off x="2782766" y="2714820"/>
            <a:ext cx="6045333" cy="67707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Darren Bell: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Director – Technical Services,  UK Data Service,  Essex University</a:t>
            </a:r>
            <a:endParaRPr b="0" i="0" sz="1400" u="none" cap="none" strike="noStrike">
              <a:solidFill>
                <a:schemeClr val="dk1"/>
              </a:solidFill>
              <a:latin typeface="Arial"/>
              <a:ea typeface="Arial"/>
              <a:cs typeface="Arial"/>
              <a:sym typeface="Arial"/>
            </a:endParaRPr>
          </a:p>
        </p:txBody>
      </p:sp>
      <p:pic>
        <p:nvPicPr>
          <p:cNvPr id="482" name="Google Shape;482;p18">
            <a:hlinkClick r:id="rId4"/>
          </p:cNvPr>
          <p:cNvPicPr preferRelativeResize="0"/>
          <p:nvPr/>
        </p:nvPicPr>
        <p:blipFill rotWithShape="1">
          <a:blip r:embed="rId5">
            <a:alphaModFix/>
          </a:blip>
          <a:srcRect b="0" l="0" r="0" t="0"/>
          <a:stretch/>
        </p:blipFill>
        <p:spPr>
          <a:xfrm>
            <a:off x="1166021" y="1052195"/>
            <a:ext cx="1206353" cy="1388563"/>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483" name="Google Shape;483;p18"/>
          <p:cNvPicPr preferRelativeResize="0"/>
          <p:nvPr/>
        </p:nvPicPr>
        <p:blipFill rotWithShape="1">
          <a:blip r:embed="rId6">
            <a:alphaModFix/>
          </a:blip>
          <a:srcRect b="0" l="0" r="0" t="0"/>
          <a:stretch/>
        </p:blipFill>
        <p:spPr>
          <a:xfrm>
            <a:off x="1166021" y="2530069"/>
            <a:ext cx="1216092" cy="1404217"/>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
        <p:nvSpPr>
          <p:cNvPr id="484" name="Google Shape;484;p18"/>
          <p:cNvSpPr txBox="1"/>
          <p:nvPr/>
        </p:nvSpPr>
        <p:spPr>
          <a:xfrm>
            <a:off x="2782776" y="3516350"/>
            <a:ext cx="5249700" cy="101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800"/>
              <a:buFont typeface="Arial"/>
              <a:buNone/>
            </a:pPr>
            <a:r>
              <a:rPr b="1" lang="en-GB" sz="1800">
                <a:solidFill>
                  <a:schemeClr val="dk1"/>
                </a:solidFill>
              </a:rPr>
              <a:t>Q&amp;A Panel</a:t>
            </a:r>
            <a:endParaRPr b="1">
              <a:solidFill>
                <a:schemeClr val="dk1"/>
              </a:solidFill>
            </a:endParaRPr>
          </a:p>
          <a:p>
            <a:pPr indent="0" lvl="0" marL="0" marR="0" rtl="0" algn="l">
              <a:lnSpc>
                <a:spcPct val="100000"/>
              </a:lnSpc>
              <a:spcBef>
                <a:spcPts val="0"/>
              </a:spcBef>
              <a:spcAft>
                <a:spcPts val="0"/>
              </a:spcAft>
              <a:buNone/>
            </a:pPr>
            <a:r>
              <a:rPr b="1" i="0" lang="en-GB" sz="1400" u="none" cap="none" strike="noStrike">
                <a:solidFill>
                  <a:schemeClr val="dk1"/>
                </a:solidFill>
                <a:latin typeface="Arial"/>
                <a:ea typeface="Arial"/>
                <a:cs typeface="Arial"/>
                <a:sym typeface="Arial"/>
              </a:rPr>
              <a:t>Peter Maccallum, ELIXIR CTO</a:t>
            </a:r>
            <a:endParaRPr/>
          </a:p>
          <a:p>
            <a:pPr indent="0" lvl="0" marL="0" marR="0" rtl="0" algn="l">
              <a:lnSpc>
                <a:spcPct val="100000"/>
              </a:lnSpc>
              <a:spcBef>
                <a:spcPts val="0"/>
              </a:spcBef>
              <a:spcAft>
                <a:spcPts val="0"/>
              </a:spcAft>
              <a:buNone/>
            </a:pPr>
            <a:r>
              <a:rPr b="1" i="0" lang="en-GB" sz="1400" u="none" cap="none" strike="noStrike">
                <a:solidFill>
                  <a:schemeClr val="dk1"/>
                </a:solidFill>
                <a:latin typeface="Arial"/>
                <a:ea typeface="Arial"/>
                <a:cs typeface="Arial"/>
                <a:sym typeface="Arial"/>
              </a:rPr>
              <a:t>Emily </a:t>
            </a:r>
            <a:r>
              <a:rPr b="1" lang="en-GB">
                <a:solidFill>
                  <a:schemeClr val="dk1"/>
                </a:solidFill>
              </a:rPr>
              <a:t>Jefferson, CTO HDR UK &amp; Interim Director DARE UK</a:t>
            </a:r>
            <a:endParaRPr b="1"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5" name="Google Shape;485;p18"/>
          <p:cNvSpPr txBox="1"/>
          <p:nvPr/>
        </p:nvSpPr>
        <p:spPr>
          <a:xfrm>
            <a:off x="1321095" y="4475207"/>
            <a:ext cx="7051009" cy="4616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Facilitator:   Kate O’Sullivan, Sheffield University</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2fad10fe45c_0_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Federation: Q&amp;A Slido (open now)</a:t>
            </a:r>
            <a:endParaRPr/>
          </a:p>
        </p:txBody>
      </p:sp>
      <p:cxnSp>
        <p:nvCxnSpPr>
          <p:cNvPr id="491" name="Google Shape;491;g2fad10fe45c_0_0"/>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492" name="Google Shape;492;g2fad10fe45c_0_0"/>
          <p:cNvSpPr txBox="1"/>
          <p:nvPr/>
        </p:nvSpPr>
        <p:spPr>
          <a:xfrm>
            <a:off x="1510200" y="3988001"/>
            <a:ext cx="6123600" cy="738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2"/>
                </a:solidFill>
                <a:latin typeface="Arial"/>
                <a:ea typeface="Arial"/>
                <a:cs typeface="Arial"/>
                <a:sym typeface="Arial"/>
                <a:hlinkClick r:id="rId3">
                  <a:extLst>
                    <a:ext uri="{A12FA001-AC4F-418D-AE19-62706E023703}">
                      <ahyp:hlinkClr val="tx"/>
                    </a:ext>
                  </a:extLst>
                </a:hlinkClick>
              </a:rPr>
              <a:t>https://app.sli.do/event/7iLYtyTJinrXRMcXfum9Rq</a:t>
            </a:r>
            <a:endParaRPr sz="1800">
              <a:solidFill>
                <a:schemeClr val="dk2"/>
              </a:solidFill>
            </a:endParaRPr>
          </a:p>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2"/>
                </a:solidFill>
                <a:latin typeface="Arial"/>
                <a:ea typeface="Arial"/>
                <a:cs typeface="Arial"/>
                <a:sym typeface="Arial"/>
              </a:rPr>
              <a:t> </a:t>
            </a:r>
            <a:endParaRPr b="0" i="0" sz="1800" u="none" cap="none" strike="noStrike">
              <a:solidFill>
                <a:schemeClr val="dk2"/>
              </a:solidFill>
              <a:latin typeface="Arial"/>
              <a:ea typeface="Arial"/>
              <a:cs typeface="Arial"/>
              <a:sym typeface="Arial"/>
            </a:endParaRPr>
          </a:p>
        </p:txBody>
      </p:sp>
      <p:sp>
        <p:nvSpPr>
          <p:cNvPr id="493" name="Google Shape;493;g2fad10fe45c_0_0"/>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494" name="Google Shape;494;g2fad10fe45c_0_0"/>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495" name="Google Shape;495;g2fad10fe45c_0_0"/>
          <p:cNvPicPr preferRelativeResize="0"/>
          <p:nvPr/>
        </p:nvPicPr>
        <p:blipFill rotWithShape="1">
          <a:blip r:embed="rId4">
            <a:alphaModFix/>
          </a:blip>
          <a:srcRect b="0" l="0" r="0" t="0"/>
          <a:stretch/>
        </p:blipFill>
        <p:spPr>
          <a:xfrm>
            <a:off x="2923497" y="1017725"/>
            <a:ext cx="2946951" cy="2946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501" name="Google Shape;501;p19"/>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chemeClr val="dk1"/>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502" name="Google Shape;502;p19"/>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03" name="Google Shape;503;p19"/>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04" name="Google Shape;504;p19"/>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sz="2800">
                <a:solidFill>
                  <a:schemeClr val="dk1"/>
                </a:solidFill>
              </a:rPr>
              <a:t>Accelerating digital science focused discussion breakout</a:t>
            </a:r>
            <a:endParaRPr/>
          </a:p>
        </p:txBody>
      </p:sp>
      <p:sp>
        <p:nvSpPr>
          <p:cNvPr id="510" name="Google Shape;510;p20"/>
          <p:cNvSpPr txBox="1"/>
          <p:nvPr/>
        </p:nvSpPr>
        <p:spPr>
          <a:xfrm>
            <a:off x="311700" y="1048278"/>
            <a:ext cx="8112000" cy="375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Arial"/>
                <a:ea typeface="Arial"/>
                <a:cs typeface="Arial"/>
                <a:sym typeface="Arial"/>
              </a:rPr>
              <a:t>How this will work:</a:t>
            </a:r>
            <a:endParaRPr b="0" i="0" sz="16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We are including a second room for the breakouts:  Follow the co-chairs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Grab a coffee / tea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Join a discussion table / and online breakout Zoom room. </a:t>
            </a:r>
            <a:endParaRPr>
              <a:solidFill>
                <a:schemeClr val="dk1"/>
              </a:solidFill>
            </a:endParaRPr>
          </a:p>
          <a:p>
            <a:pPr indent="-317500" lvl="1" marL="914400" marR="0" rtl="0" algn="l">
              <a:lnSpc>
                <a:spcPct val="100000"/>
              </a:lnSpc>
              <a:spcBef>
                <a:spcPts val="0"/>
              </a:spcBef>
              <a:spcAft>
                <a:spcPts val="0"/>
              </a:spcAft>
              <a:buClr>
                <a:srgbClr val="000000"/>
              </a:buClr>
              <a:buSzPts val="1400"/>
              <a:buFont typeface="Arial"/>
              <a:buChar char="○"/>
            </a:pPr>
            <a:r>
              <a:rPr lang="en-GB">
                <a:solidFill>
                  <a:schemeClr val="dk1"/>
                </a:solidFill>
              </a:rPr>
              <a:t>Room 1.17</a:t>
            </a:r>
            <a:r>
              <a:rPr b="0" i="0" lang="en-GB" sz="14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Arial"/>
                <a:ea typeface="Arial"/>
                <a:cs typeface="Arial"/>
                <a:sym typeface="Arial"/>
              </a:rPr>
              <a:t>Focus: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Where the community is going (e.g. MRC proposal for digital research infrastructure in 2035) and how to get there. </a:t>
            </a:r>
            <a:r>
              <a:rPr b="1" i="0" lang="en-GB" sz="1400" u="none" cap="none" strike="noStrike">
                <a:solidFill>
                  <a:srgbClr val="7030A0"/>
                </a:solidFill>
                <a:latin typeface="Arial"/>
                <a:ea typeface="Arial"/>
                <a:cs typeface="Arial"/>
                <a:sym typeface="Arial"/>
              </a:rPr>
              <a:t>What is stopping federation today?</a:t>
            </a:r>
            <a:endParaRPr b="1" i="0" sz="1600" u="none" cap="none" strike="noStrike">
              <a:solidFill>
                <a:srgbClr val="7030A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Please volunteer or nominate someone from each table to capture key points and conclusions of discussion.  HackMD’s are set up, and paper/pens available.</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Will do a quick report back summary during wrap up at end of day.</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Arial"/>
                <a:ea typeface="Arial"/>
                <a:cs typeface="Arial"/>
                <a:sym typeface="Arial"/>
              </a:rPr>
              <a:t>This session ends at 13:00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so after that enjoy lunch and networking after selecting your WG to join…</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Arial"/>
                <a:ea typeface="Arial"/>
                <a:cs typeface="Arial"/>
                <a:sym typeface="Arial"/>
              </a:rPr>
              <a:t>and be back in the appropriate breakout / plenary room ready for the second breakout meeting around our working groups and how they are helping accelerate digital science.</a:t>
            </a:r>
            <a:endParaRPr b="0" i="0" sz="1600" u="none" cap="none" strike="noStrike">
              <a:solidFill>
                <a:schemeClr val="dk1"/>
              </a:solidFill>
              <a:latin typeface="Arial"/>
              <a:ea typeface="Arial"/>
              <a:cs typeface="Arial"/>
              <a:sym typeface="Arial"/>
            </a:endParaRPr>
          </a:p>
        </p:txBody>
      </p:sp>
      <p:cxnSp>
        <p:nvCxnSpPr>
          <p:cNvPr id="511" name="Google Shape;511;p20"/>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12" name="Google Shape;512;p20"/>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13" name="Google Shape;513;p20"/>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descr="Coffee with solid fill" id="514" name="Google Shape;514;p20"/>
          <p:cNvPicPr preferRelativeResize="0"/>
          <p:nvPr/>
        </p:nvPicPr>
        <p:blipFill rotWithShape="1">
          <a:blip r:embed="rId3">
            <a:alphaModFix/>
          </a:blip>
          <a:srcRect b="0" l="0" r="0" t="0"/>
          <a:stretch/>
        </p:blipFill>
        <p:spPr>
          <a:xfrm rot="1936741">
            <a:off x="6227876" y="1511582"/>
            <a:ext cx="573268" cy="573268"/>
          </a:xfrm>
          <a:prstGeom prst="rect">
            <a:avLst/>
          </a:prstGeom>
          <a:noFill/>
          <a:ln>
            <a:noFill/>
          </a:ln>
        </p:spPr>
      </p:pic>
      <p:pic>
        <p:nvPicPr>
          <p:cNvPr descr="Head with gears with solid fill" id="515" name="Google Shape;515;p20"/>
          <p:cNvPicPr preferRelativeResize="0"/>
          <p:nvPr/>
        </p:nvPicPr>
        <p:blipFill rotWithShape="1">
          <a:blip r:embed="rId4">
            <a:alphaModFix/>
          </a:blip>
          <a:srcRect b="0" l="0" r="0" t="0"/>
          <a:stretch/>
        </p:blipFill>
        <p:spPr>
          <a:xfrm flipH="1">
            <a:off x="6542530" y="1195528"/>
            <a:ext cx="998100" cy="998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In your groups, please discuss the following:</a:t>
            </a:r>
            <a:endParaRPr/>
          </a:p>
        </p:txBody>
      </p:sp>
      <p:sp>
        <p:nvSpPr>
          <p:cNvPr id="521" name="Google Shape;521;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lang="en-GB" sz="3200"/>
              <a:t>What is stopping federation today?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Time for</a:t>
            </a:r>
            <a:r>
              <a:rPr b="1" lang="en-GB"/>
              <a:t> Lunch!</a:t>
            </a:r>
            <a:endParaRPr/>
          </a:p>
        </p:txBody>
      </p:sp>
      <p:sp>
        <p:nvSpPr>
          <p:cNvPr id="527" name="Google Shape;527;p23"/>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chemeClr val="dk1"/>
              </a:solidFill>
            </a:endParaRPr>
          </a:p>
          <a:p>
            <a:pPr indent="0" lvl="0" marL="0" rtl="0" algn="l">
              <a:lnSpc>
                <a:spcPct val="115000"/>
              </a:lnSpc>
              <a:spcBef>
                <a:spcPts val="0"/>
              </a:spcBef>
              <a:spcAft>
                <a:spcPts val="0"/>
              </a:spcAft>
              <a:buSzPct val="138996"/>
              <a:buNone/>
            </a:pPr>
            <a:r>
              <a:rPr lang="en-GB" sz="1400">
                <a:solidFill>
                  <a:schemeClr val="dk1"/>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528" name="Google Shape;528;p23"/>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29" name="Google Shape;529;p23"/>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30" name="Google Shape;530;p23"/>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531" name="Google Shape;531;p23"/>
          <p:cNvPicPr preferRelativeResize="0"/>
          <p:nvPr/>
        </p:nvPicPr>
        <p:blipFill>
          <a:blip r:embed="rId3">
            <a:alphaModFix/>
          </a:blip>
          <a:stretch>
            <a:fillRect/>
          </a:stretch>
        </p:blipFill>
        <p:spPr>
          <a:xfrm>
            <a:off x="4333200" y="982649"/>
            <a:ext cx="4289799" cy="3372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g2fad10fe45c_0_1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Over lunch please pick which working group or discussion breakout you’d like to attend</a:t>
            </a:r>
            <a:endParaRPr/>
          </a:p>
        </p:txBody>
      </p:sp>
      <p:sp>
        <p:nvSpPr>
          <p:cNvPr id="537" name="Google Shape;537;g2fad10fe45c_0_11"/>
          <p:cNvSpPr txBox="1"/>
          <p:nvPr>
            <p:ph idx="1" type="body"/>
          </p:nvPr>
        </p:nvSpPr>
        <p:spPr>
          <a:xfrm>
            <a:off x="311700" y="1519650"/>
            <a:ext cx="8520600" cy="3049200"/>
          </a:xfrm>
          <a:prstGeom prst="rect">
            <a:avLst/>
          </a:prstGeom>
        </p:spPr>
        <p:txBody>
          <a:bodyPr anchorCtr="0" anchor="t" bIns="91425" lIns="91425" spcFirstLastPara="1" rIns="91425" wrap="square" tIns="91425">
            <a:noAutofit/>
          </a:bodyPr>
          <a:lstStyle/>
          <a:p>
            <a:pPr indent="-326103" lvl="0" marL="4572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Working groups (</a:t>
            </a:r>
            <a:r>
              <a:rPr i="1" lang="en-GB" sz="1120">
                <a:solidFill>
                  <a:schemeClr val="dk1"/>
                </a:solidFill>
                <a:highlight>
                  <a:schemeClr val="lt1"/>
                </a:highlight>
              </a:rPr>
              <a:t>open to everyone, you don’t need to be a member</a:t>
            </a:r>
            <a:r>
              <a:rPr lang="en-GB" sz="1120">
                <a:solidFill>
                  <a:schemeClr val="dk1"/>
                </a:solidFill>
                <a:highlight>
                  <a:schemeClr val="lt1"/>
                </a:highlight>
              </a:rPr>
              <a:t>)</a:t>
            </a:r>
            <a:endParaRPr sz="1120">
              <a:solidFill>
                <a:schemeClr val="dk1"/>
              </a:solidFill>
              <a:highlight>
                <a:schemeClr val="lt1"/>
              </a:highlight>
            </a:endParaRPr>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Glossary</a:t>
            </a:r>
            <a:endParaRPr sz="1120">
              <a:solidFill>
                <a:schemeClr val="dk1"/>
              </a:solidFill>
              <a:highlight>
                <a:schemeClr val="lt1"/>
              </a:highlight>
            </a:endParaRPr>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Cybersecurity Risks</a:t>
            </a:r>
            <a:endParaRPr sz="980"/>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SATRE</a:t>
            </a:r>
            <a:endParaRPr sz="980"/>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Funding and Sustainability</a:t>
            </a:r>
            <a:endParaRPr i="1" sz="839">
              <a:solidFill>
                <a:schemeClr val="dk1"/>
              </a:solidFill>
            </a:endParaRPr>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SDE/TRE Definitions</a:t>
            </a:r>
            <a:endParaRPr sz="980"/>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Extending Control / federated Information Governance</a:t>
            </a:r>
            <a:endParaRPr sz="980"/>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Citizen Agency</a:t>
            </a:r>
            <a:endParaRPr sz="1120">
              <a:solidFill>
                <a:schemeClr val="dk1"/>
              </a:solidFill>
              <a:highlight>
                <a:schemeClr val="lt1"/>
              </a:highlight>
            </a:endParaRPr>
          </a:p>
          <a:p>
            <a:pPr indent="-326103" lvl="0" marL="4572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Other suggested topics:</a:t>
            </a:r>
            <a:endParaRPr sz="1120">
              <a:solidFill>
                <a:schemeClr val="dk1"/>
              </a:solidFill>
              <a:highlight>
                <a:schemeClr val="lt1"/>
              </a:highlight>
            </a:endParaRPr>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Encouraging more EDI researchers to use TREs</a:t>
            </a:r>
            <a:endParaRPr sz="1120">
              <a:solidFill>
                <a:schemeClr val="dk1"/>
              </a:solidFill>
              <a:highlight>
                <a:schemeClr val="lt1"/>
              </a:highlight>
            </a:endParaRPr>
          </a:p>
          <a:p>
            <a:pPr indent="-326102" lvl="1" marL="914400" rtl="0" algn="l">
              <a:lnSpc>
                <a:spcPct val="100000"/>
              </a:lnSpc>
              <a:spcBef>
                <a:spcPts val="0"/>
              </a:spcBef>
              <a:spcAft>
                <a:spcPts val="0"/>
              </a:spcAft>
              <a:buClr>
                <a:schemeClr val="dk1"/>
              </a:buClr>
              <a:buSzPts val="1535"/>
              <a:buChar char="○"/>
            </a:pPr>
            <a:r>
              <a:rPr lang="en-GB" sz="1120">
                <a:solidFill>
                  <a:schemeClr val="dk1"/>
                </a:solidFill>
                <a:highlight>
                  <a:schemeClr val="lt1"/>
                </a:highlight>
              </a:rPr>
              <a:t>NLP free-text de-identification</a:t>
            </a:r>
            <a:endParaRPr sz="1120">
              <a:solidFill>
                <a:schemeClr val="dk1"/>
              </a:solidFill>
              <a:highlight>
                <a:schemeClr val="lt1"/>
              </a:highlight>
            </a:endParaRPr>
          </a:p>
          <a:p>
            <a:pPr indent="-326102" lvl="1" marL="914400" rtl="0" algn="l">
              <a:lnSpc>
                <a:spcPct val="100000"/>
              </a:lnSpc>
              <a:spcBef>
                <a:spcPts val="0"/>
              </a:spcBef>
              <a:spcAft>
                <a:spcPts val="0"/>
              </a:spcAft>
              <a:buClr>
                <a:schemeClr val="dk1"/>
              </a:buClr>
              <a:buSzPts val="1535"/>
              <a:buChar char="○"/>
            </a:pPr>
            <a:r>
              <a:t/>
            </a:r>
            <a:endParaRPr sz="1120">
              <a:solidFill>
                <a:schemeClr val="dk1"/>
              </a:solidFill>
              <a:highlight>
                <a:schemeClr val="lt1"/>
              </a:highlight>
            </a:endParaRPr>
          </a:p>
        </p:txBody>
      </p:sp>
      <p:pic>
        <p:nvPicPr>
          <p:cNvPr id="538" name="Google Shape;538;g2fad10fe45c_0_11"/>
          <p:cNvPicPr preferRelativeResize="0"/>
          <p:nvPr/>
        </p:nvPicPr>
        <p:blipFill rotWithShape="1">
          <a:blip r:embed="rId3">
            <a:alphaModFix/>
          </a:blip>
          <a:srcRect b="0" l="0" r="0" t="0"/>
          <a:stretch/>
        </p:blipFill>
        <p:spPr>
          <a:xfrm>
            <a:off x="5885347" y="1337300"/>
            <a:ext cx="2946951" cy="2946951"/>
          </a:xfrm>
          <a:prstGeom prst="rect">
            <a:avLst/>
          </a:prstGeom>
          <a:noFill/>
          <a:ln>
            <a:noFill/>
          </a:ln>
        </p:spPr>
      </p:pic>
      <p:sp>
        <p:nvSpPr>
          <p:cNvPr id="539" name="Google Shape;539;g2fad10fe45c_0_11"/>
          <p:cNvSpPr txBox="1"/>
          <p:nvPr/>
        </p:nvSpPr>
        <p:spPr>
          <a:xfrm>
            <a:off x="0" y="4466600"/>
            <a:ext cx="91440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800"/>
              <a:buFont typeface="Arial"/>
              <a:buNone/>
            </a:pPr>
            <a:r>
              <a:rPr lang="en-GB" sz="2100"/>
              <a:t> </a:t>
            </a:r>
            <a:r>
              <a:rPr lang="en-GB" sz="2100" u="sng">
                <a:solidFill>
                  <a:schemeClr val="hlink"/>
                </a:solidFill>
                <a:hlinkClick r:id="rId4"/>
              </a:rPr>
              <a:t>https://bit.ly/uktre2024</a:t>
            </a:r>
            <a:r>
              <a:rPr lang="en-GB" sz="2100"/>
              <a:t>     </a:t>
            </a:r>
            <a:r>
              <a:rPr lang="en-GB" sz="2100" u="sng">
                <a:solidFill>
                  <a:schemeClr val="hlink"/>
                </a:solidFill>
                <a:hlinkClick r:id="rId5"/>
              </a:rPr>
              <a:t>https://app.sli.do/event/7iLYtyTJinrXRMcXfum9Rq</a:t>
            </a:r>
            <a:endParaRPr sz="2800">
              <a:solidFill>
                <a:schemeClr val="dk2"/>
              </a:solidFill>
            </a:endParaRPr>
          </a:p>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2"/>
                </a:solidFill>
                <a:latin typeface="Arial"/>
                <a:ea typeface="Arial"/>
                <a:cs typeface="Arial"/>
                <a:sym typeface="Arial"/>
              </a:rPr>
              <a:t> </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545" name="Google Shape;545;p25"/>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chemeClr val="dk1"/>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546" name="Google Shape;546;p25"/>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47" name="Google Shape;547;p25"/>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48" name="Google Shape;548;p25"/>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24"/>
          <p:cNvSpPr txBox="1"/>
          <p:nvPr>
            <p:ph type="title"/>
          </p:nvPr>
        </p:nvSpPr>
        <p:spPr>
          <a:xfrm>
            <a:off x="311700" y="153388"/>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Accelerating digital science</a:t>
            </a:r>
            <a:br>
              <a:rPr b="1" lang="en-GB"/>
            </a:br>
            <a:r>
              <a:rPr b="1" lang="en-GB"/>
              <a:t>Breakout 2 </a:t>
            </a:r>
            <a:r>
              <a:rPr b="1" lang="en-GB" sz="2200"/>
              <a:t>(Working groups and suggested topics)</a:t>
            </a:r>
            <a:endParaRPr/>
          </a:p>
        </p:txBody>
      </p:sp>
      <p:cxnSp>
        <p:nvCxnSpPr>
          <p:cNvPr id="554" name="Google Shape;554;p24"/>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55" name="Google Shape;555;p24"/>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56" name="Google Shape;556;p24"/>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graphicFrame>
        <p:nvGraphicFramePr>
          <p:cNvPr id="557" name="Google Shape;557;p24"/>
          <p:cNvGraphicFramePr/>
          <p:nvPr/>
        </p:nvGraphicFramePr>
        <p:xfrm>
          <a:off x="388025" y="1074350"/>
          <a:ext cx="3000000" cy="3000000"/>
        </p:xfrm>
        <a:graphic>
          <a:graphicData uri="http://schemas.openxmlformats.org/drawingml/2006/table">
            <a:tbl>
              <a:tblPr>
                <a:noFill/>
                <a:tableStyleId>{DF8A240E-A935-402A-A160-E9E6E98E0D53}</a:tableStyleId>
              </a:tblPr>
              <a:tblGrid>
                <a:gridCol w="2644725"/>
                <a:gridCol w="3833225"/>
                <a:gridCol w="1916000"/>
              </a:tblGrid>
              <a:tr h="381000">
                <a:tc>
                  <a:txBody>
                    <a:bodyPr/>
                    <a:lstStyle/>
                    <a:p>
                      <a:pPr indent="0" lvl="0" marL="0" rtl="0" algn="l">
                        <a:spcBef>
                          <a:spcPts val="0"/>
                        </a:spcBef>
                        <a:spcAft>
                          <a:spcPts val="0"/>
                        </a:spcAft>
                        <a:buNone/>
                      </a:pPr>
                      <a:r>
                        <a:rPr lang="en-GB" sz="1200"/>
                        <a:t>Glossary</a:t>
                      </a:r>
                      <a:endParaRPr sz="1200"/>
                    </a:p>
                  </a:txBody>
                  <a:tcPr marT="91425" marB="91425" marR="91425" marL="91425"/>
                </a:tc>
                <a:tc>
                  <a:txBody>
                    <a:bodyPr/>
                    <a:lstStyle/>
                    <a:p>
                      <a:pPr indent="0" lvl="0" marL="0" rtl="0" algn="l">
                        <a:spcBef>
                          <a:spcPts val="0"/>
                        </a:spcBef>
                        <a:spcAft>
                          <a:spcPts val="0"/>
                        </a:spcAft>
                        <a:buNone/>
                      </a:pPr>
                      <a:r>
                        <a:rPr lang="en-GB" sz="1200"/>
                        <a:t>Rob Baxter / Kate O’Sullivan / Balint Stewart</a:t>
                      </a:r>
                      <a:endParaRPr sz="1200"/>
                    </a:p>
                  </a:txBody>
                  <a:tcPr marT="91425" marB="91425" marR="91425" marL="91425"/>
                </a:tc>
                <a:tc>
                  <a:txBody>
                    <a:bodyPr/>
                    <a:lstStyle/>
                    <a:p>
                      <a:pPr indent="0" lvl="0" marL="0" rtl="0" algn="l">
                        <a:spcBef>
                          <a:spcPts val="0"/>
                        </a:spcBef>
                        <a:spcAft>
                          <a:spcPts val="0"/>
                        </a:spcAft>
                        <a:buNone/>
                      </a:pPr>
                      <a:r>
                        <a:rPr lang="en-GB" sz="1200"/>
                        <a:t>Table 1 (Upstairs)</a:t>
                      </a:r>
                      <a:endParaRPr sz="1200"/>
                    </a:p>
                  </a:txBody>
                  <a:tcPr marT="91425" marB="91425" marR="91425" marL="91425"/>
                </a:tc>
              </a:tr>
              <a:tr h="100000">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Cybersecurity Risks</a:t>
                      </a:r>
                      <a:endParaRPr sz="1200"/>
                    </a:p>
                  </a:txBody>
                  <a:tcPr marT="91425" marB="91425" marR="91425" marL="91425"/>
                </a:tc>
                <a:tc>
                  <a:txBody>
                    <a:bodyPr/>
                    <a:lstStyle/>
                    <a:p>
                      <a:pPr indent="0" lvl="0" marL="0" rtl="0" algn="l">
                        <a:spcBef>
                          <a:spcPts val="0"/>
                        </a:spcBef>
                        <a:spcAft>
                          <a:spcPts val="0"/>
                        </a:spcAft>
                        <a:buNone/>
                      </a:pPr>
                      <a:r>
                        <a:rPr lang="en-GB" sz="1200"/>
                        <a:t>Donald Scobbie  / Martin O’Reilly</a:t>
                      </a:r>
                      <a:endParaRPr sz="1200"/>
                    </a:p>
                  </a:txBody>
                  <a:tcPr marT="91425" marB="91425" marR="91425" marL="91425"/>
                </a:tc>
                <a:tc>
                  <a:txBody>
                    <a:bodyPr/>
                    <a:lstStyle/>
                    <a:p>
                      <a:pPr indent="0" lvl="0" marL="0" rtl="0" algn="l">
                        <a:spcBef>
                          <a:spcPts val="0"/>
                        </a:spcBef>
                        <a:spcAft>
                          <a:spcPts val="0"/>
                        </a:spcAft>
                        <a:buNone/>
                      </a:pPr>
                      <a:r>
                        <a:rPr lang="en-GB" sz="1200"/>
                        <a:t>Table 2</a:t>
                      </a:r>
                      <a:r>
                        <a:rPr lang="en-GB" sz="1200">
                          <a:solidFill>
                            <a:schemeClr val="dk1"/>
                          </a:solidFill>
                        </a:rPr>
                        <a:t> (Upstairs)</a:t>
                      </a:r>
                      <a:endParaRPr sz="1200"/>
                    </a:p>
                  </a:txBody>
                  <a:tcPr marT="91425" marB="91425" marR="91425" marL="91425"/>
                </a:tc>
              </a:tr>
              <a:tr h="381000">
                <a:tc>
                  <a:txBody>
                    <a:bodyPr/>
                    <a:lstStyle/>
                    <a:p>
                      <a:pPr indent="0" lvl="0" marL="0" rtl="0" algn="l">
                        <a:spcBef>
                          <a:spcPts val="0"/>
                        </a:spcBef>
                        <a:spcAft>
                          <a:spcPts val="0"/>
                        </a:spcAft>
                        <a:buNone/>
                      </a:pPr>
                      <a:r>
                        <a:rPr lang="en-GB" sz="1200"/>
                        <a:t>SATRE</a:t>
                      </a:r>
                      <a:endParaRPr sz="1200"/>
                    </a:p>
                  </a:txBody>
                  <a:tcPr marT="91425" marB="91425" marR="91425" marL="91425"/>
                </a:tc>
                <a:tc>
                  <a:txBody>
                    <a:bodyPr/>
                    <a:lstStyle/>
                    <a:p>
                      <a:pPr indent="0" lvl="0" marL="0" rtl="0" algn="l">
                        <a:spcBef>
                          <a:spcPts val="0"/>
                        </a:spcBef>
                        <a:spcAft>
                          <a:spcPts val="0"/>
                        </a:spcAft>
                        <a:buNone/>
                      </a:pPr>
                      <a:r>
                        <a:rPr lang="en-GB" sz="1200"/>
                        <a:t>Simon Li / Chris Cole / Martin O’Reilly / James Robinson / Andrew Payne / Michelle Amugi</a:t>
                      </a:r>
                      <a:endParaRPr sz="1200"/>
                    </a:p>
                  </a:txBody>
                  <a:tcPr marT="91425" marB="91425" marR="91425" marL="91425"/>
                </a:tc>
                <a:tc>
                  <a:txBody>
                    <a:bodyPr/>
                    <a:lstStyle/>
                    <a:p>
                      <a:pPr indent="0" lvl="0" marL="0" rtl="0" algn="l">
                        <a:spcBef>
                          <a:spcPts val="0"/>
                        </a:spcBef>
                        <a:spcAft>
                          <a:spcPts val="0"/>
                        </a:spcAft>
                        <a:buNone/>
                      </a:pPr>
                      <a:r>
                        <a:rPr lang="en-GB" sz="1200"/>
                        <a:t>Table 3</a:t>
                      </a:r>
                      <a:r>
                        <a:rPr lang="en-GB" sz="1200">
                          <a:solidFill>
                            <a:schemeClr val="dk1"/>
                          </a:solidFill>
                        </a:rPr>
                        <a:t> (Upstairs)</a:t>
                      </a:r>
                      <a:endParaRPr sz="1200"/>
                    </a:p>
                  </a:txBody>
                  <a:tcPr marT="91425" marB="91425" marR="91425" marL="91425"/>
                </a:tc>
              </a:tr>
              <a:tr h="381000">
                <a:tc>
                  <a:txBody>
                    <a:bodyPr/>
                    <a:lstStyle/>
                    <a:p>
                      <a:pPr indent="0" lvl="0" marL="0" rtl="0" algn="l">
                        <a:spcBef>
                          <a:spcPts val="0"/>
                        </a:spcBef>
                        <a:spcAft>
                          <a:spcPts val="0"/>
                        </a:spcAft>
                        <a:buNone/>
                      </a:pPr>
                      <a:r>
                        <a:rPr lang="en-GB" sz="1200"/>
                        <a:t>Funding and Sustainability       </a:t>
                      </a:r>
                      <a:endParaRPr sz="1200"/>
                    </a:p>
                  </a:txBody>
                  <a:tcPr marT="91425" marB="91425" marR="91425" marL="91425"/>
                </a:tc>
                <a:tc>
                  <a:txBody>
                    <a:bodyPr/>
                    <a:lstStyle/>
                    <a:p>
                      <a:pPr indent="0" lvl="0" marL="0" rtl="0" algn="l">
                        <a:spcBef>
                          <a:spcPts val="0"/>
                        </a:spcBef>
                        <a:spcAft>
                          <a:spcPts val="0"/>
                        </a:spcAft>
                        <a:buNone/>
                      </a:pPr>
                      <a:r>
                        <a:rPr lang="en-GB" sz="1200"/>
                        <a:t>Rebecca Fox / Lisa Scerri</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Table 4 (Upstairs)</a:t>
                      </a:r>
                      <a:endParaRPr sz="1200"/>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Extending Control (for Information Governance)</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James Fleming / Pete Barnsley</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Table 5 (Upstairs)</a:t>
                      </a:r>
                      <a:endParaRPr sz="1200"/>
                    </a:p>
                  </a:txBody>
                  <a:tcPr marT="91425" marB="91425" marR="91425" marL="91425"/>
                </a:tc>
              </a:tr>
              <a:tr h="381000">
                <a:tc>
                  <a:txBody>
                    <a:bodyPr/>
                    <a:lstStyle/>
                    <a:p>
                      <a:pPr indent="0" lvl="0" marL="0" rtl="0" algn="l">
                        <a:spcBef>
                          <a:spcPts val="0"/>
                        </a:spcBef>
                        <a:spcAft>
                          <a:spcPts val="0"/>
                        </a:spcAft>
                        <a:buNone/>
                      </a:pPr>
                      <a:r>
                        <a:rPr lang="en-GB" sz="1200">
                          <a:solidFill>
                            <a:schemeClr val="dk1"/>
                          </a:solidFill>
                        </a:rPr>
                        <a:t>SDE/TRE Definitions</a:t>
                      </a:r>
                      <a:endParaRPr sz="1200"/>
                    </a:p>
                  </a:txBody>
                  <a:tcPr marT="91425" marB="91425" marR="91425" marL="91425"/>
                </a:tc>
                <a:tc>
                  <a:txBody>
                    <a:bodyPr/>
                    <a:lstStyle/>
                    <a:p>
                      <a:pPr indent="0" lvl="0" marL="0" rtl="0" algn="l">
                        <a:spcBef>
                          <a:spcPts val="0"/>
                        </a:spcBef>
                        <a:spcAft>
                          <a:spcPts val="0"/>
                        </a:spcAft>
                        <a:buNone/>
                      </a:pPr>
                      <a:r>
                        <a:rPr lang="en-GB" sz="1200">
                          <a:solidFill>
                            <a:schemeClr val="dk1"/>
                          </a:solidFill>
                        </a:rPr>
                        <a:t>Madalyn Hardaker / Pete Barnsley</a:t>
                      </a:r>
                      <a:endParaRPr sz="1200"/>
                    </a:p>
                  </a:txBody>
                  <a:tcPr marT="91425" marB="91425" marR="91425" marL="91425"/>
                </a:tc>
                <a:tc>
                  <a:txBody>
                    <a:bodyPr/>
                    <a:lstStyle/>
                    <a:p>
                      <a:pPr indent="0" lvl="0" marL="0" rtl="0" algn="l">
                        <a:spcBef>
                          <a:spcPts val="0"/>
                        </a:spcBef>
                        <a:spcAft>
                          <a:spcPts val="0"/>
                        </a:spcAft>
                        <a:buNone/>
                      </a:pPr>
                      <a:r>
                        <a:rPr lang="en-GB" sz="1200"/>
                        <a:t>Table 6 (Downstairs)</a:t>
                      </a:r>
                      <a:endParaRPr sz="1200"/>
                    </a:p>
                  </a:txBody>
                  <a:tcPr marT="91425" marB="91425" marR="91425" marL="91425"/>
                </a:tc>
              </a:tr>
              <a:tr h="381000">
                <a:tc>
                  <a:txBody>
                    <a:bodyPr/>
                    <a:lstStyle/>
                    <a:p>
                      <a:pPr indent="0" lvl="0" marL="0" rtl="0" algn="l">
                        <a:spcBef>
                          <a:spcPts val="0"/>
                        </a:spcBef>
                        <a:spcAft>
                          <a:spcPts val="0"/>
                        </a:spcAft>
                        <a:buNone/>
                      </a:pPr>
                      <a:r>
                        <a:rPr lang="en-GB" sz="1200"/>
                        <a:t>NLP free-text deidentification</a:t>
                      </a:r>
                      <a:endParaRPr sz="1200"/>
                    </a:p>
                  </a:txBody>
                  <a:tcPr marT="91425" marB="91425" marR="91425" marL="91425"/>
                </a:tc>
                <a:tc>
                  <a:txBody>
                    <a:bodyPr/>
                    <a:lstStyle/>
                    <a:p>
                      <a:pPr indent="0" lvl="0" marL="0" rtl="0" algn="l">
                        <a:spcBef>
                          <a:spcPts val="0"/>
                        </a:spcBef>
                        <a:spcAft>
                          <a:spcPts val="0"/>
                        </a:spcAft>
                        <a:buNone/>
                      </a:pPr>
                      <a:r>
                        <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Table 7 (Downstairs)</a:t>
                      </a:r>
                      <a:endParaRPr sz="1200"/>
                    </a:p>
                  </a:txBody>
                  <a:tcPr marT="91425" marB="91425" marR="91425" marL="91425"/>
                </a:tc>
              </a:tr>
              <a:tr h="381000">
                <a:tc>
                  <a:txBody>
                    <a:bodyPr/>
                    <a:lstStyle/>
                    <a:p>
                      <a:pPr indent="0" lvl="0" marL="0" rtl="0" algn="l">
                        <a:spcBef>
                          <a:spcPts val="0"/>
                        </a:spcBef>
                        <a:spcAft>
                          <a:spcPts val="0"/>
                        </a:spcAft>
                        <a:buNone/>
                      </a:pPr>
                      <a:r>
                        <a:rPr lang="en-GB" sz="1200"/>
                        <a:t>Anything else</a:t>
                      </a:r>
                      <a:endParaRPr sz="1200"/>
                    </a:p>
                  </a:txBody>
                  <a:tcPr marT="91425" marB="91425" marR="91425" marL="91425"/>
                </a:tc>
                <a:tc>
                  <a:txBody>
                    <a:bodyPr/>
                    <a:lstStyle/>
                    <a:p>
                      <a:pPr indent="0" lvl="0" marL="0" rtl="0" algn="l">
                        <a:spcBef>
                          <a:spcPts val="0"/>
                        </a:spcBef>
                        <a:spcAft>
                          <a:spcPts val="0"/>
                        </a:spcAft>
                        <a:buNone/>
                      </a:pPr>
                      <a:r>
                        <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rPr>
                        <a:t>Table 8 (Downstairs)</a:t>
                      </a:r>
                      <a:endParaRPr sz="1200"/>
                    </a:p>
                  </a:txBody>
                  <a:tcPr marT="91425" marB="91425" marR="91425" marL="91425"/>
                </a:tc>
              </a:tr>
              <a:tr h="100000">
                <a:tc>
                  <a:txBody>
                    <a:bodyPr/>
                    <a:lstStyle/>
                    <a:p>
                      <a:pPr indent="0" lvl="0" marL="0" rtl="0" algn="l">
                        <a:spcBef>
                          <a:spcPts val="0"/>
                        </a:spcBef>
                        <a:spcAft>
                          <a:spcPts val="0"/>
                        </a:spcAft>
                        <a:buNone/>
                      </a:pPr>
                      <a:r>
                        <a:t/>
                      </a:r>
                      <a:endParaRPr sz="1200"/>
                    </a:p>
                  </a:txBody>
                  <a:tcPr marT="91425" marB="91425" marR="91425" marL="91425"/>
                </a:tc>
                <a:tc>
                  <a:txBody>
                    <a:bodyPr/>
                    <a:lstStyle/>
                    <a:p>
                      <a:pPr indent="0" lvl="0" marL="0" rtl="0" algn="l">
                        <a:spcBef>
                          <a:spcPts val="0"/>
                        </a:spcBef>
                        <a:spcAft>
                          <a:spcPts val="0"/>
                        </a:spcAft>
                        <a:buNone/>
                      </a:pPr>
                      <a:r>
                        <a:t/>
                      </a:r>
                      <a:endParaRPr sz="1200"/>
                    </a:p>
                  </a:txBody>
                  <a:tcPr marT="91425" marB="91425" marR="91425" marL="91425"/>
                </a:tc>
                <a:tc>
                  <a:txBody>
                    <a:bodyPr/>
                    <a:lstStyle/>
                    <a:p>
                      <a:pPr indent="0" lvl="0" marL="0" rtl="0" algn="l">
                        <a:spcBef>
                          <a:spcPts val="0"/>
                        </a:spcBef>
                        <a:spcAft>
                          <a:spcPts val="0"/>
                        </a:spcAft>
                        <a:buClr>
                          <a:schemeClr val="dk1"/>
                        </a:buClr>
                        <a:buSzPts val="1100"/>
                        <a:buFont typeface="Arial"/>
                        <a:buNone/>
                      </a:pPr>
                      <a:r>
                        <a:t/>
                      </a:r>
                      <a:endParaRPr sz="1200"/>
                    </a:p>
                  </a:txBody>
                  <a:tcPr marT="91425" marB="91425" marR="91425" marL="9142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563" name="Google Shape;563;p27"/>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chemeClr val="dk1"/>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564" name="Google Shape;564;p27"/>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65" name="Google Shape;565;p27"/>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66" name="Google Shape;566;p27"/>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cxnSp>
        <p:nvCxnSpPr>
          <p:cNvPr id="571" name="Google Shape;571;p28"/>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72" name="Google Shape;572;p28"/>
          <p:cNvSpPr txBox="1"/>
          <p:nvPr>
            <p:ph type="title"/>
          </p:nvPr>
        </p:nvSpPr>
        <p:spPr>
          <a:xfrm>
            <a:off x="2509650" y="3664150"/>
            <a:ext cx="41247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GB"/>
              <a:t>Break time: Back at 15:15</a:t>
            </a:r>
            <a:endParaRPr b="1"/>
          </a:p>
          <a:p>
            <a:pPr indent="0" lvl="0" marL="0" rtl="0" algn="ctr">
              <a:lnSpc>
                <a:spcPct val="100000"/>
              </a:lnSpc>
              <a:spcBef>
                <a:spcPts val="0"/>
              </a:spcBef>
              <a:spcAft>
                <a:spcPts val="0"/>
              </a:spcAft>
              <a:buSzPct val="162800"/>
              <a:buNone/>
            </a:pPr>
            <a:r>
              <a:rPr lang="en-GB" sz="1911"/>
              <a:t>Check the agenda for next sessions!</a:t>
            </a:r>
            <a:endParaRPr sz="1911"/>
          </a:p>
        </p:txBody>
      </p:sp>
      <p:sp>
        <p:nvSpPr>
          <p:cNvPr id="573" name="Google Shape;573;p28"/>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74" name="Google Shape;574;p28"/>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descr="Coffee with solid fill" id="575" name="Google Shape;575;p28"/>
          <p:cNvPicPr preferRelativeResize="0"/>
          <p:nvPr/>
        </p:nvPicPr>
        <p:blipFill rotWithShape="1">
          <a:blip r:embed="rId3">
            <a:alphaModFix/>
          </a:blip>
          <a:srcRect b="0" l="0" r="0" t="0"/>
          <a:stretch/>
        </p:blipFill>
        <p:spPr>
          <a:xfrm rot="1936741">
            <a:off x="3484092" y="2114549"/>
            <a:ext cx="914400" cy="914400"/>
          </a:xfrm>
          <a:prstGeom prst="rect">
            <a:avLst/>
          </a:prstGeom>
          <a:noFill/>
          <a:ln>
            <a:noFill/>
          </a:ln>
        </p:spPr>
      </p:pic>
      <p:pic>
        <p:nvPicPr>
          <p:cNvPr descr="Head with gears with solid fill" id="576" name="Google Shape;576;p28"/>
          <p:cNvPicPr preferRelativeResize="0"/>
          <p:nvPr/>
        </p:nvPicPr>
        <p:blipFill rotWithShape="1">
          <a:blip r:embed="rId4">
            <a:alphaModFix/>
          </a:blip>
          <a:srcRect b="0" l="0" r="0" t="0"/>
          <a:stretch/>
        </p:blipFill>
        <p:spPr>
          <a:xfrm flipH="1">
            <a:off x="3941292" y="1460023"/>
            <a:ext cx="1592036" cy="159203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582" name="Google Shape;582;p29"/>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chemeClr val="dk1"/>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583" name="Google Shape;583;p29"/>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84" name="Google Shape;584;p29"/>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85" name="Google Shape;585;p29"/>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Lightning Talks</a:t>
            </a:r>
            <a:br>
              <a:rPr b="1" lang="en-GB"/>
            </a:br>
            <a:r>
              <a:rPr b="1" lang="en-GB" sz="1800"/>
              <a:t>4mins max,</a:t>
            </a:r>
            <a:r>
              <a:rPr lang="en-GB" sz="1800"/>
              <a:t> Display goes red with 1 min left, timer will sound at end.</a:t>
            </a:r>
            <a:br>
              <a:rPr lang="en-GB" sz="1800"/>
            </a:br>
            <a:r>
              <a:rPr lang="en-GB" sz="1800"/>
              <a:t>Next speaker (in below order - see handout) please </a:t>
            </a:r>
            <a:r>
              <a:rPr b="1" lang="en-GB" sz="1800"/>
              <a:t>get ready to come up to front asap</a:t>
            </a:r>
            <a:r>
              <a:rPr lang="en-GB" sz="1800"/>
              <a:t>.</a:t>
            </a:r>
            <a:br>
              <a:rPr lang="en-GB" sz="1800"/>
            </a:br>
            <a:r>
              <a:rPr b="1" lang="en-GB" sz="1800"/>
              <a:t>Q&amp;A at end </a:t>
            </a:r>
            <a:r>
              <a:rPr lang="en-GB" sz="1800"/>
              <a:t>if time allows.</a:t>
            </a:r>
            <a:endParaRPr/>
          </a:p>
        </p:txBody>
      </p:sp>
      <p:cxnSp>
        <p:nvCxnSpPr>
          <p:cNvPr id="591" name="Google Shape;591;p30"/>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592" name="Google Shape;592;p30"/>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593" name="Google Shape;593;p30"/>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graphicFrame>
        <p:nvGraphicFramePr>
          <p:cNvPr id="594" name="Google Shape;594;p30"/>
          <p:cNvGraphicFramePr/>
          <p:nvPr/>
        </p:nvGraphicFramePr>
        <p:xfrm>
          <a:off x="677637" y="1821614"/>
          <a:ext cx="3000000" cy="3000000"/>
        </p:xfrm>
        <a:graphic>
          <a:graphicData uri="http://schemas.openxmlformats.org/drawingml/2006/table">
            <a:tbl>
              <a:tblPr bandRow="1" firstCol="1" firstRow="1">
                <a:noFill/>
                <a:tableStyleId>{379A0C7B-4C6C-41E1-A7B3-88071AC27EB4}</a:tableStyleId>
              </a:tblPr>
              <a:tblGrid>
                <a:gridCol w="1499875"/>
                <a:gridCol w="1559875"/>
                <a:gridCol w="4934425"/>
              </a:tblGrid>
              <a:tr h="210625">
                <a:tc>
                  <a:txBody>
                    <a:bodyPr/>
                    <a:lstStyle/>
                    <a:p>
                      <a:pPr indent="0" lvl="0" marL="0" marR="0" rtl="0" algn="l">
                        <a:lnSpc>
                          <a:spcPct val="107000"/>
                        </a:lnSpc>
                        <a:spcBef>
                          <a:spcPts val="0"/>
                        </a:spcBef>
                        <a:spcAft>
                          <a:spcPts val="0"/>
                        </a:spcAft>
                        <a:buNone/>
                      </a:pPr>
                      <a:r>
                        <a:rPr lang="en-GB" sz="1200" u="none" cap="none" strike="noStrike"/>
                        <a:t>Person</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Affiliation</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Title</a:t>
                      </a:r>
                      <a:endParaRPr sz="1100" u="none" cap="none" strike="noStrike">
                        <a:latin typeface="Calibri"/>
                        <a:ea typeface="Calibri"/>
                        <a:cs typeface="Calibri"/>
                        <a:sym typeface="Calibri"/>
                      </a:endParaRPr>
                    </a:p>
                  </a:txBody>
                  <a:tcPr marT="0" marB="0" marR="68575" marL="68575"/>
                </a:tc>
              </a:tr>
              <a:tr h="436000">
                <a:tc>
                  <a:txBody>
                    <a:bodyPr/>
                    <a:lstStyle/>
                    <a:p>
                      <a:pPr indent="0" lvl="0" marL="0" marR="0" rtl="0" algn="l">
                        <a:lnSpc>
                          <a:spcPct val="107000"/>
                        </a:lnSpc>
                        <a:spcBef>
                          <a:spcPts val="0"/>
                        </a:spcBef>
                        <a:spcAft>
                          <a:spcPts val="0"/>
                        </a:spcAft>
                        <a:buNone/>
                      </a:pPr>
                      <a:r>
                        <a:rPr b="0" lang="en-GB" sz="1200" u="none" cap="none" strike="noStrike"/>
                        <a:t>Kate O’Sullivan</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Sheffield Univ</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Improving transparency of sensitive data processing by semi-automating data provenance in TREs</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Darren Bell</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Essex Univ, UKDS</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Why Access mediation needs ODRL (Open Digital Rights Language)</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Dr Izzy Hampson</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DHSC, NHS Transf</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Department of Health and Social Care Data Access Policy</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i="0" lang="en-GB" sz="1200" u="none" cap="none" strike="noStrike">
                          <a:solidFill>
                            <a:schemeClr val="lt1"/>
                          </a:solidFill>
                          <a:latin typeface="Arial"/>
                          <a:ea typeface="Arial"/>
                          <a:cs typeface="Arial"/>
                          <a:sym typeface="Arial"/>
                        </a:rPr>
                        <a:t>Katie Oldfield</a:t>
                      </a:r>
                      <a:endParaRPr/>
                    </a:p>
                  </a:txBody>
                  <a:tcPr marT="0" marB="0" marR="68575" marL="68575"/>
                </a:tc>
                <a:tc>
                  <a:txBody>
                    <a:bodyPr/>
                    <a:lstStyle/>
                    <a:p>
                      <a:pPr indent="0" lvl="0" marL="0" marR="0" rtl="0" algn="l">
                        <a:lnSpc>
                          <a:spcPct val="107000"/>
                        </a:lnSpc>
                        <a:spcBef>
                          <a:spcPts val="0"/>
                        </a:spcBef>
                        <a:spcAft>
                          <a:spcPts val="0"/>
                        </a:spcAft>
                        <a:buNone/>
                      </a:pPr>
                      <a:r>
                        <a:rPr b="0" i="0" lang="en-GB" sz="1200" u="none" cap="none" strike="noStrike">
                          <a:solidFill>
                            <a:schemeClr val="dk1"/>
                          </a:solidFill>
                          <a:latin typeface="Arial"/>
                          <a:ea typeface="Arial"/>
                          <a:cs typeface="Arial"/>
                          <a:sym typeface="Arial"/>
                        </a:rPr>
                        <a:t>RDS</a:t>
                      </a:r>
                      <a:endParaRPr/>
                    </a:p>
                  </a:txBody>
                  <a:tcPr marT="0" marB="0" marR="68575" marL="68575"/>
                </a:tc>
                <a:tc>
                  <a:txBody>
                    <a:bodyPr/>
                    <a:lstStyle/>
                    <a:p>
                      <a:pPr indent="0" lvl="0" marL="0" marR="0" rtl="0" algn="l">
                        <a:lnSpc>
                          <a:spcPct val="107000"/>
                        </a:lnSpc>
                        <a:spcBef>
                          <a:spcPts val="0"/>
                        </a:spcBef>
                        <a:spcAft>
                          <a:spcPts val="0"/>
                        </a:spcAft>
                        <a:buNone/>
                      </a:pPr>
                      <a:r>
                        <a:rPr b="0" i="0" lang="en-GB" sz="1200" u="none" cap="none" strike="noStrike">
                          <a:solidFill>
                            <a:schemeClr val="dk1"/>
                          </a:solidFill>
                          <a:latin typeface="Arial"/>
                          <a:ea typeface="Arial"/>
                          <a:cs typeface="Arial"/>
                          <a:sym typeface="Arial"/>
                        </a:rPr>
                        <a:t>Scotland Talks Data: Involving the public in data system changes</a:t>
                      </a:r>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George Svarovsky</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UCL</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UCL Advanced Research Computing's new TRE</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Jen Muir</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RDS</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Connect 4: Developing a roadmap for the federation of data services</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Katie Burns</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thepsc.co.uk</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From 50 researchers to £50bn: cross-domain use cases by DARE UK</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James Robinson</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Turing Institute</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The Data Safe Haven: An open-source TRE in the cloud</a:t>
                      </a:r>
                      <a:endParaRPr sz="1100" u="none" cap="none" strike="noStrike">
                        <a:latin typeface="Calibri"/>
                        <a:ea typeface="Calibri"/>
                        <a:cs typeface="Calibri"/>
                        <a:sym typeface="Calibri"/>
                      </a:endParaRPr>
                    </a:p>
                  </a:txBody>
                  <a:tcPr marT="0" marB="0" marR="68575" marL="68575"/>
                </a:tc>
              </a:tr>
              <a:tr h="436000">
                <a:tc>
                  <a:txBody>
                    <a:bodyPr/>
                    <a:lstStyle/>
                    <a:p>
                      <a:pPr indent="0" lvl="0" marL="0" marR="0" rtl="0" algn="l">
                        <a:lnSpc>
                          <a:spcPct val="107000"/>
                        </a:lnSpc>
                        <a:spcBef>
                          <a:spcPts val="0"/>
                        </a:spcBef>
                        <a:spcAft>
                          <a:spcPts val="0"/>
                        </a:spcAft>
                        <a:buNone/>
                      </a:pPr>
                      <a:r>
                        <a:rPr b="0" lang="en-GB" sz="1200" u="none" cap="none" strike="noStrike"/>
                        <a:t>Lewis Hotchkiss</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Swansea Univ</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Dementias Platform UK: Developing a Governance and Assessment Framework for Releasing AI Models from TREs</a:t>
                      </a:r>
                      <a:endParaRPr sz="1100" u="none" cap="none" strike="noStrike">
                        <a:latin typeface="Calibri"/>
                        <a:ea typeface="Calibri"/>
                        <a:cs typeface="Calibri"/>
                        <a:sym typeface="Calibri"/>
                      </a:endParaRPr>
                    </a:p>
                  </a:txBody>
                  <a:tcPr marT="0" marB="0" marR="68575" marL="68575"/>
                </a:tc>
              </a:tr>
              <a:tr h="210625">
                <a:tc>
                  <a:txBody>
                    <a:bodyPr/>
                    <a:lstStyle/>
                    <a:p>
                      <a:pPr indent="0" lvl="0" marL="0" marR="0" rtl="0" algn="l">
                        <a:lnSpc>
                          <a:spcPct val="107000"/>
                        </a:lnSpc>
                        <a:spcBef>
                          <a:spcPts val="0"/>
                        </a:spcBef>
                        <a:spcAft>
                          <a:spcPts val="0"/>
                        </a:spcAft>
                        <a:buNone/>
                      </a:pPr>
                      <a:r>
                        <a:rPr b="0" lang="en-GB" sz="1200" u="none" cap="none" strike="noStrike"/>
                        <a:t>Dr Chris Cole</a:t>
                      </a:r>
                      <a:endParaRPr b="0"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Dundee Univ</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1200" u="none" cap="none" strike="noStrike"/>
                        <a:t>SATRE in 2024: Progress updates and next steps</a:t>
                      </a:r>
                      <a:endParaRPr sz="11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g2fad10fe45c_48_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Lightning</a:t>
            </a:r>
            <a:r>
              <a:rPr lang="en-GB"/>
              <a:t> talks questions: Slido</a:t>
            </a:r>
            <a:endParaRPr/>
          </a:p>
        </p:txBody>
      </p:sp>
      <p:pic>
        <p:nvPicPr>
          <p:cNvPr id="600" name="Google Shape;600;g2fad10fe45c_48_3"/>
          <p:cNvPicPr preferRelativeResize="0"/>
          <p:nvPr/>
        </p:nvPicPr>
        <p:blipFill rotWithShape="1">
          <a:blip r:embed="rId3">
            <a:alphaModFix/>
          </a:blip>
          <a:srcRect b="0" l="0" r="0" t="0"/>
          <a:stretch/>
        </p:blipFill>
        <p:spPr>
          <a:xfrm>
            <a:off x="5885347" y="1319950"/>
            <a:ext cx="2946951" cy="2946951"/>
          </a:xfrm>
          <a:prstGeom prst="rect">
            <a:avLst/>
          </a:prstGeom>
          <a:noFill/>
          <a:ln>
            <a:noFill/>
          </a:ln>
        </p:spPr>
      </p:pic>
      <p:sp>
        <p:nvSpPr>
          <p:cNvPr id="601" name="Google Shape;601;g2fad10fe45c_48_3"/>
          <p:cNvSpPr txBox="1"/>
          <p:nvPr/>
        </p:nvSpPr>
        <p:spPr>
          <a:xfrm>
            <a:off x="3489975" y="4371075"/>
            <a:ext cx="53850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800"/>
              <a:buFont typeface="Arial"/>
              <a:buNone/>
            </a:pPr>
            <a:r>
              <a:rPr lang="en-GB" sz="1800" u="sng">
                <a:solidFill>
                  <a:schemeClr val="hlink"/>
                </a:solidFill>
                <a:hlinkClick r:id="rId4"/>
              </a:rPr>
              <a:t>https://app.sli.do/event/7iLYtyTJinrXRMcXfum9Rq</a:t>
            </a:r>
            <a:endParaRPr sz="2500">
              <a:solidFill>
                <a:schemeClr val="dk2"/>
              </a:solidFill>
            </a:endParaRPr>
          </a:p>
          <a:p>
            <a:pPr indent="0" lvl="0" marL="0" marR="0" rtl="0" algn="ctr">
              <a:lnSpc>
                <a:spcPct val="100000"/>
              </a:lnSpc>
              <a:spcBef>
                <a:spcPts val="0"/>
              </a:spcBef>
              <a:spcAft>
                <a:spcPts val="0"/>
              </a:spcAft>
              <a:buClr>
                <a:srgbClr val="000000"/>
              </a:buClr>
              <a:buSzPts val="1800"/>
              <a:buFont typeface="Arial"/>
              <a:buNone/>
            </a:pPr>
            <a:r>
              <a:rPr b="0" i="0" lang="en-GB" sz="1500" u="none" cap="none" strike="noStrike">
                <a:solidFill>
                  <a:schemeClr val="dk2"/>
                </a:solidFill>
                <a:latin typeface="Arial"/>
                <a:ea typeface="Arial"/>
                <a:cs typeface="Arial"/>
                <a:sym typeface="Arial"/>
              </a:rPr>
              <a:t> </a:t>
            </a:r>
            <a:endParaRPr b="0" i="0" sz="1500" u="none" cap="none" strike="noStrike">
              <a:solidFill>
                <a:schemeClr val="dk2"/>
              </a:solidFill>
              <a:latin typeface="Arial"/>
              <a:ea typeface="Arial"/>
              <a:cs typeface="Arial"/>
              <a:sym typeface="Arial"/>
            </a:endParaRPr>
          </a:p>
        </p:txBody>
      </p:sp>
      <p:graphicFrame>
        <p:nvGraphicFramePr>
          <p:cNvPr id="602" name="Google Shape;602;g2fad10fe45c_48_3"/>
          <p:cNvGraphicFramePr/>
          <p:nvPr/>
        </p:nvGraphicFramePr>
        <p:xfrm>
          <a:off x="311712" y="1126914"/>
          <a:ext cx="3000000" cy="3000000"/>
        </p:xfrm>
        <a:graphic>
          <a:graphicData uri="http://schemas.openxmlformats.org/drawingml/2006/table">
            <a:tbl>
              <a:tblPr bandRow="1" firstCol="1" firstRow="1">
                <a:noFill/>
                <a:tableStyleId>{379A0C7B-4C6C-41E1-A7B3-88071AC27EB4}</a:tableStyleId>
              </a:tblPr>
              <a:tblGrid>
                <a:gridCol w="1010325"/>
                <a:gridCol w="1050750"/>
                <a:gridCol w="3323900"/>
              </a:tblGrid>
              <a:tr h="116800">
                <a:tc>
                  <a:txBody>
                    <a:bodyPr/>
                    <a:lstStyle/>
                    <a:p>
                      <a:pPr indent="0" lvl="0" marL="0" marR="0" rtl="0" algn="l">
                        <a:lnSpc>
                          <a:spcPct val="107000"/>
                        </a:lnSpc>
                        <a:spcBef>
                          <a:spcPts val="0"/>
                        </a:spcBef>
                        <a:spcAft>
                          <a:spcPts val="0"/>
                        </a:spcAft>
                        <a:buNone/>
                      </a:pPr>
                      <a:r>
                        <a:rPr lang="en-GB" sz="800" u="none" cap="none" strike="noStrike"/>
                        <a:t>Person</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Affiliation</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Title</a:t>
                      </a:r>
                      <a:endParaRPr sz="700" u="none" cap="none" strike="noStrike">
                        <a:latin typeface="Calibri"/>
                        <a:ea typeface="Calibri"/>
                        <a:cs typeface="Calibri"/>
                        <a:sym typeface="Calibri"/>
                      </a:endParaRPr>
                    </a:p>
                  </a:txBody>
                  <a:tcPr marT="0" marB="0" marR="68575" marL="68575"/>
                </a:tc>
              </a:tr>
              <a:tr h="357550">
                <a:tc>
                  <a:txBody>
                    <a:bodyPr/>
                    <a:lstStyle/>
                    <a:p>
                      <a:pPr indent="0" lvl="0" marL="0" marR="0" rtl="0" algn="l">
                        <a:lnSpc>
                          <a:spcPct val="107000"/>
                        </a:lnSpc>
                        <a:spcBef>
                          <a:spcPts val="0"/>
                        </a:spcBef>
                        <a:spcAft>
                          <a:spcPts val="0"/>
                        </a:spcAft>
                        <a:buNone/>
                      </a:pPr>
                      <a:r>
                        <a:rPr b="0" lang="en-GB" sz="800" u="none" cap="none" strike="noStrike"/>
                        <a:t>Kate O’Sullivan</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Sheffield Univ</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Improving transparency of sensitive data processing by semi-automating data provenance in TREs</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Darren Bell</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Essex Univ, UKDS</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Why Access mediation needs ODRL (Open Digital Rights Language)</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Dr Izzy Hampson</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DHSC, NHS Transf</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Department of Health and Social Care Data Access Policy</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i="0" lang="en-GB" sz="800" u="none" cap="none" strike="noStrike">
                          <a:solidFill>
                            <a:schemeClr val="lt1"/>
                          </a:solidFill>
                          <a:latin typeface="Arial"/>
                          <a:ea typeface="Arial"/>
                          <a:cs typeface="Arial"/>
                          <a:sym typeface="Arial"/>
                        </a:rPr>
                        <a:t>Katie Oldfield</a:t>
                      </a:r>
                      <a:endParaRPr sz="1000"/>
                    </a:p>
                  </a:txBody>
                  <a:tcPr marT="0" marB="0" marR="68575" marL="68575"/>
                </a:tc>
                <a:tc>
                  <a:txBody>
                    <a:bodyPr/>
                    <a:lstStyle/>
                    <a:p>
                      <a:pPr indent="0" lvl="0" marL="0" marR="0" rtl="0" algn="l">
                        <a:lnSpc>
                          <a:spcPct val="107000"/>
                        </a:lnSpc>
                        <a:spcBef>
                          <a:spcPts val="0"/>
                        </a:spcBef>
                        <a:spcAft>
                          <a:spcPts val="0"/>
                        </a:spcAft>
                        <a:buNone/>
                      </a:pPr>
                      <a:r>
                        <a:rPr b="0" i="0" lang="en-GB" sz="800" u="none" cap="none" strike="noStrike">
                          <a:solidFill>
                            <a:schemeClr val="dk1"/>
                          </a:solidFill>
                          <a:latin typeface="Arial"/>
                          <a:ea typeface="Arial"/>
                          <a:cs typeface="Arial"/>
                          <a:sym typeface="Arial"/>
                        </a:rPr>
                        <a:t>RDS</a:t>
                      </a:r>
                      <a:endParaRPr sz="1000"/>
                    </a:p>
                  </a:txBody>
                  <a:tcPr marT="0" marB="0" marR="68575" marL="68575"/>
                </a:tc>
                <a:tc>
                  <a:txBody>
                    <a:bodyPr/>
                    <a:lstStyle/>
                    <a:p>
                      <a:pPr indent="0" lvl="0" marL="0" marR="0" rtl="0" algn="l">
                        <a:lnSpc>
                          <a:spcPct val="107000"/>
                        </a:lnSpc>
                        <a:spcBef>
                          <a:spcPts val="0"/>
                        </a:spcBef>
                        <a:spcAft>
                          <a:spcPts val="0"/>
                        </a:spcAft>
                        <a:buNone/>
                      </a:pPr>
                      <a:r>
                        <a:rPr b="0" i="0" lang="en-GB" sz="800" u="none" cap="none" strike="noStrike">
                          <a:solidFill>
                            <a:schemeClr val="dk1"/>
                          </a:solidFill>
                          <a:latin typeface="Arial"/>
                          <a:ea typeface="Arial"/>
                          <a:cs typeface="Arial"/>
                          <a:sym typeface="Arial"/>
                        </a:rPr>
                        <a:t>Scotland Talks Data: Involving the public in data system changes</a:t>
                      </a:r>
                      <a:endParaRPr sz="1000"/>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George Svarovsky</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UCL</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UCL Advanced Research Computing's new TRE</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Jen Muir</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RDS</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Connect 4: Developing a roadmap for the federation of data services</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Katie Burns</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thepsc.co.uk</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From 50 researchers to £50bn: cross-domain use cases by DARE UK</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James Robinson</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Turing Institute</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The Data Safe Haven: An open-source TRE in the cloud</a:t>
                      </a:r>
                      <a:endParaRPr sz="700" u="none" cap="none" strike="noStrike">
                        <a:latin typeface="Calibri"/>
                        <a:ea typeface="Calibri"/>
                        <a:cs typeface="Calibri"/>
                        <a:sym typeface="Calibri"/>
                      </a:endParaRPr>
                    </a:p>
                  </a:txBody>
                  <a:tcPr marT="0" marB="0" marR="68575" marL="68575"/>
                </a:tc>
              </a:tr>
              <a:tr h="357550">
                <a:tc>
                  <a:txBody>
                    <a:bodyPr/>
                    <a:lstStyle/>
                    <a:p>
                      <a:pPr indent="0" lvl="0" marL="0" marR="0" rtl="0" algn="l">
                        <a:lnSpc>
                          <a:spcPct val="107000"/>
                        </a:lnSpc>
                        <a:spcBef>
                          <a:spcPts val="0"/>
                        </a:spcBef>
                        <a:spcAft>
                          <a:spcPts val="0"/>
                        </a:spcAft>
                        <a:buNone/>
                      </a:pPr>
                      <a:r>
                        <a:rPr b="0" lang="en-GB" sz="800" u="none" cap="none" strike="noStrike"/>
                        <a:t>Lewis Hotchkiss</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Swansea Univ</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Dementias Platform UK: Developing a Governance and Assessment Framework for Releasing AI Models from TREs</a:t>
                      </a:r>
                      <a:endParaRPr sz="700" u="none" cap="none" strike="noStrike">
                        <a:latin typeface="Calibri"/>
                        <a:ea typeface="Calibri"/>
                        <a:cs typeface="Calibri"/>
                        <a:sym typeface="Calibri"/>
                      </a:endParaRPr>
                    </a:p>
                  </a:txBody>
                  <a:tcPr marT="0" marB="0" marR="68575" marL="68575"/>
                </a:tc>
              </a:tr>
              <a:tr h="235700">
                <a:tc>
                  <a:txBody>
                    <a:bodyPr/>
                    <a:lstStyle/>
                    <a:p>
                      <a:pPr indent="0" lvl="0" marL="0" marR="0" rtl="0" algn="l">
                        <a:lnSpc>
                          <a:spcPct val="107000"/>
                        </a:lnSpc>
                        <a:spcBef>
                          <a:spcPts val="0"/>
                        </a:spcBef>
                        <a:spcAft>
                          <a:spcPts val="0"/>
                        </a:spcAft>
                        <a:buNone/>
                      </a:pPr>
                      <a:r>
                        <a:rPr b="0" lang="en-GB" sz="800" u="none" cap="none" strike="noStrike"/>
                        <a:t>Dr Chris Cole</a:t>
                      </a:r>
                      <a:endParaRPr b="0"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Dundee Univ</a:t>
                      </a:r>
                      <a:endParaRPr sz="700" u="none" cap="none" strike="noStrike">
                        <a:latin typeface="Calibri"/>
                        <a:ea typeface="Calibri"/>
                        <a:cs typeface="Calibri"/>
                        <a:sym typeface="Calibri"/>
                      </a:endParaRPr>
                    </a:p>
                  </a:txBody>
                  <a:tcPr marT="0" marB="0" marR="68575" marL="68575"/>
                </a:tc>
                <a:tc>
                  <a:txBody>
                    <a:bodyPr/>
                    <a:lstStyle/>
                    <a:p>
                      <a:pPr indent="0" lvl="0" marL="0" marR="0" rtl="0" algn="l">
                        <a:lnSpc>
                          <a:spcPct val="107000"/>
                        </a:lnSpc>
                        <a:spcBef>
                          <a:spcPts val="0"/>
                        </a:spcBef>
                        <a:spcAft>
                          <a:spcPts val="0"/>
                        </a:spcAft>
                        <a:buNone/>
                      </a:pPr>
                      <a:r>
                        <a:rPr lang="en-GB" sz="800" u="none" cap="none" strike="noStrike"/>
                        <a:t>SATRE in 2024: Progress updates and next steps</a:t>
                      </a:r>
                      <a:endParaRPr sz="7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u="sng">
                <a:solidFill>
                  <a:schemeClr val="hlink"/>
                </a:solidFill>
                <a:hlinkClick r:id="rId3"/>
              </a:rPr>
              <a:t>Kate O’Sullivan</a:t>
            </a:r>
            <a:br>
              <a:rPr lang="en-GB" u="sng">
                <a:solidFill>
                  <a:schemeClr val="hlink"/>
                </a:solidFill>
                <a:hlinkClick r:id="rId4"/>
              </a:rPr>
            </a:br>
            <a:r>
              <a:rPr lang="en-GB" sz="2200" u="sng">
                <a:solidFill>
                  <a:schemeClr val="hlink"/>
                </a:solidFill>
                <a:hlinkClick r:id="rId5"/>
              </a:rPr>
              <a:t>Sheffield Univ.</a:t>
            </a:r>
            <a:br>
              <a:rPr lang="en-GB" sz="2200" u="sng">
                <a:solidFill>
                  <a:schemeClr val="hlink"/>
                </a:solidFill>
                <a:hlinkClick r:id="rId6"/>
              </a:rPr>
            </a:br>
            <a:br>
              <a:rPr lang="en-GB" u="sng">
                <a:solidFill>
                  <a:schemeClr val="hlink"/>
                </a:solidFill>
                <a:hlinkClick r:id="rId7"/>
              </a:rPr>
            </a:br>
            <a:r>
              <a:rPr lang="en-GB" sz="2200" u="sng">
                <a:solidFill>
                  <a:schemeClr val="hlink"/>
                </a:solidFill>
                <a:hlinkClick r:id="rId8"/>
              </a:rPr>
              <a:t>Improving transparency of sensitive data processing by semi-automating data provenance in TREs</a:t>
            </a:r>
            <a:br>
              <a:rPr lang="en-GB" sz="2200" u="sng">
                <a:solidFill>
                  <a:schemeClr val="hlink"/>
                </a:solidFill>
                <a:latin typeface="Calibri"/>
                <a:ea typeface="Calibri"/>
                <a:cs typeface="Calibri"/>
                <a:sym typeface="Calibri"/>
                <a:hlinkClick r:id="rId9"/>
              </a:rPr>
            </a:br>
            <a:endParaRPr u="sng">
              <a:solidFill>
                <a:schemeClr val="hlink"/>
              </a:solidFill>
              <a:hlinkClick r:id="rId10"/>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3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Darren Bell</a:t>
            </a:r>
            <a:br>
              <a:rPr lang="en-GB"/>
            </a:br>
            <a:r>
              <a:rPr lang="en-GB" sz="2200"/>
              <a:t>UK Data Service,  Essex Univ.</a:t>
            </a:r>
            <a:br>
              <a:rPr lang="en-GB" sz="2200"/>
            </a:br>
            <a:br>
              <a:rPr lang="en-GB"/>
            </a:br>
            <a:r>
              <a:rPr lang="en-GB" sz="2200"/>
              <a:t>Why Access mediation needs ODRL (Open Digital Rights Language)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3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u="sng">
                <a:solidFill>
                  <a:schemeClr val="hlink"/>
                </a:solidFill>
                <a:hlinkClick r:id="rId3"/>
              </a:rPr>
              <a:t>Dr Izzy Hampson</a:t>
            </a:r>
            <a:br>
              <a:rPr lang="en-GB" u="sng">
                <a:solidFill>
                  <a:schemeClr val="hlink"/>
                </a:solidFill>
                <a:hlinkClick r:id="rId4"/>
              </a:rPr>
            </a:br>
            <a:r>
              <a:rPr lang="en-GB" sz="2200" u="sng">
                <a:solidFill>
                  <a:schemeClr val="hlink"/>
                </a:solidFill>
                <a:hlinkClick r:id="rId5"/>
              </a:rPr>
              <a:t>UK Data Service,  Essex University</a:t>
            </a:r>
            <a:br>
              <a:rPr lang="en-GB" sz="2200" u="sng">
                <a:solidFill>
                  <a:schemeClr val="hlink"/>
                </a:solidFill>
                <a:hlinkClick r:id="rId6"/>
              </a:rPr>
            </a:br>
            <a:br>
              <a:rPr lang="en-GB" u="sng">
                <a:solidFill>
                  <a:schemeClr val="hlink"/>
                </a:solidFill>
                <a:hlinkClick r:id="rId7"/>
              </a:rPr>
            </a:br>
            <a:r>
              <a:rPr lang="en-GB" sz="2200" u="sng">
                <a:solidFill>
                  <a:schemeClr val="hlink"/>
                </a:solidFill>
                <a:hlinkClick r:id="rId8"/>
              </a:rPr>
              <a:t>Department of Health and Social Care Data Access Policy</a:t>
            </a:r>
            <a:endParaRPr u="sng">
              <a:solidFill>
                <a:schemeClr val="hlink"/>
              </a:solidFill>
              <a:hlinkClick r:id="rId9"/>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3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Katie Oldfield</a:t>
            </a:r>
            <a:br>
              <a:rPr lang="en-GB"/>
            </a:br>
            <a:r>
              <a:rPr lang="en-GB" sz="2200"/>
              <a:t>Research Data Scotland</a:t>
            </a:r>
            <a:br>
              <a:rPr lang="en-GB" sz="2200"/>
            </a:br>
            <a:br>
              <a:rPr lang="en-GB"/>
            </a:br>
            <a:r>
              <a:rPr lang="en-GB" sz="2200"/>
              <a:t>Scotland Talks Data: Involving the public in data system changes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George Svarovsky</a:t>
            </a:r>
            <a:br>
              <a:rPr lang="en-GB"/>
            </a:br>
            <a:r>
              <a:rPr lang="en-GB" sz="2200"/>
              <a:t>UCL</a:t>
            </a:r>
            <a:br>
              <a:rPr lang="en-GB" sz="2200"/>
            </a:br>
            <a:br>
              <a:rPr lang="en-GB"/>
            </a:br>
            <a:r>
              <a:rPr lang="en-GB" sz="2200"/>
              <a:t>UCL Advanced Research Computing's new TRE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3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u="sng">
                <a:solidFill>
                  <a:schemeClr val="hlink"/>
                </a:solidFill>
                <a:hlinkClick r:id="rId3"/>
              </a:rPr>
              <a:t>Jen Muir</a:t>
            </a:r>
            <a:br>
              <a:rPr lang="en-GB" u="sng">
                <a:solidFill>
                  <a:schemeClr val="hlink"/>
                </a:solidFill>
                <a:hlinkClick r:id="rId4"/>
              </a:rPr>
            </a:br>
            <a:r>
              <a:rPr lang="en-GB" sz="2200" u="sng">
                <a:solidFill>
                  <a:schemeClr val="hlink"/>
                </a:solidFill>
                <a:hlinkClick r:id="rId5"/>
              </a:rPr>
              <a:t>Research Data Scotland</a:t>
            </a:r>
            <a:br>
              <a:rPr lang="en-GB" sz="2200" u="sng">
                <a:solidFill>
                  <a:schemeClr val="hlink"/>
                </a:solidFill>
                <a:hlinkClick r:id="rId6"/>
              </a:rPr>
            </a:br>
            <a:br>
              <a:rPr lang="en-GB" u="sng">
                <a:solidFill>
                  <a:schemeClr val="hlink"/>
                </a:solidFill>
                <a:hlinkClick r:id="rId7"/>
              </a:rPr>
            </a:br>
            <a:r>
              <a:rPr lang="en-GB" sz="2200" u="sng">
                <a:solidFill>
                  <a:schemeClr val="hlink"/>
                </a:solidFill>
                <a:hlinkClick r:id="rId8"/>
              </a:rPr>
              <a:t>Connect 4: Developing a roadmap for the federation of data services</a:t>
            </a:r>
            <a:endParaRPr u="sng">
              <a:solidFill>
                <a:schemeClr val="hlink"/>
              </a:solidFill>
              <a:hlinkClick r:id="rId9"/>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3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Katie Burns</a:t>
            </a:r>
            <a:br>
              <a:rPr lang="en-GB"/>
            </a:br>
            <a:r>
              <a:rPr lang="en-GB" sz="2200"/>
              <a:t>thepsc.co.uk</a:t>
            </a:r>
            <a:br>
              <a:rPr lang="en-GB" sz="2200"/>
            </a:br>
            <a:br>
              <a:rPr lang="en-GB"/>
            </a:br>
            <a:r>
              <a:rPr lang="en-GB" sz="2200"/>
              <a:t>From 50 researchers to £50bn: cross-domain use cases by DARE UK</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3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James Robinson</a:t>
            </a:r>
            <a:br>
              <a:rPr lang="en-GB"/>
            </a:br>
            <a:r>
              <a:rPr lang="en-GB" sz="2200"/>
              <a:t>Turing Inst.</a:t>
            </a:r>
            <a:br>
              <a:rPr lang="en-GB" sz="2200"/>
            </a:br>
            <a:br>
              <a:rPr lang="en-GB"/>
            </a:br>
            <a:r>
              <a:rPr lang="en-GB" sz="2200"/>
              <a:t>The Data Safe Haven: An open-source TRE in the cloud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3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Lewis Hotchkiss</a:t>
            </a:r>
            <a:br>
              <a:rPr lang="en-GB"/>
            </a:br>
            <a:r>
              <a:rPr lang="en-GB" sz="2200"/>
              <a:t>Swansea Univ.</a:t>
            </a:r>
            <a:br>
              <a:rPr lang="en-GB" sz="2200"/>
            </a:br>
            <a:br>
              <a:rPr lang="en-GB" sz="2200"/>
            </a:br>
            <a:r>
              <a:rPr lang="en-GB" sz="2200"/>
              <a:t>Dementias Platform UK: Developing a Governance and Assessment Framework for Releasing AI Models from TREs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Dr Chris Cole</a:t>
            </a:r>
            <a:br>
              <a:rPr lang="en-GB"/>
            </a:br>
            <a:r>
              <a:rPr lang="en-GB" sz="2200"/>
              <a:t>Dundee Univ.</a:t>
            </a:r>
            <a:br>
              <a:rPr lang="en-GB" sz="2200"/>
            </a:br>
            <a:br>
              <a:rPr lang="en-GB"/>
            </a:br>
            <a:r>
              <a:rPr lang="en-GB" sz="2200"/>
              <a:t>SATRE in 2024: Progress updates and next steps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4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GB"/>
              <a:t>Q &amp; A for Lightning talks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663" name="Google Shape;663;p42"/>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chemeClr val="dk1"/>
                </a:solidFill>
              </a:rPr>
              <a:t>16:15 - 16:45 - DARE UK Phase 2 presentation</a:t>
            </a:r>
            <a:endParaRPr/>
          </a:p>
          <a:p>
            <a:pPr indent="0" lvl="0" marL="0" rtl="0" algn="l">
              <a:lnSpc>
                <a:spcPct val="115000"/>
              </a:lnSpc>
              <a:spcBef>
                <a:spcPts val="0"/>
              </a:spcBef>
              <a:spcAft>
                <a:spcPts val="0"/>
              </a:spcAft>
              <a:buSzPct val="138996"/>
              <a:buNone/>
            </a:pPr>
            <a:r>
              <a:rPr lang="en-GB" sz="1400">
                <a:solidFill>
                  <a:srgbClr val="D8D8D8"/>
                </a:solidFill>
              </a:rPr>
              <a:t>16:45 - 17:00 - Wrap up</a:t>
            </a:r>
            <a:endParaRPr/>
          </a:p>
        </p:txBody>
      </p:sp>
      <p:cxnSp>
        <p:nvCxnSpPr>
          <p:cNvPr id="664" name="Google Shape;664;p42"/>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665" name="Google Shape;665;p42"/>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666" name="Google Shape;666;p42"/>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43"/>
          <p:cNvSpPr txBox="1"/>
          <p:nvPr>
            <p:ph type="title"/>
          </p:nvPr>
        </p:nvSpPr>
        <p:spPr>
          <a:xfrm>
            <a:off x="311700" y="2150850"/>
            <a:ext cx="8520600" cy="841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b="1" lang="en-GB"/>
              <a:t>DARE UK presentation:  Phase 2</a:t>
            </a:r>
            <a:endParaRPr/>
          </a:p>
        </p:txBody>
      </p:sp>
      <p:cxnSp>
        <p:nvCxnSpPr>
          <p:cNvPr id="672" name="Google Shape;672;p43"/>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673" name="Google Shape;673;p43"/>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674" name="Google Shape;674;p43"/>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4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Agenda</a:t>
            </a:r>
            <a:endParaRPr/>
          </a:p>
        </p:txBody>
      </p:sp>
      <p:sp>
        <p:nvSpPr>
          <p:cNvPr id="680" name="Google Shape;680;p44"/>
          <p:cNvSpPr txBox="1"/>
          <p:nvPr>
            <p:ph idx="1" type="body"/>
          </p:nvPr>
        </p:nvSpPr>
        <p:spPr>
          <a:xfrm>
            <a:off x="311700" y="1017726"/>
            <a:ext cx="8520600" cy="3831224"/>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38996"/>
              <a:buNone/>
            </a:pPr>
            <a:r>
              <a:rPr lang="en-GB" sz="1400">
                <a:solidFill>
                  <a:srgbClr val="D8D8D8"/>
                </a:solidFill>
              </a:rPr>
              <a:t>10:15 - 10:30 - Welcome and introductions</a:t>
            </a:r>
            <a:endParaRPr/>
          </a:p>
          <a:p>
            <a:pPr indent="0" lvl="0" marL="0" rtl="0" algn="l">
              <a:lnSpc>
                <a:spcPct val="115000"/>
              </a:lnSpc>
              <a:spcBef>
                <a:spcPts val="0"/>
              </a:spcBef>
              <a:spcAft>
                <a:spcPts val="0"/>
              </a:spcAft>
              <a:buSzPct val="138996"/>
              <a:buNone/>
            </a:pPr>
            <a:r>
              <a:rPr lang="en-GB" sz="1400">
                <a:solidFill>
                  <a:srgbClr val="D8D8D8"/>
                </a:solidFill>
              </a:rPr>
              <a:t>10:30 - 11:00 - CMWG updated/announcements: Bid for funding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11:00 - 12:15 - Federation: Accelerating digital science</a:t>
            </a:r>
            <a:endParaRPr/>
          </a:p>
          <a:p>
            <a:pPr indent="0" lvl="1" marL="457200" rtl="0" algn="l">
              <a:lnSpc>
                <a:spcPct val="115000"/>
              </a:lnSpc>
              <a:spcBef>
                <a:spcPts val="0"/>
              </a:spcBef>
              <a:spcAft>
                <a:spcPts val="0"/>
              </a:spcAft>
              <a:buSzPct val="144144"/>
              <a:buNone/>
            </a:pPr>
            <a:r>
              <a:rPr lang="en-GB" sz="1050">
                <a:solidFill>
                  <a:srgbClr val="D8D8D8"/>
                </a:solidFill>
              </a:rPr>
              <a:t>Keynote 1 - 20mins</a:t>
            </a:r>
            <a:endParaRPr/>
          </a:p>
          <a:p>
            <a:pPr indent="0" lvl="1" marL="457200" rtl="0" algn="l">
              <a:lnSpc>
                <a:spcPct val="115000"/>
              </a:lnSpc>
              <a:spcBef>
                <a:spcPts val="0"/>
              </a:spcBef>
              <a:spcAft>
                <a:spcPts val="0"/>
              </a:spcAft>
              <a:buSzPct val="144144"/>
              <a:buNone/>
            </a:pPr>
            <a:r>
              <a:rPr lang="en-GB" sz="1050">
                <a:solidFill>
                  <a:srgbClr val="D8D8D8"/>
                </a:solidFill>
              </a:rPr>
              <a:t>Keynote 2 - 20mins</a:t>
            </a:r>
            <a:endParaRPr/>
          </a:p>
          <a:p>
            <a:pPr indent="0" lvl="1" marL="457200" rtl="0" algn="l">
              <a:lnSpc>
                <a:spcPct val="115000"/>
              </a:lnSpc>
              <a:spcBef>
                <a:spcPts val="0"/>
              </a:spcBef>
              <a:spcAft>
                <a:spcPts val="0"/>
              </a:spcAft>
              <a:buSzPct val="144144"/>
              <a:buNone/>
            </a:pPr>
            <a:r>
              <a:rPr lang="en-GB" sz="1050">
                <a:solidFill>
                  <a:srgbClr val="D8D8D8"/>
                </a:solidFill>
              </a:rPr>
              <a:t>Panel discussion + Q&amp;A - 30mins</a:t>
            </a:r>
            <a:endParaRPr/>
          </a:p>
          <a:p>
            <a:pPr indent="0" lvl="0" marL="0" rtl="0" algn="l">
              <a:lnSpc>
                <a:spcPct val="115000"/>
              </a:lnSpc>
              <a:spcBef>
                <a:spcPts val="0"/>
              </a:spcBef>
              <a:spcAft>
                <a:spcPts val="0"/>
              </a:spcAft>
              <a:buSzPct val="138996"/>
              <a:buNone/>
            </a:pPr>
            <a:r>
              <a:rPr lang="en-GB" sz="1400">
                <a:solidFill>
                  <a:srgbClr val="D8D8D8"/>
                </a:solidFill>
              </a:rPr>
              <a:t>12:15 - 12:55 - Accelerating digital science = Focused discussion breakout (with Coffee)</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13:00 - 14:00 - Lunch &amp; networking</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14:00 - 15:00 - Breakout session 2 : Community breakouts: Working groups + suggested topics</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15:00 - 15:15 - Quick coffee break and room changeover</a:t>
            </a:r>
            <a:endParaRPr/>
          </a:p>
          <a:p>
            <a:pPr indent="0" lvl="0" marL="0" rtl="0" algn="l">
              <a:lnSpc>
                <a:spcPct val="115000"/>
              </a:lnSpc>
              <a:spcBef>
                <a:spcPts val="0"/>
              </a:spcBef>
              <a:spcAft>
                <a:spcPts val="0"/>
              </a:spcAft>
              <a:buSzPct val="138996"/>
              <a:buNone/>
            </a:pPr>
            <a:r>
              <a:t/>
            </a:r>
            <a:endParaRPr sz="1400">
              <a:solidFill>
                <a:srgbClr val="D8D8D8"/>
              </a:solidFill>
            </a:endParaRPr>
          </a:p>
          <a:p>
            <a:pPr indent="0" lvl="0" marL="0" rtl="0" algn="l">
              <a:lnSpc>
                <a:spcPct val="115000"/>
              </a:lnSpc>
              <a:spcBef>
                <a:spcPts val="0"/>
              </a:spcBef>
              <a:spcAft>
                <a:spcPts val="0"/>
              </a:spcAft>
              <a:buSzPct val="138996"/>
              <a:buNone/>
            </a:pPr>
            <a:r>
              <a:rPr lang="en-GB" sz="1400">
                <a:solidFill>
                  <a:srgbClr val="D8D8D8"/>
                </a:solidFill>
              </a:rPr>
              <a:t>15:15 - 16:15 - Lightning talks (@4mins each + QA at end if time allows)</a:t>
            </a:r>
            <a:endParaRPr/>
          </a:p>
          <a:p>
            <a:pPr indent="0" lvl="0" marL="0" rtl="0" algn="l">
              <a:lnSpc>
                <a:spcPct val="115000"/>
              </a:lnSpc>
              <a:spcBef>
                <a:spcPts val="0"/>
              </a:spcBef>
              <a:spcAft>
                <a:spcPts val="0"/>
              </a:spcAft>
              <a:buSzPct val="138996"/>
              <a:buNone/>
            </a:pPr>
            <a:r>
              <a:rPr lang="en-GB" sz="1400">
                <a:solidFill>
                  <a:srgbClr val="D8D8D8"/>
                </a:solidFill>
              </a:rPr>
              <a:t>16:15 - 16:45 - DARE UK Phase 2 presentation</a:t>
            </a:r>
            <a:endParaRPr/>
          </a:p>
          <a:p>
            <a:pPr indent="0" lvl="0" marL="0" rtl="0" algn="l">
              <a:lnSpc>
                <a:spcPct val="115000"/>
              </a:lnSpc>
              <a:spcBef>
                <a:spcPts val="0"/>
              </a:spcBef>
              <a:spcAft>
                <a:spcPts val="0"/>
              </a:spcAft>
              <a:buSzPct val="138996"/>
              <a:buNone/>
            </a:pPr>
            <a:r>
              <a:rPr lang="en-GB" sz="1400">
                <a:solidFill>
                  <a:schemeClr val="dk1"/>
                </a:solidFill>
              </a:rPr>
              <a:t>16:45 - 17:00 - Wrap up</a:t>
            </a:r>
            <a:endParaRPr/>
          </a:p>
        </p:txBody>
      </p:sp>
      <p:cxnSp>
        <p:nvCxnSpPr>
          <p:cNvPr id="681" name="Google Shape;681;p44"/>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682" name="Google Shape;682;p44"/>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683" name="Google Shape;683;p44"/>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g2fad10fe45c_48_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Wrap up</a:t>
            </a:r>
            <a:endParaRPr/>
          </a:p>
        </p:txBody>
      </p:sp>
      <p:sp>
        <p:nvSpPr>
          <p:cNvPr id="689" name="Google Shape;689;g2fad10fe45c_48_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05920" lvl="0" marL="285750" rtl="0" algn="l">
              <a:lnSpc>
                <a:spcPct val="115000"/>
              </a:lnSpc>
              <a:spcBef>
                <a:spcPts val="0"/>
              </a:spcBef>
              <a:spcAft>
                <a:spcPts val="0"/>
              </a:spcAft>
              <a:buSzPts val="2118"/>
              <a:buChar char="●"/>
            </a:pPr>
            <a:r>
              <a:rPr lang="en-GB">
                <a:solidFill>
                  <a:schemeClr val="dk1"/>
                </a:solidFill>
              </a:rPr>
              <a:t>Summaries from break-outs</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en-GB">
                <a:solidFill>
                  <a:schemeClr val="dk1"/>
                </a:solidFill>
              </a:rPr>
              <a:t>Extending Control (for Information Governance)</a:t>
            </a:r>
            <a:endParaRPr>
              <a:solidFill>
                <a:schemeClr val="dk1"/>
              </a:solidFill>
            </a:endParaRPr>
          </a:p>
          <a:p>
            <a:pPr indent="-317500" lvl="1" marL="914400" rtl="0" algn="l">
              <a:spcBef>
                <a:spcPts val="0"/>
              </a:spcBef>
              <a:spcAft>
                <a:spcPts val="0"/>
              </a:spcAft>
              <a:buClr>
                <a:schemeClr val="dk1"/>
              </a:buClr>
              <a:buSzPts val="1400"/>
              <a:buChar char="○"/>
            </a:pPr>
            <a:r>
              <a:rPr lang="en-GB">
                <a:solidFill>
                  <a:schemeClr val="dk1"/>
                </a:solidFill>
              </a:rPr>
              <a:t>Cybersecurity Risks</a:t>
            </a:r>
            <a:endParaRPr>
              <a:solidFill>
                <a:schemeClr val="dk1"/>
              </a:solidFill>
            </a:endParaRPr>
          </a:p>
          <a:p>
            <a:pPr indent="-317500" lvl="1" marL="914400" rtl="0" algn="l">
              <a:spcBef>
                <a:spcPts val="0"/>
              </a:spcBef>
              <a:spcAft>
                <a:spcPts val="0"/>
              </a:spcAft>
              <a:buClr>
                <a:schemeClr val="dk1"/>
              </a:buClr>
              <a:buSzPts val="1400"/>
              <a:buChar char="○"/>
            </a:pPr>
            <a:r>
              <a:rPr lang="en-GB">
                <a:solidFill>
                  <a:schemeClr val="dk1"/>
                </a:solidFill>
              </a:rPr>
              <a:t>Funding and Sustainability  	 </a:t>
            </a:r>
            <a:endParaRPr>
              <a:solidFill>
                <a:schemeClr val="dk1"/>
              </a:solidFill>
            </a:endParaRPr>
          </a:p>
          <a:p>
            <a:pPr indent="-317500" lvl="1" marL="914400" rtl="0" algn="l">
              <a:spcBef>
                <a:spcPts val="0"/>
              </a:spcBef>
              <a:spcAft>
                <a:spcPts val="0"/>
              </a:spcAft>
              <a:buClr>
                <a:schemeClr val="dk1"/>
              </a:buClr>
              <a:buSzPts val="1400"/>
              <a:buChar char="○"/>
            </a:pPr>
            <a:r>
              <a:rPr lang="en-GB">
                <a:solidFill>
                  <a:schemeClr val="dk1"/>
                </a:solidFill>
              </a:rPr>
              <a:t>SATRE</a:t>
            </a:r>
            <a:endParaRPr>
              <a:solidFill>
                <a:schemeClr val="dk1"/>
              </a:solidFill>
            </a:endParaRPr>
          </a:p>
          <a:p>
            <a:pPr indent="-317500" lvl="1" marL="914400" rtl="0" algn="l">
              <a:spcBef>
                <a:spcPts val="0"/>
              </a:spcBef>
              <a:spcAft>
                <a:spcPts val="0"/>
              </a:spcAft>
              <a:buClr>
                <a:schemeClr val="dk1"/>
              </a:buClr>
              <a:buSzPts val="1400"/>
              <a:buChar char="○"/>
            </a:pPr>
            <a:r>
              <a:rPr lang="en-GB">
                <a:solidFill>
                  <a:schemeClr val="dk1"/>
                </a:solidFill>
              </a:rPr>
              <a:t>Accelerating digital science</a:t>
            </a:r>
            <a:endParaRPr>
              <a:solidFill>
                <a:schemeClr val="dk1"/>
              </a:solidFill>
            </a:endParaRPr>
          </a:p>
          <a:p>
            <a:pPr indent="0" lvl="0" marL="457200" rtl="0" algn="l">
              <a:spcBef>
                <a:spcPts val="0"/>
              </a:spcBef>
              <a:spcAft>
                <a:spcPts val="0"/>
              </a:spcAft>
              <a:buNone/>
            </a:pPr>
            <a:r>
              <a:t/>
            </a:r>
            <a:endParaRPr>
              <a:solidFill>
                <a:schemeClr val="dk1"/>
              </a:solidFill>
            </a:endParaRPr>
          </a:p>
        </p:txBody>
      </p:sp>
      <p:cxnSp>
        <p:nvCxnSpPr>
          <p:cNvPr id="690" name="Google Shape;690;g2fad10fe45c_48_11"/>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691" name="Google Shape;691;g2fad10fe45c_48_11"/>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692" name="Google Shape;692;g2fad10fe45c_48_11"/>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Wrap up</a:t>
            </a:r>
            <a:endParaRPr/>
          </a:p>
        </p:txBody>
      </p:sp>
      <p:sp>
        <p:nvSpPr>
          <p:cNvPr id="698" name="Google Shape;698;p4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05920" lvl="0" marL="285750" rtl="0" algn="l">
              <a:lnSpc>
                <a:spcPct val="115000"/>
              </a:lnSpc>
              <a:spcBef>
                <a:spcPts val="1200"/>
              </a:spcBef>
              <a:spcAft>
                <a:spcPts val="0"/>
              </a:spcAft>
              <a:buSzPts val="2118"/>
              <a:buChar char="●"/>
            </a:pPr>
            <a:r>
              <a:rPr lang="en-GB">
                <a:solidFill>
                  <a:schemeClr val="dk1"/>
                </a:solidFill>
              </a:rPr>
              <a:t>Our Working Groups are focussed on key enablers to accelerate digital science – Please join and have your say.</a:t>
            </a:r>
            <a:endParaRPr/>
          </a:p>
          <a:p>
            <a:pPr indent="-305920" lvl="0" marL="285750" rtl="0" algn="l">
              <a:lnSpc>
                <a:spcPct val="115000"/>
              </a:lnSpc>
              <a:spcBef>
                <a:spcPts val="1200"/>
              </a:spcBef>
              <a:spcAft>
                <a:spcPts val="0"/>
              </a:spcAft>
              <a:buSzPts val="2118"/>
              <a:buChar char="●"/>
            </a:pPr>
            <a:r>
              <a:rPr lang="en-GB">
                <a:solidFill>
                  <a:schemeClr val="dk1"/>
                </a:solidFill>
              </a:rPr>
              <a:t>The Skills Network bid will great help this community.  Letters of Support and Collaborators are very welcome - please get in touch.</a:t>
            </a:r>
            <a:endParaRPr/>
          </a:p>
          <a:p>
            <a:pPr indent="-305920" lvl="0" marL="285750" rtl="0" algn="l">
              <a:lnSpc>
                <a:spcPct val="120000"/>
              </a:lnSpc>
              <a:spcBef>
                <a:spcPts val="1200"/>
              </a:spcBef>
              <a:spcAft>
                <a:spcPts val="0"/>
              </a:spcAft>
              <a:buSzPts val="2118"/>
              <a:buChar char="●"/>
            </a:pPr>
            <a:r>
              <a:rPr lang="en-GB">
                <a:solidFill>
                  <a:schemeClr val="dk1"/>
                </a:solidFill>
              </a:rPr>
              <a:t>Actions:</a:t>
            </a:r>
            <a:endParaRPr/>
          </a:p>
          <a:p>
            <a:pPr indent="-301438" lvl="1" marL="742950" rtl="0" algn="l">
              <a:lnSpc>
                <a:spcPct val="120000"/>
              </a:lnSpc>
              <a:spcBef>
                <a:spcPts val="0"/>
              </a:spcBef>
              <a:spcAft>
                <a:spcPts val="0"/>
              </a:spcAft>
              <a:buSzPts val="1647"/>
              <a:buChar char="○"/>
            </a:pPr>
            <a:r>
              <a:rPr lang="en-GB">
                <a:solidFill>
                  <a:schemeClr val="dk1"/>
                </a:solidFill>
              </a:rPr>
              <a:t>Engage with our Working Groups</a:t>
            </a:r>
            <a:endParaRPr/>
          </a:p>
          <a:p>
            <a:pPr indent="-301438" lvl="1" marL="742950" rtl="0" algn="l">
              <a:lnSpc>
                <a:spcPct val="120000"/>
              </a:lnSpc>
              <a:spcBef>
                <a:spcPts val="0"/>
              </a:spcBef>
              <a:spcAft>
                <a:spcPts val="0"/>
              </a:spcAft>
              <a:buSzPts val="1647"/>
              <a:buChar char="○"/>
            </a:pPr>
            <a:r>
              <a:rPr lang="en-GB">
                <a:solidFill>
                  <a:schemeClr val="dk1"/>
                </a:solidFill>
              </a:rPr>
              <a:t>Start a new working group (e.g.</a:t>
            </a:r>
            <a:r>
              <a:rPr lang="en-GB">
                <a:solidFill>
                  <a:schemeClr val="dk1"/>
                </a:solidFill>
              </a:rPr>
              <a:t> Information Governance?)</a:t>
            </a:r>
            <a:endParaRPr/>
          </a:p>
          <a:p>
            <a:pPr indent="-301438" lvl="1" marL="742950" rtl="0" algn="l">
              <a:lnSpc>
                <a:spcPct val="120000"/>
              </a:lnSpc>
              <a:spcBef>
                <a:spcPts val="0"/>
              </a:spcBef>
              <a:spcAft>
                <a:spcPts val="0"/>
              </a:spcAft>
              <a:buSzPts val="1647"/>
              <a:buChar char="○"/>
            </a:pPr>
            <a:r>
              <a:rPr lang="en-GB">
                <a:solidFill>
                  <a:schemeClr val="dk1"/>
                </a:solidFill>
              </a:rPr>
              <a:t>Support the Skills Network bid</a:t>
            </a:r>
            <a:endParaRPr>
              <a:solidFill>
                <a:schemeClr val="dk1"/>
              </a:solidFill>
            </a:endParaRPr>
          </a:p>
        </p:txBody>
      </p:sp>
      <p:cxnSp>
        <p:nvCxnSpPr>
          <p:cNvPr id="699" name="Google Shape;699;p45"/>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700" name="Google Shape;700;p45"/>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701" name="Google Shape;701;p45"/>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GB"/>
              <a:t>Next steps</a:t>
            </a:r>
            <a:endParaRPr b="1"/>
          </a:p>
        </p:txBody>
      </p:sp>
      <p:sp>
        <p:nvSpPr>
          <p:cNvPr id="707" name="Google Shape;707;p46"/>
          <p:cNvSpPr txBox="1"/>
          <p:nvPr>
            <p:ph idx="1" type="body"/>
          </p:nvPr>
        </p:nvSpPr>
        <p:spPr>
          <a:xfrm>
            <a:off x="311700" y="1017725"/>
            <a:ext cx="8512200" cy="3855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GB" sz="1600">
                <a:solidFill>
                  <a:srgbClr val="1E0A3C"/>
                </a:solidFill>
                <a:highlight>
                  <a:srgbClr val="FFFFFF"/>
                </a:highlight>
              </a:rPr>
              <a:t>Feedback</a:t>
            </a:r>
            <a:endParaRPr b="1" sz="1600">
              <a:solidFill>
                <a:srgbClr val="1E0A3C"/>
              </a:solidFill>
              <a:highlight>
                <a:srgbClr val="FFFFFF"/>
              </a:highlight>
            </a:endParaRPr>
          </a:p>
          <a:p>
            <a:pPr indent="0" lvl="0" marL="0" rtl="0" algn="l">
              <a:lnSpc>
                <a:spcPct val="115000"/>
              </a:lnSpc>
              <a:spcBef>
                <a:spcPts val="0"/>
              </a:spcBef>
              <a:spcAft>
                <a:spcPts val="0"/>
              </a:spcAft>
              <a:buSzPts val="1800"/>
              <a:buNone/>
            </a:pPr>
            <a:r>
              <a:rPr lang="en-GB" sz="1600">
                <a:solidFill>
                  <a:srgbClr val="1E0A3C"/>
                </a:solidFill>
                <a:highlight>
                  <a:srgbClr val="FFFFFF"/>
                </a:highlight>
              </a:rPr>
              <a:t>Please help us know what to do better- complete the feedback form.</a:t>
            </a:r>
            <a:r>
              <a:rPr b="1" lang="en-GB" sz="1600">
                <a:solidFill>
                  <a:srgbClr val="1E0A3C"/>
                </a:solidFill>
                <a:highlight>
                  <a:srgbClr val="FFFFFF"/>
                </a:highlight>
              </a:rPr>
              <a:t> </a:t>
            </a:r>
            <a:endParaRPr b="1" sz="1600">
              <a:solidFill>
                <a:srgbClr val="1E0A3C"/>
              </a:solidFill>
              <a:highlight>
                <a:srgbClr val="FFFFFF"/>
              </a:highlight>
            </a:endParaRPr>
          </a:p>
          <a:p>
            <a:pPr indent="0" lvl="0" marL="0" rtl="0" algn="l">
              <a:lnSpc>
                <a:spcPct val="115000"/>
              </a:lnSpc>
              <a:spcBef>
                <a:spcPts val="0"/>
              </a:spcBef>
              <a:spcAft>
                <a:spcPts val="0"/>
              </a:spcAft>
              <a:buSzPts val="1800"/>
              <a:buNone/>
            </a:pPr>
            <a:r>
              <a:t/>
            </a:r>
            <a:endParaRPr b="1" sz="1600">
              <a:solidFill>
                <a:srgbClr val="1E0A3C"/>
              </a:solidFill>
              <a:highlight>
                <a:srgbClr val="FFFFFF"/>
              </a:highlight>
            </a:endParaRPr>
          </a:p>
          <a:p>
            <a:pPr indent="0" lvl="0" marL="0" rtl="0" algn="l">
              <a:lnSpc>
                <a:spcPct val="115000"/>
              </a:lnSpc>
              <a:spcBef>
                <a:spcPts val="0"/>
              </a:spcBef>
              <a:spcAft>
                <a:spcPts val="0"/>
              </a:spcAft>
              <a:buSzPts val="1800"/>
              <a:buNone/>
            </a:pPr>
            <a:r>
              <a:rPr b="1" lang="en-GB" sz="1600">
                <a:solidFill>
                  <a:srgbClr val="1E0A3C"/>
                </a:solidFill>
                <a:highlight>
                  <a:srgbClr val="FFFFFF"/>
                </a:highlight>
              </a:rPr>
              <a:t>Quarterly meetings</a:t>
            </a:r>
            <a:endParaRPr b="1" sz="1600">
              <a:solidFill>
                <a:srgbClr val="1E0A3C"/>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GB" sz="1600">
                <a:solidFill>
                  <a:srgbClr val="1E0A3C"/>
                </a:solidFill>
                <a:highlight>
                  <a:schemeClr val="lt1"/>
                </a:highlight>
              </a:rPr>
              <a:t>Next one: online in December</a:t>
            </a:r>
            <a:endParaRPr/>
          </a:p>
          <a:p>
            <a:pPr indent="0" lvl="0" marL="0" rtl="0" algn="l">
              <a:lnSpc>
                <a:spcPct val="115000"/>
              </a:lnSpc>
              <a:spcBef>
                <a:spcPts val="0"/>
              </a:spcBef>
              <a:spcAft>
                <a:spcPts val="0"/>
              </a:spcAft>
              <a:buClr>
                <a:schemeClr val="dk1"/>
              </a:buClr>
              <a:buSzPts val="1100"/>
              <a:buFont typeface="Arial"/>
              <a:buNone/>
            </a:pPr>
            <a:r>
              <a:rPr i="1" lang="en-GB" sz="1600">
                <a:solidFill>
                  <a:srgbClr val="1E0A3C"/>
                </a:solidFill>
                <a:highlight>
                  <a:schemeClr val="lt1"/>
                </a:highlight>
              </a:rPr>
              <a:t>Details will be circulated with the UK TRE</a:t>
            </a:r>
            <a:endParaRPr i="1" sz="1600">
              <a:solidFill>
                <a:srgbClr val="1E0A3C"/>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i="1" lang="en-GB" sz="1600">
                <a:solidFill>
                  <a:srgbClr val="1E0A3C"/>
                </a:solidFill>
                <a:highlight>
                  <a:schemeClr val="lt1"/>
                </a:highlight>
              </a:rPr>
              <a:t>mailing list or use the link or QR code to register</a:t>
            </a:r>
            <a:endParaRPr sz="1600">
              <a:solidFill>
                <a:srgbClr val="1E0A3C"/>
              </a:solidFill>
              <a:highlight>
                <a:srgbClr val="FFFFFF"/>
              </a:highlight>
            </a:endParaRPr>
          </a:p>
          <a:p>
            <a:pPr indent="0" lvl="0" marL="0" rtl="0" algn="l">
              <a:lnSpc>
                <a:spcPct val="115000"/>
              </a:lnSpc>
              <a:spcBef>
                <a:spcPts val="0"/>
              </a:spcBef>
              <a:spcAft>
                <a:spcPts val="0"/>
              </a:spcAft>
              <a:buSzPts val="1800"/>
              <a:buNone/>
            </a:pPr>
            <a:r>
              <a:t/>
            </a:r>
            <a:endParaRPr b="1" sz="1600">
              <a:solidFill>
                <a:srgbClr val="1E0A3C"/>
              </a:solidFill>
              <a:highlight>
                <a:srgbClr val="FFFFFF"/>
              </a:highlight>
            </a:endParaRPr>
          </a:p>
          <a:p>
            <a:pPr indent="0" lvl="0" marL="0" rtl="0" algn="l">
              <a:lnSpc>
                <a:spcPct val="115000"/>
              </a:lnSpc>
              <a:spcBef>
                <a:spcPts val="0"/>
              </a:spcBef>
              <a:spcAft>
                <a:spcPts val="0"/>
              </a:spcAft>
              <a:buSzPts val="1800"/>
              <a:buNone/>
            </a:pPr>
            <a:r>
              <a:rPr b="1" lang="en-GB" sz="1600">
                <a:solidFill>
                  <a:srgbClr val="1E0A3C"/>
                </a:solidFill>
                <a:highlight>
                  <a:srgbClr val="FFFFFF"/>
                </a:highlight>
              </a:rPr>
              <a:t>Get involved</a:t>
            </a:r>
            <a:endParaRPr b="1" sz="1600">
              <a:solidFill>
                <a:srgbClr val="1E0A3C"/>
              </a:solidFill>
              <a:highlight>
                <a:srgbClr val="FFFFFF"/>
              </a:highlight>
            </a:endParaRPr>
          </a:p>
          <a:p>
            <a:pPr indent="0" lvl="0" marL="0" rtl="0" algn="l">
              <a:lnSpc>
                <a:spcPct val="115000"/>
              </a:lnSpc>
              <a:spcBef>
                <a:spcPts val="0"/>
              </a:spcBef>
              <a:spcAft>
                <a:spcPts val="0"/>
              </a:spcAft>
              <a:buSzPts val="1800"/>
              <a:buNone/>
            </a:pPr>
            <a:r>
              <a:t/>
            </a:r>
            <a:endParaRPr sz="1600">
              <a:solidFill>
                <a:srgbClr val="1E0A3C"/>
              </a:solidFill>
              <a:highlight>
                <a:srgbClr val="FFFFFF"/>
              </a:highlight>
            </a:endParaRPr>
          </a:p>
          <a:p>
            <a:pPr indent="0" lvl="0" marL="0" rtl="0" algn="l">
              <a:lnSpc>
                <a:spcPct val="115000"/>
              </a:lnSpc>
              <a:spcBef>
                <a:spcPts val="0"/>
              </a:spcBef>
              <a:spcAft>
                <a:spcPts val="0"/>
              </a:spcAft>
              <a:buSzPts val="1800"/>
              <a:buNone/>
            </a:pPr>
            <a:r>
              <a:t/>
            </a:r>
            <a:endParaRPr sz="1600">
              <a:solidFill>
                <a:srgbClr val="1E0A3C"/>
              </a:solidFill>
              <a:highlight>
                <a:srgbClr val="FFFFFF"/>
              </a:highlight>
            </a:endParaRPr>
          </a:p>
          <a:p>
            <a:pPr indent="0" lvl="0" marL="0" rtl="0" algn="l">
              <a:lnSpc>
                <a:spcPct val="115000"/>
              </a:lnSpc>
              <a:spcBef>
                <a:spcPts val="0"/>
              </a:spcBef>
              <a:spcAft>
                <a:spcPts val="0"/>
              </a:spcAft>
              <a:buSzPts val="1800"/>
              <a:buNone/>
            </a:pPr>
            <a:r>
              <a:t/>
            </a:r>
            <a:endParaRPr sz="1600">
              <a:solidFill>
                <a:srgbClr val="1E0A3C"/>
              </a:solidFill>
              <a:highlight>
                <a:srgbClr val="FFFFFF"/>
              </a:highlight>
            </a:endParaRPr>
          </a:p>
        </p:txBody>
      </p:sp>
      <p:pic>
        <p:nvPicPr>
          <p:cNvPr descr="A black background with a black square&#10;&#10;Description automatically generated" id="708" name="Google Shape;708;p46"/>
          <p:cNvPicPr preferRelativeResize="0"/>
          <p:nvPr/>
        </p:nvPicPr>
        <p:blipFill rotWithShape="1">
          <a:blip r:embed="rId3">
            <a:alphaModFix/>
          </a:blip>
          <a:srcRect b="0" l="0" r="0" t="0"/>
          <a:stretch/>
        </p:blipFill>
        <p:spPr>
          <a:xfrm>
            <a:off x="2633908" y="3846473"/>
            <a:ext cx="572700" cy="572700"/>
          </a:xfrm>
          <a:prstGeom prst="rect">
            <a:avLst/>
          </a:prstGeom>
          <a:noFill/>
          <a:ln>
            <a:noFill/>
          </a:ln>
        </p:spPr>
      </p:pic>
      <p:pic>
        <p:nvPicPr>
          <p:cNvPr descr="A black background with a black square&#10;&#10;Description automatically generated" id="709" name="Google Shape;709;p46"/>
          <p:cNvPicPr preferRelativeResize="0"/>
          <p:nvPr/>
        </p:nvPicPr>
        <p:blipFill rotWithShape="1">
          <a:blip r:embed="rId4">
            <a:alphaModFix/>
          </a:blip>
          <a:srcRect b="0" l="0" r="0" t="0"/>
          <a:stretch/>
        </p:blipFill>
        <p:spPr>
          <a:xfrm>
            <a:off x="989925" y="3846473"/>
            <a:ext cx="572700" cy="572700"/>
          </a:xfrm>
          <a:prstGeom prst="rect">
            <a:avLst/>
          </a:prstGeom>
          <a:noFill/>
          <a:ln>
            <a:noFill/>
          </a:ln>
        </p:spPr>
      </p:pic>
      <p:pic>
        <p:nvPicPr>
          <p:cNvPr descr="A black background with a black square&#10;&#10;Description automatically generated" id="710" name="Google Shape;710;p46"/>
          <p:cNvPicPr preferRelativeResize="0"/>
          <p:nvPr/>
        </p:nvPicPr>
        <p:blipFill rotWithShape="1">
          <a:blip r:embed="rId5">
            <a:alphaModFix/>
          </a:blip>
          <a:srcRect b="0" l="0" r="0" t="0"/>
          <a:stretch/>
        </p:blipFill>
        <p:spPr>
          <a:xfrm>
            <a:off x="5921842" y="3843797"/>
            <a:ext cx="572700" cy="578052"/>
          </a:xfrm>
          <a:prstGeom prst="rect">
            <a:avLst/>
          </a:prstGeom>
          <a:noFill/>
          <a:ln>
            <a:noFill/>
          </a:ln>
        </p:spPr>
      </p:pic>
      <p:pic>
        <p:nvPicPr>
          <p:cNvPr descr="A black background with a black square&#10;&#10;Description automatically generated" id="711" name="Google Shape;711;p46"/>
          <p:cNvPicPr preferRelativeResize="0"/>
          <p:nvPr/>
        </p:nvPicPr>
        <p:blipFill rotWithShape="1">
          <a:blip r:embed="rId6">
            <a:alphaModFix/>
          </a:blip>
          <a:srcRect b="21064" l="21065" r="21347" t="21347"/>
          <a:stretch/>
        </p:blipFill>
        <p:spPr>
          <a:xfrm>
            <a:off x="4277875" y="3837849"/>
            <a:ext cx="572700" cy="589949"/>
          </a:xfrm>
          <a:prstGeom prst="rect">
            <a:avLst/>
          </a:prstGeom>
          <a:noFill/>
          <a:ln>
            <a:noFill/>
          </a:ln>
        </p:spPr>
      </p:pic>
      <p:sp>
        <p:nvSpPr>
          <p:cNvPr id="712" name="Google Shape;712;p46"/>
          <p:cNvSpPr txBox="1"/>
          <p:nvPr/>
        </p:nvSpPr>
        <p:spPr>
          <a:xfrm>
            <a:off x="610575" y="4419175"/>
            <a:ext cx="13314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7"/>
              </a:rPr>
              <a:t>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uktre.org</a:t>
            </a:r>
            <a:endParaRPr b="0" i="0" sz="1100" u="none" cap="none" strike="noStrike">
              <a:solidFill>
                <a:srgbClr val="000000"/>
              </a:solidFill>
              <a:latin typeface="Arial"/>
              <a:ea typeface="Arial"/>
              <a:cs typeface="Arial"/>
              <a:sym typeface="Arial"/>
            </a:endParaRPr>
          </a:p>
        </p:txBody>
      </p:sp>
      <p:sp>
        <p:nvSpPr>
          <p:cNvPr id="713" name="Google Shape;713;p46"/>
          <p:cNvSpPr txBox="1"/>
          <p:nvPr/>
        </p:nvSpPr>
        <p:spPr>
          <a:xfrm>
            <a:off x="2254550" y="4419175"/>
            <a:ext cx="13314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8"/>
              </a:rPr>
              <a:t>Repository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github.com/uk-tre</a:t>
            </a:r>
            <a:endParaRPr b="0" i="0" sz="1100" u="none" cap="none" strike="noStrike">
              <a:solidFill>
                <a:srgbClr val="000000"/>
              </a:solidFill>
              <a:latin typeface="Arial"/>
              <a:ea typeface="Arial"/>
              <a:cs typeface="Arial"/>
              <a:sym typeface="Arial"/>
            </a:endParaRPr>
          </a:p>
        </p:txBody>
      </p:sp>
      <p:sp>
        <p:nvSpPr>
          <p:cNvPr id="714" name="Google Shape;714;p46"/>
          <p:cNvSpPr txBox="1"/>
          <p:nvPr/>
        </p:nvSpPr>
        <p:spPr>
          <a:xfrm>
            <a:off x="3916825" y="4419175"/>
            <a:ext cx="1331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9"/>
              </a:rPr>
              <a:t>Mailing list</a:t>
            </a:r>
            <a:endParaRPr b="0" i="0" sz="1400" u="none" cap="none" strike="noStrike">
              <a:solidFill>
                <a:srgbClr val="000000"/>
              </a:solidFill>
              <a:latin typeface="Arial"/>
              <a:ea typeface="Arial"/>
              <a:cs typeface="Arial"/>
              <a:sym typeface="Arial"/>
            </a:endParaRPr>
          </a:p>
        </p:txBody>
      </p:sp>
      <p:sp>
        <p:nvSpPr>
          <p:cNvPr id="715" name="Google Shape;715;p46"/>
          <p:cNvSpPr txBox="1"/>
          <p:nvPr/>
        </p:nvSpPr>
        <p:spPr>
          <a:xfrm>
            <a:off x="5542500" y="4419175"/>
            <a:ext cx="1331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10"/>
              </a:rPr>
              <a:t>Slack channel</a:t>
            </a:r>
            <a:endParaRPr b="0" i="0" sz="1400" u="none" cap="none" strike="noStrike">
              <a:solidFill>
                <a:srgbClr val="000000"/>
              </a:solidFill>
              <a:latin typeface="Arial"/>
              <a:ea typeface="Arial"/>
              <a:cs typeface="Arial"/>
              <a:sym typeface="Arial"/>
            </a:endParaRPr>
          </a:p>
        </p:txBody>
      </p:sp>
      <p:cxnSp>
        <p:nvCxnSpPr>
          <p:cNvPr id="716" name="Google Shape;716;p46"/>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717" name="Google Shape;717;p46"/>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718" name="Google Shape;718;p46"/>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sp>
        <p:nvSpPr>
          <p:cNvPr id="719" name="Google Shape;719;p46"/>
          <p:cNvSpPr txBox="1"/>
          <p:nvPr/>
        </p:nvSpPr>
        <p:spPr>
          <a:xfrm>
            <a:off x="3585950" y="1772050"/>
            <a:ext cx="2965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200" u="sng" cap="none" strike="noStrike">
                <a:solidFill>
                  <a:srgbClr val="000000"/>
                </a:solidFill>
                <a:latin typeface="Lato"/>
                <a:ea typeface="Lato"/>
                <a:cs typeface="Lato"/>
                <a:sym typeface="Lato"/>
                <a:hlinkClick r:id="rId11">
                  <a:extLst>
                    <a:ext uri="{A12FA001-AC4F-418D-AE19-62706E023703}">
                      <ahyp:hlinkClr val="tx"/>
                    </a:ext>
                  </a:extLst>
                </a:hlinkClick>
              </a:rPr>
              <a:t>https://forms.gle/onuDYDpPR48affUz7</a:t>
            </a:r>
            <a:endParaRPr b="0" i="0" sz="1200" u="none" cap="none" strike="noStrike">
              <a:solidFill>
                <a:srgbClr val="000000"/>
              </a:solidFill>
              <a:latin typeface="Arial"/>
              <a:ea typeface="Arial"/>
              <a:cs typeface="Arial"/>
              <a:sym typeface="Arial"/>
            </a:endParaRPr>
          </a:p>
        </p:txBody>
      </p:sp>
      <p:pic>
        <p:nvPicPr>
          <p:cNvPr id="720" name="Google Shape;720;p46"/>
          <p:cNvPicPr preferRelativeResize="0"/>
          <p:nvPr/>
        </p:nvPicPr>
        <p:blipFill rotWithShape="1">
          <a:blip r:embed="rId12">
            <a:alphaModFix/>
          </a:blip>
          <a:srcRect b="0" l="0" r="0" t="0"/>
          <a:stretch/>
        </p:blipFill>
        <p:spPr>
          <a:xfrm>
            <a:off x="6419713" y="1641775"/>
            <a:ext cx="2140163" cy="214016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3200"/>
              <a:t>Thank You!</a:t>
            </a:r>
            <a:endParaRPr b="1" sz="3200"/>
          </a:p>
        </p:txBody>
      </p:sp>
      <p:sp>
        <p:nvSpPr>
          <p:cNvPr id="726" name="Google Shape;726;p47"/>
          <p:cNvSpPr txBox="1"/>
          <p:nvPr>
            <p:ph idx="1" type="body"/>
          </p:nvPr>
        </p:nvSpPr>
        <p:spPr>
          <a:xfrm>
            <a:off x="311700" y="1017725"/>
            <a:ext cx="3870600" cy="2777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946"/>
              <a:buNone/>
            </a:pPr>
            <a:r>
              <a:rPr b="1" lang="en-GB" sz="2600">
                <a:solidFill>
                  <a:srgbClr val="1E0A3C"/>
                </a:solidFill>
                <a:highlight>
                  <a:srgbClr val="FFFFFF"/>
                </a:highlight>
              </a:rPr>
              <a:t>Those staying around:</a:t>
            </a:r>
            <a:endParaRPr sz="1600"/>
          </a:p>
          <a:p>
            <a:pPr indent="0" lvl="0" marL="0" rtl="0" algn="l">
              <a:lnSpc>
                <a:spcPct val="115000"/>
              </a:lnSpc>
              <a:spcBef>
                <a:spcPts val="0"/>
              </a:spcBef>
              <a:spcAft>
                <a:spcPts val="0"/>
              </a:spcAft>
              <a:buSzPts val="1946"/>
              <a:buNone/>
            </a:pPr>
            <a:r>
              <a:rPr b="1" lang="en-GB" sz="2600">
                <a:solidFill>
                  <a:srgbClr val="1E0A3C"/>
                </a:solidFill>
                <a:highlight>
                  <a:srgbClr val="FFFFFF"/>
                </a:highlight>
              </a:rPr>
              <a:t>Meeting in </a:t>
            </a:r>
            <a:r>
              <a:rPr b="1" i="1" lang="en-GB" sz="2600">
                <a:solidFill>
                  <a:srgbClr val="1E0A3C"/>
                </a:solidFill>
                <a:highlight>
                  <a:srgbClr val="FFFFFF"/>
                </a:highlight>
              </a:rPr>
              <a:t>The Forth</a:t>
            </a:r>
            <a:r>
              <a:rPr b="1" lang="en-GB" sz="2600">
                <a:solidFill>
                  <a:srgbClr val="1E0A3C"/>
                </a:solidFill>
                <a:highlight>
                  <a:srgbClr val="FFFFFF"/>
                </a:highlight>
              </a:rPr>
              <a:t> pub near station.</a:t>
            </a:r>
            <a:endParaRPr sz="2600">
              <a:solidFill>
                <a:srgbClr val="1E0A3C"/>
              </a:solidFill>
              <a:highlight>
                <a:srgbClr val="FFFFFF"/>
              </a:highlight>
            </a:endParaRPr>
          </a:p>
          <a:p>
            <a:pPr indent="0" lvl="0" marL="0" rtl="0" algn="l">
              <a:lnSpc>
                <a:spcPct val="115000"/>
              </a:lnSpc>
              <a:spcBef>
                <a:spcPts val="0"/>
              </a:spcBef>
              <a:spcAft>
                <a:spcPts val="0"/>
              </a:spcAft>
              <a:buSzPts val="1946"/>
              <a:buNone/>
            </a:pPr>
            <a:r>
              <a:t/>
            </a:r>
            <a:endParaRPr b="1" sz="1600">
              <a:solidFill>
                <a:srgbClr val="1E0A3C"/>
              </a:solidFill>
              <a:highlight>
                <a:srgbClr val="FFFFFF"/>
              </a:highlight>
            </a:endParaRPr>
          </a:p>
          <a:p>
            <a:pPr indent="0" lvl="0" marL="0" rtl="0" algn="l">
              <a:lnSpc>
                <a:spcPct val="115000"/>
              </a:lnSpc>
              <a:spcBef>
                <a:spcPts val="0"/>
              </a:spcBef>
              <a:spcAft>
                <a:spcPts val="0"/>
              </a:spcAft>
              <a:buSzPts val="1946"/>
              <a:buNone/>
            </a:pPr>
            <a:r>
              <a:t/>
            </a:r>
            <a:endParaRPr b="1" sz="1600">
              <a:solidFill>
                <a:srgbClr val="1E0A3C"/>
              </a:solidFill>
              <a:highlight>
                <a:srgbClr val="FFFFFF"/>
              </a:highlight>
            </a:endParaRPr>
          </a:p>
          <a:p>
            <a:pPr indent="0" lvl="0" marL="0" rtl="0" algn="l">
              <a:lnSpc>
                <a:spcPct val="115000"/>
              </a:lnSpc>
              <a:spcBef>
                <a:spcPts val="0"/>
              </a:spcBef>
              <a:spcAft>
                <a:spcPts val="0"/>
              </a:spcAft>
              <a:buSzPts val="1946"/>
              <a:buNone/>
            </a:pPr>
            <a:r>
              <a:t/>
            </a:r>
            <a:endParaRPr b="1" sz="1600">
              <a:solidFill>
                <a:srgbClr val="1E0A3C"/>
              </a:solidFill>
              <a:highlight>
                <a:srgbClr val="FFFFFF"/>
              </a:highlight>
            </a:endParaRPr>
          </a:p>
          <a:p>
            <a:pPr indent="0" lvl="0" marL="0" rtl="0" algn="l">
              <a:lnSpc>
                <a:spcPct val="115000"/>
              </a:lnSpc>
              <a:spcBef>
                <a:spcPts val="0"/>
              </a:spcBef>
              <a:spcAft>
                <a:spcPts val="0"/>
              </a:spcAft>
              <a:buSzPts val="1946"/>
              <a:buNone/>
            </a:pPr>
            <a:r>
              <a:rPr b="1" lang="en-GB" sz="1600">
                <a:solidFill>
                  <a:srgbClr val="1E0A3C"/>
                </a:solidFill>
                <a:highlight>
                  <a:srgbClr val="FFFFFF"/>
                </a:highlight>
              </a:rPr>
              <a:t>Get involved</a:t>
            </a:r>
            <a:endParaRPr sz="1600">
              <a:solidFill>
                <a:srgbClr val="1E0A3C"/>
              </a:solidFill>
              <a:highlight>
                <a:srgbClr val="FFFFFF"/>
              </a:highlight>
            </a:endParaRPr>
          </a:p>
        </p:txBody>
      </p:sp>
      <p:pic>
        <p:nvPicPr>
          <p:cNvPr descr="A black background with a black square&#10;&#10;Description automatically generated" id="727" name="Google Shape;727;p47"/>
          <p:cNvPicPr preferRelativeResize="0"/>
          <p:nvPr/>
        </p:nvPicPr>
        <p:blipFill rotWithShape="1">
          <a:blip r:embed="rId3">
            <a:alphaModFix/>
          </a:blip>
          <a:srcRect b="0" l="0" r="0" t="0"/>
          <a:stretch/>
        </p:blipFill>
        <p:spPr>
          <a:xfrm>
            <a:off x="2633908" y="3846473"/>
            <a:ext cx="572700" cy="572700"/>
          </a:xfrm>
          <a:prstGeom prst="rect">
            <a:avLst/>
          </a:prstGeom>
          <a:noFill/>
          <a:ln>
            <a:noFill/>
          </a:ln>
        </p:spPr>
      </p:pic>
      <p:pic>
        <p:nvPicPr>
          <p:cNvPr descr="A black background with a black square&#10;&#10;Description automatically generated" id="728" name="Google Shape;728;p47"/>
          <p:cNvPicPr preferRelativeResize="0"/>
          <p:nvPr/>
        </p:nvPicPr>
        <p:blipFill rotWithShape="1">
          <a:blip r:embed="rId4">
            <a:alphaModFix/>
          </a:blip>
          <a:srcRect b="0" l="0" r="0" t="0"/>
          <a:stretch/>
        </p:blipFill>
        <p:spPr>
          <a:xfrm>
            <a:off x="989925" y="3846473"/>
            <a:ext cx="572700" cy="572700"/>
          </a:xfrm>
          <a:prstGeom prst="rect">
            <a:avLst/>
          </a:prstGeom>
          <a:noFill/>
          <a:ln>
            <a:noFill/>
          </a:ln>
        </p:spPr>
      </p:pic>
      <p:pic>
        <p:nvPicPr>
          <p:cNvPr descr="A black background with a black square&#10;&#10;Description automatically generated" id="729" name="Google Shape;729;p47"/>
          <p:cNvPicPr preferRelativeResize="0"/>
          <p:nvPr/>
        </p:nvPicPr>
        <p:blipFill rotWithShape="1">
          <a:blip r:embed="rId5">
            <a:alphaModFix/>
          </a:blip>
          <a:srcRect b="0" l="0" r="0" t="0"/>
          <a:stretch/>
        </p:blipFill>
        <p:spPr>
          <a:xfrm>
            <a:off x="5921842" y="3843797"/>
            <a:ext cx="572700" cy="578052"/>
          </a:xfrm>
          <a:prstGeom prst="rect">
            <a:avLst/>
          </a:prstGeom>
          <a:noFill/>
          <a:ln>
            <a:noFill/>
          </a:ln>
        </p:spPr>
      </p:pic>
      <p:pic>
        <p:nvPicPr>
          <p:cNvPr descr="A black background with a black square&#10;&#10;Description automatically generated" id="730" name="Google Shape;730;p47"/>
          <p:cNvPicPr preferRelativeResize="0"/>
          <p:nvPr/>
        </p:nvPicPr>
        <p:blipFill rotWithShape="1">
          <a:blip r:embed="rId6">
            <a:alphaModFix/>
          </a:blip>
          <a:srcRect b="21064" l="21065" r="21347" t="21347"/>
          <a:stretch/>
        </p:blipFill>
        <p:spPr>
          <a:xfrm>
            <a:off x="4277875" y="3837849"/>
            <a:ext cx="572700" cy="589949"/>
          </a:xfrm>
          <a:prstGeom prst="rect">
            <a:avLst/>
          </a:prstGeom>
          <a:noFill/>
          <a:ln>
            <a:noFill/>
          </a:ln>
        </p:spPr>
      </p:pic>
      <p:sp>
        <p:nvSpPr>
          <p:cNvPr id="731" name="Google Shape;731;p47"/>
          <p:cNvSpPr txBox="1"/>
          <p:nvPr/>
        </p:nvSpPr>
        <p:spPr>
          <a:xfrm>
            <a:off x="610575" y="4419175"/>
            <a:ext cx="13314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7"/>
              </a:rPr>
              <a:t>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uktre.org</a:t>
            </a:r>
            <a:endParaRPr b="0" i="0" sz="1100" u="none" cap="none" strike="noStrike">
              <a:solidFill>
                <a:srgbClr val="000000"/>
              </a:solidFill>
              <a:latin typeface="Arial"/>
              <a:ea typeface="Arial"/>
              <a:cs typeface="Arial"/>
              <a:sym typeface="Arial"/>
            </a:endParaRPr>
          </a:p>
        </p:txBody>
      </p:sp>
      <p:sp>
        <p:nvSpPr>
          <p:cNvPr id="732" name="Google Shape;732;p47"/>
          <p:cNvSpPr txBox="1"/>
          <p:nvPr/>
        </p:nvSpPr>
        <p:spPr>
          <a:xfrm>
            <a:off x="2254550" y="4419175"/>
            <a:ext cx="13314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8"/>
              </a:rPr>
              <a:t>Repository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github.com/uk-tre</a:t>
            </a:r>
            <a:endParaRPr b="0" i="0" sz="1100" u="none" cap="none" strike="noStrike">
              <a:solidFill>
                <a:srgbClr val="000000"/>
              </a:solidFill>
              <a:latin typeface="Arial"/>
              <a:ea typeface="Arial"/>
              <a:cs typeface="Arial"/>
              <a:sym typeface="Arial"/>
            </a:endParaRPr>
          </a:p>
        </p:txBody>
      </p:sp>
      <p:sp>
        <p:nvSpPr>
          <p:cNvPr id="733" name="Google Shape;733;p47"/>
          <p:cNvSpPr txBox="1"/>
          <p:nvPr/>
        </p:nvSpPr>
        <p:spPr>
          <a:xfrm>
            <a:off x="3916825" y="4419175"/>
            <a:ext cx="1331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9"/>
              </a:rPr>
              <a:t>Mailing list</a:t>
            </a:r>
            <a:endParaRPr b="0" i="0" sz="1400" u="none" cap="none" strike="noStrike">
              <a:solidFill>
                <a:srgbClr val="000000"/>
              </a:solidFill>
              <a:latin typeface="Arial"/>
              <a:ea typeface="Arial"/>
              <a:cs typeface="Arial"/>
              <a:sym typeface="Arial"/>
            </a:endParaRPr>
          </a:p>
        </p:txBody>
      </p:sp>
      <p:sp>
        <p:nvSpPr>
          <p:cNvPr id="734" name="Google Shape;734;p47"/>
          <p:cNvSpPr txBox="1"/>
          <p:nvPr/>
        </p:nvSpPr>
        <p:spPr>
          <a:xfrm>
            <a:off x="5542500" y="4419175"/>
            <a:ext cx="1331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10"/>
              </a:rPr>
              <a:t>Slack channel</a:t>
            </a:r>
            <a:endParaRPr b="0" i="0" sz="1400" u="none" cap="none" strike="noStrike">
              <a:solidFill>
                <a:srgbClr val="000000"/>
              </a:solidFill>
              <a:latin typeface="Arial"/>
              <a:ea typeface="Arial"/>
              <a:cs typeface="Arial"/>
              <a:sym typeface="Arial"/>
            </a:endParaRPr>
          </a:p>
        </p:txBody>
      </p:sp>
      <p:cxnSp>
        <p:nvCxnSpPr>
          <p:cNvPr id="735" name="Google Shape;735;p47"/>
          <p:cNvCxnSpPr/>
          <p:nvPr/>
        </p:nvCxnSpPr>
        <p:spPr>
          <a:xfrm>
            <a:off x="315900" y="4872275"/>
            <a:ext cx="8512200" cy="0"/>
          </a:xfrm>
          <a:prstGeom prst="straightConnector1">
            <a:avLst/>
          </a:prstGeom>
          <a:noFill/>
          <a:ln cap="flat" cmpd="sng" w="9525">
            <a:solidFill>
              <a:srgbClr val="595959"/>
            </a:solidFill>
            <a:prstDash val="solid"/>
            <a:round/>
            <a:headEnd len="sm" w="sm" type="none"/>
            <a:tailEnd len="sm" w="sm" type="none"/>
          </a:ln>
        </p:spPr>
      </p:cxnSp>
      <p:sp>
        <p:nvSpPr>
          <p:cNvPr id="736" name="Google Shape;736;p47"/>
          <p:cNvSpPr txBox="1"/>
          <p:nvPr/>
        </p:nvSpPr>
        <p:spPr>
          <a:xfrm>
            <a:off x="3117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2</a:t>
            </a:r>
            <a:r>
              <a:rPr b="0" baseline="30000" i="0" lang="en-GB" sz="1000" u="none" cap="none" strike="noStrike">
                <a:solidFill>
                  <a:srgbClr val="000000"/>
                </a:solidFill>
                <a:latin typeface="Arial"/>
                <a:ea typeface="Arial"/>
                <a:cs typeface="Arial"/>
                <a:sym typeface="Arial"/>
              </a:rPr>
              <a:t>nd</a:t>
            </a:r>
            <a:r>
              <a:rPr b="0" i="0" lang="en-GB" sz="1000" u="none" cap="none" strike="noStrike">
                <a:solidFill>
                  <a:srgbClr val="000000"/>
                </a:solidFill>
                <a:latin typeface="Arial"/>
                <a:ea typeface="Arial"/>
                <a:cs typeface="Arial"/>
                <a:sym typeface="Arial"/>
              </a:rPr>
              <a:t> Sept 2024</a:t>
            </a:r>
            <a:endParaRPr b="0" i="0" sz="1000" u="none" cap="none" strike="noStrike">
              <a:solidFill>
                <a:srgbClr val="000000"/>
              </a:solidFill>
              <a:latin typeface="Arial"/>
              <a:ea typeface="Arial"/>
              <a:cs typeface="Arial"/>
              <a:sym typeface="Arial"/>
            </a:endParaRPr>
          </a:p>
        </p:txBody>
      </p:sp>
      <p:sp>
        <p:nvSpPr>
          <p:cNvPr id="737" name="Google Shape;737;p47"/>
          <p:cNvSpPr txBox="1"/>
          <p:nvPr/>
        </p:nvSpPr>
        <p:spPr>
          <a:xfrm>
            <a:off x="4482000" y="4848950"/>
            <a:ext cx="43503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UK TRE Community Conference</a:t>
            </a:r>
            <a:endParaRPr b="0" i="0" sz="1000" u="none" cap="none" strike="noStrike">
              <a:solidFill>
                <a:srgbClr val="000000"/>
              </a:solidFill>
              <a:latin typeface="Arial"/>
              <a:ea typeface="Arial"/>
              <a:cs typeface="Arial"/>
              <a:sym typeface="Arial"/>
            </a:endParaRPr>
          </a:p>
        </p:txBody>
      </p:sp>
      <p:pic>
        <p:nvPicPr>
          <p:cNvPr id="738" name="Google Shape;738;p47"/>
          <p:cNvPicPr preferRelativeResize="0"/>
          <p:nvPr/>
        </p:nvPicPr>
        <p:blipFill>
          <a:blip r:embed="rId11">
            <a:alphaModFix/>
          </a:blip>
          <a:stretch>
            <a:fillRect/>
          </a:stretch>
        </p:blipFill>
        <p:spPr>
          <a:xfrm>
            <a:off x="3687350" y="1540638"/>
            <a:ext cx="2691525" cy="2062225"/>
          </a:xfrm>
          <a:prstGeom prst="rect">
            <a:avLst/>
          </a:prstGeom>
          <a:noFill/>
          <a:ln>
            <a:noFill/>
          </a:ln>
        </p:spPr>
      </p:pic>
      <p:pic>
        <p:nvPicPr>
          <p:cNvPr id="739" name="Google Shape;739;p47"/>
          <p:cNvPicPr preferRelativeResize="0"/>
          <p:nvPr/>
        </p:nvPicPr>
        <p:blipFill rotWithShape="1">
          <a:blip r:embed="rId12">
            <a:alphaModFix/>
          </a:blip>
          <a:srcRect b="0" l="0" r="0" t="0"/>
          <a:stretch/>
        </p:blipFill>
        <p:spPr>
          <a:xfrm>
            <a:off x="6419713" y="1641775"/>
            <a:ext cx="2140163" cy="21401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Peter Barnsley</dc:creator>
</cp:coreProperties>
</file>