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3"/>
  </p:notesMasterIdLst>
  <p:sldIdLst>
    <p:sldId id="256" r:id="rId5"/>
    <p:sldId id="258" r:id="rId6"/>
    <p:sldId id="292" r:id="rId7"/>
    <p:sldId id="263" r:id="rId8"/>
    <p:sldId id="293" r:id="rId9"/>
    <p:sldId id="294" r:id="rId10"/>
    <p:sldId id="267" r:id="rId11"/>
    <p:sldId id="259" r:id="rId12"/>
  </p:sldIdLst>
  <p:sldSz cx="12192000" cy="6858000"/>
  <p:notesSz cx="6858000" cy="9144000"/>
  <p:defaultTextStyle>
    <a:defPPr>
      <a:defRPr lang="en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233"/>
    <p:restoredTop sz="94674"/>
  </p:normalViewPr>
  <p:slideViewPr>
    <p:cSldViewPr snapToGrid="0" snapToObjects="1">
      <p:cViewPr varScale="1">
        <p:scale>
          <a:sx n="86" d="100"/>
          <a:sy n="86" d="100"/>
        </p:scale>
        <p:origin x="365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3BDCBB-E5FB-8944-97F7-32498F17B5CD}" type="datetimeFigureOut">
              <a:rPr lang="el-GR" smtClean="0"/>
              <a:t>30/9/2024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CE3CC0-5E93-714A-A37D-2559CC803B0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394081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917606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052244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" name="Google Shape;209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8AE23-F2C7-424D-9298-C37E836E33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G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5923E8-DD63-6646-948A-8ADBD99331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871377-9872-B14A-B845-397621151E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7DFAC-6C58-6B41-92C5-A1BF34AB308A}" type="datetimeFigureOut">
              <a:rPr lang="en-GR" smtClean="0"/>
              <a:t>09/30/2024</a:t>
            </a:fld>
            <a:endParaRPr lang="en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2DFEE2-6858-0C48-85A0-474E1FA724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5CC723-D7FF-954A-AEEE-2581178170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E7EF4-8BAC-EC47-BDD1-FF696795B71A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14472158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70B722-F04A-EE48-B449-61BCCCEA20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1FFF52-F171-A44B-925B-C6D76A201C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5E4E34-77F3-154F-BF97-873C05A67A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7DFAC-6C58-6B41-92C5-A1BF34AB308A}" type="datetimeFigureOut">
              <a:rPr lang="en-GR" smtClean="0"/>
              <a:t>09/30/2024</a:t>
            </a:fld>
            <a:endParaRPr lang="en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13B9D6-48EE-BC4B-8A27-B1B27AE01C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DC3793-BA70-164F-9088-9B3E5173AF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E7EF4-8BAC-EC47-BDD1-FF696795B71A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9632010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5D76B1-99B8-7646-A3DA-73510929B6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7B50CC-B26A-F74B-8376-4393F8DB4B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AD5167-FA2D-DE49-ACC0-3CBB146B56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7DFAC-6C58-6B41-92C5-A1BF34AB308A}" type="datetimeFigureOut">
              <a:rPr lang="en-GR" smtClean="0"/>
              <a:t>09/30/2024</a:t>
            </a:fld>
            <a:endParaRPr lang="en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299C7F-A325-8D4D-B134-39613660C7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D33841-E761-B941-89A3-E4EA9F6589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E7EF4-8BAC-EC47-BDD1-FF696795B71A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41441905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303C71-2D35-3641-AC81-524BA7403B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C48476-3B08-2D48-9AC2-6A8FA7CCFD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B5201A-34BD-D746-BEE3-9628480E02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5B1D93-1552-094E-B11C-A49D550D16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7DFAC-6C58-6B41-92C5-A1BF34AB308A}" type="datetimeFigureOut">
              <a:rPr lang="en-GR" smtClean="0"/>
              <a:t>09/30/2024</a:t>
            </a:fld>
            <a:endParaRPr lang="en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B882FE-5026-0543-9473-105B5F34C0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6A3E2E-AB1F-434D-ADDF-D0FB4145D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E7EF4-8BAC-EC47-BDD1-FF696795B71A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37238082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D97099-7892-C046-A3AE-FB8B2FEAED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B99BC8-DED8-E94F-9349-D2CBD6247D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360B3B-C2DC-2848-B812-4B8C21C61B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1B803D-F074-7C4C-850A-7D1E9E7BBAF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BA1F897-8E16-CC48-9DC7-C059606A313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1867B56-B931-9748-B887-EE5A2209A2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7DFAC-6C58-6B41-92C5-A1BF34AB308A}" type="datetimeFigureOut">
              <a:rPr lang="en-GR" smtClean="0"/>
              <a:t>09/30/2024</a:t>
            </a:fld>
            <a:endParaRPr lang="en-G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DEC252A-0FB3-8F42-B4BF-4F558640A2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73C6CA9-38D5-6C45-8310-F0AA3FCFCE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E7EF4-8BAC-EC47-BDD1-FF696795B71A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39972719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A8C5AC-5661-F840-B36C-737A35790C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276411B-9AC4-F144-89B5-7D55933E85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7DFAC-6C58-6B41-92C5-A1BF34AB308A}" type="datetimeFigureOut">
              <a:rPr lang="en-GR" smtClean="0"/>
              <a:t>09/30/2024</a:t>
            </a:fld>
            <a:endParaRPr lang="en-G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61A3797-68B1-7C41-B9C3-33C240CCF3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376190-A39E-5D47-BFD2-6C85D556A3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E7EF4-8BAC-EC47-BDD1-FF696795B71A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15739487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98FA3D2-16A4-EA42-A677-D843D961C9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7DFAC-6C58-6B41-92C5-A1BF34AB308A}" type="datetimeFigureOut">
              <a:rPr lang="en-GR" smtClean="0"/>
              <a:t>09/30/2024</a:t>
            </a:fld>
            <a:endParaRPr lang="en-G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6DE32F-EB98-5F40-82E1-D5D0841370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9AEFBD-C69B-E449-91AA-0951441302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E7EF4-8BAC-EC47-BDD1-FF696795B71A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8886530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B0D996-F293-C34C-A04A-208725F234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82DF85-0B15-D642-BD40-DEAF2FC534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000C7E-FA45-0C4B-B428-9A66CA3816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D9DB10-8B97-8840-99C9-7CC0F45A48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7DFAC-6C58-6B41-92C5-A1BF34AB308A}" type="datetimeFigureOut">
              <a:rPr lang="en-GR" smtClean="0"/>
              <a:t>09/30/2024</a:t>
            </a:fld>
            <a:endParaRPr lang="en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CDCD5E-EF8F-2441-9B3C-62DEF225CA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913F8C-74C6-2247-9365-4376CE60B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E7EF4-8BAC-EC47-BDD1-FF696795B71A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30751234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91223A-B94B-3B49-BCFF-C9A618C8F5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G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CE227D9-B9A3-0D4B-994A-7836CCC69A9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52278B-F99C-A843-B75F-77372193EC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5A0995-99EE-624E-A996-4DF502FD41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7DFAC-6C58-6B41-92C5-A1BF34AB308A}" type="datetimeFigureOut">
              <a:rPr lang="en-GR" smtClean="0"/>
              <a:t>09/30/2024</a:t>
            </a:fld>
            <a:endParaRPr lang="en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EC18F7-D129-4643-84FD-D1C05005E7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D9BC9E-46CE-194C-980C-02EF33FD40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E7EF4-8BAC-EC47-BDD1-FF696795B71A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3660277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74D789-328C-DC48-9593-DDB1FA866B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D843E5-B7F7-EB49-B4C5-4667F8A91E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A3CB75-3C62-B944-BCD4-739EE237FA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7DFAC-6C58-6B41-92C5-A1BF34AB308A}" type="datetimeFigureOut">
              <a:rPr lang="en-GR" smtClean="0"/>
              <a:t>09/30/2024</a:t>
            </a:fld>
            <a:endParaRPr lang="en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8C22CC-DE78-CF45-AC58-594BF49ED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8C4666-275C-FC43-9133-5D5DEFA8D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E7EF4-8BAC-EC47-BDD1-FF696795B71A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6893126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334A219-F9E2-AF4D-9372-DDB43CA74A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C9A4870-269B-7B43-B35A-1EFA3377A7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AD5B56-AA6C-0D4F-8E86-24769E0BCD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7DFAC-6C58-6B41-92C5-A1BF34AB308A}" type="datetimeFigureOut">
              <a:rPr lang="en-GR" smtClean="0"/>
              <a:t>09/30/2024</a:t>
            </a:fld>
            <a:endParaRPr lang="en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6B8290-2B16-DB45-B6CD-77CA6559C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9F8D56-81F1-2F4B-BEEF-D9C53F708A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E7EF4-8BAC-EC47-BDD1-FF696795B71A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17019819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4_Title Slide">
  <p:cSld name="74_Title Slide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7"/>
          <p:cNvSpPr>
            <a:spLocks noGrp="1"/>
          </p:cNvSpPr>
          <p:nvPr>
            <p:ph type="pic" idx="2"/>
          </p:nvPr>
        </p:nvSpPr>
        <p:spPr>
          <a:xfrm>
            <a:off x="650630" y="1472309"/>
            <a:ext cx="4055020" cy="3573556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053621091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FBF2874-BF07-A94D-A989-D43A20318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92710C-39B6-6D4B-921A-74DD8E12DF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88FDB9-941D-7B42-852F-F67766E860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37DFAC-6C58-6B41-92C5-A1BF34AB308A}" type="datetimeFigureOut">
              <a:rPr lang="en-GR" smtClean="0"/>
              <a:t>09/30/2024</a:t>
            </a:fld>
            <a:endParaRPr lang="en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CB943A-A79C-7349-93F9-720F79E4C3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6BBD42-E3A9-F447-867F-C503D73D7C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AE7EF4-8BAC-EC47-BDD1-FF696795B71A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32192726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emf"/><Relationship Id="rId7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6.jpg"/><Relationship Id="rId9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7" Type="http://schemas.openxmlformats.org/officeDocument/2006/relationships/image" Target="../media/image10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11.jp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jpeg"/><Relationship Id="rId5" Type="http://schemas.openxmlformats.org/officeDocument/2006/relationships/image" Target="../media/image3.emf"/><Relationship Id="rId4" Type="http://schemas.openxmlformats.org/officeDocument/2006/relationships/image" Target="../media/image2.jpg"/><Relationship Id="rId9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3" Type="http://schemas.openxmlformats.org/officeDocument/2006/relationships/image" Target="../media/image11.jpg"/><Relationship Id="rId7" Type="http://schemas.openxmlformats.org/officeDocument/2006/relationships/image" Target="../media/image5.jpeg"/><Relationship Id="rId12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jpeg"/><Relationship Id="rId11" Type="http://schemas.openxmlformats.org/officeDocument/2006/relationships/image" Target="../media/image17.png"/><Relationship Id="rId5" Type="http://schemas.openxmlformats.org/officeDocument/2006/relationships/image" Target="../media/image3.emf"/><Relationship Id="rId15" Type="http://schemas.openxmlformats.org/officeDocument/2006/relationships/image" Target="../media/image21.jpeg"/><Relationship Id="rId10" Type="http://schemas.openxmlformats.org/officeDocument/2006/relationships/image" Target="../media/image16.png"/><Relationship Id="rId4" Type="http://schemas.openxmlformats.org/officeDocument/2006/relationships/image" Target="../media/image2.jpg"/><Relationship Id="rId9" Type="http://schemas.openxmlformats.org/officeDocument/2006/relationships/image" Target="../media/image15.jpeg"/><Relationship Id="rId14" Type="http://schemas.openxmlformats.org/officeDocument/2006/relationships/image" Target="../media/image20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1.jp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jpeg"/><Relationship Id="rId5" Type="http://schemas.openxmlformats.org/officeDocument/2006/relationships/image" Target="../media/image3.emf"/><Relationship Id="rId4" Type="http://schemas.openxmlformats.org/officeDocument/2006/relationships/image" Target="../media/image2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13" Type="http://schemas.openxmlformats.org/officeDocument/2006/relationships/image" Target="../media/image29.jpeg"/><Relationship Id="rId3" Type="http://schemas.openxmlformats.org/officeDocument/2006/relationships/image" Target="../media/image23.jpg"/><Relationship Id="rId7" Type="http://schemas.openxmlformats.org/officeDocument/2006/relationships/image" Target="../media/image5.jpeg"/><Relationship Id="rId12" Type="http://schemas.openxmlformats.org/officeDocument/2006/relationships/image" Target="../media/image28.jpe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3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jpeg"/><Relationship Id="rId11" Type="http://schemas.openxmlformats.org/officeDocument/2006/relationships/image" Target="../media/image27.jpeg"/><Relationship Id="rId5" Type="http://schemas.openxmlformats.org/officeDocument/2006/relationships/image" Target="../media/image3.emf"/><Relationship Id="rId15" Type="http://schemas.openxmlformats.org/officeDocument/2006/relationships/image" Target="../media/image31.png"/><Relationship Id="rId10" Type="http://schemas.openxmlformats.org/officeDocument/2006/relationships/image" Target="../media/image26.jpeg"/><Relationship Id="rId4" Type="http://schemas.openxmlformats.org/officeDocument/2006/relationships/image" Target="../media/image2.jpg"/><Relationship Id="rId9" Type="http://schemas.openxmlformats.org/officeDocument/2006/relationships/image" Target="../media/image25.jpeg"/><Relationship Id="rId14" Type="http://schemas.openxmlformats.org/officeDocument/2006/relationships/image" Target="../media/image30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F1A22CE-B64A-F940-AA50-128817E7E124}"/>
              </a:ext>
            </a:extLst>
          </p:cNvPr>
          <p:cNvSpPr txBox="1"/>
          <p:nvPr/>
        </p:nvSpPr>
        <p:spPr>
          <a:xfrm>
            <a:off x="210746" y="1483693"/>
            <a:ext cx="1168484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latin typeface="Century Gothic" panose="020B0502020202020204" pitchFamily="34" charset="0"/>
              </a:rPr>
              <a:t>Upcycling Packaging: EU Research Driving Sustainability</a:t>
            </a:r>
          </a:p>
          <a:p>
            <a:endParaRPr lang="en-GB" sz="2800" b="1" dirty="0">
              <a:latin typeface="Century Gothic" panose="020B0502020202020204" pitchFamily="34" charset="0"/>
            </a:endParaRPr>
          </a:p>
          <a:p>
            <a:r>
              <a:rPr lang="en-GB" sz="2800" b="1" dirty="0" err="1">
                <a:latin typeface="Century Gothic" panose="020B0502020202020204" pitchFamily="34" charset="0"/>
              </a:rPr>
              <a:t>upPE</a:t>
            </a:r>
            <a:r>
              <a:rPr lang="en-GB" sz="2800" b="1" dirty="0">
                <a:latin typeface="Century Gothic" panose="020B0502020202020204" pitchFamily="34" charset="0"/>
              </a:rPr>
              <a:t>-T project</a:t>
            </a:r>
          </a:p>
          <a:p>
            <a:endParaRPr lang="en-GB" sz="2800" b="1" dirty="0">
              <a:latin typeface="Century Gothic" panose="020B0502020202020204" pitchFamily="34" charset="0"/>
            </a:endParaRPr>
          </a:p>
          <a:p>
            <a:r>
              <a:rPr lang="en-GB" sz="2800" b="1" dirty="0">
                <a:latin typeface="Century Gothic" panose="020B0502020202020204" pitchFamily="34" charset="0"/>
              </a:rPr>
              <a:t>Fuensanta Monzó </a:t>
            </a:r>
          </a:p>
          <a:p>
            <a:endParaRPr lang="en-GR" sz="2800" b="1" dirty="0">
              <a:latin typeface="Century Gothic" panose="020B0502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D2F4DEC-13F4-DF4D-ADA3-38647A23DC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710607"/>
            <a:ext cx="12192000" cy="16637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6BBF22D-25BE-964B-BDDC-C7DA227735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376118"/>
            <a:ext cx="12192000" cy="65287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97C7F3F-B1C5-E94D-B59D-650AAAE2D2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790" y="6200571"/>
            <a:ext cx="1887059" cy="49508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9D92532-5502-6F4B-BA9D-C96CC11C0654}"/>
              </a:ext>
            </a:extLst>
          </p:cNvPr>
          <p:cNvSpPr txBox="1"/>
          <p:nvPr/>
        </p:nvSpPr>
        <p:spPr>
          <a:xfrm>
            <a:off x="473790" y="5471721"/>
            <a:ext cx="91064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Tuesday 1</a:t>
            </a:r>
            <a:r>
              <a:rPr lang="en-GB" sz="2400" b="1" baseline="30000" dirty="0">
                <a:solidFill>
                  <a:schemeClr val="bg1"/>
                </a:solidFill>
                <a:latin typeface="Century Gothic" panose="020B0502020202020204" pitchFamily="34" charset="0"/>
              </a:rPr>
              <a:t>st</a:t>
            </a:r>
            <a:r>
              <a:rPr lang="en-GB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 October 2024    </a:t>
            </a:r>
            <a:endParaRPr lang="en-GR" sz="2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2" name="Picture 6">
            <a:extLst>
              <a:ext uri="{FF2B5EF4-FFF2-40B4-BE49-F238E27FC236}">
                <a16:creationId xmlns:a16="http://schemas.microsoft.com/office/drawing/2014/main" id="{7DE4468B-674B-2849-8120-C0F4C9D3501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1112" y="6087289"/>
            <a:ext cx="1003550" cy="68836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7">
            <a:extLst>
              <a:ext uri="{FF2B5EF4-FFF2-40B4-BE49-F238E27FC236}">
                <a16:creationId xmlns:a16="http://schemas.microsoft.com/office/drawing/2014/main" id="{4274D765-BAEC-5A83-B3FC-0A1C878266A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0776" y="6200571"/>
            <a:ext cx="1960881" cy="45533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335784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66BBF22D-25BE-964B-BDDC-C7DA227735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983272"/>
            <a:ext cx="12192000" cy="4571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97C7F3F-B1C5-E94D-B59D-650AAAE2D2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1933" y="6223820"/>
            <a:ext cx="1887059" cy="495084"/>
          </a:xfrm>
          <a:prstGeom prst="rect">
            <a:avLst/>
          </a:prstGeom>
        </p:spPr>
      </p:pic>
      <p:pic>
        <p:nvPicPr>
          <p:cNvPr id="23" name="Google Shape;170;p8">
            <a:extLst>
              <a:ext uri="{FF2B5EF4-FFF2-40B4-BE49-F238E27FC236}">
                <a16:creationId xmlns:a16="http://schemas.microsoft.com/office/drawing/2014/main" id="{1DAC428E-5187-7541-884A-B73C23AFF6F0}"/>
              </a:ext>
            </a:extLst>
          </p:cNvPr>
          <p:cNvPicPr preferRelativeResize="0"/>
          <p:nvPr/>
        </p:nvPicPr>
        <p:blipFill>
          <a:blip r:embed="rId4"/>
          <a:srcRect l="31844" r="31844"/>
          <a:stretch/>
        </p:blipFill>
        <p:spPr>
          <a:xfrm>
            <a:off x="-4" y="0"/>
            <a:ext cx="166036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96185CC2-39A6-F94C-9147-7E38B1CDE33E}"/>
              </a:ext>
            </a:extLst>
          </p:cNvPr>
          <p:cNvSpPr txBox="1"/>
          <p:nvPr/>
        </p:nvSpPr>
        <p:spPr>
          <a:xfrm>
            <a:off x="1969871" y="139096"/>
            <a:ext cx="22744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1" dirty="0">
                <a:solidFill>
                  <a:srgbClr val="00B050"/>
                </a:solidFill>
                <a:latin typeface="Century Gothic" panose="020B0502020202020204" pitchFamily="34" charset="0"/>
              </a:rPr>
              <a:t>INTRODUCTION </a:t>
            </a:r>
            <a:endParaRPr lang="en-GR" b="1" dirty="0">
              <a:solidFill>
                <a:srgbClr val="00B05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2" name="Picture 6">
            <a:extLst>
              <a:ext uri="{FF2B5EF4-FFF2-40B4-BE49-F238E27FC236}">
                <a16:creationId xmlns:a16="http://schemas.microsoft.com/office/drawing/2014/main" id="{234B410D-6A63-DC4F-80B3-0FF3F65AA4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1112" y="6087289"/>
            <a:ext cx="1003550" cy="68836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7">
            <a:extLst>
              <a:ext uri="{FF2B5EF4-FFF2-40B4-BE49-F238E27FC236}">
                <a16:creationId xmlns:a16="http://schemas.microsoft.com/office/drawing/2014/main" id="{BA2FE4D5-9F20-9A06-E681-B6BEF50A610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0776" y="6200571"/>
            <a:ext cx="1960881" cy="45533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D2B0911-43C8-0F86-64E0-7812BDC9D33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67662" y="202091"/>
            <a:ext cx="3172382" cy="5682842"/>
          </a:xfrm>
          <a:prstGeom prst="rect">
            <a:avLst/>
          </a:prstGeom>
        </p:spPr>
      </p:pic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2108A046-A5AB-FFF7-F44A-2A73F675797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2210" y="703257"/>
            <a:ext cx="5943600" cy="2239645"/>
          </a:xfrm>
          <a:prstGeom prst="rect">
            <a:avLst/>
          </a:prstGeom>
        </p:spPr>
      </p:pic>
      <p:pic>
        <p:nvPicPr>
          <p:cNvPr id="1026" name="Picture 2" descr="Map&#10;&#10;Description automatically generated">
            <a:extLst>
              <a:ext uri="{FF2B5EF4-FFF2-40B4-BE49-F238E27FC236}">
                <a16:creationId xmlns:a16="http://schemas.microsoft.com/office/drawing/2014/main" id="{0ADAB98E-E67B-7E0F-2689-3D4BA5C009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2179" y="3005401"/>
            <a:ext cx="4918228" cy="2915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377D40C-2B6D-E083-60D4-A758A81AE0DD}"/>
              </a:ext>
            </a:extLst>
          </p:cNvPr>
          <p:cNvSpPr txBox="1"/>
          <p:nvPr/>
        </p:nvSpPr>
        <p:spPr>
          <a:xfrm>
            <a:off x="1851595" y="3179466"/>
            <a:ext cx="295122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6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20 </a:t>
            </a:r>
            <a:r>
              <a:rPr lang="es-ES" sz="1600" b="1" dirty="0" err="1">
                <a:solidFill>
                  <a:srgbClr val="00B050"/>
                </a:solidFill>
                <a:latin typeface="Century Gothic" panose="020B0502020202020204" pitchFamily="34" charset="0"/>
              </a:rPr>
              <a:t>partners</a:t>
            </a:r>
            <a:r>
              <a:rPr lang="es-ES" sz="16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- 10 </a:t>
            </a:r>
            <a:r>
              <a:rPr lang="es-ES" sz="1600" b="1" dirty="0" err="1">
                <a:solidFill>
                  <a:srgbClr val="00B050"/>
                </a:solidFill>
                <a:latin typeface="Century Gothic" panose="020B0502020202020204" pitchFamily="34" charset="0"/>
              </a:rPr>
              <a:t>countries</a:t>
            </a:r>
            <a:r>
              <a:rPr lang="es-ES" sz="16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 </a:t>
            </a:r>
            <a:endParaRPr lang="en-GR" sz="1600" b="1" dirty="0">
              <a:solidFill>
                <a:srgbClr val="00B05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22488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66BBF22D-25BE-964B-BDDC-C7DA227735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983272"/>
            <a:ext cx="12192000" cy="4571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97C7F3F-B1C5-E94D-B59D-650AAAE2D2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1933" y="6223820"/>
            <a:ext cx="1887059" cy="495084"/>
          </a:xfrm>
          <a:prstGeom prst="rect">
            <a:avLst/>
          </a:prstGeom>
        </p:spPr>
      </p:pic>
      <p:pic>
        <p:nvPicPr>
          <p:cNvPr id="23" name="Google Shape;170;p8">
            <a:extLst>
              <a:ext uri="{FF2B5EF4-FFF2-40B4-BE49-F238E27FC236}">
                <a16:creationId xmlns:a16="http://schemas.microsoft.com/office/drawing/2014/main" id="{1DAC428E-5187-7541-884A-B73C23AFF6F0}"/>
              </a:ext>
            </a:extLst>
          </p:cNvPr>
          <p:cNvPicPr preferRelativeResize="0"/>
          <p:nvPr/>
        </p:nvPicPr>
        <p:blipFill>
          <a:blip r:embed="rId4"/>
          <a:srcRect l="31844" r="31844"/>
          <a:stretch/>
        </p:blipFill>
        <p:spPr>
          <a:xfrm>
            <a:off x="-4" y="0"/>
            <a:ext cx="166036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96185CC2-39A6-F94C-9147-7E38B1CDE33E}"/>
              </a:ext>
            </a:extLst>
          </p:cNvPr>
          <p:cNvSpPr txBox="1"/>
          <p:nvPr/>
        </p:nvSpPr>
        <p:spPr>
          <a:xfrm>
            <a:off x="1969871" y="139096"/>
            <a:ext cx="22744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1" dirty="0" err="1">
                <a:solidFill>
                  <a:srgbClr val="00B050"/>
                </a:solidFill>
                <a:latin typeface="Century Gothic" panose="020B0502020202020204" pitchFamily="34" charset="0"/>
              </a:rPr>
              <a:t>upPE</a:t>
            </a:r>
            <a:r>
              <a:rPr lang="es-ES" b="1" dirty="0">
                <a:solidFill>
                  <a:srgbClr val="00B050"/>
                </a:solidFill>
                <a:latin typeface="Century Gothic" panose="020B0502020202020204" pitchFamily="34" charset="0"/>
              </a:rPr>
              <a:t>-T </a:t>
            </a:r>
            <a:r>
              <a:rPr lang="es-ES" b="1" dirty="0" err="1">
                <a:solidFill>
                  <a:srgbClr val="00B050"/>
                </a:solidFill>
                <a:latin typeface="Century Gothic" panose="020B0502020202020204" pitchFamily="34" charset="0"/>
              </a:rPr>
              <a:t>Ecosystem</a:t>
            </a:r>
            <a:r>
              <a:rPr lang="es-ES" b="1" dirty="0">
                <a:solidFill>
                  <a:srgbClr val="00B050"/>
                </a:solidFill>
                <a:latin typeface="Century Gothic" panose="020B0502020202020204" pitchFamily="34" charset="0"/>
              </a:rPr>
              <a:t> </a:t>
            </a:r>
            <a:endParaRPr lang="en-GR" b="1" dirty="0">
              <a:solidFill>
                <a:srgbClr val="00B05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2" name="Picture 6">
            <a:extLst>
              <a:ext uri="{FF2B5EF4-FFF2-40B4-BE49-F238E27FC236}">
                <a16:creationId xmlns:a16="http://schemas.microsoft.com/office/drawing/2014/main" id="{234B410D-6A63-DC4F-80B3-0FF3F65AA4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1112" y="6087289"/>
            <a:ext cx="1003550" cy="68836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7">
            <a:extLst>
              <a:ext uri="{FF2B5EF4-FFF2-40B4-BE49-F238E27FC236}">
                <a16:creationId xmlns:a16="http://schemas.microsoft.com/office/drawing/2014/main" id="{BA2FE4D5-9F20-9A06-E681-B6BEF50A610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0776" y="6200571"/>
            <a:ext cx="1960881" cy="4553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AE3EE5A2-5AD9-2B84-83F5-8AAA5D4777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9759" y="423288"/>
            <a:ext cx="7270053" cy="5136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44589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Google Shape;170;p8"/>
          <p:cNvPicPr preferRelativeResize="0"/>
          <p:nvPr/>
        </p:nvPicPr>
        <p:blipFill>
          <a:blip r:embed="rId3"/>
          <a:srcRect l="42485" r="42485"/>
          <a:stretch/>
        </p:blipFill>
        <p:spPr>
          <a:xfrm>
            <a:off x="-4" y="0"/>
            <a:ext cx="166036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8"/>
          <p:cNvSpPr txBox="1"/>
          <p:nvPr/>
        </p:nvSpPr>
        <p:spPr>
          <a:xfrm>
            <a:off x="1808642" y="202091"/>
            <a:ext cx="9970333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 dirty="0">
                <a:solidFill>
                  <a:srgbClr val="7ECB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Technical WPs</a:t>
            </a:r>
            <a:endParaRPr sz="2800" b="1" dirty="0">
              <a:solidFill>
                <a:srgbClr val="7ECB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72" name="Google Shape;172;p8"/>
          <p:cNvSpPr/>
          <p:nvPr/>
        </p:nvSpPr>
        <p:spPr>
          <a:xfrm>
            <a:off x="1660358" y="6567741"/>
            <a:ext cx="10623882" cy="290259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Picture 9">
            <a:extLst>
              <a:ext uri="{FF2B5EF4-FFF2-40B4-BE49-F238E27FC236}">
                <a16:creationId xmlns:a16="http://schemas.microsoft.com/office/drawing/2014/main" id="{3D6471C3-4533-9685-F3EF-5C990FC75B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983272"/>
            <a:ext cx="12192000" cy="45719"/>
          </a:xfrm>
          <a:prstGeom prst="rect">
            <a:avLst/>
          </a:prstGeom>
        </p:spPr>
      </p:pic>
      <p:pic>
        <p:nvPicPr>
          <p:cNvPr id="3" name="Picture 10">
            <a:extLst>
              <a:ext uri="{FF2B5EF4-FFF2-40B4-BE49-F238E27FC236}">
                <a16:creationId xmlns:a16="http://schemas.microsoft.com/office/drawing/2014/main" id="{1A35915D-73AD-8D47-27FD-194B48FE02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1933" y="6223820"/>
            <a:ext cx="1887059" cy="495084"/>
          </a:xfrm>
          <a:prstGeom prst="rect">
            <a:avLst/>
          </a:prstGeom>
        </p:spPr>
      </p:pic>
      <p:pic>
        <p:nvPicPr>
          <p:cNvPr id="4" name="Picture 6">
            <a:extLst>
              <a:ext uri="{FF2B5EF4-FFF2-40B4-BE49-F238E27FC236}">
                <a16:creationId xmlns:a16="http://schemas.microsoft.com/office/drawing/2014/main" id="{FFC22472-835E-0C01-6C02-21698CE3310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1112" y="6087289"/>
            <a:ext cx="1003550" cy="68836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7">
            <a:extLst>
              <a:ext uri="{FF2B5EF4-FFF2-40B4-BE49-F238E27FC236}">
                <a16:creationId xmlns:a16="http://schemas.microsoft.com/office/drawing/2014/main" id="{9180C9A4-62DE-D4AD-8D1C-3DD5330A761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0776" y="6200571"/>
            <a:ext cx="1960881" cy="455338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BE396FB-F371-47ED-32A2-25E2B968539E}"/>
              </a:ext>
            </a:extLst>
          </p:cNvPr>
          <p:cNvSpPr txBox="1"/>
          <p:nvPr/>
        </p:nvSpPr>
        <p:spPr>
          <a:xfrm>
            <a:off x="4984639" y="215729"/>
            <a:ext cx="614778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1" i="0" u="none" strike="noStrike" dirty="0">
                <a:solidFill>
                  <a:srgbClr val="7ECB00"/>
                </a:solidFill>
                <a:effectLst/>
                <a:latin typeface="Century Gothic" panose="020B0502020202020204" pitchFamily="34" charset="0"/>
              </a:rPr>
              <a:t>The holistic </a:t>
            </a:r>
            <a:r>
              <a:rPr lang="en-GB" sz="2000" b="1" i="0" u="none" strike="noStrike" dirty="0" err="1">
                <a:solidFill>
                  <a:srgbClr val="7ECB00"/>
                </a:solidFill>
                <a:effectLst/>
                <a:latin typeface="Century Gothic" panose="020B0502020202020204" pitchFamily="34" charset="0"/>
              </a:rPr>
              <a:t>upPE</a:t>
            </a:r>
            <a:r>
              <a:rPr lang="en-GB" sz="2000" b="1" i="0" u="none" strike="noStrike" dirty="0">
                <a:solidFill>
                  <a:srgbClr val="7ECB00"/>
                </a:solidFill>
                <a:effectLst/>
                <a:latin typeface="Century Gothic" panose="020B0502020202020204" pitchFamily="34" charset="0"/>
              </a:rPr>
              <a:t>-T concept- WP2-WP3-WP4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​</a:t>
            </a:r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60ADC4A-3088-675C-BA4B-1B604766ABE1}"/>
              </a:ext>
            </a:extLst>
          </p:cNvPr>
          <p:cNvGrpSpPr/>
          <p:nvPr/>
        </p:nvGrpSpPr>
        <p:grpSpPr>
          <a:xfrm>
            <a:off x="2941119" y="2044661"/>
            <a:ext cx="955969" cy="1286579"/>
            <a:chOff x="3022024" y="2111426"/>
            <a:chExt cx="629803" cy="946273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61F89B5B-9C52-7913-5C25-72B90A8CA424}"/>
                </a:ext>
              </a:extLst>
            </p:cNvPr>
            <p:cNvSpPr/>
            <p:nvPr/>
          </p:nvSpPr>
          <p:spPr>
            <a:xfrm>
              <a:off x="3140364" y="2387444"/>
              <a:ext cx="397163" cy="67025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G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LID4096"/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651839EC-4800-BF20-095D-2B571AE2ABD5}"/>
                </a:ext>
              </a:extLst>
            </p:cNvPr>
            <p:cNvCxnSpPr/>
            <p:nvPr/>
          </p:nvCxnSpPr>
          <p:spPr>
            <a:xfrm>
              <a:off x="3346450" y="2190750"/>
              <a:ext cx="0" cy="654050"/>
            </a:xfrm>
            <a:prstGeom prst="line">
              <a:avLst/>
            </a:prstGeom>
            <a:ln w="2222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10558F8C-79BC-6322-8033-619BA9D0D8AB}"/>
                </a:ext>
              </a:extLst>
            </p:cNvPr>
            <p:cNvSpPr/>
            <p:nvPr/>
          </p:nvSpPr>
          <p:spPr>
            <a:xfrm>
              <a:off x="3232150" y="2782569"/>
              <a:ext cx="114300" cy="11430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G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LID4096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BD0CC51E-398B-6597-8C84-65394A4F21D8}"/>
                </a:ext>
              </a:extLst>
            </p:cNvPr>
            <p:cNvSpPr/>
            <p:nvPr/>
          </p:nvSpPr>
          <p:spPr>
            <a:xfrm>
              <a:off x="3346450" y="2782569"/>
              <a:ext cx="114300" cy="11430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G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LID4096"/>
            </a:p>
          </p:txBody>
        </p:sp>
        <p:sp>
          <p:nvSpPr>
            <p:cNvPr id="14" name="Arc 13">
              <a:extLst>
                <a:ext uri="{FF2B5EF4-FFF2-40B4-BE49-F238E27FC236}">
                  <a16:creationId xmlns:a16="http://schemas.microsoft.com/office/drawing/2014/main" id="{4177BA51-6CD4-4E39-548D-868FDC43D6FD}"/>
                </a:ext>
              </a:extLst>
            </p:cNvPr>
            <p:cNvSpPr/>
            <p:nvPr/>
          </p:nvSpPr>
          <p:spPr>
            <a:xfrm>
              <a:off x="3140364" y="2111426"/>
              <a:ext cx="395720" cy="128732"/>
            </a:xfrm>
            <a:prstGeom prst="arc">
              <a:avLst>
                <a:gd name="adj1" fmla="val 19917266"/>
                <a:gd name="adj2" fmla="val 18789149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en-G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LID4096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A2E3D68-42BA-6706-066F-787B854F5F46}"/>
                </a:ext>
              </a:extLst>
            </p:cNvPr>
            <p:cNvSpPr/>
            <p:nvPr/>
          </p:nvSpPr>
          <p:spPr>
            <a:xfrm>
              <a:off x="3537527" y="2896869"/>
              <a:ext cx="114300" cy="45719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G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LID4096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27AC7EE-0B36-9174-AB1E-4300AB535642}"/>
                </a:ext>
              </a:extLst>
            </p:cNvPr>
            <p:cNvSpPr/>
            <p:nvPr/>
          </p:nvSpPr>
          <p:spPr>
            <a:xfrm>
              <a:off x="3022024" y="2501911"/>
              <a:ext cx="114300" cy="45719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G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LID4096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9BABEE5-1487-8170-6282-CA9B1B0D9896}"/>
              </a:ext>
            </a:extLst>
          </p:cNvPr>
          <p:cNvGrpSpPr/>
          <p:nvPr/>
        </p:nvGrpSpPr>
        <p:grpSpPr>
          <a:xfrm>
            <a:off x="8373479" y="1807738"/>
            <a:ext cx="629803" cy="946273"/>
            <a:chOff x="3022024" y="2111426"/>
            <a:chExt cx="629803" cy="946273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574FE056-36D6-5F4F-49AD-67AD5806D341}"/>
                </a:ext>
              </a:extLst>
            </p:cNvPr>
            <p:cNvSpPr/>
            <p:nvPr/>
          </p:nvSpPr>
          <p:spPr>
            <a:xfrm>
              <a:off x="3140364" y="2387444"/>
              <a:ext cx="397163" cy="670255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G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LID4096"/>
            </a:p>
          </p:txBody>
        </p: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C75D6AFB-7FAB-7280-D29A-453074D06077}"/>
                </a:ext>
              </a:extLst>
            </p:cNvPr>
            <p:cNvCxnSpPr/>
            <p:nvPr/>
          </p:nvCxnSpPr>
          <p:spPr>
            <a:xfrm>
              <a:off x="3346450" y="2190750"/>
              <a:ext cx="0" cy="654050"/>
            </a:xfrm>
            <a:prstGeom prst="line">
              <a:avLst/>
            </a:prstGeom>
            <a:ln w="2222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478C33D5-46FF-ABF9-E527-D63D3F3CF20E}"/>
                </a:ext>
              </a:extLst>
            </p:cNvPr>
            <p:cNvSpPr/>
            <p:nvPr/>
          </p:nvSpPr>
          <p:spPr>
            <a:xfrm>
              <a:off x="3232150" y="2782569"/>
              <a:ext cx="114300" cy="11430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G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LID4096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7738F2E7-AA04-23BE-6E7A-3ED338118DFD}"/>
                </a:ext>
              </a:extLst>
            </p:cNvPr>
            <p:cNvSpPr/>
            <p:nvPr/>
          </p:nvSpPr>
          <p:spPr>
            <a:xfrm>
              <a:off x="3346450" y="2782569"/>
              <a:ext cx="114300" cy="11430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G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LID4096"/>
            </a:p>
          </p:txBody>
        </p:sp>
        <p:sp>
          <p:nvSpPr>
            <p:cNvPr id="23" name="Arc 22">
              <a:extLst>
                <a:ext uri="{FF2B5EF4-FFF2-40B4-BE49-F238E27FC236}">
                  <a16:creationId xmlns:a16="http://schemas.microsoft.com/office/drawing/2014/main" id="{EBBED667-FC40-984B-A3E8-F42110777D47}"/>
                </a:ext>
              </a:extLst>
            </p:cNvPr>
            <p:cNvSpPr/>
            <p:nvPr/>
          </p:nvSpPr>
          <p:spPr>
            <a:xfrm>
              <a:off x="3140364" y="2111426"/>
              <a:ext cx="395720" cy="128732"/>
            </a:xfrm>
            <a:prstGeom prst="arc">
              <a:avLst>
                <a:gd name="adj1" fmla="val 19917266"/>
                <a:gd name="adj2" fmla="val 18789149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en-G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LID4096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8861666D-8420-1560-E9AF-177538DDAF04}"/>
                </a:ext>
              </a:extLst>
            </p:cNvPr>
            <p:cNvSpPr/>
            <p:nvPr/>
          </p:nvSpPr>
          <p:spPr>
            <a:xfrm>
              <a:off x="3537527" y="2896869"/>
              <a:ext cx="114300" cy="45719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G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LID4096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B04752F9-CF15-544A-09E7-99D1BF3BE669}"/>
                </a:ext>
              </a:extLst>
            </p:cNvPr>
            <p:cNvSpPr/>
            <p:nvPr/>
          </p:nvSpPr>
          <p:spPr>
            <a:xfrm>
              <a:off x="3022024" y="2501911"/>
              <a:ext cx="114300" cy="45719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G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LID4096"/>
            </a:p>
          </p:txBody>
        </p:sp>
      </p:grpSp>
      <p:sp>
        <p:nvSpPr>
          <p:cNvPr id="26" name="TextBox 20">
            <a:extLst>
              <a:ext uri="{FF2B5EF4-FFF2-40B4-BE49-F238E27FC236}">
                <a16:creationId xmlns:a16="http://schemas.microsoft.com/office/drawing/2014/main" id="{D19F40C1-3F40-20BF-5C39-46FD7887C46C}"/>
              </a:ext>
            </a:extLst>
          </p:cNvPr>
          <p:cNvSpPr txBox="1"/>
          <p:nvPr/>
        </p:nvSpPr>
        <p:spPr>
          <a:xfrm>
            <a:off x="1723376" y="1588570"/>
            <a:ext cx="30173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G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latin typeface="Century Gothic" panose="020B0502020202020204" pitchFamily="34" charset="0"/>
              </a:rPr>
              <a:t>Enzymatic degradation of pretreated PET packaging waste</a:t>
            </a:r>
            <a:endParaRPr lang="LID4096" sz="1200" dirty="0">
              <a:latin typeface="Century Gothic" panose="020B0502020202020204" pitchFamily="34" charset="0"/>
            </a:endParaRPr>
          </a:p>
        </p:txBody>
      </p:sp>
      <p:sp>
        <p:nvSpPr>
          <p:cNvPr id="29" name="TextBox 20">
            <a:extLst>
              <a:ext uri="{FF2B5EF4-FFF2-40B4-BE49-F238E27FC236}">
                <a16:creationId xmlns:a16="http://schemas.microsoft.com/office/drawing/2014/main" id="{985E301B-C39F-D812-6EF8-729885052C8B}"/>
              </a:ext>
            </a:extLst>
          </p:cNvPr>
          <p:cNvSpPr txBox="1"/>
          <p:nvPr/>
        </p:nvSpPr>
        <p:spPr>
          <a:xfrm>
            <a:off x="9005149" y="1778757"/>
            <a:ext cx="30173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G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latin typeface="Century Gothic" panose="020B0502020202020204" pitchFamily="34" charset="0"/>
              </a:rPr>
              <a:t>Enzymatic degradation of pretreated PE packaging waste</a:t>
            </a:r>
            <a:endParaRPr lang="LID4096" sz="1200" dirty="0">
              <a:latin typeface="Century Gothic" panose="020B0502020202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1EE95D1-6435-7839-48B1-4296B933D379}"/>
              </a:ext>
            </a:extLst>
          </p:cNvPr>
          <p:cNvSpPr txBox="1"/>
          <p:nvPr/>
        </p:nvSpPr>
        <p:spPr>
          <a:xfrm>
            <a:off x="4247550" y="3190596"/>
            <a:ext cx="5755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TPA</a:t>
            </a:r>
          </a:p>
        </p:txBody>
      </p:sp>
      <p:sp>
        <p:nvSpPr>
          <p:cNvPr id="37" name="Arrow: Bent-Up 36">
            <a:extLst>
              <a:ext uri="{FF2B5EF4-FFF2-40B4-BE49-F238E27FC236}">
                <a16:creationId xmlns:a16="http://schemas.microsoft.com/office/drawing/2014/main" id="{B800BBAC-A746-92BC-765A-F6F9BA90BDBA}"/>
              </a:ext>
            </a:extLst>
          </p:cNvPr>
          <p:cNvSpPr/>
          <p:nvPr/>
        </p:nvSpPr>
        <p:spPr>
          <a:xfrm flipV="1">
            <a:off x="4013814" y="2822470"/>
            <a:ext cx="577048" cy="336927"/>
          </a:xfrm>
          <a:prstGeom prst="bent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8" name="Picture 6">
            <a:extLst>
              <a:ext uri="{FF2B5EF4-FFF2-40B4-BE49-F238E27FC236}">
                <a16:creationId xmlns:a16="http://schemas.microsoft.com/office/drawing/2014/main" id="{A07E8956-16CD-C118-C97F-33C5B1F4D1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8769" y="3828875"/>
            <a:ext cx="711281" cy="1142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Arrow: Down 37">
            <a:extLst>
              <a:ext uri="{FF2B5EF4-FFF2-40B4-BE49-F238E27FC236}">
                <a16:creationId xmlns:a16="http://schemas.microsoft.com/office/drawing/2014/main" id="{DB9DFDCE-98AD-E776-93C6-201222BDFD02}"/>
              </a:ext>
            </a:extLst>
          </p:cNvPr>
          <p:cNvSpPr/>
          <p:nvPr/>
        </p:nvSpPr>
        <p:spPr>
          <a:xfrm>
            <a:off x="4428502" y="3526567"/>
            <a:ext cx="162360" cy="236982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Box 20">
            <a:extLst>
              <a:ext uri="{FF2B5EF4-FFF2-40B4-BE49-F238E27FC236}">
                <a16:creationId xmlns:a16="http://schemas.microsoft.com/office/drawing/2014/main" id="{3132C0F0-BB5D-BE85-6862-6527F6626C16}"/>
              </a:ext>
            </a:extLst>
          </p:cNvPr>
          <p:cNvSpPr txBox="1"/>
          <p:nvPr/>
        </p:nvSpPr>
        <p:spPr>
          <a:xfrm>
            <a:off x="3786501" y="4993553"/>
            <a:ext cx="160872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G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i="1" dirty="0" err="1">
                <a:latin typeface="Century Gothic" panose="020B0502020202020204" pitchFamily="34" charset="0"/>
              </a:rPr>
              <a:t>Comamonas</a:t>
            </a:r>
            <a:endParaRPr lang="en-US" sz="1400" i="1" dirty="0">
              <a:latin typeface="Century Gothic" panose="020B0502020202020204" pitchFamily="34" charset="0"/>
            </a:endParaRPr>
          </a:p>
          <a:p>
            <a:pPr algn="ctr"/>
            <a:r>
              <a:rPr lang="en-US" sz="1400" dirty="0">
                <a:latin typeface="Century Gothic" panose="020B0502020202020204" pitchFamily="34" charset="0"/>
              </a:rPr>
              <a:t>Cell factory</a:t>
            </a:r>
            <a:endParaRPr lang="LID4096" sz="1400" dirty="0">
              <a:latin typeface="Century Gothic" panose="020B0502020202020204" pitchFamily="34" charset="0"/>
            </a:endParaRPr>
          </a:p>
        </p:txBody>
      </p:sp>
      <p:sp>
        <p:nvSpPr>
          <p:cNvPr id="41" name="Arrow: Left 40">
            <a:extLst>
              <a:ext uri="{FF2B5EF4-FFF2-40B4-BE49-F238E27FC236}">
                <a16:creationId xmlns:a16="http://schemas.microsoft.com/office/drawing/2014/main" id="{825ED8D2-E589-8FFD-4B6F-C0F14F2A2657}"/>
              </a:ext>
            </a:extLst>
          </p:cNvPr>
          <p:cNvSpPr/>
          <p:nvPr/>
        </p:nvSpPr>
        <p:spPr>
          <a:xfrm flipH="1">
            <a:off x="4890050" y="4146171"/>
            <a:ext cx="433526" cy="210071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F2F1C9D-D3A0-009D-BECA-0091BBD2EA26}"/>
              </a:ext>
            </a:extLst>
          </p:cNvPr>
          <p:cNvSpPr txBox="1"/>
          <p:nvPr/>
        </p:nvSpPr>
        <p:spPr>
          <a:xfrm>
            <a:off x="5298697" y="4105017"/>
            <a:ext cx="1046850" cy="3516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Nutrients</a:t>
            </a:r>
          </a:p>
        </p:txBody>
      </p:sp>
      <p:sp>
        <p:nvSpPr>
          <p:cNvPr id="43" name="Arrow: Left 42">
            <a:extLst>
              <a:ext uri="{FF2B5EF4-FFF2-40B4-BE49-F238E27FC236}">
                <a16:creationId xmlns:a16="http://schemas.microsoft.com/office/drawing/2014/main" id="{4622F53F-3755-27D8-B450-EDBFC9ABE4D6}"/>
              </a:ext>
            </a:extLst>
          </p:cNvPr>
          <p:cNvSpPr/>
          <p:nvPr/>
        </p:nvSpPr>
        <p:spPr>
          <a:xfrm flipH="1">
            <a:off x="6187736" y="4168697"/>
            <a:ext cx="433526" cy="210071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4" name="Picture 6">
            <a:extLst>
              <a:ext uri="{FF2B5EF4-FFF2-40B4-BE49-F238E27FC236}">
                <a16:creationId xmlns:a16="http://schemas.microsoft.com/office/drawing/2014/main" id="{7272376E-F52A-A0B7-4730-B964BC3ACE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0281" y="3828875"/>
            <a:ext cx="643458" cy="1033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TextBox 20">
            <a:extLst>
              <a:ext uri="{FF2B5EF4-FFF2-40B4-BE49-F238E27FC236}">
                <a16:creationId xmlns:a16="http://schemas.microsoft.com/office/drawing/2014/main" id="{CF1BF742-6CBF-9A46-8EBC-C7E9991C32DD}"/>
              </a:ext>
            </a:extLst>
          </p:cNvPr>
          <p:cNvSpPr txBox="1"/>
          <p:nvPr/>
        </p:nvSpPr>
        <p:spPr>
          <a:xfrm>
            <a:off x="6223441" y="4984416"/>
            <a:ext cx="170005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G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i="1" dirty="0" err="1">
                <a:latin typeface="Century Gothic" panose="020B0502020202020204" pitchFamily="34" charset="0"/>
              </a:rPr>
              <a:t>H.mediterranei</a:t>
            </a:r>
            <a:endParaRPr lang="en-US" sz="1400" i="1" dirty="0">
              <a:latin typeface="Century Gothic" panose="020B0502020202020204" pitchFamily="34" charset="0"/>
            </a:endParaRPr>
          </a:p>
          <a:p>
            <a:pPr algn="ctr"/>
            <a:r>
              <a:rPr lang="en-US" sz="1400" dirty="0">
                <a:latin typeface="Century Gothic" panose="020B0502020202020204" pitchFamily="34" charset="0"/>
              </a:rPr>
              <a:t>Cell factory</a:t>
            </a:r>
            <a:endParaRPr lang="LID4096" sz="1400" dirty="0">
              <a:latin typeface="Century Gothic" panose="020B0502020202020204" pitchFamily="34" charset="0"/>
            </a:endParaRPr>
          </a:p>
        </p:txBody>
      </p:sp>
      <p:sp>
        <p:nvSpPr>
          <p:cNvPr id="46" name="Arrow: Up 45">
            <a:extLst>
              <a:ext uri="{FF2B5EF4-FFF2-40B4-BE49-F238E27FC236}">
                <a16:creationId xmlns:a16="http://schemas.microsoft.com/office/drawing/2014/main" id="{412C0CF4-626F-0090-06E8-2FE55138F69D}"/>
              </a:ext>
            </a:extLst>
          </p:cNvPr>
          <p:cNvSpPr/>
          <p:nvPr/>
        </p:nvSpPr>
        <p:spPr>
          <a:xfrm>
            <a:off x="6844999" y="3190596"/>
            <a:ext cx="203706" cy="545854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EE5B36B0-8D6F-200D-86A9-39859C44E43F}"/>
              </a:ext>
            </a:extLst>
          </p:cNvPr>
          <p:cNvSpPr txBox="1"/>
          <p:nvPr/>
        </p:nvSpPr>
        <p:spPr>
          <a:xfrm>
            <a:off x="6063826" y="2781431"/>
            <a:ext cx="22050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PHBV </a:t>
            </a:r>
            <a:r>
              <a:rPr lang="en-US" sz="1600" dirty="0" err="1">
                <a:solidFill>
                  <a:srgbClr val="FF0000"/>
                </a:solidFill>
              </a:rPr>
              <a:t>riched</a:t>
            </a:r>
            <a:r>
              <a:rPr lang="en-US" sz="1600" dirty="0">
                <a:solidFill>
                  <a:srgbClr val="FF0000"/>
                </a:solidFill>
              </a:rPr>
              <a:t> biomass</a:t>
            </a:r>
          </a:p>
        </p:txBody>
      </p:sp>
      <p:pic>
        <p:nvPicPr>
          <p:cNvPr id="50" name="Picture 49">
            <a:extLst>
              <a:ext uri="{FF2B5EF4-FFF2-40B4-BE49-F238E27FC236}">
                <a16:creationId xmlns:a16="http://schemas.microsoft.com/office/drawing/2014/main" id="{F4A16285-B9DE-AA8A-4C2B-30EA9EB8C4F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19601" y="1733868"/>
            <a:ext cx="1647112" cy="1020147"/>
          </a:xfrm>
          <a:prstGeom prst="rect">
            <a:avLst/>
          </a:prstGeom>
        </p:spPr>
      </p:pic>
      <p:sp>
        <p:nvSpPr>
          <p:cNvPr id="51" name="Arrow: Bent-Up 50">
            <a:extLst>
              <a:ext uri="{FF2B5EF4-FFF2-40B4-BE49-F238E27FC236}">
                <a16:creationId xmlns:a16="http://schemas.microsoft.com/office/drawing/2014/main" id="{C8A5D537-81A2-0611-0098-EA9437D899C1}"/>
              </a:ext>
            </a:extLst>
          </p:cNvPr>
          <p:cNvSpPr/>
          <p:nvPr/>
        </p:nvSpPr>
        <p:spPr>
          <a:xfrm rot="16200000">
            <a:off x="6493758" y="2118958"/>
            <a:ext cx="365389" cy="661810"/>
          </a:xfrm>
          <a:prstGeom prst="bent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Arrow: Right 51">
            <a:extLst>
              <a:ext uri="{FF2B5EF4-FFF2-40B4-BE49-F238E27FC236}">
                <a16:creationId xmlns:a16="http://schemas.microsoft.com/office/drawing/2014/main" id="{7BDC363F-ADA9-82F1-3A4A-EAC9F0FCC9FA}"/>
              </a:ext>
            </a:extLst>
          </p:cNvPr>
          <p:cNvSpPr/>
          <p:nvPr/>
        </p:nvSpPr>
        <p:spPr>
          <a:xfrm>
            <a:off x="3931322" y="2331440"/>
            <a:ext cx="577048" cy="172708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91B388CF-6BA3-4192-3425-8DB0A0031EBC}"/>
              </a:ext>
            </a:extLst>
          </p:cNvPr>
          <p:cNvSpPr txBox="1"/>
          <p:nvPr/>
        </p:nvSpPr>
        <p:spPr>
          <a:xfrm>
            <a:off x="4527366" y="2251923"/>
            <a:ext cx="457273" cy="3469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EG</a:t>
            </a:r>
          </a:p>
        </p:txBody>
      </p:sp>
      <p:sp>
        <p:nvSpPr>
          <p:cNvPr id="54" name="Arrow: Right 53">
            <a:extLst>
              <a:ext uri="{FF2B5EF4-FFF2-40B4-BE49-F238E27FC236}">
                <a16:creationId xmlns:a16="http://schemas.microsoft.com/office/drawing/2014/main" id="{225943C3-E3E4-E081-E307-33D1B7E084F4}"/>
              </a:ext>
            </a:extLst>
          </p:cNvPr>
          <p:cNvSpPr/>
          <p:nvPr/>
        </p:nvSpPr>
        <p:spPr>
          <a:xfrm>
            <a:off x="4984639" y="2308260"/>
            <a:ext cx="577048" cy="226638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Arrow: Down 56">
            <a:extLst>
              <a:ext uri="{FF2B5EF4-FFF2-40B4-BE49-F238E27FC236}">
                <a16:creationId xmlns:a16="http://schemas.microsoft.com/office/drawing/2014/main" id="{C65556F1-D578-CFF7-C7EB-9BC46D0AB1E7}"/>
              </a:ext>
            </a:extLst>
          </p:cNvPr>
          <p:cNvSpPr/>
          <p:nvPr/>
        </p:nvSpPr>
        <p:spPr>
          <a:xfrm>
            <a:off x="8608499" y="2863223"/>
            <a:ext cx="203706" cy="974475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1E3A89D3-C4C2-A9D6-F0B4-C3B7525DD74E}"/>
              </a:ext>
            </a:extLst>
          </p:cNvPr>
          <p:cNvSpPr txBox="1"/>
          <p:nvPr/>
        </p:nvSpPr>
        <p:spPr>
          <a:xfrm>
            <a:off x="8025141" y="3973542"/>
            <a:ext cx="13455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F0000"/>
                </a:solidFill>
              </a:rPr>
              <a:t>Organic acids</a:t>
            </a:r>
          </a:p>
          <a:p>
            <a:pPr algn="ctr"/>
            <a:r>
              <a:rPr lang="en-US" sz="1600" dirty="0">
                <a:solidFill>
                  <a:srgbClr val="FF0000"/>
                </a:solidFill>
              </a:rPr>
              <a:t>Precursors</a:t>
            </a:r>
          </a:p>
        </p:txBody>
      </p:sp>
      <p:sp>
        <p:nvSpPr>
          <p:cNvPr id="59" name="Arrow: Left 58">
            <a:extLst>
              <a:ext uri="{FF2B5EF4-FFF2-40B4-BE49-F238E27FC236}">
                <a16:creationId xmlns:a16="http://schemas.microsoft.com/office/drawing/2014/main" id="{30AAA37A-BD3B-D460-9824-1105BA24940F}"/>
              </a:ext>
            </a:extLst>
          </p:cNvPr>
          <p:cNvSpPr/>
          <p:nvPr/>
        </p:nvSpPr>
        <p:spPr>
          <a:xfrm>
            <a:off x="7381683" y="4166122"/>
            <a:ext cx="643458" cy="212646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Arrow: Bent 59">
            <a:extLst>
              <a:ext uri="{FF2B5EF4-FFF2-40B4-BE49-F238E27FC236}">
                <a16:creationId xmlns:a16="http://schemas.microsoft.com/office/drawing/2014/main" id="{37E8964A-1F60-EDE8-1D94-3F972B951076}"/>
              </a:ext>
            </a:extLst>
          </p:cNvPr>
          <p:cNvSpPr/>
          <p:nvPr/>
        </p:nvSpPr>
        <p:spPr>
          <a:xfrm>
            <a:off x="6307559" y="829009"/>
            <a:ext cx="996548" cy="759561"/>
          </a:xfrm>
          <a:prstGeom prst="ben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1701A25E-803A-3C1F-58A9-CE0976CD8720}"/>
              </a:ext>
            </a:extLst>
          </p:cNvPr>
          <p:cNvSpPr txBox="1"/>
          <p:nvPr/>
        </p:nvSpPr>
        <p:spPr>
          <a:xfrm>
            <a:off x="7587149" y="821681"/>
            <a:ext cx="1418000" cy="58477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PHBV 10% HV</a:t>
            </a:r>
          </a:p>
          <a:p>
            <a:r>
              <a:rPr lang="en-US" sz="1600" dirty="0">
                <a:solidFill>
                  <a:srgbClr val="FF0000"/>
                </a:solidFill>
              </a:rPr>
              <a:t>           25% HV</a:t>
            </a:r>
          </a:p>
        </p:txBody>
      </p:sp>
      <p:sp>
        <p:nvSpPr>
          <p:cNvPr id="63" name="Arrow: Right 62">
            <a:extLst>
              <a:ext uri="{FF2B5EF4-FFF2-40B4-BE49-F238E27FC236}">
                <a16:creationId xmlns:a16="http://schemas.microsoft.com/office/drawing/2014/main" id="{B1BBEBF0-36D4-0122-A5A4-375AB1302740}"/>
              </a:ext>
            </a:extLst>
          </p:cNvPr>
          <p:cNvSpPr/>
          <p:nvPr/>
        </p:nvSpPr>
        <p:spPr>
          <a:xfrm>
            <a:off x="9212252" y="949662"/>
            <a:ext cx="577048" cy="172708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25C01EAA-1C7A-6F62-D6B1-F486574E3AF7}"/>
              </a:ext>
            </a:extLst>
          </p:cNvPr>
          <p:cNvSpPr txBox="1"/>
          <p:nvPr/>
        </p:nvSpPr>
        <p:spPr>
          <a:xfrm>
            <a:off x="9897546" y="893553"/>
            <a:ext cx="1418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b="1" i="0" u="none" strike="noStrike" dirty="0">
                <a:solidFill>
                  <a:srgbClr val="7ECB00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GB" sz="2000" b="1" i="0" u="none" strike="noStrike" dirty="0">
                <a:solidFill>
                  <a:srgbClr val="7ECB00"/>
                </a:solidFill>
                <a:effectLst/>
                <a:latin typeface="Century Gothic" panose="020B0502020202020204" pitchFamily="34" charset="0"/>
              </a:rPr>
              <a:t>WP5-WP6</a:t>
            </a:r>
            <a:r>
              <a:rPr lang="en-GB" sz="20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​</a:t>
            </a:r>
            <a:endParaRPr lang="en-US" sz="2000" dirty="0"/>
          </a:p>
        </p:txBody>
      </p:sp>
      <p:sp>
        <p:nvSpPr>
          <p:cNvPr id="129" name="Globo: flecha izquierda 9">
            <a:extLst>
              <a:ext uri="{FF2B5EF4-FFF2-40B4-BE49-F238E27FC236}">
                <a16:creationId xmlns:a16="http://schemas.microsoft.com/office/drawing/2014/main" id="{D8D32833-0005-4209-9650-BFAD123A0C25}"/>
              </a:ext>
            </a:extLst>
          </p:cNvPr>
          <p:cNvSpPr/>
          <p:nvPr/>
        </p:nvSpPr>
        <p:spPr bwMode="auto">
          <a:xfrm flipH="1">
            <a:off x="9484138" y="2593181"/>
            <a:ext cx="581633" cy="3235591"/>
          </a:xfrm>
          <a:prstGeom prst="leftArrowCallout">
            <a:avLst/>
          </a:prstGeom>
          <a:solidFill>
            <a:srgbClr val="47B97B"/>
          </a:solidFill>
          <a:ln w="9525" cap="flat" cmpd="sng" algn="ctr">
            <a:solidFill>
              <a:srgbClr val="47B97B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l" defTabSz="449263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bg1"/>
                </a:solidFill>
                <a:latin typeface="Arial" panose="020B0604020202020204" pitchFamily="34" charset="0"/>
                <a:ea typeface="Arial Unicode MS" pitchFamily="34" charset="-128"/>
                <a:cs typeface="+mn-cs"/>
              </a:defRPr>
            </a:lvl1pPr>
            <a:lvl2pPr marL="742950" indent="-285750" algn="l" defTabSz="449263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bg1"/>
                </a:solidFill>
                <a:latin typeface="Arial" panose="020B0604020202020204" pitchFamily="34" charset="0"/>
                <a:ea typeface="Arial Unicode MS" pitchFamily="34" charset="-128"/>
                <a:cs typeface="+mn-cs"/>
              </a:defRPr>
            </a:lvl2pPr>
            <a:lvl3pPr marL="11430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bg1"/>
                </a:solidFill>
                <a:latin typeface="Arial" panose="020B0604020202020204" pitchFamily="34" charset="0"/>
                <a:ea typeface="Arial Unicode MS" pitchFamily="34" charset="-128"/>
                <a:cs typeface="+mn-cs"/>
              </a:defRPr>
            </a:lvl3pPr>
            <a:lvl4pPr marL="16002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bg1"/>
                </a:solidFill>
                <a:latin typeface="Arial" panose="020B0604020202020204" pitchFamily="34" charset="0"/>
                <a:ea typeface="Arial Unicode MS" pitchFamily="34" charset="-128"/>
                <a:cs typeface="+mn-cs"/>
              </a:defRPr>
            </a:lvl4pPr>
            <a:lvl5pPr marL="20574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bg1"/>
                </a:solidFill>
                <a:latin typeface="Arial" panose="020B0604020202020204" pitchFamily="34" charset="0"/>
                <a:ea typeface="Arial Unicode MS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bg1"/>
                </a:solidFill>
                <a:latin typeface="Arial" panose="020B0604020202020204" pitchFamily="34" charset="0"/>
                <a:ea typeface="Arial Unicode MS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bg1"/>
                </a:solidFill>
                <a:latin typeface="Arial" panose="020B0604020202020204" pitchFamily="34" charset="0"/>
                <a:ea typeface="Arial Unicode MS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bg1"/>
                </a:solidFill>
                <a:latin typeface="Arial" panose="020B0604020202020204" pitchFamily="34" charset="0"/>
                <a:ea typeface="Arial Unicode MS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bg1"/>
                </a:solidFill>
                <a:latin typeface="Arial" panose="020B0604020202020204" pitchFamily="34" charset="0"/>
                <a:ea typeface="Arial Unicode MS" pitchFamily="34" charset="-128"/>
                <a:cs typeface="+mn-cs"/>
              </a:defRPr>
            </a:lvl9pPr>
          </a:lstStyle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es-ES" sz="1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 Unicode MS" charset="0"/>
            </a:endParaRPr>
          </a:p>
        </p:txBody>
      </p:sp>
      <p:sp>
        <p:nvSpPr>
          <p:cNvPr id="130" name="CustomShape 48">
            <a:extLst>
              <a:ext uri="{FF2B5EF4-FFF2-40B4-BE49-F238E27FC236}">
                <a16:creationId xmlns:a16="http://schemas.microsoft.com/office/drawing/2014/main" id="{1C58F9DF-FB74-4150-85DC-930043A292B4}"/>
              </a:ext>
            </a:extLst>
          </p:cNvPr>
          <p:cNvSpPr/>
          <p:nvPr/>
        </p:nvSpPr>
        <p:spPr>
          <a:xfrm>
            <a:off x="10062634" y="2863223"/>
            <a:ext cx="1900176" cy="615240"/>
          </a:xfrm>
          <a:prstGeom prst="roundRect">
            <a:avLst>
              <a:gd name="adj" fmla="val 16667"/>
            </a:avLst>
          </a:prstGeom>
          <a:solidFill>
            <a:srgbClr val="0070C0"/>
          </a:solidFill>
          <a:ln w="25400" cap="flat" cmpd="sng" algn="ctr">
            <a:solidFill>
              <a:srgbClr val="0070C0"/>
            </a:solidFill>
            <a:prstDash val="solid"/>
            <a:miter/>
          </a:ln>
          <a:effectLst/>
        </p:spPr>
        <p:txBody>
          <a:bodyPr lIns="90000" tIns="45000" rIns="90000" bIns="45000" anchor="ctr">
            <a:noAutofit/>
          </a:bodyPr>
          <a:lstStyle>
            <a:defPPr>
              <a:defRPr lang="en-GB"/>
            </a:defPPr>
            <a:lvl1pPr algn="l" defTabSz="449263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bg1"/>
                </a:solidFill>
                <a:latin typeface="Arial" panose="020B0604020202020204" pitchFamily="34" charset="0"/>
                <a:ea typeface="Arial Unicode MS" pitchFamily="34" charset="-128"/>
                <a:cs typeface="+mn-cs"/>
              </a:defRPr>
            </a:lvl1pPr>
            <a:lvl2pPr marL="742950" indent="-285750" algn="l" defTabSz="449263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bg1"/>
                </a:solidFill>
                <a:latin typeface="Arial" panose="020B0604020202020204" pitchFamily="34" charset="0"/>
                <a:ea typeface="Arial Unicode MS" pitchFamily="34" charset="-128"/>
                <a:cs typeface="+mn-cs"/>
              </a:defRPr>
            </a:lvl2pPr>
            <a:lvl3pPr marL="11430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bg1"/>
                </a:solidFill>
                <a:latin typeface="Arial" panose="020B0604020202020204" pitchFamily="34" charset="0"/>
                <a:ea typeface="Arial Unicode MS" pitchFamily="34" charset="-128"/>
                <a:cs typeface="+mn-cs"/>
              </a:defRPr>
            </a:lvl3pPr>
            <a:lvl4pPr marL="16002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bg1"/>
                </a:solidFill>
                <a:latin typeface="Arial" panose="020B0604020202020204" pitchFamily="34" charset="0"/>
                <a:ea typeface="Arial Unicode MS" pitchFamily="34" charset="-128"/>
                <a:cs typeface="+mn-cs"/>
              </a:defRPr>
            </a:lvl4pPr>
            <a:lvl5pPr marL="20574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bg1"/>
                </a:solidFill>
                <a:latin typeface="Arial" panose="020B0604020202020204" pitchFamily="34" charset="0"/>
                <a:ea typeface="Arial Unicode MS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bg1"/>
                </a:solidFill>
                <a:latin typeface="Arial" panose="020B0604020202020204" pitchFamily="34" charset="0"/>
                <a:ea typeface="Arial Unicode MS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bg1"/>
                </a:solidFill>
                <a:latin typeface="Arial" panose="020B0604020202020204" pitchFamily="34" charset="0"/>
                <a:ea typeface="Arial Unicode MS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bg1"/>
                </a:solidFill>
                <a:latin typeface="Arial" panose="020B0604020202020204" pitchFamily="34" charset="0"/>
                <a:ea typeface="Arial Unicode MS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bg1"/>
                </a:solidFill>
                <a:latin typeface="Arial" panose="020B0604020202020204" pitchFamily="34" charset="0"/>
                <a:ea typeface="Arial Unicode MS" pitchFamily="34" charset="-128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0" i="0" u="none" strike="noStrike" kern="0" cap="none" spc="-1" normalizeH="0" baseline="0" noProof="0" dirty="0">
                <a:ln>
                  <a:noFill/>
                </a:ln>
                <a:effectLst/>
                <a:uLnTx/>
                <a:uFillTx/>
                <a:latin typeface="Arial"/>
              </a:rPr>
              <a:t>LCA, s-LCA &amp; LCC </a:t>
            </a:r>
            <a:r>
              <a:rPr kumimoji="0" lang="es-ES" sz="1400" b="0" i="0" u="none" strike="noStrike" kern="0" cap="none" spc="-1" normalizeH="0" baseline="0" noProof="0" dirty="0" err="1">
                <a:ln>
                  <a:noFill/>
                </a:ln>
                <a:effectLst/>
                <a:uLnTx/>
                <a:uFillTx/>
                <a:latin typeface="Arial"/>
              </a:rPr>
              <a:t>of</a:t>
            </a:r>
            <a:r>
              <a:rPr kumimoji="0" lang="es-ES" sz="1400" b="0" i="0" u="none" strike="noStrike" kern="0" cap="none" spc="-1" normalizeH="0" baseline="0" noProof="0" dirty="0">
                <a:ln>
                  <a:noFill/>
                </a:ln>
                <a:effectLst/>
                <a:uLnTx/>
                <a:uFillTx/>
                <a:latin typeface="Arial"/>
              </a:rPr>
              <a:t> </a:t>
            </a:r>
            <a:r>
              <a:rPr kumimoji="0" lang="es-ES" sz="1400" b="0" i="0" u="none" strike="noStrike" kern="0" cap="none" spc="-1" normalizeH="0" baseline="0" noProof="0" dirty="0" err="1">
                <a:ln>
                  <a:noFill/>
                </a:ln>
                <a:effectLst/>
                <a:uLnTx/>
                <a:uFillTx/>
                <a:latin typeface="Arial"/>
              </a:rPr>
              <a:t>upPE</a:t>
            </a:r>
            <a:r>
              <a:rPr kumimoji="0" lang="es-ES" sz="1400" b="0" i="0" u="none" strike="noStrike" kern="0" cap="none" spc="-1" normalizeH="0" baseline="0" noProof="0" dirty="0">
                <a:ln>
                  <a:noFill/>
                </a:ln>
                <a:effectLst/>
                <a:uLnTx/>
                <a:uFillTx/>
                <a:latin typeface="Arial"/>
              </a:rPr>
              <a:t>-T </a:t>
            </a:r>
            <a:r>
              <a:rPr kumimoji="0" lang="es-ES" sz="1400" b="0" i="0" u="none" strike="noStrike" kern="0" cap="none" spc="-1" normalizeH="0" baseline="0" noProof="0" dirty="0" err="1">
                <a:ln>
                  <a:noFill/>
                </a:ln>
                <a:effectLst/>
                <a:uLnTx/>
                <a:uFillTx/>
                <a:latin typeface="Arial"/>
              </a:rPr>
              <a:t>products</a:t>
            </a:r>
            <a:endParaRPr kumimoji="0" lang="en-US" sz="1400" b="0" i="0" u="none" strike="noStrike" kern="0" cap="none" spc="-1" normalizeH="0" baseline="0" noProof="0" dirty="0">
              <a:ln>
                <a:noFill/>
              </a:ln>
              <a:effectLst/>
              <a:uLnTx/>
              <a:uFillTx/>
              <a:latin typeface="Arial"/>
            </a:endParaRPr>
          </a:p>
        </p:txBody>
      </p:sp>
      <p:sp>
        <p:nvSpPr>
          <p:cNvPr id="131" name="CustomShape 10">
            <a:extLst>
              <a:ext uri="{FF2B5EF4-FFF2-40B4-BE49-F238E27FC236}">
                <a16:creationId xmlns:a16="http://schemas.microsoft.com/office/drawing/2014/main" id="{4D6A229F-C85E-420F-8525-BA0DC376DA07}"/>
              </a:ext>
            </a:extLst>
          </p:cNvPr>
          <p:cNvSpPr/>
          <p:nvPr/>
        </p:nvSpPr>
        <p:spPr>
          <a:xfrm>
            <a:off x="10143786" y="3834827"/>
            <a:ext cx="1819024" cy="553680"/>
          </a:xfrm>
          <a:prstGeom prst="roundRect">
            <a:avLst>
              <a:gd name="adj" fmla="val 16667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>
            <a:defPPr>
              <a:defRPr lang="en-GB"/>
            </a:defPPr>
            <a:lvl1pPr algn="l" defTabSz="449263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49263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s-ES" sz="1400" spc="-1" dirty="0" err="1">
                <a:latin typeface="Arial" panose="020B0604020202020204" pitchFamily="34" charset="0"/>
                <a:cs typeface="Arial" panose="020B0604020202020204" pitchFamily="34" charset="0"/>
              </a:rPr>
              <a:t>Valorization</a:t>
            </a:r>
            <a:r>
              <a:rPr lang="es-ES" sz="1400" spc="-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400" spc="-1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es-ES" sz="1400" spc="-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ct val="100000"/>
              </a:lnSpc>
            </a:pPr>
            <a:r>
              <a:rPr lang="es-ES" sz="1400" spc="-1" dirty="0" err="1">
                <a:latin typeface="Arial" panose="020B0604020202020204" pitchFamily="34" charset="0"/>
                <a:cs typeface="Arial" panose="020B0604020202020204" pitchFamily="34" charset="0"/>
              </a:rPr>
              <a:t>by-products</a:t>
            </a:r>
            <a:endParaRPr lang="en-US" sz="1400" b="0" strike="noStrike" spc="-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2" name="CustomShape 3">
            <a:extLst>
              <a:ext uri="{FF2B5EF4-FFF2-40B4-BE49-F238E27FC236}">
                <a16:creationId xmlns:a16="http://schemas.microsoft.com/office/drawing/2014/main" id="{4FD70D2F-AC31-4FF6-B96C-A5078F9D43BD}"/>
              </a:ext>
            </a:extLst>
          </p:cNvPr>
          <p:cNvSpPr/>
          <p:nvPr/>
        </p:nvSpPr>
        <p:spPr>
          <a:xfrm>
            <a:off x="10102765" y="4811202"/>
            <a:ext cx="1959815" cy="543529"/>
          </a:xfrm>
          <a:prstGeom prst="roundRect">
            <a:avLst>
              <a:gd name="adj" fmla="val 16667"/>
            </a:avLst>
          </a:prstGeom>
          <a:solidFill>
            <a:srgbClr val="0070C0"/>
          </a:solidFill>
          <a:ln w="25400" cap="flat" cmpd="sng" algn="ctr">
            <a:solidFill>
              <a:srgbClr val="0070C0"/>
            </a:solidFill>
            <a:prstDash val="solid"/>
            <a:miter/>
          </a:ln>
          <a:effectLst/>
        </p:spPr>
        <p:txBody>
          <a:bodyPr lIns="90000" tIns="45000" rIns="90000" bIns="45000" anchor="ctr">
            <a:noAutofit/>
          </a:bodyPr>
          <a:lstStyle>
            <a:defPPr>
              <a:defRPr lang="en-GB"/>
            </a:defPPr>
            <a:lvl1pPr algn="l" defTabSz="449263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bg1"/>
                </a:solidFill>
                <a:latin typeface="Arial" panose="020B0604020202020204" pitchFamily="34" charset="0"/>
                <a:ea typeface="Arial Unicode MS" pitchFamily="34" charset="-128"/>
                <a:cs typeface="+mn-cs"/>
              </a:defRPr>
            </a:lvl1pPr>
            <a:lvl2pPr marL="742950" indent="-285750" algn="l" defTabSz="449263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bg1"/>
                </a:solidFill>
                <a:latin typeface="Arial" panose="020B0604020202020204" pitchFamily="34" charset="0"/>
                <a:ea typeface="Arial Unicode MS" pitchFamily="34" charset="-128"/>
                <a:cs typeface="+mn-cs"/>
              </a:defRPr>
            </a:lvl2pPr>
            <a:lvl3pPr marL="11430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bg1"/>
                </a:solidFill>
                <a:latin typeface="Arial" panose="020B0604020202020204" pitchFamily="34" charset="0"/>
                <a:ea typeface="Arial Unicode MS" pitchFamily="34" charset="-128"/>
                <a:cs typeface="+mn-cs"/>
              </a:defRPr>
            </a:lvl3pPr>
            <a:lvl4pPr marL="16002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bg1"/>
                </a:solidFill>
                <a:latin typeface="Arial" panose="020B0604020202020204" pitchFamily="34" charset="0"/>
                <a:ea typeface="Arial Unicode MS" pitchFamily="34" charset="-128"/>
                <a:cs typeface="+mn-cs"/>
              </a:defRPr>
            </a:lvl4pPr>
            <a:lvl5pPr marL="20574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bg1"/>
                </a:solidFill>
                <a:latin typeface="Arial" panose="020B0604020202020204" pitchFamily="34" charset="0"/>
                <a:ea typeface="Arial Unicode MS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bg1"/>
                </a:solidFill>
                <a:latin typeface="Arial" panose="020B0604020202020204" pitchFamily="34" charset="0"/>
                <a:ea typeface="Arial Unicode MS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bg1"/>
                </a:solidFill>
                <a:latin typeface="Arial" panose="020B0604020202020204" pitchFamily="34" charset="0"/>
                <a:ea typeface="Arial Unicode MS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bg1"/>
                </a:solidFill>
                <a:latin typeface="Arial" panose="020B0604020202020204" pitchFamily="34" charset="0"/>
                <a:ea typeface="Arial Unicode MS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bg1"/>
                </a:solidFill>
                <a:latin typeface="Arial" panose="020B0604020202020204" pitchFamily="34" charset="0"/>
                <a:ea typeface="Arial Unicode MS" pitchFamily="34" charset="-128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0" i="0" u="none" strike="noStrike" kern="0" cap="none" spc="-1" normalizeH="0" baseline="0" noProof="0" dirty="0">
                <a:ln>
                  <a:noFill/>
                </a:ln>
                <a:effectLst/>
                <a:uLnTx/>
                <a:uFillTx/>
                <a:latin typeface="Arial"/>
              </a:rPr>
              <a:t>Novel </a:t>
            </a:r>
            <a:r>
              <a:rPr kumimoji="0" lang="es-ES" sz="1400" b="0" i="0" u="none" strike="noStrike" kern="0" cap="none" spc="-1" normalizeH="0" baseline="0" noProof="0" dirty="0" err="1">
                <a:ln>
                  <a:noFill/>
                </a:ln>
                <a:effectLst/>
                <a:uLnTx/>
                <a:uFillTx/>
                <a:latin typeface="Arial"/>
              </a:rPr>
              <a:t>standards</a:t>
            </a:r>
            <a:r>
              <a:rPr kumimoji="0" lang="es-ES" sz="1400" b="0" i="0" u="none" strike="noStrike" kern="0" cap="none" spc="-1" normalizeH="0" baseline="0" noProof="0" dirty="0">
                <a:ln>
                  <a:noFill/>
                </a:ln>
                <a:effectLst/>
                <a:uLnTx/>
                <a:uFillTx/>
                <a:latin typeface="Arial"/>
              </a:rPr>
              <a:t> &amp; </a:t>
            </a:r>
            <a:r>
              <a:rPr kumimoji="0" lang="es-ES" sz="1400" b="0" i="0" u="none" strike="noStrike" kern="0" cap="none" spc="-1" normalizeH="0" baseline="0" noProof="0" dirty="0" err="1">
                <a:ln>
                  <a:noFill/>
                </a:ln>
                <a:effectLst/>
                <a:uLnTx/>
                <a:uFillTx/>
                <a:latin typeface="Arial"/>
              </a:rPr>
              <a:t>Certification</a:t>
            </a:r>
            <a:r>
              <a:rPr lang="es-ES" sz="1400" kern="0" spc="-1" dirty="0">
                <a:latin typeface="Arial"/>
              </a:rPr>
              <a:t> </a:t>
            </a:r>
            <a:r>
              <a:rPr kumimoji="0" lang="es-ES" sz="1400" b="0" i="0" u="none" strike="noStrike" kern="0" cap="none" spc="-1" normalizeH="0" baseline="0" noProof="0" dirty="0" err="1">
                <a:ln>
                  <a:noFill/>
                </a:ln>
                <a:effectLst/>
                <a:uLnTx/>
                <a:uFillTx/>
                <a:latin typeface="Arial"/>
              </a:rPr>
              <a:t>schemes</a:t>
            </a:r>
            <a:endParaRPr kumimoji="0" lang="en-US" sz="1400" b="0" i="0" u="none" strike="noStrike" kern="0" cap="none" spc="-1" normalizeH="0" baseline="0" noProof="0" dirty="0">
              <a:ln>
                <a:noFill/>
              </a:ln>
              <a:effectLst/>
              <a:uLnTx/>
              <a:uFillTx/>
              <a:latin typeface="Arial"/>
            </a:endParaRPr>
          </a:p>
        </p:txBody>
      </p:sp>
    </p:spTree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Google Shape;170;p8"/>
          <p:cNvPicPr preferRelativeResize="0"/>
          <p:nvPr/>
        </p:nvPicPr>
        <p:blipFill>
          <a:blip r:embed="rId3"/>
          <a:srcRect l="42485" r="42485"/>
          <a:stretch/>
        </p:blipFill>
        <p:spPr>
          <a:xfrm>
            <a:off x="-4" y="0"/>
            <a:ext cx="166036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8"/>
          <p:cNvSpPr txBox="1"/>
          <p:nvPr/>
        </p:nvSpPr>
        <p:spPr>
          <a:xfrm>
            <a:off x="1808642" y="202091"/>
            <a:ext cx="9970333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 dirty="0">
                <a:solidFill>
                  <a:srgbClr val="7ECB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KEY ACHIEVEMENTS</a:t>
            </a:r>
            <a:endParaRPr sz="2400" b="1" dirty="0">
              <a:solidFill>
                <a:srgbClr val="7ECB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72" name="Google Shape;172;p8"/>
          <p:cNvSpPr/>
          <p:nvPr/>
        </p:nvSpPr>
        <p:spPr>
          <a:xfrm>
            <a:off x="1660358" y="6567741"/>
            <a:ext cx="10623882" cy="290259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Picture 9">
            <a:extLst>
              <a:ext uri="{FF2B5EF4-FFF2-40B4-BE49-F238E27FC236}">
                <a16:creationId xmlns:a16="http://schemas.microsoft.com/office/drawing/2014/main" id="{3D6471C3-4533-9685-F3EF-5C990FC75B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170220"/>
            <a:ext cx="12192000" cy="45719"/>
          </a:xfrm>
          <a:prstGeom prst="rect">
            <a:avLst/>
          </a:prstGeom>
        </p:spPr>
      </p:pic>
      <p:pic>
        <p:nvPicPr>
          <p:cNvPr id="3" name="Picture 10">
            <a:extLst>
              <a:ext uri="{FF2B5EF4-FFF2-40B4-BE49-F238E27FC236}">
                <a16:creationId xmlns:a16="http://schemas.microsoft.com/office/drawing/2014/main" id="{1A35915D-73AD-8D47-27FD-194B48FE02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1933" y="6223820"/>
            <a:ext cx="1887059" cy="495084"/>
          </a:xfrm>
          <a:prstGeom prst="rect">
            <a:avLst/>
          </a:prstGeom>
        </p:spPr>
      </p:pic>
      <p:pic>
        <p:nvPicPr>
          <p:cNvPr id="4" name="Picture 6">
            <a:extLst>
              <a:ext uri="{FF2B5EF4-FFF2-40B4-BE49-F238E27FC236}">
                <a16:creationId xmlns:a16="http://schemas.microsoft.com/office/drawing/2014/main" id="{FFC22472-835E-0C01-6C02-21698CE3310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1112" y="6087289"/>
            <a:ext cx="1003550" cy="68836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7">
            <a:extLst>
              <a:ext uri="{FF2B5EF4-FFF2-40B4-BE49-F238E27FC236}">
                <a16:creationId xmlns:a16="http://schemas.microsoft.com/office/drawing/2014/main" id="{9180C9A4-62DE-D4AD-8D1C-3DD5330A761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0776" y="6200571"/>
            <a:ext cx="1960881" cy="455338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CustomShape 48">
            <a:extLst>
              <a:ext uri="{FF2B5EF4-FFF2-40B4-BE49-F238E27FC236}">
                <a16:creationId xmlns:a16="http://schemas.microsoft.com/office/drawing/2014/main" id="{1C58F9DF-FB74-4150-85DC-930043A292B4}"/>
              </a:ext>
            </a:extLst>
          </p:cNvPr>
          <p:cNvSpPr/>
          <p:nvPr/>
        </p:nvSpPr>
        <p:spPr>
          <a:xfrm>
            <a:off x="4753788" y="1030871"/>
            <a:ext cx="1900176" cy="615240"/>
          </a:xfrm>
          <a:prstGeom prst="roundRect">
            <a:avLst>
              <a:gd name="adj" fmla="val 16667"/>
            </a:avLst>
          </a:prstGeom>
          <a:solidFill>
            <a:srgbClr val="0070C0"/>
          </a:solidFill>
          <a:ln w="25400" cap="flat" cmpd="sng" algn="ctr">
            <a:solidFill>
              <a:srgbClr val="0070C0"/>
            </a:solidFill>
            <a:prstDash val="solid"/>
            <a:miter/>
          </a:ln>
          <a:effectLst/>
        </p:spPr>
        <p:txBody>
          <a:bodyPr lIns="90000" tIns="45000" rIns="90000" bIns="45000" anchor="ctr">
            <a:noAutofit/>
          </a:bodyPr>
          <a:lstStyle>
            <a:defPPr>
              <a:defRPr lang="en-GB"/>
            </a:defPPr>
            <a:lvl1pPr algn="l" defTabSz="449263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bg1"/>
                </a:solidFill>
                <a:latin typeface="Arial" panose="020B0604020202020204" pitchFamily="34" charset="0"/>
                <a:ea typeface="Arial Unicode MS" pitchFamily="34" charset="-128"/>
                <a:cs typeface="+mn-cs"/>
              </a:defRPr>
            </a:lvl1pPr>
            <a:lvl2pPr marL="742950" indent="-285750" algn="l" defTabSz="449263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bg1"/>
                </a:solidFill>
                <a:latin typeface="Arial" panose="020B0604020202020204" pitchFamily="34" charset="0"/>
                <a:ea typeface="Arial Unicode MS" pitchFamily="34" charset="-128"/>
                <a:cs typeface="+mn-cs"/>
              </a:defRPr>
            </a:lvl2pPr>
            <a:lvl3pPr marL="11430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bg1"/>
                </a:solidFill>
                <a:latin typeface="Arial" panose="020B0604020202020204" pitchFamily="34" charset="0"/>
                <a:ea typeface="Arial Unicode MS" pitchFamily="34" charset="-128"/>
                <a:cs typeface="+mn-cs"/>
              </a:defRPr>
            </a:lvl3pPr>
            <a:lvl4pPr marL="16002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bg1"/>
                </a:solidFill>
                <a:latin typeface="Arial" panose="020B0604020202020204" pitchFamily="34" charset="0"/>
                <a:ea typeface="Arial Unicode MS" pitchFamily="34" charset="-128"/>
                <a:cs typeface="+mn-cs"/>
              </a:defRPr>
            </a:lvl4pPr>
            <a:lvl5pPr marL="20574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bg1"/>
                </a:solidFill>
                <a:latin typeface="Arial" panose="020B0604020202020204" pitchFamily="34" charset="0"/>
                <a:ea typeface="Arial Unicode MS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bg1"/>
                </a:solidFill>
                <a:latin typeface="Arial" panose="020B0604020202020204" pitchFamily="34" charset="0"/>
                <a:ea typeface="Arial Unicode MS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bg1"/>
                </a:solidFill>
                <a:latin typeface="Arial" panose="020B0604020202020204" pitchFamily="34" charset="0"/>
                <a:ea typeface="Arial Unicode MS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bg1"/>
                </a:solidFill>
                <a:latin typeface="Arial" panose="020B0604020202020204" pitchFamily="34" charset="0"/>
                <a:ea typeface="Arial Unicode MS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bg1"/>
                </a:solidFill>
                <a:latin typeface="Arial" panose="020B0604020202020204" pitchFamily="34" charset="0"/>
                <a:ea typeface="Arial Unicode MS" pitchFamily="34" charset="-128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0" i="0" u="none" strike="noStrike" kern="0" cap="none" spc="-1" normalizeH="0" baseline="0" noProof="0" dirty="0">
                <a:ln>
                  <a:noFill/>
                </a:ln>
                <a:effectLst/>
                <a:uLnTx/>
                <a:uFillTx/>
                <a:latin typeface="Arial"/>
              </a:rPr>
              <a:t>Novel PET </a:t>
            </a:r>
            <a:r>
              <a:rPr kumimoji="0" lang="es-ES" sz="1400" b="0" i="0" u="none" strike="noStrike" kern="0" cap="none" spc="-1" normalizeH="0" baseline="0" noProof="0" dirty="0" err="1">
                <a:ln>
                  <a:noFill/>
                </a:ln>
                <a:effectLst/>
                <a:uLnTx/>
                <a:uFillTx/>
                <a:latin typeface="Arial"/>
              </a:rPr>
              <a:t>degrading</a:t>
            </a:r>
            <a:r>
              <a:rPr kumimoji="0" lang="es-ES" sz="1400" b="0" i="0" u="none" strike="noStrike" kern="0" cap="none" spc="-1" normalizeH="0" baseline="0" noProof="0" dirty="0">
                <a:ln>
                  <a:noFill/>
                </a:ln>
                <a:effectLst/>
                <a:uLnTx/>
                <a:uFillTx/>
                <a:latin typeface="Arial"/>
              </a:rPr>
              <a:t> </a:t>
            </a:r>
            <a:r>
              <a:rPr kumimoji="0" lang="es-ES" sz="1400" b="0" i="0" u="none" strike="noStrike" kern="0" cap="none" spc="-1" normalizeH="0" baseline="0" noProof="0" dirty="0" err="1">
                <a:ln>
                  <a:noFill/>
                </a:ln>
                <a:effectLst/>
                <a:uLnTx/>
                <a:uFillTx/>
                <a:latin typeface="Arial"/>
              </a:rPr>
              <a:t>enzymes</a:t>
            </a:r>
            <a:endParaRPr kumimoji="0" lang="en-US" sz="1400" b="0" i="0" u="none" strike="noStrike" kern="0" cap="none" spc="-1" normalizeH="0" baseline="0" noProof="0" dirty="0">
              <a:ln>
                <a:noFill/>
              </a:ln>
              <a:effectLst/>
              <a:uLnTx/>
              <a:uFillTx/>
              <a:latin typeface="Arial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212A461-ABF3-F404-BCC4-2E6FE080DEF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85374" y="1030871"/>
            <a:ext cx="2611132" cy="1526820"/>
          </a:xfrm>
          <a:prstGeom prst="rect">
            <a:avLst/>
          </a:prstGeom>
        </p:spPr>
      </p:pic>
      <p:pic>
        <p:nvPicPr>
          <p:cNvPr id="4098" name="Picture 2">
            <a:extLst>
              <a:ext uri="{FF2B5EF4-FFF2-40B4-BE49-F238E27FC236}">
                <a16:creationId xmlns:a16="http://schemas.microsoft.com/office/drawing/2014/main" id="{5EE552F5-48A5-7D9E-47E4-898DF28CA7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3788" y="1668019"/>
            <a:ext cx="1428750" cy="1047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8FA2307B-72A4-2267-89C4-B1C0CA59120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77376" y="2824714"/>
            <a:ext cx="3647751" cy="3061144"/>
          </a:xfrm>
          <a:prstGeom prst="rect">
            <a:avLst/>
          </a:prstGeom>
        </p:spPr>
      </p:pic>
      <p:sp>
        <p:nvSpPr>
          <p:cNvPr id="28" name="CustomShape 48">
            <a:extLst>
              <a:ext uri="{FF2B5EF4-FFF2-40B4-BE49-F238E27FC236}">
                <a16:creationId xmlns:a16="http://schemas.microsoft.com/office/drawing/2014/main" id="{087F75C7-DB2A-9001-4562-3DFB5BF13799}"/>
              </a:ext>
            </a:extLst>
          </p:cNvPr>
          <p:cNvSpPr/>
          <p:nvPr/>
        </p:nvSpPr>
        <p:spPr>
          <a:xfrm>
            <a:off x="5120127" y="3247486"/>
            <a:ext cx="2242756" cy="688724"/>
          </a:xfrm>
          <a:prstGeom prst="roundRect">
            <a:avLst>
              <a:gd name="adj" fmla="val 16667"/>
            </a:avLst>
          </a:prstGeom>
          <a:solidFill>
            <a:srgbClr val="0070C0"/>
          </a:solidFill>
          <a:ln w="25400" cap="flat" cmpd="sng" algn="ctr">
            <a:solidFill>
              <a:srgbClr val="0070C0"/>
            </a:solidFill>
            <a:prstDash val="solid"/>
            <a:miter/>
          </a:ln>
          <a:effectLst/>
        </p:spPr>
        <p:txBody>
          <a:bodyPr lIns="90000" tIns="45000" rIns="90000" bIns="45000" anchor="ctr">
            <a:noAutofit/>
          </a:bodyPr>
          <a:lstStyle>
            <a:defPPr>
              <a:defRPr lang="en-GB"/>
            </a:defPPr>
            <a:lvl1pPr algn="l" defTabSz="449263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bg1"/>
                </a:solidFill>
                <a:latin typeface="Arial" panose="020B0604020202020204" pitchFamily="34" charset="0"/>
                <a:ea typeface="Arial Unicode MS" pitchFamily="34" charset="-128"/>
                <a:cs typeface="+mn-cs"/>
              </a:defRPr>
            </a:lvl1pPr>
            <a:lvl2pPr marL="742950" indent="-285750" algn="l" defTabSz="449263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bg1"/>
                </a:solidFill>
                <a:latin typeface="Arial" panose="020B0604020202020204" pitchFamily="34" charset="0"/>
                <a:ea typeface="Arial Unicode MS" pitchFamily="34" charset="-128"/>
                <a:cs typeface="+mn-cs"/>
              </a:defRPr>
            </a:lvl2pPr>
            <a:lvl3pPr marL="11430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bg1"/>
                </a:solidFill>
                <a:latin typeface="Arial" panose="020B0604020202020204" pitchFamily="34" charset="0"/>
                <a:ea typeface="Arial Unicode MS" pitchFamily="34" charset="-128"/>
                <a:cs typeface="+mn-cs"/>
              </a:defRPr>
            </a:lvl3pPr>
            <a:lvl4pPr marL="16002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bg1"/>
                </a:solidFill>
                <a:latin typeface="Arial" panose="020B0604020202020204" pitchFamily="34" charset="0"/>
                <a:ea typeface="Arial Unicode MS" pitchFamily="34" charset="-128"/>
                <a:cs typeface="+mn-cs"/>
              </a:defRPr>
            </a:lvl4pPr>
            <a:lvl5pPr marL="20574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bg1"/>
                </a:solidFill>
                <a:latin typeface="Arial" panose="020B0604020202020204" pitchFamily="34" charset="0"/>
                <a:ea typeface="Arial Unicode MS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bg1"/>
                </a:solidFill>
                <a:latin typeface="Arial" panose="020B0604020202020204" pitchFamily="34" charset="0"/>
                <a:ea typeface="Arial Unicode MS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bg1"/>
                </a:solidFill>
                <a:latin typeface="Arial" panose="020B0604020202020204" pitchFamily="34" charset="0"/>
                <a:ea typeface="Arial Unicode MS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bg1"/>
                </a:solidFill>
                <a:latin typeface="Arial" panose="020B0604020202020204" pitchFamily="34" charset="0"/>
                <a:ea typeface="Arial Unicode MS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bg1"/>
                </a:solidFill>
                <a:latin typeface="Arial" panose="020B0604020202020204" pitchFamily="34" charset="0"/>
                <a:ea typeface="Arial Unicode MS" pitchFamily="34" charset="-128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0" cap="none" spc="-1" normalizeH="0" baseline="0" noProof="0" dirty="0">
                <a:ln>
                  <a:noFill/>
                </a:ln>
                <a:effectLst/>
                <a:uLnTx/>
                <a:uFillTx/>
                <a:latin typeface="Arial"/>
              </a:rPr>
              <a:t>Novel chemoenzymatic cascade reaction </a:t>
            </a:r>
            <a:r>
              <a:rPr lang="en-GB" sz="1400" kern="0" spc="-1" dirty="0">
                <a:latin typeface="Arial"/>
              </a:rPr>
              <a:t>for </a:t>
            </a:r>
            <a:r>
              <a:rPr kumimoji="0" lang="en-GB" sz="1400" b="0" i="0" u="none" strike="noStrike" kern="0" cap="none" spc="-1" normalizeH="0" baseline="0" noProof="0" dirty="0">
                <a:ln>
                  <a:noFill/>
                </a:ln>
                <a:effectLst/>
                <a:uLnTx/>
                <a:uFillTx/>
                <a:latin typeface="Arial"/>
              </a:rPr>
              <a:t>depolymerization of PE</a:t>
            </a:r>
            <a:endParaRPr kumimoji="0" lang="en-US" sz="1400" b="0" i="0" u="none" strike="noStrike" kern="0" cap="none" spc="-1" normalizeH="0" baseline="0" noProof="0" dirty="0">
              <a:ln>
                <a:noFill/>
              </a:ln>
              <a:effectLst/>
              <a:uLnTx/>
              <a:uFillTx/>
              <a:latin typeface="Arial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58940A9-3D2D-1D89-59EB-95F2C9032C4D}"/>
              </a:ext>
            </a:extLst>
          </p:cNvPr>
          <p:cNvSpPr txBox="1"/>
          <p:nvPr/>
        </p:nvSpPr>
        <p:spPr>
          <a:xfrm>
            <a:off x="1808642" y="5875031"/>
            <a:ext cx="614778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/>
              <a:t>https://onlinelibrary.wiley.com/doi/10.1002/anie.202415012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C655C68B-2278-65BB-60E2-B802B292E3D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27471" y="4231424"/>
            <a:ext cx="1963441" cy="1439857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1B283BB6-72B4-438F-BB94-78680F17604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595496" y="112763"/>
            <a:ext cx="3997452" cy="2049502"/>
          </a:xfrm>
          <a:prstGeom prst="rect">
            <a:avLst/>
          </a:prstGeom>
        </p:spPr>
      </p:pic>
      <p:sp>
        <p:nvSpPr>
          <p:cNvPr id="34" name="CustomShape 48">
            <a:extLst>
              <a:ext uri="{FF2B5EF4-FFF2-40B4-BE49-F238E27FC236}">
                <a16:creationId xmlns:a16="http://schemas.microsoft.com/office/drawing/2014/main" id="{729E820A-8D64-DFB7-CAC6-438D7B71C113}"/>
              </a:ext>
            </a:extLst>
          </p:cNvPr>
          <p:cNvSpPr/>
          <p:nvPr/>
        </p:nvSpPr>
        <p:spPr>
          <a:xfrm>
            <a:off x="7883097" y="2286124"/>
            <a:ext cx="2242756" cy="688724"/>
          </a:xfrm>
          <a:prstGeom prst="roundRect">
            <a:avLst>
              <a:gd name="adj" fmla="val 16667"/>
            </a:avLst>
          </a:prstGeom>
          <a:solidFill>
            <a:srgbClr val="0070C0"/>
          </a:solidFill>
          <a:ln w="25400" cap="flat" cmpd="sng" algn="ctr">
            <a:solidFill>
              <a:srgbClr val="0070C0"/>
            </a:solidFill>
            <a:prstDash val="solid"/>
            <a:miter/>
          </a:ln>
          <a:effectLst/>
        </p:spPr>
        <p:txBody>
          <a:bodyPr lIns="90000" tIns="45000" rIns="90000" bIns="45000" anchor="ctr">
            <a:noAutofit/>
          </a:bodyPr>
          <a:lstStyle>
            <a:defPPr>
              <a:defRPr lang="en-GB"/>
            </a:defPPr>
            <a:lvl1pPr algn="l" defTabSz="449263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bg1"/>
                </a:solidFill>
                <a:latin typeface="Arial" panose="020B0604020202020204" pitchFamily="34" charset="0"/>
                <a:ea typeface="Arial Unicode MS" pitchFamily="34" charset="-128"/>
                <a:cs typeface="+mn-cs"/>
              </a:defRPr>
            </a:lvl1pPr>
            <a:lvl2pPr marL="742950" indent="-285750" algn="l" defTabSz="449263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bg1"/>
                </a:solidFill>
                <a:latin typeface="Arial" panose="020B0604020202020204" pitchFamily="34" charset="0"/>
                <a:ea typeface="Arial Unicode MS" pitchFamily="34" charset="-128"/>
                <a:cs typeface="+mn-cs"/>
              </a:defRPr>
            </a:lvl2pPr>
            <a:lvl3pPr marL="11430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bg1"/>
                </a:solidFill>
                <a:latin typeface="Arial" panose="020B0604020202020204" pitchFamily="34" charset="0"/>
                <a:ea typeface="Arial Unicode MS" pitchFamily="34" charset="-128"/>
                <a:cs typeface="+mn-cs"/>
              </a:defRPr>
            </a:lvl3pPr>
            <a:lvl4pPr marL="16002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bg1"/>
                </a:solidFill>
                <a:latin typeface="Arial" panose="020B0604020202020204" pitchFamily="34" charset="0"/>
                <a:ea typeface="Arial Unicode MS" pitchFamily="34" charset="-128"/>
                <a:cs typeface="+mn-cs"/>
              </a:defRPr>
            </a:lvl4pPr>
            <a:lvl5pPr marL="20574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bg1"/>
                </a:solidFill>
                <a:latin typeface="Arial" panose="020B0604020202020204" pitchFamily="34" charset="0"/>
                <a:ea typeface="Arial Unicode MS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bg1"/>
                </a:solidFill>
                <a:latin typeface="Arial" panose="020B0604020202020204" pitchFamily="34" charset="0"/>
                <a:ea typeface="Arial Unicode MS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bg1"/>
                </a:solidFill>
                <a:latin typeface="Arial" panose="020B0604020202020204" pitchFamily="34" charset="0"/>
                <a:ea typeface="Arial Unicode MS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bg1"/>
                </a:solidFill>
                <a:latin typeface="Arial" panose="020B0604020202020204" pitchFamily="34" charset="0"/>
                <a:ea typeface="Arial Unicode MS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bg1"/>
                </a:solidFill>
                <a:latin typeface="Arial" panose="020B0604020202020204" pitchFamily="34" charset="0"/>
                <a:ea typeface="Arial Unicode MS" pitchFamily="34" charset="-128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0" cap="none" spc="-1" normalizeH="0" baseline="0" noProof="0" dirty="0">
                <a:ln>
                  <a:noFill/>
                </a:ln>
                <a:effectLst/>
                <a:uLnTx/>
                <a:uFillTx/>
                <a:latin typeface="Arial"/>
              </a:rPr>
              <a:t>300 L PHBV bioreactor</a:t>
            </a:r>
            <a:endParaRPr kumimoji="0" lang="en-US" sz="1400" b="0" i="0" u="none" strike="noStrike" kern="0" cap="none" spc="-1" normalizeH="0" baseline="0" noProof="0" dirty="0">
              <a:ln>
                <a:noFill/>
              </a:ln>
              <a:effectLst/>
              <a:uLnTx/>
              <a:uFillTx/>
              <a:latin typeface="Arial"/>
            </a:endParaRP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57BA8AD1-4C4D-A861-1462-4B14F049056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472700" y="2224997"/>
            <a:ext cx="1194960" cy="2458307"/>
          </a:xfrm>
          <a:prstGeom prst="rect">
            <a:avLst/>
          </a:prstGeom>
        </p:spPr>
      </p:pic>
      <p:pic>
        <p:nvPicPr>
          <p:cNvPr id="4100" name="Picture 4">
            <a:extLst>
              <a:ext uri="{FF2B5EF4-FFF2-40B4-BE49-F238E27FC236}">
                <a16:creationId xmlns:a16="http://schemas.microsoft.com/office/drawing/2014/main" id="{50995748-3F54-6DCE-CDA2-E79910BDD5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6862" y="3190514"/>
            <a:ext cx="1561859" cy="1145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CustomShape 48">
            <a:extLst>
              <a:ext uri="{FF2B5EF4-FFF2-40B4-BE49-F238E27FC236}">
                <a16:creationId xmlns:a16="http://schemas.microsoft.com/office/drawing/2014/main" id="{8CC697B3-B910-CB4D-9DF5-587044733949}"/>
              </a:ext>
            </a:extLst>
          </p:cNvPr>
          <p:cNvSpPr/>
          <p:nvPr/>
        </p:nvSpPr>
        <p:spPr>
          <a:xfrm>
            <a:off x="9250291" y="5299471"/>
            <a:ext cx="2903752" cy="688724"/>
          </a:xfrm>
          <a:prstGeom prst="roundRect">
            <a:avLst>
              <a:gd name="adj" fmla="val 16667"/>
            </a:avLst>
          </a:prstGeom>
          <a:solidFill>
            <a:srgbClr val="0070C0"/>
          </a:solidFill>
          <a:ln w="25400" cap="flat" cmpd="sng" algn="ctr">
            <a:solidFill>
              <a:srgbClr val="0070C0"/>
            </a:solidFill>
            <a:prstDash val="solid"/>
            <a:miter/>
          </a:ln>
          <a:effectLst/>
        </p:spPr>
        <p:txBody>
          <a:bodyPr lIns="90000" tIns="45000" rIns="90000" bIns="45000" anchor="ctr">
            <a:noAutofit/>
          </a:bodyPr>
          <a:lstStyle>
            <a:defPPr>
              <a:defRPr lang="en-GB"/>
            </a:defPPr>
            <a:lvl1pPr algn="l" defTabSz="449263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bg1"/>
                </a:solidFill>
                <a:latin typeface="Arial" panose="020B0604020202020204" pitchFamily="34" charset="0"/>
                <a:ea typeface="Arial Unicode MS" pitchFamily="34" charset="-128"/>
                <a:cs typeface="+mn-cs"/>
              </a:defRPr>
            </a:lvl1pPr>
            <a:lvl2pPr marL="742950" indent="-285750" algn="l" defTabSz="449263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bg1"/>
                </a:solidFill>
                <a:latin typeface="Arial" panose="020B0604020202020204" pitchFamily="34" charset="0"/>
                <a:ea typeface="Arial Unicode MS" pitchFamily="34" charset="-128"/>
                <a:cs typeface="+mn-cs"/>
              </a:defRPr>
            </a:lvl2pPr>
            <a:lvl3pPr marL="11430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bg1"/>
                </a:solidFill>
                <a:latin typeface="Arial" panose="020B0604020202020204" pitchFamily="34" charset="0"/>
                <a:ea typeface="Arial Unicode MS" pitchFamily="34" charset="-128"/>
                <a:cs typeface="+mn-cs"/>
              </a:defRPr>
            </a:lvl3pPr>
            <a:lvl4pPr marL="16002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bg1"/>
                </a:solidFill>
                <a:latin typeface="Arial" panose="020B0604020202020204" pitchFamily="34" charset="0"/>
                <a:ea typeface="Arial Unicode MS" pitchFamily="34" charset="-128"/>
                <a:cs typeface="+mn-cs"/>
              </a:defRPr>
            </a:lvl4pPr>
            <a:lvl5pPr marL="20574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bg1"/>
                </a:solidFill>
                <a:latin typeface="Arial" panose="020B0604020202020204" pitchFamily="34" charset="0"/>
                <a:ea typeface="Arial Unicode MS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bg1"/>
                </a:solidFill>
                <a:latin typeface="Arial" panose="020B0604020202020204" pitchFamily="34" charset="0"/>
                <a:ea typeface="Arial Unicode MS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bg1"/>
                </a:solidFill>
                <a:latin typeface="Arial" panose="020B0604020202020204" pitchFamily="34" charset="0"/>
                <a:ea typeface="Arial Unicode MS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bg1"/>
                </a:solidFill>
                <a:latin typeface="Arial" panose="020B0604020202020204" pitchFamily="34" charset="0"/>
                <a:ea typeface="Arial Unicode MS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bg1"/>
                </a:solidFill>
                <a:latin typeface="Arial" panose="020B0604020202020204" pitchFamily="34" charset="0"/>
                <a:ea typeface="Arial Unicode MS" pitchFamily="34" charset="-128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kern="0" spc="-1" dirty="0">
                <a:latin typeface="Arial"/>
              </a:rPr>
              <a:t>Novel Aqueous two-phase system (ATPS) green PHBV extraction</a:t>
            </a:r>
            <a:endParaRPr kumimoji="0" lang="en-US" sz="1400" b="0" i="0" u="none" strike="noStrike" kern="0" cap="none" spc="-1" normalizeH="0" baseline="0" noProof="0" dirty="0">
              <a:ln>
                <a:noFill/>
              </a:ln>
              <a:effectLst/>
              <a:uLnTx/>
              <a:uFillTx/>
              <a:latin typeface="Arial"/>
            </a:endParaRPr>
          </a:p>
        </p:txBody>
      </p:sp>
      <p:pic>
        <p:nvPicPr>
          <p:cNvPr id="4102" name="Picture 6">
            <a:extLst>
              <a:ext uri="{FF2B5EF4-FFF2-40B4-BE49-F238E27FC236}">
                <a16:creationId xmlns:a16="http://schemas.microsoft.com/office/drawing/2014/main" id="{CA732544-EA44-36F9-BF96-72B1C21B2B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8400" y="4929270"/>
            <a:ext cx="1693196" cy="1241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DF829A6A-D937-FA0A-CB22-AE8CE62CC267}"/>
              </a:ext>
            </a:extLst>
          </p:cNvPr>
          <p:cNvSpPr txBox="1"/>
          <p:nvPr/>
        </p:nvSpPr>
        <p:spPr>
          <a:xfrm>
            <a:off x="7775908" y="4770004"/>
            <a:ext cx="441609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/>
              <a:t>https://www.mdpi.com/2306-5354/11/9/870</a:t>
            </a:r>
          </a:p>
        </p:txBody>
      </p:sp>
    </p:spTree>
    <p:extLst>
      <p:ext uri="{BB962C8B-B14F-4D97-AF65-F5344CB8AC3E}">
        <p14:creationId xmlns:p14="http://schemas.microsoft.com/office/powerpoint/2010/main" val="1686839288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Google Shape;170;p8"/>
          <p:cNvPicPr preferRelativeResize="0"/>
          <p:nvPr/>
        </p:nvPicPr>
        <p:blipFill>
          <a:blip r:embed="rId3"/>
          <a:srcRect l="42485" r="42485"/>
          <a:stretch/>
        </p:blipFill>
        <p:spPr>
          <a:xfrm>
            <a:off x="-4" y="0"/>
            <a:ext cx="166036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8"/>
          <p:cNvSpPr txBox="1"/>
          <p:nvPr/>
        </p:nvSpPr>
        <p:spPr>
          <a:xfrm>
            <a:off x="1808642" y="202091"/>
            <a:ext cx="9970333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 dirty="0">
                <a:solidFill>
                  <a:srgbClr val="7ECB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Technical WPs</a:t>
            </a:r>
            <a:endParaRPr sz="2800" b="1" dirty="0">
              <a:solidFill>
                <a:srgbClr val="7ECB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72" name="Google Shape;172;p8"/>
          <p:cNvSpPr/>
          <p:nvPr/>
        </p:nvSpPr>
        <p:spPr>
          <a:xfrm>
            <a:off x="1660358" y="6567741"/>
            <a:ext cx="10623882" cy="290259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Picture 9">
            <a:extLst>
              <a:ext uri="{FF2B5EF4-FFF2-40B4-BE49-F238E27FC236}">
                <a16:creationId xmlns:a16="http://schemas.microsoft.com/office/drawing/2014/main" id="{3D6471C3-4533-9685-F3EF-5C990FC75B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983272"/>
            <a:ext cx="12192000" cy="45719"/>
          </a:xfrm>
          <a:prstGeom prst="rect">
            <a:avLst/>
          </a:prstGeom>
        </p:spPr>
      </p:pic>
      <p:pic>
        <p:nvPicPr>
          <p:cNvPr id="3" name="Picture 10">
            <a:extLst>
              <a:ext uri="{FF2B5EF4-FFF2-40B4-BE49-F238E27FC236}">
                <a16:creationId xmlns:a16="http://schemas.microsoft.com/office/drawing/2014/main" id="{1A35915D-73AD-8D47-27FD-194B48FE02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1933" y="6223820"/>
            <a:ext cx="1887059" cy="495084"/>
          </a:xfrm>
          <a:prstGeom prst="rect">
            <a:avLst/>
          </a:prstGeom>
        </p:spPr>
      </p:pic>
      <p:pic>
        <p:nvPicPr>
          <p:cNvPr id="4" name="Picture 6">
            <a:extLst>
              <a:ext uri="{FF2B5EF4-FFF2-40B4-BE49-F238E27FC236}">
                <a16:creationId xmlns:a16="http://schemas.microsoft.com/office/drawing/2014/main" id="{FFC22472-835E-0C01-6C02-21698CE3310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1112" y="6087289"/>
            <a:ext cx="1003550" cy="68836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7">
            <a:extLst>
              <a:ext uri="{FF2B5EF4-FFF2-40B4-BE49-F238E27FC236}">
                <a16:creationId xmlns:a16="http://schemas.microsoft.com/office/drawing/2014/main" id="{9180C9A4-62DE-D4AD-8D1C-3DD5330A761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0776" y="6200571"/>
            <a:ext cx="1960881" cy="455338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BE396FB-F371-47ED-32A2-25E2B968539E}"/>
              </a:ext>
            </a:extLst>
          </p:cNvPr>
          <p:cNvSpPr txBox="1"/>
          <p:nvPr/>
        </p:nvSpPr>
        <p:spPr>
          <a:xfrm>
            <a:off x="4984639" y="215729"/>
            <a:ext cx="61477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b="1" i="0" u="none" strike="noStrike" dirty="0">
                <a:solidFill>
                  <a:srgbClr val="7ECB00"/>
                </a:solidFill>
                <a:effectLst/>
                <a:latin typeface="Century Gothic" panose="020B0502020202020204" pitchFamily="34" charset="0"/>
              </a:rPr>
              <a:t>WP5-WP6</a:t>
            </a:r>
            <a:r>
              <a:rPr lang="en-GB" sz="28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​</a:t>
            </a:r>
            <a:endParaRPr lang="en-US" sz="2800" dirty="0"/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AA2DB518-7E78-1974-8323-3E9164614592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5359"/>
          <a:stretch/>
        </p:blipFill>
        <p:spPr>
          <a:xfrm>
            <a:off x="1660358" y="935724"/>
            <a:ext cx="8305419" cy="5182501"/>
          </a:xfrm>
          <a:prstGeom prst="rect">
            <a:avLst/>
          </a:prstGeom>
        </p:spPr>
      </p:pic>
      <p:sp>
        <p:nvSpPr>
          <p:cNvPr id="30" name="Globo: flecha izquierda 9">
            <a:extLst>
              <a:ext uri="{FF2B5EF4-FFF2-40B4-BE49-F238E27FC236}">
                <a16:creationId xmlns:a16="http://schemas.microsoft.com/office/drawing/2014/main" id="{E9C64554-7924-3F50-09C6-AD3E60410020}"/>
              </a:ext>
            </a:extLst>
          </p:cNvPr>
          <p:cNvSpPr/>
          <p:nvPr/>
        </p:nvSpPr>
        <p:spPr bwMode="auto">
          <a:xfrm flipH="1">
            <a:off x="9790210" y="960774"/>
            <a:ext cx="581633" cy="3235591"/>
          </a:xfrm>
          <a:prstGeom prst="leftArrowCallout">
            <a:avLst/>
          </a:prstGeom>
          <a:solidFill>
            <a:srgbClr val="47B97B"/>
          </a:solidFill>
          <a:ln w="9525" cap="flat" cmpd="sng" algn="ctr">
            <a:solidFill>
              <a:srgbClr val="47B97B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l" defTabSz="449263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bg1"/>
                </a:solidFill>
                <a:latin typeface="Arial" panose="020B0604020202020204" pitchFamily="34" charset="0"/>
                <a:ea typeface="Arial Unicode MS" pitchFamily="34" charset="-128"/>
                <a:cs typeface="+mn-cs"/>
              </a:defRPr>
            </a:lvl1pPr>
            <a:lvl2pPr marL="742950" indent="-285750" algn="l" defTabSz="449263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bg1"/>
                </a:solidFill>
                <a:latin typeface="Arial" panose="020B0604020202020204" pitchFamily="34" charset="0"/>
                <a:ea typeface="Arial Unicode MS" pitchFamily="34" charset="-128"/>
                <a:cs typeface="+mn-cs"/>
              </a:defRPr>
            </a:lvl2pPr>
            <a:lvl3pPr marL="11430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bg1"/>
                </a:solidFill>
                <a:latin typeface="Arial" panose="020B0604020202020204" pitchFamily="34" charset="0"/>
                <a:ea typeface="Arial Unicode MS" pitchFamily="34" charset="-128"/>
                <a:cs typeface="+mn-cs"/>
              </a:defRPr>
            </a:lvl3pPr>
            <a:lvl4pPr marL="16002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bg1"/>
                </a:solidFill>
                <a:latin typeface="Arial" panose="020B0604020202020204" pitchFamily="34" charset="0"/>
                <a:ea typeface="Arial Unicode MS" pitchFamily="34" charset="-128"/>
                <a:cs typeface="+mn-cs"/>
              </a:defRPr>
            </a:lvl4pPr>
            <a:lvl5pPr marL="20574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bg1"/>
                </a:solidFill>
                <a:latin typeface="Arial" panose="020B0604020202020204" pitchFamily="34" charset="0"/>
                <a:ea typeface="Arial Unicode MS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bg1"/>
                </a:solidFill>
                <a:latin typeface="Arial" panose="020B0604020202020204" pitchFamily="34" charset="0"/>
                <a:ea typeface="Arial Unicode MS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bg1"/>
                </a:solidFill>
                <a:latin typeface="Arial" panose="020B0604020202020204" pitchFamily="34" charset="0"/>
                <a:ea typeface="Arial Unicode MS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bg1"/>
                </a:solidFill>
                <a:latin typeface="Arial" panose="020B0604020202020204" pitchFamily="34" charset="0"/>
                <a:ea typeface="Arial Unicode MS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bg1"/>
                </a:solidFill>
                <a:latin typeface="Arial" panose="020B0604020202020204" pitchFamily="34" charset="0"/>
                <a:ea typeface="Arial Unicode MS" pitchFamily="34" charset="-128"/>
                <a:cs typeface="+mn-cs"/>
              </a:defRPr>
            </a:lvl9pPr>
          </a:lstStyle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es-ES" sz="1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 Unicode MS" charset="0"/>
            </a:endParaRPr>
          </a:p>
        </p:txBody>
      </p:sp>
      <p:sp>
        <p:nvSpPr>
          <p:cNvPr id="31" name="CustomShape 48">
            <a:extLst>
              <a:ext uri="{FF2B5EF4-FFF2-40B4-BE49-F238E27FC236}">
                <a16:creationId xmlns:a16="http://schemas.microsoft.com/office/drawing/2014/main" id="{90CED7E0-2B71-AE6D-D3B6-ACAC8E98DD3C}"/>
              </a:ext>
            </a:extLst>
          </p:cNvPr>
          <p:cNvSpPr/>
          <p:nvPr/>
        </p:nvSpPr>
        <p:spPr>
          <a:xfrm>
            <a:off x="10210873" y="1433184"/>
            <a:ext cx="1900176" cy="889386"/>
          </a:xfrm>
          <a:prstGeom prst="roundRect">
            <a:avLst>
              <a:gd name="adj" fmla="val 16667"/>
            </a:avLst>
          </a:prstGeom>
          <a:solidFill>
            <a:srgbClr val="0070C0"/>
          </a:solidFill>
          <a:ln w="25400" cap="flat" cmpd="sng" algn="ctr">
            <a:solidFill>
              <a:srgbClr val="0070C0"/>
            </a:solidFill>
            <a:prstDash val="solid"/>
            <a:miter/>
          </a:ln>
          <a:effectLst/>
        </p:spPr>
        <p:txBody>
          <a:bodyPr lIns="90000" tIns="45000" rIns="90000" bIns="45000" anchor="ctr">
            <a:noAutofit/>
          </a:bodyPr>
          <a:lstStyle>
            <a:defPPr>
              <a:defRPr lang="en-GB"/>
            </a:defPPr>
            <a:lvl1pPr algn="l" defTabSz="449263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bg1"/>
                </a:solidFill>
                <a:latin typeface="Arial" panose="020B0604020202020204" pitchFamily="34" charset="0"/>
                <a:ea typeface="Arial Unicode MS" pitchFamily="34" charset="-128"/>
                <a:cs typeface="+mn-cs"/>
              </a:defRPr>
            </a:lvl1pPr>
            <a:lvl2pPr marL="742950" indent="-285750" algn="l" defTabSz="449263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bg1"/>
                </a:solidFill>
                <a:latin typeface="Arial" panose="020B0604020202020204" pitchFamily="34" charset="0"/>
                <a:ea typeface="Arial Unicode MS" pitchFamily="34" charset="-128"/>
                <a:cs typeface="+mn-cs"/>
              </a:defRPr>
            </a:lvl2pPr>
            <a:lvl3pPr marL="11430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bg1"/>
                </a:solidFill>
                <a:latin typeface="Arial" panose="020B0604020202020204" pitchFamily="34" charset="0"/>
                <a:ea typeface="Arial Unicode MS" pitchFamily="34" charset="-128"/>
                <a:cs typeface="+mn-cs"/>
              </a:defRPr>
            </a:lvl3pPr>
            <a:lvl4pPr marL="16002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bg1"/>
                </a:solidFill>
                <a:latin typeface="Arial" panose="020B0604020202020204" pitchFamily="34" charset="0"/>
                <a:ea typeface="Arial Unicode MS" pitchFamily="34" charset="-128"/>
                <a:cs typeface="+mn-cs"/>
              </a:defRPr>
            </a:lvl4pPr>
            <a:lvl5pPr marL="20574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bg1"/>
                </a:solidFill>
                <a:latin typeface="Arial" panose="020B0604020202020204" pitchFamily="34" charset="0"/>
                <a:ea typeface="Arial Unicode MS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bg1"/>
                </a:solidFill>
                <a:latin typeface="Arial" panose="020B0604020202020204" pitchFamily="34" charset="0"/>
                <a:ea typeface="Arial Unicode MS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bg1"/>
                </a:solidFill>
                <a:latin typeface="Arial" panose="020B0604020202020204" pitchFamily="34" charset="0"/>
                <a:ea typeface="Arial Unicode MS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bg1"/>
                </a:solidFill>
                <a:latin typeface="Arial" panose="020B0604020202020204" pitchFamily="34" charset="0"/>
                <a:ea typeface="Arial Unicode MS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bg1"/>
                </a:solidFill>
                <a:latin typeface="Arial" panose="020B0604020202020204" pitchFamily="34" charset="0"/>
                <a:ea typeface="Arial Unicode MS" pitchFamily="34" charset="-128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0" i="0" u="none" strike="noStrike" kern="0" cap="none" spc="-1" normalizeH="0" baseline="0" noProof="0" dirty="0" err="1">
                <a:ln>
                  <a:noFill/>
                </a:ln>
                <a:effectLst/>
                <a:uLnTx/>
                <a:uFillTx/>
                <a:latin typeface="Arial"/>
              </a:rPr>
              <a:t>Assessment</a:t>
            </a:r>
            <a:r>
              <a:rPr kumimoji="0" lang="es-ES" sz="1400" b="0" i="0" u="none" strike="noStrike" kern="0" cap="none" spc="-1" normalizeH="0" baseline="0" noProof="0" dirty="0">
                <a:ln>
                  <a:noFill/>
                </a:ln>
                <a:effectLst/>
                <a:uLnTx/>
                <a:uFillTx/>
                <a:latin typeface="Arial"/>
              </a:rPr>
              <a:t> </a:t>
            </a:r>
            <a:r>
              <a:rPr kumimoji="0" lang="es-ES" sz="1400" b="0" i="0" u="none" strike="noStrike" kern="0" cap="none" spc="-1" normalizeH="0" baseline="0" noProof="0" dirty="0" err="1">
                <a:ln>
                  <a:noFill/>
                </a:ln>
                <a:effectLst/>
                <a:uLnTx/>
                <a:uFillTx/>
                <a:latin typeface="Arial"/>
              </a:rPr>
              <a:t>of</a:t>
            </a:r>
            <a:r>
              <a:rPr kumimoji="0" lang="es-ES" sz="1400" b="0" i="0" u="none" strike="noStrike" kern="0" cap="none" spc="-1" normalizeH="0" baseline="0" noProof="0" dirty="0">
                <a:ln>
                  <a:noFill/>
                </a:ln>
                <a:effectLst/>
                <a:uLnTx/>
                <a:uFillTx/>
                <a:latin typeface="Arial"/>
              </a:rPr>
              <a:t> </a:t>
            </a:r>
            <a:r>
              <a:rPr kumimoji="0" lang="es-ES" sz="1400" b="0" i="0" u="none" strike="noStrike" kern="0" cap="none" spc="-1" normalizeH="0" baseline="0" noProof="0" dirty="0" err="1">
                <a:ln>
                  <a:noFill/>
                </a:ln>
                <a:effectLst/>
                <a:uLnTx/>
                <a:uFillTx/>
                <a:latin typeface="Arial"/>
              </a:rPr>
              <a:t>biodegradability</a:t>
            </a:r>
            <a:r>
              <a:rPr kumimoji="0" lang="es-ES" sz="1400" b="0" i="0" u="none" strike="noStrike" kern="0" cap="none" spc="-1" normalizeH="0" baseline="0" noProof="0" dirty="0">
                <a:ln>
                  <a:noFill/>
                </a:ln>
                <a:effectLst/>
                <a:uLnTx/>
                <a:uFillTx/>
                <a:latin typeface="Arial"/>
              </a:rPr>
              <a:t> &amp;</a:t>
            </a:r>
            <a:r>
              <a:rPr lang="es-ES" sz="1400" kern="0" spc="-1" dirty="0">
                <a:latin typeface="Arial"/>
              </a:rPr>
              <a:t> </a:t>
            </a:r>
            <a:r>
              <a:rPr lang="es-ES" sz="1400" kern="0" spc="-1" dirty="0" err="1">
                <a:latin typeface="Arial"/>
              </a:rPr>
              <a:t>recyclability</a:t>
            </a:r>
            <a:endParaRPr kumimoji="0" lang="en-US" sz="1400" b="0" i="0" u="none" strike="noStrike" kern="0" cap="none" spc="-1" normalizeH="0" baseline="0" noProof="0" dirty="0">
              <a:ln>
                <a:noFill/>
              </a:ln>
              <a:effectLst/>
              <a:uLnTx/>
              <a:uFillTx/>
              <a:latin typeface="Arial"/>
            </a:endParaRPr>
          </a:p>
        </p:txBody>
      </p:sp>
      <p:sp>
        <p:nvSpPr>
          <p:cNvPr id="32" name="CustomShape 48">
            <a:extLst>
              <a:ext uri="{FF2B5EF4-FFF2-40B4-BE49-F238E27FC236}">
                <a16:creationId xmlns:a16="http://schemas.microsoft.com/office/drawing/2014/main" id="{1DCF1F2E-EA01-93F6-46B3-D592175B1C78}"/>
              </a:ext>
            </a:extLst>
          </p:cNvPr>
          <p:cNvSpPr/>
          <p:nvPr/>
        </p:nvSpPr>
        <p:spPr>
          <a:xfrm>
            <a:off x="10243893" y="2818842"/>
            <a:ext cx="1900176" cy="889386"/>
          </a:xfrm>
          <a:prstGeom prst="roundRect">
            <a:avLst>
              <a:gd name="adj" fmla="val 16667"/>
            </a:avLst>
          </a:prstGeom>
          <a:solidFill>
            <a:srgbClr val="0070C0"/>
          </a:solidFill>
          <a:ln w="25400" cap="flat" cmpd="sng" algn="ctr">
            <a:solidFill>
              <a:srgbClr val="0070C0"/>
            </a:solidFill>
            <a:prstDash val="solid"/>
            <a:miter/>
          </a:ln>
          <a:effectLst/>
        </p:spPr>
        <p:txBody>
          <a:bodyPr lIns="90000" tIns="45000" rIns="90000" bIns="45000" anchor="ctr">
            <a:noAutofit/>
          </a:bodyPr>
          <a:lstStyle>
            <a:defPPr>
              <a:defRPr lang="en-GB"/>
            </a:defPPr>
            <a:lvl1pPr algn="l" defTabSz="449263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bg1"/>
                </a:solidFill>
                <a:latin typeface="Arial" panose="020B0604020202020204" pitchFamily="34" charset="0"/>
                <a:ea typeface="Arial Unicode MS" pitchFamily="34" charset="-128"/>
                <a:cs typeface="+mn-cs"/>
              </a:defRPr>
            </a:lvl1pPr>
            <a:lvl2pPr marL="742950" indent="-285750" algn="l" defTabSz="449263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bg1"/>
                </a:solidFill>
                <a:latin typeface="Arial" panose="020B0604020202020204" pitchFamily="34" charset="0"/>
                <a:ea typeface="Arial Unicode MS" pitchFamily="34" charset="-128"/>
                <a:cs typeface="+mn-cs"/>
              </a:defRPr>
            </a:lvl2pPr>
            <a:lvl3pPr marL="11430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bg1"/>
                </a:solidFill>
                <a:latin typeface="Arial" panose="020B0604020202020204" pitchFamily="34" charset="0"/>
                <a:ea typeface="Arial Unicode MS" pitchFamily="34" charset="-128"/>
                <a:cs typeface="+mn-cs"/>
              </a:defRPr>
            </a:lvl3pPr>
            <a:lvl4pPr marL="16002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bg1"/>
                </a:solidFill>
                <a:latin typeface="Arial" panose="020B0604020202020204" pitchFamily="34" charset="0"/>
                <a:ea typeface="Arial Unicode MS" pitchFamily="34" charset="-128"/>
                <a:cs typeface="+mn-cs"/>
              </a:defRPr>
            </a:lvl4pPr>
            <a:lvl5pPr marL="20574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bg1"/>
                </a:solidFill>
                <a:latin typeface="Arial" panose="020B0604020202020204" pitchFamily="34" charset="0"/>
                <a:ea typeface="Arial Unicode MS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bg1"/>
                </a:solidFill>
                <a:latin typeface="Arial" panose="020B0604020202020204" pitchFamily="34" charset="0"/>
                <a:ea typeface="Arial Unicode MS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bg1"/>
                </a:solidFill>
                <a:latin typeface="Arial" panose="020B0604020202020204" pitchFamily="34" charset="0"/>
                <a:ea typeface="Arial Unicode MS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bg1"/>
                </a:solidFill>
                <a:latin typeface="Arial" panose="020B0604020202020204" pitchFamily="34" charset="0"/>
                <a:ea typeface="Arial Unicode MS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bg1"/>
                </a:solidFill>
                <a:latin typeface="Arial" panose="020B0604020202020204" pitchFamily="34" charset="0"/>
                <a:ea typeface="Arial Unicode MS" pitchFamily="34" charset="-128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0" i="0" u="none" strike="noStrike" kern="0" cap="none" spc="-1" normalizeH="0" baseline="0" noProof="0" dirty="0" err="1">
                <a:ln>
                  <a:noFill/>
                </a:ln>
                <a:effectLst/>
                <a:uLnTx/>
                <a:uFillTx/>
                <a:latin typeface="Arial"/>
              </a:rPr>
              <a:t>Evaluation</a:t>
            </a:r>
            <a:r>
              <a:rPr kumimoji="0" lang="es-ES" sz="1400" b="0" i="0" u="none" strike="noStrike" kern="0" cap="none" spc="-1" normalizeH="0" baseline="0" noProof="0" dirty="0">
                <a:ln>
                  <a:noFill/>
                </a:ln>
                <a:effectLst/>
                <a:uLnTx/>
                <a:uFillTx/>
                <a:latin typeface="Arial"/>
              </a:rPr>
              <a:t> </a:t>
            </a:r>
            <a:r>
              <a:rPr kumimoji="0" lang="es-ES" sz="1400" b="0" i="0" u="none" strike="noStrike" kern="0" cap="none" spc="-1" normalizeH="0" baseline="0" noProof="0" dirty="0" err="1">
                <a:ln>
                  <a:noFill/>
                </a:ln>
                <a:effectLst/>
                <a:uLnTx/>
                <a:uFillTx/>
                <a:latin typeface="Arial"/>
              </a:rPr>
              <a:t>of</a:t>
            </a:r>
            <a:r>
              <a:rPr kumimoji="0" lang="es-ES" sz="1400" b="0" i="0" u="none" strike="noStrike" kern="0" cap="none" spc="-1" normalizeH="0" baseline="0" noProof="0" dirty="0">
                <a:ln>
                  <a:noFill/>
                </a:ln>
                <a:effectLst/>
                <a:uLnTx/>
                <a:uFillTx/>
                <a:latin typeface="Arial"/>
              </a:rPr>
              <a:t>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0" i="0" u="none" strike="noStrike" kern="0" cap="none" spc="-1" normalizeH="0" baseline="0" noProof="0" dirty="0" err="1">
                <a:ln>
                  <a:noFill/>
                </a:ln>
                <a:effectLst/>
                <a:uLnTx/>
                <a:uFillTx/>
                <a:latin typeface="Arial"/>
              </a:rPr>
              <a:t>Shelf-life</a:t>
            </a:r>
            <a:endParaRPr kumimoji="0" lang="en-US" sz="1400" b="0" i="0" u="none" strike="noStrike" kern="0" cap="none" spc="-1" normalizeH="0" baseline="0" noProof="0" dirty="0">
              <a:ln>
                <a:noFill/>
              </a:ln>
              <a:effectLst/>
              <a:uLnTx/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85701999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2"/>
          <p:cNvSpPr/>
          <p:nvPr/>
        </p:nvSpPr>
        <p:spPr>
          <a:xfrm>
            <a:off x="1660358" y="6567741"/>
            <a:ext cx="10623882" cy="290259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6" name="Google Shape;216;p12"/>
          <p:cNvPicPr preferRelativeResize="0"/>
          <p:nvPr/>
        </p:nvPicPr>
        <p:blipFill>
          <a:blip r:embed="rId3"/>
          <a:srcRect l="41930" r="41930"/>
          <a:stretch/>
        </p:blipFill>
        <p:spPr>
          <a:xfrm>
            <a:off x="0" y="0"/>
            <a:ext cx="1660358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9">
            <a:extLst>
              <a:ext uri="{FF2B5EF4-FFF2-40B4-BE49-F238E27FC236}">
                <a16:creationId xmlns:a16="http://schemas.microsoft.com/office/drawing/2014/main" id="{0ED77C47-0223-3265-48E4-AC90ADEA9E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983272"/>
            <a:ext cx="12192000" cy="45719"/>
          </a:xfrm>
          <a:prstGeom prst="rect">
            <a:avLst/>
          </a:prstGeom>
        </p:spPr>
      </p:pic>
      <p:pic>
        <p:nvPicPr>
          <p:cNvPr id="3" name="Picture 10">
            <a:extLst>
              <a:ext uri="{FF2B5EF4-FFF2-40B4-BE49-F238E27FC236}">
                <a16:creationId xmlns:a16="http://schemas.microsoft.com/office/drawing/2014/main" id="{21FDF701-4B04-D04C-D8DA-0A7F17E517C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1933" y="6223820"/>
            <a:ext cx="1887059" cy="495084"/>
          </a:xfrm>
          <a:prstGeom prst="rect">
            <a:avLst/>
          </a:prstGeom>
        </p:spPr>
      </p:pic>
      <p:pic>
        <p:nvPicPr>
          <p:cNvPr id="4" name="Picture 6">
            <a:extLst>
              <a:ext uri="{FF2B5EF4-FFF2-40B4-BE49-F238E27FC236}">
                <a16:creationId xmlns:a16="http://schemas.microsoft.com/office/drawing/2014/main" id="{A8F7484B-EA9A-F583-202A-1E93CA8864F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1112" y="6087289"/>
            <a:ext cx="1003550" cy="68836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7">
            <a:extLst>
              <a:ext uri="{FF2B5EF4-FFF2-40B4-BE49-F238E27FC236}">
                <a16:creationId xmlns:a16="http://schemas.microsoft.com/office/drawing/2014/main" id="{BC7F558F-73E2-A9F6-6558-8F14488A77E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0776" y="6200571"/>
            <a:ext cx="1960881" cy="45533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FBCBDF7F-0003-8B74-34B7-E2992B2158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8411" y="739609"/>
            <a:ext cx="2998204" cy="2239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Un horno de microondas&#10;&#10;Descripción generada automáticamente con confianza baja">
            <a:extLst>
              <a:ext uri="{FF2B5EF4-FFF2-40B4-BE49-F238E27FC236}">
                <a16:creationId xmlns:a16="http://schemas.microsoft.com/office/drawing/2014/main" id="{410EC9B2-FC7D-C96A-1D5C-C06B2B6C1A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9418" y="2966051"/>
            <a:ext cx="1330570" cy="2974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Un contenedor de plástico&#10;&#10;Descripción generada automáticamente con confianza media">
            <a:extLst>
              <a:ext uri="{FF2B5EF4-FFF2-40B4-BE49-F238E27FC236}">
                <a16:creationId xmlns:a16="http://schemas.microsoft.com/office/drawing/2014/main" id="{99098A5F-A435-F92C-4301-F511C51B38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4014" y="3903956"/>
            <a:ext cx="3222149" cy="1809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Group 31">
            <a:extLst>
              <a:ext uri="{FF2B5EF4-FFF2-40B4-BE49-F238E27FC236}">
                <a16:creationId xmlns:a16="http://schemas.microsoft.com/office/drawing/2014/main" id="{6D050D57-E3E8-52A6-0573-2F107A5C72AD}"/>
              </a:ext>
            </a:extLst>
          </p:cNvPr>
          <p:cNvGrpSpPr/>
          <p:nvPr/>
        </p:nvGrpSpPr>
        <p:grpSpPr>
          <a:xfrm>
            <a:off x="5239961" y="703272"/>
            <a:ext cx="1924767" cy="2436798"/>
            <a:chOff x="2371725" y="0"/>
            <a:chExt cx="2378710" cy="3171825"/>
          </a:xfrm>
        </p:grpSpPr>
        <p:pic>
          <p:nvPicPr>
            <p:cNvPr id="10" name="Picture 27">
              <a:extLst>
                <a:ext uri="{FF2B5EF4-FFF2-40B4-BE49-F238E27FC236}">
                  <a16:creationId xmlns:a16="http://schemas.microsoft.com/office/drawing/2014/main" id="{F0C3D988-739F-CBF7-AFEE-F337BD6932C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0000" r="-2501"/>
            <a:stretch/>
          </p:blipFill>
          <p:spPr>
            <a:xfrm>
              <a:off x="2375534" y="0"/>
              <a:ext cx="59409" cy="3167380"/>
            </a:xfrm>
            <a:prstGeom prst="rect">
              <a:avLst/>
            </a:prstGeom>
          </p:spPr>
        </p:pic>
        <p:pic>
          <p:nvPicPr>
            <p:cNvPr id="11" name="Picture 29">
              <a:extLst>
                <a:ext uri="{FF2B5EF4-FFF2-40B4-BE49-F238E27FC236}">
                  <a16:creationId xmlns:a16="http://schemas.microsoft.com/office/drawing/2014/main" id="{C55B16F5-5C08-4098-F1BC-078E29485479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71725" y="0"/>
              <a:ext cx="2378710" cy="3171825"/>
            </a:xfrm>
            <a:prstGeom prst="rect">
              <a:avLst/>
            </a:prstGeom>
          </p:spPr>
        </p:pic>
      </p:grpSp>
      <p:sp>
        <p:nvSpPr>
          <p:cNvPr id="13" name="Google Shape;171;p8">
            <a:extLst>
              <a:ext uri="{FF2B5EF4-FFF2-40B4-BE49-F238E27FC236}">
                <a16:creationId xmlns:a16="http://schemas.microsoft.com/office/drawing/2014/main" id="{AA56AD03-5EDD-01A6-65D1-88C38432C0BC}"/>
              </a:ext>
            </a:extLst>
          </p:cNvPr>
          <p:cNvSpPr txBox="1"/>
          <p:nvPr/>
        </p:nvSpPr>
        <p:spPr>
          <a:xfrm>
            <a:off x="1808642" y="39557"/>
            <a:ext cx="9970333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 dirty="0">
                <a:solidFill>
                  <a:srgbClr val="7ECB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KEY ACHIEVEMENTS</a:t>
            </a:r>
            <a:endParaRPr sz="2400" b="1" dirty="0">
              <a:solidFill>
                <a:srgbClr val="7ECB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5" name="CustomShape 48">
            <a:extLst>
              <a:ext uri="{FF2B5EF4-FFF2-40B4-BE49-F238E27FC236}">
                <a16:creationId xmlns:a16="http://schemas.microsoft.com/office/drawing/2014/main" id="{F6439C13-E9EE-99BF-8404-D57BEB1A47DB}"/>
              </a:ext>
            </a:extLst>
          </p:cNvPr>
          <p:cNvSpPr/>
          <p:nvPr/>
        </p:nvSpPr>
        <p:spPr>
          <a:xfrm>
            <a:off x="7689393" y="762348"/>
            <a:ext cx="4089581" cy="615240"/>
          </a:xfrm>
          <a:prstGeom prst="roundRect">
            <a:avLst>
              <a:gd name="adj" fmla="val 16667"/>
            </a:avLst>
          </a:prstGeom>
          <a:solidFill>
            <a:srgbClr val="0070C0"/>
          </a:solidFill>
          <a:ln w="25400" cap="flat" cmpd="sng" algn="ctr">
            <a:solidFill>
              <a:srgbClr val="0070C0"/>
            </a:solidFill>
            <a:prstDash val="solid"/>
            <a:miter/>
          </a:ln>
          <a:effectLst/>
        </p:spPr>
        <p:txBody>
          <a:bodyPr lIns="90000" tIns="45000" rIns="90000" bIns="45000" anchor="ctr">
            <a:noAutofit/>
          </a:bodyPr>
          <a:lstStyle>
            <a:defPPr>
              <a:defRPr lang="en-GB"/>
            </a:defPPr>
            <a:lvl1pPr algn="l" defTabSz="449263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bg1"/>
                </a:solidFill>
                <a:latin typeface="Arial" panose="020B0604020202020204" pitchFamily="34" charset="0"/>
                <a:ea typeface="Arial Unicode MS" pitchFamily="34" charset="-128"/>
                <a:cs typeface="+mn-cs"/>
              </a:defRPr>
            </a:lvl1pPr>
            <a:lvl2pPr marL="742950" indent="-285750" algn="l" defTabSz="449263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bg1"/>
                </a:solidFill>
                <a:latin typeface="Arial" panose="020B0604020202020204" pitchFamily="34" charset="0"/>
                <a:ea typeface="Arial Unicode MS" pitchFamily="34" charset="-128"/>
                <a:cs typeface="+mn-cs"/>
              </a:defRPr>
            </a:lvl2pPr>
            <a:lvl3pPr marL="11430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bg1"/>
                </a:solidFill>
                <a:latin typeface="Arial" panose="020B0604020202020204" pitchFamily="34" charset="0"/>
                <a:ea typeface="Arial Unicode MS" pitchFamily="34" charset="-128"/>
                <a:cs typeface="+mn-cs"/>
              </a:defRPr>
            </a:lvl3pPr>
            <a:lvl4pPr marL="16002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bg1"/>
                </a:solidFill>
                <a:latin typeface="Arial" panose="020B0604020202020204" pitchFamily="34" charset="0"/>
                <a:ea typeface="Arial Unicode MS" pitchFamily="34" charset="-128"/>
                <a:cs typeface="+mn-cs"/>
              </a:defRPr>
            </a:lvl4pPr>
            <a:lvl5pPr marL="20574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bg1"/>
                </a:solidFill>
                <a:latin typeface="Arial" panose="020B0604020202020204" pitchFamily="34" charset="0"/>
                <a:ea typeface="Arial Unicode MS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bg1"/>
                </a:solidFill>
                <a:latin typeface="Arial" panose="020B0604020202020204" pitchFamily="34" charset="0"/>
                <a:ea typeface="Arial Unicode MS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bg1"/>
                </a:solidFill>
                <a:latin typeface="Arial" panose="020B0604020202020204" pitchFamily="34" charset="0"/>
                <a:ea typeface="Arial Unicode MS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bg1"/>
                </a:solidFill>
                <a:latin typeface="Arial" panose="020B0604020202020204" pitchFamily="34" charset="0"/>
                <a:ea typeface="Arial Unicode MS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bg1"/>
                </a:solidFill>
                <a:latin typeface="Arial" panose="020B0604020202020204" pitchFamily="34" charset="0"/>
                <a:ea typeface="Arial Unicode MS" pitchFamily="34" charset="-128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b="0" i="0" u="none" strike="noStrike" kern="0" cap="none" spc="-1" normalizeH="0" baseline="0" noProof="0" dirty="0">
                <a:ln>
                  <a:noFill/>
                </a:ln>
                <a:effectLst/>
                <a:uLnTx/>
                <a:uFillTx/>
                <a:latin typeface="Arial"/>
              </a:rPr>
              <a:t>Flexible </a:t>
            </a:r>
            <a:r>
              <a:rPr kumimoji="0" lang="es-ES" b="0" i="0" u="none" strike="noStrike" kern="0" cap="none" spc="-1" normalizeH="0" baseline="0" noProof="0" dirty="0" err="1">
                <a:ln>
                  <a:noFill/>
                </a:ln>
                <a:effectLst/>
                <a:uLnTx/>
                <a:uFillTx/>
                <a:latin typeface="Arial"/>
              </a:rPr>
              <a:t>blends</a:t>
            </a:r>
            <a:r>
              <a:rPr kumimoji="0" lang="es-ES" b="0" i="0" u="none" strike="noStrike" kern="0" cap="none" spc="-1" normalizeH="0" baseline="0" noProof="0" dirty="0">
                <a:ln>
                  <a:noFill/>
                </a:ln>
                <a:effectLst/>
                <a:uLnTx/>
                <a:uFillTx/>
                <a:latin typeface="Arial"/>
              </a:rPr>
              <a:t> </a:t>
            </a:r>
            <a:r>
              <a:rPr kumimoji="0" lang="es-ES" b="0" i="0" u="none" strike="noStrike" kern="0" cap="none" spc="-1" normalizeH="0" baseline="0" noProof="0" dirty="0" err="1">
                <a:ln>
                  <a:noFill/>
                </a:ln>
                <a:effectLst/>
                <a:uLnTx/>
                <a:uFillTx/>
                <a:latin typeface="Arial"/>
              </a:rPr>
              <a:t>for</a:t>
            </a:r>
            <a:r>
              <a:rPr kumimoji="0" lang="es-ES" b="0" i="0" u="none" strike="noStrike" kern="0" cap="none" spc="-1" normalizeH="0" baseline="0" noProof="0" dirty="0">
                <a:ln>
                  <a:noFill/>
                </a:ln>
                <a:effectLst/>
                <a:uLnTx/>
                <a:uFillTx/>
                <a:latin typeface="Arial"/>
              </a:rPr>
              <a:t> flexible </a:t>
            </a:r>
            <a:r>
              <a:rPr kumimoji="0" lang="es-ES" b="0" i="0" u="none" strike="noStrike" kern="0" cap="none" spc="-1" normalizeH="0" baseline="0" noProof="0" dirty="0" err="1">
                <a:ln>
                  <a:noFill/>
                </a:ln>
                <a:effectLst/>
                <a:uLnTx/>
                <a:uFillTx/>
                <a:latin typeface="Arial"/>
              </a:rPr>
              <a:t>packaging</a:t>
            </a:r>
            <a:endParaRPr kumimoji="0" lang="en-US" b="0" i="0" u="none" strike="noStrike" kern="0" cap="none" spc="-1" normalizeH="0" baseline="0" noProof="0" dirty="0">
              <a:ln>
                <a:noFill/>
              </a:ln>
              <a:effectLst/>
              <a:uLnTx/>
              <a:uFillTx/>
              <a:latin typeface="Arial"/>
            </a:endParaRPr>
          </a:p>
        </p:txBody>
      </p:sp>
      <p:pic>
        <p:nvPicPr>
          <p:cNvPr id="16" name="Picture 2">
            <a:extLst>
              <a:ext uri="{FF2B5EF4-FFF2-40B4-BE49-F238E27FC236}">
                <a16:creationId xmlns:a16="http://schemas.microsoft.com/office/drawing/2014/main" id="{669B1819-8027-6FDA-D566-51B4F32193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8074" y="1567886"/>
            <a:ext cx="1906588" cy="1398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Imagen 7">
            <a:extLst>
              <a:ext uri="{FF2B5EF4-FFF2-40B4-BE49-F238E27FC236}">
                <a16:creationId xmlns:a16="http://schemas.microsoft.com/office/drawing/2014/main" id="{BF78D4E0-CE2E-44CD-6456-BC69EE39C12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0776" y="1638755"/>
            <a:ext cx="1529080" cy="1202173"/>
          </a:xfrm>
          <a:prstGeom prst="rect">
            <a:avLst/>
          </a:prstGeom>
        </p:spPr>
      </p:pic>
      <p:sp>
        <p:nvSpPr>
          <p:cNvPr id="18" name="CustomShape 48">
            <a:extLst>
              <a:ext uri="{FF2B5EF4-FFF2-40B4-BE49-F238E27FC236}">
                <a16:creationId xmlns:a16="http://schemas.microsoft.com/office/drawing/2014/main" id="{F6503DD4-B6A8-EBC0-A553-2B29F20830FE}"/>
              </a:ext>
            </a:extLst>
          </p:cNvPr>
          <p:cNvSpPr/>
          <p:nvPr/>
        </p:nvSpPr>
        <p:spPr>
          <a:xfrm>
            <a:off x="7689394" y="4895054"/>
            <a:ext cx="4089580" cy="615240"/>
          </a:xfrm>
          <a:prstGeom prst="roundRect">
            <a:avLst>
              <a:gd name="adj" fmla="val 16667"/>
            </a:avLst>
          </a:prstGeom>
          <a:solidFill>
            <a:srgbClr val="0070C0"/>
          </a:solidFill>
          <a:ln w="25400" cap="flat" cmpd="sng" algn="ctr">
            <a:solidFill>
              <a:srgbClr val="0070C0"/>
            </a:solidFill>
            <a:prstDash val="solid"/>
            <a:miter/>
          </a:ln>
          <a:effectLst/>
        </p:spPr>
        <p:txBody>
          <a:bodyPr lIns="90000" tIns="45000" rIns="90000" bIns="45000" anchor="ctr">
            <a:noAutofit/>
          </a:bodyPr>
          <a:lstStyle>
            <a:defPPr>
              <a:defRPr lang="en-GB"/>
            </a:defPPr>
            <a:lvl1pPr algn="l" defTabSz="449263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bg1"/>
                </a:solidFill>
                <a:latin typeface="Arial" panose="020B0604020202020204" pitchFamily="34" charset="0"/>
                <a:ea typeface="Arial Unicode MS" pitchFamily="34" charset="-128"/>
                <a:cs typeface="+mn-cs"/>
              </a:defRPr>
            </a:lvl1pPr>
            <a:lvl2pPr marL="742950" indent="-285750" algn="l" defTabSz="449263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bg1"/>
                </a:solidFill>
                <a:latin typeface="Arial" panose="020B0604020202020204" pitchFamily="34" charset="0"/>
                <a:ea typeface="Arial Unicode MS" pitchFamily="34" charset="-128"/>
                <a:cs typeface="+mn-cs"/>
              </a:defRPr>
            </a:lvl2pPr>
            <a:lvl3pPr marL="11430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bg1"/>
                </a:solidFill>
                <a:latin typeface="Arial" panose="020B0604020202020204" pitchFamily="34" charset="0"/>
                <a:ea typeface="Arial Unicode MS" pitchFamily="34" charset="-128"/>
                <a:cs typeface="+mn-cs"/>
              </a:defRPr>
            </a:lvl3pPr>
            <a:lvl4pPr marL="16002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bg1"/>
                </a:solidFill>
                <a:latin typeface="Arial" panose="020B0604020202020204" pitchFamily="34" charset="0"/>
                <a:ea typeface="Arial Unicode MS" pitchFamily="34" charset="-128"/>
                <a:cs typeface="+mn-cs"/>
              </a:defRPr>
            </a:lvl4pPr>
            <a:lvl5pPr marL="20574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bg1"/>
                </a:solidFill>
                <a:latin typeface="Arial" panose="020B0604020202020204" pitchFamily="34" charset="0"/>
                <a:ea typeface="Arial Unicode MS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bg1"/>
                </a:solidFill>
                <a:latin typeface="Arial" panose="020B0604020202020204" pitchFamily="34" charset="0"/>
                <a:ea typeface="Arial Unicode MS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bg1"/>
                </a:solidFill>
                <a:latin typeface="Arial" panose="020B0604020202020204" pitchFamily="34" charset="0"/>
                <a:ea typeface="Arial Unicode MS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bg1"/>
                </a:solidFill>
                <a:latin typeface="Arial" panose="020B0604020202020204" pitchFamily="34" charset="0"/>
                <a:ea typeface="Arial Unicode MS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bg1"/>
                </a:solidFill>
                <a:latin typeface="Arial" panose="020B0604020202020204" pitchFamily="34" charset="0"/>
                <a:ea typeface="Arial Unicode MS" pitchFamily="34" charset="-128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kern="0" spc="-1" dirty="0" err="1">
                <a:latin typeface="Arial"/>
              </a:rPr>
              <a:t>Rigid</a:t>
            </a:r>
            <a:r>
              <a:rPr kumimoji="0" lang="es-ES" b="0" i="0" u="none" strike="noStrike" kern="0" cap="none" spc="-1" normalizeH="0" baseline="0" noProof="0" dirty="0">
                <a:ln>
                  <a:noFill/>
                </a:ln>
                <a:effectLst/>
                <a:uLnTx/>
                <a:uFillTx/>
                <a:latin typeface="Arial"/>
              </a:rPr>
              <a:t> </a:t>
            </a:r>
            <a:r>
              <a:rPr kumimoji="0" lang="es-ES" b="0" i="0" u="none" strike="noStrike" kern="0" cap="none" spc="-1" normalizeH="0" baseline="0" noProof="0" dirty="0" err="1">
                <a:ln>
                  <a:noFill/>
                </a:ln>
                <a:effectLst/>
                <a:uLnTx/>
                <a:uFillTx/>
                <a:latin typeface="Arial"/>
              </a:rPr>
              <a:t>blends</a:t>
            </a:r>
            <a:r>
              <a:rPr kumimoji="0" lang="es-ES" b="0" i="0" u="none" strike="noStrike" kern="0" cap="none" spc="-1" normalizeH="0" baseline="0" noProof="0" dirty="0">
                <a:ln>
                  <a:noFill/>
                </a:ln>
                <a:effectLst/>
                <a:uLnTx/>
                <a:uFillTx/>
                <a:latin typeface="Arial"/>
              </a:rPr>
              <a:t> </a:t>
            </a:r>
            <a:r>
              <a:rPr kumimoji="0" lang="es-ES" b="0" i="0" u="none" strike="noStrike" kern="0" cap="none" spc="-1" normalizeH="0" baseline="0" noProof="0" dirty="0" err="1">
                <a:ln>
                  <a:noFill/>
                </a:ln>
                <a:effectLst/>
                <a:uLnTx/>
                <a:uFillTx/>
                <a:latin typeface="Arial"/>
              </a:rPr>
              <a:t>for</a:t>
            </a:r>
            <a:r>
              <a:rPr kumimoji="0" lang="es-ES" b="0" i="0" u="none" strike="noStrike" kern="0" cap="none" spc="-1" normalizeH="0" baseline="0" noProof="0" dirty="0">
                <a:ln>
                  <a:noFill/>
                </a:ln>
                <a:effectLst/>
                <a:uLnTx/>
                <a:uFillTx/>
                <a:latin typeface="Arial"/>
              </a:rPr>
              <a:t> </a:t>
            </a:r>
            <a:r>
              <a:rPr kumimoji="0" lang="es-ES" b="0" i="0" u="none" strike="noStrike" kern="0" cap="none" spc="-1" normalizeH="0" baseline="0" noProof="0" dirty="0" err="1">
                <a:ln>
                  <a:noFill/>
                </a:ln>
                <a:effectLst/>
                <a:uLnTx/>
                <a:uFillTx/>
                <a:latin typeface="Arial"/>
              </a:rPr>
              <a:t>trays</a:t>
            </a:r>
            <a:endParaRPr kumimoji="0" lang="en-US" b="0" i="0" u="none" strike="noStrike" kern="0" cap="none" spc="-1" normalizeH="0" baseline="0" noProof="0" dirty="0">
              <a:ln>
                <a:noFill/>
              </a:ln>
              <a:effectLst/>
              <a:uLnTx/>
              <a:uFillTx/>
              <a:latin typeface="Arial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D1C1F81E-F6F8-14AE-C572-44CB2034B52B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626827" y="3213066"/>
            <a:ext cx="1529081" cy="1121326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2384BCD6-F272-3636-A688-A814CAA12A3D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379658" y="3027445"/>
            <a:ext cx="1891388" cy="1387287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66BBF22D-25BE-964B-BDDC-C7DA227735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983272"/>
            <a:ext cx="12192000" cy="4571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97C7F3F-B1C5-E94D-B59D-650AAAE2D2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343" y="6180698"/>
            <a:ext cx="1887059" cy="49508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69C3280-A757-5948-965B-38D90E24AC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38732"/>
            <a:ext cx="12192000" cy="5983272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96185CC2-39A6-F94C-9147-7E38B1CDE33E}"/>
              </a:ext>
            </a:extLst>
          </p:cNvPr>
          <p:cNvSpPr txBox="1"/>
          <p:nvPr/>
        </p:nvSpPr>
        <p:spPr>
          <a:xfrm>
            <a:off x="913671" y="2653655"/>
            <a:ext cx="330322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R" dirty="0">
                <a:solidFill>
                  <a:schemeClr val="bg1"/>
                </a:solidFill>
                <a:latin typeface="Century Gothic" panose="020B0502020202020204" pitchFamily="34" charset="0"/>
              </a:rPr>
              <a:t>THANK YOU</a:t>
            </a:r>
            <a:endParaRPr lang="es-ES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ES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ES" dirty="0">
                <a:solidFill>
                  <a:schemeClr val="bg1"/>
                </a:solidFill>
                <a:latin typeface="Century Gothic" panose="020B0502020202020204" pitchFamily="34" charset="0"/>
              </a:rPr>
              <a:t>f.monzo@ctcalzado.org</a:t>
            </a:r>
            <a:endParaRPr lang="en-GR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2" name="Picture 6">
            <a:extLst>
              <a:ext uri="{FF2B5EF4-FFF2-40B4-BE49-F238E27FC236}">
                <a16:creationId xmlns:a16="http://schemas.microsoft.com/office/drawing/2014/main" id="{69CDE692-4366-5F44-C695-496906F80D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1112" y="6087289"/>
            <a:ext cx="1003550" cy="68836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7">
            <a:extLst>
              <a:ext uri="{FF2B5EF4-FFF2-40B4-BE49-F238E27FC236}">
                <a16:creationId xmlns:a16="http://schemas.microsoft.com/office/drawing/2014/main" id="{DE049367-7943-3DB3-E5A8-696E3AE7F44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0776" y="6200571"/>
            <a:ext cx="1960881" cy="455338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6E05950-634B-3062-AB0B-0395E6D4C521}"/>
              </a:ext>
            </a:extLst>
          </p:cNvPr>
          <p:cNvSpPr txBox="1"/>
          <p:nvPr/>
        </p:nvSpPr>
        <p:spPr>
          <a:xfrm>
            <a:off x="913672" y="1941534"/>
            <a:ext cx="64100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https://uppet.eu/</a:t>
            </a:r>
          </a:p>
        </p:txBody>
      </p:sp>
    </p:spTree>
    <p:extLst>
      <p:ext uri="{BB962C8B-B14F-4D97-AF65-F5344CB8AC3E}">
        <p14:creationId xmlns:p14="http://schemas.microsoft.com/office/powerpoint/2010/main" val="20246272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a3b5c13-dcf2-4ca1-9790-56e193c81dc0">
      <Terms xmlns="http://schemas.microsoft.com/office/infopath/2007/PartnerControls"/>
    </lcf76f155ced4ddcb4097134ff3c332f>
    <TaxCatchAll xmlns="c360e24d-9ecc-4a8d-a3ae-1f9f560fd528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BA85CB4D09117F4A883CDDF3ACB771D0" ma:contentTypeVersion="17" ma:contentTypeDescription="Crear nuevo documento." ma:contentTypeScope="" ma:versionID="ad6823b3c6f42537d9af5269e1f1ad65">
  <xsd:schema xmlns:xsd="http://www.w3.org/2001/XMLSchema" xmlns:xs="http://www.w3.org/2001/XMLSchema" xmlns:p="http://schemas.microsoft.com/office/2006/metadata/properties" xmlns:ns2="2a3b5c13-dcf2-4ca1-9790-56e193c81dc0" xmlns:ns3="c360e24d-9ecc-4a8d-a3ae-1f9f560fd528" targetNamespace="http://schemas.microsoft.com/office/2006/metadata/properties" ma:root="true" ma:fieldsID="2c210bdb1c51085140d895fa27fcda0b" ns2:_="" ns3:_="">
    <xsd:import namespace="2a3b5c13-dcf2-4ca1-9790-56e193c81dc0"/>
    <xsd:import namespace="c360e24d-9ecc-4a8d-a3ae-1f9f560fd52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a3b5c13-dcf2-4ca1-9790-56e193c81dc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6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Etiquetas de imagen" ma:readOnly="false" ma:fieldId="{5cf76f15-5ced-4ddc-b409-7134ff3c332f}" ma:taxonomyMulti="true" ma:sspId="f6919ec0-101f-430c-ba56-f3990c5fc30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2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60e24d-9ecc-4a8d-a3ae-1f9f560fd528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3183ccca-24c9-46b7-83db-c3526ba58d7b}" ma:internalName="TaxCatchAll" ma:showField="CatchAllData" ma:web="c360e24d-9ecc-4a8d-a3ae-1f9f560fd52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EB47632-F34F-4B10-A34F-14EEF6C31B3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F6117FE-090F-4288-BF3F-D7BE87112890}">
  <ds:schemaRefs>
    <ds:schemaRef ds:uri="http://www.w3.org/XML/1998/namespace"/>
    <ds:schemaRef ds:uri="2a3b5c13-dcf2-4ca1-9790-56e193c81dc0"/>
    <ds:schemaRef ds:uri="http://purl.org/dc/terms/"/>
    <ds:schemaRef ds:uri="http://schemas.microsoft.com/office/2006/documentManagement/types"/>
    <ds:schemaRef ds:uri="c360e24d-9ecc-4a8d-a3ae-1f9f560fd528"/>
    <ds:schemaRef ds:uri="http://purl.org/dc/dcmitype/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</ds:schemaRefs>
</ds:datastoreItem>
</file>

<file path=customXml/itemProps3.xml><?xml version="1.0" encoding="utf-8"?>
<ds:datastoreItem xmlns:ds="http://schemas.openxmlformats.org/officeDocument/2006/customXml" ds:itemID="{12888A48-2DC0-4688-B849-6A4740E18DA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a3b5c13-dcf2-4ca1-9790-56e193c81dc0"/>
    <ds:schemaRef ds:uri="c360e24d-9ecc-4a8d-a3ae-1f9f560fd52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445</TotalTime>
  <Words>178</Words>
  <Application>Microsoft Office PowerPoint</Application>
  <PresentationFormat>Widescreen</PresentationFormat>
  <Paragraphs>49</Paragraphs>
  <Slides>8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Century Gothic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CETEC</cp:lastModifiedBy>
  <cp:revision>18</cp:revision>
  <dcterms:created xsi:type="dcterms:W3CDTF">2022-09-20T20:46:38Z</dcterms:created>
  <dcterms:modified xsi:type="dcterms:W3CDTF">2024-09-30T21:26:08Z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0x010100BA85CB4D09117F4A883CDDF3ACB771D0</vt:lpwstr>
  </property>
  <property fmtid="{D5CDD505-2E9C-101B-9397-08002B2CF9AE}" pid="3" name="MediaServiceImageTags">
    <vt:lpwstr/>
  </property>
</Properties>
</file>