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6" r:id="rId3"/>
    <p:sldMasterId id="214748368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Fira Sans Medium"/>
      <p:regular r:id="rId18"/>
      <p:bold r:id="rId19"/>
      <p:italic r:id="rId20"/>
      <p:boldItalic r:id="rId21"/>
    </p:embeddedFont>
    <p:embeddedFont>
      <p:font typeface="Fira Sans"/>
      <p:regular r:id="rId22"/>
      <p:bold r:id="rId23"/>
      <p:italic r:id="rId24"/>
      <p:boldItalic r:id="rId25"/>
    </p:embeddedFont>
    <p:embeddedFont>
      <p:font typeface="Fira Sans Light"/>
      <p:regular r:id="rId26"/>
      <p:bold r:id="rId27"/>
      <p:italic r:id="rId28"/>
      <p:boldItalic r:id="rId29"/>
    </p:embeddedFont>
    <p:embeddedFont>
      <p:font typeface="Nunito Black"/>
      <p:bold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FiraSansMedium-italic.fntdata"/><Relationship Id="rId22" Type="http://schemas.openxmlformats.org/officeDocument/2006/relationships/font" Target="fonts/FiraSans-regular.fntdata"/><Relationship Id="rId21" Type="http://schemas.openxmlformats.org/officeDocument/2006/relationships/font" Target="fonts/FiraSansMedium-boldItalic.fntdata"/><Relationship Id="rId24" Type="http://schemas.openxmlformats.org/officeDocument/2006/relationships/font" Target="fonts/FiraSans-italic.fntdata"/><Relationship Id="rId23" Type="http://schemas.openxmlformats.org/officeDocument/2006/relationships/font" Target="fonts/Fira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FiraSansLight-regular.fntdata"/><Relationship Id="rId25" Type="http://schemas.openxmlformats.org/officeDocument/2006/relationships/font" Target="fonts/FiraSans-boldItalic.fntdata"/><Relationship Id="rId28" Type="http://schemas.openxmlformats.org/officeDocument/2006/relationships/font" Target="fonts/FiraSansLight-italic.fntdata"/><Relationship Id="rId27" Type="http://schemas.openxmlformats.org/officeDocument/2006/relationships/font" Target="fonts/FiraSansLigh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FiraSansLight-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unitoBlack-boldItalic.fntdata"/><Relationship Id="rId30" Type="http://schemas.openxmlformats.org/officeDocument/2006/relationships/font" Target="fonts/NunitoBlack-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FiraSansMedium-bold.fntdata"/><Relationship Id="rId18" Type="http://schemas.openxmlformats.org/officeDocument/2006/relationships/font" Target="fonts/FiraSans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533520" y="764280"/>
            <a:ext cx="6704640" cy="37713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77240" y="4777560"/>
            <a:ext cx="6217560" cy="452592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txBox="1"/>
          <p:nvPr>
            <p:ph idx="3" type="hdr"/>
          </p:nvPr>
        </p:nvSpPr>
        <p:spPr>
          <a:xfrm>
            <a:off x="0" y="0"/>
            <a:ext cx="3372840" cy="50256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 name="Google Shape;6;n"/>
          <p:cNvSpPr txBox="1"/>
          <p:nvPr>
            <p:ph idx="10" type="dt"/>
          </p:nvPr>
        </p:nvSpPr>
        <p:spPr>
          <a:xfrm>
            <a:off x="4399200" y="0"/>
            <a:ext cx="3372840" cy="50256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9555480"/>
            <a:ext cx="3372840" cy="50256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4399200" y="9555480"/>
            <a:ext cx="3372840" cy="50256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sz="1200"/>
          </a:p>
        </p:txBody>
      </p:sp>
      <p:sp>
        <p:nvSpPr>
          <p:cNvPr id="209" name="Google Shape;209;p1: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04625d057c_0_551: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g304625d057c_0_551: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A similar strategy is used during sequence database searching, which is the most common strategy for spectrum annotation. In this case, besides our experimentally measured spectra, we have a sequence database from which candidate peptides are derived. For each candidate peptide we can simulate theoretical spectra based on the position of their expected fragments. And by finding the match between each experimental spectrum and its best theoretical spectrum, we can assign peptide labels to the spectra.</a:t>
            </a:r>
            <a:endParaRPr/>
          </a:p>
        </p:txBody>
      </p:sp>
      <p:sp>
        <p:nvSpPr>
          <p:cNvPr id="223" name="Google Shape;223;g304625d057c_0_551: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04625d057c_0_558: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1" name="Google Shape;231;g304625d057c_0_558: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An alternative is de novo peptide sequencing. Here the peptide-spectrum-match is determined by deriving the peptide from the spectrum directly, for example by checking whether the distance between peaks corresponds to specific amino acids. This works for high-quality spectra, but because we don’t know exactly which peptides we’re looking for, this is a significantly more challenging task. Compare it to building our Lego city with having the instruction booklet: you might be able to build some of it, but it’s going to be much more challenging and you might make mistakes here and there as well.</a:t>
            </a:r>
            <a:endParaRPr/>
          </a:p>
        </p:txBody>
      </p:sp>
      <p:sp>
        <p:nvSpPr>
          <p:cNvPr id="232" name="Google Shape;232;g304625d057c_0_558: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 name="Google Shape;242;p19: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Our idea was that we can use the latest advances in deep learning, and then especially large language models, to do de novo peptide sequencing. In essence, we’re using very similar models to what is used in ChatGPT to formulate de novo peptide sequencing as a translation task. Where you would normally go from a sentence in one language to its translation in another language, now we’re translating from the language of mass spectra to the language of amino acids.</a:t>
            </a:r>
            <a:endParaRPr/>
          </a:p>
        </p:txBody>
      </p:sp>
      <p:sp>
        <p:nvSpPr>
          <p:cNvPr id="243" name="Google Shape;243;p19: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04625d057c_0_274: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 name="Google Shape;293;g304625d057c_0_274: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Our tool is called Casanovo and it uses a so-called transformer neural network architecture. Transformers are the dominant deep learning approach currently used. In our case, we use a transformer encoder which gets the peaks, determined by the m/z and intensity values, as input and learns a contextualized latent representation of the spectrum. This is then provided to a transformer decoder, alongside some extra information such as the precursor m/z and charge, and then the precursor iteratively predicts the next amino acid in the peptide. Finally, we combine that with a beam search decoding strategy to find the find with the highest score.</a:t>
            </a:r>
            <a:endParaRPr/>
          </a:p>
        </p:txBody>
      </p:sp>
      <p:sp>
        <p:nvSpPr>
          <p:cNvPr id="294" name="Google Shape;294;g304625d057c_0_274: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04625d057c_0_100: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3" name="Google Shape;303;g304625d057c_0_100: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We compared Casanovo to a few other popular de novo peptide sequencing tools: Novor and DeepNovo. Remember that Novor is a widely used tool that uses a machine learning scoring function, and DeepNovo is also based on neural networks. Let me briefly explain how to interpret this precision-coverage plot. Coverage indicates for how many spectra we make a prediction, and precision indicates how many of those are correct. So the ideal method is in the upper right corner, in which case you make predictions for all spectra and all of those are correct. Whereas if you’re about here, you make predictions for half of the dataset, and about ¾ of those predictions are correct.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So when training Casanovo on a similar dataset that DeepNovo was trained on, consisting of approximately 1 million peptides, we already see that Casanovo, here in light blue, outperforms both DeepNovo and Novor. However, the biggest advantage arises when we train Casanovo on a much larger dataset of 30 million spectra. Now we see that Casanovo significantly outperforms both other tools, and gets excellent precision-coverage results. This really highlights the advantages of these powerful deep learning approaches in that they can really learn from massive amounts of data.</a:t>
            </a:r>
            <a:endParaRPr/>
          </a:p>
        </p:txBody>
      </p:sp>
      <p:sp>
        <p:nvSpPr>
          <p:cNvPr id="304" name="Google Shape;304;g304625d057c_0_100: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3" name="Google Shape;313;p23: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To mitigate this tryptic bias, we compiled a non-enzymatic dataset of 1 million peptides to finetune Casanovo. If we then check the performance of this finetuned model, it’s a lot better, and also crucial, the tryptic bias in the predicted peptides is gone.</a:t>
            </a:r>
            <a:endParaRPr/>
          </a:p>
        </p:txBody>
      </p:sp>
      <p:sp>
        <p:nvSpPr>
          <p:cNvPr id="314" name="Google Shape;314;p23: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04625d057c_0_733: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7" name="Google Shape;327;g304625d057c_0_733: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Then we took this model and we applied it to an immunopeptidomics dataset of breast cancer cells and we compared Casanovo to standard sequence database searching. Mutations in these immunopeptides are of interest to find tumor-related antigens, but they are challenging to identify using sequence database searching, so this is an excellent task for de novo peptide sequencing.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To evaluate the Casanovo predictions, we checked whether they were shared with the sequence database searching results on the one hand, and whether the predicted peptides occured in the human proteome on the other hand. Remember that de novo peptide sequencing is basically an entirely unrestricted search strategy, so if a predicted peptide out of that vast search space matches the human proteome, that’s a strong indication that it’s a correct peptide identification.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Here we see the baseline performance from database searching indicated by the dashed yellow line. Casanovo is able to reproduce a lot of those peptides, in bright pink. But when we check for peptides in the unfiltered results from database searching or in the human proteome, we see that Casanovo identifies up to 65% more unique peptides than sequence database searching was able to get. So this was super exciting!</a:t>
            </a:r>
            <a:endParaRPr/>
          </a:p>
        </p:txBody>
      </p:sp>
      <p:sp>
        <p:nvSpPr>
          <p:cNvPr id="328" name="Google Shape;328;g304625d057c_0_733: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5: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7" name="Google Shape;337;p25: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sz="1200"/>
              <a:t>As an orthogonal validation of those predicted peptides, we used NetMHCpan, which is a tool that predicts the binding affinity between immunopeptides and known HLA proteins. Here we see again excellent results from Casanovo, with the unique Casanovo peptides getting a similar binding affinity as the peptides that were identified by both Casanovo and Tide, whereas the peptides that were uniquely identified by Tide are much less likely to bind to the known HLA proteins. So this again indicates that the Casanovo predictions are very likely correct identifications.</a:t>
            </a:r>
            <a:endParaRPr sz="1200"/>
          </a:p>
        </p:txBody>
      </p:sp>
      <p:sp>
        <p:nvSpPr>
          <p:cNvPr id="338" name="Google Shape;338;p25: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6: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7" name="Google Shape;347;p26: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Finally, there was also an independent evaluation of several de novo peptide sequencing tools applied to the assembly of antibodies by another group. We were very encouraged to see that other people also were able to get very impressive performance with Casanovo, significantly outperforming several other deep learning-based tools.</a:t>
            </a:r>
            <a:endParaRPr/>
          </a:p>
        </p:txBody>
      </p:sp>
      <p:sp>
        <p:nvSpPr>
          <p:cNvPr id="348" name="Google Shape;348;p26: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So in conclusion, identifying immunopeptides is challenging, but also super relevant for clinical applications. Our Casanovo tool uses a transformer neural network and was trained on millions of spectra to achieve state-of-the-art performance in de novo peptide sequencing. Casanova is fully open source and available on GitHub, so I encourage everyone to check it out and give it a go.</a:t>
            </a:r>
            <a:endParaRPr sz="1200"/>
          </a:p>
        </p:txBody>
      </p:sp>
      <p:sp>
        <p:nvSpPr>
          <p:cNvPr id="357" name="Google Shape;357;p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04625d057c_0_830:notes"/>
          <p:cNvSpPr/>
          <p:nvPr>
            <p:ph idx="2" type="sldImg"/>
          </p:nvPr>
        </p:nvSpPr>
        <p:spPr>
          <a:xfrm>
            <a:off x="533520" y="764280"/>
            <a:ext cx="6704700" cy="3771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4" name="Google Shape;364;g304625d057c_0_830:notes"/>
          <p:cNvSpPr txBox="1"/>
          <p:nvPr>
            <p:ph idx="1" type="body"/>
          </p:nvPr>
        </p:nvSpPr>
        <p:spPr>
          <a:xfrm>
            <a:off x="777240" y="4777560"/>
            <a:ext cx="6217500" cy="452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sz="1200"/>
          </a:p>
        </p:txBody>
      </p:sp>
      <p:sp>
        <p:nvSpPr>
          <p:cNvPr id="365" name="Google Shape;365;g304625d057c_0_830:notes"/>
          <p:cNvSpPr txBox="1"/>
          <p:nvPr>
            <p:ph idx="12" type="sldNum"/>
          </p:nvPr>
        </p:nvSpPr>
        <p:spPr>
          <a:xfrm>
            <a:off x="4399200" y="9555480"/>
            <a:ext cx="3372900" cy="5025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3" name="Shape 13"/>
        <p:cNvGrpSpPr/>
        <p:nvPr/>
      </p:nvGrpSpPr>
      <p:grpSpPr>
        <a:xfrm>
          <a:off x="0" y="0"/>
          <a:ext cx="0" cy="0"/>
          <a:chOff x="0" y="0"/>
          <a:chExt cx="0" cy="0"/>
        </a:xfrm>
      </p:grpSpPr>
      <p:sp>
        <p:nvSpPr>
          <p:cNvPr id="14" name="Google Shape;14;p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5" name="Shape 15"/>
        <p:cNvGrpSpPr/>
        <p:nvPr/>
      </p:nvGrpSpPr>
      <p:grpSpPr>
        <a:xfrm>
          <a:off x="0" y="0"/>
          <a:ext cx="0" cy="0"/>
          <a:chOff x="0" y="0"/>
          <a:chExt cx="0" cy="0"/>
        </a:xfrm>
      </p:grpSpPr>
      <p:sp>
        <p:nvSpPr>
          <p:cNvPr id="16" name="Google Shape;16;p3"/>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 name="Google Shape;17;p3"/>
          <p:cNvSpPr txBox="1"/>
          <p:nvPr>
            <p:ph idx="1" type="subTitle"/>
          </p:nvPr>
        </p:nvSpPr>
        <p:spPr>
          <a:xfrm>
            <a:off x="457110" y="1203390"/>
            <a:ext cx="8229300" cy="29829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 name="Google Shape;18;p3"/>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0" name="Shape 20"/>
        <p:cNvGrpSpPr/>
        <p:nvPr/>
      </p:nvGrpSpPr>
      <p:grpSpPr>
        <a:xfrm>
          <a:off x="0" y="0"/>
          <a:ext cx="0" cy="0"/>
          <a:chOff x="0" y="0"/>
          <a:chExt cx="0" cy="0"/>
        </a:xfrm>
      </p:grpSpPr>
      <p:sp>
        <p:nvSpPr>
          <p:cNvPr id="21" name="Google Shape;21;p4"/>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22" name="Google Shape;22;p4"/>
          <p:cNvSpPr txBox="1"/>
          <p:nvPr>
            <p:ph idx="2" type="body"/>
          </p:nvPr>
        </p:nvSpPr>
        <p:spPr>
          <a:xfrm>
            <a:off x="467397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23" name="Google Shape;23;p4"/>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 name="Google Shape;24;p4"/>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5"/>
          <p:cNvSpPr txBox="1"/>
          <p:nvPr>
            <p:ph type="ctrTitle"/>
          </p:nvPr>
        </p:nvSpPr>
        <p:spPr>
          <a:xfrm>
            <a:off x="311708" y="744575"/>
            <a:ext cx="8520600" cy="20526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8" name="Google Shape;28;p5"/>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rgbClr val="353D42"/>
              </a:buClr>
              <a:buSzPts val="2800"/>
              <a:buNone/>
              <a:defRPr sz="2800">
                <a:solidFill>
                  <a:srgbClr val="353D4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9" name="Google Shape;29;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30" name="Shape 30"/>
        <p:cNvGrpSpPr/>
        <p:nvPr/>
      </p:nvGrpSpPr>
      <p:grpSpPr>
        <a:xfrm>
          <a:off x="0" y="0"/>
          <a:ext cx="0" cy="0"/>
          <a:chOff x="0" y="0"/>
          <a:chExt cx="0" cy="0"/>
        </a:xfrm>
      </p:grpSpPr>
      <p:sp>
        <p:nvSpPr>
          <p:cNvPr id="31" name="Google Shape;31;p6"/>
          <p:cNvSpPr txBox="1"/>
          <p:nvPr>
            <p:ph idx="1" type="body"/>
          </p:nvPr>
        </p:nvSpPr>
        <p:spPr>
          <a:xfrm>
            <a:off x="457110" y="1203390"/>
            <a:ext cx="82293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0"/>
              </a:spcBef>
              <a:spcAft>
                <a:spcPts val="0"/>
              </a:spcAft>
              <a:buClr>
                <a:schemeClr val="dk1"/>
              </a:buClr>
              <a:buSzPts val="1600"/>
              <a:buNone/>
              <a:defRPr sz="1600">
                <a:solidFill>
                  <a:schemeClr val="dk1"/>
                </a:solidFill>
              </a:defRPr>
            </a:lvl2pPr>
            <a:lvl3pPr indent="-228600" lvl="2" marL="1371600" algn="l">
              <a:lnSpc>
                <a:spcPct val="100000"/>
              </a:lnSpc>
              <a:spcBef>
                <a:spcPts val="0"/>
              </a:spcBef>
              <a:spcAft>
                <a:spcPts val="0"/>
              </a:spcAft>
              <a:buClr>
                <a:schemeClr val="dk1"/>
              </a:buClr>
              <a:buSzPts val="1600"/>
              <a:buNone/>
              <a:defRPr sz="1600">
                <a:solidFill>
                  <a:schemeClr val="dk1"/>
                </a:solidFill>
              </a:defRPr>
            </a:lvl3pPr>
            <a:lvl4pPr indent="-228600" lvl="3" marL="1828800" algn="l">
              <a:lnSpc>
                <a:spcPct val="100000"/>
              </a:lnSpc>
              <a:spcBef>
                <a:spcPts val="0"/>
              </a:spcBef>
              <a:spcAft>
                <a:spcPts val="0"/>
              </a:spcAft>
              <a:buClr>
                <a:schemeClr val="dk1"/>
              </a:buClr>
              <a:buSzPts val="1600"/>
              <a:buNone/>
              <a:defRPr sz="1600">
                <a:solidFill>
                  <a:schemeClr val="dk1"/>
                </a:solidFill>
              </a:defRPr>
            </a:lvl4pPr>
            <a:lvl5pPr indent="-228600" lvl="4" marL="2286000" algn="l">
              <a:lnSpc>
                <a:spcPct val="100000"/>
              </a:lnSpc>
              <a:spcBef>
                <a:spcPts val="0"/>
              </a:spcBef>
              <a:spcAft>
                <a:spcPts val="0"/>
              </a:spcAft>
              <a:buClr>
                <a:schemeClr val="dk1"/>
              </a:buClr>
              <a:buSzPts val="1600"/>
              <a:buNone/>
              <a:defRPr sz="1600">
                <a:solidFill>
                  <a:schemeClr val="dk1"/>
                </a:solidFill>
              </a:defRPr>
            </a:lvl5pPr>
            <a:lvl6pPr indent="-228600" lvl="5" marL="2743200" algn="l">
              <a:lnSpc>
                <a:spcPct val="100000"/>
              </a:lnSpc>
              <a:spcBef>
                <a:spcPts val="0"/>
              </a:spcBef>
              <a:spcAft>
                <a:spcPts val="0"/>
              </a:spcAft>
              <a:buClr>
                <a:schemeClr val="dk1"/>
              </a:buClr>
              <a:buSzPts val="1600"/>
              <a:buNone/>
              <a:defRPr sz="1600">
                <a:solidFill>
                  <a:schemeClr val="dk1"/>
                </a:solidFill>
              </a:defRPr>
            </a:lvl6pPr>
            <a:lvl7pPr indent="-228600" lvl="6" marL="3200400" algn="l">
              <a:lnSpc>
                <a:spcPct val="100000"/>
              </a:lnSpc>
              <a:spcBef>
                <a:spcPts val="0"/>
              </a:spcBef>
              <a:spcAft>
                <a:spcPts val="0"/>
              </a:spcAft>
              <a:buClr>
                <a:schemeClr val="dk1"/>
              </a:buClr>
              <a:buSzPts val="1600"/>
              <a:buNone/>
              <a:defRPr sz="1600">
                <a:solidFill>
                  <a:schemeClr val="dk1"/>
                </a:solidFill>
              </a:defRPr>
            </a:lvl7pPr>
            <a:lvl8pPr indent="-228600" lvl="7" marL="3657600" algn="l">
              <a:lnSpc>
                <a:spcPct val="100000"/>
              </a:lnSpc>
              <a:spcBef>
                <a:spcPts val="0"/>
              </a:spcBef>
              <a:spcAft>
                <a:spcPts val="0"/>
              </a:spcAft>
              <a:buClr>
                <a:schemeClr val="dk1"/>
              </a:buClr>
              <a:buSzPts val="1600"/>
              <a:buNone/>
              <a:defRPr sz="1600">
                <a:solidFill>
                  <a:schemeClr val="dk1"/>
                </a:solidFill>
              </a:defRPr>
            </a:lvl8pPr>
            <a:lvl9pPr indent="-228600" lvl="8" marL="4114800" algn="l">
              <a:lnSpc>
                <a:spcPct val="100000"/>
              </a:lnSpc>
              <a:spcBef>
                <a:spcPts val="0"/>
              </a:spcBef>
              <a:spcAft>
                <a:spcPts val="0"/>
              </a:spcAft>
              <a:buClr>
                <a:schemeClr val="dk1"/>
              </a:buClr>
              <a:buSzPts val="1600"/>
              <a:buNone/>
              <a:defRPr sz="1600">
                <a:solidFill>
                  <a:schemeClr val="dk1"/>
                </a:solidFill>
              </a:defRPr>
            </a:lvl9pPr>
          </a:lstStyle>
          <a:p/>
        </p:txBody>
      </p:sp>
      <p:sp>
        <p:nvSpPr>
          <p:cNvPr id="32" name="Google Shape;32;p6"/>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3" name="Google Shape;33;p6"/>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7"/>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 name="Google Shape;37;p7"/>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39" name="Shape 39"/>
        <p:cNvGrpSpPr/>
        <p:nvPr/>
      </p:nvGrpSpPr>
      <p:grpSpPr>
        <a:xfrm>
          <a:off x="0" y="0"/>
          <a:ext cx="0" cy="0"/>
          <a:chOff x="0" y="0"/>
          <a:chExt cx="0" cy="0"/>
        </a:xfrm>
      </p:grpSpPr>
      <p:sp>
        <p:nvSpPr>
          <p:cNvPr id="40" name="Google Shape;40;p8"/>
          <p:cNvSpPr txBox="1"/>
          <p:nvPr>
            <p:ph idx="1" type="subTitle"/>
          </p:nvPr>
        </p:nvSpPr>
        <p:spPr>
          <a:xfrm>
            <a:off x="457110" y="205200"/>
            <a:ext cx="8229300" cy="3981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 name="Google Shape;41;p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42" name="Shape 42"/>
        <p:cNvGrpSpPr/>
        <p:nvPr/>
      </p:nvGrpSpPr>
      <p:grpSpPr>
        <a:xfrm>
          <a:off x="0" y="0"/>
          <a:ext cx="0" cy="0"/>
          <a:chOff x="0" y="0"/>
          <a:chExt cx="0" cy="0"/>
        </a:xfrm>
      </p:grpSpPr>
      <p:sp>
        <p:nvSpPr>
          <p:cNvPr id="43" name="Google Shape;43;p9"/>
          <p:cNvSpPr txBox="1"/>
          <p:nvPr>
            <p:ph idx="1" type="body"/>
          </p:nvPr>
        </p:nvSpPr>
        <p:spPr>
          <a:xfrm>
            <a:off x="45711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44" name="Google Shape;44;p9"/>
          <p:cNvSpPr txBox="1"/>
          <p:nvPr>
            <p:ph idx="2" type="body"/>
          </p:nvPr>
        </p:nvSpPr>
        <p:spPr>
          <a:xfrm>
            <a:off x="467397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45" name="Google Shape;45;p9"/>
          <p:cNvSpPr txBox="1"/>
          <p:nvPr>
            <p:ph idx="3" type="body"/>
          </p:nvPr>
        </p:nvSpPr>
        <p:spPr>
          <a:xfrm>
            <a:off x="45711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46" name="Google Shape;46;p9"/>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 name="Google Shape;47;p9"/>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49" name="Shape 49"/>
        <p:cNvGrpSpPr/>
        <p:nvPr/>
      </p:nvGrpSpPr>
      <p:grpSpPr>
        <a:xfrm>
          <a:off x="0" y="0"/>
          <a:ext cx="0" cy="0"/>
          <a:chOff x="0" y="0"/>
          <a:chExt cx="0" cy="0"/>
        </a:xfrm>
      </p:grpSpPr>
      <p:sp>
        <p:nvSpPr>
          <p:cNvPr id="50" name="Google Shape;50;p10"/>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51" name="Google Shape;51;p10"/>
          <p:cNvSpPr txBox="1"/>
          <p:nvPr>
            <p:ph idx="2" type="body"/>
          </p:nvPr>
        </p:nvSpPr>
        <p:spPr>
          <a:xfrm>
            <a:off x="467397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52" name="Google Shape;52;p10"/>
          <p:cNvSpPr txBox="1"/>
          <p:nvPr>
            <p:ph idx="3" type="body"/>
          </p:nvPr>
        </p:nvSpPr>
        <p:spPr>
          <a:xfrm>
            <a:off x="467397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53" name="Google Shape;53;p10"/>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 name="Google Shape;54;p10"/>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56" name="Shape 56"/>
        <p:cNvGrpSpPr/>
        <p:nvPr/>
      </p:nvGrpSpPr>
      <p:grpSpPr>
        <a:xfrm>
          <a:off x="0" y="0"/>
          <a:ext cx="0" cy="0"/>
          <a:chOff x="0" y="0"/>
          <a:chExt cx="0" cy="0"/>
        </a:xfrm>
      </p:grpSpPr>
      <p:sp>
        <p:nvSpPr>
          <p:cNvPr id="57" name="Google Shape;57;p11"/>
          <p:cNvSpPr txBox="1"/>
          <p:nvPr>
            <p:ph idx="1" type="body"/>
          </p:nvPr>
        </p:nvSpPr>
        <p:spPr>
          <a:xfrm>
            <a:off x="45711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58" name="Google Shape;58;p11"/>
          <p:cNvSpPr txBox="1"/>
          <p:nvPr>
            <p:ph idx="2" type="body"/>
          </p:nvPr>
        </p:nvSpPr>
        <p:spPr>
          <a:xfrm>
            <a:off x="467397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59" name="Google Shape;59;p11"/>
          <p:cNvSpPr txBox="1"/>
          <p:nvPr>
            <p:ph idx="3" type="body"/>
          </p:nvPr>
        </p:nvSpPr>
        <p:spPr>
          <a:xfrm>
            <a:off x="457110" y="2761560"/>
            <a:ext cx="82293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60" name="Google Shape;60;p11"/>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 name="Google Shape;61;p11"/>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63" name="Shape 63"/>
        <p:cNvGrpSpPr/>
        <p:nvPr/>
      </p:nvGrpSpPr>
      <p:grpSpPr>
        <a:xfrm>
          <a:off x="0" y="0"/>
          <a:ext cx="0" cy="0"/>
          <a:chOff x="0" y="0"/>
          <a:chExt cx="0" cy="0"/>
        </a:xfrm>
      </p:grpSpPr>
      <p:sp>
        <p:nvSpPr>
          <p:cNvPr id="64" name="Google Shape;64;p12"/>
          <p:cNvSpPr txBox="1"/>
          <p:nvPr>
            <p:ph idx="1" type="body"/>
          </p:nvPr>
        </p:nvSpPr>
        <p:spPr>
          <a:xfrm>
            <a:off x="457110" y="1203390"/>
            <a:ext cx="82293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65" name="Google Shape;65;p12"/>
          <p:cNvSpPr txBox="1"/>
          <p:nvPr>
            <p:ph idx="2" type="body"/>
          </p:nvPr>
        </p:nvSpPr>
        <p:spPr>
          <a:xfrm>
            <a:off x="457110" y="2761560"/>
            <a:ext cx="82293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66" name="Google Shape;66;p12"/>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7" name="Google Shape;67;p12"/>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69" name="Shape 69"/>
        <p:cNvGrpSpPr/>
        <p:nvPr/>
      </p:nvGrpSpPr>
      <p:grpSpPr>
        <a:xfrm>
          <a:off x="0" y="0"/>
          <a:ext cx="0" cy="0"/>
          <a:chOff x="0" y="0"/>
          <a:chExt cx="0" cy="0"/>
        </a:xfrm>
      </p:grpSpPr>
      <p:sp>
        <p:nvSpPr>
          <p:cNvPr id="70" name="Google Shape;70;p13"/>
          <p:cNvSpPr txBox="1"/>
          <p:nvPr>
            <p:ph idx="1" type="body"/>
          </p:nvPr>
        </p:nvSpPr>
        <p:spPr>
          <a:xfrm>
            <a:off x="45711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71" name="Google Shape;71;p13"/>
          <p:cNvSpPr txBox="1"/>
          <p:nvPr>
            <p:ph idx="2" type="body"/>
          </p:nvPr>
        </p:nvSpPr>
        <p:spPr>
          <a:xfrm>
            <a:off x="467397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72" name="Google Shape;72;p13"/>
          <p:cNvSpPr txBox="1"/>
          <p:nvPr>
            <p:ph idx="3" type="body"/>
          </p:nvPr>
        </p:nvSpPr>
        <p:spPr>
          <a:xfrm>
            <a:off x="45711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73" name="Google Shape;73;p13"/>
          <p:cNvSpPr txBox="1"/>
          <p:nvPr>
            <p:ph idx="4" type="body"/>
          </p:nvPr>
        </p:nvSpPr>
        <p:spPr>
          <a:xfrm>
            <a:off x="467397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74" name="Google Shape;74;p13"/>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5" name="Google Shape;75;p13"/>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77" name="Shape 77"/>
        <p:cNvGrpSpPr/>
        <p:nvPr/>
      </p:nvGrpSpPr>
      <p:grpSpPr>
        <a:xfrm>
          <a:off x="0" y="0"/>
          <a:ext cx="0" cy="0"/>
          <a:chOff x="0" y="0"/>
          <a:chExt cx="0" cy="0"/>
        </a:xfrm>
      </p:grpSpPr>
      <p:sp>
        <p:nvSpPr>
          <p:cNvPr id="78" name="Google Shape;78;p14"/>
          <p:cNvSpPr txBox="1"/>
          <p:nvPr>
            <p:ph idx="1" type="body"/>
          </p:nvPr>
        </p:nvSpPr>
        <p:spPr>
          <a:xfrm>
            <a:off x="457110" y="120339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79" name="Google Shape;79;p14"/>
          <p:cNvSpPr txBox="1"/>
          <p:nvPr>
            <p:ph idx="2" type="body"/>
          </p:nvPr>
        </p:nvSpPr>
        <p:spPr>
          <a:xfrm>
            <a:off x="3239730" y="120339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80" name="Google Shape;80;p14"/>
          <p:cNvSpPr txBox="1"/>
          <p:nvPr>
            <p:ph idx="3" type="body"/>
          </p:nvPr>
        </p:nvSpPr>
        <p:spPr>
          <a:xfrm>
            <a:off x="6022350" y="120339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81" name="Google Shape;81;p14"/>
          <p:cNvSpPr txBox="1"/>
          <p:nvPr>
            <p:ph idx="4" type="body"/>
          </p:nvPr>
        </p:nvSpPr>
        <p:spPr>
          <a:xfrm>
            <a:off x="457110" y="276156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82" name="Google Shape;82;p14"/>
          <p:cNvSpPr txBox="1"/>
          <p:nvPr>
            <p:ph idx="5" type="body"/>
          </p:nvPr>
        </p:nvSpPr>
        <p:spPr>
          <a:xfrm>
            <a:off x="3239730" y="276156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83" name="Google Shape;83;p14"/>
          <p:cNvSpPr txBox="1"/>
          <p:nvPr>
            <p:ph idx="6" type="body"/>
          </p:nvPr>
        </p:nvSpPr>
        <p:spPr>
          <a:xfrm>
            <a:off x="6022350" y="276156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84" name="Google Shape;84;p14"/>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5" name="Google Shape;85;p14"/>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87" name="Shape 87"/>
        <p:cNvGrpSpPr/>
        <p:nvPr/>
      </p:nvGrpSpPr>
      <p:grpSpPr>
        <a:xfrm>
          <a:off x="0" y="0"/>
          <a:ext cx="0" cy="0"/>
          <a:chOff x="0" y="0"/>
          <a:chExt cx="0" cy="0"/>
        </a:xfrm>
      </p:grpSpPr>
      <p:sp>
        <p:nvSpPr>
          <p:cNvPr id="88" name="Google Shape;88;p15"/>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 name="Google Shape;89;p15"/>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90" name="Google Shape;9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Logo Shape Grey" showMasterSp="0">
  <p:cSld name="Title Slide Logo Shape Grey">
    <p:spTree>
      <p:nvGrpSpPr>
        <p:cNvPr id="91" name="Shape 91"/>
        <p:cNvGrpSpPr/>
        <p:nvPr/>
      </p:nvGrpSpPr>
      <p:grpSpPr>
        <a:xfrm>
          <a:off x="0" y="0"/>
          <a:ext cx="0" cy="0"/>
          <a:chOff x="0" y="0"/>
          <a:chExt cx="0" cy="0"/>
        </a:xfrm>
      </p:grpSpPr>
      <p:sp>
        <p:nvSpPr>
          <p:cNvPr id="92" name="Google Shape;92;p16"/>
          <p:cNvSpPr/>
          <p:nvPr>
            <p:ph idx="2" type="pic"/>
          </p:nvPr>
        </p:nvSpPr>
        <p:spPr>
          <a:xfrm>
            <a:off x="3827369" y="0"/>
            <a:ext cx="5316600" cy="5143500"/>
          </a:xfrm>
          <a:prstGeom prst="rect">
            <a:avLst/>
          </a:prstGeom>
          <a:solidFill>
            <a:srgbClr val="DEDEDE"/>
          </a:solidFill>
          <a:ln>
            <a:noFill/>
          </a:ln>
        </p:spPr>
      </p:sp>
      <p:grpSp>
        <p:nvGrpSpPr>
          <p:cNvPr id="93" name="Google Shape;93;p16"/>
          <p:cNvGrpSpPr/>
          <p:nvPr/>
        </p:nvGrpSpPr>
        <p:grpSpPr>
          <a:xfrm>
            <a:off x="0" y="0"/>
            <a:ext cx="6685577" cy="5143501"/>
            <a:chOff x="0" y="0"/>
            <a:chExt cx="8914102" cy="6858001"/>
          </a:xfrm>
        </p:grpSpPr>
        <p:sp>
          <p:nvSpPr>
            <p:cNvPr id="94" name="Google Shape;94;p16"/>
            <p:cNvSpPr/>
            <p:nvPr/>
          </p:nvSpPr>
          <p:spPr>
            <a:xfrm>
              <a:off x="0" y="0"/>
              <a:ext cx="8914102" cy="6858001"/>
            </a:xfrm>
            <a:custGeom>
              <a:rect b="b" l="l" r="r" t="t"/>
              <a:pathLst>
                <a:path extrusionOk="0" h="6858001" w="8914102">
                  <a:moveTo>
                    <a:pt x="1260764" y="0"/>
                  </a:moveTo>
                  <a:lnTo>
                    <a:pt x="5169189" y="0"/>
                  </a:lnTo>
                  <a:lnTo>
                    <a:pt x="5169189" y="765175"/>
                  </a:lnTo>
                  <a:lnTo>
                    <a:pt x="5937540" y="765175"/>
                  </a:lnTo>
                  <a:lnTo>
                    <a:pt x="5937540" y="1957388"/>
                  </a:lnTo>
                  <a:lnTo>
                    <a:pt x="7920327" y="1957388"/>
                  </a:lnTo>
                  <a:lnTo>
                    <a:pt x="7920327" y="4899025"/>
                  </a:lnTo>
                  <a:lnTo>
                    <a:pt x="8914102" y="4899025"/>
                  </a:lnTo>
                  <a:lnTo>
                    <a:pt x="8914102" y="6858000"/>
                  </a:lnTo>
                  <a:lnTo>
                    <a:pt x="7920327" y="6858000"/>
                  </a:lnTo>
                  <a:lnTo>
                    <a:pt x="5937540" y="6858000"/>
                  </a:lnTo>
                  <a:lnTo>
                    <a:pt x="5169189" y="6858000"/>
                  </a:lnTo>
                  <a:lnTo>
                    <a:pt x="3705515" y="6858000"/>
                  </a:lnTo>
                  <a:lnTo>
                    <a:pt x="1260764" y="6858000"/>
                  </a:lnTo>
                  <a:lnTo>
                    <a:pt x="1260764" y="6858001"/>
                  </a:lnTo>
                  <a:lnTo>
                    <a:pt x="0" y="6858001"/>
                  </a:lnTo>
                  <a:lnTo>
                    <a:pt x="0" y="1"/>
                  </a:lnTo>
                  <a:lnTo>
                    <a:pt x="1260764" y="1"/>
                  </a:lnTo>
                  <a:close/>
                </a:path>
              </a:pathLst>
            </a:custGeom>
            <a:solidFill>
              <a:srgbClr val="46464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venir"/>
                <a:ea typeface="Avenir"/>
                <a:cs typeface="Avenir"/>
                <a:sym typeface="Avenir"/>
              </a:endParaRPr>
            </a:p>
          </p:txBody>
        </p:sp>
        <p:pic>
          <p:nvPicPr>
            <p:cNvPr id="95" name="Google Shape;95;p16"/>
            <p:cNvPicPr preferRelativeResize="0"/>
            <p:nvPr/>
          </p:nvPicPr>
          <p:blipFill rotWithShape="1">
            <a:blip r:embed="rId2">
              <a:alphaModFix/>
            </a:blip>
            <a:srcRect b="0" l="0" r="0" t="0"/>
            <a:stretch/>
          </p:blipFill>
          <p:spPr>
            <a:xfrm>
              <a:off x="185139" y="5330952"/>
              <a:ext cx="1636775" cy="1351183"/>
            </a:xfrm>
            <a:prstGeom prst="rect">
              <a:avLst/>
            </a:prstGeom>
            <a:noFill/>
            <a:ln>
              <a:noFill/>
            </a:ln>
          </p:spPr>
        </p:pic>
      </p:grpSp>
      <p:sp>
        <p:nvSpPr>
          <p:cNvPr id="96" name="Google Shape;96;p16"/>
          <p:cNvSpPr txBox="1"/>
          <p:nvPr>
            <p:ph type="ctrTitle"/>
          </p:nvPr>
        </p:nvSpPr>
        <p:spPr>
          <a:xfrm>
            <a:off x="332185" y="756889"/>
            <a:ext cx="3944100" cy="1815000"/>
          </a:xfrm>
          <a:prstGeom prst="rect">
            <a:avLst/>
          </a:prstGeom>
          <a:noFill/>
          <a:ln>
            <a:noFill/>
          </a:ln>
        </p:spPr>
        <p:txBody>
          <a:bodyPr anchorCtr="0" anchor="b" bIns="0" lIns="0" spcFirstLastPara="1" rIns="0" wrap="square" tIns="0">
            <a:noAutofit/>
          </a:bodyPr>
          <a:lstStyle>
            <a:lvl1pPr lvl="0" algn="l">
              <a:lnSpc>
                <a:spcPct val="85000"/>
              </a:lnSpc>
              <a:spcBef>
                <a:spcPts val="0"/>
              </a:spcBef>
              <a:spcAft>
                <a:spcPts val="0"/>
              </a:spcAft>
              <a:buClr>
                <a:schemeClr val="lt1"/>
              </a:buClr>
              <a:buSzPts val="3800"/>
              <a:buFont typeface="Avenir"/>
              <a:buNone/>
              <a:defRPr sz="3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7" name="Google Shape;97;p16"/>
          <p:cNvSpPr txBox="1"/>
          <p:nvPr>
            <p:ph idx="1" type="subTitle"/>
          </p:nvPr>
        </p:nvSpPr>
        <p:spPr>
          <a:xfrm>
            <a:off x="332185" y="2811780"/>
            <a:ext cx="3944100" cy="445800"/>
          </a:xfrm>
          <a:prstGeom prst="rect">
            <a:avLst/>
          </a:prstGeom>
          <a:noFill/>
          <a:ln>
            <a:noFill/>
          </a:ln>
        </p:spPr>
        <p:txBody>
          <a:bodyPr anchorCtr="0" anchor="t" bIns="34275" lIns="68575" spcFirstLastPara="1" rIns="68575" wrap="square" tIns="34275">
            <a:normAutofit/>
          </a:bodyPr>
          <a:lstStyle>
            <a:lvl1pPr lvl="0" algn="l">
              <a:lnSpc>
                <a:spcPct val="100000"/>
              </a:lnSpc>
              <a:spcBef>
                <a:spcPts val="0"/>
              </a:spcBef>
              <a:spcAft>
                <a:spcPts val="0"/>
              </a:spcAft>
              <a:buClr>
                <a:schemeClr val="lt1"/>
              </a:buClr>
              <a:buSzPts val="1200"/>
              <a:buNone/>
              <a:defRPr b="0" sz="1200">
                <a:solidFill>
                  <a:schemeClr val="lt1"/>
                </a:solidFill>
              </a:defRPr>
            </a:lvl1pPr>
            <a:lvl2pPr lvl="1" algn="l">
              <a:lnSpc>
                <a:spcPct val="100000"/>
              </a:lnSpc>
              <a:spcBef>
                <a:spcPts val="0"/>
              </a:spcBef>
              <a:spcAft>
                <a:spcPts val="0"/>
              </a:spcAft>
              <a:buClr>
                <a:schemeClr val="lt1"/>
              </a:buClr>
              <a:buSzPts val="1200"/>
              <a:buNone/>
              <a:defRPr sz="1200">
                <a:solidFill>
                  <a:schemeClr val="lt1"/>
                </a:solidFill>
              </a:defRPr>
            </a:lvl2pPr>
            <a:lvl3pPr lvl="2" algn="l">
              <a:lnSpc>
                <a:spcPct val="100000"/>
              </a:lnSpc>
              <a:spcBef>
                <a:spcPts val="0"/>
              </a:spcBef>
              <a:spcAft>
                <a:spcPts val="0"/>
              </a:spcAft>
              <a:buClr>
                <a:schemeClr val="lt1"/>
              </a:buClr>
              <a:buSzPts val="1200"/>
              <a:buNone/>
              <a:defRPr sz="1200">
                <a:solidFill>
                  <a:schemeClr val="lt1"/>
                </a:solidFill>
              </a:defRPr>
            </a:lvl3pPr>
            <a:lvl4pPr lvl="3" algn="l">
              <a:lnSpc>
                <a:spcPct val="100000"/>
              </a:lnSpc>
              <a:spcBef>
                <a:spcPts val="0"/>
              </a:spcBef>
              <a:spcAft>
                <a:spcPts val="0"/>
              </a:spcAft>
              <a:buClr>
                <a:schemeClr val="lt1"/>
              </a:buClr>
              <a:buSzPts val="1200"/>
              <a:buNone/>
              <a:defRPr sz="1200">
                <a:solidFill>
                  <a:schemeClr val="lt1"/>
                </a:solidFill>
              </a:defRPr>
            </a:lvl4pPr>
            <a:lvl5pPr lvl="4" algn="l">
              <a:lnSpc>
                <a:spcPct val="100000"/>
              </a:lnSpc>
              <a:spcBef>
                <a:spcPts val="0"/>
              </a:spcBef>
              <a:spcAft>
                <a:spcPts val="0"/>
              </a:spcAft>
              <a:buClr>
                <a:schemeClr val="lt1"/>
              </a:buClr>
              <a:buSzPts val="1200"/>
              <a:buNone/>
              <a:defRPr sz="1200">
                <a:solidFill>
                  <a:schemeClr val="lt1"/>
                </a:solidFill>
              </a:defRPr>
            </a:lvl5pPr>
            <a:lvl6pPr lvl="5" algn="l">
              <a:lnSpc>
                <a:spcPct val="100000"/>
              </a:lnSpc>
              <a:spcBef>
                <a:spcPts val="0"/>
              </a:spcBef>
              <a:spcAft>
                <a:spcPts val="0"/>
              </a:spcAft>
              <a:buClr>
                <a:schemeClr val="lt1"/>
              </a:buClr>
              <a:buSzPts val="1200"/>
              <a:buNone/>
              <a:defRPr sz="1200">
                <a:solidFill>
                  <a:schemeClr val="lt1"/>
                </a:solidFill>
              </a:defRPr>
            </a:lvl6pPr>
            <a:lvl7pPr lvl="6" algn="l">
              <a:lnSpc>
                <a:spcPct val="100000"/>
              </a:lnSpc>
              <a:spcBef>
                <a:spcPts val="0"/>
              </a:spcBef>
              <a:spcAft>
                <a:spcPts val="0"/>
              </a:spcAft>
              <a:buClr>
                <a:schemeClr val="lt1"/>
              </a:buClr>
              <a:buSzPts val="1200"/>
              <a:buNone/>
              <a:defRPr sz="1200">
                <a:solidFill>
                  <a:schemeClr val="lt1"/>
                </a:solidFill>
              </a:defRPr>
            </a:lvl7pPr>
            <a:lvl8pPr lvl="7" algn="l">
              <a:lnSpc>
                <a:spcPct val="100000"/>
              </a:lnSpc>
              <a:spcBef>
                <a:spcPts val="0"/>
              </a:spcBef>
              <a:spcAft>
                <a:spcPts val="0"/>
              </a:spcAft>
              <a:buClr>
                <a:schemeClr val="lt1"/>
              </a:buClr>
              <a:buSzPts val="1200"/>
              <a:buNone/>
              <a:defRPr sz="1200">
                <a:solidFill>
                  <a:schemeClr val="lt1"/>
                </a:solidFill>
              </a:defRPr>
            </a:lvl8pPr>
            <a:lvl9pPr lvl="8" algn="l">
              <a:lnSpc>
                <a:spcPct val="100000"/>
              </a:lnSpc>
              <a:spcBef>
                <a:spcPts val="0"/>
              </a:spcBef>
              <a:spcAft>
                <a:spcPts val="0"/>
              </a:spcAft>
              <a:buClr>
                <a:schemeClr val="lt1"/>
              </a:buClr>
              <a:buSzPts val="1200"/>
              <a:buNone/>
              <a:defRPr sz="1200">
                <a:solidFill>
                  <a:schemeClr val="lt1"/>
                </a:solidFill>
              </a:defRPr>
            </a:lvl9pPr>
          </a:lstStyle>
          <a:p/>
        </p:txBody>
      </p:sp>
      <p:sp>
        <p:nvSpPr>
          <p:cNvPr id="98" name="Google Shape;98;p1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99" name="Shape 99"/>
        <p:cNvGrpSpPr/>
        <p:nvPr/>
      </p:nvGrpSpPr>
      <p:grpSpPr>
        <a:xfrm>
          <a:off x="0" y="0"/>
          <a:ext cx="0" cy="0"/>
          <a:chOff x="0" y="0"/>
          <a:chExt cx="0" cy="0"/>
        </a:xfrm>
      </p:grpSpPr>
      <p:sp>
        <p:nvSpPr>
          <p:cNvPr id="100" name="Google Shape;100;p17"/>
          <p:cNvSpPr txBox="1"/>
          <p:nvPr>
            <p:ph type="title"/>
          </p:nvPr>
        </p:nvSpPr>
        <p:spPr>
          <a:xfrm>
            <a:off x="334022" y="419469"/>
            <a:ext cx="8475900" cy="8484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2400"/>
              <a:buFont typeface="Avenir"/>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1" name="Google Shape;101;p1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2">
    <p:spTree>
      <p:nvGrpSpPr>
        <p:cNvPr id="102" name="Shape 102"/>
        <p:cNvGrpSpPr/>
        <p:nvPr/>
      </p:nvGrpSpPr>
      <p:grpSpPr>
        <a:xfrm>
          <a:off x="0" y="0"/>
          <a:ext cx="0" cy="0"/>
          <a:chOff x="0" y="0"/>
          <a:chExt cx="0" cy="0"/>
        </a:xfrm>
      </p:grpSpPr>
      <p:sp>
        <p:nvSpPr>
          <p:cNvPr id="103" name="Google Shape;103;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5" name="Google Shape;10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3">
    <p:spTree>
      <p:nvGrpSpPr>
        <p:cNvPr id="106" name="Shape 106"/>
        <p:cNvGrpSpPr/>
        <p:nvPr/>
      </p:nvGrpSpPr>
      <p:grpSpPr>
        <a:xfrm>
          <a:off x="0" y="0"/>
          <a:ext cx="0" cy="0"/>
          <a:chOff x="0" y="0"/>
          <a:chExt cx="0" cy="0"/>
        </a:xfrm>
      </p:grpSpPr>
      <p:sp>
        <p:nvSpPr>
          <p:cNvPr id="107" name="Google Shape;107;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8" name="Google Shape;108;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9" name="Google Shape;10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4">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2" name="Google Shape;112;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3" name="Google Shape;113;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5">
    <p:spTree>
      <p:nvGrpSpPr>
        <p:cNvPr id="114" name="Shape 114"/>
        <p:cNvGrpSpPr/>
        <p:nvPr/>
      </p:nvGrpSpPr>
      <p:grpSpPr>
        <a:xfrm>
          <a:off x="0" y="0"/>
          <a:ext cx="0" cy="0"/>
          <a:chOff x="0" y="0"/>
          <a:chExt cx="0" cy="0"/>
        </a:xfrm>
      </p:grpSpPr>
      <p:sp>
        <p:nvSpPr>
          <p:cNvPr id="115" name="Google Shape;115;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6" name="Google Shape;116;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7" name="Google Shape;11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6">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0" name="Google Shape;120;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1" name="Google Shape;12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TITLE_AND_BODY_7">
    <p:spTree>
      <p:nvGrpSpPr>
        <p:cNvPr id="122" name="Shape 122"/>
        <p:cNvGrpSpPr/>
        <p:nvPr/>
      </p:nvGrpSpPr>
      <p:grpSpPr>
        <a:xfrm>
          <a:off x="0" y="0"/>
          <a:ext cx="0" cy="0"/>
          <a:chOff x="0" y="0"/>
          <a:chExt cx="0" cy="0"/>
        </a:xfrm>
      </p:grpSpPr>
      <p:sp>
        <p:nvSpPr>
          <p:cNvPr id="123" name="Google Shape;123;p23"/>
          <p:cNvSpPr txBox="1"/>
          <p:nvPr>
            <p:ph type="title"/>
          </p:nvPr>
        </p:nvSpPr>
        <p:spPr>
          <a:xfrm>
            <a:off x="173625" y="70600"/>
            <a:ext cx="8847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4" name="Google Shape;124;p23"/>
          <p:cNvSpPr txBox="1"/>
          <p:nvPr>
            <p:ph idx="1" type="body"/>
          </p:nvPr>
        </p:nvSpPr>
        <p:spPr>
          <a:xfrm>
            <a:off x="173625" y="643300"/>
            <a:ext cx="8658600" cy="410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25" name="Google Shape;125;p23"/>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23"/>
          <p:cNvSpPr txBox="1"/>
          <p:nvPr>
            <p:ph idx="2" type="subTitle"/>
          </p:nvPr>
        </p:nvSpPr>
        <p:spPr>
          <a:xfrm>
            <a:off x="0" y="4413425"/>
            <a:ext cx="7084200" cy="7299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7" name="Google Shape;127;p23"/>
          <p:cNvSpPr/>
          <p:nvPr/>
        </p:nvSpPr>
        <p:spPr>
          <a:xfrm>
            <a:off x="0" y="0"/>
            <a:ext cx="9144000" cy="540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31" name="Shape 131"/>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32" name="Shape 132"/>
        <p:cNvGrpSpPr/>
        <p:nvPr/>
      </p:nvGrpSpPr>
      <p:grpSpPr>
        <a:xfrm>
          <a:off x="0" y="0"/>
          <a:ext cx="0" cy="0"/>
          <a:chOff x="0" y="0"/>
          <a:chExt cx="0" cy="0"/>
        </a:xfrm>
      </p:grpSpPr>
      <p:sp>
        <p:nvSpPr>
          <p:cNvPr id="133" name="Google Shape;133;p26"/>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34" name="Google Shape;134;p26"/>
          <p:cNvSpPr txBox="1"/>
          <p:nvPr>
            <p:ph idx="2" type="body"/>
          </p:nvPr>
        </p:nvSpPr>
        <p:spPr>
          <a:xfrm>
            <a:off x="467397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35" name="Google Shape;135;p26"/>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6" name="Google Shape;136;p26"/>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37" name="Shape 137"/>
        <p:cNvGrpSpPr/>
        <p:nvPr/>
      </p:nvGrpSpPr>
      <p:grpSpPr>
        <a:xfrm>
          <a:off x="0" y="0"/>
          <a:ext cx="0" cy="0"/>
          <a:chOff x="0" y="0"/>
          <a:chExt cx="0" cy="0"/>
        </a:xfrm>
      </p:grpSpPr>
      <p:sp>
        <p:nvSpPr>
          <p:cNvPr id="138" name="Google Shape;138;p27"/>
          <p:cNvSpPr txBox="1"/>
          <p:nvPr>
            <p:ph idx="1" type="body"/>
          </p:nvPr>
        </p:nvSpPr>
        <p:spPr>
          <a:xfrm>
            <a:off x="457110" y="1203390"/>
            <a:ext cx="82293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0"/>
              </a:spcBef>
              <a:spcAft>
                <a:spcPts val="0"/>
              </a:spcAft>
              <a:buClr>
                <a:schemeClr val="dk1"/>
              </a:buClr>
              <a:buSzPts val="1600"/>
              <a:buNone/>
              <a:defRPr sz="1600">
                <a:solidFill>
                  <a:schemeClr val="dk1"/>
                </a:solidFill>
              </a:defRPr>
            </a:lvl2pPr>
            <a:lvl3pPr indent="-228600" lvl="2" marL="1371600" algn="l">
              <a:lnSpc>
                <a:spcPct val="100000"/>
              </a:lnSpc>
              <a:spcBef>
                <a:spcPts val="0"/>
              </a:spcBef>
              <a:spcAft>
                <a:spcPts val="0"/>
              </a:spcAft>
              <a:buClr>
                <a:schemeClr val="dk1"/>
              </a:buClr>
              <a:buSzPts val="1600"/>
              <a:buNone/>
              <a:defRPr sz="1600">
                <a:solidFill>
                  <a:schemeClr val="dk1"/>
                </a:solidFill>
              </a:defRPr>
            </a:lvl3pPr>
            <a:lvl4pPr indent="-228600" lvl="3" marL="1828800" algn="l">
              <a:lnSpc>
                <a:spcPct val="100000"/>
              </a:lnSpc>
              <a:spcBef>
                <a:spcPts val="0"/>
              </a:spcBef>
              <a:spcAft>
                <a:spcPts val="0"/>
              </a:spcAft>
              <a:buClr>
                <a:schemeClr val="dk1"/>
              </a:buClr>
              <a:buSzPts val="1600"/>
              <a:buNone/>
              <a:defRPr sz="1600">
                <a:solidFill>
                  <a:schemeClr val="dk1"/>
                </a:solidFill>
              </a:defRPr>
            </a:lvl4pPr>
            <a:lvl5pPr indent="-228600" lvl="4" marL="2286000" algn="l">
              <a:lnSpc>
                <a:spcPct val="100000"/>
              </a:lnSpc>
              <a:spcBef>
                <a:spcPts val="0"/>
              </a:spcBef>
              <a:spcAft>
                <a:spcPts val="0"/>
              </a:spcAft>
              <a:buClr>
                <a:schemeClr val="dk1"/>
              </a:buClr>
              <a:buSzPts val="1600"/>
              <a:buNone/>
              <a:defRPr sz="1600">
                <a:solidFill>
                  <a:schemeClr val="dk1"/>
                </a:solidFill>
              </a:defRPr>
            </a:lvl5pPr>
            <a:lvl6pPr indent="-228600" lvl="5" marL="2743200" algn="l">
              <a:lnSpc>
                <a:spcPct val="100000"/>
              </a:lnSpc>
              <a:spcBef>
                <a:spcPts val="0"/>
              </a:spcBef>
              <a:spcAft>
                <a:spcPts val="0"/>
              </a:spcAft>
              <a:buClr>
                <a:schemeClr val="dk1"/>
              </a:buClr>
              <a:buSzPts val="1600"/>
              <a:buNone/>
              <a:defRPr sz="1600">
                <a:solidFill>
                  <a:schemeClr val="dk1"/>
                </a:solidFill>
              </a:defRPr>
            </a:lvl6pPr>
            <a:lvl7pPr indent="-228600" lvl="6" marL="3200400" algn="l">
              <a:lnSpc>
                <a:spcPct val="100000"/>
              </a:lnSpc>
              <a:spcBef>
                <a:spcPts val="0"/>
              </a:spcBef>
              <a:spcAft>
                <a:spcPts val="0"/>
              </a:spcAft>
              <a:buClr>
                <a:schemeClr val="dk1"/>
              </a:buClr>
              <a:buSzPts val="1600"/>
              <a:buNone/>
              <a:defRPr sz="1600">
                <a:solidFill>
                  <a:schemeClr val="dk1"/>
                </a:solidFill>
              </a:defRPr>
            </a:lvl7pPr>
            <a:lvl8pPr indent="-228600" lvl="7" marL="3657600" algn="l">
              <a:lnSpc>
                <a:spcPct val="100000"/>
              </a:lnSpc>
              <a:spcBef>
                <a:spcPts val="0"/>
              </a:spcBef>
              <a:spcAft>
                <a:spcPts val="0"/>
              </a:spcAft>
              <a:buClr>
                <a:schemeClr val="dk1"/>
              </a:buClr>
              <a:buSzPts val="1600"/>
              <a:buNone/>
              <a:defRPr sz="1600">
                <a:solidFill>
                  <a:schemeClr val="dk1"/>
                </a:solidFill>
              </a:defRPr>
            </a:lvl8pPr>
            <a:lvl9pPr indent="-228600" lvl="8" marL="4114800" algn="l">
              <a:lnSpc>
                <a:spcPct val="100000"/>
              </a:lnSpc>
              <a:spcBef>
                <a:spcPts val="0"/>
              </a:spcBef>
              <a:spcAft>
                <a:spcPts val="0"/>
              </a:spcAft>
              <a:buClr>
                <a:schemeClr val="dk1"/>
              </a:buClr>
              <a:buSzPts val="1600"/>
              <a:buNone/>
              <a:defRPr sz="1600">
                <a:solidFill>
                  <a:schemeClr val="dk1"/>
                </a:solidFill>
              </a:defRPr>
            </a:lvl9pPr>
          </a:lstStyle>
          <a:p/>
        </p:txBody>
      </p:sp>
      <p:sp>
        <p:nvSpPr>
          <p:cNvPr id="139" name="Google Shape;139;p27"/>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0" name="Google Shape;140;p27"/>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41" name="Shape 141"/>
        <p:cNvGrpSpPr/>
        <p:nvPr/>
      </p:nvGrpSpPr>
      <p:grpSpPr>
        <a:xfrm>
          <a:off x="0" y="0"/>
          <a:ext cx="0" cy="0"/>
          <a:chOff x="0" y="0"/>
          <a:chExt cx="0" cy="0"/>
        </a:xfrm>
      </p:grpSpPr>
      <p:sp>
        <p:nvSpPr>
          <p:cNvPr id="142" name="Google Shape;142;p28"/>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3" name="Google Shape;143;p28"/>
          <p:cNvSpPr txBox="1"/>
          <p:nvPr>
            <p:ph idx="1" type="subTitle"/>
          </p:nvPr>
        </p:nvSpPr>
        <p:spPr>
          <a:xfrm>
            <a:off x="457110" y="1203390"/>
            <a:ext cx="8229300" cy="29829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4" name="Google Shape;144;p28"/>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5" name="Shape 145"/>
        <p:cNvGrpSpPr/>
        <p:nvPr/>
      </p:nvGrpSpPr>
      <p:grpSpPr>
        <a:xfrm>
          <a:off x="0" y="0"/>
          <a:ext cx="0" cy="0"/>
          <a:chOff x="0" y="0"/>
          <a:chExt cx="0" cy="0"/>
        </a:xfrm>
      </p:grpSpPr>
      <p:sp>
        <p:nvSpPr>
          <p:cNvPr id="146" name="Google Shape;146;p29"/>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7" name="Google Shape;147;p29"/>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48" name="Shape 148"/>
        <p:cNvGrpSpPr/>
        <p:nvPr/>
      </p:nvGrpSpPr>
      <p:grpSpPr>
        <a:xfrm>
          <a:off x="0" y="0"/>
          <a:ext cx="0" cy="0"/>
          <a:chOff x="0" y="0"/>
          <a:chExt cx="0" cy="0"/>
        </a:xfrm>
      </p:grpSpPr>
      <p:sp>
        <p:nvSpPr>
          <p:cNvPr id="149" name="Google Shape;149;p30"/>
          <p:cNvSpPr txBox="1"/>
          <p:nvPr>
            <p:ph idx="1" type="subTitle"/>
          </p:nvPr>
        </p:nvSpPr>
        <p:spPr>
          <a:xfrm>
            <a:off x="457110" y="205200"/>
            <a:ext cx="8229300" cy="3981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50" name="Shape 150"/>
        <p:cNvGrpSpPr/>
        <p:nvPr/>
      </p:nvGrpSpPr>
      <p:grpSpPr>
        <a:xfrm>
          <a:off x="0" y="0"/>
          <a:ext cx="0" cy="0"/>
          <a:chOff x="0" y="0"/>
          <a:chExt cx="0" cy="0"/>
        </a:xfrm>
      </p:grpSpPr>
      <p:sp>
        <p:nvSpPr>
          <p:cNvPr id="151" name="Google Shape;151;p31"/>
          <p:cNvSpPr txBox="1"/>
          <p:nvPr>
            <p:ph idx="1" type="body"/>
          </p:nvPr>
        </p:nvSpPr>
        <p:spPr>
          <a:xfrm>
            <a:off x="45711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52" name="Google Shape;152;p31"/>
          <p:cNvSpPr txBox="1"/>
          <p:nvPr>
            <p:ph idx="2" type="body"/>
          </p:nvPr>
        </p:nvSpPr>
        <p:spPr>
          <a:xfrm>
            <a:off x="467397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53" name="Google Shape;153;p31"/>
          <p:cNvSpPr txBox="1"/>
          <p:nvPr>
            <p:ph idx="3" type="body"/>
          </p:nvPr>
        </p:nvSpPr>
        <p:spPr>
          <a:xfrm>
            <a:off x="45711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54" name="Google Shape;154;p31"/>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5" name="Google Shape;155;p31"/>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56" name="Shape 156"/>
        <p:cNvGrpSpPr/>
        <p:nvPr/>
      </p:nvGrpSpPr>
      <p:grpSpPr>
        <a:xfrm>
          <a:off x="0" y="0"/>
          <a:ext cx="0" cy="0"/>
          <a:chOff x="0" y="0"/>
          <a:chExt cx="0" cy="0"/>
        </a:xfrm>
      </p:grpSpPr>
      <p:sp>
        <p:nvSpPr>
          <p:cNvPr id="157" name="Google Shape;157;p32"/>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58" name="Google Shape;158;p32"/>
          <p:cNvSpPr txBox="1"/>
          <p:nvPr>
            <p:ph idx="2" type="body"/>
          </p:nvPr>
        </p:nvSpPr>
        <p:spPr>
          <a:xfrm>
            <a:off x="467397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59" name="Google Shape;159;p32"/>
          <p:cNvSpPr txBox="1"/>
          <p:nvPr>
            <p:ph idx="3" type="body"/>
          </p:nvPr>
        </p:nvSpPr>
        <p:spPr>
          <a:xfrm>
            <a:off x="467397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60" name="Google Shape;160;p32"/>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1" name="Google Shape;161;p32"/>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62" name="Shape 162"/>
        <p:cNvGrpSpPr/>
        <p:nvPr/>
      </p:nvGrpSpPr>
      <p:grpSpPr>
        <a:xfrm>
          <a:off x="0" y="0"/>
          <a:ext cx="0" cy="0"/>
          <a:chOff x="0" y="0"/>
          <a:chExt cx="0" cy="0"/>
        </a:xfrm>
      </p:grpSpPr>
      <p:sp>
        <p:nvSpPr>
          <p:cNvPr id="163" name="Google Shape;163;p33"/>
          <p:cNvSpPr txBox="1"/>
          <p:nvPr>
            <p:ph idx="1" type="body"/>
          </p:nvPr>
        </p:nvSpPr>
        <p:spPr>
          <a:xfrm>
            <a:off x="45711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64" name="Google Shape;164;p33"/>
          <p:cNvSpPr txBox="1"/>
          <p:nvPr>
            <p:ph idx="2" type="body"/>
          </p:nvPr>
        </p:nvSpPr>
        <p:spPr>
          <a:xfrm>
            <a:off x="467397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65" name="Google Shape;165;p33"/>
          <p:cNvSpPr txBox="1"/>
          <p:nvPr>
            <p:ph idx="3" type="body"/>
          </p:nvPr>
        </p:nvSpPr>
        <p:spPr>
          <a:xfrm>
            <a:off x="457110" y="2761560"/>
            <a:ext cx="82293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66" name="Google Shape;166;p33"/>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7" name="Google Shape;167;p33"/>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68" name="Shape 168"/>
        <p:cNvGrpSpPr/>
        <p:nvPr/>
      </p:nvGrpSpPr>
      <p:grpSpPr>
        <a:xfrm>
          <a:off x="0" y="0"/>
          <a:ext cx="0" cy="0"/>
          <a:chOff x="0" y="0"/>
          <a:chExt cx="0" cy="0"/>
        </a:xfrm>
      </p:grpSpPr>
      <p:sp>
        <p:nvSpPr>
          <p:cNvPr id="169" name="Google Shape;169;p34"/>
          <p:cNvSpPr txBox="1"/>
          <p:nvPr>
            <p:ph idx="1" type="body"/>
          </p:nvPr>
        </p:nvSpPr>
        <p:spPr>
          <a:xfrm>
            <a:off x="457110" y="1203390"/>
            <a:ext cx="82293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70" name="Google Shape;170;p34"/>
          <p:cNvSpPr txBox="1"/>
          <p:nvPr>
            <p:ph idx="2" type="body"/>
          </p:nvPr>
        </p:nvSpPr>
        <p:spPr>
          <a:xfrm>
            <a:off x="457110" y="2761560"/>
            <a:ext cx="82293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71" name="Google Shape;171;p34"/>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2" name="Google Shape;172;p34"/>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73" name="Shape 173"/>
        <p:cNvGrpSpPr/>
        <p:nvPr/>
      </p:nvGrpSpPr>
      <p:grpSpPr>
        <a:xfrm>
          <a:off x="0" y="0"/>
          <a:ext cx="0" cy="0"/>
          <a:chOff x="0" y="0"/>
          <a:chExt cx="0" cy="0"/>
        </a:xfrm>
      </p:grpSpPr>
      <p:sp>
        <p:nvSpPr>
          <p:cNvPr id="174" name="Google Shape;174;p35"/>
          <p:cNvSpPr txBox="1"/>
          <p:nvPr>
            <p:ph idx="1" type="body"/>
          </p:nvPr>
        </p:nvSpPr>
        <p:spPr>
          <a:xfrm>
            <a:off x="45711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75" name="Google Shape;175;p35"/>
          <p:cNvSpPr txBox="1"/>
          <p:nvPr>
            <p:ph idx="2" type="body"/>
          </p:nvPr>
        </p:nvSpPr>
        <p:spPr>
          <a:xfrm>
            <a:off x="4673970" y="120339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76" name="Google Shape;176;p35"/>
          <p:cNvSpPr txBox="1"/>
          <p:nvPr>
            <p:ph idx="3" type="body"/>
          </p:nvPr>
        </p:nvSpPr>
        <p:spPr>
          <a:xfrm>
            <a:off x="45711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77" name="Google Shape;177;p35"/>
          <p:cNvSpPr txBox="1"/>
          <p:nvPr>
            <p:ph idx="4" type="body"/>
          </p:nvPr>
        </p:nvSpPr>
        <p:spPr>
          <a:xfrm>
            <a:off x="4673970" y="2761560"/>
            <a:ext cx="40158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78" name="Google Shape;178;p35"/>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35"/>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80" name="Shape 180"/>
        <p:cNvGrpSpPr/>
        <p:nvPr/>
      </p:nvGrpSpPr>
      <p:grpSpPr>
        <a:xfrm>
          <a:off x="0" y="0"/>
          <a:ext cx="0" cy="0"/>
          <a:chOff x="0" y="0"/>
          <a:chExt cx="0" cy="0"/>
        </a:xfrm>
      </p:grpSpPr>
      <p:sp>
        <p:nvSpPr>
          <p:cNvPr id="181" name="Google Shape;181;p36"/>
          <p:cNvSpPr txBox="1"/>
          <p:nvPr>
            <p:ph idx="1" type="body"/>
          </p:nvPr>
        </p:nvSpPr>
        <p:spPr>
          <a:xfrm>
            <a:off x="457110" y="120339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82" name="Google Shape;182;p36"/>
          <p:cNvSpPr txBox="1"/>
          <p:nvPr>
            <p:ph idx="2" type="body"/>
          </p:nvPr>
        </p:nvSpPr>
        <p:spPr>
          <a:xfrm>
            <a:off x="3239730" y="120339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83" name="Google Shape;183;p36"/>
          <p:cNvSpPr txBox="1"/>
          <p:nvPr>
            <p:ph idx="3" type="body"/>
          </p:nvPr>
        </p:nvSpPr>
        <p:spPr>
          <a:xfrm>
            <a:off x="6022350" y="120339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84" name="Google Shape;184;p36"/>
          <p:cNvSpPr txBox="1"/>
          <p:nvPr>
            <p:ph idx="4" type="body"/>
          </p:nvPr>
        </p:nvSpPr>
        <p:spPr>
          <a:xfrm>
            <a:off x="457110" y="276156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85" name="Google Shape;185;p36"/>
          <p:cNvSpPr txBox="1"/>
          <p:nvPr>
            <p:ph idx="5" type="body"/>
          </p:nvPr>
        </p:nvSpPr>
        <p:spPr>
          <a:xfrm>
            <a:off x="3239730" y="276156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86" name="Google Shape;186;p36"/>
          <p:cNvSpPr txBox="1"/>
          <p:nvPr>
            <p:ph idx="6" type="body"/>
          </p:nvPr>
        </p:nvSpPr>
        <p:spPr>
          <a:xfrm>
            <a:off x="6022350" y="2761560"/>
            <a:ext cx="2649900" cy="1422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87" name="Google Shape;187;p36"/>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8" name="Google Shape;188;p36"/>
          <p:cNvSpPr/>
          <p:nvPr/>
        </p:nvSpPr>
        <p:spPr>
          <a:xfrm>
            <a:off x="457200" y="182880"/>
            <a:ext cx="45600" cy="457200"/>
          </a:xfrm>
          <a:prstGeom prst="rect">
            <a:avLst/>
          </a:prstGeom>
          <a:solidFill>
            <a:srgbClr val="6DA7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9" name="Shape 189"/>
        <p:cNvGrpSpPr/>
        <p:nvPr/>
      </p:nvGrpSpPr>
      <p:grpSpPr>
        <a:xfrm>
          <a:off x="0" y="0"/>
          <a:ext cx="0" cy="0"/>
          <a:chOff x="0" y="0"/>
          <a:chExt cx="0" cy="0"/>
        </a:xfrm>
      </p:grpSpPr>
      <p:sp>
        <p:nvSpPr>
          <p:cNvPr id="190" name="Google Shape;190;p37"/>
          <p:cNvSpPr txBox="1"/>
          <p:nvPr>
            <p:ph type="ctrTitle"/>
          </p:nvPr>
        </p:nvSpPr>
        <p:spPr>
          <a:xfrm>
            <a:off x="311708" y="744575"/>
            <a:ext cx="8520600" cy="20526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91" name="Google Shape;191;p37"/>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rgbClr val="353D42"/>
              </a:buClr>
              <a:buSzPts val="2800"/>
              <a:buNone/>
              <a:defRPr sz="2800">
                <a:solidFill>
                  <a:srgbClr val="353D4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2" name="Google Shape;192;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193" name="Shape 193"/>
        <p:cNvGrpSpPr/>
        <p:nvPr/>
      </p:nvGrpSpPr>
      <p:grpSpPr>
        <a:xfrm>
          <a:off x="0" y="0"/>
          <a:ext cx="0" cy="0"/>
          <a:chOff x="0" y="0"/>
          <a:chExt cx="0" cy="0"/>
        </a:xfrm>
      </p:grpSpPr>
      <p:sp>
        <p:nvSpPr>
          <p:cNvPr id="194" name="Google Shape;194;p38"/>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5" name="Google Shape;195;p38"/>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96" name="Google Shape;196;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197" name="Shape 197"/>
        <p:cNvGrpSpPr/>
        <p:nvPr/>
      </p:nvGrpSpPr>
      <p:grpSpPr>
        <a:xfrm>
          <a:off x="0" y="0"/>
          <a:ext cx="0" cy="0"/>
          <a:chOff x="0" y="0"/>
          <a:chExt cx="0" cy="0"/>
        </a:xfrm>
      </p:grpSpPr>
      <p:sp>
        <p:nvSpPr>
          <p:cNvPr id="198" name="Google Shape;198;p39"/>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39"/>
          <p:cNvSpPr txBox="1"/>
          <p:nvPr>
            <p:ph type="title"/>
          </p:nvPr>
        </p:nvSpPr>
        <p:spPr>
          <a:xfrm>
            <a:off x="311700" y="445025"/>
            <a:ext cx="8520600" cy="7074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0" name="Google Shape;200;p39"/>
          <p:cNvSpPr txBox="1"/>
          <p:nvPr>
            <p:ph idx="1" type="body"/>
          </p:nvPr>
        </p:nvSpPr>
        <p:spPr>
          <a:xfrm>
            <a:off x="311700" y="1266325"/>
            <a:ext cx="8520600" cy="33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201" name="Google Shape;201;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202" name="Shape 202"/>
        <p:cNvGrpSpPr/>
        <p:nvPr/>
      </p:nvGrpSpPr>
      <p:grpSpPr>
        <a:xfrm>
          <a:off x="0" y="0"/>
          <a:ext cx="0" cy="0"/>
          <a:chOff x="0" y="0"/>
          <a:chExt cx="0" cy="0"/>
        </a:xfrm>
      </p:grpSpPr>
      <p:sp>
        <p:nvSpPr>
          <p:cNvPr id="203" name="Google Shape;203;p40"/>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0"/>
          <p:cNvSpPr txBox="1"/>
          <p:nvPr>
            <p:ph type="title"/>
          </p:nvPr>
        </p:nvSpPr>
        <p:spPr>
          <a:xfrm>
            <a:off x="311700" y="445025"/>
            <a:ext cx="8520600" cy="7074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40"/>
          <p:cNvSpPr txBox="1"/>
          <p:nvPr>
            <p:ph idx="1" type="body"/>
          </p:nvPr>
        </p:nvSpPr>
        <p:spPr>
          <a:xfrm>
            <a:off x="311700" y="1266325"/>
            <a:ext cx="8520600" cy="33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100"/>
              <a:buNone/>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206" name="Google Shape;206;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7" Type="http://schemas.openxmlformats.org/officeDocument/2006/relationships/theme" Target="../theme/theme3.xml"/><Relationship Id="rId16" Type="http://schemas.openxmlformats.org/officeDocument/2006/relationships/slideLayout" Target="../slideLayouts/slideLayout38.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110" y="0"/>
            <a:ext cx="8229300" cy="8046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353D42"/>
              </a:buClr>
              <a:buSzPts val="2700"/>
              <a:buFont typeface="Fira Sans Medium"/>
              <a:buNone/>
              <a:defRPr b="0" i="0" sz="2700" u="none" cap="none" strike="noStrike">
                <a:solidFill>
                  <a:srgbClr val="353D42"/>
                </a:solidFill>
                <a:latin typeface="Fira Sans Medium"/>
                <a:ea typeface="Fira Sans Medium"/>
                <a:cs typeface="Fira Sans Medium"/>
                <a:sym typeface="Fira Sans Medium"/>
              </a:defRPr>
            </a:lvl1pPr>
            <a:lvl2pPr lvl="1"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2pPr>
            <a:lvl3pPr lvl="2"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3pPr>
            <a:lvl4pPr lvl="3"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4pPr>
            <a:lvl5pPr lvl="4"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5pPr>
            <a:lvl6pPr lvl="5"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6pPr>
            <a:lvl7pPr lvl="6"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7pPr>
            <a:lvl8pPr lvl="7"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8pPr>
            <a:lvl9pPr lvl="8" marR="0" rtl="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9pPr>
          </a:lstStyle>
          <a:p/>
        </p:txBody>
      </p:sp>
      <p:sp>
        <p:nvSpPr>
          <p:cNvPr id="11" name="Google Shape;11;p1"/>
          <p:cNvSpPr txBox="1"/>
          <p:nvPr>
            <p:ph idx="1" type="body"/>
          </p:nvPr>
        </p:nvSpPr>
        <p:spPr>
          <a:xfrm>
            <a:off x="457110" y="1203390"/>
            <a:ext cx="8229300" cy="2982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1pPr>
            <a:lvl2pPr indent="-228600" lvl="1" marL="9144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2pPr>
            <a:lvl3pPr indent="-228600" lvl="2" marL="13716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3pPr>
            <a:lvl4pPr indent="-228600" lvl="3" marL="18288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4pPr>
            <a:lvl5pPr indent="-228600" lvl="4" marL="22860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5pPr>
            <a:lvl6pPr indent="-228600" lvl="5" marL="27432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6pPr>
            <a:lvl7pPr indent="-228600" lvl="6" marL="32004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7pPr>
            <a:lvl8pPr indent="-228600" lvl="7" marL="36576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8pPr>
            <a:lvl9pPr indent="-228600" lvl="8" marL="4114800" marR="0" rtl="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9pPr>
          </a:lstStyle>
          <a:p/>
        </p:txBody>
      </p:sp>
      <p:sp>
        <p:nvSpPr>
          <p:cNvPr id="12" name="Google Shape;12;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463335"/>
                </a:solidFill>
                <a:latin typeface="Fira Sans Light"/>
                <a:ea typeface="Fira Sans Light"/>
                <a:cs typeface="Fira Sans Light"/>
                <a:sym typeface="Fira Sans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8" name="Shape 128"/>
        <p:cNvGrpSpPr/>
        <p:nvPr/>
      </p:nvGrpSpPr>
      <p:grpSpPr>
        <a:xfrm>
          <a:off x="0" y="0"/>
          <a:ext cx="0" cy="0"/>
          <a:chOff x="0" y="0"/>
          <a:chExt cx="0" cy="0"/>
        </a:xfrm>
      </p:grpSpPr>
      <p:sp>
        <p:nvSpPr>
          <p:cNvPr id="129" name="Google Shape;129;p24"/>
          <p:cNvSpPr txBox="1"/>
          <p:nvPr>
            <p:ph type="title"/>
          </p:nvPr>
        </p:nvSpPr>
        <p:spPr>
          <a:xfrm>
            <a:off x="457110" y="0"/>
            <a:ext cx="8229300" cy="8046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Clr>
                <a:srgbClr val="353D42"/>
              </a:buClr>
              <a:buSzPts val="2700"/>
              <a:buFont typeface="Fira Sans Medium"/>
              <a:buNone/>
              <a:defRPr b="0" i="0" sz="2700" u="none" cap="none" strike="noStrike">
                <a:solidFill>
                  <a:srgbClr val="353D42"/>
                </a:solidFill>
                <a:latin typeface="Fira Sans Medium"/>
                <a:ea typeface="Fira Sans Medium"/>
                <a:cs typeface="Fira Sans Medium"/>
                <a:sym typeface="Fira Sans Medium"/>
              </a:defRPr>
            </a:lvl1pPr>
            <a:lvl2pPr lvl="1"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2pPr>
            <a:lvl3pPr lvl="2"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3pPr>
            <a:lvl4pPr lvl="3"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4pPr>
            <a:lvl5pPr lvl="4"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5pPr>
            <a:lvl6pPr lvl="5"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6pPr>
            <a:lvl7pPr lvl="6"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7pPr>
            <a:lvl8pPr lvl="7"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8pPr>
            <a:lvl9pPr lvl="8" marR="0" algn="l">
              <a:lnSpc>
                <a:spcPct val="100000"/>
              </a:lnSpc>
              <a:spcBef>
                <a:spcPts val="0"/>
              </a:spcBef>
              <a:spcAft>
                <a:spcPts val="0"/>
              </a:spcAft>
              <a:buClr>
                <a:srgbClr val="000000"/>
              </a:buClr>
              <a:buSzPts val="1100"/>
              <a:buFont typeface="Fira Sans Medium"/>
              <a:buNone/>
              <a:defRPr b="0" i="0" sz="1400" u="none" cap="none" strike="noStrike">
                <a:solidFill>
                  <a:srgbClr val="000000"/>
                </a:solidFill>
                <a:latin typeface="Fira Sans Medium"/>
                <a:ea typeface="Fira Sans Medium"/>
                <a:cs typeface="Fira Sans Medium"/>
                <a:sym typeface="Fira Sans Medium"/>
              </a:defRPr>
            </a:lvl9pPr>
          </a:lstStyle>
          <a:p/>
        </p:txBody>
      </p:sp>
      <p:sp>
        <p:nvSpPr>
          <p:cNvPr id="130" name="Google Shape;130;p24"/>
          <p:cNvSpPr txBox="1"/>
          <p:nvPr>
            <p:ph idx="1" type="body"/>
          </p:nvPr>
        </p:nvSpPr>
        <p:spPr>
          <a:xfrm>
            <a:off x="457110" y="1203390"/>
            <a:ext cx="8229300" cy="2982900"/>
          </a:xfrm>
          <a:prstGeom prst="rect">
            <a:avLst/>
          </a:prstGeom>
          <a:noFill/>
          <a:ln>
            <a:noFill/>
          </a:ln>
        </p:spPr>
        <p:txBody>
          <a:bodyPr anchorCtr="0" anchor="t" bIns="0" lIns="0" spcFirstLastPara="1" rIns="0" wrap="square" tIns="0">
            <a:noAutofit/>
          </a:bodyPr>
          <a:lstStyle>
            <a:lvl1pPr indent="-228600" lvl="0" marL="4572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1pPr>
            <a:lvl2pPr indent="-228600" lvl="1" marL="9144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2pPr>
            <a:lvl3pPr indent="-228600" lvl="2" marL="13716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3pPr>
            <a:lvl4pPr indent="-228600" lvl="3" marL="18288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4pPr>
            <a:lvl5pPr indent="-228600" lvl="4" marL="22860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5pPr>
            <a:lvl6pPr indent="-228600" lvl="5" marL="27432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6pPr>
            <a:lvl7pPr indent="-228600" lvl="6" marL="32004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7pPr>
            <a:lvl8pPr indent="-228600" lvl="7" marL="36576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8pPr>
            <a:lvl9pPr indent="-228600" lvl="8" marL="4114800" marR="0" algn="l">
              <a:lnSpc>
                <a:spcPct val="100000"/>
              </a:lnSpc>
              <a:spcBef>
                <a:spcPts val="0"/>
              </a:spcBef>
              <a:spcAft>
                <a:spcPts val="0"/>
              </a:spcAft>
              <a:buClr>
                <a:srgbClr val="463335"/>
              </a:buClr>
              <a:buSzPts val="1100"/>
              <a:buFont typeface="Fira Sans Light"/>
              <a:buNone/>
              <a:defRPr b="0" i="0" sz="1400" u="none" cap="none" strike="noStrike">
                <a:solidFill>
                  <a:srgbClr val="463335"/>
                </a:solidFill>
                <a:latin typeface="Fira Sans Light"/>
                <a:ea typeface="Fira Sans Light"/>
                <a:cs typeface="Fira Sans Light"/>
                <a:sym typeface="Fira Sans Light"/>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2.pn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25.png"/><Relationship Id="rId13" Type="http://schemas.openxmlformats.org/officeDocument/2006/relationships/image" Target="../media/image27.jpg"/><Relationship Id="rId12" Type="http://schemas.openxmlformats.org/officeDocument/2006/relationships/image" Target="../media/image29.jpg"/><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16.jpg"/><Relationship Id="rId9" Type="http://schemas.openxmlformats.org/officeDocument/2006/relationships/image" Target="../media/image26.png"/><Relationship Id="rId5" Type="http://schemas.openxmlformats.org/officeDocument/2006/relationships/image" Target="../media/image24.jpg"/><Relationship Id="rId6" Type="http://schemas.openxmlformats.org/officeDocument/2006/relationships/image" Target="../media/image18.jpg"/><Relationship Id="rId7" Type="http://schemas.openxmlformats.org/officeDocument/2006/relationships/image" Target="../media/image28.jpg"/><Relationship Id="rId8"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3D42"/>
        </a:solidFill>
      </p:bgPr>
    </p:bg>
    <p:spTree>
      <p:nvGrpSpPr>
        <p:cNvPr id="210" name="Shape 210"/>
        <p:cNvGrpSpPr/>
        <p:nvPr/>
      </p:nvGrpSpPr>
      <p:grpSpPr>
        <a:xfrm>
          <a:off x="0" y="0"/>
          <a:ext cx="0" cy="0"/>
          <a:chOff x="0" y="0"/>
          <a:chExt cx="0" cy="0"/>
        </a:xfrm>
      </p:grpSpPr>
      <p:sp>
        <p:nvSpPr>
          <p:cNvPr id="211" name="Google Shape;211;p41"/>
          <p:cNvSpPr/>
          <p:nvPr/>
        </p:nvSpPr>
        <p:spPr>
          <a:xfrm>
            <a:off x="0" y="648000"/>
            <a:ext cx="9144000" cy="1429500"/>
          </a:xfrm>
          <a:prstGeom prst="rect">
            <a:avLst/>
          </a:prstGeom>
          <a:noFill/>
          <a:ln>
            <a:noFill/>
          </a:ln>
        </p:spPr>
        <p:txBody>
          <a:bodyPr anchorCtr="0" anchor="ctr" bIns="33750" lIns="67500" spcFirstLastPara="1" rIns="67500" wrap="square" tIns="33750">
            <a:noAutofit/>
          </a:bodyPr>
          <a:lstStyle/>
          <a:p>
            <a:pPr indent="0" lvl="0" marL="0" marR="0" rtl="0" algn="ctr">
              <a:lnSpc>
                <a:spcPct val="100000"/>
              </a:lnSpc>
              <a:spcBef>
                <a:spcPts val="0"/>
              </a:spcBef>
              <a:spcAft>
                <a:spcPts val="0"/>
              </a:spcAft>
              <a:buClr>
                <a:srgbClr val="000000"/>
              </a:buClr>
              <a:buSzPts val="1100"/>
              <a:buFont typeface="Arial"/>
              <a:buNone/>
            </a:pPr>
            <a:r>
              <a:rPr b="1" i="0" lang="en-US" sz="3600" u="none" cap="none" strike="noStrike">
                <a:solidFill>
                  <a:schemeClr val="lt1"/>
                </a:solidFill>
                <a:latin typeface="Fira Sans"/>
                <a:ea typeface="Fira Sans"/>
                <a:cs typeface="Fira Sans"/>
                <a:sym typeface="Fira Sans"/>
              </a:rPr>
              <a:t>SEQUENCE-TO-SEQUENCE TRANSLATION FROM MASS SPECTRA TO PEPTIDES</a:t>
            </a:r>
            <a:br>
              <a:rPr b="1" i="0" lang="en-US" sz="3600" u="none" cap="none" strike="noStrike">
                <a:solidFill>
                  <a:schemeClr val="lt1"/>
                </a:solidFill>
                <a:latin typeface="Fira Sans"/>
                <a:ea typeface="Fira Sans"/>
                <a:cs typeface="Fira Sans"/>
                <a:sym typeface="Fira Sans"/>
              </a:rPr>
            </a:br>
            <a:r>
              <a:rPr b="1" i="0" lang="en-US" sz="3600" u="none" cap="none" strike="noStrike">
                <a:solidFill>
                  <a:schemeClr val="lt1"/>
                </a:solidFill>
                <a:latin typeface="Fira Sans"/>
                <a:ea typeface="Fira Sans"/>
                <a:cs typeface="Fira Sans"/>
                <a:sym typeface="Fira Sans"/>
              </a:rPr>
              <a:t>WITH A TRANSFORMER MODEL</a:t>
            </a:r>
            <a:endParaRPr b="1" i="0" sz="3600" u="none" cap="small" strike="noStrike">
              <a:solidFill>
                <a:schemeClr val="lt1"/>
              </a:solidFill>
              <a:latin typeface="Fira Sans"/>
              <a:ea typeface="Fira Sans"/>
              <a:cs typeface="Fira Sans"/>
              <a:sym typeface="Fira Sans"/>
            </a:endParaRPr>
          </a:p>
        </p:txBody>
      </p:sp>
      <p:sp>
        <p:nvSpPr>
          <p:cNvPr id="212" name="Google Shape;212;p41"/>
          <p:cNvSpPr/>
          <p:nvPr/>
        </p:nvSpPr>
        <p:spPr>
          <a:xfrm>
            <a:off x="270000" y="2826900"/>
            <a:ext cx="8604900" cy="326400"/>
          </a:xfrm>
          <a:prstGeom prst="rect">
            <a:avLst/>
          </a:prstGeom>
          <a:noFill/>
          <a:ln>
            <a:noFill/>
          </a:ln>
        </p:spPr>
        <p:txBody>
          <a:bodyPr anchorCtr="0" anchor="t" bIns="33750" lIns="67500" spcFirstLastPara="1" rIns="67500" wrap="square" tIns="33750">
            <a:noAutofit/>
          </a:bodyPr>
          <a:lstStyle/>
          <a:p>
            <a:pPr indent="0" lvl="0" marL="0" marR="0" rtl="0" algn="ctr">
              <a:lnSpc>
                <a:spcPct val="90000"/>
              </a:lnSpc>
              <a:spcBef>
                <a:spcPts val="0"/>
              </a:spcBef>
              <a:spcAft>
                <a:spcPts val="0"/>
              </a:spcAft>
              <a:buClr>
                <a:srgbClr val="000000"/>
              </a:buClr>
              <a:buSzPts val="2100"/>
              <a:buFont typeface="Arial"/>
              <a:buNone/>
            </a:pPr>
            <a:r>
              <a:rPr b="0" i="0" lang="en-US" sz="2100" u="none" cap="none" strike="noStrike">
                <a:solidFill>
                  <a:schemeClr val="lt1"/>
                </a:solidFill>
                <a:latin typeface="Fira Sans"/>
                <a:ea typeface="Fira Sans"/>
                <a:cs typeface="Fira Sans"/>
                <a:sym typeface="Fira Sans"/>
              </a:rPr>
              <a:t>Wout Bittremieux</a:t>
            </a:r>
            <a:r>
              <a:rPr b="0" i="0" lang="en-US" sz="2100" u="none" cap="none" strike="noStrike">
                <a:solidFill>
                  <a:schemeClr val="lt1"/>
                </a:solidFill>
                <a:latin typeface="Fira Sans Light"/>
                <a:ea typeface="Fira Sans Light"/>
                <a:cs typeface="Fira Sans Light"/>
                <a:sym typeface="Fira Sans Light"/>
              </a:rPr>
              <a:t> — </a:t>
            </a:r>
            <a:r>
              <a:rPr lang="en-US" sz="2100">
                <a:solidFill>
                  <a:schemeClr val="lt1"/>
                </a:solidFill>
                <a:latin typeface="Fira Sans Light"/>
                <a:ea typeface="Fira Sans Light"/>
                <a:cs typeface="Fira Sans Light"/>
                <a:sym typeface="Fira Sans Light"/>
              </a:rPr>
              <a:t>EuBIC-MS</a:t>
            </a:r>
            <a:r>
              <a:rPr b="0" i="0" lang="en-US" sz="2100" u="none" cap="none" strike="noStrike">
                <a:solidFill>
                  <a:schemeClr val="lt1"/>
                </a:solidFill>
                <a:latin typeface="Fira Sans Light"/>
                <a:ea typeface="Fira Sans Light"/>
                <a:cs typeface="Fira Sans Light"/>
                <a:sym typeface="Fira Sans Light"/>
              </a:rPr>
              <a:t> 202</a:t>
            </a:r>
            <a:r>
              <a:rPr lang="en-US" sz="2100">
                <a:solidFill>
                  <a:schemeClr val="lt1"/>
                </a:solidFill>
                <a:latin typeface="Fira Sans Light"/>
                <a:ea typeface="Fira Sans Light"/>
                <a:cs typeface="Fira Sans Light"/>
                <a:sym typeface="Fira Sans Light"/>
              </a:rPr>
              <a:t>4</a:t>
            </a:r>
            <a:r>
              <a:rPr b="0" i="0" lang="en-US" sz="2100" u="none" cap="none" strike="noStrike">
                <a:solidFill>
                  <a:schemeClr val="lt1"/>
                </a:solidFill>
                <a:latin typeface="Fira Sans Light"/>
                <a:ea typeface="Fira Sans Light"/>
                <a:cs typeface="Fira Sans Light"/>
                <a:sym typeface="Fira Sans Light"/>
              </a:rPr>
              <a:t>/09/2</a:t>
            </a:r>
            <a:r>
              <a:rPr lang="en-US" sz="2100">
                <a:solidFill>
                  <a:schemeClr val="lt1"/>
                </a:solidFill>
                <a:latin typeface="Fira Sans Light"/>
                <a:ea typeface="Fira Sans Light"/>
                <a:cs typeface="Fira Sans Light"/>
                <a:sym typeface="Fira Sans Light"/>
              </a:rPr>
              <a:t>6</a:t>
            </a:r>
            <a:endParaRPr b="0" i="0" sz="2100" u="none" cap="none" strike="noStrike">
              <a:solidFill>
                <a:schemeClr val="lt1"/>
              </a:solidFill>
              <a:latin typeface="Fira Sans Light"/>
              <a:ea typeface="Fira Sans Light"/>
              <a:cs typeface="Fira Sans Light"/>
              <a:sym typeface="Fira Sans Light"/>
            </a:endParaRPr>
          </a:p>
        </p:txBody>
      </p:sp>
      <p:cxnSp>
        <p:nvCxnSpPr>
          <p:cNvPr id="213" name="Google Shape;213;p41"/>
          <p:cNvCxnSpPr/>
          <p:nvPr/>
        </p:nvCxnSpPr>
        <p:spPr>
          <a:xfrm>
            <a:off x="270000" y="2430000"/>
            <a:ext cx="8604900" cy="300"/>
          </a:xfrm>
          <a:prstGeom prst="straightConnector1">
            <a:avLst/>
          </a:prstGeom>
          <a:noFill/>
          <a:ln cap="flat" cmpd="sng" w="63350">
            <a:solidFill>
              <a:srgbClr val="EE266D"/>
            </a:solidFill>
            <a:prstDash val="solid"/>
            <a:round/>
            <a:headEnd len="sm" w="sm" type="none"/>
            <a:tailEnd len="sm" w="sm" type="none"/>
          </a:ln>
        </p:spPr>
      </p:cxnSp>
      <p:pic>
        <p:nvPicPr>
          <p:cNvPr id="214" name="Google Shape;214;p41"/>
          <p:cNvPicPr preferRelativeResize="0"/>
          <p:nvPr/>
        </p:nvPicPr>
        <p:blipFill rotWithShape="1">
          <a:blip r:embed="rId3">
            <a:alphaModFix/>
          </a:blip>
          <a:srcRect b="0" l="29" r="27" t="0"/>
          <a:stretch/>
        </p:blipFill>
        <p:spPr>
          <a:xfrm>
            <a:off x="2385266" y="4373865"/>
            <a:ext cx="579956" cy="435240"/>
          </a:xfrm>
          <a:prstGeom prst="rect">
            <a:avLst/>
          </a:prstGeom>
          <a:noFill/>
          <a:ln>
            <a:noFill/>
          </a:ln>
        </p:spPr>
      </p:pic>
      <p:sp>
        <p:nvSpPr>
          <p:cNvPr id="215" name="Google Shape;215;p41"/>
          <p:cNvSpPr/>
          <p:nvPr/>
        </p:nvSpPr>
        <p:spPr>
          <a:xfrm>
            <a:off x="3101134" y="4419500"/>
            <a:ext cx="3657600" cy="340200"/>
          </a:xfrm>
          <a:prstGeom prst="rect">
            <a:avLst/>
          </a:prstGeom>
          <a:noFill/>
          <a:ln>
            <a:noFill/>
          </a:ln>
        </p:spPr>
        <p:txBody>
          <a:bodyPr anchorCtr="0" anchor="t" bIns="33750" lIns="67500" spcFirstLastPara="1" rIns="67500" wrap="square" tIns="3375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Fira Sans Light"/>
                <a:ea typeface="Fira Sans Light"/>
                <a:cs typeface="Fira Sans Light"/>
                <a:sym typeface="Fira Sans Light"/>
              </a:rPr>
              <a:t>wout.bittremieux@uantwerpen.be</a:t>
            </a:r>
            <a:endParaRPr b="0" i="0" sz="1800" u="none" cap="none" strike="noStrike">
              <a:solidFill>
                <a:srgbClr val="FFFFFF"/>
              </a:solidFill>
              <a:latin typeface="Arial"/>
              <a:ea typeface="Arial"/>
              <a:cs typeface="Arial"/>
              <a:sym typeface="Arial"/>
            </a:endParaRPr>
          </a:p>
        </p:txBody>
      </p:sp>
      <p:sp>
        <p:nvSpPr>
          <p:cNvPr id="216" name="Google Shape;216;p41"/>
          <p:cNvSpPr/>
          <p:nvPr/>
        </p:nvSpPr>
        <p:spPr>
          <a:xfrm>
            <a:off x="2115301" y="3815725"/>
            <a:ext cx="2642700" cy="340200"/>
          </a:xfrm>
          <a:prstGeom prst="rect">
            <a:avLst/>
          </a:prstGeom>
          <a:noFill/>
          <a:ln>
            <a:noFill/>
          </a:ln>
        </p:spPr>
        <p:txBody>
          <a:bodyPr anchorCtr="0" anchor="t" bIns="33750" lIns="67500" spcFirstLastPara="1" rIns="67500" wrap="square" tIns="3375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Fira Sans Light"/>
                <a:ea typeface="Fira Sans Light"/>
                <a:cs typeface="Fira Sans Light"/>
                <a:sym typeface="Fira Sans Light"/>
              </a:rPr>
              <a:t>@wout@sigmoid.social</a:t>
            </a:r>
            <a:endParaRPr b="0" i="0" sz="1800" u="none" cap="none" strike="noStrike">
              <a:solidFill>
                <a:srgbClr val="FFFFFF"/>
              </a:solidFill>
              <a:latin typeface="Arial"/>
              <a:ea typeface="Arial"/>
              <a:cs typeface="Arial"/>
              <a:sym typeface="Arial"/>
            </a:endParaRPr>
          </a:p>
        </p:txBody>
      </p:sp>
      <p:pic>
        <p:nvPicPr>
          <p:cNvPr id="217" name="Google Shape;217;p41"/>
          <p:cNvPicPr preferRelativeResize="0"/>
          <p:nvPr/>
        </p:nvPicPr>
        <p:blipFill rotWithShape="1">
          <a:blip r:embed="rId4">
            <a:alphaModFix/>
          </a:blip>
          <a:srcRect b="0" l="0" r="0" t="0"/>
          <a:stretch/>
        </p:blipFill>
        <p:spPr>
          <a:xfrm>
            <a:off x="1433400" y="3743513"/>
            <a:ext cx="455554" cy="484632"/>
          </a:xfrm>
          <a:prstGeom prst="rect">
            <a:avLst/>
          </a:prstGeom>
          <a:noFill/>
          <a:ln>
            <a:noFill/>
          </a:ln>
        </p:spPr>
      </p:pic>
      <p:pic>
        <p:nvPicPr>
          <p:cNvPr id="218" name="Google Shape;218;p41"/>
          <p:cNvPicPr preferRelativeResize="0"/>
          <p:nvPr/>
        </p:nvPicPr>
        <p:blipFill rotWithShape="1">
          <a:blip r:embed="rId5">
            <a:alphaModFix/>
          </a:blip>
          <a:srcRect b="0" l="1559" r="1569" t="0"/>
          <a:stretch/>
        </p:blipFill>
        <p:spPr>
          <a:xfrm>
            <a:off x="5519928" y="3749040"/>
            <a:ext cx="468720" cy="483840"/>
          </a:xfrm>
          <a:prstGeom prst="rect">
            <a:avLst/>
          </a:prstGeom>
          <a:noFill/>
          <a:ln>
            <a:noFill/>
          </a:ln>
        </p:spPr>
      </p:pic>
      <p:sp>
        <p:nvSpPr>
          <p:cNvPr id="219" name="Google Shape;219;p41"/>
          <p:cNvSpPr/>
          <p:nvPr/>
        </p:nvSpPr>
        <p:spPr>
          <a:xfrm>
            <a:off x="6169152" y="3818970"/>
            <a:ext cx="1670100" cy="340200"/>
          </a:xfrm>
          <a:prstGeom prst="rect">
            <a:avLst/>
          </a:prstGeom>
          <a:noFill/>
          <a:ln>
            <a:noFill/>
          </a:ln>
        </p:spPr>
        <p:txBody>
          <a:bodyPr anchorCtr="0" anchor="t" bIns="33750" lIns="67500" spcFirstLastPara="1" rIns="67500" wrap="square" tIns="3375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Fira Sans Light"/>
                <a:ea typeface="Fira Sans Light"/>
                <a:cs typeface="Fira Sans Light"/>
                <a:sym typeface="Fira Sans Light"/>
              </a:rPr>
              <a:t>bittremieux.be</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2"/>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700"/>
              <a:buNone/>
            </a:pPr>
            <a:r>
              <a:rPr lang="en-US"/>
              <a:t>HOW CAN WE GO FROM SPECTRUM TO PEPTIDE?</a:t>
            </a:r>
            <a:endParaRPr/>
          </a:p>
        </p:txBody>
      </p:sp>
      <p:pic>
        <p:nvPicPr>
          <p:cNvPr id="226" name="Google Shape;226;p42"/>
          <p:cNvPicPr preferRelativeResize="0"/>
          <p:nvPr/>
        </p:nvPicPr>
        <p:blipFill rotWithShape="1">
          <a:blip r:embed="rId3">
            <a:alphaModFix/>
          </a:blip>
          <a:srcRect b="0" l="0" r="0" t="0"/>
          <a:stretch/>
        </p:blipFill>
        <p:spPr>
          <a:xfrm>
            <a:off x="1554413" y="1203400"/>
            <a:ext cx="6217917" cy="3108961"/>
          </a:xfrm>
          <a:prstGeom prst="rect">
            <a:avLst/>
          </a:prstGeom>
          <a:noFill/>
          <a:ln>
            <a:noFill/>
          </a:ln>
        </p:spPr>
      </p:pic>
      <p:sp>
        <p:nvSpPr>
          <p:cNvPr id="227" name="Google Shape;227;p42"/>
          <p:cNvSpPr txBox="1"/>
          <p:nvPr/>
        </p:nvSpPr>
        <p:spPr>
          <a:xfrm rot="-5400000">
            <a:off x="-508200" y="2374175"/>
            <a:ext cx="2698200" cy="76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200" u="none" cap="none" strike="noStrike">
                <a:solidFill>
                  <a:srgbClr val="000000"/>
                </a:solidFill>
                <a:latin typeface="Fira Sans Light"/>
                <a:ea typeface="Fira Sans Light"/>
                <a:cs typeface="Fira Sans Light"/>
                <a:sym typeface="Fira Sans Light"/>
              </a:rPr>
              <a:t>sequence database searching</a:t>
            </a:r>
            <a:endParaRPr b="0" i="0" sz="2200" u="none" cap="none" strike="noStrike">
              <a:solidFill>
                <a:srgbClr val="000000"/>
              </a:solidFill>
              <a:latin typeface="Fira Sans Light"/>
              <a:ea typeface="Fira Sans Light"/>
              <a:cs typeface="Fira Sans Light"/>
              <a:sym typeface="Fira Sans Light"/>
            </a:endParaRPr>
          </a:p>
        </p:txBody>
      </p:sp>
      <p:sp>
        <p:nvSpPr>
          <p:cNvPr id="228" name="Google Shape;228;p4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latin typeface="Fira Sans Light"/>
                <a:ea typeface="Fira Sans Light"/>
                <a:cs typeface="Fira Sans Light"/>
                <a:sym typeface="Fira Sans Light"/>
              </a:rPr>
              <a:t>‹#›</a:t>
            </a:fld>
            <a:endParaRPr>
              <a:latin typeface="Fira Sans Light"/>
              <a:ea typeface="Fira Sans Light"/>
              <a:cs typeface="Fira Sans Light"/>
              <a:sym typeface="Fira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43"/>
          <p:cNvPicPr preferRelativeResize="0"/>
          <p:nvPr/>
        </p:nvPicPr>
        <p:blipFill rotWithShape="1">
          <a:blip r:embed="rId3">
            <a:alphaModFix/>
          </a:blip>
          <a:srcRect b="0" l="0" r="0" t="0"/>
          <a:stretch/>
        </p:blipFill>
        <p:spPr>
          <a:xfrm>
            <a:off x="1554413" y="1203400"/>
            <a:ext cx="6217917" cy="3108961"/>
          </a:xfrm>
          <a:prstGeom prst="rect">
            <a:avLst/>
          </a:prstGeom>
          <a:noFill/>
          <a:ln>
            <a:noFill/>
          </a:ln>
        </p:spPr>
      </p:pic>
      <p:sp>
        <p:nvSpPr>
          <p:cNvPr id="235" name="Google Shape;235;p43"/>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700"/>
              <a:buFont typeface="Arial"/>
              <a:buNone/>
            </a:pPr>
            <a:r>
              <a:rPr lang="en-US"/>
              <a:t>HOW CAN WE GO FROM SPECTRUM TO PEPTIDE?</a:t>
            </a:r>
            <a:endParaRPr/>
          </a:p>
        </p:txBody>
      </p:sp>
      <p:grpSp>
        <p:nvGrpSpPr>
          <p:cNvPr id="236" name="Google Shape;236;p43"/>
          <p:cNvGrpSpPr/>
          <p:nvPr/>
        </p:nvGrpSpPr>
        <p:grpSpPr>
          <a:xfrm>
            <a:off x="457200" y="1203400"/>
            <a:ext cx="7315130" cy="3108961"/>
            <a:chOff x="457200" y="1203400"/>
            <a:chExt cx="7315130" cy="3108961"/>
          </a:xfrm>
        </p:grpSpPr>
        <p:pic>
          <p:nvPicPr>
            <p:cNvPr id="237" name="Google Shape;237;p43"/>
            <p:cNvPicPr preferRelativeResize="0"/>
            <p:nvPr/>
          </p:nvPicPr>
          <p:blipFill rotWithShape="1">
            <a:blip r:embed="rId4">
              <a:alphaModFix/>
            </a:blip>
            <a:srcRect b="0" l="0" r="0" t="0"/>
            <a:stretch/>
          </p:blipFill>
          <p:spPr>
            <a:xfrm>
              <a:off x="1554413" y="1203400"/>
              <a:ext cx="6217917" cy="3108961"/>
            </a:xfrm>
            <a:prstGeom prst="rect">
              <a:avLst/>
            </a:prstGeom>
            <a:noFill/>
            <a:ln>
              <a:noFill/>
            </a:ln>
          </p:spPr>
        </p:pic>
        <p:sp>
          <p:nvSpPr>
            <p:cNvPr id="238" name="Google Shape;238;p43"/>
            <p:cNvSpPr txBox="1"/>
            <p:nvPr/>
          </p:nvSpPr>
          <p:spPr>
            <a:xfrm rot="-5400000">
              <a:off x="-422850" y="2374175"/>
              <a:ext cx="2527500" cy="76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1" lang="en-US" sz="2200" u="none" cap="none" strike="noStrike">
                  <a:solidFill>
                    <a:srgbClr val="000000"/>
                  </a:solidFill>
                  <a:latin typeface="Fira Sans Light"/>
                  <a:ea typeface="Fira Sans Light"/>
                  <a:cs typeface="Fira Sans Light"/>
                  <a:sym typeface="Fira Sans Light"/>
                </a:rPr>
                <a:t>de novo</a:t>
              </a:r>
              <a:r>
                <a:rPr b="0" i="0" lang="en-US" sz="2200" u="none" cap="none" strike="noStrike">
                  <a:solidFill>
                    <a:srgbClr val="000000"/>
                  </a:solidFill>
                  <a:latin typeface="Fira Sans Light"/>
                  <a:ea typeface="Fira Sans Light"/>
                  <a:cs typeface="Fira Sans Light"/>
                  <a:sym typeface="Fira Sans Light"/>
                </a:rPr>
                <a:t> peptide sequencing</a:t>
              </a:r>
              <a:endParaRPr b="0" i="0" sz="2200" u="none" cap="none" strike="noStrike">
                <a:solidFill>
                  <a:srgbClr val="000000"/>
                </a:solidFill>
                <a:latin typeface="Fira Sans Light"/>
                <a:ea typeface="Fira Sans Light"/>
                <a:cs typeface="Fira Sans Light"/>
                <a:sym typeface="Fira Sans Light"/>
              </a:endParaRPr>
            </a:p>
          </p:txBody>
        </p:sp>
      </p:grpSp>
      <p:sp>
        <p:nvSpPr>
          <p:cNvPr id="239" name="Google Shape;239;p4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latin typeface="Fira Sans Light"/>
                <a:ea typeface="Fira Sans Light"/>
                <a:cs typeface="Fira Sans Light"/>
                <a:sym typeface="Fira Sans Light"/>
              </a:rPr>
              <a:t>‹#›</a:t>
            </a:fld>
            <a:endParaRPr>
              <a:latin typeface="Fira Sans Light"/>
              <a:ea typeface="Fira Sans Light"/>
              <a:cs typeface="Fira Sans Light"/>
              <a:sym typeface="Fira Sans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4"/>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700"/>
              <a:buNone/>
            </a:pPr>
            <a:r>
              <a:rPr lang="en-US"/>
              <a:t>PEPTIDE SEQUENCING AS A TRANSLATION PROBLEM</a:t>
            </a:r>
            <a:endParaRPr/>
          </a:p>
        </p:txBody>
      </p:sp>
      <p:sp>
        <p:nvSpPr>
          <p:cNvPr id="246" name="Google Shape;246;p4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sz="1400"/>
              <a:t>‹#›</a:t>
            </a:fld>
            <a:endParaRPr sz="1400"/>
          </a:p>
        </p:txBody>
      </p:sp>
      <p:sp>
        <p:nvSpPr>
          <p:cNvPr id="247" name="Google Shape;247;p44"/>
          <p:cNvSpPr/>
          <p:nvPr/>
        </p:nvSpPr>
        <p:spPr>
          <a:xfrm>
            <a:off x="2061113" y="1991050"/>
            <a:ext cx="5150400" cy="1575900"/>
          </a:xfrm>
          <a:prstGeom prst="roundRect">
            <a:avLst>
              <a:gd fmla="val 16667" name="adj"/>
            </a:avLst>
          </a:prstGeom>
          <a:solidFill>
            <a:schemeClr val="lt1"/>
          </a:solidFill>
          <a:ln cap="flat" cmpd="sng" w="38100">
            <a:solidFill>
              <a:srgbClr val="6DA7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t/>
            </a:r>
            <a:endParaRPr b="0" i="0" sz="2500" u="none" cap="none" strike="noStrike">
              <a:solidFill>
                <a:srgbClr val="FCFCFC"/>
              </a:solidFill>
              <a:latin typeface="Fira Sans Light"/>
              <a:ea typeface="Fira Sans Light"/>
              <a:cs typeface="Fira Sans Light"/>
              <a:sym typeface="Fira Sans Light"/>
            </a:endParaRPr>
          </a:p>
        </p:txBody>
      </p:sp>
      <p:grpSp>
        <p:nvGrpSpPr>
          <p:cNvPr id="248" name="Google Shape;248;p44"/>
          <p:cNvGrpSpPr/>
          <p:nvPr/>
        </p:nvGrpSpPr>
        <p:grpSpPr>
          <a:xfrm>
            <a:off x="1751238" y="3605700"/>
            <a:ext cx="1032300" cy="974250"/>
            <a:chOff x="1751238" y="3605700"/>
            <a:chExt cx="1032300" cy="974250"/>
          </a:xfrm>
        </p:grpSpPr>
        <p:sp>
          <p:nvSpPr>
            <p:cNvPr id="249" name="Google Shape;249;p44"/>
            <p:cNvSpPr txBox="1"/>
            <p:nvPr/>
          </p:nvSpPr>
          <p:spPr>
            <a:xfrm>
              <a:off x="1751238" y="3971550"/>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[start]</a:t>
              </a:r>
              <a:endParaRPr b="0" i="0" sz="1800" u="none" cap="none" strike="noStrike">
                <a:solidFill>
                  <a:srgbClr val="353D42"/>
                </a:solidFill>
                <a:latin typeface="Fira Sans Light"/>
                <a:ea typeface="Fira Sans Light"/>
                <a:cs typeface="Fira Sans Light"/>
                <a:sym typeface="Fira Sans Light"/>
              </a:endParaRPr>
            </a:p>
          </p:txBody>
        </p:sp>
        <p:cxnSp>
          <p:nvCxnSpPr>
            <p:cNvPr id="250" name="Google Shape;250;p44"/>
            <p:cNvCxnSpPr/>
            <p:nvPr/>
          </p:nvCxnSpPr>
          <p:spPr>
            <a:xfrm rot="10800000">
              <a:off x="2267388" y="3605700"/>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51" name="Google Shape;251;p44"/>
          <p:cNvGrpSpPr/>
          <p:nvPr/>
        </p:nvGrpSpPr>
        <p:grpSpPr>
          <a:xfrm>
            <a:off x="1751238" y="1239575"/>
            <a:ext cx="1032300" cy="751463"/>
            <a:chOff x="1751238" y="1239575"/>
            <a:chExt cx="1032300" cy="751463"/>
          </a:xfrm>
        </p:grpSpPr>
        <p:sp>
          <p:nvSpPr>
            <p:cNvPr id="252" name="Google Shape;252;p44"/>
            <p:cNvSpPr txBox="1"/>
            <p:nvPr/>
          </p:nvSpPr>
          <p:spPr>
            <a:xfrm>
              <a:off x="1751238" y="1239575"/>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“el”</a:t>
              </a:r>
              <a:endParaRPr b="0" i="0" sz="1800" u="none" cap="none" strike="noStrike">
                <a:solidFill>
                  <a:srgbClr val="353D42"/>
                </a:solidFill>
                <a:latin typeface="Fira Sans Light"/>
                <a:ea typeface="Fira Sans Light"/>
                <a:cs typeface="Fira Sans Light"/>
                <a:sym typeface="Fira Sans Light"/>
              </a:endParaRPr>
            </a:p>
          </p:txBody>
        </p:sp>
        <p:cxnSp>
          <p:nvCxnSpPr>
            <p:cNvPr id="253" name="Google Shape;253;p44"/>
            <p:cNvCxnSpPr/>
            <p:nvPr/>
          </p:nvCxnSpPr>
          <p:spPr>
            <a:xfrm rot="10800000">
              <a:off x="2267388" y="1664038"/>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54" name="Google Shape;254;p44"/>
          <p:cNvGrpSpPr/>
          <p:nvPr/>
        </p:nvGrpSpPr>
        <p:grpSpPr>
          <a:xfrm>
            <a:off x="2887130" y="3605063"/>
            <a:ext cx="1032300" cy="973600"/>
            <a:chOff x="2887130" y="3605063"/>
            <a:chExt cx="1032300" cy="973600"/>
          </a:xfrm>
        </p:grpSpPr>
        <p:sp>
          <p:nvSpPr>
            <p:cNvPr id="255" name="Google Shape;255;p44"/>
            <p:cNvSpPr txBox="1"/>
            <p:nvPr/>
          </p:nvSpPr>
          <p:spPr>
            <a:xfrm>
              <a:off x="2887130" y="3970263"/>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“mass”</a:t>
              </a:r>
              <a:endParaRPr b="0" i="0" sz="1800" u="none" cap="none" strike="noStrike">
                <a:solidFill>
                  <a:srgbClr val="353D42"/>
                </a:solidFill>
                <a:latin typeface="Fira Sans Light"/>
                <a:ea typeface="Fira Sans Light"/>
                <a:cs typeface="Fira Sans Light"/>
                <a:sym typeface="Fira Sans Light"/>
              </a:endParaRPr>
            </a:p>
          </p:txBody>
        </p:sp>
        <p:cxnSp>
          <p:nvCxnSpPr>
            <p:cNvPr id="256" name="Google Shape;256;p44"/>
            <p:cNvCxnSpPr/>
            <p:nvPr/>
          </p:nvCxnSpPr>
          <p:spPr>
            <a:xfrm rot="10800000">
              <a:off x="3403280" y="3605063"/>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57" name="Google Shape;257;p44"/>
          <p:cNvGrpSpPr/>
          <p:nvPr/>
        </p:nvGrpSpPr>
        <p:grpSpPr>
          <a:xfrm>
            <a:off x="2453792" y="1239575"/>
            <a:ext cx="1032300" cy="751463"/>
            <a:chOff x="2453792" y="1239575"/>
            <a:chExt cx="1032300" cy="751463"/>
          </a:xfrm>
        </p:grpSpPr>
        <p:sp>
          <p:nvSpPr>
            <p:cNvPr id="258" name="Google Shape;258;p44"/>
            <p:cNvSpPr txBox="1"/>
            <p:nvPr/>
          </p:nvSpPr>
          <p:spPr>
            <a:xfrm>
              <a:off x="2453792" y="1239575"/>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“espec”</a:t>
              </a:r>
              <a:endParaRPr b="0" i="0" sz="1800" u="none" cap="none" strike="noStrike">
                <a:solidFill>
                  <a:srgbClr val="353D42"/>
                </a:solidFill>
                <a:latin typeface="Fira Sans Light"/>
                <a:ea typeface="Fira Sans Light"/>
                <a:cs typeface="Fira Sans Light"/>
                <a:sym typeface="Fira Sans Light"/>
              </a:endParaRPr>
            </a:p>
          </p:txBody>
        </p:sp>
        <p:cxnSp>
          <p:nvCxnSpPr>
            <p:cNvPr id="259" name="Google Shape;259;p44"/>
            <p:cNvCxnSpPr/>
            <p:nvPr/>
          </p:nvCxnSpPr>
          <p:spPr>
            <a:xfrm rot="10800000">
              <a:off x="2969938" y="1664038"/>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60" name="Google Shape;260;p44"/>
          <p:cNvGrpSpPr/>
          <p:nvPr/>
        </p:nvGrpSpPr>
        <p:grpSpPr>
          <a:xfrm>
            <a:off x="4023023" y="3605050"/>
            <a:ext cx="1032300" cy="973613"/>
            <a:chOff x="4023023" y="3605050"/>
            <a:chExt cx="1032300" cy="973613"/>
          </a:xfrm>
        </p:grpSpPr>
        <p:sp>
          <p:nvSpPr>
            <p:cNvPr id="261" name="Google Shape;261;p44"/>
            <p:cNvSpPr txBox="1"/>
            <p:nvPr/>
          </p:nvSpPr>
          <p:spPr>
            <a:xfrm>
              <a:off x="4023023" y="3970263"/>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“spec”</a:t>
              </a:r>
              <a:endParaRPr b="0" i="0" sz="1800" u="none" cap="none" strike="noStrike">
                <a:solidFill>
                  <a:srgbClr val="353D42"/>
                </a:solidFill>
                <a:latin typeface="Fira Sans Light"/>
                <a:ea typeface="Fira Sans Light"/>
                <a:cs typeface="Fira Sans Light"/>
                <a:sym typeface="Fira Sans Light"/>
              </a:endParaRPr>
            </a:p>
          </p:txBody>
        </p:sp>
        <p:cxnSp>
          <p:nvCxnSpPr>
            <p:cNvPr id="262" name="Google Shape;262;p44"/>
            <p:cNvCxnSpPr/>
            <p:nvPr/>
          </p:nvCxnSpPr>
          <p:spPr>
            <a:xfrm rot="10800000">
              <a:off x="4528619" y="3605050"/>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63" name="Google Shape;263;p44"/>
          <p:cNvGrpSpPr/>
          <p:nvPr/>
        </p:nvGrpSpPr>
        <p:grpSpPr>
          <a:xfrm>
            <a:off x="3211446" y="1239575"/>
            <a:ext cx="1032300" cy="751475"/>
            <a:chOff x="3211446" y="1239575"/>
            <a:chExt cx="1032300" cy="751475"/>
          </a:xfrm>
        </p:grpSpPr>
        <p:sp>
          <p:nvSpPr>
            <p:cNvPr id="264" name="Google Shape;264;p44"/>
            <p:cNvSpPr txBox="1"/>
            <p:nvPr/>
          </p:nvSpPr>
          <p:spPr>
            <a:xfrm>
              <a:off x="3211446" y="1239575"/>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“de”</a:t>
              </a:r>
              <a:endParaRPr b="0" i="0" sz="1800" u="none" cap="none" strike="noStrike">
                <a:solidFill>
                  <a:srgbClr val="353D42"/>
                </a:solidFill>
                <a:latin typeface="Fira Sans Light"/>
                <a:ea typeface="Fira Sans Light"/>
                <a:cs typeface="Fira Sans Light"/>
                <a:sym typeface="Fira Sans Light"/>
              </a:endParaRPr>
            </a:p>
          </p:txBody>
        </p:sp>
        <p:cxnSp>
          <p:nvCxnSpPr>
            <p:cNvPr id="265" name="Google Shape;265;p44"/>
            <p:cNvCxnSpPr/>
            <p:nvPr/>
          </p:nvCxnSpPr>
          <p:spPr>
            <a:xfrm rot="10800000">
              <a:off x="3727588" y="1664050"/>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66" name="Google Shape;266;p44"/>
          <p:cNvGrpSpPr/>
          <p:nvPr/>
        </p:nvGrpSpPr>
        <p:grpSpPr>
          <a:xfrm>
            <a:off x="5158916" y="3605063"/>
            <a:ext cx="1032300" cy="973600"/>
            <a:chOff x="5158916" y="3605063"/>
            <a:chExt cx="1032300" cy="973600"/>
          </a:xfrm>
        </p:grpSpPr>
        <p:sp>
          <p:nvSpPr>
            <p:cNvPr id="267" name="Google Shape;267;p44"/>
            <p:cNvSpPr txBox="1"/>
            <p:nvPr/>
          </p:nvSpPr>
          <p:spPr>
            <a:xfrm>
              <a:off x="5158916" y="3970263"/>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“is”</a:t>
              </a:r>
              <a:endParaRPr b="0" i="0" sz="1800" u="none" cap="none" strike="noStrike">
                <a:solidFill>
                  <a:srgbClr val="353D42"/>
                </a:solidFill>
                <a:latin typeface="Fira Sans Light"/>
                <a:ea typeface="Fira Sans Light"/>
                <a:cs typeface="Fira Sans Light"/>
                <a:sym typeface="Fira Sans Light"/>
              </a:endParaRPr>
            </a:p>
          </p:txBody>
        </p:sp>
        <p:cxnSp>
          <p:nvCxnSpPr>
            <p:cNvPr id="268" name="Google Shape;268;p44"/>
            <p:cNvCxnSpPr/>
            <p:nvPr/>
          </p:nvCxnSpPr>
          <p:spPr>
            <a:xfrm rot="10800000">
              <a:off x="5675057" y="3605063"/>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69" name="Google Shape;269;p44"/>
          <p:cNvGrpSpPr/>
          <p:nvPr/>
        </p:nvGrpSpPr>
        <p:grpSpPr>
          <a:xfrm>
            <a:off x="6041175" y="3605050"/>
            <a:ext cx="1539600" cy="973500"/>
            <a:chOff x="6041175" y="3605050"/>
            <a:chExt cx="1539600" cy="973500"/>
          </a:xfrm>
        </p:grpSpPr>
        <p:cxnSp>
          <p:nvCxnSpPr>
            <p:cNvPr id="270" name="Google Shape;270;p44"/>
            <p:cNvCxnSpPr/>
            <p:nvPr/>
          </p:nvCxnSpPr>
          <p:spPr>
            <a:xfrm rot="10800000">
              <a:off x="6810963" y="3605050"/>
              <a:ext cx="0" cy="327000"/>
            </a:xfrm>
            <a:prstGeom prst="straightConnector1">
              <a:avLst/>
            </a:prstGeom>
            <a:noFill/>
            <a:ln cap="flat" cmpd="sng" w="38100">
              <a:solidFill>
                <a:srgbClr val="6DA7DE"/>
              </a:solidFill>
              <a:prstDash val="solid"/>
              <a:round/>
              <a:headEnd len="sm" w="sm" type="none"/>
              <a:tailEnd len="med" w="med" type="triangle"/>
            </a:ln>
          </p:spPr>
        </p:cxnSp>
        <p:sp>
          <p:nvSpPr>
            <p:cNvPr id="271" name="Google Shape;271;p44"/>
            <p:cNvSpPr txBox="1"/>
            <p:nvPr/>
          </p:nvSpPr>
          <p:spPr>
            <a:xfrm>
              <a:off x="6041175" y="3970150"/>
              <a:ext cx="15396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“awesome”</a:t>
              </a:r>
              <a:endParaRPr b="0" i="0" sz="1800" u="none" cap="none" strike="noStrike">
                <a:solidFill>
                  <a:srgbClr val="353D42"/>
                </a:solidFill>
                <a:latin typeface="Fira Sans Light"/>
                <a:ea typeface="Fira Sans Light"/>
                <a:cs typeface="Fira Sans Light"/>
                <a:sym typeface="Fira Sans Light"/>
              </a:endParaRPr>
            </a:p>
          </p:txBody>
        </p:sp>
      </p:grpSp>
      <p:grpSp>
        <p:nvGrpSpPr>
          <p:cNvPr id="272" name="Google Shape;272;p44"/>
          <p:cNvGrpSpPr/>
          <p:nvPr/>
        </p:nvGrpSpPr>
        <p:grpSpPr>
          <a:xfrm>
            <a:off x="3979650" y="1239575"/>
            <a:ext cx="1032300" cy="751463"/>
            <a:chOff x="3979650" y="1239575"/>
            <a:chExt cx="1032300" cy="751463"/>
          </a:xfrm>
        </p:grpSpPr>
        <p:sp>
          <p:nvSpPr>
            <p:cNvPr id="273" name="Google Shape;273;p44"/>
            <p:cNvSpPr txBox="1"/>
            <p:nvPr/>
          </p:nvSpPr>
          <p:spPr>
            <a:xfrm>
              <a:off x="3979650" y="1239575"/>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“mas</a:t>
              </a:r>
              <a:r>
                <a:rPr lang="en-US" sz="1800">
                  <a:solidFill>
                    <a:srgbClr val="353D42"/>
                  </a:solidFill>
                  <a:latin typeface="Fira Sans Light"/>
                  <a:ea typeface="Fira Sans Light"/>
                  <a:cs typeface="Fira Sans Light"/>
                  <a:sym typeface="Fira Sans Light"/>
                </a:rPr>
                <a:t>as</a:t>
              </a:r>
              <a:r>
                <a:rPr b="0" i="0" lang="en-US" sz="1800" u="none" cap="none" strike="noStrike">
                  <a:solidFill>
                    <a:srgbClr val="353D42"/>
                  </a:solidFill>
                  <a:latin typeface="Fira Sans Light"/>
                  <a:ea typeface="Fira Sans Light"/>
                  <a:cs typeface="Fira Sans Light"/>
                  <a:sym typeface="Fira Sans Light"/>
                </a:rPr>
                <a:t>”</a:t>
              </a:r>
              <a:endParaRPr b="0" i="0" sz="1800" u="none" cap="none" strike="noStrike">
                <a:solidFill>
                  <a:srgbClr val="353D42"/>
                </a:solidFill>
                <a:latin typeface="Fira Sans Light"/>
                <a:ea typeface="Fira Sans Light"/>
                <a:cs typeface="Fira Sans Light"/>
                <a:sym typeface="Fira Sans Light"/>
              </a:endParaRPr>
            </a:p>
          </p:txBody>
        </p:sp>
        <p:cxnSp>
          <p:nvCxnSpPr>
            <p:cNvPr id="274" name="Google Shape;274;p44"/>
            <p:cNvCxnSpPr/>
            <p:nvPr/>
          </p:nvCxnSpPr>
          <p:spPr>
            <a:xfrm rot="10800000">
              <a:off x="4430138" y="1664038"/>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75" name="Google Shape;275;p44"/>
          <p:cNvGrpSpPr/>
          <p:nvPr/>
        </p:nvGrpSpPr>
        <p:grpSpPr>
          <a:xfrm>
            <a:off x="4971274" y="1239575"/>
            <a:ext cx="593994" cy="751475"/>
            <a:chOff x="4636629" y="1239575"/>
            <a:chExt cx="1123500" cy="751475"/>
          </a:xfrm>
        </p:grpSpPr>
        <p:sp>
          <p:nvSpPr>
            <p:cNvPr id="276" name="Google Shape;276;p44"/>
            <p:cNvSpPr txBox="1"/>
            <p:nvPr/>
          </p:nvSpPr>
          <p:spPr>
            <a:xfrm>
              <a:off x="4636629" y="1239575"/>
              <a:ext cx="11235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a:t>
              </a:r>
              <a:r>
                <a:rPr lang="en-US" sz="1800">
                  <a:solidFill>
                    <a:srgbClr val="353D42"/>
                  </a:solidFill>
                  <a:latin typeface="Fira Sans Light"/>
                  <a:ea typeface="Fira Sans Light"/>
                  <a:cs typeface="Fira Sans Light"/>
                  <a:sym typeface="Fira Sans Light"/>
                </a:rPr>
                <a:t>es</a:t>
              </a:r>
              <a:r>
                <a:rPr b="0" i="0" lang="en-US" sz="1800" u="none" cap="none" strike="noStrike">
                  <a:solidFill>
                    <a:srgbClr val="353D42"/>
                  </a:solidFill>
                  <a:latin typeface="Fira Sans Light"/>
                  <a:ea typeface="Fira Sans Light"/>
                  <a:cs typeface="Fira Sans Light"/>
                  <a:sym typeface="Fira Sans Light"/>
                </a:rPr>
                <a:t>”</a:t>
              </a:r>
              <a:endParaRPr b="0" i="0" sz="1800" u="none" cap="none" strike="noStrike">
                <a:solidFill>
                  <a:srgbClr val="353D42"/>
                </a:solidFill>
                <a:latin typeface="Fira Sans Light"/>
                <a:ea typeface="Fira Sans Light"/>
                <a:cs typeface="Fira Sans Light"/>
                <a:sym typeface="Fira Sans Light"/>
              </a:endParaRPr>
            </a:p>
          </p:txBody>
        </p:sp>
        <p:cxnSp>
          <p:nvCxnSpPr>
            <p:cNvPr id="277" name="Google Shape;277;p44"/>
            <p:cNvCxnSpPr/>
            <p:nvPr/>
          </p:nvCxnSpPr>
          <p:spPr>
            <a:xfrm rot="10800000">
              <a:off x="5198363" y="1664050"/>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78" name="Google Shape;278;p44"/>
          <p:cNvGrpSpPr/>
          <p:nvPr/>
        </p:nvGrpSpPr>
        <p:grpSpPr>
          <a:xfrm>
            <a:off x="5409025" y="1239575"/>
            <a:ext cx="1267500" cy="751463"/>
            <a:chOff x="5409025" y="1239575"/>
            <a:chExt cx="1267500" cy="751463"/>
          </a:xfrm>
        </p:grpSpPr>
        <p:sp>
          <p:nvSpPr>
            <p:cNvPr id="279" name="Google Shape;279;p44"/>
            <p:cNvSpPr txBox="1"/>
            <p:nvPr/>
          </p:nvSpPr>
          <p:spPr>
            <a:xfrm>
              <a:off x="5409025" y="1239575"/>
              <a:ext cx="12675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a:t>
              </a:r>
              <a:r>
                <a:rPr lang="en-US" sz="1800">
                  <a:solidFill>
                    <a:srgbClr val="353D42"/>
                  </a:solidFill>
                  <a:latin typeface="Fira Sans Light"/>
                  <a:ea typeface="Fira Sans Light"/>
                  <a:cs typeface="Fira Sans Light"/>
                  <a:sym typeface="Fira Sans Light"/>
                </a:rPr>
                <a:t>increíble</a:t>
              </a:r>
              <a:r>
                <a:rPr b="0" i="0" lang="en-US" sz="1800" u="none" cap="none" strike="noStrike">
                  <a:solidFill>
                    <a:srgbClr val="353D42"/>
                  </a:solidFill>
                  <a:latin typeface="Fira Sans Light"/>
                  <a:ea typeface="Fira Sans Light"/>
                  <a:cs typeface="Fira Sans Light"/>
                  <a:sym typeface="Fira Sans Light"/>
                </a:rPr>
                <a:t>”</a:t>
              </a:r>
              <a:endParaRPr b="0" i="0" sz="1800" u="none" cap="none" strike="noStrike">
                <a:solidFill>
                  <a:srgbClr val="353D42"/>
                </a:solidFill>
                <a:latin typeface="Fira Sans Light"/>
                <a:ea typeface="Fira Sans Light"/>
                <a:cs typeface="Fira Sans Light"/>
                <a:sym typeface="Fira Sans Light"/>
              </a:endParaRPr>
            </a:p>
          </p:txBody>
        </p:sp>
        <p:cxnSp>
          <p:nvCxnSpPr>
            <p:cNvPr id="280" name="Google Shape;280;p44"/>
            <p:cNvCxnSpPr/>
            <p:nvPr/>
          </p:nvCxnSpPr>
          <p:spPr>
            <a:xfrm rot="10800000">
              <a:off x="6042763" y="1664038"/>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81" name="Google Shape;281;p44"/>
          <p:cNvGrpSpPr/>
          <p:nvPr/>
        </p:nvGrpSpPr>
        <p:grpSpPr>
          <a:xfrm>
            <a:off x="6360463" y="1239575"/>
            <a:ext cx="1032300" cy="751475"/>
            <a:chOff x="6360463" y="1239575"/>
            <a:chExt cx="1032300" cy="751475"/>
          </a:xfrm>
        </p:grpSpPr>
        <p:sp>
          <p:nvSpPr>
            <p:cNvPr id="282" name="Google Shape;282;p44"/>
            <p:cNvSpPr txBox="1"/>
            <p:nvPr/>
          </p:nvSpPr>
          <p:spPr>
            <a:xfrm>
              <a:off x="6360463" y="1239575"/>
              <a:ext cx="1032300" cy="6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353D42"/>
                  </a:solidFill>
                  <a:latin typeface="Fira Sans Light"/>
                  <a:ea typeface="Fira Sans Light"/>
                  <a:cs typeface="Fira Sans Light"/>
                  <a:sym typeface="Fira Sans Light"/>
                </a:rPr>
                <a:t>[stop]</a:t>
              </a:r>
              <a:endParaRPr b="0" i="0" sz="1800" u="none" cap="none" strike="noStrike">
                <a:solidFill>
                  <a:srgbClr val="353D42"/>
                </a:solidFill>
                <a:latin typeface="Fira Sans Light"/>
                <a:ea typeface="Fira Sans Light"/>
                <a:cs typeface="Fira Sans Light"/>
                <a:sym typeface="Fira Sans Light"/>
              </a:endParaRPr>
            </a:p>
          </p:txBody>
        </p:sp>
        <p:cxnSp>
          <p:nvCxnSpPr>
            <p:cNvPr id="283" name="Google Shape;283;p44"/>
            <p:cNvCxnSpPr/>
            <p:nvPr/>
          </p:nvCxnSpPr>
          <p:spPr>
            <a:xfrm rot="10800000">
              <a:off x="6810963" y="1664050"/>
              <a:ext cx="0" cy="327000"/>
            </a:xfrm>
            <a:prstGeom prst="straightConnector1">
              <a:avLst/>
            </a:prstGeom>
            <a:noFill/>
            <a:ln cap="flat" cmpd="sng" w="38100">
              <a:solidFill>
                <a:srgbClr val="6DA7DE"/>
              </a:solidFill>
              <a:prstDash val="solid"/>
              <a:round/>
              <a:headEnd len="sm" w="sm" type="none"/>
              <a:tailEnd len="med" w="med" type="triangle"/>
            </a:ln>
          </p:spPr>
        </p:cxnSp>
      </p:grpSp>
      <p:grpSp>
        <p:nvGrpSpPr>
          <p:cNvPr id="284" name="Google Shape;284;p44"/>
          <p:cNvGrpSpPr/>
          <p:nvPr/>
        </p:nvGrpSpPr>
        <p:grpSpPr>
          <a:xfrm>
            <a:off x="3780327" y="2120189"/>
            <a:ext cx="1430937" cy="1317624"/>
            <a:chOff x="4073852" y="2365701"/>
            <a:chExt cx="1430937" cy="1317624"/>
          </a:xfrm>
        </p:grpSpPr>
        <p:pic>
          <p:nvPicPr>
            <p:cNvPr id="285" name="Google Shape;285;p44"/>
            <p:cNvPicPr preferRelativeResize="0"/>
            <p:nvPr/>
          </p:nvPicPr>
          <p:blipFill rotWithShape="1">
            <a:blip r:embed="rId3">
              <a:alphaModFix/>
            </a:blip>
            <a:srcRect b="25717" l="50570" r="17713" t="13712"/>
            <a:stretch/>
          </p:blipFill>
          <p:spPr>
            <a:xfrm flipH="1">
              <a:off x="4073852" y="2365701"/>
              <a:ext cx="689873" cy="1317624"/>
            </a:xfrm>
            <a:prstGeom prst="rect">
              <a:avLst/>
            </a:prstGeom>
            <a:noFill/>
            <a:ln>
              <a:noFill/>
            </a:ln>
          </p:spPr>
        </p:pic>
        <p:grpSp>
          <p:nvGrpSpPr>
            <p:cNvPr id="286" name="Google Shape;286;p44"/>
            <p:cNvGrpSpPr/>
            <p:nvPr/>
          </p:nvGrpSpPr>
          <p:grpSpPr>
            <a:xfrm>
              <a:off x="4529115" y="2530413"/>
              <a:ext cx="975674" cy="988189"/>
              <a:chOff x="8657705" y="11257115"/>
              <a:chExt cx="2334149" cy="2364089"/>
            </a:xfrm>
          </p:grpSpPr>
          <p:grpSp>
            <p:nvGrpSpPr>
              <p:cNvPr id="287" name="Google Shape;287;p44"/>
              <p:cNvGrpSpPr/>
              <p:nvPr/>
            </p:nvGrpSpPr>
            <p:grpSpPr>
              <a:xfrm>
                <a:off x="8657705" y="11257115"/>
                <a:ext cx="2334149" cy="2364089"/>
                <a:chOff x="7724775" y="12258900"/>
                <a:chExt cx="2952750" cy="2990625"/>
              </a:xfrm>
            </p:grpSpPr>
            <p:pic>
              <p:nvPicPr>
                <p:cNvPr id="288" name="Google Shape;288;p44"/>
                <p:cNvPicPr preferRelativeResize="0"/>
                <p:nvPr/>
              </p:nvPicPr>
              <p:blipFill rotWithShape="1">
                <a:blip r:embed="rId4">
                  <a:alphaModFix/>
                </a:blip>
                <a:srcRect b="17795" l="20200" r="17795" t="19409"/>
                <a:stretch/>
              </p:blipFill>
              <p:spPr>
                <a:xfrm>
                  <a:off x="7724775" y="12258900"/>
                  <a:ext cx="2952750" cy="2990625"/>
                </a:xfrm>
                <a:prstGeom prst="rect">
                  <a:avLst/>
                </a:prstGeom>
                <a:noFill/>
                <a:ln>
                  <a:noFill/>
                </a:ln>
              </p:spPr>
            </p:pic>
            <p:sp>
              <p:nvSpPr>
                <p:cNvPr id="289" name="Google Shape;289;p44"/>
                <p:cNvSpPr/>
                <p:nvPr/>
              </p:nvSpPr>
              <p:spPr>
                <a:xfrm>
                  <a:off x="8549399" y="13085748"/>
                  <a:ext cx="1303500" cy="13035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0" name="Google Shape;290;p44"/>
              <p:cNvSpPr txBox="1"/>
              <p:nvPr/>
            </p:nvSpPr>
            <p:spPr>
              <a:xfrm>
                <a:off x="8860371" y="11353408"/>
                <a:ext cx="1925400" cy="213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EE266D"/>
                    </a:solidFill>
                    <a:latin typeface="Nunito Black"/>
                    <a:ea typeface="Nunito Black"/>
                    <a:cs typeface="Nunito Black"/>
                    <a:sym typeface="Nunito Black"/>
                  </a:rPr>
                  <a:t>LLM</a:t>
                </a:r>
                <a:endParaRPr b="0" i="0" sz="1900" u="none" cap="none" strike="noStrike">
                  <a:solidFill>
                    <a:srgbClr val="EE266D"/>
                  </a:solidFill>
                  <a:latin typeface="Nunito Black"/>
                  <a:ea typeface="Nunito Black"/>
                  <a:cs typeface="Nunito Black"/>
                  <a:sym typeface="Nunito Black"/>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1000"/>
                                        <p:tgtEl>
                                          <p:spTgt spid="266"/>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par>
                          <p:cTn fill="hold">
                            <p:stCondLst>
                              <p:cond delay="8000"/>
                            </p:stCondLst>
                            <p:childTnLst>
                              <p:par>
                                <p:cTn fill="hold" nodeType="after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childTnLst>
                          </p:cTn>
                        </p:par>
                        <p:par>
                          <p:cTn fill="hold">
                            <p:stCondLst>
                              <p:cond delay="9000"/>
                            </p:stCondLst>
                            <p:childTnLst>
                              <p:par>
                                <p:cTn fill="hold" nodeType="after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par>
                          <p:cTn fill="hold">
                            <p:stCondLst>
                              <p:cond delay="10000"/>
                            </p:stCondLst>
                            <p:childTnLst>
                              <p:par>
                                <p:cTn fill="hold" nodeType="after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par>
                          <p:cTn fill="hold">
                            <p:stCondLst>
                              <p:cond delay="11000"/>
                            </p:stCondLst>
                            <p:childTnLst>
                              <p:par>
                                <p:cTn fill="hold" nodeType="after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5"/>
          <p:cNvSpPr txBox="1"/>
          <p:nvPr>
            <p:ph type="title"/>
          </p:nvPr>
        </p:nvSpPr>
        <p:spPr>
          <a:xfrm>
            <a:off x="640080" y="0"/>
            <a:ext cx="8412600" cy="804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700"/>
              <a:buNone/>
            </a:pPr>
            <a:r>
              <a:rPr lang="en-US"/>
              <a:t>CASANOVO IS A </a:t>
            </a:r>
            <a:r>
              <a:rPr i="1" lang="en-US"/>
              <a:t>DE NOVO</a:t>
            </a:r>
            <a:r>
              <a:rPr lang="en-US"/>
              <a:t> SEQUENCING TRANSFORMER</a:t>
            </a:r>
            <a:endParaRPr/>
          </a:p>
        </p:txBody>
      </p:sp>
      <p:sp>
        <p:nvSpPr>
          <p:cNvPr id="297" name="Google Shape;297;p45"/>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53D42"/>
              </a:buClr>
              <a:buSzPts val="2200"/>
              <a:buChar char="●"/>
            </a:pPr>
            <a:r>
              <a:rPr lang="en-US" sz="2200">
                <a:solidFill>
                  <a:srgbClr val="353D42"/>
                </a:solidFill>
                <a:latin typeface="Fira Sans"/>
                <a:ea typeface="Fira Sans"/>
                <a:cs typeface="Fira Sans"/>
                <a:sym typeface="Fira Sans"/>
              </a:rPr>
              <a:t>Encoder</a:t>
            </a:r>
            <a:r>
              <a:rPr lang="en-US" sz="2200">
                <a:solidFill>
                  <a:srgbClr val="353D42"/>
                </a:solidFill>
              </a:rPr>
              <a:t>: Learns contextualized representations for peaks</a:t>
            </a:r>
            <a:endParaRPr sz="2200">
              <a:solidFill>
                <a:srgbClr val="353D42"/>
              </a:solidFill>
            </a:endParaRPr>
          </a:p>
          <a:p>
            <a:pPr indent="-368300" lvl="0" marL="457200" rtl="0" algn="l">
              <a:lnSpc>
                <a:spcPct val="115000"/>
              </a:lnSpc>
              <a:spcBef>
                <a:spcPts val="1000"/>
              </a:spcBef>
              <a:spcAft>
                <a:spcPts val="0"/>
              </a:spcAft>
              <a:buClr>
                <a:srgbClr val="353D42"/>
              </a:buClr>
              <a:buSzPts val="2200"/>
              <a:buChar char="●"/>
            </a:pPr>
            <a:r>
              <a:rPr lang="en-US" sz="2200">
                <a:solidFill>
                  <a:srgbClr val="353D42"/>
                </a:solidFill>
                <a:latin typeface="Fira Sans"/>
                <a:ea typeface="Fira Sans"/>
                <a:cs typeface="Fira Sans"/>
                <a:sym typeface="Fira Sans"/>
              </a:rPr>
              <a:t>Decoder</a:t>
            </a:r>
            <a:r>
              <a:rPr lang="en-US" sz="2200">
                <a:solidFill>
                  <a:srgbClr val="353D42"/>
                </a:solidFill>
              </a:rPr>
              <a:t>: Predicts the </a:t>
            </a:r>
            <a:r>
              <a:rPr i="1" lang="en-US" sz="2200">
                <a:solidFill>
                  <a:srgbClr val="353D42"/>
                </a:solidFill>
              </a:rPr>
              <a:t>de novo</a:t>
            </a:r>
            <a:r>
              <a:rPr lang="en-US" sz="2200">
                <a:solidFill>
                  <a:srgbClr val="353D42"/>
                </a:solidFill>
              </a:rPr>
              <a:t> sequence one amino acid at a time</a:t>
            </a:r>
            <a:endParaRPr sz="2200">
              <a:solidFill>
                <a:srgbClr val="353D42"/>
              </a:solidFill>
            </a:endParaRPr>
          </a:p>
          <a:p>
            <a:pPr indent="-368300" lvl="0" marL="457200" rtl="0" algn="l">
              <a:lnSpc>
                <a:spcPct val="115000"/>
              </a:lnSpc>
              <a:spcBef>
                <a:spcPts val="1000"/>
              </a:spcBef>
              <a:spcAft>
                <a:spcPts val="1000"/>
              </a:spcAft>
              <a:buClr>
                <a:srgbClr val="353D42"/>
              </a:buClr>
              <a:buSzPts val="2200"/>
              <a:buChar char="●"/>
            </a:pPr>
            <a:r>
              <a:rPr lang="en-US" sz="2200">
                <a:solidFill>
                  <a:srgbClr val="353D42"/>
                </a:solidFill>
                <a:latin typeface="Fira Sans"/>
                <a:ea typeface="Fira Sans"/>
                <a:cs typeface="Fira Sans"/>
                <a:sym typeface="Fira Sans"/>
              </a:rPr>
              <a:t>Beam search</a:t>
            </a:r>
            <a:r>
              <a:rPr lang="en-US" sz="2200">
                <a:solidFill>
                  <a:srgbClr val="353D42"/>
                </a:solidFill>
              </a:rPr>
              <a:t> decoding finds the highest-scoring peptide</a:t>
            </a:r>
            <a:endParaRPr sz="2200">
              <a:solidFill>
                <a:srgbClr val="353D42"/>
              </a:solidFill>
            </a:endParaRPr>
          </a:p>
        </p:txBody>
      </p:sp>
      <p:pic>
        <p:nvPicPr>
          <p:cNvPr id="298" name="Google Shape;298;p45"/>
          <p:cNvPicPr preferRelativeResize="0"/>
          <p:nvPr/>
        </p:nvPicPr>
        <p:blipFill rotWithShape="1">
          <a:blip r:embed="rId3">
            <a:alphaModFix/>
          </a:blip>
          <a:srcRect b="0" l="0" r="0" t="0"/>
          <a:stretch/>
        </p:blipFill>
        <p:spPr>
          <a:xfrm>
            <a:off x="4673975" y="1032725"/>
            <a:ext cx="4112376" cy="3834825"/>
          </a:xfrm>
          <a:prstGeom prst="rect">
            <a:avLst/>
          </a:prstGeom>
          <a:noFill/>
          <a:ln>
            <a:noFill/>
          </a:ln>
        </p:spPr>
      </p:pic>
      <p:sp>
        <p:nvSpPr>
          <p:cNvPr id="299" name="Google Shape;299;p45"/>
          <p:cNvSpPr txBox="1"/>
          <p:nvPr/>
        </p:nvSpPr>
        <p:spPr>
          <a:xfrm>
            <a:off x="0" y="4978500"/>
            <a:ext cx="9144000" cy="165000"/>
          </a:xfrm>
          <a:prstGeom prst="rect">
            <a:avLst/>
          </a:prstGeom>
          <a:noFill/>
          <a:ln>
            <a:noFill/>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Fira Sans Light"/>
                <a:ea typeface="Fira Sans Light"/>
                <a:cs typeface="Fira Sans Light"/>
                <a:sym typeface="Fira Sans Light"/>
              </a:rPr>
              <a:t>Yilmaz, M. </a:t>
            </a:r>
            <a:r>
              <a:rPr b="0" i="1" lang="en-US" sz="900" u="none" cap="none" strike="noStrike">
                <a:solidFill>
                  <a:srgbClr val="000000"/>
                </a:solidFill>
                <a:latin typeface="Fira Sans Light"/>
                <a:ea typeface="Fira Sans Light"/>
                <a:cs typeface="Fira Sans Light"/>
                <a:sym typeface="Fira Sans Light"/>
              </a:rPr>
              <a:t>et al</a:t>
            </a:r>
            <a:r>
              <a:rPr b="0" i="0" lang="en-US" sz="900" u="none" cap="none" strike="noStrike">
                <a:solidFill>
                  <a:srgbClr val="000000"/>
                </a:solidFill>
                <a:latin typeface="Fira Sans Light"/>
                <a:ea typeface="Fira Sans Light"/>
                <a:cs typeface="Fira Sans Light"/>
                <a:sym typeface="Fira Sans Light"/>
              </a:rPr>
              <a:t>. </a:t>
            </a:r>
            <a:r>
              <a:rPr b="0" i="1" lang="en-US" sz="900" u="none" cap="none" strike="noStrike">
                <a:solidFill>
                  <a:srgbClr val="000000"/>
                </a:solidFill>
                <a:latin typeface="Fira Sans Light"/>
                <a:ea typeface="Fira Sans Light"/>
                <a:cs typeface="Fira Sans Light"/>
                <a:sym typeface="Fira Sans Light"/>
              </a:rPr>
              <a:t>ICML</a:t>
            </a:r>
            <a:r>
              <a:rPr b="0" i="0" lang="en-US" sz="900" u="none" cap="none" strike="noStrike">
                <a:solidFill>
                  <a:srgbClr val="000000"/>
                </a:solidFill>
                <a:latin typeface="Fira Sans Light"/>
                <a:ea typeface="Fira Sans Light"/>
                <a:cs typeface="Fira Sans Light"/>
                <a:sym typeface="Fira Sans Light"/>
              </a:rPr>
              <a:t> (2022).</a:t>
            </a:r>
            <a:endParaRPr b="0" i="0" sz="900" u="none" cap="none" strike="noStrike">
              <a:solidFill>
                <a:srgbClr val="000000"/>
              </a:solidFill>
              <a:latin typeface="Fira Sans Light"/>
              <a:ea typeface="Fira Sans Light"/>
              <a:cs typeface="Fira Sans Light"/>
              <a:sym typeface="Fira Sans Light"/>
            </a:endParaRPr>
          </a:p>
        </p:txBody>
      </p:sp>
      <p:sp>
        <p:nvSpPr>
          <p:cNvPr id="300" name="Google Shape;300;p4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latin typeface="Fira Sans Light"/>
                <a:ea typeface="Fira Sans Light"/>
                <a:cs typeface="Fira Sans Light"/>
                <a:sym typeface="Fira Sans Light"/>
              </a:rPr>
              <a:t>‹#›</a:t>
            </a:fld>
            <a:endParaRPr>
              <a:latin typeface="Fira Sans Light"/>
              <a:ea typeface="Fira Sans Light"/>
              <a:cs typeface="Fira Sans Light"/>
              <a:sym typeface="Fira Sa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6"/>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SzPts val="2200"/>
              <a:buChar char="●"/>
            </a:pPr>
            <a:r>
              <a:rPr lang="en-US" sz="2200"/>
              <a:t>With same training data, Casanovo outperforms traditional and deep learning-based </a:t>
            </a:r>
            <a:r>
              <a:rPr i="1" lang="en-US" sz="2200"/>
              <a:t>de novo</a:t>
            </a:r>
            <a:r>
              <a:rPr lang="en-US" sz="2200"/>
              <a:t> sequencing tools</a:t>
            </a:r>
            <a:endParaRPr sz="2200"/>
          </a:p>
          <a:p>
            <a:pPr indent="-368300" lvl="0" marL="457200" rtl="0" algn="l">
              <a:lnSpc>
                <a:spcPct val="115000"/>
              </a:lnSpc>
              <a:spcBef>
                <a:spcPts val="1000"/>
              </a:spcBef>
              <a:spcAft>
                <a:spcPts val="1000"/>
              </a:spcAft>
              <a:buSzPts val="2200"/>
              <a:buChar char="●"/>
            </a:pPr>
            <a:r>
              <a:rPr lang="en-US" sz="2200"/>
              <a:t>Large training data significantly improves performance</a:t>
            </a:r>
            <a:endParaRPr sz="2200"/>
          </a:p>
        </p:txBody>
      </p:sp>
      <p:sp>
        <p:nvSpPr>
          <p:cNvPr id="307" name="Google Shape;307;p46"/>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700"/>
              <a:buNone/>
            </a:pPr>
            <a:r>
              <a:rPr lang="en-US"/>
              <a:t>CASANOVO OUTPERFORMS OTHER </a:t>
            </a:r>
            <a:r>
              <a:rPr i="1" lang="en-US"/>
              <a:t>DE NOVO</a:t>
            </a:r>
            <a:r>
              <a:rPr lang="en-US"/>
              <a:t> TOOLS</a:t>
            </a:r>
            <a:endParaRPr/>
          </a:p>
        </p:txBody>
      </p:sp>
      <p:pic>
        <p:nvPicPr>
          <p:cNvPr id="308" name="Google Shape;308;p46"/>
          <p:cNvPicPr preferRelativeResize="0"/>
          <p:nvPr/>
        </p:nvPicPr>
        <p:blipFill rotWithShape="1">
          <a:blip r:embed="rId3">
            <a:alphaModFix/>
          </a:blip>
          <a:srcRect b="0" l="0" r="0" t="0"/>
          <a:stretch/>
        </p:blipFill>
        <p:spPr>
          <a:xfrm>
            <a:off x="4663322" y="1221300"/>
            <a:ext cx="4023359" cy="2947110"/>
          </a:xfrm>
          <a:prstGeom prst="rect">
            <a:avLst/>
          </a:prstGeom>
          <a:noFill/>
          <a:ln>
            <a:noFill/>
          </a:ln>
        </p:spPr>
      </p:pic>
      <p:sp>
        <p:nvSpPr>
          <p:cNvPr id="309" name="Google Shape;309;p46"/>
          <p:cNvSpPr txBox="1"/>
          <p:nvPr/>
        </p:nvSpPr>
        <p:spPr>
          <a:xfrm>
            <a:off x="0" y="4978500"/>
            <a:ext cx="9144000" cy="165000"/>
          </a:xfrm>
          <a:prstGeom prst="rect">
            <a:avLst/>
          </a:prstGeom>
          <a:noFill/>
          <a:ln>
            <a:noFill/>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Fira Sans Light"/>
                <a:ea typeface="Fira Sans Light"/>
                <a:cs typeface="Fira Sans Light"/>
                <a:sym typeface="Fira Sans Light"/>
              </a:rPr>
              <a:t>Yilmaz, M. </a:t>
            </a:r>
            <a:r>
              <a:rPr b="0" i="1" lang="en-US" sz="900" u="none" cap="none" strike="noStrike">
                <a:solidFill>
                  <a:srgbClr val="000000"/>
                </a:solidFill>
                <a:latin typeface="Fira Sans Light"/>
                <a:ea typeface="Fira Sans Light"/>
                <a:cs typeface="Fira Sans Light"/>
                <a:sym typeface="Fira Sans Light"/>
              </a:rPr>
              <a:t>et al</a:t>
            </a:r>
            <a:r>
              <a:rPr b="0" i="0" lang="en-US" sz="900" u="none" cap="none" strike="noStrike">
                <a:solidFill>
                  <a:srgbClr val="000000"/>
                </a:solidFill>
                <a:latin typeface="Fira Sans Light"/>
                <a:ea typeface="Fira Sans Light"/>
                <a:cs typeface="Fira Sans Light"/>
                <a:sym typeface="Fira Sans Light"/>
              </a:rPr>
              <a:t>. </a:t>
            </a:r>
            <a:r>
              <a:rPr b="0" i="1" lang="en-US" sz="900" u="none" cap="none" strike="noStrike">
                <a:solidFill>
                  <a:srgbClr val="000000"/>
                </a:solidFill>
                <a:latin typeface="Fira Sans Light"/>
                <a:ea typeface="Fira Sans Light"/>
                <a:cs typeface="Fira Sans Light"/>
                <a:sym typeface="Fira Sans Light"/>
              </a:rPr>
              <a:t>Nature Communications </a:t>
            </a:r>
            <a:r>
              <a:rPr b="0" i="0" lang="en-US" sz="900" u="none" cap="none" strike="noStrike">
                <a:solidFill>
                  <a:srgbClr val="000000"/>
                </a:solidFill>
                <a:latin typeface="Fira Sans"/>
                <a:ea typeface="Fira Sans"/>
                <a:cs typeface="Fira Sans"/>
                <a:sym typeface="Fira Sans"/>
              </a:rPr>
              <a:t>15</a:t>
            </a:r>
            <a:r>
              <a:rPr b="0" i="0" lang="en-US" sz="900" u="none" cap="none" strike="noStrike">
                <a:solidFill>
                  <a:srgbClr val="000000"/>
                </a:solidFill>
                <a:latin typeface="Fira Sans Light"/>
                <a:ea typeface="Fira Sans Light"/>
                <a:cs typeface="Fira Sans Light"/>
                <a:sym typeface="Fira Sans Light"/>
              </a:rPr>
              <a:t>, 6427 (2024).</a:t>
            </a:r>
            <a:endParaRPr b="0" i="0" sz="900" u="none" cap="none" strike="noStrike">
              <a:solidFill>
                <a:srgbClr val="000000"/>
              </a:solidFill>
              <a:latin typeface="Fira Sans Light"/>
              <a:ea typeface="Fira Sans Light"/>
              <a:cs typeface="Fira Sans Light"/>
              <a:sym typeface="Fira Sans Light"/>
            </a:endParaRPr>
          </a:p>
        </p:txBody>
      </p:sp>
      <p:sp>
        <p:nvSpPr>
          <p:cNvPr id="310" name="Google Shape;310;p4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latin typeface="Fira Sans Light"/>
                <a:ea typeface="Fira Sans Light"/>
                <a:cs typeface="Fira Sans Light"/>
                <a:sym typeface="Fira Sans Light"/>
              </a:rPr>
              <a:t>‹#›</a:t>
            </a:fld>
            <a:endParaRPr>
              <a:latin typeface="Fira Sans Light"/>
              <a:ea typeface="Fira Sans Light"/>
              <a:cs typeface="Fira Sans Light"/>
              <a:sym typeface="Fira Sa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47"/>
          <p:cNvPicPr preferRelativeResize="0"/>
          <p:nvPr/>
        </p:nvPicPr>
        <p:blipFill rotWithShape="1">
          <a:blip r:embed="rId3">
            <a:alphaModFix/>
          </a:blip>
          <a:srcRect b="0" l="0" r="0" t="0"/>
          <a:stretch/>
        </p:blipFill>
        <p:spPr>
          <a:xfrm>
            <a:off x="568674" y="2286000"/>
            <a:ext cx="3749039" cy="2736798"/>
          </a:xfrm>
          <a:prstGeom prst="rect">
            <a:avLst/>
          </a:prstGeom>
          <a:noFill/>
          <a:ln>
            <a:noFill/>
          </a:ln>
        </p:spPr>
      </p:pic>
      <p:pic>
        <p:nvPicPr>
          <p:cNvPr id="317" name="Google Shape;317;p47"/>
          <p:cNvPicPr preferRelativeResize="0"/>
          <p:nvPr/>
        </p:nvPicPr>
        <p:blipFill rotWithShape="1">
          <a:blip r:embed="rId4">
            <a:alphaModFix/>
          </a:blip>
          <a:srcRect b="0" l="0" r="0" t="0"/>
          <a:stretch/>
        </p:blipFill>
        <p:spPr>
          <a:xfrm>
            <a:off x="4807360" y="2286000"/>
            <a:ext cx="3749039" cy="2830525"/>
          </a:xfrm>
          <a:prstGeom prst="rect">
            <a:avLst/>
          </a:prstGeom>
          <a:noFill/>
          <a:ln>
            <a:noFill/>
          </a:ln>
        </p:spPr>
      </p:pic>
      <p:sp>
        <p:nvSpPr>
          <p:cNvPr id="318" name="Google Shape;318;p47"/>
          <p:cNvSpPr txBox="1"/>
          <p:nvPr>
            <p:ph idx="1" type="body"/>
          </p:nvPr>
        </p:nvSpPr>
        <p:spPr>
          <a:xfrm>
            <a:off x="457110" y="1050990"/>
            <a:ext cx="4015800" cy="29829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1000"/>
              </a:spcAft>
              <a:buSzPts val="2200"/>
              <a:buChar char="●"/>
            </a:pPr>
            <a:r>
              <a:rPr lang="en-US" sz="2200"/>
              <a:t>Casanovo is trained on bottom-up proteomics data, exhibiting a tryptic bias</a:t>
            </a:r>
            <a:endParaRPr sz="2200"/>
          </a:p>
        </p:txBody>
      </p:sp>
      <p:sp>
        <p:nvSpPr>
          <p:cNvPr id="319" name="Google Shape;319;p47"/>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700"/>
              <a:buFont typeface="Arial"/>
              <a:buNone/>
            </a:pPr>
            <a:r>
              <a:rPr lang="en-US"/>
              <a:t>MULTI-ENZYME TRAINING AVOIDS TRYPTIC BIAS</a:t>
            </a:r>
            <a:endParaRPr/>
          </a:p>
        </p:txBody>
      </p:sp>
      <p:sp>
        <p:nvSpPr>
          <p:cNvPr id="320" name="Google Shape;320;p4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sz="1400"/>
              <a:t>‹#›</a:t>
            </a:fld>
            <a:endParaRPr sz="1400"/>
          </a:p>
        </p:txBody>
      </p:sp>
      <p:sp>
        <p:nvSpPr>
          <p:cNvPr id="321" name="Google Shape;321;p47"/>
          <p:cNvSpPr txBox="1"/>
          <p:nvPr>
            <p:ph idx="2" type="body"/>
          </p:nvPr>
        </p:nvSpPr>
        <p:spPr>
          <a:xfrm>
            <a:off x="4673970" y="1050990"/>
            <a:ext cx="4015800" cy="29829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1000"/>
              </a:spcAft>
              <a:buSzPts val="2200"/>
              <a:buChar char="●"/>
            </a:pPr>
            <a:r>
              <a:rPr lang="en-US" sz="2200"/>
              <a:t>Fine-tuning gives strong performance across various enzymes</a:t>
            </a:r>
            <a:endParaRPr sz="2200"/>
          </a:p>
        </p:txBody>
      </p:sp>
      <p:pic>
        <p:nvPicPr>
          <p:cNvPr id="322" name="Google Shape;322;p47"/>
          <p:cNvPicPr preferRelativeResize="0"/>
          <p:nvPr/>
        </p:nvPicPr>
        <p:blipFill rotWithShape="1">
          <a:blip r:embed="rId5">
            <a:alphaModFix/>
          </a:blip>
          <a:srcRect b="278" l="0" r="0" t="278"/>
          <a:stretch/>
        </p:blipFill>
        <p:spPr>
          <a:xfrm>
            <a:off x="568674" y="2286000"/>
            <a:ext cx="3749039" cy="2736798"/>
          </a:xfrm>
          <a:prstGeom prst="rect">
            <a:avLst/>
          </a:prstGeom>
          <a:noFill/>
          <a:ln>
            <a:noFill/>
          </a:ln>
        </p:spPr>
      </p:pic>
      <p:pic>
        <p:nvPicPr>
          <p:cNvPr id="323" name="Google Shape;323;p47"/>
          <p:cNvPicPr preferRelativeResize="0"/>
          <p:nvPr/>
        </p:nvPicPr>
        <p:blipFill rotWithShape="1">
          <a:blip r:embed="rId6">
            <a:alphaModFix/>
          </a:blip>
          <a:srcRect b="9" l="0" r="0" t="18"/>
          <a:stretch/>
        </p:blipFill>
        <p:spPr>
          <a:xfrm>
            <a:off x="4807360" y="2286000"/>
            <a:ext cx="3749039" cy="2830525"/>
          </a:xfrm>
          <a:prstGeom prst="rect">
            <a:avLst/>
          </a:prstGeom>
          <a:noFill/>
          <a:ln>
            <a:noFill/>
          </a:ln>
        </p:spPr>
      </p:pic>
      <p:sp>
        <p:nvSpPr>
          <p:cNvPr id="324" name="Google Shape;324;p47"/>
          <p:cNvSpPr txBox="1"/>
          <p:nvPr/>
        </p:nvSpPr>
        <p:spPr>
          <a:xfrm>
            <a:off x="0" y="4978500"/>
            <a:ext cx="9144000" cy="165000"/>
          </a:xfrm>
          <a:prstGeom prst="rect">
            <a:avLst/>
          </a:prstGeom>
          <a:noFill/>
          <a:ln>
            <a:noFill/>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Clr>
                <a:srgbClr val="000000"/>
              </a:buClr>
              <a:buSzPts val="900"/>
              <a:buFont typeface="Arial"/>
              <a:buNone/>
            </a:pPr>
            <a:r>
              <a:rPr lang="en-US" sz="900">
                <a:solidFill>
                  <a:schemeClr val="dk1"/>
                </a:solidFill>
                <a:latin typeface="Fira Sans Light"/>
                <a:ea typeface="Fira Sans Light"/>
                <a:cs typeface="Fira Sans Light"/>
                <a:sym typeface="Fira Sans Light"/>
              </a:rPr>
              <a:t>Yilmaz, M. </a:t>
            </a:r>
            <a:r>
              <a:rPr i="1" lang="en-US" sz="900">
                <a:solidFill>
                  <a:schemeClr val="dk1"/>
                </a:solidFill>
                <a:latin typeface="Fira Sans Light"/>
                <a:ea typeface="Fira Sans Light"/>
                <a:cs typeface="Fira Sans Light"/>
                <a:sym typeface="Fira Sans Light"/>
              </a:rPr>
              <a:t>et al</a:t>
            </a:r>
            <a:r>
              <a:rPr lang="en-US" sz="900">
                <a:solidFill>
                  <a:schemeClr val="dk1"/>
                </a:solidFill>
                <a:latin typeface="Fira Sans Light"/>
                <a:ea typeface="Fira Sans Light"/>
                <a:cs typeface="Fira Sans Light"/>
                <a:sym typeface="Fira Sans Light"/>
              </a:rPr>
              <a:t>. </a:t>
            </a:r>
            <a:r>
              <a:rPr i="1" lang="en-US" sz="900">
                <a:solidFill>
                  <a:schemeClr val="dk1"/>
                </a:solidFill>
                <a:latin typeface="Fira Sans Light"/>
                <a:ea typeface="Fira Sans Light"/>
                <a:cs typeface="Fira Sans Light"/>
                <a:sym typeface="Fira Sans Light"/>
              </a:rPr>
              <a:t>Nature Communications </a:t>
            </a:r>
            <a:r>
              <a:rPr lang="en-US" sz="900">
                <a:solidFill>
                  <a:schemeClr val="dk1"/>
                </a:solidFill>
                <a:latin typeface="Fira Sans"/>
                <a:ea typeface="Fira Sans"/>
                <a:cs typeface="Fira Sans"/>
                <a:sym typeface="Fira Sans"/>
              </a:rPr>
              <a:t>15</a:t>
            </a:r>
            <a:r>
              <a:rPr lang="en-US" sz="900">
                <a:solidFill>
                  <a:schemeClr val="dk1"/>
                </a:solidFill>
                <a:latin typeface="Fira Sans Light"/>
                <a:ea typeface="Fira Sans Light"/>
                <a:cs typeface="Fira Sans Light"/>
                <a:sym typeface="Fira Sans Light"/>
              </a:rPr>
              <a:t>, 6427 (2024).</a:t>
            </a:r>
            <a:r>
              <a:rPr b="0" i="0" lang="en-US" sz="900" u="none" cap="none" strike="noStrike">
                <a:solidFill>
                  <a:srgbClr val="000000"/>
                </a:solidFill>
                <a:latin typeface="Fira Sans Light"/>
                <a:ea typeface="Fira Sans Light"/>
                <a:cs typeface="Fira Sans Light"/>
                <a:sym typeface="Fira Sans Light"/>
              </a:rPr>
              <a:t>	Melen</a:t>
            </a:r>
            <a:r>
              <a:rPr lang="en-US" sz="900">
                <a:latin typeface="Fira Sans Light"/>
                <a:ea typeface="Fira Sans Light"/>
                <a:cs typeface="Fira Sans Light"/>
                <a:sym typeface="Fira Sans Light"/>
              </a:rPr>
              <a:t>dez, C. </a:t>
            </a:r>
            <a:r>
              <a:rPr i="1" lang="en-US" sz="900">
                <a:latin typeface="Fira Sans Light"/>
                <a:ea typeface="Fira Sans Light"/>
                <a:cs typeface="Fira Sans Light"/>
                <a:sym typeface="Fira Sans Light"/>
              </a:rPr>
              <a:t>et al.</a:t>
            </a:r>
            <a:r>
              <a:rPr lang="en-US" sz="900">
                <a:latin typeface="Fira Sans Light"/>
                <a:ea typeface="Fira Sans Light"/>
                <a:cs typeface="Fira Sans Light"/>
                <a:sym typeface="Fira Sans Light"/>
              </a:rPr>
              <a:t> </a:t>
            </a:r>
            <a:r>
              <a:rPr i="1" lang="en-US" sz="900">
                <a:latin typeface="Fira Sans Light"/>
                <a:ea typeface="Fira Sans Light"/>
                <a:cs typeface="Fira Sans Light"/>
                <a:sym typeface="Fira Sans Light"/>
              </a:rPr>
              <a:t>Journal of Proteome Research</a:t>
            </a:r>
            <a:r>
              <a:rPr lang="en-US" sz="900">
                <a:latin typeface="Fira Sans Light"/>
                <a:ea typeface="Fira Sans Light"/>
                <a:cs typeface="Fira Sans Light"/>
                <a:sym typeface="Fira Sans Light"/>
              </a:rPr>
              <a:t> (2024).</a:t>
            </a:r>
            <a:endParaRPr b="0" sz="900" u="none" cap="none" strike="noStrike">
              <a:solidFill>
                <a:srgbClr val="000000"/>
              </a:solidFill>
              <a:latin typeface="Fira Sans Light"/>
              <a:ea typeface="Fira Sans Light"/>
              <a:cs typeface="Fira Sans Light"/>
              <a:sym typeface="Fira Sans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8"/>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100"/>
              <a:buNone/>
            </a:pPr>
            <a:r>
              <a:rPr lang="en-US" sz="2200"/>
              <a:t>Immunopeptidomics</a:t>
            </a:r>
            <a:endParaRPr sz="2200"/>
          </a:p>
          <a:p>
            <a:pPr indent="0" lvl="0" marL="0" rtl="0" algn="l">
              <a:lnSpc>
                <a:spcPct val="100000"/>
              </a:lnSpc>
              <a:spcBef>
                <a:spcPts val="0"/>
              </a:spcBef>
              <a:spcAft>
                <a:spcPts val="0"/>
              </a:spcAft>
              <a:buSzPts val="1100"/>
              <a:buNone/>
            </a:pPr>
            <a:r>
              <a:t/>
            </a:r>
            <a:endParaRPr sz="2200"/>
          </a:p>
          <a:p>
            <a:pPr indent="0" lvl="0" marL="0" rtl="0" algn="l">
              <a:lnSpc>
                <a:spcPct val="100000"/>
              </a:lnSpc>
              <a:spcBef>
                <a:spcPts val="0"/>
              </a:spcBef>
              <a:spcAft>
                <a:spcPts val="0"/>
              </a:spcAft>
              <a:buSzPts val="1100"/>
              <a:buNone/>
            </a:pPr>
            <a:r>
              <a:rPr lang="en-US" sz="2200"/>
              <a:t>Check if Casanovo predictions:</a:t>
            </a:r>
            <a:endParaRPr sz="2200"/>
          </a:p>
          <a:p>
            <a:pPr indent="-368300" lvl="0" marL="457200" rtl="0" algn="l">
              <a:lnSpc>
                <a:spcPct val="100000"/>
              </a:lnSpc>
              <a:spcBef>
                <a:spcPts val="0"/>
              </a:spcBef>
              <a:spcAft>
                <a:spcPts val="0"/>
              </a:spcAft>
              <a:buSzPts val="2200"/>
              <a:buChar char="●"/>
            </a:pPr>
            <a:r>
              <a:rPr lang="en-US" sz="2200"/>
              <a:t>Are in the human proteome</a:t>
            </a:r>
            <a:endParaRPr sz="2200"/>
          </a:p>
          <a:p>
            <a:pPr indent="-368300" lvl="0" marL="457200" rtl="0" algn="l">
              <a:lnSpc>
                <a:spcPct val="100000"/>
              </a:lnSpc>
              <a:spcBef>
                <a:spcPts val="0"/>
              </a:spcBef>
              <a:spcAft>
                <a:spcPts val="0"/>
              </a:spcAft>
              <a:buSzPts val="2200"/>
              <a:buChar char="●"/>
            </a:pPr>
            <a:r>
              <a:rPr lang="en-US" sz="2200"/>
              <a:t>Match database search on human proteome</a:t>
            </a:r>
            <a:endParaRPr sz="2200"/>
          </a:p>
          <a:p>
            <a:pPr indent="0" lvl="0" marL="0" rtl="0" algn="l">
              <a:lnSpc>
                <a:spcPct val="100000"/>
              </a:lnSpc>
              <a:spcBef>
                <a:spcPts val="0"/>
              </a:spcBef>
              <a:spcAft>
                <a:spcPts val="0"/>
              </a:spcAft>
              <a:buSzPts val="1100"/>
              <a:buNone/>
            </a:pPr>
            <a:r>
              <a:t/>
            </a:r>
            <a:endParaRPr sz="2200"/>
          </a:p>
          <a:p>
            <a:pPr indent="0" lvl="0" marL="0" rtl="0" algn="l">
              <a:lnSpc>
                <a:spcPct val="100000"/>
              </a:lnSpc>
              <a:spcBef>
                <a:spcPts val="0"/>
              </a:spcBef>
              <a:spcAft>
                <a:spcPts val="0"/>
              </a:spcAft>
              <a:buSzPts val="1100"/>
              <a:buNone/>
            </a:pPr>
            <a:r>
              <a:rPr lang="en-US" sz="2200"/>
              <a:t>→ Casanovo identifies 65% more unique peptides matching to the human proteome</a:t>
            </a:r>
            <a:endParaRPr sz="2200"/>
          </a:p>
        </p:txBody>
      </p:sp>
      <p:sp>
        <p:nvSpPr>
          <p:cNvPr id="331" name="Google Shape;331;p48"/>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700"/>
              <a:buNone/>
            </a:pPr>
            <a:r>
              <a:rPr lang="en-US"/>
              <a:t>CASANOVO OUTPERFORMS DATABASE SEARCHING</a:t>
            </a:r>
            <a:endParaRPr/>
          </a:p>
        </p:txBody>
      </p:sp>
      <p:pic>
        <p:nvPicPr>
          <p:cNvPr id="332" name="Google Shape;332;p48"/>
          <p:cNvPicPr preferRelativeResize="0"/>
          <p:nvPr/>
        </p:nvPicPr>
        <p:blipFill rotWithShape="1">
          <a:blip r:embed="rId3">
            <a:alphaModFix/>
          </a:blip>
          <a:srcRect b="0" l="0" r="0" t="0"/>
          <a:stretch/>
        </p:blipFill>
        <p:spPr>
          <a:xfrm>
            <a:off x="4663313" y="1206213"/>
            <a:ext cx="4023360" cy="2977287"/>
          </a:xfrm>
          <a:prstGeom prst="rect">
            <a:avLst/>
          </a:prstGeom>
          <a:noFill/>
          <a:ln>
            <a:noFill/>
          </a:ln>
        </p:spPr>
      </p:pic>
      <p:sp>
        <p:nvSpPr>
          <p:cNvPr id="333" name="Google Shape;333;p48"/>
          <p:cNvSpPr txBox="1"/>
          <p:nvPr/>
        </p:nvSpPr>
        <p:spPr>
          <a:xfrm>
            <a:off x="0" y="4978500"/>
            <a:ext cx="9144000" cy="165000"/>
          </a:xfrm>
          <a:prstGeom prst="rect">
            <a:avLst/>
          </a:prstGeom>
          <a:noFill/>
          <a:ln>
            <a:noFill/>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Fira Sans Light"/>
                <a:ea typeface="Fira Sans Light"/>
                <a:cs typeface="Fira Sans Light"/>
                <a:sym typeface="Fira Sans Light"/>
              </a:rPr>
              <a:t>Yilmaz, M. </a:t>
            </a:r>
            <a:r>
              <a:rPr b="0" i="1" lang="en-US" sz="900" u="none" cap="none" strike="noStrike">
                <a:solidFill>
                  <a:srgbClr val="000000"/>
                </a:solidFill>
                <a:latin typeface="Fira Sans Light"/>
                <a:ea typeface="Fira Sans Light"/>
                <a:cs typeface="Fira Sans Light"/>
                <a:sym typeface="Fira Sans Light"/>
              </a:rPr>
              <a:t>et al</a:t>
            </a:r>
            <a:r>
              <a:rPr b="0" i="0" lang="en-US" sz="900" u="none" cap="none" strike="noStrike">
                <a:solidFill>
                  <a:srgbClr val="000000"/>
                </a:solidFill>
                <a:latin typeface="Fira Sans Light"/>
                <a:ea typeface="Fira Sans Light"/>
                <a:cs typeface="Fira Sans Light"/>
                <a:sym typeface="Fira Sans Light"/>
              </a:rPr>
              <a:t>. </a:t>
            </a:r>
            <a:r>
              <a:rPr b="0" i="1" lang="en-US" sz="900" u="none" cap="none" strike="noStrike">
                <a:solidFill>
                  <a:srgbClr val="000000"/>
                </a:solidFill>
                <a:latin typeface="Fira Sans Light"/>
                <a:ea typeface="Fira Sans Light"/>
                <a:cs typeface="Fira Sans Light"/>
                <a:sym typeface="Fira Sans Light"/>
              </a:rPr>
              <a:t>Nature Communications </a:t>
            </a:r>
            <a:r>
              <a:rPr b="0" i="0" lang="en-US" sz="900" u="none" cap="none" strike="noStrike">
                <a:solidFill>
                  <a:srgbClr val="000000"/>
                </a:solidFill>
                <a:latin typeface="Fira Sans"/>
                <a:ea typeface="Fira Sans"/>
                <a:cs typeface="Fira Sans"/>
                <a:sym typeface="Fira Sans"/>
              </a:rPr>
              <a:t>15</a:t>
            </a:r>
            <a:r>
              <a:rPr b="0" i="0" lang="en-US" sz="900" u="none" cap="none" strike="noStrike">
                <a:solidFill>
                  <a:srgbClr val="000000"/>
                </a:solidFill>
                <a:latin typeface="Fira Sans Light"/>
                <a:ea typeface="Fira Sans Light"/>
                <a:cs typeface="Fira Sans Light"/>
                <a:sym typeface="Fira Sans Light"/>
              </a:rPr>
              <a:t>, 6427 (2024).</a:t>
            </a:r>
            <a:endParaRPr b="0" i="0" sz="900" u="none" cap="none" strike="noStrike">
              <a:solidFill>
                <a:srgbClr val="000000"/>
              </a:solidFill>
              <a:latin typeface="Fira Sans Light"/>
              <a:ea typeface="Fira Sans Light"/>
              <a:cs typeface="Fira Sans Light"/>
              <a:sym typeface="Fira Sans Light"/>
            </a:endParaRPr>
          </a:p>
        </p:txBody>
      </p:sp>
      <p:sp>
        <p:nvSpPr>
          <p:cNvPr id="334" name="Google Shape;334;p4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latin typeface="Fira Sans Light"/>
                <a:ea typeface="Fira Sans Light"/>
                <a:cs typeface="Fira Sans Light"/>
                <a:sym typeface="Fira Sans Light"/>
              </a:rPr>
              <a:t>‹#›</a:t>
            </a:fld>
            <a:endParaRPr>
              <a:latin typeface="Fira Sans Light"/>
              <a:ea typeface="Fira Sans Light"/>
              <a:cs typeface="Fira Sans Light"/>
              <a:sym typeface="Fira Sans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9"/>
          <p:cNvSpPr txBox="1"/>
          <p:nvPr>
            <p:ph idx="1" type="body"/>
          </p:nvPr>
        </p:nvSpPr>
        <p:spPr>
          <a:xfrm>
            <a:off x="457110" y="1203390"/>
            <a:ext cx="4015800" cy="2982900"/>
          </a:xfrm>
          <a:prstGeom prst="rect">
            <a:avLst/>
          </a:prstGeom>
          <a:noFill/>
          <a:ln>
            <a:noFill/>
          </a:ln>
        </p:spPr>
        <p:txBody>
          <a:bodyPr anchorCtr="0" anchor="t" bIns="0" lIns="0" spcFirstLastPara="1" rIns="0" wrap="square" tIns="0">
            <a:noAutofit/>
          </a:bodyPr>
          <a:lstStyle/>
          <a:p>
            <a:pPr indent="-304800" lvl="0" marL="342900" rtl="0" algn="l">
              <a:lnSpc>
                <a:spcPct val="115000"/>
              </a:lnSpc>
              <a:spcBef>
                <a:spcPts val="0"/>
              </a:spcBef>
              <a:spcAft>
                <a:spcPts val="0"/>
              </a:spcAft>
              <a:buClr>
                <a:srgbClr val="353D42"/>
              </a:buClr>
              <a:buSzPts val="2200"/>
              <a:buFont typeface="Arial"/>
              <a:buChar char="●"/>
            </a:pPr>
            <a:r>
              <a:rPr lang="en-US" sz="2200">
                <a:solidFill>
                  <a:srgbClr val="353D42"/>
                </a:solidFill>
              </a:rPr>
              <a:t>NetMHCpan to predict the HLA binding affinity</a:t>
            </a:r>
            <a:endParaRPr sz="2200">
              <a:solidFill>
                <a:srgbClr val="353D42"/>
              </a:solidFill>
            </a:endParaRPr>
          </a:p>
          <a:p>
            <a:pPr indent="-304800" lvl="0" marL="342900" rtl="0" algn="l">
              <a:lnSpc>
                <a:spcPct val="115000"/>
              </a:lnSpc>
              <a:spcBef>
                <a:spcPts val="0"/>
              </a:spcBef>
              <a:spcAft>
                <a:spcPts val="0"/>
              </a:spcAft>
              <a:buClr>
                <a:srgbClr val="353D42"/>
              </a:buClr>
              <a:buSzPts val="2200"/>
              <a:buFont typeface="Arial"/>
              <a:buChar char="●"/>
            </a:pPr>
            <a:r>
              <a:rPr lang="en-US" sz="2200">
                <a:solidFill>
                  <a:srgbClr val="353D42"/>
                </a:solidFill>
              </a:rPr>
              <a:t>Casanovo predicted peptides in human are:</a:t>
            </a:r>
            <a:endParaRPr sz="2200">
              <a:solidFill>
                <a:srgbClr val="353D42"/>
              </a:solidFill>
            </a:endParaRPr>
          </a:p>
          <a:p>
            <a:pPr indent="-304800" lvl="1" marL="685800" rtl="0" algn="l">
              <a:lnSpc>
                <a:spcPct val="115000"/>
              </a:lnSpc>
              <a:spcBef>
                <a:spcPts val="0"/>
              </a:spcBef>
              <a:spcAft>
                <a:spcPts val="0"/>
              </a:spcAft>
              <a:buClr>
                <a:srgbClr val="353D42"/>
              </a:buClr>
              <a:buSzPts val="2200"/>
              <a:buFont typeface="Arial"/>
              <a:buChar char="○"/>
            </a:pPr>
            <a:r>
              <a:rPr lang="en-US" sz="2200">
                <a:solidFill>
                  <a:srgbClr val="353D42"/>
                </a:solidFill>
              </a:rPr>
              <a:t>As plausible as Casanovo &amp; Tide shared peptides</a:t>
            </a:r>
            <a:endParaRPr sz="2200">
              <a:solidFill>
                <a:srgbClr val="353D42"/>
              </a:solidFill>
            </a:endParaRPr>
          </a:p>
          <a:p>
            <a:pPr indent="-304800" lvl="1" marL="685800" rtl="0" algn="l">
              <a:lnSpc>
                <a:spcPct val="115000"/>
              </a:lnSpc>
              <a:spcBef>
                <a:spcPts val="0"/>
              </a:spcBef>
              <a:spcAft>
                <a:spcPts val="0"/>
              </a:spcAft>
              <a:buClr>
                <a:srgbClr val="353D42"/>
              </a:buClr>
              <a:buSzPts val="2200"/>
              <a:buFont typeface="Arial"/>
              <a:buChar char="○"/>
            </a:pPr>
            <a:r>
              <a:rPr lang="en-US" sz="2200">
                <a:solidFill>
                  <a:srgbClr val="353D42"/>
                </a:solidFill>
              </a:rPr>
              <a:t>More plausible than peptides uniquely identified by Tide</a:t>
            </a:r>
            <a:endParaRPr sz="2200">
              <a:solidFill>
                <a:srgbClr val="353D42"/>
              </a:solidFill>
            </a:endParaRPr>
          </a:p>
        </p:txBody>
      </p:sp>
      <p:sp>
        <p:nvSpPr>
          <p:cNvPr id="341" name="Google Shape;341;p49"/>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700"/>
              <a:buNone/>
            </a:pPr>
            <a:r>
              <a:rPr lang="en-US"/>
              <a:t>CASANOVO OUTPERFORMS DATABASE SEARCHING</a:t>
            </a:r>
            <a:endParaRPr/>
          </a:p>
        </p:txBody>
      </p:sp>
      <p:sp>
        <p:nvSpPr>
          <p:cNvPr id="342" name="Google Shape;342;p4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343" name="Google Shape;343;p49"/>
          <p:cNvPicPr preferRelativeResize="0"/>
          <p:nvPr/>
        </p:nvPicPr>
        <p:blipFill rotWithShape="1">
          <a:blip r:embed="rId3">
            <a:alphaModFix/>
          </a:blip>
          <a:srcRect b="0" l="0" r="0" t="0"/>
          <a:stretch/>
        </p:blipFill>
        <p:spPr>
          <a:xfrm>
            <a:off x="4663440" y="1207008"/>
            <a:ext cx="4023360" cy="3097482"/>
          </a:xfrm>
          <a:prstGeom prst="rect">
            <a:avLst/>
          </a:prstGeom>
          <a:noFill/>
          <a:ln>
            <a:noFill/>
          </a:ln>
        </p:spPr>
      </p:pic>
      <p:sp>
        <p:nvSpPr>
          <p:cNvPr id="344" name="Google Shape;344;p49"/>
          <p:cNvSpPr txBox="1"/>
          <p:nvPr/>
        </p:nvSpPr>
        <p:spPr>
          <a:xfrm>
            <a:off x="0" y="4978500"/>
            <a:ext cx="9144000" cy="165000"/>
          </a:xfrm>
          <a:prstGeom prst="rect">
            <a:avLst/>
          </a:prstGeom>
          <a:noFill/>
          <a:ln>
            <a:noFill/>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Fira Sans Light"/>
                <a:ea typeface="Fira Sans Light"/>
                <a:cs typeface="Fira Sans Light"/>
                <a:sym typeface="Fira Sans Light"/>
              </a:rPr>
              <a:t>Yilmaz, M. </a:t>
            </a:r>
            <a:r>
              <a:rPr b="0" i="1" lang="en-US" sz="900" u="none" cap="none" strike="noStrike">
                <a:solidFill>
                  <a:srgbClr val="000000"/>
                </a:solidFill>
                <a:latin typeface="Fira Sans Light"/>
                <a:ea typeface="Fira Sans Light"/>
                <a:cs typeface="Fira Sans Light"/>
                <a:sym typeface="Fira Sans Light"/>
              </a:rPr>
              <a:t>et al</a:t>
            </a:r>
            <a:r>
              <a:rPr b="0" i="0" lang="en-US" sz="900" u="none" cap="none" strike="noStrike">
                <a:solidFill>
                  <a:srgbClr val="000000"/>
                </a:solidFill>
                <a:latin typeface="Fira Sans Light"/>
                <a:ea typeface="Fira Sans Light"/>
                <a:cs typeface="Fira Sans Light"/>
                <a:sym typeface="Fira Sans Light"/>
              </a:rPr>
              <a:t>. </a:t>
            </a:r>
            <a:r>
              <a:rPr b="0" i="1" lang="en-US" sz="900" u="none" cap="none" strike="noStrike">
                <a:solidFill>
                  <a:srgbClr val="000000"/>
                </a:solidFill>
                <a:latin typeface="Fira Sans Light"/>
                <a:ea typeface="Fira Sans Light"/>
                <a:cs typeface="Fira Sans Light"/>
                <a:sym typeface="Fira Sans Light"/>
              </a:rPr>
              <a:t>Nature Communications </a:t>
            </a:r>
            <a:r>
              <a:rPr b="0" i="0" lang="en-US" sz="900" u="none" cap="none" strike="noStrike">
                <a:solidFill>
                  <a:srgbClr val="000000"/>
                </a:solidFill>
                <a:latin typeface="Fira Sans"/>
                <a:ea typeface="Fira Sans"/>
                <a:cs typeface="Fira Sans"/>
                <a:sym typeface="Fira Sans"/>
              </a:rPr>
              <a:t>15</a:t>
            </a:r>
            <a:r>
              <a:rPr b="0" i="0" lang="en-US" sz="900" u="none" cap="none" strike="noStrike">
                <a:solidFill>
                  <a:srgbClr val="000000"/>
                </a:solidFill>
                <a:latin typeface="Fira Sans Light"/>
                <a:ea typeface="Fira Sans Light"/>
                <a:cs typeface="Fira Sans Light"/>
                <a:sym typeface="Fira Sans Light"/>
              </a:rPr>
              <a:t>, 6427 (2024).</a:t>
            </a:r>
            <a:endParaRPr b="0" i="0" sz="900" u="none" cap="none" strike="noStrike">
              <a:solidFill>
                <a:srgbClr val="000000"/>
              </a:solidFill>
              <a:latin typeface="Fira Sans Light"/>
              <a:ea typeface="Fira Sans Light"/>
              <a:cs typeface="Fira Sans Light"/>
              <a:sym typeface="Fira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0"/>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700"/>
              <a:buNone/>
            </a:pPr>
            <a:r>
              <a:rPr lang="en-US"/>
              <a:t>EXTERNAL EVALUATION OF ANTIBODY ASSEMBLY</a:t>
            </a:r>
            <a:endParaRPr/>
          </a:p>
        </p:txBody>
      </p:sp>
      <p:sp>
        <p:nvSpPr>
          <p:cNvPr id="351" name="Google Shape;351;p5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sz="1300">
                <a:solidFill>
                  <a:srgbClr val="463335"/>
                </a:solidFill>
                <a:latin typeface="Fira Sans Light"/>
                <a:ea typeface="Fira Sans Light"/>
                <a:cs typeface="Fira Sans Light"/>
                <a:sym typeface="Fira Sans Light"/>
              </a:rPr>
              <a:t>‹#›</a:t>
            </a:fld>
            <a:endParaRPr sz="1300">
              <a:solidFill>
                <a:srgbClr val="463335"/>
              </a:solidFill>
              <a:latin typeface="Fira Sans Light"/>
              <a:ea typeface="Fira Sans Light"/>
              <a:cs typeface="Fira Sans Light"/>
              <a:sym typeface="Fira Sans Light"/>
            </a:endParaRPr>
          </a:p>
        </p:txBody>
      </p:sp>
      <p:pic>
        <p:nvPicPr>
          <p:cNvPr id="352" name="Google Shape;352;p50"/>
          <p:cNvPicPr preferRelativeResize="0"/>
          <p:nvPr/>
        </p:nvPicPr>
        <p:blipFill rotWithShape="1">
          <a:blip r:embed="rId3">
            <a:alphaModFix/>
          </a:blip>
          <a:srcRect b="0" l="0" r="0" t="0"/>
          <a:stretch/>
        </p:blipFill>
        <p:spPr>
          <a:xfrm>
            <a:off x="1145062" y="1152475"/>
            <a:ext cx="6853875" cy="3786750"/>
          </a:xfrm>
          <a:prstGeom prst="rect">
            <a:avLst/>
          </a:prstGeom>
          <a:noFill/>
          <a:ln>
            <a:noFill/>
          </a:ln>
        </p:spPr>
      </p:pic>
      <p:sp>
        <p:nvSpPr>
          <p:cNvPr id="353" name="Google Shape;353;p50"/>
          <p:cNvSpPr txBox="1"/>
          <p:nvPr/>
        </p:nvSpPr>
        <p:spPr>
          <a:xfrm>
            <a:off x="0" y="4978500"/>
            <a:ext cx="9144000" cy="165000"/>
          </a:xfrm>
          <a:prstGeom prst="rect">
            <a:avLst/>
          </a:prstGeom>
          <a:noFill/>
          <a:ln>
            <a:noFill/>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Fira Sans Light"/>
                <a:ea typeface="Fira Sans Light"/>
                <a:cs typeface="Fira Sans Light"/>
                <a:sym typeface="Fira Sans Light"/>
              </a:rPr>
              <a:t>Beslic, D. </a:t>
            </a:r>
            <a:r>
              <a:rPr b="0" i="1" lang="en-US" sz="900" u="none" cap="none" strike="noStrike">
                <a:solidFill>
                  <a:srgbClr val="000000"/>
                </a:solidFill>
                <a:latin typeface="Fira Sans Light"/>
                <a:ea typeface="Fira Sans Light"/>
                <a:cs typeface="Fira Sans Light"/>
                <a:sym typeface="Fira Sans Light"/>
              </a:rPr>
              <a:t>et al</a:t>
            </a:r>
            <a:r>
              <a:rPr b="0" i="0" lang="en-US" sz="900" u="none" cap="none" strike="noStrike">
                <a:solidFill>
                  <a:srgbClr val="000000"/>
                </a:solidFill>
                <a:latin typeface="Fira Sans Light"/>
                <a:ea typeface="Fira Sans Light"/>
                <a:cs typeface="Fira Sans Light"/>
                <a:sym typeface="Fira Sans Light"/>
              </a:rPr>
              <a:t>. </a:t>
            </a:r>
            <a:r>
              <a:rPr b="0" i="1" lang="en-US" sz="900" u="none" cap="none" strike="noStrike">
                <a:solidFill>
                  <a:srgbClr val="000000"/>
                </a:solidFill>
                <a:latin typeface="Fira Sans Light"/>
                <a:ea typeface="Fira Sans Light"/>
                <a:cs typeface="Fira Sans Light"/>
                <a:sym typeface="Fira Sans Light"/>
              </a:rPr>
              <a:t>Briefings in Bioinformatics</a:t>
            </a:r>
            <a:r>
              <a:rPr b="0" lang="en-US" sz="900" u="none" cap="none" strike="noStrike">
                <a:solidFill>
                  <a:srgbClr val="000000"/>
                </a:solidFill>
                <a:latin typeface="Fira Sans Light"/>
                <a:ea typeface="Fira Sans Light"/>
                <a:cs typeface="Fira Sans Light"/>
                <a:sym typeface="Fira Sans Light"/>
              </a:rPr>
              <a:t> </a:t>
            </a:r>
            <a:r>
              <a:rPr lang="en-US" sz="900" u="none" cap="none" strike="noStrike">
                <a:solidFill>
                  <a:srgbClr val="000000"/>
                </a:solidFill>
                <a:latin typeface="Fira Sans"/>
                <a:ea typeface="Fira Sans"/>
                <a:cs typeface="Fira Sans"/>
                <a:sym typeface="Fira Sans"/>
              </a:rPr>
              <a:t>24</a:t>
            </a:r>
            <a:r>
              <a:rPr lang="en-US" sz="900" u="none" cap="none" strike="noStrike">
                <a:solidFill>
                  <a:srgbClr val="000000"/>
                </a:solidFill>
                <a:latin typeface="Fira Sans Light"/>
                <a:ea typeface="Fira Sans Light"/>
                <a:cs typeface="Fira Sans Light"/>
                <a:sym typeface="Fira Sans Light"/>
              </a:rPr>
              <a:t>, bbac542</a:t>
            </a:r>
            <a:r>
              <a:rPr b="0" i="0" lang="en-US" sz="900" u="none" cap="none" strike="noStrike">
                <a:solidFill>
                  <a:srgbClr val="000000"/>
                </a:solidFill>
                <a:latin typeface="Fira Sans Light"/>
                <a:ea typeface="Fira Sans Light"/>
                <a:cs typeface="Fira Sans Light"/>
                <a:sym typeface="Fira Sans Light"/>
              </a:rPr>
              <a:t> (2023).</a:t>
            </a:r>
            <a:endParaRPr b="0" i="0" sz="900" u="none" cap="none" strike="noStrike">
              <a:solidFill>
                <a:srgbClr val="000000"/>
              </a:solidFill>
              <a:latin typeface="Fira Sans Light"/>
              <a:ea typeface="Fira Sans Light"/>
              <a:cs typeface="Fira Sans Light"/>
              <a:sym typeface="Fira Sans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1"/>
          <p:cNvSpPr txBox="1"/>
          <p:nvPr>
            <p:ph idx="1" type="subTitle"/>
          </p:nvPr>
        </p:nvSpPr>
        <p:spPr>
          <a:xfrm>
            <a:off x="457104" y="1203400"/>
            <a:ext cx="4809600" cy="2982900"/>
          </a:xfrm>
          <a:prstGeom prst="rect">
            <a:avLst/>
          </a:prstGeom>
          <a:noFill/>
          <a:ln>
            <a:noFill/>
          </a:ln>
        </p:spPr>
        <p:txBody>
          <a:bodyPr anchorCtr="0" anchor="t" bIns="0" lIns="0" spcFirstLastPara="1" rIns="0" wrap="square" tIns="0">
            <a:noAutofit/>
          </a:bodyPr>
          <a:lstStyle/>
          <a:p>
            <a:pPr indent="-304800" lvl="0" marL="342900" rtl="0" algn="l">
              <a:lnSpc>
                <a:spcPct val="115000"/>
              </a:lnSpc>
              <a:spcBef>
                <a:spcPts val="0"/>
              </a:spcBef>
              <a:spcAft>
                <a:spcPts val="0"/>
              </a:spcAft>
              <a:buClr>
                <a:schemeClr val="dk1"/>
              </a:buClr>
              <a:buSzPts val="2200"/>
              <a:buFont typeface="Arial"/>
              <a:buChar char="●"/>
            </a:pPr>
            <a:r>
              <a:rPr i="1" lang="en-US" sz="2200">
                <a:solidFill>
                  <a:schemeClr val="dk1"/>
                </a:solidFill>
              </a:rPr>
              <a:t>De novo</a:t>
            </a:r>
            <a:r>
              <a:rPr lang="en-US" sz="2200">
                <a:solidFill>
                  <a:schemeClr val="dk1"/>
                </a:solidFill>
              </a:rPr>
              <a:t> peptide sequencing </a:t>
            </a:r>
            <a:r>
              <a:rPr lang="en-US" sz="2200">
                <a:solidFill>
                  <a:schemeClr val="dk1"/>
                </a:solidFill>
              </a:rPr>
              <a:t>is challenging</a:t>
            </a:r>
            <a:endParaRPr sz="2200">
              <a:solidFill>
                <a:schemeClr val="dk1"/>
              </a:solidFill>
            </a:endParaRPr>
          </a:p>
          <a:p>
            <a:pPr indent="-304800" lvl="0" marL="342900" rtl="0" algn="l">
              <a:lnSpc>
                <a:spcPct val="115000"/>
              </a:lnSpc>
              <a:spcBef>
                <a:spcPts val="1000"/>
              </a:spcBef>
              <a:spcAft>
                <a:spcPts val="0"/>
              </a:spcAft>
              <a:buClr>
                <a:schemeClr val="dk1"/>
              </a:buClr>
              <a:buSzPts val="2200"/>
              <a:buFont typeface="Arial"/>
              <a:buChar char="●"/>
            </a:pPr>
            <a:r>
              <a:rPr lang="en-US" sz="2200">
                <a:solidFill>
                  <a:schemeClr val="dk1"/>
                </a:solidFill>
                <a:latin typeface="Fira Sans"/>
                <a:ea typeface="Fira Sans"/>
                <a:cs typeface="Fira Sans"/>
                <a:sym typeface="Fira Sans"/>
              </a:rPr>
              <a:t>Casanovo</a:t>
            </a:r>
            <a:r>
              <a:rPr lang="en-US" sz="2200">
                <a:solidFill>
                  <a:schemeClr val="dk1"/>
                </a:solidFill>
              </a:rPr>
              <a:t> harnesses the latest advances in deep learning to predict peptides from spectra</a:t>
            </a:r>
            <a:endParaRPr sz="2200">
              <a:solidFill>
                <a:schemeClr val="dk1"/>
              </a:solidFill>
            </a:endParaRPr>
          </a:p>
          <a:p>
            <a:pPr indent="-304800" lvl="0" marL="342900" rtl="0" algn="l">
              <a:lnSpc>
                <a:spcPct val="115000"/>
              </a:lnSpc>
              <a:spcBef>
                <a:spcPts val="1000"/>
              </a:spcBef>
              <a:spcAft>
                <a:spcPts val="1000"/>
              </a:spcAft>
              <a:buClr>
                <a:schemeClr val="dk1"/>
              </a:buClr>
              <a:buSzPts val="2200"/>
              <a:buChar char="●"/>
            </a:pPr>
            <a:r>
              <a:rPr lang="en-US" sz="2200">
                <a:solidFill>
                  <a:schemeClr val="dk1"/>
                </a:solidFill>
              </a:rPr>
              <a:t>Large-scale training achieves optimal performance across heterogeneous data</a:t>
            </a:r>
            <a:endParaRPr sz="2200">
              <a:solidFill>
                <a:schemeClr val="dk1"/>
              </a:solidFill>
            </a:endParaRPr>
          </a:p>
        </p:txBody>
      </p:sp>
      <p:sp>
        <p:nvSpPr>
          <p:cNvPr id="360" name="Google Shape;360;p51"/>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venir"/>
              <a:buNone/>
            </a:pPr>
            <a:r>
              <a:rPr lang="en-US"/>
              <a:t>CONCLUSION</a:t>
            </a:r>
            <a:endParaRPr/>
          </a:p>
        </p:txBody>
      </p:sp>
      <p:pic>
        <p:nvPicPr>
          <p:cNvPr id="361" name="Google Shape;361;p51"/>
          <p:cNvPicPr preferRelativeResize="0"/>
          <p:nvPr/>
        </p:nvPicPr>
        <p:blipFill rotWithShape="1">
          <a:blip r:embed="rId3">
            <a:alphaModFix/>
          </a:blip>
          <a:srcRect b="0" l="7004" r="28075" t="0"/>
          <a:stretch/>
        </p:blipFill>
        <p:spPr>
          <a:xfrm>
            <a:off x="5721772" y="0"/>
            <a:ext cx="3422228" cy="51435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3D42"/>
        </a:solidFill>
      </p:bgPr>
    </p:bg>
    <p:spTree>
      <p:nvGrpSpPr>
        <p:cNvPr id="366" name="Shape 366"/>
        <p:cNvGrpSpPr/>
        <p:nvPr/>
      </p:nvGrpSpPr>
      <p:grpSpPr>
        <a:xfrm>
          <a:off x="0" y="0"/>
          <a:ext cx="0" cy="0"/>
          <a:chOff x="0" y="0"/>
          <a:chExt cx="0" cy="0"/>
        </a:xfrm>
      </p:grpSpPr>
      <p:sp>
        <p:nvSpPr>
          <p:cNvPr id="367" name="Google Shape;367;p52"/>
          <p:cNvSpPr txBox="1"/>
          <p:nvPr>
            <p:ph type="title"/>
          </p:nvPr>
        </p:nvSpPr>
        <p:spPr>
          <a:xfrm>
            <a:off x="640080" y="0"/>
            <a:ext cx="8046600" cy="804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1100"/>
              <a:buNone/>
            </a:pPr>
            <a:r>
              <a:rPr lang="en-US">
                <a:solidFill>
                  <a:schemeClr val="lt1"/>
                </a:solidFill>
              </a:rPr>
              <a:t>ACKNOWLEDGEMENTS</a:t>
            </a:r>
            <a:endParaRPr>
              <a:solidFill>
                <a:schemeClr val="lt1"/>
              </a:solidFill>
            </a:endParaRPr>
          </a:p>
        </p:txBody>
      </p:sp>
      <p:grpSp>
        <p:nvGrpSpPr>
          <p:cNvPr id="368" name="Google Shape;368;p52"/>
          <p:cNvGrpSpPr/>
          <p:nvPr/>
        </p:nvGrpSpPr>
        <p:grpSpPr>
          <a:xfrm>
            <a:off x="319179" y="2125497"/>
            <a:ext cx="1155600" cy="1177212"/>
            <a:chOff x="1895882" y="1355788"/>
            <a:chExt cx="1155600" cy="1177212"/>
          </a:xfrm>
        </p:grpSpPr>
        <p:pic>
          <p:nvPicPr>
            <p:cNvPr id="369" name="Google Shape;369;p52"/>
            <p:cNvPicPr preferRelativeResize="0"/>
            <p:nvPr/>
          </p:nvPicPr>
          <p:blipFill rotWithShape="1">
            <a:blip r:embed="rId3">
              <a:alphaModFix/>
            </a:blip>
            <a:srcRect b="18146" l="0" r="0" t="0"/>
            <a:stretch/>
          </p:blipFill>
          <p:spPr>
            <a:xfrm>
              <a:off x="2016482" y="1355788"/>
              <a:ext cx="914400" cy="914399"/>
            </a:xfrm>
            <a:prstGeom prst="rect">
              <a:avLst/>
            </a:prstGeom>
            <a:noFill/>
            <a:ln cap="flat" cmpd="sng" w="9525">
              <a:solidFill>
                <a:srgbClr val="6DA7DE"/>
              </a:solidFill>
              <a:prstDash val="solid"/>
              <a:round/>
              <a:headEnd len="sm" w="sm" type="none"/>
              <a:tailEnd len="sm" w="sm" type="none"/>
            </a:ln>
          </p:spPr>
        </p:pic>
        <p:sp>
          <p:nvSpPr>
            <p:cNvPr id="370" name="Google Shape;370;p52"/>
            <p:cNvSpPr txBox="1"/>
            <p:nvPr/>
          </p:nvSpPr>
          <p:spPr>
            <a:xfrm>
              <a:off x="1895882" y="2270200"/>
              <a:ext cx="1155600" cy="26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Charlotte Adams</a:t>
              </a:r>
              <a:endParaRPr b="0" i="0" sz="1000" u="none" cap="none" strike="noStrike">
                <a:solidFill>
                  <a:schemeClr val="lt1"/>
                </a:solidFill>
                <a:latin typeface="Fira Sans Light"/>
                <a:ea typeface="Fira Sans Light"/>
                <a:cs typeface="Fira Sans Light"/>
                <a:sym typeface="Fira Sans Light"/>
              </a:endParaRPr>
            </a:p>
          </p:txBody>
        </p:sp>
      </p:grpSp>
      <p:grpSp>
        <p:nvGrpSpPr>
          <p:cNvPr id="371" name="Google Shape;371;p52"/>
          <p:cNvGrpSpPr/>
          <p:nvPr/>
        </p:nvGrpSpPr>
        <p:grpSpPr>
          <a:xfrm>
            <a:off x="319181" y="3489960"/>
            <a:ext cx="1155600" cy="1177212"/>
            <a:chOff x="2208552" y="2699978"/>
            <a:chExt cx="1155600" cy="1177212"/>
          </a:xfrm>
        </p:grpSpPr>
        <p:pic>
          <p:nvPicPr>
            <p:cNvPr id="372" name="Google Shape;372;p52"/>
            <p:cNvPicPr preferRelativeResize="0"/>
            <p:nvPr/>
          </p:nvPicPr>
          <p:blipFill rotWithShape="1">
            <a:blip r:embed="rId4">
              <a:alphaModFix/>
            </a:blip>
            <a:srcRect b="0" l="16647" r="16654" t="0"/>
            <a:stretch/>
          </p:blipFill>
          <p:spPr>
            <a:xfrm>
              <a:off x="2329152" y="2699978"/>
              <a:ext cx="914401" cy="914400"/>
            </a:xfrm>
            <a:prstGeom prst="rect">
              <a:avLst/>
            </a:prstGeom>
            <a:noFill/>
            <a:ln cap="flat" cmpd="sng" w="9525">
              <a:solidFill>
                <a:srgbClr val="6DA7DE"/>
              </a:solidFill>
              <a:prstDash val="solid"/>
              <a:round/>
              <a:headEnd len="sm" w="sm" type="none"/>
              <a:tailEnd len="sm" w="sm" type="none"/>
            </a:ln>
          </p:spPr>
        </p:pic>
        <p:sp>
          <p:nvSpPr>
            <p:cNvPr id="373" name="Google Shape;373;p52"/>
            <p:cNvSpPr txBox="1"/>
            <p:nvPr/>
          </p:nvSpPr>
          <p:spPr>
            <a:xfrm>
              <a:off x="2208552" y="3614390"/>
              <a:ext cx="1155600" cy="26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Janne Heirman</a:t>
              </a:r>
              <a:endParaRPr b="0" i="0" sz="1000" u="none" cap="none" strike="noStrike">
                <a:solidFill>
                  <a:schemeClr val="lt1"/>
                </a:solidFill>
                <a:latin typeface="Fira Sans Light"/>
                <a:ea typeface="Fira Sans Light"/>
                <a:cs typeface="Fira Sans Light"/>
                <a:sym typeface="Fira Sans Light"/>
              </a:endParaRPr>
            </a:p>
          </p:txBody>
        </p:sp>
      </p:grpSp>
      <p:grpSp>
        <p:nvGrpSpPr>
          <p:cNvPr id="374" name="Google Shape;374;p52"/>
          <p:cNvGrpSpPr/>
          <p:nvPr/>
        </p:nvGrpSpPr>
        <p:grpSpPr>
          <a:xfrm>
            <a:off x="3421261" y="820345"/>
            <a:ext cx="1155600" cy="1177212"/>
            <a:chOff x="457100" y="2856688"/>
            <a:chExt cx="1155600" cy="1177212"/>
          </a:xfrm>
        </p:grpSpPr>
        <p:pic>
          <p:nvPicPr>
            <p:cNvPr id="375" name="Google Shape;375;p52"/>
            <p:cNvPicPr preferRelativeResize="0"/>
            <p:nvPr/>
          </p:nvPicPr>
          <p:blipFill rotWithShape="1">
            <a:blip r:embed="rId5">
              <a:alphaModFix/>
            </a:blip>
            <a:srcRect b="0" l="0" r="0" t="0"/>
            <a:stretch/>
          </p:blipFill>
          <p:spPr>
            <a:xfrm>
              <a:off x="584313" y="2856688"/>
              <a:ext cx="914401" cy="914399"/>
            </a:xfrm>
            <a:prstGeom prst="rect">
              <a:avLst/>
            </a:prstGeom>
            <a:noFill/>
            <a:ln cap="flat" cmpd="sng" w="9525">
              <a:solidFill>
                <a:srgbClr val="6DA7DE"/>
              </a:solidFill>
              <a:prstDash val="solid"/>
              <a:round/>
              <a:headEnd len="sm" w="sm" type="none"/>
              <a:tailEnd len="sm" w="sm" type="none"/>
            </a:ln>
          </p:spPr>
        </p:pic>
        <p:sp>
          <p:nvSpPr>
            <p:cNvPr id="376" name="Google Shape;376;p52"/>
            <p:cNvSpPr txBox="1"/>
            <p:nvPr/>
          </p:nvSpPr>
          <p:spPr>
            <a:xfrm>
              <a:off x="457100" y="3771100"/>
              <a:ext cx="1155600" cy="26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Ceder Dens</a:t>
              </a:r>
              <a:endParaRPr b="0" i="0" sz="1000" u="none" cap="none" strike="noStrike">
                <a:solidFill>
                  <a:schemeClr val="lt1"/>
                </a:solidFill>
                <a:latin typeface="Fira Sans Light"/>
                <a:ea typeface="Fira Sans Light"/>
                <a:cs typeface="Fira Sans Light"/>
                <a:sym typeface="Fira Sans Light"/>
              </a:endParaRPr>
            </a:p>
          </p:txBody>
        </p:sp>
      </p:grpSp>
      <p:grpSp>
        <p:nvGrpSpPr>
          <p:cNvPr id="377" name="Google Shape;377;p52"/>
          <p:cNvGrpSpPr/>
          <p:nvPr/>
        </p:nvGrpSpPr>
        <p:grpSpPr>
          <a:xfrm>
            <a:off x="1871650" y="2125495"/>
            <a:ext cx="1155600" cy="1177212"/>
            <a:chOff x="3321438" y="1355788"/>
            <a:chExt cx="1155600" cy="1177212"/>
          </a:xfrm>
        </p:grpSpPr>
        <p:pic>
          <p:nvPicPr>
            <p:cNvPr id="378" name="Google Shape;378;p52"/>
            <p:cNvPicPr preferRelativeResize="0"/>
            <p:nvPr/>
          </p:nvPicPr>
          <p:blipFill rotWithShape="1">
            <a:blip r:embed="rId6">
              <a:alphaModFix/>
            </a:blip>
            <a:srcRect b="0" l="0" r="0" t="0"/>
            <a:stretch/>
          </p:blipFill>
          <p:spPr>
            <a:xfrm>
              <a:off x="3448650" y="1355788"/>
              <a:ext cx="914400" cy="914398"/>
            </a:xfrm>
            <a:prstGeom prst="rect">
              <a:avLst/>
            </a:prstGeom>
            <a:noFill/>
            <a:ln cap="flat" cmpd="sng" w="9525">
              <a:solidFill>
                <a:srgbClr val="6DA7DE"/>
              </a:solidFill>
              <a:prstDash val="solid"/>
              <a:round/>
              <a:headEnd len="sm" w="sm" type="none"/>
              <a:tailEnd len="sm" w="sm" type="none"/>
            </a:ln>
          </p:spPr>
        </p:pic>
        <p:sp>
          <p:nvSpPr>
            <p:cNvPr id="379" name="Google Shape;379;p52"/>
            <p:cNvSpPr txBox="1"/>
            <p:nvPr/>
          </p:nvSpPr>
          <p:spPr>
            <a:xfrm>
              <a:off x="3321438" y="2270200"/>
              <a:ext cx="1155600" cy="26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Issar Arab</a:t>
              </a:r>
              <a:endParaRPr b="0" i="0" sz="1000" u="none" cap="none" strike="noStrike">
                <a:solidFill>
                  <a:schemeClr val="lt1"/>
                </a:solidFill>
                <a:latin typeface="Fira Sans Light"/>
                <a:ea typeface="Fira Sans Light"/>
                <a:cs typeface="Fira Sans Light"/>
                <a:sym typeface="Fira Sans Light"/>
              </a:endParaRPr>
            </a:p>
          </p:txBody>
        </p:sp>
      </p:grpSp>
      <p:grpSp>
        <p:nvGrpSpPr>
          <p:cNvPr id="380" name="Google Shape;380;p52"/>
          <p:cNvGrpSpPr/>
          <p:nvPr/>
        </p:nvGrpSpPr>
        <p:grpSpPr>
          <a:xfrm>
            <a:off x="320965" y="804595"/>
            <a:ext cx="1152000" cy="1208712"/>
            <a:chOff x="465525" y="1355788"/>
            <a:chExt cx="1152000" cy="1208712"/>
          </a:xfrm>
        </p:grpSpPr>
        <p:pic>
          <p:nvPicPr>
            <p:cNvPr id="381" name="Google Shape;381;p52"/>
            <p:cNvPicPr preferRelativeResize="0"/>
            <p:nvPr/>
          </p:nvPicPr>
          <p:blipFill rotWithShape="1">
            <a:blip r:embed="rId7">
              <a:alphaModFix/>
            </a:blip>
            <a:srcRect b="0" l="0" r="0" t="0"/>
            <a:stretch/>
          </p:blipFill>
          <p:spPr>
            <a:xfrm>
              <a:off x="584313" y="1355788"/>
              <a:ext cx="914400" cy="914400"/>
            </a:xfrm>
            <a:prstGeom prst="rect">
              <a:avLst/>
            </a:prstGeom>
            <a:noFill/>
            <a:ln cap="flat" cmpd="sng" w="9525">
              <a:solidFill>
                <a:srgbClr val="EE266D"/>
              </a:solidFill>
              <a:prstDash val="solid"/>
              <a:round/>
              <a:headEnd len="sm" w="sm" type="none"/>
              <a:tailEnd len="sm" w="sm" type="none"/>
            </a:ln>
          </p:spPr>
        </p:pic>
        <p:sp>
          <p:nvSpPr>
            <p:cNvPr id="382" name="Google Shape;382;p52"/>
            <p:cNvSpPr txBox="1"/>
            <p:nvPr/>
          </p:nvSpPr>
          <p:spPr>
            <a:xfrm>
              <a:off x="465525" y="2270200"/>
              <a:ext cx="1152000" cy="294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Wout Bittremieux</a:t>
              </a:r>
              <a:endParaRPr b="0" i="0" sz="1000" u="none" cap="none" strike="noStrike">
                <a:solidFill>
                  <a:schemeClr val="lt1"/>
                </a:solidFill>
                <a:latin typeface="Fira Sans Light"/>
                <a:ea typeface="Fira Sans Light"/>
                <a:cs typeface="Fira Sans Light"/>
                <a:sym typeface="Fira Sans Light"/>
              </a:endParaRPr>
            </a:p>
          </p:txBody>
        </p:sp>
      </p:grpSp>
      <p:grpSp>
        <p:nvGrpSpPr>
          <p:cNvPr id="383" name="Google Shape;383;p52"/>
          <p:cNvGrpSpPr/>
          <p:nvPr/>
        </p:nvGrpSpPr>
        <p:grpSpPr>
          <a:xfrm>
            <a:off x="1871938" y="804595"/>
            <a:ext cx="1152000" cy="1206977"/>
            <a:chOff x="3321738" y="2856701"/>
            <a:chExt cx="1152000" cy="1206977"/>
          </a:xfrm>
        </p:grpSpPr>
        <p:pic>
          <p:nvPicPr>
            <p:cNvPr id="384" name="Google Shape;384;p52"/>
            <p:cNvPicPr preferRelativeResize="0"/>
            <p:nvPr/>
          </p:nvPicPr>
          <p:blipFill rotWithShape="1">
            <a:blip r:embed="rId8">
              <a:alphaModFix/>
            </a:blip>
            <a:srcRect b="0" l="0" r="0" t="0"/>
            <a:stretch/>
          </p:blipFill>
          <p:spPr>
            <a:xfrm>
              <a:off x="3442038" y="2856701"/>
              <a:ext cx="914400" cy="914399"/>
            </a:xfrm>
            <a:prstGeom prst="rect">
              <a:avLst/>
            </a:prstGeom>
            <a:noFill/>
            <a:ln cap="flat" cmpd="sng" w="9525">
              <a:solidFill>
                <a:srgbClr val="6DA7DE"/>
              </a:solidFill>
              <a:prstDash val="solid"/>
              <a:round/>
              <a:headEnd len="sm" w="sm" type="none"/>
              <a:tailEnd len="sm" w="sm" type="none"/>
            </a:ln>
          </p:spPr>
        </p:pic>
        <p:sp>
          <p:nvSpPr>
            <p:cNvPr id="385" name="Google Shape;385;p52"/>
            <p:cNvSpPr txBox="1"/>
            <p:nvPr/>
          </p:nvSpPr>
          <p:spPr>
            <a:xfrm>
              <a:off x="3321738" y="3771178"/>
              <a:ext cx="1152000" cy="292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Sebastian Piedrahita</a:t>
              </a:r>
              <a:endParaRPr b="0" i="0" sz="1000" u="none" cap="none" strike="noStrike">
                <a:solidFill>
                  <a:schemeClr val="lt1"/>
                </a:solidFill>
                <a:latin typeface="Fira Sans Light"/>
                <a:ea typeface="Fira Sans Light"/>
                <a:cs typeface="Fira Sans Light"/>
                <a:sym typeface="Fira Sans Light"/>
              </a:endParaRPr>
            </a:p>
          </p:txBody>
        </p:sp>
      </p:grpSp>
      <p:pic>
        <p:nvPicPr>
          <p:cNvPr id="386" name="Google Shape;386;p52"/>
          <p:cNvPicPr preferRelativeResize="0"/>
          <p:nvPr/>
        </p:nvPicPr>
        <p:blipFill rotWithShape="1">
          <a:blip r:embed="rId9">
            <a:alphaModFix/>
          </a:blip>
          <a:srcRect b="0" l="0" r="0" t="0"/>
          <a:stretch/>
        </p:blipFill>
        <p:spPr>
          <a:xfrm>
            <a:off x="5202750" y="4272077"/>
            <a:ext cx="1594884" cy="457200"/>
          </a:xfrm>
          <a:prstGeom prst="rect">
            <a:avLst/>
          </a:prstGeom>
          <a:noFill/>
          <a:ln>
            <a:noFill/>
          </a:ln>
        </p:spPr>
      </p:pic>
      <p:pic>
        <p:nvPicPr>
          <p:cNvPr id="387" name="Google Shape;387;p52"/>
          <p:cNvPicPr preferRelativeResize="0"/>
          <p:nvPr/>
        </p:nvPicPr>
        <p:blipFill rotWithShape="1">
          <a:blip r:embed="rId10">
            <a:alphaModFix/>
          </a:blip>
          <a:srcRect b="0" l="0" r="0" t="0"/>
          <a:stretch/>
        </p:blipFill>
        <p:spPr>
          <a:xfrm>
            <a:off x="7283576" y="4272079"/>
            <a:ext cx="1174175" cy="457200"/>
          </a:xfrm>
          <a:prstGeom prst="rect">
            <a:avLst/>
          </a:prstGeom>
          <a:noFill/>
          <a:ln>
            <a:noFill/>
          </a:ln>
        </p:spPr>
      </p:pic>
      <p:grpSp>
        <p:nvGrpSpPr>
          <p:cNvPr id="388" name="Google Shape;388;p52"/>
          <p:cNvGrpSpPr/>
          <p:nvPr/>
        </p:nvGrpSpPr>
        <p:grpSpPr>
          <a:xfrm>
            <a:off x="3314906" y="3488245"/>
            <a:ext cx="1371600" cy="1183375"/>
            <a:chOff x="7313375" y="2852928"/>
            <a:chExt cx="1371600" cy="1183375"/>
          </a:xfrm>
        </p:grpSpPr>
        <p:sp>
          <p:nvSpPr>
            <p:cNvPr id="389" name="Google Shape;389;p52"/>
            <p:cNvSpPr txBox="1"/>
            <p:nvPr/>
          </p:nvSpPr>
          <p:spPr>
            <a:xfrm>
              <a:off x="7313375" y="3771103"/>
              <a:ext cx="1371600" cy="265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Marina Pominova</a:t>
              </a:r>
              <a:endParaRPr b="0" i="0" sz="1000" u="none" cap="none" strike="noStrike">
                <a:solidFill>
                  <a:schemeClr val="lt1"/>
                </a:solidFill>
                <a:latin typeface="Fira Sans Light"/>
                <a:ea typeface="Fira Sans Light"/>
                <a:cs typeface="Fira Sans Light"/>
                <a:sym typeface="Fira Sans Light"/>
              </a:endParaRPr>
            </a:p>
          </p:txBody>
        </p:sp>
        <p:pic>
          <p:nvPicPr>
            <p:cNvPr id="390" name="Google Shape;390;p52"/>
            <p:cNvPicPr preferRelativeResize="0"/>
            <p:nvPr/>
          </p:nvPicPr>
          <p:blipFill rotWithShape="1">
            <a:blip r:embed="rId11">
              <a:alphaModFix/>
            </a:blip>
            <a:srcRect b="0" l="0" r="0" t="0"/>
            <a:stretch/>
          </p:blipFill>
          <p:spPr>
            <a:xfrm>
              <a:off x="7538958" y="2852928"/>
              <a:ext cx="914400" cy="914400"/>
            </a:xfrm>
            <a:prstGeom prst="rect">
              <a:avLst/>
            </a:prstGeom>
            <a:noFill/>
            <a:ln cap="flat" cmpd="sng" w="9525">
              <a:solidFill>
                <a:srgbClr val="6DA7DE"/>
              </a:solidFill>
              <a:prstDash val="solid"/>
              <a:round/>
              <a:headEnd len="sm" w="sm" type="none"/>
              <a:tailEnd len="sm" w="sm" type="none"/>
            </a:ln>
          </p:spPr>
        </p:pic>
      </p:grpSp>
      <p:grpSp>
        <p:nvGrpSpPr>
          <p:cNvPr id="391" name="Google Shape;391;p52"/>
          <p:cNvGrpSpPr/>
          <p:nvPr/>
        </p:nvGrpSpPr>
        <p:grpSpPr>
          <a:xfrm>
            <a:off x="1871660" y="3488245"/>
            <a:ext cx="1155600" cy="1243500"/>
            <a:chOff x="2208544" y="2670463"/>
            <a:chExt cx="1155600" cy="1243500"/>
          </a:xfrm>
        </p:grpSpPr>
        <p:sp>
          <p:nvSpPr>
            <p:cNvPr id="392" name="Google Shape;392;p52"/>
            <p:cNvSpPr txBox="1"/>
            <p:nvPr/>
          </p:nvSpPr>
          <p:spPr>
            <a:xfrm>
              <a:off x="2208544" y="3584863"/>
              <a:ext cx="1155600" cy="329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Alejandro Mendoza Cantu</a:t>
              </a:r>
              <a:endParaRPr b="0" i="0" sz="1000" u="none" cap="none" strike="noStrike">
                <a:solidFill>
                  <a:schemeClr val="lt1"/>
                </a:solidFill>
                <a:latin typeface="Fira Sans Light"/>
                <a:ea typeface="Fira Sans Light"/>
                <a:cs typeface="Fira Sans Light"/>
                <a:sym typeface="Fira Sans Light"/>
              </a:endParaRPr>
            </a:p>
          </p:txBody>
        </p:sp>
        <p:pic>
          <p:nvPicPr>
            <p:cNvPr id="393" name="Google Shape;393;p52"/>
            <p:cNvPicPr preferRelativeResize="0"/>
            <p:nvPr/>
          </p:nvPicPr>
          <p:blipFill rotWithShape="1">
            <a:blip r:embed="rId12">
              <a:alphaModFix/>
            </a:blip>
            <a:srcRect b="0" l="0" r="0" t="0"/>
            <a:stretch/>
          </p:blipFill>
          <p:spPr>
            <a:xfrm>
              <a:off x="2340125" y="2670463"/>
              <a:ext cx="914400" cy="914400"/>
            </a:xfrm>
            <a:prstGeom prst="rect">
              <a:avLst/>
            </a:prstGeom>
            <a:noFill/>
            <a:ln cap="flat" cmpd="sng" w="9525">
              <a:solidFill>
                <a:srgbClr val="6DA7DE"/>
              </a:solidFill>
              <a:prstDash val="solid"/>
              <a:round/>
              <a:headEnd len="sm" w="sm" type="none"/>
              <a:tailEnd len="sm" w="sm" type="none"/>
            </a:ln>
          </p:spPr>
        </p:pic>
      </p:grpSp>
      <p:grpSp>
        <p:nvGrpSpPr>
          <p:cNvPr id="394" name="Google Shape;394;p52"/>
          <p:cNvGrpSpPr/>
          <p:nvPr/>
        </p:nvGrpSpPr>
        <p:grpSpPr>
          <a:xfrm>
            <a:off x="3421261" y="2092345"/>
            <a:ext cx="1155600" cy="1243500"/>
            <a:chOff x="5831277" y="1170250"/>
            <a:chExt cx="1155600" cy="1243500"/>
          </a:xfrm>
        </p:grpSpPr>
        <p:sp>
          <p:nvSpPr>
            <p:cNvPr id="395" name="Google Shape;395;p52"/>
            <p:cNvSpPr txBox="1"/>
            <p:nvPr/>
          </p:nvSpPr>
          <p:spPr>
            <a:xfrm>
              <a:off x="5831277" y="2084650"/>
              <a:ext cx="1155600" cy="329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Fira Sans Light"/>
                  <a:ea typeface="Fira Sans Light"/>
                  <a:cs typeface="Fira Sans Light"/>
                  <a:sym typeface="Fira Sans Light"/>
                </a:rPr>
                <a:t>Madina Bekbergenova</a:t>
              </a:r>
              <a:endParaRPr b="0" i="0" sz="1000" u="none" cap="none" strike="noStrike">
                <a:solidFill>
                  <a:schemeClr val="lt1"/>
                </a:solidFill>
                <a:latin typeface="Fira Sans Light"/>
                <a:ea typeface="Fira Sans Light"/>
                <a:cs typeface="Fira Sans Light"/>
                <a:sym typeface="Fira Sans Light"/>
              </a:endParaRPr>
            </a:p>
          </p:txBody>
        </p:sp>
        <p:pic>
          <p:nvPicPr>
            <p:cNvPr id="396" name="Google Shape;396;p52"/>
            <p:cNvPicPr preferRelativeResize="0"/>
            <p:nvPr/>
          </p:nvPicPr>
          <p:blipFill rotWithShape="1">
            <a:blip r:embed="rId13">
              <a:alphaModFix/>
            </a:blip>
            <a:srcRect b="16652" l="0" r="0" t="0"/>
            <a:stretch/>
          </p:blipFill>
          <p:spPr>
            <a:xfrm>
              <a:off x="5962858" y="1170250"/>
              <a:ext cx="914401" cy="914401"/>
            </a:xfrm>
            <a:prstGeom prst="rect">
              <a:avLst/>
            </a:prstGeom>
            <a:noFill/>
            <a:ln cap="flat" cmpd="sng" w="9525">
              <a:solidFill>
                <a:srgbClr val="6DA7DE"/>
              </a:solidFill>
              <a:prstDash val="solid"/>
              <a:round/>
              <a:headEnd len="sm" w="sm" type="none"/>
              <a:tailEnd len="sm" w="sm" type="none"/>
            </a:ln>
          </p:spPr>
        </p:pic>
      </p:grpSp>
      <p:sp>
        <p:nvSpPr>
          <p:cNvPr id="397" name="Google Shape;397;p52"/>
          <p:cNvSpPr txBox="1"/>
          <p:nvPr/>
        </p:nvSpPr>
        <p:spPr>
          <a:xfrm>
            <a:off x="4974150" y="804675"/>
            <a:ext cx="3712200" cy="346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lang="en-US" sz="1800">
                <a:solidFill>
                  <a:schemeClr val="lt1"/>
                </a:solidFill>
                <a:latin typeface="Fira Sans"/>
                <a:ea typeface="Fira Sans"/>
                <a:cs typeface="Fira Sans"/>
                <a:sym typeface="Fira Sans"/>
              </a:rPr>
              <a:t>University of Washington</a:t>
            </a:r>
            <a:endParaRPr b="0" i="0" sz="1800" u="none" cap="none" strike="noStrike">
              <a:solidFill>
                <a:schemeClr val="lt1"/>
              </a:solidFill>
              <a:latin typeface="Fira Sans"/>
              <a:ea typeface="Fira Sans"/>
              <a:cs typeface="Fira Sans"/>
              <a:sym typeface="Fira Sans"/>
            </a:endParaRPr>
          </a:p>
          <a:p>
            <a:pPr indent="0" lvl="0" marL="0" rtl="0" algn="ctr">
              <a:lnSpc>
                <a:spcPct val="115000"/>
              </a:lnSpc>
              <a:spcBef>
                <a:spcPts val="100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Bill Noble</a:t>
            </a:r>
            <a:endParaRPr sz="1800">
              <a:solidFill>
                <a:schemeClr val="lt1"/>
              </a:solidFill>
              <a:latin typeface="Fira Sans Light"/>
              <a:ea typeface="Fira Sans Light"/>
              <a:cs typeface="Fira Sans Light"/>
              <a:sym typeface="Fira Sans Light"/>
            </a:endParaRPr>
          </a:p>
          <a:p>
            <a:pPr indent="0" lvl="0" marL="0" rtl="0" algn="ctr">
              <a:lnSpc>
                <a:spcPct val="115000"/>
              </a:lnSpc>
              <a:spcBef>
                <a:spcPts val="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Melih Yilmaz</a:t>
            </a:r>
            <a:endParaRPr sz="1800">
              <a:solidFill>
                <a:schemeClr val="lt1"/>
              </a:solidFill>
              <a:latin typeface="Fira Sans Light"/>
              <a:ea typeface="Fira Sans Light"/>
              <a:cs typeface="Fira Sans Light"/>
              <a:sym typeface="Fira Sans Light"/>
            </a:endParaRPr>
          </a:p>
          <a:p>
            <a:pPr indent="0" lvl="0" marL="0" rtl="0" algn="ctr">
              <a:lnSpc>
                <a:spcPct val="115000"/>
              </a:lnSpc>
              <a:spcBef>
                <a:spcPts val="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Will Fondrie</a:t>
            </a:r>
            <a:endParaRPr sz="1800">
              <a:solidFill>
                <a:schemeClr val="lt1"/>
              </a:solidFill>
              <a:latin typeface="Fira Sans Light"/>
              <a:ea typeface="Fira Sans Light"/>
              <a:cs typeface="Fira Sans Light"/>
              <a:sym typeface="Fira Sans Light"/>
            </a:endParaRPr>
          </a:p>
          <a:p>
            <a:pPr indent="0" lvl="0" marL="0" rtl="0" algn="ctr">
              <a:lnSpc>
                <a:spcPct val="115000"/>
              </a:lnSpc>
              <a:spcBef>
                <a:spcPts val="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Carlo Melendez</a:t>
            </a:r>
            <a:endParaRPr sz="1800">
              <a:solidFill>
                <a:schemeClr val="lt1"/>
              </a:solidFill>
              <a:latin typeface="Fira Sans Light"/>
              <a:ea typeface="Fira Sans Light"/>
              <a:cs typeface="Fira Sans Light"/>
              <a:sym typeface="Fira Sans Light"/>
            </a:endParaRPr>
          </a:p>
          <a:p>
            <a:pPr indent="0" lvl="0" marL="0" rtl="0" algn="ctr">
              <a:lnSpc>
                <a:spcPct val="115000"/>
              </a:lnSpc>
              <a:spcBef>
                <a:spcPts val="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Rowan Nelson</a:t>
            </a:r>
            <a:endParaRPr sz="1800">
              <a:solidFill>
                <a:schemeClr val="lt1"/>
              </a:solidFill>
              <a:latin typeface="Fira Sans Light"/>
              <a:ea typeface="Fira Sans Light"/>
              <a:cs typeface="Fira Sans Light"/>
              <a:sym typeface="Fira Sans Light"/>
            </a:endParaRPr>
          </a:p>
          <a:p>
            <a:pPr indent="0" lvl="0" marL="0" rtl="0" algn="ctr">
              <a:lnSpc>
                <a:spcPct val="115000"/>
              </a:lnSpc>
              <a:spcBef>
                <a:spcPts val="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Varun Ananth</a:t>
            </a:r>
            <a:endParaRPr sz="1800">
              <a:solidFill>
                <a:schemeClr val="lt1"/>
              </a:solidFill>
              <a:latin typeface="Fira Sans Light"/>
              <a:ea typeface="Fira Sans Light"/>
              <a:cs typeface="Fira Sans Light"/>
              <a:sym typeface="Fira Sans Light"/>
            </a:endParaRPr>
          </a:p>
          <a:p>
            <a:pPr indent="0" lvl="0" marL="0" rtl="0" algn="ctr">
              <a:lnSpc>
                <a:spcPct val="115000"/>
              </a:lnSpc>
              <a:spcBef>
                <a:spcPts val="0"/>
              </a:spcBef>
              <a:spcAft>
                <a:spcPts val="0"/>
              </a:spcAft>
              <a:buClr>
                <a:schemeClr val="dk1"/>
              </a:buClr>
              <a:buSzPts val="1100"/>
              <a:buFont typeface="Arial"/>
              <a:buNone/>
            </a:pPr>
            <a:r>
              <a:rPr lang="en-US" sz="1800">
                <a:solidFill>
                  <a:schemeClr val="lt1"/>
                </a:solidFill>
                <a:latin typeface="Fira Sans Light"/>
                <a:ea typeface="Fira Sans Light"/>
                <a:cs typeface="Fira Sans Light"/>
                <a:sym typeface="Fira Sans Light"/>
              </a:rPr>
              <a:t>Sewoong Oh</a:t>
            </a:r>
            <a:endParaRPr b="0" i="0" sz="1800" u="none" cap="none" strike="noStrike">
              <a:solidFill>
                <a:schemeClr val="lt1"/>
              </a:solidFill>
              <a:latin typeface="Fira Sans Light"/>
              <a:ea typeface="Fira Sans Light"/>
              <a:cs typeface="Fira Sans Light"/>
              <a:sym typeface="Fira Sans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Wout London City Intelligen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out London City Intelligen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