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1"/>
    <p:sldMasterId id="2147483669"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embeddedFontLst>
    <p:embeddedFont>
      <p:font typeface="Open Sans" panose="020B0606030504020204" pitchFamily="34" charset="0"/>
      <p:regular r:id="rId16"/>
      <p:bold r:id="rId17"/>
      <p:italic r:id="rId18"/>
      <p:boldItalic r:id="rId19"/>
    </p:embeddedFont>
    <p:embeddedFont>
      <p:font typeface="Tahoma" panose="020B0604030504040204" pitchFamily="34"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d35b00d36b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
        <p:nvSpPr>
          <p:cNvPr id="118" name="Google Shape;118;g2d35b00d36b_0_5:notes"/>
          <p:cNvSpPr>
            <a:spLocks noGrp="1" noRot="1" noChangeAspect="1"/>
          </p:cNvSpPr>
          <p:nvPr>
            <p:ph type="sldImg" idx="2"/>
          </p:nvPr>
        </p:nvSpPr>
        <p:spPr>
          <a:xfrm>
            <a:off x="1143225" y="685800"/>
            <a:ext cx="4572300" cy="3429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d35b00d36b_0_1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
        <p:nvSpPr>
          <p:cNvPr id="124" name="Google Shape;124;g2d35b00d36b_0_153:notes"/>
          <p:cNvSpPr>
            <a:spLocks noGrp="1" noRot="1" noChangeAspect="1"/>
          </p:cNvSpPr>
          <p:nvPr>
            <p:ph type="sldImg" idx="2"/>
          </p:nvPr>
        </p:nvSpPr>
        <p:spPr>
          <a:xfrm>
            <a:off x="2143125" y="685800"/>
            <a:ext cx="2572500" cy="3429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0402909af7_0_19:notes"/>
          <p:cNvSpPr>
            <a:spLocks noGrp="1" noRot="1" noChangeAspect="1"/>
          </p:cNvSpPr>
          <p:nvPr>
            <p:ph type="sldImg" idx="2"/>
          </p:nvPr>
        </p:nvSpPr>
        <p:spPr>
          <a:xfrm>
            <a:off x="1143225" y="685800"/>
            <a:ext cx="4572300" cy="3429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30402909af7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d35b00d36b_1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
        <p:nvSpPr>
          <p:cNvPr id="137" name="Google Shape;137;g2d35b00d36b_1_1:notes"/>
          <p:cNvSpPr>
            <a:spLocks noGrp="1" noRot="1" noChangeAspect="1"/>
          </p:cNvSpPr>
          <p:nvPr>
            <p:ph type="sldImg" idx="2"/>
          </p:nvPr>
        </p:nvSpPr>
        <p:spPr>
          <a:xfrm>
            <a:off x="2143125" y="685800"/>
            <a:ext cx="2572500" cy="3429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d35b00d36b_3_1:notes"/>
          <p:cNvSpPr>
            <a:spLocks noGrp="1" noRot="1" noChangeAspect="1"/>
          </p:cNvSpPr>
          <p:nvPr>
            <p:ph type="sldImg" idx="2"/>
          </p:nvPr>
        </p:nvSpPr>
        <p:spPr>
          <a:xfrm>
            <a:off x="1143225" y="685800"/>
            <a:ext cx="4572300" cy="3429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2d35b00d36b_3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d35b00d36b_0_2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2" name="Google Shape;152;g2d35b00d36b_0_203:notes"/>
          <p:cNvSpPr>
            <a:spLocks noGrp="1" noRot="1" noChangeAspect="1"/>
          </p:cNvSpPr>
          <p:nvPr>
            <p:ph type="sldImg" idx="2"/>
          </p:nvPr>
        </p:nvSpPr>
        <p:spPr>
          <a:xfrm>
            <a:off x="2143125" y="685800"/>
            <a:ext cx="2572500" cy="3429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d35b00d36b_4_19:notes"/>
          <p:cNvSpPr>
            <a:spLocks noGrp="1" noRot="1" noChangeAspect="1"/>
          </p:cNvSpPr>
          <p:nvPr>
            <p:ph type="sldImg" idx="2"/>
          </p:nvPr>
        </p:nvSpPr>
        <p:spPr>
          <a:xfrm>
            <a:off x="1143225" y="685800"/>
            <a:ext cx="4572300" cy="3429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2d35b00d36b_4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d35b00d36b_4_31:notes"/>
          <p:cNvSpPr>
            <a:spLocks noGrp="1" noRot="1" noChangeAspect="1"/>
          </p:cNvSpPr>
          <p:nvPr>
            <p:ph type="sldImg" idx="2"/>
          </p:nvPr>
        </p:nvSpPr>
        <p:spPr>
          <a:xfrm>
            <a:off x="1143225" y="685800"/>
            <a:ext cx="4572300" cy="3429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d35b00d36b_4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d35b00d36b_4_72:notes"/>
          <p:cNvSpPr>
            <a:spLocks noGrp="1" noRot="1" noChangeAspect="1"/>
          </p:cNvSpPr>
          <p:nvPr>
            <p:ph type="sldImg" idx="2"/>
          </p:nvPr>
        </p:nvSpPr>
        <p:spPr>
          <a:xfrm>
            <a:off x="1143225" y="685800"/>
            <a:ext cx="4572300" cy="3429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d35b00d36b_4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d35b00d36b_4_65:notes"/>
          <p:cNvSpPr>
            <a:spLocks noGrp="1" noRot="1" noChangeAspect="1"/>
          </p:cNvSpPr>
          <p:nvPr>
            <p:ph type="sldImg" idx="2"/>
          </p:nvPr>
        </p:nvSpPr>
        <p:spPr>
          <a:xfrm>
            <a:off x="1143225" y="685800"/>
            <a:ext cx="4572300" cy="3429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d35b00d36b_4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d35b00d36b_4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300"/>
          </a:p>
        </p:txBody>
      </p:sp>
      <p:sp>
        <p:nvSpPr>
          <p:cNvPr id="190" name="Google Shape;190;g2d35b00d36b_4_3:notes"/>
          <p:cNvSpPr>
            <a:spLocks noGrp="1" noRot="1" noChangeAspect="1"/>
          </p:cNvSpPr>
          <p:nvPr>
            <p:ph type="sldImg" idx="2"/>
          </p:nvPr>
        </p:nvSpPr>
        <p:spPr>
          <a:xfrm>
            <a:off x="2143125" y="685800"/>
            <a:ext cx="2572500" cy="3429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d35b00d36b_4_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s"/>
              <a:t>Ensuring Quality in Scholarly Communication: Understanding the Self-Assessment Tool for DOAS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s">
                <a:solidFill>
                  <a:schemeClr val="dk1"/>
                </a:solidFill>
              </a:rPr>
              <a:t>The purpose of this presentation is to explain how a self-assessment tool works, which will help users determine whether their publications meet the quality standard set by the Diamond Open Access Standard, or DOAS, developed in the DIAMAS project.</a:t>
            </a:r>
            <a:endParaRPr>
              <a:solidFill>
                <a:schemeClr val="dk1"/>
              </a:solidFill>
            </a:endParaRPr>
          </a:p>
          <a:p>
            <a:pPr marL="0" lvl="0" indent="0" algn="l" rtl="0">
              <a:lnSpc>
                <a:spcPct val="100000"/>
              </a:lnSpc>
              <a:spcBef>
                <a:spcPts val="0"/>
              </a:spcBef>
              <a:spcAft>
                <a:spcPts val="0"/>
              </a:spcAft>
              <a:buSzPts val="1100"/>
              <a:buNone/>
            </a:pPr>
            <a:r>
              <a:rPr lang="es">
                <a:solidFill>
                  <a:schemeClr val="dk1"/>
                </a:solidFill>
              </a:rPr>
              <a:t>By the end of this presentation, you will have a good understanding of the tool’s content, that is based on the seven core (or key) components developed in the Diamond Open Access Standard (DOAS), and how to use it to evaluate journal’s performance.</a:t>
            </a:r>
            <a:endParaRPr sz="1200"/>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
        <p:nvSpPr>
          <p:cNvPr id="197" name="Google Shape;197;g2d35b00d36b_4_80:notes"/>
          <p:cNvSpPr>
            <a:spLocks noGrp="1" noRot="1" noChangeAspect="1"/>
          </p:cNvSpPr>
          <p:nvPr>
            <p:ph type="sldImg" idx="2"/>
          </p:nvPr>
        </p:nvSpPr>
        <p:spPr>
          <a:xfrm>
            <a:off x="1143225" y="685800"/>
            <a:ext cx="4572300" cy="3429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lank" type="obj">
  <p:cSld name="OBJECT">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100"/>
              <a:buNone/>
              <a:defRPr sz="1100">
                <a:solidFill>
                  <a:srgbClr val="888888"/>
                </a:solidFill>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52" name="Google Shape;52;p13"/>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sz="1100">
                <a:solidFill>
                  <a:srgbClr val="888888"/>
                </a:solidFill>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53" name="Google Shape;53;p13"/>
          <p:cNvSpPr txBox="1">
            <a:spLocks noGrp="1"/>
          </p:cNvSpPr>
          <p:nvPr>
            <p:ph type="sldNum" idx="12"/>
          </p:nvPr>
        </p:nvSpPr>
        <p:spPr>
          <a:xfrm>
            <a:off x="6583680" y="4783455"/>
            <a:ext cx="2103000" cy="215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970502" y="1079716"/>
            <a:ext cx="2648400" cy="1723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sz="7200" b="0" i="0">
                <a:solidFill>
                  <a:srgbClr val="FBB316"/>
                </a:solidFill>
                <a:latin typeface="Tahoma"/>
                <a:ea typeface="Tahoma"/>
                <a:cs typeface="Tahoma"/>
                <a:sym typeface="Tahoma"/>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6" name="Google Shape;56;p14"/>
          <p:cNvSpPr txBox="1">
            <a:spLocks noGrp="1"/>
          </p:cNvSpPr>
          <p:nvPr>
            <p:ph type="body" idx="1"/>
          </p:nvPr>
        </p:nvSpPr>
        <p:spPr>
          <a:xfrm>
            <a:off x="212674" y="1235589"/>
            <a:ext cx="4082100" cy="32262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100"/>
              <a:buNone/>
              <a:defRPr b="0" i="0">
                <a:solidFill>
                  <a:schemeClr val="dk1"/>
                </a:solidFill>
              </a:defRPr>
            </a:lvl1pPr>
            <a:lvl2pPr marL="914400" lvl="1" indent="-228600" algn="l">
              <a:lnSpc>
                <a:spcPct val="100000"/>
              </a:lnSpc>
              <a:spcBef>
                <a:spcPts val="0"/>
              </a:spcBef>
              <a:spcAft>
                <a:spcPts val="0"/>
              </a:spcAft>
              <a:buSzPts val="1100"/>
              <a:buNone/>
              <a:defRPr/>
            </a:lvl2pPr>
            <a:lvl3pPr marL="1371600" lvl="2" indent="-228600" algn="l">
              <a:lnSpc>
                <a:spcPct val="100000"/>
              </a:lnSpc>
              <a:spcBef>
                <a:spcPts val="0"/>
              </a:spcBef>
              <a:spcAft>
                <a:spcPts val="0"/>
              </a:spcAft>
              <a:buSzPts val="1100"/>
              <a:buNone/>
              <a:defRPr/>
            </a:lvl3pPr>
            <a:lvl4pPr marL="1828800" lvl="3" indent="-228600" algn="l">
              <a:lnSpc>
                <a:spcPct val="100000"/>
              </a:lnSpc>
              <a:spcBef>
                <a:spcPts val="0"/>
              </a:spcBef>
              <a:spcAft>
                <a:spcPts val="0"/>
              </a:spcAft>
              <a:buSzPts val="1100"/>
              <a:buNone/>
              <a:defRPr/>
            </a:lvl4pPr>
            <a:lvl5pPr marL="2286000" lvl="4" indent="-228600" algn="l">
              <a:lnSpc>
                <a:spcPct val="100000"/>
              </a:lnSpc>
              <a:spcBef>
                <a:spcPts val="0"/>
              </a:spcBef>
              <a:spcAft>
                <a:spcPts val="0"/>
              </a:spcAft>
              <a:buSzPts val="1100"/>
              <a:buNone/>
              <a:defRPr/>
            </a:lvl5pPr>
            <a:lvl6pPr marL="2743200" lvl="5" indent="-228600" algn="l">
              <a:lnSpc>
                <a:spcPct val="100000"/>
              </a:lnSpc>
              <a:spcBef>
                <a:spcPts val="0"/>
              </a:spcBef>
              <a:spcAft>
                <a:spcPts val="0"/>
              </a:spcAft>
              <a:buSzPts val="1100"/>
              <a:buNone/>
              <a:defRPr/>
            </a:lvl6pPr>
            <a:lvl7pPr marL="3200400" lvl="6" indent="-228600" algn="l">
              <a:lnSpc>
                <a:spcPct val="100000"/>
              </a:lnSpc>
              <a:spcBef>
                <a:spcPts val="0"/>
              </a:spcBef>
              <a:spcAft>
                <a:spcPts val="0"/>
              </a:spcAft>
              <a:buSzPts val="1100"/>
              <a:buNone/>
              <a:defRPr/>
            </a:lvl7pPr>
            <a:lvl8pPr marL="3657600" lvl="7" indent="-228600" algn="l">
              <a:lnSpc>
                <a:spcPct val="100000"/>
              </a:lnSpc>
              <a:spcBef>
                <a:spcPts val="0"/>
              </a:spcBef>
              <a:spcAft>
                <a:spcPts val="0"/>
              </a:spcAft>
              <a:buSzPts val="1100"/>
              <a:buNone/>
              <a:defRPr/>
            </a:lvl8pPr>
            <a:lvl9pPr marL="4114800" lvl="8" indent="-228600" algn="l">
              <a:lnSpc>
                <a:spcPct val="100000"/>
              </a:lnSpc>
              <a:spcBef>
                <a:spcPts val="0"/>
              </a:spcBef>
              <a:spcAft>
                <a:spcPts val="0"/>
              </a:spcAft>
              <a:buSzPts val="1100"/>
              <a:buNone/>
              <a:defRPr/>
            </a:lvl9pPr>
          </a:lstStyle>
          <a:p>
            <a:endParaRPr/>
          </a:p>
        </p:txBody>
      </p:sp>
      <p:sp>
        <p:nvSpPr>
          <p:cNvPr id="57" name="Google Shape;57;p14"/>
          <p:cNvSpPr txBox="1">
            <a:spLocks noGrp="1"/>
          </p:cNvSpPr>
          <p:nvPr>
            <p:ph type="body" idx="2"/>
          </p:nvPr>
        </p:nvSpPr>
        <p:spPr>
          <a:xfrm>
            <a:off x="4917472" y="1369124"/>
            <a:ext cx="3947700" cy="34038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100"/>
              <a:buNone/>
              <a:defRPr sz="1500" b="0" i="0">
                <a:solidFill>
                  <a:schemeClr val="lt1"/>
                </a:solidFill>
                <a:latin typeface="Tahoma"/>
                <a:ea typeface="Tahoma"/>
                <a:cs typeface="Tahoma"/>
                <a:sym typeface="Tahoma"/>
              </a:defRPr>
            </a:lvl1pPr>
            <a:lvl2pPr marL="914400" lvl="1" indent="-228600" algn="l">
              <a:lnSpc>
                <a:spcPct val="100000"/>
              </a:lnSpc>
              <a:spcBef>
                <a:spcPts val="0"/>
              </a:spcBef>
              <a:spcAft>
                <a:spcPts val="0"/>
              </a:spcAft>
              <a:buSzPts val="1100"/>
              <a:buNone/>
              <a:defRPr/>
            </a:lvl2pPr>
            <a:lvl3pPr marL="1371600" lvl="2" indent="-228600" algn="l">
              <a:lnSpc>
                <a:spcPct val="100000"/>
              </a:lnSpc>
              <a:spcBef>
                <a:spcPts val="0"/>
              </a:spcBef>
              <a:spcAft>
                <a:spcPts val="0"/>
              </a:spcAft>
              <a:buSzPts val="1100"/>
              <a:buNone/>
              <a:defRPr/>
            </a:lvl3pPr>
            <a:lvl4pPr marL="1828800" lvl="3" indent="-228600" algn="l">
              <a:lnSpc>
                <a:spcPct val="100000"/>
              </a:lnSpc>
              <a:spcBef>
                <a:spcPts val="0"/>
              </a:spcBef>
              <a:spcAft>
                <a:spcPts val="0"/>
              </a:spcAft>
              <a:buSzPts val="1100"/>
              <a:buNone/>
              <a:defRPr/>
            </a:lvl4pPr>
            <a:lvl5pPr marL="2286000" lvl="4" indent="-228600" algn="l">
              <a:lnSpc>
                <a:spcPct val="100000"/>
              </a:lnSpc>
              <a:spcBef>
                <a:spcPts val="0"/>
              </a:spcBef>
              <a:spcAft>
                <a:spcPts val="0"/>
              </a:spcAft>
              <a:buSzPts val="1100"/>
              <a:buNone/>
              <a:defRPr/>
            </a:lvl5pPr>
            <a:lvl6pPr marL="2743200" lvl="5" indent="-228600" algn="l">
              <a:lnSpc>
                <a:spcPct val="100000"/>
              </a:lnSpc>
              <a:spcBef>
                <a:spcPts val="0"/>
              </a:spcBef>
              <a:spcAft>
                <a:spcPts val="0"/>
              </a:spcAft>
              <a:buSzPts val="1100"/>
              <a:buNone/>
              <a:defRPr/>
            </a:lvl6pPr>
            <a:lvl7pPr marL="3200400" lvl="6" indent="-228600" algn="l">
              <a:lnSpc>
                <a:spcPct val="100000"/>
              </a:lnSpc>
              <a:spcBef>
                <a:spcPts val="0"/>
              </a:spcBef>
              <a:spcAft>
                <a:spcPts val="0"/>
              </a:spcAft>
              <a:buSzPts val="1100"/>
              <a:buNone/>
              <a:defRPr/>
            </a:lvl7pPr>
            <a:lvl8pPr marL="3657600" lvl="7" indent="-228600" algn="l">
              <a:lnSpc>
                <a:spcPct val="100000"/>
              </a:lnSpc>
              <a:spcBef>
                <a:spcPts val="0"/>
              </a:spcBef>
              <a:spcAft>
                <a:spcPts val="0"/>
              </a:spcAft>
              <a:buSzPts val="1100"/>
              <a:buNone/>
              <a:defRPr/>
            </a:lvl8pPr>
            <a:lvl9pPr marL="4114800" lvl="8" indent="-228600" algn="l">
              <a:lnSpc>
                <a:spcPct val="100000"/>
              </a:lnSpc>
              <a:spcBef>
                <a:spcPts val="0"/>
              </a:spcBef>
              <a:spcAft>
                <a:spcPts val="0"/>
              </a:spcAft>
              <a:buSzPts val="1100"/>
              <a:buNone/>
              <a:defRPr/>
            </a:lvl9pPr>
          </a:lstStyle>
          <a:p>
            <a:endParaRPr/>
          </a:p>
        </p:txBody>
      </p:sp>
      <p:sp>
        <p:nvSpPr>
          <p:cNvPr id="58" name="Google Shape;58;p14"/>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100"/>
              <a:buNone/>
              <a:defRPr sz="1100">
                <a:solidFill>
                  <a:srgbClr val="888888"/>
                </a:solidFill>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59" name="Google Shape;59;p14"/>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sz="1100">
                <a:solidFill>
                  <a:srgbClr val="888888"/>
                </a:solidFill>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60" name="Google Shape;60;p14"/>
          <p:cNvSpPr txBox="1">
            <a:spLocks noGrp="1"/>
          </p:cNvSpPr>
          <p:nvPr>
            <p:ph type="sldNum" idx="12"/>
          </p:nvPr>
        </p:nvSpPr>
        <p:spPr>
          <a:xfrm>
            <a:off x="6583680" y="4783455"/>
            <a:ext cx="2103000" cy="215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bg>
      <p:bgPr>
        <a:solidFill>
          <a:schemeClr val="lt1"/>
        </a:solidFill>
        <a:effectLst/>
      </p:bgPr>
    </p:bg>
    <p:spTree>
      <p:nvGrpSpPr>
        <p:cNvPr id="1" name="Shape 61"/>
        <p:cNvGrpSpPr/>
        <p:nvPr/>
      </p:nvGrpSpPr>
      <p:grpSpPr>
        <a:xfrm>
          <a:off x="0" y="0"/>
          <a:ext cx="0" cy="0"/>
          <a:chOff x="0" y="0"/>
          <a:chExt cx="0" cy="0"/>
        </a:xfrm>
      </p:grpSpPr>
      <p:sp>
        <p:nvSpPr>
          <p:cNvPr id="62" name="Google Shape;62;p15"/>
          <p:cNvSpPr/>
          <p:nvPr/>
        </p:nvSpPr>
        <p:spPr>
          <a:xfrm>
            <a:off x="0" y="0"/>
            <a:ext cx="9144000" cy="51435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EDEDE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63" name="Google Shape;63;p15"/>
          <p:cNvPicPr preferRelativeResize="0"/>
          <p:nvPr/>
        </p:nvPicPr>
        <p:blipFill rotWithShape="1">
          <a:blip r:embed="rId2">
            <a:alphaModFix/>
          </a:blip>
          <a:srcRect/>
          <a:stretch/>
        </p:blipFill>
        <p:spPr>
          <a:xfrm>
            <a:off x="113157" y="114300"/>
            <a:ext cx="1356741" cy="650366"/>
          </a:xfrm>
          <a:prstGeom prst="rect">
            <a:avLst/>
          </a:prstGeom>
          <a:noFill/>
          <a:ln>
            <a:noFill/>
          </a:ln>
        </p:spPr>
      </p:pic>
      <p:sp>
        <p:nvSpPr>
          <p:cNvPr id="64" name="Google Shape;64;p15"/>
          <p:cNvSpPr txBox="1">
            <a:spLocks noGrp="1"/>
          </p:cNvSpPr>
          <p:nvPr>
            <p:ph type="title"/>
          </p:nvPr>
        </p:nvSpPr>
        <p:spPr>
          <a:xfrm>
            <a:off x="970502" y="1079716"/>
            <a:ext cx="2648400" cy="1723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sz="7200" b="0" i="0">
                <a:solidFill>
                  <a:srgbClr val="FBB316"/>
                </a:solidFill>
                <a:latin typeface="Tahoma"/>
                <a:ea typeface="Tahoma"/>
                <a:cs typeface="Tahoma"/>
                <a:sym typeface="Tahoma"/>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5" name="Google Shape;65;p15"/>
          <p:cNvSpPr txBox="1">
            <a:spLocks noGrp="1"/>
          </p:cNvSpPr>
          <p:nvPr>
            <p:ph type="body" idx="1"/>
          </p:nvPr>
        </p:nvSpPr>
        <p:spPr>
          <a:xfrm>
            <a:off x="351891" y="2193512"/>
            <a:ext cx="4029600" cy="25809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100"/>
              <a:buNone/>
              <a:defRPr sz="1800" b="0" i="0">
                <a:solidFill>
                  <a:srgbClr val="093B92"/>
                </a:solidFill>
                <a:latin typeface="Tahoma"/>
                <a:ea typeface="Tahoma"/>
                <a:cs typeface="Tahoma"/>
                <a:sym typeface="Tahoma"/>
              </a:defRPr>
            </a:lvl1pPr>
            <a:lvl2pPr marL="914400" lvl="1" indent="-228600" algn="l">
              <a:lnSpc>
                <a:spcPct val="100000"/>
              </a:lnSpc>
              <a:spcBef>
                <a:spcPts val="0"/>
              </a:spcBef>
              <a:spcAft>
                <a:spcPts val="0"/>
              </a:spcAft>
              <a:buSzPts val="1100"/>
              <a:buNone/>
              <a:defRPr/>
            </a:lvl2pPr>
            <a:lvl3pPr marL="1371600" lvl="2" indent="-228600" algn="l">
              <a:lnSpc>
                <a:spcPct val="100000"/>
              </a:lnSpc>
              <a:spcBef>
                <a:spcPts val="0"/>
              </a:spcBef>
              <a:spcAft>
                <a:spcPts val="0"/>
              </a:spcAft>
              <a:buSzPts val="1100"/>
              <a:buNone/>
              <a:defRPr/>
            </a:lvl3pPr>
            <a:lvl4pPr marL="1828800" lvl="3" indent="-228600" algn="l">
              <a:lnSpc>
                <a:spcPct val="100000"/>
              </a:lnSpc>
              <a:spcBef>
                <a:spcPts val="0"/>
              </a:spcBef>
              <a:spcAft>
                <a:spcPts val="0"/>
              </a:spcAft>
              <a:buSzPts val="1100"/>
              <a:buNone/>
              <a:defRPr/>
            </a:lvl4pPr>
            <a:lvl5pPr marL="2286000" lvl="4" indent="-228600" algn="l">
              <a:lnSpc>
                <a:spcPct val="100000"/>
              </a:lnSpc>
              <a:spcBef>
                <a:spcPts val="0"/>
              </a:spcBef>
              <a:spcAft>
                <a:spcPts val="0"/>
              </a:spcAft>
              <a:buSzPts val="1100"/>
              <a:buNone/>
              <a:defRPr/>
            </a:lvl5pPr>
            <a:lvl6pPr marL="2743200" lvl="5" indent="-228600" algn="l">
              <a:lnSpc>
                <a:spcPct val="100000"/>
              </a:lnSpc>
              <a:spcBef>
                <a:spcPts val="0"/>
              </a:spcBef>
              <a:spcAft>
                <a:spcPts val="0"/>
              </a:spcAft>
              <a:buSzPts val="1100"/>
              <a:buNone/>
              <a:defRPr/>
            </a:lvl6pPr>
            <a:lvl7pPr marL="3200400" lvl="6" indent="-228600" algn="l">
              <a:lnSpc>
                <a:spcPct val="100000"/>
              </a:lnSpc>
              <a:spcBef>
                <a:spcPts val="0"/>
              </a:spcBef>
              <a:spcAft>
                <a:spcPts val="0"/>
              </a:spcAft>
              <a:buSzPts val="1100"/>
              <a:buNone/>
              <a:defRPr/>
            </a:lvl7pPr>
            <a:lvl8pPr marL="3657600" lvl="7" indent="-228600" algn="l">
              <a:lnSpc>
                <a:spcPct val="100000"/>
              </a:lnSpc>
              <a:spcBef>
                <a:spcPts val="0"/>
              </a:spcBef>
              <a:spcAft>
                <a:spcPts val="0"/>
              </a:spcAft>
              <a:buSzPts val="1100"/>
              <a:buNone/>
              <a:defRPr/>
            </a:lvl8pPr>
            <a:lvl9pPr marL="4114800" lvl="8" indent="-228600" algn="l">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100"/>
              <a:buNone/>
              <a:defRPr sz="1100">
                <a:solidFill>
                  <a:srgbClr val="888888"/>
                </a:solidFill>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67" name="Google Shape;67;p15"/>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sz="1100">
                <a:solidFill>
                  <a:srgbClr val="888888"/>
                </a:solidFill>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68" name="Google Shape;68;p15"/>
          <p:cNvSpPr txBox="1">
            <a:spLocks noGrp="1"/>
          </p:cNvSpPr>
          <p:nvPr>
            <p:ph type="sldNum" idx="12"/>
          </p:nvPr>
        </p:nvSpPr>
        <p:spPr>
          <a:xfrm>
            <a:off x="6583680" y="4783455"/>
            <a:ext cx="2103000" cy="215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69"/>
        <p:cNvGrpSpPr/>
        <p:nvPr/>
      </p:nvGrpSpPr>
      <p:grpSpPr>
        <a:xfrm>
          <a:off x="0" y="0"/>
          <a:ext cx="0" cy="0"/>
          <a:chOff x="0" y="0"/>
          <a:chExt cx="0" cy="0"/>
        </a:xfrm>
      </p:grpSpPr>
      <p:pic>
        <p:nvPicPr>
          <p:cNvPr id="70" name="Google Shape;70;p16"/>
          <p:cNvPicPr preferRelativeResize="0"/>
          <p:nvPr/>
        </p:nvPicPr>
        <p:blipFill rotWithShape="1">
          <a:blip r:embed="rId2">
            <a:alphaModFix/>
          </a:blip>
          <a:srcRect/>
          <a:stretch/>
        </p:blipFill>
        <p:spPr>
          <a:xfrm>
            <a:off x="0" y="0"/>
            <a:ext cx="9144001" cy="5143497"/>
          </a:xfrm>
          <a:prstGeom prst="rect">
            <a:avLst/>
          </a:prstGeom>
          <a:noFill/>
          <a:ln>
            <a:noFill/>
          </a:ln>
        </p:spPr>
      </p:pic>
      <p:sp>
        <p:nvSpPr>
          <p:cNvPr id="71" name="Google Shape;71;p16"/>
          <p:cNvSpPr txBox="1">
            <a:spLocks noGrp="1"/>
          </p:cNvSpPr>
          <p:nvPr>
            <p:ph type="title"/>
          </p:nvPr>
        </p:nvSpPr>
        <p:spPr>
          <a:xfrm>
            <a:off x="970502" y="1079716"/>
            <a:ext cx="2648400" cy="1723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sz="7200" b="0" i="0">
                <a:solidFill>
                  <a:srgbClr val="FBB316"/>
                </a:solidFill>
                <a:latin typeface="Tahoma"/>
                <a:ea typeface="Tahoma"/>
                <a:cs typeface="Tahoma"/>
                <a:sym typeface="Tahoma"/>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100"/>
              <a:buNone/>
              <a:defRPr sz="1100">
                <a:solidFill>
                  <a:srgbClr val="888888"/>
                </a:solidFill>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73" name="Google Shape;73;p16"/>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sz="1100">
                <a:solidFill>
                  <a:srgbClr val="888888"/>
                </a:solidFill>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74" name="Google Shape;74;p16"/>
          <p:cNvSpPr txBox="1">
            <a:spLocks noGrp="1"/>
          </p:cNvSpPr>
          <p:nvPr>
            <p:ph type="sldNum" idx="12"/>
          </p:nvPr>
        </p:nvSpPr>
        <p:spPr>
          <a:xfrm>
            <a:off x="6583680" y="4783455"/>
            <a:ext cx="2103000" cy="215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Blank" type="obj">
  <p:cSld name="OBJECT">
    <p:bg>
      <p:bgPr>
        <a:solidFill>
          <a:schemeClr val="lt1"/>
        </a:solidFill>
        <a:effectLst/>
      </p:bgPr>
    </p:bg>
    <p:spTree>
      <p:nvGrpSpPr>
        <p:cNvPr id="1" name="Shape 85"/>
        <p:cNvGrpSpPr/>
        <p:nvPr/>
      </p:nvGrpSpPr>
      <p:grpSpPr>
        <a:xfrm>
          <a:off x="0" y="0"/>
          <a:ext cx="0" cy="0"/>
          <a:chOff x="0" y="0"/>
          <a:chExt cx="0" cy="0"/>
        </a:xfrm>
      </p:grpSpPr>
      <p:sp>
        <p:nvSpPr>
          <p:cNvPr id="86" name="Google Shape;86;p18"/>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100"/>
              <a:buNone/>
              <a:defRPr>
                <a:solidFill>
                  <a:srgbClr val="888888"/>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7" name="Google Shape;87;p18"/>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a:solidFill>
                  <a:srgbClr val="888888"/>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8" name="Google Shape;88;p18"/>
          <p:cNvSpPr txBox="1">
            <a:spLocks noGrp="1"/>
          </p:cNvSpPr>
          <p:nvPr>
            <p:ph type="sldNum" idx="12"/>
          </p:nvPr>
        </p:nvSpPr>
        <p:spPr>
          <a:xfrm>
            <a:off x="6583680" y="4783455"/>
            <a:ext cx="2103000" cy="215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89"/>
        <p:cNvGrpSpPr/>
        <p:nvPr/>
      </p:nvGrpSpPr>
      <p:grpSpPr>
        <a:xfrm>
          <a:off x="0" y="0"/>
          <a:ext cx="0" cy="0"/>
          <a:chOff x="0" y="0"/>
          <a:chExt cx="0" cy="0"/>
        </a:xfrm>
      </p:grpSpPr>
      <p:pic>
        <p:nvPicPr>
          <p:cNvPr id="90" name="Google Shape;90;p19"/>
          <p:cNvPicPr preferRelativeResize="0"/>
          <p:nvPr/>
        </p:nvPicPr>
        <p:blipFill rotWithShape="1">
          <a:blip r:embed="rId2">
            <a:alphaModFix/>
          </a:blip>
          <a:srcRect/>
          <a:stretch/>
        </p:blipFill>
        <p:spPr>
          <a:xfrm>
            <a:off x="0" y="0"/>
            <a:ext cx="9144001" cy="5143497"/>
          </a:xfrm>
          <a:prstGeom prst="rect">
            <a:avLst/>
          </a:prstGeom>
          <a:noFill/>
          <a:ln>
            <a:noFill/>
          </a:ln>
        </p:spPr>
      </p:pic>
      <p:sp>
        <p:nvSpPr>
          <p:cNvPr id="91" name="Google Shape;91;p19"/>
          <p:cNvSpPr txBox="1">
            <a:spLocks noGrp="1"/>
          </p:cNvSpPr>
          <p:nvPr>
            <p:ph type="title"/>
          </p:nvPr>
        </p:nvSpPr>
        <p:spPr>
          <a:xfrm>
            <a:off x="970502" y="1079716"/>
            <a:ext cx="2648400" cy="1723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sz="7200" b="0" i="0">
                <a:solidFill>
                  <a:srgbClr val="FBB316"/>
                </a:solidFill>
                <a:latin typeface="Tahoma"/>
                <a:ea typeface="Tahoma"/>
                <a:cs typeface="Tahoma"/>
                <a:sym typeface="Tahoma"/>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100"/>
              <a:buNone/>
              <a:defRPr>
                <a:solidFill>
                  <a:srgbClr val="888888"/>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3" name="Google Shape;93;p19"/>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a:solidFill>
                  <a:srgbClr val="888888"/>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4" name="Google Shape;94;p19"/>
          <p:cNvSpPr txBox="1">
            <a:spLocks noGrp="1"/>
          </p:cNvSpPr>
          <p:nvPr>
            <p:ph type="sldNum" idx="12"/>
          </p:nvPr>
        </p:nvSpPr>
        <p:spPr>
          <a:xfrm>
            <a:off x="6583680" y="4783455"/>
            <a:ext cx="2103000" cy="215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970502" y="1079716"/>
            <a:ext cx="2648400" cy="1723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sz="7200" b="0" i="0">
                <a:solidFill>
                  <a:srgbClr val="FBB316"/>
                </a:solidFill>
                <a:latin typeface="Tahoma"/>
                <a:ea typeface="Tahoma"/>
                <a:cs typeface="Tahoma"/>
                <a:sym typeface="Tahoma"/>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7" name="Google Shape;97;p20"/>
          <p:cNvSpPr txBox="1">
            <a:spLocks noGrp="1"/>
          </p:cNvSpPr>
          <p:nvPr>
            <p:ph type="body" idx="1"/>
          </p:nvPr>
        </p:nvSpPr>
        <p:spPr>
          <a:xfrm>
            <a:off x="212674" y="1235589"/>
            <a:ext cx="4082100" cy="32262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100"/>
              <a:buNone/>
              <a:defRPr b="0" i="0">
                <a:solidFill>
                  <a:schemeClr val="dk1"/>
                </a:solidFill>
              </a:defRPr>
            </a:lvl1pPr>
            <a:lvl2pPr marL="914400" lvl="1" indent="-228600" algn="l">
              <a:lnSpc>
                <a:spcPct val="100000"/>
              </a:lnSpc>
              <a:spcBef>
                <a:spcPts val="0"/>
              </a:spcBef>
              <a:spcAft>
                <a:spcPts val="0"/>
              </a:spcAft>
              <a:buSzPts val="1100"/>
              <a:buNone/>
              <a:defRPr/>
            </a:lvl2pPr>
            <a:lvl3pPr marL="1371600" lvl="2" indent="-228600" algn="l">
              <a:lnSpc>
                <a:spcPct val="100000"/>
              </a:lnSpc>
              <a:spcBef>
                <a:spcPts val="0"/>
              </a:spcBef>
              <a:spcAft>
                <a:spcPts val="0"/>
              </a:spcAft>
              <a:buSzPts val="1100"/>
              <a:buNone/>
              <a:defRPr/>
            </a:lvl3pPr>
            <a:lvl4pPr marL="1828800" lvl="3" indent="-228600" algn="l">
              <a:lnSpc>
                <a:spcPct val="100000"/>
              </a:lnSpc>
              <a:spcBef>
                <a:spcPts val="0"/>
              </a:spcBef>
              <a:spcAft>
                <a:spcPts val="0"/>
              </a:spcAft>
              <a:buSzPts val="1100"/>
              <a:buNone/>
              <a:defRPr/>
            </a:lvl4pPr>
            <a:lvl5pPr marL="2286000" lvl="4" indent="-228600" algn="l">
              <a:lnSpc>
                <a:spcPct val="100000"/>
              </a:lnSpc>
              <a:spcBef>
                <a:spcPts val="0"/>
              </a:spcBef>
              <a:spcAft>
                <a:spcPts val="0"/>
              </a:spcAft>
              <a:buSzPts val="1100"/>
              <a:buNone/>
              <a:defRPr/>
            </a:lvl5pPr>
            <a:lvl6pPr marL="2743200" lvl="5" indent="-228600" algn="l">
              <a:lnSpc>
                <a:spcPct val="100000"/>
              </a:lnSpc>
              <a:spcBef>
                <a:spcPts val="0"/>
              </a:spcBef>
              <a:spcAft>
                <a:spcPts val="0"/>
              </a:spcAft>
              <a:buSzPts val="1100"/>
              <a:buNone/>
              <a:defRPr/>
            </a:lvl6pPr>
            <a:lvl7pPr marL="3200400" lvl="6" indent="-228600" algn="l">
              <a:lnSpc>
                <a:spcPct val="100000"/>
              </a:lnSpc>
              <a:spcBef>
                <a:spcPts val="0"/>
              </a:spcBef>
              <a:spcAft>
                <a:spcPts val="0"/>
              </a:spcAft>
              <a:buSzPts val="1100"/>
              <a:buNone/>
              <a:defRPr/>
            </a:lvl7pPr>
            <a:lvl8pPr marL="3657600" lvl="7" indent="-228600" algn="l">
              <a:lnSpc>
                <a:spcPct val="100000"/>
              </a:lnSpc>
              <a:spcBef>
                <a:spcPts val="0"/>
              </a:spcBef>
              <a:spcAft>
                <a:spcPts val="0"/>
              </a:spcAft>
              <a:buSzPts val="1100"/>
              <a:buNone/>
              <a:defRPr/>
            </a:lvl8pPr>
            <a:lvl9pPr marL="4114800" lvl="8" indent="-228600" algn="l">
              <a:lnSpc>
                <a:spcPct val="100000"/>
              </a:lnSpc>
              <a:spcBef>
                <a:spcPts val="0"/>
              </a:spcBef>
              <a:spcAft>
                <a:spcPts val="0"/>
              </a:spcAft>
              <a:buSzPts val="1100"/>
              <a:buNone/>
              <a:defRPr/>
            </a:lvl9pPr>
          </a:lstStyle>
          <a:p>
            <a:endParaRPr/>
          </a:p>
        </p:txBody>
      </p:sp>
      <p:sp>
        <p:nvSpPr>
          <p:cNvPr id="98" name="Google Shape;98;p20"/>
          <p:cNvSpPr txBox="1">
            <a:spLocks noGrp="1"/>
          </p:cNvSpPr>
          <p:nvPr>
            <p:ph type="body" idx="2"/>
          </p:nvPr>
        </p:nvSpPr>
        <p:spPr>
          <a:xfrm>
            <a:off x="4917472" y="1369124"/>
            <a:ext cx="3947700" cy="34038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100"/>
              <a:buNone/>
              <a:defRPr sz="1500" b="0" i="0">
                <a:solidFill>
                  <a:schemeClr val="lt1"/>
                </a:solidFill>
                <a:latin typeface="Tahoma"/>
                <a:ea typeface="Tahoma"/>
                <a:cs typeface="Tahoma"/>
                <a:sym typeface="Tahoma"/>
              </a:defRPr>
            </a:lvl1pPr>
            <a:lvl2pPr marL="914400" lvl="1" indent="-228600" algn="l">
              <a:lnSpc>
                <a:spcPct val="100000"/>
              </a:lnSpc>
              <a:spcBef>
                <a:spcPts val="0"/>
              </a:spcBef>
              <a:spcAft>
                <a:spcPts val="0"/>
              </a:spcAft>
              <a:buSzPts val="1100"/>
              <a:buNone/>
              <a:defRPr/>
            </a:lvl2pPr>
            <a:lvl3pPr marL="1371600" lvl="2" indent="-228600" algn="l">
              <a:lnSpc>
                <a:spcPct val="100000"/>
              </a:lnSpc>
              <a:spcBef>
                <a:spcPts val="0"/>
              </a:spcBef>
              <a:spcAft>
                <a:spcPts val="0"/>
              </a:spcAft>
              <a:buSzPts val="1100"/>
              <a:buNone/>
              <a:defRPr/>
            </a:lvl3pPr>
            <a:lvl4pPr marL="1828800" lvl="3" indent="-228600" algn="l">
              <a:lnSpc>
                <a:spcPct val="100000"/>
              </a:lnSpc>
              <a:spcBef>
                <a:spcPts val="0"/>
              </a:spcBef>
              <a:spcAft>
                <a:spcPts val="0"/>
              </a:spcAft>
              <a:buSzPts val="1100"/>
              <a:buNone/>
              <a:defRPr/>
            </a:lvl4pPr>
            <a:lvl5pPr marL="2286000" lvl="4" indent="-228600" algn="l">
              <a:lnSpc>
                <a:spcPct val="100000"/>
              </a:lnSpc>
              <a:spcBef>
                <a:spcPts val="0"/>
              </a:spcBef>
              <a:spcAft>
                <a:spcPts val="0"/>
              </a:spcAft>
              <a:buSzPts val="1100"/>
              <a:buNone/>
              <a:defRPr/>
            </a:lvl5pPr>
            <a:lvl6pPr marL="2743200" lvl="5" indent="-228600" algn="l">
              <a:lnSpc>
                <a:spcPct val="100000"/>
              </a:lnSpc>
              <a:spcBef>
                <a:spcPts val="0"/>
              </a:spcBef>
              <a:spcAft>
                <a:spcPts val="0"/>
              </a:spcAft>
              <a:buSzPts val="1100"/>
              <a:buNone/>
              <a:defRPr/>
            </a:lvl6pPr>
            <a:lvl7pPr marL="3200400" lvl="6" indent="-228600" algn="l">
              <a:lnSpc>
                <a:spcPct val="100000"/>
              </a:lnSpc>
              <a:spcBef>
                <a:spcPts val="0"/>
              </a:spcBef>
              <a:spcAft>
                <a:spcPts val="0"/>
              </a:spcAft>
              <a:buSzPts val="1100"/>
              <a:buNone/>
              <a:defRPr/>
            </a:lvl7pPr>
            <a:lvl8pPr marL="3657600" lvl="7" indent="-228600" algn="l">
              <a:lnSpc>
                <a:spcPct val="100000"/>
              </a:lnSpc>
              <a:spcBef>
                <a:spcPts val="0"/>
              </a:spcBef>
              <a:spcAft>
                <a:spcPts val="0"/>
              </a:spcAft>
              <a:buSzPts val="1100"/>
              <a:buNone/>
              <a:defRPr/>
            </a:lvl8pPr>
            <a:lvl9pPr marL="4114800" lvl="8" indent="-228600" algn="l">
              <a:lnSpc>
                <a:spcPct val="100000"/>
              </a:lnSpc>
              <a:spcBef>
                <a:spcPts val="0"/>
              </a:spcBef>
              <a:spcAft>
                <a:spcPts val="0"/>
              </a:spcAft>
              <a:buSzPts val="1100"/>
              <a:buNone/>
              <a:defRPr/>
            </a:lvl9pPr>
          </a:lstStyle>
          <a:p>
            <a:endParaRPr/>
          </a:p>
        </p:txBody>
      </p:sp>
      <p:sp>
        <p:nvSpPr>
          <p:cNvPr id="99" name="Google Shape;99;p20"/>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100"/>
              <a:buNone/>
              <a:defRPr>
                <a:solidFill>
                  <a:srgbClr val="888888"/>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0" name="Google Shape;100;p20"/>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a:solidFill>
                  <a:srgbClr val="888888"/>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1" name="Google Shape;101;p20"/>
          <p:cNvSpPr txBox="1">
            <a:spLocks noGrp="1"/>
          </p:cNvSpPr>
          <p:nvPr>
            <p:ph type="sldNum" idx="12"/>
          </p:nvPr>
        </p:nvSpPr>
        <p:spPr>
          <a:xfrm>
            <a:off x="6583680" y="4783455"/>
            <a:ext cx="2103000" cy="215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bg>
      <p:bgPr>
        <a:solidFill>
          <a:schemeClr val="lt1"/>
        </a:solidFill>
        <a:effectLst/>
      </p:bgPr>
    </p:bg>
    <p:spTree>
      <p:nvGrpSpPr>
        <p:cNvPr id="1" name="Shape 102"/>
        <p:cNvGrpSpPr/>
        <p:nvPr/>
      </p:nvGrpSpPr>
      <p:grpSpPr>
        <a:xfrm>
          <a:off x="0" y="0"/>
          <a:ext cx="0" cy="0"/>
          <a:chOff x="0" y="0"/>
          <a:chExt cx="0" cy="0"/>
        </a:xfrm>
      </p:grpSpPr>
      <p:sp>
        <p:nvSpPr>
          <p:cNvPr id="103" name="Google Shape;103;p21"/>
          <p:cNvSpPr/>
          <p:nvPr/>
        </p:nvSpPr>
        <p:spPr>
          <a:xfrm>
            <a:off x="0" y="0"/>
            <a:ext cx="9144000" cy="51435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EDEDE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04" name="Google Shape;104;p21"/>
          <p:cNvPicPr preferRelativeResize="0"/>
          <p:nvPr/>
        </p:nvPicPr>
        <p:blipFill rotWithShape="1">
          <a:blip r:embed="rId2">
            <a:alphaModFix/>
          </a:blip>
          <a:srcRect/>
          <a:stretch/>
        </p:blipFill>
        <p:spPr>
          <a:xfrm>
            <a:off x="113157" y="114300"/>
            <a:ext cx="1356741" cy="650366"/>
          </a:xfrm>
          <a:prstGeom prst="rect">
            <a:avLst/>
          </a:prstGeom>
          <a:noFill/>
          <a:ln>
            <a:noFill/>
          </a:ln>
        </p:spPr>
      </p:pic>
      <p:sp>
        <p:nvSpPr>
          <p:cNvPr id="105" name="Google Shape;105;p21"/>
          <p:cNvSpPr txBox="1">
            <a:spLocks noGrp="1"/>
          </p:cNvSpPr>
          <p:nvPr>
            <p:ph type="title"/>
          </p:nvPr>
        </p:nvSpPr>
        <p:spPr>
          <a:xfrm>
            <a:off x="970502" y="1079716"/>
            <a:ext cx="2648400" cy="1723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sz="7200" b="0" i="0">
                <a:solidFill>
                  <a:srgbClr val="FBB316"/>
                </a:solidFill>
                <a:latin typeface="Tahoma"/>
                <a:ea typeface="Tahoma"/>
                <a:cs typeface="Tahoma"/>
                <a:sym typeface="Tahoma"/>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 name="Google Shape;106;p21"/>
          <p:cNvSpPr txBox="1">
            <a:spLocks noGrp="1"/>
          </p:cNvSpPr>
          <p:nvPr>
            <p:ph type="body" idx="1"/>
          </p:nvPr>
        </p:nvSpPr>
        <p:spPr>
          <a:xfrm>
            <a:off x="351891" y="2193512"/>
            <a:ext cx="4029600" cy="25809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100"/>
              <a:buNone/>
              <a:defRPr sz="1800" b="0" i="0">
                <a:solidFill>
                  <a:srgbClr val="093B92"/>
                </a:solidFill>
                <a:latin typeface="Tahoma"/>
                <a:ea typeface="Tahoma"/>
                <a:cs typeface="Tahoma"/>
                <a:sym typeface="Tahoma"/>
              </a:defRPr>
            </a:lvl1pPr>
            <a:lvl2pPr marL="914400" lvl="1" indent="-228600" algn="l">
              <a:lnSpc>
                <a:spcPct val="100000"/>
              </a:lnSpc>
              <a:spcBef>
                <a:spcPts val="0"/>
              </a:spcBef>
              <a:spcAft>
                <a:spcPts val="0"/>
              </a:spcAft>
              <a:buSzPts val="1100"/>
              <a:buNone/>
              <a:defRPr/>
            </a:lvl2pPr>
            <a:lvl3pPr marL="1371600" lvl="2" indent="-228600" algn="l">
              <a:lnSpc>
                <a:spcPct val="100000"/>
              </a:lnSpc>
              <a:spcBef>
                <a:spcPts val="0"/>
              </a:spcBef>
              <a:spcAft>
                <a:spcPts val="0"/>
              </a:spcAft>
              <a:buSzPts val="1100"/>
              <a:buNone/>
              <a:defRPr/>
            </a:lvl3pPr>
            <a:lvl4pPr marL="1828800" lvl="3" indent="-228600" algn="l">
              <a:lnSpc>
                <a:spcPct val="100000"/>
              </a:lnSpc>
              <a:spcBef>
                <a:spcPts val="0"/>
              </a:spcBef>
              <a:spcAft>
                <a:spcPts val="0"/>
              </a:spcAft>
              <a:buSzPts val="1100"/>
              <a:buNone/>
              <a:defRPr/>
            </a:lvl4pPr>
            <a:lvl5pPr marL="2286000" lvl="4" indent="-228600" algn="l">
              <a:lnSpc>
                <a:spcPct val="100000"/>
              </a:lnSpc>
              <a:spcBef>
                <a:spcPts val="0"/>
              </a:spcBef>
              <a:spcAft>
                <a:spcPts val="0"/>
              </a:spcAft>
              <a:buSzPts val="1100"/>
              <a:buNone/>
              <a:defRPr/>
            </a:lvl5pPr>
            <a:lvl6pPr marL="2743200" lvl="5" indent="-228600" algn="l">
              <a:lnSpc>
                <a:spcPct val="100000"/>
              </a:lnSpc>
              <a:spcBef>
                <a:spcPts val="0"/>
              </a:spcBef>
              <a:spcAft>
                <a:spcPts val="0"/>
              </a:spcAft>
              <a:buSzPts val="1100"/>
              <a:buNone/>
              <a:defRPr/>
            </a:lvl6pPr>
            <a:lvl7pPr marL="3200400" lvl="6" indent="-228600" algn="l">
              <a:lnSpc>
                <a:spcPct val="100000"/>
              </a:lnSpc>
              <a:spcBef>
                <a:spcPts val="0"/>
              </a:spcBef>
              <a:spcAft>
                <a:spcPts val="0"/>
              </a:spcAft>
              <a:buSzPts val="1100"/>
              <a:buNone/>
              <a:defRPr/>
            </a:lvl7pPr>
            <a:lvl8pPr marL="3657600" lvl="7" indent="-228600" algn="l">
              <a:lnSpc>
                <a:spcPct val="100000"/>
              </a:lnSpc>
              <a:spcBef>
                <a:spcPts val="0"/>
              </a:spcBef>
              <a:spcAft>
                <a:spcPts val="0"/>
              </a:spcAft>
              <a:buSzPts val="1100"/>
              <a:buNone/>
              <a:defRPr/>
            </a:lvl8pPr>
            <a:lvl9pPr marL="4114800" lvl="8" indent="-228600" algn="l">
              <a:lnSpc>
                <a:spcPct val="100000"/>
              </a:lnSpc>
              <a:spcBef>
                <a:spcPts val="0"/>
              </a:spcBef>
              <a:spcAft>
                <a:spcPts val="0"/>
              </a:spcAft>
              <a:buSzPts val="1100"/>
              <a:buNone/>
              <a:defRPr/>
            </a:lvl9pPr>
          </a:lstStyle>
          <a:p>
            <a:endParaRPr/>
          </a:p>
        </p:txBody>
      </p:sp>
      <p:sp>
        <p:nvSpPr>
          <p:cNvPr id="107" name="Google Shape;107;p21"/>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100"/>
              <a:buNone/>
              <a:defRPr>
                <a:solidFill>
                  <a:srgbClr val="888888"/>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8" name="Google Shape;108;p21"/>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a:solidFill>
                  <a:srgbClr val="888888"/>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9" name="Google Shape;109;p21"/>
          <p:cNvSpPr txBox="1">
            <a:spLocks noGrp="1"/>
          </p:cNvSpPr>
          <p:nvPr>
            <p:ph type="sldNum" idx="12"/>
          </p:nvPr>
        </p:nvSpPr>
        <p:spPr>
          <a:xfrm>
            <a:off x="6583680" y="4783455"/>
            <a:ext cx="2103000" cy="215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0"/>
        <p:cNvGrpSpPr/>
        <p:nvPr/>
      </p:nvGrpSpPr>
      <p:grpSpPr>
        <a:xfrm>
          <a:off x="0" y="0"/>
          <a:ext cx="0" cy="0"/>
          <a:chOff x="0" y="0"/>
          <a:chExt cx="0" cy="0"/>
        </a:xfrm>
      </p:grpSpPr>
      <p:sp>
        <p:nvSpPr>
          <p:cNvPr id="111" name="Google Shape;111;p22"/>
          <p:cNvSpPr txBox="1">
            <a:spLocks noGrp="1"/>
          </p:cNvSpPr>
          <p:nvPr>
            <p:ph type="ctrTitle"/>
          </p:nvPr>
        </p:nvSpPr>
        <p:spPr>
          <a:xfrm>
            <a:off x="685800" y="1594485"/>
            <a:ext cx="7772400" cy="10803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sz="7200" b="0" i="0">
                <a:solidFill>
                  <a:srgbClr val="FBB316"/>
                </a:solidFill>
                <a:latin typeface="Tahoma"/>
                <a:ea typeface="Tahoma"/>
                <a:cs typeface="Tahoma"/>
                <a:sym typeface="Tahoma"/>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2" name="Google Shape;112;p22"/>
          <p:cNvSpPr txBox="1">
            <a:spLocks noGrp="1"/>
          </p:cNvSpPr>
          <p:nvPr>
            <p:ph type="subTitle" idx="1"/>
          </p:nvPr>
        </p:nvSpPr>
        <p:spPr>
          <a:xfrm>
            <a:off x="1371600" y="2880360"/>
            <a:ext cx="6400800" cy="12858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sz="1800" b="0" i="0">
                <a:solidFill>
                  <a:srgbClr val="093B92"/>
                </a:solidFill>
                <a:latin typeface="Tahoma"/>
                <a:ea typeface="Tahoma"/>
                <a:cs typeface="Tahoma"/>
                <a:sym typeface="Tahoma"/>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3" name="Google Shape;113;p22"/>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100"/>
              <a:buNone/>
              <a:defRPr>
                <a:solidFill>
                  <a:srgbClr val="888888"/>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 name="Google Shape;114;p22"/>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100"/>
              <a:buNone/>
              <a:defRPr>
                <a:solidFill>
                  <a:srgbClr val="888888"/>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 name="Google Shape;115;p22"/>
          <p:cNvSpPr txBox="1">
            <a:spLocks noGrp="1"/>
          </p:cNvSpPr>
          <p:nvPr>
            <p:ph type="sldNum" idx="12"/>
          </p:nvPr>
        </p:nvSpPr>
        <p:spPr>
          <a:xfrm>
            <a:off x="6583680" y="4783455"/>
            <a:ext cx="2103000" cy="215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8.xml"/><Relationship Id="rId7" Type="http://schemas.openxmlformats.org/officeDocument/2006/relationships/image" Target="../media/image3.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2.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5"/>
        <p:cNvGrpSpPr/>
        <p:nvPr/>
      </p:nvGrpSpPr>
      <p:grpSpPr>
        <a:xfrm>
          <a:off x="0" y="0"/>
          <a:ext cx="0" cy="0"/>
          <a:chOff x="0" y="0"/>
          <a:chExt cx="0" cy="0"/>
        </a:xfrm>
      </p:grpSpPr>
      <p:sp>
        <p:nvSpPr>
          <p:cNvPr id="76" name="Google Shape;76;p17"/>
          <p:cNvSpPr/>
          <p:nvPr/>
        </p:nvSpPr>
        <p:spPr>
          <a:xfrm>
            <a:off x="0" y="0"/>
            <a:ext cx="9144000" cy="51435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EDEDE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77" name="Google Shape;77;p17"/>
          <p:cNvSpPr/>
          <p:nvPr/>
        </p:nvSpPr>
        <p:spPr>
          <a:xfrm>
            <a:off x="4572000" y="0"/>
            <a:ext cx="4572000" cy="5143500"/>
          </a:xfrm>
          <a:custGeom>
            <a:avLst/>
            <a:gdLst/>
            <a:ahLst/>
            <a:cxnLst/>
            <a:rect l="l" t="t" r="r" b="b"/>
            <a:pathLst>
              <a:path w="6096000" h="6858000" extrusionOk="0">
                <a:moveTo>
                  <a:pt x="6096000" y="0"/>
                </a:moveTo>
                <a:lnTo>
                  <a:pt x="0" y="0"/>
                </a:lnTo>
                <a:lnTo>
                  <a:pt x="0" y="6858000"/>
                </a:lnTo>
                <a:lnTo>
                  <a:pt x="6096000" y="6858000"/>
                </a:lnTo>
                <a:lnTo>
                  <a:pt x="6096000" y="0"/>
                </a:lnTo>
                <a:close/>
              </a:path>
            </a:pathLst>
          </a:custGeom>
          <a:solidFill>
            <a:srgbClr val="385CA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78" name="Google Shape;78;p17"/>
          <p:cNvPicPr preferRelativeResize="0"/>
          <p:nvPr/>
        </p:nvPicPr>
        <p:blipFill rotWithShape="1">
          <a:blip r:embed="rId7">
            <a:alphaModFix/>
          </a:blip>
          <a:srcRect/>
          <a:stretch/>
        </p:blipFill>
        <p:spPr>
          <a:xfrm>
            <a:off x="8666225" y="4663440"/>
            <a:ext cx="313181" cy="313182"/>
          </a:xfrm>
          <a:prstGeom prst="rect">
            <a:avLst/>
          </a:prstGeom>
          <a:noFill/>
          <a:ln>
            <a:noFill/>
          </a:ln>
        </p:spPr>
      </p:pic>
      <p:pic>
        <p:nvPicPr>
          <p:cNvPr id="79" name="Google Shape;79;p17"/>
          <p:cNvPicPr preferRelativeResize="0"/>
          <p:nvPr/>
        </p:nvPicPr>
        <p:blipFill rotWithShape="1">
          <a:blip r:embed="rId8">
            <a:alphaModFix/>
          </a:blip>
          <a:srcRect/>
          <a:stretch/>
        </p:blipFill>
        <p:spPr>
          <a:xfrm>
            <a:off x="222884" y="241172"/>
            <a:ext cx="1636776" cy="736091"/>
          </a:xfrm>
          <a:prstGeom prst="rect">
            <a:avLst/>
          </a:prstGeom>
          <a:noFill/>
          <a:ln>
            <a:noFill/>
          </a:ln>
        </p:spPr>
      </p:pic>
      <p:sp>
        <p:nvSpPr>
          <p:cNvPr id="80" name="Google Shape;80;p17"/>
          <p:cNvSpPr txBox="1">
            <a:spLocks noGrp="1"/>
          </p:cNvSpPr>
          <p:nvPr>
            <p:ph type="title"/>
          </p:nvPr>
        </p:nvSpPr>
        <p:spPr>
          <a:xfrm>
            <a:off x="970502" y="1079716"/>
            <a:ext cx="2648400" cy="1723500"/>
          </a:xfrm>
          <a:prstGeom prst="rect">
            <a:avLst/>
          </a:prstGeom>
          <a:noFill/>
          <a:ln>
            <a:noFill/>
          </a:ln>
        </p:spPr>
        <p:txBody>
          <a:bodyPr spcFirstLastPara="1" wrap="square" lIns="0" tIns="0" rIns="0" bIns="0" anchor="t" anchorCtr="0">
            <a:spAutoFit/>
          </a:bodyPr>
          <a:lstStyle>
            <a:lvl1pPr marR="0" lvl="0" algn="l">
              <a:lnSpc>
                <a:spcPct val="100000"/>
              </a:lnSpc>
              <a:spcBef>
                <a:spcPts val="0"/>
              </a:spcBef>
              <a:spcAft>
                <a:spcPts val="0"/>
              </a:spcAft>
              <a:buClr>
                <a:srgbClr val="000000"/>
              </a:buClr>
              <a:buSzPts val="1100"/>
              <a:buFont typeface="Arial"/>
              <a:buNone/>
              <a:defRPr sz="7200" b="0" i="0" u="none" strike="noStrike" cap="none">
                <a:solidFill>
                  <a:srgbClr val="FBB316"/>
                </a:solidFill>
                <a:latin typeface="Tahoma"/>
                <a:ea typeface="Tahoma"/>
                <a:cs typeface="Tahoma"/>
                <a:sym typeface="Tahoma"/>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81" name="Google Shape;81;p17"/>
          <p:cNvSpPr txBox="1">
            <a:spLocks noGrp="1"/>
          </p:cNvSpPr>
          <p:nvPr>
            <p:ph type="body" idx="1"/>
          </p:nvPr>
        </p:nvSpPr>
        <p:spPr>
          <a:xfrm>
            <a:off x="351891" y="2193512"/>
            <a:ext cx="4029600" cy="2580900"/>
          </a:xfrm>
          <a:prstGeom prst="rect">
            <a:avLst/>
          </a:prstGeom>
          <a:noFill/>
          <a:ln>
            <a:noFill/>
          </a:ln>
        </p:spPr>
        <p:txBody>
          <a:bodyPr spcFirstLastPara="1" wrap="square" lIns="0" tIns="0" rIns="0" bIns="0" anchor="t" anchorCtr="0">
            <a:spAutoFit/>
          </a:bodyPr>
          <a:lstStyle>
            <a:lvl1pPr marL="457200" marR="0" lvl="0" indent="-228600" algn="l">
              <a:lnSpc>
                <a:spcPct val="100000"/>
              </a:lnSpc>
              <a:spcBef>
                <a:spcPts val="0"/>
              </a:spcBef>
              <a:spcAft>
                <a:spcPts val="0"/>
              </a:spcAft>
              <a:buClr>
                <a:srgbClr val="000000"/>
              </a:buClr>
              <a:buSzPts val="1100"/>
              <a:buFont typeface="Arial"/>
              <a:buNone/>
              <a:defRPr sz="1800" b="0" i="0" u="none" strike="noStrike" cap="none">
                <a:solidFill>
                  <a:srgbClr val="093B92"/>
                </a:solidFill>
                <a:latin typeface="Tahoma"/>
                <a:ea typeface="Tahoma"/>
                <a:cs typeface="Tahoma"/>
                <a:sym typeface="Tahoma"/>
              </a:defRPr>
            </a:lvl1pPr>
            <a:lvl2pPr marL="914400" marR="0" lvl="1" indent="-228600"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Calibri"/>
                <a:ea typeface="Calibri"/>
                <a:cs typeface="Calibri"/>
                <a:sym typeface="Calibri"/>
              </a:defRPr>
            </a:lvl2pPr>
            <a:lvl3pPr marL="1371600" marR="0" lvl="2" indent="-228600"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Calibri"/>
                <a:ea typeface="Calibri"/>
                <a:cs typeface="Calibri"/>
                <a:sym typeface="Calibri"/>
              </a:defRPr>
            </a:lvl3pPr>
            <a:lvl4pPr marL="1828800" marR="0" lvl="3" indent="-228600"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Calibri"/>
                <a:ea typeface="Calibri"/>
                <a:cs typeface="Calibri"/>
                <a:sym typeface="Calibri"/>
              </a:defRPr>
            </a:lvl4pPr>
            <a:lvl5pPr marL="2286000" marR="0" lvl="4" indent="-228600"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Calibri"/>
                <a:ea typeface="Calibri"/>
                <a:cs typeface="Calibri"/>
                <a:sym typeface="Calibri"/>
              </a:defRPr>
            </a:lvl5pPr>
            <a:lvl6pPr marL="2743200" marR="0" lvl="5" indent="-228600"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Calibri"/>
                <a:ea typeface="Calibri"/>
                <a:cs typeface="Calibri"/>
                <a:sym typeface="Calibri"/>
              </a:defRPr>
            </a:lvl6pPr>
            <a:lvl7pPr marL="3200400" marR="0" lvl="6" indent="-228600"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Calibri"/>
                <a:ea typeface="Calibri"/>
                <a:cs typeface="Calibri"/>
                <a:sym typeface="Calibri"/>
              </a:defRPr>
            </a:lvl7pPr>
            <a:lvl8pPr marL="3657600" marR="0" lvl="7" indent="-228600"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Calibri"/>
                <a:ea typeface="Calibri"/>
                <a:cs typeface="Calibri"/>
                <a:sym typeface="Calibri"/>
              </a:defRPr>
            </a:lvl8pPr>
            <a:lvl9pPr marL="4114800" marR="0" lvl="8" indent="-228600"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Calibri"/>
                <a:ea typeface="Calibri"/>
                <a:cs typeface="Calibri"/>
                <a:sym typeface="Calibri"/>
              </a:defRPr>
            </a:lvl9pPr>
          </a:lstStyle>
          <a:p>
            <a:endParaRPr/>
          </a:p>
        </p:txBody>
      </p:sp>
      <p:sp>
        <p:nvSpPr>
          <p:cNvPr id="82" name="Google Shape;82;p17"/>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marR="0" lvl="0" algn="ctr">
              <a:lnSpc>
                <a:spcPct val="100000"/>
              </a:lnSpc>
              <a:spcBef>
                <a:spcPts val="0"/>
              </a:spcBef>
              <a:spcAft>
                <a:spcPts val="0"/>
              </a:spcAft>
              <a:buClr>
                <a:srgbClr val="000000"/>
              </a:buClr>
              <a:buSzPts val="1100"/>
              <a:buFont typeface="Arial"/>
              <a:buNone/>
              <a:defRPr sz="1400" b="0" i="0" u="none" strike="noStrike" cap="none">
                <a:solidFill>
                  <a:srgbClr val="888888"/>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83" name="Google Shape;83;p17"/>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marR="0" lvl="0" algn="l">
              <a:lnSpc>
                <a:spcPct val="100000"/>
              </a:lnSpc>
              <a:spcBef>
                <a:spcPts val="0"/>
              </a:spcBef>
              <a:spcAft>
                <a:spcPts val="0"/>
              </a:spcAft>
              <a:buClr>
                <a:srgbClr val="000000"/>
              </a:buClr>
              <a:buSzPts val="1100"/>
              <a:buFont typeface="Arial"/>
              <a:buNone/>
              <a:defRPr sz="1400" b="0" i="0" u="none" strike="noStrike" cap="none">
                <a:solidFill>
                  <a:srgbClr val="888888"/>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84" name="Google Shape;84;p17"/>
          <p:cNvSpPr txBox="1">
            <a:spLocks noGrp="1"/>
          </p:cNvSpPr>
          <p:nvPr>
            <p:ph type="sldNum" idx="12"/>
          </p:nvPr>
        </p:nvSpPr>
        <p:spPr>
          <a:xfrm>
            <a:off x="6583680" y="4783455"/>
            <a:ext cx="2103000" cy="215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sz="1100">
              <a:solidFill>
                <a:srgbClr val="000000"/>
              </a:solidFill>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_RUwV_bcFAI" TargetMode="External"/><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3"/>
          <p:cNvSpPr txBox="1"/>
          <p:nvPr/>
        </p:nvSpPr>
        <p:spPr>
          <a:xfrm>
            <a:off x="4707450" y="386500"/>
            <a:ext cx="4201800" cy="3488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 sz="3000">
                <a:solidFill>
                  <a:schemeClr val="lt1"/>
                </a:solidFill>
                <a:latin typeface="Open Sans"/>
                <a:ea typeface="Open Sans"/>
                <a:cs typeface="Open Sans"/>
                <a:sym typeface="Open Sans"/>
              </a:rPr>
              <a:t>Helping to Ensure Quality in Scholarly Communication:</a:t>
            </a:r>
            <a:endParaRPr sz="3000">
              <a:solidFill>
                <a:schemeClr val="lt1"/>
              </a:solidFill>
              <a:latin typeface="Open Sans"/>
              <a:ea typeface="Open Sans"/>
              <a:cs typeface="Open Sans"/>
              <a:sym typeface="Open Sans"/>
            </a:endParaRPr>
          </a:p>
          <a:p>
            <a:pPr marL="0" lvl="0" indent="0" algn="r" rtl="0">
              <a:spcBef>
                <a:spcPts val="0"/>
              </a:spcBef>
              <a:spcAft>
                <a:spcPts val="0"/>
              </a:spcAft>
              <a:buNone/>
            </a:pPr>
            <a:endParaRPr sz="3000">
              <a:solidFill>
                <a:schemeClr val="lt1"/>
              </a:solidFill>
              <a:latin typeface="Open Sans"/>
              <a:ea typeface="Open Sans"/>
              <a:cs typeface="Open Sans"/>
              <a:sym typeface="Open Sans"/>
            </a:endParaRPr>
          </a:p>
          <a:p>
            <a:pPr marL="0" lvl="0" indent="0" algn="r" rtl="0">
              <a:spcBef>
                <a:spcPts val="0"/>
              </a:spcBef>
              <a:spcAft>
                <a:spcPts val="0"/>
              </a:spcAft>
              <a:buNone/>
            </a:pPr>
            <a:r>
              <a:rPr lang="es" sz="3000">
                <a:solidFill>
                  <a:schemeClr val="lt1"/>
                </a:solidFill>
                <a:latin typeface="Open Sans"/>
                <a:ea typeface="Open Sans"/>
                <a:cs typeface="Open Sans"/>
                <a:sym typeface="Open Sans"/>
              </a:rPr>
              <a:t> Understanding the </a:t>
            </a:r>
            <a:r>
              <a:rPr lang="es" sz="3000" b="1">
                <a:solidFill>
                  <a:schemeClr val="lt1"/>
                </a:solidFill>
                <a:latin typeface="Open Sans"/>
                <a:ea typeface="Open Sans"/>
                <a:cs typeface="Open Sans"/>
                <a:sym typeface="Open Sans"/>
              </a:rPr>
              <a:t>Self-Assessment Tool</a:t>
            </a:r>
            <a:r>
              <a:rPr lang="es" sz="3000">
                <a:solidFill>
                  <a:schemeClr val="lt1"/>
                </a:solidFill>
                <a:latin typeface="Open Sans"/>
                <a:ea typeface="Open Sans"/>
                <a:cs typeface="Open Sans"/>
                <a:sym typeface="Open Sans"/>
              </a:rPr>
              <a:t> for DOAS</a:t>
            </a:r>
            <a:endParaRPr sz="3000">
              <a:solidFill>
                <a:schemeClr val="lt1"/>
              </a:solidFill>
              <a:latin typeface="Open Sans"/>
              <a:ea typeface="Open Sans"/>
              <a:cs typeface="Open Sans"/>
              <a:sym typeface="Open Sans"/>
            </a:endParaRPr>
          </a:p>
        </p:txBody>
      </p:sp>
      <p:sp>
        <p:nvSpPr>
          <p:cNvPr id="121" name="Google Shape;121;p23"/>
          <p:cNvSpPr txBox="1"/>
          <p:nvPr/>
        </p:nvSpPr>
        <p:spPr>
          <a:xfrm>
            <a:off x="4671450" y="4475475"/>
            <a:ext cx="4237800" cy="5055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 sz="2200" b="1">
                <a:solidFill>
                  <a:schemeClr val="lt1"/>
                </a:solidFill>
                <a:latin typeface="Open Sans"/>
                <a:ea typeface="Open Sans"/>
                <a:cs typeface="Open Sans"/>
                <a:sym typeface="Open Sans"/>
              </a:rPr>
              <a:t>https://diamas.fecyt.es/</a:t>
            </a:r>
            <a:endParaRPr sz="2200" b="1">
              <a:solidFill>
                <a:schemeClr val="lt1"/>
              </a:solidFill>
              <a:latin typeface="Open Sans"/>
              <a:ea typeface="Open Sans"/>
              <a:cs typeface="Open Sans"/>
              <a:sym typeface="Open Sans"/>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4"/>
          <p:cNvSpPr txBox="1">
            <a:spLocks noGrp="1"/>
          </p:cNvSpPr>
          <p:nvPr>
            <p:ph type="title"/>
          </p:nvPr>
        </p:nvSpPr>
        <p:spPr>
          <a:xfrm>
            <a:off x="996752" y="2483666"/>
            <a:ext cx="2786400" cy="1733700"/>
          </a:xfrm>
          <a:prstGeom prst="rect">
            <a:avLst/>
          </a:prstGeom>
          <a:noFill/>
          <a:ln>
            <a:noFill/>
          </a:ln>
        </p:spPr>
        <p:txBody>
          <a:bodyPr spcFirstLastPara="1" wrap="square" lIns="0" tIns="9525" rIns="0" bIns="0" anchor="t" anchorCtr="0">
            <a:spAutoFit/>
          </a:bodyPr>
          <a:lstStyle/>
          <a:p>
            <a:pPr marL="0" lvl="0" indent="0" algn="ctr" rtl="0">
              <a:lnSpc>
                <a:spcPct val="100000"/>
              </a:lnSpc>
              <a:spcBef>
                <a:spcPts val="0"/>
              </a:spcBef>
              <a:spcAft>
                <a:spcPts val="0"/>
              </a:spcAft>
              <a:buSzPts val="1100"/>
              <a:buNone/>
            </a:pPr>
            <a:r>
              <a:rPr lang="es">
                <a:solidFill>
                  <a:srgbClr val="093B92"/>
                </a:solidFill>
              </a:rPr>
              <a:t>DOAS</a:t>
            </a:r>
            <a:endParaRPr>
              <a:solidFill>
                <a:srgbClr val="093B92"/>
              </a:solidFill>
            </a:endParaRPr>
          </a:p>
          <a:p>
            <a:pPr marL="0" lvl="0" indent="0" algn="ctr" rtl="0">
              <a:lnSpc>
                <a:spcPct val="100000"/>
              </a:lnSpc>
              <a:spcBef>
                <a:spcPts val="0"/>
              </a:spcBef>
              <a:spcAft>
                <a:spcPts val="0"/>
              </a:spcAft>
              <a:buSzPts val="1100"/>
              <a:buNone/>
            </a:pPr>
            <a:r>
              <a:rPr lang="es" sz="4000">
                <a:solidFill>
                  <a:srgbClr val="093B92"/>
                </a:solidFill>
              </a:rPr>
              <a:t>Deployment</a:t>
            </a:r>
            <a:endParaRPr sz="4000">
              <a:solidFill>
                <a:srgbClr val="093B92"/>
              </a:solidFill>
            </a:endParaRPr>
          </a:p>
        </p:txBody>
      </p:sp>
      <p:sp>
        <p:nvSpPr>
          <p:cNvPr id="127" name="Google Shape;127;p24"/>
          <p:cNvSpPr txBox="1"/>
          <p:nvPr/>
        </p:nvSpPr>
        <p:spPr>
          <a:xfrm>
            <a:off x="617251" y="1210725"/>
            <a:ext cx="3545400" cy="754200"/>
          </a:xfrm>
          <a:prstGeom prst="rect">
            <a:avLst/>
          </a:prstGeom>
          <a:noFill/>
          <a:ln w="19050" cap="flat" cmpd="sng">
            <a:solidFill>
              <a:srgbClr val="FBB316"/>
            </a:solidFill>
            <a:prstDash val="solid"/>
            <a:round/>
            <a:headEnd type="none" w="sm" len="sm"/>
            <a:tailEnd type="none" w="sm" len="sm"/>
          </a:ln>
        </p:spPr>
        <p:txBody>
          <a:bodyPr spcFirstLastPara="1" wrap="square" lIns="68575" tIns="68575" rIns="68575" bIns="68575" anchor="t" anchorCtr="0">
            <a:spAutoFit/>
          </a:bodyPr>
          <a:lstStyle/>
          <a:p>
            <a:pPr marL="0" lvl="0" indent="0" algn="ctr" rtl="0">
              <a:spcBef>
                <a:spcPts val="0"/>
              </a:spcBef>
              <a:spcAft>
                <a:spcPts val="0"/>
              </a:spcAft>
              <a:buNone/>
            </a:pPr>
            <a:r>
              <a:rPr lang="es" sz="2000">
                <a:solidFill>
                  <a:srgbClr val="FBB316"/>
                </a:solidFill>
                <a:latin typeface="Tahoma"/>
                <a:ea typeface="Tahoma"/>
                <a:cs typeface="Tahoma"/>
                <a:sym typeface="Tahoma"/>
              </a:rPr>
              <a:t>What is the Self-assessment tool for Diamond OA?</a:t>
            </a:r>
            <a:endParaRPr sz="2000">
              <a:solidFill>
                <a:srgbClr val="FBB316"/>
              </a:solidFill>
              <a:latin typeface="Tahoma"/>
              <a:ea typeface="Tahoma"/>
              <a:cs typeface="Tahoma"/>
              <a:sym typeface="Tahoma"/>
            </a:endParaRPr>
          </a:p>
        </p:txBody>
      </p:sp>
      <p:sp>
        <p:nvSpPr>
          <p:cNvPr id="128" name="Google Shape;128;p24"/>
          <p:cNvSpPr txBox="1">
            <a:spLocks noGrp="1"/>
          </p:cNvSpPr>
          <p:nvPr>
            <p:ph type="body" idx="1"/>
          </p:nvPr>
        </p:nvSpPr>
        <p:spPr>
          <a:xfrm>
            <a:off x="5232550" y="930650"/>
            <a:ext cx="3330600" cy="3729600"/>
          </a:xfrm>
          <a:prstGeom prst="rect">
            <a:avLst/>
          </a:prstGeom>
          <a:noFill/>
          <a:ln>
            <a:noFill/>
          </a:ln>
        </p:spPr>
        <p:txBody>
          <a:bodyPr spcFirstLastPara="1" wrap="square" lIns="0" tIns="9525" rIns="0" bIns="0" anchor="t" anchorCtr="0">
            <a:spAutoFit/>
          </a:bodyPr>
          <a:lstStyle/>
          <a:p>
            <a:pPr marL="457200" lvl="0" indent="-342900" algn="l" rtl="0">
              <a:lnSpc>
                <a:spcPct val="115000"/>
              </a:lnSpc>
              <a:spcBef>
                <a:spcPts val="1200"/>
              </a:spcBef>
              <a:spcAft>
                <a:spcPts val="0"/>
              </a:spcAft>
              <a:buClr>
                <a:schemeClr val="lt1"/>
              </a:buClr>
              <a:buSzPts val="1800"/>
              <a:buFont typeface="Open Sans"/>
              <a:buChar char="●"/>
            </a:pPr>
            <a:r>
              <a:rPr lang="es">
                <a:solidFill>
                  <a:schemeClr val="lt1"/>
                </a:solidFill>
                <a:latin typeface="Open Sans"/>
                <a:ea typeface="Open Sans"/>
                <a:cs typeface="Open Sans"/>
                <a:sym typeface="Open Sans"/>
              </a:rPr>
              <a:t>Based on the </a:t>
            </a:r>
            <a:r>
              <a:rPr lang="es" i="1">
                <a:solidFill>
                  <a:schemeClr val="lt1"/>
                </a:solidFill>
                <a:latin typeface="Open Sans"/>
                <a:ea typeface="Open Sans"/>
                <a:cs typeface="Open Sans"/>
                <a:sym typeface="Open Sans"/>
              </a:rPr>
              <a:t>Diamond Open Access Standard</a:t>
            </a:r>
            <a:r>
              <a:rPr lang="es">
                <a:solidFill>
                  <a:schemeClr val="lt1"/>
                </a:solidFill>
                <a:latin typeface="Open Sans"/>
                <a:ea typeface="Open Sans"/>
                <a:cs typeface="Open Sans"/>
                <a:sym typeface="Open Sans"/>
              </a:rPr>
              <a:t> (DOAS)</a:t>
            </a:r>
            <a:endParaRPr>
              <a:solidFill>
                <a:schemeClr val="lt1"/>
              </a:solidFill>
              <a:latin typeface="Open Sans"/>
              <a:ea typeface="Open Sans"/>
              <a:cs typeface="Open Sans"/>
              <a:sym typeface="Open Sans"/>
            </a:endParaRPr>
          </a:p>
          <a:p>
            <a:pPr marL="457200" lvl="0" indent="-342900" algn="l" rtl="0">
              <a:lnSpc>
                <a:spcPct val="115000"/>
              </a:lnSpc>
              <a:spcBef>
                <a:spcPts val="1000"/>
              </a:spcBef>
              <a:spcAft>
                <a:spcPts val="0"/>
              </a:spcAft>
              <a:buClr>
                <a:schemeClr val="lt1"/>
              </a:buClr>
              <a:buSzPts val="1800"/>
              <a:buFont typeface="Open Sans"/>
              <a:buChar char="●"/>
            </a:pPr>
            <a:r>
              <a:rPr lang="es">
                <a:solidFill>
                  <a:schemeClr val="lt1"/>
                </a:solidFill>
                <a:latin typeface="Open Sans"/>
                <a:ea typeface="Open Sans"/>
                <a:cs typeface="Open Sans"/>
                <a:sym typeface="Open Sans"/>
              </a:rPr>
              <a:t>Online service that allows publishers to evaluate their compliance with the standard</a:t>
            </a:r>
            <a:endParaRPr>
              <a:solidFill>
                <a:schemeClr val="lt1"/>
              </a:solidFill>
              <a:latin typeface="Open Sans"/>
              <a:ea typeface="Open Sans"/>
              <a:cs typeface="Open Sans"/>
              <a:sym typeface="Open Sans"/>
            </a:endParaRPr>
          </a:p>
          <a:p>
            <a:pPr marL="457200" lvl="0" indent="-342900" algn="l" rtl="0">
              <a:lnSpc>
                <a:spcPct val="115000"/>
              </a:lnSpc>
              <a:spcBef>
                <a:spcPts val="1000"/>
              </a:spcBef>
              <a:spcAft>
                <a:spcPts val="0"/>
              </a:spcAft>
              <a:buClr>
                <a:schemeClr val="lt1"/>
              </a:buClr>
              <a:buSzPts val="1800"/>
              <a:buFont typeface="Open Sans"/>
              <a:buChar char="●"/>
            </a:pPr>
            <a:r>
              <a:rPr lang="es">
                <a:solidFill>
                  <a:schemeClr val="lt1"/>
                </a:solidFill>
                <a:latin typeface="Open Sans"/>
                <a:ea typeface="Open Sans"/>
                <a:cs typeface="Open Sans"/>
                <a:sym typeface="Open Sans"/>
              </a:rPr>
              <a:t>Help publishers identify </a:t>
            </a:r>
            <a:r>
              <a:rPr lang="es" b="1" i="1">
                <a:solidFill>
                  <a:schemeClr val="lt1"/>
                </a:solidFill>
                <a:latin typeface="Open Sans"/>
                <a:ea typeface="Open Sans"/>
                <a:cs typeface="Open Sans"/>
                <a:sym typeface="Open Sans"/>
              </a:rPr>
              <a:t>strengths </a:t>
            </a:r>
            <a:r>
              <a:rPr lang="es">
                <a:solidFill>
                  <a:schemeClr val="lt1"/>
                </a:solidFill>
                <a:latin typeface="Open Sans"/>
                <a:ea typeface="Open Sans"/>
                <a:cs typeface="Open Sans"/>
                <a:sym typeface="Open Sans"/>
              </a:rPr>
              <a:t>and areas for improvement in their editorial processes</a:t>
            </a:r>
            <a:endParaRPr sz="1600" b="1">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5"/>
          <p:cNvSpPr txBox="1"/>
          <p:nvPr/>
        </p:nvSpPr>
        <p:spPr>
          <a:xfrm>
            <a:off x="3260758" y="219225"/>
            <a:ext cx="5424900" cy="446400"/>
          </a:xfrm>
          <a:prstGeom prst="rect">
            <a:avLst/>
          </a:prstGeom>
          <a:noFill/>
          <a:ln w="19050" cap="flat" cmpd="sng">
            <a:solidFill>
              <a:srgbClr val="FBB316"/>
            </a:solidFill>
            <a:prstDash val="solid"/>
            <a:round/>
            <a:headEnd type="none" w="sm" len="sm"/>
            <a:tailEnd type="none" w="sm" len="sm"/>
          </a:ln>
        </p:spPr>
        <p:txBody>
          <a:bodyPr spcFirstLastPara="1" wrap="square" lIns="68575" tIns="68575" rIns="68575" bIns="68575" anchor="t" anchorCtr="0">
            <a:spAutoFit/>
          </a:bodyPr>
          <a:lstStyle/>
          <a:p>
            <a:pPr marL="0" lvl="0" indent="0" algn="ctr" rtl="0">
              <a:spcBef>
                <a:spcPts val="0"/>
              </a:spcBef>
              <a:spcAft>
                <a:spcPts val="0"/>
              </a:spcAft>
              <a:buNone/>
            </a:pPr>
            <a:r>
              <a:rPr lang="es" sz="2000">
                <a:solidFill>
                  <a:srgbClr val="FBB316"/>
                </a:solidFill>
                <a:latin typeface="Tahoma"/>
                <a:ea typeface="Tahoma"/>
                <a:cs typeface="Tahoma"/>
                <a:sym typeface="Tahoma"/>
              </a:rPr>
              <a:t>Usability of the Self-assessment tool</a:t>
            </a:r>
            <a:endParaRPr sz="2000">
              <a:solidFill>
                <a:srgbClr val="FBB316"/>
              </a:solidFill>
              <a:latin typeface="Tahoma"/>
              <a:ea typeface="Tahoma"/>
              <a:cs typeface="Tahoma"/>
              <a:sym typeface="Tahoma"/>
            </a:endParaRPr>
          </a:p>
        </p:txBody>
      </p:sp>
      <p:sp>
        <p:nvSpPr>
          <p:cNvPr id="134" name="Google Shape;134;p25"/>
          <p:cNvSpPr txBox="1"/>
          <p:nvPr/>
        </p:nvSpPr>
        <p:spPr>
          <a:xfrm>
            <a:off x="689275" y="1110750"/>
            <a:ext cx="7996500" cy="3702600"/>
          </a:xfrm>
          <a:prstGeom prst="rect">
            <a:avLst/>
          </a:prstGeom>
          <a:noFill/>
          <a:ln w="19050" cap="flat" cmpd="sng">
            <a:solidFill>
              <a:srgbClr val="093B9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s" sz="1500" b="1">
                <a:solidFill>
                  <a:srgbClr val="093B92"/>
                </a:solidFill>
                <a:latin typeface="Open Sans"/>
                <a:ea typeface="Open Sans"/>
                <a:cs typeface="Open Sans"/>
                <a:sym typeface="Open Sans"/>
              </a:rPr>
              <a:t>1. User-friendly Interface</a:t>
            </a:r>
            <a:endParaRPr sz="1500" b="1">
              <a:solidFill>
                <a:srgbClr val="093B92"/>
              </a:solidFill>
              <a:latin typeface="Open Sans"/>
              <a:ea typeface="Open Sans"/>
              <a:cs typeface="Open Sans"/>
              <a:sym typeface="Open Sans"/>
            </a:endParaRPr>
          </a:p>
          <a:p>
            <a:pPr marL="0" lvl="0" indent="0" algn="l" rtl="0">
              <a:spcBef>
                <a:spcPts val="0"/>
              </a:spcBef>
              <a:spcAft>
                <a:spcPts val="0"/>
              </a:spcAft>
              <a:buNone/>
            </a:pPr>
            <a:r>
              <a:rPr lang="es" sz="1500">
                <a:solidFill>
                  <a:srgbClr val="093B92"/>
                </a:solidFill>
                <a:latin typeface="Open Sans"/>
                <a:ea typeface="Open Sans"/>
                <a:cs typeface="Open Sans"/>
                <a:sym typeface="Open Sans"/>
              </a:rPr>
              <a:t>Designed with an intuitive, easy-to-use interface that guides users step-by-step through the assessment. No technical expertise is required.</a:t>
            </a:r>
            <a:endParaRPr sz="1500">
              <a:solidFill>
                <a:srgbClr val="093B92"/>
              </a:solidFill>
              <a:latin typeface="Open Sans"/>
              <a:ea typeface="Open Sans"/>
              <a:cs typeface="Open Sans"/>
              <a:sym typeface="Open Sans"/>
            </a:endParaRPr>
          </a:p>
          <a:p>
            <a:pPr marL="0" lvl="0" indent="0" algn="l" rtl="0">
              <a:spcBef>
                <a:spcPts val="0"/>
              </a:spcBef>
              <a:spcAft>
                <a:spcPts val="0"/>
              </a:spcAft>
              <a:buNone/>
            </a:pPr>
            <a:r>
              <a:rPr lang="es" sz="1500" b="1">
                <a:solidFill>
                  <a:srgbClr val="093B92"/>
                </a:solidFill>
                <a:latin typeface="Open Sans"/>
                <a:ea typeface="Open Sans"/>
                <a:cs typeface="Open Sans"/>
                <a:sym typeface="Open Sans"/>
              </a:rPr>
              <a:t>2. Four-step Process</a:t>
            </a:r>
            <a:endParaRPr sz="1500" b="1">
              <a:solidFill>
                <a:srgbClr val="093B92"/>
              </a:solidFill>
              <a:latin typeface="Open Sans"/>
              <a:ea typeface="Open Sans"/>
              <a:cs typeface="Open Sans"/>
              <a:sym typeface="Open Sans"/>
            </a:endParaRPr>
          </a:p>
          <a:p>
            <a:pPr marL="0" lvl="0" indent="0" algn="l" rtl="0">
              <a:spcBef>
                <a:spcPts val="0"/>
              </a:spcBef>
              <a:spcAft>
                <a:spcPts val="0"/>
              </a:spcAft>
              <a:buNone/>
            </a:pPr>
            <a:r>
              <a:rPr lang="es" sz="1500">
                <a:solidFill>
                  <a:srgbClr val="093B92"/>
                </a:solidFill>
                <a:latin typeface="Open Sans"/>
                <a:ea typeface="Open Sans"/>
                <a:cs typeface="Open Sans"/>
                <a:sym typeface="Open Sans"/>
              </a:rPr>
              <a:t>Involves answering questions related to the seven components. Users can easily navigate through the sections and complete the questionnaire at their own pace.</a:t>
            </a:r>
            <a:endParaRPr sz="1500">
              <a:solidFill>
                <a:srgbClr val="093B92"/>
              </a:solidFill>
              <a:latin typeface="Open Sans"/>
              <a:ea typeface="Open Sans"/>
              <a:cs typeface="Open Sans"/>
              <a:sym typeface="Open Sans"/>
            </a:endParaRPr>
          </a:p>
          <a:p>
            <a:pPr marL="0" lvl="0" indent="0" algn="l" rtl="0">
              <a:spcBef>
                <a:spcPts val="0"/>
              </a:spcBef>
              <a:spcAft>
                <a:spcPts val="0"/>
              </a:spcAft>
              <a:buNone/>
            </a:pPr>
            <a:r>
              <a:rPr lang="es" sz="1500" b="1">
                <a:solidFill>
                  <a:srgbClr val="093B92"/>
                </a:solidFill>
                <a:latin typeface="Open Sans"/>
                <a:ea typeface="Open Sans"/>
                <a:cs typeface="Open Sans"/>
                <a:sym typeface="Open Sans"/>
              </a:rPr>
              <a:t>3. Responsive and Accessible</a:t>
            </a:r>
            <a:endParaRPr sz="1500" b="1">
              <a:solidFill>
                <a:srgbClr val="093B92"/>
              </a:solidFill>
              <a:latin typeface="Open Sans"/>
              <a:ea typeface="Open Sans"/>
              <a:cs typeface="Open Sans"/>
              <a:sym typeface="Open Sans"/>
            </a:endParaRPr>
          </a:p>
          <a:p>
            <a:pPr marL="0" lvl="0" indent="0" algn="l" rtl="0">
              <a:spcBef>
                <a:spcPts val="0"/>
              </a:spcBef>
              <a:spcAft>
                <a:spcPts val="0"/>
              </a:spcAft>
              <a:buNone/>
            </a:pPr>
            <a:r>
              <a:rPr lang="es" sz="1500">
                <a:solidFill>
                  <a:srgbClr val="093B92"/>
                </a:solidFill>
                <a:latin typeface="Open Sans"/>
                <a:ea typeface="Open Sans"/>
                <a:cs typeface="Open Sans"/>
                <a:sym typeface="Open Sans"/>
              </a:rPr>
              <a:t>Accessible on different devices (desktop, tablet, mobile), ensuring that editors can access the platform from anywhere.</a:t>
            </a:r>
            <a:endParaRPr sz="1500">
              <a:solidFill>
                <a:srgbClr val="093B92"/>
              </a:solidFill>
              <a:latin typeface="Open Sans"/>
              <a:ea typeface="Open Sans"/>
              <a:cs typeface="Open Sans"/>
              <a:sym typeface="Open Sans"/>
            </a:endParaRPr>
          </a:p>
          <a:p>
            <a:pPr marL="0" lvl="0" indent="0" algn="l" rtl="0">
              <a:spcBef>
                <a:spcPts val="0"/>
              </a:spcBef>
              <a:spcAft>
                <a:spcPts val="0"/>
              </a:spcAft>
              <a:buNone/>
            </a:pPr>
            <a:r>
              <a:rPr lang="es" sz="1500" b="1">
                <a:solidFill>
                  <a:srgbClr val="093B92"/>
                </a:solidFill>
                <a:latin typeface="Open Sans"/>
                <a:ea typeface="Open Sans"/>
                <a:cs typeface="Open Sans"/>
                <a:sym typeface="Open Sans"/>
              </a:rPr>
              <a:t>4. Progress Tracking</a:t>
            </a:r>
            <a:endParaRPr sz="1500" b="1">
              <a:solidFill>
                <a:srgbClr val="093B92"/>
              </a:solidFill>
              <a:latin typeface="Open Sans"/>
              <a:ea typeface="Open Sans"/>
              <a:cs typeface="Open Sans"/>
              <a:sym typeface="Open Sans"/>
            </a:endParaRPr>
          </a:p>
          <a:p>
            <a:pPr marL="0" lvl="0" indent="0" algn="l" rtl="0">
              <a:spcBef>
                <a:spcPts val="0"/>
              </a:spcBef>
              <a:spcAft>
                <a:spcPts val="0"/>
              </a:spcAft>
              <a:buNone/>
            </a:pPr>
            <a:r>
              <a:rPr lang="es" sz="1500">
                <a:solidFill>
                  <a:srgbClr val="093B92"/>
                </a:solidFill>
                <a:latin typeface="Open Sans"/>
                <a:ea typeface="Open Sans"/>
                <a:cs typeface="Open Sans"/>
                <a:sym typeface="Open Sans"/>
              </a:rPr>
              <a:t>Users can track their progress and save their responses, allowing them to pause and return to the assessment at any time.</a:t>
            </a:r>
            <a:endParaRPr sz="1500">
              <a:solidFill>
                <a:srgbClr val="093B92"/>
              </a:solidFill>
              <a:latin typeface="Open Sans"/>
              <a:ea typeface="Open Sans"/>
              <a:cs typeface="Open Sans"/>
              <a:sym typeface="Open Sans"/>
            </a:endParaRPr>
          </a:p>
          <a:p>
            <a:pPr marL="0" lvl="0" indent="0" algn="l" rtl="0">
              <a:spcBef>
                <a:spcPts val="0"/>
              </a:spcBef>
              <a:spcAft>
                <a:spcPts val="0"/>
              </a:spcAft>
              <a:buNone/>
            </a:pPr>
            <a:r>
              <a:rPr lang="es" sz="1500" b="1">
                <a:solidFill>
                  <a:srgbClr val="093B92"/>
                </a:solidFill>
                <a:latin typeface="Open Sans"/>
                <a:ea typeface="Open Sans"/>
                <a:cs typeface="Open Sans"/>
                <a:sym typeface="Open Sans"/>
              </a:rPr>
              <a:t>5. Comprehensive Results</a:t>
            </a:r>
            <a:endParaRPr sz="1500" b="1">
              <a:solidFill>
                <a:srgbClr val="093B92"/>
              </a:solidFill>
              <a:latin typeface="Open Sans"/>
              <a:ea typeface="Open Sans"/>
              <a:cs typeface="Open Sans"/>
              <a:sym typeface="Open Sans"/>
            </a:endParaRPr>
          </a:p>
          <a:p>
            <a:pPr marL="0" lvl="0" indent="0" algn="l" rtl="0">
              <a:spcBef>
                <a:spcPts val="0"/>
              </a:spcBef>
              <a:spcAft>
                <a:spcPts val="0"/>
              </a:spcAft>
              <a:buNone/>
            </a:pPr>
            <a:r>
              <a:rPr lang="es" sz="1500">
                <a:solidFill>
                  <a:srgbClr val="093B92"/>
                </a:solidFill>
                <a:latin typeface="Open Sans"/>
                <a:ea typeface="Open Sans"/>
                <a:cs typeface="Open Sans"/>
                <a:sym typeface="Open Sans"/>
              </a:rPr>
              <a:t>After completing the self-assessment, users receive a detailed report with insights into areas of strength and opportunities for improvement.</a:t>
            </a:r>
            <a:endParaRPr sz="18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6"/>
          <p:cNvSpPr txBox="1">
            <a:spLocks noGrp="1"/>
          </p:cNvSpPr>
          <p:nvPr>
            <p:ph type="body" idx="1"/>
          </p:nvPr>
        </p:nvSpPr>
        <p:spPr>
          <a:xfrm>
            <a:off x="4996250" y="1704925"/>
            <a:ext cx="3815100" cy="2714700"/>
          </a:xfrm>
          <a:prstGeom prst="rect">
            <a:avLst/>
          </a:prstGeom>
          <a:noFill/>
          <a:ln>
            <a:noFill/>
          </a:ln>
        </p:spPr>
        <p:txBody>
          <a:bodyPr spcFirstLastPara="1" wrap="square" lIns="0" tIns="9525" rIns="0" bIns="0" anchor="t" anchorCtr="0">
            <a:spAutoFit/>
          </a:bodyPr>
          <a:lstStyle/>
          <a:p>
            <a:pPr marL="0" lvl="0" indent="0" algn="l" rtl="0">
              <a:lnSpc>
                <a:spcPct val="115000"/>
              </a:lnSpc>
              <a:spcBef>
                <a:spcPts val="1200"/>
              </a:spcBef>
              <a:spcAft>
                <a:spcPts val="0"/>
              </a:spcAft>
              <a:buNone/>
            </a:pPr>
            <a:r>
              <a:rPr lang="es" sz="1500">
                <a:solidFill>
                  <a:schemeClr val="lt1"/>
                </a:solidFill>
                <a:latin typeface="Open Sans"/>
                <a:ea typeface="Open Sans"/>
                <a:cs typeface="Open Sans"/>
                <a:sym typeface="Open Sans"/>
              </a:rPr>
              <a:t>A simple 4-step process:</a:t>
            </a:r>
            <a:endParaRPr sz="1500">
              <a:solidFill>
                <a:schemeClr val="lt1"/>
              </a:solidFill>
              <a:latin typeface="Open Sans"/>
              <a:ea typeface="Open Sans"/>
              <a:cs typeface="Open Sans"/>
              <a:sym typeface="Open Sans"/>
            </a:endParaRPr>
          </a:p>
          <a:p>
            <a:pPr marL="0" lvl="0" indent="0" algn="l" rtl="0">
              <a:lnSpc>
                <a:spcPct val="115000"/>
              </a:lnSpc>
              <a:spcBef>
                <a:spcPts val="1200"/>
              </a:spcBef>
              <a:spcAft>
                <a:spcPts val="0"/>
              </a:spcAft>
              <a:buNone/>
            </a:pPr>
            <a:r>
              <a:rPr lang="es" sz="1500">
                <a:solidFill>
                  <a:schemeClr val="lt1"/>
                </a:solidFill>
                <a:latin typeface="Open Sans"/>
                <a:ea typeface="Open Sans"/>
                <a:cs typeface="Open Sans"/>
                <a:sym typeface="Open Sans"/>
              </a:rPr>
              <a:t>1. </a:t>
            </a:r>
            <a:r>
              <a:rPr lang="es" sz="1500" b="1">
                <a:solidFill>
                  <a:schemeClr val="lt1"/>
                </a:solidFill>
                <a:latin typeface="Open Sans"/>
                <a:ea typeface="Open Sans"/>
                <a:cs typeface="Open Sans"/>
                <a:sym typeface="Open Sans"/>
              </a:rPr>
              <a:t>Register </a:t>
            </a:r>
            <a:r>
              <a:rPr lang="es" sz="1500">
                <a:solidFill>
                  <a:schemeClr val="lt1"/>
                </a:solidFill>
                <a:latin typeface="Open Sans"/>
                <a:ea typeface="Open Sans"/>
                <a:cs typeface="Open Sans"/>
                <a:sym typeface="Open Sans"/>
              </a:rPr>
              <a:t>on the online platform</a:t>
            </a:r>
            <a:endParaRPr sz="1500">
              <a:solidFill>
                <a:schemeClr val="lt1"/>
              </a:solidFill>
              <a:latin typeface="Open Sans"/>
              <a:ea typeface="Open Sans"/>
              <a:cs typeface="Open Sans"/>
              <a:sym typeface="Open Sans"/>
            </a:endParaRPr>
          </a:p>
          <a:p>
            <a:pPr marL="0" lvl="0" indent="0" algn="l" rtl="0">
              <a:lnSpc>
                <a:spcPct val="115000"/>
              </a:lnSpc>
              <a:spcBef>
                <a:spcPts val="1200"/>
              </a:spcBef>
              <a:spcAft>
                <a:spcPts val="0"/>
              </a:spcAft>
              <a:buNone/>
            </a:pPr>
            <a:r>
              <a:rPr lang="es" sz="1500">
                <a:solidFill>
                  <a:schemeClr val="lt1"/>
                </a:solidFill>
                <a:latin typeface="Open Sans"/>
                <a:ea typeface="Open Sans"/>
                <a:cs typeface="Open Sans"/>
                <a:sym typeface="Open Sans"/>
              </a:rPr>
              <a:t>2. Complete a </a:t>
            </a:r>
            <a:r>
              <a:rPr lang="es" sz="1500" b="1">
                <a:solidFill>
                  <a:schemeClr val="lt1"/>
                </a:solidFill>
                <a:latin typeface="Open Sans"/>
                <a:ea typeface="Open Sans"/>
                <a:cs typeface="Open Sans"/>
                <a:sym typeface="Open Sans"/>
              </a:rPr>
              <a:t>structured questionnaire</a:t>
            </a:r>
            <a:r>
              <a:rPr lang="es" sz="1500">
                <a:solidFill>
                  <a:schemeClr val="lt1"/>
                </a:solidFill>
                <a:latin typeface="Open Sans"/>
                <a:ea typeface="Open Sans"/>
                <a:cs typeface="Open Sans"/>
                <a:sym typeface="Open Sans"/>
              </a:rPr>
              <a:t> based on the 7 DOAS components</a:t>
            </a:r>
            <a:endParaRPr sz="1500">
              <a:solidFill>
                <a:schemeClr val="lt1"/>
              </a:solidFill>
              <a:latin typeface="Open Sans"/>
              <a:ea typeface="Open Sans"/>
              <a:cs typeface="Open Sans"/>
              <a:sym typeface="Open Sans"/>
            </a:endParaRPr>
          </a:p>
          <a:p>
            <a:pPr marL="0" lvl="0" indent="0" algn="l" rtl="0">
              <a:lnSpc>
                <a:spcPct val="115000"/>
              </a:lnSpc>
              <a:spcBef>
                <a:spcPts val="1200"/>
              </a:spcBef>
              <a:spcAft>
                <a:spcPts val="0"/>
              </a:spcAft>
              <a:buNone/>
            </a:pPr>
            <a:r>
              <a:rPr lang="es" sz="1500">
                <a:solidFill>
                  <a:schemeClr val="lt1"/>
                </a:solidFill>
                <a:latin typeface="Open Sans"/>
                <a:ea typeface="Open Sans"/>
                <a:cs typeface="Open Sans"/>
                <a:sym typeface="Open Sans"/>
              </a:rPr>
              <a:t>3. Receive a </a:t>
            </a:r>
            <a:r>
              <a:rPr lang="es" sz="1500" b="1">
                <a:solidFill>
                  <a:schemeClr val="lt1"/>
                </a:solidFill>
                <a:latin typeface="Open Sans"/>
                <a:ea typeface="Open Sans"/>
                <a:cs typeface="Open Sans"/>
                <a:sym typeface="Open Sans"/>
              </a:rPr>
              <a:t>detailed report</a:t>
            </a:r>
            <a:r>
              <a:rPr lang="es" sz="1500">
                <a:solidFill>
                  <a:schemeClr val="lt1"/>
                </a:solidFill>
                <a:latin typeface="Open Sans"/>
                <a:ea typeface="Open Sans"/>
                <a:cs typeface="Open Sans"/>
                <a:sym typeface="Open Sans"/>
              </a:rPr>
              <a:t> with scores and recommendations</a:t>
            </a:r>
            <a:endParaRPr sz="1500">
              <a:solidFill>
                <a:schemeClr val="lt1"/>
              </a:solidFill>
              <a:latin typeface="Open Sans"/>
              <a:ea typeface="Open Sans"/>
              <a:cs typeface="Open Sans"/>
              <a:sym typeface="Open Sans"/>
            </a:endParaRPr>
          </a:p>
          <a:p>
            <a:pPr marL="0" lvl="0" indent="0" algn="l" rtl="0">
              <a:lnSpc>
                <a:spcPct val="115000"/>
              </a:lnSpc>
              <a:spcBef>
                <a:spcPts val="1200"/>
              </a:spcBef>
              <a:spcAft>
                <a:spcPts val="1200"/>
              </a:spcAft>
              <a:buNone/>
            </a:pPr>
            <a:r>
              <a:rPr lang="es" sz="1500">
                <a:solidFill>
                  <a:schemeClr val="lt1"/>
                </a:solidFill>
                <a:latin typeface="Open Sans"/>
                <a:ea typeface="Open Sans"/>
                <a:cs typeface="Open Sans"/>
                <a:sym typeface="Open Sans"/>
              </a:rPr>
              <a:t>4. Use </a:t>
            </a:r>
            <a:r>
              <a:rPr lang="es" sz="1500" b="1">
                <a:solidFill>
                  <a:schemeClr val="lt1"/>
                </a:solidFill>
                <a:latin typeface="Open Sans"/>
                <a:ea typeface="Open Sans"/>
                <a:cs typeface="Open Sans"/>
                <a:sym typeface="Open Sans"/>
              </a:rPr>
              <a:t>additional resources</a:t>
            </a:r>
            <a:r>
              <a:rPr lang="es" sz="1500">
                <a:solidFill>
                  <a:schemeClr val="lt1"/>
                </a:solidFill>
                <a:latin typeface="Open Sans"/>
                <a:ea typeface="Open Sans"/>
                <a:cs typeface="Open Sans"/>
                <a:sym typeface="Open Sans"/>
              </a:rPr>
              <a:t> to improve compliance with the DOAS</a:t>
            </a:r>
            <a:endParaRPr sz="1500">
              <a:solidFill>
                <a:schemeClr val="lt1"/>
              </a:solidFill>
              <a:latin typeface="Open Sans"/>
              <a:ea typeface="Open Sans"/>
              <a:cs typeface="Open Sans"/>
              <a:sym typeface="Open Sans"/>
            </a:endParaRPr>
          </a:p>
        </p:txBody>
      </p:sp>
      <p:sp>
        <p:nvSpPr>
          <p:cNvPr id="140" name="Google Shape;140;p26"/>
          <p:cNvSpPr txBox="1"/>
          <p:nvPr/>
        </p:nvSpPr>
        <p:spPr>
          <a:xfrm>
            <a:off x="4849400" y="506375"/>
            <a:ext cx="4108800" cy="754200"/>
          </a:xfrm>
          <a:prstGeom prst="rect">
            <a:avLst/>
          </a:prstGeom>
          <a:noFill/>
          <a:ln w="19050" cap="flat" cmpd="sng">
            <a:solidFill>
              <a:srgbClr val="FBB316"/>
            </a:solidFill>
            <a:prstDash val="solid"/>
            <a:round/>
            <a:headEnd type="none" w="sm" len="sm"/>
            <a:tailEnd type="none" w="sm" len="sm"/>
          </a:ln>
        </p:spPr>
        <p:txBody>
          <a:bodyPr spcFirstLastPara="1" wrap="square" lIns="68575" tIns="68575" rIns="68575" bIns="68575" anchor="t" anchorCtr="0">
            <a:spAutoFit/>
          </a:bodyPr>
          <a:lstStyle/>
          <a:p>
            <a:pPr marL="0" lvl="0" indent="0" algn="ctr" rtl="0">
              <a:spcBef>
                <a:spcPts val="0"/>
              </a:spcBef>
              <a:spcAft>
                <a:spcPts val="0"/>
              </a:spcAft>
              <a:buNone/>
            </a:pPr>
            <a:r>
              <a:rPr lang="es" sz="2000">
                <a:solidFill>
                  <a:srgbClr val="FBB316"/>
                </a:solidFill>
                <a:latin typeface="Tahoma"/>
                <a:ea typeface="Tahoma"/>
                <a:cs typeface="Tahoma"/>
                <a:sym typeface="Tahoma"/>
              </a:rPr>
              <a:t>How does</a:t>
            </a:r>
            <a:endParaRPr sz="2000">
              <a:solidFill>
                <a:srgbClr val="FBB316"/>
              </a:solidFill>
              <a:latin typeface="Tahoma"/>
              <a:ea typeface="Tahoma"/>
              <a:cs typeface="Tahoma"/>
              <a:sym typeface="Tahoma"/>
            </a:endParaRPr>
          </a:p>
          <a:p>
            <a:pPr marL="0" lvl="0" indent="0" algn="ctr" rtl="0">
              <a:spcBef>
                <a:spcPts val="0"/>
              </a:spcBef>
              <a:spcAft>
                <a:spcPts val="0"/>
              </a:spcAft>
              <a:buNone/>
            </a:pPr>
            <a:r>
              <a:rPr lang="es" sz="2000">
                <a:solidFill>
                  <a:srgbClr val="FBB316"/>
                </a:solidFill>
                <a:latin typeface="Tahoma"/>
                <a:ea typeface="Tahoma"/>
                <a:cs typeface="Tahoma"/>
                <a:sym typeface="Tahoma"/>
              </a:rPr>
              <a:t>the Self-assessment tool work?</a:t>
            </a:r>
            <a:endParaRPr sz="2000">
              <a:solidFill>
                <a:srgbClr val="FBB316"/>
              </a:solidFill>
              <a:latin typeface="Tahoma"/>
              <a:ea typeface="Tahoma"/>
              <a:cs typeface="Tahoma"/>
              <a:sym typeface="Tahoma"/>
            </a:endParaRPr>
          </a:p>
        </p:txBody>
      </p:sp>
      <p:pic>
        <p:nvPicPr>
          <p:cNvPr id="141" name="Google Shape;141;p26"/>
          <p:cNvPicPr preferRelativeResize="0"/>
          <p:nvPr/>
        </p:nvPicPr>
        <p:blipFill rotWithShape="1">
          <a:blip r:embed="rId3">
            <a:alphaModFix/>
          </a:blip>
          <a:srcRect/>
          <a:stretch/>
        </p:blipFill>
        <p:spPr>
          <a:xfrm>
            <a:off x="695550" y="1045525"/>
            <a:ext cx="3459201" cy="3870476"/>
          </a:xfrm>
          <a:prstGeom prst="rect">
            <a:avLst/>
          </a:prstGeom>
          <a:noFill/>
          <a:ln w="28575" cap="flat" cmpd="sng">
            <a:solidFill>
              <a:srgbClr val="093B92"/>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7"/>
          <p:cNvSpPr txBox="1">
            <a:spLocks noGrp="1"/>
          </p:cNvSpPr>
          <p:nvPr>
            <p:ph type="body" idx="1"/>
          </p:nvPr>
        </p:nvSpPr>
        <p:spPr>
          <a:xfrm>
            <a:off x="466675" y="2235150"/>
            <a:ext cx="2688900" cy="18471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s" sz="1500"/>
              <a:t>It is necessary to fill in the fields to create a user account</a:t>
            </a:r>
            <a:endParaRPr sz="1500"/>
          </a:p>
          <a:p>
            <a:pPr marL="0" lvl="0" indent="0" algn="l" rtl="0">
              <a:spcBef>
                <a:spcPts val="0"/>
              </a:spcBef>
              <a:spcAft>
                <a:spcPts val="0"/>
              </a:spcAft>
              <a:buNone/>
            </a:pPr>
            <a:endParaRPr sz="1500"/>
          </a:p>
          <a:p>
            <a:pPr marL="0" lvl="0" indent="0" algn="l" rtl="0">
              <a:spcBef>
                <a:spcPts val="0"/>
              </a:spcBef>
              <a:spcAft>
                <a:spcPts val="0"/>
              </a:spcAft>
              <a:buNone/>
            </a:pPr>
            <a:r>
              <a:rPr lang="es" sz="1500"/>
              <a:t>Once the account is created, you can log in to answer the questions in the questionnaire and find out the level of compliance with the DOAS</a:t>
            </a:r>
            <a:endParaRPr sz="1500"/>
          </a:p>
        </p:txBody>
      </p:sp>
      <p:sp>
        <p:nvSpPr>
          <p:cNvPr id="147" name="Google Shape;147;p27"/>
          <p:cNvSpPr txBox="1"/>
          <p:nvPr/>
        </p:nvSpPr>
        <p:spPr>
          <a:xfrm>
            <a:off x="519175" y="1121150"/>
            <a:ext cx="2583900" cy="754200"/>
          </a:xfrm>
          <a:prstGeom prst="rect">
            <a:avLst/>
          </a:prstGeom>
          <a:noFill/>
          <a:ln w="19050" cap="flat" cmpd="sng">
            <a:solidFill>
              <a:srgbClr val="FBB316"/>
            </a:solidFill>
            <a:prstDash val="solid"/>
            <a:round/>
            <a:headEnd type="none" w="sm" len="sm"/>
            <a:tailEnd type="none" w="sm" len="sm"/>
          </a:ln>
        </p:spPr>
        <p:txBody>
          <a:bodyPr spcFirstLastPara="1" wrap="square" lIns="68575" tIns="68575" rIns="68575" bIns="68575" anchor="t" anchorCtr="0">
            <a:spAutoFit/>
          </a:bodyPr>
          <a:lstStyle/>
          <a:p>
            <a:pPr marL="0" lvl="0" indent="0" algn="ctr" rtl="0">
              <a:spcBef>
                <a:spcPts val="0"/>
              </a:spcBef>
              <a:spcAft>
                <a:spcPts val="0"/>
              </a:spcAft>
              <a:buNone/>
            </a:pPr>
            <a:r>
              <a:rPr lang="es" sz="2000">
                <a:solidFill>
                  <a:srgbClr val="FBB316"/>
                </a:solidFill>
                <a:latin typeface="Tahoma"/>
                <a:ea typeface="Tahoma"/>
                <a:cs typeface="Tahoma"/>
                <a:sym typeface="Tahoma"/>
              </a:rPr>
              <a:t>Register the Self-assessment tool</a:t>
            </a:r>
            <a:endParaRPr sz="2000">
              <a:solidFill>
                <a:srgbClr val="FBB316"/>
              </a:solidFill>
              <a:latin typeface="Tahoma"/>
              <a:ea typeface="Tahoma"/>
              <a:cs typeface="Tahoma"/>
              <a:sym typeface="Tahoma"/>
            </a:endParaRPr>
          </a:p>
        </p:txBody>
      </p:sp>
      <p:pic>
        <p:nvPicPr>
          <p:cNvPr id="148" name="Google Shape;148;p27"/>
          <p:cNvPicPr preferRelativeResize="0"/>
          <p:nvPr/>
        </p:nvPicPr>
        <p:blipFill>
          <a:blip r:embed="rId3">
            <a:alphaModFix/>
          </a:blip>
          <a:stretch>
            <a:fillRect/>
          </a:stretch>
        </p:blipFill>
        <p:spPr>
          <a:xfrm>
            <a:off x="3707625" y="152763"/>
            <a:ext cx="5233025" cy="4837975"/>
          </a:xfrm>
          <a:prstGeom prst="rect">
            <a:avLst/>
          </a:prstGeom>
          <a:noFill/>
          <a:ln w="19050" cap="flat" cmpd="sng">
            <a:solidFill>
              <a:srgbClr val="093B92"/>
            </a:solidFill>
            <a:prstDash val="solid"/>
            <a:round/>
            <a:headEnd type="none" w="sm" len="sm"/>
            <a:tailEnd type="none" w="sm" len="sm"/>
          </a:ln>
        </p:spPr>
      </p:pic>
      <p:sp>
        <p:nvSpPr>
          <p:cNvPr id="149" name="Google Shape;149;p27"/>
          <p:cNvSpPr txBox="1"/>
          <p:nvPr/>
        </p:nvSpPr>
        <p:spPr>
          <a:xfrm>
            <a:off x="352500" y="4221450"/>
            <a:ext cx="3000000" cy="615600"/>
          </a:xfrm>
          <a:prstGeom prst="rect">
            <a:avLst/>
          </a:prstGeom>
          <a:noFill/>
          <a:ln w="19050" cap="flat" cmpd="sng">
            <a:solidFill>
              <a:srgbClr val="093B92"/>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s" b="1">
                <a:solidFill>
                  <a:srgbClr val="093B92"/>
                </a:solidFill>
              </a:rPr>
              <a:t>https://www.youtube.com/wat ch?v=_RUwV_bcFAI</a:t>
            </a:r>
            <a:endParaRPr b="1">
              <a:solidFill>
                <a:srgbClr val="093B9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8"/>
          <p:cNvSpPr txBox="1">
            <a:spLocks noGrp="1"/>
          </p:cNvSpPr>
          <p:nvPr>
            <p:ph type="body" idx="1"/>
          </p:nvPr>
        </p:nvSpPr>
        <p:spPr>
          <a:xfrm>
            <a:off x="340950" y="2169600"/>
            <a:ext cx="8338500" cy="2811000"/>
          </a:xfrm>
          <a:prstGeom prst="rect">
            <a:avLst/>
          </a:prstGeom>
          <a:noFill/>
          <a:ln w="19050" cap="flat" cmpd="sng">
            <a:solidFill>
              <a:srgbClr val="093B92"/>
            </a:solidFill>
            <a:prstDash val="solid"/>
            <a:round/>
            <a:headEnd type="none" w="sm" len="sm"/>
            <a:tailEnd type="none" w="sm" len="sm"/>
          </a:ln>
        </p:spPr>
        <p:txBody>
          <a:bodyPr spcFirstLastPara="1" wrap="square" lIns="0" tIns="9525" rIns="0" bIns="0" anchor="t" anchorCtr="0">
            <a:spAutoFit/>
          </a:bodyPr>
          <a:lstStyle/>
          <a:p>
            <a:pPr marL="457200" marR="139700" lvl="0" indent="0" algn="l" rtl="0">
              <a:lnSpc>
                <a:spcPct val="100000"/>
              </a:lnSpc>
              <a:spcBef>
                <a:spcPts val="0"/>
              </a:spcBef>
              <a:spcAft>
                <a:spcPts val="0"/>
              </a:spcAft>
              <a:buNone/>
            </a:pPr>
            <a:r>
              <a:rPr lang="es" sz="1400" b="1">
                <a:latin typeface="Open Sans"/>
                <a:ea typeface="Open Sans"/>
                <a:cs typeface="Open Sans"/>
                <a:sym typeface="Open Sans"/>
              </a:rPr>
              <a:t>1. Funding: </a:t>
            </a:r>
            <a:r>
              <a:rPr lang="es" sz="1400">
                <a:latin typeface="Open Sans"/>
                <a:ea typeface="Open Sans"/>
                <a:cs typeface="Open Sans"/>
                <a:sym typeface="Open Sans"/>
              </a:rPr>
              <a:t>Diamond OA model, long-term sustainability, funding transparency, and editorial independence.</a:t>
            </a:r>
            <a:endParaRPr sz="1400">
              <a:latin typeface="Open Sans"/>
              <a:ea typeface="Open Sans"/>
              <a:cs typeface="Open Sans"/>
              <a:sym typeface="Open Sans"/>
            </a:endParaRPr>
          </a:p>
          <a:p>
            <a:pPr marL="457200" marR="139700" lvl="0" indent="0" algn="l" rtl="0">
              <a:lnSpc>
                <a:spcPct val="100000"/>
              </a:lnSpc>
              <a:spcBef>
                <a:spcPts val="0"/>
              </a:spcBef>
              <a:spcAft>
                <a:spcPts val="0"/>
              </a:spcAft>
              <a:buNone/>
            </a:pPr>
            <a:r>
              <a:rPr lang="es" sz="1400" b="1">
                <a:latin typeface="Open Sans"/>
                <a:ea typeface="Open Sans"/>
                <a:cs typeface="Open Sans"/>
                <a:sym typeface="Open Sans"/>
              </a:rPr>
              <a:t>2. Governance: </a:t>
            </a:r>
            <a:r>
              <a:rPr lang="es" sz="1400">
                <a:latin typeface="Open Sans"/>
                <a:ea typeface="Open Sans"/>
                <a:cs typeface="Open Sans"/>
                <a:sym typeface="Open Sans"/>
              </a:rPr>
              <a:t>Clear ownership, transparency in changes, mission alignment with academia, and transparent governance.</a:t>
            </a:r>
            <a:endParaRPr sz="1400">
              <a:latin typeface="Open Sans"/>
              <a:ea typeface="Open Sans"/>
              <a:cs typeface="Open Sans"/>
              <a:sym typeface="Open Sans"/>
            </a:endParaRPr>
          </a:p>
          <a:p>
            <a:pPr marL="457200" marR="139700" lvl="0" indent="0" algn="l" rtl="0">
              <a:lnSpc>
                <a:spcPct val="100000"/>
              </a:lnSpc>
              <a:spcBef>
                <a:spcPts val="0"/>
              </a:spcBef>
              <a:spcAft>
                <a:spcPts val="0"/>
              </a:spcAft>
              <a:buNone/>
            </a:pPr>
            <a:r>
              <a:rPr lang="es" sz="1400" b="1">
                <a:latin typeface="Open Sans"/>
                <a:ea typeface="Open Sans"/>
                <a:cs typeface="Open Sans"/>
                <a:sym typeface="Open Sans"/>
              </a:rPr>
              <a:t>3. Open Science: </a:t>
            </a:r>
            <a:r>
              <a:rPr lang="es" sz="1400">
                <a:latin typeface="Open Sans"/>
                <a:ea typeface="Open Sans"/>
                <a:cs typeface="Open Sans"/>
                <a:sym typeface="Open Sans"/>
              </a:rPr>
              <a:t>Open Science policy, author rights retention, transparency on intellectual property, and sharing of research.</a:t>
            </a:r>
            <a:endParaRPr sz="1400">
              <a:latin typeface="Open Sans"/>
              <a:ea typeface="Open Sans"/>
              <a:cs typeface="Open Sans"/>
              <a:sym typeface="Open Sans"/>
            </a:endParaRPr>
          </a:p>
          <a:p>
            <a:pPr marL="457200" marR="139700" lvl="0" indent="0" algn="l" rtl="0">
              <a:lnSpc>
                <a:spcPct val="100000"/>
              </a:lnSpc>
              <a:spcBef>
                <a:spcPts val="0"/>
              </a:spcBef>
              <a:spcAft>
                <a:spcPts val="0"/>
              </a:spcAft>
              <a:buNone/>
            </a:pPr>
            <a:r>
              <a:rPr lang="es" sz="1400" b="1">
                <a:latin typeface="Open Sans"/>
                <a:ea typeface="Open Sans"/>
                <a:cs typeface="Open Sans"/>
                <a:sym typeface="Open Sans"/>
              </a:rPr>
              <a:t>4. Edition: </a:t>
            </a:r>
            <a:r>
              <a:rPr lang="es" sz="1400">
                <a:latin typeface="Open Sans"/>
                <a:ea typeface="Open Sans"/>
                <a:cs typeface="Open Sans"/>
                <a:sym typeface="Open Sans"/>
              </a:rPr>
              <a:t>Transparent editorial processes, clear peer-review policies, research integrity, and incentives for reviewers.</a:t>
            </a:r>
            <a:endParaRPr sz="1400">
              <a:latin typeface="Open Sans"/>
              <a:ea typeface="Open Sans"/>
              <a:cs typeface="Open Sans"/>
              <a:sym typeface="Open Sans"/>
            </a:endParaRPr>
          </a:p>
          <a:p>
            <a:pPr marL="457200" marR="139700" lvl="0" indent="0" algn="l" rtl="0">
              <a:lnSpc>
                <a:spcPct val="100000"/>
              </a:lnSpc>
              <a:spcBef>
                <a:spcPts val="0"/>
              </a:spcBef>
              <a:spcAft>
                <a:spcPts val="0"/>
              </a:spcAft>
              <a:buNone/>
            </a:pPr>
            <a:r>
              <a:rPr lang="es" sz="1400" b="1">
                <a:latin typeface="Open Sans"/>
                <a:ea typeface="Open Sans"/>
                <a:cs typeface="Open Sans"/>
                <a:sym typeface="Open Sans"/>
              </a:rPr>
              <a:t>5. Technical: </a:t>
            </a:r>
            <a:r>
              <a:rPr lang="es" sz="1400">
                <a:latin typeface="Open Sans"/>
                <a:ea typeface="Open Sans"/>
                <a:cs typeface="Open Sans"/>
                <a:sym typeface="Open Sans"/>
              </a:rPr>
              <a:t>Secure platforms, interoperability standards, persistent identifiers, and long-term article preservation.</a:t>
            </a:r>
            <a:endParaRPr sz="1400">
              <a:latin typeface="Open Sans"/>
              <a:ea typeface="Open Sans"/>
              <a:cs typeface="Open Sans"/>
              <a:sym typeface="Open Sans"/>
            </a:endParaRPr>
          </a:p>
          <a:p>
            <a:pPr marL="457200" marR="139700" lvl="0" indent="0" algn="l" rtl="0">
              <a:lnSpc>
                <a:spcPct val="100000"/>
              </a:lnSpc>
              <a:spcBef>
                <a:spcPts val="0"/>
              </a:spcBef>
              <a:spcAft>
                <a:spcPts val="0"/>
              </a:spcAft>
              <a:buNone/>
            </a:pPr>
            <a:r>
              <a:rPr lang="es" sz="1400" b="1">
                <a:latin typeface="Open Sans"/>
                <a:ea typeface="Open Sans"/>
                <a:cs typeface="Open Sans"/>
                <a:sym typeface="Open Sans"/>
              </a:rPr>
              <a:t>6. Visibility: </a:t>
            </a:r>
            <a:r>
              <a:rPr lang="es" sz="1400">
                <a:latin typeface="Open Sans"/>
                <a:ea typeface="Open Sans"/>
                <a:cs typeface="Open Sans"/>
                <a:sym typeface="Open Sans"/>
              </a:rPr>
              <a:t>Strategies for visibility, effective communication with academia, and metrics for assessing impact.</a:t>
            </a:r>
            <a:endParaRPr sz="1400">
              <a:latin typeface="Open Sans"/>
              <a:ea typeface="Open Sans"/>
              <a:cs typeface="Open Sans"/>
              <a:sym typeface="Open Sans"/>
            </a:endParaRPr>
          </a:p>
          <a:p>
            <a:pPr marL="457200" marR="139700" lvl="0" indent="0" algn="l" rtl="0">
              <a:lnSpc>
                <a:spcPct val="100000"/>
              </a:lnSpc>
              <a:spcBef>
                <a:spcPts val="0"/>
              </a:spcBef>
              <a:spcAft>
                <a:spcPts val="0"/>
              </a:spcAft>
              <a:buNone/>
            </a:pPr>
            <a:r>
              <a:rPr lang="es" sz="1400" b="1">
                <a:latin typeface="Open Sans"/>
                <a:ea typeface="Open Sans"/>
                <a:cs typeface="Open Sans"/>
                <a:sym typeface="Open Sans"/>
              </a:rPr>
              <a:t>7. EDIB: </a:t>
            </a:r>
            <a:r>
              <a:rPr lang="es" sz="1400">
                <a:latin typeface="Open Sans"/>
                <a:ea typeface="Open Sans"/>
                <a:cs typeface="Open Sans"/>
                <a:sym typeface="Open Sans"/>
              </a:rPr>
              <a:t>EDIB policies, accessibility for all, and diversity in editorial and publication decisions.</a:t>
            </a:r>
            <a:endParaRPr sz="1900">
              <a:latin typeface="Arial"/>
              <a:ea typeface="Arial"/>
              <a:cs typeface="Arial"/>
              <a:sym typeface="Arial"/>
            </a:endParaRPr>
          </a:p>
        </p:txBody>
      </p:sp>
      <p:sp>
        <p:nvSpPr>
          <p:cNvPr id="155" name="Google Shape;155;p28"/>
          <p:cNvSpPr txBox="1"/>
          <p:nvPr/>
        </p:nvSpPr>
        <p:spPr>
          <a:xfrm>
            <a:off x="4438775" y="271325"/>
            <a:ext cx="4187700" cy="446400"/>
          </a:xfrm>
          <a:prstGeom prst="rect">
            <a:avLst/>
          </a:prstGeom>
          <a:noFill/>
          <a:ln w="19050" cap="flat" cmpd="sng">
            <a:solidFill>
              <a:srgbClr val="FBB316"/>
            </a:solidFill>
            <a:prstDash val="solid"/>
            <a:round/>
            <a:headEnd type="none" w="sm" len="sm"/>
            <a:tailEnd type="none" w="sm" len="sm"/>
          </a:ln>
        </p:spPr>
        <p:txBody>
          <a:bodyPr spcFirstLastPara="1" wrap="square" lIns="68575" tIns="68575" rIns="68575" bIns="68575" anchor="t" anchorCtr="0">
            <a:spAutoFit/>
          </a:bodyPr>
          <a:lstStyle/>
          <a:p>
            <a:pPr marL="0" lvl="0" indent="0" algn="ctr" rtl="0">
              <a:spcBef>
                <a:spcPts val="0"/>
              </a:spcBef>
              <a:spcAft>
                <a:spcPts val="0"/>
              </a:spcAft>
              <a:buNone/>
            </a:pPr>
            <a:r>
              <a:rPr lang="es" sz="2000">
                <a:solidFill>
                  <a:srgbClr val="FBB316"/>
                </a:solidFill>
                <a:latin typeface="Tahoma"/>
                <a:ea typeface="Tahoma"/>
                <a:cs typeface="Tahoma"/>
                <a:sym typeface="Tahoma"/>
              </a:rPr>
              <a:t>Self-assessment tool questionnaire</a:t>
            </a:r>
            <a:endParaRPr sz="2000">
              <a:solidFill>
                <a:srgbClr val="FBB316"/>
              </a:solidFill>
              <a:latin typeface="Tahoma"/>
              <a:ea typeface="Tahoma"/>
              <a:cs typeface="Tahoma"/>
              <a:sym typeface="Tahoma"/>
            </a:endParaRPr>
          </a:p>
        </p:txBody>
      </p:sp>
      <p:pic>
        <p:nvPicPr>
          <p:cNvPr id="156" name="Google Shape;156;p28"/>
          <p:cNvPicPr preferRelativeResize="0"/>
          <p:nvPr/>
        </p:nvPicPr>
        <p:blipFill>
          <a:blip r:embed="rId3">
            <a:alphaModFix/>
          </a:blip>
          <a:stretch>
            <a:fillRect/>
          </a:stretch>
        </p:blipFill>
        <p:spPr>
          <a:xfrm>
            <a:off x="340800" y="1063688"/>
            <a:ext cx="8338500" cy="759937"/>
          </a:xfrm>
          <a:prstGeom prst="rect">
            <a:avLst/>
          </a:prstGeom>
          <a:noFill/>
          <a:ln w="19050" cap="flat" cmpd="sng">
            <a:solidFill>
              <a:srgbClr val="093B92"/>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9"/>
          <p:cNvSpPr txBox="1">
            <a:spLocks noGrp="1"/>
          </p:cNvSpPr>
          <p:nvPr>
            <p:ph type="body" idx="1"/>
          </p:nvPr>
        </p:nvSpPr>
        <p:spPr>
          <a:xfrm>
            <a:off x="6248000" y="1340675"/>
            <a:ext cx="2490600" cy="3232500"/>
          </a:xfrm>
          <a:prstGeom prst="rect">
            <a:avLst/>
          </a:prstGeom>
        </p:spPr>
        <p:txBody>
          <a:bodyPr spcFirstLastPara="1" wrap="square" lIns="0" tIns="0" rIns="0" bIns="0" anchor="t" anchorCtr="0">
            <a:spAutoFit/>
          </a:bodyPr>
          <a:lstStyle/>
          <a:p>
            <a:pPr marL="457200" lvl="0" indent="-323850" algn="l" rtl="0">
              <a:spcBef>
                <a:spcPts val="0"/>
              </a:spcBef>
              <a:spcAft>
                <a:spcPts val="0"/>
              </a:spcAft>
              <a:buClr>
                <a:srgbClr val="093B92"/>
              </a:buClr>
              <a:buSzPts val="1500"/>
              <a:buFont typeface="Open Sans"/>
              <a:buChar char="●"/>
            </a:pPr>
            <a:r>
              <a:rPr lang="es" sz="1500">
                <a:solidFill>
                  <a:srgbClr val="093B92"/>
                </a:solidFill>
                <a:latin typeface="Open Sans"/>
                <a:ea typeface="Open Sans"/>
                <a:cs typeface="Open Sans"/>
                <a:sym typeface="Open Sans"/>
              </a:rPr>
              <a:t>The self-assessment tool is designed to help scholarly publishers evaluate their compliance with the DOAS</a:t>
            </a:r>
            <a:endParaRPr sz="1500">
              <a:solidFill>
                <a:srgbClr val="093B92"/>
              </a:solidFill>
              <a:latin typeface="Open Sans"/>
              <a:ea typeface="Open Sans"/>
              <a:cs typeface="Open Sans"/>
              <a:sym typeface="Open Sans"/>
            </a:endParaRPr>
          </a:p>
          <a:p>
            <a:pPr marL="457200" lvl="0" indent="0" algn="l" rtl="0">
              <a:spcBef>
                <a:spcPts val="0"/>
              </a:spcBef>
              <a:spcAft>
                <a:spcPts val="0"/>
              </a:spcAft>
              <a:buNone/>
            </a:pPr>
            <a:endParaRPr sz="1500">
              <a:solidFill>
                <a:srgbClr val="093B92"/>
              </a:solidFill>
              <a:latin typeface="Open Sans"/>
              <a:ea typeface="Open Sans"/>
              <a:cs typeface="Open Sans"/>
              <a:sym typeface="Open Sans"/>
            </a:endParaRPr>
          </a:p>
          <a:p>
            <a:pPr marL="457200" lvl="0" indent="-323850" algn="l" rtl="0">
              <a:spcBef>
                <a:spcPts val="0"/>
              </a:spcBef>
              <a:spcAft>
                <a:spcPts val="0"/>
              </a:spcAft>
              <a:buClr>
                <a:srgbClr val="093B92"/>
              </a:buClr>
              <a:buSzPts val="1500"/>
              <a:buFont typeface="Open Sans"/>
              <a:buChar char="●"/>
            </a:pPr>
            <a:r>
              <a:rPr lang="es" sz="1500">
                <a:solidFill>
                  <a:srgbClr val="093B92"/>
                </a:solidFill>
                <a:latin typeface="Open Sans"/>
                <a:ea typeface="Open Sans"/>
                <a:cs typeface="Open Sans"/>
                <a:sym typeface="Open Sans"/>
              </a:rPr>
              <a:t>It covers seven the seven core components, essential for maintaining high-quality in fully open-access publishing</a:t>
            </a:r>
            <a:endParaRPr sz="1500">
              <a:solidFill>
                <a:srgbClr val="093B92"/>
              </a:solidFill>
              <a:latin typeface="Open Sans"/>
              <a:ea typeface="Open Sans"/>
              <a:cs typeface="Open Sans"/>
              <a:sym typeface="Open Sans"/>
            </a:endParaRPr>
          </a:p>
        </p:txBody>
      </p:sp>
      <p:pic>
        <p:nvPicPr>
          <p:cNvPr id="162" name="Google Shape;162;p29"/>
          <p:cNvPicPr preferRelativeResize="0"/>
          <p:nvPr/>
        </p:nvPicPr>
        <p:blipFill>
          <a:blip r:embed="rId3">
            <a:alphaModFix/>
          </a:blip>
          <a:stretch>
            <a:fillRect/>
          </a:stretch>
        </p:blipFill>
        <p:spPr>
          <a:xfrm>
            <a:off x="439875" y="1267800"/>
            <a:ext cx="5364150" cy="3524125"/>
          </a:xfrm>
          <a:prstGeom prst="rect">
            <a:avLst/>
          </a:prstGeom>
          <a:noFill/>
          <a:ln w="19050" cap="flat" cmpd="sng">
            <a:solidFill>
              <a:srgbClr val="093B92"/>
            </a:solidFill>
            <a:prstDash val="solid"/>
            <a:round/>
            <a:headEnd type="none" w="sm" len="sm"/>
            <a:tailEnd type="none" w="sm" len="sm"/>
          </a:ln>
        </p:spPr>
      </p:pic>
      <p:sp>
        <p:nvSpPr>
          <p:cNvPr id="163" name="Google Shape;163;p29"/>
          <p:cNvSpPr txBox="1"/>
          <p:nvPr/>
        </p:nvSpPr>
        <p:spPr>
          <a:xfrm>
            <a:off x="4147272" y="258650"/>
            <a:ext cx="4684200" cy="754200"/>
          </a:xfrm>
          <a:prstGeom prst="rect">
            <a:avLst/>
          </a:prstGeom>
          <a:noFill/>
          <a:ln w="19050" cap="flat" cmpd="sng">
            <a:solidFill>
              <a:srgbClr val="FBB316"/>
            </a:solidFill>
            <a:prstDash val="solid"/>
            <a:round/>
            <a:headEnd type="none" w="sm" len="sm"/>
            <a:tailEnd type="none" w="sm" len="sm"/>
          </a:ln>
        </p:spPr>
        <p:txBody>
          <a:bodyPr spcFirstLastPara="1" wrap="square" lIns="68575" tIns="68575" rIns="68575" bIns="68575" anchor="t" anchorCtr="0">
            <a:spAutoFit/>
          </a:bodyPr>
          <a:lstStyle/>
          <a:p>
            <a:pPr marL="0" lvl="0" indent="0" algn="ctr" rtl="0">
              <a:spcBef>
                <a:spcPts val="0"/>
              </a:spcBef>
              <a:spcAft>
                <a:spcPts val="0"/>
              </a:spcAft>
              <a:buNone/>
            </a:pPr>
            <a:r>
              <a:rPr lang="es" sz="2000">
                <a:solidFill>
                  <a:srgbClr val="FBB316"/>
                </a:solidFill>
                <a:latin typeface="Tahoma"/>
                <a:ea typeface="Tahoma"/>
                <a:cs typeface="Tahoma"/>
                <a:sym typeface="Tahoma"/>
              </a:rPr>
              <a:t>The Core Components in the Self-Assessment Tool</a:t>
            </a:r>
            <a:endParaRPr sz="2000">
              <a:solidFill>
                <a:srgbClr val="FBB316"/>
              </a:solidFill>
              <a:latin typeface="Tahoma"/>
              <a:ea typeface="Tahoma"/>
              <a:cs typeface="Tahoma"/>
              <a:sym typeface="Tahom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0"/>
          <p:cNvSpPr txBox="1">
            <a:spLocks noGrp="1"/>
          </p:cNvSpPr>
          <p:nvPr>
            <p:ph type="body" idx="1"/>
          </p:nvPr>
        </p:nvSpPr>
        <p:spPr>
          <a:xfrm>
            <a:off x="446800" y="1784850"/>
            <a:ext cx="4293600" cy="30477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s"/>
              <a:t>Publishers will receive a report with:</a:t>
            </a:r>
            <a:endParaRPr/>
          </a:p>
          <a:p>
            <a:pPr marL="0" lvl="0" indent="0" algn="l" rtl="0">
              <a:spcBef>
                <a:spcPts val="0"/>
              </a:spcBef>
              <a:spcAft>
                <a:spcPts val="0"/>
              </a:spcAft>
              <a:buNone/>
            </a:pPr>
            <a:r>
              <a:rPr lang="es"/>
              <a:t>Scores per component (compliance with DOAS)</a:t>
            </a:r>
            <a:endParaRPr/>
          </a:p>
          <a:p>
            <a:pPr marL="457200" lvl="0" indent="-298450" algn="l" rtl="0">
              <a:spcBef>
                <a:spcPts val="0"/>
              </a:spcBef>
              <a:spcAft>
                <a:spcPts val="0"/>
              </a:spcAft>
              <a:buClr>
                <a:srgbClr val="093B92"/>
              </a:buClr>
              <a:buSzPts val="1100"/>
              <a:buChar char="●"/>
            </a:pPr>
            <a:r>
              <a:rPr lang="es">
                <a:solidFill>
                  <a:srgbClr val="093B92"/>
                </a:solidFill>
              </a:rPr>
              <a:t>Recommendations for improving compliance</a:t>
            </a:r>
            <a:endParaRPr>
              <a:solidFill>
                <a:srgbClr val="093B92"/>
              </a:solidFill>
            </a:endParaRPr>
          </a:p>
          <a:p>
            <a:pPr marL="457200" lvl="0" indent="-298450" algn="l" rtl="0">
              <a:spcBef>
                <a:spcPts val="0"/>
              </a:spcBef>
              <a:spcAft>
                <a:spcPts val="0"/>
              </a:spcAft>
              <a:buClr>
                <a:srgbClr val="093B92"/>
              </a:buClr>
              <a:buSzPts val="1100"/>
              <a:buChar char="●"/>
            </a:pPr>
            <a:r>
              <a:rPr lang="es">
                <a:solidFill>
                  <a:srgbClr val="093B92"/>
                </a:solidFill>
              </a:rPr>
              <a:t>Access to a suite of tools and best practices to improve the quality of their publication</a:t>
            </a:r>
            <a:endParaRPr>
              <a:solidFill>
                <a:srgbClr val="093B92"/>
              </a:solidFill>
            </a:endParaRPr>
          </a:p>
          <a:p>
            <a:pPr marL="0" lvl="0" indent="0" algn="l" rtl="0">
              <a:spcBef>
                <a:spcPts val="0"/>
              </a:spcBef>
              <a:spcAft>
                <a:spcPts val="0"/>
              </a:spcAft>
              <a:buNone/>
            </a:pPr>
            <a:endParaRPr/>
          </a:p>
          <a:p>
            <a:pPr marL="0" lvl="0" indent="0" algn="l" rtl="0">
              <a:spcBef>
                <a:spcPts val="0"/>
              </a:spcBef>
              <a:spcAft>
                <a:spcPts val="0"/>
              </a:spcAft>
              <a:buNone/>
            </a:pPr>
            <a:r>
              <a:rPr lang="es"/>
              <a:t>The report is private and accessible only by the publisher</a:t>
            </a:r>
            <a:endParaRPr/>
          </a:p>
        </p:txBody>
      </p:sp>
      <p:sp>
        <p:nvSpPr>
          <p:cNvPr id="169" name="Google Shape;169;p30"/>
          <p:cNvSpPr txBox="1"/>
          <p:nvPr/>
        </p:nvSpPr>
        <p:spPr>
          <a:xfrm>
            <a:off x="739703" y="1075925"/>
            <a:ext cx="3306600" cy="446400"/>
          </a:xfrm>
          <a:prstGeom prst="rect">
            <a:avLst/>
          </a:prstGeom>
          <a:noFill/>
          <a:ln w="19050" cap="flat" cmpd="sng">
            <a:solidFill>
              <a:srgbClr val="FBB316"/>
            </a:solidFill>
            <a:prstDash val="solid"/>
            <a:round/>
            <a:headEnd type="none" w="sm" len="sm"/>
            <a:tailEnd type="none" w="sm" len="sm"/>
          </a:ln>
        </p:spPr>
        <p:txBody>
          <a:bodyPr spcFirstLastPara="1" wrap="square" lIns="68575" tIns="68575" rIns="68575" bIns="68575" anchor="t" anchorCtr="0">
            <a:spAutoFit/>
          </a:bodyPr>
          <a:lstStyle/>
          <a:p>
            <a:pPr marL="0" lvl="0" indent="0" algn="ctr" rtl="0">
              <a:spcBef>
                <a:spcPts val="0"/>
              </a:spcBef>
              <a:spcAft>
                <a:spcPts val="0"/>
              </a:spcAft>
              <a:buNone/>
            </a:pPr>
            <a:r>
              <a:rPr lang="es" sz="2000">
                <a:solidFill>
                  <a:srgbClr val="FBB316"/>
                </a:solidFill>
                <a:latin typeface="Tahoma"/>
                <a:ea typeface="Tahoma"/>
                <a:cs typeface="Tahoma"/>
                <a:sym typeface="Tahoma"/>
              </a:rPr>
              <a:t>Self-assessment tool Results</a:t>
            </a:r>
            <a:endParaRPr sz="2000">
              <a:solidFill>
                <a:srgbClr val="FBB316"/>
              </a:solidFill>
              <a:latin typeface="Tahoma"/>
              <a:ea typeface="Tahoma"/>
              <a:cs typeface="Tahoma"/>
              <a:sym typeface="Tahoma"/>
            </a:endParaRPr>
          </a:p>
        </p:txBody>
      </p:sp>
      <p:pic>
        <p:nvPicPr>
          <p:cNvPr id="170" name="Google Shape;170;p30"/>
          <p:cNvPicPr preferRelativeResize="0"/>
          <p:nvPr/>
        </p:nvPicPr>
        <p:blipFill>
          <a:blip r:embed="rId3">
            <a:alphaModFix/>
          </a:blip>
          <a:stretch>
            <a:fillRect/>
          </a:stretch>
        </p:blipFill>
        <p:spPr>
          <a:xfrm>
            <a:off x="5285025" y="223725"/>
            <a:ext cx="3101783" cy="4608833"/>
          </a:xfrm>
          <a:prstGeom prst="rect">
            <a:avLst/>
          </a:prstGeom>
          <a:noFill/>
          <a:ln w="19050" cap="flat" cmpd="sng">
            <a:solidFill>
              <a:srgbClr val="093B92"/>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Google Shape;175;p31"/>
          <p:cNvPicPr preferRelativeResize="0"/>
          <p:nvPr/>
        </p:nvPicPr>
        <p:blipFill>
          <a:blip r:embed="rId3">
            <a:alphaModFix/>
          </a:blip>
          <a:stretch>
            <a:fillRect/>
          </a:stretch>
        </p:blipFill>
        <p:spPr>
          <a:xfrm>
            <a:off x="3486900" y="2027863"/>
            <a:ext cx="5355800" cy="2777276"/>
          </a:xfrm>
          <a:prstGeom prst="rect">
            <a:avLst/>
          </a:prstGeom>
          <a:noFill/>
          <a:ln w="19050" cap="flat" cmpd="sng">
            <a:solidFill>
              <a:srgbClr val="093B92"/>
            </a:solidFill>
            <a:prstDash val="solid"/>
            <a:round/>
            <a:headEnd type="none" w="sm" len="sm"/>
            <a:tailEnd type="none" w="sm" len="sm"/>
          </a:ln>
        </p:spPr>
      </p:pic>
      <p:sp>
        <p:nvSpPr>
          <p:cNvPr id="176" name="Google Shape;176;p31"/>
          <p:cNvSpPr txBox="1"/>
          <p:nvPr/>
        </p:nvSpPr>
        <p:spPr>
          <a:xfrm>
            <a:off x="6304675" y="329100"/>
            <a:ext cx="2538300" cy="446400"/>
          </a:xfrm>
          <a:prstGeom prst="rect">
            <a:avLst/>
          </a:prstGeom>
          <a:noFill/>
          <a:ln w="19050" cap="flat" cmpd="sng">
            <a:solidFill>
              <a:srgbClr val="FBB316"/>
            </a:solidFill>
            <a:prstDash val="solid"/>
            <a:round/>
            <a:headEnd type="none" w="sm" len="sm"/>
            <a:tailEnd type="none" w="sm" len="sm"/>
          </a:ln>
        </p:spPr>
        <p:txBody>
          <a:bodyPr spcFirstLastPara="1" wrap="square" lIns="68575" tIns="68575" rIns="68575" bIns="68575" anchor="t" anchorCtr="0">
            <a:spAutoFit/>
          </a:bodyPr>
          <a:lstStyle/>
          <a:p>
            <a:pPr marL="0" lvl="0" indent="0" algn="ctr" rtl="0">
              <a:spcBef>
                <a:spcPts val="0"/>
              </a:spcBef>
              <a:spcAft>
                <a:spcPts val="0"/>
              </a:spcAft>
              <a:buNone/>
            </a:pPr>
            <a:r>
              <a:rPr lang="es" sz="2000">
                <a:solidFill>
                  <a:srgbClr val="FBB316"/>
                </a:solidFill>
                <a:latin typeface="Tahoma"/>
                <a:ea typeface="Tahoma"/>
                <a:cs typeface="Tahoma"/>
                <a:sym typeface="Tahoma"/>
              </a:rPr>
              <a:t>Detailed Results</a:t>
            </a:r>
            <a:endParaRPr sz="2000">
              <a:solidFill>
                <a:srgbClr val="FBB316"/>
              </a:solidFill>
              <a:latin typeface="Tahoma"/>
              <a:ea typeface="Tahoma"/>
              <a:cs typeface="Tahoma"/>
              <a:sym typeface="Tahoma"/>
            </a:endParaRPr>
          </a:p>
        </p:txBody>
      </p:sp>
      <p:sp>
        <p:nvSpPr>
          <p:cNvPr id="177" name="Google Shape;177;p31"/>
          <p:cNvSpPr txBox="1">
            <a:spLocks noGrp="1"/>
          </p:cNvSpPr>
          <p:nvPr>
            <p:ph type="body" idx="1"/>
          </p:nvPr>
        </p:nvSpPr>
        <p:spPr>
          <a:xfrm>
            <a:off x="621750" y="2500613"/>
            <a:ext cx="2050500" cy="18318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s" sz="1700"/>
              <a:t>The Self-assessment tool downloads a full report to the computer upon request and allows access to it in more detail</a:t>
            </a:r>
            <a:endParaRPr sz="1700"/>
          </a:p>
        </p:txBody>
      </p:sp>
      <p:pic>
        <p:nvPicPr>
          <p:cNvPr id="178" name="Google Shape;178;p31"/>
          <p:cNvPicPr preferRelativeResize="0"/>
          <p:nvPr/>
        </p:nvPicPr>
        <p:blipFill>
          <a:blip r:embed="rId4">
            <a:alphaModFix/>
          </a:blip>
          <a:stretch>
            <a:fillRect/>
          </a:stretch>
        </p:blipFill>
        <p:spPr>
          <a:xfrm>
            <a:off x="1773950" y="652850"/>
            <a:ext cx="3176000" cy="1154325"/>
          </a:xfrm>
          <a:prstGeom prst="rect">
            <a:avLst/>
          </a:prstGeom>
          <a:noFill/>
          <a:ln w="19050" cap="flat" cmpd="sng">
            <a:solidFill>
              <a:srgbClr val="093B92"/>
            </a:solidFill>
            <a:prstDash val="solid"/>
            <a:round/>
            <a:headEnd type="none" w="sm" len="sm"/>
            <a:tailEnd type="none" w="sm" len="sm"/>
          </a:ln>
        </p:spPr>
      </p:pic>
      <p:sp>
        <p:nvSpPr>
          <p:cNvPr id="179" name="Google Shape;179;p31"/>
          <p:cNvSpPr/>
          <p:nvPr/>
        </p:nvSpPr>
        <p:spPr>
          <a:xfrm rot="-1761357" flipH="1">
            <a:off x="5966089" y="3542607"/>
            <a:ext cx="520772" cy="211286"/>
          </a:xfrm>
          <a:prstGeom prst="rightArrow">
            <a:avLst>
              <a:gd name="adj1" fmla="val 50000"/>
              <a:gd name="adj2" fmla="val 50000"/>
            </a:avLst>
          </a:prstGeom>
          <a:solidFill>
            <a:srgbClr val="FF0000"/>
          </a:solidFill>
          <a:ln w="19050" cap="flat" cmpd="sng">
            <a:solidFill>
              <a:srgbClr val="093B9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0" name="Google Shape;180;p31"/>
          <p:cNvSpPr/>
          <p:nvPr/>
        </p:nvSpPr>
        <p:spPr>
          <a:xfrm flipH="1">
            <a:off x="4612200" y="1110675"/>
            <a:ext cx="784800" cy="345000"/>
          </a:xfrm>
          <a:prstGeom prst="rightArrow">
            <a:avLst>
              <a:gd name="adj1" fmla="val 50000"/>
              <a:gd name="adj2" fmla="val 50000"/>
            </a:avLst>
          </a:prstGeom>
          <a:solidFill>
            <a:srgbClr val="FF0000"/>
          </a:solidFill>
          <a:ln w="19050" cap="flat" cmpd="sng">
            <a:solidFill>
              <a:srgbClr val="093B9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2"/>
          <p:cNvSpPr txBox="1">
            <a:spLocks noGrp="1"/>
          </p:cNvSpPr>
          <p:nvPr>
            <p:ph type="body" idx="1"/>
          </p:nvPr>
        </p:nvSpPr>
        <p:spPr>
          <a:xfrm>
            <a:off x="7034625" y="1287813"/>
            <a:ext cx="1766100" cy="3540300"/>
          </a:xfrm>
          <a:prstGeom prst="rect">
            <a:avLst/>
          </a:prstGeom>
        </p:spPr>
        <p:txBody>
          <a:bodyPr spcFirstLastPara="1" wrap="square" lIns="0" tIns="0" rIns="0" bIns="0" anchor="t" anchorCtr="0">
            <a:spAutoFit/>
          </a:bodyPr>
          <a:lstStyle/>
          <a:p>
            <a:pPr marL="0" lvl="0" indent="0" algn="l" rtl="0">
              <a:spcBef>
                <a:spcPts val="0"/>
              </a:spcBef>
              <a:spcAft>
                <a:spcPts val="0"/>
              </a:spcAft>
              <a:buNone/>
            </a:pPr>
            <a:endParaRPr sz="1000"/>
          </a:p>
          <a:p>
            <a:pPr marL="0" lvl="0" indent="0" algn="l" rtl="0">
              <a:spcBef>
                <a:spcPts val="0"/>
              </a:spcBef>
              <a:spcAft>
                <a:spcPts val="0"/>
              </a:spcAft>
              <a:buNone/>
            </a:pPr>
            <a:r>
              <a:rPr lang="es" sz="1000"/>
              <a:t>The detailed results are visualised in the tool, represented by diagrams of colors</a:t>
            </a:r>
            <a:endParaRPr sz="1000"/>
          </a:p>
          <a:p>
            <a:pPr marL="0" lvl="0" indent="0" algn="l" rtl="0">
              <a:spcBef>
                <a:spcPts val="0"/>
              </a:spcBef>
              <a:spcAft>
                <a:spcPts val="0"/>
              </a:spcAft>
              <a:buNone/>
            </a:pPr>
            <a:endParaRPr sz="1000"/>
          </a:p>
          <a:p>
            <a:pPr marL="0" lvl="0" indent="0" algn="l" rtl="0">
              <a:spcBef>
                <a:spcPts val="0"/>
              </a:spcBef>
              <a:spcAft>
                <a:spcPts val="0"/>
              </a:spcAft>
              <a:buNone/>
            </a:pPr>
            <a:endParaRPr sz="1000"/>
          </a:p>
          <a:p>
            <a:pPr marL="457200" lvl="0" indent="-292100" algn="l" rtl="0">
              <a:spcBef>
                <a:spcPts val="0"/>
              </a:spcBef>
              <a:spcAft>
                <a:spcPts val="0"/>
              </a:spcAft>
              <a:buClr>
                <a:srgbClr val="093B92"/>
              </a:buClr>
              <a:buSzPts val="1000"/>
              <a:buChar char="●"/>
            </a:pPr>
            <a:r>
              <a:rPr lang="es" sz="1000">
                <a:solidFill>
                  <a:srgbClr val="093B92"/>
                </a:solidFill>
              </a:rPr>
              <a:t>Green indicates full compliance</a:t>
            </a:r>
            <a:endParaRPr sz="1000">
              <a:solidFill>
                <a:srgbClr val="093B92"/>
              </a:solidFill>
            </a:endParaRPr>
          </a:p>
          <a:p>
            <a:pPr marL="457200" lvl="0" indent="-292100" algn="l" rtl="0">
              <a:spcBef>
                <a:spcPts val="0"/>
              </a:spcBef>
              <a:spcAft>
                <a:spcPts val="0"/>
              </a:spcAft>
              <a:buClr>
                <a:srgbClr val="093B92"/>
              </a:buClr>
              <a:buSzPts val="1000"/>
              <a:buChar char="●"/>
            </a:pPr>
            <a:r>
              <a:rPr lang="es" sz="1000">
                <a:solidFill>
                  <a:srgbClr val="093B92"/>
                </a:solidFill>
              </a:rPr>
              <a:t>Yellow shows partial compliance, meaning there’s room for improvement</a:t>
            </a:r>
            <a:endParaRPr sz="1000">
              <a:solidFill>
                <a:srgbClr val="093B92"/>
              </a:solidFill>
            </a:endParaRPr>
          </a:p>
          <a:p>
            <a:pPr marL="457200" lvl="0" indent="-292100" algn="l" rtl="0">
              <a:spcBef>
                <a:spcPts val="0"/>
              </a:spcBef>
              <a:spcAft>
                <a:spcPts val="0"/>
              </a:spcAft>
              <a:buClr>
                <a:srgbClr val="093B92"/>
              </a:buClr>
              <a:buSzPts val="1000"/>
              <a:buChar char="●"/>
            </a:pPr>
            <a:r>
              <a:rPr lang="es" sz="1000">
                <a:solidFill>
                  <a:srgbClr val="093B92"/>
                </a:solidFill>
              </a:rPr>
              <a:t>Red highlights areas where the journal needs significant changes</a:t>
            </a:r>
            <a:endParaRPr sz="1000">
              <a:solidFill>
                <a:srgbClr val="093B92"/>
              </a:solidFill>
            </a:endParaRPr>
          </a:p>
          <a:p>
            <a:pPr marL="0" lvl="0" indent="0" algn="l" rtl="0">
              <a:spcBef>
                <a:spcPts val="0"/>
              </a:spcBef>
              <a:spcAft>
                <a:spcPts val="0"/>
              </a:spcAft>
              <a:buNone/>
            </a:pPr>
            <a:endParaRPr sz="1000"/>
          </a:p>
          <a:p>
            <a:pPr marL="0" lvl="0" indent="0" algn="l" rtl="0">
              <a:spcBef>
                <a:spcPts val="0"/>
              </a:spcBef>
              <a:spcAft>
                <a:spcPts val="0"/>
              </a:spcAft>
              <a:buNone/>
            </a:pPr>
            <a:endParaRPr sz="1000"/>
          </a:p>
          <a:p>
            <a:pPr marL="0" lvl="0" indent="0" algn="l" rtl="0">
              <a:spcBef>
                <a:spcPts val="0"/>
              </a:spcBef>
              <a:spcAft>
                <a:spcPts val="0"/>
              </a:spcAft>
              <a:buNone/>
            </a:pPr>
            <a:endParaRPr sz="1000"/>
          </a:p>
          <a:p>
            <a:pPr marL="0" lvl="0" indent="0" algn="l" rtl="0">
              <a:spcBef>
                <a:spcPts val="0"/>
              </a:spcBef>
              <a:spcAft>
                <a:spcPts val="0"/>
              </a:spcAft>
              <a:buNone/>
            </a:pPr>
            <a:r>
              <a:rPr lang="es" sz="1000"/>
              <a:t>These visuals helps quickly identify which strong areas and which require more attention</a:t>
            </a:r>
            <a:endParaRPr sz="1000"/>
          </a:p>
        </p:txBody>
      </p:sp>
      <p:pic>
        <p:nvPicPr>
          <p:cNvPr id="186" name="Google Shape;186;p32"/>
          <p:cNvPicPr preferRelativeResize="0"/>
          <p:nvPr/>
        </p:nvPicPr>
        <p:blipFill>
          <a:blip r:embed="rId3">
            <a:alphaModFix/>
          </a:blip>
          <a:stretch>
            <a:fillRect/>
          </a:stretch>
        </p:blipFill>
        <p:spPr>
          <a:xfrm>
            <a:off x="261375" y="1371651"/>
            <a:ext cx="6420900" cy="3526525"/>
          </a:xfrm>
          <a:prstGeom prst="rect">
            <a:avLst/>
          </a:prstGeom>
          <a:noFill/>
          <a:ln w="19050" cap="flat" cmpd="sng">
            <a:solidFill>
              <a:srgbClr val="093B92"/>
            </a:solidFill>
            <a:prstDash val="solid"/>
            <a:round/>
            <a:headEnd type="none" w="sm" len="sm"/>
            <a:tailEnd type="none" w="sm" len="sm"/>
          </a:ln>
        </p:spPr>
      </p:pic>
      <p:sp>
        <p:nvSpPr>
          <p:cNvPr id="187" name="Google Shape;187;p32"/>
          <p:cNvSpPr txBox="1"/>
          <p:nvPr/>
        </p:nvSpPr>
        <p:spPr>
          <a:xfrm>
            <a:off x="6182025" y="325600"/>
            <a:ext cx="2618700" cy="446400"/>
          </a:xfrm>
          <a:prstGeom prst="rect">
            <a:avLst/>
          </a:prstGeom>
          <a:noFill/>
          <a:ln w="19050" cap="flat" cmpd="sng">
            <a:solidFill>
              <a:srgbClr val="FBB316"/>
            </a:solidFill>
            <a:prstDash val="solid"/>
            <a:round/>
            <a:headEnd type="none" w="sm" len="sm"/>
            <a:tailEnd type="none" w="sm" len="sm"/>
          </a:ln>
        </p:spPr>
        <p:txBody>
          <a:bodyPr spcFirstLastPara="1" wrap="square" lIns="68575" tIns="68575" rIns="68575" bIns="68575" anchor="t" anchorCtr="0">
            <a:spAutoFit/>
          </a:bodyPr>
          <a:lstStyle/>
          <a:p>
            <a:pPr marL="0" lvl="0" indent="0" algn="ctr" rtl="0">
              <a:spcBef>
                <a:spcPts val="0"/>
              </a:spcBef>
              <a:spcAft>
                <a:spcPts val="0"/>
              </a:spcAft>
              <a:buNone/>
            </a:pPr>
            <a:r>
              <a:rPr lang="es" sz="2000">
                <a:solidFill>
                  <a:srgbClr val="FBB316"/>
                </a:solidFill>
                <a:latin typeface="Tahoma"/>
                <a:ea typeface="Tahoma"/>
                <a:cs typeface="Tahoma"/>
                <a:sym typeface="Tahoma"/>
              </a:rPr>
              <a:t>Detailed Results</a:t>
            </a:r>
            <a:endParaRPr sz="2000">
              <a:solidFill>
                <a:srgbClr val="FBB316"/>
              </a:solidFill>
              <a:latin typeface="Tahoma"/>
              <a:ea typeface="Tahoma"/>
              <a:cs typeface="Tahoma"/>
              <a:sym typeface="Tahom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3"/>
          <p:cNvSpPr txBox="1"/>
          <p:nvPr/>
        </p:nvSpPr>
        <p:spPr>
          <a:xfrm>
            <a:off x="5050403" y="536325"/>
            <a:ext cx="3306600" cy="446400"/>
          </a:xfrm>
          <a:prstGeom prst="rect">
            <a:avLst/>
          </a:prstGeom>
          <a:noFill/>
          <a:ln w="19050" cap="flat" cmpd="sng">
            <a:solidFill>
              <a:srgbClr val="FBB316"/>
            </a:solidFill>
            <a:prstDash val="solid"/>
            <a:round/>
            <a:headEnd type="none" w="sm" len="sm"/>
            <a:tailEnd type="none" w="sm" len="sm"/>
          </a:ln>
        </p:spPr>
        <p:txBody>
          <a:bodyPr spcFirstLastPara="1" wrap="square" lIns="68575" tIns="68575" rIns="68575" bIns="68575" anchor="t" anchorCtr="0">
            <a:spAutoFit/>
          </a:bodyPr>
          <a:lstStyle/>
          <a:p>
            <a:pPr marL="0" lvl="0" indent="0" algn="ctr" rtl="0">
              <a:spcBef>
                <a:spcPts val="0"/>
              </a:spcBef>
              <a:spcAft>
                <a:spcPts val="0"/>
              </a:spcAft>
              <a:buNone/>
            </a:pPr>
            <a:r>
              <a:rPr lang="es" sz="2000">
                <a:solidFill>
                  <a:srgbClr val="FBB316"/>
                </a:solidFill>
                <a:latin typeface="Tahoma"/>
                <a:ea typeface="Tahoma"/>
                <a:cs typeface="Tahoma"/>
                <a:sym typeface="Tahoma"/>
              </a:rPr>
              <a:t>Conclusion and Next Steps</a:t>
            </a:r>
            <a:endParaRPr sz="2000">
              <a:solidFill>
                <a:srgbClr val="FBB316"/>
              </a:solidFill>
              <a:latin typeface="Tahoma"/>
              <a:ea typeface="Tahoma"/>
              <a:cs typeface="Tahoma"/>
              <a:sym typeface="Tahoma"/>
            </a:endParaRPr>
          </a:p>
        </p:txBody>
      </p:sp>
      <p:sp>
        <p:nvSpPr>
          <p:cNvPr id="193" name="Google Shape;193;p33"/>
          <p:cNvSpPr txBox="1"/>
          <p:nvPr/>
        </p:nvSpPr>
        <p:spPr>
          <a:xfrm>
            <a:off x="5146875" y="1675525"/>
            <a:ext cx="3354000" cy="2780700"/>
          </a:xfrm>
          <a:prstGeom prst="rect">
            <a:avLst/>
          </a:prstGeom>
          <a:noFill/>
          <a:ln>
            <a:noFill/>
          </a:ln>
        </p:spPr>
        <p:txBody>
          <a:bodyPr spcFirstLastPara="1" wrap="square" lIns="0" tIns="1000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 sz="1800">
                <a:solidFill>
                  <a:schemeClr val="lt1"/>
                </a:solidFill>
              </a:rPr>
              <a:t>The self-assessment tool is the first step toward improving the quality and compliance with DOAS</a:t>
            </a:r>
            <a:endParaRPr sz="1800">
              <a:solidFill>
                <a:schemeClr val="lt1"/>
              </a:solidFill>
            </a:endParaRPr>
          </a:p>
          <a:p>
            <a:pPr marL="0" marR="0" lvl="0" indent="0" algn="l" rtl="0">
              <a:lnSpc>
                <a:spcPct val="100000"/>
              </a:lnSpc>
              <a:spcBef>
                <a:spcPts val="0"/>
              </a:spcBef>
              <a:spcAft>
                <a:spcPts val="0"/>
              </a:spcAft>
              <a:buClr>
                <a:srgbClr val="000000"/>
              </a:buClr>
              <a:buSzPts val="2400"/>
              <a:buFont typeface="Arial"/>
              <a:buNone/>
            </a:pPr>
            <a:endParaRPr sz="1800">
              <a:solidFill>
                <a:schemeClr val="lt1"/>
              </a:solidFill>
            </a:endParaRPr>
          </a:p>
          <a:p>
            <a:pPr marL="0" marR="0" lvl="0" indent="0" algn="l" rtl="0">
              <a:lnSpc>
                <a:spcPct val="100000"/>
              </a:lnSpc>
              <a:spcBef>
                <a:spcPts val="0"/>
              </a:spcBef>
              <a:spcAft>
                <a:spcPts val="0"/>
              </a:spcAft>
              <a:buClr>
                <a:srgbClr val="000000"/>
              </a:buClr>
              <a:buSzPts val="2400"/>
              <a:buFont typeface="Arial"/>
              <a:buNone/>
            </a:pPr>
            <a:r>
              <a:rPr lang="es" sz="1800">
                <a:solidFill>
                  <a:schemeClr val="lt1"/>
                </a:solidFill>
              </a:rPr>
              <a:t>Review the assessment results and apply the recommendations</a:t>
            </a:r>
            <a:endParaRPr sz="1800">
              <a:solidFill>
                <a:schemeClr val="lt1"/>
              </a:solidFill>
            </a:endParaRPr>
          </a:p>
          <a:p>
            <a:pPr marL="0" marR="0" lvl="0" indent="0" algn="l" rtl="0">
              <a:lnSpc>
                <a:spcPct val="100000"/>
              </a:lnSpc>
              <a:spcBef>
                <a:spcPts val="0"/>
              </a:spcBef>
              <a:spcAft>
                <a:spcPts val="0"/>
              </a:spcAft>
              <a:buClr>
                <a:srgbClr val="000000"/>
              </a:buClr>
              <a:buSzPts val="2400"/>
              <a:buFont typeface="Arial"/>
              <a:buNone/>
            </a:pPr>
            <a:endParaRPr sz="1800">
              <a:solidFill>
                <a:schemeClr val="lt1"/>
              </a:solidFill>
            </a:endParaRPr>
          </a:p>
          <a:p>
            <a:pPr marL="0" marR="0" lvl="0" indent="0" algn="l" rtl="0">
              <a:lnSpc>
                <a:spcPct val="100000"/>
              </a:lnSpc>
              <a:spcBef>
                <a:spcPts val="0"/>
              </a:spcBef>
              <a:spcAft>
                <a:spcPts val="0"/>
              </a:spcAft>
              <a:buClr>
                <a:srgbClr val="000000"/>
              </a:buClr>
              <a:buSzPts val="2400"/>
              <a:buFont typeface="Arial"/>
              <a:buNone/>
            </a:pPr>
            <a:r>
              <a:rPr lang="es" sz="1800">
                <a:solidFill>
                  <a:schemeClr val="lt1"/>
                </a:solidFill>
              </a:rPr>
              <a:t>Questions and further technical support in the following sessions</a:t>
            </a:r>
            <a:endParaRPr sz="1800">
              <a:solidFill>
                <a:schemeClr val="lt1"/>
              </a:solidFill>
            </a:endParaRPr>
          </a:p>
        </p:txBody>
      </p:sp>
      <p:pic>
        <p:nvPicPr>
          <p:cNvPr id="194" name="Google Shape;194;p33"/>
          <p:cNvPicPr preferRelativeResize="0"/>
          <p:nvPr/>
        </p:nvPicPr>
        <p:blipFill>
          <a:blip r:embed="rId3">
            <a:alphaModFix/>
          </a:blip>
          <a:stretch>
            <a:fillRect/>
          </a:stretch>
        </p:blipFill>
        <p:spPr>
          <a:xfrm>
            <a:off x="657825" y="1247275"/>
            <a:ext cx="3212026" cy="30703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4"/>
          <p:cNvSpPr txBox="1"/>
          <p:nvPr/>
        </p:nvSpPr>
        <p:spPr>
          <a:xfrm>
            <a:off x="3751350" y="276500"/>
            <a:ext cx="5147100" cy="917700"/>
          </a:xfrm>
          <a:prstGeom prst="rect">
            <a:avLst/>
          </a:prstGeom>
          <a:noFill/>
          <a:ln>
            <a:noFill/>
          </a:ln>
        </p:spPr>
        <p:txBody>
          <a:bodyPr spcFirstLastPara="1" wrap="square" lIns="0" tIns="9525" rIns="0" bIns="0" anchor="t" anchorCtr="0">
            <a:spAutoFit/>
          </a:bodyPr>
          <a:lstStyle/>
          <a:p>
            <a:pPr marL="12700" marR="0" lvl="0" indent="0" algn="r" rtl="0">
              <a:lnSpc>
                <a:spcPct val="100000"/>
              </a:lnSpc>
              <a:spcBef>
                <a:spcPts val="0"/>
              </a:spcBef>
              <a:spcAft>
                <a:spcPts val="0"/>
              </a:spcAft>
              <a:buClr>
                <a:srgbClr val="000000"/>
              </a:buClr>
              <a:buSzPts val="7200"/>
              <a:buFont typeface="Arial"/>
              <a:buNone/>
            </a:pPr>
            <a:r>
              <a:rPr lang="es" sz="5900" b="1" i="0" u="none" strike="noStrike" cap="none">
                <a:solidFill>
                  <a:schemeClr val="lt1"/>
                </a:solidFill>
                <a:latin typeface="Open Sans"/>
                <a:ea typeface="Open Sans"/>
                <a:cs typeface="Open Sans"/>
                <a:sym typeface="Open Sans"/>
              </a:rPr>
              <a:t>THANK YOU</a:t>
            </a:r>
            <a:endParaRPr sz="5900" b="1" i="0" u="none" strike="noStrike" cap="none">
              <a:solidFill>
                <a:schemeClr val="lt1"/>
              </a:solidFill>
              <a:latin typeface="Open Sans"/>
              <a:ea typeface="Open Sans"/>
              <a:cs typeface="Open Sans"/>
              <a:sym typeface="Open Sans"/>
            </a:endParaRPr>
          </a:p>
        </p:txBody>
      </p:sp>
      <p:sp>
        <p:nvSpPr>
          <p:cNvPr id="200" name="Google Shape;200;p34"/>
          <p:cNvSpPr txBox="1"/>
          <p:nvPr/>
        </p:nvSpPr>
        <p:spPr>
          <a:xfrm>
            <a:off x="2515850" y="4286850"/>
            <a:ext cx="6382800" cy="604500"/>
          </a:xfrm>
          <a:prstGeom prst="rect">
            <a:avLst/>
          </a:prstGeom>
          <a:noFill/>
          <a:ln>
            <a:noFill/>
          </a:ln>
        </p:spPr>
        <p:txBody>
          <a:bodyPr spcFirstLastPara="1" wrap="square" lIns="91425" tIns="91425" rIns="91425" bIns="91425" anchor="t" anchorCtr="0">
            <a:noAutofit/>
          </a:bodyPr>
          <a:lstStyle/>
          <a:p>
            <a:pPr marL="12700" lvl="0" indent="0" algn="r" rtl="0">
              <a:spcBef>
                <a:spcPts val="2900"/>
              </a:spcBef>
              <a:spcAft>
                <a:spcPts val="0"/>
              </a:spcAft>
              <a:buClr>
                <a:schemeClr val="dk1"/>
              </a:buClr>
              <a:buSzPts val="1100"/>
              <a:buFont typeface="Arial"/>
              <a:buNone/>
            </a:pPr>
            <a:r>
              <a:rPr lang="es" sz="1900" b="1" u="sng">
                <a:solidFill>
                  <a:schemeClr val="lt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https://www.youtube.com/wat</a:t>
            </a:r>
            <a:r>
              <a:rPr lang="es" sz="1900" b="1">
                <a:solidFill>
                  <a:schemeClr val="lt1"/>
                </a:solidFill>
                <a:latin typeface="Open Sans"/>
                <a:ea typeface="Open Sans"/>
                <a:cs typeface="Open Sans"/>
                <a:sym typeface="Open Sans"/>
              </a:rPr>
              <a:t> </a:t>
            </a:r>
            <a:r>
              <a:rPr lang="es" sz="1900" b="1" u="sng">
                <a:solidFill>
                  <a:schemeClr val="lt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ch?v=_RUwV_bcFAI</a:t>
            </a:r>
            <a:endParaRPr sz="1900" b="1">
              <a:solidFill>
                <a:schemeClr val="lt1"/>
              </a:solidFill>
              <a:latin typeface="Open Sans"/>
              <a:ea typeface="Open Sans"/>
              <a:cs typeface="Open Sans"/>
              <a:sym typeface="Open Sans"/>
            </a:endParaRPr>
          </a:p>
        </p:txBody>
      </p:sp>
      <p:sp>
        <p:nvSpPr>
          <p:cNvPr id="201" name="Google Shape;201;p34"/>
          <p:cNvSpPr txBox="1"/>
          <p:nvPr/>
        </p:nvSpPr>
        <p:spPr>
          <a:xfrm>
            <a:off x="3354450" y="2312425"/>
            <a:ext cx="5453100" cy="1087200"/>
          </a:xfrm>
          <a:prstGeom prst="rect">
            <a:avLst/>
          </a:prstGeom>
          <a:noFill/>
          <a:ln>
            <a:noFill/>
          </a:ln>
        </p:spPr>
        <p:txBody>
          <a:bodyPr spcFirstLastPara="1" wrap="square" lIns="0" tIns="9525" rIns="0" bIns="0" anchor="t" anchorCtr="0">
            <a:spAutoFit/>
          </a:bodyPr>
          <a:lstStyle/>
          <a:p>
            <a:pPr marL="38100" marR="0" lvl="0" indent="0" algn="r" rtl="0">
              <a:lnSpc>
                <a:spcPct val="100000"/>
              </a:lnSpc>
              <a:spcBef>
                <a:spcPts val="0"/>
              </a:spcBef>
              <a:spcAft>
                <a:spcPts val="0"/>
              </a:spcAft>
              <a:buClr>
                <a:srgbClr val="000000"/>
              </a:buClr>
              <a:buSzPts val="1500"/>
              <a:buFont typeface="Arial"/>
              <a:buNone/>
            </a:pPr>
            <a:r>
              <a:rPr lang="es" b="1">
                <a:solidFill>
                  <a:schemeClr val="lt1"/>
                </a:solidFill>
                <a:latin typeface="Open Sans"/>
                <a:ea typeface="Open Sans"/>
                <a:cs typeface="Open Sans"/>
                <a:sym typeface="Open Sans"/>
              </a:rPr>
              <a:t>X: </a:t>
            </a:r>
            <a:r>
              <a:rPr lang="es" i="0" u="none" strike="noStrike" cap="none">
                <a:solidFill>
                  <a:schemeClr val="lt1"/>
                </a:solidFill>
                <a:latin typeface="Open Sans"/>
                <a:ea typeface="Open Sans"/>
                <a:cs typeface="Open Sans"/>
                <a:sym typeface="Open Sans"/>
              </a:rPr>
              <a:t>@DiamasProject</a:t>
            </a:r>
            <a:endParaRPr i="0" u="none" strike="noStrike" cap="none">
              <a:solidFill>
                <a:schemeClr val="lt1"/>
              </a:solidFill>
              <a:latin typeface="Open Sans"/>
              <a:ea typeface="Open Sans"/>
              <a:cs typeface="Open Sans"/>
              <a:sym typeface="Open Sans"/>
            </a:endParaRPr>
          </a:p>
          <a:p>
            <a:pPr marL="12700" marR="0" lvl="0" indent="25400" algn="r" rtl="0">
              <a:lnSpc>
                <a:spcPct val="100000"/>
              </a:lnSpc>
              <a:spcBef>
                <a:spcPts val="0"/>
              </a:spcBef>
              <a:spcAft>
                <a:spcPts val="0"/>
              </a:spcAft>
              <a:buClr>
                <a:srgbClr val="000000"/>
              </a:buClr>
              <a:buSzPts val="1500"/>
              <a:buFont typeface="Arial"/>
              <a:buNone/>
            </a:pPr>
            <a:r>
              <a:rPr lang="es" b="1">
                <a:solidFill>
                  <a:schemeClr val="lt1"/>
                </a:solidFill>
                <a:latin typeface="Open Sans"/>
                <a:ea typeface="Open Sans"/>
                <a:cs typeface="Open Sans"/>
                <a:sym typeface="Open Sans"/>
              </a:rPr>
              <a:t>LinkedIn:</a:t>
            </a:r>
            <a:r>
              <a:rPr lang="es">
                <a:solidFill>
                  <a:schemeClr val="lt1"/>
                </a:solidFill>
                <a:latin typeface="Open Sans"/>
                <a:ea typeface="Open Sans"/>
                <a:cs typeface="Open Sans"/>
                <a:sym typeface="Open Sans"/>
              </a:rPr>
              <a:t> https://www.linkedin.com/company/diamas-project/</a:t>
            </a:r>
            <a:endParaRPr>
              <a:solidFill>
                <a:schemeClr val="lt1"/>
              </a:solidFill>
              <a:latin typeface="Open Sans"/>
              <a:ea typeface="Open Sans"/>
              <a:cs typeface="Open Sans"/>
              <a:sym typeface="Open Sans"/>
            </a:endParaRPr>
          </a:p>
          <a:p>
            <a:pPr marL="12700" marR="0" lvl="0" indent="25400" algn="r" rtl="0">
              <a:lnSpc>
                <a:spcPct val="100000"/>
              </a:lnSpc>
              <a:spcBef>
                <a:spcPts val="0"/>
              </a:spcBef>
              <a:spcAft>
                <a:spcPts val="0"/>
              </a:spcAft>
              <a:buClr>
                <a:srgbClr val="000000"/>
              </a:buClr>
              <a:buSzPts val="1500"/>
              <a:buFont typeface="Arial"/>
              <a:buNone/>
            </a:pPr>
            <a:r>
              <a:rPr lang="es" b="1">
                <a:solidFill>
                  <a:schemeClr val="lt1"/>
                </a:solidFill>
                <a:latin typeface="Open Sans"/>
                <a:ea typeface="Open Sans"/>
                <a:cs typeface="Open Sans"/>
                <a:sym typeface="Open Sans"/>
              </a:rPr>
              <a:t>Web: </a:t>
            </a:r>
            <a:r>
              <a:rPr lang="es" i="0" u="none" strike="noStrike" cap="none">
                <a:solidFill>
                  <a:schemeClr val="lt1"/>
                </a:solidFill>
                <a:latin typeface="Open Sans"/>
                <a:ea typeface="Open Sans"/>
                <a:cs typeface="Open Sans"/>
                <a:sym typeface="Open Sans"/>
              </a:rPr>
              <a:t>@diamasproject</a:t>
            </a:r>
            <a:endParaRPr>
              <a:solidFill>
                <a:schemeClr val="lt1"/>
              </a:solidFill>
              <a:latin typeface="Open Sans"/>
              <a:ea typeface="Open Sans"/>
              <a:cs typeface="Open Sans"/>
              <a:sym typeface="Open Sans"/>
            </a:endParaRPr>
          </a:p>
          <a:p>
            <a:pPr marL="12700" marR="0" lvl="0" indent="25400" algn="r" rtl="0">
              <a:lnSpc>
                <a:spcPct val="100000"/>
              </a:lnSpc>
              <a:spcBef>
                <a:spcPts val="0"/>
              </a:spcBef>
              <a:spcAft>
                <a:spcPts val="0"/>
              </a:spcAft>
              <a:buClr>
                <a:srgbClr val="000000"/>
              </a:buClr>
              <a:buSzPts val="1500"/>
              <a:buFont typeface="Arial"/>
              <a:buNone/>
            </a:pPr>
            <a:endParaRPr>
              <a:solidFill>
                <a:srgbClr val="375BA9"/>
              </a:solidFill>
              <a:latin typeface="Open Sans"/>
              <a:ea typeface="Open Sans"/>
              <a:cs typeface="Open Sans"/>
              <a:sym typeface="Open Sans"/>
            </a:endParaRPr>
          </a:p>
          <a:p>
            <a:pPr marL="12700" marR="0" lvl="0" indent="25400" algn="r" rtl="0">
              <a:lnSpc>
                <a:spcPct val="100000"/>
              </a:lnSpc>
              <a:spcBef>
                <a:spcPts val="0"/>
              </a:spcBef>
              <a:spcAft>
                <a:spcPts val="0"/>
              </a:spcAft>
              <a:buClr>
                <a:srgbClr val="000000"/>
              </a:buClr>
              <a:buSzPts val="1500"/>
              <a:buFont typeface="Arial"/>
              <a:buNone/>
            </a:pPr>
            <a:r>
              <a:rPr lang="es" b="1" i="0" u="none" strike="noStrike" cap="none">
                <a:solidFill>
                  <a:srgbClr val="FFC000"/>
                </a:solidFill>
                <a:latin typeface="Open Sans"/>
                <a:ea typeface="Open Sans"/>
                <a:cs typeface="Open Sans"/>
                <a:sym typeface="Open Sans"/>
              </a:rPr>
              <a:t>HTTPS://DIAMASPROJECT.EU</a:t>
            </a:r>
            <a:endParaRPr b="1" i="0" u="none" strike="noStrike" cap="none">
              <a:solidFill>
                <a:srgbClr val="000000"/>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CC990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803</Words>
  <Application>Microsoft Office PowerPoint</Application>
  <PresentationFormat>Presentación en pantalla (16:9)</PresentationFormat>
  <Paragraphs>84</Paragraphs>
  <Slides>12</Slides>
  <Notes>12</Notes>
  <HiddenSlides>0</HiddenSlides>
  <MMClips>0</MMClips>
  <ScaleCrop>false</ScaleCrop>
  <HeadingPairs>
    <vt:vector size="6" baseType="variant">
      <vt:variant>
        <vt:lpstr>Fuentes usadas</vt:lpstr>
      </vt:variant>
      <vt:variant>
        <vt:i4>3</vt:i4>
      </vt:variant>
      <vt:variant>
        <vt:lpstr>Tema</vt:lpstr>
      </vt:variant>
      <vt:variant>
        <vt:i4>2</vt:i4>
      </vt:variant>
      <vt:variant>
        <vt:lpstr>Títulos de diapositiva</vt:lpstr>
      </vt:variant>
      <vt:variant>
        <vt:i4>12</vt:i4>
      </vt:variant>
    </vt:vector>
  </HeadingPairs>
  <TitlesOfParts>
    <vt:vector size="17" baseType="lpstr">
      <vt:lpstr>Arial</vt:lpstr>
      <vt:lpstr>Tahoma</vt:lpstr>
      <vt:lpstr>Open Sans</vt:lpstr>
      <vt:lpstr>Simple Light</vt:lpstr>
      <vt:lpstr>Office Theme</vt:lpstr>
      <vt:lpstr>Presentación de PowerPoint</vt:lpstr>
      <vt:lpstr>DOAS Deployment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Virginia de Pablo Llorente</dc:creator>
  <cp:lastModifiedBy>Virginia de Pablo Llorente</cp:lastModifiedBy>
  <cp:revision>2</cp:revision>
  <dcterms:modified xsi:type="dcterms:W3CDTF">2024-09-27T11:41:19Z</dcterms:modified>
</cp:coreProperties>
</file>