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theme/theme7.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8.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9.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ppt/tags/tag12.xml" ContentType="application/vnd.openxmlformats-officedocument.presentationml.tags+xml"/>
  <Override PartName="/ppt/notesSlides/notesSlide26.xml" ContentType="application/vnd.openxmlformats-officedocument.presentationml.notesSlide+xml"/>
  <Override PartName="/ppt/tags/tag13.xml" ContentType="application/vnd.openxmlformats-officedocument.presentationml.tags+xml"/>
  <Override PartName="/ppt/notesSlides/notesSlide27.xml" ContentType="application/vnd.openxmlformats-officedocument.presentationml.notesSlide+xml"/>
  <Override PartName="/ppt/tags/tag14.xml" ContentType="application/vnd.openxmlformats-officedocument.presentationml.tags+xml"/>
  <Override PartName="/ppt/notesSlides/notesSlide28.xml" ContentType="application/vnd.openxmlformats-officedocument.presentationml.notesSlide+xml"/>
  <Override PartName="/ppt/tags/tag15.xml" ContentType="application/vnd.openxmlformats-officedocument.presentationml.tags+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6.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ags/tag17.xml" ContentType="application/vnd.openxmlformats-officedocument.presentationml.tags+xml"/>
  <Override PartName="/ppt/notesSlides/notesSlide32.xml" ContentType="application/vnd.openxmlformats-officedocument.presentationml.notesSlide+xml"/>
  <Override PartName="/ppt/tags/tag18.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19.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5" r:id="rId2"/>
    <p:sldMasterId id="2147483697" r:id="rId3"/>
    <p:sldMasterId id="2147483709" r:id="rId4"/>
    <p:sldMasterId id="2147483760" r:id="rId5"/>
    <p:sldMasterId id="2147483800" r:id="rId6"/>
    <p:sldMasterId id="2147483804" r:id="rId7"/>
    <p:sldMasterId id="2147483840" r:id="rId8"/>
    <p:sldMasterId id="2147483846" r:id="rId9"/>
    <p:sldMasterId id="2147483849" r:id="rId10"/>
  </p:sldMasterIdLst>
  <p:notesMasterIdLst>
    <p:notesMasterId r:id="rId86"/>
  </p:notesMasterIdLst>
  <p:sldIdLst>
    <p:sldId id="677" r:id="rId11"/>
    <p:sldId id="396" r:id="rId12"/>
    <p:sldId id="734" r:id="rId13"/>
    <p:sldId id="698" r:id="rId14"/>
    <p:sldId id="632" r:id="rId15"/>
    <p:sldId id="894" r:id="rId16"/>
    <p:sldId id="893" r:id="rId17"/>
    <p:sldId id="895" r:id="rId18"/>
    <p:sldId id="896" r:id="rId19"/>
    <p:sldId id="899" r:id="rId20"/>
    <p:sldId id="898" r:id="rId21"/>
    <p:sldId id="900" r:id="rId22"/>
    <p:sldId id="903" r:id="rId23"/>
    <p:sldId id="901" r:id="rId24"/>
    <p:sldId id="905" r:id="rId25"/>
    <p:sldId id="897" r:id="rId26"/>
    <p:sldId id="879" r:id="rId27"/>
    <p:sldId id="880" r:id="rId28"/>
    <p:sldId id="604" r:id="rId29"/>
    <p:sldId id="881" r:id="rId30"/>
    <p:sldId id="818" r:id="rId31"/>
    <p:sldId id="591" r:id="rId32"/>
    <p:sldId id="740" r:id="rId33"/>
    <p:sldId id="724" r:id="rId34"/>
    <p:sldId id="883" r:id="rId35"/>
    <p:sldId id="816" r:id="rId36"/>
    <p:sldId id="824" r:id="rId37"/>
    <p:sldId id="827" r:id="rId38"/>
    <p:sldId id="863" r:id="rId39"/>
    <p:sldId id="873" r:id="rId40"/>
    <p:sldId id="874" r:id="rId41"/>
    <p:sldId id="839" r:id="rId42"/>
    <p:sldId id="840" r:id="rId43"/>
    <p:sldId id="768" r:id="rId44"/>
    <p:sldId id="769" r:id="rId45"/>
    <p:sldId id="770" r:id="rId46"/>
    <p:sldId id="868" r:id="rId47"/>
    <p:sldId id="890" r:id="rId48"/>
    <p:sldId id="891" r:id="rId49"/>
    <p:sldId id="416" r:id="rId50"/>
    <p:sldId id="286" r:id="rId51"/>
    <p:sldId id="287" r:id="rId52"/>
    <p:sldId id="288" r:id="rId53"/>
    <p:sldId id="289" r:id="rId54"/>
    <p:sldId id="290" r:id="rId55"/>
    <p:sldId id="291" r:id="rId56"/>
    <p:sldId id="292" r:id="rId57"/>
    <p:sldId id="293" r:id="rId58"/>
    <p:sldId id="294" r:id="rId59"/>
    <p:sldId id="653" r:id="rId60"/>
    <p:sldId id="322" r:id="rId61"/>
    <p:sldId id="335" r:id="rId62"/>
    <p:sldId id="683" r:id="rId63"/>
    <p:sldId id="334" r:id="rId64"/>
    <p:sldId id="906" r:id="rId65"/>
    <p:sldId id="907" r:id="rId66"/>
    <p:sldId id="908" r:id="rId67"/>
    <p:sldId id="885" r:id="rId68"/>
    <p:sldId id="892" r:id="rId69"/>
    <p:sldId id="888" r:id="rId70"/>
    <p:sldId id="889" r:id="rId71"/>
    <p:sldId id="909" r:id="rId72"/>
    <p:sldId id="910" r:id="rId73"/>
    <p:sldId id="911" r:id="rId74"/>
    <p:sldId id="912" r:id="rId75"/>
    <p:sldId id="913" r:id="rId76"/>
    <p:sldId id="914" r:id="rId77"/>
    <p:sldId id="915" r:id="rId78"/>
    <p:sldId id="918" r:id="rId79"/>
    <p:sldId id="917" r:id="rId80"/>
    <p:sldId id="610" r:id="rId81"/>
    <p:sldId id="919" r:id="rId82"/>
    <p:sldId id="866" r:id="rId83"/>
    <p:sldId id="875" r:id="rId84"/>
    <p:sldId id="830"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0B8"/>
    <a:srgbClr val="FFEAA5"/>
    <a:srgbClr val="0000FF"/>
    <a:srgbClr val="636465"/>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08"/>
    <p:restoredTop sz="95000"/>
  </p:normalViewPr>
  <p:slideViewPr>
    <p:cSldViewPr snapToGrid="0" snapToObjects="1">
      <p:cViewPr varScale="1">
        <p:scale>
          <a:sx n="83" d="100"/>
          <a:sy n="83" d="100"/>
        </p:scale>
        <p:origin x="224" y="18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theme" Target="theme/theme1.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5.xml"/><Relationship Id="rId90" Type="http://schemas.openxmlformats.org/officeDocument/2006/relationships/tableStyles" Target="tableStyles.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presProps" Target="presProps.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w="31750">
          <a:solidFill>
            <a:srgbClr val="C00000"/>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58EC7718-1867-1B4B-B7C0-E994D25D6729}" type="presOf" srcId="{27DF769D-61BC-41F1-AFD3-6494961BCB41}" destId="{80EA1C31-A03A-4ABC-8315-CE21DE80946B}" srcOrd="0" destOrd="0" presId="urn:microsoft.com/office/officeart/2005/8/layout/chevron1"/>
    <dgm:cxn modelId="{DDEDD818-D5D6-EC48-88D0-AD5074926AB7}" type="presOf" srcId="{C1C2928A-7DAC-41EA-ACF2-7E43AEE031AD}" destId="{65B22832-EB6D-4370-87F9-83A7A0DD89E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0C8F51E0-999F-CC47-A1B3-96F3FD2D6395}" type="presOf" srcId="{6C45198E-D22F-4A5B-BD9E-24CC8693F18A}" destId="{B3B71662-8CE3-4172-8137-5CAF82817FDD}" srcOrd="0" destOrd="0" presId="urn:microsoft.com/office/officeart/2005/8/layout/chevron1"/>
    <dgm:cxn modelId="{3D677EFF-33A4-674F-B9E3-DEF3CFA19B57}" type="presOf" srcId="{CE2D72B8-933A-40FC-8E74-2A0A5FDE3E93}" destId="{A863CD80-B8D2-4CB8-9AA5-970098254617}" srcOrd="0" destOrd="0" presId="urn:microsoft.com/office/officeart/2005/8/layout/chevron1"/>
    <dgm:cxn modelId="{79280081-286E-6147-96AB-93C1A985BF4D}" type="presParOf" srcId="{65B22832-EB6D-4370-87F9-83A7A0DD89EB}" destId="{B3B71662-8CE3-4172-8137-5CAF82817FDD}" srcOrd="0" destOrd="0" presId="urn:microsoft.com/office/officeart/2005/8/layout/chevron1"/>
    <dgm:cxn modelId="{974464F7-EDAB-7941-B9B5-CCFB846C0297}" type="presParOf" srcId="{65B22832-EB6D-4370-87F9-83A7A0DD89EB}" destId="{60C4FA3A-D706-436C-8279-6E06E693F550}" srcOrd="1" destOrd="0" presId="urn:microsoft.com/office/officeart/2005/8/layout/chevron1"/>
    <dgm:cxn modelId="{90B4C0E9-B795-884F-B459-41AA3D737D48}" type="presParOf" srcId="{65B22832-EB6D-4370-87F9-83A7A0DD89EB}" destId="{A863CD80-B8D2-4CB8-9AA5-970098254617}" srcOrd="2" destOrd="0" presId="urn:microsoft.com/office/officeart/2005/8/layout/chevron1"/>
    <dgm:cxn modelId="{712BA748-1B72-DD4F-A615-3142D0943AEB}" type="presParOf" srcId="{65B22832-EB6D-4370-87F9-83A7A0DD89EB}" destId="{EF4AD638-61D7-40ED-854D-9200F67F511B}" srcOrd="3" destOrd="0" presId="urn:microsoft.com/office/officeart/2005/8/layout/chevron1"/>
    <dgm:cxn modelId="{3C3891D1-C6FB-AB42-B9F3-31BFA1F7A513}"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w="31750">
          <a:solidFill>
            <a:srgbClr val="C00000"/>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EEFAE809-512D-1D41-9BBD-DD87471D6B1C}" type="presOf" srcId="{C1C2928A-7DAC-41EA-ACF2-7E43AEE031AD}" destId="{65B22832-EB6D-4370-87F9-83A7A0DD89EB}" srcOrd="0" destOrd="0" presId="urn:microsoft.com/office/officeart/2005/8/layout/chevron1"/>
    <dgm:cxn modelId="{808F220B-49E0-F84B-8572-C92A650CE351}" type="presOf" srcId="{27DF769D-61BC-41F1-AFD3-6494961BCB41}" destId="{80EA1C31-A03A-4ABC-8315-CE21DE80946B}" srcOrd="0" destOrd="0" presId="urn:microsoft.com/office/officeart/2005/8/layout/chevron1"/>
    <dgm:cxn modelId="{BD4FA914-9297-6243-8BF5-AD11C5168013}" type="presOf" srcId="{6C45198E-D22F-4A5B-BD9E-24CC8693F18A}" destId="{B3B71662-8CE3-4172-8137-5CAF82817FDD}" srcOrd="0" destOrd="0" presId="urn:microsoft.com/office/officeart/2005/8/layout/chevron1"/>
    <dgm:cxn modelId="{541F311E-2594-144A-9B7E-E61C49F4F20E}" type="presOf" srcId="{CE2D72B8-933A-40FC-8E74-2A0A5FDE3E93}" destId="{A863CD80-B8D2-4CB8-9AA5-970098254617}"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D9070131-8765-4749-AD44-B33A1F97209C}" type="presParOf" srcId="{65B22832-EB6D-4370-87F9-83A7A0DD89EB}" destId="{B3B71662-8CE3-4172-8137-5CAF82817FDD}" srcOrd="0" destOrd="0" presId="urn:microsoft.com/office/officeart/2005/8/layout/chevron1"/>
    <dgm:cxn modelId="{60122458-1597-7C45-8B82-ED3C662A7C79}" type="presParOf" srcId="{65B22832-EB6D-4370-87F9-83A7A0DD89EB}" destId="{60C4FA3A-D706-436C-8279-6E06E693F550}" srcOrd="1" destOrd="0" presId="urn:microsoft.com/office/officeart/2005/8/layout/chevron1"/>
    <dgm:cxn modelId="{997EC53B-33C0-6446-BF46-3C6B811BF61C}" type="presParOf" srcId="{65B22832-EB6D-4370-87F9-83A7A0DD89EB}" destId="{A863CD80-B8D2-4CB8-9AA5-970098254617}" srcOrd="2" destOrd="0" presId="urn:microsoft.com/office/officeart/2005/8/layout/chevron1"/>
    <dgm:cxn modelId="{0F748FFC-9E3E-DF4E-898E-5AA1025C6FF7}" type="presParOf" srcId="{65B22832-EB6D-4370-87F9-83A7A0DD89EB}" destId="{EF4AD638-61D7-40ED-854D-9200F67F511B}" srcOrd="3" destOrd="0" presId="urn:microsoft.com/office/officeart/2005/8/layout/chevron1"/>
    <dgm:cxn modelId="{203276B0-E252-8948-99F8-ABAFE96B3AD9}"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w="31750">
          <a:solidFill>
            <a:srgbClr val="C00000"/>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63C3FB53-71F1-4B8E-8D86-8018D1B89853}" srcId="{C1C2928A-7DAC-41EA-ACF2-7E43AEE031AD}" destId="{6C45198E-D22F-4A5B-BD9E-24CC8693F18A}" srcOrd="0" destOrd="0" parTransId="{9D50E806-4683-496E-9502-C6CF3958D280}" sibTransId="{92C2ED70-5712-4EFF-8569-0BC9D80278BA}"/>
    <dgm:cxn modelId="{712DE966-B6ED-9448-8D55-5D09CBC3B818}" type="presOf" srcId="{6C45198E-D22F-4A5B-BD9E-24CC8693F18A}" destId="{B3B71662-8CE3-4172-8137-5CAF82817FDD}" srcOrd="0" destOrd="0" presId="urn:microsoft.com/office/officeart/2005/8/layout/chevron1"/>
    <dgm:cxn modelId="{65F85776-8990-D043-8217-92D0A535236C}" type="presOf" srcId="{C1C2928A-7DAC-41EA-ACF2-7E43AEE031AD}" destId="{65B22832-EB6D-4370-87F9-83A7A0DD89EB}"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DAC047CA-7072-3C46-8481-85F64FE33278}" type="presOf" srcId="{27DF769D-61BC-41F1-AFD3-6494961BCB41}" destId="{80EA1C31-A03A-4ABC-8315-CE21DE80946B}" srcOrd="0" destOrd="0" presId="urn:microsoft.com/office/officeart/2005/8/layout/chevron1"/>
    <dgm:cxn modelId="{E4252EF2-86FE-2B44-A9DF-0377EB63ADBE}" type="presOf" srcId="{CE2D72B8-933A-40FC-8E74-2A0A5FDE3E93}" destId="{A863CD80-B8D2-4CB8-9AA5-970098254617}" srcOrd="0" destOrd="0" presId="urn:microsoft.com/office/officeart/2005/8/layout/chevron1"/>
    <dgm:cxn modelId="{7E808389-F16E-BB4A-9D7C-D9D36BA1B5C2}" type="presParOf" srcId="{65B22832-EB6D-4370-87F9-83A7A0DD89EB}" destId="{B3B71662-8CE3-4172-8137-5CAF82817FDD}" srcOrd="0" destOrd="0" presId="urn:microsoft.com/office/officeart/2005/8/layout/chevron1"/>
    <dgm:cxn modelId="{30106103-3EF2-5A4E-91F6-FF8BBA84C148}" type="presParOf" srcId="{65B22832-EB6D-4370-87F9-83A7A0DD89EB}" destId="{60C4FA3A-D706-436C-8279-6E06E693F550}" srcOrd="1" destOrd="0" presId="urn:microsoft.com/office/officeart/2005/8/layout/chevron1"/>
    <dgm:cxn modelId="{FD9F23BA-E5E8-8941-94BE-D0F6865DF4A4}" type="presParOf" srcId="{65B22832-EB6D-4370-87F9-83A7A0DD89EB}" destId="{A863CD80-B8D2-4CB8-9AA5-970098254617}" srcOrd="2" destOrd="0" presId="urn:microsoft.com/office/officeart/2005/8/layout/chevron1"/>
    <dgm:cxn modelId="{418F0FEE-28CE-2E46-9B1A-7F9870C0A6DB}" type="presParOf" srcId="{65B22832-EB6D-4370-87F9-83A7A0DD89EB}" destId="{EF4AD638-61D7-40ED-854D-9200F67F511B}" srcOrd="3" destOrd="0" presId="urn:microsoft.com/office/officeart/2005/8/layout/chevron1"/>
    <dgm:cxn modelId="{9DDD0D69-494F-2745-9833-383EAED89CED}"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w="31750">
          <a:solidFill>
            <a:srgbClr val="C00000"/>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80E9771E-AB63-BA42-8657-FECD07FC50D7}" type="presOf" srcId="{6C45198E-D22F-4A5B-BD9E-24CC8693F18A}" destId="{B3B71662-8CE3-4172-8137-5CAF82817FDD}"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6AAB1561-3B38-1548-B61B-1EF5F0C867AB}" type="presOf" srcId="{27DF769D-61BC-41F1-AFD3-6494961BCB41}" destId="{80EA1C31-A03A-4ABC-8315-CE21DE80946B}"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7F5E9B96-8F77-A84C-93BF-965A72D9AE2E}" type="presOf" srcId="{C1C2928A-7DAC-41EA-ACF2-7E43AEE031AD}" destId="{65B22832-EB6D-4370-87F9-83A7A0DD89EB}" srcOrd="0" destOrd="0" presId="urn:microsoft.com/office/officeart/2005/8/layout/chevron1"/>
    <dgm:cxn modelId="{FEC287A8-0C6E-6C4E-A476-E1429E84CFC2}" type="presOf" srcId="{CE2D72B8-933A-40FC-8E74-2A0A5FDE3E93}" destId="{A863CD80-B8D2-4CB8-9AA5-970098254617}" srcOrd="0" destOrd="0" presId="urn:microsoft.com/office/officeart/2005/8/layout/chevron1"/>
    <dgm:cxn modelId="{80C8795F-535E-3B40-9982-C7ACF0B51F38}" type="presParOf" srcId="{65B22832-EB6D-4370-87F9-83A7A0DD89EB}" destId="{B3B71662-8CE3-4172-8137-5CAF82817FDD}" srcOrd="0" destOrd="0" presId="urn:microsoft.com/office/officeart/2005/8/layout/chevron1"/>
    <dgm:cxn modelId="{0976CD22-6DA4-FF4E-8380-400D243F3D48}" type="presParOf" srcId="{65B22832-EB6D-4370-87F9-83A7A0DD89EB}" destId="{60C4FA3A-D706-436C-8279-6E06E693F550}" srcOrd="1" destOrd="0" presId="urn:microsoft.com/office/officeart/2005/8/layout/chevron1"/>
    <dgm:cxn modelId="{1DD94DF4-1C61-EF4B-98D6-717CD2AB09B2}" type="presParOf" srcId="{65B22832-EB6D-4370-87F9-83A7A0DD89EB}" destId="{A863CD80-B8D2-4CB8-9AA5-970098254617}" srcOrd="2" destOrd="0" presId="urn:microsoft.com/office/officeart/2005/8/layout/chevron1"/>
    <dgm:cxn modelId="{8F6A6269-72B0-B34F-826B-76F3DC0DBE16}" type="presParOf" srcId="{65B22832-EB6D-4370-87F9-83A7A0DD89EB}" destId="{EF4AD638-61D7-40ED-854D-9200F67F511B}" srcOrd="3" destOrd="0" presId="urn:microsoft.com/office/officeart/2005/8/layout/chevron1"/>
    <dgm:cxn modelId="{5855F193-93DE-C149-86E4-36C2999D4ABA}"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w="31750">
          <a:solidFill>
            <a:srgbClr val="C00000"/>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3E2D7806-AB0B-344E-BD49-4F0D69967AD5}" type="presOf" srcId="{6C45198E-D22F-4A5B-BD9E-24CC8693F18A}" destId="{B3B71662-8CE3-4172-8137-5CAF82817FDD}" srcOrd="0" destOrd="0" presId="urn:microsoft.com/office/officeart/2005/8/layout/chevron1"/>
    <dgm:cxn modelId="{2D51C919-E34A-924D-9B5E-99DB2867F66B}" type="presOf" srcId="{CE2D72B8-933A-40FC-8E74-2A0A5FDE3E93}" destId="{A863CD80-B8D2-4CB8-9AA5-970098254617}" srcOrd="0" destOrd="0" presId="urn:microsoft.com/office/officeart/2005/8/layout/chevron1"/>
    <dgm:cxn modelId="{B34B5C35-916A-3040-9421-BFE7D7006942}" type="presOf" srcId="{C1C2928A-7DAC-41EA-ACF2-7E43AEE031AD}" destId="{65B22832-EB6D-4370-87F9-83A7A0DD89E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8CCE06B1-70F8-5245-B7D9-092ED3BCEFEF}" type="presOf" srcId="{27DF769D-61BC-41F1-AFD3-6494961BCB41}" destId="{80EA1C31-A03A-4ABC-8315-CE21DE80946B}" srcOrd="0" destOrd="0" presId="urn:microsoft.com/office/officeart/2005/8/layout/chevron1"/>
    <dgm:cxn modelId="{8E4D3AA2-4B4F-1D41-B116-7BE2107A89CD}" type="presParOf" srcId="{65B22832-EB6D-4370-87F9-83A7A0DD89EB}" destId="{B3B71662-8CE3-4172-8137-5CAF82817FDD}" srcOrd="0" destOrd="0" presId="urn:microsoft.com/office/officeart/2005/8/layout/chevron1"/>
    <dgm:cxn modelId="{D8EF50F8-B87F-2847-A5D4-122C1741EBBE}" type="presParOf" srcId="{65B22832-EB6D-4370-87F9-83A7A0DD89EB}" destId="{60C4FA3A-D706-436C-8279-6E06E693F550}" srcOrd="1" destOrd="0" presId="urn:microsoft.com/office/officeart/2005/8/layout/chevron1"/>
    <dgm:cxn modelId="{3D9B511F-24CF-F145-B8EB-36919479E57C}" type="presParOf" srcId="{65B22832-EB6D-4370-87F9-83A7A0DD89EB}" destId="{A863CD80-B8D2-4CB8-9AA5-970098254617}" srcOrd="2" destOrd="0" presId="urn:microsoft.com/office/officeart/2005/8/layout/chevron1"/>
    <dgm:cxn modelId="{7692EE9F-1EC8-7D4D-8ADB-97E8D5D3B492}" type="presParOf" srcId="{65B22832-EB6D-4370-87F9-83A7A0DD89EB}" destId="{EF4AD638-61D7-40ED-854D-9200F67F511B}" srcOrd="3" destOrd="0" presId="urn:microsoft.com/office/officeart/2005/8/layout/chevron1"/>
    <dgm:cxn modelId="{37068A37-C573-AF4A-B2F4-A39C676F7433}"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w="31750">
          <a:solidFill>
            <a:srgbClr val="C00000"/>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10B3F91E-AA6B-1A47-A26E-D7819D80AA0A}" type="presOf" srcId="{6C45198E-D22F-4A5B-BD9E-24CC8693F18A}" destId="{B3B71662-8CE3-4172-8137-5CAF82817FDD}" srcOrd="0" destOrd="0" presId="urn:microsoft.com/office/officeart/2005/8/layout/chevron1"/>
    <dgm:cxn modelId="{F3106653-D022-104B-8719-DB15383BE6F2}" type="presOf" srcId="{CE2D72B8-933A-40FC-8E74-2A0A5FDE3E93}" destId="{A863CD80-B8D2-4CB8-9AA5-970098254617}"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93C59A58-B154-1744-A0DE-39BF7593212A}" type="presOf" srcId="{C1C2928A-7DAC-41EA-ACF2-7E43AEE031AD}" destId="{65B22832-EB6D-4370-87F9-83A7A0DD89EB}"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252B2FBE-ECAC-0142-A6D7-9D6673B96AC8}" type="presOf" srcId="{27DF769D-61BC-41F1-AFD3-6494961BCB41}" destId="{80EA1C31-A03A-4ABC-8315-CE21DE80946B}" srcOrd="0" destOrd="0" presId="urn:microsoft.com/office/officeart/2005/8/layout/chevron1"/>
    <dgm:cxn modelId="{2B0417B0-6FFF-B04F-8EB6-D8D9509A6727}" type="presParOf" srcId="{65B22832-EB6D-4370-87F9-83A7A0DD89EB}" destId="{B3B71662-8CE3-4172-8137-5CAF82817FDD}" srcOrd="0" destOrd="0" presId="urn:microsoft.com/office/officeart/2005/8/layout/chevron1"/>
    <dgm:cxn modelId="{B56285EB-CDA1-5445-AA82-79DFBB1B8B0D}" type="presParOf" srcId="{65B22832-EB6D-4370-87F9-83A7A0DD89EB}" destId="{60C4FA3A-D706-436C-8279-6E06E693F550}" srcOrd="1" destOrd="0" presId="urn:microsoft.com/office/officeart/2005/8/layout/chevron1"/>
    <dgm:cxn modelId="{DE7FF6CD-5351-9045-A32C-E96A5558D3D7}" type="presParOf" srcId="{65B22832-EB6D-4370-87F9-83A7A0DD89EB}" destId="{A863CD80-B8D2-4CB8-9AA5-970098254617}" srcOrd="2" destOrd="0" presId="urn:microsoft.com/office/officeart/2005/8/layout/chevron1"/>
    <dgm:cxn modelId="{B101CF39-10FC-4C48-ADB3-C20B68286A9D}" type="presParOf" srcId="{65B22832-EB6D-4370-87F9-83A7A0DD89EB}" destId="{EF4AD638-61D7-40ED-854D-9200F67F511B}" srcOrd="3" destOrd="0" presId="urn:microsoft.com/office/officeart/2005/8/layout/chevron1"/>
    <dgm:cxn modelId="{7D9EDE64-A1AA-C845-89C8-47D10F366059}"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w="31750">
          <a:solidFill>
            <a:srgbClr val="C00000"/>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0A1BE72E-E68C-1B41-AAB0-DDE8ED1ABE43}"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FD7CC898-369B-DF49-99D7-58DB0F382D76}" type="presOf" srcId="{CE2D72B8-933A-40FC-8E74-2A0A5FDE3E93}" destId="{A863CD80-B8D2-4CB8-9AA5-970098254617}" srcOrd="0" destOrd="0" presId="urn:microsoft.com/office/officeart/2005/8/layout/chevron1"/>
    <dgm:cxn modelId="{6892F2A1-B78F-CE44-9066-895C217B94EE}" type="presOf" srcId="{6C45198E-D22F-4A5B-BD9E-24CC8693F18A}" destId="{B3B71662-8CE3-4172-8137-5CAF82817FDD}" srcOrd="0" destOrd="0" presId="urn:microsoft.com/office/officeart/2005/8/layout/chevron1"/>
    <dgm:cxn modelId="{66772DCE-CBC3-B64E-A706-0BCC77FD338F}" type="presOf" srcId="{C1C2928A-7DAC-41EA-ACF2-7E43AEE031AD}" destId="{65B22832-EB6D-4370-87F9-83A7A0DD89EB}" srcOrd="0" destOrd="0" presId="urn:microsoft.com/office/officeart/2005/8/layout/chevron1"/>
    <dgm:cxn modelId="{72427AEB-10A1-7945-A8EB-EA516F46B9AE}" type="presParOf" srcId="{65B22832-EB6D-4370-87F9-83A7A0DD89EB}" destId="{B3B71662-8CE3-4172-8137-5CAF82817FDD}" srcOrd="0" destOrd="0" presId="urn:microsoft.com/office/officeart/2005/8/layout/chevron1"/>
    <dgm:cxn modelId="{33E582EA-1984-1E4B-A701-9A7AF468CA23}" type="presParOf" srcId="{65B22832-EB6D-4370-87F9-83A7A0DD89EB}" destId="{60C4FA3A-D706-436C-8279-6E06E693F550}" srcOrd="1" destOrd="0" presId="urn:microsoft.com/office/officeart/2005/8/layout/chevron1"/>
    <dgm:cxn modelId="{224A21E6-A257-D14D-9E76-8ABF0F25544F}" type="presParOf" srcId="{65B22832-EB6D-4370-87F9-83A7A0DD89EB}" destId="{A863CD80-B8D2-4CB8-9AA5-970098254617}" srcOrd="2" destOrd="0" presId="urn:microsoft.com/office/officeart/2005/8/layout/chevron1"/>
    <dgm:cxn modelId="{622A4A1E-F8EA-1642-91D9-3040F67EEFBD}" type="presParOf" srcId="{65B22832-EB6D-4370-87F9-83A7A0DD89EB}" destId="{EF4AD638-61D7-40ED-854D-9200F67F511B}" srcOrd="3" destOrd="0" presId="urn:microsoft.com/office/officeart/2005/8/layout/chevron1"/>
    <dgm:cxn modelId="{53361E94-84B7-3A4E-A4F9-875CC83FE2D3}"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w="31750">
          <a:solidFill>
            <a:srgbClr val="C00000"/>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CBF47115-19A7-4F43-ADD6-7815F0C40F6C}" type="presOf" srcId="{6C45198E-D22F-4A5B-BD9E-24CC8693F18A}" destId="{B3B71662-8CE3-4172-8137-5CAF82817FDD}"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426A8F83-BF47-4262-9DD3-17EA18211302}" srcId="{C1C2928A-7DAC-41EA-ACF2-7E43AEE031AD}" destId="{27DF769D-61BC-41F1-AFD3-6494961BCB41}" srcOrd="2" destOrd="0" parTransId="{1749894F-69C2-45C5-8374-8A96490FDA70}" sibTransId="{32BF2829-8229-44E9-A01C-4BAED522F395}"/>
    <dgm:cxn modelId="{A75F5389-79CA-0A4B-B269-52213EC60433}" type="presOf" srcId="{CE2D72B8-933A-40FC-8E74-2A0A5FDE3E93}" destId="{A863CD80-B8D2-4CB8-9AA5-970098254617}" srcOrd="0" destOrd="0" presId="urn:microsoft.com/office/officeart/2005/8/layout/chevron1"/>
    <dgm:cxn modelId="{9C03A98B-8AD7-4206-9789-130446A51600}" srcId="{C1C2928A-7DAC-41EA-ACF2-7E43AEE031AD}" destId="{CE2D72B8-933A-40FC-8E74-2A0A5FDE3E93}" srcOrd="1" destOrd="0" parTransId="{32F22FB1-3C6F-439E-88C6-ED97F1B85B64}" sibTransId="{CD9FE98A-9D77-4154-BAD2-05ADFB2AC930}"/>
    <dgm:cxn modelId="{A23464EE-8A9E-CF42-BD62-E42291BA9330}" type="presOf" srcId="{C1C2928A-7DAC-41EA-ACF2-7E43AEE031AD}" destId="{65B22832-EB6D-4370-87F9-83A7A0DD89EB}" srcOrd="0" destOrd="0" presId="urn:microsoft.com/office/officeart/2005/8/layout/chevron1"/>
    <dgm:cxn modelId="{BDA1C3FB-2128-E543-8368-4CD34F2F00F7}" type="presOf" srcId="{27DF769D-61BC-41F1-AFD3-6494961BCB41}" destId="{80EA1C31-A03A-4ABC-8315-CE21DE80946B}" srcOrd="0" destOrd="0" presId="urn:microsoft.com/office/officeart/2005/8/layout/chevron1"/>
    <dgm:cxn modelId="{3290E1B8-0F53-BF40-95C2-32294B9D6DD5}" type="presParOf" srcId="{65B22832-EB6D-4370-87F9-83A7A0DD89EB}" destId="{B3B71662-8CE3-4172-8137-5CAF82817FDD}" srcOrd="0" destOrd="0" presId="urn:microsoft.com/office/officeart/2005/8/layout/chevron1"/>
    <dgm:cxn modelId="{732458C5-7FDA-1E43-B8F4-A30C7E0CF547}" type="presParOf" srcId="{65B22832-EB6D-4370-87F9-83A7A0DD89EB}" destId="{60C4FA3A-D706-436C-8279-6E06E693F550}" srcOrd="1" destOrd="0" presId="urn:microsoft.com/office/officeart/2005/8/layout/chevron1"/>
    <dgm:cxn modelId="{886A043F-68D0-DD4F-9743-183BAFF7F627}" type="presParOf" srcId="{65B22832-EB6D-4370-87F9-83A7A0DD89EB}" destId="{A863CD80-B8D2-4CB8-9AA5-970098254617}" srcOrd="2" destOrd="0" presId="urn:microsoft.com/office/officeart/2005/8/layout/chevron1"/>
    <dgm:cxn modelId="{207C8B5E-A0F1-8B46-BE7F-16DADD054695}" type="presParOf" srcId="{65B22832-EB6D-4370-87F9-83A7A0DD89EB}" destId="{EF4AD638-61D7-40ED-854D-9200F67F511B}" srcOrd="3" destOrd="0" presId="urn:microsoft.com/office/officeart/2005/8/layout/chevron1"/>
    <dgm:cxn modelId="{BAD31295-E132-9243-AB6D-ACCD309AB523}"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rgbClr val="C00000"/>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1C2928A-7DAC-41EA-ACF2-7E43AEE031A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C45198E-D22F-4A5B-BD9E-24CC8693F18A}">
      <dgm:prSet phldrT="[Text]" custT="1"/>
      <dgm:spPr>
        <a:noFill/>
        <a:ln>
          <a:solidFill>
            <a:schemeClr val="tx1"/>
          </a:solidFill>
        </a:ln>
      </dgm:spPr>
      <dgm:t>
        <a:bodyPr/>
        <a:lstStyle/>
        <a:p>
          <a:r>
            <a:rPr lang="en-GB" sz="1800" dirty="0">
              <a:solidFill>
                <a:schemeClr val="tx1"/>
              </a:solidFill>
            </a:rPr>
            <a:t>Extraction of Respiratory Signals</a:t>
          </a:r>
        </a:p>
      </dgm:t>
    </dgm:pt>
    <dgm:pt modelId="{9D50E806-4683-496E-9502-C6CF3958D280}" type="parTrans" cxnId="{63C3FB53-71F1-4B8E-8D86-8018D1B89853}">
      <dgm:prSet/>
      <dgm:spPr/>
      <dgm:t>
        <a:bodyPr/>
        <a:lstStyle/>
        <a:p>
          <a:endParaRPr lang="en-GB" sz="1800"/>
        </a:p>
      </dgm:t>
    </dgm:pt>
    <dgm:pt modelId="{92C2ED70-5712-4EFF-8569-0BC9D80278BA}" type="sibTrans" cxnId="{63C3FB53-71F1-4B8E-8D86-8018D1B89853}">
      <dgm:prSet/>
      <dgm:spPr/>
      <dgm:t>
        <a:bodyPr/>
        <a:lstStyle/>
        <a:p>
          <a:endParaRPr lang="en-GB" sz="1800"/>
        </a:p>
      </dgm:t>
    </dgm:pt>
    <dgm:pt modelId="{CE2D72B8-933A-40FC-8E74-2A0A5FDE3E93}">
      <dgm:prSet custT="1"/>
      <dgm:spPr>
        <a:noFill/>
        <a:ln>
          <a:solidFill>
            <a:schemeClr val="tx1"/>
          </a:solidFill>
        </a:ln>
      </dgm:spPr>
      <dgm:t>
        <a:bodyPr/>
        <a:lstStyle/>
        <a:p>
          <a:r>
            <a:rPr lang="en-GB" sz="1800" dirty="0">
              <a:solidFill>
                <a:schemeClr val="tx1"/>
              </a:solidFill>
            </a:rPr>
            <a:t>RR Estimation</a:t>
          </a:r>
        </a:p>
      </dgm:t>
    </dgm:pt>
    <dgm:pt modelId="{CD9FE98A-9D77-4154-BAD2-05ADFB2AC930}" type="sibTrans" cxnId="{9C03A98B-8AD7-4206-9789-130446A51600}">
      <dgm:prSet/>
      <dgm:spPr/>
      <dgm:t>
        <a:bodyPr/>
        <a:lstStyle/>
        <a:p>
          <a:endParaRPr lang="en-GB" sz="1800"/>
        </a:p>
      </dgm:t>
    </dgm:pt>
    <dgm:pt modelId="{32F22FB1-3C6F-439E-88C6-ED97F1B85B64}" type="parTrans" cxnId="{9C03A98B-8AD7-4206-9789-130446A51600}">
      <dgm:prSet/>
      <dgm:spPr/>
      <dgm:t>
        <a:bodyPr/>
        <a:lstStyle/>
        <a:p>
          <a:endParaRPr lang="en-GB" sz="1800"/>
        </a:p>
      </dgm:t>
    </dgm:pt>
    <dgm:pt modelId="{27DF769D-61BC-41F1-AFD3-6494961BCB41}">
      <dgm:prSet custT="1"/>
      <dgm:spPr>
        <a:noFill/>
        <a:ln w="31750">
          <a:solidFill>
            <a:schemeClr val="tx1"/>
          </a:solidFill>
          <a:prstDash val="dash"/>
        </a:ln>
      </dgm:spPr>
      <dgm:t>
        <a:bodyPr/>
        <a:lstStyle/>
        <a:p>
          <a:r>
            <a:rPr lang="en-GB" sz="1800" dirty="0">
              <a:solidFill>
                <a:schemeClr val="tx1"/>
              </a:solidFill>
            </a:rPr>
            <a:t>Fusion of RR Estimates</a:t>
          </a:r>
        </a:p>
      </dgm:t>
    </dgm:pt>
    <dgm:pt modelId="{1749894F-69C2-45C5-8374-8A96490FDA70}" type="parTrans" cxnId="{426A8F83-BF47-4262-9DD3-17EA18211302}">
      <dgm:prSet/>
      <dgm:spPr/>
      <dgm:t>
        <a:bodyPr/>
        <a:lstStyle/>
        <a:p>
          <a:endParaRPr lang="en-GB" sz="1800"/>
        </a:p>
      </dgm:t>
    </dgm:pt>
    <dgm:pt modelId="{32BF2829-8229-44E9-A01C-4BAED522F395}" type="sibTrans" cxnId="{426A8F83-BF47-4262-9DD3-17EA18211302}">
      <dgm:prSet/>
      <dgm:spPr/>
      <dgm:t>
        <a:bodyPr/>
        <a:lstStyle/>
        <a:p>
          <a:endParaRPr lang="en-GB" sz="1800"/>
        </a:p>
      </dgm:t>
    </dgm:pt>
    <dgm:pt modelId="{65B22832-EB6D-4370-87F9-83A7A0DD89EB}" type="pres">
      <dgm:prSet presAssocID="{C1C2928A-7DAC-41EA-ACF2-7E43AEE031AD}" presName="Name0" presStyleCnt="0">
        <dgm:presLayoutVars>
          <dgm:dir/>
          <dgm:animLvl val="lvl"/>
          <dgm:resizeHandles val="exact"/>
        </dgm:presLayoutVars>
      </dgm:prSet>
      <dgm:spPr/>
    </dgm:pt>
    <dgm:pt modelId="{B3B71662-8CE3-4172-8137-5CAF82817FDD}" type="pres">
      <dgm:prSet presAssocID="{6C45198E-D22F-4A5B-BD9E-24CC8693F18A}" presName="parTxOnly" presStyleLbl="node1" presStyleIdx="0" presStyleCnt="3" custScaleX="1843093" custScaleY="1605197">
        <dgm:presLayoutVars>
          <dgm:chMax val="0"/>
          <dgm:chPref val="0"/>
          <dgm:bulletEnabled val="1"/>
        </dgm:presLayoutVars>
      </dgm:prSet>
      <dgm:spPr/>
    </dgm:pt>
    <dgm:pt modelId="{60C4FA3A-D706-436C-8279-6E06E693F550}" type="pres">
      <dgm:prSet presAssocID="{92C2ED70-5712-4EFF-8569-0BC9D80278BA}" presName="parTxOnlySpace" presStyleCnt="0"/>
      <dgm:spPr/>
    </dgm:pt>
    <dgm:pt modelId="{A863CD80-B8D2-4CB8-9AA5-970098254617}" type="pres">
      <dgm:prSet presAssocID="{CE2D72B8-933A-40FC-8E74-2A0A5FDE3E93}" presName="parTxOnly" presStyleLbl="node1" presStyleIdx="1" presStyleCnt="3" custScaleX="1493403" custScaleY="1605197">
        <dgm:presLayoutVars>
          <dgm:chMax val="0"/>
          <dgm:chPref val="0"/>
          <dgm:bulletEnabled val="1"/>
        </dgm:presLayoutVars>
      </dgm:prSet>
      <dgm:spPr/>
    </dgm:pt>
    <dgm:pt modelId="{EF4AD638-61D7-40ED-854D-9200F67F511B}" type="pres">
      <dgm:prSet presAssocID="{CD9FE98A-9D77-4154-BAD2-05ADFB2AC930}" presName="parTxOnlySpace" presStyleCnt="0"/>
      <dgm:spPr/>
    </dgm:pt>
    <dgm:pt modelId="{80EA1C31-A03A-4ABC-8315-CE21DE80946B}" type="pres">
      <dgm:prSet presAssocID="{27DF769D-61BC-41F1-AFD3-6494961BCB41}" presName="parTxOnly" presStyleLbl="node1" presStyleIdx="2" presStyleCnt="3" custScaleX="1502022" custScaleY="1605197">
        <dgm:presLayoutVars>
          <dgm:chMax val="0"/>
          <dgm:chPref val="0"/>
          <dgm:bulletEnabled val="1"/>
        </dgm:presLayoutVars>
      </dgm:prSet>
      <dgm:spPr/>
    </dgm:pt>
  </dgm:ptLst>
  <dgm:cxnLst>
    <dgm:cxn modelId="{928F3347-84A9-BD42-A69B-7AEBD2F5760C}" type="presOf" srcId="{27DF769D-61BC-41F1-AFD3-6494961BCB41}" destId="{80EA1C31-A03A-4ABC-8315-CE21DE80946B}" srcOrd="0" destOrd="0" presId="urn:microsoft.com/office/officeart/2005/8/layout/chevron1"/>
    <dgm:cxn modelId="{63C3FB53-71F1-4B8E-8D86-8018D1B89853}" srcId="{C1C2928A-7DAC-41EA-ACF2-7E43AEE031AD}" destId="{6C45198E-D22F-4A5B-BD9E-24CC8693F18A}" srcOrd="0" destOrd="0" parTransId="{9D50E806-4683-496E-9502-C6CF3958D280}" sibTransId="{92C2ED70-5712-4EFF-8569-0BC9D80278BA}"/>
    <dgm:cxn modelId="{DFDA2E6E-BF87-F440-BF93-629ED2326F39}" type="presOf" srcId="{6C45198E-D22F-4A5B-BD9E-24CC8693F18A}" destId="{B3B71662-8CE3-4172-8137-5CAF82817FDD}" srcOrd="0" destOrd="0" presId="urn:microsoft.com/office/officeart/2005/8/layout/chevron1"/>
    <dgm:cxn modelId="{426A8F83-BF47-4262-9DD3-17EA18211302}" srcId="{C1C2928A-7DAC-41EA-ACF2-7E43AEE031AD}" destId="{27DF769D-61BC-41F1-AFD3-6494961BCB41}" srcOrd="2" destOrd="0" parTransId="{1749894F-69C2-45C5-8374-8A96490FDA70}" sibTransId="{32BF2829-8229-44E9-A01C-4BAED522F395}"/>
    <dgm:cxn modelId="{9C03A98B-8AD7-4206-9789-130446A51600}" srcId="{C1C2928A-7DAC-41EA-ACF2-7E43AEE031AD}" destId="{CE2D72B8-933A-40FC-8E74-2A0A5FDE3E93}" srcOrd="1" destOrd="0" parTransId="{32F22FB1-3C6F-439E-88C6-ED97F1B85B64}" sibTransId="{CD9FE98A-9D77-4154-BAD2-05ADFB2AC930}"/>
    <dgm:cxn modelId="{3D3917B1-5FCE-7443-82B3-CB65C0C57D6C}" type="presOf" srcId="{C1C2928A-7DAC-41EA-ACF2-7E43AEE031AD}" destId="{65B22832-EB6D-4370-87F9-83A7A0DD89EB}" srcOrd="0" destOrd="0" presId="urn:microsoft.com/office/officeart/2005/8/layout/chevron1"/>
    <dgm:cxn modelId="{5759D2C7-EC7D-DB4B-934B-93655A0B8089}" type="presOf" srcId="{CE2D72B8-933A-40FC-8E74-2A0A5FDE3E93}" destId="{A863CD80-B8D2-4CB8-9AA5-970098254617}" srcOrd="0" destOrd="0" presId="urn:microsoft.com/office/officeart/2005/8/layout/chevron1"/>
    <dgm:cxn modelId="{4497543B-D4E5-4F46-95EC-9E8DFF980083}" type="presParOf" srcId="{65B22832-EB6D-4370-87F9-83A7A0DD89EB}" destId="{B3B71662-8CE3-4172-8137-5CAF82817FDD}" srcOrd="0" destOrd="0" presId="urn:microsoft.com/office/officeart/2005/8/layout/chevron1"/>
    <dgm:cxn modelId="{9039A011-99F6-BA40-892C-4FB4FAD447FC}" type="presParOf" srcId="{65B22832-EB6D-4370-87F9-83A7A0DD89EB}" destId="{60C4FA3A-D706-436C-8279-6E06E693F550}" srcOrd="1" destOrd="0" presId="urn:microsoft.com/office/officeart/2005/8/layout/chevron1"/>
    <dgm:cxn modelId="{5AB8278E-391A-6A4B-9A59-FB2909E6B402}" type="presParOf" srcId="{65B22832-EB6D-4370-87F9-83A7A0DD89EB}" destId="{A863CD80-B8D2-4CB8-9AA5-970098254617}" srcOrd="2" destOrd="0" presId="urn:microsoft.com/office/officeart/2005/8/layout/chevron1"/>
    <dgm:cxn modelId="{F43268A5-EDA4-924C-89F1-23115C8C0CE1}" type="presParOf" srcId="{65B22832-EB6D-4370-87F9-83A7A0DD89EB}" destId="{EF4AD638-61D7-40ED-854D-9200F67F511B}" srcOrd="3" destOrd="0" presId="urn:microsoft.com/office/officeart/2005/8/layout/chevron1"/>
    <dgm:cxn modelId="{605EBDE3-42C1-D049-B2CB-5C0A7394A234}" type="presParOf" srcId="{65B22832-EB6D-4370-87F9-83A7A0DD89EB}" destId="{80EA1C31-A03A-4ABC-8315-CE21DE80946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3175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2540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3175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2540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3175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2540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3175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2540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3175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2540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3175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2540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3175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2540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3175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2540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rgbClr val="C00000"/>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1662-8CE3-4172-8137-5CAF82817FDD}">
      <dsp:nvSpPr>
        <dsp:cNvPr id="0" name=""/>
        <dsp:cNvSpPr/>
      </dsp:nvSpPr>
      <dsp:spPr>
        <a:xfrm>
          <a:off x="214" y="124460"/>
          <a:ext cx="2588897"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Extraction of Respiratory Signals</a:t>
          </a:r>
        </a:p>
      </dsp:txBody>
      <dsp:txXfrm>
        <a:off x="451161" y="124460"/>
        <a:ext cx="1687003" cy="901894"/>
      </dsp:txXfrm>
    </dsp:sp>
    <dsp:sp modelId="{A863CD80-B8D2-4CB8-9AA5-970098254617}">
      <dsp:nvSpPr>
        <dsp:cNvPr id="0" name=""/>
        <dsp:cNvSpPr/>
      </dsp:nvSpPr>
      <dsp:spPr>
        <a:xfrm>
          <a:off x="2575065" y="124460"/>
          <a:ext cx="2097705" cy="901894"/>
        </a:xfrm>
        <a:prstGeom prst="chevron">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RR Estimation</a:t>
          </a:r>
        </a:p>
      </dsp:txBody>
      <dsp:txXfrm>
        <a:off x="3026012" y="124460"/>
        <a:ext cx="1195811" cy="901894"/>
      </dsp:txXfrm>
    </dsp:sp>
    <dsp:sp modelId="{80EA1C31-A03A-4ABC-8315-CE21DE80946B}">
      <dsp:nvSpPr>
        <dsp:cNvPr id="0" name=""/>
        <dsp:cNvSpPr/>
      </dsp:nvSpPr>
      <dsp:spPr>
        <a:xfrm>
          <a:off x="4658724" y="124460"/>
          <a:ext cx="2109812" cy="901894"/>
        </a:xfrm>
        <a:prstGeom prst="chevron">
          <a:avLst/>
        </a:prstGeom>
        <a:noFill/>
        <a:ln w="31750" cap="flat" cmpd="sng" algn="ctr">
          <a:solidFill>
            <a:schemeClr val="tx1"/>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Fusion of RR Estimates</a:t>
          </a:r>
        </a:p>
      </dsp:txBody>
      <dsp:txXfrm>
        <a:off x="5109671" y="124460"/>
        <a:ext cx="1207918" cy="90189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C2156-DB5E-CD4A-9396-EA7387893EB5}" type="datetimeFigureOut">
              <a:rPr lang="en-US" smtClean="0"/>
              <a:t>9/24/24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74F79B-9206-FF49-A065-37851696EADB}" type="slidenum">
              <a:rPr lang="en-US" smtClean="0"/>
              <a:t>‹#›</a:t>
            </a:fld>
            <a:endParaRPr lang="en-US"/>
          </a:p>
        </p:txBody>
      </p:sp>
    </p:spTree>
    <p:extLst>
      <p:ext uri="{BB962C8B-B14F-4D97-AF65-F5344CB8AC3E}">
        <p14:creationId xmlns:p14="http://schemas.microsoft.com/office/powerpoint/2010/main" val="2193469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DF7AD6-4FC0-A543-A4D6-93C7CFFD4D31}" type="slidenum">
              <a:rPr lang="en-US" smtClean="0"/>
              <a:t>1</a:t>
            </a:fld>
            <a:endParaRPr lang="en-US"/>
          </a:p>
        </p:txBody>
      </p:sp>
    </p:spTree>
    <p:extLst>
      <p:ext uri="{BB962C8B-B14F-4D97-AF65-F5344CB8AC3E}">
        <p14:creationId xmlns:p14="http://schemas.microsoft.com/office/powerpoint/2010/main" val="2018519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Several diseases remain widely undiagnosed in society, causing increased morbidity and</a:t>
            </a:r>
          </a:p>
          <a:p>
            <a:r>
              <a:rPr lang="en-GB" sz="1200" kern="1200" dirty="0">
                <a:solidFill>
                  <a:schemeClr val="tx1"/>
                </a:solidFill>
                <a:effectLst/>
                <a:latin typeface="+mn-lt"/>
                <a:ea typeface="+mn-ea"/>
                <a:cs typeface="+mn-cs"/>
              </a:rPr>
              <a:t>mortality:</a:t>
            </a:r>
          </a:p>
          <a:p>
            <a:r>
              <a:rPr lang="en-GB" sz="1200" kern="1200" dirty="0">
                <a:solidFill>
                  <a:schemeClr val="tx1"/>
                </a:solidFill>
                <a:effectLst/>
                <a:latin typeface="+mn-lt"/>
                <a:ea typeface="+mn-ea"/>
                <a:cs typeface="+mn-cs"/>
              </a:rPr>
              <a:t>- Atrial fibrillation is the most common arrhythmia and confers a fivefold increase in</a:t>
            </a:r>
          </a:p>
          <a:p>
            <a:r>
              <a:rPr lang="en-GB" sz="1200" kern="1200" dirty="0">
                <a:solidFill>
                  <a:schemeClr val="tx1"/>
                </a:solidFill>
                <a:effectLst/>
                <a:latin typeface="+mn-lt"/>
                <a:ea typeface="+mn-ea"/>
                <a:cs typeface="+mn-cs"/>
              </a:rPr>
              <a:t>stroke risk. Yet it is undiagnosed in approximately [click] 425,000 people in England [1].</a:t>
            </a:r>
          </a:p>
          <a:p>
            <a:r>
              <a:rPr lang="en-GB" sz="1200" kern="1200" dirty="0">
                <a:solidFill>
                  <a:schemeClr val="tx1"/>
                </a:solidFill>
                <a:effectLst/>
                <a:latin typeface="+mn-lt"/>
                <a:ea typeface="+mn-ea"/>
                <a:cs typeface="+mn-cs"/>
              </a:rPr>
              <a:t>- Obstructive sleep </a:t>
            </a:r>
            <a:r>
              <a:rPr lang="en-GB" sz="1200" kern="1200" dirty="0" err="1">
                <a:solidFill>
                  <a:schemeClr val="tx1"/>
                </a:solidFill>
                <a:effectLst/>
                <a:latin typeface="+mn-lt"/>
                <a:ea typeface="+mn-ea"/>
                <a:cs typeface="+mn-cs"/>
              </a:rPr>
              <a:t>apnea</a:t>
            </a:r>
            <a:r>
              <a:rPr lang="en-GB" sz="1200" kern="1200" dirty="0">
                <a:solidFill>
                  <a:schemeClr val="tx1"/>
                </a:solidFill>
                <a:effectLst/>
                <a:latin typeface="+mn-lt"/>
                <a:ea typeface="+mn-ea"/>
                <a:cs typeface="+mn-cs"/>
              </a:rPr>
              <a:t> is a sleep disorder which causes repeated cessations in breathing, and confers an increased risk of stroke, hypertension, and heart failure [2]. Yet it is undiagnosed in approximately [click] 1.4 million people in the UK [3].</a:t>
            </a:r>
          </a:p>
          <a:p>
            <a:r>
              <a:rPr lang="en-GB" sz="1200" kern="1200" dirty="0">
                <a:solidFill>
                  <a:schemeClr val="tx1"/>
                </a:solidFill>
                <a:effectLst/>
                <a:latin typeface="+mn-lt"/>
                <a:ea typeface="+mn-ea"/>
                <a:cs typeface="+mn-cs"/>
              </a:rPr>
              <a:t>- Hypertension, or high blood pressure, is a leading cause of disability and death [?]. Yet it is undiagnosed in approximately [click] 5.5 million people in England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0452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6720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To introduce myself [click], my name's Peter Charlton, and I'm a researcher in Bioinformatics. I develop techniques to analyse physiological signals, such as those acquired by consumer devices, to aid clinical decision making. I initially conducted my research here at St Thomas' Hospital in London, where I helped develop [click] Philips' wearable devices for hospital patients.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21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Since then, I've been working on developing data analysis techniques for use [click] with wearables in daily life. Through my work I aim to make devices as accurate as possible (unlike [click]</a:t>
            </a:r>
          </a:p>
          <a:p>
            <a:r>
              <a:rPr lang="en-GB" sz="1200" kern="1200" dirty="0">
                <a:solidFill>
                  <a:schemeClr val="tx1"/>
                </a:solidFill>
                <a:effectLst/>
                <a:latin typeface="+mn-lt"/>
                <a:ea typeface="+mn-ea"/>
                <a:cs typeface="+mn-cs"/>
              </a:rPr>
              <a:t>the heart rate of 119 bpm shown here), and as acceptable as possible ([click] preferably not involving cumbersome blood pressure cuffs or finger probes as shown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74F79B-9206-FF49-A065-37851696EA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6846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dirty="0"/>
          </a:p>
        </p:txBody>
      </p:sp>
    </p:spTree>
    <p:extLst>
      <p:ext uri="{BB962C8B-B14F-4D97-AF65-F5344CB8AC3E}">
        <p14:creationId xmlns:p14="http://schemas.microsoft.com/office/powerpoint/2010/main" val="6311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dirty="0"/>
          </a:p>
        </p:txBody>
      </p:sp>
    </p:spTree>
    <p:extLst>
      <p:ext uri="{BB962C8B-B14F-4D97-AF65-F5344CB8AC3E}">
        <p14:creationId xmlns:p14="http://schemas.microsoft.com/office/powerpoint/2010/main" val="532862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There are three key sensing technologies used here.</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Firstly, [click] electrocardiogram monitoring (or ECG for short).</a:t>
            </a:r>
            <a:r>
              <a:rPr lang="en-GB" i="1" dirty="0">
                <a:effectLst/>
              </a:rPr>
              <a:t> …</a:t>
            </a:r>
            <a:endParaRPr lang="en-GB" sz="12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807317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 Firstly, [click] electrocardiogram monitoring (or ECG for short).</a:t>
            </a:r>
            <a:r>
              <a:rPr lang="en-GB" i="1" dirty="0">
                <a:effectLst/>
              </a:rPr>
              <a:t> …</a:t>
            </a:r>
            <a:endParaRPr lang="en-GB" sz="1200" i="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﻿The ECG is a measure of the electrical current generated by the heart each heartbeat [click]. It is acquired by measuring the voltage difference between two points on the body surface over time [click]. Traditionally, it has been measured on the chest, close to the heart. Recently, chest-patch devices have been developed which measure the ECG between two electrodes in close proximity. In addition, wrist-worn devices [click] have been developed which can measure the ECG between opposite arms. The ECG can be used to diagnose a range of heart conditions.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Secondly, photoplethysmography [click] (or PPG for short). The PPG is a measure of changes in blood volume over time in a bed of tissue. It is usually acquired by illuminating the skin with an LED, and measuring the intensity of light either transmitted through or reflected from the skin. The PPG is widely measured by pulse oximeters at the finger, but many wearables [click] now measure it at the wrist. The PPG is used in wearables primarily for heart rate monitoring [click], but can also be used to assess oxygen saturation and several other parameters.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Thirdly, accelerometers [click] are used to detect and quantify movements. Accelerometers measure acceleration and are widely incorporated into wearables as they are cheap and consumer little power. </a:t>
            </a:r>
            <a:r>
              <a:rPr lang="en-GB" sz="1200" kern="1200" dirty="0" err="1">
                <a:solidFill>
                  <a:schemeClr val="tx1"/>
                </a:solidFill>
                <a:effectLst/>
                <a:latin typeface="+mn-lt"/>
                <a:ea typeface="+mn-ea"/>
                <a:cs typeface="+mn-cs"/>
              </a:rPr>
              <a:t>Accelerometry</a:t>
            </a:r>
            <a:r>
              <a:rPr lang="en-GB" sz="1200" kern="1200" dirty="0">
                <a:solidFill>
                  <a:schemeClr val="tx1"/>
                </a:solidFill>
                <a:effectLst/>
                <a:latin typeface="+mn-lt"/>
                <a:ea typeface="+mn-ea"/>
                <a:cs typeface="+mn-cs"/>
              </a:rPr>
              <a:t> can be used to count steps [click], identify falls, and as a reference motion signal with which to either identify or remove the effects of motion from other signals.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functionality of wearables is mainly determined by their sensor technologies, and the algorithms used to derive parameters from the sensor signals.</a:t>
            </a:r>
          </a:p>
          <a:p>
            <a:endParaRPr lang="en-US" dirty="0"/>
          </a:p>
          <a:p>
            <a:r>
              <a:rPr lang="en-GB" sz="1200" i="1" kern="1200" dirty="0">
                <a:solidFill>
                  <a:schemeClr val="tx1"/>
                </a:solidFill>
                <a:effectLst/>
                <a:latin typeface="+mn-lt"/>
                <a:ea typeface="+mn-ea"/>
                <a:cs typeface="+mn-cs"/>
              </a:rPr>
              <a:t>… This table [click] summarises the functionality of a few selected consumer wearables.</a:t>
            </a:r>
            <a:r>
              <a:rPr lang="en-GB" i="1" dirty="0">
                <a:effectLst/>
              </a:rPr>
              <a: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F7AD6-4FC0-A543-A4D6-93C7CFFD4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558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900" dirty="0"/>
              <a:t>If you have a fitness tracker or smart watch you may have seen sensors on its underside, perhaps emitting red or green light. These are PPG sensors. I’ll use a cross-section [click] of the wrist to illustrate how a PPG signal is generated and captured. In this example a [click] green LED is used to illuminate the wrist. Some of the light is attenuated in the tissues, and some is reflected back towards the sensor. The level of reflected light is recorded by a [click] light sensor (in yellow). Here is [click] an example of the resulting PPG signal.</a:t>
            </a:r>
          </a:p>
          <a:p>
            <a:r>
              <a:rPr lang="en-US" sz="900" dirty="0"/>
              <a:t>[click] The cross-section shows the pulsatile flow of arterial blood into the wrist with each heart beat. On the right, the signal increases and decreases with each heart beat, as the volume of arterial blood, which absorbs light, increases and decreases. This forms pulse waves – one for each heart beat.</a:t>
            </a:r>
          </a:p>
          <a:p>
            <a:endParaRPr lang="en-US" sz="900" dirty="0"/>
          </a:p>
        </p:txBody>
      </p:sp>
    </p:spTree>
    <p:extLst>
      <p:ext uri="{BB962C8B-B14F-4D97-AF65-F5344CB8AC3E}">
        <p14:creationId xmlns:p14="http://schemas.microsoft.com/office/powerpoint/2010/main" val="1525403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n-US" dirty="0"/>
              <a:t>[click] Heart rate: 100 bpm</a:t>
            </a:r>
          </a:p>
          <a:p>
            <a:pPr marL="171450" indent="-171450">
              <a:buFontTx/>
              <a:buChar char="-"/>
            </a:pPr>
            <a:r>
              <a:rPr lang="en-US" dirty="0"/>
              <a:t>[click] Heart rate: 60 bpm</a:t>
            </a:r>
          </a:p>
          <a:p>
            <a:pPr marL="171450" indent="-171450">
              <a:buFontTx/>
              <a:buChar char="-"/>
            </a:pPr>
            <a:r>
              <a:rPr lang="en-US" dirty="0"/>
              <a:t>[click] irregular rhythm</a:t>
            </a:r>
          </a:p>
          <a:p>
            <a:pPr marL="171450" indent="-171450">
              <a:buFontTx/>
              <a:buChar char="-"/>
            </a:pPr>
            <a:r>
              <a:rPr lang="en-US" dirty="0"/>
              <a:t>[click] irregular intervals</a:t>
            </a:r>
          </a:p>
          <a:p>
            <a:pPr marL="171450" indent="-171450">
              <a:buFontTx/>
              <a:buChar char="-"/>
            </a:pPr>
            <a:r>
              <a:rPr lang="en-US" dirty="0"/>
              <a:t>[click] varying pulse amplitudes</a:t>
            </a:r>
          </a:p>
          <a:p>
            <a:endParaRPr lang="en-US" dirty="0"/>
          </a:p>
          <a:p>
            <a:r>
              <a:rPr lang="en-US" sz="1200" dirty="0"/>
              <a:t>If you have a fitness tracker or smart watch you may have seen sensors on its underside, perhaps emitting red or green light. These are PPG sensors. I’ll use a cross-section [click] of the wrist to illustrate how a PPG signal is generated and captured. In this example a [click] green LED is used to illuminate the wrist. Some of the light is attenuated in the tissues, and some is reflected back towards the sensor. The level of reflected light is recorded by a [click] light sensor (in yellow). Here is [click] an example of the resulting PPG signal.</a:t>
            </a:r>
          </a:p>
          <a:p>
            <a:r>
              <a:rPr lang="en-US" sz="1200" dirty="0"/>
              <a:t>[click] The cross-section shows the pulsatile flow of arterial blood into the wrist with each heart beat. On the right, the signal increases and decreases with each heart beat, as the volume of arterial blood, which absorbs light, increases and decreases. This forms pulse waves – one for each heart beat.</a:t>
            </a:r>
          </a:p>
          <a:p>
            <a:endParaRPr lang="en-US" dirty="0"/>
          </a:p>
          <a:p>
            <a:r>
              <a:rPr lang="en-US" dirty="0"/>
              <a:t>[click] This PPG signal shows a heart rate of approximately 100 beats per minute. [click] Here is an example of a slower heart rate, still in sinus rhythm. Besides the heart rate, the signal is also greatly influenced by the [click] heart rhythm, since an irregular rhythm such as atrial fibrillation results in both [click] irregular beat-to-beat intervals and [click] varying pulse amplitudes. [click] Focusing in on a [click] single pulse wave [click]...</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B41D7D-DB3E-0740-93AB-0FECED082F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6747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indent="-171450">
              <a:buFontTx/>
              <a:buChar char="-"/>
            </a:pPr>
            <a:r>
              <a:rPr lang="en-GB" dirty="0"/>
              <a:t>Features of single pulse wave</a:t>
            </a:r>
          </a:p>
          <a:p>
            <a:pPr marL="171450" indent="-171450">
              <a:buFontTx/>
              <a:buChar char="-"/>
            </a:pPr>
            <a:r>
              <a:rPr lang="en-GB" dirty="0"/>
              <a:t>Marked changes, for instance between young and elderly individuals</a:t>
            </a:r>
            <a:endParaRPr dirty="0"/>
          </a:p>
        </p:txBody>
      </p:sp>
    </p:spTree>
    <p:extLst>
      <p:ext uri="{BB962C8B-B14F-4D97-AF65-F5344CB8AC3E}">
        <p14:creationId xmlns:p14="http://schemas.microsoft.com/office/powerpoint/2010/main" val="351046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7228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dirty="0"/>
          </a:p>
        </p:txBody>
      </p:sp>
    </p:spTree>
    <p:extLst>
      <p:ext uri="{BB962C8B-B14F-4D97-AF65-F5344CB8AC3E}">
        <p14:creationId xmlns:p14="http://schemas.microsoft.com/office/powerpoint/2010/main" val="914934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Source: https://</a:t>
            </a:r>
            <a:r>
              <a:rPr lang="en-GB" sz="900" kern="1200" dirty="0" err="1">
                <a:solidFill>
                  <a:schemeClr val="tx1"/>
                </a:solidFill>
                <a:effectLst/>
                <a:latin typeface="+mn-lt"/>
                <a:ea typeface="+mn-ea"/>
                <a:cs typeface="+mn-cs"/>
              </a:rPr>
              <a:t>www.stroke.org.uk</a:t>
            </a:r>
            <a:r>
              <a:rPr lang="en-GB" sz="900" kern="1200" dirty="0">
                <a:solidFill>
                  <a:schemeClr val="tx1"/>
                </a:solidFill>
                <a:effectLst/>
                <a:latin typeface="+mn-lt"/>
                <a:ea typeface="+mn-ea"/>
                <a:cs typeface="+mn-cs"/>
              </a:rPr>
              <a:t>/professionals/atrial-fibrillation-information-and-resources ; “</a:t>
            </a:r>
            <a:r>
              <a:rPr lang="en-GB" sz="1200" b="0" i="0" kern="1200" dirty="0">
                <a:solidFill>
                  <a:schemeClr val="tx1"/>
                </a:solidFill>
                <a:effectLst/>
                <a:latin typeface="+mn-lt"/>
                <a:ea typeface="+mn-ea"/>
                <a:cs typeface="+mn-cs"/>
              </a:rPr>
              <a:t>It's estimated that if AF was adequately treated, around 7,000 strokes would be prevented and over 2,000 lives saved every year in England alone.”</a:t>
            </a: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091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28FA5-8E40-C811-A0D7-4DF4FE2E3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E84D4-2678-C0EC-3084-89428A4992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A3F8FF-35BB-D4E3-EF5D-5699FFA6092C}"/>
              </a:ext>
            </a:extLst>
          </p:cNvPr>
          <p:cNvSpPr>
            <a:spLocks noGrp="1"/>
          </p:cNvSpPr>
          <p:nvPr>
            <p:ph type="body" idx="1"/>
          </p:nvPr>
        </p:nvSpPr>
        <p:spPr/>
        <p:txBody>
          <a:bodyPr/>
          <a:lstStyle/>
          <a:p>
            <a:pPr marL="285750" indent="-285750">
              <a:lnSpc>
                <a:spcPct val="120000"/>
              </a:lnSpc>
              <a:buFont typeface="Arial" panose="020B0604020202020204" pitchFamily="34" charset="0"/>
              <a:buChar cha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NICE (2021) recommends offering anticoagulation “to people with atrial fibrillation and a CHA2DS2‑VASc score of 2 or above” (i.e. after detecting AF, all women ≥ 65 years, and all men ≥ 75 years).</a:t>
            </a:r>
            <a:endParaRPr lang="en-US" b="1" dirty="0"/>
          </a:p>
        </p:txBody>
      </p:sp>
      <p:sp>
        <p:nvSpPr>
          <p:cNvPr id="4" name="Slide Number Placeholder 3">
            <a:extLst>
              <a:ext uri="{FF2B5EF4-FFF2-40B4-BE49-F238E27FC236}">
                <a16:creationId xmlns:a16="http://schemas.microsoft.com/office/drawing/2014/main" id="{F392A9CC-0062-24ED-7778-F119A84EC1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F7AD6-4FC0-A543-A4D6-93C7CFFD4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4654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C9BC1-8E57-D7FC-35BA-F858D9BC00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671C5-66CB-ED9B-1CCA-4F3A13EC8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7F7959-FEB1-FD10-25A4-151D904042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AA2A4A31-FA08-5297-CE36-A8AF139FEC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F7AD6-4FC0-A543-A4D6-93C7CFFD4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5666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93333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04468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27442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7367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412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671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75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967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693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10556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2303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RR, the number of breaths taken in a minute, is used in a range of clinical settings for diagnosis and prognosis. [click] Normal RRs lie between 12 and 20 breaths per minute. [click] Elevated RRs have been found to be associated with: [click] COVID-19 diagnosis; [click] admission to intensive care with COVID-19 [click]; and death in hospital with COVID-19. Consequently, it may be helpful to monitor RR to tackle COVID-19.</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4316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dirty="0"/>
              <a:t>Ref = 20 bpm</a:t>
            </a:r>
          </a:p>
          <a:p>
            <a:pPr eaLnBrk="1" hangingPunct="1"/>
            <a:endParaRPr lang="en-GB" altLang="en-US" dirty="0"/>
          </a:p>
          <a:p>
            <a:pPr eaLnBrk="1" hangingPunct="1"/>
            <a:r>
              <a:rPr lang="en-GB" altLang="en-US" dirty="0"/>
              <a:t>Similar for step count</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marL="0" marR="0" lvl="0" indent="0" algn="r" defTabSz="685800" rtl="0" eaLnBrk="1" fontAlgn="auto" latinLnBrk="0" hangingPunct="1">
              <a:lnSpc>
                <a:spcPct val="100000"/>
              </a:lnSpc>
              <a:spcBef>
                <a:spcPct val="0"/>
              </a:spcBef>
              <a:spcAft>
                <a:spcPts val="0"/>
              </a:spcAft>
              <a:buClrTx/>
              <a:buSzTx/>
              <a:buFontTx/>
              <a:buNone/>
              <a:tabLst/>
              <a:defRPr/>
            </a:pPr>
            <a:fld id="{7F4B95EE-4F56-A54C-B9F1-591039FF7E1A}" type="slidenum">
              <a:rPr kumimoji="0" lang="en-GB" altLang="en-US" sz="1200" b="0" i="0" u="none" strike="noStrike" kern="1200" cap="none" spc="0" normalizeH="0" baseline="0" noProof="0">
                <a:ln>
                  <a:noFill/>
                </a:ln>
                <a:solidFill>
                  <a:prstClr val="black"/>
                </a:solidFill>
                <a:effectLst/>
                <a:uLnTx/>
                <a:uFillTx/>
                <a:latin typeface="Calibri" charset="0"/>
                <a:ea typeface="+mn-ea"/>
                <a:cs typeface="+mn-cs"/>
              </a:rPr>
              <a:pPr marL="0" marR="0" lvl="0" indent="0" algn="r" defTabSz="685800" rtl="0" eaLnBrk="1" fontAlgn="auto" latinLnBrk="0" hangingPunct="1">
                <a:lnSpc>
                  <a:spcPct val="100000"/>
                </a:lnSpc>
                <a:spcBef>
                  <a:spcPct val="0"/>
                </a:spcBef>
                <a:spcAft>
                  <a:spcPts val="0"/>
                </a:spcAft>
                <a:buClrTx/>
                <a:buSzTx/>
                <a:buFontTx/>
                <a:buNone/>
                <a:tabLst/>
                <a:defRPr/>
              </a:pPr>
              <a:t>48</a:t>
            </a:fld>
            <a:endParaRPr kumimoji="0" lang="en-GB" altLang="en-US" sz="1200" b="0" i="0" u="none" strike="noStrike" kern="1200" cap="none" spc="0" normalizeH="0" baseline="0" noProof="0">
              <a:ln>
                <a:noFill/>
              </a:ln>
              <a:solidFill>
                <a:prstClr val="black"/>
              </a:solidFill>
              <a:effectLst/>
              <a:uLnTx/>
              <a:uFillTx/>
              <a:latin typeface="Calibri" charset="0"/>
              <a:ea typeface="+mn-ea"/>
              <a:cs typeface="+mn-cs"/>
            </a:endParaRPr>
          </a:p>
        </p:txBody>
      </p:sp>
    </p:spTree>
    <p:extLst>
      <p:ext uri="{BB962C8B-B14F-4D97-AF65-F5344CB8AC3E}">
        <p14:creationId xmlns:p14="http://schemas.microsoft.com/office/powerpoint/2010/main" val="4202625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1239C0-9A08-5846-AC27-21DABB966832}" type="slidenum">
              <a:rPr kumimoji="0" lang="en-GB" altLang="en-US" sz="1200" b="0" i="0" u="none" strike="noStrike" kern="1200" cap="none" spc="0" normalizeH="0" baseline="0" noProof="0" smtClean="0">
                <a:ln>
                  <a:noFill/>
                </a:ln>
                <a:solidFill>
                  <a:prstClr val="black"/>
                </a:solidFill>
                <a:effectLst/>
                <a:uLnTx/>
                <a:uFillTx/>
                <a:latin typeface="Calibri"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GB" altLang="en-US" sz="1200" b="0" i="0" u="none" strike="noStrike" kern="1200" cap="none" spc="0" normalizeH="0" baseline="0" noProof="0">
              <a:ln>
                <a:noFill/>
              </a:ln>
              <a:solidFill>
                <a:prstClr val="black"/>
              </a:solidFill>
              <a:effectLst/>
              <a:uLnTx/>
              <a:uFillTx/>
              <a:latin typeface="Calibri" charset="0"/>
              <a:ea typeface="+mn-ea"/>
              <a:cs typeface="Arial" charset="0"/>
            </a:endParaRPr>
          </a:p>
        </p:txBody>
      </p:sp>
    </p:spTree>
    <p:extLst>
      <p:ext uri="{BB962C8B-B14F-4D97-AF65-F5344CB8AC3E}">
        <p14:creationId xmlns:p14="http://schemas.microsoft.com/office/powerpoint/2010/main" val="292444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dirty="0"/>
          </a:p>
        </p:txBody>
      </p:sp>
    </p:spTree>
    <p:extLst>
      <p:ext uri="{BB962C8B-B14F-4D97-AF65-F5344CB8AC3E}">
        <p14:creationId xmlns:p14="http://schemas.microsoft.com/office/powerpoint/2010/main" val="17510480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3629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2081697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0551574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8268515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30982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312163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3144090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4161386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6215444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305605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8106601D-DF42-C5FE-20BC-0C33CD556533}"/>
            </a:ext>
          </a:extLst>
        </p:cNvPr>
        <p:cNvGrpSpPr/>
        <p:nvPr/>
      </p:nvGrpSpPr>
      <p:grpSpPr>
        <a:xfrm>
          <a:off x="0" y="0"/>
          <a:ext cx="0" cy="0"/>
          <a:chOff x="0" y="0"/>
          <a:chExt cx="0" cy="0"/>
        </a:xfrm>
      </p:grpSpPr>
      <p:sp>
        <p:nvSpPr>
          <p:cNvPr id="279" name="Google Shape;279;g35ed75ccf_044:notes">
            <a:extLst>
              <a:ext uri="{FF2B5EF4-FFF2-40B4-BE49-F238E27FC236}">
                <a16:creationId xmlns:a16="http://schemas.microsoft.com/office/drawing/2014/main" id="{8BFE27AA-98A9-D2BB-FE2A-4DD58D6655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44:notes">
            <a:extLst>
              <a:ext uri="{FF2B5EF4-FFF2-40B4-BE49-F238E27FC236}">
                <a16:creationId xmlns:a16="http://schemas.microsoft.com/office/drawing/2014/main" id="{BC650468-61BC-B1D0-A209-8AC4798485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2316841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0911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5D666D-9342-7844-8FF7-82CB5988B7DA}" type="slidenum">
              <a:rPr lang="en-US" smtClean="0"/>
              <a:t>71</a:t>
            </a:fld>
            <a:endParaRPr lang="en-US"/>
          </a:p>
        </p:txBody>
      </p:sp>
    </p:spTree>
    <p:extLst>
      <p:ext uri="{BB962C8B-B14F-4D97-AF65-F5344CB8AC3E}">
        <p14:creationId xmlns:p14="http://schemas.microsoft.com/office/powerpoint/2010/main" val="35209826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D666D-9342-7844-8FF7-82CB5988B7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3109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F7AD6-4FC0-A543-A4D6-93C7CFFD4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00558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F7AD6-4FC0-A543-A4D6-93C7CFFD4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639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399" y="3388937"/>
            <a:ext cx="5363400" cy="2249863"/>
          </a:xfrm>
        </p:spPr>
        <p:txBody>
          <a:bodyPr/>
          <a:lstStyle>
            <a:lvl1pPr algn="l">
              <a:defRPr b="1">
                <a:solidFill>
                  <a:schemeClr val="tx1"/>
                </a:solidFill>
              </a:defRPr>
            </a:lvl1pPr>
          </a:lstStyle>
          <a:p>
            <a:r>
              <a:rPr lang="en-US" dirty="0"/>
              <a:t>edit Master title style</a:t>
            </a:r>
            <a:endParaRPr lang="en-GB" dirty="0"/>
          </a:p>
        </p:txBody>
      </p:sp>
      <p:sp>
        <p:nvSpPr>
          <p:cNvPr id="3" name="Subtitle 2"/>
          <p:cNvSpPr>
            <a:spLocks noGrp="1"/>
          </p:cNvSpPr>
          <p:nvPr>
            <p:ph type="subTitle" idx="1" hasCustomPrompt="1"/>
          </p:nvPr>
        </p:nvSpPr>
        <p:spPr>
          <a:xfrm>
            <a:off x="6815543" y="3388937"/>
            <a:ext cx="4462058" cy="2249863"/>
          </a:xfrm>
        </p:spPr>
        <p:txBody>
          <a:bodyPr/>
          <a:lstStyle>
            <a:lvl1pPr marL="0" indent="0" algn="l">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Peter H. Charlton</a:t>
            </a:r>
          </a:p>
          <a:p>
            <a:endParaRPr lang="en-US" dirty="0"/>
          </a:p>
          <a:p>
            <a:r>
              <a:rPr lang="en-US" dirty="0"/>
              <a:t>University of Cambridge</a:t>
            </a:r>
          </a:p>
          <a:p>
            <a:r>
              <a:rPr lang="en-US" dirty="0"/>
              <a:t>City, University of London</a:t>
            </a:r>
            <a:endParaRPr lang="en-GB" dirty="0"/>
          </a:p>
        </p:txBody>
      </p:sp>
      <p:sp>
        <p:nvSpPr>
          <p:cNvPr id="4" name="Date Placeholder 3"/>
          <p:cNvSpPr>
            <a:spLocks noGrp="1"/>
          </p:cNvSpPr>
          <p:nvPr>
            <p:ph type="dt" sz="half" idx="10"/>
          </p:nvPr>
        </p:nvSpPr>
        <p:spPr/>
        <p:txBody>
          <a:bodyPr/>
          <a:lstStyle>
            <a:lvl1pPr>
              <a:defRPr/>
            </a:lvl1pPr>
          </a:lstStyle>
          <a:p>
            <a:pPr>
              <a:defRPr/>
            </a:pPr>
            <a:r>
              <a:rPr lang="en-GB" dirty="0"/>
              <a:t>Peter Charlton</a:t>
            </a: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
        <p:nvSpPr>
          <p:cNvPr id="7" name="Rectangle 6">
            <a:extLst>
              <a:ext uri="{FF2B5EF4-FFF2-40B4-BE49-F238E27FC236}">
                <a16:creationId xmlns:a16="http://schemas.microsoft.com/office/drawing/2014/main" id="{4822327C-2345-A947-B16F-7F16C25058AC}"/>
              </a:ext>
            </a:extLst>
          </p:cNvPr>
          <p:cNvSpPr/>
          <p:nvPr userDrawn="1"/>
        </p:nvSpPr>
        <p:spPr>
          <a:xfrm rot="5400000" flipV="1">
            <a:off x="5421739" y="4491009"/>
            <a:ext cx="2249863" cy="45719"/>
          </a:xfrm>
          <a:prstGeom prst="rect">
            <a:avLst/>
          </a:prstGeom>
          <a:solidFill>
            <a:srgbClr val="32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Tree>
    <p:extLst>
      <p:ext uri="{BB962C8B-B14F-4D97-AF65-F5344CB8AC3E}">
        <p14:creationId xmlns:p14="http://schemas.microsoft.com/office/powerpoint/2010/main" val="2281902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28884-6BC2-7549-906C-76DB43E45149}" type="datetimeFigureOut">
              <a:rPr lang="en-US" smtClean="0"/>
              <a:t>9/24/24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312831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F28884-6BC2-7549-906C-76DB43E45149}" type="datetimeFigureOut">
              <a:rPr lang="en-US" smtClean="0"/>
              <a:t>9/24/24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1309204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399" y="3388937"/>
            <a:ext cx="5363400" cy="2249863"/>
          </a:xfrm>
        </p:spPr>
        <p:txBody>
          <a:bodyPr/>
          <a:lstStyle>
            <a:lvl1pPr algn="l">
              <a:defRPr b="1">
                <a:solidFill>
                  <a:schemeClr val="tx1"/>
                </a:solidFill>
              </a:defRPr>
            </a:lvl1pPr>
          </a:lstStyle>
          <a:p>
            <a:r>
              <a:rPr lang="en-US" dirty="0"/>
              <a:t>edit Master title style</a:t>
            </a:r>
            <a:endParaRPr lang="en-GB" dirty="0"/>
          </a:p>
        </p:txBody>
      </p:sp>
      <p:sp>
        <p:nvSpPr>
          <p:cNvPr id="3" name="Subtitle 2"/>
          <p:cNvSpPr>
            <a:spLocks noGrp="1"/>
          </p:cNvSpPr>
          <p:nvPr>
            <p:ph type="subTitle" idx="1" hasCustomPrompt="1"/>
          </p:nvPr>
        </p:nvSpPr>
        <p:spPr>
          <a:xfrm>
            <a:off x="6815543" y="3388937"/>
            <a:ext cx="4462058" cy="2249863"/>
          </a:xfrm>
        </p:spPr>
        <p:txBody>
          <a:bodyPr/>
          <a:lstStyle>
            <a:lvl1pPr marL="0" indent="0" algn="l">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Peter H. Charlton</a:t>
            </a:r>
          </a:p>
          <a:p>
            <a:endParaRPr lang="en-US" dirty="0"/>
          </a:p>
          <a:p>
            <a:r>
              <a:rPr lang="en-US" dirty="0"/>
              <a:t>University of Cambridge</a:t>
            </a:r>
          </a:p>
          <a:p>
            <a:r>
              <a:rPr lang="en-US" dirty="0"/>
              <a:t>City, University of London</a:t>
            </a:r>
            <a:endParaRPr lang="en-GB" dirty="0"/>
          </a:p>
        </p:txBody>
      </p:sp>
      <p:sp>
        <p:nvSpPr>
          <p:cNvPr id="4" name="Date Placeholder 3"/>
          <p:cNvSpPr>
            <a:spLocks noGrp="1"/>
          </p:cNvSpPr>
          <p:nvPr>
            <p:ph type="dt" sz="half" idx="10"/>
          </p:nvPr>
        </p:nvSpPr>
        <p:spPr/>
        <p:txBody>
          <a:bodyPr/>
          <a:lstStyle>
            <a:lvl1pPr>
              <a:defRPr/>
            </a:lvl1pPr>
          </a:lstStyle>
          <a:p>
            <a:pPr>
              <a:defRPr/>
            </a:pPr>
            <a:r>
              <a:rPr lang="en-GB" dirty="0"/>
              <a:t>Peter Charlton</a:t>
            </a: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
        <p:nvSpPr>
          <p:cNvPr id="7" name="Rectangle 6">
            <a:extLst>
              <a:ext uri="{FF2B5EF4-FFF2-40B4-BE49-F238E27FC236}">
                <a16:creationId xmlns:a16="http://schemas.microsoft.com/office/drawing/2014/main" id="{4822327C-2345-A947-B16F-7F16C25058AC}"/>
              </a:ext>
            </a:extLst>
          </p:cNvPr>
          <p:cNvSpPr/>
          <p:nvPr userDrawn="1"/>
        </p:nvSpPr>
        <p:spPr>
          <a:xfrm rot="5400000" flipV="1">
            <a:off x="5421739" y="4491009"/>
            <a:ext cx="2249863" cy="45719"/>
          </a:xfrm>
          <a:prstGeom prst="rect">
            <a:avLst/>
          </a:prstGeom>
          <a:solidFill>
            <a:srgbClr val="32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Tree>
    <p:extLst>
      <p:ext uri="{BB962C8B-B14F-4D97-AF65-F5344CB8AC3E}">
        <p14:creationId xmlns:p14="http://schemas.microsoft.com/office/powerpoint/2010/main" val="3740434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65BF6-5A67-2243-969E-7C0BEA332C77}"/>
              </a:ext>
            </a:extLst>
          </p:cNvPr>
          <p:cNvSpPr>
            <a:spLocks noGrp="1"/>
          </p:cNvSpPr>
          <p:nvPr>
            <p:ph type="title"/>
          </p:nvPr>
        </p:nvSpPr>
        <p:spPr>
          <a:xfrm>
            <a:off x="609600" y="0"/>
            <a:ext cx="10972800" cy="1143000"/>
          </a:xfrm>
        </p:spPr>
        <p:txBody>
          <a:bodyPr/>
          <a:lstStyle>
            <a:lvl1pPr algn="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3F1DE71-4F5B-BA4D-ACEC-CE007F7EDB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388A5D-65ED-CF4F-BC22-AAD6A3D94A7D}"/>
              </a:ext>
            </a:extLst>
          </p:cNvPr>
          <p:cNvSpPr>
            <a:spLocks noGrp="1"/>
          </p:cNvSpPr>
          <p:nvPr>
            <p:ph type="dt" sz="half" idx="10"/>
          </p:nvPr>
        </p:nvSpPr>
        <p:spPr/>
        <p:txBody>
          <a:bodyPr/>
          <a:lstStyle/>
          <a:p>
            <a:pPr>
              <a:defRPr/>
            </a:pPr>
            <a:r>
              <a:rPr lang="en-GB" dirty="0"/>
              <a:t>Peter Charlton</a:t>
            </a:r>
          </a:p>
        </p:txBody>
      </p:sp>
      <p:sp>
        <p:nvSpPr>
          <p:cNvPr id="5" name="Footer Placeholder 4">
            <a:extLst>
              <a:ext uri="{FF2B5EF4-FFF2-40B4-BE49-F238E27FC236}">
                <a16:creationId xmlns:a16="http://schemas.microsoft.com/office/drawing/2014/main" id="{3C75C29D-BFAF-594C-9CF7-3E9D099259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3BBCB-D2FA-8945-B079-B34E5A41F3E1}"/>
              </a:ext>
            </a:extLst>
          </p:cNvPr>
          <p:cNvSpPr>
            <a:spLocks noGrp="1"/>
          </p:cNvSpPr>
          <p:nvPr>
            <p:ph type="sldNum" sz="quarter" idx="12"/>
          </p:nvPr>
        </p:nvSpPr>
        <p:spPr/>
        <p:txBody>
          <a:bodyPr/>
          <a:lstStyle>
            <a:lvl1pPr>
              <a:defRPr b="1"/>
            </a:lvl1pPr>
          </a:lstStyle>
          <a:p>
            <a:fld id="{1543C46E-5073-DD47-BBEA-5ADA7465C9CB}" type="slidenum">
              <a:rPr lang="en-US" smtClean="0"/>
              <a:pPr/>
              <a:t>‹#›</a:t>
            </a:fld>
            <a:endParaRPr lang="en-US" b="1" dirty="0"/>
          </a:p>
        </p:txBody>
      </p:sp>
    </p:spTree>
    <p:extLst>
      <p:ext uri="{BB962C8B-B14F-4D97-AF65-F5344CB8AC3E}">
        <p14:creationId xmlns:p14="http://schemas.microsoft.com/office/powerpoint/2010/main" val="3880258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F388A5D-65ED-CF4F-BC22-AAD6A3D94A7D}"/>
              </a:ext>
            </a:extLst>
          </p:cNvPr>
          <p:cNvSpPr>
            <a:spLocks noGrp="1"/>
          </p:cNvSpPr>
          <p:nvPr>
            <p:ph type="dt" sz="half" idx="10"/>
          </p:nvPr>
        </p:nvSpPr>
        <p:spPr/>
        <p:txBody>
          <a:bodyPr/>
          <a:lstStyle/>
          <a:p>
            <a:pPr>
              <a:defRPr/>
            </a:pPr>
            <a:r>
              <a:rPr lang="en-GB" dirty="0"/>
              <a:t>Peter Charlton</a:t>
            </a:r>
          </a:p>
        </p:txBody>
      </p:sp>
      <p:sp>
        <p:nvSpPr>
          <p:cNvPr id="5" name="Footer Placeholder 4">
            <a:extLst>
              <a:ext uri="{FF2B5EF4-FFF2-40B4-BE49-F238E27FC236}">
                <a16:creationId xmlns:a16="http://schemas.microsoft.com/office/drawing/2014/main" id="{3C75C29D-BFAF-594C-9CF7-3E9D099259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3BBCB-D2FA-8945-B079-B34E5A41F3E1}"/>
              </a:ext>
            </a:extLst>
          </p:cNvPr>
          <p:cNvSpPr>
            <a:spLocks noGrp="1"/>
          </p:cNvSpPr>
          <p:nvPr>
            <p:ph type="sldNum" sz="quarter" idx="12"/>
          </p:nvPr>
        </p:nvSpPr>
        <p:spPr/>
        <p:txBody>
          <a:bodyPr/>
          <a:lstStyle>
            <a:lvl1pPr>
              <a:defRPr b="1"/>
            </a:lvl1pPr>
          </a:lstStyle>
          <a:p>
            <a:fld id="{1543C46E-5073-DD47-BBEA-5ADA7465C9CB}" type="slidenum">
              <a:rPr lang="en-US" smtClean="0"/>
              <a:pPr/>
              <a:t>‹#›</a:t>
            </a:fld>
            <a:endParaRPr lang="en-US" b="1" dirty="0"/>
          </a:p>
        </p:txBody>
      </p:sp>
    </p:spTree>
    <p:extLst>
      <p:ext uri="{BB962C8B-B14F-4D97-AF65-F5344CB8AC3E}">
        <p14:creationId xmlns:p14="http://schemas.microsoft.com/office/powerpoint/2010/main" val="144803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28884-6BC2-7549-906C-76DB43E45149}" type="datetimeFigureOut">
              <a:rPr lang="en-US" smtClean="0"/>
              <a:t>9/24/24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304603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F28884-6BC2-7549-906C-76DB43E45149}" type="datetimeFigureOut">
              <a:rPr lang="en-US" smtClean="0"/>
              <a:t>9/24/24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1445285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667A9-CC9D-3642-ABE8-2BF86A28E7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FE0955B-B7BB-7E44-90C7-3B96D6F608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5AA784C-04D8-7C4B-8E67-1058B87257BC}"/>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5" name="Footer Placeholder 4">
            <a:extLst>
              <a:ext uri="{FF2B5EF4-FFF2-40B4-BE49-F238E27FC236}">
                <a16:creationId xmlns:a16="http://schemas.microsoft.com/office/drawing/2014/main" id="{C920E5DA-63D2-9B4E-8961-431A06B219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F0C1B-876D-0647-B29D-5806C96DBC02}"/>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3806981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0FB40-4609-0E4D-BC5F-D92FBEF2A95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F9EC69E-A22C-3241-B565-CCC9BCD4BB5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191E788-9462-7D42-B3C1-D170EF642785}"/>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5" name="Footer Placeholder 4">
            <a:extLst>
              <a:ext uri="{FF2B5EF4-FFF2-40B4-BE49-F238E27FC236}">
                <a16:creationId xmlns:a16="http://schemas.microsoft.com/office/drawing/2014/main" id="{8F764187-1FB5-2045-9E4D-872472012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D56479-65F2-D44C-8802-0885EB5C309F}"/>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1569440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D2A1-F730-1F44-97F8-1BB445368F4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5BDC1AB-3B75-794B-81A6-F4E412F5E3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C1CEF7A-338F-B543-BE49-7262C061FAE2}"/>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5" name="Footer Placeholder 4">
            <a:extLst>
              <a:ext uri="{FF2B5EF4-FFF2-40B4-BE49-F238E27FC236}">
                <a16:creationId xmlns:a16="http://schemas.microsoft.com/office/drawing/2014/main" id="{A5B351A2-C9CB-CF41-91A4-FEC87BB42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6D8AD-1F5E-A649-8B7F-D5058A075570}"/>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2918115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A7CB7-69A2-B049-813E-27C89DBD91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C99FB55-20E2-614F-A20D-6631EFB5F89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8BAE94B-00EF-374B-ACFC-5F46D298DF6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8FECCD7-5368-8A42-AEF8-1018C02A4150}"/>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6" name="Footer Placeholder 5">
            <a:extLst>
              <a:ext uri="{FF2B5EF4-FFF2-40B4-BE49-F238E27FC236}">
                <a16:creationId xmlns:a16="http://schemas.microsoft.com/office/drawing/2014/main" id="{23AA7FF4-CDD4-CD40-A8FC-0EFC4B6FCC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FDD5B2-335A-644A-9558-0F2BD1B2F042}"/>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3532756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0BE6-C098-004B-9883-D40014D0E9A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7DE5363-F742-8A4B-AE6B-936A6E13A9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DDF0AE3-E0FB-0240-8039-61C7E39D72D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04C3F0D-FB40-2E42-B12C-7B597D8893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CBCF280-C84D-D141-959D-D64157370DC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8998260-FE7A-FB4C-9975-420764B063DC}"/>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8" name="Footer Placeholder 7">
            <a:extLst>
              <a:ext uri="{FF2B5EF4-FFF2-40B4-BE49-F238E27FC236}">
                <a16:creationId xmlns:a16="http://schemas.microsoft.com/office/drawing/2014/main" id="{DB175B91-AC33-2541-8FEA-7A6F8ACC43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B92EE0-AC28-1F42-82E5-1C8F9572D634}"/>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3283693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9ED64-BB1C-2A4D-BFB3-8844A9F3CA9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A0E1F74-5A83-AA4E-8FF9-8C770A67754D}"/>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4" name="Footer Placeholder 3">
            <a:extLst>
              <a:ext uri="{FF2B5EF4-FFF2-40B4-BE49-F238E27FC236}">
                <a16:creationId xmlns:a16="http://schemas.microsoft.com/office/drawing/2014/main" id="{6BA31A9A-BF4A-E241-9C88-8C9BFD153F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A6B247-B992-8C4C-BFBA-242950E40BDB}"/>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4275639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B35F6B-E147-E04B-B320-28BDE26C7C03}"/>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3" name="Footer Placeholder 2">
            <a:extLst>
              <a:ext uri="{FF2B5EF4-FFF2-40B4-BE49-F238E27FC236}">
                <a16:creationId xmlns:a16="http://schemas.microsoft.com/office/drawing/2014/main" id="{A798D64D-C2ED-A64C-83DD-B16B4FFA67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32F5AE-FE8B-E640-B7BC-210F3E70221A}"/>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1496456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8D9D-0590-2844-AD9E-079677BA6FC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6DB6CDE-4619-3E4B-82C4-111AE1C15A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ECE608B-6C72-794D-A12C-99577372C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F1373B3-4AAA-A548-8D25-04A818E2E28D}"/>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6" name="Footer Placeholder 5">
            <a:extLst>
              <a:ext uri="{FF2B5EF4-FFF2-40B4-BE49-F238E27FC236}">
                <a16:creationId xmlns:a16="http://schemas.microsoft.com/office/drawing/2014/main" id="{BC3BF419-8ED2-8A4C-808B-F0DCF79845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495AEC-9F56-6147-9CBF-7990E842C799}"/>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4841562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A609-CF03-9E47-9CC3-E58640BDB2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93E148B-7256-5043-9A97-30602879BA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B7CA0F-A7F2-5744-8E1B-39B6A37277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9FB41B-8B61-8442-87AD-0515E955EDA6}"/>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6" name="Footer Placeholder 5">
            <a:extLst>
              <a:ext uri="{FF2B5EF4-FFF2-40B4-BE49-F238E27FC236}">
                <a16:creationId xmlns:a16="http://schemas.microsoft.com/office/drawing/2014/main" id="{9152EED5-C3DC-8D49-8DF9-B8C7DCCAB7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26760C-5505-2A4C-B1EA-BFA28A734242}"/>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19235383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A692A-465A-424B-BBF4-6A4DF58C57A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21FF6E4-9037-374F-96A1-E5912F93B3C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98BE39-F033-414D-B8F4-53F980542A08}"/>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5" name="Footer Placeholder 4">
            <a:extLst>
              <a:ext uri="{FF2B5EF4-FFF2-40B4-BE49-F238E27FC236}">
                <a16:creationId xmlns:a16="http://schemas.microsoft.com/office/drawing/2014/main" id="{5524CE35-CDAF-9940-8825-55E885A6E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9422D-206C-AB44-AF0C-D9D3B4B38FCE}"/>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903483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A45E9A-99EB-3A47-BEA6-91ABDD8D8EB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6617C7B-06B6-024C-9DB2-61AEB429E44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681C3FF-B09B-3E45-9FD8-BC73399F3A43}"/>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5" name="Footer Placeholder 4">
            <a:extLst>
              <a:ext uri="{FF2B5EF4-FFF2-40B4-BE49-F238E27FC236}">
                <a16:creationId xmlns:a16="http://schemas.microsoft.com/office/drawing/2014/main" id="{D29039B6-6930-DD47-83B1-7A4ABE878B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52912B-C723-4E42-9F20-47E07CA3588C}"/>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4211792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b="1">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150096C5-6890-9F49-8F9C-749F3E36255D}" type="datetimeFigureOut">
              <a:rPr lang="en-GB"/>
              <a:pPr>
                <a:defRPr/>
              </a:pPr>
              <a:t>24/09/2024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Tree>
    <p:extLst>
      <p:ext uri="{BB962C8B-B14F-4D97-AF65-F5344CB8AC3E}">
        <p14:creationId xmlns:p14="http://schemas.microsoft.com/office/powerpoint/2010/main" val="408780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530504"/>
            <a:ext cx="10363200" cy="1470025"/>
          </a:xfrm>
        </p:spPr>
        <p:txBody>
          <a:bodyPr/>
          <a:lstStyle>
            <a:lvl1pPr>
              <a:defRPr b="1">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150096C5-6890-9F49-8F9C-749F3E36255D}" type="datetimeFigureOut">
              <a:rPr lang="en-GB"/>
              <a:pPr>
                <a:defRPr/>
              </a:pPr>
              <a:t>24/09/2024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Tree>
    <p:extLst>
      <p:ext uri="{BB962C8B-B14F-4D97-AF65-F5344CB8AC3E}">
        <p14:creationId xmlns:p14="http://schemas.microsoft.com/office/powerpoint/2010/main" val="30211408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249A82D6-7384-BD41-B16D-E66790CBA03A}" type="datetimeFigureOut">
              <a:rPr lang="en-GB"/>
              <a:pPr>
                <a:defRPr/>
              </a:pPr>
              <a:t>24/09/2024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34ABE212-8482-DE46-A52D-6F2B46178510}" type="slidenum">
              <a:rPr lang="en-GB" altLang="en-US"/>
              <a:pPr/>
              <a:t>‹#›</a:t>
            </a:fld>
            <a:endParaRPr lang="en-GB" altLang="en-US"/>
          </a:p>
        </p:txBody>
      </p:sp>
    </p:spTree>
    <p:extLst>
      <p:ext uri="{BB962C8B-B14F-4D97-AF65-F5344CB8AC3E}">
        <p14:creationId xmlns:p14="http://schemas.microsoft.com/office/powerpoint/2010/main" val="472930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399" y="3388937"/>
            <a:ext cx="5363400" cy="2249863"/>
          </a:xfrm>
        </p:spPr>
        <p:txBody>
          <a:bodyPr/>
          <a:lstStyle>
            <a:lvl1pPr algn="l">
              <a:defRPr b="1">
                <a:solidFill>
                  <a:schemeClr val="tx1"/>
                </a:solidFill>
              </a:defRPr>
            </a:lvl1pPr>
          </a:lstStyle>
          <a:p>
            <a:r>
              <a:rPr lang="en-US" dirty="0"/>
              <a:t>edit Master title style</a:t>
            </a:r>
            <a:endParaRPr lang="en-GB" dirty="0"/>
          </a:p>
        </p:txBody>
      </p:sp>
      <p:sp>
        <p:nvSpPr>
          <p:cNvPr id="3" name="Subtitle 2"/>
          <p:cNvSpPr>
            <a:spLocks noGrp="1"/>
          </p:cNvSpPr>
          <p:nvPr>
            <p:ph type="subTitle" idx="1" hasCustomPrompt="1"/>
          </p:nvPr>
        </p:nvSpPr>
        <p:spPr>
          <a:xfrm>
            <a:off x="6815543" y="3388937"/>
            <a:ext cx="4462058" cy="2249863"/>
          </a:xfrm>
        </p:spPr>
        <p:txBody>
          <a:bodyPr/>
          <a:lstStyle>
            <a:lvl1pPr marL="0" indent="0" algn="l">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Peter H. Charlton</a:t>
            </a:r>
          </a:p>
          <a:p>
            <a:endParaRPr lang="en-US" dirty="0"/>
          </a:p>
          <a:p>
            <a:r>
              <a:rPr lang="en-US" dirty="0"/>
              <a:t>University of Cambridge</a:t>
            </a:r>
          </a:p>
          <a:p>
            <a:r>
              <a:rPr lang="en-US" dirty="0"/>
              <a:t>City, University of London</a:t>
            </a:r>
            <a:endParaRPr lang="en-GB" dirty="0"/>
          </a:p>
        </p:txBody>
      </p:sp>
      <p:sp>
        <p:nvSpPr>
          <p:cNvPr id="4" name="Date Placeholder 3"/>
          <p:cNvSpPr>
            <a:spLocks noGrp="1"/>
          </p:cNvSpPr>
          <p:nvPr>
            <p:ph type="dt" sz="half" idx="10"/>
          </p:nvPr>
        </p:nvSpPr>
        <p:spPr/>
        <p:txBody>
          <a:bodyPr/>
          <a:lstStyle>
            <a:lvl1pPr>
              <a:defRPr/>
            </a:lvl1pPr>
          </a:lstStyle>
          <a:p>
            <a:pPr>
              <a:defRPr/>
            </a:pPr>
            <a:r>
              <a:rPr lang="en-GB" dirty="0"/>
              <a:t>Peter Charlton</a:t>
            </a: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
        <p:nvSpPr>
          <p:cNvPr id="7" name="Rectangle 6">
            <a:extLst>
              <a:ext uri="{FF2B5EF4-FFF2-40B4-BE49-F238E27FC236}">
                <a16:creationId xmlns:a16="http://schemas.microsoft.com/office/drawing/2014/main" id="{4822327C-2345-A947-B16F-7F16C25058AC}"/>
              </a:ext>
            </a:extLst>
          </p:cNvPr>
          <p:cNvSpPr/>
          <p:nvPr userDrawn="1"/>
        </p:nvSpPr>
        <p:spPr>
          <a:xfrm rot="5400000" flipV="1">
            <a:off x="5421739" y="4491009"/>
            <a:ext cx="2249863" cy="45719"/>
          </a:xfrm>
          <a:prstGeom prst="rect">
            <a:avLst/>
          </a:prstGeom>
          <a:solidFill>
            <a:srgbClr val="32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Tree>
    <p:extLst>
      <p:ext uri="{BB962C8B-B14F-4D97-AF65-F5344CB8AC3E}">
        <p14:creationId xmlns:p14="http://schemas.microsoft.com/office/powerpoint/2010/main" val="3133641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28884-6BC2-7549-906C-76DB43E45149}" type="datetimeFigureOut">
              <a:rPr lang="en-US" smtClean="0"/>
              <a:t>9/24/24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19326075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399" y="3388937"/>
            <a:ext cx="5363400" cy="2249863"/>
          </a:xfrm>
        </p:spPr>
        <p:txBody>
          <a:bodyPr/>
          <a:lstStyle>
            <a:lvl1pPr algn="l">
              <a:defRPr b="1">
                <a:solidFill>
                  <a:schemeClr val="tx1"/>
                </a:solidFill>
              </a:defRPr>
            </a:lvl1pPr>
          </a:lstStyle>
          <a:p>
            <a:r>
              <a:rPr lang="en-US" dirty="0"/>
              <a:t>edit Master title style</a:t>
            </a:r>
            <a:endParaRPr lang="en-GB" dirty="0"/>
          </a:p>
        </p:txBody>
      </p:sp>
      <p:sp>
        <p:nvSpPr>
          <p:cNvPr id="3" name="Subtitle 2"/>
          <p:cNvSpPr>
            <a:spLocks noGrp="1"/>
          </p:cNvSpPr>
          <p:nvPr>
            <p:ph type="subTitle" idx="1" hasCustomPrompt="1"/>
          </p:nvPr>
        </p:nvSpPr>
        <p:spPr>
          <a:xfrm>
            <a:off x="6815543" y="3388937"/>
            <a:ext cx="4462058" cy="2249863"/>
          </a:xfrm>
        </p:spPr>
        <p:txBody>
          <a:bodyPr/>
          <a:lstStyle>
            <a:lvl1pPr marL="0" indent="0" algn="l">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Peter H. Charlton</a:t>
            </a:r>
          </a:p>
          <a:p>
            <a:endParaRPr lang="en-US" dirty="0"/>
          </a:p>
          <a:p>
            <a:r>
              <a:rPr lang="en-US" dirty="0"/>
              <a:t>University of Cambridge</a:t>
            </a:r>
          </a:p>
          <a:p>
            <a:r>
              <a:rPr lang="en-US" dirty="0"/>
              <a:t>City, University of London</a:t>
            </a:r>
            <a:endParaRPr lang="en-GB" dirty="0"/>
          </a:p>
        </p:txBody>
      </p:sp>
      <p:sp>
        <p:nvSpPr>
          <p:cNvPr id="4" name="Date Placeholder 3"/>
          <p:cNvSpPr>
            <a:spLocks noGrp="1"/>
          </p:cNvSpPr>
          <p:nvPr>
            <p:ph type="dt" sz="half" idx="10"/>
          </p:nvPr>
        </p:nvSpPr>
        <p:spPr/>
        <p:txBody>
          <a:bodyPr/>
          <a:lstStyle>
            <a:lvl1pPr>
              <a:defRPr/>
            </a:lvl1pPr>
          </a:lstStyle>
          <a:p>
            <a:pPr>
              <a:defRPr/>
            </a:pPr>
            <a:r>
              <a:rPr lang="en-GB" dirty="0"/>
              <a:t>Peter Charlton</a:t>
            </a: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
        <p:nvSpPr>
          <p:cNvPr id="7" name="Rectangle 6">
            <a:extLst>
              <a:ext uri="{FF2B5EF4-FFF2-40B4-BE49-F238E27FC236}">
                <a16:creationId xmlns:a16="http://schemas.microsoft.com/office/drawing/2014/main" id="{4822327C-2345-A947-B16F-7F16C25058AC}"/>
              </a:ext>
            </a:extLst>
          </p:cNvPr>
          <p:cNvSpPr/>
          <p:nvPr userDrawn="1"/>
        </p:nvSpPr>
        <p:spPr>
          <a:xfrm rot="5400000" flipV="1">
            <a:off x="5421739" y="4491009"/>
            <a:ext cx="2249863" cy="45719"/>
          </a:xfrm>
          <a:prstGeom prst="rect">
            <a:avLst/>
          </a:prstGeom>
          <a:solidFill>
            <a:srgbClr val="32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Tree>
    <p:extLst>
      <p:ext uri="{BB962C8B-B14F-4D97-AF65-F5344CB8AC3E}">
        <p14:creationId xmlns:p14="http://schemas.microsoft.com/office/powerpoint/2010/main" val="22378332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399" y="3388937"/>
            <a:ext cx="5363400" cy="2249863"/>
          </a:xfrm>
        </p:spPr>
        <p:txBody>
          <a:bodyPr/>
          <a:lstStyle>
            <a:lvl1pPr algn="l">
              <a:defRPr b="1">
                <a:solidFill>
                  <a:schemeClr val="tx1"/>
                </a:solidFill>
              </a:defRPr>
            </a:lvl1pPr>
          </a:lstStyle>
          <a:p>
            <a:r>
              <a:rPr lang="en-US" dirty="0"/>
              <a:t>edit Master title style</a:t>
            </a:r>
            <a:endParaRPr lang="en-GB" dirty="0"/>
          </a:p>
        </p:txBody>
      </p:sp>
      <p:sp>
        <p:nvSpPr>
          <p:cNvPr id="3" name="Subtitle 2"/>
          <p:cNvSpPr>
            <a:spLocks noGrp="1"/>
          </p:cNvSpPr>
          <p:nvPr>
            <p:ph type="subTitle" idx="1" hasCustomPrompt="1"/>
          </p:nvPr>
        </p:nvSpPr>
        <p:spPr>
          <a:xfrm>
            <a:off x="6815543" y="3388937"/>
            <a:ext cx="4462058" cy="2249863"/>
          </a:xfrm>
        </p:spPr>
        <p:txBody>
          <a:bodyPr/>
          <a:lstStyle>
            <a:lvl1pPr marL="0" indent="0" algn="l">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Peter H. Charlton</a:t>
            </a:r>
          </a:p>
          <a:p>
            <a:endParaRPr lang="en-US" dirty="0"/>
          </a:p>
          <a:p>
            <a:r>
              <a:rPr lang="en-US" dirty="0"/>
              <a:t>University of Cambridge</a:t>
            </a:r>
          </a:p>
          <a:p>
            <a:r>
              <a:rPr lang="en-US" dirty="0"/>
              <a:t>City, University of London</a:t>
            </a:r>
            <a:endParaRPr lang="en-GB" dirty="0"/>
          </a:p>
        </p:txBody>
      </p:sp>
      <p:sp>
        <p:nvSpPr>
          <p:cNvPr id="4" name="Date Placeholder 3"/>
          <p:cNvSpPr>
            <a:spLocks noGrp="1"/>
          </p:cNvSpPr>
          <p:nvPr>
            <p:ph type="dt" sz="half" idx="10"/>
          </p:nvPr>
        </p:nvSpPr>
        <p:spPr/>
        <p:txBody>
          <a:bodyPr/>
          <a:lstStyle>
            <a:lvl1pPr>
              <a:defRPr/>
            </a:lvl1pPr>
          </a:lstStyle>
          <a:p>
            <a:pPr>
              <a:defRPr/>
            </a:pPr>
            <a:r>
              <a:rPr lang="en-GB" dirty="0"/>
              <a:t>Peter Charlton</a:t>
            </a: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
        <p:nvSpPr>
          <p:cNvPr id="7" name="Rectangle 6">
            <a:extLst>
              <a:ext uri="{FF2B5EF4-FFF2-40B4-BE49-F238E27FC236}">
                <a16:creationId xmlns:a16="http://schemas.microsoft.com/office/drawing/2014/main" id="{4822327C-2345-A947-B16F-7F16C25058AC}"/>
              </a:ext>
            </a:extLst>
          </p:cNvPr>
          <p:cNvSpPr/>
          <p:nvPr userDrawn="1"/>
        </p:nvSpPr>
        <p:spPr>
          <a:xfrm rot="5400000" flipV="1">
            <a:off x="5421739" y="4491009"/>
            <a:ext cx="2249863" cy="45719"/>
          </a:xfrm>
          <a:prstGeom prst="rect">
            <a:avLst/>
          </a:prstGeom>
          <a:solidFill>
            <a:srgbClr val="32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Tree>
    <p:extLst>
      <p:ext uri="{BB962C8B-B14F-4D97-AF65-F5344CB8AC3E}">
        <p14:creationId xmlns:p14="http://schemas.microsoft.com/office/powerpoint/2010/main" val="5768984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28884-6BC2-7549-906C-76DB43E45149}" type="datetimeFigureOut">
              <a:rPr lang="en-US" smtClean="0"/>
              <a:t>9/24/24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285162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F28884-6BC2-7549-906C-76DB43E45149}" type="datetimeFigureOut">
              <a:rPr lang="en-US" smtClean="0"/>
              <a:t>9/24/24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32591746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0BE6-C098-004B-9883-D40014D0E9A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7DE5363-F742-8A4B-AE6B-936A6E13A9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DDF0AE3-E0FB-0240-8039-61C7E39D72D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04C3F0D-FB40-2E42-B12C-7B597D8893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CBCF280-C84D-D141-959D-D64157370DC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8998260-FE7A-FB4C-9975-420764B063DC}"/>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8" name="Footer Placeholder 7">
            <a:extLst>
              <a:ext uri="{FF2B5EF4-FFF2-40B4-BE49-F238E27FC236}">
                <a16:creationId xmlns:a16="http://schemas.microsoft.com/office/drawing/2014/main" id="{DB175B91-AC33-2541-8FEA-7A6F8ACC43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B92EE0-AC28-1F42-82E5-1C8F9572D634}"/>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2693920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399" y="3388937"/>
            <a:ext cx="5363400" cy="2249863"/>
          </a:xfrm>
        </p:spPr>
        <p:txBody>
          <a:bodyPr/>
          <a:lstStyle>
            <a:lvl1pPr algn="l">
              <a:defRPr b="1">
                <a:solidFill>
                  <a:schemeClr val="tx1"/>
                </a:solidFill>
              </a:defRPr>
            </a:lvl1pPr>
          </a:lstStyle>
          <a:p>
            <a:r>
              <a:rPr lang="en-US" dirty="0"/>
              <a:t>edit Master title style</a:t>
            </a:r>
            <a:endParaRPr lang="en-GB" dirty="0"/>
          </a:p>
        </p:txBody>
      </p:sp>
      <p:sp>
        <p:nvSpPr>
          <p:cNvPr id="3" name="Subtitle 2"/>
          <p:cNvSpPr>
            <a:spLocks noGrp="1"/>
          </p:cNvSpPr>
          <p:nvPr>
            <p:ph type="subTitle" idx="1" hasCustomPrompt="1"/>
          </p:nvPr>
        </p:nvSpPr>
        <p:spPr>
          <a:xfrm>
            <a:off x="6815543" y="3388937"/>
            <a:ext cx="4462058" cy="2249863"/>
          </a:xfrm>
        </p:spPr>
        <p:txBody>
          <a:bodyPr/>
          <a:lstStyle>
            <a:lvl1pPr marL="0" indent="0" algn="l">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Peter H. Charlton</a:t>
            </a:r>
          </a:p>
          <a:p>
            <a:endParaRPr lang="en-US" dirty="0"/>
          </a:p>
          <a:p>
            <a:r>
              <a:rPr lang="en-US" dirty="0"/>
              <a:t>University of Cambridge</a:t>
            </a:r>
          </a:p>
          <a:p>
            <a:r>
              <a:rPr lang="en-US" dirty="0"/>
              <a:t>City, University of London</a:t>
            </a:r>
            <a:endParaRPr lang="en-GB" dirty="0"/>
          </a:p>
        </p:txBody>
      </p:sp>
      <p:sp>
        <p:nvSpPr>
          <p:cNvPr id="4" name="Date Placeholder 3"/>
          <p:cNvSpPr>
            <a:spLocks noGrp="1"/>
          </p:cNvSpPr>
          <p:nvPr>
            <p:ph type="dt" sz="half" idx="10"/>
          </p:nvPr>
        </p:nvSpPr>
        <p:spPr/>
        <p:txBody>
          <a:bodyPr/>
          <a:lstStyle>
            <a:lvl1pPr>
              <a:defRPr/>
            </a:lvl1pPr>
          </a:lstStyle>
          <a:p>
            <a:pPr>
              <a:defRPr/>
            </a:pPr>
            <a:r>
              <a:rPr lang="en-GB" dirty="0"/>
              <a:t>Peter Charlton</a:t>
            </a: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
        <p:nvSpPr>
          <p:cNvPr id="7" name="Rectangle 6">
            <a:extLst>
              <a:ext uri="{FF2B5EF4-FFF2-40B4-BE49-F238E27FC236}">
                <a16:creationId xmlns:a16="http://schemas.microsoft.com/office/drawing/2014/main" id="{4822327C-2345-A947-B16F-7F16C25058AC}"/>
              </a:ext>
            </a:extLst>
          </p:cNvPr>
          <p:cNvSpPr/>
          <p:nvPr userDrawn="1"/>
        </p:nvSpPr>
        <p:spPr>
          <a:xfrm rot="5400000" flipV="1">
            <a:off x="5421739" y="4491009"/>
            <a:ext cx="2249863" cy="45719"/>
          </a:xfrm>
          <a:prstGeom prst="rect">
            <a:avLst/>
          </a:prstGeom>
          <a:solidFill>
            <a:srgbClr val="32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Tree>
    <p:extLst>
      <p:ext uri="{BB962C8B-B14F-4D97-AF65-F5344CB8AC3E}">
        <p14:creationId xmlns:p14="http://schemas.microsoft.com/office/powerpoint/2010/main" val="27760309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F28884-6BC2-7549-906C-76DB43E45149}" type="datetimeFigureOut">
              <a:rPr lang="en-US" smtClean="0"/>
              <a:t>9/24/24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38341460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399" y="3388937"/>
            <a:ext cx="5363400" cy="2249863"/>
          </a:xfrm>
        </p:spPr>
        <p:txBody>
          <a:bodyPr/>
          <a:lstStyle>
            <a:lvl1pPr algn="l">
              <a:defRPr b="1">
                <a:solidFill>
                  <a:schemeClr val="tx1"/>
                </a:solidFill>
              </a:defRPr>
            </a:lvl1pPr>
          </a:lstStyle>
          <a:p>
            <a:r>
              <a:rPr lang="en-US" dirty="0"/>
              <a:t>edit Master title style</a:t>
            </a:r>
            <a:endParaRPr lang="en-GB" dirty="0"/>
          </a:p>
        </p:txBody>
      </p:sp>
      <p:sp>
        <p:nvSpPr>
          <p:cNvPr id="3" name="Subtitle 2"/>
          <p:cNvSpPr>
            <a:spLocks noGrp="1"/>
          </p:cNvSpPr>
          <p:nvPr>
            <p:ph type="subTitle" idx="1" hasCustomPrompt="1"/>
          </p:nvPr>
        </p:nvSpPr>
        <p:spPr>
          <a:xfrm>
            <a:off x="6815543" y="3388937"/>
            <a:ext cx="4462058" cy="2249863"/>
          </a:xfrm>
        </p:spPr>
        <p:txBody>
          <a:bodyPr/>
          <a:lstStyle>
            <a:lvl1pPr marL="0" indent="0" algn="l">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Peter H. Charlton</a:t>
            </a:r>
          </a:p>
          <a:p>
            <a:endParaRPr lang="en-US" dirty="0"/>
          </a:p>
          <a:p>
            <a:r>
              <a:rPr lang="en-US" dirty="0"/>
              <a:t>University of Cambridge</a:t>
            </a:r>
          </a:p>
          <a:p>
            <a:r>
              <a:rPr lang="en-US" dirty="0"/>
              <a:t>City, University of London</a:t>
            </a:r>
            <a:endParaRPr lang="en-GB" dirty="0"/>
          </a:p>
        </p:txBody>
      </p:sp>
      <p:sp>
        <p:nvSpPr>
          <p:cNvPr id="4" name="Date Placeholder 3"/>
          <p:cNvSpPr>
            <a:spLocks noGrp="1"/>
          </p:cNvSpPr>
          <p:nvPr>
            <p:ph type="dt" sz="half" idx="10"/>
          </p:nvPr>
        </p:nvSpPr>
        <p:spPr/>
        <p:txBody>
          <a:bodyPr/>
          <a:lstStyle>
            <a:lvl1pPr>
              <a:defRPr/>
            </a:lvl1pPr>
          </a:lstStyle>
          <a:p>
            <a:pPr>
              <a:defRPr/>
            </a:pPr>
            <a:r>
              <a:rPr lang="en-GB" dirty="0"/>
              <a:t>Peter Charlton</a:t>
            </a: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6D2A604-C499-7246-B278-41D6A5D9F1B1}" type="slidenum">
              <a:rPr lang="en-GB" altLang="en-US"/>
              <a:pPr/>
              <a:t>‹#›</a:t>
            </a:fld>
            <a:endParaRPr lang="en-GB" altLang="en-US"/>
          </a:p>
        </p:txBody>
      </p:sp>
      <p:sp>
        <p:nvSpPr>
          <p:cNvPr id="7" name="Rectangle 6">
            <a:extLst>
              <a:ext uri="{FF2B5EF4-FFF2-40B4-BE49-F238E27FC236}">
                <a16:creationId xmlns:a16="http://schemas.microsoft.com/office/drawing/2014/main" id="{4822327C-2345-A947-B16F-7F16C25058AC}"/>
              </a:ext>
            </a:extLst>
          </p:cNvPr>
          <p:cNvSpPr/>
          <p:nvPr userDrawn="1"/>
        </p:nvSpPr>
        <p:spPr>
          <a:xfrm rot="5400000" flipV="1">
            <a:off x="5421739" y="4491009"/>
            <a:ext cx="2249863" cy="45719"/>
          </a:xfrm>
          <a:prstGeom prst="rect">
            <a:avLst/>
          </a:prstGeom>
          <a:solidFill>
            <a:srgbClr val="32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Tree>
    <p:extLst>
      <p:ext uri="{BB962C8B-B14F-4D97-AF65-F5344CB8AC3E}">
        <p14:creationId xmlns:p14="http://schemas.microsoft.com/office/powerpoint/2010/main" val="35692978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28884-6BC2-7549-906C-76DB43E45149}" type="datetimeFigureOut">
              <a:rPr lang="en-US" smtClean="0"/>
              <a:t>9/24/24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377366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F28884-6BC2-7549-906C-76DB43E45149}" type="datetimeFigureOut">
              <a:rPr lang="en-US" smtClean="0"/>
              <a:t>9/24/24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18556867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F28884-6BC2-7549-906C-76DB43E45149}" type="datetimeFigureOut">
              <a:rPr lang="en-US" smtClean="0"/>
              <a:t>9/24/24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9EE1FF-0021-264C-A4EC-C169E98D2A37}" type="slidenum">
              <a:rPr lang="en-US" smtClean="0"/>
              <a:t>‹#›</a:t>
            </a:fld>
            <a:endParaRPr lang="en-US"/>
          </a:p>
        </p:txBody>
      </p:sp>
    </p:spTree>
    <p:extLst>
      <p:ext uri="{BB962C8B-B14F-4D97-AF65-F5344CB8AC3E}">
        <p14:creationId xmlns:p14="http://schemas.microsoft.com/office/powerpoint/2010/main" val="37593960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0BE6-C098-004B-9883-D40014D0E9A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7DE5363-F742-8A4B-AE6B-936A6E13A9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DDF0AE3-E0FB-0240-8039-61C7E39D72D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04C3F0D-FB40-2E42-B12C-7B597D8893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CBCF280-C84D-D141-959D-D64157370DC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8998260-FE7A-FB4C-9975-420764B063DC}"/>
              </a:ext>
            </a:extLst>
          </p:cNvPr>
          <p:cNvSpPr>
            <a:spLocks noGrp="1"/>
          </p:cNvSpPr>
          <p:nvPr>
            <p:ph type="dt" sz="half" idx="10"/>
          </p:nvPr>
        </p:nvSpPr>
        <p:spPr/>
        <p:txBody>
          <a:bodyPr/>
          <a:lstStyle/>
          <a:p>
            <a:fld id="{3DC62555-E728-274C-A8E3-0102EEED6C1C}" type="datetimeFigureOut">
              <a:rPr lang="en-US" smtClean="0"/>
              <a:t>9/24/24</a:t>
            </a:fld>
            <a:endParaRPr lang="en-US"/>
          </a:p>
        </p:txBody>
      </p:sp>
      <p:sp>
        <p:nvSpPr>
          <p:cNvPr id="8" name="Footer Placeholder 7">
            <a:extLst>
              <a:ext uri="{FF2B5EF4-FFF2-40B4-BE49-F238E27FC236}">
                <a16:creationId xmlns:a16="http://schemas.microsoft.com/office/drawing/2014/main" id="{DB175B91-AC33-2541-8FEA-7A6F8ACC43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B92EE0-AC28-1F42-82E5-1C8F9572D634}"/>
              </a:ext>
            </a:extLst>
          </p:cNvPr>
          <p:cNvSpPr>
            <a:spLocks noGrp="1"/>
          </p:cNvSpPr>
          <p:nvPr>
            <p:ph type="sldNum" sz="quarter" idx="12"/>
          </p:nvPr>
        </p:nvSpPr>
        <p:spPr/>
        <p:txBody>
          <a:bodyPr/>
          <a:lstStyle/>
          <a:p>
            <a:fld id="{6AF4B0C6-53D0-A14D-8E09-98776118C32E}" type="slidenum">
              <a:rPr lang="en-US" smtClean="0"/>
              <a:t>‹#›</a:t>
            </a:fld>
            <a:endParaRPr lang="en-US"/>
          </a:p>
        </p:txBody>
      </p:sp>
    </p:spTree>
    <p:extLst>
      <p:ext uri="{BB962C8B-B14F-4D97-AF65-F5344CB8AC3E}">
        <p14:creationId xmlns:p14="http://schemas.microsoft.com/office/powerpoint/2010/main" val="39723233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theme" Target="../theme/theme8.xml"/><Relationship Id="rId4" Type="http://schemas.openxmlformats.org/officeDocument/2006/relationships/slideLayout" Target="../slideLayouts/slideLayout29.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10.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308726"/>
            <a:ext cx="12251268" cy="549274"/>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405339"/>
            <a:ext cx="2844800"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bg1"/>
                </a:solidFill>
                <a:latin typeface="+mn-lt"/>
                <a:ea typeface="+mn-ea"/>
                <a:cs typeface="+mn-cs"/>
              </a:defRPr>
            </a:lvl1pPr>
          </a:lstStyle>
          <a:p>
            <a:pPr>
              <a:defRPr/>
            </a:pPr>
            <a:r>
              <a:rPr lang="en-GB" dirty="0"/>
              <a:t>Peter Charlton</a:t>
            </a:r>
          </a:p>
        </p:txBody>
      </p:sp>
      <p:sp>
        <p:nvSpPr>
          <p:cNvPr id="5" name="Footer Placeholder 4"/>
          <p:cNvSpPr>
            <a:spLocks noGrp="1"/>
          </p:cNvSpPr>
          <p:nvPr>
            <p:ph type="ftr" sz="quarter" idx="3"/>
          </p:nvPr>
        </p:nvSpPr>
        <p:spPr>
          <a:xfrm>
            <a:off x="4165600" y="6405339"/>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ea typeface="+mn-ea"/>
                <a:cs typeface="+mn-cs"/>
              </a:defRPr>
            </a:lvl1pPr>
          </a:lstStyle>
          <a:p>
            <a:pPr>
              <a:defRPr/>
            </a:pPr>
            <a:endParaRPr lang="en-GB" dirty="0">
              <a:solidFill>
                <a:schemeClr val="bg1"/>
              </a:solidFill>
            </a:endParaRPr>
          </a:p>
        </p:txBody>
      </p:sp>
      <p:sp>
        <p:nvSpPr>
          <p:cNvPr id="6" name="Slide Number Placeholder 5"/>
          <p:cNvSpPr>
            <a:spLocks noGrp="1"/>
          </p:cNvSpPr>
          <p:nvPr>
            <p:ph type="sldNum" sz="quarter" idx="4"/>
          </p:nvPr>
        </p:nvSpPr>
        <p:spPr>
          <a:xfrm>
            <a:off x="8737600" y="640533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defRPr>
            </a:lvl1pPr>
          </a:lstStyle>
          <a:p>
            <a:fld id="{06C6F103-5FD3-EE40-AC38-3A282FC1E4F3}" type="slidenum">
              <a:rPr lang="en-GB" altLang="en-US" smtClean="0"/>
              <a:pPr/>
              <a:t>‹#›</a:t>
            </a:fld>
            <a:endParaRPr lang="en-GB" altLang="en-US"/>
          </a:p>
        </p:txBody>
      </p:sp>
    </p:spTree>
    <p:extLst>
      <p:ext uri="{BB962C8B-B14F-4D97-AF65-F5344CB8AC3E}">
        <p14:creationId xmlns:p14="http://schemas.microsoft.com/office/powerpoint/2010/main" val="70109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492874"/>
            <a:ext cx="12251268" cy="365125"/>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492875"/>
            <a:ext cx="2844800"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bg1"/>
                </a:solidFill>
                <a:latin typeface="+mn-lt"/>
                <a:ea typeface="+mn-ea"/>
                <a:cs typeface="+mn-cs"/>
              </a:defRPr>
            </a:lvl1pPr>
          </a:lstStyle>
          <a:p>
            <a:pPr>
              <a:defRPr/>
            </a:pPr>
            <a:r>
              <a:rPr lang="en-GB" dirty="0"/>
              <a:t>Peter Charlton</a:t>
            </a:r>
          </a:p>
        </p:txBody>
      </p:sp>
      <p:sp>
        <p:nvSpPr>
          <p:cNvPr id="5" name="Footer Placeholder 4"/>
          <p:cNvSpPr>
            <a:spLocks noGrp="1"/>
          </p:cNvSpPr>
          <p:nvPr>
            <p:ph type="ftr" sz="quarter" idx="3"/>
          </p:nvPr>
        </p:nvSpPr>
        <p:spPr>
          <a:xfrm>
            <a:off x="4165600" y="6492875"/>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ea typeface="+mn-ea"/>
                <a:cs typeface="+mn-cs"/>
              </a:defRPr>
            </a:lvl1pPr>
          </a:lstStyle>
          <a:p>
            <a:pPr>
              <a:defRPr/>
            </a:pPr>
            <a:endParaRPr lang="en-GB" dirty="0">
              <a:solidFill>
                <a:schemeClr val="bg1"/>
              </a:solidFill>
            </a:endParaRPr>
          </a:p>
        </p:txBody>
      </p:sp>
      <p:sp>
        <p:nvSpPr>
          <p:cNvPr id="6" name="Slide Number Placeholder 5"/>
          <p:cNvSpPr>
            <a:spLocks noGrp="1"/>
          </p:cNvSpPr>
          <p:nvPr>
            <p:ph type="sldNum" sz="quarter" idx="4"/>
          </p:nvPr>
        </p:nvSpPr>
        <p:spPr>
          <a:xfrm>
            <a:off x="8737600" y="6492875"/>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defRPr>
            </a:lvl1pPr>
          </a:lstStyle>
          <a:p>
            <a:fld id="{06C6F103-5FD3-EE40-AC38-3A282FC1E4F3}" type="slidenum">
              <a:rPr lang="en-GB" altLang="en-US" smtClean="0"/>
              <a:pPr/>
              <a:t>‹#›</a:t>
            </a:fld>
            <a:endParaRPr lang="en-GB" altLang="en-US"/>
          </a:p>
        </p:txBody>
      </p:sp>
    </p:spTree>
    <p:extLst>
      <p:ext uri="{BB962C8B-B14F-4D97-AF65-F5344CB8AC3E}">
        <p14:creationId xmlns:p14="http://schemas.microsoft.com/office/powerpoint/2010/main" val="13589240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838" r:id="rId5"/>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6E8E70-B595-4549-A6C0-B9E2039CEE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CF99BD2-1676-824F-AB4D-88278EF3B9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37EAC-9B18-BA41-8183-7930B4E529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C62555-E728-274C-A8E3-0102EEED6C1C}" type="datetimeFigureOut">
              <a:rPr lang="en-US" smtClean="0"/>
              <a:t>9/24/24</a:t>
            </a:fld>
            <a:endParaRPr lang="en-US"/>
          </a:p>
        </p:txBody>
      </p:sp>
      <p:sp>
        <p:nvSpPr>
          <p:cNvPr id="5" name="Footer Placeholder 4">
            <a:extLst>
              <a:ext uri="{FF2B5EF4-FFF2-40B4-BE49-F238E27FC236}">
                <a16:creationId xmlns:a16="http://schemas.microsoft.com/office/drawing/2014/main" id="{D3135BC7-5749-2A4C-9719-1BF652B6E1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A2D159-F53D-D54E-85B5-24DA6BCE67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F4B0C6-53D0-A14D-8E09-98776118C32E}" type="slidenum">
              <a:rPr lang="en-US" smtClean="0"/>
              <a:t>‹#›</a:t>
            </a:fld>
            <a:endParaRPr lang="en-US"/>
          </a:p>
        </p:txBody>
      </p:sp>
    </p:spTree>
    <p:extLst>
      <p:ext uri="{BB962C8B-B14F-4D97-AF65-F5344CB8AC3E}">
        <p14:creationId xmlns:p14="http://schemas.microsoft.com/office/powerpoint/2010/main" val="141507384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10582" y="1916114"/>
            <a:ext cx="12251268" cy="1917700"/>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4467BF18-6BAE-4D4E-AF6B-51493C90F897}" type="datetimeFigureOut">
              <a:rPr lang="en-GB"/>
              <a:pPr>
                <a:defRPr/>
              </a:pPr>
              <a:t>24/09/2024</a:t>
            </a:fld>
            <a:endParaRPr lang="en-GB"/>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06C6F103-5FD3-EE40-AC38-3A282FC1E4F3}" type="slidenum">
              <a:rPr lang="en-GB" altLang="en-US"/>
              <a:pPr/>
              <a:t>‹#›</a:t>
            </a:fld>
            <a:endParaRPr lang="en-GB" altLang="en-US"/>
          </a:p>
        </p:txBody>
      </p:sp>
    </p:spTree>
    <p:extLst>
      <p:ext uri="{BB962C8B-B14F-4D97-AF65-F5344CB8AC3E}">
        <p14:creationId xmlns:p14="http://schemas.microsoft.com/office/powerpoint/2010/main" val="1167747827"/>
      </p:ext>
    </p:extLst>
  </p:cSld>
  <p:clrMap bg1="lt1" tx1="dk1" bg2="lt2" tx2="dk2" accent1="accent1" accent2="accent2" accent3="accent3" accent4="accent4" accent5="accent5" accent6="accent6" hlink="hlink" folHlink="folHlink"/>
  <p:sldLayoutIdLst>
    <p:sldLayoutId id="2147483710"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10582" y="3"/>
            <a:ext cx="12251268" cy="1600200"/>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4467BF18-6BAE-4D4E-AF6B-51493C90F897}" type="datetimeFigureOut">
              <a:rPr lang="en-GB"/>
              <a:pPr>
                <a:defRPr/>
              </a:pPr>
              <a:t>24/09/2024</a:t>
            </a:fld>
            <a:endParaRPr lang="en-GB"/>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06C6F103-5FD3-EE40-AC38-3A282FC1E4F3}" type="slidenum">
              <a:rPr lang="en-GB" altLang="en-US"/>
              <a:pPr/>
              <a:t>‹#›</a:t>
            </a:fld>
            <a:endParaRPr lang="en-GB" altLang="en-US"/>
          </a:p>
        </p:txBody>
      </p:sp>
    </p:spTree>
    <p:extLst>
      <p:ext uri="{BB962C8B-B14F-4D97-AF65-F5344CB8AC3E}">
        <p14:creationId xmlns:p14="http://schemas.microsoft.com/office/powerpoint/2010/main" val="324670270"/>
      </p:ext>
    </p:extLst>
  </p:cSld>
  <p:clrMap bg1="lt1" tx1="dk1" bg2="lt2" tx2="dk2" accent1="accent1" accent2="accent2" accent3="accent3" accent4="accent4" accent5="accent5" accent6="accent6" hlink="hlink" folHlink="folHlink"/>
  <p:sldLayoutIdLst>
    <p:sldLayoutId id="2147483761" r:id="rId1"/>
    <p:sldLayoutId id="2147483762" r:id="rId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308726"/>
            <a:ext cx="12251268" cy="549274"/>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405339"/>
            <a:ext cx="2844800"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bg1"/>
                </a:solidFill>
                <a:latin typeface="+mn-lt"/>
                <a:ea typeface="+mn-ea"/>
                <a:cs typeface="+mn-cs"/>
              </a:defRPr>
            </a:lvl1pPr>
          </a:lstStyle>
          <a:p>
            <a:pPr>
              <a:defRPr/>
            </a:pPr>
            <a:r>
              <a:rPr lang="en-GB" dirty="0"/>
              <a:t>Peter Charlton</a:t>
            </a:r>
          </a:p>
        </p:txBody>
      </p:sp>
      <p:sp>
        <p:nvSpPr>
          <p:cNvPr id="5" name="Footer Placeholder 4"/>
          <p:cNvSpPr>
            <a:spLocks noGrp="1"/>
          </p:cNvSpPr>
          <p:nvPr>
            <p:ph type="ftr" sz="quarter" idx="3"/>
          </p:nvPr>
        </p:nvSpPr>
        <p:spPr>
          <a:xfrm>
            <a:off x="4165600" y="6405339"/>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ea typeface="+mn-ea"/>
                <a:cs typeface="+mn-cs"/>
              </a:defRPr>
            </a:lvl1pPr>
          </a:lstStyle>
          <a:p>
            <a:pPr>
              <a:defRPr/>
            </a:pPr>
            <a:endParaRPr lang="en-GB" dirty="0">
              <a:solidFill>
                <a:schemeClr val="bg1"/>
              </a:solidFill>
            </a:endParaRPr>
          </a:p>
        </p:txBody>
      </p:sp>
      <p:sp>
        <p:nvSpPr>
          <p:cNvPr id="6" name="Slide Number Placeholder 5"/>
          <p:cNvSpPr>
            <a:spLocks noGrp="1"/>
          </p:cNvSpPr>
          <p:nvPr>
            <p:ph type="sldNum" sz="quarter" idx="4"/>
          </p:nvPr>
        </p:nvSpPr>
        <p:spPr>
          <a:xfrm>
            <a:off x="8737600" y="640533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defRPr>
            </a:lvl1pPr>
          </a:lstStyle>
          <a:p>
            <a:fld id="{06C6F103-5FD3-EE40-AC38-3A282FC1E4F3}" type="slidenum">
              <a:rPr lang="en-GB" altLang="en-US" smtClean="0"/>
              <a:pPr/>
              <a:t>‹#›</a:t>
            </a:fld>
            <a:endParaRPr lang="en-GB" altLang="en-US"/>
          </a:p>
        </p:txBody>
      </p:sp>
    </p:spTree>
    <p:extLst>
      <p:ext uri="{BB962C8B-B14F-4D97-AF65-F5344CB8AC3E}">
        <p14:creationId xmlns:p14="http://schemas.microsoft.com/office/powerpoint/2010/main" val="1444380196"/>
      </p:ext>
    </p:extLst>
  </p:cSld>
  <p:clrMap bg1="lt1" tx1="dk1" bg2="lt2" tx2="dk2" accent1="accent1" accent2="accent2" accent3="accent3" accent4="accent4" accent5="accent5" accent6="accent6" hlink="hlink" folHlink="folHlink"/>
  <p:sldLayoutIdLst>
    <p:sldLayoutId id="2147483801" r:id="rId1"/>
    <p:sldLayoutId id="2147483837" r:id="rId2"/>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308726"/>
            <a:ext cx="12251268" cy="549274"/>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405339"/>
            <a:ext cx="2844800"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bg1"/>
                </a:solidFill>
                <a:latin typeface="+mn-lt"/>
                <a:ea typeface="+mn-ea"/>
                <a:cs typeface="+mn-cs"/>
              </a:defRPr>
            </a:lvl1pPr>
          </a:lstStyle>
          <a:p>
            <a:pPr>
              <a:defRPr/>
            </a:pPr>
            <a:r>
              <a:rPr lang="en-GB" dirty="0"/>
              <a:t>Peter Charlton</a:t>
            </a:r>
          </a:p>
        </p:txBody>
      </p:sp>
      <p:sp>
        <p:nvSpPr>
          <p:cNvPr id="5" name="Footer Placeholder 4"/>
          <p:cNvSpPr>
            <a:spLocks noGrp="1"/>
          </p:cNvSpPr>
          <p:nvPr>
            <p:ph type="ftr" sz="quarter" idx="3"/>
          </p:nvPr>
        </p:nvSpPr>
        <p:spPr>
          <a:xfrm>
            <a:off x="4165600" y="6405339"/>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ea typeface="+mn-ea"/>
                <a:cs typeface="+mn-cs"/>
              </a:defRPr>
            </a:lvl1pPr>
          </a:lstStyle>
          <a:p>
            <a:pPr>
              <a:defRPr/>
            </a:pPr>
            <a:endParaRPr lang="en-GB" dirty="0">
              <a:solidFill>
                <a:schemeClr val="bg1"/>
              </a:solidFill>
            </a:endParaRPr>
          </a:p>
        </p:txBody>
      </p:sp>
      <p:sp>
        <p:nvSpPr>
          <p:cNvPr id="6" name="Slide Number Placeholder 5"/>
          <p:cNvSpPr>
            <a:spLocks noGrp="1"/>
          </p:cNvSpPr>
          <p:nvPr>
            <p:ph type="sldNum" sz="quarter" idx="4"/>
          </p:nvPr>
        </p:nvSpPr>
        <p:spPr>
          <a:xfrm>
            <a:off x="8737600" y="640533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defRPr>
            </a:lvl1pPr>
          </a:lstStyle>
          <a:p>
            <a:fld id="{06C6F103-5FD3-EE40-AC38-3A282FC1E4F3}" type="slidenum">
              <a:rPr lang="en-GB" altLang="en-US" smtClean="0"/>
              <a:pPr/>
              <a:t>‹#›</a:t>
            </a:fld>
            <a:endParaRPr lang="en-GB" altLang="en-US"/>
          </a:p>
        </p:txBody>
      </p:sp>
    </p:spTree>
    <p:extLst>
      <p:ext uri="{BB962C8B-B14F-4D97-AF65-F5344CB8AC3E}">
        <p14:creationId xmlns:p14="http://schemas.microsoft.com/office/powerpoint/2010/main" val="3319413468"/>
      </p:ext>
    </p:extLst>
  </p:cSld>
  <p:clrMap bg1="lt1" tx1="dk1" bg2="lt2" tx2="dk2" accent1="accent1" accent2="accent2" accent3="accent3" accent4="accent4" accent5="accent5" accent6="accent6" hlink="hlink" folHlink="folHlink"/>
  <p:sldLayoutIdLst>
    <p:sldLayoutId id="2147483805" r:id="rId1"/>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308726"/>
            <a:ext cx="12251268" cy="549274"/>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405339"/>
            <a:ext cx="2844800"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bg1"/>
                </a:solidFill>
                <a:latin typeface="+mn-lt"/>
                <a:ea typeface="+mn-ea"/>
                <a:cs typeface="+mn-cs"/>
              </a:defRPr>
            </a:lvl1pPr>
          </a:lstStyle>
          <a:p>
            <a:pPr>
              <a:defRPr/>
            </a:pPr>
            <a:r>
              <a:rPr lang="en-GB" dirty="0"/>
              <a:t>Peter Charlton</a:t>
            </a:r>
          </a:p>
        </p:txBody>
      </p:sp>
      <p:sp>
        <p:nvSpPr>
          <p:cNvPr id="5" name="Footer Placeholder 4"/>
          <p:cNvSpPr>
            <a:spLocks noGrp="1"/>
          </p:cNvSpPr>
          <p:nvPr>
            <p:ph type="ftr" sz="quarter" idx="3"/>
          </p:nvPr>
        </p:nvSpPr>
        <p:spPr>
          <a:xfrm>
            <a:off x="4165600" y="6405339"/>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ea typeface="+mn-ea"/>
                <a:cs typeface="+mn-cs"/>
              </a:defRPr>
            </a:lvl1pPr>
          </a:lstStyle>
          <a:p>
            <a:pPr>
              <a:defRPr/>
            </a:pPr>
            <a:endParaRPr lang="en-GB" dirty="0">
              <a:solidFill>
                <a:schemeClr val="bg1"/>
              </a:solidFill>
            </a:endParaRPr>
          </a:p>
        </p:txBody>
      </p:sp>
      <p:sp>
        <p:nvSpPr>
          <p:cNvPr id="6" name="Slide Number Placeholder 5"/>
          <p:cNvSpPr>
            <a:spLocks noGrp="1"/>
          </p:cNvSpPr>
          <p:nvPr>
            <p:ph type="sldNum" sz="quarter" idx="4"/>
          </p:nvPr>
        </p:nvSpPr>
        <p:spPr>
          <a:xfrm>
            <a:off x="8737600" y="640533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defRPr>
            </a:lvl1pPr>
          </a:lstStyle>
          <a:p>
            <a:fld id="{06C6F103-5FD3-EE40-AC38-3A282FC1E4F3}" type="slidenum">
              <a:rPr lang="en-GB" altLang="en-US" smtClean="0"/>
              <a:pPr/>
              <a:t>‹#›</a:t>
            </a:fld>
            <a:endParaRPr lang="en-GB" altLang="en-US"/>
          </a:p>
        </p:txBody>
      </p:sp>
    </p:spTree>
    <p:extLst>
      <p:ext uri="{BB962C8B-B14F-4D97-AF65-F5344CB8AC3E}">
        <p14:creationId xmlns:p14="http://schemas.microsoft.com/office/powerpoint/2010/main" val="42524670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4" r:id="rId3"/>
    <p:sldLayoutId id="2147483845" r:id="rId4"/>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308726"/>
            <a:ext cx="12251268" cy="549274"/>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405339"/>
            <a:ext cx="2844800"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bg1"/>
                </a:solidFill>
                <a:latin typeface="+mn-lt"/>
                <a:ea typeface="+mn-ea"/>
                <a:cs typeface="+mn-cs"/>
              </a:defRPr>
            </a:lvl1pPr>
          </a:lstStyle>
          <a:p>
            <a:pPr>
              <a:defRPr/>
            </a:pPr>
            <a:r>
              <a:rPr lang="en-GB" dirty="0"/>
              <a:t>Peter Charlton</a:t>
            </a:r>
          </a:p>
        </p:txBody>
      </p:sp>
      <p:sp>
        <p:nvSpPr>
          <p:cNvPr id="5" name="Footer Placeholder 4"/>
          <p:cNvSpPr>
            <a:spLocks noGrp="1"/>
          </p:cNvSpPr>
          <p:nvPr>
            <p:ph type="ftr" sz="quarter" idx="3"/>
          </p:nvPr>
        </p:nvSpPr>
        <p:spPr>
          <a:xfrm>
            <a:off x="4165600" y="6405339"/>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ea typeface="+mn-ea"/>
                <a:cs typeface="+mn-cs"/>
              </a:defRPr>
            </a:lvl1pPr>
          </a:lstStyle>
          <a:p>
            <a:pPr>
              <a:defRPr/>
            </a:pPr>
            <a:endParaRPr lang="en-GB" dirty="0">
              <a:solidFill>
                <a:schemeClr val="bg1"/>
              </a:solidFill>
            </a:endParaRPr>
          </a:p>
        </p:txBody>
      </p:sp>
      <p:sp>
        <p:nvSpPr>
          <p:cNvPr id="6" name="Slide Number Placeholder 5"/>
          <p:cNvSpPr>
            <a:spLocks noGrp="1"/>
          </p:cNvSpPr>
          <p:nvPr>
            <p:ph type="sldNum" sz="quarter" idx="4"/>
          </p:nvPr>
        </p:nvSpPr>
        <p:spPr>
          <a:xfrm>
            <a:off x="8737600" y="640533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defRPr>
            </a:lvl1pPr>
          </a:lstStyle>
          <a:p>
            <a:fld id="{06C6F103-5FD3-EE40-AC38-3A282FC1E4F3}" type="slidenum">
              <a:rPr lang="en-GB" altLang="en-US" smtClean="0"/>
              <a:pPr/>
              <a:t>‹#›</a:t>
            </a:fld>
            <a:endParaRPr lang="en-GB" altLang="en-US"/>
          </a:p>
        </p:txBody>
      </p:sp>
    </p:spTree>
    <p:extLst>
      <p:ext uri="{BB962C8B-B14F-4D97-AF65-F5344CB8AC3E}">
        <p14:creationId xmlns:p14="http://schemas.microsoft.com/office/powerpoint/2010/main" val="4160480513"/>
      </p:ext>
    </p:extLst>
  </p:cSld>
  <p:clrMap bg1="lt1" tx1="dk1" bg2="lt2" tx2="dk2" accent1="accent1" accent2="accent2" accent3="accent3" accent4="accent4" accent5="accent5" accent6="accent6" hlink="hlink" folHlink="folHlink"/>
  <p:sldLayoutIdLst>
    <p:sldLayoutId id="2147483847" r:id="rId1"/>
    <p:sldLayoutId id="2147483848" r:id="rId2"/>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308726"/>
            <a:ext cx="12251268" cy="549274"/>
          </a:xfrm>
          <a:prstGeom prst="rect">
            <a:avLst/>
          </a:prstGeom>
          <a:gradFill flip="none" rotWithShape="1">
            <a:gsLst>
              <a:gs pos="0">
                <a:srgbClr val="326092"/>
              </a:gs>
              <a:gs pos="100000">
                <a:srgbClr val="3B81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
        <p:nvSpPr>
          <p:cNvPr id="2051"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405339"/>
            <a:ext cx="2844800"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bg1"/>
                </a:solidFill>
                <a:latin typeface="+mn-lt"/>
                <a:ea typeface="+mn-ea"/>
                <a:cs typeface="+mn-cs"/>
              </a:defRPr>
            </a:lvl1pPr>
          </a:lstStyle>
          <a:p>
            <a:pPr>
              <a:defRPr/>
            </a:pPr>
            <a:r>
              <a:rPr lang="en-GB" dirty="0"/>
              <a:t>Peter Charlton</a:t>
            </a:r>
          </a:p>
        </p:txBody>
      </p:sp>
      <p:sp>
        <p:nvSpPr>
          <p:cNvPr id="5" name="Footer Placeholder 4"/>
          <p:cNvSpPr>
            <a:spLocks noGrp="1"/>
          </p:cNvSpPr>
          <p:nvPr>
            <p:ph type="ftr" sz="quarter" idx="3"/>
          </p:nvPr>
        </p:nvSpPr>
        <p:spPr>
          <a:xfrm>
            <a:off x="4165600" y="6405339"/>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ea typeface="+mn-ea"/>
                <a:cs typeface="+mn-cs"/>
              </a:defRPr>
            </a:lvl1pPr>
          </a:lstStyle>
          <a:p>
            <a:pPr>
              <a:defRPr/>
            </a:pPr>
            <a:endParaRPr lang="en-GB" dirty="0">
              <a:solidFill>
                <a:schemeClr val="bg1"/>
              </a:solidFill>
            </a:endParaRPr>
          </a:p>
        </p:txBody>
      </p:sp>
      <p:sp>
        <p:nvSpPr>
          <p:cNvPr id="6" name="Slide Number Placeholder 5"/>
          <p:cNvSpPr>
            <a:spLocks noGrp="1"/>
          </p:cNvSpPr>
          <p:nvPr>
            <p:ph type="sldNum" sz="quarter" idx="4"/>
          </p:nvPr>
        </p:nvSpPr>
        <p:spPr>
          <a:xfrm>
            <a:off x="8737600" y="640533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defRPr>
            </a:lvl1pPr>
          </a:lstStyle>
          <a:p>
            <a:fld id="{06C6F103-5FD3-EE40-AC38-3A282FC1E4F3}" type="slidenum">
              <a:rPr lang="en-GB" altLang="en-US" smtClean="0"/>
              <a:pPr/>
              <a:t>‹#›</a:t>
            </a:fld>
            <a:endParaRPr lang="en-GB" altLang="en-US"/>
          </a:p>
        </p:txBody>
      </p:sp>
    </p:spTree>
    <p:extLst>
      <p:ext uri="{BB962C8B-B14F-4D97-AF65-F5344CB8AC3E}">
        <p14:creationId xmlns:p14="http://schemas.microsoft.com/office/powerpoint/2010/main" val="2988112342"/>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nsplash.com/@lukechesser?utm_source=unsplash&amp;utm_medium=referral&amp;utm_content=creditCopyText"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hyperlink" Target="https://unsplash.com/photos/rCOWMC8qf8A?utm_source=unsplash&amp;utm_medium=referral&amp;utm_content=creditCopyText"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hyperlink" Target="https://pixabay.com/service/license/" TargetMode="External"/><Relationship Id="rId5" Type="http://schemas.openxmlformats.org/officeDocument/2006/relationships/hyperlink" Target="https://pixabay.com/photos/man-heartache-chest-pain-hurt-pain-1846050/"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1.jpg"/><Relationship Id="rId5" Type="http://schemas.openxmlformats.org/officeDocument/2006/relationships/hyperlink" Target="https://unsplash.com/photos/rCOWMC8qf8A?utm_source=unsplash&amp;utm_medium=referral&amp;utm_content=creditCopyText" TargetMode="External"/><Relationship Id="rId4" Type="http://schemas.openxmlformats.org/officeDocument/2006/relationships/hyperlink" Target="https://unsplash.com/@lukechesser?utm_source=unsplash&amp;utm_medium=referral&amp;utm_content=creditCopyTex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hyperlink" Target="https://www.who.int/health-topics/health-equity"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who.int/health-topics/health-equity"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who.int/health-topics/health-equity"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7" Type="http://schemas.openxmlformats.org/officeDocument/2006/relationships/hyperlink" Target="https://doi.org/10.13026/c2607m" TargetMode="External"/><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hyperlink" Target="https://opendatacommons.org/licenses/odbl/summary/" TargetMode="External"/><Relationship Id="rId5" Type="http://schemas.openxmlformats.org/officeDocument/2006/relationships/hyperlink" Target="https://creativecommons.org/licenses/by/4.0/" TargetMode="External"/><Relationship Id="rId4" Type="http://schemas.openxmlformats.org/officeDocument/2006/relationships/hyperlink" Target="https://commons.wikimedia.org/wiki/File:Photoplethysmography_Beat_detection_Animation.gif"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hyperlink" Target="https://www.who.int/health-topics/health-equity"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hyperlink" Target="https://www.who.int/health-topics/health-equity"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www.who.int/health-topics/health-equity"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who.int/health-topics/health-equity"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unsplash.com/@darvalife?utm_content=creditCopyText&amp;utm_medium=referral&amp;utm_source=unsplash" TargetMode="External"/><Relationship Id="rId3" Type="http://schemas.openxmlformats.org/officeDocument/2006/relationships/notesSlide" Target="../notesSlides/notesSlide6.xml"/><Relationship Id="rId7" Type="http://schemas.openxmlformats.org/officeDocument/2006/relationships/image" Target="../media/image9.png"/><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hyperlink" Target="https://unsplash.com/photos/person-clicking-apple-watch-smartwatch-rCOWMC8qf8A?utm_content=creditCopyText&amp;utm_medium=referral&amp;utm_source=unsplash" TargetMode="External"/><Relationship Id="rId5" Type="http://schemas.openxmlformats.org/officeDocument/2006/relationships/hyperlink" Target="https://unsplash.com/@lukechesser?utm_content=creditCopyText&amp;utm_medium=referral&amp;utm_source=unsplash" TargetMode="External"/><Relationship Id="rId10" Type="http://schemas.openxmlformats.org/officeDocument/2006/relationships/image" Target="../media/image10.emf"/><Relationship Id="rId4" Type="http://schemas.openxmlformats.org/officeDocument/2006/relationships/image" Target="../media/image1.jpg"/><Relationship Id="rId9" Type="http://schemas.openxmlformats.org/officeDocument/2006/relationships/hyperlink" Target="https://unsplash.com/photos/black-pants-PAGBeJrLiDA?utm_content=creditCopyText&amp;utm_medium=referral&amp;utm_source=unsplash"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unsplash.com/@darvalife?utm_content=creditCopyText&amp;utm_medium=referral&amp;utm_source=unsplash" TargetMode="External"/><Relationship Id="rId3" Type="http://schemas.openxmlformats.org/officeDocument/2006/relationships/notesSlide" Target="../notesSlides/notesSlide7.xml"/><Relationship Id="rId7" Type="http://schemas.openxmlformats.org/officeDocument/2006/relationships/image" Target="../media/image9.png"/><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hyperlink" Target="https://unsplash.com/photos/person-clicking-apple-watch-smartwatch-rCOWMC8qf8A?utm_content=creditCopyText&amp;utm_medium=referral&amp;utm_source=unsplash" TargetMode="External"/><Relationship Id="rId5" Type="http://schemas.openxmlformats.org/officeDocument/2006/relationships/hyperlink" Target="https://unsplash.com/@lukechesser?utm_content=creditCopyText&amp;utm_medium=referral&amp;utm_source=unsplash" TargetMode="External"/><Relationship Id="rId10" Type="http://schemas.openxmlformats.org/officeDocument/2006/relationships/image" Target="../media/image10.emf"/><Relationship Id="rId4" Type="http://schemas.openxmlformats.org/officeDocument/2006/relationships/image" Target="../media/image1.jpg"/><Relationship Id="rId9" Type="http://schemas.openxmlformats.org/officeDocument/2006/relationships/hyperlink" Target="https://unsplash.com/photos/black-pants-PAGBeJrLiDA?utm_content=creditCopyText&amp;utm_medium=referral&amp;utm_source=unsplash"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creativecommons.org/licenses/by/2.0/" TargetMode="External"/><Relationship Id="rId13" Type="http://schemas.openxmlformats.org/officeDocument/2006/relationships/hyperlink" Target="https://commons.wikimedia.org/wiki/File:Apple_Watch_user_(Unsplash).jpg" TargetMode="External"/><Relationship Id="rId3" Type="http://schemas.openxmlformats.org/officeDocument/2006/relationships/image" Target="../media/image11.jpeg"/><Relationship Id="rId7" Type="http://schemas.openxmlformats.org/officeDocument/2006/relationships/hyperlink" Target="https://flickr.com/photos/160866001@N07/32586534637" TargetMode="External"/><Relationship Id="rId12" Type="http://schemas.openxmlformats.org/officeDocument/2006/relationships/hyperlink" Target="https://pixabay.com/service/license/"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hyperlink" Target="https://creativecommons.org/licenses/by/4.0/" TargetMode="External"/><Relationship Id="rId11" Type="http://schemas.openxmlformats.org/officeDocument/2006/relationships/hyperlink" Target="https://pixabay.com/photos/gear-samsung-galaxy-gear-s2-gears2-1283954/" TargetMode="External"/><Relationship Id="rId5" Type="http://schemas.openxmlformats.org/officeDocument/2006/relationships/hyperlink" Target="https://doi.org/10.5281/zenodo.798234" TargetMode="External"/><Relationship Id="rId10" Type="http://schemas.openxmlformats.org/officeDocument/2006/relationships/hyperlink" Target="https://www.flickr.com/photos/152342724@N04/36729615770/" TargetMode="External"/><Relationship Id="rId4" Type="http://schemas.openxmlformats.org/officeDocument/2006/relationships/hyperlink" Target="https://doi.org/10.1016/B978-0-12-823374-0.00011-6" TargetMode="External"/><Relationship Id="rId9" Type="http://schemas.openxmlformats.org/officeDocument/2006/relationships/hyperlink" Target="https://doi.org/10.3390/s19173641" TargetMode="External"/><Relationship Id="rId14" Type="http://schemas.openxmlformats.org/officeDocument/2006/relationships/hyperlink" Target="https://creativecommons.org/publicdomain/zero/1.0/"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doi.org/10.5281/zenodo.798234" TargetMode="External"/><Relationship Id="rId3" Type="http://schemas.openxmlformats.org/officeDocument/2006/relationships/image" Target="../media/image12.tiff"/><Relationship Id="rId7"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5.emf"/><Relationship Id="rId11" Type="http://schemas.openxmlformats.org/officeDocument/2006/relationships/image" Target="../media/image17.jpeg"/><Relationship Id="rId5" Type="http://schemas.openxmlformats.org/officeDocument/2006/relationships/image" Target="../media/image14.emf"/><Relationship Id="rId10" Type="http://schemas.openxmlformats.org/officeDocument/2006/relationships/hyperlink" Target="https://nara.getarchive.net/media/a-technician-performs-an-electrocardiogram-ekg-on-a-patient-at-the-fitzsimons-163356" TargetMode="External"/><Relationship Id="rId4" Type="http://schemas.openxmlformats.org/officeDocument/2006/relationships/image" Target="../media/image13.tiff"/><Relationship Id="rId9" Type="http://schemas.openxmlformats.org/officeDocument/2006/relationships/hyperlink" Target="https://creativecommons.org/licenses/by/4.0/legalcod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18.jpeg"/><Relationship Id="rId5" Type="http://schemas.openxmlformats.org/officeDocument/2006/relationships/image" Target="../media/image21.emf"/><Relationship Id="rId4" Type="http://schemas.openxmlformats.org/officeDocument/2006/relationships/image" Target="../media/image20.emf"/></Relationships>
</file>

<file path=ppt/slides/_rels/slide23.xml.rels><?xml version="1.0" encoding="UTF-8" standalone="yes"?>
<Relationships xmlns="http://schemas.openxmlformats.org/package/2006/relationships"><Relationship Id="rId8" Type="http://schemas.openxmlformats.org/officeDocument/2006/relationships/hyperlink" Target="https://doi.org/10.1109/JPROC.2022.3149785" TargetMode="External"/><Relationship Id="rId3" Type="http://schemas.openxmlformats.org/officeDocument/2006/relationships/image" Target="../media/image20.emf"/><Relationship Id="rId7" Type="http://schemas.openxmlformats.org/officeDocument/2006/relationships/hyperlink" Target="https://creativecommons.org/licenses/by/4.0/" TargetMode="Externa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hyperlink" Target="https://peterhcharlton.github.io/publication/cont_resp_monitoring/" TargetMode="External"/><Relationship Id="rId5" Type="http://schemas.openxmlformats.org/officeDocument/2006/relationships/image" Target="../media/image23.emf"/><Relationship Id="rId4" Type="http://schemas.openxmlformats.org/officeDocument/2006/relationships/image" Target="../media/image22.e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hyperlink" Target="https://doi.org/10.1088/1361-6579/acead2" TargetMode="External"/><Relationship Id="rId5" Type="http://schemas.openxmlformats.org/officeDocument/2006/relationships/hyperlink" Target="https://doi.org/10.1016/B978-0-12-823374-0.00011-6" TargetMode="External"/><Relationship Id="rId4" Type="http://schemas.openxmlformats.org/officeDocument/2006/relationships/hyperlink" Target="https://doi.org/10.1109/JPROC.2022.3149785"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unsplash.com/@darvalife?utm_content=creditCopyText&amp;utm_medium=referral&amp;utm_source=unsplash" TargetMode="External"/><Relationship Id="rId3" Type="http://schemas.openxmlformats.org/officeDocument/2006/relationships/notesSlide" Target="../notesSlides/notesSlide14.xml"/><Relationship Id="rId7" Type="http://schemas.openxmlformats.org/officeDocument/2006/relationships/image" Target="../media/image9.png"/><Relationship Id="rId2" Type="http://schemas.openxmlformats.org/officeDocument/2006/relationships/slideLayout" Target="../slideLayouts/slideLayout8.xml"/><Relationship Id="rId1" Type="http://schemas.openxmlformats.org/officeDocument/2006/relationships/tags" Target="../tags/tag6.xml"/><Relationship Id="rId6" Type="http://schemas.openxmlformats.org/officeDocument/2006/relationships/hyperlink" Target="https://unsplash.com/photos/person-clicking-apple-watch-smartwatch-rCOWMC8qf8A?utm_content=creditCopyText&amp;utm_medium=referral&amp;utm_source=unsplash" TargetMode="External"/><Relationship Id="rId5" Type="http://schemas.openxmlformats.org/officeDocument/2006/relationships/hyperlink" Target="https://unsplash.com/@lukechesser?utm_content=creditCopyText&amp;utm_medium=referral&amp;utm_source=unsplash" TargetMode="External"/><Relationship Id="rId10" Type="http://schemas.openxmlformats.org/officeDocument/2006/relationships/image" Target="../media/image10.emf"/><Relationship Id="rId4" Type="http://schemas.openxmlformats.org/officeDocument/2006/relationships/image" Target="../media/image1.jpg"/><Relationship Id="rId9" Type="http://schemas.openxmlformats.org/officeDocument/2006/relationships/hyperlink" Target="https://unsplash.com/photos/black-pants-PAGBeJrLiDA?utm_content=creditCopyText&amp;utm_medium=referral&amp;utm_source=unsplash"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s://pixabay.com/service/license/"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s://pixabay.com/photos/man-heartache-chest-pain-hurt-pain-1846050/" TargetMode="External"/><Relationship Id="rId5" Type="http://schemas.openxmlformats.org/officeDocument/2006/relationships/hyperlink" Target="https://assets.publishing.service.gov.uk/government/uploads/system/uploads/attachment_data/file/644869/atrial_fibrillation_AF_briefing.pdf" TargetMode="External"/><Relationship Id="rId4" Type="http://schemas.openxmlformats.org/officeDocument/2006/relationships/hyperlink" Target="https://www.stroke.org.uk/professionals/atrial-fibrillation-information-and-resource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4.xml"/><Relationship Id="rId5" Type="http://schemas.openxmlformats.org/officeDocument/2006/relationships/hyperlink" Target="https://creativecommons.org/licenses/by/4.0/deed.en" TargetMode="External"/><Relationship Id="rId4" Type="http://schemas.openxmlformats.org/officeDocument/2006/relationships/hyperlink" Target="https://doi.org/10.1016/j.lanepe.2022.100395"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doi.org/10.1038/s41746-024-01030-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creativecommons.org/licenses/by/4.0/deed.en"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hyperlink" Target="https://clinicaltrials.gov/ct2/show/NCT04715555"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clinicaltrials.gov/ct2/show/NCT04715555" TargetMode="External"/><Relationship Id="rId7"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30.emf"/></Relationships>
</file>

<file path=ppt/slides/_rels/slide31.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hyperlink" Target="https://clinicaltrials.gov/ct2/show/NCT04715555" TargetMode="External"/><Relationship Id="rId7" Type="http://schemas.openxmlformats.org/officeDocument/2006/relationships/image" Target="../media/image31.emf"/><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hyperlink" Target="https://creativecommons.org/licenses/by/4.0/" TargetMode="External"/><Relationship Id="rId5" Type="http://schemas.openxmlformats.org/officeDocument/2006/relationships/hyperlink" Target="https://doi.org/10.1088/1361-6579/ac826d" TargetMode="Externa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35.emf"/><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34.emf"/><Relationship Id="rId5" Type="http://schemas.openxmlformats.org/officeDocument/2006/relationships/hyperlink" Target="https://creativecommons.org/licenses/by/4.0/" TargetMode="External"/><Relationship Id="rId4" Type="http://schemas.openxmlformats.org/officeDocument/2006/relationships/hyperlink" Target="https://doi.org/10.1088/1361-6579/ac826d" TargetMode="Externa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36.emf"/><Relationship Id="rId5" Type="http://schemas.openxmlformats.org/officeDocument/2006/relationships/hyperlink" Target="https://creativecommons.org/licenses/by/4.0/" TargetMode="External"/><Relationship Id="rId4" Type="http://schemas.openxmlformats.org/officeDocument/2006/relationships/hyperlink" Target="https://doi.org/10.1088/1361-6579/ac826d"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37.emf"/><Relationship Id="rId5" Type="http://schemas.openxmlformats.org/officeDocument/2006/relationships/hyperlink" Target="https://creativecommons.org/licenses/by/4.0/" TargetMode="External"/><Relationship Id="rId4" Type="http://schemas.openxmlformats.org/officeDocument/2006/relationships/hyperlink" Target="https://doi.org/10.1088/1361-6579/ac826d"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notesSlide" Target="../notesSlides/notesSlide25.xml"/><Relationship Id="rId7" Type="http://schemas.openxmlformats.org/officeDocument/2006/relationships/image" Target="../media/image39.emf"/><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38.emf"/><Relationship Id="rId5" Type="http://schemas.openxmlformats.org/officeDocument/2006/relationships/hyperlink" Target="https://creativecommons.org/licenses/by/4.0/" TargetMode="External"/><Relationship Id="rId4" Type="http://schemas.openxmlformats.org/officeDocument/2006/relationships/hyperlink" Target="https://doi.org/10.1088/1361-6579/ac826d" TargetMode="Externa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12.xml"/><Relationship Id="rId6" Type="http://schemas.openxmlformats.org/officeDocument/2006/relationships/image" Target="../media/image1.jpg"/><Relationship Id="rId5" Type="http://schemas.openxmlformats.org/officeDocument/2006/relationships/hyperlink" Target="https://unsplash.com/photos/rCOWMC8qf8A?utm_source=unsplash&amp;utm_medium=referral&amp;utm_content=creditCopyText" TargetMode="External"/><Relationship Id="rId4" Type="http://schemas.openxmlformats.org/officeDocument/2006/relationships/hyperlink" Target="https://unsplash.com/@lukechesser?utm_source=unsplash&amp;utm_medium=referral&amp;utm_content=creditCopyText" TargetMode="Externa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41.PNG"/><Relationship Id="rId5" Type="http://schemas.openxmlformats.org/officeDocument/2006/relationships/hyperlink" Target="https://creativecommons.org/licenses/by/4.0/" TargetMode="External"/><Relationship Id="rId4" Type="http://schemas.openxmlformats.org/officeDocument/2006/relationships/hyperlink" Target="https://doi.org/10.1371/journal.pdig.0000538"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2.png"/><Relationship Id="rId5" Type="http://schemas.openxmlformats.org/officeDocument/2006/relationships/hyperlink" Target="https://creativecommons.org/licenses/by/4.0/" TargetMode="External"/><Relationship Id="rId4" Type="http://schemas.openxmlformats.org/officeDocument/2006/relationships/hyperlink" Target="https://doi.org/10.1371/journal.pdig.0000538"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doi.org/10.1017/ice.2020.461" TargetMode="External"/><Relationship Id="rId3" Type="http://schemas.openxmlformats.org/officeDocument/2006/relationships/notesSlide" Target="../notesSlides/notesSlide29.xml"/><Relationship Id="rId7" Type="http://schemas.openxmlformats.org/officeDocument/2006/relationships/hyperlink" Target="https://doi.org/10.1002/emp2.12350" TargetMode="Externa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hyperlink" Target="https://doi.org/10.1001/jama.2020.6775" TargetMode="External"/><Relationship Id="rId5" Type="http://schemas.openxmlformats.org/officeDocument/2006/relationships/hyperlink" Target="https://doi.org/10.1016/S2589-7500(20)30274-0" TargetMode="External"/><Relationship Id="rId10" Type="http://schemas.openxmlformats.org/officeDocument/2006/relationships/hyperlink" Target="https://www.rcplondon.ac.uk/projects/outputs/national-early-warning-score-news-2" TargetMode="External"/><Relationship Id="rId4" Type="http://schemas.openxmlformats.org/officeDocument/2006/relationships/image" Target="../media/image43.tiff"/><Relationship Id="rId9" Type="http://schemas.openxmlformats.org/officeDocument/2006/relationships/hyperlink" Target="https://pixabay.com/illustrations/upper-body-lung-copd-disease-944557/" TargetMode="Externa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4.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4.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4.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4.png"/><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44.png"/><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5.xml"/><Relationship Id="rId1" Type="http://schemas.openxmlformats.org/officeDocument/2006/relationships/tags" Target="../tags/tag1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4.png"/><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8.xml.rels><?xml version="1.0" encoding="UTF-8" standalone="yes"?>
<Relationships xmlns="http://schemas.openxmlformats.org/package/2006/relationships"><Relationship Id="rId8" Type="http://schemas.openxmlformats.org/officeDocument/2006/relationships/hyperlink" Target="https://doi.org/10.5281/zenodo.1149001"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image" Target="../media/image45.png"/><Relationship Id="rId4" Type="http://schemas.openxmlformats.org/officeDocument/2006/relationships/diagramLayout" Target="../diagrams/layout8.xml"/><Relationship Id="rId9" Type="http://schemas.openxmlformats.org/officeDocument/2006/relationships/hyperlink" Target="https://creativecommons.org/licenses/by/4.0/"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doi.org/10.5281/zenodo.1149001" TargetMode="Externa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46.png"/><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hyperlink" Target="https://creativecommons.org/licenses/by/4.0/"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doi.org/10.1109/RBME.2017.2763681"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5.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5.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5.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5.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hyperlink" Target="https://doi.org/10.1088/0967-3334/37/4/610" TargetMode="External"/><Relationship Id="rId2" Type="http://schemas.openxmlformats.org/officeDocument/2006/relationships/diagramData" Target="../diagrams/data15.xml"/><Relationship Id="rId1" Type="http://schemas.openxmlformats.org/officeDocument/2006/relationships/slideLayout" Target="../slideLayouts/slideLayout5.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hyperlink" Target="https://doi.org/10.1088/1361-6579/aa670e" TargetMode="External"/><Relationship Id="rId2" Type="http://schemas.openxmlformats.org/officeDocument/2006/relationships/diagramData" Target="../diagrams/data16.xml"/><Relationship Id="rId1" Type="http://schemas.openxmlformats.org/officeDocument/2006/relationships/slideLayout" Target="../slideLayouts/slideLayout5.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hyperlink" Target="https://theses.eurasip.org/theses/829/continuous-respiratory-rate-monitoring-to-detect/" TargetMode="External"/><Relationship Id="rId2" Type="http://schemas.openxmlformats.org/officeDocument/2006/relationships/diagramData" Target="../diagrams/data17.xml"/><Relationship Id="rId1" Type="http://schemas.openxmlformats.org/officeDocument/2006/relationships/slideLayout" Target="../slideLayouts/slideLayout5.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8.xml.rels><?xml version="1.0" encoding="UTF-8" standalone="yes"?>
<Relationships xmlns="http://schemas.openxmlformats.org/package/2006/relationships"><Relationship Id="rId8" Type="http://schemas.openxmlformats.org/officeDocument/2006/relationships/hyperlink" Target="https://unsplash.com/@darvalife?utm_content=creditCopyText&amp;utm_medium=referral&amp;utm_source=unsplash" TargetMode="External"/><Relationship Id="rId3" Type="http://schemas.openxmlformats.org/officeDocument/2006/relationships/notesSlide" Target="../notesSlides/notesSlide32.xml"/><Relationship Id="rId7" Type="http://schemas.openxmlformats.org/officeDocument/2006/relationships/image" Target="../media/image9.png"/><Relationship Id="rId2" Type="http://schemas.openxmlformats.org/officeDocument/2006/relationships/slideLayout" Target="../slideLayouts/slideLayout8.xml"/><Relationship Id="rId1" Type="http://schemas.openxmlformats.org/officeDocument/2006/relationships/tags" Target="../tags/tag17.xml"/><Relationship Id="rId6" Type="http://schemas.openxmlformats.org/officeDocument/2006/relationships/hyperlink" Target="https://unsplash.com/photos/person-clicking-apple-watch-smartwatch-rCOWMC8qf8A?utm_content=creditCopyText&amp;utm_medium=referral&amp;utm_source=unsplash" TargetMode="External"/><Relationship Id="rId5" Type="http://schemas.openxmlformats.org/officeDocument/2006/relationships/hyperlink" Target="https://unsplash.com/@lukechesser?utm_content=creditCopyText&amp;utm_medium=referral&amp;utm_source=unsplash" TargetMode="External"/><Relationship Id="rId10" Type="http://schemas.openxmlformats.org/officeDocument/2006/relationships/image" Target="../media/image10.emf"/><Relationship Id="rId4" Type="http://schemas.openxmlformats.org/officeDocument/2006/relationships/image" Target="../media/image1.jpg"/><Relationship Id="rId9" Type="http://schemas.openxmlformats.org/officeDocument/2006/relationships/hyperlink" Target="https://unsplash.com/photos/black-pants-PAGBeJrLiDA?utm_content=creditCopyText&amp;utm_medium=referral&amp;utm_source=unsplash" TargetMode="Externa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hyperlink" Target="https://doi.org/10.1016/j.mcpdig.2023.06.014"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hyperlink" Target="https://peterhcharlton.github.io/RRest"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hyperlink" Target="https://peterhcharlton.github.io/RRest"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ppg-beats.readthedocs.io/"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48.png"/></Relationships>
</file>

<file path=ppt/slides/_rels/slide63.xml.rels><?xml version="1.0" encoding="UTF-8" standalone="yes"?>
<Relationships xmlns="http://schemas.openxmlformats.org/package/2006/relationships"><Relationship Id="rId3" Type="http://schemas.openxmlformats.org/officeDocument/2006/relationships/hyperlink" Target="https://ppg-beats.readthedocs.io/"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3" Type="http://schemas.openxmlformats.org/officeDocument/2006/relationships/hyperlink" Target="https://doi.org/10.1088/1361-6579/ad33a2"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hyperlink" Target="https://pyppg.readthedocs.io/" TargetMode="External"/><Relationship Id="rId5" Type="http://schemas.openxmlformats.org/officeDocument/2006/relationships/image" Target="../media/image49.png"/><Relationship Id="rId4" Type="http://schemas.openxmlformats.org/officeDocument/2006/relationships/hyperlink" Target="https://creativecommons.org/licenses/by/4.0/"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hyperlink" Target="https://creativecommons.org/licenses/by/4.0/" TargetMode="External"/><Relationship Id="rId5" Type="http://schemas.openxmlformats.org/officeDocument/2006/relationships/hyperlink" Target="https://doi.org/10.1152/ajpheart.00218.2019" TargetMode="External"/><Relationship Id="rId4" Type="http://schemas.openxmlformats.org/officeDocument/2006/relationships/hyperlink" Target="https://peterhcharlton.github.io/pwdb"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hyperlink" Target="https://peterhcharlton.github.io/bsp-book/"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peterhcharlton.github.io/"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hyperlink" Target="https://unsplash.com/license" TargetMode="External"/><Relationship Id="rId5" Type="http://schemas.openxmlformats.org/officeDocument/2006/relationships/hyperlink" Target="https://unsplash.com/photos/people-sitting-on-chair-in-front-of-table-while-holding-pens-during-daytime-KdeqA3aTnBY?utm_content=creditCopyText&amp;utm_medium=referral&amp;utm_source=unsplash" TargetMode="External"/><Relationship Id="rId4" Type="http://schemas.openxmlformats.org/officeDocument/2006/relationships/hyperlink" Target="https://unsplash.com/@dylandgillis?utm_content=creditCopyText&amp;utm_medium=referral&amp;utm_source=unsplash"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unsplash.com/photos/man-in-white-crew-neck-t-shirt-wearing-white-face-mask-0rO4cJnimxc?utm_content=creditCopyText&amp;utm_medium=referral&amp;utm_source=unsplash" TargetMode="External"/><Relationship Id="rId3" Type="http://schemas.openxmlformats.org/officeDocument/2006/relationships/hyperlink" Target="https://doi.org/10.1056/NEJMc2029240" TargetMode="External"/><Relationship Id="rId7" Type="http://schemas.openxmlformats.org/officeDocument/2006/relationships/hyperlink" Target="https://unsplash.com/@syedmohdali121?utm_content=creditCopyText&amp;utm_medium=referral&amp;utm_source=unsplash"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hyperlink" Target="https://www.nationalarchives.gov.uk/doc/open-government-licence/version/3/" TargetMode="External"/><Relationship Id="rId4" Type="http://schemas.openxmlformats.org/officeDocument/2006/relationships/image" Target="../media/image55.jpg"/><Relationship Id="rId9" Type="http://schemas.openxmlformats.org/officeDocument/2006/relationships/hyperlink" Target="https://www.gov.uk/government/publications/equity-in-medical-devices-independent-review-final-report"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hyperlink" Target="https://creativecommons.org/publicdomain/zero/1.0/deed.en" TargetMode="Externa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hyperlink" Target="https://commons.wikimedia.org/wiki/File:Kamar_Zard_Buzhan_-_Nishapur_1.jpg" TargetMode="External"/><Relationship Id="rId5" Type="http://schemas.microsoft.com/office/2007/relationships/hdphoto" Target="../media/hdphoto1.wdp"/><Relationship Id="rId4" Type="http://schemas.openxmlformats.org/officeDocument/2006/relationships/image" Target="../media/image58.png"/></Relationships>
</file>

<file path=ppt/slides/_rels/slide73.xml.rels><?xml version="1.0" encoding="UTF-8" standalone="yes"?>
<Relationships xmlns="http://schemas.openxmlformats.org/package/2006/relationships"><Relationship Id="rId8" Type="http://schemas.openxmlformats.org/officeDocument/2006/relationships/hyperlink" Target="https://peterhcharlton.github.io/" TargetMode="External"/><Relationship Id="rId3" Type="http://schemas.openxmlformats.org/officeDocument/2006/relationships/hyperlink" Target="https://unsplash.com/@lukechesser?utm_source=unsplash&amp;utm_medium=referral&amp;utm_content=creditCopyText" TargetMode="External"/><Relationship Id="rId7" Type="http://schemas.openxmlformats.org/officeDocument/2006/relationships/hyperlink" Target="https://creativecommons.org/licenses/by/4.0/" TargetMode="External"/><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hyperlink" Target="https://doi.org/10.5281/zenodo.13833790" TargetMode="External"/><Relationship Id="rId5" Type="http://schemas.openxmlformats.org/officeDocument/2006/relationships/image" Target="../media/image1.jpg"/><Relationship Id="rId4" Type="http://schemas.openxmlformats.org/officeDocument/2006/relationships/hyperlink" Target="https://unsplash.com/photos/rCOWMC8qf8A?utm_source=unsplash&amp;utm_medium=referral&amp;utm_content=creditCopyText" TargetMode="External"/><Relationship Id="rId9" Type="http://schemas.openxmlformats.org/officeDocument/2006/relationships/hyperlink" Target="mailto:pc657@cam.ac.uk"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doi.org/10.1109/JPROC.2022.3149785" TargetMode="External"/><Relationship Id="rId2" Type="http://schemas.openxmlformats.org/officeDocument/2006/relationships/image" Target="../media/image59.emf"/><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s://creativecommons.org/licenses/by/4.0/"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13.tiff"/><Relationship Id="rId5" Type="http://schemas.openxmlformats.org/officeDocument/2006/relationships/hyperlink" Target="https://creativecommons.org/licenses/by/4.0/" TargetMode="External"/><Relationship Id="rId4" Type="http://schemas.openxmlformats.org/officeDocument/2006/relationships/hyperlink" Target="https://commons.wikimedia.org/wiki/File:12_lead_ECG.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7A7AC-87A2-9A42-A628-AA78C42A0B41}"/>
              </a:ext>
            </a:extLst>
          </p:cNvPr>
          <p:cNvSpPr>
            <a:spLocks noGrp="1"/>
          </p:cNvSpPr>
          <p:nvPr>
            <p:ph type="ctrTitle"/>
          </p:nvPr>
        </p:nvSpPr>
        <p:spPr>
          <a:xfrm>
            <a:off x="271849" y="3388937"/>
            <a:ext cx="6079524" cy="2249863"/>
          </a:xfrm>
        </p:spPr>
        <p:txBody>
          <a:bodyPr/>
          <a:lstStyle/>
          <a:p>
            <a:r>
              <a:rPr lang="en-GB" sz="3200" dirty="0"/>
              <a:t>Equitable Photoplethysmography in Wearables: Accurate Data for All</a:t>
            </a:r>
            <a:endParaRPr lang="en-US" sz="3200" dirty="0"/>
          </a:p>
        </p:txBody>
      </p:sp>
      <p:sp>
        <p:nvSpPr>
          <p:cNvPr id="3" name="Subtitle 2">
            <a:extLst>
              <a:ext uri="{FF2B5EF4-FFF2-40B4-BE49-F238E27FC236}">
                <a16:creationId xmlns:a16="http://schemas.microsoft.com/office/drawing/2014/main" id="{BE6E19F5-2156-2A4B-9A12-49EB5D2E4AA8}"/>
              </a:ext>
            </a:extLst>
          </p:cNvPr>
          <p:cNvSpPr>
            <a:spLocks noGrp="1"/>
          </p:cNvSpPr>
          <p:nvPr>
            <p:ph type="subTitle" idx="1"/>
          </p:nvPr>
        </p:nvSpPr>
        <p:spPr>
          <a:xfrm>
            <a:off x="6815543" y="3528419"/>
            <a:ext cx="4462058" cy="2249863"/>
          </a:xfrm>
        </p:spPr>
        <p:txBody>
          <a:bodyPr/>
          <a:lstStyle/>
          <a:p>
            <a:r>
              <a:rPr lang="en-US" dirty="0"/>
              <a:t>Dr Peter H. Charlton</a:t>
            </a:r>
          </a:p>
          <a:p>
            <a:endParaRPr lang="en-US" sz="2000" dirty="0"/>
          </a:p>
          <a:p>
            <a:r>
              <a:rPr lang="en-US" sz="2800" dirty="0"/>
              <a:t>University of Cambridge</a:t>
            </a:r>
          </a:p>
          <a:p>
            <a:r>
              <a:rPr lang="en-US" sz="2800" dirty="0"/>
              <a:t>City, University of London</a:t>
            </a:r>
          </a:p>
          <a:p>
            <a:endParaRPr lang="en-US" sz="1000" dirty="0"/>
          </a:p>
          <a:p>
            <a:pPr lvl="0"/>
            <a:endParaRPr lang="en-US" sz="1000" dirty="0">
              <a:solidFill>
                <a:srgbClr val="000000">
                  <a:tint val="75000"/>
                </a:srgbClr>
              </a:solidFill>
            </a:endParaRPr>
          </a:p>
        </p:txBody>
      </p:sp>
      <p:sp>
        <p:nvSpPr>
          <p:cNvPr id="4" name="TextBox 3">
            <a:extLst>
              <a:ext uri="{FF2B5EF4-FFF2-40B4-BE49-F238E27FC236}">
                <a16:creationId xmlns:a16="http://schemas.microsoft.com/office/drawing/2014/main" id="{88F16FA3-1825-74AA-EC67-CFD37B21F31A}"/>
              </a:ext>
            </a:extLst>
          </p:cNvPr>
          <p:cNvSpPr txBox="1"/>
          <p:nvPr/>
        </p:nvSpPr>
        <p:spPr>
          <a:xfrm>
            <a:off x="5024221" y="6515020"/>
            <a:ext cx="7167780" cy="307777"/>
          </a:xfrm>
          <a:prstGeom prst="rect">
            <a:avLst/>
          </a:prstGeom>
          <a:noFill/>
          <a:effectLst>
            <a:softEdge rad="50800"/>
          </a:effectLst>
        </p:spPr>
        <p:txBody>
          <a:bodyPr wrap="square" rtlCol="0">
            <a:spAutoFit/>
          </a:bodyPr>
          <a:lstStyle/>
          <a:p>
            <a:pPr lvl="0" algn="r">
              <a:defRPr/>
            </a:pPr>
            <a:r>
              <a:rPr lang="en-GB" sz="1400" dirty="0">
                <a:solidFill>
                  <a:schemeClr val="bg1"/>
                </a:solidFill>
              </a:rPr>
              <a:t>Photo by </a:t>
            </a:r>
            <a:r>
              <a:rPr lang="en-GB" sz="1400" dirty="0">
                <a:solidFill>
                  <a:schemeClr val="bg1"/>
                </a:solidFill>
                <a:hlinkClick r:id="rId3">
                  <a:extLst>
                    <a:ext uri="{A12FA001-AC4F-418D-AE19-62706E023703}">
                      <ahyp:hlinkClr xmlns:ahyp="http://schemas.microsoft.com/office/drawing/2018/hyperlinkcolor" val="tx"/>
                    </a:ext>
                  </a:extLst>
                </a:hlinkClick>
              </a:rPr>
              <a:t>Luke Chesser</a:t>
            </a:r>
            <a:r>
              <a:rPr lang="en-GB" sz="1400" dirty="0">
                <a:solidFill>
                  <a:schemeClr val="bg1"/>
                </a:solidFill>
              </a:rPr>
              <a:t> on </a:t>
            </a:r>
            <a:r>
              <a:rPr lang="en-GB" sz="1400" dirty="0">
                <a:solidFill>
                  <a:schemeClr val="bg1"/>
                </a:solidFill>
                <a:hlinkClick r:id="rId4">
                  <a:extLst>
                    <a:ext uri="{A12FA001-AC4F-418D-AE19-62706E023703}">
                      <ahyp:hlinkClr xmlns:ahyp="http://schemas.microsoft.com/office/drawing/2018/hyperlinkcolor" val="tx"/>
                    </a:ext>
                  </a:extLst>
                </a:hlinkClick>
              </a:rPr>
              <a:t>Unsplash</a:t>
            </a:r>
            <a:r>
              <a:rPr lang="en-GB" sz="1400" dirty="0">
                <a:solidFill>
                  <a:schemeClr val="bg1"/>
                </a:solidFill>
              </a:rPr>
              <a:t> </a:t>
            </a:r>
            <a:endParaRPr kumimoji="0" lang="en-US" sz="1333" b="0" i="0" u="none" strike="noStrike" kern="1200" cap="none" spc="0" normalizeH="0" baseline="0" noProof="0" dirty="0">
              <a:ln>
                <a:noFill/>
              </a:ln>
              <a:solidFill>
                <a:schemeClr val="bg1"/>
              </a:solidFill>
              <a:effectLst/>
              <a:uLnTx/>
              <a:uFillTx/>
              <a:latin typeface="Calibri"/>
            </a:endParaRPr>
          </a:p>
        </p:txBody>
      </p:sp>
      <p:pic>
        <p:nvPicPr>
          <p:cNvPr id="6" name="Picture 5">
            <a:extLst>
              <a:ext uri="{FF2B5EF4-FFF2-40B4-BE49-F238E27FC236}">
                <a16:creationId xmlns:a16="http://schemas.microsoft.com/office/drawing/2014/main" id="{3B1DF44F-E189-8265-1F7A-D448DF5D7915}"/>
              </a:ext>
            </a:extLst>
          </p:cNvPr>
          <p:cNvPicPr>
            <a:picLocks noChangeAspect="1"/>
          </p:cNvPicPr>
          <p:nvPr/>
        </p:nvPicPr>
        <p:blipFill rotWithShape="1">
          <a:blip r:embed="rId5"/>
          <a:srcRect l="27966" t="6384" b="26879"/>
          <a:stretch/>
        </p:blipFill>
        <p:spPr>
          <a:xfrm>
            <a:off x="4008503" y="200706"/>
            <a:ext cx="5006343" cy="3092153"/>
          </a:xfrm>
          <a:prstGeom prst="rect">
            <a:avLst/>
          </a:prstGeom>
          <a:effectLst>
            <a:softEdge rad="222179"/>
          </a:effectLst>
        </p:spPr>
      </p:pic>
    </p:spTree>
    <p:extLst>
      <p:ext uri="{BB962C8B-B14F-4D97-AF65-F5344CB8AC3E}">
        <p14:creationId xmlns:p14="http://schemas.microsoft.com/office/powerpoint/2010/main" val="1150250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3646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B5C3DC-D26F-AF5F-EA46-79C7C501F4DD}"/>
              </a:ext>
            </a:extLst>
          </p:cNvPr>
          <p:cNvPicPr>
            <a:picLocks noChangeAspect="1"/>
          </p:cNvPicPr>
          <p:nvPr/>
        </p:nvPicPr>
        <p:blipFill>
          <a:blip r:embed="rId4"/>
          <a:stretch>
            <a:fillRect/>
          </a:stretch>
        </p:blipFill>
        <p:spPr>
          <a:xfrm>
            <a:off x="2695656" y="-1"/>
            <a:ext cx="9496344" cy="6310274"/>
          </a:xfrm>
          <a:prstGeom prst="rect">
            <a:avLst/>
          </a:prstGeom>
          <a:noFill/>
          <a:effectLst>
            <a:softEdge rad="196502"/>
          </a:effectLst>
        </p:spPr>
      </p:pic>
      <p:sp>
        <p:nvSpPr>
          <p:cNvPr id="19" name="TextBox 18">
            <a:extLst>
              <a:ext uri="{FF2B5EF4-FFF2-40B4-BE49-F238E27FC236}">
                <a16:creationId xmlns:a16="http://schemas.microsoft.com/office/drawing/2014/main" id="{CD3061F9-E696-1D45-93BE-EB829BD24E56}"/>
              </a:ext>
            </a:extLst>
          </p:cNvPr>
          <p:cNvSpPr txBox="1"/>
          <p:nvPr/>
        </p:nvSpPr>
        <p:spPr>
          <a:xfrm>
            <a:off x="53756" y="5829489"/>
            <a:ext cx="5618176" cy="523220"/>
          </a:xfrm>
          <a:prstGeom prst="rect">
            <a:avLst/>
          </a:prstGeom>
          <a:noFill/>
          <a:effectLst>
            <a:softEdge rad="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Public Health England, Atrial fibrillation prevalence estimates in England: Application of recent population estimates of AF in Sweden. 2015</a:t>
            </a:r>
          </a:p>
        </p:txBody>
      </p:sp>
      <p:sp>
        <p:nvSpPr>
          <p:cNvPr id="20" name="TextBox 19">
            <a:extLst>
              <a:ext uri="{FF2B5EF4-FFF2-40B4-BE49-F238E27FC236}">
                <a16:creationId xmlns:a16="http://schemas.microsoft.com/office/drawing/2014/main" id="{4BF6B862-9717-DD4B-BD1F-F2451E3638DD}"/>
              </a:ext>
            </a:extLst>
          </p:cNvPr>
          <p:cNvSpPr txBox="1"/>
          <p:nvPr/>
        </p:nvSpPr>
        <p:spPr>
          <a:xfrm>
            <a:off x="53756" y="5829489"/>
            <a:ext cx="6300001" cy="523220"/>
          </a:xfrm>
          <a:prstGeom prst="rect">
            <a:avLst/>
          </a:prstGeom>
          <a:noFill/>
          <a:effectLst>
            <a:softEdge rad="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prstClr val="white"/>
                </a:solidFill>
                <a:effectLst/>
                <a:uLnTx/>
                <a:uFillTx/>
                <a:latin typeface="Calibri"/>
                <a:ea typeface="+mn-ea"/>
                <a:cs typeface="+mn-cs"/>
              </a:rPr>
              <a:t>Knauert</a:t>
            </a:r>
            <a:r>
              <a:rPr kumimoji="0" lang="en-GB" sz="1400" b="0" i="0" u="none" strike="noStrike" kern="1200" cap="none" spc="0" normalizeH="0" baseline="0" noProof="0" dirty="0">
                <a:ln>
                  <a:noFill/>
                </a:ln>
                <a:solidFill>
                  <a:prstClr val="white"/>
                </a:solidFill>
                <a:effectLst/>
                <a:uLnTx/>
                <a:uFillTx/>
                <a:latin typeface="Calibri"/>
                <a:ea typeface="+mn-ea"/>
                <a:cs typeface="+mn-cs"/>
              </a:rPr>
              <a:t> M </a:t>
            </a:r>
            <a:r>
              <a:rPr kumimoji="0" lang="en-GB" sz="1400" b="0" i="1" u="none" strike="noStrike" kern="1200" cap="none" spc="0" normalizeH="0" baseline="0" noProof="0" dirty="0">
                <a:ln>
                  <a:noFill/>
                </a:ln>
                <a:solidFill>
                  <a:prstClr val="white"/>
                </a:solidFill>
                <a:effectLst/>
                <a:uLnTx/>
                <a:uFillTx/>
                <a:latin typeface="Calibri"/>
                <a:ea typeface="+mn-ea"/>
                <a:cs typeface="+mn-cs"/>
              </a:rPr>
              <a:t>et al</a:t>
            </a:r>
            <a:r>
              <a:rPr kumimoji="0" lang="en-GB" sz="1400" b="0" i="0" u="none" strike="noStrike" kern="1200" cap="none" spc="0" normalizeH="0" baseline="0" noProof="0" dirty="0">
                <a:ln>
                  <a:noFill/>
                </a:ln>
                <a:solidFill>
                  <a:prstClr val="white"/>
                </a:solidFill>
                <a:effectLst/>
                <a:uLnTx/>
                <a:uFillTx/>
                <a:latin typeface="Calibri"/>
                <a:ea typeface="+mn-ea"/>
                <a:cs typeface="+mn-cs"/>
              </a:rPr>
              <a:t>., Clinical consequences and economic costs of untreated obstructive sleep </a:t>
            </a:r>
            <a:r>
              <a:rPr kumimoji="0" lang="en-GB" sz="1400" b="0" i="0" u="none" strike="noStrike" kern="1200" cap="none" spc="0" normalizeH="0" baseline="0" noProof="0" dirty="0" err="1">
                <a:ln>
                  <a:noFill/>
                </a:ln>
                <a:solidFill>
                  <a:prstClr val="white"/>
                </a:solidFill>
                <a:effectLst/>
                <a:uLnTx/>
                <a:uFillTx/>
                <a:latin typeface="Calibri"/>
                <a:ea typeface="+mn-ea"/>
                <a:cs typeface="+mn-cs"/>
              </a:rPr>
              <a:t>apnea</a:t>
            </a:r>
            <a:r>
              <a:rPr kumimoji="0" lang="en-GB" sz="1400" b="0" i="0" u="none" strike="noStrike" kern="1200" cap="none" spc="0" normalizeH="0" baseline="0" noProof="0" dirty="0">
                <a:ln>
                  <a:noFill/>
                </a:ln>
                <a:solidFill>
                  <a:prstClr val="white"/>
                </a:solidFill>
                <a:effectLst/>
                <a:uLnTx/>
                <a:uFillTx/>
                <a:latin typeface="Calibri"/>
                <a:ea typeface="+mn-ea"/>
                <a:cs typeface="+mn-cs"/>
              </a:rPr>
              <a:t> syndrome. </a:t>
            </a:r>
            <a:r>
              <a:rPr kumimoji="0" lang="en-GB" sz="1400" b="0" i="1" u="none" strike="noStrike" kern="1200" cap="none" spc="0" normalizeH="0" baseline="0" noProof="0" dirty="0">
                <a:ln>
                  <a:noFill/>
                </a:ln>
                <a:solidFill>
                  <a:prstClr val="white"/>
                </a:solidFill>
                <a:effectLst/>
                <a:uLnTx/>
                <a:uFillTx/>
                <a:latin typeface="Calibri"/>
                <a:ea typeface="+mn-ea"/>
                <a:cs typeface="+mn-cs"/>
              </a:rPr>
              <a:t>World J. </a:t>
            </a:r>
            <a:r>
              <a:rPr kumimoji="0" lang="en-GB" sz="1400" b="0" i="1" u="none" strike="noStrike" kern="1200" cap="none" spc="0" normalizeH="0" baseline="0" noProof="0" dirty="0" err="1">
                <a:ln>
                  <a:noFill/>
                </a:ln>
                <a:solidFill>
                  <a:prstClr val="white"/>
                </a:solidFill>
                <a:effectLst/>
                <a:uLnTx/>
                <a:uFillTx/>
                <a:latin typeface="Calibri"/>
                <a:ea typeface="+mn-ea"/>
                <a:cs typeface="+mn-cs"/>
              </a:rPr>
              <a:t>Otorhinolaryngol</a:t>
            </a:r>
            <a:r>
              <a:rPr kumimoji="0" lang="en-GB" sz="1400" b="0" i="1" u="none" strike="noStrike" kern="1200" cap="none" spc="0" normalizeH="0" baseline="0" noProof="0" dirty="0">
                <a:ln>
                  <a:noFill/>
                </a:ln>
                <a:solidFill>
                  <a:prstClr val="white"/>
                </a:solidFill>
                <a:effectLst/>
                <a:uLnTx/>
                <a:uFillTx/>
                <a:latin typeface="Calibri"/>
                <a:ea typeface="+mn-ea"/>
                <a:cs typeface="+mn-cs"/>
              </a:rPr>
              <a:t>. - Head Neck </a:t>
            </a:r>
            <a:r>
              <a:rPr kumimoji="0" lang="en-GB" sz="1400" b="0" i="1" u="none" strike="noStrike" kern="1200" cap="none" spc="0" normalizeH="0" baseline="0" noProof="0" dirty="0" err="1">
                <a:ln>
                  <a:noFill/>
                </a:ln>
                <a:solidFill>
                  <a:prstClr val="white"/>
                </a:solidFill>
                <a:effectLst/>
                <a:uLnTx/>
                <a:uFillTx/>
                <a:latin typeface="Calibri"/>
                <a:ea typeface="+mn-ea"/>
                <a:cs typeface="+mn-cs"/>
              </a:rPr>
              <a:t>Surg</a:t>
            </a:r>
            <a:r>
              <a:rPr kumimoji="0" lang="en-GB" sz="1400" b="0" i="1" u="none" strike="noStrike" kern="1200" cap="none" spc="0" normalizeH="0" baseline="0" noProof="0" dirty="0">
                <a:ln>
                  <a:noFill/>
                </a:ln>
                <a:solidFill>
                  <a:prstClr val="white"/>
                </a:solidFill>
                <a:effectLst/>
                <a:uLnTx/>
                <a:uFillTx/>
                <a:latin typeface="Calibri"/>
                <a:ea typeface="+mn-ea"/>
                <a:cs typeface="+mn-cs"/>
              </a:rPr>
              <a:t>,</a:t>
            </a:r>
            <a:r>
              <a:rPr kumimoji="0" lang="en-GB" sz="1400" b="0" i="0" u="none" strike="noStrike" kern="1200" cap="none" spc="0" normalizeH="0" baseline="0" noProof="0" dirty="0">
                <a:ln>
                  <a:noFill/>
                </a:ln>
                <a:solidFill>
                  <a:prstClr val="white"/>
                </a:solidFill>
                <a:effectLst/>
                <a:uLnTx/>
                <a:uFillTx/>
                <a:latin typeface="Calibri"/>
                <a:ea typeface="+mn-ea"/>
                <a:cs typeface="+mn-cs"/>
              </a:rPr>
              <a:t> 2015.</a:t>
            </a:r>
          </a:p>
        </p:txBody>
      </p:sp>
      <p:sp>
        <p:nvSpPr>
          <p:cNvPr id="21" name="TextBox 20">
            <a:extLst>
              <a:ext uri="{FF2B5EF4-FFF2-40B4-BE49-F238E27FC236}">
                <a16:creationId xmlns:a16="http://schemas.microsoft.com/office/drawing/2014/main" id="{76F581D8-D239-9D42-A3BA-369AB508CB48}"/>
              </a:ext>
            </a:extLst>
          </p:cNvPr>
          <p:cNvSpPr txBox="1"/>
          <p:nvPr/>
        </p:nvSpPr>
        <p:spPr>
          <a:xfrm>
            <a:off x="53756" y="5829489"/>
            <a:ext cx="6300001" cy="502573"/>
          </a:xfrm>
          <a:prstGeom prst="rect">
            <a:avLst/>
          </a:prstGeom>
          <a:noFill/>
          <a:effectLst>
            <a:softEdge rad="0"/>
          </a:effectLst>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British Heart Foundation, High blood pressure: How can we do better? 2018</a:t>
            </a:r>
          </a:p>
        </p:txBody>
      </p:sp>
      <p:sp>
        <p:nvSpPr>
          <p:cNvPr id="6" name="Oval 5">
            <a:extLst>
              <a:ext uri="{FF2B5EF4-FFF2-40B4-BE49-F238E27FC236}">
                <a16:creationId xmlns:a16="http://schemas.microsoft.com/office/drawing/2014/main" id="{9335487B-5C0D-8946-8315-A810AFC25368}"/>
              </a:ext>
            </a:extLst>
          </p:cNvPr>
          <p:cNvSpPr>
            <a:spLocks noChangeAspect="1"/>
          </p:cNvSpPr>
          <p:nvPr/>
        </p:nvSpPr>
        <p:spPr>
          <a:xfrm>
            <a:off x="527781" y="2542961"/>
            <a:ext cx="1440000" cy="1440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mill</a:t>
            </a:r>
          </a:p>
        </p:txBody>
      </p:sp>
      <p:sp>
        <p:nvSpPr>
          <p:cNvPr id="9" name="TextBox 8">
            <a:extLst>
              <a:ext uri="{FF2B5EF4-FFF2-40B4-BE49-F238E27FC236}">
                <a16:creationId xmlns:a16="http://schemas.microsoft.com/office/drawing/2014/main" id="{244792BC-95A3-954B-8B17-F0ADCB9E9ACD}"/>
              </a:ext>
            </a:extLst>
          </p:cNvPr>
          <p:cNvSpPr txBox="1"/>
          <p:nvPr/>
        </p:nvSpPr>
        <p:spPr>
          <a:xfrm>
            <a:off x="1582877" y="1339529"/>
            <a:ext cx="1643224" cy="830997"/>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atrial fibrillation</a:t>
            </a:r>
          </a:p>
        </p:txBody>
      </p:sp>
      <p:sp>
        <p:nvSpPr>
          <p:cNvPr id="10" name="TextBox 9">
            <a:extLst>
              <a:ext uri="{FF2B5EF4-FFF2-40B4-BE49-F238E27FC236}">
                <a16:creationId xmlns:a16="http://schemas.microsoft.com/office/drawing/2014/main" id="{779D9848-BE82-3D42-A18E-97988640870A}"/>
              </a:ext>
            </a:extLst>
          </p:cNvPr>
          <p:cNvSpPr txBox="1"/>
          <p:nvPr/>
        </p:nvSpPr>
        <p:spPr>
          <a:xfrm>
            <a:off x="2164245" y="2813469"/>
            <a:ext cx="1752736" cy="830997"/>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o</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bstructive</a:t>
            </a:r>
            <a:r>
              <a:rPr kumimoji="0" lang="en-US" sz="2400" b="1" i="0" u="none" strike="noStrike" kern="1200" cap="none" spc="0" normalizeH="0" baseline="0" noProof="0" dirty="0">
                <a:ln>
                  <a:noFill/>
                </a:ln>
                <a:solidFill>
                  <a:prstClr val="white"/>
                </a:solidFill>
                <a:effectLst/>
                <a:uLnTx/>
                <a:uFillTx/>
                <a:latin typeface="Calibri"/>
                <a:ea typeface="+mn-ea"/>
                <a:cs typeface="+mn-cs"/>
              </a:rPr>
              <a:t> sleep apnea</a:t>
            </a:r>
          </a:p>
        </p:txBody>
      </p:sp>
      <p:sp>
        <p:nvSpPr>
          <p:cNvPr id="11" name="Oval 10">
            <a:extLst>
              <a:ext uri="{FF2B5EF4-FFF2-40B4-BE49-F238E27FC236}">
                <a16:creationId xmlns:a16="http://schemas.microsoft.com/office/drawing/2014/main" id="{1696462A-301D-F045-8196-57519C10FBF1}"/>
              </a:ext>
            </a:extLst>
          </p:cNvPr>
          <p:cNvSpPr>
            <a:spLocks noChangeAspect="1"/>
          </p:cNvSpPr>
          <p:nvPr/>
        </p:nvSpPr>
        <p:spPr>
          <a:xfrm>
            <a:off x="293432" y="1212640"/>
            <a:ext cx="1087200" cy="1087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0.4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mill</a:t>
            </a:r>
          </a:p>
        </p:txBody>
      </p:sp>
      <p:sp>
        <p:nvSpPr>
          <p:cNvPr id="12" name="Oval 11">
            <a:extLst>
              <a:ext uri="{FF2B5EF4-FFF2-40B4-BE49-F238E27FC236}">
                <a16:creationId xmlns:a16="http://schemas.microsoft.com/office/drawing/2014/main" id="{13AE0501-9236-2E45-A5AD-223D78DE6613}"/>
              </a:ext>
            </a:extLst>
          </p:cNvPr>
          <p:cNvSpPr>
            <a:spLocks noChangeAspect="1"/>
          </p:cNvSpPr>
          <p:nvPr/>
        </p:nvSpPr>
        <p:spPr>
          <a:xfrm>
            <a:off x="1110360" y="3994425"/>
            <a:ext cx="1800000" cy="1800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5.5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mill</a:t>
            </a:r>
          </a:p>
        </p:txBody>
      </p:sp>
      <p:sp>
        <p:nvSpPr>
          <p:cNvPr id="13" name="TextBox 12">
            <a:extLst>
              <a:ext uri="{FF2B5EF4-FFF2-40B4-BE49-F238E27FC236}">
                <a16:creationId xmlns:a16="http://schemas.microsoft.com/office/drawing/2014/main" id="{6AA140C8-F891-7E41-A335-9F4F664A1AA5}"/>
              </a:ext>
            </a:extLst>
          </p:cNvPr>
          <p:cNvSpPr txBox="1"/>
          <p:nvPr/>
        </p:nvSpPr>
        <p:spPr>
          <a:xfrm>
            <a:off x="3103522" y="4663592"/>
            <a:ext cx="1920699" cy="461665"/>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hypertension</a:t>
            </a:r>
          </a:p>
        </p:txBody>
      </p:sp>
      <p:sp>
        <p:nvSpPr>
          <p:cNvPr id="14" name="TextBox 13">
            <a:extLst>
              <a:ext uri="{FF2B5EF4-FFF2-40B4-BE49-F238E27FC236}">
                <a16:creationId xmlns:a16="http://schemas.microsoft.com/office/drawing/2014/main" id="{09638E0C-2A5E-0041-AC2E-C9CDC956C9B4}"/>
              </a:ext>
            </a:extLst>
          </p:cNvPr>
          <p:cNvSpPr txBox="1"/>
          <p:nvPr/>
        </p:nvSpPr>
        <p:spPr>
          <a:xfrm>
            <a:off x="496602" y="193185"/>
            <a:ext cx="2172551" cy="830997"/>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Undiagnosed disease in UK:</a:t>
            </a:r>
          </a:p>
        </p:txBody>
      </p:sp>
      <p:sp>
        <p:nvSpPr>
          <p:cNvPr id="15" name="TextBox 14">
            <a:extLst>
              <a:ext uri="{FF2B5EF4-FFF2-40B4-BE49-F238E27FC236}">
                <a16:creationId xmlns:a16="http://schemas.microsoft.com/office/drawing/2014/main" id="{BE9C11A2-EC16-DC47-AA52-189AFDAD5335}"/>
              </a:ext>
            </a:extLst>
          </p:cNvPr>
          <p:cNvSpPr txBox="1"/>
          <p:nvPr/>
        </p:nvSpPr>
        <p:spPr>
          <a:xfrm>
            <a:off x="5024221" y="6515020"/>
            <a:ext cx="7167780" cy="297454"/>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err="1">
                <a:ln>
                  <a:noFill/>
                </a:ln>
                <a:solidFill>
                  <a:prstClr val="white"/>
                </a:solidFill>
                <a:effectLst/>
                <a:uLnTx/>
                <a:uFillTx/>
                <a:latin typeface="Calibri"/>
                <a:ea typeface="+mn-ea"/>
                <a:cs typeface="+mn-cs"/>
              </a:rPr>
              <a:t>Pexels</a:t>
            </a:r>
            <a:r>
              <a:rPr kumimoji="0" lang="en-US" sz="1333" b="0" i="0" u="none" strike="noStrike" kern="1200" cap="none" spc="0" normalizeH="0" baseline="0" noProof="0" dirty="0">
                <a:ln>
                  <a:noFill/>
                </a:ln>
                <a:solidFill>
                  <a:prstClr val="white"/>
                </a:solidFill>
                <a:effectLst/>
                <a:uLnTx/>
                <a:uFillTx/>
                <a:latin typeface="Calibri"/>
                <a:ea typeface="+mn-ea"/>
                <a:cs typeface="+mn-cs"/>
              </a:rPr>
              <a:t>, </a:t>
            </a:r>
            <a:r>
              <a:rPr kumimoji="0" lang="en-US" sz="1333"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https://pixabay.com/photos/man-heartache-chest-pain-hurt-pain-1846050/</a:t>
            </a:r>
            <a:r>
              <a:rPr kumimoji="0" lang="en-US" sz="1333" b="0" i="0" u="none" strike="noStrike" kern="1200" cap="none" spc="0" normalizeH="0" baseline="0" noProof="0" dirty="0">
                <a:ln>
                  <a:noFill/>
                </a:ln>
                <a:solidFill>
                  <a:prstClr val="white"/>
                </a:solidFill>
                <a:effectLst/>
                <a:uLnTx/>
                <a:uFillTx/>
                <a:latin typeface="Calibri"/>
                <a:ea typeface="+mn-ea"/>
                <a:cs typeface="+mn-cs"/>
              </a:rPr>
              <a:t> (</a:t>
            </a:r>
            <a:r>
              <a:rPr kumimoji="0" lang="en-US" sz="1333"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Pixabay Licence</a:t>
            </a:r>
            <a:r>
              <a:rPr kumimoji="0" lang="en-US" sz="1333" b="0" i="0" u="none" strike="noStrike" kern="1200" cap="none" spc="0" normalizeH="0" baseline="0" noProof="0" dirty="0">
                <a:ln>
                  <a:noFill/>
                </a:ln>
                <a:solidFill>
                  <a:prstClr val="white"/>
                </a:solidFill>
                <a:effectLst/>
                <a:uLnTx/>
                <a:uFillTx/>
                <a:latin typeface="Calibri"/>
                <a:ea typeface="+mn-ea"/>
                <a:cs typeface="+mn-cs"/>
              </a:rPr>
              <a:t>)</a:t>
            </a:r>
          </a:p>
        </p:txBody>
      </p:sp>
      <p:sp>
        <p:nvSpPr>
          <p:cNvPr id="17" name="Date Placeholder 3">
            <a:extLst>
              <a:ext uri="{FF2B5EF4-FFF2-40B4-BE49-F238E27FC236}">
                <a16:creationId xmlns:a16="http://schemas.microsoft.com/office/drawing/2014/main" id="{58D62837-556C-D142-BCF8-6896C293326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a:ea typeface="+mn-ea"/>
                <a:cs typeface="+mn-cs"/>
              </a:rPr>
              <a:t>Peter Charlton</a:t>
            </a:r>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64621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9"/>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20"/>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p:bldP spid="20" grpId="0" animBg="1"/>
      <p:bldP spid="20" grpId="1"/>
      <p:bldP spid="21" grpId="0" animBg="1"/>
      <p:bldP spid="6" grpId="0" animBg="1"/>
      <p:bldP spid="9" grpId="0" animBg="1"/>
      <p:bldP spid="10" grpId="0" animBg="1"/>
      <p:bldP spid="11" grpId="0" animBg="1"/>
      <p:bldP spid="12" grpId="0" animBg="1"/>
      <p:bldP spid="13"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36465"/>
        </a:solid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E9C11A2-EC16-DC47-AA52-189AFDAD5335}"/>
              </a:ext>
            </a:extLst>
          </p:cNvPr>
          <p:cNvSpPr txBox="1"/>
          <p:nvPr/>
        </p:nvSpPr>
        <p:spPr>
          <a:xfrm>
            <a:off x="5024221" y="6515020"/>
            <a:ext cx="7167780" cy="307777"/>
          </a:xfrm>
          <a:prstGeom prst="rect">
            <a:avLst/>
          </a:prstGeom>
          <a:noFill/>
          <a:effectLst>
            <a:softEdge rad="50800"/>
          </a:effectLst>
        </p:spPr>
        <p:txBody>
          <a:bodyPr wrap="square" rtlCol="0">
            <a:spAutoFit/>
          </a:bodyPr>
          <a:lstStyle/>
          <a:p>
            <a:pPr lvl="0" algn="r">
              <a:defRPr/>
            </a:pPr>
            <a:r>
              <a:rPr lang="en-GB" sz="1400" dirty="0">
                <a:solidFill>
                  <a:schemeClr val="bg1"/>
                </a:solidFill>
              </a:rPr>
              <a:t>Photo by </a:t>
            </a:r>
            <a:r>
              <a:rPr lang="en-GB" sz="1400" dirty="0">
                <a:solidFill>
                  <a:schemeClr val="bg1"/>
                </a:solidFill>
                <a:hlinkClick r:id="rId4">
                  <a:extLst>
                    <a:ext uri="{A12FA001-AC4F-418D-AE19-62706E023703}">
                      <ahyp:hlinkClr xmlns:ahyp="http://schemas.microsoft.com/office/drawing/2018/hyperlinkcolor" val="tx"/>
                    </a:ext>
                  </a:extLst>
                </a:hlinkClick>
              </a:rPr>
              <a:t>Luke Chesser</a:t>
            </a:r>
            <a:r>
              <a:rPr lang="en-GB" sz="1400" dirty="0">
                <a:solidFill>
                  <a:schemeClr val="bg1"/>
                </a:solidFill>
              </a:rPr>
              <a:t> on </a:t>
            </a:r>
            <a:r>
              <a:rPr lang="en-GB" sz="1400" dirty="0">
                <a:solidFill>
                  <a:schemeClr val="bg1"/>
                </a:solidFill>
                <a:hlinkClick r:id="rId5">
                  <a:extLst>
                    <a:ext uri="{A12FA001-AC4F-418D-AE19-62706E023703}">
                      <ahyp:hlinkClr xmlns:ahyp="http://schemas.microsoft.com/office/drawing/2018/hyperlinkcolor" val="tx"/>
                    </a:ext>
                  </a:extLst>
                </a:hlinkClick>
              </a:rPr>
              <a:t>Unsplash</a:t>
            </a:r>
            <a:r>
              <a:rPr lang="en-GB" sz="1400" dirty="0">
                <a:solidFill>
                  <a:schemeClr val="bg1"/>
                </a:solidFill>
              </a:rPr>
              <a:t> </a:t>
            </a:r>
            <a:endParaRPr kumimoji="0" lang="en-US" sz="1333" b="0" i="0" u="none" strike="noStrike" kern="1200" cap="none" spc="0" normalizeH="0" baseline="0" noProof="0" dirty="0">
              <a:ln>
                <a:noFill/>
              </a:ln>
              <a:solidFill>
                <a:schemeClr val="bg1"/>
              </a:solidFill>
              <a:effectLst/>
              <a:uLnTx/>
              <a:uFillTx/>
              <a:latin typeface="Calibri"/>
            </a:endParaRPr>
          </a:p>
        </p:txBody>
      </p:sp>
      <p:pic>
        <p:nvPicPr>
          <p:cNvPr id="4" name="Picture 3">
            <a:extLst>
              <a:ext uri="{FF2B5EF4-FFF2-40B4-BE49-F238E27FC236}">
                <a16:creationId xmlns:a16="http://schemas.microsoft.com/office/drawing/2014/main" id="{F0C97850-FCC3-9269-3988-CE531EA38AD2}"/>
              </a:ext>
            </a:extLst>
          </p:cNvPr>
          <p:cNvPicPr>
            <a:picLocks noChangeAspect="1"/>
          </p:cNvPicPr>
          <p:nvPr/>
        </p:nvPicPr>
        <p:blipFill rotWithShape="1">
          <a:blip r:embed="rId6"/>
          <a:srcRect t="1999" b="18119"/>
          <a:stretch/>
        </p:blipFill>
        <p:spPr>
          <a:xfrm>
            <a:off x="0" y="0"/>
            <a:ext cx="12192000" cy="6492875"/>
          </a:xfrm>
          <a:prstGeom prst="rect">
            <a:avLst/>
          </a:prstGeom>
        </p:spPr>
      </p:pic>
    </p:spTree>
    <p:custDataLst>
      <p:tags r:id="rId1"/>
    </p:custDataLst>
    <p:extLst>
      <p:ext uri="{BB962C8B-B14F-4D97-AF65-F5344CB8AC3E}">
        <p14:creationId xmlns:p14="http://schemas.microsoft.com/office/powerpoint/2010/main" val="2673832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7B26D3-F162-F742-A19F-BDCC085C9D9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755445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78CB25-3FBF-9542-9D20-6CC3ACD3041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54E1F99-2FFE-1E4D-B86E-8C919C1B0E8C}" type="datetime1">
              <a:rPr kumimoji="0" lang="en-US" sz="1200" b="1"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9/24/24</a:t>
            </a:fld>
            <a:endParaRPr kumimoji="0" lang="en-US" sz="1200" b="1" i="0" u="none" strike="noStrike" kern="1200" cap="none" spc="0" normalizeH="0" baseline="0" noProof="0">
              <a:ln>
                <a:noFill/>
              </a:ln>
              <a:solidFill>
                <a:prstClr val="white"/>
              </a:solidFill>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2C71C597-917C-174B-96B3-A7E8BB6AE1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EE1FF-0021-264C-A4EC-C169E98D2A37}"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1EB8527-F477-E243-99FC-8879FB4B68C7}"/>
              </a:ext>
            </a:extLst>
          </p:cNvPr>
          <p:cNvPicPr>
            <a:picLocks noChangeAspect="1"/>
          </p:cNvPicPr>
          <p:nvPr/>
        </p:nvPicPr>
        <p:blipFill>
          <a:blip r:embed="rId3"/>
          <a:stretch>
            <a:fillRect/>
          </a:stretch>
        </p:blipFill>
        <p:spPr>
          <a:xfrm>
            <a:off x="0" y="-1270000"/>
            <a:ext cx="12192000" cy="8128000"/>
          </a:xfrm>
          <a:prstGeom prst="rect">
            <a:avLst/>
          </a:prstGeom>
        </p:spPr>
      </p:pic>
      <p:pic>
        <p:nvPicPr>
          <p:cNvPr id="7" name="Picture 6">
            <a:extLst>
              <a:ext uri="{FF2B5EF4-FFF2-40B4-BE49-F238E27FC236}">
                <a16:creationId xmlns:a16="http://schemas.microsoft.com/office/drawing/2014/main" id="{8DC9DFD6-9BE2-294C-AEB0-4B61F1F3F18A}"/>
              </a:ext>
            </a:extLst>
          </p:cNvPr>
          <p:cNvPicPr>
            <a:picLocks noChangeAspect="1"/>
          </p:cNvPicPr>
          <p:nvPr/>
        </p:nvPicPr>
        <p:blipFill>
          <a:blip r:embed="rId4"/>
          <a:stretch>
            <a:fillRect/>
          </a:stretch>
        </p:blipFill>
        <p:spPr>
          <a:xfrm>
            <a:off x="2280108" y="3929062"/>
            <a:ext cx="2754701" cy="2230213"/>
          </a:xfrm>
          <a:prstGeom prst="rect">
            <a:avLst/>
          </a:prstGeom>
          <a:effectLst>
            <a:softEdge rad="50800"/>
          </a:effectLst>
        </p:spPr>
      </p:pic>
      <p:sp>
        <p:nvSpPr>
          <p:cNvPr id="4" name="TextBox 3">
            <a:extLst>
              <a:ext uri="{FF2B5EF4-FFF2-40B4-BE49-F238E27FC236}">
                <a16:creationId xmlns:a16="http://schemas.microsoft.com/office/drawing/2014/main" id="{04A74291-B12E-F194-475C-146289EEC747}"/>
              </a:ext>
            </a:extLst>
          </p:cNvPr>
          <p:cNvSpPr txBox="1"/>
          <p:nvPr/>
        </p:nvSpPr>
        <p:spPr>
          <a:xfrm>
            <a:off x="7762240" y="6401132"/>
            <a:ext cx="42950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(artistic license – this heart rate is fictional)</a:t>
            </a:r>
          </a:p>
        </p:txBody>
      </p:sp>
    </p:spTree>
    <p:extLst>
      <p:ext uri="{BB962C8B-B14F-4D97-AF65-F5344CB8AC3E}">
        <p14:creationId xmlns:p14="http://schemas.microsoft.com/office/powerpoint/2010/main" val="86774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8FAF9-53D9-251D-D7ED-F6C38C5F693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04BA825-F749-923F-62B2-E15FE1B9A6CE}"/>
              </a:ext>
            </a:extLst>
          </p:cNvPr>
          <p:cNvSpPr txBox="1"/>
          <p:nvPr/>
        </p:nvSpPr>
        <p:spPr>
          <a:xfrm>
            <a:off x="739346" y="6525739"/>
            <a:ext cx="1071330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World Health Organisation, ‘Healthy equity’,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https://www.who.int/health-topics/health-equity</a:t>
            </a:r>
            <a:r>
              <a:rPr kumimoji="0" lang="en-GB" sz="1400" b="0" i="0" u="none" strike="noStrike" kern="1200" cap="none" spc="0" normalizeH="0" baseline="0" noProof="0" dirty="0">
                <a:ln>
                  <a:noFill/>
                </a:ln>
                <a:solidFill>
                  <a:prstClr val="white"/>
                </a:solidFill>
                <a:effectLst/>
                <a:uLnTx/>
                <a:uFillTx/>
                <a:latin typeface="Calibri"/>
                <a:ea typeface="+mn-ea"/>
                <a:cs typeface="+mn-cs"/>
              </a:rPr>
              <a:t>, 2024. </a:t>
            </a:r>
            <a:r>
              <a:rPr kumimoji="0" lang="en-GB" sz="1400" b="0" i="1" u="none" strike="noStrike" kern="1200" cap="none" spc="0" normalizeH="0" baseline="0" noProof="0" dirty="0">
                <a:ln>
                  <a:noFill/>
                </a:ln>
                <a:solidFill>
                  <a:prstClr val="white"/>
                </a:solidFill>
                <a:effectLst/>
                <a:uLnTx/>
                <a:uFillTx/>
                <a:latin typeface="Calibri"/>
                <a:ea typeface="+mn-ea"/>
                <a:cs typeface="+mn-cs"/>
              </a:rPr>
              <a:t>Accessed 24-Sept-2024.</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8E5ACF13-AB1B-E583-FD5D-D7AFA9004585}"/>
              </a:ext>
            </a:extLst>
          </p:cNvPr>
          <p:cNvSpPr txBox="1"/>
          <p:nvPr/>
        </p:nvSpPr>
        <p:spPr>
          <a:xfrm>
            <a:off x="2404578" y="1791731"/>
            <a:ext cx="7382843" cy="146623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t>
            </a:r>
            <a:r>
              <a:rPr kumimoji="0" lang="en-GB" sz="24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Equity</a:t>
            </a: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is the absence of unfair, avoidable or remediable differences among groups of people …”</a:t>
            </a: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36703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026D95-B99B-DA03-6321-8AEAC5F98726}"/>
              </a:ext>
            </a:extLst>
          </p:cNvPr>
          <p:cNvSpPr txBox="1"/>
          <p:nvPr/>
        </p:nvSpPr>
        <p:spPr>
          <a:xfrm>
            <a:off x="739346" y="6525739"/>
            <a:ext cx="10713308" cy="307777"/>
          </a:xfrm>
          <a:prstGeom prst="rect">
            <a:avLst/>
          </a:prstGeom>
          <a:noFill/>
        </p:spPr>
        <p:txBody>
          <a:bodyPr wrap="square">
            <a:spAutoFit/>
          </a:bodyPr>
          <a:lstStyle/>
          <a:p>
            <a:pPr lvl="0" algn="ctr">
              <a:defRPr/>
            </a:pPr>
            <a:r>
              <a:rPr kumimoji="0" lang="en-GB" sz="1400" b="0" i="0" u="none" strike="noStrike" kern="1200" cap="none" spc="0" normalizeH="0" baseline="0" noProof="0" dirty="0">
                <a:ln>
                  <a:noFill/>
                </a:ln>
                <a:solidFill>
                  <a:schemeClr val="bg1"/>
                </a:solidFill>
                <a:effectLst/>
                <a:uLnTx/>
                <a:uFillTx/>
                <a:latin typeface="Calibri"/>
                <a:ea typeface="+mn-ea"/>
                <a:cs typeface="+mn-cs"/>
              </a:rPr>
              <a:t>World Health Organisation, ‘Healthy </a:t>
            </a:r>
            <a:r>
              <a:rPr lang="en-GB" sz="1400" dirty="0">
                <a:solidFill>
                  <a:schemeClr val="bg1"/>
                </a:solidFill>
              </a:rPr>
              <a:t>equity’, </a:t>
            </a:r>
            <a:r>
              <a:rPr lang="en-GB" sz="1400" dirty="0">
                <a:solidFill>
                  <a:schemeClr val="bg1"/>
                </a:solidFill>
                <a:hlinkClick r:id="rId2">
                  <a:extLst>
                    <a:ext uri="{A12FA001-AC4F-418D-AE19-62706E023703}">
                      <ahyp:hlinkClr xmlns:ahyp="http://schemas.microsoft.com/office/drawing/2018/hyperlinkcolor" val="tx"/>
                    </a:ext>
                  </a:extLst>
                </a:hlinkClick>
              </a:rPr>
              <a:t>https://www.who.int/health-topics/health-equity</a:t>
            </a:r>
            <a:r>
              <a:rPr lang="en-GB" sz="1400" dirty="0">
                <a:solidFill>
                  <a:schemeClr val="bg1"/>
                </a:solidFill>
              </a:rPr>
              <a:t>, 2024. </a:t>
            </a:r>
            <a:r>
              <a:rPr lang="en-GB" sz="1400" i="1" dirty="0">
                <a:solidFill>
                  <a:schemeClr val="bg1"/>
                </a:solidFill>
              </a:rPr>
              <a:t>Accessed 24-Sept-2024.</a:t>
            </a:r>
            <a:endParaRPr kumimoji="0" lang="en-US" sz="1400" b="0" i="0" u="none" strike="noStrike" kern="1200" cap="none" spc="0" normalizeH="0" baseline="0" noProof="0" dirty="0">
              <a:ln>
                <a:noFill/>
              </a:ln>
              <a:solidFill>
                <a:schemeClr val="bg1"/>
              </a:solidFill>
              <a:effectLst/>
              <a:uLnTx/>
              <a:uFillTx/>
              <a:latin typeface="Calibri"/>
            </a:endParaRPr>
          </a:p>
        </p:txBody>
      </p:sp>
      <p:cxnSp>
        <p:nvCxnSpPr>
          <p:cNvPr id="7" name="Straight Connector 6">
            <a:extLst>
              <a:ext uri="{FF2B5EF4-FFF2-40B4-BE49-F238E27FC236}">
                <a16:creationId xmlns:a16="http://schemas.microsoft.com/office/drawing/2014/main" id="{79A394F4-62A7-FF6D-A17E-159082047D75}"/>
              </a:ext>
            </a:extLst>
          </p:cNvPr>
          <p:cNvCxnSpPr/>
          <p:nvPr/>
        </p:nvCxnSpPr>
        <p:spPr>
          <a:xfrm>
            <a:off x="5548975" y="2525057"/>
            <a:ext cx="877329" cy="0"/>
          </a:xfrm>
          <a:prstGeom prst="line">
            <a:avLst/>
          </a:prstGeom>
          <a:ln w="635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 name="Curved Connector 9">
            <a:extLst>
              <a:ext uri="{FF2B5EF4-FFF2-40B4-BE49-F238E27FC236}">
                <a16:creationId xmlns:a16="http://schemas.microsoft.com/office/drawing/2014/main" id="{D1B1D3F3-E103-5737-1A4A-B1103958126A}"/>
              </a:ext>
            </a:extLst>
          </p:cNvPr>
          <p:cNvCxnSpPr>
            <a:cxnSpLocks/>
          </p:cNvCxnSpPr>
          <p:nvPr/>
        </p:nvCxnSpPr>
        <p:spPr>
          <a:xfrm rot="10800000" flipV="1">
            <a:off x="739346" y="2525052"/>
            <a:ext cx="4844804" cy="1976612"/>
          </a:xfrm>
          <a:prstGeom prst="curvedConnector3">
            <a:avLst>
              <a:gd name="adj1" fmla="val 102629"/>
            </a:avLst>
          </a:prstGeom>
          <a:ln w="38100">
            <a:solidFill>
              <a:srgbClr val="0000FF">
                <a:alpha val="50196"/>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67D4E34-CF70-625F-B981-4CC67CCF45FB}"/>
              </a:ext>
            </a:extLst>
          </p:cNvPr>
          <p:cNvSpPr txBox="1"/>
          <p:nvPr/>
        </p:nvSpPr>
        <p:spPr>
          <a:xfrm>
            <a:off x="2404578" y="1791731"/>
            <a:ext cx="7382843" cy="1466235"/>
          </a:xfrm>
          <a:prstGeom prst="rect">
            <a:avLst/>
          </a:prstGeom>
          <a:noFill/>
        </p:spPr>
        <p:txBody>
          <a:bodyPr wrap="square" rtlCol="0">
            <a:spAutoFit/>
          </a:bodyPr>
          <a:lstStyle/>
          <a:p>
            <a:pPr>
              <a:lnSpc>
                <a:spcPct val="200000"/>
              </a:lnSpc>
            </a:pPr>
            <a:r>
              <a:rPr lang="en-GB" sz="2400" b="0" i="0" dirty="0">
                <a:effectLst/>
                <a:latin typeface="Calibri" panose="020F0502020204030204" pitchFamily="34" charset="0"/>
                <a:cs typeface="Calibri" panose="020F0502020204030204" pitchFamily="34" charset="0"/>
              </a:rPr>
              <a:t>“</a:t>
            </a:r>
            <a:r>
              <a:rPr lang="en-GB" sz="2400" b="1" i="0" dirty="0">
                <a:effectLst/>
                <a:latin typeface="Calibri" panose="020F0502020204030204" pitchFamily="34" charset="0"/>
                <a:cs typeface="Calibri" panose="020F0502020204030204" pitchFamily="34" charset="0"/>
              </a:rPr>
              <a:t>Equity</a:t>
            </a:r>
            <a:r>
              <a:rPr lang="en-GB" sz="2400" b="0" i="0" dirty="0">
                <a:effectLst/>
                <a:latin typeface="Calibri" panose="020F0502020204030204" pitchFamily="34" charset="0"/>
                <a:cs typeface="Calibri" panose="020F0502020204030204" pitchFamily="34" charset="0"/>
              </a:rPr>
              <a:t> is the absence of unfair, avoidable or remediable differences among groups of people …”</a:t>
            </a:r>
            <a:endParaRPr lang="en-US" sz="2400" dirty="0">
              <a:latin typeface="Calibri" panose="020F0502020204030204" pitchFamily="34" charset="0"/>
              <a:cs typeface="Calibri" panose="020F0502020204030204" pitchFamily="34" charset="0"/>
            </a:endParaRPr>
          </a:p>
        </p:txBody>
      </p:sp>
      <p:cxnSp>
        <p:nvCxnSpPr>
          <p:cNvPr id="20" name="Straight Connector 19">
            <a:extLst>
              <a:ext uri="{FF2B5EF4-FFF2-40B4-BE49-F238E27FC236}">
                <a16:creationId xmlns:a16="http://schemas.microsoft.com/office/drawing/2014/main" id="{ECDCAD6C-1290-DC8C-1475-CE5689669F2E}"/>
              </a:ext>
            </a:extLst>
          </p:cNvPr>
          <p:cNvCxnSpPr>
            <a:cxnSpLocks/>
          </p:cNvCxnSpPr>
          <p:nvPr/>
        </p:nvCxnSpPr>
        <p:spPr>
          <a:xfrm>
            <a:off x="8057713" y="2525052"/>
            <a:ext cx="1473149"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75E17CD-583A-AF2B-7558-0D37136FBE31}"/>
              </a:ext>
            </a:extLst>
          </p:cNvPr>
          <p:cNvSpPr txBox="1"/>
          <p:nvPr/>
        </p:nvSpPr>
        <p:spPr>
          <a:xfrm>
            <a:off x="282142" y="4395737"/>
            <a:ext cx="7382843" cy="949171"/>
          </a:xfrm>
          <a:prstGeom prst="rect">
            <a:avLst/>
          </a:prstGeom>
          <a:noFill/>
        </p:spPr>
        <p:txBody>
          <a:bodyPr wrap="square" rtlCol="0">
            <a:spAutoFit/>
          </a:bodyPr>
          <a:lstStyle/>
          <a:p>
            <a:pPr>
              <a:lnSpc>
                <a:spcPct val="120000"/>
              </a:lnSpc>
            </a:pPr>
            <a:r>
              <a:rPr lang="en-GB" sz="2400" b="1" i="0" dirty="0">
                <a:solidFill>
                  <a:srgbClr val="0000FF"/>
                </a:solidFill>
                <a:effectLst/>
                <a:latin typeface="Calibri" panose="020F0502020204030204" pitchFamily="34" charset="0"/>
                <a:cs typeface="Calibri" panose="020F0502020204030204" pitchFamily="34" charset="0"/>
              </a:rPr>
              <a:t>unfair</a:t>
            </a:r>
            <a:r>
              <a:rPr lang="en-GB" sz="2400" b="0" i="0" dirty="0">
                <a:solidFill>
                  <a:srgbClr val="0000FF"/>
                </a:solidFill>
                <a:effectLst/>
                <a:latin typeface="Calibri" panose="020F0502020204030204" pitchFamily="34" charset="0"/>
                <a:cs typeface="Calibri" panose="020F0502020204030204" pitchFamily="34" charset="0"/>
              </a:rPr>
              <a:t>: without favouritism or discrimination</a:t>
            </a:r>
          </a:p>
          <a:p>
            <a:pPr>
              <a:lnSpc>
                <a:spcPct val="120000"/>
              </a:lnSpc>
            </a:pPr>
            <a:r>
              <a:rPr lang="en-GB" sz="2400" i="1" dirty="0">
                <a:latin typeface="Calibri" panose="020F0502020204030204" pitchFamily="34" charset="0"/>
                <a:cs typeface="Calibri" panose="020F0502020204030204" pitchFamily="34" charset="0"/>
              </a:rPr>
              <a:t>[Oxford English dictionary]</a:t>
            </a:r>
            <a:endParaRPr lang="en-GB" sz="2400" b="0" i="1" dirty="0">
              <a:effectLst/>
              <a:latin typeface="Calibri" panose="020F0502020204030204" pitchFamily="34" charset="0"/>
              <a:cs typeface="Calibri" panose="020F0502020204030204" pitchFamily="34" charset="0"/>
            </a:endParaRPr>
          </a:p>
        </p:txBody>
      </p:sp>
      <p:cxnSp>
        <p:nvCxnSpPr>
          <p:cNvPr id="23" name="Curved Connector 22">
            <a:extLst>
              <a:ext uri="{FF2B5EF4-FFF2-40B4-BE49-F238E27FC236}">
                <a16:creationId xmlns:a16="http://schemas.microsoft.com/office/drawing/2014/main" id="{9816EE9F-00A0-6A56-790F-6251531AF896}"/>
              </a:ext>
            </a:extLst>
          </p:cNvPr>
          <p:cNvCxnSpPr>
            <a:cxnSpLocks/>
          </p:cNvCxnSpPr>
          <p:nvPr/>
        </p:nvCxnSpPr>
        <p:spPr>
          <a:xfrm rot="16200000" flipH="1">
            <a:off x="8388377" y="2930758"/>
            <a:ext cx="1354964" cy="543144"/>
          </a:xfrm>
          <a:prstGeom prst="curvedConnector3">
            <a:avLst>
              <a:gd name="adj1" fmla="val 50000"/>
            </a:avLst>
          </a:prstGeom>
          <a:ln w="38100">
            <a:solidFill>
              <a:srgbClr val="C0000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897707E-5C5C-00D1-7755-AA3D4C2BF1F9}"/>
              </a:ext>
            </a:extLst>
          </p:cNvPr>
          <p:cNvSpPr txBox="1"/>
          <p:nvPr/>
        </p:nvSpPr>
        <p:spPr>
          <a:xfrm>
            <a:off x="6990912" y="3668064"/>
            <a:ext cx="5417167" cy="727571"/>
          </a:xfrm>
          <a:prstGeom prst="rect">
            <a:avLst/>
          </a:prstGeom>
          <a:noFill/>
        </p:spPr>
        <p:txBody>
          <a:bodyPr wrap="square" rtlCol="0">
            <a:spAutoFit/>
          </a:bodyPr>
          <a:lstStyle/>
          <a:p>
            <a:pPr>
              <a:lnSpc>
                <a:spcPct val="200000"/>
              </a:lnSpc>
            </a:pPr>
            <a:r>
              <a:rPr lang="en-GB" sz="2400" b="1" i="0" dirty="0">
                <a:solidFill>
                  <a:srgbClr val="C00000"/>
                </a:solidFill>
                <a:effectLst/>
                <a:latin typeface="Calibri" panose="020F0502020204030204" pitchFamily="34" charset="0"/>
                <a:cs typeface="Calibri" panose="020F0502020204030204" pitchFamily="34" charset="0"/>
              </a:rPr>
              <a:t>remediable</a:t>
            </a:r>
            <a:r>
              <a:rPr lang="en-GB" sz="2400" b="0" i="0" dirty="0">
                <a:solidFill>
                  <a:srgbClr val="C00000"/>
                </a:solidFill>
                <a:effectLst/>
                <a:latin typeface="Calibri" panose="020F0502020204030204" pitchFamily="34" charset="0"/>
                <a:cs typeface="Calibri" panose="020F0502020204030204" pitchFamily="34" charset="0"/>
              </a:rPr>
              <a:t>: capable of being corrected</a:t>
            </a:r>
            <a:endParaRPr lang="en-US" sz="2400" dirty="0">
              <a:solidFill>
                <a:srgbClr val="C00000"/>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F6E39100-BFC3-E0FC-A16A-4DE4CC600465}"/>
              </a:ext>
            </a:extLst>
          </p:cNvPr>
          <p:cNvSpPr txBox="1"/>
          <p:nvPr/>
        </p:nvSpPr>
        <p:spPr>
          <a:xfrm>
            <a:off x="4295561" y="5148747"/>
            <a:ext cx="7767483" cy="1249573"/>
          </a:xfrm>
          <a:prstGeom prst="rect">
            <a:avLst/>
          </a:prstGeom>
          <a:noFill/>
        </p:spPr>
        <p:txBody>
          <a:bodyPr wrap="square" rtlCol="0">
            <a:spAutoFit/>
          </a:bodyPr>
          <a:lstStyle/>
          <a:p>
            <a:pPr>
              <a:lnSpc>
                <a:spcPct val="120000"/>
              </a:lnSpc>
            </a:pPr>
            <a:r>
              <a:rPr lang="en-GB" sz="2400" b="1" i="0" dirty="0">
                <a:solidFill>
                  <a:srgbClr val="00B050"/>
                </a:solidFill>
                <a:effectLst/>
                <a:latin typeface="Calibri" panose="020F0502020204030204" pitchFamily="34" charset="0"/>
                <a:cs typeface="Calibri" panose="020F0502020204030204" pitchFamily="34" charset="0"/>
              </a:rPr>
              <a:t>groups of people:</a:t>
            </a:r>
            <a:r>
              <a:rPr lang="en-GB" sz="2000" b="1" i="0" dirty="0">
                <a:solidFill>
                  <a:srgbClr val="3C4245"/>
                </a:solidFill>
                <a:effectLst/>
                <a:latin typeface="Calibri" panose="020F0502020204030204" pitchFamily="34" charset="0"/>
                <a:cs typeface="Calibri" panose="020F0502020204030204" pitchFamily="34" charset="0"/>
              </a:rPr>
              <a:t> </a:t>
            </a:r>
            <a:r>
              <a:rPr lang="en-GB" sz="2000" b="0" i="0" dirty="0">
                <a:solidFill>
                  <a:srgbClr val="3C4245"/>
                </a:solidFill>
                <a:effectLst/>
                <a:latin typeface="Calibri" panose="020F0502020204030204" pitchFamily="34" charset="0"/>
                <a:cs typeface="Calibri" panose="020F0502020204030204" pitchFamily="34" charset="0"/>
              </a:rPr>
              <a:t>“… whether those groups are defined socially, economically, demographically, or geographically or by other dimensions of inequality (e.g. sex, gender, ethnicity, disability, or sexual orientation).”</a:t>
            </a:r>
            <a:endParaRPr lang="en-US" sz="2000" dirty="0">
              <a:latin typeface="Calibri" panose="020F0502020204030204" pitchFamily="34" charset="0"/>
              <a:cs typeface="Calibri" panose="020F0502020204030204" pitchFamily="34" charset="0"/>
            </a:endParaRPr>
          </a:p>
        </p:txBody>
      </p:sp>
      <p:cxnSp>
        <p:nvCxnSpPr>
          <p:cNvPr id="28" name="Straight Connector 27">
            <a:extLst>
              <a:ext uri="{FF2B5EF4-FFF2-40B4-BE49-F238E27FC236}">
                <a16:creationId xmlns:a16="http://schemas.microsoft.com/office/drawing/2014/main" id="{6A8891E4-258F-E513-44B7-ADEB3C2564AE}"/>
              </a:ext>
            </a:extLst>
          </p:cNvPr>
          <p:cNvCxnSpPr>
            <a:cxnSpLocks/>
          </p:cNvCxnSpPr>
          <p:nvPr/>
        </p:nvCxnSpPr>
        <p:spPr>
          <a:xfrm flipV="1">
            <a:off x="4793699" y="3257761"/>
            <a:ext cx="2204978" cy="205"/>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9" name="Curved Connector 28">
            <a:extLst>
              <a:ext uri="{FF2B5EF4-FFF2-40B4-BE49-F238E27FC236}">
                <a16:creationId xmlns:a16="http://schemas.microsoft.com/office/drawing/2014/main" id="{963BF3D1-3FAB-BE73-7C75-6DF63FAB5357}"/>
              </a:ext>
            </a:extLst>
          </p:cNvPr>
          <p:cNvCxnSpPr>
            <a:cxnSpLocks/>
          </p:cNvCxnSpPr>
          <p:nvPr/>
        </p:nvCxnSpPr>
        <p:spPr>
          <a:xfrm rot="16200000" flipH="1">
            <a:off x="5014685" y="3878859"/>
            <a:ext cx="1890783" cy="648586"/>
          </a:xfrm>
          <a:prstGeom prst="curvedConnector3">
            <a:avLst>
              <a:gd name="adj1" fmla="val 50000"/>
            </a:avLst>
          </a:prstGeom>
          <a:ln w="38100">
            <a:solidFill>
              <a:srgbClr val="00B05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67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9AF3C-CAB6-2214-94FB-CF99E4973E7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953CD10-8D13-94EB-FD0F-3CD4A9E008D0}"/>
              </a:ext>
            </a:extLst>
          </p:cNvPr>
          <p:cNvSpPr txBox="1"/>
          <p:nvPr/>
        </p:nvSpPr>
        <p:spPr>
          <a:xfrm>
            <a:off x="739346" y="6525739"/>
            <a:ext cx="1071330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World Health Organisation, ‘Healthy equity’,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https://www.who.int/health-topics/health-equity</a:t>
            </a:r>
            <a:r>
              <a:rPr kumimoji="0" lang="en-GB" sz="1400" b="0" i="0" u="none" strike="noStrike" kern="1200" cap="none" spc="0" normalizeH="0" baseline="0" noProof="0" dirty="0">
                <a:ln>
                  <a:noFill/>
                </a:ln>
                <a:solidFill>
                  <a:prstClr val="white"/>
                </a:solidFill>
                <a:effectLst/>
                <a:uLnTx/>
                <a:uFillTx/>
                <a:latin typeface="Calibri"/>
                <a:ea typeface="+mn-ea"/>
                <a:cs typeface="+mn-cs"/>
              </a:rPr>
              <a:t>, 2024. </a:t>
            </a:r>
            <a:r>
              <a:rPr kumimoji="0" lang="en-GB" sz="1400" b="0" i="1" u="none" strike="noStrike" kern="1200" cap="none" spc="0" normalizeH="0" baseline="0" noProof="0" dirty="0">
                <a:ln>
                  <a:noFill/>
                </a:ln>
                <a:solidFill>
                  <a:prstClr val="white"/>
                </a:solidFill>
                <a:effectLst/>
                <a:uLnTx/>
                <a:uFillTx/>
                <a:latin typeface="Calibri"/>
                <a:ea typeface="+mn-ea"/>
                <a:cs typeface="+mn-cs"/>
              </a:rPr>
              <a:t>Accessed 24-Sept-2024.</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7" name="Straight Connector 6">
            <a:extLst>
              <a:ext uri="{FF2B5EF4-FFF2-40B4-BE49-F238E27FC236}">
                <a16:creationId xmlns:a16="http://schemas.microsoft.com/office/drawing/2014/main" id="{61AFA163-C7BE-39CF-B246-510963EABB4E}"/>
              </a:ext>
            </a:extLst>
          </p:cNvPr>
          <p:cNvCxnSpPr/>
          <p:nvPr/>
        </p:nvCxnSpPr>
        <p:spPr>
          <a:xfrm>
            <a:off x="5548975" y="2525057"/>
            <a:ext cx="877329" cy="0"/>
          </a:xfrm>
          <a:prstGeom prst="line">
            <a:avLst/>
          </a:prstGeom>
          <a:ln w="635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 name="Curved Connector 9">
            <a:extLst>
              <a:ext uri="{FF2B5EF4-FFF2-40B4-BE49-F238E27FC236}">
                <a16:creationId xmlns:a16="http://schemas.microsoft.com/office/drawing/2014/main" id="{3032A8B5-DF8F-8ADC-F53C-5E801ADAC471}"/>
              </a:ext>
            </a:extLst>
          </p:cNvPr>
          <p:cNvCxnSpPr>
            <a:cxnSpLocks/>
          </p:cNvCxnSpPr>
          <p:nvPr/>
        </p:nvCxnSpPr>
        <p:spPr>
          <a:xfrm rot="10800000" flipV="1">
            <a:off x="739346" y="2525052"/>
            <a:ext cx="4844804" cy="1976612"/>
          </a:xfrm>
          <a:prstGeom prst="curvedConnector3">
            <a:avLst>
              <a:gd name="adj1" fmla="val 102629"/>
            </a:avLst>
          </a:prstGeom>
          <a:ln w="38100">
            <a:solidFill>
              <a:srgbClr val="0000FF">
                <a:alpha val="50196"/>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1614F51-CD66-D868-4BE9-9ACAF7706101}"/>
              </a:ext>
            </a:extLst>
          </p:cNvPr>
          <p:cNvSpPr txBox="1"/>
          <p:nvPr/>
        </p:nvSpPr>
        <p:spPr>
          <a:xfrm>
            <a:off x="2404578" y="1791731"/>
            <a:ext cx="7382843" cy="146623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t>
            </a:r>
            <a:r>
              <a:rPr kumimoji="0" lang="en-GB" sz="24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Equity</a:t>
            </a: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is the absence of unfair, avoidable or remediable differences among groups of people …”</a:t>
            </a: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cxnSp>
        <p:nvCxnSpPr>
          <p:cNvPr id="20" name="Straight Connector 19">
            <a:extLst>
              <a:ext uri="{FF2B5EF4-FFF2-40B4-BE49-F238E27FC236}">
                <a16:creationId xmlns:a16="http://schemas.microsoft.com/office/drawing/2014/main" id="{FA70A307-2D75-CEE1-64DF-6E1BEB230A21}"/>
              </a:ext>
            </a:extLst>
          </p:cNvPr>
          <p:cNvCxnSpPr>
            <a:cxnSpLocks/>
          </p:cNvCxnSpPr>
          <p:nvPr/>
        </p:nvCxnSpPr>
        <p:spPr>
          <a:xfrm>
            <a:off x="8057713" y="2525052"/>
            <a:ext cx="1473149"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6C35CCF-CBFC-C62A-61D4-C8120E8314E9}"/>
              </a:ext>
            </a:extLst>
          </p:cNvPr>
          <p:cNvSpPr txBox="1"/>
          <p:nvPr/>
        </p:nvSpPr>
        <p:spPr>
          <a:xfrm>
            <a:off x="282143" y="4395737"/>
            <a:ext cx="5661457"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unfair</a:t>
            </a:r>
            <a:r>
              <a:rPr kumimoji="0" lang="en-GB" sz="2400" b="0"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 </a:t>
            </a:r>
            <a:r>
              <a:rPr kumimoji="0" lang="en-GB" sz="2400" b="0" i="1"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e.g. </a:t>
            </a:r>
            <a:r>
              <a:rPr kumimoji="0" lang="en-GB" sz="2400" b="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training an algorithm on a select group without accounting for other groups</a:t>
            </a:r>
            <a:endPar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3" name="Curved Connector 22">
            <a:extLst>
              <a:ext uri="{FF2B5EF4-FFF2-40B4-BE49-F238E27FC236}">
                <a16:creationId xmlns:a16="http://schemas.microsoft.com/office/drawing/2014/main" id="{459D4740-A305-FAC9-F9DC-F36085237659}"/>
              </a:ext>
            </a:extLst>
          </p:cNvPr>
          <p:cNvCxnSpPr>
            <a:cxnSpLocks/>
          </p:cNvCxnSpPr>
          <p:nvPr/>
        </p:nvCxnSpPr>
        <p:spPr>
          <a:xfrm rot="16200000" flipH="1">
            <a:off x="8388377" y="2930758"/>
            <a:ext cx="1354964" cy="543144"/>
          </a:xfrm>
          <a:prstGeom prst="curvedConnector3">
            <a:avLst>
              <a:gd name="adj1" fmla="val 50000"/>
            </a:avLst>
          </a:prstGeom>
          <a:ln w="38100">
            <a:solidFill>
              <a:srgbClr val="C0000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4D1007-8CC6-3C26-B40D-38744C12ABE9}"/>
              </a:ext>
            </a:extLst>
          </p:cNvPr>
          <p:cNvSpPr txBox="1"/>
          <p:nvPr/>
        </p:nvSpPr>
        <p:spPr>
          <a:xfrm>
            <a:off x="7109094" y="3905974"/>
            <a:ext cx="5356654"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remediable</a:t>
            </a:r>
            <a:r>
              <a:rPr kumimoji="0" lang="en-GB" sz="24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en-GB"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e.g. </a:t>
            </a:r>
            <a:r>
              <a:rPr kumimoji="0" lang="en-GB" sz="2400" b="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specifying constants which are not suitable across all groups</a:t>
            </a:r>
            <a:endParaRPr kumimoji="0" lang="en-US"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27" name="TextBox 26">
            <a:extLst>
              <a:ext uri="{FF2B5EF4-FFF2-40B4-BE49-F238E27FC236}">
                <a16:creationId xmlns:a16="http://schemas.microsoft.com/office/drawing/2014/main" id="{9AB68A73-14C6-DA6F-2085-DC390D73F670}"/>
              </a:ext>
            </a:extLst>
          </p:cNvPr>
          <p:cNvSpPr txBox="1"/>
          <p:nvPr/>
        </p:nvSpPr>
        <p:spPr>
          <a:xfrm>
            <a:off x="5227549" y="5324594"/>
            <a:ext cx="6964452" cy="949171"/>
          </a:xfrm>
          <a:prstGeom prst="rect">
            <a:avLst/>
          </a:prstGeom>
          <a:noFill/>
        </p:spPr>
        <p:txBody>
          <a:bodyPr wrap="square" rtlCol="0">
            <a:spAutoFit/>
          </a:bodyPr>
          <a:lstStyle/>
          <a:p>
            <a:pPr>
              <a:lnSpc>
                <a:spcPct val="120000"/>
              </a:lnSpc>
            </a:pPr>
            <a:r>
              <a:rPr kumimoji="0" lang="en-GB" sz="2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avoidable:</a:t>
            </a:r>
            <a:r>
              <a:rPr kumimoji="0" lang="en-GB" sz="2000" b="1" i="0" u="none" strike="noStrike" kern="1200" cap="none" spc="0" normalizeH="0" baseline="0" noProof="0" dirty="0">
                <a:ln>
                  <a:noFill/>
                </a:ln>
                <a:solidFill>
                  <a:srgbClr val="3C4245"/>
                </a:solidFill>
                <a:effectLst/>
                <a:uLnTx/>
                <a:uFillTx/>
                <a:latin typeface="Calibri" panose="020F0502020204030204" pitchFamily="34" charset="0"/>
                <a:ea typeface="+mn-ea"/>
                <a:cs typeface="Calibri" panose="020F0502020204030204" pitchFamily="34" charset="0"/>
              </a:rPr>
              <a:t> </a:t>
            </a:r>
            <a:r>
              <a:rPr lang="en-GB" sz="2400" i="1" dirty="0">
                <a:solidFill>
                  <a:srgbClr val="00B050"/>
                </a:solidFill>
                <a:latin typeface="Calibri" panose="020F0502020204030204" pitchFamily="34" charset="0"/>
                <a:cs typeface="Calibri" panose="020F0502020204030204" pitchFamily="34" charset="0"/>
              </a:rPr>
              <a:t>e.g. </a:t>
            </a:r>
            <a:r>
              <a:rPr lang="en-GB" sz="2400" dirty="0">
                <a:solidFill>
                  <a:srgbClr val="00B050"/>
                </a:solidFill>
                <a:latin typeface="Calibri" panose="020F0502020204030204" pitchFamily="34" charset="0"/>
                <a:cs typeface="Calibri" panose="020F0502020204030204" pitchFamily="34" charset="0"/>
              </a:rPr>
              <a:t>using a suboptimal algorithm when other algorithms would perform better across groups</a:t>
            </a:r>
            <a:endParaRPr kumimoji="0" lang="en-US" sz="2000" b="0" i="0" u="none" strike="noStrike" kern="1200" cap="none" spc="0" normalizeH="0" baseline="0" noProof="0" dirty="0">
              <a:ln>
                <a:noFill/>
              </a:ln>
              <a:solidFill>
                <a:srgbClr val="00B050"/>
              </a:solidFill>
              <a:effectLst/>
              <a:uLnTx/>
              <a:uFillTx/>
              <a:latin typeface="Calibri" panose="020F0502020204030204" pitchFamily="34" charset="0"/>
              <a:cs typeface="Calibri" panose="020F0502020204030204" pitchFamily="34" charset="0"/>
            </a:endParaRPr>
          </a:p>
        </p:txBody>
      </p:sp>
      <p:cxnSp>
        <p:nvCxnSpPr>
          <p:cNvPr id="28" name="Straight Connector 27">
            <a:extLst>
              <a:ext uri="{FF2B5EF4-FFF2-40B4-BE49-F238E27FC236}">
                <a16:creationId xmlns:a16="http://schemas.microsoft.com/office/drawing/2014/main" id="{9FC95979-275A-508A-022E-54EA4D58AFF6}"/>
              </a:ext>
            </a:extLst>
          </p:cNvPr>
          <p:cNvCxnSpPr>
            <a:cxnSpLocks/>
          </p:cNvCxnSpPr>
          <p:nvPr/>
        </p:nvCxnSpPr>
        <p:spPr>
          <a:xfrm>
            <a:off x="6468136" y="2524848"/>
            <a:ext cx="1333018"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9" name="Curved Connector 28">
            <a:extLst>
              <a:ext uri="{FF2B5EF4-FFF2-40B4-BE49-F238E27FC236}">
                <a16:creationId xmlns:a16="http://schemas.microsoft.com/office/drawing/2014/main" id="{112F4738-A76F-53FD-02B5-7EAC3A87C2A9}"/>
              </a:ext>
            </a:extLst>
          </p:cNvPr>
          <p:cNvCxnSpPr>
            <a:cxnSpLocks/>
          </p:cNvCxnSpPr>
          <p:nvPr/>
        </p:nvCxnSpPr>
        <p:spPr>
          <a:xfrm rot="5400000">
            <a:off x="5393355" y="3149639"/>
            <a:ext cx="2799746" cy="1550164"/>
          </a:xfrm>
          <a:prstGeom prst="curvedConnector3">
            <a:avLst>
              <a:gd name="adj1" fmla="val 50000"/>
            </a:avLst>
          </a:prstGeom>
          <a:ln w="38100">
            <a:solidFill>
              <a:srgbClr val="00B05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DD5E296-A85F-DD9A-DF7B-9EE9BF259403}"/>
              </a:ext>
            </a:extLst>
          </p:cNvPr>
          <p:cNvSpPr txBox="1"/>
          <p:nvPr/>
        </p:nvSpPr>
        <p:spPr>
          <a:xfrm>
            <a:off x="448384" y="584235"/>
            <a:ext cx="5695855" cy="461665"/>
          </a:xfrm>
          <a:prstGeom prst="rect">
            <a:avLst/>
          </a:prstGeom>
          <a:noFill/>
        </p:spPr>
        <p:txBody>
          <a:bodyPr wrap="none" rtlCol="0">
            <a:spAutoFit/>
          </a:bodyPr>
          <a:lstStyle/>
          <a:p>
            <a:r>
              <a:rPr lang="en-US" sz="2400" dirty="0"/>
              <a:t>Examples from signal processing algorithms:</a:t>
            </a:r>
          </a:p>
        </p:txBody>
      </p:sp>
    </p:spTree>
    <p:extLst>
      <p:ext uri="{BB962C8B-B14F-4D97-AF65-F5344CB8AC3E}">
        <p14:creationId xmlns:p14="http://schemas.microsoft.com/office/powerpoint/2010/main" val="41815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36F4423-1878-A0EF-E4DE-6BB1DE82863B}"/>
              </a:ext>
            </a:extLst>
          </p:cNvPr>
          <p:cNvPicPr>
            <a:picLocks noChangeAspect="1"/>
          </p:cNvPicPr>
          <p:nvPr/>
        </p:nvPicPr>
        <p:blipFill>
          <a:blip r:embed="rId2"/>
          <a:stretch>
            <a:fillRect/>
          </a:stretch>
        </p:blipFill>
        <p:spPr>
          <a:xfrm>
            <a:off x="3253153" y="350427"/>
            <a:ext cx="7772400" cy="2720340"/>
          </a:xfrm>
          <a:prstGeom prst="rect">
            <a:avLst/>
          </a:prstGeom>
        </p:spPr>
      </p:pic>
      <p:pic>
        <p:nvPicPr>
          <p:cNvPr id="15" name="Picture 14">
            <a:extLst>
              <a:ext uri="{FF2B5EF4-FFF2-40B4-BE49-F238E27FC236}">
                <a16:creationId xmlns:a16="http://schemas.microsoft.com/office/drawing/2014/main" id="{E7BF045B-F045-AF58-3054-304FC655CB4F}"/>
              </a:ext>
            </a:extLst>
          </p:cNvPr>
          <p:cNvPicPr>
            <a:picLocks noChangeAspect="1"/>
          </p:cNvPicPr>
          <p:nvPr/>
        </p:nvPicPr>
        <p:blipFill>
          <a:blip r:embed="rId3"/>
          <a:stretch>
            <a:fillRect/>
          </a:stretch>
        </p:blipFill>
        <p:spPr>
          <a:xfrm>
            <a:off x="3253153" y="3193786"/>
            <a:ext cx="7772400" cy="2720340"/>
          </a:xfrm>
          <a:prstGeom prst="rect">
            <a:avLst/>
          </a:prstGeom>
        </p:spPr>
      </p:pic>
      <p:sp>
        <p:nvSpPr>
          <p:cNvPr id="6" name="TextBox 5">
            <a:extLst>
              <a:ext uri="{FF2B5EF4-FFF2-40B4-BE49-F238E27FC236}">
                <a16:creationId xmlns:a16="http://schemas.microsoft.com/office/drawing/2014/main" id="{D4414247-5FD9-44F2-E6EF-9EBE6A220742}"/>
              </a:ext>
            </a:extLst>
          </p:cNvPr>
          <p:cNvSpPr txBox="1"/>
          <p:nvPr/>
        </p:nvSpPr>
        <p:spPr>
          <a:xfrm>
            <a:off x="0" y="6291590"/>
            <a:ext cx="12192000" cy="983603"/>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Charlton PH, ‘</a:t>
            </a:r>
            <a:r>
              <a:rPr kumimoji="0" lang="en-GB" sz="11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Photoplethysmography Beat detection </a:t>
            </a:r>
            <a:r>
              <a:rPr kumimoji="0" lang="en-GB" sz="1100" b="0" i="0" u="none" strike="noStrike" kern="1200" cap="none" spc="0" normalizeH="0" baseline="0" noProof="0" dirty="0" err="1">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Animation.gif</a:t>
            </a:r>
            <a:r>
              <a:rPr kumimoji="0" lang="en-GB" sz="1100" b="0" i="0" u="none" strike="noStrike" kern="1200" cap="none" spc="0" normalizeH="0" baseline="0" noProof="0" dirty="0">
                <a:ln>
                  <a:noFill/>
                </a:ln>
                <a:solidFill>
                  <a:prstClr val="white"/>
                </a:solidFill>
                <a:effectLst/>
                <a:uLnTx/>
                <a:uFillTx/>
                <a:latin typeface="Calibri"/>
                <a:ea typeface="+mn-ea"/>
                <a:cs typeface="+mn-cs"/>
              </a:rPr>
              <a:t>’, Wikimedia Commons, 2024. ﻿ </a:t>
            </a:r>
            <a:r>
              <a:rPr kumimoji="0" lang="en-US" sz="1100" b="0" i="0" u="none" strike="noStrike" kern="1200" cap="none" spc="0" normalizeH="0" baseline="0" noProof="0" dirty="0">
                <a:ln>
                  <a:noFill/>
                </a:ln>
                <a:solidFill>
                  <a:prstClr val="white"/>
                </a:solidFill>
                <a:effectLst/>
                <a:uLnTx/>
                <a:uFillTx/>
                <a:latin typeface="Calibri"/>
                <a:ea typeface="+mn-ea"/>
                <a:cs typeface="+mn-cs"/>
              </a:rPr>
              <a:t>(</a:t>
            </a:r>
            <a:r>
              <a:rPr kumimoji="0" lang="en-US" sz="11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prstClr val="white"/>
                </a:solidFill>
                <a:effectLst/>
                <a:uLnTx/>
                <a:uFillTx/>
                <a:latin typeface="Calibri"/>
                <a:ea typeface="+mn-ea"/>
                <a:cs typeface="+mn-cs"/>
              </a:rPr>
              <a:t>). </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Data from the MIMIC-III waveform database [1,2,3] (</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hlinkClick r:id="rId6">
                  <a:extLst>
                    <a:ext uri="{A12FA001-AC4F-418D-AE19-62706E023703}">
                      <ahyp:hlinkClr xmlns:ahyp="http://schemas.microsoft.com/office/drawing/2018/hyperlinkcolor" val="tx"/>
                    </a:ext>
                  </a:extLst>
                </a:hlinkClick>
              </a:rPr>
              <a:t>ODbL 1.0</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Selected based on [4]. [1] Moody, B. </a:t>
            </a:r>
            <a:r>
              <a:rPr kumimoji="0" lang="en-GB" sz="800" b="0"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et al.</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(2020). MIMIC-III Waveform Database (version 1.0). PhysioNet. </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hlinkClick r:id="rId7">
                  <a:extLst>
                    <a:ext uri="{A12FA001-AC4F-418D-AE19-62706E023703}">
                      <ahyp:hlinkClr xmlns:ahyp="http://schemas.microsoft.com/office/drawing/2018/hyperlinkcolor" val="tx"/>
                    </a:ext>
                  </a:extLst>
                </a:hlinkClick>
              </a:rPr>
              <a:t>https://doi.org/10.13026/c2607m</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[2] Johnson, A. E. W. </a:t>
            </a:r>
            <a:r>
              <a:rPr kumimoji="0" lang="en-GB" sz="800" b="0"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et al.</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(2016). MIMIC-III, a freely accessible critical care database. Scientific Data, 3, 160035. [3] Goldberger, A. </a:t>
            </a:r>
            <a:r>
              <a:rPr kumimoji="0" lang="en-GB" sz="800" b="0"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et al.</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(2000). </a:t>
            </a:r>
            <a:r>
              <a:rPr kumimoji="0" lang="en-GB" sz="8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PhysioBank</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n-GB" sz="8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PhysioToolkit</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and PhysioNet: Components of a new research resource for complex physiologic signals. Circulation. 101 (23), pp. e215–e220. [4] Bashar, S.K. </a:t>
            </a:r>
            <a:r>
              <a:rPr kumimoji="0" lang="en-GB" sz="800" b="0"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et al. </a:t>
            </a: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2019. Noise Detection in Electrocardiogram Signals for Intensive Care Unit Patients. IEEE Access, 7, pp.88357-88368.</a:t>
            </a:r>
            <a:endParaRPr kumimoji="0" lang="en-GB" sz="7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14D9CABF-7C13-F82F-F304-1A75CC6EF1A2}"/>
              </a:ext>
            </a:extLst>
          </p:cNvPr>
          <p:cNvSpPr/>
          <p:nvPr/>
        </p:nvSpPr>
        <p:spPr>
          <a:xfrm>
            <a:off x="1752600" y="1676400"/>
            <a:ext cx="508000" cy="76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06C2030D-57C7-E21A-1914-A02539009AC6}"/>
              </a:ext>
            </a:extLst>
          </p:cNvPr>
          <p:cNvSpPr txBox="1"/>
          <p:nvPr/>
        </p:nvSpPr>
        <p:spPr>
          <a:xfrm>
            <a:off x="1761072" y="1987059"/>
            <a:ext cx="968535" cy="461665"/>
          </a:xfrm>
          <a:prstGeom prst="rect">
            <a:avLst/>
          </a:prstGeom>
          <a:noFill/>
        </p:spPr>
        <p:txBody>
          <a:bodyPr wrap="none" rtlCol="0">
            <a:spAutoFit/>
          </a:bodyPr>
          <a:lstStyle/>
          <a:p>
            <a:r>
              <a:rPr lang="en-US" sz="2400" b="1" dirty="0"/>
              <a:t>Adult:</a:t>
            </a:r>
          </a:p>
        </p:txBody>
      </p:sp>
      <p:sp>
        <p:nvSpPr>
          <p:cNvPr id="10" name="TextBox 9">
            <a:extLst>
              <a:ext uri="{FF2B5EF4-FFF2-40B4-BE49-F238E27FC236}">
                <a16:creationId xmlns:a16="http://schemas.microsoft.com/office/drawing/2014/main" id="{907055D4-406C-0911-92C9-C1B5D0F51044}"/>
              </a:ext>
            </a:extLst>
          </p:cNvPr>
          <p:cNvSpPr txBox="1"/>
          <p:nvPr/>
        </p:nvSpPr>
        <p:spPr>
          <a:xfrm>
            <a:off x="318725" y="173807"/>
            <a:ext cx="2672655" cy="461665"/>
          </a:xfrm>
          <a:prstGeom prst="rect">
            <a:avLst/>
          </a:prstGeom>
          <a:noFill/>
        </p:spPr>
        <p:txBody>
          <a:bodyPr wrap="none" rtlCol="0">
            <a:spAutoFit/>
          </a:bodyPr>
          <a:lstStyle/>
          <a:p>
            <a:r>
              <a:rPr lang="en-US" sz="2400" dirty="0"/>
              <a:t>PPG beat detection:</a:t>
            </a:r>
          </a:p>
        </p:txBody>
      </p:sp>
      <p:sp>
        <p:nvSpPr>
          <p:cNvPr id="11" name="TextBox 10">
            <a:extLst>
              <a:ext uri="{FF2B5EF4-FFF2-40B4-BE49-F238E27FC236}">
                <a16:creationId xmlns:a16="http://schemas.microsoft.com/office/drawing/2014/main" id="{37F6081C-CA29-E96D-F06F-D2063A6BA9EB}"/>
              </a:ext>
            </a:extLst>
          </p:cNvPr>
          <p:cNvSpPr txBox="1"/>
          <p:nvPr/>
        </p:nvSpPr>
        <p:spPr>
          <a:xfrm>
            <a:off x="1363784" y="4409277"/>
            <a:ext cx="1365823" cy="461665"/>
          </a:xfrm>
          <a:prstGeom prst="rect">
            <a:avLst/>
          </a:prstGeom>
          <a:noFill/>
        </p:spPr>
        <p:txBody>
          <a:bodyPr wrap="none" rtlCol="0">
            <a:spAutoFit/>
          </a:bodyPr>
          <a:lstStyle/>
          <a:p>
            <a:r>
              <a:rPr lang="en-US" sz="2400" b="1" dirty="0"/>
              <a:t>Neonate:</a:t>
            </a:r>
          </a:p>
        </p:txBody>
      </p:sp>
      <p:sp>
        <p:nvSpPr>
          <p:cNvPr id="12" name="TextBox 11">
            <a:extLst>
              <a:ext uri="{FF2B5EF4-FFF2-40B4-BE49-F238E27FC236}">
                <a16:creationId xmlns:a16="http://schemas.microsoft.com/office/drawing/2014/main" id="{0FBB73F1-13FA-8B65-05FC-F02386F74D00}"/>
              </a:ext>
            </a:extLst>
          </p:cNvPr>
          <p:cNvSpPr txBox="1"/>
          <p:nvPr/>
        </p:nvSpPr>
        <p:spPr>
          <a:xfrm>
            <a:off x="8822453" y="2904417"/>
            <a:ext cx="2295052" cy="400110"/>
          </a:xfrm>
          <a:prstGeom prst="rect">
            <a:avLst/>
          </a:prstGeom>
          <a:noFill/>
        </p:spPr>
        <p:txBody>
          <a:bodyPr wrap="none" rtlCol="0">
            <a:spAutoFit/>
          </a:bodyPr>
          <a:lstStyle/>
          <a:p>
            <a:r>
              <a:rPr lang="en-US" sz="2000" dirty="0"/>
              <a:t>Heart rate: ~97 bpm</a:t>
            </a:r>
          </a:p>
        </p:txBody>
      </p:sp>
      <p:sp>
        <p:nvSpPr>
          <p:cNvPr id="16" name="TextBox 15">
            <a:extLst>
              <a:ext uri="{FF2B5EF4-FFF2-40B4-BE49-F238E27FC236}">
                <a16:creationId xmlns:a16="http://schemas.microsoft.com/office/drawing/2014/main" id="{25ABE546-48C6-424D-1578-B87135FF2B3B}"/>
              </a:ext>
            </a:extLst>
          </p:cNvPr>
          <p:cNvSpPr txBox="1"/>
          <p:nvPr/>
        </p:nvSpPr>
        <p:spPr>
          <a:xfrm>
            <a:off x="8934660" y="5729460"/>
            <a:ext cx="2424895" cy="400110"/>
          </a:xfrm>
          <a:prstGeom prst="rect">
            <a:avLst/>
          </a:prstGeom>
          <a:noFill/>
        </p:spPr>
        <p:txBody>
          <a:bodyPr wrap="none" rtlCol="0">
            <a:spAutoFit/>
          </a:bodyPr>
          <a:lstStyle/>
          <a:p>
            <a:r>
              <a:rPr lang="en-US" sz="2000" dirty="0"/>
              <a:t>Heart rate: ~150 bpm</a:t>
            </a:r>
          </a:p>
        </p:txBody>
      </p:sp>
      <p:sp>
        <p:nvSpPr>
          <p:cNvPr id="17" name="TextBox 16">
            <a:extLst>
              <a:ext uri="{FF2B5EF4-FFF2-40B4-BE49-F238E27FC236}">
                <a16:creationId xmlns:a16="http://schemas.microsoft.com/office/drawing/2014/main" id="{6A3A4362-55E6-BD3C-FA08-3DD000C8104D}"/>
              </a:ext>
            </a:extLst>
          </p:cNvPr>
          <p:cNvSpPr txBox="1"/>
          <p:nvPr/>
        </p:nvSpPr>
        <p:spPr>
          <a:xfrm>
            <a:off x="1363784" y="2641522"/>
            <a:ext cx="6814686" cy="1631216"/>
          </a:xfrm>
          <a:prstGeom prst="rect">
            <a:avLst/>
          </a:prstGeom>
          <a:solidFill>
            <a:srgbClr val="FEF0B8"/>
          </a:solidFill>
          <a:ln w="25400">
            <a:solidFill>
              <a:schemeClr val="tx1"/>
            </a:solidFill>
          </a:ln>
          <a:effectLst>
            <a:glow rad="537755">
              <a:schemeClr val="bg1"/>
            </a:glow>
          </a:effectLst>
        </p:spPr>
        <p:txBody>
          <a:bodyPr wrap="none" rtlCol="0">
            <a:spAutoFit/>
          </a:bodyPr>
          <a:lstStyle/>
          <a:p>
            <a:endParaRPr lang="en-US" sz="2000" b="1" dirty="0">
              <a:solidFill>
                <a:srgbClr val="0000FF"/>
              </a:solidFill>
              <a:latin typeface="Consolas" panose="020B0609020204030204" pitchFamily="49" charset="0"/>
              <a:cs typeface="Consolas" panose="020B0609020204030204" pitchFamily="49" charset="0"/>
            </a:endParaRPr>
          </a:p>
          <a:p>
            <a:r>
              <a:rPr lang="en-US" sz="2000" b="1" dirty="0">
                <a:solidFill>
                  <a:srgbClr val="0000FF"/>
                </a:solidFill>
                <a:latin typeface="Consolas" panose="020B0609020204030204" pitchFamily="49" charset="0"/>
                <a:cs typeface="Consolas" panose="020B0609020204030204" pitchFamily="49" charset="0"/>
              </a:rPr>
              <a:t>%% Assumptions</a:t>
            </a:r>
          </a:p>
          <a:p>
            <a:endParaRPr lang="en-US" sz="2000" dirty="0">
              <a:latin typeface="Consolas" panose="020B0609020204030204" pitchFamily="49" charset="0"/>
              <a:cs typeface="Consolas" panose="020B0609020204030204" pitchFamily="49" charset="0"/>
            </a:endParaRPr>
          </a:p>
          <a:p>
            <a:r>
              <a:rPr lang="en-US" sz="2000" dirty="0" err="1">
                <a:latin typeface="Consolas" panose="020B0609020204030204" pitchFamily="49" charset="0"/>
                <a:cs typeface="Consolas" panose="020B0609020204030204" pitchFamily="49" charset="0"/>
              </a:rPr>
              <a:t>typical_heart_rate</a:t>
            </a:r>
            <a:r>
              <a:rPr lang="en-US" sz="2000" dirty="0">
                <a:latin typeface="Consolas" panose="020B0609020204030204" pitchFamily="49" charset="0"/>
                <a:cs typeface="Consolas" panose="020B0609020204030204" pitchFamily="49" charset="0"/>
              </a:rPr>
              <a:t> = 90;  </a:t>
            </a:r>
            <a:r>
              <a:rPr lang="en-US" sz="2000" dirty="0">
                <a:solidFill>
                  <a:srgbClr val="0000FF"/>
                </a:solidFill>
                <a:latin typeface="Consolas" panose="020B0609020204030204" pitchFamily="49" charset="0"/>
                <a:cs typeface="Consolas" panose="020B0609020204030204" pitchFamily="49" charset="0"/>
              </a:rPr>
              <a:t>% in beats per minute</a:t>
            </a:r>
          </a:p>
          <a:p>
            <a:endParaRPr lang="en-US" sz="2000" dirty="0">
              <a:solidFill>
                <a:srgbClr val="0000FF"/>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819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18C7F-4D1C-DC54-35B7-032552BD7768}"/>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EA2BF6C0-8D87-E267-7E2F-1622504A2155}"/>
              </a:ext>
            </a:extLst>
          </p:cNvPr>
          <p:cNvPicPr>
            <a:picLocks noChangeAspect="1"/>
          </p:cNvPicPr>
          <p:nvPr/>
        </p:nvPicPr>
        <p:blipFill>
          <a:blip r:embed="rId2"/>
          <a:stretch>
            <a:fillRect/>
          </a:stretch>
        </p:blipFill>
        <p:spPr>
          <a:xfrm>
            <a:off x="2158402" y="1830624"/>
            <a:ext cx="7632700" cy="5727700"/>
          </a:xfrm>
          <a:prstGeom prst="rect">
            <a:avLst/>
          </a:prstGeom>
        </p:spPr>
      </p:pic>
      <p:sp>
        <p:nvSpPr>
          <p:cNvPr id="2" name="TextBox 1">
            <a:extLst>
              <a:ext uri="{FF2B5EF4-FFF2-40B4-BE49-F238E27FC236}">
                <a16:creationId xmlns:a16="http://schemas.microsoft.com/office/drawing/2014/main" id="{60A10A2D-5754-811F-1B13-5B4485F6B017}"/>
              </a:ext>
            </a:extLst>
          </p:cNvPr>
          <p:cNvSpPr txBox="1"/>
          <p:nvPr/>
        </p:nvSpPr>
        <p:spPr>
          <a:xfrm>
            <a:off x="318725" y="173807"/>
            <a:ext cx="267265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PPG beat detection:</a:t>
            </a:r>
          </a:p>
        </p:txBody>
      </p:sp>
      <p:sp>
        <p:nvSpPr>
          <p:cNvPr id="3" name="TextBox 2">
            <a:extLst>
              <a:ext uri="{FF2B5EF4-FFF2-40B4-BE49-F238E27FC236}">
                <a16:creationId xmlns:a16="http://schemas.microsoft.com/office/drawing/2014/main" id="{FB3F3E13-5457-846E-416C-FE11B1F1D6CF}"/>
              </a:ext>
            </a:extLst>
          </p:cNvPr>
          <p:cNvSpPr txBox="1"/>
          <p:nvPr/>
        </p:nvSpPr>
        <p:spPr>
          <a:xfrm>
            <a:off x="3161747" y="181823"/>
            <a:ext cx="6814686" cy="1631216"/>
          </a:xfrm>
          <a:prstGeom prst="rect">
            <a:avLst/>
          </a:prstGeom>
          <a:solidFill>
            <a:srgbClr val="FEF0B8"/>
          </a:solidFill>
          <a:ln w="25400">
            <a:solidFill>
              <a:schemeClr val="tx1"/>
            </a:solidFill>
          </a:ln>
          <a:effectLst>
            <a:glow>
              <a:schemeClr val="bg1"/>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rPr>
              <a:t>%% Assumptions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typical_heart_rate</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90;  </a:t>
            </a:r>
            <a:r>
              <a:rPr kumimoji="0" lang="en-US" sz="2000" b="0"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rPr>
              <a:t>% in beats per minute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p:txBody>
      </p:sp>
      <p:sp>
        <p:nvSpPr>
          <p:cNvPr id="16" name="Rectangle 15">
            <a:extLst>
              <a:ext uri="{FF2B5EF4-FFF2-40B4-BE49-F238E27FC236}">
                <a16:creationId xmlns:a16="http://schemas.microsoft.com/office/drawing/2014/main" id="{004FC2F2-DB59-31BC-C43E-CF1348108094}"/>
              </a:ext>
            </a:extLst>
          </p:cNvPr>
          <p:cNvSpPr/>
          <p:nvPr/>
        </p:nvSpPr>
        <p:spPr>
          <a:xfrm>
            <a:off x="5169877" y="2321168"/>
            <a:ext cx="5117123" cy="54160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6346591-BCF4-1BE9-786C-CBAFB95ACA7E}"/>
              </a:ext>
            </a:extLst>
          </p:cNvPr>
          <p:cNvSpPr txBox="1"/>
          <p:nvPr/>
        </p:nvSpPr>
        <p:spPr>
          <a:xfrm>
            <a:off x="3714692" y="5631378"/>
            <a:ext cx="683200" cy="923330"/>
          </a:xfrm>
          <a:prstGeom prst="rect">
            <a:avLst/>
          </a:prstGeom>
          <a:solidFill>
            <a:schemeClr val="bg1"/>
          </a:solidFill>
        </p:spPr>
        <p:txBody>
          <a:bodyPr wrap="none" rtlCol="0">
            <a:spAutoFit/>
          </a:bodyPr>
          <a:lstStyle/>
          <a:p>
            <a:pPr algn="ctr"/>
            <a:r>
              <a:rPr lang="en-US" dirty="0"/>
              <a:t>Anon</a:t>
            </a:r>
          </a:p>
          <a:p>
            <a:pPr algn="ctr"/>
            <a:r>
              <a:rPr lang="en-US" dirty="0" err="1"/>
              <a:t>Alg</a:t>
            </a:r>
            <a:endParaRPr lang="en-US" dirty="0"/>
          </a:p>
          <a:p>
            <a:pPr algn="ctr"/>
            <a:endParaRPr lang="en-US" dirty="0"/>
          </a:p>
        </p:txBody>
      </p:sp>
      <p:sp>
        <p:nvSpPr>
          <p:cNvPr id="20" name="TextBox 19">
            <a:extLst>
              <a:ext uri="{FF2B5EF4-FFF2-40B4-BE49-F238E27FC236}">
                <a16:creationId xmlns:a16="http://schemas.microsoft.com/office/drawing/2014/main" id="{DBFB0BD8-25C6-1C8F-9B51-AFED1E41FD19}"/>
              </a:ext>
            </a:extLst>
          </p:cNvPr>
          <p:cNvSpPr txBox="1"/>
          <p:nvPr/>
        </p:nvSpPr>
        <p:spPr>
          <a:xfrm>
            <a:off x="657535" y="2171672"/>
            <a:ext cx="1995033" cy="369332"/>
          </a:xfrm>
          <a:prstGeom prst="rect">
            <a:avLst/>
          </a:prstGeom>
          <a:noFill/>
        </p:spPr>
        <p:txBody>
          <a:bodyPr wrap="none" rtlCol="0">
            <a:spAutoFit/>
          </a:bodyPr>
          <a:lstStyle/>
          <a:p>
            <a:r>
              <a:rPr lang="en-US" dirty="0"/>
              <a:t>(best performance)</a:t>
            </a:r>
          </a:p>
        </p:txBody>
      </p:sp>
      <p:sp>
        <p:nvSpPr>
          <p:cNvPr id="21" name="TextBox 20">
            <a:extLst>
              <a:ext uri="{FF2B5EF4-FFF2-40B4-BE49-F238E27FC236}">
                <a16:creationId xmlns:a16="http://schemas.microsoft.com/office/drawing/2014/main" id="{EA47B578-FFB4-EFED-55CF-920F47CA2142}"/>
              </a:ext>
            </a:extLst>
          </p:cNvPr>
          <p:cNvSpPr txBox="1"/>
          <p:nvPr/>
        </p:nvSpPr>
        <p:spPr>
          <a:xfrm>
            <a:off x="575140" y="4941274"/>
            <a:ext cx="2159822" cy="369332"/>
          </a:xfrm>
          <a:prstGeom prst="rect">
            <a:avLst/>
          </a:prstGeom>
          <a:noFill/>
        </p:spPr>
        <p:txBody>
          <a:bodyPr wrap="none" rtlCol="0">
            <a:spAutoFit/>
          </a:bodyPr>
          <a:lstStyle/>
          <a:p>
            <a:r>
              <a:rPr lang="en-US" dirty="0"/>
              <a:t>(worse performance)</a:t>
            </a:r>
          </a:p>
        </p:txBody>
      </p:sp>
    </p:spTree>
    <p:extLst>
      <p:ext uri="{BB962C8B-B14F-4D97-AF65-F5344CB8AC3E}">
        <p14:creationId xmlns:p14="http://schemas.microsoft.com/office/powerpoint/2010/main" val="1861927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CC3F3-FDE1-4728-FEB3-FBB57063FC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921596-CB13-4DA5-DF09-5841594AEE45}"/>
              </a:ext>
            </a:extLst>
          </p:cNvPr>
          <p:cNvSpPr txBox="1"/>
          <p:nvPr/>
        </p:nvSpPr>
        <p:spPr>
          <a:xfrm>
            <a:off x="318725" y="173807"/>
            <a:ext cx="2672655" cy="461665"/>
          </a:xfrm>
          <a:prstGeom prst="rect">
            <a:avLst/>
          </a:prstGeom>
          <a:noFill/>
        </p:spPr>
        <p:txBody>
          <a:bodyPr wrap="none" rtlCol="0">
            <a:spAutoFit/>
          </a:bodyPr>
          <a:lstStyle/>
          <a:p>
            <a:r>
              <a:rPr lang="en-US" sz="2400" dirty="0"/>
              <a:t>PPG beat detection:</a:t>
            </a:r>
          </a:p>
        </p:txBody>
      </p:sp>
      <p:sp>
        <p:nvSpPr>
          <p:cNvPr id="3" name="TextBox 2">
            <a:extLst>
              <a:ext uri="{FF2B5EF4-FFF2-40B4-BE49-F238E27FC236}">
                <a16:creationId xmlns:a16="http://schemas.microsoft.com/office/drawing/2014/main" id="{3FEEA2DE-F12A-0F3F-539E-F9C9CF0C1429}"/>
              </a:ext>
            </a:extLst>
          </p:cNvPr>
          <p:cNvSpPr txBox="1"/>
          <p:nvPr/>
        </p:nvSpPr>
        <p:spPr>
          <a:xfrm>
            <a:off x="3161747" y="181823"/>
            <a:ext cx="6814686" cy="1631216"/>
          </a:xfrm>
          <a:prstGeom prst="rect">
            <a:avLst/>
          </a:prstGeom>
          <a:solidFill>
            <a:srgbClr val="FEF0B8"/>
          </a:solidFill>
          <a:ln w="25400">
            <a:solidFill>
              <a:schemeClr val="tx1"/>
            </a:solidFill>
          </a:ln>
          <a:effectLst>
            <a:glow>
              <a:schemeClr val="bg1"/>
            </a:glow>
          </a:effectLst>
        </p:spPr>
        <p:txBody>
          <a:bodyPr wrap="square" rtlCol="0">
            <a:spAutoFit/>
          </a:bodyPr>
          <a:lstStyle/>
          <a:p>
            <a:endParaRPr lang="en-US" sz="2000" b="1" dirty="0">
              <a:solidFill>
                <a:srgbClr val="0000FF"/>
              </a:solidFill>
              <a:latin typeface="Consolas" panose="020B0609020204030204" pitchFamily="49" charset="0"/>
              <a:cs typeface="Consolas" panose="020B0609020204030204" pitchFamily="49" charset="0"/>
            </a:endParaRPr>
          </a:p>
          <a:p>
            <a:r>
              <a:rPr lang="en-US" sz="2000" b="1" dirty="0">
                <a:solidFill>
                  <a:srgbClr val="0000FF"/>
                </a:solidFill>
                <a:latin typeface="Consolas" panose="020B0609020204030204" pitchFamily="49" charset="0"/>
                <a:cs typeface="Consolas" panose="020B0609020204030204" pitchFamily="49" charset="0"/>
              </a:rPr>
              <a:t>%% Assumptions</a:t>
            </a:r>
          </a:p>
          <a:p>
            <a:endParaRPr lang="en-US" sz="2000" dirty="0">
              <a:latin typeface="Consolas" panose="020B0609020204030204" pitchFamily="49" charset="0"/>
              <a:cs typeface="Consolas" panose="020B0609020204030204" pitchFamily="49" charset="0"/>
            </a:endParaRPr>
          </a:p>
          <a:p>
            <a:r>
              <a:rPr lang="en-US" sz="2000" dirty="0" err="1">
                <a:latin typeface="Consolas" panose="020B0609020204030204" pitchFamily="49" charset="0"/>
                <a:cs typeface="Consolas" panose="020B0609020204030204" pitchFamily="49" charset="0"/>
              </a:rPr>
              <a:t>typical_heart_rate</a:t>
            </a:r>
            <a:r>
              <a:rPr lang="en-US" sz="2000" dirty="0">
                <a:latin typeface="Consolas" panose="020B0609020204030204" pitchFamily="49" charset="0"/>
                <a:cs typeface="Consolas" panose="020B0609020204030204" pitchFamily="49" charset="0"/>
              </a:rPr>
              <a:t> = 90;  </a:t>
            </a:r>
            <a:r>
              <a:rPr lang="en-US" sz="2000" dirty="0">
                <a:solidFill>
                  <a:srgbClr val="0000FF"/>
                </a:solidFill>
                <a:latin typeface="Consolas" panose="020B0609020204030204" pitchFamily="49" charset="0"/>
                <a:cs typeface="Consolas" panose="020B0609020204030204" pitchFamily="49" charset="0"/>
              </a:rPr>
              <a:t>% in beats per minute</a:t>
            </a:r>
          </a:p>
          <a:p>
            <a:endParaRPr lang="en-US" sz="2000" dirty="0">
              <a:solidFill>
                <a:srgbClr val="0000FF"/>
              </a:solidFill>
              <a:latin typeface="Consolas" panose="020B0609020204030204" pitchFamily="49" charset="0"/>
              <a:cs typeface="Consolas" panose="020B0609020204030204" pitchFamily="49" charset="0"/>
            </a:endParaRPr>
          </a:p>
        </p:txBody>
      </p:sp>
      <p:cxnSp>
        <p:nvCxnSpPr>
          <p:cNvPr id="4" name="Straight Connector 3">
            <a:extLst>
              <a:ext uri="{FF2B5EF4-FFF2-40B4-BE49-F238E27FC236}">
                <a16:creationId xmlns:a16="http://schemas.microsoft.com/office/drawing/2014/main" id="{92D63768-3A66-A4BD-AAB6-A393FCBE2724}"/>
              </a:ext>
            </a:extLst>
          </p:cNvPr>
          <p:cNvCxnSpPr/>
          <p:nvPr/>
        </p:nvCxnSpPr>
        <p:spPr>
          <a:xfrm>
            <a:off x="5548975" y="2648147"/>
            <a:ext cx="877329" cy="0"/>
          </a:xfrm>
          <a:prstGeom prst="line">
            <a:avLst/>
          </a:prstGeom>
          <a:ln w="635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 name="Curved Connector 4">
            <a:extLst>
              <a:ext uri="{FF2B5EF4-FFF2-40B4-BE49-F238E27FC236}">
                <a16:creationId xmlns:a16="http://schemas.microsoft.com/office/drawing/2014/main" id="{792E1934-F21D-7FE9-C5A2-359AF629D024}"/>
              </a:ext>
            </a:extLst>
          </p:cNvPr>
          <p:cNvCxnSpPr>
            <a:cxnSpLocks/>
          </p:cNvCxnSpPr>
          <p:nvPr/>
        </p:nvCxnSpPr>
        <p:spPr>
          <a:xfrm rot="10800000" flipV="1">
            <a:off x="739346" y="2648142"/>
            <a:ext cx="4844804" cy="1976612"/>
          </a:xfrm>
          <a:prstGeom prst="curvedConnector3">
            <a:avLst>
              <a:gd name="adj1" fmla="val 102629"/>
            </a:avLst>
          </a:prstGeom>
          <a:ln w="38100">
            <a:solidFill>
              <a:srgbClr val="0000FF">
                <a:alpha val="50196"/>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8C182BA-6B54-48BD-CF44-D0FDEB362421}"/>
              </a:ext>
            </a:extLst>
          </p:cNvPr>
          <p:cNvSpPr txBox="1"/>
          <p:nvPr/>
        </p:nvSpPr>
        <p:spPr>
          <a:xfrm>
            <a:off x="2404578" y="1914821"/>
            <a:ext cx="7382843" cy="146623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t>
            </a:r>
            <a:r>
              <a:rPr kumimoji="0" lang="en-GB" sz="24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Equity</a:t>
            </a: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is the absence of unfair, avoidable or remediable differences among groups of people …”</a:t>
            </a: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cxnSp>
        <p:nvCxnSpPr>
          <p:cNvPr id="7" name="Straight Connector 6">
            <a:extLst>
              <a:ext uri="{FF2B5EF4-FFF2-40B4-BE49-F238E27FC236}">
                <a16:creationId xmlns:a16="http://schemas.microsoft.com/office/drawing/2014/main" id="{76429882-CCBE-2DBB-53A7-EC5D7F044E7B}"/>
              </a:ext>
            </a:extLst>
          </p:cNvPr>
          <p:cNvCxnSpPr>
            <a:cxnSpLocks/>
          </p:cNvCxnSpPr>
          <p:nvPr/>
        </p:nvCxnSpPr>
        <p:spPr>
          <a:xfrm>
            <a:off x="8057713" y="2648142"/>
            <a:ext cx="1473149"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66F377A-B422-9A22-D46E-E378CDDAE8B5}"/>
              </a:ext>
            </a:extLst>
          </p:cNvPr>
          <p:cNvSpPr txBox="1"/>
          <p:nvPr/>
        </p:nvSpPr>
        <p:spPr>
          <a:xfrm>
            <a:off x="282142" y="4641925"/>
            <a:ext cx="5661457"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unfair</a:t>
            </a:r>
            <a:r>
              <a:rPr kumimoji="0" lang="en-GB" sz="2400" b="0"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 could we improve performance by re-training </a:t>
            </a:r>
            <a:r>
              <a:rPr lang="en-GB" sz="2400" dirty="0">
                <a:solidFill>
                  <a:srgbClr val="0000FF"/>
                </a:solidFill>
                <a:latin typeface="Calibri" panose="020F0502020204030204" pitchFamily="34" charset="0"/>
                <a:cs typeface="Calibri" panose="020F0502020204030204" pitchFamily="34" charset="0"/>
              </a:rPr>
              <a:t>on diverse subjects?</a:t>
            </a:r>
            <a:endPar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9" name="Curved Connector 8">
            <a:extLst>
              <a:ext uri="{FF2B5EF4-FFF2-40B4-BE49-F238E27FC236}">
                <a16:creationId xmlns:a16="http://schemas.microsoft.com/office/drawing/2014/main" id="{87512CB5-1381-9958-5FF1-5D5757C698FC}"/>
              </a:ext>
            </a:extLst>
          </p:cNvPr>
          <p:cNvCxnSpPr>
            <a:cxnSpLocks/>
          </p:cNvCxnSpPr>
          <p:nvPr/>
        </p:nvCxnSpPr>
        <p:spPr>
          <a:xfrm rot="16200000" flipH="1">
            <a:off x="8379428" y="3045210"/>
            <a:ext cx="1661974" cy="867427"/>
          </a:xfrm>
          <a:prstGeom prst="curvedConnector3">
            <a:avLst>
              <a:gd name="adj1" fmla="val 50000"/>
            </a:avLst>
          </a:prstGeom>
          <a:ln w="38100">
            <a:solidFill>
              <a:srgbClr val="C0000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E5E8594-BEC9-06D8-A1D4-02285B9DA398}"/>
              </a:ext>
            </a:extLst>
          </p:cNvPr>
          <p:cNvSpPr txBox="1"/>
          <p:nvPr/>
        </p:nvSpPr>
        <p:spPr>
          <a:xfrm>
            <a:off x="5227549" y="5570781"/>
            <a:ext cx="6964452" cy="949171"/>
          </a:xfrm>
          <a:prstGeom prst="rect">
            <a:avLst/>
          </a:prstGeom>
          <a:noFill/>
        </p:spPr>
        <p:txBody>
          <a:bodyPr wrap="square" rtlCol="0">
            <a:spAutoFit/>
          </a:bodyPr>
          <a:lstStyle/>
          <a:p>
            <a:pPr>
              <a:lnSpc>
                <a:spcPct val="120000"/>
              </a:lnSpc>
            </a:pPr>
            <a:r>
              <a:rPr kumimoji="0" lang="en-GB" sz="2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avoidable:</a:t>
            </a:r>
            <a:r>
              <a:rPr kumimoji="0" lang="en-GB" sz="2000" b="1" i="0" u="none" strike="noStrike" kern="1200" cap="none" spc="0" normalizeH="0" baseline="0" noProof="0" dirty="0">
                <a:ln>
                  <a:noFill/>
                </a:ln>
                <a:solidFill>
                  <a:srgbClr val="3C4245"/>
                </a:solidFill>
                <a:effectLst/>
                <a:uLnTx/>
                <a:uFillTx/>
                <a:latin typeface="Calibri" panose="020F0502020204030204" pitchFamily="34" charset="0"/>
                <a:ea typeface="+mn-ea"/>
                <a:cs typeface="Calibri" panose="020F0502020204030204" pitchFamily="34" charset="0"/>
              </a:rPr>
              <a:t> </a:t>
            </a:r>
            <a:r>
              <a:rPr lang="en-GB" sz="2400" noProof="0" dirty="0">
                <a:solidFill>
                  <a:srgbClr val="00B050"/>
                </a:solidFill>
                <a:latin typeface="Calibri" panose="020F0502020204030204" pitchFamily="34" charset="0"/>
                <a:cs typeface="Calibri" panose="020F0502020204030204" pitchFamily="34" charset="0"/>
              </a:rPr>
              <a:t>could an alternative algorithm provide better performance across different groups?</a:t>
            </a:r>
            <a:endParaRPr kumimoji="0" lang="en-US" sz="2000" b="0" i="0" u="none" strike="noStrike" kern="1200" cap="none" spc="0" normalizeH="0" baseline="0" noProof="0" dirty="0">
              <a:ln>
                <a:noFill/>
              </a:ln>
              <a:solidFill>
                <a:srgbClr val="00B050"/>
              </a:solidFill>
              <a:effectLst/>
              <a:uLnTx/>
              <a:uFillTx/>
              <a:latin typeface="Calibri" panose="020F0502020204030204" pitchFamily="34" charset="0"/>
              <a:cs typeface="Calibri" panose="020F0502020204030204" pitchFamily="34" charset="0"/>
            </a:endParaRPr>
          </a:p>
        </p:txBody>
      </p:sp>
      <p:cxnSp>
        <p:nvCxnSpPr>
          <p:cNvPr id="14" name="Straight Connector 13">
            <a:extLst>
              <a:ext uri="{FF2B5EF4-FFF2-40B4-BE49-F238E27FC236}">
                <a16:creationId xmlns:a16="http://schemas.microsoft.com/office/drawing/2014/main" id="{B94FBA4B-A659-CDAC-D597-9E249ADB3D25}"/>
              </a:ext>
            </a:extLst>
          </p:cNvPr>
          <p:cNvCxnSpPr>
            <a:cxnSpLocks/>
          </p:cNvCxnSpPr>
          <p:nvPr/>
        </p:nvCxnSpPr>
        <p:spPr>
          <a:xfrm>
            <a:off x="6468136" y="2647938"/>
            <a:ext cx="1333018"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76A30ABA-5F7E-B7AC-081B-A971560A6445}"/>
              </a:ext>
            </a:extLst>
          </p:cNvPr>
          <p:cNvCxnSpPr>
            <a:cxnSpLocks/>
          </p:cNvCxnSpPr>
          <p:nvPr/>
        </p:nvCxnSpPr>
        <p:spPr>
          <a:xfrm rot="5400000">
            <a:off x="5393355" y="3272729"/>
            <a:ext cx="2799746" cy="1550164"/>
          </a:xfrm>
          <a:prstGeom prst="curvedConnector3">
            <a:avLst>
              <a:gd name="adj1" fmla="val 50000"/>
            </a:avLst>
          </a:prstGeom>
          <a:ln w="38100">
            <a:solidFill>
              <a:srgbClr val="00B05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EE183CE-F46D-9DB2-B14D-69DBD50CF539}"/>
              </a:ext>
            </a:extLst>
          </p:cNvPr>
          <p:cNvSpPr txBox="1"/>
          <p:nvPr/>
        </p:nvSpPr>
        <p:spPr>
          <a:xfrm>
            <a:off x="739346" y="6525739"/>
            <a:ext cx="1071330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World Health Organisation, ‘Healthy equity’,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https://www.who.int/health-topics/health-equity</a:t>
            </a:r>
            <a:r>
              <a:rPr kumimoji="0" lang="en-GB" sz="1400" b="0" i="0" u="none" strike="noStrike" kern="1200" cap="none" spc="0" normalizeH="0" baseline="0" noProof="0" dirty="0">
                <a:ln>
                  <a:noFill/>
                </a:ln>
                <a:solidFill>
                  <a:prstClr val="white"/>
                </a:solidFill>
                <a:effectLst/>
                <a:uLnTx/>
                <a:uFillTx/>
                <a:latin typeface="Calibri"/>
                <a:ea typeface="+mn-ea"/>
                <a:cs typeface="+mn-cs"/>
              </a:rPr>
              <a:t>, 2024. </a:t>
            </a:r>
            <a:r>
              <a:rPr kumimoji="0" lang="en-GB" sz="1400" b="0" i="1" u="none" strike="noStrike" kern="1200" cap="none" spc="0" normalizeH="0" baseline="0" noProof="0" dirty="0">
                <a:ln>
                  <a:noFill/>
                </a:ln>
                <a:solidFill>
                  <a:prstClr val="white"/>
                </a:solidFill>
                <a:effectLst/>
                <a:uLnTx/>
                <a:uFillTx/>
                <a:latin typeface="Calibri"/>
                <a:ea typeface="+mn-ea"/>
                <a:cs typeface="+mn-cs"/>
              </a:rPr>
              <a:t>Accessed 24-Sept-2024.</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DCF3FF5E-5BB8-68E6-5F61-D4BAB1116D59}"/>
              </a:ext>
            </a:extLst>
          </p:cNvPr>
          <p:cNvSpPr txBox="1"/>
          <p:nvPr/>
        </p:nvSpPr>
        <p:spPr>
          <a:xfrm>
            <a:off x="282143" y="4641925"/>
            <a:ext cx="5661457"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unfair</a:t>
            </a:r>
            <a:r>
              <a:rPr kumimoji="0" lang="en-GB" sz="2400" b="0"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 </a:t>
            </a:r>
            <a:r>
              <a:rPr kumimoji="0" lang="en-GB" sz="2400" b="0" i="1"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e.g. </a:t>
            </a:r>
            <a:r>
              <a:rPr kumimoji="0" lang="en-GB" sz="2400" b="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training an algorithm on a select group without accounting for other groups</a:t>
            </a:r>
            <a:endPar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 name="TextBox 26">
            <a:extLst>
              <a:ext uri="{FF2B5EF4-FFF2-40B4-BE49-F238E27FC236}">
                <a16:creationId xmlns:a16="http://schemas.microsoft.com/office/drawing/2014/main" id="{2F23032B-384A-5C79-415C-C3D319B855EB}"/>
              </a:ext>
            </a:extLst>
          </p:cNvPr>
          <p:cNvSpPr txBox="1"/>
          <p:nvPr/>
        </p:nvSpPr>
        <p:spPr>
          <a:xfrm>
            <a:off x="7109094" y="4152162"/>
            <a:ext cx="5356654"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remediable</a:t>
            </a:r>
            <a:r>
              <a:rPr kumimoji="0" lang="en-GB" sz="24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en-GB"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e.g. </a:t>
            </a:r>
            <a:r>
              <a:rPr kumimoji="0" lang="en-GB" sz="2400" b="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specifying constants which are not suitable across all groups</a:t>
            </a:r>
            <a:endParaRPr kumimoji="0" lang="en-US"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2" name="TextBox 11">
            <a:extLst>
              <a:ext uri="{FF2B5EF4-FFF2-40B4-BE49-F238E27FC236}">
                <a16:creationId xmlns:a16="http://schemas.microsoft.com/office/drawing/2014/main" id="{34FEF211-F8E6-9463-3C09-96580839EC87}"/>
              </a:ext>
            </a:extLst>
          </p:cNvPr>
          <p:cNvSpPr txBox="1"/>
          <p:nvPr/>
        </p:nvSpPr>
        <p:spPr>
          <a:xfrm>
            <a:off x="6417842" y="4406614"/>
            <a:ext cx="5713256"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remediable</a:t>
            </a:r>
            <a:r>
              <a:rPr kumimoji="0" lang="en-GB" sz="24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a:t>
            </a:r>
            <a:r>
              <a:rPr lang="en-GB" sz="2400" dirty="0">
                <a:solidFill>
                  <a:srgbClr val="C00000"/>
                </a:solidFill>
                <a:latin typeface="Calibri" panose="020F0502020204030204" pitchFamily="34" charset="0"/>
                <a:cs typeface="Calibri" panose="020F0502020204030204" pitchFamily="34" charset="0"/>
              </a:rPr>
              <a:t>could we improve performance across groups by modifying this constant? </a:t>
            </a:r>
            <a:endParaRPr kumimoji="0" lang="en-US"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28" name="TextBox 27">
            <a:extLst>
              <a:ext uri="{FF2B5EF4-FFF2-40B4-BE49-F238E27FC236}">
                <a16:creationId xmlns:a16="http://schemas.microsoft.com/office/drawing/2014/main" id="{2AD8594F-6BCE-9DC1-4544-B83FBF3AE0E0}"/>
              </a:ext>
            </a:extLst>
          </p:cNvPr>
          <p:cNvSpPr txBox="1"/>
          <p:nvPr/>
        </p:nvSpPr>
        <p:spPr>
          <a:xfrm>
            <a:off x="5227549" y="5570782"/>
            <a:ext cx="6964452" cy="949171"/>
          </a:xfrm>
          <a:prstGeom prst="rect">
            <a:avLst/>
          </a:prstGeom>
          <a:noFill/>
        </p:spPr>
        <p:txBody>
          <a:bodyPr wrap="square" rtlCol="0">
            <a:spAutoFit/>
          </a:bodyPr>
          <a:lstStyle/>
          <a:p>
            <a:pPr>
              <a:lnSpc>
                <a:spcPct val="120000"/>
              </a:lnSpc>
            </a:pPr>
            <a:r>
              <a:rPr kumimoji="0" lang="en-GB" sz="2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avoidable:</a:t>
            </a:r>
            <a:r>
              <a:rPr kumimoji="0" lang="en-GB" sz="2000" b="1" i="0" u="none" strike="noStrike" kern="1200" cap="none" spc="0" normalizeH="0" baseline="0" noProof="0" dirty="0">
                <a:ln>
                  <a:noFill/>
                </a:ln>
                <a:solidFill>
                  <a:srgbClr val="3C4245"/>
                </a:solidFill>
                <a:effectLst/>
                <a:uLnTx/>
                <a:uFillTx/>
                <a:latin typeface="Calibri" panose="020F0502020204030204" pitchFamily="34" charset="0"/>
                <a:ea typeface="+mn-ea"/>
                <a:cs typeface="Calibri" panose="020F0502020204030204" pitchFamily="34" charset="0"/>
              </a:rPr>
              <a:t> </a:t>
            </a:r>
            <a:r>
              <a:rPr lang="en-GB" sz="2400" i="1" dirty="0">
                <a:solidFill>
                  <a:srgbClr val="00B050"/>
                </a:solidFill>
                <a:latin typeface="Calibri" panose="020F0502020204030204" pitchFamily="34" charset="0"/>
                <a:cs typeface="Calibri" panose="020F0502020204030204" pitchFamily="34" charset="0"/>
              </a:rPr>
              <a:t>e.g. </a:t>
            </a:r>
            <a:r>
              <a:rPr lang="en-GB" sz="2400" dirty="0">
                <a:solidFill>
                  <a:srgbClr val="00B050"/>
                </a:solidFill>
                <a:latin typeface="Calibri" panose="020F0502020204030204" pitchFamily="34" charset="0"/>
                <a:cs typeface="Calibri" panose="020F0502020204030204" pitchFamily="34" charset="0"/>
              </a:rPr>
              <a:t>using a suboptimal algorithm when other algorithms would perform better across groups</a:t>
            </a:r>
            <a:endParaRPr kumimoji="0" lang="en-US" sz="2000" b="0" i="0" u="none" strike="noStrike" kern="1200" cap="none" spc="0" normalizeH="0" baseline="0" noProof="0" dirty="0">
              <a:ln>
                <a:noFill/>
              </a:ln>
              <a:solidFill>
                <a:srgbClr val="00B050"/>
              </a:solidFill>
              <a:effectLst/>
              <a:uLnTx/>
              <a:uFillTx/>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00680676-0ABE-4038-BCB1-E1E91F3E690B}"/>
              </a:ext>
            </a:extLst>
          </p:cNvPr>
          <p:cNvSpPr txBox="1"/>
          <p:nvPr/>
        </p:nvSpPr>
        <p:spPr>
          <a:xfrm>
            <a:off x="6435739" y="4406615"/>
            <a:ext cx="5713256" cy="949171"/>
          </a:xfrm>
          <a:prstGeom prst="rect">
            <a:avLst/>
          </a:prstGeom>
          <a:solidFill>
            <a:schemeClr val="bg1"/>
          </a:solidFill>
          <a:ln w="25400">
            <a:solidFill>
              <a:srgbClr val="C00000"/>
            </a:solid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remediable</a:t>
            </a:r>
            <a:r>
              <a:rPr kumimoji="0" lang="en-GB" sz="24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a:t>
            </a:r>
            <a:r>
              <a:rPr lang="en-GB" sz="2400" dirty="0">
                <a:solidFill>
                  <a:srgbClr val="C00000"/>
                </a:solidFill>
                <a:latin typeface="Calibri" panose="020F0502020204030204" pitchFamily="34" charset="0"/>
                <a:cs typeface="Calibri" panose="020F0502020204030204" pitchFamily="34" charset="0"/>
              </a:rPr>
              <a:t>could we improve performance across groups by modifying this constant? </a:t>
            </a:r>
            <a:endParaRPr kumimoji="0" lang="en-US"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7380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26" grpId="0"/>
      <p:bldP spid="27" grpId="0"/>
      <p:bldP spid="12" grpId="0"/>
      <p:bldP spid="28" grpId="0"/>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646B4-F8AD-3B88-3503-749290C4CE53}"/>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44421963-86D7-1DFD-E136-BF3F96411D57}"/>
              </a:ext>
            </a:extLst>
          </p:cNvPr>
          <p:cNvPicPr>
            <a:picLocks noChangeAspect="1"/>
          </p:cNvPicPr>
          <p:nvPr/>
        </p:nvPicPr>
        <p:blipFill>
          <a:blip r:embed="rId2"/>
          <a:stretch>
            <a:fillRect/>
          </a:stretch>
        </p:blipFill>
        <p:spPr>
          <a:xfrm>
            <a:off x="2158402" y="1830624"/>
            <a:ext cx="7632700" cy="5727700"/>
          </a:xfrm>
          <a:prstGeom prst="rect">
            <a:avLst/>
          </a:prstGeom>
        </p:spPr>
      </p:pic>
      <p:sp>
        <p:nvSpPr>
          <p:cNvPr id="14" name="Rectangle 13">
            <a:extLst>
              <a:ext uri="{FF2B5EF4-FFF2-40B4-BE49-F238E27FC236}">
                <a16:creationId xmlns:a16="http://schemas.microsoft.com/office/drawing/2014/main" id="{AC39BFEE-475C-9BC1-10EA-2457FC5E87B6}"/>
              </a:ext>
            </a:extLst>
          </p:cNvPr>
          <p:cNvSpPr/>
          <p:nvPr/>
        </p:nvSpPr>
        <p:spPr>
          <a:xfrm>
            <a:off x="2400898" y="5662246"/>
            <a:ext cx="7403558" cy="31145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5098000-6AD8-C5FB-5017-13394DC6601A}"/>
              </a:ext>
            </a:extLst>
          </p:cNvPr>
          <p:cNvSpPr txBox="1"/>
          <p:nvPr/>
        </p:nvSpPr>
        <p:spPr>
          <a:xfrm>
            <a:off x="318725" y="173807"/>
            <a:ext cx="267265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PPG beat detection:</a:t>
            </a:r>
          </a:p>
        </p:txBody>
      </p:sp>
      <p:sp>
        <p:nvSpPr>
          <p:cNvPr id="6" name="TextBox 5">
            <a:extLst>
              <a:ext uri="{FF2B5EF4-FFF2-40B4-BE49-F238E27FC236}">
                <a16:creationId xmlns:a16="http://schemas.microsoft.com/office/drawing/2014/main" id="{178FCB9A-0E51-51C3-6179-44A972CB3BE4}"/>
              </a:ext>
            </a:extLst>
          </p:cNvPr>
          <p:cNvSpPr txBox="1"/>
          <p:nvPr/>
        </p:nvSpPr>
        <p:spPr>
          <a:xfrm>
            <a:off x="3536504" y="5666548"/>
            <a:ext cx="1040670" cy="923330"/>
          </a:xfrm>
          <a:prstGeom prst="rect">
            <a:avLst/>
          </a:prstGeom>
          <a:solidFill>
            <a:schemeClr val="bg1"/>
          </a:solidFill>
        </p:spPr>
        <p:txBody>
          <a:bodyPr wrap="none" rtlCol="0">
            <a:spAutoFit/>
          </a:bodyPr>
          <a:lstStyle/>
          <a:p>
            <a:pPr algn="ctr"/>
            <a:r>
              <a:rPr lang="en-US" dirty="0"/>
              <a:t>Anon </a:t>
            </a:r>
            <a:r>
              <a:rPr lang="en-US" dirty="0" err="1"/>
              <a:t>Alg</a:t>
            </a:r>
            <a:endParaRPr lang="en-US" dirty="0"/>
          </a:p>
          <a:p>
            <a:pPr algn="ctr"/>
            <a:r>
              <a:rPr lang="en-US" dirty="0"/>
              <a:t>(</a:t>
            </a:r>
            <a:r>
              <a:rPr lang="en-US" dirty="0">
                <a:solidFill>
                  <a:srgbClr val="FF0000"/>
                </a:solidFill>
              </a:rPr>
              <a:t>90</a:t>
            </a:r>
            <a:r>
              <a:rPr lang="en-US" dirty="0"/>
              <a:t> bpm)</a:t>
            </a:r>
          </a:p>
          <a:p>
            <a:pPr algn="ctr"/>
            <a:endParaRPr lang="en-US" dirty="0"/>
          </a:p>
        </p:txBody>
      </p:sp>
      <p:sp>
        <p:nvSpPr>
          <p:cNvPr id="7" name="TextBox 6">
            <a:extLst>
              <a:ext uri="{FF2B5EF4-FFF2-40B4-BE49-F238E27FC236}">
                <a16:creationId xmlns:a16="http://schemas.microsoft.com/office/drawing/2014/main" id="{5FE66E65-3F62-5AE2-5C62-4F1FD979AE83}"/>
              </a:ext>
            </a:extLst>
          </p:cNvPr>
          <p:cNvSpPr txBox="1"/>
          <p:nvPr/>
        </p:nvSpPr>
        <p:spPr>
          <a:xfrm>
            <a:off x="5400186" y="5669302"/>
            <a:ext cx="1157688" cy="800219"/>
          </a:xfrm>
          <a:prstGeom prst="rect">
            <a:avLst/>
          </a:prstGeom>
          <a:solidFill>
            <a:schemeClr val="bg1"/>
          </a:solidFill>
        </p:spPr>
        <p:txBody>
          <a:bodyPr wrap="none" rtlCol="0">
            <a:spAutoFit/>
          </a:bodyPr>
          <a:lstStyle/>
          <a:p>
            <a:pPr algn="ctr"/>
            <a:r>
              <a:rPr lang="en-US" dirty="0"/>
              <a:t>Anon </a:t>
            </a:r>
            <a:r>
              <a:rPr lang="en-US" dirty="0" err="1"/>
              <a:t>Alg</a:t>
            </a:r>
            <a:endParaRPr lang="en-US" dirty="0"/>
          </a:p>
          <a:p>
            <a:pPr algn="ctr"/>
            <a:r>
              <a:rPr lang="en-US" dirty="0"/>
              <a:t>(</a:t>
            </a:r>
            <a:r>
              <a:rPr lang="en-US" dirty="0">
                <a:solidFill>
                  <a:srgbClr val="FF0000"/>
                </a:solidFill>
              </a:rPr>
              <a:t>180</a:t>
            </a:r>
            <a:r>
              <a:rPr lang="en-US" dirty="0"/>
              <a:t> bpm)</a:t>
            </a:r>
          </a:p>
          <a:p>
            <a:pPr algn="ctr"/>
            <a:endParaRPr lang="en-US" sz="1000" dirty="0"/>
          </a:p>
        </p:txBody>
      </p:sp>
      <p:sp>
        <p:nvSpPr>
          <p:cNvPr id="10" name="TextBox 9">
            <a:extLst>
              <a:ext uri="{FF2B5EF4-FFF2-40B4-BE49-F238E27FC236}">
                <a16:creationId xmlns:a16="http://schemas.microsoft.com/office/drawing/2014/main" id="{93C19860-B99B-FAA6-3488-CDAB5C6E7ED9}"/>
              </a:ext>
            </a:extLst>
          </p:cNvPr>
          <p:cNvSpPr txBox="1"/>
          <p:nvPr/>
        </p:nvSpPr>
        <p:spPr>
          <a:xfrm>
            <a:off x="7272639" y="5139584"/>
            <a:ext cx="1566006" cy="646331"/>
          </a:xfrm>
          <a:prstGeom prst="rect">
            <a:avLst/>
          </a:prstGeom>
          <a:solidFill>
            <a:schemeClr val="bg1"/>
          </a:solidFill>
        </p:spPr>
        <p:txBody>
          <a:bodyPr wrap="none" rtlCol="0">
            <a:spAutoFit/>
          </a:bodyPr>
          <a:lstStyle/>
          <a:p>
            <a:pPr algn="ctr"/>
            <a:r>
              <a:rPr lang="en-US" dirty="0"/>
              <a:t>Alternative </a:t>
            </a:r>
            <a:r>
              <a:rPr lang="en-US" dirty="0" err="1"/>
              <a:t>Alg</a:t>
            </a:r>
            <a:endParaRPr lang="en-US" dirty="0"/>
          </a:p>
          <a:p>
            <a:pPr algn="ctr"/>
            <a:endParaRPr lang="en-US" dirty="0"/>
          </a:p>
        </p:txBody>
      </p:sp>
      <p:sp>
        <p:nvSpPr>
          <p:cNvPr id="12" name="Rectangle 11">
            <a:extLst>
              <a:ext uri="{FF2B5EF4-FFF2-40B4-BE49-F238E27FC236}">
                <a16:creationId xmlns:a16="http://schemas.microsoft.com/office/drawing/2014/main" id="{386508B6-041B-223A-251E-9C4DBC5964F6}"/>
              </a:ext>
            </a:extLst>
          </p:cNvPr>
          <p:cNvSpPr/>
          <p:nvPr/>
        </p:nvSpPr>
        <p:spPr>
          <a:xfrm>
            <a:off x="7086600" y="2303583"/>
            <a:ext cx="3314389" cy="35175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BBEEF0D-6C5A-BF55-EEBF-5DB1DD9030A9}"/>
              </a:ext>
            </a:extLst>
          </p:cNvPr>
          <p:cNvSpPr txBox="1"/>
          <p:nvPr/>
        </p:nvSpPr>
        <p:spPr>
          <a:xfrm>
            <a:off x="657535" y="2171672"/>
            <a:ext cx="1995033" cy="369332"/>
          </a:xfrm>
          <a:prstGeom prst="rect">
            <a:avLst/>
          </a:prstGeom>
          <a:noFill/>
        </p:spPr>
        <p:txBody>
          <a:bodyPr wrap="none" rtlCol="0">
            <a:spAutoFit/>
          </a:bodyPr>
          <a:lstStyle/>
          <a:p>
            <a:r>
              <a:rPr lang="en-US" dirty="0"/>
              <a:t>(best performance)</a:t>
            </a:r>
          </a:p>
        </p:txBody>
      </p:sp>
      <p:sp>
        <p:nvSpPr>
          <p:cNvPr id="18" name="TextBox 17">
            <a:extLst>
              <a:ext uri="{FF2B5EF4-FFF2-40B4-BE49-F238E27FC236}">
                <a16:creationId xmlns:a16="http://schemas.microsoft.com/office/drawing/2014/main" id="{D6C03E61-5FAB-D098-B171-24E08DF3C63C}"/>
              </a:ext>
            </a:extLst>
          </p:cNvPr>
          <p:cNvSpPr txBox="1"/>
          <p:nvPr/>
        </p:nvSpPr>
        <p:spPr>
          <a:xfrm>
            <a:off x="575140" y="4941274"/>
            <a:ext cx="2159822" cy="369332"/>
          </a:xfrm>
          <a:prstGeom prst="rect">
            <a:avLst/>
          </a:prstGeom>
          <a:noFill/>
        </p:spPr>
        <p:txBody>
          <a:bodyPr wrap="none" rtlCol="0">
            <a:spAutoFit/>
          </a:bodyPr>
          <a:lstStyle/>
          <a:p>
            <a:r>
              <a:rPr lang="en-US" dirty="0"/>
              <a:t>(worse performance)</a:t>
            </a:r>
          </a:p>
        </p:txBody>
      </p:sp>
      <p:sp>
        <p:nvSpPr>
          <p:cNvPr id="19" name="TextBox 18">
            <a:extLst>
              <a:ext uri="{FF2B5EF4-FFF2-40B4-BE49-F238E27FC236}">
                <a16:creationId xmlns:a16="http://schemas.microsoft.com/office/drawing/2014/main" id="{B31D2176-37D8-B73A-6FFB-10FC609BBA8F}"/>
              </a:ext>
            </a:extLst>
          </p:cNvPr>
          <p:cNvSpPr txBox="1"/>
          <p:nvPr/>
        </p:nvSpPr>
        <p:spPr>
          <a:xfrm>
            <a:off x="3161746" y="181823"/>
            <a:ext cx="6985053" cy="1631216"/>
          </a:xfrm>
          <a:prstGeom prst="rect">
            <a:avLst/>
          </a:prstGeom>
          <a:solidFill>
            <a:srgbClr val="FEF0B8"/>
          </a:solidFill>
          <a:ln w="25400">
            <a:solidFill>
              <a:schemeClr val="tx1"/>
            </a:solidFill>
          </a:ln>
          <a:effectLst>
            <a:glow>
              <a:schemeClr val="bg1"/>
            </a:glow>
          </a:effectLst>
        </p:spPr>
        <p:txBody>
          <a:bodyPr wrap="square" rtlCol="0">
            <a:spAutoFit/>
          </a:bodyPr>
          <a:lstStyle/>
          <a:p>
            <a:endParaRPr lang="en-US" sz="2000" b="1" dirty="0">
              <a:solidFill>
                <a:srgbClr val="0000FF"/>
              </a:solidFill>
              <a:latin typeface="Consolas" panose="020B0609020204030204" pitchFamily="49" charset="0"/>
              <a:cs typeface="Consolas" panose="020B0609020204030204" pitchFamily="49" charset="0"/>
            </a:endParaRPr>
          </a:p>
          <a:p>
            <a:r>
              <a:rPr lang="en-US" sz="2000" b="1" dirty="0">
                <a:solidFill>
                  <a:srgbClr val="0000FF"/>
                </a:solidFill>
                <a:latin typeface="Consolas" panose="020B0609020204030204" pitchFamily="49" charset="0"/>
                <a:cs typeface="Consolas" panose="020B0609020204030204" pitchFamily="49" charset="0"/>
              </a:rPr>
              <a:t>%% Assumptions</a:t>
            </a:r>
          </a:p>
          <a:p>
            <a:endParaRPr lang="en-US" sz="2000" dirty="0">
              <a:latin typeface="Consolas" panose="020B0609020204030204" pitchFamily="49" charset="0"/>
              <a:cs typeface="Consolas" panose="020B0609020204030204" pitchFamily="49" charset="0"/>
            </a:endParaRPr>
          </a:p>
          <a:p>
            <a:r>
              <a:rPr lang="en-US" sz="2000" dirty="0" err="1">
                <a:latin typeface="Consolas" panose="020B0609020204030204" pitchFamily="49" charset="0"/>
                <a:cs typeface="Consolas" panose="020B0609020204030204" pitchFamily="49" charset="0"/>
              </a:rPr>
              <a:t>typical_heart_rate</a:t>
            </a:r>
            <a:r>
              <a:rPr lang="en-US" sz="2000" dirty="0">
                <a:latin typeface="Consolas" panose="020B0609020204030204" pitchFamily="49" charset="0"/>
                <a:cs typeface="Consolas" panose="020B0609020204030204" pitchFamily="49" charset="0"/>
              </a:rPr>
              <a:t> = </a:t>
            </a:r>
            <a:r>
              <a:rPr lang="en-US" sz="2000" dirty="0">
                <a:solidFill>
                  <a:srgbClr val="FF0000"/>
                </a:solidFill>
                <a:latin typeface="Consolas" panose="020B0609020204030204" pitchFamily="49" charset="0"/>
                <a:cs typeface="Consolas" panose="020B0609020204030204" pitchFamily="49" charset="0"/>
              </a:rPr>
              <a:t>90</a:t>
            </a:r>
            <a:r>
              <a:rPr lang="en-US" sz="2000" dirty="0">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 in beats per minute</a:t>
            </a:r>
          </a:p>
          <a:p>
            <a:endParaRPr lang="en-US" sz="2000" dirty="0">
              <a:solidFill>
                <a:srgbClr val="0000FF"/>
              </a:solidFill>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B9A6EF2C-9308-7087-4B71-C816501C3A96}"/>
              </a:ext>
            </a:extLst>
          </p:cNvPr>
          <p:cNvSpPr txBox="1"/>
          <p:nvPr/>
        </p:nvSpPr>
        <p:spPr>
          <a:xfrm>
            <a:off x="3161746" y="173807"/>
            <a:ext cx="6985053" cy="1631216"/>
          </a:xfrm>
          <a:prstGeom prst="rect">
            <a:avLst/>
          </a:prstGeom>
          <a:solidFill>
            <a:srgbClr val="FEF0B8"/>
          </a:solidFill>
          <a:ln w="25400">
            <a:solidFill>
              <a:schemeClr val="tx1"/>
            </a:solidFill>
          </a:ln>
          <a:effectLst>
            <a:glow>
              <a:schemeClr val="bg1"/>
            </a:glow>
          </a:effectLst>
        </p:spPr>
        <p:txBody>
          <a:bodyPr wrap="square" rtlCol="0">
            <a:spAutoFit/>
          </a:bodyPr>
          <a:lstStyle/>
          <a:p>
            <a:endParaRPr lang="en-US" sz="2000" b="1" dirty="0">
              <a:solidFill>
                <a:srgbClr val="0000FF"/>
              </a:solidFill>
              <a:latin typeface="Consolas" panose="020B0609020204030204" pitchFamily="49" charset="0"/>
              <a:cs typeface="Consolas" panose="020B0609020204030204" pitchFamily="49" charset="0"/>
            </a:endParaRPr>
          </a:p>
          <a:p>
            <a:r>
              <a:rPr lang="en-US" sz="2000" b="1" dirty="0">
                <a:solidFill>
                  <a:srgbClr val="0000FF"/>
                </a:solidFill>
                <a:latin typeface="Consolas" panose="020B0609020204030204" pitchFamily="49" charset="0"/>
                <a:cs typeface="Consolas" panose="020B0609020204030204" pitchFamily="49" charset="0"/>
              </a:rPr>
              <a:t>%% Assumptions</a:t>
            </a:r>
          </a:p>
          <a:p>
            <a:endParaRPr lang="en-US" sz="2000" dirty="0">
              <a:latin typeface="Consolas" panose="020B0609020204030204" pitchFamily="49" charset="0"/>
              <a:cs typeface="Consolas" panose="020B0609020204030204" pitchFamily="49" charset="0"/>
            </a:endParaRPr>
          </a:p>
          <a:p>
            <a:r>
              <a:rPr lang="en-US" sz="2000" dirty="0" err="1">
                <a:latin typeface="Consolas" panose="020B0609020204030204" pitchFamily="49" charset="0"/>
                <a:cs typeface="Consolas" panose="020B0609020204030204" pitchFamily="49" charset="0"/>
              </a:rPr>
              <a:t>typical_heart_rate</a:t>
            </a:r>
            <a:r>
              <a:rPr lang="en-US" sz="2000" dirty="0">
                <a:latin typeface="Consolas" panose="020B0609020204030204" pitchFamily="49" charset="0"/>
                <a:cs typeface="Consolas" panose="020B0609020204030204" pitchFamily="49" charset="0"/>
              </a:rPr>
              <a:t> = </a:t>
            </a:r>
            <a:r>
              <a:rPr lang="en-US" sz="2000" dirty="0">
                <a:solidFill>
                  <a:srgbClr val="FF0000"/>
                </a:solidFill>
                <a:latin typeface="Consolas" panose="020B0609020204030204" pitchFamily="49" charset="0"/>
                <a:cs typeface="Consolas" panose="020B0609020204030204" pitchFamily="49" charset="0"/>
              </a:rPr>
              <a:t>180</a:t>
            </a:r>
            <a:r>
              <a:rPr lang="en-US" sz="2000" dirty="0">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 in beats per minute</a:t>
            </a:r>
          </a:p>
          <a:p>
            <a:endParaRPr lang="en-US" sz="2000" dirty="0">
              <a:solidFill>
                <a:srgbClr val="0000FF"/>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8570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animBg="1"/>
      <p:bldP spid="7" grpId="0" animBg="1"/>
      <p:bldP spid="10" grpId="0" animBg="1"/>
      <p:bldP spid="12" grpId="0" animBg="1"/>
      <p:bldP spid="17" grpId="0"/>
      <p:bldP spid="18"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DC00-C938-E3EC-25CB-CC7D276C45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51F76B2-776F-67E4-C0EA-4B121F659CC0}"/>
              </a:ext>
            </a:extLst>
          </p:cNvPr>
          <p:cNvSpPr txBox="1"/>
          <p:nvPr/>
        </p:nvSpPr>
        <p:spPr>
          <a:xfrm>
            <a:off x="318725" y="173807"/>
            <a:ext cx="267265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PPG beat detection:</a:t>
            </a:r>
          </a:p>
        </p:txBody>
      </p:sp>
      <p:sp>
        <p:nvSpPr>
          <p:cNvPr id="3" name="TextBox 2">
            <a:extLst>
              <a:ext uri="{FF2B5EF4-FFF2-40B4-BE49-F238E27FC236}">
                <a16:creationId xmlns:a16="http://schemas.microsoft.com/office/drawing/2014/main" id="{6F17546D-B77C-BD32-96BF-CC49CB9AD0D8}"/>
              </a:ext>
            </a:extLst>
          </p:cNvPr>
          <p:cNvSpPr txBox="1"/>
          <p:nvPr/>
        </p:nvSpPr>
        <p:spPr>
          <a:xfrm>
            <a:off x="3161747" y="181823"/>
            <a:ext cx="6814686" cy="1631216"/>
          </a:xfrm>
          <a:prstGeom prst="rect">
            <a:avLst/>
          </a:prstGeom>
          <a:solidFill>
            <a:srgbClr val="FEF0B8"/>
          </a:solidFill>
          <a:ln w="25400">
            <a:solidFill>
              <a:schemeClr val="tx1"/>
            </a:solidFill>
          </a:ln>
          <a:effectLst>
            <a:glow>
              <a:schemeClr val="bg1"/>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rPr>
              <a:t>%% Assumptions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typical_heart_rate</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90;  </a:t>
            </a:r>
            <a:r>
              <a:rPr kumimoji="0" lang="en-US" sz="2000" b="0"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rPr>
              <a:t>% in beats per minute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p:txBody>
      </p:sp>
      <p:cxnSp>
        <p:nvCxnSpPr>
          <p:cNvPr id="4" name="Straight Connector 3">
            <a:extLst>
              <a:ext uri="{FF2B5EF4-FFF2-40B4-BE49-F238E27FC236}">
                <a16:creationId xmlns:a16="http://schemas.microsoft.com/office/drawing/2014/main" id="{CC4B3B45-D1BD-409F-C2EE-74CBE7E81ECD}"/>
              </a:ext>
            </a:extLst>
          </p:cNvPr>
          <p:cNvCxnSpPr/>
          <p:nvPr/>
        </p:nvCxnSpPr>
        <p:spPr>
          <a:xfrm>
            <a:off x="5548975" y="2648147"/>
            <a:ext cx="877329" cy="0"/>
          </a:xfrm>
          <a:prstGeom prst="line">
            <a:avLst/>
          </a:prstGeom>
          <a:ln w="635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 name="Curved Connector 4">
            <a:extLst>
              <a:ext uri="{FF2B5EF4-FFF2-40B4-BE49-F238E27FC236}">
                <a16:creationId xmlns:a16="http://schemas.microsoft.com/office/drawing/2014/main" id="{5EE7AC5E-563E-257B-A3E3-0F82ACFBA1B7}"/>
              </a:ext>
            </a:extLst>
          </p:cNvPr>
          <p:cNvCxnSpPr>
            <a:cxnSpLocks/>
          </p:cNvCxnSpPr>
          <p:nvPr/>
        </p:nvCxnSpPr>
        <p:spPr>
          <a:xfrm rot="10800000" flipV="1">
            <a:off x="739346" y="2648142"/>
            <a:ext cx="4844804" cy="1976612"/>
          </a:xfrm>
          <a:prstGeom prst="curvedConnector3">
            <a:avLst>
              <a:gd name="adj1" fmla="val 102629"/>
            </a:avLst>
          </a:prstGeom>
          <a:ln w="38100">
            <a:solidFill>
              <a:srgbClr val="0000FF">
                <a:alpha val="50196"/>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6E01DF3-A26C-9F49-BB8C-F9DB3B918BAB}"/>
              </a:ext>
            </a:extLst>
          </p:cNvPr>
          <p:cNvSpPr txBox="1"/>
          <p:nvPr/>
        </p:nvSpPr>
        <p:spPr>
          <a:xfrm>
            <a:off x="2404578" y="1914821"/>
            <a:ext cx="7382843" cy="146623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t>
            </a:r>
            <a:r>
              <a:rPr kumimoji="0" lang="en-GB" sz="24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Equity</a:t>
            </a: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is the absence of unfair, avoidable or remediable differences among groups of people …”</a:t>
            </a: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cxnSp>
        <p:nvCxnSpPr>
          <p:cNvPr id="7" name="Straight Connector 6">
            <a:extLst>
              <a:ext uri="{FF2B5EF4-FFF2-40B4-BE49-F238E27FC236}">
                <a16:creationId xmlns:a16="http://schemas.microsoft.com/office/drawing/2014/main" id="{951FF144-A23E-5B73-E098-3919EF932394}"/>
              </a:ext>
            </a:extLst>
          </p:cNvPr>
          <p:cNvCxnSpPr>
            <a:cxnSpLocks/>
          </p:cNvCxnSpPr>
          <p:nvPr/>
        </p:nvCxnSpPr>
        <p:spPr>
          <a:xfrm>
            <a:off x="8057713" y="2648142"/>
            <a:ext cx="1473149"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E4C02CC-86BB-9027-2A50-09593D769265}"/>
              </a:ext>
            </a:extLst>
          </p:cNvPr>
          <p:cNvSpPr txBox="1"/>
          <p:nvPr/>
        </p:nvSpPr>
        <p:spPr>
          <a:xfrm>
            <a:off x="282143" y="4518827"/>
            <a:ext cx="5661457"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unfair</a:t>
            </a:r>
            <a:r>
              <a:rPr kumimoji="0" lang="en-GB" sz="2400" b="0"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 algorithm was trained on adults to identify a typical heart rate of 90 bpm</a:t>
            </a:r>
            <a:endPar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9" name="Curved Connector 8">
            <a:extLst>
              <a:ext uri="{FF2B5EF4-FFF2-40B4-BE49-F238E27FC236}">
                <a16:creationId xmlns:a16="http://schemas.microsoft.com/office/drawing/2014/main" id="{025290B7-DE85-BF47-B74D-15A819EDFACD}"/>
              </a:ext>
            </a:extLst>
          </p:cNvPr>
          <p:cNvCxnSpPr>
            <a:cxnSpLocks/>
            <a:endCxn id="12" idx="0"/>
          </p:cNvCxnSpPr>
          <p:nvPr/>
        </p:nvCxnSpPr>
        <p:spPr>
          <a:xfrm rot="16200000" flipH="1">
            <a:off x="8217286" y="3207353"/>
            <a:ext cx="1661976" cy="543144"/>
          </a:xfrm>
          <a:prstGeom prst="curvedConnector3">
            <a:avLst>
              <a:gd name="adj1" fmla="val 50000"/>
            </a:avLst>
          </a:prstGeom>
          <a:ln w="38100">
            <a:solidFill>
              <a:srgbClr val="C0000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C1CB8AA-24E2-8405-F758-91C36ECB53D9}"/>
              </a:ext>
            </a:extLst>
          </p:cNvPr>
          <p:cNvSpPr txBox="1"/>
          <p:nvPr/>
        </p:nvSpPr>
        <p:spPr>
          <a:xfrm>
            <a:off x="6463218" y="4309913"/>
            <a:ext cx="5713256"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remediable</a:t>
            </a:r>
            <a:r>
              <a:rPr kumimoji="0" lang="en-GB" sz="24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could we improve performance across groups by modifying this constant? </a:t>
            </a:r>
            <a:endParaRPr kumimoji="0" lang="en-US"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3" name="TextBox 12">
            <a:extLst>
              <a:ext uri="{FF2B5EF4-FFF2-40B4-BE49-F238E27FC236}">
                <a16:creationId xmlns:a16="http://schemas.microsoft.com/office/drawing/2014/main" id="{987E69F7-B048-21CE-3480-FA4C9C6F99DF}"/>
              </a:ext>
            </a:extLst>
          </p:cNvPr>
          <p:cNvSpPr txBox="1"/>
          <p:nvPr/>
        </p:nvSpPr>
        <p:spPr>
          <a:xfrm>
            <a:off x="5227549" y="5447684"/>
            <a:ext cx="6964452"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avoidable:</a:t>
            </a:r>
            <a:r>
              <a:rPr kumimoji="0" lang="en-GB" sz="2000" b="1" i="0" u="none" strike="noStrike" kern="1200" cap="none" spc="0" normalizeH="0" baseline="0" noProof="0" dirty="0">
                <a:ln>
                  <a:noFill/>
                </a:ln>
                <a:solidFill>
                  <a:srgbClr val="3C4245"/>
                </a:solidFill>
                <a:effectLst/>
                <a:uLnTx/>
                <a:uFillTx/>
                <a:latin typeface="Calibri" panose="020F0502020204030204" pitchFamily="34" charset="0"/>
                <a:ea typeface="+mn-ea"/>
                <a:cs typeface="Calibri" panose="020F0502020204030204" pitchFamily="34" charset="0"/>
              </a:rPr>
              <a:t> </a:t>
            </a:r>
            <a:r>
              <a:rPr kumimoji="0" lang="en-GB" sz="2400" b="0"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could use an alternative algorithm which performs better across different groups</a:t>
            </a:r>
            <a:endParaRPr kumimoji="0" lang="en-US" sz="2000" b="0"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endParaRPr>
          </a:p>
        </p:txBody>
      </p:sp>
      <p:cxnSp>
        <p:nvCxnSpPr>
          <p:cNvPr id="14" name="Straight Connector 13">
            <a:extLst>
              <a:ext uri="{FF2B5EF4-FFF2-40B4-BE49-F238E27FC236}">
                <a16:creationId xmlns:a16="http://schemas.microsoft.com/office/drawing/2014/main" id="{2BA4C339-25C7-429F-4396-BD008483808C}"/>
              </a:ext>
            </a:extLst>
          </p:cNvPr>
          <p:cNvCxnSpPr>
            <a:cxnSpLocks/>
          </p:cNvCxnSpPr>
          <p:nvPr/>
        </p:nvCxnSpPr>
        <p:spPr>
          <a:xfrm>
            <a:off x="6468136" y="2647938"/>
            <a:ext cx="1333018"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8906326D-00E8-68C1-5FC9-C9C07A610326}"/>
              </a:ext>
            </a:extLst>
          </p:cNvPr>
          <p:cNvCxnSpPr>
            <a:cxnSpLocks/>
          </p:cNvCxnSpPr>
          <p:nvPr/>
        </p:nvCxnSpPr>
        <p:spPr>
          <a:xfrm rot="5400000">
            <a:off x="5393355" y="3272729"/>
            <a:ext cx="2799746" cy="1550164"/>
          </a:xfrm>
          <a:prstGeom prst="curvedConnector3">
            <a:avLst>
              <a:gd name="adj1" fmla="val 50000"/>
            </a:avLst>
          </a:prstGeom>
          <a:ln w="38100">
            <a:solidFill>
              <a:srgbClr val="00B05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956D760-AA2B-5B52-0DC9-ACE90FF85EAB}"/>
              </a:ext>
            </a:extLst>
          </p:cNvPr>
          <p:cNvSpPr txBox="1"/>
          <p:nvPr/>
        </p:nvSpPr>
        <p:spPr>
          <a:xfrm>
            <a:off x="6463218" y="4309912"/>
            <a:ext cx="5713256" cy="949171"/>
          </a:xfrm>
          <a:prstGeom prst="rect">
            <a:avLst/>
          </a:prstGeom>
          <a:solidFill>
            <a:schemeClr val="bg1"/>
          </a:solidFill>
          <a:ln w="25400">
            <a:solidFill>
              <a:srgbClr val="C00000"/>
            </a:solid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remediable</a:t>
            </a:r>
            <a:r>
              <a:rPr kumimoji="0" lang="en-GB" sz="24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could we improve performance across groups by modifying this constant? </a:t>
            </a:r>
            <a:endParaRPr kumimoji="0" lang="en-US"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76686937-05AB-A8F8-59F9-BE66D5C6600B}"/>
              </a:ext>
            </a:extLst>
          </p:cNvPr>
          <p:cNvSpPr txBox="1"/>
          <p:nvPr/>
        </p:nvSpPr>
        <p:spPr>
          <a:xfrm>
            <a:off x="739346" y="6525739"/>
            <a:ext cx="1071330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World Health Organisation, ‘Healthy equity’,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https://www.who.int/health-topics/health-equity</a:t>
            </a:r>
            <a:r>
              <a:rPr kumimoji="0" lang="en-GB" sz="1400" b="0" i="0" u="none" strike="noStrike" kern="1200" cap="none" spc="0" normalizeH="0" baseline="0" noProof="0" dirty="0">
                <a:ln>
                  <a:noFill/>
                </a:ln>
                <a:solidFill>
                  <a:prstClr val="white"/>
                </a:solidFill>
                <a:effectLst/>
                <a:uLnTx/>
                <a:uFillTx/>
                <a:latin typeface="Calibri"/>
                <a:ea typeface="+mn-ea"/>
                <a:cs typeface="+mn-cs"/>
              </a:rPr>
              <a:t>, 2024. </a:t>
            </a:r>
            <a:r>
              <a:rPr kumimoji="0" lang="en-GB" sz="1400" b="0" i="1" u="none" strike="noStrike" kern="1200" cap="none" spc="0" normalizeH="0" baseline="0" noProof="0" dirty="0">
                <a:ln>
                  <a:noFill/>
                </a:ln>
                <a:solidFill>
                  <a:prstClr val="white"/>
                </a:solidFill>
                <a:effectLst/>
                <a:uLnTx/>
                <a:uFillTx/>
                <a:latin typeface="Calibri"/>
                <a:ea typeface="+mn-ea"/>
                <a:cs typeface="+mn-cs"/>
              </a:rPr>
              <a:t>Accessed 24-Sept-2024.</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86975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D11A-EB4C-1900-C419-9EC1DE811BA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ACF1939-C729-EB60-B652-17BD953F3BB5}"/>
              </a:ext>
            </a:extLst>
          </p:cNvPr>
          <p:cNvSpPr txBox="1"/>
          <p:nvPr/>
        </p:nvSpPr>
        <p:spPr>
          <a:xfrm>
            <a:off x="318725" y="173807"/>
            <a:ext cx="267265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PPG beat detection:</a:t>
            </a:r>
          </a:p>
        </p:txBody>
      </p:sp>
      <p:sp>
        <p:nvSpPr>
          <p:cNvPr id="3" name="TextBox 2">
            <a:extLst>
              <a:ext uri="{FF2B5EF4-FFF2-40B4-BE49-F238E27FC236}">
                <a16:creationId xmlns:a16="http://schemas.microsoft.com/office/drawing/2014/main" id="{5FBCDFE9-6559-41EF-24A4-18BCE601D0DD}"/>
              </a:ext>
            </a:extLst>
          </p:cNvPr>
          <p:cNvSpPr txBox="1"/>
          <p:nvPr/>
        </p:nvSpPr>
        <p:spPr>
          <a:xfrm>
            <a:off x="3161747" y="181823"/>
            <a:ext cx="6814686" cy="1631216"/>
          </a:xfrm>
          <a:prstGeom prst="rect">
            <a:avLst/>
          </a:prstGeom>
          <a:solidFill>
            <a:srgbClr val="FEF0B8"/>
          </a:solidFill>
          <a:ln w="25400">
            <a:solidFill>
              <a:schemeClr val="tx1"/>
            </a:solidFill>
          </a:ln>
          <a:effectLst>
            <a:glow>
              <a:schemeClr val="bg1"/>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rPr>
              <a:t>%% Assumptions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typical_heart_rate</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90;  </a:t>
            </a:r>
            <a:r>
              <a:rPr kumimoji="0" lang="en-US" sz="2000" b="0"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rPr>
              <a:t>% in beats per minute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p:txBody>
      </p:sp>
      <p:cxnSp>
        <p:nvCxnSpPr>
          <p:cNvPr id="4" name="Straight Connector 3">
            <a:extLst>
              <a:ext uri="{FF2B5EF4-FFF2-40B4-BE49-F238E27FC236}">
                <a16:creationId xmlns:a16="http://schemas.microsoft.com/office/drawing/2014/main" id="{A891DE24-80EC-516B-4EE2-38001AD1EA82}"/>
              </a:ext>
            </a:extLst>
          </p:cNvPr>
          <p:cNvCxnSpPr/>
          <p:nvPr/>
        </p:nvCxnSpPr>
        <p:spPr>
          <a:xfrm>
            <a:off x="5548975" y="2648147"/>
            <a:ext cx="877329" cy="0"/>
          </a:xfrm>
          <a:prstGeom prst="line">
            <a:avLst/>
          </a:prstGeom>
          <a:ln w="635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 name="Curved Connector 4">
            <a:extLst>
              <a:ext uri="{FF2B5EF4-FFF2-40B4-BE49-F238E27FC236}">
                <a16:creationId xmlns:a16="http://schemas.microsoft.com/office/drawing/2014/main" id="{5E978A2D-4493-04CE-5B12-E709E8B70F95}"/>
              </a:ext>
            </a:extLst>
          </p:cNvPr>
          <p:cNvCxnSpPr>
            <a:cxnSpLocks/>
          </p:cNvCxnSpPr>
          <p:nvPr/>
        </p:nvCxnSpPr>
        <p:spPr>
          <a:xfrm rot="10800000" flipV="1">
            <a:off x="739346" y="2648142"/>
            <a:ext cx="4844804" cy="1976612"/>
          </a:xfrm>
          <a:prstGeom prst="curvedConnector3">
            <a:avLst>
              <a:gd name="adj1" fmla="val 102629"/>
            </a:avLst>
          </a:prstGeom>
          <a:ln w="38100">
            <a:solidFill>
              <a:srgbClr val="0000FF">
                <a:alpha val="50196"/>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4CCE986-5193-2066-EC4F-BA4E3FE1A605}"/>
              </a:ext>
            </a:extLst>
          </p:cNvPr>
          <p:cNvSpPr txBox="1"/>
          <p:nvPr/>
        </p:nvSpPr>
        <p:spPr>
          <a:xfrm>
            <a:off x="2404578" y="1914821"/>
            <a:ext cx="7382843" cy="146623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t>
            </a:r>
            <a:r>
              <a:rPr kumimoji="0" lang="en-GB" sz="24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Equity</a:t>
            </a: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is the absence of unfair, avoidable or remediable differences among groups of people …”</a:t>
            </a: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cxnSp>
        <p:nvCxnSpPr>
          <p:cNvPr id="7" name="Straight Connector 6">
            <a:extLst>
              <a:ext uri="{FF2B5EF4-FFF2-40B4-BE49-F238E27FC236}">
                <a16:creationId xmlns:a16="http://schemas.microsoft.com/office/drawing/2014/main" id="{ABB3DF2A-70C5-26EB-8EFC-569B40E38841}"/>
              </a:ext>
            </a:extLst>
          </p:cNvPr>
          <p:cNvCxnSpPr>
            <a:cxnSpLocks/>
          </p:cNvCxnSpPr>
          <p:nvPr/>
        </p:nvCxnSpPr>
        <p:spPr>
          <a:xfrm>
            <a:off x="8057713" y="2648142"/>
            <a:ext cx="1473149"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258DED6-56AD-4BA1-7CD3-D4E8B8A3D2D6}"/>
              </a:ext>
            </a:extLst>
          </p:cNvPr>
          <p:cNvSpPr txBox="1"/>
          <p:nvPr/>
        </p:nvSpPr>
        <p:spPr>
          <a:xfrm>
            <a:off x="282143" y="4518827"/>
            <a:ext cx="5661457"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unfair</a:t>
            </a:r>
            <a:r>
              <a:rPr kumimoji="0" lang="en-GB" sz="2400" b="0"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rPr>
              <a:t>: algorithm was trained on adults to identify a typical heart rate of 90 bpm</a:t>
            </a:r>
            <a:endPar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9" name="Curved Connector 8">
            <a:extLst>
              <a:ext uri="{FF2B5EF4-FFF2-40B4-BE49-F238E27FC236}">
                <a16:creationId xmlns:a16="http://schemas.microsoft.com/office/drawing/2014/main" id="{BB6C76F0-BFD1-DC48-5B4E-8ECF2501531D}"/>
              </a:ext>
            </a:extLst>
          </p:cNvPr>
          <p:cNvCxnSpPr>
            <a:cxnSpLocks/>
            <a:endCxn id="12" idx="0"/>
          </p:cNvCxnSpPr>
          <p:nvPr/>
        </p:nvCxnSpPr>
        <p:spPr>
          <a:xfrm rot="16200000" flipH="1">
            <a:off x="8217286" y="3207353"/>
            <a:ext cx="1661976" cy="543144"/>
          </a:xfrm>
          <a:prstGeom prst="curvedConnector3">
            <a:avLst>
              <a:gd name="adj1" fmla="val 50000"/>
            </a:avLst>
          </a:prstGeom>
          <a:ln w="38100">
            <a:solidFill>
              <a:srgbClr val="C0000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075405C-7C9F-26DA-8798-581A866D7D67}"/>
              </a:ext>
            </a:extLst>
          </p:cNvPr>
          <p:cNvSpPr txBox="1"/>
          <p:nvPr/>
        </p:nvSpPr>
        <p:spPr>
          <a:xfrm>
            <a:off x="6463218" y="4309913"/>
            <a:ext cx="5713256" cy="9491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remediable</a:t>
            </a:r>
            <a:r>
              <a:rPr kumimoji="0" lang="en-GB" sz="24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could we improve performance across groups by modifying this constant? </a:t>
            </a:r>
            <a:endParaRPr kumimoji="0" lang="en-US"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3" name="TextBox 12">
            <a:extLst>
              <a:ext uri="{FF2B5EF4-FFF2-40B4-BE49-F238E27FC236}">
                <a16:creationId xmlns:a16="http://schemas.microsoft.com/office/drawing/2014/main" id="{1611CCC7-DE13-2AD3-65F5-DDAE912BF027}"/>
              </a:ext>
            </a:extLst>
          </p:cNvPr>
          <p:cNvSpPr txBox="1"/>
          <p:nvPr/>
        </p:nvSpPr>
        <p:spPr>
          <a:xfrm>
            <a:off x="5227549" y="5447684"/>
            <a:ext cx="6682308" cy="949171"/>
          </a:xfrm>
          <a:prstGeom prst="rect">
            <a:avLst/>
          </a:prstGeom>
          <a:noFill/>
          <a:ln w="25400">
            <a:solidFill>
              <a:srgbClr val="00B050"/>
            </a:solid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avoidable:</a:t>
            </a:r>
            <a:r>
              <a:rPr kumimoji="0" lang="en-GB" sz="2000" b="1" i="0" u="none" strike="noStrike" kern="1200" cap="none" spc="0" normalizeH="0" baseline="0" noProof="0" dirty="0">
                <a:ln>
                  <a:noFill/>
                </a:ln>
                <a:solidFill>
                  <a:srgbClr val="3C4245"/>
                </a:solidFill>
                <a:effectLst/>
                <a:uLnTx/>
                <a:uFillTx/>
                <a:latin typeface="Calibri" panose="020F0502020204030204" pitchFamily="34" charset="0"/>
                <a:ea typeface="+mn-ea"/>
                <a:cs typeface="Calibri" panose="020F0502020204030204" pitchFamily="34" charset="0"/>
              </a:rPr>
              <a:t> </a:t>
            </a:r>
            <a:r>
              <a:rPr kumimoji="0" lang="en-GB" sz="2400" b="0"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could use an alternative algorithm which performs better across different groups</a:t>
            </a:r>
            <a:endParaRPr kumimoji="0" lang="en-US" sz="2000" b="0"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endParaRPr>
          </a:p>
        </p:txBody>
      </p:sp>
      <p:cxnSp>
        <p:nvCxnSpPr>
          <p:cNvPr id="14" name="Straight Connector 13">
            <a:extLst>
              <a:ext uri="{FF2B5EF4-FFF2-40B4-BE49-F238E27FC236}">
                <a16:creationId xmlns:a16="http://schemas.microsoft.com/office/drawing/2014/main" id="{F0B5D3B3-88E8-90B0-4A2F-4FBEECE9EC49}"/>
              </a:ext>
            </a:extLst>
          </p:cNvPr>
          <p:cNvCxnSpPr>
            <a:cxnSpLocks/>
          </p:cNvCxnSpPr>
          <p:nvPr/>
        </p:nvCxnSpPr>
        <p:spPr>
          <a:xfrm>
            <a:off x="6468136" y="2647938"/>
            <a:ext cx="1333018"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82CEA8AA-7335-D28D-3F26-D705F6E323D4}"/>
              </a:ext>
            </a:extLst>
          </p:cNvPr>
          <p:cNvCxnSpPr>
            <a:cxnSpLocks/>
          </p:cNvCxnSpPr>
          <p:nvPr/>
        </p:nvCxnSpPr>
        <p:spPr>
          <a:xfrm rot="5400000">
            <a:off x="5393355" y="3272729"/>
            <a:ext cx="2799746" cy="1550164"/>
          </a:xfrm>
          <a:prstGeom prst="curvedConnector3">
            <a:avLst>
              <a:gd name="adj1" fmla="val 50000"/>
            </a:avLst>
          </a:prstGeom>
          <a:ln w="38100">
            <a:solidFill>
              <a:srgbClr val="00B050">
                <a:alpha val="50000"/>
              </a:srgb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BF5ED23-2F34-A2C5-DFE0-AA474CF5A954}"/>
              </a:ext>
            </a:extLst>
          </p:cNvPr>
          <p:cNvSpPr txBox="1"/>
          <p:nvPr/>
        </p:nvSpPr>
        <p:spPr>
          <a:xfrm>
            <a:off x="6463218" y="4309912"/>
            <a:ext cx="5713256" cy="949171"/>
          </a:xfrm>
          <a:prstGeom prst="rect">
            <a:avLst/>
          </a:prstGeom>
          <a:solidFill>
            <a:schemeClr val="bg1"/>
          </a:solidFill>
          <a:ln w="25400">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remediable</a:t>
            </a:r>
            <a:r>
              <a:rPr kumimoji="0" lang="en-GB" sz="24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could we improve performance across groups by modifying this constant? </a:t>
            </a:r>
            <a:endParaRPr kumimoji="0" lang="en-US" sz="2400" b="0"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D59AD19B-722B-90AA-BE1D-90CD3EFEB829}"/>
              </a:ext>
            </a:extLst>
          </p:cNvPr>
          <p:cNvSpPr txBox="1"/>
          <p:nvPr/>
        </p:nvSpPr>
        <p:spPr>
          <a:xfrm>
            <a:off x="739346" y="6525739"/>
            <a:ext cx="1071330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World Health Organisation, ‘Healthy equity’,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https://www.who.int/health-topics/health-equity</a:t>
            </a:r>
            <a:r>
              <a:rPr kumimoji="0" lang="en-GB" sz="1400" b="0" i="0" u="none" strike="noStrike" kern="1200" cap="none" spc="0" normalizeH="0" baseline="0" noProof="0" dirty="0">
                <a:ln>
                  <a:noFill/>
                </a:ln>
                <a:solidFill>
                  <a:prstClr val="white"/>
                </a:solidFill>
                <a:effectLst/>
                <a:uLnTx/>
                <a:uFillTx/>
                <a:latin typeface="Calibri"/>
                <a:ea typeface="+mn-ea"/>
                <a:cs typeface="+mn-cs"/>
              </a:rPr>
              <a:t>, 2024. </a:t>
            </a:r>
            <a:r>
              <a:rPr kumimoji="0" lang="en-GB" sz="1400" b="0" i="1" u="none" strike="noStrike" kern="1200" cap="none" spc="0" normalizeH="0" baseline="0" noProof="0" dirty="0">
                <a:ln>
                  <a:noFill/>
                </a:ln>
                <a:solidFill>
                  <a:prstClr val="white"/>
                </a:solidFill>
                <a:effectLst/>
                <a:uLnTx/>
                <a:uFillTx/>
                <a:latin typeface="Calibri"/>
                <a:ea typeface="+mn-ea"/>
                <a:cs typeface="+mn-cs"/>
              </a:rPr>
              <a:t>Accessed 24-Sept-2024.</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55659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EE7FC-4D9B-7799-CF29-2CA031D3604A}"/>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5ECA04E-567A-BADA-24A9-F3ECF588FD87}"/>
              </a:ext>
            </a:extLst>
          </p:cNvPr>
          <p:cNvPicPr>
            <a:picLocks noChangeAspect="1"/>
          </p:cNvPicPr>
          <p:nvPr/>
        </p:nvPicPr>
        <p:blipFill>
          <a:blip r:embed="rId2"/>
          <a:stretch>
            <a:fillRect/>
          </a:stretch>
        </p:blipFill>
        <p:spPr>
          <a:xfrm>
            <a:off x="2158402" y="1830624"/>
            <a:ext cx="7632700" cy="5727700"/>
          </a:xfrm>
          <a:prstGeom prst="rect">
            <a:avLst/>
          </a:prstGeom>
        </p:spPr>
      </p:pic>
      <p:sp>
        <p:nvSpPr>
          <p:cNvPr id="14" name="Rectangle 13">
            <a:extLst>
              <a:ext uri="{FF2B5EF4-FFF2-40B4-BE49-F238E27FC236}">
                <a16:creationId xmlns:a16="http://schemas.microsoft.com/office/drawing/2014/main" id="{5E1E1DB4-66A0-BE68-15D0-70E041643BB5}"/>
              </a:ext>
            </a:extLst>
          </p:cNvPr>
          <p:cNvSpPr/>
          <p:nvPr/>
        </p:nvSpPr>
        <p:spPr>
          <a:xfrm>
            <a:off x="2400898" y="5662246"/>
            <a:ext cx="7403558" cy="31145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CF8C011-18AC-D0C9-1A2C-F4FFA2660F90}"/>
              </a:ext>
            </a:extLst>
          </p:cNvPr>
          <p:cNvSpPr txBox="1"/>
          <p:nvPr/>
        </p:nvSpPr>
        <p:spPr>
          <a:xfrm>
            <a:off x="318725" y="173807"/>
            <a:ext cx="267265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PPG beat detection:</a:t>
            </a:r>
          </a:p>
        </p:txBody>
      </p:sp>
      <p:sp>
        <p:nvSpPr>
          <p:cNvPr id="6" name="TextBox 5">
            <a:extLst>
              <a:ext uri="{FF2B5EF4-FFF2-40B4-BE49-F238E27FC236}">
                <a16:creationId xmlns:a16="http://schemas.microsoft.com/office/drawing/2014/main" id="{B01BCB7D-A5F3-FDB5-AE26-D781CFC71AF7}"/>
              </a:ext>
            </a:extLst>
          </p:cNvPr>
          <p:cNvSpPr txBox="1"/>
          <p:nvPr/>
        </p:nvSpPr>
        <p:spPr>
          <a:xfrm>
            <a:off x="3536504" y="5666548"/>
            <a:ext cx="1040670" cy="923330"/>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Anon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Alg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(90 bpm)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86AD062-069F-5ABC-A082-4B4BA34D4D28}"/>
              </a:ext>
            </a:extLst>
          </p:cNvPr>
          <p:cNvSpPr txBox="1"/>
          <p:nvPr/>
        </p:nvSpPr>
        <p:spPr>
          <a:xfrm>
            <a:off x="5400186" y="5669302"/>
            <a:ext cx="1157688" cy="800219"/>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Anon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Alg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(180 bpm)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EAA75A72-694C-96F9-B5F1-839AA45665D3}"/>
              </a:ext>
            </a:extLst>
          </p:cNvPr>
          <p:cNvSpPr txBox="1"/>
          <p:nvPr/>
        </p:nvSpPr>
        <p:spPr>
          <a:xfrm>
            <a:off x="657535" y="2171672"/>
            <a:ext cx="19950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(best performance)</a:t>
            </a:r>
          </a:p>
        </p:txBody>
      </p:sp>
      <p:sp>
        <p:nvSpPr>
          <p:cNvPr id="18" name="TextBox 17">
            <a:extLst>
              <a:ext uri="{FF2B5EF4-FFF2-40B4-BE49-F238E27FC236}">
                <a16:creationId xmlns:a16="http://schemas.microsoft.com/office/drawing/2014/main" id="{CA9B1C2D-5A22-FF47-8722-E218A924AA88}"/>
              </a:ext>
            </a:extLst>
          </p:cNvPr>
          <p:cNvSpPr txBox="1"/>
          <p:nvPr/>
        </p:nvSpPr>
        <p:spPr>
          <a:xfrm>
            <a:off x="575140" y="4941274"/>
            <a:ext cx="21598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(worse performance)</a:t>
            </a:r>
          </a:p>
        </p:txBody>
      </p:sp>
      <p:sp>
        <p:nvSpPr>
          <p:cNvPr id="3" name="TextBox 2">
            <a:extLst>
              <a:ext uri="{FF2B5EF4-FFF2-40B4-BE49-F238E27FC236}">
                <a16:creationId xmlns:a16="http://schemas.microsoft.com/office/drawing/2014/main" id="{9F424A99-9C7B-AF2D-0D6A-050DCC820EFA}"/>
              </a:ext>
            </a:extLst>
          </p:cNvPr>
          <p:cNvSpPr txBox="1"/>
          <p:nvPr/>
        </p:nvSpPr>
        <p:spPr>
          <a:xfrm>
            <a:off x="7085886" y="5662246"/>
            <a:ext cx="1566006" cy="646331"/>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Alternative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Alg</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123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243F7D3-C175-6FA6-C66A-974AC39A43DC}"/>
              </a:ext>
            </a:extLst>
          </p:cNvPr>
          <p:cNvSpPr txBox="1"/>
          <p:nvPr/>
        </p:nvSpPr>
        <p:spPr>
          <a:xfrm>
            <a:off x="2404578" y="508053"/>
            <a:ext cx="7382843" cy="146623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t>
            </a:r>
            <a:r>
              <a:rPr kumimoji="0" lang="en-GB" sz="24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Equity</a:t>
            </a:r>
            <a:r>
              <a:rPr kumimoji="0" lang="en-GB"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is the absence of unfair, avoidable or remediable differences among groups of people …”</a:t>
            </a: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2AE653BB-63F1-C19B-DCCA-3F2F34D0C5BC}"/>
              </a:ext>
            </a:extLst>
          </p:cNvPr>
          <p:cNvSpPr txBox="1"/>
          <p:nvPr/>
        </p:nvSpPr>
        <p:spPr>
          <a:xfrm>
            <a:off x="739346" y="6525739"/>
            <a:ext cx="1071330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World Health Organisation, ‘Healthy equity’,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https://www.who.int/health-topics/health-equity</a:t>
            </a:r>
            <a:r>
              <a:rPr kumimoji="0" lang="en-GB" sz="1400" b="0" i="0" u="none" strike="noStrike" kern="1200" cap="none" spc="0" normalizeH="0" baseline="0" noProof="0" dirty="0">
                <a:ln>
                  <a:noFill/>
                </a:ln>
                <a:solidFill>
                  <a:prstClr val="white"/>
                </a:solidFill>
                <a:effectLst/>
                <a:uLnTx/>
                <a:uFillTx/>
                <a:latin typeface="Calibri"/>
                <a:ea typeface="+mn-ea"/>
                <a:cs typeface="+mn-cs"/>
              </a:rPr>
              <a:t>, 2024. </a:t>
            </a:r>
            <a:r>
              <a:rPr kumimoji="0" lang="en-GB" sz="1400" b="0" i="1" u="none" strike="noStrike" kern="1200" cap="none" spc="0" normalizeH="0" baseline="0" noProof="0" dirty="0">
                <a:ln>
                  <a:noFill/>
                </a:ln>
                <a:solidFill>
                  <a:prstClr val="white"/>
                </a:solidFill>
                <a:effectLst/>
                <a:uLnTx/>
                <a:uFillTx/>
                <a:latin typeface="Calibri"/>
                <a:ea typeface="+mn-ea"/>
                <a:cs typeface="+mn-cs"/>
              </a:rPr>
              <a:t>Accessed 24-Sept-2024.</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CCF51BE6-2782-6E27-79DD-E3DB652C0BBD}"/>
              </a:ext>
            </a:extLst>
          </p:cNvPr>
          <p:cNvSpPr txBox="1"/>
          <p:nvPr/>
        </p:nvSpPr>
        <p:spPr>
          <a:xfrm>
            <a:off x="1250121" y="3024554"/>
            <a:ext cx="4845878" cy="1545038"/>
          </a:xfrm>
          <a:prstGeom prst="rect">
            <a:avLst/>
          </a:prstGeom>
          <a:noFill/>
        </p:spPr>
        <p:txBody>
          <a:bodyPr wrap="none" rtlCol="0">
            <a:spAutoFit/>
          </a:bodyPr>
          <a:lstStyle/>
          <a:p>
            <a:pPr>
              <a:lnSpc>
                <a:spcPct val="120000"/>
              </a:lnSpc>
            </a:pPr>
            <a:r>
              <a:rPr lang="en-US" sz="2000" dirty="0"/>
              <a:t>Many, many factors contribute to equity, </a:t>
            </a:r>
            <a:r>
              <a:rPr lang="en-US" sz="2000" i="1" dirty="0"/>
              <a:t>e.g.</a:t>
            </a:r>
          </a:p>
          <a:p>
            <a:pPr>
              <a:lnSpc>
                <a:spcPct val="120000"/>
              </a:lnSpc>
            </a:pPr>
            <a:endParaRPr lang="en-US" sz="2000" dirty="0"/>
          </a:p>
          <a:p>
            <a:pPr marL="285750" indent="-285750">
              <a:lnSpc>
                <a:spcPct val="120000"/>
              </a:lnSpc>
              <a:buFont typeface="Arial" panose="020B0604020202020204" pitchFamily="34" charset="0"/>
              <a:buChar char="•"/>
            </a:pPr>
            <a:r>
              <a:rPr lang="en-US" sz="2000" dirty="0"/>
              <a:t>Performance of wearables</a:t>
            </a:r>
          </a:p>
          <a:p>
            <a:pPr marL="285750" indent="-285750">
              <a:lnSpc>
                <a:spcPct val="120000"/>
              </a:lnSpc>
              <a:buFont typeface="Arial" panose="020B0604020202020204" pitchFamily="34" charset="0"/>
              <a:buChar char="•"/>
            </a:pPr>
            <a:r>
              <a:rPr lang="en-US" sz="2000" dirty="0"/>
              <a:t>Acceptability of wearables</a:t>
            </a:r>
          </a:p>
        </p:txBody>
      </p:sp>
    </p:spTree>
    <p:extLst>
      <p:ext uri="{BB962C8B-B14F-4D97-AF65-F5344CB8AC3E}">
        <p14:creationId xmlns:p14="http://schemas.microsoft.com/office/powerpoint/2010/main" val="2104368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81"/>
        <p:cNvGrpSpPr/>
        <p:nvPr/>
      </p:nvGrpSpPr>
      <p:grpSpPr>
        <a:xfrm>
          <a:off x="0" y="0"/>
          <a:ext cx="0" cy="0"/>
          <a:chOff x="0" y="0"/>
          <a:chExt cx="0" cy="0"/>
        </a:xfrm>
      </p:grpSpPr>
      <p:sp>
        <p:nvSpPr>
          <p:cNvPr id="10" name="TextBox 9">
            <a:extLst>
              <a:ext uri="{FF2B5EF4-FFF2-40B4-BE49-F238E27FC236}">
                <a16:creationId xmlns:a16="http://schemas.microsoft.com/office/drawing/2014/main" id="{699D215F-8121-88B1-285A-FA3C7D25A6C9}"/>
              </a:ext>
            </a:extLst>
          </p:cNvPr>
          <p:cNvSpPr txBox="1"/>
          <p:nvPr/>
        </p:nvSpPr>
        <p:spPr>
          <a:xfrm>
            <a:off x="562614" y="1710644"/>
            <a:ext cx="288931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1. Introduction to wearables</a:t>
            </a:r>
          </a:p>
        </p:txBody>
      </p:sp>
      <p:pic>
        <p:nvPicPr>
          <p:cNvPr id="12" name="Picture 11">
            <a:extLst>
              <a:ext uri="{FF2B5EF4-FFF2-40B4-BE49-F238E27FC236}">
                <a16:creationId xmlns:a16="http://schemas.microsoft.com/office/drawing/2014/main" id="{D2BE617C-3507-10DD-E928-F12845A65BD7}"/>
              </a:ext>
            </a:extLst>
          </p:cNvPr>
          <p:cNvPicPr>
            <a:picLocks noChangeAspect="1"/>
          </p:cNvPicPr>
          <p:nvPr/>
        </p:nvPicPr>
        <p:blipFill rotWithShape="1">
          <a:blip r:embed="rId4"/>
          <a:srcRect l="27966" t="6384" b="26879"/>
          <a:stretch/>
        </p:blipFill>
        <p:spPr>
          <a:xfrm>
            <a:off x="-18024" y="2079976"/>
            <a:ext cx="4662857" cy="2880000"/>
          </a:xfrm>
          <a:prstGeom prst="rect">
            <a:avLst/>
          </a:prstGeom>
          <a:effectLst>
            <a:softEdge rad="222179"/>
          </a:effectLst>
        </p:spPr>
      </p:pic>
      <p:sp>
        <p:nvSpPr>
          <p:cNvPr id="13" name="TextBox 12">
            <a:extLst>
              <a:ext uri="{FF2B5EF4-FFF2-40B4-BE49-F238E27FC236}">
                <a16:creationId xmlns:a16="http://schemas.microsoft.com/office/drawing/2014/main" id="{0DEDEF7B-FDDA-6ADA-C7EB-C2EF42EA281E}"/>
              </a:ext>
            </a:extLst>
          </p:cNvPr>
          <p:cNvSpPr txBox="1"/>
          <p:nvPr/>
        </p:nvSpPr>
        <p:spPr>
          <a:xfrm>
            <a:off x="5579847" y="1710644"/>
            <a:ext cx="21082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2. Our contributions</a:t>
            </a:r>
          </a:p>
        </p:txBody>
      </p:sp>
      <p:sp>
        <p:nvSpPr>
          <p:cNvPr id="15" name="TextBox 14">
            <a:extLst>
              <a:ext uri="{FF2B5EF4-FFF2-40B4-BE49-F238E27FC236}">
                <a16:creationId xmlns:a16="http://schemas.microsoft.com/office/drawing/2014/main" id="{46C66213-8A29-B619-C20A-EA4A5B56E9DA}"/>
              </a:ext>
            </a:extLst>
          </p:cNvPr>
          <p:cNvSpPr txBox="1"/>
          <p:nvPr/>
        </p:nvSpPr>
        <p:spPr>
          <a:xfrm>
            <a:off x="13509" y="6488668"/>
            <a:ext cx="3548521"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Luke Chesser</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0D1131A2-B8E4-0BCD-6EA9-6992B34B9334}"/>
              </a:ext>
            </a:extLst>
          </p:cNvPr>
          <p:cNvSpPr txBox="1"/>
          <p:nvPr/>
        </p:nvSpPr>
        <p:spPr>
          <a:xfrm>
            <a:off x="9557312" y="1710644"/>
            <a:ext cx="160588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3. Perspectives</a:t>
            </a:r>
          </a:p>
        </p:txBody>
      </p:sp>
      <p:pic>
        <p:nvPicPr>
          <p:cNvPr id="17" name="Picture 16">
            <a:extLst>
              <a:ext uri="{FF2B5EF4-FFF2-40B4-BE49-F238E27FC236}">
                <a16:creationId xmlns:a16="http://schemas.microsoft.com/office/drawing/2014/main" id="{DF47CD7F-931A-76C2-CDBF-8AA10599A2C4}"/>
              </a:ext>
            </a:extLst>
          </p:cNvPr>
          <p:cNvPicPr>
            <a:picLocks noChangeAspect="1"/>
          </p:cNvPicPr>
          <p:nvPr/>
        </p:nvPicPr>
        <p:blipFill>
          <a:blip r:embed="rId7"/>
          <a:stretch>
            <a:fillRect/>
          </a:stretch>
        </p:blipFill>
        <p:spPr>
          <a:xfrm>
            <a:off x="8623067" y="2097561"/>
            <a:ext cx="3548521" cy="2880000"/>
          </a:xfrm>
          <a:prstGeom prst="rect">
            <a:avLst/>
          </a:prstGeom>
          <a:effectLst>
            <a:softEdge rad="215900"/>
          </a:effectLst>
        </p:spPr>
      </p:pic>
      <p:sp>
        <p:nvSpPr>
          <p:cNvPr id="18" name="TextBox 17">
            <a:extLst>
              <a:ext uri="{FF2B5EF4-FFF2-40B4-BE49-F238E27FC236}">
                <a16:creationId xmlns:a16="http://schemas.microsoft.com/office/drawing/2014/main" id="{763E5062-CB75-7B7F-8C06-2F3BFADC89A9}"/>
              </a:ext>
            </a:extLst>
          </p:cNvPr>
          <p:cNvSpPr txBox="1"/>
          <p:nvPr/>
        </p:nvSpPr>
        <p:spPr>
          <a:xfrm>
            <a:off x="8844535" y="6488668"/>
            <a:ext cx="3077381"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Dario Valenzuela</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9">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A609B01-9CDB-E425-42B7-9AC4D96CDD80}"/>
              </a:ext>
            </a:extLst>
          </p:cNvPr>
          <p:cNvPicPr>
            <a:picLocks noChangeAspect="1"/>
          </p:cNvPicPr>
          <p:nvPr/>
        </p:nvPicPr>
        <p:blipFill rotWithShape="1">
          <a:blip r:embed="rId10"/>
          <a:srcRect l="26130" t="4021" r="18556" b="61766"/>
          <a:stretch/>
        </p:blipFill>
        <p:spPr>
          <a:xfrm>
            <a:off x="4956428" y="2409569"/>
            <a:ext cx="3355045" cy="1796208"/>
          </a:xfrm>
          <a:prstGeom prst="rect">
            <a:avLst/>
          </a:prstGeom>
          <a:effectLst>
            <a:softEdge rad="88900"/>
          </a:effectLst>
        </p:spPr>
      </p:pic>
    </p:spTree>
    <p:custDataLst>
      <p:tags r:id="rId1"/>
    </p:custDataLst>
    <p:extLst>
      <p:ext uri="{BB962C8B-B14F-4D97-AF65-F5344CB8AC3E}">
        <p14:creationId xmlns:p14="http://schemas.microsoft.com/office/powerpoint/2010/main" val="7873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5" grpId="0"/>
      <p:bldP spid="1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81"/>
        <p:cNvGrpSpPr/>
        <p:nvPr/>
      </p:nvGrpSpPr>
      <p:grpSpPr>
        <a:xfrm>
          <a:off x="0" y="0"/>
          <a:ext cx="0" cy="0"/>
          <a:chOff x="0" y="0"/>
          <a:chExt cx="0" cy="0"/>
        </a:xfrm>
      </p:grpSpPr>
      <p:sp>
        <p:nvSpPr>
          <p:cNvPr id="10" name="TextBox 9">
            <a:extLst>
              <a:ext uri="{FF2B5EF4-FFF2-40B4-BE49-F238E27FC236}">
                <a16:creationId xmlns:a16="http://schemas.microsoft.com/office/drawing/2014/main" id="{699D215F-8121-88B1-285A-FA3C7D25A6C9}"/>
              </a:ext>
            </a:extLst>
          </p:cNvPr>
          <p:cNvSpPr txBox="1"/>
          <p:nvPr/>
        </p:nvSpPr>
        <p:spPr>
          <a:xfrm>
            <a:off x="562614" y="1710644"/>
            <a:ext cx="288931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1. Introduction to wearables</a:t>
            </a:r>
          </a:p>
        </p:txBody>
      </p:sp>
      <p:pic>
        <p:nvPicPr>
          <p:cNvPr id="12" name="Picture 11">
            <a:extLst>
              <a:ext uri="{FF2B5EF4-FFF2-40B4-BE49-F238E27FC236}">
                <a16:creationId xmlns:a16="http://schemas.microsoft.com/office/drawing/2014/main" id="{D2BE617C-3507-10DD-E928-F12845A65BD7}"/>
              </a:ext>
            </a:extLst>
          </p:cNvPr>
          <p:cNvPicPr>
            <a:picLocks noChangeAspect="1"/>
          </p:cNvPicPr>
          <p:nvPr/>
        </p:nvPicPr>
        <p:blipFill rotWithShape="1">
          <a:blip r:embed="rId4"/>
          <a:srcRect l="27966" t="6384" b="26879"/>
          <a:stretch/>
        </p:blipFill>
        <p:spPr>
          <a:xfrm>
            <a:off x="-18024" y="2079976"/>
            <a:ext cx="4662857" cy="2880000"/>
          </a:xfrm>
          <a:prstGeom prst="rect">
            <a:avLst/>
          </a:prstGeom>
          <a:effectLst>
            <a:softEdge rad="222179"/>
          </a:effectLst>
        </p:spPr>
      </p:pic>
      <p:sp>
        <p:nvSpPr>
          <p:cNvPr id="13" name="TextBox 12">
            <a:extLst>
              <a:ext uri="{FF2B5EF4-FFF2-40B4-BE49-F238E27FC236}">
                <a16:creationId xmlns:a16="http://schemas.microsoft.com/office/drawing/2014/main" id="{0DEDEF7B-FDDA-6ADA-C7EB-C2EF42EA281E}"/>
              </a:ext>
            </a:extLst>
          </p:cNvPr>
          <p:cNvSpPr txBox="1"/>
          <p:nvPr/>
        </p:nvSpPr>
        <p:spPr>
          <a:xfrm>
            <a:off x="5579847" y="1710644"/>
            <a:ext cx="21082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2. Our contributions</a:t>
            </a:r>
          </a:p>
        </p:txBody>
      </p:sp>
      <p:sp>
        <p:nvSpPr>
          <p:cNvPr id="15" name="TextBox 14">
            <a:extLst>
              <a:ext uri="{FF2B5EF4-FFF2-40B4-BE49-F238E27FC236}">
                <a16:creationId xmlns:a16="http://schemas.microsoft.com/office/drawing/2014/main" id="{46C66213-8A29-B619-C20A-EA4A5B56E9DA}"/>
              </a:ext>
            </a:extLst>
          </p:cNvPr>
          <p:cNvSpPr txBox="1"/>
          <p:nvPr/>
        </p:nvSpPr>
        <p:spPr>
          <a:xfrm>
            <a:off x="13509" y="6488668"/>
            <a:ext cx="3548521"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Luke Chesser</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0D1131A2-B8E4-0BCD-6EA9-6992B34B9334}"/>
              </a:ext>
            </a:extLst>
          </p:cNvPr>
          <p:cNvSpPr txBox="1"/>
          <p:nvPr/>
        </p:nvSpPr>
        <p:spPr>
          <a:xfrm>
            <a:off x="9557312" y="1710644"/>
            <a:ext cx="160588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3. Perspectives</a:t>
            </a:r>
          </a:p>
        </p:txBody>
      </p:sp>
      <p:pic>
        <p:nvPicPr>
          <p:cNvPr id="17" name="Picture 16">
            <a:extLst>
              <a:ext uri="{FF2B5EF4-FFF2-40B4-BE49-F238E27FC236}">
                <a16:creationId xmlns:a16="http://schemas.microsoft.com/office/drawing/2014/main" id="{DF47CD7F-931A-76C2-CDBF-8AA10599A2C4}"/>
              </a:ext>
            </a:extLst>
          </p:cNvPr>
          <p:cNvPicPr>
            <a:picLocks noChangeAspect="1"/>
          </p:cNvPicPr>
          <p:nvPr/>
        </p:nvPicPr>
        <p:blipFill>
          <a:blip r:embed="rId7"/>
          <a:stretch>
            <a:fillRect/>
          </a:stretch>
        </p:blipFill>
        <p:spPr>
          <a:xfrm>
            <a:off x="8623067" y="2097561"/>
            <a:ext cx="3548521" cy="2880000"/>
          </a:xfrm>
          <a:prstGeom prst="rect">
            <a:avLst/>
          </a:prstGeom>
          <a:effectLst>
            <a:softEdge rad="215900"/>
          </a:effectLst>
        </p:spPr>
      </p:pic>
      <p:sp>
        <p:nvSpPr>
          <p:cNvPr id="18" name="TextBox 17">
            <a:extLst>
              <a:ext uri="{FF2B5EF4-FFF2-40B4-BE49-F238E27FC236}">
                <a16:creationId xmlns:a16="http://schemas.microsoft.com/office/drawing/2014/main" id="{763E5062-CB75-7B7F-8C06-2F3BFADC89A9}"/>
              </a:ext>
            </a:extLst>
          </p:cNvPr>
          <p:cNvSpPr txBox="1"/>
          <p:nvPr/>
        </p:nvSpPr>
        <p:spPr>
          <a:xfrm>
            <a:off x="8844535" y="6488668"/>
            <a:ext cx="3077381"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Dario Valenzuela</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9">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A609B01-9CDB-E425-42B7-9AC4D96CDD80}"/>
              </a:ext>
            </a:extLst>
          </p:cNvPr>
          <p:cNvPicPr>
            <a:picLocks noChangeAspect="1"/>
          </p:cNvPicPr>
          <p:nvPr/>
        </p:nvPicPr>
        <p:blipFill rotWithShape="1">
          <a:blip r:embed="rId10"/>
          <a:srcRect l="26130" t="4021" r="18556" b="61766"/>
          <a:stretch/>
        </p:blipFill>
        <p:spPr>
          <a:xfrm>
            <a:off x="4956428" y="2409569"/>
            <a:ext cx="3355045" cy="1796208"/>
          </a:xfrm>
          <a:prstGeom prst="rect">
            <a:avLst/>
          </a:prstGeom>
          <a:effectLst>
            <a:softEdge rad="88900"/>
          </a:effectLst>
        </p:spPr>
      </p:pic>
      <p:sp>
        <p:nvSpPr>
          <p:cNvPr id="2" name="Rectangle 1">
            <a:extLst>
              <a:ext uri="{FF2B5EF4-FFF2-40B4-BE49-F238E27FC236}">
                <a16:creationId xmlns:a16="http://schemas.microsoft.com/office/drawing/2014/main" id="{0052A473-2FA6-2491-7329-FFF1DAFE3904}"/>
              </a:ext>
            </a:extLst>
          </p:cNvPr>
          <p:cNvSpPr/>
          <p:nvPr/>
        </p:nvSpPr>
        <p:spPr>
          <a:xfrm>
            <a:off x="4853291" y="1100287"/>
            <a:ext cx="7338709" cy="4359662"/>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720483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 name="Picture 2">
            <a:extLst>
              <a:ext uri="{FF2B5EF4-FFF2-40B4-BE49-F238E27FC236}">
                <a16:creationId xmlns:a16="http://schemas.microsoft.com/office/drawing/2014/main" id="{E8E4EABB-3A9E-B9A5-1D86-CAB651D37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925" y="0"/>
            <a:ext cx="10966150" cy="6413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0F49BC9-E0AC-6F98-D5C9-196185A4CB5B}"/>
              </a:ext>
            </a:extLst>
          </p:cNvPr>
          <p:cNvSpPr txBox="1"/>
          <p:nvPr/>
        </p:nvSpPr>
        <p:spPr>
          <a:xfrm>
            <a:off x="134471" y="6352709"/>
            <a:ext cx="119230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Source: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4"/>
              </a:rPr>
              <a:t>Charlton et al.</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Individual images: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5"/>
              </a:rPr>
              <a:t>P. Charlton</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under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6"/>
              </a:rPr>
              <a:t>CC BY 4.0</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cropped from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7"/>
              </a:rPr>
              <a:t>image by Marco Verch</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8"/>
              </a:rPr>
              <a:t>CC BY 2.0</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cropped image from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9"/>
              </a:rPr>
              <a:t>Passler et al.</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under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6"/>
              </a:rPr>
              <a:t>CC BY 4.0</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cropped from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10"/>
              </a:rPr>
              <a:t>image by GEEK KAZU</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8"/>
              </a:rPr>
              <a:t>CC BY 2.0</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cropped from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11"/>
              </a:rPr>
              <a:t>image by Pixels</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12"/>
              </a:rPr>
              <a:t>Pixabay License</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cropped from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13"/>
              </a:rPr>
              <a:t>image by Luke Chesser</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hlinkClick r:id="rId14"/>
              </a:rPr>
              <a:t>CC0 1.0</a:t>
            </a:r>
            <a:r>
              <a:rPr kumimoji="0" lang="en-GB" sz="1400" b="0" i="1"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947854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2BA3D3-787E-EB46-B03B-C7CBB08D456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Peter Charlton</a:t>
            </a:r>
          </a:p>
        </p:txBody>
      </p:sp>
      <p:pic>
        <p:nvPicPr>
          <p:cNvPr id="4" name="Picture 3">
            <a:extLst>
              <a:ext uri="{FF2B5EF4-FFF2-40B4-BE49-F238E27FC236}">
                <a16:creationId xmlns:a16="http://schemas.microsoft.com/office/drawing/2014/main" id="{EE0D9FBA-BD5B-5546-BA17-0D90B8A152F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456" y="526221"/>
            <a:ext cx="3240000" cy="2403039"/>
          </a:xfrm>
          <a:prstGeom prst="rect">
            <a:avLst/>
          </a:prstGeom>
        </p:spPr>
      </p:pic>
      <p:pic>
        <p:nvPicPr>
          <p:cNvPr id="5" name="Picture 4">
            <a:extLst>
              <a:ext uri="{FF2B5EF4-FFF2-40B4-BE49-F238E27FC236}">
                <a16:creationId xmlns:a16="http://schemas.microsoft.com/office/drawing/2014/main" id="{5FC6E628-4914-C74D-9DF3-AEB2907D81D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6456" y="3216726"/>
            <a:ext cx="3240000" cy="2474572"/>
          </a:xfrm>
          <a:prstGeom prst="rect">
            <a:avLst/>
          </a:prstGeom>
        </p:spPr>
      </p:pic>
      <p:pic>
        <p:nvPicPr>
          <p:cNvPr id="6" name="Picture 5">
            <a:extLst>
              <a:ext uri="{FF2B5EF4-FFF2-40B4-BE49-F238E27FC236}">
                <a16:creationId xmlns:a16="http://schemas.microsoft.com/office/drawing/2014/main" id="{3B4BDD5A-2728-534B-A0E8-3498F383C3B4}"/>
              </a:ext>
            </a:extLst>
          </p:cNvPr>
          <p:cNvPicPr>
            <a:picLocks noChangeAspect="1"/>
          </p:cNvPicPr>
          <p:nvPr/>
        </p:nvPicPr>
        <p:blipFill>
          <a:blip r:embed="rId5"/>
          <a:stretch>
            <a:fillRect/>
          </a:stretch>
        </p:blipFill>
        <p:spPr>
          <a:xfrm>
            <a:off x="4354154" y="526218"/>
            <a:ext cx="5040000" cy="1408460"/>
          </a:xfrm>
          <a:prstGeom prst="rect">
            <a:avLst/>
          </a:prstGeom>
        </p:spPr>
      </p:pic>
      <p:pic>
        <p:nvPicPr>
          <p:cNvPr id="7" name="Picture 6">
            <a:extLst>
              <a:ext uri="{FF2B5EF4-FFF2-40B4-BE49-F238E27FC236}">
                <a16:creationId xmlns:a16="http://schemas.microsoft.com/office/drawing/2014/main" id="{B4571BAC-0EC6-9241-BF76-A8DB4D7427DB}"/>
              </a:ext>
            </a:extLst>
          </p:cNvPr>
          <p:cNvPicPr>
            <a:picLocks noChangeAspect="1"/>
          </p:cNvPicPr>
          <p:nvPr/>
        </p:nvPicPr>
        <p:blipFill>
          <a:blip r:embed="rId6"/>
          <a:stretch>
            <a:fillRect/>
          </a:stretch>
        </p:blipFill>
        <p:spPr>
          <a:xfrm>
            <a:off x="4354154" y="2376592"/>
            <a:ext cx="5040000" cy="1410590"/>
          </a:xfrm>
          <a:prstGeom prst="rect">
            <a:avLst/>
          </a:prstGeom>
        </p:spPr>
      </p:pic>
      <p:pic>
        <p:nvPicPr>
          <p:cNvPr id="8" name="Picture 7">
            <a:extLst>
              <a:ext uri="{FF2B5EF4-FFF2-40B4-BE49-F238E27FC236}">
                <a16:creationId xmlns:a16="http://schemas.microsoft.com/office/drawing/2014/main" id="{5692F79C-D6DD-3344-B0F6-4E86603F5E9A}"/>
              </a:ext>
            </a:extLst>
          </p:cNvPr>
          <p:cNvPicPr>
            <a:picLocks noChangeAspect="1"/>
          </p:cNvPicPr>
          <p:nvPr/>
        </p:nvPicPr>
        <p:blipFill>
          <a:blip r:embed="rId7"/>
          <a:stretch>
            <a:fillRect/>
          </a:stretch>
        </p:blipFill>
        <p:spPr>
          <a:xfrm>
            <a:off x="4354154" y="4257063"/>
            <a:ext cx="5040000" cy="1408459"/>
          </a:xfrm>
          <a:prstGeom prst="rect">
            <a:avLst/>
          </a:prstGeom>
        </p:spPr>
      </p:pic>
      <p:cxnSp>
        <p:nvCxnSpPr>
          <p:cNvPr id="9" name="Straight Arrow Connector 8">
            <a:extLst>
              <a:ext uri="{FF2B5EF4-FFF2-40B4-BE49-F238E27FC236}">
                <a16:creationId xmlns:a16="http://schemas.microsoft.com/office/drawing/2014/main" id="{06E6E8AD-A29C-2C4B-9D4F-F16C55C6B91E}"/>
              </a:ext>
            </a:extLst>
          </p:cNvPr>
          <p:cNvCxnSpPr>
            <a:cxnSpLocks/>
          </p:cNvCxnSpPr>
          <p:nvPr/>
        </p:nvCxnSpPr>
        <p:spPr>
          <a:xfrm flipV="1">
            <a:off x="3451253" y="1156426"/>
            <a:ext cx="710130" cy="46800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Doughnut 9">
            <a:extLst>
              <a:ext uri="{FF2B5EF4-FFF2-40B4-BE49-F238E27FC236}">
                <a16:creationId xmlns:a16="http://schemas.microsoft.com/office/drawing/2014/main" id="{7795BDFE-6430-BA42-9120-857663787FCB}"/>
              </a:ext>
            </a:extLst>
          </p:cNvPr>
          <p:cNvSpPr>
            <a:spLocks noChangeAspect="1"/>
          </p:cNvSpPr>
          <p:nvPr/>
        </p:nvSpPr>
        <p:spPr>
          <a:xfrm>
            <a:off x="4760556" y="1156427"/>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Doughnut 10">
            <a:extLst>
              <a:ext uri="{FF2B5EF4-FFF2-40B4-BE49-F238E27FC236}">
                <a16:creationId xmlns:a16="http://schemas.microsoft.com/office/drawing/2014/main" id="{DA6CB725-A6DE-5742-847A-F973B0E921CD}"/>
              </a:ext>
            </a:extLst>
          </p:cNvPr>
          <p:cNvSpPr>
            <a:spLocks noChangeAspect="1"/>
          </p:cNvSpPr>
          <p:nvPr/>
        </p:nvSpPr>
        <p:spPr>
          <a:xfrm>
            <a:off x="5369210" y="1156427"/>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Doughnut 11">
            <a:extLst>
              <a:ext uri="{FF2B5EF4-FFF2-40B4-BE49-F238E27FC236}">
                <a16:creationId xmlns:a16="http://schemas.microsoft.com/office/drawing/2014/main" id="{B1FB9744-F96C-DF48-AEE4-F703CCD15608}"/>
              </a:ext>
            </a:extLst>
          </p:cNvPr>
          <p:cNvSpPr>
            <a:spLocks noChangeAspect="1"/>
          </p:cNvSpPr>
          <p:nvPr/>
        </p:nvSpPr>
        <p:spPr>
          <a:xfrm>
            <a:off x="5964612" y="1235939"/>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Doughnut 12">
            <a:extLst>
              <a:ext uri="{FF2B5EF4-FFF2-40B4-BE49-F238E27FC236}">
                <a16:creationId xmlns:a16="http://schemas.microsoft.com/office/drawing/2014/main" id="{01B613C0-8478-854D-8E55-6EE56F496C67}"/>
              </a:ext>
            </a:extLst>
          </p:cNvPr>
          <p:cNvSpPr>
            <a:spLocks noChangeAspect="1"/>
          </p:cNvSpPr>
          <p:nvPr/>
        </p:nvSpPr>
        <p:spPr>
          <a:xfrm>
            <a:off x="6573266" y="1222687"/>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Doughnut 13">
            <a:extLst>
              <a:ext uri="{FF2B5EF4-FFF2-40B4-BE49-F238E27FC236}">
                <a16:creationId xmlns:a16="http://schemas.microsoft.com/office/drawing/2014/main" id="{F394D1E6-108B-4143-A50E-C5142810DFD1}"/>
              </a:ext>
            </a:extLst>
          </p:cNvPr>
          <p:cNvSpPr>
            <a:spLocks noChangeAspect="1"/>
          </p:cNvSpPr>
          <p:nvPr/>
        </p:nvSpPr>
        <p:spPr>
          <a:xfrm>
            <a:off x="7181920" y="1222687"/>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Doughnut 14">
            <a:extLst>
              <a:ext uri="{FF2B5EF4-FFF2-40B4-BE49-F238E27FC236}">
                <a16:creationId xmlns:a16="http://schemas.microsoft.com/office/drawing/2014/main" id="{B2BDBC4D-FE93-A54B-B95D-1A54BC619FE5}"/>
              </a:ext>
            </a:extLst>
          </p:cNvPr>
          <p:cNvSpPr>
            <a:spLocks noChangeAspect="1"/>
          </p:cNvSpPr>
          <p:nvPr/>
        </p:nvSpPr>
        <p:spPr>
          <a:xfrm>
            <a:off x="7790574" y="1249191"/>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Doughnut 15">
            <a:extLst>
              <a:ext uri="{FF2B5EF4-FFF2-40B4-BE49-F238E27FC236}">
                <a16:creationId xmlns:a16="http://schemas.microsoft.com/office/drawing/2014/main" id="{0721EED0-24A7-F343-A386-2CAC52600509}"/>
              </a:ext>
            </a:extLst>
          </p:cNvPr>
          <p:cNvSpPr>
            <a:spLocks noChangeAspect="1"/>
          </p:cNvSpPr>
          <p:nvPr/>
        </p:nvSpPr>
        <p:spPr>
          <a:xfrm>
            <a:off x="8412480" y="1235939"/>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Doughnut 16">
            <a:extLst>
              <a:ext uri="{FF2B5EF4-FFF2-40B4-BE49-F238E27FC236}">
                <a16:creationId xmlns:a16="http://schemas.microsoft.com/office/drawing/2014/main" id="{4DF818DD-2F93-CC41-BA73-AF6076C910AB}"/>
              </a:ext>
            </a:extLst>
          </p:cNvPr>
          <p:cNvSpPr>
            <a:spLocks noChangeAspect="1"/>
          </p:cNvSpPr>
          <p:nvPr/>
        </p:nvSpPr>
        <p:spPr>
          <a:xfrm>
            <a:off x="9021136" y="1235939"/>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Doughnut 17">
            <a:extLst>
              <a:ext uri="{FF2B5EF4-FFF2-40B4-BE49-F238E27FC236}">
                <a16:creationId xmlns:a16="http://schemas.microsoft.com/office/drawing/2014/main" id="{6AE13496-56CF-6547-98BD-F25F0FE71E8F}"/>
              </a:ext>
            </a:extLst>
          </p:cNvPr>
          <p:cNvSpPr>
            <a:spLocks noChangeAspect="1"/>
          </p:cNvSpPr>
          <p:nvPr/>
        </p:nvSpPr>
        <p:spPr>
          <a:xfrm>
            <a:off x="4747309" y="311111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Doughnut 18">
            <a:extLst>
              <a:ext uri="{FF2B5EF4-FFF2-40B4-BE49-F238E27FC236}">
                <a16:creationId xmlns:a16="http://schemas.microsoft.com/office/drawing/2014/main" id="{6CE6EBE6-D3E8-BF45-BDA9-98613E70216B}"/>
              </a:ext>
            </a:extLst>
          </p:cNvPr>
          <p:cNvSpPr>
            <a:spLocks noChangeAspect="1"/>
          </p:cNvSpPr>
          <p:nvPr/>
        </p:nvSpPr>
        <p:spPr>
          <a:xfrm>
            <a:off x="5049269" y="279306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Doughnut 19">
            <a:extLst>
              <a:ext uri="{FF2B5EF4-FFF2-40B4-BE49-F238E27FC236}">
                <a16:creationId xmlns:a16="http://schemas.microsoft.com/office/drawing/2014/main" id="{6D81275F-3FE3-814F-A127-139D1A3B06AA}"/>
              </a:ext>
            </a:extLst>
          </p:cNvPr>
          <p:cNvSpPr>
            <a:spLocks noChangeAspect="1"/>
          </p:cNvSpPr>
          <p:nvPr/>
        </p:nvSpPr>
        <p:spPr>
          <a:xfrm>
            <a:off x="5377733" y="3097866"/>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Doughnut 20">
            <a:extLst>
              <a:ext uri="{FF2B5EF4-FFF2-40B4-BE49-F238E27FC236}">
                <a16:creationId xmlns:a16="http://schemas.microsoft.com/office/drawing/2014/main" id="{00FEFAB5-FBAB-E847-9C81-378E415DB441}"/>
              </a:ext>
            </a:extLst>
          </p:cNvPr>
          <p:cNvSpPr>
            <a:spLocks noChangeAspect="1"/>
          </p:cNvSpPr>
          <p:nvPr/>
        </p:nvSpPr>
        <p:spPr>
          <a:xfrm>
            <a:off x="5653189" y="279306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Doughnut 21">
            <a:extLst>
              <a:ext uri="{FF2B5EF4-FFF2-40B4-BE49-F238E27FC236}">
                <a16:creationId xmlns:a16="http://schemas.microsoft.com/office/drawing/2014/main" id="{CD4F48F9-59ED-4D4E-8DDF-26A9D2BD2C26}"/>
              </a:ext>
            </a:extLst>
          </p:cNvPr>
          <p:cNvSpPr>
            <a:spLocks noChangeAspect="1"/>
          </p:cNvSpPr>
          <p:nvPr/>
        </p:nvSpPr>
        <p:spPr>
          <a:xfrm>
            <a:off x="5955149" y="311111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Doughnut 22">
            <a:extLst>
              <a:ext uri="{FF2B5EF4-FFF2-40B4-BE49-F238E27FC236}">
                <a16:creationId xmlns:a16="http://schemas.microsoft.com/office/drawing/2014/main" id="{BC547243-6977-2647-88C5-A38D2855E336}"/>
              </a:ext>
            </a:extLst>
          </p:cNvPr>
          <p:cNvSpPr>
            <a:spLocks noChangeAspect="1"/>
          </p:cNvSpPr>
          <p:nvPr/>
        </p:nvSpPr>
        <p:spPr>
          <a:xfrm>
            <a:off x="6257109" y="279306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Doughnut 23">
            <a:extLst>
              <a:ext uri="{FF2B5EF4-FFF2-40B4-BE49-F238E27FC236}">
                <a16:creationId xmlns:a16="http://schemas.microsoft.com/office/drawing/2014/main" id="{727C2A89-114B-2F4E-BD16-E4A458A7F8B8}"/>
              </a:ext>
            </a:extLst>
          </p:cNvPr>
          <p:cNvSpPr>
            <a:spLocks noChangeAspect="1"/>
          </p:cNvSpPr>
          <p:nvPr/>
        </p:nvSpPr>
        <p:spPr>
          <a:xfrm>
            <a:off x="6545817" y="304485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Doughnut 24">
            <a:extLst>
              <a:ext uri="{FF2B5EF4-FFF2-40B4-BE49-F238E27FC236}">
                <a16:creationId xmlns:a16="http://schemas.microsoft.com/office/drawing/2014/main" id="{B129D168-F5B3-3447-9863-9C0BA34BE867}"/>
              </a:ext>
            </a:extLst>
          </p:cNvPr>
          <p:cNvSpPr>
            <a:spLocks noChangeAspect="1"/>
          </p:cNvSpPr>
          <p:nvPr/>
        </p:nvSpPr>
        <p:spPr>
          <a:xfrm>
            <a:off x="6861029" y="279306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Doughnut 25">
            <a:extLst>
              <a:ext uri="{FF2B5EF4-FFF2-40B4-BE49-F238E27FC236}">
                <a16:creationId xmlns:a16="http://schemas.microsoft.com/office/drawing/2014/main" id="{DEEDC1A0-81A8-A749-B392-EA5C968D269D}"/>
              </a:ext>
            </a:extLst>
          </p:cNvPr>
          <p:cNvSpPr>
            <a:spLocks noChangeAspect="1"/>
          </p:cNvSpPr>
          <p:nvPr/>
        </p:nvSpPr>
        <p:spPr>
          <a:xfrm>
            <a:off x="7162989" y="304485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Doughnut 26">
            <a:extLst>
              <a:ext uri="{FF2B5EF4-FFF2-40B4-BE49-F238E27FC236}">
                <a16:creationId xmlns:a16="http://schemas.microsoft.com/office/drawing/2014/main" id="{4B085AC3-ECAF-D341-81BA-2D5B5B95E734}"/>
              </a:ext>
            </a:extLst>
          </p:cNvPr>
          <p:cNvSpPr>
            <a:spLocks noChangeAspect="1"/>
          </p:cNvSpPr>
          <p:nvPr/>
        </p:nvSpPr>
        <p:spPr>
          <a:xfrm>
            <a:off x="7491453" y="279306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Doughnut 27">
            <a:extLst>
              <a:ext uri="{FF2B5EF4-FFF2-40B4-BE49-F238E27FC236}">
                <a16:creationId xmlns:a16="http://schemas.microsoft.com/office/drawing/2014/main" id="{57BAD835-B80B-A244-B94F-79FF94C772EF}"/>
              </a:ext>
            </a:extLst>
          </p:cNvPr>
          <p:cNvSpPr>
            <a:spLocks noChangeAspect="1"/>
          </p:cNvSpPr>
          <p:nvPr/>
        </p:nvSpPr>
        <p:spPr>
          <a:xfrm>
            <a:off x="7753657" y="304485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Doughnut 28">
            <a:extLst>
              <a:ext uri="{FF2B5EF4-FFF2-40B4-BE49-F238E27FC236}">
                <a16:creationId xmlns:a16="http://schemas.microsoft.com/office/drawing/2014/main" id="{8290B93B-D286-C34E-A15D-2AACEFFCA11B}"/>
              </a:ext>
            </a:extLst>
          </p:cNvPr>
          <p:cNvSpPr>
            <a:spLocks noChangeAspect="1"/>
          </p:cNvSpPr>
          <p:nvPr/>
        </p:nvSpPr>
        <p:spPr>
          <a:xfrm>
            <a:off x="8095373" y="279306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Doughnut 29">
            <a:extLst>
              <a:ext uri="{FF2B5EF4-FFF2-40B4-BE49-F238E27FC236}">
                <a16:creationId xmlns:a16="http://schemas.microsoft.com/office/drawing/2014/main" id="{5BC8C494-CCAF-2E47-9D2A-23DE53311D0D}"/>
              </a:ext>
            </a:extLst>
          </p:cNvPr>
          <p:cNvSpPr>
            <a:spLocks noChangeAspect="1"/>
          </p:cNvSpPr>
          <p:nvPr/>
        </p:nvSpPr>
        <p:spPr>
          <a:xfrm>
            <a:off x="8384081" y="3031606"/>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Doughnut 30">
            <a:extLst>
              <a:ext uri="{FF2B5EF4-FFF2-40B4-BE49-F238E27FC236}">
                <a16:creationId xmlns:a16="http://schemas.microsoft.com/office/drawing/2014/main" id="{812B007A-A0EF-3D42-BDC2-A53E75F9C47E}"/>
              </a:ext>
            </a:extLst>
          </p:cNvPr>
          <p:cNvSpPr>
            <a:spLocks noChangeAspect="1"/>
          </p:cNvSpPr>
          <p:nvPr/>
        </p:nvSpPr>
        <p:spPr>
          <a:xfrm>
            <a:off x="8699293" y="279306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Doughnut 31">
            <a:extLst>
              <a:ext uri="{FF2B5EF4-FFF2-40B4-BE49-F238E27FC236}">
                <a16:creationId xmlns:a16="http://schemas.microsoft.com/office/drawing/2014/main" id="{55CE9548-FF9E-7D4D-9804-688ADC589BF0}"/>
              </a:ext>
            </a:extLst>
          </p:cNvPr>
          <p:cNvSpPr>
            <a:spLocks noChangeAspect="1"/>
          </p:cNvSpPr>
          <p:nvPr/>
        </p:nvSpPr>
        <p:spPr>
          <a:xfrm>
            <a:off x="8961503" y="304485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Doughnut 32">
            <a:extLst>
              <a:ext uri="{FF2B5EF4-FFF2-40B4-BE49-F238E27FC236}">
                <a16:creationId xmlns:a16="http://schemas.microsoft.com/office/drawing/2014/main" id="{B1868701-F5C7-DC4D-A322-88BECA735A7A}"/>
              </a:ext>
            </a:extLst>
          </p:cNvPr>
          <p:cNvSpPr>
            <a:spLocks noChangeAspect="1"/>
          </p:cNvSpPr>
          <p:nvPr/>
        </p:nvSpPr>
        <p:spPr>
          <a:xfrm>
            <a:off x="4750300" y="4226196"/>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Doughnut 33">
            <a:extLst>
              <a:ext uri="{FF2B5EF4-FFF2-40B4-BE49-F238E27FC236}">
                <a16:creationId xmlns:a16="http://schemas.microsoft.com/office/drawing/2014/main" id="{9B38D1C6-41C2-CC48-B665-A03A27941825}"/>
              </a:ext>
            </a:extLst>
          </p:cNvPr>
          <p:cNvSpPr>
            <a:spLocks noChangeAspect="1"/>
          </p:cNvSpPr>
          <p:nvPr/>
        </p:nvSpPr>
        <p:spPr>
          <a:xfrm>
            <a:off x="5358954" y="4279204"/>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Doughnut 34">
            <a:extLst>
              <a:ext uri="{FF2B5EF4-FFF2-40B4-BE49-F238E27FC236}">
                <a16:creationId xmlns:a16="http://schemas.microsoft.com/office/drawing/2014/main" id="{D76DB168-494A-A343-A22D-059A3F9FE70B}"/>
              </a:ext>
            </a:extLst>
          </p:cNvPr>
          <p:cNvSpPr>
            <a:spLocks noChangeAspect="1"/>
          </p:cNvSpPr>
          <p:nvPr/>
        </p:nvSpPr>
        <p:spPr>
          <a:xfrm>
            <a:off x="5954356" y="430570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Doughnut 35">
            <a:extLst>
              <a:ext uri="{FF2B5EF4-FFF2-40B4-BE49-F238E27FC236}">
                <a16:creationId xmlns:a16="http://schemas.microsoft.com/office/drawing/2014/main" id="{F655DA48-30D4-8947-A8B8-D3E4F1AAFA6B}"/>
              </a:ext>
            </a:extLst>
          </p:cNvPr>
          <p:cNvSpPr>
            <a:spLocks noChangeAspect="1"/>
          </p:cNvSpPr>
          <p:nvPr/>
        </p:nvSpPr>
        <p:spPr>
          <a:xfrm>
            <a:off x="6549758" y="4239448"/>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Doughnut 36">
            <a:extLst>
              <a:ext uri="{FF2B5EF4-FFF2-40B4-BE49-F238E27FC236}">
                <a16:creationId xmlns:a16="http://schemas.microsoft.com/office/drawing/2014/main" id="{1F76586F-D759-8240-AB17-A5EB4510B9A7}"/>
              </a:ext>
            </a:extLst>
          </p:cNvPr>
          <p:cNvSpPr>
            <a:spLocks noChangeAspect="1"/>
          </p:cNvSpPr>
          <p:nvPr/>
        </p:nvSpPr>
        <p:spPr>
          <a:xfrm>
            <a:off x="7118656" y="4265952"/>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Doughnut 37">
            <a:extLst>
              <a:ext uri="{FF2B5EF4-FFF2-40B4-BE49-F238E27FC236}">
                <a16:creationId xmlns:a16="http://schemas.microsoft.com/office/drawing/2014/main" id="{A0E28483-A797-434D-B79B-508D96197ED1}"/>
              </a:ext>
            </a:extLst>
          </p:cNvPr>
          <p:cNvSpPr>
            <a:spLocks noChangeAspect="1"/>
          </p:cNvSpPr>
          <p:nvPr/>
        </p:nvSpPr>
        <p:spPr>
          <a:xfrm>
            <a:off x="7700806" y="4345464"/>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Doughnut 38">
            <a:extLst>
              <a:ext uri="{FF2B5EF4-FFF2-40B4-BE49-F238E27FC236}">
                <a16:creationId xmlns:a16="http://schemas.microsoft.com/office/drawing/2014/main" id="{D4B1E7F6-A293-084D-A352-D17AFF3EEDAB}"/>
              </a:ext>
            </a:extLst>
          </p:cNvPr>
          <p:cNvSpPr>
            <a:spLocks noChangeAspect="1"/>
          </p:cNvSpPr>
          <p:nvPr/>
        </p:nvSpPr>
        <p:spPr>
          <a:xfrm>
            <a:off x="8282956" y="4345464"/>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Doughnut 39">
            <a:extLst>
              <a:ext uri="{FF2B5EF4-FFF2-40B4-BE49-F238E27FC236}">
                <a16:creationId xmlns:a16="http://schemas.microsoft.com/office/drawing/2014/main" id="{761C5103-1CAE-A144-B3C2-C84A0EE27708}"/>
              </a:ext>
            </a:extLst>
          </p:cNvPr>
          <p:cNvSpPr>
            <a:spLocks noChangeAspect="1"/>
          </p:cNvSpPr>
          <p:nvPr/>
        </p:nvSpPr>
        <p:spPr>
          <a:xfrm>
            <a:off x="8865108" y="4318960"/>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Rectangle 40">
            <a:extLst>
              <a:ext uri="{FF2B5EF4-FFF2-40B4-BE49-F238E27FC236}">
                <a16:creationId xmlns:a16="http://schemas.microsoft.com/office/drawing/2014/main" id="{719B160D-A031-E342-9BC0-F33607D38626}"/>
              </a:ext>
            </a:extLst>
          </p:cNvPr>
          <p:cNvSpPr/>
          <p:nvPr/>
        </p:nvSpPr>
        <p:spPr>
          <a:xfrm>
            <a:off x="5954358" y="1751413"/>
            <a:ext cx="2100473" cy="543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a:extLst>
              <a:ext uri="{FF2B5EF4-FFF2-40B4-BE49-F238E27FC236}">
                <a16:creationId xmlns:a16="http://schemas.microsoft.com/office/drawing/2014/main" id="{D37606D1-7DC1-0C45-8D41-E01502E72003}"/>
              </a:ext>
            </a:extLst>
          </p:cNvPr>
          <p:cNvSpPr/>
          <p:nvPr/>
        </p:nvSpPr>
        <p:spPr>
          <a:xfrm>
            <a:off x="5869186" y="3585649"/>
            <a:ext cx="2100473" cy="543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a:extLst>
              <a:ext uri="{FF2B5EF4-FFF2-40B4-BE49-F238E27FC236}">
                <a16:creationId xmlns:a16="http://schemas.microsoft.com/office/drawing/2014/main" id="{10537564-498F-A846-B82E-3711DC0D7DC2}"/>
              </a:ext>
            </a:extLst>
          </p:cNvPr>
          <p:cNvSpPr txBox="1"/>
          <p:nvPr/>
        </p:nvSpPr>
        <p:spPr>
          <a:xfrm>
            <a:off x="86455" y="137434"/>
            <a:ext cx="86128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A </a:t>
            </a:r>
            <a:r>
              <a:rPr kumimoji="0" lang="en-US" sz="2000" b="1" i="0" u="none" strike="noStrike" kern="1200" cap="none" spc="0" normalizeH="0" baseline="0" noProof="0" dirty="0">
                <a:ln>
                  <a:noFill/>
                </a:ln>
                <a:solidFill>
                  <a:prstClr val="black"/>
                </a:solidFill>
                <a:effectLst/>
                <a:uLnTx/>
                <a:uFillTx/>
                <a:latin typeface="Calibri"/>
                <a:ea typeface="+mn-ea"/>
                <a:cs typeface="+mn-cs"/>
              </a:rPr>
              <a:t>Fitness tracker</a:t>
            </a:r>
            <a:r>
              <a:rPr kumimoji="0" lang="en-US" sz="1600" b="0" i="0" u="none" strike="noStrike" kern="1200" cap="none" spc="0" normalizeH="0" baseline="0" noProof="0" dirty="0">
                <a:ln>
                  <a:noFill/>
                </a:ln>
                <a:solidFill>
                  <a:prstClr val="black"/>
                </a:solidFill>
                <a:effectLst/>
                <a:uLnTx/>
                <a:uFillTx/>
                <a:latin typeface="Calibri"/>
                <a:ea typeface="+mn-ea"/>
                <a:cs typeface="+mn-cs"/>
              </a:rPr>
              <a:t> which acquires photoplethysmography (PPG) and accelerometry (Accel.) signals</a:t>
            </a:r>
          </a:p>
        </p:txBody>
      </p:sp>
      <p:sp>
        <p:nvSpPr>
          <p:cNvPr id="44" name="TextBox 43">
            <a:extLst>
              <a:ext uri="{FF2B5EF4-FFF2-40B4-BE49-F238E27FC236}">
                <a16:creationId xmlns:a16="http://schemas.microsoft.com/office/drawing/2014/main" id="{6E74AC0F-9B45-F94E-A3A2-B576AB1148B3}"/>
              </a:ext>
            </a:extLst>
          </p:cNvPr>
          <p:cNvSpPr txBox="1"/>
          <p:nvPr/>
        </p:nvSpPr>
        <p:spPr>
          <a:xfrm>
            <a:off x="105061" y="5693779"/>
            <a:ext cx="86128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A </a:t>
            </a:r>
            <a:r>
              <a:rPr kumimoji="0" lang="en-US" sz="2000" b="1" i="0" u="none" strike="noStrike" kern="1200" cap="none" spc="0" normalizeH="0" baseline="0" noProof="0" dirty="0">
                <a:ln>
                  <a:noFill/>
                </a:ln>
                <a:solidFill>
                  <a:prstClr val="black"/>
                </a:solidFill>
                <a:effectLst/>
                <a:uLnTx/>
                <a:uFillTx/>
                <a:latin typeface="Calibri"/>
                <a:ea typeface="+mn-ea"/>
                <a:cs typeface="+mn-cs"/>
              </a:rPr>
              <a:t>Smartwatch</a:t>
            </a:r>
            <a:r>
              <a:rPr kumimoji="0" lang="en-US" sz="1600" b="0" i="0" u="none" strike="noStrike" kern="1200" cap="none" spc="0" normalizeH="0" baseline="0" noProof="0" dirty="0">
                <a:ln>
                  <a:noFill/>
                </a:ln>
                <a:solidFill>
                  <a:prstClr val="black"/>
                </a:solidFill>
                <a:effectLst/>
                <a:uLnTx/>
                <a:uFillTx/>
                <a:latin typeface="Calibri"/>
                <a:ea typeface="+mn-ea"/>
                <a:cs typeface="+mn-cs"/>
              </a:rPr>
              <a:t> which acquires electrocardiography (ECG) and accelerometry (Accel.) signals</a:t>
            </a:r>
          </a:p>
        </p:txBody>
      </p:sp>
      <p:cxnSp>
        <p:nvCxnSpPr>
          <p:cNvPr id="45" name="Straight Arrow Connector 44">
            <a:extLst>
              <a:ext uri="{FF2B5EF4-FFF2-40B4-BE49-F238E27FC236}">
                <a16:creationId xmlns:a16="http://schemas.microsoft.com/office/drawing/2014/main" id="{6AA2ECB7-90D1-D542-9FFE-133C6995F9B4}"/>
              </a:ext>
            </a:extLst>
          </p:cNvPr>
          <p:cNvCxnSpPr>
            <a:cxnSpLocks/>
          </p:cNvCxnSpPr>
          <p:nvPr/>
        </p:nvCxnSpPr>
        <p:spPr>
          <a:xfrm>
            <a:off x="3451253" y="2020163"/>
            <a:ext cx="710130" cy="46800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F82A5C41-429D-C24E-B5F5-C3396FFBA4DD}"/>
              </a:ext>
            </a:extLst>
          </p:cNvPr>
          <p:cNvCxnSpPr>
            <a:cxnSpLocks/>
          </p:cNvCxnSpPr>
          <p:nvPr/>
        </p:nvCxnSpPr>
        <p:spPr>
          <a:xfrm flipV="1">
            <a:off x="3451253" y="3190183"/>
            <a:ext cx="710130" cy="46800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6BA7F12-A127-FD40-A906-339CC9967682}"/>
              </a:ext>
            </a:extLst>
          </p:cNvPr>
          <p:cNvCxnSpPr>
            <a:cxnSpLocks/>
          </p:cNvCxnSpPr>
          <p:nvPr/>
        </p:nvCxnSpPr>
        <p:spPr>
          <a:xfrm>
            <a:off x="3451253" y="4053920"/>
            <a:ext cx="710130" cy="46800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8" name="Doughnut 47">
            <a:extLst>
              <a:ext uri="{FF2B5EF4-FFF2-40B4-BE49-F238E27FC236}">
                <a16:creationId xmlns:a16="http://schemas.microsoft.com/office/drawing/2014/main" id="{2A0E1821-5EF9-654C-9E1F-8497CEA33DAB}"/>
              </a:ext>
            </a:extLst>
          </p:cNvPr>
          <p:cNvSpPr>
            <a:spLocks noChangeAspect="1"/>
          </p:cNvSpPr>
          <p:nvPr/>
        </p:nvSpPr>
        <p:spPr>
          <a:xfrm>
            <a:off x="9499680" y="503951"/>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E2861EEF-C213-B04E-A321-976C1584D55E}"/>
              </a:ext>
            </a:extLst>
          </p:cNvPr>
          <p:cNvSpPr txBox="1"/>
          <p:nvPr/>
        </p:nvSpPr>
        <p:spPr>
          <a:xfrm>
            <a:off x="9463891" y="454233"/>
            <a:ext cx="30911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     Pulse waves</a:t>
            </a:r>
            <a:r>
              <a:rPr kumimoji="0" lang="en-US" sz="1600" b="0" i="0" u="none" strike="noStrike" kern="1200" cap="none" spc="0" normalizeH="0" baseline="0" noProof="0" dirty="0">
                <a:ln>
                  <a:noFill/>
                </a:ln>
                <a:solidFill>
                  <a:prstClr val="black"/>
                </a:solidFill>
                <a:effectLst/>
                <a:uLnTx/>
                <a:uFillTx/>
                <a:latin typeface="Calibri"/>
                <a:ea typeface="+mn-ea"/>
                <a:cs typeface="+mn-cs"/>
              </a:rPr>
              <a:t> used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 estimate heart 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 identify an irregular pulse</a:t>
            </a:r>
          </a:p>
        </p:txBody>
      </p:sp>
      <p:sp>
        <p:nvSpPr>
          <p:cNvPr id="50" name="Doughnut 49">
            <a:extLst>
              <a:ext uri="{FF2B5EF4-FFF2-40B4-BE49-F238E27FC236}">
                <a16:creationId xmlns:a16="http://schemas.microsoft.com/office/drawing/2014/main" id="{CB17B6A9-CF96-E143-A96E-EAD27292A9F5}"/>
              </a:ext>
            </a:extLst>
          </p:cNvPr>
          <p:cNvSpPr>
            <a:spLocks noChangeAspect="1"/>
          </p:cNvSpPr>
          <p:nvPr/>
        </p:nvSpPr>
        <p:spPr>
          <a:xfrm>
            <a:off x="9535471" y="2705409"/>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B0C8C807-38F4-1141-997F-E74D66ACFA4C}"/>
              </a:ext>
            </a:extLst>
          </p:cNvPr>
          <p:cNvSpPr txBox="1"/>
          <p:nvPr/>
        </p:nvSpPr>
        <p:spPr>
          <a:xfrm>
            <a:off x="9499682" y="2655693"/>
            <a:ext cx="30911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     Steps</a:t>
            </a:r>
            <a:r>
              <a:rPr kumimoji="0" lang="en-US" sz="1600" b="0" i="0" u="none" strike="noStrike" kern="1200" cap="none" spc="0" normalizeH="0" baseline="0" noProof="0" dirty="0">
                <a:ln>
                  <a:noFill/>
                </a:ln>
                <a:solidFill>
                  <a:prstClr val="black"/>
                </a:solidFill>
                <a:effectLst/>
                <a:uLnTx/>
                <a:uFillTx/>
                <a:latin typeface="Calibri"/>
                <a:ea typeface="+mn-ea"/>
                <a:cs typeface="+mn-cs"/>
              </a:rPr>
              <a:t> used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 estimate step count</a:t>
            </a:r>
          </a:p>
        </p:txBody>
      </p:sp>
      <p:sp>
        <p:nvSpPr>
          <p:cNvPr id="52" name="Doughnut 51">
            <a:extLst>
              <a:ext uri="{FF2B5EF4-FFF2-40B4-BE49-F238E27FC236}">
                <a16:creationId xmlns:a16="http://schemas.microsoft.com/office/drawing/2014/main" id="{48D403AD-213B-4A4B-B655-863C3E20F2C8}"/>
              </a:ext>
            </a:extLst>
          </p:cNvPr>
          <p:cNvSpPr>
            <a:spLocks noChangeAspect="1"/>
          </p:cNvSpPr>
          <p:nvPr/>
        </p:nvSpPr>
        <p:spPr>
          <a:xfrm>
            <a:off x="9478895" y="4275914"/>
            <a:ext cx="216000" cy="216000"/>
          </a:xfrm>
          <a:prstGeom prst="donut">
            <a:avLst>
              <a:gd name="adj" fmla="val 1004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TextBox 52">
            <a:extLst>
              <a:ext uri="{FF2B5EF4-FFF2-40B4-BE49-F238E27FC236}">
                <a16:creationId xmlns:a16="http://schemas.microsoft.com/office/drawing/2014/main" id="{702A5AF5-F2E8-8F41-9669-D4515F81E212}"/>
              </a:ext>
            </a:extLst>
          </p:cNvPr>
          <p:cNvSpPr txBox="1"/>
          <p:nvPr/>
        </p:nvSpPr>
        <p:spPr>
          <a:xfrm>
            <a:off x="9443105" y="4226197"/>
            <a:ext cx="312692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     Heart beats</a:t>
            </a:r>
            <a:r>
              <a:rPr kumimoji="0" lang="en-US" sz="1600" b="0" i="0" u="none" strike="noStrike" kern="1200" cap="none" spc="0" normalizeH="0" baseline="0" noProof="0" dirty="0">
                <a:ln>
                  <a:noFill/>
                </a:ln>
                <a:solidFill>
                  <a:prstClr val="black"/>
                </a:solidFill>
                <a:effectLst/>
                <a:uLnTx/>
                <a:uFillTx/>
                <a:latin typeface="Calibri"/>
                <a:ea typeface="+mn-ea"/>
                <a:cs typeface="+mn-cs"/>
              </a:rPr>
              <a:t>. Signal used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 estimate heart 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 (potentially) diagnose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           arrhythmias</a:t>
            </a:r>
          </a:p>
        </p:txBody>
      </p:sp>
      <p:sp>
        <p:nvSpPr>
          <p:cNvPr id="55" name="TextBox 54">
            <a:extLst>
              <a:ext uri="{FF2B5EF4-FFF2-40B4-BE49-F238E27FC236}">
                <a16:creationId xmlns:a16="http://schemas.microsoft.com/office/drawing/2014/main" id="{D92C6C4B-037C-934D-B6B8-2873431429BB}"/>
              </a:ext>
            </a:extLst>
          </p:cNvPr>
          <p:cNvSpPr txBox="1"/>
          <p:nvPr/>
        </p:nvSpPr>
        <p:spPr>
          <a:xfrm>
            <a:off x="3447595" y="6524750"/>
            <a:ext cx="6326433" cy="276999"/>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Peter H Charlton, </a:t>
            </a:r>
            <a:r>
              <a:rPr kumimoji="0" lang="en-US" sz="1200" b="0" i="0" u="none" strike="noStrike" kern="1200" cap="none" spc="0" normalizeH="0" baseline="0" noProof="0" dirty="0">
                <a:ln>
                  <a:noFill/>
                </a:ln>
                <a:solidFill>
                  <a:prstClr val="white"/>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https://doi.org/10.5281/zenodo.798234</a:t>
            </a:r>
            <a:r>
              <a:rPr kumimoji="0" lang="en-US" sz="1200" b="0" i="0" u="none" strike="noStrike" kern="1200" cap="none" spc="0" normalizeH="0" baseline="0" noProof="0" dirty="0">
                <a:ln>
                  <a:noFill/>
                </a:ln>
                <a:solidFill>
                  <a:prstClr val="white"/>
                </a:solidFill>
                <a:effectLst/>
                <a:uLnTx/>
                <a:uFillTx/>
                <a:latin typeface="Calibri"/>
                <a:ea typeface="+mn-ea"/>
                <a:cs typeface="+mn-cs"/>
              </a:rPr>
              <a:t>  (</a:t>
            </a:r>
            <a:r>
              <a:rPr kumimoji="0" lang="en-US" sz="1200" b="0" i="0" u="none" strike="noStrike" kern="1200" cap="none" spc="0" normalizeH="0" baseline="0" noProof="0" dirty="0">
                <a:ln>
                  <a:noFill/>
                </a:ln>
                <a:solidFill>
                  <a:prstClr val="white"/>
                </a:solidFill>
                <a:effectLst/>
                <a:uLnTx/>
                <a:uFillTx/>
                <a:latin typeface="Calibri"/>
                <a:ea typeface="+mn-ea"/>
                <a:cs typeface="+mn-cs"/>
                <a:hlinkClick r:id="rId9">
                  <a:extLst>
                    <a:ext uri="{A12FA001-AC4F-418D-AE19-62706E023703}">
                      <ahyp:hlinkClr xmlns:ahyp="http://schemas.microsoft.com/office/drawing/2018/hyperlinkcolor" val="tx"/>
                    </a:ext>
                  </a:extLst>
                </a:hlinkClick>
              </a:rPr>
              <a:t>CC BY 4.0</a:t>
            </a:r>
            <a:r>
              <a:rPr kumimoji="0" lang="en-US" sz="1200" b="0" i="0" u="none" strike="noStrike" kern="1200" cap="none" spc="0" normalizeH="0" baseline="0" noProof="0" dirty="0">
                <a:ln>
                  <a:noFill/>
                </a:ln>
                <a:solidFill>
                  <a:prstClr val="white"/>
                </a:solidFill>
                <a:effectLst/>
                <a:uLnTx/>
                <a:uFillTx/>
                <a:latin typeface="Calibri"/>
                <a:ea typeface="+mn-ea"/>
                <a:cs typeface="+mn-cs"/>
              </a:rPr>
              <a:t>)</a:t>
            </a:r>
          </a:p>
        </p:txBody>
      </p:sp>
      <p:sp>
        <p:nvSpPr>
          <p:cNvPr id="56" name="Rectangle 55">
            <a:extLst>
              <a:ext uri="{FF2B5EF4-FFF2-40B4-BE49-F238E27FC236}">
                <a16:creationId xmlns:a16="http://schemas.microsoft.com/office/drawing/2014/main" id="{009D32DD-BCCE-B44F-9DD9-5DADBA666B8A}"/>
              </a:ext>
            </a:extLst>
          </p:cNvPr>
          <p:cNvSpPr/>
          <p:nvPr/>
        </p:nvSpPr>
        <p:spPr>
          <a:xfrm>
            <a:off x="4286180" y="503951"/>
            <a:ext cx="5177711" cy="12474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70440131-5D21-B6A4-2440-B1BC0F0B65DA}"/>
              </a:ext>
            </a:extLst>
          </p:cNvPr>
          <p:cNvSpPr txBox="1"/>
          <p:nvPr/>
        </p:nvSpPr>
        <p:spPr>
          <a:xfrm>
            <a:off x="9129136" y="6522897"/>
            <a:ext cx="302390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Source: </a:t>
            </a:r>
            <a:r>
              <a:rPr kumimoji="0" lang="en-GB"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hlinkClick r:id="rId10">
                  <a:extLst>
                    <a:ext uri="{A12FA001-AC4F-418D-AE19-62706E023703}">
                      <ahyp:hlinkClr xmlns:ahyp="http://schemas.microsoft.com/office/drawing/2018/hyperlinkcolor" val="tx"/>
                    </a:ext>
                  </a:extLst>
                </a:hlinkClick>
              </a:rPr>
              <a:t>NARA &amp; DVIDS Public Domain Archive</a:t>
            </a:r>
            <a:endPar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54" name="Picture 2">
            <a:extLst>
              <a:ext uri="{FF2B5EF4-FFF2-40B4-BE49-F238E27FC236}">
                <a16:creationId xmlns:a16="http://schemas.microsoft.com/office/drawing/2014/main" id="{59B2BC7E-BFF0-AD48-B525-FA4D84A5E452}"/>
              </a:ext>
            </a:extLst>
          </p:cNvPr>
          <p:cNvPicPr>
            <a:picLocks noChangeAspect="1" noChangeArrowheads="1"/>
          </p:cNvPicPr>
          <p:nvPr/>
        </p:nvPicPr>
        <p:blipFill rotWithShape="1">
          <a:blip r:embed="rId11"/>
          <a:srcRect l="-1001" r="12347"/>
          <a:stretch/>
        </p:blipFill>
        <p:spPr bwMode="auto">
          <a:xfrm>
            <a:off x="9450987" y="3658182"/>
            <a:ext cx="2675007" cy="201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67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54"/>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5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7"/>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4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5"/>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3" grpId="0"/>
      <p:bldP spid="44" grpId="0"/>
      <p:bldP spid="48" grpId="0" animBg="1"/>
      <p:bldP spid="49" grpId="0"/>
      <p:bldP spid="50" grpId="0" animBg="1"/>
      <p:bldP spid="51" grpId="0"/>
      <p:bldP spid="52" grpId="0" animBg="1"/>
      <p:bldP spid="53" grpId="0"/>
      <p:bldP spid="55" grpId="0"/>
      <p:bldP spid="56" grpId="0" animBg="1"/>
      <p:bldP spid="57" grpId="0"/>
      <p:bldP spid="57"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The Photoplethysmogram</a:t>
            </a:r>
          </a:p>
        </p:txBody>
      </p:sp>
      <p:pic>
        <p:nvPicPr>
          <p:cNvPr id="62" name="Picture 61">
            <a:extLst>
              <a:ext uri="{FF2B5EF4-FFF2-40B4-BE49-F238E27FC236}">
                <a16:creationId xmlns:a16="http://schemas.microsoft.com/office/drawing/2014/main" id="{CDA1E20A-E44C-D844-98A7-4A8F501F67C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96149" y="1001328"/>
            <a:ext cx="3076717" cy="2149411"/>
          </a:xfrm>
          <a:prstGeom prst="rect">
            <a:avLst/>
          </a:prstGeom>
          <a:effectLst>
            <a:softEdge rad="165100"/>
          </a:effectLst>
        </p:spPr>
      </p:pic>
      <p:sp>
        <p:nvSpPr>
          <p:cNvPr id="64" name="TextBox 63">
            <a:extLst>
              <a:ext uri="{FF2B5EF4-FFF2-40B4-BE49-F238E27FC236}">
                <a16:creationId xmlns:a16="http://schemas.microsoft.com/office/drawing/2014/main" id="{B4AD60C2-2FA2-9F44-AE00-3AF74E8F7277}"/>
              </a:ext>
            </a:extLst>
          </p:cNvPr>
          <p:cNvSpPr txBox="1">
            <a:spLocks noChangeAspect="1"/>
          </p:cNvSpPr>
          <p:nvPr/>
        </p:nvSpPr>
        <p:spPr>
          <a:xfrm>
            <a:off x="746164" y="3121294"/>
            <a:ext cx="3355224" cy="338554"/>
          </a:xfrm>
          <a:prstGeom prst="rect">
            <a:avLst/>
          </a:prstGeom>
          <a:noFill/>
        </p:spPr>
        <p:txBody>
          <a:bodyPr wrap="square" rtlCol="0">
            <a:spAutoFit/>
          </a:bodyPr>
          <a:lstStyle/>
          <a:p>
            <a:pPr marL="0" marR="0" lvl="0" indent="0" algn="ctr" defTabSz="52748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Photoplethysmogram (PPG) Sensor</a:t>
            </a:r>
          </a:p>
        </p:txBody>
      </p:sp>
      <p:sp>
        <p:nvSpPr>
          <p:cNvPr id="65" name="Freeform 64">
            <a:extLst>
              <a:ext uri="{FF2B5EF4-FFF2-40B4-BE49-F238E27FC236}">
                <a16:creationId xmlns:a16="http://schemas.microsoft.com/office/drawing/2014/main" id="{9BB2DDD8-10EF-3D45-A76F-DB68B919280B}"/>
              </a:ext>
            </a:extLst>
          </p:cNvPr>
          <p:cNvSpPr>
            <a:spLocks noChangeAspect="1"/>
          </p:cNvSpPr>
          <p:nvPr/>
        </p:nvSpPr>
        <p:spPr>
          <a:xfrm rot="10800000">
            <a:off x="529974" y="3884420"/>
            <a:ext cx="3964399" cy="2506132"/>
          </a:xfrm>
          <a:custGeom>
            <a:avLst/>
            <a:gdLst>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44600 w 4648200"/>
              <a:gd name="connsiteY52" fmla="*/ 2889250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50950 w 4648200"/>
              <a:gd name="connsiteY52" fmla="*/ 2917825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6100 w 4648200"/>
              <a:gd name="connsiteY50" fmla="*/ 29083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7403"/>
              <a:gd name="connsiteX1" fmla="*/ 146050 w 4648200"/>
              <a:gd name="connsiteY1" fmla="*/ 749300 h 2947403"/>
              <a:gd name="connsiteX2" fmla="*/ 177800 w 4648200"/>
              <a:gd name="connsiteY2" fmla="*/ 692150 h 2947403"/>
              <a:gd name="connsiteX3" fmla="*/ 279400 w 4648200"/>
              <a:gd name="connsiteY3" fmla="*/ 603250 h 2947403"/>
              <a:gd name="connsiteX4" fmla="*/ 374650 w 4648200"/>
              <a:gd name="connsiteY4" fmla="*/ 527050 h 2947403"/>
              <a:gd name="connsiteX5" fmla="*/ 463550 w 4648200"/>
              <a:gd name="connsiteY5" fmla="*/ 482600 h 2947403"/>
              <a:gd name="connsiteX6" fmla="*/ 565150 w 4648200"/>
              <a:gd name="connsiteY6" fmla="*/ 406400 h 2947403"/>
              <a:gd name="connsiteX7" fmla="*/ 717550 w 4648200"/>
              <a:gd name="connsiteY7" fmla="*/ 349250 h 2947403"/>
              <a:gd name="connsiteX8" fmla="*/ 831850 w 4648200"/>
              <a:gd name="connsiteY8" fmla="*/ 298450 h 2947403"/>
              <a:gd name="connsiteX9" fmla="*/ 927100 w 4648200"/>
              <a:gd name="connsiteY9" fmla="*/ 266700 h 2947403"/>
              <a:gd name="connsiteX10" fmla="*/ 1022350 w 4648200"/>
              <a:gd name="connsiteY10" fmla="*/ 260350 h 2947403"/>
              <a:gd name="connsiteX11" fmla="*/ 1104900 w 4648200"/>
              <a:gd name="connsiteY11" fmla="*/ 228600 h 2947403"/>
              <a:gd name="connsiteX12" fmla="*/ 1219200 w 4648200"/>
              <a:gd name="connsiteY12" fmla="*/ 190500 h 2947403"/>
              <a:gd name="connsiteX13" fmla="*/ 1346200 w 4648200"/>
              <a:gd name="connsiteY13" fmla="*/ 158750 h 2947403"/>
              <a:gd name="connsiteX14" fmla="*/ 1473200 w 4648200"/>
              <a:gd name="connsiteY14" fmla="*/ 133350 h 2947403"/>
              <a:gd name="connsiteX15" fmla="*/ 1612900 w 4648200"/>
              <a:gd name="connsiteY15" fmla="*/ 101600 h 2947403"/>
              <a:gd name="connsiteX16" fmla="*/ 1765300 w 4648200"/>
              <a:gd name="connsiteY16" fmla="*/ 82550 h 2947403"/>
              <a:gd name="connsiteX17" fmla="*/ 1943100 w 4648200"/>
              <a:gd name="connsiteY17" fmla="*/ 76200 h 2947403"/>
              <a:gd name="connsiteX18" fmla="*/ 2070100 w 4648200"/>
              <a:gd name="connsiteY18" fmla="*/ 50800 h 2947403"/>
              <a:gd name="connsiteX19" fmla="*/ 2254250 w 4648200"/>
              <a:gd name="connsiteY19" fmla="*/ 25400 h 2947403"/>
              <a:gd name="connsiteX20" fmla="*/ 2451100 w 4648200"/>
              <a:gd name="connsiteY20" fmla="*/ 6350 h 2947403"/>
              <a:gd name="connsiteX21" fmla="*/ 2679700 w 4648200"/>
              <a:gd name="connsiteY21" fmla="*/ 0 h 2947403"/>
              <a:gd name="connsiteX22" fmla="*/ 2876550 w 4648200"/>
              <a:gd name="connsiteY22" fmla="*/ 6350 h 2947403"/>
              <a:gd name="connsiteX23" fmla="*/ 3092450 w 4648200"/>
              <a:gd name="connsiteY23" fmla="*/ 19050 h 2947403"/>
              <a:gd name="connsiteX24" fmla="*/ 3327400 w 4648200"/>
              <a:gd name="connsiteY24" fmla="*/ 63500 h 2947403"/>
              <a:gd name="connsiteX25" fmla="*/ 3517900 w 4648200"/>
              <a:gd name="connsiteY25" fmla="*/ 120650 h 2947403"/>
              <a:gd name="connsiteX26" fmla="*/ 3714750 w 4648200"/>
              <a:gd name="connsiteY26" fmla="*/ 171450 h 2947403"/>
              <a:gd name="connsiteX27" fmla="*/ 3886200 w 4648200"/>
              <a:gd name="connsiteY27" fmla="*/ 247650 h 2947403"/>
              <a:gd name="connsiteX28" fmla="*/ 4044950 w 4648200"/>
              <a:gd name="connsiteY28" fmla="*/ 342900 h 2947403"/>
              <a:gd name="connsiteX29" fmla="*/ 4197350 w 4648200"/>
              <a:gd name="connsiteY29" fmla="*/ 457200 h 2947403"/>
              <a:gd name="connsiteX30" fmla="*/ 4337050 w 4648200"/>
              <a:gd name="connsiteY30" fmla="*/ 571500 h 2947403"/>
              <a:gd name="connsiteX31" fmla="*/ 4476750 w 4648200"/>
              <a:gd name="connsiteY31" fmla="*/ 742950 h 2947403"/>
              <a:gd name="connsiteX32" fmla="*/ 4559300 w 4648200"/>
              <a:gd name="connsiteY32" fmla="*/ 901700 h 2947403"/>
              <a:gd name="connsiteX33" fmla="*/ 4616450 w 4648200"/>
              <a:gd name="connsiteY33" fmla="*/ 1085850 h 2947403"/>
              <a:gd name="connsiteX34" fmla="*/ 4641850 w 4648200"/>
              <a:gd name="connsiteY34" fmla="*/ 1270000 h 2947403"/>
              <a:gd name="connsiteX35" fmla="*/ 4648200 w 4648200"/>
              <a:gd name="connsiteY35" fmla="*/ 1460500 h 2947403"/>
              <a:gd name="connsiteX36" fmla="*/ 4641850 w 4648200"/>
              <a:gd name="connsiteY36" fmla="*/ 1631950 h 2947403"/>
              <a:gd name="connsiteX37" fmla="*/ 4603750 w 4648200"/>
              <a:gd name="connsiteY37" fmla="*/ 1873250 h 2947403"/>
              <a:gd name="connsiteX38" fmla="*/ 4540250 w 4648200"/>
              <a:gd name="connsiteY38" fmla="*/ 2063750 h 2947403"/>
              <a:gd name="connsiteX39" fmla="*/ 4419600 w 4648200"/>
              <a:gd name="connsiteY39" fmla="*/ 2279650 h 2947403"/>
              <a:gd name="connsiteX40" fmla="*/ 4286250 w 4648200"/>
              <a:gd name="connsiteY40" fmla="*/ 2432050 h 2947403"/>
              <a:gd name="connsiteX41" fmla="*/ 4121150 w 4648200"/>
              <a:gd name="connsiteY41" fmla="*/ 2571750 h 2947403"/>
              <a:gd name="connsiteX42" fmla="*/ 3949700 w 4648200"/>
              <a:gd name="connsiteY42" fmla="*/ 2673350 h 2947403"/>
              <a:gd name="connsiteX43" fmla="*/ 3759200 w 4648200"/>
              <a:gd name="connsiteY43" fmla="*/ 2755900 h 2947403"/>
              <a:gd name="connsiteX44" fmla="*/ 3568700 w 4648200"/>
              <a:gd name="connsiteY44" fmla="*/ 2832100 h 2947403"/>
              <a:gd name="connsiteX45" fmla="*/ 3359150 w 4648200"/>
              <a:gd name="connsiteY45" fmla="*/ 2876550 h 2947403"/>
              <a:gd name="connsiteX46" fmla="*/ 3092450 w 4648200"/>
              <a:gd name="connsiteY46" fmla="*/ 2908300 h 2947403"/>
              <a:gd name="connsiteX47" fmla="*/ 2806700 w 4648200"/>
              <a:gd name="connsiteY47" fmla="*/ 2927350 h 2947403"/>
              <a:gd name="connsiteX48" fmla="*/ 2482850 w 4648200"/>
              <a:gd name="connsiteY48" fmla="*/ 2914650 h 2947403"/>
              <a:gd name="connsiteX49" fmla="*/ 2209800 w 4648200"/>
              <a:gd name="connsiteY49" fmla="*/ 2946400 h 2947403"/>
              <a:gd name="connsiteX50" fmla="*/ 1819275 w 4648200"/>
              <a:gd name="connsiteY50" fmla="*/ 2946400 h 2947403"/>
              <a:gd name="connsiteX51" fmla="*/ 1489075 w 4648200"/>
              <a:gd name="connsiteY51" fmla="*/ 2946400 h 2947403"/>
              <a:gd name="connsiteX52" fmla="*/ 1250950 w 4648200"/>
              <a:gd name="connsiteY52" fmla="*/ 2917825 h 2947403"/>
              <a:gd name="connsiteX53" fmla="*/ 1028700 w 4648200"/>
              <a:gd name="connsiteY53" fmla="*/ 2870200 h 2947403"/>
              <a:gd name="connsiteX54" fmla="*/ 850900 w 4648200"/>
              <a:gd name="connsiteY54" fmla="*/ 2800350 h 2947403"/>
              <a:gd name="connsiteX55" fmla="*/ 679450 w 4648200"/>
              <a:gd name="connsiteY55" fmla="*/ 2724150 h 2947403"/>
              <a:gd name="connsiteX56" fmla="*/ 514350 w 4648200"/>
              <a:gd name="connsiteY56" fmla="*/ 2597150 h 2947403"/>
              <a:gd name="connsiteX57" fmla="*/ 381000 w 4648200"/>
              <a:gd name="connsiteY57" fmla="*/ 2432050 h 2947403"/>
              <a:gd name="connsiteX58" fmla="*/ 285750 w 4648200"/>
              <a:gd name="connsiteY58" fmla="*/ 2317750 h 2947403"/>
              <a:gd name="connsiteX59" fmla="*/ 196850 w 4648200"/>
              <a:gd name="connsiteY59" fmla="*/ 2165350 h 2947403"/>
              <a:gd name="connsiteX60" fmla="*/ 114300 w 4648200"/>
              <a:gd name="connsiteY60" fmla="*/ 1981200 h 2947403"/>
              <a:gd name="connsiteX61" fmla="*/ 69850 w 4648200"/>
              <a:gd name="connsiteY61" fmla="*/ 1809750 h 2947403"/>
              <a:gd name="connsiteX62" fmla="*/ 25400 w 4648200"/>
              <a:gd name="connsiteY62" fmla="*/ 1600200 h 2947403"/>
              <a:gd name="connsiteX63" fmla="*/ 0 w 4648200"/>
              <a:gd name="connsiteY63" fmla="*/ 1377950 h 2947403"/>
              <a:gd name="connsiteX64" fmla="*/ 19050 w 4648200"/>
              <a:gd name="connsiteY64" fmla="*/ 1155700 h 2947403"/>
              <a:gd name="connsiteX65" fmla="*/ 44450 w 4648200"/>
              <a:gd name="connsiteY65" fmla="*/ 965200 h 2947403"/>
              <a:gd name="connsiteX66" fmla="*/ 101600 w 4648200"/>
              <a:gd name="connsiteY66" fmla="*/ 838200 h 2947403"/>
              <a:gd name="connsiteX0" fmla="*/ 101600 w 4648200"/>
              <a:gd name="connsiteY0" fmla="*/ 838200 h 2950517"/>
              <a:gd name="connsiteX1" fmla="*/ 146050 w 4648200"/>
              <a:gd name="connsiteY1" fmla="*/ 749300 h 2950517"/>
              <a:gd name="connsiteX2" fmla="*/ 177800 w 4648200"/>
              <a:gd name="connsiteY2" fmla="*/ 692150 h 2950517"/>
              <a:gd name="connsiteX3" fmla="*/ 279400 w 4648200"/>
              <a:gd name="connsiteY3" fmla="*/ 603250 h 2950517"/>
              <a:gd name="connsiteX4" fmla="*/ 374650 w 4648200"/>
              <a:gd name="connsiteY4" fmla="*/ 527050 h 2950517"/>
              <a:gd name="connsiteX5" fmla="*/ 463550 w 4648200"/>
              <a:gd name="connsiteY5" fmla="*/ 482600 h 2950517"/>
              <a:gd name="connsiteX6" fmla="*/ 565150 w 4648200"/>
              <a:gd name="connsiteY6" fmla="*/ 406400 h 2950517"/>
              <a:gd name="connsiteX7" fmla="*/ 717550 w 4648200"/>
              <a:gd name="connsiteY7" fmla="*/ 349250 h 2950517"/>
              <a:gd name="connsiteX8" fmla="*/ 831850 w 4648200"/>
              <a:gd name="connsiteY8" fmla="*/ 298450 h 2950517"/>
              <a:gd name="connsiteX9" fmla="*/ 927100 w 4648200"/>
              <a:gd name="connsiteY9" fmla="*/ 266700 h 2950517"/>
              <a:gd name="connsiteX10" fmla="*/ 1022350 w 4648200"/>
              <a:gd name="connsiteY10" fmla="*/ 260350 h 2950517"/>
              <a:gd name="connsiteX11" fmla="*/ 1104900 w 4648200"/>
              <a:gd name="connsiteY11" fmla="*/ 228600 h 2950517"/>
              <a:gd name="connsiteX12" fmla="*/ 1219200 w 4648200"/>
              <a:gd name="connsiteY12" fmla="*/ 190500 h 2950517"/>
              <a:gd name="connsiteX13" fmla="*/ 1346200 w 4648200"/>
              <a:gd name="connsiteY13" fmla="*/ 158750 h 2950517"/>
              <a:gd name="connsiteX14" fmla="*/ 1473200 w 4648200"/>
              <a:gd name="connsiteY14" fmla="*/ 133350 h 2950517"/>
              <a:gd name="connsiteX15" fmla="*/ 1612900 w 4648200"/>
              <a:gd name="connsiteY15" fmla="*/ 101600 h 2950517"/>
              <a:gd name="connsiteX16" fmla="*/ 1765300 w 4648200"/>
              <a:gd name="connsiteY16" fmla="*/ 82550 h 2950517"/>
              <a:gd name="connsiteX17" fmla="*/ 1943100 w 4648200"/>
              <a:gd name="connsiteY17" fmla="*/ 76200 h 2950517"/>
              <a:gd name="connsiteX18" fmla="*/ 2070100 w 4648200"/>
              <a:gd name="connsiteY18" fmla="*/ 50800 h 2950517"/>
              <a:gd name="connsiteX19" fmla="*/ 2254250 w 4648200"/>
              <a:gd name="connsiteY19" fmla="*/ 25400 h 2950517"/>
              <a:gd name="connsiteX20" fmla="*/ 2451100 w 4648200"/>
              <a:gd name="connsiteY20" fmla="*/ 6350 h 2950517"/>
              <a:gd name="connsiteX21" fmla="*/ 2679700 w 4648200"/>
              <a:gd name="connsiteY21" fmla="*/ 0 h 2950517"/>
              <a:gd name="connsiteX22" fmla="*/ 2876550 w 4648200"/>
              <a:gd name="connsiteY22" fmla="*/ 6350 h 2950517"/>
              <a:gd name="connsiteX23" fmla="*/ 3092450 w 4648200"/>
              <a:gd name="connsiteY23" fmla="*/ 19050 h 2950517"/>
              <a:gd name="connsiteX24" fmla="*/ 3327400 w 4648200"/>
              <a:gd name="connsiteY24" fmla="*/ 63500 h 2950517"/>
              <a:gd name="connsiteX25" fmla="*/ 3517900 w 4648200"/>
              <a:gd name="connsiteY25" fmla="*/ 120650 h 2950517"/>
              <a:gd name="connsiteX26" fmla="*/ 3714750 w 4648200"/>
              <a:gd name="connsiteY26" fmla="*/ 171450 h 2950517"/>
              <a:gd name="connsiteX27" fmla="*/ 3886200 w 4648200"/>
              <a:gd name="connsiteY27" fmla="*/ 247650 h 2950517"/>
              <a:gd name="connsiteX28" fmla="*/ 4044950 w 4648200"/>
              <a:gd name="connsiteY28" fmla="*/ 342900 h 2950517"/>
              <a:gd name="connsiteX29" fmla="*/ 4197350 w 4648200"/>
              <a:gd name="connsiteY29" fmla="*/ 457200 h 2950517"/>
              <a:gd name="connsiteX30" fmla="*/ 4337050 w 4648200"/>
              <a:gd name="connsiteY30" fmla="*/ 571500 h 2950517"/>
              <a:gd name="connsiteX31" fmla="*/ 4476750 w 4648200"/>
              <a:gd name="connsiteY31" fmla="*/ 742950 h 2950517"/>
              <a:gd name="connsiteX32" fmla="*/ 4559300 w 4648200"/>
              <a:gd name="connsiteY32" fmla="*/ 901700 h 2950517"/>
              <a:gd name="connsiteX33" fmla="*/ 4616450 w 4648200"/>
              <a:gd name="connsiteY33" fmla="*/ 1085850 h 2950517"/>
              <a:gd name="connsiteX34" fmla="*/ 4641850 w 4648200"/>
              <a:gd name="connsiteY34" fmla="*/ 1270000 h 2950517"/>
              <a:gd name="connsiteX35" fmla="*/ 4648200 w 4648200"/>
              <a:gd name="connsiteY35" fmla="*/ 1460500 h 2950517"/>
              <a:gd name="connsiteX36" fmla="*/ 4641850 w 4648200"/>
              <a:gd name="connsiteY36" fmla="*/ 1631950 h 2950517"/>
              <a:gd name="connsiteX37" fmla="*/ 4603750 w 4648200"/>
              <a:gd name="connsiteY37" fmla="*/ 1873250 h 2950517"/>
              <a:gd name="connsiteX38" fmla="*/ 4540250 w 4648200"/>
              <a:gd name="connsiteY38" fmla="*/ 2063750 h 2950517"/>
              <a:gd name="connsiteX39" fmla="*/ 4419600 w 4648200"/>
              <a:gd name="connsiteY39" fmla="*/ 2279650 h 2950517"/>
              <a:gd name="connsiteX40" fmla="*/ 4286250 w 4648200"/>
              <a:gd name="connsiteY40" fmla="*/ 2432050 h 2950517"/>
              <a:gd name="connsiteX41" fmla="*/ 4121150 w 4648200"/>
              <a:gd name="connsiteY41" fmla="*/ 2571750 h 2950517"/>
              <a:gd name="connsiteX42" fmla="*/ 3949700 w 4648200"/>
              <a:gd name="connsiteY42" fmla="*/ 2673350 h 2950517"/>
              <a:gd name="connsiteX43" fmla="*/ 3759200 w 4648200"/>
              <a:gd name="connsiteY43" fmla="*/ 2755900 h 2950517"/>
              <a:gd name="connsiteX44" fmla="*/ 3568700 w 4648200"/>
              <a:gd name="connsiteY44" fmla="*/ 2832100 h 2950517"/>
              <a:gd name="connsiteX45" fmla="*/ 3359150 w 4648200"/>
              <a:gd name="connsiteY45" fmla="*/ 2876550 h 2950517"/>
              <a:gd name="connsiteX46" fmla="*/ 3092450 w 4648200"/>
              <a:gd name="connsiteY46" fmla="*/ 2908300 h 2950517"/>
              <a:gd name="connsiteX47" fmla="*/ 2806700 w 4648200"/>
              <a:gd name="connsiteY47" fmla="*/ 2927350 h 2950517"/>
              <a:gd name="connsiteX48" fmla="*/ 2498725 w 4648200"/>
              <a:gd name="connsiteY48" fmla="*/ 2949575 h 2950517"/>
              <a:gd name="connsiteX49" fmla="*/ 2209800 w 4648200"/>
              <a:gd name="connsiteY49" fmla="*/ 2946400 h 2950517"/>
              <a:gd name="connsiteX50" fmla="*/ 1819275 w 4648200"/>
              <a:gd name="connsiteY50" fmla="*/ 2946400 h 2950517"/>
              <a:gd name="connsiteX51" fmla="*/ 1489075 w 4648200"/>
              <a:gd name="connsiteY51" fmla="*/ 2946400 h 2950517"/>
              <a:gd name="connsiteX52" fmla="*/ 1250950 w 4648200"/>
              <a:gd name="connsiteY52" fmla="*/ 2917825 h 2950517"/>
              <a:gd name="connsiteX53" fmla="*/ 1028700 w 4648200"/>
              <a:gd name="connsiteY53" fmla="*/ 2870200 h 2950517"/>
              <a:gd name="connsiteX54" fmla="*/ 850900 w 4648200"/>
              <a:gd name="connsiteY54" fmla="*/ 2800350 h 2950517"/>
              <a:gd name="connsiteX55" fmla="*/ 679450 w 4648200"/>
              <a:gd name="connsiteY55" fmla="*/ 2724150 h 2950517"/>
              <a:gd name="connsiteX56" fmla="*/ 514350 w 4648200"/>
              <a:gd name="connsiteY56" fmla="*/ 2597150 h 2950517"/>
              <a:gd name="connsiteX57" fmla="*/ 381000 w 4648200"/>
              <a:gd name="connsiteY57" fmla="*/ 2432050 h 2950517"/>
              <a:gd name="connsiteX58" fmla="*/ 285750 w 4648200"/>
              <a:gd name="connsiteY58" fmla="*/ 2317750 h 2950517"/>
              <a:gd name="connsiteX59" fmla="*/ 196850 w 4648200"/>
              <a:gd name="connsiteY59" fmla="*/ 2165350 h 2950517"/>
              <a:gd name="connsiteX60" fmla="*/ 114300 w 4648200"/>
              <a:gd name="connsiteY60" fmla="*/ 1981200 h 2950517"/>
              <a:gd name="connsiteX61" fmla="*/ 69850 w 4648200"/>
              <a:gd name="connsiteY61" fmla="*/ 1809750 h 2950517"/>
              <a:gd name="connsiteX62" fmla="*/ 25400 w 4648200"/>
              <a:gd name="connsiteY62" fmla="*/ 1600200 h 2950517"/>
              <a:gd name="connsiteX63" fmla="*/ 0 w 4648200"/>
              <a:gd name="connsiteY63" fmla="*/ 1377950 h 2950517"/>
              <a:gd name="connsiteX64" fmla="*/ 19050 w 4648200"/>
              <a:gd name="connsiteY64" fmla="*/ 1155700 h 2950517"/>
              <a:gd name="connsiteX65" fmla="*/ 44450 w 4648200"/>
              <a:gd name="connsiteY65" fmla="*/ 965200 h 2950517"/>
              <a:gd name="connsiteX66" fmla="*/ 101600 w 4648200"/>
              <a:gd name="connsiteY66" fmla="*/ 838200 h 2950517"/>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2450 w 4648200"/>
              <a:gd name="connsiteY46" fmla="*/ 290830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62325 w 4648200"/>
              <a:gd name="connsiteY45" fmla="*/ 29019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432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305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1975 w 4648200"/>
              <a:gd name="connsiteY46" fmla="*/ 2930525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8325 w 4648200"/>
              <a:gd name="connsiteY46" fmla="*/ 293370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005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0950 w 4648200"/>
              <a:gd name="connsiteY52" fmla="*/ 2917825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687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3700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6875"/>
              <a:gd name="connsiteX1" fmla="*/ 146050 w 4648200"/>
              <a:gd name="connsiteY1" fmla="*/ 749300 h 2936875"/>
              <a:gd name="connsiteX2" fmla="*/ 177800 w 4648200"/>
              <a:gd name="connsiteY2" fmla="*/ 692150 h 2936875"/>
              <a:gd name="connsiteX3" fmla="*/ 279400 w 4648200"/>
              <a:gd name="connsiteY3" fmla="*/ 603250 h 2936875"/>
              <a:gd name="connsiteX4" fmla="*/ 374650 w 4648200"/>
              <a:gd name="connsiteY4" fmla="*/ 527050 h 2936875"/>
              <a:gd name="connsiteX5" fmla="*/ 463550 w 4648200"/>
              <a:gd name="connsiteY5" fmla="*/ 482600 h 2936875"/>
              <a:gd name="connsiteX6" fmla="*/ 565150 w 4648200"/>
              <a:gd name="connsiteY6" fmla="*/ 406400 h 2936875"/>
              <a:gd name="connsiteX7" fmla="*/ 717550 w 4648200"/>
              <a:gd name="connsiteY7" fmla="*/ 349250 h 2936875"/>
              <a:gd name="connsiteX8" fmla="*/ 831850 w 4648200"/>
              <a:gd name="connsiteY8" fmla="*/ 298450 h 2936875"/>
              <a:gd name="connsiteX9" fmla="*/ 927100 w 4648200"/>
              <a:gd name="connsiteY9" fmla="*/ 266700 h 2936875"/>
              <a:gd name="connsiteX10" fmla="*/ 1022350 w 4648200"/>
              <a:gd name="connsiteY10" fmla="*/ 260350 h 2936875"/>
              <a:gd name="connsiteX11" fmla="*/ 1104900 w 4648200"/>
              <a:gd name="connsiteY11" fmla="*/ 228600 h 2936875"/>
              <a:gd name="connsiteX12" fmla="*/ 1219200 w 4648200"/>
              <a:gd name="connsiteY12" fmla="*/ 190500 h 2936875"/>
              <a:gd name="connsiteX13" fmla="*/ 1346200 w 4648200"/>
              <a:gd name="connsiteY13" fmla="*/ 158750 h 2936875"/>
              <a:gd name="connsiteX14" fmla="*/ 1473200 w 4648200"/>
              <a:gd name="connsiteY14" fmla="*/ 133350 h 2936875"/>
              <a:gd name="connsiteX15" fmla="*/ 1612900 w 4648200"/>
              <a:gd name="connsiteY15" fmla="*/ 101600 h 2936875"/>
              <a:gd name="connsiteX16" fmla="*/ 1765300 w 4648200"/>
              <a:gd name="connsiteY16" fmla="*/ 82550 h 2936875"/>
              <a:gd name="connsiteX17" fmla="*/ 1943100 w 4648200"/>
              <a:gd name="connsiteY17" fmla="*/ 76200 h 2936875"/>
              <a:gd name="connsiteX18" fmla="*/ 2070100 w 4648200"/>
              <a:gd name="connsiteY18" fmla="*/ 50800 h 2936875"/>
              <a:gd name="connsiteX19" fmla="*/ 2254250 w 4648200"/>
              <a:gd name="connsiteY19" fmla="*/ 25400 h 2936875"/>
              <a:gd name="connsiteX20" fmla="*/ 2451100 w 4648200"/>
              <a:gd name="connsiteY20" fmla="*/ 6350 h 2936875"/>
              <a:gd name="connsiteX21" fmla="*/ 2679700 w 4648200"/>
              <a:gd name="connsiteY21" fmla="*/ 0 h 2936875"/>
              <a:gd name="connsiteX22" fmla="*/ 2876550 w 4648200"/>
              <a:gd name="connsiteY22" fmla="*/ 6350 h 2936875"/>
              <a:gd name="connsiteX23" fmla="*/ 3092450 w 4648200"/>
              <a:gd name="connsiteY23" fmla="*/ 19050 h 2936875"/>
              <a:gd name="connsiteX24" fmla="*/ 3327400 w 4648200"/>
              <a:gd name="connsiteY24" fmla="*/ 63500 h 2936875"/>
              <a:gd name="connsiteX25" fmla="*/ 3517900 w 4648200"/>
              <a:gd name="connsiteY25" fmla="*/ 120650 h 2936875"/>
              <a:gd name="connsiteX26" fmla="*/ 3714750 w 4648200"/>
              <a:gd name="connsiteY26" fmla="*/ 171450 h 2936875"/>
              <a:gd name="connsiteX27" fmla="*/ 3886200 w 4648200"/>
              <a:gd name="connsiteY27" fmla="*/ 247650 h 2936875"/>
              <a:gd name="connsiteX28" fmla="*/ 4044950 w 4648200"/>
              <a:gd name="connsiteY28" fmla="*/ 342900 h 2936875"/>
              <a:gd name="connsiteX29" fmla="*/ 4197350 w 4648200"/>
              <a:gd name="connsiteY29" fmla="*/ 457200 h 2936875"/>
              <a:gd name="connsiteX30" fmla="*/ 4337050 w 4648200"/>
              <a:gd name="connsiteY30" fmla="*/ 571500 h 2936875"/>
              <a:gd name="connsiteX31" fmla="*/ 4476750 w 4648200"/>
              <a:gd name="connsiteY31" fmla="*/ 742950 h 2936875"/>
              <a:gd name="connsiteX32" fmla="*/ 4559300 w 4648200"/>
              <a:gd name="connsiteY32" fmla="*/ 901700 h 2936875"/>
              <a:gd name="connsiteX33" fmla="*/ 4616450 w 4648200"/>
              <a:gd name="connsiteY33" fmla="*/ 1085850 h 2936875"/>
              <a:gd name="connsiteX34" fmla="*/ 4641850 w 4648200"/>
              <a:gd name="connsiteY34" fmla="*/ 1270000 h 2936875"/>
              <a:gd name="connsiteX35" fmla="*/ 4648200 w 4648200"/>
              <a:gd name="connsiteY35" fmla="*/ 1460500 h 2936875"/>
              <a:gd name="connsiteX36" fmla="*/ 4641850 w 4648200"/>
              <a:gd name="connsiteY36" fmla="*/ 1631950 h 2936875"/>
              <a:gd name="connsiteX37" fmla="*/ 4603750 w 4648200"/>
              <a:gd name="connsiteY37" fmla="*/ 1873250 h 2936875"/>
              <a:gd name="connsiteX38" fmla="*/ 4540250 w 4648200"/>
              <a:gd name="connsiteY38" fmla="*/ 2063750 h 2936875"/>
              <a:gd name="connsiteX39" fmla="*/ 4419600 w 4648200"/>
              <a:gd name="connsiteY39" fmla="*/ 2279650 h 2936875"/>
              <a:gd name="connsiteX40" fmla="*/ 4286250 w 4648200"/>
              <a:gd name="connsiteY40" fmla="*/ 2432050 h 2936875"/>
              <a:gd name="connsiteX41" fmla="*/ 4121150 w 4648200"/>
              <a:gd name="connsiteY41" fmla="*/ 2571750 h 2936875"/>
              <a:gd name="connsiteX42" fmla="*/ 3949700 w 4648200"/>
              <a:gd name="connsiteY42" fmla="*/ 2673350 h 2936875"/>
              <a:gd name="connsiteX43" fmla="*/ 3759200 w 4648200"/>
              <a:gd name="connsiteY43" fmla="*/ 2755900 h 2936875"/>
              <a:gd name="connsiteX44" fmla="*/ 3568700 w 4648200"/>
              <a:gd name="connsiteY44" fmla="*/ 2832100 h 2936875"/>
              <a:gd name="connsiteX45" fmla="*/ 3362325 w 4648200"/>
              <a:gd name="connsiteY45" fmla="*/ 2901950 h 2936875"/>
              <a:gd name="connsiteX46" fmla="*/ 3108325 w 4648200"/>
              <a:gd name="connsiteY46" fmla="*/ 2933700 h 2936875"/>
              <a:gd name="connsiteX47" fmla="*/ 2813050 w 4648200"/>
              <a:gd name="connsiteY47" fmla="*/ 2936875 h 2936875"/>
              <a:gd name="connsiteX48" fmla="*/ 2501900 w 4648200"/>
              <a:gd name="connsiteY48" fmla="*/ 2933700 h 2936875"/>
              <a:gd name="connsiteX49" fmla="*/ 2209800 w 4648200"/>
              <a:gd name="connsiteY49" fmla="*/ 2933700 h 2936875"/>
              <a:gd name="connsiteX50" fmla="*/ 1822450 w 4648200"/>
              <a:gd name="connsiteY50" fmla="*/ 2933700 h 2936875"/>
              <a:gd name="connsiteX51" fmla="*/ 1492250 w 4648200"/>
              <a:gd name="connsiteY51" fmla="*/ 2933700 h 2936875"/>
              <a:gd name="connsiteX52" fmla="*/ 1254125 w 4648200"/>
              <a:gd name="connsiteY52" fmla="*/ 2933700 h 2936875"/>
              <a:gd name="connsiteX53" fmla="*/ 1028700 w 4648200"/>
              <a:gd name="connsiteY53" fmla="*/ 2870200 h 2936875"/>
              <a:gd name="connsiteX54" fmla="*/ 850900 w 4648200"/>
              <a:gd name="connsiteY54" fmla="*/ 2800350 h 2936875"/>
              <a:gd name="connsiteX55" fmla="*/ 679450 w 4648200"/>
              <a:gd name="connsiteY55" fmla="*/ 2724150 h 2936875"/>
              <a:gd name="connsiteX56" fmla="*/ 514350 w 4648200"/>
              <a:gd name="connsiteY56" fmla="*/ 2597150 h 2936875"/>
              <a:gd name="connsiteX57" fmla="*/ 381000 w 4648200"/>
              <a:gd name="connsiteY57" fmla="*/ 2432050 h 2936875"/>
              <a:gd name="connsiteX58" fmla="*/ 285750 w 4648200"/>
              <a:gd name="connsiteY58" fmla="*/ 2317750 h 2936875"/>
              <a:gd name="connsiteX59" fmla="*/ 196850 w 4648200"/>
              <a:gd name="connsiteY59" fmla="*/ 2165350 h 2936875"/>
              <a:gd name="connsiteX60" fmla="*/ 114300 w 4648200"/>
              <a:gd name="connsiteY60" fmla="*/ 1981200 h 2936875"/>
              <a:gd name="connsiteX61" fmla="*/ 69850 w 4648200"/>
              <a:gd name="connsiteY61" fmla="*/ 1809750 h 2936875"/>
              <a:gd name="connsiteX62" fmla="*/ 25400 w 4648200"/>
              <a:gd name="connsiteY62" fmla="*/ 1600200 h 2936875"/>
              <a:gd name="connsiteX63" fmla="*/ 0 w 4648200"/>
              <a:gd name="connsiteY63" fmla="*/ 1377950 h 2936875"/>
              <a:gd name="connsiteX64" fmla="*/ 19050 w 4648200"/>
              <a:gd name="connsiteY64" fmla="*/ 1155700 h 2936875"/>
              <a:gd name="connsiteX65" fmla="*/ 44450 w 4648200"/>
              <a:gd name="connsiteY65" fmla="*/ 965200 h 2936875"/>
              <a:gd name="connsiteX66" fmla="*/ 101600 w 4648200"/>
              <a:gd name="connsiteY66" fmla="*/ 838200 h 2936875"/>
              <a:gd name="connsiteX0" fmla="*/ 101600 w 4648200"/>
              <a:gd name="connsiteY0" fmla="*/ 838200 h 2938403"/>
              <a:gd name="connsiteX1" fmla="*/ 146050 w 4648200"/>
              <a:gd name="connsiteY1" fmla="*/ 749300 h 2938403"/>
              <a:gd name="connsiteX2" fmla="*/ 177800 w 4648200"/>
              <a:gd name="connsiteY2" fmla="*/ 692150 h 2938403"/>
              <a:gd name="connsiteX3" fmla="*/ 279400 w 4648200"/>
              <a:gd name="connsiteY3" fmla="*/ 603250 h 2938403"/>
              <a:gd name="connsiteX4" fmla="*/ 374650 w 4648200"/>
              <a:gd name="connsiteY4" fmla="*/ 527050 h 2938403"/>
              <a:gd name="connsiteX5" fmla="*/ 463550 w 4648200"/>
              <a:gd name="connsiteY5" fmla="*/ 482600 h 2938403"/>
              <a:gd name="connsiteX6" fmla="*/ 565150 w 4648200"/>
              <a:gd name="connsiteY6" fmla="*/ 406400 h 2938403"/>
              <a:gd name="connsiteX7" fmla="*/ 717550 w 4648200"/>
              <a:gd name="connsiteY7" fmla="*/ 349250 h 2938403"/>
              <a:gd name="connsiteX8" fmla="*/ 831850 w 4648200"/>
              <a:gd name="connsiteY8" fmla="*/ 298450 h 2938403"/>
              <a:gd name="connsiteX9" fmla="*/ 927100 w 4648200"/>
              <a:gd name="connsiteY9" fmla="*/ 266700 h 2938403"/>
              <a:gd name="connsiteX10" fmla="*/ 1022350 w 4648200"/>
              <a:gd name="connsiteY10" fmla="*/ 260350 h 2938403"/>
              <a:gd name="connsiteX11" fmla="*/ 1104900 w 4648200"/>
              <a:gd name="connsiteY11" fmla="*/ 228600 h 2938403"/>
              <a:gd name="connsiteX12" fmla="*/ 1219200 w 4648200"/>
              <a:gd name="connsiteY12" fmla="*/ 190500 h 2938403"/>
              <a:gd name="connsiteX13" fmla="*/ 1346200 w 4648200"/>
              <a:gd name="connsiteY13" fmla="*/ 158750 h 2938403"/>
              <a:gd name="connsiteX14" fmla="*/ 1473200 w 4648200"/>
              <a:gd name="connsiteY14" fmla="*/ 133350 h 2938403"/>
              <a:gd name="connsiteX15" fmla="*/ 1612900 w 4648200"/>
              <a:gd name="connsiteY15" fmla="*/ 101600 h 2938403"/>
              <a:gd name="connsiteX16" fmla="*/ 1765300 w 4648200"/>
              <a:gd name="connsiteY16" fmla="*/ 82550 h 2938403"/>
              <a:gd name="connsiteX17" fmla="*/ 1943100 w 4648200"/>
              <a:gd name="connsiteY17" fmla="*/ 76200 h 2938403"/>
              <a:gd name="connsiteX18" fmla="*/ 2070100 w 4648200"/>
              <a:gd name="connsiteY18" fmla="*/ 50800 h 2938403"/>
              <a:gd name="connsiteX19" fmla="*/ 2254250 w 4648200"/>
              <a:gd name="connsiteY19" fmla="*/ 25400 h 2938403"/>
              <a:gd name="connsiteX20" fmla="*/ 2451100 w 4648200"/>
              <a:gd name="connsiteY20" fmla="*/ 6350 h 2938403"/>
              <a:gd name="connsiteX21" fmla="*/ 2679700 w 4648200"/>
              <a:gd name="connsiteY21" fmla="*/ 0 h 2938403"/>
              <a:gd name="connsiteX22" fmla="*/ 2876550 w 4648200"/>
              <a:gd name="connsiteY22" fmla="*/ 6350 h 2938403"/>
              <a:gd name="connsiteX23" fmla="*/ 3092450 w 4648200"/>
              <a:gd name="connsiteY23" fmla="*/ 19050 h 2938403"/>
              <a:gd name="connsiteX24" fmla="*/ 3327400 w 4648200"/>
              <a:gd name="connsiteY24" fmla="*/ 63500 h 2938403"/>
              <a:gd name="connsiteX25" fmla="*/ 3517900 w 4648200"/>
              <a:gd name="connsiteY25" fmla="*/ 120650 h 2938403"/>
              <a:gd name="connsiteX26" fmla="*/ 3714750 w 4648200"/>
              <a:gd name="connsiteY26" fmla="*/ 171450 h 2938403"/>
              <a:gd name="connsiteX27" fmla="*/ 3886200 w 4648200"/>
              <a:gd name="connsiteY27" fmla="*/ 247650 h 2938403"/>
              <a:gd name="connsiteX28" fmla="*/ 4044950 w 4648200"/>
              <a:gd name="connsiteY28" fmla="*/ 342900 h 2938403"/>
              <a:gd name="connsiteX29" fmla="*/ 4197350 w 4648200"/>
              <a:gd name="connsiteY29" fmla="*/ 457200 h 2938403"/>
              <a:gd name="connsiteX30" fmla="*/ 4337050 w 4648200"/>
              <a:gd name="connsiteY30" fmla="*/ 571500 h 2938403"/>
              <a:gd name="connsiteX31" fmla="*/ 4476750 w 4648200"/>
              <a:gd name="connsiteY31" fmla="*/ 742950 h 2938403"/>
              <a:gd name="connsiteX32" fmla="*/ 4559300 w 4648200"/>
              <a:gd name="connsiteY32" fmla="*/ 901700 h 2938403"/>
              <a:gd name="connsiteX33" fmla="*/ 4616450 w 4648200"/>
              <a:gd name="connsiteY33" fmla="*/ 1085850 h 2938403"/>
              <a:gd name="connsiteX34" fmla="*/ 4641850 w 4648200"/>
              <a:gd name="connsiteY34" fmla="*/ 1270000 h 2938403"/>
              <a:gd name="connsiteX35" fmla="*/ 4648200 w 4648200"/>
              <a:gd name="connsiteY35" fmla="*/ 1460500 h 2938403"/>
              <a:gd name="connsiteX36" fmla="*/ 4641850 w 4648200"/>
              <a:gd name="connsiteY36" fmla="*/ 1631950 h 2938403"/>
              <a:gd name="connsiteX37" fmla="*/ 4603750 w 4648200"/>
              <a:gd name="connsiteY37" fmla="*/ 1873250 h 2938403"/>
              <a:gd name="connsiteX38" fmla="*/ 4540250 w 4648200"/>
              <a:gd name="connsiteY38" fmla="*/ 2063750 h 2938403"/>
              <a:gd name="connsiteX39" fmla="*/ 4419600 w 4648200"/>
              <a:gd name="connsiteY39" fmla="*/ 2279650 h 2938403"/>
              <a:gd name="connsiteX40" fmla="*/ 4286250 w 4648200"/>
              <a:gd name="connsiteY40" fmla="*/ 2432050 h 2938403"/>
              <a:gd name="connsiteX41" fmla="*/ 4121150 w 4648200"/>
              <a:gd name="connsiteY41" fmla="*/ 2571750 h 2938403"/>
              <a:gd name="connsiteX42" fmla="*/ 3949700 w 4648200"/>
              <a:gd name="connsiteY42" fmla="*/ 2673350 h 2938403"/>
              <a:gd name="connsiteX43" fmla="*/ 3759200 w 4648200"/>
              <a:gd name="connsiteY43" fmla="*/ 2755900 h 2938403"/>
              <a:gd name="connsiteX44" fmla="*/ 3568700 w 4648200"/>
              <a:gd name="connsiteY44" fmla="*/ 2832100 h 2938403"/>
              <a:gd name="connsiteX45" fmla="*/ 3362325 w 4648200"/>
              <a:gd name="connsiteY45" fmla="*/ 2901950 h 2938403"/>
              <a:gd name="connsiteX46" fmla="*/ 3108325 w 4648200"/>
              <a:gd name="connsiteY46" fmla="*/ 2933700 h 2938403"/>
              <a:gd name="connsiteX47" fmla="*/ 2813050 w 4648200"/>
              <a:gd name="connsiteY47" fmla="*/ 2936875 h 2938403"/>
              <a:gd name="connsiteX48" fmla="*/ 2501900 w 4648200"/>
              <a:gd name="connsiteY48" fmla="*/ 2933700 h 2938403"/>
              <a:gd name="connsiteX49" fmla="*/ 2209800 w 4648200"/>
              <a:gd name="connsiteY49" fmla="*/ 2933700 h 2938403"/>
              <a:gd name="connsiteX50" fmla="*/ 1822450 w 4648200"/>
              <a:gd name="connsiteY50" fmla="*/ 2933700 h 2938403"/>
              <a:gd name="connsiteX51" fmla="*/ 1492250 w 4648200"/>
              <a:gd name="connsiteY51" fmla="*/ 2933700 h 2938403"/>
              <a:gd name="connsiteX52" fmla="*/ 1254125 w 4648200"/>
              <a:gd name="connsiteY52" fmla="*/ 2933700 h 2938403"/>
              <a:gd name="connsiteX53" fmla="*/ 1028700 w 4648200"/>
              <a:gd name="connsiteY53" fmla="*/ 2870200 h 2938403"/>
              <a:gd name="connsiteX54" fmla="*/ 850900 w 4648200"/>
              <a:gd name="connsiteY54" fmla="*/ 2800350 h 2938403"/>
              <a:gd name="connsiteX55" fmla="*/ 679450 w 4648200"/>
              <a:gd name="connsiteY55" fmla="*/ 2724150 h 2938403"/>
              <a:gd name="connsiteX56" fmla="*/ 514350 w 4648200"/>
              <a:gd name="connsiteY56" fmla="*/ 2597150 h 2938403"/>
              <a:gd name="connsiteX57" fmla="*/ 381000 w 4648200"/>
              <a:gd name="connsiteY57" fmla="*/ 2432050 h 2938403"/>
              <a:gd name="connsiteX58" fmla="*/ 285750 w 4648200"/>
              <a:gd name="connsiteY58" fmla="*/ 2317750 h 2938403"/>
              <a:gd name="connsiteX59" fmla="*/ 196850 w 4648200"/>
              <a:gd name="connsiteY59" fmla="*/ 2165350 h 2938403"/>
              <a:gd name="connsiteX60" fmla="*/ 114300 w 4648200"/>
              <a:gd name="connsiteY60" fmla="*/ 1981200 h 2938403"/>
              <a:gd name="connsiteX61" fmla="*/ 69850 w 4648200"/>
              <a:gd name="connsiteY61" fmla="*/ 1809750 h 2938403"/>
              <a:gd name="connsiteX62" fmla="*/ 25400 w 4648200"/>
              <a:gd name="connsiteY62" fmla="*/ 1600200 h 2938403"/>
              <a:gd name="connsiteX63" fmla="*/ 0 w 4648200"/>
              <a:gd name="connsiteY63" fmla="*/ 1377950 h 2938403"/>
              <a:gd name="connsiteX64" fmla="*/ 19050 w 4648200"/>
              <a:gd name="connsiteY64" fmla="*/ 1155700 h 2938403"/>
              <a:gd name="connsiteX65" fmla="*/ 44450 w 4648200"/>
              <a:gd name="connsiteY65" fmla="*/ 965200 h 2938403"/>
              <a:gd name="connsiteX66" fmla="*/ 101600 w 4648200"/>
              <a:gd name="connsiteY66" fmla="*/ 838200 h 293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648200" h="2938403">
                <a:moveTo>
                  <a:pt x="101600" y="838200"/>
                </a:moveTo>
                <a:lnTo>
                  <a:pt x="146050" y="749300"/>
                </a:lnTo>
                <a:lnTo>
                  <a:pt x="177800" y="692150"/>
                </a:lnTo>
                <a:lnTo>
                  <a:pt x="279400" y="603250"/>
                </a:lnTo>
                <a:lnTo>
                  <a:pt x="374650" y="527050"/>
                </a:lnTo>
                <a:lnTo>
                  <a:pt x="463550" y="482600"/>
                </a:lnTo>
                <a:lnTo>
                  <a:pt x="565150" y="406400"/>
                </a:lnTo>
                <a:lnTo>
                  <a:pt x="717550" y="349250"/>
                </a:lnTo>
                <a:lnTo>
                  <a:pt x="831850" y="298450"/>
                </a:lnTo>
                <a:lnTo>
                  <a:pt x="927100" y="266700"/>
                </a:lnTo>
                <a:lnTo>
                  <a:pt x="1022350" y="260350"/>
                </a:lnTo>
                <a:lnTo>
                  <a:pt x="1104900" y="228600"/>
                </a:lnTo>
                <a:lnTo>
                  <a:pt x="1219200" y="190500"/>
                </a:lnTo>
                <a:lnTo>
                  <a:pt x="1346200" y="158750"/>
                </a:lnTo>
                <a:lnTo>
                  <a:pt x="1473200" y="133350"/>
                </a:lnTo>
                <a:lnTo>
                  <a:pt x="1612900" y="101600"/>
                </a:lnTo>
                <a:lnTo>
                  <a:pt x="1765300" y="82550"/>
                </a:lnTo>
                <a:lnTo>
                  <a:pt x="1943100" y="76200"/>
                </a:lnTo>
                <a:lnTo>
                  <a:pt x="2070100" y="50800"/>
                </a:lnTo>
                <a:lnTo>
                  <a:pt x="2254250" y="25400"/>
                </a:lnTo>
                <a:lnTo>
                  <a:pt x="2451100" y="6350"/>
                </a:lnTo>
                <a:lnTo>
                  <a:pt x="2679700" y="0"/>
                </a:lnTo>
                <a:lnTo>
                  <a:pt x="2876550" y="6350"/>
                </a:lnTo>
                <a:lnTo>
                  <a:pt x="3092450" y="19050"/>
                </a:lnTo>
                <a:lnTo>
                  <a:pt x="3327400" y="63500"/>
                </a:lnTo>
                <a:lnTo>
                  <a:pt x="3517900" y="120650"/>
                </a:lnTo>
                <a:lnTo>
                  <a:pt x="3714750" y="171450"/>
                </a:lnTo>
                <a:lnTo>
                  <a:pt x="3886200" y="247650"/>
                </a:lnTo>
                <a:lnTo>
                  <a:pt x="4044950" y="342900"/>
                </a:lnTo>
                <a:lnTo>
                  <a:pt x="4197350" y="457200"/>
                </a:lnTo>
                <a:lnTo>
                  <a:pt x="4337050" y="571500"/>
                </a:lnTo>
                <a:lnTo>
                  <a:pt x="4476750" y="742950"/>
                </a:lnTo>
                <a:lnTo>
                  <a:pt x="4559300" y="901700"/>
                </a:lnTo>
                <a:lnTo>
                  <a:pt x="4616450" y="1085850"/>
                </a:lnTo>
                <a:lnTo>
                  <a:pt x="4641850" y="1270000"/>
                </a:lnTo>
                <a:lnTo>
                  <a:pt x="4648200" y="1460500"/>
                </a:lnTo>
                <a:lnTo>
                  <a:pt x="4641850" y="1631950"/>
                </a:lnTo>
                <a:lnTo>
                  <a:pt x="4603750" y="1873250"/>
                </a:lnTo>
                <a:lnTo>
                  <a:pt x="4540250" y="2063750"/>
                </a:lnTo>
                <a:lnTo>
                  <a:pt x="4419600" y="2279650"/>
                </a:lnTo>
                <a:lnTo>
                  <a:pt x="4286250" y="2432050"/>
                </a:lnTo>
                <a:lnTo>
                  <a:pt x="4121150" y="2571750"/>
                </a:lnTo>
                <a:lnTo>
                  <a:pt x="3949700" y="2673350"/>
                </a:lnTo>
                <a:lnTo>
                  <a:pt x="3759200" y="2755900"/>
                </a:lnTo>
                <a:lnTo>
                  <a:pt x="3568700" y="2832100"/>
                </a:lnTo>
                <a:lnTo>
                  <a:pt x="3362325" y="2901950"/>
                </a:lnTo>
                <a:lnTo>
                  <a:pt x="3108325" y="2933700"/>
                </a:lnTo>
                <a:lnTo>
                  <a:pt x="2813050" y="2936875"/>
                </a:lnTo>
                <a:cubicBezTo>
                  <a:pt x="2705100" y="2932642"/>
                  <a:pt x="2602442" y="2934229"/>
                  <a:pt x="2501900" y="2933700"/>
                </a:cubicBezTo>
                <a:lnTo>
                  <a:pt x="2209800" y="2933700"/>
                </a:lnTo>
                <a:lnTo>
                  <a:pt x="1822450" y="2933700"/>
                </a:lnTo>
                <a:lnTo>
                  <a:pt x="1492250" y="2933700"/>
                </a:lnTo>
                <a:cubicBezTo>
                  <a:pt x="1416050" y="2933700"/>
                  <a:pt x="1331383" y="2944283"/>
                  <a:pt x="1254125" y="2933700"/>
                </a:cubicBezTo>
                <a:cubicBezTo>
                  <a:pt x="1176867" y="2923117"/>
                  <a:pt x="1102783" y="2886075"/>
                  <a:pt x="1028700" y="2870200"/>
                </a:cubicBezTo>
                <a:lnTo>
                  <a:pt x="850900" y="2800350"/>
                </a:lnTo>
                <a:lnTo>
                  <a:pt x="679450" y="2724150"/>
                </a:lnTo>
                <a:lnTo>
                  <a:pt x="514350" y="2597150"/>
                </a:lnTo>
                <a:lnTo>
                  <a:pt x="381000" y="2432050"/>
                </a:lnTo>
                <a:lnTo>
                  <a:pt x="285750" y="2317750"/>
                </a:lnTo>
                <a:lnTo>
                  <a:pt x="196850" y="2165350"/>
                </a:lnTo>
                <a:lnTo>
                  <a:pt x="114300" y="1981200"/>
                </a:lnTo>
                <a:lnTo>
                  <a:pt x="69850" y="1809750"/>
                </a:lnTo>
                <a:lnTo>
                  <a:pt x="25400" y="1600200"/>
                </a:lnTo>
                <a:lnTo>
                  <a:pt x="0" y="1377950"/>
                </a:lnTo>
                <a:lnTo>
                  <a:pt x="19050" y="1155700"/>
                </a:lnTo>
                <a:lnTo>
                  <a:pt x="44450" y="965200"/>
                </a:lnTo>
                <a:lnTo>
                  <a:pt x="101600" y="838200"/>
                </a:lnTo>
                <a:close/>
              </a:path>
            </a:pathLst>
          </a:custGeom>
          <a:solidFill>
            <a:srgbClr val="FFD2CF"/>
          </a:solidFill>
          <a:ln w="25400">
            <a:solidFill>
              <a:srgbClr val="BA9B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Freeform 65">
            <a:extLst>
              <a:ext uri="{FF2B5EF4-FFF2-40B4-BE49-F238E27FC236}">
                <a16:creationId xmlns:a16="http://schemas.microsoft.com/office/drawing/2014/main" id="{DF99E3C9-253B-CB47-A06C-22BB0BAF10CA}"/>
              </a:ext>
            </a:extLst>
          </p:cNvPr>
          <p:cNvSpPr>
            <a:spLocks noChangeAspect="1"/>
          </p:cNvSpPr>
          <p:nvPr/>
        </p:nvSpPr>
        <p:spPr>
          <a:xfrm rot="10800000">
            <a:off x="529974" y="3884420"/>
            <a:ext cx="3964399" cy="2506132"/>
          </a:xfrm>
          <a:custGeom>
            <a:avLst/>
            <a:gdLst>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44600 w 4648200"/>
              <a:gd name="connsiteY52" fmla="*/ 2889250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50950 w 4648200"/>
              <a:gd name="connsiteY52" fmla="*/ 2917825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6100 w 4648200"/>
              <a:gd name="connsiteY50" fmla="*/ 29083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7403"/>
              <a:gd name="connsiteX1" fmla="*/ 146050 w 4648200"/>
              <a:gd name="connsiteY1" fmla="*/ 749300 h 2947403"/>
              <a:gd name="connsiteX2" fmla="*/ 177800 w 4648200"/>
              <a:gd name="connsiteY2" fmla="*/ 692150 h 2947403"/>
              <a:gd name="connsiteX3" fmla="*/ 279400 w 4648200"/>
              <a:gd name="connsiteY3" fmla="*/ 603250 h 2947403"/>
              <a:gd name="connsiteX4" fmla="*/ 374650 w 4648200"/>
              <a:gd name="connsiteY4" fmla="*/ 527050 h 2947403"/>
              <a:gd name="connsiteX5" fmla="*/ 463550 w 4648200"/>
              <a:gd name="connsiteY5" fmla="*/ 482600 h 2947403"/>
              <a:gd name="connsiteX6" fmla="*/ 565150 w 4648200"/>
              <a:gd name="connsiteY6" fmla="*/ 406400 h 2947403"/>
              <a:gd name="connsiteX7" fmla="*/ 717550 w 4648200"/>
              <a:gd name="connsiteY7" fmla="*/ 349250 h 2947403"/>
              <a:gd name="connsiteX8" fmla="*/ 831850 w 4648200"/>
              <a:gd name="connsiteY8" fmla="*/ 298450 h 2947403"/>
              <a:gd name="connsiteX9" fmla="*/ 927100 w 4648200"/>
              <a:gd name="connsiteY9" fmla="*/ 266700 h 2947403"/>
              <a:gd name="connsiteX10" fmla="*/ 1022350 w 4648200"/>
              <a:gd name="connsiteY10" fmla="*/ 260350 h 2947403"/>
              <a:gd name="connsiteX11" fmla="*/ 1104900 w 4648200"/>
              <a:gd name="connsiteY11" fmla="*/ 228600 h 2947403"/>
              <a:gd name="connsiteX12" fmla="*/ 1219200 w 4648200"/>
              <a:gd name="connsiteY12" fmla="*/ 190500 h 2947403"/>
              <a:gd name="connsiteX13" fmla="*/ 1346200 w 4648200"/>
              <a:gd name="connsiteY13" fmla="*/ 158750 h 2947403"/>
              <a:gd name="connsiteX14" fmla="*/ 1473200 w 4648200"/>
              <a:gd name="connsiteY14" fmla="*/ 133350 h 2947403"/>
              <a:gd name="connsiteX15" fmla="*/ 1612900 w 4648200"/>
              <a:gd name="connsiteY15" fmla="*/ 101600 h 2947403"/>
              <a:gd name="connsiteX16" fmla="*/ 1765300 w 4648200"/>
              <a:gd name="connsiteY16" fmla="*/ 82550 h 2947403"/>
              <a:gd name="connsiteX17" fmla="*/ 1943100 w 4648200"/>
              <a:gd name="connsiteY17" fmla="*/ 76200 h 2947403"/>
              <a:gd name="connsiteX18" fmla="*/ 2070100 w 4648200"/>
              <a:gd name="connsiteY18" fmla="*/ 50800 h 2947403"/>
              <a:gd name="connsiteX19" fmla="*/ 2254250 w 4648200"/>
              <a:gd name="connsiteY19" fmla="*/ 25400 h 2947403"/>
              <a:gd name="connsiteX20" fmla="*/ 2451100 w 4648200"/>
              <a:gd name="connsiteY20" fmla="*/ 6350 h 2947403"/>
              <a:gd name="connsiteX21" fmla="*/ 2679700 w 4648200"/>
              <a:gd name="connsiteY21" fmla="*/ 0 h 2947403"/>
              <a:gd name="connsiteX22" fmla="*/ 2876550 w 4648200"/>
              <a:gd name="connsiteY22" fmla="*/ 6350 h 2947403"/>
              <a:gd name="connsiteX23" fmla="*/ 3092450 w 4648200"/>
              <a:gd name="connsiteY23" fmla="*/ 19050 h 2947403"/>
              <a:gd name="connsiteX24" fmla="*/ 3327400 w 4648200"/>
              <a:gd name="connsiteY24" fmla="*/ 63500 h 2947403"/>
              <a:gd name="connsiteX25" fmla="*/ 3517900 w 4648200"/>
              <a:gd name="connsiteY25" fmla="*/ 120650 h 2947403"/>
              <a:gd name="connsiteX26" fmla="*/ 3714750 w 4648200"/>
              <a:gd name="connsiteY26" fmla="*/ 171450 h 2947403"/>
              <a:gd name="connsiteX27" fmla="*/ 3886200 w 4648200"/>
              <a:gd name="connsiteY27" fmla="*/ 247650 h 2947403"/>
              <a:gd name="connsiteX28" fmla="*/ 4044950 w 4648200"/>
              <a:gd name="connsiteY28" fmla="*/ 342900 h 2947403"/>
              <a:gd name="connsiteX29" fmla="*/ 4197350 w 4648200"/>
              <a:gd name="connsiteY29" fmla="*/ 457200 h 2947403"/>
              <a:gd name="connsiteX30" fmla="*/ 4337050 w 4648200"/>
              <a:gd name="connsiteY30" fmla="*/ 571500 h 2947403"/>
              <a:gd name="connsiteX31" fmla="*/ 4476750 w 4648200"/>
              <a:gd name="connsiteY31" fmla="*/ 742950 h 2947403"/>
              <a:gd name="connsiteX32" fmla="*/ 4559300 w 4648200"/>
              <a:gd name="connsiteY32" fmla="*/ 901700 h 2947403"/>
              <a:gd name="connsiteX33" fmla="*/ 4616450 w 4648200"/>
              <a:gd name="connsiteY33" fmla="*/ 1085850 h 2947403"/>
              <a:gd name="connsiteX34" fmla="*/ 4641850 w 4648200"/>
              <a:gd name="connsiteY34" fmla="*/ 1270000 h 2947403"/>
              <a:gd name="connsiteX35" fmla="*/ 4648200 w 4648200"/>
              <a:gd name="connsiteY35" fmla="*/ 1460500 h 2947403"/>
              <a:gd name="connsiteX36" fmla="*/ 4641850 w 4648200"/>
              <a:gd name="connsiteY36" fmla="*/ 1631950 h 2947403"/>
              <a:gd name="connsiteX37" fmla="*/ 4603750 w 4648200"/>
              <a:gd name="connsiteY37" fmla="*/ 1873250 h 2947403"/>
              <a:gd name="connsiteX38" fmla="*/ 4540250 w 4648200"/>
              <a:gd name="connsiteY38" fmla="*/ 2063750 h 2947403"/>
              <a:gd name="connsiteX39" fmla="*/ 4419600 w 4648200"/>
              <a:gd name="connsiteY39" fmla="*/ 2279650 h 2947403"/>
              <a:gd name="connsiteX40" fmla="*/ 4286250 w 4648200"/>
              <a:gd name="connsiteY40" fmla="*/ 2432050 h 2947403"/>
              <a:gd name="connsiteX41" fmla="*/ 4121150 w 4648200"/>
              <a:gd name="connsiteY41" fmla="*/ 2571750 h 2947403"/>
              <a:gd name="connsiteX42" fmla="*/ 3949700 w 4648200"/>
              <a:gd name="connsiteY42" fmla="*/ 2673350 h 2947403"/>
              <a:gd name="connsiteX43" fmla="*/ 3759200 w 4648200"/>
              <a:gd name="connsiteY43" fmla="*/ 2755900 h 2947403"/>
              <a:gd name="connsiteX44" fmla="*/ 3568700 w 4648200"/>
              <a:gd name="connsiteY44" fmla="*/ 2832100 h 2947403"/>
              <a:gd name="connsiteX45" fmla="*/ 3359150 w 4648200"/>
              <a:gd name="connsiteY45" fmla="*/ 2876550 h 2947403"/>
              <a:gd name="connsiteX46" fmla="*/ 3092450 w 4648200"/>
              <a:gd name="connsiteY46" fmla="*/ 2908300 h 2947403"/>
              <a:gd name="connsiteX47" fmla="*/ 2806700 w 4648200"/>
              <a:gd name="connsiteY47" fmla="*/ 2927350 h 2947403"/>
              <a:gd name="connsiteX48" fmla="*/ 2482850 w 4648200"/>
              <a:gd name="connsiteY48" fmla="*/ 2914650 h 2947403"/>
              <a:gd name="connsiteX49" fmla="*/ 2209800 w 4648200"/>
              <a:gd name="connsiteY49" fmla="*/ 2946400 h 2947403"/>
              <a:gd name="connsiteX50" fmla="*/ 1819275 w 4648200"/>
              <a:gd name="connsiteY50" fmla="*/ 2946400 h 2947403"/>
              <a:gd name="connsiteX51" fmla="*/ 1489075 w 4648200"/>
              <a:gd name="connsiteY51" fmla="*/ 2946400 h 2947403"/>
              <a:gd name="connsiteX52" fmla="*/ 1250950 w 4648200"/>
              <a:gd name="connsiteY52" fmla="*/ 2917825 h 2947403"/>
              <a:gd name="connsiteX53" fmla="*/ 1028700 w 4648200"/>
              <a:gd name="connsiteY53" fmla="*/ 2870200 h 2947403"/>
              <a:gd name="connsiteX54" fmla="*/ 850900 w 4648200"/>
              <a:gd name="connsiteY54" fmla="*/ 2800350 h 2947403"/>
              <a:gd name="connsiteX55" fmla="*/ 679450 w 4648200"/>
              <a:gd name="connsiteY55" fmla="*/ 2724150 h 2947403"/>
              <a:gd name="connsiteX56" fmla="*/ 514350 w 4648200"/>
              <a:gd name="connsiteY56" fmla="*/ 2597150 h 2947403"/>
              <a:gd name="connsiteX57" fmla="*/ 381000 w 4648200"/>
              <a:gd name="connsiteY57" fmla="*/ 2432050 h 2947403"/>
              <a:gd name="connsiteX58" fmla="*/ 285750 w 4648200"/>
              <a:gd name="connsiteY58" fmla="*/ 2317750 h 2947403"/>
              <a:gd name="connsiteX59" fmla="*/ 196850 w 4648200"/>
              <a:gd name="connsiteY59" fmla="*/ 2165350 h 2947403"/>
              <a:gd name="connsiteX60" fmla="*/ 114300 w 4648200"/>
              <a:gd name="connsiteY60" fmla="*/ 1981200 h 2947403"/>
              <a:gd name="connsiteX61" fmla="*/ 69850 w 4648200"/>
              <a:gd name="connsiteY61" fmla="*/ 1809750 h 2947403"/>
              <a:gd name="connsiteX62" fmla="*/ 25400 w 4648200"/>
              <a:gd name="connsiteY62" fmla="*/ 1600200 h 2947403"/>
              <a:gd name="connsiteX63" fmla="*/ 0 w 4648200"/>
              <a:gd name="connsiteY63" fmla="*/ 1377950 h 2947403"/>
              <a:gd name="connsiteX64" fmla="*/ 19050 w 4648200"/>
              <a:gd name="connsiteY64" fmla="*/ 1155700 h 2947403"/>
              <a:gd name="connsiteX65" fmla="*/ 44450 w 4648200"/>
              <a:gd name="connsiteY65" fmla="*/ 965200 h 2947403"/>
              <a:gd name="connsiteX66" fmla="*/ 101600 w 4648200"/>
              <a:gd name="connsiteY66" fmla="*/ 838200 h 2947403"/>
              <a:gd name="connsiteX0" fmla="*/ 101600 w 4648200"/>
              <a:gd name="connsiteY0" fmla="*/ 838200 h 2950517"/>
              <a:gd name="connsiteX1" fmla="*/ 146050 w 4648200"/>
              <a:gd name="connsiteY1" fmla="*/ 749300 h 2950517"/>
              <a:gd name="connsiteX2" fmla="*/ 177800 w 4648200"/>
              <a:gd name="connsiteY2" fmla="*/ 692150 h 2950517"/>
              <a:gd name="connsiteX3" fmla="*/ 279400 w 4648200"/>
              <a:gd name="connsiteY3" fmla="*/ 603250 h 2950517"/>
              <a:gd name="connsiteX4" fmla="*/ 374650 w 4648200"/>
              <a:gd name="connsiteY4" fmla="*/ 527050 h 2950517"/>
              <a:gd name="connsiteX5" fmla="*/ 463550 w 4648200"/>
              <a:gd name="connsiteY5" fmla="*/ 482600 h 2950517"/>
              <a:gd name="connsiteX6" fmla="*/ 565150 w 4648200"/>
              <a:gd name="connsiteY6" fmla="*/ 406400 h 2950517"/>
              <a:gd name="connsiteX7" fmla="*/ 717550 w 4648200"/>
              <a:gd name="connsiteY7" fmla="*/ 349250 h 2950517"/>
              <a:gd name="connsiteX8" fmla="*/ 831850 w 4648200"/>
              <a:gd name="connsiteY8" fmla="*/ 298450 h 2950517"/>
              <a:gd name="connsiteX9" fmla="*/ 927100 w 4648200"/>
              <a:gd name="connsiteY9" fmla="*/ 266700 h 2950517"/>
              <a:gd name="connsiteX10" fmla="*/ 1022350 w 4648200"/>
              <a:gd name="connsiteY10" fmla="*/ 260350 h 2950517"/>
              <a:gd name="connsiteX11" fmla="*/ 1104900 w 4648200"/>
              <a:gd name="connsiteY11" fmla="*/ 228600 h 2950517"/>
              <a:gd name="connsiteX12" fmla="*/ 1219200 w 4648200"/>
              <a:gd name="connsiteY12" fmla="*/ 190500 h 2950517"/>
              <a:gd name="connsiteX13" fmla="*/ 1346200 w 4648200"/>
              <a:gd name="connsiteY13" fmla="*/ 158750 h 2950517"/>
              <a:gd name="connsiteX14" fmla="*/ 1473200 w 4648200"/>
              <a:gd name="connsiteY14" fmla="*/ 133350 h 2950517"/>
              <a:gd name="connsiteX15" fmla="*/ 1612900 w 4648200"/>
              <a:gd name="connsiteY15" fmla="*/ 101600 h 2950517"/>
              <a:gd name="connsiteX16" fmla="*/ 1765300 w 4648200"/>
              <a:gd name="connsiteY16" fmla="*/ 82550 h 2950517"/>
              <a:gd name="connsiteX17" fmla="*/ 1943100 w 4648200"/>
              <a:gd name="connsiteY17" fmla="*/ 76200 h 2950517"/>
              <a:gd name="connsiteX18" fmla="*/ 2070100 w 4648200"/>
              <a:gd name="connsiteY18" fmla="*/ 50800 h 2950517"/>
              <a:gd name="connsiteX19" fmla="*/ 2254250 w 4648200"/>
              <a:gd name="connsiteY19" fmla="*/ 25400 h 2950517"/>
              <a:gd name="connsiteX20" fmla="*/ 2451100 w 4648200"/>
              <a:gd name="connsiteY20" fmla="*/ 6350 h 2950517"/>
              <a:gd name="connsiteX21" fmla="*/ 2679700 w 4648200"/>
              <a:gd name="connsiteY21" fmla="*/ 0 h 2950517"/>
              <a:gd name="connsiteX22" fmla="*/ 2876550 w 4648200"/>
              <a:gd name="connsiteY22" fmla="*/ 6350 h 2950517"/>
              <a:gd name="connsiteX23" fmla="*/ 3092450 w 4648200"/>
              <a:gd name="connsiteY23" fmla="*/ 19050 h 2950517"/>
              <a:gd name="connsiteX24" fmla="*/ 3327400 w 4648200"/>
              <a:gd name="connsiteY24" fmla="*/ 63500 h 2950517"/>
              <a:gd name="connsiteX25" fmla="*/ 3517900 w 4648200"/>
              <a:gd name="connsiteY25" fmla="*/ 120650 h 2950517"/>
              <a:gd name="connsiteX26" fmla="*/ 3714750 w 4648200"/>
              <a:gd name="connsiteY26" fmla="*/ 171450 h 2950517"/>
              <a:gd name="connsiteX27" fmla="*/ 3886200 w 4648200"/>
              <a:gd name="connsiteY27" fmla="*/ 247650 h 2950517"/>
              <a:gd name="connsiteX28" fmla="*/ 4044950 w 4648200"/>
              <a:gd name="connsiteY28" fmla="*/ 342900 h 2950517"/>
              <a:gd name="connsiteX29" fmla="*/ 4197350 w 4648200"/>
              <a:gd name="connsiteY29" fmla="*/ 457200 h 2950517"/>
              <a:gd name="connsiteX30" fmla="*/ 4337050 w 4648200"/>
              <a:gd name="connsiteY30" fmla="*/ 571500 h 2950517"/>
              <a:gd name="connsiteX31" fmla="*/ 4476750 w 4648200"/>
              <a:gd name="connsiteY31" fmla="*/ 742950 h 2950517"/>
              <a:gd name="connsiteX32" fmla="*/ 4559300 w 4648200"/>
              <a:gd name="connsiteY32" fmla="*/ 901700 h 2950517"/>
              <a:gd name="connsiteX33" fmla="*/ 4616450 w 4648200"/>
              <a:gd name="connsiteY33" fmla="*/ 1085850 h 2950517"/>
              <a:gd name="connsiteX34" fmla="*/ 4641850 w 4648200"/>
              <a:gd name="connsiteY34" fmla="*/ 1270000 h 2950517"/>
              <a:gd name="connsiteX35" fmla="*/ 4648200 w 4648200"/>
              <a:gd name="connsiteY35" fmla="*/ 1460500 h 2950517"/>
              <a:gd name="connsiteX36" fmla="*/ 4641850 w 4648200"/>
              <a:gd name="connsiteY36" fmla="*/ 1631950 h 2950517"/>
              <a:gd name="connsiteX37" fmla="*/ 4603750 w 4648200"/>
              <a:gd name="connsiteY37" fmla="*/ 1873250 h 2950517"/>
              <a:gd name="connsiteX38" fmla="*/ 4540250 w 4648200"/>
              <a:gd name="connsiteY38" fmla="*/ 2063750 h 2950517"/>
              <a:gd name="connsiteX39" fmla="*/ 4419600 w 4648200"/>
              <a:gd name="connsiteY39" fmla="*/ 2279650 h 2950517"/>
              <a:gd name="connsiteX40" fmla="*/ 4286250 w 4648200"/>
              <a:gd name="connsiteY40" fmla="*/ 2432050 h 2950517"/>
              <a:gd name="connsiteX41" fmla="*/ 4121150 w 4648200"/>
              <a:gd name="connsiteY41" fmla="*/ 2571750 h 2950517"/>
              <a:gd name="connsiteX42" fmla="*/ 3949700 w 4648200"/>
              <a:gd name="connsiteY42" fmla="*/ 2673350 h 2950517"/>
              <a:gd name="connsiteX43" fmla="*/ 3759200 w 4648200"/>
              <a:gd name="connsiteY43" fmla="*/ 2755900 h 2950517"/>
              <a:gd name="connsiteX44" fmla="*/ 3568700 w 4648200"/>
              <a:gd name="connsiteY44" fmla="*/ 2832100 h 2950517"/>
              <a:gd name="connsiteX45" fmla="*/ 3359150 w 4648200"/>
              <a:gd name="connsiteY45" fmla="*/ 2876550 h 2950517"/>
              <a:gd name="connsiteX46" fmla="*/ 3092450 w 4648200"/>
              <a:gd name="connsiteY46" fmla="*/ 2908300 h 2950517"/>
              <a:gd name="connsiteX47" fmla="*/ 2806700 w 4648200"/>
              <a:gd name="connsiteY47" fmla="*/ 2927350 h 2950517"/>
              <a:gd name="connsiteX48" fmla="*/ 2498725 w 4648200"/>
              <a:gd name="connsiteY48" fmla="*/ 2949575 h 2950517"/>
              <a:gd name="connsiteX49" fmla="*/ 2209800 w 4648200"/>
              <a:gd name="connsiteY49" fmla="*/ 2946400 h 2950517"/>
              <a:gd name="connsiteX50" fmla="*/ 1819275 w 4648200"/>
              <a:gd name="connsiteY50" fmla="*/ 2946400 h 2950517"/>
              <a:gd name="connsiteX51" fmla="*/ 1489075 w 4648200"/>
              <a:gd name="connsiteY51" fmla="*/ 2946400 h 2950517"/>
              <a:gd name="connsiteX52" fmla="*/ 1250950 w 4648200"/>
              <a:gd name="connsiteY52" fmla="*/ 2917825 h 2950517"/>
              <a:gd name="connsiteX53" fmla="*/ 1028700 w 4648200"/>
              <a:gd name="connsiteY53" fmla="*/ 2870200 h 2950517"/>
              <a:gd name="connsiteX54" fmla="*/ 850900 w 4648200"/>
              <a:gd name="connsiteY54" fmla="*/ 2800350 h 2950517"/>
              <a:gd name="connsiteX55" fmla="*/ 679450 w 4648200"/>
              <a:gd name="connsiteY55" fmla="*/ 2724150 h 2950517"/>
              <a:gd name="connsiteX56" fmla="*/ 514350 w 4648200"/>
              <a:gd name="connsiteY56" fmla="*/ 2597150 h 2950517"/>
              <a:gd name="connsiteX57" fmla="*/ 381000 w 4648200"/>
              <a:gd name="connsiteY57" fmla="*/ 2432050 h 2950517"/>
              <a:gd name="connsiteX58" fmla="*/ 285750 w 4648200"/>
              <a:gd name="connsiteY58" fmla="*/ 2317750 h 2950517"/>
              <a:gd name="connsiteX59" fmla="*/ 196850 w 4648200"/>
              <a:gd name="connsiteY59" fmla="*/ 2165350 h 2950517"/>
              <a:gd name="connsiteX60" fmla="*/ 114300 w 4648200"/>
              <a:gd name="connsiteY60" fmla="*/ 1981200 h 2950517"/>
              <a:gd name="connsiteX61" fmla="*/ 69850 w 4648200"/>
              <a:gd name="connsiteY61" fmla="*/ 1809750 h 2950517"/>
              <a:gd name="connsiteX62" fmla="*/ 25400 w 4648200"/>
              <a:gd name="connsiteY62" fmla="*/ 1600200 h 2950517"/>
              <a:gd name="connsiteX63" fmla="*/ 0 w 4648200"/>
              <a:gd name="connsiteY63" fmla="*/ 1377950 h 2950517"/>
              <a:gd name="connsiteX64" fmla="*/ 19050 w 4648200"/>
              <a:gd name="connsiteY64" fmla="*/ 1155700 h 2950517"/>
              <a:gd name="connsiteX65" fmla="*/ 44450 w 4648200"/>
              <a:gd name="connsiteY65" fmla="*/ 965200 h 2950517"/>
              <a:gd name="connsiteX66" fmla="*/ 101600 w 4648200"/>
              <a:gd name="connsiteY66" fmla="*/ 838200 h 2950517"/>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2450 w 4648200"/>
              <a:gd name="connsiteY46" fmla="*/ 290830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62325 w 4648200"/>
              <a:gd name="connsiteY45" fmla="*/ 29019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432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305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1975 w 4648200"/>
              <a:gd name="connsiteY46" fmla="*/ 2930525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8325 w 4648200"/>
              <a:gd name="connsiteY46" fmla="*/ 293370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005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0950 w 4648200"/>
              <a:gd name="connsiteY52" fmla="*/ 2917825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687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3700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6875"/>
              <a:gd name="connsiteX1" fmla="*/ 146050 w 4648200"/>
              <a:gd name="connsiteY1" fmla="*/ 749300 h 2936875"/>
              <a:gd name="connsiteX2" fmla="*/ 177800 w 4648200"/>
              <a:gd name="connsiteY2" fmla="*/ 692150 h 2936875"/>
              <a:gd name="connsiteX3" fmla="*/ 279400 w 4648200"/>
              <a:gd name="connsiteY3" fmla="*/ 603250 h 2936875"/>
              <a:gd name="connsiteX4" fmla="*/ 374650 w 4648200"/>
              <a:gd name="connsiteY4" fmla="*/ 527050 h 2936875"/>
              <a:gd name="connsiteX5" fmla="*/ 463550 w 4648200"/>
              <a:gd name="connsiteY5" fmla="*/ 482600 h 2936875"/>
              <a:gd name="connsiteX6" fmla="*/ 565150 w 4648200"/>
              <a:gd name="connsiteY6" fmla="*/ 406400 h 2936875"/>
              <a:gd name="connsiteX7" fmla="*/ 717550 w 4648200"/>
              <a:gd name="connsiteY7" fmla="*/ 349250 h 2936875"/>
              <a:gd name="connsiteX8" fmla="*/ 831850 w 4648200"/>
              <a:gd name="connsiteY8" fmla="*/ 298450 h 2936875"/>
              <a:gd name="connsiteX9" fmla="*/ 927100 w 4648200"/>
              <a:gd name="connsiteY9" fmla="*/ 266700 h 2936875"/>
              <a:gd name="connsiteX10" fmla="*/ 1022350 w 4648200"/>
              <a:gd name="connsiteY10" fmla="*/ 260350 h 2936875"/>
              <a:gd name="connsiteX11" fmla="*/ 1104900 w 4648200"/>
              <a:gd name="connsiteY11" fmla="*/ 228600 h 2936875"/>
              <a:gd name="connsiteX12" fmla="*/ 1219200 w 4648200"/>
              <a:gd name="connsiteY12" fmla="*/ 190500 h 2936875"/>
              <a:gd name="connsiteX13" fmla="*/ 1346200 w 4648200"/>
              <a:gd name="connsiteY13" fmla="*/ 158750 h 2936875"/>
              <a:gd name="connsiteX14" fmla="*/ 1473200 w 4648200"/>
              <a:gd name="connsiteY14" fmla="*/ 133350 h 2936875"/>
              <a:gd name="connsiteX15" fmla="*/ 1612900 w 4648200"/>
              <a:gd name="connsiteY15" fmla="*/ 101600 h 2936875"/>
              <a:gd name="connsiteX16" fmla="*/ 1765300 w 4648200"/>
              <a:gd name="connsiteY16" fmla="*/ 82550 h 2936875"/>
              <a:gd name="connsiteX17" fmla="*/ 1943100 w 4648200"/>
              <a:gd name="connsiteY17" fmla="*/ 76200 h 2936875"/>
              <a:gd name="connsiteX18" fmla="*/ 2070100 w 4648200"/>
              <a:gd name="connsiteY18" fmla="*/ 50800 h 2936875"/>
              <a:gd name="connsiteX19" fmla="*/ 2254250 w 4648200"/>
              <a:gd name="connsiteY19" fmla="*/ 25400 h 2936875"/>
              <a:gd name="connsiteX20" fmla="*/ 2451100 w 4648200"/>
              <a:gd name="connsiteY20" fmla="*/ 6350 h 2936875"/>
              <a:gd name="connsiteX21" fmla="*/ 2679700 w 4648200"/>
              <a:gd name="connsiteY21" fmla="*/ 0 h 2936875"/>
              <a:gd name="connsiteX22" fmla="*/ 2876550 w 4648200"/>
              <a:gd name="connsiteY22" fmla="*/ 6350 h 2936875"/>
              <a:gd name="connsiteX23" fmla="*/ 3092450 w 4648200"/>
              <a:gd name="connsiteY23" fmla="*/ 19050 h 2936875"/>
              <a:gd name="connsiteX24" fmla="*/ 3327400 w 4648200"/>
              <a:gd name="connsiteY24" fmla="*/ 63500 h 2936875"/>
              <a:gd name="connsiteX25" fmla="*/ 3517900 w 4648200"/>
              <a:gd name="connsiteY25" fmla="*/ 120650 h 2936875"/>
              <a:gd name="connsiteX26" fmla="*/ 3714750 w 4648200"/>
              <a:gd name="connsiteY26" fmla="*/ 171450 h 2936875"/>
              <a:gd name="connsiteX27" fmla="*/ 3886200 w 4648200"/>
              <a:gd name="connsiteY27" fmla="*/ 247650 h 2936875"/>
              <a:gd name="connsiteX28" fmla="*/ 4044950 w 4648200"/>
              <a:gd name="connsiteY28" fmla="*/ 342900 h 2936875"/>
              <a:gd name="connsiteX29" fmla="*/ 4197350 w 4648200"/>
              <a:gd name="connsiteY29" fmla="*/ 457200 h 2936875"/>
              <a:gd name="connsiteX30" fmla="*/ 4337050 w 4648200"/>
              <a:gd name="connsiteY30" fmla="*/ 571500 h 2936875"/>
              <a:gd name="connsiteX31" fmla="*/ 4476750 w 4648200"/>
              <a:gd name="connsiteY31" fmla="*/ 742950 h 2936875"/>
              <a:gd name="connsiteX32" fmla="*/ 4559300 w 4648200"/>
              <a:gd name="connsiteY32" fmla="*/ 901700 h 2936875"/>
              <a:gd name="connsiteX33" fmla="*/ 4616450 w 4648200"/>
              <a:gd name="connsiteY33" fmla="*/ 1085850 h 2936875"/>
              <a:gd name="connsiteX34" fmla="*/ 4641850 w 4648200"/>
              <a:gd name="connsiteY34" fmla="*/ 1270000 h 2936875"/>
              <a:gd name="connsiteX35" fmla="*/ 4648200 w 4648200"/>
              <a:gd name="connsiteY35" fmla="*/ 1460500 h 2936875"/>
              <a:gd name="connsiteX36" fmla="*/ 4641850 w 4648200"/>
              <a:gd name="connsiteY36" fmla="*/ 1631950 h 2936875"/>
              <a:gd name="connsiteX37" fmla="*/ 4603750 w 4648200"/>
              <a:gd name="connsiteY37" fmla="*/ 1873250 h 2936875"/>
              <a:gd name="connsiteX38" fmla="*/ 4540250 w 4648200"/>
              <a:gd name="connsiteY38" fmla="*/ 2063750 h 2936875"/>
              <a:gd name="connsiteX39" fmla="*/ 4419600 w 4648200"/>
              <a:gd name="connsiteY39" fmla="*/ 2279650 h 2936875"/>
              <a:gd name="connsiteX40" fmla="*/ 4286250 w 4648200"/>
              <a:gd name="connsiteY40" fmla="*/ 2432050 h 2936875"/>
              <a:gd name="connsiteX41" fmla="*/ 4121150 w 4648200"/>
              <a:gd name="connsiteY41" fmla="*/ 2571750 h 2936875"/>
              <a:gd name="connsiteX42" fmla="*/ 3949700 w 4648200"/>
              <a:gd name="connsiteY42" fmla="*/ 2673350 h 2936875"/>
              <a:gd name="connsiteX43" fmla="*/ 3759200 w 4648200"/>
              <a:gd name="connsiteY43" fmla="*/ 2755900 h 2936875"/>
              <a:gd name="connsiteX44" fmla="*/ 3568700 w 4648200"/>
              <a:gd name="connsiteY44" fmla="*/ 2832100 h 2936875"/>
              <a:gd name="connsiteX45" fmla="*/ 3362325 w 4648200"/>
              <a:gd name="connsiteY45" fmla="*/ 2901950 h 2936875"/>
              <a:gd name="connsiteX46" fmla="*/ 3108325 w 4648200"/>
              <a:gd name="connsiteY46" fmla="*/ 2933700 h 2936875"/>
              <a:gd name="connsiteX47" fmla="*/ 2813050 w 4648200"/>
              <a:gd name="connsiteY47" fmla="*/ 2936875 h 2936875"/>
              <a:gd name="connsiteX48" fmla="*/ 2501900 w 4648200"/>
              <a:gd name="connsiteY48" fmla="*/ 2933700 h 2936875"/>
              <a:gd name="connsiteX49" fmla="*/ 2209800 w 4648200"/>
              <a:gd name="connsiteY49" fmla="*/ 2933700 h 2936875"/>
              <a:gd name="connsiteX50" fmla="*/ 1822450 w 4648200"/>
              <a:gd name="connsiteY50" fmla="*/ 2933700 h 2936875"/>
              <a:gd name="connsiteX51" fmla="*/ 1492250 w 4648200"/>
              <a:gd name="connsiteY51" fmla="*/ 2933700 h 2936875"/>
              <a:gd name="connsiteX52" fmla="*/ 1254125 w 4648200"/>
              <a:gd name="connsiteY52" fmla="*/ 2933700 h 2936875"/>
              <a:gd name="connsiteX53" fmla="*/ 1028700 w 4648200"/>
              <a:gd name="connsiteY53" fmla="*/ 2870200 h 2936875"/>
              <a:gd name="connsiteX54" fmla="*/ 850900 w 4648200"/>
              <a:gd name="connsiteY54" fmla="*/ 2800350 h 2936875"/>
              <a:gd name="connsiteX55" fmla="*/ 679450 w 4648200"/>
              <a:gd name="connsiteY55" fmla="*/ 2724150 h 2936875"/>
              <a:gd name="connsiteX56" fmla="*/ 514350 w 4648200"/>
              <a:gd name="connsiteY56" fmla="*/ 2597150 h 2936875"/>
              <a:gd name="connsiteX57" fmla="*/ 381000 w 4648200"/>
              <a:gd name="connsiteY57" fmla="*/ 2432050 h 2936875"/>
              <a:gd name="connsiteX58" fmla="*/ 285750 w 4648200"/>
              <a:gd name="connsiteY58" fmla="*/ 2317750 h 2936875"/>
              <a:gd name="connsiteX59" fmla="*/ 196850 w 4648200"/>
              <a:gd name="connsiteY59" fmla="*/ 2165350 h 2936875"/>
              <a:gd name="connsiteX60" fmla="*/ 114300 w 4648200"/>
              <a:gd name="connsiteY60" fmla="*/ 1981200 h 2936875"/>
              <a:gd name="connsiteX61" fmla="*/ 69850 w 4648200"/>
              <a:gd name="connsiteY61" fmla="*/ 1809750 h 2936875"/>
              <a:gd name="connsiteX62" fmla="*/ 25400 w 4648200"/>
              <a:gd name="connsiteY62" fmla="*/ 1600200 h 2936875"/>
              <a:gd name="connsiteX63" fmla="*/ 0 w 4648200"/>
              <a:gd name="connsiteY63" fmla="*/ 1377950 h 2936875"/>
              <a:gd name="connsiteX64" fmla="*/ 19050 w 4648200"/>
              <a:gd name="connsiteY64" fmla="*/ 1155700 h 2936875"/>
              <a:gd name="connsiteX65" fmla="*/ 44450 w 4648200"/>
              <a:gd name="connsiteY65" fmla="*/ 965200 h 2936875"/>
              <a:gd name="connsiteX66" fmla="*/ 101600 w 4648200"/>
              <a:gd name="connsiteY66" fmla="*/ 838200 h 2936875"/>
              <a:gd name="connsiteX0" fmla="*/ 101600 w 4648200"/>
              <a:gd name="connsiteY0" fmla="*/ 838200 h 2938403"/>
              <a:gd name="connsiteX1" fmla="*/ 146050 w 4648200"/>
              <a:gd name="connsiteY1" fmla="*/ 749300 h 2938403"/>
              <a:gd name="connsiteX2" fmla="*/ 177800 w 4648200"/>
              <a:gd name="connsiteY2" fmla="*/ 692150 h 2938403"/>
              <a:gd name="connsiteX3" fmla="*/ 279400 w 4648200"/>
              <a:gd name="connsiteY3" fmla="*/ 603250 h 2938403"/>
              <a:gd name="connsiteX4" fmla="*/ 374650 w 4648200"/>
              <a:gd name="connsiteY4" fmla="*/ 527050 h 2938403"/>
              <a:gd name="connsiteX5" fmla="*/ 463550 w 4648200"/>
              <a:gd name="connsiteY5" fmla="*/ 482600 h 2938403"/>
              <a:gd name="connsiteX6" fmla="*/ 565150 w 4648200"/>
              <a:gd name="connsiteY6" fmla="*/ 406400 h 2938403"/>
              <a:gd name="connsiteX7" fmla="*/ 717550 w 4648200"/>
              <a:gd name="connsiteY7" fmla="*/ 349250 h 2938403"/>
              <a:gd name="connsiteX8" fmla="*/ 831850 w 4648200"/>
              <a:gd name="connsiteY8" fmla="*/ 298450 h 2938403"/>
              <a:gd name="connsiteX9" fmla="*/ 927100 w 4648200"/>
              <a:gd name="connsiteY9" fmla="*/ 266700 h 2938403"/>
              <a:gd name="connsiteX10" fmla="*/ 1022350 w 4648200"/>
              <a:gd name="connsiteY10" fmla="*/ 260350 h 2938403"/>
              <a:gd name="connsiteX11" fmla="*/ 1104900 w 4648200"/>
              <a:gd name="connsiteY11" fmla="*/ 228600 h 2938403"/>
              <a:gd name="connsiteX12" fmla="*/ 1219200 w 4648200"/>
              <a:gd name="connsiteY12" fmla="*/ 190500 h 2938403"/>
              <a:gd name="connsiteX13" fmla="*/ 1346200 w 4648200"/>
              <a:gd name="connsiteY13" fmla="*/ 158750 h 2938403"/>
              <a:gd name="connsiteX14" fmla="*/ 1473200 w 4648200"/>
              <a:gd name="connsiteY14" fmla="*/ 133350 h 2938403"/>
              <a:gd name="connsiteX15" fmla="*/ 1612900 w 4648200"/>
              <a:gd name="connsiteY15" fmla="*/ 101600 h 2938403"/>
              <a:gd name="connsiteX16" fmla="*/ 1765300 w 4648200"/>
              <a:gd name="connsiteY16" fmla="*/ 82550 h 2938403"/>
              <a:gd name="connsiteX17" fmla="*/ 1943100 w 4648200"/>
              <a:gd name="connsiteY17" fmla="*/ 76200 h 2938403"/>
              <a:gd name="connsiteX18" fmla="*/ 2070100 w 4648200"/>
              <a:gd name="connsiteY18" fmla="*/ 50800 h 2938403"/>
              <a:gd name="connsiteX19" fmla="*/ 2254250 w 4648200"/>
              <a:gd name="connsiteY19" fmla="*/ 25400 h 2938403"/>
              <a:gd name="connsiteX20" fmla="*/ 2451100 w 4648200"/>
              <a:gd name="connsiteY20" fmla="*/ 6350 h 2938403"/>
              <a:gd name="connsiteX21" fmla="*/ 2679700 w 4648200"/>
              <a:gd name="connsiteY21" fmla="*/ 0 h 2938403"/>
              <a:gd name="connsiteX22" fmla="*/ 2876550 w 4648200"/>
              <a:gd name="connsiteY22" fmla="*/ 6350 h 2938403"/>
              <a:gd name="connsiteX23" fmla="*/ 3092450 w 4648200"/>
              <a:gd name="connsiteY23" fmla="*/ 19050 h 2938403"/>
              <a:gd name="connsiteX24" fmla="*/ 3327400 w 4648200"/>
              <a:gd name="connsiteY24" fmla="*/ 63500 h 2938403"/>
              <a:gd name="connsiteX25" fmla="*/ 3517900 w 4648200"/>
              <a:gd name="connsiteY25" fmla="*/ 120650 h 2938403"/>
              <a:gd name="connsiteX26" fmla="*/ 3714750 w 4648200"/>
              <a:gd name="connsiteY26" fmla="*/ 171450 h 2938403"/>
              <a:gd name="connsiteX27" fmla="*/ 3886200 w 4648200"/>
              <a:gd name="connsiteY27" fmla="*/ 247650 h 2938403"/>
              <a:gd name="connsiteX28" fmla="*/ 4044950 w 4648200"/>
              <a:gd name="connsiteY28" fmla="*/ 342900 h 2938403"/>
              <a:gd name="connsiteX29" fmla="*/ 4197350 w 4648200"/>
              <a:gd name="connsiteY29" fmla="*/ 457200 h 2938403"/>
              <a:gd name="connsiteX30" fmla="*/ 4337050 w 4648200"/>
              <a:gd name="connsiteY30" fmla="*/ 571500 h 2938403"/>
              <a:gd name="connsiteX31" fmla="*/ 4476750 w 4648200"/>
              <a:gd name="connsiteY31" fmla="*/ 742950 h 2938403"/>
              <a:gd name="connsiteX32" fmla="*/ 4559300 w 4648200"/>
              <a:gd name="connsiteY32" fmla="*/ 901700 h 2938403"/>
              <a:gd name="connsiteX33" fmla="*/ 4616450 w 4648200"/>
              <a:gd name="connsiteY33" fmla="*/ 1085850 h 2938403"/>
              <a:gd name="connsiteX34" fmla="*/ 4641850 w 4648200"/>
              <a:gd name="connsiteY34" fmla="*/ 1270000 h 2938403"/>
              <a:gd name="connsiteX35" fmla="*/ 4648200 w 4648200"/>
              <a:gd name="connsiteY35" fmla="*/ 1460500 h 2938403"/>
              <a:gd name="connsiteX36" fmla="*/ 4641850 w 4648200"/>
              <a:gd name="connsiteY36" fmla="*/ 1631950 h 2938403"/>
              <a:gd name="connsiteX37" fmla="*/ 4603750 w 4648200"/>
              <a:gd name="connsiteY37" fmla="*/ 1873250 h 2938403"/>
              <a:gd name="connsiteX38" fmla="*/ 4540250 w 4648200"/>
              <a:gd name="connsiteY38" fmla="*/ 2063750 h 2938403"/>
              <a:gd name="connsiteX39" fmla="*/ 4419600 w 4648200"/>
              <a:gd name="connsiteY39" fmla="*/ 2279650 h 2938403"/>
              <a:gd name="connsiteX40" fmla="*/ 4286250 w 4648200"/>
              <a:gd name="connsiteY40" fmla="*/ 2432050 h 2938403"/>
              <a:gd name="connsiteX41" fmla="*/ 4121150 w 4648200"/>
              <a:gd name="connsiteY41" fmla="*/ 2571750 h 2938403"/>
              <a:gd name="connsiteX42" fmla="*/ 3949700 w 4648200"/>
              <a:gd name="connsiteY42" fmla="*/ 2673350 h 2938403"/>
              <a:gd name="connsiteX43" fmla="*/ 3759200 w 4648200"/>
              <a:gd name="connsiteY43" fmla="*/ 2755900 h 2938403"/>
              <a:gd name="connsiteX44" fmla="*/ 3568700 w 4648200"/>
              <a:gd name="connsiteY44" fmla="*/ 2832100 h 2938403"/>
              <a:gd name="connsiteX45" fmla="*/ 3362325 w 4648200"/>
              <a:gd name="connsiteY45" fmla="*/ 2901950 h 2938403"/>
              <a:gd name="connsiteX46" fmla="*/ 3108325 w 4648200"/>
              <a:gd name="connsiteY46" fmla="*/ 2933700 h 2938403"/>
              <a:gd name="connsiteX47" fmla="*/ 2813050 w 4648200"/>
              <a:gd name="connsiteY47" fmla="*/ 2936875 h 2938403"/>
              <a:gd name="connsiteX48" fmla="*/ 2501900 w 4648200"/>
              <a:gd name="connsiteY48" fmla="*/ 2933700 h 2938403"/>
              <a:gd name="connsiteX49" fmla="*/ 2209800 w 4648200"/>
              <a:gd name="connsiteY49" fmla="*/ 2933700 h 2938403"/>
              <a:gd name="connsiteX50" fmla="*/ 1822450 w 4648200"/>
              <a:gd name="connsiteY50" fmla="*/ 2933700 h 2938403"/>
              <a:gd name="connsiteX51" fmla="*/ 1492250 w 4648200"/>
              <a:gd name="connsiteY51" fmla="*/ 2933700 h 2938403"/>
              <a:gd name="connsiteX52" fmla="*/ 1254125 w 4648200"/>
              <a:gd name="connsiteY52" fmla="*/ 2933700 h 2938403"/>
              <a:gd name="connsiteX53" fmla="*/ 1028700 w 4648200"/>
              <a:gd name="connsiteY53" fmla="*/ 2870200 h 2938403"/>
              <a:gd name="connsiteX54" fmla="*/ 850900 w 4648200"/>
              <a:gd name="connsiteY54" fmla="*/ 2800350 h 2938403"/>
              <a:gd name="connsiteX55" fmla="*/ 679450 w 4648200"/>
              <a:gd name="connsiteY55" fmla="*/ 2724150 h 2938403"/>
              <a:gd name="connsiteX56" fmla="*/ 514350 w 4648200"/>
              <a:gd name="connsiteY56" fmla="*/ 2597150 h 2938403"/>
              <a:gd name="connsiteX57" fmla="*/ 381000 w 4648200"/>
              <a:gd name="connsiteY57" fmla="*/ 2432050 h 2938403"/>
              <a:gd name="connsiteX58" fmla="*/ 285750 w 4648200"/>
              <a:gd name="connsiteY58" fmla="*/ 2317750 h 2938403"/>
              <a:gd name="connsiteX59" fmla="*/ 196850 w 4648200"/>
              <a:gd name="connsiteY59" fmla="*/ 2165350 h 2938403"/>
              <a:gd name="connsiteX60" fmla="*/ 114300 w 4648200"/>
              <a:gd name="connsiteY60" fmla="*/ 1981200 h 2938403"/>
              <a:gd name="connsiteX61" fmla="*/ 69850 w 4648200"/>
              <a:gd name="connsiteY61" fmla="*/ 1809750 h 2938403"/>
              <a:gd name="connsiteX62" fmla="*/ 25400 w 4648200"/>
              <a:gd name="connsiteY62" fmla="*/ 1600200 h 2938403"/>
              <a:gd name="connsiteX63" fmla="*/ 0 w 4648200"/>
              <a:gd name="connsiteY63" fmla="*/ 1377950 h 2938403"/>
              <a:gd name="connsiteX64" fmla="*/ 19050 w 4648200"/>
              <a:gd name="connsiteY64" fmla="*/ 1155700 h 2938403"/>
              <a:gd name="connsiteX65" fmla="*/ 44450 w 4648200"/>
              <a:gd name="connsiteY65" fmla="*/ 965200 h 2938403"/>
              <a:gd name="connsiteX66" fmla="*/ 101600 w 4648200"/>
              <a:gd name="connsiteY66" fmla="*/ 838200 h 293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648200" h="2938403">
                <a:moveTo>
                  <a:pt x="101600" y="838200"/>
                </a:moveTo>
                <a:lnTo>
                  <a:pt x="146050" y="749300"/>
                </a:lnTo>
                <a:lnTo>
                  <a:pt x="177800" y="692150"/>
                </a:lnTo>
                <a:lnTo>
                  <a:pt x="279400" y="603250"/>
                </a:lnTo>
                <a:lnTo>
                  <a:pt x="374650" y="527050"/>
                </a:lnTo>
                <a:lnTo>
                  <a:pt x="463550" y="482600"/>
                </a:lnTo>
                <a:lnTo>
                  <a:pt x="565150" y="406400"/>
                </a:lnTo>
                <a:lnTo>
                  <a:pt x="717550" y="349250"/>
                </a:lnTo>
                <a:lnTo>
                  <a:pt x="831850" y="298450"/>
                </a:lnTo>
                <a:lnTo>
                  <a:pt x="927100" y="266700"/>
                </a:lnTo>
                <a:lnTo>
                  <a:pt x="1022350" y="260350"/>
                </a:lnTo>
                <a:lnTo>
                  <a:pt x="1104900" y="228600"/>
                </a:lnTo>
                <a:lnTo>
                  <a:pt x="1219200" y="190500"/>
                </a:lnTo>
                <a:lnTo>
                  <a:pt x="1346200" y="158750"/>
                </a:lnTo>
                <a:lnTo>
                  <a:pt x="1473200" y="133350"/>
                </a:lnTo>
                <a:lnTo>
                  <a:pt x="1612900" y="101600"/>
                </a:lnTo>
                <a:lnTo>
                  <a:pt x="1765300" y="82550"/>
                </a:lnTo>
                <a:lnTo>
                  <a:pt x="1943100" y="76200"/>
                </a:lnTo>
                <a:lnTo>
                  <a:pt x="2070100" y="50800"/>
                </a:lnTo>
                <a:lnTo>
                  <a:pt x="2254250" y="25400"/>
                </a:lnTo>
                <a:lnTo>
                  <a:pt x="2451100" y="6350"/>
                </a:lnTo>
                <a:lnTo>
                  <a:pt x="2679700" y="0"/>
                </a:lnTo>
                <a:lnTo>
                  <a:pt x="2876550" y="6350"/>
                </a:lnTo>
                <a:lnTo>
                  <a:pt x="3092450" y="19050"/>
                </a:lnTo>
                <a:lnTo>
                  <a:pt x="3327400" y="63500"/>
                </a:lnTo>
                <a:lnTo>
                  <a:pt x="3517900" y="120650"/>
                </a:lnTo>
                <a:lnTo>
                  <a:pt x="3714750" y="171450"/>
                </a:lnTo>
                <a:lnTo>
                  <a:pt x="3886200" y="247650"/>
                </a:lnTo>
                <a:lnTo>
                  <a:pt x="4044950" y="342900"/>
                </a:lnTo>
                <a:lnTo>
                  <a:pt x="4197350" y="457200"/>
                </a:lnTo>
                <a:lnTo>
                  <a:pt x="4337050" y="571500"/>
                </a:lnTo>
                <a:lnTo>
                  <a:pt x="4476750" y="742950"/>
                </a:lnTo>
                <a:lnTo>
                  <a:pt x="4559300" y="901700"/>
                </a:lnTo>
                <a:lnTo>
                  <a:pt x="4616450" y="1085850"/>
                </a:lnTo>
                <a:lnTo>
                  <a:pt x="4641850" y="1270000"/>
                </a:lnTo>
                <a:lnTo>
                  <a:pt x="4648200" y="1460500"/>
                </a:lnTo>
                <a:lnTo>
                  <a:pt x="4641850" y="1631950"/>
                </a:lnTo>
                <a:lnTo>
                  <a:pt x="4603750" y="1873250"/>
                </a:lnTo>
                <a:lnTo>
                  <a:pt x="4540250" y="2063750"/>
                </a:lnTo>
                <a:lnTo>
                  <a:pt x="4419600" y="2279650"/>
                </a:lnTo>
                <a:lnTo>
                  <a:pt x="4286250" y="2432050"/>
                </a:lnTo>
                <a:lnTo>
                  <a:pt x="4121150" y="2571750"/>
                </a:lnTo>
                <a:lnTo>
                  <a:pt x="3949700" y="2673350"/>
                </a:lnTo>
                <a:lnTo>
                  <a:pt x="3759200" y="2755900"/>
                </a:lnTo>
                <a:lnTo>
                  <a:pt x="3568700" y="2832100"/>
                </a:lnTo>
                <a:lnTo>
                  <a:pt x="3362325" y="2901950"/>
                </a:lnTo>
                <a:lnTo>
                  <a:pt x="3108325" y="2933700"/>
                </a:lnTo>
                <a:lnTo>
                  <a:pt x="2813050" y="2936875"/>
                </a:lnTo>
                <a:cubicBezTo>
                  <a:pt x="2705100" y="2932642"/>
                  <a:pt x="2602442" y="2934229"/>
                  <a:pt x="2501900" y="2933700"/>
                </a:cubicBezTo>
                <a:lnTo>
                  <a:pt x="2209800" y="2933700"/>
                </a:lnTo>
                <a:lnTo>
                  <a:pt x="1822450" y="2933700"/>
                </a:lnTo>
                <a:lnTo>
                  <a:pt x="1492250" y="2933700"/>
                </a:lnTo>
                <a:cubicBezTo>
                  <a:pt x="1416050" y="2933700"/>
                  <a:pt x="1331383" y="2944283"/>
                  <a:pt x="1254125" y="2933700"/>
                </a:cubicBezTo>
                <a:cubicBezTo>
                  <a:pt x="1176867" y="2923117"/>
                  <a:pt x="1102783" y="2886075"/>
                  <a:pt x="1028700" y="2870200"/>
                </a:cubicBezTo>
                <a:lnTo>
                  <a:pt x="850900" y="2800350"/>
                </a:lnTo>
                <a:lnTo>
                  <a:pt x="679450" y="2724150"/>
                </a:lnTo>
                <a:lnTo>
                  <a:pt x="514350" y="2597150"/>
                </a:lnTo>
                <a:lnTo>
                  <a:pt x="381000" y="2432050"/>
                </a:lnTo>
                <a:lnTo>
                  <a:pt x="285750" y="2317750"/>
                </a:lnTo>
                <a:lnTo>
                  <a:pt x="196850" y="2165350"/>
                </a:lnTo>
                <a:lnTo>
                  <a:pt x="114300" y="1981200"/>
                </a:lnTo>
                <a:lnTo>
                  <a:pt x="69850" y="1809750"/>
                </a:lnTo>
                <a:lnTo>
                  <a:pt x="25400" y="1600200"/>
                </a:lnTo>
                <a:lnTo>
                  <a:pt x="0" y="1377950"/>
                </a:lnTo>
                <a:lnTo>
                  <a:pt x="19050" y="1155700"/>
                </a:lnTo>
                <a:lnTo>
                  <a:pt x="44450" y="965200"/>
                </a:lnTo>
                <a:lnTo>
                  <a:pt x="101600" y="838200"/>
                </a:lnTo>
                <a:close/>
              </a:path>
            </a:pathLst>
          </a:custGeom>
          <a:noFill/>
          <a:ln w="25400">
            <a:solidFill>
              <a:srgbClr val="BA9B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Freeform 66">
            <a:extLst>
              <a:ext uri="{FF2B5EF4-FFF2-40B4-BE49-F238E27FC236}">
                <a16:creationId xmlns:a16="http://schemas.microsoft.com/office/drawing/2014/main" id="{C407A75C-EE75-E148-98AB-9074A12989A6}"/>
              </a:ext>
            </a:extLst>
          </p:cNvPr>
          <p:cNvSpPr>
            <a:spLocks noChangeAspect="1"/>
          </p:cNvSpPr>
          <p:nvPr/>
        </p:nvSpPr>
        <p:spPr>
          <a:xfrm rot="10800000">
            <a:off x="544321" y="3838045"/>
            <a:ext cx="3964399" cy="2506132"/>
          </a:xfrm>
          <a:custGeom>
            <a:avLst/>
            <a:gdLst>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44600 w 4648200"/>
              <a:gd name="connsiteY52" fmla="*/ 2889250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50950 w 4648200"/>
              <a:gd name="connsiteY52" fmla="*/ 2917825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6100 w 4648200"/>
              <a:gd name="connsiteY50" fmla="*/ 29083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7403"/>
              <a:gd name="connsiteX1" fmla="*/ 146050 w 4648200"/>
              <a:gd name="connsiteY1" fmla="*/ 749300 h 2947403"/>
              <a:gd name="connsiteX2" fmla="*/ 177800 w 4648200"/>
              <a:gd name="connsiteY2" fmla="*/ 692150 h 2947403"/>
              <a:gd name="connsiteX3" fmla="*/ 279400 w 4648200"/>
              <a:gd name="connsiteY3" fmla="*/ 603250 h 2947403"/>
              <a:gd name="connsiteX4" fmla="*/ 374650 w 4648200"/>
              <a:gd name="connsiteY4" fmla="*/ 527050 h 2947403"/>
              <a:gd name="connsiteX5" fmla="*/ 463550 w 4648200"/>
              <a:gd name="connsiteY5" fmla="*/ 482600 h 2947403"/>
              <a:gd name="connsiteX6" fmla="*/ 565150 w 4648200"/>
              <a:gd name="connsiteY6" fmla="*/ 406400 h 2947403"/>
              <a:gd name="connsiteX7" fmla="*/ 717550 w 4648200"/>
              <a:gd name="connsiteY7" fmla="*/ 349250 h 2947403"/>
              <a:gd name="connsiteX8" fmla="*/ 831850 w 4648200"/>
              <a:gd name="connsiteY8" fmla="*/ 298450 h 2947403"/>
              <a:gd name="connsiteX9" fmla="*/ 927100 w 4648200"/>
              <a:gd name="connsiteY9" fmla="*/ 266700 h 2947403"/>
              <a:gd name="connsiteX10" fmla="*/ 1022350 w 4648200"/>
              <a:gd name="connsiteY10" fmla="*/ 260350 h 2947403"/>
              <a:gd name="connsiteX11" fmla="*/ 1104900 w 4648200"/>
              <a:gd name="connsiteY11" fmla="*/ 228600 h 2947403"/>
              <a:gd name="connsiteX12" fmla="*/ 1219200 w 4648200"/>
              <a:gd name="connsiteY12" fmla="*/ 190500 h 2947403"/>
              <a:gd name="connsiteX13" fmla="*/ 1346200 w 4648200"/>
              <a:gd name="connsiteY13" fmla="*/ 158750 h 2947403"/>
              <a:gd name="connsiteX14" fmla="*/ 1473200 w 4648200"/>
              <a:gd name="connsiteY14" fmla="*/ 133350 h 2947403"/>
              <a:gd name="connsiteX15" fmla="*/ 1612900 w 4648200"/>
              <a:gd name="connsiteY15" fmla="*/ 101600 h 2947403"/>
              <a:gd name="connsiteX16" fmla="*/ 1765300 w 4648200"/>
              <a:gd name="connsiteY16" fmla="*/ 82550 h 2947403"/>
              <a:gd name="connsiteX17" fmla="*/ 1943100 w 4648200"/>
              <a:gd name="connsiteY17" fmla="*/ 76200 h 2947403"/>
              <a:gd name="connsiteX18" fmla="*/ 2070100 w 4648200"/>
              <a:gd name="connsiteY18" fmla="*/ 50800 h 2947403"/>
              <a:gd name="connsiteX19" fmla="*/ 2254250 w 4648200"/>
              <a:gd name="connsiteY19" fmla="*/ 25400 h 2947403"/>
              <a:gd name="connsiteX20" fmla="*/ 2451100 w 4648200"/>
              <a:gd name="connsiteY20" fmla="*/ 6350 h 2947403"/>
              <a:gd name="connsiteX21" fmla="*/ 2679700 w 4648200"/>
              <a:gd name="connsiteY21" fmla="*/ 0 h 2947403"/>
              <a:gd name="connsiteX22" fmla="*/ 2876550 w 4648200"/>
              <a:gd name="connsiteY22" fmla="*/ 6350 h 2947403"/>
              <a:gd name="connsiteX23" fmla="*/ 3092450 w 4648200"/>
              <a:gd name="connsiteY23" fmla="*/ 19050 h 2947403"/>
              <a:gd name="connsiteX24" fmla="*/ 3327400 w 4648200"/>
              <a:gd name="connsiteY24" fmla="*/ 63500 h 2947403"/>
              <a:gd name="connsiteX25" fmla="*/ 3517900 w 4648200"/>
              <a:gd name="connsiteY25" fmla="*/ 120650 h 2947403"/>
              <a:gd name="connsiteX26" fmla="*/ 3714750 w 4648200"/>
              <a:gd name="connsiteY26" fmla="*/ 171450 h 2947403"/>
              <a:gd name="connsiteX27" fmla="*/ 3886200 w 4648200"/>
              <a:gd name="connsiteY27" fmla="*/ 247650 h 2947403"/>
              <a:gd name="connsiteX28" fmla="*/ 4044950 w 4648200"/>
              <a:gd name="connsiteY28" fmla="*/ 342900 h 2947403"/>
              <a:gd name="connsiteX29" fmla="*/ 4197350 w 4648200"/>
              <a:gd name="connsiteY29" fmla="*/ 457200 h 2947403"/>
              <a:gd name="connsiteX30" fmla="*/ 4337050 w 4648200"/>
              <a:gd name="connsiteY30" fmla="*/ 571500 h 2947403"/>
              <a:gd name="connsiteX31" fmla="*/ 4476750 w 4648200"/>
              <a:gd name="connsiteY31" fmla="*/ 742950 h 2947403"/>
              <a:gd name="connsiteX32" fmla="*/ 4559300 w 4648200"/>
              <a:gd name="connsiteY32" fmla="*/ 901700 h 2947403"/>
              <a:gd name="connsiteX33" fmla="*/ 4616450 w 4648200"/>
              <a:gd name="connsiteY33" fmla="*/ 1085850 h 2947403"/>
              <a:gd name="connsiteX34" fmla="*/ 4641850 w 4648200"/>
              <a:gd name="connsiteY34" fmla="*/ 1270000 h 2947403"/>
              <a:gd name="connsiteX35" fmla="*/ 4648200 w 4648200"/>
              <a:gd name="connsiteY35" fmla="*/ 1460500 h 2947403"/>
              <a:gd name="connsiteX36" fmla="*/ 4641850 w 4648200"/>
              <a:gd name="connsiteY36" fmla="*/ 1631950 h 2947403"/>
              <a:gd name="connsiteX37" fmla="*/ 4603750 w 4648200"/>
              <a:gd name="connsiteY37" fmla="*/ 1873250 h 2947403"/>
              <a:gd name="connsiteX38" fmla="*/ 4540250 w 4648200"/>
              <a:gd name="connsiteY38" fmla="*/ 2063750 h 2947403"/>
              <a:gd name="connsiteX39" fmla="*/ 4419600 w 4648200"/>
              <a:gd name="connsiteY39" fmla="*/ 2279650 h 2947403"/>
              <a:gd name="connsiteX40" fmla="*/ 4286250 w 4648200"/>
              <a:gd name="connsiteY40" fmla="*/ 2432050 h 2947403"/>
              <a:gd name="connsiteX41" fmla="*/ 4121150 w 4648200"/>
              <a:gd name="connsiteY41" fmla="*/ 2571750 h 2947403"/>
              <a:gd name="connsiteX42" fmla="*/ 3949700 w 4648200"/>
              <a:gd name="connsiteY42" fmla="*/ 2673350 h 2947403"/>
              <a:gd name="connsiteX43" fmla="*/ 3759200 w 4648200"/>
              <a:gd name="connsiteY43" fmla="*/ 2755900 h 2947403"/>
              <a:gd name="connsiteX44" fmla="*/ 3568700 w 4648200"/>
              <a:gd name="connsiteY44" fmla="*/ 2832100 h 2947403"/>
              <a:gd name="connsiteX45" fmla="*/ 3359150 w 4648200"/>
              <a:gd name="connsiteY45" fmla="*/ 2876550 h 2947403"/>
              <a:gd name="connsiteX46" fmla="*/ 3092450 w 4648200"/>
              <a:gd name="connsiteY46" fmla="*/ 2908300 h 2947403"/>
              <a:gd name="connsiteX47" fmla="*/ 2806700 w 4648200"/>
              <a:gd name="connsiteY47" fmla="*/ 2927350 h 2947403"/>
              <a:gd name="connsiteX48" fmla="*/ 2482850 w 4648200"/>
              <a:gd name="connsiteY48" fmla="*/ 2914650 h 2947403"/>
              <a:gd name="connsiteX49" fmla="*/ 2209800 w 4648200"/>
              <a:gd name="connsiteY49" fmla="*/ 2946400 h 2947403"/>
              <a:gd name="connsiteX50" fmla="*/ 1819275 w 4648200"/>
              <a:gd name="connsiteY50" fmla="*/ 2946400 h 2947403"/>
              <a:gd name="connsiteX51" fmla="*/ 1489075 w 4648200"/>
              <a:gd name="connsiteY51" fmla="*/ 2946400 h 2947403"/>
              <a:gd name="connsiteX52" fmla="*/ 1250950 w 4648200"/>
              <a:gd name="connsiteY52" fmla="*/ 2917825 h 2947403"/>
              <a:gd name="connsiteX53" fmla="*/ 1028700 w 4648200"/>
              <a:gd name="connsiteY53" fmla="*/ 2870200 h 2947403"/>
              <a:gd name="connsiteX54" fmla="*/ 850900 w 4648200"/>
              <a:gd name="connsiteY54" fmla="*/ 2800350 h 2947403"/>
              <a:gd name="connsiteX55" fmla="*/ 679450 w 4648200"/>
              <a:gd name="connsiteY55" fmla="*/ 2724150 h 2947403"/>
              <a:gd name="connsiteX56" fmla="*/ 514350 w 4648200"/>
              <a:gd name="connsiteY56" fmla="*/ 2597150 h 2947403"/>
              <a:gd name="connsiteX57" fmla="*/ 381000 w 4648200"/>
              <a:gd name="connsiteY57" fmla="*/ 2432050 h 2947403"/>
              <a:gd name="connsiteX58" fmla="*/ 285750 w 4648200"/>
              <a:gd name="connsiteY58" fmla="*/ 2317750 h 2947403"/>
              <a:gd name="connsiteX59" fmla="*/ 196850 w 4648200"/>
              <a:gd name="connsiteY59" fmla="*/ 2165350 h 2947403"/>
              <a:gd name="connsiteX60" fmla="*/ 114300 w 4648200"/>
              <a:gd name="connsiteY60" fmla="*/ 1981200 h 2947403"/>
              <a:gd name="connsiteX61" fmla="*/ 69850 w 4648200"/>
              <a:gd name="connsiteY61" fmla="*/ 1809750 h 2947403"/>
              <a:gd name="connsiteX62" fmla="*/ 25400 w 4648200"/>
              <a:gd name="connsiteY62" fmla="*/ 1600200 h 2947403"/>
              <a:gd name="connsiteX63" fmla="*/ 0 w 4648200"/>
              <a:gd name="connsiteY63" fmla="*/ 1377950 h 2947403"/>
              <a:gd name="connsiteX64" fmla="*/ 19050 w 4648200"/>
              <a:gd name="connsiteY64" fmla="*/ 1155700 h 2947403"/>
              <a:gd name="connsiteX65" fmla="*/ 44450 w 4648200"/>
              <a:gd name="connsiteY65" fmla="*/ 965200 h 2947403"/>
              <a:gd name="connsiteX66" fmla="*/ 101600 w 4648200"/>
              <a:gd name="connsiteY66" fmla="*/ 838200 h 2947403"/>
              <a:gd name="connsiteX0" fmla="*/ 101600 w 4648200"/>
              <a:gd name="connsiteY0" fmla="*/ 838200 h 2950517"/>
              <a:gd name="connsiteX1" fmla="*/ 146050 w 4648200"/>
              <a:gd name="connsiteY1" fmla="*/ 749300 h 2950517"/>
              <a:gd name="connsiteX2" fmla="*/ 177800 w 4648200"/>
              <a:gd name="connsiteY2" fmla="*/ 692150 h 2950517"/>
              <a:gd name="connsiteX3" fmla="*/ 279400 w 4648200"/>
              <a:gd name="connsiteY3" fmla="*/ 603250 h 2950517"/>
              <a:gd name="connsiteX4" fmla="*/ 374650 w 4648200"/>
              <a:gd name="connsiteY4" fmla="*/ 527050 h 2950517"/>
              <a:gd name="connsiteX5" fmla="*/ 463550 w 4648200"/>
              <a:gd name="connsiteY5" fmla="*/ 482600 h 2950517"/>
              <a:gd name="connsiteX6" fmla="*/ 565150 w 4648200"/>
              <a:gd name="connsiteY6" fmla="*/ 406400 h 2950517"/>
              <a:gd name="connsiteX7" fmla="*/ 717550 w 4648200"/>
              <a:gd name="connsiteY7" fmla="*/ 349250 h 2950517"/>
              <a:gd name="connsiteX8" fmla="*/ 831850 w 4648200"/>
              <a:gd name="connsiteY8" fmla="*/ 298450 h 2950517"/>
              <a:gd name="connsiteX9" fmla="*/ 927100 w 4648200"/>
              <a:gd name="connsiteY9" fmla="*/ 266700 h 2950517"/>
              <a:gd name="connsiteX10" fmla="*/ 1022350 w 4648200"/>
              <a:gd name="connsiteY10" fmla="*/ 260350 h 2950517"/>
              <a:gd name="connsiteX11" fmla="*/ 1104900 w 4648200"/>
              <a:gd name="connsiteY11" fmla="*/ 228600 h 2950517"/>
              <a:gd name="connsiteX12" fmla="*/ 1219200 w 4648200"/>
              <a:gd name="connsiteY12" fmla="*/ 190500 h 2950517"/>
              <a:gd name="connsiteX13" fmla="*/ 1346200 w 4648200"/>
              <a:gd name="connsiteY13" fmla="*/ 158750 h 2950517"/>
              <a:gd name="connsiteX14" fmla="*/ 1473200 w 4648200"/>
              <a:gd name="connsiteY14" fmla="*/ 133350 h 2950517"/>
              <a:gd name="connsiteX15" fmla="*/ 1612900 w 4648200"/>
              <a:gd name="connsiteY15" fmla="*/ 101600 h 2950517"/>
              <a:gd name="connsiteX16" fmla="*/ 1765300 w 4648200"/>
              <a:gd name="connsiteY16" fmla="*/ 82550 h 2950517"/>
              <a:gd name="connsiteX17" fmla="*/ 1943100 w 4648200"/>
              <a:gd name="connsiteY17" fmla="*/ 76200 h 2950517"/>
              <a:gd name="connsiteX18" fmla="*/ 2070100 w 4648200"/>
              <a:gd name="connsiteY18" fmla="*/ 50800 h 2950517"/>
              <a:gd name="connsiteX19" fmla="*/ 2254250 w 4648200"/>
              <a:gd name="connsiteY19" fmla="*/ 25400 h 2950517"/>
              <a:gd name="connsiteX20" fmla="*/ 2451100 w 4648200"/>
              <a:gd name="connsiteY20" fmla="*/ 6350 h 2950517"/>
              <a:gd name="connsiteX21" fmla="*/ 2679700 w 4648200"/>
              <a:gd name="connsiteY21" fmla="*/ 0 h 2950517"/>
              <a:gd name="connsiteX22" fmla="*/ 2876550 w 4648200"/>
              <a:gd name="connsiteY22" fmla="*/ 6350 h 2950517"/>
              <a:gd name="connsiteX23" fmla="*/ 3092450 w 4648200"/>
              <a:gd name="connsiteY23" fmla="*/ 19050 h 2950517"/>
              <a:gd name="connsiteX24" fmla="*/ 3327400 w 4648200"/>
              <a:gd name="connsiteY24" fmla="*/ 63500 h 2950517"/>
              <a:gd name="connsiteX25" fmla="*/ 3517900 w 4648200"/>
              <a:gd name="connsiteY25" fmla="*/ 120650 h 2950517"/>
              <a:gd name="connsiteX26" fmla="*/ 3714750 w 4648200"/>
              <a:gd name="connsiteY26" fmla="*/ 171450 h 2950517"/>
              <a:gd name="connsiteX27" fmla="*/ 3886200 w 4648200"/>
              <a:gd name="connsiteY27" fmla="*/ 247650 h 2950517"/>
              <a:gd name="connsiteX28" fmla="*/ 4044950 w 4648200"/>
              <a:gd name="connsiteY28" fmla="*/ 342900 h 2950517"/>
              <a:gd name="connsiteX29" fmla="*/ 4197350 w 4648200"/>
              <a:gd name="connsiteY29" fmla="*/ 457200 h 2950517"/>
              <a:gd name="connsiteX30" fmla="*/ 4337050 w 4648200"/>
              <a:gd name="connsiteY30" fmla="*/ 571500 h 2950517"/>
              <a:gd name="connsiteX31" fmla="*/ 4476750 w 4648200"/>
              <a:gd name="connsiteY31" fmla="*/ 742950 h 2950517"/>
              <a:gd name="connsiteX32" fmla="*/ 4559300 w 4648200"/>
              <a:gd name="connsiteY32" fmla="*/ 901700 h 2950517"/>
              <a:gd name="connsiteX33" fmla="*/ 4616450 w 4648200"/>
              <a:gd name="connsiteY33" fmla="*/ 1085850 h 2950517"/>
              <a:gd name="connsiteX34" fmla="*/ 4641850 w 4648200"/>
              <a:gd name="connsiteY34" fmla="*/ 1270000 h 2950517"/>
              <a:gd name="connsiteX35" fmla="*/ 4648200 w 4648200"/>
              <a:gd name="connsiteY35" fmla="*/ 1460500 h 2950517"/>
              <a:gd name="connsiteX36" fmla="*/ 4641850 w 4648200"/>
              <a:gd name="connsiteY36" fmla="*/ 1631950 h 2950517"/>
              <a:gd name="connsiteX37" fmla="*/ 4603750 w 4648200"/>
              <a:gd name="connsiteY37" fmla="*/ 1873250 h 2950517"/>
              <a:gd name="connsiteX38" fmla="*/ 4540250 w 4648200"/>
              <a:gd name="connsiteY38" fmla="*/ 2063750 h 2950517"/>
              <a:gd name="connsiteX39" fmla="*/ 4419600 w 4648200"/>
              <a:gd name="connsiteY39" fmla="*/ 2279650 h 2950517"/>
              <a:gd name="connsiteX40" fmla="*/ 4286250 w 4648200"/>
              <a:gd name="connsiteY40" fmla="*/ 2432050 h 2950517"/>
              <a:gd name="connsiteX41" fmla="*/ 4121150 w 4648200"/>
              <a:gd name="connsiteY41" fmla="*/ 2571750 h 2950517"/>
              <a:gd name="connsiteX42" fmla="*/ 3949700 w 4648200"/>
              <a:gd name="connsiteY42" fmla="*/ 2673350 h 2950517"/>
              <a:gd name="connsiteX43" fmla="*/ 3759200 w 4648200"/>
              <a:gd name="connsiteY43" fmla="*/ 2755900 h 2950517"/>
              <a:gd name="connsiteX44" fmla="*/ 3568700 w 4648200"/>
              <a:gd name="connsiteY44" fmla="*/ 2832100 h 2950517"/>
              <a:gd name="connsiteX45" fmla="*/ 3359150 w 4648200"/>
              <a:gd name="connsiteY45" fmla="*/ 2876550 h 2950517"/>
              <a:gd name="connsiteX46" fmla="*/ 3092450 w 4648200"/>
              <a:gd name="connsiteY46" fmla="*/ 2908300 h 2950517"/>
              <a:gd name="connsiteX47" fmla="*/ 2806700 w 4648200"/>
              <a:gd name="connsiteY47" fmla="*/ 2927350 h 2950517"/>
              <a:gd name="connsiteX48" fmla="*/ 2498725 w 4648200"/>
              <a:gd name="connsiteY48" fmla="*/ 2949575 h 2950517"/>
              <a:gd name="connsiteX49" fmla="*/ 2209800 w 4648200"/>
              <a:gd name="connsiteY49" fmla="*/ 2946400 h 2950517"/>
              <a:gd name="connsiteX50" fmla="*/ 1819275 w 4648200"/>
              <a:gd name="connsiteY50" fmla="*/ 2946400 h 2950517"/>
              <a:gd name="connsiteX51" fmla="*/ 1489075 w 4648200"/>
              <a:gd name="connsiteY51" fmla="*/ 2946400 h 2950517"/>
              <a:gd name="connsiteX52" fmla="*/ 1250950 w 4648200"/>
              <a:gd name="connsiteY52" fmla="*/ 2917825 h 2950517"/>
              <a:gd name="connsiteX53" fmla="*/ 1028700 w 4648200"/>
              <a:gd name="connsiteY53" fmla="*/ 2870200 h 2950517"/>
              <a:gd name="connsiteX54" fmla="*/ 850900 w 4648200"/>
              <a:gd name="connsiteY54" fmla="*/ 2800350 h 2950517"/>
              <a:gd name="connsiteX55" fmla="*/ 679450 w 4648200"/>
              <a:gd name="connsiteY55" fmla="*/ 2724150 h 2950517"/>
              <a:gd name="connsiteX56" fmla="*/ 514350 w 4648200"/>
              <a:gd name="connsiteY56" fmla="*/ 2597150 h 2950517"/>
              <a:gd name="connsiteX57" fmla="*/ 381000 w 4648200"/>
              <a:gd name="connsiteY57" fmla="*/ 2432050 h 2950517"/>
              <a:gd name="connsiteX58" fmla="*/ 285750 w 4648200"/>
              <a:gd name="connsiteY58" fmla="*/ 2317750 h 2950517"/>
              <a:gd name="connsiteX59" fmla="*/ 196850 w 4648200"/>
              <a:gd name="connsiteY59" fmla="*/ 2165350 h 2950517"/>
              <a:gd name="connsiteX60" fmla="*/ 114300 w 4648200"/>
              <a:gd name="connsiteY60" fmla="*/ 1981200 h 2950517"/>
              <a:gd name="connsiteX61" fmla="*/ 69850 w 4648200"/>
              <a:gd name="connsiteY61" fmla="*/ 1809750 h 2950517"/>
              <a:gd name="connsiteX62" fmla="*/ 25400 w 4648200"/>
              <a:gd name="connsiteY62" fmla="*/ 1600200 h 2950517"/>
              <a:gd name="connsiteX63" fmla="*/ 0 w 4648200"/>
              <a:gd name="connsiteY63" fmla="*/ 1377950 h 2950517"/>
              <a:gd name="connsiteX64" fmla="*/ 19050 w 4648200"/>
              <a:gd name="connsiteY64" fmla="*/ 1155700 h 2950517"/>
              <a:gd name="connsiteX65" fmla="*/ 44450 w 4648200"/>
              <a:gd name="connsiteY65" fmla="*/ 965200 h 2950517"/>
              <a:gd name="connsiteX66" fmla="*/ 101600 w 4648200"/>
              <a:gd name="connsiteY66" fmla="*/ 838200 h 2950517"/>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2450 w 4648200"/>
              <a:gd name="connsiteY46" fmla="*/ 290830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62325 w 4648200"/>
              <a:gd name="connsiteY45" fmla="*/ 29019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432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305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1975 w 4648200"/>
              <a:gd name="connsiteY46" fmla="*/ 2930525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8325 w 4648200"/>
              <a:gd name="connsiteY46" fmla="*/ 293370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005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0950 w 4648200"/>
              <a:gd name="connsiteY52" fmla="*/ 2917825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687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3700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6875"/>
              <a:gd name="connsiteX1" fmla="*/ 146050 w 4648200"/>
              <a:gd name="connsiteY1" fmla="*/ 749300 h 2936875"/>
              <a:gd name="connsiteX2" fmla="*/ 177800 w 4648200"/>
              <a:gd name="connsiteY2" fmla="*/ 692150 h 2936875"/>
              <a:gd name="connsiteX3" fmla="*/ 279400 w 4648200"/>
              <a:gd name="connsiteY3" fmla="*/ 603250 h 2936875"/>
              <a:gd name="connsiteX4" fmla="*/ 374650 w 4648200"/>
              <a:gd name="connsiteY4" fmla="*/ 527050 h 2936875"/>
              <a:gd name="connsiteX5" fmla="*/ 463550 w 4648200"/>
              <a:gd name="connsiteY5" fmla="*/ 482600 h 2936875"/>
              <a:gd name="connsiteX6" fmla="*/ 565150 w 4648200"/>
              <a:gd name="connsiteY6" fmla="*/ 406400 h 2936875"/>
              <a:gd name="connsiteX7" fmla="*/ 717550 w 4648200"/>
              <a:gd name="connsiteY7" fmla="*/ 349250 h 2936875"/>
              <a:gd name="connsiteX8" fmla="*/ 831850 w 4648200"/>
              <a:gd name="connsiteY8" fmla="*/ 298450 h 2936875"/>
              <a:gd name="connsiteX9" fmla="*/ 927100 w 4648200"/>
              <a:gd name="connsiteY9" fmla="*/ 266700 h 2936875"/>
              <a:gd name="connsiteX10" fmla="*/ 1022350 w 4648200"/>
              <a:gd name="connsiteY10" fmla="*/ 260350 h 2936875"/>
              <a:gd name="connsiteX11" fmla="*/ 1104900 w 4648200"/>
              <a:gd name="connsiteY11" fmla="*/ 228600 h 2936875"/>
              <a:gd name="connsiteX12" fmla="*/ 1219200 w 4648200"/>
              <a:gd name="connsiteY12" fmla="*/ 190500 h 2936875"/>
              <a:gd name="connsiteX13" fmla="*/ 1346200 w 4648200"/>
              <a:gd name="connsiteY13" fmla="*/ 158750 h 2936875"/>
              <a:gd name="connsiteX14" fmla="*/ 1473200 w 4648200"/>
              <a:gd name="connsiteY14" fmla="*/ 133350 h 2936875"/>
              <a:gd name="connsiteX15" fmla="*/ 1612900 w 4648200"/>
              <a:gd name="connsiteY15" fmla="*/ 101600 h 2936875"/>
              <a:gd name="connsiteX16" fmla="*/ 1765300 w 4648200"/>
              <a:gd name="connsiteY16" fmla="*/ 82550 h 2936875"/>
              <a:gd name="connsiteX17" fmla="*/ 1943100 w 4648200"/>
              <a:gd name="connsiteY17" fmla="*/ 76200 h 2936875"/>
              <a:gd name="connsiteX18" fmla="*/ 2070100 w 4648200"/>
              <a:gd name="connsiteY18" fmla="*/ 50800 h 2936875"/>
              <a:gd name="connsiteX19" fmla="*/ 2254250 w 4648200"/>
              <a:gd name="connsiteY19" fmla="*/ 25400 h 2936875"/>
              <a:gd name="connsiteX20" fmla="*/ 2451100 w 4648200"/>
              <a:gd name="connsiteY20" fmla="*/ 6350 h 2936875"/>
              <a:gd name="connsiteX21" fmla="*/ 2679700 w 4648200"/>
              <a:gd name="connsiteY21" fmla="*/ 0 h 2936875"/>
              <a:gd name="connsiteX22" fmla="*/ 2876550 w 4648200"/>
              <a:gd name="connsiteY22" fmla="*/ 6350 h 2936875"/>
              <a:gd name="connsiteX23" fmla="*/ 3092450 w 4648200"/>
              <a:gd name="connsiteY23" fmla="*/ 19050 h 2936875"/>
              <a:gd name="connsiteX24" fmla="*/ 3327400 w 4648200"/>
              <a:gd name="connsiteY24" fmla="*/ 63500 h 2936875"/>
              <a:gd name="connsiteX25" fmla="*/ 3517900 w 4648200"/>
              <a:gd name="connsiteY25" fmla="*/ 120650 h 2936875"/>
              <a:gd name="connsiteX26" fmla="*/ 3714750 w 4648200"/>
              <a:gd name="connsiteY26" fmla="*/ 171450 h 2936875"/>
              <a:gd name="connsiteX27" fmla="*/ 3886200 w 4648200"/>
              <a:gd name="connsiteY27" fmla="*/ 247650 h 2936875"/>
              <a:gd name="connsiteX28" fmla="*/ 4044950 w 4648200"/>
              <a:gd name="connsiteY28" fmla="*/ 342900 h 2936875"/>
              <a:gd name="connsiteX29" fmla="*/ 4197350 w 4648200"/>
              <a:gd name="connsiteY29" fmla="*/ 457200 h 2936875"/>
              <a:gd name="connsiteX30" fmla="*/ 4337050 w 4648200"/>
              <a:gd name="connsiteY30" fmla="*/ 571500 h 2936875"/>
              <a:gd name="connsiteX31" fmla="*/ 4476750 w 4648200"/>
              <a:gd name="connsiteY31" fmla="*/ 742950 h 2936875"/>
              <a:gd name="connsiteX32" fmla="*/ 4559300 w 4648200"/>
              <a:gd name="connsiteY32" fmla="*/ 901700 h 2936875"/>
              <a:gd name="connsiteX33" fmla="*/ 4616450 w 4648200"/>
              <a:gd name="connsiteY33" fmla="*/ 1085850 h 2936875"/>
              <a:gd name="connsiteX34" fmla="*/ 4641850 w 4648200"/>
              <a:gd name="connsiteY34" fmla="*/ 1270000 h 2936875"/>
              <a:gd name="connsiteX35" fmla="*/ 4648200 w 4648200"/>
              <a:gd name="connsiteY35" fmla="*/ 1460500 h 2936875"/>
              <a:gd name="connsiteX36" fmla="*/ 4641850 w 4648200"/>
              <a:gd name="connsiteY36" fmla="*/ 1631950 h 2936875"/>
              <a:gd name="connsiteX37" fmla="*/ 4603750 w 4648200"/>
              <a:gd name="connsiteY37" fmla="*/ 1873250 h 2936875"/>
              <a:gd name="connsiteX38" fmla="*/ 4540250 w 4648200"/>
              <a:gd name="connsiteY38" fmla="*/ 2063750 h 2936875"/>
              <a:gd name="connsiteX39" fmla="*/ 4419600 w 4648200"/>
              <a:gd name="connsiteY39" fmla="*/ 2279650 h 2936875"/>
              <a:gd name="connsiteX40" fmla="*/ 4286250 w 4648200"/>
              <a:gd name="connsiteY40" fmla="*/ 2432050 h 2936875"/>
              <a:gd name="connsiteX41" fmla="*/ 4121150 w 4648200"/>
              <a:gd name="connsiteY41" fmla="*/ 2571750 h 2936875"/>
              <a:gd name="connsiteX42" fmla="*/ 3949700 w 4648200"/>
              <a:gd name="connsiteY42" fmla="*/ 2673350 h 2936875"/>
              <a:gd name="connsiteX43" fmla="*/ 3759200 w 4648200"/>
              <a:gd name="connsiteY43" fmla="*/ 2755900 h 2936875"/>
              <a:gd name="connsiteX44" fmla="*/ 3568700 w 4648200"/>
              <a:gd name="connsiteY44" fmla="*/ 2832100 h 2936875"/>
              <a:gd name="connsiteX45" fmla="*/ 3362325 w 4648200"/>
              <a:gd name="connsiteY45" fmla="*/ 2901950 h 2936875"/>
              <a:gd name="connsiteX46" fmla="*/ 3108325 w 4648200"/>
              <a:gd name="connsiteY46" fmla="*/ 2933700 h 2936875"/>
              <a:gd name="connsiteX47" fmla="*/ 2813050 w 4648200"/>
              <a:gd name="connsiteY47" fmla="*/ 2936875 h 2936875"/>
              <a:gd name="connsiteX48" fmla="*/ 2501900 w 4648200"/>
              <a:gd name="connsiteY48" fmla="*/ 2933700 h 2936875"/>
              <a:gd name="connsiteX49" fmla="*/ 2209800 w 4648200"/>
              <a:gd name="connsiteY49" fmla="*/ 2933700 h 2936875"/>
              <a:gd name="connsiteX50" fmla="*/ 1822450 w 4648200"/>
              <a:gd name="connsiteY50" fmla="*/ 2933700 h 2936875"/>
              <a:gd name="connsiteX51" fmla="*/ 1492250 w 4648200"/>
              <a:gd name="connsiteY51" fmla="*/ 2933700 h 2936875"/>
              <a:gd name="connsiteX52" fmla="*/ 1254125 w 4648200"/>
              <a:gd name="connsiteY52" fmla="*/ 2933700 h 2936875"/>
              <a:gd name="connsiteX53" fmla="*/ 1028700 w 4648200"/>
              <a:gd name="connsiteY53" fmla="*/ 2870200 h 2936875"/>
              <a:gd name="connsiteX54" fmla="*/ 850900 w 4648200"/>
              <a:gd name="connsiteY54" fmla="*/ 2800350 h 2936875"/>
              <a:gd name="connsiteX55" fmla="*/ 679450 w 4648200"/>
              <a:gd name="connsiteY55" fmla="*/ 2724150 h 2936875"/>
              <a:gd name="connsiteX56" fmla="*/ 514350 w 4648200"/>
              <a:gd name="connsiteY56" fmla="*/ 2597150 h 2936875"/>
              <a:gd name="connsiteX57" fmla="*/ 381000 w 4648200"/>
              <a:gd name="connsiteY57" fmla="*/ 2432050 h 2936875"/>
              <a:gd name="connsiteX58" fmla="*/ 285750 w 4648200"/>
              <a:gd name="connsiteY58" fmla="*/ 2317750 h 2936875"/>
              <a:gd name="connsiteX59" fmla="*/ 196850 w 4648200"/>
              <a:gd name="connsiteY59" fmla="*/ 2165350 h 2936875"/>
              <a:gd name="connsiteX60" fmla="*/ 114300 w 4648200"/>
              <a:gd name="connsiteY60" fmla="*/ 1981200 h 2936875"/>
              <a:gd name="connsiteX61" fmla="*/ 69850 w 4648200"/>
              <a:gd name="connsiteY61" fmla="*/ 1809750 h 2936875"/>
              <a:gd name="connsiteX62" fmla="*/ 25400 w 4648200"/>
              <a:gd name="connsiteY62" fmla="*/ 1600200 h 2936875"/>
              <a:gd name="connsiteX63" fmla="*/ 0 w 4648200"/>
              <a:gd name="connsiteY63" fmla="*/ 1377950 h 2936875"/>
              <a:gd name="connsiteX64" fmla="*/ 19050 w 4648200"/>
              <a:gd name="connsiteY64" fmla="*/ 1155700 h 2936875"/>
              <a:gd name="connsiteX65" fmla="*/ 44450 w 4648200"/>
              <a:gd name="connsiteY65" fmla="*/ 965200 h 2936875"/>
              <a:gd name="connsiteX66" fmla="*/ 101600 w 4648200"/>
              <a:gd name="connsiteY66" fmla="*/ 838200 h 2936875"/>
              <a:gd name="connsiteX0" fmla="*/ 101600 w 4648200"/>
              <a:gd name="connsiteY0" fmla="*/ 838200 h 2938403"/>
              <a:gd name="connsiteX1" fmla="*/ 146050 w 4648200"/>
              <a:gd name="connsiteY1" fmla="*/ 749300 h 2938403"/>
              <a:gd name="connsiteX2" fmla="*/ 177800 w 4648200"/>
              <a:gd name="connsiteY2" fmla="*/ 692150 h 2938403"/>
              <a:gd name="connsiteX3" fmla="*/ 279400 w 4648200"/>
              <a:gd name="connsiteY3" fmla="*/ 603250 h 2938403"/>
              <a:gd name="connsiteX4" fmla="*/ 374650 w 4648200"/>
              <a:gd name="connsiteY4" fmla="*/ 527050 h 2938403"/>
              <a:gd name="connsiteX5" fmla="*/ 463550 w 4648200"/>
              <a:gd name="connsiteY5" fmla="*/ 482600 h 2938403"/>
              <a:gd name="connsiteX6" fmla="*/ 565150 w 4648200"/>
              <a:gd name="connsiteY6" fmla="*/ 406400 h 2938403"/>
              <a:gd name="connsiteX7" fmla="*/ 717550 w 4648200"/>
              <a:gd name="connsiteY7" fmla="*/ 349250 h 2938403"/>
              <a:gd name="connsiteX8" fmla="*/ 831850 w 4648200"/>
              <a:gd name="connsiteY8" fmla="*/ 298450 h 2938403"/>
              <a:gd name="connsiteX9" fmla="*/ 927100 w 4648200"/>
              <a:gd name="connsiteY9" fmla="*/ 266700 h 2938403"/>
              <a:gd name="connsiteX10" fmla="*/ 1022350 w 4648200"/>
              <a:gd name="connsiteY10" fmla="*/ 260350 h 2938403"/>
              <a:gd name="connsiteX11" fmla="*/ 1104900 w 4648200"/>
              <a:gd name="connsiteY11" fmla="*/ 228600 h 2938403"/>
              <a:gd name="connsiteX12" fmla="*/ 1219200 w 4648200"/>
              <a:gd name="connsiteY12" fmla="*/ 190500 h 2938403"/>
              <a:gd name="connsiteX13" fmla="*/ 1346200 w 4648200"/>
              <a:gd name="connsiteY13" fmla="*/ 158750 h 2938403"/>
              <a:gd name="connsiteX14" fmla="*/ 1473200 w 4648200"/>
              <a:gd name="connsiteY14" fmla="*/ 133350 h 2938403"/>
              <a:gd name="connsiteX15" fmla="*/ 1612900 w 4648200"/>
              <a:gd name="connsiteY15" fmla="*/ 101600 h 2938403"/>
              <a:gd name="connsiteX16" fmla="*/ 1765300 w 4648200"/>
              <a:gd name="connsiteY16" fmla="*/ 82550 h 2938403"/>
              <a:gd name="connsiteX17" fmla="*/ 1943100 w 4648200"/>
              <a:gd name="connsiteY17" fmla="*/ 76200 h 2938403"/>
              <a:gd name="connsiteX18" fmla="*/ 2070100 w 4648200"/>
              <a:gd name="connsiteY18" fmla="*/ 50800 h 2938403"/>
              <a:gd name="connsiteX19" fmla="*/ 2254250 w 4648200"/>
              <a:gd name="connsiteY19" fmla="*/ 25400 h 2938403"/>
              <a:gd name="connsiteX20" fmla="*/ 2451100 w 4648200"/>
              <a:gd name="connsiteY20" fmla="*/ 6350 h 2938403"/>
              <a:gd name="connsiteX21" fmla="*/ 2679700 w 4648200"/>
              <a:gd name="connsiteY21" fmla="*/ 0 h 2938403"/>
              <a:gd name="connsiteX22" fmla="*/ 2876550 w 4648200"/>
              <a:gd name="connsiteY22" fmla="*/ 6350 h 2938403"/>
              <a:gd name="connsiteX23" fmla="*/ 3092450 w 4648200"/>
              <a:gd name="connsiteY23" fmla="*/ 19050 h 2938403"/>
              <a:gd name="connsiteX24" fmla="*/ 3327400 w 4648200"/>
              <a:gd name="connsiteY24" fmla="*/ 63500 h 2938403"/>
              <a:gd name="connsiteX25" fmla="*/ 3517900 w 4648200"/>
              <a:gd name="connsiteY25" fmla="*/ 120650 h 2938403"/>
              <a:gd name="connsiteX26" fmla="*/ 3714750 w 4648200"/>
              <a:gd name="connsiteY26" fmla="*/ 171450 h 2938403"/>
              <a:gd name="connsiteX27" fmla="*/ 3886200 w 4648200"/>
              <a:gd name="connsiteY27" fmla="*/ 247650 h 2938403"/>
              <a:gd name="connsiteX28" fmla="*/ 4044950 w 4648200"/>
              <a:gd name="connsiteY28" fmla="*/ 342900 h 2938403"/>
              <a:gd name="connsiteX29" fmla="*/ 4197350 w 4648200"/>
              <a:gd name="connsiteY29" fmla="*/ 457200 h 2938403"/>
              <a:gd name="connsiteX30" fmla="*/ 4337050 w 4648200"/>
              <a:gd name="connsiteY30" fmla="*/ 571500 h 2938403"/>
              <a:gd name="connsiteX31" fmla="*/ 4476750 w 4648200"/>
              <a:gd name="connsiteY31" fmla="*/ 742950 h 2938403"/>
              <a:gd name="connsiteX32" fmla="*/ 4559300 w 4648200"/>
              <a:gd name="connsiteY32" fmla="*/ 901700 h 2938403"/>
              <a:gd name="connsiteX33" fmla="*/ 4616450 w 4648200"/>
              <a:gd name="connsiteY33" fmla="*/ 1085850 h 2938403"/>
              <a:gd name="connsiteX34" fmla="*/ 4641850 w 4648200"/>
              <a:gd name="connsiteY34" fmla="*/ 1270000 h 2938403"/>
              <a:gd name="connsiteX35" fmla="*/ 4648200 w 4648200"/>
              <a:gd name="connsiteY35" fmla="*/ 1460500 h 2938403"/>
              <a:gd name="connsiteX36" fmla="*/ 4641850 w 4648200"/>
              <a:gd name="connsiteY36" fmla="*/ 1631950 h 2938403"/>
              <a:gd name="connsiteX37" fmla="*/ 4603750 w 4648200"/>
              <a:gd name="connsiteY37" fmla="*/ 1873250 h 2938403"/>
              <a:gd name="connsiteX38" fmla="*/ 4540250 w 4648200"/>
              <a:gd name="connsiteY38" fmla="*/ 2063750 h 2938403"/>
              <a:gd name="connsiteX39" fmla="*/ 4419600 w 4648200"/>
              <a:gd name="connsiteY39" fmla="*/ 2279650 h 2938403"/>
              <a:gd name="connsiteX40" fmla="*/ 4286250 w 4648200"/>
              <a:gd name="connsiteY40" fmla="*/ 2432050 h 2938403"/>
              <a:gd name="connsiteX41" fmla="*/ 4121150 w 4648200"/>
              <a:gd name="connsiteY41" fmla="*/ 2571750 h 2938403"/>
              <a:gd name="connsiteX42" fmla="*/ 3949700 w 4648200"/>
              <a:gd name="connsiteY42" fmla="*/ 2673350 h 2938403"/>
              <a:gd name="connsiteX43" fmla="*/ 3759200 w 4648200"/>
              <a:gd name="connsiteY43" fmla="*/ 2755900 h 2938403"/>
              <a:gd name="connsiteX44" fmla="*/ 3568700 w 4648200"/>
              <a:gd name="connsiteY44" fmla="*/ 2832100 h 2938403"/>
              <a:gd name="connsiteX45" fmla="*/ 3362325 w 4648200"/>
              <a:gd name="connsiteY45" fmla="*/ 2901950 h 2938403"/>
              <a:gd name="connsiteX46" fmla="*/ 3108325 w 4648200"/>
              <a:gd name="connsiteY46" fmla="*/ 2933700 h 2938403"/>
              <a:gd name="connsiteX47" fmla="*/ 2813050 w 4648200"/>
              <a:gd name="connsiteY47" fmla="*/ 2936875 h 2938403"/>
              <a:gd name="connsiteX48" fmla="*/ 2501900 w 4648200"/>
              <a:gd name="connsiteY48" fmla="*/ 2933700 h 2938403"/>
              <a:gd name="connsiteX49" fmla="*/ 2209800 w 4648200"/>
              <a:gd name="connsiteY49" fmla="*/ 2933700 h 2938403"/>
              <a:gd name="connsiteX50" fmla="*/ 1822450 w 4648200"/>
              <a:gd name="connsiteY50" fmla="*/ 2933700 h 2938403"/>
              <a:gd name="connsiteX51" fmla="*/ 1492250 w 4648200"/>
              <a:gd name="connsiteY51" fmla="*/ 2933700 h 2938403"/>
              <a:gd name="connsiteX52" fmla="*/ 1254125 w 4648200"/>
              <a:gd name="connsiteY52" fmla="*/ 2933700 h 2938403"/>
              <a:gd name="connsiteX53" fmla="*/ 1028700 w 4648200"/>
              <a:gd name="connsiteY53" fmla="*/ 2870200 h 2938403"/>
              <a:gd name="connsiteX54" fmla="*/ 850900 w 4648200"/>
              <a:gd name="connsiteY54" fmla="*/ 2800350 h 2938403"/>
              <a:gd name="connsiteX55" fmla="*/ 679450 w 4648200"/>
              <a:gd name="connsiteY55" fmla="*/ 2724150 h 2938403"/>
              <a:gd name="connsiteX56" fmla="*/ 514350 w 4648200"/>
              <a:gd name="connsiteY56" fmla="*/ 2597150 h 2938403"/>
              <a:gd name="connsiteX57" fmla="*/ 381000 w 4648200"/>
              <a:gd name="connsiteY57" fmla="*/ 2432050 h 2938403"/>
              <a:gd name="connsiteX58" fmla="*/ 285750 w 4648200"/>
              <a:gd name="connsiteY58" fmla="*/ 2317750 h 2938403"/>
              <a:gd name="connsiteX59" fmla="*/ 196850 w 4648200"/>
              <a:gd name="connsiteY59" fmla="*/ 2165350 h 2938403"/>
              <a:gd name="connsiteX60" fmla="*/ 114300 w 4648200"/>
              <a:gd name="connsiteY60" fmla="*/ 1981200 h 2938403"/>
              <a:gd name="connsiteX61" fmla="*/ 69850 w 4648200"/>
              <a:gd name="connsiteY61" fmla="*/ 1809750 h 2938403"/>
              <a:gd name="connsiteX62" fmla="*/ 25400 w 4648200"/>
              <a:gd name="connsiteY62" fmla="*/ 1600200 h 2938403"/>
              <a:gd name="connsiteX63" fmla="*/ 0 w 4648200"/>
              <a:gd name="connsiteY63" fmla="*/ 1377950 h 2938403"/>
              <a:gd name="connsiteX64" fmla="*/ 19050 w 4648200"/>
              <a:gd name="connsiteY64" fmla="*/ 1155700 h 2938403"/>
              <a:gd name="connsiteX65" fmla="*/ 44450 w 4648200"/>
              <a:gd name="connsiteY65" fmla="*/ 965200 h 2938403"/>
              <a:gd name="connsiteX66" fmla="*/ 101600 w 4648200"/>
              <a:gd name="connsiteY66" fmla="*/ 838200 h 293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648200" h="2938403">
                <a:moveTo>
                  <a:pt x="101600" y="838200"/>
                </a:moveTo>
                <a:lnTo>
                  <a:pt x="146050" y="749300"/>
                </a:lnTo>
                <a:lnTo>
                  <a:pt x="177800" y="692150"/>
                </a:lnTo>
                <a:lnTo>
                  <a:pt x="279400" y="603250"/>
                </a:lnTo>
                <a:lnTo>
                  <a:pt x="374650" y="527050"/>
                </a:lnTo>
                <a:lnTo>
                  <a:pt x="463550" y="482600"/>
                </a:lnTo>
                <a:lnTo>
                  <a:pt x="565150" y="406400"/>
                </a:lnTo>
                <a:lnTo>
                  <a:pt x="717550" y="349250"/>
                </a:lnTo>
                <a:lnTo>
                  <a:pt x="831850" y="298450"/>
                </a:lnTo>
                <a:lnTo>
                  <a:pt x="927100" y="266700"/>
                </a:lnTo>
                <a:lnTo>
                  <a:pt x="1022350" y="260350"/>
                </a:lnTo>
                <a:lnTo>
                  <a:pt x="1104900" y="228600"/>
                </a:lnTo>
                <a:lnTo>
                  <a:pt x="1219200" y="190500"/>
                </a:lnTo>
                <a:lnTo>
                  <a:pt x="1346200" y="158750"/>
                </a:lnTo>
                <a:lnTo>
                  <a:pt x="1473200" y="133350"/>
                </a:lnTo>
                <a:lnTo>
                  <a:pt x="1612900" y="101600"/>
                </a:lnTo>
                <a:lnTo>
                  <a:pt x="1765300" y="82550"/>
                </a:lnTo>
                <a:lnTo>
                  <a:pt x="1943100" y="76200"/>
                </a:lnTo>
                <a:lnTo>
                  <a:pt x="2070100" y="50800"/>
                </a:lnTo>
                <a:lnTo>
                  <a:pt x="2254250" y="25400"/>
                </a:lnTo>
                <a:lnTo>
                  <a:pt x="2451100" y="6350"/>
                </a:lnTo>
                <a:lnTo>
                  <a:pt x="2679700" y="0"/>
                </a:lnTo>
                <a:lnTo>
                  <a:pt x="2876550" y="6350"/>
                </a:lnTo>
                <a:lnTo>
                  <a:pt x="3092450" y="19050"/>
                </a:lnTo>
                <a:lnTo>
                  <a:pt x="3327400" y="63500"/>
                </a:lnTo>
                <a:lnTo>
                  <a:pt x="3517900" y="120650"/>
                </a:lnTo>
                <a:lnTo>
                  <a:pt x="3714750" y="171450"/>
                </a:lnTo>
                <a:lnTo>
                  <a:pt x="3886200" y="247650"/>
                </a:lnTo>
                <a:lnTo>
                  <a:pt x="4044950" y="342900"/>
                </a:lnTo>
                <a:lnTo>
                  <a:pt x="4197350" y="457200"/>
                </a:lnTo>
                <a:lnTo>
                  <a:pt x="4337050" y="571500"/>
                </a:lnTo>
                <a:lnTo>
                  <a:pt x="4476750" y="742950"/>
                </a:lnTo>
                <a:lnTo>
                  <a:pt x="4559300" y="901700"/>
                </a:lnTo>
                <a:lnTo>
                  <a:pt x="4616450" y="1085850"/>
                </a:lnTo>
                <a:lnTo>
                  <a:pt x="4641850" y="1270000"/>
                </a:lnTo>
                <a:lnTo>
                  <a:pt x="4648200" y="1460500"/>
                </a:lnTo>
                <a:lnTo>
                  <a:pt x="4641850" y="1631950"/>
                </a:lnTo>
                <a:lnTo>
                  <a:pt x="4603750" y="1873250"/>
                </a:lnTo>
                <a:lnTo>
                  <a:pt x="4540250" y="2063750"/>
                </a:lnTo>
                <a:lnTo>
                  <a:pt x="4419600" y="2279650"/>
                </a:lnTo>
                <a:lnTo>
                  <a:pt x="4286250" y="2432050"/>
                </a:lnTo>
                <a:lnTo>
                  <a:pt x="4121150" y="2571750"/>
                </a:lnTo>
                <a:lnTo>
                  <a:pt x="3949700" y="2673350"/>
                </a:lnTo>
                <a:lnTo>
                  <a:pt x="3759200" y="2755900"/>
                </a:lnTo>
                <a:lnTo>
                  <a:pt x="3568700" y="2832100"/>
                </a:lnTo>
                <a:lnTo>
                  <a:pt x="3362325" y="2901950"/>
                </a:lnTo>
                <a:lnTo>
                  <a:pt x="3108325" y="2933700"/>
                </a:lnTo>
                <a:lnTo>
                  <a:pt x="2813050" y="2936875"/>
                </a:lnTo>
                <a:cubicBezTo>
                  <a:pt x="2705100" y="2932642"/>
                  <a:pt x="2602442" y="2934229"/>
                  <a:pt x="2501900" y="2933700"/>
                </a:cubicBezTo>
                <a:lnTo>
                  <a:pt x="2209800" y="2933700"/>
                </a:lnTo>
                <a:lnTo>
                  <a:pt x="1822450" y="2933700"/>
                </a:lnTo>
                <a:lnTo>
                  <a:pt x="1492250" y="2933700"/>
                </a:lnTo>
                <a:cubicBezTo>
                  <a:pt x="1416050" y="2933700"/>
                  <a:pt x="1331383" y="2944283"/>
                  <a:pt x="1254125" y="2933700"/>
                </a:cubicBezTo>
                <a:cubicBezTo>
                  <a:pt x="1176867" y="2923117"/>
                  <a:pt x="1102783" y="2886075"/>
                  <a:pt x="1028700" y="2870200"/>
                </a:cubicBezTo>
                <a:lnTo>
                  <a:pt x="850900" y="2800350"/>
                </a:lnTo>
                <a:lnTo>
                  <a:pt x="679450" y="2724150"/>
                </a:lnTo>
                <a:lnTo>
                  <a:pt x="514350" y="2597150"/>
                </a:lnTo>
                <a:lnTo>
                  <a:pt x="381000" y="2432050"/>
                </a:lnTo>
                <a:lnTo>
                  <a:pt x="285750" y="2317750"/>
                </a:lnTo>
                <a:lnTo>
                  <a:pt x="196850" y="2165350"/>
                </a:lnTo>
                <a:lnTo>
                  <a:pt x="114300" y="1981200"/>
                </a:lnTo>
                <a:lnTo>
                  <a:pt x="69850" y="1809750"/>
                </a:lnTo>
                <a:lnTo>
                  <a:pt x="25400" y="1600200"/>
                </a:lnTo>
                <a:lnTo>
                  <a:pt x="0" y="1377950"/>
                </a:lnTo>
                <a:lnTo>
                  <a:pt x="19050" y="1155700"/>
                </a:lnTo>
                <a:lnTo>
                  <a:pt x="44450" y="965200"/>
                </a:lnTo>
                <a:lnTo>
                  <a:pt x="101600" y="838200"/>
                </a:lnTo>
                <a:close/>
              </a:path>
            </a:pathLst>
          </a:custGeom>
          <a:noFill/>
          <a:ln w="1270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1C80EE70-B48C-B24E-907E-2CDF48784871}"/>
              </a:ext>
            </a:extLst>
          </p:cNvPr>
          <p:cNvSpPr>
            <a:spLocks noChangeAspect="1"/>
          </p:cNvSpPr>
          <p:nvPr/>
        </p:nvSpPr>
        <p:spPr>
          <a:xfrm>
            <a:off x="2103423" y="3666545"/>
            <a:ext cx="1096279" cy="682359"/>
          </a:xfrm>
          <a:prstGeom prst="ellipse">
            <a:avLst/>
          </a:prstGeom>
          <a:gradFill flip="none" rotWithShape="1">
            <a:gsLst>
              <a:gs pos="0">
                <a:srgbClr val="00FC1B"/>
              </a:gs>
              <a:gs pos="0">
                <a:srgbClr val="00FC1B"/>
              </a:gs>
              <a:gs pos="84000">
                <a:srgbClr val="FFD2C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ounded Rectangle 68">
            <a:extLst>
              <a:ext uri="{FF2B5EF4-FFF2-40B4-BE49-F238E27FC236}">
                <a16:creationId xmlns:a16="http://schemas.microsoft.com/office/drawing/2014/main" id="{9AF12028-3BE5-1D49-AED6-AB09AEBF7914}"/>
              </a:ext>
            </a:extLst>
          </p:cNvPr>
          <p:cNvSpPr>
            <a:spLocks noChangeAspect="1"/>
          </p:cNvSpPr>
          <p:nvPr/>
        </p:nvSpPr>
        <p:spPr>
          <a:xfrm>
            <a:off x="1864565" y="3547397"/>
            <a:ext cx="1375428" cy="238296"/>
          </a:xfrm>
          <a:prstGeom prst="round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ounded Rectangle 69">
            <a:extLst>
              <a:ext uri="{FF2B5EF4-FFF2-40B4-BE49-F238E27FC236}">
                <a16:creationId xmlns:a16="http://schemas.microsoft.com/office/drawing/2014/main" id="{2F956C8F-83B0-9244-BD1A-328396C317B7}"/>
              </a:ext>
            </a:extLst>
          </p:cNvPr>
          <p:cNvSpPr>
            <a:spLocks noChangeAspect="1"/>
          </p:cNvSpPr>
          <p:nvPr/>
        </p:nvSpPr>
        <p:spPr>
          <a:xfrm>
            <a:off x="1608431" y="3683833"/>
            <a:ext cx="1896571" cy="296487"/>
          </a:xfrm>
          <a:prstGeom prst="roundRect">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CF8D795D-7AB1-E64A-B25B-2E5D3900D763}"/>
              </a:ext>
            </a:extLst>
          </p:cNvPr>
          <p:cNvSpPr>
            <a:spLocks noChangeAspect="1"/>
          </p:cNvSpPr>
          <p:nvPr/>
        </p:nvSpPr>
        <p:spPr>
          <a:xfrm>
            <a:off x="2556865" y="3924971"/>
            <a:ext cx="203915" cy="63812"/>
          </a:xfrm>
          <a:prstGeom prst="rect">
            <a:avLst/>
          </a:prstGeom>
          <a:solidFill>
            <a:srgbClr val="00FC1B"/>
          </a:solidFill>
          <a:ln>
            <a:solidFill>
              <a:srgbClr val="00E11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A94853DD-E888-B744-A121-C2B348D2CAA0}"/>
              </a:ext>
            </a:extLst>
          </p:cNvPr>
          <p:cNvSpPr>
            <a:spLocks noChangeAspect="1"/>
          </p:cNvSpPr>
          <p:nvPr/>
        </p:nvSpPr>
        <p:spPr>
          <a:xfrm>
            <a:off x="2361206" y="3912462"/>
            <a:ext cx="98252" cy="76321"/>
          </a:xfrm>
          <a:prstGeom prst="rect">
            <a:avLst/>
          </a:prstGeom>
          <a:solidFill>
            <a:srgbClr val="FFFF00"/>
          </a:solidFill>
          <a:ln>
            <a:solidFill>
              <a:srgbClr val="D7D5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7" name="Straight Connector 76">
            <a:extLst>
              <a:ext uri="{FF2B5EF4-FFF2-40B4-BE49-F238E27FC236}">
                <a16:creationId xmlns:a16="http://schemas.microsoft.com/office/drawing/2014/main" id="{1C930964-B74C-4F4D-8480-27D1E4F14B7D}"/>
              </a:ext>
            </a:extLst>
          </p:cNvPr>
          <p:cNvCxnSpPr>
            <a:cxnSpLocks/>
          </p:cNvCxnSpPr>
          <p:nvPr/>
        </p:nvCxnSpPr>
        <p:spPr>
          <a:xfrm flipH="1">
            <a:off x="1673747" y="1114937"/>
            <a:ext cx="92992" cy="1541998"/>
          </a:xfrm>
          <a:prstGeom prst="line">
            <a:avLst/>
          </a:prstGeom>
          <a:ln w="38100">
            <a:solidFill>
              <a:schemeClr val="tx1">
                <a:lumMod val="95000"/>
                <a:lumOff val="5000"/>
              </a:schemeClr>
            </a:solidFill>
            <a:prstDash val="sysDash"/>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E2D710BD-BC2E-FB42-B3AA-C43DB59446BA}"/>
              </a:ext>
            </a:extLst>
          </p:cNvPr>
          <p:cNvSpPr txBox="1">
            <a:spLocks/>
          </p:cNvSpPr>
          <p:nvPr/>
        </p:nvSpPr>
        <p:spPr>
          <a:xfrm>
            <a:off x="4300561" y="5782589"/>
            <a:ext cx="1319189" cy="584775"/>
          </a:xfrm>
          <a:prstGeom prst="rect">
            <a:avLst/>
          </a:prstGeom>
          <a:noFill/>
        </p:spPr>
        <p:txBody>
          <a:bodyPr wrap="square" rtlCol="0">
            <a:spAutoFit/>
          </a:bodyPr>
          <a:lstStyle/>
          <a:p>
            <a:pPr marL="0" marR="0" lvl="0" indent="0" algn="ctr" defTabSz="52748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Wrist cross-section</a:t>
            </a:r>
          </a:p>
        </p:txBody>
      </p:sp>
    </p:spTree>
    <p:extLst>
      <p:ext uri="{BB962C8B-B14F-4D97-AF65-F5344CB8AC3E}">
        <p14:creationId xmlns:p14="http://schemas.microsoft.com/office/powerpoint/2010/main" val="162670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71" grpId="0" animBg="1"/>
      <p:bldP spid="72" grpId="0" animBg="1"/>
      <p:bldP spid="7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C6AD74-E693-C143-8FA2-037025678226}"/>
              </a:ext>
            </a:extLst>
          </p:cNvPr>
          <p:cNvPicPr>
            <a:picLocks noChangeAspect="1"/>
          </p:cNvPicPr>
          <p:nvPr/>
        </p:nvPicPr>
        <p:blipFill>
          <a:blip r:embed="rId3"/>
          <a:srcRect/>
          <a:stretch/>
        </p:blipFill>
        <p:spPr>
          <a:xfrm>
            <a:off x="5486035" y="309119"/>
            <a:ext cx="5432612" cy="1916581"/>
          </a:xfrm>
          <a:prstGeom prst="rect">
            <a:avLst/>
          </a:prstGeom>
        </p:spPr>
      </p:pic>
      <p:sp>
        <p:nvSpPr>
          <p:cNvPr id="22" name="Freeform 21">
            <a:extLst>
              <a:ext uri="{FF2B5EF4-FFF2-40B4-BE49-F238E27FC236}">
                <a16:creationId xmlns:a16="http://schemas.microsoft.com/office/drawing/2014/main" id="{10E54187-88F9-A54D-BAE3-E8413070EC47}"/>
              </a:ext>
            </a:extLst>
          </p:cNvPr>
          <p:cNvSpPr>
            <a:spLocks noChangeAspect="1"/>
          </p:cNvSpPr>
          <p:nvPr/>
        </p:nvSpPr>
        <p:spPr>
          <a:xfrm rot="10800000">
            <a:off x="529974" y="3882442"/>
            <a:ext cx="3964399" cy="2506132"/>
          </a:xfrm>
          <a:custGeom>
            <a:avLst/>
            <a:gdLst>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44600 w 4648200"/>
              <a:gd name="connsiteY52" fmla="*/ 2889250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50950 w 4648200"/>
              <a:gd name="connsiteY52" fmla="*/ 2917825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6100 w 4648200"/>
              <a:gd name="connsiteY50" fmla="*/ 29083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7403"/>
              <a:gd name="connsiteX1" fmla="*/ 146050 w 4648200"/>
              <a:gd name="connsiteY1" fmla="*/ 749300 h 2947403"/>
              <a:gd name="connsiteX2" fmla="*/ 177800 w 4648200"/>
              <a:gd name="connsiteY2" fmla="*/ 692150 h 2947403"/>
              <a:gd name="connsiteX3" fmla="*/ 279400 w 4648200"/>
              <a:gd name="connsiteY3" fmla="*/ 603250 h 2947403"/>
              <a:gd name="connsiteX4" fmla="*/ 374650 w 4648200"/>
              <a:gd name="connsiteY4" fmla="*/ 527050 h 2947403"/>
              <a:gd name="connsiteX5" fmla="*/ 463550 w 4648200"/>
              <a:gd name="connsiteY5" fmla="*/ 482600 h 2947403"/>
              <a:gd name="connsiteX6" fmla="*/ 565150 w 4648200"/>
              <a:gd name="connsiteY6" fmla="*/ 406400 h 2947403"/>
              <a:gd name="connsiteX7" fmla="*/ 717550 w 4648200"/>
              <a:gd name="connsiteY7" fmla="*/ 349250 h 2947403"/>
              <a:gd name="connsiteX8" fmla="*/ 831850 w 4648200"/>
              <a:gd name="connsiteY8" fmla="*/ 298450 h 2947403"/>
              <a:gd name="connsiteX9" fmla="*/ 927100 w 4648200"/>
              <a:gd name="connsiteY9" fmla="*/ 266700 h 2947403"/>
              <a:gd name="connsiteX10" fmla="*/ 1022350 w 4648200"/>
              <a:gd name="connsiteY10" fmla="*/ 260350 h 2947403"/>
              <a:gd name="connsiteX11" fmla="*/ 1104900 w 4648200"/>
              <a:gd name="connsiteY11" fmla="*/ 228600 h 2947403"/>
              <a:gd name="connsiteX12" fmla="*/ 1219200 w 4648200"/>
              <a:gd name="connsiteY12" fmla="*/ 190500 h 2947403"/>
              <a:gd name="connsiteX13" fmla="*/ 1346200 w 4648200"/>
              <a:gd name="connsiteY13" fmla="*/ 158750 h 2947403"/>
              <a:gd name="connsiteX14" fmla="*/ 1473200 w 4648200"/>
              <a:gd name="connsiteY14" fmla="*/ 133350 h 2947403"/>
              <a:gd name="connsiteX15" fmla="*/ 1612900 w 4648200"/>
              <a:gd name="connsiteY15" fmla="*/ 101600 h 2947403"/>
              <a:gd name="connsiteX16" fmla="*/ 1765300 w 4648200"/>
              <a:gd name="connsiteY16" fmla="*/ 82550 h 2947403"/>
              <a:gd name="connsiteX17" fmla="*/ 1943100 w 4648200"/>
              <a:gd name="connsiteY17" fmla="*/ 76200 h 2947403"/>
              <a:gd name="connsiteX18" fmla="*/ 2070100 w 4648200"/>
              <a:gd name="connsiteY18" fmla="*/ 50800 h 2947403"/>
              <a:gd name="connsiteX19" fmla="*/ 2254250 w 4648200"/>
              <a:gd name="connsiteY19" fmla="*/ 25400 h 2947403"/>
              <a:gd name="connsiteX20" fmla="*/ 2451100 w 4648200"/>
              <a:gd name="connsiteY20" fmla="*/ 6350 h 2947403"/>
              <a:gd name="connsiteX21" fmla="*/ 2679700 w 4648200"/>
              <a:gd name="connsiteY21" fmla="*/ 0 h 2947403"/>
              <a:gd name="connsiteX22" fmla="*/ 2876550 w 4648200"/>
              <a:gd name="connsiteY22" fmla="*/ 6350 h 2947403"/>
              <a:gd name="connsiteX23" fmla="*/ 3092450 w 4648200"/>
              <a:gd name="connsiteY23" fmla="*/ 19050 h 2947403"/>
              <a:gd name="connsiteX24" fmla="*/ 3327400 w 4648200"/>
              <a:gd name="connsiteY24" fmla="*/ 63500 h 2947403"/>
              <a:gd name="connsiteX25" fmla="*/ 3517900 w 4648200"/>
              <a:gd name="connsiteY25" fmla="*/ 120650 h 2947403"/>
              <a:gd name="connsiteX26" fmla="*/ 3714750 w 4648200"/>
              <a:gd name="connsiteY26" fmla="*/ 171450 h 2947403"/>
              <a:gd name="connsiteX27" fmla="*/ 3886200 w 4648200"/>
              <a:gd name="connsiteY27" fmla="*/ 247650 h 2947403"/>
              <a:gd name="connsiteX28" fmla="*/ 4044950 w 4648200"/>
              <a:gd name="connsiteY28" fmla="*/ 342900 h 2947403"/>
              <a:gd name="connsiteX29" fmla="*/ 4197350 w 4648200"/>
              <a:gd name="connsiteY29" fmla="*/ 457200 h 2947403"/>
              <a:gd name="connsiteX30" fmla="*/ 4337050 w 4648200"/>
              <a:gd name="connsiteY30" fmla="*/ 571500 h 2947403"/>
              <a:gd name="connsiteX31" fmla="*/ 4476750 w 4648200"/>
              <a:gd name="connsiteY31" fmla="*/ 742950 h 2947403"/>
              <a:gd name="connsiteX32" fmla="*/ 4559300 w 4648200"/>
              <a:gd name="connsiteY32" fmla="*/ 901700 h 2947403"/>
              <a:gd name="connsiteX33" fmla="*/ 4616450 w 4648200"/>
              <a:gd name="connsiteY33" fmla="*/ 1085850 h 2947403"/>
              <a:gd name="connsiteX34" fmla="*/ 4641850 w 4648200"/>
              <a:gd name="connsiteY34" fmla="*/ 1270000 h 2947403"/>
              <a:gd name="connsiteX35" fmla="*/ 4648200 w 4648200"/>
              <a:gd name="connsiteY35" fmla="*/ 1460500 h 2947403"/>
              <a:gd name="connsiteX36" fmla="*/ 4641850 w 4648200"/>
              <a:gd name="connsiteY36" fmla="*/ 1631950 h 2947403"/>
              <a:gd name="connsiteX37" fmla="*/ 4603750 w 4648200"/>
              <a:gd name="connsiteY37" fmla="*/ 1873250 h 2947403"/>
              <a:gd name="connsiteX38" fmla="*/ 4540250 w 4648200"/>
              <a:gd name="connsiteY38" fmla="*/ 2063750 h 2947403"/>
              <a:gd name="connsiteX39" fmla="*/ 4419600 w 4648200"/>
              <a:gd name="connsiteY39" fmla="*/ 2279650 h 2947403"/>
              <a:gd name="connsiteX40" fmla="*/ 4286250 w 4648200"/>
              <a:gd name="connsiteY40" fmla="*/ 2432050 h 2947403"/>
              <a:gd name="connsiteX41" fmla="*/ 4121150 w 4648200"/>
              <a:gd name="connsiteY41" fmla="*/ 2571750 h 2947403"/>
              <a:gd name="connsiteX42" fmla="*/ 3949700 w 4648200"/>
              <a:gd name="connsiteY42" fmla="*/ 2673350 h 2947403"/>
              <a:gd name="connsiteX43" fmla="*/ 3759200 w 4648200"/>
              <a:gd name="connsiteY43" fmla="*/ 2755900 h 2947403"/>
              <a:gd name="connsiteX44" fmla="*/ 3568700 w 4648200"/>
              <a:gd name="connsiteY44" fmla="*/ 2832100 h 2947403"/>
              <a:gd name="connsiteX45" fmla="*/ 3359150 w 4648200"/>
              <a:gd name="connsiteY45" fmla="*/ 2876550 h 2947403"/>
              <a:gd name="connsiteX46" fmla="*/ 3092450 w 4648200"/>
              <a:gd name="connsiteY46" fmla="*/ 2908300 h 2947403"/>
              <a:gd name="connsiteX47" fmla="*/ 2806700 w 4648200"/>
              <a:gd name="connsiteY47" fmla="*/ 2927350 h 2947403"/>
              <a:gd name="connsiteX48" fmla="*/ 2482850 w 4648200"/>
              <a:gd name="connsiteY48" fmla="*/ 2914650 h 2947403"/>
              <a:gd name="connsiteX49" fmla="*/ 2209800 w 4648200"/>
              <a:gd name="connsiteY49" fmla="*/ 2946400 h 2947403"/>
              <a:gd name="connsiteX50" fmla="*/ 1819275 w 4648200"/>
              <a:gd name="connsiteY50" fmla="*/ 2946400 h 2947403"/>
              <a:gd name="connsiteX51" fmla="*/ 1489075 w 4648200"/>
              <a:gd name="connsiteY51" fmla="*/ 2946400 h 2947403"/>
              <a:gd name="connsiteX52" fmla="*/ 1250950 w 4648200"/>
              <a:gd name="connsiteY52" fmla="*/ 2917825 h 2947403"/>
              <a:gd name="connsiteX53" fmla="*/ 1028700 w 4648200"/>
              <a:gd name="connsiteY53" fmla="*/ 2870200 h 2947403"/>
              <a:gd name="connsiteX54" fmla="*/ 850900 w 4648200"/>
              <a:gd name="connsiteY54" fmla="*/ 2800350 h 2947403"/>
              <a:gd name="connsiteX55" fmla="*/ 679450 w 4648200"/>
              <a:gd name="connsiteY55" fmla="*/ 2724150 h 2947403"/>
              <a:gd name="connsiteX56" fmla="*/ 514350 w 4648200"/>
              <a:gd name="connsiteY56" fmla="*/ 2597150 h 2947403"/>
              <a:gd name="connsiteX57" fmla="*/ 381000 w 4648200"/>
              <a:gd name="connsiteY57" fmla="*/ 2432050 h 2947403"/>
              <a:gd name="connsiteX58" fmla="*/ 285750 w 4648200"/>
              <a:gd name="connsiteY58" fmla="*/ 2317750 h 2947403"/>
              <a:gd name="connsiteX59" fmla="*/ 196850 w 4648200"/>
              <a:gd name="connsiteY59" fmla="*/ 2165350 h 2947403"/>
              <a:gd name="connsiteX60" fmla="*/ 114300 w 4648200"/>
              <a:gd name="connsiteY60" fmla="*/ 1981200 h 2947403"/>
              <a:gd name="connsiteX61" fmla="*/ 69850 w 4648200"/>
              <a:gd name="connsiteY61" fmla="*/ 1809750 h 2947403"/>
              <a:gd name="connsiteX62" fmla="*/ 25400 w 4648200"/>
              <a:gd name="connsiteY62" fmla="*/ 1600200 h 2947403"/>
              <a:gd name="connsiteX63" fmla="*/ 0 w 4648200"/>
              <a:gd name="connsiteY63" fmla="*/ 1377950 h 2947403"/>
              <a:gd name="connsiteX64" fmla="*/ 19050 w 4648200"/>
              <a:gd name="connsiteY64" fmla="*/ 1155700 h 2947403"/>
              <a:gd name="connsiteX65" fmla="*/ 44450 w 4648200"/>
              <a:gd name="connsiteY65" fmla="*/ 965200 h 2947403"/>
              <a:gd name="connsiteX66" fmla="*/ 101600 w 4648200"/>
              <a:gd name="connsiteY66" fmla="*/ 838200 h 2947403"/>
              <a:gd name="connsiteX0" fmla="*/ 101600 w 4648200"/>
              <a:gd name="connsiteY0" fmla="*/ 838200 h 2950517"/>
              <a:gd name="connsiteX1" fmla="*/ 146050 w 4648200"/>
              <a:gd name="connsiteY1" fmla="*/ 749300 h 2950517"/>
              <a:gd name="connsiteX2" fmla="*/ 177800 w 4648200"/>
              <a:gd name="connsiteY2" fmla="*/ 692150 h 2950517"/>
              <a:gd name="connsiteX3" fmla="*/ 279400 w 4648200"/>
              <a:gd name="connsiteY3" fmla="*/ 603250 h 2950517"/>
              <a:gd name="connsiteX4" fmla="*/ 374650 w 4648200"/>
              <a:gd name="connsiteY4" fmla="*/ 527050 h 2950517"/>
              <a:gd name="connsiteX5" fmla="*/ 463550 w 4648200"/>
              <a:gd name="connsiteY5" fmla="*/ 482600 h 2950517"/>
              <a:gd name="connsiteX6" fmla="*/ 565150 w 4648200"/>
              <a:gd name="connsiteY6" fmla="*/ 406400 h 2950517"/>
              <a:gd name="connsiteX7" fmla="*/ 717550 w 4648200"/>
              <a:gd name="connsiteY7" fmla="*/ 349250 h 2950517"/>
              <a:gd name="connsiteX8" fmla="*/ 831850 w 4648200"/>
              <a:gd name="connsiteY8" fmla="*/ 298450 h 2950517"/>
              <a:gd name="connsiteX9" fmla="*/ 927100 w 4648200"/>
              <a:gd name="connsiteY9" fmla="*/ 266700 h 2950517"/>
              <a:gd name="connsiteX10" fmla="*/ 1022350 w 4648200"/>
              <a:gd name="connsiteY10" fmla="*/ 260350 h 2950517"/>
              <a:gd name="connsiteX11" fmla="*/ 1104900 w 4648200"/>
              <a:gd name="connsiteY11" fmla="*/ 228600 h 2950517"/>
              <a:gd name="connsiteX12" fmla="*/ 1219200 w 4648200"/>
              <a:gd name="connsiteY12" fmla="*/ 190500 h 2950517"/>
              <a:gd name="connsiteX13" fmla="*/ 1346200 w 4648200"/>
              <a:gd name="connsiteY13" fmla="*/ 158750 h 2950517"/>
              <a:gd name="connsiteX14" fmla="*/ 1473200 w 4648200"/>
              <a:gd name="connsiteY14" fmla="*/ 133350 h 2950517"/>
              <a:gd name="connsiteX15" fmla="*/ 1612900 w 4648200"/>
              <a:gd name="connsiteY15" fmla="*/ 101600 h 2950517"/>
              <a:gd name="connsiteX16" fmla="*/ 1765300 w 4648200"/>
              <a:gd name="connsiteY16" fmla="*/ 82550 h 2950517"/>
              <a:gd name="connsiteX17" fmla="*/ 1943100 w 4648200"/>
              <a:gd name="connsiteY17" fmla="*/ 76200 h 2950517"/>
              <a:gd name="connsiteX18" fmla="*/ 2070100 w 4648200"/>
              <a:gd name="connsiteY18" fmla="*/ 50800 h 2950517"/>
              <a:gd name="connsiteX19" fmla="*/ 2254250 w 4648200"/>
              <a:gd name="connsiteY19" fmla="*/ 25400 h 2950517"/>
              <a:gd name="connsiteX20" fmla="*/ 2451100 w 4648200"/>
              <a:gd name="connsiteY20" fmla="*/ 6350 h 2950517"/>
              <a:gd name="connsiteX21" fmla="*/ 2679700 w 4648200"/>
              <a:gd name="connsiteY21" fmla="*/ 0 h 2950517"/>
              <a:gd name="connsiteX22" fmla="*/ 2876550 w 4648200"/>
              <a:gd name="connsiteY22" fmla="*/ 6350 h 2950517"/>
              <a:gd name="connsiteX23" fmla="*/ 3092450 w 4648200"/>
              <a:gd name="connsiteY23" fmla="*/ 19050 h 2950517"/>
              <a:gd name="connsiteX24" fmla="*/ 3327400 w 4648200"/>
              <a:gd name="connsiteY24" fmla="*/ 63500 h 2950517"/>
              <a:gd name="connsiteX25" fmla="*/ 3517900 w 4648200"/>
              <a:gd name="connsiteY25" fmla="*/ 120650 h 2950517"/>
              <a:gd name="connsiteX26" fmla="*/ 3714750 w 4648200"/>
              <a:gd name="connsiteY26" fmla="*/ 171450 h 2950517"/>
              <a:gd name="connsiteX27" fmla="*/ 3886200 w 4648200"/>
              <a:gd name="connsiteY27" fmla="*/ 247650 h 2950517"/>
              <a:gd name="connsiteX28" fmla="*/ 4044950 w 4648200"/>
              <a:gd name="connsiteY28" fmla="*/ 342900 h 2950517"/>
              <a:gd name="connsiteX29" fmla="*/ 4197350 w 4648200"/>
              <a:gd name="connsiteY29" fmla="*/ 457200 h 2950517"/>
              <a:gd name="connsiteX30" fmla="*/ 4337050 w 4648200"/>
              <a:gd name="connsiteY30" fmla="*/ 571500 h 2950517"/>
              <a:gd name="connsiteX31" fmla="*/ 4476750 w 4648200"/>
              <a:gd name="connsiteY31" fmla="*/ 742950 h 2950517"/>
              <a:gd name="connsiteX32" fmla="*/ 4559300 w 4648200"/>
              <a:gd name="connsiteY32" fmla="*/ 901700 h 2950517"/>
              <a:gd name="connsiteX33" fmla="*/ 4616450 w 4648200"/>
              <a:gd name="connsiteY33" fmla="*/ 1085850 h 2950517"/>
              <a:gd name="connsiteX34" fmla="*/ 4641850 w 4648200"/>
              <a:gd name="connsiteY34" fmla="*/ 1270000 h 2950517"/>
              <a:gd name="connsiteX35" fmla="*/ 4648200 w 4648200"/>
              <a:gd name="connsiteY35" fmla="*/ 1460500 h 2950517"/>
              <a:gd name="connsiteX36" fmla="*/ 4641850 w 4648200"/>
              <a:gd name="connsiteY36" fmla="*/ 1631950 h 2950517"/>
              <a:gd name="connsiteX37" fmla="*/ 4603750 w 4648200"/>
              <a:gd name="connsiteY37" fmla="*/ 1873250 h 2950517"/>
              <a:gd name="connsiteX38" fmla="*/ 4540250 w 4648200"/>
              <a:gd name="connsiteY38" fmla="*/ 2063750 h 2950517"/>
              <a:gd name="connsiteX39" fmla="*/ 4419600 w 4648200"/>
              <a:gd name="connsiteY39" fmla="*/ 2279650 h 2950517"/>
              <a:gd name="connsiteX40" fmla="*/ 4286250 w 4648200"/>
              <a:gd name="connsiteY40" fmla="*/ 2432050 h 2950517"/>
              <a:gd name="connsiteX41" fmla="*/ 4121150 w 4648200"/>
              <a:gd name="connsiteY41" fmla="*/ 2571750 h 2950517"/>
              <a:gd name="connsiteX42" fmla="*/ 3949700 w 4648200"/>
              <a:gd name="connsiteY42" fmla="*/ 2673350 h 2950517"/>
              <a:gd name="connsiteX43" fmla="*/ 3759200 w 4648200"/>
              <a:gd name="connsiteY43" fmla="*/ 2755900 h 2950517"/>
              <a:gd name="connsiteX44" fmla="*/ 3568700 w 4648200"/>
              <a:gd name="connsiteY44" fmla="*/ 2832100 h 2950517"/>
              <a:gd name="connsiteX45" fmla="*/ 3359150 w 4648200"/>
              <a:gd name="connsiteY45" fmla="*/ 2876550 h 2950517"/>
              <a:gd name="connsiteX46" fmla="*/ 3092450 w 4648200"/>
              <a:gd name="connsiteY46" fmla="*/ 2908300 h 2950517"/>
              <a:gd name="connsiteX47" fmla="*/ 2806700 w 4648200"/>
              <a:gd name="connsiteY47" fmla="*/ 2927350 h 2950517"/>
              <a:gd name="connsiteX48" fmla="*/ 2498725 w 4648200"/>
              <a:gd name="connsiteY48" fmla="*/ 2949575 h 2950517"/>
              <a:gd name="connsiteX49" fmla="*/ 2209800 w 4648200"/>
              <a:gd name="connsiteY49" fmla="*/ 2946400 h 2950517"/>
              <a:gd name="connsiteX50" fmla="*/ 1819275 w 4648200"/>
              <a:gd name="connsiteY50" fmla="*/ 2946400 h 2950517"/>
              <a:gd name="connsiteX51" fmla="*/ 1489075 w 4648200"/>
              <a:gd name="connsiteY51" fmla="*/ 2946400 h 2950517"/>
              <a:gd name="connsiteX52" fmla="*/ 1250950 w 4648200"/>
              <a:gd name="connsiteY52" fmla="*/ 2917825 h 2950517"/>
              <a:gd name="connsiteX53" fmla="*/ 1028700 w 4648200"/>
              <a:gd name="connsiteY53" fmla="*/ 2870200 h 2950517"/>
              <a:gd name="connsiteX54" fmla="*/ 850900 w 4648200"/>
              <a:gd name="connsiteY54" fmla="*/ 2800350 h 2950517"/>
              <a:gd name="connsiteX55" fmla="*/ 679450 w 4648200"/>
              <a:gd name="connsiteY55" fmla="*/ 2724150 h 2950517"/>
              <a:gd name="connsiteX56" fmla="*/ 514350 w 4648200"/>
              <a:gd name="connsiteY56" fmla="*/ 2597150 h 2950517"/>
              <a:gd name="connsiteX57" fmla="*/ 381000 w 4648200"/>
              <a:gd name="connsiteY57" fmla="*/ 2432050 h 2950517"/>
              <a:gd name="connsiteX58" fmla="*/ 285750 w 4648200"/>
              <a:gd name="connsiteY58" fmla="*/ 2317750 h 2950517"/>
              <a:gd name="connsiteX59" fmla="*/ 196850 w 4648200"/>
              <a:gd name="connsiteY59" fmla="*/ 2165350 h 2950517"/>
              <a:gd name="connsiteX60" fmla="*/ 114300 w 4648200"/>
              <a:gd name="connsiteY60" fmla="*/ 1981200 h 2950517"/>
              <a:gd name="connsiteX61" fmla="*/ 69850 w 4648200"/>
              <a:gd name="connsiteY61" fmla="*/ 1809750 h 2950517"/>
              <a:gd name="connsiteX62" fmla="*/ 25400 w 4648200"/>
              <a:gd name="connsiteY62" fmla="*/ 1600200 h 2950517"/>
              <a:gd name="connsiteX63" fmla="*/ 0 w 4648200"/>
              <a:gd name="connsiteY63" fmla="*/ 1377950 h 2950517"/>
              <a:gd name="connsiteX64" fmla="*/ 19050 w 4648200"/>
              <a:gd name="connsiteY64" fmla="*/ 1155700 h 2950517"/>
              <a:gd name="connsiteX65" fmla="*/ 44450 w 4648200"/>
              <a:gd name="connsiteY65" fmla="*/ 965200 h 2950517"/>
              <a:gd name="connsiteX66" fmla="*/ 101600 w 4648200"/>
              <a:gd name="connsiteY66" fmla="*/ 838200 h 2950517"/>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2450 w 4648200"/>
              <a:gd name="connsiteY46" fmla="*/ 290830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62325 w 4648200"/>
              <a:gd name="connsiteY45" fmla="*/ 29019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432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305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1975 w 4648200"/>
              <a:gd name="connsiteY46" fmla="*/ 2930525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8325 w 4648200"/>
              <a:gd name="connsiteY46" fmla="*/ 293370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005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0950 w 4648200"/>
              <a:gd name="connsiteY52" fmla="*/ 2917825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687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3700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6875"/>
              <a:gd name="connsiteX1" fmla="*/ 146050 w 4648200"/>
              <a:gd name="connsiteY1" fmla="*/ 749300 h 2936875"/>
              <a:gd name="connsiteX2" fmla="*/ 177800 w 4648200"/>
              <a:gd name="connsiteY2" fmla="*/ 692150 h 2936875"/>
              <a:gd name="connsiteX3" fmla="*/ 279400 w 4648200"/>
              <a:gd name="connsiteY3" fmla="*/ 603250 h 2936875"/>
              <a:gd name="connsiteX4" fmla="*/ 374650 w 4648200"/>
              <a:gd name="connsiteY4" fmla="*/ 527050 h 2936875"/>
              <a:gd name="connsiteX5" fmla="*/ 463550 w 4648200"/>
              <a:gd name="connsiteY5" fmla="*/ 482600 h 2936875"/>
              <a:gd name="connsiteX6" fmla="*/ 565150 w 4648200"/>
              <a:gd name="connsiteY6" fmla="*/ 406400 h 2936875"/>
              <a:gd name="connsiteX7" fmla="*/ 717550 w 4648200"/>
              <a:gd name="connsiteY7" fmla="*/ 349250 h 2936875"/>
              <a:gd name="connsiteX8" fmla="*/ 831850 w 4648200"/>
              <a:gd name="connsiteY8" fmla="*/ 298450 h 2936875"/>
              <a:gd name="connsiteX9" fmla="*/ 927100 w 4648200"/>
              <a:gd name="connsiteY9" fmla="*/ 266700 h 2936875"/>
              <a:gd name="connsiteX10" fmla="*/ 1022350 w 4648200"/>
              <a:gd name="connsiteY10" fmla="*/ 260350 h 2936875"/>
              <a:gd name="connsiteX11" fmla="*/ 1104900 w 4648200"/>
              <a:gd name="connsiteY11" fmla="*/ 228600 h 2936875"/>
              <a:gd name="connsiteX12" fmla="*/ 1219200 w 4648200"/>
              <a:gd name="connsiteY12" fmla="*/ 190500 h 2936875"/>
              <a:gd name="connsiteX13" fmla="*/ 1346200 w 4648200"/>
              <a:gd name="connsiteY13" fmla="*/ 158750 h 2936875"/>
              <a:gd name="connsiteX14" fmla="*/ 1473200 w 4648200"/>
              <a:gd name="connsiteY14" fmla="*/ 133350 h 2936875"/>
              <a:gd name="connsiteX15" fmla="*/ 1612900 w 4648200"/>
              <a:gd name="connsiteY15" fmla="*/ 101600 h 2936875"/>
              <a:gd name="connsiteX16" fmla="*/ 1765300 w 4648200"/>
              <a:gd name="connsiteY16" fmla="*/ 82550 h 2936875"/>
              <a:gd name="connsiteX17" fmla="*/ 1943100 w 4648200"/>
              <a:gd name="connsiteY17" fmla="*/ 76200 h 2936875"/>
              <a:gd name="connsiteX18" fmla="*/ 2070100 w 4648200"/>
              <a:gd name="connsiteY18" fmla="*/ 50800 h 2936875"/>
              <a:gd name="connsiteX19" fmla="*/ 2254250 w 4648200"/>
              <a:gd name="connsiteY19" fmla="*/ 25400 h 2936875"/>
              <a:gd name="connsiteX20" fmla="*/ 2451100 w 4648200"/>
              <a:gd name="connsiteY20" fmla="*/ 6350 h 2936875"/>
              <a:gd name="connsiteX21" fmla="*/ 2679700 w 4648200"/>
              <a:gd name="connsiteY21" fmla="*/ 0 h 2936875"/>
              <a:gd name="connsiteX22" fmla="*/ 2876550 w 4648200"/>
              <a:gd name="connsiteY22" fmla="*/ 6350 h 2936875"/>
              <a:gd name="connsiteX23" fmla="*/ 3092450 w 4648200"/>
              <a:gd name="connsiteY23" fmla="*/ 19050 h 2936875"/>
              <a:gd name="connsiteX24" fmla="*/ 3327400 w 4648200"/>
              <a:gd name="connsiteY24" fmla="*/ 63500 h 2936875"/>
              <a:gd name="connsiteX25" fmla="*/ 3517900 w 4648200"/>
              <a:gd name="connsiteY25" fmla="*/ 120650 h 2936875"/>
              <a:gd name="connsiteX26" fmla="*/ 3714750 w 4648200"/>
              <a:gd name="connsiteY26" fmla="*/ 171450 h 2936875"/>
              <a:gd name="connsiteX27" fmla="*/ 3886200 w 4648200"/>
              <a:gd name="connsiteY27" fmla="*/ 247650 h 2936875"/>
              <a:gd name="connsiteX28" fmla="*/ 4044950 w 4648200"/>
              <a:gd name="connsiteY28" fmla="*/ 342900 h 2936875"/>
              <a:gd name="connsiteX29" fmla="*/ 4197350 w 4648200"/>
              <a:gd name="connsiteY29" fmla="*/ 457200 h 2936875"/>
              <a:gd name="connsiteX30" fmla="*/ 4337050 w 4648200"/>
              <a:gd name="connsiteY30" fmla="*/ 571500 h 2936875"/>
              <a:gd name="connsiteX31" fmla="*/ 4476750 w 4648200"/>
              <a:gd name="connsiteY31" fmla="*/ 742950 h 2936875"/>
              <a:gd name="connsiteX32" fmla="*/ 4559300 w 4648200"/>
              <a:gd name="connsiteY32" fmla="*/ 901700 h 2936875"/>
              <a:gd name="connsiteX33" fmla="*/ 4616450 w 4648200"/>
              <a:gd name="connsiteY33" fmla="*/ 1085850 h 2936875"/>
              <a:gd name="connsiteX34" fmla="*/ 4641850 w 4648200"/>
              <a:gd name="connsiteY34" fmla="*/ 1270000 h 2936875"/>
              <a:gd name="connsiteX35" fmla="*/ 4648200 w 4648200"/>
              <a:gd name="connsiteY35" fmla="*/ 1460500 h 2936875"/>
              <a:gd name="connsiteX36" fmla="*/ 4641850 w 4648200"/>
              <a:gd name="connsiteY36" fmla="*/ 1631950 h 2936875"/>
              <a:gd name="connsiteX37" fmla="*/ 4603750 w 4648200"/>
              <a:gd name="connsiteY37" fmla="*/ 1873250 h 2936875"/>
              <a:gd name="connsiteX38" fmla="*/ 4540250 w 4648200"/>
              <a:gd name="connsiteY38" fmla="*/ 2063750 h 2936875"/>
              <a:gd name="connsiteX39" fmla="*/ 4419600 w 4648200"/>
              <a:gd name="connsiteY39" fmla="*/ 2279650 h 2936875"/>
              <a:gd name="connsiteX40" fmla="*/ 4286250 w 4648200"/>
              <a:gd name="connsiteY40" fmla="*/ 2432050 h 2936875"/>
              <a:gd name="connsiteX41" fmla="*/ 4121150 w 4648200"/>
              <a:gd name="connsiteY41" fmla="*/ 2571750 h 2936875"/>
              <a:gd name="connsiteX42" fmla="*/ 3949700 w 4648200"/>
              <a:gd name="connsiteY42" fmla="*/ 2673350 h 2936875"/>
              <a:gd name="connsiteX43" fmla="*/ 3759200 w 4648200"/>
              <a:gd name="connsiteY43" fmla="*/ 2755900 h 2936875"/>
              <a:gd name="connsiteX44" fmla="*/ 3568700 w 4648200"/>
              <a:gd name="connsiteY44" fmla="*/ 2832100 h 2936875"/>
              <a:gd name="connsiteX45" fmla="*/ 3362325 w 4648200"/>
              <a:gd name="connsiteY45" fmla="*/ 2901950 h 2936875"/>
              <a:gd name="connsiteX46" fmla="*/ 3108325 w 4648200"/>
              <a:gd name="connsiteY46" fmla="*/ 2933700 h 2936875"/>
              <a:gd name="connsiteX47" fmla="*/ 2813050 w 4648200"/>
              <a:gd name="connsiteY47" fmla="*/ 2936875 h 2936875"/>
              <a:gd name="connsiteX48" fmla="*/ 2501900 w 4648200"/>
              <a:gd name="connsiteY48" fmla="*/ 2933700 h 2936875"/>
              <a:gd name="connsiteX49" fmla="*/ 2209800 w 4648200"/>
              <a:gd name="connsiteY49" fmla="*/ 2933700 h 2936875"/>
              <a:gd name="connsiteX50" fmla="*/ 1822450 w 4648200"/>
              <a:gd name="connsiteY50" fmla="*/ 2933700 h 2936875"/>
              <a:gd name="connsiteX51" fmla="*/ 1492250 w 4648200"/>
              <a:gd name="connsiteY51" fmla="*/ 2933700 h 2936875"/>
              <a:gd name="connsiteX52" fmla="*/ 1254125 w 4648200"/>
              <a:gd name="connsiteY52" fmla="*/ 2933700 h 2936875"/>
              <a:gd name="connsiteX53" fmla="*/ 1028700 w 4648200"/>
              <a:gd name="connsiteY53" fmla="*/ 2870200 h 2936875"/>
              <a:gd name="connsiteX54" fmla="*/ 850900 w 4648200"/>
              <a:gd name="connsiteY54" fmla="*/ 2800350 h 2936875"/>
              <a:gd name="connsiteX55" fmla="*/ 679450 w 4648200"/>
              <a:gd name="connsiteY55" fmla="*/ 2724150 h 2936875"/>
              <a:gd name="connsiteX56" fmla="*/ 514350 w 4648200"/>
              <a:gd name="connsiteY56" fmla="*/ 2597150 h 2936875"/>
              <a:gd name="connsiteX57" fmla="*/ 381000 w 4648200"/>
              <a:gd name="connsiteY57" fmla="*/ 2432050 h 2936875"/>
              <a:gd name="connsiteX58" fmla="*/ 285750 w 4648200"/>
              <a:gd name="connsiteY58" fmla="*/ 2317750 h 2936875"/>
              <a:gd name="connsiteX59" fmla="*/ 196850 w 4648200"/>
              <a:gd name="connsiteY59" fmla="*/ 2165350 h 2936875"/>
              <a:gd name="connsiteX60" fmla="*/ 114300 w 4648200"/>
              <a:gd name="connsiteY60" fmla="*/ 1981200 h 2936875"/>
              <a:gd name="connsiteX61" fmla="*/ 69850 w 4648200"/>
              <a:gd name="connsiteY61" fmla="*/ 1809750 h 2936875"/>
              <a:gd name="connsiteX62" fmla="*/ 25400 w 4648200"/>
              <a:gd name="connsiteY62" fmla="*/ 1600200 h 2936875"/>
              <a:gd name="connsiteX63" fmla="*/ 0 w 4648200"/>
              <a:gd name="connsiteY63" fmla="*/ 1377950 h 2936875"/>
              <a:gd name="connsiteX64" fmla="*/ 19050 w 4648200"/>
              <a:gd name="connsiteY64" fmla="*/ 1155700 h 2936875"/>
              <a:gd name="connsiteX65" fmla="*/ 44450 w 4648200"/>
              <a:gd name="connsiteY65" fmla="*/ 965200 h 2936875"/>
              <a:gd name="connsiteX66" fmla="*/ 101600 w 4648200"/>
              <a:gd name="connsiteY66" fmla="*/ 838200 h 2936875"/>
              <a:gd name="connsiteX0" fmla="*/ 101600 w 4648200"/>
              <a:gd name="connsiteY0" fmla="*/ 838200 h 2938403"/>
              <a:gd name="connsiteX1" fmla="*/ 146050 w 4648200"/>
              <a:gd name="connsiteY1" fmla="*/ 749300 h 2938403"/>
              <a:gd name="connsiteX2" fmla="*/ 177800 w 4648200"/>
              <a:gd name="connsiteY2" fmla="*/ 692150 h 2938403"/>
              <a:gd name="connsiteX3" fmla="*/ 279400 w 4648200"/>
              <a:gd name="connsiteY3" fmla="*/ 603250 h 2938403"/>
              <a:gd name="connsiteX4" fmla="*/ 374650 w 4648200"/>
              <a:gd name="connsiteY4" fmla="*/ 527050 h 2938403"/>
              <a:gd name="connsiteX5" fmla="*/ 463550 w 4648200"/>
              <a:gd name="connsiteY5" fmla="*/ 482600 h 2938403"/>
              <a:gd name="connsiteX6" fmla="*/ 565150 w 4648200"/>
              <a:gd name="connsiteY6" fmla="*/ 406400 h 2938403"/>
              <a:gd name="connsiteX7" fmla="*/ 717550 w 4648200"/>
              <a:gd name="connsiteY7" fmla="*/ 349250 h 2938403"/>
              <a:gd name="connsiteX8" fmla="*/ 831850 w 4648200"/>
              <a:gd name="connsiteY8" fmla="*/ 298450 h 2938403"/>
              <a:gd name="connsiteX9" fmla="*/ 927100 w 4648200"/>
              <a:gd name="connsiteY9" fmla="*/ 266700 h 2938403"/>
              <a:gd name="connsiteX10" fmla="*/ 1022350 w 4648200"/>
              <a:gd name="connsiteY10" fmla="*/ 260350 h 2938403"/>
              <a:gd name="connsiteX11" fmla="*/ 1104900 w 4648200"/>
              <a:gd name="connsiteY11" fmla="*/ 228600 h 2938403"/>
              <a:gd name="connsiteX12" fmla="*/ 1219200 w 4648200"/>
              <a:gd name="connsiteY12" fmla="*/ 190500 h 2938403"/>
              <a:gd name="connsiteX13" fmla="*/ 1346200 w 4648200"/>
              <a:gd name="connsiteY13" fmla="*/ 158750 h 2938403"/>
              <a:gd name="connsiteX14" fmla="*/ 1473200 w 4648200"/>
              <a:gd name="connsiteY14" fmla="*/ 133350 h 2938403"/>
              <a:gd name="connsiteX15" fmla="*/ 1612900 w 4648200"/>
              <a:gd name="connsiteY15" fmla="*/ 101600 h 2938403"/>
              <a:gd name="connsiteX16" fmla="*/ 1765300 w 4648200"/>
              <a:gd name="connsiteY16" fmla="*/ 82550 h 2938403"/>
              <a:gd name="connsiteX17" fmla="*/ 1943100 w 4648200"/>
              <a:gd name="connsiteY17" fmla="*/ 76200 h 2938403"/>
              <a:gd name="connsiteX18" fmla="*/ 2070100 w 4648200"/>
              <a:gd name="connsiteY18" fmla="*/ 50800 h 2938403"/>
              <a:gd name="connsiteX19" fmla="*/ 2254250 w 4648200"/>
              <a:gd name="connsiteY19" fmla="*/ 25400 h 2938403"/>
              <a:gd name="connsiteX20" fmla="*/ 2451100 w 4648200"/>
              <a:gd name="connsiteY20" fmla="*/ 6350 h 2938403"/>
              <a:gd name="connsiteX21" fmla="*/ 2679700 w 4648200"/>
              <a:gd name="connsiteY21" fmla="*/ 0 h 2938403"/>
              <a:gd name="connsiteX22" fmla="*/ 2876550 w 4648200"/>
              <a:gd name="connsiteY22" fmla="*/ 6350 h 2938403"/>
              <a:gd name="connsiteX23" fmla="*/ 3092450 w 4648200"/>
              <a:gd name="connsiteY23" fmla="*/ 19050 h 2938403"/>
              <a:gd name="connsiteX24" fmla="*/ 3327400 w 4648200"/>
              <a:gd name="connsiteY24" fmla="*/ 63500 h 2938403"/>
              <a:gd name="connsiteX25" fmla="*/ 3517900 w 4648200"/>
              <a:gd name="connsiteY25" fmla="*/ 120650 h 2938403"/>
              <a:gd name="connsiteX26" fmla="*/ 3714750 w 4648200"/>
              <a:gd name="connsiteY26" fmla="*/ 171450 h 2938403"/>
              <a:gd name="connsiteX27" fmla="*/ 3886200 w 4648200"/>
              <a:gd name="connsiteY27" fmla="*/ 247650 h 2938403"/>
              <a:gd name="connsiteX28" fmla="*/ 4044950 w 4648200"/>
              <a:gd name="connsiteY28" fmla="*/ 342900 h 2938403"/>
              <a:gd name="connsiteX29" fmla="*/ 4197350 w 4648200"/>
              <a:gd name="connsiteY29" fmla="*/ 457200 h 2938403"/>
              <a:gd name="connsiteX30" fmla="*/ 4337050 w 4648200"/>
              <a:gd name="connsiteY30" fmla="*/ 571500 h 2938403"/>
              <a:gd name="connsiteX31" fmla="*/ 4476750 w 4648200"/>
              <a:gd name="connsiteY31" fmla="*/ 742950 h 2938403"/>
              <a:gd name="connsiteX32" fmla="*/ 4559300 w 4648200"/>
              <a:gd name="connsiteY32" fmla="*/ 901700 h 2938403"/>
              <a:gd name="connsiteX33" fmla="*/ 4616450 w 4648200"/>
              <a:gd name="connsiteY33" fmla="*/ 1085850 h 2938403"/>
              <a:gd name="connsiteX34" fmla="*/ 4641850 w 4648200"/>
              <a:gd name="connsiteY34" fmla="*/ 1270000 h 2938403"/>
              <a:gd name="connsiteX35" fmla="*/ 4648200 w 4648200"/>
              <a:gd name="connsiteY35" fmla="*/ 1460500 h 2938403"/>
              <a:gd name="connsiteX36" fmla="*/ 4641850 w 4648200"/>
              <a:gd name="connsiteY36" fmla="*/ 1631950 h 2938403"/>
              <a:gd name="connsiteX37" fmla="*/ 4603750 w 4648200"/>
              <a:gd name="connsiteY37" fmla="*/ 1873250 h 2938403"/>
              <a:gd name="connsiteX38" fmla="*/ 4540250 w 4648200"/>
              <a:gd name="connsiteY38" fmla="*/ 2063750 h 2938403"/>
              <a:gd name="connsiteX39" fmla="*/ 4419600 w 4648200"/>
              <a:gd name="connsiteY39" fmla="*/ 2279650 h 2938403"/>
              <a:gd name="connsiteX40" fmla="*/ 4286250 w 4648200"/>
              <a:gd name="connsiteY40" fmla="*/ 2432050 h 2938403"/>
              <a:gd name="connsiteX41" fmla="*/ 4121150 w 4648200"/>
              <a:gd name="connsiteY41" fmla="*/ 2571750 h 2938403"/>
              <a:gd name="connsiteX42" fmla="*/ 3949700 w 4648200"/>
              <a:gd name="connsiteY42" fmla="*/ 2673350 h 2938403"/>
              <a:gd name="connsiteX43" fmla="*/ 3759200 w 4648200"/>
              <a:gd name="connsiteY43" fmla="*/ 2755900 h 2938403"/>
              <a:gd name="connsiteX44" fmla="*/ 3568700 w 4648200"/>
              <a:gd name="connsiteY44" fmla="*/ 2832100 h 2938403"/>
              <a:gd name="connsiteX45" fmla="*/ 3362325 w 4648200"/>
              <a:gd name="connsiteY45" fmla="*/ 2901950 h 2938403"/>
              <a:gd name="connsiteX46" fmla="*/ 3108325 w 4648200"/>
              <a:gd name="connsiteY46" fmla="*/ 2933700 h 2938403"/>
              <a:gd name="connsiteX47" fmla="*/ 2813050 w 4648200"/>
              <a:gd name="connsiteY47" fmla="*/ 2936875 h 2938403"/>
              <a:gd name="connsiteX48" fmla="*/ 2501900 w 4648200"/>
              <a:gd name="connsiteY48" fmla="*/ 2933700 h 2938403"/>
              <a:gd name="connsiteX49" fmla="*/ 2209800 w 4648200"/>
              <a:gd name="connsiteY49" fmla="*/ 2933700 h 2938403"/>
              <a:gd name="connsiteX50" fmla="*/ 1822450 w 4648200"/>
              <a:gd name="connsiteY50" fmla="*/ 2933700 h 2938403"/>
              <a:gd name="connsiteX51" fmla="*/ 1492250 w 4648200"/>
              <a:gd name="connsiteY51" fmla="*/ 2933700 h 2938403"/>
              <a:gd name="connsiteX52" fmla="*/ 1254125 w 4648200"/>
              <a:gd name="connsiteY52" fmla="*/ 2933700 h 2938403"/>
              <a:gd name="connsiteX53" fmla="*/ 1028700 w 4648200"/>
              <a:gd name="connsiteY53" fmla="*/ 2870200 h 2938403"/>
              <a:gd name="connsiteX54" fmla="*/ 850900 w 4648200"/>
              <a:gd name="connsiteY54" fmla="*/ 2800350 h 2938403"/>
              <a:gd name="connsiteX55" fmla="*/ 679450 w 4648200"/>
              <a:gd name="connsiteY55" fmla="*/ 2724150 h 2938403"/>
              <a:gd name="connsiteX56" fmla="*/ 514350 w 4648200"/>
              <a:gd name="connsiteY56" fmla="*/ 2597150 h 2938403"/>
              <a:gd name="connsiteX57" fmla="*/ 381000 w 4648200"/>
              <a:gd name="connsiteY57" fmla="*/ 2432050 h 2938403"/>
              <a:gd name="connsiteX58" fmla="*/ 285750 w 4648200"/>
              <a:gd name="connsiteY58" fmla="*/ 2317750 h 2938403"/>
              <a:gd name="connsiteX59" fmla="*/ 196850 w 4648200"/>
              <a:gd name="connsiteY59" fmla="*/ 2165350 h 2938403"/>
              <a:gd name="connsiteX60" fmla="*/ 114300 w 4648200"/>
              <a:gd name="connsiteY60" fmla="*/ 1981200 h 2938403"/>
              <a:gd name="connsiteX61" fmla="*/ 69850 w 4648200"/>
              <a:gd name="connsiteY61" fmla="*/ 1809750 h 2938403"/>
              <a:gd name="connsiteX62" fmla="*/ 25400 w 4648200"/>
              <a:gd name="connsiteY62" fmla="*/ 1600200 h 2938403"/>
              <a:gd name="connsiteX63" fmla="*/ 0 w 4648200"/>
              <a:gd name="connsiteY63" fmla="*/ 1377950 h 2938403"/>
              <a:gd name="connsiteX64" fmla="*/ 19050 w 4648200"/>
              <a:gd name="connsiteY64" fmla="*/ 1155700 h 2938403"/>
              <a:gd name="connsiteX65" fmla="*/ 44450 w 4648200"/>
              <a:gd name="connsiteY65" fmla="*/ 965200 h 2938403"/>
              <a:gd name="connsiteX66" fmla="*/ 101600 w 4648200"/>
              <a:gd name="connsiteY66" fmla="*/ 838200 h 293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648200" h="2938403">
                <a:moveTo>
                  <a:pt x="101600" y="838200"/>
                </a:moveTo>
                <a:lnTo>
                  <a:pt x="146050" y="749300"/>
                </a:lnTo>
                <a:lnTo>
                  <a:pt x="177800" y="692150"/>
                </a:lnTo>
                <a:lnTo>
                  <a:pt x="279400" y="603250"/>
                </a:lnTo>
                <a:lnTo>
                  <a:pt x="374650" y="527050"/>
                </a:lnTo>
                <a:lnTo>
                  <a:pt x="463550" y="482600"/>
                </a:lnTo>
                <a:lnTo>
                  <a:pt x="565150" y="406400"/>
                </a:lnTo>
                <a:lnTo>
                  <a:pt x="717550" y="349250"/>
                </a:lnTo>
                <a:lnTo>
                  <a:pt x="831850" y="298450"/>
                </a:lnTo>
                <a:lnTo>
                  <a:pt x="927100" y="266700"/>
                </a:lnTo>
                <a:lnTo>
                  <a:pt x="1022350" y="260350"/>
                </a:lnTo>
                <a:lnTo>
                  <a:pt x="1104900" y="228600"/>
                </a:lnTo>
                <a:lnTo>
                  <a:pt x="1219200" y="190500"/>
                </a:lnTo>
                <a:lnTo>
                  <a:pt x="1346200" y="158750"/>
                </a:lnTo>
                <a:lnTo>
                  <a:pt x="1473200" y="133350"/>
                </a:lnTo>
                <a:lnTo>
                  <a:pt x="1612900" y="101600"/>
                </a:lnTo>
                <a:lnTo>
                  <a:pt x="1765300" y="82550"/>
                </a:lnTo>
                <a:lnTo>
                  <a:pt x="1943100" y="76200"/>
                </a:lnTo>
                <a:lnTo>
                  <a:pt x="2070100" y="50800"/>
                </a:lnTo>
                <a:lnTo>
                  <a:pt x="2254250" y="25400"/>
                </a:lnTo>
                <a:lnTo>
                  <a:pt x="2451100" y="6350"/>
                </a:lnTo>
                <a:lnTo>
                  <a:pt x="2679700" y="0"/>
                </a:lnTo>
                <a:lnTo>
                  <a:pt x="2876550" y="6350"/>
                </a:lnTo>
                <a:lnTo>
                  <a:pt x="3092450" y="19050"/>
                </a:lnTo>
                <a:lnTo>
                  <a:pt x="3327400" y="63500"/>
                </a:lnTo>
                <a:lnTo>
                  <a:pt x="3517900" y="120650"/>
                </a:lnTo>
                <a:lnTo>
                  <a:pt x="3714750" y="171450"/>
                </a:lnTo>
                <a:lnTo>
                  <a:pt x="3886200" y="247650"/>
                </a:lnTo>
                <a:lnTo>
                  <a:pt x="4044950" y="342900"/>
                </a:lnTo>
                <a:lnTo>
                  <a:pt x="4197350" y="457200"/>
                </a:lnTo>
                <a:lnTo>
                  <a:pt x="4337050" y="571500"/>
                </a:lnTo>
                <a:lnTo>
                  <a:pt x="4476750" y="742950"/>
                </a:lnTo>
                <a:lnTo>
                  <a:pt x="4559300" y="901700"/>
                </a:lnTo>
                <a:lnTo>
                  <a:pt x="4616450" y="1085850"/>
                </a:lnTo>
                <a:lnTo>
                  <a:pt x="4641850" y="1270000"/>
                </a:lnTo>
                <a:lnTo>
                  <a:pt x="4648200" y="1460500"/>
                </a:lnTo>
                <a:lnTo>
                  <a:pt x="4641850" y="1631950"/>
                </a:lnTo>
                <a:lnTo>
                  <a:pt x="4603750" y="1873250"/>
                </a:lnTo>
                <a:lnTo>
                  <a:pt x="4540250" y="2063750"/>
                </a:lnTo>
                <a:lnTo>
                  <a:pt x="4419600" y="2279650"/>
                </a:lnTo>
                <a:lnTo>
                  <a:pt x="4286250" y="2432050"/>
                </a:lnTo>
                <a:lnTo>
                  <a:pt x="4121150" y="2571750"/>
                </a:lnTo>
                <a:lnTo>
                  <a:pt x="3949700" y="2673350"/>
                </a:lnTo>
                <a:lnTo>
                  <a:pt x="3759200" y="2755900"/>
                </a:lnTo>
                <a:lnTo>
                  <a:pt x="3568700" y="2832100"/>
                </a:lnTo>
                <a:lnTo>
                  <a:pt x="3362325" y="2901950"/>
                </a:lnTo>
                <a:lnTo>
                  <a:pt x="3108325" y="2933700"/>
                </a:lnTo>
                <a:lnTo>
                  <a:pt x="2813050" y="2936875"/>
                </a:lnTo>
                <a:cubicBezTo>
                  <a:pt x="2705100" y="2932642"/>
                  <a:pt x="2602442" y="2934229"/>
                  <a:pt x="2501900" y="2933700"/>
                </a:cubicBezTo>
                <a:lnTo>
                  <a:pt x="2209800" y="2933700"/>
                </a:lnTo>
                <a:lnTo>
                  <a:pt x="1822450" y="2933700"/>
                </a:lnTo>
                <a:lnTo>
                  <a:pt x="1492250" y="2933700"/>
                </a:lnTo>
                <a:cubicBezTo>
                  <a:pt x="1416050" y="2933700"/>
                  <a:pt x="1331383" y="2944283"/>
                  <a:pt x="1254125" y="2933700"/>
                </a:cubicBezTo>
                <a:cubicBezTo>
                  <a:pt x="1176867" y="2923117"/>
                  <a:pt x="1102783" y="2886075"/>
                  <a:pt x="1028700" y="2870200"/>
                </a:cubicBezTo>
                <a:lnTo>
                  <a:pt x="850900" y="2800350"/>
                </a:lnTo>
                <a:lnTo>
                  <a:pt x="679450" y="2724150"/>
                </a:lnTo>
                <a:lnTo>
                  <a:pt x="514350" y="2597150"/>
                </a:lnTo>
                <a:lnTo>
                  <a:pt x="381000" y="2432050"/>
                </a:lnTo>
                <a:lnTo>
                  <a:pt x="285750" y="2317750"/>
                </a:lnTo>
                <a:lnTo>
                  <a:pt x="196850" y="2165350"/>
                </a:lnTo>
                <a:lnTo>
                  <a:pt x="114300" y="1981200"/>
                </a:lnTo>
                <a:lnTo>
                  <a:pt x="69850" y="1809750"/>
                </a:lnTo>
                <a:lnTo>
                  <a:pt x="25400" y="1600200"/>
                </a:lnTo>
                <a:lnTo>
                  <a:pt x="0" y="1377950"/>
                </a:lnTo>
                <a:lnTo>
                  <a:pt x="19050" y="1155700"/>
                </a:lnTo>
                <a:lnTo>
                  <a:pt x="44450" y="965200"/>
                </a:lnTo>
                <a:lnTo>
                  <a:pt x="101600" y="838200"/>
                </a:lnTo>
                <a:close/>
              </a:path>
            </a:pathLst>
          </a:custGeom>
          <a:solidFill>
            <a:srgbClr val="FFD2CF"/>
          </a:solidFill>
          <a:ln w="25400">
            <a:solidFill>
              <a:srgbClr val="BA9B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9F69429-450F-D443-80D1-F86E75C2D373}"/>
              </a:ext>
            </a:extLst>
          </p:cNvPr>
          <p:cNvSpPr>
            <a:spLocks noChangeAspect="1"/>
          </p:cNvSpPr>
          <p:nvPr/>
        </p:nvSpPr>
        <p:spPr>
          <a:xfrm rot="10800000">
            <a:off x="529974" y="3882442"/>
            <a:ext cx="3964399" cy="2506132"/>
          </a:xfrm>
          <a:custGeom>
            <a:avLst/>
            <a:gdLst>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44600 w 4648200"/>
              <a:gd name="connsiteY52" fmla="*/ 2889250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50950 w 4648200"/>
              <a:gd name="connsiteY52" fmla="*/ 2917825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6100 w 4648200"/>
              <a:gd name="connsiteY50" fmla="*/ 29083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7403"/>
              <a:gd name="connsiteX1" fmla="*/ 146050 w 4648200"/>
              <a:gd name="connsiteY1" fmla="*/ 749300 h 2947403"/>
              <a:gd name="connsiteX2" fmla="*/ 177800 w 4648200"/>
              <a:gd name="connsiteY2" fmla="*/ 692150 h 2947403"/>
              <a:gd name="connsiteX3" fmla="*/ 279400 w 4648200"/>
              <a:gd name="connsiteY3" fmla="*/ 603250 h 2947403"/>
              <a:gd name="connsiteX4" fmla="*/ 374650 w 4648200"/>
              <a:gd name="connsiteY4" fmla="*/ 527050 h 2947403"/>
              <a:gd name="connsiteX5" fmla="*/ 463550 w 4648200"/>
              <a:gd name="connsiteY5" fmla="*/ 482600 h 2947403"/>
              <a:gd name="connsiteX6" fmla="*/ 565150 w 4648200"/>
              <a:gd name="connsiteY6" fmla="*/ 406400 h 2947403"/>
              <a:gd name="connsiteX7" fmla="*/ 717550 w 4648200"/>
              <a:gd name="connsiteY7" fmla="*/ 349250 h 2947403"/>
              <a:gd name="connsiteX8" fmla="*/ 831850 w 4648200"/>
              <a:gd name="connsiteY8" fmla="*/ 298450 h 2947403"/>
              <a:gd name="connsiteX9" fmla="*/ 927100 w 4648200"/>
              <a:gd name="connsiteY9" fmla="*/ 266700 h 2947403"/>
              <a:gd name="connsiteX10" fmla="*/ 1022350 w 4648200"/>
              <a:gd name="connsiteY10" fmla="*/ 260350 h 2947403"/>
              <a:gd name="connsiteX11" fmla="*/ 1104900 w 4648200"/>
              <a:gd name="connsiteY11" fmla="*/ 228600 h 2947403"/>
              <a:gd name="connsiteX12" fmla="*/ 1219200 w 4648200"/>
              <a:gd name="connsiteY12" fmla="*/ 190500 h 2947403"/>
              <a:gd name="connsiteX13" fmla="*/ 1346200 w 4648200"/>
              <a:gd name="connsiteY13" fmla="*/ 158750 h 2947403"/>
              <a:gd name="connsiteX14" fmla="*/ 1473200 w 4648200"/>
              <a:gd name="connsiteY14" fmla="*/ 133350 h 2947403"/>
              <a:gd name="connsiteX15" fmla="*/ 1612900 w 4648200"/>
              <a:gd name="connsiteY15" fmla="*/ 101600 h 2947403"/>
              <a:gd name="connsiteX16" fmla="*/ 1765300 w 4648200"/>
              <a:gd name="connsiteY16" fmla="*/ 82550 h 2947403"/>
              <a:gd name="connsiteX17" fmla="*/ 1943100 w 4648200"/>
              <a:gd name="connsiteY17" fmla="*/ 76200 h 2947403"/>
              <a:gd name="connsiteX18" fmla="*/ 2070100 w 4648200"/>
              <a:gd name="connsiteY18" fmla="*/ 50800 h 2947403"/>
              <a:gd name="connsiteX19" fmla="*/ 2254250 w 4648200"/>
              <a:gd name="connsiteY19" fmla="*/ 25400 h 2947403"/>
              <a:gd name="connsiteX20" fmla="*/ 2451100 w 4648200"/>
              <a:gd name="connsiteY20" fmla="*/ 6350 h 2947403"/>
              <a:gd name="connsiteX21" fmla="*/ 2679700 w 4648200"/>
              <a:gd name="connsiteY21" fmla="*/ 0 h 2947403"/>
              <a:gd name="connsiteX22" fmla="*/ 2876550 w 4648200"/>
              <a:gd name="connsiteY22" fmla="*/ 6350 h 2947403"/>
              <a:gd name="connsiteX23" fmla="*/ 3092450 w 4648200"/>
              <a:gd name="connsiteY23" fmla="*/ 19050 h 2947403"/>
              <a:gd name="connsiteX24" fmla="*/ 3327400 w 4648200"/>
              <a:gd name="connsiteY24" fmla="*/ 63500 h 2947403"/>
              <a:gd name="connsiteX25" fmla="*/ 3517900 w 4648200"/>
              <a:gd name="connsiteY25" fmla="*/ 120650 h 2947403"/>
              <a:gd name="connsiteX26" fmla="*/ 3714750 w 4648200"/>
              <a:gd name="connsiteY26" fmla="*/ 171450 h 2947403"/>
              <a:gd name="connsiteX27" fmla="*/ 3886200 w 4648200"/>
              <a:gd name="connsiteY27" fmla="*/ 247650 h 2947403"/>
              <a:gd name="connsiteX28" fmla="*/ 4044950 w 4648200"/>
              <a:gd name="connsiteY28" fmla="*/ 342900 h 2947403"/>
              <a:gd name="connsiteX29" fmla="*/ 4197350 w 4648200"/>
              <a:gd name="connsiteY29" fmla="*/ 457200 h 2947403"/>
              <a:gd name="connsiteX30" fmla="*/ 4337050 w 4648200"/>
              <a:gd name="connsiteY30" fmla="*/ 571500 h 2947403"/>
              <a:gd name="connsiteX31" fmla="*/ 4476750 w 4648200"/>
              <a:gd name="connsiteY31" fmla="*/ 742950 h 2947403"/>
              <a:gd name="connsiteX32" fmla="*/ 4559300 w 4648200"/>
              <a:gd name="connsiteY32" fmla="*/ 901700 h 2947403"/>
              <a:gd name="connsiteX33" fmla="*/ 4616450 w 4648200"/>
              <a:gd name="connsiteY33" fmla="*/ 1085850 h 2947403"/>
              <a:gd name="connsiteX34" fmla="*/ 4641850 w 4648200"/>
              <a:gd name="connsiteY34" fmla="*/ 1270000 h 2947403"/>
              <a:gd name="connsiteX35" fmla="*/ 4648200 w 4648200"/>
              <a:gd name="connsiteY35" fmla="*/ 1460500 h 2947403"/>
              <a:gd name="connsiteX36" fmla="*/ 4641850 w 4648200"/>
              <a:gd name="connsiteY36" fmla="*/ 1631950 h 2947403"/>
              <a:gd name="connsiteX37" fmla="*/ 4603750 w 4648200"/>
              <a:gd name="connsiteY37" fmla="*/ 1873250 h 2947403"/>
              <a:gd name="connsiteX38" fmla="*/ 4540250 w 4648200"/>
              <a:gd name="connsiteY38" fmla="*/ 2063750 h 2947403"/>
              <a:gd name="connsiteX39" fmla="*/ 4419600 w 4648200"/>
              <a:gd name="connsiteY39" fmla="*/ 2279650 h 2947403"/>
              <a:gd name="connsiteX40" fmla="*/ 4286250 w 4648200"/>
              <a:gd name="connsiteY40" fmla="*/ 2432050 h 2947403"/>
              <a:gd name="connsiteX41" fmla="*/ 4121150 w 4648200"/>
              <a:gd name="connsiteY41" fmla="*/ 2571750 h 2947403"/>
              <a:gd name="connsiteX42" fmla="*/ 3949700 w 4648200"/>
              <a:gd name="connsiteY42" fmla="*/ 2673350 h 2947403"/>
              <a:gd name="connsiteX43" fmla="*/ 3759200 w 4648200"/>
              <a:gd name="connsiteY43" fmla="*/ 2755900 h 2947403"/>
              <a:gd name="connsiteX44" fmla="*/ 3568700 w 4648200"/>
              <a:gd name="connsiteY44" fmla="*/ 2832100 h 2947403"/>
              <a:gd name="connsiteX45" fmla="*/ 3359150 w 4648200"/>
              <a:gd name="connsiteY45" fmla="*/ 2876550 h 2947403"/>
              <a:gd name="connsiteX46" fmla="*/ 3092450 w 4648200"/>
              <a:gd name="connsiteY46" fmla="*/ 2908300 h 2947403"/>
              <a:gd name="connsiteX47" fmla="*/ 2806700 w 4648200"/>
              <a:gd name="connsiteY47" fmla="*/ 2927350 h 2947403"/>
              <a:gd name="connsiteX48" fmla="*/ 2482850 w 4648200"/>
              <a:gd name="connsiteY48" fmla="*/ 2914650 h 2947403"/>
              <a:gd name="connsiteX49" fmla="*/ 2209800 w 4648200"/>
              <a:gd name="connsiteY49" fmla="*/ 2946400 h 2947403"/>
              <a:gd name="connsiteX50" fmla="*/ 1819275 w 4648200"/>
              <a:gd name="connsiteY50" fmla="*/ 2946400 h 2947403"/>
              <a:gd name="connsiteX51" fmla="*/ 1489075 w 4648200"/>
              <a:gd name="connsiteY51" fmla="*/ 2946400 h 2947403"/>
              <a:gd name="connsiteX52" fmla="*/ 1250950 w 4648200"/>
              <a:gd name="connsiteY52" fmla="*/ 2917825 h 2947403"/>
              <a:gd name="connsiteX53" fmla="*/ 1028700 w 4648200"/>
              <a:gd name="connsiteY53" fmla="*/ 2870200 h 2947403"/>
              <a:gd name="connsiteX54" fmla="*/ 850900 w 4648200"/>
              <a:gd name="connsiteY54" fmla="*/ 2800350 h 2947403"/>
              <a:gd name="connsiteX55" fmla="*/ 679450 w 4648200"/>
              <a:gd name="connsiteY55" fmla="*/ 2724150 h 2947403"/>
              <a:gd name="connsiteX56" fmla="*/ 514350 w 4648200"/>
              <a:gd name="connsiteY56" fmla="*/ 2597150 h 2947403"/>
              <a:gd name="connsiteX57" fmla="*/ 381000 w 4648200"/>
              <a:gd name="connsiteY57" fmla="*/ 2432050 h 2947403"/>
              <a:gd name="connsiteX58" fmla="*/ 285750 w 4648200"/>
              <a:gd name="connsiteY58" fmla="*/ 2317750 h 2947403"/>
              <a:gd name="connsiteX59" fmla="*/ 196850 w 4648200"/>
              <a:gd name="connsiteY59" fmla="*/ 2165350 h 2947403"/>
              <a:gd name="connsiteX60" fmla="*/ 114300 w 4648200"/>
              <a:gd name="connsiteY60" fmla="*/ 1981200 h 2947403"/>
              <a:gd name="connsiteX61" fmla="*/ 69850 w 4648200"/>
              <a:gd name="connsiteY61" fmla="*/ 1809750 h 2947403"/>
              <a:gd name="connsiteX62" fmla="*/ 25400 w 4648200"/>
              <a:gd name="connsiteY62" fmla="*/ 1600200 h 2947403"/>
              <a:gd name="connsiteX63" fmla="*/ 0 w 4648200"/>
              <a:gd name="connsiteY63" fmla="*/ 1377950 h 2947403"/>
              <a:gd name="connsiteX64" fmla="*/ 19050 w 4648200"/>
              <a:gd name="connsiteY64" fmla="*/ 1155700 h 2947403"/>
              <a:gd name="connsiteX65" fmla="*/ 44450 w 4648200"/>
              <a:gd name="connsiteY65" fmla="*/ 965200 h 2947403"/>
              <a:gd name="connsiteX66" fmla="*/ 101600 w 4648200"/>
              <a:gd name="connsiteY66" fmla="*/ 838200 h 2947403"/>
              <a:gd name="connsiteX0" fmla="*/ 101600 w 4648200"/>
              <a:gd name="connsiteY0" fmla="*/ 838200 h 2950517"/>
              <a:gd name="connsiteX1" fmla="*/ 146050 w 4648200"/>
              <a:gd name="connsiteY1" fmla="*/ 749300 h 2950517"/>
              <a:gd name="connsiteX2" fmla="*/ 177800 w 4648200"/>
              <a:gd name="connsiteY2" fmla="*/ 692150 h 2950517"/>
              <a:gd name="connsiteX3" fmla="*/ 279400 w 4648200"/>
              <a:gd name="connsiteY3" fmla="*/ 603250 h 2950517"/>
              <a:gd name="connsiteX4" fmla="*/ 374650 w 4648200"/>
              <a:gd name="connsiteY4" fmla="*/ 527050 h 2950517"/>
              <a:gd name="connsiteX5" fmla="*/ 463550 w 4648200"/>
              <a:gd name="connsiteY5" fmla="*/ 482600 h 2950517"/>
              <a:gd name="connsiteX6" fmla="*/ 565150 w 4648200"/>
              <a:gd name="connsiteY6" fmla="*/ 406400 h 2950517"/>
              <a:gd name="connsiteX7" fmla="*/ 717550 w 4648200"/>
              <a:gd name="connsiteY7" fmla="*/ 349250 h 2950517"/>
              <a:gd name="connsiteX8" fmla="*/ 831850 w 4648200"/>
              <a:gd name="connsiteY8" fmla="*/ 298450 h 2950517"/>
              <a:gd name="connsiteX9" fmla="*/ 927100 w 4648200"/>
              <a:gd name="connsiteY9" fmla="*/ 266700 h 2950517"/>
              <a:gd name="connsiteX10" fmla="*/ 1022350 w 4648200"/>
              <a:gd name="connsiteY10" fmla="*/ 260350 h 2950517"/>
              <a:gd name="connsiteX11" fmla="*/ 1104900 w 4648200"/>
              <a:gd name="connsiteY11" fmla="*/ 228600 h 2950517"/>
              <a:gd name="connsiteX12" fmla="*/ 1219200 w 4648200"/>
              <a:gd name="connsiteY12" fmla="*/ 190500 h 2950517"/>
              <a:gd name="connsiteX13" fmla="*/ 1346200 w 4648200"/>
              <a:gd name="connsiteY13" fmla="*/ 158750 h 2950517"/>
              <a:gd name="connsiteX14" fmla="*/ 1473200 w 4648200"/>
              <a:gd name="connsiteY14" fmla="*/ 133350 h 2950517"/>
              <a:gd name="connsiteX15" fmla="*/ 1612900 w 4648200"/>
              <a:gd name="connsiteY15" fmla="*/ 101600 h 2950517"/>
              <a:gd name="connsiteX16" fmla="*/ 1765300 w 4648200"/>
              <a:gd name="connsiteY16" fmla="*/ 82550 h 2950517"/>
              <a:gd name="connsiteX17" fmla="*/ 1943100 w 4648200"/>
              <a:gd name="connsiteY17" fmla="*/ 76200 h 2950517"/>
              <a:gd name="connsiteX18" fmla="*/ 2070100 w 4648200"/>
              <a:gd name="connsiteY18" fmla="*/ 50800 h 2950517"/>
              <a:gd name="connsiteX19" fmla="*/ 2254250 w 4648200"/>
              <a:gd name="connsiteY19" fmla="*/ 25400 h 2950517"/>
              <a:gd name="connsiteX20" fmla="*/ 2451100 w 4648200"/>
              <a:gd name="connsiteY20" fmla="*/ 6350 h 2950517"/>
              <a:gd name="connsiteX21" fmla="*/ 2679700 w 4648200"/>
              <a:gd name="connsiteY21" fmla="*/ 0 h 2950517"/>
              <a:gd name="connsiteX22" fmla="*/ 2876550 w 4648200"/>
              <a:gd name="connsiteY22" fmla="*/ 6350 h 2950517"/>
              <a:gd name="connsiteX23" fmla="*/ 3092450 w 4648200"/>
              <a:gd name="connsiteY23" fmla="*/ 19050 h 2950517"/>
              <a:gd name="connsiteX24" fmla="*/ 3327400 w 4648200"/>
              <a:gd name="connsiteY24" fmla="*/ 63500 h 2950517"/>
              <a:gd name="connsiteX25" fmla="*/ 3517900 w 4648200"/>
              <a:gd name="connsiteY25" fmla="*/ 120650 h 2950517"/>
              <a:gd name="connsiteX26" fmla="*/ 3714750 w 4648200"/>
              <a:gd name="connsiteY26" fmla="*/ 171450 h 2950517"/>
              <a:gd name="connsiteX27" fmla="*/ 3886200 w 4648200"/>
              <a:gd name="connsiteY27" fmla="*/ 247650 h 2950517"/>
              <a:gd name="connsiteX28" fmla="*/ 4044950 w 4648200"/>
              <a:gd name="connsiteY28" fmla="*/ 342900 h 2950517"/>
              <a:gd name="connsiteX29" fmla="*/ 4197350 w 4648200"/>
              <a:gd name="connsiteY29" fmla="*/ 457200 h 2950517"/>
              <a:gd name="connsiteX30" fmla="*/ 4337050 w 4648200"/>
              <a:gd name="connsiteY30" fmla="*/ 571500 h 2950517"/>
              <a:gd name="connsiteX31" fmla="*/ 4476750 w 4648200"/>
              <a:gd name="connsiteY31" fmla="*/ 742950 h 2950517"/>
              <a:gd name="connsiteX32" fmla="*/ 4559300 w 4648200"/>
              <a:gd name="connsiteY32" fmla="*/ 901700 h 2950517"/>
              <a:gd name="connsiteX33" fmla="*/ 4616450 w 4648200"/>
              <a:gd name="connsiteY33" fmla="*/ 1085850 h 2950517"/>
              <a:gd name="connsiteX34" fmla="*/ 4641850 w 4648200"/>
              <a:gd name="connsiteY34" fmla="*/ 1270000 h 2950517"/>
              <a:gd name="connsiteX35" fmla="*/ 4648200 w 4648200"/>
              <a:gd name="connsiteY35" fmla="*/ 1460500 h 2950517"/>
              <a:gd name="connsiteX36" fmla="*/ 4641850 w 4648200"/>
              <a:gd name="connsiteY36" fmla="*/ 1631950 h 2950517"/>
              <a:gd name="connsiteX37" fmla="*/ 4603750 w 4648200"/>
              <a:gd name="connsiteY37" fmla="*/ 1873250 h 2950517"/>
              <a:gd name="connsiteX38" fmla="*/ 4540250 w 4648200"/>
              <a:gd name="connsiteY38" fmla="*/ 2063750 h 2950517"/>
              <a:gd name="connsiteX39" fmla="*/ 4419600 w 4648200"/>
              <a:gd name="connsiteY39" fmla="*/ 2279650 h 2950517"/>
              <a:gd name="connsiteX40" fmla="*/ 4286250 w 4648200"/>
              <a:gd name="connsiteY40" fmla="*/ 2432050 h 2950517"/>
              <a:gd name="connsiteX41" fmla="*/ 4121150 w 4648200"/>
              <a:gd name="connsiteY41" fmla="*/ 2571750 h 2950517"/>
              <a:gd name="connsiteX42" fmla="*/ 3949700 w 4648200"/>
              <a:gd name="connsiteY42" fmla="*/ 2673350 h 2950517"/>
              <a:gd name="connsiteX43" fmla="*/ 3759200 w 4648200"/>
              <a:gd name="connsiteY43" fmla="*/ 2755900 h 2950517"/>
              <a:gd name="connsiteX44" fmla="*/ 3568700 w 4648200"/>
              <a:gd name="connsiteY44" fmla="*/ 2832100 h 2950517"/>
              <a:gd name="connsiteX45" fmla="*/ 3359150 w 4648200"/>
              <a:gd name="connsiteY45" fmla="*/ 2876550 h 2950517"/>
              <a:gd name="connsiteX46" fmla="*/ 3092450 w 4648200"/>
              <a:gd name="connsiteY46" fmla="*/ 2908300 h 2950517"/>
              <a:gd name="connsiteX47" fmla="*/ 2806700 w 4648200"/>
              <a:gd name="connsiteY47" fmla="*/ 2927350 h 2950517"/>
              <a:gd name="connsiteX48" fmla="*/ 2498725 w 4648200"/>
              <a:gd name="connsiteY48" fmla="*/ 2949575 h 2950517"/>
              <a:gd name="connsiteX49" fmla="*/ 2209800 w 4648200"/>
              <a:gd name="connsiteY49" fmla="*/ 2946400 h 2950517"/>
              <a:gd name="connsiteX50" fmla="*/ 1819275 w 4648200"/>
              <a:gd name="connsiteY50" fmla="*/ 2946400 h 2950517"/>
              <a:gd name="connsiteX51" fmla="*/ 1489075 w 4648200"/>
              <a:gd name="connsiteY51" fmla="*/ 2946400 h 2950517"/>
              <a:gd name="connsiteX52" fmla="*/ 1250950 w 4648200"/>
              <a:gd name="connsiteY52" fmla="*/ 2917825 h 2950517"/>
              <a:gd name="connsiteX53" fmla="*/ 1028700 w 4648200"/>
              <a:gd name="connsiteY53" fmla="*/ 2870200 h 2950517"/>
              <a:gd name="connsiteX54" fmla="*/ 850900 w 4648200"/>
              <a:gd name="connsiteY54" fmla="*/ 2800350 h 2950517"/>
              <a:gd name="connsiteX55" fmla="*/ 679450 w 4648200"/>
              <a:gd name="connsiteY55" fmla="*/ 2724150 h 2950517"/>
              <a:gd name="connsiteX56" fmla="*/ 514350 w 4648200"/>
              <a:gd name="connsiteY56" fmla="*/ 2597150 h 2950517"/>
              <a:gd name="connsiteX57" fmla="*/ 381000 w 4648200"/>
              <a:gd name="connsiteY57" fmla="*/ 2432050 h 2950517"/>
              <a:gd name="connsiteX58" fmla="*/ 285750 w 4648200"/>
              <a:gd name="connsiteY58" fmla="*/ 2317750 h 2950517"/>
              <a:gd name="connsiteX59" fmla="*/ 196850 w 4648200"/>
              <a:gd name="connsiteY59" fmla="*/ 2165350 h 2950517"/>
              <a:gd name="connsiteX60" fmla="*/ 114300 w 4648200"/>
              <a:gd name="connsiteY60" fmla="*/ 1981200 h 2950517"/>
              <a:gd name="connsiteX61" fmla="*/ 69850 w 4648200"/>
              <a:gd name="connsiteY61" fmla="*/ 1809750 h 2950517"/>
              <a:gd name="connsiteX62" fmla="*/ 25400 w 4648200"/>
              <a:gd name="connsiteY62" fmla="*/ 1600200 h 2950517"/>
              <a:gd name="connsiteX63" fmla="*/ 0 w 4648200"/>
              <a:gd name="connsiteY63" fmla="*/ 1377950 h 2950517"/>
              <a:gd name="connsiteX64" fmla="*/ 19050 w 4648200"/>
              <a:gd name="connsiteY64" fmla="*/ 1155700 h 2950517"/>
              <a:gd name="connsiteX65" fmla="*/ 44450 w 4648200"/>
              <a:gd name="connsiteY65" fmla="*/ 965200 h 2950517"/>
              <a:gd name="connsiteX66" fmla="*/ 101600 w 4648200"/>
              <a:gd name="connsiteY66" fmla="*/ 838200 h 2950517"/>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2450 w 4648200"/>
              <a:gd name="connsiteY46" fmla="*/ 290830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62325 w 4648200"/>
              <a:gd name="connsiteY45" fmla="*/ 29019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432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305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1975 w 4648200"/>
              <a:gd name="connsiteY46" fmla="*/ 2930525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8325 w 4648200"/>
              <a:gd name="connsiteY46" fmla="*/ 293370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005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0950 w 4648200"/>
              <a:gd name="connsiteY52" fmla="*/ 2917825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687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3700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6875"/>
              <a:gd name="connsiteX1" fmla="*/ 146050 w 4648200"/>
              <a:gd name="connsiteY1" fmla="*/ 749300 h 2936875"/>
              <a:gd name="connsiteX2" fmla="*/ 177800 w 4648200"/>
              <a:gd name="connsiteY2" fmla="*/ 692150 h 2936875"/>
              <a:gd name="connsiteX3" fmla="*/ 279400 w 4648200"/>
              <a:gd name="connsiteY3" fmla="*/ 603250 h 2936875"/>
              <a:gd name="connsiteX4" fmla="*/ 374650 w 4648200"/>
              <a:gd name="connsiteY4" fmla="*/ 527050 h 2936875"/>
              <a:gd name="connsiteX5" fmla="*/ 463550 w 4648200"/>
              <a:gd name="connsiteY5" fmla="*/ 482600 h 2936875"/>
              <a:gd name="connsiteX6" fmla="*/ 565150 w 4648200"/>
              <a:gd name="connsiteY6" fmla="*/ 406400 h 2936875"/>
              <a:gd name="connsiteX7" fmla="*/ 717550 w 4648200"/>
              <a:gd name="connsiteY7" fmla="*/ 349250 h 2936875"/>
              <a:gd name="connsiteX8" fmla="*/ 831850 w 4648200"/>
              <a:gd name="connsiteY8" fmla="*/ 298450 h 2936875"/>
              <a:gd name="connsiteX9" fmla="*/ 927100 w 4648200"/>
              <a:gd name="connsiteY9" fmla="*/ 266700 h 2936875"/>
              <a:gd name="connsiteX10" fmla="*/ 1022350 w 4648200"/>
              <a:gd name="connsiteY10" fmla="*/ 260350 h 2936875"/>
              <a:gd name="connsiteX11" fmla="*/ 1104900 w 4648200"/>
              <a:gd name="connsiteY11" fmla="*/ 228600 h 2936875"/>
              <a:gd name="connsiteX12" fmla="*/ 1219200 w 4648200"/>
              <a:gd name="connsiteY12" fmla="*/ 190500 h 2936875"/>
              <a:gd name="connsiteX13" fmla="*/ 1346200 w 4648200"/>
              <a:gd name="connsiteY13" fmla="*/ 158750 h 2936875"/>
              <a:gd name="connsiteX14" fmla="*/ 1473200 w 4648200"/>
              <a:gd name="connsiteY14" fmla="*/ 133350 h 2936875"/>
              <a:gd name="connsiteX15" fmla="*/ 1612900 w 4648200"/>
              <a:gd name="connsiteY15" fmla="*/ 101600 h 2936875"/>
              <a:gd name="connsiteX16" fmla="*/ 1765300 w 4648200"/>
              <a:gd name="connsiteY16" fmla="*/ 82550 h 2936875"/>
              <a:gd name="connsiteX17" fmla="*/ 1943100 w 4648200"/>
              <a:gd name="connsiteY17" fmla="*/ 76200 h 2936875"/>
              <a:gd name="connsiteX18" fmla="*/ 2070100 w 4648200"/>
              <a:gd name="connsiteY18" fmla="*/ 50800 h 2936875"/>
              <a:gd name="connsiteX19" fmla="*/ 2254250 w 4648200"/>
              <a:gd name="connsiteY19" fmla="*/ 25400 h 2936875"/>
              <a:gd name="connsiteX20" fmla="*/ 2451100 w 4648200"/>
              <a:gd name="connsiteY20" fmla="*/ 6350 h 2936875"/>
              <a:gd name="connsiteX21" fmla="*/ 2679700 w 4648200"/>
              <a:gd name="connsiteY21" fmla="*/ 0 h 2936875"/>
              <a:gd name="connsiteX22" fmla="*/ 2876550 w 4648200"/>
              <a:gd name="connsiteY22" fmla="*/ 6350 h 2936875"/>
              <a:gd name="connsiteX23" fmla="*/ 3092450 w 4648200"/>
              <a:gd name="connsiteY23" fmla="*/ 19050 h 2936875"/>
              <a:gd name="connsiteX24" fmla="*/ 3327400 w 4648200"/>
              <a:gd name="connsiteY24" fmla="*/ 63500 h 2936875"/>
              <a:gd name="connsiteX25" fmla="*/ 3517900 w 4648200"/>
              <a:gd name="connsiteY25" fmla="*/ 120650 h 2936875"/>
              <a:gd name="connsiteX26" fmla="*/ 3714750 w 4648200"/>
              <a:gd name="connsiteY26" fmla="*/ 171450 h 2936875"/>
              <a:gd name="connsiteX27" fmla="*/ 3886200 w 4648200"/>
              <a:gd name="connsiteY27" fmla="*/ 247650 h 2936875"/>
              <a:gd name="connsiteX28" fmla="*/ 4044950 w 4648200"/>
              <a:gd name="connsiteY28" fmla="*/ 342900 h 2936875"/>
              <a:gd name="connsiteX29" fmla="*/ 4197350 w 4648200"/>
              <a:gd name="connsiteY29" fmla="*/ 457200 h 2936875"/>
              <a:gd name="connsiteX30" fmla="*/ 4337050 w 4648200"/>
              <a:gd name="connsiteY30" fmla="*/ 571500 h 2936875"/>
              <a:gd name="connsiteX31" fmla="*/ 4476750 w 4648200"/>
              <a:gd name="connsiteY31" fmla="*/ 742950 h 2936875"/>
              <a:gd name="connsiteX32" fmla="*/ 4559300 w 4648200"/>
              <a:gd name="connsiteY32" fmla="*/ 901700 h 2936875"/>
              <a:gd name="connsiteX33" fmla="*/ 4616450 w 4648200"/>
              <a:gd name="connsiteY33" fmla="*/ 1085850 h 2936875"/>
              <a:gd name="connsiteX34" fmla="*/ 4641850 w 4648200"/>
              <a:gd name="connsiteY34" fmla="*/ 1270000 h 2936875"/>
              <a:gd name="connsiteX35" fmla="*/ 4648200 w 4648200"/>
              <a:gd name="connsiteY35" fmla="*/ 1460500 h 2936875"/>
              <a:gd name="connsiteX36" fmla="*/ 4641850 w 4648200"/>
              <a:gd name="connsiteY36" fmla="*/ 1631950 h 2936875"/>
              <a:gd name="connsiteX37" fmla="*/ 4603750 w 4648200"/>
              <a:gd name="connsiteY37" fmla="*/ 1873250 h 2936875"/>
              <a:gd name="connsiteX38" fmla="*/ 4540250 w 4648200"/>
              <a:gd name="connsiteY38" fmla="*/ 2063750 h 2936875"/>
              <a:gd name="connsiteX39" fmla="*/ 4419600 w 4648200"/>
              <a:gd name="connsiteY39" fmla="*/ 2279650 h 2936875"/>
              <a:gd name="connsiteX40" fmla="*/ 4286250 w 4648200"/>
              <a:gd name="connsiteY40" fmla="*/ 2432050 h 2936875"/>
              <a:gd name="connsiteX41" fmla="*/ 4121150 w 4648200"/>
              <a:gd name="connsiteY41" fmla="*/ 2571750 h 2936875"/>
              <a:gd name="connsiteX42" fmla="*/ 3949700 w 4648200"/>
              <a:gd name="connsiteY42" fmla="*/ 2673350 h 2936875"/>
              <a:gd name="connsiteX43" fmla="*/ 3759200 w 4648200"/>
              <a:gd name="connsiteY43" fmla="*/ 2755900 h 2936875"/>
              <a:gd name="connsiteX44" fmla="*/ 3568700 w 4648200"/>
              <a:gd name="connsiteY44" fmla="*/ 2832100 h 2936875"/>
              <a:gd name="connsiteX45" fmla="*/ 3362325 w 4648200"/>
              <a:gd name="connsiteY45" fmla="*/ 2901950 h 2936875"/>
              <a:gd name="connsiteX46" fmla="*/ 3108325 w 4648200"/>
              <a:gd name="connsiteY46" fmla="*/ 2933700 h 2936875"/>
              <a:gd name="connsiteX47" fmla="*/ 2813050 w 4648200"/>
              <a:gd name="connsiteY47" fmla="*/ 2936875 h 2936875"/>
              <a:gd name="connsiteX48" fmla="*/ 2501900 w 4648200"/>
              <a:gd name="connsiteY48" fmla="*/ 2933700 h 2936875"/>
              <a:gd name="connsiteX49" fmla="*/ 2209800 w 4648200"/>
              <a:gd name="connsiteY49" fmla="*/ 2933700 h 2936875"/>
              <a:gd name="connsiteX50" fmla="*/ 1822450 w 4648200"/>
              <a:gd name="connsiteY50" fmla="*/ 2933700 h 2936875"/>
              <a:gd name="connsiteX51" fmla="*/ 1492250 w 4648200"/>
              <a:gd name="connsiteY51" fmla="*/ 2933700 h 2936875"/>
              <a:gd name="connsiteX52" fmla="*/ 1254125 w 4648200"/>
              <a:gd name="connsiteY52" fmla="*/ 2933700 h 2936875"/>
              <a:gd name="connsiteX53" fmla="*/ 1028700 w 4648200"/>
              <a:gd name="connsiteY53" fmla="*/ 2870200 h 2936875"/>
              <a:gd name="connsiteX54" fmla="*/ 850900 w 4648200"/>
              <a:gd name="connsiteY54" fmla="*/ 2800350 h 2936875"/>
              <a:gd name="connsiteX55" fmla="*/ 679450 w 4648200"/>
              <a:gd name="connsiteY55" fmla="*/ 2724150 h 2936875"/>
              <a:gd name="connsiteX56" fmla="*/ 514350 w 4648200"/>
              <a:gd name="connsiteY56" fmla="*/ 2597150 h 2936875"/>
              <a:gd name="connsiteX57" fmla="*/ 381000 w 4648200"/>
              <a:gd name="connsiteY57" fmla="*/ 2432050 h 2936875"/>
              <a:gd name="connsiteX58" fmla="*/ 285750 w 4648200"/>
              <a:gd name="connsiteY58" fmla="*/ 2317750 h 2936875"/>
              <a:gd name="connsiteX59" fmla="*/ 196850 w 4648200"/>
              <a:gd name="connsiteY59" fmla="*/ 2165350 h 2936875"/>
              <a:gd name="connsiteX60" fmla="*/ 114300 w 4648200"/>
              <a:gd name="connsiteY60" fmla="*/ 1981200 h 2936875"/>
              <a:gd name="connsiteX61" fmla="*/ 69850 w 4648200"/>
              <a:gd name="connsiteY61" fmla="*/ 1809750 h 2936875"/>
              <a:gd name="connsiteX62" fmla="*/ 25400 w 4648200"/>
              <a:gd name="connsiteY62" fmla="*/ 1600200 h 2936875"/>
              <a:gd name="connsiteX63" fmla="*/ 0 w 4648200"/>
              <a:gd name="connsiteY63" fmla="*/ 1377950 h 2936875"/>
              <a:gd name="connsiteX64" fmla="*/ 19050 w 4648200"/>
              <a:gd name="connsiteY64" fmla="*/ 1155700 h 2936875"/>
              <a:gd name="connsiteX65" fmla="*/ 44450 w 4648200"/>
              <a:gd name="connsiteY65" fmla="*/ 965200 h 2936875"/>
              <a:gd name="connsiteX66" fmla="*/ 101600 w 4648200"/>
              <a:gd name="connsiteY66" fmla="*/ 838200 h 2936875"/>
              <a:gd name="connsiteX0" fmla="*/ 101600 w 4648200"/>
              <a:gd name="connsiteY0" fmla="*/ 838200 h 2938403"/>
              <a:gd name="connsiteX1" fmla="*/ 146050 w 4648200"/>
              <a:gd name="connsiteY1" fmla="*/ 749300 h 2938403"/>
              <a:gd name="connsiteX2" fmla="*/ 177800 w 4648200"/>
              <a:gd name="connsiteY2" fmla="*/ 692150 h 2938403"/>
              <a:gd name="connsiteX3" fmla="*/ 279400 w 4648200"/>
              <a:gd name="connsiteY3" fmla="*/ 603250 h 2938403"/>
              <a:gd name="connsiteX4" fmla="*/ 374650 w 4648200"/>
              <a:gd name="connsiteY4" fmla="*/ 527050 h 2938403"/>
              <a:gd name="connsiteX5" fmla="*/ 463550 w 4648200"/>
              <a:gd name="connsiteY5" fmla="*/ 482600 h 2938403"/>
              <a:gd name="connsiteX6" fmla="*/ 565150 w 4648200"/>
              <a:gd name="connsiteY6" fmla="*/ 406400 h 2938403"/>
              <a:gd name="connsiteX7" fmla="*/ 717550 w 4648200"/>
              <a:gd name="connsiteY7" fmla="*/ 349250 h 2938403"/>
              <a:gd name="connsiteX8" fmla="*/ 831850 w 4648200"/>
              <a:gd name="connsiteY8" fmla="*/ 298450 h 2938403"/>
              <a:gd name="connsiteX9" fmla="*/ 927100 w 4648200"/>
              <a:gd name="connsiteY9" fmla="*/ 266700 h 2938403"/>
              <a:gd name="connsiteX10" fmla="*/ 1022350 w 4648200"/>
              <a:gd name="connsiteY10" fmla="*/ 260350 h 2938403"/>
              <a:gd name="connsiteX11" fmla="*/ 1104900 w 4648200"/>
              <a:gd name="connsiteY11" fmla="*/ 228600 h 2938403"/>
              <a:gd name="connsiteX12" fmla="*/ 1219200 w 4648200"/>
              <a:gd name="connsiteY12" fmla="*/ 190500 h 2938403"/>
              <a:gd name="connsiteX13" fmla="*/ 1346200 w 4648200"/>
              <a:gd name="connsiteY13" fmla="*/ 158750 h 2938403"/>
              <a:gd name="connsiteX14" fmla="*/ 1473200 w 4648200"/>
              <a:gd name="connsiteY14" fmla="*/ 133350 h 2938403"/>
              <a:gd name="connsiteX15" fmla="*/ 1612900 w 4648200"/>
              <a:gd name="connsiteY15" fmla="*/ 101600 h 2938403"/>
              <a:gd name="connsiteX16" fmla="*/ 1765300 w 4648200"/>
              <a:gd name="connsiteY16" fmla="*/ 82550 h 2938403"/>
              <a:gd name="connsiteX17" fmla="*/ 1943100 w 4648200"/>
              <a:gd name="connsiteY17" fmla="*/ 76200 h 2938403"/>
              <a:gd name="connsiteX18" fmla="*/ 2070100 w 4648200"/>
              <a:gd name="connsiteY18" fmla="*/ 50800 h 2938403"/>
              <a:gd name="connsiteX19" fmla="*/ 2254250 w 4648200"/>
              <a:gd name="connsiteY19" fmla="*/ 25400 h 2938403"/>
              <a:gd name="connsiteX20" fmla="*/ 2451100 w 4648200"/>
              <a:gd name="connsiteY20" fmla="*/ 6350 h 2938403"/>
              <a:gd name="connsiteX21" fmla="*/ 2679700 w 4648200"/>
              <a:gd name="connsiteY21" fmla="*/ 0 h 2938403"/>
              <a:gd name="connsiteX22" fmla="*/ 2876550 w 4648200"/>
              <a:gd name="connsiteY22" fmla="*/ 6350 h 2938403"/>
              <a:gd name="connsiteX23" fmla="*/ 3092450 w 4648200"/>
              <a:gd name="connsiteY23" fmla="*/ 19050 h 2938403"/>
              <a:gd name="connsiteX24" fmla="*/ 3327400 w 4648200"/>
              <a:gd name="connsiteY24" fmla="*/ 63500 h 2938403"/>
              <a:gd name="connsiteX25" fmla="*/ 3517900 w 4648200"/>
              <a:gd name="connsiteY25" fmla="*/ 120650 h 2938403"/>
              <a:gd name="connsiteX26" fmla="*/ 3714750 w 4648200"/>
              <a:gd name="connsiteY26" fmla="*/ 171450 h 2938403"/>
              <a:gd name="connsiteX27" fmla="*/ 3886200 w 4648200"/>
              <a:gd name="connsiteY27" fmla="*/ 247650 h 2938403"/>
              <a:gd name="connsiteX28" fmla="*/ 4044950 w 4648200"/>
              <a:gd name="connsiteY28" fmla="*/ 342900 h 2938403"/>
              <a:gd name="connsiteX29" fmla="*/ 4197350 w 4648200"/>
              <a:gd name="connsiteY29" fmla="*/ 457200 h 2938403"/>
              <a:gd name="connsiteX30" fmla="*/ 4337050 w 4648200"/>
              <a:gd name="connsiteY30" fmla="*/ 571500 h 2938403"/>
              <a:gd name="connsiteX31" fmla="*/ 4476750 w 4648200"/>
              <a:gd name="connsiteY31" fmla="*/ 742950 h 2938403"/>
              <a:gd name="connsiteX32" fmla="*/ 4559300 w 4648200"/>
              <a:gd name="connsiteY32" fmla="*/ 901700 h 2938403"/>
              <a:gd name="connsiteX33" fmla="*/ 4616450 w 4648200"/>
              <a:gd name="connsiteY33" fmla="*/ 1085850 h 2938403"/>
              <a:gd name="connsiteX34" fmla="*/ 4641850 w 4648200"/>
              <a:gd name="connsiteY34" fmla="*/ 1270000 h 2938403"/>
              <a:gd name="connsiteX35" fmla="*/ 4648200 w 4648200"/>
              <a:gd name="connsiteY35" fmla="*/ 1460500 h 2938403"/>
              <a:gd name="connsiteX36" fmla="*/ 4641850 w 4648200"/>
              <a:gd name="connsiteY36" fmla="*/ 1631950 h 2938403"/>
              <a:gd name="connsiteX37" fmla="*/ 4603750 w 4648200"/>
              <a:gd name="connsiteY37" fmla="*/ 1873250 h 2938403"/>
              <a:gd name="connsiteX38" fmla="*/ 4540250 w 4648200"/>
              <a:gd name="connsiteY38" fmla="*/ 2063750 h 2938403"/>
              <a:gd name="connsiteX39" fmla="*/ 4419600 w 4648200"/>
              <a:gd name="connsiteY39" fmla="*/ 2279650 h 2938403"/>
              <a:gd name="connsiteX40" fmla="*/ 4286250 w 4648200"/>
              <a:gd name="connsiteY40" fmla="*/ 2432050 h 2938403"/>
              <a:gd name="connsiteX41" fmla="*/ 4121150 w 4648200"/>
              <a:gd name="connsiteY41" fmla="*/ 2571750 h 2938403"/>
              <a:gd name="connsiteX42" fmla="*/ 3949700 w 4648200"/>
              <a:gd name="connsiteY42" fmla="*/ 2673350 h 2938403"/>
              <a:gd name="connsiteX43" fmla="*/ 3759200 w 4648200"/>
              <a:gd name="connsiteY43" fmla="*/ 2755900 h 2938403"/>
              <a:gd name="connsiteX44" fmla="*/ 3568700 w 4648200"/>
              <a:gd name="connsiteY44" fmla="*/ 2832100 h 2938403"/>
              <a:gd name="connsiteX45" fmla="*/ 3362325 w 4648200"/>
              <a:gd name="connsiteY45" fmla="*/ 2901950 h 2938403"/>
              <a:gd name="connsiteX46" fmla="*/ 3108325 w 4648200"/>
              <a:gd name="connsiteY46" fmla="*/ 2933700 h 2938403"/>
              <a:gd name="connsiteX47" fmla="*/ 2813050 w 4648200"/>
              <a:gd name="connsiteY47" fmla="*/ 2936875 h 2938403"/>
              <a:gd name="connsiteX48" fmla="*/ 2501900 w 4648200"/>
              <a:gd name="connsiteY48" fmla="*/ 2933700 h 2938403"/>
              <a:gd name="connsiteX49" fmla="*/ 2209800 w 4648200"/>
              <a:gd name="connsiteY49" fmla="*/ 2933700 h 2938403"/>
              <a:gd name="connsiteX50" fmla="*/ 1822450 w 4648200"/>
              <a:gd name="connsiteY50" fmla="*/ 2933700 h 2938403"/>
              <a:gd name="connsiteX51" fmla="*/ 1492250 w 4648200"/>
              <a:gd name="connsiteY51" fmla="*/ 2933700 h 2938403"/>
              <a:gd name="connsiteX52" fmla="*/ 1254125 w 4648200"/>
              <a:gd name="connsiteY52" fmla="*/ 2933700 h 2938403"/>
              <a:gd name="connsiteX53" fmla="*/ 1028700 w 4648200"/>
              <a:gd name="connsiteY53" fmla="*/ 2870200 h 2938403"/>
              <a:gd name="connsiteX54" fmla="*/ 850900 w 4648200"/>
              <a:gd name="connsiteY54" fmla="*/ 2800350 h 2938403"/>
              <a:gd name="connsiteX55" fmla="*/ 679450 w 4648200"/>
              <a:gd name="connsiteY55" fmla="*/ 2724150 h 2938403"/>
              <a:gd name="connsiteX56" fmla="*/ 514350 w 4648200"/>
              <a:gd name="connsiteY56" fmla="*/ 2597150 h 2938403"/>
              <a:gd name="connsiteX57" fmla="*/ 381000 w 4648200"/>
              <a:gd name="connsiteY57" fmla="*/ 2432050 h 2938403"/>
              <a:gd name="connsiteX58" fmla="*/ 285750 w 4648200"/>
              <a:gd name="connsiteY58" fmla="*/ 2317750 h 2938403"/>
              <a:gd name="connsiteX59" fmla="*/ 196850 w 4648200"/>
              <a:gd name="connsiteY59" fmla="*/ 2165350 h 2938403"/>
              <a:gd name="connsiteX60" fmla="*/ 114300 w 4648200"/>
              <a:gd name="connsiteY60" fmla="*/ 1981200 h 2938403"/>
              <a:gd name="connsiteX61" fmla="*/ 69850 w 4648200"/>
              <a:gd name="connsiteY61" fmla="*/ 1809750 h 2938403"/>
              <a:gd name="connsiteX62" fmla="*/ 25400 w 4648200"/>
              <a:gd name="connsiteY62" fmla="*/ 1600200 h 2938403"/>
              <a:gd name="connsiteX63" fmla="*/ 0 w 4648200"/>
              <a:gd name="connsiteY63" fmla="*/ 1377950 h 2938403"/>
              <a:gd name="connsiteX64" fmla="*/ 19050 w 4648200"/>
              <a:gd name="connsiteY64" fmla="*/ 1155700 h 2938403"/>
              <a:gd name="connsiteX65" fmla="*/ 44450 w 4648200"/>
              <a:gd name="connsiteY65" fmla="*/ 965200 h 2938403"/>
              <a:gd name="connsiteX66" fmla="*/ 101600 w 4648200"/>
              <a:gd name="connsiteY66" fmla="*/ 838200 h 293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648200" h="2938403">
                <a:moveTo>
                  <a:pt x="101600" y="838200"/>
                </a:moveTo>
                <a:lnTo>
                  <a:pt x="146050" y="749300"/>
                </a:lnTo>
                <a:lnTo>
                  <a:pt x="177800" y="692150"/>
                </a:lnTo>
                <a:lnTo>
                  <a:pt x="279400" y="603250"/>
                </a:lnTo>
                <a:lnTo>
                  <a:pt x="374650" y="527050"/>
                </a:lnTo>
                <a:lnTo>
                  <a:pt x="463550" y="482600"/>
                </a:lnTo>
                <a:lnTo>
                  <a:pt x="565150" y="406400"/>
                </a:lnTo>
                <a:lnTo>
                  <a:pt x="717550" y="349250"/>
                </a:lnTo>
                <a:lnTo>
                  <a:pt x="831850" y="298450"/>
                </a:lnTo>
                <a:lnTo>
                  <a:pt x="927100" y="266700"/>
                </a:lnTo>
                <a:lnTo>
                  <a:pt x="1022350" y="260350"/>
                </a:lnTo>
                <a:lnTo>
                  <a:pt x="1104900" y="228600"/>
                </a:lnTo>
                <a:lnTo>
                  <a:pt x="1219200" y="190500"/>
                </a:lnTo>
                <a:lnTo>
                  <a:pt x="1346200" y="158750"/>
                </a:lnTo>
                <a:lnTo>
                  <a:pt x="1473200" y="133350"/>
                </a:lnTo>
                <a:lnTo>
                  <a:pt x="1612900" y="101600"/>
                </a:lnTo>
                <a:lnTo>
                  <a:pt x="1765300" y="82550"/>
                </a:lnTo>
                <a:lnTo>
                  <a:pt x="1943100" y="76200"/>
                </a:lnTo>
                <a:lnTo>
                  <a:pt x="2070100" y="50800"/>
                </a:lnTo>
                <a:lnTo>
                  <a:pt x="2254250" y="25400"/>
                </a:lnTo>
                <a:lnTo>
                  <a:pt x="2451100" y="6350"/>
                </a:lnTo>
                <a:lnTo>
                  <a:pt x="2679700" y="0"/>
                </a:lnTo>
                <a:lnTo>
                  <a:pt x="2876550" y="6350"/>
                </a:lnTo>
                <a:lnTo>
                  <a:pt x="3092450" y="19050"/>
                </a:lnTo>
                <a:lnTo>
                  <a:pt x="3327400" y="63500"/>
                </a:lnTo>
                <a:lnTo>
                  <a:pt x="3517900" y="120650"/>
                </a:lnTo>
                <a:lnTo>
                  <a:pt x="3714750" y="171450"/>
                </a:lnTo>
                <a:lnTo>
                  <a:pt x="3886200" y="247650"/>
                </a:lnTo>
                <a:lnTo>
                  <a:pt x="4044950" y="342900"/>
                </a:lnTo>
                <a:lnTo>
                  <a:pt x="4197350" y="457200"/>
                </a:lnTo>
                <a:lnTo>
                  <a:pt x="4337050" y="571500"/>
                </a:lnTo>
                <a:lnTo>
                  <a:pt x="4476750" y="742950"/>
                </a:lnTo>
                <a:lnTo>
                  <a:pt x="4559300" y="901700"/>
                </a:lnTo>
                <a:lnTo>
                  <a:pt x="4616450" y="1085850"/>
                </a:lnTo>
                <a:lnTo>
                  <a:pt x="4641850" y="1270000"/>
                </a:lnTo>
                <a:lnTo>
                  <a:pt x="4648200" y="1460500"/>
                </a:lnTo>
                <a:lnTo>
                  <a:pt x="4641850" y="1631950"/>
                </a:lnTo>
                <a:lnTo>
                  <a:pt x="4603750" y="1873250"/>
                </a:lnTo>
                <a:lnTo>
                  <a:pt x="4540250" y="2063750"/>
                </a:lnTo>
                <a:lnTo>
                  <a:pt x="4419600" y="2279650"/>
                </a:lnTo>
                <a:lnTo>
                  <a:pt x="4286250" y="2432050"/>
                </a:lnTo>
                <a:lnTo>
                  <a:pt x="4121150" y="2571750"/>
                </a:lnTo>
                <a:lnTo>
                  <a:pt x="3949700" y="2673350"/>
                </a:lnTo>
                <a:lnTo>
                  <a:pt x="3759200" y="2755900"/>
                </a:lnTo>
                <a:lnTo>
                  <a:pt x="3568700" y="2832100"/>
                </a:lnTo>
                <a:lnTo>
                  <a:pt x="3362325" y="2901950"/>
                </a:lnTo>
                <a:lnTo>
                  <a:pt x="3108325" y="2933700"/>
                </a:lnTo>
                <a:lnTo>
                  <a:pt x="2813050" y="2936875"/>
                </a:lnTo>
                <a:cubicBezTo>
                  <a:pt x="2705100" y="2932642"/>
                  <a:pt x="2602442" y="2934229"/>
                  <a:pt x="2501900" y="2933700"/>
                </a:cubicBezTo>
                <a:lnTo>
                  <a:pt x="2209800" y="2933700"/>
                </a:lnTo>
                <a:lnTo>
                  <a:pt x="1822450" y="2933700"/>
                </a:lnTo>
                <a:lnTo>
                  <a:pt x="1492250" y="2933700"/>
                </a:lnTo>
                <a:cubicBezTo>
                  <a:pt x="1416050" y="2933700"/>
                  <a:pt x="1331383" y="2944283"/>
                  <a:pt x="1254125" y="2933700"/>
                </a:cubicBezTo>
                <a:cubicBezTo>
                  <a:pt x="1176867" y="2923117"/>
                  <a:pt x="1102783" y="2886075"/>
                  <a:pt x="1028700" y="2870200"/>
                </a:cubicBezTo>
                <a:lnTo>
                  <a:pt x="850900" y="2800350"/>
                </a:lnTo>
                <a:lnTo>
                  <a:pt x="679450" y="2724150"/>
                </a:lnTo>
                <a:lnTo>
                  <a:pt x="514350" y="2597150"/>
                </a:lnTo>
                <a:lnTo>
                  <a:pt x="381000" y="2432050"/>
                </a:lnTo>
                <a:lnTo>
                  <a:pt x="285750" y="2317750"/>
                </a:lnTo>
                <a:lnTo>
                  <a:pt x="196850" y="2165350"/>
                </a:lnTo>
                <a:lnTo>
                  <a:pt x="114300" y="1981200"/>
                </a:lnTo>
                <a:lnTo>
                  <a:pt x="69850" y="1809750"/>
                </a:lnTo>
                <a:lnTo>
                  <a:pt x="25400" y="1600200"/>
                </a:lnTo>
                <a:lnTo>
                  <a:pt x="0" y="1377950"/>
                </a:lnTo>
                <a:lnTo>
                  <a:pt x="19050" y="1155700"/>
                </a:lnTo>
                <a:lnTo>
                  <a:pt x="44450" y="965200"/>
                </a:lnTo>
                <a:lnTo>
                  <a:pt x="101600" y="838200"/>
                </a:lnTo>
                <a:close/>
              </a:path>
            </a:pathLst>
          </a:custGeom>
          <a:noFill/>
          <a:ln w="25400">
            <a:solidFill>
              <a:srgbClr val="BA9B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23">
            <a:extLst>
              <a:ext uri="{FF2B5EF4-FFF2-40B4-BE49-F238E27FC236}">
                <a16:creationId xmlns:a16="http://schemas.microsoft.com/office/drawing/2014/main" id="{077B26C8-4899-9540-AEEC-52DE6B0CF45E}"/>
              </a:ext>
            </a:extLst>
          </p:cNvPr>
          <p:cNvSpPr>
            <a:spLocks noChangeAspect="1"/>
          </p:cNvSpPr>
          <p:nvPr/>
        </p:nvSpPr>
        <p:spPr>
          <a:xfrm rot="10800000">
            <a:off x="544321" y="3836067"/>
            <a:ext cx="3964399" cy="2506132"/>
          </a:xfrm>
          <a:custGeom>
            <a:avLst/>
            <a:gdLst>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44600 w 4648200"/>
              <a:gd name="connsiteY52" fmla="*/ 2889250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27350"/>
              <a:gd name="connsiteX1" fmla="*/ 146050 w 4648200"/>
              <a:gd name="connsiteY1" fmla="*/ 749300 h 2927350"/>
              <a:gd name="connsiteX2" fmla="*/ 177800 w 4648200"/>
              <a:gd name="connsiteY2" fmla="*/ 692150 h 2927350"/>
              <a:gd name="connsiteX3" fmla="*/ 279400 w 4648200"/>
              <a:gd name="connsiteY3" fmla="*/ 603250 h 2927350"/>
              <a:gd name="connsiteX4" fmla="*/ 374650 w 4648200"/>
              <a:gd name="connsiteY4" fmla="*/ 527050 h 2927350"/>
              <a:gd name="connsiteX5" fmla="*/ 463550 w 4648200"/>
              <a:gd name="connsiteY5" fmla="*/ 482600 h 2927350"/>
              <a:gd name="connsiteX6" fmla="*/ 565150 w 4648200"/>
              <a:gd name="connsiteY6" fmla="*/ 406400 h 2927350"/>
              <a:gd name="connsiteX7" fmla="*/ 717550 w 4648200"/>
              <a:gd name="connsiteY7" fmla="*/ 349250 h 2927350"/>
              <a:gd name="connsiteX8" fmla="*/ 831850 w 4648200"/>
              <a:gd name="connsiteY8" fmla="*/ 298450 h 2927350"/>
              <a:gd name="connsiteX9" fmla="*/ 927100 w 4648200"/>
              <a:gd name="connsiteY9" fmla="*/ 266700 h 2927350"/>
              <a:gd name="connsiteX10" fmla="*/ 1022350 w 4648200"/>
              <a:gd name="connsiteY10" fmla="*/ 260350 h 2927350"/>
              <a:gd name="connsiteX11" fmla="*/ 1104900 w 4648200"/>
              <a:gd name="connsiteY11" fmla="*/ 228600 h 2927350"/>
              <a:gd name="connsiteX12" fmla="*/ 1219200 w 4648200"/>
              <a:gd name="connsiteY12" fmla="*/ 190500 h 2927350"/>
              <a:gd name="connsiteX13" fmla="*/ 1346200 w 4648200"/>
              <a:gd name="connsiteY13" fmla="*/ 158750 h 2927350"/>
              <a:gd name="connsiteX14" fmla="*/ 1473200 w 4648200"/>
              <a:gd name="connsiteY14" fmla="*/ 133350 h 2927350"/>
              <a:gd name="connsiteX15" fmla="*/ 1612900 w 4648200"/>
              <a:gd name="connsiteY15" fmla="*/ 101600 h 2927350"/>
              <a:gd name="connsiteX16" fmla="*/ 1765300 w 4648200"/>
              <a:gd name="connsiteY16" fmla="*/ 82550 h 2927350"/>
              <a:gd name="connsiteX17" fmla="*/ 1943100 w 4648200"/>
              <a:gd name="connsiteY17" fmla="*/ 76200 h 2927350"/>
              <a:gd name="connsiteX18" fmla="*/ 2070100 w 4648200"/>
              <a:gd name="connsiteY18" fmla="*/ 50800 h 2927350"/>
              <a:gd name="connsiteX19" fmla="*/ 2254250 w 4648200"/>
              <a:gd name="connsiteY19" fmla="*/ 25400 h 2927350"/>
              <a:gd name="connsiteX20" fmla="*/ 2451100 w 4648200"/>
              <a:gd name="connsiteY20" fmla="*/ 6350 h 2927350"/>
              <a:gd name="connsiteX21" fmla="*/ 2679700 w 4648200"/>
              <a:gd name="connsiteY21" fmla="*/ 0 h 2927350"/>
              <a:gd name="connsiteX22" fmla="*/ 2876550 w 4648200"/>
              <a:gd name="connsiteY22" fmla="*/ 6350 h 2927350"/>
              <a:gd name="connsiteX23" fmla="*/ 3092450 w 4648200"/>
              <a:gd name="connsiteY23" fmla="*/ 19050 h 2927350"/>
              <a:gd name="connsiteX24" fmla="*/ 3327400 w 4648200"/>
              <a:gd name="connsiteY24" fmla="*/ 63500 h 2927350"/>
              <a:gd name="connsiteX25" fmla="*/ 3517900 w 4648200"/>
              <a:gd name="connsiteY25" fmla="*/ 120650 h 2927350"/>
              <a:gd name="connsiteX26" fmla="*/ 3714750 w 4648200"/>
              <a:gd name="connsiteY26" fmla="*/ 171450 h 2927350"/>
              <a:gd name="connsiteX27" fmla="*/ 3886200 w 4648200"/>
              <a:gd name="connsiteY27" fmla="*/ 247650 h 2927350"/>
              <a:gd name="connsiteX28" fmla="*/ 4044950 w 4648200"/>
              <a:gd name="connsiteY28" fmla="*/ 342900 h 2927350"/>
              <a:gd name="connsiteX29" fmla="*/ 4197350 w 4648200"/>
              <a:gd name="connsiteY29" fmla="*/ 457200 h 2927350"/>
              <a:gd name="connsiteX30" fmla="*/ 4337050 w 4648200"/>
              <a:gd name="connsiteY30" fmla="*/ 571500 h 2927350"/>
              <a:gd name="connsiteX31" fmla="*/ 4476750 w 4648200"/>
              <a:gd name="connsiteY31" fmla="*/ 742950 h 2927350"/>
              <a:gd name="connsiteX32" fmla="*/ 4559300 w 4648200"/>
              <a:gd name="connsiteY32" fmla="*/ 901700 h 2927350"/>
              <a:gd name="connsiteX33" fmla="*/ 4616450 w 4648200"/>
              <a:gd name="connsiteY33" fmla="*/ 1085850 h 2927350"/>
              <a:gd name="connsiteX34" fmla="*/ 4641850 w 4648200"/>
              <a:gd name="connsiteY34" fmla="*/ 1270000 h 2927350"/>
              <a:gd name="connsiteX35" fmla="*/ 4648200 w 4648200"/>
              <a:gd name="connsiteY35" fmla="*/ 1460500 h 2927350"/>
              <a:gd name="connsiteX36" fmla="*/ 4641850 w 4648200"/>
              <a:gd name="connsiteY36" fmla="*/ 1631950 h 2927350"/>
              <a:gd name="connsiteX37" fmla="*/ 4603750 w 4648200"/>
              <a:gd name="connsiteY37" fmla="*/ 1873250 h 2927350"/>
              <a:gd name="connsiteX38" fmla="*/ 4540250 w 4648200"/>
              <a:gd name="connsiteY38" fmla="*/ 2063750 h 2927350"/>
              <a:gd name="connsiteX39" fmla="*/ 4419600 w 4648200"/>
              <a:gd name="connsiteY39" fmla="*/ 2279650 h 2927350"/>
              <a:gd name="connsiteX40" fmla="*/ 4286250 w 4648200"/>
              <a:gd name="connsiteY40" fmla="*/ 2432050 h 2927350"/>
              <a:gd name="connsiteX41" fmla="*/ 4121150 w 4648200"/>
              <a:gd name="connsiteY41" fmla="*/ 2571750 h 2927350"/>
              <a:gd name="connsiteX42" fmla="*/ 3949700 w 4648200"/>
              <a:gd name="connsiteY42" fmla="*/ 2673350 h 2927350"/>
              <a:gd name="connsiteX43" fmla="*/ 3759200 w 4648200"/>
              <a:gd name="connsiteY43" fmla="*/ 2755900 h 2927350"/>
              <a:gd name="connsiteX44" fmla="*/ 3568700 w 4648200"/>
              <a:gd name="connsiteY44" fmla="*/ 2832100 h 2927350"/>
              <a:gd name="connsiteX45" fmla="*/ 3359150 w 4648200"/>
              <a:gd name="connsiteY45" fmla="*/ 2876550 h 2927350"/>
              <a:gd name="connsiteX46" fmla="*/ 3092450 w 4648200"/>
              <a:gd name="connsiteY46" fmla="*/ 2908300 h 2927350"/>
              <a:gd name="connsiteX47" fmla="*/ 2806700 w 4648200"/>
              <a:gd name="connsiteY47" fmla="*/ 2927350 h 2927350"/>
              <a:gd name="connsiteX48" fmla="*/ 2482850 w 4648200"/>
              <a:gd name="connsiteY48" fmla="*/ 2914650 h 2927350"/>
              <a:gd name="connsiteX49" fmla="*/ 2190750 w 4648200"/>
              <a:gd name="connsiteY49" fmla="*/ 2908300 h 2927350"/>
              <a:gd name="connsiteX50" fmla="*/ 1816100 w 4648200"/>
              <a:gd name="connsiteY50" fmla="*/ 2908300 h 2927350"/>
              <a:gd name="connsiteX51" fmla="*/ 1485900 w 4648200"/>
              <a:gd name="connsiteY51" fmla="*/ 2914650 h 2927350"/>
              <a:gd name="connsiteX52" fmla="*/ 1250950 w 4648200"/>
              <a:gd name="connsiteY52" fmla="*/ 2917825 h 2927350"/>
              <a:gd name="connsiteX53" fmla="*/ 1028700 w 4648200"/>
              <a:gd name="connsiteY53" fmla="*/ 2870200 h 2927350"/>
              <a:gd name="connsiteX54" fmla="*/ 850900 w 4648200"/>
              <a:gd name="connsiteY54" fmla="*/ 2800350 h 2927350"/>
              <a:gd name="connsiteX55" fmla="*/ 679450 w 4648200"/>
              <a:gd name="connsiteY55" fmla="*/ 2724150 h 2927350"/>
              <a:gd name="connsiteX56" fmla="*/ 514350 w 4648200"/>
              <a:gd name="connsiteY56" fmla="*/ 2597150 h 2927350"/>
              <a:gd name="connsiteX57" fmla="*/ 381000 w 4648200"/>
              <a:gd name="connsiteY57" fmla="*/ 2432050 h 2927350"/>
              <a:gd name="connsiteX58" fmla="*/ 285750 w 4648200"/>
              <a:gd name="connsiteY58" fmla="*/ 2317750 h 2927350"/>
              <a:gd name="connsiteX59" fmla="*/ 196850 w 4648200"/>
              <a:gd name="connsiteY59" fmla="*/ 2165350 h 2927350"/>
              <a:gd name="connsiteX60" fmla="*/ 114300 w 4648200"/>
              <a:gd name="connsiteY60" fmla="*/ 1981200 h 2927350"/>
              <a:gd name="connsiteX61" fmla="*/ 69850 w 4648200"/>
              <a:gd name="connsiteY61" fmla="*/ 1809750 h 2927350"/>
              <a:gd name="connsiteX62" fmla="*/ 25400 w 4648200"/>
              <a:gd name="connsiteY62" fmla="*/ 1600200 h 2927350"/>
              <a:gd name="connsiteX63" fmla="*/ 0 w 4648200"/>
              <a:gd name="connsiteY63" fmla="*/ 1377950 h 2927350"/>
              <a:gd name="connsiteX64" fmla="*/ 19050 w 4648200"/>
              <a:gd name="connsiteY64" fmla="*/ 1155700 h 2927350"/>
              <a:gd name="connsiteX65" fmla="*/ 44450 w 4648200"/>
              <a:gd name="connsiteY65" fmla="*/ 965200 h 2927350"/>
              <a:gd name="connsiteX66" fmla="*/ 101600 w 4648200"/>
              <a:gd name="connsiteY66" fmla="*/ 838200 h 292735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6100 w 4648200"/>
              <a:gd name="connsiteY50" fmla="*/ 29083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59150 w 4648200"/>
              <a:gd name="connsiteY45" fmla="*/ 2876550 h 2946400"/>
              <a:gd name="connsiteX46" fmla="*/ 3092450 w 4648200"/>
              <a:gd name="connsiteY46" fmla="*/ 2908300 h 2946400"/>
              <a:gd name="connsiteX47" fmla="*/ 2806700 w 4648200"/>
              <a:gd name="connsiteY47" fmla="*/ 2927350 h 2946400"/>
              <a:gd name="connsiteX48" fmla="*/ 2482850 w 4648200"/>
              <a:gd name="connsiteY48" fmla="*/ 2914650 h 2946400"/>
              <a:gd name="connsiteX49" fmla="*/ 2190750 w 4648200"/>
              <a:gd name="connsiteY49" fmla="*/ 2908300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7403"/>
              <a:gd name="connsiteX1" fmla="*/ 146050 w 4648200"/>
              <a:gd name="connsiteY1" fmla="*/ 749300 h 2947403"/>
              <a:gd name="connsiteX2" fmla="*/ 177800 w 4648200"/>
              <a:gd name="connsiteY2" fmla="*/ 692150 h 2947403"/>
              <a:gd name="connsiteX3" fmla="*/ 279400 w 4648200"/>
              <a:gd name="connsiteY3" fmla="*/ 603250 h 2947403"/>
              <a:gd name="connsiteX4" fmla="*/ 374650 w 4648200"/>
              <a:gd name="connsiteY4" fmla="*/ 527050 h 2947403"/>
              <a:gd name="connsiteX5" fmla="*/ 463550 w 4648200"/>
              <a:gd name="connsiteY5" fmla="*/ 482600 h 2947403"/>
              <a:gd name="connsiteX6" fmla="*/ 565150 w 4648200"/>
              <a:gd name="connsiteY6" fmla="*/ 406400 h 2947403"/>
              <a:gd name="connsiteX7" fmla="*/ 717550 w 4648200"/>
              <a:gd name="connsiteY7" fmla="*/ 349250 h 2947403"/>
              <a:gd name="connsiteX8" fmla="*/ 831850 w 4648200"/>
              <a:gd name="connsiteY8" fmla="*/ 298450 h 2947403"/>
              <a:gd name="connsiteX9" fmla="*/ 927100 w 4648200"/>
              <a:gd name="connsiteY9" fmla="*/ 266700 h 2947403"/>
              <a:gd name="connsiteX10" fmla="*/ 1022350 w 4648200"/>
              <a:gd name="connsiteY10" fmla="*/ 260350 h 2947403"/>
              <a:gd name="connsiteX11" fmla="*/ 1104900 w 4648200"/>
              <a:gd name="connsiteY11" fmla="*/ 228600 h 2947403"/>
              <a:gd name="connsiteX12" fmla="*/ 1219200 w 4648200"/>
              <a:gd name="connsiteY12" fmla="*/ 190500 h 2947403"/>
              <a:gd name="connsiteX13" fmla="*/ 1346200 w 4648200"/>
              <a:gd name="connsiteY13" fmla="*/ 158750 h 2947403"/>
              <a:gd name="connsiteX14" fmla="*/ 1473200 w 4648200"/>
              <a:gd name="connsiteY14" fmla="*/ 133350 h 2947403"/>
              <a:gd name="connsiteX15" fmla="*/ 1612900 w 4648200"/>
              <a:gd name="connsiteY15" fmla="*/ 101600 h 2947403"/>
              <a:gd name="connsiteX16" fmla="*/ 1765300 w 4648200"/>
              <a:gd name="connsiteY16" fmla="*/ 82550 h 2947403"/>
              <a:gd name="connsiteX17" fmla="*/ 1943100 w 4648200"/>
              <a:gd name="connsiteY17" fmla="*/ 76200 h 2947403"/>
              <a:gd name="connsiteX18" fmla="*/ 2070100 w 4648200"/>
              <a:gd name="connsiteY18" fmla="*/ 50800 h 2947403"/>
              <a:gd name="connsiteX19" fmla="*/ 2254250 w 4648200"/>
              <a:gd name="connsiteY19" fmla="*/ 25400 h 2947403"/>
              <a:gd name="connsiteX20" fmla="*/ 2451100 w 4648200"/>
              <a:gd name="connsiteY20" fmla="*/ 6350 h 2947403"/>
              <a:gd name="connsiteX21" fmla="*/ 2679700 w 4648200"/>
              <a:gd name="connsiteY21" fmla="*/ 0 h 2947403"/>
              <a:gd name="connsiteX22" fmla="*/ 2876550 w 4648200"/>
              <a:gd name="connsiteY22" fmla="*/ 6350 h 2947403"/>
              <a:gd name="connsiteX23" fmla="*/ 3092450 w 4648200"/>
              <a:gd name="connsiteY23" fmla="*/ 19050 h 2947403"/>
              <a:gd name="connsiteX24" fmla="*/ 3327400 w 4648200"/>
              <a:gd name="connsiteY24" fmla="*/ 63500 h 2947403"/>
              <a:gd name="connsiteX25" fmla="*/ 3517900 w 4648200"/>
              <a:gd name="connsiteY25" fmla="*/ 120650 h 2947403"/>
              <a:gd name="connsiteX26" fmla="*/ 3714750 w 4648200"/>
              <a:gd name="connsiteY26" fmla="*/ 171450 h 2947403"/>
              <a:gd name="connsiteX27" fmla="*/ 3886200 w 4648200"/>
              <a:gd name="connsiteY27" fmla="*/ 247650 h 2947403"/>
              <a:gd name="connsiteX28" fmla="*/ 4044950 w 4648200"/>
              <a:gd name="connsiteY28" fmla="*/ 342900 h 2947403"/>
              <a:gd name="connsiteX29" fmla="*/ 4197350 w 4648200"/>
              <a:gd name="connsiteY29" fmla="*/ 457200 h 2947403"/>
              <a:gd name="connsiteX30" fmla="*/ 4337050 w 4648200"/>
              <a:gd name="connsiteY30" fmla="*/ 571500 h 2947403"/>
              <a:gd name="connsiteX31" fmla="*/ 4476750 w 4648200"/>
              <a:gd name="connsiteY31" fmla="*/ 742950 h 2947403"/>
              <a:gd name="connsiteX32" fmla="*/ 4559300 w 4648200"/>
              <a:gd name="connsiteY32" fmla="*/ 901700 h 2947403"/>
              <a:gd name="connsiteX33" fmla="*/ 4616450 w 4648200"/>
              <a:gd name="connsiteY33" fmla="*/ 1085850 h 2947403"/>
              <a:gd name="connsiteX34" fmla="*/ 4641850 w 4648200"/>
              <a:gd name="connsiteY34" fmla="*/ 1270000 h 2947403"/>
              <a:gd name="connsiteX35" fmla="*/ 4648200 w 4648200"/>
              <a:gd name="connsiteY35" fmla="*/ 1460500 h 2947403"/>
              <a:gd name="connsiteX36" fmla="*/ 4641850 w 4648200"/>
              <a:gd name="connsiteY36" fmla="*/ 1631950 h 2947403"/>
              <a:gd name="connsiteX37" fmla="*/ 4603750 w 4648200"/>
              <a:gd name="connsiteY37" fmla="*/ 1873250 h 2947403"/>
              <a:gd name="connsiteX38" fmla="*/ 4540250 w 4648200"/>
              <a:gd name="connsiteY38" fmla="*/ 2063750 h 2947403"/>
              <a:gd name="connsiteX39" fmla="*/ 4419600 w 4648200"/>
              <a:gd name="connsiteY39" fmla="*/ 2279650 h 2947403"/>
              <a:gd name="connsiteX40" fmla="*/ 4286250 w 4648200"/>
              <a:gd name="connsiteY40" fmla="*/ 2432050 h 2947403"/>
              <a:gd name="connsiteX41" fmla="*/ 4121150 w 4648200"/>
              <a:gd name="connsiteY41" fmla="*/ 2571750 h 2947403"/>
              <a:gd name="connsiteX42" fmla="*/ 3949700 w 4648200"/>
              <a:gd name="connsiteY42" fmla="*/ 2673350 h 2947403"/>
              <a:gd name="connsiteX43" fmla="*/ 3759200 w 4648200"/>
              <a:gd name="connsiteY43" fmla="*/ 2755900 h 2947403"/>
              <a:gd name="connsiteX44" fmla="*/ 3568700 w 4648200"/>
              <a:gd name="connsiteY44" fmla="*/ 2832100 h 2947403"/>
              <a:gd name="connsiteX45" fmla="*/ 3359150 w 4648200"/>
              <a:gd name="connsiteY45" fmla="*/ 2876550 h 2947403"/>
              <a:gd name="connsiteX46" fmla="*/ 3092450 w 4648200"/>
              <a:gd name="connsiteY46" fmla="*/ 2908300 h 2947403"/>
              <a:gd name="connsiteX47" fmla="*/ 2806700 w 4648200"/>
              <a:gd name="connsiteY47" fmla="*/ 2927350 h 2947403"/>
              <a:gd name="connsiteX48" fmla="*/ 2482850 w 4648200"/>
              <a:gd name="connsiteY48" fmla="*/ 2914650 h 2947403"/>
              <a:gd name="connsiteX49" fmla="*/ 2209800 w 4648200"/>
              <a:gd name="connsiteY49" fmla="*/ 2946400 h 2947403"/>
              <a:gd name="connsiteX50" fmla="*/ 1819275 w 4648200"/>
              <a:gd name="connsiteY50" fmla="*/ 2946400 h 2947403"/>
              <a:gd name="connsiteX51" fmla="*/ 1489075 w 4648200"/>
              <a:gd name="connsiteY51" fmla="*/ 2946400 h 2947403"/>
              <a:gd name="connsiteX52" fmla="*/ 1250950 w 4648200"/>
              <a:gd name="connsiteY52" fmla="*/ 2917825 h 2947403"/>
              <a:gd name="connsiteX53" fmla="*/ 1028700 w 4648200"/>
              <a:gd name="connsiteY53" fmla="*/ 2870200 h 2947403"/>
              <a:gd name="connsiteX54" fmla="*/ 850900 w 4648200"/>
              <a:gd name="connsiteY54" fmla="*/ 2800350 h 2947403"/>
              <a:gd name="connsiteX55" fmla="*/ 679450 w 4648200"/>
              <a:gd name="connsiteY55" fmla="*/ 2724150 h 2947403"/>
              <a:gd name="connsiteX56" fmla="*/ 514350 w 4648200"/>
              <a:gd name="connsiteY56" fmla="*/ 2597150 h 2947403"/>
              <a:gd name="connsiteX57" fmla="*/ 381000 w 4648200"/>
              <a:gd name="connsiteY57" fmla="*/ 2432050 h 2947403"/>
              <a:gd name="connsiteX58" fmla="*/ 285750 w 4648200"/>
              <a:gd name="connsiteY58" fmla="*/ 2317750 h 2947403"/>
              <a:gd name="connsiteX59" fmla="*/ 196850 w 4648200"/>
              <a:gd name="connsiteY59" fmla="*/ 2165350 h 2947403"/>
              <a:gd name="connsiteX60" fmla="*/ 114300 w 4648200"/>
              <a:gd name="connsiteY60" fmla="*/ 1981200 h 2947403"/>
              <a:gd name="connsiteX61" fmla="*/ 69850 w 4648200"/>
              <a:gd name="connsiteY61" fmla="*/ 1809750 h 2947403"/>
              <a:gd name="connsiteX62" fmla="*/ 25400 w 4648200"/>
              <a:gd name="connsiteY62" fmla="*/ 1600200 h 2947403"/>
              <a:gd name="connsiteX63" fmla="*/ 0 w 4648200"/>
              <a:gd name="connsiteY63" fmla="*/ 1377950 h 2947403"/>
              <a:gd name="connsiteX64" fmla="*/ 19050 w 4648200"/>
              <a:gd name="connsiteY64" fmla="*/ 1155700 h 2947403"/>
              <a:gd name="connsiteX65" fmla="*/ 44450 w 4648200"/>
              <a:gd name="connsiteY65" fmla="*/ 965200 h 2947403"/>
              <a:gd name="connsiteX66" fmla="*/ 101600 w 4648200"/>
              <a:gd name="connsiteY66" fmla="*/ 838200 h 2947403"/>
              <a:gd name="connsiteX0" fmla="*/ 101600 w 4648200"/>
              <a:gd name="connsiteY0" fmla="*/ 838200 h 2950517"/>
              <a:gd name="connsiteX1" fmla="*/ 146050 w 4648200"/>
              <a:gd name="connsiteY1" fmla="*/ 749300 h 2950517"/>
              <a:gd name="connsiteX2" fmla="*/ 177800 w 4648200"/>
              <a:gd name="connsiteY2" fmla="*/ 692150 h 2950517"/>
              <a:gd name="connsiteX3" fmla="*/ 279400 w 4648200"/>
              <a:gd name="connsiteY3" fmla="*/ 603250 h 2950517"/>
              <a:gd name="connsiteX4" fmla="*/ 374650 w 4648200"/>
              <a:gd name="connsiteY4" fmla="*/ 527050 h 2950517"/>
              <a:gd name="connsiteX5" fmla="*/ 463550 w 4648200"/>
              <a:gd name="connsiteY5" fmla="*/ 482600 h 2950517"/>
              <a:gd name="connsiteX6" fmla="*/ 565150 w 4648200"/>
              <a:gd name="connsiteY6" fmla="*/ 406400 h 2950517"/>
              <a:gd name="connsiteX7" fmla="*/ 717550 w 4648200"/>
              <a:gd name="connsiteY7" fmla="*/ 349250 h 2950517"/>
              <a:gd name="connsiteX8" fmla="*/ 831850 w 4648200"/>
              <a:gd name="connsiteY8" fmla="*/ 298450 h 2950517"/>
              <a:gd name="connsiteX9" fmla="*/ 927100 w 4648200"/>
              <a:gd name="connsiteY9" fmla="*/ 266700 h 2950517"/>
              <a:gd name="connsiteX10" fmla="*/ 1022350 w 4648200"/>
              <a:gd name="connsiteY10" fmla="*/ 260350 h 2950517"/>
              <a:gd name="connsiteX11" fmla="*/ 1104900 w 4648200"/>
              <a:gd name="connsiteY11" fmla="*/ 228600 h 2950517"/>
              <a:gd name="connsiteX12" fmla="*/ 1219200 w 4648200"/>
              <a:gd name="connsiteY12" fmla="*/ 190500 h 2950517"/>
              <a:gd name="connsiteX13" fmla="*/ 1346200 w 4648200"/>
              <a:gd name="connsiteY13" fmla="*/ 158750 h 2950517"/>
              <a:gd name="connsiteX14" fmla="*/ 1473200 w 4648200"/>
              <a:gd name="connsiteY14" fmla="*/ 133350 h 2950517"/>
              <a:gd name="connsiteX15" fmla="*/ 1612900 w 4648200"/>
              <a:gd name="connsiteY15" fmla="*/ 101600 h 2950517"/>
              <a:gd name="connsiteX16" fmla="*/ 1765300 w 4648200"/>
              <a:gd name="connsiteY16" fmla="*/ 82550 h 2950517"/>
              <a:gd name="connsiteX17" fmla="*/ 1943100 w 4648200"/>
              <a:gd name="connsiteY17" fmla="*/ 76200 h 2950517"/>
              <a:gd name="connsiteX18" fmla="*/ 2070100 w 4648200"/>
              <a:gd name="connsiteY18" fmla="*/ 50800 h 2950517"/>
              <a:gd name="connsiteX19" fmla="*/ 2254250 w 4648200"/>
              <a:gd name="connsiteY19" fmla="*/ 25400 h 2950517"/>
              <a:gd name="connsiteX20" fmla="*/ 2451100 w 4648200"/>
              <a:gd name="connsiteY20" fmla="*/ 6350 h 2950517"/>
              <a:gd name="connsiteX21" fmla="*/ 2679700 w 4648200"/>
              <a:gd name="connsiteY21" fmla="*/ 0 h 2950517"/>
              <a:gd name="connsiteX22" fmla="*/ 2876550 w 4648200"/>
              <a:gd name="connsiteY22" fmla="*/ 6350 h 2950517"/>
              <a:gd name="connsiteX23" fmla="*/ 3092450 w 4648200"/>
              <a:gd name="connsiteY23" fmla="*/ 19050 h 2950517"/>
              <a:gd name="connsiteX24" fmla="*/ 3327400 w 4648200"/>
              <a:gd name="connsiteY24" fmla="*/ 63500 h 2950517"/>
              <a:gd name="connsiteX25" fmla="*/ 3517900 w 4648200"/>
              <a:gd name="connsiteY25" fmla="*/ 120650 h 2950517"/>
              <a:gd name="connsiteX26" fmla="*/ 3714750 w 4648200"/>
              <a:gd name="connsiteY26" fmla="*/ 171450 h 2950517"/>
              <a:gd name="connsiteX27" fmla="*/ 3886200 w 4648200"/>
              <a:gd name="connsiteY27" fmla="*/ 247650 h 2950517"/>
              <a:gd name="connsiteX28" fmla="*/ 4044950 w 4648200"/>
              <a:gd name="connsiteY28" fmla="*/ 342900 h 2950517"/>
              <a:gd name="connsiteX29" fmla="*/ 4197350 w 4648200"/>
              <a:gd name="connsiteY29" fmla="*/ 457200 h 2950517"/>
              <a:gd name="connsiteX30" fmla="*/ 4337050 w 4648200"/>
              <a:gd name="connsiteY30" fmla="*/ 571500 h 2950517"/>
              <a:gd name="connsiteX31" fmla="*/ 4476750 w 4648200"/>
              <a:gd name="connsiteY31" fmla="*/ 742950 h 2950517"/>
              <a:gd name="connsiteX32" fmla="*/ 4559300 w 4648200"/>
              <a:gd name="connsiteY32" fmla="*/ 901700 h 2950517"/>
              <a:gd name="connsiteX33" fmla="*/ 4616450 w 4648200"/>
              <a:gd name="connsiteY33" fmla="*/ 1085850 h 2950517"/>
              <a:gd name="connsiteX34" fmla="*/ 4641850 w 4648200"/>
              <a:gd name="connsiteY34" fmla="*/ 1270000 h 2950517"/>
              <a:gd name="connsiteX35" fmla="*/ 4648200 w 4648200"/>
              <a:gd name="connsiteY35" fmla="*/ 1460500 h 2950517"/>
              <a:gd name="connsiteX36" fmla="*/ 4641850 w 4648200"/>
              <a:gd name="connsiteY36" fmla="*/ 1631950 h 2950517"/>
              <a:gd name="connsiteX37" fmla="*/ 4603750 w 4648200"/>
              <a:gd name="connsiteY37" fmla="*/ 1873250 h 2950517"/>
              <a:gd name="connsiteX38" fmla="*/ 4540250 w 4648200"/>
              <a:gd name="connsiteY38" fmla="*/ 2063750 h 2950517"/>
              <a:gd name="connsiteX39" fmla="*/ 4419600 w 4648200"/>
              <a:gd name="connsiteY39" fmla="*/ 2279650 h 2950517"/>
              <a:gd name="connsiteX40" fmla="*/ 4286250 w 4648200"/>
              <a:gd name="connsiteY40" fmla="*/ 2432050 h 2950517"/>
              <a:gd name="connsiteX41" fmla="*/ 4121150 w 4648200"/>
              <a:gd name="connsiteY41" fmla="*/ 2571750 h 2950517"/>
              <a:gd name="connsiteX42" fmla="*/ 3949700 w 4648200"/>
              <a:gd name="connsiteY42" fmla="*/ 2673350 h 2950517"/>
              <a:gd name="connsiteX43" fmla="*/ 3759200 w 4648200"/>
              <a:gd name="connsiteY43" fmla="*/ 2755900 h 2950517"/>
              <a:gd name="connsiteX44" fmla="*/ 3568700 w 4648200"/>
              <a:gd name="connsiteY44" fmla="*/ 2832100 h 2950517"/>
              <a:gd name="connsiteX45" fmla="*/ 3359150 w 4648200"/>
              <a:gd name="connsiteY45" fmla="*/ 2876550 h 2950517"/>
              <a:gd name="connsiteX46" fmla="*/ 3092450 w 4648200"/>
              <a:gd name="connsiteY46" fmla="*/ 2908300 h 2950517"/>
              <a:gd name="connsiteX47" fmla="*/ 2806700 w 4648200"/>
              <a:gd name="connsiteY47" fmla="*/ 2927350 h 2950517"/>
              <a:gd name="connsiteX48" fmla="*/ 2498725 w 4648200"/>
              <a:gd name="connsiteY48" fmla="*/ 2949575 h 2950517"/>
              <a:gd name="connsiteX49" fmla="*/ 2209800 w 4648200"/>
              <a:gd name="connsiteY49" fmla="*/ 2946400 h 2950517"/>
              <a:gd name="connsiteX50" fmla="*/ 1819275 w 4648200"/>
              <a:gd name="connsiteY50" fmla="*/ 2946400 h 2950517"/>
              <a:gd name="connsiteX51" fmla="*/ 1489075 w 4648200"/>
              <a:gd name="connsiteY51" fmla="*/ 2946400 h 2950517"/>
              <a:gd name="connsiteX52" fmla="*/ 1250950 w 4648200"/>
              <a:gd name="connsiteY52" fmla="*/ 2917825 h 2950517"/>
              <a:gd name="connsiteX53" fmla="*/ 1028700 w 4648200"/>
              <a:gd name="connsiteY53" fmla="*/ 2870200 h 2950517"/>
              <a:gd name="connsiteX54" fmla="*/ 850900 w 4648200"/>
              <a:gd name="connsiteY54" fmla="*/ 2800350 h 2950517"/>
              <a:gd name="connsiteX55" fmla="*/ 679450 w 4648200"/>
              <a:gd name="connsiteY55" fmla="*/ 2724150 h 2950517"/>
              <a:gd name="connsiteX56" fmla="*/ 514350 w 4648200"/>
              <a:gd name="connsiteY56" fmla="*/ 2597150 h 2950517"/>
              <a:gd name="connsiteX57" fmla="*/ 381000 w 4648200"/>
              <a:gd name="connsiteY57" fmla="*/ 2432050 h 2950517"/>
              <a:gd name="connsiteX58" fmla="*/ 285750 w 4648200"/>
              <a:gd name="connsiteY58" fmla="*/ 2317750 h 2950517"/>
              <a:gd name="connsiteX59" fmla="*/ 196850 w 4648200"/>
              <a:gd name="connsiteY59" fmla="*/ 2165350 h 2950517"/>
              <a:gd name="connsiteX60" fmla="*/ 114300 w 4648200"/>
              <a:gd name="connsiteY60" fmla="*/ 1981200 h 2950517"/>
              <a:gd name="connsiteX61" fmla="*/ 69850 w 4648200"/>
              <a:gd name="connsiteY61" fmla="*/ 1809750 h 2950517"/>
              <a:gd name="connsiteX62" fmla="*/ 25400 w 4648200"/>
              <a:gd name="connsiteY62" fmla="*/ 1600200 h 2950517"/>
              <a:gd name="connsiteX63" fmla="*/ 0 w 4648200"/>
              <a:gd name="connsiteY63" fmla="*/ 1377950 h 2950517"/>
              <a:gd name="connsiteX64" fmla="*/ 19050 w 4648200"/>
              <a:gd name="connsiteY64" fmla="*/ 1155700 h 2950517"/>
              <a:gd name="connsiteX65" fmla="*/ 44450 w 4648200"/>
              <a:gd name="connsiteY65" fmla="*/ 965200 h 2950517"/>
              <a:gd name="connsiteX66" fmla="*/ 101600 w 4648200"/>
              <a:gd name="connsiteY66" fmla="*/ 838200 h 2950517"/>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2450 w 4648200"/>
              <a:gd name="connsiteY46" fmla="*/ 290830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59150 w 4648200"/>
              <a:gd name="connsiteY45" fmla="*/ 28765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9575"/>
              <a:gd name="connsiteX1" fmla="*/ 146050 w 4648200"/>
              <a:gd name="connsiteY1" fmla="*/ 749300 h 2949575"/>
              <a:gd name="connsiteX2" fmla="*/ 177800 w 4648200"/>
              <a:gd name="connsiteY2" fmla="*/ 692150 h 2949575"/>
              <a:gd name="connsiteX3" fmla="*/ 279400 w 4648200"/>
              <a:gd name="connsiteY3" fmla="*/ 603250 h 2949575"/>
              <a:gd name="connsiteX4" fmla="*/ 374650 w 4648200"/>
              <a:gd name="connsiteY4" fmla="*/ 527050 h 2949575"/>
              <a:gd name="connsiteX5" fmla="*/ 463550 w 4648200"/>
              <a:gd name="connsiteY5" fmla="*/ 482600 h 2949575"/>
              <a:gd name="connsiteX6" fmla="*/ 565150 w 4648200"/>
              <a:gd name="connsiteY6" fmla="*/ 406400 h 2949575"/>
              <a:gd name="connsiteX7" fmla="*/ 717550 w 4648200"/>
              <a:gd name="connsiteY7" fmla="*/ 349250 h 2949575"/>
              <a:gd name="connsiteX8" fmla="*/ 831850 w 4648200"/>
              <a:gd name="connsiteY8" fmla="*/ 298450 h 2949575"/>
              <a:gd name="connsiteX9" fmla="*/ 927100 w 4648200"/>
              <a:gd name="connsiteY9" fmla="*/ 266700 h 2949575"/>
              <a:gd name="connsiteX10" fmla="*/ 1022350 w 4648200"/>
              <a:gd name="connsiteY10" fmla="*/ 260350 h 2949575"/>
              <a:gd name="connsiteX11" fmla="*/ 1104900 w 4648200"/>
              <a:gd name="connsiteY11" fmla="*/ 228600 h 2949575"/>
              <a:gd name="connsiteX12" fmla="*/ 1219200 w 4648200"/>
              <a:gd name="connsiteY12" fmla="*/ 190500 h 2949575"/>
              <a:gd name="connsiteX13" fmla="*/ 1346200 w 4648200"/>
              <a:gd name="connsiteY13" fmla="*/ 158750 h 2949575"/>
              <a:gd name="connsiteX14" fmla="*/ 1473200 w 4648200"/>
              <a:gd name="connsiteY14" fmla="*/ 133350 h 2949575"/>
              <a:gd name="connsiteX15" fmla="*/ 1612900 w 4648200"/>
              <a:gd name="connsiteY15" fmla="*/ 101600 h 2949575"/>
              <a:gd name="connsiteX16" fmla="*/ 1765300 w 4648200"/>
              <a:gd name="connsiteY16" fmla="*/ 82550 h 2949575"/>
              <a:gd name="connsiteX17" fmla="*/ 1943100 w 4648200"/>
              <a:gd name="connsiteY17" fmla="*/ 76200 h 2949575"/>
              <a:gd name="connsiteX18" fmla="*/ 2070100 w 4648200"/>
              <a:gd name="connsiteY18" fmla="*/ 50800 h 2949575"/>
              <a:gd name="connsiteX19" fmla="*/ 2254250 w 4648200"/>
              <a:gd name="connsiteY19" fmla="*/ 25400 h 2949575"/>
              <a:gd name="connsiteX20" fmla="*/ 2451100 w 4648200"/>
              <a:gd name="connsiteY20" fmla="*/ 6350 h 2949575"/>
              <a:gd name="connsiteX21" fmla="*/ 2679700 w 4648200"/>
              <a:gd name="connsiteY21" fmla="*/ 0 h 2949575"/>
              <a:gd name="connsiteX22" fmla="*/ 2876550 w 4648200"/>
              <a:gd name="connsiteY22" fmla="*/ 6350 h 2949575"/>
              <a:gd name="connsiteX23" fmla="*/ 3092450 w 4648200"/>
              <a:gd name="connsiteY23" fmla="*/ 19050 h 2949575"/>
              <a:gd name="connsiteX24" fmla="*/ 3327400 w 4648200"/>
              <a:gd name="connsiteY24" fmla="*/ 63500 h 2949575"/>
              <a:gd name="connsiteX25" fmla="*/ 3517900 w 4648200"/>
              <a:gd name="connsiteY25" fmla="*/ 120650 h 2949575"/>
              <a:gd name="connsiteX26" fmla="*/ 3714750 w 4648200"/>
              <a:gd name="connsiteY26" fmla="*/ 171450 h 2949575"/>
              <a:gd name="connsiteX27" fmla="*/ 3886200 w 4648200"/>
              <a:gd name="connsiteY27" fmla="*/ 247650 h 2949575"/>
              <a:gd name="connsiteX28" fmla="*/ 4044950 w 4648200"/>
              <a:gd name="connsiteY28" fmla="*/ 342900 h 2949575"/>
              <a:gd name="connsiteX29" fmla="*/ 4197350 w 4648200"/>
              <a:gd name="connsiteY29" fmla="*/ 457200 h 2949575"/>
              <a:gd name="connsiteX30" fmla="*/ 4337050 w 4648200"/>
              <a:gd name="connsiteY30" fmla="*/ 571500 h 2949575"/>
              <a:gd name="connsiteX31" fmla="*/ 4476750 w 4648200"/>
              <a:gd name="connsiteY31" fmla="*/ 742950 h 2949575"/>
              <a:gd name="connsiteX32" fmla="*/ 4559300 w 4648200"/>
              <a:gd name="connsiteY32" fmla="*/ 901700 h 2949575"/>
              <a:gd name="connsiteX33" fmla="*/ 4616450 w 4648200"/>
              <a:gd name="connsiteY33" fmla="*/ 1085850 h 2949575"/>
              <a:gd name="connsiteX34" fmla="*/ 4641850 w 4648200"/>
              <a:gd name="connsiteY34" fmla="*/ 1270000 h 2949575"/>
              <a:gd name="connsiteX35" fmla="*/ 4648200 w 4648200"/>
              <a:gd name="connsiteY35" fmla="*/ 1460500 h 2949575"/>
              <a:gd name="connsiteX36" fmla="*/ 4641850 w 4648200"/>
              <a:gd name="connsiteY36" fmla="*/ 1631950 h 2949575"/>
              <a:gd name="connsiteX37" fmla="*/ 4603750 w 4648200"/>
              <a:gd name="connsiteY37" fmla="*/ 1873250 h 2949575"/>
              <a:gd name="connsiteX38" fmla="*/ 4540250 w 4648200"/>
              <a:gd name="connsiteY38" fmla="*/ 2063750 h 2949575"/>
              <a:gd name="connsiteX39" fmla="*/ 4419600 w 4648200"/>
              <a:gd name="connsiteY39" fmla="*/ 2279650 h 2949575"/>
              <a:gd name="connsiteX40" fmla="*/ 4286250 w 4648200"/>
              <a:gd name="connsiteY40" fmla="*/ 2432050 h 2949575"/>
              <a:gd name="connsiteX41" fmla="*/ 4121150 w 4648200"/>
              <a:gd name="connsiteY41" fmla="*/ 2571750 h 2949575"/>
              <a:gd name="connsiteX42" fmla="*/ 3949700 w 4648200"/>
              <a:gd name="connsiteY42" fmla="*/ 2673350 h 2949575"/>
              <a:gd name="connsiteX43" fmla="*/ 3759200 w 4648200"/>
              <a:gd name="connsiteY43" fmla="*/ 2755900 h 2949575"/>
              <a:gd name="connsiteX44" fmla="*/ 3568700 w 4648200"/>
              <a:gd name="connsiteY44" fmla="*/ 2832100 h 2949575"/>
              <a:gd name="connsiteX45" fmla="*/ 3362325 w 4648200"/>
              <a:gd name="connsiteY45" fmla="*/ 2901950 h 2949575"/>
              <a:gd name="connsiteX46" fmla="*/ 3098800 w 4648200"/>
              <a:gd name="connsiteY46" fmla="*/ 2940050 h 2949575"/>
              <a:gd name="connsiteX47" fmla="*/ 2809875 w 4648200"/>
              <a:gd name="connsiteY47" fmla="*/ 2943225 h 2949575"/>
              <a:gd name="connsiteX48" fmla="*/ 2498725 w 4648200"/>
              <a:gd name="connsiteY48" fmla="*/ 2949575 h 2949575"/>
              <a:gd name="connsiteX49" fmla="*/ 2209800 w 4648200"/>
              <a:gd name="connsiteY49" fmla="*/ 2946400 h 2949575"/>
              <a:gd name="connsiteX50" fmla="*/ 1819275 w 4648200"/>
              <a:gd name="connsiteY50" fmla="*/ 2946400 h 2949575"/>
              <a:gd name="connsiteX51" fmla="*/ 1489075 w 4648200"/>
              <a:gd name="connsiteY51" fmla="*/ 2946400 h 2949575"/>
              <a:gd name="connsiteX52" fmla="*/ 1250950 w 4648200"/>
              <a:gd name="connsiteY52" fmla="*/ 2917825 h 2949575"/>
              <a:gd name="connsiteX53" fmla="*/ 1028700 w 4648200"/>
              <a:gd name="connsiteY53" fmla="*/ 2870200 h 2949575"/>
              <a:gd name="connsiteX54" fmla="*/ 850900 w 4648200"/>
              <a:gd name="connsiteY54" fmla="*/ 2800350 h 2949575"/>
              <a:gd name="connsiteX55" fmla="*/ 679450 w 4648200"/>
              <a:gd name="connsiteY55" fmla="*/ 2724150 h 2949575"/>
              <a:gd name="connsiteX56" fmla="*/ 514350 w 4648200"/>
              <a:gd name="connsiteY56" fmla="*/ 2597150 h 2949575"/>
              <a:gd name="connsiteX57" fmla="*/ 381000 w 4648200"/>
              <a:gd name="connsiteY57" fmla="*/ 2432050 h 2949575"/>
              <a:gd name="connsiteX58" fmla="*/ 285750 w 4648200"/>
              <a:gd name="connsiteY58" fmla="*/ 2317750 h 2949575"/>
              <a:gd name="connsiteX59" fmla="*/ 196850 w 4648200"/>
              <a:gd name="connsiteY59" fmla="*/ 2165350 h 2949575"/>
              <a:gd name="connsiteX60" fmla="*/ 114300 w 4648200"/>
              <a:gd name="connsiteY60" fmla="*/ 1981200 h 2949575"/>
              <a:gd name="connsiteX61" fmla="*/ 69850 w 4648200"/>
              <a:gd name="connsiteY61" fmla="*/ 1809750 h 2949575"/>
              <a:gd name="connsiteX62" fmla="*/ 25400 w 4648200"/>
              <a:gd name="connsiteY62" fmla="*/ 1600200 h 2949575"/>
              <a:gd name="connsiteX63" fmla="*/ 0 w 4648200"/>
              <a:gd name="connsiteY63" fmla="*/ 1377950 h 2949575"/>
              <a:gd name="connsiteX64" fmla="*/ 19050 w 4648200"/>
              <a:gd name="connsiteY64" fmla="*/ 1155700 h 2949575"/>
              <a:gd name="connsiteX65" fmla="*/ 44450 w 4648200"/>
              <a:gd name="connsiteY65" fmla="*/ 965200 h 2949575"/>
              <a:gd name="connsiteX66" fmla="*/ 101600 w 4648200"/>
              <a:gd name="connsiteY66" fmla="*/ 838200 h 2949575"/>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432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09875 w 4648200"/>
              <a:gd name="connsiteY47" fmla="*/ 293052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098800 w 4648200"/>
              <a:gd name="connsiteY46" fmla="*/ 294005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1975 w 4648200"/>
              <a:gd name="connsiteY46" fmla="*/ 2930525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610"/>
              <a:gd name="connsiteX1" fmla="*/ 146050 w 4648200"/>
              <a:gd name="connsiteY1" fmla="*/ 749300 h 2946610"/>
              <a:gd name="connsiteX2" fmla="*/ 177800 w 4648200"/>
              <a:gd name="connsiteY2" fmla="*/ 692150 h 2946610"/>
              <a:gd name="connsiteX3" fmla="*/ 279400 w 4648200"/>
              <a:gd name="connsiteY3" fmla="*/ 603250 h 2946610"/>
              <a:gd name="connsiteX4" fmla="*/ 374650 w 4648200"/>
              <a:gd name="connsiteY4" fmla="*/ 527050 h 2946610"/>
              <a:gd name="connsiteX5" fmla="*/ 463550 w 4648200"/>
              <a:gd name="connsiteY5" fmla="*/ 482600 h 2946610"/>
              <a:gd name="connsiteX6" fmla="*/ 565150 w 4648200"/>
              <a:gd name="connsiteY6" fmla="*/ 406400 h 2946610"/>
              <a:gd name="connsiteX7" fmla="*/ 717550 w 4648200"/>
              <a:gd name="connsiteY7" fmla="*/ 349250 h 2946610"/>
              <a:gd name="connsiteX8" fmla="*/ 831850 w 4648200"/>
              <a:gd name="connsiteY8" fmla="*/ 298450 h 2946610"/>
              <a:gd name="connsiteX9" fmla="*/ 927100 w 4648200"/>
              <a:gd name="connsiteY9" fmla="*/ 266700 h 2946610"/>
              <a:gd name="connsiteX10" fmla="*/ 1022350 w 4648200"/>
              <a:gd name="connsiteY10" fmla="*/ 260350 h 2946610"/>
              <a:gd name="connsiteX11" fmla="*/ 1104900 w 4648200"/>
              <a:gd name="connsiteY11" fmla="*/ 228600 h 2946610"/>
              <a:gd name="connsiteX12" fmla="*/ 1219200 w 4648200"/>
              <a:gd name="connsiteY12" fmla="*/ 190500 h 2946610"/>
              <a:gd name="connsiteX13" fmla="*/ 1346200 w 4648200"/>
              <a:gd name="connsiteY13" fmla="*/ 158750 h 2946610"/>
              <a:gd name="connsiteX14" fmla="*/ 1473200 w 4648200"/>
              <a:gd name="connsiteY14" fmla="*/ 133350 h 2946610"/>
              <a:gd name="connsiteX15" fmla="*/ 1612900 w 4648200"/>
              <a:gd name="connsiteY15" fmla="*/ 101600 h 2946610"/>
              <a:gd name="connsiteX16" fmla="*/ 1765300 w 4648200"/>
              <a:gd name="connsiteY16" fmla="*/ 82550 h 2946610"/>
              <a:gd name="connsiteX17" fmla="*/ 1943100 w 4648200"/>
              <a:gd name="connsiteY17" fmla="*/ 76200 h 2946610"/>
              <a:gd name="connsiteX18" fmla="*/ 2070100 w 4648200"/>
              <a:gd name="connsiteY18" fmla="*/ 50800 h 2946610"/>
              <a:gd name="connsiteX19" fmla="*/ 2254250 w 4648200"/>
              <a:gd name="connsiteY19" fmla="*/ 25400 h 2946610"/>
              <a:gd name="connsiteX20" fmla="*/ 2451100 w 4648200"/>
              <a:gd name="connsiteY20" fmla="*/ 6350 h 2946610"/>
              <a:gd name="connsiteX21" fmla="*/ 2679700 w 4648200"/>
              <a:gd name="connsiteY21" fmla="*/ 0 h 2946610"/>
              <a:gd name="connsiteX22" fmla="*/ 2876550 w 4648200"/>
              <a:gd name="connsiteY22" fmla="*/ 6350 h 2946610"/>
              <a:gd name="connsiteX23" fmla="*/ 3092450 w 4648200"/>
              <a:gd name="connsiteY23" fmla="*/ 19050 h 2946610"/>
              <a:gd name="connsiteX24" fmla="*/ 3327400 w 4648200"/>
              <a:gd name="connsiteY24" fmla="*/ 63500 h 2946610"/>
              <a:gd name="connsiteX25" fmla="*/ 3517900 w 4648200"/>
              <a:gd name="connsiteY25" fmla="*/ 120650 h 2946610"/>
              <a:gd name="connsiteX26" fmla="*/ 3714750 w 4648200"/>
              <a:gd name="connsiteY26" fmla="*/ 171450 h 2946610"/>
              <a:gd name="connsiteX27" fmla="*/ 3886200 w 4648200"/>
              <a:gd name="connsiteY27" fmla="*/ 247650 h 2946610"/>
              <a:gd name="connsiteX28" fmla="*/ 4044950 w 4648200"/>
              <a:gd name="connsiteY28" fmla="*/ 342900 h 2946610"/>
              <a:gd name="connsiteX29" fmla="*/ 4197350 w 4648200"/>
              <a:gd name="connsiteY29" fmla="*/ 457200 h 2946610"/>
              <a:gd name="connsiteX30" fmla="*/ 4337050 w 4648200"/>
              <a:gd name="connsiteY30" fmla="*/ 571500 h 2946610"/>
              <a:gd name="connsiteX31" fmla="*/ 4476750 w 4648200"/>
              <a:gd name="connsiteY31" fmla="*/ 742950 h 2946610"/>
              <a:gd name="connsiteX32" fmla="*/ 4559300 w 4648200"/>
              <a:gd name="connsiteY32" fmla="*/ 901700 h 2946610"/>
              <a:gd name="connsiteX33" fmla="*/ 4616450 w 4648200"/>
              <a:gd name="connsiteY33" fmla="*/ 1085850 h 2946610"/>
              <a:gd name="connsiteX34" fmla="*/ 4641850 w 4648200"/>
              <a:gd name="connsiteY34" fmla="*/ 1270000 h 2946610"/>
              <a:gd name="connsiteX35" fmla="*/ 4648200 w 4648200"/>
              <a:gd name="connsiteY35" fmla="*/ 1460500 h 2946610"/>
              <a:gd name="connsiteX36" fmla="*/ 4641850 w 4648200"/>
              <a:gd name="connsiteY36" fmla="*/ 1631950 h 2946610"/>
              <a:gd name="connsiteX37" fmla="*/ 4603750 w 4648200"/>
              <a:gd name="connsiteY37" fmla="*/ 1873250 h 2946610"/>
              <a:gd name="connsiteX38" fmla="*/ 4540250 w 4648200"/>
              <a:gd name="connsiteY38" fmla="*/ 2063750 h 2946610"/>
              <a:gd name="connsiteX39" fmla="*/ 4419600 w 4648200"/>
              <a:gd name="connsiteY39" fmla="*/ 2279650 h 2946610"/>
              <a:gd name="connsiteX40" fmla="*/ 4286250 w 4648200"/>
              <a:gd name="connsiteY40" fmla="*/ 2432050 h 2946610"/>
              <a:gd name="connsiteX41" fmla="*/ 4121150 w 4648200"/>
              <a:gd name="connsiteY41" fmla="*/ 2571750 h 2946610"/>
              <a:gd name="connsiteX42" fmla="*/ 3949700 w 4648200"/>
              <a:gd name="connsiteY42" fmla="*/ 2673350 h 2946610"/>
              <a:gd name="connsiteX43" fmla="*/ 3759200 w 4648200"/>
              <a:gd name="connsiteY43" fmla="*/ 2755900 h 2946610"/>
              <a:gd name="connsiteX44" fmla="*/ 3568700 w 4648200"/>
              <a:gd name="connsiteY44" fmla="*/ 2832100 h 2946610"/>
              <a:gd name="connsiteX45" fmla="*/ 3362325 w 4648200"/>
              <a:gd name="connsiteY45" fmla="*/ 2901950 h 2946610"/>
              <a:gd name="connsiteX46" fmla="*/ 3108325 w 4648200"/>
              <a:gd name="connsiteY46" fmla="*/ 2933700 h 2946610"/>
              <a:gd name="connsiteX47" fmla="*/ 2813050 w 4648200"/>
              <a:gd name="connsiteY47" fmla="*/ 2936875 h 2946610"/>
              <a:gd name="connsiteX48" fmla="*/ 2501900 w 4648200"/>
              <a:gd name="connsiteY48" fmla="*/ 2933700 h 2946610"/>
              <a:gd name="connsiteX49" fmla="*/ 2209800 w 4648200"/>
              <a:gd name="connsiteY49" fmla="*/ 2946400 h 2946610"/>
              <a:gd name="connsiteX50" fmla="*/ 1819275 w 4648200"/>
              <a:gd name="connsiteY50" fmla="*/ 2946400 h 2946610"/>
              <a:gd name="connsiteX51" fmla="*/ 1489075 w 4648200"/>
              <a:gd name="connsiteY51" fmla="*/ 2946400 h 2946610"/>
              <a:gd name="connsiteX52" fmla="*/ 1250950 w 4648200"/>
              <a:gd name="connsiteY52" fmla="*/ 2917825 h 2946610"/>
              <a:gd name="connsiteX53" fmla="*/ 1028700 w 4648200"/>
              <a:gd name="connsiteY53" fmla="*/ 2870200 h 2946610"/>
              <a:gd name="connsiteX54" fmla="*/ 850900 w 4648200"/>
              <a:gd name="connsiteY54" fmla="*/ 2800350 h 2946610"/>
              <a:gd name="connsiteX55" fmla="*/ 679450 w 4648200"/>
              <a:gd name="connsiteY55" fmla="*/ 2724150 h 2946610"/>
              <a:gd name="connsiteX56" fmla="*/ 514350 w 4648200"/>
              <a:gd name="connsiteY56" fmla="*/ 2597150 h 2946610"/>
              <a:gd name="connsiteX57" fmla="*/ 381000 w 4648200"/>
              <a:gd name="connsiteY57" fmla="*/ 2432050 h 2946610"/>
              <a:gd name="connsiteX58" fmla="*/ 285750 w 4648200"/>
              <a:gd name="connsiteY58" fmla="*/ 2317750 h 2946610"/>
              <a:gd name="connsiteX59" fmla="*/ 196850 w 4648200"/>
              <a:gd name="connsiteY59" fmla="*/ 2165350 h 2946610"/>
              <a:gd name="connsiteX60" fmla="*/ 114300 w 4648200"/>
              <a:gd name="connsiteY60" fmla="*/ 1981200 h 2946610"/>
              <a:gd name="connsiteX61" fmla="*/ 69850 w 4648200"/>
              <a:gd name="connsiteY61" fmla="*/ 1809750 h 2946610"/>
              <a:gd name="connsiteX62" fmla="*/ 25400 w 4648200"/>
              <a:gd name="connsiteY62" fmla="*/ 1600200 h 2946610"/>
              <a:gd name="connsiteX63" fmla="*/ 0 w 4648200"/>
              <a:gd name="connsiteY63" fmla="*/ 1377950 h 2946610"/>
              <a:gd name="connsiteX64" fmla="*/ 19050 w 4648200"/>
              <a:gd name="connsiteY64" fmla="*/ 1155700 h 2946610"/>
              <a:gd name="connsiteX65" fmla="*/ 44450 w 4648200"/>
              <a:gd name="connsiteY65" fmla="*/ 965200 h 2946610"/>
              <a:gd name="connsiteX66" fmla="*/ 101600 w 4648200"/>
              <a:gd name="connsiteY66" fmla="*/ 838200 h 294661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640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6400"/>
              <a:gd name="connsiteX1" fmla="*/ 146050 w 4648200"/>
              <a:gd name="connsiteY1" fmla="*/ 749300 h 2946400"/>
              <a:gd name="connsiteX2" fmla="*/ 177800 w 4648200"/>
              <a:gd name="connsiteY2" fmla="*/ 692150 h 2946400"/>
              <a:gd name="connsiteX3" fmla="*/ 279400 w 4648200"/>
              <a:gd name="connsiteY3" fmla="*/ 603250 h 2946400"/>
              <a:gd name="connsiteX4" fmla="*/ 374650 w 4648200"/>
              <a:gd name="connsiteY4" fmla="*/ 527050 h 2946400"/>
              <a:gd name="connsiteX5" fmla="*/ 463550 w 4648200"/>
              <a:gd name="connsiteY5" fmla="*/ 482600 h 2946400"/>
              <a:gd name="connsiteX6" fmla="*/ 565150 w 4648200"/>
              <a:gd name="connsiteY6" fmla="*/ 406400 h 2946400"/>
              <a:gd name="connsiteX7" fmla="*/ 717550 w 4648200"/>
              <a:gd name="connsiteY7" fmla="*/ 349250 h 2946400"/>
              <a:gd name="connsiteX8" fmla="*/ 831850 w 4648200"/>
              <a:gd name="connsiteY8" fmla="*/ 298450 h 2946400"/>
              <a:gd name="connsiteX9" fmla="*/ 927100 w 4648200"/>
              <a:gd name="connsiteY9" fmla="*/ 266700 h 2946400"/>
              <a:gd name="connsiteX10" fmla="*/ 1022350 w 4648200"/>
              <a:gd name="connsiteY10" fmla="*/ 260350 h 2946400"/>
              <a:gd name="connsiteX11" fmla="*/ 1104900 w 4648200"/>
              <a:gd name="connsiteY11" fmla="*/ 228600 h 2946400"/>
              <a:gd name="connsiteX12" fmla="*/ 1219200 w 4648200"/>
              <a:gd name="connsiteY12" fmla="*/ 190500 h 2946400"/>
              <a:gd name="connsiteX13" fmla="*/ 1346200 w 4648200"/>
              <a:gd name="connsiteY13" fmla="*/ 158750 h 2946400"/>
              <a:gd name="connsiteX14" fmla="*/ 1473200 w 4648200"/>
              <a:gd name="connsiteY14" fmla="*/ 133350 h 2946400"/>
              <a:gd name="connsiteX15" fmla="*/ 1612900 w 4648200"/>
              <a:gd name="connsiteY15" fmla="*/ 101600 h 2946400"/>
              <a:gd name="connsiteX16" fmla="*/ 1765300 w 4648200"/>
              <a:gd name="connsiteY16" fmla="*/ 82550 h 2946400"/>
              <a:gd name="connsiteX17" fmla="*/ 1943100 w 4648200"/>
              <a:gd name="connsiteY17" fmla="*/ 76200 h 2946400"/>
              <a:gd name="connsiteX18" fmla="*/ 2070100 w 4648200"/>
              <a:gd name="connsiteY18" fmla="*/ 50800 h 2946400"/>
              <a:gd name="connsiteX19" fmla="*/ 2254250 w 4648200"/>
              <a:gd name="connsiteY19" fmla="*/ 25400 h 2946400"/>
              <a:gd name="connsiteX20" fmla="*/ 2451100 w 4648200"/>
              <a:gd name="connsiteY20" fmla="*/ 6350 h 2946400"/>
              <a:gd name="connsiteX21" fmla="*/ 2679700 w 4648200"/>
              <a:gd name="connsiteY21" fmla="*/ 0 h 2946400"/>
              <a:gd name="connsiteX22" fmla="*/ 2876550 w 4648200"/>
              <a:gd name="connsiteY22" fmla="*/ 6350 h 2946400"/>
              <a:gd name="connsiteX23" fmla="*/ 3092450 w 4648200"/>
              <a:gd name="connsiteY23" fmla="*/ 19050 h 2946400"/>
              <a:gd name="connsiteX24" fmla="*/ 3327400 w 4648200"/>
              <a:gd name="connsiteY24" fmla="*/ 63500 h 2946400"/>
              <a:gd name="connsiteX25" fmla="*/ 3517900 w 4648200"/>
              <a:gd name="connsiteY25" fmla="*/ 120650 h 2946400"/>
              <a:gd name="connsiteX26" fmla="*/ 3714750 w 4648200"/>
              <a:gd name="connsiteY26" fmla="*/ 171450 h 2946400"/>
              <a:gd name="connsiteX27" fmla="*/ 3886200 w 4648200"/>
              <a:gd name="connsiteY27" fmla="*/ 247650 h 2946400"/>
              <a:gd name="connsiteX28" fmla="*/ 4044950 w 4648200"/>
              <a:gd name="connsiteY28" fmla="*/ 342900 h 2946400"/>
              <a:gd name="connsiteX29" fmla="*/ 4197350 w 4648200"/>
              <a:gd name="connsiteY29" fmla="*/ 457200 h 2946400"/>
              <a:gd name="connsiteX30" fmla="*/ 4337050 w 4648200"/>
              <a:gd name="connsiteY30" fmla="*/ 571500 h 2946400"/>
              <a:gd name="connsiteX31" fmla="*/ 4476750 w 4648200"/>
              <a:gd name="connsiteY31" fmla="*/ 742950 h 2946400"/>
              <a:gd name="connsiteX32" fmla="*/ 4559300 w 4648200"/>
              <a:gd name="connsiteY32" fmla="*/ 901700 h 2946400"/>
              <a:gd name="connsiteX33" fmla="*/ 4616450 w 4648200"/>
              <a:gd name="connsiteY33" fmla="*/ 1085850 h 2946400"/>
              <a:gd name="connsiteX34" fmla="*/ 4641850 w 4648200"/>
              <a:gd name="connsiteY34" fmla="*/ 1270000 h 2946400"/>
              <a:gd name="connsiteX35" fmla="*/ 4648200 w 4648200"/>
              <a:gd name="connsiteY35" fmla="*/ 1460500 h 2946400"/>
              <a:gd name="connsiteX36" fmla="*/ 4641850 w 4648200"/>
              <a:gd name="connsiteY36" fmla="*/ 1631950 h 2946400"/>
              <a:gd name="connsiteX37" fmla="*/ 4603750 w 4648200"/>
              <a:gd name="connsiteY37" fmla="*/ 1873250 h 2946400"/>
              <a:gd name="connsiteX38" fmla="*/ 4540250 w 4648200"/>
              <a:gd name="connsiteY38" fmla="*/ 2063750 h 2946400"/>
              <a:gd name="connsiteX39" fmla="*/ 4419600 w 4648200"/>
              <a:gd name="connsiteY39" fmla="*/ 2279650 h 2946400"/>
              <a:gd name="connsiteX40" fmla="*/ 4286250 w 4648200"/>
              <a:gd name="connsiteY40" fmla="*/ 2432050 h 2946400"/>
              <a:gd name="connsiteX41" fmla="*/ 4121150 w 4648200"/>
              <a:gd name="connsiteY41" fmla="*/ 2571750 h 2946400"/>
              <a:gd name="connsiteX42" fmla="*/ 3949700 w 4648200"/>
              <a:gd name="connsiteY42" fmla="*/ 2673350 h 2946400"/>
              <a:gd name="connsiteX43" fmla="*/ 3759200 w 4648200"/>
              <a:gd name="connsiteY43" fmla="*/ 2755900 h 2946400"/>
              <a:gd name="connsiteX44" fmla="*/ 3568700 w 4648200"/>
              <a:gd name="connsiteY44" fmla="*/ 2832100 h 2946400"/>
              <a:gd name="connsiteX45" fmla="*/ 3362325 w 4648200"/>
              <a:gd name="connsiteY45" fmla="*/ 2901950 h 2946400"/>
              <a:gd name="connsiteX46" fmla="*/ 3108325 w 4648200"/>
              <a:gd name="connsiteY46" fmla="*/ 2933700 h 2946400"/>
              <a:gd name="connsiteX47" fmla="*/ 2813050 w 4648200"/>
              <a:gd name="connsiteY47" fmla="*/ 2936875 h 2946400"/>
              <a:gd name="connsiteX48" fmla="*/ 2501900 w 4648200"/>
              <a:gd name="connsiteY48" fmla="*/ 2933700 h 2946400"/>
              <a:gd name="connsiteX49" fmla="*/ 2209800 w 4648200"/>
              <a:gd name="connsiteY49" fmla="*/ 2930525 h 2946400"/>
              <a:gd name="connsiteX50" fmla="*/ 1819275 w 4648200"/>
              <a:gd name="connsiteY50" fmla="*/ 2940050 h 2946400"/>
              <a:gd name="connsiteX51" fmla="*/ 1489075 w 4648200"/>
              <a:gd name="connsiteY51" fmla="*/ 2946400 h 2946400"/>
              <a:gd name="connsiteX52" fmla="*/ 1250950 w 4648200"/>
              <a:gd name="connsiteY52" fmla="*/ 2917825 h 2946400"/>
              <a:gd name="connsiteX53" fmla="*/ 1028700 w 4648200"/>
              <a:gd name="connsiteY53" fmla="*/ 2870200 h 2946400"/>
              <a:gd name="connsiteX54" fmla="*/ 850900 w 4648200"/>
              <a:gd name="connsiteY54" fmla="*/ 2800350 h 2946400"/>
              <a:gd name="connsiteX55" fmla="*/ 679450 w 4648200"/>
              <a:gd name="connsiteY55" fmla="*/ 2724150 h 2946400"/>
              <a:gd name="connsiteX56" fmla="*/ 514350 w 4648200"/>
              <a:gd name="connsiteY56" fmla="*/ 2597150 h 2946400"/>
              <a:gd name="connsiteX57" fmla="*/ 381000 w 4648200"/>
              <a:gd name="connsiteY57" fmla="*/ 2432050 h 2946400"/>
              <a:gd name="connsiteX58" fmla="*/ 285750 w 4648200"/>
              <a:gd name="connsiteY58" fmla="*/ 2317750 h 2946400"/>
              <a:gd name="connsiteX59" fmla="*/ 196850 w 4648200"/>
              <a:gd name="connsiteY59" fmla="*/ 2165350 h 2946400"/>
              <a:gd name="connsiteX60" fmla="*/ 114300 w 4648200"/>
              <a:gd name="connsiteY60" fmla="*/ 1981200 h 2946400"/>
              <a:gd name="connsiteX61" fmla="*/ 69850 w 4648200"/>
              <a:gd name="connsiteY61" fmla="*/ 1809750 h 2946400"/>
              <a:gd name="connsiteX62" fmla="*/ 25400 w 4648200"/>
              <a:gd name="connsiteY62" fmla="*/ 1600200 h 2946400"/>
              <a:gd name="connsiteX63" fmla="*/ 0 w 4648200"/>
              <a:gd name="connsiteY63" fmla="*/ 1377950 h 2946400"/>
              <a:gd name="connsiteX64" fmla="*/ 19050 w 4648200"/>
              <a:gd name="connsiteY64" fmla="*/ 1155700 h 2946400"/>
              <a:gd name="connsiteX65" fmla="*/ 44450 w 4648200"/>
              <a:gd name="connsiteY65" fmla="*/ 965200 h 2946400"/>
              <a:gd name="connsiteX66" fmla="*/ 101600 w 4648200"/>
              <a:gd name="connsiteY66" fmla="*/ 838200 h 294640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0950 w 4648200"/>
              <a:gd name="connsiteY52" fmla="*/ 2917825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89075 w 4648200"/>
              <a:gd name="connsiteY51" fmla="*/ 293052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052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40050"/>
              <a:gd name="connsiteX1" fmla="*/ 146050 w 4648200"/>
              <a:gd name="connsiteY1" fmla="*/ 749300 h 2940050"/>
              <a:gd name="connsiteX2" fmla="*/ 177800 w 4648200"/>
              <a:gd name="connsiteY2" fmla="*/ 692150 h 2940050"/>
              <a:gd name="connsiteX3" fmla="*/ 279400 w 4648200"/>
              <a:gd name="connsiteY3" fmla="*/ 603250 h 2940050"/>
              <a:gd name="connsiteX4" fmla="*/ 374650 w 4648200"/>
              <a:gd name="connsiteY4" fmla="*/ 527050 h 2940050"/>
              <a:gd name="connsiteX5" fmla="*/ 463550 w 4648200"/>
              <a:gd name="connsiteY5" fmla="*/ 482600 h 2940050"/>
              <a:gd name="connsiteX6" fmla="*/ 565150 w 4648200"/>
              <a:gd name="connsiteY6" fmla="*/ 406400 h 2940050"/>
              <a:gd name="connsiteX7" fmla="*/ 717550 w 4648200"/>
              <a:gd name="connsiteY7" fmla="*/ 349250 h 2940050"/>
              <a:gd name="connsiteX8" fmla="*/ 831850 w 4648200"/>
              <a:gd name="connsiteY8" fmla="*/ 298450 h 2940050"/>
              <a:gd name="connsiteX9" fmla="*/ 927100 w 4648200"/>
              <a:gd name="connsiteY9" fmla="*/ 266700 h 2940050"/>
              <a:gd name="connsiteX10" fmla="*/ 1022350 w 4648200"/>
              <a:gd name="connsiteY10" fmla="*/ 260350 h 2940050"/>
              <a:gd name="connsiteX11" fmla="*/ 1104900 w 4648200"/>
              <a:gd name="connsiteY11" fmla="*/ 228600 h 2940050"/>
              <a:gd name="connsiteX12" fmla="*/ 1219200 w 4648200"/>
              <a:gd name="connsiteY12" fmla="*/ 190500 h 2940050"/>
              <a:gd name="connsiteX13" fmla="*/ 1346200 w 4648200"/>
              <a:gd name="connsiteY13" fmla="*/ 158750 h 2940050"/>
              <a:gd name="connsiteX14" fmla="*/ 1473200 w 4648200"/>
              <a:gd name="connsiteY14" fmla="*/ 133350 h 2940050"/>
              <a:gd name="connsiteX15" fmla="*/ 1612900 w 4648200"/>
              <a:gd name="connsiteY15" fmla="*/ 101600 h 2940050"/>
              <a:gd name="connsiteX16" fmla="*/ 1765300 w 4648200"/>
              <a:gd name="connsiteY16" fmla="*/ 82550 h 2940050"/>
              <a:gd name="connsiteX17" fmla="*/ 1943100 w 4648200"/>
              <a:gd name="connsiteY17" fmla="*/ 76200 h 2940050"/>
              <a:gd name="connsiteX18" fmla="*/ 2070100 w 4648200"/>
              <a:gd name="connsiteY18" fmla="*/ 50800 h 2940050"/>
              <a:gd name="connsiteX19" fmla="*/ 2254250 w 4648200"/>
              <a:gd name="connsiteY19" fmla="*/ 25400 h 2940050"/>
              <a:gd name="connsiteX20" fmla="*/ 2451100 w 4648200"/>
              <a:gd name="connsiteY20" fmla="*/ 6350 h 2940050"/>
              <a:gd name="connsiteX21" fmla="*/ 2679700 w 4648200"/>
              <a:gd name="connsiteY21" fmla="*/ 0 h 2940050"/>
              <a:gd name="connsiteX22" fmla="*/ 2876550 w 4648200"/>
              <a:gd name="connsiteY22" fmla="*/ 6350 h 2940050"/>
              <a:gd name="connsiteX23" fmla="*/ 3092450 w 4648200"/>
              <a:gd name="connsiteY23" fmla="*/ 19050 h 2940050"/>
              <a:gd name="connsiteX24" fmla="*/ 3327400 w 4648200"/>
              <a:gd name="connsiteY24" fmla="*/ 63500 h 2940050"/>
              <a:gd name="connsiteX25" fmla="*/ 3517900 w 4648200"/>
              <a:gd name="connsiteY25" fmla="*/ 120650 h 2940050"/>
              <a:gd name="connsiteX26" fmla="*/ 3714750 w 4648200"/>
              <a:gd name="connsiteY26" fmla="*/ 171450 h 2940050"/>
              <a:gd name="connsiteX27" fmla="*/ 3886200 w 4648200"/>
              <a:gd name="connsiteY27" fmla="*/ 247650 h 2940050"/>
              <a:gd name="connsiteX28" fmla="*/ 4044950 w 4648200"/>
              <a:gd name="connsiteY28" fmla="*/ 342900 h 2940050"/>
              <a:gd name="connsiteX29" fmla="*/ 4197350 w 4648200"/>
              <a:gd name="connsiteY29" fmla="*/ 457200 h 2940050"/>
              <a:gd name="connsiteX30" fmla="*/ 4337050 w 4648200"/>
              <a:gd name="connsiteY30" fmla="*/ 571500 h 2940050"/>
              <a:gd name="connsiteX31" fmla="*/ 4476750 w 4648200"/>
              <a:gd name="connsiteY31" fmla="*/ 742950 h 2940050"/>
              <a:gd name="connsiteX32" fmla="*/ 4559300 w 4648200"/>
              <a:gd name="connsiteY32" fmla="*/ 901700 h 2940050"/>
              <a:gd name="connsiteX33" fmla="*/ 4616450 w 4648200"/>
              <a:gd name="connsiteY33" fmla="*/ 1085850 h 2940050"/>
              <a:gd name="connsiteX34" fmla="*/ 4641850 w 4648200"/>
              <a:gd name="connsiteY34" fmla="*/ 1270000 h 2940050"/>
              <a:gd name="connsiteX35" fmla="*/ 4648200 w 4648200"/>
              <a:gd name="connsiteY35" fmla="*/ 1460500 h 2940050"/>
              <a:gd name="connsiteX36" fmla="*/ 4641850 w 4648200"/>
              <a:gd name="connsiteY36" fmla="*/ 1631950 h 2940050"/>
              <a:gd name="connsiteX37" fmla="*/ 4603750 w 4648200"/>
              <a:gd name="connsiteY37" fmla="*/ 1873250 h 2940050"/>
              <a:gd name="connsiteX38" fmla="*/ 4540250 w 4648200"/>
              <a:gd name="connsiteY38" fmla="*/ 2063750 h 2940050"/>
              <a:gd name="connsiteX39" fmla="*/ 4419600 w 4648200"/>
              <a:gd name="connsiteY39" fmla="*/ 2279650 h 2940050"/>
              <a:gd name="connsiteX40" fmla="*/ 4286250 w 4648200"/>
              <a:gd name="connsiteY40" fmla="*/ 2432050 h 2940050"/>
              <a:gd name="connsiteX41" fmla="*/ 4121150 w 4648200"/>
              <a:gd name="connsiteY41" fmla="*/ 2571750 h 2940050"/>
              <a:gd name="connsiteX42" fmla="*/ 3949700 w 4648200"/>
              <a:gd name="connsiteY42" fmla="*/ 2673350 h 2940050"/>
              <a:gd name="connsiteX43" fmla="*/ 3759200 w 4648200"/>
              <a:gd name="connsiteY43" fmla="*/ 2755900 h 2940050"/>
              <a:gd name="connsiteX44" fmla="*/ 3568700 w 4648200"/>
              <a:gd name="connsiteY44" fmla="*/ 2832100 h 2940050"/>
              <a:gd name="connsiteX45" fmla="*/ 3362325 w 4648200"/>
              <a:gd name="connsiteY45" fmla="*/ 2901950 h 2940050"/>
              <a:gd name="connsiteX46" fmla="*/ 3108325 w 4648200"/>
              <a:gd name="connsiteY46" fmla="*/ 2933700 h 2940050"/>
              <a:gd name="connsiteX47" fmla="*/ 2813050 w 4648200"/>
              <a:gd name="connsiteY47" fmla="*/ 2936875 h 2940050"/>
              <a:gd name="connsiteX48" fmla="*/ 2501900 w 4648200"/>
              <a:gd name="connsiteY48" fmla="*/ 2933700 h 2940050"/>
              <a:gd name="connsiteX49" fmla="*/ 2209800 w 4648200"/>
              <a:gd name="connsiteY49" fmla="*/ 2936875 h 2940050"/>
              <a:gd name="connsiteX50" fmla="*/ 1819275 w 4648200"/>
              <a:gd name="connsiteY50" fmla="*/ 2940050 h 2940050"/>
              <a:gd name="connsiteX51" fmla="*/ 1492250 w 4648200"/>
              <a:gd name="connsiteY51" fmla="*/ 2936875 h 2940050"/>
              <a:gd name="connsiteX52" fmla="*/ 1254125 w 4648200"/>
              <a:gd name="connsiteY52" fmla="*/ 2933700 h 2940050"/>
              <a:gd name="connsiteX53" fmla="*/ 1028700 w 4648200"/>
              <a:gd name="connsiteY53" fmla="*/ 2870200 h 2940050"/>
              <a:gd name="connsiteX54" fmla="*/ 850900 w 4648200"/>
              <a:gd name="connsiteY54" fmla="*/ 2800350 h 2940050"/>
              <a:gd name="connsiteX55" fmla="*/ 679450 w 4648200"/>
              <a:gd name="connsiteY55" fmla="*/ 2724150 h 2940050"/>
              <a:gd name="connsiteX56" fmla="*/ 514350 w 4648200"/>
              <a:gd name="connsiteY56" fmla="*/ 2597150 h 2940050"/>
              <a:gd name="connsiteX57" fmla="*/ 381000 w 4648200"/>
              <a:gd name="connsiteY57" fmla="*/ 2432050 h 2940050"/>
              <a:gd name="connsiteX58" fmla="*/ 285750 w 4648200"/>
              <a:gd name="connsiteY58" fmla="*/ 2317750 h 2940050"/>
              <a:gd name="connsiteX59" fmla="*/ 196850 w 4648200"/>
              <a:gd name="connsiteY59" fmla="*/ 2165350 h 2940050"/>
              <a:gd name="connsiteX60" fmla="*/ 114300 w 4648200"/>
              <a:gd name="connsiteY60" fmla="*/ 1981200 h 2940050"/>
              <a:gd name="connsiteX61" fmla="*/ 69850 w 4648200"/>
              <a:gd name="connsiteY61" fmla="*/ 1809750 h 2940050"/>
              <a:gd name="connsiteX62" fmla="*/ 25400 w 4648200"/>
              <a:gd name="connsiteY62" fmla="*/ 1600200 h 2940050"/>
              <a:gd name="connsiteX63" fmla="*/ 0 w 4648200"/>
              <a:gd name="connsiteY63" fmla="*/ 1377950 h 2940050"/>
              <a:gd name="connsiteX64" fmla="*/ 19050 w 4648200"/>
              <a:gd name="connsiteY64" fmla="*/ 1155700 h 2940050"/>
              <a:gd name="connsiteX65" fmla="*/ 44450 w 4648200"/>
              <a:gd name="connsiteY65" fmla="*/ 965200 h 2940050"/>
              <a:gd name="connsiteX66" fmla="*/ 101600 w 4648200"/>
              <a:gd name="connsiteY66" fmla="*/ 838200 h 2940050"/>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19275 w 4648200"/>
              <a:gd name="connsiteY50" fmla="*/ 2936875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2735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6875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7549"/>
              <a:gd name="connsiteX1" fmla="*/ 146050 w 4648200"/>
              <a:gd name="connsiteY1" fmla="*/ 749300 h 2937549"/>
              <a:gd name="connsiteX2" fmla="*/ 177800 w 4648200"/>
              <a:gd name="connsiteY2" fmla="*/ 692150 h 2937549"/>
              <a:gd name="connsiteX3" fmla="*/ 279400 w 4648200"/>
              <a:gd name="connsiteY3" fmla="*/ 603250 h 2937549"/>
              <a:gd name="connsiteX4" fmla="*/ 374650 w 4648200"/>
              <a:gd name="connsiteY4" fmla="*/ 527050 h 2937549"/>
              <a:gd name="connsiteX5" fmla="*/ 463550 w 4648200"/>
              <a:gd name="connsiteY5" fmla="*/ 482600 h 2937549"/>
              <a:gd name="connsiteX6" fmla="*/ 565150 w 4648200"/>
              <a:gd name="connsiteY6" fmla="*/ 406400 h 2937549"/>
              <a:gd name="connsiteX7" fmla="*/ 717550 w 4648200"/>
              <a:gd name="connsiteY7" fmla="*/ 349250 h 2937549"/>
              <a:gd name="connsiteX8" fmla="*/ 831850 w 4648200"/>
              <a:gd name="connsiteY8" fmla="*/ 298450 h 2937549"/>
              <a:gd name="connsiteX9" fmla="*/ 927100 w 4648200"/>
              <a:gd name="connsiteY9" fmla="*/ 266700 h 2937549"/>
              <a:gd name="connsiteX10" fmla="*/ 1022350 w 4648200"/>
              <a:gd name="connsiteY10" fmla="*/ 260350 h 2937549"/>
              <a:gd name="connsiteX11" fmla="*/ 1104900 w 4648200"/>
              <a:gd name="connsiteY11" fmla="*/ 228600 h 2937549"/>
              <a:gd name="connsiteX12" fmla="*/ 1219200 w 4648200"/>
              <a:gd name="connsiteY12" fmla="*/ 190500 h 2937549"/>
              <a:gd name="connsiteX13" fmla="*/ 1346200 w 4648200"/>
              <a:gd name="connsiteY13" fmla="*/ 158750 h 2937549"/>
              <a:gd name="connsiteX14" fmla="*/ 1473200 w 4648200"/>
              <a:gd name="connsiteY14" fmla="*/ 133350 h 2937549"/>
              <a:gd name="connsiteX15" fmla="*/ 1612900 w 4648200"/>
              <a:gd name="connsiteY15" fmla="*/ 101600 h 2937549"/>
              <a:gd name="connsiteX16" fmla="*/ 1765300 w 4648200"/>
              <a:gd name="connsiteY16" fmla="*/ 82550 h 2937549"/>
              <a:gd name="connsiteX17" fmla="*/ 1943100 w 4648200"/>
              <a:gd name="connsiteY17" fmla="*/ 76200 h 2937549"/>
              <a:gd name="connsiteX18" fmla="*/ 2070100 w 4648200"/>
              <a:gd name="connsiteY18" fmla="*/ 50800 h 2937549"/>
              <a:gd name="connsiteX19" fmla="*/ 2254250 w 4648200"/>
              <a:gd name="connsiteY19" fmla="*/ 25400 h 2937549"/>
              <a:gd name="connsiteX20" fmla="*/ 2451100 w 4648200"/>
              <a:gd name="connsiteY20" fmla="*/ 6350 h 2937549"/>
              <a:gd name="connsiteX21" fmla="*/ 2679700 w 4648200"/>
              <a:gd name="connsiteY21" fmla="*/ 0 h 2937549"/>
              <a:gd name="connsiteX22" fmla="*/ 2876550 w 4648200"/>
              <a:gd name="connsiteY22" fmla="*/ 6350 h 2937549"/>
              <a:gd name="connsiteX23" fmla="*/ 3092450 w 4648200"/>
              <a:gd name="connsiteY23" fmla="*/ 19050 h 2937549"/>
              <a:gd name="connsiteX24" fmla="*/ 3327400 w 4648200"/>
              <a:gd name="connsiteY24" fmla="*/ 63500 h 2937549"/>
              <a:gd name="connsiteX25" fmla="*/ 3517900 w 4648200"/>
              <a:gd name="connsiteY25" fmla="*/ 120650 h 2937549"/>
              <a:gd name="connsiteX26" fmla="*/ 3714750 w 4648200"/>
              <a:gd name="connsiteY26" fmla="*/ 171450 h 2937549"/>
              <a:gd name="connsiteX27" fmla="*/ 3886200 w 4648200"/>
              <a:gd name="connsiteY27" fmla="*/ 247650 h 2937549"/>
              <a:gd name="connsiteX28" fmla="*/ 4044950 w 4648200"/>
              <a:gd name="connsiteY28" fmla="*/ 342900 h 2937549"/>
              <a:gd name="connsiteX29" fmla="*/ 4197350 w 4648200"/>
              <a:gd name="connsiteY29" fmla="*/ 457200 h 2937549"/>
              <a:gd name="connsiteX30" fmla="*/ 4337050 w 4648200"/>
              <a:gd name="connsiteY30" fmla="*/ 571500 h 2937549"/>
              <a:gd name="connsiteX31" fmla="*/ 4476750 w 4648200"/>
              <a:gd name="connsiteY31" fmla="*/ 742950 h 2937549"/>
              <a:gd name="connsiteX32" fmla="*/ 4559300 w 4648200"/>
              <a:gd name="connsiteY32" fmla="*/ 901700 h 2937549"/>
              <a:gd name="connsiteX33" fmla="*/ 4616450 w 4648200"/>
              <a:gd name="connsiteY33" fmla="*/ 1085850 h 2937549"/>
              <a:gd name="connsiteX34" fmla="*/ 4641850 w 4648200"/>
              <a:gd name="connsiteY34" fmla="*/ 1270000 h 2937549"/>
              <a:gd name="connsiteX35" fmla="*/ 4648200 w 4648200"/>
              <a:gd name="connsiteY35" fmla="*/ 1460500 h 2937549"/>
              <a:gd name="connsiteX36" fmla="*/ 4641850 w 4648200"/>
              <a:gd name="connsiteY36" fmla="*/ 1631950 h 2937549"/>
              <a:gd name="connsiteX37" fmla="*/ 4603750 w 4648200"/>
              <a:gd name="connsiteY37" fmla="*/ 1873250 h 2937549"/>
              <a:gd name="connsiteX38" fmla="*/ 4540250 w 4648200"/>
              <a:gd name="connsiteY38" fmla="*/ 2063750 h 2937549"/>
              <a:gd name="connsiteX39" fmla="*/ 4419600 w 4648200"/>
              <a:gd name="connsiteY39" fmla="*/ 2279650 h 2937549"/>
              <a:gd name="connsiteX40" fmla="*/ 4286250 w 4648200"/>
              <a:gd name="connsiteY40" fmla="*/ 2432050 h 2937549"/>
              <a:gd name="connsiteX41" fmla="*/ 4121150 w 4648200"/>
              <a:gd name="connsiteY41" fmla="*/ 2571750 h 2937549"/>
              <a:gd name="connsiteX42" fmla="*/ 3949700 w 4648200"/>
              <a:gd name="connsiteY42" fmla="*/ 2673350 h 2937549"/>
              <a:gd name="connsiteX43" fmla="*/ 3759200 w 4648200"/>
              <a:gd name="connsiteY43" fmla="*/ 2755900 h 2937549"/>
              <a:gd name="connsiteX44" fmla="*/ 3568700 w 4648200"/>
              <a:gd name="connsiteY44" fmla="*/ 2832100 h 2937549"/>
              <a:gd name="connsiteX45" fmla="*/ 3362325 w 4648200"/>
              <a:gd name="connsiteY45" fmla="*/ 2901950 h 2937549"/>
              <a:gd name="connsiteX46" fmla="*/ 3108325 w 4648200"/>
              <a:gd name="connsiteY46" fmla="*/ 2933700 h 2937549"/>
              <a:gd name="connsiteX47" fmla="*/ 2813050 w 4648200"/>
              <a:gd name="connsiteY47" fmla="*/ 2936875 h 2937549"/>
              <a:gd name="connsiteX48" fmla="*/ 2501900 w 4648200"/>
              <a:gd name="connsiteY48" fmla="*/ 2933700 h 2937549"/>
              <a:gd name="connsiteX49" fmla="*/ 2209800 w 4648200"/>
              <a:gd name="connsiteY49" fmla="*/ 2933700 h 2937549"/>
              <a:gd name="connsiteX50" fmla="*/ 1822450 w 4648200"/>
              <a:gd name="connsiteY50" fmla="*/ 2933700 h 2937549"/>
              <a:gd name="connsiteX51" fmla="*/ 1492250 w 4648200"/>
              <a:gd name="connsiteY51" fmla="*/ 2936875 h 2937549"/>
              <a:gd name="connsiteX52" fmla="*/ 1254125 w 4648200"/>
              <a:gd name="connsiteY52" fmla="*/ 2933700 h 2937549"/>
              <a:gd name="connsiteX53" fmla="*/ 1028700 w 4648200"/>
              <a:gd name="connsiteY53" fmla="*/ 2870200 h 2937549"/>
              <a:gd name="connsiteX54" fmla="*/ 850900 w 4648200"/>
              <a:gd name="connsiteY54" fmla="*/ 2800350 h 2937549"/>
              <a:gd name="connsiteX55" fmla="*/ 679450 w 4648200"/>
              <a:gd name="connsiteY55" fmla="*/ 2724150 h 2937549"/>
              <a:gd name="connsiteX56" fmla="*/ 514350 w 4648200"/>
              <a:gd name="connsiteY56" fmla="*/ 2597150 h 2937549"/>
              <a:gd name="connsiteX57" fmla="*/ 381000 w 4648200"/>
              <a:gd name="connsiteY57" fmla="*/ 2432050 h 2937549"/>
              <a:gd name="connsiteX58" fmla="*/ 285750 w 4648200"/>
              <a:gd name="connsiteY58" fmla="*/ 2317750 h 2937549"/>
              <a:gd name="connsiteX59" fmla="*/ 196850 w 4648200"/>
              <a:gd name="connsiteY59" fmla="*/ 2165350 h 2937549"/>
              <a:gd name="connsiteX60" fmla="*/ 114300 w 4648200"/>
              <a:gd name="connsiteY60" fmla="*/ 1981200 h 2937549"/>
              <a:gd name="connsiteX61" fmla="*/ 69850 w 4648200"/>
              <a:gd name="connsiteY61" fmla="*/ 1809750 h 2937549"/>
              <a:gd name="connsiteX62" fmla="*/ 25400 w 4648200"/>
              <a:gd name="connsiteY62" fmla="*/ 1600200 h 2937549"/>
              <a:gd name="connsiteX63" fmla="*/ 0 w 4648200"/>
              <a:gd name="connsiteY63" fmla="*/ 1377950 h 2937549"/>
              <a:gd name="connsiteX64" fmla="*/ 19050 w 4648200"/>
              <a:gd name="connsiteY64" fmla="*/ 1155700 h 2937549"/>
              <a:gd name="connsiteX65" fmla="*/ 44450 w 4648200"/>
              <a:gd name="connsiteY65" fmla="*/ 965200 h 2937549"/>
              <a:gd name="connsiteX66" fmla="*/ 101600 w 4648200"/>
              <a:gd name="connsiteY66" fmla="*/ 838200 h 2937549"/>
              <a:gd name="connsiteX0" fmla="*/ 101600 w 4648200"/>
              <a:gd name="connsiteY0" fmla="*/ 838200 h 2936875"/>
              <a:gd name="connsiteX1" fmla="*/ 146050 w 4648200"/>
              <a:gd name="connsiteY1" fmla="*/ 749300 h 2936875"/>
              <a:gd name="connsiteX2" fmla="*/ 177800 w 4648200"/>
              <a:gd name="connsiteY2" fmla="*/ 692150 h 2936875"/>
              <a:gd name="connsiteX3" fmla="*/ 279400 w 4648200"/>
              <a:gd name="connsiteY3" fmla="*/ 603250 h 2936875"/>
              <a:gd name="connsiteX4" fmla="*/ 374650 w 4648200"/>
              <a:gd name="connsiteY4" fmla="*/ 527050 h 2936875"/>
              <a:gd name="connsiteX5" fmla="*/ 463550 w 4648200"/>
              <a:gd name="connsiteY5" fmla="*/ 482600 h 2936875"/>
              <a:gd name="connsiteX6" fmla="*/ 565150 w 4648200"/>
              <a:gd name="connsiteY6" fmla="*/ 406400 h 2936875"/>
              <a:gd name="connsiteX7" fmla="*/ 717550 w 4648200"/>
              <a:gd name="connsiteY7" fmla="*/ 349250 h 2936875"/>
              <a:gd name="connsiteX8" fmla="*/ 831850 w 4648200"/>
              <a:gd name="connsiteY8" fmla="*/ 298450 h 2936875"/>
              <a:gd name="connsiteX9" fmla="*/ 927100 w 4648200"/>
              <a:gd name="connsiteY9" fmla="*/ 266700 h 2936875"/>
              <a:gd name="connsiteX10" fmla="*/ 1022350 w 4648200"/>
              <a:gd name="connsiteY10" fmla="*/ 260350 h 2936875"/>
              <a:gd name="connsiteX11" fmla="*/ 1104900 w 4648200"/>
              <a:gd name="connsiteY11" fmla="*/ 228600 h 2936875"/>
              <a:gd name="connsiteX12" fmla="*/ 1219200 w 4648200"/>
              <a:gd name="connsiteY12" fmla="*/ 190500 h 2936875"/>
              <a:gd name="connsiteX13" fmla="*/ 1346200 w 4648200"/>
              <a:gd name="connsiteY13" fmla="*/ 158750 h 2936875"/>
              <a:gd name="connsiteX14" fmla="*/ 1473200 w 4648200"/>
              <a:gd name="connsiteY14" fmla="*/ 133350 h 2936875"/>
              <a:gd name="connsiteX15" fmla="*/ 1612900 w 4648200"/>
              <a:gd name="connsiteY15" fmla="*/ 101600 h 2936875"/>
              <a:gd name="connsiteX16" fmla="*/ 1765300 w 4648200"/>
              <a:gd name="connsiteY16" fmla="*/ 82550 h 2936875"/>
              <a:gd name="connsiteX17" fmla="*/ 1943100 w 4648200"/>
              <a:gd name="connsiteY17" fmla="*/ 76200 h 2936875"/>
              <a:gd name="connsiteX18" fmla="*/ 2070100 w 4648200"/>
              <a:gd name="connsiteY18" fmla="*/ 50800 h 2936875"/>
              <a:gd name="connsiteX19" fmla="*/ 2254250 w 4648200"/>
              <a:gd name="connsiteY19" fmla="*/ 25400 h 2936875"/>
              <a:gd name="connsiteX20" fmla="*/ 2451100 w 4648200"/>
              <a:gd name="connsiteY20" fmla="*/ 6350 h 2936875"/>
              <a:gd name="connsiteX21" fmla="*/ 2679700 w 4648200"/>
              <a:gd name="connsiteY21" fmla="*/ 0 h 2936875"/>
              <a:gd name="connsiteX22" fmla="*/ 2876550 w 4648200"/>
              <a:gd name="connsiteY22" fmla="*/ 6350 h 2936875"/>
              <a:gd name="connsiteX23" fmla="*/ 3092450 w 4648200"/>
              <a:gd name="connsiteY23" fmla="*/ 19050 h 2936875"/>
              <a:gd name="connsiteX24" fmla="*/ 3327400 w 4648200"/>
              <a:gd name="connsiteY24" fmla="*/ 63500 h 2936875"/>
              <a:gd name="connsiteX25" fmla="*/ 3517900 w 4648200"/>
              <a:gd name="connsiteY25" fmla="*/ 120650 h 2936875"/>
              <a:gd name="connsiteX26" fmla="*/ 3714750 w 4648200"/>
              <a:gd name="connsiteY26" fmla="*/ 171450 h 2936875"/>
              <a:gd name="connsiteX27" fmla="*/ 3886200 w 4648200"/>
              <a:gd name="connsiteY27" fmla="*/ 247650 h 2936875"/>
              <a:gd name="connsiteX28" fmla="*/ 4044950 w 4648200"/>
              <a:gd name="connsiteY28" fmla="*/ 342900 h 2936875"/>
              <a:gd name="connsiteX29" fmla="*/ 4197350 w 4648200"/>
              <a:gd name="connsiteY29" fmla="*/ 457200 h 2936875"/>
              <a:gd name="connsiteX30" fmla="*/ 4337050 w 4648200"/>
              <a:gd name="connsiteY30" fmla="*/ 571500 h 2936875"/>
              <a:gd name="connsiteX31" fmla="*/ 4476750 w 4648200"/>
              <a:gd name="connsiteY31" fmla="*/ 742950 h 2936875"/>
              <a:gd name="connsiteX32" fmla="*/ 4559300 w 4648200"/>
              <a:gd name="connsiteY32" fmla="*/ 901700 h 2936875"/>
              <a:gd name="connsiteX33" fmla="*/ 4616450 w 4648200"/>
              <a:gd name="connsiteY33" fmla="*/ 1085850 h 2936875"/>
              <a:gd name="connsiteX34" fmla="*/ 4641850 w 4648200"/>
              <a:gd name="connsiteY34" fmla="*/ 1270000 h 2936875"/>
              <a:gd name="connsiteX35" fmla="*/ 4648200 w 4648200"/>
              <a:gd name="connsiteY35" fmla="*/ 1460500 h 2936875"/>
              <a:gd name="connsiteX36" fmla="*/ 4641850 w 4648200"/>
              <a:gd name="connsiteY36" fmla="*/ 1631950 h 2936875"/>
              <a:gd name="connsiteX37" fmla="*/ 4603750 w 4648200"/>
              <a:gd name="connsiteY37" fmla="*/ 1873250 h 2936875"/>
              <a:gd name="connsiteX38" fmla="*/ 4540250 w 4648200"/>
              <a:gd name="connsiteY38" fmla="*/ 2063750 h 2936875"/>
              <a:gd name="connsiteX39" fmla="*/ 4419600 w 4648200"/>
              <a:gd name="connsiteY39" fmla="*/ 2279650 h 2936875"/>
              <a:gd name="connsiteX40" fmla="*/ 4286250 w 4648200"/>
              <a:gd name="connsiteY40" fmla="*/ 2432050 h 2936875"/>
              <a:gd name="connsiteX41" fmla="*/ 4121150 w 4648200"/>
              <a:gd name="connsiteY41" fmla="*/ 2571750 h 2936875"/>
              <a:gd name="connsiteX42" fmla="*/ 3949700 w 4648200"/>
              <a:gd name="connsiteY42" fmla="*/ 2673350 h 2936875"/>
              <a:gd name="connsiteX43" fmla="*/ 3759200 w 4648200"/>
              <a:gd name="connsiteY43" fmla="*/ 2755900 h 2936875"/>
              <a:gd name="connsiteX44" fmla="*/ 3568700 w 4648200"/>
              <a:gd name="connsiteY44" fmla="*/ 2832100 h 2936875"/>
              <a:gd name="connsiteX45" fmla="*/ 3362325 w 4648200"/>
              <a:gd name="connsiteY45" fmla="*/ 2901950 h 2936875"/>
              <a:gd name="connsiteX46" fmla="*/ 3108325 w 4648200"/>
              <a:gd name="connsiteY46" fmla="*/ 2933700 h 2936875"/>
              <a:gd name="connsiteX47" fmla="*/ 2813050 w 4648200"/>
              <a:gd name="connsiteY47" fmla="*/ 2936875 h 2936875"/>
              <a:gd name="connsiteX48" fmla="*/ 2501900 w 4648200"/>
              <a:gd name="connsiteY48" fmla="*/ 2933700 h 2936875"/>
              <a:gd name="connsiteX49" fmla="*/ 2209800 w 4648200"/>
              <a:gd name="connsiteY49" fmla="*/ 2933700 h 2936875"/>
              <a:gd name="connsiteX50" fmla="*/ 1822450 w 4648200"/>
              <a:gd name="connsiteY50" fmla="*/ 2933700 h 2936875"/>
              <a:gd name="connsiteX51" fmla="*/ 1492250 w 4648200"/>
              <a:gd name="connsiteY51" fmla="*/ 2933700 h 2936875"/>
              <a:gd name="connsiteX52" fmla="*/ 1254125 w 4648200"/>
              <a:gd name="connsiteY52" fmla="*/ 2933700 h 2936875"/>
              <a:gd name="connsiteX53" fmla="*/ 1028700 w 4648200"/>
              <a:gd name="connsiteY53" fmla="*/ 2870200 h 2936875"/>
              <a:gd name="connsiteX54" fmla="*/ 850900 w 4648200"/>
              <a:gd name="connsiteY54" fmla="*/ 2800350 h 2936875"/>
              <a:gd name="connsiteX55" fmla="*/ 679450 w 4648200"/>
              <a:gd name="connsiteY55" fmla="*/ 2724150 h 2936875"/>
              <a:gd name="connsiteX56" fmla="*/ 514350 w 4648200"/>
              <a:gd name="connsiteY56" fmla="*/ 2597150 h 2936875"/>
              <a:gd name="connsiteX57" fmla="*/ 381000 w 4648200"/>
              <a:gd name="connsiteY57" fmla="*/ 2432050 h 2936875"/>
              <a:gd name="connsiteX58" fmla="*/ 285750 w 4648200"/>
              <a:gd name="connsiteY58" fmla="*/ 2317750 h 2936875"/>
              <a:gd name="connsiteX59" fmla="*/ 196850 w 4648200"/>
              <a:gd name="connsiteY59" fmla="*/ 2165350 h 2936875"/>
              <a:gd name="connsiteX60" fmla="*/ 114300 w 4648200"/>
              <a:gd name="connsiteY60" fmla="*/ 1981200 h 2936875"/>
              <a:gd name="connsiteX61" fmla="*/ 69850 w 4648200"/>
              <a:gd name="connsiteY61" fmla="*/ 1809750 h 2936875"/>
              <a:gd name="connsiteX62" fmla="*/ 25400 w 4648200"/>
              <a:gd name="connsiteY62" fmla="*/ 1600200 h 2936875"/>
              <a:gd name="connsiteX63" fmla="*/ 0 w 4648200"/>
              <a:gd name="connsiteY63" fmla="*/ 1377950 h 2936875"/>
              <a:gd name="connsiteX64" fmla="*/ 19050 w 4648200"/>
              <a:gd name="connsiteY64" fmla="*/ 1155700 h 2936875"/>
              <a:gd name="connsiteX65" fmla="*/ 44450 w 4648200"/>
              <a:gd name="connsiteY65" fmla="*/ 965200 h 2936875"/>
              <a:gd name="connsiteX66" fmla="*/ 101600 w 4648200"/>
              <a:gd name="connsiteY66" fmla="*/ 838200 h 2936875"/>
              <a:gd name="connsiteX0" fmla="*/ 101600 w 4648200"/>
              <a:gd name="connsiteY0" fmla="*/ 838200 h 2938403"/>
              <a:gd name="connsiteX1" fmla="*/ 146050 w 4648200"/>
              <a:gd name="connsiteY1" fmla="*/ 749300 h 2938403"/>
              <a:gd name="connsiteX2" fmla="*/ 177800 w 4648200"/>
              <a:gd name="connsiteY2" fmla="*/ 692150 h 2938403"/>
              <a:gd name="connsiteX3" fmla="*/ 279400 w 4648200"/>
              <a:gd name="connsiteY3" fmla="*/ 603250 h 2938403"/>
              <a:gd name="connsiteX4" fmla="*/ 374650 w 4648200"/>
              <a:gd name="connsiteY4" fmla="*/ 527050 h 2938403"/>
              <a:gd name="connsiteX5" fmla="*/ 463550 w 4648200"/>
              <a:gd name="connsiteY5" fmla="*/ 482600 h 2938403"/>
              <a:gd name="connsiteX6" fmla="*/ 565150 w 4648200"/>
              <a:gd name="connsiteY6" fmla="*/ 406400 h 2938403"/>
              <a:gd name="connsiteX7" fmla="*/ 717550 w 4648200"/>
              <a:gd name="connsiteY7" fmla="*/ 349250 h 2938403"/>
              <a:gd name="connsiteX8" fmla="*/ 831850 w 4648200"/>
              <a:gd name="connsiteY8" fmla="*/ 298450 h 2938403"/>
              <a:gd name="connsiteX9" fmla="*/ 927100 w 4648200"/>
              <a:gd name="connsiteY9" fmla="*/ 266700 h 2938403"/>
              <a:gd name="connsiteX10" fmla="*/ 1022350 w 4648200"/>
              <a:gd name="connsiteY10" fmla="*/ 260350 h 2938403"/>
              <a:gd name="connsiteX11" fmla="*/ 1104900 w 4648200"/>
              <a:gd name="connsiteY11" fmla="*/ 228600 h 2938403"/>
              <a:gd name="connsiteX12" fmla="*/ 1219200 w 4648200"/>
              <a:gd name="connsiteY12" fmla="*/ 190500 h 2938403"/>
              <a:gd name="connsiteX13" fmla="*/ 1346200 w 4648200"/>
              <a:gd name="connsiteY13" fmla="*/ 158750 h 2938403"/>
              <a:gd name="connsiteX14" fmla="*/ 1473200 w 4648200"/>
              <a:gd name="connsiteY14" fmla="*/ 133350 h 2938403"/>
              <a:gd name="connsiteX15" fmla="*/ 1612900 w 4648200"/>
              <a:gd name="connsiteY15" fmla="*/ 101600 h 2938403"/>
              <a:gd name="connsiteX16" fmla="*/ 1765300 w 4648200"/>
              <a:gd name="connsiteY16" fmla="*/ 82550 h 2938403"/>
              <a:gd name="connsiteX17" fmla="*/ 1943100 w 4648200"/>
              <a:gd name="connsiteY17" fmla="*/ 76200 h 2938403"/>
              <a:gd name="connsiteX18" fmla="*/ 2070100 w 4648200"/>
              <a:gd name="connsiteY18" fmla="*/ 50800 h 2938403"/>
              <a:gd name="connsiteX19" fmla="*/ 2254250 w 4648200"/>
              <a:gd name="connsiteY19" fmla="*/ 25400 h 2938403"/>
              <a:gd name="connsiteX20" fmla="*/ 2451100 w 4648200"/>
              <a:gd name="connsiteY20" fmla="*/ 6350 h 2938403"/>
              <a:gd name="connsiteX21" fmla="*/ 2679700 w 4648200"/>
              <a:gd name="connsiteY21" fmla="*/ 0 h 2938403"/>
              <a:gd name="connsiteX22" fmla="*/ 2876550 w 4648200"/>
              <a:gd name="connsiteY22" fmla="*/ 6350 h 2938403"/>
              <a:gd name="connsiteX23" fmla="*/ 3092450 w 4648200"/>
              <a:gd name="connsiteY23" fmla="*/ 19050 h 2938403"/>
              <a:gd name="connsiteX24" fmla="*/ 3327400 w 4648200"/>
              <a:gd name="connsiteY24" fmla="*/ 63500 h 2938403"/>
              <a:gd name="connsiteX25" fmla="*/ 3517900 w 4648200"/>
              <a:gd name="connsiteY25" fmla="*/ 120650 h 2938403"/>
              <a:gd name="connsiteX26" fmla="*/ 3714750 w 4648200"/>
              <a:gd name="connsiteY26" fmla="*/ 171450 h 2938403"/>
              <a:gd name="connsiteX27" fmla="*/ 3886200 w 4648200"/>
              <a:gd name="connsiteY27" fmla="*/ 247650 h 2938403"/>
              <a:gd name="connsiteX28" fmla="*/ 4044950 w 4648200"/>
              <a:gd name="connsiteY28" fmla="*/ 342900 h 2938403"/>
              <a:gd name="connsiteX29" fmla="*/ 4197350 w 4648200"/>
              <a:gd name="connsiteY29" fmla="*/ 457200 h 2938403"/>
              <a:gd name="connsiteX30" fmla="*/ 4337050 w 4648200"/>
              <a:gd name="connsiteY30" fmla="*/ 571500 h 2938403"/>
              <a:gd name="connsiteX31" fmla="*/ 4476750 w 4648200"/>
              <a:gd name="connsiteY31" fmla="*/ 742950 h 2938403"/>
              <a:gd name="connsiteX32" fmla="*/ 4559300 w 4648200"/>
              <a:gd name="connsiteY32" fmla="*/ 901700 h 2938403"/>
              <a:gd name="connsiteX33" fmla="*/ 4616450 w 4648200"/>
              <a:gd name="connsiteY33" fmla="*/ 1085850 h 2938403"/>
              <a:gd name="connsiteX34" fmla="*/ 4641850 w 4648200"/>
              <a:gd name="connsiteY34" fmla="*/ 1270000 h 2938403"/>
              <a:gd name="connsiteX35" fmla="*/ 4648200 w 4648200"/>
              <a:gd name="connsiteY35" fmla="*/ 1460500 h 2938403"/>
              <a:gd name="connsiteX36" fmla="*/ 4641850 w 4648200"/>
              <a:gd name="connsiteY36" fmla="*/ 1631950 h 2938403"/>
              <a:gd name="connsiteX37" fmla="*/ 4603750 w 4648200"/>
              <a:gd name="connsiteY37" fmla="*/ 1873250 h 2938403"/>
              <a:gd name="connsiteX38" fmla="*/ 4540250 w 4648200"/>
              <a:gd name="connsiteY38" fmla="*/ 2063750 h 2938403"/>
              <a:gd name="connsiteX39" fmla="*/ 4419600 w 4648200"/>
              <a:gd name="connsiteY39" fmla="*/ 2279650 h 2938403"/>
              <a:gd name="connsiteX40" fmla="*/ 4286250 w 4648200"/>
              <a:gd name="connsiteY40" fmla="*/ 2432050 h 2938403"/>
              <a:gd name="connsiteX41" fmla="*/ 4121150 w 4648200"/>
              <a:gd name="connsiteY41" fmla="*/ 2571750 h 2938403"/>
              <a:gd name="connsiteX42" fmla="*/ 3949700 w 4648200"/>
              <a:gd name="connsiteY42" fmla="*/ 2673350 h 2938403"/>
              <a:gd name="connsiteX43" fmla="*/ 3759200 w 4648200"/>
              <a:gd name="connsiteY43" fmla="*/ 2755900 h 2938403"/>
              <a:gd name="connsiteX44" fmla="*/ 3568700 w 4648200"/>
              <a:gd name="connsiteY44" fmla="*/ 2832100 h 2938403"/>
              <a:gd name="connsiteX45" fmla="*/ 3362325 w 4648200"/>
              <a:gd name="connsiteY45" fmla="*/ 2901950 h 2938403"/>
              <a:gd name="connsiteX46" fmla="*/ 3108325 w 4648200"/>
              <a:gd name="connsiteY46" fmla="*/ 2933700 h 2938403"/>
              <a:gd name="connsiteX47" fmla="*/ 2813050 w 4648200"/>
              <a:gd name="connsiteY47" fmla="*/ 2936875 h 2938403"/>
              <a:gd name="connsiteX48" fmla="*/ 2501900 w 4648200"/>
              <a:gd name="connsiteY48" fmla="*/ 2933700 h 2938403"/>
              <a:gd name="connsiteX49" fmla="*/ 2209800 w 4648200"/>
              <a:gd name="connsiteY49" fmla="*/ 2933700 h 2938403"/>
              <a:gd name="connsiteX50" fmla="*/ 1822450 w 4648200"/>
              <a:gd name="connsiteY50" fmla="*/ 2933700 h 2938403"/>
              <a:gd name="connsiteX51" fmla="*/ 1492250 w 4648200"/>
              <a:gd name="connsiteY51" fmla="*/ 2933700 h 2938403"/>
              <a:gd name="connsiteX52" fmla="*/ 1254125 w 4648200"/>
              <a:gd name="connsiteY52" fmla="*/ 2933700 h 2938403"/>
              <a:gd name="connsiteX53" fmla="*/ 1028700 w 4648200"/>
              <a:gd name="connsiteY53" fmla="*/ 2870200 h 2938403"/>
              <a:gd name="connsiteX54" fmla="*/ 850900 w 4648200"/>
              <a:gd name="connsiteY54" fmla="*/ 2800350 h 2938403"/>
              <a:gd name="connsiteX55" fmla="*/ 679450 w 4648200"/>
              <a:gd name="connsiteY55" fmla="*/ 2724150 h 2938403"/>
              <a:gd name="connsiteX56" fmla="*/ 514350 w 4648200"/>
              <a:gd name="connsiteY56" fmla="*/ 2597150 h 2938403"/>
              <a:gd name="connsiteX57" fmla="*/ 381000 w 4648200"/>
              <a:gd name="connsiteY57" fmla="*/ 2432050 h 2938403"/>
              <a:gd name="connsiteX58" fmla="*/ 285750 w 4648200"/>
              <a:gd name="connsiteY58" fmla="*/ 2317750 h 2938403"/>
              <a:gd name="connsiteX59" fmla="*/ 196850 w 4648200"/>
              <a:gd name="connsiteY59" fmla="*/ 2165350 h 2938403"/>
              <a:gd name="connsiteX60" fmla="*/ 114300 w 4648200"/>
              <a:gd name="connsiteY60" fmla="*/ 1981200 h 2938403"/>
              <a:gd name="connsiteX61" fmla="*/ 69850 w 4648200"/>
              <a:gd name="connsiteY61" fmla="*/ 1809750 h 2938403"/>
              <a:gd name="connsiteX62" fmla="*/ 25400 w 4648200"/>
              <a:gd name="connsiteY62" fmla="*/ 1600200 h 2938403"/>
              <a:gd name="connsiteX63" fmla="*/ 0 w 4648200"/>
              <a:gd name="connsiteY63" fmla="*/ 1377950 h 2938403"/>
              <a:gd name="connsiteX64" fmla="*/ 19050 w 4648200"/>
              <a:gd name="connsiteY64" fmla="*/ 1155700 h 2938403"/>
              <a:gd name="connsiteX65" fmla="*/ 44450 w 4648200"/>
              <a:gd name="connsiteY65" fmla="*/ 965200 h 2938403"/>
              <a:gd name="connsiteX66" fmla="*/ 101600 w 4648200"/>
              <a:gd name="connsiteY66" fmla="*/ 838200 h 293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648200" h="2938403">
                <a:moveTo>
                  <a:pt x="101600" y="838200"/>
                </a:moveTo>
                <a:lnTo>
                  <a:pt x="146050" y="749300"/>
                </a:lnTo>
                <a:lnTo>
                  <a:pt x="177800" y="692150"/>
                </a:lnTo>
                <a:lnTo>
                  <a:pt x="279400" y="603250"/>
                </a:lnTo>
                <a:lnTo>
                  <a:pt x="374650" y="527050"/>
                </a:lnTo>
                <a:lnTo>
                  <a:pt x="463550" y="482600"/>
                </a:lnTo>
                <a:lnTo>
                  <a:pt x="565150" y="406400"/>
                </a:lnTo>
                <a:lnTo>
                  <a:pt x="717550" y="349250"/>
                </a:lnTo>
                <a:lnTo>
                  <a:pt x="831850" y="298450"/>
                </a:lnTo>
                <a:lnTo>
                  <a:pt x="927100" y="266700"/>
                </a:lnTo>
                <a:lnTo>
                  <a:pt x="1022350" y="260350"/>
                </a:lnTo>
                <a:lnTo>
                  <a:pt x="1104900" y="228600"/>
                </a:lnTo>
                <a:lnTo>
                  <a:pt x="1219200" y="190500"/>
                </a:lnTo>
                <a:lnTo>
                  <a:pt x="1346200" y="158750"/>
                </a:lnTo>
                <a:lnTo>
                  <a:pt x="1473200" y="133350"/>
                </a:lnTo>
                <a:lnTo>
                  <a:pt x="1612900" y="101600"/>
                </a:lnTo>
                <a:lnTo>
                  <a:pt x="1765300" y="82550"/>
                </a:lnTo>
                <a:lnTo>
                  <a:pt x="1943100" y="76200"/>
                </a:lnTo>
                <a:lnTo>
                  <a:pt x="2070100" y="50800"/>
                </a:lnTo>
                <a:lnTo>
                  <a:pt x="2254250" y="25400"/>
                </a:lnTo>
                <a:lnTo>
                  <a:pt x="2451100" y="6350"/>
                </a:lnTo>
                <a:lnTo>
                  <a:pt x="2679700" y="0"/>
                </a:lnTo>
                <a:lnTo>
                  <a:pt x="2876550" y="6350"/>
                </a:lnTo>
                <a:lnTo>
                  <a:pt x="3092450" y="19050"/>
                </a:lnTo>
                <a:lnTo>
                  <a:pt x="3327400" y="63500"/>
                </a:lnTo>
                <a:lnTo>
                  <a:pt x="3517900" y="120650"/>
                </a:lnTo>
                <a:lnTo>
                  <a:pt x="3714750" y="171450"/>
                </a:lnTo>
                <a:lnTo>
                  <a:pt x="3886200" y="247650"/>
                </a:lnTo>
                <a:lnTo>
                  <a:pt x="4044950" y="342900"/>
                </a:lnTo>
                <a:lnTo>
                  <a:pt x="4197350" y="457200"/>
                </a:lnTo>
                <a:lnTo>
                  <a:pt x="4337050" y="571500"/>
                </a:lnTo>
                <a:lnTo>
                  <a:pt x="4476750" y="742950"/>
                </a:lnTo>
                <a:lnTo>
                  <a:pt x="4559300" y="901700"/>
                </a:lnTo>
                <a:lnTo>
                  <a:pt x="4616450" y="1085850"/>
                </a:lnTo>
                <a:lnTo>
                  <a:pt x="4641850" y="1270000"/>
                </a:lnTo>
                <a:lnTo>
                  <a:pt x="4648200" y="1460500"/>
                </a:lnTo>
                <a:lnTo>
                  <a:pt x="4641850" y="1631950"/>
                </a:lnTo>
                <a:lnTo>
                  <a:pt x="4603750" y="1873250"/>
                </a:lnTo>
                <a:lnTo>
                  <a:pt x="4540250" y="2063750"/>
                </a:lnTo>
                <a:lnTo>
                  <a:pt x="4419600" y="2279650"/>
                </a:lnTo>
                <a:lnTo>
                  <a:pt x="4286250" y="2432050"/>
                </a:lnTo>
                <a:lnTo>
                  <a:pt x="4121150" y="2571750"/>
                </a:lnTo>
                <a:lnTo>
                  <a:pt x="3949700" y="2673350"/>
                </a:lnTo>
                <a:lnTo>
                  <a:pt x="3759200" y="2755900"/>
                </a:lnTo>
                <a:lnTo>
                  <a:pt x="3568700" y="2832100"/>
                </a:lnTo>
                <a:lnTo>
                  <a:pt x="3362325" y="2901950"/>
                </a:lnTo>
                <a:lnTo>
                  <a:pt x="3108325" y="2933700"/>
                </a:lnTo>
                <a:lnTo>
                  <a:pt x="2813050" y="2936875"/>
                </a:lnTo>
                <a:cubicBezTo>
                  <a:pt x="2705100" y="2932642"/>
                  <a:pt x="2602442" y="2934229"/>
                  <a:pt x="2501900" y="2933700"/>
                </a:cubicBezTo>
                <a:lnTo>
                  <a:pt x="2209800" y="2933700"/>
                </a:lnTo>
                <a:lnTo>
                  <a:pt x="1822450" y="2933700"/>
                </a:lnTo>
                <a:lnTo>
                  <a:pt x="1492250" y="2933700"/>
                </a:lnTo>
                <a:cubicBezTo>
                  <a:pt x="1416050" y="2933700"/>
                  <a:pt x="1331383" y="2944283"/>
                  <a:pt x="1254125" y="2933700"/>
                </a:cubicBezTo>
                <a:cubicBezTo>
                  <a:pt x="1176867" y="2923117"/>
                  <a:pt x="1102783" y="2886075"/>
                  <a:pt x="1028700" y="2870200"/>
                </a:cubicBezTo>
                <a:lnTo>
                  <a:pt x="850900" y="2800350"/>
                </a:lnTo>
                <a:lnTo>
                  <a:pt x="679450" y="2724150"/>
                </a:lnTo>
                <a:lnTo>
                  <a:pt x="514350" y="2597150"/>
                </a:lnTo>
                <a:lnTo>
                  <a:pt x="381000" y="2432050"/>
                </a:lnTo>
                <a:lnTo>
                  <a:pt x="285750" y="2317750"/>
                </a:lnTo>
                <a:lnTo>
                  <a:pt x="196850" y="2165350"/>
                </a:lnTo>
                <a:lnTo>
                  <a:pt x="114300" y="1981200"/>
                </a:lnTo>
                <a:lnTo>
                  <a:pt x="69850" y="1809750"/>
                </a:lnTo>
                <a:lnTo>
                  <a:pt x="25400" y="1600200"/>
                </a:lnTo>
                <a:lnTo>
                  <a:pt x="0" y="1377950"/>
                </a:lnTo>
                <a:lnTo>
                  <a:pt x="19050" y="1155700"/>
                </a:lnTo>
                <a:lnTo>
                  <a:pt x="44450" y="965200"/>
                </a:lnTo>
                <a:lnTo>
                  <a:pt x="101600" y="838200"/>
                </a:lnTo>
                <a:close/>
              </a:path>
            </a:pathLst>
          </a:custGeom>
          <a:noFill/>
          <a:ln w="1270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AFB4DA2F-AF73-8F4B-B5A8-55D3B9FE8509}"/>
              </a:ext>
            </a:extLst>
          </p:cNvPr>
          <p:cNvSpPr>
            <a:spLocks noChangeAspect="1"/>
          </p:cNvSpPr>
          <p:nvPr/>
        </p:nvSpPr>
        <p:spPr>
          <a:xfrm>
            <a:off x="2103423" y="3664567"/>
            <a:ext cx="1096279" cy="682359"/>
          </a:xfrm>
          <a:prstGeom prst="ellipse">
            <a:avLst/>
          </a:prstGeom>
          <a:gradFill flip="none" rotWithShape="1">
            <a:gsLst>
              <a:gs pos="0">
                <a:srgbClr val="00FC1B"/>
              </a:gs>
              <a:gs pos="0">
                <a:srgbClr val="00FC1B"/>
              </a:gs>
              <a:gs pos="84000">
                <a:srgbClr val="FFD2C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ounded Rectangle 25">
            <a:extLst>
              <a:ext uri="{FF2B5EF4-FFF2-40B4-BE49-F238E27FC236}">
                <a16:creationId xmlns:a16="http://schemas.microsoft.com/office/drawing/2014/main" id="{6FD0D4FB-69C5-4E4C-BE25-711BAD86F7CF}"/>
              </a:ext>
            </a:extLst>
          </p:cNvPr>
          <p:cNvSpPr>
            <a:spLocks noChangeAspect="1"/>
          </p:cNvSpPr>
          <p:nvPr/>
        </p:nvSpPr>
        <p:spPr>
          <a:xfrm>
            <a:off x="1864565" y="3545419"/>
            <a:ext cx="1375428" cy="238296"/>
          </a:xfrm>
          <a:prstGeom prst="round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95137931-8AA8-244D-838C-0669A647D310}"/>
              </a:ext>
            </a:extLst>
          </p:cNvPr>
          <p:cNvSpPr>
            <a:spLocks noChangeAspect="1"/>
          </p:cNvSpPr>
          <p:nvPr/>
        </p:nvSpPr>
        <p:spPr>
          <a:xfrm>
            <a:off x="1608431" y="3681855"/>
            <a:ext cx="1896571" cy="296487"/>
          </a:xfrm>
          <a:prstGeom prst="roundRect">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2614A7D3-1F12-D343-A6C6-EF39B379DF9B}"/>
              </a:ext>
            </a:extLst>
          </p:cNvPr>
          <p:cNvSpPr>
            <a:spLocks noChangeAspect="1"/>
          </p:cNvSpPr>
          <p:nvPr/>
        </p:nvSpPr>
        <p:spPr>
          <a:xfrm>
            <a:off x="2556865" y="3922993"/>
            <a:ext cx="203915" cy="63812"/>
          </a:xfrm>
          <a:prstGeom prst="rect">
            <a:avLst/>
          </a:prstGeom>
          <a:solidFill>
            <a:srgbClr val="00FC1B"/>
          </a:solidFill>
          <a:ln>
            <a:solidFill>
              <a:srgbClr val="00E11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BE27156C-C280-0248-B9DC-658D9C8FFB51}"/>
              </a:ext>
            </a:extLst>
          </p:cNvPr>
          <p:cNvSpPr>
            <a:spLocks noChangeAspect="1"/>
          </p:cNvSpPr>
          <p:nvPr/>
        </p:nvSpPr>
        <p:spPr>
          <a:xfrm>
            <a:off x="2361206" y="3910484"/>
            <a:ext cx="98252" cy="76321"/>
          </a:xfrm>
          <a:prstGeom prst="rect">
            <a:avLst/>
          </a:prstGeom>
          <a:solidFill>
            <a:srgbClr val="FFFF00"/>
          </a:solidFill>
          <a:ln>
            <a:solidFill>
              <a:srgbClr val="D7D5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F0ED221-0D1E-ED42-8B72-06031BC483DA}"/>
              </a:ext>
            </a:extLst>
          </p:cNvPr>
          <p:cNvSpPr/>
          <p:nvPr/>
        </p:nvSpPr>
        <p:spPr>
          <a:xfrm>
            <a:off x="5862918" y="309119"/>
            <a:ext cx="5217093" cy="1345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F3D8D448-979C-AB4E-9B22-5CB061A8801D}"/>
              </a:ext>
            </a:extLst>
          </p:cNvPr>
          <p:cNvPicPr>
            <a:picLocks noChangeAspect="1"/>
          </p:cNvPicPr>
          <p:nvPr/>
        </p:nvPicPr>
        <p:blipFill>
          <a:blip r:embed="rId4"/>
          <a:srcRect/>
          <a:stretch/>
        </p:blipFill>
        <p:spPr>
          <a:xfrm>
            <a:off x="5486035" y="2605180"/>
            <a:ext cx="5432612" cy="1916581"/>
          </a:xfrm>
          <a:prstGeom prst="rect">
            <a:avLst/>
          </a:prstGeom>
        </p:spPr>
      </p:pic>
      <p:sp>
        <p:nvSpPr>
          <p:cNvPr id="34" name="Rectangle 33">
            <a:extLst>
              <a:ext uri="{FF2B5EF4-FFF2-40B4-BE49-F238E27FC236}">
                <a16:creationId xmlns:a16="http://schemas.microsoft.com/office/drawing/2014/main" id="{390E3698-E157-8142-9786-B9EEB7479459}"/>
              </a:ext>
            </a:extLst>
          </p:cNvPr>
          <p:cNvSpPr/>
          <p:nvPr/>
        </p:nvSpPr>
        <p:spPr>
          <a:xfrm>
            <a:off x="6096000" y="2600860"/>
            <a:ext cx="5217093" cy="132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715BAD82-1DEF-DD4E-BD2C-95FAD4F829FF}"/>
              </a:ext>
            </a:extLst>
          </p:cNvPr>
          <p:cNvPicPr>
            <a:picLocks noChangeAspect="1"/>
          </p:cNvPicPr>
          <p:nvPr/>
        </p:nvPicPr>
        <p:blipFill>
          <a:blip r:embed="rId5"/>
          <a:srcRect/>
          <a:stretch/>
        </p:blipFill>
        <p:spPr>
          <a:xfrm>
            <a:off x="5509941" y="4888183"/>
            <a:ext cx="5432611" cy="1916581"/>
          </a:xfrm>
          <a:prstGeom prst="rect">
            <a:avLst/>
          </a:prstGeom>
        </p:spPr>
      </p:pic>
      <p:sp>
        <p:nvSpPr>
          <p:cNvPr id="36" name="Rectangle 35">
            <a:extLst>
              <a:ext uri="{FF2B5EF4-FFF2-40B4-BE49-F238E27FC236}">
                <a16:creationId xmlns:a16="http://schemas.microsoft.com/office/drawing/2014/main" id="{BD9AF61E-B23B-2B42-85A6-9C526D5BCD52}"/>
              </a:ext>
            </a:extLst>
          </p:cNvPr>
          <p:cNvSpPr/>
          <p:nvPr/>
        </p:nvSpPr>
        <p:spPr>
          <a:xfrm>
            <a:off x="5868896" y="4969319"/>
            <a:ext cx="5217093" cy="132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2DB3F1C-B066-F94A-A67E-7C430F4A991D}"/>
              </a:ext>
            </a:extLst>
          </p:cNvPr>
          <p:cNvSpPr txBox="1"/>
          <p:nvPr/>
        </p:nvSpPr>
        <p:spPr>
          <a:xfrm>
            <a:off x="6600427" y="84903"/>
            <a:ext cx="442409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Photoplethysmogram	            (heart rate = 100 bpm)</a:t>
            </a:r>
          </a:p>
        </p:txBody>
      </p:sp>
      <p:sp>
        <p:nvSpPr>
          <p:cNvPr id="37" name="TextBox 36">
            <a:extLst>
              <a:ext uri="{FF2B5EF4-FFF2-40B4-BE49-F238E27FC236}">
                <a16:creationId xmlns:a16="http://schemas.microsoft.com/office/drawing/2014/main" id="{0CF07A16-32C6-4A4F-B5EE-3F8B9B228ABD}"/>
              </a:ext>
            </a:extLst>
          </p:cNvPr>
          <p:cNvSpPr txBox="1"/>
          <p:nvPr/>
        </p:nvSpPr>
        <p:spPr>
          <a:xfrm>
            <a:off x="7106248" y="2418735"/>
            <a:ext cx="3813543"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Slower heart rate	(heart rate = 80 bpm)</a:t>
            </a:r>
          </a:p>
        </p:txBody>
      </p:sp>
      <p:sp>
        <p:nvSpPr>
          <p:cNvPr id="38" name="TextBox 37">
            <a:extLst>
              <a:ext uri="{FF2B5EF4-FFF2-40B4-BE49-F238E27FC236}">
                <a16:creationId xmlns:a16="http://schemas.microsoft.com/office/drawing/2014/main" id="{A8E9A4DA-207A-3345-907B-7B16E978353F}"/>
              </a:ext>
            </a:extLst>
          </p:cNvPr>
          <p:cNvSpPr txBox="1"/>
          <p:nvPr/>
        </p:nvSpPr>
        <p:spPr>
          <a:xfrm>
            <a:off x="7106781" y="4677083"/>
            <a:ext cx="3917739"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Atrial fibrillation	(heart rate = 140 bpm)</a:t>
            </a:r>
          </a:p>
        </p:txBody>
      </p:sp>
      <p:sp>
        <p:nvSpPr>
          <p:cNvPr id="10" name="Rectangle 9">
            <a:extLst>
              <a:ext uri="{FF2B5EF4-FFF2-40B4-BE49-F238E27FC236}">
                <a16:creationId xmlns:a16="http://schemas.microsoft.com/office/drawing/2014/main" id="{6CF86101-3384-5942-9301-FCF2B4161453}"/>
              </a:ext>
            </a:extLst>
          </p:cNvPr>
          <p:cNvSpPr/>
          <p:nvPr/>
        </p:nvSpPr>
        <p:spPr>
          <a:xfrm>
            <a:off x="7611292" y="2592122"/>
            <a:ext cx="916597" cy="1401961"/>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cxnSp>
        <p:nvCxnSpPr>
          <p:cNvPr id="3" name="Straight Arrow Connector 2">
            <a:extLst>
              <a:ext uri="{FF2B5EF4-FFF2-40B4-BE49-F238E27FC236}">
                <a16:creationId xmlns:a16="http://schemas.microsoft.com/office/drawing/2014/main" id="{5EC65EFC-148C-2443-9E2F-807BD9DF2109}"/>
              </a:ext>
            </a:extLst>
          </p:cNvPr>
          <p:cNvCxnSpPr>
            <a:cxnSpLocks/>
          </p:cNvCxnSpPr>
          <p:nvPr/>
        </p:nvCxnSpPr>
        <p:spPr>
          <a:xfrm>
            <a:off x="6248401" y="5765436"/>
            <a:ext cx="608148"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CB1934D-58B7-684C-8DA7-8EF3BFDFA167}"/>
              </a:ext>
            </a:extLst>
          </p:cNvPr>
          <p:cNvCxnSpPr>
            <a:cxnSpLocks/>
          </p:cNvCxnSpPr>
          <p:nvPr/>
        </p:nvCxnSpPr>
        <p:spPr>
          <a:xfrm>
            <a:off x="6856549" y="5765436"/>
            <a:ext cx="414407"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9F125EC-B7F5-AA4C-9556-139AF8D4E49A}"/>
              </a:ext>
            </a:extLst>
          </p:cNvPr>
          <p:cNvCxnSpPr>
            <a:cxnSpLocks/>
          </p:cNvCxnSpPr>
          <p:nvPr/>
        </p:nvCxnSpPr>
        <p:spPr>
          <a:xfrm>
            <a:off x="7270955" y="5765436"/>
            <a:ext cx="383459"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5B043D4-C0ED-334D-B971-D198156C475D}"/>
              </a:ext>
            </a:extLst>
          </p:cNvPr>
          <p:cNvCxnSpPr>
            <a:cxnSpLocks/>
          </p:cNvCxnSpPr>
          <p:nvPr/>
        </p:nvCxnSpPr>
        <p:spPr>
          <a:xfrm>
            <a:off x="9365227" y="5378246"/>
            <a:ext cx="0" cy="48178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099F2D6-C508-904E-9647-35ABE64890F4}"/>
              </a:ext>
            </a:extLst>
          </p:cNvPr>
          <p:cNvCxnSpPr>
            <a:cxnSpLocks/>
          </p:cNvCxnSpPr>
          <p:nvPr/>
        </p:nvCxnSpPr>
        <p:spPr>
          <a:xfrm>
            <a:off x="9828981" y="5046415"/>
            <a:ext cx="0" cy="970927"/>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F9154CD-0D63-5A4B-85D5-9DF1F32A6005}"/>
              </a:ext>
            </a:extLst>
          </p:cNvPr>
          <p:cNvCxnSpPr>
            <a:cxnSpLocks/>
          </p:cNvCxnSpPr>
          <p:nvPr/>
        </p:nvCxnSpPr>
        <p:spPr>
          <a:xfrm>
            <a:off x="10287821" y="5200455"/>
            <a:ext cx="0" cy="693984"/>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3555B17E-B810-B145-9CF1-E0246A83A82D}"/>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96149" y="1001328"/>
            <a:ext cx="3076717" cy="2149411"/>
          </a:xfrm>
          <a:prstGeom prst="rect">
            <a:avLst/>
          </a:prstGeom>
          <a:effectLst>
            <a:softEdge rad="165100"/>
          </a:effectLst>
        </p:spPr>
      </p:pic>
      <p:cxnSp>
        <p:nvCxnSpPr>
          <p:cNvPr id="42" name="Straight Connector 41">
            <a:extLst>
              <a:ext uri="{FF2B5EF4-FFF2-40B4-BE49-F238E27FC236}">
                <a16:creationId xmlns:a16="http://schemas.microsoft.com/office/drawing/2014/main" id="{4DD7BE2E-E398-1D41-A20D-1ED838C22598}"/>
              </a:ext>
            </a:extLst>
          </p:cNvPr>
          <p:cNvCxnSpPr>
            <a:cxnSpLocks/>
          </p:cNvCxnSpPr>
          <p:nvPr/>
        </p:nvCxnSpPr>
        <p:spPr>
          <a:xfrm flipH="1">
            <a:off x="1673747" y="1114937"/>
            <a:ext cx="92992" cy="1541998"/>
          </a:xfrm>
          <a:prstGeom prst="line">
            <a:avLst/>
          </a:prstGeom>
          <a:ln w="38100">
            <a:solidFill>
              <a:schemeClr val="tx1">
                <a:lumMod val="95000"/>
                <a:lumOff val="5000"/>
              </a:schemeClr>
            </a:solidFill>
            <a:prstDash val="sysDash"/>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00C90EA-F9AF-0B64-DCD4-AD9B9734A3CC}"/>
              </a:ext>
            </a:extLst>
          </p:cNvPr>
          <p:cNvSpPr txBox="1">
            <a:spLocks noChangeAspect="1"/>
          </p:cNvSpPr>
          <p:nvPr/>
        </p:nvSpPr>
        <p:spPr>
          <a:xfrm>
            <a:off x="746164" y="3121294"/>
            <a:ext cx="3355224" cy="338554"/>
          </a:xfrm>
          <a:prstGeom prst="rect">
            <a:avLst/>
          </a:prstGeom>
          <a:noFill/>
        </p:spPr>
        <p:txBody>
          <a:bodyPr wrap="square" rtlCol="0">
            <a:spAutoFit/>
          </a:bodyPr>
          <a:lstStyle/>
          <a:p>
            <a:pPr marL="0" marR="0" lvl="0" indent="0" algn="ctr" defTabSz="52748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Photoplethysmogram (PPG) Sensor</a:t>
            </a:r>
          </a:p>
        </p:txBody>
      </p:sp>
      <p:sp>
        <p:nvSpPr>
          <p:cNvPr id="4" name="TextBox 3">
            <a:extLst>
              <a:ext uri="{FF2B5EF4-FFF2-40B4-BE49-F238E27FC236}">
                <a16:creationId xmlns:a16="http://schemas.microsoft.com/office/drawing/2014/main" id="{3BE35E89-7150-4273-F7AB-5DDFCCDAFC96}"/>
              </a:ext>
            </a:extLst>
          </p:cNvPr>
          <p:cNvSpPr txBox="1">
            <a:spLocks/>
          </p:cNvSpPr>
          <p:nvPr/>
        </p:nvSpPr>
        <p:spPr>
          <a:xfrm>
            <a:off x="4300561" y="5782589"/>
            <a:ext cx="1319189" cy="584775"/>
          </a:xfrm>
          <a:prstGeom prst="rect">
            <a:avLst/>
          </a:prstGeom>
          <a:noFill/>
        </p:spPr>
        <p:txBody>
          <a:bodyPr wrap="square" rtlCol="0">
            <a:spAutoFit/>
          </a:bodyPr>
          <a:lstStyle/>
          <a:p>
            <a:pPr marL="0" marR="0" lvl="0" indent="0" algn="ctr" defTabSz="52748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Wrist cross-section</a:t>
            </a:r>
          </a:p>
        </p:txBody>
      </p:sp>
      <p:sp>
        <p:nvSpPr>
          <p:cNvPr id="5" name="Title 1">
            <a:extLst>
              <a:ext uri="{FF2B5EF4-FFF2-40B4-BE49-F238E27FC236}">
                <a16:creationId xmlns:a16="http://schemas.microsoft.com/office/drawing/2014/main" id="{28B5C69F-1E0B-E198-7079-D15956997CF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The Photoplethysmogram</a:t>
            </a:r>
          </a:p>
        </p:txBody>
      </p:sp>
    </p:spTree>
    <p:extLst>
      <p:ext uri="{BB962C8B-B14F-4D97-AF65-F5344CB8AC3E}">
        <p14:creationId xmlns:p14="http://schemas.microsoft.com/office/powerpoint/2010/main" val="253102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1.66667E-6 1.23457E-7 L 0.41459 1.23457E-7 " pathEditMode="relative" rAng="0" ptsTypes="AA">
                                      <p:cBhvr>
                                        <p:cTn id="6" dur="4700" fill="hold"/>
                                        <p:tgtEl>
                                          <p:spTgt spid="31"/>
                                        </p:tgtEl>
                                        <p:attrNameLst>
                                          <p:attrName>ppt_x</p:attrName>
                                          <p:attrName>ppt_y</p:attrName>
                                        </p:attrNameLst>
                                      </p:cBhvr>
                                      <p:rCtr x="20729" y="0"/>
                                    </p:animMotion>
                                  </p:childTnLst>
                                </p:cTn>
                              </p:par>
                              <p:par>
                                <p:cTn id="7" presetID="27" presetClass="emph" presetSubtype="0" repeatCount="8000" fill="remove" grpId="0" nodeType="withEffect">
                                  <p:stCondLst>
                                    <p:cond delay="0"/>
                                  </p:stCondLst>
                                  <p:childTnLst>
                                    <p:animClr clrSpc="rgb" dir="cw">
                                      <p:cBhvr override="childStyle">
                                        <p:cTn id="8" dur="295" autoRev="1" fill="remove"/>
                                        <p:tgtEl>
                                          <p:spTgt spid="22"/>
                                        </p:tgtEl>
                                        <p:attrNameLst>
                                          <p:attrName>style.color</p:attrName>
                                        </p:attrNameLst>
                                      </p:cBhvr>
                                      <p:to>
                                        <a:srgbClr val="FF9FA6"/>
                                      </p:to>
                                    </p:animClr>
                                    <p:animClr clrSpc="rgb" dir="cw">
                                      <p:cBhvr>
                                        <p:cTn id="9" dur="295" autoRev="1" fill="remove"/>
                                        <p:tgtEl>
                                          <p:spTgt spid="22"/>
                                        </p:tgtEl>
                                        <p:attrNameLst>
                                          <p:attrName>fillcolor</p:attrName>
                                        </p:attrNameLst>
                                      </p:cBhvr>
                                      <p:to>
                                        <a:srgbClr val="FF9FA6"/>
                                      </p:to>
                                    </p:animClr>
                                    <p:set>
                                      <p:cBhvr>
                                        <p:cTn id="10" dur="295" autoRev="1" fill="remove"/>
                                        <p:tgtEl>
                                          <p:spTgt spid="22"/>
                                        </p:tgtEl>
                                        <p:attrNameLst>
                                          <p:attrName>fill.type</p:attrName>
                                        </p:attrNameLst>
                                      </p:cBhvr>
                                      <p:to>
                                        <p:strVal val="solid"/>
                                      </p:to>
                                    </p:set>
                                    <p:set>
                                      <p:cBhvr>
                                        <p:cTn id="11" dur="295" autoRev="1" fill="remove"/>
                                        <p:tgtEl>
                                          <p:spTgt spid="22"/>
                                        </p:tgtEl>
                                        <p:attrNameLst>
                                          <p:attrName>fill.on</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0" presetClass="path" presetSubtype="0" fill="hold" grpId="0" nodeType="clickEffect">
                                  <p:stCondLst>
                                    <p:cond delay="0"/>
                                  </p:stCondLst>
                                  <p:childTnLst>
                                    <p:animMotion origin="layout" path="M 1.11111E-6 4.07407E-6 L 0.41458 4.07407E-6 " pathEditMode="relative" rAng="0" ptsTypes="AA">
                                      <p:cBhvr>
                                        <p:cTn id="21" dur="4700" fill="hold"/>
                                        <p:tgtEl>
                                          <p:spTgt spid="34"/>
                                        </p:tgtEl>
                                        <p:attrNameLst>
                                          <p:attrName>ppt_x</p:attrName>
                                          <p:attrName>ppt_y</p:attrName>
                                        </p:attrNameLst>
                                      </p:cBhvr>
                                      <p:rCtr x="20729" y="0"/>
                                    </p:animMotion>
                                  </p:childTnLst>
                                </p:cTn>
                              </p:par>
                              <p:par>
                                <p:cTn id="22" presetID="27" presetClass="emph" presetSubtype="0" repeatCount="6000" fill="remove" grpId="1" nodeType="withEffect">
                                  <p:stCondLst>
                                    <p:cond delay="0"/>
                                  </p:stCondLst>
                                  <p:childTnLst>
                                    <p:animClr clrSpc="rgb" dir="cw">
                                      <p:cBhvr override="childStyle">
                                        <p:cTn id="23" dur="365" autoRev="1" fill="remove"/>
                                        <p:tgtEl>
                                          <p:spTgt spid="22"/>
                                        </p:tgtEl>
                                        <p:attrNameLst>
                                          <p:attrName>style.color</p:attrName>
                                        </p:attrNameLst>
                                      </p:cBhvr>
                                      <p:to>
                                        <a:srgbClr val="F8A09A"/>
                                      </p:to>
                                    </p:animClr>
                                    <p:animClr clrSpc="rgb" dir="cw">
                                      <p:cBhvr>
                                        <p:cTn id="24" dur="365" autoRev="1" fill="remove"/>
                                        <p:tgtEl>
                                          <p:spTgt spid="22"/>
                                        </p:tgtEl>
                                        <p:attrNameLst>
                                          <p:attrName>fillcolor</p:attrName>
                                        </p:attrNameLst>
                                      </p:cBhvr>
                                      <p:to>
                                        <a:srgbClr val="F8A09A"/>
                                      </p:to>
                                    </p:animClr>
                                    <p:set>
                                      <p:cBhvr>
                                        <p:cTn id="25" dur="365" autoRev="1" fill="remove"/>
                                        <p:tgtEl>
                                          <p:spTgt spid="22"/>
                                        </p:tgtEl>
                                        <p:attrNameLst>
                                          <p:attrName>fill.type</p:attrName>
                                        </p:attrNameLst>
                                      </p:cBhvr>
                                      <p:to>
                                        <p:strVal val="solid"/>
                                      </p:to>
                                    </p:set>
                                    <p:set>
                                      <p:cBhvr>
                                        <p:cTn id="26" dur="365" autoRev="1" fill="remove"/>
                                        <p:tgtEl>
                                          <p:spTgt spid="22"/>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0" presetClass="path" presetSubtype="0" fill="hold" grpId="0" nodeType="withEffect">
                                  <p:stCondLst>
                                    <p:cond delay="0"/>
                                  </p:stCondLst>
                                  <p:childTnLst>
                                    <p:animMotion origin="layout" path="M -2.5E-6 3.7037E-6 L 0.42795 -0.00926 " pathEditMode="relative" rAng="0" ptsTypes="AA">
                                      <p:cBhvr>
                                        <p:cTn id="34" dur="4700" fill="hold"/>
                                        <p:tgtEl>
                                          <p:spTgt spid="36"/>
                                        </p:tgtEl>
                                        <p:attrNameLst>
                                          <p:attrName>ppt_x</p:attrName>
                                          <p:attrName>ppt_y</p:attrName>
                                        </p:attrNameLst>
                                      </p:cBhvr>
                                      <p:rCtr x="21389" y="-463"/>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6"/>
                                        </p:tgtEl>
                                        <p:attrNameLst>
                                          <p:attrName>style.visibility</p:attrName>
                                        </p:attrNameLst>
                                      </p:cBhvr>
                                      <p:to>
                                        <p:strVal val="hidden"/>
                                      </p:to>
                                    </p:set>
                                  </p:childTnLst>
                                </p:cTn>
                              </p:par>
                              <p:par>
                                <p:cTn id="55" presetID="1" presetClass="exit" presetSubtype="0" fill="hold" grpId="2" nodeType="withEffect">
                                  <p:stCondLst>
                                    <p:cond delay="0"/>
                                  </p:stCondLst>
                                  <p:childTnLst>
                                    <p:set>
                                      <p:cBhvr>
                                        <p:cTn id="56" dur="1" fill="hold">
                                          <p:stCondLst>
                                            <p:cond delay="0"/>
                                          </p:stCondLst>
                                        </p:cTn>
                                        <p:tgtEl>
                                          <p:spTgt spid="22"/>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hidden"/>
                                      </p:to>
                                    </p:set>
                                  </p:childTnLst>
                                </p:cTn>
                              </p:par>
                              <p:par>
                                <p:cTn id="61" presetID="1" presetClass="exit"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hidden"/>
                                      </p:to>
                                    </p:set>
                                  </p:childTnLst>
                                </p:cTn>
                              </p:par>
                              <p:par>
                                <p:cTn id="65" presetID="1" presetClass="exit"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hidden"/>
                                      </p:to>
                                    </p:set>
                                  </p:childTnLst>
                                </p:cTn>
                              </p:par>
                              <p:par>
                                <p:cTn id="67" presetID="1" presetClass="exit"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hidden"/>
                                      </p:to>
                                    </p:set>
                                  </p:childTnLst>
                                </p:cTn>
                              </p:par>
                              <p:par>
                                <p:cTn id="69" presetID="1" presetClass="exit"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31"/>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34"/>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35"/>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36"/>
                                        </p:tgtEl>
                                        <p:attrNameLst>
                                          <p:attrName>style.visibility</p:attrName>
                                        </p:attrNameLst>
                                      </p:cBhvr>
                                      <p:to>
                                        <p:strVal val="hidden"/>
                                      </p:to>
                                    </p:set>
                                  </p:childTnLst>
                                </p:cTn>
                              </p:par>
                              <p:par>
                                <p:cTn id="79" presetID="1" presetClass="exit" presetSubtype="0" fill="hold" grpId="0" nodeType="withEffect">
                                  <p:stCondLst>
                                    <p:cond delay="0"/>
                                  </p:stCondLst>
                                  <p:childTnLst>
                                    <p:set>
                                      <p:cBhvr>
                                        <p:cTn id="80" dur="1" fill="hold">
                                          <p:stCondLst>
                                            <p:cond delay="0"/>
                                          </p:stCondLst>
                                        </p:cTn>
                                        <p:tgtEl>
                                          <p:spTgt spid="8"/>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37"/>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38"/>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40"/>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43"/>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47"/>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39"/>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33"/>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3"/>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41"/>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42"/>
                                        </p:tgtEl>
                                        <p:attrNameLst>
                                          <p:attrName>style.visibility</p:attrName>
                                        </p:attrNameLst>
                                      </p:cBhvr>
                                      <p:to>
                                        <p:strVal val="hidden"/>
                                      </p:to>
                                    </p:set>
                                  </p:childTnLst>
                                </p:cTn>
                              </p:par>
                              <p:par>
                                <p:cTn id="101" presetID="1" presetClass="exit" presetSubtype="0" fill="hold" grpId="0" nodeType="withEffect">
                                  <p:stCondLst>
                                    <p:cond delay="0"/>
                                  </p:stCondLst>
                                  <p:childTnLst>
                                    <p:set>
                                      <p:cBhvr>
                                        <p:cTn id="102" dur="1" fill="hold">
                                          <p:stCondLst>
                                            <p:cond delay="0"/>
                                          </p:stCondLst>
                                        </p:cTn>
                                        <p:tgtEl>
                                          <p:spTgt spid="4"/>
                                        </p:tgtEl>
                                        <p:attrNameLst>
                                          <p:attrName>style.visibility</p:attrName>
                                        </p:attrNameLst>
                                      </p:cBhvr>
                                      <p:to>
                                        <p:strVal val="hidden"/>
                                      </p:to>
                                    </p:set>
                                  </p:childTnLst>
                                </p:cTn>
                              </p:par>
                              <p:par>
                                <p:cTn id="103" presetID="1" presetClass="exit" presetSubtype="0" fill="hold" grpId="0" nodeType="withEffect">
                                  <p:stCondLst>
                                    <p:cond delay="0"/>
                                  </p:stCondLst>
                                  <p:childTnLst>
                                    <p:set>
                                      <p:cBhvr>
                                        <p:cTn id="104" dur="1" fill="hold">
                                          <p:stCondLst>
                                            <p:cond delay="0"/>
                                          </p:stCondLst>
                                        </p:cTn>
                                        <p:tgtEl>
                                          <p:spTgt spid="2"/>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2" grpId="2" animBg="1"/>
      <p:bldP spid="23" grpId="0" animBg="1"/>
      <p:bldP spid="24" grpId="0" animBg="1"/>
      <p:bldP spid="25" grpId="0" animBg="1"/>
      <p:bldP spid="26" grpId="0" animBg="1"/>
      <p:bldP spid="27" grpId="0" animBg="1"/>
      <p:bldP spid="28" grpId="0" animBg="1"/>
      <p:bldP spid="29" grpId="0" animBg="1"/>
      <p:bldP spid="31" grpId="0" animBg="1"/>
      <p:bldP spid="31" grpId="1" animBg="1"/>
      <p:bldP spid="34" grpId="0" animBg="1"/>
      <p:bldP spid="34" grpId="1" animBg="1"/>
      <p:bldP spid="36" grpId="0" animBg="1"/>
      <p:bldP spid="36" grpId="1" animBg="1"/>
      <p:bldP spid="8" grpId="0"/>
      <p:bldP spid="37" grpId="0"/>
      <p:bldP spid="37" grpId="1"/>
      <p:bldP spid="38" grpId="0"/>
      <p:bldP spid="38" grpId="1"/>
      <p:bldP spid="10" grpId="0" animBg="1"/>
      <p:bldP spid="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The Photoplethysmogram</a:t>
            </a:r>
          </a:p>
        </p:txBody>
      </p:sp>
      <p:pic>
        <p:nvPicPr>
          <p:cNvPr id="25" name="Picture 24">
            <a:extLst>
              <a:ext uri="{FF2B5EF4-FFF2-40B4-BE49-F238E27FC236}">
                <a16:creationId xmlns:a16="http://schemas.microsoft.com/office/drawing/2014/main" id="{6DF44040-4986-3545-A8F8-BDAA29E61CDE}"/>
              </a:ext>
            </a:extLst>
          </p:cNvPr>
          <p:cNvPicPr>
            <a:picLocks noChangeAspect="1"/>
          </p:cNvPicPr>
          <p:nvPr/>
        </p:nvPicPr>
        <p:blipFill>
          <a:blip r:embed="rId3"/>
          <a:srcRect/>
          <a:stretch/>
        </p:blipFill>
        <p:spPr>
          <a:xfrm>
            <a:off x="5486035" y="2605180"/>
            <a:ext cx="5432612" cy="1916581"/>
          </a:xfrm>
          <a:prstGeom prst="rect">
            <a:avLst/>
          </a:prstGeom>
        </p:spPr>
      </p:pic>
      <p:sp>
        <p:nvSpPr>
          <p:cNvPr id="28" name="Rectangle 27">
            <a:extLst>
              <a:ext uri="{FF2B5EF4-FFF2-40B4-BE49-F238E27FC236}">
                <a16:creationId xmlns:a16="http://schemas.microsoft.com/office/drawing/2014/main" id="{9B8A655B-9F1B-F343-BB0D-692BC1E13F4C}"/>
              </a:ext>
            </a:extLst>
          </p:cNvPr>
          <p:cNvSpPr/>
          <p:nvPr/>
        </p:nvSpPr>
        <p:spPr>
          <a:xfrm>
            <a:off x="7611292" y="2592122"/>
            <a:ext cx="916597" cy="1401961"/>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cxnSp>
        <p:nvCxnSpPr>
          <p:cNvPr id="80" name="Straight Connector 79">
            <a:extLst>
              <a:ext uri="{FF2B5EF4-FFF2-40B4-BE49-F238E27FC236}">
                <a16:creationId xmlns:a16="http://schemas.microsoft.com/office/drawing/2014/main" id="{07ADE4B7-F337-4746-AD21-E312DD0FCB7B}"/>
              </a:ext>
            </a:extLst>
          </p:cNvPr>
          <p:cNvCxnSpPr>
            <a:cxnSpLocks/>
          </p:cNvCxnSpPr>
          <p:nvPr/>
        </p:nvCxnSpPr>
        <p:spPr>
          <a:xfrm flipV="1">
            <a:off x="8527889" y="2475829"/>
            <a:ext cx="3323960" cy="1531312"/>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79" name="Picture 78">
            <a:extLst>
              <a:ext uri="{FF2B5EF4-FFF2-40B4-BE49-F238E27FC236}">
                <a16:creationId xmlns:a16="http://schemas.microsoft.com/office/drawing/2014/main" id="{79ED51B8-FA42-0544-876B-C4B22C0778E9}"/>
              </a:ext>
            </a:extLst>
          </p:cNvPr>
          <p:cNvPicPr>
            <a:picLocks noChangeAspect="1"/>
          </p:cNvPicPr>
          <p:nvPr/>
        </p:nvPicPr>
        <p:blipFill>
          <a:blip r:embed="rId4"/>
          <a:stretch>
            <a:fillRect/>
          </a:stretch>
        </p:blipFill>
        <p:spPr>
          <a:xfrm>
            <a:off x="8840955" y="210463"/>
            <a:ext cx="3055007" cy="2265366"/>
          </a:xfrm>
          <a:prstGeom prst="rect">
            <a:avLst/>
          </a:prstGeom>
          <a:effectLst>
            <a:glow rad="127000">
              <a:schemeClr val="bg1"/>
            </a:glow>
          </a:effectLst>
        </p:spPr>
      </p:pic>
      <p:pic>
        <p:nvPicPr>
          <p:cNvPr id="4" name="Picture 3">
            <a:extLst>
              <a:ext uri="{FF2B5EF4-FFF2-40B4-BE49-F238E27FC236}">
                <a16:creationId xmlns:a16="http://schemas.microsoft.com/office/drawing/2014/main" id="{DD631181-29B9-4B80-24EA-C881525483A3}"/>
              </a:ext>
            </a:extLst>
          </p:cNvPr>
          <p:cNvPicPr>
            <a:picLocks noChangeAspect="1"/>
          </p:cNvPicPr>
          <p:nvPr/>
        </p:nvPicPr>
        <p:blipFill>
          <a:blip r:embed="rId5"/>
          <a:srcRect/>
          <a:stretch/>
        </p:blipFill>
        <p:spPr>
          <a:xfrm>
            <a:off x="340151" y="3126695"/>
            <a:ext cx="3926950" cy="2945212"/>
          </a:xfrm>
          <a:prstGeom prst="rect">
            <a:avLst/>
          </a:prstGeom>
        </p:spPr>
      </p:pic>
      <p:sp>
        <p:nvSpPr>
          <p:cNvPr id="5" name="TextBox 4">
            <a:extLst>
              <a:ext uri="{FF2B5EF4-FFF2-40B4-BE49-F238E27FC236}">
                <a16:creationId xmlns:a16="http://schemas.microsoft.com/office/drawing/2014/main" id="{A3D5B887-997A-573D-2DD5-1812B3098EA1}"/>
              </a:ext>
            </a:extLst>
          </p:cNvPr>
          <p:cNvSpPr txBox="1"/>
          <p:nvPr/>
        </p:nvSpPr>
        <p:spPr>
          <a:xfrm>
            <a:off x="6096000" y="6541245"/>
            <a:ext cx="6192030" cy="276999"/>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Peter Charlton, </a:t>
            </a:r>
            <a:r>
              <a:rPr kumimoji="0" lang="en-US" sz="1200" b="0" i="0" u="none" strike="noStrike" kern="1200" cap="none" spc="0" normalizeH="0" baseline="0" noProof="0" dirty="0">
                <a:ln>
                  <a:noFill/>
                </a:ln>
                <a:solidFill>
                  <a:srgbClr val="FFFFFF"/>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PhD Thesis</a:t>
            </a:r>
            <a:r>
              <a:rPr kumimoji="0" lang="en-US" sz="1200" b="0" i="0" u="none" strike="noStrike" kern="1200" cap="none" spc="0" normalizeH="0" baseline="0" noProof="0" dirty="0">
                <a:ln>
                  <a:noFill/>
                </a:ln>
                <a:solidFill>
                  <a:srgbClr val="FFFFFF"/>
                </a:solidFill>
                <a:effectLst/>
                <a:uLnTx/>
                <a:uFillTx/>
                <a:latin typeface="Calibri"/>
                <a:ea typeface="+mn-ea"/>
                <a:cs typeface="+mn-cs"/>
              </a:rPr>
              <a:t> (</a:t>
            </a:r>
            <a:r>
              <a:rPr kumimoji="0" lang="en-US" sz="1200" b="0" i="0" u="none" strike="noStrike" kern="1200" cap="none" spc="0" normalizeH="0" baseline="0" noProof="0" dirty="0">
                <a:ln>
                  <a:noFill/>
                </a:ln>
                <a:solidFill>
                  <a:srgbClr val="FFFFFF"/>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CC BY 4.0</a:t>
            </a:r>
            <a:r>
              <a:rPr kumimoji="0" lang="en-US" sz="1200" b="0" i="0" u="none" strike="noStrike" kern="1200" cap="none" spc="0" normalizeH="0" baseline="0" noProof="0" dirty="0">
                <a:ln>
                  <a:noFill/>
                </a:ln>
                <a:solidFill>
                  <a:srgbClr val="FFFFFF"/>
                </a:solidFill>
                <a:effectLst/>
                <a:uLnTx/>
                <a:uFillTx/>
                <a:latin typeface="Calibri"/>
                <a:ea typeface="+mn-ea"/>
                <a:cs typeface="+mn-cs"/>
              </a:rPr>
              <a:t>)</a:t>
            </a:r>
          </a:p>
        </p:txBody>
      </p:sp>
      <p:cxnSp>
        <p:nvCxnSpPr>
          <p:cNvPr id="6" name="Straight Connector 5">
            <a:extLst>
              <a:ext uri="{FF2B5EF4-FFF2-40B4-BE49-F238E27FC236}">
                <a16:creationId xmlns:a16="http://schemas.microsoft.com/office/drawing/2014/main" id="{81604597-3640-3F4E-A18F-1E10E459E667}"/>
              </a:ext>
            </a:extLst>
          </p:cNvPr>
          <p:cNvCxnSpPr>
            <a:cxnSpLocks/>
          </p:cNvCxnSpPr>
          <p:nvPr/>
        </p:nvCxnSpPr>
        <p:spPr>
          <a:xfrm flipV="1">
            <a:off x="7611292" y="210463"/>
            <a:ext cx="1465801" cy="2394717"/>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198F5A2-7887-CCA9-44CF-EE1A7C654495}"/>
              </a:ext>
            </a:extLst>
          </p:cNvPr>
          <p:cNvSpPr txBox="1"/>
          <p:nvPr/>
        </p:nvSpPr>
        <p:spPr>
          <a:xfrm>
            <a:off x="101670" y="6304641"/>
            <a:ext cx="12600878" cy="292388"/>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FFFFFF"/>
                </a:solidFill>
                <a:effectLst/>
                <a:uLnTx/>
                <a:uFillTx/>
                <a:latin typeface="Calibri"/>
                <a:ea typeface="+mn-ea"/>
                <a:cs typeface="+mn-cs"/>
              </a:rPr>
              <a:t>Charlton PH </a:t>
            </a:r>
            <a:r>
              <a:rPr kumimoji="0" lang="en-GB" sz="1300" b="0" i="1" u="none" strike="noStrike" kern="1200" cap="none" spc="0" normalizeH="0" baseline="0" noProof="0" dirty="0">
                <a:ln>
                  <a:noFill/>
                </a:ln>
                <a:solidFill>
                  <a:srgbClr val="FFFFFF"/>
                </a:solidFill>
                <a:effectLst/>
                <a:uLnTx/>
                <a:uFillTx/>
                <a:latin typeface="Calibri"/>
                <a:ea typeface="+mn-ea"/>
                <a:cs typeface="+mn-cs"/>
              </a:rPr>
              <a:t>et al.</a:t>
            </a:r>
            <a:r>
              <a:rPr kumimoji="0" lang="en-GB" sz="1300" b="0" i="0" u="none" strike="noStrike" kern="1200" cap="none" spc="0" normalizeH="0" baseline="0" noProof="0" dirty="0">
                <a:ln>
                  <a:noFill/>
                </a:ln>
                <a:solidFill>
                  <a:srgbClr val="FFFFFF"/>
                </a:solidFill>
                <a:effectLst/>
                <a:uLnTx/>
                <a:uFillTx/>
                <a:latin typeface="Calibri"/>
                <a:ea typeface="+mn-ea"/>
                <a:cs typeface="+mn-cs"/>
              </a:rPr>
              <a:t>, Wearable photoplethysmography for cardiovascular monitoring, Proc. IEEE, 2022. ﻿</a:t>
            </a:r>
            <a:r>
              <a:rPr kumimoji="0" lang="en-GB" sz="1300" b="0" i="0" u="none" strike="noStrike" kern="1200" cap="none" spc="0" normalizeH="0" baseline="0" noProof="0" dirty="0">
                <a:ln>
                  <a:noFill/>
                </a:ln>
                <a:solidFill>
                  <a:srgbClr val="FFFFFF"/>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https://</a:t>
            </a:r>
            <a:r>
              <a:rPr kumimoji="0" lang="en-GB" sz="1300" b="0" i="0" u="none" strike="noStrike" kern="1200" cap="none" spc="0" normalizeH="0" baseline="0" noProof="0" dirty="0" err="1">
                <a:ln>
                  <a:noFill/>
                </a:ln>
                <a:solidFill>
                  <a:srgbClr val="FFFFFF"/>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doi.org</a:t>
            </a:r>
            <a:r>
              <a:rPr kumimoji="0" lang="en-GB" sz="1300" b="0" i="0" u="none" strike="noStrike" kern="1200" cap="none" spc="0" normalizeH="0" baseline="0" noProof="0" dirty="0">
                <a:ln>
                  <a:noFill/>
                </a:ln>
                <a:solidFill>
                  <a:srgbClr val="FFFFFF"/>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/10.1109/JPROC.2022.3149785</a:t>
            </a:r>
            <a:r>
              <a:rPr kumimoji="0" lang="en-US" sz="1300" b="0" i="0" u="none" strike="noStrike" kern="1200" cap="none" spc="0" normalizeH="0" baseline="0" noProof="0" dirty="0">
                <a:ln>
                  <a:noFill/>
                </a:ln>
                <a:solidFill>
                  <a:srgbClr val="FFFFFF"/>
                </a:solidFill>
                <a:effectLst/>
                <a:uLnTx/>
                <a:uFillTx/>
                <a:latin typeface="Calibri"/>
                <a:ea typeface="+mn-ea"/>
                <a:cs typeface="+mn-cs"/>
              </a:rPr>
              <a:t> (</a:t>
            </a:r>
            <a:r>
              <a:rPr kumimoji="0" lang="en-US" sz="1300" b="0" i="0" u="none" strike="noStrike" kern="1200" cap="none" spc="0" normalizeH="0" baseline="0" noProof="0" dirty="0">
                <a:ln>
                  <a:noFill/>
                </a:ln>
                <a:solidFill>
                  <a:srgbClr val="FFFFFF"/>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CC BY 4.0</a:t>
            </a:r>
            <a:r>
              <a:rPr kumimoji="0" lang="en-US" sz="1300" b="0" i="0" u="none" strike="noStrike" kern="1200" cap="none" spc="0" normalizeH="0" baseline="0" noProof="0" dirty="0">
                <a:ln>
                  <a:noFill/>
                </a:ln>
                <a:solidFill>
                  <a:srgbClr val="FFFFFF"/>
                </a:solidFill>
                <a:effectLst/>
                <a:uLnTx/>
                <a:uFillTx/>
                <a:latin typeface="Calibri"/>
                <a:ea typeface="+mn-ea"/>
                <a:cs typeface="+mn-cs"/>
              </a:rPr>
              <a:t>)</a:t>
            </a:r>
          </a:p>
        </p:txBody>
      </p:sp>
      <p:cxnSp>
        <p:nvCxnSpPr>
          <p:cNvPr id="2" name="Straight Connector 1">
            <a:extLst>
              <a:ext uri="{FF2B5EF4-FFF2-40B4-BE49-F238E27FC236}">
                <a16:creationId xmlns:a16="http://schemas.microsoft.com/office/drawing/2014/main" id="{F9119631-CCE4-FBAC-6E3E-8F5D2B880DD7}"/>
              </a:ext>
            </a:extLst>
          </p:cNvPr>
          <p:cNvCxnSpPr>
            <a:cxnSpLocks/>
          </p:cNvCxnSpPr>
          <p:nvPr/>
        </p:nvCxnSpPr>
        <p:spPr>
          <a:xfrm flipH="1">
            <a:off x="340151" y="2605180"/>
            <a:ext cx="7271141" cy="521515"/>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A2BBC6D6-2813-63E3-7DA7-FBD32F81BD46}"/>
              </a:ext>
            </a:extLst>
          </p:cNvPr>
          <p:cNvCxnSpPr>
            <a:cxnSpLocks/>
          </p:cNvCxnSpPr>
          <p:nvPr/>
        </p:nvCxnSpPr>
        <p:spPr>
          <a:xfrm flipH="1">
            <a:off x="4267101" y="4007141"/>
            <a:ext cx="4260788" cy="2185522"/>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035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a:extLst>
              <a:ext uri="{FF2B5EF4-FFF2-40B4-BE49-F238E27FC236}">
                <a16:creationId xmlns:a16="http://schemas.microsoft.com/office/drawing/2014/main" id="{59339391-05C2-1243-BA41-32A304B693C0}"/>
              </a:ext>
            </a:extLst>
          </p:cNvPr>
          <p:cNvSpPr txBox="1">
            <a:spLocks/>
          </p:cNvSpPr>
          <p:nvPr/>
        </p:nvSpPr>
        <p:spPr>
          <a:xfrm>
            <a:off x="609600" y="182309"/>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j-ea"/>
                <a:cs typeface="+mj-cs"/>
              </a:rPr>
              <a:t>Further Reading on Wearable Photoplethysmography</a:t>
            </a:r>
          </a:p>
        </p:txBody>
      </p:sp>
      <p:sp>
        <p:nvSpPr>
          <p:cNvPr id="29" name="TextBox 28">
            <a:extLst>
              <a:ext uri="{FF2B5EF4-FFF2-40B4-BE49-F238E27FC236}">
                <a16:creationId xmlns:a16="http://schemas.microsoft.com/office/drawing/2014/main" id="{FEDB4122-C10C-96A4-DEEA-30EAA81154BA}"/>
              </a:ext>
            </a:extLst>
          </p:cNvPr>
          <p:cNvSpPr txBox="1"/>
          <p:nvPr/>
        </p:nvSpPr>
        <p:spPr>
          <a:xfrm>
            <a:off x="1532190" y="3573332"/>
            <a:ext cx="8171166" cy="646331"/>
          </a:xfrm>
          <a:prstGeom prst="rect">
            <a:avLst/>
          </a:prstGeom>
          <a:solidFill>
            <a:schemeClr val="bg1">
              <a:lumMod val="95000"/>
            </a:schemeClr>
          </a:solidFill>
          <a:effectLst>
            <a:glow rad="194369">
              <a:schemeClr val="bg1">
                <a:lumMod val="95000"/>
              </a:scheme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Charlton P.H. </a:t>
            </a:r>
            <a:r>
              <a:rPr kumimoji="0" lang="en-US" sz="1800" b="0" i="1" u="none" strike="noStrike" kern="1200" cap="none" spc="0" normalizeH="0" baseline="0" noProof="0" dirty="0">
                <a:ln>
                  <a:noFill/>
                </a:ln>
                <a:solidFill>
                  <a:prstClr val="black"/>
                </a:solidFill>
                <a:effectLst/>
                <a:uLnTx/>
                <a:uFillTx/>
                <a:latin typeface="Calibri"/>
                <a:ea typeface="+mn-ea"/>
                <a:cs typeface="+mn-cs"/>
              </a:rPr>
              <a:t>et al.</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1" i="0" u="none" strike="noStrike" kern="1200" cap="none" spc="0" normalizeH="0" baseline="0" noProof="0" dirty="0">
                <a:ln>
                  <a:noFill/>
                </a:ln>
                <a:solidFill>
                  <a:prstClr val="black"/>
                </a:solidFill>
                <a:effectLst/>
                <a:uLnTx/>
                <a:uFillTx/>
                <a:latin typeface="Calibri"/>
                <a:ea typeface="+mn-ea"/>
                <a:cs typeface="+mn-cs"/>
              </a:rPr>
              <a:t>Wearable Photoplethysmography for Cardiovascular Monitoring</a:t>
            </a:r>
            <a:r>
              <a:rPr kumimoji="0" lang="en-US" sz="1800" b="0" i="0" u="none" strike="noStrike" kern="1200" cap="none" spc="0" normalizeH="0" baseline="0" noProof="0" dirty="0">
                <a:ln>
                  <a:noFill/>
                </a:ln>
                <a:solidFill>
                  <a:prstClr val="black"/>
                </a:solidFill>
                <a:effectLst/>
                <a:uLnTx/>
                <a:uFillTx/>
                <a:latin typeface="Calibri"/>
                <a:ea typeface="+mn-ea"/>
                <a:cs typeface="+mn-cs"/>
              </a:rPr>
              <a:t>, Proc. </a:t>
            </a:r>
            <a:r>
              <a:rPr kumimoji="0" lang="en-US" sz="1800" b="0" i="1" u="none" strike="noStrike" kern="1200" cap="none" spc="0" normalizeH="0" baseline="0" noProof="0" dirty="0">
                <a:ln>
                  <a:noFill/>
                </a:ln>
                <a:solidFill>
                  <a:prstClr val="black"/>
                </a:solidFill>
                <a:effectLst/>
                <a:uLnTx/>
                <a:uFillTx/>
                <a:latin typeface="Calibri"/>
                <a:ea typeface="+mn-ea"/>
                <a:cs typeface="+mn-cs"/>
              </a:rPr>
              <a:t>IEEE</a:t>
            </a:r>
            <a:r>
              <a:rPr kumimoji="0" lang="en-US" sz="1800" b="0" i="0" u="none" strike="noStrike" kern="1200" cap="none" spc="0" normalizeH="0" baseline="0" noProof="0" dirty="0">
                <a:ln>
                  <a:noFill/>
                </a:ln>
                <a:solidFill>
                  <a:prstClr val="black"/>
                </a:solidFill>
                <a:effectLst/>
                <a:uLnTx/>
                <a:uFillTx/>
                <a:latin typeface="Calibri"/>
                <a:ea typeface="+mn-ea"/>
                <a:cs typeface="+mn-cs"/>
              </a:rPr>
              <a:t>, 2022,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https://</a:t>
            </a:r>
            <a:r>
              <a:rPr kumimoji="0" lang="en-US" sz="1800" b="0" i="0" u="none" strike="noStrike" kern="1200" cap="none" spc="0" normalizeH="0" baseline="0" noProof="0" dirty="0" err="1">
                <a:ln>
                  <a:noFill/>
                </a:ln>
                <a:solidFill>
                  <a:prstClr val="black"/>
                </a:solidFill>
                <a:effectLst/>
                <a:uLnTx/>
                <a:uFillTx/>
                <a:latin typeface="Calibri"/>
                <a:ea typeface="+mn-ea"/>
                <a:cs typeface="+mn-cs"/>
                <a:hlinkClick r:id="rId4"/>
              </a:rPr>
              <a:t>doi.org</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/10.1109/JPROC.2022.3149785</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60064152-5462-9D30-A3CE-256DBB3F07B3}"/>
              </a:ext>
            </a:extLst>
          </p:cNvPr>
          <p:cNvSpPr txBox="1"/>
          <p:nvPr/>
        </p:nvSpPr>
        <p:spPr>
          <a:xfrm>
            <a:off x="1532190" y="5043491"/>
            <a:ext cx="8171166" cy="646331"/>
          </a:xfrm>
          <a:prstGeom prst="rect">
            <a:avLst/>
          </a:prstGeom>
          <a:solidFill>
            <a:schemeClr val="bg1">
              <a:lumMod val="95000"/>
            </a:schemeClr>
          </a:solidFill>
          <a:effectLst>
            <a:glow rad="194369">
              <a:schemeClr val="bg1">
                <a:lumMod val="95000"/>
              </a:scheme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Charlton P.H. and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Marozas</a:t>
            </a:r>
            <a:r>
              <a:rPr kumimoji="0" lang="en-US" sz="1800" b="0" i="0" u="none" strike="noStrike" kern="1200" cap="none" spc="0" normalizeH="0" baseline="0" noProof="0" dirty="0">
                <a:ln>
                  <a:noFill/>
                </a:ln>
                <a:solidFill>
                  <a:prstClr val="black"/>
                </a:solidFill>
                <a:effectLst/>
                <a:uLnTx/>
                <a:uFillTx/>
                <a:latin typeface="Calibri"/>
                <a:ea typeface="+mn-ea"/>
                <a:cs typeface="+mn-cs"/>
              </a:rPr>
              <a:t> V., </a:t>
            </a:r>
            <a:r>
              <a:rPr kumimoji="0" lang="en-US" sz="1800" b="1" i="0" u="none" strike="noStrike" kern="1200" cap="none" spc="0" normalizeH="0" baseline="0" noProof="0" dirty="0">
                <a:ln>
                  <a:noFill/>
                </a:ln>
                <a:solidFill>
                  <a:prstClr val="black"/>
                </a:solidFill>
                <a:effectLst/>
                <a:uLnTx/>
                <a:uFillTx/>
                <a:latin typeface="Calibri"/>
                <a:ea typeface="+mn-ea"/>
                <a:cs typeface="+mn-cs"/>
              </a:rPr>
              <a:t>Wearable photoplethysmography devices</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0" i="1" u="none" strike="noStrike" kern="1200" cap="none" spc="0" normalizeH="0" baseline="0" noProof="0" dirty="0">
                <a:ln>
                  <a:noFill/>
                </a:ln>
                <a:solidFill>
                  <a:prstClr val="black"/>
                </a:solidFill>
                <a:effectLst/>
                <a:uLnTx/>
                <a:uFillTx/>
                <a:latin typeface="Calibri"/>
                <a:ea typeface="+mn-ea"/>
                <a:cs typeface="+mn-cs"/>
              </a:rPr>
              <a:t>Photoplethysmography</a:t>
            </a:r>
            <a:r>
              <a:rPr kumimoji="0" lang="en-US" sz="1800" b="0" i="0" u="none" strike="noStrike" kern="1200" cap="none" spc="0" normalizeH="0" baseline="0" noProof="0" dirty="0">
                <a:ln>
                  <a:noFill/>
                </a:ln>
                <a:solidFill>
                  <a:prstClr val="black"/>
                </a:solidFill>
                <a:effectLst/>
                <a:uLnTx/>
                <a:uFillTx/>
                <a:latin typeface="Calibri"/>
                <a:ea typeface="+mn-ea"/>
                <a:cs typeface="+mn-cs"/>
              </a:rPr>
              <a:t>, 2021,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5"/>
              </a:rPr>
              <a:t>https://</a:t>
            </a:r>
            <a:r>
              <a:rPr kumimoji="0" lang="en-US" sz="1800" b="0" i="0" u="none" strike="noStrike" kern="1200" cap="none" spc="0" normalizeH="0" baseline="0" noProof="0" dirty="0" err="1">
                <a:ln>
                  <a:noFill/>
                </a:ln>
                <a:solidFill>
                  <a:prstClr val="black"/>
                </a:solidFill>
                <a:effectLst/>
                <a:uLnTx/>
                <a:uFillTx/>
                <a:latin typeface="Calibri"/>
                <a:ea typeface="+mn-ea"/>
                <a:cs typeface="+mn-cs"/>
                <a:hlinkClick r:id="rId5"/>
              </a:rPr>
              <a:t>doi.org</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5"/>
              </a:rPr>
              <a:t>/10.1016/B978-0-12-823374-0.00011-6</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AE7AF36E-5235-201C-A1B8-3974FC0ABD71}"/>
              </a:ext>
            </a:extLst>
          </p:cNvPr>
          <p:cNvSpPr txBox="1"/>
          <p:nvPr/>
        </p:nvSpPr>
        <p:spPr>
          <a:xfrm>
            <a:off x="752938" y="2977865"/>
            <a:ext cx="15585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Review article:</a:t>
            </a:r>
          </a:p>
        </p:txBody>
      </p:sp>
      <p:sp>
        <p:nvSpPr>
          <p:cNvPr id="51" name="TextBox 50">
            <a:extLst>
              <a:ext uri="{FF2B5EF4-FFF2-40B4-BE49-F238E27FC236}">
                <a16:creationId xmlns:a16="http://schemas.microsoft.com/office/drawing/2014/main" id="{A2CC2C22-7952-60F8-453B-ED8CBAC2189E}"/>
              </a:ext>
            </a:extLst>
          </p:cNvPr>
          <p:cNvSpPr txBox="1"/>
          <p:nvPr/>
        </p:nvSpPr>
        <p:spPr>
          <a:xfrm>
            <a:off x="752938" y="4538560"/>
            <a:ext cx="1871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Textbook chapter:</a:t>
            </a:r>
          </a:p>
        </p:txBody>
      </p:sp>
      <p:sp>
        <p:nvSpPr>
          <p:cNvPr id="4" name="TextBox 3">
            <a:extLst>
              <a:ext uri="{FF2B5EF4-FFF2-40B4-BE49-F238E27FC236}">
                <a16:creationId xmlns:a16="http://schemas.microsoft.com/office/drawing/2014/main" id="{27F3FD79-4CBA-9FF1-1B6D-B18B05F1FE32}"/>
              </a:ext>
            </a:extLst>
          </p:cNvPr>
          <p:cNvSpPr txBox="1"/>
          <p:nvPr/>
        </p:nvSpPr>
        <p:spPr>
          <a:xfrm>
            <a:off x="752938" y="1417170"/>
            <a:ext cx="17127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Broad overview:</a:t>
            </a:r>
          </a:p>
        </p:txBody>
      </p:sp>
      <p:sp>
        <p:nvSpPr>
          <p:cNvPr id="5" name="TextBox 4">
            <a:extLst>
              <a:ext uri="{FF2B5EF4-FFF2-40B4-BE49-F238E27FC236}">
                <a16:creationId xmlns:a16="http://schemas.microsoft.com/office/drawing/2014/main" id="{4CE058EE-3880-216D-0491-ED5122C44828}"/>
              </a:ext>
            </a:extLst>
          </p:cNvPr>
          <p:cNvSpPr txBox="1"/>
          <p:nvPr/>
        </p:nvSpPr>
        <p:spPr>
          <a:xfrm>
            <a:off x="1532190" y="1996225"/>
            <a:ext cx="8171166" cy="646331"/>
          </a:xfrm>
          <a:prstGeom prst="rect">
            <a:avLst/>
          </a:prstGeom>
          <a:solidFill>
            <a:schemeClr val="bg1">
              <a:lumMod val="95000"/>
            </a:schemeClr>
          </a:solidFill>
          <a:effectLst>
            <a:glow rad="194369">
              <a:schemeClr val="bg1">
                <a:lumMod val="95000"/>
              </a:scheme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Charlton P.H. </a:t>
            </a:r>
            <a:r>
              <a:rPr kumimoji="0" lang="en-US" sz="1800" b="0" i="1" u="none" strike="noStrike" kern="1200" cap="none" spc="0" normalizeH="0" baseline="0" noProof="0" dirty="0">
                <a:ln>
                  <a:noFill/>
                </a:ln>
                <a:solidFill>
                  <a:prstClr val="black"/>
                </a:solidFill>
                <a:effectLst/>
                <a:uLnTx/>
                <a:uFillTx/>
                <a:latin typeface="Calibri"/>
                <a:ea typeface="+mn-ea"/>
                <a:cs typeface="+mn-cs"/>
              </a:rPr>
              <a:t>et al.</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1" i="0" u="none" strike="noStrike" kern="1200" cap="none" spc="0" normalizeH="0" baseline="0" noProof="0" dirty="0">
                <a:ln>
                  <a:noFill/>
                </a:ln>
                <a:solidFill>
                  <a:prstClr val="black"/>
                </a:solidFill>
                <a:effectLst/>
                <a:uLnTx/>
                <a:uFillTx/>
                <a:latin typeface="Calibri"/>
                <a:ea typeface="+mn-ea"/>
                <a:cs typeface="+mn-cs"/>
              </a:rPr>
              <a:t>The 2023 w</a:t>
            </a:r>
            <a:r>
              <a:rPr kumimoji="0" lang="en-US" sz="1800" b="1" i="0" u="none" strike="noStrike" kern="1200" cap="none" spc="0" normalizeH="0" baseline="0" noProof="0" dirty="0" err="1">
                <a:ln>
                  <a:noFill/>
                </a:ln>
                <a:solidFill>
                  <a:prstClr val="black"/>
                </a:solidFill>
                <a:effectLst/>
                <a:uLnTx/>
                <a:uFillTx/>
                <a:latin typeface="Calibri"/>
                <a:ea typeface="+mn-ea"/>
                <a:cs typeface="+mn-cs"/>
              </a:rPr>
              <a:t>earable</a:t>
            </a:r>
            <a:r>
              <a:rPr kumimoji="0" lang="en-US" sz="1800" b="1" i="0" u="none" strike="noStrike" kern="1200" cap="none" spc="0" normalizeH="0" baseline="0" noProof="0" dirty="0">
                <a:ln>
                  <a:noFill/>
                </a:ln>
                <a:solidFill>
                  <a:prstClr val="black"/>
                </a:solidFill>
                <a:effectLst/>
                <a:uLnTx/>
                <a:uFillTx/>
                <a:latin typeface="Calibri"/>
                <a:ea typeface="+mn-ea"/>
                <a:cs typeface="+mn-cs"/>
              </a:rPr>
              <a:t> photoplethysmography roadmap</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0" i="1" u="none" strike="noStrike" kern="1200" cap="none" spc="0" normalizeH="0" baseline="0" noProof="0" dirty="0">
                <a:ln>
                  <a:noFill/>
                </a:ln>
                <a:solidFill>
                  <a:prstClr val="black"/>
                </a:solidFill>
                <a:effectLst/>
                <a:uLnTx/>
                <a:uFillTx/>
                <a:latin typeface="Calibri"/>
                <a:ea typeface="+mn-ea"/>
                <a:cs typeface="+mn-cs"/>
              </a:rPr>
              <a:t>Phys </a:t>
            </a:r>
            <a:r>
              <a:rPr kumimoji="0" lang="en-US" sz="1800" b="0" i="1" u="none" strike="noStrike" kern="1200" cap="none" spc="0" normalizeH="0" baseline="0" noProof="0" dirty="0" err="1">
                <a:ln>
                  <a:noFill/>
                </a:ln>
                <a:solidFill>
                  <a:prstClr val="black"/>
                </a:solidFill>
                <a:effectLst/>
                <a:uLnTx/>
                <a:uFillTx/>
                <a:latin typeface="Calibri"/>
                <a:ea typeface="+mn-ea"/>
                <a:cs typeface="+mn-cs"/>
              </a:rPr>
              <a:t>Meas</a:t>
            </a:r>
            <a:r>
              <a:rPr kumimoji="0" lang="en-US" sz="1800" b="0" i="0" u="none" strike="noStrike" kern="1200" cap="none" spc="0" normalizeH="0" baseline="0" noProof="0" dirty="0">
                <a:ln>
                  <a:noFill/>
                </a:ln>
                <a:solidFill>
                  <a:prstClr val="black"/>
                </a:solidFill>
                <a:effectLst/>
                <a:uLnTx/>
                <a:uFillTx/>
                <a:latin typeface="Calibri"/>
                <a:ea typeface="+mn-ea"/>
                <a:cs typeface="+mn-cs"/>
              </a:rPr>
              <a:t>, 2023,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https://doi.org/</a:t>
            </a:r>
            <a:r>
              <a:rPr kumimoji="0" lang="en-GB" sz="1800" b="0" i="0" u="none" strike="noStrike" kern="1200" cap="none" spc="0" normalizeH="0" baseline="0" noProof="0" dirty="0">
                <a:ln>
                  <a:noFill/>
                </a:ln>
                <a:solidFill>
                  <a:srgbClr val="333333"/>
                </a:solidFill>
                <a:effectLst/>
                <a:uLnTx/>
                <a:uFillTx/>
                <a:latin typeface="-apple-system"/>
                <a:ea typeface="+mn-ea"/>
                <a:cs typeface="+mn-cs"/>
                <a:hlinkClick r:id="rId6"/>
              </a:rPr>
              <a:t>10.1088/1361-6579/acead2</a:t>
            </a:r>
            <a:r>
              <a:rPr kumimoji="0" lang="en-GB" sz="1800" b="0" i="0" u="none" strike="noStrike" kern="1200" cap="none" spc="0" normalizeH="0" baseline="0" noProof="0" dirty="0">
                <a:ln>
                  <a:noFill/>
                </a:ln>
                <a:solidFill>
                  <a:srgbClr val="333333"/>
                </a:solidFill>
                <a:effectLst/>
                <a:uLnTx/>
                <a:uFillTx/>
                <a:latin typeface="-apple-system"/>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773338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81"/>
        <p:cNvGrpSpPr/>
        <p:nvPr/>
      </p:nvGrpSpPr>
      <p:grpSpPr>
        <a:xfrm>
          <a:off x="0" y="0"/>
          <a:ext cx="0" cy="0"/>
          <a:chOff x="0" y="0"/>
          <a:chExt cx="0" cy="0"/>
        </a:xfrm>
      </p:grpSpPr>
      <p:sp>
        <p:nvSpPr>
          <p:cNvPr id="10" name="TextBox 9">
            <a:extLst>
              <a:ext uri="{FF2B5EF4-FFF2-40B4-BE49-F238E27FC236}">
                <a16:creationId xmlns:a16="http://schemas.microsoft.com/office/drawing/2014/main" id="{699D215F-8121-88B1-285A-FA3C7D25A6C9}"/>
              </a:ext>
            </a:extLst>
          </p:cNvPr>
          <p:cNvSpPr txBox="1"/>
          <p:nvPr/>
        </p:nvSpPr>
        <p:spPr>
          <a:xfrm>
            <a:off x="562614" y="1710644"/>
            <a:ext cx="288931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1. Introduction to wearables</a:t>
            </a:r>
          </a:p>
        </p:txBody>
      </p:sp>
      <p:pic>
        <p:nvPicPr>
          <p:cNvPr id="12" name="Picture 11">
            <a:extLst>
              <a:ext uri="{FF2B5EF4-FFF2-40B4-BE49-F238E27FC236}">
                <a16:creationId xmlns:a16="http://schemas.microsoft.com/office/drawing/2014/main" id="{D2BE617C-3507-10DD-E928-F12845A65BD7}"/>
              </a:ext>
            </a:extLst>
          </p:cNvPr>
          <p:cNvPicPr>
            <a:picLocks noChangeAspect="1"/>
          </p:cNvPicPr>
          <p:nvPr/>
        </p:nvPicPr>
        <p:blipFill rotWithShape="1">
          <a:blip r:embed="rId4"/>
          <a:srcRect l="27966" t="6384" b="26879"/>
          <a:stretch/>
        </p:blipFill>
        <p:spPr>
          <a:xfrm>
            <a:off x="-18024" y="2079976"/>
            <a:ext cx="4662857" cy="2880000"/>
          </a:xfrm>
          <a:prstGeom prst="rect">
            <a:avLst/>
          </a:prstGeom>
          <a:effectLst>
            <a:softEdge rad="222179"/>
          </a:effectLst>
        </p:spPr>
      </p:pic>
      <p:sp>
        <p:nvSpPr>
          <p:cNvPr id="13" name="TextBox 12">
            <a:extLst>
              <a:ext uri="{FF2B5EF4-FFF2-40B4-BE49-F238E27FC236}">
                <a16:creationId xmlns:a16="http://schemas.microsoft.com/office/drawing/2014/main" id="{0DEDEF7B-FDDA-6ADA-C7EB-C2EF42EA281E}"/>
              </a:ext>
            </a:extLst>
          </p:cNvPr>
          <p:cNvSpPr txBox="1"/>
          <p:nvPr/>
        </p:nvSpPr>
        <p:spPr>
          <a:xfrm>
            <a:off x="5579847" y="1710644"/>
            <a:ext cx="21082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2. Our contributions</a:t>
            </a:r>
          </a:p>
        </p:txBody>
      </p:sp>
      <p:sp>
        <p:nvSpPr>
          <p:cNvPr id="15" name="TextBox 14">
            <a:extLst>
              <a:ext uri="{FF2B5EF4-FFF2-40B4-BE49-F238E27FC236}">
                <a16:creationId xmlns:a16="http://schemas.microsoft.com/office/drawing/2014/main" id="{46C66213-8A29-B619-C20A-EA4A5B56E9DA}"/>
              </a:ext>
            </a:extLst>
          </p:cNvPr>
          <p:cNvSpPr txBox="1"/>
          <p:nvPr/>
        </p:nvSpPr>
        <p:spPr>
          <a:xfrm>
            <a:off x="13509" y="6488668"/>
            <a:ext cx="3548521"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Luke Chesser</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0D1131A2-B8E4-0BCD-6EA9-6992B34B9334}"/>
              </a:ext>
            </a:extLst>
          </p:cNvPr>
          <p:cNvSpPr txBox="1"/>
          <p:nvPr/>
        </p:nvSpPr>
        <p:spPr>
          <a:xfrm>
            <a:off x="9557312" y="1710644"/>
            <a:ext cx="160588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3. Perspectives</a:t>
            </a:r>
          </a:p>
        </p:txBody>
      </p:sp>
      <p:pic>
        <p:nvPicPr>
          <p:cNvPr id="17" name="Picture 16">
            <a:extLst>
              <a:ext uri="{FF2B5EF4-FFF2-40B4-BE49-F238E27FC236}">
                <a16:creationId xmlns:a16="http://schemas.microsoft.com/office/drawing/2014/main" id="{DF47CD7F-931A-76C2-CDBF-8AA10599A2C4}"/>
              </a:ext>
            </a:extLst>
          </p:cNvPr>
          <p:cNvPicPr>
            <a:picLocks noChangeAspect="1"/>
          </p:cNvPicPr>
          <p:nvPr/>
        </p:nvPicPr>
        <p:blipFill>
          <a:blip r:embed="rId7"/>
          <a:stretch>
            <a:fillRect/>
          </a:stretch>
        </p:blipFill>
        <p:spPr>
          <a:xfrm>
            <a:off x="8623067" y="2097561"/>
            <a:ext cx="3548521" cy="2880000"/>
          </a:xfrm>
          <a:prstGeom prst="rect">
            <a:avLst/>
          </a:prstGeom>
          <a:effectLst>
            <a:softEdge rad="215900"/>
          </a:effectLst>
        </p:spPr>
      </p:pic>
      <p:sp>
        <p:nvSpPr>
          <p:cNvPr id="18" name="TextBox 17">
            <a:extLst>
              <a:ext uri="{FF2B5EF4-FFF2-40B4-BE49-F238E27FC236}">
                <a16:creationId xmlns:a16="http://schemas.microsoft.com/office/drawing/2014/main" id="{763E5062-CB75-7B7F-8C06-2F3BFADC89A9}"/>
              </a:ext>
            </a:extLst>
          </p:cNvPr>
          <p:cNvSpPr txBox="1"/>
          <p:nvPr/>
        </p:nvSpPr>
        <p:spPr>
          <a:xfrm>
            <a:off x="8844535" y="6488668"/>
            <a:ext cx="3077381"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Dario Valenzuela</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9">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A609B01-9CDB-E425-42B7-9AC4D96CDD80}"/>
              </a:ext>
            </a:extLst>
          </p:cNvPr>
          <p:cNvPicPr>
            <a:picLocks noChangeAspect="1"/>
          </p:cNvPicPr>
          <p:nvPr/>
        </p:nvPicPr>
        <p:blipFill rotWithShape="1">
          <a:blip r:embed="rId10"/>
          <a:srcRect l="26130" t="4021" r="18556" b="61766"/>
          <a:stretch/>
        </p:blipFill>
        <p:spPr>
          <a:xfrm>
            <a:off x="4956428" y="2409569"/>
            <a:ext cx="3355045" cy="1796208"/>
          </a:xfrm>
          <a:prstGeom prst="rect">
            <a:avLst/>
          </a:prstGeom>
          <a:effectLst>
            <a:softEdge rad="88900"/>
          </a:effectLst>
        </p:spPr>
      </p:pic>
      <p:sp>
        <p:nvSpPr>
          <p:cNvPr id="2" name="Rectangle 1">
            <a:extLst>
              <a:ext uri="{FF2B5EF4-FFF2-40B4-BE49-F238E27FC236}">
                <a16:creationId xmlns:a16="http://schemas.microsoft.com/office/drawing/2014/main" id="{0052A473-2FA6-2491-7329-FFF1DAFE3904}"/>
              </a:ext>
            </a:extLst>
          </p:cNvPr>
          <p:cNvSpPr/>
          <p:nvPr/>
        </p:nvSpPr>
        <p:spPr>
          <a:xfrm>
            <a:off x="8623067" y="1100287"/>
            <a:ext cx="3568933" cy="4359662"/>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D0C1D9C-2BB2-376A-F535-962FC85F3485}"/>
              </a:ext>
            </a:extLst>
          </p:cNvPr>
          <p:cNvSpPr/>
          <p:nvPr/>
        </p:nvSpPr>
        <p:spPr>
          <a:xfrm>
            <a:off x="70651" y="1364660"/>
            <a:ext cx="4662857" cy="4359662"/>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260671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3646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C3B29F-CFD2-5938-0BF5-F45FEEA4CCE0}"/>
              </a:ext>
            </a:extLst>
          </p:cNvPr>
          <p:cNvPicPr>
            <a:picLocks noChangeAspect="1"/>
          </p:cNvPicPr>
          <p:nvPr/>
        </p:nvPicPr>
        <p:blipFill>
          <a:blip r:embed="rId3"/>
          <a:stretch>
            <a:fillRect/>
          </a:stretch>
        </p:blipFill>
        <p:spPr>
          <a:xfrm>
            <a:off x="2695656" y="-1"/>
            <a:ext cx="9496344" cy="6310274"/>
          </a:xfrm>
          <a:prstGeom prst="rect">
            <a:avLst/>
          </a:prstGeom>
          <a:noFill/>
          <a:effectLst>
            <a:softEdge rad="196502"/>
          </a:effectLst>
        </p:spPr>
      </p:pic>
      <p:sp>
        <p:nvSpPr>
          <p:cNvPr id="17" name="Oval 16">
            <a:extLst>
              <a:ext uri="{FF2B5EF4-FFF2-40B4-BE49-F238E27FC236}">
                <a16:creationId xmlns:a16="http://schemas.microsoft.com/office/drawing/2014/main" id="{1D0D2BB2-E1D7-9F42-98E8-6A63A62BA11F}"/>
              </a:ext>
            </a:extLst>
          </p:cNvPr>
          <p:cNvSpPr>
            <a:spLocks noChangeAspect="1"/>
          </p:cNvSpPr>
          <p:nvPr/>
        </p:nvSpPr>
        <p:spPr>
          <a:xfrm>
            <a:off x="700389" y="3126580"/>
            <a:ext cx="1900526" cy="109731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7,000</a:t>
            </a:r>
          </a:p>
        </p:txBody>
      </p:sp>
      <p:sp>
        <p:nvSpPr>
          <p:cNvPr id="18" name="TextBox 17">
            <a:extLst>
              <a:ext uri="{FF2B5EF4-FFF2-40B4-BE49-F238E27FC236}">
                <a16:creationId xmlns:a16="http://schemas.microsoft.com/office/drawing/2014/main" id="{AA9A0159-276A-0846-892A-F46EC1C91BEF}"/>
              </a:ext>
            </a:extLst>
          </p:cNvPr>
          <p:cNvSpPr txBox="1"/>
          <p:nvPr/>
        </p:nvSpPr>
        <p:spPr>
          <a:xfrm>
            <a:off x="2813991" y="3244352"/>
            <a:ext cx="1643224" cy="830997"/>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Strokes prevented</a:t>
            </a:r>
          </a:p>
        </p:txBody>
      </p:sp>
      <p:sp>
        <p:nvSpPr>
          <p:cNvPr id="19" name="TextBox 18">
            <a:extLst>
              <a:ext uri="{FF2B5EF4-FFF2-40B4-BE49-F238E27FC236}">
                <a16:creationId xmlns:a16="http://schemas.microsoft.com/office/drawing/2014/main" id="{11716BA1-57FE-7E49-BFB6-57D99B9EA321}"/>
              </a:ext>
            </a:extLst>
          </p:cNvPr>
          <p:cNvSpPr txBox="1"/>
          <p:nvPr/>
        </p:nvSpPr>
        <p:spPr>
          <a:xfrm>
            <a:off x="2217881" y="1804804"/>
            <a:ext cx="1643224" cy="830997"/>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Lives saved p.a.</a:t>
            </a:r>
          </a:p>
        </p:txBody>
      </p:sp>
      <p:sp>
        <p:nvSpPr>
          <p:cNvPr id="20" name="Oval 19">
            <a:extLst>
              <a:ext uri="{FF2B5EF4-FFF2-40B4-BE49-F238E27FC236}">
                <a16:creationId xmlns:a16="http://schemas.microsoft.com/office/drawing/2014/main" id="{7D419AB6-C2D3-C34B-A1FE-F0C12F52C81F}"/>
              </a:ext>
            </a:extLst>
          </p:cNvPr>
          <p:cNvSpPr>
            <a:spLocks noChangeAspect="1"/>
          </p:cNvSpPr>
          <p:nvPr/>
        </p:nvSpPr>
        <p:spPr>
          <a:xfrm>
            <a:off x="528567" y="1804802"/>
            <a:ext cx="1558792" cy="86177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2,000</a:t>
            </a:r>
          </a:p>
        </p:txBody>
      </p:sp>
      <p:sp>
        <p:nvSpPr>
          <p:cNvPr id="21" name="Oval 20">
            <a:extLst>
              <a:ext uri="{FF2B5EF4-FFF2-40B4-BE49-F238E27FC236}">
                <a16:creationId xmlns:a16="http://schemas.microsoft.com/office/drawing/2014/main" id="{9D96B5E3-5155-4543-98A0-BE411154AF5B}"/>
              </a:ext>
            </a:extLst>
          </p:cNvPr>
          <p:cNvSpPr>
            <a:spLocks noChangeAspect="1"/>
          </p:cNvSpPr>
          <p:nvPr/>
        </p:nvSpPr>
        <p:spPr>
          <a:xfrm>
            <a:off x="1286353" y="4478308"/>
            <a:ext cx="1900526" cy="155879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black"/>
                </a:solidFill>
                <a:effectLst/>
                <a:uLnTx/>
                <a:uFillTx/>
                <a:latin typeface="Calibri"/>
                <a:ea typeface="+mn-ea"/>
                <a:cs typeface="+mn-cs"/>
              </a:rPr>
              <a:t>425,000</a:t>
            </a:r>
          </a:p>
        </p:txBody>
      </p:sp>
      <p:sp>
        <p:nvSpPr>
          <p:cNvPr id="22" name="TextBox 21">
            <a:extLst>
              <a:ext uri="{FF2B5EF4-FFF2-40B4-BE49-F238E27FC236}">
                <a16:creationId xmlns:a16="http://schemas.microsoft.com/office/drawing/2014/main" id="{76B83B05-36F2-AB4F-B9F6-EB3DFDABB2EF}"/>
              </a:ext>
            </a:extLst>
          </p:cNvPr>
          <p:cNvSpPr txBox="1"/>
          <p:nvPr/>
        </p:nvSpPr>
        <p:spPr>
          <a:xfrm>
            <a:off x="3359255" y="4826815"/>
            <a:ext cx="1620557" cy="830997"/>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Additional diagnoses</a:t>
            </a:r>
          </a:p>
        </p:txBody>
      </p:sp>
      <p:sp>
        <p:nvSpPr>
          <p:cNvPr id="23" name="TextBox 22">
            <a:extLst>
              <a:ext uri="{FF2B5EF4-FFF2-40B4-BE49-F238E27FC236}">
                <a16:creationId xmlns:a16="http://schemas.microsoft.com/office/drawing/2014/main" id="{2DD4E881-9BF9-874F-A92D-61488B308D10}"/>
              </a:ext>
            </a:extLst>
          </p:cNvPr>
          <p:cNvSpPr txBox="1"/>
          <p:nvPr/>
        </p:nvSpPr>
        <p:spPr>
          <a:xfrm>
            <a:off x="496603" y="304758"/>
            <a:ext cx="2683920" cy="1200329"/>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If atrial fibrillation was adequately treated in England:</a:t>
            </a:r>
          </a:p>
        </p:txBody>
      </p:sp>
      <p:sp>
        <p:nvSpPr>
          <p:cNvPr id="24" name="TextBox 23">
            <a:extLst>
              <a:ext uri="{FF2B5EF4-FFF2-40B4-BE49-F238E27FC236}">
                <a16:creationId xmlns:a16="http://schemas.microsoft.com/office/drawing/2014/main" id="{0F74496C-1A57-4C4A-95D4-B0C44748D8E9}"/>
              </a:ext>
            </a:extLst>
          </p:cNvPr>
          <p:cNvSpPr txBox="1"/>
          <p:nvPr/>
        </p:nvSpPr>
        <p:spPr>
          <a:xfrm>
            <a:off x="0" y="5993252"/>
            <a:ext cx="6827384" cy="954107"/>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Stroke Association,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State of the Nation</a:t>
            </a:r>
            <a:r>
              <a:rPr kumimoji="0" lang="en-GB" sz="1400" b="0" i="0" u="none" strike="noStrike" kern="1200" cap="none" spc="0" normalizeH="0" baseline="0" noProof="0" dirty="0">
                <a:ln>
                  <a:noFill/>
                </a:ln>
                <a:solidFill>
                  <a:prstClr val="white"/>
                </a:solidFill>
                <a:effectLst/>
                <a:uLnTx/>
                <a:uFillTx/>
                <a:latin typeface="Calibri"/>
                <a:ea typeface="+mn-ea"/>
                <a:cs typeface="+mn-cs"/>
              </a:rPr>
              <a:t>,”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Public Health England,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Atrial fibrillation prevalence estimates in England …</a:t>
            </a:r>
            <a:r>
              <a:rPr kumimoji="0" lang="en-GB" sz="1400" b="0" i="0" u="none" strike="noStrike" kern="1200" cap="none" spc="0" normalizeH="0" baseline="0" noProof="0" dirty="0">
                <a:ln>
                  <a:noFill/>
                </a:ln>
                <a:solidFill>
                  <a:prstClr val="white"/>
                </a:solidFill>
                <a:effectLst/>
                <a:uLnTx/>
                <a:uFillTx/>
                <a:latin typeface="Calibri"/>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51CEDD17-CAC3-8F06-DC0F-92B2B20710F1}"/>
              </a:ext>
            </a:extLst>
          </p:cNvPr>
          <p:cNvSpPr txBox="1"/>
          <p:nvPr/>
        </p:nvSpPr>
        <p:spPr>
          <a:xfrm>
            <a:off x="5024221" y="6515020"/>
            <a:ext cx="7167780" cy="297454"/>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err="1">
                <a:ln>
                  <a:noFill/>
                </a:ln>
                <a:solidFill>
                  <a:prstClr val="white"/>
                </a:solidFill>
                <a:effectLst/>
                <a:uLnTx/>
                <a:uFillTx/>
                <a:latin typeface="Calibri"/>
                <a:ea typeface="+mn-ea"/>
                <a:cs typeface="+mn-cs"/>
              </a:rPr>
              <a:t>Pexels</a:t>
            </a:r>
            <a:r>
              <a:rPr kumimoji="0" lang="en-US" sz="1333" b="0" i="0" u="none" strike="noStrike" kern="1200" cap="none" spc="0" normalizeH="0" baseline="0" noProof="0" dirty="0">
                <a:ln>
                  <a:noFill/>
                </a:ln>
                <a:solidFill>
                  <a:prstClr val="white"/>
                </a:solidFill>
                <a:effectLst/>
                <a:uLnTx/>
                <a:uFillTx/>
                <a:latin typeface="Calibri"/>
                <a:ea typeface="+mn-ea"/>
                <a:cs typeface="+mn-cs"/>
              </a:rPr>
              <a:t>, </a:t>
            </a:r>
            <a:r>
              <a:rPr kumimoji="0" lang="en-US" sz="1333"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https://pixabay.com/photos/man-heartache-chest-pain-hurt-pain-1846050/</a:t>
            </a:r>
            <a:r>
              <a:rPr kumimoji="0" lang="en-US" sz="1333" b="0" i="0" u="none" strike="noStrike" kern="1200" cap="none" spc="0" normalizeH="0" baseline="0" noProof="0" dirty="0">
                <a:ln>
                  <a:noFill/>
                </a:ln>
                <a:solidFill>
                  <a:prstClr val="white"/>
                </a:solidFill>
                <a:effectLst/>
                <a:uLnTx/>
                <a:uFillTx/>
                <a:latin typeface="Calibri"/>
                <a:ea typeface="+mn-ea"/>
                <a:cs typeface="+mn-cs"/>
              </a:rPr>
              <a:t> (</a:t>
            </a:r>
            <a:r>
              <a:rPr kumimoji="0" lang="en-US" sz="1333" b="0" i="0" u="none" strike="noStrike" kern="1200" cap="none" spc="0" normalizeH="0" baseline="0" noProof="0" dirty="0">
                <a:ln>
                  <a:noFill/>
                </a:ln>
                <a:solidFill>
                  <a:prstClr val="white"/>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Pixabay Licence</a:t>
            </a:r>
            <a:r>
              <a:rPr kumimoji="0" lang="en-US" sz="1333" b="0" i="0" u="none" strike="noStrike" kern="1200" cap="none" spc="0" normalizeH="0" baseline="0" noProof="0" dirty="0">
                <a:ln>
                  <a:noFill/>
                </a:ln>
                <a:solidFill>
                  <a:prstClr val="white"/>
                </a:solidFill>
                <a:effectLst/>
                <a:uLnTx/>
                <a:uFillTx/>
                <a:latin typeface="Calibri"/>
                <a:ea typeface="+mn-ea"/>
                <a:cs typeface="+mn-cs"/>
              </a:rPr>
              <a:t>)</a:t>
            </a:r>
          </a:p>
        </p:txBody>
      </p:sp>
    </p:spTree>
    <p:extLst>
      <p:ext uri="{BB962C8B-B14F-4D97-AF65-F5344CB8AC3E}">
        <p14:creationId xmlns:p14="http://schemas.microsoft.com/office/powerpoint/2010/main" val="362054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4"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29F65-DBF9-13ED-56A5-63247711745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90F7A72-C111-A78A-CFF4-A16C6CAE327C}"/>
              </a:ext>
            </a:extLst>
          </p:cNvPr>
          <p:cNvPicPr>
            <a:picLocks noChangeAspect="1"/>
          </p:cNvPicPr>
          <p:nvPr/>
        </p:nvPicPr>
        <p:blipFill rotWithShape="1">
          <a:blip r:embed="rId3"/>
          <a:srcRect b="50000"/>
          <a:stretch/>
        </p:blipFill>
        <p:spPr>
          <a:xfrm>
            <a:off x="410308" y="1610747"/>
            <a:ext cx="9126415" cy="3491706"/>
          </a:xfrm>
          <a:prstGeom prst="rect">
            <a:avLst/>
          </a:prstGeom>
        </p:spPr>
      </p:pic>
      <p:sp>
        <p:nvSpPr>
          <p:cNvPr id="4" name="TextBox 3">
            <a:extLst>
              <a:ext uri="{FF2B5EF4-FFF2-40B4-BE49-F238E27FC236}">
                <a16:creationId xmlns:a16="http://schemas.microsoft.com/office/drawing/2014/main" id="{D54F5983-0DC1-275D-43F9-548F0BAC289B}"/>
              </a:ext>
            </a:extLst>
          </p:cNvPr>
          <p:cNvSpPr txBox="1"/>
          <p:nvPr/>
        </p:nvSpPr>
        <p:spPr>
          <a:xfrm>
            <a:off x="410308" y="767076"/>
            <a:ext cx="3441840" cy="734945"/>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Older adults because:</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AF incidence increases with age</a:t>
            </a:r>
          </a:p>
        </p:txBody>
      </p:sp>
      <p:sp>
        <p:nvSpPr>
          <p:cNvPr id="6" name="TextBox 5">
            <a:extLst>
              <a:ext uri="{FF2B5EF4-FFF2-40B4-BE49-F238E27FC236}">
                <a16:creationId xmlns:a16="http://schemas.microsoft.com/office/drawing/2014/main" id="{C56CB307-AFFB-6BCD-0E35-3D0BC14A7B05}"/>
              </a:ext>
            </a:extLst>
          </p:cNvPr>
          <p:cNvSpPr txBox="1"/>
          <p:nvPr/>
        </p:nvSpPr>
        <p:spPr>
          <a:xfrm>
            <a:off x="0" y="6334780"/>
            <a:ext cx="1186375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Wu J </a:t>
            </a:r>
            <a:r>
              <a:rPr kumimoji="0" lang="en-US" sz="1400" b="0" i="1" u="none" strike="noStrike" kern="1200" cap="none" spc="0" normalizeH="0" baseline="0" noProof="0" dirty="0">
                <a:ln>
                  <a:noFill/>
                </a:ln>
                <a:solidFill>
                  <a:prstClr val="white"/>
                </a:solidFill>
                <a:effectLst/>
                <a:uLnTx/>
                <a:uFillTx/>
                <a:latin typeface="Calibri"/>
                <a:ea typeface="+mn-ea"/>
                <a:cs typeface="+mn-cs"/>
              </a:rPr>
              <a:t>et al.</a:t>
            </a:r>
            <a:r>
              <a:rPr kumimoji="0" lang="en-US" sz="1400" b="0" i="0" u="none" strike="noStrike" kern="1200" cap="none" spc="0" normalizeH="0" baseline="0" noProof="0" dirty="0">
                <a:ln>
                  <a:noFill/>
                </a:ln>
                <a:solidFill>
                  <a:prstClr val="white"/>
                </a:solidFill>
                <a:effectLst/>
                <a:uLnTx/>
                <a:uFillTx/>
                <a:latin typeface="Calibri"/>
                <a:ea typeface="+mn-ea"/>
                <a:cs typeface="+mn-cs"/>
              </a:rPr>
              <a:t>, ‘Temporal trends and patterns in atrial fibrillation incidence: A population-based study of 3.4 million Individuals’, </a:t>
            </a:r>
            <a:r>
              <a:rPr kumimoji="0" lang="en-US" sz="14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https://doi.org/10.1016/j.lanepe.2022.100395</a:t>
            </a:r>
            <a:r>
              <a:rPr kumimoji="0" lang="en-US" sz="1400" b="0" i="0" u="none" strike="noStrike" kern="1200" cap="none" spc="0" normalizeH="0" baseline="0" noProof="0" dirty="0">
                <a:ln>
                  <a:noFill/>
                </a:ln>
                <a:solidFill>
                  <a:prstClr val="white"/>
                </a:solidFill>
                <a:effectLst/>
                <a:uLnTx/>
                <a:uFillTx/>
                <a:latin typeface="Calibri"/>
                <a:ea typeface="+mn-ea"/>
                <a:cs typeface="+mn-cs"/>
              </a:rPr>
              <a:t> (</a:t>
            </a:r>
            <a:r>
              <a:rPr kumimoji="0" lang="en-US"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400" b="0" i="0" u="none" strike="noStrike" kern="1200" cap="none" spc="0" normalizeH="0" baseline="0" noProof="0" dirty="0">
                <a:ln>
                  <a:noFill/>
                </a:ln>
                <a:solidFill>
                  <a:prstClr val="white"/>
                </a:solidFill>
                <a:effectLst/>
                <a:uLnTx/>
                <a:uFillTx/>
                <a:latin typeface="Calibri"/>
                <a:ea typeface="+mn-ea"/>
                <a:cs typeface="+mn-cs"/>
              </a:rPr>
              <a:t>)</a:t>
            </a:r>
          </a:p>
        </p:txBody>
      </p:sp>
      <p:sp>
        <p:nvSpPr>
          <p:cNvPr id="10" name="TextBox 9">
            <a:extLst>
              <a:ext uri="{FF2B5EF4-FFF2-40B4-BE49-F238E27FC236}">
                <a16:creationId xmlns:a16="http://schemas.microsoft.com/office/drawing/2014/main" id="{1A4082A0-4CC1-4182-45E1-59E27E071899}"/>
              </a:ext>
            </a:extLst>
          </p:cNvPr>
          <p:cNvSpPr txBox="1"/>
          <p:nvPr/>
        </p:nvSpPr>
        <p:spPr>
          <a:xfrm>
            <a:off x="410308" y="4994246"/>
            <a:ext cx="10316307" cy="106734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In daily life because: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AF can occur infrequently</a:t>
            </a:r>
          </a:p>
        </p:txBody>
      </p:sp>
      <p:sp>
        <p:nvSpPr>
          <p:cNvPr id="3" name="TextBox 2">
            <a:extLst>
              <a:ext uri="{FF2B5EF4-FFF2-40B4-BE49-F238E27FC236}">
                <a16:creationId xmlns:a16="http://schemas.microsoft.com/office/drawing/2014/main" id="{CAEB5E0A-2EFC-5561-449D-D79855D72C86}"/>
              </a:ext>
            </a:extLst>
          </p:cNvPr>
          <p:cNvSpPr txBox="1"/>
          <p:nvPr/>
        </p:nvSpPr>
        <p:spPr>
          <a:xfrm>
            <a:off x="3613946" y="4954455"/>
            <a:ext cx="85780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From primary and secondary electronic health records of 3.4 million individuals in England</a:t>
            </a:r>
          </a:p>
        </p:txBody>
      </p:sp>
      <p:sp>
        <p:nvSpPr>
          <p:cNvPr id="5" name="Title 1">
            <a:extLst>
              <a:ext uri="{FF2B5EF4-FFF2-40B4-BE49-F238E27FC236}">
                <a16:creationId xmlns:a16="http://schemas.microsoft.com/office/drawing/2014/main" id="{7B8F0BB3-52D6-4C63-F036-9C51B48585E4}"/>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Target population and target setting</a:t>
            </a:r>
          </a:p>
        </p:txBody>
      </p:sp>
    </p:spTree>
    <p:extLst>
      <p:ext uri="{BB962C8B-B14F-4D97-AF65-F5344CB8AC3E}">
        <p14:creationId xmlns:p14="http://schemas.microsoft.com/office/powerpoint/2010/main" val="1759325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E8174-FCCF-B0CE-34CE-BD61E1BCE19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3F511F-AC81-B464-9FF5-C12547FC3B3E}"/>
              </a:ext>
            </a:extLst>
          </p:cNvPr>
          <p:cNvSpPr txBox="1"/>
          <p:nvPr/>
        </p:nvSpPr>
        <p:spPr>
          <a:xfrm>
            <a:off x="1254370" y="756141"/>
            <a:ext cx="5564728" cy="1067343"/>
          </a:xfrm>
          <a:prstGeom prst="rect">
            <a:avLst/>
          </a:prstGeom>
          <a:noFill/>
        </p:spPr>
        <p:txBody>
          <a:bodyPr wrap="non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Not everyone has a smartwatch, particularly older adults</a:t>
            </a:r>
          </a:p>
        </p:txBody>
      </p:sp>
      <p:sp>
        <p:nvSpPr>
          <p:cNvPr id="6" name="TextBox 5">
            <a:extLst>
              <a:ext uri="{FF2B5EF4-FFF2-40B4-BE49-F238E27FC236}">
                <a16:creationId xmlns:a16="http://schemas.microsoft.com/office/drawing/2014/main" id="{5B6505BE-84B2-F8AC-5D99-8D4C1403957B}"/>
              </a:ext>
            </a:extLst>
          </p:cNvPr>
          <p:cNvSpPr txBox="1"/>
          <p:nvPr/>
        </p:nvSpPr>
        <p:spPr>
          <a:xfrm>
            <a:off x="-1" y="6334780"/>
            <a:ext cx="85725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Shandhi</a:t>
            </a: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MH et al., ‘Assessment of ownership of smart devices and the acceptability of digital health data sharing’, </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hlinkClick r:id="rId3">
                  <a:extLst>
                    <a:ext uri="{A12FA001-AC4F-418D-AE19-62706E023703}">
                      <ahyp:hlinkClr xmlns:ahyp="http://schemas.microsoft.com/office/drawing/2018/hyperlinkcolor" val="tx"/>
                    </a:ext>
                  </a:extLst>
                </a:hlinkClick>
              </a:rPr>
              <a:t>https://doi.org/10.1038/s41746-024-01030-x</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CC BY 4.0</a:t>
            </a: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p>
        </p:txBody>
      </p:sp>
      <p:pic>
        <p:nvPicPr>
          <p:cNvPr id="3" name="Picture 2">
            <a:extLst>
              <a:ext uri="{FF2B5EF4-FFF2-40B4-BE49-F238E27FC236}">
                <a16:creationId xmlns:a16="http://schemas.microsoft.com/office/drawing/2014/main" id="{C9391515-3A3C-86D6-4BD1-389CA4F99A11}"/>
              </a:ext>
            </a:extLst>
          </p:cNvPr>
          <p:cNvPicPr>
            <a:picLocks noChangeAspect="1"/>
          </p:cNvPicPr>
          <p:nvPr/>
        </p:nvPicPr>
        <p:blipFill rotWithShape="1">
          <a:blip r:embed="rId5"/>
          <a:srcRect l="51810"/>
          <a:stretch/>
        </p:blipFill>
        <p:spPr>
          <a:xfrm>
            <a:off x="4255477" y="2802164"/>
            <a:ext cx="3745523" cy="2074632"/>
          </a:xfrm>
          <a:prstGeom prst="rect">
            <a:avLst/>
          </a:prstGeom>
        </p:spPr>
      </p:pic>
      <p:sp>
        <p:nvSpPr>
          <p:cNvPr id="7" name="TextBox 6">
            <a:extLst>
              <a:ext uri="{FF2B5EF4-FFF2-40B4-BE49-F238E27FC236}">
                <a16:creationId xmlns:a16="http://schemas.microsoft.com/office/drawing/2014/main" id="{9DC0A329-1EAD-B8B6-EFB7-A09E023F4200}"/>
              </a:ext>
            </a:extLst>
          </p:cNvPr>
          <p:cNvSpPr txBox="1"/>
          <p:nvPr/>
        </p:nvSpPr>
        <p:spPr>
          <a:xfrm>
            <a:off x="3650824" y="2964209"/>
            <a:ext cx="60465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18-25</a:t>
            </a:r>
          </a:p>
        </p:txBody>
      </p:sp>
      <p:sp>
        <p:nvSpPr>
          <p:cNvPr id="8" name="TextBox 7">
            <a:extLst>
              <a:ext uri="{FF2B5EF4-FFF2-40B4-BE49-F238E27FC236}">
                <a16:creationId xmlns:a16="http://schemas.microsoft.com/office/drawing/2014/main" id="{B41C2B9B-8600-3DE4-AC3E-F428839C10EC}"/>
              </a:ext>
            </a:extLst>
          </p:cNvPr>
          <p:cNvSpPr txBox="1"/>
          <p:nvPr/>
        </p:nvSpPr>
        <p:spPr>
          <a:xfrm>
            <a:off x="3650823" y="3301654"/>
            <a:ext cx="60465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26-41</a:t>
            </a:r>
          </a:p>
        </p:txBody>
      </p:sp>
      <p:sp>
        <p:nvSpPr>
          <p:cNvPr id="9" name="TextBox 8">
            <a:extLst>
              <a:ext uri="{FF2B5EF4-FFF2-40B4-BE49-F238E27FC236}">
                <a16:creationId xmlns:a16="http://schemas.microsoft.com/office/drawing/2014/main" id="{F4731EDF-EEB0-0FFB-FEC0-51B4D0422407}"/>
              </a:ext>
            </a:extLst>
          </p:cNvPr>
          <p:cNvSpPr txBox="1"/>
          <p:nvPr/>
        </p:nvSpPr>
        <p:spPr>
          <a:xfrm>
            <a:off x="3650823" y="3644950"/>
            <a:ext cx="60465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42-57</a:t>
            </a:r>
          </a:p>
        </p:txBody>
      </p:sp>
      <p:sp>
        <p:nvSpPr>
          <p:cNvPr id="11" name="TextBox 10">
            <a:extLst>
              <a:ext uri="{FF2B5EF4-FFF2-40B4-BE49-F238E27FC236}">
                <a16:creationId xmlns:a16="http://schemas.microsoft.com/office/drawing/2014/main" id="{534190A4-2283-5875-0995-9C9A6FBD7DD8}"/>
              </a:ext>
            </a:extLst>
          </p:cNvPr>
          <p:cNvSpPr txBox="1"/>
          <p:nvPr/>
        </p:nvSpPr>
        <p:spPr>
          <a:xfrm>
            <a:off x="3650822" y="3982395"/>
            <a:ext cx="60465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58-76</a:t>
            </a:r>
          </a:p>
        </p:txBody>
      </p:sp>
      <p:sp>
        <p:nvSpPr>
          <p:cNvPr id="12" name="TextBox 11">
            <a:extLst>
              <a:ext uri="{FF2B5EF4-FFF2-40B4-BE49-F238E27FC236}">
                <a16:creationId xmlns:a16="http://schemas.microsoft.com/office/drawing/2014/main" id="{845527E9-2012-5371-6B4E-9180C24FF6E5}"/>
              </a:ext>
            </a:extLst>
          </p:cNvPr>
          <p:cNvSpPr txBox="1"/>
          <p:nvPr/>
        </p:nvSpPr>
        <p:spPr>
          <a:xfrm>
            <a:off x="3777323" y="4319840"/>
            <a:ext cx="457176"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77+</a:t>
            </a:r>
          </a:p>
        </p:txBody>
      </p:sp>
      <p:sp>
        <p:nvSpPr>
          <p:cNvPr id="13" name="TextBox 12">
            <a:extLst>
              <a:ext uri="{FF2B5EF4-FFF2-40B4-BE49-F238E27FC236}">
                <a16:creationId xmlns:a16="http://schemas.microsoft.com/office/drawing/2014/main" id="{06824ECF-2C41-A019-8CE3-D53F63D4DF47}"/>
              </a:ext>
            </a:extLst>
          </p:cNvPr>
          <p:cNvSpPr txBox="1"/>
          <p:nvPr/>
        </p:nvSpPr>
        <p:spPr>
          <a:xfrm>
            <a:off x="2942493" y="3583395"/>
            <a:ext cx="5402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Age</a:t>
            </a:r>
          </a:p>
        </p:txBody>
      </p:sp>
      <p:sp>
        <p:nvSpPr>
          <p:cNvPr id="15" name="TextBox 14">
            <a:extLst>
              <a:ext uri="{FF2B5EF4-FFF2-40B4-BE49-F238E27FC236}">
                <a16:creationId xmlns:a16="http://schemas.microsoft.com/office/drawing/2014/main" id="{F484C306-C004-2390-C7E2-5A4623E14D1A}"/>
              </a:ext>
            </a:extLst>
          </p:cNvPr>
          <p:cNvSpPr txBox="1"/>
          <p:nvPr/>
        </p:nvSpPr>
        <p:spPr>
          <a:xfrm>
            <a:off x="4150672" y="4811173"/>
            <a:ext cx="276037"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0</a:t>
            </a:r>
          </a:p>
        </p:txBody>
      </p:sp>
      <p:sp>
        <p:nvSpPr>
          <p:cNvPr id="16" name="TextBox 15">
            <a:extLst>
              <a:ext uri="{FF2B5EF4-FFF2-40B4-BE49-F238E27FC236}">
                <a16:creationId xmlns:a16="http://schemas.microsoft.com/office/drawing/2014/main" id="{BBB27C69-83DE-C0A1-B7E5-5421A810EB30}"/>
              </a:ext>
            </a:extLst>
          </p:cNvPr>
          <p:cNvSpPr txBox="1"/>
          <p:nvPr/>
        </p:nvSpPr>
        <p:spPr>
          <a:xfrm>
            <a:off x="5009472" y="4811173"/>
            <a:ext cx="367408"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25</a:t>
            </a:r>
          </a:p>
        </p:txBody>
      </p:sp>
      <p:sp>
        <p:nvSpPr>
          <p:cNvPr id="17" name="TextBox 16">
            <a:extLst>
              <a:ext uri="{FF2B5EF4-FFF2-40B4-BE49-F238E27FC236}">
                <a16:creationId xmlns:a16="http://schemas.microsoft.com/office/drawing/2014/main" id="{AF812772-C377-35F8-D345-D3A6F4B15251}"/>
              </a:ext>
            </a:extLst>
          </p:cNvPr>
          <p:cNvSpPr txBox="1"/>
          <p:nvPr/>
        </p:nvSpPr>
        <p:spPr>
          <a:xfrm>
            <a:off x="5912751" y="4811173"/>
            <a:ext cx="367408"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50</a:t>
            </a:r>
          </a:p>
        </p:txBody>
      </p:sp>
      <p:sp>
        <p:nvSpPr>
          <p:cNvPr id="18" name="TextBox 17">
            <a:extLst>
              <a:ext uri="{FF2B5EF4-FFF2-40B4-BE49-F238E27FC236}">
                <a16:creationId xmlns:a16="http://schemas.microsoft.com/office/drawing/2014/main" id="{E39434DB-6950-987B-07C5-2AD2A1E5AA3D}"/>
              </a:ext>
            </a:extLst>
          </p:cNvPr>
          <p:cNvSpPr txBox="1"/>
          <p:nvPr/>
        </p:nvSpPr>
        <p:spPr>
          <a:xfrm>
            <a:off x="6816030" y="4811173"/>
            <a:ext cx="367408"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75</a:t>
            </a:r>
          </a:p>
        </p:txBody>
      </p:sp>
      <p:sp>
        <p:nvSpPr>
          <p:cNvPr id="19" name="TextBox 18">
            <a:extLst>
              <a:ext uri="{FF2B5EF4-FFF2-40B4-BE49-F238E27FC236}">
                <a16:creationId xmlns:a16="http://schemas.microsoft.com/office/drawing/2014/main" id="{F676D770-2589-F99B-BFF7-62ABA758F714}"/>
              </a:ext>
            </a:extLst>
          </p:cNvPr>
          <p:cNvSpPr txBox="1"/>
          <p:nvPr/>
        </p:nvSpPr>
        <p:spPr>
          <a:xfrm>
            <a:off x="7672417" y="4811173"/>
            <a:ext cx="458780"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100</a:t>
            </a:r>
          </a:p>
        </p:txBody>
      </p:sp>
      <p:sp>
        <p:nvSpPr>
          <p:cNvPr id="20" name="TextBox 19">
            <a:extLst>
              <a:ext uri="{FF2B5EF4-FFF2-40B4-BE49-F238E27FC236}">
                <a16:creationId xmlns:a16="http://schemas.microsoft.com/office/drawing/2014/main" id="{A2FF803F-3B9F-323C-4051-D53AF41A0816}"/>
              </a:ext>
            </a:extLst>
          </p:cNvPr>
          <p:cNvSpPr txBox="1"/>
          <p:nvPr/>
        </p:nvSpPr>
        <p:spPr>
          <a:xfrm>
            <a:off x="4798194" y="5108859"/>
            <a:ext cx="26600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Ownership Percentage (%)</a:t>
            </a:r>
          </a:p>
        </p:txBody>
      </p:sp>
      <p:sp>
        <p:nvSpPr>
          <p:cNvPr id="21" name="TextBox 20">
            <a:extLst>
              <a:ext uri="{FF2B5EF4-FFF2-40B4-BE49-F238E27FC236}">
                <a16:creationId xmlns:a16="http://schemas.microsoft.com/office/drawing/2014/main" id="{7C6A1974-625D-0DF6-BD11-1996C3DF0484}"/>
              </a:ext>
            </a:extLst>
          </p:cNvPr>
          <p:cNvSpPr txBox="1"/>
          <p:nvPr/>
        </p:nvSpPr>
        <p:spPr>
          <a:xfrm>
            <a:off x="1590263" y="2263176"/>
            <a:ext cx="60336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An electronic survey of 1,368 patient advisory group members:</a:t>
            </a:r>
          </a:p>
        </p:txBody>
      </p:sp>
      <p:sp>
        <p:nvSpPr>
          <p:cNvPr id="22" name="Title 1">
            <a:extLst>
              <a:ext uri="{FF2B5EF4-FFF2-40B4-BE49-F238E27FC236}">
                <a16:creationId xmlns:a16="http://schemas.microsoft.com/office/drawing/2014/main" id="{8737C008-AA25-EE44-ED81-C2FEDF66207D}"/>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Smartwatch ownership</a:t>
            </a:r>
          </a:p>
        </p:txBody>
      </p:sp>
    </p:spTree>
    <p:extLst>
      <p:ext uri="{BB962C8B-B14F-4D97-AF65-F5344CB8AC3E}">
        <p14:creationId xmlns:p14="http://schemas.microsoft.com/office/powerpoint/2010/main" val="2289028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7" name="Picture 6">
            <a:extLst>
              <a:ext uri="{FF2B5EF4-FFF2-40B4-BE49-F238E27FC236}">
                <a16:creationId xmlns:a16="http://schemas.microsoft.com/office/drawing/2014/main" id="{E4562F27-C195-4B45-A926-7987E458F4D6}"/>
              </a:ext>
            </a:extLst>
          </p:cNvPr>
          <p:cNvPicPr>
            <a:picLocks noChangeAspect="1"/>
          </p:cNvPicPr>
          <p:nvPr/>
        </p:nvPicPr>
        <p:blipFill>
          <a:blip r:embed="rId3"/>
          <a:stretch>
            <a:fillRect/>
          </a:stretch>
        </p:blipFill>
        <p:spPr>
          <a:xfrm>
            <a:off x="3583038" y="118040"/>
            <a:ext cx="2859439" cy="1462690"/>
          </a:xfrm>
          <a:prstGeom prst="rect">
            <a:avLst/>
          </a:prstGeom>
        </p:spPr>
      </p:pic>
      <p:sp>
        <p:nvSpPr>
          <p:cNvPr id="2" name="TextBox 1">
            <a:extLst>
              <a:ext uri="{FF2B5EF4-FFF2-40B4-BE49-F238E27FC236}">
                <a16:creationId xmlns:a16="http://schemas.microsoft.com/office/drawing/2014/main" id="{F36D10BA-080B-BD9E-9705-0ECE0DAB7A20}"/>
              </a:ext>
            </a:extLst>
          </p:cNvPr>
          <p:cNvSpPr txBox="1"/>
          <p:nvPr/>
        </p:nvSpPr>
        <p:spPr>
          <a:xfrm>
            <a:off x="3583038" y="1973666"/>
            <a:ext cx="5429156" cy="372653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Aim: </a:t>
            </a:r>
            <a:r>
              <a:rPr kumimoji="0" lang="en-US" sz="1800" b="0" i="0" u="none" strike="noStrike" kern="1200" cap="none" spc="0" normalizeH="0" baseline="0" noProof="0" dirty="0">
                <a:ln>
                  <a:noFill/>
                </a:ln>
                <a:solidFill>
                  <a:prstClr val="black"/>
                </a:solidFill>
                <a:effectLst/>
                <a:uLnTx/>
                <a:uFillTx/>
                <a:latin typeface="Calibri"/>
                <a:ea typeface="+mn-ea"/>
                <a:cs typeface="+mn-cs"/>
              </a:rPr>
              <a:t>Assess performance and acceptability of wearables for detecting atrial fibrillation (AF)</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Methods: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 130 older adults, aged 65+, half of whom have AF</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Two wrist-worn devices: smartwatch, wristband</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Reference ECG chest patch</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Questionnaire</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Progress: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21 out of 130 participants to date.</a:t>
            </a:r>
          </a:p>
        </p:txBody>
      </p:sp>
      <p:sp>
        <p:nvSpPr>
          <p:cNvPr id="4" name="TextBox 3">
            <a:extLst>
              <a:ext uri="{FF2B5EF4-FFF2-40B4-BE49-F238E27FC236}">
                <a16:creationId xmlns:a16="http://schemas.microsoft.com/office/drawing/2014/main" id="{474DD9C8-5265-A71B-4709-0B05C7EC5A6E}"/>
              </a:ext>
            </a:extLst>
          </p:cNvPr>
          <p:cNvSpPr txBox="1"/>
          <p:nvPr/>
        </p:nvSpPr>
        <p:spPr>
          <a:xfrm>
            <a:off x="1252107" y="6547777"/>
            <a:ext cx="10863503" cy="261610"/>
          </a:xfrm>
          <a:prstGeom prst="rect">
            <a:avLst/>
          </a:prstGeom>
          <a:no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The SAFER Wearables Study, </a:t>
            </a:r>
            <a:r>
              <a:rPr kumimoji="0" lang="en-US" sz="11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NCT04715555</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Picture 4" descr="A person with a heart rate monitor attached to his chest&#10;&#10;Description automatically generated">
            <a:extLst>
              <a:ext uri="{FF2B5EF4-FFF2-40B4-BE49-F238E27FC236}">
                <a16:creationId xmlns:a16="http://schemas.microsoft.com/office/drawing/2014/main" id="{C5CE61F4-0855-F2B7-5FDA-FD6835A34EB9}"/>
              </a:ext>
            </a:extLst>
          </p:cNvPr>
          <p:cNvPicPr>
            <a:picLocks noChangeAspect="1"/>
          </p:cNvPicPr>
          <p:nvPr/>
        </p:nvPicPr>
        <p:blipFill>
          <a:blip r:embed="rId5"/>
          <a:stretch>
            <a:fillRect/>
          </a:stretch>
        </p:blipFill>
        <p:spPr>
          <a:xfrm>
            <a:off x="225836" y="4418523"/>
            <a:ext cx="2520000" cy="1857913"/>
          </a:xfrm>
          <a:prstGeom prst="rect">
            <a:avLst/>
          </a:prstGeom>
        </p:spPr>
      </p:pic>
      <p:pic>
        <p:nvPicPr>
          <p:cNvPr id="6" name="Picture 5" descr="A close-up of a wrist watch&#10;&#10;Description automatically generated">
            <a:extLst>
              <a:ext uri="{FF2B5EF4-FFF2-40B4-BE49-F238E27FC236}">
                <a16:creationId xmlns:a16="http://schemas.microsoft.com/office/drawing/2014/main" id="{24706704-68A2-C75D-9D7A-F4F551773B72}"/>
              </a:ext>
            </a:extLst>
          </p:cNvPr>
          <p:cNvPicPr>
            <a:picLocks noChangeAspect="1"/>
          </p:cNvPicPr>
          <p:nvPr/>
        </p:nvPicPr>
        <p:blipFill rotWithShape="1">
          <a:blip r:embed="rId6"/>
          <a:srcRect t="16604"/>
          <a:stretch/>
        </p:blipFill>
        <p:spPr>
          <a:xfrm>
            <a:off x="225836" y="314500"/>
            <a:ext cx="2520000" cy="2104920"/>
          </a:xfrm>
          <a:prstGeom prst="rect">
            <a:avLst/>
          </a:prstGeom>
        </p:spPr>
      </p:pic>
      <p:pic>
        <p:nvPicPr>
          <p:cNvPr id="8" name="Picture 7" descr="A close-up of a wrist watch&#10;&#10;Description automatically generated">
            <a:extLst>
              <a:ext uri="{FF2B5EF4-FFF2-40B4-BE49-F238E27FC236}">
                <a16:creationId xmlns:a16="http://schemas.microsoft.com/office/drawing/2014/main" id="{EBCA473F-1363-9531-1CD8-1B1CB2F89344}"/>
              </a:ext>
            </a:extLst>
          </p:cNvPr>
          <p:cNvPicPr>
            <a:picLocks noChangeAspect="1"/>
          </p:cNvPicPr>
          <p:nvPr/>
        </p:nvPicPr>
        <p:blipFill>
          <a:blip r:embed="rId7"/>
          <a:stretch>
            <a:fillRect/>
          </a:stretch>
        </p:blipFill>
        <p:spPr>
          <a:xfrm>
            <a:off x="225836" y="2538729"/>
            <a:ext cx="2520000" cy="1760485"/>
          </a:xfrm>
          <a:prstGeom prst="rect">
            <a:avLst/>
          </a:prstGeom>
        </p:spPr>
      </p:pic>
    </p:spTree>
    <p:extLst>
      <p:ext uri="{BB962C8B-B14F-4D97-AF65-F5344CB8AC3E}">
        <p14:creationId xmlns:p14="http://schemas.microsoft.com/office/powerpoint/2010/main" val="298661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4" name="TextBox 3">
            <a:extLst>
              <a:ext uri="{FF2B5EF4-FFF2-40B4-BE49-F238E27FC236}">
                <a16:creationId xmlns:a16="http://schemas.microsoft.com/office/drawing/2014/main" id="{474DD9C8-5265-A71B-4709-0B05C7EC5A6E}"/>
              </a:ext>
            </a:extLst>
          </p:cNvPr>
          <p:cNvSpPr txBox="1"/>
          <p:nvPr/>
        </p:nvSpPr>
        <p:spPr>
          <a:xfrm>
            <a:off x="1252107" y="6547777"/>
            <a:ext cx="10863503" cy="261610"/>
          </a:xfrm>
          <a:prstGeom prst="rect">
            <a:avLst/>
          </a:prstGeom>
          <a:no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The SAFER Wearables Study, </a:t>
            </a:r>
            <a:r>
              <a:rPr kumimoji="0" lang="en-US" sz="1100" b="0" i="0" u="none" strike="noStrike" kern="1200" cap="none" spc="0" normalizeH="0" baseline="0" noProof="0" dirty="0">
                <a:ln>
                  <a:noFill/>
                </a:ln>
                <a:solidFill>
                  <a:prstClr val="white"/>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NCT04715555</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7F8415A1-CCAC-C4F5-8DE2-D7D32EC01D8D}"/>
              </a:ext>
            </a:extLst>
          </p:cNvPr>
          <p:cNvPicPr>
            <a:picLocks noChangeAspect="1"/>
          </p:cNvPicPr>
          <p:nvPr/>
        </p:nvPicPr>
        <p:blipFill>
          <a:blip r:embed="rId4"/>
          <a:stretch>
            <a:fillRect/>
          </a:stretch>
        </p:blipFill>
        <p:spPr>
          <a:xfrm>
            <a:off x="3673609" y="1513020"/>
            <a:ext cx="7184899" cy="3541372"/>
          </a:xfrm>
          <a:prstGeom prst="rect">
            <a:avLst/>
          </a:prstGeom>
        </p:spPr>
      </p:pic>
      <p:pic>
        <p:nvPicPr>
          <p:cNvPr id="8" name="Picture 7" descr="A person with a heart rate monitor attached to his chest&#10;&#10;Description automatically generated">
            <a:extLst>
              <a:ext uri="{FF2B5EF4-FFF2-40B4-BE49-F238E27FC236}">
                <a16:creationId xmlns:a16="http://schemas.microsoft.com/office/drawing/2014/main" id="{E0C853FE-8562-ABBB-70B9-77DF15E953DD}"/>
              </a:ext>
            </a:extLst>
          </p:cNvPr>
          <p:cNvPicPr>
            <a:picLocks noChangeAspect="1"/>
          </p:cNvPicPr>
          <p:nvPr/>
        </p:nvPicPr>
        <p:blipFill>
          <a:blip r:embed="rId5"/>
          <a:stretch>
            <a:fillRect/>
          </a:stretch>
        </p:blipFill>
        <p:spPr>
          <a:xfrm>
            <a:off x="225836" y="4418523"/>
            <a:ext cx="2520000" cy="1857913"/>
          </a:xfrm>
          <a:prstGeom prst="rect">
            <a:avLst/>
          </a:prstGeom>
        </p:spPr>
      </p:pic>
      <p:pic>
        <p:nvPicPr>
          <p:cNvPr id="13" name="Picture 12" descr="A close-up of a wrist watch&#10;&#10;Description automatically generated">
            <a:extLst>
              <a:ext uri="{FF2B5EF4-FFF2-40B4-BE49-F238E27FC236}">
                <a16:creationId xmlns:a16="http://schemas.microsoft.com/office/drawing/2014/main" id="{E45FE0E5-6D58-3448-35D7-8FEBAC8A1A39}"/>
              </a:ext>
            </a:extLst>
          </p:cNvPr>
          <p:cNvPicPr>
            <a:picLocks noChangeAspect="1"/>
          </p:cNvPicPr>
          <p:nvPr/>
        </p:nvPicPr>
        <p:blipFill rotWithShape="1">
          <a:blip r:embed="rId6"/>
          <a:srcRect t="16604"/>
          <a:stretch/>
        </p:blipFill>
        <p:spPr>
          <a:xfrm>
            <a:off x="225836" y="314500"/>
            <a:ext cx="2520000" cy="2104920"/>
          </a:xfrm>
          <a:prstGeom prst="rect">
            <a:avLst/>
          </a:prstGeom>
        </p:spPr>
      </p:pic>
      <p:pic>
        <p:nvPicPr>
          <p:cNvPr id="14" name="Picture 13" descr="A close-up of a wrist watch&#10;&#10;Description automatically generated">
            <a:extLst>
              <a:ext uri="{FF2B5EF4-FFF2-40B4-BE49-F238E27FC236}">
                <a16:creationId xmlns:a16="http://schemas.microsoft.com/office/drawing/2014/main" id="{CCF61467-0FA0-92BE-8C88-5ECBFC7C3167}"/>
              </a:ext>
            </a:extLst>
          </p:cNvPr>
          <p:cNvPicPr>
            <a:picLocks noChangeAspect="1"/>
          </p:cNvPicPr>
          <p:nvPr/>
        </p:nvPicPr>
        <p:blipFill>
          <a:blip r:embed="rId7"/>
          <a:stretch>
            <a:fillRect/>
          </a:stretch>
        </p:blipFill>
        <p:spPr>
          <a:xfrm>
            <a:off x="225836" y="2538729"/>
            <a:ext cx="2520000" cy="1760485"/>
          </a:xfrm>
          <a:prstGeom prst="rect">
            <a:avLst/>
          </a:prstGeom>
        </p:spPr>
      </p:pic>
    </p:spTree>
    <p:extLst>
      <p:ext uri="{BB962C8B-B14F-4D97-AF65-F5344CB8AC3E}">
        <p14:creationId xmlns:p14="http://schemas.microsoft.com/office/powerpoint/2010/main" val="1025761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4" name="TextBox 3">
            <a:extLst>
              <a:ext uri="{FF2B5EF4-FFF2-40B4-BE49-F238E27FC236}">
                <a16:creationId xmlns:a16="http://schemas.microsoft.com/office/drawing/2014/main" id="{474DD9C8-5265-A71B-4709-0B05C7EC5A6E}"/>
              </a:ext>
            </a:extLst>
          </p:cNvPr>
          <p:cNvSpPr txBox="1"/>
          <p:nvPr/>
        </p:nvSpPr>
        <p:spPr>
          <a:xfrm>
            <a:off x="1252107" y="6547777"/>
            <a:ext cx="10863503" cy="261610"/>
          </a:xfrm>
          <a:prstGeom prst="rect">
            <a:avLst/>
          </a:prstGeom>
          <a:no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The SAFER Wearables Study, </a:t>
            </a:r>
            <a:r>
              <a:rPr kumimoji="0" lang="en-US" sz="1100" b="0" i="0" u="none" strike="noStrike" kern="1200" cap="none" spc="0" normalizeH="0" baseline="0" noProof="0" dirty="0">
                <a:ln>
                  <a:noFill/>
                </a:ln>
                <a:solidFill>
                  <a:prstClr val="white"/>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NCT04715555</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A person with a heart rate monitor attached to his chest&#10;&#10;Description automatically generated">
            <a:extLst>
              <a:ext uri="{FF2B5EF4-FFF2-40B4-BE49-F238E27FC236}">
                <a16:creationId xmlns:a16="http://schemas.microsoft.com/office/drawing/2014/main" id="{E0C853FE-8562-ABBB-70B9-77DF15E953DD}"/>
              </a:ext>
            </a:extLst>
          </p:cNvPr>
          <p:cNvPicPr>
            <a:picLocks noChangeAspect="1"/>
          </p:cNvPicPr>
          <p:nvPr/>
        </p:nvPicPr>
        <p:blipFill>
          <a:blip r:embed="rId4"/>
          <a:stretch>
            <a:fillRect/>
          </a:stretch>
        </p:blipFill>
        <p:spPr>
          <a:xfrm>
            <a:off x="225836" y="4418523"/>
            <a:ext cx="2520000" cy="1857913"/>
          </a:xfrm>
          <a:prstGeom prst="rect">
            <a:avLst/>
          </a:prstGeom>
        </p:spPr>
      </p:pic>
      <p:pic>
        <p:nvPicPr>
          <p:cNvPr id="13" name="Picture 12" descr="A close-up of a wrist watch&#10;&#10;Description automatically generated">
            <a:extLst>
              <a:ext uri="{FF2B5EF4-FFF2-40B4-BE49-F238E27FC236}">
                <a16:creationId xmlns:a16="http://schemas.microsoft.com/office/drawing/2014/main" id="{E45FE0E5-6D58-3448-35D7-8FEBAC8A1A39}"/>
              </a:ext>
            </a:extLst>
          </p:cNvPr>
          <p:cNvPicPr>
            <a:picLocks noChangeAspect="1"/>
          </p:cNvPicPr>
          <p:nvPr/>
        </p:nvPicPr>
        <p:blipFill rotWithShape="1">
          <a:blip r:embed="rId5"/>
          <a:srcRect t="16604"/>
          <a:stretch/>
        </p:blipFill>
        <p:spPr>
          <a:xfrm>
            <a:off x="225836" y="314500"/>
            <a:ext cx="2520000" cy="2104920"/>
          </a:xfrm>
          <a:prstGeom prst="rect">
            <a:avLst/>
          </a:prstGeom>
        </p:spPr>
      </p:pic>
      <p:pic>
        <p:nvPicPr>
          <p:cNvPr id="14" name="Picture 13" descr="A close-up of a wrist watch&#10;&#10;Description automatically generated">
            <a:extLst>
              <a:ext uri="{FF2B5EF4-FFF2-40B4-BE49-F238E27FC236}">
                <a16:creationId xmlns:a16="http://schemas.microsoft.com/office/drawing/2014/main" id="{CCF61467-0FA0-92BE-8C88-5ECBFC7C3167}"/>
              </a:ext>
            </a:extLst>
          </p:cNvPr>
          <p:cNvPicPr>
            <a:picLocks noChangeAspect="1"/>
          </p:cNvPicPr>
          <p:nvPr/>
        </p:nvPicPr>
        <p:blipFill>
          <a:blip r:embed="rId6"/>
          <a:stretch>
            <a:fillRect/>
          </a:stretch>
        </p:blipFill>
        <p:spPr>
          <a:xfrm>
            <a:off x="225836" y="2538729"/>
            <a:ext cx="2520000" cy="1760485"/>
          </a:xfrm>
          <a:prstGeom prst="rect">
            <a:avLst/>
          </a:prstGeom>
        </p:spPr>
      </p:pic>
      <p:sp>
        <p:nvSpPr>
          <p:cNvPr id="5" name="Rectangle 4">
            <a:extLst>
              <a:ext uri="{FF2B5EF4-FFF2-40B4-BE49-F238E27FC236}">
                <a16:creationId xmlns:a16="http://schemas.microsoft.com/office/drawing/2014/main" id="{15D96732-FC67-17C1-66BE-E6E0104B24C8}"/>
              </a:ext>
            </a:extLst>
          </p:cNvPr>
          <p:cNvSpPr/>
          <p:nvPr/>
        </p:nvSpPr>
        <p:spPr>
          <a:xfrm>
            <a:off x="72893" y="0"/>
            <a:ext cx="2859439" cy="435966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230675C0-DC54-BB15-F07A-77861371BD3E}"/>
              </a:ext>
            </a:extLst>
          </p:cNvPr>
          <p:cNvPicPr>
            <a:picLocks noChangeAspect="1"/>
          </p:cNvPicPr>
          <p:nvPr/>
        </p:nvPicPr>
        <p:blipFill>
          <a:blip r:embed="rId7"/>
          <a:stretch>
            <a:fillRect/>
          </a:stretch>
        </p:blipFill>
        <p:spPr>
          <a:xfrm>
            <a:off x="4213304" y="135519"/>
            <a:ext cx="6480000" cy="3155344"/>
          </a:xfrm>
          <a:prstGeom prst="rect">
            <a:avLst/>
          </a:prstGeom>
        </p:spPr>
      </p:pic>
      <p:pic>
        <p:nvPicPr>
          <p:cNvPr id="12" name="Picture 11">
            <a:extLst>
              <a:ext uri="{FF2B5EF4-FFF2-40B4-BE49-F238E27FC236}">
                <a16:creationId xmlns:a16="http://schemas.microsoft.com/office/drawing/2014/main" id="{C2AA3FEB-6003-0F16-F796-AD465845B3C1}"/>
              </a:ext>
            </a:extLst>
          </p:cNvPr>
          <p:cNvPicPr>
            <a:picLocks noChangeAspect="1"/>
          </p:cNvPicPr>
          <p:nvPr/>
        </p:nvPicPr>
        <p:blipFill>
          <a:blip r:embed="rId8"/>
          <a:stretch>
            <a:fillRect/>
          </a:stretch>
        </p:blipFill>
        <p:spPr>
          <a:xfrm>
            <a:off x="4209386" y="3789466"/>
            <a:ext cx="6480000" cy="1816247"/>
          </a:xfrm>
          <a:prstGeom prst="rect">
            <a:avLst/>
          </a:prstGeom>
        </p:spPr>
      </p:pic>
      <p:sp>
        <p:nvSpPr>
          <p:cNvPr id="15" name="TextBox 14">
            <a:extLst>
              <a:ext uri="{FF2B5EF4-FFF2-40B4-BE49-F238E27FC236}">
                <a16:creationId xmlns:a16="http://schemas.microsoft.com/office/drawing/2014/main" id="{66CED35B-929E-AFC0-7C54-9ABD603F7A5E}"/>
              </a:ext>
            </a:extLst>
          </p:cNvPr>
          <p:cNvSpPr txBox="1"/>
          <p:nvPr/>
        </p:nvSpPr>
        <p:spPr>
          <a:xfrm>
            <a:off x="3249828" y="5818159"/>
            <a:ext cx="3608172" cy="646331"/>
          </a:xfrm>
          <a:prstGeom prst="rect">
            <a:avLst/>
          </a:prstGeom>
          <a:noFill/>
        </p:spPr>
        <p:txBody>
          <a:bodyPr wrap="square" rtlCol="0">
            <a:spAutoFit/>
          </a:bodyPr>
          <a:lstStyle/>
          <a:p>
            <a:r>
              <a:rPr lang="en-US" i="1" dirty="0"/>
              <a:t>“looked as though I'd been attacked with an octopus with a round ring”</a:t>
            </a:r>
          </a:p>
        </p:txBody>
      </p:sp>
      <p:sp>
        <p:nvSpPr>
          <p:cNvPr id="16" name="TextBox 15">
            <a:extLst>
              <a:ext uri="{FF2B5EF4-FFF2-40B4-BE49-F238E27FC236}">
                <a16:creationId xmlns:a16="http://schemas.microsoft.com/office/drawing/2014/main" id="{E212C523-11DF-C4BE-C7C8-AD8FF3139AAB}"/>
              </a:ext>
            </a:extLst>
          </p:cNvPr>
          <p:cNvSpPr txBox="1"/>
          <p:nvPr/>
        </p:nvSpPr>
        <p:spPr>
          <a:xfrm>
            <a:off x="9598511" y="5818159"/>
            <a:ext cx="2181751" cy="369332"/>
          </a:xfrm>
          <a:prstGeom prst="rect">
            <a:avLst/>
          </a:prstGeom>
          <a:noFill/>
        </p:spPr>
        <p:txBody>
          <a:bodyPr wrap="none" rtlCol="0">
            <a:spAutoFit/>
          </a:bodyPr>
          <a:lstStyle/>
          <a:p>
            <a:r>
              <a:rPr lang="en-US" i="1" dirty="0"/>
              <a:t>"I forget that's there”</a:t>
            </a:r>
          </a:p>
        </p:txBody>
      </p:sp>
      <p:cxnSp>
        <p:nvCxnSpPr>
          <p:cNvPr id="18" name="Straight Arrow Connector 17">
            <a:extLst>
              <a:ext uri="{FF2B5EF4-FFF2-40B4-BE49-F238E27FC236}">
                <a16:creationId xmlns:a16="http://schemas.microsoft.com/office/drawing/2014/main" id="{B13D2350-28C8-421D-3949-D76501E30162}"/>
              </a:ext>
            </a:extLst>
          </p:cNvPr>
          <p:cNvCxnSpPr>
            <a:cxnSpLocks/>
            <a:endCxn id="15" idx="0"/>
          </p:cNvCxnSpPr>
          <p:nvPr/>
        </p:nvCxnSpPr>
        <p:spPr>
          <a:xfrm flipH="1">
            <a:off x="5053914" y="5011618"/>
            <a:ext cx="274224" cy="806541"/>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FB760BC-BBB0-D0FA-8A2B-25C062224EA5}"/>
              </a:ext>
            </a:extLst>
          </p:cNvPr>
          <p:cNvCxnSpPr>
            <a:cxnSpLocks/>
            <a:endCxn id="16" idx="0"/>
          </p:cNvCxnSpPr>
          <p:nvPr/>
        </p:nvCxnSpPr>
        <p:spPr>
          <a:xfrm>
            <a:off x="10509738" y="5000936"/>
            <a:ext cx="179649" cy="817223"/>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3766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PG signal and detected beats">
            <a:extLst>
              <a:ext uri="{FF2B5EF4-FFF2-40B4-BE49-F238E27FC236}">
                <a16:creationId xmlns:a16="http://schemas.microsoft.com/office/drawing/2014/main" id="{3B2D50FE-D2F8-882F-25B5-132665D2DF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862" y="2109187"/>
            <a:ext cx="5363149" cy="30970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17CF266-5FD0-646F-3353-BEC59A4EA074}"/>
              </a:ext>
            </a:extLst>
          </p:cNvPr>
          <p:cNvSpPr txBox="1"/>
          <p:nvPr/>
        </p:nvSpPr>
        <p:spPr>
          <a:xfrm>
            <a:off x="6245129" y="2396730"/>
            <a:ext cx="5870482" cy="2396938"/>
          </a:xfrm>
          <a:prstGeom prst="rect">
            <a:avLst/>
          </a:prstGeom>
          <a:noFill/>
        </p:spPr>
        <p:txBody>
          <a:bodyPr wrap="square" rtlCol="0">
            <a:spAutoFit/>
          </a:bodyPr>
          <a:lstStyle/>
          <a:p>
            <a:pPr>
              <a:lnSpc>
                <a:spcPct val="120000"/>
              </a:lnSpc>
            </a:pPr>
            <a:r>
              <a:rPr lang="en-US" b="1" dirty="0"/>
              <a:t>Aim: </a:t>
            </a:r>
            <a:r>
              <a:rPr lang="en-US" dirty="0"/>
              <a:t>To identify the best algorithm to detect heart beats in photoplethysmography signals.</a:t>
            </a:r>
          </a:p>
          <a:p>
            <a:pPr>
              <a:lnSpc>
                <a:spcPct val="120000"/>
              </a:lnSpc>
            </a:pPr>
            <a:endParaRPr lang="en-US" b="1" dirty="0"/>
          </a:p>
          <a:p>
            <a:pPr>
              <a:lnSpc>
                <a:spcPct val="120000"/>
              </a:lnSpc>
            </a:pPr>
            <a:r>
              <a:rPr lang="en-US" b="1" dirty="0"/>
              <a:t>Methods:</a:t>
            </a:r>
          </a:p>
          <a:p>
            <a:pPr marL="285750" indent="-285750">
              <a:lnSpc>
                <a:spcPct val="120000"/>
              </a:lnSpc>
              <a:buFont typeface="Arial" panose="020B0604020202020204" pitchFamily="34" charset="0"/>
              <a:buChar char="•"/>
            </a:pPr>
            <a:r>
              <a:rPr lang="en-US" dirty="0"/>
              <a:t>Fifteen open-source beat detection algorithms</a:t>
            </a:r>
          </a:p>
          <a:p>
            <a:pPr marL="285750" indent="-285750">
              <a:lnSpc>
                <a:spcPct val="120000"/>
              </a:lnSpc>
              <a:buFont typeface="Arial" panose="020B0604020202020204" pitchFamily="34" charset="0"/>
              <a:buChar char="•"/>
            </a:pPr>
            <a:r>
              <a:rPr lang="en-US" dirty="0"/>
              <a:t>Assessed against electrocardiogram-derived heartbeats</a:t>
            </a:r>
          </a:p>
          <a:p>
            <a:pPr marL="285750" indent="-285750">
              <a:lnSpc>
                <a:spcPct val="120000"/>
              </a:lnSpc>
              <a:buFont typeface="Arial" panose="020B0604020202020204" pitchFamily="34" charset="0"/>
              <a:buChar char="•"/>
            </a:pPr>
            <a:r>
              <a:rPr lang="en-US" dirty="0"/>
              <a:t>On eight datasets.</a:t>
            </a:r>
          </a:p>
        </p:txBody>
      </p:sp>
      <p:sp>
        <p:nvSpPr>
          <p:cNvPr id="7" name="TextBox 6">
            <a:extLst>
              <a:ext uri="{FF2B5EF4-FFF2-40B4-BE49-F238E27FC236}">
                <a16:creationId xmlns:a16="http://schemas.microsoft.com/office/drawing/2014/main" id="{13E7B5E1-AC0D-D2C2-7834-A5B647B2F31F}"/>
              </a:ext>
            </a:extLst>
          </p:cNvPr>
          <p:cNvSpPr txBox="1"/>
          <p:nvPr/>
        </p:nvSpPr>
        <p:spPr>
          <a:xfrm>
            <a:off x="1252107" y="6556634"/>
            <a:ext cx="10863503" cy="261610"/>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Charlton PH </a:t>
            </a:r>
            <a:r>
              <a:rPr kumimoji="0" lang="en-GB" sz="1100" b="0" i="1" u="none" strike="noStrike" kern="1200" cap="none" spc="0" normalizeH="0" baseline="0" noProof="0" dirty="0">
                <a:ln>
                  <a:noFill/>
                </a:ln>
                <a:solidFill>
                  <a:prstClr val="white"/>
                </a:solidFill>
                <a:effectLst/>
                <a:uLnTx/>
                <a:uFillTx/>
                <a:latin typeface="Calibri"/>
                <a:ea typeface="+mn-ea"/>
                <a:cs typeface="+mn-cs"/>
              </a:rPr>
              <a:t>et al.</a:t>
            </a:r>
            <a:r>
              <a:rPr kumimoji="0" lang="en-GB" sz="1100" b="0" i="0" u="none" strike="noStrike" kern="1200" cap="none" spc="0" normalizeH="0" baseline="0" noProof="0" dirty="0">
                <a:ln>
                  <a:noFill/>
                </a:ln>
                <a:solidFill>
                  <a:prstClr val="white"/>
                </a:solidFill>
                <a:effectLst/>
                <a:uLnTx/>
                <a:uFillTx/>
                <a:latin typeface="Calibri"/>
                <a:ea typeface="+mn-ea"/>
                <a:cs typeface="+mn-cs"/>
              </a:rPr>
              <a:t>, Detecting beats in the photoplethysmogram: benchmarking open-source algorithms, Phys Meas., 2022. </a:t>
            </a:r>
            <a:r>
              <a:rPr kumimoji="0" lang="en-GB" sz="11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https://doi.org/10.1088/1361-6579/ac826d</a:t>
            </a: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p>
        </p:txBody>
      </p:sp>
      <p:sp>
        <p:nvSpPr>
          <p:cNvPr id="3" name="Title 1">
            <a:extLst>
              <a:ext uri="{FF2B5EF4-FFF2-40B4-BE49-F238E27FC236}">
                <a16:creationId xmlns:a16="http://schemas.microsoft.com/office/drawing/2014/main" id="{4BAF29D1-6558-CCEC-6F73-AA2532D20CA2}"/>
              </a:ext>
            </a:extLst>
          </p:cNvPr>
          <p:cNvSpPr txBox="1">
            <a:spLocks/>
          </p:cNvSpPr>
          <p:nvPr/>
        </p:nvSpPr>
        <p:spPr>
          <a:xfrm>
            <a:off x="72893" y="39756"/>
            <a:ext cx="11593590"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Benchmarking photoplethysmogram beat detectors</a:t>
            </a:r>
          </a:p>
        </p:txBody>
      </p:sp>
    </p:spTree>
    <p:custDataLst>
      <p:tags r:id="rId1"/>
    </p:custDataLst>
    <p:extLst>
      <p:ext uri="{BB962C8B-B14F-4D97-AF65-F5344CB8AC3E}">
        <p14:creationId xmlns:p14="http://schemas.microsoft.com/office/powerpoint/2010/main" val="2664386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6510EB-F9AA-5DA5-12B7-7963837E1C34}"/>
              </a:ext>
            </a:extLst>
          </p:cNvPr>
          <p:cNvSpPr txBox="1"/>
          <p:nvPr/>
        </p:nvSpPr>
        <p:spPr>
          <a:xfrm>
            <a:off x="1252107" y="6556634"/>
            <a:ext cx="10863503" cy="261610"/>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Charlton PH </a:t>
            </a:r>
            <a:r>
              <a:rPr kumimoji="0" lang="en-GB" sz="1100" b="0" i="1" u="none" strike="noStrike" kern="1200" cap="none" spc="0" normalizeH="0" baseline="0" noProof="0" dirty="0">
                <a:ln>
                  <a:noFill/>
                </a:ln>
                <a:solidFill>
                  <a:prstClr val="white"/>
                </a:solidFill>
                <a:effectLst/>
                <a:uLnTx/>
                <a:uFillTx/>
                <a:latin typeface="Calibri"/>
                <a:ea typeface="+mn-ea"/>
                <a:cs typeface="+mn-cs"/>
              </a:rPr>
              <a:t>et al.</a:t>
            </a:r>
            <a:r>
              <a:rPr kumimoji="0" lang="en-GB" sz="1100" b="0" i="0" u="none" strike="noStrike" kern="1200" cap="none" spc="0" normalizeH="0" baseline="0" noProof="0" dirty="0">
                <a:ln>
                  <a:noFill/>
                </a:ln>
                <a:solidFill>
                  <a:prstClr val="white"/>
                </a:solidFill>
                <a:effectLst/>
                <a:uLnTx/>
                <a:uFillTx/>
                <a:latin typeface="Calibri"/>
                <a:ea typeface="+mn-ea"/>
                <a:cs typeface="+mn-cs"/>
              </a:rPr>
              <a:t>, Detecting beats in the photoplethysmogram: benchmarking open-source algorithms, Phys Meas., 2022. </a:t>
            </a:r>
            <a:r>
              <a:rPr kumimoji="0" lang="en-GB" sz="11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https://doi.org/10.1088/1361-6579/ac826d</a:t>
            </a: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p>
        </p:txBody>
      </p:sp>
      <p:pic>
        <p:nvPicPr>
          <p:cNvPr id="5" name="Picture 4">
            <a:extLst>
              <a:ext uri="{FF2B5EF4-FFF2-40B4-BE49-F238E27FC236}">
                <a16:creationId xmlns:a16="http://schemas.microsoft.com/office/drawing/2014/main" id="{07940BE4-2784-EF53-8656-EA84A45D1F7C}"/>
              </a:ext>
            </a:extLst>
          </p:cNvPr>
          <p:cNvPicPr>
            <a:picLocks noChangeAspect="1"/>
          </p:cNvPicPr>
          <p:nvPr/>
        </p:nvPicPr>
        <p:blipFill>
          <a:blip r:embed="rId6"/>
          <a:stretch>
            <a:fillRect/>
          </a:stretch>
        </p:blipFill>
        <p:spPr>
          <a:xfrm>
            <a:off x="189187" y="744560"/>
            <a:ext cx="4824317" cy="5661496"/>
          </a:xfrm>
          <a:prstGeom prst="rect">
            <a:avLst/>
          </a:prstGeom>
        </p:spPr>
      </p:pic>
      <p:pic>
        <p:nvPicPr>
          <p:cNvPr id="7" name="Picture 6">
            <a:extLst>
              <a:ext uri="{FF2B5EF4-FFF2-40B4-BE49-F238E27FC236}">
                <a16:creationId xmlns:a16="http://schemas.microsoft.com/office/drawing/2014/main" id="{2C7A026F-2427-AE74-C479-31E0896AD6A7}"/>
              </a:ext>
            </a:extLst>
          </p:cNvPr>
          <p:cNvPicPr>
            <a:picLocks noChangeAspect="1"/>
          </p:cNvPicPr>
          <p:nvPr/>
        </p:nvPicPr>
        <p:blipFill rotWithShape="1">
          <a:blip r:embed="rId7"/>
          <a:srcRect t="73638" r="72440"/>
          <a:stretch/>
        </p:blipFill>
        <p:spPr>
          <a:xfrm>
            <a:off x="6874666" y="744560"/>
            <a:ext cx="3939649" cy="4422378"/>
          </a:xfrm>
          <a:prstGeom prst="rect">
            <a:avLst/>
          </a:prstGeom>
        </p:spPr>
      </p:pic>
      <p:sp>
        <p:nvSpPr>
          <p:cNvPr id="8" name="Rectangle 7">
            <a:extLst>
              <a:ext uri="{FF2B5EF4-FFF2-40B4-BE49-F238E27FC236}">
                <a16:creationId xmlns:a16="http://schemas.microsoft.com/office/drawing/2014/main" id="{2AAF80DA-2EE0-3CA4-2F0B-D02DA5D2738B}"/>
              </a:ext>
            </a:extLst>
          </p:cNvPr>
          <p:cNvSpPr/>
          <p:nvPr/>
        </p:nvSpPr>
        <p:spPr>
          <a:xfrm>
            <a:off x="189187" y="4991037"/>
            <a:ext cx="1303282" cy="1401961"/>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08A91985-011B-19F0-6231-9372DE266F7B}"/>
              </a:ext>
            </a:extLst>
          </p:cNvPr>
          <p:cNvCxnSpPr>
            <a:cxnSpLocks/>
          </p:cNvCxnSpPr>
          <p:nvPr/>
        </p:nvCxnSpPr>
        <p:spPr>
          <a:xfrm flipV="1">
            <a:off x="1492469" y="5193812"/>
            <a:ext cx="9321845" cy="1212244"/>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A186352-7C16-7DB9-19CD-3A60DCDA130F}"/>
              </a:ext>
            </a:extLst>
          </p:cNvPr>
          <p:cNvCxnSpPr>
            <a:cxnSpLocks/>
          </p:cNvCxnSpPr>
          <p:nvPr/>
        </p:nvCxnSpPr>
        <p:spPr>
          <a:xfrm flipV="1">
            <a:off x="189187" y="934278"/>
            <a:ext cx="6494669" cy="4069817"/>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2B9D641-C3B9-7CF7-76B7-2F13C8008B47}"/>
              </a:ext>
            </a:extLst>
          </p:cNvPr>
          <p:cNvSpPr/>
          <p:nvPr/>
        </p:nvSpPr>
        <p:spPr>
          <a:xfrm>
            <a:off x="6683857" y="907403"/>
            <a:ext cx="4130457" cy="4259534"/>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F6B096AA-A77D-CEC7-D0DC-182316280DDD}"/>
              </a:ext>
            </a:extLst>
          </p:cNvPr>
          <p:cNvSpPr txBox="1">
            <a:spLocks/>
          </p:cNvSpPr>
          <p:nvPr/>
        </p:nvSpPr>
        <p:spPr>
          <a:xfrm>
            <a:off x="72893" y="39756"/>
            <a:ext cx="11593590"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Benchmarking photoplethysmogram beat detectors</a:t>
            </a:r>
          </a:p>
        </p:txBody>
      </p:sp>
    </p:spTree>
    <p:custDataLst>
      <p:tags r:id="rId1"/>
    </p:custDataLst>
    <p:extLst>
      <p:ext uri="{BB962C8B-B14F-4D97-AF65-F5344CB8AC3E}">
        <p14:creationId xmlns:p14="http://schemas.microsoft.com/office/powerpoint/2010/main" val="339658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E1501-2309-9F04-EC74-4FBD6FE0CBA7}"/>
              </a:ext>
            </a:extLst>
          </p:cNvPr>
          <p:cNvSpPr txBox="1">
            <a:spLocks/>
          </p:cNvSpPr>
          <p:nvPr/>
        </p:nvSpPr>
        <p:spPr>
          <a:xfrm>
            <a:off x="72893" y="39756"/>
            <a:ext cx="11593590"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Benchmarking photoplethysmogram beat detectors</a:t>
            </a:r>
          </a:p>
        </p:txBody>
      </p:sp>
      <p:sp>
        <p:nvSpPr>
          <p:cNvPr id="4" name="TextBox 3">
            <a:extLst>
              <a:ext uri="{FF2B5EF4-FFF2-40B4-BE49-F238E27FC236}">
                <a16:creationId xmlns:a16="http://schemas.microsoft.com/office/drawing/2014/main" id="{756510EB-F9AA-5DA5-12B7-7963837E1C34}"/>
              </a:ext>
            </a:extLst>
          </p:cNvPr>
          <p:cNvSpPr txBox="1"/>
          <p:nvPr/>
        </p:nvSpPr>
        <p:spPr>
          <a:xfrm>
            <a:off x="1252107" y="6556634"/>
            <a:ext cx="10863503" cy="261610"/>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Charlton PH </a:t>
            </a:r>
            <a:r>
              <a:rPr kumimoji="0" lang="en-GB" sz="1100" b="0" i="1" u="none" strike="noStrike" kern="1200" cap="none" spc="0" normalizeH="0" baseline="0" noProof="0" dirty="0">
                <a:ln>
                  <a:noFill/>
                </a:ln>
                <a:solidFill>
                  <a:prstClr val="white"/>
                </a:solidFill>
                <a:effectLst/>
                <a:uLnTx/>
                <a:uFillTx/>
                <a:latin typeface="Calibri"/>
                <a:ea typeface="+mn-ea"/>
                <a:cs typeface="+mn-cs"/>
              </a:rPr>
              <a:t>et al.</a:t>
            </a:r>
            <a:r>
              <a:rPr kumimoji="0" lang="en-GB" sz="1100" b="0" i="0" u="none" strike="noStrike" kern="1200" cap="none" spc="0" normalizeH="0" baseline="0" noProof="0" dirty="0">
                <a:ln>
                  <a:noFill/>
                </a:ln>
                <a:solidFill>
                  <a:prstClr val="white"/>
                </a:solidFill>
                <a:effectLst/>
                <a:uLnTx/>
                <a:uFillTx/>
                <a:latin typeface="Calibri"/>
                <a:ea typeface="+mn-ea"/>
                <a:cs typeface="+mn-cs"/>
              </a:rPr>
              <a:t>, Detecting beats in the photoplethysmogram: benchmarking open-source algorithms, Phys Meas., 2022. </a:t>
            </a:r>
            <a:r>
              <a:rPr kumimoji="0" lang="en-GB" sz="11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https://doi.org/10.1088/1361-6579/ac826d</a:t>
            </a: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p>
        </p:txBody>
      </p:sp>
      <p:pic>
        <p:nvPicPr>
          <p:cNvPr id="5" name="Picture 4">
            <a:extLst>
              <a:ext uri="{FF2B5EF4-FFF2-40B4-BE49-F238E27FC236}">
                <a16:creationId xmlns:a16="http://schemas.microsoft.com/office/drawing/2014/main" id="{07940BE4-2784-EF53-8656-EA84A45D1F7C}"/>
              </a:ext>
            </a:extLst>
          </p:cNvPr>
          <p:cNvPicPr>
            <a:picLocks noChangeAspect="1"/>
          </p:cNvPicPr>
          <p:nvPr/>
        </p:nvPicPr>
        <p:blipFill rotWithShape="1">
          <a:blip r:embed="rId6"/>
          <a:srcRect b="75651"/>
          <a:stretch/>
        </p:blipFill>
        <p:spPr>
          <a:xfrm>
            <a:off x="714704" y="849663"/>
            <a:ext cx="10152992" cy="2901178"/>
          </a:xfrm>
          <a:prstGeom prst="rect">
            <a:avLst/>
          </a:prstGeom>
        </p:spPr>
      </p:pic>
      <p:sp>
        <p:nvSpPr>
          <p:cNvPr id="6" name="TextBox 5">
            <a:extLst>
              <a:ext uri="{FF2B5EF4-FFF2-40B4-BE49-F238E27FC236}">
                <a16:creationId xmlns:a16="http://schemas.microsoft.com/office/drawing/2014/main" id="{1D372419-AC8A-1B79-F4B9-7B1BA45DD5AF}"/>
              </a:ext>
            </a:extLst>
          </p:cNvPr>
          <p:cNvSpPr txBox="1"/>
          <p:nvPr/>
        </p:nvSpPr>
        <p:spPr>
          <a:xfrm>
            <a:off x="1818289" y="3720309"/>
            <a:ext cx="6950877" cy="734945"/>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Eight beat detectors performed well at rest in the absence of movement</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F1 scores of &gt;=90% on hospital data and wearable data</a:t>
            </a:r>
          </a:p>
        </p:txBody>
      </p:sp>
    </p:spTree>
    <p:custDataLst>
      <p:tags r:id="rId1"/>
    </p:custDataLst>
    <p:extLst>
      <p:ext uri="{BB962C8B-B14F-4D97-AF65-F5344CB8AC3E}">
        <p14:creationId xmlns:p14="http://schemas.microsoft.com/office/powerpoint/2010/main" val="3961820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E1501-2309-9F04-EC74-4FBD6FE0CBA7}"/>
              </a:ext>
            </a:extLst>
          </p:cNvPr>
          <p:cNvSpPr txBox="1">
            <a:spLocks/>
          </p:cNvSpPr>
          <p:nvPr/>
        </p:nvSpPr>
        <p:spPr>
          <a:xfrm>
            <a:off x="72893" y="39756"/>
            <a:ext cx="11593590"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Benchmarking photoplethysmogram beat detectors</a:t>
            </a:r>
          </a:p>
        </p:txBody>
      </p:sp>
      <p:sp>
        <p:nvSpPr>
          <p:cNvPr id="4" name="TextBox 3">
            <a:extLst>
              <a:ext uri="{FF2B5EF4-FFF2-40B4-BE49-F238E27FC236}">
                <a16:creationId xmlns:a16="http://schemas.microsoft.com/office/drawing/2014/main" id="{756510EB-F9AA-5DA5-12B7-7963837E1C34}"/>
              </a:ext>
            </a:extLst>
          </p:cNvPr>
          <p:cNvSpPr txBox="1"/>
          <p:nvPr/>
        </p:nvSpPr>
        <p:spPr>
          <a:xfrm>
            <a:off x="1252107" y="6556634"/>
            <a:ext cx="10863503" cy="261610"/>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Charlton PH </a:t>
            </a:r>
            <a:r>
              <a:rPr kumimoji="0" lang="en-GB" sz="1100" b="0" i="1" u="none" strike="noStrike" kern="1200" cap="none" spc="0" normalizeH="0" baseline="0" noProof="0" dirty="0">
                <a:ln>
                  <a:noFill/>
                </a:ln>
                <a:solidFill>
                  <a:prstClr val="white"/>
                </a:solidFill>
                <a:effectLst/>
                <a:uLnTx/>
                <a:uFillTx/>
                <a:latin typeface="Calibri"/>
                <a:ea typeface="+mn-ea"/>
                <a:cs typeface="+mn-cs"/>
              </a:rPr>
              <a:t>et al.</a:t>
            </a:r>
            <a:r>
              <a:rPr kumimoji="0" lang="en-GB" sz="1100" b="0" i="0" u="none" strike="noStrike" kern="1200" cap="none" spc="0" normalizeH="0" baseline="0" noProof="0" dirty="0">
                <a:ln>
                  <a:noFill/>
                </a:ln>
                <a:solidFill>
                  <a:prstClr val="white"/>
                </a:solidFill>
                <a:effectLst/>
                <a:uLnTx/>
                <a:uFillTx/>
                <a:latin typeface="Calibri"/>
                <a:ea typeface="+mn-ea"/>
                <a:cs typeface="+mn-cs"/>
              </a:rPr>
              <a:t>, Detecting beats in the photoplethysmogram: benchmarking open-source algorithms, Phys Meas., 2022. </a:t>
            </a:r>
            <a:r>
              <a:rPr kumimoji="0" lang="en-GB" sz="11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https://doi.org/10.1088/1361-6579/ac826d</a:t>
            </a: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p>
        </p:txBody>
      </p:sp>
      <p:pic>
        <p:nvPicPr>
          <p:cNvPr id="5" name="Picture 4">
            <a:extLst>
              <a:ext uri="{FF2B5EF4-FFF2-40B4-BE49-F238E27FC236}">
                <a16:creationId xmlns:a16="http://schemas.microsoft.com/office/drawing/2014/main" id="{07940BE4-2784-EF53-8656-EA84A45D1F7C}"/>
              </a:ext>
            </a:extLst>
          </p:cNvPr>
          <p:cNvPicPr>
            <a:picLocks noChangeAspect="1"/>
          </p:cNvPicPr>
          <p:nvPr/>
        </p:nvPicPr>
        <p:blipFill rotWithShape="1">
          <a:blip r:embed="rId6"/>
          <a:srcRect l="-711" t="48584" r="711" b="27067"/>
          <a:stretch/>
        </p:blipFill>
        <p:spPr>
          <a:xfrm>
            <a:off x="714704" y="849663"/>
            <a:ext cx="10152992" cy="2901178"/>
          </a:xfrm>
          <a:prstGeom prst="rect">
            <a:avLst/>
          </a:prstGeom>
        </p:spPr>
      </p:pic>
      <p:sp>
        <p:nvSpPr>
          <p:cNvPr id="6" name="TextBox 5">
            <a:extLst>
              <a:ext uri="{FF2B5EF4-FFF2-40B4-BE49-F238E27FC236}">
                <a16:creationId xmlns:a16="http://schemas.microsoft.com/office/drawing/2014/main" id="{3BFC6D85-E909-1C7C-C2D3-E27850C7C23B}"/>
              </a:ext>
            </a:extLst>
          </p:cNvPr>
          <p:cNvSpPr txBox="1"/>
          <p:nvPr/>
        </p:nvSpPr>
        <p:spPr>
          <a:xfrm>
            <a:off x="1818289" y="3720309"/>
            <a:ext cx="6950877" cy="1399742"/>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Eight beat detectors performed well at rest in the absence of movement</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F1 scores of &gt;=90% on hospital data and wearable data</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Their performance was poorer during exercise:</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F1 scores of 55%–91%</a:t>
            </a:r>
          </a:p>
        </p:txBody>
      </p:sp>
    </p:spTree>
    <p:custDataLst>
      <p:tags r:id="rId1"/>
    </p:custDataLst>
    <p:extLst>
      <p:ext uri="{BB962C8B-B14F-4D97-AF65-F5344CB8AC3E}">
        <p14:creationId xmlns:p14="http://schemas.microsoft.com/office/powerpoint/2010/main" val="104962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E1501-2309-9F04-EC74-4FBD6FE0CBA7}"/>
              </a:ext>
            </a:extLst>
          </p:cNvPr>
          <p:cNvSpPr txBox="1">
            <a:spLocks/>
          </p:cNvSpPr>
          <p:nvPr/>
        </p:nvSpPr>
        <p:spPr>
          <a:xfrm>
            <a:off x="72893" y="39756"/>
            <a:ext cx="11593590"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Benchmarking photoplethysmogram beat detectors</a:t>
            </a:r>
          </a:p>
        </p:txBody>
      </p:sp>
      <p:sp>
        <p:nvSpPr>
          <p:cNvPr id="4" name="TextBox 3">
            <a:extLst>
              <a:ext uri="{FF2B5EF4-FFF2-40B4-BE49-F238E27FC236}">
                <a16:creationId xmlns:a16="http://schemas.microsoft.com/office/drawing/2014/main" id="{756510EB-F9AA-5DA5-12B7-7963837E1C34}"/>
              </a:ext>
            </a:extLst>
          </p:cNvPr>
          <p:cNvSpPr txBox="1"/>
          <p:nvPr/>
        </p:nvSpPr>
        <p:spPr>
          <a:xfrm>
            <a:off x="1252107" y="6556634"/>
            <a:ext cx="10863503" cy="261610"/>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Charlton PH </a:t>
            </a:r>
            <a:r>
              <a:rPr kumimoji="0" lang="en-GB" sz="1100" b="0" i="1" u="none" strike="noStrike" kern="1200" cap="none" spc="0" normalizeH="0" baseline="0" noProof="0" dirty="0">
                <a:ln>
                  <a:noFill/>
                </a:ln>
                <a:solidFill>
                  <a:prstClr val="white"/>
                </a:solidFill>
                <a:effectLst/>
                <a:uLnTx/>
                <a:uFillTx/>
                <a:latin typeface="Calibri"/>
                <a:ea typeface="+mn-ea"/>
                <a:cs typeface="+mn-cs"/>
              </a:rPr>
              <a:t>et al.</a:t>
            </a:r>
            <a:r>
              <a:rPr kumimoji="0" lang="en-GB" sz="1100" b="0" i="0" u="none" strike="noStrike" kern="1200" cap="none" spc="0" normalizeH="0" baseline="0" noProof="0" dirty="0">
                <a:ln>
                  <a:noFill/>
                </a:ln>
                <a:solidFill>
                  <a:prstClr val="white"/>
                </a:solidFill>
                <a:effectLst/>
                <a:uLnTx/>
                <a:uFillTx/>
                <a:latin typeface="Calibri"/>
                <a:ea typeface="+mn-ea"/>
                <a:cs typeface="+mn-cs"/>
              </a:rPr>
              <a:t>, Detecting beats in the photoplethysmogram: benchmarking open-source algorithms, Phys Meas., 2022. </a:t>
            </a:r>
            <a:r>
              <a:rPr kumimoji="0" lang="en-GB" sz="11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https://doi.org/10.1088/1361-6579/ac826d</a:t>
            </a: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p>
        </p:txBody>
      </p:sp>
      <p:sp>
        <p:nvSpPr>
          <p:cNvPr id="3" name="TextBox 2">
            <a:extLst>
              <a:ext uri="{FF2B5EF4-FFF2-40B4-BE49-F238E27FC236}">
                <a16:creationId xmlns:a16="http://schemas.microsoft.com/office/drawing/2014/main" id="{318CDC21-60C2-A9F6-A284-6582501C6E37}"/>
              </a:ext>
            </a:extLst>
          </p:cNvPr>
          <p:cNvSpPr txBox="1"/>
          <p:nvPr/>
        </p:nvSpPr>
        <p:spPr>
          <a:xfrm>
            <a:off x="1818289" y="3720309"/>
            <a:ext cx="6950877" cy="2729337"/>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Eight beat detectors performed well at rest in the absence of movement</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F1 scores of &gt;=90% on hospital data and wearable data</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Their performance was poorer during exercise:</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F1 scores of 55%–91%</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Performance was: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Poorer in AF</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Poorer in neonates than adults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Not associated with ethnicity (Black compared with White)</a:t>
            </a:r>
          </a:p>
        </p:txBody>
      </p:sp>
      <p:pic>
        <p:nvPicPr>
          <p:cNvPr id="7" name="Picture 6">
            <a:extLst>
              <a:ext uri="{FF2B5EF4-FFF2-40B4-BE49-F238E27FC236}">
                <a16:creationId xmlns:a16="http://schemas.microsoft.com/office/drawing/2014/main" id="{1B3665F3-4F64-2DA3-4DE7-56105F30E74D}"/>
              </a:ext>
            </a:extLst>
          </p:cNvPr>
          <p:cNvPicPr>
            <a:picLocks noChangeAspect="1"/>
          </p:cNvPicPr>
          <p:nvPr/>
        </p:nvPicPr>
        <p:blipFill>
          <a:blip r:embed="rId6"/>
          <a:stretch>
            <a:fillRect/>
          </a:stretch>
        </p:blipFill>
        <p:spPr>
          <a:xfrm>
            <a:off x="168166" y="867263"/>
            <a:ext cx="3659381" cy="2746058"/>
          </a:xfrm>
          <a:prstGeom prst="rect">
            <a:avLst/>
          </a:prstGeom>
        </p:spPr>
      </p:pic>
      <p:pic>
        <p:nvPicPr>
          <p:cNvPr id="9" name="Picture 8">
            <a:extLst>
              <a:ext uri="{FF2B5EF4-FFF2-40B4-BE49-F238E27FC236}">
                <a16:creationId xmlns:a16="http://schemas.microsoft.com/office/drawing/2014/main" id="{3DB7DD7B-F441-4DE9-4FA9-7107F1525B0F}"/>
              </a:ext>
            </a:extLst>
          </p:cNvPr>
          <p:cNvPicPr>
            <a:picLocks noChangeAspect="1"/>
          </p:cNvPicPr>
          <p:nvPr/>
        </p:nvPicPr>
        <p:blipFill>
          <a:blip r:embed="rId7"/>
          <a:stretch>
            <a:fillRect/>
          </a:stretch>
        </p:blipFill>
        <p:spPr>
          <a:xfrm>
            <a:off x="4218766" y="867263"/>
            <a:ext cx="3655573" cy="2743200"/>
          </a:xfrm>
          <a:prstGeom prst="rect">
            <a:avLst/>
          </a:prstGeom>
        </p:spPr>
      </p:pic>
      <p:pic>
        <p:nvPicPr>
          <p:cNvPr id="11" name="Picture 10">
            <a:extLst>
              <a:ext uri="{FF2B5EF4-FFF2-40B4-BE49-F238E27FC236}">
                <a16:creationId xmlns:a16="http://schemas.microsoft.com/office/drawing/2014/main" id="{9C1D62A6-30A3-DBCD-AF95-E25C020D2955}"/>
              </a:ext>
            </a:extLst>
          </p:cNvPr>
          <p:cNvPicPr>
            <a:picLocks noChangeAspect="1"/>
          </p:cNvPicPr>
          <p:nvPr/>
        </p:nvPicPr>
        <p:blipFill>
          <a:blip r:embed="rId8"/>
          <a:stretch>
            <a:fillRect/>
          </a:stretch>
        </p:blipFill>
        <p:spPr>
          <a:xfrm>
            <a:off x="8265558" y="867263"/>
            <a:ext cx="3655573" cy="2743200"/>
          </a:xfrm>
          <a:prstGeom prst="rect">
            <a:avLst/>
          </a:prstGeom>
        </p:spPr>
      </p:pic>
      <p:sp>
        <p:nvSpPr>
          <p:cNvPr id="12" name="TextBox 11">
            <a:extLst>
              <a:ext uri="{FF2B5EF4-FFF2-40B4-BE49-F238E27FC236}">
                <a16:creationId xmlns:a16="http://schemas.microsoft.com/office/drawing/2014/main" id="{829FDD3B-FDAC-17B6-7796-66CCC9A4FFF6}"/>
              </a:ext>
            </a:extLst>
          </p:cNvPr>
          <p:cNvSpPr txBox="1"/>
          <p:nvPr/>
        </p:nvSpPr>
        <p:spPr>
          <a:xfrm>
            <a:off x="8476964" y="4623312"/>
            <a:ext cx="323275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Concluded that ‘MSPTD’ and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qppg</a:t>
            </a:r>
            <a:r>
              <a:rPr kumimoji="0" lang="en-US" sz="1800" b="0" i="0" u="none" strike="noStrike" kern="1200" cap="none" spc="0" normalizeH="0" baseline="0" noProof="0" dirty="0">
                <a:ln>
                  <a:noFill/>
                </a:ln>
                <a:solidFill>
                  <a:prstClr val="black"/>
                </a:solidFill>
                <a:effectLst/>
                <a:uLnTx/>
                <a:uFillTx/>
                <a:latin typeface="Calibri"/>
                <a:ea typeface="+mn-ea"/>
                <a:cs typeface="+mn-cs"/>
              </a:rPr>
              <a:t>’ performed best, although this is somewhat subjective.</a:t>
            </a:r>
          </a:p>
        </p:txBody>
      </p:sp>
    </p:spTree>
    <p:custDataLst>
      <p:tags r:id="rId1"/>
    </p:custDataLst>
    <p:extLst>
      <p:ext uri="{BB962C8B-B14F-4D97-AF65-F5344CB8AC3E}">
        <p14:creationId xmlns:p14="http://schemas.microsoft.com/office/powerpoint/2010/main" val="150029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636465"/>
        </a:solid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E9C11A2-EC16-DC47-AA52-189AFDAD5335}"/>
              </a:ext>
            </a:extLst>
          </p:cNvPr>
          <p:cNvSpPr txBox="1"/>
          <p:nvPr/>
        </p:nvSpPr>
        <p:spPr>
          <a:xfrm>
            <a:off x="5024221" y="6515020"/>
            <a:ext cx="7167780" cy="307777"/>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Luke Chesser</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333"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F0C97850-FCC3-9269-3988-CE531EA38AD2}"/>
              </a:ext>
            </a:extLst>
          </p:cNvPr>
          <p:cNvPicPr>
            <a:picLocks noChangeAspect="1"/>
          </p:cNvPicPr>
          <p:nvPr/>
        </p:nvPicPr>
        <p:blipFill rotWithShape="1">
          <a:blip r:embed="rId6"/>
          <a:srcRect t="1999" b="18119"/>
          <a:stretch/>
        </p:blipFill>
        <p:spPr>
          <a:xfrm>
            <a:off x="0" y="0"/>
            <a:ext cx="12192000" cy="6492875"/>
          </a:xfrm>
          <a:prstGeom prst="rect">
            <a:avLst/>
          </a:prstGeom>
        </p:spPr>
      </p:pic>
      <p:sp>
        <p:nvSpPr>
          <p:cNvPr id="2" name="Title 1">
            <a:extLst>
              <a:ext uri="{FF2B5EF4-FFF2-40B4-BE49-F238E27FC236}">
                <a16:creationId xmlns:a16="http://schemas.microsoft.com/office/drawing/2014/main" id="{99D766F4-CE6C-B58F-CDE2-0985259544FD}"/>
              </a:ext>
            </a:extLst>
          </p:cNvPr>
          <p:cNvSpPr txBox="1">
            <a:spLocks/>
          </p:cNvSpPr>
          <p:nvPr/>
        </p:nvSpPr>
        <p:spPr>
          <a:xfrm>
            <a:off x="334109" y="365125"/>
            <a:ext cx="6242537" cy="1382400"/>
          </a:xfrm>
          <a:prstGeom prst="rect">
            <a:avLst/>
          </a:prstGeom>
          <a:solidFill>
            <a:schemeClr val="bg1"/>
          </a:solidFill>
          <a:effectLst>
            <a:glow rad="127000">
              <a:schemeClr val="bg1"/>
            </a:glow>
          </a:effectLst>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Using photoplethysmography to prompt single-lead ECG</a:t>
            </a:r>
          </a:p>
        </p:txBody>
      </p:sp>
    </p:spTree>
    <p:custDataLst>
      <p:tags r:id="rId1"/>
    </p:custDataLst>
    <p:extLst>
      <p:ext uri="{BB962C8B-B14F-4D97-AF65-F5344CB8AC3E}">
        <p14:creationId xmlns:p14="http://schemas.microsoft.com/office/powerpoint/2010/main" val="3588364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17CF266-5FD0-646F-3353-BEC59A4EA074}"/>
              </a:ext>
            </a:extLst>
          </p:cNvPr>
          <p:cNvSpPr txBox="1"/>
          <p:nvPr/>
        </p:nvSpPr>
        <p:spPr>
          <a:xfrm>
            <a:off x="6684748" y="2396730"/>
            <a:ext cx="5434359" cy="3061736"/>
          </a:xfrm>
          <a:prstGeom prst="rect">
            <a:avLst/>
          </a:prstGeom>
          <a:noFill/>
        </p:spPr>
        <p:txBody>
          <a:bodyPr wrap="square" rtlCol="0">
            <a:spAutoFit/>
          </a:bodyPr>
          <a:lstStyle/>
          <a:p>
            <a:pPr>
              <a:lnSpc>
                <a:spcPct val="120000"/>
              </a:lnSpc>
            </a:pPr>
            <a:r>
              <a:rPr kumimoji="0" lang="en-US" sz="1800" b="1" i="0" u="none" strike="noStrike" kern="1200" cap="none" spc="0" normalizeH="0" baseline="0" noProof="0" dirty="0">
                <a:ln>
                  <a:noFill/>
                </a:ln>
                <a:solidFill>
                  <a:prstClr val="black"/>
                </a:solidFill>
                <a:effectLst/>
                <a:uLnTx/>
                <a:uFillTx/>
                <a:latin typeface="Calibri"/>
                <a:ea typeface="+mn-ea"/>
                <a:cs typeface="+mn-cs"/>
              </a:rPr>
              <a:t>Aim: </a:t>
            </a:r>
            <a:r>
              <a:rPr kumimoji="0" lang="en-US" sz="1800" b="0" i="0" u="none" strike="noStrike" kern="1200" cap="none" spc="0" normalizeH="0" baseline="0" noProof="0" dirty="0">
                <a:ln>
                  <a:noFill/>
                </a:ln>
                <a:solidFill>
                  <a:prstClr val="black"/>
                </a:solidFill>
                <a:effectLst/>
                <a:uLnTx/>
                <a:uFillTx/>
                <a:latin typeface="Calibri"/>
                <a:ea typeface="+mn-ea"/>
                <a:cs typeface="+mn-cs"/>
              </a:rPr>
              <a:t>To identify the best-performing open-source QRS detector for use with telehealth ECGs</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Methods: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18 open-source beat detection algorithms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Assessed against manual annotations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On six datasets.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Performance expressed as F1-score (ranges from 0 to 1, with 1 being best).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1">
            <a:extLst>
              <a:ext uri="{FF2B5EF4-FFF2-40B4-BE49-F238E27FC236}">
                <a16:creationId xmlns:a16="http://schemas.microsoft.com/office/drawing/2014/main" id="{4BAF29D1-6558-CCEC-6F73-AA2532D20CA2}"/>
              </a:ext>
            </a:extLst>
          </p:cNvPr>
          <p:cNvSpPr txBox="1">
            <a:spLocks/>
          </p:cNvSpPr>
          <p:nvPr/>
        </p:nvSpPr>
        <p:spPr>
          <a:xfrm>
            <a:off x="72893" y="39756"/>
            <a:ext cx="11593590"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Benchmarking ECG beat detectors</a:t>
            </a:r>
          </a:p>
        </p:txBody>
      </p:sp>
      <p:sp>
        <p:nvSpPr>
          <p:cNvPr id="2" name="TextBox 1">
            <a:extLst>
              <a:ext uri="{FF2B5EF4-FFF2-40B4-BE49-F238E27FC236}">
                <a16:creationId xmlns:a16="http://schemas.microsoft.com/office/drawing/2014/main" id="{45A21225-02CA-D31E-ACB9-750BB8FAC5DD}"/>
              </a:ext>
            </a:extLst>
          </p:cNvPr>
          <p:cNvSpPr txBox="1"/>
          <p:nvPr/>
        </p:nvSpPr>
        <p:spPr>
          <a:xfrm>
            <a:off x="0" y="6334780"/>
            <a:ext cx="12119107" cy="523220"/>
          </a:xfrm>
          <a:prstGeom prst="rect">
            <a:avLst/>
          </a:prstGeom>
          <a:no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Kristof F </a:t>
            </a:r>
            <a:r>
              <a:rPr kumimoji="0" lang="en-GB"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et al.</a:t>
            </a: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QRS detection in single-lead, telehealth electrocardiogram signals: Benchmarking open-source algorithms, </a:t>
            </a:r>
            <a:r>
              <a:rPr kumimoji="0" lang="en-GB"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PLOS Digital Health</a:t>
            </a:r>
            <a:r>
              <a:rPr kumimoji="0" lang="en-GB" sz="1400" b="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2024. </a:t>
            </a:r>
            <a:r>
              <a:rPr kumimoji="0" lang="en-GB" sz="1400" b="0" u="none" strike="noStrike" kern="1200" cap="none" spc="0" normalizeH="0" baseline="0" noProof="0" dirty="0">
                <a:ln>
                  <a:noFill/>
                </a:ln>
                <a:solidFill>
                  <a:schemeClr val="bg1"/>
                </a:solidFill>
                <a:effectLst/>
                <a:uLnTx/>
                <a:uFillTx/>
                <a:latin typeface="Calibri" panose="020F0502020204030204" pitchFamily="34" charset="0"/>
                <a:ea typeface="+mn-ea"/>
                <a:cs typeface="+mn-cs"/>
                <a:hlinkClick r:id="rId4">
                  <a:extLst>
                    <a:ext uri="{A12FA001-AC4F-418D-AE19-62706E023703}">
                      <ahyp:hlinkClr xmlns:ahyp="http://schemas.microsoft.com/office/drawing/2018/hyperlinkcolor" val="tx"/>
                    </a:ext>
                  </a:extLst>
                </a:hlinkClick>
              </a:rPr>
              <a:t>https://doi.org/10.1371/journal.pdig.0000538</a:t>
            </a:r>
            <a:r>
              <a:rPr kumimoji="0" lang="en-GB" sz="1400" b="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a:t>
            </a:r>
            <a:r>
              <a:rPr kumimoji="0" lang="en-US" sz="1400" b="0" i="0" u="none" strike="noStrike" kern="1200" cap="none" spc="0" normalizeH="0" baseline="0" noProof="0" dirty="0">
                <a:ln>
                  <a:noFill/>
                </a:ln>
                <a:solidFill>
                  <a:schemeClr val="bg1"/>
                </a:solidFill>
                <a:effectLst/>
                <a:uLnTx/>
                <a:uFillTx/>
                <a:latin typeface="Calibri"/>
                <a:ea typeface="+mn-ea"/>
                <a:cs typeface="+mn-cs"/>
              </a:rPr>
              <a:t>(</a:t>
            </a:r>
            <a:r>
              <a:rPr kumimoji="0" lang="en-US" sz="1400" b="0" i="0" u="none" strike="noStrike" kern="1200" cap="none" spc="0" normalizeH="0" baseline="0" noProof="0" dirty="0">
                <a:ln>
                  <a:noFill/>
                </a:ln>
                <a:solidFill>
                  <a:schemeClr val="bg1"/>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400" b="0" i="0" u="none" strike="noStrike" kern="1200" cap="none" spc="0" normalizeH="0" baseline="0" noProof="0" dirty="0">
                <a:ln>
                  <a:noFill/>
                </a:ln>
                <a:solidFill>
                  <a:schemeClr val="bg1"/>
                </a:solidFill>
                <a:effectLst/>
                <a:uLnTx/>
                <a:uFillTx/>
                <a:latin typeface="Calibri"/>
                <a:ea typeface="+mn-ea"/>
                <a:cs typeface="+mn-cs"/>
              </a:rPr>
              <a:t>)</a:t>
            </a:r>
            <a:endPar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pic>
        <p:nvPicPr>
          <p:cNvPr id="5" name="Picture 4" descr="A graph showing a graph of a graph&#10;&#10;Description automatically generated with medium confidence">
            <a:extLst>
              <a:ext uri="{FF2B5EF4-FFF2-40B4-BE49-F238E27FC236}">
                <a16:creationId xmlns:a16="http://schemas.microsoft.com/office/drawing/2014/main" id="{46137F71-AD71-AC35-5FB7-D5B4FC78323B}"/>
              </a:ext>
            </a:extLst>
          </p:cNvPr>
          <p:cNvPicPr>
            <a:picLocks noChangeAspect="1"/>
          </p:cNvPicPr>
          <p:nvPr/>
        </p:nvPicPr>
        <p:blipFill>
          <a:blip r:embed="rId6"/>
          <a:stretch>
            <a:fillRect/>
          </a:stretch>
        </p:blipFill>
        <p:spPr>
          <a:xfrm>
            <a:off x="72893" y="2223599"/>
            <a:ext cx="6083300" cy="2743200"/>
          </a:xfrm>
          <a:prstGeom prst="rect">
            <a:avLst/>
          </a:prstGeom>
        </p:spPr>
      </p:pic>
    </p:spTree>
    <p:custDataLst>
      <p:tags r:id="rId1"/>
    </p:custDataLst>
    <p:extLst>
      <p:ext uri="{BB962C8B-B14F-4D97-AF65-F5344CB8AC3E}">
        <p14:creationId xmlns:p14="http://schemas.microsoft.com/office/powerpoint/2010/main" val="2793556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17CF266-5FD0-646F-3353-BEC59A4EA074}"/>
              </a:ext>
            </a:extLst>
          </p:cNvPr>
          <p:cNvSpPr txBox="1"/>
          <p:nvPr/>
        </p:nvSpPr>
        <p:spPr>
          <a:xfrm>
            <a:off x="6684748" y="2396730"/>
            <a:ext cx="5434359" cy="173214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Results:</a:t>
            </a:r>
          </a:p>
          <a:p>
            <a:pPr>
              <a:lnSpc>
                <a:spcPct val="120000"/>
              </a:lnSpc>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Using ‘F1 score ≥0.96’ as the criteria for determining whether an algorithm performed well:</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12 algorithms performed well </a:t>
            </a:r>
            <a:r>
              <a:rPr lang="en-US" dirty="0">
                <a:solidFill>
                  <a:prstClr val="black"/>
                </a:solidFill>
                <a:latin typeface="Calibri"/>
              </a:rPr>
              <a:t>on ECGs collected under clinical supervision.</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1">
            <a:extLst>
              <a:ext uri="{FF2B5EF4-FFF2-40B4-BE49-F238E27FC236}">
                <a16:creationId xmlns:a16="http://schemas.microsoft.com/office/drawing/2014/main" id="{4BAF29D1-6558-CCEC-6F73-AA2532D20CA2}"/>
              </a:ext>
            </a:extLst>
          </p:cNvPr>
          <p:cNvSpPr txBox="1">
            <a:spLocks/>
          </p:cNvSpPr>
          <p:nvPr/>
        </p:nvSpPr>
        <p:spPr>
          <a:xfrm>
            <a:off x="72893" y="39756"/>
            <a:ext cx="11593590"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Benchmarking ECG beat detectors</a:t>
            </a:r>
          </a:p>
        </p:txBody>
      </p:sp>
      <p:sp>
        <p:nvSpPr>
          <p:cNvPr id="2" name="TextBox 1">
            <a:extLst>
              <a:ext uri="{FF2B5EF4-FFF2-40B4-BE49-F238E27FC236}">
                <a16:creationId xmlns:a16="http://schemas.microsoft.com/office/drawing/2014/main" id="{45A21225-02CA-D31E-ACB9-750BB8FAC5DD}"/>
              </a:ext>
            </a:extLst>
          </p:cNvPr>
          <p:cNvSpPr txBox="1"/>
          <p:nvPr/>
        </p:nvSpPr>
        <p:spPr>
          <a:xfrm>
            <a:off x="0" y="6334780"/>
            <a:ext cx="12119107" cy="523220"/>
          </a:xfrm>
          <a:prstGeom prst="rect">
            <a:avLst/>
          </a:prstGeom>
          <a:no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Kristof F </a:t>
            </a:r>
            <a:r>
              <a:rPr kumimoji="0" lang="en-GB" sz="1400" b="0" i="1" u="none" strike="noStrike" kern="1200" cap="none" spc="0" normalizeH="0" baseline="0" noProof="0" dirty="0">
                <a:ln>
                  <a:noFill/>
                </a:ln>
                <a:solidFill>
                  <a:prstClr val="white"/>
                </a:solidFill>
                <a:effectLst/>
                <a:uLnTx/>
                <a:uFillTx/>
                <a:latin typeface="Calibri" panose="020F0502020204030204" pitchFamily="34" charset="0"/>
                <a:ea typeface="+mn-ea"/>
                <a:cs typeface="+mn-cs"/>
              </a:rPr>
              <a:t>et al.</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QRS detection in single-lead, telehealth electrocardiogram signals: Benchmarking open-source algorithms, </a:t>
            </a:r>
            <a:r>
              <a:rPr kumimoji="0" lang="en-GB" sz="1400" b="0" i="1"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PLOS Digital Health</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2024. </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hlinkClick r:id="rId4">
                  <a:extLst>
                    <a:ext uri="{A12FA001-AC4F-418D-AE19-62706E023703}">
                      <ahyp:hlinkClr xmlns:ahyp="http://schemas.microsoft.com/office/drawing/2018/hyperlinkcolor" val="tx"/>
                    </a:ext>
                  </a:extLst>
                </a:hlinkClick>
              </a:rPr>
              <a:t>https://doi.org/10.1371/journal.pdig.0000538</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r>
              <a:rPr kumimoji="0" lang="en-US" sz="1400" b="0" i="0" u="none" strike="noStrike" kern="1200" cap="none" spc="0" normalizeH="0" baseline="0" noProof="0" dirty="0">
                <a:ln>
                  <a:noFill/>
                </a:ln>
                <a:solidFill>
                  <a:prstClr val="white"/>
                </a:solidFill>
                <a:effectLst/>
                <a:uLnTx/>
                <a:uFillTx/>
                <a:latin typeface="Calibri"/>
                <a:ea typeface="+mn-ea"/>
                <a:cs typeface="+mn-cs"/>
              </a:rPr>
              <a:t>(</a:t>
            </a:r>
            <a:r>
              <a:rPr kumimoji="0" lang="en-US"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400" b="0" i="0" u="none" strike="noStrike" kern="1200" cap="none" spc="0" normalizeH="0" baseline="0" noProof="0" dirty="0">
                <a:ln>
                  <a:noFill/>
                </a:ln>
                <a:solidFill>
                  <a:prstClr val="white"/>
                </a:solidFill>
                <a:effectLst/>
                <a:uLnTx/>
                <a:uFillTx/>
                <a:latin typeface="Calibri"/>
                <a:ea typeface="+mn-ea"/>
                <a:cs typeface="+mn-cs"/>
              </a:rPr>
              <a:t>)</a:t>
            </a:r>
            <a:endPar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4" name="Picture 3">
            <a:extLst>
              <a:ext uri="{FF2B5EF4-FFF2-40B4-BE49-F238E27FC236}">
                <a16:creationId xmlns:a16="http://schemas.microsoft.com/office/drawing/2014/main" id="{A50535D9-66D7-0434-0B68-23C5C2934595}"/>
              </a:ext>
            </a:extLst>
          </p:cNvPr>
          <p:cNvPicPr>
            <a:picLocks noChangeAspect="1"/>
          </p:cNvPicPr>
          <p:nvPr/>
        </p:nvPicPr>
        <p:blipFill>
          <a:blip r:embed="rId6"/>
          <a:stretch>
            <a:fillRect/>
          </a:stretch>
        </p:blipFill>
        <p:spPr>
          <a:xfrm>
            <a:off x="136876" y="790453"/>
            <a:ext cx="5560539" cy="5266503"/>
          </a:xfrm>
          <a:prstGeom prst="rect">
            <a:avLst/>
          </a:prstGeom>
        </p:spPr>
      </p:pic>
      <p:sp>
        <p:nvSpPr>
          <p:cNvPr id="7" name="Rectangle 6">
            <a:extLst>
              <a:ext uri="{FF2B5EF4-FFF2-40B4-BE49-F238E27FC236}">
                <a16:creationId xmlns:a16="http://schemas.microsoft.com/office/drawing/2014/main" id="{0C196841-0168-B7EA-BCD1-909002076A6D}"/>
              </a:ext>
            </a:extLst>
          </p:cNvPr>
          <p:cNvSpPr/>
          <p:nvPr/>
        </p:nvSpPr>
        <p:spPr>
          <a:xfrm>
            <a:off x="2532186" y="801045"/>
            <a:ext cx="975002" cy="51073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413037E-E0B9-B384-8C33-0A0CFF5D03A0}"/>
              </a:ext>
            </a:extLst>
          </p:cNvPr>
          <p:cNvSpPr/>
          <p:nvPr/>
        </p:nvSpPr>
        <p:spPr>
          <a:xfrm>
            <a:off x="4494519" y="832491"/>
            <a:ext cx="569855" cy="5044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56FDEEF-FEBF-8CA4-6AD7-A1BFF2721ED6}"/>
              </a:ext>
            </a:extLst>
          </p:cNvPr>
          <p:cNvSpPr txBox="1"/>
          <p:nvPr/>
        </p:nvSpPr>
        <p:spPr>
          <a:xfrm>
            <a:off x="6684747" y="4113396"/>
            <a:ext cx="5434359" cy="734945"/>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Fewer performed well on telehealth ECGs:</a:t>
            </a:r>
          </a:p>
          <a:p>
            <a:pPr marL="742950" lvl="1" indent="-285750">
              <a:lnSpc>
                <a:spcPct val="120000"/>
              </a:lnSpc>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Calibri"/>
                <a:ea typeface="+mn-ea"/>
                <a:cs typeface="+mn-cs"/>
              </a:rPr>
              <a:t>Five performed well on the TELE dataset</a:t>
            </a:r>
          </a:p>
        </p:txBody>
      </p:sp>
      <p:sp>
        <p:nvSpPr>
          <p:cNvPr id="10" name="TextBox 9">
            <a:extLst>
              <a:ext uri="{FF2B5EF4-FFF2-40B4-BE49-F238E27FC236}">
                <a16:creationId xmlns:a16="http://schemas.microsoft.com/office/drawing/2014/main" id="{7FBBE937-54E7-8405-5D43-491280E1A9DE}"/>
              </a:ext>
            </a:extLst>
          </p:cNvPr>
          <p:cNvSpPr txBox="1"/>
          <p:nvPr/>
        </p:nvSpPr>
        <p:spPr>
          <a:xfrm>
            <a:off x="6684746" y="5250887"/>
            <a:ext cx="5434359" cy="734945"/>
          </a:xfrm>
          <a:prstGeom prst="rect">
            <a:avLst/>
          </a:prstGeom>
          <a:noFill/>
        </p:spPr>
        <p:txBody>
          <a:bodyPr wrap="square" rtlCol="0">
            <a:spAutoFit/>
          </a:bodyPr>
          <a:lstStyle/>
          <a:p>
            <a:pPr marL="742950" lvl="1" indent="-285750">
              <a:lnSpc>
                <a:spcPct val="120000"/>
              </a:lnSpc>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Calibri"/>
                <a:ea typeface="+mn-ea"/>
                <a:cs typeface="+mn-cs"/>
              </a:rPr>
              <a:t>Performance was poorer on low-quality SAFER data.</a:t>
            </a:r>
          </a:p>
        </p:txBody>
      </p:sp>
      <p:sp>
        <p:nvSpPr>
          <p:cNvPr id="11" name="TextBox 10">
            <a:extLst>
              <a:ext uri="{FF2B5EF4-FFF2-40B4-BE49-F238E27FC236}">
                <a16:creationId xmlns:a16="http://schemas.microsoft.com/office/drawing/2014/main" id="{7DC702B7-B525-E79A-F86A-F1C508605713}"/>
              </a:ext>
            </a:extLst>
          </p:cNvPr>
          <p:cNvSpPr txBox="1"/>
          <p:nvPr/>
        </p:nvSpPr>
        <p:spPr>
          <a:xfrm>
            <a:off x="6684747" y="4848341"/>
            <a:ext cx="5434359" cy="402546"/>
          </a:xfrm>
          <a:prstGeom prst="rect">
            <a:avLst/>
          </a:prstGeom>
          <a:noFill/>
        </p:spPr>
        <p:txBody>
          <a:bodyPr wrap="square" rtlCol="0">
            <a:spAutoFit/>
          </a:bodyPr>
          <a:lstStyle/>
          <a:p>
            <a:pPr marL="742950" lvl="1" indent="-285750">
              <a:lnSpc>
                <a:spcPct val="120000"/>
              </a:lnSpc>
              <a:buFont typeface="Arial" panose="020B0604020202020204" pitchFamily="34" charset="0"/>
              <a:buChar char="•"/>
            </a:pPr>
            <a:r>
              <a:rPr lang="en-US" dirty="0">
                <a:solidFill>
                  <a:prstClr val="black"/>
                </a:solidFill>
                <a:latin typeface="Calibri"/>
              </a:rPr>
              <a:t>Six performed well on high-quality SAFER data</a:t>
            </a:r>
          </a:p>
        </p:txBody>
      </p:sp>
      <p:sp>
        <p:nvSpPr>
          <p:cNvPr id="12" name="Rectangle 11">
            <a:extLst>
              <a:ext uri="{FF2B5EF4-FFF2-40B4-BE49-F238E27FC236}">
                <a16:creationId xmlns:a16="http://schemas.microsoft.com/office/drawing/2014/main" id="{EAD7F3DD-10DC-FD0F-B90B-A6B8B00273C9}"/>
              </a:ext>
            </a:extLst>
          </p:cNvPr>
          <p:cNvSpPr/>
          <p:nvPr/>
        </p:nvSpPr>
        <p:spPr>
          <a:xfrm>
            <a:off x="3458450" y="832491"/>
            <a:ext cx="569855" cy="51073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5048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1841A1-8F00-9E41-999D-82C38EEB012D}"/>
              </a:ext>
            </a:extLst>
          </p:cNvPr>
          <p:cNvPicPr>
            <a:picLocks noChangeAspect="1"/>
          </p:cNvPicPr>
          <p:nvPr/>
        </p:nvPicPr>
        <p:blipFill>
          <a:blip r:embed="rId4"/>
          <a:stretch>
            <a:fillRect/>
          </a:stretch>
        </p:blipFill>
        <p:spPr>
          <a:xfrm>
            <a:off x="0" y="0"/>
            <a:ext cx="9470571" cy="6303849"/>
          </a:xfrm>
          <a:prstGeom prst="rect">
            <a:avLst/>
          </a:prstGeom>
        </p:spPr>
      </p:pic>
      <p:sp>
        <p:nvSpPr>
          <p:cNvPr id="8" name="Rectangle 7">
            <a:extLst>
              <a:ext uri="{FF2B5EF4-FFF2-40B4-BE49-F238E27FC236}">
                <a16:creationId xmlns:a16="http://schemas.microsoft.com/office/drawing/2014/main" id="{8603EF0E-2DAA-9B46-9F3D-88879943291A}"/>
              </a:ext>
            </a:extLst>
          </p:cNvPr>
          <p:cNvSpPr/>
          <p:nvPr/>
        </p:nvSpPr>
        <p:spPr>
          <a:xfrm>
            <a:off x="9470570" y="0"/>
            <a:ext cx="2721429" cy="6303849"/>
          </a:xfrm>
          <a:prstGeom prst="rect">
            <a:avLst/>
          </a:prstGeom>
          <a:solidFill>
            <a:srgbClr val="091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779D9848-BE82-3D42-A18E-97988640870A}"/>
              </a:ext>
            </a:extLst>
          </p:cNvPr>
          <p:cNvSpPr txBox="1"/>
          <p:nvPr/>
        </p:nvSpPr>
        <p:spPr>
          <a:xfrm>
            <a:off x="8458200" y="557290"/>
            <a:ext cx="1753128" cy="851643"/>
          </a:xfrm>
          <a:prstGeom prst="rect">
            <a:avLst/>
          </a:prstGeom>
          <a:solidFill>
            <a:schemeClr val="tx1">
              <a:alpha val="61000"/>
            </a:schemeClr>
          </a:solid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Elevated RR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7"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solidFill>
                <a:effectLst/>
                <a:uLnTx/>
                <a:uFillTx/>
                <a:latin typeface="Calibri" panose="020F0502020204030204"/>
                <a:ea typeface="+mn-ea"/>
                <a:cs typeface="+mn-cs"/>
              </a:rPr>
              <a:t>associated with:</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09638E0C-2A5E-0041-AC2E-C9CDC956C9B4}"/>
              </a:ext>
            </a:extLst>
          </p:cNvPr>
          <p:cNvSpPr txBox="1"/>
          <p:nvPr/>
        </p:nvSpPr>
        <p:spPr>
          <a:xfrm>
            <a:off x="348012" y="207375"/>
            <a:ext cx="2952249" cy="738664"/>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Respiratory rate (RR)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(breaths per minute)</a:t>
            </a:r>
          </a:p>
        </p:txBody>
      </p:sp>
      <p:sp>
        <p:nvSpPr>
          <p:cNvPr id="16" name="Rectangle 15">
            <a:extLst>
              <a:ext uri="{FF2B5EF4-FFF2-40B4-BE49-F238E27FC236}">
                <a16:creationId xmlns:a16="http://schemas.microsoft.com/office/drawing/2014/main" id="{BA094C3B-AF42-4E48-A210-CE5F4F1932EF}"/>
              </a:ext>
            </a:extLst>
          </p:cNvPr>
          <p:cNvSpPr/>
          <p:nvPr/>
        </p:nvSpPr>
        <p:spPr>
          <a:xfrm rot="5400000">
            <a:off x="8646438" y="2278077"/>
            <a:ext cx="5498338" cy="1280189"/>
          </a:xfrm>
          <a:prstGeom prst="rect">
            <a:avLst/>
          </a:prstGeom>
          <a:solidFill>
            <a:srgbClr val="F9817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prstClr val="black"/>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C23D86DD-55A4-B943-B834-315414BD812A}"/>
              </a:ext>
            </a:extLst>
          </p:cNvPr>
          <p:cNvSpPr/>
          <p:nvPr/>
        </p:nvSpPr>
        <p:spPr>
          <a:xfrm rot="5400000">
            <a:off x="9785609" y="2159765"/>
            <a:ext cx="3218117" cy="1278311"/>
          </a:xfrm>
          <a:prstGeom prst="rect">
            <a:avLst/>
          </a:prstGeom>
          <a:solidFill>
            <a:srgbClr val="FDC27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prstClr val="black"/>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EA5F81F2-92E9-BB46-81A2-F2CDE949CC17}"/>
              </a:ext>
            </a:extLst>
          </p:cNvPr>
          <p:cNvSpPr/>
          <p:nvPr/>
        </p:nvSpPr>
        <p:spPr>
          <a:xfrm rot="5400000">
            <a:off x="10082547" y="2454830"/>
            <a:ext cx="2626115" cy="1280189"/>
          </a:xfrm>
          <a:prstGeom prst="rect">
            <a:avLst/>
          </a:prstGeom>
          <a:solidFill>
            <a:srgbClr val="FFF59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prstClr val="black"/>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28D3527F-31C4-1F4A-8CF6-BC9529101458}"/>
              </a:ext>
            </a:extLst>
          </p:cNvPr>
          <p:cNvSpPr/>
          <p:nvPr/>
        </p:nvSpPr>
        <p:spPr>
          <a:xfrm rot="5400000">
            <a:off x="10380680" y="2102806"/>
            <a:ext cx="2029851" cy="128018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F65F38D3-9274-BB4A-A1AF-436C5368508E}"/>
              </a:ext>
            </a:extLst>
          </p:cNvPr>
          <p:cNvSpPr txBox="1"/>
          <p:nvPr/>
        </p:nvSpPr>
        <p:spPr>
          <a:xfrm>
            <a:off x="10395766" y="4251772"/>
            <a:ext cx="379175" cy="37965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solidFill>
                <a:effectLst/>
                <a:uLnTx/>
                <a:uFillTx/>
                <a:latin typeface="Calibri"/>
                <a:ea typeface="+mn-ea"/>
                <a:cs typeface="+mn-cs"/>
              </a:rPr>
              <a:t>9</a:t>
            </a:r>
          </a:p>
        </p:txBody>
      </p:sp>
      <p:sp>
        <p:nvSpPr>
          <p:cNvPr id="21" name="TextBox 20">
            <a:extLst>
              <a:ext uri="{FF2B5EF4-FFF2-40B4-BE49-F238E27FC236}">
                <a16:creationId xmlns:a16="http://schemas.microsoft.com/office/drawing/2014/main" id="{56684B47-B132-8941-B2BF-139072DB2C31}"/>
              </a:ext>
            </a:extLst>
          </p:cNvPr>
          <p:cNvSpPr txBox="1"/>
          <p:nvPr/>
        </p:nvSpPr>
        <p:spPr>
          <a:xfrm>
            <a:off x="10222439" y="3560967"/>
            <a:ext cx="552501" cy="37965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solidFill>
                <a:effectLst/>
                <a:uLnTx/>
                <a:uFillTx/>
                <a:latin typeface="Calibri"/>
                <a:ea typeface="+mn-ea"/>
                <a:cs typeface="+mn-cs"/>
              </a:rPr>
              <a:t>12</a:t>
            </a:r>
          </a:p>
        </p:txBody>
      </p:sp>
      <p:sp>
        <p:nvSpPr>
          <p:cNvPr id="22" name="TextBox 21">
            <a:extLst>
              <a:ext uri="{FF2B5EF4-FFF2-40B4-BE49-F238E27FC236}">
                <a16:creationId xmlns:a16="http://schemas.microsoft.com/office/drawing/2014/main" id="{FD98B55A-D0F4-BE49-9BC5-C068368937C1}"/>
              </a:ext>
            </a:extLst>
          </p:cNvPr>
          <p:cNvSpPr txBox="1"/>
          <p:nvPr/>
        </p:nvSpPr>
        <p:spPr>
          <a:xfrm>
            <a:off x="10222439" y="1530283"/>
            <a:ext cx="552501" cy="37965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solidFill>
                <a:effectLst/>
                <a:uLnTx/>
                <a:uFillTx/>
                <a:latin typeface="Calibri"/>
                <a:ea typeface="+mn-ea"/>
                <a:cs typeface="+mn-cs"/>
              </a:rPr>
              <a:t>20</a:t>
            </a:r>
          </a:p>
        </p:txBody>
      </p:sp>
      <p:sp>
        <p:nvSpPr>
          <p:cNvPr id="23" name="TextBox 22">
            <a:extLst>
              <a:ext uri="{FF2B5EF4-FFF2-40B4-BE49-F238E27FC236}">
                <a16:creationId xmlns:a16="http://schemas.microsoft.com/office/drawing/2014/main" id="{4255B994-FEEA-FE47-A229-C02615F35E00}"/>
              </a:ext>
            </a:extLst>
          </p:cNvPr>
          <p:cNvSpPr txBox="1"/>
          <p:nvPr/>
        </p:nvSpPr>
        <p:spPr>
          <a:xfrm>
            <a:off x="10222439" y="982913"/>
            <a:ext cx="552501" cy="37965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solidFill>
                <a:effectLst/>
                <a:uLnTx/>
                <a:uFillTx/>
                <a:latin typeface="Calibri"/>
                <a:ea typeface="+mn-ea"/>
                <a:cs typeface="+mn-cs"/>
              </a:rPr>
              <a:t>24</a:t>
            </a:r>
          </a:p>
        </p:txBody>
      </p:sp>
      <p:sp>
        <p:nvSpPr>
          <p:cNvPr id="24" name="TextBox 23">
            <a:extLst>
              <a:ext uri="{FF2B5EF4-FFF2-40B4-BE49-F238E27FC236}">
                <a16:creationId xmlns:a16="http://schemas.microsoft.com/office/drawing/2014/main" id="{C035F346-B838-0E4A-B2A5-CA9738EC6ACA}"/>
              </a:ext>
            </a:extLst>
          </p:cNvPr>
          <p:cNvSpPr txBox="1"/>
          <p:nvPr/>
        </p:nvSpPr>
        <p:spPr>
          <a:xfrm>
            <a:off x="10753682" y="2407744"/>
            <a:ext cx="1280195" cy="379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a:ea typeface="+mn-ea"/>
                <a:cs typeface="+mn-cs"/>
              </a:rPr>
              <a:t>Normal</a:t>
            </a:r>
          </a:p>
        </p:txBody>
      </p:sp>
      <p:sp>
        <p:nvSpPr>
          <p:cNvPr id="25" name="TextBox 24">
            <a:extLst>
              <a:ext uri="{FF2B5EF4-FFF2-40B4-BE49-F238E27FC236}">
                <a16:creationId xmlns:a16="http://schemas.microsoft.com/office/drawing/2014/main" id="{B8083441-F6A5-F24B-AC89-EBE5687F4E4C}"/>
              </a:ext>
            </a:extLst>
          </p:cNvPr>
          <p:cNvSpPr txBox="1"/>
          <p:nvPr/>
        </p:nvSpPr>
        <p:spPr>
          <a:xfrm>
            <a:off x="10753681" y="4875638"/>
            <a:ext cx="1279836" cy="379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a:ea typeface="+mn-ea"/>
                <a:cs typeface="+mn-cs"/>
              </a:rPr>
              <a:t>Abnormal</a:t>
            </a:r>
          </a:p>
        </p:txBody>
      </p:sp>
      <p:sp>
        <p:nvSpPr>
          <p:cNvPr id="26" name="TextBox 25">
            <a:extLst>
              <a:ext uri="{FF2B5EF4-FFF2-40B4-BE49-F238E27FC236}">
                <a16:creationId xmlns:a16="http://schemas.microsoft.com/office/drawing/2014/main" id="{4EC26DA9-7ABE-4A4C-9B66-60024A702FBC}"/>
              </a:ext>
            </a:extLst>
          </p:cNvPr>
          <p:cNvSpPr txBox="1"/>
          <p:nvPr/>
        </p:nvSpPr>
        <p:spPr>
          <a:xfrm>
            <a:off x="10753685" y="485085"/>
            <a:ext cx="1279837" cy="379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a:ea typeface="+mn-ea"/>
                <a:cs typeface="+mn-cs"/>
              </a:rPr>
              <a:t>Abnormal</a:t>
            </a:r>
          </a:p>
        </p:txBody>
      </p:sp>
      <p:sp>
        <p:nvSpPr>
          <p:cNvPr id="28" name="TextBox 27">
            <a:extLst>
              <a:ext uri="{FF2B5EF4-FFF2-40B4-BE49-F238E27FC236}">
                <a16:creationId xmlns:a16="http://schemas.microsoft.com/office/drawing/2014/main" id="{AE1C71FD-7510-A345-8C51-2E2A25A19B58}"/>
              </a:ext>
            </a:extLst>
          </p:cNvPr>
          <p:cNvSpPr txBox="1"/>
          <p:nvPr/>
        </p:nvSpPr>
        <p:spPr>
          <a:xfrm>
            <a:off x="8093492" y="1841551"/>
            <a:ext cx="2492195" cy="379656"/>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solidFill>
                <a:effectLst/>
                <a:uLnTx/>
                <a:uFillTx/>
                <a:latin typeface="Calibri" panose="020F0502020204030204"/>
                <a:ea typeface="+mn-ea"/>
                <a:cs typeface="+mn-cs"/>
              </a:rPr>
              <a:t>Diagnosis of COVID-19</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B7D7AD89-4AA9-6742-B229-EEB486167FF3}"/>
              </a:ext>
            </a:extLst>
          </p:cNvPr>
          <p:cNvSpPr txBox="1"/>
          <p:nvPr/>
        </p:nvSpPr>
        <p:spPr>
          <a:xfrm>
            <a:off x="8093492" y="2284235"/>
            <a:ext cx="2656183" cy="666977"/>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solidFill>
                <a:effectLst/>
                <a:uLnTx/>
                <a:uFillTx/>
                <a:latin typeface="Calibri" panose="020F0502020204030204"/>
                <a:ea typeface="+mn-ea"/>
                <a:cs typeface="+mn-cs"/>
              </a:rPr>
              <a:t>Intensive care admission with COVID-19</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EF87474C-6036-2441-A41D-8A6D6C4B6D76}"/>
              </a:ext>
            </a:extLst>
          </p:cNvPr>
          <p:cNvSpPr txBox="1"/>
          <p:nvPr/>
        </p:nvSpPr>
        <p:spPr>
          <a:xfrm>
            <a:off x="8093492" y="3006064"/>
            <a:ext cx="2492195" cy="666977"/>
          </a:xfrm>
          <a:prstGeom prst="rect">
            <a:avLst/>
          </a:prstGeom>
          <a:solidFill>
            <a:schemeClr val="tx1">
              <a:alpha val="61000"/>
            </a:schemeClr>
          </a:solid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solidFill>
                <a:effectLst/>
                <a:uLnTx/>
                <a:uFillTx/>
                <a:latin typeface="Calibri" panose="020F0502020204030204"/>
                <a:ea typeface="+mn-ea"/>
                <a:cs typeface="+mn-cs"/>
              </a:rPr>
              <a:t>Death in hospital with COVID-19</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4B5973C-5F60-8042-852C-64859DEE811A}"/>
              </a:ext>
            </a:extLst>
          </p:cNvPr>
          <p:cNvSpPr/>
          <p:nvPr/>
        </p:nvSpPr>
        <p:spPr>
          <a:xfrm>
            <a:off x="10751860" y="1720111"/>
            <a:ext cx="1281657" cy="3947230"/>
          </a:xfrm>
          <a:prstGeom prst="rect">
            <a:avLst/>
          </a:prstGeom>
          <a:solidFill>
            <a:srgbClr val="235BBD">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BFCAED34-9166-1D42-A032-FE55CB5424A6}"/>
              </a:ext>
            </a:extLst>
          </p:cNvPr>
          <p:cNvSpPr txBox="1"/>
          <p:nvPr/>
        </p:nvSpPr>
        <p:spPr>
          <a:xfrm>
            <a:off x="584614" y="5935633"/>
            <a:ext cx="543129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DOI: </a:t>
            </a:r>
            <a:r>
              <a:rPr kumimoji="0" lang="en-US"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10.1016/S2589-7500(20)30274-0</a:t>
            </a:r>
            <a:r>
              <a:rPr kumimoji="0" lang="en-US" sz="1400" b="0" i="0" u="none" strike="noStrike" kern="1200" cap="none" spc="0" normalizeH="0" baseline="0" noProof="0" dirty="0">
                <a:ln>
                  <a:noFill/>
                </a:ln>
                <a:solidFill>
                  <a:prstClr val="white"/>
                </a:solidFill>
                <a:effectLst/>
                <a:uLnTx/>
                <a:uFillTx/>
                <a:latin typeface="Calibri"/>
                <a:ea typeface="+mn-ea"/>
                <a:cs typeface="+mn-cs"/>
              </a:rPr>
              <a:t> ; ﻿DOI: </a:t>
            </a:r>
            <a:r>
              <a:rPr kumimoji="0" lang="en-US" sz="1400"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10.1001/jama.2020.6775</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FD0B3883-9097-8B47-9C3C-AE98ED7B8555}"/>
              </a:ext>
            </a:extLst>
          </p:cNvPr>
          <p:cNvSpPr txBox="1"/>
          <p:nvPr/>
        </p:nvSpPr>
        <p:spPr>
          <a:xfrm>
            <a:off x="6768074" y="5935633"/>
            <a:ext cx="21258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DOI: </a:t>
            </a:r>
            <a:r>
              <a:rPr kumimoji="0" lang="en-US" sz="1400" b="0" i="0" u="none" strike="noStrike" kern="1200" cap="none" spc="0" normalizeH="0" baseline="0" noProof="0" dirty="0">
                <a:ln>
                  <a:noFill/>
                </a:ln>
                <a:solidFill>
                  <a:prstClr val="white"/>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10.1002/emp2.12350</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710B988F-E636-B144-B5D5-3D4844E237D5}"/>
              </a:ext>
            </a:extLst>
          </p:cNvPr>
          <p:cNvSpPr txBox="1"/>
          <p:nvPr/>
        </p:nvSpPr>
        <p:spPr>
          <a:xfrm>
            <a:off x="9294042" y="5936011"/>
            <a:ext cx="21451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DOI: ﻿</a:t>
            </a:r>
            <a:r>
              <a:rPr kumimoji="0" lang="en-US" sz="1400" b="0" i="0" u="none" strike="noStrike" kern="1200" cap="none" spc="0" normalizeH="0" baseline="0" noProof="0" dirty="0">
                <a:ln>
                  <a:noFill/>
                </a:ln>
                <a:solidFill>
                  <a:prstClr val="white"/>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10.1017/ice.2020.461</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3" name="Slide Number Placeholder 4">
            <a:extLst>
              <a:ext uri="{FF2B5EF4-FFF2-40B4-BE49-F238E27FC236}">
                <a16:creationId xmlns:a16="http://schemas.microsoft.com/office/drawing/2014/main" id="{BE497B6C-DE9E-674E-AC48-AE24E373641F}"/>
              </a:ext>
            </a:extLst>
          </p:cNvPr>
          <p:cNvSpPr>
            <a:spLocks noGrp="1"/>
          </p:cNvSpPr>
          <p:nvPr>
            <p:ph type="sldNum" sz="quarter" idx="12"/>
          </p:nvPr>
        </p:nvSpPr>
        <p:spPr>
          <a:xfrm>
            <a:off x="8737600" y="6492875"/>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43C46E-5073-DD47-BBEA-5ADA7465C9CB}" type="slidenum">
              <a:rPr kumimoji="0" lang="en-US" sz="1200" b="1"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2E097EE0-8CC1-FA46-ADA8-C5863F272D5A}"/>
              </a:ext>
            </a:extLst>
          </p:cNvPr>
          <p:cNvSpPr txBox="1"/>
          <p:nvPr/>
        </p:nvSpPr>
        <p:spPr>
          <a:xfrm>
            <a:off x="7674429" y="669471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246E19A1-3E4B-C74D-8C5A-16488EBC408D}"/>
              </a:ext>
            </a:extLst>
          </p:cNvPr>
          <p:cNvSpPr txBox="1"/>
          <p:nvPr/>
        </p:nvSpPr>
        <p:spPr>
          <a:xfrm>
            <a:off x="-1" y="5746607"/>
            <a:ext cx="5782404" cy="246221"/>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white"/>
                </a:solidFill>
                <a:effectLst/>
                <a:uLnTx/>
                <a:uFillTx/>
                <a:latin typeface="Calibri"/>
                <a:ea typeface="+mn-ea"/>
                <a:cs typeface="+mn-cs"/>
              </a:rPr>
              <a:t>kalhh</a:t>
            </a:r>
            <a:r>
              <a:rPr kumimoji="0" lang="en-US" sz="1000" b="0" i="0" u="none" strike="noStrike" kern="1200" cap="none" spc="0" normalizeH="0" baseline="0" noProof="0" dirty="0">
                <a:ln>
                  <a:noFill/>
                </a:ln>
                <a:solidFill>
                  <a:prstClr val="white"/>
                </a:solidFill>
                <a:effectLst/>
                <a:uLnTx/>
                <a:uFillTx/>
                <a:latin typeface="Calibri"/>
                <a:ea typeface="+mn-ea"/>
                <a:cs typeface="+mn-cs"/>
              </a:rPr>
              <a:t>, </a:t>
            </a:r>
            <a:r>
              <a:rPr kumimoji="0" lang="en-US" sz="1000" b="0" i="0" u="none" strike="noStrike" kern="1200" cap="none" spc="0" normalizeH="0" baseline="0" noProof="0" dirty="0" err="1">
                <a:ln>
                  <a:noFill/>
                </a:ln>
                <a:solidFill>
                  <a:prstClr val="white"/>
                </a:solidFill>
                <a:effectLst/>
                <a:uLnTx/>
                <a:uFillTx/>
                <a:latin typeface="Calibri"/>
                <a:ea typeface="+mn-ea"/>
                <a:cs typeface="+mn-cs"/>
              </a:rPr>
              <a:t>Pixabay</a:t>
            </a:r>
            <a:r>
              <a:rPr kumimoji="0" lang="en-US" sz="1000" b="0" i="0" u="none" strike="noStrike" kern="1200" cap="none" spc="0" normalizeH="0" baseline="0" noProof="0" dirty="0">
                <a:ln>
                  <a:noFill/>
                </a:ln>
                <a:solidFill>
                  <a:prstClr val="white"/>
                </a:solidFill>
                <a:effectLst/>
                <a:uLnTx/>
                <a:uFillTx/>
                <a:latin typeface="Calibri"/>
                <a:ea typeface="+mn-ea"/>
                <a:cs typeface="+mn-cs"/>
              </a:rPr>
              <a:t>, </a:t>
            </a:r>
            <a:r>
              <a:rPr kumimoji="0" lang="en-US" sz="1000" b="0" i="0" u="none" strike="noStrike" kern="1200" cap="none" spc="0" normalizeH="0" baseline="0" noProof="0" dirty="0">
                <a:ln>
                  <a:noFill/>
                </a:ln>
                <a:solidFill>
                  <a:prstClr val="white"/>
                </a:solidFill>
                <a:effectLst/>
                <a:uLnTx/>
                <a:uFillTx/>
                <a:latin typeface="Calibri"/>
                <a:ea typeface="+mn-ea"/>
                <a:cs typeface="+mn-cs"/>
                <a:hlinkClick r:id="rId9">
                  <a:extLst>
                    <a:ext uri="{A12FA001-AC4F-418D-AE19-62706E023703}">
                      <ahyp:hlinkClr xmlns:ahyp="http://schemas.microsoft.com/office/drawing/2018/hyperlinkcolor" val="tx"/>
                    </a:ext>
                  </a:extLst>
                </a:hlinkClick>
              </a:rPr>
              <a:t>https://pixabay.com/illustrations/upper-body-lung-copd-disease-944557/</a:t>
            </a:r>
            <a:r>
              <a:rPr kumimoji="0" lang="en-US" sz="10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36" name="TextBox 35">
            <a:extLst>
              <a:ext uri="{FF2B5EF4-FFF2-40B4-BE49-F238E27FC236}">
                <a16:creationId xmlns:a16="http://schemas.microsoft.com/office/drawing/2014/main" id="{31192D83-5E33-EC43-A492-91885CEA835A}"/>
              </a:ext>
            </a:extLst>
          </p:cNvPr>
          <p:cNvSpPr txBox="1"/>
          <p:nvPr/>
        </p:nvSpPr>
        <p:spPr>
          <a:xfrm>
            <a:off x="4735285" y="5752839"/>
            <a:ext cx="7467825" cy="246221"/>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a:ea typeface="+mn-ea"/>
                <a:cs typeface="+mn-cs"/>
              </a:rPr>
              <a:t>Royal College of Physicians, ‘</a:t>
            </a:r>
            <a:r>
              <a:rPr kumimoji="0" lang="en-GB" sz="1000" b="0" i="0" u="none" strike="noStrike" kern="1200" cap="none" spc="0" normalizeH="0" baseline="0" noProof="0" dirty="0">
                <a:ln>
                  <a:noFill/>
                </a:ln>
                <a:solidFill>
                  <a:prstClr val="white"/>
                </a:solidFill>
                <a:effectLst/>
                <a:uLnTx/>
                <a:uFillTx/>
                <a:latin typeface="Calibri"/>
                <a:ea typeface="+mn-ea"/>
                <a:cs typeface="+mn-cs"/>
                <a:hlinkClick r:id="rId10">
                  <a:extLst>
                    <a:ext uri="{A12FA001-AC4F-418D-AE19-62706E023703}">
                      <ahyp:hlinkClr xmlns:ahyp="http://schemas.microsoft.com/office/drawing/2018/hyperlinkcolor" val="tx"/>
                    </a:ext>
                  </a:extLst>
                </a:hlinkClick>
              </a:rPr>
              <a:t>National Early Warning Score (NEWS) 2: Standardising the assessment of acute-illness severity in the NHS</a:t>
            </a:r>
            <a:r>
              <a:rPr kumimoji="0" lang="en-GB" sz="1000" b="0" i="0" u="none" strike="noStrike" kern="1200" cap="none" spc="0" normalizeH="0" baseline="0" noProof="0" dirty="0">
                <a:ln>
                  <a:noFill/>
                </a:ln>
                <a:solidFill>
                  <a:prstClr val="white"/>
                </a:solidFill>
                <a:effectLst/>
                <a:uLnTx/>
                <a:uFillTx/>
                <a:latin typeface="Calibri"/>
                <a:ea typeface="+mn-ea"/>
                <a:cs typeface="+mn-cs"/>
              </a:rPr>
              <a:t>’, 2017</a:t>
            </a:r>
          </a:p>
        </p:txBody>
      </p:sp>
      <p:sp>
        <p:nvSpPr>
          <p:cNvPr id="38" name="Date Placeholder 3">
            <a:extLst>
              <a:ext uri="{FF2B5EF4-FFF2-40B4-BE49-F238E27FC236}">
                <a16:creationId xmlns:a16="http://schemas.microsoft.com/office/drawing/2014/main" id="{7EECD730-1720-4C44-9402-18A7B625F5C3}"/>
              </a:ext>
            </a:extLst>
          </p:cNvPr>
          <p:cNvSpPr>
            <a:spLocks noGrp="1"/>
          </p:cNvSpPr>
          <p:nvPr>
            <p:ph type="dt" sz="half" idx="10"/>
          </p:nvPr>
        </p:nvSpPr>
        <p:spPr>
          <a:xfrm>
            <a:off x="609600" y="6405339"/>
            <a:ext cx="284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a:ea typeface="+mn-ea"/>
                <a:cs typeface="+mn-cs"/>
              </a:rPr>
              <a:t>Peter Charlton</a:t>
            </a:r>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95121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xit"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3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7" grpId="0" animBg="1"/>
      <p:bldP spid="18" grpId="0" animBg="1"/>
      <p:bldP spid="19" grpId="0" animBg="1"/>
      <p:bldP spid="20" grpId="0"/>
      <p:bldP spid="21" grpId="0"/>
      <p:bldP spid="22" grpId="0"/>
      <p:bldP spid="23" grpId="0"/>
      <p:bldP spid="24" grpId="0"/>
      <p:bldP spid="25" grpId="0"/>
      <p:bldP spid="26" grpId="0"/>
      <p:bldP spid="28" grpId="0" animBg="1"/>
      <p:bldP spid="29" grpId="0" animBg="1"/>
      <p:bldP spid="30" grpId="0" animBg="1"/>
      <p:bldP spid="5" grpId="0" animBg="1"/>
      <p:bldP spid="6" grpId="0"/>
      <p:bldP spid="31" grpId="0"/>
      <p:bldP spid="32" grpId="0"/>
      <p:bldP spid="35" grpId="0"/>
      <p:bldP spid="36" grpId="0"/>
      <p:bldP spid="36"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B7FA290-E3F9-6A44-BE73-638D5025D9AC}"/>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5"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5366"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pic>
        <p:nvPicPr>
          <p:cNvPr id="9"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606921" y="3316170"/>
            <a:ext cx="3561088" cy="338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1"/>
          <p:cNvSpPr txBox="1">
            <a:spLocks noChangeArrowheads="1"/>
          </p:cNvSpPr>
          <p:nvPr/>
        </p:nvSpPr>
        <p:spPr bwMode="auto">
          <a:xfrm>
            <a:off x="3899760" y="3085188"/>
            <a:ext cx="115252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PPG</a:t>
            </a:r>
          </a:p>
        </p:txBody>
      </p:sp>
      <p:sp>
        <p:nvSpPr>
          <p:cNvPr id="12" name="TextBox 7"/>
          <p:cNvSpPr txBox="1">
            <a:spLocks noChangeArrowheads="1"/>
          </p:cNvSpPr>
          <p:nvPr/>
        </p:nvSpPr>
        <p:spPr bwMode="auto">
          <a:xfrm>
            <a:off x="2125759" y="3415393"/>
            <a:ext cx="859387"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No mod</a:t>
            </a:r>
          </a:p>
        </p:txBody>
      </p:sp>
      <p:sp>
        <p:nvSpPr>
          <p:cNvPr id="13" name="TextBox 8"/>
          <p:cNvSpPr txBox="1">
            <a:spLocks noChangeArrowheads="1"/>
          </p:cNvSpPr>
          <p:nvPr/>
        </p:nvSpPr>
        <p:spPr bwMode="auto">
          <a:xfrm>
            <a:off x="2125761" y="4519459"/>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BW</a:t>
            </a:r>
          </a:p>
        </p:txBody>
      </p:sp>
      <p:sp>
        <p:nvSpPr>
          <p:cNvPr id="14" name="TextBox 9"/>
          <p:cNvSpPr txBox="1">
            <a:spLocks noChangeArrowheads="1"/>
          </p:cNvSpPr>
          <p:nvPr/>
        </p:nvSpPr>
        <p:spPr bwMode="auto">
          <a:xfrm>
            <a:off x="2125764" y="530197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AM</a:t>
            </a:r>
          </a:p>
        </p:txBody>
      </p:sp>
      <p:sp>
        <p:nvSpPr>
          <p:cNvPr id="15" name="TextBox 10"/>
          <p:cNvSpPr txBox="1">
            <a:spLocks noChangeArrowheads="1"/>
          </p:cNvSpPr>
          <p:nvPr/>
        </p:nvSpPr>
        <p:spPr bwMode="auto">
          <a:xfrm>
            <a:off x="2125764" y="613610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FM</a:t>
            </a:r>
          </a:p>
        </p:txBody>
      </p:sp>
      <p:sp>
        <p:nvSpPr>
          <p:cNvPr id="2" name="Title 1"/>
          <p:cNvSpPr>
            <a:spLocks noGrp="1"/>
          </p:cNvSpPr>
          <p:nvPr>
            <p:ph type="title"/>
          </p:nvPr>
        </p:nvSpPr>
        <p:spPr/>
        <p:txBody>
          <a:bodyPr/>
          <a:lstStyle/>
          <a:p>
            <a:r>
              <a:rPr lang="en-US" dirty="0"/>
              <a:t>Structure of Algorithms</a:t>
            </a:r>
          </a:p>
        </p:txBody>
      </p:sp>
    </p:spTree>
    <p:extLst>
      <p:ext uri="{BB962C8B-B14F-4D97-AF65-F5344CB8AC3E}">
        <p14:creationId xmlns:p14="http://schemas.microsoft.com/office/powerpoint/2010/main" val="2902334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967446F0-F967-5F4E-BCA0-19B11647ACF1}"/>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5"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5366"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pic>
        <p:nvPicPr>
          <p:cNvPr id="9"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606921" y="3316170"/>
            <a:ext cx="3561088" cy="338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1"/>
          <p:cNvSpPr txBox="1">
            <a:spLocks noChangeArrowheads="1"/>
          </p:cNvSpPr>
          <p:nvPr/>
        </p:nvSpPr>
        <p:spPr bwMode="auto">
          <a:xfrm>
            <a:off x="3899760" y="3085188"/>
            <a:ext cx="115252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dirty="0">
                <a:ln>
                  <a:noFill/>
                </a:ln>
                <a:solidFill>
                  <a:prstClr val="black"/>
                </a:solidFill>
                <a:effectLst/>
                <a:uLnTx/>
                <a:uFillTx/>
                <a:latin typeface="Calibri" charset="0"/>
                <a:ea typeface="+mn-ea"/>
                <a:cs typeface="+mn-cs"/>
              </a:rPr>
              <a:t>PPG</a:t>
            </a:r>
          </a:p>
        </p:txBody>
      </p:sp>
      <p:sp>
        <p:nvSpPr>
          <p:cNvPr id="12" name="TextBox 7"/>
          <p:cNvSpPr txBox="1">
            <a:spLocks noChangeArrowheads="1"/>
          </p:cNvSpPr>
          <p:nvPr/>
        </p:nvSpPr>
        <p:spPr bwMode="auto">
          <a:xfrm>
            <a:off x="2125759" y="3415393"/>
            <a:ext cx="859387"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No mod</a:t>
            </a:r>
          </a:p>
        </p:txBody>
      </p:sp>
      <p:sp>
        <p:nvSpPr>
          <p:cNvPr id="13" name="TextBox 8"/>
          <p:cNvSpPr txBox="1">
            <a:spLocks noChangeArrowheads="1"/>
          </p:cNvSpPr>
          <p:nvPr/>
        </p:nvSpPr>
        <p:spPr bwMode="auto">
          <a:xfrm>
            <a:off x="2125761" y="4519459"/>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BW</a:t>
            </a:r>
          </a:p>
        </p:txBody>
      </p:sp>
      <p:sp>
        <p:nvSpPr>
          <p:cNvPr id="14" name="TextBox 9"/>
          <p:cNvSpPr txBox="1">
            <a:spLocks noChangeArrowheads="1"/>
          </p:cNvSpPr>
          <p:nvPr/>
        </p:nvSpPr>
        <p:spPr bwMode="auto">
          <a:xfrm>
            <a:off x="2125764" y="530197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AM</a:t>
            </a:r>
          </a:p>
        </p:txBody>
      </p:sp>
      <p:sp>
        <p:nvSpPr>
          <p:cNvPr id="15" name="TextBox 10"/>
          <p:cNvSpPr txBox="1">
            <a:spLocks noChangeArrowheads="1"/>
          </p:cNvSpPr>
          <p:nvPr/>
        </p:nvSpPr>
        <p:spPr bwMode="auto">
          <a:xfrm>
            <a:off x="2125764" y="613610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FM</a:t>
            </a:r>
          </a:p>
        </p:txBody>
      </p:sp>
      <p:sp>
        <p:nvSpPr>
          <p:cNvPr id="18" name="Oval 17"/>
          <p:cNvSpPr/>
          <p:nvPr/>
        </p:nvSpPr>
        <p:spPr>
          <a:xfrm>
            <a:off x="2985146"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318715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p:cNvSpPr/>
          <p:nvPr/>
        </p:nvSpPr>
        <p:spPr>
          <a:xfrm>
            <a:off x="3392906"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1" name="Oval 20"/>
          <p:cNvSpPr/>
          <p:nvPr/>
        </p:nvSpPr>
        <p:spPr>
          <a:xfrm>
            <a:off x="35961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3799306"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4008855"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4205706"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4604395"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480640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5012155"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5215355"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5418555"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5628106"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5824955"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2" name="Oval 31"/>
          <p:cNvSpPr/>
          <p:nvPr/>
        </p:nvSpPr>
        <p:spPr>
          <a:xfrm>
            <a:off x="44089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2959746"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316175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3367506"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5707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7" name="Oval 36"/>
          <p:cNvSpPr/>
          <p:nvPr/>
        </p:nvSpPr>
        <p:spPr>
          <a:xfrm>
            <a:off x="3773906"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p:nvPr/>
        </p:nvSpPr>
        <p:spPr>
          <a:xfrm>
            <a:off x="3983455"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4180306"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4578995"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478100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p:nvPr/>
        </p:nvSpPr>
        <p:spPr>
          <a:xfrm>
            <a:off x="4986755"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3" name="Oval 42"/>
          <p:cNvSpPr/>
          <p:nvPr/>
        </p:nvSpPr>
        <p:spPr>
          <a:xfrm>
            <a:off x="5189955"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p:cNvSpPr/>
          <p:nvPr/>
        </p:nvSpPr>
        <p:spPr>
          <a:xfrm>
            <a:off x="5393155"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5" name="Oval 44"/>
          <p:cNvSpPr/>
          <p:nvPr/>
        </p:nvSpPr>
        <p:spPr>
          <a:xfrm>
            <a:off x="5602706"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5799555"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7" name="Oval 46"/>
          <p:cNvSpPr/>
          <p:nvPr/>
        </p:nvSpPr>
        <p:spPr>
          <a:xfrm>
            <a:off x="43835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p:cNvSpPr/>
          <p:nvPr/>
        </p:nvSpPr>
        <p:spPr>
          <a:xfrm>
            <a:off x="3010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9" name="Oval 48"/>
          <p:cNvSpPr/>
          <p:nvPr/>
        </p:nvSpPr>
        <p:spPr>
          <a:xfrm>
            <a:off x="32391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p:cNvSpPr/>
          <p:nvPr/>
        </p:nvSpPr>
        <p:spPr>
          <a:xfrm>
            <a:off x="3391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1" name="Oval 50"/>
          <p:cNvSpPr/>
          <p:nvPr/>
        </p:nvSpPr>
        <p:spPr>
          <a:xfrm>
            <a:off x="3556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p:cNvSpPr/>
          <p:nvPr/>
        </p:nvSpPr>
        <p:spPr>
          <a:xfrm>
            <a:off x="3810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p:cNvSpPr/>
          <p:nvPr/>
        </p:nvSpPr>
        <p:spPr>
          <a:xfrm>
            <a:off x="40455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5" name="Oval 54"/>
          <p:cNvSpPr/>
          <p:nvPr/>
        </p:nvSpPr>
        <p:spPr>
          <a:xfrm>
            <a:off x="4197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p:cNvSpPr/>
          <p:nvPr/>
        </p:nvSpPr>
        <p:spPr>
          <a:xfrm>
            <a:off x="4363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7" name="Oval 56"/>
          <p:cNvSpPr/>
          <p:nvPr/>
        </p:nvSpPr>
        <p:spPr>
          <a:xfrm>
            <a:off x="4617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9" name="Oval 58"/>
          <p:cNvSpPr/>
          <p:nvPr/>
        </p:nvSpPr>
        <p:spPr>
          <a:xfrm>
            <a:off x="48520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p:cNvSpPr/>
          <p:nvPr/>
        </p:nvSpPr>
        <p:spPr>
          <a:xfrm>
            <a:off x="50044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p:cNvSpPr/>
          <p:nvPr/>
        </p:nvSpPr>
        <p:spPr>
          <a:xfrm>
            <a:off x="5169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2" name="Oval 61"/>
          <p:cNvSpPr/>
          <p:nvPr/>
        </p:nvSpPr>
        <p:spPr>
          <a:xfrm>
            <a:off x="5423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3" name="Oval 62"/>
          <p:cNvSpPr/>
          <p:nvPr/>
        </p:nvSpPr>
        <p:spPr>
          <a:xfrm>
            <a:off x="56584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p:cNvSpPr/>
          <p:nvPr/>
        </p:nvSpPr>
        <p:spPr>
          <a:xfrm>
            <a:off x="58108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5" name="Oval 64"/>
          <p:cNvSpPr/>
          <p:nvPr/>
        </p:nvSpPr>
        <p:spPr>
          <a:xfrm>
            <a:off x="5975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991495" y="5138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3201046" y="52528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97895" y="52845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607446" y="52020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2959746" y="58179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3156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359795" y="5716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562995" y="57608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3804295" y="5163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4013846" y="5278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4210695" y="53099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420246" y="5227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772546" y="5843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969395" y="57925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172595" y="57417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0" name="Oval 89"/>
          <p:cNvSpPr/>
          <p:nvPr/>
        </p:nvSpPr>
        <p:spPr>
          <a:xfrm>
            <a:off x="4375795" y="57862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1" name="Oval 90"/>
          <p:cNvSpPr/>
          <p:nvPr/>
        </p:nvSpPr>
        <p:spPr>
          <a:xfrm>
            <a:off x="4617095" y="51448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2" name="Oval 91"/>
          <p:cNvSpPr/>
          <p:nvPr/>
        </p:nvSpPr>
        <p:spPr>
          <a:xfrm>
            <a:off x="4826646" y="52591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3" name="Oval 92"/>
          <p:cNvSpPr/>
          <p:nvPr/>
        </p:nvSpPr>
        <p:spPr>
          <a:xfrm>
            <a:off x="5023495" y="5290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4" name="Oval 93"/>
          <p:cNvSpPr/>
          <p:nvPr/>
        </p:nvSpPr>
        <p:spPr>
          <a:xfrm>
            <a:off x="5233046" y="52083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5" name="Oval 94"/>
          <p:cNvSpPr/>
          <p:nvPr/>
        </p:nvSpPr>
        <p:spPr>
          <a:xfrm>
            <a:off x="4585346" y="58243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6" name="Oval 95"/>
          <p:cNvSpPr/>
          <p:nvPr/>
        </p:nvSpPr>
        <p:spPr>
          <a:xfrm>
            <a:off x="47821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7" name="Oval 96"/>
          <p:cNvSpPr/>
          <p:nvPr/>
        </p:nvSpPr>
        <p:spPr>
          <a:xfrm>
            <a:off x="4985395" y="57227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8" name="Oval 97"/>
          <p:cNvSpPr/>
          <p:nvPr/>
        </p:nvSpPr>
        <p:spPr>
          <a:xfrm>
            <a:off x="5188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9" name="Oval 98"/>
          <p:cNvSpPr/>
          <p:nvPr/>
        </p:nvSpPr>
        <p:spPr>
          <a:xfrm>
            <a:off x="5417195" y="5151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0" name="Oval 99"/>
          <p:cNvSpPr/>
          <p:nvPr/>
        </p:nvSpPr>
        <p:spPr>
          <a:xfrm>
            <a:off x="5626746" y="5265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1" name="Oval 100"/>
          <p:cNvSpPr/>
          <p:nvPr/>
        </p:nvSpPr>
        <p:spPr>
          <a:xfrm>
            <a:off x="5823595" y="52972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3" name="Oval 102"/>
          <p:cNvSpPr/>
          <p:nvPr/>
        </p:nvSpPr>
        <p:spPr>
          <a:xfrm>
            <a:off x="5385446" y="58306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4" name="Oval 103"/>
          <p:cNvSpPr/>
          <p:nvPr/>
        </p:nvSpPr>
        <p:spPr>
          <a:xfrm>
            <a:off x="5582295" y="5779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5" name="Oval 104"/>
          <p:cNvSpPr/>
          <p:nvPr/>
        </p:nvSpPr>
        <p:spPr>
          <a:xfrm>
            <a:off x="5785495" y="57290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6" name="Oval 105"/>
          <p:cNvSpPr/>
          <p:nvPr/>
        </p:nvSpPr>
        <p:spPr>
          <a:xfrm>
            <a:off x="59886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 name="Frame 1"/>
          <p:cNvSpPr/>
          <p:nvPr/>
        </p:nvSpPr>
        <p:spPr>
          <a:xfrm>
            <a:off x="6717687" y="4763961"/>
            <a:ext cx="1286933" cy="1149288"/>
          </a:xfrm>
          <a:prstGeom prst="frame">
            <a:avLst>
              <a:gd name="adj1" fmla="val 504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Identify fiducial points</a:t>
            </a:r>
          </a:p>
        </p:txBody>
      </p:sp>
      <p:sp>
        <p:nvSpPr>
          <p:cNvPr id="3" name="Title 2"/>
          <p:cNvSpPr>
            <a:spLocks noGrp="1"/>
          </p:cNvSpPr>
          <p:nvPr>
            <p:ph type="title"/>
          </p:nvPr>
        </p:nvSpPr>
        <p:spPr/>
        <p:txBody>
          <a:bodyPr/>
          <a:lstStyle/>
          <a:p>
            <a:r>
              <a:rPr lang="en-US" dirty="0"/>
              <a:t>Structure of Algorithms</a:t>
            </a:r>
          </a:p>
        </p:txBody>
      </p:sp>
    </p:spTree>
    <p:extLst>
      <p:ext uri="{BB962C8B-B14F-4D97-AF65-F5344CB8AC3E}">
        <p14:creationId xmlns:p14="http://schemas.microsoft.com/office/powerpoint/2010/main" val="3118843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Rectangle 106">
            <a:extLst>
              <a:ext uri="{FF2B5EF4-FFF2-40B4-BE49-F238E27FC236}">
                <a16:creationId xmlns:a16="http://schemas.microsoft.com/office/drawing/2014/main" id="{72408C6A-5AC2-A64C-8A2C-305C55B9AC68}"/>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5"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5366"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pic>
        <p:nvPicPr>
          <p:cNvPr id="9"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606921" y="3316170"/>
            <a:ext cx="3561088" cy="338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1"/>
          <p:cNvSpPr txBox="1">
            <a:spLocks noChangeArrowheads="1"/>
          </p:cNvSpPr>
          <p:nvPr/>
        </p:nvSpPr>
        <p:spPr bwMode="auto">
          <a:xfrm>
            <a:off x="3899760" y="3085188"/>
            <a:ext cx="115252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PPG</a:t>
            </a:r>
          </a:p>
        </p:txBody>
      </p:sp>
      <p:sp>
        <p:nvSpPr>
          <p:cNvPr id="12" name="TextBox 7"/>
          <p:cNvSpPr txBox="1">
            <a:spLocks noChangeArrowheads="1"/>
          </p:cNvSpPr>
          <p:nvPr/>
        </p:nvSpPr>
        <p:spPr bwMode="auto">
          <a:xfrm>
            <a:off x="2125759" y="3415393"/>
            <a:ext cx="859387"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No mod</a:t>
            </a:r>
          </a:p>
        </p:txBody>
      </p:sp>
      <p:sp>
        <p:nvSpPr>
          <p:cNvPr id="13" name="TextBox 8"/>
          <p:cNvSpPr txBox="1">
            <a:spLocks noChangeArrowheads="1"/>
          </p:cNvSpPr>
          <p:nvPr/>
        </p:nvSpPr>
        <p:spPr bwMode="auto">
          <a:xfrm>
            <a:off x="2125761" y="4519459"/>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BW</a:t>
            </a:r>
          </a:p>
        </p:txBody>
      </p:sp>
      <p:sp>
        <p:nvSpPr>
          <p:cNvPr id="14" name="TextBox 9"/>
          <p:cNvSpPr txBox="1">
            <a:spLocks noChangeArrowheads="1"/>
          </p:cNvSpPr>
          <p:nvPr/>
        </p:nvSpPr>
        <p:spPr bwMode="auto">
          <a:xfrm>
            <a:off x="2125764" y="530197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AM</a:t>
            </a:r>
          </a:p>
        </p:txBody>
      </p:sp>
      <p:sp>
        <p:nvSpPr>
          <p:cNvPr id="15" name="TextBox 10"/>
          <p:cNvSpPr txBox="1">
            <a:spLocks noChangeArrowheads="1"/>
          </p:cNvSpPr>
          <p:nvPr/>
        </p:nvSpPr>
        <p:spPr bwMode="auto">
          <a:xfrm>
            <a:off x="2125764" y="613610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FM</a:t>
            </a:r>
          </a:p>
        </p:txBody>
      </p:sp>
      <p:sp>
        <p:nvSpPr>
          <p:cNvPr id="18" name="Oval 17"/>
          <p:cNvSpPr/>
          <p:nvPr/>
        </p:nvSpPr>
        <p:spPr>
          <a:xfrm>
            <a:off x="2985146"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318715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p:cNvSpPr/>
          <p:nvPr/>
        </p:nvSpPr>
        <p:spPr>
          <a:xfrm>
            <a:off x="3392906"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1" name="Oval 20"/>
          <p:cNvSpPr/>
          <p:nvPr/>
        </p:nvSpPr>
        <p:spPr>
          <a:xfrm>
            <a:off x="35961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3799306"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4008855"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4205706"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4604395"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480640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5012155"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5215355"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5418555"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5628106"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5824955"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2" name="Oval 31"/>
          <p:cNvSpPr/>
          <p:nvPr/>
        </p:nvSpPr>
        <p:spPr>
          <a:xfrm>
            <a:off x="44089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2959746"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316175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3367506"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5707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7" name="Oval 36"/>
          <p:cNvSpPr/>
          <p:nvPr/>
        </p:nvSpPr>
        <p:spPr>
          <a:xfrm>
            <a:off x="3773906"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p:nvPr/>
        </p:nvSpPr>
        <p:spPr>
          <a:xfrm>
            <a:off x="3983455"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4180306"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4578995"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478100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p:nvPr/>
        </p:nvSpPr>
        <p:spPr>
          <a:xfrm>
            <a:off x="4986755"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3" name="Oval 42"/>
          <p:cNvSpPr/>
          <p:nvPr/>
        </p:nvSpPr>
        <p:spPr>
          <a:xfrm>
            <a:off x="5189955"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p:cNvSpPr/>
          <p:nvPr/>
        </p:nvSpPr>
        <p:spPr>
          <a:xfrm>
            <a:off x="5393155"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5" name="Oval 44"/>
          <p:cNvSpPr/>
          <p:nvPr/>
        </p:nvSpPr>
        <p:spPr>
          <a:xfrm>
            <a:off x="5602706"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5799555"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7" name="Oval 46"/>
          <p:cNvSpPr/>
          <p:nvPr/>
        </p:nvSpPr>
        <p:spPr>
          <a:xfrm>
            <a:off x="43835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p:cNvSpPr/>
          <p:nvPr/>
        </p:nvSpPr>
        <p:spPr>
          <a:xfrm>
            <a:off x="3010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9" name="Oval 48"/>
          <p:cNvSpPr/>
          <p:nvPr/>
        </p:nvSpPr>
        <p:spPr>
          <a:xfrm>
            <a:off x="32391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p:cNvSpPr/>
          <p:nvPr/>
        </p:nvSpPr>
        <p:spPr>
          <a:xfrm>
            <a:off x="3391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1" name="Oval 50"/>
          <p:cNvSpPr/>
          <p:nvPr/>
        </p:nvSpPr>
        <p:spPr>
          <a:xfrm>
            <a:off x="3556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p:cNvSpPr/>
          <p:nvPr/>
        </p:nvSpPr>
        <p:spPr>
          <a:xfrm>
            <a:off x="3810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p:cNvSpPr/>
          <p:nvPr/>
        </p:nvSpPr>
        <p:spPr>
          <a:xfrm>
            <a:off x="40455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5" name="Oval 54"/>
          <p:cNvSpPr/>
          <p:nvPr/>
        </p:nvSpPr>
        <p:spPr>
          <a:xfrm>
            <a:off x="4197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p:cNvSpPr/>
          <p:nvPr/>
        </p:nvSpPr>
        <p:spPr>
          <a:xfrm>
            <a:off x="4363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7" name="Oval 56"/>
          <p:cNvSpPr/>
          <p:nvPr/>
        </p:nvSpPr>
        <p:spPr>
          <a:xfrm>
            <a:off x="4617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9" name="Oval 58"/>
          <p:cNvSpPr/>
          <p:nvPr/>
        </p:nvSpPr>
        <p:spPr>
          <a:xfrm>
            <a:off x="48520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p:cNvSpPr/>
          <p:nvPr/>
        </p:nvSpPr>
        <p:spPr>
          <a:xfrm>
            <a:off x="50044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p:cNvSpPr/>
          <p:nvPr/>
        </p:nvSpPr>
        <p:spPr>
          <a:xfrm>
            <a:off x="5169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2" name="Oval 61"/>
          <p:cNvSpPr/>
          <p:nvPr/>
        </p:nvSpPr>
        <p:spPr>
          <a:xfrm>
            <a:off x="5423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3" name="Oval 62"/>
          <p:cNvSpPr/>
          <p:nvPr/>
        </p:nvSpPr>
        <p:spPr>
          <a:xfrm>
            <a:off x="56584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p:cNvSpPr/>
          <p:nvPr/>
        </p:nvSpPr>
        <p:spPr>
          <a:xfrm>
            <a:off x="58108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5" name="Oval 64"/>
          <p:cNvSpPr/>
          <p:nvPr/>
        </p:nvSpPr>
        <p:spPr>
          <a:xfrm>
            <a:off x="5975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991495" y="5138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3201046" y="52528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97895" y="52845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607446" y="52020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2959746" y="58179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3156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359795" y="5716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562995" y="57608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3804295" y="5163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4013846" y="5278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4210695" y="53099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420246" y="5227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772546" y="5843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969395" y="57925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172595" y="57417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0" name="Oval 89"/>
          <p:cNvSpPr/>
          <p:nvPr/>
        </p:nvSpPr>
        <p:spPr>
          <a:xfrm>
            <a:off x="4375795" y="57862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1" name="Oval 90"/>
          <p:cNvSpPr/>
          <p:nvPr/>
        </p:nvSpPr>
        <p:spPr>
          <a:xfrm>
            <a:off x="4617095" y="51448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2" name="Oval 91"/>
          <p:cNvSpPr/>
          <p:nvPr/>
        </p:nvSpPr>
        <p:spPr>
          <a:xfrm>
            <a:off x="4826646" y="52591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3" name="Oval 92"/>
          <p:cNvSpPr/>
          <p:nvPr/>
        </p:nvSpPr>
        <p:spPr>
          <a:xfrm>
            <a:off x="5023495" y="5290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4" name="Oval 93"/>
          <p:cNvSpPr/>
          <p:nvPr/>
        </p:nvSpPr>
        <p:spPr>
          <a:xfrm>
            <a:off x="5233046" y="52083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5" name="Oval 94"/>
          <p:cNvSpPr/>
          <p:nvPr/>
        </p:nvSpPr>
        <p:spPr>
          <a:xfrm>
            <a:off x="4585346" y="58243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6" name="Oval 95"/>
          <p:cNvSpPr/>
          <p:nvPr/>
        </p:nvSpPr>
        <p:spPr>
          <a:xfrm>
            <a:off x="47821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7" name="Oval 96"/>
          <p:cNvSpPr/>
          <p:nvPr/>
        </p:nvSpPr>
        <p:spPr>
          <a:xfrm>
            <a:off x="4985395" y="57227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8" name="Oval 97"/>
          <p:cNvSpPr/>
          <p:nvPr/>
        </p:nvSpPr>
        <p:spPr>
          <a:xfrm>
            <a:off x="5188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9" name="Oval 98"/>
          <p:cNvSpPr/>
          <p:nvPr/>
        </p:nvSpPr>
        <p:spPr>
          <a:xfrm>
            <a:off x="5417195" y="5151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0" name="Oval 99"/>
          <p:cNvSpPr/>
          <p:nvPr/>
        </p:nvSpPr>
        <p:spPr>
          <a:xfrm>
            <a:off x="5626746" y="5265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1" name="Oval 100"/>
          <p:cNvSpPr/>
          <p:nvPr/>
        </p:nvSpPr>
        <p:spPr>
          <a:xfrm>
            <a:off x="5823595" y="52972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3" name="Oval 102"/>
          <p:cNvSpPr/>
          <p:nvPr/>
        </p:nvSpPr>
        <p:spPr>
          <a:xfrm>
            <a:off x="5385446" y="58306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4" name="Oval 103"/>
          <p:cNvSpPr/>
          <p:nvPr/>
        </p:nvSpPr>
        <p:spPr>
          <a:xfrm>
            <a:off x="5582295" y="5779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5" name="Oval 104"/>
          <p:cNvSpPr/>
          <p:nvPr/>
        </p:nvSpPr>
        <p:spPr>
          <a:xfrm>
            <a:off x="5785495" y="57290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6" name="Oval 105"/>
          <p:cNvSpPr/>
          <p:nvPr/>
        </p:nvSpPr>
        <p:spPr>
          <a:xfrm>
            <a:off x="59886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9" name="Oval 108"/>
          <p:cNvSpPr/>
          <p:nvPr/>
        </p:nvSpPr>
        <p:spPr>
          <a:xfrm>
            <a:off x="2972446"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0" name="Oval 109"/>
          <p:cNvSpPr/>
          <p:nvPr/>
        </p:nvSpPr>
        <p:spPr>
          <a:xfrm>
            <a:off x="317445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1" name="Oval 110"/>
          <p:cNvSpPr/>
          <p:nvPr/>
        </p:nvSpPr>
        <p:spPr>
          <a:xfrm>
            <a:off x="3380206"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2" name="Oval 111"/>
          <p:cNvSpPr/>
          <p:nvPr/>
        </p:nvSpPr>
        <p:spPr>
          <a:xfrm>
            <a:off x="35834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3" name="Oval 112"/>
          <p:cNvSpPr/>
          <p:nvPr/>
        </p:nvSpPr>
        <p:spPr>
          <a:xfrm>
            <a:off x="3786606"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4" name="Oval 113"/>
          <p:cNvSpPr/>
          <p:nvPr/>
        </p:nvSpPr>
        <p:spPr>
          <a:xfrm>
            <a:off x="3996155"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5" name="Oval 114"/>
          <p:cNvSpPr/>
          <p:nvPr/>
        </p:nvSpPr>
        <p:spPr>
          <a:xfrm>
            <a:off x="4193006"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6" name="Oval 115"/>
          <p:cNvSpPr/>
          <p:nvPr/>
        </p:nvSpPr>
        <p:spPr>
          <a:xfrm>
            <a:off x="4591695"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7" name="Oval 116"/>
          <p:cNvSpPr/>
          <p:nvPr/>
        </p:nvSpPr>
        <p:spPr>
          <a:xfrm>
            <a:off x="479370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8" name="Oval 117"/>
          <p:cNvSpPr/>
          <p:nvPr/>
        </p:nvSpPr>
        <p:spPr>
          <a:xfrm>
            <a:off x="4999455"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9" name="Oval 118"/>
          <p:cNvSpPr/>
          <p:nvPr/>
        </p:nvSpPr>
        <p:spPr>
          <a:xfrm>
            <a:off x="5202655"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20" name="Oval 119"/>
          <p:cNvSpPr/>
          <p:nvPr/>
        </p:nvSpPr>
        <p:spPr>
          <a:xfrm>
            <a:off x="5405855"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21" name="Oval 120"/>
          <p:cNvSpPr/>
          <p:nvPr/>
        </p:nvSpPr>
        <p:spPr>
          <a:xfrm>
            <a:off x="5615406"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5812255"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43962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8" name="Frame 107"/>
          <p:cNvSpPr/>
          <p:nvPr/>
        </p:nvSpPr>
        <p:spPr>
          <a:xfrm>
            <a:off x="6706248" y="4230437"/>
            <a:ext cx="1286933" cy="1149288"/>
          </a:xfrm>
          <a:prstGeom prst="frame">
            <a:avLst>
              <a:gd name="adj1" fmla="val 504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Find baseline</a:t>
            </a:r>
          </a:p>
        </p:txBody>
      </p:sp>
      <p:sp>
        <p:nvSpPr>
          <p:cNvPr id="2" name="Title 1"/>
          <p:cNvSpPr>
            <a:spLocks noGrp="1"/>
          </p:cNvSpPr>
          <p:nvPr>
            <p:ph type="title"/>
          </p:nvPr>
        </p:nvSpPr>
        <p:spPr/>
        <p:txBody>
          <a:bodyPr/>
          <a:lstStyle/>
          <a:p>
            <a:r>
              <a:rPr lang="en-US" dirty="0"/>
              <a:t>Structure of Algorithms</a:t>
            </a:r>
          </a:p>
        </p:txBody>
      </p:sp>
    </p:spTree>
    <p:extLst>
      <p:ext uri="{BB962C8B-B14F-4D97-AF65-F5344CB8AC3E}">
        <p14:creationId xmlns:p14="http://schemas.microsoft.com/office/powerpoint/2010/main" val="2172433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27C8E0D7-8A33-FF43-9439-A34C39773334}"/>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5"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5366"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pic>
        <p:nvPicPr>
          <p:cNvPr id="9"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606921" y="3316170"/>
            <a:ext cx="3561088" cy="338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1"/>
          <p:cNvSpPr txBox="1">
            <a:spLocks noChangeArrowheads="1"/>
          </p:cNvSpPr>
          <p:nvPr/>
        </p:nvSpPr>
        <p:spPr bwMode="auto">
          <a:xfrm>
            <a:off x="3899760" y="3085188"/>
            <a:ext cx="115252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PPG</a:t>
            </a:r>
          </a:p>
        </p:txBody>
      </p:sp>
      <p:sp>
        <p:nvSpPr>
          <p:cNvPr id="12" name="TextBox 7"/>
          <p:cNvSpPr txBox="1">
            <a:spLocks noChangeArrowheads="1"/>
          </p:cNvSpPr>
          <p:nvPr/>
        </p:nvSpPr>
        <p:spPr bwMode="auto">
          <a:xfrm>
            <a:off x="2125759" y="3415393"/>
            <a:ext cx="859387"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No mod</a:t>
            </a:r>
          </a:p>
        </p:txBody>
      </p:sp>
      <p:sp>
        <p:nvSpPr>
          <p:cNvPr id="13" name="TextBox 8"/>
          <p:cNvSpPr txBox="1">
            <a:spLocks noChangeArrowheads="1"/>
          </p:cNvSpPr>
          <p:nvPr/>
        </p:nvSpPr>
        <p:spPr bwMode="auto">
          <a:xfrm>
            <a:off x="2125761" y="4519459"/>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BW</a:t>
            </a:r>
          </a:p>
        </p:txBody>
      </p:sp>
      <p:sp>
        <p:nvSpPr>
          <p:cNvPr id="14" name="TextBox 9"/>
          <p:cNvSpPr txBox="1">
            <a:spLocks noChangeArrowheads="1"/>
          </p:cNvSpPr>
          <p:nvPr/>
        </p:nvSpPr>
        <p:spPr bwMode="auto">
          <a:xfrm>
            <a:off x="2125764" y="530197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AM</a:t>
            </a:r>
          </a:p>
        </p:txBody>
      </p:sp>
      <p:sp>
        <p:nvSpPr>
          <p:cNvPr id="15" name="TextBox 10"/>
          <p:cNvSpPr txBox="1">
            <a:spLocks noChangeArrowheads="1"/>
          </p:cNvSpPr>
          <p:nvPr/>
        </p:nvSpPr>
        <p:spPr bwMode="auto">
          <a:xfrm>
            <a:off x="2125764" y="613610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FM</a:t>
            </a:r>
          </a:p>
        </p:txBody>
      </p:sp>
      <p:sp>
        <p:nvSpPr>
          <p:cNvPr id="18" name="Oval 17"/>
          <p:cNvSpPr/>
          <p:nvPr/>
        </p:nvSpPr>
        <p:spPr>
          <a:xfrm>
            <a:off x="2985146"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318715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p:cNvSpPr/>
          <p:nvPr/>
        </p:nvSpPr>
        <p:spPr>
          <a:xfrm>
            <a:off x="3392906"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1" name="Oval 20"/>
          <p:cNvSpPr/>
          <p:nvPr/>
        </p:nvSpPr>
        <p:spPr>
          <a:xfrm>
            <a:off x="35961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3799306"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4008855"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4205706"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4604395"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480640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5012155"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5215355"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5418555"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5628106"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5824955"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2" name="Oval 31"/>
          <p:cNvSpPr/>
          <p:nvPr/>
        </p:nvSpPr>
        <p:spPr>
          <a:xfrm>
            <a:off x="44089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2959746"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316175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3367506"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5707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7" name="Oval 36"/>
          <p:cNvSpPr/>
          <p:nvPr/>
        </p:nvSpPr>
        <p:spPr>
          <a:xfrm>
            <a:off x="3773906"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p:nvPr/>
        </p:nvSpPr>
        <p:spPr>
          <a:xfrm>
            <a:off x="3983455"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4180306"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4578995"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478100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p:nvPr/>
        </p:nvSpPr>
        <p:spPr>
          <a:xfrm>
            <a:off x="4986755"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3" name="Oval 42"/>
          <p:cNvSpPr/>
          <p:nvPr/>
        </p:nvSpPr>
        <p:spPr>
          <a:xfrm>
            <a:off x="5189955"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p:cNvSpPr/>
          <p:nvPr/>
        </p:nvSpPr>
        <p:spPr>
          <a:xfrm>
            <a:off x="5393155"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5" name="Oval 44"/>
          <p:cNvSpPr/>
          <p:nvPr/>
        </p:nvSpPr>
        <p:spPr>
          <a:xfrm>
            <a:off x="5602706"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5799555"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7" name="Oval 46"/>
          <p:cNvSpPr/>
          <p:nvPr/>
        </p:nvSpPr>
        <p:spPr>
          <a:xfrm>
            <a:off x="43835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p:cNvSpPr/>
          <p:nvPr/>
        </p:nvSpPr>
        <p:spPr>
          <a:xfrm>
            <a:off x="3010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9" name="Oval 48"/>
          <p:cNvSpPr/>
          <p:nvPr/>
        </p:nvSpPr>
        <p:spPr>
          <a:xfrm>
            <a:off x="32391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p:cNvSpPr/>
          <p:nvPr/>
        </p:nvSpPr>
        <p:spPr>
          <a:xfrm>
            <a:off x="3391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1" name="Oval 50"/>
          <p:cNvSpPr/>
          <p:nvPr/>
        </p:nvSpPr>
        <p:spPr>
          <a:xfrm>
            <a:off x="3556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p:cNvSpPr/>
          <p:nvPr/>
        </p:nvSpPr>
        <p:spPr>
          <a:xfrm>
            <a:off x="3810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p:cNvSpPr/>
          <p:nvPr/>
        </p:nvSpPr>
        <p:spPr>
          <a:xfrm>
            <a:off x="40455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5" name="Oval 54"/>
          <p:cNvSpPr/>
          <p:nvPr/>
        </p:nvSpPr>
        <p:spPr>
          <a:xfrm>
            <a:off x="4197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p:cNvSpPr/>
          <p:nvPr/>
        </p:nvSpPr>
        <p:spPr>
          <a:xfrm>
            <a:off x="4363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7" name="Oval 56"/>
          <p:cNvSpPr/>
          <p:nvPr/>
        </p:nvSpPr>
        <p:spPr>
          <a:xfrm>
            <a:off x="4617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9" name="Oval 58"/>
          <p:cNvSpPr/>
          <p:nvPr/>
        </p:nvSpPr>
        <p:spPr>
          <a:xfrm>
            <a:off x="48520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p:cNvSpPr/>
          <p:nvPr/>
        </p:nvSpPr>
        <p:spPr>
          <a:xfrm>
            <a:off x="50044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p:cNvSpPr/>
          <p:nvPr/>
        </p:nvSpPr>
        <p:spPr>
          <a:xfrm>
            <a:off x="5169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2" name="Oval 61"/>
          <p:cNvSpPr/>
          <p:nvPr/>
        </p:nvSpPr>
        <p:spPr>
          <a:xfrm>
            <a:off x="5423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3" name="Oval 62"/>
          <p:cNvSpPr/>
          <p:nvPr/>
        </p:nvSpPr>
        <p:spPr>
          <a:xfrm>
            <a:off x="56584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p:cNvSpPr/>
          <p:nvPr/>
        </p:nvSpPr>
        <p:spPr>
          <a:xfrm>
            <a:off x="58108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5" name="Oval 64"/>
          <p:cNvSpPr/>
          <p:nvPr/>
        </p:nvSpPr>
        <p:spPr>
          <a:xfrm>
            <a:off x="5975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991495" y="5138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3201046" y="52528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97895" y="52845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607446" y="52020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2959746" y="58179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3156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359795" y="5716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562995" y="57608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3804295" y="5163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4013846" y="5278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4210695" y="53099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420246" y="5227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772546" y="5843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969395" y="57925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172595" y="57417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0" name="Oval 89"/>
          <p:cNvSpPr/>
          <p:nvPr/>
        </p:nvSpPr>
        <p:spPr>
          <a:xfrm>
            <a:off x="4375795" y="57862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1" name="Oval 90"/>
          <p:cNvSpPr/>
          <p:nvPr/>
        </p:nvSpPr>
        <p:spPr>
          <a:xfrm>
            <a:off x="4617095" y="51448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2" name="Oval 91"/>
          <p:cNvSpPr/>
          <p:nvPr/>
        </p:nvSpPr>
        <p:spPr>
          <a:xfrm>
            <a:off x="4826646" y="52591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3" name="Oval 92"/>
          <p:cNvSpPr/>
          <p:nvPr/>
        </p:nvSpPr>
        <p:spPr>
          <a:xfrm>
            <a:off x="5023495" y="5290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4" name="Oval 93"/>
          <p:cNvSpPr/>
          <p:nvPr/>
        </p:nvSpPr>
        <p:spPr>
          <a:xfrm>
            <a:off x="5233046" y="52083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5" name="Oval 94"/>
          <p:cNvSpPr/>
          <p:nvPr/>
        </p:nvSpPr>
        <p:spPr>
          <a:xfrm>
            <a:off x="4585346" y="58243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6" name="Oval 95"/>
          <p:cNvSpPr/>
          <p:nvPr/>
        </p:nvSpPr>
        <p:spPr>
          <a:xfrm>
            <a:off x="47821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7" name="Oval 96"/>
          <p:cNvSpPr/>
          <p:nvPr/>
        </p:nvSpPr>
        <p:spPr>
          <a:xfrm>
            <a:off x="4985395" y="57227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8" name="Oval 97"/>
          <p:cNvSpPr/>
          <p:nvPr/>
        </p:nvSpPr>
        <p:spPr>
          <a:xfrm>
            <a:off x="5188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9" name="Oval 98"/>
          <p:cNvSpPr/>
          <p:nvPr/>
        </p:nvSpPr>
        <p:spPr>
          <a:xfrm>
            <a:off x="5417195" y="5151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0" name="Oval 99"/>
          <p:cNvSpPr/>
          <p:nvPr/>
        </p:nvSpPr>
        <p:spPr>
          <a:xfrm>
            <a:off x="5626746" y="5265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1" name="Oval 100"/>
          <p:cNvSpPr/>
          <p:nvPr/>
        </p:nvSpPr>
        <p:spPr>
          <a:xfrm>
            <a:off x="5823595" y="52972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3" name="Oval 102"/>
          <p:cNvSpPr/>
          <p:nvPr/>
        </p:nvSpPr>
        <p:spPr>
          <a:xfrm>
            <a:off x="5385446" y="58306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4" name="Oval 103"/>
          <p:cNvSpPr/>
          <p:nvPr/>
        </p:nvSpPr>
        <p:spPr>
          <a:xfrm>
            <a:off x="5582295" y="5779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5" name="Oval 104"/>
          <p:cNvSpPr/>
          <p:nvPr/>
        </p:nvSpPr>
        <p:spPr>
          <a:xfrm>
            <a:off x="5785495" y="57290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6" name="Oval 105"/>
          <p:cNvSpPr/>
          <p:nvPr/>
        </p:nvSpPr>
        <p:spPr>
          <a:xfrm>
            <a:off x="59886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972446"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317445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3380206"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35834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3786606"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3996155"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4193006"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4591695"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479370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4999455"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5202655"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5405855"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2" name="Oval 181"/>
          <p:cNvSpPr/>
          <p:nvPr/>
        </p:nvSpPr>
        <p:spPr>
          <a:xfrm>
            <a:off x="5615406"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3" name="Oval 182"/>
          <p:cNvSpPr/>
          <p:nvPr/>
        </p:nvSpPr>
        <p:spPr>
          <a:xfrm>
            <a:off x="5812255"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4" name="Oval 183"/>
          <p:cNvSpPr/>
          <p:nvPr/>
        </p:nvSpPr>
        <p:spPr>
          <a:xfrm>
            <a:off x="43962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cxnSp>
        <p:nvCxnSpPr>
          <p:cNvPr id="187" name="Straight Arrow Connector 186"/>
          <p:cNvCxnSpPr/>
          <p:nvPr/>
        </p:nvCxnSpPr>
        <p:spPr>
          <a:xfrm>
            <a:off x="30289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3003551" y="5092701"/>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a:off x="32258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a:off x="34226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a:off x="36195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9" name="Straight Arrow Connector 198"/>
          <p:cNvCxnSpPr/>
          <p:nvPr/>
        </p:nvCxnSpPr>
        <p:spPr>
          <a:xfrm>
            <a:off x="38544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a:off x="40513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1" name="Straight Arrow Connector 200"/>
          <p:cNvCxnSpPr/>
          <p:nvPr/>
        </p:nvCxnSpPr>
        <p:spPr>
          <a:xfrm>
            <a:off x="42481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a:off x="44450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3" name="Straight Arrow Connector 202"/>
          <p:cNvCxnSpPr/>
          <p:nvPr/>
        </p:nvCxnSpPr>
        <p:spPr>
          <a:xfrm>
            <a:off x="46545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4" name="Straight Arrow Connector 203"/>
          <p:cNvCxnSpPr/>
          <p:nvPr/>
        </p:nvCxnSpPr>
        <p:spPr>
          <a:xfrm>
            <a:off x="48514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p:cNvCxnSpPr/>
          <p:nvPr/>
        </p:nvCxnSpPr>
        <p:spPr>
          <a:xfrm>
            <a:off x="50482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p:nvPr/>
        </p:nvCxnSpPr>
        <p:spPr>
          <a:xfrm>
            <a:off x="52578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54673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56642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a:off x="58610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7" name="Frame 156"/>
          <p:cNvSpPr/>
          <p:nvPr/>
        </p:nvSpPr>
        <p:spPr>
          <a:xfrm>
            <a:off x="6706248" y="4230437"/>
            <a:ext cx="1286933" cy="1149288"/>
          </a:xfrm>
          <a:prstGeom prst="frame">
            <a:avLst>
              <a:gd name="adj1" fmla="val 504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Find baseline</a:t>
            </a:r>
          </a:p>
        </p:txBody>
      </p:sp>
      <p:sp>
        <p:nvSpPr>
          <p:cNvPr id="2" name="Title 1"/>
          <p:cNvSpPr>
            <a:spLocks noGrp="1"/>
          </p:cNvSpPr>
          <p:nvPr>
            <p:ph type="title"/>
          </p:nvPr>
        </p:nvSpPr>
        <p:spPr/>
        <p:txBody>
          <a:bodyPr/>
          <a:lstStyle/>
          <a:p>
            <a:r>
              <a:rPr lang="en-US" dirty="0"/>
              <a:t>Structure of Algorithms</a:t>
            </a:r>
          </a:p>
        </p:txBody>
      </p:sp>
    </p:spTree>
    <p:extLst>
      <p:ext uri="{BB962C8B-B14F-4D97-AF65-F5344CB8AC3E}">
        <p14:creationId xmlns:p14="http://schemas.microsoft.com/office/powerpoint/2010/main" val="3174447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152">
            <a:extLst>
              <a:ext uri="{FF2B5EF4-FFF2-40B4-BE49-F238E27FC236}">
                <a16:creationId xmlns:a16="http://schemas.microsoft.com/office/drawing/2014/main" id="{4DCC180A-9DB4-B54B-BEED-AE6398C6B8ED}"/>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5"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5366"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pic>
        <p:nvPicPr>
          <p:cNvPr id="9"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606921" y="3316170"/>
            <a:ext cx="3561088" cy="338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1"/>
          <p:cNvSpPr txBox="1">
            <a:spLocks noChangeArrowheads="1"/>
          </p:cNvSpPr>
          <p:nvPr/>
        </p:nvSpPr>
        <p:spPr bwMode="auto">
          <a:xfrm>
            <a:off x="3899760" y="3085188"/>
            <a:ext cx="115252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PPG</a:t>
            </a:r>
          </a:p>
        </p:txBody>
      </p:sp>
      <p:sp>
        <p:nvSpPr>
          <p:cNvPr id="12" name="TextBox 7"/>
          <p:cNvSpPr txBox="1">
            <a:spLocks noChangeArrowheads="1"/>
          </p:cNvSpPr>
          <p:nvPr/>
        </p:nvSpPr>
        <p:spPr bwMode="auto">
          <a:xfrm>
            <a:off x="2125759" y="3415393"/>
            <a:ext cx="859387"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No mod</a:t>
            </a:r>
          </a:p>
        </p:txBody>
      </p:sp>
      <p:sp>
        <p:nvSpPr>
          <p:cNvPr id="13" name="TextBox 8"/>
          <p:cNvSpPr txBox="1">
            <a:spLocks noChangeArrowheads="1"/>
          </p:cNvSpPr>
          <p:nvPr/>
        </p:nvSpPr>
        <p:spPr bwMode="auto">
          <a:xfrm>
            <a:off x="2125761" y="4519459"/>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BW</a:t>
            </a:r>
          </a:p>
        </p:txBody>
      </p:sp>
      <p:sp>
        <p:nvSpPr>
          <p:cNvPr id="14" name="TextBox 9"/>
          <p:cNvSpPr txBox="1">
            <a:spLocks noChangeArrowheads="1"/>
          </p:cNvSpPr>
          <p:nvPr/>
        </p:nvSpPr>
        <p:spPr bwMode="auto">
          <a:xfrm>
            <a:off x="2125764" y="530197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AM</a:t>
            </a:r>
          </a:p>
        </p:txBody>
      </p:sp>
      <p:sp>
        <p:nvSpPr>
          <p:cNvPr id="15" name="TextBox 10"/>
          <p:cNvSpPr txBox="1">
            <a:spLocks noChangeArrowheads="1"/>
          </p:cNvSpPr>
          <p:nvPr/>
        </p:nvSpPr>
        <p:spPr bwMode="auto">
          <a:xfrm>
            <a:off x="2125764" y="613610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FM</a:t>
            </a:r>
          </a:p>
        </p:txBody>
      </p:sp>
      <p:sp>
        <p:nvSpPr>
          <p:cNvPr id="18" name="Oval 17"/>
          <p:cNvSpPr/>
          <p:nvPr/>
        </p:nvSpPr>
        <p:spPr>
          <a:xfrm>
            <a:off x="2985146"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318715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p:cNvSpPr/>
          <p:nvPr/>
        </p:nvSpPr>
        <p:spPr>
          <a:xfrm>
            <a:off x="3392906"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1" name="Oval 20"/>
          <p:cNvSpPr/>
          <p:nvPr/>
        </p:nvSpPr>
        <p:spPr>
          <a:xfrm>
            <a:off x="35961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3799306"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4008855"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4205706"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4604395"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480640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5012155"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5215355"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5418555"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5628106"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5824955"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2" name="Oval 31"/>
          <p:cNvSpPr/>
          <p:nvPr/>
        </p:nvSpPr>
        <p:spPr>
          <a:xfrm>
            <a:off x="44089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2959746"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316175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3367506"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5707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7" name="Oval 36"/>
          <p:cNvSpPr/>
          <p:nvPr/>
        </p:nvSpPr>
        <p:spPr>
          <a:xfrm>
            <a:off x="3773906"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p:nvPr/>
        </p:nvSpPr>
        <p:spPr>
          <a:xfrm>
            <a:off x="3983455"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4180306"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4578995"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478100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p:nvPr/>
        </p:nvSpPr>
        <p:spPr>
          <a:xfrm>
            <a:off x="4986755"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3" name="Oval 42"/>
          <p:cNvSpPr/>
          <p:nvPr/>
        </p:nvSpPr>
        <p:spPr>
          <a:xfrm>
            <a:off x="5189955"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p:cNvSpPr/>
          <p:nvPr/>
        </p:nvSpPr>
        <p:spPr>
          <a:xfrm>
            <a:off x="5393155"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5" name="Oval 44"/>
          <p:cNvSpPr/>
          <p:nvPr/>
        </p:nvSpPr>
        <p:spPr>
          <a:xfrm>
            <a:off x="5602706"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5799555"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7" name="Oval 46"/>
          <p:cNvSpPr/>
          <p:nvPr/>
        </p:nvSpPr>
        <p:spPr>
          <a:xfrm>
            <a:off x="43835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p:cNvSpPr/>
          <p:nvPr/>
        </p:nvSpPr>
        <p:spPr>
          <a:xfrm>
            <a:off x="3010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9" name="Oval 48"/>
          <p:cNvSpPr/>
          <p:nvPr/>
        </p:nvSpPr>
        <p:spPr>
          <a:xfrm>
            <a:off x="32391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p:cNvSpPr/>
          <p:nvPr/>
        </p:nvSpPr>
        <p:spPr>
          <a:xfrm>
            <a:off x="3391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1" name="Oval 50"/>
          <p:cNvSpPr/>
          <p:nvPr/>
        </p:nvSpPr>
        <p:spPr>
          <a:xfrm>
            <a:off x="3556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p:cNvSpPr/>
          <p:nvPr/>
        </p:nvSpPr>
        <p:spPr>
          <a:xfrm>
            <a:off x="3810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p:cNvSpPr/>
          <p:nvPr/>
        </p:nvSpPr>
        <p:spPr>
          <a:xfrm>
            <a:off x="40455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5" name="Oval 54"/>
          <p:cNvSpPr/>
          <p:nvPr/>
        </p:nvSpPr>
        <p:spPr>
          <a:xfrm>
            <a:off x="4197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p:cNvSpPr/>
          <p:nvPr/>
        </p:nvSpPr>
        <p:spPr>
          <a:xfrm>
            <a:off x="4363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7" name="Oval 56"/>
          <p:cNvSpPr/>
          <p:nvPr/>
        </p:nvSpPr>
        <p:spPr>
          <a:xfrm>
            <a:off x="4617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9" name="Oval 58"/>
          <p:cNvSpPr/>
          <p:nvPr/>
        </p:nvSpPr>
        <p:spPr>
          <a:xfrm>
            <a:off x="48520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p:cNvSpPr/>
          <p:nvPr/>
        </p:nvSpPr>
        <p:spPr>
          <a:xfrm>
            <a:off x="50044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p:cNvSpPr/>
          <p:nvPr/>
        </p:nvSpPr>
        <p:spPr>
          <a:xfrm>
            <a:off x="5169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2" name="Oval 61"/>
          <p:cNvSpPr/>
          <p:nvPr/>
        </p:nvSpPr>
        <p:spPr>
          <a:xfrm>
            <a:off x="5423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3" name="Oval 62"/>
          <p:cNvSpPr/>
          <p:nvPr/>
        </p:nvSpPr>
        <p:spPr>
          <a:xfrm>
            <a:off x="56584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p:cNvSpPr/>
          <p:nvPr/>
        </p:nvSpPr>
        <p:spPr>
          <a:xfrm>
            <a:off x="58108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5" name="Oval 64"/>
          <p:cNvSpPr/>
          <p:nvPr/>
        </p:nvSpPr>
        <p:spPr>
          <a:xfrm>
            <a:off x="5975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991495" y="5138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3201046" y="52528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97895" y="52845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607446" y="52020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2959746" y="58179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3156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359795" y="5716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562995" y="57608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3804295" y="5163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4013846" y="5278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4210695" y="53099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420246" y="5227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772546" y="5843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969395" y="57925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172595" y="57417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0" name="Oval 89"/>
          <p:cNvSpPr/>
          <p:nvPr/>
        </p:nvSpPr>
        <p:spPr>
          <a:xfrm>
            <a:off x="4375795" y="57862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1" name="Oval 90"/>
          <p:cNvSpPr/>
          <p:nvPr/>
        </p:nvSpPr>
        <p:spPr>
          <a:xfrm>
            <a:off x="4617095" y="51448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2" name="Oval 91"/>
          <p:cNvSpPr/>
          <p:nvPr/>
        </p:nvSpPr>
        <p:spPr>
          <a:xfrm>
            <a:off x="4826646" y="52591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3" name="Oval 92"/>
          <p:cNvSpPr/>
          <p:nvPr/>
        </p:nvSpPr>
        <p:spPr>
          <a:xfrm>
            <a:off x="5023495" y="5290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4" name="Oval 93"/>
          <p:cNvSpPr/>
          <p:nvPr/>
        </p:nvSpPr>
        <p:spPr>
          <a:xfrm>
            <a:off x="5233046" y="52083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5" name="Oval 94"/>
          <p:cNvSpPr/>
          <p:nvPr/>
        </p:nvSpPr>
        <p:spPr>
          <a:xfrm>
            <a:off x="4585346" y="58243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6" name="Oval 95"/>
          <p:cNvSpPr/>
          <p:nvPr/>
        </p:nvSpPr>
        <p:spPr>
          <a:xfrm>
            <a:off x="47821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7" name="Oval 96"/>
          <p:cNvSpPr/>
          <p:nvPr/>
        </p:nvSpPr>
        <p:spPr>
          <a:xfrm>
            <a:off x="4985395" y="57227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8" name="Oval 97"/>
          <p:cNvSpPr/>
          <p:nvPr/>
        </p:nvSpPr>
        <p:spPr>
          <a:xfrm>
            <a:off x="5188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9" name="Oval 98"/>
          <p:cNvSpPr/>
          <p:nvPr/>
        </p:nvSpPr>
        <p:spPr>
          <a:xfrm>
            <a:off x="5417195" y="5151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0" name="Oval 99"/>
          <p:cNvSpPr/>
          <p:nvPr/>
        </p:nvSpPr>
        <p:spPr>
          <a:xfrm>
            <a:off x="5626746" y="5265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1" name="Oval 100"/>
          <p:cNvSpPr/>
          <p:nvPr/>
        </p:nvSpPr>
        <p:spPr>
          <a:xfrm>
            <a:off x="5823595" y="52972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3" name="Oval 102"/>
          <p:cNvSpPr/>
          <p:nvPr/>
        </p:nvSpPr>
        <p:spPr>
          <a:xfrm>
            <a:off x="5385446" y="58306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4" name="Oval 103"/>
          <p:cNvSpPr/>
          <p:nvPr/>
        </p:nvSpPr>
        <p:spPr>
          <a:xfrm>
            <a:off x="5582295" y="5779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5" name="Oval 104"/>
          <p:cNvSpPr/>
          <p:nvPr/>
        </p:nvSpPr>
        <p:spPr>
          <a:xfrm>
            <a:off x="5785495" y="57290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6" name="Oval 105"/>
          <p:cNvSpPr/>
          <p:nvPr/>
        </p:nvSpPr>
        <p:spPr>
          <a:xfrm>
            <a:off x="59886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cxnSp>
        <p:nvCxnSpPr>
          <p:cNvPr id="16" name="Straight Arrow Connector 15"/>
          <p:cNvCxnSpPr/>
          <p:nvPr/>
        </p:nvCxnSpPr>
        <p:spPr>
          <a:xfrm flipH="1">
            <a:off x="3035301" y="5194300"/>
            <a:ext cx="6351" cy="7112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a:off x="3242129" y="5314949"/>
            <a:ext cx="0" cy="5270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3442608" y="5327650"/>
            <a:ext cx="0" cy="4635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3643087" y="5264150"/>
            <a:ext cx="0" cy="5397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flipH="1">
            <a:off x="3843566" y="5207000"/>
            <a:ext cx="6351" cy="7112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a:off x="4050395" y="5327649"/>
            <a:ext cx="0" cy="5270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a:off x="4250875" y="5340350"/>
            <a:ext cx="0" cy="4635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p:nvPr/>
        </p:nvCxnSpPr>
        <p:spPr>
          <a:xfrm>
            <a:off x="4451353" y="5276850"/>
            <a:ext cx="0" cy="5397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p:nvPr/>
        </p:nvCxnSpPr>
        <p:spPr>
          <a:xfrm flipH="1">
            <a:off x="4651833" y="5194300"/>
            <a:ext cx="6351" cy="7112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a:off x="4858661" y="5314949"/>
            <a:ext cx="0" cy="5270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a:off x="5059140" y="5327650"/>
            <a:ext cx="0" cy="4635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p:nvPr/>
        </p:nvCxnSpPr>
        <p:spPr>
          <a:xfrm>
            <a:off x="5259619" y="5264150"/>
            <a:ext cx="0" cy="5397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p:nvPr/>
        </p:nvCxnSpPr>
        <p:spPr>
          <a:xfrm flipH="1">
            <a:off x="5460098" y="5194300"/>
            <a:ext cx="6351" cy="7112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p:nvPr/>
        </p:nvCxnSpPr>
        <p:spPr>
          <a:xfrm>
            <a:off x="5666927" y="5314949"/>
            <a:ext cx="0" cy="5270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p:nvPr/>
        </p:nvCxnSpPr>
        <p:spPr>
          <a:xfrm>
            <a:off x="5867400" y="5327650"/>
            <a:ext cx="0" cy="4635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flipV="1">
            <a:off x="3035305" y="6082271"/>
            <a:ext cx="286457" cy="492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a:off x="3276600"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a:off x="3448051"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3613151" y="6084731"/>
            <a:ext cx="2413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flipV="1">
            <a:off x="3835405" y="6082271"/>
            <a:ext cx="286457" cy="492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p:nvPr/>
        </p:nvCxnSpPr>
        <p:spPr>
          <a:xfrm>
            <a:off x="4076700"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a:off x="4248151"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p:cNvCxnSpPr/>
          <p:nvPr/>
        </p:nvCxnSpPr>
        <p:spPr>
          <a:xfrm>
            <a:off x="4413251" y="6084731"/>
            <a:ext cx="2413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flipV="1">
            <a:off x="4673605" y="6082271"/>
            <a:ext cx="286457" cy="492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p:nvPr/>
        </p:nvCxnSpPr>
        <p:spPr>
          <a:xfrm>
            <a:off x="4914900"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4" name="Straight Arrow Connector 163"/>
          <p:cNvCxnSpPr/>
          <p:nvPr/>
        </p:nvCxnSpPr>
        <p:spPr>
          <a:xfrm>
            <a:off x="5086351"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5" name="Straight Arrow Connector 164"/>
          <p:cNvCxnSpPr/>
          <p:nvPr/>
        </p:nvCxnSpPr>
        <p:spPr>
          <a:xfrm>
            <a:off x="5251451" y="6084731"/>
            <a:ext cx="2413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p:cNvCxnSpPr/>
          <p:nvPr/>
        </p:nvCxnSpPr>
        <p:spPr>
          <a:xfrm flipV="1">
            <a:off x="5441954" y="6082271"/>
            <a:ext cx="286457" cy="492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p:nvPr/>
        </p:nvCxnSpPr>
        <p:spPr>
          <a:xfrm>
            <a:off x="5683251"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8" name="Straight Arrow Connector 167"/>
          <p:cNvCxnSpPr/>
          <p:nvPr/>
        </p:nvCxnSpPr>
        <p:spPr>
          <a:xfrm>
            <a:off x="5854700"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0" name="Oval 169"/>
          <p:cNvSpPr/>
          <p:nvPr/>
        </p:nvSpPr>
        <p:spPr>
          <a:xfrm>
            <a:off x="2972446"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317445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3380206"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35834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3786606"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3996155"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4193006"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4591695"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479370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4999455"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5202655"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5405855"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2" name="Oval 181"/>
          <p:cNvSpPr/>
          <p:nvPr/>
        </p:nvSpPr>
        <p:spPr>
          <a:xfrm>
            <a:off x="5615406"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3" name="Oval 182"/>
          <p:cNvSpPr/>
          <p:nvPr/>
        </p:nvSpPr>
        <p:spPr>
          <a:xfrm>
            <a:off x="5812255"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4" name="Oval 183"/>
          <p:cNvSpPr/>
          <p:nvPr/>
        </p:nvSpPr>
        <p:spPr>
          <a:xfrm>
            <a:off x="43962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cxnSp>
        <p:nvCxnSpPr>
          <p:cNvPr id="187" name="Straight Arrow Connector 186"/>
          <p:cNvCxnSpPr/>
          <p:nvPr/>
        </p:nvCxnSpPr>
        <p:spPr>
          <a:xfrm>
            <a:off x="30289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3003551" y="5092701"/>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a:off x="32258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a:off x="34226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a:off x="36195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9" name="Straight Arrow Connector 198"/>
          <p:cNvCxnSpPr/>
          <p:nvPr/>
        </p:nvCxnSpPr>
        <p:spPr>
          <a:xfrm>
            <a:off x="38544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a:off x="40513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1" name="Straight Arrow Connector 200"/>
          <p:cNvCxnSpPr/>
          <p:nvPr/>
        </p:nvCxnSpPr>
        <p:spPr>
          <a:xfrm>
            <a:off x="42481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a:off x="44450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3" name="Straight Arrow Connector 202"/>
          <p:cNvCxnSpPr/>
          <p:nvPr/>
        </p:nvCxnSpPr>
        <p:spPr>
          <a:xfrm>
            <a:off x="46545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4" name="Straight Arrow Connector 203"/>
          <p:cNvCxnSpPr/>
          <p:nvPr/>
        </p:nvCxnSpPr>
        <p:spPr>
          <a:xfrm>
            <a:off x="48514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p:cNvCxnSpPr/>
          <p:nvPr/>
        </p:nvCxnSpPr>
        <p:spPr>
          <a:xfrm>
            <a:off x="50482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p:nvPr/>
        </p:nvCxnSpPr>
        <p:spPr>
          <a:xfrm>
            <a:off x="52578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54673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56642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a:off x="58610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7" name="Frame 156"/>
          <p:cNvSpPr/>
          <p:nvPr/>
        </p:nvSpPr>
        <p:spPr>
          <a:xfrm>
            <a:off x="6520833" y="5327650"/>
            <a:ext cx="1444184" cy="1260631"/>
          </a:xfrm>
          <a:prstGeom prst="frame">
            <a:avLst>
              <a:gd name="adj1" fmla="val 504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Measure amplitudes and intervals</a:t>
            </a:r>
          </a:p>
        </p:txBody>
      </p:sp>
      <p:sp>
        <p:nvSpPr>
          <p:cNvPr id="2" name="Title 1"/>
          <p:cNvSpPr>
            <a:spLocks noGrp="1"/>
          </p:cNvSpPr>
          <p:nvPr>
            <p:ph type="title"/>
          </p:nvPr>
        </p:nvSpPr>
        <p:spPr/>
        <p:txBody>
          <a:bodyPr/>
          <a:lstStyle/>
          <a:p>
            <a:r>
              <a:rPr lang="en-US" dirty="0"/>
              <a:t>Structure of Algorithms</a:t>
            </a:r>
          </a:p>
        </p:txBody>
      </p:sp>
    </p:spTree>
    <p:extLst>
      <p:ext uri="{BB962C8B-B14F-4D97-AF65-F5344CB8AC3E}">
        <p14:creationId xmlns:p14="http://schemas.microsoft.com/office/powerpoint/2010/main" val="3881121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ectangle 156">
            <a:extLst>
              <a:ext uri="{FF2B5EF4-FFF2-40B4-BE49-F238E27FC236}">
                <a16:creationId xmlns:a16="http://schemas.microsoft.com/office/drawing/2014/main" id="{67C82BAD-3551-6B44-B1F3-535C2AAFE9E9}"/>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365"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5366"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pic>
        <p:nvPicPr>
          <p:cNvPr id="9" name="Picture 5"/>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2606921" y="3316170"/>
            <a:ext cx="3561088" cy="338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1"/>
          <p:cNvSpPr txBox="1">
            <a:spLocks noChangeArrowheads="1"/>
          </p:cNvSpPr>
          <p:nvPr/>
        </p:nvSpPr>
        <p:spPr bwMode="auto">
          <a:xfrm>
            <a:off x="3899760" y="3085188"/>
            <a:ext cx="115252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PPG</a:t>
            </a:r>
          </a:p>
        </p:txBody>
      </p:sp>
      <p:sp>
        <p:nvSpPr>
          <p:cNvPr id="12" name="TextBox 7"/>
          <p:cNvSpPr txBox="1">
            <a:spLocks noChangeArrowheads="1"/>
          </p:cNvSpPr>
          <p:nvPr/>
        </p:nvSpPr>
        <p:spPr bwMode="auto">
          <a:xfrm>
            <a:off x="2125759" y="3415393"/>
            <a:ext cx="859387"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No mod</a:t>
            </a:r>
          </a:p>
        </p:txBody>
      </p:sp>
      <p:sp>
        <p:nvSpPr>
          <p:cNvPr id="13" name="TextBox 8"/>
          <p:cNvSpPr txBox="1">
            <a:spLocks noChangeArrowheads="1"/>
          </p:cNvSpPr>
          <p:nvPr/>
        </p:nvSpPr>
        <p:spPr bwMode="auto">
          <a:xfrm>
            <a:off x="2125761" y="4519459"/>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BW</a:t>
            </a:r>
          </a:p>
        </p:txBody>
      </p:sp>
      <p:sp>
        <p:nvSpPr>
          <p:cNvPr id="14" name="TextBox 9"/>
          <p:cNvSpPr txBox="1">
            <a:spLocks noChangeArrowheads="1"/>
          </p:cNvSpPr>
          <p:nvPr/>
        </p:nvSpPr>
        <p:spPr bwMode="auto">
          <a:xfrm>
            <a:off x="2125764" y="530197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AM</a:t>
            </a:r>
          </a:p>
        </p:txBody>
      </p:sp>
      <p:sp>
        <p:nvSpPr>
          <p:cNvPr id="15" name="TextBox 10"/>
          <p:cNvSpPr txBox="1">
            <a:spLocks noChangeArrowheads="1"/>
          </p:cNvSpPr>
          <p:nvPr/>
        </p:nvSpPr>
        <p:spPr bwMode="auto">
          <a:xfrm>
            <a:off x="2125764" y="613610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FM</a:t>
            </a:r>
          </a:p>
        </p:txBody>
      </p:sp>
      <p:sp>
        <p:nvSpPr>
          <p:cNvPr id="18" name="Oval 17"/>
          <p:cNvSpPr/>
          <p:nvPr/>
        </p:nvSpPr>
        <p:spPr>
          <a:xfrm>
            <a:off x="2985146"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318715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p:cNvSpPr/>
          <p:nvPr/>
        </p:nvSpPr>
        <p:spPr>
          <a:xfrm>
            <a:off x="3392906"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1" name="Oval 20"/>
          <p:cNvSpPr/>
          <p:nvPr/>
        </p:nvSpPr>
        <p:spPr>
          <a:xfrm>
            <a:off x="35961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3799306"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4008855"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4205706"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4604395"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480640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5012155"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5215355"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5418555"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5628106"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5824955"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2" name="Oval 31"/>
          <p:cNvSpPr/>
          <p:nvPr/>
        </p:nvSpPr>
        <p:spPr>
          <a:xfrm>
            <a:off x="44089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2959746"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316175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3367506"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5707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7" name="Oval 36"/>
          <p:cNvSpPr/>
          <p:nvPr/>
        </p:nvSpPr>
        <p:spPr>
          <a:xfrm>
            <a:off x="3773906"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p:nvPr/>
        </p:nvSpPr>
        <p:spPr>
          <a:xfrm>
            <a:off x="3983455"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4180306"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4578995"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478100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p:nvPr/>
        </p:nvSpPr>
        <p:spPr>
          <a:xfrm>
            <a:off x="4986755"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3" name="Oval 42"/>
          <p:cNvSpPr/>
          <p:nvPr/>
        </p:nvSpPr>
        <p:spPr>
          <a:xfrm>
            <a:off x="5189955"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p:cNvSpPr/>
          <p:nvPr/>
        </p:nvSpPr>
        <p:spPr>
          <a:xfrm>
            <a:off x="5393155"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5" name="Oval 44"/>
          <p:cNvSpPr/>
          <p:nvPr/>
        </p:nvSpPr>
        <p:spPr>
          <a:xfrm>
            <a:off x="5602706"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5799555"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7" name="Oval 46"/>
          <p:cNvSpPr/>
          <p:nvPr/>
        </p:nvSpPr>
        <p:spPr>
          <a:xfrm>
            <a:off x="43835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p:cNvSpPr/>
          <p:nvPr/>
        </p:nvSpPr>
        <p:spPr>
          <a:xfrm>
            <a:off x="3010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9" name="Oval 48"/>
          <p:cNvSpPr/>
          <p:nvPr/>
        </p:nvSpPr>
        <p:spPr>
          <a:xfrm>
            <a:off x="32391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p:cNvSpPr/>
          <p:nvPr/>
        </p:nvSpPr>
        <p:spPr>
          <a:xfrm>
            <a:off x="3391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1" name="Oval 50"/>
          <p:cNvSpPr/>
          <p:nvPr/>
        </p:nvSpPr>
        <p:spPr>
          <a:xfrm>
            <a:off x="3556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p:cNvSpPr/>
          <p:nvPr/>
        </p:nvSpPr>
        <p:spPr>
          <a:xfrm>
            <a:off x="3810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p:cNvSpPr/>
          <p:nvPr/>
        </p:nvSpPr>
        <p:spPr>
          <a:xfrm>
            <a:off x="40455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5" name="Oval 54"/>
          <p:cNvSpPr/>
          <p:nvPr/>
        </p:nvSpPr>
        <p:spPr>
          <a:xfrm>
            <a:off x="4197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p:cNvSpPr/>
          <p:nvPr/>
        </p:nvSpPr>
        <p:spPr>
          <a:xfrm>
            <a:off x="4363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7" name="Oval 56"/>
          <p:cNvSpPr/>
          <p:nvPr/>
        </p:nvSpPr>
        <p:spPr>
          <a:xfrm>
            <a:off x="4617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9" name="Oval 58"/>
          <p:cNvSpPr/>
          <p:nvPr/>
        </p:nvSpPr>
        <p:spPr>
          <a:xfrm>
            <a:off x="48520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p:cNvSpPr/>
          <p:nvPr/>
        </p:nvSpPr>
        <p:spPr>
          <a:xfrm>
            <a:off x="50044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p:cNvSpPr/>
          <p:nvPr/>
        </p:nvSpPr>
        <p:spPr>
          <a:xfrm>
            <a:off x="5169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2" name="Oval 61"/>
          <p:cNvSpPr/>
          <p:nvPr/>
        </p:nvSpPr>
        <p:spPr>
          <a:xfrm>
            <a:off x="5423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3" name="Oval 62"/>
          <p:cNvSpPr/>
          <p:nvPr/>
        </p:nvSpPr>
        <p:spPr>
          <a:xfrm>
            <a:off x="56584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p:cNvSpPr/>
          <p:nvPr/>
        </p:nvSpPr>
        <p:spPr>
          <a:xfrm>
            <a:off x="58108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5" name="Oval 64"/>
          <p:cNvSpPr/>
          <p:nvPr/>
        </p:nvSpPr>
        <p:spPr>
          <a:xfrm>
            <a:off x="5975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991495" y="5138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3201046" y="52528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97895" y="52845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607446" y="52020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2959746" y="58179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3156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359795" y="5716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562995" y="57608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3804295" y="5163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4013846" y="5278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4210695" y="53099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420246" y="5227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772546" y="5843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969395" y="57925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172595" y="57417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0" name="Oval 89"/>
          <p:cNvSpPr/>
          <p:nvPr/>
        </p:nvSpPr>
        <p:spPr>
          <a:xfrm>
            <a:off x="4375795" y="57862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1" name="Oval 90"/>
          <p:cNvSpPr/>
          <p:nvPr/>
        </p:nvSpPr>
        <p:spPr>
          <a:xfrm>
            <a:off x="4617095" y="51448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2" name="Oval 91"/>
          <p:cNvSpPr/>
          <p:nvPr/>
        </p:nvSpPr>
        <p:spPr>
          <a:xfrm>
            <a:off x="4826646" y="52591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3" name="Oval 92"/>
          <p:cNvSpPr/>
          <p:nvPr/>
        </p:nvSpPr>
        <p:spPr>
          <a:xfrm>
            <a:off x="5023495" y="5290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4" name="Oval 93"/>
          <p:cNvSpPr/>
          <p:nvPr/>
        </p:nvSpPr>
        <p:spPr>
          <a:xfrm>
            <a:off x="5233046" y="52083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5" name="Oval 94"/>
          <p:cNvSpPr/>
          <p:nvPr/>
        </p:nvSpPr>
        <p:spPr>
          <a:xfrm>
            <a:off x="4585346" y="58243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6" name="Oval 95"/>
          <p:cNvSpPr/>
          <p:nvPr/>
        </p:nvSpPr>
        <p:spPr>
          <a:xfrm>
            <a:off x="47821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7" name="Oval 96"/>
          <p:cNvSpPr/>
          <p:nvPr/>
        </p:nvSpPr>
        <p:spPr>
          <a:xfrm>
            <a:off x="4985395" y="57227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8" name="Oval 97"/>
          <p:cNvSpPr/>
          <p:nvPr/>
        </p:nvSpPr>
        <p:spPr>
          <a:xfrm>
            <a:off x="5188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9" name="Oval 98"/>
          <p:cNvSpPr/>
          <p:nvPr/>
        </p:nvSpPr>
        <p:spPr>
          <a:xfrm>
            <a:off x="5417195" y="5151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0" name="Oval 99"/>
          <p:cNvSpPr/>
          <p:nvPr/>
        </p:nvSpPr>
        <p:spPr>
          <a:xfrm>
            <a:off x="5626746" y="5265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1" name="Oval 100"/>
          <p:cNvSpPr/>
          <p:nvPr/>
        </p:nvSpPr>
        <p:spPr>
          <a:xfrm>
            <a:off x="5823595" y="52972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3" name="Oval 102"/>
          <p:cNvSpPr/>
          <p:nvPr/>
        </p:nvSpPr>
        <p:spPr>
          <a:xfrm>
            <a:off x="5385446" y="58306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4" name="Oval 103"/>
          <p:cNvSpPr/>
          <p:nvPr/>
        </p:nvSpPr>
        <p:spPr>
          <a:xfrm>
            <a:off x="5582295" y="5779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5" name="Oval 104"/>
          <p:cNvSpPr/>
          <p:nvPr/>
        </p:nvSpPr>
        <p:spPr>
          <a:xfrm>
            <a:off x="5785495" y="57290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6" name="Oval 105"/>
          <p:cNvSpPr/>
          <p:nvPr/>
        </p:nvSpPr>
        <p:spPr>
          <a:xfrm>
            <a:off x="59886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cxnSp>
        <p:nvCxnSpPr>
          <p:cNvPr id="16" name="Straight Arrow Connector 15"/>
          <p:cNvCxnSpPr/>
          <p:nvPr/>
        </p:nvCxnSpPr>
        <p:spPr>
          <a:xfrm flipH="1">
            <a:off x="3035301" y="5194300"/>
            <a:ext cx="6351" cy="7112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a:off x="3242129" y="5314949"/>
            <a:ext cx="0" cy="5270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3442608" y="5327650"/>
            <a:ext cx="0" cy="4635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3643087" y="5264150"/>
            <a:ext cx="0" cy="5397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367" name="Straight Connector 15366"/>
          <p:cNvCxnSpPr/>
          <p:nvPr/>
        </p:nvCxnSpPr>
        <p:spPr>
          <a:xfrm>
            <a:off x="7892575" y="5906226"/>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flipH="1">
            <a:off x="3843566" y="5207000"/>
            <a:ext cx="6351" cy="7112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a:off x="4050395" y="5327649"/>
            <a:ext cx="0" cy="5270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a:off x="4250875" y="5340350"/>
            <a:ext cx="0" cy="4635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p:nvPr/>
        </p:nvCxnSpPr>
        <p:spPr>
          <a:xfrm>
            <a:off x="4451353" y="5276850"/>
            <a:ext cx="0" cy="5397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p:nvPr/>
        </p:nvCxnSpPr>
        <p:spPr>
          <a:xfrm flipH="1">
            <a:off x="4651833" y="5194300"/>
            <a:ext cx="6351" cy="7112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a:off x="4858661" y="5314949"/>
            <a:ext cx="0" cy="5270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a:off x="5059140" y="5327650"/>
            <a:ext cx="0" cy="4635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p:nvPr/>
        </p:nvCxnSpPr>
        <p:spPr>
          <a:xfrm>
            <a:off x="5259619" y="5264150"/>
            <a:ext cx="0" cy="5397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p:nvPr/>
        </p:nvCxnSpPr>
        <p:spPr>
          <a:xfrm flipH="1">
            <a:off x="5460098" y="5194300"/>
            <a:ext cx="6351" cy="7112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p:nvPr/>
        </p:nvCxnSpPr>
        <p:spPr>
          <a:xfrm>
            <a:off x="5666927" y="5314949"/>
            <a:ext cx="0" cy="5270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p:nvPr/>
        </p:nvCxnSpPr>
        <p:spPr>
          <a:xfrm>
            <a:off x="5867400" y="5327650"/>
            <a:ext cx="0" cy="4635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flipV="1">
            <a:off x="3035305" y="6082271"/>
            <a:ext cx="286457" cy="492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a:off x="3276600"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a:off x="3448051"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3613151" y="6084731"/>
            <a:ext cx="2413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7892575" y="6630126"/>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flipV="1">
            <a:off x="3835405" y="6082271"/>
            <a:ext cx="286457" cy="492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p:nvPr/>
        </p:nvCxnSpPr>
        <p:spPr>
          <a:xfrm>
            <a:off x="4076700"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a:off x="4248151"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p:cNvCxnSpPr/>
          <p:nvPr/>
        </p:nvCxnSpPr>
        <p:spPr>
          <a:xfrm>
            <a:off x="4413251" y="6084731"/>
            <a:ext cx="2413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flipV="1">
            <a:off x="4673605" y="6082271"/>
            <a:ext cx="286457" cy="492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p:nvPr/>
        </p:nvCxnSpPr>
        <p:spPr>
          <a:xfrm>
            <a:off x="4914900"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4" name="Straight Arrow Connector 163"/>
          <p:cNvCxnSpPr/>
          <p:nvPr/>
        </p:nvCxnSpPr>
        <p:spPr>
          <a:xfrm>
            <a:off x="5086351"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5" name="Straight Arrow Connector 164"/>
          <p:cNvCxnSpPr/>
          <p:nvPr/>
        </p:nvCxnSpPr>
        <p:spPr>
          <a:xfrm>
            <a:off x="5251451" y="6084731"/>
            <a:ext cx="2413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p:cNvCxnSpPr/>
          <p:nvPr/>
        </p:nvCxnSpPr>
        <p:spPr>
          <a:xfrm flipV="1">
            <a:off x="5441954" y="6082271"/>
            <a:ext cx="286457" cy="492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p:nvPr/>
        </p:nvCxnSpPr>
        <p:spPr>
          <a:xfrm>
            <a:off x="5683251"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8" name="Straight Arrow Connector 167"/>
          <p:cNvCxnSpPr/>
          <p:nvPr/>
        </p:nvCxnSpPr>
        <p:spPr>
          <a:xfrm>
            <a:off x="5854700" y="6084731"/>
            <a:ext cx="177800"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0" name="Oval 169"/>
          <p:cNvSpPr/>
          <p:nvPr/>
        </p:nvSpPr>
        <p:spPr>
          <a:xfrm>
            <a:off x="2972446"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317445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3380206"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35834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3786606"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3996155"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4193006"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4591695"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479370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4999455"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5202655"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5405855"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2" name="Oval 181"/>
          <p:cNvSpPr/>
          <p:nvPr/>
        </p:nvSpPr>
        <p:spPr>
          <a:xfrm>
            <a:off x="5615406"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3" name="Oval 182"/>
          <p:cNvSpPr/>
          <p:nvPr/>
        </p:nvSpPr>
        <p:spPr>
          <a:xfrm>
            <a:off x="5812255"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84" name="Oval 183"/>
          <p:cNvSpPr/>
          <p:nvPr/>
        </p:nvSpPr>
        <p:spPr>
          <a:xfrm>
            <a:off x="43962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cxnSp>
        <p:nvCxnSpPr>
          <p:cNvPr id="185" name="Straight Connector 184"/>
          <p:cNvCxnSpPr/>
          <p:nvPr/>
        </p:nvCxnSpPr>
        <p:spPr>
          <a:xfrm>
            <a:off x="7886225" y="5118826"/>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a:off x="30289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3003551" y="5092701"/>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a:off x="32258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a:off x="34226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a:off x="36195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9" name="Straight Arrow Connector 198"/>
          <p:cNvCxnSpPr/>
          <p:nvPr/>
        </p:nvCxnSpPr>
        <p:spPr>
          <a:xfrm>
            <a:off x="38544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a:off x="40513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1" name="Straight Arrow Connector 200"/>
          <p:cNvCxnSpPr/>
          <p:nvPr/>
        </p:nvCxnSpPr>
        <p:spPr>
          <a:xfrm>
            <a:off x="42481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a:off x="44450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3" name="Straight Arrow Connector 202"/>
          <p:cNvCxnSpPr/>
          <p:nvPr/>
        </p:nvCxnSpPr>
        <p:spPr>
          <a:xfrm>
            <a:off x="46545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4" name="Straight Arrow Connector 203"/>
          <p:cNvCxnSpPr/>
          <p:nvPr/>
        </p:nvCxnSpPr>
        <p:spPr>
          <a:xfrm>
            <a:off x="48514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p:cNvCxnSpPr/>
          <p:nvPr/>
        </p:nvCxnSpPr>
        <p:spPr>
          <a:xfrm>
            <a:off x="50482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p:nvPr/>
        </p:nvCxnSpPr>
        <p:spPr>
          <a:xfrm>
            <a:off x="5257800" y="4819651"/>
            <a:ext cx="0" cy="2794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5467351" y="4730751"/>
            <a:ext cx="0" cy="3683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5664200" y="4673600"/>
            <a:ext cx="0" cy="4254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a:off x="5861051" y="4787901"/>
            <a:ext cx="0" cy="31115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Freeform 1"/>
          <p:cNvSpPr/>
          <p:nvPr/>
        </p:nvSpPr>
        <p:spPr>
          <a:xfrm>
            <a:off x="7946177" y="4653349"/>
            <a:ext cx="2827867" cy="188359"/>
          </a:xfrm>
          <a:custGeom>
            <a:avLst/>
            <a:gdLst>
              <a:gd name="connsiteX0" fmla="*/ 0 w 2827866"/>
              <a:gd name="connsiteY0" fmla="*/ 94370 h 188359"/>
              <a:gd name="connsiteX1" fmla="*/ 194733 w 2827866"/>
              <a:gd name="connsiteY1" fmla="*/ 26636 h 188359"/>
              <a:gd name="connsiteX2" fmla="*/ 406400 w 2827866"/>
              <a:gd name="connsiteY2" fmla="*/ 119770 h 188359"/>
              <a:gd name="connsiteX3" fmla="*/ 609600 w 2827866"/>
              <a:gd name="connsiteY3" fmla="*/ 187503 h 188359"/>
              <a:gd name="connsiteX4" fmla="*/ 812800 w 2827866"/>
              <a:gd name="connsiteY4" fmla="*/ 77436 h 188359"/>
              <a:gd name="connsiteX5" fmla="*/ 1016000 w 2827866"/>
              <a:gd name="connsiteY5" fmla="*/ 9703 h 188359"/>
              <a:gd name="connsiteX6" fmla="*/ 1210733 w 2827866"/>
              <a:gd name="connsiteY6" fmla="*/ 111303 h 188359"/>
              <a:gd name="connsiteX7" fmla="*/ 1413933 w 2827866"/>
              <a:gd name="connsiteY7" fmla="*/ 187503 h 188359"/>
              <a:gd name="connsiteX8" fmla="*/ 1608666 w 2827866"/>
              <a:gd name="connsiteY8" fmla="*/ 102836 h 188359"/>
              <a:gd name="connsiteX9" fmla="*/ 1811866 w 2827866"/>
              <a:gd name="connsiteY9" fmla="*/ 18170 h 188359"/>
              <a:gd name="connsiteX10" fmla="*/ 2015066 w 2827866"/>
              <a:gd name="connsiteY10" fmla="*/ 111303 h 188359"/>
              <a:gd name="connsiteX11" fmla="*/ 2235200 w 2827866"/>
              <a:gd name="connsiteY11" fmla="*/ 187503 h 188359"/>
              <a:gd name="connsiteX12" fmla="*/ 2429933 w 2827866"/>
              <a:gd name="connsiteY12" fmla="*/ 60503 h 188359"/>
              <a:gd name="connsiteX13" fmla="*/ 2641600 w 2827866"/>
              <a:gd name="connsiteY13" fmla="*/ 1236 h 188359"/>
              <a:gd name="connsiteX14" fmla="*/ 2827866 w 2827866"/>
              <a:gd name="connsiteY14" fmla="*/ 111303 h 188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7866" h="188359">
                <a:moveTo>
                  <a:pt x="0" y="94370"/>
                </a:moveTo>
                <a:cubicBezTo>
                  <a:pt x="63500" y="58386"/>
                  <a:pt x="127000" y="22403"/>
                  <a:pt x="194733" y="26636"/>
                </a:cubicBezTo>
                <a:cubicBezTo>
                  <a:pt x="262466" y="30869"/>
                  <a:pt x="337255" y="92959"/>
                  <a:pt x="406400" y="119770"/>
                </a:cubicBezTo>
                <a:cubicBezTo>
                  <a:pt x="475545" y="146581"/>
                  <a:pt x="541867" y="194559"/>
                  <a:pt x="609600" y="187503"/>
                </a:cubicBezTo>
                <a:cubicBezTo>
                  <a:pt x="677333" y="180447"/>
                  <a:pt x="745067" y="107069"/>
                  <a:pt x="812800" y="77436"/>
                </a:cubicBezTo>
                <a:cubicBezTo>
                  <a:pt x="880533" y="47803"/>
                  <a:pt x="949678" y="4059"/>
                  <a:pt x="1016000" y="9703"/>
                </a:cubicBezTo>
                <a:cubicBezTo>
                  <a:pt x="1082322" y="15347"/>
                  <a:pt x="1144411" y="81670"/>
                  <a:pt x="1210733" y="111303"/>
                </a:cubicBezTo>
                <a:cubicBezTo>
                  <a:pt x="1277055" y="140936"/>
                  <a:pt x="1347611" y="188914"/>
                  <a:pt x="1413933" y="187503"/>
                </a:cubicBezTo>
                <a:cubicBezTo>
                  <a:pt x="1480255" y="186092"/>
                  <a:pt x="1608666" y="102836"/>
                  <a:pt x="1608666" y="102836"/>
                </a:cubicBezTo>
                <a:cubicBezTo>
                  <a:pt x="1674988" y="74614"/>
                  <a:pt x="1744133" y="16759"/>
                  <a:pt x="1811866" y="18170"/>
                </a:cubicBezTo>
                <a:cubicBezTo>
                  <a:pt x="1879599" y="19581"/>
                  <a:pt x="1944510" y="83081"/>
                  <a:pt x="2015066" y="111303"/>
                </a:cubicBezTo>
                <a:cubicBezTo>
                  <a:pt x="2085622" y="139525"/>
                  <a:pt x="2166056" y="195970"/>
                  <a:pt x="2235200" y="187503"/>
                </a:cubicBezTo>
                <a:cubicBezTo>
                  <a:pt x="2304344" y="179036"/>
                  <a:pt x="2362200" y="91547"/>
                  <a:pt x="2429933" y="60503"/>
                </a:cubicBezTo>
                <a:cubicBezTo>
                  <a:pt x="2497666" y="29459"/>
                  <a:pt x="2575278" y="-7231"/>
                  <a:pt x="2641600" y="1236"/>
                </a:cubicBezTo>
                <a:cubicBezTo>
                  <a:pt x="2707922" y="9703"/>
                  <a:pt x="2793999" y="90136"/>
                  <a:pt x="2827866" y="111303"/>
                </a:cubicBezTo>
              </a:path>
            </a:pathLst>
          </a:cu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a:ea typeface="+mn-ea"/>
              <a:cs typeface="+mn-cs"/>
            </a:endParaRPr>
          </a:p>
        </p:txBody>
      </p:sp>
      <p:sp>
        <p:nvSpPr>
          <p:cNvPr id="169" name="Freeform 168"/>
          <p:cNvSpPr/>
          <p:nvPr/>
        </p:nvSpPr>
        <p:spPr>
          <a:xfrm>
            <a:off x="7946180" y="5176301"/>
            <a:ext cx="2912533" cy="279595"/>
          </a:xfrm>
          <a:custGeom>
            <a:avLst/>
            <a:gdLst>
              <a:gd name="connsiteX0" fmla="*/ 0 w 2827866"/>
              <a:gd name="connsiteY0" fmla="*/ 94370 h 188359"/>
              <a:gd name="connsiteX1" fmla="*/ 194733 w 2827866"/>
              <a:gd name="connsiteY1" fmla="*/ 26636 h 188359"/>
              <a:gd name="connsiteX2" fmla="*/ 406400 w 2827866"/>
              <a:gd name="connsiteY2" fmla="*/ 119770 h 188359"/>
              <a:gd name="connsiteX3" fmla="*/ 609600 w 2827866"/>
              <a:gd name="connsiteY3" fmla="*/ 187503 h 188359"/>
              <a:gd name="connsiteX4" fmla="*/ 812800 w 2827866"/>
              <a:gd name="connsiteY4" fmla="*/ 77436 h 188359"/>
              <a:gd name="connsiteX5" fmla="*/ 1016000 w 2827866"/>
              <a:gd name="connsiteY5" fmla="*/ 9703 h 188359"/>
              <a:gd name="connsiteX6" fmla="*/ 1210733 w 2827866"/>
              <a:gd name="connsiteY6" fmla="*/ 111303 h 188359"/>
              <a:gd name="connsiteX7" fmla="*/ 1413933 w 2827866"/>
              <a:gd name="connsiteY7" fmla="*/ 187503 h 188359"/>
              <a:gd name="connsiteX8" fmla="*/ 1608666 w 2827866"/>
              <a:gd name="connsiteY8" fmla="*/ 102836 h 188359"/>
              <a:gd name="connsiteX9" fmla="*/ 1811866 w 2827866"/>
              <a:gd name="connsiteY9" fmla="*/ 18170 h 188359"/>
              <a:gd name="connsiteX10" fmla="*/ 2015066 w 2827866"/>
              <a:gd name="connsiteY10" fmla="*/ 111303 h 188359"/>
              <a:gd name="connsiteX11" fmla="*/ 2235200 w 2827866"/>
              <a:gd name="connsiteY11" fmla="*/ 187503 h 188359"/>
              <a:gd name="connsiteX12" fmla="*/ 2429933 w 2827866"/>
              <a:gd name="connsiteY12" fmla="*/ 60503 h 188359"/>
              <a:gd name="connsiteX13" fmla="*/ 2641600 w 2827866"/>
              <a:gd name="connsiteY13" fmla="*/ 1236 h 188359"/>
              <a:gd name="connsiteX14" fmla="*/ 2827866 w 2827866"/>
              <a:gd name="connsiteY14" fmla="*/ 111303 h 188359"/>
              <a:gd name="connsiteX0" fmla="*/ 0 w 2827866"/>
              <a:gd name="connsiteY0" fmla="*/ 10093 h 231082"/>
              <a:gd name="connsiteX1" fmla="*/ 194733 w 2827866"/>
              <a:gd name="connsiteY1" fmla="*/ 69359 h 231082"/>
              <a:gd name="connsiteX2" fmla="*/ 406400 w 2827866"/>
              <a:gd name="connsiteY2" fmla="*/ 162493 h 231082"/>
              <a:gd name="connsiteX3" fmla="*/ 609600 w 2827866"/>
              <a:gd name="connsiteY3" fmla="*/ 230226 h 231082"/>
              <a:gd name="connsiteX4" fmla="*/ 812800 w 2827866"/>
              <a:gd name="connsiteY4" fmla="*/ 120159 h 231082"/>
              <a:gd name="connsiteX5" fmla="*/ 1016000 w 2827866"/>
              <a:gd name="connsiteY5" fmla="*/ 52426 h 231082"/>
              <a:gd name="connsiteX6" fmla="*/ 1210733 w 2827866"/>
              <a:gd name="connsiteY6" fmla="*/ 154026 h 231082"/>
              <a:gd name="connsiteX7" fmla="*/ 1413933 w 2827866"/>
              <a:gd name="connsiteY7" fmla="*/ 230226 h 231082"/>
              <a:gd name="connsiteX8" fmla="*/ 1608666 w 2827866"/>
              <a:gd name="connsiteY8" fmla="*/ 145559 h 231082"/>
              <a:gd name="connsiteX9" fmla="*/ 1811866 w 2827866"/>
              <a:gd name="connsiteY9" fmla="*/ 60893 h 231082"/>
              <a:gd name="connsiteX10" fmla="*/ 2015066 w 2827866"/>
              <a:gd name="connsiteY10" fmla="*/ 154026 h 231082"/>
              <a:gd name="connsiteX11" fmla="*/ 2235200 w 2827866"/>
              <a:gd name="connsiteY11" fmla="*/ 230226 h 231082"/>
              <a:gd name="connsiteX12" fmla="*/ 2429933 w 2827866"/>
              <a:gd name="connsiteY12" fmla="*/ 103226 h 231082"/>
              <a:gd name="connsiteX13" fmla="*/ 2641600 w 2827866"/>
              <a:gd name="connsiteY13" fmla="*/ 43959 h 231082"/>
              <a:gd name="connsiteX14" fmla="*/ 2827866 w 2827866"/>
              <a:gd name="connsiteY14" fmla="*/ 154026 h 231082"/>
              <a:gd name="connsiteX0" fmla="*/ 0 w 2827866"/>
              <a:gd name="connsiteY0" fmla="*/ 10093 h 231082"/>
              <a:gd name="connsiteX1" fmla="*/ 194733 w 2827866"/>
              <a:gd name="connsiteY1" fmla="*/ 69359 h 231082"/>
              <a:gd name="connsiteX2" fmla="*/ 406400 w 2827866"/>
              <a:gd name="connsiteY2" fmla="*/ 162493 h 231082"/>
              <a:gd name="connsiteX3" fmla="*/ 660400 w 2827866"/>
              <a:gd name="connsiteY3" fmla="*/ 137092 h 231082"/>
              <a:gd name="connsiteX4" fmla="*/ 812800 w 2827866"/>
              <a:gd name="connsiteY4" fmla="*/ 120159 h 231082"/>
              <a:gd name="connsiteX5" fmla="*/ 1016000 w 2827866"/>
              <a:gd name="connsiteY5" fmla="*/ 52426 h 231082"/>
              <a:gd name="connsiteX6" fmla="*/ 1210733 w 2827866"/>
              <a:gd name="connsiteY6" fmla="*/ 154026 h 231082"/>
              <a:gd name="connsiteX7" fmla="*/ 1413933 w 2827866"/>
              <a:gd name="connsiteY7" fmla="*/ 230226 h 231082"/>
              <a:gd name="connsiteX8" fmla="*/ 1608666 w 2827866"/>
              <a:gd name="connsiteY8" fmla="*/ 145559 h 231082"/>
              <a:gd name="connsiteX9" fmla="*/ 1811866 w 2827866"/>
              <a:gd name="connsiteY9" fmla="*/ 60893 h 231082"/>
              <a:gd name="connsiteX10" fmla="*/ 2015066 w 2827866"/>
              <a:gd name="connsiteY10" fmla="*/ 154026 h 231082"/>
              <a:gd name="connsiteX11" fmla="*/ 2235200 w 2827866"/>
              <a:gd name="connsiteY11" fmla="*/ 230226 h 231082"/>
              <a:gd name="connsiteX12" fmla="*/ 2429933 w 2827866"/>
              <a:gd name="connsiteY12" fmla="*/ 103226 h 231082"/>
              <a:gd name="connsiteX13" fmla="*/ 2641600 w 2827866"/>
              <a:gd name="connsiteY13" fmla="*/ 43959 h 231082"/>
              <a:gd name="connsiteX14" fmla="*/ 2827866 w 2827866"/>
              <a:gd name="connsiteY14" fmla="*/ 154026 h 231082"/>
              <a:gd name="connsiteX0" fmla="*/ 0 w 2827866"/>
              <a:gd name="connsiteY0" fmla="*/ 11429 h 232418"/>
              <a:gd name="connsiteX1" fmla="*/ 194733 w 2827866"/>
              <a:gd name="connsiteY1" fmla="*/ 70695 h 232418"/>
              <a:gd name="connsiteX2" fmla="*/ 406400 w 2827866"/>
              <a:gd name="connsiteY2" fmla="*/ 163829 h 232418"/>
              <a:gd name="connsiteX3" fmla="*/ 660400 w 2827866"/>
              <a:gd name="connsiteY3" fmla="*/ 138428 h 232418"/>
              <a:gd name="connsiteX4" fmla="*/ 821267 w 2827866"/>
              <a:gd name="connsiteY4" fmla="*/ 2962 h 232418"/>
              <a:gd name="connsiteX5" fmla="*/ 1016000 w 2827866"/>
              <a:gd name="connsiteY5" fmla="*/ 53762 h 232418"/>
              <a:gd name="connsiteX6" fmla="*/ 1210733 w 2827866"/>
              <a:gd name="connsiteY6" fmla="*/ 155362 h 232418"/>
              <a:gd name="connsiteX7" fmla="*/ 1413933 w 2827866"/>
              <a:gd name="connsiteY7" fmla="*/ 231562 h 232418"/>
              <a:gd name="connsiteX8" fmla="*/ 1608666 w 2827866"/>
              <a:gd name="connsiteY8" fmla="*/ 146895 h 232418"/>
              <a:gd name="connsiteX9" fmla="*/ 1811866 w 2827866"/>
              <a:gd name="connsiteY9" fmla="*/ 62229 h 232418"/>
              <a:gd name="connsiteX10" fmla="*/ 2015066 w 2827866"/>
              <a:gd name="connsiteY10" fmla="*/ 155362 h 232418"/>
              <a:gd name="connsiteX11" fmla="*/ 2235200 w 2827866"/>
              <a:gd name="connsiteY11" fmla="*/ 231562 h 232418"/>
              <a:gd name="connsiteX12" fmla="*/ 2429933 w 2827866"/>
              <a:gd name="connsiteY12" fmla="*/ 104562 h 232418"/>
              <a:gd name="connsiteX13" fmla="*/ 2641600 w 2827866"/>
              <a:gd name="connsiteY13" fmla="*/ 45295 h 232418"/>
              <a:gd name="connsiteX14" fmla="*/ 2827866 w 2827866"/>
              <a:gd name="connsiteY14" fmla="*/ 155362 h 232418"/>
              <a:gd name="connsiteX0" fmla="*/ 0 w 2827866"/>
              <a:gd name="connsiteY0" fmla="*/ 10094 h 231083"/>
              <a:gd name="connsiteX1" fmla="*/ 194733 w 2827866"/>
              <a:gd name="connsiteY1" fmla="*/ 69360 h 231083"/>
              <a:gd name="connsiteX2" fmla="*/ 406400 w 2827866"/>
              <a:gd name="connsiteY2" fmla="*/ 162494 h 231083"/>
              <a:gd name="connsiteX3" fmla="*/ 660400 w 2827866"/>
              <a:gd name="connsiteY3" fmla="*/ 137093 h 231083"/>
              <a:gd name="connsiteX4" fmla="*/ 821267 w 2827866"/>
              <a:gd name="connsiteY4" fmla="*/ 1627 h 231083"/>
              <a:gd name="connsiteX5" fmla="*/ 1083733 w 2827866"/>
              <a:gd name="connsiteY5" fmla="*/ 86293 h 231083"/>
              <a:gd name="connsiteX6" fmla="*/ 1210733 w 2827866"/>
              <a:gd name="connsiteY6" fmla="*/ 154027 h 231083"/>
              <a:gd name="connsiteX7" fmla="*/ 1413933 w 2827866"/>
              <a:gd name="connsiteY7" fmla="*/ 230227 h 231083"/>
              <a:gd name="connsiteX8" fmla="*/ 1608666 w 2827866"/>
              <a:gd name="connsiteY8" fmla="*/ 145560 h 231083"/>
              <a:gd name="connsiteX9" fmla="*/ 1811866 w 2827866"/>
              <a:gd name="connsiteY9" fmla="*/ 60894 h 231083"/>
              <a:gd name="connsiteX10" fmla="*/ 2015066 w 2827866"/>
              <a:gd name="connsiteY10" fmla="*/ 154027 h 231083"/>
              <a:gd name="connsiteX11" fmla="*/ 2235200 w 2827866"/>
              <a:gd name="connsiteY11" fmla="*/ 230227 h 231083"/>
              <a:gd name="connsiteX12" fmla="*/ 2429933 w 2827866"/>
              <a:gd name="connsiteY12" fmla="*/ 103227 h 231083"/>
              <a:gd name="connsiteX13" fmla="*/ 2641600 w 2827866"/>
              <a:gd name="connsiteY13" fmla="*/ 43960 h 231083"/>
              <a:gd name="connsiteX14" fmla="*/ 2827866 w 2827866"/>
              <a:gd name="connsiteY14" fmla="*/ 154027 h 231083"/>
              <a:gd name="connsiteX0" fmla="*/ 0 w 2827866"/>
              <a:gd name="connsiteY0" fmla="*/ 10094 h 236194"/>
              <a:gd name="connsiteX1" fmla="*/ 194733 w 2827866"/>
              <a:gd name="connsiteY1" fmla="*/ 69360 h 236194"/>
              <a:gd name="connsiteX2" fmla="*/ 406400 w 2827866"/>
              <a:gd name="connsiteY2" fmla="*/ 162494 h 236194"/>
              <a:gd name="connsiteX3" fmla="*/ 660400 w 2827866"/>
              <a:gd name="connsiteY3" fmla="*/ 137093 h 236194"/>
              <a:gd name="connsiteX4" fmla="*/ 821267 w 2827866"/>
              <a:gd name="connsiteY4" fmla="*/ 1627 h 236194"/>
              <a:gd name="connsiteX5" fmla="*/ 1083733 w 2827866"/>
              <a:gd name="connsiteY5" fmla="*/ 86293 h 236194"/>
              <a:gd name="connsiteX6" fmla="*/ 1253066 w 2827866"/>
              <a:gd name="connsiteY6" fmla="*/ 213293 h 236194"/>
              <a:gd name="connsiteX7" fmla="*/ 1413933 w 2827866"/>
              <a:gd name="connsiteY7" fmla="*/ 230227 h 236194"/>
              <a:gd name="connsiteX8" fmla="*/ 1608666 w 2827866"/>
              <a:gd name="connsiteY8" fmla="*/ 145560 h 236194"/>
              <a:gd name="connsiteX9" fmla="*/ 1811866 w 2827866"/>
              <a:gd name="connsiteY9" fmla="*/ 60894 h 236194"/>
              <a:gd name="connsiteX10" fmla="*/ 2015066 w 2827866"/>
              <a:gd name="connsiteY10" fmla="*/ 154027 h 236194"/>
              <a:gd name="connsiteX11" fmla="*/ 2235200 w 2827866"/>
              <a:gd name="connsiteY11" fmla="*/ 230227 h 236194"/>
              <a:gd name="connsiteX12" fmla="*/ 2429933 w 2827866"/>
              <a:gd name="connsiteY12" fmla="*/ 103227 h 236194"/>
              <a:gd name="connsiteX13" fmla="*/ 2641600 w 2827866"/>
              <a:gd name="connsiteY13" fmla="*/ 43960 h 236194"/>
              <a:gd name="connsiteX14" fmla="*/ 2827866 w 2827866"/>
              <a:gd name="connsiteY14" fmla="*/ 154027 h 236194"/>
              <a:gd name="connsiteX0" fmla="*/ 0 w 2827866"/>
              <a:gd name="connsiteY0" fmla="*/ 10094 h 231083"/>
              <a:gd name="connsiteX1" fmla="*/ 194733 w 2827866"/>
              <a:gd name="connsiteY1" fmla="*/ 69360 h 231083"/>
              <a:gd name="connsiteX2" fmla="*/ 406400 w 2827866"/>
              <a:gd name="connsiteY2" fmla="*/ 162494 h 231083"/>
              <a:gd name="connsiteX3" fmla="*/ 660400 w 2827866"/>
              <a:gd name="connsiteY3" fmla="*/ 137093 h 231083"/>
              <a:gd name="connsiteX4" fmla="*/ 821267 w 2827866"/>
              <a:gd name="connsiteY4" fmla="*/ 1627 h 231083"/>
              <a:gd name="connsiteX5" fmla="*/ 1083733 w 2827866"/>
              <a:gd name="connsiteY5" fmla="*/ 86293 h 231083"/>
              <a:gd name="connsiteX6" fmla="*/ 1253066 w 2827866"/>
              <a:gd name="connsiteY6" fmla="*/ 213293 h 231083"/>
              <a:gd name="connsiteX7" fmla="*/ 1464733 w 2827866"/>
              <a:gd name="connsiteY7" fmla="*/ 145561 h 231083"/>
              <a:gd name="connsiteX8" fmla="*/ 1608666 w 2827866"/>
              <a:gd name="connsiteY8" fmla="*/ 145560 h 231083"/>
              <a:gd name="connsiteX9" fmla="*/ 1811866 w 2827866"/>
              <a:gd name="connsiteY9" fmla="*/ 60894 h 231083"/>
              <a:gd name="connsiteX10" fmla="*/ 2015066 w 2827866"/>
              <a:gd name="connsiteY10" fmla="*/ 154027 h 231083"/>
              <a:gd name="connsiteX11" fmla="*/ 2235200 w 2827866"/>
              <a:gd name="connsiteY11" fmla="*/ 230227 h 231083"/>
              <a:gd name="connsiteX12" fmla="*/ 2429933 w 2827866"/>
              <a:gd name="connsiteY12" fmla="*/ 103227 h 231083"/>
              <a:gd name="connsiteX13" fmla="*/ 2641600 w 2827866"/>
              <a:gd name="connsiteY13" fmla="*/ 43960 h 231083"/>
              <a:gd name="connsiteX14" fmla="*/ 2827866 w 2827866"/>
              <a:gd name="connsiteY14" fmla="*/ 154027 h 231083"/>
              <a:gd name="connsiteX0" fmla="*/ 0 w 2827866"/>
              <a:gd name="connsiteY0" fmla="*/ 10094 h 231083"/>
              <a:gd name="connsiteX1" fmla="*/ 194733 w 2827866"/>
              <a:gd name="connsiteY1" fmla="*/ 69360 h 231083"/>
              <a:gd name="connsiteX2" fmla="*/ 406400 w 2827866"/>
              <a:gd name="connsiteY2" fmla="*/ 162494 h 231083"/>
              <a:gd name="connsiteX3" fmla="*/ 660400 w 2827866"/>
              <a:gd name="connsiteY3" fmla="*/ 137093 h 231083"/>
              <a:gd name="connsiteX4" fmla="*/ 821267 w 2827866"/>
              <a:gd name="connsiteY4" fmla="*/ 1627 h 231083"/>
              <a:gd name="connsiteX5" fmla="*/ 1083733 w 2827866"/>
              <a:gd name="connsiteY5" fmla="*/ 86293 h 231083"/>
              <a:gd name="connsiteX6" fmla="*/ 1253066 w 2827866"/>
              <a:gd name="connsiteY6" fmla="*/ 213293 h 231083"/>
              <a:gd name="connsiteX7" fmla="*/ 1464733 w 2827866"/>
              <a:gd name="connsiteY7" fmla="*/ 145561 h 231083"/>
              <a:gd name="connsiteX8" fmla="*/ 1617133 w 2827866"/>
              <a:gd name="connsiteY8" fmla="*/ 10093 h 231083"/>
              <a:gd name="connsiteX9" fmla="*/ 1811866 w 2827866"/>
              <a:gd name="connsiteY9" fmla="*/ 60894 h 231083"/>
              <a:gd name="connsiteX10" fmla="*/ 2015066 w 2827866"/>
              <a:gd name="connsiteY10" fmla="*/ 154027 h 231083"/>
              <a:gd name="connsiteX11" fmla="*/ 2235200 w 2827866"/>
              <a:gd name="connsiteY11" fmla="*/ 230227 h 231083"/>
              <a:gd name="connsiteX12" fmla="*/ 2429933 w 2827866"/>
              <a:gd name="connsiteY12" fmla="*/ 103227 h 231083"/>
              <a:gd name="connsiteX13" fmla="*/ 2641600 w 2827866"/>
              <a:gd name="connsiteY13" fmla="*/ 43960 h 231083"/>
              <a:gd name="connsiteX14" fmla="*/ 2827866 w 2827866"/>
              <a:gd name="connsiteY14" fmla="*/ 154027 h 231083"/>
              <a:gd name="connsiteX0" fmla="*/ 0 w 2827866"/>
              <a:gd name="connsiteY0" fmla="*/ 10094 h 231512"/>
              <a:gd name="connsiteX1" fmla="*/ 194733 w 2827866"/>
              <a:gd name="connsiteY1" fmla="*/ 69360 h 231512"/>
              <a:gd name="connsiteX2" fmla="*/ 406400 w 2827866"/>
              <a:gd name="connsiteY2" fmla="*/ 162494 h 231512"/>
              <a:gd name="connsiteX3" fmla="*/ 660400 w 2827866"/>
              <a:gd name="connsiteY3" fmla="*/ 137093 h 231512"/>
              <a:gd name="connsiteX4" fmla="*/ 821267 w 2827866"/>
              <a:gd name="connsiteY4" fmla="*/ 1627 h 231512"/>
              <a:gd name="connsiteX5" fmla="*/ 1083733 w 2827866"/>
              <a:gd name="connsiteY5" fmla="*/ 86293 h 231512"/>
              <a:gd name="connsiteX6" fmla="*/ 1253066 w 2827866"/>
              <a:gd name="connsiteY6" fmla="*/ 213293 h 231512"/>
              <a:gd name="connsiteX7" fmla="*/ 1464733 w 2827866"/>
              <a:gd name="connsiteY7" fmla="*/ 145561 h 231512"/>
              <a:gd name="connsiteX8" fmla="*/ 1617133 w 2827866"/>
              <a:gd name="connsiteY8" fmla="*/ 10093 h 231512"/>
              <a:gd name="connsiteX9" fmla="*/ 1811866 w 2827866"/>
              <a:gd name="connsiteY9" fmla="*/ 60894 h 231512"/>
              <a:gd name="connsiteX10" fmla="*/ 2091266 w 2827866"/>
              <a:gd name="connsiteY10" fmla="*/ 162494 h 231512"/>
              <a:gd name="connsiteX11" fmla="*/ 2235200 w 2827866"/>
              <a:gd name="connsiteY11" fmla="*/ 230227 h 231512"/>
              <a:gd name="connsiteX12" fmla="*/ 2429933 w 2827866"/>
              <a:gd name="connsiteY12" fmla="*/ 103227 h 231512"/>
              <a:gd name="connsiteX13" fmla="*/ 2641600 w 2827866"/>
              <a:gd name="connsiteY13" fmla="*/ 43960 h 231512"/>
              <a:gd name="connsiteX14" fmla="*/ 2827866 w 2827866"/>
              <a:gd name="connsiteY14" fmla="*/ 154027 h 231512"/>
              <a:gd name="connsiteX0" fmla="*/ 0 w 2827866"/>
              <a:gd name="connsiteY0" fmla="*/ 6381 h 295533"/>
              <a:gd name="connsiteX1" fmla="*/ 194733 w 2827866"/>
              <a:gd name="connsiteY1" fmla="*/ 133381 h 295533"/>
              <a:gd name="connsiteX2" fmla="*/ 406400 w 2827866"/>
              <a:gd name="connsiteY2" fmla="*/ 226515 h 295533"/>
              <a:gd name="connsiteX3" fmla="*/ 660400 w 2827866"/>
              <a:gd name="connsiteY3" fmla="*/ 201114 h 295533"/>
              <a:gd name="connsiteX4" fmla="*/ 821267 w 2827866"/>
              <a:gd name="connsiteY4" fmla="*/ 65648 h 295533"/>
              <a:gd name="connsiteX5" fmla="*/ 1083733 w 2827866"/>
              <a:gd name="connsiteY5" fmla="*/ 150314 h 295533"/>
              <a:gd name="connsiteX6" fmla="*/ 1253066 w 2827866"/>
              <a:gd name="connsiteY6" fmla="*/ 277314 h 295533"/>
              <a:gd name="connsiteX7" fmla="*/ 1464733 w 2827866"/>
              <a:gd name="connsiteY7" fmla="*/ 209582 h 295533"/>
              <a:gd name="connsiteX8" fmla="*/ 1617133 w 2827866"/>
              <a:gd name="connsiteY8" fmla="*/ 74114 h 295533"/>
              <a:gd name="connsiteX9" fmla="*/ 1811866 w 2827866"/>
              <a:gd name="connsiteY9" fmla="*/ 124915 h 295533"/>
              <a:gd name="connsiteX10" fmla="*/ 2091266 w 2827866"/>
              <a:gd name="connsiteY10" fmla="*/ 226515 h 295533"/>
              <a:gd name="connsiteX11" fmla="*/ 2235200 w 2827866"/>
              <a:gd name="connsiteY11" fmla="*/ 294248 h 295533"/>
              <a:gd name="connsiteX12" fmla="*/ 2429933 w 2827866"/>
              <a:gd name="connsiteY12" fmla="*/ 167248 h 295533"/>
              <a:gd name="connsiteX13" fmla="*/ 2641600 w 2827866"/>
              <a:gd name="connsiteY13" fmla="*/ 107981 h 295533"/>
              <a:gd name="connsiteX14" fmla="*/ 2827866 w 2827866"/>
              <a:gd name="connsiteY14" fmla="*/ 218048 h 295533"/>
              <a:gd name="connsiteX0" fmla="*/ 0 w 2827866"/>
              <a:gd name="connsiteY0" fmla="*/ 17354 h 306506"/>
              <a:gd name="connsiteX1" fmla="*/ 194733 w 2827866"/>
              <a:gd name="connsiteY1" fmla="*/ 144354 h 306506"/>
              <a:gd name="connsiteX2" fmla="*/ 406400 w 2827866"/>
              <a:gd name="connsiteY2" fmla="*/ 237488 h 306506"/>
              <a:gd name="connsiteX3" fmla="*/ 660400 w 2827866"/>
              <a:gd name="connsiteY3" fmla="*/ 212087 h 306506"/>
              <a:gd name="connsiteX4" fmla="*/ 846667 w 2827866"/>
              <a:gd name="connsiteY4" fmla="*/ 421 h 306506"/>
              <a:gd name="connsiteX5" fmla="*/ 1083733 w 2827866"/>
              <a:gd name="connsiteY5" fmla="*/ 161287 h 306506"/>
              <a:gd name="connsiteX6" fmla="*/ 1253066 w 2827866"/>
              <a:gd name="connsiteY6" fmla="*/ 288287 h 306506"/>
              <a:gd name="connsiteX7" fmla="*/ 1464733 w 2827866"/>
              <a:gd name="connsiteY7" fmla="*/ 220555 h 306506"/>
              <a:gd name="connsiteX8" fmla="*/ 1617133 w 2827866"/>
              <a:gd name="connsiteY8" fmla="*/ 85087 h 306506"/>
              <a:gd name="connsiteX9" fmla="*/ 1811866 w 2827866"/>
              <a:gd name="connsiteY9" fmla="*/ 135888 h 306506"/>
              <a:gd name="connsiteX10" fmla="*/ 2091266 w 2827866"/>
              <a:gd name="connsiteY10" fmla="*/ 237488 h 306506"/>
              <a:gd name="connsiteX11" fmla="*/ 2235200 w 2827866"/>
              <a:gd name="connsiteY11" fmla="*/ 305221 h 306506"/>
              <a:gd name="connsiteX12" fmla="*/ 2429933 w 2827866"/>
              <a:gd name="connsiteY12" fmla="*/ 178221 h 306506"/>
              <a:gd name="connsiteX13" fmla="*/ 2641600 w 2827866"/>
              <a:gd name="connsiteY13" fmla="*/ 118954 h 306506"/>
              <a:gd name="connsiteX14" fmla="*/ 2827866 w 2827866"/>
              <a:gd name="connsiteY14" fmla="*/ 229021 h 306506"/>
              <a:gd name="connsiteX0" fmla="*/ 0 w 2827866"/>
              <a:gd name="connsiteY0" fmla="*/ 34978 h 324130"/>
              <a:gd name="connsiteX1" fmla="*/ 194733 w 2827866"/>
              <a:gd name="connsiteY1" fmla="*/ 161978 h 324130"/>
              <a:gd name="connsiteX2" fmla="*/ 406400 w 2827866"/>
              <a:gd name="connsiteY2" fmla="*/ 255112 h 324130"/>
              <a:gd name="connsiteX3" fmla="*/ 660400 w 2827866"/>
              <a:gd name="connsiteY3" fmla="*/ 229711 h 324130"/>
              <a:gd name="connsiteX4" fmla="*/ 846667 w 2827866"/>
              <a:gd name="connsiteY4" fmla="*/ 18045 h 324130"/>
              <a:gd name="connsiteX5" fmla="*/ 1083733 w 2827866"/>
              <a:gd name="connsiteY5" fmla="*/ 178911 h 324130"/>
              <a:gd name="connsiteX6" fmla="*/ 1253066 w 2827866"/>
              <a:gd name="connsiteY6" fmla="*/ 305911 h 324130"/>
              <a:gd name="connsiteX7" fmla="*/ 1464733 w 2827866"/>
              <a:gd name="connsiteY7" fmla="*/ 238179 h 324130"/>
              <a:gd name="connsiteX8" fmla="*/ 1651000 w 2827866"/>
              <a:gd name="connsiteY8" fmla="*/ 1111 h 324130"/>
              <a:gd name="connsiteX9" fmla="*/ 1811866 w 2827866"/>
              <a:gd name="connsiteY9" fmla="*/ 153512 h 324130"/>
              <a:gd name="connsiteX10" fmla="*/ 2091266 w 2827866"/>
              <a:gd name="connsiteY10" fmla="*/ 255112 h 324130"/>
              <a:gd name="connsiteX11" fmla="*/ 2235200 w 2827866"/>
              <a:gd name="connsiteY11" fmla="*/ 322845 h 324130"/>
              <a:gd name="connsiteX12" fmla="*/ 2429933 w 2827866"/>
              <a:gd name="connsiteY12" fmla="*/ 195845 h 324130"/>
              <a:gd name="connsiteX13" fmla="*/ 2641600 w 2827866"/>
              <a:gd name="connsiteY13" fmla="*/ 136578 h 324130"/>
              <a:gd name="connsiteX14" fmla="*/ 2827866 w 2827866"/>
              <a:gd name="connsiteY14" fmla="*/ 246645 h 324130"/>
              <a:gd name="connsiteX0" fmla="*/ 0 w 2827866"/>
              <a:gd name="connsiteY0" fmla="*/ 37734 h 327096"/>
              <a:gd name="connsiteX1" fmla="*/ 194733 w 2827866"/>
              <a:gd name="connsiteY1" fmla="*/ 164734 h 327096"/>
              <a:gd name="connsiteX2" fmla="*/ 406400 w 2827866"/>
              <a:gd name="connsiteY2" fmla="*/ 257868 h 327096"/>
              <a:gd name="connsiteX3" fmla="*/ 660400 w 2827866"/>
              <a:gd name="connsiteY3" fmla="*/ 232467 h 327096"/>
              <a:gd name="connsiteX4" fmla="*/ 846667 w 2827866"/>
              <a:gd name="connsiteY4" fmla="*/ 20801 h 327096"/>
              <a:gd name="connsiteX5" fmla="*/ 1083733 w 2827866"/>
              <a:gd name="connsiteY5" fmla="*/ 181667 h 327096"/>
              <a:gd name="connsiteX6" fmla="*/ 1253066 w 2827866"/>
              <a:gd name="connsiteY6" fmla="*/ 308667 h 327096"/>
              <a:gd name="connsiteX7" fmla="*/ 1464733 w 2827866"/>
              <a:gd name="connsiteY7" fmla="*/ 240935 h 327096"/>
              <a:gd name="connsiteX8" fmla="*/ 1651000 w 2827866"/>
              <a:gd name="connsiteY8" fmla="*/ 3867 h 327096"/>
              <a:gd name="connsiteX9" fmla="*/ 1845733 w 2827866"/>
              <a:gd name="connsiteY9" fmla="*/ 105468 h 327096"/>
              <a:gd name="connsiteX10" fmla="*/ 2091266 w 2827866"/>
              <a:gd name="connsiteY10" fmla="*/ 257868 h 327096"/>
              <a:gd name="connsiteX11" fmla="*/ 2235200 w 2827866"/>
              <a:gd name="connsiteY11" fmla="*/ 325601 h 327096"/>
              <a:gd name="connsiteX12" fmla="*/ 2429933 w 2827866"/>
              <a:gd name="connsiteY12" fmla="*/ 198601 h 327096"/>
              <a:gd name="connsiteX13" fmla="*/ 2641600 w 2827866"/>
              <a:gd name="connsiteY13" fmla="*/ 139334 h 327096"/>
              <a:gd name="connsiteX14" fmla="*/ 2827866 w 2827866"/>
              <a:gd name="connsiteY14" fmla="*/ 249401 h 327096"/>
              <a:gd name="connsiteX0" fmla="*/ 0 w 2827866"/>
              <a:gd name="connsiteY0" fmla="*/ 37734 h 329555"/>
              <a:gd name="connsiteX1" fmla="*/ 194733 w 2827866"/>
              <a:gd name="connsiteY1" fmla="*/ 164734 h 329555"/>
              <a:gd name="connsiteX2" fmla="*/ 406400 w 2827866"/>
              <a:gd name="connsiteY2" fmla="*/ 257868 h 329555"/>
              <a:gd name="connsiteX3" fmla="*/ 660400 w 2827866"/>
              <a:gd name="connsiteY3" fmla="*/ 232467 h 329555"/>
              <a:gd name="connsiteX4" fmla="*/ 846667 w 2827866"/>
              <a:gd name="connsiteY4" fmla="*/ 20801 h 329555"/>
              <a:gd name="connsiteX5" fmla="*/ 1083733 w 2827866"/>
              <a:gd name="connsiteY5" fmla="*/ 181667 h 329555"/>
              <a:gd name="connsiteX6" fmla="*/ 1253066 w 2827866"/>
              <a:gd name="connsiteY6" fmla="*/ 308667 h 329555"/>
              <a:gd name="connsiteX7" fmla="*/ 1464733 w 2827866"/>
              <a:gd name="connsiteY7" fmla="*/ 240935 h 329555"/>
              <a:gd name="connsiteX8" fmla="*/ 1651000 w 2827866"/>
              <a:gd name="connsiteY8" fmla="*/ 3867 h 329555"/>
              <a:gd name="connsiteX9" fmla="*/ 1845733 w 2827866"/>
              <a:gd name="connsiteY9" fmla="*/ 105468 h 329555"/>
              <a:gd name="connsiteX10" fmla="*/ 2091266 w 2827866"/>
              <a:gd name="connsiteY10" fmla="*/ 257868 h 329555"/>
              <a:gd name="connsiteX11" fmla="*/ 2235200 w 2827866"/>
              <a:gd name="connsiteY11" fmla="*/ 325601 h 329555"/>
              <a:gd name="connsiteX12" fmla="*/ 2413000 w 2827866"/>
              <a:gd name="connsiteY12" fmla="*/ 147801 h 329555"/>
              <a:gd name="connsiteX13" fmla="*/ 2641600 w 2827866"/>
              <a:gd name="connsiteY13" fmla="*/ 139334 h 329555"/>
              <a:gd name="connsiteX14" fmla="*/ 2827866 w 2827866"/>
              <a:gd name="connsiteY14" fmla="*/ 249401 h 329555"/>
              <a:gd name="connsiteX0" fmla="*/ 0 w 2827866"/>
              <a:gd name="connsiteY0" fmla="*/ 37734 h 329555"/>
              <a:gd name="connsiteX1" fmla="*/ 194733 w 2827866"/>
              <a:gd name="connsiteY1" fmla="*/ 164734 h 329555"/>
              <a:gd name="connsiteX2" fmla="*/ 406400 w 2827866"/>
              <a:gd name="connsiteY2" fmla="*/ 257868 h 329555"/>
              <a:gd name="connsiteX3" fmla="*/ 660400 w 2827866"/>
              <a:gd name="connsiteY3" fmla="*/ 232467 h 329555"/>
              <a:gd name="connsiteX4" fmla="*/ 846667 w 2827866"/>
              <a:gd name="connsiteY4" fmla="*/ 20801 h 329555"/>
              <a:gd name="connsiteX5" fmla="*/ 1083733 w 2827866"/>
              <a:gd name="connsiteY5" fmla="*/ 181667 h 329555"/>
              <a:gd name="connsiteX6" fmla="*/ 1253066 w 2827866"/>
              <a:gd name="connsiteY6" fmla="*/ 308667 h 329555"/>
              <a:gd name="connsiteX7" fmla="*/ 1464733 w 2827866"/>
              <a:gd name="connsiteY7" fmla="*/ 240935 h 329555"/>
              <a:gd name="connsiteX8" fmla="*/ 1651000 w 2827866"/>
              <a:gd name="connsiteY8" fmla="*/ 3867 h 329555"/>
              <a:gd name="connsiteX9" fmla="*/ 1845733 w 2827866"/>
              <a:gd name="connsiteY9" fmla="*/ 105468 h 329555"/>
              <a:gd name="connsiteX10" fmla="*/ 2091266 w 2827866"/>
              <a:gd name="connsiteY10" fmla="*/ 257868 h 329555"/>
              <a:gd name="connsiteX11" fmla="*/ 2235200 w 2827866"/>
              <a:gd name="connsiteY11" fmla="*/ 325601 h 329555"/>
              <a:gd name="connsiteX12" fmla="*/ 2413000 w 2827866"/>
              <a:gd name="connsiteY12" fmla="*/ 147801 h 329555"/>
              <a:gd name="connsiteX13" fmla="*/ 2650066 w 2827866"/>
              <a:gd name="connsiteY13" fmla="*/ 29268 h 329555"/>
              <a:gd name="connsiteX14" fmla="*/ 2827866 w 2827866"/>
              <a:gd name="connsiteY14" fmla="*/ 249401 h 329555"/>
              <a:gd name="connsiteX0" fmla="*/ 0 w 2827866"/>
              <a:gd name="connsiteY0" fmla="*/ 37734 h 329555"/>
              <a:gd name="connsiteX1" fmla="*/ 194733 w 2827866"/>
              <a:gd name="connsiteY1" fmla="*/ 164734 h 329555"/>
              <a:gd name="connsiteX2" fmla="*/ 406400 w 2827866"/>
              <a:gd name="connsiteY2" fmla="*/ 257868 h 329555"/>
              <a:gd name="connsiteX3" fmla="*/ 660400 w 2827866"/>
              <a:gd name="connsiteY3" fmla="*/ 232467 h 329555"/>
              <a:gd name="connsiteX4" fmla="*/ 846667 w 2827866"/>
              <a:gd name="connsiteY4" fmla="*/ 20801 h 329555"/>
              <a:gd name="connsiteX5" fmla="*/ 1083733 w 2827866"/>
              <a:gd name="connsiteY5" fmla="*/ 181667 h 329555"/>
              <a:gd name="connsiteX6" fmla="*/ 1253066 w 2827866"/>
              <a:gd name="connsiteY6" fmla="*/ 308667 h 329555"/>
              <a:gd name="connsiteX7" fmla="*/ 1464733 w 2827866"/>
              <a:gd name="connsiteY7" fmla="*/ 240935 h 329555"/>
              <a:gd name="connsiteX8" fmla="*/ 1651000 w 2827866"/>
              <a:gd name="connsiteY8" fmla="*/ 3867 h 329555"/>
              <a:gd name="connsiteX9" fmla="*/ 1845733 w 2827866"/>
              <a:gd name="connsiteY9" fmla="*/ 105468 h 329555"/>
              <a:gd name="connsiteX10" fmla="*/ 2091266 w 2827866"/>
              <a:gd name="connsiteY10" fmla="*/ 257868 h 329555"/>
              <a:gd name="connsiteX11" fmla="*/ 2235200 w 2827866"/>
              <a:gd name="connsiteY11" fmla="*/ 325601 h 329555"/>
              <a:gd name="connsiteX12" fmla="*/ 2413000 w 2827866"/>
              <a:gd name="connsiteY12" fmla="*/ 147801 h 329555"/>
              <a:gd name="connsiteX13" fmla="*/ 2616199 w 2827866"/>
              <a:gd name="connsiteY13" fmla="*/ 12334 h 329555"/>
              <a:gd name="connsiteX14" fmla="*/ 2827866 w 2827866"/>
              <a:gd name="connsiteY14" fmla="*/ 249401 h 329555"/>
              <a:gd name="connsiteX0" fmla="*/ 0 w 2827866"/>
              <a:gd name="connsiteY0" fmla="*/ 37734 h 310693"/>
              <a:gd name="connsiteX1" fmla="*/ 194733 w 2827866"/>
              <a:gd name="connsiteY1" fmla="*/ 164734 h 310693"/>
              <a:gd name="connsiteX2" fmla="*/ 406400 w 2827866"/>
              <a:gd name="connsiteY2" fmla="*/ 257868 h 310693"/>
              <a:gd name="connsiteX3" fmla="*/ 660400 w 2827866"/>
              <a:gd name="connsiteY3" fmla="*/ 232467 h 310693"/>
              <a:gd name="connsiteX4" fmla="*/ 846667 w 2827866"/>
              <a:gd name="connsiteY4" fmla="*/ 20801 h 310693"/>
              <a:gd name="connsiteX5" fmla="*/ 1083733 w 2827866"/>
              <a:gd name="connsiteY5" fmla="*/ 181667 h 310693"/>
              <a:gd name="connsiteX6" fmla="*/ 1253066 w 2827866"/>
              <a:gd name="connsiteY6" fmla="*/ 308667 h 310693"/>
              <a:gd name="connsiteX7" fmla="*/ 1464733 w 2827866"/>
              <a:gd name="connsiteY7" fmla="*/ 240935 h 310693"/>
              <a:gd name="connsiteX8" fmla="*/ 1651000 w 2827866"/>
              <a:gd name="connsiteY8" fmla="*/ 3867 h 310693"/>
              <a:gd name="connsiteX9" fmla="*/ 1845733 w 2827866"/>
              <a:gd name="connsiteY9" fmla="*/ 105468 h 310693"/>
              <a:gd name="connsiteX10" fmla="*/ 2091266 w 2827866"/>
              <a:gd name="connsiteY10" fmla="*/ 257868 h 310693"/>
              <a:gd name="connsiteX11" fmla="*/ 2252133 w 2827866"/>
              <a:gd name="connsiteY11" fmla="*/ 274801 h 310693"/>
              <a:gd name="connsiteX12" fmla="*/ 2413000 w 2827866"/>
              <a:gd name="connsiteY12" fmla="*/ 147801 h 310693"/>
              <a:gd name="connsiteX13" fmla="*/ 2616199 w 2827866"/>
              <a:gd name="connsiteY13" fmla="*/ 12334 h 310693"/>
              <a:gd name="connsiteX14" fmla="*/ 2827866 w 2827866"/>
              <a:gd name="connsiteY14" fmla="*/ 249401 h 310693"/>
              <a:gd name="connsiteX0" fmla="*/ 0 w 2827866"/>
              <a:gd name="connsiteY0" fmla="*/ 37538 h 310497"/>
              <a:gd name="connsiteX1" fmla="*/ 194733 w 2827866"/>
              <a:gd name="connsiteY1" fmla="*/ 164538 h 310497"/>
              <a:gd name="connsiteX2" fmla="*/ 406400 w 2827866"/>
              <a:gd name="connsiteY2" fmla="*/ 257672 h 310497"/>
              <a:gd name="connsiteX3" fmla="*/ 660400 w 2827866"/>
              <a:gd name="connsiteY3" fmla="*/ 232271 h 310497"/>
              <a:gd name="connsiteX4" fmla="*/ 846667 w 2827866"/>
              <a:gd name="connsiteY4" fmla="*/ 20605 h 310497"/>
              <a:gd name="connsiteX5" fmla="*/ 1083733 w 2827866"/>
              <a:gd name="connsiteY5" fmla="*/ 181471 h 310497"/>
              <a:gd name="connsiteX6" fmla="*/ 1253066 w 2827866"/>
              <a:gd name="connsiteY6" fmla="*/ 308471 h 310497"/>
              <a:gd name="connsiteX7" fmla="*/ 1464733 w 2827866"/>
              <a:gd name="connsiteY7" fmla="*/ 240739 h 310497"/>
              <a:gd name="connsiteX8" fmla="*/ 1651000 w 2827866"/>
              <a:gd name="connsiteY8" fmla="*/ 3671 h 310497"/>
              <a:gd name="connsiteX9" fmla="*/ 1845733 w 2827866"/>
              <a:gd name="connsiteY9" fmla="*/ 105272 h 310497"/>
              <a:gd name="connsiteX10" fmla="*/ 2048933 w 2827866"/>
              <a:gd name="connsiteY10" fmla="*/ 223805 h 310497"/>
              <a:gd name="connsiteX11" fmla="*/ 2252133 w 2827866"/>
              <a:gd name="connsiteY11" fmla="*/ 274605 h 310497"/>
              <a:gd name="connsiteX12" fmla="*/ 2413000 w 2827866"/>
              <a:gd name="connsiteY12" fmla="*/ 147605 h 310497"/>
              <a:gd name="connsiteX13" fmla="*/ 2616199 w 2827866"/>
              <a:gd name="connsiteY13" fmla="*/ 12138 h 310497"/>
              <a:gd name="connsiteX14" fmla="*/ 2827866 w 2827866"/>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13000 w 2912533"/>
              <a:gd name="connsiteY12" fmla="*/ 147605 h 310497"/>
              <a:gd name="connsiteX13" fmla="*/ 2616199 w 2912533"/>
              <a:gd name="connsiteY13" fmla="*/ 12138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13000 w 2912533"/>
              <a:gd name="connsiteY12" fmla="*/ 147605 h 310497"/>
              <a:gd name="connsiteX13" fmla="*/ 2683932 w 2912533"/>
              <a:gd name="connsiteY13" fmla="*/ 29072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147605 h 310497"/>
              <a:gd name="connsiteX13" fmla="*/ 2683932 w 2912533"/>
              <a:gd name="connsiteY13" fmla="*/ 29072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71405 h 310497"/>
              <a:gd name="connsiteX13" fmla="*/ 2683932 w 2912533"/>
              <a:gd name="connsiteY13" fmla="*/ 29072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71405 h 310497"/>
              <a:gd name="connsiteX13" fmla="*/ 2717799 w 2912533"/>
              <a:gd name="connsiteY13" fmla="*/ 122205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71405 h 310497"/>
              <a:gd name="connsiteX13" fmla="*/ 2717799 w 2912533"/>
              <a:gd name="connsiteY13" fmla="*/ 122205 h 310497"/>
              <a:gd name="connsiteX14" fmla="*/ 2912533 w 2912533"/>
              <a:gd name="connsiteY14" fmla="*/ 257672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71405 h 310497"/>
              <a:gd name="connsiteX13" fmla="*/ 2717799 w 2912533"/>
              <a:gd name="connsiteY13" fmla="*/ 181472 h 310497"/>
              <a:gd name="connsiteX14" fmla="*/ 2912533 w 2912533"/>
              <a:gd name="connsiteY14" fmla="*/ 257672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46867 w 2912533"/>
              <a:gd name="connsiteY12" fmla="*/ 37538 h 310497"/>
              <a:gd name="connsiteX13" fmla="*/ 2717799 w 2912533"/>
              <a:gd name="connsiteY13" fmla="*/ 181472 h 310497"/>
              <a:gd name="connsiteX14" fmla="*/ 2912533 w 2912533"/>
              <a:gd name="connsiteY14" fmla="*/ 257672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43667 w 2912533"/>
              <a:gd name="connsiteY11" fmla="*/ 206871 h 310497"/>
              <a:gd name="connsiteX12" fmla="*/ 2446867 w 2912533"/>
              <a:gd name="connsiteY12" fmla="*/ 37538 h 310497"/>
              <a:gd name="connsiteX13" fmla="*/ 2717799 w 2912533"/>
              <a:gd name="connsiteY13" fmla="*/ 181472 h 310497"/>
              <a:gd name="connsiteX14" fmla="*/ 2912533 w 2912533"/>
              <a:gd name="connsiteY14" fmla="*/ 257672 h 310497"/>
              <a:gd name="connsiteX0" fmla="*/ 0 w 2912533"/>
              <a:gd name="connsiteY0" fmla="*/ 37683 h 310642"/>
              <a:gd name="connsiteX1" fmla="*/ 194733 w 2912533"/>
              <a:gd name="connsiteY1" fmla="*/ 164683 h 310642"/>
              <a:gd name="connsiteX2" fmla="*/ 406400 w 2912533"/>
              <a:gd name="connsiteY2" fmla="*/ 257817 h 310642"/>
              <a:gd name="connsiteX3" fmla="*/ 660400 w 2912533"/>
              <a:gd name="connsiteY3" fmla="*/ 232416 h 310642"/>
              <a:gd name="connsiteX4" fmla="*/ 846667 w 2912533"/>
              <a:gd name="connsiteY4" fmla="*/ 20750 h 310642"/>
              <a:gd name="connsiteX5" fmla="*/ 1083733 w 2912533"/>
              <a:gd name="connsiteY5" fmla="*/ 181616 h 310642"/>
              <a:gd name="connsiteX6" fmla="*/ 1253066 w 2912533"/>
              <a:gd name="connsiteY6" fmla="*/ 308616 h 310642"/>
              <a:gd name="connsiteX7" fmla="*/ 1464733 w 2912533"/>
              <a:gd name="connsiteY7" fmla="*/ 240884 h 310642"/>
              <a:gd name="connsiteX8" fmla="*/ 1651000 w 2912533"/>
              <a:gd name="connsiteY8" fmla="*/ 3816 h 310642"/>
              <a:gd name="connsiteX9" fmla="*/ 1845733 w 2912533"/>
              <a:gd name="connsiteY9" fmla="*/ 105417 h 310642"/>
              <a:gd name="connsiteX10" fmla="*/ 2065867 w 2912533"/>
              <a:gd name="connsiteY10" fmla="*/ 249350 h 310642"/>
              <a:gd name="connsiteX11" fmla="*/ 2243667 w 2912533"/>
              <a:gd name="connsiteY11" fmla="*/ 207016 h 310642"/>
              <a:gd name="connsiteX12" fmla="*/ 2446867 w 2912533"/>
              <a:gd name="connsiteY12" fmla="*/ 37683 h 310642"/>
              <a:gd name="connsiteX13" fmla="*/ 2717799 w 2912533"/>
              <a:gd name="connsiteY13" fmla="*/ 181617 h 310642"/>
              <a:gd name="connsiteX14" fmla="*/ 2912533 w 2912533"/>
              <a:gd name="connsiteY14" fmla="*/ 257817 h 310642"/>
              <a:gd name="connsiteX0" fmla="*/ 0 w 2912533"/>
              <a:gd name="connsiteY0" fmla="*/ 37683 h 310642"/>
              <a:gd name="connsiteX1" fmla="*/ 194733 w 2912533"/>
              <a:gd name="connsiteY1" fmla="*/ 164683 h 310642"/>
              <a:gd name="connsiteX2" fmla="*/ 406400 w 2912533"/>
              <a:gd name="connsiteY2" fmla="*/ 257817 h 310642"/>
              <a:gd name="connsiteX3" fmla="*/ 660400 w 2912533"/>
              <a:gd name="connsiteY3" fmla="*/ 232416 h 310642"/>
              <a:gd name="connsiteX4" fmla="*/ 846667 w 2912533"/>
              <a:gd name="connsiteY4" fmla="*/ 20750 h 310642"/>
              <a:gd name="connsiteX5" fmla="*/ 1083733 w 2912533"/>
              <a:gd name="connsiteY5" fmla="*/ 181616 h 310642"/>
              <a:gd name="connsiteX6" fmla="*/ 1253066 w 2912533"/>
              <a:gd name="connsiteY6" fmla="*/ 308616 h 310642"/>
              <a:gd name="connsiteX7" fmla="*/ 1464733 w 2912533"/>
              <a:gd name="connsiteY7" fmla="*/ 240884 h 310642"/>
              <a:gd name="connsiteX8" fmla="*/ 1651000 w 2912533"/>
              <a:gd name="connsiteY8" fmla="*/ 3816 h 310642"/>
              <a:gd name="connsiteX9" fmla="*/ 1845733 w 2912533"/>
              <a:gd name="connsiteY9" fmla="*/ 105417 h 310642"/>
              <a:gd name="connsiteX10" fmla="*/ 2065867 w 2912533"/>
              <a:gd name="connsiteY10" fmla="*/ 249350 h 310642"/>
              <a:gd name="connsiteX11" fmla="*/ 2243667 w 2912533"/>
              <a:gd name="connsiteY11" fmla="*/ 207016 h 310642"/>
              <a:gd name="connsiteX12" fmla="*/ 2446867 w 2912533"/>
              <a:gd name="connsiteY12" fmla="*/ 37683 h 310642"/>
              <a:gd name="connsiteX13" fmla="*/ 2709332 w 2912533"/>
              <a:gd name="connsiteY13" fmla="*/ 207017 h 310642"/>
              <a:gd name="connsiteX14" fmla="*/ 2912533 w 2912533"/>
              <a:gd name="connsiteY14" fmla="*/ 257817 h 310642"/>
              <a:gd name="connsiteX0" fmla="*/ 0 w 2912533"/>
              <a:gd name="connsiteY0" fmla="*/ 42333 h 315292"/>
              <a:gd name="connsiteX1" fmla="*/ 194733 w 2912533"/>
              <a:gd name="connsiteY1" fmla="*/ 169333 h 315292"/>
              <a:gd name="connsiteX2" fmla="*/ 406400 w 2912533"/>
              <a:gd name="connsiteY2" fmla="*/ 262467 h 315292"/>
              <a:gd name="connsiteX3" fmla="*/ 660400 w 2912533"/>
              <a:gd name="connsiteY3" fmla="*/ 237066 h 315292"/>
              <a:gd name="connsiteX4" fmla="*/ 846667 w 2912533"/>
              <a:gd name="connsiteY4" fmla="*/ 25400 h 315292"/>
              <a:gd name="connsiteX5" fmla="*/ 1083733 w 2912533"/>
              <a:gd name="connsiteY5" fmla="*/ 186266 h 315292"/>
              <a:gd name="connsiteX6" fmla="*/ 1253066 w 2912533"/>
              <a:gd name="connsiteY6" fmla="*/ 313266 h 315292"/>
              <a:gd name="connsiteX7" fmla="*/ 1464733 w 2912533"/>
              <a:gd name="connsiteY7" fmla="*/ 245534 h 315292"/>
              <a:gd name="connsiteX8" fmla="*/ 1651000 w 2912533"/>
              <a:gd name="connsiteY8" fmla="*/ 8466 h 315292"/>
              <a:gd name="connsiteX9" fmla="*/ 1845733 w 2912533"/>
              <a:gd name="connsiteY9" fmla="*/ 110067 h 315292"/>
              <a:gd name="connsiteX10" fmla="*/ 2065867 w 2912533"/>
              <a:gd name="connsiteY10" fmla="*/ 254000 h 315292"/>
              <a:gd name="connsiteX11" fmla="*/ 2243667 w 2912533"/>
              <a:gd name="connsiteY11" fmla="*/ 211666 h 315292"/>
              <a:gd name="connsiteX12" fmla="*/ 2472267 w 2912533"/>
              <a:gd name="connsiteY12" fmla="*/ 0 h 315292"/>
              <a:gd name="connsiteX13" fmla="*/ 2709332 w 2912533"/>
              <a:gd name="connsiteY13" fmla="*/ 211667 h 315292"/>
              <a:gd name="connsiteX14" fmla="*/ 2912533 w 2912533"/>
              <a:gd name="connsiteY14" fmla="*/ 262467 h 315292"/>
              <a:gd name="connsiteX0" fmla="*/ 0 w 2912533"/>
              <a:gd name="connsiteY0" fmla="*/ 42333 h 315292"/>
              <a:gd name="connsiteX1" fmla="*/ 194733 w 2912533"/>
              <a:gd name="connsiteY1" fmla="*/ 169333 h 315292"/>
              <a:gd name="connsiteX2" fmla="*/ 406400 w 2912533"/>
              <a:gd name="connsiteY2" fmla="*/ 262467 h 315292"/>
              <a:gd name="connsiteX3" fmla="*/ 660400 w 2912533"/>
              <a:gd name="connsiteY3" fmla="*/ 237066 h 315292"/>
              <a:gd name="connsiteX4" fmla="*/ 846667 w 2912533"/>
              <a:gd name="connsiteY4" fmla="*/ 25400 h 315292"/>
              <a:gd name="connsiteX5" fmla="*/ 1083733 w 2912533"/>
              <a:gd name="connsiteY5" fmla="*/ 186266 h 315292"/>
              <a:gd name="connsiteX6" fmla="*/ 1253066 w 2912533"/>
              <a:gd name="connsiteY6" fmla="*/ 313266 h 315292"/>
              <a:gd name="connsiteX7" fmla="*/ 1464733 w 2912533"/>
              <a:gd name="connsiteY7" fmla="*/ 245534 h 315292"/>
              <a:gd name="connsiteX8" fmla="*/ 1651000 w 2912533"/>
              <a:gd name="connsiteY8" fmla="*/ 8466 h 315292"/>
              <a:gd name="connsiteX9" fmla="*/ 1845733 w 2912533"/>
              <a:gd name="connsiteY9" fmla="*/ 110067 h 315292"/>
              <a:gd name="connsiteX10" fmla="*/ 2023534 w 2912533"/>
              <a:gd name="connsiteY10" fmla="*/ 270933 h 315292"/>
              <a:gd name="connsiteX11" fmla="*/ 2243667 w 2912533"/>
              <a:gd name="connsiteY11" fmla="*/ 211666 h 315292"/>
              <a:gd name="connsiteX12" fmla="*/ 2472267 w 2912533"/>
              <a:gd name="connsiteY12" fmla="*/ 0 h 315292"/>
              <a:gd name="connsiteX13" fmla="*/ 2709332 w 2912533"/>
              <a:gd name="connsiteY13" fmla="*/ 211667 h 315292"/>
              <a:gd name="connsiteX14" fmla="*/ 2912533 w 2912533"/>
              <a:gd name="connsiteY14" fmla="*/ 262467 h 315292"/>
              <a:gd name="connsiteX0" fmla="*/ 0 w 2912533"/>
              <a:gd name="connsiteY0" fmla="*/ 42333 h 315292"/>
              <a:gd name="connsiteX1" fmla="*/ 194733 w 2912533"/>
              <a:gd name="connsiteY1" fmla="*/ 169333 h 315292"/>
              <a:gd name="connsiteX2" fmla="*/ 406400 w 2912533"/>
              <a:gd name="connsiteY2" fmla="*/ 262467 h 315292"/>
              <a:gd name="connsiteX3" fmla="*/ 660400 w 2912533"/>
              <a:gd name="connsiteY3" fmla="*/ 203199 h 315292"/>
              <a:gd name="connsiteX4" fmla="*/ 846667 w 2912533"/>
              <a:gd name="connsiteY4" fmla="*/ 25400 h 315292"/>
              <a:gd name="connsiteX5" fmla="*/ 1083733 w 2912533"/>
              <a:gd name="connsiteY5" fmla="*/ 186266 h 315292"/>
              <a:gd name="connsiteX6" fmla="*/ 1253066 w 2912533"/>
              <a:gd name="connsiteY6" fmla="*/ 313266 h 315292"/>
              <a:gd name="connsiteX7" fmla="*/ 1464733 w 2912533"/>
              <a:gd name="connsiteY7" fmla="*/ 245534 h 315292"/>
              <a:gd name="connsiteX8" fmla="*/ 1651000 w 2912533"/>
              <a:gd name="connsiteY8" fmla="*/ 8466 h 315292"/>
              <a:gd name="connsiteX9" fmla="*/ 1845733 w 2912533"/>
              <a:gd name="connsiteY9" fmla="*/ 110067 h 315292"/>
              <a:gd name="connsiteX10" fmla="*/ 2023534 w 2912533"/>
              <a:gd name="connsiteY10" fmla="*/ 270933 h 315292"/>
              <a:gd name="connsiteX11" fmla="*/ 2243667 w 2912533"/>
              <a:gd name="connsiteY11" fmla="*/ 211666 h 315292"/>
              <a:gd name="connsiteX12" fmla="*/ 2472267 w 2912533"/>
              <a:gd name="connsiteY12" fmla="*/ 0 h 315292"/>
              <a:gd name="connsiteX13" fmla="*/ 2709332 w 2912533"/>
              <a:gd name="connsiteY13" fmla="*/ 211667 h 315292"/>
              <a:gd name="connsiteX14" fmla="*/ 2912533 w 2912533"/>
              <a:gd name="connsiteY14" fmla="*/ 262467 h 315292"/>
              <a:gd name="connsiteX0" fmla="*/ 0 w 2912533"/>
              <a:gd name="connsiteY0" fmla="*/ 42333 h 314112"/>
              <a:gd name="connsiteX1" fmla="*/ 194733 w 2912533"/>
              <a:gd name="connsiteY1" fmla="*/ 169333 h 314112"/>
              <a:gd name="connsiteX2" fmla="*/ 406400 w 2912533"/>
              <a:gd name="connsiteY2" fmla="*/ 262467 h 314112"/>
              <a:gd name="connsiteX3" fmla="*/ 660400 w 2912533"/>
              <a:gd name="connsiteY3" fmla="*/ 203199 h 314112"/>
              <a:gd name="connsiteX4" fmla="*/ 846667 w 2912533"/>
              <a:gd name="connsiteY4" fmla="*/ 25400 h 314112"/>
              <a:gd name="connsiteX5" fmla="*/ 1041400 w 2912533"/>
              <a:gd name="connsiteY5" fmla="*/ 211666 h 314112"/>
              <a:gd name="connsiteX6" fmla="*/ 1253066 w 2912533"/>
              <a:gd name="connsiteY6" fmla="*/ 313266 h 314112"/>
              <a:gd name="connsiteX7" fmla="*/ 1464733 w 2912533"/>
              <a:gd name="connsiteY7" fmla="*/ 245534 h 314112"/>
              <a:gd name="connsiteX8" fmla="*/ 1651000 w 2912533"/>
              <a:gd name="connsiteY8" fmla="*/ 8466 h 314112"/>
              <a:gd name="connsiteX9" fmla="*/ 1845733 w 2912533"/>
              <a:gd name="connsiteY9" fmla="*/ 110067 h 314112"/>
              <a:gd name="connsiteX10" fmla="*/ 2023534 w 2912533"/>
              <a:gd name="connsiteY10" fmla="*/ 270933 h 314112"/>
              <a:gd name="connsiteX11" fmla="*/ 2243667 w 2912533"/>
              <a:gd name="connsiteY11" fmla="*/ 211666 h 314112"/>
              <a:gd name="connsiteX12" fmla="*/ 2472267 w 2912533"/>
              <a:gd name="connsiteY12" fmla="*/ 0 h 314112"/>
              <a:gd name="connsiteX13" fmla="*/ 2709332 w 2912533"/>
              <a:gd name="connsiteY13" fmla="*/ 211667 h 314112"/>
              <a:gd name="connsiteX14" fmla="*/ 2912533 w 2912533"/>
              <a:gd name="connsiteY14" fmla="*/ 262467 h 314112"/>
              <a:gd name="connsiteX0" fmla="*/ 0 w 2912533"/>
              <a:gd name="connsiteY0" fmla="*/ 42333 h 283163"/>
              <a:gd name="connsiteX1" fmla="*/ 194733 w 2912533"/>
              <a:gd name="connsiteY1" fmla="*/ 169333 h 283163"/>
              <a:gd name="connsiteX2" fmla="*/ 406400 w 2912533"/>
              <a:gd name="connsiteY2" fmla="*/ 262467 h 283163"/>
              <a:gd name="connsiteX3" fmla="*/ 660400 w 2912533"/>
              <a:gd name="connsiteY3" fmla="*/ 203199 h 283163"/>
              <a:gd name="connsiteX4" fmla="*/ 846667 w 2912533"/>
              <a:gd name="connsiteY4" fmla="*/ 25400 h 283163"/>
              <a:gd name="connsiteX5" fmla="*/ 1041400 w 2912533"/>
              <a:gd name="connsiteY5" fmla="*/ 211666 h 283163"/>
              <a:gd name="connsiteX6" fmla="*/ 1253066 w 2912533"/>
              <a:gd name="connsiteY6" fmla="*/ 279400 h 283163"/>
              <a:gd name="connsiteX7" fmla="*/ 1464733 w 2912533"/>
              <a:gd name="connsiteY7" fmla="*/ 245534 h 283163"/>
              <a:gd name="connsiteX8" fmla="*/ 1651000 w 2912533"/>
              <a:gd name="connsiteY8" fmla="*/ 8466 h 283163"/>
              <a:gd name="connsiteX9" fmla="*/ 1845733 w 2912533"/>
              <a:gd name="connsiteY9" fmla="*/ 110067 h 283163"/>
              <a:gd name="connsiteX10" fmla="*/ 2023534 w 2912533"/>
              <a:gd name="connsiteY10" fmla="*/ 270933 h 283163"/>
              <a:gd name="connsiteX11" fmla="*/ 2243667 w 2912533"/>
              <a:gd name="connsiteY11" fmla="*/ 211666 h 283163"/>
              <a:gd name="connsiteX12" fmla="*/ 2472267 w 2912533"/>
              <a:gd name="connsiteY12" fmla="*/ 0 h 283163"/>
              <a:gd name="connsiteX13" fmla="*/ 2709332 w 2912533"/>
              <a:gd name="connsiteY13" fmla="*/ 211667 h 283163"/>
              <a:gd name="connsiteX14" fmla="*/ 2912533 w 2912533"/>
              <a:gd name="connsiteY14" fmla="*/ 262467 h 283163"/>
              <a:gd name="connsiteX0" fmla="*/ 0 w 2912533"/>
              <a:gd name="connsiteY0" fmla="*/ 42333 h 279594"/>
              <a:gd name="connsiteX1" fmla="*/ 194733 w 2912533"/>
              <a:gd name="connsiteY1" fmla="*/ 169333 h 279594"/>
              <a:gd name="connsiteX2" fmla="*/ 406400 w 2912533"/>
              <a:gd name="connsiteY2" fmla="*/ 262467 h 279594"/>
              <a:gd name="connsiteX3" fmla="*/ 660400 w 2912533"/>
              <a:gd name="connsiteY3" fmla="*/ 203199 h 279594"/>
              <a:gd name="connsiteX4" fmla="*/ 846667 w 2912533"/>
              <a:gd name="connsiteY4" fmla="*/ 25400 h 279594"/>
              <a:gd name="connsiteX5" fmla="*/ 1041400 w 2912533"/>
              <a:gd name="connsiteY5" fmla="*/ 211666 h 279594"/>
              <a:gd name="connsiteX6" fmla="*/ 1253066 w 2912533"/>
              <a:gd name="connsiteY6" fmla="*/ 279400 h 279594"/>
              <a:gd name="connsiteX7" fmla="*/ 1464733 w 2912533"/>
              <a:gd name="connsiteY7" fmla="*/ 194734 h 279594"/>
              <a:gd name="connsiteX8" fmla="*/ 1651000 w 2912533"/>
              <a:gd name="connsiteY8" fmla="*/ 8466 h 279594"/>
              <a:gd name="connsiteX9" fmla="*/ 1845733 w 2912533"/>
              <a:gd name="connsiteY9" fmla="*/ 110067 h 279594"/>
              <a:gd name="connsiteX10" fmla="*/ 2023534 w 2912533"/>
              <a:gd name="connsiteY10" fmla="*/ 270933 h 279594"/>
              <a:gd name="connsiteX11" fmla="*/ 2243667 w 2912533"/>
              <a:gd name="connsiteY11" fmla="*/ 211666 h 279594"/>
              <a:gd name="connsiteX12" fmla="*/ 2472267 w 2912533"/>
              <a:gd name="connsiteY12" fmla="*/ 0 h 279594"/>
              <a:gd name="connsiteX13" fmla="*/ 2709332 w 2912533"/>
              <a:gd name="connsiteY13" fmla="*/ 211667 h 279594"/>
              <a:gd name="connsiteX14" fmla="*/ 2912533 w 2912533"/>
              <a:gd name="connsiteY14" fmla="*/ 262467 h 279594"/>
              <a:gd name="connsiteX0" fmla="*/ 0 w 2912533"/>
              <a:gd name="connsiteY0" fmla="*/ 42333 h 279594"/>
              <a:gd name="connsiteX1" fmla="*/ 194733 w 2912533"/>
              <a:gd name="connsiteY1" fmla="*/ 169333 h 279594"/>
              <a:gd name="connsiteX2" fmla="*/ 406400 w 2912533"/>
              <a:gd name="connsiteY2" fmla="*/ 262467 h 279594"/>
              <a:gd name="connsiteX3" fmla="*/ 660400 w 2912533"/>
              <a:gd name="connsiteY3" fmla="*/ 203199 h 279594"/>
              <a:gd name="connsiteX4" fmla="*/ 846667 w 2912533"/>
              <a:gd name="connsiteY4" fmla="*/ 25400 h 279594"/>
              <a:gd name="connsiteX5" fmla="*/ 1041400 w 2912533"/>
              <a:gd name="connsiteY5" fmla="*/ 211666 h 279594"/>
              <a:gd name="connsiteX6" fmla="*/ 1253066 w 2912533"/>
              <a:gd name="connsiteY6" fmla="*/ 279400 h 279594"/>
              <a:gd name="connsiteX7" fmla="*/ 1464733 w 2912533"/>
              <a:gd name="connsiteY7" fmla="*/ 194734 h 279594"/>
              <a:gd name="connsiteX8" fmla="*/ 1651000 w 2912533"/>
              <a:gd name="connsiteY8" fmla="*/ 8466 h 279594"/>
              <a:gd name="connsiteX9" fmla="*/ 1837266 w 2912533"/>
              <a:gd name="connsiteY9" fmla="*/ 143933 h 279594"/>
              <a:gd name="connsiteX10" fmla="*/ 2023534 w 2912533"/>
              <a:gd name="connsiteY10" fmla="*/ 270933 h 279594"/>
              <a:gd name="connsiteX11" fmla="*/ 2243667 w 2912533"/>
              <a:gd name="connsiteY11" fmla="*/ 211666 h 279594"/>
              <a:gd name="connsiteX12" fmla="*/ 2472267 w 2912533"/>
              <a:gd name="connsiteY12" fmla="*/ 0 h 279594"/>
              <a:gd name="connsiteX13" fmla="*/ 2709332 w 2912533"/>
              <a:gd name="connsiteY13" fmla="*/ 211667 h 279594"/>
              <a:gd name="connsiteX14" fmla="*/ 2912533 w 2912533"/>
              <a:gd name="connsiteY14" fmla="*/ 262467 h 279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12533" h="279594">
                <a:moveTo>
                  <a:pt x="0" y="42333"/>
                </a:moveTo>
                <a:cubicBezTo>
                  <a:pt x="63500" y="6349"/>
                  <a:pt x="127000" y="132644"/>
                  <a:pt x="194733" y="169333"/>
                </a:cubicBezTo>
                <a:cubicBezTo>
                  <a:pt x="262466" y="206022"/>
                  <a:pt x="328789" y="256823"/>
                  <a:pt x="406400" y="262467"/>
                </a:cubicBezTo>
                <a:cubicBezTo>
                  <a:pt x="484011" y="268111"/>
                  <a:pt x="587022" y="242710"/>
                  <a:pt x="660400" y="203199"/>
                </a:cubicBezTo>
                <a:cubicBezTo>
                  <a:pt x="733778" y="163688"/>
                  <a:pt x="783167" y="23989"/>
                  <a:pt x="846667" y="25400"/>
                </a:cubicBezTo>
                <a:cubicBezTo>
                  <a:pt x="910167" y="26811"/>
                  <a:pt x="973667" y="169333"/>
                  <a:pt x="1041400" y="211666"/>
                </a:cubicBezTo>
                <a:cubicBezTo>
                  <a:pt x="1109133" y="253999"/>
                  <a:pt x="1182511" y="282222"/>
                  <a:pt x="1253066" y="279400"/>
                </a:cubicBezTo>
                <a:cubicBezTo>
                  <a:pt x="1323621" y="276578"/>
                  <a:pt x="1398411" y="239890"/>
                  <a:pt x="1464733" y="194734"/>
                </a:cubicBezTo>
                <a:cubicBezTo>
                  <a:pt x="1531055" y="149578"/>
                  <a:pt x="1588911" y="16933"/>
                  <a:pt x="1651000" y="8466"/>
                </a:cubicBezTo>
                <a:cubicBezTo>
                  <a:pt x="1713089" y="-1"/>
                  <a:pt x="1775177" y="100189"/>
                  <a:pt x="1837266" y="143933"/>
                </a:cubicBezTo>
                <a:cubicBezTo>
                  <a:pt x="1899355" y="187677"/>
                  <a:pt x="1955801" y="259644"/>
                  <a:pt x="2023534" y="270933"/>
                </a:cubicBezTo>
                <a:cubicBezTo>
                  <a:pt x="2091267" y="282222"/>
                  <a:pt x="2168878" y="256821"/>
                  <a:pt x="2243667" y="211666"/>
                </a:cubicBezTo>
                <a:cubicBezTo>
                  <a:pt x="2318456" y="166511"/>
                  <a:pt x="2394656" y="0"/>
                  <a:pt x="2472267" y="0"/>
                </a:cubicBezTo>
                <a:cubicBezTo>
                  <a:pt x="2549878" y="0"/>
                  <a:pt x="2635954" y="167922"/>
                  <a:pt x="2709332" y="211667"/>
                </a:cubicBezTo>
                <a:cubicBezTo>
                  <a:pt x="2782710" y="255412"/>
                  <a:pt x="2878666" y="241300"/>
                  <a:pt x="2912533" y="262467"/>
                </a:cubicBezTo>
              </a:path>
            </a:pathLst>
          </a:cu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a:ea typeface="+mn-ea"/>
              <a:cs typeface="+mn-cs"/>
            </a:endParaRPr>
          </a:p>
        </p:txBody>
      </p:sp>
      <p:sp>
        <p:nvSpPr>
          <p:cNvPr id="186" name="Freeform 185"/>
          <p:cNvSpPr/>
          <p:nvPr/>
        </p:nvSpPr>
        <p:spPr>
          <a:xfrm>
            <a:off x="7934909" y="6317070"/>
            <a:ext cx="2971801" cy="163327"/>
          </a:xfrm>
          <a:custGeom>
            <a:avLst/>
            <a:gdLst>
              <a:gd name="connsiteX0" fmla="*/ 0 w 2827866"/>
              <a:gd name="connsiteY0" fmla="*/ 94370 h 188359"/>
              <a:gd name="connsiteX1" fmla="*/ 194733 w 2827866"/>
              <a:gd name="connsiteY1" fmla="*/ 26636 h 188359"/>
              <a:gd name="connsiteX2" fmla="*/ 406400 w 2827866"/>
              <a:gd name="connsiteY2" fmla="*/ 119770 h 188359"/>
              <a:gd name="connsiteX3" fmla="*/ 609600 w 2827866"/>
              <a:gd name="connsiteY3" fmla="*/ 187503 h 188359"/>
              <a:gd name="connsiteX4" fmla="*/ 812800 w 2827866"/>
              <a:gd name="connsiteY4" fmla="*/ 77436 h 188359"/>
              <a:gd name="connsiteX5" fmla="*/ 1016000 w 2827866"/>
              <a:gd name="connsiteY5" fmla="*/ 9703 h 188359"/>
              <a:gd name="connsiteX6" fmla="*/ 1210733 w 2827866"/>
              <a:gd name="connsiteY6" fmla="*/ 111303 h 188359"/>
              <a:gd name="connsiteX7" fmla="*/ 1413933 w 2827866"/>
              <a:gd name="connsiteY7" fmla="*/ 187503 h 188359"/>
              <a:gd name="connsiteX8" fmla="*/ 1608666 w 2827866"/>
              <a:gd name="connsiteY8" fmla="*/ 102836 h 188359"/>
              <a:gd name="connsiteX9" fmla="*/ 1811866 w 2827866"/>
              <a:gd name="connsiteY9" fmla="*/ 18170 h 188359"/>
              <a:gd name="connsiteX10" fmla="*/ 2015066 w 2827866"/>
              <a:gd name="connsiteY10" fmla="*/ 111303 h 188359"/>
              <a:gd name="connsiteX11" fmla="*/ 2235200 w 2827866"/>
              <a:gd name="connsiteY11" fmla="*/ 187503 h 188359"/>
              <a:gd name="connsiteX12" fmla="*/ 2429933 w 2827866"/>
              <a:gd name="connsiteY12" fmla="*/ 60503 h 188359"/>
              <a:gd name="connsiteX13" fmla="*/ 2641600 w 2827866"/>
              <a:gd name="connsiteY13" fmla="*/ 1236 h 188359"/>
              <a:gd name="connsiteX14" fmla="*/ 2827866 w 2827866"/>
              <a:gd name="connsiteY14" fmla="*/ 111303 h 188359"/>
              <a:gd name="connsiteX0" fmla="*/ 0 w 2827866"/>
              <a:gd name="connsiteY0" fmla="*/ 94370 h 188359"/>
              <a:gd name="connsiteX1" fmla="*/ 203199 w 2827866"/>
              <a:gd name="connsiteY1" fmla="*/ 102836 h 188359"/>
              <a:gd name="connsiteX2" fmla="*/ 406400 w 2827866"/>
              <a:gd name="connsiteY2" fmla="*/ 119770 h 188359"/>
              <a:gd name="connsiteX3" fmla="*/ 609600 w 2827866"/>
              <a:gd name="connsiteY3" fmla="*/ 187503 h 188359"/>
              <a:gd name="connsiteX4" fmla="*/ 812800 w 2827866"/>
              <a:gd name="connsiteY4" fmla="*/ 77436 h 188359"/>
              <a:gd name="connsiteX5" fmla="*/ 1016000 w 2827866"/>
              <a:gd name="connsiteY5" fmla="*/ 9703 h 188359"/>
              <a:gd name="connsiteX6" fmla="*/ 1210733 w 2827866"/>
              <a:gd name="connsiteY6" fmla="*/ 111303 h 188359"/>
              <a:gd name="connsiteX7" fmla="*/ 1413933 w 2827866"/>
              <a:gd name="connsiteY7" fmla="*/ 187503 h 188359"/>
              <a:gd name="connsiteX8" fmla="*/ 1608666 w 2827866"/>
              <a:gd name="connsiteY8" fmla="*/ 102836 h 188359"/>
              <a:gd name="connsiteX9" fmla="*/ 1811866 w 2827866"/>
              <a:gd name="connsiteY9" fmla="*/ 18170 h 188359"/>
              <a:gd name="connsiteX10" fmla="*/ 2015066 w 2827866"/>
              <a:gd name="connsiteY10" fmla="*/ 111303 h 188359"/>
              <a:gd name="connsiteX11" fmla="*/ 2235200 w 2827866"/>
              <a:gd name="connsiteY11" fmla="*/ 187503 h 188359"/>
              <a:gd name="connsiteX12" fmla="*/ 2429933 w 2827866"/>
              <a:gd name="connsiteY12" fmla="*/ 60503 h 188359"/>
              <a:gd name="connsiteX13" fmla="*/ 2641600 w 2827866"/>
              <a:gd name="connsiteY13" fmla="*/ 1236 h 188359"/>
              <a:gd name="connsiteX14" fmla="*/ 2827866 w 2827866"/>
              <a:gd name="connsiteY14" fmla="*/ 111303 h 188359"/>
              <a:gd name="connsiteX0" fmla="*/ 0 w 2827866"/>
              <a:gd name="connsiteY0" fmla="*/ 94370 h 204789"/>
              <a:gd name="connsiteX1" fmla="*/ 203199 w 2827866"/>
              <a:gd name="connsiteY1" fmla="*/ 102836 h 204789"/>
              <a:gd name="connsiteX2" fmla="*/ 423333 w 2827866"/>
              <a:gd name="connsiteY2" fmla="*/ 195970 h 204789"/>
              <a:gd name="connsiteX3" fmla="*/ 609600 w 2827866"/>
              <a:gd name="connsiteY3" fmla="*/ 187503 h 204789"/>
              <a:gd name="connsiteX4" fmla="*/ 812800 w 2827866"/>
              <a:gd name="connsiteY4" fmla="*/ 77436 h 204789"/>
              <a:gd name="connsiteX5" fmla="*/ 1016000 w 2827866"/>
              <a:gd name="connsiteY5" fmla="*/ 9703 h 204789"/>
              <a:gd name="connsiteX6" fmla="*/ 1210733 w 2827866"/>
              <a:gd name="connsiteY6" fmla="*/ 111303 h 204789"/>
              <a:gd name="connsiteX7" fmla="*/ 1413933 w 2827866"/>
              <a:gd name="connsiteY7" fmla="*/ 187503 h 204789"/>
              <a:gd name="connsiteX8" fmla="*/ 1608666 w 2827866"/>
              <a:gd name="connsiteY8" fmla="*/ 102836 h 204789"/>
              <a:gd name="connsiteX9" fmla="*/ 1811866 w 2827866"/>
              <a:gd name="connsiteY9" fmla="*/ 18170 h 204789"/>
              <a:gd name="connsiteX10" fmla="*/ 2015066 w 2827866"/>
              <a:gd name="connsiteY10" fmla="*/ 111303 h 204789"/>
              <a:gd name="connsiteX11" fmla="*/ 2235200 w 2827866"/>
              <a:gd name="connsiteY11" fmla="*/ 187503 h 204789"/>
              <a:gd name="connsiteX12" fmla="*/ 2429933 w 2827866"/>
              <a:gd name="connsiteY12" fmla="*/ 60503 h 204789"/>
              <a:gd name="connsiteX13" fmla="*/ 2641600 w 2827866"/>
              <a:gd name="connsiteY13" fmla="*/ 1236 h 204789"/>
              <a:gd name="connsiteX14" fmla="*/ 2827866 w 2827866"/>
              <a:gd name="connsiteY14" fmla="*/ 111303 h 204789"/>
              <a:gd name="connsiteX0" fmla="*/ 0 w 2785533"/>
              <a:gd name="connsiteY0" fmla="*/ 128237 h 204789"/>
              <a:gd name="connsiteX1" fmla="*/ 160866 w 2785533"/>
              <a:gd name="connsiteY1" fmla="*/ 102836 h 204789"/>
              <a:gd name="connsiteX2" fmla="*/ 381000 w 2785533"/>
              <a:gd name="connsiteY2" fmla="*/ 195970 h 204789"/>
              <a:gd name="connsiteX3" fmla="*/ 567267 w 2785533"/>
              <a:gd name="connsiteY3" fmla="*/ 187503 h 204789"/>
              <a:gd name="connsiteX4" fmla="*/ 770467 w 2785533"/>
              <a:gd name="connsiteY4" fmla="*/ 77436 h 204789"/>
              <a:gd name="connsiteX5" fmla="*/ 973667 w 2785533"/>
              <a:gd name="connsiteY5" fmla="*/ 9703 h 204789"/>
              <a:gd name="connsiteX6" fmla="*/ 1168400 w 2785533"/>
              <a:gd name="connsiteY6" fmla="*/ 111303 h 204789"/>
              <a:gd name="connsiteX7" fmla="*/ 1371600 w 2785533"/>
              <a:gd name="connsiteY7" fmla="*/ 187503 h 204789"/>
              <a:gd name="connsiteX8" fmla="*/ 1566333 w 2785533"/>
              <a:gd name="connsiteY8" fmla="*/ 102836 h 204789"/>
              <a:gd name="connsiteX9" fmla="*/ 1769533 w 2785533"/>
              <a:gd name="connsiteY9" fmla="*/ 18170 h 204789"/>
              <a:gd name="connsiteX10" fmla="*/ 1972733 w 2785533"/>
              <a:gd name="connsiteY10" fmla="*/ 111303 h 204789"/>
              <a:gd name="connsiteX11" fmla="*/ 2192867 w 2785533"/>
              <a:gd name="connsiteY11" fmla="*/ 187503 h 204789"/>
              <a:gd name="connsiteX12" fmla="*/ 2387600 w 2785533"/>
              <a:gd name="connsiteY12" fmla="*/ 60503 h 204789"/>
              <a:gd name="connsiteX13" fmla="*/ 2599267 w 2785533"/>
              <a:gd name="connsiteY13" fmla="*/ 1236 h 204789"/>
              <a:gd name="connsiteX14" fmla="*/ 2785533 w 2785533"/>
              <a:gd name="connsiteY14" fmla="*/ 111303 h 204789"/>
              <a:gd name="connsiteX0" fmla="*/ 0 w 2785533"/>
              <a:gd name="connsiteY0" fmla="*/ 128237 h 201315"/>
              <a:gd name="connsiteX1" fmla="*/ 186266 w 2785533"/>
              <a:gd name="connsiteY1" fmla="*/ 195969 h 201315"/>
              <a:gd name="connsiteX2" fmla="*/ 381000 w 2785533"/>
              <a:gd name="connsiteY2" fmla="*/ 195970 h 201315"/>
              <a:gd name="connsiteX3" fmla="*/ 567267 w 2785533"/>
              <a:gd name="connsiteY3" fmla="*/ 187503 h 201315"/>
              <a:gd name="connsiteX4" fmla="*/ 770467 w 2785533"/>
              <a:gd name="connsiteY4" fmla="*/ 77436 h 201315"/>
              <a:gd name="connsiteX5" fmla="*/ 973667 w 2785533"/>
              <a:gd name="connsiteY5" fmla="*/ 9703 h 201315"/>
              <a:gd name="connsiteX6" fmla="*/ 1168400 w 2785533"/>
              <a:gd name="connsiteY6" fmla="*/ 111303 h 201315"/>
              <a:gd name="connsiteX7" fmla="*/ 1371600 w 2785533"/>
              <a:gd name="connsiteY7" fmla="*/ 187503 h 201315"/>
              <a:gd name="connsiteX8" fmla="*/ 1566333 w 2785533"/>
              <a:gd name="connsiteY8" fmla="*/ 102836 h 201315"/>
              <a:gd name="connsiteX9" fmla="*/ 1769533 w 2785533"/>
              <a:gd name="connsiteY9" fmla="*/ 18170 h 201315"/>
              <a:gd name="connsiteX10" fmla="*/ 1972733 w 2785533"/>
              <a:gd name="connsiteY10" fmla="*/ 111303 h 201315"/>
              <a:gd name="connsiteX11" fmla="*/ 2192867 w 2785533"/>
              <a:gd name="connsiteY11" fmla="*/ 187503 h 201315"/>
              <a:gd name="connsiteX12" fmla="*/ 2387600 w 2785533"/>
              <a:gd name="connsiteY12" fmla="*/ 60503 h 201315"/>
              <a:gd name="connsiteX13" fmla="*/ 2599267 w 2785533"/>
              <a:gd name="connsiteY13" fmla="*/ 1236 h 201315"/>
              <a:gd name="connsiteX14" fmla="*/ 2785533 w 2785533"/>
              <a:gd name="connsiteY14" fmla="*/ 111303 h 201315"/>
              <a:gd name="connsiteX0" fmla="*/ 0 w 2785533"/>
              <a:gd name="connsiteY0" fmla="*/ 128237 h 263734"/>
              <a:gd name="connsiteX1" fmla="*/ 186266 w 2785533"/>
              <a:gd name="connsiteY1" fmla="*/ 195969 h 263734"/>
              <a:gd name="connsiteX2" fmla="*/ 397933 w 2785533"/>
              <a:gd name="connsiteY2" fmla="*/ 263703 h 263734"/>
              <a:gd name="connsiteX3" fmla="*/ 567267 w 2785533"/>
              <a:gd name="connsiteY3" fmla="*/ 187503 h 263734"/>
              <a:gd name="connsiteX4" fmla="*/ 770467 w 2785533"/>
              <a:gd name="connsiteY4" fmla="*/ 77436 h 263734"/>
              <a:gd name="connsiteX5" fmla="*/ 973667 w 2785533"/>
              <a:gd name="connsiteY5" fmla="*/ 9703 h 263734"/>
              <a:gd name="connsiteX6" fmla="*/ 1168400 w 2785533"/>
              <a:gd name="connsiteY6" fmla="*/ 111303 h 263734"/>
              <a:gd name="connsiteX7" fmla="*/ 1371600 w 2785533"/>
              <a:gd name="connsiteY7" fmla="*/ 187503 h 263734"/>
              <a:gd name="connsiteX8" fmla="*/ 1566333 w 2785533"/>
              <a:gd name="connsiteY8" fmla="*/ 102836 h 263734"/>
              <a:gd name="connsiteX9" fmla="*/ 1769533 w 2785533"/>
              <a:gd name="connsiteY9" fmla="*/ 18170 h 263734"/>
              <a:gd name="connsiteX10" fmla="*/ 1972733 w 2785533"/>
              <a:gd name="connsiteY10" fmla="*/ 111303 h 263734"/>
              <a:gd name="connsiteX11" fmla="*/ 2192867 w 2785533"/>
              <a:gd name="connsiteY11" fmla="*/ 187503 h 263734"/>
              <a:gd name="connsiteX12" fmla="*/ 2387600 w 2785533"/>
              <a:gd name="connsiteY12" fmla="*/ 60503 h 263734"/>
              <a:gd name="connsiteX13" fmla="*/ 2599267 w 2785533"/>
              <a:gd name="connsiteY13" fmla="*/ 1236 h 263734"/>
              <a:gd name="connsiteX14" fmla="*/ 2785533 w 2785533"/>
              <a:gd name="connsiteY14" fmla="*/ 111303 h 263734"/>
              <a:gd name="connsiteX0" fmla="*/ 0 w 2785533"/>
              <a:gd name="connsiteY0" fmla="*/ 102837 h 263737"/>
              <a:gd name="connsiteX1" fmla="*/ 186266 w 2785533"/>
              <a:gd name="connsiteY1" fmla="*/ 195969 h 263737"/>
              <a:gd name="connsiteX2" fmla="*/ 397933 w 2785533"/>
              <a:gd name="connsiteY2" fmla="*/ 263703 h 263737"/>
              <a:gd name="connsiteX3" fmla="*/ 567267 w 2785533"/>
              <a:gd name="connsiteY3" fmla="*/ 187503 h 263737"/>
              <a:gd name="connsiteX4" fmla="*/ 770467 w 2785533"/>
              <a:gd name="connsiteY4" fmla="*/ 77436 h 263737"/>
              <a:gd name="connsiteX5" fmla="*/ 973667 w 2785533"/>
              <a:gd name="connsiteY5" fmla="*/ 9703 h 263737"/>
              <a:gd name="connsiteX6" fmla="*/ 1168400 w 2785533"/>
              <a:gd name="connsiteY6" fmla="*/ 111303 h 263737"/>
              <a:gd name="connsiteX7" fmla="*/ 1371600 w 2785533"/>
              <a:gd name="connsiteY7" fmla="*/ 187503 h 263737"/>
              <a:gd name="connsiteX8" fmla="*/ 1566333 w 2785533"/>
              <a:gd name="connsiteY8" fmla="*/ 102836 h 263737"/>
              <a:gd name="connsiteX9" fmla="*/ 1769533 w 2785533"/>
              <a:gd name="connsiteY9" fmla="*/ 18170 h 263737"/>
              <a:gd name="connsiteX10" fmla="*/ 1972733 w 2785533"/>
              <a:gd name="connsiteY10" fmla="*/ 111303 h 263737"/>
              <a:gd name="connsiteX11" fmla="*/ 2192867 w 2785533"/>
              <a:gd name="connsiteY11" fmla="*/ 187503 h 263737"/>
              <a:gd name="connsiteX12" fmla="*/ 2387600 w 2785533"/>
              <a:gd name="connsiteY12" fmla="*/ 60503 h 263737"/>
              <a:gd name="connsiteX13" fmla="*/ 2599267 w 2785533"/>
              <a:gd name="connsiteY13" fmla="*/ 1236 h 263737"/>
              <a:gd name="connsiteX14" fmla="*/ 2785533 w 2785533"/>
              <a:gd name="connsiteY14" fmla="*/ 111303 h 263737"/>
              <a:gd name="connsiteX0" fmla="*/ 0 w 2785533"/>
              <a:gd name="connsiteY0" fmla="*/ 102837 h 265507"/>
              <a:gd name="connsiteX1" fmla="*/ 186266 w 2785533"/>
              <a:gd name="connsiteY1" fmla="*/ 229836 h 265507"/>
              <a:gd name="connsiteX2" fmla="*/ 397933 w 2785533"/>
              <a:gd name="connsiteY2" fmla="*/ 263703 h 265507"/>
              <a:gd name="connsiteX3" fmla="*/ 567267 w 2785533"/>
              <a:gd name="connsiteY3" fmla="*/ 187503 h 265507"/>
              <a:gd name="connsiteX4" fmla="*/ 770467 w 2785533"/>
              <a:gd name="connsiteY4" fmla="*/ 77436 h 265507"/>
              <a:gd name="connsiteX5" fmla="*/ 973667 w 2785533"/>
              <a:gd name="connsiteY5" fmla="*/ 9703 h 265507"/>
              <a:gd name="connsiteX6" fmla="*/ 1168400 w 2785533"/>
              <a:gd name="connsiteY6" fmla="*/ 111303 h 265507"/>
              <a:gd name="connsiteX7" fmla="*/ 1371600 w 2785533"/>
              <a:gd name="connsiteY7" fmla="*/ 187503 h 265507"/>
              <a:gd name="connsiteX8" fmla="*/ 1566333 w 2785533"/>
              <a:gd name="connsiteY8" fmla="*/ 102836 h 265507"/>
              <a:gd name="connsiteX9" fmla="*/ 1769533 w 2785533"/>
              <a:gd name="connsiteY9" fmla="*/ 18170 h 265507"/>
              <a:gd name="connsiteX10" fmla="*/ 1972733 w 2785533"/>
              <a:gd name="connsiteY10" fmla="*/ 111303 h 265507"/>
              <a:gd name="connsiteX11" fmla="*/ 2192867 w 2785533"/>
              <a:gd name="connsiteY11" fmla="*/ 187503 h 265507"/>
              <a:gd name="connsiteX12" fmla="*/ 2387600 w 2785533"/>
              <a:gd name="connsiteY12" fmla="*/ 60503 h 265507"/>
              <a:gd name="connsiteX13" fmla="*/ 2599267 w 2785533"/>
              <a:gd name="connsiteY13" fmla="*/ 1236 h 265507"/>
              <a:gd name="connsiteX14" fmla="*/ 2785533 w 2785533"/>
              <a:gd name="connsiteY14" fmla="*/ 111303 h 265507"/>
              <a:gd name="connsiteX0" fmla="*/ 0 w 2785533"/>
              <a:gd name="connsiteY0" fmla="*/ 102837 h 241015"/>
              <a:gd name="connsiteX1" fmla="*/ 186266 w 2785533"/>
              <a:gd name="connsiteY1" fmla="*/ 229836 h 241015"/>
              <a:gd name="connsiteX2" fmla="*/ 397933 w 2785533"/>
              <a:gd name="connsiteY2" fmla="*/ 229837 h 241015"/>
              <a:gd name="connsiteX3" fmla="*/ 567267 w 2785533"/>
              <a:gd name="connsiteY3" fmla="*/ 187503 h 241015"/>
              <a:gd name="connsiteX4" fmla="*/ 770467 w 2785533"/>
              <a:gd name="connsiteY4" fmla="*/ 77436 h 241015"/>
              <a:gd name="connsiteX5" fmla="*/ 973667 w 2785533"/>
              <a:gd name="connsiteY5" fmla="*/ 9703 h 241015"/>
              <a:gd name="connsiteX6" fmla="*/ 1168400 w 2785533"/>
              <a:gd name="connsiteY6" fmla="*/ 111303 h 241015"/>
              <a:gd name="connsiteX7" fmla="*/ 1371600 w 2785533"/>
              <a:gd name="connsiteY7" fmla="*/ 187503 h 241015"/>
              <a:gd name="connsiteX8" fmla="*/ 1566333 w 2785533"/>
              <a:gd name="connsiteY8" fmla="*/ 102836 h 241015"/>
              <a:gd name="connsiteX9" fmla="*/ 1769533 w 2785533"/>
              <a:gd name="connsiteY9" fmla="*/ 18170 h 241015"/>
              <a:gd name="connsiteX10" fmla="*/ 1972733 w 2785533"/>
              <a:gd name="connsiteY10" fmla="*/ 111303 h 241015"/>
              <a:gd name="connsiteX11" fmla="*/ 2192867 w 2785533"/>
              <a:gd name="connsiteY11" fmla="*/ 187503 h 241015"/>
              <a:gd name="connsiteX12" fmla="*/ 2387600 w 2785533"/>
              <a:gd name="connsiteY12" fmla="*/ 60503 h 241015"/>
              <a:gd name="connsiteX13" fmla="*/ 2599267 w 2785533"/>
              <a:gd name="connsiteY13" fmla="*/ 1236 h 241015"/>
              <a:gd name="connsiteX14" fmla="*/ 2785533 w 2785533"/>
              <a:gd name="connsiteY14" fmla="*/ 111303 h 241015"/>
              <a:gd name="connsiteX0" fmla="*/ 0 w 2785533"/>
              <a:gd name="connsiteY0" fmla="*/ 102837 h 244167"/>
              <a:gd name="connsiteX1" fmla="*/ 186266 w 2785533"/>
              <a:gd name="connsiteY1" fmla="*/ 229836 h 244167"/>
              <a:gd name="connsiteX2" fmla="*/ 397933 w 2785533"/>
              <a:gd name="connsiteY2" fmla="*/ 229837 h 244167"/>
              <a:gd name="connsiteX3" fmla="*/ 575734 w 2785533"/>
              <a:gd name="connsiteY3" fmla="*/ 128237 h 244167"/>
              <a:gd name="connsiteX4" fmla="*/ 770467 w 2785533"/>
              <a:gd name="connsiteY4" fmla="*/ 77436 h 244167"/>
              <a:gd name="connsiteX5" fmla="*/ 973667 w 2785533"/>
              <a:gd name="connsiteY5" fmla="*/ 9703 h 244167"/>
              <a:gd name="connsiteX6" fmla="*/ 1168400 w 2785533"/>
              <a:gd name="connsiteY6" fmla="*/ 111303 h 244167"/>
              <a:gd name="connsiteX7" fmla="*/ 1371600 w 2785533"/>
              <a:gd name="connsiteY7" fmla="*/ 187503 h 244167"/>
              <a:gd name="connsiteX8" fmla="*/ 1566333 w 2785533"/>
              <a:gd name="connsiteY8" fmla="*/ 102836 h 244167"/>
              <a:gd name="connsiteX9" fmla="*/ 1769533 w 2785533"/>
              <a:gd name="connsiteY9" fmla="*/ 18170 h 244167"/>
              <a:gd name="connsiteX10" fmla="*/ 1972733 w 2785533"/>
              <a:gd name="connsiteY10" fmla="*/ 111303 h 244167"/>
              <a:gd name="connsiteX11" fmla="*/ 2192867 w 2785533"/>
              <a:gd name="connsiteY11" fmla="*/ 187503 h 244167"/>
              <a:gd name="connsiteX12" fmla="*/ 2387600 w 2785533"/>
              <a:gd name="connsiteY12" fmla="*/ 60503 h 244167"/>
              <a:gd name="connsiteX13" fmla="*/ 2599267 w 2785533"/>
              <a:gd name="connsiteY13" fmla="*/ 1236 h 244167"/>
              <a:gd name="connsiteX14" fmla="*/ 2785533 w 2785533"/>
              <a:gd name="connsiteY14" fmla="*/ 111303 h 244167"/>
              <a:gd name="connsiteX0" fmla="*/ 0 w 2785533"/>
              <a:gd name="connsiteY0" fmla="*/ 102837 h 244167"/>
              <a:gd name="connsiteX1" fmla="*/ 186266 w 2785533"/>
              <a:gd name="connsiteY1" fmla="*/ 229836 h 244167"/>
              <a:gd name="connsiteX2" fmla="*/ 397933 w 2785533"/>
              <a:gd name="connsiteY2" fmla="*/ 229837 h 244167"/>
              <a:gd name="connsiteX3" fmla="*/ 575734 w 2785533"/>
              <a:gd name="connsiteY3" fmla="*/ 128237 h 244167"/>
              <a:gd name="connsiteX4" fmla="*/ 795867 w 2785533"/>
              <a:gd name="connsiteY4" fmla="*/ 136703 h 244167"/>
              <a:gd name="connsiteX5" fmla="*/ 973667 w 2785533"/>
              <a:gd name="connsiteY5" fmla="*/ 9703 h 244167"/>
              <a:gd name="connsiteX6" fmla="*/ 1168400 w 2785533"/>
              <a:gd name="connsiteY6" fmla="*/ 111303 h 244167"/>
              <a:gd name="connsiteX7" fmla="*/ 1371600 w 2785533"/>
              <a:gd name="connsiteY7" fmla="*/ 187503 h 244167"/>
              <a:gd name="connsiteX8" fmla="*/ 1566333 w 2785533"/>
              <a:gd name="connsiteY8" fmla="*/ 102836 h 244167"/>
              <a:gd name="connsiteX9" fmla="*/ 1769533 w 2785533"/>
              <a:gd name="connsiteY9" fmla="*/ 18170 h 244167"/>
              <a:gd name="connsiteX10" fmla="*/ 1972733 w 2785533"/>
              <a:gd name="connsiteY10" fmla="*/ 111303 h 244167"/>
              <a:gd name="connsiteX11" fmla="*/ 2192867 w 2785533"/>
              <a:gd name="connsiteY11" fmla="*/ 187503 h 244167"/>
              <a:gd name="connsiteX12" fmla="*/ 2387600 w 2785533"/>
              <a:gd name="connsiteY12" fmla="*/ 60503 h 244167"/>
              <a:gd name="connsiteX13" fmla="*/ 2599267 w 2785533"/>
              <a:gd name="connsiteY13" fmla="*/ 1236 h 244167"/>
              <a:gd name="connsiteX14" fmla="*/ 2785533 w 2785533"/>
              <a:gd name="connsiteY14" fmla="*/ 111303 h 244167"/>
              <a:gd name="connsiteX0" fmla="*/ 0 w 2785533"/>
              <a:gd name="connsiteY0" fmla="*/ 102837 h 244167"/>
              <a:gd name="connsiteX1" fmla="*/ 186266 w 2785533"/>
              <a:gd name="connsiteY1" fmla="*/ 229836 h 244167"/>
              <a:gd name="connsiteX2" fmla="*/ 397933 w 2785533"/>
              <a:gd name="connsiteY2" fmla="*/ 229837 h 244167"/>
              <a:gd name="connsiteX3" fmla="*/ 575734 w 2785533"/>
              <a:gd name="connsiteY3" fmla="*/ 128237 h 244167"/>
              <a:gd name="connsiteX4" fmla="*/ 795867 w 2785533"/>
              <a:gd name="connsiteY4" fmla="*/ 136703 h 244167"/>
              <a:gd name="connsiteX5" fmla="*/ 1032934 w 2785533"/>
              <a:gd name="connsiteY5" fmla="*/ 221370 h 244167"/>
              <a:gd name="connsiteX6" fmla="*/ 1168400 w 2785533"/>
              <a:gd name="connsiteY6" fmla="*/ 111303 h 244167"/>
              <a:gd name="connsiteX7" fmla="*/ 1371600 w 2785533"/>
              <a:gd name="connsiteY7" fmla="*/ 187503 h 244167"/>
              <a:gd name="connsiteX8" fmla="*/ 1566333 w 2785533"/>
              <a:gd name="connsiteY8" fmla="*/ 102836 h 244167"/>
              <a:gd name="connsiteX9" fmla="*/ 1769533 w 2785533"/>
              <a:gd name="connsiteY9" fmla="*/ 18170 h 244167"/>
              <a:gd name="connsiteX10" fmla="*/ 1972733 w 2785533"/>
              <a:gd name="connsiteY10" fmla="*/ 111303 h 244167"/>
              <a:gd name="connsiteX11" fmla="*/ 2192867 w 2785533"/>
              <a:gd name="connsiteY11" fmla="*/ 187503 h 244167"/>
              <a:gd name="connsiteX12" fmla="*/ 2387600 w 2785533"/>
              <a:gd name="connsiteY12" fmla="*/ 60503 h 244167"/>
              <a:gd name="connsiteX13" fmla="*/ 2599267 w 2785533"/>
              <a:gd name="connsiteY13" fmla="*/ 1236 h 244167"/>
              <a:gd name="connsiteX14" fmla="*/ 2785533 w 2785533"/>
              <a:gd name="connsiteY14" fmla="*/ 111303 h 244167"/>
              <a:gd name="connsiteX0" fmla="*/ 0 w 2794000"/>
              <a:gd name="connsiteY0" fmla="*/ 128237 h 242536"/>
              <a:gd name="connsiteX1" fmla="*/ 194733 w 2794000"/>
              <a:gd name="connsiteY1" fmla="*/ 229836 h 242536"/>
              <a:gd name="connsiteX2" fmla="*/ 406400 w 2794000"/>
              <a:gd name="connsiteY2" fmla="*/ 229837 h 242536"/>
              <a:gd name="connsiteX3" fmla="*/ 584201 w 2794000"/>
              <a:gd name="connsiteY3" fmla="*/ 128237 h 242536"/>
              <a:gd name="connsiteX4" fmla="*/ 804334 w 2794000"/>
              <a:gd name="connsiteY4" fmla="*/ 136703 h 242536"/>
              <a:gd name="connsiteX5" fmla="*/ 1041401 w 2794000"/>
              <a:gd name="connsiteY5" fmla="*/ 221370 h 242536"/>
              <a:gd name="connsiteX6" fmla="*/ 1176867 w 2794000"/>
              <a:gd name="connsiteY6" fmla="*/ 111303 h 242536"/>
              <a:gd name="connsiteX7" fmla="*/ 1380067 w 2794000"/>
              <a:gd name="connsiteY7" fmla="*/ 187503 h 242536"/>
              <a:gd name="connsiteX8" fmla="*/ 1574800 w 2794000"/>
              <a:gd name="connsiteY8" fmla="*/ 102836 h 242536"/>
              <a:gd name="connsiteX9" fmla="*/ 1778000 w 2794000"/>
              <a:gd name="connsiteY9" fmla="*/ 18170 h 242536"/>
              <a:gd name="connsiteX10" fmla="*/ 1981200 w 2794000"/>
              <a:gd name="connsiteY10" fmla="*/ 111303 h 242536"/>
              <a:gd name="connsiteX11" fmla="*/ 2201334 w 2794000"/>
              <a:gd name="connsiteY11" fmla="*/ 187503 h 242536"/>
              <a:gd name="connsiteX12" fmla="*/ 2396067 w 2794000"/>
              <a:gd name="connsiteY12" fmla="*/ 60503 h 242536"/>
              <a:gd name="connsiteX13" fmla="*/ 2607734 w 2794000"/>
              <a:gd name="connsiteY13" fmla="*/ 1236 h 242536"/>
              <a:gd name="connsiteX14" fmla="*/ 2794000 w 2794000"/>
              <a:gd name="connsiteY14" fmla="*/ 111303 h 242536"/>
              <a:gd name="connsiteX0" fmla="*/ 0 w 2794000"/>
              <a:gd name="connsiteY0" fmla="*/ 128237 h 235612"/>
              <a:gd name="connsiteX1" fmla="*/ 194733 w 2794000"/>
              <a:gd name="connsiteY1" fmla="*/ 229836 h 235612"/>
              <a:gd name="connsiteX2" fmla="*/ 414867 w 2794000"/>
              <a:gd name="connsiteY2" fmla="*/ 212903 h 235612"/>
              <a:gd name="connsiteX3" fmla="*/ 584201 w 2794000"/>
              <a:gd name="connsiteY3" fmla="*/ 128237 h 235612"/>
              <a:gd name="connsiteX4" fmla="*/ 804334 w 2794000"/>
              <a:gd name="connsiteY4" fmla="*/ 136703 h 235612"/>
              <a:gd name="connsiteX5" fmla="*/ 1041401 w 2794000"/>
              <a:gd name="connsiteY5" fmla="*/ 221370 h 235612"/>
              <a:gd name="connsiteX6" fmla="*/ 1176867 w 2794000"/>
              <a:gd name="connsiteY6" fmla="*/ 111303 h 235612"/>
              <a:gd name="connsiteX7" fmla="*/ 1380067 w 2794000"/>
              <a:gd name="connsiteY7" fmla="*/ 187503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4731"/>
              <a:gd name="connsiteX1" fmla="*/ 194733 w 2794000"/>
              <a:gd name="connsiteY1" fmla="*/ 229836 h 234731"/>
              <a:gd name="connsiteX2" fmla="*/ 414867 w 2794000"/>
              <a:gd name="connsiteY2" fmla="*/ 212903 h 234731"/>
              <a:gd name="connsiteX3" fmla="*/ 592668 w 2794000"/>
              <a:gd name="connsiteY3" fmla="*/ 162103 h 234731"/>
              <a:gd name="connsiteX4" fmla="*/ 804334 w 2794000"/>
              <a:gd name="connsiteY4" fmla="*/ 136703 h 234731"/>
              <a:gd name="connsiteX5" fmla="*/ 1041401 w 2794000"/>
              <a:gd name="connsiteY5" fmla="*/ 221370 h 234731"/>
              <a:gd name="connsiteX6" fmla="*/ 1176867 w 2794000"/>
              <a:gd name="connsiteY6" fmla="*/ 111303 h 234731"/>
              <a:gd name="connsiteX7" fmla="*/ 1380067 w 2794000"/>
              <a:gd name="connsiteY7" fmla="*/ 187503 h 234731"/>
              <a:gd name="connsiteX8" fmla="*/ 1574800 w 2794000"/>
              <a:gd name="connsiteY8" fmla="*/ 102836 h 234731"/>
              <a:gd name="connsiteX9" fmla="*/ 1778000 w 2794000"/>
              <a:gd name="connsiteY9" fmla="*/ 18170 h 234731"/>
              <a:gd name="connsiteX10" fmla="*/ 1981200 w 2794000"/>
              <a:gd name="connsiteY10" fmla="*/ 111303 h 234731"/>
              <a:gd name="connsiteX11" fmla="*/ 2201334 w 2794000"/>
              <a:gd name="connsiteY11" fmla="*/ 187503 h 234731"/>
              <a:gd name="connsiteX12" fmla="*/ 2396067 w 2794000"/>
              <a:gd name="connsiteY12" fmla="*/ 60503 h 234731"/>
              <a:gd name="connsiteX13" fmla="*/ 2607734 w 2794000"/>
              <a:gd name="connsiteY13" fmla="*/ 1236 h 234731"/>
              <a:gd name="connsiteX14" fmla="*/ 2794000 w 2794000"/>
              <a:gd name="connsiteY14" fmla="*/ 111303 h 234731"/>
              <a:gd name="connsiteX0" fmla="*/ 0 w 2794000"/>
              <a:gd name="connsiteY0" fmla="*/ 128237 h 234731"/>
              <a:gd name="connsiteX1" fmla="*/ 194733 w 2794000"/>
              <a:gd name="connsiteY1" fmla="*/ 229836 h 234731"/>
              <a:gd name="connsiteX2" fmla="*/ 414867 w 2794000"/>
              <a:gd name="connsiteY2" fmla="*/ 212903 h 234731"/>
              <a:gd name="connsiteX3" fmla="*/ 592668 w 2794000"/>
              <a:gd name="connsiteY3" fmla="*/ 162103 h 234731"/>
              <a:gd name="connsiteX4" fmla="*/ 804334 w 2794000"/>
              <a:gd name="connsiteY4" fmla="*/ 94369 h 234731"/>
              <a:gd name="connsiteX5" fmla="*/ 1041401 w 2794000"/>
              <a:gd name="connsiteY5" fmla="*/ 221370 h 234731"/>
              <a:gd name="connsiteX6" fmla="*/ 1176867 w 2794000"/>
              <a:gd name="connsiteY6" fmla="*/ 111303 h 234731"/>
              <a:gd name="connsiteX7" fmla="*/ 1380067 w 2794000"/>
              <a:gd name="connsiteY7" fmla="*/ 187503 h 234731"/>
              <a:gd name="connsiteX8" fmla="*/ 1574800 w 2794000"/>
              <a:gd name="connsiteY8" fmla="*/ 102836 h 234731"/>
              <a:gd name="connsiteX9" fmla="*/ 1778000 w 2794000"/>
              <a:gd name="connsiteY9" fmla="*/ 18170 h 234731"/>
              <a:gd name="connsiteX10" fmla="*/ 1981200 w 2794000"/>
              <a:gd name="connsiteY10" fmla="*/ 111303 h 234731"/>
              <a:gd name="connsiteX11" fmla="*/ 2201334 w 2794000"/>
              <a:gd name="connsiteY11" fmla="*/ 187503 h 234731"/>
              <a:gd name="connsiteX12" fmla="*/ 2396067 w 2794000"/>
              <a:gd name="connsiteY12" fmla="*/ 60503 h 234731"/>
              <a:gd name="connsiteX13" fmla="*/ 2607734 w 2794000"/>
              <a:gd name="connsiteY13" fmla="*/ 1236 h 234731"/>
              <a:gd name="connsiteX14" fmla="*/ 2794000 w 2794000"/>
              <a:gd name="connsiteY14" fmla="*/ 111303 h 234731"/>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04334 w 2794000"/>
              <a:gd name="connsiteY4" fmla="*/ 94369 h 235612"/>
              <a:gd name="connsiteX5" fmla="*/ 1041401 w 2794000"/>
              <a:gd name="connsiteY5" fmla="*/ 221370 h 235612"/>
              <a:gd name="connsiteX6" fmla="*/ 1176867 w 2794000"/>
              <a:gd name="connsiteY6" fmla="*/ 111303 h 235612"/>
              <a:gd name="connsiteX7" fmla="*/ 1380067 w 2794000"/>
              <a:gd name="connsiteY7" fmla="*/ 187503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1041401 w 2794000"/>
              <a:gd name="connsiteY5" fmla="*/ 221370 h 235612"/>
              <a:gd name="connsiteX6" fmla="*/ 1176867 w 2794000"/>
              <a:gd name="connsiteY6" fmla="*/ 111303 h 235612"/>
              <a:gd name="connsiteX7" fmla="*/ 1380067 w 2794000"/>
              <a:gd name="connsiteY7" fmla="*/ 187503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90601 w 2794000"/>
              <a:gd name="connsiteY5" fmla="*/ 221370 h 235612"/>
              <a:gd name="connsiteX6" fmla="*/ 1176867 w 2794000"/>
              <a:gd name="connsiteY6" fmla="*/ 111303 h 235612"/>
              <a:gd name="connsiteX7" fmla="*/ 1380067 w 2794000"/>
              <a:gd name="connsiteY7" fmla="*/ 187503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40871"/>
              <a:gd name="connsiteX1" fmla="*/ 194733 w 2794000"/>
              <a:gd name="connsiteY1" fmla="*/ 229836 h 240871"/>
              <a:gd name="connsiteX2" fmla="*/ 414867 w 2794000"/>
              <a:gd name="connsiteY2" fmla="*/ 212903 h 240871"/>
              <a:gd name="connsiteX3" fmla="*/ 609601 w 2794000"/>
              <a:gd name="connsiteY3" fmla="*/ 128236 h 240871"/>
              <a:gd name="connsiteX4" fmla="*/ 812800 w 2794000"/>
              <a:gd name="connsiteY4" fmla="*/ 119769 h 240871"/>
              <a:gd name="connsiteX5" fmla="*/ 990601 w 2794000"/>
              <a:gd name="connsiteY5" fmla="*/ 221370 h 240871"/>
              <a:gd name="connsiteX6" fmla="*/ 1168401 w 2794000"/>
              <a:gd name="connsiteY6" fmla="*/ 238303 h 240871"/>
              <a:gd name="connsiteX7" fmla="*/ 1380067 w 2794000"/>
              <a:gd name="connsiteY7" fmla="*/ 187503 h 240871"/>
              <a:gd name="connsiteX8" fmla="*/ 1574800 w 2794000"/>
              <a:gd name="connsiteY8" fmla="*/ 102836 h 240871"/>
              <a:gd name="connsiteX9" fmla="*/ 1778000 w 2794000"/>
              <a:gd name="connsiteY9" fmla="*/ 18170 h 240871"/>
              <a:gd name="connsiteX10" fmla="*/ 1981200 w 2794000"/>
              <a:gd name="connsiteY10" fmla="*/ 111303 h 240871"/>
              <a:gd name="connsiteX11" fmla="*/ 2201334 w 2794000"/>
              <a:gd name="connsiteY11" fmla="*/ 187503 h 240871"/>
              <a:gd name="connsiteX12" fmla="*/ 2396067 w 2794000"/>
              <a:gd name="connsiteY12" fmla="*/ 60503 h 240871"/>
              <a:gd name="connsiteX13" fmla="*/ 2607734 w 2794000"/>
              <a:gd name="connsiteY13" fmla="*/ 1236 h 240871"/>
              <a:gd name="connsiteX14" fmla="*/ 2794000 w 2794000"/>
              <a:gd name="connsiteY14" fmla="*/ 111303 h 240871"/>
              <a:gd name="connsiteX0" fmla="*/ 0 w 2794000"/>
              <a:gd name="connsiteY0" fmla="*/ 128237 h 240871"/>
              <a:gd name="connsiteX1" fmla="*/ 194733 w 2794000"/>
              <a:gd name="connsiteY1" fmla="*/ 229836 h 240871"/>
              <a:gd name="connsiteX2" fmla="*/ 414867 w 2794000"/>
              <a:gd name="connsiteY2" fmla="*/ 212903 h 240871"/>
              <a:gd name="connsiteX3" fmla="*/ 609601 w 2794000"/>
              <a:gd name="connsiteY3" fmla="*/ 128236 h 240871"/>
              <a:gd name="connsiteX4" fmla="*/ 812800 w 2794000"/>
              <a:gd name="connsiteY4" fmla="*/ 119769 h 240871"/>
              <a:gd name="connsiteX5" fmla="*/ 956734 w 2794000"/>
              <a:gd name="connsiteY5" fmla="*/ 221370 h 240871"/>
              <a:gd name="connsiteX6" fmla="*/ 1168401 w 2794000"/>
              <a:gd name="connsiteY6" fmla="*/ 238303 h 240871"/>
              <a:gd name="connsiteX7" fmla="*/ 1380067 w 2794000"/>
              <a:gd name="connsiteY7" fmla="*/ 187503 h 240871"/>
              <a:gd name="connsiteX8" fmla="*/ 1574800 w 2794000"/>
              <a:gd name="connsiteY8" fmla="*/ 102836 h 240871"/>
              <a:gd name="connsiteX9" fmla="*/ 1778000 w 2794000"/>
              <a:gd name="connsiteY9" fmla="*/ 18170 h 240871"/>
              <a:gd name="connsiteX10" fmla="*/ 1981200 w 2794000"/>
              <a:gd name="connsiteY10" fmla="*/ 111303 h 240871"/>
              <a:gd name="connsiteX11" fmla="*/ 2201334 w 2794000"/>
              <a:gd name="connsiteY11" fmla="*/ 187503 h 240871"/>
              <a:gd name="connsiteX12" fmla="*/ 2396067 w 2794000"/>
              <a:gd name="connsiteY12" fmla="*/ 60503 h 240871"/>
              <a:gd name="connsiteX13" fmla="*/ 2607734 w 2794000"/>
              <a:gd name="connsiteY13" fmla="*/ 1236 h 240871"/>
              <a:gd name="connsiteX14" fmla="*/ 2794000 w 2794000"/>
              <a:gd name="connsiteY14" fmla="*/ 111303 h 240871"/>
              <a:gd name="connsiteX0" fmla="*/ 0 w 2794000"/>
              <a:gd name="connsiteY0" fmla="*/ 128237 h 245232"/>
              <a:gd name="connsiteX1" fmla="*/ 194733 w 2794000"/>
              <a:gd name="connsiteY1" fmla="*/ 229836 h 245232"/>
              <a:gd name="connsiteX2" fmla="*/ 414867 w 2794000"/>
              <a:gd name="connsiteY2" fmla="*/ 212903 h 245232"/>
              <a:gd name="connsiteX3" fmla="*/ 609601 w 2794000"/>
              <a:gd name="connsiteY3" fmla="*/ 128236 h 245232"/>
              <a:gd name="connsiteX4" fmla="*/ 812800 w 2794000"/>
              <a:gd name="connsiteY4" fmla="*/ 119769 h 245232"/>
              <a:gd name="connsiteX5" fmla="*/ 956734 w 2794000"/>
              <a:gd name="connsiteY5" fmla="*/ 221370 h 245232"/>
              <a:gd name="connsiteX6" fmla="*/ 1168401 w 2794000"/>
              <a:gd name="connsiteY6" fmla="*/ 238303 h 245232"/>
              <a:gd name="connsiteX7" fmla="*/ 1380067 w 2794000"/>
              <a:gd name="connsiteY7" fmla="*/ 128236 h 245232"/>
              <a:gd name="connsiteX8" fmla="*/ 1574800 w 2794000"/>
              <a:gd name="connsiteY8" fmla="*/ 102836 h 245232"/>
              <a:gd name="connsiteX9" fmla="*/ 1778000 w 2794000"/>
              <a:gd name="connsiteY9" fmla="*/ 18170 h 245232"/>
              <a:gd name="connsiteX10" fmla="*/ 1981200 w 2794000"/>
              <a:gd name="connsiteY10" fmla="*/ 111303 h 245232"/>
              <a:gd name="connsiteX11" fmla="*/ 2201334 w 2794000"/>
              <a:gd name="connsiteY11" fmla="*/ 187503 h 245232"/>
              <a:gd name="connsiteX12" fmla="*/ 2396067 w 2794000"/>
              <a:gd name="connsiteY12" fmla="*/ 60503 h 245232"/>
              <a:gd name="connsiteX13" fmla="*/ 2607734 w 2794000"/>
              <a:gd name="connsiteY13" fmla="*/ 1236 h 245232"/>
              <a:gd name="connsiteX14" fmla="*/ 2794000 w 2794000"/>
              <a:gd name="connsiteY14" fmla="*/ 111303 h 24523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56734 w 2794000"/>
              <a:gd name="connsiteY5" fmla="*/ 221370 h 235612"/>
              <a:gd name="connsiteX6" fmla="*/ 1159935 w 2794000"/>
              <a:gd name="connsiteY6" fmla="*/ 221369 h 235612"/>
              <a:gd name="connsiteX7" fmla="*/ 1380067 w 2794000"/>
              <a:gd name="connsiteY7" fmla="*/ 128236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56734 w 2794000"/>
              <a:gd name="connsiteY5" fmla="*/ 221370 h 235612"/>
              <a:gd name="connsiteX6" fmla="*/ 1159935 w 2794000"/>
              <a:gd name="connsiteY6" fmla="*/ 221369 h 235612"/>
              <a:gd name="connsiteX7" fmla="*/ 1388534 w 2794000"/>
              <a:gd name="connsiteY7" fmla="*/ 170569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56734 w 2794000"/>
              <a:gd name="connsiteY5" fmla="*/ 221370 h 235612"/>
              <a:gd name="connsiteX6" fmla="*/ 1159935 w 2794000"/>
              <a:gd name="connsiteY6" fmla="*/ 221369 h 235612"/>
              <a:gd name="connsiteX7" fmla="*/ 1354667 w 2794000"/>
              <a:gd name="connsiteY7" fmla="*/ 153636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56734 w 2794000"/>
              <a:gd name="connsiteY5" fmla="*/ 221370 h 235612"/>
              <a:gd name="connsiteX6" fmla="*/ 1159935 w 2794000"/>
              <a:gd name="connsiteY6" fmla="*/ 221369 h 235612"/>
              <a:gd name="connsiteX7" fmla="*/ 1354667 w 2794000"/>
              <a:gd name="connsiteY7" fmla="*/ 153636 h 235612"/>
              <a:gd name="connsiteX8" fmla="*/ 1574800 w 2794000"/>
              <a:gd name="connsiteY8" fmla="*/ 145169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103 h 235478"/>
              <a:gd name="connsiteX1" fmla="*/ 194733 w 2794000"/>
              <a:gd name="connsiteY1" fmla="*/ 229702 h 235478"/>
              <a:gd name="connsiteX2" fmla="*/ 414867 w 2794000"/>
              <a:gd name="connsiteY2" fmla="*/ 212769 h 235478"/>
              <a:gd name="connsiteX3" fmla="*/ 609601 w 2794000"/>
              <a:gd name="connsiteY3" fmla="*/ 128102 h 235478"/>
              <a:gd name="connsiteX4" fmla="*/ 812800 w 2794000"/>
              <a:gd name="connsiteY4" fmla="*/ 119635 h 235478"/>
              <a:gd name="connsiteX5" fmla="*/ 956734 w 2794000"/>
              <a:gd name="connsiteY5" fmla="*/ 221236 h 235478"/>
              <a:gd name="connsiteX6" fmla="*/ 1159935 w 2794000"/>
              <a:gd name="connsiteY6" fmla="*/ 221235 h 235478"/>
              <a:gd name="connsiteX7" fmla="*/ 1354667 w 2794000"/>
              <a:gd name="connsiteY7" fmla="*/ 153502 h 235478"/>
              <a:gd name="connsiteX8" fmla="*/ 1574800 w 2794000"/>
              <a:gd name="connsiteY8" fmla="*/ 145035 h 235478"/>
              <a:gd name="connsiteX9" fmla="*/ 1778000 w 2794000"/>
              <a:gd name="connsiteY9" fmla="*/ 18036 h 235478"/>
              <a:gd name="connsiteX10" fmla="*/ 1981200 w 2794000"/>
              <a:gd name="connsiteY10" fmla="*/ 111169 h 235478"/>
              <a:gd name="connsiteX11" fmla="*/ 2201334 w 2794000"/>
              <a:gd name="connsiteY11" fmla="*/ 153503 h 235478"/>
              <a:gd name="connsiteX12" fmla="*/ 2396067 w 2794000"/>
              <a:gd name="connsiteY12" fmla="*/ 60369 h 235478"/>
              <a:gd name="connsiteX13" fmla="*/ 2607734 w 2794000"/>
              <a:gd name="connsiteY13" fmla="*/ 1102 h 235478"/>
              <a:gd name="connsiteX14" fmla="*/ 2794000 w 2794000"/>
              <a:gd name="connsiteY14" fmla="*/ 111169 h 235478"/>
              <a:gd name="connsiteX0" fmla="*/ 0 w 2794000"/>
              <a:gd name="connsiteY0" fmla="*/ 128103 h 235478"/>
              <a:gd name="connsiteX1" fmla="*/ 194733 w 2794000"/>
              <a:gd name="connsiteY1" fmla="*/ 229702 h 235478"/>
              <a:gd name="connsiteX2" fmla="*/ 414867 w 2794000"/>
              <a:gd name="connsiteY2" fmla="*/ 212769 h 235478"/>
              <a:gd name="connsiteX3" fmla="*/ 609601 w 2794000"/>
              <a:gd name="connsiteY3" fmla="*/ 128102 h 235478"/>
              <a:gd name="connsiteX4" fmla="*/ 812800 w 2794000"/>
              <a:gd name="connsiteY4" fmla="*/ 119635 h 235478"/>
              <a:gd name="connsiteX5" fmla="*/ 956734 w 2794000"/>
              <a:gd name="connsiteY5" fmla="*/ 221236 h 235478"/>
              <a:gd name="connsiteX6" fmla="*/ 1159935 w 2794000"/>
              <a:gd name="connsiteY6" fmla="*/ 221235 h 235478"/>
              <a:gd name="connsiteX7" fmla="*/ 1354667 w 2794000"/>
              <a:gd name="connsiteY7" fmla="*/ 153502 h 235478"/>
              <a:gd name="connsiteX8" fmla="*/ 1574800 w 2794000"/>
              <a:gd name="connsiteY8" fmla="*/ 145035 h 235478"/>
              <a:gd name="connsiteX9" fmla="*/ 1778000 w 2794000"/>
              <a:gd name="connsiteY9" fmla="*/ 18036 h 235478"/>
              <a:gd name="connsiteX10" fmla="*/ 1972733 w 2794000"/>
              <a:gd name="connsiteY10" fmla="*/ 229703 h 235478"/>
              <a:gd name="connsiteX11" fmla="*/ 2201334 w 2794000"/>
              <a:gd name="connsiteY11" fmla="*/ 153503 h 235478"/>
              <a:gd name="connsiteX12" fmla="*/ 2396067 w 2794000"/>
              <a:gd name="connsiteY12" fmla="*/ 60369 h 235478"/>
              <a:gd name="connsiteX13" fmla="*/ 2607734 w 2794000"/>
              <a:gd name="connsiteY13" fmla="*/ 1102 h 235478"/>
              <a:gd name="connsiteX14" fmla="*/ 2794000 w 2794000"/>
              <a:gd name="connsiteY14" fmla="*/ 111169 h 235478"/>
              <a:gd name="connsiteX0" fmla="*/ 0 w 2794000"/>
              <a:gd name="connsiteY0" fmla="*/ 128103 h 239764"/>
              <a:gd name="connsiteX1" fmla="*/ 194733 w 2794000"/>
              <a:gd name="connsiteY1" fmla="*/ 229702 h 239764"/>
              <a:gd name="connsiteX2" fmla="*/ 414867 w 2794000"/>
              <a:gd name="connsiteY2" fmla="*/ 212769 h 239764"/>
              <a:gd name="connsiteX3" fmla="*/ 609601 w 2794000"/>
              <a:gd name="connsiteY3" fmla="*/ 128102 h 239764"/>
              <a:gd name="connsiteX4" fmla="*/ 812800 w 2794000"/>
              <a:gd name="connsiteY4" fmla="*/ 119635 h 239764"/>
              <a:gd name="connsiteX5" fmla="*/ 956734 w 2794000"/>
              <a:gd name="connsiteY5" fmla="*/ 221236 h 239764"/>
              <a:gd name="connsiteX6" fmla="*/ 1159935 w 2794000"/>
              <a:gd name="connsiteY6" fmla="*/ 221235 h 239764"/>
              <a:gd name="connsiteX7" fmla="*/ 1354667 w 2794000"/>
              <a:gd name="connsiteY7" fmla="*/ 153502 h 239764"/>
              <a:gd name="connsiteX8" fmla="*/ 1574800 w 2794000"/>
              <a:gd name="connsiteY8" fmla="*/ 145035 h 239764"/>
              <a:gd name="connsiteX9" fmla="*/ 1761067 w 2794000"/>
              <a:gd name="connsiteY9" fmla="*/ 229703 h 239764"/>
              <a:gd name="connsiteX10" fmla="*/ 1972733 w 2794000"/>
              <a:gd name="connsiteY10" fmla="*/ 229703 h 239764"/>
              <a:gd name="connsiteX11" fmla="*/ 2201334 w 2794000"/>
              <a:gd name="connsiteY11" fmla="*/ 153503 h 239764"/>
              <a:gd name="connsiteX12" fmla="*/ 2396067 w 2794000"/>
              <a:gd name="connsiteY12" fmla="*/ 60369 h 239764"/>
              <a:gd name="connsiteX13" fmla="*/ 2607734 w 2794000"/>
              <a:gd name="connsiteY13" fmla="*/ 1102 h 239764"/>
              <a:gd name="connsiteX14" fmla="*/ 2794000 w 2794000"/>
              <a:gd name="connsiteY14" fmla="*/ 111169 h 239764"/>
              <a:gd name="connsiteX0" fmla="*/ 0 w 2794000"/>
              <a:gd name="connsiteY0" fmla="*/ 127244 h 238905"/>
              <a:gd name="connsiteX1" fmla="*/ 194733 w 2794000"/>
              <a:gd name="connsiteY1" fmla="*/ 228843 h 238905"/>
              <a:gd name="connsiteX2" fmla="*/ 414867 w 2794000"/>
              <a:gd name="connsiteY2" fmla="*/ 211910 h 238905"/>
              <a:gd name="connsiteX3" fmla="*/ 609601 w 2794000"/>
              <a:gd name="connsiteY3" fmla="*/ 127243 h 238905"/>
              <a:gd name="connsiteX4" fmla="*/ 812800 w 2794000"/>
              <a:gd name="connsiteY4" fmla="*/ 118776 h 238905"/>
              <a:gd name="connsiteX5" fmla="*/ 956734 w 2794000"/>
              <a:gd name="connsiteY5" fmla="*/ 220377 h 238905"/>
              <a:gd name="connsiteX6" fmla="*/ 1159935 w 2794000"/>
              <a:gd name="connsiteY6" fmla="*/ 220376 h 238905"/>
              <a:gd name="connsiteX7" fmla="*/ 1354667 w 2794000"/>
              <a:gd name="connsiteY7" fmla="*/ 152643 h 238905"/>
              <a:gd name="connsiteX8" fmla="*/ 1574800 w 2794000"/>
              <a:gd name="connsiteY8" fmla="*/ 144176 h 238905"/>
              <a:gd name="connsiteX9" fmla="*/ 1761067 w 2794000"/>
              <a:gd name="connsiteY9" fmla="*/ 228844 h 238905"/>
              <a:gd name="connsiteX10" fmla="*/ 1972733 w 2794000"/>
              <a:gd name="connsiteY10" fmla="*/ 228844 h 238905"/>
              <a:gd name="connsiteX11" fmla="*/ 2201334 w 2794000"/>
              <a:gd name="connsiteY11" fmla="*/ 152644 h 238905"/>
              <a:gd name="connsiteX12" fmla="*/ 2421467 w 2794000"/>
              <a:gd name="connsiteY12" fmla="*/ 144177 h 238905"/>
              <a:gd name="connsiteX13" fmla="*/ 2607734 w 2794000"/>
              <a:gd name="connsiteY13" fmla="*/ 243 h 238905"/>
              <a:gd name="connsiteX14" fmla="*/ 2794000 w 2794000"/>
              <a:gd name="connsiteY14" fmla="*/ 110310 h 238905"/>
              <a:gd name="connsiteX0" fmla="*/ 0 w 2794000"/>
              <a:gd name="connsiteY0" fmla="*/ 19336 h 130997"/>
              <a:gd name="connsiteX1" fmla="*/ 194733 w 2794000"/>
              <a:gd name="connsiteY1" fmla="*/ 120935 h 130997"/>
              <a:gd name="connsiteX2" fmla="*/ 414867 w 2794000"/>
              <a:gd name="connsiteY2" fmla="*/ 104002 h 130997"/>
              <a:gd name="connsiteX3" fmla="*/ 609601 w 2794000"/>
              <a:gd name="connsiteY3" fmla="*/ 19335 h 130997"/>
              <a:gd name="connsiteX4" fmla="*/ 812800 w 2794000"/>
              <a:gd name="connsiteY4" fmla="*/ 10868 h 130997"/>
              <a:gd name="connsiteX5" fmla="*/ 956734 w 2794000"/>
              <a:gd name="connsiteY5" fmla="*/ 112469 h 130997"/>
              <a:gd name="connsiteX6" fmla="*/ 1159935 w 2794000"/>
              <a:gd name="connsiteY6" fmla="*/ 112468 h 130997"/>
              <a:gd name="connsiteX7" fmla="*/ 1354667 w 2794000"/>
              <a:gd name="connsiteY7" fmla="*/ 44735 h 130997"/>
              <a:gd name="connsiteX8" fmla="*/ 1574800 w 2794000"/>
              <a:gd name="connsiteY8" fmla="*/ 36268 h 130997"/>
              <a:gd name="connsiteX9" fmla="*/ 1761067 w 2794000"/>
              <a:gd name="connsiteY9" fmla="*/ 120936 h 130997"/>
              <a:gd name="connsiteX10" fmla="*/ 1972733 w 2794000"/>
              <a:gd name="connsiteY10" fmla="*/ 120936 h 130997"/>
              <a:gd name="connsiteX11" fmla="*/ 2201334 w 2794000"/>
              <a:gd name="connsiteY11" fmla="*/ 44736 h 130997"/>
              <a:gd name="connsiteX12" fmla="*/ 2421467 w 2794000"/>
              <a:gd name="connsiteY12" fmla="*/ 36269 h 130997"/>
              <a:gd name="connsiteX13" fmla="*/ 2607734 w 2794000"/>
              <a:gd name="connsiteY13" fmla="*/ 112468 h 130997"/>
              <a:gd name="connsiteX14" fmla="*/ 2794000 w 2794000"/>
              <a:gd name="connsiteY14" fmla="*/ 2402 h 130997"/>
              <a:gd name="connsiteX0" fmla="*/ 0 w 2819400"/>
              <a:gd name="connsiteY0" fmla="*/ 16704 h 128365"/>
              <a:gd name="connsiteX1" fmla="*/ 194733 w 2819400"/>
              <a:gd name="connsiteY1" fmla="*/ 118303 h 128365"/>
              <a:gd name="connsiteX2" fmla="*/ 414867 w 2819400"/>
              <a:gd name="connsiteY2" fmla="*/ 101370 h 128365"/>
              <a:gd name="connsiteX3" fmla="*/ 609601 w 2819400"/>
              <a:gd name="connsiteY3" fmla="*/ 16703 h 128365"/>
              <a:gd name="connsiteX4" fmla="*/ 812800 w 2819400"/>
              <a:gd name="connsiteY4" fmla="*/ 8236 h 128365"/>
              <a:gd name="connsiteX5" fmla="*/ 956734 w 2819400"/>
              <a:gd name="connsiteY5" fmla="*/ 109837 h 128365"/>
              <a:gd name="connsiteX6" fmla="*/ 1159935 w 2819400"/>
              <a:gd name="connsiteY6" fmla="*/ 109836 h 128365"/>
              <a:gd name="connsiteX7" fmla="*/ 1354667 w 2819400"/>
              <a:gd name="connsiteY7" fmla="*/ 42103 h 128365"/>
              <a:gd name="connsiteX8" fmla="*/ 1574800 w 2819400"/>
              <a:gd name="connsiteY8" fmla="*/ 33636 h 128365"/>
              <a:gd name="connsiteX9" fmla="*/ 1761067 w 2819400"/>
              <a:gd name="connsiteY9" fmla="*/ 118304 h 128365"/>
              <a:gd name="connsiteX10" fmla="*/ 1972733 w 2819400"/>
              <a:gd name="connsiteY10" fmla="*/ 118304 h 128365"/>
              <a:gd name="connsiteX11" fmla="*/ 2201334 w 2819400"/>
              <a:gd name="connsiteY11" fmla="*/ 42104 h 128365"/>
              <a:gd name="connsiteX12" fmla="*/ 2421467 w 2819400"/>
              <a:gd name="connsiteY12" fmla="*/ 33637 h 128365"/>
              <a:gd name="connsiteX13" fmla="*/ 2607734 w 2819400"/>
              <a:gd name="connsiteY13" fmla="*/ 109836 h 128365"/>
              <a:gd name="connsiteX14" fmla="*/ 2819400 w 2819400"/>
              <a:gd name="connsiteY14" fmla="*/ 118303 h 128365"/>
              <a:gd name="connsiteX0" fmla="*/ 0 w 2819400"/>
              <a:gd name="connsiteY0" fmla="*/ 16704 h 128365"/>
              <a:gd name="connsiteX1" fmla="*/ 194733 w 2819400"/>
              <a:gd name="connsiteY1" fmla="*/ 118303 h 128365"/>
              <a:gd name="connsiteX2" fmla="*/ 414867 w 2819400"/>
              <a:gd name="connsiteY2" fmla="*/ 101370 h 128365"/>
              <a:gd name="connsiteX3" fmla="*/ 609601 w 2819400"/>
              <a:gd name="connsiteY3" fmla="*/ 16703 h 128365"/>
              <a:gd name="connsiteX4" fmla="*/ 812800 w 2819400"/>
              <a:gd name="connsiteY4" fmla="*/ 8236 h 128365"/>
              <a:gd name="connsiteX5" fmla="*/ 956734 w 2819400"/>
              <a:gd name="connsiteY5" fmla="*/ 109837 h 128365"/>
              <a:gd name="connsiteX6" fmla="*/ 1159935 w 2819400"/>
              <a:gd name="connsiteY6" fmla="*/ 109836 h 128365"/>
              <a:gd name="connsiteX7" fmla="*/ 1354667 w 2819400"/>
              <a:gd name="connsiteY7" fmla="*/ 42103 h 128365"/>
              <a:gd name="connsiteX8" fmla="*/ 1574800 w 2819400"/>
              <a:gd name="connsiteY8" fmla="*/ 33636 h 128365"/>
              <a:gd name="connsiteX9" fmla="*/ 1761067 w 2819400"/>
              <a:gd name="connsiteY9" fmla="*/ 118304 h 128365"/>
              <a:gd name="connsiteX10" fmla="*/ 1972733 w 2819400"/>
              <a:gd name="connsiteY10" fmla="*/ 118304 h 128365"/>
              <a:gd name="connsiteX11" fmla="*/ 2201334 w 2819400"/>
              <a:gd name="connsiteY11" fmla="*/ 42104 h 128365"/>
              <a:gd name="connsiteX12" fmla="*/ 2421467 w 2819400"/>
              <a:gd name="connsiteY12" fmla="*/ 33637 h 128365"/>
              <a:gd name="connsiteX13" fmla="*/ 2607734 w 2819400"/>
              <a:gd name="connsiteY13" fmla="*/ 109836 h 128365"/>
              <a:gd name="connsiteX14" fmla="*/ 2819400 w 2819400"/>
              <a:gd name="connsiteY14" fmla="*/ 84436 h 128365"/>
              <a:gd name="connsiteX0" fmla="*/ 0 w 2819400"/>
              <a:gd name="connsiteY0" fmla="*/ 19182 h 130843"/>
              <a:gd name="connsiteX1" fmla="*/ 194733 w 2819400"/>
              <a:gd name="connsiteY1" fmla="*/ 120781 h 130843"/>
              <a:gd name="connsiteX2" fmla="*/ 414867 w 2819400"/>
              <a:gd name="connsiteY2" fmla="*/ 103848 h 130843"/>
              <a:gd name="connsiteX3" fmla="*/ 609601 w 2819400"/>
              <a:gd name="connsiteY3" fmla="*/ 19181 h 130843"/>
              <a:gd name="connsiteX4" fmla="*/ 812800 w 2819400"/>
              <a:gd name="connsiteY4" fmla="*/ 10714 h 130843"/>
              <a:gd name="connsiteX5" fmla="*/ 956734 w 2819400"/>
              <a:gd name="connsiteY5" fmla="*/ 112315 h 130843"/>
              <a:gd name="connsiteX6" fmla="*/ 1159935 w 2819400"/>
              <a:gd name="connsiteY6" fmla="*/ 112314 h 130843"/>
              <a:gd name="connsiteX7" fmla="*/ 1354667 w 2819400"/>
              <a:gd name="connsiteY7" fmla="*/ 44581 h 130843"/>
              <a:gd name="connsiteX8" fmla="*/ 1574800 w 2819400"/>
              <a:gd name="connsiteY8" fmla="*/ 36114 h 130843"/>
              <a:gd name="connsiteX9" fmla="*/ 1761067 w 2819400"/>
              <a:gd name="connsiteY9" fmla="*/ 120782 h 130843"/>
              <a:gd name="connsiteX10" fmla="*/ 1972733 w 2819400"/>
              <a:gd name="connsiteY10" fmla="*/ 120782 h 130843"/>
              <a:gd name="connsiteX11" fmla="*/ 2201334 w 2819400"/>
              <a:gd name="connsiteY11" fmla="*/ 44582 h 130843"/>
              <a:gd name="connsiteX12" fmla="*/ 2421467 w 2819400"/>
              <a:gd name="connsiteY12" fmla="*/ 2249 h 130843"/>
              <a:gd name="connsiteX13" fmla="*/ 2607734 w 2819400"/>
              <a:gd name="connsiteY13" fmla="*/ 112314 h 130843"/>
              <a:gd name="connsiteX14" fmla="*/ 2819400 w 2819400"/>
              <a:gd name="connsiteY14" fmla="*/ 86914 h 130843"/>
              <a:gd name="connsiteX0" fmla="*/ 0 w 2819400"/>
              <a:gd name="connsiteY0" fmla="*/ 21049 h 149490"/>
              <a:gd name="connsiteX1" fmla="*/ 194733 w 2819400"/>
              <a:gd name="connsiteY1" fmla="*/ 122648 h 149490"/>
              <a:gd name="connsiteX2" fmla="*/ 414867 w 2819400"/>
              <a:gd name="connsiteY2" fmla="*/ 105715 h 149490"/>
              <a:gd name="connsiteX3" fmla="*/ 609601 w 2819400"/>
              <a:gd name="connsiteY3" fmla="*/ 21048 h 149490"/>
              <a:gd name="connsiteX4" fmla="*/ 812800 w 2819400"/>
              <a:gd name="connsiteY4" fmla="*/ 12581 h 149490"/>
              <a:gd name="connsiteX5" fmla="*/ 956734 w 2819400"/>
              <a:gd name="connsiteY5" fmla="*/ 114182 h 149490"/>
              <a:gd name="connsiteX6" fmla="*/ 1159935 w 2819400"/>
              <a:gd name="connsiteY6" fmla="*/ 114181 h 149490"/>
              <a:gd name="connsiteX7" fmla="*/ 1354667 w 2819400"/>
              <a:gd name="connsiteY7" fmla="*/ 46448 h 149490"/>
              <a:gd name="connsiteX8" fmla="*/ 1574800 w 2819400"/>
              <a:gd name="connsiteY8" fmla="*/ 37981 h 149490"/>
              <a:gd name="connsiteX9" fmla="*/ 1761067 w 2819400"/>
              <a:gd name="connsiteY9" fmla="*/ 122649 h 149490"/>
              <a:gd name="connsiteX10" fmla="*/ 1972733 w 2819400"/>
              <a:gd name="connsiteY10" fmla="*/ 122649 h 149490"/>
              <a:gd name="connsiteX11" fmla="*/ 2201334 w 2819400"/>
              <a:gd name="connsiteY11" fmla="*/ 46449 h 149490"/>
              <a:gd name="connsiteX12" fmla="*/ 2421467 w 2819400"/>
              <a:gd name="connsiteY12" fmla="*/ 4116 h 149490"/>
              <a:gd name="connsiteX13" fmla="*/ 2633134 w 2819400"/>
              <a:gd name="connsiteY13" fmla="*/ 148047 h 149490"/>
              <a:gd name="connsiteX14" fmla="*/ 2819400 w 2819400"/>
              <a:gd name="connsiteY14" fmla="*/ 88781 h 149490"/>
              <a:gd name="connsiteX0" fmla="*/ 0 w 2819400"/>
              <a:gd name="connsiteY0" fmla="*/ 35878 h 164319"/>
              <a:gd name="connsiteX1" fmla="*/ 194733 w 2819400"/>
              <a:gd name="connsiteY1" fmla="*/ 137477 h 164319"/>
              <a:gd name="connsiteX2" fmla="*/ 414867 w 2819400"/>
              <a:gd name="connsiteY2" fmla="*/ 120544 h 164319"/>
              <a:gd name="connsiteX3" fmla="*/ 609601 w 2819400"/>
              <a:gd name="connsiteY3" fmla="*/ 35877 h 164319"/>
              <a:gd name="connsiteX4" fmla="*/ 812800 w 2819400"/>
              <a:gd name="connsiteY4" fmla="*/ 27410 h 164319"/>
              <a:gd name="connsiteX5" fmla="*/ 956734 w 2819400"/>
              <a:gd name="connsiteY5" fmla="*/ 129011 h 164319"/>
              <a:gd name="connsiteX6" fmla="*/ 1159935 w 2819400"/>
              <a:gd name="connsiteY6" fmla="*/ 129010 h 164319"/>
              <a:gd name="connsiteX7" fmla="*/ 1354667 w 2819400"/>
              <a:gd name="connsiteY7" fmla="*/ 61277 h 164319"/>
              <a:gd name="connsiteX8" fmla="*/ 1608667 w 2819400"/>
              <a:gd name="connsiteY8" fmla="*/ 2010 h 164319"/>
              <a:gd name="connsiteX9" fmla="*/ 1761067 w 2819400"/>
              <a:gd name="connsiteY9" fmla="*/ 137478 h 164319"/>
              <a:gd name="connsiteX10" fmla="*/ 1972733 w 2819400"/>
              <a:gd name="connsiteY10" fmla="*/ 137478 h 164319"/>
              <a:gd name="connsiteX11" fmla="*/ 2201334 w 2819400"/>
              <a:gd name="connsiteY11" fmla="*/ 61278 h 164319"/>
              <a:gd name="connsiteX12" fmla="*/ 2421467 w 2819400"/>
              <a:gd name="connsiteY12" fmla="*/ 18945 h 164319"/>
              <a:gd name="connsiteX13" fmla="*/ 2633134 w 2819400"/>
              <a:gd name="connsiteY13" fmla="*/ 162876 h 164319"/>
              <a:gd name="connsiteX14" fmla="*/ 2819400 w 2819400"/>
              <a:gd name="connsiteY14" fmla="*/ 103610 h 164319"/>
              <a:gd name="connsiteX0" fmla="*/ 0 w 2819400"/>
              <a:gd name="connsiteY0" fmla="*/ 34886 h 163327"/>
              <a:gd name="connsiteX1" fmla="*/ 194733 w 2819400"/>
              <a:gd name="connsiteY1" fmla="*/ 136485 h 163327"/>
              <a:gd name="connsiteX2" fmla="*/ 414867 w 2819400"/>
              <a:gd name="connsiteY2" fmla="*/ 119552 h 163327"/>
              <a:gd name="connsiteX3" fmla="*/ 609601 w 2819400"/>
              <a:gd name="connsiteY3" fmla="*/ 34885 h 163327"/>
              <a:gd name="connsiteX4" fmla="*/ 812800 w 2819400"/>
              <a:gd name="connsiteY4" fmla="*/ 26418 h 163327"/>
              <a:gd name="connsiteX5" fmla="*/ 956734 w 2819400"/>
              <a:gd name="connsiteY5" fmla="*/ 128019 h 163327"/>
              <a:gd name="connsiteX6" fmla="*/ 1159935 w 2819400"/>
              <a:gd name="connsiteY6" fmla="*/ 128018 h 163327"/>
              <a:gd name="connsiteX7" fmla="*/ 1354667 w 2819400"/>
              <a:gd name="connsiteY7" fmla="*/ 60285 h 163327"/>
              <a:gd name="connsiteX8" fmla="*/ 1608667 w 2819400"/>
              <a:gd name="connsiteY8" fmla="*/ 1018 h 163327"/>
              <a:gd name="connsiteX9" fmla="*/ 1794933 w 2819400"/>
              <a:gd name="connsiteY9" fmla="*/ 111086 h 163327"/>
              <a:gd name="connsiteX10" fmla="*/ 1972733 w 2819400"/>
              <a:gd name="connsiteY10" fmla="*/ 136486 h 163327"/>
              <a:gd name="connsiteX11" fmla="*/ 2201334 w 2819400"/>
              <a:gd name="connsiteY11" fmla="*/ 60286 h 163327"/>
              <a:gd name="connsiteX12" fmla="*/ 2421467 w 2819400"/>
              <a:gd name="connsiteY12" fmla="*/ 17953 h 163327"/>
              <a:gd name="connsiteX13" fmla="*/ 2633134 w 2819400"/>
              <a:gd name="connsiteY13" fmla="*/ 161884 h 163327"/>
              <a:gd name="connsiteX14" fmla="*/ 2819400 w 2819400"/>
              <a:gd name="connsiteY14" fmla="*/ 102618 h 163327"/>
              <a:gd name="connsiteX0" fmla="*/ 0 w 2819400"/>
              <a:gd name="connsiteY0" fmla="*/ 34886 h 163327"/>
              <a:gd name="connsiteX1" fmla="*/ 186266 w 2819400"/>
              <a:gd name="connsiteY1" fmla="*/ 128018 h 163327"/>
              <a:gd name="connsiteX2" fmla="*/ 414867 w 2819400"/>
              <a:gd name="connsiteY2" fmla="*/ 119552 h 163327"/>
              <a:gd name="connsiteX3" fmla="*/ 609601 w 2819400"/>
              <a:gd name="connsiteY3" fmla="*/ 34885 h 163327"/>
              <a:gd name="connsiteX4" fmla="*/ 812800 w 2819400"/>
              <a:gd name="connsiteY4" fmla="*/ 26418 h 163327"/>
              <a:gd name="connsiteX5" fmla="*/ 956734 w 2819400"/>
              <a:gd name="connsiteY5" fmla="*/ 128019 h 163327"/>
              <a:gd name="connsiteX6" fmla="*/ 1159935 w 2819400"/>
              <a:gd name="connsiteY6" fmla="*/ 128018 h 163327"/>
              <a:gd name="connsiteX7" fmla="*/ 1354667 w 2819400"/>
              <a:gd name="connsiteY7" fmla="*/ 60285 h 163327"/>
              <a:gd name="connsiteX8" fmla="*/ 1608667 w 2819400"/>
              <a:gd name="connsiteY8" fmla="*/ 1018 h 163327"/>
              <a:gd name="connsiteX9" fmla="*/ 1794933 w 2819400"/>
              <a:gd name="connsiteY9" fmla="*/ 111086 h 163327"/>
              <a:gd name="connsiteX10" fmla="*/ 1972733 w 2819400"/>
              <a:gd name="connsiteY10" fmla="*/ 136486 h 163327"/>
              <a:gd name="connsiteX11" fmla="*/ 2201334 w 2819400"/>
              <a:gd name="connsiteY11" fmla="*/ 60286 h 163327"/>
              <a:gd name="connsiteX12" fmla="*/ 2421467 w 2819400"/>
              <a:gd name="connsiteY12" fmla="*/ 17953 h 163327"/>
              <a:gd name="connsiteX13" fmla="*/ 2633134 w 2819400"/>
              <a:gd name="connsiteY13" fmla="*/ 161884 h 163327"/>
              <a:gd name="connsiteX14" fmla="*/ 2819400 w 2819400"/>
              <a:gd name="connsiteY14" fmla="*/ 102618 h 163327"/>
              <a:gd name="connsiteX0" fmla="*/ 0 w 2819400"/>
              <a:gd name="connsiteY0" fmla="*/ 34886 h 163327"/>
              <a:gd name="connsiteX1" fmla="*/ 186266 w 2819400"/>
              <a:gd name="connsiteY1" fmla="*/ 128018 h 163327"/>
              <a:gd name="connsiteX2" fmla="*/ 296334 w 2819400"/>
              <a:gd name="connsiteY2" fmla="*/ 153418 h 163327"/>
              <a:gd name="connsiteX3" fmla="*/ 609601 w 2819400"/>
              <a:gd name="connsiteY3" fmla="*/ 34885 h 163327"/>
              <a:gd name="connsiteX4" fmla="*/ 812800 w 2819400"/>
              <a:gd name="connsiteY4" fmla="*/ 26418 h 163327"/>
              <a:gd name="connsiteX5" fmla="*/ 956734 w 2819400"/>
              <a:gd name="connsiteY5" fmla="*/ 128019 h 163327"/>
              <a:gd name="connsiteX6" fmla="*/ 1159935 w 2819400"/>
              <a:gd name="connsiteY6" fmla="*/ 128018 h 163327"/>
              <a:gd name="connsiteX7" fmla="*/ 1354667 w 2819400"/>
              <a:gd name="connsiteY7" fmla="*/ 60285 h 163327"/>
              <a:gd name="connsiteX8" fmla="*/ 1608667 w 2819400"/>
              <a:gd name="connsiteY8" fmla="*/ 1018 h 163327"/>
              <a:gd name="connsiteX9" fmla="*/ 1794933 w 2819400"/>
              <a:gd name="connsiteY9" fmla="*/ 111086 h 163327"/>
              <a:gd name="connsiteX10" fmla="*/ 1972733 w 2819400"/>
              <a:gd name="connsiteY10" fmla="*/ 136486 h 163327"/>
              <a:gd name="connsiteX11" fmla="*/ 2201334 w 2819400"/>
              <a:gd name="connsiteY11" fmla="*/ 60286 h 163327"/>
              <a:gd name="connsiteX12" fmla="*/ 2421467 w 2819400"/>
              <a:gd name="connsiteY12" fmla="*/ 17953 h 163327"/>
              <a:gd name="connsiteX13" fmla="*/ 2633134 w 2819400"/>
              <a:gd name="connsiteY13" fmla="*/ 161884 h 163327"/>
              <a:gd name="connsiteX14" fmla="*/ 2819400 w 2819400"/>
              <a:gd name="connsiteY14" fmla="*/ 102618 h 163327"/>
              <a:gd name="connsiteX0" fmla="*/ 0 w 2819400"/>
              <a:gd name="connsiteY0" fmla="*/ 34886 h 163327"/>
              <a:gd name="connsiteX1" fmla="*/ 50799 w 2819400"/>
              <a:gd name="connsiteY1" fmla="*/ 34885 h 163327"/>
              <a:gd name="connsiteX2" fmla="*/ 296334 w 2819400"/>
              <a:gd name="connsiteY2" fmla="*/ 153418 h 163327"/>
              <a:gd name="connsiteX3" fmla="*/ 609601 w 2819400"/>
              <a:gd name="connsiteY3" fmla="*/ 34885 h 163327"/>
              <a:gd name="connsiteX4" fmla="*/ 812800 w 2819400"/>
              <a:gd name="connsiteY4" fmla="*/ 26418 h 163327"/>
              <a:gd name="connsiteX5" fmla="*/ 956734 w 2819400"/>
              <a:gd name="connsiteY5" fmla="*/ 128019 h 163327"/>
              <a:gd name="connsiteX6" fmla="*/ 1159935 w 2819400"/>
              <a:gd name="connsiteY6" fmla="*/ 128018 h 163327"/>
              <a:gd name="connsiteX7" fmla="*/ 1354667 w 2819400"/>
              <a:gd name="connsiteY7" fmla="*/ 60285 h 163327"/>
              <a:gd name="connsiteX8" fmla="*/ 1608667 w 2819400"/>
              <a:gd name="connsiteY8" fmla="*/ 1018 h 163327"/>
              <a:gd name="connsiteX9" fmla="*/ 1794933 w 2819400"/>
              <a:gd name="connsiteY9" fmla="*/ 111086 h 163327"/>
              <a:gd name="connsiteX10" fmla="*/ 1972733 w 2819400"/>
              <a:gd name="connsiteY10" fmla="*/ 136486 h 163327"/>
              <a:gd name="connsiteX11" fmla="*/ 2201334 w 2819400"/>
              <a:gd name="connsiteY11" fmla="*/ 60286 h 163327"/>
              <a:gd name="connsiteX12" fmla="*/ 2421467 w 2819400"/>
              <a:gd name="connsiteY12" fmla="*/ 17953 h 163327"/>
              <a:gd name="connsiteX13" fmla="*/ 2633134 w 2819400"/>
              <a:gd name="connsiteY13" fmla="*/ 161884 h 163327"/>
              <a:gd name="connsiteX14" fmla="*/ 2819400 w 2819400"/>
              <a:gd name="connsiteY14" fmla="*/ 102618 h 163327"/>
              <a:gd name="connsiteX0" fmla="*/ 0 w 2929467"/>
              <a:gd name="connsiteY0" fmla="*/ 77219 h 163327"/>
              <a:gd name="connsiteX1" fmla="*/ 160866 w 2929467"/>
              <a:gd name="connsiteY1" fmla="*/ 34885 h 163327"/>
              <a:gd name="connsiteX2" fmla="*/ 406401 w 2929467"/>
              <a:gd name="connsiteY2" fmla="*/ 153418 h 163327"/>
              <a:gd name="connsiteX3" fmla="*/ 719668 w 2929467"/>
              <a:gd name="connsiteY3" fmla="*/ 34885 h 163327"/>
              <a:gd name="connsiteX4" fmla="*/ 922867 w 2929467"/>
              <a:gd name="connsiteY4" fmla="*/ 26418 h 163327"/>
              <a:gd name="connsiteX5" fmla="*/ 1066801 w 2929467"/>
              <a:gd name="connsiteY5" fmla="*/ 128019 h 163327"/>
              <a:gd name="connsiteX6" fmla="*/ 1270002 w 2929467"/>
              <a:gd name="connsiteY6" fmla="*/ 128018 h 163327"/>
              <a:gd name="connsiteX7" fmla="*/ 1464734 w 2929467"/>
              <a:gd name="connsiteY7" fmla="*/ 60285 h 163327"/>
              <a:gd name="connsiteX8" fmla="*/ 1718734 w 2929467"/>
              <a:gd name="connsiteY8" fmla="*/ 1018 h 163327"/>
              <a:gd name="connsiteX9" fmla="*/ 1905000 w 2929467"/>
              <a:gd name="connsiteY9" fmla="*/ 111086 h 163327"/>
              <a:gd name="connsiteX10" fmla="*/ 2082800 w 2929467"/>
              <a:gd name="connsiteY10" fmla="*/ 136486 h 163327"/>
              <a:gd name="connsiteX11" fmla="*/ 2311401 w 2929467"/>
              <a:gd name="connsiteY11" fmla="*/ 60286 h 163327"/>
              <a:gd name="connsiteX12" fmla="*/ 2531534 w 2929467"/>
              <a:gd name="connsiteY12" fmla="*/ 17953 h 163327"/>
              <a:gd name="connsiteX13" fmla="*/ 2743201 w 2929467"/>
              <a:gd name="connsiteY13" fmla="*/ 161884 h 163327"/>
              <a:gd name="connsiteX14" fmla="*/ 2929467 w 2929467"/>
              <a:gd name="connsiteY14" fmla="*/ 102618 h 163327"/>
              <a:gd name="connsiteX0" fmla="*/ 0 w 2929467"/>
              <a:gd name="connsiteY0" fmla="*/ 77219 h 163327"/>
              <a:gd name="connsiteX1" fmla="*/ 160866 w 2929467"/>
              <a:gd name="connsiteY1" fmla="*/ 34885 h 163327"/>
              <a:gd name="connsiteX2" fmla="*/ 364068 w 2929467"/>
              <a:gd name="connsiteY2" fmla="*/ 153418 h 163327"/>
              <a:gd name="connsiteX3" fmla="*/ 719668 w 2929467"/>
              <a:gd name="connsiteY3" fmla="*/ 34885 h 163327"/>
              <a:gd name="connsiteX4" fmla="*/ 922867 w 2929467"/>
              <a:gd name="connsiteY4" fmla="*/ 26418 h 163327"/>
              <a:gd name="connsiteX5" fmla="*/ 1066801 w 2929467"/>
              <a:gd name="connsiteY5" fmla="*/ 128019 h 163327"/>
              <a:gd name="connsiteX6" fmla="*/ 1270002 w 2929467"/>
              <a:gd name="connsiteY6" fmla="*/ 128018 h 163327"/>
              <a:gd name="connsiteX7" fmla="*/ 1464734 w 2929467"/>
              <a:gd name="connsiteY7" fmla="*/ 60285 h 163327"/>
              <a:gd name="connsiteX8" fmla="*/ 1718734 w 2929467"/>
              <a:gd name="connsiteY8" fmla="*/ 1018 h 163327"/>
              <a:gd name="connsiteX9" fmla="*/ 1905000 w 2929467"/>
              <a:gd name="connsiteY9" fmla="*/ 111086 h 163327"/>
              <a:gd name="connsiteX10" fmla="*/ 2082800 w 2929467"/>
              <a:gd name="connsiteY10" fmla="*/ 136486 h 163327"/>
              <a:gd name="connsiteX11" fmla="*/ 2311401 w 2929467"/>
              <a:gd name="connsiteY11" fmla="*/ 60286 h 163327"/>
              <a:gd name="connsiteX12" fmla="*/ 2531534 w 2929467"/>
              <a:gd name="connsiteY12" fmla="*/ 17953 h 163327"/>
              <a:gd name="connsiteX13" fmla="*/ 2743201 w 2929467"/>
              <a:gd name="connsiteY13" fmla="*/ 161884 h 163327"/>
              <a:gd name="connsiteX14" fmla="*/ 2929467 w 2929467"/>
              <a:gd name="connsiteY14" fmla="*/ 102618 h 163327"/>
              <a:gd name="connsiteX0" fmla="*/ 0 w 2929467"/>
              <a:gd name="connsiteY0" fmla="*/ 77219 h 163327"/>
              <a:gd name="connsiteX1" fmla="*/ 126999 w 2929467"/>
              <a:gd name="connsiteY1" fmla="*/ 26419 h 163327"/>
              <a:gd name="connsiteX2" fmla="*/ 364068 w 2929467"/>
              <a:gd name="connsiteY2" fmla="*/ 153418 h 163327"/>
              <a:gd name="connsiteX3" fmla="*/ 719668 w 2929467"/>
              <a:gd name="connsiteY3" fmla="*/ 34885 h 163327"/>
              <a:gd name="connsiteX4" fmla="*/ 922867 w 2929467"/>
              <a:gd name="connsiteY4" fmla="*/ 26418 h 163327"/>
              <a:gd name="connsiteX5" fmla="*/ 1066801 w 2929467"/>
              <a:gd name="connsiteY5" fmla="*/ 128019 h 163327"/>
              <a:gd name="connsiteX6" fmla="*/ 1270002 w 2929467"/>
              <a:gd name="connsiteY6" fmla="*/ 128018 h 163327"/>
              <a:gd name="connsiteX7" fmla="*/ 1464734 w 2929467"/>
              <a:gd name="connsiteY7" fmla="*/ 60285 h 163327"/>
              <a:gd name="connsiteX8" fmla="*/ 1718734 w 2929467"/>
              <a:gd name="connsiteY8" fmla="*/ 1018 h 163327"/>
              <a:gd name="connsiteX9" fmla="*/ 1905000 w 2929467"/>
              <a:gd name="connsiteY9" fmla="*/ 111086 h 163327"/>
              <a:gd name="connsiteX10" fmla="*/ 2082800 w 2929467"/>
              <a:gd name="connsiteY10" fmla="*/ 136486 h 163327"/>
              <a:gd name="connsiteX11" fmla="*/ 2311401 w 2929467"/>
              <a:gd name="connsiteY11" fmla="*/ 60286 h 163327"/>
              <a:gd name="connsiteX12" fmla="*/ 2531534 w 2929467"/>
              <a:gd name="connsiteY12" fmla="*/ 17953 h 163327"/>
              <a:gd name="connsiteX13" fmla="*/ 2743201 w 2929467"/>
              <a:gd name="connsiteY13" fmla="*/ 161884 h 163327"/>
              <a:gd name="connsiteX14" fmla="*/ 2929467 w 2929467"/>
              <a:gd name="connsiteY14" fmla="*/ 102618 h 163327"/>
              <a:gd name="connsiteX0" fmla="*/ 0 w 2971801"/>
              <a:gd name="connsiteY0" fmla="*/ 85685 h 163327"/>
              <a:gd name="connsiteX1" fmla="*/ 169333 w 2971801"/>
              <a:gd name="connsiteY1" fmla="*/ 26419 h 163327"/>
              <a:gd name="connsiteX2" fmla="*/ 406402 w 2971801"/>
              <a:gd name="connsiteY2" fmla="*/ 153418 h 163327"/>
              <a:gd name="connsiteX3" fmla="*/ 762002 w 2971801"/>
              <a:gd name="connsiteY3" fmla="*/ 34885 h 163327"/>
              <a:gd name="connsiteX4" fmla="*/ 965201 w 2971801"/>
              <a:gd name="connsiteY4" fmla="*/ 26418 h 163327"/>
              <a:gd name="connsiteX5" fmla="*/ 1109135 w 2971801"/>
              <a:gd name="connsiteY5" fmla="*/ 128019 h 163327"/>
              <a:gd name="connsiteX6" fmla="*/ 1312336 w 2971801"/>
              <a:gd name="connsiteY6" fmla="*/ 128018 h 163327"/>
              <a:gd name="connsiteX7" fmla="*/ 1507068 w 2971801"/>
              <a:gd name="connsiteY7" fmla="*/ 60285 h 163327"/>
              <a:gd name="connsiteX8" fmla="*/ 1761068 w 2971801"/>
              <a:gd name="connsiteY8" fmla="*/ 1018 h 163327"/>
              <a:gd name="connsiteX9" fmla="*/ 1947334 w 2971801"/>
              <a:gd name="connsiteY9" fmla="*/ 111086 h 163327"/>
              <a:gd name="connsiteX10" fmla="*/ 2125134 w 2971801"/>
              <a:gd name="connsiteY10" fmla="*/ 136486 h 163327"/>
              <a:gd name="connsiteX11" fmla="*/ 2353735 w 2971801"/>
              <a:gd name="connsiteY11" fmla="*/ 60286 h 163327"/>
              <a:gd name="connsiteX12" fmla="*/ 2573868 w 2971801"/>
              <a:gd name="connsiteY12" fmla="*/ 17953 h 163327"/>
              <a:gd name="connsiteX13" fmla="*/ 2785535 w 2971801"/>
              <a:gd name="connsiteY13" fmla="*/ 161884 h 163327"/>
              <a:gd name="connsiteX14" fmla="*/ 2971801 w 2971801"/>
              <a:gd name="connsiteY14" fmla="*/ 102618 h 163327"/>
              <a:gd name="connsiteX0" fmla="*/ 0 w 2971801"/>
              <a:gd name="connsiteY0" fmla="*/ 34885 h 163327"/>
              <a:gd name="connsiteX1" fmla="*/ 169333 w 2971801"/>
              <a:gd name="connsiteY1" fmla="*/ 26419 h 163327"/>
              <a:gd name="connsiteX2" fmla="*/ 406402 w 2971801"/>
              <a:gd name="connsiteY2" fmla="*/ 153418 h 163327"/>
              <a:gd name="connsiteX3" fmla="*/ 762002 w 2971801"/>
              <a:gd name="connsiteY3" fmla="*/ 34885 h 163327"/>
              <a:gd name="connsiteX4" fmla="*/ 965201 w 2971801"/>
              <a:gd name="connsiteY4" fmla="*/ 26418 h 163327"/>
              <a:gd name="connsiteX5" fmla="*/ 1109135 w 2971801"/>
              <a:gd name="connsiteY5" fmla="*/ 128019 h 163327"/>
              <a:gd name="connsiteX6" fmla="*/ 1312336 w 2971801"/>
              <a:gd name="connsiteY6" fmla="*/ 128018 h 163327"/>
              <a:gd name="connsiteX7" fmla="*/ 1507068 w 2971801"/>
              <a:gd name="connsiteY7" fmla="*/ 60285 h 163327"/>
              <a:gd name="connsiteX8" fmla="*/ 1761068 w 2971801"/>
              <a:gd name="connsiteY8" fmla="*/ 1018 h 163327"/>
              <a:gd name="connsiteX9" fmla="*/ 1947334 w 2971801"/>
              <a:gd name="connsiteY9" fmla="*/ 111086 h 163327"/>
              <a:gd name="connsiteX10" fmla="*/ 2125134 w 2971801"/>
              <a:gd name="connsiteY10" fmla="*/ 136486 h 163327"/>
              <a:gd name="connsiteX11" fmla="*/ 2353735 w 2971801"/>
              <a:gd name="connsiteY11" fmla="*/ 60286 h 163327"/>
              <a:gd name="connsiteX12" fmla="*/ 2573868 w 2971801"/>
              <a:gd name="connsiteY12" fmla="*/ 17953 h 163327"/>
              <a:gd name="connsiteX13" fmla="*/ 2785535 w 2971801"/>
              <a:gd name="connsiteY13" fmla="*/ 161884 h 163327"/>
              <a:gd name="connsiteX14" fmla="*/ 2971801 w 2971801"/>
              <a:gd name="connsiteY14" fmla="*/ 102618 h 163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71801" h="163327">
                <a:moveTo>
                  <a:pt x="0" y="34885"/>
                </a:moveTo>
                <a:cubicBezTo>
                  <a:pt x="63500" y="-1099"/>
                  <a:pt x="101599" y="6664"/>
                  <a:pt x="169333" y="26419"/>
                </a:cubicBezTo>
                <a:cubicBezTo>
                  <a:pt x="237067" y="46174"/>
                  <a:pt x="307624" y="152007"/>
                  <a:pt x="406402" y="153418"/>
                </a:cubicBezTo>
                <a:cubicBezTo>
                  <a:pt x="505180" y="154829"/>
                  <a:pt x="668869" y="56052"/>
                  <a:pt x="762002" y="34885"/>
                </a:cubicBezTo>
                <a:cubicBezTo>
                  <a:pt x="855135" y="13718"/>
                  <a:pt x="907346" y="10896"/>
                  <a:pt x="965201" y="26418"/>
                </a:cubicBezTo>
                <a:cubicBezTo>
                  <a:pt x="1023056" y="41940"/>
                  <a:pt x="1051279" y="111086"/>
                  <a:pt x="1109135" y="128019"/>
                </a:cubicBezTo>
                <a:cubicBezTo>
                  <a:pt x="1166991" y="144952"/>
                  <a:pt x="1246014" y="139307"/>
                  <a:pt x="1312336" y="128018"/>
                </a:cubicBezTo>
                <a:cubicBezTo>
                  <a:pt x="1378658" y="116729"/>
                  <a:pt x="1432279" y="81452"/>
                  <a:pt x="1507068" y="60285"/>
                </a:cubicBezTo>
                <a:cubicBezTo>
                  <a:pt x="1581857" y="39118"/>
                  <a:pt x="1687690" y="-7449"/>
                  <a:pt x="1761068" y="1018"/>
                </a:cubicBezTo>
                <a:cubicBezTo>
                  <a:pt x="1834446" y="9485"/>
                  <a:pt x="1886656" y="88508"/>
                  <a:pt x="1947334" y="111086"/>
                </a:cubicBezTo>
                <a:cubicBezTo>
                  <a:pt x="2008012" y="133664"/>
                  <a:pt x="2057401" y="144953"/>
                  <a:pt x="2125134" y="136486"/>
                </a:cubicBezTo>
                <a:cubicBezTo>
                  <a:pt x="2192867" y="128019"/>
                  <a:pt x="2278946" y="80041"/>
                  <a:pt x="2353735" y="60286"/>
                </a:cubicBezTo>
                <a:cubicBezTo>
                  <a:pt x="2428524" y="40531"/>
                  <a:pt x="2501901" y="1020"/>
                  <a:pt x="2573868" y="17953"/>
                </a:cubicBezTo>
                <a:cubicBezTo>
                  <a:pt x="2645835" y="34886"/>
                  <a:pt x="2719213" y="147773"/>
                  <a:pt x="2785535" y="161884"/>
                </a:cubicBezTo>
                <a:cubicBezTo>
                  <a:pt x="2851857" y="175995"/>
                  <a:pt x="2937934" y="81451"/>
                  <a:pt x="2971801" y="102618"/>
                </a:cubicBezTo>
              </a:path>
            </a:pathLst>
          </a:cu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a:ea typeface="+mn-ea"/>
              <a:cs typeface="+mn-cs"/>
            </a:endParaRPr>
          </a:p>
        </p:txBody>
      </p:sp>
      <p:sp>
        <p:nvSpPr>
          <p:cNvPr id="193" name="Frame 192"/>
          <p:cNvSpPr/>
          <p:nvPr/>
        </p:nvSpPr>
        <p:spPr>
          <a:xfrm>
            <a:off x="8340967" y="3668747"/>
            <a:ext cx="2038287" cy="767973"/>
          </a:xfrm>
          <a:prstGeom prst="frame">
            <a:avLst>
              <a:gd name="adj1" fmla="val 504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Obtain respiratory signals</a:t>
            </a:r>
          </a:p>
        </p:txBody>
      </p:sp>
      <p:sp>
        <p:nvSpPr>
          <p:cNvPr id="5" name="Title 4"/>
          <p:cNvSpPr>
            <a:spLocks noGrp="1"/>
          </p:cNvSpPr>
          <p:nvPr>
            <p:ph type="title"/>
          </p:nvPr>
        </p:nvSpPr>
        <p:spPr/>
        <p:txBody>
          <a:bodyPr/>
          <a:lstStyle/>
          <a:p>
            <a:r>
              <a:rPr lang="en-US" dirty="0"/>
              <a:t>Structure of Algorithms</a:t>
            </a:r>
          </a:p>
        </p:txBody>
      </p:sp>
    </p:spTree>
    <p:custDataLst>
      <p:tags r:id="rId1"/>
    </p:custDataLst>
    <p:extLst>
      <p:ext uri="{BB962C8B-B14F-4D97-AF65-F5344CB8AC3E}">
        <p14:creationId xmlns:p14="http://schemas.microsoft.com/office/powerpoint/2010/main" val="83558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5E-6 7.40741E-7 L 0.40382 7.40741E-7 " pathEditMode="relative" rAng="0" ptsTypes="AA">
                                      <p:cBhvr>
                                        <p:cTn id="6" dur="2000" fill="hold"/>
                                        <p:tgtEl>
                                          <p:spTgt spid="16"/>
                                        </p:tgtEl>
                                        <p:attrNameLst>
                                          <p:attrName>ppt_x</p:attrName>
                                          <p:attrName>ppt_y</p:attrName>
                                        </p:attrNameLst>
                                      </p:cBhvr>
                                      <p:rCtr x="20191" y="0"/>
                                    </p:animMotion>
                                  </p:childTnLst>
                                </p:cTn>
                              </p:par>
                              <p:par>
                                <p:cTn id="7" presetID="0" presetClass="path" presetSubtype="0" accel="50000" decel="50000" fill="hold" nodeType="withEffect">
                                  <p:stCondLst>
                                    <p:cond delay="0"/>
                                  </p:stCondLst>
                                  <p:childTnLst>
                                    <p:animMotion origin="layout" path="M 2.77778E-6 4.07407E-6 L 0.40764 0.01064 " pathEditMode="relative" rAng="0" ptsTypes="AA">
                                      <p:cBhvr>
                                        <p:cTn id="8" dur="2000" fill="hold"/>
                                        <p:tgtEl>
                                          <p:spTgt spid="102"/>
                                        </p:tgtEl>
                                        <p:attrNameLst>
                                          <p:attrName>ppt_x</p:attrName>
                                          <p:attrName>ppt_y</p:attrName>
                                        </p:attrNameLst>
                                      </p:cBhvr>
                                      <p:rCtr x="20382" y="532"/>
                                    </p:animMotion>
                                  </p:childTnLst>
                                </p:cTn>
                              </p:par>
                              <p:par>
                                <p:cTn id="9" presetID="0" presetClass="path" presetSubtype="0" accel="50000" decel="50000" fill="hold" nodeType="withEffect">
                                  <p:stCondLst>
                                    <p:cond delay="0"/>
                                  </p:stCondLst>
                                  <p:childTnLst>
                                    <p:animMotion origin="layout" path="M 4.16667E-6 1.85185E-6 L 0.40763 0.01805 " pathEditMode="relative" rAng="0" ptsTypes="AA">
                                      <p:cBhvr>
                                        <p:cTn id="10" dur="2000" fill="hold"/>
                                        <p:tgtEl>
                                          <p:spTgt spid="107"/>
                                        </p:tgtEl>
                                        <p:attrNameLst>
                                          <p:attrName>ppt_x</p:attrName>
                                          <p:attrName>ppt_y</p:attrName>
                                        </p:attrNameLst>
                                      </p:cBhvr>
                                      <p:rCtr x="20382" y="903"/>
                                    </p:animMotion>
                                  </p:childTnLst>
                                </p:cTn>
                              </p:par>
                              <p:par>
                                <p:cTn id="11" presetID="0" presetClass="path" presetSubtype="0" accel="50000" decel="50000" fill="hold" nodeType="withEffect">
                                  <p:stCondLst>
                                    <p:cond delay="0"/>
                                  </p:stCondLst>
                                  <p:childTnLst>
                                    <p:animMotion origin="layout" path="M -8.33333E-7 -4.44444E-6 L 0.40833 0.01528 " pathEditMode="relative" rAng="0" ptsTypes="AA">
                                      <p:cBhvr>
                                        <p:cTn id="12" dur="2000" fill="hold"/>
                                        <p:tgtEl>
                                          <p:spTgt spid="108"/>
                                        </p:tgtEl>
                                        <p:attrNameLst>
                                          <p:attrName>ppt_x</p:attrName>
                                          <p:attrName>ppt_y</p:attrName>
                                        </p:attrNameLst>
                                      </p:cBhvr>
                                      <p:rCtr x="20417" y="764"/>
                                    </p:animMotion>
                                  </p:childTnLst>
                                </p:cTn>
                              </p:par>
                              <p:par>
                                <p:cTn id="13" presetID="0" presetClass="path" presetSubtype="0" accel="50000" decel="50000" fill="hold" nodeType="withEffect">
                                  <p:stCondLst>
                                    <p:cond delay="0"/>
                                  </p:stCondLst>
                                  <p:childTnLst>
                                    <p:animMotion origin="layout" path="M -3.05556E-6 -1.11111E-6 L 0.40382 -1.11111E-6 " pathEditMode="relative" rAng="0" ptsTypes="AA">
                                      <p:cBhvr>
                                        <p:cTn id="14" dur="2000" fill="hold"/>
                                        <p:tgtEl>
                                          <p:spTgt spid="142"/>
                                        </p:tgtEl>
                                        <p:attrNameLst>
                                          <p:attrName>ppt_x</p:attrName>
                                          <p:attrName>ppt_y</p:attrName>
                                        </p:attrNameLst>
                                      </p:cBhvr>
                                      <p:rCtr x="20191" y="0"/>
                                    </p:animMotion>
                                  </p:childTnLst>
                                </p:cTn>
                              </p:par>
                              <p:par>
                                <p:cTn id="15" presetID="0" presetClass="path" presetSubtype="0" accel="50000" decel="50000" fill="hold" nodeType="withEffect">
                                  <p:stCondLst>
                                    <p:cond delay="0"/>
                                  </p:stCondLst>
                                  <p:childTnLst>
                                    <p:animMotion origin="layout" path="M 4.72222E-6 2.22222E-6 L 0.40763 0.01065 " pathEditMode="relative" rAng="0" ptsTypes="AA">
                                      <p:cBhvr>
                                        <p:cTn id="16" dur="2000" fill="hold"/>
                                        <p:tgtEl>
                                          <p:spTgt spid="143"/>
                                        </p:tgtEl>
                                        <p:attrNameLst>
                                          <p:attrName>ppt_x</p:attrName>
                                          <p:attrName>ppt_y</p:attrName>
                                        </p:attrNameLst>
                                      </p:cBhvr>
                                      <p:rCtr x="20382" y="532"/>
                                    </p:animMotion>
                                  </p:childTnLst>
                                </p:cTn>
                              </p:par>
                              <p:par>
                                <p:cTn id="17" presetID="0" presetClass="path" presetSubtype="0" accel="50000" decel="50000" fill="hold" nodeType="withEffect">
                                  <p:stCondLst>
                                    <p:cond delay="0"/>
                                  </p:stCondLst>
                                  <p:childTnLst>
                                    <p:animMotion origin="layout" path="M -3.88889E-6 0 L 0.40764 0.01806 " pathEditMode="relative" rAng="0" ptsTypes="AA">
                                      <p:cBhvr>
                                        <p:cTn id="18" dur="2000" fill="hold"/>
                                        <p:tgtEl>
                                          <p:spTgt spid="144"/>
                                        </p:tgtEl>
                                        <p:attrNameLst>
                                          <p:attrName>ppt_x</p:attrName>
                                          <p:attrName>ppt_y</p:attrName>
                                        </p:attrNameLst>
                                      </p:cBhvr>
                                      <p:rCtr x="20382" y="903"/>
                                    </p:animMotion>
                                  </p:childTnLst>
                                </p:cTn>
                              </p:par>
                              <p:par>
                                <p:cTn id="19" presetID="0" presetClass="path" presetSubtype="0" accel="50000" decel="50000" fill="hold" nodeType="withEffect">
                                  <p:stCondLst>
                                    <p:cond delay="0"/>
                                  </p:stCondLst>
                                  <p:childTnLst>
                                    <p:animMotion origin="layout" path="M 1.11111E-6 3.7037E-6 L 0.40833 0.01527 " pathEditMode="relative" rAng="0" ptsTypes="AA">
                                      <p:cBhvr>
                                        <p:cTn id="20" dur="2000" fill="hold"/>
                                        <p:tgtEl>
                                          <p:spTgt spid="145"/>
                                        </p:tgtEl>
                                        <p:attrNameLst>
                                          <p:attrName>ppt_x</p:attrName>
                                          <p:attrName>ppt_y</p:attrName>
                                        </p:attrNameLst>
                                      </p:cBhvr>
                                      <p:rCtr x="20417" y="764"/>
                                    </p:animMotion>
                                  </p:childTnLst>
                                </p:cTn>
                              </p:par>
                              <p:par>
                                <p:cTn id="21" presetID="0" presetClass="path" presetSubtype="0" accel="50000" decel="50000" fill="hold" nodeType="withEffect">
                                  <p:stCondLst>
                                    <p:cond delay="0"/>
                                  </p:stCondLst>
                                  <p:childTnLst>
                                    <p:animMotion origin="layout" path="M -1.11111E-6 7.40741E-7 L 0.40382 7.40741E-7 " pathEditMode="relative" rAng="0" ptsTypes="AA">
                                      <p:cBhvr>
                                        <p:cTn id="22" dur="2000" fill="hold"/>
                                        <p:tgtEl>
                                          <p:spTgt spid="146"/>
                                        </p:tgtEl>
                                        <p:attrNameLst>
                                          <p:attrName>ppt_x</p:attrName>
                                          <p:attrName>ppt_y</p:attrName>
                                        </p:attrNameLst>
                                      </p:cBhvr>
                                      <p:rCtr x="20191" y="0"/>
                                    </p:animMotion>
                                  </p:childTnLst>
                                </p:cTn>
                              </p:par>
                              <p:par>
                                <p:cTn id="23" presetID="0" presetClass="path" presetSubtype="0" accel="50000" decel="50000" fill="hold" nodeType="withEffect">
                                  <p:stCondLst>
                                    <p:cond delay="0"/>
                                  </p:stCondLst>
                                  <p:childTnLst>
                                    <p:animMotion origin="layout" path="M 3.05556E-6 4.07407E-6 L 0.40764 0.01064 " pathEditMode="relative" rAng="0" ptsTypes="AA">
                                      <p:cBhvr>
                                        <p:cTn id="24" dur="2000" fill="hold"/>
                                        <p:tgtEl>
                                          <p:spTgt spid="147"/>
                                        </p:tgtEl>
                                        <p:attrNameLst>
                                          <p:attrName>ppt_x</p:attrName>
                                          <p:attrName>ppt_y</p:attrName>
                                        </p:attrNameLst>
                                      </p:cBhvr>
                                      <p:rCtr x="20382" y="532"/>
                                    </p:animMotion>
                                  </p:childTnLst>
                                </p:cTn>
                              </p:par>
                              <p:par>
                                <p:cTn id="25" presetID="0" presetClass="path" presetSubtype="0" accel="50000" decel="50000" fill="hold" nodeType="withEffect">
                                  <p:stCondLst>
                                    <p:cond delay="0"/>
                                  </p:stCondLst>
                                  <p:childTnLst>
                                    <p:animMotion origin="layout" path="M -1.94444E-6 1.85185E-6 L 0.40764 0.01805 " pathEditMode="relative" rAng="0" ptsTypes="AA">
                                      <p:cBhvr>
                                        <p:cTn id="26" dur="2000" fill="hold"/>
                                        <p:tgtEl>
                                          <p:spTgt spid="148"/>
                                        </p:tgtEl>
                                        <p:attrNameLst>
                                          <p:attrName>ppt_x</p:attrName>
                                          <p:attrName>ppt_y</p:attrName>
                                        </p:attrNameLst>
                                      </p:cBhvr>
                                      <p:rCtr x="20382" y="903"/>
                                    </p:animMotion>
                                  </p:childTnLst>
                                </p:cTn>
                              </p:par>
                              <p:par>
                                <p:cTn id="27" presetID="0" presetClass="path" presetSubtype="0" accel="50000" decel="50000" fill="hold" nodeType="withEffect">
                                  <p:stCondLst>
                                    <p:cond delay="0"/>
                                  </p:stCondLst>
                                  <p:childTnLst>
                                    <p:animMotion origin="layout" path="M 3.05556E-6 -4.44444E-6 L 0.40833 0.01528 " pathEditMode="relative" rAng="0" ptsTypes="AA">
                                      <p:cBhvr>
                                        <p:cTn id="28" dur="2000" fill="hold"/>
                                        <p:tgtEl>
                                          <p:spTgt spid="149"/>
                                        </p:tgtEl>
                                        <p:attrNameLst>
                                          <p:attrName>ppt_x</p:attrName>
                                          <p:attrName>ppt_y</p:attrName>
                                        </p:attrNameLst>
                                      </p:cBhvr>
                                      <p:rCtr x="20417" y="764"/>
                                    </p:animMotion>
                                  </p:childTnLst>
                                </p:cTn>
                              </p:par>
                              <p:par>
                                <p:cTn id="29" presetID="0" presetClass="path" presetSubtype="0" accel="50000" decel="50000" fill="hold" nodeType="withEffect">
                                  <p:stCondLst>
                                    <p:cond delay="0"/>
                                  </p:stCondLst>
                                  <p:childTnLst>
                                    <p:animMotion origin="layout" path="M 8.33333E-7 7.40741E-7 L 0.40382 7.40741E-7 " pathEditMode="relative" rAng="0" ptsTypes="AA">
                                      <p:cBhvr>
                                        <p:cTn id="30" dur="2000" fill="hold"/>
                                        <p:tgtEl>
                                          <p:spTgt spid="150"/>
                                        </p:tgtEl>
                                        <p:attrNameLst>
                                          <p:attrName>ppt_x</p:attrName>
                                          <p:attrName>ppt_y</p:attrName>
                                        </p:attrNameLst>
                                      </p:cBhvr>
                                      <p:rCtr x="20191" y="0"/>
                                    </p:animMotion>
                                  </p:childTnLst>
                                </p:cTn>
                              </p:par>
                              <p:par>
                                <p:cTn id="31" presetID="0" presetClass="path" presetSubtype="0" accel="50000" decel="50000" fill="hold" nodeType="withEffect">
                                  <p:stCondLst>
                                    <p:cond delay="0"/>
                                  </p:stCondLst>
                                  <p:childTnLst>
                                    <p:animMotion origin="layout" path="M 5E-6 4.07407E-6 L 0.40764 0.01064 " pathEditMode="relative" rAng="0" ptsTypes="AA">
                                      <p:cBhvr>
                                        <p:cTn id="32" dur="2000" fill="hold"/>
                                        <p:tgtEl>
                                          <p:spTgt spid="151"/>
                                        </p:tgtEl>
                                        <p:attrNameLst>
                                          <p:attrName>ppt_x</p:attrName>
                                          <p:attrName>ppt_y</p:attrName>
                                        </p:attrNameLst>
                                      </p:cBhvr>
                                      <p:rCtr x="20382" y="532"/>
                                    </p:animMotion>
                                  </p:childTnLst>
                                </p:cTn>
                              </p:par>
                              <p:par>
                                <p:cTn id="33" presetID="0" presetClass="path" presetSubtype="0" accel="50000" decel="50000" fill="hold" nodeType="withEffect">
                                  <p:stCondLst>
                                    <p:cond delay="0"/>
                                  </p:stCondLst>
                                  <p:childTnLst>
                                    <p:animMotion origin="layout" path="M 0 1.85185E-6 L 0.40764 0.01805 " pathEditMode="relative" rAng="0" ptsTypes="AA">
                                      <p:cBhvr>
                                        <p:cTn id="34" dur="2000" fill="hold"/>
                                        <p:tgtEl>
                                          <p:spTgt spid="152"/>
                                        </p:tgtEl>
                                        <p:attrNameLst>
                                          <p:attrName>ppt_x</p:attrName>
                                          <p:attrName>ppt_y</p:attrName>
                                        </p:attrNameLst>
                                      </p:cBhvr>
                                      <p:rCtr x="20382" y="903"/>
                                    </p:animMotion>
                                  </p:childTnLst>
                                </p:cTn>
                              </p:par>
                              <p:par>
                                <p:cTn id="35" presetID="0" presetClass="path" presetSubtype="0" accel="50000" decel="50000" fill="hold" nodeType="withEffect">
                                  <p:stCondLst>
                                    <p:cond delay="0"/>
                                  </p:stCondLst>
                                  <p:childTnLst>
                                    <p:animMotion origin="layout" path="M -2.77778E-6 2.96296E-6 L 0.40243 0.05926 " pathEditMode="relative" rAng="0" ptsTypes="AA">
                                      <p:cBhvr>
                                        <p:cTn id="36" dur="2000" fill="hold"/>
                                        <p:tgtEl>
                                          <p:spTgt spid="109"/>
                                        </p:tgtEl>
                                        <p:attrNameLst>
                                          <p:attrName>ppt_x</p:attrName>
                                          <p:attrName>ppt_y</p:attrName>
                                        </p:attrNameLst>
                                      </p:cBhvr>
                                      <p:rCtr x="20122" y="2963"/>
                                    </p:animMotion>
                                  </p:childTnLst>
                                </p:cTn>
                              </p:par>
                              <p:par>
                                <p:cTn id="37" presetID="0" presetClass="path" presetSubtype="0" accel="50000" decel="50000" fill="hold" nodeType="withEffect">
                                  <p:stCondLst>
                                    <p:cond delay="0"/>
                                  </p:stCondLst>
                                  <p:childTnLst>
                                    <p:animMotion origin="layout" path="M 1.11111E-6 1.48148E-6 L 0.39861 0.06667 " pathEditMode="relative" rAng="0" ptsTypes="AA">
                                      <p:cBhvr>
                                        <p:cTn id="38" dur="2000" fill="hold"/>
                                        <p:tgtEl>
                                          <p:spTgt spid="111"/>
                                        </p:tgtEl>
                                        <p:attrNameLst>
                                          <p:attrName>ppt_x</p:attrName>
                                          <p:attrName>ppt_y</p:attrName>
                                        </p:attrNameLst>
                                      </p:cBhvr>
                                      <p:rCtr x="19931" y="3333"/>
                                    </p:animMotion>
                                  </p:childTnLst>
                                </p:cTn>
                              </p:par>
                              <p:par>
                                <p:cTn id="39" presetID="0" presetClass="path" presetSubtype="0" accel="50000" decel="50000" fill="hold" nodeType="withEffect">
                                  <p:stCondLst>
                                    <p:cond delay="0"/>
                                  </p:stCondLst>
                                  <p:childTnLst>
                                    <p:animMotion origin="layout" path="M 1.11111E-6 1.48148E-6 L 0.39792 0.06759 " pathEditMode="relative" rAng="0" ptsTypes="AA">
                                      <p:cBhvr>
                                        <p:cTn id="40" dur="2000" fill="hold"/>
                                        <p:tgtEl>
                                          <p:spTgt spid="114"/>
                                        </p:tgtEl>
                                        <p:attrNameLst>
                                          <p:attrName>ppt_x</p:attrName>
                                          <p:attrName>ppt_y</p:attrName>
                                        </p:attrNameLst>
                                      </p:cBhvr>
                                      <p:rCtr x="19896" y="3380"/>
                                    </p:animMotion>
                                  </p:childTnLst>
                                </p:cTn>
                              </p:par>
                              <p:par>
                                <p:cTn id="41" presetID="0" presetClass="path" presetSubtype="0" accel="50000" decel="50000" fill="hold" nodeType="withEffect">
                                  <p:stCondLst>
                                    <p:cond delay="0"/>
                                  </p:stCondLst>
                                  <p:childTnLst>
                                    <p:animMotion origin="layout" path="M 3.33333E-6 1.48148E-6 L 0.40277 0.06111 " pathEditMode="relative" rAng="0" ptsTypes="AA">
                                      <p:cBhvr>
                                        <p:cTn id="42" dur="2000" fill="hold"/>
                                        <p:tgtEl>
                                          <p:spTgt spid="117"/>
                                        </p:tgtEl>
                                        <p:attrNameLst>
                                          <p:attrName>ppt_x</p:attrName>
                                          <p:attrName>ppt_y</p:attrName>
                                        </p:attrNameLst>
                                      </p:cBhvr>
                                      <p:rCtr x="20139" y="3056"/>
                                    </p:animMotion>
                                  </p:childTnLst>
                                </p:cTn>
                              </p:par>
                              <p:par>
                                <p:cTn id="43" presetID="8" presetClass="emph" presetSubtype="0" fill="hold" nodeType="withEffect">
                                  <p:stCondLst>
                                    <p:cond delay="0"/>
                                  </p:stCondLst>
                                  <p:childTnLst>
                                    <p:animRot by="5400000">
                                      <p:cBhvr>
                                        <p:cTn id="44" dur="2000" fill="hold"/>
                                        <p:tgtEl>
                                          <p:spTgt spid="109"/>
                                        </p:tgtEl>
                                        <p:attrNameLst>
                                          <p:attrName>r</p:attrName>
                                        </p:attrNameLst>
                                      </p:cBhvr>
                                    </p:animRot>
                                  </p:childTnLst>
                                </p:cTn>
                              </p:par>
                              <p:par>
                                <p:cTn id="45" presetID="8" presetClass="emph" presetSubtype="0" fill="hold" nodeType="withEffect">
                                  <p:stCondLst>
                                    <p:cond delay="0"/>
                                  </p:stCondLst>
                                  <p:childTnLst>
                                    <p:animRot by="5400000">
                                      <p:cBhvr>
                                        <p:cTn id="46" dur="2000" fill="hold"/>
                                        <p:tgtEl>
                                          <p:spTgt spid="117"/>
                                        </p:tgtEl>
                                        <p:attrNameLst>
                                          <p:attrName>r</p:attrName>
                                        </p:attrNameLst>
                                      </p:cBhvr>
                                    </p:animRot>
                                  </p:childTnLst>
                                </p:cTn>
                              </p:par>
                              <p:par>
                                <p:cTn id="47" presetID="8" presetClass="emph" presetSubtype="0" fill="hold" nodeType="withEffect">
                                  <p:stCondLst>
                                    <p:cond delay="0"/>
                                  </p:stCondLst>
                                  <p:childTnLst>
                                    <p:animRot by="5400000">
                                      <p:cBhvr>
                                        <p:cTn id="48" dur="2000" fill="hold"/>
                                        <p:tgtEl>
                                          <p:spTgt spid="114"/>
                                        </p:tgtEl>
                                        <p:attrNameLst>
                                          <p:attrName>r</p:attrName>
                                        </p:attrNameLst>
                                      </p:cBhvr>
                                    </p:animRot>
                                  </p:childTnLst>
                                </p:cTn>
                              </p:par>
                              <p:par>
                                <p:cTn id="49" presetID="8" presetClass="emph" presetSubtype="0" fill="hold" nodeType="withEffect">
                                  <p:stCondLst>
                                    <p:cond delay="0"/>
                                  </p:stCondLst>
                                  <p:childTnLst>
                                    <p:animRot by="5400000">
                                      <p:cBhvr>
                                        <p:cTn id="50" dur="2000" fill="hold"/>
                                        <p:tgtEl>
                                          <p:spTgt spid="111"/>
                                        </p:tgtEl>
                                        <p:attrNameLst>
                                          <p:attrName>r</p:attrName>
                                        </p:attrNameLst>
                                      </p:cBhvr>
                                    </p:animRot>
                                  </p:childTnLst>
                                </p:cTn>
                              </p:par>
                              <p:par>
                                <p:cTn id="51" presetID="0" presetClass="path" presetSubtype="0" accel="50000" decel="50000" fill="hold" nodeType="withEffect">
                                  <p:stCondLst>
                                    <p:cond delay="0"/>
                                  </p:stCondLst>
                                  <p:childTnLst>
                                    <p:animMotion origin="layout" path="M -2.77778E-6 2.96296E-6 L 0.40243 0.05926 " pathEditMode="relative" rAng="0" ptsTypes="AA">
                                      <p:cBhvr>
                                        <p:cTn id="52" dur="2000" fill="hold"/>
                                        <p:tgtEl>
                                          <p:spTgt spid="158"/>
                                        </p:tgtEl>
                                        <p:attrNameLst>
                                          <p:attrName>ppt_x</p:attrName>
                                          <p:attrName>ppt_y</p:attrName>
                                        </p:attrNameLst>
                                      </p:cBhvr>
                                      <p:rCtr x="20122" y="2963"/>
                                    </p:animMotion>
                                  </p:childTnLst>
                                </p:cTn>
                              </p:par>
                              <p:par>
                                <p:cTn id="53" presetID="0" presetClass="path" presetSubtype="0" accel="50000" decel="50000" fill="hold" nodeType="withEffect">
                                  <p:stCondLst>
                                    <p:cond delay="0"/>
                                  </p:stCondLst>
                                  <p:childTnLst>
                                    <p:animMotion origin="layout" path="M 1.11111E-6 1.48148E-6 L 0.39861 0.06667 " pathEditMode="relative" rAng="0" ptsTypes="AA">
                                      <p:cBhvr>
                                        <p:cTn id="54" dur="2000" fill="hold"/>
                                        <p:tgtEl>
                                          <p:spTgt spid="159"/>
                                        </p:tgtEl>
                                        <p:attrNameLst>
                                          <p:attrName>ppt_x</p:attrName>
                                          <p:attrName>ppt_y</p:attrName>
                                        </p:attrNameLst>
                                      </p:cBhvr>
                                      <p:rCtr x="19931" y="3333"/>
                                    </p:animMotion>
                                  </p:childTnLst>
                                </p:cTn>
                              </p:par>
                              <p:par>
                                <p:cTn id="55" presetID="0" presetClass="path" presetSubtype="0" accel="50000" decel="50000" fill="hold" nodeType="withEffect">
                                  <p:stCondLst>
                                    <p:cond delay="0"/>
                                  </p:stCondLst>
                                  <p:childTnLst>
                                    <p:animMotion origin="layout" path="M 1.11111E-6 1.48148E-6 L 0.39792 0.06759 " pathEditMode="relative" rAng="0" ptsTypes="AA">
                                      <p:cBhvr>
                                        <p:cTn id="56" dur="2000" fill="hold"/>
                                        <p:tgtEl>
                                          <p:spTgt spid="160"/>
                                        </p:tgtEl>
                                        <p:attrNameLst>
                                          <p:attrName>ppt_x</p:attrName>
                                          <p:attrName>ppt_y</p:attrName>
                                        </p:attrNameLst>
                                      </p:cBhvr>
                                      <p:rCtr x="19896" y="3380"/>
                                    </p:animMotion>
                                  </p:childTnLst>
                                </p:cTn>
                              </p:par>
                              <p:par>
                                <p:cTn id="57" presetID="0" presetClass="path" presetSubtype="0" accel="50000" decel="50000" fill="hold" nodeType="withEffect">
                                  <p:stCondLst>
                                    <p:cond delay="0"/>
                                  </p:stCondLst>
                                  <p:childTnLst>
                                    <p:animMotion origin="layout" path="M 3.33333E-6 1.48148E-6 L 0.40277 0.06111 " pathEditMode="relative" rAng="0" ptsTypes="AA">
                                      <p:cBhvr>
                                        <p:cTn id="58" dur="2000" fill="hold"/>
                                        <p:tgtEl>
                                          <p:spTgt spid="161"/>
                                        </p:tgtEl>
                                        <p:attrNameLst>
                                          <p:attrName>ppt_x</p:attrName>
                                          <p:attrName>ppt_y</p:attrName>
                                        </p:attrNameLst>
                                      </p:cBhvr>
                                      <p:rCtr x="20139" y="3056"/>
                                    </p:animMotion>
                                  </p:childTnLst>
                                </p:cTn>
                              </p:par>
                              <p:par>
                                <p:cTn id="59" presetID="8" presetClass="emph" presetSubtype="0" fill="hold" nodeType="withEffect">
                                  <p:stCondLst>
                                    <p:cond delay="0"/>
                                  </p:stCondLst>
                                  <p:childTnLst>
                                    <p:animRot by="5400000">
                                      <p:cBhvr>
                                        <p:cTn id="60" dur="2000" fill="hold"/>
                                        <p:tgtEl>
                                          <p:spTgt spid="158"/>
                                        </p:tgtEl>
                                        <p:attrNameLst>
                                          <p:attrName>r</p:attrName>
                                        </p:attrNameLst>
                                      </p:cBhvr>
                                    </p:animRot>
                                  </p:childTnLst>
                                </p:cTn>
                              </p:par>
                              <p:par>
                                <p:cTn id="61" presetID="8" presetClass="emph" presetSubtype="0" fill="hold" nodeType="withEffect">
                                  <p:stCondLst>
                                    <p:cond delay="0"/>
                                  </p:stCondLst>
                                  <p:childTnLst>
                                    <p:animRot by="5400000">
                                      <p:cBhvr>
                                        <p:cTn id="62" dur="2000" fill="hold"/>
                                        <p:tgtEl>
                                          <p:spTgt spid="161"/>
                                        </p:tgtEl>
                                        <p:attrNameLst>
                                          <p:attrName>r</p:attrName>
                                        </p:attrNameLst>
                                      </p:cBhvr>
                                    </p:animRot>
                                  </p:childTnLst>
                                </p:cTn>
                              </p:par>
                              <p:par>
                                <p:cTn id="63" presetID="8" presetClass="emph" presetSubtype="0" fill="hold" nodeType="withEffect">
                                  <p:stCondLst>
                                    <p:cond delay="0"/>
                                  </p:stCondLst>
                                  <p:childTnLst>
                                    <p:animRot by="5400000">
                                      <p:cBhvr>
                                        <p:cTn id="64" dur="2000" fill="hold"/>
                                        <p:tgtEl>
                                          <p:spTgt spid="160"/>
                                        </p:tgtEl>
                                        <p:attrNameLst>
                                          <p:attrName>r</p:attrName>
                                        </p:attrNameLst>
                                      </p:cBhvr>
                                    </p:animRot>
                                  </p:childTnLst>
                                </p:cTn>
                              </p:par>
                              <p:par>
                                <p:cTn id="65" presetID="8" presetClass="emph" presetSubtype="0" fill="hold" nodeType="withEffect">
                                  <p:stCondLst>
                                    <p:cond delay="0"/>
                                  </p:stCondLst>
                                  <p:childTnLst>
                                    <p:animRot by="5400000">
                                      <p:cBhvr>
                                        <p:cTn id="66" dur="2000" fill="hold"/>
                                        <p:tgtEl>
                                          <p:spTgt spid="159"/>
                                        </p:tgtEl>
                                        <p:attrNameLst>
                                          <p:attrName>r</p:attrName>
                                        </p:attrNameLst>
                                      </p:cBhvr>
                                    </p:animRot>
                                  </p:childTnLst>
                                </p:cTn>
                              </p:par>
                              <p:par>
                                <p:cTn id="67" presetID="0" presetClass="path" presetSubtype="0" accel="50000" decel="50000" fill="hold" nodeType="withEffect">
                                  <p:stCondLst>
                                    <p:cond delay="0"/>
                                  </p:stCondLst>
                                  <p:childTnLst>
                                    <p:animMotion origin="layout" path="M 5.55556E-7 2.96296E-6 L 0.40243 0.05926 " pathEditMode="relative" rAng="0" ptsTypes="AA">
                                      <p:cBhvr>
                                        <p:cTn id="68" dur="2000" fill="hold"/>
                                        <p:tgtEl>
                                          <p:spTgt spid="162"/>
                                        </p:tgtEl>
                                        <p:attrNameLst>
                                          <p:attrName>ppt_x</p:attrName>
                                          <p:attrName>ppt_y</p:attrName>
                                        </p:attrNameLst>
                                      </p:cBhvr>
                                      <p:rCtr x="20122" y="2963"/>
                                    </p:animMotion>
                                  </p:childTnLst>
                                </p:cTn>
                              </p:par>
                              <p:par>
                                <p:cTn id="69" presetID="0" presetClass="path" presetSubtype="0" accel="50000" decel="50000" fill="hold" nodeType="withEffect">
                                  <p:stCondLst>
                                    <p:cond delay="0"/>
                                  </p:stCondLst>
                                  <p:childTnLst>
                                    <p:animMotion origin="layout" path="M 4.44444E-6 1.48148E-6 L 0.39861 0.06667 " pathEditMode="relative" rAng="0" ptsTypes="AA">
                                      <p:cBhvr>
                                        <p:cTn id="70" dur="2000" fill="hold"/>
                                        <p:tgtEl>
                                          <p:spTgt spid="163"/>
                                        </p:tgtEl>
                                        <p:attrNameLst>
                                          <p:attrName>ppt_x</p:attrName>
                                          <p:attrName>ppt_y</p:attrName>
                                        </p:attrNameLst>
                                      </p:cBhvr>
                                      <p:rCtr x="19931" y="3333"/>
                                    </p:animMotion>
                                  </p:childTnLst>
                                </p:cTn>
                              </p:par>
                              <p:par>
                                <p:cTn id="71" presetID="0" presetClass="path" presetSubtype="0" accel="50000" decel="50000" fill="hold" nodeType="withEffect">
                                  <p:stCondLst>
                                    <p:cond delay="0"/>
                                  </p:stCondLst>
                                  <p:childTnLst>
                                    <p:animMotion origin="layout" path="M 4.44444E-6 1.48148E-6 L 0.39791 0.06759 " pathEditMode="relative" rAng="0" ptsTypes="AA">
                                      <p:cBhvr>
                                        <p:cTn id="72" dur="2000" fill="hold"/>
                                        <p:tgtEl>
                                          <p:spTgt spid="164"/>
                                        </p:tgtEl>
                                        <p:attrNameLst>
                                          <p:attrName>ppt_x</p:attrName>
                                          <p:attrName>ppt_y</p:attrName>
                                        </p:attrNameLst>
                                      </p:cBhvr>
                                      <p:rCtr x="19896" y="3380"/>
                                    </p:animMotion>
                                  </p:childTnLst>
                                </p:cTn>
                              </p:par>
                              <p:par>
                                <p:cTn id="73" presetID="0" presetClass="path" presetSubtype="0" accel="50000" decel="50000" fill="hold" nodeType="withEffect">
                                  <p:stCondLst>
                                    <p:cond delay="0"/>
                                  </p:stCondLst>
                                  <p:childTnLst>
                                    <p:animMotion origin="layout" path="M -3.33333E-6 1.48148E-6 L 0.40278 0.06111 " pathEditMode="relative" rAng="0" ptsTypes="AA">
                                      <p:cBhvr>
                                        <p:cTn id="74" dur="2000" fill="hold"/>
                                        <p:tgtEl>
                                          <p:spTgt spid="165"/>
                                        </p:tgtEl>
                                        <p:attrNameLst>
                                          <p:attrName>ppt_x</p:attrName>
                                          <p:attrName>ppt_y</p:attrName>
                                        </p:attrNameLst>
                                      </p:cBhvr>
                                      <p:rCtr x="20139" y="3056"/>
                                    </p:animMotion>
                                  </p:childTnLst>
                                </p:cTn>
                              </p:par>
                              <p:par>
                                <p:cTn id="75" presetID="8" presetClass="emph" presetSubtype="0" fill="hold" nodeType="withEffect">
                                  <p:stCondLst>
                                    <p:cond delay="0"/>
                                  </p:stCondLst>
                                  <p:childTnLst>
                                    <p:animRot by="5400000">
                                      <p:cBhvr>
                                        <p:cTn id="76" dur="2000" fill="hold"/>
                                        <p:tgtEl>
                                          <p:spTgt spid="162"/>
                                        </p:tgtEl>
                                        <p:attrNameLst>
                                          <p:attrName>r</p:attrName>
                                        </p:attrNameLst>
                                      </p:cBhvr>
                                    </p:animRot>
                                  </p:childTnLst>
                                </p:cTn>
                              </p:par>
                              <p:par>
                                <p:cTn id="77" presetID="8" presetClass="emph" presetSubtype="0" fill="hold" nodeType="withEffect">
                                  <p:stCondLst>
                                    <p:cond delay="0"/>
                                  </p:stCondLst>
                                  <p:childTnLst>
                                    <p:animRot by="5400000">
                                      <p:cBhvr>
                                        <p:cTn id="78" dur="2000" fill="hold"/>
                                        <p:tgtEl>
                                          <p:spTgt spid="165"/>
                                        </p:tgtEl>
                                        <p:attrNameLst>
                                          <p:attrName>r</p:attrName>
                                        </p:attrNameLst>
                                      </p:cBhvr>
                                    </p:animRot>
                                  </p:childTnLst>
                                </p:cTn>
                              </p:par>
                              <p:par>
                                <p:cTn id="79" presetID="8" presetClass="emph" presetSubtype="0" fill="hold" nodeType="withEffect">
                                  <p:stCondLst>
                                    <p:cond delay="0"/>
                                  </p:stCondLst>
                                  <p:childTnLst>
                                    <p:animRot by="5400000">
                                      <p:cBhvr>
                                        <p:cTn id="80" dur="2000" fill="hold"/>
                                        <p:tgtEl>
                                          <p:spTgt spid="164"/>
                                        </p:tgtEl>
                                        <p:attrNameLst>
                                          <p:attrName>r</p:attrName>
                                        </p:attrNameLst>
                                      </p:cBhvr>
                                    </p:animRot>
                                  </p:childTnLst>
                                </p:cTn>
                              </p:par>
                              <p:par>
                                <p:cTn id="81" presetID="8" presetClass="emph" presetSubtype="0" fill="hold" nodeType="withEffect">
                                  <p:stCondLst>
                                    <p:cond delay="0"/>
                                  </p:stCondLst>
                                  <p:childTnLst>
                                    <p:animRot by="5400000">
                                      <p:cBhvr>
                                        <p:cTn id="82" dur="2000" fill="hold"/>
                                        <p:tgtEl>
                                          <p:spTgt spid="163"/>
                                        </p:tgtEl>
                                        <p:attrNameLst>
                                          <p:attrName>r</p:attrName>
                                        </p:attrNameLst>
                                      </p:cBhvr>
                                    </p:animRot>
                                  </p:childTnLst>
                                </p:cTn>
                              </p:par>
                              <p:par>
                                <p:cTn id="83" presetID="0" presetClass="path" presetSubtype="0" accel="50000" decel="50000" fill="hold" nodeType="withEffect">
                                  <p:stCondLst>
                                    <p:cond delay="0"/>
                                  </p:stCondLst>
                                  <p:childTnLst>
                                    <p:animMotion origin="layout" path="M 2.77778E-6 2.96296E-6 L 0.40243 0.05926 " pathEditMode="relative" rAng="0" ptsTypes="AA">
                                      <p:cBhvr>
                                        <p:cTn id="84" dur="2000" fill="hold"/>
                                        <p:tgtEl>
                                          <p:spTgt spid="166"/>
                                        </p:tgtEl>
                                        <p:attrNameLst>
                                          <p:attrName>ppt_x</p:attrName>
                                          <p:attrName>ppt_y</p:attrName>
                                        </p:attrNameLst>
                                      </p:cBhvr>
                                      <p:rCtr x="20122" y="2963"/>
                                    </p:animMotion>
                                  </p:childTnLst>
                                </p:cTn>
                              </p:par>
                              <p:par>
                                <p:cTn id="85" presetID="0" presetClass="path" presetSubtype="0" accel="50000" decel="50000" fill="hold" nodeType="withEffect">
                                  <p:stCondLst>
                                    <p:cond delay="0"/>
                                  </p:stCondLst>
                                  <p:childTnLst>
                                    <p:animMotion origin="layout" path="M -3.33333E-6 1.48148E-6 L 0.39861 0.06667 " pathEditMode="relative" rAng="0" ptsTypes="AA">
                                      <p:cBhvr>
                                        <p:cTn id="86" dur="2000" fill="hold"/>
                                        <p:tgtEl>
                                          <p:spTgt spid="167"/>
                                        </p:tgtEl>
                                        <p:attrNameLst>
                                          <p:attrName>ppt_x</p:attrName>
                                          <p:attrName>ppt_y</p:attrName>
                                        </p:attrNameLst>
                                      </p:cBhvr>
                                      <p:rCtr x="19931" y="3333"/>
                                    </p:animMotion>
                                  </p:childTnLst>
                                </p:cTn>
                              </p:par>
                              <p:par>
                                <p:cTn id="87" presetID="0" presetClass="path" presetSubtype="0" accel="50000" decel="50000" fill="hold" nodeType="withEffect">
                                  <p:stCondLst>
                                    <p:cond delay="0"/>
                                  </p:stCondLst>
                                  <p:childTnLst>
                                    <p:animMotion origin="layout" path="M -3.33333E-6 1.48148E-6 L 0.39792 0.06759 " pathEditMode="relative" rAng="0" ptsTypes="AA">
                                      <p:cBhvr>
                                        <p:cTn id="88" dur="2000" fill="hold"/>
                                        <p:tgtEl>
                                          <p:spTgt spid="168"/>
                                        </p:tgtEl>
                                        <p:attrNameLst>
                                          <p:attrName>ppt_x</p:attrName>
                                          <p:attrName>ppt_y</p:attrName>
                                        </p:attrNameLst>
                                      </p:cBhvr>
                                      <p:rCtr x="19896" y="3380"/>
                                    </p:animMotion>
                                  </p:childTnLst>
                                </p:cTn>
                              </p:par>
                              <p:par>
                                <p:cTn id="89" presetID="8" presetClass="emph" presetSubtype="0" fill="hold" nodeType="withEffect">
                                  <p:stCondLst>
                                    <p:cond delay="0"/>
                                  </p:stCondLst>
                                  <p:childTnLst>
                                    <p:animRot by="5400000">
                                      <p:cBhvr>
                                        <p:cTn id="90" dur="2000" fill="hold"/>
                                        <p:tgtEl>
                                          <p:spTgt spid="166"/>
                                        </p:tgtEl>
                                        <p:attrNameLst>
                                          <p:attrName>r</p:attrName>
                                        </p:attrNameLst>
                                      </p:cBhvr>
                                    </p:animRot>
                                  </p:childTnLst>
                                </p:cTn>
                              </p:par>
                              <p:par>
                                <p:cTn id="91" presetID="8" presetClass="emph" presetSubtype="0" fill="hold" nodeType="withEffect">
                                  <p:stCondLst>
                                    <p:cond delay="0"/>
                                  </p:stCondLst>
                                  <p:childTnLst>
                                    <p:animRot by="5400000">
                                      <p:cBhvr>
                                        <p:cTn id="92" dur="2000" fill="hold"/>
                                        <p:tgtEl>
                                          <p:spTgt spid="168"/>
                                        </p:tgtEl>
                                        <p:attrNameLst>
                                          <p:attrName>r</p:attrName>
                                        </p:attrNameLst>
                                      </p:cBhvr>
                                    </p:animRot>
                                  </p:childTnLst>
                                </p:cTn>
                              </p:par>
                              <p:par>
                                <p:cTn id="93" presetID="8" presetClass="emph" presetSubtype="0" fill="hold" nodeType="withEffect">
                                  <p:stCondLst>
                                    <p:cond delay="0"/>
                                  </p:stCondLst>
                                  <p:childTnLst>
                                    <p:animRot by="5400000">
                                      <p:cBhvr>
                                        <p:cTn id="94" dur="2000" fill="hold"/>
                                        <p:tgtEl>
                                          <p:spTgt spid="167"/>
                                        </p:tgtEl>
                                        <p:attrNameLst>
                                          <p:attrName>r</p:attrName>
                                        </p:attrNameLst>
                                      </p:cBhvr>
                                    </p:animRot>
                                  </p:childTnLst>
                                </p:cTn>
                              </p:par>
                              <p:par>
                                <p:cTn id="95" presetID="0" presetClass="path" presetSubtype="0" accel="50000" decel="50000" fill="hold" nodeType="withEffect">
                                  <p:stCondLst>
                                    <p:cond delay="0"/>
                                  </p:stCondLst>
                                  <p:childTnLst>
                                    <p:animMotion origin="layout" path="M -3.33333E-6 3.33333E-6 L 0.40486 0.00185 " pathEditMode="relative" rAng="0" ptsTypes="AA">
                                      <p:cBhvr>
                                        <p:cTn id="96" dur="2000" fill="hold"/>
                                        <p:tgtEl>
                                          <p:spTgt spid="187"/>
                                        </p:tgtEl>
                                        <p:attrNameLst>
                                          <p:attrName>ppt_x</p:attrName>
                                          <p:attrName>ppt_y</p:attrName>
                                        </p:attrNameLst>
                                      </p:cBhvr>
                                      <p:rCtr x="20243" y="93"/>
                                    </p:animMotion>
                                  </p:childTnLst>
                                </p:cTn>
                              </p:par>
                              <p:par>
                                <p:cTn id="97" presetID="0" presetClass="path" presetSubtype="0" accel="50000" decel="50000" fill="hold" nodeType="withEffect">
                                  <p:stCondLst>
                                    <p:cond delay="0"/>
                                  </p:stCondLst>
                                  <p:childTnLst>
                                    <p:animMotion origin="layout" path="M -1.11111E-6 -4.07407E-6 L 0.40486 0.00186 " pathEditMode="relative" rAng="0" ptsTypes="AA">
                                      <p:cBhvr>
                                        <p:cTn id="98" dur="2000" fill="hold"/>
                                        <p:tgtEl>
                                          <p:spTgt spid="192"/>
                                        </p:tgtEl>
                                        <p:attrNameLst>
                                          <p:attrName>ppt_x</p:attrName>
                                          <p:attrName>ppt_y</p:attrName>
                                        </p:attrNameLst>
                                      </p:cBhvr>
                                      <p:rCtr x="20243" y="93"/>
                                    </p:animMotion>
                                  </p:childTnLst>
                                </p:cTn>
                              </p:par>
                              <p:par>
                                <p:cTn id="99" presetID="0" presetClass="path" presetSubtype="0" accel="50000" decel="50000" fill="hold" nodeType="withEffect">
                                  <p:stCondLst>
                                    <p:cond delay="0"/>
                                  </p:stCondLst>
                                  <p:childTnLst>
                                    <p:animMotion origin="layout" path="M 1.11111E-6 -3.33333E-6 L 0.40486 0.00186 " pathEditMode="relative" rAng="0" ptsTypes="AA">
                                      <p:cBhvr>
                                        <p:cTn id="100" dur="2000" fill="hold"/>
                                        <p:tgtEl>
                                          <p:spTgt spid="195"/>
                                        </p:tgtEl>
                                        <p:attrNameLst>
                                          <p:attrName>ppt_x</p:attrName>
                                          <p:attrName>ppt_y</p:attrName>
                                        </p:attrNameLst>
                                      </p:cBhvr>
                                      <p:rCtr x="20243" y="93"/>
                                    </p:animMotion>
                                  </p:childTnLst>
                                </p:cTn>
                              </p:par>
                              <p:par>
                                <p:cTn id="101" presetID="0" presetClass="path" presetSubtype="0" accel="50000" decel="50000" fill="hold" nodeType="withEffect">
                                  <p:stCondLst>
                                    <p:cond delay="0"/>
                                  </p:stCondLst>
                                  <p:childTnLst>
                                    <p:animMotion origin="layout" path="M 3.33333E-6 1.85185E-6 L 0.40486 0.00185 " pathEditMode="relative" rAng="0" ptsTypes="AA">
                                      <p:cBhvr>
                                        <p:cTn id="102" dur="2000" fill="hold"/>
                                        <p:tgtEl>
                                          <p:spTgt spid="197"/>
                                        </p:tgtEl>
                                        <p:attrNameLst>
                                          <p:attrName>ppt_x</p:attrName>
                                          <p:attrName>ppt_y</p:attrName>
                                        </p:attrNameLst>
                                      </p:cBhvr>
                                      <p:rCtr x="20243" y="93"/>
                                    </p:animMotion>
                                  </p:childTnLst>
                                </p:cTn>
                              </p:par>
                              <p:par>
                                <p:cTn id="103" presetID="0" presetClass="path" presetSubtype="0" accel="50000" decel="50000" fill="hold" nodeType="withEffect">
                                  <p:stCondLst>
                                    <p:cond delay="0"/>
                                  </p:stCondLst>
                                  <p:childTnLst>
                                    <p:animMotion origin="layout" path="M -1.11111E-6 3.33333E-6 L 0.40486 0.00185 " pathEditMode="relative" rAng="0" ptsTypes="AA">
                                      <p:cBhvr>
                                        <p:cTn id="104" dur="2000" fill="hold"/>
                                        <p:tgtEl>
                                          <p:spTgt spid="199"/>
                                        </p:tgtEl>
                                        <p:attrNameLst>
                                          <p:attrName>ppt_x</p:attrName>
                                          <p:attrName>ppt_y</p:attrName>
                                        </p:attrNameLst>
                                      </p:cBhvr>
                                      <p:rCtr x="20243" y="93"/>
                                    </p:animMotion>
                                  </p:childTnLst>
                                </p:cTn>
                              </p:par>
                              <p:par>
                                <p:cTn id="105" presetID="0" presetClass="path" presetSubtype="0" accel="50000" decel="50000" fill="hold" nodeType="withEffect">
                                  <p:stCondLst>
                                    <p:cond delay="0"/>
                                  </p:stCondLst>
                                  <p:childTnLst>
                                    <p:animMotion origin="layout" path="M 1.11111E-6 0 L 0.40486 0.00185 " pathEditMode="relative" rAng="0" ptsTypes="AA">
                                      <p:cBhvr>
                                        <p:cTn id="106" dur="2000" fill="hold"/>
                                        <p:tgtEl>
                                          <p:spTgt spid="200"/>
                                        </p:tgtEl>
                                        <p:attrNameLst>
                                          <p:attrName>ppt_x</p:attrName>
                                          <p:attrName>ppt_y</p:attrName>
                                        </p:attrNameLst>
                                      </p:cBhvr>
                                      <p:rCtr x="20243" y="93"/>
                                    </p:animMotion>
                                  </p:childTnLst>
                                </p:cTn>
                              </p:par>
                              <p:par>
                                <p:cTn id="107" presetID="0" presetClass="path" presetSubtype="0" accel="50000" decel="50000" fill="hold" nodeType="withEffect">
                                  <p:stCondLst>
                                    <p:cond delay="0"/>
                                  </p:stCondLst>
                                  <p:childTnLst>
                                    <p:animMotion origin="layout" path="M 3.33333E-6 -3.33333E-6 L 0.40486 0.00186 " pathEditMode="relative" rAng="0" ptsTypes="AA">
                                      <p:cBhvr>
                                        <p:cTn id="108" dur="2000" fill="hold"/>
                                        <p:tgtEl>
                                          <p:spTgt spid="201"/>
                                        </p:tgtEl>
                                        <p:attrNameLst>
                                          <p:attrName>ppt_x</p:attrName>
                                          <p:attrName>ppt_y</p:attrName>
                                        </p:attrNameLst>
                                      </p:cBhvr>
                                      <p:rCtr x="20243" y="93"/>
                                    </p:animMotion>
                                  </p:childTnLst>
                                </p:cTn>
                              </p:par>
                              <p:par>
                                <p:cTn id="109" presetID="0" presetClass="path" presetSubtype="0" accel="50000" decel="50000" fill="hold" nodeType="withEffect">
                                  <p:stCondLst>
                                    <p:cond delay="0"/>
                                  </p:stCondLst>
                                  <p:childTnLst>
                                    <p:animMotion origin="layout" path="M -4.44444E-6 1.85185E-6 L 0.40487 0.00185 " pathEditMode="relative" rAng="0" ptsTypes="AA">
                                      <p:cBhvr>
                                        <p:cTn id="110" dur="2000" fill="hold"/>
                                        <p:tgtEl>
                                          <p:spTgt spid="202"/>
                                        </p:tgtEl>
                                        <p:attrNameLst>
                                          <p:attrName>ppt_x</p:attrName>
                                          <p:attrName>ppt_y</p:attrName>
                                        </p:attrNameLst>
                                      </p:cBhvr>
                                      <p:rCtr x="20243" y="93"/>
                                    </p:animMotion>
                                  </p:childTnLst>
                                </p:cTn>
                              </p:par>
                              <p:par>
                                <p:cTn id="111" presetID="0" presetClass="path" presetSubtype="0" accel="50000" decel="50000" fill="hold" nodeType="withEffect">
                                  <p:stCondLst>
                                    <p:cond delay="0"/>
                                  </p:stCondLst>
                                  <p:childTnLst>
                                    <p:animMotion origin="layout" path="M -1.11111E-6 3.33333E-6 L 0.40486 0.00185 " pathEditMode="relative" rAng="0" ptsTypes="AA">
                                      <p:cBhvr>
                                        <p:cTn id="112" dur="2000" fill="hold"/>
                                        <p:tgtEl>
                                          <p:spTgt spid="203"/>
                                        </p:tgtEl>
                                        <p:attrNameLst>
                                          <p:attrName>ppt_x</p:attrName>
                                          <p:attrName>ppt_y</p:attrName>
                                        </p:attrNameLst>
                                      </p:cBhvr>
                                      <p:rCtr x="20243" y="93"/>
                                    </p:animMotion>
                                  </p:childTnLst>
                                </p:cTn>
                              </p:par>
                              <p:par>
                                <p:cTn id="113" presetID="0" presetClass="path" presetSubtype="0" accel="50000" decel="50000" fill="hold" nodeType="withEffect">
                                  <p:stCondLst>
                                    <p:cond delay="0"/>
                                  </p:stCondLst>
                                  <p:childTnLst>
                                    <p:animMotion origin="layout" path="M 1.11111E-6 0 L 0.40486 0.00185 " pathEditMode="relative" rAng="0" ptsTypes="AA">
                                      <p:cBhvr>
                                        <p:cTn id="114" dur="2000" fill="hold"/>
                                        <p:tgtEl>
                                          <p:spTgt spid="204"/>
                                        </p:tgtEl>
                                        <p:attrNameLst>
                                          <p:attrName>ppt_x</p:attrName>
                                          <p:attrName>ppt_y</p:attrName>
                                        </p:attrNameLst>
                                      </p:cBhvr>
                                      <p:rCtr x="20243" y="93"/>
                                    </p:animMotion>
                                  </p:childTnLst>
                                </p:cTn>
                              </p:par>
                              <p:par>
                                <p:cTn id="115" presetID="0" presetClass="path" presetSubtype="0" accel="50000" decel="50000" fill="hold" nodeType="withEffect">
                                  <p:stCondLst>
                                    <p:cond delay="0"/>
                                  </p:stCondLst>
                                  <p:childTnLst>
                                    <p:animMotion origin="layout" path="M 3.33333E-6 -3.33333E-6 L 0.40486 0.00186 " pathEditMode="relative" rAng="0" ptsTypes="AA">
                                      <p:cBhvr>
                                        <p:cTn id="116" dur="2000" fill="hold"/>
                                        <p:tgtEl>
                                          <p:spTgt spid="205"/>
                                        </p:tgtEl>
                                        <p:attrNameLst>
                                          <p:attrName>ppt_x</p:attrName>
                                          <p:attrName>ppt_y</p:attrName>
                                        </p:attrNameLst>
                                      </p:cBhvr>
                                      <p:rCtr x="20243" y="93"/>
                                    </p:animMotion>
                                  </p:childTnLst>
                                </p:cTn>
                              </p:par>
                              <p:par>
                                <p:cTn id="117" presetID="0" presetClass="path" presetSubtype="0" accel="50000" decel="50000" fill="hold" nodeType="withEffect">
                                  <p:stCondLst>
                                    <p:cond delay="0"/>
                                  </p:stCondLst>
                                  <p:childTnLst>
                                    <p:animMotion origin="layout" path="M -3.33333E-6 1.85185E-6 L 0.40486 0.00185 " pathEditMode="relative" rAng="0" ptsTypes="AA">
                                      <p:cBhvr>
                                        <p:cTn id="118" dur="2000" fill="hold"/>
                                        <p:tgtEl>
                                          <p:spTgt spid="206"/>
                                        </p:tgtEl>
                                        <p:attrNameLst>
                                          <p:attrName>ppt_x</p:attrName>
                                          <p:attrName>ppt_y</p:attrName>
                                        </p:attrNameLst>
                                      </p:cBhvr>
                                      <p:rCtr x="20243" y="93"/>
                                    </p:animMotion>
                                  </p:childTnLst>
                                </p:cTn>
                              </p:par>
                              <p:par>
                                <p:cTn id="119" presetID="0" presetClass="path" presetSubtype="0" accel="50000" decel="50000" fill="hold" nodeType="withEffect">
                                  <p:stCondLst>
                                    <p:cond delay="0"/>
                                  </p:stCondLst>
                                  <p:childTnLst>
                                    <p:animMotion origin="layout" path="M 0 3.33333E-6 L 0.40486 0.00185 " pathEditMode="relative" rAng="0" ptsTypes="AA">
                                      <p:cBhvr>
                                        <p:cTn id="120" dur="2000" fill="hold"/>
                                        <p:tgtEl>
                                          <p:spTgt spid="207"/>
                                        </p:tgtEl>
                                        <p:attrNameLst>
                                          <p:attrName>ppt_x</p:attrName>
                                          <p:attrName>ppt_y</p:attrName>
                                        </p:attrNameLst>
                                      </p:cBhvr>
                                      <p:rCtr x="20243" y="93"/>
                                    </p:animMotion>
                                  </p:childTnLst>
                                </p:cTn>
                              </p:par>
                              <p:par>
                                <p:cTn id="121" presetID="0" presetClass="path" presetSubtype="0" accel="50000" decel="50000" fill="hold" nodeType="withEffect">
                                  <p:stCondLst>
                                    <p:cond delay="0"/>
                                  </p:stCondLst>
                                  <p:childTnLst>
                                    <p:animMotion origin="layout" path="M 2.22222E-6 0 L 0.40486 0.00185 " pathEditMode="relative" rAng="0" ptsTypes="AA">
                                      <p:cBhvr>
                                        <p:cTn id="122" dur="2000" fill="hold"/>
                                        <p:tgtEl>
                                          <p:spTgt spid="208"/>
                                        </p:tgtEl>
                                        <p:attrNameLst>
                                          <p:attrName>ppt_x</p:attrName>
                                          <p:attrName>ppt_y</p:attrName>
                                        </p:attrNameLst>
                                      </p:cBhvr>
                                      <p:rCtr x="20243" y="93"/>
                                    </p:animMotion>
                                  </p:childTnLst>
                                </p:cTn>
                              </p:par>
                              <p:par>
                                <p:cTn id="123" presetID="0" presetClass="path" presetSubtype="0" accel="50000" decel="50000" fill="hold" nodeType="withEffect">
                                  <p:stCondLst>
                                    <p:cond delay="0"/>
                                  </p:stCondLst>
                                  <p:childTnLst>
                                    <p:animMotion origin="layout" path="M 4.44444E-6 -3.33333E-6 L 0.40486 0.00186 " pathEditMode="relative" rAng="0" ptsTypes="AA">
                                      <p:cBhvr>
                                        <p:cTn id="124" dur="2000" fill="hold"/>
                                        <p:tgtEl>
                                          <p:spTgt spid="209"/>
                                        </p:tgtEl>
                                        <p:attrNameLst>
                                          <p:attrName>ppt_x</p:attrName>
                                          <p:attrName>ppt_y</p:attrName>
                                        </p:attrNameLst>
                                      </p:cBhvr>
                                      <p:rCtr x="20243" y="93"/>
                                    </p:animMotion>
                                  </p:childTnLst>
                                </p:cTn>
                              </p:par>
                              <p:par>
                                <p:cTn id="125" presetID="10" presetClass="entr" presetSubtype="0" fill="hold" nodeType="withEffect">
                                  <p:stCondLst>
                                    <p:cond delay="0"/>
                                  </p:stCondLst>
                                  <p:childTnLst>
                                    <p:set>
                                      <p:cBhvr>
                                        <p:cTn id="126" dur="1" fill="hold">
                                          <p:stCondLst>
                                            <p:cond delay="0"/>
                                          </p:stCondLst>
                                        </p:cTn>
                                        <p:tgtEl>
                                          <p:spTgt spid="185"/>
                                        </p:tgtEl>
                                        <p:attrNameLst>
                                          <p:attrName>style.visibility</p:attrName>
                                        </p:attrNameLst>
                                      </p:cBhvr>
                                      <p:to>
                                        <p:strVal val="visible"/>
                                      </p:to>
                                    </p:set>
                                    <p:animEffect transition="in" filter="fade">
                                      <p:cBhvr>
                                        <p:cTn id="127" dur="500"/>
                                        <p:tgtEl>
                                          <p:spTgt spid="185"/>
                                        </p:tgtEl>
                                      </p:cBhvr>
                                    </p:animEffect>
                                  </p:childTnLst>
                                </p:cTn>
                              </p:par>
                              <p:par>
                                <p:cTn id="128" presetID="10" presetClass="entr" presetSubtype="0" fill="hold" nodeType="withEffect">
                                  <p:stCondLst>
                                    <p:cond delay="0"/>
                                  </p:stCondLst>
                                  <p:childTnLst>
                                    <p:set>
                                      <p:cBhvr>
                                        <p:cTn id="129" dur="1" fill="hold">
                                          <p:stCondLst>
                                            <p:cond delay="0"/>
                                          </p:stCondLst>
                                        </p:cTn>
                                        <p:tgtEl>
                                          <p:spTgt spid="15367"/>
                                        </p:tgtEl>
                                        <p:attrNameLst>
                                          <p:attrName>style.visibility</p:attrName>
                                        </p:attrNameLst>
                                      </p:cBhvr>
                                      <p:to>
                                        <p:strVal val="visible"/>
                                      </p:to>
                                    </p:set>
                                    <p:animEffect transition="in" filter="fade">
                                      <p:cBhvr>
                                        <p:cTn id="130" dur="500"/>
                                        <p:tgtEl>
                                          <p:spTgt spid="15367"/>
                                        </p:tgtEl>
                                      </p:cBhvr>
                                    </p:animEffect>
                                  </p:childTnLst>
                                </p:cTn>
                              </p:par>
                              <p:par>
                                <p:cTn id="131" presetID="10" presetClass="entr" presetSubtype="0" fill="hold" nodeType="withEffect">
                                  <p:stCondLst>
                                    <p:cond delay="0"/>
                                  </p:stCondLst>
                                  <p:childTnLst>
                                    <p:set>
                                      <p:cBhvr>
                                        <p:cTn id="132" dur="1" fill="hold">
                                          <p:stCondLst>
                                            <p:cond delay="0"/>
                                          </p:stCondLst>
                                        </p:cTn>
                                        <p:tgtEl>
                                          <p:spTgt spid="133"/>
                                        </p:tgtEl>
                                        <p:attrNameLst>
                                          <p:attrName>style.visibility</p:attrName>
                                        </p:attrNameLst>
                                      </p:cBhvr>
                                      <p:to>
                                        <p:strVal val="visible"/>
                                      </p:to>
                                    </p:set>
                                    <p:animEffect transition="in" filter="fade">
                                      <p:cBhvr>
                                        <p:cTn id="133" dur="500"/>
                                        <p:tgtEl>
                                          <p:spTgt spid="133"/>
                                        </p:tgtEl>
                                      </p:cBhvr>
                                    </p:animEffect>
                                  </p:childTnLst>
                                </p:cTn>
                              </p:par>
                              <p:par>
                                <p:cTn id="134" presetID="10" presetClass="exit" presetSubtype="0" fill="hold" nodeType="withEffect">
                                  <p:stCondLst>
                                    <p:cond delay="0"/>
                                  </p:stCondLst>
                                  <p:childTnLst>
                                    <p:animEffect transition="out" filter="fade">
                                      <p:cBhvr>
                                        <p:cTn id="135" dur="500"/>
                                        <p:tgtEl>
                                          <p:spTgt spid="189"/>
                                        </p:tgtEl>
                                      </p:cBhvr>
                                    </p:animEffect>
                                    <p:set>
                                      <p:cBhvr>
                                        <p:cTn id="136" dur="1" fill="hold">
                                          <p:stCondLst>
                                            <p:cond delay="499"/>
                                          </p:stCondLst>
                                        </p:cTn>
                                        <p:tgtEl>
                                          <p:spTgt spid="189"/>
                                        </p:tgtEl>
                                        <p:attrNameLst>
                                          <p:attrName>style.visibility</p:attrName>
                                        </p:attrNameLst>
                                      </p:cBhvr>
                                      <p:to>
                                        <p:strVal val="hidden"/>
                                      </p:to>
                                    </p:se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2"/>
                                        </p:tgtEl>
                                        <p:attrNameLst>
                                          <p:attrName>style.visibility</p:attrName>
                                        </p:attrNameLst>
                                      </p:cBhvr>
                                      <p:to>
                                        <p:strVal val="visible"/>
                                      </p:to>
                                    </p:set>
                                    <p:animEffect transition="in" filter="fade">
                                      <p:cBhvr>
                                        <p:cTn id="141" dur="500"/>
                                        <p:tgtEl>
                                          <p:spTgt spid="2"/>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169"/>
                                        </p:tgtEl>
                                        <p:attrNameLst>
                                          <p:attrName>style.visibility</p:attrName>
                                        </p:attrNameLst>
                                      </p:cBhvr>
                                      <p:to>
                                        <p:strVal val="visible"/>
                                      </p:to>
                                    </p:set>
                                    <p:animEffect transition="in" filter="fade">
                                      <p:cBhvr>
                                        <p:cTn id="144" dur="500"/>
                                        <p:tgtEl>
                                          <p:spTgt spid="169"/>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86"/>
                                        </p:tgtEl>
                                        <p:attrNameLst>
                                          <p:attrName>style.visibility</p:attrName>
                                        </p:attrNameLst>
                                      </p:cBhvr>
                                      <p:to>
                                        <p:strVal val="visible"/>
                                      </p:to>
                                    </p:set>
                                    <p:animEffect transition="in" filter="fade">
                                      <p:cBhvr>
                                        <p:cTn id="147" dur="50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9" grpId="0" animBg="1"/>
      <p:bldP spid="18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Rectangle 123">
            <a:extLst>
              <a:ext uri="{FF2B5EF4-FFF2-40B4-BE49-F238E27FC236}">
                <a16:creationId xmlns:a16="http://schemas.microsoft.com/office/drawing/2014/main" id="{84970499-B08A-F94D-989E-271830CDCF9E}"/>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5"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5366"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pic>
        <p:nvPicPr>
          <p:cNvPr id="9"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606921" y="3316170"/>
            <a:ext cx="3561088" cy="338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1"/>
          <p:cNvSpPr txBox="1">
            <a:spLocks noChangeArrowheads="1"/>
          </p:cNvSpPr>
          <p:nvPr/>
        </p:nvSpPr>
        <p:spPr bwMode="auto">
          <a:xfrm>
            <a:off x="3899760" y="3085188"/>
            <a:ext cx="115252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dirty="0">
                <a:ln>
                  <a:noFill/>
                </a:ln>
                <a:solidFill>
                  <a:prstClr val="black"/>
                </a:solidFill>
                <a:effectLst/>
                <a:uLnTx/>
                <a:uFillTx/>
                <a:latin typeface="Calibri" charset="0"/>
                <a:ea typeface="+mn-ea"/>
                <a:cs typeface="+mn-cs"/>
              </a:rPr>
              <a:t>PPG</a:t>
            </a:r>
          </a:p>
        </p:txBody>
      </p:sp>
      <p:sp>
        <p:nvSpPr>
          <p:cNvPr id="12" name="TextBox 7"/>
          <p:cNvSpPr txBox="1">
            <a:spLocks noChangeArrowheads="1"/>
          </p:cNvSpPr>
          <p:nvPr/>
        </p:nvSpPr>
        <p:spPr bwMode="auto">
          <a:xfrm>
            <a:off x="2125759" y="3415393"/>
            <a:ext cx="859387"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No mod</a:t>
            </a:r>
          </a:p>
        </p:txBody>
      </p:sp>
      <p:sp>
        <p:nvSpPr>
          <p:cNvPr id="13" name="TextBox 8"/>
          <p:cNvSpPr txBox="1">
            <a:spLocks noChangeArrowheads="1"/>
          </p:cNvSpPr>
          <p:nvPr/>
        </p:nvSpPr>
        <p:spPr bwMode="auto">
          <a:xfrm>
            <a:off x="2125761" y="4519459"/>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BW</a:t>
            </a:r>
          </a:p>
        </p:txBody>
      </p:sp>
      <p:sp>
        <p:nvSpPr>
          <p:cNvPr id="14" name="TextBox 9"/>
          <p:cNvSpPr txBox="1">
            <a:spLocks noChangeArrowheads="1"/>
          </p:cNvSpPr>
          <p:nvPr/>
        </p:nvSpPr>
        <p:spPr bwMode="auto">
          <a:xfrm>
            <a:off x="2125764" y="530197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AM</a:t>
            </a:r>
          </a:p>
        </p:txBody>
      </p:sp>
      <p:sp>
        <p:nvSpPr>
          <p:cNvPr id="15" name="TextBox 10"/>
          <p:cNvSpPr txBox="1">
            <a:spLocks noChangeArrowheads="1"/>
          </p:cNvSpPr>
          <p:nvPr/>
        </p:nvSpPr>
        <p:spPr bwMode="auto">
          <a:xfrm>
            <a:off x="2125764" y="6136105"/>
            <a:ext cx="7921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FM</a:t>
            </a:r>
          </a:p>
        </p:txBody>
      </p:sp>
      <p:sp>
        <p:nvSpPr>
          <p:cNvPr id="18" name="Oval 17"/>
          <p:cNvSpPr/>
          <p:nvPr/>
        </p:nvSpPr>
        <p:spPr>
          <a:xfrm>
            <a:off x="2985146"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318715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p:cNvSpPr/>
          <p:nvPr/>
        </p:nvSpPr>
        <p:spPr>
          <a:xfrm>
            <a:off x="3392906"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1" name="Oval 20"/>
          <p:cNvSpPr/>
          <p:nvPr/>
        </p:nvSpPr>
        <p:spPr>
          <a:xfrm>
            <a:off x="35961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3799306"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4008855"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4205706"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4604395" y="4465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4806407" y="439366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5012155" y="448117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5215355"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5418555" y="44367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5628106" y="43732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5824955" y="44875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2" name="Oval 31"/>
          <p:cNvSpPr/>
          <p:nvPr/>
        </p:nvSpPr>
        <p:spPr>
          <a:xfrm>
            <a:off x="4408906" y="455101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2959746"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316175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3367506"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5707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7" name="Oval 36"/>
          <p:cNvSpPr/>
          <p:nvPr/>
        </p:nvSpPr>
        <p:spPr>
          <a:xfrm>
            <a:off x="3773906"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p:nvPr/>
        </p:nvSpPr>
        <p:spPr>
          <a:xfrm>
            <a:off x="3983455"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4180306"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4578995" y="4890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4781007" y="48191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p:nvPr/>
        </p:nvSpPr>
        <p:spPr>
          <a:xfrm>
            <a:off x="4986755" y="490661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3" name="Oval 42"/>
          <p:cNvSpPr/>
          <p:nvPr/>
        </p:nvSpPr>
        <p:spPr>
          <a:xfrm>
            <a:off x="5189955"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p:cNvSpPr/>
          <p:nvPr/>
        </p:nvSpPr>
        <p:spPr>
          <a:xfrm>
            <a:off x="5393155" y="48621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5" name="Oval 44"/>
          <p:cNvSpPr/>
          <p:nvPr/>
        </p:nvSpPr>
        <p:spPr>
          <a:xfrm>
            <a:off x="5602706" y="47986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5799555" y="49129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7" name="Oval 46"/>
          <p:cNvSpPr/>
          <p:nvPr/>
        </p:nvSpPr>
        <p:spPr>
          <a:xfrm>
            <a:off x="4383506" y="497647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p:cNvSpPr/>
          <p:nvPr/>
        </p:nvSpPr>
        <p:spPr>
          <a:xfrm>
            <a:off x="3010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49" name="Oval 48"/>
          <p:cNvSpPr/>
          <p:nvPr/>
        </p:nvSpPr>
        <p:spPr>
          <a:xfrm>
            <a:off x="32391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p:cNvSpPr/>
          <p:nvPr/>
        </p:nvSpPr>
        <p:spPr>
          <a:xfrm>
            <a:off x="3391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1" name="Oval 50"/>
          <p:cNvSpPr/>
          <p:nvPr/>
        </p:nvSpPr>
        <p:spPr>
          <a:xfrm>
            <a:off x="3556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p:cNvSpPr/>
          <p:nvPr/>
        </p:nvSpPr>
        <p:spPr>
          <a:xfrm>
            <a:off x="38106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p:cNvSpPr/>
          <p:nvPr/>
        </p:nvSpPr>
        <p:spPr>
          <a:xfrm>
            <a:off x="40455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5" name="Oval 54"/>
          <p:cNvSpPr/>
          <p:nvPr/>
        </p:nvSpPr>
        <p:spPr>
          <a:xfrm>
            <a:off x="4197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p:cNvSpPr/>
          <p:nvPr/>
        </p:nvSpPr>
        <p:spPr>
          <a:xfrm>
            <a:off x="4363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7" name="Oval 56"/>
          <p:cNvSpPr/>
          <p:nvPr/>
        </p:nvSpPr>
        <p:spPr>
          <a:xfrm>
            <a:off x="46170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59" name="Oval 58"/>
          <p:cNvSpPr/>
          <p:nvPr/>
        </p:nvSpPr>
        <p:spPr>
          <a:xfrm>
            <a:off x="48520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p:cNvSpPr/>
          <p:nvPr/>
        </p:nvSpPr>
        <p:spPr>
          <a:xfrm>
            <a:off x="50044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p:cNvSpPr/>
          <p:nvPr/>
        </p:nvSpPr>
        <p:spPr>
          <a:xfrm>
            <a:off x="5169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2" name="Oval 61"/>
          <p:cNvSpPr/>
          <p:nvPr/>
        </p:nvSpPr>
        <p:spPr>
          <a:xfrm>
            <a:off x="5423546"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3" name="Oval 62"/>
          <p:cNvSpPr/>
          <p:nvPr/>
        </p:nvSpPr>
        <p:spPr>
          <a:xfrm>
            <a:off x="56584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p:cNvSpPr/>
          <p:nvPr/>
        </p:nvSpPr>
        <p:spPr>
          <a:xfrm>
            <a:off x="58108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5" name="Oval 64"/>
          <p:cNvSpPr/>
          <p:nvPr/>
        </p:nvSpPr>
        <p:spPr>
          <a:xfrm>
            <a:off x="5975995" y="6030725"/>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991495" y="5138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3201046" y="52528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97895" y="52845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607446" y="52020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2959746" y="58179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3156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359795" y="5716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562995" y="57608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3804295" y="5163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4013846" y="5278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4210695" y="53099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420246" y="52274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772546" y="58433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969395" y="57925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172595" y="57417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0" name="Oval 89"/>
          <p:cNvSpPr/>
          <p:nvPr/>
        </p:nvSpPr>
        <p:spPr>
          <a:xfrm>
            <a:off x="4375795" y="57862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1" name="Oval 90"/>
          <p:cNvSpPr/>
          <p:nvPr/>
        </p:nvSpPr>
        <p:spPr>
          <a:xfrm>
            <a:off x="4617095" y="51448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2" name="Oval 91"/>
          <p:cNvSpPr/>
          <p:nvPr/>
        </p:nvSpPr>
        <p:spPr>
          <a:xfrm>
            <a:off x="4826646" y="52591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3" name="Oval 92"/>
          <p:cNvSpPr/>
          <p:nvPr/>
        </p:nvSpPr>
        <p:spPr>
          <a:xfrm>
            <a:off x="5023495" y="52909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4" name="Oval 93"/>
          <p:cNvSpPr/>
          <p:nvPr/>
        </p:nvSpPr>
        <p:spPr>
          <a:xfrm>
            <a:off x="5233046" y="52083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5" name="Oval 94"/>
          <p:cNvSpPr/>
          <p:nvPr/>
        </p:nvSpPr>
        <p:spPr>
          <a:xfrm>
            <a:off x="4585346" y="58243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6" name="Oval 95"/>
          <p:cNvSpPr/>
          <p:nvPr/>
        </p:nvSpPr>
        <p:spPr>
          <a:xfrm>
            <a:off x="47821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7" name="Oval 96"/>
          <p:cNvSpPr/>
          <p:nvPr/>
        </p:nvSpPr>
        <p:spPr>
          <a:xfrm>
            <a:off x="4985395" y="57227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8" name="Oval 97"/>
          <p:cNvSpPr/>
          <p:nvPr/>
        </p:nvSpPr>
        <p:spPr>
          <a:xfrm>
            <a:off x="5188595" y="57671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99" name="Oval 98"/>
          <p:cNvSpPr/>
          <p:nvPr/>
        </p:nvSpPr>
        <p:spPr>
          <a:xfrm>
            <a:off x="5417195" y="51512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0" name="Oval 99"/>
          <p:cNvSpPr/>
          <p:nvPr/>
        </p:nvSpPr>
        <p:spPr>
          <a:xfrm>
            <a:off x="5626746" y="5265550"/>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1" name="Oval 100"/>
          <p:cNvSpPr/>
          <p:nvPr/>
        </p:nvSpPr>
        <p:spPr>
          <a:xfrm>
            <a:off x="5823595" y="5297299"/>
            <a:ext cx="108012" cy="1080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3" name="Oval 102"/>
          <p:cNvSpPr/>
          <p:nvPr/>
        </p:nvSpPr>
        <p:spPr>
          <a:xfrm>
            <a:off x="5385446" y="58306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4" name="Oval 103"/>
          <p:cNvSpPr/>
          <p:nvPr/>
        </p:nvSpPr>
        <p:spPr>
          <a:xfrm>
            <a:off x="5582295" y="57798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5" name="Oval 104"/>
          <p:cNvSpPr/>
          <p:nvPr/>
        </p:nvSpPr>
        <p:spPr>
          <a:xfrm>
            <a:off x="5785495" y="5729099"/>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6" name="Oval 105"/>
          <p:cNvSpPr/>
          <p:nvPr/>
        </p:nvSpPr>
        <p:spPr>
          <a:xfrm>
            <a:off x="5988695" y="5773550"/>
            <a:ext cx="108012" cy="10801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09" name="Oval 108"/>
          <p:cNvSpPr/>
          <p:nvPr/>
        </p:nvSpPr>
        <p:spPr>
          <a:xfrm>
            <a:off x="2972446"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0" name="Oval 109"/>
          <p:cNvSpPr/>
          <p:nvPr/>
        </p:nvSpPr>
        <p:spPr>
          <a:xfrm>
            <a:off x="317445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1" name="Oval 110"/>
          <p:cNvSpPr/>
          <p:nvPr/>
        </p:nvSpPr>
        <p:spPr>
          <a:xfrm>
            <a:off x="3380206"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2" name="Oval 111"/>
          <p:cNvSpPr/>
          <p:nvPr/>
        </p:nvSpPr>
        <p:spPr>
          <a:xfrm>
            <a:off x="35834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3" name="Oval 112"/>
          <p:cNvSpPr/>
          <p:nvPr/>
        </p:nvSpPr>
        <p:spPr>
          <a:xfrm>
            <a:off x="3786606"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4" name="Oval 113"/>
          <p:cNvSpPr/>
          <p:nvPr/>
        </p:nvSpPr>
        <p:spPr>
          <a:xfrm>
            <a:off x="3996155"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5" name="Oval 114"/>
          <p:cNvSpPr/>
          <p:nvPr/>
        </p:nvSpPr>
        <p:spPr>
          <a:xfrm>
            <a:off x="4193006"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6" name="Oval 115"/>
          <p:cNvSpPr/>
          <p:nvPr/>
        </p:nvSpPr>
        <p:spPr>
          <a:xfrm>
            <a:off x="4591695" y="468135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7" name="Oval 116"/>
          <p:cNvSpPr/>
          <p:nvPr/>
        </p:nvSpPr>
        <p:spPr>
          <a:xfrm>
            <a:off x="4793707" y="460956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8" name="Oval 117"/>
          <p:cNvSpPr/>
          <p:nvPr/>
        </p:nvSpPr>
        <p:spPr>
          <a:xfrm>
            <a:off x="4999455" y="4697070"/>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19" name="Oval 118"/>
          <p:cNvSpPr/>
          <p:nvPr/>
        </p:nvSpPr>
        <p:spPr>
          <a:xfrm>
            <a:off x="5202655"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20" name="Oval 119"/>
          <p:cNvSpPr/>
          <p:nvPr/>
        </p:nvSpPr>
        <p:spPr>
          <a:xfrm>
            <a:off x="5405855" y="46526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21" name="Oval 120"/>
          <p:cNvSpPr/>
          <p:nvPr/>
        </p:nvSpPr>
        <p:spPr>
          <a:xfrm>
            <a:off x="5615406" y="45891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5812255" y="47034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4396206" y="4766919"/>
            <a:ext cx="108012" cy="108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a:ea typeface="+mn-ea"/>
              <a:cs typeface="+mn-cs"/>
            </a:endParaRPr>
          </a:p>
        </p:txBody>
      </p:sp>
      <p:cxnSp>
        <p:nvCxnSpPr>
          <p:cNvPr id="128" name="Straight Connector 127"/>
          <p:cNvCxnSpPr/>
          <p:nvPr/>
        </p:nvCxnSpPr>
        <p:spPr>
          <a:xfrm>
            <a:off x="7973487" y="4274874"/>
            <a:ext cx="0" cy="2396599"/>
          </a:xfrm>
          <a:prstGeom prst="line">
            <a:avLst/>
          </a:prstGeom>
          <a:ln w="254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8828620" y="4274874"/>
            <a:ext cx="0" cy="2396599"/>
          </a:xfrm>
          <a:prstGeom prst="line">
            <a:avLst/>
          </a:prstGeom>
          <a:ln w="254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9641421" y="4274874"/>
            <a:ext cx="0" cy="2396599"/>
          </a:xfrm>
          <a:prstGeom prst="line">
            <a:avLst/>
          </a:prstGeom>
          <a:ln w="254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10445753" y="4274874"/>
            <a:ext cx="0" cy="2396599"/>
          </a:xfrm>
          <a:prstGeom prst="line">
            <a:avLst/>
          </a:prstGeom>
          <a:ln w="254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34" name="TextBox 1"/>
          <p:cNvSpPr txBox="1">
            <a:spLocks noChangeArrowheads="1"/>
          </p:cNvSpPr>
          <p:nvPr/>
        </p:nvSpPr>
        <p:spPr bwMode="auto">
          <a:xfrm>
            <a:off x="7247357" y="3857091"/>
            <a:ext cx="13016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dirty="0">
                <a:ln>
                  <a:noFill/>
                </a:ln>
                <a:solidFill>
                  <a:srgbClr val="FF0000"/>
                </a:solidFill>
                <a:effectLst/>
                <a:uLnTx/>
                <a:uFillTx/>
                <a:latin typeface="Calibri" charset="0"/>
                <a:ea typeface="+mn-ea"/>
                <a:cs typeface="+mn-cs"/>
              </a:rPr>
              <a:t>breaths</a:t>
            </a:r>
          </a:p>
        </p:txBody>
      </p:sp>
      <p:cxnSp>
        <p:nvCxnSpPr>
          <p:cNvPr id="127" name="Straight Connector 126"/>
          <p:cNvCxnSpPr/>
          <p:nvPr/>
        </p:nvCxnSpPr>
        <p:spPr>
          <a:xfrm>
            <a:off x="7892575" y="5906226"/>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7892575" y="6630126"/>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7886225" y="5118826"/>
            <a:ext cx="3162300" cy="127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36" name="Freeform 135"/>
          <p:cNvSpPr/>
          <p:nvPr/>
        </p:nvSpPr>
        <p:spPr>
          <a:xfrm>
            <a:off x="7946177" y="4653349"/>
            <a:ext cx="2827867" cy="188359"/>
          </a:xfrm>
          <a:custGeom>
            <a:avLst/>
            <a:gdLst>
              <a:gd name="connsiteX0" fmla="*/ 0 w 2827866"/>
              <a:gd name="connsiteY0" fmla="*/ 94370 h 188359"/>
              <a:gd name="connsiteX1" fmla="*/ 194733 w 2827866"/>
              <a:gd name="connsiteY1" fmla="*/ 26636 h 188359"/>
              <a:gd name="connsiteX2" fmla="*/ 406400 w 2827866"/>
              <a:gd name="connsiteY2" fmla="*/ 119770 h 188359"/>
              <a:gd name="connsiteX3" fmla="*/ 609600 w 2827866"/>
              <a:gd name="connsiteY3" fmla="*/ 187503 h 188359"/>
              <a:gd name="connsiteX4" fmla="*/ 812800 w 2827866"/>
              <a:gd name="connsiteY4" fmla="*/ 77436 h 188359"/>
              <a:gd name="connsiteX5" fmla="*/ 1016000 w 2827866"/>
              <a:gd name="connsiteY5" fmla="*/ 9703 h 188359"/>
              <a:gd name="connsiteX6" fmla="*/ 1210733 w 2827866"/>
              <a:gd name="connsiteY6" fmla="*/ 111303 h 188359"/>
              <a:gd name="connsiteX7" fmla="*/ 1413933 w 2827866"/>
              <a:gd name="connsiteY7" fmla="*/ 187503 h 188359"/>
              <a:gd name="connsiteX8" fmla="*/ 1608666 w 2827866"/>
              <a:gd name="connsiteY8" fmla="*/ 102836 h 188359"/>
              <a:gd name="connsiteX9" fmla="*/ 1811866 w 2827866"/>
              <a:gd name="connsiteY9" fmla="*/ 18170 h 188359"/>
              <a:gd name="connsiteX10" fmla="*/ 2015066 w 2827866"/>
              <a:gd name="connsiteY10" fmla="*/ 111303 h 188359"/>
              <a:gd name="connsiteX11" fmla="*/ 2235200 w 2827866"/>
              <a:gd name="connsiteY11" fmla="*/ 187503 h 188359"/>
              <a:gd name="connsiteX12" fmla="*/ 2429933 w 2827866"/>
              <a:gd name="connsiteY12" fmla="*/ 60503 h 188359"/>
              <a:gd name="connsiteX13" fmla="*/ 2641600 w 2827866"/>
              <a:gd name="connsiteY13" fmla="*/ 1236 h 188359"/>
              <a:gd name="connsiteX14" fmla="*/ 2827866 w 2827866"/>
              <a:gd name="connsiteY14" fmla="*/ 111303 h 188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7866" h="188359">
                <a:moveTo>
                  <a:pt x="0" y="94370"/>
                </a:moveTo>
                <a:cubicBezTo>
                  <a:pt x="63500" y="58386"/>
                  <a:pt x="127000" y="22403"/>
                  <a:pt x="194733" y="26636"/>
                </a:cubicBezTo>
                <a:cubicBezTo>
                  <a:pt x="262466" y="30869"/>
                  <a:pt x="337255" y="92959"/>
                  <a:pt x="406400" y="119770"/>
                </a:cubicBezTo>
                <a:cubicBezTo>
                  <a:pt x="475545" y="146581"/>
                  <a:pt x="541867" y="194559"/>
                  <a:pt x="609600" y="187503"/>
                </a:cubicBezTo>
                <a:cubicBezTo>
                  <a:pt x="677333" y="180447"/>
                  <a:pt x="745067" y="107069"/>
                  <a:pt x="812800" y="77436"/>
                </a:cubicBezTo>
                <a:cubicBezTo>
                  <a:pt x="880533" y="47803"/>
                  <a:pt x="949678" y="4059"/>
                  <a:pt x="1016000" y="9703"/>
                </a:cubicBezTo>
                <a:cubicBezTo>
                  <a:pt x="1082322" y="15347"/>
                  <a:pt x="1144411" y="81670"/>
                  <a:pt x="1210733" y="111303"/>
                </a:cubicBezTo>
                <a:cubicBezTo>
                  <a:pt x="1277055" y="140936"/>
                  <a:pt x="1347611" y="188914"/>
                  <a:pt x="1413933" y="187503"/>
                </a:cubicBezTo>
                <a:cubicBezTo>
                  <a:pt x="1480255" y="186092"/>
                  <a:pt x="1608666" y="102836"/>
                  <a:pt x="1608666" y="102836"/>
                </a:cubicBezTo>
                <a:cubicBezTo>
                  <a:pt x="1674988" y="74614"/>
                  <a:pt x="1744133" y="16759"/>
                  <a:pt x="1811866" y="18170"/>
                </a:cubicBezTo>
                <a:cubicBezTo>
                  <a:pt x="1879599" y="19581"/>
                  <a:pt x="1944510" y="83081"/>
                  <a:pt x="2015066" y="111303"/>
                </a:cubicBezTo>
                <a:cubicBezTo>
                  <a:pt x="2085622" y="139525"/>
                  <a:pt x="2166056" y="195970"/>
                  <a:pt x="2235200" y="187503"/>
                </a:cubicBezTo>
                <a:cubicBezTo>
                  <a:pt x="2304344" y="179036"/>
                  <a:pt x="2362200" y="91547"/>
                  <a:pt x="2429933" y="60503"/>
                </a:cubicBezTo>
                <a:cubicBezTo>
                  <a:pt x="2497666" y="29459"/>
                  <a:pt x="2575278" y="-7231"/>
                  <a:pt x="2641600" y="1236"/>
                </a:cubicBezTo>
                <a:cubicBezTo>
                  <a:pt x="2707922" y="9703"/>
                  <a:pt x="2793999" y="90136"/>
                  <a:pt x="2827866" y="111303"/>
                </a:cubicBezTo>
              </a:path>
            </a:pathLst>
          </a:cu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a:ea typeface="+mn-ea"/>
              <a:cs typeface="+mn-cs"/>
            </a:endParaRPr>
          </a:p>
        </p:txBody>
      </p:sp>
      <p:sp>
        <p:nvSpPr>
          <p:cNvPr id="137" name="Freeform 136"/>
          <p:cNvSpPr/>
          <p:nvPr/>
        </p:nvSpPr>
        <p:spPr>
          <a:xfrm>
            <a:off x="7946180" y="5176301"/>
            <a:ext cx="2912533" cy="279595"/>
          </a:xfrm>
          <a:custGeom>
            <a:avLst/>
            <a:gdLst>
              <a:gd name="connsiteX0" fmla="*/ 0 w 2827866"/>
              <a:gd name="connsiteY0" fmla="*/ 94370 h 188359"/>
              <a:gd name="connsiteX1" fmla="*/ 194733 w 2827866"/>
              <a:gd name="connsiteY1" fmla="*/ 26636 h 188359"/>
              <a:gd name="connsiteX2" fmla="*/ 406400 w 2827866"/>
              <a:gd name="connsiteY2" fmla="*/ 119770 h 188359"/>
              <a:gd name="connsiteX3" fmla="*/ 609600 w 2827866"/>
              <a:gd name="connsiteY3" fmla="*/ 187503 h 188359"/>
              <a:gd name="connsiteX4" fmla="*/ 812800 w 2827866"/>
              <a:gd name="connsiteY4" fmla="*/ 77436 h 188359"/>
              <a:gd name="connsiteX5" fmla="*/ 1016000 w 2827866"/>
              <a:gd name="connsiteY5" fmla="*/ 9703 h 188359"/>
              <a:gd name="connsiteX6" fmla="*/ 1210733 w 2827866"/>
              <a:gd name="connsiteY6" fmla="*/ 111303 h 188359"/>
              <a:gd name="connsiteX7" fmla="*/ 1413933 w 2827866"/>
              <a:gd name="connsiteY7" fmla="*/ 187503 h 188359"/>
              <a:gd name="connsiteX8" fmla="*/ 1608666 w 2827866"/>
              <a:gd name="connsiteY8" fmla="*/ 102836 h 188359"/>
              <a:gd name="connsiteX9" fmla="*/ 1811866 w 2827866"/>
              <a:gd name="connsiteY9" fmla="*/ 18170 h 188359"/>
              <a:gd name="connsiteX10" fmla="*/ 2015066 w 2827866"/>
              <a:gd name="connsiteY10" fmla="*/ 111303 h 188359"/>
              <a:gd name="connsiteX11" fmla="*/ 2235200 w 2827866"/>
              <a:gd name="connsiteY11" fmla="*/ 187503 h 188359"/>
              <a:gd name="connsiteX12" fmla="*/ 2429933 w 2827866"/>
              <a:gd name="connsiteY12" fmla="*/ 60503 h 188359"/>
              <a:gd name="connsiteX13" fmla="*/ 2641600 w 2827866"/>
              <a:gd name="connsiteY13" fmla="*/ 1236 h 188359"/>
              <a:gd name="connsiteX14" fmla="*/ 2827866 w 2827866"/>
              <a:gd name="connsiteY14" fmla="*/ 111303 h 188359"/>
              <a:gd name="connsiteX0" fmla="*/ 0 w 2827866"/>
              <a:gd name="connsiteY0" fmla="*/ 10093 h 231082"/>
              <a:gd name="connsiteX1" fmla="*/ 194733 w 2827866"/>
              <a:gd name="connsiteY1" fmla="*/ 69359 h 231082"/>
              <a:gd name="connsiteX2" fmla="*/ 406400 w 2827866"/>
              <a:gd name="connsiteY2" fmla="*/ 162493 h 231082"/>
              <a:gd name="connsiteX3" fmla="*/ 609600 w 2827866"/>
              <a:gd name="connsiteY3" fmla="*/ 230226 h 231082"/>
              <a:gd name="connsiteX4" fmla="*/ 812800 w 2827866"/>
              <a:gd name="connsiteY4" fmla="*/ 120159 h 231082"/>
              <a:gd name="connsiteX5" fmla="*/ 1016000 w 2827866"/>
              <a:gd name="connsiteY5" fmla="*/ 52426 h 231082"/>
              <a:gd name="connsiteX6" fmla="*/ 1210733 w 2827866"/>
              <a:gd name="connsiteY6" fmla="*/ 154026 h 231082"/>
              <a:gd name="connsiteX7" fmla="*/ 1413933 w 2827866"/>
              <a:gd name="connsiteY7" fmla="*/ 230226 h 231082"/>
              <a:gd name="connsiteX8" fmla="*/ 1608666 w 2827866"/>
              <a:gd name="connsiteY8" fmla="*/ 145559 h 231082"/>
              <a:gd name="connsiteX9" fmla="*/ 1811866 w 2827866"/>
              <a:gd name="connsiteY9" fmla="*/ 60893 h 231082"/>
              <a:gd name="connsiteX10" fmla="*/ 2015066 w 2827866"/>
              <a:gd name="connsiteY10" fmla="*/ 154026 h 231082"/>
              <a:gd name="connsiteX11" fmla="*/ 2235200 w 2827866"/>
              <a:gd name="connsiteY11" fmla="*/ 230226 h 231082"/>
              <a:gd name="connsiteX12" fmla="*/ 2429933 w 2827866"/>
              <a:gd name="connsiteY12" fmla="*/ 103226 h 231082"/>
              <a:gd name="connsiteX13" fmla="*/ 2641600 w 2827866"/>
              <a:gd name="connsiteY13" fmla="*/ 43959 h 231082"/>
              <a:gd name="connsiteX14" fmla="*/ 2827866 w 2827866"/>
              <a:gd name="connsiteY14" fmla="*/ 154026 h 231082"/>
              <a:gd name="connsiteX0" fmla="*/ 0 w 2827866"/>
              <a:gd name="connsiteY0" fmla="*/ 10093 h 231082"/>
              <a:gd name="connsiteX1" fmla="*/ 194733 w 2827866"/>
              <a:gd name="connsiteY1" fmla="*/ 69359 h 231082"/>
              <a:gd name="connsiteX2" fmla="*/ 406400 w 2827866"/>
              <a:gd name="connsiteY2" fmla="*/ 162493 h 231082"/>
              <a:gd name="connsiteX3" fmla="*/ 660400 w 2827866"/>
              <a:gd name="connsiteY3" fmla="*/ 137092 h 231082"/>
              <a:gd name="connsiteX4" fmla="*/ 812800 w 2827866"/>
              <a:gd name="connsiteY4" fmla="*/ 120159 h 231082"/>
              <a:gd name="connsiteX5" fmla="*/ 1016000 w 2827866"/>
              <a:gd name="connsiteY5" fmla="*/ 52426 h 231082"/>
              <a:gd name="connsiteX6" fmla="*/ 1210733 w 2827866"/>
              <a:gd name="connsiteY6" fmla="*/ 154026 h 231082"/>
              <a:gd name="connsiteX7" fmla="*/ 1413933 w 2827866"/>
              <a:gd name="connsiteY7" fmla="*/ 230226 h 231082"/>
              <a:gd name="connsiteX8" fmla="*/ 1608666 w 2827866"/>
              <a:gd name="connsiteY8" fmla="*/ 145559 h 231082"/>
              <a:gd name="connsiteX9" fmla="*/ 1811866 w 2827866"/>
              <a:gd name="connsiteY9" fmla="*/ 60893 h 231082"/>
              <a:gd name="connsiteX10" fmla="*/ 2015066 w 2827866"/>
              <a:gd name="connsiteY10" fmla="*/ 154026 h 231082"/>
              <a:gd name="connsiteX11" fmla="*/ 2235200 w 2827866"/>
              <a:gd name="connsiteY11" fmla="*/ 230226 h 231082"/>
              <a:gd name="connsiteX12" fmla="*/ 2429933 w 2827866"/>
              <a:gd name="connsiteY12" fmla="*/ 103226 h 231082"/>
              <a:gd name="connsiteX13" fmla="*/ 2641600 w 2827866"/>
              <a:gd name="connsiteY13" fmla="*/ 43959 h 231082"/>
              <a:gd name="connsiteX14" fmla="*/ 2827866 w 2827866"/>
              <a:gd name="connsiteY14" fmla="*/ 154026 h 231082"/>
              <a:gd name="connsiteX0" fmla="*/ 0 w 2827866"/>
              <a:gd name="connsiteY0" fmla="*/ 11429 h 232418"/>
              <a:gd name="connsiteX1" fmla="*/ 194733 w 2827866"/>
              <a:gd name="connsiteY1" fmla="*/ 70695 h 232418"/>
              <a:gd name="connsiteX2" fmla="*/ 406400 w 2827866"/>
              <a:gd name="connsiteY2" fmla="*/ 163829 h 232418"/>
              <a:gd name="connsiteX3" fmla="*/ 660400 w 2827866"/>
              <a:gd name="connsiteY3" fmla="*/ 138428 h 232418"/>
              <a:gd name="connsiteX4" fmla="*/ 821267 w 2827866"/>
              <a:gd name="connsiteY4" fmla="*/ 2962 h 232418"/>
              <a:gd name="connsiteX5" fmla="*/ 1016000 w 2827866"/>
              <a:gd name="connsiteY5" fmla="*/ 53762 h 232418"/>
              <a:gd name="connsiteX6" fmla="*/ 1210733 w 2827866"/>
              <a:gd name="connsiteY6" fmla="*/ 155362 h 232418"/>
              <a:gd name="connsiteX7" fmla="*/ 1413933 w 2827866"/>
              <a:gd name="connsiteY7" fmla="*/ 231562 h 232418"/>
              <a:gd name="connsiteX8" fmla="*/ 1608666 w 2827866"/>
              <a:gd name="connsiteY8" fmla="*/ 146895 h 232418"/>
              <a:gd name="connsiteX9" fmla="*/ 1811866 w 2827866"/>
              <a:gd name="connsiteY9" fmla="*/ 62229 h 232418"/>
              <a:gd name="connsiteX10" fmla="*/ 2015066 w 2827866"/>
              <a:gd name="connsiteY10" fmla="*/ 155362 h 232418"/>
              <a:gd name="connsiteX11" fmla="*/ 2235200 w 2827866"/>
              <a:gd name="connsiteY11" fmla="*/ 231562 h 232418"/>
              <a:gd name="connsiteX12" fmla="*/ 2429933 w 2827866"/>
              <a:gd name="connsiteY12" fmla="*/ 104562 h 232418"/>
              <a:gd name="connsiteX13" fmla="*/ 2641600 w 2827866"/>
              <a:gd name="connsiteY13" fmla="*/ 45295 h 232418"/>
              <a:gd name="connsiteX14" fmla="*/ 2827866 w 2827866"/>
              <a:gd name="connsiteY14" fmla="*/ 155362 h 232418"/>
              <a:gd name="connsiteX0" fmla="*/ 0 w 2827866"/>
              <a:gd name="connsiteY0" fmla="*/ 10094 h 231083"/>
              <a:gd name="connsiteX1" fmla="*/ 194733 w 2827866"/>
              <a:gd name="connsiteY1" fmla="*/ 69360 h 231083"/>
              <a:gd name="connsiteX2" fmla="*/ 406400 w 2827866"/>
              <a:gd name="connsiteY2" fmla="*/ 162494 h 231083"/>
              <a:gd name="connsiteX3" fmla="*/ 660400 w 2827866"/>
              <a:gd name="connsiteY3" fmla="*/ 137093 h 231083"/>
              <a:gd name="connsiteX4" fmla="*/ 821267 w 2827866"/>
              <a:gd name="connsiteY4" fmla="*/ 1627 h 231083"/>
              <a:gd name="connsiteX5" fmla="*/ 1083733 w 2827866"/>
              <a:gd name="connsiteY5" fmla="*/ 86293 h 231083"/>
              <a:gd name="connsiteX6" fmla="*/ 1210733 w 2827866"/>
              <a:gd name="connsiteY6" fmla="*/ 154027 h 231083"/>
              <a:gd name="connsiteX7" fmla="*/ 1413933 w 2827866"/>
              <a:gd name="connsiteY7" fmla="*/ 230227 h 231083"/>
              <a:gd name="connsiteX8" fmla="*/ 1608666 w 2827866"/>
              <a:gd name="connsiteY8" fmla="*/ 145560 h 231083"/>
              <a:gd name="connsiteX9" fmla="*/ 1811866 w 2827866"/>
              <a:gd name="connsiteY9" fmla="*/ 60894 h 231083"/>
              <a:gd name="connsiteX10" fmla="*/ 2015066 w 2827866"/>
              <a:gd name="connsiteY10" fmla="*/ 154027 h 231083"/>
              <a:gd name="connsiteX11" fmla="*/ 2235200 w 2827866"/>
              <a:gd name="connsiteY11" fmla="*/ 230227 h 231083"/>
              <a:gd name="connsiteX12" fmla="*/ 2429933 w 2827866"/>
              <a:gd name="connsiteY12" fmla="*/ 103227 h 231083"/>
              <a:gd name="connsiteX13" fmla="*/ 2641600 w 2827866"/>
              <a:gd name="connsiteY13" fmla="*/ 43960 h 231083"/>
              <a:gd name="connsiteX14" fmla="*/ 2827866 w 2827866"/>
              <a:gd name="connsiteY14" fmla="*/ 154027 h 231083"/>
              <a:gd name="connsiteX0" fmla="*/ 0 w 2827866"/>
              <a:gd name="connsiteY0" fmla="*/ 10094 h 236194"/>
              <a:gd name="connsiteX1" fmla="*/ 194733 w 2827866"/>
              <a:gd name="connsiteY1" fmla="*/ 69360 h 236194"/>
              <a:gd name="connsiteX2" fmla="*/ 406400 w 2827866"/>
              <a:gd name="connsiteY2" fmla="*/ 162494 h 236194"/>
              <a:gd name="connsiteX3" fmla="*/ 660400 w 2827866"/>
              <a:gd name="connsiteY3" fmla="*/ 137093 h 236194"/>
              <a:gd name="connsiteX4" fmla="*/ 821267 w 2827866"/>
              <a:gd name="connsiteY4" fmla="*/ 1627 h 236194"/>
              <a:gd name="connsiteX5" fmla="*/ 1083733 w 2827866"/>
              <a:gd name="connsiteY5" fmla="*/ 86293 h 236194"/>
              <a:gd name="connsiteX6" fmla="*/ 1253066 w 2827866"/>
              <a:gd name="connsiteY6" fmla="*/ 213293 h 236194"/>
              <a:gd name="connsiteX7" fmla="*/ 1413933 w 2827866"/>
              <a:gd name="connsiteY7" fmla="*/ 230227 h 236194"/>
              <a:gd name="connsiteX8" fmla="*/ 1608666 w 2827866"/>
              <a:gd name="connsiteY8" fmla="*/ 145560 h 236194"/>
              <a:gd name="connsiteX9" fmla="*/ 1811866 w 2827866"/>
              <a:gd name="connsiteY9" fmla="*/ 60894 h 236194"/>
              <a:gd name="connsiteX10" fmla="*/ 2015066 w 2827866"/>
              <a:gd name="connsiteY10" fmla="*/ 154027 h 236194"/>
              <a:gd name="connsiteX11" fmla="*/ 2235200 w 2827866"/>
              <a:gd name="connsiteY11" fmla="*/ 230227 h 236194"/>
              <a:gd name="connsiteX12" fmla="*/ 2429933 w 2827866"/>
              <a:gd name="connsiteY12" fmla="*/ 103227 h 236194"/>
              <a:gd name="connsiteX13" fmla="*/ 2641600 w 2827866"/>
              <a:gd name="connsiteY13" fmla="*/ 43960 h 236194"/>
              <a:gd name="connsiteX14" fmla="*/ 2827866 w 2827866"/>
              <a:gd name="connsiteY14" fmla="*/ 154027 h 236194"/>
              <a:gd name="connsiteX0" fmla="*/ 0 w 2827866"/>
              <a:gd name="connsiteY0" fmla="*/ 10094 h 231083"/>
              <a:gd name="connsiteX1" fmla="*/ 194733 w 2827866"/>
              <a:gd name="connsiteY1" fmla="*/ 69360 h 231083"/>
              <a:gd name="connsiteX2" fmla="*/ 406400 w 2827866"/>
              <a:gd name="connsiteY2" fmla="*/ 162494 h 231083"/>
              <a:gd name="connsiteX3" fmla="*/ 660400 w 2827866"/>
              <a:gd name="connsiteY3" fmla="*/ 137093 h 231083"/>
              <a:gd name="connsiteX4" fmla="*/ 821267 w 2827866"/>
              <a:gd name="connsiteY4" fmla="*/ 1627 h 231083"/>
              <a:gd name="connsiteX5" fmla="*/ 1083733 w 2827866"/>
              <a:gd name="connsiteY5" fmla="*/ 86293 h 231083"/>
              <a:gd name="connsiteX6" fmla="*/ 1253066 w 2827866"/>
              <a:gd name="connsiteY6" fmla="*/ 213293 h 231083"/>
              <a:gd name="connsiteX7" fmla="*/ 1464733 w 2827866"/>
              <a:gd name="connsiteY7" fmla="*/ 145561 h 231083"/>
              <a:gd name="connsiteX8" fmla="*/ 1608666 w 2827866"/>
              <a:gd name="connsiteY8" fmla="*/ 145560 h 231083"/>
              <a:gd name="connsiteX9" fmla="*/ 1811866 w 2827866"/>
              <a:gd name="connsiteY9" fmla="*/ 60894 h 231083"/>
              <a:gd name="connsiteX10" fmla="*/ 2015066 w 2827866"/>
              <a:gd name="connsiteY10" fmla="*/ 154027 h 231083"/>
              <a:gd name="connsiteX11" fmla="*/ 2235200 w 2827866"/>
              <a:gd name="connsiteY11" fmla="*/ 230227 h 231083"/>
              <a:gd name="connsiteX12" fmla="*/ 2429933 w 2827866"/>
              <a:gd name="connsiteY12" fmla="*/ 103227 h 231083"/>
              <a:gd name="connsiteX13" fmla="*/ 2641600 w 2827866"/>
              <a:gd name="connsiteY13" fmla="*/ 43960 h 231083"/>
              <a:gd name="connsiteX14" fmla="*/ 2827866 w 2827866"/>
              <a:gd name="connsiteY14" fmla="*/ 154027 h 231083"/>
              <a:gd name="connsiteX0" fmla="*/ 0 w 2827866"/>
              <a:gd name="connsiteY0" fmla="*/ 10094 h 231083"/>
              <a:gd name="connsiteX1" fmla="*/ 194733 w 2827866"/>
              <a:gd name="connsiteY1" fmla="*/ 69360 h 231083"/>
              <a:gd name="connsiteX2" fmla="*/ 406400 w 2827866"/>
              <a:gd name="connsiteY2" fmla="*/ 162494 h 231083"/>
              <a:gd name="connsiteX3" fmla="*/ 660400 w 2827866"/>
              <a:gd name="connsiteY3" fmla="*/ 137093 h 231083"/>
              <a:gd name="connsiteX4" fmla="*/ 821267 w 2827866"/>
              <a:gd name="connsiteY4" fmla="*/ 1627 h 231083"/>
              <a:gd name="connsiteX5" fmla="*/ 1083733 w 2827866"/>
              <a:gd name="connsiteY5" fmla="*/ 86293 h 231083"/>
              <a:gd name="connsiteX6" fmla="*/ 1253066 w 2827866"/>
              <a:gd name="connsiteY6" fmla="*/ 213293 h 231083"/>
              <a:gd name="connsiteX7" fmla="*/ 1464733 w 2827866"/>
              <a:gd name="connsiteY7" fmla="*/ 145561 h 231083"/>
              <a:gd name="connsiteX8" fmla="*/ 1617133 w 2827866"/>
              <a:gd name="connsiteY8" fmla="*/ 10093 h 231083"/>
              <a:gd name="connsiteX9" fmla="*/ 1811866 w 2827866"/>
              <a:gd name="connsiteY9" fmla="*/ 60894 h 231083"/>
              <a:gd name="connsiteX10" fmla="*/ 2015066 w 2827866"/>
              <a:gd name="connsiteY10" fmla="*/ 154027 h 231083"/>
              <a:gd name="connsiteX11" fmla="*/ 2235200 w 2827866"/>
              <a:gd name="connsiteY11" fmla="*/ 230227 h 231083"/>
              <a:gd name="connsiteX12" fmla="*/ 2429933 w 2827866"/>
              <a:gd name="connsiteY12" fmla="*/ 103227 h 231083"/>
              <a:gd name="connsiteX13" fmla="*/ 2641600 w 2827866"/>
              <a:gd name="connsiteY13" fmla="*/ 43960 h 231083"/>
              <a:gd name="connsiteX14" fmla="*/ 2827866 w 2827866"/>
              <a:gd name="connsiteY14" fmla="*/ 154027 h 231083"/>
              <a:gd name="connsiteX0" fmla="*/ 0 w 2827866"/>
              <a:gd name="connsiteY0" fmla="*/ 10094 h 231512"/>
              <a:gd name="connsiteX1" fmla="*/ 194733 w 2827866"/>
              <a:gd name="connsiteY1" fmla="*/ 69360 h 231512"/>
              <a:gd name="connsiteX2" fmla="*/ 406400 w 2827866"/>
              <a:gd name="connsiteY2" fmla="*/ 162494 h 231512"/>
              <a:gd name="connsiteX3" fmla="*/ 660400 w 2827866"/>
              <a:gd name="connsiteY3" fmla="*/ 137093 h 231512"/>
              <a:gd name="connsiteX4" fmla="*/ 821267 w 2827866"/>
              <a:gd name="connsiteY4" fmla="*/ 1627 h 231512"/>
              <a:gd name="connsiteX5" fmla="*/ 1083733 w 2827866"/>
              <a:gd name="connsiteY5" fmla="*/ 86293 h 231512"/>
              <a:gd name="connsiteX6" fmla="*/ 1253066 w 2827866"/>
              <a:gd name="connsiteY6" fmla="*/ 213293 h 231512"/>
              <a:gd name="connsiteX7" fmla="*/ 1464733 w 2827866"/>
              <a:gd name="connsiteY7" fmla="*/ 145561 h 231512"/>
              <a:gd name="connsiteX8" fmla="*/ 1617133 w 2827866"/>
              <a:gd name="connsiteY8" fmla="*/ 10093 h 231512"/>
              <a:gd name="connsiteX9" fmla="*/ 1811866 w 2827866"/>
              <a:gd name="connsiteY9" fmla="*/ 60894 h 231512"/>
              <a:gd name="connsiteX10" fmla="*/ 2091266 w 2827866"/>
              <a:gd name="connsiteY10" fmla="*/ 162494 h 231512"/>
              <a:gd name="connsiteX11" fmla="*/ 2235200 w 2827866"/>
              <a:gd name="connsiteY11" fmla="*/ 230227 h 231512"/>
              <a:gd name="connsiteX12" fmla="*/ 2429933 w 2827866"/>
              <a:gd name="connsiteY12" fmla="*/ 103227 h 231512"/>
              <a:gd name="connsiteX13" fmla="*/ 2641600 w 2827866"/>
              <a:gd name="connsiteY13" fmla="*/ 43960 h 231512"/>
              <a:gd name="connsiteX14" fmla="*/ 2827866 w 2827866"/>
              <a:gd name="connsiteY14" fmla="*/ 154027 h 231512"/>
              <a:gd name="connsiteX0" fmla="*/ 0 w 2827866"/>
              <a:gd name="connsiteY0" fmla="*/ 6381 h 295533"/>
              <a:gd name="connsiteX1" fmla="*/ 194733 w 2827866"/>
              <a:gd name="connsiteY1" fmla="*/ 133381 h 295533"/>
              <a:gd name="connsiteX2" fmla="*/ 406400 w 2827866"/>
              <a:gd name="connsiteY2" fmla="*/ 226515 h 295533"/>
              <a:gd name="connsiteX3" fmla="*/ 660400 w 2827866"/>
              <a:gd name="connsiteY3" fmla="*/ 201114 h 295533"/>
              <a:gd name="connsiteX4" fmla="*/ 821267 w 2827866"/>
              <a:gd name="connsiteY4" fmla="*/ 65648 h 295533"/>
              <a:gd name="connsiteX5" fmla="*/ 1083733 w 2827866"/>
              <a:gd name="connsiteY5" fmla="*/ 150314 h 295533"/>
              <a:gd name="connsiteX6" fmla="*/ 1253066 w 2827866"/>
              <a:gd name="connsiteY6" fmla="*/ 277314 h 295533"/>
              <a:gd name="connsiteX7" fmla="*/ 1464733 w 2827866"/>
              <a:gd name="connsiteY7" fmla="*/ 209582 h 295533"/>
              <a:gd name="connsiteX8" fmla="*/ 1617133 w 2827866"/>
              <a:gd name="connsiteY8" fmla="*/ 74114 h 295533"/>
              <a:gd name="connsiteX9" fmla="*/ 1811866 w 2827866"/>
              <a:gd name="connsiteY9" fmla="*/ 124915 h 295533"/>
              <a:gd name="connsiteX10" fmla="*/ 2091266 w 2827866"/>
              <a:gd name="connsiteY10" fmla="*/ 226515 h 295533"/>
              <a:gd name="connsiteX11" fmla="*/ 2235200 w 2827866"/>
              <a:gd name="connsiteY11" fmla="*/ 294248 h 295533"/>
              <a:gd name="connsiteX12" fmla="*/ 2429933 w 2827866"/>
              <a:gd name="connsiteY12" fmla="*/ 167248 h 295533"/>
              <a:gd name="connsiteX13" fmla="*/ 2641600 w 2827866"/>
              <a:gd name="connsiteY13" fmla="*/ 107981 h 295533"/>
              <a:gd name="connsiteX14" fmla="*/ 2827866 w 2827866"/>
              <a:gd name="connsiteY14" fmla="*/ 218048 h 295533"/>
              <a:gd name="connsiteX0" fmla="*/ 0 w 2827866"/>
              <a:gd name="connsiteY0" fmla="*/ 17354 h 306506"/>
              <a:gd name="connsiteX1" fmla="*/ 194733 w 2827866"/>
              <a:gd name="connsiteY1" fmla="*/ 144354 h 306506"/>
              <a:gd name="connsiteX2" fmla="*/ 406400 w 2827866"/>
              <a:gd name="connsiteY2" fmla="*/ 237488 h 306506"/>
              <a:gd name="connsiteX3" fmla="*/ 660400 w 2827866"/>
              <a:gd name="connsiteY3" fmla="*/ 212087 h 306506"/>
              <a:gd name="connsiteX4" fmla="*/ 846667 w 2827866"/>
              <a:gd name="connsiteY4" fmla="*/ 421 h 306506"/>
              <a:gd name="connsiteX5" fmla="*/ 1083733 w 2827866"/>
              <a:gd name="connsiteY5" fmla="*/ 161287 h 306506"/>
              <a:gd name="connsiteX6" fmla="*/ 1253066 w 2827866"/>
              <a:gd name="connsiteY6" fmla="*/ 288287 h 306506"/>
              <a:gd name="connsiteX7" fmla="*/ 1464733 w 2827866"/>
              <a:gd name="connsiteY7" fmla="*/ 220555 h 306506"/>
              <a:gd name="connsiteX8" fmla="*/ 1617133 w 2827866"/>
              <a:gd name="connsiteY8" fmla="*/ 85087 h 306506"/>
              <a:gd name="connsiteX9" fmla="*/ 1811866 w 2827866"/>
              <a:gd name="connsiteY9" fmla="*/ 135888 h 306506"/>
              <a:gd name="connsiteX10" fmla="*/ 2091266 w 2827866"/>
              <a:gd name="connsiteY10" fmla="*/ 237488 h 306506"/>
              <a:gd name="connsiteX11" fmla="*/ 2235200 w 2827866"/>
              <a:gd name="connsiteY11" fmla="*/ 305221 h 306506"/>
              <a:gd name="connsiteX12" fmla="*/ 2429933 w 2827866"/>
              <a:gd name="connsiteY12" fmla="*/ 178221 h 306506"/>
              <a:gd name="connsiteX13" fmla="*/ 2641600 w 2827866"/>
              <a:gd name="connsiteY13" fmla="*/ 118954 h 306506"/>
              <a:gd name="connsiteX14" fmla="*/ 2827866 w 2827866"/>
              <a:gd name="connsiteY14" fmla="*/ 229021 h 306506"/>
              <a:gd name="connsiteX0" fmla="*/ 0 w 2827866"/>
              <a:gd name="connsiteY0" fmla="*/ 34978 h 324130"/>
              <a:gd name="connsiteX1" fmla="*/ 194733 w 2827866"/>
              <a:gd name="connsiteY1" fmla="*/ 161978 h 324130"/>
              <a:gd name="connsiteX2" fmla="*/ 406400 w 2827866"/>
              <a:gd name="connsiteY2" fmla="*/ 255112 h 324130"/>
              <a:gd name="connsiteX3" fmla="*/ 660400 w 2827866"/>
              <a:gd name="connsiteY3" fmla="*/ 229711 h 324130"/>
              <a:gd name="connsiteX4" fmla="*/ 846667 w 2827866"/>
              <a:gd name="connsiteY4" fmla="*/ 18045 h 324130"/>
              <a:gd name="connsiteX5" fmla="*/ 1083733 w 2827866"/>
              <a:gd name="connsiteY5" fmla="*/ 178911 h 324130"/>
              <a:gd name="connsiteX6" fmla="*/ 1253066 w 2827866"/>
              <a:gd name="connsiteY6" fmla="*/ 305911 h 324130"/>
              <a:gd name="connsiteX7" fmla="*/ 1464733 w 2827866"/>
              <a:gd name="connsiteY7" fmla="*/ 238179 h 324130"/>
              <a:gd name="connsiteX8" fmla="*/ 1651000 w 2827866"/>
              <a:gd name="connsiteY8" fmla="*/ 1111 h 324130"/>
              <a:gd name="connsiteX9" fmla="*/ 1811866 w 2827866"/>
              <a:gd name="connsiteY9" fmla="*/ 153512 h 324130"/>
              <a:gd name="connsiteX10" fmla="*/ 2091266 w 2827866"/>
              <a:gd name="connsiteY10" fmla="*/ 255112 h 324130"/>
              <a:gd name="connsiteX11" fmla="*/ 2235200 w 2827866"/>
              <a:gd name="connsiteY11" fmla="*/ 322845 h 324130"/>
              <a:gd name="connsiteX12" fmla="*/ 2429933 w 2827866"/>
              <a:gd name="connsiteY12" fmla="*/ 195845 h 324130"/>
              <a:gd name="connsiteX13" fmla="*/ 2641600 w 2827866"/>
              <a:gd name="connsiteY13" fmla="*/ 136578 h 324130"/>
              <a:gd name="connsiteX14" fmla="*/ 2827866 w 2827866"/>
              <a:gd name="connsiteY14" fmla="*/ 246645 h 324130"/>
              <a:gd name="connsiteX0" fmla="*/ 0 w 2827866"/>
              <a:gd name="connsiteY0" fmla="*/ 37734 h 327096"/>
              <a:gd name="connsiteX1" fmla="*/ 194733 w 2827866"/>
              <a:gd name="connsiteY1" fmla="*/ 164734 h 327096"/>
              <a:gd name="connsiteX2" fmla="*/ 406400 w 2827866"/>
              <a:gd name="connsiteY2" fmla="*/ 257868 h 327096"/>
              <a:gd name="connsiteX3" fmla="*/ 660400 w 2827866"/>
              <a:gd name="connsiteY3" fmla="*/ 232467 h 327096"/>
              <a:gd name="connsiteX4" fmla="*/ 846667 w 2827866"/>
              <a:gd name="connsiteY4" fmla="*/ 20801 h 327096"/>
              <a:gd name="connsiteX5" fmla="*/ 1083733 w 2827866"/>
              <a:gd name="connsiteY5" fmla="*/ 181667 h 327096"/>
              <a:gd name="connsiteX6" fmla="*/ 1253066 w 2827866"/>
              <a:gd name="connsiteY6" fmla="*/ 308667 h 327096"/>
              <a:gd name="connsiteX7" fmla="*/ 1464733 w 2827866"/>
              <a:gd name="connsiteY7" fmla="*/ 240935 h 327096"/>
              <a:gd name="connsiteX8" fmla="*/ 1651000 w 2827866"/>
              <a:gd name="connsiteY8" fmla="*/ 3867 h 327096"/>
              <a:gd name="connsiteX9" fmla="*/ 1845733 w 2827866"/>
              <a:gd name="connsiteY9" fmla="*/ 105468 h 327096"/>
              <a:gd name="connsiteX10" fmla="*/ 2091266 w 2827866"/>
              <a:gd name="connsiteY10" fmla="*/ 257868 h 327096"/>
              <a:gd name="connsiteX11" fmla="*/ 2235200 w 2827866"/>
              <a:gd name="connsiteY11" fmla="*/ 325601 h 327096"/>
              <a:gd name="connsiteX12" fmla="*/ 2429933 w 2827866"/>
              <a:gd name="connsiteY12" fmla="*/ 198601 h 327096"/>
              <a:gd name="connsiteX13" fmla="*/ 2641600 w 2827866"/>
              <a:gd name="connsiteY13" fmla="*/ 139334 h 327096"/>
              <a:gd name="connsiteX14" fmla="*/ 2827866 w 2827866"/>
              <a:gd name="connsiteY14" fmla="*/ 249401 h 327096"/>
              <a:gd name="connsiteX0" fmla="*/ 0 w 2827866"/>
              <a:gd name="connsiteY0" fmla="*/ 37734 h 329555"/>
              <a:gd name="connsiteX1" fmla="*/ 194733 w 2827866"/>
              <a:gd name="connsiteY1" fmla="*/ 164734 h 329555"/>
              <a:gd name="connsiteX2" fmla="*/ 406400 w 2827866"/>
              <a:gd name="connsiteY2" fmla="*/ 257868 h 329555"/>
              <a:gd name="connsiteX3" fmla="*/ 660400 w 2827866"/>
              <a:gd name="connsiteY3" fmla="*/ 232467 h 329555"/>
              <a:gd name="connsiteX4" fmla="*/ 846667 w 2827866"/>
              <a:gd name="connsiteY4" fmla="*/ 20801 h 329555"/>
              <a:gd name="connsiteX5" fmla="*/ 1083733 w 2827866"/>
              <a:gd name="connsiteY5" fmla="*/ 181667 h 329555"/>
              <a:gd name="connsiteX6" fmla="*/ 1253066 w 2827866"/>
              <a:gd name="connsiteY6" fmla="*/ 308667 h 329555"/>
              <a:gd name="connsiteX7" fmla="*/ 1464733 w 2827866"/>
              <a:gd name="connsiteY7" fmla="*/ 240935 h 329555"/>
              <a:gd name="connsiteX8" fmla="*/ 1651000 w 2827866"/>
              <a:gd name="connsiteY8" fmla="*/ 3867 h 329555"/>
              <a:gd name="connsiteX9" fmla="*/ 1845733 w 2827866"/>
              <a:gd name="connsiteY9" fmla="*/ 105468 h 329555"/>
              <a:gd name="connsiteX10" fmla="*/ 2091266 w 2827866"/>
              <a:gd name="connsiteY10" fmla="*/ 257868 h 329555"/>
              <a:gd name="connsiteX11" fmla="*/ 2235200 w 2827866"/>
              <a:gd name="connsiteY11" fmla="*/ 325601 h 329555"/>
              <a:gd name="connsiteX12" fmla="*/ 2413000 w 2827866"/>
              <a:gd name="connsiteY12" fmla="*/ 147801 h 329555"/>
              <a:gd name="connsiteX13" fmla="*/ 2641600 w 2827866"/>
              <a:gd name="connsiteY13" fmla="*/ 139334 h 329555"/>
              <a:gd name="connsiteX14" fmla="*/ 2827866 w 2827866"/>
              <a:gd name="connsiteY14" fmla="*/ 249401 h 329555"/>
              <a:gd name="connsiteX0" fmla="*/ 0 w 2827866"/>
              <a:gd name="connsiteY0" fmla="*/ 37734 h 329555"/>
              <a:gd name="connsiteX1" fmla="*/ 194733 w 2827866"/>
              <a:gd name="connsiteY1" fmla="*/ 164734 h 329555"/>
              <a:gd name="connsiteX2" fmla="*/ 406400 w 2827866"/>
              <a:gd name="connsiteY2" fmla="*/ 257868 h 329555"/>
              <a:gd name="connsiteX3" fmla="*/ 660400 w 2827866"/>
              <a:gd name="connsiteY3" fmla="*/ 232467 h 329555"/>
              <a:gd name="connsiteX4" fmla="*/ 846667 w 2827866"/>
              <a:gd name="connsiteY4" fmla="*/ 20801 h 329555"/>
              <a:gd name="connsiteX5" fmla="*/ 1083733 w 2827866"/>
              <a:gd name="connsiteY5" fmla="*/ 181667 h 329555"/>
              <a:gd name="connsiteX6" fmla="*/ 1253066 w 2827866"/>
              <a:gd name="connsiteY6" fmla="*/ 308667 h 329555"/>
              <a:gd name="connsiteX7" fmla="*/ 1464733 w 2827866"/>
              <a:gd name="connsiteY7" fmla="*/ 240935 h 329555"/>
              <a:gd name="connsiteX8" fmla="*/ 1651000 w 2827866"/>
              <a:gd name="connsiteY8" fmla="*/ 3867 h 329555"/>
              <a:gd name="connsiteX9" fmla="*/ 1845733 w 2827866"/>
              <a:gd name="connsiteY9" fmla="*/ 105468 h 329555"/>
              <a:gd name="connsiteX10" fmla="*/ 2091266 w 2827866"/>
              <a:gd name="connsiteY10" fmla="*/ 257868 h 329555"/>
              <a:gd name="connsiteX11" fmla="*/ 2235200 w 2827866"/>
              <a:gd name="connsiteY11" fmla="*/ 325601 h 329555"/>
              <a:gd name="connsiteX12" fmla="*/ 2413000 w 2827866"/>
              <a:gd name="connsiteY12" fmla="*/ 147801 h 329555"/>
              <a:gd name="connsiteX13" fmla="*/ 2650066 w 2827866"/>
              <a:gd name="connsiteY13" fmla="*/ 29268 h 329555"/>
              <a:gd name="connsiteX14" fmla="*/ 2827866 w 2827866"/>
              <a:gd name="connsiteY14" fmla="*/ 249401 h 329555"/>
              <a:gd name="connsiteX0" fmla="*/ 0 w 2827866"/>
              <a:gd name="connsiteY0" fmla="*/ 37734 h 329555"/>
              <a:gd name="connsiteX1" fmla="*/ 194733 w 2827866"/>
              <a:gd name="connsiteY1" fmla="*/ 164734 h 329555"/>
              <a:gd name="connsiteX2" fmla="*/ 406400 w 2827866"/>
              <a:gd name="connsiteY2" fmla="*/ 257868 h 329555"/>
              <a:gd name="connsiteX3" fmla="*/ 660400 w 2827866"/>
              <a:gd name="connsiteY3" fmla="*/ 232467 h 329555"/>
              <a:gd name="connsiteX4" fmla="*/ 846667 w 2827866"/>
              <a:gd name="connsiteY4" fmla="*/ 20801 h 329555"/>
              <a:gd name="connsiteX5" fmla="*/ 1083733 w 2827866"/>
              <a:gd name="connsiteY5" fmla="*/ 181667 h 329555"/>
              <a:gd name="connsiteX6" fmla="*/ 1253066 w 2827866"/>
              <a:gd name="connsiteY6" fmla="*/ 308667 h 329555"/>
              <a:gd name="connsiteX7" fmla="*/ 1464733 w 2827866"/>
              <a:gd name="connsiteY7" fmla="*/ 240935 h 329555"/>
              <a:gd name="connsiteX8" fmla="*/ 1651000 w 2827866"/>
              <a:gd name="connsiteY8" fmla="*/ 3867 h 329555"/>
              <a:gd name="connsiteX9" fmla="*/ 1845733 w 2827866"/>
              <a:gd name="connsiteY9" fmla="*/ 105468 h 329555"/>
              <a:gd name="connsiteX10" fmla="*/ 2091266 w 2827866"/>
              <a:gd name="connsiteY10" fmla="*/ 257868 h 329555"/>
              <a:gd name="connsiteX11" fmla="*/ 2235200 w 2827866"/>
              <a:gd name="connsiteY11" fmla="*/ 325601 h 329555"/>
              <a:gd name="connsiteX12" fmla="*/ 2413000 w 2827866"/>
              <a:gd name="connsiteY12" fmla="*/ 147801 h 329555"/>
              <a:gd name="connsiteX13" fmla="*/ 2616199 w 2827866"/>
              <a:gd name="connsiteY13" fmla="*/ 12334 h 329555"/>
              <a:gd name="connsiteX14" fmla="*/ 2827866 w 2827866"/>
              <a:gd name="connsiteY14" fmla="*/ 249401 h 329555"/>
              <a:gd name="connsiteX0" fmla="*/ 0 w 2827866"/>
              <a:gd name="connsiteY0" fmla="*/ 37734 h 310693"/>
              <a:gd name="connsiteX1" fmla="*/ 194733 w 2827866"/>
              <a:gd name="connsiteY1" fmla="*/ 164734 h 310693"/>
              <a:gd name="connsiteX2" fmla="*/ 406400 w 2827866"/>
              <a:gd name="connsiteY2" fmla="*/ 257868 h 310693"/>
              <a:gd name="connsiteX3" fmla="*/ 660400 w 2827866"/>
              <a:gd name="connsiteY3" fmla="*/ 232467 h 310693"/>
              <a:gd name="connsiteX4" fmla="*/ 846667 w 2827866"/>
              <a:gd name="connsiteY4" fmla="*/ 20801 h 310693"/>
              <a:gd name="connsiteX5" fmla="*/ 1083733 w 2827866"/>
              <a:gd name="connsiteY5" fmla="*/ 181667 h 310693"/>
              <a:gd name="connsiteX6" fmla="*/ 1253066 w 2827866"/>
              <a:gd name="connsiteY6" fmla="*/ 308667 h 310693"/>
              <a:gd name="connsiteX7" fmla="*/ 1464733 w 2827866"/>
              <a:gd name="connsiteY7" fmla="*/ 240935 h 310693"/>
              <a:gd name="connsiteX8" fmla="*/ 1651000 w 2827866"/>
              <a:gd name="connsiteY8" fmla="*/ 3867 h 310693"/>
              <a:gd name="connsiteX9" fmla="*/ 1845733 w 2827866"/>
              <a:gd name="connsiteY9" fmla="*/ 105468 h 310693"/>
              <a:gd name="connsiteX10" fmla="*/ 2091266 w 2827866"/>
              <a:gd name="connsiteY10" fmla="*/ 257868 h 310693"/>
              <a:gd name="connsiteX11" fmla="*/ 2252133 w 2827866"/>
              <a:gd name="connsiteY11" fmla="*/ 274801 h 310693"/>
              <a:gd name="connsiteX12" fmla="*/ 2413000 w 2827866"/>
              <a:gd name="connsiteY12" fmla="*/ 147801 h 310693"/>
              <a:gd name="connsiteX13" fmla="*/ 2616199 w 2827866"/>
              <a:gd name="connsiteY13" fmla="*/ 12334 h 310693"/>
              <a:gd name="connsiteX14" fmla="*/ 2827866 w 2827866"/>
              <a:gd name="connsiteY14" fmla="*/ 249401 h 310693"/>
              <a:gd name="connsiteX0" fmla="*/ 0 w 2827866"/>
              <a:gd name="connsiteY0" fmla="*/ 37538 h 310497"/>
              <a:gd name="connsiteX1" fmla="*/ 194733 w 2827866"/>
              <a:gd name="connsiteY1" fmla="*/ 164538 h 310497"/>
              <a:gd name="connsiteX2" fmla="*/ 406400 w 2827866"/>
              <a:gd name="connsiteY2" fmla="*/ 257672 h 310497"/>
              <a:gd name="connsiteX3" fmla="*/ 660400 w 2827866"/>
              <a:gd name="connsiteY3" fmla="*/ 232271 h 310497"/>
              <a:gd name="connsiteX4" fmla="*/ 846667 w 2827866"/>
              <a:gd name="connsiteY4" fmla="*/ 20605 h 310497"/>
              <a:gd name="connsiteX5" fmla="*/ 1083733 w 2827866"/>
              <a:gd name="connsiteY5" fmla="*/ 181471 h 310497"/>
              <a:gd name="connsiteX6" fmla="*/ 1253066 w 2827866"/>
              <a:gd name="connsiteY6" fmla="*/ 308471 h 310497"/>
              <a:gd name="connsiteX7" fmla="*/ 1464733 w 2827866"/>
              <a:gd name="connsiteY7" fmla="*/ 240739 h 310497"/>
              <a:gd name="connsiteX8" fmla="*/ 1651000 w 2827866"/>
              <a:gd name="connsiteY8" fmla="*/ 3671 h 310497"/>
              <a:gd name="connsiteX9" fmla="*/ 1845733 w 2827866"/>
              <a:gd name="connsiteY9" fmla="*/ 105272 h 310497"/>
              <a:gd name="connsiteX10" fmla="*/ 2048933 w 2827866"/>
              <a:gd name="connsiteY10" fmla="*/ 223805 h 310497"/>
              <a:gd name="connsiteX11" fmla="*/ 2252133 w 2827866"/>
              <a:gd name="connsiteY11" fmla="*/ 274605 h 310497"/>
              <a:gd name="connsiteX12" fmla="*/ 2413000 w 2827866"/>
              <a:gd name="connsiteY12" fmla="*/ 147605 h 310497"/>
              <a:gd name="connsiteX13" fmla="*/ 2616199 w 2827866"/>
              <a:gd name="connsiteY13" fmla="*/ 12138 h 310497"/>
              <a:gd name="connsiteX14" fmla="*/ 2827866 w 2827866"/>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13000 w 2912533"/>
              <a:gd name="connsiteY12" fmla="*/ 147605 h 310497"/>
              <a:gd name="connsiteX13" fmla="*/ 2616199 w 2912533"/>
              <a:gd name="connsiteY13" fmla="*/ 12138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13000 w 2912533"/>
              <a:gd name="connsiteY12" fmla="*/ 147605 h 310497"/>
              <a:gd name="connsiteX13" fmla="*/ 2683932 w 2912533"/>
              <a:gd name="connsiteY13" fmla="*/ 29072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147605 h 310497"/>
              <a:gd name="connsiteX13" fmla="*/ 2683932 w 2912533"/>
              <a:gd name="connsiteY13" fmla="*/ 29072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71405 h 310497"/>
              <a:gd name="connsiteX13" fmla="*/ 2683932 w 2912533"/>
              <a:gd name="connsiteY13" fmla="*/ 29072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71405 h 310497"/>
              <a:gd name="connsiteX13" fmla="*/ 2717799 w 2912533"/>
              <a:gd name="connsiteY13" fmla="*/ 122205 h 310497"/>
              <a:gd name="connsiteX14" fmla="*/ 2912533 w 2912533"/>
              <a:gd name="connsiteY14" fmla="*/ 249205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71405 h 310497"/>
              <a:gd name="connsiteX13" fmla="*/ 2717799 w 2912533"/>
              <a:gd name="connsiteY13" fmla="*/ 122205 h 310497"/>
              <a:gd name="connsiteX14" fmla="*/ 2912533 w 2912533"/>
              <a:gd name="connsiteY14" fmla="*/ 257672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55333 w 2912533"/>
              <a:gd name="connsiteY12" fmla="*/ 71405 h 310497"/>
              <a:gd name="connsiteX13" fmla="*/ 2717799 w 2912533"/>
              <a:gd name="connsiteY13" fmla="*/ 181472 h 310497"/>
              <a:gd name="connsiteX14" fmla="*/ 2912533 w 2912533"/>
              <a:gd name="connsiteY14" fmla="*/ 257672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52133 w 2912533"/>
              <a:gd name="connsiteY11" fmla="*/ 274605 h 310497"/>
              <a:gd name="connsiteX12" fmla="*/ 2446867 w 2912533"/>
              <a:gd name="connsiteY12" fmla="*/ 37538 h 310497"/>
              <a:gd name="connsiteX13" fmla="*/ 2717799 w 2912533"/>
              <a:gd name="connsiteY13" fmla="*/ 181472 h 310497"/>
              <a:gd name="connsiteX14" fmla="*/ 2912533 w 2912533"/>
              <a:gd name="connsiteY14" fmla="*/ 257672 h 310497"/>
              <a:gd name="connsiteX0" fmla="*/ 0 w 2912533"/>
              <a:gd name="connsiteY0" fmla="*/ 37538 h 310497"/>
              <a:gd name="connsiteX1" fmla="*/ 194733 w 2912533"/>
              <a:gd name="connsiteY1" fmla="*/ 164538 h 310497"/>
              <a:gd name="connsiteX2" fmla="*/ 406400 w 2912533"/>
              <a:gd name="connsiteY2" fmla="*/ 257672 h 310497"/>
              <a:gd name="connsiteX3" fmla="*/ 660400 w 2912533"/>
              <a:gd name="connsiteY3" fmla="*/ 232271 h 310497"/>
              <a:gd name="connsiteX4" fmla="*/ 846667 w 2912533"/>
              <a:gd name="connsiteY4" fmla="*/ 20605 h 310497"/>
              <a:gd name="connsiteX5" fmla="*/ 1083733 w 2912533"/>
              <a:gd name="connsiteY5" fmla="*/ 181471 h 310497"/>
              <a:gd name="connsiteX6" fmla="*/ 1253066 w 2912533"/>
              <a:gd name="connsiteY6" fmla="*/ 308471 h 310497"/>
              <a:gd name="connsiteX7" fmla="*/ 1464733 w 2912533"/>
              <a:gd name="connsiteY7" fmla="*/ 240739 h 310497"/>
              <a:gd name="connsiteX8" fmla="*/ 1651000 w 2912533"/>
              <a:gd name="connsiteY8" fmla="*/ 3671 h 310497"/>
              <a:gd name="connsiteX9" fmla="*/ 1845733 w 2912533"/>
              <a:gd name="connsiteY9" fmla="*/ 105272 h 310497"/>
              <a:gd name="connsiteX10" fmla="*/ 2048933 w 2912533"/>
              <a:gd name="connsiteY10" fmla="*/ 223805 h 310497"/>
              <a:gd name="connsiteX11" fmla="*/ 2243667 w 2912533"/>
              <a:gd name="connsiteY11" fmla="*/ 206871 h 310497"/>
              <a:gd name="connsiteX12" fmla="*/ 2446867 w 2912533"/>
              <a:gd name="connsiteY12" fmla="*/ 37538 h 310497"/>
              <a:gd name="connsiteX13" fmla="*/ 2717799 w 2912533"/>
              <a:gd name="connsiteY13" fmla="*/ 181472 h 310497"/>
              <a:gd name="connsiteX14" fmla="*/ 2912533 w 2912533"/>
              <a:gd name="connsiteY14" fmla="*/ 257672 h 310497"/>
              <a:gd name="connsiteX0" fmla="*/ 0 w 2912533"/>
              <a:gd name="connsiteY0" fmla="*/ 37683 h 310642"/>
              <a:gd name="connsiteX1" fmla="*/ 194733 w 2912533"/>
              <a:gd name="connsiteY1" fmla="*/ 164683 h 310642"/>
              <a:gd name="connsiteX2" fmla="*/ 406400 w 2912533"/>
              <a:gd name="connsiteY2" fmla="*/ 257817 h 310642"/>
              <a:gd name="connsiteX3" fmla="*/ 660400 w 2912533"/>
              <a:gd name="connsiteY3" fmla="*/ 232416 h 310642"/>
              <a:gd name="connsiteX4" fmla="*/ 846667 w 2912533"/>
              <a:gd name="connsiteY4" fmla="*/ 20750 h 310642"/>
              <a:gd name="connsiteX5" fmla="*/ 1083733 w 2912533"/>
              <a:gd name="connsiteY5" fmla="*/ 181616 h 310642"/>
              <a:gd name="connsiteX6" fmla="*/ 1253066 w 2912533"/>
              <a:gd name="connsiteY6" fmla="*/ 308616 h 310642"/>
              <a:gd name="connsiteX7" fmla="*/ 1464733 w 2912533"/>
              <a:gd name="connsiteY7" fmla="*/ 240884 h 310642"/>
              <a:gd name="connsiteX8" fmla="*/ 1651000 w 2912533"/>
              <a:gd name="connsiteY8" fmla="*/ 3816 h 310642"/>
              <a:gd name="connsiteX9" fmla="*/ 1845733 w 2912533"/>
              <a:gd name="connsiteY9" fmla="*/ 105417 h 310642"/>
              <a:gd name="connsiteX10" fmla="*/ 2065867 w 2912533"/>
              <a:gd name="connsiteY10" fmla="*/ 249350 h 310642"/>
              <a:gd name="connsiteX11" fmla="*/ 2243667 w 2912533"/>
              <a:gd name="connsiteY11" fmla="*/ 207016 h 310642"/>
              <a:gd name="connsiteX12" fmla="*/ 2446867 w 2912533"/>
              <a:gd name="connsiteY12" fmla="*/ 37683 h 310642"/>
              <a:gd name="connsiteX13" fmla="*/ 2717799 w 2912533"/>
              <a:gd name="connsiteY13" fmla="*/ 181617 h 310642"/>
              <a:gd name="connsiteX14" fmla="*/ 2912533 w 2912533"/>
              <a:gd name="connsiteY14" fmla="*/ 257817 h 310642"/>
              <a:gd name="connsiteX0" fmla="*/ 0 w 2912533"/>
              <a:gd name="connsiteY0" fmla="*/ 37683 h 310642"/>
              <a:gd name="connsiteX1" fmla="*/ 194733 w 2912533"/>
              <a:gd name="connsiteY1" fmla="*/ 164683 h 310642"/>
              <a:gd name="connsiteX2" fmla="*/ 406400 w 2912533"/>
              <a:gd name="connsiteY2" fmla="*/ 257817 h 310642"/>
              <a:gd name="connsiteX3" fmla="*/ 660400 w 2912533"/>
              <a:gd name="connsiteY3" fmla="*/ 232416 h 310642"/>
              <a:gd name="connsiteX4" fmla="*/ 846667 w 2912533"/>
              <a:gd name="connsiteY4" fmla="*/ 20750 h 310642"/>
              <a:gd name="connsiteX5" fmla="*/ 1083733 w 2912533"/>
              <a:gd name="connsiteY5" fmla="*/ 181616 h 310642"/>
              <a:gd name="connsiteX6" fmla="*/ 1253066 w 2912533"/>
              <a:gd name="connsiteY6" fmla="*/ 308616 h 310642"/>
              <a:gd name="connsiteX7" fmla="*/ 1464733 w 2912533"/>
              <a:gd name="connsiteY7" fmla="*/ 240884 h 310642"/>
              <a:gd name="connsiteX8" fmla="*/ 1651000 w 2912533"/>
              <a:gd name="connsiteY8" fmla="*/ 3816 h 310642"/>
              <a:gd name="connsiteX9" fmla="*/ 1845733 w 2912533"/>
              <a:gd name="connsiteY9" fmla="*/ 105417 h 310642"/>
              <a:gd name="connsiteX10" fmla="*/ 2065867 w 2912533"/>
              <a:gd name="connsiteY10" fmla="*/ 249350 h 310642"/>
              <a:gd name="connsiteX11" fmla="*/ 2243667 w 2912533"/>
              <a:gd name="connsiteY11" fmla="*/ 207016 h 310642"/>
              <a:gd name="connsiteX12" fmla="*/ 2446867 w 2912533"/>
              <a:gd name="connsiteY12" fmla="*/ 37683 h 310642"/>
              <a:gd name="connsiteX13" fmla="*/ 2709332 w 2912533"/>
              <a:gd name="connsiteY13" fmla="*/ 207017 h 310642"/>
              <a:gd name="connsiteX14" fmla="*/ 2912533 w 2912533"/>
              <a:gd name="connsiteY14" fmla="*/ 257817 h 310642"/>
              <a:gd name="connsiteX0" fmla="*/ 0 w 2912533"/>
              <a:gd name="connsiteY0" fmla="*/ 42333 h 315292"/>
              <a:gd name="connsiteX1" fmla="*/ 194733 w 2912533"/>
              <a:gd name="connsiteY1" fmla="*/ 169333 h 315292"/>
              <a:gd name="connsiteX2" fmla="*/ 406400 w 2912533"/>
              <a:gd name="connsiteY2" fmla="*/ 262467 h 315292"/>
              <a:gd name="connsiteX3" fmla="*/ 660400 w 2912533"/>
              <a:gd name="connsiteY3" fmla="*/ 237066 h 315292"/>
              <a:gd name="connsiteX4" fmla="*/ 846667 w 2912533"/>
              <a:gd name="connsiteY4" fmla="*/ 25400 h 315292"/>
              <a:gd name="connsiteX5" fmla="*/ 1083733 w 2912533"/>
              <a:gd name="connsiteY5" fmla="*/ 186266 h 315292"/>
              <a:gd name="connsiteX6" fmla="*/ 1253066 w 2912533"/>
              <a:gd name="connsiteY6" fmla="*/ 313266 h 315292"/>
              <a:gd name="connsiteX7" fmla="*/ 1464733 w 2912533"/>
              <a:gd name="connsiteY7" fmla="*/ 245534 h 315292"/>
              <a:gd name="connsiteX8" fmla="*/ 1651000 w 2912533"/>
              <a:gd name="connsiteY8" fmla="*/ 8466 h 315292"/>
              <a:gd name="connsiteX9" fmla="*/ 1845733 w 2912533"/>
              <a:gd name="connsiteY9" fmla="*/ 110067 h 315292"/>
              <a:gd name="connsiteX10" fmla="*/ 2065867 w 2912533"/>
              <a:gd name="connsiteY10" fmla="*/ 254000 h 315292"/>
              <a:gd name="connsiteX11" fmla="*/ 2243667 w 2912533"/>
              <a:gd name="connsiteY11" fmla="*/ 211666 h 315292"/>
              <a:gd name="connsiteX12" fmla="*/ 2472267 w 2912533"/>
              <a:gd name="connsiteY12" fmla="*/ 0 h 315292"/>
              <a:gd name="connsiteX13" fmla="*/ 2709332 w 2912533"/>
              <a:gd name="connsiteY13" fmla="*/ 211667 h 315292"/>
              <a:gd name="connsiteX14" fmla="*/ 2912533 w 2912533"/>
              <a:gd name="connsiteY14" fmla="*/ 262467 h 315292"/>
              <a:gd name="connsiteX0" fmla="*/ 0 w 2912533"/>
              <a:gd name="connsiteY0" fmla="*/ 42333 h 315292"/>
              <a:gd name="connsiteX1" fmla="*/ 194733 w 2912533"/>
              <a:gd name="connsiteY1" fmla="*/ 169333 h 315292"/>
              <a:gd name="connsiteX2" fmla="*/ 406400 w 2912533"/>
              <a:gd name="connsiteY2" fmla="*/ 262467 h 315292"/>
              <a:gd name="connsiteX3" fmla="*/ 660400 w 2912533"/>
              <a:gd name="connsiteY3" fmla="*/ 237066 h 315292"/>
              <a:gd name="connsiteX4" fmla="*/ 846667 w 2912533"/>
              <a:gd name="connsiteY4" fmla="*/ 25400 h 315292"/>
              <a:gd name="connsiteX5" fmla="*/ 1083733 w 2912533"/>
              <a:gd name="connsiteY5" fmla="*/ 186266 h 315292"/>
              <a:gd name="connsiteX6" fmla="*/ 1253066 w 2912533"/>
              <a:gd name="connsiteY6" fmla="*/ 313266 h 315292"/>
              <a:gd name="connsiteX7" fmla="*/ 1464733 w 2912533"/>
              <a:gd name="connsiteY7" fmla="*/ 245534 h 315292"/>
              <a:gd name="connsiteX8" fmla="*/ 1651000 w 2912533"/>
              <a:gd name="connsiteY8" fmla="*/ 8466 h 315292"/>
              <a:gd name="connsiteX9" fmla="*/ 1845733 w 2912533"/>
              <a:gd name="connsiteY9" fmla="*/ 110067 h 315292"/>
              <a:gd name="connsiteX10" fmla="*/ 2023534 w 2912533"/>
              <a:gd name="connsiteY10" fmla="*/ 270933 h 315292"/>
              <a:gd name="connsiteX11" fmla="*/ 2243667 w 2912533"/>
              <a:gd name="connsiteY11" fmla="*/ 211666 h 315292"/>
              <a:gd name="connsiteX12" fmla="*/ 2472267 w 2912533"/>
              <a:gd name="connsiteY12" fmla="*/ 0 h 315292"/>
              <a:gd name="connsiteX13" fmla="*/ 2709332 w 2912533"/>
              <a:gd name="connsiteY13" fmla="*/ 211667 h 315292"/>
              <a:gd name="connsiteX14" fmla="*/ 2912533 w 2912533"/>
              <a:gd name="connsiteY14" fmla="*/ 262467 h 315292"/>
              <a:gd name="connsiteX0" fmla="*/ 0 w 2912533"/>
              <a:gd name="connsiteY0" fmla="*/ 42333 h 315292"/>
              <a:gd name="connsiteX1" fmla="*/ 194733 w 2912533"/>
              <a:gd name="connsiteY1" fmla="*/ 169333 h 315292"/>
              <a:gd name="connsiteX2" fmla="*/ 406400 w 2912533"/>
              <a:gd name="connsiteY2" fmla="*/ 262467 h 315292"/>
              <a:gd name="connsiteX3" fmla="*/ 660400 w 2912533"/>
              <a:gd name="connsiteY3" fmla="*/ 203199 h 315292"/>
              <a:gd name="connsiteX4" fmla="*/ 846667 w 2912533"/>
              <a:gd name="connsiteY4" fmla="*/ 25400 h 315292"/>
              <a:gd name="connsiteX5" fmla="*/ 1083733 w 2912533"/>
              <a:gd name="connsiteY5" fmla="*/ 186266 h 315292"/>
              <a:gd name="connsiteX6" fmla="*/ 1253066 w 2912533"/>
              <a:gd name="connsiteY6" fmla="*/ 313266 h 315292"/>
              <a:gd name="connsiteX7" fmla="*/ 1464733 w 2912533"/>
              <a:gd name="connsiteY7" fmla="*/ 245534 h 315292"/>
              <a:gd name="connsiteX8" fmla="*/ 1651000 w 2912533"/>
              <a:gd name="connsiteY8" fmla="*/ 8466 h 315292"/>
              <a:gd name="connsiteX9" fmla="*/ 1845733 w 2912533"/>
              <a:gd name="connsiteY9" fmla="*/ 110067 h 315292"/>
              <a:gd name="connsiteX10" fmla="*/ 2023534 w 2912533"/>
              <a:gd name="connsiteY10" fmla="*/ 270933 h 315292"/>
              <a:gd name="connsiteX11" fmla="*/ 2243667 w 2912533"/>
              <a:gd name="connsiteY11" fmla="*/ 211666 h 315292"/>
              <a:gd name="connsiteX12" fmla="*/ 2472267 w 2912533"/>
              <a:gd name="connsiteY12" fmla="*/ 0 h 315292"/>
              <a:gd name="connsiteX13" fmla="*/ 2709332 w 2912533"/>
              <a:gd name="connsiteY13" fmla="*/ 211667 h 315292"/>
              <a:gd name="connsiteX14" fmla="*/ 2912533 w 2912533"/>
              <a:gd name="connsiteY14" fmla="*/ 262467 h 315292"/>
              <a:gd name="connsiteX0" fmla="*/ 0 w 2912533"/>
              <a:gd name="connsiteY0" fmla="*/ 42333 h 314112"/>
              <a:gd name="connsiteX1" fmla="*/ 194733 w 2912533"/>
              <a:gd name="connsiteY1" fmla="*/ 169333 h 314112"/>
              <a:gd name="connsiteX2" fmla="*/ 406400 w 2912533"/>
              <a:gd name="connsiteY2" fmla="*/ 262467 h 314112"/>
              <a:gd name="connsiteX3" fmla="*/ 660400 w 2912533"/>
              <a:gd name="connsiteY3" fmla="*/ 203199 h 314112"/>
              <a:gd name="connsiteX4" fmla="*/ 846667 w 2912533"/>
              <a:gd name="connsiteY4" fmla="*/ 25400 h 314112"/>
              <a:gd name="connsiteX5" fmla="*/ 1041400 w 2912533"/>
              <a:gd name="connsiteY5" fmla="*/ 211666 h 314112"/>
              <a:gd name="connsiteX6" fmla="*/ 1253066 w 2912533"/>
              <a:gd name="connsiteY6" fmla="*/ 313266 h 314112"/>
              <a:gd name="connsiteX7" fmla="*/ 1464733 w 2912533"/>
              <a:gd name="connsiteY7" fmla="*/ 245534 h 314112"/>
              <a:gd name="connsiteX8" fmla="*/ 1651000 w 2912533"/>
              <a:gd name="connsiteY8" fmla="*/ 8466 h 314112"/>
              <a:gd name="connsiteX9" fmla="*/ 1845733 w 2912533"/>
              <a:gd name="connsiteY9" fmla="*/ 110067 h 314112"/>
              <a:gd name="connsiteX10" fmla="*/ 2023534 w 2912533"/>
              <a:gd name="connsiteY10" fmla="*/ 270933 h 314112"/>
              <a:gd name="connsiteX11" fmla="*/ 2243667 w 2912533"/>
              <a:gd name="connsiteY11" fmla="*/ 211666 h 314112"/>
              <a:gd name="connsiteX12" fmla="*/ 2472267 w 2912533"/>
              <a:gd name="connsiteY12" fmla="*/ 0 h 314112"/>
              <a:gd name="connsiteX13" fmla="*/ 2709332 w 2912533"/>
              <a:gd name="connsiteY13" fmla="*/ 211667 h 314112"/>
              <a:gd name="connsiteX14" fmla="*/ 2912533 w 2912533"/>
              <a:gd name="connsiteY14" fmla="*/ 262467 h 314112"/>
              <a:gd name="connsiteX0" fmla="*/ 0 w 2912533"/>
              <a:gd name="connsiteY0" fmla="*/ 42333 h 283163"/>
              <a:gd name="connsiteX1" fmla="*/ 194733 w 2912533"/>
              <a:gd name="connsiteY1" fmla="*/ 169333 h 283163"/>
              <a:gd name="connsiteX2" fmla="*/ 406400 w 2912533"/>
              <a:gd name="connsiteY2" fmla="*/ 262467 h 283163"/>
              <a:gd name="connsiteX3" fmla="*/ 660400 w 2912533"/>
              <a:gd name="connsiteY3" fmla="*/ 203199 h 283163"/>
              <a:gd name="connsiteX4" fmla="*/ 846667 w 2912533"/>
              <a:gd name="connsiteY4" fmla="*/ 25400 h 283163"/>
              <a:gd name="connsiteX5" fmla="*/ 1041400 w 2912533"/>
              <a:gd name="connsiteY5" fmla="*/ 211666 h 283163"/>
              <a:gd name="connsiteX6" fmla="*/ 1253066 w 2912533"/>
              <a:gd name="connsiteY6" fmla="*/ 279400 h 283163"/>
              <a:gd name="connsiteX7" fmla="*/ 1464733 w 2912533"/>
              <a:gd name="connsiteY7" fmla="*/ 245534 h 283163"/>
              <a:gd name="connsiteX8" fmla="*/ 1651000 w 2912533"/>
              <a:gd name="connsiteY8" fmla="*/ 8466 h 283163"/>
              <a:gd name="connsiteX9" fmla="*/ 1845733 w 2912533"/>
              <a:gd name="connsiteY9" fmla="*/ 110067 h 283163"/>
              <a:gd name="connsiteX10" fmla="*/ 2023534 w 2912533"/>
              <a:gd name="connsiteY10" fmla="*/ 270933 h 283163"/>
              <a:gd name="connsiteX11" fmla="*/ 2243667 w 2912533"/>
              <a:gd name="connsiteY11" fmla="*/ 211666 h 283163"/>
              <a:gd name="connsiteX12" fmla="*/ 2472267 w 2912533"/>
              <a:gd name="connsiteY12" fmla="*/ 0 h 283163"/>
              <a:gd name="connsiteX13" fmla="*/ 2709332 w 2912533"/>
              <a:gd name="connsiteY13" fmla="*/ 211667 h 283163"/>
              <a:gd name="connsiteX14" fmla="*/ 2912533 w 2912533"/>
              <a:gd name="connsiteY14" fmla="*/ 262467 h 283163"/>
              <a:gd name="connsiteX0" fmla="*/ 0 w 2912533"/>
              <a:gd name="connsiteY0" fmla="*/ 42333 h 279594"/>
              <a:gd name="connsiteX1" fmla="*/ 194733 w 2912533"/>
              <a:gd name="connsiteY1" fmla="*/ 169333 h 279594"/>
              <a:gd name="connsiteX2" fmla="*/ 406400 w 2912533"/>
              <a:gd name="connsiteY2" fmla="*/ 262467 h 279594"/>
              <a:gd name="connsiteX3" fmla="*/ 660400 w 2912533"/>
              <a:gd name="connsiteY3" fmla="*/ 203199 h 279594"/>
              <a:gd name="connsiteX4" fmla="*/ 846667 w 2912533"/>
              <a:gd name="connsiteY4" fmla="*/ 25400 h 279594"/>
              <a:gd name="connsiteX5" fmla="*/ 1041400 w 2912533"/>
              <a:gd name="connsiteY5" fmla="*/ 211666 h 279594"/>
              <a:gd name="connsiteX6" fmla="*/ 1253066 w 2912533"/>
              <a:gd name="connsiteY6" fmla="*/ 279400 h 279594"/>
              <a:gd name="connsiteX7" fmla="*/ 1464733 w 2912533"/>
              <a:gd name="connsiteY7" fmla="*/ 194734 h 279594"/>
              <a:gd name="connsiteX8" fmla="*/ 1651000 w 2912533"/>
              <a:gd name="connsiteY8" fmla="*/ 8466 h 279594"/>
              <a:gd name="connsiteX9" fmla="*/ 1845733 w 2912533"/>
              <a:gd name="connsiteY9" fmla="*/ 110067 h 279594"/>
              <a:gd name="connsiteX10" fmla="*/ 2023534 w 2912533"/>
              <a:gd name="connsiteY10" fmla="*/ 270933 h 279594"/>
              <a:gd name="connsiteX11" fmla="*/ 2243667 w 2912533"/>
              <a:gd name="connsiteY11" fmla="*/ 211666 h 279594"/>
              <a:gd name="connsiteX12" fmla="*/ 2472267 w 2912533"/>
              <a:gd name="connsiteY12" fmla="*/ 0 h 279594"/>
              <a:gd name="connsiteX13" fmla="*/ 2709332 w 2912533"/>
              <a:gd name="connsiteY13" fmla="*/ 211667 h 279594"/>
              <a:gd name="connsiteX14" fmla="*/ 2912533 w 2912533"/>
              <a:gd name="connsiteY14" fmla="*/ 262467 h 279594"/>
              <a:gd name="connsiteX0" fmla="*/ 0 w 2912533"/>
              <a:gd name="connsiteY0" fmla="*/ 42333 h 279594"/>
              <a:gd name="connsiteX1" fmla="*/ 194733 w 2912533"/>
              <a:gd name="connsiteY1" fmla="*/ 169333 h 279594"/>
              <a:gd name="connsiteX2" fmla="*/ 406400 w 2912533"/>
              <a:gd name="connsiteY2" fmla="*/ 262467 h 279594"/>
              <a:gd name="connsiteX3" fmla="*/ 660400 w 2912533"/>
              <a:gd name="connsiteY3" fmla="*/ 203199 h 279594"/>
              <a:gd name="connsiteX4" fmla="*/ 846667 w 2912533"/>
              <a:gd name="connsiteY4" fmla="*/ 25400 h 279594"/>
              <a:gd name="connsiteX5" fmla="*/ 1041400 w 2912533"/>
              <a:gd name="connsiteY5" fmla="*/ 211666 h 279594"/>
              <a:gd name="connsiteX6" fmla="*/ 1253066 w 2912533"/>
              <a:gd name="connsiteY6" fmla="*/ 279400 h 279594"/>
              <a:gd name="connsiteX7" fmla="*/ 1464733 w 2912533"/>
              <a:gd name="connsiteY7" fmla="*/ 194734 h 279594"/>
              <a:gd name="connsiteX8" fmla="*/ 1651000 w 2912533"/>
              <a:gd name="connsiteY8" fmla="*/ 8466 h 279594"/>
              <a:gd name="connsiteX9" fmla="*/ 1837266 w 2912533"/>
              <a:gd name="connsiteY9" fmla="*/ 143933 h 279594"/>
              <a:gd name="connsiteX10" fmla="*/ 2023534 w 2912533"/>
              <a:gd name="connsiteY10" fmla="*/ 270933 h 279594"/>
              <a:gd name="connsiteX11" fmla="*/ 2243667 w 2912533"/>
              <a:gd name="connsiteY11" fmla="*/ 211666 h 279594"/>
              <a:gd name="connsiteX12" fmla="*/ 2472267 w 2912533"/>
              <a:gd name="connsiteY12" fmla="*/ 0 h 279594"/>
              <a:gd name="connsiteX13" fmla="*/ 2709332 w 2912533"/>
              <a:gd name="connsiteY13" fmla="*/ 211667 h 279594"/>
              <a:gd name="connsiteX14" fmla="*/ 2912533 w 2912533"/>
              <a:gd name="connsiteY14" fmla="*/ 262467 h 279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12533" h="279594">
                <a:moveTo>
                  <a:pt x="0" y="42333"/>
                </a:moveTo>
                <a:cubicBezTo>
                  <a:pt x="63500" y="6349"/>
                  <a:pt x="127000" y="132644"/>
                  <a:pt x="194733" y="169333"/>
                </a:cubicBezTo>
                <a:cubicBezTo>
                  <a:pt x="262466" y="206022"/>
                  <a:pt x="328789" y="256823"/>
                  <a:pt x="406400" y="262467"/>
                </a:cubicBezTo>
                <a:cubicBezTo>
                  <a:pt x="484011" y="268111"/>
                  <a:pt x="587022" y="242710"/>
                  <a:pt x="660400" y="203199"/>
                </a:cubicBezTo>
                <a:cubicBezTo>
                  <a:pt x="733778" y="163688"/>
                  <a:pt x="783167" y="23989"/>
                  <a:pt x="846667" y="25400"/>
                </a:cubicBezTo>
                <a:cubicBezTo>
                  <a:pt x="910167" y="26811"/>
                  <a:pt x="973667" y="169333"/>
                  <a:pt x="1041400" y="211666"/>
                </a:cubicBezTo>
                <a:cubicBezTo>
                  <a:pt x="1109133" y="253999"/>
                  <a:pt x="1182511" y="282222"/>
                  <a:pt x="1253066" y="279400"/>
                </a:cubicBezTo>
                <a:cubicBezTo>
                  <a:pt x="1323621" y="276578"/>
                  <a:pt x="1398411" y="239890"/>
                  <a:pt x="1464733" y="194734"/>
                </a:cubicBezTo>
                <a:cubicBezTo>
                  <a:pt x="1531055" y="149578"/>
                  <a:pt x="1588911" y="16933"/>
                  <a:pt x="1651000" y="8466"/>
                </a:cubicBezTo>
                <a:cubicBezTo>
                  <a:pt x="1713089" y="-1"/>
                  <a:pt x="1775177" y="100189"/>
                  <a:pt x="1837266" y="143933"/>
                </a:cubicBezTo>
                <a:cubicBezTo>
                  <a:pt x="1899355" y="187677"/>
                  <a:pt x="1955801" y="259644"/>
                  <a:pt x="2023534" y="270933"/>
                </a:cubicBezTo>
                <a:cubicBezTo>
                  <a:pt x="2091267" y="282222"/>
                  <a:pt x="2168878" y="256821"/>
                  <a:pt x="2243667" y="211666"/>
                </a:cubicBezTo>
                <a:cubicBezTo>
                  <a:pt x="2318456" y="166511"/>
                  <a:pt x="2394656" y="0"/>
                  <a:pt x="2472267" y="0"/>
                </a:cubicBezTo>
                <a:cubicBezTo>
                  <a:pt x="2549878" y="0"/>
                  <a:pt x="2635954" y="167922"/>
                  <a:pt x="2709332" y="211667"/>
                </a:cubicBezTo>
                <a:cubicBezTo>
                  <a:pt x="2782710" y="255412"/>
                  <a:pt x="2878666" y="241300"/>
                  <a:pt x="2912533" y="262467"/>
                </a:cubicBezTo>
              </a:path>
            </a:pathLst>
          </a:cu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a:ea typeface="+mn-ea"/>
              <a:cs typeface="+mn-cs"/>
            </a:endParaRPr>
          </a:p>
        </p:txBody>
      </p:sp>
      <p:sp>
        <p:nvSpPr>
          <p:cNvPr id="138" name="Freeform 137"/>
          <p:cNvSpPr/>
          <p:nvPr/>
        </p:nvSpPr>
        <p:spPr>
          <a:xfrm>
            <a:off x="7934909" y="6317070"/>
            <a:ext cx="2971801" cy="163327"/>
          </a:xfrm>
          <a:custGeom>
            <a:avLst/>
            <a:gdLst>
              <a:gd name="connsiteX0" fmla="*/ 0 w 2827866"/>
              <a:gd name="connsiteY0" fmla="*/ 94370 h 188359"/>
              <a:gd name="connsiteX1" fmla="*/ 194733 w 2827866"/>
              <a:gd name="connsiteY1" fmla="*/ 26636 h 188359"/>
              <a:gd name="connsiteX2" fmla="*/ 406400 w 2827866"/>
              <a:gd name="connsiteY2" fmla="*/ 119770 h 188359"/>
              <a:gd name="connsiteX3" fmla="*/ 609600 w 2827866"/>
              <a:gd name="connsiteY3" fmla="*/ 187503 h 188359"/>
              <a:gd name="connsiteX4" fmla="*/ 812800 w 2827866"/>
              <a:gd name="connsiteY4" fmla="*/ 77436 h 188359"/>
              <a:gd name="connsiteX5" fmla="*/ 1016000 w 2827866"/>
              <a:gd name="connsiteY5" fmla="*/ 9703 h 188359"/>
              <a:gd name="connsiteX6" fmla="*/ 1210733 w 2827866"/>
              <a:gd name="connsiteY6" fmla="*/ 111303 h 188359"/>
              <a:gd name="connsiteX7" fmla="*/ 1413933 w 2827866"/>
              <a:gd name="connsiteY7" fmla="*/ 187503 h 188359"/>
              <a:gd name="connsiteX8" fmla="*/ 1608666 w 2827866"/>
              <a:gd name="connsiteY8" fmla="*/ 102836 h 188359"/>
              <a:gd name="connsiteX9" fmla="*/ 1811866 w 2827866"/>
              <a:gd name="connsiteY9" fmla="*/ 18170 h 188359"/>
              <a:gd name="connsiteX10" fmla="*/ 2015066 w 2827866"/>
              <a:gd name="connsiteY10" fmla="*/ 111303 h 188359"/>
              <a:gd name="connsiteX11" fmla="*/ 2235200 w 2827866"/>
              <a:gd name="connsiteY11" fmla="*/ 187503 h 188359"/>
              <a:gd name="connsiteX12" fmla="*/ 2429933 w 2827866"/>
              <a:gd name="connsiteY12" fmla="*/ 60503 h 188359"/>
              <a:gd name="connsiteX13" fmla="*/ 2641600 w 2827866"/>
              <a:gd name="connsiteY13" fmla="*/ 1236 h 188359"/>
              <a:gd name="connsiteX14" fmla="*/ 2827866 w 2827866"/>
              <a:gd name="connsiteY14" fmla="*/ 111303 h 188359"/>
              <a:gd name="connsiteX0" fmla="*/ 0 w 2827866"/>
              <a:gd name="connsiteY0" fmla="*/ 94370 h 188359"/>
              <a:gd name="connsiteX1" fmla="*/ 203199 w 2827866"/>
              <a:gd name="connsiteY1" fmla="*/ 102836 h 188359"/>
              <a:gd name="connsiteX2" fmla="*/ 406400 w 2827866"/>
              <a:gd name="connsiteY2" fmla="*/ 119770 h 188359"/>
              <a:gd name="connsiteX3" fmla="*/ 609600 w 2827866"/>
              <a:gd name="connsiteY3" fmla="*/ 187503 h 188359"/>
              <a:gd name="connsiteX4" fmla="*/ 812800 w 2827866"/>
              <a:gd name="connsiteY4" fmla="*/ 77436 h 188359"/>
              <a:gd name="connsiteX5" fmla="*/ 1016000 w 2827866"/>
              <a:gd name="connsiteY5" fmla="*/ 9703 h 188359"/>
              <a:gd name="connsiteX6" fmla="*/ 1210733 w 2827866"/>
              <a:gd name="connsiteY6" fmla="*/ 111303 h 188359"/>
              <a:gd name="connsiteX7" fmla="*/ 1413933 w 2827866"/>
              <a:gd name="connsiteY7" fmla="*/ 187503 h 188359"/>
              <a:gd name="connsiteX8" fmla="*/ 1608666 w 2827866"/>
              <a:gd name="connsiteY8" fmla="*/ 102836 h 188359"/>
              <a:gd name="connsiteX9" fmla="*/ 1811866 w 2827866"/>
              <a:gd name="connsiteY9" fmla="*/ 18170 h 188359"/>
              <a:gd name="connsiteX10" fmla="*/ 2015066 w 2827866"/>
              <a:gd name="connsiteY10" fmla="*/ 111303 h 188359"/>
              <a:gd name="connsiteX11" fmla="*/ 2235200 w 2827866"/>
              <a:gd name="connsiteY11" fmla="*/ 187503 h 188359"/>
              <a:gd name="connsiteX12" fmla="*/ 2429933 w 2827866"/>
              <a:gd name="connsiteY12" fmla="*/ 60503 h 188359"/>
              <a:gd name="connsiteX13" fmla="*/ 2641600 w 2827866"/>
              <a:gd name="connsiteY13" fmla="*/ 1236 h 188359"/>
              <a:gd name="connsiteX14" fmla="*/ 2827866 w 2827866"/>
              <a:gd name="connsiteY14" fmla="*/ 111303 h 188359"/>
              <a:gd name="connsiteX0" fmla="*/ 0 w 2827866"/>
              <a:gd name="connsiteY0" fmla="*/ 94370 h 204789"/>
              <a:gd name="connsiteX1" fmla="*/ 203199 w 2827866"/>
              <a:gd name="connsiteY1" fmla="*/ 102836 h 204789"/>
              <a:gd name="connsiteX2" fmla="*/ 423333 w 2827866"/>
              <a:gd name="connsiteY2" fmla="*/ 195970 h 204789"/>
              <a:gd name="connsiteX3" fmla="*/ 609600 w 2827866"/>
              <a:gd name="connsiteY3" fmla="*/ 187503 h 204789"/>
              <a:gd name="connsiteX4" fmla="*/ 812800 w 2827866"/>
              <a:gd name="connsiteY4" fmla="*/ 77436 h 204789"/>
              <a:gd name="connsiteX5" fmla="*/ 1016000 w 2827866"/>
              <a:gd name="connsiteY5" fmla="*/ 9703 h 204789"/>
              <a:gd name="connsiteX6" fmla="*/ 1210733 w 2827866"/>
              <a:gd name="connsiteY6" fmla="*/ 111303 h 204789"/>
              <a:gd name="connsiteX7" fmla="*/ 1413933 w 2827866"/>
              <a:gd name="connsiteY7" fmla="*/ 187503 h 204789"/>
              <a:gd name="connsiteX8" fmla="*/ 1608666 w 2827866"/>
              <a:gd name="connsiteY8" fmla="*/ 102836 h 204789"/>
              <a:gd name="connsiteX9" fmla="*/ 1811866 w 2827866"/>
              <a:gd name="connsiteY9" fmla="*/ 18170 h 204789"/>
              <a:gd name="connsiteX10" fmla="*/ 2015066 w 2827866"/>
              <a:gd name="connsiteY10" fmla="*/ 111303 h 204789"/>
              <a:gd name="connsiteX11" fmla="*/ 2235200 w 2827866"/>
              <a:gd name="connsiteY11" fmla="*/ 187503 h 204789"/>
              <a:gd name="connsiteX12" fmla="*/ 2429933 w 2827866"/>
              <a:gd name="connsiteY12" fmla="*/ 60503 h 204789"/>
              <a:gd name="connsiteX13" fmla="*/ 2641600 w 2827866"/>
              <a:gd name="connsiteY13" fmla="*/ 1236 h 204789"/>
              <a:gd name="connsiteX14" fmla="*/ 2827866 w 2827866"/>
              <a:gd name="connsiteY14" fmla="*/ 111303 h 204789"/>
              <a:gd name="connsiteX0" fmla="*/ 0 w 2785533"/>
              <a:gd name="connsiteY0" fmla="*/ 128237 h 204789"/>
              <a:gd name="connsiteX1" fmla="*/ 160866 w 2785533"/>
              <a:gd name="connsiteY1" fmla="*/ 102836 h 204789"/>
              <a:gd name="connsiteX2" fmla="*/ 381000 w 2785533"/>
              <a:gd name="connsiteY2" fmla="*/ 195970 h 204789"/>
              <a:gd name="connsiteX3" fmla="*/ 567267 w 2785533"/>
              <a:gd name="connsiteY3" fmla="*/ 187503 h 204789"/>
              <a:gd name="connsiteX4" fmla="*/ 770467 w 2785533"/>
              <a:gd name="connsiteY4" fmla="*/ 77436 h 204789"/>
              <a:gd name="connsiteX5" fmla="*/ 973667 w 2785533"/>
              <a:gd name="connsiteY5" fmla="*/ 9703 h 204789"/>
              <a:gd name="connsiteX6" fmla="*/ 1168400 w 2785533"/>
              <a:gd name="connsiteY6" fmla="*/ 111303 h 204789"/>
              <a:gd name="connsiteX7" fmla="*/ 1371600 w 2785533"/>
              <a:gd name="connsiteY7" fmla="*/ 187503 h 204789"/>
              <a:gd name="connsiteX8" fmla="*/ 1566333 w 2785533"/>
              <a:gd name="connsiteY8" fmla="*/ 102836 h 204789"/>
              <a:gd name="connsiteX9" fmla="*/ 1769533 w 2785533"/>
              <a:gd name="connsiteY9" fmla="*/ 18170 h 204789"/>
              <a:gd name="connsiteX10" fmla="*/ 1972733 w 2785533"/>
              <a:gd name="connsiteY10" fmla="*/ 111303 h 204789"/>
              <a:gd name="connsiteX11" fmla="*/ 2192867 w 2785533"/>
              <a:gd name="connsiteY11" fmla="*/ 187503 h 204789"/>
              <a:gd name="connsiteX12" fmla="*/ 2387600 w 2785533"/>
              <a:gd name="connsiteY12" fmla="*/ 60503 h 204789"/>
              <a:gd name="connsiteX13" fmla="*/ 2599267 w 2785533"/>
              <a:gd name="connsiteY13" fmla="*/ 1236 h 204789"/>
              <a:gd name="connsiteX14" fmla="*/ 2785533 w 2785533"/>
              <a:gd name="connsiteY14" fmla="*/ 111303 h 204789"/>
              <a:gd name="connsiteX0" fmla="*/ 0 w 2785533"/>
              <a:gd name="connsiteY0" fmla="*/ 128237 h 201315"/>
              <a:gd name="connsiteX1" fmla="*/ 186266 w 2785533"/>
              <a:gd name="connsiteY1" fmla="*/ 195969 h 201315"/>
              <a:gd name="connsiteX2" fmla="*/ 381000 w 2785533"/>
              <a:gd name="connsiteY2" fmla="*/ 195970 h 201315"/>
              <a:gd name="connsiteX3" fmla="*/ 567267 w 2785533"/>
              <a:gd name="connsiteY3" fmla="*/ 187503 h 201315"/>
              <a:gd name="connsiteX4" fmla="*/ 770467 w 2785533"/>
              <a:gd name="connsiteY4" fmla="*/ 77436 h 201315"/>
              <a:gd name="connsiteX5" fmla="*/ 973667 w 2785533"/>
              <a:gd name="connsiteY5" fmla="*/ 9703 h 201315"/>
              <a:gd name="connsiteX6" fmla="*/ 1168400 w 2785533"/>
              <a:gd name="connsiteY6" fmla="*/ 111303 h 201315"/>
              <a:gd name="connsiteX7" fmla="*/ 1371600 w 2785533"/>
              <a:gd name="connsiteY7" fmla="*/ 187503 h 201315"/>
              <a:gd name="connsiteX8" fmla="*/ 1566333 w 2785533"/>
              <a:gd name="connsiteY8" fmla="*/ 102836 h 201315"/>
              <a:gd name="connsiteX9" fmla="*/ 1769533 w 2785533"/>
              <a:gd name="connsiteY9" fmla="*/ 18170 h 201315"/>
              <a:gd name="connsiteX10" fmla="*/ 1972733 w 2785533"/>
              <a:gd name="connsiteY10" fmla="*/ 111303 h 201315"/>
              <a:gd name="connsiteX11" fmla="*/ 2192867 w 2785533"/>
              <a:gd name="connsiteY11" fmla="*/ 187503 h 201315"/>
              <a:gd name="connsiteX12" fmla="*/ 2387600 w 2785533"/>
              <a:gd name="connsiteY12" fmla="*/ 60503 h 201315"/>
              <a:gd name="connsiteX13" fmla="*/ 2599267 w 2785533"/>
              <a:gd name="connsiteY13" fmla="*/ 1236 h 201315"/>
              <a:gd name="connsiteX14" fmla="*/ 2785533 w 2785533"/>
              <a:gd name="connsiteY14" fmla="*/ 111303 h 201315"/>
              <a:gd name="connsiteX0" fmla="*/ 0 w 2785533"/>
              <a:gd name="connsiteY0" fmla="*/ 128237 h 263734"/>
              <a:gd name="connsiteX1" fmla="*/ 186266 w 2785533"/>
              <a:gd name="connsiteY1" fmla="*/ 195969 h 263734"/>
              <a:gd name="connsiteX2" fmla="*/ 397933 w 2785533"/>
              <a:gd name="connsiteY2" fmla="*/ 263703 h 263734"/>
              <a:gd name="connsiteX3" fmla="*/ 567267 w 2785533"/>
              <a:gd name="connsiteY3" fmla="*/ 187503 h 263734"/>
              <a:gd name="connsiteX4" fmla="*/ 770467 w 2785533"/>
              <a:gd name="connsiteY4" fmla="*/ 77436 h 263734"/>
              <a:gd name="connsiteX5" fmla="*/ 973667 w 2785533"/>
              <a:gd name="connsiteY5" fmla="*/ 9703 h 263734"/>
              <a:gd name="connsiteX6" fmla="*/ 1168400 w 2785533"/>
              <a:gd name="connsiteY6" fmla="*/ 111303 h 263734"/>
              <a:gd name="connsiteX7" fmla="*/ 1371600 w 2785533"/>
              <a:gd name="connsiteY7" fmla="*/ 187503 h 263734"/>
              <a:gd name="connsiteX8" fmla="*/ 1566333 w 2785533"/>
              <a:gd name="connsiteY8" fmla="*/ 102836 h 263734"/>
              <a:gd name="connsiteX9" fmla="*/ 1769533 w 2785533"/>
              <a:gd name="connsiteY9" fmla="*/ 18170 h 263734"/>
              <a:gd name="connsiteX10" fmla="*/ 1972733 w 2785533"/>
              <a:gd name="connsiteY10" fmla="*/ 111303 h 263734"/>
              <a:gd name="connsiteX11" fmla="*/ 2192867 w 2785533"/>
              <a:gd name="connsiteY11" fmla="*/ 187503 h 263734"/>
              <a:gd name="connsiteX12" fmla="*/ 2387600 w 2785533"/>
              <a:gd name="connsiteY12" fmla="*/ 60503 h 263734"/>
              <a:gd name="connsiteX13" fmla="*/ 2599267 w 2785533"/>
              <a:gd name="connsiteY13" fmla="*/ 1236 h 263734"/>
              <a:gd name="connsiteX14" fmla="*/ 2785533 w 2785533"/>
              <a:gd name="connsiteY14" fmla="*/ 111303 h 263734"/>
              <a:gd name="connsiteX0" fmla="*/ 0 w 2785533"/>
              <a:gd name="connsiteY0" fmla="*/ 102837 h 263737"/>
              <a:gd name="connsiteX1" fmla="*/ 186266 w 2785533"/>
              <a:gd name="connsiteY1" fmla="*/ 195969 h 263737"/>
              <a:gd name="connsiteX2" fmla="*/ 397933 w 2785533"/>
              <a:gd name="connsiteY2" fmla="*/ 263703 h 263737"/>
              <a:gd name="connsiteX3" fmla="*/ 567267 w 2785533"/>
              <a:gd name="connsiteY3" fmla="*/ 187503 h 263737"/>
              <a:gd name="connsiteX4" fmla="*/ 770467 w 2785533"/>
              <a:gd name="connsiteY4" fmla="*/ 77436 h 263737"/>
              <a:gd name="connsiteX5" fmla="*/ 973667 w 2785533"/>
              <a:gd name="connsiteY5" fmla="*/ 9703 h 263737"/>
              <a:gd name="connsiteX6" fmla="*/ 1168400 w 2785533"/>
              <a:gd name="connsiteY6" fmla="*/ 111303 h 263737"/>
              <a:gd name="connsiteX7" fmla="*/ 1371600 w 2785533"/>
              <a:gd name="connsiteY7" fmla="*/ 187503 h 263737"/>
              <a:gd name="connsiteX8" fmla="*/ 1566333 w 2785533"/>
              <a:gd name="connsiteY8" fmla="*/ 102836 h 263737"/>
              <a:gd name="connsiteX9" fmla="*/ 1769533 w 2785533"/>
              <a:gd name="connsiteY9" fmla="*/ 18170 h 263737"/>
              <a:gd name="connsiteX10" fmla="*/ 1972733 w 2785533"/>
              <a:gd name="connsiteY10" fmla="*/ 111303 h 263737"/>
              <a:gd name="connsiteX11" fmla="*/ 2192867 w 2785533"/>
              <a:gd name="connsiteY11" fmla="*/ 187503 h 263737"/>
              <a:gd name="connsiteX12" fmla="*/ 2387600 w 2785533"/>
              <a:gd name="connsiteY12" fmla="*/ 60503 h 263737"/>
              <a:gd name="connsiteX13" fmla="*/ 2599267 w 2785533"/>
              <a:gd name="connsiteY13" fmla="*/ 1236 h 263737"/>
              <a:gd name="connsiteX14" fmla="*/ 2785533 w 2785533"/>
              <a:gd name="connsiteY14" fmla="*/ 111303 h 263737"/>
              <a:gd name="connsiteX0" fmla="*/ 0 w 2785533"/>
              <a:gd name="connsiteY0" fmla="*/ 102837 h 265507"/>
              <a:gd name="connsiteX1" fmla="*/ 186266 w 2785533"/>
              <a:gd name="connsiteY1" fmla="*/ 229836 h 265507"/>
              <a:gd name="connsiteX2" fmla="*/ 397933 w 2785533"/>
              <a:gd name="connsiteY2" fmla="*/ 263703 h 265507"/>
              <a:gd name="connsiteX3" fmla="*/ 567267 w 2785533"/>
              <a:gd name="connsiteY3" fmla="*/ 187503 h 265507"/>
              <a:gd name="connsiteX4" fmla="*/ 770467 w 2785533"/>
              <a:gd name="connsiteY4" fmla="*/ 77436 h 265507"/>
              <a:gd name="connsiteX5" fmla="*/ 973667 w 2785533"/>
              <a:gd name="connsiteY5" fmla="*/ 9703 h 265507"/>
              <a:gd name="connsiteX6" fmla="*/ 1168400 w 2785533"/>
              <a:gd name="connsiteY6" fmla="*/ 111303 h 265507"/>
              <a:gd name="connsiteX7" fmla="*/ 1371600 w 2785533"/>
              <a:gd name="connsiteY7" fmla="*/ 187503 h 265507"/>
              <a:gd name="connsiteX8" fmla="*/ 1566333 w 2785533"/>
              <a:gd name="connsiteY8" fmla="*/ 102836 h 265507"/>
              <a:gd name="connsiteX9" fmla="*/ 1769533 w 2785533"/>
              <a:gd name="connsiteY9" fmla="*/ 18170 h 265507"/>
              <a:gd name="connsiteX10" fmla="*/ 1972733 w 2785533"/>
              <a:gd name="connsiteY10" fmla="*/ 111303 h 265507"/>
              <a:gd name="connsiteX11" fmla="*/ 2192867 w 2785533"/>
              <a:gd name="connsiteY11" fmla="*/ 187503 h 265507"/>
              <a:gd name="connsiteX12" fmla="*/ 2387600 w 2785533"/>
              <a:gd name="connsiteY12" fmla="*/ 60503 h 265507"/>
              <a:gd name="connsiteX13" fmla="*/ 2599267 w 2785533"/>
              <a:gd name="connsiteY13" fmla="*/ 1236 h 265507"/>
              <a:gd name="connsiteX14" fmla="*/ 2785533 w 2785533"/>
              <a:gd name="connsiteY14" fmla="*/ 111303 h 265507"/>
              <a:gd name="connsiteX0" fmla="*/ 0 w 2785533"/>
              <a:gd name="connsiteY0" fmla="*/ 102837 h 241015"/>
              <a:gd name="connsiteX1" fmla="*/ 186266 w 2785533"/>
              <a:gd name="connsiteY1" fmla="*/ 229836 h 241015"/>
              <a:gd name="connsiteX2" fmla="*/ 397933 w 2785533"/>
              <a:gd name="connsiteY2" fmla="*/ 229837 h 241015"/>
              <a:gd name="connsiteX3" fmla="*/ 567267 w 2785533"/>
              <a:gd name="connsiteY3" fmla="*/ 187503 h 241015"/>
              <a:gd name="connsiteX4" fmla="*/ 770467 w 2785533"/>
              <a:gd name="connsiteY4" fmla="*/ 77436 h 241015"/>
              <a:gd name="connsiteX5" fmla="*/ 973667 w 2785533"/>
              <a:gd name="connsiteY5" fmla="*/ 9703 h 241015"/>
              <a:gd name="connsiteX6" fmla="*/ 1168400 w 2785533"/>
              <a:gd name="connsiteY6" fmla="*/ 111303 h 241015"/>
              <a:gd name="connsiteX7" fmla="*/ 1371600 w 2785533"/>
              <a:gd name="connsiteY7" fmla="*/ 187503 h 241015"/>
              <a:gd name="connsiteX8" fmla="*/ 1566333 w 2785533"/>
              <a:gd name="connsiteY8" fmla="*/ 102836 h 241015"/>
              <a:gd name="connsiteX9" fmla="*/ 1769533 w 2785533"/>
              <a:gd name="connsiteY9" fmla="*/ 18170 h 241015"/>
              <a:gd name="connsiteX10" fmla="*/ 1972733 w 2785533"/>
              <a:gd name="connsiteY10" fmla="*/ 111303 h 241015"/>
              <a:gd name="connsiteX11" fmla="*/ 2192867 w 2785533"/>
              <a:gd name="connsiteY11" fmla="*/ 187503 h 241015"/>
              <a:gd name="connsiteX12" fmla="*/ 2387600 w 2785533"/>
              <a:gd name="connsiteY12" fmla="*/ 60503 h 241015"/>
              <a:gd name="connsiteX13" fmla="*/ 2599267 w 2785533"/>
              <a:gd name="connsiteY13" fmla="*/ 1236 h 241015"/>
              <a:gd name="connsiteX14" fmla="*/ 2785533 w 2785533"/>
              <a:gd name="connsiteY14" fmla="*/ 111303 h 241015"/>
              <a:gd name="connsiteX0" fmla="*/ 0 w 2785533"/>
              <a:gd name="connsiteY0" fmla="*/ 102837 h 244167"/>
              <a:gd name="connsiteX1" fmla="*/ 186266 w 2785533"/>
              <a:gd name="connsiteY1" fmla="*/ 229836 h 244167"/>
              <a:gd name="connsiteX2" fmla="*/ 397933 w 2785533"/>
              <a:gd name="connsiteY2" fmla="*/ 229837 h 244167"/>
              <a:gd name="connsiteX3" fmla="*/ 575734 w 2785533"/>
              <a:gd name="connsiteY3" fmla="*/ 128237 h 244167"/>
              <a:gd name="connsiteX4" fmla="*/ 770467 w 2785533"/>
              <a:gd name="connsiteY4" fmla="*/ 77436 h 244167"/>
              <a:gd name="connsiteX5" fmla="*/ 973667 w 2785533"/>
              <a:gd name="connsiteY5" fmla="*/ 9703 h 244167"/>
              <a:gd name="connsiteX6" fmla="*/ 1168400 w 2785533"/>
              <a:gd name="connsiteY6" fmla="*/ 111303 h 244167"/>
              <a:gd name="connsiteX7" fmla="*/ 1371600 w 2785533"/>
              <a:gd name="connsiteY7" fmla="*/ 187503 h 244167"/>
              <a:gd name="connsiteX8" fmla="*/ 1566333 w 2785533"/>
              <a:gd name="connsiteY8" fmla="*/ 102836 h 244167"/>
              <a:gd name="connsiteX9" fmla="*/ 1769533 w 2785533"/>
              <a:gd name="connsiteY9" fmla="*/ 18170 h 244167"/>
              <a:gd name="connsiteX10" fmla="*/ 1972733 w 2785533"/>
              <a:gd name="connsiteY10" fmla="*/ 111303 h 244167"/>
              <a:gd name="connsiteX11" fmla="*/ 2192867 w 2785533"/>
              <a:gd name="connsiteY11" fmla="*/ 187503 h 244167"/>
              <a:gd name="connsiteX12" fmla="*/ 2387600 w 2785533"/>
              <a:gd name="connsiteY12" fmla="*/ 60503 h 244167"/>
              <a:gd name="connsiteX13" fmla="*/ 2599267 w 2785533"/>
              <a:gd name="connsiteY13" fmla="*/ 1236 h 244167"/>
              <a:gd name="connsiteX14" fmla="*/ 2785533 w 2785533"/>
              <a:gd name="connsiteY14" fmla="*/ 111303 h 244167"/>
              <a:gd name="connsiteX0" fmla="*/ 0 w 2785533"/>
              <a:gd name="connsiteY0" fmla="*/ 102837 h 244167"/>
              <a:gd name="connsiteX1" fmla="*/ 186266 w 2785533"/>
              <a:gd name="connsiteY1" fmla="*/ 229836 h 244167"/>
              <a:gd name="connsiteX2" fmla="*/ 397933 w 2785533"/>
              <a:gd name="connsiteY2" fmla="*/ 229837 h 244167"/>
              <a:gd name="connsiteX3" fmla="*/ 575734 w 2785533"/>
              <a:gd name="connsiteY3" fmla="*/ 128237 h 244167"/>
              <a:gd name="connsiteX4" fmla="*/ 795867 w 2785533"/>
              <a:gd name="connsiteY4" fmla="*/ 136703 h 244167"/>
              <a:gd name="connsiteX5" fmla="*/ 973667 w 2785533"/>
              <a:gd name="connsiteY5" fmla="*/ 9703 h 244167"/>
              <a:gd name="connsiteX6" fmla="*/ 1168400 w 2785533"/>
              <a:gd name="connsiteY6" fmla="*/ 111303 h 244167"/>
              <a:gd name="connsiteX7" fmla="*/ 1371600 w 2785533"/>
              <a:gd name="connsiteY7" fmla="*/ 187503 h 244167"/>
              <a:gd name="connsiteX8" fmla="*/ 1566333 w 2785533"/>
              <a:gd name="connsiteY8" fmla="*/ 102836 h 244167"/>
              <a:gd name="connsiteX9" fmla="*/ 1769533 w 2785533"/>
              <a:gd name="connsiteY9" fmla="*/ 18170 h 244167"/>
              <a:gd name="connsiteX10" fmla="*/ 1972733 w 2785533"/>
              <a:gd name="connsiteY10" fmla="*/ 111303 h 244167"/>
              <a:gd name="connsiteX11" fmla="*/ 2192867 w 2785533"/>
              <a:gd name="connsiteY11" fmla="*/ 187503 h 244167"/>
              <a:gd name="connsiteX12" fmla="*/ 2387600 w 2785533"/>
              <a:gd name="connsiteY12" fmla="*/ 60503 h 244167"/>
              <a:gd name="connsiteX13" fmla="*/ 2599267 w 2785533"/>
              <a:gd name="connsiteY13" fmla="*/ 1236 h 244167"/>
              <a:gd name="connsiteX14" fmla="*/ 2785533 w 2785533"/>
              <a:gd name="connsiteY14" fmla="*/ 111303 h 244167"/>
              <a:gd name="connsiteX0" fmla="*/ 0 w 2785533"/>
              <a:gd name="connsiteY0" fmla="*/ 102837 h 244167"/>
              <a:gd name="connsiteX1" fmla="*/ 186266 w 2785533"/>
              <a:gd name="connsiteY1" fmla="*/ 229836 h 244167"/>
              <a:gd name="connsiteX2" fmla="*/ 397933 w 2785533"/>
              <a:gd name="connsiteY2" fmla="*/ 229837 h 244167"/>
              <a:gd name="connsiteX3" fmla="*/ 575734 w 2785533"/>
              <a:gd name="connsiteY3" fmla="*/ 128237 h 244167"/>
              <a:gd name="connsiteX4" fmla="*/ 795867 w 2785533"/>
              <a:gd name="connsiteY4" fmla="*/ 136703 h 244167"/>
              <a:gd name="connsiteX5" fmla="*/ 1032934 w 2785533"/>
              <a:gd name="connsiteY5" fmla="*/ 221370 h 244167"/>
              <a:gd name="connsiteX6" fmla="*/ 1168400 w 2785533"/>
              <a:gd name="connsiteY6" fmla="*/ 111303 h 244167"/>
              <a:gd name="connsiteX7" fmla="*/ 1371600 w 2785533"/>
              <a:gd name="connsiteY7" fmla="*/ 187503 h 244167"/>
              <a:gd name="connsiteX8" fmla="*/ 1566333 w 2785533"/>
              <a:gd name="connsiteY8" fmla="*/ 102836 h 244167"/>
              <a:gd name="connsiteX9" fmla="*/ 1769533 w 2785533"/>
              <a:gd name="connsiteY9" fmla="*/ 18170 h 244167"/>
              <a:gd name="connsiteX10" fmla="*/ 1972733 w 2785533"/>
              <a:gd name="connsiteY10" fmla="*/ 111303 h 244167"/>
              <a:gd name="connsiteX11" fmla="*/ 2192867 w 2785533"/>
              <a:gd name="connsiteY11" fmla="*/ 187503 h 244167"/>
              <a:gd name="connsiteX12" fmla="*/ 2387600 w 2785533"/>
              <a:gd name="connsiteY12" fmla="*/ 60503 h 244167"/>
              <a:gd name="connsiteX13" fmla="*/ 2599267 w 2785533"/>
              <a:gd name="connsiteY13" fmla="*/ 1236 h 244167"/>
              <a:gd name="connsiteX14" fmla="*/ 2785533 w 2785533"/>
              <a:gd name="connsiteY14" fmla="*/ 111303 h 244167"/>
              <a:gd name="connsiteX0" fmla="*/ 0 w 2794000"/>
              <a:gd name="connsiteY0" fmla="*/ 128237 h 242536"/>
              <a:gd name="connsiteX1" fmla="*/ 194733 w 2794000"/>
              <a:gd name="connsiteY1" fmla="*/ 229836 h 242536"/>
              <a:gd name="connsiteX2" fmla="*/ 406400 w 2794000"/>
              <a:gd name="connsiteY2" fmla="*/ 229837 h 242536"/>
              <a:gd name="connsiteX3" fmla="*/ 584201 w 2794000"/>
              <a:gd name="connsiteY3" fmla="*/ 128237 h 242536"/>
              <a:gd name="connsiteX4" fmla="*/ 804334 w 2794000"/>
              <a:gd name="connsiteY4" fmla="*/ 136703 h 242536"/>
              <a:gd name="connsiteX5" fmla="*/ 1041401 w 2794000"/>
              <a:gd name="connsiteY5" fmla="*/ 221370 h 242536"/>
              <a:gd name="connsiteX6" fmla="*/ 1176867 w 2794000"/>
              <a:gd name="connsiteY6" fmla="*/ 111303 h 242536"/>
              <a:gd name="connsiteX7" fmla="*/ 1380067 w 2794000"/>
              <a:gd name="connsiteY7" fmla="*/ 187503 h 242536"/>
              <a:gd name="connsiteX8" fmla="*/ 1574800 w 2794000"/>
              <a:gd name="connsiteY8" fmla="*/ 102836 h 242536"/>
              <a:gd name="connsiteX9" fmla="*/ 1778000 w 2794000"/>
              <a:gd name="connsiteY9" fmla="*/ 18170 h 242536"/>
              <a:gd name="connsiteX10" fmla="*/ 1981200 w 2794000"/>
              <a:gd name="connsiteY10" fmla="*/ 111303 h 242536"/>
              <a:gd name="connsiteX11" fmla="*/ 2201334 w 2794000"/>
              <a:gd name="connsiteY11" fmla="*/ 187503 h 242536"/>
              <a:gd name="connsiteX12" fmla="*/ 2396067 w 2794000"/>
              <a:gd name="connsiteY12" fmla="*/ 60503 h 242536"/>
              <a:gd name="connsiteX13" fmla="*/ 2607734 w 2794000"/>
              <a:gd name="connsiteY13" fmla="*/ 1236 h 242536"/>
              <a:gd name="connsiteX14" fmla="*/ 2794000 w 2794000"/>
              <a:gd name="connsiteY14" fmla="*/ 111303 h 242536"/>
              <a:gd name="connsiteX0" fmla="*/ 0 w 2794000"/>
              <a:gd name="connsiteY0" fmla="*/ 128237 h 235612"/>
              <a:gd name="connsiteX1" fmla="*/ 194733 w 2794000"/>
              <a:gd name="connsiteY1" fmla="*/ 229836 h 235612"/>
              <a:gd name="connsiteX2" fmla="*/ 414867 w 2794000"/>
              <a:gd name="connsiteY2" fmla="*/ 212903 h 235612"/>
              <a:gd name="connsiteX3" fmla="*/ 584201 w 2794000"/>
              <a:gd name="connsiteY3" fmla="*/ 128237 h 235612"/>
              <a:gd name="connsiteX4" fmla="*/ 804334 w 2794000"/>
              <a:gd name="connsiteY4" fmla="*/ 136703 h 235612"/>
              <a:gd name="connsiteX5" fmla="*/ 1041401 w 2794000"/>
              <a:gd name="connsiteY5" fmla="*/ 221370 h 235612"/>
              <a:gd name="connsiteX6" fmla="*/ 1176867 w 2794000"/>
              <a:gd name="connsiteY6" fmla="*/ 111303 h 235612"/>
              <a:gd name="connsiteX7" fmla="*/ 1380067 w 2794000"/>
              <a:gd name="connsiteY7" fmla="*/ 187503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4731"/>
              <a:gd name="connsiteX1" fmla="*/ 194733 w 2794000"/>
              <a:gd name="connsiteY1" fmla="*/ 229836 h 234731"/>
              <a:gd name="connsiteX2" fmla="*/ 414867 w 2794000"/>
              <a:gd name="connsiteY2" fmla="*/ 212903 h 234731"/>
              <a:gd name="connsiteX3" fmla="*/ 592668 w 2794000"/>
              <a:gd name="connsiteY3" fmla="*/ 162103 h 234731"/>
              <a:gd name="connsiteX4" fmla="*/ 804334 w 2794000"/>
              <a:gd name="connsiteY4" fmla="*/ 136703 h 234731"/>
              <a:gd name="connsiteX5" fmla="*/ 1041401 w 2794000"/>
              <a:gd name="connsiteY5" fmla="*/ 221370 h 234731"/>
              <a:gd name="connsiteX6" fmla="*/ 1176867 w 2794000"/>
              <a:gd name="connsiteY6" fmla="*/ 111303 h 234731"/>
              <a:gd name="connsiteX7" fmla="*/ 1380067 w 2794000"/>
              <a:gd name="connsiteY7" fmla="*/ 187503 h 234731"/>
              <a:gd name="connsiteX8" fmla="*/ 1574800 w 2794000"/>
              <a:gd name="connsiteY8" fmla="*/ 102836 h 234731"/>
              <a:gd name="connsiteX9" fmla="*/ 1778000 w 2794000"/>
              <a:gd name="connsiteY9" fmla="*/ 18170 h 234731"/>
              <a:gd name="connsiteX10" fmla="*/ 1981200 w 2794000"/>
              <a:gd name="connsiteY10" fmla="*/ 111303 h 234731"/>
              <a:gd name="connsiteX11" fmla="*/ 2201334 w 2794000"/>
              <a:gd name="connsiteY11" fmla="*/ 187503 h 234731"/>
              <a:gd name="connsiteX12" fmla="*/ 2396067 w 2794000"/>
              <a:gd name="connsiteY12" fmla="*/ 60503 h 234731"/>
              <a:gd name="connsiteX13" fmla="*/ 2607734 w 2794000"/>
              <a:gd name="connsiteY13" fmla="*/ 1236 h 234731"/>
              <a:gd name="connsiteX14" fmla="*/ 2794000 w 2794000"/>
              <a:gd name="connsiteY14" fmla="*/ 111303 h 234731"/>
              <a:gd name="connsiteX0" fmla="*/ 0 w 2794000"/>
              <a:gd name="connsiteY0" fmla="*/ 128237 h 234731"/>
              <a:gd name="connsiteX1" fmla="*/ 194733 w 2794000"/>
              <a:gd name="connsiteY1" fmla="*/ 229836 h 234731"/>
              <a:gd name="connsiteX2" fmla="*/ 414867 w 2794000"/>
              <a:gd name="connsiteY2" fmla="*/ 212903 h 234731"/>
              <a:gd name="connsiteX3" fmla="*/ 592668 w 2794000"/>
              <a:gd name="connsiteY3" fmla="*/ 162103 h 234731"/>
              <a:gd name="connsiteX4" fmla="*/ 804334 w 2794000"/>
              <a:gd name="connsiteY4" fmla="*/ 94369 h 234731"/>
              <a:gd name="connsiteX5" fmla="*/ 1041401 w 2794000"/>
              <a:gd name="connsiteY5" fmla="*/ 221370 h 234731"/>
              <a:gd name="connsiteX6" fmla="*/ 1176867 w 2794000"/>
              <a:gd name="connsiteY6" fmla="*/ 111303 h 234731"/>
              <a:gd name="connsiteX7" fmla="*/ 1380067 w 2794000"/>
              <a:gd name="connsiteY7" fmla="*/ 187503 h 234731"/>
              <a:gd name="connsiteX8" fmla="*/ 1574800 w 2794000"/>
              <a:gd name="connsiteY8" fmla="*/ 102836 h 234731"/>
              <a:gd name="connsiteX9" fmla="*/ 1778000 w 2794000"/>
              <a:gd name="connsiteY9" fmla="*/ 18170 h 234731"/>
              <a:gd name="connsiteX10" fmla="*/ 1981200 w 2794000"/>
              <a:gd name="connsiteY10" fmla="*/ 111303 h 234731"/>
              <a:gd name="connsiteX11" fmla="*/ 2201334 w 2794000"/>
              <a:gd name="connsiteY11" fmla="*/ 187503 h 234731"/>
              <a:gd name="connsiteX12" fmla="*/ 2396067 w 2794000"/>
              <a:gd name="connsiteY12" fmla="*/ 60503 h 234731"/>
              <a:gd name="connsiteX13" fmla="*/ 2607734 w 2794000"/>
              <a:gd name="connsiteY13" fmla="*/ 1236 h 234731"/>
              <a:gd name="connsiteX14" fmla="*/ 2794000 w 2794000"/>
              <a:gd name="connsiteY14" fmla="*/ 111303 h 234731"/>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04334 w 2794000"/>
              <a:gd name="connsiteY4" fmla="*/ 94369 h 235612"/>
              <a:gd name="connsiteX5" fmla="*/ 1041401 w 2794000"/>
              <a:gd name="connsiteY5" fmla="*/ 221370 h 235612"/>
              <a:gd name="connsiteX6" fmla="*/ 1176867 w 2794000"/>
              <a:gd name="connsiteY6" fmla="*/ 111303 h 235612"/>
              <a:gd name="connsiteX7" fmla="*/ 1380067 w 2794000"/>
              <a:gd name="connsiteY7" fmla="*/ 187503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1041401 w 2794000"/>
              <a:gd name="connsiteY5" fmla="*/ 221370 h 235612"/>
              <a:gd name="connsiteX6" fmla="*/ 1176867 w 2794000"/>
              <a:gd name="connsiteY6" fmla="*/ 111303 h 235612"/>
              <a:gd name="connsiteX7" fmla="*/ 1380067 w 2794000"/>
              <a:gd name="connsiteY7" fmla="*/ 187503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90601 w 2794000"/>
              <a:gd name="connsiteY5" fmla="*/ 221370 h 235612"/>
              <a:gd name="connsiteX6" fmla="*/ 1176867 w 2794000"/>
              <a:gd name="connsiteY6" fmla="*/ 111303 h 235612"/>
              <a:gd name="connsiteX7" fmla="*/ 1380067 w 2794000"/>
              <a:gd name="connsiteY7" fmla="*/ 187503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40871"/>
              <a:gd name="connsiteX1" fmla="*/ 194733 w 2794000"/>
              <a:gd name="connsiteY1" fmla="*/ 229836 h 240871"/>
              <a:gd name="connsiteX2" fmla="*/ 414867 w 2794000"/>
              <a:gd name="connsiteY2" fmla="*/ 212903 h 240871"/>
              <a:gd name="connsiteX3" fmla="*/ 609601 w 2794000"/>
              <a:gd name="connsiteY3" fmla="*/ 128236 h 240871"/>
              <a:gd name="connsiteX4" fmla="*/ 812800 w 2794000"/>
              <a:gd name="connsiteY4" fmla="*/ 119769 h 240871"/>
              <a:gd name="connsiteX5" fmla="*/ 990601 w 2794000"/>
              <a:gd name="connsiteY5" fmla="*/ 221370 h 240871"/>
              <a:gd name="connsiteX6" fmla="*/ 1168401 w 2794000"/>
              <a:gd name="connsiteY6" fmla="*/ 238303 h 240871"/>
              <a:gd name="connsiteX7" fmla="*/ 1380067 w 2794000"/>
              <a:gd name="connsiteY7" fmla="*/ 187503 h 240871"/>
              <a:gd name="connsiteX8" fmla="*/ 1574800 w 2794000"/>
              <a:gd name="connsiteY8" fmla="*/ 102836 h 240871"/>
              <a:gd name="connsiteX9" fmla="*/ 1778000 w 2794000"/>
              <a:gd name="connsiteY9" fmla="*/ 18170 h 240871"/>
              <a:gd name="connsiteX10" fmla="*/ 1981200 w 2794000"/>
              <a:gd name="connsiteY10" fmla="*/ 111303 h 240871"/>
              <a:gd name="connsiteX11" fmla="*/ 2201334 w 2794000"/>
              <a:gd name="connsiteY11" fmla="*/ 187503 h 240871"/>
              <a:gd name="connsiteX12" fmla="*/ 2396067 w 2794000"/>
              <a:gd name="connsiteY12" fmla="*/ 60503 h 240871"/>
              <a:gd name="connsiteX13" fmla="*/ 2607734 w 2794000"/>
              <a:gd name="connsiteY13" fmla="*/ 1236 h 240871"/>
              <a:gd name="connsiteX14" fmla="*/ 2794000 w 2794000"/>
              <a:gd name="connsiteY14" fmla="*/ 111303 h 240871"/>
              <a:gd name="connsiteX0" fmla="*/ 0 w 2794000"/>
              <a:gd name="connsiteY0" fmla="*/ 128237 h 240871"/>
              <a:gd name="connsiteX1" fmla="*/ 194733 w 2794000"/>
              <a:gd name="connsiteY1" fmla="*/ 229836 h 240871"/>
              <a:gd name="connsiteX2" fmla="*/ 414867 w 2794000"/>
              <a:gd name="connsiteY2" fmla="*/ 212903 h 240871"/>
              <a:gd name="connsiteX3" fmla="*/ 609601 w 2794000"/>
              <a:gd name="connsiteY3" fmla="*/ 128236 h 240871"/>
              <a:gd name="connsiteX4" fmla="*/ 812800 w 2794000"/>
              <a:gd name="connsiteY4" fmla="*/ 119769 h 240871"/>
              <a:gd name="connsiteX5" fmla="*/ 956734 w 2794000"/>
              <a:gd name="connsiteY5" fmla="*/ 221370 h 240871"/>
              <a:gd name="connsiteX6" fmla="*/ 1168401 w 2794000"/>
              <a:gd name="connsiteY6" fmla="*/ 238303 h 240871"/>
              <a:gd name="connsiteX7" fmla="*/ 1380067 w 2794000"/>
              <a:gd name="connsiteY7" fmla="*/ 187503 h 240871"/>
              <a:gd name="connsiteX8" fmla="*/ 1574800 w 2794000"/>
              <a:gd name="connsiteY8" fmla="*/ 102836 h 240871"/>
              <a:gd name="connsiteX9" fmla="*/ 1778000 w 2794000"/>
              <a:gd name="connsiteY9" fmla="*/ 18170 h 240871"/>
              <a:gd name="connsiteX10" fmla="*/ 1981200 w 2794000"/>
              <a:gd name="connsiteY10" fmla="*/ 111303 h 240871"/>
              <a:gd name="connsiteX11" fmla="*/ 2201334 w 2794000"/>
              <a:gd name="connsiteY11" fmla="*/ 187503 h 240871"/>
              <a:gd name="connsiteX12" fmla="*/ 2396067 w 2794000"/>
              <a:gd name="connsiteY12" fmla="*/ 60503 h 240871"/>
              <a:gd name="connsiteX13" fmla="*/ 2607734 w 2794000"/>
              <a:gd name="connsiteY13" fmla="*/ 1236 h 240871"/>
              <a:gd name="connsiteX14" fmla="*/ 2794000 w 2794000"/>
              <a:gd name="connsiteY14" fmla="*/ 111303 h 240871"/>
              <a:gd name="connsiteX0" fmla="*/ 0 w 2794000"/>
              <a:gd name="connsiteY0" fmla="*/ 128237 h 245232"/>
              <a:gd name="connsiteX1" fmla="*/ 194733 w 2794000"/>
              <a:gd name="connsiteY1" fmla="*/ 229836 h 245232"/>
              <a:gd name="connsiteX2" fmla="*/ 414867 w 2794000"/>
              <a:gd name="connsiteY2" fmla="*/ 212903 h 245232"/>
              <a:gd name="connsiteX3" fmla="*/ 609601 w 2794000"/>
              <a:gd name="connsiteY3" fmla="*/ 128236 h 245232"/>
              <a:gd name="connsiteX4" fmla="*/ 812800 w 2794000"/>
              <a:gd name="connsiteY4" fmla="*/ 119769 h 245232"/>
              <a:gd name="connsiteX5" fmla="*/ 956734 w 2794000"/>
              <a:gd name="connsiteY5" fmla="*/ 221370 h 245232"/>
              <a:gd name="connsiteX6" fmla="*/ 1168401 w 2794000"/>
              <a:gd name="connsiteY6" fmla="*/ 238303 h 245232"/>
              <a:gd name="connsiteX7" fmla="*/ 1380067 w 2794000"/>
              <a:gd name="connsiteY7" fmla="*/ 128236 h 245232"/>
              <a:gd name="connsiteX8" fmla="*/ 1574800 w 2794000"/>
              <a:gd name="connsiteY8" fmla="*/ 102836 h 245232"/>
              <a:gd name="connsiteX9" fmla="*/ 1778000 w 2794000"/>
              <a:gd name="connsiteY9" fmla="*/ 18170 h 245232"/>
              <a:gd name="connsiteX10" fmla="*/ 1981200 w 2794000"/>
              <a:gd name="connsiteY10" fmla="*/ 111303 h 245232"/>
              <a:gd name="connsiteX11" fmla="*/ 2201334 w 2794000"/>
              <a:gd name="connsiteY11" fmla="*/ 187503 h 245232"/>
              <a:gd name="connsiteX12" fmla="*/ 2396067 w 2794000"/>
              <a:gd name="connsiteY12" fmla="*/ 60503 h 245232"/>
              <a:gd name="connsiteX13" fmla="*/ 2607734 w 2794000"/>
              <a:gd name="connsiteY13" fmla="*/ 1236 h 245232"/>
              <a:gd name="connsiteX14" fmla="*/ 2794000 w 2794000"/>
              <a:gd name="connsiteY14" fmla="*/ 111303 h 24523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56734 w 2794000"/>
              <a:gd name="connsiteY5" fmla="*/ 221370 h 235612"/>
              <a:gd name="connsiteX6" fmla="*/ 1159935 w 2794000"/>
              <a:gd name="connsiteY6" fmla="*/ 221369 h 235612"/>
              <a:gd name="connsiteX7" fmla="*/ 1380067 w 2794000"/>
              <a:gd name="connsiteY7" fmla="*/ 128236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56734 w 2794000"/>
              <a:gd name="connsiteY5" fmla="*/ 221370 h 235612"/>
              <a:gd name="connsiteX6" fmla="*/ 1159935 w 2794000"/>
              <a:gd name="connsiteY6" fmla="*/ 221369 h 235612"/>
              <a:gd name="connsiteX7" fmla="*/ 1388534 w 2794000"/>
              <a:gd name="connsiteY7" fmla="*/ 170569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56734 w 2794000"/>
              <a:gd name="connsiteY5" fmla="*/ 221370 h 235612"/>
              <a:gd name="connsiteX6" fmla="*/ 1159935 w 2794000"/>
              <a:gd name="connsiteY6" fmla="*/ 221369 h 235612"/>
              <a:gd name="connsiteX7" fmla="*/ 1354667 w 2794000"/>
              <a:gd name="connsiteY7" fmla="*/ 153636 h 235612"/>
              <a:gd name="connsiteX8" fmla="*/ 1574800 w 2794000"/>
              <a:gd name="connsiteY8" fmla="*/ 102836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237 h 235612"/>
              <a:gd name="connsiteX1" fmla="*/ 194733 w 2794000"/>
              <a:gd name="connsiteY1" fmla="*/ 229836 h 235612"/>
              <a:gd name="connsiteX2" fmla="*/ 414867 w 2794000"/>
              <a:gd name="connsiteY2" fmla="*/ 212903 h 235612"/>
              <a:gd name="connsiteX3" fmla="*/ 609601 w 2794000"/>
              <a:gd name="connsiteY3" fmla="*/ 128236 h 235612"/>
              <a:gd name="connsiteX4" fmla="*/ 812800 w 2794000"/>
              <a:gd name="connsiteY4" fmla="*/ 119769 h 235612"/>
              <a:gd name="connsiteX5" fmla="*/ 956734 w 2794000"/>
              <a:gd name="connsiteY5" fmla="*/ 221370 h 235612"/>
              <a:gd name="connsiteX6" fmla="*/ 1159935 w 2794000"/>
              <a:gd name="connsiteY6" fmla="*/ 221369 h 235612"/>
              <a:gd name="connsiteX7" fmla="*/ 1354667 w 2794000"/>
              <a:gd name="connsiteY7" fmla="*/ 153636 h 235612"/>
              <a:gd name="connsiteX8" fmla="*/ 1574800 w 2794000"/>
              <a:gd name="connsiteY8" fmla="*/ 145169 h 235612"/>
              <a:gd name="connsiteX9" fmla="*/ 1778000 w 2794000"/>
              <a:gd name="connsiteY9" fmla="*/ 18170 h 235612"/>
              <a:gd name="connsiteX10" fmla="*/ 1981200 w 2794000"/>
              <a:gd name="connsiteY10" fmla="*/ 111303 h 235612"/>
              <a:gd name="connsiteX11" fmla="*/ 2201334 w 2794000"/>
              <a:gd name="connsiteY11" fmla="*/ 187503 h 235612"/>
              <a:gd name="connsiteX12" fmla="*/ 2396067 w 2794000"/>
              <a:gd name="connsiteY12" fmla="*/ 60503 h 235612"/>
              <a:gd name="connsiteX13" fmla="*/ 2607734 w 2794000"/>
              <a:gd name="connsiteY13" fmla="*/ 1236 h 235612"/>
              <a:gd name="connsiteX14" fmla="*/ 2794000 w 2794000"/>
              <a:gd name="connsiteY14" fmla="*/ 111303 h 235612"/>
              <a:gd name="connsiteX0" fmla="*/ 0 w 2794000"/>
              <a:gd name="connsiteY0" fmla="*/ 128103 h 235478"/>
              <a:gd name="connsiteX1" fmla="*/ 194733 w 2794000"/>
              <a:gd name="connsiteY1" fmla="*/ 229702 h 235478"/>
              <a:gd name="connsiteX2" fmla="*/ 414867 w 2794000"/>
              <a:gd name="connsiteY2" fmla="*/ 212769 h 235478"/>
              <a:gd name="connsiteX3" fmla="*/ 609601 w 2794000"/>
              <a:gd name="connsiteY3" fmla="*/ 128102 h 235478"/>
              <a:gd name="connsiteX4" fmla="*/ 812800 w 2794000"/>
              <a:gd name="connsiteY4" fmla="*/ 119635 h 235478"/>
              <a:gd name="connsiteX5" fmla="*/ 956734 w 2794000"/>
              <a:gd name="connsiteY5" fmla="*/ 221236 h 235478"/>
              <a:gd name="connsiteX6" fmla="*/ 1159935 w 2794000"/>
              <a:gd name="connsiteY6" fmla="*/ 221235 h 235478"/>
              <a:gd name="connsiteX7" fmla="*/ 1354667 w 2794000"/>
              <a:gd name="connsiteY7" fmla="*/ 153502 h 235478"/>
              <a:gd name="connsiteX8" fmla="*/ 1574800 w 2794000"/>
              <a:gd name="connsiteY8" fmla="*/ 145035 h 235478"/>
              <a:gd name="connsiteX9" fmla="*/ 1778000 w 2794000"/>
              <a:gd name="connsiteY9" fmla="*/ 18036 h 235478"/>
              <a:gd name="connsiteX10" fmla="*/ 1981200 w 2794000"/>
              <a:gd name="connsiteY10" fmla="*/ 111169 h 235478"/>
              <a:gd name="connsiteX11" fmla="*/ 2201334 w 2794000"/>
              <a:gd name="connsiteY11" fmla="*/ 153503 h 235478"/>
              <a:gd name="connsiteX12" fmla="*/ 2396067 w 2794000"/>
              <a:gd name="connsiteY12" fmla="*/ 60369 h 235478"/>
              <a:gd name="connsiteX13" fmla="*/ 2607734 w 2794000"/>
              <a:gd name="connsiteY13" fmla="*/ 1102 h 235478"/>
              <a:gd name="connsiteX14" fmla="*/ 2794000 w 2794000"/>
              <a:gd name="connsiteY14" fmla="*/ 111169 h 235478"/>
              <a:gd name="connsiteX0" fmla="*/ 0 w 2794000"/>
              <a:gd name="connsiteY0" fmla="*/ 128103 h 235478"/>
              <a:gd name="connsiteX1" fmla="*/ 194733 w 2794000"/>
              <a:gd name="connsiteY1" fmla="*/ 229702 h 235478"/>
              <a:gd name="connsiteX2" fmla="*/ 414867 w 2794000"/>
              <a:gd name="connsiteY2" fmla="*/ 212769 h 235478"/>
              <a:gd name="connsiteX3" fmla="*/ 609601 w 2794000"/>
              <a:gd name="connsiteY3" fmla="*/ 128102 h 235478"/>
              <a:gd name="connsiteX4" fmla="*/ 812800 w 2794000"/>
              <a:gd name="connsiteY4" fmla="*/ 119635 h 235478"/>
              <a:gd name="connsiteX5" fmla="*/ 956734 w 2794000"/>
              <a:gd name="connsiteY5" fmla="*/ 221236 h 235478"/>
              <a:gd name="connsiteX6" fmla="*/ 1159935 w 2794000"/>
              <a:gd name="connsiteY6" fmla="*/ 221235 h 235478"/>
              <a:gd name="connsiteX7" fmla="*/ 1354667 w 2794000"/>
              <a:gd name="connsiteY7" fmla="*/ 153502 h 235478"/>
              <a:gd name="connsiteX8" fmla="*/ 1574800 w 2794000"/>
              <a:gd name="connsiteY8" fmla="*/ 145035 h 235478"/>
              <a:gd name="connsiteX9" fmla="*/ 1778000 w 2794000"/>
              <a:gd name="connsiteY9" fmla="*/ 18036 h 235478"/>
              <a:gd name="connsiteX10" fmla="*/ 1972733 w 2794000"/>
              <a:gd name="connsiteY10" fmla="*/ 229703 h 235478"/>
              <a:gd name="connsiteX11" fmla="*/ 2201334 w 2794000"/>
              <a:gd name="connsiteY11" fmla="*/ 153503 h 235478"/>
              <a:gd name="connsiteX12" fmla="*/ 2396067 w 2794000"/>
              <a:gd name="connsiteY12" fmla="*/ 60369 h 235478"/>
              <a:gd name="connsiteX13" fmla="*/ 2607734 w 2794000"/>
              <a:gd name="connsiteY13" fmla="*/ 1102 h 235478"/>
              <a:gd name="connsiteX14" fmla="*/ 2794000 w 2794000"/>
              <a:gd name="connsiteY14" fmla="*/ 111169 h 235478"/>
              <a:gd name="connsiteX0" fmla="*/ 0 w 2794000"/>
              <a:gd name="connsiteY0" fmla="*/ 128103 h 239764"/>
              <a:gd name="connsiteX1" fmla="*/ 194733 w 2794000"/>
              <a:gd name="connsiteY1" fmla="*/ 229702 h 239764"/>
              <a:gd name="connsiteX2" fmla="*/ 414867 w 2794000"/>
              <a:gd name="connsiteY2" fmla="*/ 212769 h 239764"/>
              <a:gd name="connsiteX3" fmla="*/ 609601 w 2794000"/>
              <a:gd name="connsiteY3" fmla="*/ 128102 h 239764"/>
              <a:gd name="connsiteX4" fmla="*/ 812800 w 2794000"/>
              <a:gd name="connsiteY4" fmla="*/ 119635 h 239764"/>
              <a:gd name="connsiteX5" fmla="*/ 956734 w 2794000"/>
              <a:gd name="connsiteY5" fmla="*/ 221236 h 239764"/>
              <a:gd name="connsiteX6" fmla="*/ 1159935 w 2794000"/>
              <a:gd name="connsiteY6" fmla="*/ 221235 h 239764"/>
              <a:gd name="connsiteX7" fmla="*/ 1354667 w 2794000"/>
              <a:gd name="connsiteY7" fmla="*/ 153502 h 239764"/>
              <a:gd name="connsiteX8" fmla="*/ 1574800 w 2794000"/>
              <a:gd name="connsiteY8" fmla="*/ 145035 h 239764"/>
              <a:gd name="connsiteX9" fmla="*/ 1761067 w 2794000"/>
              <a:gd name="connsiteY9" fmla="*/ 229703 h 239764"/>
              <a:gd name="connsiteX10" fmla="*/ 1972733 w 2794000"/>
              <a:gd name="connsiteY10" fmla="*/ 229703 h 239764"/>
              <a:gd name="connsiteX11" fmla="*/ 2201334 w 2794000"/>
              <a:gd name="connsiteY11" fmla="*/ 153503 h 239764"/>
              <a:gd name="connsiteX12" fmla="*/ 2396067 w 2794000"/>
              <a:gd name="connsiteY12" fmla="*/ 60369 h 239764"/>
              <a:gd name="connsiteX13" fmla="*/ 2607734 w 2794000"/>
              <a:gd name="connsiteY13" fmla="*/ 1102 h 239764"/>
              <a:gd name="connsiteX14" fmla="*/ 2794000 w 2794000"/>
              <a:gd name="connsiteY14" fmla="*/ 111169 h 239764"/>
              <a:gd name="connsiteX0" fmla="*/ 0 w 2794000"/>
              <a:gd name="connsiteY0" fmla="*/ 127244 h 238905"/>
              <a:gd name="connsiteX1" fmla="*/ 194733 w 2794000"/>
              <a:gd name="connsiteY1" fmla="*/ 228843 h 238905"/>
              <a:gd name="connsiteX2" fmla="*/ 414867 w 2794000"/>
              <a:gd name="connsiteY2" fmla="*/ 211910 h 238905"/>
              <a:gd name="connsiteX3" fmla="*/ 609601 w 2794000"/>
              <a:gd name="connsiteY3" fmla="*/ 127243 h 238905"/>
              <a:gd name="connsiteX4" fmla="*/ 812800 w 2794000"/>
              <a:gd name="connsiteY4" fmla="*/ 118776 h 238905"/>
              <a:gd name="connsiteX5" fmla="*/ 956734 w 2794000"/>
              <a:gd name="connsiteY5" fmla="*/ 220377 h 238905"/>
              <a:gd name="connsiteX6" fmla="*/ 1159935 w 2794000"/>
              <a:gd name="connsiteY6" fmla="*/ 220376 h 238905"/>
              <a:gd name="connsiteX7" fmla="*/ 1354667 w 2794000"/>
              <a:gd name="connsiteY7" fmla="*/ 152643 h 238905"/>
              <a:gd name="connsiteX8" fmla="*/ 1574800 w 2794000"/>
              <a:gd name="connsiteY8" fmla="*/ 144176 h 238905"/>
              <a:gd name="connsiteX9" fmla="*/ 1761067 w 2794000"/>
              <a:gd name="connsiteY9" fmla="*/ 228844 h 238905"/>
              <a:gd name="connsiteX10" fmla="*/ 1972733 w 2794000"/>
              <a:gd name="connsiteY10" fmla="*/ 228844 h 238905"/>
              <a:gd name="connsiteX11" fmla="*/ 2201334 w 2794000"/>
              <a:gd name="connsiteY11" fmla="*/ 152644 h 238905"/>
              <a:gd name="connsiteX12" fmla="*/ 2421467 w 2794000"/>
              <a:gd name="connsiteY12" fmla="*/ 144177 h 238905"/>
              <a:gd name="connsiteX13" fmla="*/ 2607734 w 2794000"/>
              <a:gd name="connsiteY13" fmla="*/ 243 h 238905"/>
              <a:gd name="connsiteX14" fmla="*/ 2794000 w 2794000"/>
              <a:gd name="connsiteY14" fmla="*/ 110310 h 238905"/>
              <a:gd name="connsiteX0" fmla="*/ 0 w 2794000"/>
              <a:gd name="connsiteY0" fmla="*/ 19336 h 130997"/>
              <a:gd name="connsiteX1" fmla="*/ 194733 w 2794000"/>
              <a:gd name="connsiteY1" fmla="*/ 120935 h 130997"/>
              <a:gd name="connsiteX2" fmla="*/ 414867 w 2794000"/>
              <a:gd name="connsiteY2" fmla="*/ 104002 h 130997"/>
              <a:gd name="connsiteX3" fmla="*/ 609601 w 2794000"/>
              <a:gd name="connsiteY3" fmla="*/ 19335 h 130997"/>
              <a:gd name="connsiteX4" fmla="*/ 812800 w 2794000"/>
              <a:gd name="connsiteY4" fmla="*/ 10868 h 130997"/>
              <a:gd name="connsiteX5" fmla="*/ 956734 w 2794000"/>
              <a:gd name="connsiteY5" fmla="*/ 112469 h 130997"/>
              <a:gd name="connsiteX6" fmla="*/ 1159935 w 2794000"/>
              <a:gd name="connsiteY6" fmla="*/ 112468 h 130997"/>
              <a:gd name="connsiteX7" fmla="*/ 1354667 w 2794000"/>
              <a:gd name="connsiteY7" fmla="*/ 44735 h 130997"/>
              <a:gd name="connsiteX8" fmla="*/ 1574800 w 2794000"/>
              <a:gd name="connsiteY8" fmla="*/ 36268 h 130997"/>
              <a:gd name="connsiteX9" fmla="*/ 1761067 w 2794000"/>
              <a:gd name="connsiteY9" fmla="*/ 120936 h 130997"/>
              <a:gd name="connsiteX10" fmla="*/ 1972733 w 2794000"/>
              <a:gd name="connsiteY10" fmla="*/ 120936 h 130997"/>
              <a:gd name="connsiteX11" fmla="*/ 2201334 w 2794000"/>
              <a:gd name="connsiteY11" fmla="*/ 44736 h 130997"/>
              <a:gd name="connsiteX12" fmla="*/ 2421467 w 2794000"/>
              <a:gd name="connsiteY12" fmla="*/ 36269 h 130997"/>
              <a:gd name="connsiteX13" fmla="*/ 2607734 w 2794000"/>
              <a:gd name="connsiteY13" fmla="*/ 112468 h 130997"/>
              <a:gd name="connsiteX14" fmla="*/ 2794000 w 2794000"/>
              <a:gd name="connsiteY14" fmla="*/ 2402 h 130997"/>
              <a:gd name="connsiteX0" fmla="*/ 0 w 2819400"/>
              <a:gd name="connsiteY0" fmla="*/ 16704 h 128365"/>
              <a:gd name="connsiteX1" fmla="*/ 194733 w 2819400"/>
              <a:gd name="connsiteY1" fmla="*/ 118303 h 128365"/>
              <a:gd name="connsiteX2" fmla="*/ 414867 w 2819400"/>
              <a:gd name="connsiteY2" fmla="*/ 101370 h 128365"/>
              <a:gd name="connsiteX3" fmla="*/ 609601 w 2819400"/>
              <a:gd name="connsiteY3" fmla="*/ 16703 h 128365"/>
              <a:gd name="connsiteX4" fmla="*/ 812800 w 2819400"/>
              <a:gd name="connsiteY4" fmla="*/ 8236 h 128365"/>
              <a:gd name="connsiteX5" fmla="*/ 956734 w 2819400"/>
              <a:gd name="connsiteY5" fmla="*/ 109837 h 128365"/>
              <a:gd name="connsiteX6" fmla="*/ 1159935 w 2819400"/>
              <a:gd name="connsiteY6" fmla="*/ 109836 h 128365"/>
              <a:gd name="connsiteX7" fmla="*/ 1354667 w 2819400"/>
              <a:gd name="connsiteY7" fmla="*/ 42103 h 128365"/>
              <a:gd name="connsiteX8" fmla="*/ 1574800 w 2819400"/>
              <a:gd name="connsiteY8" fmla="*/ 33636 h 128365"/>
              <a:gd name="connsiteX9" fmla="*/ 1761067 w 2819400"/>
              <a:gd name="connsiteY9" fmla="*/ 118304 h 128365"/>
              <a:gd name="connsiteX10" fmla="*/ 1972733 w 2819400"/>
              <a:gd name="connsiteY10" fmla="*/ 118304 h 128365"/>
              <a:gd name="connsiteX11" fmla="*/ 2201334 w 2819400"/>
              <a:gd name="connsiteY11" fmla="*/ 42104 h 128365"/>
              <a:gd name="connsiteX12" fmla="*/ 2421467 w 2819400"/>
              <a:gd name="connsiteY12" fmla="*/ 33637 h 128365"/>
              <a:gd name="connsiteX13" fmla="*/ 2607734 w 2819400"/>
              <a:gd name="connsiteY13" fmla="*/ 109836 h 128365"/>
              <a:gd name="connsiteX14" fmla="*/ 2819400 w 2819400"/>
              <a:gd name="connsiteY14" fmla="*/ 118303 h 128365"/>
              <a:gd name="connsiteX0" fmla="*/ 0 w 2819400"/>
              <a:gd name="connsiteY0" fmla="*/ 16704 h 128365"/>
              <a:gd name="connsiteX1" fmla="*/ 194733 w 2819400"/>
              <a:gd name="connsiteY1" fmla="*/ 118303 h 128365"/>
              <a:gd name="connsiteX2" fmla="*/ 414867 w 2819400"/>
              <a:gd name="connsiteY2" fmla="*/ 101370 h 128365"/>
              <a:gd name="connsiteX3" fmla="*/ 609601 w 2819400"/>
              <a:gd name="connsiteY3" fmla="*/ 16703 h 128365"/>
              <a:gd name="connsiteX4" fmla="*/ 812800 w 2819400"/>
              <a:gd name="connsiteY4" fmla="*/ 8236 h 128365"/>
              <a:gd name="connsiteX5" fmla="*/ 956734 w 2819400"/>
              <a:gd name="connsiteY5" fmla="*/ 109837 h 128365"/>
              <a:gd name="connsiteX6" fmla="*/ 1159935 w 2819400"/>
              <a:gd name="connsiteY6" fmla="*/ 109836 h 128365"/>
              <a:gd name="connsiteX7" fmla="*/ 1354667 w 2819400"/>
              <a:gd name="connsiteY7" fmla="*/ 42103 h 128365"/>
              <a:gd name="connsiteX8" fmla="*/ 1574800 w 2819400"/>
              <a:gd name="connsiteY8" fmla="*/ 33636 h 128365"/>
              <a:gd name="connsiteX9" fmla="*/ 1761067 w 2819400"/>
              <a:gd name="connsiteY9" fmla="*/ 118304 h 128365"/>
              <a:gd name="connsiteX10" fmla="*/ 1972733 w 2819400"/>
              <a:gd name="connsiteY10" fmla="*/ 118304 h 128365"/>
              <a:gd name="connsiteX11" fmla="*/ 2201334 w 2819400"/>
              <a:gd name="connsiteY11" fmla="*/ 42104 h 128365"/>
              <a:gd name="connsiteX12" fmla="*/ 2421467 w 2819400"/>
              <a:gd name="connsiteY12" fmla="*/ 33637 h 128365"/>
              <a:gd name="connsiteX13" fmla="*/ 2607734 w 2819400"/>
              <a:gd name="connsiteY13" fmla="*/ 109836 h 128365"/>
              <a:gd name="connsiteX14" fmla="*/ 2819400 w 2819400"/>
              <a:gd name="connsiteY14" fmla="*/ 84436 h 128365"/>
              <a:gd name="connsiteX0" fmla="*/ 0 w 2819400"/>
              <a:gd name="connsiteY0" fmla="*/ 19182 h 130843"/>
              <a:gd name="connsiteX1" fmla="*/ 194733 w 2819400"/>
              <a:gd name="connsiteY1" fmla="*/ 120781 h 130843"/>
              <a:gd name="connsiteX2" fmla="*/ 414867 w 2819400"/>
              <a:gd name="connsiteY2" fmla="*/ 103848 h 130843"/>
              <a:gd name="connsiteX3" fmla="*/ 609601 w 2819400"/>
              <a:gd name="connsiteY3" fmla="*/ 19181 h 130843"/>
              <a:gd name="connsiteX4" fmla="*/ 812800 w 2819400"/>
              <a:gd name="connsiteY4" fmla="*/ 10714 h 130843"/>
              <a:gd name="connsiteX5" fmla="*/ 956734 w 2819400"/>
              <a:gd name="connsiteY5" fmla="*/ 112315 h 130843"/>
              <a:gd name="connsiteX6" fmla="*/ 1159935 w 2819400"/>
              <a:gd name="connsiteY6" fmla="*/ 112314 h 130843"/>
              <a:gd name="connsiteX7" fmla="*/ 1354667 w 2819400"/>
              <a:gd name="connsiteY7" fmla="*/ 44581 h 130843"/>
              <a:gd name="connsiteX8" fmla="*/ 1574800 w 2819400"/>
              <a:gd name="connsiteY8" fmla="*/ 36114 h 130843"/>
              <a:gd name="connsiteX9" fmla="*/ 1761067 w 2819400"/>
              <a:gd name="connsiteY9" fmla="*/ 120782 h 130843"/>
              <a:gd name="connsiteX10" fmla="*/ 1972733 w 2819400"/>
              <a:gd name="connsiteY10" fmla="*/ 120782 h 130843"/>
              <a:gd name="connsiteX11" fmla="*/ 2201334 w 2819400"/>
              <a:gd name="connsiteY11" fmla="*/ 44582 h 130843"/>
              <a:gd name="connsiteX12" fmla="*/ 2421467 w 2819400"/>
              <a:gd name="connsiteY12" fmla="*/ 2249 h 130843"/>
              <a:gd name="connsiteX13" fmla="*/ 2607734 w 2819400"/>
              <a:gd name="connsiteY13" fmla="*/ 112314 h 130843"/>
              <a:gd name="connsiteX14" fmla="*/ 2819400 w 2819400"/>
              <a:gd name="connsiteY14" fmla="*/ 86914 h 130843"/>
              <a:gd name="connsiteX0" fmla="*/ 0 w 2819400"/>
              <a:gd name="connsiteY0" fmla="*/ 21049 h 149490"/>
              <a:gd name="connsiteX1" fmla="*/ 194733 w 2819400"/>
              <a:gd name="connsiteY1" fmla="*/ 122648 h 149490"/>
              <a:gd name="connsiteX2" fmla="*/ 414867 w 2819400"/>
              <a:gd name="connsiteY2" fmla="*/ 105715 h 149490"/>
              <a:gd name="connsiteX3" fmla="*/ 609601 w 2819400"/>
              <a:gd name="connsiteY3" fmla="*/ 21048 h 149490"/>
              <a:gd name="connsiteX4" fmla="*/ 812800 w 2819400"/>
              <a:gd name="connsiteY4" fmla="*/ 12581 h 149490"/>
              <a:gd name="connsiteX5" fmla="*/ 956734 w 2819400"/>
              <a:gd name="connsiteY5" fmla="*/ 114182 h 149490"/>
              <a:gd name="connsiteX6" fmla="*/ 1159935 w 2819400"/>
              <a:gd name="connsiteY6" fmla="*/ 114181 h 149490"/>
              <a:gd name="connsiteX7" fmla="*/ 1354667 w 2819400"/>
              <a:gd name="connsiteY7" fmla="*/ 46448 h 149490"/>
              <a:gd name="connsiteX8" fmla="*/ 1574800 w 2819400"/>
              <a:gd name="connsiteY8" fmla="*/ 37981 h 149490"/>
              <a:gd name="connsiteX9" fmla="*/ 1761067 w 2819400"/>
              <a:gd name="connsiteY9" fmla="*/ 122649 h 149490"/>
              <a:gd name="connsiteX10" fmla="*/ 1972733 w 2819400"/>
              <a:gd name="connsiteY10" fmla="*/ 122649 h 149490"/>
              <a:gd name="connsiteX11" fmla="*/ 2201334 w 2819400"/>
              <a:gd name="connsiteY11" fmla="*/ 46449 h 149490"/>
              <a:gd name="connsiteX12" fmla="*/ 2421467 w 2819400"/>
              <a:gd name="connsiteY12" fmla="*/ 4116 h 149490"/>
              <a:gd name="connsiteX13" fmla="*/ 2633134 w 2819400"/>
              <a:gd name="connsiteY13" fmla="*/ 148047 h 149490"/>
              <a:gd name="connsiteX14" fmla="*/ 2819400 w 2819400"/>
              <a:gd name="connsiteY14" fmla="*/ 88781 h 149490"/>
              <a:gd name="connsiteX0" fmla="*/ 0 w 2819400"/>
              <a:gd name="connsiteY0" fmla="*/ 35878 h 164319"/>
              <a:gd name="connsiteX1" fmla="*/ 194733 w 2819400"/>
              <a:gd name="connsiteY1" fmla="*/ 137477 h 164319"/>
              <a:gd name="connsiteX2" fmla="*/ 414867 w 2819400"/>
              <a:gd name="connsiteY2" fmla="*/ 120544 h 164319"/>
              <a:gd name="connsiteX3" fmla="*/ 609601 w 2819400"/>
              <a:gd name="connsiteY3" fmla="*/ 35877 h 164319"/>
              <a:gd name="connsiteX4" fmla="*/ 812800 w 2819400"/>
              <a:gd name="connsiteY4" fmla="*/ 27410 h 164319"/>
              <a:gd name="connsiteX5" fmla="*/ 956734 w 2819400"/>
              <a:gd name="connsiteY5" fmla="*/ 129011 h 164319"/>
              <a:gd name="connsiteX6" fmla="*/ 1159935 w 2819400"/>
              <a:gd name="connsiteY6" fmla="*/ 129010 h 164319"/>
              <a:gd name="connsiteX7" fmla="*/ 1354667 w 2819400"/>
              <a:gd name="connsiteY7" fmla="*/ 61277 h 164319"/>
              <a:gd name="connsiteX8" fmla="*/ 1608667 w 2819400"/>
              <a:gd name="connsiteY8" fmla="*/ 2010 h 164319"/>
              <a:gd name="connsiteX9" fmla="*/ 1761067 w 2819400"/>
              <a:gd name="connsiteY9" fmla="*/ 137478 h 164319"/>
              <a:gd name="connsiteX10" fmla="*/ 1972733 w 2819400"/>
              <a:gd name="connsiteY10" fmla="*/ 137478 h 164319"/>
              <a:gd name="connsiteX11" fmla="*/ 2201334 w 2819400"/>
              <a:gd name="connsiteY11" fmla="*/ 61278 h 164319"/>
              <a:gd name="connsiteX12" fmla="*/ 2421467 w 2819400"/>
              <a:gd name="connsiteY12" fmla="*/ 18945 h 164319"/>
              <a:gd name="connsiteX13" fmla="*/ 2633134 w 2819400"/>
              <a:gd name="connsiteY13" fmla="*/ 162876 h 164319"/>
              <a:gd name="connsiteX14" fmla="*/ 2819400 w 2819400"/>
              <a:gd name="connsiteY14" fmla="*/ 103610 h 164319"/>
              <a:gd name="connsiteX0" fmla="*/ 0 w 2819400"/>
              <a:gd name="connsiteY0" fmla="*/ 34886 h 163327"/>
              <a:gd name="connsiteX1" fmla="*/ 194733 w 2819400"/>
              <a:gd name="connsiteY1" fmla="*/ 136485 h 163327"/>
              <a:gd name="connsiteX2" fmla="*/ 414867 w 2819400"/>
              <a:gd name="connsiteY2" fmla="*/ 119552 h 163327"/>
              <a:gd name="connsiteX3" fmla="*/ 609601 w 2819400"/>
              <a:gd name="connsiteY3" fmla="*/ 34885 h 163327"/>
              <a:gd name="connsiteX4" fmla="*/ 812800 w 2819400"/>
              <a:gd name="connsiteY4" fmla="*/ 26418 h 163327"/>
              <a:gd name="connsiteX5" fmla="*/ 956734 w 2819400"/>
              <a:gd name="connsiteY5" fmla="*/ 128019 h 163327"/>
              <a:gd name="connsiteX6" fmla="*/ 1159935 w 2819400"/>
              <a:gd name="connsiteY6" fmla="*/ 128018 h 163327"/>
              <a:gd name="connsiteX7" fmla="*/ 1354667 w 2819400"/>
              <a:gd name="connsiteY7" fmla="*/ 60285 h 163327"/>
              <a:gd name="connsiteX8" fmla="*/ 1608667 w 2819400"/>
              <a:gd name="connsiteY8" fmla="*/ 1018 h 163327"/>
              <a:gd name="connsiteX9" fmla="*/ 1794933 w 2819400"/>
              <a:gd name="connsiteY9" fmla="*/ 111086 h 163327"/>
              <a:gd name="connsiteX10" fmla="*/ 1972733 w 2819400"/>
              <a:gd name="connsiteY10" fmla="*/ 136486 h 163327"/>
              <a:gd name="connsiteX11" fmla="*/ 2201334 w 2819400"/>
              <a:gd name="connsiteY11" fmla="*/ 60286 h 163327"/>
              <a:gd name="connsiteX12" fmla="*/ 2421467 w 2819400"/>
              <a:gd name="connsiteY12" fmla="*/ 17953 h 163327"/>
              <a:gd name="connsiteX13" fmla="*/ 2633134 w 2819400"/>
              <a:gd name="connsiteY13" fmla="*/ 161884 h 163327"/>
              <a:gd name="connsiteX14" fmla="*/ 2819400 w 2819400"/>
              <a:gd name="connsiteY14" fmla="*/ 102618 h 163327"/>
              <a:gd name="connsiteX0" fmla="*/ 0 w 2819400"/>
              <a:gd name="connsiteY0" fmla="*/ 34886 h 163327"/>
              <a:gd name="connsiteX1" fmla="*/ 186266 w 2819400"/>
              <a:gd name="connsiteY1" fmla="*/ 128018 h 163327"/>
              <a:gd name="connsiteX2" fmla="*/ 414867 w 2819400"/>
              <a:gd name="connsiteY2" fmla="*/ 119552 h 163327"/>
              <a:gd name="connsiteX3" fmla="*/ 609601 w 2819400"/>
              <a:gd name="connsiteY3" fmla="*/ 34885 h 163327"/>
              <a:gd name="connsiteX4" fmla="*/ 812800 w 2819400"/>
              <a:gd name="connsiteY4" fmla="*/ 26418 h 163327"/>
              <a:gd name="connsiteX5" fmla="*/ 956734 w 2819400"/>
              <a:gd name="connsiteY5" fmla="*/ 128019 h 163327"/>
              <a:gd name="connsiteX6" fmla="*/ 1159935 w 2819400"/>
              <a:gd name="connsiteY6" fmla="*/ 128018 h 163327"/>
              <a:gd name="connsiteX7" fmla="*/ 1354667 w 2819400"/>
              <a:gd name="connsiteY7" fmla="*/ 60285 h 163327"/>
              <a:gd name="connsiteX8" fmla="*/ 1608667 w 2819400"/>
              <a:gd name="connsiteY8" fmla="*/ 1018 h 163327"/>
              <a:gd name="connsiteX9" fmla="*/ 1794933 w 2819400"/>
              <a:gd name="connsiteY9" fmla="*/ 111086 h 163327"/>
              <a:gd name="connsiteX10" fmla="*/ 1972733 w 2819400"/>
              <a:gd name="connsiteY10" fmla="*/ 136486 h 163327"/>
              <a:gd name="connsiteX11" fmla="*/ 2201334 w 2819400"/>
              <a:gd name="connsiteY11" fmla="*/ 60286 h 163327"/>
              <a:gd name="connsiteX12" fmla="*/ 2421467 w 2819400"/>
              <a:gd name="connsiteY12" fmla="*/ 17953 h 163327"/>
              <a:gd name="connsiteX13" fmla="*/ 2633134 w 2819400"/>
              <a:gd name="connsiteY13" fmla="*/ 161884 h 163327"/>
              <a:gd name="connsiteX14" fmla="*/ 2819400 w 2819400"/>
              <a:gd name="connsiteY14" fmla="*/ 102618 h 163327"/>
              <a:gd name="connsiteX0" fmla="*/ 0 w 2819400"/>
              <a:gd name="connsiteY0" fmla="*/ 34886 h 163327"/>
              <a:gd name="connsiteX1" fmla="*/ 186266 w 2819400"/>
              <a:gd name="connsiteY1" fmla="*/ 128018 h 163327"/>
              <a:gd name="connsiteX2" fmla="*/ 296334 w 2819400"/>
              <a:gd name="connsiteY2" fmla="*/ 153418 h 163327"/>
              <a:gd name="connsiteX3" fmla="*/ 609601 w 2819400"/>
              <a:gd name="connsiteY3" fmla="*/ 34885 h 163327"/>
              <a:gd name="connsiteX4" fmla="*/ 812800 w 2819400"/>
              <a:gd name="connsiteY4" fmla="*/ 26418 h 163327"/>
              <a:gd name="connsiteX5" fmla="*/ 956734 w 2819400"/>
              <a:gd name="connsiteY5" fmla="*/ 128019 h 163327"/>
              <a:gd name="connsiteX6" fmla="*/ 1159935 w 2819400"/>
              <a:gd name="connsiteY6" fmla="*/ 128018 h 163327"/>
              <a:gd name="connsiteX7" fmla="*/ 1354667 w 2819400"/>
              <a:gd name="connsiteY7" fmla="*/ 60285 h 163327"/>
              <a:gd name="connsiteX8" fmla="*/ 1608667 w 2819400"/>
              <a:gd name="connsiteY8" fmla="*/ 1018 h 163327"/>
              <a:gd name="connsiteX9" fmla="*/ 1794933 w 2819400"/>
              <a:gd name="connsiteY9" fmla="*/ 111086 h 163327"/>
              <a:gd name="connsiteX10" fmla="*/ 1972733 w 2819400"/>
              <a:gd name="connsiteY10" fmla="*/ 136486 h 163327"/>
              <a:gd name="connsiteX11" fmla="*/ 2201334 w 2819400"/>
              <a:gd name="connsiteY11" fmla="*/ 60286 h 163327"/>
              <a:gd name="connsiteX12" fmla="*/ 2421467 w 2819400"/>
              <a:gd name="connsiteY12" fmla="*/ 17953 h 163327"/>
              <a:gd name="connsiteX13" fmla="*/ 2633134 w 2819400"/>
              <a:gd name="connsiteY13" fmla="*/ 161884 h 163327"/>
              <a:gd name="connsiteX14" fmla="*/ 2819400 w 2819400"/>
              <a:gd name="connsiteY14" fmla="*/ 102618 h 163327"/>
              <a:gd name="connsiteX0" fmla="*/ 0 w 2819400"/>
              <a:gd name="connsiteY0" fmla="*/ 34886 h 163327"/>
              <a:gd name="connsiteX1" fmla="*/ 50799 w 2819400"/>
              <a:gd name="connsiteY1" fmla="*/ 34885 h 163327"/>
              <a:gd name="connsiteX2" fmla="*/ 296334 w 2819400"/>
              <a:gd name="connsiteY2" fmla="*/ 153418 h 163327"/>
              <a:gd name="connsiteX3" fmla="*/ 609601 w 2819400"/>
              <a:gd name="connsiteY3" fmla="*/ 34885 h 163327"/>
              <a:gd name="connsiteX4" fmla="*/ 812800 w 2819400"/>
              <a:gd name="connsiteY4" fmla="*/ 26418 h 163327"/>
              <a:gd name="connsiteX5" fmla="*/ 956734 w 2819400"/>
              <a:gd name="connsiteY5" fmla="*/ 128019 h 163327"/>
              <a:gd name="connsiteX6" fmla="*/ 1159935 w 2819400"/>
              <a:gd name="connsiteY6" fmla="*/ 128018 h 163327"/>
              <a:gd name="connsiteX7" fmla="*/ 1354667 w 2819400"/>
              <a:gd name="connsiteY7" fmla="*/ 60285 h 163327"/>
              <a:gd name="connsiteX8" fmla="*/ 1608667 w 2819400"/>
              <a:gd name="connsiteY8" fmla="*/ 1018 h 163327"/>
              <a:gd name="connsiteX9" fmla="*/ 1794933 w 2819400"/>
              <a:gd name="connsiteY9" fmla="*/ 111086 h 163327"/>
              <a:gd name="connsiteX10" fmla="*/ 1972733 w 2819400"/>
              <a:gd name="connsiteY10" fmla="*/ 136486 h 163327"/>
              <a:gd name="connsiteX11" fmla="*/ 2201334 w 2819400"/>
              <a:gd name="connsiteY11" fmla="*/ 60286 h 163327"/>
              <a:gd name="connsiteX12" fmla="*/ 2421467 w 2819400"/>
              <a:gd name="connsiteY12" fmla="*/ 17953 h 163327"/>
              <a:gd name="connsiteX13" fmla="*/ 2633134 w 2819400"/>
              <a:gd name="connsiteY13" fmla="*/ 161884 h 163327"/>
              <a:gd name="connsiteX14" fmla="*/ 2819400 w 2819400"/>
              <a:gd name="connsiteY14" fmla="*/ 102618 h 163327"/>
              <a:gd name="connsiteX0" fmla="*/ 0 w 2929467"/>
              <a:gd name="connsiteY0" fmla="*/ 77219 h 163327"/>
              <a:gd name="connsiteX1" fmla="*/ 160866 w 2929467"/>
              <a:gd name="connsiteY1" fmla="*/ 34885 h 163327"/>
              <a:gd name="connsiteX2" fmla="*/ 406401 w 2929467"/>
              <a:gd name="connsiteY2" fmla="*/ 153418 h 163327"/>
              <a:gd name="connsiteX3" fmla="*/ 719668 w 2929467"/>
              <a:gd name="connsiteY3" fmla="*/ 34885 h 163327"/>
              <a:gd name="connsiteX4" fmla="*/ 922867 w 2929467"/>
              <a:gd name="connsiteY4" fmla="*/ 26418 h 163327"/>
              <a:gd name="connsiteX5" fmla="*/ 1066801 w 2929467"/>
              <a:gd name="connsiteY5" fmla="*/ 128019 h 163327"/>
              <a:gd name="connsiteX6" fmla="*/ 1270002 w 2929467"/>
              <a:gd name="connsiteY6" fmla="*/ 128018 h 163327"/>
              <a:gd name="connsiteX7" fmla="*/ 1464734 w 2929467"/>
              <a:gd name="connsiteY7" fmla="*/ 60285 h 163327"/>
              <a:gd name="connsiteX8" fmla="*/ 1718734 w 2929467"/>
              <a:gd name="connsiteY8" fmla="*/ 1018 h 163327"/>
              <a:gd name="connsiteX9" fmla="*/ 1905000 w 2929467"/>
              <a:gd name="connsiteY9" fmla="*/ 111086 h 163327"/>
              <a:gd name="connsiteX10" fmla="*/ 2082800 w 2929467"/>
              <a:gd name="connsiteY10" fmla="*/ 136486 h 163327"/>
              <a:gd name="connsiteX11" fmla="*/ 2311401 w 2929467"/>
              <a:gd name="connsiteY11" fmla="*/ 60286 h 163327"/>
              <a:gd name="connsiteX12" fmla="*/ 2531534 w 2929467"/>
              <a:gd name="connsiteY12" fmla="*/ 17953 h 163327"/>
              <a:gd name="connsiteX13" fmla="*/ 2743201 w 2929467"/>
              <a:gd name="connsiteY13" fmla="*/ 161884 h 163327"/>
              <a:gd name="connsiteX14" fmla="*/ 2929467 w 2929467"/>
              <a:gd name="connsiteY14" fmla="*/ 102618 h 163327"/>
              <a:gd name="connsiteX0" fmla="*/ 0 w 2929467"/>
              <a:gd name="connsiteY0" fmla="*/ 77219 h 163327"/>
              <a:gd name="connsiteX1" fmla="*/ 160866 w 2929467"/>
              <a:gd name="connsiteY1" fmla="*/ 34885 h 163327"/>
              <a:gd name="connsiteX2" fmla="*/ 364068 w 2929467"/>
              <a:gd name="connsiteY2" fmla="*/ 153418 h 163327"/>
              <a:gd name="connsiteX3" fmla="*/ 719668 w 2929467"/>
              <a:gd name="connsiteY3" fmla="*/ 34885 h 163327"/>
              <a:gd name="connsiteX4" fmla="*/ 922867 w 2929467"/>
              <a:gd name="connsiteY4" fmla="*/ 26418 h 163327"/>
              <a:gd name="connsiteX5" fmla="*/ 1066801 w 2929467"/>
              <a:gd name="connsiteY5" fmla="*/ 128019 h 163327"/>
              <a:gd name="connsiteX6" fmla="*/ 1270002 w 2929467"/>
              <a:gd name="connsiteY6" fmla="*/ 128018 h 163327"/>
              <a:gd name="connsiteX7" fmla="*/ 1464734 w 2929467"/>
              <a:gd name="connsiteY7" fmla="*/ 60285 h 163327"/>
              <a:gd name="connsiteX8" fmla="*/ 1718734 w 2929467"/>
              <a:gd name="connsiteY8" fmla="*/ 1018 h 163327"/>
              <a:gd name="connsiteX9" fmla="*/ 1905000 w 2929467"/>
              <a:gd name="connsiteY9" fmla="*/ 111086 h 163327"/>
              <a:gd name="connsiteX10" fmla="*/ 2082800 w 2929467"/>
              <a:gd name="connsiteY10" fmla="*/ 136486 h 163327"/>
              <a:gd name="connsiteX11" fmla="*/ 2311401 w 2929467"/>
              <a:gd name="connsiteY11" fmla="*/ 60286 h 163327"/>
              <a:gd name="connsiteX12" fmla="*/ 2531534 w 2929467"/>
              <a:gd name="connsiteY12" fmla="*/ 17953 h 163327"/>
              <a:gd name="connsiteX13" fmla="*/ 2743201 w 2929467"/>
              <a:gd name="connsiteY13" fmla="*/ 161884 h 163327"/>
              <a:gd name="connsiteX14" fmla="*/ 2929467 w 2929467"/>
              <a:gd name="connsiteY14" fmla="*/ 102618 h 163327"/>
              <a:gd name="connsiteX0" fmla="*/ 0 w 2929467"/>
              <a:gd name="connsiteY0" fmla="*/ 77219 h 163327"/>
              <a:gd name="connsiteX1" fmla="*/ 126999 w 2929467"/>
              <a:gd name="connsiteY1" fmla="*/ 26419 h 163327"/>
              <a:gd name="connsiteX2" fmla="*/ 364068 w 2929467"/>
              <a:gd name="connsiteY2" fmla="*/ 153418 h 163327"/>
              <a:gd name="connsiteX3" fmla="*/ 719668 w 2929467"/>
              <a:gd name="connsiteY3" fmla="*/ 34885 h 163327"/>
              <a:gd name="connsiteX4" fmla="*/ 922867 w 2929467"/>
              <a:gd name="connsiteY4" fmla="*/ 26418 h 163327"/>
              <a:gd name="connsiteX5" fmla="*/ 1066801 w 2929467"/>
              <a:gd name="connsiteY5" fmla="*/ 128019 h 163327"/>
              <a:gd name="connsiteX6" fmla="*/ 1270002 w 2929467"/>
              <a:gd name="connsiteY6" fmla="*/ 128018 h 163327"/>
              <a:gd name="connsiteX7" fmla="*/ 1464734 w 2929467"/>
              <a:gd name="connsiteY7" fmla="*/ 60285 h 163327"/>
              <a:gd name="connsiteX8" fmla="*/ 1718734 w 2929467"/>
              <a:gd name="connsiteY8" fmla="*/ 1018 h 163327"/>
              <a:gd name="connsiteX9" fmla="*/ 1905000 w 2929467"/>
              <a:gd name="connsiteY9" fmla="*/ 111086 h 163327"/>
              <a:gd name="connsiteX10" fmla="*/ 2082800 w 2929467"/>
              <a:gd name="connsiteY10" fmla="*/ 136486 h 163327"/>
              <a:gd name="connsiteX11" fmla="*/ 2311401 w 2929467"/>
              <a:gd name="connsiteY11" fmla="*/ 60286 h 163327"/>
              <a:gd name="connsiteX12" fmla="*/ 2531534 w 2929467"/>
              <a:gd name="connsiteY12" fmla="*/ 17953 h 163327"/>
              <a:gd name="connsiteX13" fmla="*/ 2743201 w 2929467"/>
              <a:gd name="connsiteY13" fmla="*/ 161884 h 163327"/>
              <a:gd name="connsiteX14" fmla="*/ 2929467 w 2929467"/>
              <a:gd name="connsiteY14" fmla="*/ 102618 h 163327"/>
              <a:gd name="connsiteX0" fmla="*/ 0 w 2971801"/>
              <a:gd name="connsiteY0" fmla="*/ 85685 h 163327"/>
              <a:gd name="connsiteX1" fmla="*/ 169333 w 2971801"/>
              <a:gd name="connsiteY1" fmla="*/ 26419 h 163327"/>
              <a:gd name="connsiteX2" fmla="*/ 406402 w 2971801"/>
              <a:gd name="connsiteY2" fmla="*/ 153418 h 163327"/>
              <a:gd name="connsiteX3" fmla="*/ 762002 w 2971801"/>
              <a:gd name="connsiteY3" fmla="*/ 34885 h 163327"/>
              <a:gd name="connsiteX4" fmla="*/ 965201 w 2971801"/>
              <a:gd name="connsiteY4" fmla="*/ 26418 h 163327"/>
              <a:gd name="connsiteX5" fmla="*/ 1109135 w 2971801"/>
              <a:gd name="connsiteY5" fmla="*/ 128019 h 163327"/>
              <a:gd name="connsiteX6" fmla="*/ 1312336 w 2971801"/>
              <a:gd name="connsiteY6" fmla="*/ 128018 h 163327"/>
              <a:gd name="connsiteX7" fmla="*/ 1507068 w 2971801"/>
              <a:gd name="connsiteY7" fmla="*/ 60285 h 163327"/>
              <a:gd name="connsiteX8" fmla="*/ 1761068 w 2971801"/>
              <a:gd name="connsiteY8" fmla="*/ 1018 h 163327"/>
              <a:gd name="connsiteX9" fmla="*/ 1947334 w 2971801"/>
              <a:gd name="connsiteY9" fmla="*/ 111086 h 163327"/>
              <a:gd name="connsiteX10" fmla="*/ 2125134 w 2971801"/>
              <a:gd name="connsiteY10" fmla="*/ 136486 h 163327"/>
              <a:gd name="connsiteX11" fmla="*/ 2353735 w 2971801"/>
              <a:gd name="connsiteY11" fmla="*/ 60286 h 163327"/>
              <a:gd name="connsiteX12" fmla="*/ 2573868 w 2971801"/>
              <a:gd name="connsiteY12" fmla="*/ 17953 h 163327"/>
              <a:gd name="connsiteX13" fmla="*/ 2785535 w 2971801"/>
              <a:gd name="connsiteY13" fmla="*/ 161884 h 163327"/>
              <a:gd name="connsiteX14" fmla="*/ 2971801 w 2971801"/>
              <a:gd name="connsiteY14" fmla="*/ 102618 h 163327"/>
              <a:gd name="connsiteX0" fmla="*/ 0 w 2971801"/>
              <a:gd name="connsiteY0" fmla="*/ 34885 h 163327"/>
              <a:gd name="connsiteX1" fmla="*/ 169333 w 2971801"/>
              <a:gd name="connsiteY1" fmla="*/ 26419 h 163327"/>
              <a:gd name="connsiteX2" fmla="*/ 406402 w 2971801"/>
              <a:gd name="connsiteY2" fmla="*/ 153418 h 163327"/>
              <a:gd name="connsiteX3" fmla="*/ 762002 w 2971801"/>
              <a:gd name="connsiteY3" fmla="*/ 34885 h 163327"/>
              <a:gd name="connsiteX4" fmla="*/ 965201 w 2971801"/>
              <a:gd name="connsiteY4" fmla="*/ 26418 h 163327"/>
              <a:gd name="connsiteX5" fmla="*/ 1109135 w 2971801"/>
              <a:gd name="connsiteY5" fmla="*/ 128019 h 163327"/>
              <a:gd name="connsiteX6" fmla="*/ 1312336 w 2971801"/>
              <a:gd name="connsiteY6" fmla="*/ 128018 h 163327"/>
              <a:gd name="connsiteX7" fmla="*/ 1507068 w 2971801"/>
              <a:gd name="connsiteY7" fmla="*/ 60285 h 163327"/>
              <a:gd name="connsiteX8" fmla="*/ 1761068 w 2971801"/>
              <a:gd name="connsiteY8" fmla="*/ 1018 h 163327"/>
              <a:gd name="connsiteX9" fmla="*/ 1947334 w 2971801"/>
              <a:gd name="connsiteY9" fmla="*/ 111086 h 163327"/>
              <a:gd name="connsiteX10" fmla="*/ 2125134 w 2971801"/>
              <a:gd name="connsiteY10" fmla="*/ 136486 h 163327"/>
              <a:gd name="connsiteX11" fmla="*/ 2353735 w 2971801"/>
              <a:gd name="connsiteY11" fmla="*/ 60286 h 163327"/>
              <a:gd name="connsiteX12" fmla="*/ 2573868 w 2971801"/>
              <a:gd name="connsiteY12" fmla="*/ 17953 h 163327"/>
              <a:gd name="connsiteX13" fmla="*/ 2785535 w 2971801"/>
              <a:gd name="connsiteY13" fmla="*/ 161884 h 163327"/>
              <a:gd name="connsiteX14" fmla="*/ 2971801 w 2971801"/>
              <a:gd name="connsiteY14" fmla="*/ 102618 h 163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71801" h="163327">
                <a:moveTo>
                  <a:pt x="0" y="34885"/>
                </a:moveTo>
                <a:cubicBezTo>
                  <a:pt x="63500" y="-1099"/>
                  <a:pt x="101599" y="6664"/>
                  <a:pt x="169333" y="26419"/>
                </a:cubicBezTo>
                <a:cubicBezTo>
                  <a:pt x="237067" y="46174"/>
                  <a:pt x="307624" y="152007"/>
                  <a:pt x="406402" y="153418"/>
                </a:cubicBezTo>
                <a:cubicBezTo>
                  <a:pt x="505180" y="154829"/>
                  <a:pt x="668869" y="56052"/>
                  <a:pt x="762002" y="34885"/>
                </a:cubicBezTo>
                <a:cubicBezTo>
                  <a:pt x="855135" y="13718"/>
                  <a:pt x="907346" y="10896"/>
                  <a:pt x="965201" y="26418"/>
                </a:cubicBezTo>
                <a:cubicBezTo>
                  <a:pt x="1023056" y="41940"/>
                  <a:pt x="1051279" y="111086"/>
                  <a:pt x="1109135" y="128019"/>
                </a:cubicBezTo>
                <a:cubicBezTo>
                  <a:pt x="1166991" y="144952"/>
                  <a:pt x="1246014" y="139307"/>
                  <a:pt x="1312336" y="128018"/>
                </a:cubicBezTo>
                <a:cubicBezTo>
                  <a:pt x="1378658" y="116729"/>
                  <a:pt x="1432279" y="81452"/>
                  <a:pt x="1507068" y="60285"/>
                </a:cubicBezTo>
                <a:cubicBezTo>
                  <a:pt x="1581857" y="39118"/>
                  <a:pt x="1687690" y="-7449"/>
                  <a:pt x="1761068" y="1018"/>
                </a:cubicBezTo>
                <a:cubicBezTo>
                  <a:pt x="1834446" y="9485"/>
                  <a:pt x="1886656" y="88508"/>
                  <a:pt x="1947334" y="111086"/>
                </a:cubicBezTo>
                <a:cubicBezTo>
                  <a:pt x="2008012" y="133664"/>
                  <a:pt x="2057401" y="144953"/>
                  <a:pt x="2125134" y="136486"/>
                </a:cubicBezTo>
                <a:cubicBezTo>
                  <a:pt x="2192867" y="128019"/>
                  <a:pt x="2278946" y="80041"/>
                  <a:pt x="2353735" y="60286"/>
                </a:cubicBezTo>
                <a:cubicBezTo>
                  <a:pt x="2428524" y="40531"/>
                  <a:pt x="2501901" y="1020"/>
                  <a:pt x="2573868" y="17953"/>
                </a:cubicBezTo>
                <a:cubicBezTo>
                  <a:pt x="2645835" y="34886"/>
                  <a:pt x="2719213" y="147773"/>
                  <a:pt x="2785535" y="161884"/>
                </a:cubicBezTo>
                <a:cubicBezTo>
                  <a:pt x="2851857" y="175995"/>
                  <a:pt x="2937934" y="81451"/>
                  <a:pt x="2971801" y="102618"/>
                </a:cubicBezTo>
              </a:path>
            </a:pathLst>
          </a:custGeom>
          <a:no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Structure of Algorithms</a:t>
            </a:r>
          </a:p>
        </p:txBody>
      </p:sp>
    </p:spTree>
    <p:extLst>
      <p:ext uri="{BB962C8B-B14F-4D97-AF65-F5344CB8AC3E}">
        <p14:creationId xmlns:p14="http://schemas.microsoft.com/office/powerpoint/2010/main" val="3498109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CC812EF-0782-4440-83A1-A9BF96353595}"/>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389"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6390"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2" name="Title 1"/>
          <p:cNvSpPr>
            <a:spLocks noGrp="1"/>
          </p:cNvSpPr>
          <p:nvPr>
            <p:ph type="title"/>
          </p:nvPr>
        </p:nvSpPr>
        <p:spPr/>
        <p:txBody>
          <a:bodyPr/>
          <a:lstStyle/>
          <a:p>
            <a:r>
              <a:rPr lang="en-US" dirty="0"/>
              <a:t>Structure of Algorithms</a:t>
            </a:r>
          </a:p>
        </p:txBody>
      </p:sp>
      <p:sp>
        <p:nvSpPr>
          <p:cNvPr id="9" name="TextBox 8">
            <a:extLst>
              <a:ext uri="{FF2B5EF4-FFF2-40B4-BE49-F238E27FC236}">
                <a16:creationId xmlns:a16="http://schemas.microsoft.com/office/drawing/2014/main" id="{EAFEE380-FBBA-F64C-8019-CC2F3B617A45}"/>
              </a:ext>
            </a:extLst>
          </p:cNvPr>
          <p:cNvSpPr txBox="1"/>
          <p:nvPr/>
        </p:nvSpPr>
        <p:spPr>
          <a:xfrm>
            <a:off x="0" y="6502401"/>
            <a:ext cx="4502989"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Source:</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8"/>
              </a:rPr>
              <a:t>Charlton PH. </a:t>
            </a:r>
            <a:r>
              <a:rPr kumimoji="0" lang="en-GB"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hlinkClick r:id="rId8"/>
              </a:rPr>
              <a:t>Zenodo</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8"/>
              </a:rPr>
              <a:t>, 2018</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9"/>
              </a:rPr>
              <a:t>CC BY 4.0</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Content Placeholder 3">
            <a:extLst>
              <a:ext uri="{FF2B5EF4-FFF2-40B4-BE49-F238E27FC236}">
                <a16:creationId xmlns:a16="http://schemas.microsoft.com/office/drawing/2014/main" id="{DA562DEA-086A-13C8-534A-2B243C04ED81}"/>
              </a:ext>
            </a:extLst>
          </p:cNvPr>
          <p:cNvSpPr>
            <a:spLocks noGrp="1"/>
          </p:cNvSpPr>
          <p:nvPr>
            <p:ph idx="1"/>
          </p:nvPr>
        </p:nvSpPr>
        <p:spPr/>
        <p:txBody>
          <a:bodyPr/>
          <a:lstStyle/>
          <a:p>
            <a:endParaRPr lang="en-US"/>
          </a:p>
        </p:txBody>
      </p:sp>
      <p:pic>
        <p:nvPicPr>
          <p:cNvPr id="5" name="Content Placeholder 1">
            <a:extLst>
              <a:ext uri="{FF2B5EF4-FFF2-40B4-BE49-F238E27FC236}">
                <a16:creationId xmlns:a16="http://schemas.microsoft.com/office/drawing/2014/main" id="{B15F2189-6765-6FF2-3E56-FE5B9C411A9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250237" y="3109481"/>
            <a:ext cx="7691525" cy="3204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14282861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8DBDBAB-CF37-2143-8C5D-95E5F13AD6AD}"/>
              </a:ext>
            </a:extLst>
          </p:cNvPr>
          <p:cNvSpPr/>
          <p:nvPr/>
        </p:nvSpPr>
        <p:spPr>
          <a:xfrm>
            <a:off x="-163286" y="1896090"/>
            <a:ext cx="12556672" cy="5043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7411" name="Content Placeholder 1"/>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729151" y="3170242"/>
            <a:ext cx="4733699" cy="3381215"/>
          </a:xfrm>
        </p:spPr>
      </p:pic>
      <p:graphicFrame>
        <p:nvGraphicFramePr>
          <p:cNvPr id="7" name="Diagram 6"/>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413" name="TextBox 7"/>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7414" name="TextBox 8"/>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2" name="Title 1"/>
          <p:cNvSpPr>
            <a:spLocks noGrp="1"/>
          </p:cNvSpPr>
          <p:nvPr>
            <p:ph type="title"/>
          </p:nvPr>
        </p:nvSpPr>
        <p:spPr/>
        <p:txBody>
          <a:bodyPr/>
          <a:lstStyle/>
          <a:p>
            <a:r>
              <a:rPr lang="en-US" dirty="0"/>
              <a:t>Structure of Algorithms</a:t>
            </a:r>
          </a:p>
        </p:txBody>
      </p:sp>
      <p:sp>
        <p:nvSpPr>
          <p:cNvPr id="9" name="TextBox 8">
            <a:extLst>
              <a:ext uri="{FF2B5EF4-FFF2-40B4-BE49-F238E27FC236}">
                <a16:creationId xmlns:a16="http://schemas.microsoft.com/office/drawing/2014/main" id="{6C43927B-F59E-4E49-890A-FF1096059A45}"/>
              </a:ext>
            </a:extLst>
          </p:cNvPr>
          <p:cNvSpPr txBox="1"/>
          <p:nvPr/>
        </p:nvSpPr>
        <p:spPr>
          <a:xfrm>
            <a:off x="0" y="6502401"/>
            <a:ext cx="4502989"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Source:</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8"/>
              </a:rPr>
              <a:t>Charlton PH. </a:t>
            </a:r>
            <a:r>
              <a:rPr kumimoji="0" lang="en-GB"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hlinkClick r:id="rId8"/>
              </a:rPr>
              <a:t>Zenodo</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8"/>
              </a:rPr>
              <a:t>, 2018</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9"/>
              </a:rPr>
              <a:t>CC BY 4.0</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9738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255FCD4-D216-2D40-95E9-47D7977F8454}"/>
              </a:ext>
            </a:extLst>
          </p:cNvPr>
          <p:cNvSpPr txBox="1">
            <a:spLocks/>
          </p:cNvSpPr>
          <p:nvPr/>
        </p:nvSpPr>
        <p:spPr>
          <a:xfrm>
            <a:off x="609599" y="261952"/>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Implementing Algorithms</a:t>
            </a:r>
          </a:p>
        </p:txBody>
      </p:sp>
      <p:graphicFrame>
        <p:nvGraphicFramePr>
          <p:cNvPr id="5" name="Diagram 4">
            <a:extLst>
              <a:ext uri="{FF2B5EF4-FFF2-40B4-BE49-F238E27FC236}">
                <a16:creationId xmlns:a16="http://schemas.microsoft.com/office/drawing/2014/main" id="{990EC94C-20D0-4A4C-B181-1E0035D2C305}"/>
              </a:ext>
            </a:extLst>
          </p:cNvPr>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7">
            <a:extLst>
              <a:ext uri="{FF2B5EF4-FFF2-40B4-BE49-F238E27FC236}">
                <a16:creationId xmlns:a16="http://schemas.microsoft.com/office/drawing/2014/main" id="{190F96F7-BB89-2148-97CB-44D0558522AF}"/>
              </a:ext>
            </a:extLst>
          </p:cNvPr>
          <p:cNvSpPr txBox="1">
            <a:spLocks noChangeArrowheads="1"/>
          </p:cNvSpPr>
          <p:nvPr/>
        </p:nvSpPr>
        <p:spPr bwMode="auto">
          <a:xfrm>
            <a:off x="1544642" y="2165354"/>
            <a:ext cx="1584325"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7" name="TextBox 8">
            <a:extLst>
              <a:ext uri="{FF2B5EF4-FFF2-40B4-BE49-F238E27FC236}">
                <a16:creationId xmlns:a16="http://schemas.microsoft.com/office/drawing/2014/main" id="{58F099B7-98A0-A348-9C3A-798B59FB893C}"/>
              </a:ext>
            </a:extLst>
          </p:cNvPr>
          <p:cNvSpPr txBox="1">
            <a:spLocks noChangeArrowheads="1"/>
          </p:cNvSpPr>
          <p:nvPr/>
        </p:nvSpPr>
        <p:spPr bwMode="auto">
          <a:xfrm>
            <a:off x="9521828" y="1946279"/>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5" rIns="91427" bIns="45715"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377" rtl="0" eaLnBrk="1" fontAlgn="auto" latinLnBrk="0" hangingPunct="1">
              <a:lnSpc>
                <a:spcPct val="100000"/>
              </a:lnSpc>
              <a:spcBef>
                <a:spcPct val="0"/>
              </a:spcBef>
              <a:spcAft>
                <a:spcPts val="0"/>
              </a:spcAft>
              <a:buClrTx/>
              <a:buSzTx/>
              <a:buFont typeface="Arial" charset="0"/>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11" name="Content Placeholder 4">
            <a:extLst>
              <a:ext uri="{FF2B5EF4-FFF2-40B4-BE49-F238E27FC236}">
                <a16:creationId xmlns:a16="http://schemas.microsoft.com/office/drawing/2014/main" id="{00E767CC-F047-C14C-884D-4E9C37C87741}"/>
              </a:ext>
            </a:extLst>
          </p:cNvPr>
          <p:cNvSpPr txBox="1">
            <a:spLocks/>
          </p:cNvSpPr>
          <p:nvPr/>
        </p:nvSpPr>
        <p:spPr bwMode="auto">
          <a:xfrm>
            <a:off x="5504118" y="3316169"/>
            <a:ext cx="2452688"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Fourier Transform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Autoregression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detection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Zero-crossings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2" name="Content Placeholder 4">
            <a:extLst>
              <a:ext uri="{FF2B5EF4-FFF2-40B4-BE49-F238E27FC236}">
                <a16:creationId xmlns:a16="http://schemas.microsoft.com/office/drawing/2014/main" id="{2D6F9FEC-DF2C-6D42-AB69-B341C27F1205}"/>
              </a:ext>
            </a:extLst>
          </p:cNvPr>
          <p:cNvSpPr txBox="1">
            <a:spLocks/>
          </p:cNvSpPr>
          <p:nvPr/>
        </p:nvSpPr>
        <p:spPr bwMode="auto">
          <a:xfrm>
            <a:off x="2911731" y="3316169"/>
            <a:ext cx="27368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BW</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AM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FM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Peak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Onset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a:t>
            </a:r>
          </a:p>
        </p:txBody>
      </p:sp>
      <p:sp>
        <p:nvSpPr>
          <p:cNvPr id="13" name="Content Placeholder 4">
            <a:extLst>
              <a:ext uri="{FF2B5EF4-FFF2-40B4-BE49-F238E27FC236}">
                <a16:creationId xmlns:a16="http://schemas.microsoft.com/office/drawing/2014/main" id="{282AA6C4-AA69-D247-AA0E-57122FB9E545}"/>
              </a:ext>
            </a:extLst>
          </p:cNvPr>
          <p:cNvSpPr txBox="1">
            <a:spLocks/>
          </p:cNvSpPr>
          <p:nvPr/>
        </p:nvSpPr>
        <p:spPr bwMode="auto">
          <a:xfrm>
            <a:off x="7802818" y="3316169"/>
            <a:ext cx="24511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Smart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Temporal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endPar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endParaRPr>
          </a:p>
        </p:txBody>
      </p:sp>
      <p:sp>
        <p:nvSpPr>
          <p:cNvPr id="14" name="Date Placeholder 3">
            <a:extLst>
              <a:ext uri="{FF2B5EF4-FFF2-40B4-BE49-F238E27FC236}">
                <a16:creationId xmlns:a16="http://schemas.microsoft.com/office/drawing/2014/main" id="{90C9FC99-5636-5344-A79C-984DB508E04A}"/>
              </a:ext>
            </a:extLst>
          </p:cNvPr>
          <p:cNvSpPr>
            <a:spLocks noGrp="1"/>
          </p:cNvSpPr>
          <p:nvPr>
            <p:ph type="dt" sz="half" idx="10"/>
          </p:nvPr>
        </p:nvSpPr>
        <p:spPr>
          <a:xfrm>
            <a:off x="609600" y="6492875"/>
            <a:ext cx="284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a:ea typeface="+mn-ea"/>
                <a:cs typeface="+mn-cs"/>
              </a:rPr>
              <a:t>Peter Charlton</a:t>
            </a:r>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Slide Number Placeholder 4">
            <a:extLst>
              <a:ext uri="{FF2B5EF4-FFF2-40B4-BE49-F238E27FC236}">
                <a16:creationId xmlns:a16="http://schemas.microsoft.com/office/drawing/2014/main" id="{DF41CB9F-CF32-2942-89A3-6CF5075D5D8D}"/>
              </a:ext>
            </a:extLst>
          </p:cNvPr>
          <p:cNvSpPr>
            <a:spLocks noGrp="1"/>
          </p:cNvSpPr>
          <p:nvPr>
            <p:ph type="sldNum" sz="quarter" idx="12"/>
          </p:nvPr>
        </p:nvSpPr>
        <p:spPr>
          <a:xfrm>
            <a:off x="8737600" y="6492875"/>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43C46E-5073-DD47-BBEA-5ADA7465C9CB}" type="slidenum">
              <a:rPr kumimoji="0" lang="en-US" sz="1200" b="1"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7E9216AC-19FC-A44D-9149-07F6D794B1CB}"/>
              </a:ext>
            </a:extLst>
          </p:cNvPr>
          <p:cNvSpPr txBox="1"/>
          <p:nvPr/>
        </p:nvSpPr>
        <p:spPr>
          <a:xfrm>
            <a:off x="-1" y="5442729"/>
            <a:ext cx="1219200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Further reading: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Charlton PH </a:t>
            </a:r>
            <a:r>
              <a:rPr kumimoji="0" lang="en-GB" sz="1400" b="0" i="1" u="none" strike="noStrike" kern="1200" cap="none" spc="0" normalizeH="0" baseline="0" noProof="0" dirty="0">
                <a:ln>
                  <a:noFill/>
                </a:ln>
                <a:solidFill>
                  <a:prstClr val="black"/>
                </a:solidFill>
                <a:effectLst/>
                <a:uLnTx/>
                <a:uFillTx/>
                <a:latin typeface="Calibri"/>
                <a:ea typeface="+mn-ea"/>
                <a:cs typeface="+mn-cs"/>
              </a:rPr>
              <a:t>et al.</a:t>
            </a:r>
            <a:r>
              <a:rPr kumimoji="0" lang="en-GB" sz="1400" b="0" i="0" u="none" strike="noStrike" kern="1200" cap="none" spc="0" normalizeH="0" baseline="0" noProof="0" dirty="0">
                <a:ln>
                  <a:noFill/>
                </a:ln>
                <a:solidFill>
                  <a:prstClr val="black"/>
                </a:solidFill>
                <a:effectLst/>
                <a:uLnTx/>
                <a:uFillTx/>
                <a:latin typeface="Calibri"/>
                <a:ea typeface="+mn-ea"/>
                <a:cs typeface="+mn-cs"/>
              </a:rPr>
              <a:t>, Breathing rate estimation from the electrocardiogram and photoplethysmogram: a review. </a:t>
            </a:r>
            <a:r>
              <a:rPr kumimoji="0" lang="en-GB" sz="1400" b="0" i="1" u="none" strike="noStrike" kern="1200" cap="none" spc="0" normalizeH="0" baseline="0" noProof="0" dirty="0">
                <a:ln>
                  <a:noFill/>
                </a:ln>
                <a:solidFill>
                  <a:prstClr val="black"/>
                </a:solidFill>
                <a:effectLst/>
                <a:uLnTx/>
                <a:uFillTx/>
                <a:latin typeface="Calibri"/>
                <a:ea typeface="+mn-ea"/>
                <a:cs typeface="+mn-cs"/>
              </a:rPr>
              <a:t>IEEE Rev. Biomed. Eng.</a:t>
            </a:r>
            <a:r>
              <a:rPr kumimoji="0" lang="en-GB" sz="1400" b="0" i="0" u="none" strike="noStrike" kern="1200" cap="none" spc="0" normalizeH="0" baseline="0" noProof="0" dirty="0">
                <a:ln>
                  <a:noFill/>
                </a:ln>
                <a:solidFill>
                  <a:prstClr val="black"/>
                </a:solidFill>
                <a:effectLst/>
                <a:uLnTx/>
                <a:uFillTx/>
                <a:latin typeface="Calibri"/>
                <a:ea typeface="+mn-ea"/>
                <a:cs typeface="+mn-cs"/>
              </a:rPr>
              <a:t> </a:t>
            </a:r>
            <a:r>
              <a:rPr kumimoji="0" lang="en-GB" sz="1400" b="1" i="0" u="none" strike="noStrike" kern="1200" cap="none" spc="0" normalizeH="0" baseline="0" noProof="0" dirty="0">
                <a:ln>
                  <a:noFill/>
                </a:ln>
                <a:solidFill>
                  <a:prstClr val="black"/>
                </a:solidFill>
                <a:effectLst/>
                <a:uLnTx/>
                <a:uFillTx/>
                <a:latin typeface="Calibri"/>
                <a:ea typeface="+mn-ea"/>
                <a:cs typeface="+mn-cs"/>
              </a:rPr>
              <a:t>2018</a:t>
            </a:r>
            <a:r>
              <a:rPr kumimoji="0" lang="en-GB" sz="1400" b="0" i="0" u="none" strike="noStrike" kern="1200" cap="none" spc="0" normalizeH="0" baseline="0" noProof="0" dirty="0">
                <a:ln>
                  <a:noFill/>
                </a:ln>
                <a:solidFill>
                  <a:prstClr val="black"/>
                </a:solidFill>
                <a:effectLst/>
                <a:uLnTx/>
                <a:uFillTx/>
                <a:latin typeface="Calibri"/>
                <a:ea typeface="+mn-ea"/>
                <a:cs typeface="+mn-cs"/>
              </a:rPr>
              <a:t>, </a:t>
            </a:r>
            <a:r>
              <a:rPr kumimoji="0" lang="en-GB" sz="1400" b="0" i="1" u="none" strike="noStrike" kern="1200" cap="none" spc="0" normalizeH="0" baseline="0" noProof="0" dirty="0">
                <a:ln>
                  <a:noFill/>
                </a:ln>
                <a:solidFill>
                  <a:prstClr val="black"/>
                </a:solidFill>
                <a:effectLst/>
                <a:uLnTx/>
                <a:uFillTx/>
                <a:latin typeface="Calibri"/>
                <a:ea typeface="+mn-ea"/>
                <a:cs typeface="+mn-cs"/>
              </a:rPr>
              <a:t>11</a:t>
            </a:r>
            <a:r>
              <a:rPr kumimoji="0" lang="en-GB" sz="1400" b="0" i="0" u="none" strike="noStrike" kern="1200" cap="none" spc="0" normalizeH="0" baseline="0" noProof="0" dirty="0">
                <a:ln>
                  <a:noFill/>
                </a:ln>
                <a:solidFill>
                  <a:prstClr val="black"/>
                </a:solidFill>
                <a:effectLst/>
                <a:uLnTx/>
                <a:uFillTx/>
                <a:latin typeface="Calibri"/>
                <a:ea typeface="+mn-ea"/>
                <a:cs typeface="+mn-cs"/>
              </a:rPr>
              <a:t>, 2–20. doi:</a:t>
            </a:r>
            <a:r>
              <a:rPr kumimoji="0" lang="en-GB" sz="1400" b="0" i="0" u="none" strike="noStrike" kern="1200" cap="none" spc="0" normalizeH="0" baseline="0" noProof="0" dirty="0">
                <a:ln>
                  <a:noFill/>
                </a:ln>
                <a:solidFill>
                  <a:prstClr val="black"/>
                </a:solidFill>
                <a:effectLst/>
                <a:uLnTx/>
                <a:uFillTx/>
                <a:latin typeface="Calibri"/>
                <a:ea typeface="+mn-ea"/>
                <a:cs typeface="+mn-cs"/>
                <a:hlinkClick r:id="rId8"/>
              </a:rPr>
              <a:t>10.1109/RBME.2017.2763681</a:t>
            </a: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4286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TextBox 7"/>
          <p:cNvSpPr txBox="1">
            <a:spLocks noChangeArrowheads="1"/>
          </p:cNvSpPr>
          <p:nvPr/>
        </p:nvSpPr>
        <p:spPr bwMode="auto">
          <a:xfrm>
            <a:off x="1544641" y="2165353"/>
            <a:ext cx="1584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8438" name="TextBox 8"/>
          <p:cNvSpPr txBox="1">
            <a:spLocks noChangeArrowheads="1"/>
          </p:cNvSpPr>
          <p:nvPr/>
        </p:nvSpPr>
        <p:spPr bwMode="auto">
          <a:xfrm>
            <a:off x="9521828" y="1946278"/>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117" name="Content Placeholder 4"/>
          <p:cNvSpPr txBox="1">
            <a:spLocks/>
          </p:cNvSpPr>
          <p:nvPr/>
        </p:nvSpPr>
        <p:spPr bwMode="auto">
          <a:xfrm>
            <a:off x="5504118" y="3316169"/>
            <a:ext cx="2452688"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Fourier Transform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Autoregression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detection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Zero-crossings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18" name="Content Placeholder 4"/>
          <p:cNvSpPr txBox="1">
            <a:spLocks/>
          </p:cNvSpPr>
          <p:nvPr/>
        </p:nvSpPr>
        <p:spPr bwMode="auto">
          <a:xfrm>
            <a:off x="2911731" y="3316169"/>
            <a:ext cx="27368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BW</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Onset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21" name="Rectangle 120"/>
          <p:cNvSpPr/>
          <p:nvPr/>
        </p:nvSpPr>
        <p:spPr>
          <a:xfrm>
            <a:off x="5524756" y="3876557"/>
            <a:ext cx="1779587" cy="319087"/>
          </a:xfrm>
          <a:prstGeom prst="rect">
            <a:avLst/>
          </a:prstGeom>
          <a:noFill/>
          <a:ln w="19050" cap="flat" cmpd="sng" algn="ctr">
            <a:solidFill>
              <a:srgbClr val="4F81BD">
                <a:lumMod val="75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4" name="Rectangle 123"/>
          <p:cNvSpPr/>
          <p:nvPr/>
        </p:nvSpPr>
        <p:spPr>
          <a:xfrm>
            <a:off x="2840293" y="4046419"/>
            <a:ext cx="684213" cy="298450"/>
          </a:xfrm>
          <a:prstGeom prst="rect">
            <a:avLst/>
          </a:prstGeom>
          <a:noFill/>
          <a:ln w="19050" cap="flat" cmpd="sng" algn="ctr">
            <a:solidFill>
              <a:srgbClr val="4F81BD">
                <a:lumMod val="75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45" name="Content Placeholder 4"/>
          <p:cNvSpPr txBox="1">
            <a:spLocks/>
          </p:cNvSpPr>
          <p:nvPr/>
        </p:nvSpPr>
        <p:spPr bwMode="auto">
          <a:xfrm>
            <a:off x="7802818" y="3316169"/>
            <a:ext cx="24511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Smart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Temporal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endPar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endParaRPr>
          </a:p>
        </p:txBody>
      </p:sp>
      <p:cxnSp>
        <p:nvCxnSpPr>
          <p:cNvPr id="54" name="Straight Connector 53"/>
          <p:cNvCxnSpPr>
            <a:stCxn id="124" idx="3"/>
            <a:endCxn id="121" idx="1"/>
          </p:cNvCxnSpPr>
          <p:nvPr/>
        </p:nvCxnSpPr>
        <p:spPr>
          <a:xfrm flipV="1">
            <a:off x="3524506" y="4036101"/>
            <a:ext cx="2000250" cy="159543"/>
          </a:xfrm>
          <a:prstGeom prst="line">
            <a:avLst/>
          </a:prstGeom>
          <a:noFill/>
          <a:ln w="25400" cap="flat" cmpd="sng" algn="ctr">
            <a:solidFill>
              <a:srgbClr val="376092"/>
            </a:solidFill>
            <a:prstDash val="solid"/>
          </a:ln>
          <a:effectLst/>
        </p:spPr>
      </p:cxnSp>
      <p:graphicFrame>
        <p:nvGraphicFramePr>
          <p:cNvPr id="13" name="Diagram 12">
            <a:extLst>
              <a:ext uri="{FF2B5EF4-FFF2-40B4-BE49-F238E27FC236}">
                <a16:creationId xmlns:a16="http://schemas.microsoft.com/office/drawing/2014/main" id="{86E6FED8-FDC4-8B48-8455-FFC7E773B9AC}"/>
              </a:ext>
            </a:extLst>
          </p:cNvPr>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itle 1">
            <a:extLst>
              <a:ext uri="{FF2B5EF4-FFF2-40B4-BE49-F238E27FC236}">
                <a16:creationId xmlns:a16="http://schemas.microsoft.com/office/drawing/2014/main" id="{C4C30D16-6294-F34B-BC00-817894D0DAD0}"/>
              </a:ext>
            </a:extLst>
          </p:cNvPr>
          <p:cNvSpPr txBox="1">
            <a:spLocks/>
          </p:cNvSpPr>
          <p:nvPr/>
        </p:nvSpPr>
        <p:spPr>
          <a:xfrm>
            <a:off x="609599" y="261952"/>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Implementing Algorithms</a:t>
            </a:r>
          </a:p>
        </p:txBody>
      </p:sp>
      <p:sp>
        <p:nvSpPr>
          <p:cNvPr id="14" name="Date Placeholder 3">
            <a:extLst>
              <a:ext uri="{FF2B5EF4-FFF2-40B4-BE49-F238E27FC236}">
                <a16:creationId xmlns:a16="http://schemas.microsoft.com/office/drawing/2014/main" id="{07F5D142-1B7D-134C-B499-2A50FF3632B5}"/>
              </a:ext>
            </a:extLst>
          </p:cNvPr>
          <p:cNvSpPr>
            <a:spLocks noGrp="1"/>
          </p:cNvSpPr>
          <p:nvPr>
            <p:ph type="dt" sz="half" idx="10"/>
          </p:nvPr>
        </p:nvSpPr>
        <p:spPr>
          <a:xfrm>
            <a:off x="609600" y="6492875"/>
            <a:ext cx="284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a:ea typeface="+mn-ea"/>
                <a:cs typeface="+mn-cs"/>
              </a:rPr>
              <a:t>Peter Charlton</a:t>
            </a:r>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Slide Number Placeholder 4">
            <a:extLst>
              <a:ext uri="{FF2B5EF4-FFF2-40B4-BE49-F238E27FC236}">
                <a16:creationId xmlns:a16="http://schemas.microsoft.com/office/drawing/2014/main" id="{0FED8FF9-000D-CB48-ABDD-1787F6ECF5CA}"/>
              </a:ext>
            </a:extLst>
          </p:cNvPr>
          <p:cNvSpPr>
            <a:spLocks noGrp="1"/>
          </p:cNvSpPr>
          <p:nvPr>
            <p:ph type="sldNum" sz="quarter" idx="12"/>
          </p:nvPr>
        </p:nvSpPr>
        <p:spPr>
          <a:xfrm>
            <a:off x="8737600" y="6492875"/>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43C46E-5073-DD47-BBEA-5ADA7465C9CB}" type="slidenum">
              <a:rPr kumimoji="0" lang="en-US" sz="1200" b="1"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213125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TextBox 7"/>
          <p:cNvSpPr txBox="1">
            <a:spLocks noChangeArrowheads="1"/>
          </p:cNvSpPr>
          <p:nvPr/>
        </p:nvSpPr>
        <p:spPr bwMode="auto">
          <a:xfrm>
            <a:off x="1544641" y="2165353"/>
            <a:ext cx="1584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8438" name="TextBox 8"/>
          <p:cNvSpPr txBox="1">
            <a:spLocks noChangeArrowheads="1"/>
          </p:cNvSpPr>
          <p:nvPr/>
        </p:nvSpPr>
        <p:spPr bwMode="auto">
          <a:xfrm>
            <a:off x="9521828" y="1946278"/>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117" name="Content Placeholder 4"/>
          <p:cNvSpPr txBox="1">
            <a:spLocks/>
          </p:cNvSpPr>
          <p:nvPr/>
        </p:nvSpPr>
        <p:spPr bwMode="auto">
          <a:xfrm>
            <a:off x="5504118" y="3316169"/>
            <a:ext cx="2452688"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Fourier Transform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Autoregression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detection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Zero-crossings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18" name="Content Placeholder 4"/>
          <p:cNvSpPr txBox="1">
            <a:spLocks/>
          </p:cNvSpPr>
          <p:nvPr/>
        </p:nvSpPr>
        <p:spPr bwMode="auto">
          <a:xfrm>
            <a:off x="2911731" y="3316169"/>
            <a:ext cx="27368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BW</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Onset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22" name="Rectangle 121"/>
          <p:cNvSpPr/>
          <p:nvPr/>
        </p:nvSpPr>
        <p:spPr>
          <a:xfrm>
            <a:off x="2840293" y="3316169"/>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3" name="Rectangle 122"/>
          <p:cNvSpPr/>
          <p:nvPr/>
        </p:nvSpPr>
        <p:spPr>
          <a:xfrm>
            <a:off x="5524756" y="4262319"/>
            <a:ext cx="1779587"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144" name="Straight Connector 143"/>
          <p:cNvCxnSpPr>
            <a:endCxn id="117" idx="1"/>
          </p:cNvCxnSpPr>
          <p:nvPr/>
        </p:nvCxnSpPr>
        <p:spPr>
          <a:xfrm>
            <a:off x="3524506" y="3460632"/>
            <a:ext cx="2000250" cy="946150"/>
          </a:xfrm>
          <a:prstGeom prst="line">
            <a:avLst/>
          </a:prstGeom>
          <a:noFill/>
          <a:ln w="25400" cap="flat" cmpd="sng" algn="ctr">
            <a:solidFill>
              <a:srgbClr val="FF0000"/>
            </a:solidFill>
            <a:prstDash val="solid"/>
          </a:ln>
          <a:effectLst/>
        </p:spPr>
      </p:cxnSp>
      <p:sp>
        <p:nvSpPr>
          <p:cNvPr id="145" name="Content Placeholder 4"/>
          <p:cNvSpPr txBox="1">
            <a:spLocks/>
          </p:cNvSpPr>
          <p:nvPr/>
        </p:nvSpPr>
        <p:spPr bwMode="auto">
          <a:xfrm>
            <a:off x="7802818" y="3316169"/>
            <a:ext cx="24511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Smart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Temporal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endPar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endParaRPr>
          </a:p>
        </p:txBody>
      </p:sp>
      <p:graphicFrame>
        <p:nvGraphicFramePr>
          <p:cNvPr id="16" name="Diagram 15">
            <a:extLst>
              <a:ext uri="{FF2B5EF4-FFF2-40B4-BE49-F238E27FC236}">
                <a16:creationId xmlns:a16="http://schemas.microsoft.com/office/drawing/2014/main" id="{0EAC4846-C912-2B48-8EB5-693ADA7C60B7}"/>
              </a:ext>
            </a:extLst>
          </p:cNvPr>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Title 1">
            <a:extLst>
              <a:ext uri="{FF2B5EF4-FFF2-40B4-BE49-F238E27FC236}">
                <a16:creationId xmlns:a16="http://schemas.microsoft.com/office/drawing/2014/main" id="{00B5C919-25F5-0C41-B787-8FB9D38B52CA}"/>
              </a:ext>
            </a:extLst>
          </p:cNvPr>
          <p:cNvSpPr txBox="1">
            <a:spLocks/>
          </p:cNvSpPr>
          <p:nvPr/>
        </p:nvSpPr>
        <p:spPr>
          <a:xfrm>
            <a:off x="609599" y="261952"/>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Implementing Algorithms</a:t>
            </a:r>
          </a:p>
        </p:txBody>
      </p:sp>
      <p:sp>
        <p:nvSpPr>
          <p:cNvPr id="13" name="Date Placeholder 3">
            <a:extLst>
              <a:ext uri="{FF2B5EF4-FFF2-40B4-BE49-F238E27FC236}">
                <a16:creationId xmlns:a16="http://schemas.microsoft.com/office/drawing/2014/main" id="{C491584D-CA8B-D64F-A2E0-15EF833E3517}"/>
              </a:ext>
            </a:extLst>
          </p:cNvPr>
          <p:cNvSpPr>
            <a:spLocks noGrp="1"/>
          </p:cNvSpPr>
          <p:nvPr>
            <p:ph type="dt" sz="half" idx="10"/>
          </p:nvPr>
        </p:nvSpPr>
        <p:spPr>
          <a:xfrm>
            <a:off x="609600" y="6492875"/>
            <a:ext cx="284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a:ea typeface="+mn-ea"/>
                <a:cs typeface="+mn-cs"/>
              </a:rPr>
              <a:t>Peter Charlton</a:t>
            </a:r>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Slide Number Placeholder 4">
            <a:extLst>
              <a:ext uri="{FF2B5EF4-FFF2-40B4-BE49-F238E27FC236}">
                <a16:creationId xmlns:a16="http://schemas.microsoft.com/office/drawing/2014/main" id="{0D9C16C1-CB39-2F43-86B4-757A280CAFF2}"/>
              </a:ext>
            </a:extLst>
          </p:cNvPr>
          <p:cNvSpPr>
            <a:spLocks noGrp="1"/>
          </p:cNvSpPr>
          <p:nvPr>
            <p:ph type="sldNum" sz="quarter" idx="12"/>
          </p:nvPr>
        </p:nvSpPr>
        <p:spPr>
          <a:xfrm>
            <a:off x="8737600" y="6492875"/>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43C46E-5073-DD47-BBEA-5ADA7465C9CB}" type="slidenum">
              <a:rPr kumimoji="0" lang="en-US" sz="1200" b="1"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957612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TextBox 7"/>
          <p:cNvSpPr txBox="1">
            <a:spLocks noChangeArrowheads="1"/>
          </p:cNvSpPr>
          <p:nvPr/>
        </p:nvSpPr>
        <p:spPr bwMode="auto">
          <a:xfrm>
            <a:off x="1544641" y="2165353"/>
            <a:ext cx="1584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8438" name="TextBox 8"/>
          <p:cNvSpPr txBox="1">
            <a:spLocks noChangeArrowheads="1"/>
          </p:cNvSpPr>
          <p:nvPr/>
        </p:nvSpPr>
        <p:spPr bwMode="auto">
          <a:xfrm>
            <a:off x="9521828" y="1946278"/>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117" name="Content Placeholder 4"/>
          <p:cNvSpPr txBox="1">
            <a:spLocks/>
          </p:cNvSpPr>
          <p:nvPr/>
        </p:nvSpPr>
        <p:spPr bwMode="auto">
          <a:xfrm>
            <a:off x="5504118" y="3316169"/>
            <a:ext cx="2452688"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Fourier Transform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Autoregression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detection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Zero-crossings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18" name="Content Placeholder 4"/>
          <p:cNvSpPr txBox="1">
            <a:spLocks/>
          </p:cNvSpPr>
          <p:nvPr/>
        </p:nvSpPr>
        <p:spPr bwMode="auto">
          <a:xfrm>
            <a:off x="2911731" y="3316169"/>
            <a:ext cx="27368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BW</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Onset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22" name="Rectangle 121"/>
          <p:cNvSpPr/>
          <p:nvPr/>
        </p:nvSpPr>
        <p:spPr>
          <a:xfrm>
            <a:off x="2840293" y="3316169"/>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3" name="Rectangle 122"/>
          <p:cNvSpPr/>
          <p:nvPr/>
        </p:nvSpPr>
        <p:spPr>
          <a:xfrm>
            <a:off x="5524756" y="4262319"/>
            <a:ext cx="1779587"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144" name="Straight Connector 143"/>
          <p:cNvCxnSpPr>
            <a:endCxn id="117" idx="1"/>
          </p:cNvCxnSpPr>
          <p:nvPr/>
        </p:nvCxnSpPr>
        <p:spPr>
          <a:xfrm>
            <a:off x="3524506" y="3460632"/>
            <a:ext cx="2000250" cy="946150"/>
          </a:xfrm>
          <a:prstGeom prst="line">
            <a:avLst/>
          </a:prstGeom>
          <a:noFill/>
          <a:ln w="25400" cap="flat" cmpd="sng" algn="ctr">
            <a:solidFill>
              <a:srgbClr val="FF0000"/>
            </a:solidFill>
            <a:prstDash val="solid"/>
          </a:ln>
          <a:effectLst/>
        </p:spPr>
      </p:cxnSp>
      <p:sp>
        <p:nvSpPr>
          <p:cNvPr id="145" name="Content Placeholder 4"/>
          <p:cNvSpPr txBox="1">
            <a:spLocks/>
          </p:cNvSpPr>
          <p:nvPr/>
        </p:nvSpPr>
        <p:spPr bwMode="auto">
          <a:xfrm>
            <a:off x="7802818" y="3316169"/>
            <a:ext cx="24511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Smart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Temporal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endPar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endParaRPr>
          </a:p>
        </p:txBody>
      </p:sp>
      <p:graphicFrame>
        <p:nvGraphicFramePr>
          <p:cNvPr id="16" name="Diagram 15">
            <a:extLst>
              <a:ext uri="{FF2B5EF4-FFF2-40B4-BE49-F238E27FC236}">
                <a16:creationId xmlns:a16="http://schemas.microsoft.com/office/drawing/2014/main" id="{0EAC4846-C912-2B48-8EB5-693ADA7C60B7}"/>
              </a:ext>
            </a:extLst>
          </p:cNvPr>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angle 17">
            <a:extLst>
              <a:ext uri="{FF2B5EF4-FFF2-40B4-BE49-F238E27FC236}">
                <a16:creationId xmlns:a16="http://schemas.microsoft.com/office/drawing/2014/main" id="{16C6B08F-3CD7-484F-9D39-F6835FB29B37}"/>
              </a:ext>
            </a:extLst>
          </p:cNvPr>
          <p:cNvSpPr/>
          <p:nvPr/>
        </p:nvSpPr>
        <p:spPr>
          <a:xfrm>
            <a:off x="2840292" y="3702968"/>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9" name="Rectangle 18">
            <a:extLst>
              <a:ext uri="{FF2B5EF4-FFF2-40B4-BE49-F238E27FC236}">
                <a16:creationId xmlns:a16="http://schemas.microsoft.com/office/drawing/2014/main" id="{EBDD252B-D4A5-464F-8E33-96AE084B73BB}"/>
              </a:ext>
            </a:extLst>
          </p:cNvPr>
          <p:cNvSpPr/>
          <p:nvPr/>
        </p:nvSpPr>
        <p:spPr>
          <a:xfrm>
            <a:off x="2840291" y="4073246"/>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20" name="Straight Connector 19">
            <a:extLst>
              <a:ext uri="{FF2B5EF4-FFF2-40B4-BE49-F238E27FC236}">
                <a16:creationId xmlns:a16="http://schemas.microsoft.com/office/drawing/2014/main" id="{BD483441-479F-354A-890F-786CDB87039F}"/>
              </a:ext>
            </a:extLst>
          </p:cNvPr>
          <p:cNvCxnSpPr>
            <a:cxnSpLocks/>
            <a:stCxn id="18" idx="3"/>
            <a:endCxn id="123" idx="1"/>
          </p:cNvCxnSpPr>
          <p:nvPr/>
        </p:nvCxnSpPr>
        <p:spPr>
          <a:xfrm>
            <a:off x="3524505" y="3846637"/>
            <a:ext cx="2000251" cy="560145"/>
          </a:xfrm>
          <a:prstGeom prst="line">
            <a:avLst/>
          </a:prstGeom>
          <a:noFill/>
          <a:ln w="25400" cap="flat" cmpd="sng" algn="ctr">
            <a:solidFill>
              <a:srgbClr val="FF0000"/>
            </a:solidFill>
            <a:prstDash val="solid"/>
          </a:ln>
          <a:effectLst/>
        </p:spPr>
      </p:cxnSp>
      <p:cxnSp>
        <p:nvCxnSpPr>
          <p:cNvPr id="21" name="Straight Connector 20">
            <a:extLst>
              <a:ext uri="{FF2B5EF4-FFF2-40B4-BE49-F238E27FC236}">
                <a16:creationId xmlns:a16="http://schemas.microsoft.com/office/drawing/2014/main" id="{C8A644D2-74D5-D243-95CB-6F1917B842DE}"/>
              </a:ext>
            </a:extLst>
          </p:cNvPr>
          <p:cNvCxnSpPr>
            <a:cxnSpLocks/>
            <a:stCxn id="19" idx="3"/>
            <a:endCxn id="123" idx="1"/>
          </p:cNvCxnSpPr>
          <p:nvPr/>
        </p:nvCxnSpPr>
        <p:spPr>
          <a:xfrm>
            <a:off x="3524504" y="4216915"/>
            <a:ext cx="2000252" cy="189867"/>
          </a:xfrm>
          <a:prstGeom prst="line">
            <a:avLst/>
          </a:prstGeom>
          <a:noFill/>
          <a:ln w="25400" cap="flat" cmpd="sng" algn="ctr">
            <a:solidFill>
              <a:srgbClr val="FF0000"/>
            </a:solidFill>
            <a:prstDash val="solid"/>
          </a:ln>
          <a:effectLst/>
        </p:spPr>
      </p:cxnSp>
      <p:sp>
        <p:nvSpPr>
          <p:cNvPr id="24" name="Rectangle 23">
            <a:extLst>
              <a:ext uri="{FF2B5EF4-FFF2-40B4-BE49-F238E27FC236}">
                <a16:creationId xmlns:a16="http://schemas.microsoft.com/office/drawing/2014/main" id="{31750874-A34F-F14D-8103-9FEF13CE763F}"/>
              </a:ext>
            </a:extLst>
          </p:cNvPr>
          <p:cNvSpPr/>
          <p:nvPr/>
        </p:nvSpPr>
        <p:spPr>
          <a:xfrm>
            <a:off x="7829458" y="3878871"/>
            <a:ext cx="1450811"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25" name="Straight Connector 24">
            <a:extLst>
              <a:ext uri="{FF2B5EF4-FFF2-40B4-BE49-F238E27FC236}">
                <a16:creationId xmlns:a16="http://schemas.microsoft.com/office/drawing/2014/main" id="{5EDAAED6-2E90-AD46-8128-EBD77FD7B9B7}"/>
              </a:ext>
            </a:extLst>
          </p:cNvPr>
          <p:cNvCxnSpPr>
            <a:cxnSpLocks/>
            <a:stCxn id="123" idx="3"/>
            <a:endCxn id="24" idx="1"/>
          </p:cNvCxnSpPr>
          <p:nvPr/>
        </p:nvCxnSpPr>
        <p:spPr>
          <a:xfrm flipV="1">
            <a:off x="7304343" y="4023334"/>
            <a:ext cx="525115" cy="383448"/>
          </a:xfrm>
          <a:prstGeom prst="line">
            <a:avLst/>
          </a:prstGeom>
          <a:noFill/>
          <a:ln w="25400" cap="flat" cmpd="sng" algn="ctr">
            <a:solidFill>
              <a:srgbClr val="FF0000"/>
            </a:solidFill>
            <a:prstDash val="solid"/>
          </a:ln>
          <a:effectLst/>
        </p:spPr>
      </p:cxnSp>
      <p:sp>
        <p:nvSpPr>
          <p:cNvPr id="31" name="Title 1">
            <a:extLst>
              <a:ext uri="{FF2B5EF4-FFF2-40B4-BE49-F238E27FC236}">
                <a16:creationId xmlns:a16="http://schemas.microsoft.com/office/drawing/2014/main" id="{FFF0E5FF-85E9-C442-A189-77FF9CFC802E}"/>
              </a:ext>
            </a:extLst>
          </p:cNvPr>
          <p:cNvSpPr txBox="1">
            <a:spLocks/>
          </p:cNvSpPr>
          <p:nvPr/>
        </p:nvSpPr>
        <p:spPr>
          <a:xfrm>
            <a:off x="609599" y="261952"/>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Implementing Algorithms</a:t>
            </a:r>
          </a:p>
        </p:txBody>
      </p:sp>
      <p:sp>
        <p:nvSpPr>
          <p:cNvPr id="22" name="Date Placeholder 3">
            <a:extLst>
              <a:ext uri="{FF2B5EF4-FFF2-40B4-BE49-F238E27FC236}">
                <a16:creationId xmlns:a16="http://schemas.microsoft.com/office/drawing/2014/main" id="{B57A288B-97B7-4549-B9BC-07E16712D88F}"/>
              </a:ext>
            </a:extLst>
          </p:cNvPr>
          <p:cNvSpPr>
            <a:spLocks noGrp="1"/>
          </p:cNvSpPr>
          <p:nvPr>
            <p:ph type="dt" sz="half" idx="10"/>
          </p:nvPr>
        </p:nvSpPr>
        <p:spPr>
          <a:xfrm>
            <a:off x="609600" y="6492875"/>
            <a:ext cx="284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a:ea typeface="+mn-ea"/>
                <a:cs typeface="+mn-cs"/>
              </a:rPr>
              <a:t>Peter Charlton</a:t>
            </a:r>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Slide Number Placeholder 4">
            <a:extLst>
              <a:ext uri="{FF2B5EF4-FFF2-40B4-BE49-F238E27FC236}">
                <a16:creationId xmlns:a16="http://schemas.microsoft.com/office/drawing/2014/main" id="{34FFB3B4-9551-C243-9F95-3C80F3E7743E}"/>
              </a:ext>
            </a:extLst>
          </p:cNvPr>
          <p:cNvSpPr>
            <a:spLocks noGrp="1"/>
          </p:cNvSpPr>
          <p:nvPr>
            <p:ph type="sldNum" sz="quarter" idx="12"/>
          </p:nvPr>
        </p:nvSpPr>
        <p:spPr>
          <a:xfrm>
            <a:off x="8737600" y="6492875"/>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43C46E-5073-DD47-BBEA-5ADA7465C9CB}" type="slidenum">
              <a:rPr kumimoji="0" lang="en-US" sz="1200" b="1"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046246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TextBox 7"/>
          <p:cNvSpPr txBox="1">
            <a:spLocks noChangeArrowheads="1"/>
          </p:cNvSpPr>
          <p:nvPr/>
        </p:nvSpPr>
        <p:spPr bwMode="auto">
          <a:xfrm>
            <a:off x="1544641" y="2165353"/>
            <a:ext cx="1584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8438" name="TextBox 8"/>
          <p:cNvSpPr txBox="1">
            <a:spLocks noChangeArrowheads="1"/>
          </p:cNvSpPr>
          <p:nvPr/>
        </p:nvSpPr>
        <p:spPr bwMode="auto">
          <a:xfrm>
            <a:off x="9521828" y="1946278"/>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cxnSp>
        <p:nvCxnSpPr>
          <p:cNvPr id="106" name="Straight Connector 105"/>
          <p:cNvCxnSpPr>
            <a:stCxn id="127" idx="3"/>
            <a:endCxn id="142" idx="1"/>
          </p:cNvCxnSpPr>
          <p:nvPr/>
        </p:nvCxnSpPr>
        <p:spPr>
          <a:xfrm>
            <a:off x="7467856" y="3678119"/>
            <a:ext cx="382587" cy="374650"/>
          </a:xfrm>
          <a:prstGeom prst="line">
            <a:avLst/>
          </a:prstGeom>
          <a:noFill/>
          <a:ln w="25400" cap="flat" cmpd="sng" algn="ctr">
            <a:solidFill>
              <a:sysClr val="windowText" lastClr="000000"/>
            </a:solidFill>
            <a:prstDash val="solid"/>
          </a:ln>
          <a:effectLst/>
        </p:spPr>
      </p:cxnSp>
      <p:cxnSp>
        <p:nvCxnSpPr>
          <p:cNvPr id="107" name="Straight Connector 106"/>
          <p:cNvCxnSpPr>
            <a:stCxn id="144" idx="1"/>
            <a:endCxn id="127" idx="3"/>
          </p:cNvCxnSpPr>
          <p:nvPr/>
        </p:nvCxnSpPr>
        <p:spPr>
          <a:xfrm flipH="1" flipV="1">
            <a:off x="7467856" y="3678119"/>
            <a:ext cx="382587" cy="735013"/>
          </a:xfrm>
          <a:prstGeom prst="line">
            <a:avLst/>
          </a:prstGeom>
          <a:noFill/>
          <a:ln w="25400" cap="flat" cmpd="sng" algn="ctr">
            <a:solidFill>
              <a:sysClr val="windowText" lastClr="000000"/>
            </a:solidFill>
            <a:prstDash val="solid"/>
          </a:ln>
          <a:effectLst/>
        </p:spPr>
      </p:cxnSp>
      <p:cxnSp>
        <p:nvCxnSpPr>
          <p:cNvPr id="108" name="Straight Connector 107"/>
          <p:cNvCxnSpPr>
            <a:endCxn id="142" idx="1"/>
          </p:cNvCxnSpPr>
          <p:nvPr/>
        </p:nvCxnSpPr>
        <p:spPr>
          <a:xfrm>
            <a:off x="7304343" y="4035307"/>
            <a:ext cx="546100" cy="17462"/>
          </a:xfrm>
          <a:prstGeom prst="line">
            <a:avLst/>
          </a:prstGeom>
          <a:noFill/>
          <a:ln w="25400" cap="flat" cmpd="sng" algn="ctr">
            <a:solidFill>
              <a:sysClr val="windowText" lastClr="000000"/>
            </a:solidFill>
            <a:prstDash val="solid"/>
          </a:ln>
          <a:effectLst/>
        </p:spPr>
      </p:cxnSp>
      <p:cxnSp>
        <p:nvCxnSpPr>
          <p:cNvPr id="109" name="Straight Connector 108"/>
          <p:cNvCxnSpPr>
            <a:stCxn id="120" idx="3"/>
            <a:endCxn id="144" idx="1"/>
          </p:cNvCxnSpPr>
          <p:nvPr/>
        </p:nvCxnSpPr>
        <p:spPr>
          <a:xfrm>
            <a:off x="7304343" y="4035307"/>
            <a:ext cx="546100" cy="377825"/>
          </a:xfrm>
          <a:prstGeom prst="line">
            <a:avLst/>
          </a:prstGeom>
          <a:noFill/>
          <a:ln w="25400" cap="flat" cmpd="sng" algn="ctr">
            <a:solidFill>
              <a:sysClr val="windowText" lastClr="000000"/>
            </a:solidFill>
            <a:prstDash val="solid"/>
          </a:ln>
          <a:effectLst/>
        </p:spPr>
      </p:cxnSp>
      <p:cxnSp>
        <p:nvCxnSpPr>
          <p:cNvPr id="110" name="Straight Connector 109"/>
          <p:cNvCxnSpPr>
            <a:stCxn id="117" idx="3"/>
            <a:endCxn id="142" idx="1"/>
          </p:cNvCxnSpPr>
          <p:nvPr/>
        </p:nvCxnSpPr>
        <p:spPr>
          <a:xfrm flipV="1">
            <a:off x="7304343" y="4052769"/>
            <a:ext cx="546100" cy="354013"/>
          </a:xfrm>
          <a:prstGeom prst="line">
            <a:avLst/>
          </a:prstGeom>
          <a:noFill/>
          <a:ln w="25400" cap="flat" cmpd="sng" algn="ctr">
            <a:solidFill>
              <a:sysClr val="windowText" lastClr="000000"/>
            </a:solidFill>
            <a:prstDash val="solid"/>
          </a:ln>
          <a:effectLst/>
        </p:spPr>
      </p:cxnSp>
      <p:cxnSp>
        <p:nvCxnSpPr>
          <p:cNvPr id="111" name="Straight Connector 110"/>
          <p:cNvCxnSpPr>
            <a:stCxn id="117" idx="3"/>
            <a:endCxn id="144" idx="1"/>
          </p:cNvCxnSpPr>
          <p:nvPr/>
        </p:nvCxnSpPr>
        <p:spPr>
          <a:xfrm>
            <a:off x="7304343" y="4406782"/>
            <a:ext cx="546100" cy="6350"/>
          </a:xfrm>
          <a:prstGeom prst="line">
            <a:avLst/>
          </a:prstGeom>
          <a:noFill/>
          <a:ln w="25400" cap="flat" cmpd="sng" algn="ctr">
            <a:solidFill>
              <a:sysClr val="windowText" lastClr="000000"/>
            </a:solidFill>
            <a:prstDash val="solid"/>
          </a:ln>
          <a:effectLst/>
        </p:spPr>
      </p:cxnSp>
      <p:cxnSp>
        <p:nvCxnSpPr>
          <p:cNvPr id="112" name="Straight Connector 111"/>
          <p:cNvCxnSpPr>
            <a:stCxn id="126" idx="3"/>
            <a:endCxn id="142" idx="1"/>
          </p:cNvCxnSpPr>
          <p:nvPr/>
        </p:nvCxnSpPr>
        <p:spPr>
          <a:xfrm flipV="1">
            <a:off x="7193218" y="4052769"/>
            <a:ext cx="657225" cy="719138"/>
          </a:xfrm>
          <a:prstGeom prst="line">
            <a:avLst/>
          </a:prstGeom>
          <a:noFill/>
          <a:ln w="25400" cap="flat" cmpd="sng" algn="ctr">
            <a:solidFill>
              <a:sysClr val="windowText" lastClr="000000"/>
            </a:solidFill>
            <a:prstDash val="solid"/>
          </a:ln>
          <a:effectLst/>
        </p:spPr>
      </p:cxnSp>
      <p:cxnSp>
        <p:nvCxnSpPr>
          <p:cNvPr id="113" name="Straight Connector 112"/>
          <p:cNvCxnSpPr>
            <a:stCxn id="126" idx="3"/>
            <a:endCxn id="144" idx="1"/>
          </p:cNvCxnSpPr>
          <p:nvPr/>
        </p:nvCxnSpPr>
        <p:spPr>
          <a:xfrm flipV="1">
            <a:off x="7193218" y="4413132"/>
            <a:ext cx="657225" cy="358775"/>
          </a:xfrm>
          <a:prstGeom prst="line">
            <a:avLst/>
          </a:prstGeom>
          <a:noFill/>
          <a:ln w="25400" cap="flat" cmpd="sng" algn="ctr">
            <a:solidFill>
              <a:sysClr val="windowText" lastClr="000000"/>
            </a:solidFill>
            <a:prstDash val="solid"/>
          </a:ln>
          <a:effectLst/>
        </p:spPr>
      </p:cxnSp>
      <p:cxnSp>
        <p:nvCxnSpPr>
          <p:cNvPr id="114" name="Straight Connector 113"/>
          <p:cNvCxnSpPr>
            <a:stCxn id="119" idx="3"/>
            <a:endCxn id="126" idx="1"/>
          </p:cNvCxnSpPr>
          <p:nvPr/>
        </p:nvCxnSpPr>
        <p:spPr>
          <a:xfrm>
            <a:off x="3524506" y="4195644"/>
            <a:ext cx="2000250" cy="576263"/>
          </a:xfrm>
          <a:prstGeom prst="line">
            <a:avLst/>
          </a:prstGeom>
          <a:noFill/>
          <a:ln w="25400" cap="flat" cmpd="sng" algn="ctr">
            <a:solidFill>
              <a:sysClr val="windowText" lastClr="000000"/>
            </a:solidFill>
            <a:prstDash val="solid"/>
          </a:ln>
          <a:effectLst/>
        </p:spPr>
      </p:cxnSp>
      <p:sp>
        <p:nvSpPr>
          <p:cNvPr id="115" name="Rectangle 114"/>
          <p:cNvSpPr/>
          <p:nvPr/>
        </p:nvSpPr>
        <p:spPr>
          <a:xfrm>
            <a:off x="2840293" y="4452819"/>
            <a:ext cx="1885950" cy="273050"/>
          </a:xfrm>
          <a:prstGeom prst="rect">
            <a:avLst/>
          </a:prstGeom>
          <a:solidFill>
            <a:sysClr val="window" lastClr="FFFFFF"/>
          </a:solidFill>
          <a:ln w="19050" cap="flat" cmpd="sng" algn="ctr">
            <a:solidFill>
              <a:sysClr val="windowText" lastClr="00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116" name="Straight Connector 115"/>
          <p:cNvCxnSpPr>
            <a:endCxn id="127" idx="1"/>
          </p:cNvCxnSpPr>
          <p:nvPr/>
        </p:nvCxnSpPr>
        <p:spPr>
          <a:xfrm>
            <a:off x="3524506" y="3460632"/>
            <a:ext cx="2000250" cy="217487"/>
          </a:xfrm>
          <a:prstGeom prst="line">
            <a:avLst/>
          </a:prstGeom>
          <a:noFill/>
          <a:ln w="25400" cap="flat" cmpd="sng" algn="ctr">
            <a:solidFill>
              <a:sysClr val="windowText" lastClr="000000"/>
            </a:solidFill>
            <a:prstDash val="solid"/>
          </a:ln>
          <a:effectLst/>
        </p:spPr>
      </p:cxnSp>
      <p:sp>
        <p:nvSpPr>
          <p:cNvPr id="117" name="Content Placeholder 4"/>
          <p:cNvSpPr txBox="1">
            <a:spLocks/>
          </p:cNvSpPr>
          <p:nvPr/>
        </p:nvSpPr>
        <p:spPr bwMode="auto">
          <a:xfrm>
            <a:off x="5504118" y="3316169"/>
            <a:ext cx="2452688"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Fourier Transform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Autoregression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detection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Zero-crossings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18" name="Content Placeholder 4"/>
          <p:cNvSpPr txBox="1">
            <a:spLocks/>
          </p:cNvSpPr>
          <p:nvPr/>
        </p:nvSpPr>
        <p:spPr bwMode="auto">
          <a:xfrm>
            <a:off x="2911731" y="3316169"/>
            <a:ext cx="27368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BW</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Onset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cxnSp>
        <p:nvCxnSpPr>
          <p:cNvPr id="119" name="Straight Connector 118"/>
          <p:cNvCxnSpPr>
            <a:stCxn id="116" idx="3"/>
          </p:cNvCxnSpPr>
          <p:nvPr/>
        </p:nvCxnSpPr>
        <p:spPr>
          <a:xfrm>
            <a:off x="3524506" y="3460632"/>
            <a:ext cx="2000250" cy="574675"/>
          </a:xfrm>
          <a:prstGeom prst="line">
            <a:avLst/>
          </a:prstGeom>
          <a:noFill/>
          <a:ln w="25400" cap="flat" cmpd="sng" algn="ctr">
            <a:solidFill>
              <a:sysClr val="windowText" lastClr="000000"/>
            </a:solidFill>
            <a:prstDash val="solid"/>
          </a:ln>
          <a:effectLst/>
        </p:spPr>
      </p:cxnSp>
      <p:cxnSp>
        <p:nvCxnSpPr>
          <p:cNvPr id="120" name="Straight Connector 119"/>
          <p:cNvCxnSpPr>
            <a:stCxn id="119" idx="3"/>
            <a:endCxn id="117" idx="1"/>
          </p:cNvCxnSpPr>
          <p:nvPr/>
        </p:nvCxnSpPr>
        <p:spPr>
          <a:xfrm>
            <a:off x="3524506" y="4195644"/>
            <a:ext cx="2000250" cy="211138"/>
          </a:xfrm>
          <a:prstGeom prst="line">
            <a:avLst/>
          </a:prstGeom>
          <a:noFill/>
          <a:ln w="25400" cap="flat" cmpd="sng" algn="ctr">
            <a:solidFill>
              <a:sysClr val="windowText" lastClr="000000"/>
            </a:solidFill>
            <a:prstDash val="solid"/>
          </a:ln>
          <a:effectLst/>
        </p:spPr>
      </p:cxnSp>
      <p:sp>
        <p:nvSpPr>
          <p:cNvPr id="121" name="Rectangle 120"/>
          <p:cNvSpPr/>
          <p:nvPr/>
        </p:nvSpPr>
        <p:spPr>
          <a:xfrm>
            <a:off x="5524756" y="3876557"/>
            <a:ext cx="1779587" cy="319087"/>
          </a:xfrm>
          <a:prstGeom prst="rect">
            <a:avLst/>
          </a:prstGeom>
          <a:noFill/>
          <a:ln w="19050" cap="flat" cmpd="sng" algn="ctr">
            <a:solidFill>
              <a:srgbClr val="4F81BD">
                <a:lumMod val="75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2" name="Rectangle 121"/>
          <p:cNvSpPr/>
          <p:nvPr/>
        </p:nvSpPr>
        <p:spPr>
          <a:xfrm>
            <a:off x="2840293" y="3316169"/>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3" name="Rectangle 122"/>
          <p:cNvSpPr/>
          <p:nvPr/>
        </p:nvSpPr>
        <p:spPr>
          <a:xfrm>
            <a:off x="5524756" y="4262319"/>
            <a:ext cx="1779587"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4" name="Rectangle 123"/>
          <p:cNvSpPr/>
          <p:nvPr/>
        </p:nvSpPr>
        <p:spPr>
          <a:xfrm>
            <a:off x="2840293" y="4046419"/>
            <a:ext cx="684213" cy="298450"/>
          </a:xfrm>
          <a:prstGeom prst="rect">
            <a:avLst/>
          </a:prstGeom>
          <a:noFill/>
          <a:ln w="19050" cap="flat" cmpd="sng" algn="ctr">
            <a:solidFill>
              <a:srgbClr val="4F81BD">
                <a:lumMod val="75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5" name="Rectangle 124"/>
          <p:cNvSpPr/>
          <p:nvPr/>
        </p:nvSpPr>
        <p:spPr>
          <a:xfrm>
            <a:off x="5524756" y="4627444"/>
            <a:ext cx="1668462" cy="288925"/>
          </a:xfrm>
          <a:prstGeom prst="rect">
            <a:avLst/>
          </a:prstGeom>
          <a:noFill/>
          <a:ln w="19050" cap="flat" cmpd="sng" algn="ctr">
            <a:solidFill>
              <a:sysClr val="windowText" lastClr="00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6" name="Rectangle 125"/>
          <p:cNvSpPr/>
          <p:nvPr/>
        </p:nvSpPr>
        <p:spPr>
          <a:xfrm>
            <a:off x="2840293" y="3678119"/>
            <a:ext cx="684213" cy="288925"/>
          </a:xfrm>
          <a:prstGeom prst="rect">
            <a:avLst/>
          </a:prstGeom>
          <a:noFill/>
          <a:ln w="19050" cap="flat" cmpd="sng" algn="ctr">
            <a:solidFill>
              <a:sysClr val="windowText" lastClr="00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7" name="Rectangle 126"/>
          <p:cNvSpPr/>
          <p:nvPr/>
        </p:nvSpPr>
        <p:spPr>
          <a:xfrm>
            <a:off x="2840293" y="4827469"/>
            <a:ext cx="2019300" cy="273050"/>
          </a:xfrm>
          <a:prstGeom prst="rect">
            <a:avLst/>
          </a:prstGeom>
          <a:noFill/>
          <a:ln w="19050" cap="flat" cmpd="sng" algn="ctr">
            <a:solidFill>
              <a:sysClr val="windowText" lastClr="00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8" name="Rectangle 127"/>
          <p:cNvSpPr/>
          <p:nvPr/>
        </p:nvSpPr>
        <p:spPr>
          <a:xfrm>
            <a:off x="5524756" y="3535244"/>
            <a:ext cx="1943100" cy="285750"/>
          </a:xfrm>
          <a:prstGeom prst="rect">
            <a:avLst/>
          </a:prstGeom>
          <a:noFill/>
          <a:ln w="19050" cap="flat" cmpd="sng" algn="ctr">
            <a:solidFill>
              <a:sysClr val="windowText" lastClr="00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129" name="Straight Connector 128"/>
          <p:cNvCxnSpPr>
            <a:endCxn id="126" idx="1"/>
          </p:cNvCxnSpPr>
          <p:nvPr/>
        </p:nvCxnSpPr>
        <p:spPr>
          <a:xfrm>
            <a:off x="3524506" y="3460632"/>
            <a:ext cx="2000250" cy="1311275"/>
          </a:xfrm>
          <a:prstGeom prst="line">
            <a:avLst/>
          </a:prstGeom>
          <a:noFill/>
          <a:ln w="25400" cap="flat" cmpd="sng" algn="ctr">
            <a:solidFill>
              <a:sysClr val="windowText" lastClr="000000"/>
            </a:solidFill>
            <a:prstDash val="solid"/>
          </a:ln>
          <a:effectLst/>
        </p:spPr>
      </p:cxnSp>
      <p:cxnSp>
        <p:nvCxnSpPr>
          <p:cNvPr id="130" name="Straight Connector 129"/>
          <p:cNvCxnSpPr>
            <a:stCxn id="129" idx="3"/>
            <a:endCxn id="127" idx="1"/>
          </p:cNvCxnSpPr>
          <p:nvPr/>
        </p:nvCxnSpPr>
        <p:spPr>
          <a:xfrm flipV="1">
            <a:off x="3524506" y="3678119"/>
            <a:ext cx="2000250" cy="144463"/>
          </a:xfrm>
          <a:prstGeom prst="line">
            <a:avLst/>
          </a:prstGeom>
          <a:noFill/>
          <a:ln w="25400" cap="flat" cmpd="sng" algn="ctr">
            <a:solidFill>
              <a:sysClr val="windowText" lastClr="000000"/>
            </a:solidFill>
            <a:prstDash val="solid"/>
          </a:ln>
          <a:effectLst/>
        </p:spPr>
      </p:cxnSp>
      <p:cxnSp>
        <p:nvCxnSpPr>
          <p:cNvPr id="131" name="Straight Connector 130"/>
          <p:cNvCxnSpPr>
            <a:stCxn id="129" idx="3"/>
            <a:endCxn id="120" idx="1"/>
          </p:cNvCxnSpPr>
          <p:nvPr/>
        </p:nvCxnSpPr>
        <p:spPr>
          <a:xfrm>
            <a:off x="3524506" y="3822582"/>
            <a:ext cx="2000250" cy="212725"/>
          </a:xfrm>
          <a:prstGeom prst="line">
            <a:avLst/>
          </a:prstGeom>
          <a:noFill/>
          <a:ln w="25400" cap="flat" cmpd="sng" algn="ctr">
            <a:solidFill>
              <a:sysClr val="windowText" lastClr="000000"/>
            </a:solidFill>
            <a:prstDash val="solid"/>
          </a:ln>
          <a:effectLst/>
        </p:spPr>
      </p:cxnSp>
      <p:cxnSp>
        <p:nvCxnSpPr>
          <p:cNvPr id="132" name="Straight Connector 131"/>
          <p:cNvCxnSpPr>
            <a:stCxn id="129" idx="3"/>
            <a:endCxn id="117" idx="1"/>
          </p:cNvCxnSpPr>
          <p:nvPr/>
        </p:nvCxnSpPr>
        <p:spPr>
          <a:xfrm>
            <a:off x="3524506" y="3822582"/>
            <a:ext cx="2000250" cy="584200"/>
          </a:xfrm>
          <a:prstGeom prst="line">
            <a:avLst/>
          </a:prstGeom>
          <a:noFill/>
          <a:ln w="25400" cap="flat" cmpd="sng" algn="ctr">
            <a:solidFill>
              <a:sysClr val="windowText" lastClr="000000"/>
            </a:solidFill>
            <a:prstDash val="solid"/>
          </a:ln>
          <a:effectLst/>
        </p:spPr>
      </p:cxnSp>
      <p:cxnSp>
        <p:nvCxnSpPr>
          <p:cNvPr id="133" name="Straight Connector 132"/>
          <p:cNvCxnSpPr>
            <a:stCxn id="129" idx="3"/>
            <a:endCxn id="126" idx="1"/>
          </p:cNvCxnSpPr>
          <p:nvPr/>
        </p:nvCxnSpPr>
        <p:spPr>
          <a:xfrm>
            <a:off x="3524506" y="3822582"/>
            <a:ext cx="2000250" cy="949325"/>
          </a:xfrm>
          <a:prstGeom prst="line">
            <a:avLst/>
          </a:prstGeom>
          <a:noFill/>
          <a:ln w="25400" cap="flat" cmpd="sng" algn="ctr">
            <a:solidFill>
              <a:sysClr val="windowText" lastClr="000000"/>
            </a:solidFill>
            <a:prstDash val="solid"/>
          </a:ln>
          <a:effectLst/>
        </p:spPr>
      </p:cxnSp>
      <p:cxnSp>
        <p:nvCxnSpPr>
          <p:cNvPr id="134" name="Straight Connector 133"/>
          <p:cNvCxnSpPr>
            <a:stCxn id="119" idx="3"/>
            <a:endCxn id="127" idx="1"/>
          </p:cNvCxnSpPr>
          <p:nvPr/>
        </p:nvCxnSpPr>
        <p:spPr>
          <a:xfrm flipV="1">
            <a:off x="3524506" y="3678119"/>
            <a:ext cx="2000250" cy="517525"/>
          </a:xfrm>
          <a:prstGeom prst="line">
            <a:avLst/>
          </a:prstGeom>
          <a:noFill/>
          <a:ln w="25400" cap="flat" cmpd="sng" algn="ctr">
            <a:solidFill>
              <a:sysClr val="windowText" lastClr="000000"/>
            </a:solidFill>
            <a:prstDash val="solid"/>
          </a:ln>
          <a:effectLst/>
        </p:spPr>
      </p:cxnSp>
      <p:cxnSp>
        <p:nvCxnSpPr>
          <p:cNvPr id="135" name="Straight Connector 134"/>
          <p:cNvCxnSpPr>
            <a:stCxn id="130" idx="3"/>
            <a:endCxn id="127" idx="1"/>
          </p:cNvCxnSpPr>
          <p:nvPr/>
        </p:nvCxnSpPr>
        <p:spPr>
          <a:xfrm flipV="1">
            <a:off x="4726243" y="3678119"/>
            <a:ext cx="798513" cy="911225"/>
          </a:xfrm>
          <a:prstGeom prst="line">
            <a:avLst/>
          </a:prstGeom>
          <a:noFill/>
          <a:ln w="25400" cap="flat" cmpd="sng" algn="ctr">
            <a:solidFill>
              <a:sysClr val="windowText" lastClr="000000"/>
            </a:solidFill>
            <a:prstDash val="solid"/>
          </a:ln>
          <a:effectLst/>
        </p:spPr>
      </p:cxnSp>
      <p:cxnSp>
        <p:nvCxnSpPr>
          <p:cNvPr id="136" name="Straight Connector 135"/>
          <p:cNvCxnSpPr>
            <a:stCxn id="130" idx="3"/>
            <a:endCxn id="120" idx="1"/>
          </p:cNvCxnSpPr>
          <p:nvPr/>
        </p:nvCxnSpPr>
        <p:spPr>
          <a:xfrm flipV="1">
            <a:off x="4726243" y="4035307"/>
            <a:ext cx="798513" cy="554037"/>
          </a:xfrm>
          <a:prstGeom prst="line">
            <a:avLst/>
          </a:prstGeom>
          <a:noFill/>
          <a:ln w="25400" cap="flat" cmpd="sng" algn="ctr">
            <a:solidFill>
              <a:sysClr val="windowText" lastClr="000000"/>
            </a:solidFill>
            <a:prstDash val="solid"/>
          </a:ln>
          <a:effectLst/>
        </p:spPr>
      </p:cxnSp>
      <p:cxnSp>
        <p:nvCxnSpPr>
          <p:cNvPr id="137" name="Straight Connector 136"/>
          <p:cNvCxnSpPr>
            <a:stCxn id="130" idx="3"/>
            <a:endCxn id="117" idx="1"/>
          </p:cNvCxnSpPr>
          <p:nvPr/>
        </p:nvCxnSpPr>
        <p:spPr>
          <a:xfrm flipV="1">
            <a:off x="4726243" y="4406782"/>
            <a:ext cx="798513" cy="182562"/>
          </a:xfrm>
          <a:prstGeom prst="line">
            <a:avLst/>
          </a:prstGeom>
          <a:noFill/>
          <a:ln w="25400" cap="flat" cmpd="sng" algn="ctr">
            <a:solidFill>
              <a:sysClr val="windowText" lastClr="000000"/>
            </a:solidFill>
            <a:prstDash val="solid"/>
          </a:ln>
          <a:effectLst/>
        </p:spPr>
      </p:cxnSp>
      <p:cxnSp>
        <p:nvCxnSpPr>
          <p:cNvPr id="138" name="Straight Connector 137"/>
          <p:cNvCxnSpPr>
            <a:stCxn id="130" idx="3"/>
            <a:endCxn id="126" idx="1"/>
          </p:cNvCxnSpPr>
          <p:nvPr/>
        </p:nvCxnSpPr>
        <p:spPr>
          <a:xfrm>
            <a:off x="4726243" y="4589344"/>
            <a:ext cx="798513" cy="182563"/>
          </a:xfrm>
          <a:prstGeom prst="line">
            <a:avLst/>
          </a:prstGeom>
          <a:noFill/>
          <a:ln w="25400" cap="flat" cmpd="sng" algn="ctr">
            <a:solidFill>
              <a:sysClr val="windowText" lastClr="000000"/>
            </a:solidFill>
            <a:prstDash val="solid"/>
          </a:ln>
          <a:effectLst/>
        </p:spPr>
      </p:cxnSp>
      <p:cxnSp>
        <p:nvCxnSpPr>
          <p:cNvPr id="139" name="Straight Connector 138"/>
          <p:cNvCxnSpPr>
            <a:stCxn id="131" idx="3"/>
            <a:endCxn id="127" idx="1"/>
          </p:cNvCxnSpPr>
          <p:nvPr/>
        </p:nvCxnSpPr>
        <p:spPr>
          <a:xfrm flipV="1">
            <a:off x="4859593" y="3678119"/>
            <a:ext cx="665163" cy="1285875"/>
          </a:xfrm>
          <a:prstGeom prst="line">
            <a:avLst/>
          </a:prstGeom>
          <a:noFill/>
          <a:ln w="25400" cap="flat" cmpd="sng" algn="ctr">
            <a:solidFill>
              <a:sysClr val="windowText" lastClr="000000"/>
            </a:solidFill>
            <a:prstDash val="solid"/>
          </a:ln>
          <a:effectLst/>
        </p:spPr>
      </p:cxnSp>
      <p:cxnSp>
        <p:nvCxnSpPr>
          <p:cNvPr id="140" name="Straight Connector 139"/>
          <p:cNvCxnSpPr>
            <a:stCxn id="131" idx="3"/>
            <a:endCxn id="120" idx="1"/>
          </p:cNvCxnSpPr>
          <p:nvPr/>
        </p:nvCxnSpPr>
        <p:spPr>
          <a:xfrm flipV="1">
            <a:off x="4859593" y="4035307"/>
            <a:ext cx="665163" cy="928687"/>
          </a:xfrm>
          <a:prstGeom prst="line">
            <a:avLst/>
          </a:prstGeom>
          <a:noFill/>
          <a:ln w="25400" cap="flat" cmpd="sng" algn="ctr">
            <a:solidFill>
              <a:sysClr val="windowText" lastClr="000000"/>
            </a:solidFill>
            <a:prstDash val="solid"/>
          </a:ln>
          <a:effectLst/>
        </p:spPr>
      </p:cxnSp>
      <p:cxnSp>
        <p:nvCxnSpPr>
          <p:cNvPr id="141" name="Straight Connector 140"/>
          <p:cNvCxnSpPr>
            <a:endCxn id="117" idx="1"/>
          </p:cNvCxnSpPr>
          <p:nvPr/>
        </p:nvCxnSpPr>
        <p:spPr>
          <a:xfrm flipV="1">
            <a:off x="4859593" y="4406782"/>
            <a:ext cx="665163" cy="557212"/>
          </a:xfrm>
          <a:prstGeom prst="line">
            <a:avLst/>
          </a:prstGeom>
          <a:noFill/>
          <a:ln w="25400" cap="flat" cmpd="sng" algn="ctr">
            <a:solidFill>
              <a:sysClr val="windowText" lastClr="000000"/>
            </a:solidFill>
            <a:prstDash val="solid"/>
          </a:ln>
          <a:effectLst/>
        </p:spPr>
      </p:cxnSp>
      <p:cxnSp>
        <p:nvCxnSpPr>
          <p:cNvPr id="142" name="Straight Connector 141"/>
          <p:cNvCxnSpPr>
            <a:stCxn id="131" idx="3"/>
            <a:endCxn id="126" idx="1"/>
          </p:cNvCxnSpPr>
          <p:nvPr/>
        </p:nvCxnSpPr>
        <p:spPr>
          <a:xfrm flipV="1">
            <a:off x="4859593" y="4771907"/>
            <a:ext cx="665163" cy="192087"/>
          </a:xfrm>
          <a:prstGeom prst="line">
            <a:avLst/>
          </a:prstGeom>
          <a:noFill/>
          <a:ln w="25400" cap="flat" cmpd="sng" algn="ctr">
            <a:solidFill>
              <a:sysClr val="windowText" lastClr="000000"/>
            </a:solidFill>
            <a:prstDash val="solid"/>
          </a:ln>
          <a:effectLst/>
        </p:spPr>
      </p:cxnSp>
      <p:cxnSp>
        <p:nvCxnSpPr>
          <p:cNvPr id="143" name="Straight Connector 142"/>
          <p:cNvCxnSpPr>
            <a:stCxn id="119" idx="3"/>
            <a:endCxn id="120" idx="1"/>
          </p:cNvCxnSpPr>
          <p:nvPr/>
        </p:nvCxnSpPr>
        <p:spPr>
          <a:xfrm flipV="1">
            <a:off x="3524506" y="4035307"/>
            <a:ext cx="2000250" cy="160337"/>
          </a:xfrm>
          <a:prstGeom prst="line">
            <a:avLst/>
          </a:prstGeom>
          <a:noFill/>
          <a:ln w="25400" cap="flat" cmpd="sng" algn="ctr">
            <a:solidFill>
              <a:srgbClr val="4F81BD">
                <a:lumMod val="75000"/>
              </a:srgbClr>
            </a:solidFill>
            <a:prstDash val="solid"/>
          </a:ln>
          <a:effectLst/>
        </p:spPr>
      </p:cxnSp>
      <p:cxnSp>
        <p:nvCxnSpPr>
          <p:cNvPr id="144" name="Straight Connector 143"/>
          <p:cNvCxnSpPr>
            <a:stCxn id="116" idx="3"/>
            <a:endCxn id="117" idx="1"/>
          </p:cNvCxnSpPr>
          <p:nvPr/>
        </p:nvCxnSpPr>
        <p:spPr>
          <a:xfrm>
            <a:off x="3524506" y="3460632"/>
            <a:ext cx="2000250" cy="946150"/>
          </a:xfrm>
          <a:prstGeom prst="line">
            <a:avLst/>
          </a:prstGeom>
          <a:noFill/>
          <a:ln w="25400" cap="flat" cmpd="sng" algn="ctr">
            <a:solidFill>
              <a:srgbClr val="FF0000"/>
            </a:solidFill>
            <a:prstDash val="solid"/>
          </a:ln>
          <a:effectLst/>
        </p:spPr>
      </p:cxnSp>
      <p:sp>
        <p:nvSpPr>
          <p:cNvPr id="145" name="Content Placeholder 4"/>
          <p:cNvSpPr txBox="1">
            <a:spLocks/>
          </p:cNvSpPr>
          <p:nvPr/>
        </p:nvSpPr>
        <p:spPr bwMode="auto">
          <a:xfrm>
            <a:off x="7802818" y="3316169"/>
            <a:ext cx="24511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Smart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Temporal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endPar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endParaRPr>
          </a:p>
        </p:txBody>
      </p:sp>
      <p:sp>
        <p:nvSpPr>
          <p:cNvPr id="146" name="Rectangle 145"/>
          <p:cNvSpPr/>
          <p:nvPr/>
        </p:nvSpPr>
        <p:spPr>
          <a:xfrm>
            <a:off x="7850443" y="3909894"/>
            <a:ext cx="1481138" cy="285750"/>
          </a:xfrm>
          <a:prstGeom prst="rect">
            <a:avLst/>
          </a:prstGeom>
          <a:noFill/>
          <a:ln w="19050" cap="flat" cmpd="sng" algn="ctr">
            <a:solidFill>
              <a:sysClr val="windowText" lastClr="00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47" name="Rectangle 146"/>
          <p:cNvSpPr/>
          <p:nvPr/>
        </p:nvSpPr>
        <p:spPr>
          <a:xfrm>
            <a:off x="7850443" y="4270257"/>
            <a:ext cx="1819275" cy="285750"/>
          </a:xfrm>
          <a:prstGeom prst="rect">
            <a:avLst/>
          </a:prstGeom>
          <a:noFill/>
          <a:ln w="19050" cap="flat" cmpd="sng" algn="ctr">
            <a:solidFill>
              <a:sysClr val="windowText" lastClr="00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50" name="TextBox 49"/>
          <p:cNvSpPr txBox="1"/>
          <p:nvPr/>
        </p:nvSpPr>
        <p:spPr>
          <a:xfrm>
            <a:off x="3128966" y="6037203"/>
            <a:ext cx="1541603" cy="369332"/>
          </a:xfrm>
          <a:prstGeom prst="rect">
            <a:avLst/>
          </a:prstGeom>
          <a:noFill/>
          <a:ln cap="rnd">
            <a:solidFill>
              <a:schemeClr val="tx1"/>
            </a:solidFill>
          </a:ln>
          <a:scene3d>
            <a:camera prst="orthographicFront">
              <a:rot lat="0" lon="0" rev="0"/>
            </a:camera>
            <a:lightRig rig="threePt" dir="t"/>
          </a:scene3d>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itchFamily="34" charset="0"/>
                <a:ea typeface="+mn-ea"/>
                <a:cs typeface="+mn-cs"/>
              </a:rPr>
              <a:t>14 techniques</a:t>
            </a:r>
          </a:p>
        </p:txBody>
      </p:sp>
      <p:sp>
        <p:nvSpPr>
          <p:cNvPr id="51" name="TextBox 50"/>
          <p:cNvSpPr txBox="1"/>
          <p:nvPr/>
        </p:nvSpPr>
        <p:spPr>
          <a:xfrm>
            <a:off x="5588185" y="6037203"/>
            <a:ext cx="1541603" cy="369332"/>
          </a:xfrm>
          <a:prstGeom prst="rect">
            <a:avLst/>
          </a:prstGeom>
          <a:noFill/>
          <a:ln cap="rnd">
            <a:solidFill>
              <a:schemeClr val="tx1"/>
            </a:solidFill>
          </a:ln>
          <a:scene3d>
            <a:camera prst="orthographicFront">
              <a:rot lat="0" lon="0" rev="0"/>
            </a:camera>
            <a:lightRig rig="threePt" dir="t"/>
          </a:scene3d>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itchFamily="34" charset="0"/>
                <a:ea typeface="+mn-ea"/>
                <a:cs typeface="+mn-cs"/>
              </a:rPr>
              <a:t>12 techniques</a:t>
            </a:r>
          </a:p>
        </p:txBody>
      </p:sp>
      <p:sp>
        <p:nvSpPr>
          <p:cNvPr id="52" name="TextBox 51"/>
          <p:cNvSpPr txBox="1"/>
          <p:nvPr/>
        </p:nvSpPr>
        <p:spPr>
          <a:xfrm>
            <a:off x="7989278" y="6037203"/>
            <a:ext cx="1541603" cy="369332"/>
          </a:xfrm>
          <a:prstGeom prst="rect">
            <a:avLst/>
          </a:prstGeom>
          <a:noFill/>
          <a:ln cap="rnd">
            <a:solidFill>
              <a:schemeClr val="tx1"/>
            </a:solidFill>
          </a:ln>
          <a:scene3d>
            <a:camera prst="orthographicFront">
              <a:rot lat="0" lon="0" rev="0"/>
            </a:camera>
            <a:lightRig rig="threePt" dir="t"/>
          </a:scene3d>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itchFamily="34" charset="0"/>
                <a:ea typeface="+mn-ea"/>
                <a:cs typeface="+mn-cs"/>
              </a:rPr>
              <a:t>5 techniques</a:t>
            </a:r>
          </a:p>
        </p:txBody>
      </p:sp>
      <p:sp>
        <p:nvSpPr>
          <p:cNvPr id="53" name="TextBox 52"/>
          <p:cNvSpPr txBox="1"/>
          <p:nvPr/>
        </p:nvSpPr>
        <p:spPr>
          <a:xfrm>
            <a:off x="10215280" y="6039800"/>
            <a:ext cx="1690970" cy="369332"/>
          </a:xfrm>
          <a:prstGeom prst="rect">
            <a:avLst/>
          </a:prstGeom>
          <a:noFill/>
          <a:ln cap="rnd">
            <a:solidFill>
              <a:schemeClr val="tx1"/>
            </a:solidFill>
          </a:ln>
          <a:scene3d>
            <a:camera prst="orthographicFront">
              <a:rot lat="0" lon="0" rev="0"/>
            </a:camera>
            <a:lightRig rig="threePt" dir="t"/>
          </a:scene3d>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itchFamily="34" charset="0"/>
                <a:ea typeface="+mn-ea"/>
                <a:cs typeface="+mn-cs"/>
              </a:rPr>
              <a:t>370 algorithms</a:t>
            </a:r>
            <a:endParaRPr kumimoji="0" lang="en-GB" sz="1800" b="0" i="0" u="none" strike="noStrike" kern="1200" cap="none" spc="0" normalizeH="0" baseline="0" noProof="0" dirty="0">
              <a:ln>
                <a:noFill/>
              </a:ln>
              <a:solidFill>
                <a:prstClr val="black"/>
              </a:solidFill>
              <a:effectLst/>
              <a:uLnTx/>
              <a:uFillTx/>
              <a:latin typeface="Calibri" pitchFamily="34" charset="0"/>
              <a:ea typeface="+mn-ea"/>
              <a:cs typeface="+mn-cs"/>
            </a:endParaRPr>
          </a:p>
        </p:txBody>
      </p:sp>
      <p:graphicFrame>
        <p:nvGraphicFramePr>
          <p:cNvPr id="55" name="Diagram 54">
            <a:extLst>
              <a:ext uri="{FF2B5EF4-FFF2-40B4-BE49-F238E27FC236}">
                <a16:creationId xmlns:a16="http://schemas.microsoft.com/office/drawing/2014/main" id="{61EB71F2-5C5C-1047-957A-EF6A5F7795F7}"/>
              </a:ext>
            </a:extLst>
          </p:cNvPr>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7" name="Title 1">
            <a:extLst>
              <a:ext uri="{FF2B5EF4-FFF2-40B4-BE49-F238E27FC236}">
                <a16:creationId xmlns:a16="http://schemas.microsoft.com/office/drawing/2014/main" id="{20AEC147-1D0C-D546-9EC5-B2C3BFC7B60A}"/>
              </a:ext>
            </a:extLst>
          </p:cNvPr>
          <p:cNvSpPr txBox="1">
            <a:spLocks/>
          </p:cNvSpPr>
          <p:nvPr/>
        </p:nvSpPr>
        <p:spPr>
          <a:xfrm>
            <a:off x="609599" y="261952"/>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Implementing Algorithms</a:t>
            </a:r>
          </a:p>
        </p:txBody>
      </p:sp>
      <p:sp>
        <p:nvSpPr>
          <p:cNvPr id="54" name="Date Placeholder 3">
            <a:extLst>
              <a:ext uri="{FF2B5EF4-FFF2-40B4-BE49-F238E27FC236}">
                <a16:creationId xmlns:a16="http://schemas.microsoft.com/office/drawing/2014/main" id="{EEDB1C04-F5E3-B842-95B6-63D4BE1B45AA}"/>
              </a:ext>
            </a:extLst>
          </p:cNvPr>
          <p:cNvSpPr>
            <a:spLocks noGrp="1"/>
          </p:cNvSpPr>
          <p:nvPr>
            <p:ph type="dt" sz="half" idx="10"/>
          </p:nvPr>
        </p:nvSpPr>
        <p:spPr>
          <a:xfrm>
            <a:off x="609600" y="6492875"/>
            <a:ext cx="284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a:ea typeface="+mn-ea"/>
                <a:cs typeface="+mn-cs"/>
              </a:rPr>
              <a:t>Peter Charlton</a:t>
            </a:r>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8" name="Slide Number Placeholder 4">
            <a:extLst>
              <a:ext uri="{FF2B5EF4-FFF2-40B4-BE49-F238E27FC236}">
                <a16:creationId xmlns:a16="http://schemas.microsoft.com/office/drawing/2014/main" id="{20908422-9FD6-A149-9AB8-CB1D0BBF53CB}"/>
              </a:ext>
            </a:extLst>
          </p:cNvPr>
          <p:cNvSpPr>
            <a:spLocks noGrp="1"/>
          </p:cNvSpPr>
          <p:nvPr>
            <p:ph type="sldNum" sz="quarter" idx="12"/>
          </p:nvPr>
        </p:nvSpPr>
        <p:spPr>
          <a:xfrm>
            <a:off x="8737600" y="6492875"/>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43C46E-5073-DD47-BBEA-5ADA7465C9CB}" type="slidenum">
              <a:rPr kumimoji="0" lang="en-US" sz="1200" b="1"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89228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38279-72AA-4BB5-E30B-AEA05F9EBD2D}"/>
            </a:ext>
          </a:extLst>
        </p:cNvPr>
        <p:cNvGrpSpPr/>
        <p:nvPr/>
      </p:nvGrpSpPr>
      <p:grpSpPr>
        <a:xfrm>
          <a:off x="0" y="0"/>
          <a:ext cx="0" cy="0"/>
          <a:chOff x="0" y="0"/>
          <a:chExt cx="0" cy="0"/>
        </a:xfrm>
      </p:grpSpPr>
      <p:sp>
        <p:nvSpPr>
          <p:cNvPr id="18437" name="TextBox 7">
            <a:extLst>
              <a:ext uri="{FF2B5EF4-FFF2-40B4-BE49-F238E27FC236}">
                <a16:creationId xmlns:a16="http://schemas.microsoft.com/office/drawing/2014/main" id="{A5862B76-4474-B29B-D9C3-64D29E4D08A3}"/>
              </a:ext>
            </a:extLst>
          </p:cNvPr>
          <p:cNvSpPr txBox="1">
            <a:spLocks noChangeArrowheads="1"/>
          </p:cNvSpPr>
          <p:nvPr/>
        </p:nvSpPr>
        <p:spPr bwMode="auto">
          <a:xfrm>
            <a:off x="1544641" y="2165353"/>
            <a:ext cx="1584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8438" name="TextBox 8">
            <a:extLst>
              <a:ext uri="{FF2B5EF4-FFF2-40B4-BE49-F238E27FC236}">
                <a16:creationId xmlns:a16="http://schemas.microsoft.com/office/drawing/2014/main" id="{88DD7668-E117-A31B-89A2-27916A9C7D26}"/>
              </a:ext>
            </a:extLst>
          </p:cNvPr>
          <p:cNvSpPr txBox="1">
            <a:spLocks noChangeArrowheads="1"/>
          </p:cNvSpPr>
          <p:nvPr/>
        </p:nvSpPr>
        <p:spPr bwMode="auto">
          <a:xfrm>
            <a:off x="9521828" y="1946278"/>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117" name="Content Placeholder 4">
            <a:extLst>
              <a:ext uri="{FF2B5EF4-FFF2-40B4-BE49-F238E27FC236}">
                <a16:creationId xmlns:a16="http://schemas.microsoft.com/office/drawing/2014/main" id="{72F4543A-10C8-170C-878B-8B6DD9ED72F8}"/>
              </a:ext>
            </a:extLst>
          </p:cNvPr>
          <p:cNvSpPr txBox="1">
            <a:spLocks/>
          </p:cNvSpPr>
          <p:nvPr/>
        </p:nvSpPr>
        <p:spPr bwMode="auto">
          <a:xfrm>
            <a:off x="5504118" y="3316169"/>
            <a:ext cx="2452688"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Fourier Transform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Autoregression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detection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Zero-crossings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18" name="Content Placeholder 4">
            <a:extLst>
              <a:ext uri="{FF2B5EF4-FFF2-40B4-BE49-F238E27FC236}">
                <a16:creationId xmlns:a16="http://schemas.microsoft.com/office/drawing/2014/main" id="{EC8C6F44-4FB2-3FAE-9C81-A43ADCD75522}"/>
              </a:ext>
            </a:extLst>
          </p:cNvPr>
          <p:cNvSpPr txBox="1">
            <a:spLocks/>
          </p:cNvSpPr>
          <p:nvPr/>
        </p:nvSpPr>
        <p:spPr bwMode="auto">
          <a:xfrm>
            <a:off x="2911731" y="3316169"/>
            <a:ext cx="27368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BW</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Onset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22" name="Rectangle 121">
            <a:extLst>
              <a:ext uri="{FF2B5EF4-FFF2-40B4-BE49-F238E27FC236}">
                <a16:creationId xmlns:a16="http://schemas.microsoft.com/office/drawing/2014/main" id="{FD3D680D-57F1-2549-C53B-431AE11A62AE}"/>
              </a:ext>
            </a:extLst>
          </p:cNvPr>
          <p:cNvSpPr/>
          <p:nvPr/>
        </p:nvSpPr>
        <p:spPr>
          <a:xfrm>
            <a:off x="2840293" y="3316169"/>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3" name="Rectangle 122">
            <a:extLst>
              <a:ext uri="{FF2B5EF4-FFF2-40B4-BE49-F238E27FC236}">
                <a16:creationId xmlns:a16="http://schemas.microsoft.com/office/drawing/2014/main" id="{A6F73C6B-5A5F-26A3-564F-2D76E02214B1}"/>
              </a:ext>
            </a:extLst>
          </p:cNvPr>
          <p:cNvSpPr/>
          <p:nvPr/>
        </p:nvSpPr>
        <p:spPr>
          <a:xfrm>
            <a:off x="5524756" y="4262319"/>
            <a:ext cx="1779587"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144" name="Straight Connector 143">
            <a:extLst>
              <a:ext uri="{FF2B5EF4-FFF2-40B4-BE49-F238E27FC236}">
                <a16:creationId xmlns:a16="http://schemas.microsoft.com/office/drawing/2014/main" id="{4757CE5C-3960-73E4-491B-180AE965E45D}"/>
              </a:ext>
            </a:extLst>
          </p:cNvPr>
          <p:cNvCxnSpPr>
            <a:endCxn id="117" idx="1"/>
          </p:cNvCxnSpPr>
          <p:nvPr/>
        </p:nvCxnSpPr>
        <p:spPr>
          <a:xfrm>
            <a:off x="3524506" y="3460632"/>
            <a:ext cx="2000250" cy="946150"/>
          </a:xfrm>
          <a:prstGeom prst="line">
            <a:avLst/>
          </a:prstGeom>
          <a:noFill/>
          <a:ln w="25400" cap="flat" cmpd="sng" algn="ctr">
            <a:solidFill>
              <a:srgbClr val="FF0000"/>
            </a:solidFill>
            <a:prstDash val="solid"/>
          </a:ln>
          <a:effectLst/>
        </p:spPr>
      </p:cxnSp>
      <p:sp>
        <p:nvSpPr>
          <p:cNvPr id="145" name="Content Placeholder 4">
            <a:extLst>
              <a:ext uri="{FF2B5EF4-FFF2-40B4-BE49-F238E27FC236}">
                <a16:creationId xmlns:a16="http://schemas.microsoft.com/office/drawing/2014/main" id="{AAF87D6A-EE0C-4991-376C-5C50D657EF3F}"/>
              </a:ext>
            </a:extLst>
          </p:cNvPr>
          <p:cNvSpPr txBox="1">
            <a:spLocks/>
          </p:cNvSpPr>
          <p:nvPr/>
        </p:nvSpPr>
        <p:spPr bwMode="auto">
          <a:xfrm>
            <a:off x="7802818" y="3316169"/>
            <a:ext cx="24511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Smart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Temporal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endPar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endParaRPr>
          </a:p>
        </p:txBody>
      </p:sp>
      <p:graphicFrame>
        <p:nvGraphicFramePr>
          <p:cNvPr id="16" name="Diagram 15">
            <a:extLst>
              <a:ext uri="{FF2B5EF4-FFF2-40B4-BE49-F238E27FC236}">
                <a16:creationId xmlns:a16="http://schemas.microsoft.com/office/drawing/2014/main" id="{FD016A07-74D5-FFE7-6AF4-8536C59D3D7E}"/>
              </a:ext>
            </a:extLst>
          </p:cNvPr>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angle 17">
            <a:extLst>
              <a:ext uri="{FF2B5EF4-FFF2-40B4-BE49-F238E27FC236}">
                <a16:creationId xmlns:a16="http://schemas.microsoft.com/office/drawing/2014/main" id="{B0302FF5-0E74-1C09-C9ED-D0B8870CC676}"/>
              </a:ext>
            </a:extLst>
          </p:cNvPr>
          <p:cNvSpPr/>
          <p:nvPr/>
        </p:nvSpPr>
        <p:spPr>
          <a:xfrm>
            <a:off x="2840292" y="3702968"/>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9" name="Rectangle 18">
            <a:extLst>
              <a:ext uri="{FF2B5EF4-FFF2-40B4-BE49-F238E27FC236}">
                <a16:creationId xmlns:a16="http://schemas.microsoft.com/office/drawing/2014/main" id="{A004D295-DA5F-86A4-6FB0-CDB99F7F4EB7}"/>
              </a:ext>
            </a:extLst>
          </p:cNvPr>
          <p:cNvSpPr/>
          <p:nvPr/>
        </p:nvSpPr>
        <p:spPr>
          <a:xfrm>
            <a:off x="2840291" y="4073246"/>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20" name="Straight Connector 19">
            <a:extLst>
              <a:ext uri="{FF2B5EF4-FFF2-40B4-BE49-F238E27FC236}">
                <a16:creationId xmlns:a16="http://schemas.microsoft.com/office/drawing/2014/main" id="{522ABBA6-1C70-1D41-ED64-790915538A7B}"/>
              </a:ext>
            </a:extLst>
          </p:cNvPr>
          <p:cNvCxnSpPr>
            <a:cxnSpLocks/>
            <a:stCxn id="18" idx="3"/>
            <a:endCxn id="123" idx="1"/>
          </p:cNvCxnSpPr>
          <p:nvPr/>
        </p:nvCxnSpPr>
        <p:spPr>
          <a:xfrm>
            <a:off x="3524505" y="3846637"/>
            <a:ext cx="2000251" cy="560145"/>
          </a:xfrm>
          <a:prstGeom prst="line">
            <a:avLst/>
          </a:prstGeom>
          <a:noFill/>
          <a:ln w="25400" cap="flat" cmpd="sng" algn="ctr">
            <a:solidFill>
              <a:srgbClr val="FF0000"/>
            </a:solidFill>
            <a:prstDash val="solid"/>
          </a:ln>
          <a:effectLst/>
        </p:spPr>
      </p:cxnSp>
      <p:cxnSp>
        <p:nvCxnSpPr>
          <p:cNvPr id="21" name="Straight Connector 20">
            <a:extLst>
              <a:ext uri="{FF2B5EF4-FFF2-40B4-BE49-F238E27FC236}">
                <a16:creationId xmlns:a16="http://schemas.microsoft.com/office/drawing/2014/main" id="{FE650AF1-58F7-BC39-B4AE-7FE99050F8F6}"/>
              </a:ext>
            </a:extLst>
          </p:cNvPr>
          <p:cNvCxnSpPr>
            <a:cxnSpLocks/>
            <a:stCxn id="19" idx="3"/>
            <a:endCxn id="123" idx="1"/>
          </p:cNvCxnSpPr>
          <p:nvPr/>
        </p:nvCxnSpPr>
        <p:spPr>
          <a:xfrm>
            <a:off x="3524504" y="4216915"/>
            <a:ext cx="2000252" cy="189867"/>
          </a:xfrm>
          <a:prstGeom prst="line">
            <a:avLst/>
          </a:prstGeom>
          <a:noFill/>
          <a:ln w="25400" cap="flat" cmpd="sng" algn="ctr">
            <a:solidFill>
              <a:srgbClr val="FF0000"/>
            </a:solidFill>
            <a:prstDash val="solid"/>
          </a:ln>
          <a:effectLst/>
        </p:spPr>
      </p:cxnSp>
      <p:sp>
        <p:nvSpPr>
          <p:cNvPr id="24" name="Rectangle 23">
            <a:extLst>
              <a:ext uri="{FF2B5EF4-FFF2-40B4-BE49-F238E27FC236}">
                <a16:creationId xmlns:a16="http://schemas.microsoft.com/office/drawing/2014/main" id="{9E5F8A2F-A271-EAD5-7944-98CF1261FC4E}"/>
              </a:ext>
            </a:extLst>
          </p:cNvPr>
          <p:cNvSpPr/>
          <p:nvPr/>
        </p:nvSpPr>
        <p:spPr>
          <a:xfrm>
            <a:off x="7829458" y="3878871"/>
            <a:ext cx="1450811"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25" name="Straight Connector 24">
            <a:extLst>
              <a:ext uri="{FF2B5EF4-FFF2-40B4-BE49-F238E27FC236}">
                <a16:creationId xmlns:a16="http://schemas.microsoft.com/office/drawing/2014/main" id="{48A56228-79A1-4A06-821B-F8295F0036D0}"/>
              </a:ext>
            </a:extLst>
          </p:cNvPr>
          <p:cNvCxnSpPr>
            <a:cxnSpLocks/>
            <a:stCxn id="123" idx="3"/>
            <a:endCxn id="24" idx="1"/>
          </p:cNvCxnSpPr>
          <p:nvPr/>
        </p:nvCxnSpPr>
        <p:spPr>
          <a:xfrm flipV="1">
            <a:off x="7304343" y="4023334"/>
            <a:ext cx="525115" cy="383448"/>
          </a:xfrm>
          <a:prstGeom prst="line">
            <a:avLst/>
          </a:prstGeom>
          <a:noFill/>
          <a:ln w="25400" cap="flat" cmpd="sng" algn="ctr">
            <a:solidFill>
              <a:srgbClr val="FF0000"/>
            </a:solidFill>
            <a:prstDash val="solid"/>
          </a:ln>
          <a:effectLst/>
        </p:spPr>
      </p:cxnSp>
      <p:sp>
        <p:nvSpPr>
          <p:cNvPr id="31" name="Title 1">
            <a:extLst>
              <a:ext uri="{FF2B5EF4-FFF2-40B4-BE49-F238E27FC236}">
                <a16:creationId xmlns:a16="http://schemas.microsoft.com/office/drawing/2014/main" id="{AF635A4F-447E-E279-2B63-CFB872C29317}"/>
              </a:ext>
            </a:extLst>
          </p:cNvPr>
          <p:cNvSpPr txBox="1">
            <a:spLocks/>
          </p:cNvSpPr>
          <p:nvPr/>
        </p:nvSpPr>
        <p:spPr>
          <a:xfrm>
            <a:off x="609599" y="261952"/>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The winner…</a:t>
            </a:r>
          </a:p>
        </p:txBody>
      </p:sp>
      <p:sp>
        <p:nvSpPr>
          <p:cNvPr id="3" name="TextBox 2">
            <a:extLst>
              <a:ext uri="{FF2B5EF4-FFF2-40B4-BE49-F238E27FC236}">
                <a16:creationId xmlns:a16="http://schemas.microsoft.com/office/drawing/2014/main" id="{7D76A294-9B74-D07C-E27F-21D18004A6B3}"/>
              </a:ext>
            </a:extLst>
          </p:cNvPr>
          <p:cNvSpPr txBox="1"/>
          <p:nvPr/>
        </p:nvSpPr>
        <p:spPr>
          <a:xfrm>
            <a:off x="9209145" y="5761905"/>
            <a:ext cx="2089546" cy="369332"/>
          </a:xfrm>
          <a:prstGeom prst="rect">
            <a:avLst/>
          </a:prstGeom>
          <a:noFill/>
        </p:spPr>
        <p:txBody>
          <a:bodyPr wrap="none" rtlCol="0">
            <a:spAutoFit/>
          </a:bodyPr>
          <a:lstStyle/>
          <a:p>
            <a:r>
              <a:rPr lang="en-US" dirty="0"/>
              <a:t>… on young subjects</a:t>
            </a:r>
          </a:p>
        </p:txBody>
      </p:sp>
      <p:sp>
        <p:nvSpPr>
          <p:cNvPr id="4" name="TextBox 3">
            <a:extLst>
              <a:ext uri="{FF2B5EF4-FFF2-40B4-BE49-F238E27FC236}">
                <a16:creationId xmlns:a16="http://schemas.microsoft.com/office/drawing/2014/main" id="{B1A70DB5-06B6-2425-D42B-C2A2DA64B803}"/>
              </a:ext>
            </a:extLst>
          </p:cNvPr>
          <p:cNvSpPr txBox="1"/>
          <p:nvPr/>
        </p:nvSpPr>
        <p:spPr>
          <a:xfrm>
            <a:off x="100013" y="6556634"/>
            <a:ext cx="12015597" cy="261610"/>
          </a:xfrm>
          <a:prstGeom prst="rect">
            <a:avLst/>
          </a:prstGeom>
          <a:no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bg1"/>
                </a:solidFill>
                <a:effectLst/>
                <a:uLnTx/>
                <a:uFillTx/>
                <a:latin typeface="Calibri"/>
                <a:ea typeface="+mn-ea"/>
                <a:cs typeface="+mn-cs"/>
              </a:rPr>
              <a:t>Charlton PH </a:t>
            </a:r>
            <a:r>
              <a:rPr kumimoji="0" lang="en-GB" sz="1100" b="0" i="1" u="none" strike="noStrike" kern="1200" cap="none" spc="0" normalizeH="0" baseline="0" noProof="0" dirty="0">
                <a:ln>
                  <a:noFill/>
                </a:ln>
                <a:solidFill>
                  <a:schemeClr val="bg1"/>
                </a:solidFill>
                <a:effectLst/>
                <a:uLnTx/>
                <a:uFillTx/>
                <a:latin typeface="Calibri"/>
                <a:ea typeface="+mn-ea"/>
                <a:cs typeface="+mn-cs"/>
              </a:rPr>
              <a:t>et al.</a:t>
            </a:r>
            <a:r>
              <a:rPr kumimoji="0" lang="en-GB" sz="1100" b="0" i="0" u="none" strike="noStrike" kern="1200" cap="none" spc="0" normalizeH="0" baseline="0" noProof="0" dirty="0">
                <a:ln>
                  <a:noFill/>
                </a:ln>
                <a:solidFill>
                  <a:schemeClr val="bg1"/>
                </a:solidFill>
                <a:effectLst/>
                <a:uLnTx/>
                <a:uFillTx/>
                <a:latin typeface="Calibri"/>
                <a:ea typeface="+mn-ea"/>
                <a:cs typeface="+mn-cs"/>
              </a:rPr>
              <a:t>, An assessment of algorithms to estimate respiratory rate from the electrocardiogram and </a:t>
            </a:r>
            <a:r>
              <a:rPr kumimoji="0" lang="en-GB" sz="1100" b="0" i="0" u="none" strike="noStrike" kern="1200" cap="none" spc="0" normalizeH="0" baseline="0" noProof="0" dirty="0" err="1">
                <a:ln>
                  <a:noFill/>
                </a:ln>
                <a:solidFill>
                  <a:schemeClr val="bg1"/>
                </a:solidFill>
                <a:effectLst/>
                <a:uLnTx/>
                <a:uFillTx/>
                <a:latin typeface="Calibri"/>
                <a:ea typeface="+mn-ea"/>
                <a:cs typeface="+mn-cs"/>
              </a:rPr>
              <a:t>photoplethysmogram</a:t>
            </a:r>
            <a:r>
              <a:rPr kumimoji="0" lang="en-GB" sz="1100" b="0" i="0" u="none" strike="noStrike" kern="1200" cap="none" spc="0" normalizeH="0" baseline="0" noProof="0" dirty="0">
                <a:ln>
                  <a:noFill/>
                </a:ln>
                <a:solidFill>
                  <a:schemeClr val="bg1"/>
                </a:solidFill>
                <a:effectLst/>
                <a:uLnTx/>
                <a:uFillTx/>
                <a:latin typeface="Calibri"/>
                <a:ea typeface="+mn-ea"/>
                <a:cs typeface="+mn-cs"/>
              </a:rPr>
              <a:t>, Phys Meas., 2016. </a:t>
            </a:r>
            <a:r>
              <a:rPr kumimoji="0" lang="en-GB" sz="1100" b="0" i="0" u="none" strike="noStrike" kern="1200" cap="none" spc="0" normalizeH="0" baseline="0" noProof="0" dirty="0">
                <a:ln>
                  <a:noFill/>
                </a:ln>
                <a:solidFill>
                  <a:schemeClr val="bg1"/>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https://doi.org/10.1088/0967-3334/37/4/610</a:t>
            </a:r>
            <a:r>
              <a:rPr kumimoji="0" lang="en-GB" sz="1100" b="0" i="0" u="none" strike="noStrike" kern="1200" cap="none" spc="0" normalizeH="0" baseline="0" noProof="0" dirty="0">
                <a:ln>
                  <a:noFill/>
                </a:ln>
                <a:solidFill>
                  <a:schemeClr val="bg1"/>
                </a:solidFill>
                <a:effectLst/>
                <a:uLnTx/>
                <a:uFillTx/>
                <a:latin typeface="Calibri"/>
                <a:ea typeface="+mn-ea"/>
                <a:cs typeface="+mn-cs"/>
              </a:rPr>
              <a:t> </a:t>
            </a:r>
            <a:endParaRPr kumimoji="0" lang="en-US" sz="1100" b="0"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158373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5C34D-1C65-7D6D-CD02-D62C05AAEBDC}"/>
            </a:ext>
          </a:extLst>
        </p:cNvPr>
        <p:cNvGrpSpPr/>
        <p:nvPr/>
      </p:nvGrpSpPr>
      <p:grpSpPr>
        <a:xfrm>
          <a:off x="0" y="0"/>
          <a:ext cx="0" cy="0"/>
          <a:chOff x="0" y="0"/>
          <a:chExt cx="0" cy="0"/>
        </a:xfrm>
      </p:grpSpPr>
      <p:sp>
        <p:nvSpPr>
          <p:cNvPr id="18437" name="TextBox 7">
            <a:extLst>
              <a:ext uri="{FF2B5EF4-FFF2-40B4-BE49-F238E27FC236}">
                <a16:creationId xmlns:a16="http://schemas.microsoft.com/office/drawing/2014/main" id="{54710ABC-F4D9-86B5-3453-A348C4816545}"/>
              </a:ext>
            </a:extLst>
          </p:cNvPr>
          <p:cNvSpPr txBox="1">
            <a:spLocks noChangeArrowheads="1"/>
          </p:cNvSpPr>
          <p:nvPr/>
        </p:nvSpPr>
        <p:spPr bwMode="auto">
          <a:xfrm>
            <a:off x="1544641" y="2165353"/>
            <a:ext cx="1584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8438" name="TextBox 8">
            <a:extLst>
              <a:ext uri="{FF2B5EF4-FFF2-40B4-BE49-F238E27FC236}">
                <a16:creationId xmlns:a16="http://schemas.microsoft.com/office/drawing/2014/main" id="{1EA72363-3DC3-3F9F-89F9-46864F98B026}"/>
              </a:ext>
            </a:extLst>
          </p:cNvPr>
          <p:cNvSpPr txBox="1">
            <a:spLocks noChangeArrowheads="1"/>
          </p:cNvSpPr>
          <p:nvPr/>
        </p:nvSpPr>
        <p:spPr bwMode="auto">
          <a:xfrm>
            <a:off x="9521828" y="1946278"/>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118" name="Content Placeholder 4">
            <a:extLst>
              <a:ext uri="{FF2B5EF4-FFF2-40B4-BE49-F238E27FC236}">
                <a16:creationId xmlns:a16="http://schemas.microsoft.com/office/drawing/2014/main" id="{BDB6142E-E162-1880-DA5D-31CF67FCC934}"/>
              </a:ext>
            </a:extLst>
          </p:cNvPr>
          <p:cNvSpPr txBox="1">
            <a:spLocks/>
          </p:cNvSpPr>
          <p:nvPr/>
        </p:nvSpPr>
        <p:spPr bwMode="auto">
          <a:xfrm>
            <a:off x="2911731" y="3316169"/>
            <a:ext cx="27368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BW</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Onset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22" name="Rectangle 121">
            <a:extLst>
              <a:ext uri="{FF2B5EF4-FFF2-40B4-BE49-F238E27FC236}">
                <a16:creationId xmlns:a16="http://schemas.microsoft.com/office/drawing/2014/main" id="{694BC61D-8A1F-793D-9A9A-8B524F6A262F}"/>
              </a:ext>
            </a:extLst>
          </p:cNvPr>
          <p:cNvSpPr/>
          <p:nvPr/>
        </p:nvSpPr>
        <p:spPr>
          <a:xfrm>
            <a:off x="2840293" y="3316169"/>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graphicFrame>
        <p:nvGraphicFramePr>
          <p:cNvPr id="16" name="Diagram 15">
            <a:extLst>
              <a:ext uri="{FF2B5EF4-FFF2-40B4-BE49-F238E27FC236}">
                <a16:creationId xmlns:a16="http://schemas.microsoft.com/office/drawing/2014/main" id="{C0E8A367-5285-6EDD-C488-D36DDE59ED58}"/>
              </a:ext>
            </a:extLst>
          </p:cNvPr>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angle 17">
            <a:extLst>
              <a:ext uri="{FF2B5EF4-FFF2-40B4-BE49-F238E27FC236}">
                <a16:creationId xmlns:a16="http://schemas.microsoft.com/office/drawing/2014/main" id="{A83C2FF7-3616-1D3C-7214-9BBC107A2549}"/>
              </a:ext>
            </a:extLst>
          </p:cNvPr>
          <p:cNvSpPr/>
          <p:nvPr/>
        </p:nvSpPr>
        <p:spPr>
          <a:xfrm>
            <a:off x="2840292" y="3702968"/>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9" name="Rectangle 18">
            <a:extLst>
              <a:ext uri="{FF2B5EF4-FFF2-40B4-BE49-F238E27FC236}">
                <a16:creationId xmlns:a16="http://schemas.microsoft.com/office/drawing/2014/main" id="{73AE36CC-4415-B084-DAA4-8CAA41D9EC4E}"/>
              </a:ext>
            </a:extLst>
          </p:cNvPr>
          <p:cNvSpPr/>
          <p:nvPr/>
        </p:nvSpPr>
        <p:spPr>
          <a:xfrm>
            <a:off x="2840291" y="4073246"/>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31" name="Title 1">
            <a:extLst>
              <a:ext uri="{FF2B5EF4-FFF2-40B4-BE49-F238E27FC236}">
                <a16:creationId xmlns:a16="http://schemas.microsoft.com/office/drawing/2014/main" id="{25D1AB98-EF39-3A39-9CF5-CE2B338CD723}"/>
              </a:ext>
            </a:extLst>
          </p:cNvPr>
          <p:cNvSpPr txBox="1">
            <a:spLocks/>
          </p:cNvSpPr>
          <p:nvPr/>
        </p:nvSpPr>
        <p:spPr>
          <a:xfrm>
            <a:off x="609599" y="261952"/>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The strength of respiratory modulations</a:t>
            </a:r>
          </a:p>
        </p:txBody>
      </p:sp>
      <p:graphicFrame>
        <p:nvGraphicFramePr>
          <p:cNvPr id="2" name="Table 1">
            <a:extLst>
              <a:ext uri="{FF2B5EF4-FFF2-40B4-BE49-F238E27FC236}">
                <a16:creationId xmlns:a16="http://schemas.microsoft.com/office/drawing/2014/main" id="{FCB8D666-FAE2-BC16-A68E-3ECA0308F647}"/>
              </a:ext>
            </a:extLst>
          </p:cNvPr>
          <p:cNvGraphicFramePr>
            <a:graphicFrameLocks noGrp="1"/>
          </p:cNvGraphicFramePr>
          <p:nvPr>
            <p:extLst>
              <p:ext uri="{D42A27DB-BD31-4B8C-83A1-F6EECF244321}">
                <p14:modId xmlns:p14="http://schemas.microsoft.com/office/powerpoint/2010/main" val="272925148"/>
              </p:ext>
            </p:extLst>
          </p:nvPr>
        </p:nvGraphicFramePr>
        <p:xfrm>
          <a:off x="5447381" y="3280290"/>
          <a:ext cx="6440229" cy="2160588"/>
        </p:xfrm>
        <a:graphic>
          <a:graphicData uri="http://schemas.openxmlformats.org/drawingml/2006/table">
            <a:tbl>
              <a:tblPr firstRow="1" bandRow="1">
                <a:tableStyleId>{5C22544A-7EE6-4342-B048-85BDC9FD1C3A}</a:tableStyleId>
              </a:tblPr>
              <a:tblGrid>
                <a:gridCol w="2146743">
                  <a:extLst>
                    <a:ext uri="{9D8B030D-6E8A-4147-A177-3AD203B41FA5}">
                      <a16:colId xmlns:a16="http://schemas.microsoft.com/office/drawing/2014/main" val="3527824487"/>
                    </a:ext>
                  </a:extLst>
                </a:gridCol>
                <a:gridCol w="2146743">
                  <a:extLst>
                    <a:ext uri="{9D8B030D-6E8A-4147-A177-3AD203B41FA5}">
                      <a16:colId xmlns:a16="http://schemas.microsoft.com/office/drawing/2014/main" val="2008973499"/>
                    </a:ext>
                  </a:extLst>
                </a:gridCol>
                <a:gridCol w="2146743">
                  <a:extLst>
                    <a:ext uri="{9D8B030D-6E8A-4147-A177-3AD203B41FA5}">
                      <a16:colId xmlns:a16="http://schemas.microsoft.com/office/drawing/2014/main" val="4056459697"/>
                    </a:ext>
                  </a:extLst>
                </a:gridCol>
              </a:tblGrid>
              <a:tr h="789084">
                <a:tc>
                  <a:txBody>
                    <a:bodyPr/>
                    <a:lstStyle/>
                    <a:p>
                      <a:r>
                        <a:rPr lang="en-US" dirty="0"/>
                        <a:t>Respiratory modulation</a:t>
                      </a:r>
                    </a:p>
                  </a:txBody>
                  <a:tcPr/>
                </a:tc>
                <a:tc>
                  <a:txBody>
                    <a:bodyPr/>
                    <a:lstStyle/>
                    <a:p>
                      <a:pPr algn="ctr"/>
                      <a:r>
                        <a:rPr lang="en-US" dirty="0"/>
                        <a:t>Strength (CC):</a:t>
                      </a:r>
                    </a:p>
                    <a:p>
                      <a:pPr algn="ctr"/>
                      <a:r>
                        <a:rPr lang="en-US" dirty="0"/>
                        <a:t>Young adults</a:t>
                      </a:r>
                    </a:p>
                  </a:txBody>
                  <a:tcPr/>
                </a:tc>
                <a:tc>
                  <a:txBody>
                    <a:bodyPr/>
                    <a:lstStyle/>
                    <a:p>
                      <a:pPr algn="ctr"/>
                      <a:r>
                        <a:rPr lang="en-US" dirty="0"/>
                        <a:t>Strength (CC):</a:t>
                      </a:r>
                    </a:p>
                    <a:p>
                      <a:pPr algn="ctr"/>
                      <a:r>
                        <a:rPr lang="en-US" dirty="0"/>
                        <a:t>Older adults</a:t>
                      </a:r>
                    </a:p>
                  </a:txBody>
                  <a:tcPr/>
                </a:tc>
                <a:extLst>
                  <a:ext uri="{0D108BD9-81ED-4DB2-BD59-A6C34878D82A}">
                    <a16:rowId xmlns:a16="http://schemas.microsoft.com/office/drawing/2014/main" val="3147817437"/>
                  </a:ext>
                </a:extLst>
              </a:tr>
              <a:tr h="457168">
                <a:tc>
                  <a:txBody>
                    <a:bodyPr/>
                    <a:lstStyle/>
                    <a:p>
                      <a:r>
                        <a:rPr lang="en-US" dirty="0"/>
                        <a:t>BW</a:t>
                      </a:r>
                    </a:p>
                  </a:txBody>
                  <a:tcPr/>
                </a:tc>
                <a:tc>
                  <a:txBody>
                    <a:bodyPr/>
                    <a:lstStyle/>
                    <a:p>
                      <a:pPr algn="ctr"/>
                      <a:r>
                        <a:rPr lang="en-US" dirty="0"/>
                        <a:t>0.48 (0.35 − 0.56)</a:t>
                      </a:r>
                    </a:p>
                  </a:txBody>
                  <a:tcPr/>
                </a:tc>
                <a:tc>
                  <a:txBody>
                    <a:bodyPr/>
                    <a:lstStyle/>
                    <a:p>
                      <a:pPr algn="ctr"/>
                      <a:r>
                        <a:rPr lang="en-US" dirty="0"/>
                        <a:t>0.49 (0.36 − 0.63)</a:t>
                      </a:r>
                    </a:p>
                  </a:txBody>
                  <a:tcPr/>
                </a:tc>
                <a:extLst>
                  <a:ext uri="{0D108BD9-81ED-4DB2-BD59-A6C34878D82A}">
                    <a16:rowId xmlns:a16="http://schemas.microsoft.com/office/drawing/2014/main" val="1864754294"/>
                  </a:ext>
                </a:extLst>
              </a:tr>
              <a:tr h="457168">
                <a:tc>
                  <a:txBody>
                    <a:bodyPr/>
                    <a:lstStyle/>
                    <a:p>
                      <a:r>
                        <a:rPr lang="en-US" dirty="0"/>
                        <a:t>AM</a:t>
                      </a:r>
                    </a:p>
                  </a:txBody>
                  <a:tcPr/>
                </a:tc>
                <a:tc>
                  <a:txBody>
                    <a:bodyPr/>
                    <a:lstStyle/>
                    <a:p>
                      <a:pPr algn="ctr"/>
                      <a:r>
                        <a:rPr lang="en-US" dirty="0"/>
                        <a:t>0.48 (0.39 − 0.57)</a:t>
                      </a:r>
                    </a:p>
                  </a:txBody>
                  <a:tcPr/>
                </a:tc>
                <a:tc>
                  <a:txBody>
                    <a:bodyPr/>
                    <a:lstStyle/>
                    <a:p>
                      <a:pPr algn="ctr"/>
                      <a:r>
                        <a:rPr lang="en-US" dirty="0"/>
                        <a:t>0.47 (0.35 − 0.57)</a:t>
                      </a:r>
                    </a:p>
                  </a:txBody>
                  <a:tcPr/>
                </a:tc>
                <a:extLst>
                  <a:ext uri="{0D108BD9-81ED-4DB2-BD59-A6C34878D82A}">
                    <a16:rowId xmlns:a16="http://schemas.microsoft.com/office/drawing/2014/main" val="3329095296"/>
                  </a:ext>
                </a:extLst>
              </a:tr>
              <a:tr h="457168">
                <a:tc>
                  <a:txBody>
                    <a:bodyPr/>
                    <a:lstStyle/>
                    <a:p>
                      <a:r>
                        <a:rPr lang="en-US" dirty="0"/>
                        <a:t>FM</a:t>
                      </a:r>
                    </a:p>
                  </a:txBody>
                  <a:tcPr/>
                </a:tc>
                <a:tc>
                  <a:txBody>
                    <a:bodyPr/>
                    <a:lstStyle/>
                    <a:p>
                      <a:pPr algn="ctr"/>
                      <a:r>
                        <a:rPr lang="en-US" dirty="0">
                          <a:solidFill>
                            <a:srgbClr val="FF0000"/>
                          </a:solidFill>
                        </a:rPr>
                        <a:t>0.64 (0.50 − 0.73)</a:t>
                      </a:r>
                    </a:p>
                  </a:txBody>
                  <a:tcPr/>
                </a:tc>
                <a:tc>
                  <a:txBody>
                    <a:bodyPr/>
                    <a:lstStyle/>
                    <a:p>
                      <a:pPr algn="ctr"/>
                      <a:r>
                        <a:rPr lang="en-US" dirty="0">
                          <a:solidFill>
                            <a:srgbClr val="FF0000"/>
                          </a:solidFill>
                        </a:rPr>
                        <a:t>0.38 (0.32 − 0.55)</a:t>
                      </a:r>
                    </a:p>
                  </a:txBody>
                  <a:tcPr/>
                </a:tc>
                <a:extLst>
                  <a:ext uri="{0D108BD9-81ED-4DB2-BD59-A6C34878D82A}">
                    <a16:rowId xmlns:a16="http://schemas.microsoft.com/office/drawing/2014/main" val="3943400306"/>
                  </a:ext>
                </a:extLst>
              </a:tr>
            </a:tbl>
          </a:graphicData>
        </a:graphic>
      </p:graphicFrame>
      <p:sp>
        <p:nvSpPr>
          <p:cNvPr id="4" name="TextBox 3">
            <a:extLst>
              <a:ext uri="{FF2B5EF4-FFF2-40B4-BE49-F238E27FC236}">
                <a16:creationId xmlns:a16="http://schemas.microsoft.com/office/drawing/2014/main" id="{B4DBA9A5-0EEF-A4B3-CAE4-7D333A2E50ED}"/>
              </a:ext>
            </a:extLst>
          </p:cNvPr>
          <p:cNvSpPr txBox="1"/>
          <p:nvPr/>
        </p:nvSpPr>
        <p:spPr>
          <a:xfrm>
            <a:off x="0" y="6542306"/>
            <a:ext cx="12229910" cy="261610"/>
          </a:xfrm>
          <a:prstGeom prst="rect">
            <a:avLst/>
          </a:prstGeom>
          <a:no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bg1"/>
                </a:solidFill>
                <a:effectLst/>
                <a:uLnTx/>
                <a:uFillTx/>
                <a:latin typeface="Calibri"/>
                <a:ea typeface="+mn-ea"/>
                <a:cs typeface="+mn-cs"/>
              </a:rPr>
              <a:t>Charlton PH </a:t>
            </a:r>
            <a:r>
              <a:rPr kumimoji="0" lang="en-GB" sz="1100" b="0" i="1" u="none" strike="noStrike" kern="1200" cap="none" spc="0" normalizeH="0" baseline="0" noProof="0" dirty="0">
                <a:ln>
                  <a:noFill/>
                </a:ln>
                <a:solidFill>
                  <a:schemeClr val="bg1"/>
                </a:solidFill>
                <a:effectLst/>
                <a:uLnTx/>
                <a:uFillTx/>
                <a:latin typeface="Calibri"/>
                <a:ea typeface="+mn-ea"/>
                <a:cs typeface="+mn-cs"/>
              </a:rPr>
              <a:t>et al.</a:t>
            </a:r>
            <a:r>
              <a:rPr kumimoji="0" lang="en-GB" sz="1100" b="0" i="0" u="none" strike="noStrike" kern="1200" cap="none" spc="0" normalizeH="0" baseline="0" noProof="0" dirty="0">
                <a:ln>
                  <a:noFill/>
                </a:ln>
                <a:solidFill>
                  <a:schemeClr val="bg1"/>
                </a:solidFill>
                <a:effectLst/>
                <a:uLnTx/>
                <a:uFillTx/>
                <a:latin typeface="Calibri"/>
                <a:ea typeface="+mn-ea"/>
                <a:cs typeface="+mn-cs"/>
              </a:rPr>
              <a:t>, Extraction of respiratory signals from the electrocardiogram and </a:t>
            </a:r>
            <a:r>
              <a:rPr kumimoji="0" lang="en-GB" sz="1100" b="0" i="0" u="none" strike="noStrike" kern="1200" cap="none" spc="0" normalizeH="0" baseline="0" noProof="0" dirty="0" err="1">
                <a:ln>
                  <a:noFill/>
                </a:ln>
                <a:solidFill>
                  <a:schemeClr val="bg1"/>
                </a:solidFill>
                <a:effectLst/>
                <a:uLnTx/>
                <a:uFillTx/>
                <a:latin typeface="Calibri"/>
                <a:ea typeface="+mn-ea"/>
                <a:cs typeface="+mn-cs"/>
              </a:rPr>
              <a:t>photoplethysmogram</a:t>
            </a:r>
            <a:r>
              <a:rPr kumimoji="0" lang="en-GB" sz="1100" b="0" i="0" u="none" strike="noStrike" kern="1200" cap="none" spc="0" normalizeH="0" baseline="0" noProof="0" dirty="0">
                <a:ln>
                  <a:noFill/>
                </a:ln>
                <a:solidFill>
                  <a:schemeClr val="bg1"/>
                </a:solidFill>
                <a:effectLst/>
                <a:uLnTx/>
                <a:uFillTx/>
                <a:latin typeface="Calibri"/>
                <a:ea typeface="+mn-ea"/>
                <a:cs typeface="+mn-cs"/>
              </a:rPr>
              <a:t>: technical and physiological determinants, Phys Meas., 2017. </a:t>
            </a:r>
            <a:r>
              <a:rPr kumimoji="0" lang="en-GB" sz="1100" b="0" i="0" u="none" strike="noStrike" kern="1200" cap="none" spc="0" normalizeH="0" baseline="0" noProof="0" dirty="0">
                <a:ln>
                  <a:noFill/>
                </a:ln>
                <a:solidFill>
                  <a:schemeClr val="bg1"/>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https://doi.org/10.1088/1361-6579/aa670e</a:t>
            </a:r>
            <a:r>
              <a:rPr kumimoji="0" lang="en-GB" sz="1100" b="0" i="0" u="none" strike="noStrike" kern="1200" cap="none" spc="0" normalizeH="0" baseline="0" noProof="0" dirty="0">
                <a:ln>
                  <a:noFill/>
                </a:ln>
                <a:solidFill>
                  <a:schemeClr val="bg1"/>
                </a:solidFill>
                <a:effectLst/>
                <a:uLnTx/>
                <a:uFillTx/>
                <a:latin typeface="Calibri"/>
                <a:ea typeface="+mn-ea"/>
                <a:cs typeface="+mn-cs"/>
              </a:rPr>
              <a:t> </a:t>
            </a:r>
            <a:endParaRPr kumimoji="0" lang="en-US" sz="1100" b="0"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11691063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BB1F-6DA9-ADEE-85CE-7E10CD48C3C5}"/>
            </a:ext>
          </a:extLst>
        </p:cNvPr>
        <p:cNvGrpSpPr/>
        <p:nvPr/>
      </p:nvGrpSpPr>
      <p:grpSpPr>
        <a:xfrm>
          <a:off x="0" y="0"/>
          <a:ext cx="0" cy="0"/>
          <a:chOff x="0" y="0"/>
          <a:chExt cx="0" cy="0"/>
        </a:xfrm>
      </p:grpSpPr>
      <p:sp>
        <p:nvSpPr>
          <p:cNvPr id="18437" name="TextBox 7">
            <a:extLst>
              <a:ext uri="{FF2B5EF4-FFF2-40B4-BE49-F238E27FC236}">
                <a16:creationId xmlns:a16="http://schemas.microsoft.com/office/drawing/2014/main" id="{E7B61D83-8824-E9C7-BB47-226EC56125D7}"/>
              </a:ext>
            </a:extLst>
          </p:cNvPr>
          <p:cNvSpPr txBox="1">
            <a:spLocks noChangeArrowheads="1"/>
          </p:cNvSpPr>
          <p:nvPr/>
        </p:nvSpPr>
        <p:spPr bwMode="auto">
          <a:xfrm>
            <a:off x="1544641" y="2165353"/>
            <a:ext cx="1584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alibri" charset="0"/>
                <a:ea typeface="+mn-ea"/>
                <a:cs typeface="+mn-cs"/>
              </a:rPr>
              <a:t>ECG or PPG</a:t>
            </a:r>
          </a:p>
        </p:txBody>
      </p:sp>
      <p:sp>
        <p:nvSpPr>
          <p:cNvPr id="18438" name="TextBox 8">
            <a:extLst>
              <a:ext uri="{FF2B5EF4-FFF2-40B4-BE49-F238E27FC236}">
                <a16:creationId xmlns:a16="http://schemas.microsoft.com/office/drawing/2014/main" id="{935C52C2-F99B-569C-E561-44C02C1BFC7A}"/>
              </a:ext>
            </a:extLst>
          </p:cNvPr>
          <p:cNvSpPr txBox="1">
            <a:spLocks noChangeArrowheads="1"/>
          </p:cNvSpPr>
          <p:nvPr/>
        </p:nvSpPr>
        <p:spPr bwMode="auto">
          <a:xfrm>
            <a:off x="9521828" y="1946278"/>
            <a:ext cx="9239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nchor="ctr" anchorCtr="1"/>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3200" b="0" i="0" u="none" strike="noStrike" kern="1200" cap="none" spc="0" normalizeH="0" baseline="0" noProof="0">
                <a:ln>
                  <a:noFill/>
                </a:ln>
                <a:solidFill>
                  <a:prstClr val="black"/>
                </a:solidFill>
                <a:effectLst/>
                <a:uLnTx/>
                <a:uFillTx/>
                <a:latin typeface="Calibri" charset="0"/>
                <a:ea typeface="+mn-ea"/>
                <a:cs typeface="+mn-cs"/>
              </a:rPr>
              <a:t>RR</a:t>
            </a:r>
            <a:endParaRPr kumimoji="0" lang="en-GB" altLang="en-US" sz="2400" b="0" i="0" u="none" strike="noStrike" kern="1200" cap="none" spc="0" normalizeH="0" baseline="0" noProof="0">
              <a:ln>
                <a:noFill/>
              </a:ln>
              <a:solidFill>
                <a:prstClr val="black"/>
              </a:solidFill>
              <a:effectLst/>
              <a:uLnTx/>
              <a:uFillTx/>
              <a:latin typeface="Calibri" charset="0"/>
              <a:ea typeface="+mn-ea"/>
              <a:cs typeface="+mn-cs"/>
            </a:endParaRPr>
          </a:p>
        </p:txBody>
      </p:sp>
      <p:sp>
        <p:nvSpPr>
          <p:cNvPr id="117" name="Content Placeholder 4">
            <a:extLst>
              <a:ext uri="{FF2B5EF4-FFF2-40B4-BE49-F238E27FC236}">
                <a16:creationId xmlns:a16="http://schemas.microsoft.com/office/drawing/2014/main" id="{1ECD7A7C-1E83-791B-5F32-CC6A378E21D8}"/>
              </a:ext>
            </a:extLst>
          </p:cNvPr>
          <p:cNvSpPr txBox="1">
            <a:spLocks/>
          </p:cNvSpPr>
          <p:nvPr/>
        </p:nvSpPr>
        <p:spPr bwMode="auto">
          <a:xfrm>
            <a:off x="5504118" y="3316169"/>
            <a:ext cx="2452688"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Fourier Transform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Autoregression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detection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Zero-crossings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18" name="Content Placeholder 4">
            <a:extLst>
              <a:ext uri="{FF2B5EF4-FFF2-40B4-BE49-F238E27FC236}">
                <a16:creationId xmlns:a16="http://schemas.microsoft.com/office/drawing/2014/main" id="{E1A9EAE3-817B-6908-E680-533215A0F421}"/>
              </a:ext>
            </a:extLst>
          </p:cNvPr>
          <p:cNvSpPr txBox="1">
            <a:spLocks/>
          </p:cNvSpPr>
          <p:nvPr/>
        </p:nvSpPr>
        <p:spPr bwMode="auto">
          <a:xfrm>
            <a:off x="2911731" y="3316169"/>
            <a:ext cx="27368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BW</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FM</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Peak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Onset amplitudes</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a:ln>
                  <a:noFill/>
                </a:ln>
                <a:solidFill>
                  <a:sysClr val="windowText" lastClr="000000"/>
                </a:solidFill>
                <a:effectLst/>
                <a:uLnTx/>
                <a:uFillTx/>
                <a:latin typeface="Calibri"/>
                <a:ea typeface=""/>
                <a:cs typeface=""/>
              </a:rPr>
              <a:t>…</a:t>
            </a:r>
          </a:p>
        </p:txBody>
      </p:sp>
      <p:sp>
        <p:nvSpPr>
          <p:cNvPr id="122" name="Rectangle 121">
            <a:extLst>
              <a:ext uri="{FF2B5EF4-FFF2-40B4-BE49-F238E27FC236}">
                <a16:creationId xmlns:a16="http://schemas.microsoft.com/office/drawing/2014/main" id="{B7D33E97-FC3F-F357-986D-BF77DF09142B}"/>
              </a:ext>
            </a:extLst>
          </p:cNvPr>
          <p:cNvSpPr/>
          <p:nvPr/>
        </p:nvSpPr>
        <p:spPr>
          <a:xfrm>
            <a:off x="2840293" y="3316169"/>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sp>
        <p:nvSpPr>
          <p:cNvPr id="123" name="Rectangle 122">
            <a:extLst>
              <a:ext uri="{FF2B5EF4-FFF2-40B4-BE49-F238E27FC236}">
                <a16:creationId xmlns:a16="http://schemas.microsoft.com/office/drawing/2014/main" id="{28CC4B18-4A54-EA69-ED7A-6BD3A7A1F99C}"/>
              </a:ext>
            </a:extLst>
          </p:cNvPr>
          <p:cNvSpPr/>
          <p:nvPr/>
        </p:nvSpPr>
        <p:spPr>
          <a:xfrm>
            <a:off x="5524756" y="4262319"/>
            <a:ext cx="1779587"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144" name="Straight Connector 143">
            <a:extLst>
              <a:ext uri="{FF2B5EF4-FFF2-40B4-BE49-F238E27FC236}">
                <a16:creationId xmlns:a16="http://schemas.microsoft.com/office/drawing/2014/main" id="{4670CD2C-B1A3-C87E-646C-36D777C1A09E}"/>
              </a:ext>
            </a:extLst>
          </p:cNvPr>
          <p:cNvCxnSpPr>
            <a:endCxn id="117" idx="1"/>
          </p:cNvCxnSpPr>
          <p:nvPr/>
        </p:nvCxnSpPr>
        <p:spPr>
          <a:xfrm>
            <a:off x="3524506" y="3460632"/>
            <a:ext cx="2000250" cy="946150"/>
          </a:xfrm>
          <a:prstGeom prst="line">
            <a:avLst/>
          </a:prstGeom>
          <a:noFill/>
          <a:ln w="25400" cap="flat" cmpd="sng" algn="ctr">
            <a:solidFill>
              <a:srgbClr val="FF0000"/>
            </a:solidFill>
            <a:prstDash val="solid"/>
          </a:ln>
          <a:effectLst/>
        </p:spPr>
      </p:cxnSp>
      <p:sp>
        <p:nvSpPr>
          <p:cNvPr id="145" name="Content Placeholder 4">
            <a:extLst>
              <a:ext uri="{FF2B5EF4-FFF2-40B4-BE49-F238E27FC236}">
                <a16:creationId xmlns:a16="http://schemas.microsoft.com/office/drawing/2014/main" id="{5909379F-4D57-C5AA-9C42-9CF1E2CBFEFC}"/>
              </a:ext>
            </a:extLst>
          </p:cNvPr>
          <p:cNvSpPr txBox="1">
            <a:spLocks/>
          </p:cNvSpPr>
          <p:nvPr/>
        </p:nvSpPr>
        <p:spPr bwMode="auto">
          <a:xfrm>
            <a:off x="7802818" y="3316169"/>
            <a:ext cx="24511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Smart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Temporal Fusion</a:t>
            </a: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en-GB" altLang="en-US" sz="2000" b="0" i="0" u="none" strike="noStrike" kern="1200" cap="none" spc="0" normalizeH="0" baseline="0" noProof="0" dirty="0">
                <a:ln>
                  <a:noFill/>
                </a:ln>
                <a:solidFill>
                  <a:sysClr val="windowText" lastClr="000000"/>
                </a:solidFill>
                <a:effectLst/>
                <a:uLnTx/>
                <a:uFillTx/>
                <a:latin typeface="Calibri"/>
                <a:ea typeface=""/>
                <a:cs typeface=""/>
              </a:rPr>
              <a:t>…</a:t>
            </a:r>
          </a:p>
        </p:txBody>
      </p:sp>
      <p:graphicFrame>
        <p:nvGraphicFramePr>
          <p:cNvPr id="16" name="Diagram 15">
            <a:extLst>
              <a:ext uri="{FF2B5EF4-FFF2-40B4-BE49-F238E27FC236}">
                <a16:creationId xmlns:a16="http://schemas.microsoft.com/office/drawing/2014/main" id="{C8BD96BD-3B92-66AF-82B9-D2178278C832}"/>
              </a:ext>
            </a:extLst>
          </p:cNvPr>
          <p:cNvGraphicFramePr/>
          <p:nvPr/>
        </p:nvGraphicFramePr>
        <p:xfrm>
          <a:off x="2840293" y="1969695"/>
          <a:ext cx="6768752" cy="115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angle 17">
            <a:extLst>
              <a:ext uri="{FF2B5EF4-FFF2-40B4-BE49-F238E27FC236}">
                <a16:creationId xmlns:a16="http://schemas.microsoft.com/office/drawing/2014/main" id="{F26ED92B-B3EA-07EC-8B20-ABEB8C4427F5}"/>
              </a:ext>
            </a:extLst>
          </p:cNvPr>
          <p:cNvSpPr/>
          <p:nvPr/>
        </p:nvSpPr>
        <p:spPr>
          <a:xfrm>
            <a:off x="2840292" y="3702968"/>
            <a:ext cx="684213" cy="287338"/>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20" name="Straight Connector 19">
            <a:extLst>
              <a:ext uri="{FF2B5EF4-FFF2-40B4-BE49-F238E27FC236}">
                <a16:creationId xmlns:a16="http://schemas.microsoft.com/office/drawing/2014/main" id="{E55AF254-0290-B01A-C364-2EDDDA4F6052}"/>
              </a:ext>
            </a:extLst>
          </p:cNvPr>
          <p:cNvCxnSpPr>
            <a:cxnSpLocks/>
            <a:stCxn id="18" idx="3"/>
            <a:endCxn id="123" idx="1"/>
          </p:cNvCxnSpPr>
          <p:nvPr/>
        </p:nvCxnSpPr>
        <p:spPr>
          <a:xfrm>
            <a:off x="3524505" y="3846637"/>
            <a:ext cx="2000251" cy="560145"/>
          </a:xfrm>
          <a:prstGeom prst="line">
            <a:avLst/>
          </a:prstGeom>
          <a:noFill/>
          <a:ln w="25400" cap="flat" cmpd="sng" algn="ctr">
            <a:solidFill>
              <a:srgbClr val="FF0000"/>
            </a:solidFill>
            <a:prstDash val="solid"/>
          </a:ln>
          <a:effectLst/>
        </p:spPr>
      </p:cxnSp>
      <p:sp>
        <p:nvSpPr>
          <p:cNvPr id="24" name="Rectangle 23">
            <a:extLst>
              <a:ext uri="{FF2B5EF4-FFF2-40B4-BE49-F238E27FC236}">
                <a16:creationId xmlns:a16="http://schemas.microsoft.com/office/drawing/2014/main" id="{5417BABA-A324-8A8A-D158-A451F57FF2B5}"/>
              </a:ext>
            </a:extLst>
          </p:cNvPr>
          <p:cNvSpPr/>
          <p:nvPr/>
        </p:nvSpPr>
        <p:spPr>
          <a:xfrm>
            <a:off x="7829458" y="3878871"/>
            <a:ext cx="1450811"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25" name="Straight Connector 24">
            <a:extLst>
              <a:ext uri="{FF2B5EF4-FFF2-40B4-BE49-F238E27FC236}">
                <a16:creationId xmlns:a16="http://schemas.microsoft.com/office/drawing/2014/main" id="{F8283E79-77E8-2BA5-52E5-BC343F3171E5}"/>
              </a:ext>
            </a:extLst>
          </p:cNvPr>
          <p:cNvCxnSpPr>
            <a:cxnSpLocks/>
            <a:stCxn id="123" idx="3"/>
            <a:endCxn id="24" idx="1"/>
          </p:cNvCxnSpPr>
          <p:nvPr/>
        </p:nvCxnSpPr>
        <p:spPr>
          <a:xfrm flipV="1">
            <a:off x="7304343" y="4023334"/>
            <a:ext cx="525115" cy="383448"/>
          </a:xfrm>
          <a:prstGeom prst="line">
            <a:avLst/>
          </a:prstGeom>
          <a:noFill/>
          <a:ln w="25400" cap="flat" cmpd="sng" algn="ctr">
            <a:solidFill>
              <a:srgbClr val="FF0000"/>
            </a:solidFill>
            <a:prstDash val="solid"/>
          </a:ln>
          <a:effectLst/>
        </p:spPr>
      </p:cxnSp>
      <p:sp>
        <p:nvSpPr>
          <p:cNvPr id="31" name="Title 1">
            <a:extLst>
              <a:ext uri="{FF2B5EF4-FFF2-40B4-BE49-F238E27FC236}">
                <a16:creationId xmlns:a16="http://schemas.microsoft.com/office/drawing/2014/main" id="{D0CE0344-FD62-B30A-459C-4BC51CA200B1}"/>
              </a:ext>
            </a:extLst>
          </p:cNvPr>
          <p:cNvSpPr txBox="1">
            <a:spLocks/>
          </p:cNvSpPr>
          <p:nvPr/>
        </p:nvSpPr>
        <p:spPr>
          <a:xfrm>
            <a:off x="609599" y="261952"/>
            <a:ext cx="109728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The (revised) winner…</a:t>
            </a:r>
          </a:p>
        </p:txBody>
      </p:sp>
      <p:sp>
        <p:nvSpPr>
          <p:cNvPr id="4" name="TextBox 3">
            <a:extLst>
              <a:ext uri="{FF2B5EF4-FFF2-40B4-BE49-F238E27FC236}">
                <a16:creationId xmlns:a16="http://schemas.microsoft.com/office/drawing/2014/main" id="{1C44808D-B33D-0436-D32E-4D85315BDCC4}"/>
              </a:ext>
            </a:extLst>
          </p:cNvPr>
          <p:cNvSpPr txBox="1"/>
          <p:nvPr/>
        </p:nvSpPr>
        <p:spPr>
          <a:xfrm>
            <a:off x="100013" y="6556634"/>
            <a:ext cx="12015597" cy="261610"/>
          </a:xfrm>
          <a:prstGeom prst="rect">
            <a:avLst/>
          </a:prstGeom>
          <a:noFill/>
          <a:effectLst>
            <a:softEdge rad="50800"/>
          </a:effectLst>
        </p:spPr>
        <p:txBody>
          <a:bodyPr wrap="square" rtlCol="0">
            <a:spAutoFit/>
          </a:bodyPr>
          <a:lstStyle/>
          <a:p>
            <a:pPr marL="5080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bg1"/>
                </a:solidFill>
                <a:effectLst/>
                <a:uLnTx/>
                <a:uFillTx/>
                <a:latin typeface="Calibri"/>
                <a:ea typeface="+mn-ea"/>
                <a:cs typeface="+mn-cs"/>
              </a:rPr>
              <a:t>Charlton PH, </a:t>
            </a:r>
            <a:r>
              <a:rPr kumimoji="0" lang="en-GB" sz="1100" b="0" i="0" u="none" strike="noStrike" kern="1200" cap="none" spc="0" normalizeH="0" baseline="0" noProof="0" dirty="0">
                <a:ln>
                  <a:noFill/>
                </a:ln>
                <a:solidFill>
                  <a:schemeClr val="bg1"/>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Continuous respiratory rate monitoring to detect clinical deteriorations using wearable sensors</a:t>
            </a:r>
            <a:r>
              <a:rPr kumimoji="0" lang="en-GB" sz="1100" b="0" i="0" u="none" strike="noStrike" kern="1200" cap="none" spc="0" normalizeH="0" baseline="0" noProof="0" dirty="0">
                <a:ln>
                  <a:noFill/>
                </a:ln>
                <a:solidFill>
                  <a:schemeClr val="bg1"/>
                </a:solidFill>
                <a:effectLst/>
                <a:uLnTx/>
                <a:uFillTx/>
                <a:latin typeface="Calibri"/>
                <a:ea typeface="+mn-ea"/>
                <a:cs typeface="+mn-cs"/>
              </a:rPr>
              <a:t>, PhD Thesis, 2017.</a:t>
            </a:r>
          </a:p>
        </p:txBody>
      </p:sp>
      <p:sp>
        <p:nvSpPr>
          <p:cNvPr id="2" name="Rectangle 1">
            <a:extLst>
              <a:ext uri="{FF2B5EF4-FFF2-40B4-BE49-F238E27FC236}">
                <a16:creationId xmlns:a16="http://schemas.microsoft.com/office/drawing/2014/main" id="{F2E19528-BD60-5790-2F92-CA93F9078DC8}"/>
              </a:ext>
            </a:extLst>
          </p:cNvPr>
          <p:cNvSpPr/>
          <p:nvPr/>
        </p:nvSpPr>
        <p:spPr>
          <a:xfrm>
            <a:off x="5524756" y="3526568"/>
            <a:ext cx="1979612" cy="288925"/>
          </a:xfrm>
          <a:prstGeom prst="rect">
            <a:avLst/>
          </a:prstGeom>
          <a:noFill/>
          <a:ln w="19050" cap="flat" cmpd="sng" algn="ctr">
            <a:solidFill>
              <a:srgbClr val="FF0000"/>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
              <a:cs typeface=""/>
            </a:endParaRPr>
          </a:p>
        </p:txBody>
      </p:sp>
      <p:cxnSp>
        <p:nvCxnSpPr>
          <p:cNvPr id="5" name="Straight Connector 4">
            <a:extLst>
              <a:ext uri="{FF2B5EF4-FFF2-40B4-BE49-F238E27FC236}">
                <a16:creationId xmlns:a16="http://schemas.microsoft.com/office/drawing/2014/main" id="{F1DDACD4-5065-084D-AA9A-6693E22F88AA}"/>
              </a:ext>
            </a:extLst>
          </p:cNvPr>
          <p:cNvCxnSpPr>
            <a:cxnSpLocks/>
            <a:stCxn id="122" idx="3"/>
            <a:endCxn id="2" idx="1"/>
          </p:cNvCxnSpPr>
          <p:nvPr/>
        </p:nvCxnSpPr>
        <p:spPr>
          <a:xfrm>
            <a:off x="3524506" y="3459838"/>
            <a:ext cx="2000250" cy="211193"/>
          </a:xfrm>
          <a:prstGeom prst="line">
            <a:avLst/>
          </a:prstGeom>
          <a:noFill/>
          <a:ln w="25400" cap="flat" cmpd="sng" algn="ctr">
            <a:solidFill>
              <a:srgbClr val="FF0000"/>
            </a:solidFill>
            <a:prstDash val="solid"/>
          </a:ln>
          <a:effectLst/>
        </p:spPr>
      </p:cxnSp>
      <p:cxnSp>
        <p:nvCxnSpPr>
          <p:cNvPr id="8" name="Straight Connector 7">
            <a:extLst>
              <a:ext uri="{FF2B5EF4-FFF2-40B4-BE49-F238E27FC236}">
                <a16:creationId xmlns:a16="http://schemas.microsoft.com/office/drawing/2014/main" id="{8E4ED82A-103F-C71D-B338-A8744DFECCDD}"/>
              </a:ext>
            </a:extLst>
          </p:cNvPr>
          <p:cNvCxnSpPr>
            <a:cxnSpLocks/>
            <a:stCxn id="18" idx="3"/>
            <a:endCxn id="2" idx="1"/>
          </p:cNvCxnSpPr>
          <p:nvPr/>
        </p:nvCxnSpPr>
        <p:spPr>
          <a:xfrm flipV="1">
            <a:off x="3524505" y="3671031"/>
            <a:ext cx="2000251" cy="175606"/>
          </a:xfrm>
          <a:prstGeom prst="line">
            <a:avLst/>
          </a:prstGeom>
          <a:noFill/>
          <a:ln w="25400" cap="flat" cmpd="sng" algn="ctr">
            <a:solidFill>
              <a:srgbClr val="FF0000"/>
            </a:solidFill>
            <a:prstDash val="solid"/>
          </a:ln>
          <a:effectLst/>
        </p:spPr>
      </p:cxnSp>
      <p:cxnSp>
        <p:nvCxnSpPr>
          <p:cNvPr id="13" name="Straight Connector 12">
            <a:extLst>
              <a:ext uri="{FF2B5EF4-FFF2-40B4-BE49-F238E27FC236}">
                <a16:creationId xmlns:a16="http://schemas.microsoft.com/office/drawing/2014/main" id="{903E6D65-3252-66EC-BA88-F25C0E596DDD}"/>
              </a:ext>
            </a:extLst>
          </p:cNvPr>
          <p:cNvCxnSpPr>
            <a:cxnSpLocks/>
            <a:stCxn id="2" idx="3"/>
            <a:endCxn id="24" idx="1"/>
          </p:cNvCxnSpPr>
          <p:nvPr/>
        </p:nvCxnSpPr>
        <p:spPr>
          <a:xfrm>
            <a:off x="7504368" y="3671031"/>
            <a:ext cx="325090" cy="352303"/>
          </a:xfrm>
          <a:prstGeom prst="line">
            <a:avLst/>
          </a:prstGeom>
          <a:noFill/>
          <a:ln w="25400" cap="flat" cmpd="sng" algn="ctr">
            <a:solidFill>
              <a:srgbClr val="FF0000"/>
            </a:solidFill>
            <a:prstDash val="solid"/>
          </a:ln>
          <a:effectLst/>
        </p:spPr>
      </p:cxnSp>
    </p:spTree>
    <p:extLst>
      <p:ext uri="{BB962C8B-B14F-4D97-AF65-F5344CB8AC3E}">
        <p14:creationId xmlns:p14="http://schemas.microsoft.com/office/powerpoint/2010/main" val="3530774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81"/>
        <p:cNvGrpSpPr/>
        <p:nvPr/>
      </p:nvGrpSpPr>
      <p:grpSpPr>
        <a:xfrm>
          <a:off x="0" y="0"/>
          <a:ext cx="0" cy="0"/>
          <a:chOff x="0" y="0"/>
          <a:chExt cx="0" cy="0"/>
        </a:xfrm>
      </p:grpSpPr>
      <p:sp>
        <p:nvSpPr>
          <p:cNvPr id="10" name="TextBox 9">
            <a:extLst>
              <a:ext uri="{FF2B5EF4-FFF2-40B4-BE49-F238E27FC236}">
                <a16:creationId xmlns:a16="http://schemas.microsoft.com/office/drawing/2014/main" id="{699D215F-8121-88B1-285A-FA3C7D25A6C9}"/>
              </a:ext>
            </a:extLst>
          </p:cNvPr>
          <p:cNvSpPr txBox="1"/>
          <p:nvPr/>
        </p:nvSpPr>
        <p:spPr>
          <a:xfrm>
            <a:off x="562614" y="1710644"/>
            <a:ext cx="288931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1. Introduction to wearables</a:t>
            </a:r>
          </a:p>
        </p:txBody>
      </p:sp>
      <p:pic>
        <p:nvPicPr>
          <p:cNvPr id="12" name="Picture 11">
            <a:extLst>
              <a:ext uri="{FF2B5EF4-FFF2-40B4-BE49-F238E27FC236}">
                <a16:creationId xmlns:a16="http://schemas.microsoft.com/office/drawing/2014/main" id="{D2BE617C-3507-10DD-E928-F12845A65BD7}"/>
              </a:ext>
            </a:extLst>
          </p:cNvPr>
          <p:cNvPicPr>
            <a:picLocks noChangeAspect="1"/>
          </p:cNvPicPr>
          <p:nvPr/>
        </p:nvPicPr>
        <p:blipFill rotWithShape="1">
          <a:blip r:embed="rId4"/>
          <a:srcRect l="27966" t="6384" b="26879"/>
          <a:stretch/>
        </p:blipFill>
        <p:spPr>
          <a:xfrm>
            <a:off x="-18024" y="2079976"/>
            <a:ext cx="4662857" cy="2880000"/>
          </a:xfrm>
          <a:prstGeom prst="rect">
            <a:avLst/>
          </a:prstGeom>
          <a:effectLst>
            <a:softEdge rad="222179"/>
          </a:effectLst>
        </p:spPr>
      </p:pic>
      <p:sp>
        <p:nvSpPr>
          <p:cNvPr id="13" name="TextBox 12">
            <a:extLst>
              <a:ext uri="{FF2B5EF4-FFF2-40B4-BE49-F238E27FC236}">
                <a16:creationId xmlns:a16="http://schemas.microsoft.com/office/drawing/2014/main" id="{0DEDEF7B-FDDA-6ADA-C7EB-C2EF42EA281E}"/>
              </a:ext>
            </a:extLst>
          </p:cNvPr>
          <p:cNvSpPr txBox="1"/>
          <p:nvPr/>
        </p:nvSpPr>
        <p:spPr>
          <a:xfrm>
            <a:off x="5579847" y="1710644"/>
            <a:ext cx="21082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2. Our contributions</a:t>
            </a:r>
          </a:p>
        </p:txBody>
      </p:sp>
      <p:sp>
        <p:nvSpPr>
          <p:cNvPr id="15" name="TextBox 14">
            <a:extLst>
              <a:ext uri="{FF2B5EF4-FFF2-40B4-BE49-F238E27FC236}">
                <a16:creationId xmlns:a16="http://schemas.microsoft.com/office/drawing/2014/main" id="{46C66213-8A29-B619-C20A-EA4A5B56E9DA}"/>
              </a:ext>
            </a:extLst>
          </p:cNvPr>
          <p:cNvSpPr txBox="1"/>
          <p:nvPr/>
        </p:nvSpPr>
        <p:spPr>
          <a:xfrm>
            <a:off x="13509" y="6488668"/>
            <a:ext cx="3548521"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Luke Chesser</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0D1131A2-B8E4-0BCD-6EA9-6992B34B9334}"/>
              </a:ext>
            </a:extLst>
          </p:cNvPr>
          <p:cNvSpPr txBox="1"/>
          <p:nvPr/>
        </p:nvSpPr>
        <p:spPr>
          <a:xfrm>
            <a:off x="9557312" y="1710644"/>
            <a:ext cx="160588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3. Perspectives</a:t>
            </a:r>
          </a:p>
        </p:txBody>
      </p:sp>
      <p:pic>
        <p:nvPicPr>
          <p:cNvPr id="17" name="Picture 16">
            <a:extLst>
              <a:ext uri="{FF2B5EF4-FFF2-40B4-BE49-F238E27FC236}">
                <a16:creationId xmlns:a16="http://schemas.microsoft.com/office/drawing/2014/main" id="{DF47CD7F-931A-76C2-CDBF-8AA10599A2C4}"/>
              </a:ext>
            </a:extLst>
          </p:cNvPr>
          <p:cNvPicPr>
            <a:picLocks noChangeAspect="1"/>
          </p:cNvPicPr>
          <p:nvPr/>
        </p:nvPicPr>
        <p:blipFill>
          <a:blip r:embed="rId7"/>
          <a:stretch>
            <a:fillRect/>
          </a:stretch>
        </p:blipFill>
        <p:spPr>
          <a:xfrm>
            <a:off x="8623067" y="2097561"/>
            <a:ext cx="3548521" cy="2880000"/>
          </a:xfrm>
          <a:prstGeom prst="rect">
            <a:avLst/>
          </a:prstGeom>
          <a:effectLst>
            <a:softEdge rad="215900"/>
          </a:effectLst>
        </p:spPr>
      </p:pic>
      <p:sp>
        <p:nvSpPr>
          <p:cNvPr id="18" name="TextBox 17">
            <a:extLst>
              <a:ext uri="{FF2B5EF4-FFF2-40B4-BE49-F238E27FC236}">
                <a16:creationId xmlns:a16="http://schemas.microsoft.com/office/drawing/2014/main" id="{763E5062-CB75-7B7F-8C06-2F3BFADC89A9}"/>
              </a:ext>
            </a:extLst>
          </p:cNvPr>
          <p:cNvSpPr txBox="1"/>
          <p:nvPr/>
        </p:nvSpPr>
        <p:spPr>
          <a:xfrm>
            <a:off x="8844535" y="6488668"/>
            <a:ext cx="3077381"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Dario Valenzuela</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9">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A609B01-9CDB-E425-42B7-9AC4D96CDD80}"/>
              </a:ext>
            </a:extLst>
          </p:cNvPr>
          <p:cNvPicPr>
            <a:picLocks noChangeAspect="1"/>
          </p:cNvPicPr>
          <p:nvPr/>
        </p:nvPicPr>
        <p:blipFill rotWithShape="1">
          <a:blip r:embed="rId10"/>
          <a:srcRect l="26130" t="4021" r="18556" b="61766"/>
          <a:stretch/>
        </p:blipFill>
        <p:spPr>
          <a:xfrm>
            <a:off x="4956428" y="2409569"/>
            <a:ext cx="3355045" cy="1796208"/>
          </a:xfrm>
          <a:prstGeom prst="rect">
            <a:avLst/>
          </a:prstGeom>
          <a:effectLst>
            <a:softEdge rad="88900"/>
          </a:effectLst>
        </p:spPr>
      </p:pic>
      <p:sp>
        <p:nvSpPr>
          <p:cNvPr id="4" name="Rectangle 3">
            <a:extLst>
              <a:ext uri="{FF2B5EF4-FFF2-40B4-BE49-F238E27FC236}">
                <a16:creationId xmlns:a16="http://schemas.microsoft.com/office/drawing/2014/main" id="{ED0C1D9C-2BB2-376A-F535-962FC85F3485}"/>
              </a:ext>
            </a:extLst>
          </p:cNvPr>
          <p:cNvSpPr/>
          <p:nvPr/>
        </p:nvSpPr>
        <p:spPr>
          <a:xfrm>
            <a:off x="70651" y="1364660"/>
            <a:ext cx="8457862" cy="4359662"/>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0973046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E1501-2309-9F04-EC74-4FBD6FE0CBA7}"/>
              </a:ext>
            </a:extLst>
          </p:cNvPr>
          <p:cNvSpPr txBox="1">
            <a:spLocks/>
          </p:cNvSpPr>
          <p:nvPr/>
        </p:nvSpPr>
        <p:spPr>
          <a:xfrm>
            <a:off x="72893" y="39756"/>
            <a:ext cx="10402602"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Perspectives</a:t>
            </a:r>
          </a:p>
        </p:txBody>
      </p:sp>
      <p:sp>
        <p:nvSpPr>
          <p:cNvPr id="29" name="Content Placeholder 3">
            <a:extLst>
              <a:ext uri="{FF2B5EF4-FFF2-40B4-BE49-F238E27FC236}">
                <a16:creationId xmlns:a16="http://schemas.microsoft.com/office/drawing/2014/main" id="{59B26646-18ED-F5C3-8905-F8319937D242}"/>
              </a:ext>
            </a:extLst>
          </p:cNvPr>
          <p:cNvSpPr txBox="1">
            <a:spLocks/>
          </p:cNvSpPr>
          <p:nvPr/>
        </p:nvSpPr>
        <p:spPr>
          <a:xfrm>
            <a:off x="515938" y="1390649"/>
            <a:ext cx="10402602" cy="48387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8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Areas for inequity:</a:t>
            </a:r>
            <a:endPar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a:lnSpc>
                <a:spcPct val="120000"/>
              </a:lnSpc>
              <a:spcBef>
                <a:spcPts val="800"/>
              </a:spcBef>
              <a:defRPr/>
            </a:pPr>
            <a:r>
              <a:rPr lang="en-US" sz="2000" dirty="0">
                <a:solidFill>
                  <a:sysClr val="windowText" lastClr="000000"/>
                </a:solidFill>
                <a:latin typeface="Calibri" panose="020F0502020204030204"/>
              </a:rPr>
              <a:t>Many, many potential sources of inequity for wearables. See:</a:t>
            </a:r>
          </a:p>
          <a:p>
            <a:pPr algn="r">
              <a:lnSpc>
                <a:spcPct val="120000"/>
              </a:lnSpc>
            </a:pPr>
            <a:r>
              <a:rPr lang="en-GB" sz="1400" dirty="0">
                <a:effectLst/>
              </a:rPr>
              <a:t>D. M. Kaplan, M. Greenleaf, and W. A. Lam, ‘Wear With Care: A Call for Empirical Investigations of Adverse Outcomes of Consumer Health Wearables’, </a:t>
            </a:r>
            <a:r>
              <a:rPr lang="en-GB" sz="1400" i="1" dirty="0">
                <a:effectLst/>
              </a:rPr>
              <a:t>Mayo Clinic Proceedings: Digital Health</a:t>
            </a:r>
            <a:r>
              <a:rPr lang="en-GB" sz="1400" dirty="0">
                <a:effectLst/>
              </a:rPr>
              <a:t>, vol. 1, no. 3, pp. 413–418, Sep. 2023, </a:t>
            </a:r>
            <a:r>
              <a:rPr lang="en-GB" sz="1400" dirty="0" err="1">
                <a:effectLst/>
              </a:rPr>
              <a:t>doi</a:t>
            </a:r>
            <a:r>
              <a:rPr lang="en-GB" sz="1400" dirty="0">
                <a:effectLst/>
              </a:rPr>
              <a:t>: </a:t>
            </a:r>
            <a:r>
              <a:rPr lang="en-GB" sz="1400" dirty="0">
                <a:effectLst/>
                <a:hlinkClick r:id="rId4"/>
              </a:rPr>
              <a:t>10.1016/j.mcpdig.2023.06.014</a:t>
            </a:r>
            <a:r>
              <a:rPr lang="en-GB" sz="1400" dirty="0">
                <a:effectLst/>
              </a:rPr>
              <a:t>.</a:t>
            </a:r>
          </a:p>
          <a:p>
            <a:pPr>
              <a:lnSpc>
                <a:spcPct val="120000"/>
              </a:lnSpc>
              <a:spcBef>
                <a:spcPts val="800"/>
              </a:spcBef>
              <a:defRPr/>
            </a:pPr>
            <a:endParaRPr lang="en-US" sz="2000" dirty="0">
              <a:solidFill>
                <a:sysClr val="windowText" lastClr="000000"/>
              </a:solidFill>
              <a:latin typeface="Calibri" panose="020F0502020204030204"/>
            </a:endParaRPr>
          </a:p>
          <a:p>
            <a:pPr marL="0" indent="0">
              <a:lnSpc>
                <a:spcPct val="120000"/>
              </a:lnSpc>
              <a:spcBef>
                <a:spcPts val="800"/>
              </a:spcBef>
              <a:buNone/>
              <a:defRPr/>
            </a:pPr>
            <a:r>
              <a:rPr lang="en-US" sz="2000" b="1" dirty="0">
                <a:solidFill>
                  <a:sysClr val="windowText" lastClr="000000"/>
                </a:solidFill>
                <a:latin typeface="Calibri" panose="020F0502020204030204"/>
              </a:rPr>
              <a:t>Equity in academic research: Open science</a:t>
            </a:r>
          </a:p>
          <a:p>
            <a:pPr>
              <a:lnSpc>
                <a:spcPct val="120000"/>
              </a:lnSpc>
              <a:spcBef>
                <a:spcPts val="800"/>
              </a:spcBef>
              <a:defRPr/>
            </a:pPr>
            <a:r>
              <a:rPr lang="en-US" sz="2000" dirty="0">
                <a:solidFill>
                  <a:sysClr val="windowText" lastClr="000000"/>
                </a:solidFill>
                <a:latin typeface="Calibri" panose="020F0502020204030204"/>
              </a:rPr>
              <a:t>In my academic role, I value sharing our work. </a:t>
            </a:r>
            <a:r>
              <a:rPr lang="en-US" sz="2000" i="1" dirty="0">
                <a:solidFill>
                  <a:sysClr val="windowText" lastClr="000000"/>
                </a:solidFill>
                <a:latin typeface="Calibri" panose="020F0502020204030204"/>
              </a:rPr>
              <a:t>e.g.</a:t>
            </a:r>
            <a:endParaRPr lang="en-US" sz="2000" dirty="0">
              <a:solidFill>
                <a:sysClr val="windowText" lastClr="000000"/>
              </a:solidFill>
              <a:latin typeface="Calibri" panose="020F0502020204030204"/>
            </a:endParaRPr>
          </a:p>
        </p:txBody>
      </p:sp>
    </p:spTree>
    <p:custDataLst>
      <p:tags r:id="rId1"/>
    </p:custDataLst>
    <p:extLst>
      <p:ext uri="{BB962C8B-B14F-4D97-AF65-F5344CB8AC3E}">
        <p14:creationId xmlns:p14="http://schemas.microsoft.com/office/powerpoint/2010/main" val="3161047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pic>
        <p:nvPicPr>
          <p:cNvPr id="8" name="Picture 7">
            <a:extLst>
              <a:ext uri="{FF2B5EF4-FFF2-40B4-BE49-F238E27FC236}">
                <a16:creationId xmlns:a16="http://schemas.microsoft.com/office/drawing/2014/main" id="{D39E3C6E-B5AA-BA36-80B8-1BFD0E4F427D}"/>
              </a:ext>
            </a:extLst>
          </p:cNvPr>
          <p:cNvPicPr>
            <a:picLocks noChangeAspect="1"/>
          </p:cNvPicPr>
          <p:nvPr/>
        </p:nvPicPr>
        <p:blipFill>
          <a:blip r:embed="rId3"/>
          <a:stretch>
            <a:fillRect/>
          </a:stretch>
        </p:blipFill>
        <p:spPr>
          <a:xfrm>
            <a:off x="8047703" y="1692714"/>
            <a:ext cx="3263277" cy="4028178"/>
          </a:xfrm>
          <a:prstGeom prst="rect">
            <a:avLst/>
          </a:prstGeom>
        </p:spPr>
      </p:pic>
      <p:sp>
        <p:nvSpPr>
          <p:cNvPr id="9" name="TextBox 8">
            <a:extLst>
              <a:ext uri="{FF2B5EF4-FFF2-40B4-BE49-F238E27FC236}">
                <a16:creationId xmlns:a16="http://schemas.microsoft.com/office/drawing/2014/main" id="{40015052-E28D-A5A7-E7D7-6DA0BF389B8E}"/>
              </a:ext>
            </a:extLst>
          </p:cNvPr>
          <p:cNvSpPr txBox="1"/>
          <p:nvPr/>
        </p:nvSpPr>
        <p:spPr>
          <a:xfrm>
            <a:off x="7738232" y="5720892"/>
            <a:ext cx="388221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https://peterhcharlton.github.io/RRest</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10" name="TextBox 9">
            <a:extLst>
              <a:ext uri="{FF2B5EF4-FFF2-40B4-BE49-F238E27FC236}">
                <a16:creationId xmlns:a16="http://schemas.microsoft.com/office/drawing/2014/main" id="{CD259A52-A89E-BF52-C58A-BF455B865453}"/>
              </a:ext>
            </a:extLst>
          </p:cNvPr>
          <p:cNvSpPr txBox="1"/>
          <p:nvPr/>
        </p:nvSpPr>
        <p:spPr>
          <a:xfrm>
            <a:off x="8807018" y="1208778"/>
            <a:ext cx="174464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MATLAB Toolbox</a:t>
            </a:r>
          </a:p>
        </p:txBody>
      </p:sp>
      <p:sp>
        <p:nvSpPr>
          <p:cNvPr id="11" name="TextBox 10">
            <a:extLst>
              <a:ext uri="{FF2B5EF4-FFF2-40B4-BE49-F238E27FC236}">
                <a16:creationId xmlns:a16="http://schemas.microsoft.com/office/drawing/2014/main" id="{82853068-991F-E49C-CD79-9AAB884CEEC7}"/>
              </a:ext>
            </a:extLst>
          </p:cNvPr>
          <p:cNvSpPr txBox="1"/>
          <p:nvPr/>
        </p:nvSpPr>
        <p:spPr>
          <a:xfrm>
            <a:off x="83527" y="1534600"/>
            <a:ext cx="5429156" cy="402546"/>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p:txBody>
      </p:sp>
    </p:spTree>
    <p:extLst>
      <p:ext uri="{BB962C8B-B14F-4D97-AF65-F5344CB8AC3E}">
        <p14:creationId xmlns:p14="http://schemas.microsoft.com/office/powerpoint/2010/main" val="230477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pic>
        <p:nvPicPr>
          <p:cNvPr id="8" name="Picture 7">
            <a:extLst>
              <a:ext uri="{FF2B5EF4-FFF2-40B4-BE49-F238E27FC236}">
                <a16:creationId xmlns:a16="http://schemas.microsoft.com/office/drawing/2014/main" id="{D39E3C6E-B5AA-BA36-80B8-1BFD0E4F427D}"/>
              </a:ext>
            </a:extLst>
          </p:cNvPr>
          <p:cNvPicPr>
            <a:picLocks noChangeAspect="1"/>
          </p:cNvPicPr>
          <p:nvPr/>
        </p:nvPicPr>
        <p:blipFill>
          <a:blip r:embed="rId3"/>
          <a:stretch>
            <a:fillRect/>
          </a:stretch>
        </p:blipFill>
        <p:spPr>
          <a:xfrm>
            <a:off x="8047703" y="1692714"/>
            <a:ext cx="3263277" cy="4028178"/>
          </a:xfrm>
          <a:prstGeom prst="rect">
            <a:avLst/>
          </a:prstGeom>
        </p:spPr>
      </p:pic>
      <p:sp>
        <p:nvSpPr>
          <p:cNvPr id="9" name="TextBox 8">
            <a:extLst>
              <a:ext uri="{FF2B5EF4-FFF2-40B4-BE49-F238E27FC236}">
                <a16:creationId xmlns:a16="http://schemas.microsoft.com/office/drawing/2014/main" id="{40015052-E28D-A5A7-E7D7-6DA0BF389B8E}"/>
              </a:ext>
            </a:extLst>
          </p:cNvPr>
          <p:cNvSpPr txBox="1"/>
          <p:nvPr/>
        </p:nvSpPr>
        <p:spPr>
          <a:xfrm>
            <a:off x="7738232" y="5720892"/>
            <a:ext cx="388221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https://peterhcharlton.github.io/RRest</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10" name="TextBox 9">
            <a:extLst>
              <a:ext uri="{FF2B5EF4-FFF2-40B4-BE49-F238E27FC236}">
                <a16:creationId xmlns:a16="http://schemas.microsoft.com/office/drawing/2014/main" id="{CD259A52-A89E-BF52-C58A-BF455B865453}"/>
              </a:ext>
            </a:extLst>
          </p:cNvPr>
          <p:cNvSpPr txBox="1"/>
          <p:nvPr/>
        </p:nvSpPr>
        <p:spPr>
          <a:xfrm>
            <a:off x="8807018" y="1208778"/>
            <a:ext cx="174464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MATLAB Toolbox</a:t>
            </a:r>
          </a:p>
        </p:txBody>
      </p:sp>
      <p:sp>
        <p:nvSpPr>
          <p:cNvPr id="3" name="TextBox 2">
            <a:extLst>
              <a:ext uri="{FF2B5EF4-FFF2-40B4-BE49-F238E27FC236}">
                <a16:creationId xmlns:a16="http://schemas.microsoft.com/office/drawing/2014/main" id="{0A42C7EB-7176-B1AA-AD12-BE0325716420}"/>
              </a:ext>
            </a:extLst>
          </p:cNvPr>
          <p:cNvSpPr txBox="1"/>
          <p:nvPr/>
        </p:nvSpPr>
        <p:spPr>
          <a:xfrm>
            <a:off x="83527" y="1534600"/>
            <a:ext cx="5429156" cy="734945"/>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p:txBody>
      </p:sp>
    </p:spTree>
    <p:extLst>
      <p:ext uri="{BB962C8B-B14F-4D97-AF65-F5344CB8AC3E}">
        <p14:creationId xmlns:p14="http://schemas.microsoft.com/office/powerpoint/2010/main" val="26825661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sp>
        <p:nvSpPr>
          <p:cNvPr id="2" name="TextBox 1">
            <a:extLst>
              <a:ext uri="{FF2B5EF4-FFF2-40B4-BE49-F238E27FC236}">
                <a16:creationId xmlns:a16="http://schemas.microsoft.com/office/drawing/2014/main" id="{F36D10BA-080B-BD9E-9705-0ECE0DAB7A20}"/>
              </a:ext>
            </a:extLst>
          </p:cNvPr>
          <p:cNvSpPr txBox="1"/>
          <p:nvPr/>
        </p:nvSpPr>
        <p:spPr>
          <a:xfrm>
            <a:off x="83527" y="1534600"/>
            <a:ext cx="5429156" cy="734945"/>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p:txBody>
      </p:sp>
      <p:sp>
        <p:nvSpPr>
          <p:cNvPr id="3" name="TextBox 2">
            <a:extLst>
              <a:ext uri="{FF2B5EF4-FFF2-40B4-BE49-F238E27FC236}">
                <a16:creationId xmlns:a16="http://schemas.microsoft.com/office/drawing/2014/main" id="{F705DEF5-D449-39A3-2B59-7B9BD3BCA541}"/>
              </a:ext>
            </a:extLst>
          </p:cNvPr>
          <p:cNvSpPr txBox="1"/>
          <p:nvPr/>
        </p:nvSpPr>
        <p:spPr>
          <a:xfrm>
            <a:off x="3279318" y="6520249"/>
            <a:ext cx="8912682" cy="292388"/>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white"/>
                </a:solidFill>
                <a:effectLst/>
                <a:uLnTx/>
                <a:uFillTx/>
                <a:latin typeface="Calibri"/>
                <a:ea typeface="+mn-ea"/>
                <a:cs typeface="+mn-cs"/>
              </a:rPr>
              <a:t>PPG-beats: Algorithms to detect heartbeats in photoplethysmogram (PPG) signals. </a:t>
            </a:r>
            <a:r>
              <a:rPr kumimoji="0" lang="en-GB" sz="1300" b="0" i="0" u="none" strike="noStrike" kern="1200" cap="none" spc="0" normalizeH="0" baseline="0" noProof="0" dirty="0">
                <a:ln>
                  <a:noFill/>
                </a:ln>
                <a:solidFill>
                  <a:prstClr val="white"/>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https://ppg-beats.readthedocs.io/</a:t>
            </a:r>
            <a:r>
              <a:rPr kumimoji="0" lang="en-GB" sz="1300" b="0" i="0" u="none" strike="noStrike" kern="1200" cap="none" spc="0" normalizeH="0" baseline="0" noProof="0" dirty="0">
                <a:ln>
                  <a:noFill/>
                </a:ln>
                <a:solidFill>
                  <a:prstClr val="white"/>
                </a:solidFill>
                <a:effectLst/>
                <a:uLnTx/>
                <a:uFillTx/>
                <a:latin typeface="Calibri"/>
                <a:ea typeface="+mn-ea"/>
                <a:cs typeface="+mn-cs"/>
              </a:rPr>
              <a:t> </a:t>
            </a:r>
            <a:endParaRPr kumimoji="0" lang="en-US" sz="13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9ABEA139-89A7-4378-02B1-3B4DCA280F3C}"/>
              </a:ext>
            </a:extLst>
          </p:cNvPr>
          <p:cNvPicPr>
            <a:picLocks noChangeAspect="1"/>
          </p:cNvPicPr>
          <p:nvPr/>
        </p:nvPicPr>
        <p:blipFill>
          <a:blip r:embed="rId4"/>
          <a:stretch>
            <a:fillRect/>
          </a:stretch>
        </p:blipFill>
        <p:spPr>
          <a:xfrm>
            <a:off x="4853499" y="439273"/>
            <a:ext cx="7177355" cy="3752350"/>
          </a:xfrm>
          <a:prstGeom prst="rect">
            <a:avLst/>
          </a:prstGeom>
        </p:spPr>
      </p:pic>
      <p:pic>
        <p:nvPicPr>
          <p:cNvPr id="5" name="Picture 4" descr="PPG signal and detected beats">
            <a:extLst>
              <a:ext uri="{FF2B5EF4-FFF2-40B4-BE49-F238E27FC236}">
                <a16:creationId xmlns:a16="http://schemas.microsoft.com/office/drawing/2014/main" id="{11E664A9-86B9-2686-00E9-5D4CFE1AE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1670" y="4028501"/>
            <a:ext cx="4139184" cy="2390226"/>
          </a:xfrm>
          <a:prstGeom prst="rect">
            <a:avLst/>
          </a:prstGeom>
          <a:noFill/>
          <a:ln>
            <a:solidFill>
              <a:schemeClr val="tx1"/>
            </a:solidFill>
          </a:ln>
          <a:effectLst>
            <a:softEdge rad="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172AB60-F5B4-808E-7B92-2106FD3087D4}"/>
              </a:ext>
            </a:extLst>
          </p:cNvPr>
          <p:cNvSpPr txBox="1"/>
          <p:nvPr/>
        </p:nvSpPr>
        <p:spPr>
          <a:xfrm>
            <a:off x="4445342" y="4338840"/>
            <a:ext cx="34463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3"/>
              </a:rPr>
              <a:t>https://ppg-beats.readthedocs.io/</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25462571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sp>
        <p:nvSpPr>
          <p:cNvPr id="2" name="TextBox 1">
            <a:extLst>
              <a:ext uri="{FF2B5EF4-FFF2-40B4-BE49-F238E27FC236}">
                <a16:creationId xmlns:a16="http://schemas.microsoft.com/office/drawing/2014/main" id="{F36D10BA-080B-BD9E-9705-0ECE0DAB7A20}"/>
              </a:ext>
            </a:extLst>
          </p:cNvPr>
          <p:cNvSpPr txBox="1"/>
          <p:nvPr/>
        </p:nvSpPr>
        <p:spPr>
          <a:xfrm>
            <a:off x="83527" y="1534600"/>
            <a:ext cx="5429156" cy="1067343"/>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Programming language</a:t>
            </a:r>
          </a:p>
        </p:txBody>
      </p:sp>
      <p:sp>
        <p:nvSpPr>
          <p:cNvPr id="3" name="TextBox 2">
            <a:extLst>
              <a:ext uri="{FF2B5EF4-FFF2-40B4-BE49-F238E27FC236}">
                <a16:creationId xmlns:a16="http://schemas.microsoft.com/office/drawing/2014/main" id="{F705DEF5-D449-39A3-2B59-7B9BD3BCA541}"/>
              </a:ext>
            </a:extLst>
          </p:cNvPr>
          <p:cNvSpPr txBox="1"/>
          <p:nvPr/>
        </p:nvSpPr>
        <p:spPr>
          <a:xfrm>
            <a:off x="3279318" y="6520249"/>
            <a:ext cx="8912682" cy="292388"/>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white"/>
                </a:solidFill>
                <a:effectLst/>
                <a:uLnTx/>
                <a:uFillTx/>
                <a:latin typeface="Calibri"/>
                <a:ea typeface="+mn-ea"/>
                <a:cs typeface="+mn-cs"/>
              </a:rPr>
              <a:t>PPG-beats: Algorithms to detect heartbeats in photoplethysmogram (PPG) signals. </a:t>
            </a:r>
            <a:r>
              <a:rPr kumimoji="0" lang="en-GB" sz="1300" b="0" i="0" u="none" strike="noStrike" kern="1200" cap="none" spc="0" normalizeH="0" baseline="0" noProof="0" dirty="0">
                <a:ln>
                  <a:noFill/>
                </a:ln>
                <a:solidFill>
                  <a:prstClr val="white"/>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https://ppg-beats.readthedocs.io/</a:t>
            </a:r>
            <a:r>
              <a:rPr kumimoji="0" lang="en-GB" sz="1300" b="0" i="0" u="none" strike="noStrike" kern="1200" cap="none" spc="0" normalizeH="0" baseline="0" noProof="0" dirty="0">
                <a:ln>
                  <a:noFill/>
                </a:ln>
                <a:solidFill>
                  <a:prstClr val="white"/>
                </a:solidFill>
                <a:effectLst/>
                <a:uLnTx/>
                <a:uFillTx/>
                <a:latin typeface="Calibri"/>
                <a:ea typeface="+mn-ea"/>
                <a:cs typeface="+mn-cs"/>
              </a:rPr>
              <a:t> </a:t>
            </a:r>
            <a:endParaRPr kumimoji="0" lang="en-US" sz="13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9ABEA139-89A7-4378-02B1-3B4DCA280F3C}"/>
              </a:ext>
            </a:extLst>
          </p:cNvPr>
          <p:cNvPicPr>
            <a:picLocks noChangeAspect="1"/>
          </p:cNvPicPr>
          <p:nvPr/>
        </p:nvPicPr>
        <p:blipFill>
          <a:blip r:embed="rId4"/>
          <a:stretch>
            <a:fillRect/>
          </a:stretch>
        </p:blipFill>
        <p:spPr>
          <a:xfrm>
            <a:off x="4853499" y="439273"/>
            <a:ext cx="7177355" cy="3752350"/>
          </a:xfrm>
          <a:prstGeom prst="rect">
            <a:avLst/>
          </a:prstGeom>
        </p:spPr>
      </p:pic>
      <p:pic>
        <p:nvPicPr>
          <p:cNvPr id="5" name="Picture 4" descr="PPG signal and detected beats">
            <a:extLst>
              <a:ext uri="{FF2B5EF4-FFF2-40B4-BE49-F238E27FC236}">
                <a16:creationId xmlns:a16="http://schemas.microsoft.com/office/drawing/2014/main" id="{11E664A9-86B9-2686-00E9-5D4CFE1AE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1670" y="4028501"/>
            <a:ext cx="4139184" cy="2390226"/>
          </a:xfrm>
          <a:prstGeom prst="rect">
            <a:avLst/>
          </a:prstGeom>
          <a:noFill/>
          <a:ln>
            <a:solidFill>
              <a:schemeClr val="tx1"/>
            </a:solidFill>
          </a:ln>
          <a:effectLst>
            <a:softEdge rad="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172AB60-F5B4-808E-7B92-2106FD3087D4}"/>
              </a:ext>
            </a:extLst>
          </p:cNvPr>
          <p:cNvSpPr txBox="1"/>
          <p:nvPr/>
        </p:nvSpPr>
        <p:spPr>
          <a:xfrm>
            <a:off x="4445342" y="4338840"/>
            <a:ext cx="34463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3"/>
              </a:rPr>
              <a:t>https://ppg-beats.readthedocs.io/</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29418105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sp>
        <p:nvSpPr>
          <p:cNvPr id="2" name="TextBox 1">
            <a:extLst>
              <a:ext uri="{FF2B5EF4-FFF2-40B4-BE49-F238E27FC236}">
                <a16:creationId xmlns:a16="http://schemas.microsoft.com/office/drawing/2014/main" id="{F36D10BA-080B-BD9E-9705-0ECE0DAB7A20}"/>
              </a:ext>
            </a:extLst>
          </p:cNvPr>
          <p:cNvSpPr txBox="1"/>
          <p:nvPr/>
        </p:nvSpPr>
        <p:spPr>
          <a:xfrm>
            <a:off x="83527" y="1534600"/>
            <a:ext cx="5429156" cy="1067343"/>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Programming language</a:t>
            </a:r>
          </a:p>
        </p:txBody>
      </p:sp>
      <p:sp>
        <p:nvSpPr>
          <p:cNvPr id="7" name="TextBox 6">
            <a:extLst>
              <a:ext uri="{FF2B5EF4-FFF2-40B4-BE49-F238E27FC236}">
                <a16:creationId xmlns:a16="http://schemas.microsoft.com/office/drawing/2014/main" id="{4C5EDAF9-3045-11F3-355A-F41181EB7544}"/>
              </a:ext>
            </a:extLst>
          </p:cNvPr>
          <p:cNvSpPr txBox="1"/>
          <p:nvPr/>
        </p:nvSpPr>
        <p:spPr>
          <a:xfrm>
            <a:off x="1252107" y="6556634"/>
            <a:ext cx="10863503" cy="261610"/>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err="1">
                <a:ln>
                  <a:noFill/>
                </a:ln>
                <a:solidFill>
                  <a:prstClr val="white"/>
                </a:solidFill>
                <a:effectLst/>
                <a:uLnTx/>
                <a:uFillTx/>
                <a:latin typeface="Calibri"/>
                <a:ea typeface="+mn-ea"/>
                <a:cs typeface="+mn-cs"/>
              </a:rPr>
              <a:t>Goda</a:t>
            </a:r>
            <a:r>
              <a:rPr kumimoji="0" lang="en-GB" sz="1100" b="0" i="0" u="none" strike="noStrike" kern="1200" cap="none" spc="0" normalizeH="0" baseline="0" noProof="0" dirty="0">
                <a:ln>
                  <a:noFill/>
                </a:ln>
                <a:solidFill>
                  <a:prstClr val="white"/>
                </a:solidFill>
                <a:effectLst/>
                <a:uLnTx/>
                <a:uFillTx/>
                <a:latin typeface="Calibri"/>
                <a:ea typeface="+mn-ea"/>
                <a:cs typeface="+mn-cs"/>
              </a:rPr>
              <a:t> MA </a:t>
            </a:r>
            <a:r>
              <a:rPr kumimoji="0" lang="en-GB" sz="1100" b="0" i="1" u="none" strike="noStrike" kern="1200" cap="none" spc="0" normalizeH="0" baseline="0" noProof="0" dirty="0">
                <a:ln>
                  <a:noFill/>
                </a:ln>
                <a:solidFill>
                  <a:prstClr val="white"/>
                </a:solidFill>
                <a:effectLst/>
                <a:uLnTx/>
                <a:uFillTx/>
                <a:latin typeface="Calibri"/>
                <a:ea typeface="+mn-ea"/>
                <a:cs typeface="+mn-cs"/>
              </a:rPr>
              <a:t>et al.</a:t>
            </a: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GB" sz="1100" b="0" i="0" u="none" strike="noStrike" kern="1200" cap="none" spc="0" normalizeH="0" baseline="0" noProof="0" dirty="0" err="1">
                <a:ln>
                  <a:noFill/>
                </a:ln>
                <a:solidFill>
                  <a:prstClr val="white"/>
                </a:solidFill>
                <a:effectLst/>
                <a:uLnTx/>
                <a:uFillTx/>
                <a:latin typeface="Calibri"/>
                <a:ea typeface="+mn-ea"/>
                <a:cs typeface="+mn-cs"/>
              </a:rPr>
              <a:t>pyPPG</a:t>
            </a:r>
            <a:r>
              <a:rPr kumimoji="0" lang="en-GB" sz="1100" b="0" i="0" u="none" strike="noStrike" kern="1200" cap="none" spc="0" normalizeH="0" baseline="0" noProof="0" dirty="0">
                <a:ln>
                  <a:noFill/>
                </a:ln>
                <a:solidFill>
                  <a:prstClr val="white"/>
                </a:solidFill>
                <a:effectLst/>
                <a:uLnTx/>
                <a:uFillTx/>
                <a:latin typeface="Calibri"/>
                <a:ea typeface="+mn-ea"/>
                <a:cs typeface="+mn-cs"/>
              </a:rPr>
              <a:t>: A Python toolbox for comprehensive photoplethysmography signal analysis, </a:t>
            </a:r>
            <a:r>
              <a:rPr kumimoji="0" lang="en-GB" sz="1100" b="0" i="0" u="none" strike="noStrike" kern="1200" cap="none" spc="0" normalizeH="0" baseline="0" noProof="0" dirty="0">
                <a:ln>
                  <a:noFill/>
                </a:ln>
                <a:solidFill>
                  <a:prstClr val="white"/>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https://doi.org/10.1088/1361-6579/ad33a2</a:t>
            </a: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US" sz="1100" b="0" i="0" u="none" strike="noStrike" kern="1200" cap="none" spc="0" normalizeH="0" baseline="0" noProof="0" dirty="0">
                <a:ln>
                  <a:noFill/>
                </a:ln>
                <a:solidFill>
                  <a:prstClr val="white"/>
                </a:solidFill>
                <a:effectLst/>
                <a:uLnTx/>
                <a:uFillTx/>
                <a:latin typeface="Calibri"/>
                <a:ea typeface="+mn-ea"/>
                <a:cs typeface="+mn-cs"/>
              </a:rPr>
              <a:t>(</a:t>
            </a:r>
            <a:r>
              <a:rPr kumimoji="0" lang="en-US" sz="11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prstClr val="white"/>
                </a:solidFill>
                <a:effectLst/>
                <a:uLnTx/>
                <a:uFillTx/>
                <a:latin typeface="Calibri"/>
                <a:ea typeface="+mn-ea"/>
                <a:cs typeface="+mn-cs"/>
              </a:rPr>
              <a:t>)</a:t>
            </a:r>
            <a:endParaRPr kumimoji="0" lang="en-GB"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8" name="Picture 7" descr="A diagram of a graph&#10;&#10;Description automatically generated">
            <a:extLst>
              <a:ext uri="{FF2B5EF4-FFF2-40B4-BE49-F238E27FC236}">
                <a16:creationId xmlns:a16="http://schemas.microsoft.com/office/drawing/2014/main" id="{F6A40703-B227-F201-5EBB-A366DE9ED9C0}"/>
              </a:ext>
            </a:extLst>
          </p:cNvPr>
          <p:cNvPicPr>
            <a:picLocks noChangeAspect="1"/>
          </p:cNvPicPr>
          <p:nvPr/>
        </p:nvPicPr>
        <p:blipFill>
          <a:blip r:embed="rId5"/>
          <a:stretch>
            <a:fillRect/>
          </a:stretch>
        </p:blipFill>
        <p:spPr>
          <a:xfrm>
            <a:off x="4215410" y="3851562"/>
            <a:ext cx="7772400" cy="2119745"/>
          </a:xfrm>
          <a:prstGeom prst="rect">
            <a:avLst/>
          </a:prstGeom>
        </p:spPr>
      </p:pic>
      <p:sp>
        <p:nvSpPr>
          <p:cNvPr id="11" name="TextBox 10">
            <a:extLst>
              <a:ext uri="{FF2B5EF4-FFF2-40B4-BE49-F238E27FC236}">
                <a16:creationId xmlns:a16="http://schemas.microsoft.com/office/drawing/2014/main" id="{483FB613-EBDD-9FA9-127F-F32707E4E51F}"/>
              </a:ext>
            </a:extLst>
          </p:cNvPr>
          <p:cNvSpPr txBox="1"/>
          <p:nvPr/>
        </p:nvSpPr>
        <p:spPr>
          <a:xfrm>
            <a:off x="3635235" y="2510777"/>
            <a:ext cx="89327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err="1">
                <a:ln>
                  <a:noFill/>
                </a:ln>
                <a:solidFill>
                  <a:prstClr val="black"/>
                </a:solidFill>
                <a:effectLst/>
                <a:uLnTx/>
                <a:uFillTx/>
                <a:latin typeface="Calibri"/>
                <a:ea typeface="+mn-ea"/>
                <a:cs typeface="+mn-cs"/>
              </a:rPr>
              <a:t>pyPPG</a:t>
            </a:r>
            <a:r>
              <a:rPr kumimoji="0" lang="en-US" sz="1800" b="1" i="1" u="none" strike="noStrike" kern="1200" cap="none" spc="0" normalizeH="0" baseline="0" noProof="0" dirty="0">
                <a:ln>
                  <a:noFill/>
                </a:ln>
                <a:solidFill>
                  <a:prstClr val="black"/>
                </a:solidFill>
                <a:effectLst/>
                <a:uLnTx/>
                <a:uFillTx/>
                <a:latin typeface="Calibri"/>
                <a:ea typeface="+mn-ea"/>
                <a:cs typeface="+mn-cs"/>
              </a:rPr>
              <a:t> toolbox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 toolbox for finger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photoplethysmogram</a:t>
            </a:r>
            <a:r>
              <a:rPr kumimoji="0" lang="en-US" sz="1800" b="0" i="0" u="none" strike="noStrike" kern="1200" cap="none" spc="0" normalizeH="0" baseline="0" noProof="0" dirty="0">
                <a:ln>
                  <a:noFill/>
                </a:ln>
                <a:solidFill>
                  <a:prstClr val="black"/>
                </a:solidFill>
                <a:effectLst/>
                <a:uLnTx/>
                <a:uFillTx/>
                <a:latin typeface="Calibri"/>
                <a:ea typeface="+mn-ea"/>
                <a:cs typeface="+mn-cs"/>
              </a:rPr>
              <a:t> (PPG) analysis, including beat detection, fiducial point detection, and comprehensive assessment of standard biomarkers.</a:t>
            </a:r>
          </a:p>
        </p:txBody>
      </p:sp>
      <p:sp>
        <p:nvSpPr>
          <p:cNvPr id="12" name="TextBox 11">
            <a:extLst>
              <a:ext uri="{FF2B5EF4-FFF2-40B4-BE49-F238E27FC236}">
                <a16:creationId xmlns:a16="http://schemas.microsoft.com/office/drawing/2014/main" id="{90F73551-26C4-24CC-10BD-8D0DAC5FD849}"/>
              </a:ext>
            </a:extLst>
          </p:cNvPr>
          <p:cNvSpPr txBox="1"/>
          <p:nvPr/>
        </p:nvSpPr>
        <p:spPr>
          <a:xfrm>
            <a:off x="6557501" y="6028648"/>
            <a:ext cx="30882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https://pyppg.readthedocs.io/</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24925280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sp>
        <p:nvSpPr>
          <p:cNvPr id="2" name="TextBox 1">
            <a:extLst>
              <a:ext uri="{FF2B5EF4-FFF2-40B4-BE49-F238E27FC236}">
                <a16:creationId xmlns:a16="http://schemas.microsoft.com/office/drawing/2014/main" id="{F36D10BA-080B-BD9E-9705-0ECE0DAB7A20}"/>
              </a:ext>
            </a:extLst>
          </p:cNvPr>
          <p:cNvSpPr txBox="1"/>
          <p:nvPr/>
        </p:nvSpPr>
        <p:spPr>
          <a:xfrm>
            <a:off x="83527" y="1534600"/>
            <a:ext cx="5429156" cy="1732141"/>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Programming language</a:t>
            </a:r>
          </a:p>
          <a:p>
            <a:pPr marL="457200" marR="0" lvl="1" indent="0" algn="l"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 datasets</a:t>
            </a:r>
          </a:p>
        </p:txBody>
      </p:sp>
      <p:pic>
        <p:nvPicPr>
          <p:cNvPr id="4" name="Picture 3" descr="A screenshot of a phone&#10;&#10;Description automatically generated">
            <a:extLst>
              <a:ext uri="{FF2B5EF4-FFF2-40B4-BE49-F238E27FC236}">
                <a16:creationId xmlns:a16="http://schemas.microsoft.com/office/drawing/2014/main" id="{634B650D-38E0-4EC3-3E41-76FAE2734A19}"/>
              </a:ext>
            </a:extLst>
          </p:cNvPr>
          <p:cNvPicPr>
            <a:picLocks noChangeAspect="1"/>
          </p:cNvPicPr>
          <p:nvPr/>
        </p:nvPicPr>
        <p:blipFill>
          <a:blip r:embed="rId3"/>
          <a:stretch>
            <a:fillRect/>
          </a:stretch>
        </p:blipFill>
        <p:spPr>
          <a:xfrm>
            <a:off x="6520793" y="195724"/>
            <a:ext cx="5587680" cy="5923722"/>
          </a:xfrm>
          <a:prstGeom prst="rect">
            <a:avLst/>
          </a:prstGeom>
          <a:ln w="12700">
            <a:solidFill>
              <a:schemeClr val="tx1"/>
            </a:solidFill>
          </a:ln>
        </p:spPr>
      </p:pic>
      <p:sp>
        <p:nvSpPr>
          <p:cNvPr id="5" name="TextBox 4">
            <a:extLst>
              <a:ext uri="{FF2B5EF4-FFF2-40B4-BE49-F238E27FC236}">
                <a16:creationId xmlns:a16="http://schemas.microsoft.com/office/drawing/2014/main" id="{0CBE108F-C132-E1B8-D1CF-074DFE92A365}"/>
              </a:ext>
            </a:extLst>
          </p:cNvPr>
          <p:cNvSpPr txBox="1"/>
          <p:nvPr/>
        </p:nvSpPr>
        <p:spPr>
          <a:xfrm>
            <a:off x="7500174" y="6100293"/>
            <a:ext cx="388401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https://peterhcharlton.github.io/pwdb</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6" name="TextBox 5">
            <a:extLst>
              <a:ext uri="{FF2B5EF4-FFF2-40B4-BE49-F238E27FC236}">
                <a16:creationId xmlns:a16="http://schemas.microsoft.com/office/drawing/2014/main" id="{C5862B25-BD53-E47B-FA38-D2808F792D01}"/>
              </a:ext>
            </a:extLst>
          </p:cNvPr>
          <p:cNvSpPr txBox="1"/>
          <p:nvPr/>
        </p:nvSpPr>
        <p:spPr>
          <a:xfrm>
            <a:off x="-440267" y="6455688"/>
            <a:ext cx="12555878" cy="430887"/>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Charlton PH </a:t>
            </a:r>
            <a:r>
              <a:rPr kumimoji="0" lang="en-GB" sz="1100" b="0" i="1" u="none" strike="noStrike" kern="1200" cap="none" spc="0" normalizeH="0" baseline="0" noProof="0" dirty="0">
                <a:ln>
                  <a:noFill/>
                </a:ln>
                <a:solidFill>
                  <a:prstClr val="white"/>
                </a:solidFill>
                <a:effectLst/>
                <a:uLnTx/>
                <a:uFillTx/>
                <a:latin typeface="Calibri"/>
                <a:ea typeface="+mn-ea"/>
                <a:cs typeface="+mn-cs"/>
              </a:rPr>
              <a:t>et al.</a:t>
            </a: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GB" sz="1100" b="0" i="0" u="none" strike="noStrike" kern="1200" cap="none" spc="0" normalizeH="0" baseline="0" noProof="0" dirty="0" err="1">
                <a:ln>
                  <a:noFill/>
                </a:ln>
                <a:solidFill>
                  <a:prstClr val="white"/>
                </a:solidFill>
                <a:effectLst/>
                <a:uLnTx/>
                <a:uFillTx/>
                <a:latin typeface="Calibri"/>
                <a:ea typeface="+mn-ea"/>
                <a:cs typeface="+mn-cs"/>
              </a:rPr>
              <a:t>Modeling</a:t>
            </a:r>
            <a:r>
              <a:rPr kumimoji="0" lang="en-GB" sz="1100" b="0" i="0" u="none" strike="noStrike" kern="1200" cap="none" spc="0" normalizeH="0" baseline="0" noProof="0" dirty="0">
                <a:ln>
                  <a:noFill/>
                </a:ln>
                <a:solidFill>
                  <a:prstClr val="white"/>
                </a:solidFill>
                <a:effectLst/>
                <a:uLnTx/>
                <a:uFillTx/>
                <a:latin typeface="Calibri"/>
                <a:ea typeface="+mn-ea"/>
                <a:cs typeface="+mn-cs"/>
              </a:rPr>
              <a:t> arterial pulse waves in healthy aging: a database for in silico evaluation of </a:t>
            </a:r>
            <a:r>
              <a:rPr kumimoji="0" lang="en-GB" sz="1100" b="0" i="0" u="none" strike="noStrike" kern="1200" cap="none" spc="0" normalizeH="0" baseline="0" noProof="0" dirty="0" err="1">
                <a:ln>
                  <a:noFill/>
                </a:ln>
                <a:solidFill>
                  <a:prstClr val="white"/>
                </a:solidFill>
                <a:effectLst/>
                <a:uLnTx/>
                <a:uFillTx/>
                <a:latin typeface="Calibri"/>
                <a:ea typeface="+mn-ea"/>
                <a:cs typeface="+mn-cs"/>
              </a:rPr>
              <a:t>hemodynamics</a:t>
            </a:r>
            <a:r>
              <a:rPr kumimoji="0" lang="en-GB" sz="1100" b="0" i="0" u="none" strike="noStrike" kern="1200" cap="none" spc="0" normalizeH="0" baseline="0" noProof="0" dirty="0">
                <a:ln>
                  <a:noFill/>
                </a:ln>
                <a:solidFill>
                  <a:prstClr val="white"/>
                </a:solidFill>
                <a:effectLst/>
                <a:uLnTx/>
                <a:uFillTx/>
                <a:latin typeface="Calibri"/>
                <a:ea typeface="+mn-ea"/>
                <a:cs typeface="+mn-cs"/>
              </a:rPr>
              <a:t> and pulse wave indexes, AJP Heart </a:t>
            </a:r>
            <a:r>
              <a:rPr kumimoji="0" lang="en-GB" sz="1100" b="0" i="0" u="none" strike="noStrike" kern="1200" cap="none" spc="0" normalizeH="0" baseline="0" noProof="0" dirty="0" err="1">
                <a:ln>
                  <a:noFill/>
                </a:ln>
                <a:solidFill>
                  <a:prstClr val="white"/>
                </a:solidFill>
                <a:effectLst/>
                <a:uLnTx/>
                <a:uFillTx/>
                <a:latin typeface="Calibri"/>
                <a:ea typeface="+mn-ea"/>
                <a:cs typeface="+mn-cs"/>
              </a:rPr>
              <a:t>Circ</a:t>
            </a:r>
            <a:r>
              <a:rPr kumimoji="0" lang="en-GB" sz="1100" b="0" i="0" u="none" strike="noStrike" kern="1200" cap="none" spc="0" normalizeH="0" baseline="0" noProof="0" dirty="0">
                <a:ln>
                  <a:noFill/>
                </a:ln>
                <a:solidFill>
                  <a:prstClr val="white"/>
                </a:solidFill>
                <a:effectLst/>
                <a:uLnTx/>
                <a:uFillTx/>
                <a:latin typeface="Calibri"/>
                <a:ea typeface="+mn-ea"/>
                <a:cs typeface="+mn-cs"/>
              </a:rPr>
              <a:t>, 2019.</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 </a:t>
            </a:r>
            <a:r>
              <a:rPr kumimoji="0" lang="en-GB" sz="1100" b="0"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https://doi.org/10.1152/ajpheart.00218.2019</a:t>
            </a:r>
            <a:r>
              <a:rPr kumimoji="0" lang="en-US" sz="1100" b="0" i="0" u="none" strike="noStrike" kern="1200" cap="none" spc="0" normalizeH="0" baseline="0" noProof="0" dirty="0">
                <a:ln>
                  <a:noFill/>
                </a:ln>
                <a:solidFill>
                  <a:prstClr val="white"/>
                </a:solidFill>
                <a:effectLst/>
                <a:uLnTx/>
                <a:uFillTx/>
                <a:latin typeface="Calibri"/>
                <a:ea typeface="+mn-ea"/>
                <a:cs typeface="+mn-cs"/>
              </a:rPr>
              <a:t> (</a:t>
            </a:r>
            <a:r>
              <a:rPr kumimoji="0" lang="en-US" sz="1100"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prstClr val="white"/>
                </a:solidFill>
                <a:effectLst/>
                <a:uLnTx/>
                <a:uFillTx/>
                <a:latin typeface="Calibri"/>
                <a:ea typeface="+mn-ea"/>
                <a:cs typeface="+mn-cs"/>
              </a:rPr>
              <a:t>)</a:t>
            </a:r>
          </a:p>
        </p:txBody>
      </p:sp>
    </p:spTree>
    <p:extLst>
      <p:ext uri="{BB962C8B-B14F-4D97-AF65-F5344CB8AC3E}">
        <p14:creationId xmlns:p14="http://schemas.microsoft.com/office/powerpoint/2010/main" val="25397880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sp>
        <p:nvSpPr>
          <p:cNvPr id="2" name="TextBox 1">
            <a:extLst>
              <a:ext uri="{FF2B5EF4-FFF2-40B4-BE49-F238E27FC236}">
                <a16:creationId xmlns:a16="http://schemas.microsoft.com/office/drawing/2014/main" id="{F36D10BA-080B-BD9E-9705-0ECE0DAB7A20}"/>
              </a:ext>
            </a:extLst>
          </p:cNvPr>
          <p:cNvSpPr txBox="1"/>
          <p:nvPr/>
        </p:nvSpPr>
        <p:spPr>
          <a:xfrm>
            <a:off x="83527" y="1534600"/>
            <a:ext cx="5429156" cy="2396938"/>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Programming language</a:t>
            </a:r>
          </a:p>
          <a:p>
            <a:pPr marL="457200" marR="0" lvl="1" indent="0" algn="l"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 datasets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Reproducible research</a:t>
            </a:r>
          </a:p>
        </p:txBody>
      </p:sp>
      <p:pic>
        <p:nvPicPr>
          <p:cNvPr id="7" name="Picture 6" descr="A screenshot of a web page&#10;&#10;Description automatically generated">
            <a:extLst>
              <a:ext uri="{FF2B5EF4-FFF2-40B4-BE49-F238E27FC236}">
                <a16:creationId xmlns:a16="http://schemas.microsoft.com/office/drawing/2014/main" id="{613B19A9-8173-396C-7B9B-454DAE0F4B60}"/>
              </a:ext>
            </a:extLst>
          </p:cNvPr>
          <p:cNvPicPr>
            <a:picLocks noChangeAspect="1"/>
          </p:cNvPicPr>
          <p:nvPr/>
        </p:nvPicPr>
        <p:blipFill>
          <a:blip r:embed="rId3"/>
          <a:stretch>
            <a:fillRect/>
          </a:stretch>
        </p:blipFill>
        <p:spPr>
          <a:xfrm>
            <a:off x="5490603" y="1112568"/>
            <a:ext cx="6617869" cy="4173818"/>
          </a:xfrm>
          <a:prstGeom prst="rect">
            <a:avLst/>
          </a:prstGeom>
          <a:ln w="12700">
            <a:solidFill>
              <a:schemeClr val="tx1"/>
            </a:solidFill>
          </a:ln>
        </p:spPr>
      </p:pic>
    </p:spTree>
    <p:extLst>
      <p:ext uri="{BB962C8B-B14F-4D97-AF65-F5344CB8AC3E}">
        <p14:creationId xmlns:p14="http://schemas.microsoft.com/office/powerpoint/2010/main" val="31766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sp>
        <p:nvSpPr>
          <p:cNvPr id="2" name="TextBox 1">
            <a:extLst>
              <a:ext uri="{FF2B5EF4-FFF2-40B4-BE49-F238E27FC236}">
                <a16:creationId xmlns:a16="http://schemas.microsoft.com/office/drawing/2014/main" id="{F36D10BA-080B-BD9E-9705-0ECE0DAB7A20}"/>
              </a:ext>
            </a:extLst>
          </p:cNvPr>
          <p:cNvSpPr txBox="1"/>
          <p:nvPr/>
        </p:nvSpPr>
        <p:spPr>
          <a:xfrm>
            <a:off x="83527" y="1534600"/>
            <a:ext cx="5429156" cy="3061736"/>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Programming language</a:t>
            </a:r>
          </a:p>
          <a:p>
            <a:pPr marL="457200" marR="0" lvl="1" indent="0" algn="l"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 datasets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Reproducible research</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Educational resources</a:t>
            </a:r>
          </a:p>
        </p:txBody>
      </p:sp>
      <p:pic>
        <p:nvPicPr>
          <p:cNvPr id="4" name="Picture 3" descr="A screenshot of a book&#10;&#10;Description automatically generated">
            <a:extLst>
              <a:ext uri="{FF2B5EF4-FFF2-40B4-BE49-F238E27FC236}">
                <a16:creationId xmlns:a16="http://schemas.microsoft.com/office/drawing/2014/main" id="{82792C07-449F-806E-C611-E2C693BA8817}"/>
              </a:ext>
            </a:extLst>
          </p:cNvPr>
          <p:cNvPicPr>
            <a:picLocks noChangeAspect="1"/>
          </p:cNvPicPr>
          <p:nvPr/>
        </p:nvPicPr>
        <p:blipFill>
          <a:blip r:embed="rId3"/>
          <a:stretch>
            <a:fillRect/>
          </a:stretch>
        </p:blipFill>
        <p:spPr>
          <a:xfrm>
            <a:off x="5512232" y="158828"/>
            <a:ext cx="6441482" cy="5679264"/>
          </a:xfrm>
          <a:prstGeom prst="rect">
            <a:avLst/>
          </a:prstGeom>
          <a:ln w="12700">
            <a:solidFill>
              <a:schemeClr val="tx1"/>
            </a:solidFill>
          </a:ln>
        </p:spPr>
      </p:pic>
      <p:sp>
        <p:nvSpPr>
          <p:cNvPr id="5" name="TextBox 4">
            <a:extLst>
              <a:ext uri="{FF2B5EF4-FFF2-40B4-BE49-F238E27FC236}">
                <a16:creationId xmlns:a16="http://schemas.microsoft.com/office/drawing/2014/main" id="{35897983-FC10-8BE7-8497-D1AA014E5A71}"/>
              </a:ext>
            </a:extLst>
          </p:cNvPr>
          <p:cNvSpPr txBox="1"/>
          <p:nvPr/>
        </p:nvSpPr>
        <p:spPr>
          <a:xfrm>
            <a:off x="6599985" y="5957164"/>
            <a:ext cx="43188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https://peterhcharlton.github.io/bsp-book/</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23578559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3" name="Title 1">
            <a:extLst>
              <a:ext uri="{FF2B5EF4-FFF2-40B4-BE49-F238E27FC236}">
                <a16:creationId xmlns:a16="http://schemas.microsoft.com/office/drawing/2014/main" id="{7D98162C-EECA-E349-A2B8-F3BCC8CFBC2C}"/>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a:t>
            </a:r>
          </a:p>
        </p:txBody>
      </p:sp>
      <p:sp>
        <p:nvSpPr>
          <p:cNvPr id="2" name="TextBox 1">
            <a:extLst>
              <a:ext uri="{FF2B5EF4-FFF2-40B4-BE49-F238E27FC236}">
                <a16:creationId xmlns:a16="http://schemas.microsoft.com/office/drawing/2014/main" id="{F36D10BA-080B-BD9E-9705-0ECE0DAB7A20}"/>
              </a:ext>
            </a:extLst>
          </p:cNvPr>
          <p:cNvSpPr txBox="1"/>
          <p:nvPr/>
        </p:nvSpPr>
        <p:spPr>
          <a:xfrm>
            <a:off x="83527" y="1534600"/>
            <a:ext cx="5429156" cy="3726533"/>
          </a:xfrm>
          <a:prstGeom prst="rect">
            <a:avLst/>
          </a:prstGeom>
          <a:noFill/>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Programming language</a:t>
            </a:r>
          </a:p>
          <a:p>
            <a:pPr marL="457200" marR="0" lvl="1" indent="0" algn="l"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 datasets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Reproducible research</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Educational resources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Open access publications</a:t>
            </a:r>
          </a:p>
        </p:txBody>
      </p:sp>
      <p:sp>
        <p:nvSpPr>
          <p:cNvPr id="5" name="TextBox 4">
            <a:extLst>
              <a:ext uri="{FF2B5EF4-FFF2-40B4-BE49-F238E27FC236}">
                <a16:creationId xmlns:a16="http://schemas.microsoft.com/office/drawing/2014/main" id="{35897983-FC10-8BE7-8497-D1AA014E5A71}"/>
              </a:ext>
            </a:extLst>
          </p:cNvPr>
          <p:cNvSpPr txBox="1"/>
          <p:nvPr/>
        </p:nvSpPr>
        <p:spPr>
          <a:xfrm>
            <a:off x="7180278" y="5963613"/>
            <a:ext cx="3266856"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3"/>
              </a:rPr>
              <a:t>https://peterhcharlton.github.io</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pic>
        <p:nvPicPr>
          <p:cNvPr id="6" name="Picture 5" descr="A screenshot of a computer&#10;&#10;Description automatically generated">
            <a:extLst>
              <a:ext uri="{FF2B5EF4-FFF2-40B4-BE49-F238E27FC236}">
                <a16:creationId xmlns:a16="http://schemas.microsoft.com/office/drawing/2014/main" id="{9FF3142D-13C5-4463-CF80-24C8577323EF}"/>
              </a:ext>
            </a:extLst>
          </p:cNvPr>
          <p:cNvPicPr>
            <a:picLocks noChangeAspect="1"/>
          </p:cNvPicPr>
          <p:nvPr/>
        </p:nvPicPr>
        <p:blipFill>
          <a:blip r:embed="rId4"/>
          <a:stretch>
            <a:fillRect/>
          </a:stretch>
        </p:blipFill>
        <p:spPr>
          <a:xfrm>
            <a:off x="5512683" y="162851"/>
            <a:ext cx="6595790" cy="5677667"/>
          </a:xfrm>
          <a:prstGeom prst="rect">
            <a:avLst/>
          </a:prstGeom>
          <a:ln w="12700">
            <a:solidFill>
              <a:schemeClr val="tx1"/>
            </a:solidFill>
          </a:ln>
        </p:spPr>
      </p:pic>
    </p:spTree>
    <p:extLst>
      <p:ext uri="{BB962C8B-B14F-4D97-AF65-F5344CB8AC3E}">
        <p14:creationId xmlns:p14="http://schemas.microsoft.com/office/powerpoint/2010/main" val="20233471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A598B3CA-85D4-5D85-51ED-9FF6ACF1EDF7}"/>
            </a:ext>
          </a:extLst>
        </p:cNvPr>
        <p:cNvGrpSpPr/>
        <p:nvPr/>
      </p:nvGrpSpPr>
      <p:grpSpPr>
        <a:xfrm>
          <a:off x="0" y="0"/>
          <a:ext cx="0" cy="0"/>
          <a:chOff x="0" y="0"/>
          <a:chExt cx="0" cy="0"/>
        </a:xfrm>
      </p:grpSpPr>
      <p:pic>
        <p:nvPicPr>
          <p:cNvPr id="3" name="Picture 2" descr="A group of people sitting at a table&#10;&#10;Description automatically generated">
            <a:extLst>
              <a:ext uri="{FF2B5EF4-FFF2-40B4-BE49-F238E27FC236}">
                <a16:creationId xmlns:a16="http://schemas.microsoft.com/office/drawing/2014/main" id="{406CE2D5-A28A-F037-685A-95AAE50A68AC}"/>
              </a:ext>
            </a:extLst>
          </p:cNvPr>
          <p:cNvPicPr>
            <a:picLocks noChangeAspect="1"/>
          </p:cNvPicPr>
          <p:nvPr/>
        </p:nvPicPr>
        <p:blipFill>
          <a:blip r:embed="rId3"/>
          <a:srcRect b="15625"/>
          <a:stretch/>
        </p:blipFill>
        <p:spPr>
          <a:xfrm>
            <a:off x="0" y="0"/>
            <a:ext cx="12192000" cy="6858000"/>
          </a:xfrm>
          <a:prstGeom prst="rect">
            <a:avLst/>
          </a:prstGeom>
        </p:spPr>
      </p:pic>
      <p:sp>
        <p:nvSpPr>
          <p:cNvPr id="5" name="TextBox 4">
            <a:extLst>
              <a:ext uri="{FF2B5EF4-FFF2-40B4-BE49-F238E27FC236}">
                <a16:creationId xmlns:a16="http://schemas.microsoft.com/office/drawing/2014/main" id="{BCEA10BC-EDCE-BAD3-4C72-273AAEDB49AA}"/>
              </a:ext>
            </a:extLst>
          </p:cNvPr>
          <p:cNvSpPr txBox="1"/>
          <p:nvPr/>
        </p:nvSpPr>
        <p:spPr>
          <a:xfrm>
            <a:off x="8173617" y="6550090"/>
            <a:ext cx="4018384" cy="333553"/>
          </a:xfrm>
          <a:prstGeom prst="rect">
            <a:avLst/>
          </a:prstGeom>
          <a:solidFill>
            <a:schemeClr val="tx1"/>
          </a:solidFill>
          <a:effectLst>
            <a:softEdge rad="50800"/>
          </a:effectLst>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Photo by </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Dylan Gillis</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on </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hlinkClick r:id="rId5">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hlinkClick r:id="rId6">
                  <a:extLst>
                    <a:ext uri="{A12FA001-AC4F-418D-AE19-62706E023703}">
                      <ahyp:hlinkClr xmlns:ahyp="http://schemas.microsoft.com/office/drawing/2018/hyperlinkcolor" val="tx"/>
                    </a:ext>
                  </a:extLst>
                </a:hlinkClick>
              </a:rPr>
              <a:t>Unsplash license</a:t>
            </a:r>
            <a:r>
              <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endPar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8542D2C3-7B8B-D6AD-5021-D7C1277B11F6}"/>
              </a:ext>
            </a:extLst>
          </p:cNvPr>
          <p:cNvSpPr txBox="1"/>
          <p:nvPr/>
        </p:nvSpPr>
        <p:spPr>
          <a:xfrm>
            <a:off x="6833519" y="709126"/>
            <a:ext cx="814647" cy="461665"/>
          </a:xfrm>
          <a:prstGeom prst="rect">
            <a:avLst/>
          </a:prstGeom>
          <a:solidFill>
            <a:schemeClr val="bg1"/>
          </a:solidFill>
          <a:effectLst>
            <a:glow rad="161053">
              <a:srgbClr val="FFFFFF"/>
            </a:glo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qppg</a:t>
            </a:r>
          </a:p>
        </p:txBody>
      </p:sp>
      <p:sp>
        <p:nvSpPr>
          <p:cNvPr id="7" name="TextBox 6">
            <a:extLst>
              <a:ext uri="{FF2B5EF4-FFF2-40B4-BE49-F238E27FC236}">
                <a16:creationId xmlns:a16="http://schemas.microsoft.com/office/drawing/2014/main" id="{B3181652-0EFE-DE3F-46DD-2190230043DE}"/>
              </a:ext>
            </a:extLst>
          </p:cNvPr>
          <p:cNvSpPr txBox="1"/>
          <p:nvPr/>
        </p:nvSpPr>
        <p:spPr>
          <a:xfrm>
            <a:off x="9698374" y="709125"/>
            <a:ext cx="1085810" cy="461665"/>
          </a:xfrm>
          <a:prstGeom prst="rect">
            <a:avLst/>
          </a:prstGeom>
          <a:solidFill>
            <a:schemeClr val="bg1"/>
          </a:solidFill>
          <a:effectLst>
            <a:glow rad="161053">
              <a:srgbClr val="FFFFFF"/>
            </a:glo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MSPTD</a:t>
            </a:r>
          </a:p>
        </p:txBody>
      </p:sp>
      <p:cxnSp>
        <p:nvCxnSpPr>
          <p:cNvPr id="10" name="Straight Arrow Connector 9">
            <a:extLst>
              <a:ext uri="{FF2B5EF4-FFF2-40B4-BE49-F238E27FC236}">
                <a16:creationId xmlns:a16="http://schemas.microsoft.com/office/drawing/2014/main" id="{1D69DC26-8647-3BA6-0260-9B686425F724}"/>
              </a:ext>
            </a:extLst>
          </p:cNvPr>
          <p:cNvCxnSpPr>
            <a:cxnSpLocks/>
          </p:cNvCxnSpPr>
          <p:nvPr/>
        </p:nvCxnSpPr>
        <p:spPr>
          <a:xfrm>
            <a:off x="7240842" y="1170790"/>
            <a:ext cx="0" cy="881945"/>
          </a:xfrm>
          <a:prstGeom prst="straightConnector1">
            <a:avLst/>
          </a:prstGeom>
          <a:ln w="254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E84305B-9BBB-D972-0F4B-5AA9D80863B1}"/>
              </a:ext>
            </a:extLst>
          </p:cNvPr>
          <p:cNvSpPr txBox="1"/>
          <p:nvPr/>
        </p:nvSpPr>
        <p:spPr>
          <a:xfrm>
            <a:off x="5934234" y="2052735"/>
            <a:ext cx="2613216" cy="1392369"/>
          </a:xfrm>
          <a:prstGeom prst="rect">
            <a:avLst/>
          </a:prstGeom>
          <a:solidFill>
            <a:schemeClr val="bg1"/>
          </a:solidFill>
        </p:spPr>
        <p:txBody>
          <a:bodyPr wrap="non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Openly available</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GNU GPL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Licence</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Highly efficient</a:t>
            </a:r>
          </a:p>
        </p:txBody>
      </p:sp>
      <p:sp>
        <p:nvSpPr>
          <p:cNvPr id="13" name="TextBox 12">
            <a:extLst>
              <a:ext uri="{FF2B5EF4-FFF2-40B4-BE49-F238E27FC236}">
                <a16:creationId xmlns:a16="http://schemas.microsoft.com/office/drawing/2014/main" id="{F0D3987D-06C9-9AD2-FC08-72D2037878C4}"/>
              </a:ext>
            </a:extLst>
          </p:cNvPr>
          <p:cNvSpPr txBox="1"/>
          <p:nvPr/>
        </p:nvSpPr>
        <p:spPr>
          <a:xfrm>
            <a:off x="8974746" y="2052734"/>
            <a:ext cx="2533066" cy="1392369"/>
          </a:xfrm>
          <a:prstGeom prst="rect">
            <a:avLst/>
          </a:prstGeom>
          <a:solidFill>
            <a:schemeClr val="bg1"/>
          </a:solidFill>
        </p:spPr>
        <p:txBody>
          <a:bodyPr wrap="non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Openly available</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MIT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Licence</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Less efficient</a:t>
            </a:r>
          </a:p>
        </p:txBody>
      </p:sp>
      <p:cxnSp>
        <p:nvCxnSpPr>
          <p:cNvPr id="16" name="Straight Arrow Connector 15">
            <a:extLst>
              <a:ext uri="{FF2B5EF4-FFF2-40B4-BE49-F238E27FC236}">
                <a16:creationId xmlns:a16="http://schemas.microsoft.com/office/drawing/2014/main" id="{7A0C5A01-6464-FB5D-9787-A10D2AD629CB}"/>
              </a:ext>
            </a:extLst>
          </p:cNvPr>
          <p:cNvCxnSpPr>
            <a:cxnSpLocks/>
          </p:cNvCxnSpPr>
          <p:nvPr/>
        </p:nvCxnSpPr>
        <p:spPr>
          <a:xfrm>
            <a:off x="10241279" y="1170790"/>
            <a:ext cx="0" cy="881945"/>
          </a:xfrm>
          <a:prstGeom prst="straightConnector1">
            <a:avLst/>
          </a:prstGeom>
          <a:ln w="254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87432DD-390B-05CE-C4DB-16AD815398E1}"/>
              </a:ext>
            </a:extLst>
          </p:cNvPr>
          <p:cNvCxnSpPr>
            <a:cxnSpLocks/>
          </p:cNvCxnSpPr>
          <p:nvPr/>
        </p:nvCxnSpPr>
        <p:spPr>
          <a:xfrm>
            <a:off x="10241279" y="3419468"/>
            <a:ext cx="0" cy="881945"/>
          </a:xfrm>
          <a:prstGeom prst="straightConnector1">
            <a:avLst/>
          </a:prstGeom>
          <a:ln w="25400">
            <a:solidFill>
              <a:schemeClr val="bg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A8B8693-CEDB-3CDF-96D2-787C5168B94C}"/>
              </a:ext>
            </a:extLst>
          </p:cNvPr>
          <p:cNvSpPr txBox="1"/>
          <p:nvPr/>
        </p:nvSpPr>
        <p:spPr>
          <a:xfrm>
            <a:off x="9470684" y="4352527"/>
            <a:ext cx="1541191" cy="461665"/>
          </a:xfrm>
          <a:prstGeom prst="rect">
            <a:avLst/>
          </a:prstGeom>
          <a:solidFill>
            <a:schemeClr val="bg1"/>
          </a:solidFill>
          <a:effectLst>
            <a:glow rad="161053">
              <a:srgbClr val="FFFFFF"/>
            </a:glo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MSPTDfast</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le 1">
            <a:extLst>
              <a:ext uri="{FF2B5EF4-FFF2-40B4-BE49-F238E27FC236}">
                <a16:creationId xmlns:a16="http://schemas.microsoft.com/office/drawing/2014/main" id="{ECAA65DE-E594-7366-D74C-2F1889DA24EB}"/>
              </a:ext>
            </a:extLst>
          </p:cNvPr>
          <p:cNvSpPr txBox="1">
            <a:spLocks/>
          </p:cNvSpPr>
          <p:nvPr/>
        </p:nvSpPr>
        <p:spPr>
          <a:xfrm>
            <a:off x="72894" y="39756"/>
            <a:ext cx="5565906" cy="894522"/>
          </a:xfrm>
          <a:prstGeom prst="rect">
            <a:avLst/>
          </a:prstGeom>
          <a:solidFill>
            <a:schemeClr val="bg1"/>
          </a:solidFill>
          <a:effectLst>
            <a:softEdge rad="58822"/>
          </a:effectLst>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Open science: an example</a:t>
            </a:r>
          </a:p>
        </p:txBody>
      </p:sp>
      <p:sp>
        <p:nvSpPr>
          <p:cNvPr id="4" name="TextBox 3">
            <a:extLst>
              <a:ext uri="{FF2B5EF4-FFF2-40B4-BE49-F238E27FC236}">
                <a16:creationId xmlns:a16="http://schemas.microsoft.com/office/drawing/2014/main" id="{E609338E-5D7D-52E4-30B4-A22905925529}"/>
              </a:ext>
            </a:extLst>
          </p:cNvPr>
          <p:cNvSpPr txBox="1"/>
          <p:nvPr/>
        </p:nvSpPr>
        <p:spPr>
          <a:xfrm>
            <a:off x="83527" y="1534600"/>
            <a:ext cx="5166512" cy="3726533"/>
          </a:xfrm>
          <a:prstGeom prst="rect">
            <a:avLst/>
          </a:prstGeom>
          <a:solidFill>
            <a:schemeClr val="bg1"/>
          </a:solidFill>
          <a:effectLst>
            <a:softEdge rad="58822"/>
          </a:effectLst>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open-source toolboxes of algorithms</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Ease of use</a:t>
            </a:r>
          </a:p>
          <a:p>
            <a:pPr marL="742950" marR="0" lvl="1"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Programming language</a:t>
            </a:r>
          </a:p>
          <a:p>
            <a:pPr marL="457200" marR="0" lvl="1" indent="0" algn="l"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Providing open datasets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Reproducible research</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Educational resources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Open access publications</a:t>
            </a:r>
          </a:p>
        </p:txBody>
      </p:sp>
    </p:spTree>
    <p:extLst>
      <p:ext uri="{BB962C8B-B14F-4D97-AF65-F5344CB8AC3E}">
        <p14:creationId xmlns:p14="http://schemas.microsoft.com/office/powerpoint/2010/main" val="118422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animBg="1"/>
      <p:bldP spid="13" grpId="0" animBg="1"/>
      <p:bldP spid="19" grpId="0" animBg="1"/>
      <p:bldP spid="2" grpId="0" animBg="1"/>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CEDD17-CAC3-8F06-DC0F-92B2B20710F1}"/>
              </a:ext>
            </a:extLst>
          </p:cNvPr>
          <p:cNvSpPr txBox="1"/>
          <p:nvPr/>
        </p:nvSpPr>
        <p:spPr>
          <a:xfrm>
            <a:off x="58189" y="6296737"/>
            <a:ext cx="8817034" cy="297454"/>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err="1">
                <a:ln>
                  <a:noFill/>
                </a:ln>
                <a:solidFill>
                  <a:prstClr val="white"/>
                </a:solidFill>
                <a:effectLst/>
                <a:uLnTx/>
                <a:uFillTx/>
                <a:latin typeface="Calibri"/>
                <a:ea typeface="+mn-ea"/>
                <a:cs typeface="+mn-cs"/>
              </a:rPr>
              <a:t>Sjoding</a:t>
            </a:r>
            <a:r>
              <a:rPr kumimoji="0" lang="en-US" sz="1333" b="0" i="0" u="none" strike="noStrike" kern="1200" cap="none" spc="0" normalizeH="0" baseline="0" noProof="0" dirty="0">
                <a:ln>
                  <a:noFill/>
                </a:ln>
                <a:solidFill>
                  <a:prstClr val="white"/>
                </a:solidFill>
                <a:effectLst/>
                <a:uLnTx/>
                <a:uFillTx/>
                <a:latin typeface="Calibri"/>
                <a:ea typeface="+mn-ea"/>
                <a:cs typeface="+mn-cs"/>
              </a:rPr>
              <a:t> MW </a:t>
            </a:r>
            <a:r>
              <a:rPr kumimoji="0" lang="en-US" sz="1333" b="0" i="1" u="none" strike="noStrike" kern="1200" cap="none" spc="0" normalizeH="0" baseline="0" noProof="0" dirty="0">
                <a:ln>
                  <a:noFill/>
                </a:ln>
                <a:solidFill>
                  <a:prstClr val="white"/>
                </a:solidFill>
                <a:effectLst/>
                <a:uLnTx/>
                <a:uFillTx/>
                <a:latin typeface="Calibri"/>
                <a:ea typeface="+mn-ea"/>
                <a:cs typeface="+mn-cs"/>
              </a:rPr>
              <a:t>et al.</a:t>
            </a:r>
            <a:r>
              <a:rPr kumimoji="0" lang="en-US" sz="1333" b="0" i="0" u="none" strike="noStrike" kern="1200" cap="none" spc="0" normalizeH="0" baseline="0" noProof="0" dirty="0">
                <a:ln>
                  <a:noFill/>
                </a:ln>
                <a:solidFill>
                  <a:prstClr val="white"/>
                </a:solidFill>
                <a:effectLst/>
                <a:uLnTx/>
                <a:uFillTx/>
                <a:latin typeface="Calibri"/>
                <a:ea typeface="+mn-ea"/>
                <a:cs typeface="+mn-cs"/>
              </a:rPr>
              <a:t>, NEJM, 2020, </a:t>
            </a:r>
            <a:r>
              <a:rPr kumimoji="0" lang="en-US" sz="1333" b="0" i="0" u="none" strike="noStrike" kern="1200" cap="none" spc="0" normalizeH="0" baseline="0" noProof="0" dirty="0">
                <a:ln>
                  <a:noFill/>
                </a:ln>
                <a:solidFill>
                  <a:prstClr val="white"/>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https://doi.org/10.1056/NEJMc2029240</a:t>
            </a:r>
            <a:r>
              <a:rPr kumimoji="0" lang="en-US" sz="1333" b="0" i="0" u="none" strike="noStrike" kern="1200" cap="none" spc="0" normalizeH="0" baseline="0" noProof="0" dirty="0">
                <a:ln>
                  <a:noFill/>
                </a:ln>
                <a:solidFill>
                  <a:prstClr val="white"/>
                </a:solidFill>
                <a:effectLst/>
                <a:uLnTx/>
                <a:uFillTx/>
                <a:latin typeface="Calibri"/>
                <a:ea typeface="+mn-ea"/>
                <a:cs typeface="+mn-cs"/>
              </a:rPr>
              <a:t> </a:t>
            </a:r>
          </a:p>
        </p:txBody>
      </p:sp>
      <p:pic>
        <p:nvPicPr>
          <p:cNvPr id="6" name="Picture 5">
            <a:extLst>
              <a:ext uri="{FF2B5EF4-FFF2-40B4-BE49-F238E27FC236}">
                <a16:creationId xmlns:a16="http://schemas.microsoft.com/office/drawing/2014/main" id="{0FA9DAFE-D691-E46E-9D58-D24A388244AE}"/>
              </a:ext>
            </a:extLst>
          </p:cNvPr>
          <p:cNvPicPr>
            <a:picLocks noChangeAspect="1"/>
          </p:cNvPicPr>
          <p:nvPr/>
        </p:nvPicPr>
        <p:blipFill>
          <a:blip r:embed="rId4"/>
          <a:srcRect t="8680" b="8680"/>
          <a:stretch/>
        </p:blipFill>
        <p:spPr>
          <a:xfrm>
            <a:off x="201274" y="34454"/>
            <a:ext cx="5006343" cy="3092153"/>
          </a:xfrm>
          <a:prstGeom prst="rect">
            <a:avLst/>
          </a:prstGeom>
          <a:effectLst>
            <a:softEdge rad="222179"/>
          </a:effectLst>
        </p:spPr>
      </p:pic>
      <p:pic>
        <p:nvPicPr>
          <p:cNvPr id="7" name="Picture 6">
            <a:extLst>
              <a:ext uri="{FF2B5EF4-FFF2-40B4-BE49-F238E27FC236}">
                <a16:creationId xmlns:a16="http://schemas.microsoft.com/office/drawing/2014/main" id="{5386892F-EC59-15FF-36AE-9712B6D6841C}"/>
              </a:ext>
            </a:extLst>
          </p:cNvPr>
          <p:cNvPicPr>
            <a:picLocks noChangeAspect="1"/>
          </p:cNvPicPr>
          <p:nvPr/>
        </p:nvPicPr>
        <p:blipFill rotWithShape="1">
          <a:blip r:embed="rId5"/>
          <a:srcRect l="1" r="-270"/>
          <a:stretch/>
        </p:blipFill>
        <p:spPr>
          <a:xfrm>
            <a:off x="2430088" y="1716673"/>
            <a:ext cx="7331825" cy="3092153"/>
          </a:xfrm>
          <a:prstGeom prst="rect">
            <a:avLst/>
          </a:prstGeom>
          <a:effectLst>
            <a:softEdge rad="63500"/>
          </a:effectLst>
        </p:spPr>
      </p:pic>
      <p:pic>
        <p:nvPicPr>
          <p:cNvPr id="8" name="Picture 7">
            <a:extLst>
              <a:ext uri="{FF2B5EF4-FFF2-40B4-BE49-F238E27FC236}">
                <a16:creationId xmlns:a16="http://schemas.microsoft.com/office/drawing/2014/main" id="{5E4B0F3D-F7D0-9E94-DAF8-EE507DC99FCF}"/>
              </a:ext>
            </a:extLst>
          </p:cNvPr>
          <p:cNvPicPr>
            <a:picLocks noChangeAspect="1"/>
          </p:cNvPicPr>
          <p:nvPr/>
        </p:nvPicPr>
        <p:blipFill rotWithShape="1">
          <a:blip r:embed="rId6"/>
          <a:srcRect t="734" b="133"/>
          <a:stretch/>
        </p:blipFill>
        <p:spPr>
          <a:xfrm>
            <a:off x="8970257" y="2011058"/>
            <a:ext cx="3020469" cy="4202826"/>
          </a:xfrm>
          <a:prstGeom prst="rect">
            <a:avLst/>
          </a:prstGeom>
          <a:effectLst>
            <a:softEdge rad="76200"/>
          </a:effectLst>
        </p:spPr>
      </p:pic>
      <p:sp>
        <p:nvSpPr>
          <p:cNvPr id="9" name="TextBox 8">
            <a:extLst>
              <a:ext uri="{FF2B5EF4-FFF2-40B4-BE49-F238E27FC236}">
                <a16:creationId xmlns:a16="http://schemas.microsoft.com/office/drawing/2014/main" id="{D5121326-F768-F37D-49BB-AFFDEC3018AD}"/>
              </a:ext>
            </a:extLst>
          </p:cNvPr>
          <p:cNvSpPr txBox="1"/>
          <p:nvPr/>
        </p:nvSpPr>
        <p:spPr>
          <a:xfrm>
            <a:off x="0" y="6515021"/>
            <a:ext cx="3241964" cy="307777"/>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Syed Ali</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333"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CEB2F50F-5228-A502-D143-7E7CE8F5EEFF}"/>
              </a:ext>
            </a:extLst>
          </p:cNvPr>
          <p:cNvSpPr txBox="1"/>
          <p:nvPr/>
        </p:nvSpPr>
        <p:spPr>
          <a:xfrm>
            <a:off x="3773978" y="6296737"/>
            <a:ext cx="8418022" cy="502573"/>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white"/>
                </a:solidFill>
                <a:effectLst/>
                <a:uLnTx/>
                <a:uFillTx/>
                <a:latin typeface="Calibri"/>
                <a:ea typeface="+mn-ea"/>
                <a:cs typeface="+mn-cs"/>
              </a:rPr>
              <a:t>Equity in medical devices: independent review,,GOV.UK, 2024,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white"/>
                </a:solidFill>
                <a:effectLst/>
                <a:uLnTx/>
                <a:uFillTx/>
                <a:latin typeface="Calibri"/>
                <a:ea typeface="+mn-ea"/>
                <a:cs typeface="+mn-cs"/>
                <a:hlinkClick r:id="rId9">
                  <a:extLst>
                    <a:ext uri="{A12FA001-AC4F-418D-AE19-62706E023703}">
                      <ahyp:hlinkClr xmlns:ahyp="http://schemas.microsoft.com/office/drawing/2018/hyperlinkcolor" val="tx"/>
                    </a:ext>
                  </a:extLst>
                </a:hlinkClick>
              </a:rPr>
              <a:t>https://www.gov.uk/government/publications/equity-in-medical-devices-independent-review-final-report</a:t>
            </a:r>
            <a:r>
              <a:rPr kumimoji="0" lang="en-US" sz="1333" b="0" i="0" u="none" strike="noStrike" kern="1200" cap="none" spc="0" normalizeH="0" baseline="0" noProof="0" dirty="0">
                <a:ln>
                  <a:noFill/>
                </a:ln>
                <a:solidFill>
                  <a:prstClr val="white"/>
                </a:solidFill>
                <a:effectLst/>
                <a:uLnTx/>
                <a:uFillTx/>
                <a:latin typeface="Calibri"/>
                <a:ea typeface="+mn-ea"/>
                <a:cs typeface="+mn-cs"/>
              </a:rPr>
              <a:t> (</a:t>
            </a:r>
            <a:r>
              <a:rPr kumimoji="0" lang="en-US" sz="1333" b="0" i="0" u="none" strike="noStrike" kern="1200" cap="none" spc="0" normalizeH="0" baseline="0" noProof="0" dirty="0">
                <a:ln>
                  <a:noFill/>
                </a:ln>
                <a:solidFill>
                  <a:prstClr val="white"/>
                </a:solidFill>
                <a:effectLst/>
                <a:uLnTx/>
                <a:uFillTx/>
                <a:latin typeface="Calibri"/>
                <a:ea typeface="+mn-ea"/>
                <a:cs typeface="+mn-cs"/>
                <a:hlinkClick r:id="rId10">
                  <a:extLst>
                    <a:ext uri="{A12FA001-AC4F-418D-AE19-62706E023703}">
                      <ahyp:hlinkClr xmlns:ahyp="http://schemas.microsoft.com/office/drawing/2018/hyperlinkcolor" val="tx"/>
                    </a:ext>
                  </a:extLst>
                </a:hlinkClick>
              </a:rPr>
              <a:t>OGL 3.0</a:t>
            </a:r>
            <a:r>
              <a:rPr kumimoji="0" lang="en-US" sz="1333" b="0" i="0" u="none" strike="noStrike" kern="1200" cap="none" spc="0" normalizeH="0" baseline="0" noProof="0" dirty="0">
                <a:ln>
                  <a:noFill/>
                </a:ln>
                <a:solidFill>
                  <a:prstClr val="white"/>
                </a:solidFill>
                <a:effectLst/>
                <a:uLnTx/>
                <a:uFillTx/>
                <a:latin typeface="Calibri"/>
                <a:ea typeface="+mn-ea"/>
                <a:cs typeface="+mn-cs"/>
              </a:rPr>
              <a:t>)</a:t>
            </a:r>
          </a:p>
        </p:txBody>
      </p:sp>
    </p:spTree>
    <p:extLst>
      <p:ext uri="{BB962C8B-B14F-4D97-AF65-F5344CB8AC3E}">
        <p14:creationId xmlns:p14="http://schemas.microsoft.com/office/powerpoint/2010/main" val="226495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E4049FD-87C8-5C45-A890-A1C1A3BE1FB4}"/>
              </a:ext>
            </a:extLst>
          </p:cNvPr>
          <p:cNvSpPr txBox="1"/>
          <p:nvPr/>
        </p:nvSpPr>
        <p:spPr>
          <a:xfrm>
            <a:off x="3196363" y="450109"/>
            <a:ext cx="7738324" cy="3963615"/>
          </a:xfrm>
          <a:prstGeom prst="rect">
            <a:avLst/>
          </a:prstGeom>
          <a:noFill/>
        </p:spPr>
        <p:txBody>
          <a:bodyPr wrap="square" numCol="2" rtlCol="0">
            <a:noAutofit/>
          </a:bodyPr>
          <a:lstStyle/>
          <a:p>
            <a:pPr>
              <a:lnSpc>
                <a:spcPct val="120000"/>
              </a:lnSpc>
            </a:pPr>
            <a:r>
              <a:rPr lang="en-US" dirty="0"/>
              <a:t>Prof Jonathan Mant</a:t>
            </a:r>
          </a:p>
          <a:p>
            <a:pPr>
              <a:lnSpc>
                <a:spcPct val="120000"/>
              </a:lnSpc>
            </a:pPr>
            <a:r>
              <a:rPr lang="en-US" dirty="0"/>
              <a:t>Prof </a:t>
            </a:r>
            <a:r>
              <a:rPr lang="en-US" dirty="0" err="1"/>
              <a:t>Panicos</a:t>
            </a:r>
            <a:r>
              <a:rPr lang="en-US" dirty="0"/>
              <a:t> </a:t>
            </a:r>
            <a:r>
              <a:rPr lang="en-US" dirty="0" err="1"/>
              <a:t>Kyriacou</a:t>
            </a:r>
            <a:endParaRPr lang="en-US" dirty="0"/>
          </a:p>
          <a:p>
            <a:pPr>
              <a:lnSpc>
                <a:spcPct val="120000"/>
              </a:lnSpc>
            </a:pPr>
            <a:endParaRPr lang="en-US" dirty="0"/>
          </a:p>
          <a:p>
            <a:pPr>
              <a:lnSpc>
                <a:spcPct val="120000"/>
              </a:lnSpc>
            </a:pPr>
            <a:r>
              <a:rPr lang="en-US" dirty="0"/>
              <a:t>The SAFER Research Team</a:t>
            </a:r>
          </a:p>
          <a:p>
            <a:pPr>
              <a:lnSpc>
                <a:spcPct val="120000"/>
              </a:lnSpc>
            </a:pPr>
            <a:r>
              <a:rPr lang="en-US" dirty="0"/>
              <a:t>University of Cambridge</a:t>
            </a:r>
          </a:p>
          <a:p>
            <a:pPr>
              <a:lnSpc>
                <a:spcPct val="120000"/>
              </a:lnSpc>
            </a:pPr>
            <a:r>
              <a:rPr lang="en-US" dirty="0"/>
              <a:t>City, University of London</a:t>
            </a:r>
          </a:p>
          <a:p>
            <a:pPr>
              <a:lnSpc>
                <a:spcPct val="120000"/>
              </a:lnSpc>
            </a:pPr>
            <a:r>
              <a:rPr lang="en-US" dirty="0"/>
              <a:t>King’s College London</a:t>
            </a:r>
          </a:p>
          <a:p>
            <a:pPr>
              <a:lnSpc>
                <a:spcPct val="120000"/>
              </a:lnSpc>
            </a:pPr>
            <a:endParaRPr lang="en-US" dirty="0"/>
          </a:p>
          <a:p>
            <a:pPr>
              <a:lnSpc>
                <a:spcPct val="120000"/>
              </a:lnSpc>
            </a:pPr>
            <a:r>
              <a:rPr lang="en-GB" dirty="0"/>
              <a:t>British Heart Foundation</a:t>
            </a:r>
          </a:p>
          <a:p>
            <a:pPr>
              <a:lnSpc>
                <a:spcPct val="120000"/>
              </a:lnSpc>
            </a:pPr>
            <a:r>
              <a:rPr lang="en-GB" dirty="0"/>
              <a:t>NIHR</a:t>
            </a:r>
          </a:p>
          <a:p>
            <a:pPr>
              <a:lnSpc>
                <a:spcPct val="120000"/>
              </a:lnSpc>
            </a:pPr>
            <a:r>
              <a:rPr lang="en-GB" dirty="0"/>
              <a:t>EPSRC</a:t>
            </a:r>
            <a:endParaRPr lang="en-US" dirty="0"/>
          </a:p>
        </p:txBody>
      </p:sp>
      <p:sp>
        <p:nvSpPr>
          <p:cNvPr id="11" name="TextBox 10">
            <a:extLst>
              <a:ext uri="{FF2B5EF4-FFF2-40B4-BE49-F238E27FC236}">
                <a16:creationId xmlns:a16="http://schemas.microsoft.com/office/drawing/2014/main" id="{91E810FA-FF33-2542-B157-E93EF01E43B7}"/>
              </a:ext>
            </a:extLst>
          </p:cNvPr>
          <p:cNvSpPr txBox="1"/>
          <p:nvPr/>
        </p:nvSpPr>
        <p:spPr>
          <a:xfrm>
            <a:off x="400595" y="766355"/>
            <a:ext cx="2014847" cy="420564"/>
          </a:xfrm>
          <a:prstGeom prst="rect">
            <a:avLst/>
          </a:prstGeom>
          <a:noFill/>
        </p:spPr>
        <p:txBody>
          <a:bodyPr wrap="none" rtlCol="0">
            <a:spAutoFit/>
          </a:bodyPr>
          <a:lstStyle/>
          <a:p>
            <a:r>
              <a:rPr lang="en-US" sz="2133" dirty="0"/>
              <a:t>With thanks to…</a:t>
            </a:r>
          </a:p>
        </p:txBody>
      </p:sp>
      <p:sp>
        <p:nvSpPr>
          <p:cNvPr id="2" name="TextBox 1">
            <a:extLst>
              <a:ext uri="{FF2B5EF4-FFF2-40B4-BE49-F238E27FC236}">
                <a16:creationId xmlns:a16="http://schemas.microsoft.com/office/drawing/2014/main" id="{85C7FDBE-D2C8-C3F2-9EE7-968F95D2FCA4}"/>
              </a:ext>
            </a:extLst>
          </p:cNvPr>
          <p:cNvSpPr txBox="1"/>
          <p:nvPr/>
        </p:nvSpPr>
        <p:spPr>
          <a:xfrm>
            <a:off x="3196363" y="4818171"/>
            <a:ext cx="9005650" cy="402546"/>
          </a:xfrm>
          <a:prstGeom prst="rect">
            <a:avLst/>
          </a:prstGeom>
          <a:noFill/>
        </p:spPr>
        <p:txBody>
          <a:bodyPr wrap="square" numCol="1" rtlCol="0">
            <a:spAutoFit/>
          </a:bodyPr>
          <a:lstStyle/>
          <a:p>
            <a:pPr>
              <a:lnSpc>
                <a:spcPct val="120000"/>
              </a:lnSpc>
            </a:pPr>
            <a:r>
              <a:rPr lang="en-US" dirty="0"/>
              <a:t>… and many, many others</a:t>
            </a:r>
          </a:p>
        </p:txBody>
      </p:sp>
    </p:spTree>
    <p:extLst>
      <p:ext uri="{BB962C8B-B14F-4D97-AF65-F5344CB8AC3E}">
        <p14:creationId xmlns:p14="http://schemas.microsoft.com/office/powerpoint/2010/main" val="23652388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7E285B3E-9EA5-4946-A1FA-19E08F608AE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l="7117" t="18151" b="15765"/>
          <a:stretch/>
        </p:blipFill>
        <p:spPr bwMode="auto">
          <a:xfrm>
            <a:off x="-2" y="-1"/>
            <a:ext cx="6842214" cy="6490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1BDF03E-538B-604B-ADBC-71122B1497B6}"/>
              </a:ext>
            </a:extLst>
          </p:cNvPr>
          <p:cNvSpPr/>
          <p:nvPr/>
        </p:nvSpPr>
        <p:spPr>
          <a:xfrm>
            <a:off x="-2" y="0"/>
            <a:ext cx="12192000" cy="6498000"/>
          </a:xfrm>
          <a:prstGeom prst="rect">
            <a:avLst/>
          </a:prstGeom>
          <a:solidFill>
            <a:schemeClr val="bg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46EB624A-4164-9745-8022-9C012739EB06}"/>
              </a:ext>
            </a:extLst>
          </p:cNvPr>
          <p:cNvSpPr txBox="1"/>
          <p:nvPr/>
        </p:nvSpPr>
        <p:spPr>
          <a:xfrm>
            <a:off x="78033" y="6560546"/>
            <a:ext cx="7457884" cy="292388"/>
          </a:xfrm>
          <a:prstGeom prst="rect">
            <a:avLst/>
          </a:prstGeom>
          <a:noFill/>
          <a:effectLst>
            <a:softEdge rad="50800"/>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Calibri"/>
                <a:ea typeface="+mn-ea"/>
                <a:cs typeface="+mn-cs"/>
              </a:rPr>
              <a:t>Sonia Sevilla, </a:t>
            </a:r>
            <a:r>
              <a:rPr kumimoji="0" lang="en-US" sz="1300" b="0" i="0" u="none" strike="noStrike" kern="1200" cap="none" spc="0" normalizeH="0" baseline="0" noProof="0" dirty="0">
                <a:ln>
                  <a:noFill/>
                </a:ln>
                <a:solidFill>
                  <a:prstClr val="white"/>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https://commons.wikimedia.org/wiki/File:Kamar_Zard_Buzhan_-_Nishapur_1.jpg</a:t>
            </a:r>
            <a:r>
              <a:rPr kumimoji="0" lang="en-US" sz="1300" b="0" i="0" u="none" strike="noStrike" kern="1200" cap="none" spc="0" normalizeH="0" baseline="0" noProof="0" dirty="0">
                <a:ln>
                  <a:noFill/>
                </a:ln>
                <a:solidFill>
                  <a:prstClr val="white"/>
                </a:solidFill>
                <a:effectLst/>
                <a:uLnTx/>
                <a:uFillTx/>
                <a:latin typeface="Calibri"/>
                <a:ea typeface="+mn-ea"/>
                <a:cs typeface="+mn-cs"/>
              </a:rPr>
              <a:t> (</a:t>
            </a:r>
            <a:r>
              <a:rPr kumimoji="0" lang="en-US" sz="1300" b="0" i="0" u="none" strike="noStrike" kern="1200" cap="none" spc="0" normalizeH="0" baseline="0" noProof="0" dirty="0">
                <a:ln>
                  <a:noFill/>
                </a:ln>
                <a:solidFill>
                  <a:prstClr val="white"/>
                </a:solidFill>
                <a:effectLst/>
                <a:uLnTx/>
                <a:uFillTx/>
                <a:latin typeface="Calibri"/>
                <a:ea typeface="+mn-ea"/>
                <a:cs typeface="+mn-cs"/>
                <a:hlinkClick r:id="rId7">
                  <a:extLst>
                    <a:ext uri="{A12FA001-AC4F-418D-AE19-62706E023703}">
                      <ahyp:hlinkClr xmlns:ahyp="http://schemas.microsoft.com/office/drawing/2018/hyperlinkcolor" val="tx"/>
                    </a:ext>
                  </a:extLst>
                </a:hlinkClick>
              </a:rPr>
              <a:t>CC0 1.0</a:t>
            </a:r>
            <a:r>
              <a:rPr kumimoji="0" lang="en-US" sz="1300" b="0" i="0" u="none" strike="noStrike" kern="1200" cap="none" spc="0" normalizeH="0" baseline="0" noProof="0" dirty="0">
                <a:ln>
                  <a:noFill/>
                </a:ln>
                <a:solidFill>
                  <a:prstClr val="white"/>
                </a:solidFill>
                <a:effectLst/>
                <a:uLnTx/>
                <a:uFillTx/>
                <a:latin typeface="Calibri"/>
                <a:ea typeface="+mn-ea"/>
                <a:cs typeface="+mn-cs"/>
              </a:rPr>
              <a:t>)</a:t>
            </a:r>
          </a:p>
        </p:txBody>
      </p:sp>
      <p:sp>
        <p:nvSpPr>
          <p:cNvPr id="3" name="TextBox 2">
            <a:extLst>
              <a:ext uri="{FF2B5EF4-FFF2-40B4-BE49-F238E27FC236}">
                <a16:creationId xmlns:a16="http://schemas.microsoft.com/office/drawing/2014/main" id="{EA6E9817-B82B-C845-B1DB-D55CF861F1D0}"/>
              </a:ext>
            </a:extLst>
          </p:cNvPr>
          <p:cNvSpPr txBox="1"/>
          <p:nvPr/>
        </p:nvSpPr>
        <p:spPr>
          <a:xfrm>
            <a:off x="4536830" y="662711"/>
            <a:ext cx="7420708" cy="830997"/>
          </a:xfrm>
          <a:prstGeom prst="rect">
            <a:avLst/>
          </a:prstGeom>
          <a:solidFill>
            <a:schemeClr val="bg1"/>
          </a:solidFill>
          <a:effectLst>
            <a:glow rad="203200">
              <a:schemeClr val="bg1"/>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Photoplethysmography is now widely used in wearable devices,</a:t>
            </a:r>
            <a:r>
              <a:rPr kumimoji="0" lang="en-US" sz="2400" b="0" i="0" u="none" strike="noStrike" kern="1200" cap="none" spc="0" normalizeH="0" noProof="0" dirty="0">
                <a:ln>
                  <a:noFill/>
                </a:ln>
                <a:solidFill>
                  <a:prstClr val="black"/>
                </a:solidFill>
                <a:effectLst/>
                <a:uLnTx/>
                <a:uFillTx/>
                <a:latin typeface="Calibri"/>
                <a:ea typeface="+mn-ea"/>
                <a:cs typeface="+mn-cs"/>
              </a:rPr>
              <a:t> with many potential applications.</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2CE14166-53EA-D945-A68A-35BBF1C29890}"/>
              </a:ext>
            </a:extLst>
          </p:cNvPr>
          <p:cNvSpPr txBox="1"/>
          <p:nvPr/>
        </p:nvSpPr>
        <p:spPr>
          <a:xfrm>
            <a:off x="4536830" y="2343598"/>
            <a:ext cx="7420708" cy="1200329"/>
          </a:xfrm>
          <a:prstGeom prst="rect">
            <a:avLst/>
          </a:prstGeom>
          <a:solidFill>
            <a:schemeClr val="bg1"/>
          </a:solidFill>
          <a:effectLst>
            <a:glow rad="203200">
              <a:schemeClr val="bg1"/>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Photoplethysmography-based</a:t>
            </a:r>
            <a:r>
              <a:rPr kumimoji="0" lang="en-US" sz="2400" b="0" i="0" u="none" strike="noStrike" kern="1200" cap="none" spc="0" normalizeH="0" noProof="0" dirty="0">
                <a:ln>
                  <a:noFill/>
                </a:ln>
                <a:solidFill>
                  <a:prstClr val="black"/>
                </a:solidFill>
                <a:effectLst/>
                <a:uLnTx/>
                <a:uFillTx/>
                <a:latin typeface="Calibri"/>
                <a:ea typeface="+mn-ea"/>
                <a:cs typeface="+mn-cs"/>
              </a:rPr>
              <a:t> wearables have shown great promise </a:t>
            </a:r>
            <a:r>
              <a:rPr lang="en-US" sz="2400" dirty="0">
                <a:solidFill>
                  <a:prstClr val="black"/>
                </a:solidFill>
                <a:latin typeface="Calibri"/>
              </a:rPr>
              <a:t>in certain applications s</a:t>
            </a:r>
            <a:r>
              <a:rPr kumimoji="0" lang="en-US" sz="2400" b="0" i="0" u="none" strike="noStrike" kern="1200" cap="none" spc="0" normalizeH="0" baseline="0" noProof="0" dirty="0" err="1">
                <a:ln>
                  <a:noFill/>
                </a:ln>
                <a:solidFill>
                  <a:prstClr val="black"/>
                </a:solidFill>
                <a:effectLst/>
                <a:uLnTx/>
                <a:uFillTx/>
                <a:latin typeface="Calibri"/>
                <a:ea typeface="+mn-ea"/>
                <a:cs typeface="+mn-cs"/>
              </a:rPr>
              <a:t>uch</a:t>
            </a:r>
            <a:r>
              <a:rPr kumimoji="0" lang="en-US" sz="2400" b="0" i="0" u="none" strike="noStrike" kern="1200" cap="none" spc="0" normalizeH="0" baseline="0" noProof="0" dirty="0">
                <a:ln>
                  <a:noFill/>
                </a:ln>
                <a:solidFill>
                  <a:prstClr val="black"/>
                </a:solidFill>
                <a:effectLst/>
                <a:uLnTx/>
                <a:uFillTx/>
                <a:latin typeface="Calibri"/>
                <a:ea typeface="+mn-ea"/>
                <a:cs typeface="+mn-cs"/>
              </a:rPr>
              <a:t> as detecting atrial fibrillation.</a:t>
            </a:r>
          </a:p>
        </p:txBody>
      </p:sp>
      <p:sp>
        <p:nvSpPr>
          <p:cNvPr id="2" name="TextBox 1">
            <a:extLst>
              <a:ext uri="{FF2B5EF4-FFF2-40B4-BE49-F238E27FC236}">
                <a16:creationId xmlns:a16="http://schemas.microsoft.com/office/drawing/2014/main" id="{CBAB4E72-184D-5327-CAFD-A3AEA860F7A1}"/>
              </a:ext>
            </a:extLst>
          </p:cNvPr>
          <p:cNvSpPr txBox="1"/>
          <p:nvPr/>
        </p:nvSpPr>
        <p:spPr>
          <a:xfrm>
            <a:off x="4536830" y="4393817"/>
            <a:ext cx="7420708" cy="1569660"/>
          </a:xfrm>
          <a:prstGeom prst="rect">
            <a:avLst/>
          </a:prstGeom>
          <a:solidFill>
            <a:schemeClr val="bg1"/>
          </a:solidFill>
          <a:effectLst>
            <a:glow rad="203200">
              <a:schemeClr val="bg1"/>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However, there is much work to do to ensure the potential benefits of photoplethysmography are available to all, making photoplethysmography-based devices as reliable as a climbing rope.</a:t>
            </a:r>
          </a:p>
        </p:txBody>
      </p:sp>
    </p:spTree>
    <p:custDataLst>
      <p:tags r:id="rId1"/>
    </p:custDataLst>
    <p:extLst>
      <p:ext uri="{BB962C8B-B14F-4D97-AF65-F5344CB8AC3E}">
        <p14:creationId xmlns:p14="http://schemas.microsoft.com/office/powerpoint/2010/main" val="75222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3" grpId="0" animBg="1"/>
      <p:bldP spid="5" grpId="0" animBg="1"/>
      <p:bldP spid="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F16FA3-1825-74AA-EC67-CFD37B21F31A}"/>
              </a:ext>
            </a:extLst>
          </p:cNvPr>
          <p:cNvSpPr txBox="1"/>
          <p:nvPr/>
        </p:nvSpPr>
        <p:spPr>
          <a:xfrm>
            <a:off x="5024221" y="6515020"/>
            <a:ext cx="7167780" cy="307777"/>
          </a:xfrm>
          <a:prstGeom prst="rect">
            <a:avLst/>
          </a:prstGeom>
          <a:noFill/>
          <a:effectLst>
            <a:softEdge rad="50800"/>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a:ea typeface="+mn-ea"/>
                <a:cs typeface="+mn-cs"/>
              </a:rPr>
              <a:t>Photo by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Luke Chesser</a:t>
            </a:r>
            <a:r>
              <a:rPr kumimoji="0" lang="en-GB" sz="1400" b="0" i="0" u="none" strike="noStrike" kern="1200" cap="none" spc="0" normalizeH="0" baseline="0" noProof="0" dirty="0">
                <a:ln>
                  <a:noFill/>
                </a:ln>
                <a:solidFill>
                  <a:prstClr val="white"/>
                </a:solidFill>
                <a:effectLst/>
                <a:uLnTx/>
                <a:uFillTx/>
                <a:latin typeface="Calibri"/>
                <a:ea typeface="+mn-ea"/>
                <a:cs typeface="+mn-cs"/>
              </a:rPr>
              <a:t> on </a:t>
            </a:r>
            <a:r>
              <a:rPr kumimoji="0" lang="en-GB" sz="14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Unsplash</a:t>
            </a:r>
            <a:r>
              <a:rPr kumimoji="0" lang="en-GB" sz="1400" b="0" i="0" u="none" strike="noStrike" kern="1200" cap="none" spc="0" normalizeH="0" baseline="0" noProof="0" dirty="0">
                <a:ln>
                  <a:noFill/>
                </a:ln>
                <a:solidFill>
                  <a:prstClr val="white"/>
                </a:solidFill>
                <a:effectLst/>
                <a:uLnTx/>
                <a:uFillTx/>
                <a:latin typeface="Calibri"/>
                <a:ea typeface="+mn-ea"/>
                <a:cs typeface="+mn-cs"/>
              </a:rPr>
              <a:t> </a:t>
            </a:r>
            <a:endParaRPr kumimoji="0" lang="en-US" sz="1333"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3B1DF44F-E189-8265-1F7A-D448DF5D7915}"/>
              </a:ext>
            </a:extLst>
          </p:cNvPr>
          <p:cNvPicPr>
            <a:picLocks noChangeAspect="1"/>
          </p:cNvPicPr>
          <p:nvPr/>
        </p:nvPicPr>
        <p:blipFill rotWithShape="1">
          <a:blip r:embed="rId5"/>
          <a:srcRect l="27966" t="6384" b="26879"/>
          <a:stretch/>
        </p:blipFill>
        <p:spPr>
          <a:xfrm>
            <a:off x="4008503" y="200706"/>
            <a:ext cx="5006343" cy="3092153"/>
          </a:xfrm>
          <a:prstGeom prst="rect">
            <a:avLst/>
          </a:prstGeom>
          <a:effectLst>
            <a:softEdge rad="222179"/>
          </a:effectLst>
        </p:spPr>
      </p:pic>
      <p:sp>
        <p:nvSpPr>
          <p:cNvPr id="5" name="TextBox 4">
            <a:extLst>
              <a:ext uri="{FF2B5EF4-FFF2-40B4-BE49-F238E27FC236}">
                <a16:creationId xmlns:a16="http://schemas.microsoft.com/office/drawing/2014/main" id="{A77203D0-0FFE-974B-6F78-04A90160D6F6}"/>
              </a:ext>
            </a:extLst>
          </p:cNvPr>
          <p:cNvSpPr txBox="1"/>
          <p:nvPr/>
        </p:nvSpPr>
        <p:spPr>
          <a:xfrm>
            <a:off x="2512110" y="5799584"/>
            <a:ext cx="7167780" cy="369332"/>
          </a:xfrm>
          <a:prstGeom prst="rect">
            <a:avLst/>
          </a:prstGeom>
          <a:solidFill>
            <a:schemeClr val="bg1">
              <a:lumMod val="95000"/>
            </a:schemeClr>
          </a:solidFill>
          <a:effectLst>
            <a:glow rad="194369">
              <a:schemeClr val="bg1">
                <a:lumMod val="95000"/>
              </a:schemeClr>
            </a:glow>
          </a:effectLst>
        </p:spPr>
        <p:txBody>
          <a:bodyPr wrap="square" rtlCol="0">
            <a:spAutoFit/>
          </a:bodyPr>
          <a:lstStyle/>
          <a:p>
            <a:pPr algn="ctr"/>
            <a:r>
              <a:rPr kumimoji="0" lang="en-US" sz="1800" b="0" i="0" u="none" strike="noStrike" kern="1200" cap="none" spc="0" normalizeH="0" baseline="0" noProof="0" dirty="0">
                <a:ln>
                  <a:noFill/>
                </a:ln>
                <a:solidFill>
                  <a:prstClr val="black"/>
                </a:solidFill>
                <a:effectLst/>
                <a:uLnTx/>
                <a:uFillTx/>
                <a:latin typeface="Calibri"/>
                <a:ea typeface="+mn-ea"/>
                <a:cs typeface="+mn-cs"/>
              </a:rPr>
              <a:t>Slides available at: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https://doi.org</a:t>
            </a:r>
            <a:r>
              <a:rPr kumimoji="0" lang="en-US" sz="1800" b="0" i="0" u="none" strike="noStrike" kern="1200" cap="none" spc="0" normalizeH="0" baseline="0" noProof="0">
                <a:ln>
                  <a:noFill/>
                </a:ln>
                <a:solidFill>
                  <a:prstClr val="black"/>
                </a:solidFill>
                <a:effectLst/>
                <a:uLnTx/>
                <a:uFillTx/>
                <a:latin typeface="Calibri"/>
                <a:ea typeface="+mn-ea"/>
                <a:cs typeface="+mn-cs"/>
                <a:hlinkClick r:id="rId6"/>
              </a:rPr>
              <a:t>/10.5281/zenodo.13833790</a:t>
            </a:r>
            <a:r>
              <a:rPr kumimoji="0" lang="en-US" sz="1800" b="0" i="0" u="none" strike="noStrike" kern="1200" cap="none" spc="0" normalizeH="0" baseline="0" noProof="0">
                <a:ln>
                  <a:noFill/>
                </a:ln>
                <a:solidFill>
                  <a:prstClr val="black"/>
                </a:solidFill>
                <a:effectLst/>
                <a:uLnTx/>
                <a:uFillTx/>
                <a:latin typeface="Calibri"/>
                <a:ea typeface="+mn-ea"/>
                <a:cs typeface="+mn-cs"/>
              </a:rPr>
              <a:t> </a:t>
            </a:r>
            <a:r>
              <a:rPr lang="en-US">
                <a:solidFill>
                  <a:prstClr val="black"/>
                </a:solidFill>
              </a:rPr>
              <a:t>(</a:t>
            </a:r>
            <a:r>
              <a:rPr lang="en-US" dirty="0">
                <a:solidFill>
                  <a:prstClr val="black"/>
                </a:solidFill>
                <a:hlinkClick r:id="rId7"/>
              </a:rPr>
              <a:t>CC BY 4.0</a:t>
            </a:r>
            <a:r>
              <a:rPr lang="en-US" dirty="0">
                <a:solidFill>
                  <a:prstClr val="black"/>
                </a:solidFill>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Subtitle 2">
            <a:extLst>
              <a:ext uri="{FF2B5EF4-FFF2-40B4-BE49-F238E27FC236}">
                <a16:creationId xmlns:a16="http://schemas.microsoft.com/office/drawing/2014/main" id="{0BCE3E09-2A80-98DA-47A4-0999DE5B8DDA}"/>
              </a:ext>
            </a:extLst>
          </p:cNvPr>
          <p:cNvSpPr>
            <a:spLocks noGrp="1"/>
          </p:cNvSpPr>
          <p:nvPr>
            <p:ph type="subTitle" idx="1"/>
          </p:nvPr>
        </p:nvSpPr>
        <p:spPr>
          <a:xfrm>
            <a:off x="6815542" y="3394697"/>
            <a:ext cx="5006343" cy="2036284"/>
          </a:xfrm>
        </p:spPr>
        <p:txBody>
          <a:bodyPr/>
          <a:lstStyle/>
          <a:p>
            <a:r>
              <a:rPr lang="en-US" dirty="0"/>
              <a:t>Dr Peter H. Charlton</a:t>
            </a:r>
          </a:p>
          <a:p>
            <a:pPr lvl="0" eaLnBrk="1" fontAlgn="auto" hangingPunct="1">
              <a:spcBef>
                <a:spcPts val="0"/>
              </a:spcBef>
              <a:spcAft>
                <a:spcPts val="0"/>
              </a:spcAft>
            </a:pPr>
            <a:endParaRPr lang="en-US" sz="1800" dirty="0">
              <a:solidFill>
                <a:prstClr val="black"/>
              </a:solidFill>
            </a:endParaRPr>
          </a:p>
          <a:p>
            <a:pPr lvl="0" eaLnBrk="1" fontAlgn="auto" hangingPunct="1">
              <a:spcBef>
                <a:spcPts val="0"/>
              </a:spcBef>
              <a:spcAft>
                <a:spcPts val="0"/>
              </a:spcAft>
            </a:pPr>
            <a:r>
              <a:rPr lang="en-US" sz="2000" dirty="0">
                <a:solidFill>
                  <a:prstClr val="black"/>
                </a:solidFill>
                <a:hlinkClick r:id="rId8"/>
              </a:rPr>
              <a:t>https://peterhcharlton.github.io</a:t>
            </a:r>
            <a:r>
              <a:rPr lang="en-US" sz="2000" dirty="0">
                <a:solidFill>
                  <a:prstClr val="black"/>
                </a:solidFill>
              </a:rPr>
              <a:t> </a:t>
            </a:r>
          </a:p>
          <a:p>
            <a:pPr eaLnBrk="1" fontAlgn="auto" hangingPunct="1">
              <a:spcBef>
                <a:spcPts val="0"/>
              </a:spcBef>
              <a:spcAft>
                <a:spcPts val="0"/>
              </a:spcAft>
            </a:pPr>
            <a:endParaRPr lang="en-US" sz="2000" dirty="0">
              <a:solidFill>
                <a:prstClr val="black"/>
              </a:solidFill>
            </a:endParaRPr>
          </a:p>
          <a:p>
            <a:pPr lvl="0" eaLnBrk="1" fontAlgn="auto" hangingPunct="1">
              <a:spcBef>
                <a:spcPts val="0"/>
              </a:spcBef>
              <a:spcAft>
                <a:spcPts val="0"/>
              </a:spcAft>
            </a:pPr>
            <a:r>
              <a:rPr lang="en-US" sz="2000" dirty="0">
                <a:solidFill>
                  <a:prstClr val="black"/>
                </a:solidFill>
                <a:hlinkClick r:id="rId9"/>
              </a:rPr>
              <a:t>pc657@cam.ac.uk</a:t>
            </a:r>
            <a:r>
              <a:rPr lang="en-US" sz="2000" dirty="0">
                <a:solidFill>
                  <a:prstClr val="black"/>
                </a:solidFill>
              </a:rPr>
              <a:t> </a:t>
            </a:r>
          </a:p>
          <a:p>
            <a:endParaRPr lang="en-US" sz="1000" dirty="0"/>
          </a:p>
          <a:p>
            <a:pPr lvl="0"/>
            <a:endParaRPr lang="en-US" sz="1000" dirty="0">
              <a:solidFill>
                <a:srgbClr val="000000">
                  <a:tint val="75000"/>
                </a:srgbClr>
              </a:solidFill>
            </a:endParaRPr>
          </a:p>
        </p:txBody>
      </p:sp>
      <p:sp>
        <p:nvSpPr>
          <p:cNvPr id="9" name="Title 1">
            <a:extLst>
              <a:ext uri="{FF2B5EF4-FFF2-40B4-BE49-F238E27FC236}">
                <a16:creationId xmlns:a16="http://schemas.microsoft.com/office/drawing/2014/main" id="{EAF83954-2DA6-8F1A-56A9-74B1D2656836}"/>
              </a:ext>
            </a:extLst>
          </p:cNvPr>
          <p:cNvSpPr>
            <a:spLocks noGrp="1"/>
          </p:cNvSpPr>
          <p:nvPr>
            <p:ph type="ctrTitle"/>
          </p:nvPr>
        </p:nvSpPr>
        <p:spPr>
          <a:xfrm>
            <a:off x="271849" y="3388937"/>
            <a:ext cx="6079524" cy="2249863"/>
          </a:xfrm>
        </p:spPr>
        <p:txBody>
          <a:bodyPr/>
          <a:lstStyle/>
          <a:p>
            <a:r>
              <a:rPr lang="en-GB" sz="3200" dirty="0"/>
              <a:t>Equitable Photoplethysmography in Wearables: Accurate Data for All</a:t>
            </a:r>
            <a:endParaRPr lang="en-US" sz="3200" dirty="0"/>
          </a:p>
        </p:txBody>
      </p:sp>
    </p:spTree>
    <p:extLst>
      <p:ext uri="{BB962C8B-B14F-4D97-AF65-F5344CB8AC3E}">
        <p14:creationId xmlns:p14="http://schemas.microsoft.com/office/powerpoint/2010/main" val="3839818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FBDA963-561A-081C-1444-1ADA1BA27F5E}"/>
              </a:ext>
            </a:extLst>
          </p:cNvPr>
          <p:cNvPicPr>
            <a:picLocks noChangeAspect="1"/>
          </p:cNvPicPr>
          <p:nvPr/>
        </p:nvPicPr>
        <p:blipFill>
          <a:blip r:embed="rId2"/>
          <a:stretch>
            <a:fillRect/>
          </a:stretch>
        </p:blipFill>
        <p:spPr>
          <a:xfrm>
            <a:off x="4765650" y="775194"/>
            <a:ext cx="7092462" cy="5011894"/>
          </a:xfrm>
          <a:prstGeom prst="rect">
            <a:avLst/>
          </a:prstGeom>
        </p:spPr>
      </p:pic>
      <p:sp>
        <p:nvSpPr>
          <p:cNvPr id="7" name="TextBox 6">
            <a:extLst>
              <a:ext uri="{FF2B5EF4-FFF2-40B4-BE49-F238E27FC236}">
                <a16:creationId xmlns:a16="http://schemas.microsoft.com/office/drawing/2014/main" id="{D7AA7A78-1F3E-83E9-4559-866117671AE1}"/>
              </a:ext>
            </a:extLst>
          </p:cNvPr>
          <p:cNvSpPr txBox="1"/>
          <p:nvPr/>
        </p:nvSpPr>
        <p:spPr>
          <a:xfrm>
            <a:off x="72893" y="6333230"/>
            <a:ext cx="10863503" cy="430887"/>
          </a:xfrm>
          <a:prstGeom prst="rect">
            <a:avLst/>
          </a:prstGeom>
          <a:noFill/>
          <a:effectLst>
            <a:softEdge rad="50800"/>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Calibri"/>
                <a:ea typeface="+mn-ea"/>
                <a:cs typeface="+mn-cs"/>
              </a:rPr>
              <a:t>Charlton PH </a:t>
            </a:r>
            <a:r>
              <a:rPr kumimoji="0" lang="en-GB" sz="1100" b="0" i="1" u="none" strike="noStrike" kern="1200" cap="none" spc="0" normalizeH="0" baseline="0" noProof="0" dirty="0">
                <a:ln>
                  <a:noFill/>
                </a:ln>
                <a:solidFill>
                  <a:srgbClr val="FFFFFF"/>
                </a:solidFill>
                <a:effectLst/>
                <a:uLnTx/>
                <a:uFillTx/>
                <a:latin typeface="Calibri"/>
                <a:ea typeface="+mn-ea"/>
                <a:cs typeface="+mn-cs"/>
              </a:rPr>
              <a:t>et al.</a:t>
            </a:r>
            <a:r>
              <a:rPr kumimoji="0" lang="en-GB" sz="1100" b="0" i="0" u="none" strike="noStrike" kern="1200" cap="none" spc="0" normalizeH="0" baseline="0" noProof="0" dirty="0">
                <a:ln>
                  <a:noFill/>
                </a:ln>
                <a:solidFill>
                  <a:srgbClr val="FFFFFF"/>
                </a:solidFill>
                <a:effectLst/>
                <a:uLnTx/>
                <a:uFillTx/>
                <a:latin typeface="Calibri"/>
                <a:ea typeface="+mn-ea"/>
                <a:cs typeface="+mn-cs"/>
              </a:rPr>
              <a:t>, Wearable photoplethysmography for cardiovascular monitoring, Proc. IEEE, 2022. ﻿</a:t>
            </a:r>
            <a:r>
              <a:rPr kumimoji="0" lang="en-GB" sz="1100" b="0" i="0" u="none" strike="noStrike" kern="1200" cap="none" spc="0" normalizeH="0" baseline="0" noProof="0" dirty="0">
                <a:ln>
                  <a:noFill/>
                </a:ln>
                <a:solidFill>
                  <a:srgbClr val="FFFFFF"/>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https://</a:t>
            </a:r>
            <a:r>
              <a:rPr kumimoji="0" lang="en-GB" sz="1100" b="0" i="0" u="none" strike="noStrike" kern="1200" cap="none" spc="0" normalizeH="0" baseline="0" noProof="0" dirty="0" err="1">
                <a:ln>
                  <a:noFill/>
                </a:ln>
                <a:solidFill>
                  <a:srgbClr val="FFFFFF"/>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doi.org</a:t>
            </a:r>
            <a:r>
              <a:rPr kumimoji="0" lang="en-GB" sz="1100" b="0" i="0" u="none" strike="noStrike" kern="1200" cap="none" spc="0" normalizeH="0" baseline="0" noProof="0" dirty="0">
                <a:ln>
                  <a:noFill/>
                </a:ln>
                <a:solidFill>
                  <a:srgbClr val="FFFFFF"/>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/10.1109/JPROC.2022.3149785</a:t>
            </a:r>
            <a:r>
              <a:rPr kumimoji="0" lang="en-US" sz="1100" b="0" i="0" u="none" strike="noStrike" kern="1200" cap="none" spc="0" normalizeH="0" baseline="0" noProof="0" dirty="0">
                <a:ln>
                  <a:noFill/>
                </a:ln>
                <a:solidFill>
                  <a:srgbClr val="FFFFFF"/>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Adapted from: ﻿H. Gray, Anatomy of the Human Body, W. H. Lewis, Ed., 2nd ed. New York, NY, USA: Lea and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Febiger</a:t>
            </a:r>
            <a:r>
              <a:rPr kumimoji="0" lang="en-US" sz="1100" b="0" i="0" u="none" strike="noStrike" kern="1200" cap="none" spc="0" normalizeH="0" baseline="0" noProof="0" dirty="0">
                <a:ln>
                  <a:noFill/>
                </a:ln>
                <a:solidFill>
                  <a:srgbClr val="FFFFFF"/>
                </a:solidFill>
                <a:effectLst/>
                <a:uLnTx/>
                <a:uFillTx/>
                <a:latin typeface="Calibri"/>
                <a:ea typeface="+mn-ea"/>
                <a:cs typeface="+mn-cs"/>
              </a:rPr>
              <a:t>, 1918</a:t>
            </a:r>
          </a:p>
        </p:txBody>
      </p:sp>
      <p:pic>
        <p:nvPicPr>
          <p:cNvPr id="8" name="Picture 7">
            <a:extLst>
              <a:ext uri="{FF2B5EF4-FFF2-40B4-BE49-F238E27FC236}">
                <a16:creationId xmlns:a16="http://schemas.microsoft.com/office/drawing/2014/main" id="{5D74E087-3CC4-93ED-B79E-B21E096DA5D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65227" y="2056405"/>
            <a:ext cx="3076717" cy="2149411"/>
          </a:xfrm>
          <a:prstGeom prst="rect">
            <a:avLst/>
          </a:prstGeom>
          <a:effectLst>
            <a:softEdge rad="165100"/>
          </a:effectLst>
        </p:spPr>
      </p:pic>
      <p:cxnSp>
        <p:nvCxnSpPr>
          <p:cNvPr id="9" name="Straight Connector 8">
            <a:extLst>
              <a:ext uri="{FF2B5EF4-FFF2-40B4-BE49-F238E27FC236}">
                <a16:creationId xmlns:a16="http://schemas.microsoft.com/office/drawing/2014/main" id="{1CF6E274-22B4-CAE0-B920-D4F56B92A20C}"/>
              </a:ext>
            </a:extLst>
          </p:cNvPr>
          <p:cNvCxnSpPr>
            <a:cxnSpLocks/>
          </p:cNvCxnSpPr>
          <p:nvPr/>
        </p:nvCxnSpPr>
        <p:spPr>
          <a:xfrm flipH="1">
            <a:off x="1542825" y="2170014"/>
            <a:ext cx="92992" cy="1541998"/>
          </a:xfrm>
          <a:prstGeom prst="line">
            <a:avLst/>
          </a:prstGeom>
          <a:ln w="38100">
            <a:solidFill>
              <a:schemeClr val="tx1">
                <a:lumMod val="95000"/>
                <a:lumOff val="5000"/>
              </a:schemeClr>
            </a:solidFill>
            <a:prstDash val="sysDash"/>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D8528DD-3866-B2D5-0E6E-D0CBF1537E59}"/>
              </a:ext>
            </a:extLst>
          </p:cNvPr>
          <p:cNvSpPr txBox="1">
            <a:spLocks noChangeAspect="1"/>
          </p:cNvSpPr>
          <p:nvPr/>
        </p:nvSpPr>
        <p:spPr>
          <a:xfrm>
            <a:off x="615242" y="4346849"/>
            <a:ext cx="3355224" cy="338554"/>
          </a:xfrm>
          <a:prstGeom prst="rect">
            <a:avLst/>
          </a:prstGeom>
          <a:solidFill>
            <a:schemeClr val="bg1"/>
          </a:solidFill>
        </p:spPr>
        <p:txBody>
          <a:bodyPr wrap="square" rtlCol="0">
            <a:spAutoFit/>
          </a:bodyPr>
          <a:lstStyle/>
          <a:p>
            <a:pPr marL="0" marR="0" lvl="0" indent="0" algn="ctr" defTabSz="52748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Photoplethysmogram (PPG) Sensor</a:t>
            </a:r>
          </a:p>
        </p:txBody>
      </p:sp>
      <p:sp>
        <p:nvSpPr>
          <p:cNvPr id="11" name="Title 1">
            <a:extLst>
              <a:ext uri="{FF2B5EF4-FFF2-40B4-BE49-F238E27FC236}">
                <a16:creationId xmlns:a16="http://schemas.microsoft.com/office/drawing/2014/main" id="{10015A58-3619-16EB-09A7-B5D463761409}"/>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Wrist photoplethysmography: limitations</a:t>
            </a:r>
          </a:p>
        </p:txBody>
      </p:sp>
    </p:spTree>
    <p:extLst>
      <p:ext uri="{BB962C8B-B14F-4D97-AF65-F5344CB8AC3E}">
        <p14:creationId xmlns:p14="http://schemas.microsoft.com/office/powerpoint/2010/main" val="33818264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id="{10F7809D-A10D-9347-1A66-19651A46EDD2}"/>
              </a:ext>
            </a:extLst>
          </p:cNvPr>
          <p:cNvCxnSpPr>
            <a:cxnSpLocks/>
          </p:cNvCxnSpPr>
          <p:nvPr/>
        </p:nvCxnSpPr>
        <p:spPr>
          <a:xfrm>
            <a:off x="5211211" y="2587612"/>
            <a:ext cx="1486225"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4" name="Picture 2">
            <a:extLst>
              <a:ext uri="{FF2B5EF4-FFF2-40B4-BE49-F238E27FC236}">
                <a16:creationId xmlns:a16="http://schemas.microsoft.com/office/drawing/2014/main" id="{A3AC3756-3844-4E6D-853E-B571A21D5B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95" t="27477" r="75349" b="43864"/>
          <a:stretch/>
        </p:blipFill>
        <p:spPr bwMode="auto">
          <a:xfrm>
            <a:off x="6922878" y="1909386"/>
            <a:ext cx="3489383" cy="3131508"/>
          </a:xfrm>
          <a:prstGeom prst="rect">
            <a:avLst/>
          </a:prstGeom>
          <a:noFill/>
          <a:ln>
            <a:noFill/>
          </a:ln>
          <a:effectLst>
            <a:glow rad="142390">
              <a:schemeClr val="bg1"/>
            </a:glow>
            <a:softEdge rad="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9ABA943-9091-794F-3D30-77043763065A}"/>
              </a:ext>
            </a:extLst>
          </p:cNvPr>
          <p:cNvSpPr txBox="1"/>
          <p:nvPr/>
        </p:nvSpPr>
        <p:spPr>
          <a:xfrm>
            <a:off x="5047933" y="6521260"/>
            <a:ext cx="7144067" cy="261610"/>
          </a:xfrm>
          <a:prstGeom prst="rect">
            <a:avLst/>
          </a:prstGeom>
          <a:no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Calibri"/>
                <a:ea typeface="+mn-ea"/>
                <a:cs typeface="+mn-cs"/>
              </a:rPr>
              <a:t>Peter Charlton</a:t>
            </a:r>
            <a:r>
              <a:rPr kumimoji="0" lang="en-US" sz="1100" b="0" i="0" u="none" strike="noStrike" kern="1200" cap="none" spc="0" normalizeH="0" baseline="0" noProof="0" dirty="0">
                <a:ln>
                  <a:noFill/>
                </a:ln>
                <a:solidFill>
                  <a:srgbClr val="FFFFFF"/>
                </a:solidFill>
                <a:effectLst/>
                <a:uLnTx/>
                <a:uFillTx/>
                <a:latin typeface="Calibri"/>
                <a:ea typeface="+mn-ea"/>
                <a:cs typeface="+mn-cs"/>
              </a:rPr>
              <a:t>, Wikimedia Commons,  </a:t>
            </a:r>
            <a:r>
              <a:rPr kumimoji="0" lang="en-US" sz="1100" b="0" i="0" u="none" strike="noStrike" kern="1200" cap="none" spc="0" normalizeH="0" baseline="0" noProof="0" dirty="0">
                <a:ln>
                  <a:noFill/>
                </a:ln>
                <a:solidFill>
                  <a:prstClr val="white"/>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https://commons.wikimedia.org/wiki/File:12_lead_ECG.jpg</a:t>
            </a:r>
            <a:r>
              <a:rPr kumimoji="0" lang="en-US" sz="1100" b="0" i="0" u="none" strike="noStrike" kern="1200" cap="none" spc="0" normalizeH="0" baseline="0" noProof="0" dirty="0">
                <a:ln>
                  <a:noFill/>
                </a:ln>
                <a:solidFill>
                  <a:prstClr val="white"/>
                </a:solidFill>
                <a:effectLst/>
                <a:uLnTx/>
                <a:uFillTx/>
                <a:latin typeface="Calibri"/>
                <a:ea typeface="+mn-ea"/>
                <a:cs typeface="+mn-cs"/>
              </a:rPr>
              <a:t> </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r>
              <a:rPr kumimoji="0" lang="en-US" sz="1100" b="0" i="0" u="none" strike="noStrike" kern="1200" cap="none" spc="0" normalizeH="0" baseline="0" noProof="0" dirty="0">
                <a:ln>
                  <a:noFill/>
                </a:ln>
                <a:solidFill>
                  <a:srgbClr val="FFFFFF"/>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CC BY 4.0</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p>
        </p:txBody>
      </p:sp>
      <p:sp>
        <p:nvSpPr>
          <p:cNvPr id="7" name="TextBox 6">
            <a:extLst>
              <a:ext uri="{FF2B5EF4-FFF2-40B4-BE49-F238E27FC236}">
                <a16:creationId xmlns:a16="http://schemas.microsoft.com/office/drawing/2014/main" id="{35DC62DD-7CF8-DEB0-3F57-7C0BD23C15AA}"/>
              </a:ext>
            </a:extLst>
          </p:cNvPr>
          <p:cNvSpPr txBox="1"/>
          <p:nvPr/>
        </p:nvSpPr>
        <p:spPr>
          <a:xfrm>
            <a:off x="4284786" y="5144939"/>
            <a:ext cx="8452338" cy="1183016"/>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“Sinus P waves are usually most prominently seen in leads II and V1”</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Meek S and Morris F, ‘ABC of clinical electrocardiography: Introduction. II—basic terminology’, https://</a:t>
            </a:r>
            <a:r>
              <a:rPr kumimoji="0" lang="en-GB"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doi.org</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/10.1136/bmj.324.7335.470</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 name="TextBox 8">
            <a:extLst>
              <a:ext uri="{FF2B5EF4-FFF2-40B4-BE49-F238E27FC236}">
                <a16:creationId xmlns:a16="http://schemas.microsoft.com/office/drawing/2014/main" id="{50374F0D-2F3F-68B2-500D-43737CB3DD61}"/>
              </a:ext>
            </a:extLst>
          </p:cNvPr>
          <p:cNvSpPr txBox="1"/>
          <p:nvPr/>
        </p:nvSpPr>
        <p:spPr>
          <a:xfrm>
            <a:off x="1049336" y="4412272"/>
            <a:ext cx="3971665" cy="1067343"/>
          </a:xfrm>
          <a:prstGeom prst="rect">
            <a:avLst/>
          </a:prstGeom>
          <a:noFill/>
        </p:spPr>
        <p:txBody>
          <a:bodyPr wrap="none" rtlCol="0">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Dry electrodes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Recorded without clinical supervision</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Lead I</a:t>
            </a:r>
          </a:p>
        </p:txBody>
      </p:sp>
      <p:pic>
        <p:nvPicPr>
          <p:cNvPr id="3" name="Picture 2">
            <a:extLst>
              <a:ext uri="{FF2B5EF4-FFF2-40B4-BE49-F238E27FC236}">
                <a16:creationId xmlns:a16="http://schemas.microsoft.com/office/drawing/2014/main" id="{8C463D4D-90ED-6C11-6AFE-E8A1676A75C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82750" y="895884"/>
            <a:ext cx="4828461" cy="3687770"/>
          </a:xfrm>
          <a:prstGeom prst="rect">
            <a:avLst/>
          </a:prstGeom>
          <a:effectLst>
            <a:softEdge rad="139007"/>
          </a:effectLst>
        </p:spPr>
      </p:pic>
      <p:sp>
        <p:nvSpPr>
          <p:cNvPr id="10" name="Title 1">
            <a:extLst>
              <a:ext uri="{FF2B5EF4-FFF2-40B4-BE49-F238E27FC236}">
                <a16:creationId xmlns:a16="http://schemas.microsoft.com/office/drawing/2014/main" id="{3DE8B7B0-727D-0482-B407-41049213FD12}"/>
              </a:ext>
            </a:extLst>
          </p:cNvPr>
          <p:cNvSpPr txBox="1">
            <a:spLocks/>
          </p:cNvSpPr>
          <p:nvPr/>
        </p:nvSpPr>
        <p:spPr>
          <a:xfrm>
            <a:off x="72893" y="39756"/>
            <a:ext cx="9369287" cy="894522"/>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Single-lead ECG: limitations</a:t>
            </a:r>
          </a:p>
        </p:txBody>
      </p:sp>
    </p:spTree>
    <p:extLst>
      <p:ext uri="{BB962C8B-B14F-4D97-AF65-F5344CB8AC3E}">
        <p14:creationId xmlns:p14="http://schemas.microsoft.com/office/powerpoint/2010/main" val="32245434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1.1|0.6"/>
</p:tagLst>
</file>

<file path=ppt/tags/tag2.xml><?xml version="1.0" encoding="utf-8"?>
<p:tagLst xmlns:a="http://schemas.openxmlformats.org/drawingml/2006/main" xmlns:r="http://schemas.openxmlformats.org/officeDocument/2006/relationships" xmlns:p="http://schemas.openxmlformats.org/presentationml/2006/main">
  <p:tag name="TIMING" val="|0.9|1.1|0.6"/>
</p:tagLst>
</file>

<file path=ppt/tags/tag3.xml><?xml version="1.0" encoding="utf-8"?>
<p:tagLst xmlns:a="http://schemas.openxmlformats.org/drawingml/2006/main" xmlns:r="http://schemas.openxmlformats.org/officeDocument/2006/relationships" xmlns:p="http://schemas.openxmlformats.org/presentationml/2006/main">
  <p:tag name="TIMING" val="|11.5|6.2|9.3"/>
</p:tagLst>
</file>

<file path=ppt/tags/tag4.xml><?xml version="1.0" encoding="utf-8"?>
<p:tagLst xmlns:a="http://schemas.openxmlformats.org/drawingml/2006/main" xmlns:r="http://schemas.openxmlformats.org/officeDocument/2006/relationships" xmlns:p="http://schemas.openxmlformats.org/presentationml/2006/main">
  <p:tag name="TIMING" val="|11.5|6.2|9.3"/>
</p:tagLst>
</file>

<file path=ppt/tags/tag5.xml><?xml version="1.0" encoding="utf-8"?>
<p:tagLst xmlns:a="http://schemas.openxmlformats.org/drawingml/2006/main" xmlns:r="http://schemas.openxmlformats.org/officeDocument/2006/relationships" xmlns:p="http://schemas.openxmlformats.org/presentationml/2006/main">
  <p:tag name="TIMING" val="|14.4|6.5|2.4|6.3"/>
</p:tagLst>
</file>

<file path=ppt/tags/tag6.xml><?xml version="1.0" encoding="utf-8"?>
<p:tagLst xmlns:a="http://schemas.openxmlformats.org/drawingml/2006/main" xmlns:r="http://schemas.openxmlformats.org/officeDocument/2006/relationships" xmlns:p="http://schemas.openxmlformats.org/presentationml/2006/main">
  <p:tag name="TIMING" val="|11.5|6.2|9.3"/>
</p:tagLst>
</file>

<file path=ppt/tags/tag7.xml><?xml version="1.0" encoding="utf-8"?>
<p:tagLst xmlns:a="http://schemas.openxmlformats.org/drawingml/2006/main" xmlns:r="http://schemas.openxmlformats.org/officeDocument/2006/relationships" xmlns:p="http://schemas.openxmlformats.org/presentationml/2006/main">
  <p:tag name="TIMING" val="|25.5"/>
</p:tagLst>
</file>

<file path=ppt/tags/tag8.xml><?xml version="1.0" encoding="utf-8"?>
<p:tagLst xmlns:a="http://schemas.openxmlformats.org/drawingml/2006/main" xmlns:r="http://schemas.openxmlformats.org/officeDocument/2006/relationships" xmlns:p="http://schemas.openxmlformats.org/presentationml/2006/main">
  <p:tag name="TIMING" val="|25.5"/>
</p:tagLst>
</file>

<file path=ppt/tags/tag9.xml><?xml version="1.0" encoding="utf-8"?>
<p:tagLst xmlns:a="http://schemas.openxmlformats.org/drawingml/2006/main" xmlns:r="http://schemas.openxmlformats.org/officeDocument/2006/relationships" xmlns:p="http://schemas.openxmlformats.org/presentationml/2006/main">
  <p:tag name="TIMING" val="|25.5"/>
</p:tagLst>
</file>

<file path=ppt/tags/tag10.xml><?xml version="1.0" encoding="utf-8"?>
<p:tagLst xmlns:a="http://schemas.openxmlformats.org/drawingml/2006/main" xmlns:r="http://schemas.openxmlformats.org/officeDocument/2006/relationships" xmlns:p="http://schemas.openxmlformats.org/presentationml/2006/main">
  <p:tag name="TIMING" val="|25.5"/>
</p:tagLst>
</file>

<file path=ppt/tags/tag11.xml><?xml version="1.0" encoding="utf-8"?>
<p:tagLst xmlns:a="http://schemas.openxmlformats.org/drawingml/2006/main" xmlns:r="http://schemas.openxmlformats.org/officeDocument/2006/relationships" xmlns:p="http://schemas.openxmlformats.org/presentationml/2006/main">
  <p:tag name="TIMING" val="|25.5"/>
</p:tagLst>
</file>

<file path=ppt/tags/tag12.xml><?xml version="1.0" encoding="utf-8"?>
<p:tagLst xmlns:a="http://schemas.openxmlformats.org/drawingml/2006/main" xmlns:r="http://schemas.openxmlformats.org/officeDocument/2006/relationships" xmlns:p="http://schemas.openxmlformats.org/presentationml/2006/main">
  <p:tag name="TIMING" val="|0.9|1.1|0.6"/>
</p:tagLst>
</file>

<file path=ppt/tags/tag13.xml><?xml version="1.0" encoding="utf-8"?>
<p:tagLst xmlns:a="http://schemas.openxmlformats.org/drawingml/2006/main" xmlns:r="http://schemas.openxmlformats.org/officeDocument/2006/relationships" xmlns:p="http://schemas.openxmlformats.org/presentationml/2006/main">
  <p:tag name="TIMING" val="|25.5"/>
</p:tagLst>
</file>

<file path=ppt/tags/tag14.xml><?xml version="1.0" encoding="utf-8"?>
<p:tagLst xmlns:a="http://schemas.openxmlformats.org/drawingml/2006/main" xmlns:r="http://schemas.openxmlformats.org/officeDocument/2006/relationships" xmlns:p="http://schemas.openxmlformats.org/presentationml/2006/main">
  <p:tag name="TIMING" val="|25.5"/>
</p:tagLst>
</file>

<file path=ppt/tags/tag15.xml><?xml version="1.0" encoding="utf-8"?>
<p:tagLst xmlns:a="http://schemas.openxmlformats.org/drawingml/2006/main" xmlns:r="http://schemas.openxmlformats.org/officeDocument/2006/relationships" xmlns:p="http://schemas.openxmlformats.org/presentationml/2006/main">
  <p:tag name="TIMING" val="|11.4|6.5|2.6|3.5|3.1"/>
</p:tagLst>
</file>

<file path=ppt/tags/tag16.xml><?xml version="1.0" encoding="utf-8"?>
<p:tagLst xmlns:a="http://schemas.openxmlformats.org/drawingml/2006/main" xmlns:r="http://schemas.openxmlformats.org/officeDocument/2006/relationships" xmlns:p="http://schemas.openxmlformats.org/presentationml/2006/main">
  <p:tag name="TIMING" val="|4"/>
</p:tagLst>
</file>

<file path=ppt/tags/tag17.xml><?xml version="1.0" encoding="utf-8"?>
<p:tagLst xmlns:a="http://schemas.openxmlformats.org/drawingml/2006/main" xmlns:r="http://schemas.openxmlformats.org/officeDocument/2006/relationships" xmlns:p="http://schemas.openxmlformats.org/presentationml/2006/main">
  <p:tag name="TIMING" val="|11.5|6.2|9.3"/>
</p:tagLst>
</file>

<file path=ppt/tags/tag18.xml><?xml version="1.0" encoding="utf-8"?>
<p:tagLst xmlns:a="http://schemas.openxmlformats.org/drawingml/2006/main" xmlns:r="http://schemas.openxmlformats.org/officeDocument/2006/relationships" xmlns:p="http://schemas.openxmlformats.org/presentationml/2006/main">
  <p:tag name="TIMING" val="|25.5"/>
</p:tagLst>
</file>

<file path=ppt/tags/tag19.xml><?xml version="1.0" encoding="utf-8"?>
<p:tagLst xmlns:a="http://schemas.openxmlformats.org/drawingml/2006/main" xmlns:r="http://schemas.openxmlformats.org/officeDocument/2006/relationships" xmlns:p="http://schemas.openxmlformats.org/presentationml/2006/main">
  <p:tag name="TIMING" val="|2.3|12|11.9"/>
</p:tagLst>
</file>

<file path=ppt/theme/theme1.xml><?xml version="1.0" encoding="utf-8"?>
<a:theme xmlns:a="http://schemas.openxmlformats.org/drawingml/2006/main" name="1_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Title">
  <a:themeElements>
    <a:clrScheme name="Custom 9">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432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Title">
  <a:themeElements>
    <a:clrScheme name="Custom 9">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432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Title">
  <a:themeElements>
    <a:clrScheme name="Custom 9">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432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7636</TotalTime>
  <Words>5570</Words>
  <Application>Microsoft Macintosh PowerPoint</Application>
  <PresentationFormat>Widescreen</PresentationFormat>
  <Paragraphs>798</Paragraphs>
  <Slides>75</Slides>
  <Notes>48</Notes>
  <HiddenSlides>0</HiddenSlides>
  <MMClips>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75</vt:i4>
      </vt:variant>
    </vt:vector>
  </HeadingPairs>
  <TitlesOfParts>
    <vt:vector size="90" baseType="lpstr">
      <vt:lpstr>-apple-system</vt:lpstr>
      <vt:lpstr>Arial</vt:lpstr>
      <vt:lpstr>Calibri</vt:lpstr>
      <vt:lpstr>Calibri Light</vt:lpstr>
      <vt:lpstr>Consolas</vt:lpstr>
      <vt:lpstr>1_Title</vt:lpstr>
      <vt:lpstr>2_Title</vt:lpstr>
      <vt:lpstr>Custom Design</vt:lpstr>
      <vt:lpstr>Title</vt:lpstr>
      <vt:lpstr>3_Title</vt:lpstr>
      <vt:lpstr>4_Title</vt:lpstr>
      <vt:lpstr>5_Title</vt:lpstr>
      <vt:lpstr>6_Title</vt:lpstr>
      <vt:lpstr>7_Title</vt:lpstr>
      <vt:lpstr>8_Title</vt:lpstr>
      <vt:lpstr>Equitable Photoplethysmography in Wearables: Accurate Data for All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Structure of Algorithms</vt:lpstr>
      <vt:lpstr>Structure of Algorithms</vt:lpstr>
      <vt:lpstr>Structure of Algorithms</vt:lpstr>
      <vt:lpstr>Structure of Algorithms</vt:lpstr>
      <vt:lpstr>Structure of Algorithms</vt:lpstr>
      <vt:lpstr>Structure of Algorithms</vt:lpstr>
      <vt:lpstr>Structure of Algorithms</vt:lpstr>
      <vt:lpstr>Structure of Algorithms</vt:lpstr>
      <vt:lpstr>Structure of Algorithms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Equitable Photoplethysmography in Wearables: Accurate Data for All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for atrial fibrillation: questions and potential answers</dc:title>
  <dc:creator>Charlton, Peter</dc:creator>
  <cp:lastModifiedBy>Peter H. Charlton</cp:lastModifiedBy>
  <cp:revision>171</cp:revision>
  <dcterms:created xsi:type="dcterms:W3CDTF">2021-09-20T22:10:45Z</dcterms:created>
  <dcterms:modified xsi:type="dcterms:W3CDTF">2024-09-24T13:00:59Z</dcterms:modified>
</cp:coreProperties>
</file>