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0_C46F0BD1.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Lst>
  <p:sldSz cx="36576000" cy="20574000"/>
  <p:notesSz cx="6858000" cy="9144000"/>
  <p:embeddedFontLst>
    <p:embeddedFont>
      <p:font typeface="Source Sans Pro" panose="020B0503030403020204" pitchFamily="34" charset="0"/>
      <p:regular r:id="rId4"/>
      <p:bold r:id="rId5"/>
      <p:italic r:id="rId6"/>
      <p:boldItalic r:id="rId7"/>
    </p:embeddedFont>
    <p:embeddedFont>
      <p:font typeface="Source Sans Pro Black" panose="020B0803030403020204" pitchFamily="34" charset="0"/>
      <p:bold r:id="rId8"/>
      <p:boldItalic r:id="rId9"/>
    </p:embeddedFont>
    <p:embeddedFont>
      <p:font typeface="Source Sans Pro Light" panose="020B0403030403020204" pitchFamily="34" charset="0"/>
      <p:regular r:id="rId10"/>
      <p:italic r:id="rId11"/>
    </p:embeddedFont>
    <p:embeddedFont>
      <p:font typeface="Source Sans Pro SemiBold" panose="020B0603030403020204" pitchFamily="34" charset="0"/>
      <p:bold r:id="rId12"/>
      <p:boldItalic r:id="rId13"/>
    </p:embeddedFont>
    <p:embeddedFont>
      <p:font typeface="Source Serif Pro Light" panose="02040303050405020204" pitchFamily="18" charset="0"/>
      <p:regular r:id="rId14"/>
      <p:italic r:id="rId1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66CA16-3989-DDF0-0D58-B5037F3FB1CE}" name="Lee Pretlove" initials="LP" userId="S::l.j.pretlove@sheffield.ac.uk::680f787c-cd80-406c-af91-c551071609d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73192"/>
    <a:srgbClr val="ECE6F5"/>
    <a:srgbClr val="F9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2" autoAdjust="0"/>
    <p:restoredTop sz="94660"/>
  </p:normalViewPr>
  <p:slideViewPr>
    <p:cSldViewPr snapToGrid="0">
      <p:cViewPr varScale="1">
        <p:scale>
          <a:sx n="38" d="100"/>
          <a:sy n="38" d="100"/>
        </p:scale>
        <p:origin x="222" y="12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tableStyles" Target="tableStyle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comments/modernComment_100_C46F0BD1.xml><?xml version="1.0" encoding="utf-8"?>
<p188:cmLst xmlns:a="http://schemas.openxmlformats.org/drawingml/2006/main" xmlns:r="http://schemas.openxmlformats.org/officeDocument/2006/relationships" xmlns:p188="http://schemas.microsoft.com/office/powerpoint/2018/8/main">
  <p188:cm id="{BF5ED9C8-5F83-49FD-9B70-F72BAC7ADE72}" authorId="{3166CA16-3989-DDF0-0D58-B5037F3FB1CE}" created="2024-09-03T13:27:28.539">
    <ac:deMkLst xmlns:ac="http://schemas.microsoft.com/office/drawing/2013/main/command">
      <pc:docMk xmlns:pc="http://schemas.microsoft.com/office/powerpoint/2013/main/command"/>
      <pc:sldMk xmlns:pc="http://schemas.microsoft.com/office/powerpoint/2013/main/command" cId="3295611857" sldId="256"/>
      <ac:picMk id="3" creationId="{B443292D-A6CC-FDEA-8AA4-E6265EC7CE32}"/>
    </ac:deMkLst>
    <p188:replyLst>
      <p188:reply id="{FFF456A7-D11A-440C-B996-756A9991C6EC}" authorId="{3166CA16-3989-DDF0-0D58-B5037F3FB1CE}" created="2024-09-03T13:30:46.976">
        <p188:txBody>
          <a:bodyPr/>
          <a:lstStyle/>
          <a:p>
            <a:r>
              <a:rPr lang="en-GB"/>
              <a:t>Q1. What are your thoughts on having an international practitioner and researcher network to discuss digital preservation skills for private individuals and underrepresented communities?
Q2. Do you have any suggestions about using existing networks that promote digital preservation skills in wider society?
Q3. Are there any findings in this poster that you find interesting that could help with widening digital preservation participation?</a:t>
            </a:r>
          </a:p>
        </p188:txBody>
      </p188:reply>
    </p188:replyLst>
    <p188:txBody>
      <a:bodyPr/>
      <a:lstStyle/>
      <a:p>
        <a:r>
          <a:rPr lang="en-GB"/>
          <a:t>I've put in three questions in here - please could you suggest some extra ones that appeals to the international digi pres community?</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3367089"/>
            <a:ext cx="27432000" cy="7162800"/>
          </a:xfrm>
        </p:spPr>
        <p:txBody>
          <a:bodyPr anchor="b"/>
          <a:lstStyle>
            <a:lvl1pPr algn="ctr">
              <a:defRPr sz="18000"/>
            </a:lvl1pPr>
          </a:lstStyle>
          <a:p>
            <a:r>
              <a:rPr lang="en-US"/>
              <a:t>Click to edit Master title style</a:t>
            </a:r>
            <a:endParaRPr lang="en-US" dirty="0"/>
          </a:p>
        </p:txBody>
      </p:sp>
      <p:sp>
        <p:nvSpPr>
          <p:cNvPr id="3" name="Subtitle 2"/>
          <p:cNvSpPr>
            <a:spLocks noGrp="1"/>
          </p:cNvSpPr>
          <p:nvPr>
            <p:ph type="subTitle" idx="1"/>
          </p:nvPr>
        </p:nvSpPr>
        <p:spPr>
          <a:xfrm>
            <a:off x="4572000" y="10806114"/>
            <a:ext cx="27432000" cy="4967286"/>
          </a:xfrm>
        </p:spPr>
        <p:txBody>
          <a:bodyPr/>
          <a:lstStyle>
            <a:lvl1pPr marL="0" indent="0" algn="ctr">
              <a:buNone/>
              <a:defRPr sz="7200"/>
            </a:lvl1pPr>
            <a:lvl2pPr marL="1371600" indent="0" algn="ctr">
              <a:buNone/>
              <a:defRPr sz="6000"/>
            </a:lvl2pPr>
            <a:lvl3pPr marL="2743200" indent="0" algn="ctr">
              <a:buNone/>
              <a:defRPr sz="5400"/>
            </a:lvl3pPr>
            <a:lvl4pPr marL="4114800" indent="0" algn="ctr">
              <a:buNone/>
              <a:defRPr sz="4800"/>
            </a:lvl4pPr>
            <a:lvl5pPr marL="5486400" indent="0" algn="ctr">
              <a:buNone/>
              <a:defRPr sz="4800"/>
            </a:lvl5pPr>
            <a:lvl6pPr marL="6858000" indent="0" algn="ctr">
              <a:buNone/>
              <a:defRPr sz="4800"/>
            </a:lvl6pPr>
            <a:lvl7pPr marL="8229600" indent="0" algn="ctr">
              <a:buNone/>
              <a:defRPr sz="4800"/>
            </a:lvl7pPr>
            <a:lvl8pPr marL="9601200" indent="0" algn="ctr">
              <a:buNone/>
              <a:defRPr sz="4800"/>
            </a:lvl8pPr>
            <a:lvl9pPr marL="10972800" indent="0" algn="ctr">
              <a:buNone/>
              <a:defRPr sz="4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30D08F-49CE-47A7-8976-C29B7B18F337}" type="datetimeFigureOut">
              <a:rPr lang="en-GB" smtClean="0"/>
              <a:t>06/09/2024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3838701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30D08F-49CE-47A7-8976-C29B7B18F337}" type="datetimeFigureOut">
              <a:rPr lang="en-GB" smtClean="0"/>
              <a:t>06/09/2024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727712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0" y="5129216"/>
            <a:ext cx="31546800" cy="8558211"/>
          </a:xfrm>
        </p:spPr>
        <p:txBody>
          <a:bodyPr anchor="b"/>
          <a:lstStyle>
            <a:lvl1pPr>
              <a:defRPr sz="18000"/>
            </a:lvl1pPr>
          </a:lstStyle>
          <a:p>
            <a:r>
              <a:rPr lang="en-US"/>
              <a:t>Click to edit Master title style</a:t>
            </a:r>
            <a:endParaRPr lang="en-US" dirty="0"/>
          </a:p>
        </p:txBody>
      </p:sp>
      <p:sp>
        <p:nvSpPr>
          <p:cNvPr id="3" name="Text Placeholder 2"/>
          <p:cNvSpPr>
            <a:spLocks noGrp="1"/>
          </p:cNvSpPr>
          <p:nvPr>
            <p:ph type="body" idx="1"/>
          </p:nvPr>
        </p:nvSpPr>
        <p:spPr>
          <a:xfrm>
            <a:off x="2495550" y="13768391"/>
            <a:ext cx="31546800" cy="4500561"/>
          </a:xfrm>
        </p:spPr>
        <p:txBody>
          <a:bodyPr/>
          <a:lstStyle>
            <a:lvl1pPr marL="0" indent="0">
              <a:buNone/>
              <a:defRPr sz="7200">
                <a:solidFill>
                  <a:schemeClr val="tx1">
                    <a:tint val="75000"/>
                  </a:schemeClr>
                </a:solidFill>
              </a:defRPr>
            </a:lvl1pPr>
            <a:lvl2pPr marL="1371600" indent="0">
              <a:buNone/>
              <a:defRPr sz="6000">
                <a:solidFill>
                  <a:schemeClr val="tx1">
                    <a:tint val="75000"/>
                  </a:schemeClr>
                </a:solidFill>
              </a:defRPr>
            </a:lvl2pPr>
            <a:lvl3pPr marL="2743200" indent="0">
              <a:buNone/>
              <a:defRPr sz="5400">
                <a:solidFill>
                  <a:schemeClr val="tx1">
                    <a:tint val="75000"/>
                  </a:schemeClr>
                </a:solidFill>
              </a:defRPr>
            </a:lvl3pPr>
            <a:lvl4pPr marL="4114800" indent="0">
              <a:buNone/>
              <a:defRPr sz="4800">
                <a:solidFill>
                  <a:schemeClr val="tx1">
                    <a:tint val="75000"/>
                  </a:schemeClr>
                </a:solidFill>
              </a:defRPr>
            </a:lvl4pPr>
            <a:lvl5pPr marL="5486400" indent="0">
              <a:buNone/>
              <a:defRPr sz="4800">
                <a:solidFill>
                  <a:schemeClr val="tx1">
                    <a:tint val="75000"/>
                  </a:schemeClr>
                </a:solidFill>
              </a:defRPr>
            </a:lvl5pPr>
            <a:lvl6pPr marL="6858000" indent="0">
              <a:buNone/>
              <a:defRPr sz="4800">
                <a:solidFill>
                  <a:schemeClr val="tx1">
                    <a:tint val="75000"/>
                  </a:schemeClr>
                </a:solidFill>
              </a:defRPr>
            </a:lvl6pPr>
            <a:lvl7pPr marL="8229600" indent="0">
              <a:buNone/>
              <a:defRPr sz="4800">
                <a:solidFill>
                  <a:schemeClr val="tx1">
                    <a:tint val="75000"/>
                  </a:schemeClr>
                </a:solidFill>
              </a:defRPr>
            </a:lvl7pPr>
            <a:lvl8pPr marL="9601200" indent="0">
              <a:buNone/>
              <a:defRPr sz="4800">
                <a:solidFill>
                  <a:schemeClr val="tx1">
                    <a:tint val="75000"/>
                  </a:schemeClr>
                </a:solidFill>
              </a:defRPr>
            </a:lvl8pPr>
            <a:lvl9pPr marL="10972800" indent="0">
              <a:buNone/>
              <a:defRPr sz="4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30D08F-49CE-47A7-8976-C29B7B18F337}" type="datetimeFigureOut">
              <a:rPr lang="en-GB" smtClean="0"/>
              <a:t>06/09/2024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3732818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5476875"/>
            <a:ext cx="15544800" cy="13054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5476875"/>
            <a:ext cx="15544800" cy="13054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30D08F-49CE-47A7-8976-C29B7B18F337}" type="datetimeFigureOut">
              <a:rPr lang="en-GB" smtClean="0"/>
              <a:t>06/09/2024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3027437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095377"/>
            <a:ext cx="31546800" cy="3976689"/>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6" y="5043489"/>
            <a:ext cx="15473361" cy="2471736"/>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Click to edit Master text styles</a:t>
            </a:r>
          </a:p>
        </p:txBody>
      </p:sp>
      <p:sp>
        <p:nvSpPr>
          <p:cNvPr id="4" name="Content Placeholder 3"/>
          <p:cNvSpPr>
            <a:spLocks noGrp="1"/>
          </p:cNvSpPr>
          <p:nvPr>
            <p:ph sz="half" idx="2"/>
          </p:nvPr>
        </p:nvSpPr>
        <p:spPr>
          <a:xfrm>
            <a:off x="2519366" y="7515225"/>
            <a:ext cx="15473361" cy="11053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0" y="5043489"/>
            <a:ext cx="15549564" cy="2471736"/>
          </a:xfrm>
        </p:spPr>
        <p:txBody>
          <a:bodyPr anchor="b"/>
          <a:lstStyle>
            <a:lvl1pPr marL="0" indent="0">
              <a:buNone/>
              <a:defRPr sz="7200" b="1"/>
            </a:lvl1pPr>
            <a:lvl2pPr marL="1371600" indent="0">
              <a:buNone/>
              <a:defRPr sz="6000" b="1"/>
            </a:lvl2pPr>
            <a:lvl3pPr marL="2743200" indent="0">
              <a:buNone/>
              <a:defRPr sz="5400" b="1"/>
            </a:lvl3pPr>
            <a:lvl4pPr marL="4114800" indent="0">
              <a:buNone/>
              <a:defRPr sz="4800" b="1"/>
            </a:lvl4pPr>
            <a:lvl5pPr marL="5486400" indent="0">
              <a:buNone/>
              <a:defRPr sz="4800" b="1"/>
            </a:lvl5pPr>
            <a:lvl6pPr marL="6858000" indent="0">
              <a:buNone/>
              <a:defRPr sz="4800" b="1"/>
            </a:lvl6pPr>
            <a:lvl7pPr marL="8229600" indent="0">
              <a:buNone/>
              <a:defRPr sz="4800" b="1"/>
            </a:lvl7pPr>
            <a:lvl8pPr marL="9601200" indent="0">
              <a:buNone/>
              <a:defRPr sz="4800" b="1"/>
            </a:lvl8pPr>
            <a:lvl9pPr marL="10972800"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8516600" y="7515225"/>
            <a:ext cx="15549564" cy="11053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30D08F-49CE-47A7-8976-C29B7B18F337}" type="datetimeFigureOut">
              <a:rPr lang="en-GB" smtClean="0"/>
              <a:t>06/09/2024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1331870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30D08F-49CE-47A7-8976-C29B7B18F337}" type="datetimeFigureOut">
              <a:rPr lang="en-GB" smtClean="0"/>
              <a:t>06/09/2024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1791905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0D08F-49CE-47A7-8976-C29B7B18F337}" type="datetimeFigureOut">
              <a:rPr lang="en-GB" smtClean="0"/>
              <a:t>06/09/2024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2466131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6" y="1371600"/>
            <a:ext cx="11796711" cy="4800600"/>
          </a:xfrm>
        </p:spPr>
        <p:txBody>
          <a:bodyPr anchor="b"/>
          <a:lstStyle>
            <a:lvl1pPr>
              <a:defRPr sz="9600"/>
            </a:lvl1pPr>
          </a:lstStyle>
          <a:p>
            <a:r>
              <a:rPr lang="en-US"/>
              <a:t>Click to edit Master title style</a:t>
            </a:r>
            <a:endParaRPr lang="en-US" dirty="0"/>
          </a:p>
        </p:txBody>
      </p:sp>
      <p:sp>
        <p:nvSpPr>
          <p:cNvPr id="3" name="Content Placeholder 2"/>
          <p:cNvSpPr>
            <a:spLocks noGrp="1"/>
          </p:cNvSpPr>
          <p:nvPr>
            <p:ph idx="1"/>
          </p:nvPr>
        </p:nvSpPr>
        <p:spPr>
          <a:xfrm>
            <a:off x="15549564" y="2962277"/>
            <a:ext cx="18516600" cy="14620875"/>
          </a:xfrm>
        </p:spPr>
        <p:txBody>
          <a:bodyPr/>
          <a:lstStyle>
            <a:lvl1pPr>
              <a:defRPr sz="9600"/>
            </a:lvl1pPr>
            <a:lvl2pPr>
              <a:defRPr sz="8400"/>
            </a:lvl2pPr>
            <a:lvl3pPr>
              <a:defRPr sz="7200"/>
            </a:lvl3pPr>
            <a:lvl4pPr>
              <a:defRPr sz="6000"/>
            </a:lvl4pPr>
            <a:lvl5pPr>
              <a:defRPr sz="6000"/>
            </a:lvl5pPr>
            <a:lvl6pPr>
              <a:defRPr sz="6000"/>
            </a:lvl6pPr>
            <a:lvl7pPr>
              <a:defRPr sz="6000"/>
            </a:lvl7pPr>
            <a:lvl8pPr>
              <a:defRPr sz="6000"/>
            </a:lvl8pPr>
            <a:lvl9pPr>
              <a:defRPr sz="6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6" y="6172200"/>
            <a:ext cx="11796711" cy="11434764"/>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C030D08F-49CE-47A7-8976-C29B7B18F337}" type="datetimeFigureOut">
              <a:rPr lang="en-GB" smtClean="0"/>
              <a:t>06/09/2024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330368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6" y="1371600"/>
            <a:ext cx="11796711" cy="4800600"/>
          </a:xfrm>
        </p:spPr>
        <p:txBody>
          <a:bodyPr anchor="b"/>
          <a:lstStyle>
            <a:lvl1pPr>
              <a:defRPr sz="9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2962277"/>
            <a:ext cx="18516600" cy="14620875"/>
          </a:xfrm>
        </p:spPr>
        <p:txBody>
          <a:bodyPr anchor="t"/>
          <a:lstStyle>
            <a:lvl1pPr marL="0" indent="0">
              <a:buNone/>
              <a:defRPr sz="9600"/>
            </a:lvl1pPr>
            <a:lvl2pPr marL="1371600" indent="0">
              <a:buNone/>
              <a:defRPr sz="8400"/>
            </a:lvl2pPr>
            <a:lvl3pPr marL="2743200" indent="0">
              <a:buNone/>
              <a:defRPr sz="7200"/>
            </a:lvl3pPr>
            <a:lvl4pPr marL="4114800" indent="0">
              <a:buNone/>
              <a:defRPr sz="6000"/>
            </a:lvl4pPr>
            <a:lvl5pPr marL="5486400" indent="0">
              <a:buNone/>
              <a:defRPr sz="6000"/>
            </a:lvl5pPr>
            <a:lvl6pPr marL="6858000" indent="0">
              <a:buNone/>
              <a:defRPr sz="6000"/>
            </a:lvl6pPr>
            <a:lvl7pPr marL="8229600" indent="0">
              <a:buNone/>
              <a:defRPr sz="6000"/>
            </a:lvl7pPr>
            <a:lvl8pPr marL="9601200" indent="0">
              <a:buNone/>
              <a:defRPr sz="6000"/>
            </a:lvl8pPr>
            <a:lvl9pPr marL="10972800" indent="0">
              <a:buNone/>
              <a:defRPr sz="6000"/>
            </a:lvl9pPr>
          </a:lstStyle>
          <a:p>
            <a:r>
              <a:rPr lang="en-US"/>
              <a:t>Click icon to add picture</a:t>
            </a:r>
            <a:endParaRPr lang="en-US" dirty="0"/>
          </a:p>
        </p:txBody>
      </p:sp>
      <p:sp>
        <p:nvSpPr>
          <p:cNvPr id="4" name="Text Placeholder 3"/>
          <p:cNvSpPr>
            <a:spLocks noGrp="1"/>
          </p:cNvSpPr>
          <p:nvPr>
            <p:ph type="body" sz="half" idx="2"/>
          </p:nvPr>
        </p:nvSpPr>
        <p:spPr>
          <a:xfrm>
            <a:off x="2519366" y="6172200"/>
            <a:ext cx="11796711" cy="11434764"/>
          </a:xfrm>
        </p:spPr>
        <p:txBody>
          <a:bodyPr/>
          <a:lstStyle>
            <a:lvl1pPr marL="0" indent="0">
              <a:buNone/>
              <a:defRPr sz="4800"/>
            </a:lvl1pPr>
            <a:lvl2pPr marL="1371600" indent="0">
              <a:buNone/>
              <a:defRPr sz="4200"/>
            </a:lvl2pPr>
            <a:lvl3pPr marL="2743200" indent="0">
              <a:buNone/>
              <a:defRPr sz="3600"/>
            </a:lvl3pPr>
            <a:lvl4pPr marL="4114800" indent="0">
              <a:buNone/>
              <a:defRPr sz="3000"/>
            </a:lvl4pPr>
            <a:lvl5pPr marL="5486400" indent="0">
              <a:buNone/>
              <a:defRPr sz="3000"/>
            </a:lvl5pPr>
            <a:lvl6pPr marL="6858000" indent="0">
              <a:buNone/>
              <a:defRPr sz="3000"/>
            </a:lvl6pPr>
            <a:lvl7pPr marL="8229600" indent="0">
              <a:buNone/>
              <a:defRPr sz="3000"/>
            </a:lvl7pPr>
            <a:lvl8pPr marL="9601200" indent="0">
              <a:buNone/>
              <a:defRPr sz="3000"/>
            </a:lvl8pPr>
            <a:lvl9pPr marL="10972800"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C030D08F-49CE-47A7-8976-C29B7B18F337}" type="datetimeFigureOut">
              <a:rPr lang="en-GB" smtClean="0"/>
              <a:t>06/09/2024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1184187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30D08F-49CE-47A7-8976-C29B7B18F337}" type="datetimeFigureOut">
              <a:rPr lang="en-GB" smtClean="0"/>
              <a:t>06/09/2024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1133591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0" y="1095375"/>
            <a:ext cx="7886700" cy="174355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0" y="1095375"/>
            <a:ext cx="23202900" cy="174355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30D08F-49CE-47A7-8976-C29B7B18F337}" type="datetimeFigureOut">
              <a:rPr lang="en-GB" smtClean="0"/>
              <a:t>06/09/2024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D3033D-16EF-4D53-94B3-B490D1C91948}" type="slidenum">
              <a:rPr lang="en-GB" smtClean="0"/>
              <a:t>‹#›</a:t>
            </a:fld>
            <a:endParaRPr lang="en-GB"/>
          </a:p>
        </p:txBody>
      </p:sp>
    </p:spTree>
    <p:extLst>
      <p:ext uri="{BB962C8B-B14F-4D97-AF65-F5344CB8AC3E}">
        <p14:creationId xmlns:p14="http://schemas.microsoft.com/office/powerpoint/2010/main" val="870608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095377"/>
            <a:ext cx="31546800" cy="397668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5476875"/>
            <a:ext cx="31546800" cy="130540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19069052"/>
            <a:ext cx="8229600" cy="1095375"/>
          </a:xfrm>
          <a:prstGeom prst="rect">
            <a:avLst/>
          </a:prstGeom>
        </p:spPr>
        <p:txBody>
          <a:bodyPr vert="horz" lIns="91440" tIns="45720" rIns="91440" bIns="45720" rtlCol="0" anchor="ctr"/>
          <a:lstStyle>
            <a:lvl1pPr algn="l">
              <a:defRPr sz="3600">
                <a:solidFill>
                  <a:schemeClr val="tx1">
                    <a:tint val="75000"/>
                  </a:schemeClr>
                </a:solidFill>
              </a:defRPr>
            </a:lvl1pPr>
          </a:lstStyle>
          <a:p>
            <a:fld id="{C030D08F-49CE-47A7-8976-C29B7B18F337}" type="datetimeFigureOut">
              <a:rPr lang="en-GB" smtClean="0"/>
              <a:t>06/09/2024</a:t>
            </a:fld>
            <a:endParaRPr lang="en-GB"/>
          </a:p>
        </p:txBody>
      </p:sp>
      <p:sp>
        <p:nvSpPr>
          <p:cNvPr id="5" name="Footer Placeholder 4"/>
          <p:cNvSpPr>
            <a:spLocks noGrp="1"/>
          </p:cNvSpPr>
          <p:nvPr>
            <p:ph type="ftr" sz="quarter" idx="3"/>
          </p:nvPr>
        </p:nvSpPr>
        <p:spPr>
          <a:xfrm>
            <a:off x="12115800" y="19069052"/>
            <a:ext cx="12344400" cy="1095375"/>
          </a:xfrm>
          <a:prstGeom prst="rect">
            <a:avLst/>
          </a:prstGeom>
        </p:spPr>
        <p:txBody>
          <a:bodyPr vert="horz" lIns="91440" tIns="45720" rIns="91440" bIns="45720" rtlCol="0" anchor="ctr"/>
          <a:lstStyle>
            <a:lvl1pPr algn="ctr">
              <a:defRPr sz="3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5831800" y="19069052"/>
            <a:ext cx="8229600" cy="1095375"/>
          </a:xfrm>
          <a:prstGeom prst="rect">
            <a:avLst/>
          </a:prstGeom>
        </p:spPr>
        <p:txBody>
          <a:bodyPr vert="horz" lIns="91440" tIns="45720" rIns="91440" bIns="45720" rtlCol="0" anchor="ctr"/>
          <a:lstStyle>
            <a:lvl1pPr algn="r">
              <a:defRPr sz="3600">
                <a:solidFill>
                  <a:schemeClr val="tx1">
                    <a:tint val="75000"/>
                  </a:schemeClr>
                </a:solidFill>
              </a:defRPr>
            </a:lvl1pPr>
          </a:lstStyle>
          <a:p>
            <a:fld id="{31D3033D-16EF-4D53-94B3-B490D1C91948}" type="slidenum">
              <a:rPr lang="en-GB" smtClean="0"/>
              <a:t>‹#›</a:t>
            </a:fld>
            <a:endParaRPr lang="en-GB"/>
          </a:p>
        </p:txBody>
      </p:sp>
    </p:spTree>
    <p:extLst>
      <p:ext uri="{BB962C8B-B14F-4D97-AF65-F5344CB8AC3E}">
        <p14:creationId xmlns:p14="http://schemas.microsoft.com/office/powerpoint/2010/main" val="2832762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p:titleStyle>
    <p:bodyStyle>
      <a:lvl1pPr marL="685800" indent="-685800" algn="l" defTabSz="2743200" rtl="0" eaLnBrk="1" latinLnBrk="0" hangingPunct="1">
        <a:lnSpc>
          <a:spcPct val="90000"/>
        </a:lnSpc>
        <a:spcBef>
          <a:spcPts val="3000"/>
        </a:spcBef>
        <a:buFont typeface="Arial" panose="020B0604020202020204" pitchFamily="34" charset="0"/>
        <a:buChar char="•"/>
        <a:defRPr sz="8400" kern="120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72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60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p:bodyStyle>
    <p:otherStyle>
      <a:defPPr>
        <a:defRPr lang="en-US"/>
      </a:defPPr>
      <a:lvl1pPr marL="0" algn="l" defTabSz="2743200" rtl="0" eaLnBrk="1" latinLnBrk="0" hangingPunct="1">
        <a:defRPr sz="5400" kern="1200">
          <a:solidFill>
            <a:schemeClr val="tx1"/>
          </a:solidFill>
          <a:latin typeface="+mn-lt"/>
          <a:ea typeface="+mn-ea"/>
          <a:cs typeface="+mn-cs"/>
        </a:defRPr>
      </a:lvl1pPr>
      <a:lvl2pPr marL="1371600" algn="l" defTabSz="2743200" rtl="0" eaLnBrk="1" latinLnBrk="0" hangingPunct="1">
        <a:defRPr sz="5400" kern="1200">
          <a:solidFill>
            <a:schemeClr val="tx1"/>
          </a:solidFill>
          <a:latin typeface="+mn-lt"/>
          <a:ea typeface="+mn-ea"/>
          <a:cs typeface="+mn-cs"/>
        </a:defRPr>
      </a:lvl2pPr>
      <a:lvl3pPr marL="2743200" algn="l" defTabSz="2743200" rtl="0" eaLnBrk="1" latinLnBrk="0" hangingPunct="1">
        <a:defRPr sz="5400" kern="1200">
          <a:solidFill>
            <a:schemeClr val="tx1"/>
          </a:solidFill>
          <a:latin typeface="+mn-lt"/>
          <a:ea typeface="+mn-ea"/>
          <a:cs typeface="+mn-cs"/>
        </a:defRPr>
      </a:lvl3pPr>
      <a:lvl4pPr marL="4114800" algn="l" defTabSz="2743200" rtl="0" eaLnBrk="1" latinLnBrk="0" hangingPunct="1">
        <a:defRPr sz="5400" kern="1200">
          <a:solidFill>
            <a:schemeClr val="tx1"/>
          </a:solidFill>
          <a:latin typeface="+mn-lt"/>
          <a:ea typeface="+mn-ea"/>
          <a:cs typeface="+mn-cs"/>
        </a:defRPr>
      </a:lvl4pPr>
      <a:lvl5pPr marL="5486400" algn="l" defTabSz="2743200" rtl="0" eaLnBrk="1" latinLnBrk="0" hangingPunct="1">
        <a:defRPr sz="5400" kern="1200">
          <a:solidFill>
            <a:schemeClr val="tx1"/>
          </a:solidFill>
          <a:latin typeface="+mn-lt"/>
          <a:ea typeface="+mn-ea"/>
          <a:cs typeface="+mn-cs"/>
        </a:defRPr>
      </a:lvl5pPr>
      <a:lvl6pPr marL="6858000" algn="l" defTabSz="2743200" rtl="0" eaLnBrk="1" latinLnBrk="0" hangingPunct="1">
        <a:defRPr sz="5400" kern="1200">
          <a:solidFill>
            <a:schemeClr val="tx1"/>
          </a:solidFill>
          <a:latin typeface="+mn-lt"/>
          <a:ea typeface="+mn-ea"/>
          <a:cs typeface="+mn-cs"/>
        </a:defRPr>
      </a:lvl6pPr>
      <a:lvl7pPr marL="8229600" algn="l" defTabSz="2743200" rtl="0" eaLnBrk="1" latinLnBrk="0" hangingPunct="1">
        <a:defRPr sz="5400" kern="1200">
          <a:solidFill>
            <a:schemeClr val="tx1"/>
          </a:solidFill>
          <a:latin typeface="+mn-lt"/>
          <a:ea typeface="+mn-ea"/>
          <a:cs typeface="+mn-cs"/>
        </a:defRPr>
      </a:lvl7pPr>
      <a:lvl8pPr marL="9601200" algn="l" defTabSz="2743200" rtl="0" eaLnBrk="1" latinLnBrk="0" hangingPunct="1">
        <a:defRPr sz="5400" kern="1200">
          <a:solidFill>
            <a:schemeClr val="tx1"/>
          </a:solidFill>
          <a:latin typeface="+mn-lt"/>
          <a:ea typeface="+mn-ea"/>
          <a:cs typeface="+mn-cs"/>
        </a:defRPr>
      </a:lvl8pPr>
      <a:lvl9pPr marL="10972800" algn="l" defTabSz="2743200" rtl="0" eaLnBrk="1" latinLnBrk="0" hangingPunct="1">
        <a:defRPr sz="5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b.Aylward@sheffield.ac.uk" TargetMode="External"/><Relationship Id="rId13" Type="http://schemas.openxmlformats.org/officeDocument/2006/relationships/image" Target="../media/image5.png"/><Relationship Id="rId18" Type="http://schemas.openxmlformats.org/officeDocument/2006/relationships/image" Target="../media/image10.gif"/><Relationship Id="rId3" Type="http://schemas.microsoft.com/office/2018/10/relationships/comments" Target="../comments/modernComment_100_C46F0BD1.xml"/><Relationship Id="rId7" Type="http://schemas.openxmlformats.org/officeDocument/2006/relationships/hyperlink" Target="mailto:l.j.pretlove@sheffield.ac.uk" TargetMode="External"/><Relationship Id="rId12" Type="http://schemas.openxmlformats.org/officeDocument/2006/relationships/slide" Target="slide2.xml"/><Relationship Id="rId17" Type="http://schemas.openxmlformats.org/officeDocument/2006/relationships/image" Target="../media/image9.jpeg"/><Relationship Id="rId2" Type="http://schemas.openxmlformats.org/officeDocument/2006/relationships/slideLayout" Target="../slideLayouts/slideLayout1.xml"/><Relationship Id="rId16" Type="http://schemas.openxmlformats.org/officeDocument/2006/relationships/image" Target="../media/image8.png"/><Relationship Id="rId1" Type="http://schemas.openxmlformats.org/officeDocument/2006/relationships/video" Target="https://www.youtube.com/embed/XgCcwT9KCP0?feature=oembed" TargetMode="External"/><Relationship Id="rId6" Type="http://schemas.openxmlformats.org/officeDocument/2006/relationships/image" Target="../media/image3.png"/><Relationship Id="rId11" Type="http://schemas.openxmlformats.org/officeDocument/2006/relationships/image" Target="../media/image4.png"/><Relationship Id="rId5" Type="http://schemas.openxmlformats.org/officeDocument/2006/relationships/image" Target="../media/image2.png"/><Relationship Id="rId15" Type="http://schemas.openxmlformats.org/officeDocument/2006/relationships/image" Target="../media/image7.png"/><Relationship Id="rId10" Type="http://schemas.openxmlformats.org/officeDocument/2006/relationships/hyperlink" Target="https://etheses.whiterose.ac.uk/34694/" TargetMode="External"/><Relationship Id="rId19" Type="http://schemas.openxmlformats.org/officeDocument/2006/relationships/image" Target="../media/image11.jpeg"/><Relationship Id="rId4" Type="http://schemas.openxmlformats.org/officeDocument/2006/relationships/image" Target="../media/image1.png"/><Relationship Id="rId9" Type="http://schemas.openxmlformats.org/officeDocument/2006/relationships/hyperlink" Target="https://etheses.whiterose.ac.uk/31626/" TargetMode="External"/><Relationship Id="rId14" Type="http://schemas.openxmlformats.org/officeDocument/2006/relationships/image" Target="../media/image6.svg"/></Relationships>
</file>

<file path=ppt/slides/_rels/slide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b.Aylward@sheffield.ac.uk" TargetMode="External"/><Relationship Id="rId11" Type="http://schemas.openxmlformats.org/officeDocument/2006/relationships/image" Target="../media/image14.png"/><Relationship Id="rId5" Type="http://schemas.openxmlformats.org/officeDocument/2006/relationships/hyperlink" Target="mailto:l.j.pretlove@sheffield.ac.uk" TargetMode="External"/><Relationship Id="rId10" Type="http://schemas.openxmlformats.org/officeDocument/2006/relationships/image" Target="../media/image13.svg"/><Relationship Id="rId4" Type="http://schemas.openxmlformats.org/officeDocument/2006/relationships/image" Target="../media/image3.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7FC"/>
        </a:solidFill>
        <a:effectLst/>
      </p:bgPr>
    </p:bg>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361DC380-89EB-F830-F3B2-574CD9743A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40805" y="18359795"/>
            <a:ext cx="5202772" cy="1323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up of a logo&#10;&#10;Description automatically generated">
            <a:extLst>
              <a:ext uri="{FF2B5EF4-FFF2-40B4-BE49-F238E27FC236}">
                <a16:creationId xmlns:a16="http://schemas.microsoft.com/office/drawing/2014/main" id="{FDF587BB-F263-503A-3B12-7D787D046D1C}"/>
              </a:ext>
            </a:extLst>
          </p:cNvPr>
          <p:cNvPicPr>
            <a:picLocks noChangeAspect="1"/>
          </p:cNvPicPr>
          <p:nvPr/>
        </p:nvPicPr>
        <p:blipFill>
          <a:blip r:embed="rId5"/>
          <a:stretch>
            <a:fillRect/>
          </a:stretch>
        </p:blipFill>
        <p:spPr>
          <a:xfrm>
            <a:off x="6574383" y="18359795"/>
            <a:ext cx="5153331" cy="1310862"/>
          </a:xfrm>
          <a:prstGeom prst="rect">
            <a:avLst/>
          </a:prstGeom>
        </p:spPr>
      </p:pic>
      <p:sp>
        <p:nvSpPr>
          <p:cNvPr id="10" name="TextBox 9">
            <a:extLst>
              <a:ext uri="{FF2B5EF4-FFF2-40B4-BE49-F238E27FC236}">
                <a16:creationId xmlns:a16="http://schemas.microsoft.com/office/drawing/2014/main" id="{DB3D5D96-29A0-CE82-9B08-4DF1BE911CE9}"/>
              </a:ext>
            </a:extLst>
          </p:cNvPr>
          <p:cNvSpPr txBox="1"/>
          <p:nvPr/>
        </p:nvSpPr>
        <p:spPr>
          <a:xfrm>
            <a:off x="1160524" y="758023"/>
            <a:ext cx="18208710" cy="3785652"/>
          </a:xfrm>
          <a:prstGeom prst="rect">
            <a:avLst/>
          </a:prstGeom>
          <a:noFill/>
        </p:spPr>
        <p:txBody>
          <a:bodyPr wrap="square" rtlCol="0">
            <a:spAutoFit/>
          </a:bodyPr>
          <a:lstStyle/>
          <a:p>
            <a:r>
              <a:rPr lang="en-GB" sz="8000" dirty="0">
                <a:solidFill>
                  <a:srgbClr val="473192"/>
                </a:solidFill>
                <a:latin typeface="Source Sans Pro SemiBold" panose="020B0603030403020204" pitchFamily="34" charset="0"/>
                <a:ea typeface="Source Serif Pro Black" panose="02040903050405020204" pitchFamily="18" charset="0"/>
              </a:rPr>
              <a:t>Democratizing digital preservation skills</a:t>
            </a:r>
          </a:p>
          <a:p>
            <a:r>
              <a:rPr lang="en-GB" sz="8000" dirty="0">
                <a:solidFill>
                  <a:srgbClr val="473192"/>
                </a:solidFill>
                <a:latin typeface="Source Sans Pro SemiBold" panose="020B0603030403020204" pitchFamily="34" charset="0"/>
                <a:ea typeface="Source Serif Pro Black" panose="02040903050405020204" pitchFamily="18" charset="0"/>
              </a:rPr>
              <a:t>in personal digital archives and</a:t>
            </a:r>
          </a:p>
          <a:p>
            <a:r>
              <a:rPr lang="en-GB" sz="8000" dirty="0">
                <a:solidFill>
                  <a:srgbClr val="473192"/>
                </a:solidFill>
                <a:latin typeface="Source Sans Pro SemiBold" panose="020B0603030403020204" pitchFamily="34" charset="0"/>
                <a:ea typeface="Source Serif Pro Black" panose="02040903050405020204" pitchFamily="18" charset="0"/>
              </a:rPr>
              <a:t>activist community web archives</a:t>
            </a:r>
          </a:p>
        </p:txBody>
      </p:sp>
      <p:pic>
        <p:nvPicPr>
          <p:cNvPr id="29" name="Picture 28" descr="A picture containing text&#10;&#10;Description automatically generated">
            <a:extLst>
              <a:ext uri="{FF2B5EF4-FFF2-40B4-BE49-F238E27FC236}">
                <a16:creationId xmlns:a16="http://schemas.microsoft.com/office/drawing/2014/main" id="{FEA563B9-E493-554D-F126-B21ED9CB1C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0523" y="18328691"/>
            <a:ext cx="4320000" cy="1310862"/>
          </a:xfrm>
          <a:prstGeom prst="rect">
            <a:avLst/>
          </a:prstGeom>
        </p:spPr>
      </p:pic>
      <p:sp>
        <p:nvSpPr>
          <p:cNvPr id="30" name="TextBox 29">
            <a:extLst>
              <a:ext uri="{FF2B5EF4-FFF2-40B4-BE49-F238E27FC236}">
                <a16:creationId xmlns:a16="http://schemas.microsoft.com/office/drawing/2014/main" id="{775CEAD5-1339-E350-E519-0447191C7EB0}"/>
              </a:ext>
            </a:extLst>
          </p:cNvPr>
          <p:cNvSpPr txBox="1"/>
          <p:nvPr/>
        </p:nvSpPr>
        <p:spPr>
          <a:xfrm>
            <a:off x="19369233" y="18036200"/>
            <a:ext cx="16470167" cy="1569660"/>
          </a:xfrm>
          <a:prstGeom prst="rect">
            <a:avLst/>
          </a:prstGeom>
          <a:noFill/>
        </p:spPr>
        <p:txBody>
          <a:bodyPr wrap="square" rtlCol="0">
            <a:spAutoFit/>
          </a:bodyPr>
          <a:lstStyle/>
          <a:p>
            <a:r>
              <a:rPr lang="en-GB" sz="3200" dirty="0">
                <a:latin typeface="Source Sans Pro" panose="020B0503030403020204" pitchFamily="34" charset="0"/>
              </a:rPr>
              <a:t>Dr Lee Pretlove </a:t>
            </a:r>
            <a:r>
              <a:rPr lang="en-GB" sz="3200" dirty="0">
                <a:latin typeface="Source Sans Pro" panose="020B0503030403020204" pitchFamily="34" charset="0"/>
                <a:hlinkClick r:id="rId7"/>
              </a:rPr>
              <a:t>l.j.pretlove@sheffield.ac.uk</a:t>
            </a:r>
            <a:r>
              <a:rPr lang="en-GB" sz="3200" dirty="0">
                <a:latin typeface="Source Sans Pro" panose="020B0503030403020204" pitchFamily="34" charset="0"/>
              </a:rPr>
              <a:t> and Dr Bethany Aylward </a:t>
            </a:r>
            <a:r>
              <a:rPr lang="en-GB" sz="3200" dirty="0">
                <a:latin typeface="Source Sans Pro" panose="020B0503030403020204" pitchFamily="34" charset="0"/>
                <a:hlinkClick r:id="rId8"/>
              </a:rPr>
              <a:t>b.aylward@sheffield.ac.uk</a:t>
            </a:r>
            <a:endParaRPr lang="en-GB" sz="3200" dirty="0">
              <a:latin typeface="Source Sans Pro" panose="020B0503030403020204" pitchFamily="34" charset="0"/>
            </a:endParaRPr>
          </a:p>
          <a:p>
            <a:r>
              <a:rPr lang="en-GB" sz="3200" dirty="0">
                <a:latin typeface="Source Sans Pro" panose="020B0503030403020204" pitchFamily="34" charset="0"/>
              </a:rPr>
              <a:t>Information School, The University of Sheffield, Floor C, The Wave, 2 Whitham Road, Sheffield, S10 2AH, United Kingdom</a:t>
            </a:r>
          </a:p>
        </p:txBody>
      </p:sp>
      <p:sp>
        <p:nvSpPr>
          <p:cNvPr id="32" name="TextBox 31">
            <a:extLst>
              <a:ext uri="{FF2B5EF4-FFF2-40B4-BE49-F238E27FC236}">
                <a16:creationId xmlns:a16="http://schemas.microsoft.com/office/drawing/2014/main" id="{4A713E40-1BC4-B2C3-6CE9-D1EBAAE8FE37}"/>
              </a:ext>
            </a:extLst>
          </p:cNvPr>
          <p:cNvSpPr txBox="1"/>
          <p:nvPr/>
        </p:nvSpPr>
        <p:spPr>
          <a:xfrm>
            <a:off x="24885129" y="758023"/>
            <a:ext cx="10530348" cy="1077218"/>
          </a:xfrm>
          <a:prstGeom prst="rect">
            <a:avLst/>
          </a:prstGeom>
          <a:noFill/>
        </p:spPr>
        <p:txBody>
          <a:bodyPr wrap="square">
            <a:spAutoFit/>
          </a:bodyPr>
          <a:lstStyle/>
          <a:p>
            <a:pPr algn="r"/>
            <a:r>
              <a:rPr lang="en-GB" sz="3200" dirty="0">
                <a:latin typeface="Source Sans Pro" panose="020B0503030403020204" pitchFamily="34" charset="0"/>
              </a:rPr>
              <a:t>Information School</a:t>
            </a:r>
          </a:p>
          <a:p>
            <a:pPr algn="r"/>
            <a:r>
              <a:rPr lang="en-GB" sz="3200" dirty="0">
                <a:latin typeface="Source Sans Pro" panose="020B0503030403020204" pitchFamily="34" charset="0"/>
              </a:rPr>
              <a:t>Dr Lee Pretlove and Dr Bethany Aylward </a:t>
            </a:r>
            <a:endParaRPr lang="en-GB" sz="3200" dirty="0"/>
          </a:p>
        </p:txBody>
      </p:sp>
      <p:sp>
        <p:nvSpPr>
          <p:cNvPr id="33" name="TextBox 32">
            <a:extLst>
              <a:ext uri="{FF2B5EF4-FFF2-40B4-BE49-F238E27FC236}">
                <a16:creationId xmlns:a16="http://schemas.microsoft.com/office/drawing/2014/main" id="{5CBC149E-8381-C355-0134-A0061105226F}"/>
              </a:ext>
            </a:extLst>
          </p:cNvPr>
          <p:cNvSpPr txBox="1"/>
          <p:nvPr/>
        </p:nvSpPr>
        <p:spPr>
          <a:xfrm>
            <a:off x="1160520" y="7726014"/>
            <a:ext cx="34254954" cy="1200329"/>
          </a:xfrm>
          <a:prstGeom prst="rect">
            <a:avLst/>
          </a:prstGeom>
          <a:solidFill>
            <a:srgbClr val="ECE6F5"/>
          </a:solidFill>
        </p:spPr>
        <p:txBody>
          <a:bodyPr wrap="square" rtlCol="0">
            <a:spAutoFit/>
          </a:bodyPr>
          <a:lstStyle/>
          <a:p>
            <a:r>
              <a:rPr lang="en-GB" sz="3600" dirty="0">
                <a:latin typeface="Source Sans Pro" panose="020B0503030403020204" pitchFamily="34" charset="0"/>
              </a:rPr>
              <a:t>Drawing on empirical research findings from two research projects, this poster calls on </a:t>
            </a:r>
            <a:r>
              <a:rPr lang="en-GB" sz="3600" b="1" dirty="0">
                <a:latin typeface="Source Sans Pro" panose="020B0503030403020204" pitchFamily="34" charset="0"/>
              </a:rPr>
              <a:t>digital preservation community educators </a:t>
            </a:r>
            <a:r>
              <a:rPr lang="en-GB" sz="3600" dirty="0">
                <a:latin typeface="Source Sans Pro" panose="020B0503030403020204" pitchFamily="34" charset="0"/>
              </a:rPr>
              <a:t>and </a:t>
            </a:r>
            <a:r>
              <a:rPr lang="en-GB" sz="3600" b="1" dirty="0">
                <a:latin typeface="Source Sans Pro" panose="020B0503030403020204" pitchFamily="34" charset="0"/>
              </a:rPr>
              <a:t>policymakers</a:t>
            </a:r>
            <a:r>
              <a:rPr lang="en-GB" sz="3600" dirty="0">
                <a:latin typeface="Source Sans Pro" panose="020B0503030403020204" pitchFamily="34" charset="0"/>
              </a:rPr>
              <a:t> to include individuals and community groups when developing “start 2 preserve” initiatives. </a:t>
            </a:r>
          </a:p>
        </p:txBody>
      </p:sp>
      <p:sp>
        <p:nvSpPr>
          <p:cNvPr id="34" name="TextBox 33">
            <a:extLst>
              <a:ext uri="{FF2B5EF4-FFF2-40B4-BE49-F238E27FC236}">
                <a16:creationId xmlns:a16="http://schemas.microsoft.com/office/drawing/2014/main" id="{483F1BD1-1A9C-B787-F119-DB81FF3F3895}"/>
              </a:ext>
            </a:extLst>
          </p:cNvPr>
          <p:cNvSpPr txBox="1"/>
          <p:nvPr/>
        </p:nvSpPr>
        <p:spPr>
          <a:xfrm>
            <a:off x="1160522" y="4924378"/>
            <a:ext cx="28663778" cy="2308324"/>
          </a:xfrm>
          <a:prstGeom prst="rect">
            <a:avLst/>
          </a:prstGeom>
          <a:noFill/>
        </p:spPr>
        <p:txBody>
          <a:bodyPr wrap="square" rtlCol="0">
            <a:spAutoFit/>
          </a:bodyPr>
          <a:lstStyle/>
          <a:p>
            <a:pPr algn="just"/>
            <a:r>
              <a:rPr lang="en-GB" sz="4800" b="1" dirty="0">
                <a:latin typeface="Source Sans Pro" panose="020B0503030403020204" pitchFamily="34" charset="0"/>
              </a:rPr>
              <a:t>There is a need to empower more individuals and activist communities to start preserving digital content</a:t>
            </a:r>
          </a:p>
          <a:p>
            <a:pPr algn="just"/>
            <a:r>
              <a:rPr lang="en-GB" sz="4800" dirty="0">
                <a:latin typeface="Source Sans Pro" panose="020B0503030403020204" pitchFamily="34" charset="0"/>
              </a:rPr>
              <a:t>Using existing educational resources and capacity building practices could be the place to start.</a:t>
            </a:r>
          </a:p>
          <a:p>
            <a:pPr algn="just"/>
            <a:r>
              <a:rPr lang="en-GB" sz="4800" dirty="0">
                <a:latin typeface="Source Sans Pro" panose="020B0503030403020204" pitchFamily="34" charset="0"/>
              </a:rPr>
              <a:t>Anonymously reflect on questions with the QR code to develop democratized digital preservation further.</a:t>
            </a:r>
          </a:p>
        </p:txBody>
      </p:sp>
      <p:sp>
        <p:nvSpPr>
          <p:cNvPr id="36" name="TextBox 35">
            <a:extLst>
              <a:ext uri="{FF2B5EF4-FFF2-40B4-BE49-F238E27FC236}">
                <a16:creationId xmlns:a16="http://schemas.microsoft.com/office/drawing/2014/main" id="{9765AED3-F517-40B0-2A8F-D1DD2E2ECAAA}"/>
              </a:ext>
            </a:extLst>
          </p:cNvPr>
          <p:cNvSpPr txBox="1"/>
          <p:nvPr/>
        </p:nvSpPr>
        <p:spPr>
          <a:xfrm>
            <a:off x="1163799" y="9983429"/>
            <a:ext cx="7949721" cy="4524315"/>
          </a:xfrm>
          <a:prstGeom prst="rect">
            <a:avLst/>
          </a:prstGeom>
          <a:noFill/>
        </p:spPr>
        <p:txBody>
          <a:bodyPr wrap="square" rtlCol="0">
            <a:spAutoFit/>
          </a:bodyPr>
          <a:lstStyle/>
          <a:p>
            <a:r>
              <a:rPr lang="en-GB" sz="3600" dirty="0">
                <a:latin typeface="Source Sans Pro" panose="020B0503030403020204" pitchFamily="34" charset="0"/>
                <a:hlinkClick r:id="rId9"/>
              </a:rPr>
              <a:t>This project </a:t>
            </a:r>
            <a:r>
              <a:rPr lang="en-GB" sz="3600" dirty="0">
                <a:latin typeface="Source Sans Pro" panose="020B0503030403020204" pitchFamily="34" charset="0"/>
              </a:rPr>
              <a:t>used mobile and virtual data collection methods to research eight </a:t>
            </a:r>
            <a:r>
              <a:rPr lang="en-GB" sz="3600" b="1" dirty="0">
                <a:latin typeface="Source Sans Pro" panose="020B0503030403020204" pitchFamily="34" charset="0"/>
              </a:rPr>
              <a:t>runners</a:t>
            </a:r>
            <a:r>
              <a:rPr lang="en-GB" sz="3600" dirty="0">
                <a:latin typeface="Source Sans Pro" panose="020B0503030403020204" pitchFamily="34" charset="0"/>
              </a:rPr>
              <a:t> who used </a:t>
            </a:r>
            <a:r>
              <a:rPr lang="en-GB" sz="3600" b="1" dirty="0">
                <a:latin typeface="Source Sans Pro" panose="020B0503030403020204" pitchFamily="34" charset="0"/>
              </a:rPr>
              <a:t>digital self-tracking records </a:t>
            </a:r>
            <a:r>
              <a:rPr lang="en-GB" sz="3600" dirty="0">
                <a:latin typeface="Source Sans Pro" panose="020B0503030403020204" pitchFamily="34" charset="0"/>
              </a:rPr>
              <a:t>to create personal confidential, digital archives of their running history. Data was analysed using situational analysis (Clarke et al., 2018).   </a:t>
            </a:r>
          </a:p>
        </p:txBody>
      </p:sp>
      <p:sp>
        <p:nvSpPr>
          <p:cNvPr id="37" name="TextBox 36">
            <a:extLst>
              <a:ext uri="{FF2B5EF4-FFF2-40B4-BE49-F238E27FC236}">
                <a16:creationId xmlns:a16="http://schemas.microsoft.com/office/drawing/2014/main" id="{0907F99A-DE76-8F1F-1DA9-594CBD196F81}"/>
              </a:ext>
            </a:extLst>
          </p:cNvPr>
          <p:cNvSpPr txBox="1"/>
          <p:nvPr/>
        </p:nvSpPr>
        <p:spPr>
          <a:xfrm>
            <a:off x="18287993" y="9983186"/>
            <a:ext cx="8567673" cy="3970318"/>
          </a:xfrm>
          <a:prstGeom prst="rect">
            <a:avLst/>
          </a:prstGeom>
          <a:noFill/>
        </p:spPr>
        <p:txBody>
          <a:bodyPr wrap="square" rtlCol="0">
            <a:spAutoFit/>
          </a:bodyPr>
          <a:lstStyle/>
          <a:p>
            <a:r>
              <a:rPr lang="en-GB" sz="3600" dirty="0">
                <a:latin typeface="Source Sans Pro" panose="020B0503030403020204" pitchFamily="34" charset="0"/>
                <a:hlinkClick r:id="rId10"/>
              </a:rPr>
              <a:t>This project </a:t>
            </a:r>
            <a:r>
              <a:rPr lang="en-GB" sz="3600" dirty="0">
                <a:latin typeface="Source Sans Pro" panose="020B0503030403020204" pitchFamily="34" charset="0"/>
              </a:rPr>
              <a:t>used interviews and participant diaries to understand the engagement of UK activist-archives with </a:t>
            </a:r>
            <a:r>
              <a:rPr lang="en-GB" sz="3600" b="1" dirty="0">
                <a:latin typeface="Source Sans Pro" panose="020B0503030403020204" pitchFamily="34" charset="0"/>
              </a:rPr>
              <a:t>web archiving</a:t>
            </a:r>
            <a:r>
              <a:rPr lang="en-GB" sz="3600" dirty="0">
                <a:latin typeface="Source Sans Pro" panose="020B0503030403020204" pitchFamily="34" charset="0"/>
              </a:rPr>
              <a:t>. Research also collected data from Documenting the Now, the UK Web Archive and the Community Archives and Heritage Group.</a:t>
            </a:r>
          </a:p>
        </p:txBody>
      </p:sp>
      <p:sp>
        <p:nvSpPr>
          <p:cNvPr id="51" name="TextBox 50">
            <a:extLst>
              <a:ext uri="{FF2B5EF4-FFF2-40B4-BE49-F238E27FC236}">
                <a16:creationId xmlns:a16="http://schemas.microsoft.com/office/drawing/2014/main" id="{E9B853F6-0FA6-064A-9A6A-B0B3E66598E5}"/>
              </a:ext>
            </a:extLst>
          </p:cNvPr>
          <p:cNvSpPr txBox="1"/>
          <p:nvPr/>
        </p:nvSpPr>
        <p:spPr>
          <a:xfrm>
            <a:off x="1160520" y="9152432"/>
            <a:ext cx="17127479" cy="830997"/>
          </a:xfrm>
          <a:prstGeom prst="rect">
            <a:avLst/>
          </a:prstGeom>
          <a:noFill/>
        </p:spPr>
        <p:txBody>
          <a:bodyPr wrap="square" rtlCol="0">
            <a:spAutoFit/>
          </a:bodyPr>
          <a:lstStyle/>
          <a:p>
            <a:r>
              <a:rPr lang="en-GB" sz="4800" dirty="0">
                <a:solidFill>
                  <a:srgbClr val="473192"/>
                </a:solidFill>
                <a:latin typeface="Source Sans Pro SemiBold" panose="020B0603030403020204" pitchFamily="34" charset="0"/>
              </a:rPr>
              <a:t>Self-tracking personal digital archives</a:t>
            </a:r>
          </a:p>
        </p:txBody>
      </p:sp>
      <p:sp>
        <p:nvSpPr>
          <p:cNvPr id="52" name="TextBox 51">
            <a:extLst>
              <a:ext uri="{FF2B5EF4-FFF2-40B4-BE49-F238E27FC236}">
                <a16:creationId xmlns:a16="http://schemas.microsoft.com/office/drawing/2014/main" id="{1FEE8668-3397-6C72-438B-3CB3A294C7CA}"/>
              </a:ext>
            </a:extLst>
          </p:cNvPr>
          <p:cNvSpPr txBox="1"/>
          <p:nvPr/>
        </p:nvSpPr>
        <p:spPr>
          <a:xfrm>
            <a:off x="18287993" y="9152189"/>
            <a:ext cx="17127479" cy="830997"/>
          </a:xfrm>
          <a:prstGeom prst="rect">
            <a:avLst/>
          </a:prstGeom>
          <a:noFill/>
        </p:spPr>
        <p:txBody>
          <a:bodyPr wrap="square" rtlCol="0">
            <a:spAutoFit/>
          </a:bodyPr>
          <a:lstStyle/>
          <a:p>
            <a:r>
              <a:rPr lang="en-GB" sz="4800" dirty="0">
                <a:solidFill>
                  <a:srgbClr val="473192"/>
                </a:solidFill>
                <a:latin typeface="Source Sans Pro SemiBold" panose="020B0603030403020204" pitchFamily="34" charset="0"/>
              </a:rPr>
              <a:t>Activist community web archives</a:t>
            </a:r>
          </a:p>
        </p:txBody>
      </p:sp>
      <p:pic>
        <p:nvPicPr>
          <p:cNvPr id="3" name="Picture 2" descr="A qr code with a white background&#10;&#10;Description automatically generated">
            <a:extLst>
              <a:ext uri="{FF2B5EF4-FFF2-40B4-BE49-F238E27FC236}">
                <a16:creationId xmlns:a16="http://schemas.microsoft.com/office/drawing/2014/main" id="{B443292D-A6CC-FDEA-8AA4-E6265EC7CE3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824300" y="2021680"/>
            <a:ext cx="5591175" cy="5591175"/>
          </a:xfrm>
          <a:prstGeom prst="rect">
            <a:avLst/>
          </a:prstGeom>
        </p:spPr>
      </p:pic>
      <p:sp>
        <p:nvSpPr>
          <p:cNvPr id="11" name="TextBox 10">
            <a:extLst>
              <a:ext uri="{FF2B5EF4-FFF2-40B4-BE49-F238E27FC236}">
                <a16:creationId xmlns:a16="http://schemas.microsoft.com/office/drawing/2014/main" id="{B69029EB-87B3-2D73-ABB2-93FA975C2621}"/>
              </a:ext>
            </a:extLst>
          </p:cNvPr>
          <p:cNvSpPr txBox="1"/>
          <p:nvPr/>
        </p:nvSpPr>
        <p:spPr>
          <a:xfrm>
            <a:off x="1160520" y="15727876"/>
            <a:ext cx="16892936" cy="2308324"/>
          </a:xfrm>
          <a:prstGeom prst="rect">
            <a:avLst/>
          </a:prstGeom>
        </p:spPr>
        <p:txBody>
          <a:bodyPr wrap="square" rtlCol="0">
            <a:spAutoFit/>
          </a:bodyPr>
          <a:lstStyle/>
          <a:p>
            <a:r>
              <a:rPr lang="en-GB" sz="3600" b="1" dirty="0">
                <a:latin typeface="Source Sans Pro" panose="020B0503030403020204" pitchFamily="34" charset="0"/>
              </a:rPr>
              <a:t>There is a concerning reliance on third-party platforms for personal digital activity data. Learning digital preservation skills would be useful for runners who cared about their digital running records particularly preventing loss at the hands of third-party control. </a:t>
            </a:r>
            <a:endParaRPr lang="en-GB" sz="5400" dirty="0">
              <a:latin typeface="Source Sans Pro" panose="020B0503030403020204" pitchFamily="34" charset="0"/>
            </a:endParaRPr>
          </a:p>
        </p:txBody>
      </p:sp>
      <p:sp>
        <p:nvSpPr>
          <p:cNvPr id="13" name="TextBox 12">
            <a:extLst>
              <a:ext uri="{FF2B5EF4-FFF2-40B4-BE49-F238E27FC236}">
                <a16:creationId xmlns:a16="http://schemas.microsoft.com/office/drawing/2014/main" id="{994B51A2-7A3C-A31E-30F0-75DC417A8D5A}"/>
              </a:ext>
            </a:extLst>
          </p:cNvPr>
          <p:cNvSpPr txBox="1"/>
          <p:nvPr/>
        </p:nvSpPr>
        <p:spPr>
          <a:xfrm>
            <a:off x="18079965" y="15649372"/>
            <a:ext cx="17127479" cy="1754326"/>
          </a:xfrm>
          <a:prstGeom prst="rect">
            <a:avLst/>
          </a:prstGeom>
          <a:noFill/>
        </p:spPr>
        <p:txBody>
          <a:bodyPr wrap="square">
            <a:spAutoFit/>
          </a:bodyPr>
          <a:lstStyle/>
          <a:p>
            <a:r>
              <a:rPr lang="en-GB" sz="3600" b="1" dirty="0">
                <a:latin typeface="Source Sans Pro" panose="020B0503030403020204" pitchFamily="34" charset="0"/>
              </a:rPr>
              <a:t>We found web archiving skills and capacity gaps for activist-archives, even those that had qualified archivists working for them. Participants were unaware of existing mechanisms of support and unsure where to seek help.</a:t>
            </a:r>
          </a:p>
        </p:txBody>
      </p:sp>
      <p:pic>
        <p:nvPicPr>
          <p:cNvPr id="22" name="Graphic 21" descr="Open book outline">
            <a:hlinkClick r:id="rId12" action="ppaction://hlinksldjump"/>
            <a:extLst>
              <a:ext uri="{FF2B5EF4-FFF2-40B4-BE49-F238E27FC236}">
                <a16:creationId xmlns:a16="http://schemas.microsoft.com/office/drawing/2014/main" id="{D320E18A-E2A0-2568-857D-11BFF4A4EBC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160520" y="14365566"/>
            <a:ext cx="1645106" cy="1645106"/>
          </a:xfrm>
          <a:prstGeom prst="rect">
            <a:avLst/>
          </a:prstGeom>
        </p:spPr>
      </p:pic>
      <p:pic>
        <p:nvPicPr>
          <p:cNvPr id="23" name="Graphic 22" descr="Open book outline">
            <a:hlinkClick r:id="rId12" action="ppaction://hlinksldjump"/>
            <a:extLst>
              <a:ext uri="{FF2B5EF4-FFF2-40B4-BE49-F238E27FC236}">
                <a16:creationId xmlns:a16="http://schemas.microsoft.com/office/drawing/2014/main" id="{516B86C5-43ED-68DC-EEED-234B09BDE3C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8160063" y="14317160"/>
            <a:ext cx="1645106" cy="1645106"/>
          </a:xfrm>
          <a:prstGeom prst="rect">
            <a:avLst/>
          </a:prstGeom>
        </p:spPr>
      </p:pic>
      <p:sp>
        <p:nvSpPr>
          <p:cNvPr id="24" name="TextBox 23">
            <a:extLst>
              <a:ext uri="{FF2B5EF4-FFF2-40B4-BE49-F238E27FC236}">
                <a16:creationId xmlns:a16="http://schemas.microsoft.com/office/drawing/2014/main" id="{7DD38FF3-ED8C-DDD2-F7F8-7E5A73308DCA}"/>
              </a:ext>
            </a:extLst>
          </p:cNvPr>
          <p:cNvSpPr txBox="1"/>
          <p:nvPr/>
        </p:nvSpPr>
        <p:spPr>
          <a:xfrm>
            <a:off x="2805620" y="14887013"/>
            <a:ext cx="8255664" cy="769441"/>
          </a:xfrm>
          <a:prstGeom prst="rect">
            <a:avLst/>
          </a:prstGeom>
          <a:noFill/>
        </p:spPr>
        <p:txBody>
          <a:bodyPr wrap="square" rtlCol="0">
            <a:spAutoFit/>
          </a:bodyPr>
          <a:lstStyle/>
          <a:p>
            <a:r>
              <a:rPr lang="en-GB" sz="4400" dirty="0">
                <a:latin typeface="Source Sans Pro Light" panose="020B0403030403020204" pitchFamily="34" charset="0"/>
                <a:ea typeface="Source Serif Pro Light" panose="02040303050405020204" pitchFamily="18" charset="0"/>
                <a:hlinkClick r:id="rId12" action="ppaction://hlinksldjump"/>
              </a:rPr>
              <a:t>Participants’ thoughts</a:t>
            </a:r>
            <a:endParaRPr lang="en-GB" sz="4400" dirty="0">
              <a:latin typeface="Source Serif Pro Light" panose="02040303050405020204" pitchFamily="18" charset="0"/>
              <a:ea typeface="Source Serif Pro Light" panose="02040303050405020204" pitchFamily="18" charset="0"/>
            </a:endParaRPr>
          </a:p>
        </p:txBody>
      </p:sp>
      <p:sp>
        <p:nvSpPr>
          <p:cNvPr id="26" name="TextBox 25">
            <a:extLst>
              <a:ext uri="{FF2B5EF4-FFF2-40B4-BE49-F238E27FC236}">
                <a16:creationId xmlns:a16="http://schemas.microsoft.com/office/drawing/2014/main" id="{E14F7F61-2926-BB95-74BF-5F2D8A81641D}"/>
              </a:ext>
            </a:extLst>
          </p:cNvPr>
          <p:cNvSpPr txBox="1"/>
          <p:nvPr/>
        </p:nvSpPr>
        <p:spPr>
          <a:xfrm>
            <a:off x="19885267" y="14803398"/>
            <a:ext cx="8255664" cy="769441"/>
          </a:xfrm>
          <a:prstGeom prst="rect">
            <a:avLst/>
          </a:prstGeom>
          <a:noFill/>
        </p:spPr>
        <p:txBody>
          <a:bodyPr wrap="square" rtlCol="0">
            <a:spAutoFit/>
          </a:bodyPr>
          <a:lstStyle/>
          <a:p>
            <a:r>
              <a:rPr lang="en-GB" sz="4400" dirty="0">
                <a:latin typeface="Source Sans Pro Light" panose="020B0403030403020204" pitchFamily="34" charset="0"/>
                <a:ea typeface="Source Serif Pro Light" panose="02040303050405020204" pitchFamily="18" charset="0"/>
                <a:hlinkClick r:id="rId12" action="ppaction://hlinksldjump"/>
              </a:rPr>
              <a:t>More participants’ thoughts</a:t>
            </a:r>
            <a:endParaRPr lang="en-GB" sz="4400" dirty="0">
              <a:latin typeface="Source Serif Pro Light" panose="02040303050405020204" pitchFamily="18" charset="0"/>
              <a:ea typeface="Source Serif Pro Light" panose="02040303050405020204" pitchFamily="18" charset="0"/>
            </a:endParaRPr>
          </a:p>
        </p:txBody>
      </p:sp>
      <p:pic>
        <p:nvPicPr>
          <p:cNvPr id="4" name="Picture 3">
            <a:extLst>
              <a:ext uri="{FF2B5EF4-FFF2-40B4-BE49-F238E27FC236}">
                <a16:creationId xmlns:a16="http://schemas.microsoft.com/office/drawing/2014/main" id="{2CF7756B-8BC9-E722-0D8D-113831A5CF62}"/>
              </a:ext>
            </a:extLst>
          </p:cNvPr>
          <p:cNvPicPr>
            <a:picLocks noChangeAspect="1"/>
          </p:cNvPicPr>
          <p:nvPr/>
        </p:nvPicPr>
        <p:blipFill rotWithShape="1">
          <a:blip r:embed="rId15"/>
          <a:srcRect l="60938" t="8503" r="26575" b="8503"/>
          <a:stretch/>
        </p:blipFill>
        <p:spPr>
          <a:xfrm>
            <a:off x="17593369" y="17582954"/>
            <a:ext cx="1389247" cy="2596924"/>
          </a:xfrm>
          <a:prstGeom prst="rect">
            <a:avLst/>
          </a:prstGeom>
        </p:spPr>
      </p:pic>
      <p:pic>
        <p:nvPicPr>
          <p:cNvPr id="9" name="Picture 8" descr="A blue sign with letters cut out of it&#10;&#10;Description automatically generated">
            <a:extLst>
              <a:ext uri="{FF2B5EF4-FFF2-40B4-BE49-F238E27FC236}">
                <a16:creationId xmlns:a16="http://schemas.microsoft.com/office/drawing/2014/main" id="{10D9BE0A-42AC-42B1-10D2-CE08A931A51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440330" y="11346142"/>
            <a:ext cx="5390476" cy="2285714"/>
          </a:xfrm>
          <a:prstGeom prst="rect">
            <a:avLst/>
          </a:prstGeom>
        </p:spPr>
      </p:pic>
      <p:pic>
        <p:nvPicPr>
          <p:cNvPr id="16" name="Picture 15" descr="A close-up of a book cover&#10;&#10;Description automatically generated">
            <a:extLst>
              <a:ext uri="{FF2B5EF4-FFF2-40B4-BE49-F238E27FC236}">
                <a16:creationId xmlns:a16="http://schemas.microsoft.com/office/drawing/2014/main" id="{4C3283E9-621F-E362-8AE5-F47E0D1ED40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7988347" y="13629357"/>
            <a:ext cx="6294444" cy="1656359"/>
          </a:xfrm>
          <a:prstGeom prst="rect">
            <a:avLst/>
          </a:prstGeom>
        </p:spPr>
      </p:pic>
      <p:pic>
        <p:nvPicPr>
          <p:cNvPr id="18" name="Picture 17" descr="A red and black sign with white text&#10;&#10;Description automatically generated">
            <a:extLst>
              <a:ext uri="{FF2B5EF4-FFF2-40B4-BE49-F238E27FC236}">
                <a16:creationId xmlns:a16="http://schemas.microsoft.com/office/drawing/2014/main" id="{5F02C52F-5013-71B7-027B-97DA18754E0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9972777" y="9484126"/>
            <a:ext cx="2325583" cy="1725432"/>
          </a:xfrm>
          <a:prstGeom prst="rect">
            <a:avLst/>
          </a:prstGeom>
        </p:spPr>
      </p:pic>
      <p:pic>
        <p:nvPicPr>
          <p:cNvPr id="12" name="Online Media 11" title="iRunner">
            <a:hlinkClick r:id="" action="ppaction://media"/>
            <a:extLst>
              <a:ext uri="{FF2B5EF4-FFF2-40B4-BE49-F238E27FC236}">
                <a16:creationId xmlns:a16="http://schemas.microsoft.com/office/drawing/2014/main" id="{7447FA64-141C-0D98-6F4C-2AD83F0BB1B7}"/>
              </a:ext>
            </a:extLst>
          </p:cNvPr>
          <p:cNvPicPr>
            <a:picLocks noRot="1" noChangeAspect="1"/>
          </p:cNvPicPr>
          <p:nvPr>
            <a:videoFile r:link="rId1"/>
          </p:nvPr>
        </p:nvPicPr>
        <p:blipFill>
          <a:blip r:embed="rId19"/>
          <a:stretch>
            <a:fillRect/>
          </a:stretch>
        </p:blipFill>
        <p:spPr>
          <a:xfrm>
            <a:off x="9140405" y="10135400"/>
            <a:ext cx="8567673" cy="4840735"/>
          </a:xfrm>
          <a:prstGeom prst="rect">
            <a:avLst/>
          </a:prstGeom>
        </p:spPr>
      </p:pic>
    </p:spTree>
    <p:extLst>
      <p:ext uri="{BB962C8B-B14F-4D97-AF65-F5344CB8AC3E}">
        <p14:creationId xmlns:p14="http://schemas.microsoft.com/office/powerpoint/2010/main" val="329561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7FC"/>
        </a:solidFill>
        <a:effectLst/>
      </p:bgPr>
    </p:bg>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361DC380-89EB-F830-F3B2-574CD9743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0805" y="18359795"/>
            <a:ext cx="5202772" cy="1323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up of a logo&#10;&#10;Description automatically generated">
            <a:extLst>
              <a:ext uri="{FF2B5EF4-FFF2-40B4-BE49-F238E27FC236}">
                <a16:creationId xmlns:a16="http://schemas.microsoft.com/office/drawing/2014/main" id="{FDF587BB-F263-503A-3B12-7D787D046D1C}"/>
              </a:ext>
            </a:extLst>
          </p:cNvPr>
          <p:cNvPicPr>
            <a:picLocks noChangeAspect="1"/>
          </p:cNvPicPr>
          <p:nvPr/>
        </p:nvPicPr>
        <p:blipFill>
          <a:blip r:embed="rId3"/>
          <a:stretch>
            <a:fillRect/>
          </a:stretch>
        </p:blipFill>
        <p:spPr>
          <a:xfrm>
            <a:off x="6574383" y="18359795"/>
            <a:ext cx="5153331" cy="1310862"/>
          </a:xfrm>
          <a:prstGeom prst="rect">
            <a:avLst/>
          </a:prstGeom>
        </p:spPr>
      </p:pic>
      <p:sp>
        <p:nvSpPr>
          <p:cNvPr id="10" name="TextBox 9">
            <a:extLst>
              <a:ext uri="{FF2B5EF4-FFF2-40B4-BE49-F238E27FC236}">
                <a16:creationId xmlns:a16="http://schemas.microsoft.com/office/drawing/2014/main" id="{DB3D5D96-29A0-CE82-9B08-4DF1BE911CE9}"/>
              </a:ext>
            </a:extLst>
          </p:cNvPr>
          <p:cNvSpPr txBox="1"/>
          <p:nvPr/>
        </p:nvSpPr>
        <p:spPr>
          <a:xfrm>
            <a:off x="1160524" y="758023"/>
            <a:ext cx="18208710" cy="3785652"/>
          </a:xfrm>
          <a:prstGeom prst="rect">
            <a:avLst/>
          </a:prstGeom>
          <a:noFill/>
        </p:spPr>
        <p:txBody>
          <a:bodyPr wrap="square" rtlCol="0">
            <a:spAutoFit/>
          </a:bodyPr>
          <a:lstStyle/>
          <a:p>
            <a:r>
              <a:rPr lang="en-GB" sz="8000" dirty="0">
                <a:solidFill>
                  <a:srgbClr val="473192"/>
                </a:solidFill>
                <a:latin typeface="Source Sans Pro SemiBold" panose="020B0603030403020204" pitchFamily="34" charset="0"/>
                <a:ea typeface="Source Serif Pro Black" panose="02040903050405020204" pitchFamily="18" charset="0"/>
              </a:rPr>
              <a:t>Democratizing digital preservation skills</a:t>
            </a:r>
          </a:p>
          <a:p>
            <a:r>
              <a:rPr lang="en-GB" sz="8000" dirty="0">
                <a:solidFill>
                  <a:srgbClr val="473192"/>
                </a:solidFill>
                <a:latin typeface="Source Sans Pro SemiBold" panose="020B0603030403020204" pitchFamily="34" charset="0"/>
                <a:ea typeface="Source Serif Pro Black" panose="02040903050405020204" pitchFamily="18" charset="0"/>
              </a:rPr>
              <a:t>in personal digital archives and</a:t>
            </a:r>
          </a:p>
          <a:p>
            <a:r>
              <a:rPr lang="en-GB" sz="8000" dirty="0">
                <a:solidFill>
                  <a:srgbClr val="473192"/>
                </a:solidFill>
                <a:latin typeface="Source Sans Pro SemiBold" panose="020B0603030403020204" pitchFamily="34" charset="0"/>
                <a:ea typeface="Source Serif Pro Black" panose="02040903050405020204" pitchFamily="18" charset="0"/>
              </a:rPr>
              <a:t>activist community web archives</a:t>
            </a:r>
          </a:p>
        </p:txBody>
      </p:sp>
      <p:pic>
        <p:nvPicPr>
          <p:cNvPr id="29" name="Picture 28" descr="A picture containing text&#10;&#10;Description automatically generated">
            <a:extLst>
              <a:ext uri="{FF2B5EF4-FFF2-40B4-BE49-F238E27FC236}">
                <a16:creationId xmlns:a16="http://schemas.microsoft.com/office/drawing/2014/main" id="{FEA563B9-E493-554D-F126-B21ED9CB1C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0523" y="18328691"/>
            <a:ext cx="4320000" cy="1310862"/>
          </a:xfrm>
          <a:prstGeom prst="rect">
            <a:avLst/>
          </a:prstGeom>
        </p:spPr>
      </p:pic>
      <p:sp>
        <p:nvSpPr>
          <p:cNvPr id="30" name="TextBox 29">
            <a:extLst>
              <a:ext uri="{FF2B5EF4-FFF2-40B4-BE49-F238E27FC236}">
                <a16:creationId xmlns:a16="http://schemas.microsoft.com/office/drawing/2014/main" id="{775CEAD5-1339-E350-E519-0447191C7EB0}"/>
              </a:ext>
            </a:extLst>
          </p:cNvPr>
          <p:cNvSpPr txBox="1"/>
          <p:nvPr/>
        </p:nvSpPr>
        <p:spPr>
          <a:xfrm>
            <a:off x="19369233" y="18036200"/>
            <a:ext cx="16470167" cy="1569660"/>
          </a:xfrm>
          <a:prstGeom prst="rect">
            <a:avLst/>
          </a:prstGeom>
          <a:noFill/>
        </p:spPr>
        <p:txBody>
          <a:bodyPr wrap="square" rtlCol="0">
            <a:spAutoFit/>
          </a:bodyPr>
          <a:lstStyle/>
          <a:p>
            <a:r>
              <a:rPr lang="en-GB" sz="3200" dirty="0">
                <a:latin typeface="Source Sans Pro" panose="020B0503030403020204" pitchFamily="34" charset="0"/>
              </a:rPr>
              <a:t>Dr Lee Pretlove </a:t>
            </a:r>
            <a:r>
              <a:rPr lang="en-GB" sz="3200" dirty="0">
                <a:latin typeface="Source Sans Pro" panose="020B0503030403020204" pitchFamily="34" charset="0"/>
                <a:hlinkClick r:id="rId5"/>
              </a:rPr>
              <a:t>l.j.pretlove@sheffield.ac.uk</a:t>
            </a:r>
            <a:r>
              <a:rPr lang="en-GB" sz="3200" dirty="0">
                <a:latin typeface="Source Sans Pro" panose="020B0503030403020204" pitchFamily="34" charset="0"/>
              </a:rPr>
              <a:t> and Dr Bethany Aylward </a:t>
            </a:r>
            <a:r>
              <a:rPr lang="en-GB" sz="3200" dirty="0">
                <a:latin typeface="Source Sans Pro" panose="020B0503030403020204" pitchFamily="34" charset="0"/>
                <a:hlinkClick r:id="rId6"/>
              </a:rPr>
              <a:t>b.aylward@sheffield.ac.uk</a:t>
            </a:r>
            <a:endParaRPr lang="en-GB" sz="3200" dirty="0">
              <a:latin typeface="Source Sans Pro" panose="020B0503030403020204" pitchFamily="34" charset="0"/>
            </a:endParaRPr>
          </a:p>
          <a:p>
            <a:r>
              <a:rPr lang="en-GB" sz="3200" dirty="0">
                <a:latin typeface="Source Sans Pro" panose="020B0503030403020204" pitchFamily="34" charset="0"/>
              </a:rPr>
              <a:t>Information School, The University of Sheffield, Floor C, The Wave, 2 Whitham Road, Sheffield, S10 2AH, United Kingdom</a:t>
            </a:r>
          </a:p>
        </p:txBody>
      </p:sp>
      <p:sp>
        <p:nvSpPr>
          <p:cNvPr id="32" name="TextBox 31">
            <a:extLst>
              <a:ext uri="{FF2B5EF4-FFF2-40B4-BE49-F238E27FC236}">
                <a16:creationId xmlns:a16="http://schemas.microsoft.com/office/drawing/2014/main" id="{4A713E40-1BC4-B2C3-6CE9-D1EBAAE8FE37}"/>
              </a:ext>
            </a:extLst>
          </p:cNvPr>
          <p:cNvSpPr txBox="1"/>
          <p:nvPr/>
        </p:nvSpPr>
        <p:spPr>
          <a:xfrm>
            <a:off x="24885129" y="758023"/>
            <a:ext cx="10530348" cy="1077218"/>
          </a:xfrm>
          <a:prstGeom prst="rect">
            <a:avLst/>
          </a:prstGeom>
          <a:noFill/>
        </p:spPr>
        <p:txBody>
          <a:bodyPr wrap="square">
            <a:spAutoFit/>
          </a:bodyPr>
          <a:lstStyle/>
          <a:p>
            <a:pPr algn="r"/>
            <a:r>
              <a:rPr lang="en-GB" sz="3200" dirty="0">
                <a:latin typeface="Source Sans Pro" panose="020B0503030403020204" pitchFamily="34" charset="0"/>
              </a:rPr>
              <a:t>Information School</a:t>
            </a:r>
          </a:p>
          <a:p>
            <a:pPr algn="r"/>
            <a:r>
              <a:rPr lang="en-GB" sz="3200" dirty="0">
                <a:latin typeface="Source Sans Pro" panose="020B0503030403020204" pitchFamily="34" charset="0"/>
              </a:rPr>
              <a:t>Dr Lee Pretlove and Dr Bethany Aylward </a:t>
            </a:r>
            <a:endParaRPr lang="en-GB" sz="3200" dirty="0"/>
          </a:p>
        </p:txBody>
      </p:sp>
      <p:pic>
        <p:nvPicPr>
          <p:cNvPr id="4" name="Picture 3">
            <a:extLst>
              <a:ext uri="{FF2B5EF4-FFF2-40B4-BE49-F238E27FC236}">
                <a16:creationId xmlns:a16="http://schemas.microsoft.com/office/drawing/2014/main" id="{2CF7756B-8BC9-E722-0D8D-113831A5CF62}"/>
              </a:ext>
            </a:extLst>
          </p:cNvPr>
          <p:cNvPicPr>
            <a:picLocks noChangeAspect="1"/>
          </p:cNvPicPr>
          <p:nvPr/>
        </p:nvPicPr>
        <p:blipFill rotWithShape="1">
          <a:blip r:embed="rId7"/>
          <a:srcRect l="60938" t="8503" r="26575" b="8503"/>
          <a:stretch/>
        </p:blipFill>
        <p:spPr>
          <a:xfrm>
            <a:off x="17593368" y="17802954"/>
            <a:ext cx="1389247" cy="2596924"/>
          </a:xfrm>
          <a:prstGeom prst="rect">
            <a:avLst/>
          </a:prstGeom>
        </p:spPr>
      </p:pic>
      <p:sp>
        <p:nvSpPr>
          <p:cNvPr id="2" name="TextBox 1">
            <a:extLst>
              <a:ext uri="{FF2B5EF4-FFF2-40B4-BE49-F238E27FC236}">
                <a16:creationId xmlns:a16="http://schemas.microsoft.com/office/drawing/2014/main" id="{AF24EDE8-495A-7045-F283-E1DA3F652C74}"/>
              </a:ext>
            </a:extLst>
          </p:cNvPr>
          <p:cNvSpPr txBox="1"/>
          <p:nvPr/>
        </p:nvSpPr>
        <p:spPr>
          <a:xfrm>
            <a:off x="1163393" y="4854460"/>
            <a:ext cx="17127479" cy="830997"/>
          </a:xfrm>
          <a:prstGeom prst="rect">
            <a:avLst/>
          </a:prstGeom>
          <a:noFill/>
        </p:spPr>
        <p:txBody>
          <a:bodyPr wrap="square" rtlCol="0">
            <a:spAutoFit/>
          </a:bodyPr>
          <a:lstStyle/>
          <a:p>
            <a:r>
              <a:rPr lang="en-GB" sz="4800" dirty="0">
                <a:solidFill>
                  <a:srgbClr val="473192"/>
                </a:solidFill>
                <a:latin typeface="Source Sans Pro SemiBold" panose="020B0603030403020204" pitchFamily="34" charset="0"/>
              </a:rPr>
              <a:t>Self-tracking personal digital archives</a:t>
            </a:r>
          </a:p>
        </p:txBody>
      </p:sp>
      <p:sp>
        <p:nvSpPr>
          <p:cNvPr id="8" name="TextBox 7">
            <a:extLst>
              <a:ext uri="{FF2B5EF4-FFF2-40B4-BE49-F238E27FC236}">
                <a16:creationId xmlns:a16="http://schemas.microsoft.com/office/drawing/2014/main" id="{51702A07-4640-F6FC-8E89-6B82ABDCE499}"/>
              </a:ext>
            </a:extLst>
          </p:cNvPr>
          <p:cNvSpPr txBox="1"/>
          <p:nvPr/>
        </p:nvSpPr>
        <p:spPr>
          <a:xfrm>
            <a:off x="18371288" y="4854460"/>
            <a:ext cx="17127479" cy="830997"/>
          </a:xfrm>
          <a:prstGeom prst="rect">
            <a:avLst/>
          </a:prstGeom>
          <a:noFill/>
        </p:spPr>
        <p:txBody>
          <a:bodyPr wrap="square" rtlCol="0">
            <a:spAutoFit/>
          </a:bodyPr>
          <a:lstStyle/>
          <a:p>
            <a:r>
              <a:rPr lang="en-GB" sz="4800" dirty="0">
                <a:solidFill>
                  <a:srgbClr val="473192"/>
                </a:solidFill>
                <a:latin typeface="Source Sans Pro SemiBold" panose="020B0603030403020204" pitchFamily="34" charset="0"/>
              </a:rPr>
              <a:t>Activist community web archives</a:t>
            </a:r>
          </a:p>
        </p:txBody>
      </p:sp>
      <p:sp>
        <p:nvSpPr>
          <p:cNvPr id="9" name="TextBox 8">
            <a:extLst>
              <a:ext uri="{FF2B5EF4-FFF2-40B4-BE49-F238E27FC236}">
                <a16:creationId xmlns:a16="http://schemas.microsoft.com/office/drawing/2014/main" id="{CF28C662-C8F2-6376-7812-A34C5C6C4ABA}"/>
              </a:ext>
            </a:extLst>
          </p:cNvPr>
          <p:cNvSpPr txBox="1"/>
          <p:nvPr/>
        </p:nvSpPr>
        <p:spPr>
          <a:xfrm>
            <a:off x="1160522" y="6391773"/>
            <a:ext cx="16083057" cy="646331"/>
          </a:xfrm>
          <a:prstGeom prst="rect">
            <a:avLst/>
          </a:prstGeom>
          <a:noFill/>
        </p:spPr>
        <p:txBody>
          <a:bodyPr wrap="square" rtlCol="0">
            <a:spAutoFit/>
          </a:bodyPr>
          <a:lstStyle/>
          <a:p>
            <a:r>
              <a:rPr lang="en-GB" sz="3600" dirty="0">
                <a:effectLst/>
                <a:latin typeface="Source Sans Pro Black" panose="020B0803030403020204" pitchFamily="34" charset="0"/>
                <a:ea typeface="DengXian" panose="02010600030101010101" pitchFamily="2" charset="-122"/>
              </a:rPr>
              <a:t>“[Data] pings straight onto Strava” (Becky).</a:t>
            </a:r>
            <a:endParaRPr lang="en-GB" sz="3600" dirty="0">
              <a:latin typeface="Source Sans Pro Black" panose="020B0803030403020204" pitchFamily="34" charset="0"/>
            </a:endParaRPr>
          </a:p>
        </p:txBody>
      </p:sp>
      <p:sp>
        <p:nvSpPr>
          <p:cNvPr id="12" name="TextBox 11">
            <a:extLst>
              <a:ext uri="{FF2B5EF4-FFF2-40B4-BE49-F238E27FC236}">
                <a16:creationId xmlns:a16="http://schemas.microsoft.com/office/drawing/2014/main" id="{83791842-428A-14A5-706B-A0DB25D434DA}"/>
              </a:ext>
            </a:extLst>
          </p:cNvPr>
          <p:cNvSpPr txBox="1"/>
          <p:nvPr/>
        </p:nvSpPr>
        <p:spPr>
          <a:xfrm>
            <a:off x="1160512" y="5683887"/>
            <a:ext cx="17127479" cy="707886"/>
          </a:xfrm>
          <a:prstGeom prst="rect">
            <a:avLst/>
          </a:prstGeom>
          <a:noFill/>
        </p:spPr>
        <p:txBody>
          <a:bodyPr wrap="square" rtlCol="0">
            <a:spAutoFit/>
          </a:bodyPr>
          <a:lstStyle/>
          <a:p>
            <a:r>
              <a:rPr lang="en-GB" sz="4000" dirty="0">
                <a:solidFill>
                  <a:srgbClr val="473192"/>
                </a:solidFill>
                <a:latin typeface="Source Sans Pro SemiBold" panose="020B0603030403020204" pitchFamily="34" charset="0"/>
              </a:rPr>
              <a:t>Perception, selection, and storage of digital running data</a:t>
            </a:r>
          </a:p>
        </p:txBody>
      </p:sp>
      <p:sp>
        <p:nvSpPr>
          <p:cNvPr id="14" name="TextBox 13">
            <a:extLst>
              <a:ext uri="{FF2B5EF4-FFF2-40B4-BE49-F238E27FC236}">
                <a16:creationId xmlns:a16="http://schemas.microsoft.com/office/drawing/2014/main" id="{D7D8709E-5150-196D-626C-68E8C9FE7AE7}"/>
              </a:ext>
            </a:extLst>
          </p:cNvPr>
          <p:cNvSpPr txBox="1"/>
          <p:nvPr/>
        </p:nvSpPr>
        <p:spPr>
          <a:xfrm>
            <a:off x="1163393" y="8020443"/>
            <a:ext cx="17127479" cy="707886"/>
          </a:xfrm>
          <a:prstGeom prst="rect">
            <a:avLst/>
          </a:prstGeom>
          <a:noFill/>
        </p:spPr>
        <p:txBody>
          <a:bodyPr wrap="square" rtlCol="0">
            <a:spAutoFit/>
          </a:bodyPr>
          <a:lstStyle/>
          <a:p>
            <a:r>
              <a:rPr lang="en-GB" sz="4000" dirty="0">
                <a:solidFill>
                  <a:srgbClr val="473192"/>
                </a:solidFill>
                <a:latin typeface="Source Sans Pro SemiBold" panose="020B0603030403020204" pitchFamily="34" charset="0"/>
              </a:rPr>
              <a:t>Storage and intentional backup measures</a:t>
            </a:r>
          </a:p>
        </p:txBody>
      </p:sp>
      <p:sp>
        <p:nvSpPr>
          <p:cNvPr id="17" name="TextBox 16">
            <a:extLst>
              <a:ext uri="{FF2B5EF4-FFF2-40B4-BE49-F238E27FC236}">
                <a16:creationId xmlns:a16="http://schemas.microsoft.com/office/drawing/2014/main" id="{F8C33A8A-C282-4B5D-1E66-198BF4C4168A}"/>
              </a:ext>
            </a:extLst>
          </p:cNvPr>
          <p:cNvSpPr txBox="1"/>
          <p:nvPr/>
        </p:nvSpPr>
        <p:spPr>
          <a:xfrm>
            <a:off x="1155915" y="8786901"/>
            <a:ext cx="9202677" cy="4524315"/>
          </a:xfrm>
          <a:prstGeom prst="rect">
            <a:avLst/>
          </a:prstGeom>
          <a:noFill/>
        </p:spPr>
        <p:txBody>
          <a:bodyPr wrap="square" rtlCol="0">
            <a:spAutoFit/>
          </a:bodyPr>
          <a:lstStyle/>
          <a:p>
            <a:r>
              <a:rPr lang="en-GB" sz="3600" dirty="0">
                <a:effectLst/>
                <a:latin typeface="Source Sans Pro Black" panose="020B0803030403020204" pitchFamily="34" charset="0"/>
                <a:ea typeface="DengXian" panose="02010600030101010101" pitchFamily="2" charset="-122"/>
              </a:rPr>
              <a:t>“I still back everything up three times as a sort of daily file history backup, there’s a monthly backup to hard disk and a three-monthly in me fire safe. Not just that, it’s more for professional stuff as well, but I’ve never actually backed up my Strava data because that’s not me prime record, it’s interesting” (David).</a:t>
            </a:r>
            <a:endParaRPr lang="en-GB" sz="3600" dirty="0">
              <a:latin typeface="Source Sans Pro Black" panose="020B0803030403020204" pitchFamily="34" charset="0"/>
            </a:endParaRPr>
          </a:p>
        </p:txBody>
      </p:sp>
      <p:sp>
        <p:nvSpPr>
          <p:cNvPr id="21" name="TextBox 20">
            <a:extLst>
              <a:ext uri="{FF2B5EF4-FFF2-40B4-BE49-F238E27FC236}">
                <a16:creationId xmlns:a16="http://schemas.microsoft.com/office/drawing/2014/main" id="{5156D702-C07C-92B3-AAC8-F8B2ECEAAA3C}"/>
              </a:ext>
            </a:extLst>
          </p:cNvPr>
          <p:cNvSpPr txBox="1"/>
          <p:nvPr/>
        </p:nvSpPr>
        <p:spPr>
          <a:xfrm>
            <a:off x="1155915" y="14433743"/>
            <a:ext cx="16083057" cy="2862322"/>
          </a:xfrm>
          <a:prstGeom prst="rect">
            <a:avLst/>
          </a:prstGeom>
          <a:noFill/>
        </p:spPr>
        <p:txBody>
          <a:bodyPr wrap="square" rtlCol="0">
            <a:spAutoFit/>
          </a:bodyPr>
          <a:lstStyle/>
          <a:p>
            <a:r>
              <a:rPr lang="en-GB" sz="3600" dirty="0">
                <a:effectLst/>
                <a:latin typeface="Source Sans Pro Black" panose="020B0803030403020204" pitchFamily="34" charset="0"/>
                <a:ea typeface="DengXian" panose="02010600030101010101" pitchFamily="2" charset="-122"/>
              </a:rPr>
              <a:t>“it’s a record, isn’t it of my journey in running, I suppose, isn’t it? It’s nice sometimes to sort of look back, and especially when you say you’ve got a race coming up and you want to compare to how you ran last time, or last year, you can then kind of look at your splits and your times and then it’s quite nice, as a, it’s like a keepsake isn’t it of your history” (Chris).</a:t>
            </a:r>
            <a:endParaRPr lang="en-GB" sz="3600" dirty="0">
              <a:latin typeface="Source Sans Pro Black" panose="020B0803030403020204" pitchFamily="34" charset="0"/>
            </a:endParaRPr>
          </a:p>
        </p:txBody>
      </p:sp>
      <p:sp>
        <p:nvSpPr>
          <p:cNvPr id="25" name="TextBox 24">
            <a:extLst>
              <a:ext uri="{FF2B5EF4-FFF2-40B4-BE49-F238E27FC236}">
                <a16:creationId xmlns:a16="http://schemas.microsoft.com/office/drawing/2014/main" id="{595AF1D2-A63E-45EF-7E0A-792E7D41065F}"/>
              </a:ext>
            </a:extLst>
          </p:cNvPr>
          <p:cNvSpPr txBox="1"/>
          <p:nvPr/>
        </p:nvSpPr>
        <p:spPr>
          <a:xfrm>
            <a:off x="1155915" y="13793597"/>
            <a:ext cx="17127479" cy="707886"/>
          </a:xfrm>
          <a:prstGeom prst="rect">
            <a:avLst/>
          </a:prstGeom>
          <a:noFill/>
        </p:spPr>
        <p:txBody>
          <a:bodyPr wrap="square" rtlCol="0">
            <a:spAutoFit/>
          </a:bodyPr>
          <a:lstStyle/>
          <a:p>
            <a:r>
              <a:rPr lang="en-GB" sz="4000" dirty="0">
                <a:solidFill>
                  <a:srgbClr val="473192"/>
                </a:solidFill>
                <a:latin typeface="Source Sans Pro SemiBold" panose="020B0603030403020204" pitchFamily="34" charset="0"/>
              </a:rPr>
              <a:t>Sense of achievement and history </a:t>
            </a:r>
          </a:p>
        </p:txBody>
      </p:sp>
      <p:sp>
        <p:nvSpPr>
          <p:cNvPr id="27" name="TextBox 26">
            <a:extLst>
              <a:ext uri="{FF2B5EF4-FFF2-40B4-BE49-F238E27FC236}">
                <a16:creationId xmlns:a16="http://schemas.microsoft.com/office/drawing/2014/main" id="{C09C159B-5A92-B2E4-C69A-B331BE541A3D}"/>
              </a:ext>
            </a:extLst>
          </p:cNvPr>
          <p:cNvSpPr txBox="1"/>
          <p:nvPr/>
        </p:nvSpPr>
        <p:spPr>
          <a:xfrm>
            <a:off x="18342007" y="5941270"/>
            <a:ext cx="17127479" cy="707886"/>
          </a:xfrm>
          <a:prstGeom prst="rect">
            <a:avLst/>
          </a:prstGeom>
          <a:noFill/>
        </p:spPr>
        <p:txBody>
          <a:bodyPr wrap="square" rtlCol="0">
            <a:spAutoFit/>
          </a:bodyPr>
          <a:lstStyle/>
          <a:p>
            <a:r>
              <a:rPr lang="en-GB" sz="4000" dirty="0">
                <a:solidFill>
                  <a:srgbClr val="473192"/>
                </a:solidFill>
                <a:latin typeface="Source Sans Pro SemiBold" panose="020B0603030403020204" pitchFamily="34" charset="0"/>
              </a:rPr>
              <a:t>Practical barriers to web archiving</a:t>
            </a:r>
          </a:p>
        </p:txBody>
      </p:sp>
      <p:sp>
        <p:nvSpPr>
          <p:cNvPr id="28" name="TextBox 27">
            <a:extLst>
              <a:ext uri="{FF2B5EF4-FFF2-40B4-BE49-F238E27FC236}">
                <a16:creationId xmlns:a16="http://schemas.microsoft.com/office/drawing/2014/main" id="{CA8611B4-E7F2-888E-BBDC-999C020E8907}"/>
              </a:ext>
            </a:extLst>
          </p:cNvPr>
          <p:cNvSpPr txBox="1"/>
          <p:nvPr/>
        </p:nvSpPr>
        <p:spPr>
          <a:xfrm>
            <a:off x="18287991" y="6562732"/>
            <a:ext cx="16083057" cy="2862322"/>
          </a:xfrm>
          <a:prstGeom prst="rect">
            <a:avLst/>
          </a:prstGeom>
          <a:noFill/>
        </p:spPr>
        <p:txBody>
          <a:bodyPr wrap="square" rtlCol="0">
            <a:spAutoFit/>
          </a:bodyPr>
          <a:lstStyle/>
          <a:p>
            <a:r>
              <a:rPr lang="en-GB" sz="3600" dirty="0">
                <a:effectLst/>
                <a:latin typeface="Source Sans Pro Black" panose="020B0803030403020204" pitchFamily="34" charset="0"/>
                <a:ea typeface="DengXian" panose="02010600030101010101" pitchFamily="2" charset="-122"/>
              </a:rPr>
              <a:t>“Preserving websites is beyond our capabilities as an organization, it’s as simple as that. It’s really complicated […] I know some people are really intimidated by digital preservation. And I don’t think I am intimidated by it, but I know I need to dedicate a lot of time to build my skills and understanding” (P1, AIU, interview).</a:t>
            </a:r>
            <a:endParaRPr lang="en-GB" sz="3600" dirty="0">
              <a:latin typeface="Source Sans Pro Black" panose="020B0803030403020204" pitchFamily="34" charset="0"/>
            </a:endParaRPr>
          </a:p>
        </p:txBody>
      </p:sp>
      <p:sp>
        <p:nvSpPr>
          <p:cNvPr id="31" name="TextBox 30">
            <a:extLst>
              <a:ext uri="{FF2B5EF4-FFF2-40B4-BE49-F238E27FC236}">
                <a16:creationId xmlns:a16="http://schemas.microsoft.com/office/drawing/2014/main" id="{E7CA2427-C398-0742-2703-634954EE5888}"/>
              </a:ext>
            </a:extLst>
          </p:cNvPr>
          <p:cNvSpPr txBox="1"/>
          <p:nvPr/>
        </p:nvSpPr>
        <p:spPr>
          <a:xfrm>
            <a:off x="18223135" y="10283020"/>
            <a:ext cx="17127479" cy="707886"/>
          </a:xfrm>
          <a:prstGeom prst="rect">
            <a:avLst/>
          </a:prstGeom>
          <a:noFill/>
        </p:spPr>
        <p:txBody>
          <a:bodyPr wrap="square" rtlCol="0">
            <a:spAutoFit/>
          </a:bodyPr>
          <a:lstStyle/>
          <a:p>
            <a:r>
              <a:rPr lang="en-GB" sz="4000" dirty="0">
                <a:solidFill>
                  <a:srgbClr val="473192"/>
                </a:solidFill>
                <a:latin typeface="Source Sans Pro SemiBold" panose="020B0603030403020204" pitchFamily="34" charset="0"/>
              </a:rPr>
              <a:t>Ethical web archiving concerns</a:t>
            </a:r>
          </a:p>
        </p:txBody>
      </p:sp>
      <p:sp>
        <p:nvSpPr>
          <p:cNvPr id="35" name="TextBox 34">
            <a:extLst>
              <a:ext uri="{FF2B5EF4-FFF2-40B4-BE49-F238E27FC236}">
                <a16:creationId xmlns:a16="http://schemas.microsoft.com/office/drawing/2014/main" id="{84F46494-98B4-E93E-C836-413D5D3FF2AD}"/>
              </a:ext>
            </a:extLst>
          </p:cNvPr>
          <p:cNvSpPr txBox="1"/>
          <p:nvPr/>
        </p:nvSpPr>
        <p:spPr>
          <a:xfrm>
            <a:off x="18215657" y="11113030"/>
            <a:ext cx="16083057" cy="6186309"/>
          </a:xfrm>
          <a:prstGeom prst="rect">
            <a:avLst/>
          </a:prstGeom>
          <a:noFill/>
        </p:spPr>
        <p:txBody>
          <a:bodyPr wrap="square" rtlCol="0">
            <a:spAutoFit/>
          </a:bodyPr>
          <a:lstStyle/>
          <a:p>
            <a:r>
              <a:rPr lang="en-GB" sz="3600" dirty="0">
                <a:effectLst/>
                <a:latin typeface="Source Sans Pro Black" panose="020B0803030403020204" pitchFamily="34" charset="0"/>
                <a:ea typeface="DengXian" panose="02010600030101010101" pitchFamily="2" charset="-122"/>
              </a:rPr>
              <a:t>“We looked at Facebook… but also the effect of Brexit on copyright and data protection and making sure that people within community archives were aware of it, what does this mean for you, what does this mean for us. And making people aware of what Facebook does with their information. Why is it free? What’s the payoff?” (P2, CAHG Scotland, interview).</a:t>
            </a:r>
          </a:p>
          <a:p>
            <a:endParaRPr lang="en-GB" sz="3600" dirty="0">
              <a:latin typeface="Source Sans Pro Black" panose="020B0803030403020204" pitchFamily="34" charset="0"/>
              <a:ea typeface="DengXian" panose="02010600030101010101" pitchFamily="2" charset="-122"/>
            </a:endParaRPr>
          </a:p>
          <a:p>
            <a:endParaRPr lang="en-GB" sz="3600" dirty="0">
              <a:latin typeface="Source Sans Pro Black" panose="020B0803030403020204" pitchFamily="34" charset="0"/>
              <a:ea typeface="DengXian" panose="02010600030101010101" pitchFamily="2" charset="-122"/>
            </a:endParaRPr>
          </a:p>
          <a:p>
            <a:endParaRPr lang="en-GB" sz="3600" dirty="0">
              <a:latin typeface="Source Sans Pro Black" panose="020B0803030403020204" pitchFamily="34" charset="0"/>
              <a:ea typeface="DengXian" panose="02010600030101010101" pitchFamily="2" charset="-122"/>
            </a:endParaRPr>
          </a:p>
          <a:p>
            <a:r>
              <a:rPr lang="en-GB" sz="3600" dirty="0">
                <a:latin typeface="Source Sans Pro Black" panose="020B0803030403020204" pitchFamily="34" charset="0"/>
              </a:rPr>
              <a:t>“[Brewster Kale] doesn’t try to partner with an organization, he doesn’t run around asking for permission for each step, just starts moving on it” (P3, IA, interview).</a:t>
            </a:r>
          </a:p>
        </p:txBody>
      </p:sp>
      <p:pic>
        <p:nvPicPr>
          <p:cNvPr id="39" name="Graphic 38" descr="Return with solid fill">
            <a:hlinkClick r:id="rId8" action="ppaction://hlinksldjump"/>
            <a:extLst>
              <a:ext uri="{FF2B5EF4-FFF2-40B4-BE49-F238E27FC236}">
                <a16:creationId xmlns:a16="http://schemas.microsoft.com/office/drawing/2014/main" id="{A1924C06-6F0E-4C5E-80C7-8D40148A472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466040" y="1625128"/>
            <a:ext cx="3946567" cy="3946567"/>
          </a:xfrm>
          <a:prstGeom prst="rect">
            <a:avLst/>
          </a:prstGeom>
        </p:spPr>
      </p:pic>
      <p:sp>
        <p:nvSpPr>
          <p:cNvPr id="40" name="TextBox 39">
            <a:hlinkClick r:id="rId8" action="ppaction://hlinksldjump"/>
            <a:extLst>
              <a:ext uri="{FF2B5EF4-FFF2-40B4-BE49-F238E27FC236}">
                <a16:creationId xmlns:a16="http://schemas.microsoft.com/office/drawing/2014/main" id="{836F89E7-4999-E338-5809-AE34F99D054C}"/>
              </a:ext>
            </a:extLst>
          </p:cNvPr>
          <p:cNvSpPr txBox="1"/>
          <p:nvPr/>
        </p:nvSpPr>
        <p:spPr>
          <a:xfrm>
            <a:off x="30321383" y="4977571"/>
            <a:ext cx="5257800" cy="707886"/>
          </a:xfrm>
          <a:prstGeom prst="rect">
            <a:avLst/>
          </a:prstGeom>
          <a:noFill/>
        </p:spPr>
        <p:txBody>
          <a:bodyPr wrap="square" rtlCol="0">
            <a:spAutoFit/>
          </a:bodyPr>
          <a:lstStyle/>
          <a:p>
            <a:r>
              <a:rPr lang="en-GB" sz="4000" dirty="0">
                <a:solidFill>
                  <a:srgbClr val="473192"/>
                </a:solidFill>
                <a:latin typeface="Source Sans Pro SemiBold" panose="020B0603030403020204" pitchFamily="34" charset="0"/>
              </a:rPr>
              <a:t>Return to first screen</a:t>
            </a:r>
          </a:p>
        </p:txBody>
      </p:sp>
      <p:pic>
        <p:nvPicPr>
          <p:cNvPr id="19" name="Picture 18">
            <a:extLst>
              <a:ext uri="{FF2B5EF4-FFF2-40B4-BE49-F238E27FC236}">
                <a16:creationId xmlns:a16="http://schemas.microsoft.com/office/drawing/2014/main" id="{E0ACFB90-FD5E-BF82-BC05-7BC39CA825C7}"/>
              </a:ext>
            </a:extLst>
          </p:cNvPr>
          <p:cNvPicPr>
            <a:picLocks noChangeAspect="1"/>
          </p:cNvPicPr>
          <p:nvPr/>
        </p:nvPicPr>
        <p:blipFill rotWithShape="1">
          <a:blip r:embed="rId11"/>
          <a:srcRect l="61860" t="24801" r="18114" b="7929"/>
          <a:stretch/>
        </p:blipFill>
        <p:spPr>
          <a:xfrm>
            <a:off x="10753237" y="8147544"/>
            <a:ext cx="6436316" cy="6081935"/>
          </a:xfrm>
          <a:prstGeom prst="rect">
            <a:avLst/>
          </a:prstGeom>
        </p:spPr>
      </p:pic>
    </p:spTree>
    <p:extLst>
      <p:ext uri="{BB962C8B-B14F-4D97-AF65-F5344CB8AC3E}">
        <p14:creationId xmlns:p14="http://schemas.microsoft.com/office/powerpoint/2010/main" val="27507146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1828</TotalTime>
  <Words>785</Words>
  <Application>Microsoft Office PowerPoint</Application>
  <PresentationFormat>Custom</PresentationFormat>
  <Paragraphs>43</Paragraphs>
  <Slides>2</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Calibri</vt:lpstr>
      <vt:lpstr>Source Sans Pro Black</vt:lpstr>
      <vt:lpstr>Source Sans Pro Light</vt:lpstr>
      <vt:lpstr>Source Sans Pro SemiBold</vt:lpstr>
      <vt:lpstr>Source Serif Pro Light</vt:lpstr>
      <vt:lpstr>Source Sans Pro</vt:lpstr>
      <vt:lpstr>Arial</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Pretlove</dc:creator>
  <cp:lastModifiedBy>Lee Pretlove</cp:lastModifiedBy>
  <cp:revision>16</cp:revision>
  <dcterms:created xsi:type="dcterms:W3CDTF">2024-08-14T15:10:51Z</dcterms:created>
  <dcterms:modified xsi:type="dcterms:W3CDTF">2024-09-06T11:46:11Z</dcterms:modified>
</cp:coreProperties>
</file>