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</p:sldIdLst>
  <p:sldSz cy="20574000" cx="36576000"/>
  <p:notesSz cx="7099300" cy="102346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85">
          <p15:clr>
            <a:srgbClr val="A4A3A4"/>
          </p15:clr>
        </p15:guide>
        <p15:guide id="2" pos="567">
          <p15:clr>
            <a:srgbClr val="B7B7B7"/>
          </p15:clr>
        </p15:guide>
        <p15:guide id="3" pos="7623">
          <p15:clr>
            <a:srgbClr val="747775"/>
          </p15:clr>
        </p15:guide>
        <p15:guide id="4" pos="7991">
          <p15:clr>
            <a:srgbClr val="747775"/>
          </p15:clr>
        </p15:guide>
        <p15:guide id="5" pos="15079">
          <p15:clr>
            <a:srgbClr val="747775"/>
          </p15:clr>
        </p15:guide>
        <p15:guide id="6" pos="15418">
          <p15:clr>
            <a:srgbClr val="747775"/>
          </p15:clr>
        </p15:guide>
        <p15:guide id="7" pos="22473">
          <p15:clr>
            <a:srgbClr val="747775"/>
          </p15:clr>
        </p15:guide>
      </p15:sldGuideLst>
    </p:ext>
    <p:ext uri="GoogleSlidesCustomDataVersion2">
      <go:slidesCustomData xmlns:go="http://customooxmlschemas.google.com/" r:id="rId8" roundtripDataSignature="AMtx7miTKnEm4wVeMSZkk2RjQa5V4qU4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6636C10-712D-4A44-BC06-049B0534E631}">
  <a:tblStyle styleId="{26636C10-712D-4A44-BC06-049B0534E63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85" orient="horz"/>
        <p:guide pos="567"/>
        <p:guide pos="7623"/>
        <p:guide pos="7991"/>
        <p:guide pos="15079"/>
        <p:guide pos="15418"/>
        <p:guide pos="2247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745288" y="767575"/>
            <a:ext cx="5609400" cy="3837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9925" y="4861425"/>
            <a:ext cx="5679425" cy="46055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55d16a34b_1_69:notes"/>
          <p:cNvSpPr txBox="1"/>
          <p:nvPr>
            <p:ph idx="1" type="body"/>
          </p:nvPr>
        </p:nvSpPr>
        <p:spPr>
          <a:xfrm>
            <a:off x="709925" y="4861425"/>
            <a:ext cx="5679300" cy="46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f55d16a34b_1_69:notes"/>
          <p:cNvSpPr/>
          <p:nvPr>
            <p:ph idx="2" type="sldImg"/>
          </p:nvPr>
        </p:nvSpPr>
        <p:spPr>
          <a:xfrm>
            <a:off x="745200" y="767575"/>
            <a:ext cx="5609700" cy="3837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1829153" y="824508"/>
            <a:ext cx="32918400" cy="3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1828800" y="4800601"/>
            <a:ext cx="16154400" cy="135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1066800" lvl="0" marL="4572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indent="-939800" lvl="1" marL="9144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200"/>
              <a:buChar char="–"/>
              <a:defRPr sz="11200"/>
            </a:lvl2pPr>
            <a:lvl3pPr indent="-838200" lvl="2" marL="1371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3pPr>
            <a:lvl4pPr indent="-7620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–"/>
              <a:defRPr sz="8400"/>
            </a:lvl4pPr>
            <a:lvl5pPr indent="-7620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»"/>
              <a:defRPr sz="8400"/>
            </a:lvl5pPr>
            <a:lvl6pPr indent="-7620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6pPr>
            <a:lvl7pPr indent="-7620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7pPr>
            <a:lvl8pPr indent="-7620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8pPr>
            <a:lvl9pPr indent="-762000" lvl="8" marL="411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9pPr>
          </a:lstStyle>
          <a:p/>
        </p:txBody>
      </p:sp>
      <p:sp>
        <p:nvSpPr>
          <p:cNvPr id="14" name="Google Shape;14;p3"/>
          <p:cNvSpPr txBox="1"/>
          <p:nvPr>
            <p:ph idx="2" type="body"/>
          </p:nvPr>
        </p:nvSpPr>
        <p:spPr>
          <a:xfrm>
            <a:off x="18592800" y="4800601"/>
            <a:ext cx="16154400" cy="135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1066800" lvl="0" marL="4572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indent="-939800" lvl="1" marL="9144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200"/>
              <a:buChar char="–"/>
              <a:defRPr sz="11200"/>
            </a:lvl2pPr>
            <a:lvl3pPr indent="-838200" lvl="2" marL="1371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3pPr>
            <a:lvl4pPr indent="-7620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–"/>
              <a:defRPr sz="8400"/>
            </a:lvl4pPr>
            <a:lvl5pPr indent="-7620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»"/>
              <a:defRPr sz="8400"/>
            </a:lvl5pPr>
            <a:lvl6pPr indent="-7620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6pPr>
            <a:lvl7pPr indent="-7620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7pPr>
            <a:lvl8pPr indent="-7620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8pPr>
            <a:lvl9pPr indent="-762000" lvl="8" marL="411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9pPr>
          </a:lstStyle>
          <a:p/>
        </p:txBody>
      </p:sp>
      <p:sp>
        <p:nvSpPr>
          <p:cNvPr id="15" name="Google Shape;15;p3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1829153" y="824508"/>
            <a:ext cx="32918400" cy="3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1829153" y="4801195"/>
            <a:ext cx="32918400" cy="135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810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indent="-3810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indent="-3810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indent="-3810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indent="-3810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indent="-3810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2743200" y="6391280"/>
            <a:ext cx="31089600" cy="44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5486400" y="11658600"/>
            <a:ext cx="25603200" cy="52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888888"/>
              </a:buClr>
              <a:buSzPts val="15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888888"/>
              </a:buClr>
              <a:buSzPts val="13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888888"/>
              </a:buClr>
              <a:buSzPts val="11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2889253" y="13220705"/>
            <a:ext cx="31089600" cy="40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188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2889253" y="8720140"/>
            <a:ext cx="31089600" cy="45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213900" lIns="427800" spcFirstLastPara="1" rIns="427800" wrap="square" tIns="2139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 sz="96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8400"/>
              <a:buNone/>
              <a:defRPr sz="8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7600"/>
              <a:buNone/>
              <a:defRPr sz="7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1829153" y="824508"/>
            <a:ext cx="32918400" cy="3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1828800" y="4605339"/>
            <a:ext cx="16160400" cy="1918800"/>
          </a:xfrm>
          <a:prstGeom prst="rect">
            <a:avLst/>
          </a:prstGeom>
          <a:noFill/>
          <a:ln>
            <a:noFill/>
          </a:ln>
        </p:spPr>
        <p:txBody>
          <a:bodyPr anchorCtr="0" anchor="b" bIns="213900" lIns="427800" spcFirstLastPara="1" rIns="427800" wrap="square" tIns="2139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b="1" sz="11200"/>
            </a:lvl1pPr>
            <a:lvl2pPr indent="-228600" lvl="1" marL="9144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1" sz="9600"/>
            </a:lvl2pPr>
            <a:lvl3pPr indent="-2286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None/>
              <a:defRPr b="1" sz="8400"/>
            </a:lvl3pPr>
            <a:lvl4pPr indent="-2286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4pPr>
            <a:lvl5pPr indent="-2286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5pPr>
            <a:lvl6pPr indent="-2286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6pPr>
            <a:lvl7pPr indent="-2286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7pPr>
            <a:lvl8pPr indent="-2286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8pPr>
            <a:lvl9pPr indent="-228600" lvl="8" marL="411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1828800" y="6524625"/>
            <a:ext cx="16160400" cy="118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939800" lvl="0" marL="4572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200"/>
              <a:buChar char="•"/>
              <a:defRPr sz="11200"/>
            </a:lvl1pPr>
            <a:lvl2pPr indent="-838200" lvl="1" marL="9144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–"/>
              <a:defRPr sz="9600"/>
            </a:lvl2pPr>
            <a:lvl3pPr indent="-7620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3pPr>
            <a:lvl4pPr indent="-7112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indent="-7112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indent="-7112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indent="-7112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indent="-7112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indent="-711200" lvl="8" marL="411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8580106" y="4605339"/>
            <a:ext cx="16167600" cy="1918800"/>
          </a:xfrm>
          <a:prstGeom prst="rect">
            <a:avLst/>
          </a:prstGeom>
          <a:noFill/>
          <a:ln>
            <a:noFill/>
          </a:ln>
        </p:spPr>
        <p:txBody>
          <a:bodyPr anchorCtr="0" anchor="b" bIns="213900" lIns="427800" spcFirstLastPara="1" rIns="427800" wrap="square" tIns="2139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b="1" sz="11200"/>
            </a:lvl1pPr>
            <a:lvl2pPr indent="-228600" lvl="1" marL="9144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1" sz="9600"/>
            </a:lvl2pPr>
            <a:lvl3pPr indent="-2286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None/>
              <a:defRPr b="1" sz="8400"/>
            </a:lvl3pPr>
            <a:lvl4pPr indent="-2286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4pPr>
            <a:lvl5pPr indent="-2286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5pPr>
            <a:lvl6pPr indent="-2286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6pPr>
            <a:lvl7pPr indent="-2286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7pPr>
            <a:lvl8pPr indent="-2286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8pPr>
            <a:lvl9pPr indent="-228600" lvl="8" marL="411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8580106" y="6524625"/>
            <a:ext cx="16167600" cy="118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939800" lvl="0" marL="4572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200"/>
              <a:buChar char="•"/>
              <a:defRPr sz="11200"/>
            </a:lvl1pPr>
            <a:lvl2pPr indent="-838200" lvl="1" marL="9144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–"/>
              <a:defRPr sz="9600"/>
            </a:lvl2pPr>
            <a:lvl3pPr indent="-7620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3pPr>
            <a:lvl4pPr indent="-7112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indent="-7112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indent="-7112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indent="-7112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indent="-7112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indent="-711200" lvl="8" marL="411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1829153" y="824508"/>
            <a:ext cx="32918400" cy="3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1828805" y="819150"/>
            <a:ext cx="12033600" cy="34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4300200" y="819151"/>
            <a:ext cx="20446800" cy="175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1193800" lvl="0" marL="457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5200"/>
              <a:buChar char="•"/>
              <a:defRPr sz="15200"/>
            </a:lvl1pPr>
            <a:lvl2pPr indent="-1066800" lvl="1" marL="9144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200"/>
              <a:buChar char="–"/>
              <a:defRPr sz="13200"/>
            </a:lvl2pPr>
            <a:lvl3pPr indent="-939800" lvl="2" marL="13716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200"/>
              <a:buChar char="•"/>
              <a:defRPr sz="11200"/>
            </a:lvl3pPr>
            <a:lvl4pPr indent="-838200" lvl="3" marL="18288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–"/>
              <a:defRPr sz="9600"/>
            </a:lvl4pPr>
            <a:lvl5pPr indent="-838200" lvl="4" marL="22860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»"/>
              <a:defRPr sz="9600"/>
            </a:lvl5pPr>
            <a:lvl6pPr indent="-838200" lvl="5" marL="2743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6pPr>
            <a:lvl7pPr indent="-838200" lvl="6" marL="32004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7pPr>
            <a:lvl8pPr indent="-838200" lvl="7" marL="3657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8pPr>
            <a:lvl9pPr indent="-838200" lvl="8" marL="41148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1828805" y="4305301"/>
            <a:ext cx="12033600" cy="140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5pPr>
            <a:lvl6pPr indent="-2286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6pPr>
            <a:lvl7pPr indent="-2286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7pPr>
            <a:lvl8pPr indent="-2286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8pPr>
            <a:lvl9pPr indent="-228600" lvl="8" marL="411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7169152" y="14401800"/>
            <a:ext cx="21945600" cy="17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7169152" y="1838325"/>
            <a:ext cx="21945600" cy="123444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7169152" y="16102015"/>
            <a:ext cx="21945600" cy="24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5pPr>
            <a:lvl6pPr indent="-2286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6pPr>
            <a:lvl7pPr indent="-2286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7pPr>
            <a:lvl8pPr indent="-2286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8pPr>
            <a:lvl9pPr indent="-228600" lvl="8" marL="411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1829153" y="824508"/>
            <a:ext cx="32918400" cy="3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1498648" y="-4869005"/>
            <a:ext cx="13578000" cy="329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810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indent="-3810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indent="-3810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indent="-3810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indent="-3810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indent="-3810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1855000" y="5486515"/>
            <a:ext cx="175548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091000" y="-2438285"/>
            <a:ext cx="17554800" cy="240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810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indent="-3810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indent="-3810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indent="-3810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indent="-3810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indent="-3810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829153" y="824508"/>
            <a:ext cx="32918400" cy="3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829153" y="4801195"/>
            <a:ext cx="32918400" cy="135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13900" lIns="427800" spcFirstLastPara="1" rIns="427800" wrap="square" tIns="213900">
            <a:noAutofit/>
          </a:bodyPr>
          <a:lstStyle>
            <a:lvl1pPr indent="-1193800" lvl="0" marL="457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5200"/>
              <a:buFont typeface="Arial"/>
              <a:buChar char="•"/>
              <a:defRPr b="0" i="0" sz="1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66800" lvl="1" marL="9144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200"/>
              <a:buFont typeface="Arial"/>
              <a:buChar char="–"/>
              <a:defRPr b="0" i="0" sz="1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939800" lvl="2" marL="137160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200"/>
              <a:buFont typeface="Arial"/>
              <a:buChar char="•"/>
              <a:defRPr b="0" i="0" sz="1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838200" lvl="3" marL="1828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Char char="–"/>
              <a:defRPr b="0" i="0" sz="9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838200" lvl="4" marL="22860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Char char="»"/>
              <a:defRPr b="0" i="0" sz="9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83820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Char char="•"/>
              <a:defRPr b="0" i="0" sz="9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83820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Char char="•"/>
              <a:defRPr b="0" i="0" sz="9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83820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Char char="•"/>
              <a:defRPr b="0" i="0" sz="9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83820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Char char="•"/>
              <a:defRPr b="0" i="0" sz="9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1829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12497153" y="19069348"/>
            <a:ext cx="11582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26213153" y="19069348"/>
            <a:ext cx="85344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3900" lIns="427800" spcFirstLastPara="1" rIns="427800" wrap="square" tIns="213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6.png"/><Relationship Id="rId13" Type="http://schemas.openxmlformats.org/officeDocument/2006/relationships/image" Target="../media/image9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f55d16a34b_1_69"/>
          <p:cNvSpPr/>
          <p:nvPr/>
        </p:nvSpPr>
        <p:spPr>
          <a:xfrm>
            <a:off x="656100" y="9647350"/>
            <a:ext cx="11161500" cy="102141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●"/>
            </a:pPr>
            <a:r>
              <a:rPr lang="en-GB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employed the Kaplan-Meier survival analysis to estimate the longevity of web pages.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Times New Roman"/>
              <a:buChar char="○"/>
            </a:pPr>
            <a:r>
              <a:rPr lang="en-GB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half-life of all URLs is 2 years 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Times New Roman"/>
              <a:buChar char="○"/>
            </a:pPr>
            <a:r>
              <a:rPr lang="en-GB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Root URLs had a longer half-life of 9 years, compared to one year for deep links.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Times New Roman"/>
              <a:buChar char="○"/>
            </a:pPr>
            <a:r>
              <a:rPr lang="en-GB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URL half-life varied by decade: </a:t>
            </a:r>
            <a:r>
              <a:rPr lang="en-GB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1990s URLs had a 15-20 year half-life, early 2000s URLs lasted 6-7 years, and 2003-2021 URLs ranged from 6 months to 3 years</a:t>
            </a:r>
            <a:r>
              <a:rPr lang="en-GB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g2f55d16a34b_1_69"/>
          <p:cNvSpPr txBox="1"/>
          <p:nvPr>
            <p:ph type="title"/>
          </p:nvPr>
        </p:nvSpPr>
        <p:spPr>
          <a:xfrm>
            <a:off x="2686417" y="227719"/>
            <a:ext cx="315324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5000" lIns="330100" spcFirstLastPara="1" rIns="330100" wrap="square" tIns="1650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64705"/>
              <a:buNone/>
            </a:pPr>
            <a:r>
              <a:rPr b="1" lang="en-GB" sz="6800">
                <a:solidFill>
                  <a:srgbClr val="073763"/>
                </a:solidFill>
              </a:rPr>
              <a:t>Some URLs Are Immortal, Most Are Ephemeral​</a:t>
            </a:r>
            <a:endParaRPr b="1" sz="6800">
              <a:solidFill>
                <a:srgbClr val="073763"/>
              </a:solidFill>
            </a:endParaRPr>
          </a:p>
        </p:txBody>
      </p:sp>
      <p:sp>
        <p:nvSpPr>
          <p:cNvPr id="86" name="Google Shape;86;g2f55d16a34b_1_69"/>
          <p:cNvSpPr/>
          <p:nvPr/>
        </p:nvSpPr>
        <p:spPr>
          <a:xfrm>
            <a:off x="947209" y="1241227"/>
            <a:ext cx="342180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0700" lIns="521400" spcFirstLastPara="1" rIns="521400" wrap="square" tIns="260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3600"/>
              <a:buNone/>
            </a:pPr>
            <a:r>
              <a:rPr b="1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Kritika Garg</a:t>
            </a:r>
            <a:r>
              <a:rPr b="1" baseline="30000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b="1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Sawood Alam</a:t>
            </a:r>
            <a:r>
              <a:rPr b="1" baseline="30000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Michele Weigle</a:t>
            </a:r>
            <a:r>
              <a:rPr b="1" baseline="30000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b="1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Michael L. Nelson</a:t>
            </a:r>
            <a:r>
              <a:rPr b="1" baseline="30000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b="1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Mark Graham</a:t>
            </a:r>
            <a:r>
              <a:rPr b="1" baseline="30000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Dietrich Ayala</a:t>
            </a:r>
            <a:r>
              <a:rPr b="1" baseline="30000" lang="en-GB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3600"/>
              <a:buNone/>
            </a:pPr>
            <a:r>
              <a:rPr baseline="30000" i="1" lang="en-GB" sz="3200">
                <a:solidFill>
                  <a:srgbClr val="3838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i="1" lang="en-GB" sz="3200">
                <a:solidFill>
                  <a:srgbClr val="3838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Old Dominion University, </a:t>
            </a:r>
            <a:r>
              <a:rPr baseline="30000" i="1" lang="en-GB" sz="3200">
                <a:solidFill>
                  <a:srgbClr val="3838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3200">
                <a:solidFill>
                  <a:srgbClr val="3838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Internet Archive, </a:t>
            </a:r>
            <a:r>
              <a:rPr baseline="30000" i="1" lang="en-GB" sz="3200">
                <a:solidFill>
                  <a:srgbClr val="3838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3200">
                <a:solidFill>
                  <a:srgbClr val="3838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Filecoin Foundation </a:t>
            </a:r>
            <a:endParaRPr baseline="30000" i="1" sz="3600">
              <a:solidFill>
                <a:srgbClr val="3838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2f55d16a34b_1_69"/>
          <p:cNvSpPr/>
          <p:nvPr/>
        </p:nvSpPr>
        <p:spPr>
          <a:xfrm>
            <a:off x="0" y="19889000"/>
            <a:ext cx="365760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0700" lIns="521400" spcFirstLastPara="1" rIns="521400" wrap="square" tIns="260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 Email:  </a:t>
            </a:r>
            <a:r>
              <a:rPr lang="en-GB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kgarg001@odu.edu</a:t>
            </a:r>
            <a:endParaRPr sz="3000"/>
          </a:p>
        </p:txBody>
      </p:sp>
      <p:pic>
        <p:nvPicPr>
          <p:cNvPr descr="A picture containing drawing&#10;&#10;Description automatically generated" id="88" name="Google Shape;88;g2f55d16a34b_1_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011" y="276175"/>
            <a:ext cx="2533814" cy="20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2f55d16a34b_1_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39229" y="669525"/>
            <a:ext cx="3984870" cy="123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2f55d16a34b_1_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18552" y="227725"/>
            <a:ext cx="2100897" cy="204135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2f55d16a34b_1_69"/>
          <p:cNvSpPr/>
          <p:nvPr/>
        </p:nvSpPr>
        <p:spPr>
          <a:xfrm>
            <a:off x="660450" y="3241825"/>
            <a:ext cx="11242800" cy="5305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●"/>
            </a:pPr>
            <a:r>
              <a:rPr lang="en-GB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Despite long-lasting domains like google.com, most web pages are ephemeral, as shown by frequent HTTP 404 errors. </a:t>
            </a:r>
            <a:endParaRPr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●"/>
            </a:pPr>
            <a:r>
              <a:rPr b="1" lang="en-GB" sz="2700">
                <a:latin typeface="Times New Roman"/>
                <a:ea typeface="Times New Roman"/>
                <a:cs typeface="Times New Roman"/>
                <a:sym typeface="Times New Roman"/>
              </a:rPr>
              <a:t>"How long does a web page last?"</a:t>
            </a: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 is often cited as "44 to 100 days", but the web has </a:t>
            </a: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evolved</a:t>
            </a: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 since those numbers were first given in 1996. </a:t>
            </a:r>
            <a:endParaRPr i="0" sz="27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g2f55d16a34b_1_69"/>
          <p:cNvSpPr/>
          <p:nvPr/>
        </p:nvSpPr>
        <p:spPr>
          <a:xfrm>
            <a:off x="660455" y="2645950"/>
            <a:ext cx="11242800" cy="582600"/>
          </a:xfrm>
          <a:prstGeom prst="rect">
            <a:avLst/>
          </a:prstGeom>
          <a:solidFill>
            <a:srgbClr val="1F497D"/>
          </a:solidFill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GB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MOTIVATION</a:t>
            </a:r>
            <a:endParaRPr i="0" sz="32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3" name="Google Shape;93;g2f55d16a34b_1_69"/>
          <p:cNvGrpSpPr/>
          <p:nvPr/>
        </p:nvGrpSpPr>
        <p:grpSpPr>
          <a:xfrm>
            <a:off x="1719405" y="4173605"/>
            <a:ext cx="8976007" cy="3385562"/>
            <a:chOff x="885050" y="5626750"/>
            <a:chExt cx="9563186" cy="3724901"/>
          </a:xfrm>
        </p:grpSpPr>
        <p:pic>
          <p:nvPicPr>
            <p:cNvPr id="94" name="Google Shape;94;g2f55d16a34b_1_69"/>
            <p:cNvPicPr preferRelativeResize="0"/>
            <p:nvPr/>
          </p:nvPicPr>
          <p:blipFill rotWithShape="1">
            <a:blip r:embed="rId6">
              <a:alphaModFix/>
            </a:blip>
            <a:srcRect b="3818" l="0" r="2874" t="0"/>
            <a:stretch/>
          </p:blipFill>
          <p:spPr>
            <a:xfrm>
              <a:off x="885050" y="5626750"/>
              <a:ext cx="4556459" cy="3648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g2f55d16a34b_1_6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04648" y="5702952"/>
              <a:ext cx="5143588" cy="36486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" name="Google Shape;96;g2f55d16a34b_1_69"/>
          <p:cNvSpPr/>
          <p:nvPr/>
        </p:nvSpPr>
        <p:spPr>
          <a:xfrm>
            <a:off x="12666600" y="3265550"/>
            <a:ext cx="11242800" cy="7833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imes New Roman"/>
              <a:buChar char="●"/>
            </a:pPr>
            <a:r>
              <a:rPr lang="en-GB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comprehensively sampled URLs from the Internet Archive (IA)  to curate a "sample of the web" consisting of TimeMaps for 27.3M URLs from 1996–2021, encompassing 7M unique hosts.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●"/>
            </a:pP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Sampling the archived web can be challenging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g2f55d16a34b_1_69"/>
          <p:cNvSpPr/>
          <p:nvPr/>
        </p:nvSpPr>
        <p:spPr>
          <a:xfrm>
            <a:off x="12666596" y="2592338"/>
            <a:ext cx="11242800" cy="636900"/>
          </a:xfrm>
          <a:prstGeom prst="rect">
            <a:avLst/>
          </a:prstGeom>
          <a:solidFill>
            <a:srgbClr val="1F497D"/>
          </a:solidFill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GB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METHODOLOGY</a:t>
            </a:r>
            <a:endParaRPr i="0" sz="32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8" name="Google Shape;98;g2f55d16a34b_1_69"/>
          <p:cNvGrpSpPr/>
          <p:nvPr/>
        </p:nvGrpSpPr>
        <p:grpSpPr>
          <a:xfrm>
            <a:off x="12974488" y="5020822"/>
            <a:ext cx="5300912" cy="3127451"/>
            <a:chOff x="742950" y="11974660"/>
            <a:chExt cx="5300912" cy="3127451"/>
          </a:xfrm>
        </p:grpSpPr>
        <p:pic>
          <p:nvPicPr>
            <p:cNvPr id="99" name="Google Shape;99;g2f55d16a34b_1_69" title="Chart"/>
            <p:cNvPicPr preferRelativeResize="0"/>
            <p:nvPr/>
          </p:nvPicPr>
          <p:blipFill rotWithShape="1">
            <a:blip r:embed="rId8">
              <a:alphaModFix/>
            </a:blip>
            <a:srcRect b="4586" l="0" r="0" t="12925"/>
            <a:stretch/>
          </p:blipFill>
          <p:spPr>
            <a:xfrm>
              <a:off x="840164" y="12549936"/>
              <a:ext cx="5203698" cy="25521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g2f55d16a34b_1_69"/>
            <p:cNvSpPr txBox="1"/>
            <p:nvPr/>
          </p:nvSpPr>
          <p:spPr>
            <a:xfrm>
              <a:off x="742950" y="11974660"/>
              <a:ext cx="47055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rgbClr val="1F497D"/>
                  </a:solidFill>
                </a:rPr>
                <a:t>Popular domains are archived more </a:t>
              </a:r>
              <a:endParaRPr sz="2200">
                <a:solidFill>
                  <a:srgbClr val="1F497D"/>
                </a:solidFill>
              </a:endParaRPr>
            </a:p>
          </p:txBody>
        </p:sp>
      </p:grpSp>
      <p:pic>
        <p:nvPicPr>
          <p:cNvPr id="101" name="Google Shape;101;g2f55d16a34b_1_69" title="Chart"/>
          <p:cNvPicPr preferRelativeResize="0"/>
          <p:nvPr/>
        </p:nvPicPr>
        <p:blipFill rotWithShape="1">
          <a:blip r:embed="rId9">
            <a:alphaModFix/>
          </a:blip>
          <a:srcRect b="5421" l="0" r="0" t="18108"/>
          <a:stretch/>
        </p:blipFill>
        <p:spPr>
          <a:xfrm>
            <a:off x="14375722" y="8568650"/>
            <a:ext cx="7360954" cy="244515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2f55d16a34b_1_69"/>
          <p:cNvSpPr txBox="1"/>
          <p:nvPr/>
        </p:nvSpPr>
        <p:spPr>
          <a:xfrm>
            <a:off x="15488625" y="8547200"/>
            <a:ext cx="3770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1F497D"/>
                </a:solidFill>
              </a:rPr>
              <a:t>Fewer URLs in early years</a:t>
            </a:r>
            <a:endParaRPr sz="2200">
              <a:solidFill>
                <a:srgbClr val="1F497D"/>
              </a:solidFill>
            </a:endParaRPr>
          </a:p>
        </p:txBody>
      </p:sp>
      <p:grpSp>
        <p:nvGrpSpPr>
          <p:cNvPr id="103" name="Google Shape;103;g2f55d16a34b_1_69"/>
          <p:cNvGrpSpPr/>
          <p:nvPr/>
        </p:nvGrpSpPr>
        <p:grpSpPr>
          <a:xfrm>
            <a:off x="18250738" y="5043660"/>
            <a:ext cx="5331900" cy="3385714"/>
            <a:chOff x="5714400" y="11159297"/>
            <a:chExt cx="5331900" cy="3385714"/>
          </a:xfrm>
        </p:grpSpPr>
        <p:sp>
          <p:nvSpPr>
            <p:cNvPr id="104" name="Google Shape;104;g2f55d16a34b_1_69"/>
            <p:cNvSpPr txBox="1"/>
            <p:nvPr/>
          </p:nvSpPr>
          <p:spPr>
            <a:xfrm>
              <a:off x="5714400" y="11159297"/>
              <a:ext cx="5331900" cy="81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018"/>
                <a:buNone/>
              </a:pPr>
              <a:r>
                <a:rPr lang="en-GB" sz="2200">
                  <a:solidFill>
                    <a:srgbClr val="1F497D"/>
                  </a:solidFill>
                </a:rPr>
                <a:t>Long Tail: 70% of the domains have one URL</a:t>
              </a:r>
              <a:endParaRPr sz="2200">
                <a:solidFill>
                  <a:srgbClr val="1F497D"/>
                </a:solidFill>
              </a:endParaRPr>
            </a:p>
          </p:txBody>
        </p:sp>
        <p:pic>
          <p:nvPicPr>
            <p:cNvPr id="105" name="Google Shape;105;g2f55d16a34b_1_69"/>
            <p:cNvPicPr preferRelativeResize="0"/>
            <p:nvPr/>
          </p:nvPicPr>
          <p:blipFill rotWithShape="1">
            <a:blip r:embed="rId10">
              <a:alphaModFix/>
            </a:blip>
            <a:srcRect b="0" l="0" r="0" t="10562"/>
            <a:stretch/>
          </p:blipFill>
          <p:spPr>
            <a:xfrm>
              <a:off x="6038514" y="11587461"/>
              <a:ext cx="4409008" cy="29575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6" name="Google Shape;106;g2f55d16a34b_1_6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673550" y="13145307"/>
            <a:ext cx="9226500" cy="650809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f55d16a34b_1_69"/>
          <p:cNvSpPr/>
          <p:nvPr/>
        </p:nvSpPr>
        <p:spPr>
          <a:xfrm>
            <a:off x="12707250" y="11972449"/>
            <a:ext cx="11161500" cy="7833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●"/>
            </a:pPr>
            <a:r>
              <a:rPr lang="en-GB" sz="2600">
                <a:latin typeface="Times New Roman"/>
                <a:ea typeface="Times New Roman"/>
                <a:cs typeface="Times New Roman"/>
                <a:sym typeface="Times New Roman"/>
              </a:rPr>
              <a:t>In September 2023, we analyzed the URLs using IA's Heritrix crawler to assess their status as active or inactive, and also tracked redirecting URLs.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●"/>
            </a:pPr>
            <a:r>
              <a:rPr lang="en-GB" sz="2600">
                <a:latin typeface="Times New Roman"/>
                <a:ea typeface="Times New Roman"/>
                <a:cs typeface="Times New Roman"/>
                <a:sym typeface="Times New Roman"/>
              </a:rPr>
              <a:t>35% of URLs remain active, with nearly half of those first archived between 1996 and 2000 still accessible in 2023 (e.g., nasa.gov) 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●"/>
            </a:pPr>
            <a:r>
              <a:rPr lang="en-GB" sz="2600">
                <a:latin typeface="Times New Roman"/>
                <a:ea typeface="Times New Roman"/>
                <a:cs typeface="Times New Roman"/>
                <a:sym typeface="Times New Roman"/>
              </a:rPr>
              <a:t>60% of </a:t>
            </a:r>
            <a:r>
              <a:rPr lang="en-GB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URLs are are no longer accessible on the live web. </a:t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○"/>
            </a:pPr>
            <a:r>
              <a:rPr lang="en-GB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27% of URLs had HTTP response errors</a:t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○"/>
            </a:pPr>
            <a:r>
              <a:rPr lang="en-GB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9% of URLs (across 9.5% hosts) had HTTP connection errors</a:t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○"/>
            </a:pPr>
            <a:r>
              <a:rPr lang="en-GB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23% of URLs (across 30% hosts) had DNS failures</a:t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g2f55d16a34b_1_69"/>
          <p:cNvSpPr/>
          <p:nvPr/>
        </p:nvSpPr>
        <p:spPr>
          <a:xfrm>
            <a:off x="12707250" y="11434175"/>
            <a:ext cx="11161500" cy="538200"/>
          </a:xfrm>
          <a:prstGeom prst="rect">
            <a:avLst/>
          </a:prstGeom>
          <a:solidFill>
            <a:srgbClr val="1F497D"/>
          </a:solidFill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GB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URL STATUS ANALYSIS</a:t>
            </a:r>
            <a:endParaRPr i="0" sz="32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9" name="Google Shape;109;g2f55d16a34b_1_69" title="Chart"/>
          <p:cNvPicPr preferRelativeResize="0"/>
          <p:nvPr/>
        </p:nvPicPr>
        <p:blipFill rotWithShape="1">
          <a:blip r:embed="rId12">
            <a:alphaModFix/>
          </a:blip>
          <a:srcRect b="8250" l="0" r="0" t="4898"/>
          <a:stretch/>
        </p:blipFill>
        <p:spPr>
          <a:xfrm>
            <a:off x="13873850" y="15286529"/>
            <a:ext cx="8742651" cy="436687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2f55d16a34b_1_69"/>
          <p:cNvSpPr/>
          <p:nvPr/>
        </p:nvSpPr>
        <p:spPr>
          <a:xfrm>
            <a:off x="656100" y="8875100"/>
            <a:ext cx="11232900" cy="809100"/>
          </a:xfrm>
          <a:prstGeom prst="rect">
            <a:avLst/>
          </a:prstGeom>
          <a:solidFill>
            <a:srgbClr val="1F497D"/>
          </a:solidFill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GB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SURVIVAL ANALYSIS </a:t>
            </a:r>
            <a:r>
              <a:rPr lang="en-GB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 i="0" sz="32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g2f55d16a34b_1_69"/>
          <p:cNvSpPr/>
          <p:nvPr/>
        </p:nvSpPr>
        <p:spPr>
          <a:xfrm>
            <a:off x="24672750" y="3162875"/>
            <a:ext cx="11232900" cy="136167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●"/>
            </a:pP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We analyzed the lifespan of 7.4M inactive URLs with multiple IA mementos, defining "birth" as the first successful archive date and "death" as the date after the last successful archive.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imes New Roman"/>
              <a:buChar char="●"/>
            </a:pPr>
            <a:r>
              <a:rPr lang="en-GB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excluded the 30% of URLs that were never captured alive or had only 1 memento, suggesting an ephemeral existence.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imes New Roman"/>
              <a:buChar char="●"/>
            </a:pP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The average lifespan of a web page is 5.1 years, skewed by outliers. The median lifespan of a URL to be 2.3 years.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imes New Roman"/>
              <a:buChar char="●"/>
            </a:pP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The lifespan of root URLs follows a bimodal pattern:</a:t>
            </a: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1" marL="9144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○"/>
            </a:pP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10% of root URLs die within a year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1" marL="9144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○"/>
            </a:pP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20% thrive for over 20 years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●"/>
            </a:pP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The lifespan of deep links exhibits an almost exponential decline.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1" marL="9144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○"/>
            </a:pP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50% of deep links have a lifespan ≤ 6.6 months.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1" marL="914400" rtl="0" algn="l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○"/>
            </a:pPr>
            <a:r>
              <a:rPr lang="en-GB" sz="2700">
                <a:latin typeface="Times New Roman"/>
                <a:ea typeface="Times New Roman"/>
                <a:cs typeface="Times New Roman"/>
                <a:sym typeface="Times New Roman"/>
              </a:rPr>
              <a:t>Only 4% thrive for over 20 years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g2f55d16a34b_1_69"/>
          <p:cNvSpPr/>
          <p:nvPr/>
        </p:nvSpPr>
        <p:spPr>
          <a:xfrm>
            <a:off x="24672750" y="2540325"/>
            <a:ext cx="11232900" cy="690900"/>
          </a:xfrm>
          <a:prstGeom prst="rect">
            <a:avLst/>
          </a:prstGeom>
          <a:solidFill>
            <a:srgbClr val="1F497D"/>
          </a:solidFill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GB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 PAGE LIFESPAN RESULTS</a:t>
            </a:r>
            <a:endParaRPr i="0" sz="32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13" name="Google Shape;113;g2f55d16a34b_1_69"/>
          <p:cNvGraphicFramePr/>
          <p:nvPr/>
        </p:nvGraphicFramePr>
        <p:xfrm>
          <a:off x="25675938" y="141761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{26636C10-712D-4A44-BC06-049B0534E631}</a:tableStyleId>
              </a:tblPr>
              <a:tblGrid>
                <a:gridCol w="1845300"/>
                <a:gridCol w="1845300"/>
                <a:gridCol w="1845300"/>
                <a:gridCol w="1845300"/>
                <a:gridCol w="1845300"/>
              </a:tblGrid>
              <a:tr h="38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7CA4">
                        <a:alpha val="689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Count</a:t>
                      </a:r>
                      <a:endParaRPr b="1"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7CA4">
                        <a:alpha val="689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Mean</a:t>
                      </a:r>
                      <a:br>
                        <a:rPr b="1"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1"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(years)</a:t>
                      </a:r>
                      <a:endParaRPr b="1"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7CA4">
                        <a:alpha val="689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Median (years)</a:t>
                      </a:r>
                      <a:endParaRPr b="1"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7CA4">
                        <a:alpha val="689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Max </a:t>
                      </a:r>
                      <a:br>
                        <a:rPr b="1"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1"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(years)</a:t>
                      </a:r>
                      <a:endParaRPr b="1"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7CA4">
                        <a:alpha val="68990"/>
                      </a:srgbClr>
                    </a:solidFill>
                  </a:tcPr>
                </a:tc>
              </a:tr>
              <a:tr h="322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All URLs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7.5M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/>
                        <a:t>5.1 </a:t>
                      </a:r>
                      <a:endParaRPr sz="2300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2.3</a:t>
                      </a:r>
                      <a:endParaRPr sz="23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25.8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Root URLs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2.7M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/>
                        <a:t>9.9</a:t>
                      </a:r>
                      <a:endParaRPr sz="2300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8.8</a:t>
                      </a:r>
                      <a:endParaRPr sz="23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25.8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2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Deep links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4.8M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/>
                        <a:t>2.5</a:t>
                      </a:r>
                      <a:endParaRPr sz="2300"/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1.3</a:t>
                      </a:r>
                      <a:endParaRPr sz="23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25.1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14" name="Google Shape;114;g2f55d16a34b_1_6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714225" y="8754100"/>
            <a:ext cx="10611000" cy="53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2f55d16a34b_1_69"/>
          <p:cNvSpPr/>
          <p:nvPr/>
        </p:nvSpPr>
        <p:spPr>
          <a:xfrm>
            <a:off x="24709821" y="17540025"/>
            <a:ext cx="11232900" cy="690900"/>
          </a:xfrm>
          <a:prstGeom prst="rect">
            <a:avLst/>
          </a:prstGeom>
          <a:noFill/>
          <a:ln cap="flat" cmpd="sng" w="38100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[1] https://github.com/oduwsdl/nypw/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g2f55d16a34b_1_69"/>
          <p:cNvSpPr/>
          <p:nvPr/>
        </p:nvSpPr>
        <p:spPr>
          <a:xfrm>
            <a:off x="24699900" y="17037825"/>
            <a:ext cx="11232900" cy="502200"/>
          </a:xfrm>
          <a:prstGeom prst="rect">
            <a:avLst/>
          </a:prstGeom>
          <a:solidFill>
            <a:srgbClr val="1F497D"/>
          </a:solidFill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GB" sz="3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 sz="3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g2f55d16a34b_1_69"/>
          <p:cNvSpPr/>
          <p:nvPr/>
        </p:nvSpPr>
        <p:spPr>
          <a:xfrm>
            <a:off x="24709821" y="19114900"/>
            <a:ext cx="11232900" cy="690900"/>
          </a:xfrm>
          <a:prstGeom prst="rect">
            <a:avLst/>
          </a:prstGeom>
          <a:noFill/>
          <a:ln cap="flat" cmpd="sng" w="38100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i="0" lang="en-GB" sz="25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work is supported </a:t>
            </a:r>
            <a:r>
              <a:rPr lang="en-GB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by the Filecoin Foundation. </a:t>
            </a:r>
            <a:endParaRPr i="0" sz="25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g2f55d16a34b_1_69"/>
          <p:cNvSpPr/>
          <p:nvPr/>
        </p:nvSpPr>
        <p:spPr>
          <a:xfrm>
            <a:off x="24709821" y="18552177"/>
            <a:ext cx="11232900" cy="554700"/>
          </a:xfrm>
          <a:prstGeom prst="rect">
            <a:avLst/>
          </a:prstGeom>
          <a:solidFill>
            <a:srgbClr val="1F497D"/>
          </a:solidFill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i="0" lang="en-GB" sz="36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ACKNOWLEDGEMENT</a:t>
            </a:r>
            <a:endParaRPr i="0" sz="36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2020-03-26T16:30:04Z</dcterms:created>
</cp:coreProperties>
</file>