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7" r:id="rId1"/>
    <p:sldMasterId id="2147483711" r:id="rId2"/>
    <p:sldMasterId id="2147483724" r:id="rId3"/>
    <p:sldMasterId id="2147483736" r:id="rId4"/>
    <p:sldMasterId id="2147483694" r:id="rId5"/>
    <p:sldMasterId id="2147483706" r:id="rId6"/>
  </p:sldMasterIdLst>
  <p:notesMasterIdLst>
    <p:notesMasterId r:id="rId14"/>
  </p:notesMasterIdLst>
  <p:handoutMasterIdLst>
    <p:handoutMasterId r:id="rId15"/>
  </p:handoutMasterIdLst>
  <p:sldIdLst>
    <p:sldId id="300" r:id="rId7"/>
    <p:sldId id="258" r:id="rId8"/>
    <p:sldId id="319" r:id="rId9"/>
    <p:sldId id="320" r:id="rId10"/>
    <p:sldId id="322" r:id="rId11"/>
    <p:sldId id="321" r:id="rId12"/>
    <p:sldId id="299" r:id="rId13"/>
  </p:sldIdLst>
  <p:sldSz cx="12192000" cy="6858000"/>
  <p:notesSz cx="6797675" cy="9926638"/>
  <p:embeddedFontLs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DejaVu Sans" panose="020B060303080402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Wingdings 3" panose="05040102010807070707" pitchFamily="18" charset="2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rsula Arning" initials="UA" lastIdx="5" clrIdx="0"/>
  <p:cmAuthor id="1" name="xy" initials="x" lastIdx="12" clrIdx="1"/>
  <p:cmAuthor id="2" name="Fluck, Juliane" initials="FJ" lastIdx="6" clrIdx="2"/>
  <p:cmAuthor id="3" name="Herrmann-Krotz, Gabriele" initials="HG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D"/>
    <a:srgbClr val="375B9A"/>
    <a:srgbClr val="CC0066"/>
    <a:srgbClr val="EE7F00"/>
    <a:srgbClr val="CC0824"/>
    <a:srgbClr val="B3B3B5"/>
    <a:srgbClr val="ECECEC"/>
    <a:srgbClr val="99B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9" autoAdjust="0"/>
    <p:restoredTop sz="93980" autoAdjust="0"/>
  </p:normalViewPr>
  <p:slideViewPr>
    <p:cSldViewPr snapToGrid="0">
      <p:cViewPr varScale="1">
        <p:scale>
          <a:sx n="83" d="100"/>
          <a:sy n="83" d="100"/>
        </p:scale>
        <p:origin x="72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us\Documents\Submission-TA-Validation_Bytestream_SystemError_Analy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us\Documents\Submission-TA-Validation_Bytestream_SystemError_Analys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200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noProof="0" dirty="0"/>
              <a:t>Text </a:t>
            </a:r>
            <a:r>
              <a:rPr lang="en-GB" sz="2000" noProof="0" dirty="0" smtClean="0"/>
              <a:t>Publications</a:t>
            </a:r>
            <a:r>
              <a:rPr lang="en-GB" sz="2000" baseline="0" noProof="0" dirty="0" smtClean="0"/>
              <a:t> </a:t>
            </a:r>
            <a:r>
              <a:rPr lang="en-GB" sz="2000" noProof="0" dirty="0" smtClean="0"/>
              <a:t>Error</a:t>
            </a:r>
            <a:r>
              <a:rPr lang="en-GB" sz="2000" baseline="0" noProof="0" dirty="0" smtClean="0"/>
              <a:t> </a:t>
            </a:r>
            <a:r>
              <a:rPr lang="en-GB" sz="2000" noProof="0" dirty="0" smtClean="0"/>
              <a:t>Types </a:t>
            </a:r>
            <a:r>
              <a:rPr lang="en-GB" sz="2000" noProof="0" dirty="0"/>
              <a:t>[%]</a:t>
            </a:r>
          </a:p>
        </c:rich>
      </c:tx>
      <c:layout>
        <c:manualLayout>
          <c:xMode val="edge"/>
          <c:yMode val="edge"/>
          <c:x val="0.16868646495330217"/>
          <c:y val="1.5309859198639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2000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4375074943043287"/>
                  <c:y val="5.0385287390566275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2">
                      <a:avLst>
                        <a:gd name="adj1" fmla="val 152614"/>
                        <a:gd name="adj2" fmla="val 67992"/>
                        <a:gd name="adj3" fmla="val 150616"/>
                        <a:gd name="adj4" fmla="val 66078"/>
                        <a:gd name="adj5" fmla="val 155629"/>
                        <a:gd name="adj6" fmla="val 67786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>
                <c:manualLayout>
                  <c:x val="0.27267060367454066"/>
                  <c:y val="-4.0292764624524531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2">
                      <a:avLst>
                        <a:gd name="adj1" fmla="val 164602"/>
                        <a:gd name="adj2" fmla="val -73159"/>
                        <a:gd name="adj3" fmla="val 158608"/>
                        <a:gd name="adj4" fmla="val -69488"/>
                        <a:gd name="adj5" fmla="val 160391"/>
                        <a:gd name="adj6" fmla="val -70701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2"/>
              <c:layout>
                <c:manualLayout>
                  <c:x val="0.20332747112194716"/>
                  <c:y val="0.14867520929862074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2">
                      <a:avLst>
                        <a:gd name="adj1" fmla="val 28172"/>
                        <a:gd name="adj2" fmla="val -94786"/>
                        <a:gd name="adj3" fmla="val 24715"/>
                        <a:gd name="adj4" fmla="val -95434"/>
                        <a:gd name="adj5" fmla="val 26597"/>
                        <a:gd name="adj6" fmla="val -97338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3"/>
              <c:layout>
                <c:manualLayout>
                  <c:x val="0.17101785975991579"/>
                  <c:y val="-0.1809097138719729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2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Zahlen!$E$26:$H$26</c:f>
              <c:strCache>
                <c:ptCount val="4"/>
                <c:pt idx="0">
                  <c:v>multiple formats</c:v>
                </c:pt>
                <c:pt idx="1">
                  <c:v>format by extension</c:v>
                </c:pt>
                <c:pt idx="2">
                  <c:v>extension incompatible</c:v>
                </c:pt>
                <c:pt idx="3">
                  <c:v>validation/MD extraction</c:v>
                </c:pt>
              </c:strCache>
            </c:strRef>
          </c:cat>
          <c:val>
            <c:numRef>
              <c:f>Zahlen!$E$28:$H$28</c:f>
              <c:numCache>
                <c:formatCode>0.00</c:formatCode>
                <c:ptCount val="4"/>
                <c:pt idx="0">
                  <c:v>2.6960024790827393</c:v>
                </c:pt>
                <c:pt idx="1">
                  <c:v>6.1977068484660676E-2</c:v>
                </c:pt>
                <c:pt idx="2">
                  <c:v>0.46482801363495507</c:v>
                </c:pt>
                <c:pt idx="3">
                  <c:v>96.808180973039981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200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noProof="0" dirty="0"/>
              <a:t>Research</a:t>
            </a:r>
            <a:r>
              <a:rPr lang="en-GB" sz="2000" baseline="0" noProof="0" dirty="0"/>
              <a:t> Data Publications</a:t>
            </a:r>
          </a:p>
          <a:p>
            <a:pPr>
              <a:defRPr lang="en-GB" sz="2000" noProof="0"/>
            </a:pPr>
            <a:r>
              <a:rPr lang="en-GB" sz="2000" baseline="0" noProof="0" dirty="0"/>
              <a:t>Error Types [%]</a:t>
            </a:r>
            <a:endParaRPr lang="en-GB" sz="2000" noProof="0" dirty="0"/>
          </a:p>
        </c:rich>
      </c:tx>
      <c:layout>
        <c:manualLayout>
          <c:xMode val="edge"/>
          <c:yMode val="edge"/>
          <c:x val="0.29903077985415188"/>
          <c:y val="2.31481106928990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2000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30706"/>
                        <a:gd name="adj2" fmla="val -39071"/>
                        <a:gd name="adj3" fmla="val 24378"/>
                        <a:gd name="adj4" fmla="val -38373"/>
                      </a:avLst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layout>
                <c:manualLayout>
                  <c:x val="-4.6517321581588937E-2"/>
                  <c:y val="5.9872207947977714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85076"/>
                        <a:gd name="adj2" fmla="val 123005"/>
                        <a:gd name="adj3" fmla="val 89449"/>
                        <a:gd name="adj4" fmla="val 12040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509836977318708"/>
                      <c:h val="0.2004106866728205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28126101081097721"/>
                  <c:y val="9.4573622751541291E-3"/>
                </c:manualLayout>
              </c:layout>
              <c:spPr>
                <a:xfrm>
                  <a:off x="2619375" y="339724"/>
                  <a:ext cx="1523410" cy="318677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88093"/>
                        <a:gd name="adj2" fmla="val -21838"/>
                        <a:gd name="adj3" fmla="val 88510"/>
                        <a:gd name="adj4" fmla="val -2188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94411301264259"/>
                      <c:h val="7.5645097043554071E-2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Zahlen!$E$21:$H$21</c:f>
              <c:strCache>
                <c:ptCount val="4"/>
                <c:pt idx="0">
                  <c:v>multiple formats</c:v>
                </c:pt>
                <c:pt idx="1">
                  <c:v>format by extension</c:v>
                </c:pt>
                <c:pt idx="2">
                  <c:v>extension incompatible</c:v>
                </c:pt>
                <c:pt idx="3">
                  <c:v>validation/md extraction</c:v>
                </c:pt>
              </c:strCache>
            </c:strRef>
          </c:cat>
          <c:val>
            <c:numRef>
              <c:f>Zahlen!$E$23:$H$23</c:f>
              <c:numCache>
                <c:formatCode>0.00</c:formatCode>
                <c:ptCount val="4"/>
                <c:pt idx="0">
                  <c:v>16.666666666666668</c:v>
                </c:pt>
                <c:pt idx="1">
                  <c:v>66.666666666666671</c:v>
                </c:pt>
                <c:pt idx="2">
                  <c:v>16.666666666666668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01A01-0B8D-49AC-B0E7-1024DBC8E4E4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8D79B-CB23-4A6C-ADF7-A4C3AD726B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2468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D2827-413B-462F-B340-0A7580611477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1DBDB-2D57-435B-AEF8-55B9E06A7B9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60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1DBDB-2D57-435B-AEF8-55B9E06A7B9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729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1DBDB-2D57-435B-AEF8-55B9E06A7B9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115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Seite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B23B-F640-4849-B070-6394CE6A77D0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20"/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41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26" y="548681"/>
            <a:ext cx="10680000" cy="430887"/>
          </a:xfrm>
        </p:spPr>
        <p:txBody>
          <a:bodyPr>
            <a:spAutoFit/>
          </a:bodyPr>
          <a:lstStyle>
            <a:lvl1pPr>
              <a:defRPr b="1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826" y="1807200"/>
            <a:ext cx="10680000" cy="1261884"/>
          </a:xfrm>
        </p:spPr>
        <p:txBody>
          <a:bodyPr lIns="0" tIns="0" rIns="0" bIns="0">
            <a:spAutoFit/>
          </a:bodyPr>
          <a:lstStyle>
            <a:lvl1pPr marL="450000" indent="-450000">
              <a:defRPr>
                <a:latin typeface="Arial Narrow" panose="020B0606020202030204" pitchFamily="34" charset="0"/>
              </a:defRPr>
            </a:lvl1pPr>
            <a:lvl2pPr marL="796925" indent="-339725">
              <a:defRPr>
                <a:latin typeface="Arial Narrow" panose="020B0606020202030204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0881360" y="6583680"/>
            <a:ext cx="0" cy="2590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D999-696C-4C12-B864-CD61F725D24D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94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560" y="548681"/>
            <a:ext cx="10680000" cy="43088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499A29F-35BB-4532-81F9-1F7B8DFA5AA2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20560" y="1807200"/>
            <a:ext cx="5039224" cy="1261884"/>
          </a:xfrm>
        </p:spPr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433111" y="1807200"/>
            <a:ext cx="5044800" cy="1261884"/>
          </a:xfrm>
        </p:spPr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30808" y="6656070"/>
            <a:ext cx="480000" cy="184666"/>
          </a:xfrm>
        </p:spPr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Page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20"/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9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>
          <a:xfrm>
            <a:off x="9308645" y="6656070"/>
            <a:ext cx="1516185" cy="184666"/>
          </a:xfrm>
        </p:spPr>
        <p:txBody>
          <a:bodyPr/>
          <a:lstStyle/>
          <a:p>
            <a:fld id="{435C19CB-BD11-40B6-8848-504DDB9F4F43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30808" y="6656070"/>
            <a:ext cx="480000" cy="184666"/>
          </a:xfrm>
        </p:spPr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6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19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330D50-CF37-194A-AEDE-D36511325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A81205EA-6150-DC4D-A6F0-4175567FC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6300CE5-63CA-CB41-AFFA-A4A983AA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4931D23-E263-DA47-8C1C-42F620B44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6CEA2A1-53C1-D941-A4C1-4FBB6202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112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589DCE-0BC3-9B4B-AC59-579ADBFE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16A8283-CADF-8F4F-BD22-51052FD42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5F9B2FB-1C76-6E44-876B-BD0374E5E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8074B06-D301-D342-A61C-14592A7B7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400AD07-538E-AE4D-9E30-A3821865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77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BB9FF32-A9E0-AE41-888A-00DDA3AE9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83FE36B-B23E-0F4F-A2BE-F712FA8C1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FFDFA42-7726-4343-9539-B1918F35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0865B2D-46C6-4A48-A605-8DFA04F4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6E2EDCD-FF1D-CB49-AD89-1BBC0830E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278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645C11-169E-274E-8726-F93C5C47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442E966-771B-4A44-9C84-1797C5847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941A7586-1357-CF49-B9E8-E7449655F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90351171-84ED-5D47-A885-9F201EDE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545A2955-67F5-EC40-B18B-9F2DCEAD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21A8882-D6E5-2044-BEFF-25CCA69F4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87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C56AE2D-D057-A44D-9F36-2A660E4D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E029483-657D-A24C-9F73-B3E3519AC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277E8F2C-197F-6B4A-9671-D969FAFD6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12DE37F3-3BF3-1643-9161-C72870720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91E2D256-014E-4945-96AD-18017FA76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C88CE93C-C96A-3A46-AD44-FC654D97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BC95D77E-3684-DB43-B1F1-607A05520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5020FA66-E331-D34E-8B0E-2559C22A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96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D91A69F-4BFB-FB4B-85E9-3C00227EF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57C92ADB-0652-7E43-A41A-AEEAD2760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2617B712-4CA0-C042-A0D0-88069883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4F286A3-87C0-324B-ADCB-EFC826FDD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7921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B3F5079B-5A82-5047-ABBD-CF9D1507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3E376E51-A1C2-974E-AE08-8D9483C7C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7834B58C-41A1-3248-9DC3-680F501C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078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4D652C4-3372-0B49-BDD1-C9C42F6E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1816F4F-7A7C-D843-9B3D-DEFE63AC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88A68D1-1B90-B646-9B21-83CD17394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960D9576-07B0-9E49-B799-D4D14D16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03B17F4-DE7E-CB40-AEF4-B234217E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490EE81E-081E-7343-8A85-1B85C0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22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27682E5-3038-ED4B-B858-31D61C9D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C9D37FD6-C1FB-8A43-A42A-C2CF614F3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B9DFB0BA-3BE0-C043-B947-2390B4C47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A3FCFFC-8FAF-0543-95FD-BE5876392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D8E843D-AFB1-4B4C-B812-3E5CBF62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BB4FA43-B2EB-A24D-A950-836E5B73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175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E1920BF-B11F-5D43-B1F6-1E96A9E2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3847069-5FA7-8140-B8EA-0EA2F9915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D06DB93-60C2-7649-B64F-82B18B875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2600571-72DA-7E47-A9A5-00243E13C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321386B-4562-F640-996D-30FDECF9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819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23AB4040-C528-694D-B58B-9EA7C304A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49375725-FC63-9E49-990C-C0FBD026A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FD606AF-4BF2-2C47-895B-E01435F4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275F5E-B003-4C49-A447-4E0CCEA1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88F2A27-D6E4-5E46-A376-C2ED5B6B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97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6656BB9-12E3-D742-95A9-8B8075C5E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CDFB9F89-C645-B741-9DBD-D24EF5F6C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ABC505F2-EA79-4542-9703-A9FE029D9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03EF8CAC-C73C-CC43-AC76-C6D92B4F1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179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930F194-2927-204D-A03F-F254CC2AD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3C2CCBD-BCC7-8344-B026-87B68B987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030D57C-CB8F-6B4B-893D-49A9B487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5D3BB4-9059-D349-A5D5-616BF2A4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F2545CB-2D75-D94C-92C0-D58A6DBA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5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F95E851-C068-1D4C-871C-AD92CA8D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A6FF77B-9E5C-284E-BD60-7BA9A5B8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BB34049B-9B14-574F-9B26-78E2C4F7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FD8EDED-5DD3-AD4A-8FB3-22980476B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82F2242-E69A-4542-882D-0BEB414D6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523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5A14E3E-943C-F44E-A41C-420A2EF9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C4F0687-CD87-0840-9060-7E8E790CC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4C748B3-05CC-8E4A-AB4D-A6E6E4C5C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7BFF79D-3578-9841-B9E0-2FE37831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892D5A3-849D-7E4A-BE81-0AA42879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3699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A524F13-E2C8-8D42-9EFF-BA1A0125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63EEFF3-486E-8F43-A738-76198BA83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A1DDFB5A-BE41-274A-A525-26891FE7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2C6996C-D3D6-D449-8C03-1F5D8E773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67395A0-4023-D544-A1C2-B352E22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94AF457-1809-8A4E-9781-77D6CE19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0988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4CC1D0-1C8E-0848-81DA-4ADA62D4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8B79F58D-C0BD-EA41-BB0A-41D2BBD4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8895F593-70F6-C943-B18A-F1710A34A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395A6151-3054-0645-9957-A7BCB6195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5FB7CECC-F5B8-EB40-A058-49ECC2F77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E8D50695-42ED-B542-8445-23C5D2741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A1B2942-8B64-1049-86E2-C5C0450E3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9E2220F7-9705-344F-9AE0-9393742F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679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74DC8F8-695D-A146-9B61-73FECA6B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7CCE486-BE73-9548-96A0-5D08CD6D79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2FD3F8BA-529A-D645-BBE3-DC4711F60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C8295A4-E0E9-7B40-B758-787FEF2D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688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942A69E1-3ACA-8A40-92D6-C820937B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2CDEE790-71C2-D04A-B768-7C7AB919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5F141E34-CBC2-7C42-B3E3-8D2743C7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81213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9BD1CB-0172-5E46-B4E6-3ADB603E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7ADAFD3-9E3F-2A4D-883F-A2E43BD2D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114F97C-1A24-A44C-BB15-287A30A5B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5DCBB1C-42E0-EB42-82D2-9E49862E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8978A3D-0382-B846-B2CE-C5C05781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6B37A22-1757-5E47-BC3A-344A1D65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23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D66CAB-B12E-004B-B411-A0769E86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99CDF5DE-2DFF-224F-A228-86B93F41B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F3FDB1B5-3F1C-F44E-85EF-94D49EF28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3FD0386-285C-524E-AEAA-59F52074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41389D4-EF68-7846-A468-55E12945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AC2F587-DFC4-8F4D-B0DC-31D93384C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0505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68CC0D-D5BC-D845-A94E-0EE5BF188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79A3B67-AB55-CA43-816A-F3B2E3E3C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37B0502-9C5D-614B-AFC1-98E58793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0CD6B14-32D5-5A42-AE0B-596913F0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BBDF596-4606-CA4C-832A-C0EC75F4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6218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887AC430-B7EC-8E4E-8391-4D148AF10B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3C100C2-CE56-7344-99D2-448552367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77864B1-6AF6-A247-A04F-FCFF38940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05D491B-3B0A-EF44-A062-A9850D6F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7548758-411D-594D-9F38-D474951B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9429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930F194-2927-204D-A03F-F254CC2AD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F3C2CCBD-BCC7-8344-B026-87B68B987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030D57C-CB8F-6B4B-893D-49A9B487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5D3BB4-9059-D349-A5D5-616BF2A4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F2545CB-2D75-D94C-92C0-D58A6DBA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5123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F95E851-C068-1D4C-871C-AD92CA8D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A6FF77B-9E5C-284E-BD60-7BA9A5B8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BB34049B-9B14-574F-9B26-78E2C4F7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FD8EDED-5DD3-AD4A-8FB3-22980476B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82F2242-E69A-4542-882D-0BEB414D6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736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5A14E3E-943C-F44E-A41C-420A2EF9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C4F0687-CD87-0840-9060-7E8E790CC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4C748B3-05CC-8E4A-AB4D-A6E6E4C5C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7BFF79D-3578-9841-B9E0-2FE37831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892D5A3-849D-7E4A-BE81-0AA42879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924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A524F13-E2C8-8D42-9EFF-BA1A0125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63EEFF3-486E-8F43-A738-76198BA83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A1DDFB5A-BE41-274A-A525-26891FE7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2C6996C-D3D6-D449-8C03-1F5D8E773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67395A0-4023-D544-A1C2-B352E22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94AF457-1809-8A4E-9781-77D6CE19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054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4CC1D0-1C8E-0848-81DA-4ADA62D4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8B79F58D-C0BD-EA41-BB0A-41D2BBD4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8895F593-70F6-C943-B18A-F1710A34A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395A6151-3054-0645-9957-A7BCB6195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5FB7CECC-F5B8-EB40-A058-49ECC2F77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E8D50695-42ED-B542-8445-23C5D2741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A1B2942-8B64-1049-86E2-C5C0450E3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9E2220F7-9705-344F-9AE0-9393742F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79072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74DC8F8-695D-A146-9B61-73FECA6B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97CCE486-BE73-9548-96A0-5D08CD6D79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2FD3F8BA-529A-D645-BBE3-DC4711F60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6C8295A4-E0E9-7B40-B758-787FEF2D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3100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942A69E1-3ACA-8A40-92D6-C820937B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2CDEE790-71C2-D04A-B768-7C7AB919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5F141E34-CBC2-7C42-B3E3-8D2743C7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685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9BD1CB-0172-5E46-B4E6-3ADB603E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7ADAFD3-9E3F-2A4D-883F-A2E43BD2D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114F97C-1A24-A44C-BB15-287A30A5B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5DCBB1C-42E0-EB42-82D2-9E49862E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8978A3D-0382-B846-B2CE-C5C05781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6B37A22-1757-5E47-BC3A-344A1D65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6849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D66CAB-B12E-004B-B411-A0769E86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99CDF5DE-2DFF-224F-A228-86B93F41B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F3FDB1B5-3F1C-F44E-85EF-94D49EF28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3FD0386-285C-524E-AEAA-59F52074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41389D4-EF68-7846-A468-55E12945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AC2F587-DFC4-8F4D-B0DC-31D93384C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45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68CC0D-D5BC-D845-A94E-0EE5BF188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79A3B67-AB55-CA43-816A-F3B2E3E3C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37B0502-9C5D-614B-AFC1-98E58793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0CD6B14-32D5-5A42-AE0B-596913F0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BBDF596-4606-CA4C-832A-C0EC75F4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8816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887AC430-B7EC-8E4E-8391-4D148AF10B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3C100C2-CE56-7344-99D2-448552367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77864B1-6AF6-A247-A04F-FCFF38940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49E5-03D7-7949-A706-6D721B20B6C8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05D491B-3B0A-EF44-A062-A9850D6F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7548758-411D-594D-9F38-D474951B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6943A2-9FFF-BE4F-8529-BBB39A8F30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9030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/>
          <p:nvPr userDrawn="1"/>
        </p:nvSpPr>
        <p:spPr>
          <a:xfrm>
            <a:off x="404349" y="3615654"/>
            <a:ext cx="7791695" cy="1302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8833607" y="4951739"/>
            <a:ext cx="352337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ZB MED / Sima </a:t>
            </a:r>
            <a:r>
              <a:rPr lang="de-DE" sz="800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Deghani</a:t>
            </a:r>
            <a:r>
              <a:rPr lang="de-DE" sz="8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, die Abbildung steht unter der Lizenz CC BY-ND 4.0</a:t>
            </a:r>
          </a:p>
          <a:p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29697662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53E133A-2BB6-41AD-97F8-670E47353EDF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861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B7662D-E14D-43E4-8D31-532893D254D0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3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Essen enthält.&#10;&#10;Automatisch generierte Beschreibung">
            <a:extLst>
              <a:ext uri="{FF2B5EF4-FFF2-40B4-BE49-F238E27FC236}">
                <a16:creationId xmlns:a16="http://schemas.microsoft.com/office/drawing/2014/main" xmlns="" id="{B8D2C615-2301-7E47-AC39-2C987B37527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930" y="162506"/>
            <a:ext cx="1332596" cy="786136"/>
          </a:xfrm>
          <a:prstGeom prst="rect">
            <a:avLst/>
          </a:prstGeom>
        </p:spPr>
      </p:pic>
      <p:sp>
        <p:nvSpPr>
          <p:cNvPr id="11" name="Rectangle 33"/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560" y="516597"/>
            <a:ext cx="10680000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560" y="1805354"/>
            <a:ext cx="10680000" cy="126188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9308645" y="6656070"/>
            <a:ext cx="1516185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fld id="{3105E24C-D9EF-4533-A7A7-406E427CFBEC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0808" y="6656070"/>
            <a:ext cx="48000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65160"/>
            <a:ext cx="12192000" cy="0"/>
          </a:xfrm>
          <a:prstGeom prst="line">
            <a:avLst/>
          </a:prstGeom>
          <a:ln w="57150">
            <a:solidFill>
              <a:srgbClr val="375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Page</a:t>
            </a:r>
          </a:p>
        </p:txBody>
      </p:sp>
      <p:cxnSp>
        <p:nvCxnSpPr>
          <p:cNvPr id="12" name="Straight Connector 20"/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64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710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i="0" kern="1200">
          <a:solidFill>
            <a:schemeClr val="accent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450850" indent="-450850" algn="l" defTabSz="914400" rtl="0" eaLnBrk="1" latinLnBrk="0" hangingPunct="1">
        <a:spcBef>
          <a:spcPts val="600"/>
        </a:spcBef>
        <a:buClr>
          <a:schemeClr val="bg2"/>
        </a:buClr>
        <a:buFont typeface="Wingdings 3" panose="05040102010807070707" pitchFamily="18" charset="2"/>
        <a:buChar char=""/>
        <a:defRPr sz="2400" kern="1200">
          <a:solidFill>
            <a:schemeClr val="accent2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400" kern="1200">
          <a:solidFill>
            <a:schemeClr val="accent2"/>
          </a:solidFill>
          <a:latin typeface="Arial Narrow" panose="020B0606020202030204" pitchFamily="34" charset="0"/>
          <a:ea typeface="+mn-ea"/>
          <a:cs typeface="+mn-cs"/>
        </a:defRPr>
      </a:lvl2pPr>
      <a:lvl3pPr marL="1055688" indent="-293688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485775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400" kern="1200">
          <a:solidFill>
            <a:schemeClr val="accent2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2400" kern="1200">
          <a:solidFill>
            <a:schemeClr val="accent2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5EC8043A-AD71-EF44-A92B-F80FA40A1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81DCF6A9-7279-564C-AED7-205E82FB0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7C35F98-E8C5-E34F-8E11-2F3232C09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4363C-82DE-3542-849C-0FEF03C54B2F}" type="datetimeFigureOut">
              <a:rPr lang="de-DE" smtClean="0"/>
              <a:t>04.09.2024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569942A-088D-2544-BE50-5CB4B6A5B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9BB4B62-1221-CC4E-B3EA-C69A9F054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33AB7-68DD-A54C-A90F-1B3D52DE4B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21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7B1602C3-8D82-B14F-ABA9-45E71E74AD0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070" y="-1334295"/>
            <a:ext cx="13956030" cy="987552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A337B573-7F4D-6C49-9036-CF37CFFA28BD}"/>
              </a:ext>
            </a:extLst>
          </p:cNvPr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01B61BFB-0F91-9245-95E3-98262062EDD7}"/>
              </a:ext>
            </a:extLst>
          </p:cNvPr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Seite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98EEDD12-B5A1-4C4F-8BE2-0E8A68065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20">
            <a:extLst>
              <a:ext uri="{FF2B5EF4-FFF2-40B4-BE49-F238E27FC236}">
                <a16:creationId xmlns:a16="http://schemas.microsoft.com/office/drawing/2014/main" xmlns="" id="{F3E1E0F6-EEB4-FB4F-B9FE-1BFDBA60B6D3}"/>
              </a:ext>
            </a:extLst>
          </p:cNvPr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stomShape 9">
            <a:extLst>
              <a:ext uri="{FF2B5EF4-FFF2-40B4-BE49-F238E27FC236}">
                <a16:creationId xmlns:a16="http://schemas.microsoft.com/office/drawing/2014/main" xmlns="" id="{E00BE6E1-2125-4541-BC35-A31FC2F3B64F}"/>
              </a:ext>
            </a:extLst>
          </p:cNvPr>
          <p:cNvSpPr/>
          <p:nvPr userDrawn="1"/>
        </p:nvSpPr>
        <p:spPr>
          <a:xfrm>
            <a:off x="7329712" y="5605693"/>
            <a:ext cx="3046320" cy="60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www.zbmed.de</a:t>
            </a:r>
            <a:endParaRPr lang="de-DE" sz="40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16" name="CustomShape 12">
            <a:extLst>
              <a:ext uri="{FF2B5EF4-FFF2-40B4-BE49-F238E27FC236}">
                <a16:creationId xmlns:a16="http://schemas.microsoft.com/office/drawing/2014/main" xmlns="" id="{C079E1D3-4B69-384E-B0C4-DF006CEA9408}"/>
              </a:ext>
            </a:extLst>
          </p:cNvPr>
          <p:cNvSpPr/>
          <p:nvPr userDrawn="1"/>
        </p:nvSpPr>
        <p:spPr>
          <a:xfrm>
            <a:off x="702088" y="635040"/>
            <a:ext cx="2317158" cy="60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de-DE" sz="4000" b="1" strike="noStrike" spc="-1" dirty="0" err="1">
                <a:solidFill>
                  <a:srgbClr val="4B4B4D"/>
                </a:solidFill>
                <a:latin typeface="Arial Narrow"/>
                <a:ea typeface="DejaVu Sans"/>
              </a:rPr>
              <a:t>Thank</a:t>
            </a: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4B4B4D"/>
                </a:solidFill>
                <a:latin typeface="Arial Narrow"/>
                <a:ea typeface="DejaVu Sans"/>
              </a:rPr>
              <a:t>you</a:t>
            </a: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!</a:t>
            </a:r>
            <a:endParaRPr lang="de-DE" sz="4000" b="0" strike="noStrike" spc="-1" dirty="0">
              <a:solidFill>
                <a:srgbClr val="4B4B4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188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7B1602C3-8D82-B14F-ABA9-45E71E74AD0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070" y="-1334295"/>
            <a:ext cx="13956030" cy="9875520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A337B573-7F4D-6C49-9036-CF37CFFA28BD}"/>
              </a:ext>
            </a:extLst>
          </p:cNvPr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01B61BFB-0F91-9245-95E3-98262062EDD7}"/>
              </a:ext>
            </a:extLst>
          </p:cNvPr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Seite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98EEDD12-B5A1-4C4F-8BE2-0E8A68065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20">
            <a:extLst>
              <a:ext uri="{FF2B5EF4-FFF2-40B4-BE49-F238E27FC236}">
                <a16:creationId xmlns:a16="http://schemas.microsoft.com/office/drawing/2014/main" xmlns="" id="{F3E1E0F6-EEB4-FB4F-B9FE-1BFDBA60B6D3}"/>
              </a:ext>
            </a:extLst>
          </p:cNvPr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stomShape 9">
            <a:extLst>
              <a:ext uri="{FF2B5EF4-FFF2-40B4-BE49-F238E27FC236}">
                <a16:creationId xmlns:a16="http://schemas.microsoft.com/office/drawing/2014/main" xmlns="" id="{E00BE6E1-2125-4541-BC35-A31FC2F3B64F}"/>
              </a:ext>
            </a:extLst>
          </p:cNvPr>
          <p:cNvSpPr/>
          <p:nvPr userDrawn="1"/>
        </p:nvSpPr>
        <p:spPr>
          <a:xfrm>
            <a:off x="7329712" y="5605693"/>
            <a:ext cx="3046320" cy="60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www.zbmed.de</a:t>
            </a:r>
            <a:endParaRPr lang="de-DE" sz="40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16" name="CustomShape 12">
            <a:extLst>
              <a:ext uri="{FF2B5EF4-FFF2-40B4-BE49-F238E27FC236}">
                <a16:creationId xmlns:a16="http://schemas.microsoft.com/office/drawing/2014/main" xmlns="" id="{C079E1D3-4B69-384E-B0C4-DF006CEA9408}"/>
              </a:ext>
            </a:extLst>
          </p:cNvPr>
          <p:cNvSpPr/>
          <p:nvPr userDrawn="1"/>
        </p:nvSpPr>
        <p:spPr>
          <a:xfrm>
            <a:off x="702088" y="635040"/>
            <a:ext cx="2317158" cy="60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de-DE" sz="4000" b="1" strike="noStrike" spc="-1" dirty="0" err="1">
                <a:solidFill>
                  <a:srgbClr val="4B4B4D"/>
                </a:solidFill>
                <a:latin typeface="Arial Narrow"/>
                <a:ea typeface="DejaVu Sans"/>
              </a:rPr>
              <a:t>Thank</a:t>
            </a: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 </a:t>
            </a:r>
            <a:r>
              <a:rPr lang="de-DE" sz="4000" b="1" strike="noStrike" spc="-1" dirty="0" err="1">
                <a:solidFill>
                  <a:srgbClr val="4B4B4D"/>
                </a:solidFill>
                <a:latin typeface="Arial Narrow"/>
                <a:ea typeface="DejaVu Sans"/>
              </a:rPr>
              <a:t>you</a:t>
            </a:r>
            <a:r>
              <a:rPr lang="de-DE" sz="4000" b="1" strike="noStrike" spc="-1" dirty="0">
                <a:solidFill>
                  <a:srgbClr val="4B4B4D"/>
                </a:solidFill>
                <a:latin typeface="Arial Narrow"/>
                <a:ea typeface="DejaVu Sans"/>
              </a:rPr>
              <a:t>!</a:t>
            </a:r>
            <a:endParaRPr lang="de-DE" sz="4000" b="0" strike="noStrike" spc="-1" dirty="0">
              <a:solidFill>
                <a:srgbClr val="4B4B4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26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Essen enthält.&#10;&#10;Automatisch generierte Beschreibung">
            <a:extLst>
              <a:ext uri="{FF2B5EF4-FFF2-40B4-BE49-F238E27FC236}">
                <a16:creationId xmlns:a16="http://schemas.microsoft.com/office/drawing/2014/main" xmlns="" id="{B9AF3D20-6AC6-6E45-82DD-1E69ADACEC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401" y="5454353"/>
            <a:ext cx="2167199" cy="127849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" b="3107"/>
          <a:stretch/>
        </p:blipFill>
        <p:spPr>
          <a:xfrm>
            <a:off x="0" y="-9525"/>
            <a:ext cx="12192000" cy="5153026"/>
          </a:xfrm>
          <a:prstGeom prst="rect">
            <a:avLst/>
          </a:prstGeom>
        </p:spPr>
      </p:pic>
      <p:sp>
        <p:nvSpPr>
          <p:cNvPr id="8" name="Rectangle 8"/>
          <p:cNvSpPr/>
          <p:nvPr userDrawn="1"/>
        </p:nvSpPr>
        <p:spPr>
          <a:xfrm>
            <a:off x="404349" y="3615654"/>
            <a:ext cx="7791695" cy="1302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5147485"/>
            <a:ext cx="12192000" cy="11574"/>
          </a:xfrm>
          <a:prstGeom prst="line">
            <a:avLst/>
          </a:prstGeom>
          <a:ln w="76200">
            <a:solidFill>
              <a:srgbClr val="375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73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" b="4576"/>
          <a:stretch/>
        </p:blipFill>
        <p:spPr>
          <a:xfrm>
            <a:off x="0" y="1076325"/>
            <a:ext cx="12199887" cy="5610225"/>
          </a:xfrm>
          <a:prstGeom prst="rect">
            <a:avLst/>
          </a:prstGeom>
        </p:spPr>
      </p:pic>
      <p:sp>
        <p:nvSpPr>
          <p:cNvPr id="19" name="Rectangle 33"/>
          <p:cNvSpPr/>
          <p:nvPr userDrawn="1"/>
        </p:nvSpPr>
        <p:spPr>
          <a:xfrm>
            <a:off x="0" y="6623538"/>
            <a:ext cx="12192000" cy="234462"/>
          </a:xfrm>
          <a:prstGeom prst="rect">
            <a:avLst/>
          </a:prstGeom>
          <a:solidFill>
            <a:srgbClr val="375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560" y="6656070"/>
            <a:ext cx="6416431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9308645" y="6656070"/>
            <a:ext cx="1516185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fld id="{9A7B1658-4FD2-42F9-9A89-B4F642400287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0808" y="6656070"/>
            <a:ext cx="48000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10966027" y="6656070"/>
            <a:ext cx="55541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Tablet Gothic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FFFFFF"/>
                </a:solidFill>
                <a:latin typeface="Arial Narrow"/>
                <a:cs typeface="Arial Narrow"/>
              </a:rPr>
              <a:t>Page</a:t>
            </a:r>
          </a:p>
        </p:txBody>
      </p:sp>
      <p:cxnSp>
        <p:nvCxnSpPr>
          <p:cNvPr id="25" name="Straight Connector 7"/>
          <p:cNvCxnSpPr/>
          <p:nvPr userDrawn="1"/>
        </p:nvCxnSpPr>
        <p:spPr>
          <a:xfrm>
            <a:off x="0" y="1065160"/>
            <a:ext cx="12192000" cy="0"/>
          </a:xfrm>
          <a:prstGeom prst="line">
            <a:avLst/>
          </a:prstGeom>
          <a:ln w="57150">
            <a:solidFill>
              <a:srgbClr val="375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0"/>
          <p:cNvCxnSpPr/>
          <p:nvPr userDrawn="1"/>
        </p:nvCxnSpPr>
        <p:spPr>
          <a:xfrm>
            <a:off x="10881360" y="6623611"/>
            <a:ext cx="0" cy="2590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 descr="Ein Bild, das Essen enthält.&#10;&#10;Automatisch generierte Beschreibung">
            <a:extLst>
              <a:ext uri="{FF2B5EF4-FFF2-40B4-BE49-F238E27FC236}">
                <a16:creationId xmlns:a16="http://schemas.microsoft.com/office/drawing/2014/main" xmlns="" id="{8653305C-C133-0949-8307-5CA61C5D6A4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930" y="162506"/>
            <a:ext cx="1332596" cy="78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4294967295"/>
          </p:nvPr>
        </p:nvSpPr>
        <p:spPr>
          <a:xfrm>
            <a:off x="0" y="6246956"/>
            <a:ext cx="6416675" cy="40943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Katharina Markus, </a:t>
            </a:r>
            <a:r>
              <a:rPr lang="en-US" dirty="0" err="1" smtClean="0">
                <a:solidFill>
                  <a:schemeClr val="tx2"/>
                </a:solidFill>
              </a:rPr>
              <a:t>iPres</a:t>
            </a:r>
            <a:r>
              <a:rPr lang="en-US" dirty="0" smtClean="0">
                <a:solidFill>
                  <a:schemeClr val="tx2"/>
                </a:solidFill>
              </a:rPr>
              <a:t> 2024, Ghent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8405" y="3733410"/>
            <a:ext cx="7289524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dirty="0" smtClean="0">
                <a:solidFill>
                  <a:srgbClr val="4A4A49"/>
                </a:solidFill>
              </a:rPr>
              <a:t>Evaluation </a:t>
            </a:r>
            <a:r>
              <a:rPr lang="en-US" dirty="0">
                <a:solidFill>
                  <a:srgbClr val="4A4A49"/>
                </a:solidFill>
              </a:rPr>
              <a:t>of Research Data File </a:t>
            </a:r>
            <a:r>
              <a:rPr lang="en-US" dirty="0" smtClean="0">
                <a:solidFill>
                  <a:srgbClr val="4A4A49"/>
                </a:solidFill>
              </a:rPr>
              <a:t>Errors</a:t>
            </a:r>
            <a:endParaRPr kumimoji="0" lang="en-GB" sz="3200" b="1" i="0" u="none" strike="noStrike" kern="1200" cap="none" spc="0" normalizeH="0" baseline="0" dirty="0">
              <a:ln>
                <a:noFill/>
              </a:ln>
              <a:solidFill>
                <a:srgbClr val="4A4A49"/>
              </a:solidFill>
              <a:effectLst/>
              <a:uLnTx/>
              <a:uFillTx/>
            </a:endParaRPr>
          </a:p>
        </p:txBody>
      </p:sp>
      <p:sp>
        <p:nvSpPr>
          <p:cNvPr id="7" name="Text Placeholder 10"/>
          <p:cNvSpPr txBox="1">
            <a:spLocks/>
          </p:cNvSpPr>
          <p:nvPr/>
        </p:nvSpPr>
        <p:spPr>
          <a:xfrm>
            <a:off x="688404" y="4237427"/>
            <a:ext cx="7289525" cy="49244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Wingdings 3" panose="05040102010807070707" pitchFamily="18" charset="2"/>
              <a:buNone/>
              <a:defRPr sz="3200" i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accent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055688" indent="-293688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485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accent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accent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F7D00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kumimoji="0" lang="en-GB" sz="3200" b="0" i="1" u="none" strike="noStrike" kern="1200" cap="none" spc="0" normalizeH="0" baseline="0" dirty="0" smtClean="0">
                <a:ln>
                  <a:noFill/>
                </a:ln>
                <a:solidFill>
                  <a:srgbClr val="4A4A4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First Results</a:t>
            </a:r>
            <a:endParaRPr kumimoji="0" lang="en-GB" sz="3200" b="0" i="1" u="none" strike="noStrike" kern="1200" cap="none" spc="0" normalizeH="0" baseline="0" dirty="0">
              <a:ln>
                <a:noFill/>
              </a:ln>
              <a:solidFill>
                <a:srgbClr val="4A4A4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74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2"/>
          <p:cNvSpPr/>
          <p:nvPr/>
        </p:nvSpPr>
        <p:spPr>
          <a:xfrm>
            <a:off x="415800" y="1499536"/>
            <a:ext cx="11013480" cy="48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50000" indent="-44676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Automatic check of every file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:</a:t>
            </a:r>
          </a:p>
          <a:p>
            <a:pPr marL="450000" indent="-44676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b="0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DROID (PRONOM</a:t>
            </a: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): file format identification errors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b="0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JHOVE: validation errors</a:t>
            </a: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460440" lvl="1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endParaRPr lang="en-GB" sz="2400" b="1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/>
            </a:r>
            <a:b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</a:br>
            <a:endParaRPr lang="en-GB" sz="2400" b="0" strike="noStrike" spc="-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1" name="CustomShape 1"/>
          <p:cNvSpPr/>
          <p:nvPr/>
        </p:nvSpPr>
        <p:spPr>
          <a:xfrm>
            <a:off x="415800" y="548640"/>
            <a:ext cx="10676880" cy="8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Tools detecting file errors</a:t>
            </a:r>
            <a:endParaRPr lang="en-GB" sz="28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Katharina Markus - Evaluation </a:t>
            </a:r>
            <a:r>
              <a:rPr lang="en-US" dirty="0">
                <a:solidFill>
                  <a:srgbClr val="FFFFFF"/>
                </a:solidFill>
              </a:rPr>
              <a:t>of Research Data File Errors - First Results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415800" y="548640"/>
            <a:ext cx="10676880" cy="8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Error types of text publications and research data</a:t>
            </a:r>
            <a:endParaRPr lang="en-GB" sz="28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Katharina Markus - Evaluation </a:t>
            </a:r>
            <a:r>
              <a:rPr lang="en-US" dirty="0">
                <a:solidFill>
                  <a:srgbClr val="FFFFFF"/>
                </a:solidFill>
              </a:rPr>
              <a:t>of Research Data File Errors - First Results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3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401073" y="5301292"/>
            <a:ext cx="3112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Majority validation/metadata extraction-error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7603609" y="5288742"/>
            <a:ext cx="3112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Majority format identification by extension-error</a:t>
            </a:r>
            <a:endParaRPr lang="en-GB" dirty="0"/>
          </a:p>
        </p:txBody>
      </p:sp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325586"/>
              </p:ext>
            </p:extLst>
          </p:nvPr>
        </p:nvGraphicFramePr>
        <p:xfrm>
          <a:off x="9436" y="1407240"/>
          <a:ext cx="6004560" cy="386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Diagramm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02991"/>
              </p:ext>
            </p:extLst>
          </p:nvPr>
        </p:nvGraphicFramePr>
        <p:xfrm>
          <a:off x="5905364" y="1228436"/>
          <a:ext cx="6138853" cy="420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feld 15"/>
          <p:cNvSpPr txBox="1"/>
          <p:nvPr/>
        </p:nvSpPr>
        <p:spPr>
          <a:xfrm>
            <a:off x="42525" y="6163185"/>
            <a:ext cx="119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Publications may in be part of several error types, due to multiple files with different errors in one publications; Text publications: n=35505, RD publications </a:t>
            </a:r>
            <a:r>
              <a:rPr lang="en-GB" sz="1400" dirty="0" smtClean="0"/>
              <a:t>n=12</a:t>
            </a:r>
          </a:p>
          <a:p>
            <a:r>
              <a:rPr lang="en-GB" sz="1400" dirty="0"/>
              <a:t>P</a:t>
            </a:r>
            <a:r>
              <a:rPr lang="en-GB" sz="1400" dirty="0" smtClean="0"/>
              <a:t>ublications in PUBLISSO – Repository for Life Sciences (2023), separated according to publication type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010289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2"/>
          <p:cNvSpPr/>
          <p:nvPr/>
        </p:nvSpPr>
        <p:spPr>
          <a:xfrm>
            <a:off x="415800" y="1499536"/>
            <a:ext cx="11013480" cy="48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Many text-based files (txt, csv, </a:t>
            </a:r>
            <a:r>
              <a:rPr lang="en-GB" sz="2400" b="0" strike="noStrike" spc="-1" dirty="0" err="1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jpyn</a:t>
            </a: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, xml, etc</a:t>
            </a: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.)</a:t>
            </a: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endParaRPr lang="en-GB" sz="2400" b="0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Research of file content (in e. g. respective text publication, standards on </a:t>
            </a:r>
            <a:r>
              <a:rPr lang="en-GB" sz="2400" spc="-1" dirty="0" err="1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github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,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contact researchers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)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S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pecific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research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software, specific standards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Challenge: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preserving references to e. g. software heritage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S</a:t>
            </a:r>
            <a:r>
              <a:rPr lang="en-GB" sz="240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pecific validators</a:t>
            </a: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/>
            </a:r>
            <a:b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</a:br>
            <a:endParaRPr lang="en-GB" sz="2400" b="0" strike="noStrike" spc="-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1" name="CustomShape 1"/>
          <p:cNvSpPr/>
          <p:nvPr/>
        </p:nvSpPr>
        <p:spPr>
          <a:xfrm>
            <a:off x="415800" y="548640"/>
            <a:ext cx="10676880" cy="8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Resolving file errors: </a:t>
            </a: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research</a:t>
            </a:r>
            <a:endParaRPr lang="en-GB" sz="28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Katharina Markus - Evaluation </a:t>
            </a:r>
            <a:r>
              <a:rPr lang="en-US" dirty="0">
                <a:solidFill>
                  <a:srgbClr val="FFFFFF"/>
                </a:solidFill>
              </a:rPr>
              <a:t>of Research Data File Errors - First Results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4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09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2"/>
          <p:cNvSpPr/>
          <p:nvPr/>
        </p:nvSpPr>
        <p:spPr>
          <a:xfrm>
            <a:off x="415800" y="1499536"/>
            <a:ext cx="11013480" cy="48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24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E. g. change file ending (extension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incompatible)</a:t>
            </a: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endParaRPr lang="en-GB" sz="2400" spc="-1" dirty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Repository: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note in file metadata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File ID stays the same, modified date changes</a:t>
            </a: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Challenge: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Responsibility </a:t>
            </a: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towards publishing researchers vs. future designated community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/>
            </a:r>
            <a:b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</a:br>
            <a:endParaRPr lang="en-GB" sz="2400" b="0" strike="noStrike" spc="-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1" name="CustomShape 1"/>
          <p:cNvSpPr/>
          <p:nvPr/>
        </p:nvSpPr>
        <p:spPr>
          <a:xfrm>
            <a:off x="415800" y="548640"/>
            <a:ext cx="10676880" cy="8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Resolving file errors: </a:t>
            </a: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preservation action</a:t>
            </a:r>
            <a:endParaRPr lang="en-GB" sz="28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Katharina Markus - Evaluation </a:t>
            </a:r>
            <a:r>
              <a:rPr lang="en-US" dirty="0">
                <a:solidFill>
                  <a:srgbClr val="FFFFFF"/>
                </a:solidFill>
              </a:rPr>
              <a:t>of Research Data File Errors - First Results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5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71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2"/>
          <p:cNvSpPr/>
          <p:nvPr/>
        </p:nvSpPr>
        <p:spPr>
          <a:xfrm>
            <a:off x="415800" y="1499536"/>
            <a:ext cx="11013480" cy="48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ZB MED</a:t>
            </a:r>
          </a:p>
          <a:p>
            <a:pPr marL="450000" indent="-44676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Allowed for ZB MED: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Technical </a:t>
            </a: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c</a:t>
            </a:r>
            <a:r>
              <a:rPr lang="en-GB" sz="2400" b="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hanges to files due to preservation measures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Changing special characters in file names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Obligation: addition of preservation measure note in </a:t>
            </a: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repository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(if </a:t>
            </a:r>
            <a:r>
              <a:rPr lang="en-GB" sz="2400" spc="-1" dirty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required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)</a:t>
            </a:r>
          </a:p>
          <a:p>
            <a:pPr marL="450000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Researchers: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No password protection, encryption, etc. of files allowed</a:t>
            </a:r>
          </a:p>
          <a:p>
            <a:pPr marL="907200" lvl="1" indent="-446760"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Should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 </a:t>
            </a:r>
            <a:r>
              <a:rPr lang="en-GB" sz="2400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document s</a:t>
            </a:r>
            <a:r>
              <a:rPr lang="en-GB" sz="2400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>oftware used for generating research data</a:t>
            </a:r>
          </a:p>
          <a:p>
            <a:pPr marL="450000" indent="-44676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  <a:buFont typeface="Wingdings 3" charset="2"/>
              <a:buChar char=""/>
            </a:pPr>
            <a:endParaRPr lang="en-GB" sz="2400" b="1" strike="noStrike" spc="-1" dirty="0" smtClean="0">
              <a:solidFill>
                <a:schemeClr val="accent2"/>
              </a:solidFill>
              <a:latin typeface="Arial Narrow" panose="020B0606020202030204" pitchFamily="34" charset="0"/>
              <a:ea typeface="DejaVu Sans"/>
            </a:endParaRPr>
          </a:p>
          <a:p>
            <a:pPr marL="3240">
              <a:lnSpc>
                <a:spcPct val="100000"/>
              </a:lnSpc>
              <a:spcBef>
                <a:spcPts val="601"/>
              </a:spcBef>
              <a:spcAft>
                <a:spcPts val="600"/>
              </a:spcAft>
              <a:buClr>
                <a:srgbClr val="EF7D00"/>
              </a:buClr>
            </a:pPr>
            <a: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  <a:t/>
            </a:r>
            <a:br>
              <a:rPr lang="en-GB" sz="2400" b="1" strike="noStrike" spc="-1" dirty="0" smtClean="0">
                <a:solidFill>
                  <a:schemeClr val="accent2"/>
                </a:solidFill>
                <a:latin typeface="Arial Narrow" panose="020B0606020202030204" pitchFamily="34" charset="0"/>
                <a:ea typeface="DejaVu Sans"/>
              </a:rPr>
            </a:br>
            <a:endParaRPr lang="en-GB" sz="2400" b="0" strike="noStrike" spc="-1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1" name="CustomShape 1"/>
          <p:cNvSpPr/>
          <p:nvPr/>
        </p:nvSpPr>
        <p:spPr>
          <a:xfrm>
            <a:off x="415800" y="548640"/>
            <a:ext cx="10676880" cy="85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2800" b="1" spc="-1" dirty="0" smtClean="0">
                <a:solidFill>
                  <a:srgbClr val="4B4B4D"/>
                </a:solidFill>
                <a:latin typeface="Arial Narrow"/>
              </a:rPr>
              <a:t>Consequences for repository publication guidelines</a:t>
            </a:r>
            <a:endParaRPr lang="en-GB" sz="2800" b="0" strike="noStrike" spc="-1" dirty="0">
              <a:solidFill>
                <a:srgbClr val="4B4B4D"/>
              </a:solidFill>
              <a:latin typeface="Arial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Katharina Markus - Evaluation </a:t>
            </a:r>
            <a:r>
              <a:rPr lang="en-US" dirty="0">
                <a:solidFill>
                  <a:srgbClr val="FFFFFF"/>
                </a:solidFill>
              </a:rPr>
              <a:t>of Research Data File Errors - First Results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6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03364" y="6132850"/>
            <a:ext cx="7333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Guidelines </a:t>
            </a:r>
            <a:r>
              <a:rPr lang="en-US" sz="1400" dirty="0"/>
              <a:t>on publishing content in PUBLISSO – Repository for Life </a:t>
            </a:r>
            <a:r>
              <a:rPr lang="en-US" sz="1400" dirty="0" smtClean="0"/>
              <a:t>Sciences. </a:t>
            </a:r>
            <a:endParaRPr lang="en-US" sz="1400" dirty="0" smtClean="0"/>
          </a:p>
          <a:p>
            <a:r>
              <a:rPr lang="de-DE" sz="1400" dirty="0" smtClean="0"/>
              <a:t>https</a:t>
            </a:r>
            <a:r>
              <a:rPr lang="de-DE" sz="1400" dirty="0"/>
              <a:t>://</a:t>
            </a:r>
            <a:r>
              <a:rPr lang="de-DE" sz="1400" dirty="0" smtClean="0"/>
              <a:t>www.publisso.de/en/publishing/repositories/repository-for-life-sciences/policy-guidelines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1434997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CustomShape 3"/>
          <p:cNvSpPr/>
          <p:nvPr/>
        </p:nvSpPr>
        <p:spPr>
          <a:xfrm>
            <a:off x="415800" y="6656040"/>
            <a:ext cx="6413040" cy="1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de-DE" sz="1200" b="0" strike="noStrike" spc="-1">
                <a:solidFill>
                  <a:srgbClr val="FFFFFF"/>
                </a:solidFill>
                <a:latin typeface="Arial Narrow"/>
                <a:ea typeface="DejaVu Sans"/>
              </a:rPr>
              <a:t>Transformation ZB MED – Von der Bibliothek zum forschenden Informationszentrum</a:t>
            </a:r>
            <a:endParaRPr lang="de-DE" sz="1200" b="0" strike="noStrike" spc="-1">
              <a:latin typeface="Arial"/>
            </a:endParaRPr>
          </a:p>
        </p:txBody>
      </p:sp>
      <p:sp>
        <p:nvSpPr>
          <p:cNvPr id="544" name="CustomShape 4"/>
          <p:cNvSpPr/>
          <p:nvPr/>
        </p:nvSpPr>
        <p:spPr>
          <a:xfrm>
            <a:off x="9308520" y="6656040"/>
            <a:ext cx="1513080" cy="1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28009892-6A20-464E-9CA9-2129FB90DBEB}" type="datetime">
              <a:rPr lang="de-DE" sz="1200" b="0" strike="noStrike" spc="-1">
                <a:solidFill>
                  <a:srgbClr val="FFFFFF"/>
                </a:solidFill>
                <a:latin typeface="Arial Narrow"/>
                <a:ea typeface="DejaVu Sans"/>
              </a:rPr>
              <a:t>04.09.2024</a:t>
            </a:fld>
            <a:endParaRPr lang="de-DE" sz="1200" b="0" strike="noStrike" spc="-1">
              <a:latin typeface="Arial"/>
            </a:endParaRPr>
          </a:p>
        </p:txBody>
      </p:sp>
      <p:sp>
        <p:nvSpPr>
          <p:cNvPr id="545" name="CustomShape 5"/>
          <p:cNvSpPr/>
          <p:nvPr/>
        </p:nvSpPr>
        <p:spPr>
          <a:xfrm>
            <a:off x="11430000" y="6656040"/>
            <a:ext cx="476640" cy="1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fld id="{276B62EE-C347-40AA-880F-C5B81B968EE7}" type="slidenum">
              <a:rPr lang="de-DE" sz="1200" b="0" strike="noStrike" spc="-1">
                <a:solidFill>
                  <a:srgbClr val="FFFFFF"/>
                </a:solidFill>
                <a:latin typeface="Arial Narrow"/>
                <a:ea typeface="DejaVu Sans"/>
              </a:rPr>
              <a:t>7</a:t>
            </a:fld>
            <a:endParaRPr lang="de-DE" sz="1200" b="0" strike="noStrike" spc="-1">
              <a:latin typeface="Arial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20544" y="491529"/>
            <a:ext cx="10680000" cy="430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accent2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b="0" dirty="0" smtClean="0"/>
              <a:t>Thank you for your attention!</a:t>
            </a:r>
            <a:endParaRPr lang="de-DE" b="0" dirty="0"/>
          </a:p>
        </p:txBody>
      </p:sp>
      <p:sp>
        <p:nvSpPr>
          <p:cNvPr id="22" name="Rectangle 5"/>
          <p:cNvSpPr/>
          <p:nvPr/>
        </p:nvSpPr>
        <p:spPr>
          <a:xfrm>
            <a:off x="0" y="1106905"/>
            <a:ext cx="12192000" cy="5751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20560" y="2389138"/>
            <a:ext cx="6765112" cy="315471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i="0" kern="1200">
                <a:solidFill>
                  <a:schemeClr val="accent2"/>
                </a:solidFill>
                <a:latin typeface="Tablet Gothic" pitchFamily="50" charset="0"/>
                <a:ea typeface="+mj-ea"/>
                <a:cs typeface="+mj-cs"/>
              </a:defRPr>
            </a:lvl1pPr>
          </a:lstStyle>
          <a:p>
            <a:pPr>
              <a:lnSpc>
                <a:spcPts val="3300"/>
              </a:lnSpc>
              <a:spcBef>
                <a:spcPts val="1200"/>
              </a:spcBef>
            </a:pPr>
            <a:r>
              <a:rPr lang="de-DE" b="1" dirty="0" smtClean="0">
                <a:solidFill>
                  <a:srgbClr val="4B4B4D"/>
                </a:solidFill>
                <a:latin typeface="Arial Narrow" panose="020B0606020202030204" pitchFamily="34" charset="0"/>
              </a:rPr>
              <a:t>Dr. Katharina Markus</a:t>
            </a:r>
            <a:endParaRPr lang="de-DE" b="1" dirty="0">
              <a:solidFill>
                <a:srgbClr val="4B4B4D"/>
              </a:solidFill>
              <a:latin typeface="Arial Narrow" panose="020B0606020202030204" pitchFamily="34" charset="0"/>
            </a:endParaRPr>
          </a:p>
          <a:p>
            <a:pPr>
              <a:lnSpc>
                <a:spcPts val="3300"/>
              </a:lnSpc>
              <a:spcBef>
                <a:spcPts val="1200"/>
              </a:spcBef>
            </a:pPr>
            <a:r>
              <a:rPr lang="de-DE" dirty="0" smtClean="0">
                <a:solidFill>
                  <a:srgbClr val="4B4B4D"/>
                </a:solidFill>
                <a:latin typeface="Arial Narrow" panose="020B0606020202030204" pitchFamily="34" charset="0"/>
              </a:rPr>
              <a:t>Head </a:t>
            </a:r>
            <a:r>
              <a:rPr lang="de-DE" dirty="0" err="1" smtClean="0">
                <a:solidFill>
                  <a:srgbClr val="4B4B4D"/>
                </a:solidFill>
                <a:latin typeface="Arial Narrow" panose="020B0606020202030204" pitchFamily="34" charset="0"/>
              </a:rPr>
              <a:t>of</a:t>
            </a:r>
            <a:r>
              <a:rPr lang="de-DE" dirty="0" smtClean="0">
                <a:solidFill>
                  <a:srgbClr val="4B4B4D"/>
                </a:solidFill>
                <a:latin typeface="Arial Narrow" panose="020B0606020202030204" pitchFamily="34" charset="0"/>
              </a:rPr>
              <a:t> Digital </a:t>
            </a:r>
            <a:r>
              <a:rPr lang="de-DE" dirty="0" err="1" smtClean="0">
                <a:solidFill>
                  <a:srgbClr val="4B4B4D"/>
                </a:solidFill>
                <a:latin typeface="Arial Narrow" panose="020B0606020202030204" pitchFamily="34" charset="0"/>
              </a:rPr>
              <a:t>Preservation</a:t>
            </a:r>
            <a:endParaRPr lang="de-DE" dirty="0">
              <a:solidFill>
                <a:srgbClr val="4B4B4D"/>
              </a:solidFill>
              <a:latin typeface="Arial Narrow" panose="020B0606020202030204" pitchFamily="34" charset="0"/>
            </a:endParaRPr>
          </a:p>
          <a:p>
            <a:pPr>
              <a:lnSpc>
                <a:spcPts val="3300"/>
              </a:lnSpc>
              <a:spcBef>
                <a:spcPts val="1200"/>
              </a:spcBef>
            </a:pPr>
            <a:r>
              <a:rPr lang="de-DE" dirty="0">
                <a:solidFill>
                  <a:srgbClr val="4B4B4D"/>
                </a:solidFill>
                <a:latin typeface="Arial Narrow" panose="020B0606020202030204" pitchFamily="34" charset="0"/>
              </a:rPr>
              <a:t>ZB MED</a:t>
            </a:r>
          </a:p>
          <a:p>
            <a:pPr>
              <a:lnSpc>
                <a:spcPts val="3300"/>
              </a:lnSpc>
              <a:spcBef>
                <a:spcPts val="1200"/>
              </a:spcBef>
            </a:pPr>
            <a:r>
              <a:rPr lang="de-DE" dirty="0" err="1">
                <a:solidFill>
                  <a:srgbClr val="4B4B4D"/>
                </a:solidFill>
                <a:latin typeface="Arial Narrow" panose="020B0606020202030204" pitchFamily="34" charset="0"/>
              </a:rPr>
              <a:t>Gleueler</a:t>
            </a:r>
            <a:r>
              <a:rPr lang="de-DE" dirty="0">
                <a:solidFill>
                  <a:srgbClr val="4B4B4D"/>
                </a:solidFill>
                <a:latin typeface="Arial Narrow" panose="020B0606020202030204" pitchFamily="34" charset="0"/>
              </a:rPr>
              <a:t> Straße 60</a:t>
            </a:r>
            <a:br>
              <a:rPr lang="de-DE" dirty="0">
                <a:solidFill>
                  <a:srgbClr val="4B4B4D"/>
                </a:solidFill>
                <a:latin typeface="Arial Narrow" panose="020B0606020202030204" pitchFamily="34" charset="0"/>
              </a:rPr>
            </a:br>
            <a:r>
              <a:rPr lang="de-DE" dirty="0">
                <a:solidFill>
                  <a:srgbClr val="4B4B4D"/>
                </a:solidFill>
                <a:latin typeface="Arial Narrow" panose="020B0606020202030204" pitchFamily="34" charset="0"/>
              </a:rPr>
              <a:t>50931 Köln</a:t>
            </a:r>
          </a:p>
          <a:p>
            <a:pPr>
              <a:lnSpc>
                <a:spcPts val="3300"/>
              </a:lnSpc>
              <a:spcBef>
                <a:spcPts val="1200"/>
              </a:spcBef>
            </a:pPr>
            <a:r>
              <a:rPr lang="de-DE" dirty="0" smtClean="0">
                <a:solidFill>
                  <a:srgbClr val="4B4B4D"/>
                </a:solidFill>
                <a:latin typeface="Arial Narrow" panose="020B0606020202030204" pitchFamily="34" charset="0"/>
              </a:rPr>
              <a:t>markus@zbmed.de</a:t>
            </a:r>
            <a:endParaRPr lang="de-DE" dirty="0">
              <a:solidFill>
                <a:srgbClr val="4B4B4D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848B15E-B742-4FAF-BE84-7D7F6A295354}" type="datetime1">
              <a:rPr lang="en-US" smtClean="0">
                <a:solidFill>
                  <a:srgbClr val="FFFFFF"/>
                </a:solidFill>
              </a:rPr>
              <a:t>9/4/2024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ZB MED – titel of the presentation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89DCB-AFD2-41C8-A6C6-E7FE93A28917}" type="slidenum">
              <a:rPr lang="de-DE" smtClean="0">
                <a:solidFill>
                  <a:srgbClr val="FFFFFF"/>
                </a:solidFill>
              </a:rPr>
              <a:pPr/>
              <a:t>7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9743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Presentation8">
  <a:themeElements>
    <a:clrScheme name="Corporate Colors">
      <a:dk1>
        <a:sysClr val="windowText" lastClr="000000"/>
      </a:dk1>
      <a:lt1>
        <a:srgbClr val="FFFFFF"/>
      </a:lt1>
      <a:dk2>
        <a:srgbClr val="000000"/>
      </a:dk2>
      <a:lt2>
        <a:srgbClr val="EF7D00"/>
      </a:lt2>
      <a:accent1>
        <a:srgbClr val="CD1720"/>
      </a:accent1>
      <a:accent2>
        <a:srgbClr val="4A4A49"/>
      </a:accent2>
      <a:accent3>
        <a:srgbClr val="69BA7C"/>
      </a:accent3>
      <a:accent4>
        <a:srgbClr val="AAC811"/>
      </a:accent4>
      <a:accent5>
        <a:srgbClr val="7AC9DC"/>
      </a:accent5>
      <a:accent6>
        <a:srgbClr val="006FEA"/>
      </a:accent6>
      <a:hlink>
        <a:srgbClr val="4A4A49"/>
      </a:hlink>
      <a:folHlink>
        <a:srgbClr val="4A4A4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24C0E8B5-E683-4C56-B8B2-0BBC251D20F7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6CEE20E6-D1CA-4952-A23A-5ACDDF5520AA}"/>
    </a:ext>
  </a:extLst>
</a:theme>
</file>

<file path=ppt/theme/theme3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A586EBCD-A178-4B1C-AE9F-3300F2E7F4D6}"/>
    </a:ext>
  </a:extLst>
</a:theme>
</file>

<file path=ppt/theme/theme4.xml><?xml version="1.0" encoding="utf-8"?>
<a:theme xmlns:a="http://schemas.openxmlformats.org/drawingml/2006/main" name="2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DA3C0126-6D52-4015-8E0D-3FBA0122225B}"/>
    </a:ext>
  </a:extLst>
</a:theme>
</file>

<file path=ppt/theme/theme5.xml><?xml version="1.0" encoding="utf-8"?>
<a:theme xmlns:a="http://schemas.openxmlformats.org/drawingml/2006/main" name="Titel/Zwischentitel">
  <a:themeElements>
    <a:clrScheme name="ZBMEDVorgaben">
      <a:dk1>
        <a:srgbClr val="4B4B4D"/>
      </a:dk1>
      <a:lt1>
        <a:srgbClr val="FFFFFF"/>
      </a:lt1>
      <a:dk2>
        <a:srgbClr val="1D1D1E"/>
      </a:dk2>
      <a:lt2>
        <a:srgbClr val="F6F6F6"/>
      </a:lt2>
      <a:accent1>
        <a:srgbClr val="99BFD9"/>
      </a:accent1>
      <a:accent2>
        <a:srgbClr val="375B9A"/>
      </a:accent2>
      <a:accent3>
        <a:srgbClr val="26344C"/>
      </a:accent3>
      <a:accent4>
        <a:srgbClr val="EE7F00"/>
      </a:accent4>
      <a:accent5>
        <a:srgbClr val="CC0824"/>
      </a:accent5>
      <a:accent6>
        <a:srgbClr val="EE7F00"/>
      </a:accent6>
      <a:hlink>
        <a:srgbClr val="4B4B4D"/>
      </a:hlink>
      <a:folHlink>
        <a:srgbClr val="4B4B4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1EEDBEE4-EE91-497A-90B6-C46BC9502D2F}"/>
    </a:ext>
  </a:extLst>
</a:theme>
</file>

<file path=ppt/theme/theme6.xml><?xml version="1.0" encoding="utf-8"?>
<a:theme xmlns:a="http://schemas.openxmlformats.org/drawingml/2006/main" name="1_Titel/Zwischentitel">
  <a:themeElements>
    <a:clrScheme name="ZBMEDVorgaben">
      <a:dk1>
        <a:srgbClr val="4B4B4D"/>
      </a:dk1>
      <a:lt1>
        <a:srgbClr val="FFFFFF"/>
      </a:lt1>
      <a:dk2>
        <a:srgbClr val="1D1D1E"/>
      </a:dk2>
      <a:lt2>
        <a:srgbClr val="F6F6F6"/>
      </a:lt2>
      <a:accent1>
        <a:srgbClr val="99BFD9"/>
      </a:accent1>
      <a:accent2>
        <a:srgbClr val="375B9A"/>
      </a:accent2>
      <a:accent3>
        <a:srgbClr val="26344C"/>
      </a:accent3>
      <a:accent4>
        <a:srgbClr val="EE7F00"/>
      </a:accent4>
      <a:accent5>
        <a:srgbClr val="CC0824"/>
      </a:accent5>
      <a:accent6>
        <a:srgbClr val="EE7F00"/>
      </a:accent6>
      <a:hlink>
        <a:srgbClr val="4B4B4D"/>
      </a:hlink>
      <a:folHlink>
        <a:srgbClr val="4B4B4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B MED_PPT_Template_16_9_eng_.potx" id="{C61ED7F1-31B2-4044-8618-0131F666E0A1}" vid="{0D5CBA24-3843-4920-916B-D1CDA3B70C7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2021_ZB MED_PPT_Template_16_9_eng_</Template>
  <TotalTime>0</TotalTime>
  <Words>417</Words>
  <Application>Microsoft Office PowerPoint</Application>
  <PresentationFormat>Breitbild</PresentationFormat>
  <Paragraphs>85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7</vt:i4>
      </vt:variant>
    </vt:vector>
  </HeadingPairs>
  <TitlesOfParts>
    <vt:vector size="20" baseType="lpstr">
      <vt:lpstr>Arial Narrow</vt:lpstr>
      <vt:lpstr>Arial</vt:lpstr>
      <vt:lpstr>DejaVu Sans</vt:lpstr>
      <vt:lpstr>Calibri Light</vt:lpstr>
      <vt:lpstr>Wingdings 3</vt:lpstr>
      <vt:lpstr>Calibri</vt:lpstr>
      <vt:lpstr>Times New Roman</vt:lpstr>
      <vt:lpstr>Presentation8</vt:lpstr>
      <vt:lpstr>Benutzerdefiniertes Design</vt:lpstr>
      <vt:lpstr>1_Benutzerdefiniertes Design</vt:lpstr>
      <vt:lpstr>2_Benutzerdefiniertes Design</vt:lpstr>
      <vt:lpstr>Titel/Zwischentitel</vt:lpstr>
      <vt:lpstr>1_Titel/Zwischentitel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ZB MED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Markus, Katharina</dc:creator>
  <dc:description/>
  <cp:lastModifiedBy>Markus, Katharina</cp:lastModifiedBy>
  <cp:revision>27</cp:revision>
  <cp:lastPrinted>2020-01-22T09:35:51Z</cp:lastPrinted>
  <dcterms:created xsi:type="dcterms:W3CDTF">2024-08-21T08:57:48Z</dcterms:created>
  <dcterms:modified xsi:type="dcterms:W3CDTF">2024-09-04T16:01:15Z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ZB MED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Breitbild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29</vt:i4>
  </property>
</Properties>
</file>