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36576000" cy="2057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CCFF"/>
    <a:srgbClr val="3399FF"/>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735" autoAdjust="0"/>
  </p:normalViewPr>
  <p:slideViewPr>
    <p:cSldViewPr snapToGrid="0">
      <p:cViewPr>
        <p:scale>
          <a:sx n="73" d="100"/>
          <a:sy n="73" d="100"/>
        </p:scale>
        <p:origin x="144" y="144"/>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User\Desktop\UofW\MDP%20Course\Brett%20Lougheed\Number%20of%20respondents_Aug%2011%202024.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7193663964088"/>
          <c:y val="8.5936248539308924E-3"/>
          <c:w val="0.49774557665994246"/>
          <c:h val="0.95234400778936801"/>
        </c:manualLayout>
      </c:layout>
      <c:pieChart>
        <c:varyColors val="1"/>
        <c:ser>
          <c:idx val="0"/>
          <c:order val="0"/>
          <c:tx>
            <c:strRef>
              <c:f>Sheet1!$B$1</c:f>
              <c:strCache>
                <c:ptCount val="1"/>
                <c:pt idx="0">
                  <c:v>Column1</c:v>
                </c:pt>
              </c:strCache>
            </c:strRef>
          </c:tx>
          <c:spPr>
            <a:solidFill>
              <a:srgbClr val="FF0000"/>
            </a:solidFill>
            <a:ln>
              <a:noFill/>
            </a:ln>
          </c:spPr>
          <c:dPt>
            <c:idx val="0"/>
            <c:bubble3D val="0"/>
            <c:spPr>
              <a:solidFill>
                <a:srgbClr val="FF0000">
                  <a:alpha val="9000"/>
                </a:srgbClr>
              </a:solidFill>
              <a:ln w="19050">
                <a:noFill/>
              </a:ln>
              <a:effectLst/>
            </c:spPr>
            <c:extLst>
              <c:ext xmlns:c16="http://schemas.microsoft.com/office/drawing/2014/chart" uri="{C3380CC4-5D6E-409C-BE32-E72D297353CC}">
                <c16:uniqueId val="{00000001-7A2F-4BCD-97FB-96C6C3F3F229}"/>
              </c:ext>
            </c:extLst>
          </c:dPt>
          <c:dPt>
            <c:idx val="1"/>
            <c:bubble3D val="0"/>
            <c:spPr>
              <a:solidFill>
                <a:srgbClr val="FF0000">
                  <a:alpha val="45098"/>
                </a:srgbClr>
              </a:solidFill>
              <a:ln w="19050">
                <a:noFill/>
              </a:ln>
              <a:effectLst/>
            </c:spPr>
            <c:extLst>
              <c:ext xmlns:c16="http://schemas.microsoft.com/office/drawing/2014/chart" uri="{C3380CC4-5D6E-409C-BE32-E72D297353CC}">
                <c16:uniqueId val="{00000003-7A2F-4BCD-97FB-96C6C3F3F229}"/>
              </c:ext>
            </c:extLst>
          </c:dPt>
          <c:dPt>
            <c:idx val="2"/>
            <c:bubble3D val="0"/>
            <c:spPr>
              <a:solidFill>
                <a:srgbClr val="FF0000"/>
              </a:solidFill>
              <a:ln w="19050">
                <a:noFill/>
              </a:ln>
              <a:effectLst/>
            </c:spPr>
            <c:extLst>
              <c:ext xmlns:c16="http://schemas.microsoft.com/office/drawing/2014/chart" uri="{C3380CC4-5D6E-409C-BE32-E72D297353CC}">
                <c16:uniqueId val="{00000005-7A2F-4BCD-97FB-96C6C3F3F229}"/>
              </c:ext>
            </c:extLst>
          </c:dPt>
          <c:dLbls>
            <c:dLbl>
              <c:idx val="0"/>
              <c:layout>
                <c:manualLayout>
                  <c:x val="-0.1263892214444203"/>
                  <c:y val="9.6460683690171953E-2"/>
                </c:manualLayout>
              </c:layout>
              <c:numFmt formatCode="0&quot;%&quot;" sourceLinked="0"/>
              <c:spPr>
                <a:noFill/>
                <a:ln>
                  <a:noFill/>
                </a:ln>
                <a:effectLst/>
              </c:spPr>
              <c:txPr>
                <a:bodyPr rot="0" spcFirstLastPara="1" vertOverflow="ellipsis" vert="horz" wrap="square" lIns="38100" tIns="19050" rIns="38100" bIns="19050" anchor="ctr" anchorCtr="1">
                  <a:no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7409738493075641"/>
                      <c:h val="0.24194464704569868"/>
                    </c:manualLayout>
                  </c15:layout>
                </c:ext>
                <c:ext xmlns:c16="http://schemas.microsoft.com/office/drawing/2014/chart" uri="{C3380CC4-5D6E-409C-BE32-E72D297353CC}">
                  <c16:uniqueId val="{00000001-7A2F-4BCD-97FB-96C6C3F3F229}"/>
                </c:ext>
              </c:extLst>
            </c:dLbl>
            <c:dLbl>
              <c:idx val="1"/>
              <c:layout>
                <c:manualLayout>
                  <c:x val="8.0693186059936917E-3"/>
                  <c:y val="-0.2197946529518638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2F-4BCD-97FB-96C6C3F3F229}"/>
                </c:ext>
              </c:extLst>
            </c:dLbl>
            <c:dLbl>
              <c:idx val="2"/>
              <c:layout>
                <c:manualLayout>
                  <c:x val="0.10570994067309289"/>
                  <c:y val="4.24154059035401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2F-4BCD-97FB-96C6C3F3F229}"/>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Low</c:v>
                </c:pt>
                <c:pt idx="1">
                  <c:v>Medium</c:v>
                </c:pt>
                <c:pt idx="2">
                  <c:v>High</c:v>
                </c:pt>
              </c:strCache>
            </c:strRef>
          </c:cat>
          <c:val>
            <c:numRef>
              <c:f>Sheet1!$B$2:$B$4</c:f>
              <c:numCache>
                <c:formatCode>General</c:formatCode>
                <c:ptCount val="3"/>
                <c:pt idx="0">
                  <c:v>14.8</c:v>
                </c:pt>
                <c:pt idx="1">
                  <c:v>70.400000000000006</c:v>
                </c:pt>
                <c:pt idx="2">
                  <c:v>14.8</c:v>
                </c:pt>
              </c:numCache>
            </c:numRef>
          </c:val>
          <c:extLst>
            <c:ext xmlns:c16="http://schemas.microsoft.com/office/drawing/2014/chart" uri="{C3380CC4-5D6E-409C-BE32-E72D297353CC}">
              <c16:uniqueId val="{00000006-7A2F-4BCD-97FB-96C6C3F3F22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552079232283465"/>
          <c:y val="8.8281121537824706E-2"/>
          <c:w val="0.40709794670289745"/>
          <c:h val="0.77890655046590784"/>
        </c:manualLayout>
      </c:layout>
      <c:pieChart>
        <c:varyColors val="1"/>
        <c:ser>
          <c:idx val="0"/>
          <c:order val="0"/>
          <c:tx>
            <c:strRef>
              <c:f>Sheet1!$B$1</c:f>
              <c:strCache>
                <c:ptCount val="1"/>
                <c:pt idx="0">
                  <c:v>Column1</c:v>
                </c:pt>
              </c:strCache>
            </c:strRef>
          </c:tx>
          <c:spPr>
            <a:solidFill>
              <a:srgbClr val="FF0000"/>
            </a:solidFill>
            <a:ln>
              <a:noFill/>
            </a:ln>
          </c:spPr>
          <c:dPt>
            <c:idx val="0"/>
            <c:bubble3D val="0"/>
            <c:spPr>
              <a:solidFill>
                <a:srgbClr val="FF0000">
                  <a:alpha val="9000"/>
                </a:srgbClr>
              </a:solidFill>
              <a:ln w="19050">
                <a:noFill/>
              </a:ln>
              <a:effectLst/>
            </c:spPr>
            <c:extLst>
              <c:ext xmlns:c16="http://schemas.microsoft.com/office/drawing/2014/chart" uri="{C3380CC4-5D6E-409C-BE32-E72D297353CC}">
                <c16:uniqueId val="{00000001-5353-4F08-9BED-93C17F45ED3E}"/>
              </c:ext>
            </c:extLst>
          </c:dPt>
          <c:dPt>
            <c:idx val="1"/>
            <c:bubble3D val="0"/>
            <c:spPr>
              <a:solidFill>
                <a:srgbClr val="FF0000">
                  <a:alpha val="45000"/>
                </a:srgbClr>
              </a:solidFill>
              <a:ln w="19050">
                <a:noFill/>
              </a:ln>
              <a:effectLst/>
            </c:spPr>
            <c:extLst>
              <c:ext xmlns:c16="http://schemas.microsoft.com/office/drawing/2014/chart" uri="{C3380CC4-5D6E-409C-BE32-E72D297353CC}">
                <c16:uniqueId val="{00000003-5353-4F08-9BED-93C17F45ED3E}"/>
              </c:ext>
            </c:extLst>
          </c:dPt>
          <c:dPt>
            <c:idx val="2"/>
            <c:bubble3D val="0"/>
            <c:spPr>
              <a:solidFill>
                <a:srgbClr val="FF0000"/>
              </a:solidFill>
              <a:ln w="19050">
                <a:noFill/>
              </a:ln>
              <a:effectLst/>
            </c:spPr>
            <c:extLst>
              <c:ext xmlns:c16="http://schemas.microsoft.com/office/drawing/2014/chart" uri="{C3380CC4-5D6E-409C-BE32-E72D297353CC}">
                <c16:uniqueId val="{00000005-5353-4F08-9BED-93C17F45ED3E}"/>
              </c:ext>
            </c:extLst>
          </c:dPt>
          <c:dLbls>
            <c:dLbl>
              <c:idx val="0"/>
              <c:layout>
                <c:manualLayout>
                  <c:x val="-0.15681024555700504"/>
                  <c:y val="0.19364323200353992"/>
                </c:manualLayout>
              </c:layout>
              <c:numFmt formatCode="0&quot;%&quot;" sourceLinked="0"/>
              <c:spPr>
                <a:noFill/>
                <a:ln>
                  <a:noFill/>
                </a:ln>
                <a:effectLst/>
              </c:spPr>
              <c:txPr>
                <a:bodyPr rot="0" spcFirstLastPara="1" vertOverflow="ellipsis" vert="horz" wrap="square" lIns="38100" tIns="19050" rIns="38100" bIns="19050" anchor="ctr" anchorCtr="1">
                  <a:no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6553479071944574"/>
                      <c:h val="0.29783056243566497"/>
                    </c:manualLayout>
                  </c15:layout>
                </c:ext>
                <c:ext xmlns:c16="http://schemas.microsoft.com/office/drawing/2014/chart" uri="{C3380CC4-5D6E-409C-BE32-E72D297353CC}">
                  <c16:uniqueId val="{00000001-5353-4F08-9BED-93C17F45ED3E}"/>
                </c:ext>
              </c:extLst>
            </c:dLbl>
            <c:dLbl>
              <c:idx val="1"/>
              <c:layout>
                <c:manualLayout>
                  <c:x val="0.14590774126671061"/>
                  <c:y val="-0.2465833303646260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353-4F08-9BED-93C17F45ED3E}"/>
                </c:ext>
              </c:extLst>
            </c:dLbl>
            <c:dLbl>
              <c:idx val="2"/>
              <c:layout>
                <c:manualLayout>
                  <c:x val="7.8734141880954525E-2"/>
                  <c:y val="8.706320159147712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353-4F08-9BED-93C17F45ED3E}"/>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Low</c:v>
                </c:pt>
                <c:pt idx="1">
                  <c:v>Medium</c:v>
                </c:pt>
                <c:pt idx="2">
                  <c:v>High</c:v>
                </c:pt>
              </c:strCache>
            </c:strRef>
          </c:cat>
          <c:val>
            <c:numRef>
              <c:f>Sheet1!$B$2:$B$4</c:f>
              <c:numCache>
                <c:formatCode>General</c:formatCode>
                <c:ptCount val="3"/>
                <c:pt idx="0">
                  <c:v>30.5</c:v>
                </c:pt>
                <c:pt idx="1">
                  <c:v>57.3</c:v>
                </c:pt>
                <c:pt idx="2">
                  <c:v>12.2</c:v>
                </c:pt>
              </c:numCache>
            </c:numRef>
          </c:val>
          <c:extLst>
            <c:ext xmlns:c16="http://schemas.microsoft.com/office/drawing/2014/chart" uri="{C3380CC4-5D6E-409C-BE32-E72D297353CC}">
              <c16:uniqueId val="{00000006-5353-4F08-9BED-93C17F45ED3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12147509205468"/>
          <c:y val="0.13743200336647959"/>
          <c:w val="0.82371647032068485"/>
          <c:h val="0.70517989075283494"/>
        </c:manualLayout>
      </c:layout>
      <c:pieChart>
        <c:varyColors val="1"/>
        <c:ser>
          <c:idx val="0"/>
          <c:order val="0"/>
          <c:tx>
            <c:strRef>
              <c:f>Sheet1!$B$1</c:f>
              <c:strCache>
                <c:ptCount val="1"/>
                <c:pt idx="0">
                  <c:v>Column1</c:v>
                </c:pt>
              </c:strCache>
            </c:strRef>
          </c:tx>
          <c:spPr>
            <a:solidFill>
              <a:srgbClr val="FF0000"/>
            </a:solidFill>
            <a:ln>
              <a:noFill/>
            </a:ln>
          </c:spPr>
          <c:dPt>
            <c:idx val="0"/>
            <c:bubble3D val="0"/>
            <c:spPr>
              <a:solidFill>
                <a:srgbClr val="FF0000">
                  <a:alpha val="7000"/>
                </a:srgbClr>
              </a:solidFill>
              <a:ln w="19050">
                <a:noFill/>
              </a:ln>
              <a:effectLst/>
            </c:spPr>
            <c:extLst>
              <c:ext xmlns:c16="http://schemas.microsoft.com/office/drawing/2014/chart" uri="{C3380CC4-5D6E-409C-BE32-E72D297353CC}">
                <c16:uniqueId val="{00000002-1C1D-42C8-8FEE-99F79F21CFD6}"/>
              </c:ext>
            </c:extLst>
          </c:dPt>
          <c:dPt>
            <c:idx val="1"/>
            <c:bubble3D val="0"/>
            <c:spPr>
              <a:solidFill>
                <a:srgbClr val="FF0000">
                  <a:alpha val="36000"/>
                </a:srgbClr>
              </a:solidFill>
              <a:ln w="19050">
                <a:noFill/>
              </a:ln>
              <a:effectLst/>
            </c:spPr>
            <c:extLst>
              <c:ext xmlns:c16="http://schemas.microsoft.com/office/drawing/2014/chart" uri="{C3380CC4-5D6E-409C-BE32-E72D297353CC}">
                <c16:uniqueId val="{00000001-1C1D-42C8-8FEE-99F79F21CFD6}"/>
              </c:ext>
            </c:extLst>
          </c:dPt>
          <c:dPt>
            <c:idx val="2"/>
            <c:bubble3D val="0"/>
            <c:spPr>
              <a:solidFill>
                <a:srgbClr val="FF0000"/>
              </a:solidFill>
              <a:ln w="19050">
                <a:noFill/>
              </a:ln>
              <a:effectLst/>
            </c:spPr>
            <c:extLst>
              <c:ext xmlns:c16="http://schemas.microsoft.com/office/drawing/2014/chart" uri="{C3380CC4-5D6E-409C-BE32-E72D297353CC}">
                <c16:uniqueId val="{00000003-1C1D-42C8-8FEE-99F79F21CFD6}"/>
              </c:ext>
            </c:extLst>
          </c:dPt>
          <c:dLbls>
            <c:dLbl>
              <c:idx val="0"/>
              <c:tx>
                <c:rich>
                  <a:bodyPr rot="0" spcFirstLastPara="1" vertOverflow="ellipsis" vert="horz" wrap="square" lIns="38100" tIns="19050" rIns="38100" bIns="19050" anchor="ctr" anchorCtr="1">
                    <a:noAutofit/>
                  </a:bodyPr>
                  <a:lstStyle/>
                  <a:p>
                    <a:pPr>
                      <a:defRPr sz="3600" b="0" i="0" u="none" strike="noStrike" kern="1200" baseline="0">
                        <a:solidFill>
                          <a:schemeClr val="tx1">
                            <a:lumMod val="75000"/>
                            <a:lumOff val="25000"/>
                          </a:schemeClr>
                        </a:solidFill>
                        <a:latin typeface="+mn-lt"/>
                        <a:ea typeface="+mn-ea"/>
                        <a:cs typeface="+mn-cs"/>
                      </a:defRPr>
                    </a:pPr>
                    <a:fld id="{41BCF667-4C6A-4A37-B3D8-B19B9D420D55}" type="CATEGORYNAME">
                      <a:rPr lang="en-US">
                        <a:solidFill>
                          <a:schemeClr val="tx1"/>
                        </a:solidFill>
                      </a:rPr>
                      <a:pPr>
                        <a:defRPr sz="3600"/>
                      </a:pPr>
                      <a:t>[CATEGORY NAME]</a:t>
                    </a:fld>
                    <a:r>
                      <a:rPr lang="en-US" baseline="0" dirty="0">
                        <a:solidFill>
                          <a:schemeClr val="tx1"/>
                        </a:solidFill>
                      </a:rPr>
                      <a:t>, </a:t>
                    </a:r>
                    <a:fld id="{936C2B1D-BDD7-4911-94D3-D834510DBE36}" type="VALUE">
                      <a:rPr lang="en-US" baseline="0">
                        <a:solidFill>
                          <a:schemeClr val="tx1"/>
                        </a:solidFill>
                      </a:rPr>
                      <a:pPr>
                        <a:defRPr sz="3600"/>
                      </a:pPr>
                      <a:t>[VALUE]</a:t>
                    </a:fld>
                    <a:endParaRPr lang="en-US" baseline="0" dirty="0">
                      <a:solidFill>
                        <a:schemeClr val="tx1"/>
                      </a:solidFill>
                    </a:endParaRPr>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3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1154541171167088"/>
                      <c:h val="0.25394340404763227"/>
                    </c:manualLayout>
                  </c15:layout>
                  <c15:dlblFieldTable/>
                  <c15:showDataLabelsRange val="0"/>
                </c:ext>
                <c:ext xmlns:c16="http://schemas.microsoft.com/office/drawing/2014/chart" uri="{C3380CC4-5D6E-409C-BE32-E72D297353CC}">
                  <c16:uniqueId val="{00000002-1C1D-42C8-8FEE-99F79F21CFD6}"/>
                </c:ext>
              </c:extLst>
            </c:dLbl>
            <c:dLbl>
              <c:idx val="1"/>
              <c:layout>
                <c:manualLayout>
                  <c:x val="0.21096273375719815"/>
                  <c:y val="-0.21621798080993501"/>
                </c:manualLayout>
              </c:layout>
              <c:tx>
                <c:rich>
                  <a:bodyPr rot="0" spcFirstLastPara="1" vertOverflow="ellipsis" vert="horz" wrap="square" lIns="38100" tIns="19050" rIns="38100" bIns="19050" anchor="ctr" anchorCtr="1">
                    <a:spAutoFit/>
                  </a:bodyPr>
                  <a:lstStyle/>
                  <a:p>
                    <a:pPr>
                      <a:defRPr sz="3600" b="0" i="0" u="none" strike="noStrike" kern="1200" baseline="0">
                        <a:solidFill>
                          <a:schemeClr val="tx1">
                            <a:lumMod val="75000"/>
                            <a:lumOff val="25000"/>
                          </a:schemeClr>
                        </a:solidFill>
                        <a:latin typeface="+mn-lt"/>
                        <a:ea typeface="+mn-ea"/>
                        <a:cs typeface="+mn-cs"/>
                      </a:defRPr>
                    </a:pPr>
                    <a:fld id="{B44D2AE7-8278-4130-9B22-058184043805}" type="CATEGORYNAME">
                      <a:rPr lang="en-US">
                        <a:solidFill>
                          <a:schemeClr val="tx1"/>
                        </a:solidFill>
                      </a:rPr>
                      <a:pPr>
                        <a:defRPr sz="3600"/>
                      </a:pPr>
                      <a:t>[CATEGORY NAME]</a:t>
                    </a:fld>
                    <a:r>
                      <a:rPr lang="en-US" baseline="0" dirty="0">
                        <a:solidFill>
                          <a:schemeClr val="tx1"/>
                        </a:solidFill>
                      </a:rPr>
                      <a:t>, </a:t>
                    </a:r>
                    <a:fld id="{B5D8ADD2-7CAA-4D85-97FD-D75B331B8227}" type="VALUE">
                      <a:rPr lang="en-US" baseline="0">
                        <a:solidFill>
                          <a:schemeClr val="tx1"/>
                        </a:solidFill>
                      </a:rPr>
                      <a:pPr>
                        <a:defRPr sz="3600"/>
                      </a:pPr>
                      <a:t>[VALUE]</a:t>
                    </a:fld>
                    <a:endParaRPr lang="en-US" baseline="0" dirty="0">
                      <a:solidFill>
                        <a:schemeClr val="tx1"/>
                      </a:solidFill>
                    </a:endParaRPr>
                  </a:p>
                </c:rich>
              </c:tx>
              <c:numFmt formatCode="0&quot;%&quot;" sourceLinked="0"/>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474374559595868"/>
                      <c:h val="0.26940950527646645"/>
                    </c:manualLayout>
                  </c15:layout>
                  <c15:dlblFieldTable/>
                  <c15:showDataLabelsRange val="0"/>
                </c:ext>
                <c:ext xmlns:c16="http://schemas.microsoft.com/office/drawing/2014/chart" uri="{C3380CC4-5D6E-409C-BE32-E72D297353CC}">
                  <c16:uniqueId val="{00000001-1C1D-42C8-8FEE-99F79F21CFD6}"/>
                </c:ext>
              </c:extLst>
            </c:dLbl>
            <c:dLbl>
              <c:idx val="2"/>
              <c:layout>
                <c:manualLayout>
                  <c:x val="0.1958106359313333"/>
                  <c:y val="0.11132508188401025"/>
                </c:manualLayout>
              </c:layout>
              <c:tx>
                <c:rich>
                  <a:bodyPr rot="0" spcFirstLastPara="1" vertOverflow="ellipsis" vert="horz" wrap="square" lIns="38100" tIns="19050" rIns="38100" bIns="19050" anchor="ctr" anchorCtr="1">
                    <a:noAutofit/>
                  </a:bodyPr>
                  <a:lstStyle/>
                  <a:p>
                    <a:pPr>
                      <a:defRPr sz="3600" b="0" i="0" u="none" strike="noStrike" kern="1200" baseline="0">
                        <a:solidFill>
                          <a:schemeClr val="tx1">
                            <a:lumMod val="75000"/>
                            <a:lumOff val="25000"/>
                          </a:schemeClr>
                        </a:solidFill>
                        <a:latin typeface="+mn-lt"/>
                        <a:ea typeface="+mn-ea"/>
                        <a:cs typeface="+mn-cs"/>
                      </a:defRPr>
                    </a:pPr>
                    <a:fld id="{BA354E6A-8BC7-499B-9C0C-630E86D3197E}" type="CATEGORYNAME">
                      <a:rPr lang="en-US" dirty="0">
                        <a:solidFill>
                          <a:schemeClr val="tx1"/>
                        </a:solidFill>
                      </a:rPr>
                      <a:pPr>
                        <a:defRPr sz="3600"/>
                      </a:pPr>
                      <a:t>[CATEGORY NAME]</a:t>
                    </a:fld>
                    <a:r>
                      <a:rPr lang="en-US" baseline="0" dirty="0">
                        <a:solidFill>
                          <a:schemeClr val="tx1"/>
                        </a:solidFill>
                      </a:rPr>
                      <a:t>, </a:t>
                    </a:r>
                    <a:fld id="{7BE7DEFC-FE83-43DE-8529-66EFB6A54D23}" type="VALUE">
                      <a:rPr lang="en-US" baseline="0" dirty="0">
                        <a:solidFill>
                          <a:schemeClr val="tx1"/>
                        </a:solidFill>
                      </a:rPr>
                      <a:pPr>
                        <a:defRPr sz="3600"/>
                      </a:pPr>
                      <a:t>[VALUE]</a:t>
                    </a:fld>
                    <a:endParaRPr lang="en-US" baseline="0" dirty="0">
                      <a:solidFill>
                        <a:schemeClr val="tx1"/>
                      </a:solidFill>
                    </a:endParaRPr>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3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5257570000403871"/>
                      <c:h val="0.26306158955949044"/>
                    </c:manualLayout>
                  </c15:layout>
                  <c15:dlblFieldTable/>
                  <c15:showDataLabelsRange val="0"/>
                </c:ext>
                <c:ext xmlns:c16="http://schemas.microsoft.com/office/drawing/2014/chart" uri="{C3380CC4-5D6E-409C-BE32-E72D297353CC}">
                  <c16:uniqueId val="{00000003-1C1D-42C8-8FEE-99F79F21CFD6}"/>
                </c:ext>
              </c:extLst>
            </c:dLbl>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Low</c:v>
                </c:pt>
                <c:pt idx="1">
                  <c:v>Moderate</c:v>
                </c:pt>
                <c:pt idx="2">
                  <c:v>High</c:v>
                </c:pt>
              </c:strCache>
            </c:strRef>
          </c:cat>
          <c:val>
            <c:numRef>
              <c:f>Sheet1!$B$2:$B$4</c:f>
              <c:numCache>
                <c:formatCode>General</c:formatCode>
                <c:ptCount val="3"/>
                <c:pt idx="0">
                  <c:v>18</c:v>
                </c:pt>
                <c:pt idx="1">
                  <c:v>72</c:v>
                </c:pt>
                <c:pt idx="2">
                  <c:v>10</c:v>
                </c:pt>
              </c:numCache>
            </c:numRef>
          </c:val>
          <c:extLst>
            <c:ext xmlns:c16="http://schemas.microsoft.com/office/drawing/2014/chart" uri="{C3380CC4-5D6E-409C-BE32-E72D297353CC}">
              <c16:uniqueId val="{00000000-1C1D-42C8-8FEE-99F79F21CFD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50498602871682E-2"/>
          <c:y val="0.10723488089469249"/>
          <c:w val="0.76145208153334465"/>
          <c:h val="0.82683414564599689"/>
        </c:manualLayout>
      </c:layout>
      <c:pieChart>
        <c:varyColors val="1"/>
        <c:ser>
          <c:idx val="0"/>
          <c:order val="0"/>
          <c:tx>
            <c:strRef>
              <c:f>Sheet1!$B$1</c:f>
              <c:strCache>
                <c:ptCount val="1"/>
                <c:pt idx="0">
                  <c:v>Column1</c:v>
                </c:pt>
              </c:strCache>
            </c:strRef>
          </c:tx>
          <c:spPr>
            <a:ln>
              <a:noFill/>
            </a:ln>
          </c:spPr>
          <c:dPt>
            <c:idx val="0"/>
            <c:bubble3D val="0"/>
            <c:spPr>
              <a:solidFill>
                <a:srgbClr val="FF0000">
                  <a:alpha val="36000"/>
                </a:srgbClr>
              </a:solidFill>
              <a:ln w="19050">
                <a:noFill/>
              </a:ln>
              <a:effectLst/>
            </c:spPr>
            <c:extLst>
              <c:ext xmlns:c16="http://schemas.microsoft.com/office/drawing/2014/chart" uri="{C3380CC4-5D6E-409C-BE32-E72D297353CC}">
                <c16:uniqueId val="{00000001-AE28-42EF-B16B-BF5E90B7E91B}"/>
              </c:ext>
            </c:extLst>
          </c:dPt>
          <c:dPt>
            <c:idx val="1"/>
            <c:bubble3D val="0"/>
            <c:spPr>
              <a:solidFill>
                <a:srgbClr val="FF0000"/>
              </a:solidFill>
              <a:ln w="19050">
                <a:noFill/>
              </a:ln>
              <a:effectLst/>
            </c:spPr>
            <c:extLst>
              <c:ext xmlns:c16="http://schemas.microsoft.com/office/drawing/2014/chart" uri="{C3380CC4-5D6E-409C-BE32-E72D297353CC}">
                <c16:uniqueId val="{00000003-AE28-42EF-B16B-BF5E90B7E91B}"/>
              </c:ext>
            </c:extLst>
          </c:dPt>
          <c:dPt>
            <c:idx val="2"/>
            <c:bubble3D val="0"/>
            <c:spPr>
              <a:solidFill>
                <a:srgbClr val="FF0000">
                  <a:alpha val="7000"/>
                </a:srgbClr>
              </a:solidFill>
              <a:ln w="19050">
                <a:noFill/>
              </a:ln>
              <a:effectLst/>
            </c:spPr>
            <c:extLst>
              <c:ext xmlns:c16="http://schemas.microsoft.com/office/drawing/2014/chart" uri="{C3380CC4-5D6E-409C-BE32-E72D297353CC}">
                <c16:uniqueId val="{00000005-AE28-42EF-B16B-BF5E90B7E91B}"/>
              </c:ext>
            </c:extLst>
          </c:dPt>
          <c:dLbls>
            <c:dLbl>
              <c:idx val="0"/>
              <c:layout>
                <c:manualLayout>
                  <c:x val="-4.840825620472336E-2"/>
                  <c:y val="-7.9076691427936042E-3"/>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48263649091071958"/>
                      <c:h val="0.30362190190787741"/>
                    </c:manualLayout>
                  </c15:layout>
                </c:ext>
                <c:ext xmlns:c16="http://schemas.microsoft.com/office/drawing/2014/chart" uri="{C3380CC4-5D6E-409C-BE32-E72D297353CC}">
                  <c16:uniqueId val="{00000001-AE28-42EF-B16B-BF5E90B7E91B}"/>
                </c:ext>
              </c:extLst>
            </c:dLbl>
            <c:dLbl>
              <c:idx val="1"/>
              <c:layout>
                <c:manualLayout>
                  <c:x val="0.21804156794320004"/>
                  <c:y val="-0.12943834355279166"/>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4678331797021963"/>
                      <c:h val="0.39659893548571179"/>
                    </c:manualLayout>
                  </c15:layout>
                </c:ext>
                <c:ext xmlns:c16="http://schemas.microsoft.com/office/drawing/2014/chart" uri="{C3380CC4-5D6E-409C-BE32-E72D297353CC}">
                  <c16:uniqueId val="{00000003-AE28-42EF-B16B-BF5E90B7E91B}"/>
                </c:ext>
              </c:extLst>
            </c:dLbl>
            <c:dLbl>
              <c:idx val="2"/>
              <c:layout>
                <c:manualLayout>
                  <c:x val="0.16951356571982815"/>
                  <c:y val="0.19951951865765266"/>
                </c:manualLayout>
              </c:layout>
              <c:numFmt formatCode="0&quot;%&quot;" sourceLinked="0"/>
              <c:spPr>
                <a:noFill/>
                <a:ln>
                  <a:noFill/>
                </a:ln>
                <a:effectLst/>
              </c:spPr>
              <c:txPr>
                <a:bodyPr rot="0" spcFirstLastPara="1" vertOverflow="ellipsis" vert="horz" wrap="square" lIns="38100" tIns="19050" rIns="38100" bIns="19050" anchor="ctr" anchorCtr="1">
                  <a:no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4155922119127224"/>
                      <c:h val="0.20420212710671634"/>
                    </c:manualLayout>
                  </c15:layout>
                </c:ext>
                <c:ext xmlns:c16="http://schemas.microsoft.com/office/drawing/2014/chart" uri="{C3380CC4-5D6E-409C-BE32-E72D297353CC}">
                  <c16:uniqueId val="{00000005-AE28-42EF-B16B-BF5E90B7E91B}"/>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Occasionally</c:v>
                </c:pt>
                <c:pt idx="1">
                  <c:v>Often</c:v>
                </c:pt>
                <c:pt idx="2">
                  <c:v>Rarely</c:v>
                </c:pt>
              </c:strCache>
            </c:strRef>
          </c:cat>
          <c:val>
            <c:numRef>
              <c:f>Sheet1!$B$2:$B$4</c:f>
              <c:numCache>
                <c:formatCode>General</c:formatCode>
                <c:ptCount val="3"/>
                <c:pt idx="0">
                  <c:v>51.2</c:v>
                </c:pt>
                <c:pt idx="1">
                  <c:v>22.1</c:v>
                </c:pt>
                <c:pt idx="2">
                  <c:v>26.7</c:v>
                </c:pt>
              </c:numCache>
            </c:numRef>
          </c:val>
          <c:extLst>
            <c:ext xmlns:c16="http://schemas.microsoft.com/office/drawing/2014/chart" uri="{C3380CC4-5D6E-409C-BE32-E72D297353CC}">
              <c16:uniqueId val="{00000006-AE28-42EF-B16B-BF5E90B7E91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0000"/>
            </a:solidFill>
            <a:ln>
              <a:noFill/>
            </a:ln>
          </c:spPr>
          <c:dPt>
            <c:idx val="0"/>
            <c:bubble3D val="0"/>
            <c:spPr>
              <a:solidFill>
                <a:srgbClr val="FF0000">
                  <a:alpha val="9000"/>
                </a:srgbClr>
              </a:solidFill>
              <a:ln w="19050">
                <a:noFill/>
              </a:ln>
              <a:effectLst/>
            </c:spPr>
            <c:extLst>
              <c:ext xmlns:c16="http://schemas.microsoft.com/office/drawing/2014/chart" uri="{C3380CC4-5D6E-409C-BE32-E72D297353CC}">
                <c16:uniqueId val="{00000001-2C8A-4578-B4CE-E7FC8911D8C5}"/>
              </c:ext>
            </c:extLst>
          </c:dPt>
          <c:dPt>
            <c:idx val="1"/>
            <c:bubble3D val="0"/>
            <c:spPr>
              <a:solidFill>
                <a:srgbClr val="FF0000">
                  <a:alpha val="44000"/>
                </a:srgbClr>
              </a:solidFill>
              <a:ln w="19050">
                <a:noFill/>
              </a:ln>
              <a:effectLst/>
            </c:spPr>
            <c:extLst>
              <c:ext xmlns:c16="http://schemas.microsoft.com/office/drawing/2014/chart" uri="{C3380CC4-5D6E-409C-BE32-E72D297353CC}">
                <c16:uniqueId val="{00000003-2C8A-4578-B4CE-E7FC8911D8C5}"/>
              </c:ext>
            </c:extLst>
          </c:dPt>
          <c:dPt>
            <c:idx val="2"/>
            <c:bubble3D val="0"/>
            <c:spPr>
              <a:solidFill>
                <a:srgbClr val="FF0000"/>
              </a:solidFill>
              <a:ln w="19050">
                <a:noFill/>
              </a:ln>
              <a:effectLst/>
            </c:spPr>
            <c:extLst>
              <c:ext xmlns:c16="http://schemas.microsoft.com/office/drawing/2014/chart" uri="{C3380CC4-5D6E-409C-BE32-E72D297353CC}">
                <c16:uniqueId val="{00000005-2C8A-4578-B4CE-E7FC8911D8C5}"/>
              </c:ext>
            </c:extLst>
          </c:dPt>
          <c:dLbls>
            <c:dLbl>
              <c:idx val="0"/>
              <c:layout>
                <c:manualLayout>
                  <c:x val="-8.5018681563036644E-2"/>
                  <c:y val="0.1030093396323648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8A-4578-B4CE-E7FC8911D8C5}"/>
                </c:ext>
              </c:extLst>
            </c:dLbl>
            <c:dLbl>
              <c:idx val="1"/>
              <c:layout>
                <c:manualLayout>
                  <c:x val="-0.25426704701632091"/>
                  <c:y val="-0.21452220121083126"/>
                </c:manualLayout>
              </c:layout>
              <c:showLegendKey val="0"/>
              <c:showVal val="1"/>
              <c:showCatName val="1"/>
              <c:showSerName val="0"/>
              <c:showPercent val="0"/>
              <c:showBubbleSize val="0"/>
              <c:extLst>
                <c:ext xmlns:c15="http://schemas.microsoft.com/office/drawing/2012/chart" uri="{CE6537A1-D6FC-4f65-9D91-7224C49458BB}">
                  <c15:layout>
                    <c:manualLayout>
                      <c:w val="0.44600036532265169"/>
                      <c:h val="0.23958321911892014"/>
                    </c:manualLayout>
                  </c15:layout>
                </c:ext>
                <c:ext xmlns:c16="http://schemas.microsoft.com/office/drawing/2014/chart" uri="{C3380CC4-5D6E-409C-BE32-E72D297353CC}">
                  <c16:uniqueId val="{00000003-2C8A-4578-B4CE-E7FC8911D8C5}"/>
                </c:ext>
              </c:extLst>
            </c:dLbl>
            <c:dLbl>
              <c:idx val="2"/>
              <c:layout>
                <c:manualLayout>
                  <c:x val="0.18724803022732769"/>
                  <c:y val="0.12742746745163339"/>
                </c:manualLayout>
              </c:layout>
              <c:numFmt formatCode="0&quot;%&quot;" sourceLinked="0"/>
              <c:spPr>
                <a:noFill/>
                <a:ln>
                  <a:noFill/>
                </a:ln>
                <a:effectLst/>
              </c:spPr>
              <c:txPr>
                <a:bodyPr rot="0" spcFirstLastPara="1" vertOverflow="ellipsis" vert="horz" wrap="square" lIns="38100" tIns="19050" rIns="38100" bIns="19050" anchor="ctr" anchorCtr="1">
                  <a:noAutofit/>
                </a:bodyPr>
                <a:lstStyle/>
                <a:p>
                  <a:pPr>
                    <a:defRPr sz="3200" b="0" i="0" u="none" strike="noStrike" kern="1200" baseline="0">
                      <a:solidFill>
                        <a:sysClr val="windowText" lastClr="000000"/>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0310434604283689"/>
                      <c:h val="0.41906127082448552"/>
                    </c:manualLayout>
                  </c15:layout>
                </c:ext>
                <c:ext xmlns:c16="http://schemas.microsoft.com/office/drawing/2014/chart" uri="{C3380CC4-5D6E-409C-BE32-E72D297353CC}">
                  <c16:uniqueId val="{00000005-2C8A-4578-B4CE-E7FC8911D8C5}"/>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ysClr val="windowText" lastClr="000000"/>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Sheet2!$A$4:$A$6</c:f>
              <c:strCache>
                <c:ptCount val="3"/>
                <c:pt idx="0">
                  <c:v>Low</c:v>
                </c:pt>
                <c:pt idx="1">
                  <c:v>Medium</c:v>
                </c:pt>
                <c:pt idx="2">
                  <c:v>High</c:v>
                </c:pt>
              </c:strCache>
            </c:strRef>
          </c:cat>
          <c:val>
            <c:numRef>
              <c:f>Sheet2!$B$4:$B$6</c:f>
              <c:numCache>
                <c:formatCode>General</c:formatCode>
                <c:ptCount val="3"/>
                <c:pt idx="0">
                  <c:v>9.9</c:v>
                </c:pt>
                <c:pt idx="1">
                  <c:v>64.2</c:v>
                </c:pt>
                <c:pt idx="2">
                  <c:v>25.6</c:v>
                </c:pt>
              </c:numCache>
            </c:numRef>
          </c:val>
          <c:extLst>
            <c:ext xmlns:c16="http://schemas.microsoft.com/office/drawing/2014/chart" uri="{C3380CC4-5D6E-409C-BE32-E72D297353CC}">
              <c16:uniqueId val="{00000006-2C8A-4578-B4CE-E7FC8911D8C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152985-CBE2-4900-8EE9-94419C3794DD}" type="datetimeFigureOut">
              <a:rPr lang="en-CA" smtClean="0"/>
              <a:t>2024-09-02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3599C4-0708-4B7B-BA83-0BB372631E8A}" type="slidenum">
              <a:rPr lang="en-CA" smtClean="0"/>
              <a:t>‹#›</a:t>
            </a:fld>
            <a:endParaRPr lang="en-CA"/>
          </a:p>
        </p:txBody>
      </p:sp>
    </p:spTree>
    <p:extLst>
      <p:ext uri="{BB962C8B-B14F-4D97-AF65-F5344CB8AC3E}">
        <p14:creationId xmlns:p14="http://schemas.microsoft.com/office/powerpoint/2010/main" val="4017806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5"/>
          </p:nvPr>
        </p:nvSpPr>
        <p:spPr/>
        <p:txBody>
          <a:bodyPr/>
          <a:lstStyle/>
          <a:p>
            <a:fld id="{563599C4-0708-4B7B-BA83-0BB372631E8A}" type="slidenum">
              <a:rPr lang="en-CA" smtClean="0"/>
              <a:t>1</a:t>
            </a:fld>
            <a:endParaRPr lang="en-CA"/>
          </a:p>
        </p:txBody>
      </p:sp>
    </p:spTree>
    <p:extLst>
      <p:ext uri="{BB962C8B-B14F-4D97-AF65-F5344CB8AC3E}">
        <p14:creationId xmlns:p14="http://schemas.microsoft.com/office/powerpoint/2010/main" val="2267182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3367089"/>
            <a:ext cx="27432000" cy="7162800"/>
          </a:xfrm>
        </p:spPr>
        <p:txBody>
          <a:bodyPr anchor="b"/>
          <a:lstStyle>
            <a:lvl1pPr algn="ctr">
              <a:defRPr sz="18000"/>
            </a:lvl1pPr>
          </a:lstStyle>
          <a:p>
            <a:r>
              <a:rPr lang="en-US"/>
              <a:t>Click to edit Master title style</a:t>
            </a:r>
            <a:endParaRPr lang="en-US" dirty="0"/>
          </a:p>
        </p:txBody>
      </p:sp>
      <p:sp>
        <p:nvSpPr>
          <p:cNvPr id="3" name="Subtitle 2"/>
          <p:cNvSpPr>
            <a:spLocks noGrp="1"/>
          </p:cNvSpPr>
          <p:nvPr>
            <p:ph type="subTitle" idx="1"/>
          </p:nvPr>
        </p:nvSpPr>
        <p:spPr>
          <a:xfrm>
            <a:off x="4572000" y="10806114"/>
            <a:ext cx="27432000" cy="4967286"/>
          </a:xfrm>
        </p:spPr>
        <p:txBody>
          <a:bodyPr/>
          <a:lstStyle>
            <a:lvl1pPr marL="0" indent="0" algn="ctr">
              <a:buNone/>
              <a:defRPr sz="7200"/>
            </a:lvl1pPr>
            <a:lvl2pPr marL="1371600" indent="0" algn="ctr">
              <a:buNone/>
              <a:defRPr sz="6000"/>
            </a:lvl2pPr>
            <a:lvl3pPr marL="2743200" indent="0" algn="ctr">
              <a:buNone/>
              <a:defRPr sz="5400"/>
            </a:lvl3pPr>
            <a:lvl4pPr marL="4114800" indent="0" algn="ctr">
              <a:buNone/>
              <a:defRPr sz="4800"/>
            </a:lvl4pPr>
            <a:lvl5pPr marL="5486400" indent="0" algn="ctr">
              <a:buNone/>
              <a:defRPr sz="4800"/>
            </a:lvl5pPr>
            <a:lvl6pPr marL="6858000" indent="0" algn="ctr">
              <a:buNone/>
              <a:defRPr sz="4800"/>
            </a:lvl6pPr>
            <a:lvl7pPr marL="8229600" indent="0" algn="ctr">
              <a:buNone/>
              <a:defRPr sz="4800"/>
            </a:lvl7pPr>
            <a:lvl8pPr marL="9601200" indent="0" algn="ctr">
              <a:buNone/>
              <a:defRPr sz="4800"/>
            </a:lvl8pPr>
            <a:lvl9pPr marL="10972800" indent="0" algn="ctr">
              <a:buNone/>
              <a:defRPr sz="4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81F516-6080-DE48-9FC1-38DAAB4ABA8E}" type="datetimeFigureOut">
              <a:rPr lang="en-US" smtClean="0"/>
              <a:t>9/2/24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1122903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1F516-6080-DE48-9FC1-38DAAB4ABA8E}" type="datetimeFigureOut">
              <a:rPr lang="en-US" smtClean="0"/>
              <a:t>9/2/24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3975448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0" y="5129216"/>
            <a:ext cx="31546800" cy="8558211"/>
          </a:xfrm>
        </p:spPr>
        <p:txBody>
          <a:bodyPr anchor="b"/>
          <a:lstStyle>
            <a:lvl1pPr>
              <a:defRPr sz="18000"/>
            </a:lvl1pPr>
          </a:lstStyle>
          <a:p>
            <a:r>
              <a:rPr lang="en-US"/>
              <a:t>Click to edit Master title style</a:t>
            </a:r>
            <a:endParaRPr lang="en-US" dirty="0"/>
          </a:p>
        </p:txBody>
      </p:sp>
      <p:sp>
        <p:nvSpPr>
          <p:cNvPr id="3" name="Text Placeholder 2"/>
          <p:cNvSpPr>
            <a:spLocks noGrp="1"/>
          </p:cNvSpPr>
          <p:nvPr>
            <p:ph type="body" idx="1"/>
          </p:nvPr>
        </p:nvSpPr>
        <p:spPr>
          <a:xfrm>
            <a:off x="2495550" y="13768391"/>
            <a:ext cx="31546800" cy="4500561"/>
          </a:xfrm>
        </p:spPr>
        <p:txBody>
          <a:bodyPr/>
          <a:lstStyle>
            <a:lvl1pPr marL="0" indent="0">
              <a:buNone/>
              <a:defRPr sz="7200">
                <a:solidFill>
                  <a:schemeClr val="tx1">
                    <a:tint val="82000"/>
                  </a:schemeClr>
                </a:solidFill>
              </a:defRPr>
            </a:lvl1pPr>
            <a:lvl2pPr marL="1371600" indent="0">
              <a:buNone/>
              <a:defRPr sz="6000">
                <a:solidFill>
                  <a:schemeClr val="tx1">
                    <a:tint val="82000"/>
                  </a:schemeClr>
                </a:solidFill>
              </a:defRPr>
            </a:lvl2pPr>
            <a:lvl3pPr marL="2743200" indent="0">
              <a:buNone/>
              <a:defRPr sz="5400">
                <a:solidFill>
                  <a:schemeClr val="tx1">
                    <a:tint val="82000"/>
                  </a:schemeClr>
                </a:solidFill>
              </a:defRPr>
            </a:lvl3pPr>
            <a:lvl4pPr marL="4114800" indent="0">
              <a:buNone/>
              <a:defRPr sz="4800">
                <a:solidFill>
                  <a:schemeClr val="tx1">
                    <a:tint val="82000"/>
                  </a:schemeClr>
                </a:solidFill>
              </a:defRPr>
            </a:lvl4pPr>
            <a:lvl5pPr marL="5486400" indent="0">
              <a:buNone/>
              <a:defRPr sz="4800">
                <a:solidFill>
                  <a:schemeClr val="tx1">
                    <a:tint val="82000"/>
                  </a:schemeClr>
                </a:solidFill>
              </a:defRPr>
            </a:lvl5pPr>
            <a:lvl6pPr marL="6858000" indent="0">
              <a:buNone/>
              <a:defRPr sz="4800">
                <a:solidFill>
                  <a:schemeClr val="tx1">
                    <a:tint val="82000"/>
                  </a:schemeClr>
                </a:solidFill>
              </a:defRPr>
            </a:lvl6pPr>
            <a:lvl7pPr marL="8229600" indent="0">
              <a:buNone/>
              <a:defRPr sz="4800">
                <a:solidFill>
                  <a:schemeClr val="tx1">
                    <a:tint val="82000"/>
                  </a:schemeClr>
                </a:solidFill>
              </a:defRPr>
            </a:lvl7pPr>
            <a:lvl8pPr marL="9601200" indent="0">
              <a:buNone/>
              <a:defRPr sz="4800">
                <a:solidFill>
                  <a:schemeClr val="tx1">
                    <a:tint val="82000"/>
                  </a:schemeClr>
                </a:solidFill>
              </a:defRPr>
            </a:lvl8pPr>
            <a:lvl9pPr marL="10972800" indent="0">
              <a:buNone/>
              <a:defRPr sz="48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81F516-6080-DE48-9FC1-38DAAB4ABA8E}" type="datetimeFigureOut">
              <a:rPr lang="en-US" smtClean="0"/>
              <a:t>9/2/24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5997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5476875"/>
            <a:ext cx="15544800" cy="13054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5476875"/>
            <a:ext cx="15544800" cy="13054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81F516-6080-DE48-9FC1-38DAAB4ABA8E}" type="datetimeFigureOut">
              <a:rPr lang="en-US" smtClean="0"/>
              <a:t>9/2/24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535805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095377"/>
            <a:ext cx="31546800" cy="3976689"/>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6" y="5043489"/>
            <a:ext cx="15473361" cy="2471736"/>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Click to edit Master text styles</a:t>
            </a:r>
          </a:p>
        </p:txBody>
      </p:sp>
      <p:sp>
        <p:nvSpPr>
          <p:cNvPr id="4" name="Content Placeholder 3"/>
          <p:cNvSpPr>
            <a:spLocks noGrp="1"/>
          </p:cNvSpPr>
          <p:nvPr>
            <p:ph sz="half" idx="2"/>
          </p:nvPr>
        </p:nvSpPr>
        <p:spPr>
          <a:xfrm>
            <a:off x="2519366" y="7515225"/>
            <a:ext cx="15473361" cy="11053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0" y="5043489"/>
            <a:ext cx="15549564" cy="2471736"/>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8516600" y="7515225"/>
            <a:ext cx="15549564" cy="11053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81F516-6080-DE48-9FC1-38DAAB4ABA8E}" type="datetimeFigureOut">
              <a:rPr lang="en-US" smtClean="0"/>
              <a:t>9/2/24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8071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81F516-6080-DE48-9FC1-38DAAB4ABA8E}" type="datetimeFigureOut">
              <a:rPr lang="en-US" smtClean="0"/>
              <a:t>9/2/24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2175175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81F516-6080-DE48-9FC1-38DAAB4ABA8E}" type="datetimeFigureOut">
              <a:rPr lang="en-US" smtClean="0"/>
              <a:t>9/2/24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1410158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6" y="1371600"/>
            <a:ext cx="11796711" cy="4800600"/>
          </a:xfrm>
        </p:spPr>
        <p:txBody>
          <a:bodyPr anchor="b"/>
          <a:lstStyle>
            <a:lvl1pPr>
              <a:defRPr sz="9600"/>
            </a:lvl1pPr>
          </a:lstStyle>
          <a:p>
            <a:r>
              <a:rPr lang="en-US"/>
              <a:t>Click to edit Master title style</a:t>
            </a:r>
            <a:endParaRPr lang="en-US" dirty="0"/>
          </a:p>
        </p:txBody>
      </p:sp>
      <p:sp>
        <p:nvSpPr>
          <p:cNvPr id="3" name="Content Placeholder 2"/>
          <p:cNvSpPr>
            <a:spLocks noGrp="1"/>
          </p:cNvSpPr>
          <p:nvPr>
            <p:ph idx="1"/>
          </p:nvPr>
        </p:nvSpPr>
        <p:spPr>
          <a:xfrm>
            <a:off x="15549564" y="2962277"/>
            <a:ext cx="18516600" cy="14620875"/>
          </a:xfrm>
        </p:spPr>
        <p:txBody>
          <a:bodyPr/>
          <a:lstStyle>
            <a:lvl1pPr>
              <a:defRPr sz="9600"/>
            </a:lvl1pPr>
            <a:lvl2pPr>
              <a:defRPr sz="8400"/>
            </a:lvl2pPr>
            <a:lvl3pPr>
              <a:defRPr sz="7200"/>
            </a:lvl3pPr>
            <a:lvl4pPr>
              <a:defRPr sz="6000"/>
            </a:lvl4pPr>
            <a:lvl5pPr>
              <a:defRPr sz="6000"/>
            </a:lvl5pPr>
            <a:lvl6pPr>
              <a:defRPr sz="6000"/>
            </a:lvl6pPr>
            <a:lvl7pPr>
              <a:defRPr sz="6000"/>
            </a:lvl7pPr>
            <a:lvl8pPr>
              <a:defRPr sz="6000"/>
            </a:lvl8pPr>
            <a:lvl9pPr>
              <a:defRPr sz="6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6" y="6172200"/>
            <a:ext cx="11796711" cy="11434764"/>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D081F516-6080-DE48-9FC1-38DAAB4ABA8E}" type="datetimeFigureOut">
              <a:rPr lang="en-US" smtClean="0"/>
              <a:t>9/2/24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1162425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6" y="1371600"/>
            <a:ext cx="11796711" cy="4800600"/>
          </a:xfrm>
        </p:spPr>
        <p:txBody>
          <a:bodyPr anchor="b"/>
          <a:lstStyle>
            <a:lvl1pPr>
              <a:defRPr sz="9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2962277"/>
            <a:ext cx="18516600" cy="14620875"/>
          </a:xfrm>
        </p:spPr>
        <p:txBody>
          <a:bodyPr anchor="t"/>
          <a:lstStyle>
            <a:lvl1pPr marL="0" indent="0">
              <a:buNone/>
              <a:defRPr sz="9600"/>
            </a:lvl1pPr>
            <a:lvl2pPr marL="1371600" indent="0">
              <a:buNone/>
              <a:defRPr sz="8400"/>
            </a:lvl2pPr>
            <a:lvl3pPr marL="2743200" indent="0">
              <a:buNone/>
              <a:defRPr sz="7200"/>
            </a:lvl3pPr>
            <a:lvl4pPr marL="4114800" indent="0">
              <a:buNone/>
              <a:defRPr sz="6000"/>
            </a:lvl4pPr>
            <a:lvl5pPr marL="5486400" indent="0">
              <a:buNone/>
              <a:defRPr sz="6000"/>
            </a:lvl5pPr>
            <a:lvl6pPr marL="6858000" indent="0">
              <a:buNone/>
              <a:defRPr sz="6000"/>
            </a:lvl6pPr>
            <a:lvl7pPr marL="8229600" indent="0">
              <a:buNone/>
              <a:defRPr sz="6000"/>
            </a:lvl7pPr>
            <a:lvl8pPr marL="9601200" indent="0">
              <a:buNone/>
              <a:defRPr sz="6000"/>
            </a:lvl8pPr>
            <a:lvl9pPr marL="10972800" indent="0">
              <a:buNone/>
              <a:defRPr sz="6000"/>
            </a:lvl9pPr>
          </a:lstStyle>
          <a:p>
            <a:r>
              <a:rPr lang="en-US"/>
              <a:t>Click icon to add picture</a:t>
            </a:r>
            <a:endParaRPr lang="en-US" dirty="0"/>
          </a:p>
        </p:txBody>
      </p:sp>
      <p:sp>
        <p:nvSpPr>
          <p:cNvPr id="4" name="Text Placeholder 3"/>
          <p:cNvSpPr>
            <a:spLocks noGrp="1"/>
          </p:cNvSpPr>
          <p:nvPr>
            <p:ph type="body" sz="half" idx="2"/>
          </p:nvPr>
        </p:nvSpPr>
        <p:spPr>
          <a:xfrm>
            <a:off x="2519366" y="6172200"/>
            <a:ext cx="11796711" cy="11434764"/>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D081F516-6080-DE48-9FC1-38DAAB4ABA8E}" type="datetimeFigureOut">
              <a:rPr lang="en-US" smtClean="0"/>
              <a:t>9/2/24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647215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1F516-6080-DE48-9FC1-38DAAB4ABA8E}" type="datetimeFigureOut">
              <a:rPr lang="en-US" smtClean="0"/>
              <a:t>9/2/24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1386388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0" y="1095375"/>
            <a:ext cx="7886700" cy="174355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0" y="1095375"/>
            <a:ext cx="23202900" cy="174355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1F516-6080-DE48-9FC1-38DAAB4ABA8E}" type="datetimeFigureOut">
              <a:rPr lang="en-US" smtClean="0"/>
              <a:t>9/2/24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44C0-B8C9-C84B-9993-BB3AC1B421D6}" type="slidenum">
              <a:rPr lang="en-US" smtClean="0"/>
              <a:t>‹#›</a:t>
            </a:fld>
            <a:endParaRPr lang="en-US"/>
          </a:p>
        </p:txBody>
      </p:sp>
    </p:spTree>
    <p:extLst>
      <p:ext uri="{BB962C8B-B14F-4D97-AF65-F5344CB8AC3E}">
        <p14:creationId xmlns:p14="http://schemas.microsoft.com/office/powerpoint/2010/main" val="231487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095377"/>
            <a:ext cx="31546800" cy="397668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5476875"/>
            <a:ext cx="31546800" cy="130540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19069052"/>
            <a:ext cx="8229600" cy="1095375"/>
          </a:xfrm>
          <a:prstGeom prst="rect">
            <a:avLst/>
          </a:prstGeom>
        </p:spPr>
        <p:txBody>
          <a:bodyPr vert="horz" lIns="91440" tIns="45720" rIns="91440" bIns="45720" rtlCol="0" anchor="ctr"/>
          <a:lstStyle>
            <a:lvl1pPr algn="l">
              <a:defRPr sz="3600">
                <a:solidFill>
                  <a:schemeClr val="tx1">
                    <a:tint val="82000"/>
                  </a:schemeClr>
                </a:solidFill>
              </a:defRPr>
            </a:lvl1pPr>
          </a:lstStyle>
          <a:p>
            <a:fld id="{D081F516-6080-DE48-9FC1-38DAAB4ABA8E}" type="datetimeFigureOut">
              <a:rPr lang="en-US" smtClean="0"/>
              <a:t>9/2/24</a:t>
            </a:fld>
            <a:endParaRPr lang="en-US"/>
          </a:p>
        </p:txBody>
      </p:sp>
      <p:sp>
        <p:nvSpPr>
          <p:cNvPr id="5" name="Footer Placeholder 4"/>
          <p:cNvSpPr>
            <a:spLocks noGrp="1"/>
          </p:cNvSpPr>
          <p:nvPr>
            <p:ph type="ftr" sz="quarter" idx="3"/>
          </p:nvPr>
        </p:nvSpPr>
        <p:spPr>
          <a:xfrm>
            <a:off x="12115800" y="19069052"/>
            <a:ext cx="12344400" cy="1095375"/>
          </a:xfrm>
          <a:prstGeom prst="rect">
            <a:avLst/>
          </a:prstGeom>
        </p:spPr>
        <p:txBody>
          <a:bodyPr vert="horz" lIns="91440" tIns="45720" rIns="91440" bIns="45720" rtlCol="0" anchor="ctr"/>
          <a:lstStyle>
            <a:lvl1pPr algn="ctr">
              <a:defRPr sz="36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5831800" y="19069052"/>
            <a:ext cx="8229600" cy="1095375"/>
          </a:xfrm>
          <a:prstGeom prst="rect">
            <a:avLst/>
          </a:prstGeom>
        </p:spPr>
        <p:txBody>
          <a:bodyPr vert="horz" lIns="91440" tIns="45720" rIns="91440" bIns="45720" rtlCol="0" anchor="ctr"/>
          <a:lstStyle>
            <a:lvl1pPr algn="r">
              <a:defRPr sz="3600">
                <a:solidFill>
                  <a:schemeClr val="tx1">
                    <a:tint val="82000"/>
                  </a:schemeClr>
                </a:solidFill>
              </a:defRPr>
            </a:lvl1pPr>
          </a:lstStyle>
          <a:p>
            <a:fld id="{99E544C0-B8C9-C84B-9993-BB3AC1B421D6}" type="slidenum">
              <a:rPr lang="en-US" smtClean="0"/>
              <a:t>‹#›</a:t>
            </a:fld>
            <a:endParaRPr lang="en-US"/>
          </a:p>
        </p:txBody>
      </p:sp>
    </p:spTree>
    <p:extLst>
      <p:ext uri="{BB962C8B-B14F-4D97-AF65-F5344CB8AC3E}">
        <p14:creationId xmlns:p14="http://schemas.microsoft.com/office/powerpoint/2010/main" val="33217537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p:titleStyle>
    <p:bodyStyle>
      <a:lvl1pPr marL="685800" indent="-685800" algn="l" defTabSz="2743200" rtl="0" eaLnBrk="1" latinLnBrk="0" hangingPunct="1">
        <a:lnSpc>
          <a:spcPct val="90000"/>
        </a:lnSpc>
        <a:spcBef>
          <a:spcPts val="3000"/>
        </a:spcBef>
        <a:buFont typeface="Arial" panose="020B0604020202020204" pitchFamily="34" charset="0"/>
        <a:buChar char="•"/>
        <a:defRPr sz="8400" kern="120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72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60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p:bodyStyle>
    <p:otherStyle>
      <a:defPPr>
        <a:defRPr lang="en-US"/>
      </a:defPPr>
      <a:lvl1pPr marL="0" algn="l" defTabSz="2743200" rtl="0" eaLnBrk="1" latinLnBrk="0" hangingPunct="1">
        <a:defRPr sz="5400" kern="1200">
          <a:solidFill>
            <a:schemeClr val="tx1"/>
          </a:solidFill>
          <a:latin typeface="+mn-lt"/>
          <a:ea typeface="+mn-ea"/>
          <a:cs typeface="+mn-cs"/>
        </a:defRPr>
      </a:lvl1pPr>
      <a:lvl2pPr marL="1371600" algn="l" defTabSz="2743200" rtl="0" eaLnBrk="1" latinLnBrk="0" hangingPunct="1">
        <a:defRPr sz="5400" kern="1200">
          <a:solidFill>
            <a:schemeClr val="tx1"/>
          </a:solidFill>
          <a:latin typeface="+mn-lt"/>
          <a:ea typeface="+mn-ea"/>
          <a:cs typeface="+mn-cs"/>
        </a:defRPr>
      </a:lvl2pPr>
      <a:lvl3pPr marL="2743200" algn="l" defTabSz="2743200" rtl="0" eaLnBrk="1" latinLnBrk="0" hangingPunct="1">
        <a:defRPr sz="5400" kern="1200">
          <a:solidFill>
            <a:schemeClr val="tx1"/>
          </a:solidFill>
          <a:latin typeface="+mn-lt"/>
          <a:ea typeface="+mn-ea"/>
          <a:cs typeface="+mn-cs"/>
        </a:defRPr>
      </a:lvl3pPr>
      <a:lvl4pPr marL="4114800" algn="l" defTabSz="2743200" rtl="0" eaLnBrk="1" latinLnBrk="0" hangingPunct="1">
        <a:defRPr sz="5400" kern="1200">
          <a:solidFill>
            <a:schemeClr val="tx1"/>
          </a:solidFill>
          <a:latin typeface="+mn-lt"/>
          <a:ea typeface="+mn-ea"/>
          <a:cs typeface="+mn-cs"/>
        </a:defRPr>
      </a:lvl4pPr>
      <a:lvl5pPr marL="5486400" algn="l" defTabSz="2743200" rtl="0" eaLnBrk="1" latinLnBrk="0" hangingPunct="1">
        <a:defRPr sz="5400" kern="1200">
          <a:solidFill>
            <a:schemeClr val="tx1"/>
          </a:solidFill>
          <a:latin typeface="+mn-lt"/>
          <a:ea typeface="+mn-ea"/>
          <a:cs typeface="+mn-cs"/>
        </a:defRPr>
      </a:lvl5pPr>
      <a:lvl6pPr marL="6858000" algn="l" defTabSz="2743200" rtl="0" eaLnBrk="1" latinLnBrk="0" hangingPunct="1">
        <a:defRPr sz="5400" kern="1200">
          <a:solidFill>
            <a:schemeClr val="tx1"/>
          </a:solidFill>
          <a:latin typeface="+mn-lt"/>
          <a:ea typeface="+mn-ea"/>
          <a:cs typeface="+mn-cs"/>
        </a:defRPr>
      </a:lvl6pPr>
      <a:lvl7pPr marL="8229600" algn="l" defTabSz="2743200" rtl="0" eaLnBrk="1" latinLnBrk="0" hangingPunct="1">
        <a:defRPr sz="5400" kern="1200">
          <a:solidFill>
            <a:schemeClr val="tx1"/>
          </a:solidFill>
          <a:latin typeface="+mn-lt"/>
          <a:ea typeface="+mn-ea"/>
          <a:cs typeface="+mn-cs"/>
        </a:defRPr>
      </a:lvl7pPr>
      <a:lvl8pPr marL="9601200" algn="l" defTabSz="2743200" rtl="0" eaLnBrk="1" latinLnBrk="0" hangingPunct="1">
        <a:defRPr sz="5400" kern="1200">
          <a:solidFill>
            <a:schemeClr val="tx1"/>
          </a:solidFill>
          <a:latin typeface="+mn-lt"/>
          <a:ea typeface="+mn-ea"/>
          <a:cs typeface="+mn-cs"/>
        </a:defRPr>
      </a:lvl8pPr>
      <a:lvl9pPr marL="10972800" algn="l" defTabSz="2743200" rtl="0" eaLnBrk="1" latinLnBrk="0" hangingPunct="1">
        <a:defRPr sz="5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hart" Target="../charts/chart4.xml"/><Relationship Id="rId18" Type="http://schemas.openxmlformats.org/officeDocument/2006/relationships/image" Target="../media/image11.svg"/><Relationship Id="rId3" Type="http://schemas.openxmlformats.org/officeDocument/2006/relationships/image" Target="../media/image1.png"/><Relationship Id="rId7" Type="http://schemas.openxmlformats.org/officeDocument/2006/relationships/chart" Target="../charts/chart2.xml"/><Relationship Id="rId12" Type="http://schemas.openxmlformats.org/officeDocument/2006/relationships/chart" Target="../charts/chart3.xml"/><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chart" Target="../charts/chart1.xml"/><Relationship Id="rId11" Type="http://schemas.openxmlformats.org/officeDocument/2006/relationships/image" Target="../media/image7.png"/><Relationship Id="rId5" Type="http://schemas.openxmlformats.org/officeDocument/2006/relationships/image" Target="../media/image3.jpg"/><Relationship Id="rId1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1E910171-0B11-4F1E-B191-D2F002E89D14}"/>
              </a:ext>
            </a:extLst>
          </p:cNvPr>
          <p:cNvGrpSpPr/>
          <p:nvPr/>
        </p:nvGrpSpPr>
        <p:grpSpPr>
          <a:xfrm rot="16200000">
            <a:off x="23208687" y="4852718"/>
            <a:ext cx="1854149" cy="4583929"/>
            <a:chOff x="17897076" y="-902125"/>
            <a:chExt cx="5608907" cy="21023223"/>
          </a:xfrm>
        </p:grpSpPr>
        <p:pic>
          <p:nvPicPr>
            <p:cNvPr id="73" name="Picture 72">
              <a:extLst>
                <a:ext uri="{FF2B5EF4-FFF2-40B4-BE49-F238E27FC236}">
                  <a16:creationId xmlns:a16="http://schemas.microsoft.com/office/drawing/2014/main" id="{CBDFBAB3-1FC2-D362-ACB1-D945DBD11955}"/>
                </a:ext>
              </a:extLst>
            </p:cNvPr>
            <p:cNvPicPr>
              <a:picLocks noChangeAspect="1"/>
            </p:cNvPicPr>
            <p:nvPr/>
          </p:nvPicPr>
          <p:blipFill>
            <a:blip r:embed="rId3"/>
            <a:srcRect r="1518" b="51414"/>
            <a:stretch/>
          </p:blipFill>
          <p:spPr>
            <a:xfrm rot="5400000">
              <a:off x="11321095" y="5673856"/>
              <a:ext cx="18760869" cy="5608907"/>
            </a:xfrm>
            <a:prstGeom prst="rect">
              <a:avLst/>
            </a:prstGeom>
          </p:spPr>
        </p:pic>
        <p:pic>
          <p:nvPicPr>
            <p:cNvPr id="75" name="Picture 74">
              <a:extLst>
                <a:ext uri="{FF2B5EF4-FFF2-40B4-BE49-F238E27FC236}">
                  <a16:creationId xmlns:a16="http://schemas.microsoft.com/office/drawing/2014/main" id="{3FDB6733-3A36-B6D3-BB61-6DC570F8BF15}"/>
                </a:ext>
              </a:extLst>
            </p:cNvPr>
            <p:cNvPicPr>
              <a:picLocks noChangeAspect="1"/>
            </p:cNvPicPr>
            <p:nvPr/>
          </p:nvPicPr>
          <p:blipFill>
            <a:blip r:embed="rId3"/>
            <a:srcRect l="81420" t="48565" r="4155" b="6259"/>
            <a:stretch/>
          </p:blipFill>
          <p:spPr>
            <a:xfrm rot="5400000">
              <a:off x="19149792" y="16139453"/>
              <a:ext cx="2748015" cy="5215276"/>
            </a:xfrm>
            <a:prstGeom prst="rect">
              <a:avLst/>
            </a:prstGeom>
          </p:spPr>
        </p:pic>
      </p:grpSp>
      <p:sp>
        <p:nvSpPr>
          <p:cNvPr id="40" name="Rectangle 39">
            <a:extLst>
              <a:ext uri="{FF2B5EF4-FFF2-40B4-BE49-F238E27FC236}">
                <a16:creationId xmlns:a16="http://schemas.microsoft.com/office/drawing/2014/main" id="{7ED1005E-6750-0AD8-2EC0-D5515F0D986C}"/>
              </a:ext>
            </a:extLst>
          </p:cNvPr>
          <p:cNvSpPr/>
          <p:nvPr/>
        </p:nvSpPr>
        <p:spPr>
          <a:xfrm>
            <a:off x="8486734" y="0"/>
            <a:ext cx="19303358" cy="20574000"/>
          </a:xfrm>
          <a:prstGeom prst="rect">
            <a:avLst/>
          </a:prstGeom>
          <a:solidFill>
            <a:srgbClr val="0099FF">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TextBox 4">
            <a:extLst>
              <a:ext uri="{FF2B5EF4-FFF2-40B4-BE49-F238E27FC236}">
                <a16:creationId xmlns:a16="http://schemas.microsoft.com/office/drawing/2014/main" id="{B7A275AE-80B9-B4CE-78C4-E3935CECC76E}"/>
              </a:ext>
            </a:extLst>
          </p:cNvPr>
          <p:cNvSpPr txBox="1"/>
          <p:nvPr/>
        </p:nvSpPr>
        <p:spPr>
          <a:xfrm>
            <a:off x="453527" y="303047"/>
            <a:ext cx="7820284" cy="2283702"/>
          </a:xfrm>
          <a:prstGeom prst="rect">
            <a:avLst/>
          </a:prstGeom>
          <a:noFill/>
        </p:spPr>
        <p:txBody>
          <a:bodyPr wrap="square">
            <a:spAutoFit/>
          </a:bodyPr>
          <a:lstStyle/>
          <a:p>
            <a:pPr algn="ctr">
              <a:lnSpc>
                <a:spcPct val="115000"/>
              </a:lnSpc>
              <a:spcAft>
                <a:spcPts val="800"/>
              </a:spcAft>
            </a:pPr>
            <a:r>
              <a:rPr lang="en-US" sz="4000" b="1" kern="100" dirty="0">
                <a:effectLst/>
                <a:latin typeface="Aptos" panose="020B0004020202020204" pitchFamily="34" charset="0"/>
                <a:ea typeface="DengXian" panose="02010600030101010101" pitchFamily="2" charset="-122"/>
                <a:cs typeface="Arial" panose="020B0604020202020204" pitchFamily="34" charset="0"/>
              </a:rPr>
              <a:t>Self-Preservation: </a:t>
            </a:r>
          </a:p>
          <a:p>
            <a:pPr algn="ctr">
              <a:lnSpc>
                <a:spcPct val="115000"/>
              </a:lnSpc>
              <a:spcAft>
                <a:spcPts val="800"/>
              </a:spcAft>
            </a:pPr>
            <a:r>
              <a:rPr lang="en-US" sz="4000" b="1" kern="100" dirty="0">
                <a:effectLst/>
                <a:latin typeface="Aptos" panose="020B0004020202020204" pitchFamily="34" charset="0"/>
                <a:ea typeface="DengXian" panose="02010600030101010101" pitchFamily="2" charset="-122"/>
                <a:cs typeface="Arial" panose="020B0604020202020204" pitchFamily="34" charset="0"/>
              </a:rPr>
              <a:t>Stress and Its Impacts on Digital Preservationists in Canada</a:t>
            </a:r>
            <a:endParaRPr lang="en-CA" sz="4000" b="1" kern="100" dirty="0">
              <a:effectLst/>
              <a:latin typeface="Aptos" panose="020B0004020202020204" pitchFamily="34" charset="0"/>
              <a:ea typeface="DengXian" panose="02010600030101010101" pitchFamily="2" charset="-122"/>
              <a:cs typeface="Arial" panose="020B0604020202020204" pitchFamily="34" charset="0"/>
            </a:endParaRPr>
          </a:p>
        </p:txBody>
      </p:sp>
      <p:sp>
        <p:nvSpPr>
          <p:cNvPr id="7" name="TextBox 6">
            <a:extLst>
              <a:ext uri="{FF2B5EF4-FFF2-40B4-BE49-F238E27FC236}">
                <a16:creationId xmlns:a16="http://schemas.microsoft.com/office/drawing/2014/main" id="{DD8DDA40-E8D7-4DAE-89E4-313F07C37224}"/>
              </a:ext>
            </a:extLst>
          </p:cNvPr>
          <p:cNvSpPr txBox="1"/>
          <p:nvPr/>
        </p:nvSpPr>
        <p:spPr>
          <a:xfrm>
            <a:off x="31651915" y="14060575"/>
            <a:ext cx="4924085" cy="1125052"/>
          </a:xfrm>
          <a:prstGeom prst="rect">
            <a:avLst/>
          </a:prstGeom>
          <a:noFill/>
        </p:spPr>
        <p:txBody>
          <a:bodyPr wrap="square">
            <a:spAutoFit/>
          </a:bodyPr>
          <a:lstStyle/>
          <a:p>
            <a:pPr>
              <a:lnSpc>
                <a:spcPct val="115000"/>
              </a:lnSpc>
              <a:spcAft>
                <a:spcPts val="800"/>
              </a:spcAft>
            </a:pPr>
            <a:r>
              <a:rPr lang="en-US" b="1" kern="100" dirty="0">
                <a:effectLst/>
                <a:latin typeface="Times New Roman" panose="02020603050405020304" pitchFamily="18" charset="0"/>
                <a:ea typeface="DengXian" panose="02010600030101010101" pitchFamily="2" charset="-122"/>
                <a:cs typeface="Times New Roman" panose="02020603050405020304" pitchFamily="18" charset="0"/>
              </a:rPr>
              <a:t>Brett Lougheed</a:t>
            </a:r>
            <a:r>
              <a:rPr lang="en-US" kern="100" dirty="0">
                <a:effectLst/>
                <a:latin typeface="Times New Roman" panose="02020603050405020304" pitchFamily="18" charset="0"/>
                <a:ea typeface="DengXian" panose="02010600030101010101" pitchFamily="2" charset="-122"/>
                <a:cs typeface="Times New Roman" panose="02020603050405020304" pitchFamily="18" charset="0"/>
              </a:rPr>
              <a:t>, University Archivist/Digital Curator (b.lougheed@uwinnipeg.ca)</a:t>
            </a:r>
            <a:endParaRPr lang="en-CA" kern="100" dirty="0">
              <a:effectLst/>
              <a:latin typeface="Times New Roman" panose="02020603050405020304" pitchFamily="18" charset="0"/>
              <a:ea typeface="DengXian" panose="02010600030101010101" pitchFamily="2" charset="-122"/>
              <a:cs typeface="Times New Roman" panose="02020603050405020304" pitchFamily="18" charset="0"/>
            </a:endParaRPr>
          </a:p>
          <a:p>
            <a:pPr>
              <a:lnSpc>
                <a:spcPct val="115000"/>
              </a:lnSpc>
              <a:spcAft>
                <a:spcPts val="800"/>
              </a:spcAft>
            </a:pPr>
            <a:r>
              <a:rPr lang="en-US" b="1" kern="100" dirty="0">
                <a:effectLst/>
                <a:latin typeface="Times New Roman" panose="02020603050405020304" pitchFamily="18" charset="0"/>
                <a:ea typeface="DengXian" panose="02010600030101010101" pitchFamily="2" charset="-122"/>
                <a:cs typeface="Times New Roman" panose="02020603050405020304" pitchFamily="18" charset="0"/>
              </a:rPr>
              <a:t>Aynslie Hinds</a:t>
            </a:r>
            <a:r>
              <a:rPr lang="en-US" kern="100" dirty="0">
                <a:effectLst/>
                <a:latin typeface="Times New Roman" panose="02020603050405020304" pitchFamily="18" charset="0"/>
                <a:ea typeface="DengXian" panose="02010600030101010101" pitchFamily="2" charset="-122"/>
                <a:cs typeface="Times New Roman" panose="02020603050405020304" pitchFamily="18" charset="0"/>
              </a:rPr>
              <a:t>, Instructor (</a:t>
            </a:r>
            <a:r>
              <a:rPr lang="en-US" dirty="0">
                <a:effectLst/>
                <a:latin typeface="Times New Roman" panose="02020603050405020304" pitchFamily="18" charset="0"/>
                <a:ea typeface="DengXian" panose="02010600030101010101" pitchFamily="2" charset="-122"/>
                <a:cs typeface="Times New Roman" panose="02020603050405020304" pitchFamily="18" charset="0"/>
              </a:rPr>
              <a:t>a.hinds@uwinnipeg.ca)</a:t>
            </a:r>
            <a:endParaRPr lang="en-CA" dirty="0">
              <a:latin typeface="Times New Roman" panose="02020603050405020304" pitchFamily="18" charset="0"/>
              <a:cs typeface="Times New Roman" panose="02020603050405020304" pitchFamily="18" charset="0"/>
            </a:endParaRPr>
          </a:p>
        </p:txBody>
      </p:sp>
      <p:pic>
        <p:nvPicPr>
          <p:cNvPr id="9" name="Picture 8" descr="A black and grey text&#10;&#10;Description automatically generated">
            <a:extLst>
              <a:ext uri="{FF2B5EF4-FFF2-40B4-BE49-F238E27FC236}">
                <a16:creationId xmlns:a16="http://schemas.microsoft.com/office/drawing/2014/main" id="{1F099E2B-EB27-A519-C0DC-8DFCD21701FD}"/>
              </a:ext>
            </a:extLst>
          </p:cNvPr>
          <p:cNvPicPr>
            <a:picLocks noChangeAspect="1"/>
          </p:cNvPicPr>
          <p:nvPr/>
        </p:nvPicPr>
        <p:blipFill>
          <a:blip r:embed="rId4"/>
          <a:stretch>
            <a:fillRect/>
          </a:stretch>
        </p:blipFill>
        <p:spPr>
          <a:xfrm>
            <a:off x="28546989" y="14217988"/>
            <a:ext cx="2897926" cy="874407"/>
          </a:xfrm>
          <a:prstGeom prst="rect">
            <a:avLst/>
          </a:prstGeom>
        </p:spPr>
      </p:pic>
      <p:sp>
        <p:nvSpPr>
          <p:cNvPr id="11" name="TextBox 10">
            <a:extLst>
              <a:ext uri="{FF2B5EF4-FFF2-40B4-BE49-F238E27FC236}">
                <a16:creationId xmlns:a16="http://schemas.microsoft.com/office/drawing/2014/main" id="{61306BA8-D2D5-C303-8A8D-82E3725D47F1}"/>
              </a:ext>
            </a:extLst>
          </p:cNvPr>
          <p:cNvSpPr txBox="1"/>
          <p:nvPr/>
        </p:nvSpPr>
        <p:spPr>
          <a:xfrm>
            <a:off x="390442" y="3443525"/>
            <a:ext cx="7933979" cy="4697504"/>
          </a:xfrm>
          <a:prstGeom prst="rect">
            <a:avLst/>
          </a:prstGeom>
          <a:noFill/>
        </p:spPr>
        <p:txBody>
          <a:bodyPr wrap="square">
            <a:spAutoFit/>
          </a:bodyPr>
          <a:lstStyle/>
          <a:p>
            <a:pPr marL="342900" indent="-342900">
              <a:lnSpc>
                <a:spcPct val="115000"/>
              </a:lnSpc>
              <a:spcAft>
                <a:spcPts val="800"/>
              </a:spcAft>
              <a:buFont typeface="+mj-lt"/>
              <a:buAutoNum type="arabicPeriod"/>
            </a:pPr>
            <a:r>
              <a:rPr lang="en-US" sz="3200" kern="100" dirty="0">
                <a:effectLst/>
                <a:latin typeface="Aptos" panose="020B0004020202020204" pitchFamily="34" charset="0"/>
                <a:ea typeface="DengXian" panose="02010600030101010101" pitchFamily="2" charset="-122"/>
                <a:cs typeface="Arial" panose="020B0604020202020204" pitchFamily="34" charset="0"/>
              </a:rPr>
              <a:t>To what degree are our roles as digital preservationists contributing to the stress levels in our lives and what are the major stressors impacting the Canadian community?</a:t>
            </a:r>
            <a:endParaRPr lang="en-CA" sz="3200" kern="100" dirty="0">
              <a:effectLst/>
              <a:latin typeface="Aptos" panose="020B0004020202020204" pitchFamily="34" charset="0"/>
              <a:ea typeface="DengXian" panose="02010600030101010101" pitchFamily="2" charset="-122"/>
              <a:cs typeface="Arial" panose="020B0604020202020204" pitchFamily="34" charset="0"/>
            </a:endParaRPr>
          </a:p>
          <a:p>
            <a:pPr marL="342900" indent="-342900">
              <a:lnSpc>
                <a:spcPct val="115000"/>
              </a:lnSpc>
              <a:spcAft>
                <a:spcPts val="800"/>
              </a:spcAft>
              <a:buFont typeface="+mj-lt"/>
              <a:buAutoNum type="arabicPeriod"/>
            </a:pPr>
            <a:r>
              <a:rPr lang="en-US" sz="3200" kern="100" dirty="0">
                <a:effectLst/>
                <a:latin typeface="Aptos" panose="020B0004020202020204" pitchFamily="34" charset="0"/>
                <a:ea typeface="DengXian" panose="02010600030101010101" pitchFamily="2" charset="-122"/>
                <a:cs typeface="Arial" panose="020B0604020202020204" pitchFamily="34" charset="0"/>
              </a:rPr>
              <a:t>Is the stress we feel having a harmful effect on our mental and physical well-being?</a:t>
            </a:r>
            <a:endParaRPr lang="en-CA" sz="3200" kern="100" dirty="0">
              <a:effectLst/>
              <a:latin typeface="Aptos" panose="020B0004020202020204" pitchFamily="34" charset="0"/>
              <a:ea typeface="DengXian" panose="02010600030101010101" pitchFamily="2" charset="-122"/>
              <a:cs typeface="Arial" panose="020B0604020202020204" pitchFamily="34" charset="0"/>
            </a:endParaRPr>
          </a:p>
        </p:txBody>
      </p:sp>
      <p:sp>
        <p:nvSpPr>
          <p:cNvPr id="12" name="TextBox 11">
            <a:extLst>
              <a:ext uri="{FF2B5EF4-FFF2-40B4-BE49-F238E27FC236}">
                <a16:creationId xmlns:a16="http://schemas.microsoft.com/office/drawing/2014/main" id="{DEA63FF9-E77B-0BB9-11F9-A2B5D462EEF9}"/>
              </a:ext>
            </a:extLst>
          </p:cNvPr>
          <p:cNvSpPr txBox="1"/>
          <p:nvPr/>
        </p:nvSpPr>
        <p:spPr>
          <a:xfrm>
            <a:off x="1877875" y="2713473"/>
            <a:ext cx="4421980" cy="646331"/>
          </a:xfrm>
          <a:prstGeom prst="rect">
            <a:avLst/>
          </a:prstGeom>
          <a:noFill/>
        </p:spPr>
        <p:txBody>
          <a:bodyPr wrap="none" rtlCol="0">
            <a:spAutoFit/>
          </a:bodyPr>
          <a:lstStyle/>
          <a:p>
            <a:r>
              <a:rPr lang="en-CA" sz="3600" b="1" dirty="0"/>
              <a:t>Research Questions</a:t>
            </a:r>
          </a:p>
        </p:txBody>
      </p:sp>
      <p:sp>
        <p:nvSpPr>
          <p:cNvPr id="14" name="TextBox 13">
            <a:extLst>
              <a:ext uri="{FF2B5EF4-FFF2-40B4-BE49-F238E27FC236}">
                <a16:creationId xmlns:a16="http://schemas.microsoft.com/office/drawing/2014/main" id="{8FF9EB44-72A8-A012-926B-867339FDC275}"/>
              </a:ext>
            </a:extLst>
          </p:cNvPr>
          <p:cNvSpPr txBox="1"/>
          <p:nvPr/>
        </p:nvSpPr>
        <p:spPr>
          <a:xfrm>
            <a:off x="405637" y="9117869"/>
            <a:ext cx="7886018" cy="8098564"/>
          </a:xfrm>
          <a:prstGeom prst="rect">
            <a:avLst/>
          </a:prstGeom>
          <a:noFill/>
        </p:spPr>
        <p:txBody>
          <a:bodyPr wrap="square" lIns="91440" tIns="45720" rIns="91440" bIns="45720" anchor="t">
            <a:spAutoFit/>
          </a:bodyPr>
          <a:lstStyle/>
          <a:p>
            <a:pPr>
              <a:lnSpc>
                <a:spcPct val="115000"/>
              </a:lnSpc>
              <a:spcAft>
                <a:spcPts val="800"/>
              </a:spcAft>
            </a:pPr>
            <a:r>
              <a:rPr lang="en-US" sz="3200" kern="100" dirty="0">
                <a:effectLst/>
                <a:latin typeface="Aptos" panose="020B0004020202020204" pitchFamily="34" charset="0"/>
                <a:ea typeface="DengXian" panose="02010600030101010101" pitchFamily="2" charset="-122"/>
                <a:cs typeface="Arial" panose="020B0604020202020204" pitchFamily="34" charset="0"/>
              </a:rPr>
              <a:t>A survey based on scales and measures commonly used in similar organizational psychology studies, including those pertaining to librarians, archivists, and information technologists, was distributed via list-servs and digital preservation networks in Canada in May 2023. ~40% of digital preservationists in Canada responded. The sample seemed to reflect the demographics and employment conditions of individuals in the profession.</a:t>
            </a:r>
          </a:p>
          <a:p>
            <a:pPr>
              <a:lnSpc>
                <a:spcPct val="115000"/>
              </a:lnSpc>
              <a:spcAft>
                <a:spcPts val="800"/>
              </a:spcAft>
            </a:pPr>
            <a:r>
              <a:rPr lang="en-US" sz="3200" kern="100" dirty="0">
                <a:latin typeface="Aptos" panose="020B0004020202020204" pitchFamily="34" charset="0"/>
                <a:ea typeface="DengXian" panose="02010600030101010101" pitchFamily="2" charset="-122"/>
                <a:cs typeface="Arial" panose="020B0604020202020204" pitchFamily="34" charset="0"/>
              </a:rPr>
              <a:t>Most respondents identified as:</a:t>
            </a:r>
            <a:endParaRPr lang="en-CA" sz="3200" dirty="0"/>
          </a:p>
          <a:p>
            <a:pPr>
              <a:lnSpc>
                <a:spcPct val="115000"/>
              </a:lnSpc>
              <a:spcAft>
                <a:spcPts val="800"/>
              </a:spcAft>
            </a:pPr>
            <a:endParaRPr lang="en-US" sz="3200" kern="100" dirty="0">
              <a:effectLst/>
              <a:latin typeface="Aptos" panose="020B0004020202020204" pitchFamily="34" charset="0"/>
              <a:ea typeface="DengXian" panose="02010600030101010101" pitchFamily="2" charset="-122"/>
              <a:cs typeface="Arial" panose="020B0604020202020204" pitchFamily="34" charset="0"/>
            </a:endParaRPr>
          </a:p>
          <a:p>
            <a:pPr>
              <a:lnSpc>
                <a:spcPct val="115000"/>
              </a:lnSpc>
              <a:spcAft>
                <a:spcPts val="800"/>
              </a:spcAft>
            </a:pPr>
            <a:endParaRPr lang="en-US" sz="2000" kern="100" dirty="0">
              <a:effectLst/>
              <a:latin typeface="Aptos" panose="020B0004020202020204" pitchFamily="34" charset="0"/>
              <a:ea typeface="DengXian" panose="02010600030101010101" pitchFamily="2" charset="-122"/>
              <a:cs typeface="Arial" panose="020B0604020202020204" pitchFamily="34" charset="0"/>
            </a:endParaRPr>
          </a:p>
        </p:txBody>
      </p:sp>
      <p:sp>
        <p:nvSpPr>
          <p:cNvPr id="15" name="TextBox 14">
            <a:extLst>
              <a:ext uri="{FF2B5EF4-FFF2-40B4-BE49-F238E27FC236}">
                <a16:creationId xmlns:a16="http://schemas.microsoft.com/office/drawing/2014/main" id="{09709660-2C78-78B4-89C9-EE4FEDBACAA9}"/>
              </a:ext>
            </a:extLst>
          </p:cNvPr>
          <p:cNvSpPr txBox="1"/>
          <p:nvPr/>
        </p:nvSpPr>
        <p:spPr>
          <a:xfrm>
            <a:off x="2629330" y="8463042"/>
            <a:ext cx="2919069" cy="646331"/>
          </a:xfrm>
          <a:prstGeom prst="rect">
            <a:avLst/>
          </a:prstGeom>
          <a:noFill/>
        </p:spPr>
        <p:txBody>
          <a:bodyPr wrap="none" rtlCol="0">
            <a:spAutoFit/>
          </a:bodyPr>
          <a:lstStyle/>
          <a:p>
            <a:r>
              <a:rPr lang="en-CA" sz="3600" b="1" dirty="0"/>
              <a:t>Methodology</a:t>
            </a:r>
          </a:p>
        </p:txBody>
      </p:sp>
      <p:sp>
        <p:nvSpPr>
          <p:cNvPr id="20" name="TextBox 19">
            <a:extLst>
              <a:ext uri="{FF2B5EF4-FFF2-40B4-BE49-F238E27FC236}">
                <a16:creationId xmlns:a16="http://schemas.microsoft.com/office/drawing/2014/main" id="{B3BDE564-B0C9-7231-C78B-CCA7C4456E61}"/>
              </a:ext>
            </a:extLst>
          </p:cNvPr>
          <p:cNvSpPr txBox="1"/>
          <p:nvPr/>
        </p:nvSpPr>
        <p:spPr>
          <a:xfrm>
            <a:off x="9265179" y="591100"/>
            <a:ext cx="17816272" cy="3448316"/>
          </a:xfrm>
          <a:prstGeom prst="rect">
            <a:avLst/>
          </a:prstGeom>
          <a:noFill/>
        </p:spPr>
        <p:txBody>
          <a:bodyPr wrap="square">
            <a:spAutoFit/>
          </a:bodyPr>
          <a:lstStyle/>
          <a:p>
            <a:pPr>
              <a:lnSpc>
                <a:spcPct val="115000"/>
              </a:lnSpc>
              <a:spcAft>
                <a:spcPts val="800"/>
              </a:spcAft>
            </a:pPr>
            <a:r>
              <a:rPr lang="en-US" sz="4800" b="1" kern="100" dirty="0">
                <a:effectLst/>
                <a:latin typeface="Aptos" panose="020B0004020202020204" pitchFamily="34" charset="0"/>
                <a:ea typeface="DengXian" panose="02010600030101010101" pitchFamily="2" charset="-122"/>
                <a:cs typeface="Arial" panose="020B0604020202020204" pitchFamily="34" charset="0"/>
              </a:rPr>
              <a:t>A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large percentage </a:t>
            </a:r>
            <a:r>
              <a:rPr lang="en-US" sz="4800" b="1" kern="100" dirty="0">
                <a:effectLst/>
                <a:latin typeface="Aptos" panose="020B0004020202020204" pitchFamily="34" charset="0"/>
                <a:ea typeface="DengXian" panose="02010600030101010101" pitchFamily="2" charset="-122"/>
                <a:cs typeface="Arial" panose="020B0604020202020204" pitchFamily="34" charset="0"/>
              </a:rPr>
              <a:t>of digital preservationists in Canada are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stressed out </a:t>
            </a:r>
            <a:r>
              <a:rPr lang="en-US" sz="4800" b="1" kern="100" dirty="0">
                <a:effectLst/>
                <a:latin typeface="Aptos" panose="020B0004020202020204" pitchFamily="34" charset="0"/>
                <a:ea typeface="DengXian" panose="02010600030101010101" pitchFamily="2" charset="-122"/>
                <a:cs typeface="Arial" panose="020B0604020202020204" pitchFamily="34" charset="0"/>
              </a:rPr>
              <a:t>and experiencing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burnout</a:t>
            </a:r>
            <a:r>
              <a:rPr lang="en-US" sz="4800" b="1" kern="100" dirty="0">
                <a:effectLst/>
                <a:latin typeface="Aptos" panose="020B0004020202020204" pitchFamily="34" charset="0"/>
                <a:ea typeface="DengXian" panose="02010600030101010101" pitchFamily="2" charset="-122"/>
                <a:cs typeface="Arial" panose="020B0604020202020204" pitchFamily="34" charset="0"/>
              </a:rPr>
              <a:t>,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anxiety</a:t>
            </a:r>
            <a:r>
              <a:rPr lang="en-US" sz="4800" b="1" kern="100" dirty="0">
                <a:effectLst/>
                <a:latin typeface="Aptos" panose="020B0004020202020204" pitchFamily="34" charset="0"/>
                <a:ea typeface="DengXian" panose="02010600030101010101" pitchFamily="2" charset="-122"/>
                <a:cs typeface="Arial" panose="020B0604020202020204" pitchFamily="34" charset="0"/>
              </a:rPr>
              <a:t>,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somatization</a:t>
            </a:r>
            <a:r>
              <a:rPr lang="en-US" sz="4800" b="1" kern="100" dirty="0">
                <a:effectLst/>
                <a:latin typeface="Aptos" panose="020B0004020202020204" pitchFamily="34" charset="0"/>
                <a:ea typeface="DengXian" panose="02010600030101010101" pitchFamily="2" charset="-122"/>
                <a:cs typeface="Arial" panose="020B0604020202020204" pitchFamily="34" charset="0"/>
              </a:rPr>
              <a:t>, and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depression</a:t>
            </a:r>
            <a:r>
              <a:rPr lang="en-US" sz="4800" b="1" kern="100" dirty="0">
                <a:effectLst/>
                <a:latin typeface="Aptos" panose="020B0004020202020204" pitchFamily="34" charset="0"/>
                <a:ea typeface="DengXian" panose="02010600030101010101" pitchFamily="2" charset="-122"/>
                <a:cs typeface="Arial" panose="020B0604020202020204" pitchFamily="34" charset="0"/>
              </a:rPr>
              <a:t>, </a:t>
            </a:r>
            <a:r>
              <a:rPr lang="en-US" sz="4800" b="1" kern="100" dirty="0">
                <a:latin typeface="Aptos" panose="020B0004020202020204" pitchFamily="34" charset="0"/>
                <a:ea typeface="DengXian" panose="02010600030101010101" pitchFamily="2" charset="-122"/>
                <a:cs typeface="Arial" panose="020B0604020202020204" pitchFamily="34" charset="0"/>
              </a:rPr>
              <a:t>while</a:t>
            </a:r>
            <a:r>
              <a:rPr lang="en-US" sz="4800" b="1" kern="100" dirty="0">
                <a:effectLst/>
                <a:latin typeface="Aptos" panose="020B0004020202020204" pitchFamily="34" charset="0"/>
                <a:ea typeface="DengXian" panose="02010600030101010101" pitchFamily="2" charset="-122"/>
                <a:cs typeface="Arial" panose="020B0604020202020204" pitchFamily="34" charset="0"/>
              </a:rPr>
              <a:t> nearly half are demonstrating some symptoms of </a:t>
            </a:r>
            <a:r>
              <a:rPr lang="en-US" sz="4800" b="1"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rPr>
              <a:t>psychological distress</a:t>
            </a:r>
            <a:r>
              <a:rPr lang="en-US" sz="4800" b="1" kern="100" dirty="0">
                <a:effectLst/>
                <a:latin typeface="Aptos" panose="020B0004020202020204" pitchFamily="34" charset="0"/>
                <a:ea typeface="DengXian" panose="02010600030101010101" pitchFamily="2" charset="-122"/>
                <a:cs typeface="Arial" panose="020B0604020202020204" pitchFamily="34" charset="0"/>
              </a:rPr>
              <a:t>.</a:t>
            </a:r>
            <a:endParaRPr lang="en-CA" sz="4800" b="1" kern="100" dirty="0">
              <a:effectLst/>
              <a:latin typeface="Aptos" panose="020B0004020202020204" pitchFamily="34" charset="0"/>
              <a:ea typeface="DengXian" panose="02010600030101010101" pitchFamily="2" charset="-122"/>
              <a:cs typeface="Arial" panose="020B0604020202020204" pitchFamily="34" charset="0"/>
            </a:endParaRPr>
          </a:p>
        </p:txBody>
      </p:sp>
      <p:sp>
        <p:nvSpPr>
          <p:cNvPr id="23" name="TextBox 22">
            <a:extLst>
              <a:ext uri="{FF2B5EF4-FFF2-40B4-BE49-F238E27FC236}">
                <a16:creationId xmlns:a16="http://schemas.microsoft.com/office/drawing/2014/main" id="{95D84441-7838-E1BE-1CAE-48309D025BB8}"/>
              </a:ext>
            </a:extLst>
          </p:cNvPr>
          <p:cNvSpPr txBox="1"/>
          <p:nvPr/>
        </p:nvSpPr>
        <p:spPr>
          <a:xfrm>
            <a:off x="28422912" y="1667784"/>
            <a:ext cx="7865008" cy="12321386"/>
          </a:xfrm>
          <a:prstGeom prst="rect">
            <a:avLst/>
          </a:prstGeom>
          <a:noFill/>
        </p:spPr>
        <p:txBody>
          <a:bodyPr wrap="square">
            <a:spAutoFit/>
          </a:bodyPr>
          <a:lstStyle/>
          <a:p>
            <a:pPr>
              <a:lnSpc>
                <a:spcPct val="115000"/>
              </a:lnSpc>
              <a:spcAft>
                <a:spcPts val="800"/>
              </a:spcAft>
            </a:pPr>
            <a:r>
              <a:rPr lang="en-US" sz="3200" kern="100" dirty="0">
                <a:effectLst/>
                <a:latin typeface="Aptos" panose="020B0004020202020204" pitchFamily="34" charset="0"/>
                <a:ea typeface="DengXian" panose="02010600030101010101" pitchFamily="2" charset="-122"/>
                <a:cs typeface="Arial" panose="020B0604020202020204" pitchFamily="34" charset="0"/>
              </a:rPr>
              <a:t>While yet unproven, it is highly likely that the job-induced stress felt by digital preservationists in Canada is having a dramatic impact on their health and well-being. Further research will examine whether any correlations exist between stress and health/mood symptoms, as well as whether job satisfaction, role ambiguity/conflict/overload, the state of one’s digital preservation program, and certain demographics such as age, gender, and employment conditions affect stress levels.  </a:t>
            </a:r>
            <a:endParaRPr lang="en-CA" sz="3200" kern="100" dirty="0">
              <a:effectLst/>
              <a:latin typeface="Aptos" panose="020B0004020202020204" pitchFamily="34" charset="0"/>
              <a:ea typeface="DengXian" panose="02010600030101010101" pitchFamily="2" charset="-122"/>
              <a:cs typeface="Arial" panose="020B0604020202020204" pitchFamily="34" charset="0"/>
            </a:endParaRPr>
          </a:p>
          <a:p>
            <a:pPr>
              <a:lnSpc>
                <a:spcPct val="115000"/>
              </a:lnSpc>
              <a:spcAft>
                <a:spcPts val="800"/>
              </a:spcAft>
            </a:pPr>
            <a:endParaRPr lang="en-CA" sz="900" kern="100" dirty="0">
              <a:effectLst/>
              <a:latin typeface="Aptos" panose="020B0004020202020204" pitchFamily="34" charset="0"/>
              <a:ea typeface="DengXian" panose="02010600030101010101" pitchFamily="2" charset="-122"/>
              <a:cs typeface="Arial" panose="020B0604020202020204" pitchFamily="34" charset="0"/>
            </a:endParaRPr>
          </a:p>
          <a:p>
            <a:pPr>
              <a:lnSpc>
                <a:spcPct val="115000"/>
              </a:lnSpc>
              <a:spcAft>
                <a:spcPts val="800"/>
              </a:spcAft>
            </a:pPr>
            <a:r>
              <a:rPr lang="en-US" sz="3200" kern="100" dirty="0">
                <a:effectLst/>
                <a:latin typeface="Aptos" panose="020B0004020202020204" pitchFamily="34" charset="0"/>
                <a:ea typeface="DengXian" panose="02010600030101010101" pitchFamily="2" charset="-122"/>
                <a:cs typeface="Arial" panose="020B0604020202020204" pitchFamily="34" charset="0"/>
              </a:rPr>
              <a:t>Through this study, we hope to provide the evidence to support a conversation between GLAM administrators and digital preservationists to ensure our digital heritage can continue to be preserved and made accessible for future generations, without negatively impacting the health of its </a:t>
            </a:r>
            <a:r>
              <a:rPr lang="en-US" sz="3200" kern="100" dirty="0" err="1">
                <a:effectLst/>
                <a:latin typeface="Aptos" panose="020B0004020202020204" pitchFamily="34" charset="0"/>
                <a:ea typeface="DengXian" panose="02010600030101010101" pitchFamily="2" charset="-122"/>
                <a:cs typeface="Arial" panose="020B0604020202020204" pitchFamily="34" charset="0"/>
              </a:rPr>
              <a:t>labour</a:t>
            </a:r>
            <a:r>
              <a:rPr lang="en-US" sz="3200" kern="100" dirty="0">
                <a:effectLst/>
                <a:latin typeface="Aptos" panose="020B0004020202020204" pitchFamily="34" charset="0"/>
                <a:ea typeface="DengXian" panose="02010600030101010101" pitchFamily="2" charset="-122"/>
                <a:cs typeface="Arial" panose="020B0604020202020204" pitchFamily="34" charset="0"/>
              </a:rPr>
              <a:t> force.</a:t>
            </a:r>
            <a:endParaRPr lang="en-CA" sz="3200" kern="100" dirty="0">
              <a:effectLst/>
              <a:latin typeface="Aptos" panose="020B0004020202020204" pitchFamily="34" charset="0"/>
              <a:ea typeface="DengXian" panose="02010600030101010101" pitchFamily="2" charset="-122"/>
              <a:cs typeface="Arial" panose="020B0604020202020204" pitchFamily="34" charset="0"/>
            </a:endParaRPr>
          </a:p>
        </p:txBody>
      </p:sp>
      <p:sp>
        <p:nvSpPr>
          <p:cNvPr id="25" name="TextBox 24">
            <a:extLst>
              <a:ext uri="{FF2B5EF4-FFF2-40B4-BE49-F238E27FC236}">
                <a16:creationId xmlns:a16="http://schemas.microsoft.com/office/drawing/2014/main" id="{9527FA56-73D8-3A46-A856-FD922A6495CF}"/>
              </a:ext>
            </a:extLst>
          </p:cNvPr>
          <p:cNvSpPr txBox="1"/>
          <p:nvPr/>
        </p:nvSpPr>
        <p:spPr>
          <a:xfrm>
            <a:off x="28422912" y="18760985"/>
            <a:ext cx="7963945" cy="1202252"/>
          </a:xfrm>
          <a:prstGeom prst="rect">
            <a:avLst/>
          </a:prstGeom>
          <a:noFill/>
        </p:spPr>
        <p:txBody>
          <a:bodyPr wrap="square">
            <a:spAutoFit/>
          </a:bodyPr>
          <a:lstStyle/>
          <a:p>
            <a:pPr>
              <a:lnSpc>
                <a:spcPct val="115000"/>
              </a:lnSpc>
              <a:spcAft>
                <a:spcPts val="800"/>
              </a:spcAft>
            </a:pPr>
            <a:r>
              <a:rPr lang="en-US" sz="1600" kern="100" dirty="0">
                <a:effectLst/>
                <a:latin typeface="Times New Roman" panose="02020603050405020304" pitchFamily="18" charset="0"/>
                <a:ea typeface="DengXian" panose="02010600030101010101" pitchFamily="2" charset="-122"/>
                <a:cs typeface="Times New Roman" panose="02020603050405020304" pitchFamily="18" charset="0"/>
              </a:rPr>
              <a:t>We would like to acknowledge the contributions of the Quantitative Research Methods class from the University of Winnipeg Master’s of Development Practice in Indigenous Development program for their support in analyzing the survey data set and creating graphs and tables for the study.</a:t>
            </a:r>
            <a:endParaRPr lang="en-CA" sz="1600" kern="100" dirty="0">
              <a:effectLst/>
              <a:latin typeface="Times New Roman" panose="02020603050405020304" pitchFamily="18" charset="0"/>
              <a:ea typeface="DengXian" panose="02010600030101010101" pitchFamily="2" charset="-122"/>
              <a:cs typeface="Times New Roman" panose="02020603050405020304" pitchFamily="18" charset="0"/>
            </a:endParaRPr>
          </a:p>
        </p:txBody>
      </p:sp>
      <p:sp>
        <p:nvSpPr>
          <p:cNvPr id="26" name="TextBox 25">
            <a:extLst>
              <a:ext uri="{FF2B5EF4-FFF2-40B4-BE49-F238E27FC236}">
                <a16:creationId xmlns:a16="http://schemas.microsoft.com/office/drawing/2014/main" id="{CF82EC3F-DB5B-6453-FCA3-23DCF38ACCCC}"/>
              </a:ext>
            </a:extLst>
          </p:cNvPr>
          <p:cNvSpPr txBox="1"/>
          <p:nvPr/>
        </p:nvSpPr>
        <p:spPr>
          <a:xfrm>
            <a:off x="29241738" y="843927"/>
            <a:ext cx="5762090" cy="646331"/>
          </a:xfrm>
          <a:prstGeom prst="rect">
            <a:avLst/>
          </a:prstGeom>
          <a:noFill/>
        </p:spPr>
        <p:txBody>
          <a:bodyPr wrap="none" rtlCol="0">
            <a:spAutoFit/>
          </a:bodyPr>
          <a:lstStyle/>
          <a:p>
            <a:r>
              <a:rPr lang="en-CA" sz="3600" b="1" dirty="0"/>
              <a:t>Conclusion &amp; Future Study</a:t>
            </a:r>
          </a:p>
        </p:txBody>
      </p:sp>
      <p:pic>
        <p:nvPicPr>
          <p:cNvPr id="27" name="Content Placeholder 5" descr="A group of people standing in a room&#10;&#10;Description automatically generated">
            <a:extLst>
              <a:ext uri="{FF2B5EF4-FFF2-40B4-BE49-F238E27FC236}">
                <a16:creationId xmlns:a16="http://schemas.microsoft.com/office/drawing/2014/main" id="{A8EA2D76-B75C-2DBA-8D15-1C8F3660D2C6}"/>
              </a:ext>
            </a:extLst>
          </p:cNvPr>
          <p:cNvPicPr>
            <a:picLocks noChangeAspect="1"/>
          </p:cNvPicPr>
          <p:nvPr/>
        </p:nvPicPr>
        <p:blipFill rotWithShape="1">
          <a:blip r:embed="rId5"/>
          <a:srcRect l="9428" t="13631" r="9327" b="46951"/>
          <a:stretch/>
        </p:blipFill>
        <p:spPr>
          <a:xfrm>
            <a:off x="28546989" y="15904230"/>
            <a:ext cx="7467576" cy="2716785"/>
          </a:xfrm>
          <a:prstGeom prst="rect">
            <a:avLst/>
          </a:prstGeom>
          <a:noFill/>
        </p:spPr>
      </p:pic>
      <p:sp>
        <p:nvSpPr>
          <p:cNvPr id="42" name="Isosceles Triangle 41">
            <a:extLst>
              <a:ext uri="{FF2B5EF4-FFF2-40B4-BE49-F238E27FC236}">
                <a16:creationId xmlns:a16="http://schemas.microsoft.com/office/drawing/2014/main" id="{E2047D7D-56D1-CA27-4570-3649E9FD5987}"/>
              </a:ext>
            </a:extLst>
          </p:cNvPr>
          <p:cNvSpPr/>
          <p:nvPr/>
        </p:nvSpPr>
        <p:spPr>
          <a:xfrm rot="16200000">
            <a:off x="17784529" y="3326338"/>
            <a:ext cx="10381128" cy="8071412"/>
          </a:xfrm>
          <a:prstGeom prst="triangle">
            <a:avLst/>
          </a:prstGeom>
          <a:solidFill>
            <a:schemeClr val="bg1">
              <a:lumMod val="85000"/>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itle 1">
            <a:extLst>
              <a:ext uri="{FF2B5EF4-FFF2-40B4-BE49-F238E27FC236}">
                <a16:creationId xmlns:a16="http://schemas.microsoft.com/office/drawing/2014/main" id="{3ED12208-8735-5DEA-994D-30DE196BDC7C}"/>
              </a:ext>
            </a:extLst>
          </p:cNvPr>
          <p:cNvSpPr txBox="1">
            <a:spLocks/>
          </p:cNvSpPr>
          <p:nvPr/>
        </p:nvSpPr>
        <p:spPr>
          <a:xfrm>
            <a:off x="20337731" y="4609738"/>
            <a:ext cx="10449784" cy="734369"/>
          </a:xfrm>
          <a:prstGeom prst="rect">
            <a:avLst/>
          </a:prstGeom>
        </p:spPr>
        <p:txBody>
          <a:bodyPr anchor="b">
            <a:normAutofit/>
          </a:bodyPr>
          <a:lst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a:lstStyle>
          <a:p>
            <a:r>
              <a:rPr lang="en-US" sz="3600" b="1" dirty="0"/>
              <a:t>Burnout</a:t>
            </a:r>
          </a:p>
        </p:txBody>
      </p:sp>
      <p:graphicFrame>
        <p:nvGraphicFramePr>
          <p:cNvPr id="44" name="Chart 43">
            <a:extLst>
              <a:ext uri="{FF2B5EF4-FFF2-40B4-BE49-F238E27FC236}">
                <a16:creationId xmlns:a16="http://schemas.microsoft.com/office/drawing/2014/main" id="{42E80773-31C6-3008-9B49-5BD3D3185B6A}"/>
              </a:ext>
            </a:extLst>
          </p:cNvPr>
          <p:cNvGraphicFramePr/>
          <p:nvPr>
            <p:extLst>
              <p:ext uri="{D42A27DB-BD31-4B8C-83A1-F6EECF244321}">
                <p14:modId xmlns:p14="http://schemas.microsoft.com/office/powerpoint/2010/main" val="272111050"/>
              </p:ext>
            </p:extLst>
          </p:nvPr>
        </p:nvGraphicFramePr>
        <p:xfrm>
          <a:off x="17743804" y="5369560"/>
          <a:ext cx="8891581" cy="4266728"/>
        </p:xfrm>
        <a:graphic>
          <a:graphicData uri="http://schemas.openxmlformats.org/drawingml/2006/chart">
            <c:chart xmlns:c="http://schemas.openxmlformats.org/drawingml/2006/chart" xmlns:r="http://schemas.openxmlformats.org/officeDocument/2006/relationships" r:id="rId6"/>
          </a:graphicData>
        </a:graphic>
      </p:graphicFrame>
      <p:sp>
        <p:nvSpPr>
          <p:cNvPr id="46" name="TextBox 45">
            <a:extLst>
              <a:ext uri="{FF2B5EF4-FFF2-40B4-BE49-F238E27FC236}">
                <a16:creationId xmlns:a16="http://schemas.microsoft.com/office/drawing/2014/main" id="{D7CFCD11-5F3D-1ED6-89CE-1048BC029BFF}"/>
              </a:ext>
            </a:extLst>
          </p:cNvPr>
          <p:cNvSpPr txBox="1"/>
          <p:nvPr/>
        </p:nvSpPr>
        <p:spPr>
          <a:xfrm>
            <a:off x="24178216" y="3146714"/>
            <a:ext cx="2263568" cy="584775"/>
          </a:xfrm>
          <a:prstGeom prst="rect">
            <a:avLst/>
          </a:prstGeom>
          <a:noFill/>
        </p:spPr>
        <p:txBody>
          <a:bodyPr wrap="none" rtlCol="0">
            <a:spAutoFit/>
          </a:bodyPr>
          <a:lstStyle/>
          <a:p>
            <a:r>
              <a:rPr lang="en-CA" sz="3200" b="1" dirty="0"/>
              <a:t>Exhaustion</a:t>
            </a:r>
          </a:p>
        </p:txBody>
      </p:sp>
      <p:graphicFrame>
        <p:nvGraphicFramePr>
          <p:cNvPr id="47" name="Chart 46">
            <a:extLst>
              <a:ext uri="{FF2B5EF4-FFF2-40B4-BE49-F238E27FC236}">
                <a16:creationId xmlns:a16="http://schemas.microsoft.com/office/drawing/2014/main" id="{C8CC02AB-B629-D55B-BC86-4957751FBE6A}"/>
              </a:ext>
            </a:extLst>
          </p:cNvPr>
          <p:cNvGraphicFramePr/>
          <p:nvPr>
            <p:extLst>
              <p:ext uri="{D42A27DB-BD31-4B8C-83A1-F6EECF244321}">
                <p14:modId xmlns:p14="http://schemas.microsoft.com/office/powerpoint/2010/main" val="3361097532"/>
              </p:ext>
            </p:extLst>
          </p:nvPr>
        </p:nvGraphicFramePr>
        <p:xfrm>
          <a:off x="21519172" y="7430389"/>
          <a:ext cx="8891581" cy="4266728"/>
        </p:xfrm>
        <a:graphic>
          <a:graphicData uri="http://schemas.openxmlformats.org/drawingml/2006/chart">
            <c:chart xmlns:c="http://schemas.openxmlformats.org/drawingml/2006/chart" xmlns:r="http://schemas.openxmlformats.org/officeDocument/2006/relationships" r:id="rId7"/>
          </a:graphicData>
        </a:graphic>
      </p:graphicFrame>
      <p:sp>
        <p:nvSpPr>
          <p:cNvPr id="48" name="TextBox 47">
            <a:extLst>
              <a:ext uri="{FF2B5EF4-FFF2-40B4-BE49-F238E27FC236}">
                <a16:creationId xmlns:a16="http://schemas.microsoft.com/office/drawing/2014/main" id="{8C30B61E-162F-86AC-C3CE-3C63F730FBCF}"/>
              </a:ext>
            </a:extLst>
          </p:cNvPr>
          <p:cNvSpPr txBox="1"/>
          <p:nvPr/>
        </p:nvSpPr>
        <p:spPr>
          <a:xfrm>
            <a:off x="23938566" y="7210536"/>
            <a:ext cx="3101747" cy="584775"/>
          </a:xfrm>
          <a:prstGeom prst="rect">
            <a:avLst/>
          </a:prstGeom>
          <a:noFill/>
        </p:spPr>
        <p:txBody>
          <a:bodyPr wrap="none" rtlCol="0">
            <a:spAutoFit/>
          </a:bodyPr>
          <a:lstStyle/>
          <a:p>
            <a:r>
              <a:rPr lang="en-CA" sz="3200" b="1" dirty="0"/>
              <a:t>Disengagement</a:t>
            </a:r>
          </a:p>
        </p:txBody>
      </p:sp>
      <p:pic>
        <p:nvPicPr>
          <p:cNvPr id="63" name="Picture 62">
            <a:extLst>
              <a:ext uri="{FF2B5EF4-FFF2-40B4-BE49-F238E27FC236}">
                <a16:creationId xmlns:a16="http://schemas.microsoft.com/office/drawing/2014/main" id="{137845A2-82BD-3A0D-C958-9A1E893C8750}"/>
              </a:ext>
            </a:extLst>
          </p:cNvPr>
          <p:cNvPicPr>
            <a:picLocks noChangeAspect="1"/>
          </p:cNvPicPr>
          <p:nvPr/>
        </p:nvPicPr>
        <p:blipFill>
          <a:blip r:embed="rId8"/>
          <a:srcRect l="48232" t="5664" r="5093" b="49224"/>
          <a:stretch/>
        </p:blipFill>
        <p:spPr>
          <a:xfrm>
            <a:off x="9228921" y="4394522"/>
            <a:ext cx="1464336" cy="1415290"/>
          </a:xfrm>
          <a:prstGeom prst="rect">
            <a:avLst/>
          </a:prstGeom>
        </p:spPr>
      </p:pic>
      <p:pic>
        <p:nvPicPr>
          <p:cNvPr id="65" name="Picture 64">
            <a:extLst>
              <a:ext uri="{FF2B5EF4-FFF2-40B4-BE49-F238E27FC236}">
                <a16:creationId xmlns:a16="http://schemas.microsoft.com/office/drawing/2014/main" id="{5389A13D-8A90-AF04-4717-2FEDB4F874E2}"/>
              </a:ext>
            </a:extLst>
          </p:cNvPr>
          <p:cNvPicPr>
            <a:picLocks noChangeAspect="1"/>
          </p:cNvPicPr>
          <p:nvPr/>
        </p:nvPicPr>
        <p:blipFill>
          <a:blip r:embed="rId9"/>
          <a:srcRect l="10348" t="50000" r="50000" b="6447"/>
          <a:stretch/>
        </p:blipFill>
        <p:spPr>
          <a:xfrm>
            <a:off x="9334360" y="5764909"/>
            <a:ext cx="1253459" cy="1376760"/>
          </a:xfrm>
          <a:prstGeom prst="rect">
            <a:avLst/>
          </a:prstGeom>
        </p:spPr>
      </p:pic>
      <p:pic>
        <p:nvPicPr>
          <p:cNvPr id="67" name="Picture 66">
            <a:extLst>
              <a:ext uri="{FF2B5EF4-FFF2-40B4-BE49-F238E27FC236}">
                <a16:creationId xmlns:a16="http://schemas.microsoft.com/office/drawing/2014/main" id="{CA34BF9A-6413-C2FD-D718-CB3AF164AE9B}"/>
              </a:ext>
            </a:extLst>
          </p:cNvPr>
          <p:cNvPicPr>
            <a:picLocks noChangeAspect="1"/>
          </p:cNvPicPr>
          <p:nvPr/>
        </p:nvPicPr>
        <p:blipFill>
          <a:blip r:embed="rId10"/>
          <a:srcRect l="9058" t="50990" r="53529" b="4753"/>
          <a:stretch/>
        </p:blipFill>
        <p:spPr>
          <a:xfrm>
            <a:off x="9299717" y="7203173"/>
            <a:ext cx="1258344" cy="1488553"/>
          </a:xfrm>
          <a:prstGeom prst="rect">
            <a:avLst/>
          </a:prstGeom>
        </p:spPr>
      </p:pic>
      <p:pic>
        <p:nvPicPr>
          <p:cNvPr id="71" name="Picture 70">
            <a:extLst>
              <a:ext uri="{FF2B5EF4-FFF2-40B4-BE49-F238E27FC236}">
                <a16:creationId xmlns:a16="http://schemas.microsoft.com/office/drawing/2014/main" id="{49F0DBE0-37BD-D713-A4D3-B467CC1466A3}"/>
              </a:ext>
            </a:extLst>
          </p:cNvPr>
          <p:cNvPicPr>
            <a:picLocks noChangeAspect="1"/>
          </p:cNvPicPr>
          <p:nvPr/>
        </p:nvPicPr>
        <p:blipFill>
          <a:blip r:embed="rId11"/>
          <a:srcRect l="55645" t="53516" r="9201" b="9412"/>
          <a:stretch/>
        </p:blipFill>
        <p:spPr>
          <a:xfrm flipH="1">
            <a:off x="13991906" y="9606743"/>
            <a:ext cx="1662635" cy="1753364"/>
          </a:xfrm>
          <a:prstGeom prst="rect">
            <a:avLst/>
          </a:prstGeom>
        </p:spPr>
      </p:pic>
      <p:sp>
        <p:nvSpPr>
          <p:cNvPr id="74" name="TextBox 73">
            <a:extLst>
              <a:ext uri="{FF2B5EF4-FFF2-40B4-BE49-F238E27FC236}">
                <a16:creationId xmlns:a16="http://schemas.microsoft.com/office/drawing/2014/main" id="{CFF7CF36-66F5-8F57-5DA5-66859CE2B347}"/>
              </a:ext>
            </a:extLst>
          </p:cNvPr>
          <p:cNvSpPr txBox="1"/>
          <p:nvPr/>
        </p:nvSpPr>
        <p:spPr>
          <a:xfrm>
            <a:off x="10699349" y="4601363"/>
            <a:ext cx="7872604" cy="3970318"/>
          </a:xfrm>
          <a:prstGeom prst="rect">
            <a:avLst/>
          </a:prstGeom>
          <a:noFill/>
        </p:spPr>
        <p:txBody>
          <a:bodyPr wrap="none" lIns="91440" tIns="45720" rIns="91440" bIns="45720" rtlCol="0" anchor="t">
            <a:spAutoFit/>
          </a:bodyPr>
          <a:lstStyle/>
          <a:p>
            <a:r>
              <a:rPr lang="en-CA" sz="3600" b="1" dirty="0"/>
              <a:t>46%</a:t>
            </a:r>
            <a:r>
              <a:rPr lang="en-CA" sz="3600" dirty="0"/>
              <a:t> symptoms of depression</a:t>
            </a:r>
          </a:p>
          <a:p>
            <a:endParaRPr lang="en-CA" sz="3600" dirty="0"/>
          </a:p>
          <a:p>
            <a:r>
              <a:rPr lang="en-CA" sz="3600" b="1"/>
              <a:t>24% </a:t>
            </a:r>
            <a:r>
              <a:rPr lang="en-CA" sz="3600" dirty="0"/>
              <a:t>symptoms of somatization</a:t>
            </a:r>
          </a:p>
          <a:p>
            <a:endParaRPr lang="en-CA" sz="3600" dirty="0"/>
          </a:p>
          <a:p>
            <a:r>
              <a:rPr lang="en-CA" sz="3600" b="1" dirty="0"/>
              <a:t>33%</a:t>
            </a:r>
            <a:r>
              <a:rPr lang="en-CA" sz="3600" dirty="0"/>
              <a:t> symptoms of anxiety</a:t>
            </a:r>
          </a:p>
          <a:p>
            <a:endParaRPr lang="en-CA" sz="3600" dirty="0"/>
          </a:p>
          <a:p>
            <a:r>
              <a:rPr lang="en-CA" sz="3600" b="1" dirty="0"/>
              <a:t>47%</a:t>
            </a:r>
            <a:r>
              <a:rPr lang="en-CA" sz="3600" dirty="0"/>
              <a:t> positive for psychological distress</a:t>
            </a:r>
          </a:p>
        </p:txBody>
      </p:sp>
      <p:graphicFrame>
        <p:nvGraphicFramePr>
          <p:cNvPr id="84" name="Chart 83">
            <a:extLst>
              <a:ext uri="{FF2B5EF4-FFF2-40B4-BE49-F238E27FC236}">
                <a16:creationId xmlns:a16="http://schemas.microsoft.com/office/drawing/2014/main" id="{C3F08A67-487B-05FB-4E01-6C22EF58BCA9}"/>
              </a:ext>
            </a:extLst>
          </p:cNvPr>
          <p:cNvGraphicFramePr/>
          <p:nvPr>
            <p:extLst>
              <p:ext uri="{D42A27DB-BD31-4B8C-83A1-F6EECF244321}">
                <p14:modId xmlns:p14="http://schemas.microsoft.com/office/powerpoint/2010/main" val="1967602502"/>
              </p:ext>
            </p:extLst>
          </p:nvPr>
        </p:nvGraphicFramePr>
        <p:xfrm>
          <a:off x="9382972" y="9205671"/>
          <a:ext cx="4852972" cy="5957487"/>
        </p:xfrm>
        <a:graphic>
          <a:graphicData uri="http://schemas.openxmlformats.org/drawingml/2006/chart">
            <c:chart xmlns:c="http://schemas.openxmlformats.org/drawingml/2006/chart" xmlns:r="http://schemas.openxmlformats.org/officeDocument/2006/relationships" r:id="rId12"/>
          </a:graphicData>
        </a:graphic>
      </p:graphicFrame>
      <p:sp>
        <p:nvSpPr>
          <p:cNvPr id="85" name="TextBox 84">
            <a:extLst>
              <a:ext uri="{FF2B5EF4-FFF2-40B4-BE49-F238E27FC236}">
                <a16:creationId xmlns:a16="http://schemas.microsoft.com/office/drawing/2014/main" id="{106954F7-FA27-68D0-8E45-F588D2B6D819}"/>
              </a:ext>
            </a:extLst>
          </p:cNvPr>
          <p:cNvSpPr txBox="1"/>
          <p:nvPr/>
        </p:nvSpPr>
        <p:spPr>
          <a:xfrm>
            <a:off x="9193949" y="9144167"/>
            <a:ext cx="4671215" cy="584775"/>
          </a:xfrm>
          <a:prstGeom prst="rect">
            <a:avLst/>
          </a:prstGeom>
          <a:noFill/>
        </p:spPr>
        <p:txBody>
          <a:bodyPr wrap="none" rtlCol="0">
            <a:spAutoFit/>
          </a:bodyPr>
          <a:lstStyle/>
          <a:p>
            <a:r>
              <a:rPr lang="en-CA" sz="3200" b="1" dirty="0"/>
              <a:t>General Levels of Stress</a:t>
            </a:r>
          </a:p>
        </p:txBody>
      </p:sp>
      <p:graphicFrame>
        <p:nvGraphicFramePr>
          <p:cNvPr id="87" name="Table 86">
            <a:extLst>
              <a:ext uri="{FF2B5EF4-FFF2-40B4-BE49-F238E27FC236}">
                <a16:creationId xmlns:a16="http://schemas.microsoft.com/office/drawing/2014/main" id="{637A5229-B279-1E73-E62B-E254AAC9873C}"/>
              </a:ext>
            </a:extLst>
          </p:cNvPr>
          <p:cNvGraphicFramePr>
            <a:graphicFrameLocks noGrp="1"/>
          </p:cNvGraphicFramePr>
          <p:nvPr>
            <p:extLst>
              <p:ext uri="{D42A27DB-BD31-4B8C-83A1-F6EECF244321}">
                <p14:modId xmlns:p14="http://schemas.microsoft.com/office/powerpoint/2010/main" val="4174909810"/>
              </p:ext>
            </p:extLst>
          </p:nvPr>
        </p:nvGraphicFramePr>
        <p:xfrm>
          <a:off x="15853716" y="11585425"/>
          <a:ext cx="11636600" cy="8426551"/>
        </p:xfrm>
        <a:graphic>
          <a:graphicData uri="http://schemas.openxmlformats.org/drawingml/2006/table">
            <a:tbl>
              <a:tblPr firstRow="1" bandRow="1">
                <a:tableStyleId>{5940675A-B579-460E-94D1-54222C63F5DA}</a:tableStyleId>
              </a:tblPr>
              <a:tblGrid>
                <a:gridCol w="4849738">
                  <a:extLst>
                    <a:ext uri="{9D8B030D-6E8A-4147-A177-3AD203B41FA5}">
                      <a16:colId xmlns:a16="http://schemas.microsoft.com/office/drawing/2014/main" val="1793657260"/>
                    </a:ext>
                  </a:extLst>
                </a:gridCol>
                <a:gridCol w="6786862">
                  <a:extLst>
                    <a:ext uri="{9D8B030D-6E8A-4147-A177-3AD203B41FA5}">
                      <a16:colId xmlns:a16="http://schemas.microsoft.com/office/drawing/2014/main" val="2862209622"/>
                    </a:ext>
                  </a:extLst>
                </a:gridCol>
              </a:tblGrid>
              <a:tr h="658932">
                <a:tc>
                  <a:txBody>
                    <a:bodyPr/>
                    <a:lstStyle/>
                    <a:p>
                      <a:r>
                        <a:rPr lang="en-CA" sz="3200" b="1" dirty="0"/>
                        <a:t>Stressor Category</a:t>
                      </a:r>
                    </a:p>
                  </a:txBody>
                  <a:tcPr>
                    <a:noFill/>
                  </a:tcPr>
                </a:tc>
                <a:tc>
                  <a:txBody>
                    <a:bodyPr/>
                    <a:lstStyle/>
                    <a:p>
                      <a:r>
                        <a:rPr lang="en-CA" sz="3200" b="1" dirty="0"/>
                        <a:t>Top Stressor in Category</a:t>
                      </a:r>
                    </a:p>
                  </a:txBody>
                  <a:tcPr>
                    <a:noFill/>
                  </a:tcPr>
                </a:tc>
                <a:extLst>
                  <a:ext uri="{0D108BD9-81ED-4DB2-BD59-A6C34878D82A}">
                    <a16:rowId xmlns:a16="http://schemas.microsoft.com/office/drawing/2014/main" val="3577477998"/>
                  </a:ext>
                </a:extLst>
              </a:tr>
              <a:tr h="1213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Funding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Allocation of resources is too low in comparison to needs </a:t>
                      </a:r>
                    </a:p>
                  </a:txBody>
                  <a:tcPr>
                    <a:noFill/>
                  </a:tcPr>
                </a:tc>
                <a:extLst>
                  <a:ext uri="{0D108BD9-81ED-4DB2-BD59-A6C34878D82A}">
                    <a16:rowId xmlns:a16="http://schemas.microsoft.com/office/drawing/2014/main" val="1691363632"/>
                  </a:ext>
                </a:extLst>
              </a:tr>
              <a:tr h="698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Staffing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Lack of funding for new positions </a:t>
                      </a:r>
                    </a:p>
                  </a:txBody>
                  <a:tcPr>
                    <a:noFill/>
                  </a:tcPr>
                </a:tc>
                <a:extLst>
                  <a:ext uri="{0D108BD9-81ED-4DB2-BD59-A6C34878D82A}">
                    <a16:rowId xmlns:a16="http://schemas.microsoft.com/office/drawing/2014/main" val="827439409"/>
                  </a:ext>
                </a:extLst>
              </a:tr>
              <a:tr h="1213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Organizational commitment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Lack of resources to pursue organizational change </a:t>
                      </a:r>
                    </a:p>
                  </a:txBody>
                  <a:tcPr>
                    <a:noFill/>
                  </a:tcPr>
                </a:tc>
                <a:extLst>
                  <a:ext uri="{0D108BD9-81ED-4DB2-BD59-A6C34878D82A}">
                    <a16:rowId xmlns:a16="http://schemas.microsoft.com/office/drawing/2014/main" val="3668873659"/>
                  </a:ext>
                </a:extLst>
              </a:tr>
              <a:tr h="1213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Discovery and access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Lack of technological infrastructure for access </a:t>
                      </a:r>
                    </a:p>
                  </a:txBody>
                  <a:tcPr>
                    <a:noFill/>
                  </a:tcPr>
                </a:tc>
                <a:extLst>
                  <a:ext uri="{0D108BD9-81ED-4DB2-BD59-A6C34878D82A}">
                    <a16:rowId xmlns:a16="http://schemas.microsoft.com/office/drawing/2014/main" val="1727838568"/>
                  </a:ext>
                </a:extLst>
              </a:tr>
              <a:tr h="1213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Policies, strategies, and procedures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Lack of time/resources for policy development/procedure documentation </a:t>
                      </a:r>
                    </a:p>
                  </a:txBody>
                  <a:tcPr>
                    <a:noFill/>
                  </a:tcPr>
                </a:tc>
                <a:extLst>
                  <a:ext uri="{0D108BD9-81ED-4DB2-BD59-A6C34878D82A}">
                    <a16:rowId xmlns:a16="http://schemas.microsoft.com/office/drawing/2014/main" val="2201722263"/>
                  </a:ext>
                </a:extLst>
              </a:tr>
              <a:tr h="1213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Tools and applications for preservation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Lack of money to support processing tools </a:t>
                      </a:r>
                    </a:p>
                  </a:txBody>
                  <a:tcPr>
                    <a:noFill/>
                  </a:tcPr>
                </a:tc>
                <a:extLst>
                  <a:ext uri="{0D108BD9-81ED-4DB2-BD59-A6C34878D82A}">
                    <a16:rowId xmlns:a16="http://schemas.microsoft.com/office/drawing/2014/main" val="554664144"/>
                  </a:ext>
                </a:extLst>
              </a:tr>
              <a:tr h="6589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Storage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High cost of local storage </a:t>
                      </a:r>
                    </a:p>
                  </a:txBody>
                  <a:tcPr>
                    <a:noFill/>
                  </a:tcPr>
                </a:tc>
                <a:extLst>
                  <a:ext uri="{0D108BD9-81ED-4DB2-BD59-A6C34878D82A}">
                    <a16:rowId xmlns:a16="http://schemas.microsoft.com/office/drawing/2014/main" val="2489335679"/>
                  </a:ext>
                </a:extLst>
              </a:tr>
            </a:tbl>
          </a:graphicData>
        </a:graphic>
      </p:graphicFrame>
      <p:graphicFrame>
        <p:nvGraphicFramePr>
          <p:cNvPr id="96" name="Chart 95">
            <a:extLst>
              <a:ext uri="{FF2B5EF4-FFF2-40B4-BE49-F238E27FC236}">
                <a16:creationId xmlns:a16="http://schemas.microsoft.com/office/drawing/2014/main" id="{05429148-A195-CD0A-D040-61A8FB1E259D}"/>
              </a:ext>
            </a:extLst>
          </p:cNvPr>
          <p:cNvGraphicFramePr/>
          <p:nvPr>
            <p:extLst>
              <p:ext uri="{D42A27DB-BD31-4B8C-83A1-F6EECF244321}">
                <p14:modId xmlns:p14="http://schemas.microsoft.com/office/powerpoint/2010/main" val="387614222"/>
              </p:ext>
            </p:extLst>
          </p:nvPr>
        </p:nvGraphicFramePr>
        <p:xfrm>
          <a:off x="9424541" y="15550077"/>
          <a:ext cx="5321454" cy="5117690"/>
        </p:xfrm>
        <a:graphic>
          <a:graphicData uri="http://schemas.openxmlformats.org/drawingml/2006/chart">
            <c:chart xmlns:c="http://schemas.openxmlformats.org/drawingml/2006/chart" xmlns:r="http://schemas.openxmlformats.org/officeDocument/2006/relationships" r:id="rId13"/>
          </a:graphicData>
        </a:graphic>
      </p:graphicFrame>
      <p:sp>
        <p:nvSpPr>
          <p:cNvPr id="97" name="TextBox 96">
            <a:extLst>
              <a:ext uri="{FF2B5EF4-FFF2-40B4-BE49-F238E27FC236}">
                <a16:creationId xmlns:a16="http://schemas.microsoft.com/office/drawing/2014/main" id="{7E70D404-CC81-CD87-5116-6EF0A65A34D1}"/>
              </a:ext>
            </a:extLst>
          </p:cNvPr>
          <p:cNvSpPr txBox="1"/>
          <p:nvPr/>
        </p:nvSpPr>
        <p:spPr>
          <a:xfrm>
            <a:off x="9062738" y="14318547"/>
            <a:ext cx="6448479" cy="1569660"/>
          </a:xfrm>
          <a:prstGeom prst="rect">
            <a:avLst/>
          </a:prstGeom>
          <a:noFill/>
        </p:spPr>
        <p:txBody>
          <a:bodyPr wrap="square" rtlCol="0">
            <a:spAutoFit/>
          </a:bodyPr>
          <a:lstStyle/>
          <a:p>
            <a:r>
              <a:rPr lang="en-CA" sz="3200" b="1" dirty="0"/>
              <a:t>Do you feel stress related to the specialized technology that you are expected to use in your work?</a:t>
            </a:r>
          </a:p>
        </p:txBody>
      </p:sp>
      <p:sp>
        <p:nvSpPr>
          <p:cNvPr id="98" name="TextBox 97">
            <a:extLst>
              <a:ext uri="{FF2B5EF4-FFF2-40B4-BE49-F238E27FC236}">
                <a16:creationId xmlns:a16="http://schemas.microsoft.com/office/drawing/2014/main" id="{203F371E-DC6B-DF87-E251-3257A9BE992C}"/>
              </a:ext>
            </a:extLst>
          </p:cNvPr>
          <p:cNvSpPr txBox="1"/>
          <p:nvPr/>
        </p:nvSpPr>
        <p:spPr>
          <a:xfrm>
            <a:off x="15794216" y="10826799"/>
            <a:ext cx="8772466" cy="646331"/>
          </a:xfrm>
          <a:prstGeom prst="rect">
            <a:avLst/>
          </a:prstGeom>
          <a:noFill/>
        </p:spPr>
        <p:txBody>
          <a:bodyPr wrap="none" rtlCol="0">
            <a:spAutoFit/>
          </a:bodyPr>
          <a:lstStyle/>
          <a:p>
            <a:r>
              <a:rPr lang="en-CA" sz="3600" b="1" dirty="0"/>
              <a:t>Stressors specific to digital preservation:</a:t>
            </a:r>
          </a:p>
        </p:txBody>
      </p:sp>
      <p:sp>
        <p:nvSpPr>
          <p:cNvPr id="3" name="TextBox 2">
            <a:extLst>
              <a:ext uri="{FF2B5EF4-FFF2-40B4-BE49-F238E27FC236}">
                <a16:creationId xmlns:a16="http://schemas.microsoft.com/office/drawing/2014/main" id="{3994D3C9-5C04-2764-6F59-324064E4A57B}"/>
              </a:ext>
            </a:extLst>
          </p:cNvPr>
          <p:cNvSpPr txBox="1"/>
          <p:nvPr/>
        </p:nvSpPr>
        <p:spPr>
          <a:xfrm>
            <a:off x="13028220" y="1374074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N </a:t>
            </a:r>
            <a:r>
              <a:rPr lang="en-US" dirty="0"/>
              <a:t>= 78</a:t>
            </a:r>
          </a:p>
        </p:txBody>
      </p:sp>
      <p:sp>
        <p:nvSpPr>
          <p:cNvPr id="4" name="TextBox 3">
            <a:extLst>
              <a:ext uri="{FF2B5EF4-FFF2-40B4-BE49-F238E27FC236}">
                <a16:creationId xmlns:a16="http://schemas.microsoft.com/office/drawing/2014/main" id="{685F932F-9D95-F06B-BDD4-084940551D81}"/>
              </a:ext>
            </a:extLst>
          </p:cNvPr>
          <p:cNvSpPr txBox="1"/>
          <p:nvPr/>
        </p:nvSpPr>
        <p:spPr>
          <a:xfrm>
            <a:off x="13028220" y="1983674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N </a:t>
            </a:r>
            <a:r>
              <a:rPr lang="en-US" dirty="0"/>
              <a:t>= 86</a:t>
            </a:r>
          </a:p>
        </p:txBody>
      </p:sp>
      <p:sp>
        <p:nvSpPr>
          <p:cNvPr id="6" name="TextBox 5">
            <a:extLst>
              <a:ext uri="{FF2B5EF4-FFF2-40B4-BE49-F238E27FC236}">
                <a16:creationId xmlns:a16="http://schemas.microsoft.com/office/drawing/2014/main" id="{8DCA2B0C-CD8D-3B53-3D32-F55569E29D59}"/>
              </a:ext>
            </a:extLst>
          </p:cNvPr>
          <p:cNvSpPr txBox="1"/>
          <p:nvPr/>
        </p:nvSpPr>
        <p:spPr>
          <a:xfrm>
            <a:off x="22199434" y="927759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N </a:t>
            </a:r>
            <a:r>
              <a:rPr lang="en-US" dirty="0"/>
              <a:t>= 81</a:t>
            </a:r>
          </a:p>
        </p:txBody>
      </p:sp>
      <p:graphicFrame>
        <p:nvGraphicFramePr>
          <p:cNvPr id="10" name="Chart 9">
            <a:extLst>
              <a:ext uri="{FF2B5EF4-FFF2-40B4-BE49-F238E27FC236}">
                <a16:creationId xmlns:a16="http://schemas.microsoft.com/office/drawing/2014/main" id="{AF6E654B-B024-5B88-6F15-3F14E43BC000}"/>
              </a:ext>
            </a:extLst>
          </p:cNvPr>
          <p:cNvGraphicFramePr>
            <a:graphicFrameLocks/>
          </p:cNvGraphicFramePr>
          <p:nvPr>
            <p:extLst>
              <p:ext uri="{D42A27DB-BD31-4B8C-83A1-F6EECF244321}">
                <p14:modId xmlns:p14="http://schemas.microsoft.com/office/powerpoint/2010/main" val="370493344"/>
              </p:ext>
            </p:extLst>
          </p:nvPr>
        </p:nvGraphicFramePr>
        <p:xfrm>
          <a:off x="22199434" y="3246093"/>
          <a:ext cx="6246533" cy="4104123"/>
        </p:xfrm>
        <a:graphic>
          <a:graphicData uri="http://schemas.openxmlformats.org/drawingml/2006/chart">
            <c:chart xmlns:c="http://schemas.openxmlformats.org/drawingml/2006/chart" xmlns:r="http://schemas.openxmlformats.org/officeDocument/2006/relationships" r:id="rId14"/>
          </a:graphicData>
        </a:graphic>
      </p:graphicFrame>
      <p:sp>
        <p:nvSpPr>
          <p:cNvPr id="16" name="TextBox 15">
            <a:extLst>
              <a:ext uri="{FF2B5EF4-FFF2-40B4-BE49-F238E27FC236}">
                <a16:creationId xmlns:a16="http://schemas.microsoft.com/office/drawing/2014/main" id="{D4DD5A53-888E-D79E-80E9-C997F45A5C8B}"/>
              </a:ext>
            </a:extLst>
          </p:cNvPr>
          <p:cNvSpPr txBox="1"/>
          <p:nvPr/>
        </p:nvSpPr>
        <p:spPr>
          <a:xfrm>
            <a:off x="26397742" y="6382754"/>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N </a:t>
            </a:r>
            <a:r>
              <a:rPr lang="en-US" dirty="0"/>
              <a:t>= 81</a:t>
            </a:r>
          </a:p>
        </p:txBody>
      </p:sp>
      <p:sp>
        <p:nvSpPr>
          <p:cNvPr id="18" name="TextBox 17">
            <a:extLst>
              <a:ext uri="{FF2B5EF4-FFF2-40B4-BE49-F238E27FC236}">
                <a16:creationId xmlns:a16="http://schemas.microsoft.com/office/drawing/2014/main" id="{4B4F5383-F15B-C365-A1D1-B43038F9D238}"/>
              </a:ext>
            </a:extLst>
          </p:cNvPr>
          <p:cNvSpPr txBox="1"/>
          <p:nvPr/>
        </p:nvSpPr>
        <p:spPr>
          <a:xfrm>
            <a:off x="26204206" y="10770012"/>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N </a:t>
            </a:r>
            <a:r>
              <a:rPr lang="en-US" dirty="0"/>
              <a:t>= 82</a:t>
            </a:r>
          </a:p>
        </p:txBody>
      </p:sp>
      <p:sp>
        <p:nvSpPr>
          <p:cNvPr id="31" name="TextBox 30">
            <a:extLst>
              <a:ext uri="{FF2B5EF4-FFF2-40B4-BE49-F238E27FC236}">
                <a16:creationId xmlns:a16="http://schemas.microsoft.com/office/drawing/2014/main" id="{5BB4A518-4DF7-4E7E-1546-3612C90FF501}"/>
              </a:ext>
            </a:extLst>
          </p:cNvPr>
          <p:cNvSpPr txBox="1"/>
          <p:nvPr/>
        </p:nvSpPr>
        <p:spPr>
          <a:xfrm>
            <a:off x="323909" y="16098598"/>
            <a:ext cx="5200915" cy="2554545"/>
          </a:xfrm>
          <a:prstGeom prst="rect">
            <a:avLst/>
          </a:prstGeom>
          <a:noFill/>
        </p:spPr>
        <p:txBody>
          <a:bodyPr wrap="square" rtlCol="0">
            <a:spAutoFit/>
          </a:bodyPr>
          <a:lstStyle/>
          <a:p>
            <a:pPr marL="285750" indent="-285750">
              <a:buBlip>
                <a:blip r:embed="rId15">
                  <a:extLst>
                    <a:ext uri="{96DAC541-7B7A-43D3-8B79-37D633B846F1}">
                      <asvg:svgBlip xmlns:asvg="http://schemas.microsoft.com/office/drawing/2016/SVG/main" r:embed="rId16"/>
                    </a:ext>
                  </a:extLst>
                </a:blip>
              </a:buBlip>
            </a:pPr>
            <a:r>
              <a:rPr lang="en-CA" sz="3200" dirty="0"/>
              <a:t> Women</a:t>
            </a:r>
          </a:p>
          <a:p>
            <a:pPr marL="285750" indent="-285750">
              <a:buBlip>
                <a:blip r:embed="rId15">
                  <a:extLst>
                    <a:ext uri="{96DAC541-7B7A-43D3-8B79-37D633B846F1}">
                      <asvg:svgBlip xmlns:asvg="http://schemas.microsoft.com/office/drawing/2016/SVG/main" r:embed="rId16"/>
                    </a:ext>
                  </a:extLst>
                </a:blip>
              </a:buBlip>
            </a:pPr>
            <a:r>
              <a:rPr lang="en-CA" sz="3200" dirty="0"/>
              <a:t> New or junior positions</a:t>
            </a:r>
          </a:p>
          <a:p>
            <a:pPr marL="285750" indent="-285750">
              <a:buBlip>
                <a:blip r:embed="rId15">
                  <a:extLst>
                    <a:ext uri="{96DAC541-7B7A-43D3-8B79-37D633B846F1}">
                      <asvg:svgBlip xmlns:asvg="http://schemas.microsoft.com/office/drawing/2016/SVG/main" r:embed="rId16"/>
                    </a:ext>
                  </a:extLst>
                </a:blip>
              </a:buBlip>
            </a:pPr>
            <a:r>
              <a:rPr lang="en-CA" sz="3200" dirty="0"/>
              <a:t> $40-100K salary</a:t>
            </a:r>
          </a:p>
          <a:p>
            <a:pPr marL="285750" indent="-285750">
              <a:buBlip>
                <a:blip r:embed="rId15">
                  <a:extLst>
                    <a:ext uri="{96DAC541-7B7A-43D3-8B79-37D633B846F1}">
                      <asvg:svgBlip xmlns:asvg="http://schemas.microsoft.com/office/drawing/2016/SVG/main" r:embed="rId16"/>
                    </a:ext>
                  </a:extLst>
                </a:blip>
              </a:buBlip>
            </a:pPr>
            <a:r>
              <a:rPr lang="en-CA" sz="3200" dirty="0"/>
              <a:t> Academic or government archives of varying budgets</a:t>
            </a:r>
          </a:p>
        </p:txBody>
      </p:sp>
      <p:pic>
        <p:nvPicPr>
          <p:cNvPr id="2" name="Picture 1">
            <a:extLst>
              <a:ext uri="{FF2B5EF4-FFF2-40B4-BE49-F238E27FC236}">
                <a16:creationId xmlns:a16="http://schemas.microsoft.com/office/drawing/2014/main" id="{6337FA9F-0DED-0720-5EDD-E08B3D03DADA}"/>
              </a:ext>
            </a:extLst>
          </p:cNvPr>
          <p:cNvPicPr>
            <a:picLocks noChangeAspect="1"/>
          </p:cNvPicPr>
          <p:nvPr/>
        </p:nvPicPr>
        <p:blipFill>
          <a:blip r:embed="rId17"/>
          <a:stretch>
            <a:fillRect/>
          </a:stretch>
        </p:blipFill>
        <p:spPr>
          <a:xfrm>
            <a:off x="5524824" y="15608323"/>
            <a:ext cx="3010008" cy="3010008"/>
          </a:xfrm>
          <a:prstGeom prst="rect">
            <a:avLst/>
          </a:prstGeom>
        </p:spPr>
      </p:pic>
      <p:sp>
        <p:nvSpPr>
          <p:cNvPr id="8" name="TextBox 7">
            <a:extLst>
              <a:ext uri="{FF2B5EF4-FFF2-40B4-BE49-F238E27FC236}">
                <a16:creationId xmlns:a16="http://schemas.microsoft.com/office/drawing/2014/main" id="{5B36D6C5-AABB-7359-80BD-E84B06F95E14}"/>
              </a:ext>
            </a:extLst>
          </p:cNvPr>
          <p:cNvSpPr txBox="1"/>
          <p:nvPr/>
        </p:nvSpPr>
        <p:spPr>
          <a:xfrm>
            <a:off x="28417496" y="20033223"/>
            <a:ext cx="2430474" cy="338554"/>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Images courtesy of </a:t>
            </a:r>
            <a:r>
              <a:rPr lang="en-US" sz="1600" dirty="0" err="1">
                <a:latin typeface="Times New Roman" panose="02020603050405020304" pitchFamily="18" charset="0"/>
                <a:cs typeface="Times New Roman" panose="02020603050405020304" pitchFamily="18" charset="0"/>
              </a:rPr>
              <a:t>Freepik</a:t>
            </a:r>
            <a:endParaRPr lang="en-US" sz="16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BE8F3CFF-B579-8D90-9FFC-2914EE005074}"/>
              </a:ext>
            </a:extLst>
          </p:cNvPr>
          <p:cNvSpPr txBox="1"/>
          <p:nvPr/>
        </p:nvSpPr>
        <p:spPr>
          <a:xfrm>
            <a:off x="323816" y="18506791"/>
            <a:ext cx="7530098"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Tx/>
              <a:buBlip>
                <a:blip r:embed="rId15">
                  <a:extLst>
                    <a:ext uri="{96DAC541-7B7A-43D3-8B79-37D633B846F1}">
                      <asvg:svgBlip xmlns:asvg="http://schemas.microsoft.com/office/drawing/2016/SVG/main" r:embed="rId18"/>
                    </a:ext>
                  </a:extLst>
                </a:blip>
              </a:buBlip>
              <a:tabLst/>
              <a:defRPr/>
            </a:pPr>
            <a:r>
              <a:rPr kumimoji="0" lang="en-CA" sz="3200" b="0" i="0" u="none" strike="noStrike" kern="1200" cap="none" spc="0" normalizeH="0" baseline="0" noProof="0" dirty="0">
                <a:ln>
                  <a:noFill/>
                </a:ln>
                <a:solidFill>
                  <a:prstClr val="black"/>
                </a:solidFill>
                <a:effectLst/>
                <a:uLnTx/>
                <a:uFillTx/>
                <a:latin typeface="Aptos" panose="02110004020202020204"/>
                <a:ea typeface="+mn-ea"/>
                <a:cs typeface="+mn-cs"/>
              </a:rPr>
              <a:t> </a:t>
            </a:r>
            <a:r>
              <a:rPr lang="en-CA" sz="3200" dirty="0"/>
              <a:t>Managing mid-level maturity digital preservation programs </a:t>
            </a:r>
          </a:p>
          <a:p>
            <a:pPr marL="285750" marR="0" lvl="0" indent="-285750" algn="l" defTabSz="457200" rtl="0" eaLnBrk="1" fontAlgn="auto" latinLnBrk="0" hangingPunct="1">
              <a:lnSpc>
                <a:spcPct val="100000"/>
              </a:lnSpc>
              <a:spcBef>
                <a:spcPts val="0"/>
              </a:spcBef>
              <a:spcAft>
                <a:spcPts val="0"/>
              </a:spcAft>
              <a:buClrTx/>
              <a:buSzTx/>
              <a:buFontTx/>
              <a:buBlip>
                <a:blip r:embed="rId15">
                  <a:extLst>
                    <a:ext uri="{96DAC541-7B7A-43D3-8B79-37D633B846F1}">
                      <asvg:svgBlip xmlns:asvg="http://schemas.microsoft.com/office/drawing/2016/SVG/main" r:embed="rId18"/>
                    </a:ext>
                  </a:extLst>
                </a:blip>
              </a:buBlip>
              <a:tabLst/>
              <a:defRPr/>
            </a:pPr>
            <a:r>
              <a:rPr kumimoji="0" lang="en-CA" sz="3200" b="0" i="0" u="none" strike="noStrike" kern="1200" cap="none" spc="0" normalizeH="0" baseline="0" noProof="0" dirty="0">
                <a:ln>
                  <a:noFill/>
                </a:ln>
                <a:solidFill>
                  <a:prstClr val="black"/>
                </a:solidFill>
                <a:effectLst/>
                <a:uLnTx/>
                <a:uFillTx/>
                <a:latin typeface="Aptos" panose="02110004020202020204"/>
                <a:ea typeface="+mn-ea"/>
                <a:cs typeface="+mn-cs"/>
              </a:rPr>
              <a:t> Working alone or in small teams</a:t>
            </a:r>
          </a:p>
        </p:txBody>
      </p:sp>
    </p:spTree>
    <p:extLst>
      <p:ext uri="{BB962C8B-B14F-4D97-AF65-F5344CB8AC3E}">
        <p14:creationId xmlns:p14="http://schemas.microsoft.com/office/powerpoint/2010/main" val="26248203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937</TotalTime>
  <Words>599</Words>
  <Application>Microsoft Macintosh PowerPoint</Application>
  <PresentationFormat>Custom</PresentationFormat>
  <Paragraphs>73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Brett Lougheed</dc:creator>
  <cp:lastModifiedBy>Brett Lougheed</cp:lastModifiedBy>
  <cp:revision>80</cp:revision>
  <dcterms:created xsi:type="dcterms:W3CDTF">2024-08-30T15:31:04Z</dcterms:created>
  <dcterms:modified xsi:type="dcterms:W3CDTF">2024-09-02T16:37:10Z</dcterms:modified>
</cp:coreProperties>
</file>