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9"/>
  </p:notesMasterIdLst>
  <p:sldIdLst>
    <p:sldId id="256" r:id="rId2"/>
    <p:sldId id="348" r:id="rId3"/>
    <p:sldId id="350" r:id="rId4"/>
    <p:sldId id="351" r:id="rId5"/>
    <p:sldId id="275" r:id="rId6"/>
    <p:sldId id="352" r:id="rId7"/>
    <p:sldId id="353" r:id="rId8"/>
    <p:sldId id="354" r:id="rId9"/>
    <p:sldId id="263" r:id="rId10"/>
    <p:sldId id="272" r:id="rId11"/>
    <p:sldId id="360" r:id="rId12"/>
    <p:sldId id="361" r:id="rId13"/>
    <p:sldId id="333" r:id="rId14"/>
    <p:sldId id="355" r:id="rId15"/>
    <p:sldId id="357" r:id="rId16"/>
    <p:sldId id="359" r:id="rId17"/>
    <p:sldId id="358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59A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5"/>
    <p:restoredTop sz="96301"/>
  </p:normalViewPr>
  <p:slideViewPr>
    <p:cSldViewPr snapToGrid="0" snapToObjects="1">
      <p:cViewPr varScale="1">
        <p:scale>
          <a:sx n="98" d="100"/>
          <a:sy n="98" d="100"/>
        </p:scale>
        <p:origin x="208" y="7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81" name="Shape 18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93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478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6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72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 dirty="0"/>
          </a:p>
        </p:txBody>
      </p:sp>
      <p:sp>
        <p:nvSpPr>
          <p:cNvPr id="17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 dirty="0"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256D8-F738-10ED-5495-962B6501EE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GRITS 2023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transition spd="med"/>
  <p:hf sldNum="0" hd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ivoa.net/internal/IVOA/InterOpMay2023DCP/DCP-DOI.pdf.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voparis-ontoportal-dev.onspm/fr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7"/>
          <p:cNvSpPr/>
          <p:nvPr/>
        </p:nvSpPr>
        <p:spPr>
          <a:xfrm>
            <a:off x="0" y="278296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84" name="Freeform: Shape 9"/>
          <p:cNvSpPr/>
          <p:nvPr/>
        </p:nvSpPr>
        <p:spPr>
          <a:xfrm>
            <a:off x="-24841" y="0"/>
            <a:ext cx="7539507" cy="68575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5" h="21600" extrusionOk="0">
                <a:moveTo>
                  <a:pt x="0" y="0"/>
                </a:moveTo>
                <a:lnTo>
                  <a:pt x="18251" y="0"/>
                </a:lnTo>
                <a:lnTo>
                  <a:pt x="18287" y="100"/>
                </a:lnTo>
                <a:cubicBezTo>
                  <a:pt x="21299" y="8449"/>
                  <a:pt x="21299" y="8449"/>
                  <a:pt x="21299" y="8449"/>
                </a:cubicBezTo>
                <a:cubicBezTo>
                  <a:pt x="21600" y="9412"/>
                  <a:pt x="21600" y="10856"/>
                  <a:pt x="21299" y="11819"/>
                </a:cubicBezTo>
                <a:cubicBezTo>
                  <a:pt x="19917" y="15649"/>
                  <a:pt x="18838" y="18641"/>
                  <a:pt x="17995" y="20979"/>
                </a:cubicBezTo>
                <a:lnTo>
                  <a:pt x="17771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187" name="Group 11"/>
          <p:cNvGrpSpPr/>
          <p:nvPr/>
        </p:nvGrpSpPr>
        <p:grpSpPr>
          <a:xfrm>
            <a:off x="7295858" y="681627"/>
            <a:ext cx="1557646" cy="1172975"/>
            <a:chOff x="0" y="0"/>
            <a:chExt cx="1557645" cy="1172973"/>
          </a:xfrm>
        </p:grpSpPr>
        <p:sp>
          <p:nvSpPr>
            <p:cNvPr id="185" name="Freeform 5"/>
            <p:cNvSpPr/>
            <p:nvPr/>
          </p:nvSpPr>
          <p:spPr>
            <a:xfrm>
              <a:off x="0" y="348658"/>
              <a:ext cx="929975" cy="824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600" extrusionOk="0">
                  <a:moveTo>
                    <a:pt x="6129" y="21600"/>
                  </a:moveTo>
                  <a:cubicBezTo>
                    <a:pt x="5634" y="21600"/>
                    <a:pt x="5028" y="21225"/>
                    <a:pt x="4808" y="20757"/>
                  </a:cubicBezTo>
                  <a:cubicBezTo>
                    <a:pt x="186" y="11674"/>
                    <a:pt x="186" y="11674"/>
                    <a:pt x="186" y="11674"/>
                  </a:cubicBezTo>
                  <a:cubicBezTo>
                    <a:pt x="-62" y="11175"/>
                    <a:pt x="-62" y="10425"/>
                    <a:pt x="186" y="9926"/>
                  </a:cubicBezTo>
                  <a:cubicBezTo>
                    <a:pt x="4808" y="843"/>
                    <a:pt x="4808" y="843"/>
                    <a:pt x="4808" y="843"/>
                  </a:cubicBezTo>
                  <a:cubicBezTo>
                    <a:pt x="5028" y="375"/>
                    <a:pt x="5634" y="0"/>
                    <a:pt x="6129" y="0"/>
                  </a:cubicBezTo>
                  <a:cubicBezTo>
                    <a:pt x="15374" y="0"/>
                    <a:pt x="15374" y="0"/>
                    <a:pt x="15374" y="0"/>
                  </a:cubicBezTo>
                  <a:cubicBezTo>
                    <a:pt x="15842" y="0"/>
                    <a:pt x="16448" y="375"/>
                    <a:pt x="16695" y="843"/>
                  </a:cubicBezTo>
                  <a:cubicBezTo>
                    <a:pt x="21318" y="9926"/>
                    <a:pt x="21318" y="9926"/>
                    <a:pt x="21318" y="9926"/>
                  </a:cubicBezTo>
                  <a:cubicBezTo>
                    <a:pt x="21538" y="10425"/>
                    <a:pt x="21538" y="11175"/>
                    <a:pt x="21318" y="11674"/>
                  </a:cubicBezTo>
                  <a:cubicBezTo>
                    <a:pt x="16695" y="20757"/>
                    <a:pt x="16695" y="20757"/>
                    <a:pt x="16695" y="20757"/>
                  </a:cubicBezTo>
                  <a:cubicBezTo>
                    <a:pt x="16448" y="21225"/>
                    <a:pt x="15842" y="21600"/>
                    <a:pt x="15374" y="21600"/>
                  </a:cubicBezTo>
                  <a:lnTo>
                    <a:pt x="6129" y="21600"/>
                  </a:lnTo>
                  <a:close/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186" name="Freeform 5"/>
            <p:cNvSpPr/>
            <p:nvPr/>
          </p:nvSpPr>
          <p:spPr>
            <a:xfrm>
              <a:off x="799604" y="0"/>
              <a:ext cx="758042" cy="671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600" extrusionOk="0">
                  <a:moveTo>
                    <a:pt x="6129" y="21600"/>
                  </a:moveTo>
                  <a:cubicBezTo>
                    <a:pt x="5634" y="21600"/>
                    <a:pt x="5028" y="21225"/>
                    <a:pt x="4808" y="20757"/>
                  </a:cubicBezTo>
                  <a:cubicBezTo>
                    <a:pt x="186" y="11674"/>
                    <a:pt x="186" y="11674"/>
                    <a:pt x="186" y="11674"/>
                  </a:cubicBezTo>
                  <a:cubicBezTo>
                    <a:pt x="-62" y="11175"/>
                    <a:pt x="-62" y="10425"/>
                    <a:pt x="186" y="9926"/>
                  </a:cubicBezTo>
                  <a:cubicBezTo>
                    <a:pt x="4808" y="843"/>
                    <a:pt x="4808" y="843"/>
                    <a:pt x="4808" y="843"/>
                  </a:cubicBezTo>
                  <a:cubicBezTo>
                    <a:pt x="5028" y="375"/>
                    <a:pt x="5634" y="0"/>
                    <a:pt x="6129" y="0"/>
                  </a:cubicBezTo>
                  <a:cubicBezTo>
                    <a:pt x="15374" y="0"/>
                    <a:pt x="15374" y="0"/>
                    <a:pt x="15374" y="0"/>
                  </a:cubicBezTo>
                  <a:cubicBezTo>
                    <a:pt x="15842" y="0"/>
                    <a:pt x="16448" y="375"/>
                    <a:pt x="16695" y="843"/>
                  </a:cubicBezTo>
                  <a:cubicBezTo>
                    <a:pt x="21318" y="9926"/>
                    <a:pt x="21318" y="9926"/>
                    <a:pt x="21318" y="9926"/>
                  </a:cubicBezTo>
                  <a:cubicBezTo>
                    <a:pt x="21538" y="10425"/>
                    <a:pt x="21538" y="11175"/>
                    <a:pt x="21318" y="11674"/>
                  </a:cubicBezTo>
                  <a:cubicBezTo>
                    <a:pt x="16695" y="20757"/>
                    <a:pt x="16695" y="20757"/>
                    <a:pt x="16695" y="20757"/>
                  </a:cubicBezTo>
                  <a:cubicBezTo>
                    <a:pt x="16448" y="21225"/>
                    <a:pt x="15842" y="21600"/>
                    <a:pt x="15374" y="21600"/>
                  </a:cubicBezTo>
                  <a:lnTo>
                    <a:pt x="6129" y="21600"/>
                  </a:lnTo>
                  <a:close/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</p:grpSp>
      <p:sp>
        <p:nvSpPr>
          <p:cNvPr id="188" name="Title 1"/>
          <p:cNvSpPr txBox="1">
            <a:spLocks noGrp="1"/>
          </p:cNvSpPr>
          <p:nvPr>
            <p:ph type="ctrTitle"/>
          </p:nvPr>
        </p:nvSpPr>
        <p:spPr>
          <a:xfrm>
            <a:off x="81537" y="1742634"/>
            <a:ext cx="6980363" cy="4317987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en-US" dirty="0"/>
              <a:t>The  VO, FAIR Principles and Open Science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2700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Division B  Days, S</a:t>
            </a:r>
            <a:r>
              <a:rPr lang="en-US" sz="2700" dirty="0">
                <a:solidFill>
                  <a:schemeClr val="bg1"/>
                </a:solidFill>
                <a:effectLst/>
                <a:highlight>
                  <a:srgbClr val="000000"/>
                </a:highlight>
                <a:latin typeface="+mn-lt"/>
              </a:rPr>
              <a:t>ession 3b </a:t>
            </a:r>
            <a:br>
              <a:rPr lang="en-US" sz="2700" dirty="0">
                <a:solidFill>
                  <a:schemeClr val="bg1"/>
                </a:solidFill>
                <a:effectLst/>
                <a:highlight>
                  <a:srgbClr val="000000"/>
                </a:highlight>
                <a:latin typeface="+mn-lt"/>
              </a:rPr>
            </a:br>
            <a:r>
              <a:rPr lang="en-US" sz="2700" dirty="0">
                <a:solidFill>
                  <a:schemeClr val="bg1"/>
                </a:solidFill>
                <a:effectLst/>
                <a:highlight>
                  <a:srgbClr val="000000"/>
                </a:highlight>
                <a:latin typeface="+mn-lt"/>
              </a:rPr>
              <a:t>Community Engagement,  Open Science and the Virtual Observatory</a:t>
            </a:r>
            <a:br>
              <a:rPr lang="en-US" sz="2700" dirty="0">
                <a:solidFill>
                  <a:schemeClr val="bg1"/>
                </a:solidFill>
                <a:effectLst/>
                <a:highlight>
                  <a:srgbClr val="000000"/>
                </a:highlight>
                <a:latin typeface="+mn-lt"/>
              </a:rPr>
            </a:br>
            <a:r>
              <a:rPr lang="en-US" sz="2700" dirty="0">
                <a:solidFill>
                  <a:schemeClr val="bg1"/>
                </a:solidFill>
                <a:effectLst/>
                <a:highlight>
                  <a:srgbClr val="000000"/>
                </a:highlight>
                <a:latin typeface="+mn-lt"/>
              </a:rPr>
              <a:t>IAU General Assembly 2024</a:t>
            </a:r>
            <a:r>
              <a:rPr lang="en-US" dirty="0"/>
              <a:t> </a:t>
            </a:r>
            <a:br>
              <a:rPr dirty="0"/>
            </a:br>
            <a:br>
              <a:rPr dirty="0"/>
            </a:br>
            <a:endParaRPr sz="4000" dirty="0"/>
          </a:p>
        </p:txBody>
      </p:sp>
      <p:sp>
        <p:nvSpPr>
          <p:cNvPr id="189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7748138" y="3112221"/>
            <a:ext cx="4235228" cy="2354257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pPr algn="l">
              <a:defRPr sz="4000"/>
            </a:pPr>
            <a:r>
              <a:rPr dirty="0"/>
              <a:t>G. Bruce Berriman</a:t>
            </a:r>
          </a:p>
          <a:p>
            <a:pPr algn="l"/>
            <a:r>
              <a:rPr dirty="0"/>
              <a:t>(Caltech/IPAC-NExScI)</a:t>
            </a:r>
          </a:p>
          <a:p>
            <a:pPr algn="l"/>
            <a:r>
              <a:rPr lang="en-US" dirty="0"/>
              <a:t>NASA Representative, IVOA Executive Committee </a:t>
            </a:r>
          </a:p>
          <a:p>
            <a:pPr algn="l"/>
            <a:r>
              <a:rPr lang="en-US" dirty="0"/>
              <a:t>Chair, Division B, Functional Working Group on the VO.</a:t>
            </a:r>
            <a:endParaRPr dirty="0"/>
          </a:p>
        </p:txBody>
      </p:sp>
      <p:sp>
        <p:nvSpPr>
          <p:cNvPr id="190" name="Title 1"/>
          <p:cNvSpPr txBox="1"/>
          <p:nvPr/>
        </p:nvSpPr>
        <p:spPr>
          <a:xfrm>
            <a:off x="1830917" y="3530402"/>
            <a:ext cx="5753659" cy="193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>
              <a:lnSpc>
                <a:spcPct val="90000"/>
              </a:lnSpc>
              <a:defRPr sz="360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 lang="en-US" dirty="0"/>
          </a:p>
        </p:txBody>
      </p:sp>
      <p:pic>
        <p:nvPicPr>
          <p:cNvPr id="195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101" y="5851900"/>
            <a:ext cx="1040024" cy="5637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AAEF5-373E-6905-0685-C44E24B4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149" y="343737"/>
            <a:ext cx="5670097" cy="1325563"/>
          </a:xfrm>
        </p:spPr>
        <p:txBody>
          <a:bodyPr/>
          <a:lstStyle/>
          <a:p>
            <a:pPr algn="ctr"/>
            <a:r>
              <a:rPr lang="en-US" dirty="0"/>
              <a:t>The IVOA Supports Open Science</a:t>
            </a:r>
          </a:p>
        </p:txBody>
      </p:sp>
      <p:pic>
        <p:nvPicPr>
          <p:cNvPr id="7" name="Picture 6" descr="A book with icons coming out of it&#10;&#10;Description automatically generated">
            <a:extLst>
              <a:ext uri="{FF2B5EF4-FFF2-40B4-BE49-F238E27FC236}">
                <a16:creationId xmlns:a16="http://schemas.microsoft.com/office/drawing/2014/main" id="{D9AC8375-E6B1-BD73-0C68-C7FCCDF6E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145" y="343737"/>
            <a:ext cx="1473666" cy="2074048"/>
          </a:xfrm>
          <a:prstGeom prst="rect">
            <a:avLst/>
          </a:prstGeom>
        </p:spPr>
      </p:pic>
      <p:pic>
        <p:nvPicPr>
          <p:cNvPr id="11" name="Picture 10" descr="A diagram of open science&#10;&#10;Description automatically generated">
            <a:extLst>
              <a:ext uri="{FF2B5EF4-FFF2-40B4-BE49-F238E27FC236}">
                <a16:creationId xmlns:a16="http://schemas.microsoft.com/office/drawing/2014/main" id="{4F3801EB-9479-FEC0-98DB-07BD85A53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305" y="2536884"/>
            <a:ext cx="5975881" cy="2872780"/>
          </a:xfrm>
          <a:prstGeom prst="rect">
            <a:avLst/>
          </a:prstGeom>
          <a:ln w="22225">
            <a:solidFill>
              <a:schemeClr val="bg1"/>
            </a:solidFill>
          </a:ln>
        </p:spPr>
      </p:pic>
      <p:pic>
        <p:nvPicPr>
          <p:cNvPr id="5" name="Picture 4" descr="A diagram of science with colorful circles and text&#10;&#10;Description automatically generated">
            <a:extLst>
              <a:ext uri="{FF2B5EF4-FFF2-40B4-BE49-F238E27FC236}">
                <a16:creationId xmlns:a16="http://schemas.microsoft.com/office/drawing/2014/main" id="{58D8AB1F-6DE5-A888-5D6A-B2C3751FA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15" y="2800146"/>
            <a:ext cx="2834051" cy="28514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171BD5B-967B-A2F9-7433-8FD10D4D0AC5}"/>
              </a:ext>
            </a:extLst>
          </p:cNvPr>
          <p:cNvSpPr/>
          <p:nvPr/>
        </p:nvSpPr>
        <p:spPr>
          <a:xfrm>
            <a:off x="4840941" y="4693364"/>
            <a:ext cx="1255059" cy="622170"/>
          </a:xfrm>
          <a:prstGeom prst="rect">
            <a:avLst/>
          </a:prstGeom>
          <a:noFill/>
          <a:ln w="53975" cap="flat">
            <a:solidFill>
              <a:srgbClr val="FF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EC75BD-F963-38AE-4D29-F55B14C5243E}"/>
              </a:ext>
            </a:extLst>
          </p:cNvPr>
          <p:cNvSpPr/>
          <p:nvPr/>
        </p:nvSpPr>
        <p:spPr>
          <a:xfrm>
            <a:off x="5244354" y="2800146"/>
            <a:ext cx="632012" cy="521278"/>
          </a:xfrm>
          <a:prstGeom prst="rect">
            <a:avLst/>
          </a:prstGeom>
          <a:noFill/>
          <a:ln w="53975" cap="flat">
            <a:solidFill>
              <a:srgbClr val="FF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FBF7A7-589B-70DB-978C-C3A68B69F6A5}"/>
              </a:ext>
            </a:extLst>
          </p:cNvPr>
          <p:cNvSpPr/>
          <p:nvPr/>
        </p:nvSpPr>
        <p:spPr>
          <a:xfrm>
            <a:off x="4276166" y="2800146"/>
            <a:ext cx="833716" cy="622170"/>
          </a:xfrm>
          <a:prstGeom prst="rect">
            <a:avLst/>
          </a:prstGeom>
          <a:noFill/>
          <a:ln w="53975" cap="flat">
            <a:solidFill>
              <a:srgbClr val="FF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336423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7BBCA-DE11-2493-91EF-EB6347FB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OPENness and FAIRness are not the same thing!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FCC70-DA93-E78B-03E4-D6AB697D4E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/>
                <a:latin typeface="CIDFont+F1"/>
              </a:rPr>
              <a:t>“OPEN” IS ABOUT DATA RIGHTS AND LICENSING. 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/>
                <a:latin typeface="CIDFont+F1"/>
              </a:rPr>
              <a:t>“F.A.I.R.” IS ABOUT MECHANICS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CIDFont+F1"/>
              </a:rPr>
              <a:t> OF MACHINE ACCESS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effectLst/>
              <a:latin typeface="CIDFont+F2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/>
                <a:latin typeface="CIDFont+F2"/>
              </a:rPr>
              <a:t>FAIR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/>
                <a:latin typeface="CIDFont+F1"/>
              </a:rPr>
              <a:t>RECOGNIZES THAT DATA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CIDFont+F1"/>
              </a:rPr>
              <a:t>ARE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/>
                <a:latin typeface="CIDFont+F1"/>
              </a:rPr>
              <a:t> DIVERSE AND SCATTERED ACROSS CYBERSPACE. </a:t>
            </a:r>
          </a:p>
          <a:p>
            <a:pPr marL="0" indent="0">
              <a:buNone/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CIDFont+F1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B55357-097A-F091-4951-6C42FDBD1E50}"/>
              </a:ext>
            </a:extLst>
          </p:cNvPr>
          <p:cNvSpPr txBox="1"/>
          <p:nvPr/>
        </p:nvSpPr>
        <p:spPr>
          <a:xfrm>
            <a:off x="8534399" y="6148552"/>
            <a:ext cx="25224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Courtesy: Anne Raugh</a:t>
            </a:r>
          </a:p>
        </p:txBody>
      </p:sp>
    </p:spTree>
    <p:extLst>
      <p:ext uri="{BB962C8B-B14F-4D97-AF65-F5344CB8AC3E}">
        <p14:creationId xmlns:p14="http://schemas.microsoft.com/office/powerpoint/2010/main" val="42366397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55D60-41BC-0309-E067-FE19ED9E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43" y="457200"/>
            <a:ext cx="6367847" cy="1224327"/>
          </a:xfrm>
          <a:solidFill>
            <a:schemeClr val="tx1"/>
          </a:solidFill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What are the </a:t>
            </a:r>
            <a:r>
              <a:rPr lang="en-US" sz="4000" b="1" dirty="0">
                <a:solidFill>
                  <a:schemeClr val="bg1"/>
                </a:solidFill>
              </a:rPr>
              <a:t>FAIR Principles?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20476D0-2CA0-1914-84E2-3B117E68F16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6724899" y="5117864"/>
            <a:ext cx="5168832" cy="13697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18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“The FAIR Guiding Principles for scientific data management and stewardship”.  </a:t>
            </a:r>
          </a:p>
          <a:p>
            <a:r>
              <a:rPr lang="en-US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Wilkinson et al 2016. </a:t>
            </a:r>
            <a:r>
              <a:rPr lang="en-US" sz="18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Sci Data</a:t>
            </a:r>
            <a:r>
              <a:rPr lang="en-US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18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r>
              <a:rPr lang="en-US" sz="1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160018 (2016). https://doi.org/10.1038/sdata.2016.18</a:t>
            </a:r>
            <a:endParaRPr lang="en-US" sz="18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285F790-507A-9CBD-6059-6E5F106A8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30" y="5290234"/>
            <a:ext cx="889000" cy="78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D7E268-2780-20E9-12BA-255ACBBFA096}"/>
              </a:ext>
            </a:extLst>
          </p:cNvPr>
          <p:cNvSpPr txBox="1"/>
          <p:nvPr/>
        </p:nvSpPr>
        <p:spPr>
          <a:xfrm>
            <a:off x="1111620" y="5535932"/>
            <a:ext cx="485375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effectLst/>
                <a:latin typeface="CIDFont+F1"/>
              </a:rPr>
              <a:t>The FAIR Principles at </a:t>
            </a:r>
            <a:r>
              <a:rPr lang="en-US" sz="1800" dirty="0">
                <a:effectLst/>
                <a:latin typeface="CIDFont+F2"/>
              </a:rPr>
              <a:t>go-fair.org/fair-principl</a:t>
            </a:r>
            <a:r>
              <a:rPr lang="en-US" dirty="0">
                <a:latin typeface="CIDFont+F2"/>
              </a:rPr>
              <a:t>es</a:t>
            </a:r>
            <a:r>
              <a:rPr lang="en-US" sz="1800" dirty="0">
                <a:effectLst/>
                <a:latin typeface="CIDFont+F2"/>
              </a:rPr>
              <a:t> </a:t>
            </a:r>
            <a:endParaRPr lang="en-US" dirty="0"/>
          </a:p>
        </p:txBody>
      </p:sp>
      <p:pic>
        <p:nvPicPr>
          <p:cNvPr id="11" name="Picture 10" descr="A close-up of a logo&#10;&#10;Description automatically generated">
            <a:extLst>
              <a:ext uri="{FF2B5EF4-FFF2-40B4-BE49-F238E27FC236}">
                <a16:creationId xmlns:a16="http://schemas.microsoft.com/office/drawing/2014/main" id="{8081439A-EF7F-1C11-32E0-A96367A1D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489" y="271664"/>
            <a:ext cx="5107579" cy="187231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54AFEC3-2144-7C5A-39F4-475987477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635281"/>
              </p:ext>
            </p:extLst>
          </p:nvPr>
        </p:nvGraphicFramePr>
        <p:xfrm>
          <a:off x="130628" y="2229509"/>
          <a:ext cx="5834744" cy="28883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0578">
                  <a:extLst>
                    <a:ext uri="{9D8B030D-6E8A-4147-A177-3AD203B41FA5}">
                      <a16:colId xmlns:a16="http://schemas.microsoft.com/office/drawing/2014/main" val="726351086"/>
                    </a:ext>
                  </a:extLst>
                </a:gridCol>
                <a:gridCol w="5194166">
                  <a:extLst>
                    <a:ext uri="{9D8B030D-6E8A-4147-A177-3AD203B41FA5}">
                      <a16:colId xmlns:a16="http://schemas.microsoft.com/office/drawing/2014/main" val="743291378"/>
                    </a:ext>
                  </a:extLst>
                </a:gridCol>
              </a:tblGrid>
              <a:tr h="346271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F1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are assigned a globally unique and persistent identifier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716413"/>
                  </a:ext>
                </a:extLst>
              </a:tr>
              <a:tr h="361522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Data are described with rich metadata (defined by R1 below)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481613"/>
                  </a:ext>
                </a:extLst>
              </a:tr>
              <a:tr h="294572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Metadata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clearly and explicitly include the identifier of the data they describe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207365"/>
                  </a:ext>
                </a:extLst>
              </a:tr>
              <a:tr h="302107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F4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are registered or indexed in a searchable resource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197815"/>
                  </a:ext>
                </a:extLst>
              </a:tr>
              <a:tr h="334741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A1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are retrievable by their identifier using a standardized communications protocol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94637"/>
                  </a:ext>
                </a:extLst>
              </a:tr>
              <a:tr h="361521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A1.1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The protocol is open, free, and universally implementable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460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A1.2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The protocol allows for an authentication and authorization procedure, where necessary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311117"/>
                  </a:ext>
                </a:extLst>
              </a:tr>
              <a:tr h="307962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A2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Metadata</a:t>
                      </a:r>
                      <a:r>
                        <a:rPr lang="en-US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are accessible, even when the data are no longer available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31818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0B92A4-08ED-41D7-1FAD-8E758FAF7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090302"/>
              </p:ext>
            </p:extLst>
          </p:nvPr>
        </p:nvGraphicFramePr>
        <p:xfrm>
          <a:off x="6226628" y="2249879"/>
          <a:ext cx="5834744" cy="2567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0578">
                  <a:extLst>
                    <a:ext uri="{9D8B030D-6E8A-4147-A177-3AD203B41FA5}">
                      <a16:colId xmlns:a16="http://schemas.microsoft.com/office/drawing/2014/main" val="726351086"/>
                    </a:ext>
                  </a:extLst>
                </a:gridCol>
                <a:gridCol w="5194166">
                  <a:extLst>
                    <a:ext uri="{9D8B030D-6E8A-4147-A177-3AD203B41FA5}">
                      <a16:colId xmlns:a16="http://schemas.microsoft.com/office/drawing/2014/main" val="743291378"/>
                    </a:ext>
                  </a:extLst>
                </a:gridCol>
              </a:tblGrid>
              <a:tr h="346271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I1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use a formal, accessible, shared, and broadly applicable language for knowledge representation.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716413"/>
                  </a:ext>
                </a:extLst>
              </a:tr>
              <a:tr h="361522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I2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use vocabularies that follow FAIR principles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481613"/>
                  </a:ext>
                </a:extLst>
              </a:tr>
              <a:tr h="294572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I3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(Meta)data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include qualified references to other (meta)data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207365"/>
                  </a:ext>
                </a:extLst>
              </a:tr>
              <a:tr h="302107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R1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(Meta)data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are richly described with a plurality of accurate and relevant attributes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197815"/>
                  </a:ext>
                </a:extLst>
              </a:tr>
              <a:tr h="171581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R1.1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(Meta)data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are released with a clear and accessible data usage license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94637"/>
                  </a:ext>
                </a:extLst>
              </a:tr>
              <a:tr h="41480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R1.2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(Meta)data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are associated with detailed provenance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460138"/>
                  </a:ext>
                </a:extLst>
              </a:tr>
              <a:tr h="307962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R1.3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1" dirty="0">
                          <a:solidFill>
                            <a:schemeClr val="bg1"/>
                          </a:solidFill>
                        </a:rPr>
                        <a:t> (Meta)data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meet domain-relevant community standards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31111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82FCB4A-DC20-D2E5-5C2E-B699676615F9}"/>
              </a:ext>
            </a:extLst>
          </p:cNvPr>
          <p:cNvSpPr/>
          <p:nvPr/>
        </p:nvSpPr>
        <p:spPr>
          <a:xfrm>
            <a:off x="502830" y="6077634"/>
            <a:ext cx="54280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It’s all about the metadata!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935845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25462-5D2E-6E82-D459-2E09C3B5D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444" y="365125"/>
            <a:ext cx="9783356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6A3B29-97E6-2F64-5DFF-AFC0DF2CD31E}"/>
              </a:ext>
            </a:extLst>
          </p:cNvPr>
          <p:cNvSpPr txBox="1"/>
          <p:nvPr/>
        </p:nvSpPr>
        <p:spPr>
          <a:xfrm>
            <a:off x="1204322" y="5931012"/>
            <a:ext cx="10137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C. Arviset:</a:t>
            </a:r>
          </a:p>
          <a:p>
            <a:r>
              <a:rPr lang="en-US" dirty="0"/>
              <a:t>https://wiki.ivoa.net/internal/IVOA/InterOpMay2023/20230512-CA-IVOAExecClosingRemarks-Bologna.pdf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D1293-C135-CD0B-28F2-1BB99CAC4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 descr="A blue rectangular box with white text&#10;&#10;Description automatically generated">
            <a:extLst>
              <a:ext uri="{FF2B5EF4-FFF2-40B4-BE49-F238E27FC236}">
                <a16:creationId xmlns:a16="http://schemas.microsoft.com/office/drawing/2014/main" id="{05B3E1F4-A16B-E1F8-737E-4DE52F8F5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52" y="365125"/>
            <a:ext cx="10512612" cy="55658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9DD5F5-EF69-DB49-F9C0-D9DC8FBE6354}"/>
              </a:ext>
            </a:extLst>
          </p:cNvPr>
          <p:cNvSpPr/>
          <p:nvPr/>
        </p:nvSpPr>
        <p:spPr>
          <a:xfrm>
            <a:off x="1016852" y="1233488"/>
            <a:ext cx="10512612" cy="1548349"/>
          </a:xfrm>
          <a:prstGeom prst="rect">
            <a:avLst/>
          </a:prstGeom>
          <a:noFill/>
          <a:ln w="85725" cap="flat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654788"/>
                      <a:gd name="connsiteY0" fmla="*/ 0 h 1325562"/>
                      <a:gd name="connsiteX1" fmla="*/ 1654788 w 1654788"/>
                      <a:gd name="connsiteY1" fmla="*/ 0 h 1325562"/>
                      <a:gd name="connsiteX2" fmla="*/ 1654788 w 1654788"/>
                      <a:gd name="connsiteY2" fmla="*/ 1325562 h 1325562"/>
                      <a:gd name="connsiteX3" fmla="*/ 0 w 1654788"/>
                      <a:gd name="connsiteY3" fmla="*/ 1325562 h 1325562"/>
                      <a:gd name="connsiteX4" fmla="*/ 0 w 1654788"/>
                      <a:gd name="connsiteY4" fmla="*/ 0 h 1325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4788" h="1325562" extrusionOk="0">
                        <a:moveTo>
                          <a:pt x="0" y="0"/>
                        </a:moveTo>
                        <a:cubicBezTo>
                          <a:pt x="459306" y="-143534"/>
                          <a:pt x="975790" y="-86296"/>
                          <a:pt x="1654788" y="0"/>
                        </a:cubicBezTo>
                        <a:cubicBezTo>
                          <a:pt x="1652960" y="500515"/>
                          <a:pt x="1632567" y="1083395"/>
                          <a:pt x="1654788" y="1325562"/>
                        </a:cubicBezTo>
                        <a:cubicBezTo>
                          <a:pt x="1002652" y="1471089"/>
                          <a:pt x="173247" y="1373639"/>
                          <a:pt x="0" y="1325562"/>
                        </a:cubicBezTo>
                        <a:cubicBezTo>
                          <a:pt x="72061" y="831245"/>
                          <a:pt x="45255" y="45870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16C9753-1C23-5BFA-BBD2-C93FEA1E2298}"/>
              </a:ext>
            </a:extLst>
          </p:cNvPr>
          <p:cNvCxnSpPr>
            <a:cxnSpLocks/>
          </p:cNvCxnSpPr>
          <p:nvPr/>
        </p:nvCxnSpPr>
        <p:spPr>
          <a:xfrm flipH="1">
            <a:off x="11529464" y="1690688"/>
            <a:ext cx="553592" cy="425534"/>
          </a:xfrm>
          <a:prstGeom prst="straightConnector1">
            <a:avLst/>
          </a:prstGeom>
          <a:noFill/>
          <a:ln w="66675" cap="flat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4759797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1FEA1-6D9F-EC04-BA8D-3159569A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 IVOA and FAIR 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5160-6E0B-C3A3-6463-2E5B3AAC9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To a large degree, implementing IVOA standards goes a long way to implementing FAIR principles.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close-up of a beach&#10;&#10;Description automatically generated">
            <a:extLst>
              <a:ext uri="{FF2B5EF4-FFF2-40B4-BE49-F238E27FC236}">
                <a16:creationId xmlns:a16="http://schemas.microsoft.com/office/drawing/2014/main" id="{9CBDB5F6-80A6-45EF-8F23-63FD8F5DB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63" y="3468240"/>
            <a:ext cx="4883331" cy="27087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9B4212-6B8D-DCC7-B010-153CAB5A52AA}"/>
              </a:ext>
            </a:extLst>
          </p:cNvPr>
          <p:cNvSpPr txBox="1"/>
          <p:nvPr/>
        </p:nvSpPr>
        <p:spPr>
          <a:xfrm>
            <a:off x="6238752" y="3896791"/>
            <a:ext cx="4284317" cy="1477325"/>
          </a:xfrm>
          <a:prstGeom prst="rect">
            <a:avLst/>
          </a:prstGeom>
          <a:solidFill>
            <a:srgbClr val="92D050">
              <a:alpha val="32141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“ FAIR standards for astronomical data.” 2022. S. O’Toole and J. Tocknell.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ASP Conference Series, 535 (Proc. ADASS XXXI), 265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AE3815-B756-0A85-B233-8E221AB129F5}"/>
              </a:ext>
            </a:extLst>
          </p:cNvPr>
          <p:cNvSpPr txBox="1"/>
          <p:nvPr/>
        </p:nvSpPr>
        <p:spPr>
          <a:xfrm>
            <a:off x="519502" y="6317593"/>
            <a:ext cx="558261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https://www.youtube.com/watch?v=IBzGBEWF7Rs&amp;t=72s</a:t>
            </a:r>
          </a:p>
        </p:txBody>
      </p:sp>
    </p:spTree>
    <p:extLst>
      <p:ext uri="{BB962C8B-B14F-4D97-AF65-F5344CB8AC3E}">
        <p14:creationId xmlns:p14="http://schemas.microsoft.com/office/powerpoint/2010/main" val="19403710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5890F-7EBF-5BC2-6417-7F2B3CE05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IVOA and FAIR 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2967A-C916-D50E-2E8B-F3E145273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14AC909-1107-82F1-6278-9C1335278F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897593"/>
              </p:ext>
            </p:extLst>
          </p:nvPr>
        </p:nvGraphicFramePr>
        <p:xfrm>
          <a:off x="875211" y="1737360"/>
          <a:ext cx="10478588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9898">
                  <a:extLst>
                    <a:ext uri="{9D8B030D-6E8A-4147-A177-3AD203B41FA5}">
                      <a16:colId xmlns:a16="http://schemas.microsoft.com/office/drawing/2014/main" val="726351086"/>
                    </a:ext>
                  </a:extLst>
                </a:gridCol>
                <a:gridCol w="4716273">
                  <a:extLst>
                    <a:ext uri="{9D8B030D-6E8A-4147-A177-3AD203B41FA5}">
                      <a16:colId xmlns:a16="http://schemas.microsoft.com/office/drawing/2014/main" val="743291378"/>
                    </a:ext>
                  </a:extLst>
                </a:gridCol>
                <a:gridCol w="4952417">
                  <a:extLst>
                    <a:ext uri="{9D8B030D-6E8A-4147-A177-3AD203B41FA5}">
                      <a16:colId xmlns:a16="http://schemas.microsoft.com/office/drawing/2014/main" val="3442469699"/>
                    </a:ext>
                  </a:extLst>
                </a:gridCol>
              </a:tblGrid>
              <a:tr h="476900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F1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sz="1800" b="1" i="1" dirty="0">
                          <a:solidFill>
                            <a:schemeClr val="bg1"/>
                          </a:solidFill>
                        </a:rPr>
                        <a:t>Meta)data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are assigned a globally unique and persistent identifier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NO (service providers)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716413"/>
                  </a:ext>
                </a:extLst>
              </a:tr>
              <a:tr h="361522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F2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Data are described with rich metadata (defined by R1 below)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481613"/>
                  </a:ext>
                </a:extLst>
              </a:tr>
              <a:tr h="294572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F3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en-US" sz="1800" b="1" i="1" dirty="0">
                          <a:solidFill>
                            <a:srgbClr val="FFFF00"/>
                          </a:solidFill>
                        </a:rPr>
                        <a:t>Metadata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clearly and explicitly include the identifier of the data they describe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207365"/>
                  </a:ext>
                </a:extLst>
              </a:tr>
              <a:tr h="302107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F4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sz="1800" b="1" i="1" dirty="0">
                          <a:solidFill>
                            <a:schemeClr val="bg1"/>
                          </a:solidFill>
                        </a:rPr>
                        <a:t>Meta)data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are registered or indexed in a searchable resource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NO (service providers)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197815"/>
                  </a:ext>
                </a:extLst>
              </a:tr>
              <a:tr h="365106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A1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>
                          <a:solidFill>
                            <a:srgbClr val="FFFF00"/>
                          </a:solidFill>
                        </a:rPr>
                        <a:t>(</a:t>
                      </a:r>
                      <a:r>
                        <a:rPr lang="en-US" sz="1800" b="1" i="1" dirty="0">
                          <a:solidFill>
                            <a:srgbClr val="FFFF00"/>
                          </a:solidFill>
                        </a:rPr>
                        <a:t>Meta)data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are retrievable by their identifier using a standardized communications protocol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94637"/>
                  </a:ext>
                </a:extLst>
              </a:tr>
              <a:tr h="361521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A1.1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The protocol is open, free, and universally implementable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460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A1.2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The protocol allows for an authentication and authorization procedure, where necessary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311117"/>
                  </a:ext>
                </a:extLst>
              </a:tr>
              <a:tr h="307962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A2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="1" i="1" dirty="0">
                          <a:solidFill>
                            <a:schemeClr val="bg1"/>
                          </a:solidFill>
                        </a:rPr>
                        <a:t>Metadata</a:t>
                      </a:r>
                      <a:r>
                        <a:rPr lang="en-US" sz="180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are accessible, even when the data are no longer available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NO (service provider)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318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92773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5055D-64F0-CE4F-FD28-487C5DBE6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IVOA and FAIR 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AB425-9435-BC7D-A0A1-D821DA640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F08162B-6B24-3D21-B275-025B5287B4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449651"/>
              </p:ext>
            </p:extLst>
          </p:nvPr>
        </p:nvGraphicFramePr>
        <p:xfrm>
          <a:off x="1352004" y="1683368"/>
          <a:ext cx="9487991" cy="45296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315">
                  <a:extLst>
                    <a:ext uri="{9D8B030D-6E8A-4147-A177-3AD203B41FA5}">
                      <a16:colId xmlns:a16="http://schemas.microsoft.com/office/drawing/2014/main" val="726351086"/>
                    </a:ext>
                  </a:extLst>
                </a:gridCol>
                <a:gridCol w="5159829">
                  <a:extLst>
                    <a:ext uri="{9D8B030D-6E8A-4147-A177-3AD203B41FA5}">
                      <a16:colId xmlns:a16="http://schemas.microsoft.com/office/drawing/2014/main" val="743291378"/>
                    </a:ext>
                  </a:extLst>
                </a:gridCol>
                <a:gridCol w="3500847">
                  <a:extLst>
                    <a:ext uri="{9D8B030D-6E8A-4147-A177-3AD203B41FA5}">
                      <a16:colId xmlns:a16="http://schemas.microsoft.com/office/drawing/2014/main" val="421632444"/>
                    </a:ext>
                  </a:extLst>
                </a:gridCol>
              </a:tblGrid>
              <a:tr h="346271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I1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(</a:t>
                      </a:r>
                      <a:r>
                        <a:rPr lang="en-US" sz="1800" b="1" i="1" dirty="0">
                          <a:solidFill>
                            <a:srgbClr val="FFFF00"/>
                          </a:solidFill>
                        </a:rPr>
                        <a:t>Meta)data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use a formal, accessible, shared, and broadly applicable language for knowledge representation.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7164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I2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FFFF00"/>
                          </a:solidFill>
                        </a:rPr>
                        <a:t> (</a:t>
                      </a:r>
                      <a:r>
                        <a:rPr lang="en-US" sz="1800" b="1" i="1" dirty="0">
                          <a:solidFill>
                            <a:srgbClr val="FFFF00"/>
                          </a:solidFill>
                        </a:rPr>
                        <a:t>Meta)data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use vocabularies that follow FAIR principles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481613"/>
                  </a:ext>
                </a:extLst>
              </a:tr>
              <a:tr h="294572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I3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1" dirty="0">
                          <a:solidFill>
                            <a:srgbClr val="FFFF00"/>
                          </a:solidFill>
                        </a:rPr>
                        <a:t>(Meta)data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include qualified references to other (meta)data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rgbClr val="FF2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207365"/>
                  </a:ext>
                </a:extLst>
              </a:tr>
              <a:tr h="302107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R1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1" dirty="0">
                          <a:solidFill>
                            <a:srgbClr val="FFFF00"/>
                          </a:solidFill>
                        </a:rPr>
                        <a:t>(Meta)data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are richly described with a plurality of accurate and relevant attributes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197815"/>
                  </a:ext>
                </a:extLst>
              </a:tr>
              <a:tr h="171581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R1.1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(Meta)data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are released with a clear and accessible data usage license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NO (Data Provider)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94637"/>
                  </a:ext>
                </a:extLst>
              </a:tr>
              <a:tr h="414809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R1.2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(Meta)data 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are associated with detailed provenance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PARTIAL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460138"/>
                  </a:ext>
                </a:extLst>
              </a:tr>
              <a:tr h="307962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R1.3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1" dirty="0">
                          <a:solidFill>
                            <a:srgbClr val="FFFF00"/>
                          </a:solidFill>
                        </a:rPr>
                        <a:t> (Meta)data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meet domain-relevant community standards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YES</a:t>
                      </a:r>
                    </a:p>
                  </a:txBody>
                  <a:tcPr>
                    <a:solidFill>
                      <a:srgbClr val="59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311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76084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tle 1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rPr dirty="0"/>
              <a:t>IVOA Architecture  </a:t>
            </a:r>
            <a:r>
              <a:rPr lang="en-US" dirty="0"/>
              <a:t>       </a:t>
            </a:r>
            <a:r>
              <a:rPr dirty="0"/>
              <a:t>FAIR Principles</a:t>
            </a:r>
          </a:p>
        </p:txBody>
      </p:sp>
      <p:pic>
        <p:nvPicPr>
          <p:cNvPr id="233" name="Content Placeholder 6" descr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867" y="1462087"/>
            <a:ext cx="7382266" cy="5079455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 dirty="0"/>
          </a:p>
        </p:txBody>
      </p:sp>
      <p:sp>
        <p:nvSpPr>
          <p:cNvPr id="235" name="Rounded Rectangle 7"/>
          <p:cNvSpPr/>
          <p:nvPr/>
        </p:nvSpPr>
        <p:spPr>
          <a:xfrm>
            <a:off x="8270964" y="3250700"/>
            <a:ext cx="420190" cy="1502229"/>
          </a:xfrm>
          <a:prstGeom prst="roundRect">
            <a:avLst>
              <a:gd name="adj" fmla="val 16667"/>
            </a:avLst>
          </a:prstGeom>
          <a:solidFill>
            <a:schemeClr val="accent5">
              <a:alpha val="11000"/>
            </a:schemeClr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36" name="Rounded Rectangle 9"/>
          <p:cNvSpPr/>
          <p:nvPr/>
        </p:nvSpPr>
        <p:spPr>
          <a:xfrm>
            <a:off x="5146764" y="2350998"/>
            <a:ext cx="1658985" cy="365127"/>
          </a:xfrm>
          <a:prstGeom prst="roundRect">
            <a:avLst>
              <a:gd name="adj" fmla="val 16667"/>
            </a:avLst>
          </a:prstGeom>
          <a:solidFill>
            <a:schemeClr val="accent5">
              <a:alpha val="11000"/>
            </a:schemeClr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37" name="Rounded Rectangle 10"/>
          <p:cNvSpPr/>
          <p:nvPr/>
        </p:nvSpPr>
        <p:spPr>
          <a:xfrm>
            <a:off x="5146764" y="5186588"/>
            <a:ext cx="1658984" cy="365126"/>
          </a:xfrm>
          <a:prstGeom prst="roundRect">
            <a:avLst>
              <a:gd name="adj" fmla="val 16667"/>
            </a:avLst>
          </a:prstGeom>
          <a:solidFill>
            <a:schemeClr val="accent5">
              <a:alpha val="11000"/>
            </a:schemeClr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38" name="Rounded Rectangle 11"/>
          <p:cNvSpPr/>
          <p:nvPr/>
        </p:nvSpPr>
        <p:spPr>
          <a:xfrm>
            <a:off x="3281852" y="3250700"/>
            <a:ext cx="420189" cy="1502229"/>
          </a:xfrm>
          <a:prstGeom prst="roundRect">
            <a:avLst>
              <a:gd name="adj" fmla="val 16667"/>
            </a:avLst>
          </a:prstGeom>
          <a:solidFill>
            <a:schemeClr val="accent5">
              <a:alpha val="11000"/>
            </a:schemeClr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8F6DEF1-144D-21C9-EB2E-AC8AC2680BFB}"/>
              </a:ext>
            </a:extLst>
          </p:cNvPr>
          <p:cNvCxnSpPr>
            <a:cxnSpLocks/>
          </p:cNvCxnSpPr>
          <p:nvPr/>
        </p:nvCxnSpPr>
        <p:spPr>
          <a:xfrm>
            <a:off x="5976256" y="799306"/>
            <a:ext cx="1025436" cy="0"/>
          </a:xfrm>
          <a:prstGeom prst="straightConnector1">
            <a:avLst/>
          </a:prstGeom>
          <a:noFill/>
          <a:ln w="79375" cap="flat">
            <a:solidFill>
              <a:schemeClr val="bg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811A8-40B2-3282-EDB1-0FB76185BF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FDD999B-A85A-8235-9909-FE491C841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43" y="270482"/>
            <a:ext cx="6165667" cy="3256638"/>
          </a:xfrm>
          <a:prstGeom prst="rect">
            <a:avLst/>
          </a:prstGeom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4CD5FE6B-01CB-763F-351D-71C615333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300" y="2626933"/>
            <a:ext cx="4456249" cy="38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4504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8357A-9663-B0C0-E9A7-5FF3267B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FAIR Validation: FAIR Checker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63279-53D2-003E-248A-4B2B0AA09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4034246" cy="4351338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“FAIR-Checker </a:t>
            </a:r>
            <a:r>
              <a:rPr lang="en-US" dirty="0"/>
              <a:t>leverages semantic web technologies to check that metadata use standards and recognized ontologies or controlled vocabularies”.</a:t>
            </a:r>
          </a:p>
          <a:p>
            <a:pPr marL="457200" lvl="1" indent="0">
              <a:buNone/>
            </a:pPr>
            <a:r>
              <a:rPr lang="en-US" dirty="0">
                <a:effectLst/>
                <a:highlight>
                  <a:srgbClr val="FFFFFF"/>
                </a:highlight>
              </a:rPr>
              <a:t>https://fair-checker.france-bioinformatique.fr/</a:t>
            </a:r>
          </a:p>
          <a:p>
            <a:r>
              <a:rPr lang="en-US" dirty="0"/>
              <a:t>Gaignard, A., Rosnet, T., De Lamotte, F. </a:t>
            </a:r>
            <a:r>
              <a:rPr lang="en-US" i="1" dirty="0"/>
              <a:t>et al.</a:t>
            </a:r>
            <a:r>
              <a:rPr lang="en-US" dirty="0"/>
              <a:t> FAIR-Checker: supporting digital resource findability and reuse with Knowledge Graphs and Semantic Web standards. </a:t>
            </a:r>
            <a:r>
              <a:rPr lang="en-US" i="1" dirty="0"/>
              <a:t>J Biomed Semant</a:t>
            </a:r>
            <a:r>
              <a:rPr lang="en-US" dirty="0"/>
              <a:t> </a:t>
            </a:r>
            <a:r>
              <a:rPr lang="en-US" b="1" dirty="0"/>
              <a:t>14</a:t>
            </a:r>
            <a:r>
              <a:rPr lang="en-US" dirty="0"/>
              <a:t>, 7 (2023). https://doi.org/10.1186/s13326-023-00289-5</a:t>
            </a:r>
          </a:p>
        </p:txBody>
      </p:sp>
      <p:pic>
        <p:nvPicPr>
          <p:cNvPr id="5" name="Picture 4" descr="A diagram of a graph&#10;&#10;Description automatically generated">
            <a:extLst>
              <a:ext uri="{FF2B5EF4-FFF2-40B4-BE49-F238E27FC236}">
                <a16:creationId xmlns:a16="http://schemas.microsoft.com/office/drawing/2014/main" id="{88281387-66A1-F0F4-016E-5A8BB0081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13" y="1825625"/>
            <a:ext cx="6927669" cy="38655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AD8EA6-8168-160A-B79F-033ADACC8692}"/>
              </a:ext>
            </a:extLst>
          </p:cNvPr>
          <p:cNvSpPr txBox="1"/>
          <p:nvPr/>
        </p:nvSpPr>
        <p:spPr>
          <a:xfrm>
            <a:off x="5538951" y="5691201"/>
            <a:ext cx="6022428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Applicability to Astronomy? See </a:t>
            </a:r>
            <a:r>
              <a:rPr lang="en-US" dirty="0">
                <a:hlinkClick r:id="rId3"/>
              </a:rPr>
              <a:t>https://wiki.ivoa.net/internal/IVOA/InterOpMay2023DCP/DCP-DOI.pdf.</a:t>
            </a:r>
            <a:r>
              <a:rPr lang="en-US" dirty="0"/>
              <a:t>  Landais, Muench, d’Abrusco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114416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36B163-82B4-B3F5-FD89-51B20D72E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white rectangular sign with orange text&#10;&#10;Description automatically generated">
            <a:extLst>
              <a:ext uri="{FF2B5EF4-FFF2-40B4-BE49-F238E27FC236}">
                <a16:creationId xmlns:a16="http://schemas.microsoft.com/office/drawing/2014/main" id="{4DEDD252-60FA-9E56-E692-570C5291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39" y="449810"/>
            <a:ext cx="8931962" cy="49630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510CC7-F006-A2C0-FB13-E8E9B44E8676}"/>
              </a:ext>
            </a:extLst>
          </p:cNvPr>
          <p:cNvSpPr txBox="1"/>
          <p:nvPr/>
        </p:nvSpPr>
        <p:spPr>
          <a:xfrm>
            <a:off x="1562139" y="5808234"/>
            <a:ext cx="858343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https://wiki.ivoa.net/internal/IVOA/InterOpNov2023DCP/IVOATucson-FAIR-VAMDC.pdf</a:t>
            </a:r>
          </a:p>
        </p:txBody>
      </p:sp>
    </p:spTree>
    <p:extLst>
      <p:ext uri="{BB962C8B-B14F-4D97-AF65-F5344CB8AC3E}">
        <p14:creationId xmlns:p14="http://schemas.microsoft.com/office/powerpoint/2010/main" val="171422537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01E4-A5D8-B3F9-9F0A-F8E57413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IVOA and Persistent Identifiers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56935-74D2-8F47-3675-CAC4F5A04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422" y="1877055"/>
            <a:ext cx="5257800" cy="4351338"/>
          </a:xfrm>
          <a:solidFill>
            <a:schemeClr val="accent1">
              <a:lumMod val="20000"/>
              <a:lumOff val="80000"/>
              <a:alpha val="31936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Basic Definition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  <a:effectLst/>
                <a:latin typeface="OpenSans"/>
              </a:rPr>
              <a:t>Persistent identifiers (PIDs) are long-lasting references to digital objects of various types </a:t>
            </a:r>
            <a:endParaRPr lang="en-US" sz="3600" dirty="0"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FD30BB9-663C-7969-0F72-48D1C26476A1}"/>
              </a:ext>
            </a:extLst>
          </p:cNvPr>
          <p:cNvSpPr txBox="1">
            <a:spLocks/>
          </p:cNvSpPr>
          <p:nvPr/>
        </p:nvSpPr>
        <p:spPr>
          <a:xfrm>
            <a:off x="6095999" y="1801429"/>
            <a:ext cx="5257800" cy="4351338"/>
          </a:xfrm>
          <a:prstGeom prst="rect">
            <a:avLst/>
          </a:prstGeom>
          <a:solidFill>
            <a:schemeClr val="accent1">
              <a:lumMod val="20000"/>
              <a:lumOff val="80000"/>
              <a:alpha val="21268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US" sz="3600" b="1" dirty="0"/>
              <a:t>US Government Definition</a:t>
            </a:r>
          </a:p>
          <a:p>
            <a:r>
              <a:rPr lang="en-US" dirty="0">
                <a:solidFill>
                  <a:schemeClr val="tx1"/>
                </a:solidFill>
                <a:effectLst/>
                <a:latin typeface="OpenSans"/>
              </a:rPr>
              <a:t>A digital identifier that is globally unique, persistent, </a:t>
            </a:r>
            <a:r>
              <a:rPr lang="en-US" b="1" i="1" dirty="0">
                <a:solidFill>
                  <a:schemeClr val="tx1"/>
                </a:solidFill>
                <a:effectLst/>
                <a:latin typeface="OpenSans"/>
              </a:rPr>
              <a:t>machine resolvable and processable, and has 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>
                <a:solidFill>
                  <a:schemeClr val="tx1"/>
                </a:solidFill>
                <a:effectLst/>
                <a:latin typeface="OpenSans"/>
              </a:rPr>
              <a:t>an associated metadata schema. </a:t>
            </a:r>
            <a:endParaRPr lang="en-US" b="1" i="1" dirty="0">
              <a:solidFill>
                <a:schemeClr val="tx1"/>
              </a:solidFill>
              <a:effectLst/>
            </a:endParaRPr>
          </a:p>
          <a:p>
            <a:pPr marL="0" indent="0" hangingPunct="1">
              <a:buFont typeface="Arial"/>
              <a:buNone/>
            </a:pPr>
            <a:endParaRPr lang="en-US" b="1" dirty="0"/>
          </a:p>
          <a:p>
            <a:pPr marL="0" indent="0" hangingPunct="1">
              <a:buNone/>
            </a:pPr>
            <a:r>
              <a:rPr lang="en-US" sz="1800" dirty="0">
                <a:solidFill>
                  <a:srgbClr val="0096A5"/>
                </a:solidFill>
                <a:effectLst/>
                <a:latin typeface="OpenSans"/>
              </a:rPr>
              <a:t>https://www.whitehouse.gov/wp-content/uploads/2022/08/08-2022- OSTP-Public-Access-Memo.pdf </a:t>
            </a:r>
            <a:endParaRPr lang="en-US" dirty="0">
              <a:effectLst/>
            </a:endParaRPr>
          </a:p>
          <a:p>
            <a:pPr marL="0" indent="0" hangingPunct="1">
              <a:buFont typeface="Arial"/>
              <a:buNone/>
            </a:pP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B54275-666B-B85C-2735-AA5ED0CC54B1}"/>
              </a:ext>
            </a:extLst>
          </p:cNvPr>
          <p:cNvSpPr txBox="1"/>
          <p:nvPr/>
        </p:nvSpPr>
        <p:spPr>
          <a:xfrm>
            <a:off x="838200" y="6228393"/>
            <a:ext cx="6945169" cy="1107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effectLst/>
                <a:latin typeface="OpenSans"/>
              </a:rPr>
              <a:t>Sara Bowman, </a:t>
            </a:r>
            <a:r>
              <a:rPr lang="en-US" sz="1800" b="1" dirty="0">
                <a:solidFill>
                  <a:schemeClr val="tx1"/>
                </a:solidFill>
                <a:effectLst/>
                <a:latin typeface="OpenSans"/>
              </a:rPr>
              <a:t>JCDL Conference, Santa Fe, New Mexico, June 2023 </a:t>
            </a:r>
            <a:endParaRPr lang="en-US" sz="2400" b="1" dirty="0">
              <a:solidFill>
                <a:schemeClr val="tx1"/>
              </a:solidFill>
              <a:effectLst/>
            </a:endParaRPr>
          </a:p>
          <a:p>
            <a:r>
              <a:rPr lang="en-US" sz="2400" b="1" dirty="0">
                <a:solidFill>
                  <a:schemeClr val="tx1"/>
                </a:solidFill>
                <a:effectLst/>
                <a:latin typeface="OpenSans"/>
              </a:rPr>
              <a:t> </a:t>
            </a:r>
            <a:endParaRPr lang="en-US" sz="2400" b="1" dirty="0">
              <a:solidFill>
                <a:schemeClr val="tx1"/>
              </a:solidFill>
              <a:effectLst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730280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BD4374F-7E06-EF76-BAA3-4EBC88961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29" y="365125"/>
            <a:ext cx="8314071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5635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20B97-DAA3-6E09-390A-8BFE6E31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5" y="170452"/>
            <a:ext cx="5924005" cy="1325563"/>
          </a:xfrm>
        </p:spPr>
        <p:txBody>
          <a:bodyPr/>
          <a:lstStyle/>
          <a:p>
            <a:r>
              <a:rPr lang="en-US" dirty="0"/>
              <a:t>FAIR: A worldwide, multi-discipline endeavor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DABAD-612D-3CDF-676D-E4DBB8BDC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377" y="1968931"/>
            <a:ext cx="6516189" cy="4351338"/>
          </a:xfrm>
        </p:spPr>
        <p:txBody>
          <a:bodyPr/>
          <a:lstStyle/>
          <a:p>
            <a:r>
              <a:rPr lang="en-US" dirty="0"/>
              <a:t>Berriman is IAU representative to CODATA</a:t>
            </a:r>
          </a:p>
          <a:p>
            <a:r>
              <a:rPr lang="en-US" dirty="0"/>
              <a:t>Promoting FAIR principles across disciplines</a:t>
            </a:r>
          </a:p>
          <a:p>
            <a:r>
              <a:rPr lang="en-US" dirty="0"/>
              <a:t>Common issues:</a:t>
            </a:r>
          </a:p>
          <a:p>
            <a:pPr lvl="1"/>
            <a:r>
              <a:rPr lang="en-US" dirty="0"/>
              <a:t>What is FAIR?</a:t>
            </a:r>
          </a:p>
          <a:p>
            <a:pPr lvl="1"/>
            <a:r>
              <a:rPr lang="en-US" dirty="0"/>
              <a:t>What tooling is available?</a:t>
            </a:r>
          </a:p>
          <a:p>
            <a:pPr lvl="1"/>
            <a:r>
              <a:rPr lang="en-US" dirty="0"/>
              <a:t>Validators?</a:t>
            </a:r>
          </a:p>
          <a:p>
            <a:pPr lvl="1"/>
            <a:r>
              <a:rPr lang="en-US" dirty="0"/>
              <a:t>Funding?</a:t>
            </a:r>
          </a:p>
        </p:txBody>
      </p:sp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1C128DCF-0665-1D4F-6026-FA25ED3DA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645" y="304301"/>
            <a:ext cx="3487343" cy="1521324"/>
          </a:xfrm>
          <a:prstGeom prst="rect">
            <a:avLst/>
          </a:prstGeom>
        </p:spPr>
      </p:pic>
      <p:pic>
        <p:nvPicPr>
          <p:cNvPr id="7" name="Picture 6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FCE10F8C-2BD6-F5A7-3220-0028766F6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706" y="2508069"/>
            <a:ext cx="4946538" cy="381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4858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2F1BE-A583-BC8F-FEF3-B2F1C1AA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OntoPortal (ontoportal.org)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5CFBC-7425-F72F-411C-4C79D7DB6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333309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Developing a framework for ontology management.</a:t>
            </a:r>
          </a:p>
          <a:p>
            <a:pPr lvl="1"/>
            <a:r>
              <a:rPr lang="en-US" dirty="0"/>
              <a:t>Goal: promote matching, reuse and curation of vocabularies and ontologies.</a:t>
            </a:r>
          </a:p>
          <a:p>
            <a:endParaRPr lang="en-US" dirty="0"/>
          </a:p>
          <a:p>
            <a:r>
              <a:rPr lang="en-US" dirty="0"/>
              <a:t>Astronomy prototype: </a:t>
            </a:r>
            <a:r>
              <a:rPr lang="en-US" dirty="0">
                <a:hlinkClick r:id="rId2"/>
              </a:rPr>
              <a:t>http://voparis-ontoportal-dev.onspm/fr</a:t>
            </a:r>
            <a:endParaRPr lang="en-US" dirty="0"/>
          </a:p>
          <a:p>
            <a:pPr lvl="1"/>
            <a:r>
              <a:rPr lang="en-US" dirty="0"/>
              <a:t>All IVOA vocabularies (not all successfully!)</a:t>
            </a:r>
          </a:p>
          <a:p>
            <a:pPr lvl="1"/>
            <a:r>
              <a:rPr lang="en-US" dirty="0"/>
              <a:t>Scope: astronomy, planetary science, heliophysics, particle physics, atomic and molecular data.</a:t>
            </a:r>
          </a:p>
          <a:p>
            <a:pPr lvl="1"/>
            <a:endParaRPr lang="en-US" dirty="0"/>
          </a:p>
        </p:txBody>
      </p:sp>
      <p:pic>
        <p:nvPicPr>
          <p:cNvPr id="5" name="Picture 4" descr="A close-up of a computer screen&#10;&#10;Description automatically generated">
            <a:extLst>
              <a:ext uri="{FF2B5EF4-FFF2-40B4-BE49-F238E27FC236}">
                <a16:creationId xmlns:a16="http://schemas.microsoft.com/office/drawing/2014/main" id="{45008FD7-88DE-EDE8-EDBF-FC533D5547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138" y="2442661"/>
            <a:ext cx="4393218" cy="288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6012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32479-B1AE-72DE-92F5-E58F7C1A6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IVOA and FAIR data management: whither next?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DB19B-037B-5CF2-CD87-1CD76D083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9544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Promote FAIR principles and the IVOA in astronomy</a:t>
            </a:r>
          </a:p>
          <a:p>
            <a:r>
              <a:rPr lang="en-US" dirty="0"/>
              <a:t>Continue with FAIR development work</a:t>
            </a:r>
          </a:p>
          <a:p>
            <a:r>
              <a:rPr lang="en-US" dirty="0"/>
              <a:t>Engage with other communities</a:t>
            </a:r>
          </a:p>
          <a:p>
            <a:pPr lvl="1"/>
            <a:r>
              <a:rPr lang="en-US" dirty="0"/>
              <a:t>Share war stories and best practices</a:t>
            </a:r>
          </a:p>
          <a:p>
            <a:pPr lvl="1"/>
            <a:r>
              <a:rPr lang="en-US" dirty="0"/>
              <a:t>Share or adapt tooling, validators</a:t>
            </a:r>
          </a:p>
          <a:p>
            <a:r>
              <a:rPr lang="en-US" sz="3600" b="1" dirty="0"/>
              <a:t>Exciting new science!</a:t>
            </a:r>
          </a:p>
          <a:p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			Thank-you!</a:t>
            </a:r>
          </a:p>
        </p:txBody>
      </p:sp>
      <p:pic>
        <p:nvPicPr>
          <p:cNvPr id="5" name="Picture 4" descr="A close-up of a newspaper&#10;&#10;Description automatically generated">
            <a:extLst>
              <a:ext uri="{FF2B5EF4-FFF2-40B4-BE49-F238E27FC236}">
                <a16:creationId xmlns:a16="http://schemas.microsoft.com/office/drawing/2014/main" id="{361B47AA-ADEC-8486-793F-632B8474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713" y="2519427"/>
            <a:ext cx="4651287" cy="296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8852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22692</TotalTime>
  <Words>1058</Words>
  <Application>Microsoft Macintosh PowerPoint</Application>
  <PresentationFormat>Widescreen</PresentationFormat>
  <Paragraphs>144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CIDFont+F1</vt:lpstr>
      <vt:lpstr>CIDFont+F2</vt:lpstr>
      <vt:lpstr>OpenSans</vt:lpstr>
      <vt:lpstr>Office Theme</vt:lpstr>
      <vt:lpstr>The  VO, FAIR Principles and Open Science   Division B  Days, Session 3b  Community Engagement,  Open Science and the Virtual Observatory IAU General Assembly 2024   </vt:lpstr>
      <vt:lpstr>The IVOA Supports Open Science</vt:lpstr>
      <vt:lpstr>OPENness and FAIRness are not the same thing!</vt:lpstr>
      <vt:lpstr>What are the FAIR Principles?</vt:lpstr>
      <vt:lpstr>PowerPoint Presentation</vt:lpstr>
      <vt:lpstr>The  IVOA and FAIR Principles</vt:lpstr>
      <vt:lpstr>IVOA and FAIR Principles</vt:lpstr>
      <vt:lpstr>IVOA and FAIR Principles</vt:lpstr>
      <vt:lpstr>IVOA Architecture         FAIR Principles</vt:lpstr>
      <vt:lpstr>PowerPoint Presentation</vt:lpstr>
      <vt:lpstr>FAIR Validation: FAIR Checker</vt:lpstr>
      <vt:lpstr>PowerPoint Presentation</vt:lpstr>
      <vt:lpstr>The IVOA and Persistent Identifiers</vt:lpstr>
      <vt:lpstr>PowerPoint Presentation</vt:lpstr>
      <vt:lpstr>FAIR: A worldwide, multi-discipline endeavor</vt:lpstr>
      <vt:lpstr>OntoPortal (ontoportal.org)</vt:lpstr>
      <vt:lpstr>The IVOA and FAIR data management: whither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FAIR Principles in Astronomy  </dc:title>
  <cp:lastModifiedBy>Berriman, Graham (Bruce)</cp:lastModifiedBy>
  <cp:revision>143</cp:revision>
  <cp:lastPrinted>2024-07-16T22:20:50Z</cp:lastPrinted>
  <dcterms:modified xsi:type="dcterms:W3CDTF">2024-07-30T19:26:56Z</dcterms:modified>
</cp:coreProperties>
</file>