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72" r:id="rId2"/>
  </p:sldIdLst>
  <p:sldSz cx="51206400" cy="2880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337643-CFA1-034C-CB84-15A1D7912FF9}" name="Nouws Bieke" initials="BN" userId="S::Bieke.Nouws@arch.be::ff133473-3094-4e80-b960-d411a6343072" providerId="AD"/>
  <p188:author id="{0917EB73-C537-8427-B71B-9B53531907FA}" name="Laura Drechsler" initials="LD" userId="S::laura.drechsler@kuleuven.be::a8143928-368c-4ccd-9c00-0c76ff7173d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357"/>
    <a:srgbClr val="005355"/>
    <a:srgbClr val="FFC424"/>
    <a:srgbClr val="FFDE81"/>
    <a:srgbClr val="006D5E"/>
    <a:srgbClr val="006164"/>
    <a:srgbClr val="03A679"/>
    <a:srgbClr val="006B62"/>
    <a:srgbClr val="FFFFFF"/>
    <a:srgbClr val="009E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18" autoAdjust="0"/>
    <p:restoredTop sz="96247" autoAdjust="0"/>
  </p:normalViewPr>
  <p:slideViewPr>
    <p:cSldViewPr snapToGrid="0">
      <p:cViewPr varScale="1">
        <p:scale>
          <a:sx n="27" d="100"/>
          <a:sy n="27"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52F401-606C-4CBB-B060-AE8863A3BC75}" type="datetimeFigureOut">
              <a:rPr lang="en-GB" smtClean="0"/>
              <a:t>26/08/2024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EEAD8-813B-4539-84A5-C8B81A556C06}" type="slidenum">
              <a:rPr lang="en-GB" smtClean="0"/>
              <a:t>‹Nr.›</a:t>
            </a:fld>
            <a:endParaRPr lang="en-GB"/>
          </a:p>
        </p:txBody>
      </p:sp>
    </p:spTree>
    <p:extLst>
      <p:ext uri="{BB962C8B-B14F-4D97-AF65-F5344CB8AC3E}">
        <p14:creationId xmlns:p14="http://schemas.microsoft.com/office/powerpoint/2010/main" val="3314914576"/>
      </p:ext>
    </p:extLst>
  </p:cSld>
  <p:clrMap bg1="lt1" tx1="dk1" bg2="lt2" tx2="dk2" accent1="accent1" accent2="accent2" accent3="accent3" accent4="accent4" accent5="accent5" accent6="accent6" hlink="hlink" folHlink="folHlink"/>
  <p:notesStyle>
    <a:lvl1pPr marL="0" algn="l" defTabSz="3506907" rtl="0" eaLnBrk="1" latinLnBrk="0" hangingPunct="1">
      <a:defRPr sz="4602" kern="1200">
        <a:solidFill>
          <a:schemeClr val="tx1"/>
        </a:solidFill>
        <a:latin typeface="+mn-lt"/>
        <a:ea typeface="+mn-ea"/>
        <a:cs typeface="+mn-cs"/>
      </a:defRPr>
    </a:lvl1pPr>
    <a:lvl2pPr marL="1753453" algn="l" defTabSz="3506907" rtl="0" eaLnBrk="1" latinLnBrk="0" hangingPunct="1">
      <a:defRPr sz="4602" kern="1200">
        <a:solidFill>
          <a:schemeClr val="tx1"/>
        </a:solidFill>
        <a:latin typeface="+mn-lt"/>
        <a:ea typeface="+mn-ea"/>
        <a:cs typeface="+mn-cs"/>
      </a:defRPr>
    </a:lvl2pPr>
    <a:lvl3pPr marL="3506907" algn="l" defTabSz="3506907" rtl="0" eaLnBrk="1" latinLnBrk="0" hangingPunct="1">
      <a:defRPr sz="4602" kern="1200">
        <a:solidFill>
          <a:schemeClr val="tx1"/>
        </a:solidFill>
        <a:latin typeface="+mn-lt"/>
        <a:ea typeface="+mn-ea"/>
        <a:cs typeface="+mn-cs"/>
      </a:defRPr>
    </a:lvl3pPr>
    <a:lvl4pPr marL="5260360" algn="l" defTabSz="3506907" rtl="0" eaLnBrk="1" latinLnBrk="0" hangingPunct="1">
      <a:defRPr sz="4602" kern="1200">
        <a:solidFill>
          <a:schemeClr val="tx1"/>
        </a:solidFill>
        <a:latin typeface="+mn-lt"/>
        <a:ea typeface="+mn-ea"/>
        <a:cs typeface="+mn-cs"/>
      </a:defRPr>
    </a:lvl4pPr>
    <a:lvl5pPr marL="7013814" algn="l" defTabSz="3506907" rtl="0" eaLnBrk="1" latinLnBrk="0" hangingPunct="1">
      <a:defRPr sz="4602" kern="1200">
        <a:solidFill>
          <a:schemeClr val="tx1"/>
        </a:solidFill>
        <a:latin typeface="+mn-lt"/>
        <a:ea typeface="+mn-ea"/>
        <a:cs typeface="+mn-cs"/>
      </a:defRPr>
    </a:lvl5pPr>
    <a:lvl6pPr marL="8767267" algn="l" defTabSz="3506907" rtl="0" eaLnBrk="1" latinLnBrk="0" hangingPunct="1">
      <a:defRPr sz="4602" kern="1200">
        <a:solidFill>
          <a:schemeClr val="tx1"/>
        </a:solidFill>
        <a:latin typeface="+mn-lt"/>
        <a:ea typeface="+mn-ea"/>
        <a:cs typeface="+mn-cs"/>
      </a:defRPr>
    </a:lvl6pPr>
    <a:lvl7pPr marL="10520721" algn="l" defTabSz="3506907" rtl="0" eaLnBrk="1" latinLnBrk="0" hangingPunct="1">
      <a:defRPr sz="4602" kern="1200">
        <a:solidFill>
          <a:schemeClr val="tx1"/>
        </a:solidFill>
        <a:latin typeface="+mn-lt"/>
        <a:ea typeface="+mn-ea"/>
        <a:cs typeface="+mn-cs"/>
      </a:defRPr>
    </a:lvl7pPr>
    <a:lvl8pPr marL="12274174" algn="l" defTabSz="3506907" rtl="0" eaLnBrk="1" latinLnBrk="0" hangingPunct="1">
      <a:defRPr sz="4602" kern="1200">
        <a:solidFill>
          <a:schemeClr val="tx1"/>
        </a:solidFill>
        <a:latin typeface="+mn-lt"/>
        <a:ea typeface="+mn-ea"/>
        <a:cs typeface="+mn-cs"/>
      </a:defRPr>
    </a:lvl8pPr>
    <a:lvl9pPr marL="14027628" algn="l" defTabSz="3506907" rtl="0" eaLnBrk="1" latinLnBrk="0" hangingPunct="1">
      <a:defRPr sz="460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56EEAD8-813B-4539-84A5-C8B81A556C06}" type="slidenum">
              <a:rPr lang="en-GB" smtClean="0"/>
              <a:t>1</a:t>
            </a:fld>
            <a:endParaRPr lang="en-GB"/>
          </a:p>
        </p:txBody>
      </p:sp>
    </p:spTree>
    <p:extLst>
      <p:ext uri="{BB962C8B-B14F-4D97-AF65-F5344CB8AC3E}">
        <p14:creationId xmlns:p14="http://schemas.microsoft.com/office/powerpoint/2010/main" val="3742906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0"/>
            </a:lvl1pPr>
          </a:lstStyle>
          <a:p>
            <a:r>
              <a:rPr lang="en-GB"/>
              <a:t>Click to edit Master title style</a:t>
            </a:r>
            <a:endParaRPr lang="en-US"/>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A61CDDBA-CD9D-4938-987B-E067EE666982}"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615482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61CDDBA-CD9D-4938-987B-E067EE666982}"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282538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93770" y="7180902"/>
            <a:ext cx="44165520" cy="11981495"/>
          </a:xfrm>
        </p:spPr>
        <p:txBody>
          <a:bodyPr anchor="b"/>
          <a:lstStyle>
            <a:lvl1pPr>
              <a:defRPr sz="25200"/>
            </a:lvl1pPr>
          </a:lstStyle>
          <a:p>
            <a:r>
              <a:rPr lang="en-GB"/>
              <a:t>Click to edit Master title style</a:t>
            </a:r>
            <a:endParaRPr lang="en-US"/>
          </a:p>
        </p:txBody>
      </p:sp>
      <p:sp>
        <p:nvSpPr>
          <p:cNvPr id="3" name="Text Placeholder 2"/>
          <p:cNvSpPr>
            <a:spLocks noGrp="1"/>
          </p:cNvSpPr>
          <p:nvPr>
            <p:ph type="body" idx="1"/>
          </p:nvPr>
        </p:nvSpPr>
        <p:spPr>
          <a:xfrm>
            <a:off x="3493770" y="19275747"/>
            <a:ext cx="44165520" cy="6300785"/>
          </a:xfrm>
        </p:spPr>
        <p:txBody>
          <a:bodyPr/>
          <a:lstStyle>
            <a:lvl1pPr marL="0" indent="0">
              <a:buNone/>
              <a:defRPr sz="10080">
                <a:solidFill>
                  <a:schemeClr val="tx1">
                    <a:tint val="82000"/>
                  </a:schemeClr>
                </a:solidFill>
              </a:defRPr>
            </a:lvl1pPr>
            <a:lvl2pPr marL="1920240" indent="0">
              <a:buNone/>
              <a:defRPr sz="8400">
                <a:solidFill>
                  <a:schemeClr val="tx1">
                    <a:tint val="82000"/>
                  </a:schemeClr>
                </a:solidFill>
              </a:defRPr>
            </a:lvl2pPr>
            <a:lvl3pPr marL="3840480" indent="0">
              <a:buNone/>
              <a:defRPr sz="7560">
                <a:solidFill>
                  <a:schemeClr val="tx1">
                    <a:tint val="82000"/>
                  </a:schemeClr>
                </a:solidFill>
              </a:defRPr>
            </a:lvl3pPr>
            <a:lvl4pPr marL="5760720" indent="0">
              <a:buNone/>
              <a:defRPr sz="6720">
                <a:solidFill>
                  <a:schemeClr val="tx1">
                    <a:tint val="82000"/>
                  </a:schemeClr>
                </a:solidFill>
              </a:defRPr>
            </a:lvl4pPr>
            <a:lvl5pPr marL="7680960" indent="0">
              <a:buNone/>
              <a:defRPr sz="6720">
                <a:solidFill>
                  <a:schemeClr val="tx1">
                    <a:tint val="82000"/>
                  </a:schemeClr>
                </a:solidFill>
              </a:defRPr>
            </a:lvl5pPr>
            <a:lvl6pPr marL="9601200" indent="0">
              <a:buNone/>
              <a:defRPr sz="6720">
                <a:solidFill>
                  <a:schemeClr val="tx1">
                    <a:tint val="82000"/>
                  </a:schemeClr>
                </a:solidFill>
              </a:defRPr>
            </a:lvl6pPr>
            <a:lvl7pPr marL="11521440" indent="0">
              <a:buNone/>
              <a:defRPr sz="6720">
                <a:solidFill>
                  <a:schemeClr val="tx1">
                    <a:tint val="82000"/>
                  </a:schemeClr>
                </a:solidFill>
              </a:defRPr>
            </a:lvl7pPr>
            <a:lvl8pPr marL="13441680" indent="0">
              <a:buNone/>
              <a:defRPr sz="6720">
                <a:solidFill>
                  <a:schemeClr val="tx1">
                    <a:tint val="82000"/>
                  </a:schemeClr>
                </a:solidFill>
              </a:defRPr>
            </a:lvl8pPr>
            <a:lvl9pPr marL="15361920" indent="0">
              <a:buNone/>
              <a:defRPr sz="672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61CDDBA-CD9D-4938-987B-E067EE666982}"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908478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3520440" y="7667625"/>
            <a:ext cx="21762720" cy="182756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25923240" y="7667625"/>
            <a:ext cx="21762720" cy="182756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A61CDDBA-CD9D-4938-987B-E067EE666982}" type="datetimeFigureOut">
              <a:rPr lang="en-GB" smtClean="0"/>
              <a:t>26/08/2024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2594098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7"/>
            <a:ext cx="44165520" cy="5567365"/>
          </a:xfrm>
        </p:spPr>
        <p:txBody>
          <a:bodyPr/>
          <a:lstStyle/>
          <a:p>
            <a:r>
              <a:rPr lang="en-GB"/>
              <a:t>Click to edit Master title style</a:t>
            </a:r>
            <a:endParaRPr lang="en-US"/>
          </a:p>
        </p:txBody>
      </p:sp>
      <p:sp>
        <p:nvSpPr>
          <p:cNvPr id="3" name="Text Placeholder 2"/>
          <p:cNvSpPr>
            <a:spLocks noGrp="1"/>
          </p:cNvSpPr>
          <p:nvPr>
            <p:ph type="body" idx="1"/>
          </p:nvPr>
        </p:nvSpPr>
        <p:spPr>
          <a:xfrm>
            <a:off x="3527112" y="7060885"/>
            <a:ext cx="21662705"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GB"/>
              <a:t>Click to edit Master text styles</a:t>
            </a:r>
          </a:p>
        </p:txBody>
      </p:sp>
      <p:sp>
        <p:nvSpPr>
          <p:cNvPr id="4" name="Content Placeholder 3"/>
          <p:cNvSpPr>
            <a:spLocks noGrp="1"/>
          </p:cNvSpPr>
          <p:nvPr>
            <p:ph sz="half" idx="2"/>
          </p:nvPr>
        </p:nvSpPr>
        <p:spPr>
          <a:xfrm>
            <a:off x="3527112" y="10521315"/>
            <a:ext cx="21662705" cy="154752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25923240" y="7060885"/>
            <a:ext cx="21769390"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GB"/>
              <a:t>Click to edit Master text styles</a:t>
            </a:r>
          </a:p>
        </p:txBody>
      </p:sp>
      <p:sp>
        <p:nvSpPr>
          <p:cNvPr id="6" name="Content Placeholder 5"/>
          <p:cNvSpPr>
            <a:spLocks noGrp="1"/>
          </p:cNvSpPr>
          <p:nvPr>
            <p:ph sz="quarter" idx="4"/>
          </p:nvPr>
        </p:nvSpPr>
        <p:spPr>
          <a:xfrm>
            <a:off x="25923240" y="10521315"/>
            <a:ext cx="21769390" cy="154752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A61CDDBA-CD9D-4938-987B-E067EE666982}" type="datetimeFigureOut">
              <a:rPr lang="en-GB" smtClean="0"/>
              <a:t>26/08/2024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2645786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A61CDDBA-CD9D-4938-987B-E067EE666982}" type="datetimeFigureOut">
              <a:rPr lang="en-GB" smtClean="0"/>
              <a:t>26/08/2024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486972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1CDDBA-CD9D-4938-987B-E067EE666982}" type="datetimeFigureOut">
              <a:rPr lang="en-GB" smtClean="0"/>
              <a:t>26/08/2024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3653542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en-GB"/>
              <a:t>Click to edit Master title style</a:t>
            </a:r>
            <a:endParaRPr lang="en-US"/>
          </a:p>
        </p:txBody>
      </p:sp>
      <p:sp>
        <p:nvSpPr>
          <p:cNvPr id="3" name="Content Placeholder 2"/>
          <p:cNvSpPr>
            <a:spLocks noGrp="1"/>
          </p:cNvSpPr>
          <p:nvPr>
            <p:ph idx="1"/>
          </p:nvPr>
        </p:nvSpPr>
        <p:spPr>
          <a:xfrm>
            <a:off x="21769390" y="4147187"/>
            <a:ext cx="25923240"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GB"/>
              <a:t>Click to edit Master text styles</a:t>
            </a:r>
          </a:p>
        </p:txBody>
      </p:sp>
      <p:sp>
        <p:nvSpPr>
          <p:cNvPr id="5" name="Date Placeholder 4"/>
          <p:cNvSpPr>
            <a:spLocks noGrp="1"/>
          </p:cNvSpPr>
          <p:nvPr>
            <p:ph type="dt" sz="half" idx="10"/>
          </p:nvPr>
        </p:nvSpPr>
        <p:spPr/>
        <p:txBody>
          <a:bodyPr/>
          <a:lstStyle/>
          <a:p>
            <a:fld id="{A61CDDBA-CD9D-4938-987B-E067EE666982}" type="datetimeFigureOut">
              <a:rPr lang="en-GB" smtClean="0"/>
              <a:t>26/08/2024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66172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en-GB"/>
              <a:t>Click to edit Master title style</a:t>
            </a:r>
            <a:endParaRPr lang="en-US"/>
          </a:p>
        </p:txBody>
      </p:sp>
      <p:sp>
        <p:nvSpPr>
          <p:cNvPr id="3" name="Picture Placeholder 2"/>
          <p:cNvSpPr>
            <a:spLocks noGrp="1" noChangeAspect="1"/>
          </p:cNvSpPr>
          <p:nvPr>
            <p:ph type="pic" idx="1"/>
          </p:nvPr>
        </p:nvSpPr>
        <p:spPr>
          <a:xfrm>
            <a:off x="21769390" y="4147187"/>
            <a:ext cx="25923240" cy="20469225"/>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GB"/>
              <a:t>Click icon to add picture</a:t>
            </a:r>
            <a:endParaRPr lang="en-US"/>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GB"/>
              <a:t>Click to edit Master text styles</a:t>
            </a:r>
          </a:p>
        </p:txBody>
      </p:sp>
      <p:sp>
        <p:nvSpPr>
          <p:cNvPr id="5" name="Date Placeholder 4"/>
          <p:cNvSpPr>
            <a:spLocks noGrp="1"/>
          </p:cNvSpPr>
          <p:nvPr>
            <p:ph type="dt" sz="half" idx="10"/>
          </p:nvPr>
        </p:nvSpPr>
        <p:spPr/>
        <p:txBody>
          <a:bodyPr/>
          <a:lstStyle/>
          <a:p>
            <a:fld id="{A61CDDBA-CD9D-4938-987B-E067EE666982}" type="datetimeFigureOut">
              <a:rPr lang="en-GB" smtClean="0"/>
              <a:t>26/08/2024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2423837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61CDDBA-CD9D-4938-987B-E067EE666982}"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1865993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0" y="1533525"/>
            <a:ext cx="11041380" cy="2440972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3520440" y="1533525"/>
            <a:ext cx="32484060" cy="2440972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61CDDBA-CD9D-4938-987B-E067EE666982}" type="datetimeFigureOut">
              <a:rPr lang="en-GB" smtClean="0"/>
              <a:t>26/08/2024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9F499A-E590-47DC-9808-53108D9F9768}" type="slidenum">
              <a:rPr lang="en-GB" smtClean="0"/>
              <a:t>‹Nr.›</a:t>
            </a:fld>
            <a:endParaRPr lang="en-GB"/>
          </a:p>
        </p:txBody>
      </p:sp>
    </p:spTree>
    <p:extLst>
      <p:ext uri="{BB962C8B-B14F-4D97-AF65-F5344CB8AC3E}">
        <p14:creationId xmlns:p14="http://schemas.microsoft.com/office/powerpoint/2010/main" val="1325765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1533527"/>
            <a:ext cx="44165520" cy="5567365"/>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3520440" y="7667625"/>
            <a:ext cx="44165520" cy="1827562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3520440" y="26696672"/>
            <a:ext cx="11521440" cy="1533525"/>
          </a:xfrm>
          <a:prstGeom prst="rect">
            <a:avLst/>
          </a:prstGeom>
        </p:spPr>
        <p:txBody>
          <a:bodyPr vert="horz" lIns="91440" tIns="45720" rIns="91440" bIns="45720" rtlCol="0" anchor="ctr"/>
          <a:lstStyle>
            <a:lvl1pPr algn="l">
              <a:defRPr sz="5040">
                <a:solidFill>
                  <a:schemeClr val="tx1">
                    <a:tint val="82000"/>
                  </a:schemeClr>
                </a:solidFill>
              </a:defRPr>
            </a:lvl1pPr>
          </a:lstStyle>
          <a:p>
            <a:fld id="{A61CDDBA-CD9D-4938-987B-E067EE666982}" type="datetimeFigureOut">
              <a:rPr lang="en-GB" smtClean="0"/>
              <a:t>26/08/2024</a:t>
            </a:fld>
            <a:endParaRPr lang="en-GB"/>
          </a:p>
        </p:txBody>
      </p:sp>
      <p:sp>
        <p:nvSpPr>
          <p:cNvPr id="5" name="Footer Placeholder 4"/>
          <p:cNvSpPr>
            <a:spLocks noGrp="1"/>
          </p:cNvSpPr>
          <p:nvPr>
            <p:ph type="ftr" sz="quarter" idx="3"/>
          </p:nvPr>
        </p:nvSpPr>
        <p:spPr>
          <a:xfrm>
            <a:off x="16962120" y="26696672"/>
            <a:ext cx="17282160" cy="1533525"/>
          </a:xfrm>
          <a:prstGeom prst="rect">
            <a:avLst/>
          </a:prstGeom>
        </p:spPr>
        <p:txBody>
          <a:bodyPr vert="horz" lIns="91440" tIns="45720" rIns="91440" bIns="45720" rtlCol="0" anchor="ctr"/>
          <a:lstStyle>
            <a:lvl1pPr algn="ctr">
              <a:defRPr sz="504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36164520" y="26696672"/>
            <a:ext cx="11521440" cy="1533525"/>
          </a:xfrm>
          <a:prstGeom prst="rect">
            <a:avLst/>
          </a:prstGeom>
        </p:spPr>
        <p:txBody>
          <a:bodyPr vert="horz" lIns="91440" tIns="45720" rIns="91440" bIns="45720" rtlCol="0" anchor="ctr"/>
          <a:lstStyle>
            <a:lvl1pPr algn="r">
              <a:defRPr sz="5040">
                <a:solidFill>
                  <a:schemeClr val="tx1">
                    <a:tint val="82000"/>
                  </a:schemeClr>
                </a:solidFill>
              </a:defRPr>
            </a:lvl1pPr>
          </a:lstStyle>
          <a:p>
            <a:fld id="{3E9F499A-E590-47DC-9808-53108D9F9768}" type="slidenum">
              <a:rPr lang="en-GB" smtClean="0"/>
              <a:t>‹Nr.›</a:t>
            </a:fld>
            <a:endParaRPr lang="en-GB"/>
          </a:p>
        </p:txBody>
      </p:sp>
    </p:spTree>
    <p:extLst>
      <p:ext uri="{BB962C8B-B14F-4D97-AF65-F5344CB8AC3E}">
        <p14:creationId xmlns:p14="http://schemas.microsoft.com/office/powerpoint/2010/main" val="18381489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gif"/><Relationship Id="rId18" Type="http://schemas.openxmlformats.org/officeDocument/2006/relationships/image" Target="../media/image14.gif"/><Relationship Id="rId26" Type="http://schemas.microsoft.com/office/2007/relationships/hdphoto" Target="../media/hdphoto1.wdp"/><Relationship Id="rId3" Type="http://schemas.openxmlformats.org/officeDocument/2006/relationships/slideLayout" Target="../slideLayouts/slideLayout2.xml"/><Relationship Id="rId21" Type="http://schemas.openxmlformats.org/officeDocument/2006/relationships/image" Target="../media/image17.gif"/><Relationship Id="rId7" Type="http://schemas.openxmlformats.org/officeDocument/2006/relationships/image" Target="../media/image3.gif"/><Relationship Id="rId12" Type="http://schemas.openxmlformats.org/officeDocument/2006/relationships/image" Target="../media/image8.png"/><Relationship Id="rId17" Type="http://schemas.openxmlformats.org/officeDocument/2006/relationships/image" Target="../media/image13.gif"/><Relationship Id="rId25" Type="http://schemas.openxmlformats.org/officeDocument/2006/relationships/image" Target="../media/image21.png"/><Relationship Id="rId2" Type="http://schemas.microsoft.com/office/2007/relationships/media" Target="../media/media1.mp3"/><Relationship Id="rId16" Type="http://schemas.openxmlformats.org/officeDocument/2006/relationships/image" Target="../media/image12.png"/><Relationship Id="rId20" Type="http://schemas.openxmlformats.org/officeDocument/2006/relationships/image" Target="../media/image16.gif"/><Relationship Id="rId29" Type="http://schemas.microsoft.com/office/2007/relationships/hdphoto" Target="../media/hdphoto2.wdp"/><Relationship Id="rId1" Type="http://schemas.openxmlformats.org/officeDocument/2006/relationships/audio" Target="NULL" TargetMode="External"/><Relationship Id="rId6" Type="http://schemas.openxmlformats.org/officeDocument/2006/relationships/image" Target="../media/image2.gif"/><Relationship Id="rId11" Type="http://schemas.openxmlformats.org/officeDocument/2006/relationships/image" Target="../media/image7.gif"/><Relationship Id="rId24" Type="http://schemas.openxmlformats.org/officeDocument/2006/relationships/image" Target="../media/image20.png"/><Relationship Id="rId32" Type="http://schemas.openxmlformats.org/officeDocument/2006/relationships/image" Target="../media/image26.gif"/><Relationship Id="rId5" Type="http://schemas.openxmlformats.org/officeDocument/2006/relationships/image" Target="../media/image1.jpeg"/><Relationship Id="rId15" Type="http://schemas.openxmlformats.org/officeDocument/2006/relationships/image" Target="../media/image11.gif"/><Relationship Id="rId23" Type="http://schemas.openxmlformats.org/officeDocument/2006/relationships/image" Target="../media/image19.svg"/><Relationship Id="rId28" Type="http://schemas.openxmlformats.org/officeDocument/2006/relationships/image" Target="../media/image23.png"/><Relationship Id="rId10" Type="http://schemas.openxmlformats.org/officeDocument/2006/relationships/image" Target="../media/image6.png"/><Relationship Id="rId19" Type="http://schemas.openxmlformats.org/officeDocument/2006/relationships/image" Target="../media/image15.gif"/><Relationship Id="rId31" Type="http://schemas.openxmlformats.org/officeDocument/2006/relationships/image" Target="../media/image25.jpeg"/><Relationship Id="rId4" Type="http://schemas.openxmlformats.org/officeDocument/2006/relationships/notesSlide" Target="../notesSlides/notesSlide1.xml"/><Relationship Id="rId9" Type="http://schemas.openxmlformats.org/officeDocument/2006/relationships/image" Target="../media/image5.gif"/><Relationship Id="rId14" Type="http://schemas.openxmlformats.org/officeDocument/2006/relationships/image" Target="../media/image10.png"/><Relationship Id="rId22" Type="http://schemas.openxmlformats.org/officeDocument/2006/relationships/image" Target="../media/image18.png"/><Relationship Id="rId27" Type="http://schemas.openxmlformats.org/officeDocument/2006/relationships/image" Target="../media/image22.png"/><Relationship Id="rId30"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6B62"/>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28BE035-37C9-0F77-E5E3-CF21670CD99B}"/>
              </a:ext>
            </a:extLst>
          </p:cNvPr>
          <p:cNvPicPr>
            <a:picLocks noChangeAspect="1"/>
          </p:cNvPicPr>
          <p:nvPr/>
        </p:nvPicPr>
        <p:blipFill rotWithShape="1">
          <a:blip r:embed="rId5">
            <a:alphaModFix amt="5000"/>
          </a:blip>
          <a:srcRect t="29484" b="23511"/>
          <a:stretch/>
        </p:blipFill>
        <p:spPr>
          <a:xfrm>
            <a:off x="-301617" y="5320144"/>
            <a:ext cx="51239985" cy="23483456"/>
          </a:xfrm>
          <a:prstGeom prst="rect">
            <a:avLst/>
          </a:prstGeom>
        </p:spPr>
      </p:pic>
      <p:sp>
        <p:nvSpPr>
          <p:cNvPr id="5" name="TextBox 4">
            <a:extLst>
              <a:ext uri="{FF2B5EF4-FFF2-40B4-BE49-F238E27FC236}">
                <a16:creationId xmlns:a16="http://schemas.microsoft.com/office/drawing/2014/main" id="{D94448F1-7EE8-40A4-A725-F7CEA35FB5D8}"/>
              </a:ext>
            </a:extLst>
          </p:cNvPr>
          <p:cNvSpPr txBox="1"/>
          <p:nvPr/>
        </p:nvSpPr>
        <p:spPr>
          <a:xfrm>
            <a:off x="955964" y="21961220"/>
            <a:ext cx="8645236" cy="6762324"/>
          </a:xfrm>
          <a:prstGeom prst="rect">
            <a:avLst/>
          </a:prstGeom>
          <a:noFill/>
        </p:spPr>
        <p:txBody>
          <a:bodyPr wrap="square" lIns="82764" tIns="41382" rIns="82764" bIns="41382" rtlCol="0" anchor="b">
            <a:spAutoFit/>
          </a:bodyPr>
          <a:lstStyle/>
          <a:p>
            <a:r>
              <a:rPr lang="en-US" sz="6000" b="1" dirty="0">
                <a:solidFill>
                  <a:schemeClr val="bg1"/>
                </a:solidFill>
                <a:effectLst>
                  <a:outerShdw blurRad="38100" dist="38100" dir="2700000" algn="tl">
                    <a:srgbClr val="000000">
                      <a:alpha val="43137"/>
                    </a:srgbClr>
                  </a:outerShdw>
                </a:effectLst>
              </a:rPr>
              <a:t>Contact</a:t>
            </a:r>
          </a:p>
          <a:p>
            <a:pPr>
              <a:spcBef>
                <a:spcPts val="3000"/>
              </a:spcBef>
            </a:pPr>
            <a:r>
              <a:rPr lang="en-US" sz="3600" b="1" dirty="0">
                <a:solidFill>
                  <a:schemeClr val="bg1"/>
                </a:solidFill>
              </a:rPr>
              <a:t>Prof. dr. Laura Drechsler</a:t>
            </a:r>
          </a:p>
          <a:p>
            <a:r>
              <a:rPr lang="en-US" sz="3600" dirty="0">
                <a:solidFill>
                  <a:schemeClr val="bg1"/>
                </a:solidFill>
              </a:rPr>
              <a:t>State Archives of Belgium/</a:t>
            </a:r>
          </a:p>
          <a:p>
            <a:r>
              <a:rPr lang="en-US" sz="3600" dirty="0">
                <a:solidFill>
                  <a:schemeClr val="bg1"/>
                </a:solidFill>
              </a:rPr>
              <a:t>Centre for IT &amp; IP Law (KU Leuven)</a:t>
            </a:r>
          </a:p>
          <a:p>
            <a:r>
              <a:rPr lang="en-US" sz="3600" dirty="0">
                <a:solidFill>
                  <a:schemeClr val="bg1"/>
                </a:solidFill>
              </a:rPr>
              <a:t>laura.drechsler@arch.be </a:t>
            </a:r>
          </a:p>
          <a:p>
            <a:r>
              <a:rPr lang="en-US" sz="3600" dirty="0">
                <a:solidFill>
                  <a:schemeClr val="bg1"/>
                </a:solidFill>
              </a:rPr>
              <a:t>laura.drechsler@kuleuven.be</a:t>
            </a:r>
          </a:p>
          <a:p>
            <a:pPr>
              <a:spcBef>
                <a:spcPts val="3000"/>
              </a:spcBef>
            </a:pPr>
            <a:r>
              <a:rPr lang="en-US" sz="3600" b="1" dirty="0">
                <a:solidFill>
                  <a:schemeClr val="bg1"/>
                </a:solidFill>
              </a:rPr>
              <a:t>Dr. Bieke Nouws</a:t>
            </a:r>
          </a:p>
          <a:p>
            <a:r>
              <a:rPr lang="en-US" sz="3600" dirty="0">
                <a:solidFill>
                  <a:schemeClr val="bg1"/>
                </a:solidFill>
              </a:rPr>
              <a:t>State Archives of Belgium</a:t>
            </a:r>
          </a:p>
          <a:p>
            <a:r>
              <a:rPr lang="en-US" sz="3600" dirty="0">
                <a:solidFill>
                  <a:schemeClr val="bg1"/>
                </a:solidFill>
              </a:rPr>
              <a:t>bieke.nouws@arch.be</a:t>
            </a:r>
          </a:p>
          <a:p>
            <a:endParaRPr lang="en-US" sz="3600" dirty="0">
              <a:solidFill>
                <a:schemeClr val="bg1"/>
              </a:solidFill>
            </a:endParaRPr>
          </a:p>
        </p:txBody>
      </p:sp>
      <p:sp>
        <p:nvSpPr>
          <p:cNvPr id="16" name="Rectangle 15">
            <a:extLst>
              <a:ext uri="{FF2B5EF4-FFF2-40B4-BE49-F238E27FC236}">
                <a16:creationId xmlns:a16="http://schemas.microsoft.com/office/drawing/2014/main" id="{F3834A97-C258-D223-D1F1-4D7D91AD264A}"/>
              </a:ext>
            </a:extLst>
          </p:cNvPr>
          <p:cNvSpPr/>
          <p:nvPr/>
        </p:nvSpPr>
        <p:spPr>
          <a:xfrm>
            <a:off x="0" y="-1"/>
            <a:ext cx="51206400" cy="5320145"/>
          </a:xfrm>
          <a:prstGeom prst="rect">
            <a:avLst/>
          </a:prstGeom>
          <a:solidFill>
            <a:srgbClr val="03A6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13"/>
          </a:p>
        </p:txBody>
      </p:sp>
      <p:sp>
        <p:nvSpPr>
          <p:cNvPr id="19" name="TextBox 18">
            <a:extLst>
              <a:ext uri="{FF2B5EF4-FFF2-40B4-BE49-F238E27FC236}">
                <a16:creationId xmlns:a16="http://schemas.microsoft.com/office/drawing/2014/main" id="{9BC52551-0F8C-1A40-40B1-4685D7C8B9DD}"/>
              </a:ext>
            </a:extLst>
          </p:cNvPr>
          <p:cNvSpPr txBox="1"/>
          <p:nvPr/>
        </p:nvSpPr>
        <p:spPr>
          <a:xfrm>
            <a:off x="0" y="1255623"/>
            <a:ext cx="51206400" cy="3339376"/>
          </a:xfrm>
          <a:prstGeom prst="rect">
            <a:avLst/>
          </a:prstGeom>
          <a:noFill/>
        </p:spPr>
        <p:txBody>
          <a:bodyPr wrap="square" anchor="ctr">
            <a:spAutoFit/>
          </a:bodyPr>
          <a:lstStyle/>
          <a:p>
            <a:pPr algn="ctr"/>
            <a:r>
              <a:rPr lang="en-GB" sz="11500" b="1" dirty="0">
                <a:solidFill>
                  <a:schemeClr val="bg1"/>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rPr>
              <a:t>Email Archiving with Capstone in Europe</a:t>
            </a:r>
          </a:p>
          <a:p>
            <a:pPr algn="ctr"/>
            <a:r>
              <a:rPr lang="en-GB" sz="9600" b="1" dirty="0">
                <a:solidFill>
                  <a:schemeClr val="bg1"/>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rPr>
              <a:t>Key Legal Questions &amp; Best Practices</a:t>
            </a:r>
            <a:endParaRPr lang="en-GB" sz="9600" b="1" dirty="0">
              <a:solidFill>
                <a:schemeClr val="bg1"/>
              </a:solidFill>
              <a:effectLst>
                <a:outerShdw blurRad="38100" dist="38100" dir="2700000" algn="tl">
                  <a:srgbClr val="000000">
                    <a:alpha val="43137"/>
                  </a:srgbClr>
                </a:outerShdw>
              </a:effectLst>
            </a:endParaRPr>
          </a:p>
        </p:txBody>
      </p:sp>
      <p:sp>
        <p:nvSpPr>
          <p:cNvPr id="95" name="TextBox 94">
            <a:extLst>
              <a:ext uri="{FF2B5EF4-FFF2-40B4-BE49-F238E27FC236}">
                <a16:creationId xmlns:a16="http://schemas.microsoft.com/office/drawing/2014/main" id="{7E497CE8-7CD2-8931-08CD-E6DA198F1FFD}"/>
              </a:ext>
            </a:extLst>
          </p:cNvPr>
          <p:cNvSpPr txBox="1">
            <a:spLocks/>
          </p:cNvSpPr>
          <p:nvPr/>
        </p:nvSpPr>
        <p:spPr>
          <a:xfrm>
            <a:off x="1046249" y="6235789"/>
            <a:ext cx="5981611" cy="15323304"/>
          </a:xfrm>
          <a:prstGeom prst="rect">
            <a:avLst/>
          </a:prstGeom>
          <a:noFill/>
        </p:spPr>
        <p:txBody>
          <a:bodyPr wrap="square" rtlCol="0">
            <a:noAutofit/>
          </a:bodyPr>
          <a:lstStyle/>
          <a:p>
            <a:r>
              <a:rPr lang="en-GB" sz="3600" dirty="0">
                <a:solidFill>
                  <a:srgbClr val="FFC424"/>
                </a:solidFill>
              </a:rPr>
              <a:t>Over a decade ago, the US National Archives and Records Administration introduced the </a:t>
            </a:r>
            <a:r>
              <a:rPr lang="en-GB" sz="3600" b="1" dirty="0">
                <a:solidFill>
                  <a:srgbClr val="FFC424"/>
                </a:solidFill>
              </a:rPr>
              <a:t>Capstone email archiving strategy*</a:t>
            </a:r>
            <a:r>
              <a:rPr lang="en-GB" sz="3600" dirty="0">
                <a:solidFill>
                  <a:srgbClr val="FFC424"/>
                </a:solidFill>
              </a:rPr>
              <a:t>. While it has generated considerable interest among archives, its implementation frequently raises </a:t>
            </a:r>
            <a:r>
              <a:rPr lang="en-GB" sz="3600" b="1" dirty="0">
                <a:solidFill>
                  <a:srgbClr val="FFC424"/>
                </a:solidFill>
              </a:rPr>
              <a:t>legal questions</a:t>
            </a:r>
            <a:r>
              <a:rPr lang="en-GB" sz="3600" dirty="0">
                <a:solidFill>
                  <a:srgbClr val="FFC424"/>
                </a:solidFill>
              </a:rPr>
              <a:t>, particularly with respect to privacy regulations like the EU’s </a:t>
            </a:r>
            <a:r>
              <a:rPr lang="en-GB" sz="3600" b="1" dirty="0">
                <a:solidFill>
                  <a:srgbClr val="FFC424"/>
                </a:solidFill>
              </a:rPr>
              <a:t>General Data Protection Regulation</a:t>
            </a:r>
            <a:r>
              <a:rPr lang="en-GB" sz="3600" dirty="0">
                <a:solidFill>
                  <a:srgbClr val="FFC424"/>
                </a:solidFill>
              </a:rPr>
              <a:t>. This poster examines how the Capstone approach can be applied in a GDPR-compliant manner, </a:t>
            </a:r>
            <a:r>
              <a:rPr lang="en-GB" sz="3600" b="1" dirty="0">
                <a:solidFill>
                  <a:srgbClr val="FFC424"/>
                </a:solidFill>
              </a:rPr>
              <a:t>suggesting best practices </a:t>
            </a:r>
            <a:r>
              <a:rPr lang="en-GB" sz="3600" dirty="0">
                <a:solidFill>
                  <a:srgbClr val="FFC424"/>
                </a:solidFill>
              </a:rPr>
              <a:t>for each step in the email lifecycle.</a:t>
            </a:r>
          </a:p>
          <a:p>
            <a:endParaRPr lang="en-GB" sz="3200" dirty="0">
              <a:solidFill>
                <a:srgbClr val="FFC424"/>
              </a:solidFill>
            </a:endParaRPr>
          </a:p>
          <a:p>
            <a:r>
              <a:rPr lang="en-GB" sz="3000" b="1" dirty="0">
                <a:solidFill>
                  <a:srgbClr val="FFC424"/>
                </a:solidFill>
                <a:ea typeface="Calibri" panose="020F0502020204030204" pitchFamily="34" charset="0"/>
                <a:cs typeface="Arial" panose="020B0604020202020204" pitchFamily="34" charset="0"/>
              </a:rPr>
              <a:t>*The Capstone method </a:t>
            </a:r>
            <a:r>
              <a:rPr lang="en-GB" sz="3000" dirty="0">
                <a:solidFill>
                  <a:srgbClr val="FFC424"/>
                </a:solidFill>
                <a:ea typeface="Calibri" panose="020F0502020204030204" pitchFamily="34" charset="0"/>
                <a:cs typeface="Arial" panose="020B0604020202020204" pitchFamily="34" charset="0"/>
              </a:rPr>
              <a:t>involves archiving the </a:t>
            </a:r>
            <a:r>
              <a:rPr lang="en-GB" sz="3000" b="1" dirty="0">
                <a:solidFill>
                  <a:srgbClr val="FFC424"/>
                </a:solidFill>
                <a:ea typeface="Calibri" panose="020F0502020204030204" pitchFamily="34" charset="0"/>
                <a:cs typeface="Arial" panose="020B0604020202020204" pitchFamily="34" charset="0"/>
              </a:rPr>
              <a:t>entire mailbox </a:t>
            </a:r>
            <a:r>
              <a:rPr lang="en-GB" sz="3000" dirty="0">
                <a:solidFill>
                  <a:srgbClr val="FFC424"/>
                </a:solidFill>
                <a:ea typeface="Calibri" panose="020F0502020204030204" pitchFamily="34" charset="0"/>
                <a:cs typeface="Arial" panose="020B0604020202020204" pitchFamily="34" charset="0"/>
              </a:rPr>
              <a:t>of individuals in </a:t>
            </a:r>
            <a:r>
              <a:rPr lang="en-GB" sz="3000" b="1" dirty="0">
                <a:solidFill>
                  <a:srgbClr val="FFC424"/>
                </a:solidFill>
                <a:ea typeface="Calibri" panose="020F0502020204030204" pitchFamily="34" charset="0"/>
                <a:cs typeface="Arial" panose="020B0604020202020204" pitchFamily="34" charset="0"/>
              </a:rPr>
              <a:t>key positions </a:t>
            </a:r>
            <a:r>
              <a:rPr lang="en-GB" sz="3000" dirty="0">
                <a:solidFill>
                  <a:srgbClr val="FFC424"/>
                </a:solidFill>
                <a:ea typeface="Calibri" panose="020F0502020204030204" pitchFamily="34" charset="0"/>
                <a:cs typeface="Arial" panose="020B0604020202020204" pitchFamily="34" charset="0"/>
              </a:rPr>
              <a:t>within an institution to ensure the preservation of </a:t>
            </a:r>
            <a:r>
              <a:rPr lang="en-GB" sz="3000" b="1" dirty="0">
                <a:solidFill>
                  <a:srgbClr val="FFC424"/>
                </a:solidFill>
                <a:ea typeface="Calibri" panose="020F0502020204030204" pitchFamily="34" charset="0"/>
                <a:cs typeface="Arial" panose="020B0604020202020204" pitchFamily="34" charset="0"/>
              </a:rPr>
              <a:t>all significant emails</a:t>
            </a:r>
            <a:r>
              <a:rPr lang="en-GB" sz="3000" dirty="0">
                <a:solidFill>
                  <a:srgbClr val="FFC424"/>
                </a:solidFill>
                <a:ea typeface="Calibri" panose="020F0502020204030204" pitchFamily="34" charset="0"/>
                <a:cs typeface="Arial" panose="020B0604020202020204" pitchFamily="34" charset="0"/>
              </a:rPr>
              <a:t>. For more details, refer to Bulletin 2013-02 and subsequent publications from NARA.</a:t>
            </a:r>
          </a:p>
          <a:p>
            <a:endParaRPr lang="en-GB" sz="4000" dirty="0">
              <a:solidFill>
                <a:srgbClr val="FFC424"/>
              </a:solidFill>
            </a:endParaRPr>
          </a:p>
        </p:txBody>
      </p:sp>
      <p:sp>
        <p:nvSpPr>
          <p:cNvPr id="4" name="TextBox 3">
            <a:extLst>
              <a:ext uri="{FF2B5EF4-FFF2-40B4-BE49-F238E27FC236}">
                <a16:creationId xmlns:a16="http://schemas.microsoft.com/office/drawing/2014/main" id="{4877DD52-BE9B-3B56-01BD-AC08C0822573}"/>
              </a:ext>
            </a:extLst>
          </p:cNvPr>
          <p:cNvSpPr txBox="1"/>
          <p:nvPr/>
        </p:nvSpPr>
        <p:spPr>
          <a:xfrm>
            <a:off x="9179386" y="6171706"/>
            <a:ext cx="14320416" cy="8131929"/>
          </a:xfrm>
          <a:prstGeom prst="rect">
            <a:avLst/>
          </a:prstGeom>
          <a:noFill/>
        </p:spPr>
        <p:txBody>
          <a:bodyPr wrap="square" lIns="82764" tIns="41382" rIns="82764" bIns="41382" rtlCol="0" anchor="ctr">
            <a:spAutoFit/>
          </a:bodyPr>
          <a:lstStyle/>
          <a:p>
            <a:pPr marL="0" marR="0" lvl="0" indent="0" defTabSz="457200" rtl="0" eaLnBrk="1" fontAlgn="auto" latinLnBrk="0" hangingPunct="1">
              <a:lnSpc>
                <a:spcPct val="100000"/>
              </a:lnSpc>
              <a:spcBef>
                <a:spcPts val="0"/>
              </a:spcBef>
              <a:spcAft>
                <a:spcPts val="1200"/>
              </a:spcAft>
              <a:buClrTx/>
              <a:buSzTx/>
              <a:buFontTx/>
              <a:buNone/>
              <a:tabLst/>
              <a:defRPr/>
            </a:pPr>
            <a:r>
              <a:rPr kumimoji="0" lang="en-GB" sz="4400" b="1" i="0" u="sng" strike="noStrike" kern="1200" cap="all" spc="0" normalizeH="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Stage 1</a:t>
            </a:r>
            <a:r>
              <a:rPr kumimoji="0" lang="en-GB" sz="4400" b="1" i="0" u="none" strike="noStrike" kern="1200" cap="all" spc="0" normalizeH="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 </a:t>
            </a:r>
            <a:r>
              <a:rPr kumimoji="0" lang="nl-BE" sz="4400" b="1" i="0" u="none" strike="noStrike" kern="1200" cap="all" spc="0" normalizeH="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Thinking It Over</a:t>
            </a:r>
          </a:p>
          <a:p>
            <a:pPr marL="914400" marR="0" lvl="0" indent="-914400" defTabSz="4572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kumimoji="0" lang="en-GB" sz="3200" b="1" i="0"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Best practice 1</a:t>
            </a:r>
            <a:r>
              <a:rPr kumimoji="0" lang="en-GB" sz="3200" b="0" i="0" u="none" strike="noStrike" kern="1200" cap="none" spc="0" normalizeH="0" baseline="0" noProof="0" dirty="0">
                <a:ln>
                  <a:noFill/>
                </a:ln>
                <a:solidFill>
                  <a:schemeClr val="bg1"/>
                </a:solidFill>
                <a:effectLst/>
                <a:uLnTx/>
                <a:uFillTx/>
                <a:latin typeface="Aptos" panose="02110004020202020204"/>
                <a:ea typeface="+mn-ea"/>
                <a:cs typeface="+mn-cs"/>
              </a:rPr>
              <a:t>: Develop a </a:t>
            </a:r>
            <a:r>
              <a:rPr kumimoji="0" lang="en-GB"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substantiated email archiving </a:t>
            </a:r>
            <a:r>
              <a:rPr lang="en-GB" sz="3200" b="1" dirty="0">
                <a:solidFill>
                  <a:schemeClr val="bg1"/>
                </a:solidFill>
                <a:effectLst>
                  <a:outerShdw blurRad="38100" dist="38100" dir="2700000" algn="tl">
                    <a:srgbClr val="000000">
                      <a:alpha val="43137"/>
                    </a:srgbClr>
                  </a:outerShdw>
                </a:effectLst>
                <a:latin typeface="Aptos" panose="02110004020202020204"/>
              </a:rPr>
              <a:t>policy</a:t>
            </a:r>
            <a:r>
              <a:rPr lang="en-GB" sz="3200" dirty="0">
                <a:solidFill>
                  <a:schemeClr val="bg1"/>
                </a:solidFill>
                <a:latin typeface="Aptos" panose="02110004020202020204"/>
              </a:rPr>
              <a:t>. </a:t>
            </a:r>
            <a:r>
              <a:rPr kumimoji="0" lang="en-GB" sz="3200" b="0" i="0" u="none" strike="noStrike" kern="1200" cap="none" spc="0" normalizeH="0" baseline="0" noProof="0" dirty="0">
                <a:ln>
                  <a:noFill/>
                </a:ln>
                <a:solidFill>
                  <a:schemeClr val="bg1"/>
                </a:solidFill>
                <a:effectLst/>
                <a:uLnTx/>
                <a:uFillTx/>
                <a:latin typeface="Aptos" panose="02110004020202020204"/>
                <a:ea typeface="+mn-ea"/>
                <a:cs typeface="+mn-cs"/>
              </a:rPr>
              <a:t>Specify the </a:t>
            </a:r>
            <a:r>
              <a:rPr kumimoji="0" lang="en-GB"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archiving goals </a:t>
            </a:r>
            <a:r>
              <a:rPr kumimoji="0" lang="en-GB" sz="3200" b="0" i="0" u="none" strike="noStrike" kern="1200" cap="none" spc="0" normalizeH="0" baseline="0" noProof="0" dirty="0">
                <a:ln>
                  <a:noFill/>
                </a:ln>
                <a:solidFill>
                  <a:schemeClr val="bg1"/>
                </a:solidFill>
                <a:effectLst/>
                <a:uLnTx/>
                <a:uFillTx/>
                <a:latin typeface="Aptos" panose="02110004020202020204"/>
                <a:ea typeface="+mn-ea"/>
                <a:cs typeface="+mn-cs"/>
              </a:rPr>
              <a:t>for each (type of) mailbox and the validity period of each goal. Identify and justify the </a:t>
            </a:r>
            <a:r>
              <a:rPr kumimoji="0" lang="en-GB"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capstone positions </a:t>
            </a:r>
            <a:r>
              <a:rPr kumimoji="0" lang="en-GB" sz="3200" b="0" i="0" u="none" strike="noStrike" kern="1200" cap="none" spc="0" normalizeH="0" baseline="0" noProof="0" dirty="0">
                <a:ln>
                  <a:noFill/>
                </a:ln>
                <a:solidFill>
                  <a:schemeClr val="bg1"/>
                </a:solidFill>
                <a:effectLst/>
                <a:uLnTx/>
                <a:uFillTx/>
                <a:latin typeface="Aptos" panose="02110004020202020204"/>
                <a:ea typeface="+mn-ea"/>
                <a:cs typeface="+mn-cs"/>
              </a:rPr>
              <a:t>in the institution. Integrate the policy into your records schedule and data protection notice. </a:t>
            </a:r>
          </a:p>
          <a:p>
            <a:pPr marL="914400" marR="0" lvl="2" indent="0" defTabSz="457200" rtl="0" eaLnBrk="1" fontAlgn="auto" latinLnBrk="0" hangingPunct="1">
              <a:lnSpc>
                <a:spcPct val="100000"/>
              </a:lnSpc>
              <a:spcBef>
                <a:spcPts val="0"/>
              </a:spcBef>
              <a:spcAft>
                <a:spcPts val="1800"/>
              </a:spcAft>
              <a:buClrTx/>
              <a:buSzTx/>
              <a:buFontTx/>
              <a:buNone/>
              <a:tabLs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kumimoji="0" lang="en-GB" sz="2800" b="0" i="0" u="none" strike="noStrike" kern="1200" cap="none" spc="0" normalizeH="0" baseline="0" noProof="0" dirty="0">
                <a:ln>
                  <a:noFill/>
                </a:ln>
                <a:solidFill>
                  <a:schemeClr val="bg1"/>
                </a:solidFill>
                <a:effectLst/>
                <a:uLnTx/>
                <a:uFillTx/>
                <a:latin typeface="Aptos" panose="02110004020202020204"/>
                <a:ea typeface="+mn-ea"/>
                <a:cs typeface="+mn-cs"/>
              </a:rPr>
              <a:t>: The purpose of a processing operation is </a:t>
            </a:r>
            <a:r>
              <a:rPr lang="en-GB" sz="2800" dirty="0">
                <a:solidFill>
                  <a:schemeClr val="bg1"/>
                </a:solidFill>
                <a:latin typeface="Aptos" panose="02110004020202020204"/>
              </a:rPr>
              <a:t>a core consideration</a:t>
            </a:r>
            <a:r>
              <a:rPr kumimoji="0" lang="en-GB" sz="2800" b="0" i="0" u="none" strike="noStrike" kern="1200" cap="none" spc="0" normalizeH="0" baseline="0" noProof="0" dirty="0">
                <a:ln>
                  <a:noFill/>
                </a:ln>
                <a:solidFill>
                  <a:schemeClr val="bg1"/>
                </a:solidFill>
                <a:effectLst/>
                <a:uLnTx/>
                <a:uFillTx/>
                <a:latin typeface="Aptos" panose="02110004020202020204"/>
                <a:ea typeface="+mn-ea"/>
                <a:cs typeface="+mn-cs"/>
              </a:rPr>
              <a:t> </a:t>
            </a:r>
            <a:r>
              <a:rPr lang="en-GB" sz="2800" dirty="0">
                <a:solidFill>
                  <a:schemeClr val="bg1"/>
                </a:solidFill>
                <a:latin typeface="Aptos" panose="02110004020202020204"/>
              </a:rPr>
              <a:t>for</a:t>
            </a:r>
            <a:r>
              <a:rPr kumimoji="0" lang="en-GB" sz="2800" b="0" i="0" u="none" strike="noStrike" kern="1200" cap="none" spc="0" normalizeH="0" baseline="0" noProof="0" dirty="0">
                <a:ln>
                  <a:noFill/>
                </a:ln>
                <a:solidFill>
                  <a:schemeClr val="bg1"/>
                </a:solidFill>
                <a:effectLst/>
                <a:uLnTx/>
                <a:uFillTx/>
                <a:latin typeface="Aptos" panose="02110004020202020204"/>
                <a:ea typeface="+mn-ea"/>
                <a:cs typeface="+mn-cs"/>
              </a:rPr>
              <a:t> GDPR compliance and determines the applicable rules. Several purposes may justify email archiving: HR management, legal duties (e.g. </a:t>
            </a:r>
            <a:r>
              <a:rPr lang="en-GB" sz="2800" dirty="0">
                <a:solidFill>
                  <a:schemeClr val="bg1"/>
                </a:solidFill>
                <a:latin typeface="Aptos" panose="02110004020202020204"/>
              </a:rPr>
              <a:t>Archival Law</a:t>
            </a:r>
            <a:r>
              <a:rPr kumimoji="0" lang="en-GB" sz="2800" b="0" i="0" u="none" strike="noStrike" kern="1200" cap="none" spc="0" normalizeH="0" baseline="0" noProof="0" dirty="0">
                <a:ln>
                  <a:noFill/>
                </a:ln>
                <a:solidFill>
                  <a:schemeClr val="bg1"/>
                </a:solidFill>
                <a:effectLst/>
                <a:uLnTx/>
                <a:uFillTx/>
                <a:latin typeface="Aptos" panose="02110004020202020204"/>
                <a:ea typeface="+mn-ea"/>
                <a:cs typeface="+mn-cs"/>
              </a:rPr>
              <a:t>), research... If selective archiving is not sufficient for these purposes – which ideally should be investigated and demonstrated </a:t>
            </a:r>
            <a:r>
              <a:rPr lang="en-GB" sz="2800" dirty="0">
                <a:solidFill>
                  <a:schemeClr val="bg1"/>
                </a:solidFill>
                <a:latin typeface="Aptos" panose="02110004020202020204"/>
              </a:rPr>
              <a:t>–</a:t>
            </a:r>
            <a:r>
              <a:rPr kumimoji="0" lang="en-GB" sz="2800" b="0" i="0" u="none" strike="noStrike" kern="1200" cap="none" spc="0" normalizeH="0" baseline="0" noProof="0" dirty="0">
                <a:ln>
                  <a:noFill/>
                </a:ln>
                <a:solidFill>
                  <a:schemeClr val="bg1"/>
                </a:solidFill>
                <a:effectLst/>
                <a:uLnTx/>
                <a:uFillTx/>
                <a:latin typeface="Aptos" panose="02110004020202020204"/>
                <a:ea typeface="+mn-ea"/>
                <a:cs typeface="+mn-cs"/>
              </a:rPr>
              <a:t> they can also justify capstone archiving, provided proper considerations and explanations are given, and appropriate safeguards for</a:t>
            </a:r>
            <a:r>
              <a:rPr kumimoji="0" lang="en-GB" sz="2800" b="0" i="0" u="none" strike="noStrike" kern="1200" cap="none" spc="0" normalizeH="0" noProof="0" dirty="0">
                <a:ln>
                  <a:noFill/>
                </a:ln>
                <a:solidFill>
                  <a:schemeClr val="bg1"/>
                </a:solidFill>
                <a:effectLst/>
                <a:uLnTx/>
                <a:uFillTx/>
                <a:latin typeface="Aptos" panose="02110004020202020204"/>
                <a:ea typeface="+mn-ea"/>
                <a:cs typeface="+mn-cs"/>
              </a:rPr>
              <a:t> the rights and interests of individuals are put in place</a:t>
            </a:r>
            <a:r>
              <a:rPr kumimoji="0" lang="en-GB" sz="2800" b="0" i="0" u="none" strike="noStrike" kern="1200" cap="none" spc="0" normalizeH="0" baseline="0" noProof="0" dirty="0">
                <a:ln>
                  <a:noFill/>
                </a:ln>
                <a:solidFill>
                  <a:schemeClr val="bg1"/>
                </a:solidFill>
                <a:effectLst/>
                <a:uLnTx/>
                <a:uFillTx/>
                <a:latin typeface="Aptos" panose="02110004020202020204"/>
                <a:ea typeface="+mn-ea"/>
                <a:cs typeface="+mn-cs"/>
              </a:rPr>
              <a:t>.</a:t>
            </a:r>
          </a:p>
          <a:p>
            <a:pPr marL="914400" marR="0" lvl="0" indent="-914400" defTabSz="4572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n-GB" sz="3200" b="1" u="sng" dirty="0">
                <a:solidFill>
                  <a:schemeClr val="bg1"/>
                </a:solidFill>
                <a:effectLst>
                  <a:outerShdw blurRad="38100" dist="38100" dir="2700000" algn="tl">
                    <a:srgbClr val="000000">
                      <a:alpha val="43137"/>
                    </a:srgbClr>
                  </a:outerShdw>
                </a:effectLst>
                <a:latin typeface="Aptos" panose="02110004020202020204"/>
              </a:rPr>
              <a:t>Best practice 2</a:t>
            </a:r>
            <a:r>
              <a:rPr kumimoji="0" lang="en-GB" sz="3200" b="1"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en-GB"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Share</a:t>
            </a:r>
            <a:r>
              <a:rPr kumimoji="0" lang="en-GB" sz="3200" i="0" u="none" strike="noStrike" kern="1200" cap="none" spc="0" normalizeH="0" baseline="0" noProof="0" dirty="0">
                <a:ln>
                  <a:noFill/>
                </a:ln>
                <a:solidFill>
                  <a:schemeClr val="bg1"/>
                </a:solidFill>
                <a:effectLst/>
                <a:uLnTx/>
                <a:uFillTx/>
                <a:latin typeface="Aptos" panose="02110004020202020204"/>
                <a:ea typeface="+mn-ea"/>
                <a:cs typeface="+mn-cs"/>
              </a:rPr>
              <a:t> your </a:t>
            </a:r>
            <a:r>
              <a:rPr kumimoji="0" lang="en-GB"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email archiving </a:t>
            </a:r>
            <a:r>
              <a:rPr lang="en-GB" sz="3200" dirty="0">
                <a:solidFill>
                  <a:schemeClr val="bg1"/>
                </a:solidFill>
                <a:effectLst>
                  <a:outerShdw blurRad="38100" dist="38100" dir="2700000" algn="tl">
                    <a:srgbClr val="000000">
                      <a:alpha val="43137"/>
                    </a:srgbClr>
                  </a:outerShdw>
                </a:effectLst>
                <a:latin typeface="Aptos" panose="02110004020202020204"/>
              </a:rPr>
              <a:t>policy</a:t>
            </a:r>
            <a:r>
              <a:rPr kumimoji="0" lang="en-GB"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ptos" panose="02110004020202020204"/>
                <a:ea typeface="+mn-ea"/>
                <a:cs typeface="+mn-cs"/>
              </a:rPr>
              <a:t> </a:t>
            </a:r>
            <a:r>
              <a:rPr kumimoji="0" lang="en-GB" sz="3200" i="0" u="none" strike="noStrike" kern="1200" cap="none" spc="0" normalizeH="0" baseline="0" noProof="0" dirty="0">
                <a:ln>
                  <a:noFill/>
                </a:ln>
                <a:solidFill>
                  <a:schemeClr val="bg1"/>
                </a:solidFill>
                <a:effectLst/>
                <a:uLnTx/>
                <a:uFillTx/>
                <a:latin typeface="Aptos" panose="02110004020202020204"/>
                <a:ea typeface="+mn-ea"/>
                <a:cs typeface="+mn-cs"/>
              </a:rPr>
              <a:t>with your employees and </a:t>
            </a:r>
            <a:r>
              <a:rPr lang="en-GB" sz="3200" dirty="0">
                <a:solidFill>
                  <a:schemeClr val="bg1"/>
                </a:solidFill>
                <a:latin typeface="Aptos" panose="02110004020202020204"/>
              </a:rPr>
              <a:t>make it </a:t>
            </a:r>
            <a:r>
              <a:rPr lang="en-GB" sz="3200" b="1" dirty="0">
                <a:solidFill>
                  <a:schemeClr val="bg1"/>
                </a:solidFill>
                <a:effectLst>
                  <a:outerShdw blurRad="38100" dist="38100" dir="2700000" algn="tl">
                    <a:srgbClr val="000000">
                      <a:alpha val="43137"/>
                    </a:srgbClr>
                  </a:outerShdw>
                </a:effectLst>
                <a:latin typeface="Aptos" panose="02110004020202020204"/>
              </a:rPr>
              <a:t>publicly available</a:t>
            </a:r>
            <a:r>
              <a:rPr lang="en-GB" sz="3200" dirty="0">
                <a:solidFill>
                  <a:schemeClr val="bg1"/>
                </a:solidFill>
                <a:latin typeface="Aptos" panose="02110004020202020204"/>
              </a:rPr>
              <a:t>.</a:t>
            </a:r>
            <a:endParaRPr kumimoji="0" lang="en-GB" sz="3200" i="0" u="none" strike="noStrike" kern="1200" cap="none" spc="0" normalizeH="0" baseline="0" noProof="0" dirty="0">
              <a:ln>
                <a:noFill/>
              </a:ln>
              <a:solidFill>
                <a:schemeClr val="bg1"/>
              </a:solidFill>
              <a:uLnTx/>
              <a:uFillTx/>
              <a:latin typeface="Aptos" panose="02110004020202020204"/>
            </a:endParaRPr>
          </a:p>
          <a:p>
            <a:pPr marL="914400" marR="0" lvl="2" indent="0" defTabSz="457200" rtl="0" eaLnBrk="1" fontAlgn="auto" latinLnBrk="0" hangingPunct="1">
              <a:lnSpc>
                <a:spcPct val="100000"/>
              </a:lnSpc>
              <a:spcBef>
                <a:spcPts val="0"/>
              </a:spcBef>
              <a:spcAft>
                <a:spcPts val="1800"/>
              </a:spcAft>
              <a:buClrTx/>
              <a:buSzTx/>
              <a:buFontTx/>
              <a:buNone/>
              <a:tabLs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lang="en-GB" sz="2800" dirty="0">
                <a:solidFill>
                  <a:schemeClr val="bg1"/>
                </a:solidFill>
                <a:latin typeface="Aptos" panose="02110004020202020204"/>
              </a:rPr>
              <a:t>: This ensures compliance with the duty to inform (arts. 13 and 14 GDPR) and mailbox owners can anticipate the archiving of (parts of) their mailbox.</a:t>
            </a:r>
          </a:p>
        </p:txBody>
      </p:sp>
      <p:sp>
        <p:nvSpPr>
          <p:cNvPr id="32" name="TextBox 31">
            <a:extLst>
              <a:ext uri="{FF2B5EF4-FFF2-40B4-BE49-F238E27FC236}">
                <a16:creationId xmlns:a16="http://schemas.microsoft.com/office/drawing/2014/main" id="{98E229F8-15B9-281F-D497-F1A51AA42C9A}"/>
              </a:ext>
            </a:extLst>
          </p:cNvPr>
          <p:cNvSpPr txBox="1"/>
          <p:nvPr/>
        </p:nvSpPr>
        <p:spPr>
          <a:xfrm>
            <a:off x="36753600" y="24941307"/>
            <a:ext cx="13696132" cy="799302"/>
          </a:xfrm>
          <a:prstGeom prst="rect">
            <a:avLst/>
          </a:prstGeom>
          <a:noFill/>
        </p:spPr>
        <p:txBody>
          <a:bodyPr wrap="square" lIns="360000" tIns="360000" rIns="360000" bIns="360000" rtlCol="0" anchor="ctr">
            <a:noAutofit/>
          </a:bodyPr>
          <a:lstStyle/>
          <a:p>
            <a:pPr algn="ctr">
              <a:spcAft>
                <a:spcPts val="1200"/>
              </a:spcAft>
            </a:pPr>
            <a:r>
              <a:rPr lang="nl-NL" sz="3600" b="1" dirty="0">
                <a:solidFill>
                  <a:schemeClr val="bg1"/>
                </a:solidFill>
              </a:rPr>
              <a:t>The GDPR is </a:t>
            </a:r>
            <a:r>
              <a:rPr lang="nl-NL" sz="3600" b="1" dirty="0" err="1">
                <a:solidFill>
                  <a:schemeClr val="bg1"/>
                </a:solidFill>
              </a:rPr>
              <a:t>not</a:t>
            </a:r>
            <a:r>
              <a:rPr lang="nl-NL" sz="3600" b="1" dirty="0">
                <a:solidFill>
                  <a:schemeClr val="bg1"/>
                </a:solidFill>
              </a:rPr>
              <a:t> </a:t>
            </a:r>
            <a:r>
              <a:rPr lang="nl-NL" sz="3600" b="1" dirty="0" err="1">
                <a:solidFill>
                  <a:schemeClr val="bg1"/>
                </a:solidFill>
              </a:rPr>
              <a:t>the</a:t>
            </a:r>
            <a:r>
              <a:rPr lang="nl-NL" sz="3600" b="1" dirty="0">
                <a:solidFill>
                  <a:schemeClr val="bg1"/>
                </a:solidFill>
              </a:rPr>
              <a:t> </a:t>
            </a:r>
            <a:r>
              <a:rPr lang="nl-NL" sz="3600" b="1" dirty="0" err="1">
                <a:solidFill>
                  <a:schemeClr val="bg1"/>
                </a:solidFill>
              </a:rPr>
              <a:t>enemy</a:t>
            </a:r>
            <a:r>
              <a:rPr lang="nl-NL" sz="3600" b="1" dirty="0">
                <a:solidFill>
                  <a:schemeClr val="bg1"/>
                </a:solidFill>
              </a:rPr>
              <a:t>!</a:t>
            </a:r>
            <a:r>
              <a:rPr lang="en-GB" sz="3600" dirty="0">
                <a:solidFill>
                  <a:schemeClr val="bg1"/>
                </a:solidFill>
              </a:rPr>
              <a:t>  </a:t>
            </a:r>
            <a:endParaRPr lang="nl-NL" sz="3600" dirty="0">
              <a:solidFill>
                <a:schemeClr val="bg1"/>
              </a:solidFill>
            </a:endParaRPr>
          </a:p>
        </p:txBody>
      </p:sp>
      <p:sp>
        <p:nvSpPr>
          <p:cNvPr id="53" name="Rectangle 52">
            <a:extLst>
              <a:ext uri="{FF2B5EF4-FFF2-40B4-BE49-F238E27FC236}">
                <a16:creationId xmlns:a16="http://schemas.microsoft.com/office/drawing/2014/main" id="{5BABC4E7-8B14-BC1C-A7FC-B83C9936632F}"/>
              </a:ext>
            </a:extLst>
          </p:cNvPr>
          <p:cNvSpPr/>
          <p:nvPr/>
        </p:nvSpPr>
        <p:spPr>
          <a:xfrm>
            <a:off x="36694047" y="24553659"/>
            <a:ext cx="13815239" cy="365957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7" name="Rectangle 56">
            <a:extLst>
              <a:ext uri="{FF2B5EF4-FFF2-40B4-BE49-F238E27FC236}">
                <a16:creationId xmlns:a16="http://schemas.microsoft.com/office/drawing/2014/main" id="{43FD006D-742A-7B8B-A7F1-F17406BD52C2}"/>
              </a:ext>
            </a:extLst>
          </p:cNvPr>
          <p:cNvSpPr/>
          <p:nvPr/>
        </p:nvSpPr>
        <p:spPr>
          <a:xfrm>
            <a:off x="37584881" y="24543656"/>
            <a:ext cx="3054295" cy="136506"/>
          </a:xfrm>
          <a:prstGeom prst="rect">
            <a:avLst/>
          </a:prstGeom>
          <a:solidFill>
            <a:srgbClr val="006D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38" name="Picture 37" descr="A black background with orange arrows pointing to the word important&#10;&#10;Description automatically generated">
            <a:extLst>
              <a:ext uri="{FF2B5EF4-FFF2-40B4-BE49-F238E27FC236}">
                <a16:creationId xmlns:a16="http://schemas.microsoft.com/office/drawing/2014/main" id="{95A4022D-A1F9-A224-7FDE-23B433C16D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71331" y="23094483"/>
            <a:ext cx="3432569" cy="2779200"/>
          </a:xfrm>
          <a:prstGeom prst="rect">
            <a:avLst/>
          </a:prstGeom>
        </p:spPr>
      </p:pic>
      <p:sp>
        <p:nvSpPr>
          <p:cNvPr id="70" name="TextBox 69">
            <a:extLst>
              <a:ext uri="{FF2B5EF4-FFF2-40B4-BE49-F238E27FC236}">
                <a16:creationId xmlns:a16="http://schemas.microsoft.com/office/drawing/2014/main" id="{9C9E7A4F-9003-6286-F29B-4E3FF03AFA53}"/>
              </a:ext>
            </a:extLst>
          </p:cNvPr>
          <p:cNvSpPr txBox="1"/>
          <p:nvPr/>
        </p:nvSpPr>
        <p:spPr>
          <a:xfrm>
            <a:off x="36781326" y="25622620"/>
            <a:ext cx="13698462" cy="2455069"/>
          </a:xfrm>
          <a:prstGeom prst="rect">
            <a:avLst/>
          </a:prstGeom>
          <a:noFill/>
        </p:spPr>
        <p:txBody>
          <a:bodyPr wrap="square" lIns="360000" tIns="360000" rIns="360000" bIns="360000" rtlCol="0" anchor="ctr">
            <a:noAutofit/>
          </a:bodyPr>
          <a:lstStyle/>
          <a:p>
            <a:pPr algn="ctr"/>
            <a:r>
              <a:rPr lang="nl-NL" sz="3200" dirty="0">
                <a:solidFill>
                  <a:schemeClr val="bg1"/>
                </a:solidFill>
              </a:rPr>
              <a:t>It is a common </a:t>
            </a:r>
            <a:r>
              <a:rPr lang="nl-NL" sz="3200" dirty="0" err="1">
                <a:solidFill>
                  <a:schemeClr val="bg1"/>
                </a:solidFill>
              </a:rPr>
              <a:t>mistake</a:t>
            </a:r>
            <a:r>
              <a:rPr lang="nl-NL" sz="3200" dirty="0">
                <a:solidFill>
                  <a:schemeClr val="bg1"/>
                </a:solidFill>
              </a:rPr>
              <a:t> </a:t>
            </a:r>
            <a:r>
              <a:rPr lang="nl-NL" sz="3200" dirty="0" err="1">
                <a:solidFill>
                  <a:schemeClr val="bg1"/>
                </a:solidFill>
              </a:rPr>
              <a:t>to</a:t>
            </a:r>
            <a:r>
              <a:rPr lang="nl-NL" sz="3200" dirty="0">
                <a:solidFill>
                  <a:schemeClr val="bg1"/>
                </a:solidFill>
              </a:rPr>
              <a:t> </a:t>
            </a:r>
            <a:r>
              <a:rPr lang="nl-NL" sz="3200" dirty="0" err="1">
                <a:solidFill>
                  <a:schemeClr val="bg1"/>
                </a:solidFill>
              </a:rPr>
              <a:t>think</a:t>
            </a:r>
            <a:r>
              <a:rPr lang="nl-NL" sz="3200" dirty="0">
                <a:solidFill>
                  <a:schemeClr val="bg1"/>
                </a:solidFill>
              </a:rPr>
              <a:t> </a:t>
            </a:r>
            <a:r>
              <a:rPr lang="nl-NL" sz="3200" dirty="0" err="1">
                <a:solidFill>
                  <a:schemeClr val="bg1"/>
                </a:solidFill>
              </a:rPr>
              <a:t>that</a:t>
            </a:r>
            <a:r>
              <a:rPr lang="nl-NL" sz="3200" dirty="0">
                <a:solidFill>
                  <a:schemeClr val="bg1"/>
                </a:solidFill>
              </a:rPr>
              <a:t> </a:t>
            </a:r>
            <a:r>
              <a:rPr lang="nl-NL" sz="3200" dirty="0" err="1">
                <a:solidFill>
                  <a:schemeClr val="bg1"/>
                </a:solidFill>
              </a:rPr>
              <a:t>the</a:t>
            </a:r>
            <a:r>
              <a:rPr lang="nl-NL" sz="3200" dirty="0">
                <a:solidFill>
                  <a:schemeClr val="bg1"/>
                </a:solidFill>
              </a:rPr>
              <a:t> GDPR </a:t>
            </a:r>
            <a:r>
              <a:rPr lang="nl-NL" sz="3200" dirty="0" err="1">
                <a:solidFill>
                  <a:schemeClr val="bg1"/>
                </a:solidFill>
              </a:rPr>
              <a:t>prohibits</a:t>
            </a:r>
            <a:r>
              <a:rPr lang="nl-NL" sz="3200" dirty="0">
                <a:solidFill>
                  <a:schemeClr val="bg1"/>
                </a:solidFill>
              </a:rPr>
              <a:t> </a:t>
            </a:r>
            <a:r>
              <a:rPr lang="nl-NL" sz="3200" dirty="0" err="1">
                <a:solidFill>
                  <a:schemeClr val="bg1"/>
                </a:solidFill>
              </a:rPr>
              <a:t>any</a:t>
            </a:r>
            <a:r>
              <a:rPr lang="nl-NL" sz="3200" dirty="0">
                <a:solidFill>
                  <a:schemeClr val="bg1"/>
                </a:solidFill>
              </a:rPr>
              <a:t> access </a:t>
            </a:r>
            <a:r>
              <a:rPr lang="nl-NL" sz="3200" dirty="0" err="1">
                <a:solidFill>
                  <a:schemeClr val="bg1"/>
                </a:solidFill>
              </a:rPr>
              <a:t>to</a:t>
            </a:r>
            <a:r>
              <a:rPr lang="nl-NL" sz="3200" dirty="0">
                <a:solidFill>
                  <a:schemeClr val="bg1"/>
                </a:solidFill>
              </a:rPr>
              <a:t> personal data. </a:t>
            </a:r>
            <a:r>
              <a:rPr lang="en-GB" sz="3200" dirty="0">
                <a:solidFill>
                  <a:schemeClr val="bg1"/>
                </a:solidFill>
              </a:rPr>
              <a:t>The GDPR fully acknowledges that a fair balance needs to be established between the rights of individuals and the general public. The suggested best practices can assist in achieving said balance.</a:t>
            </a:r>
            <a:endParaRPr lang="nl-NL" sz="3200" dirty="0">
              <a:solidFill>
                <a:schemeClr val="bg1"/>
              </a:solidFill>
            </a:endParaRPr>
          </a:p>
        </p:txBody>
      </p:sp>
      <p:sp>
        <p:nvSpPr>
          <p:cNvPr id="28" name="Rectangle 27">
            <a:extLst>
              <a:ext uri="{FF2B5EF4-FFF2-40B4-BE49-F238E27FC236}">
                <a16:creationId xmlns:a16="http://schemas.microsoft.com/office/drawing/2014/main" id="{449E173F-7CC1-B8F0-CDC4-1CD17CF9F090}"/>
              </a:ext>
            </a:extLst>
          </p:cNvPr>
          <p:cNvSpPr/>
          <p:nvPr/>
        </p:nvSpPr>
        <p:spPr>
          <a:xfrm>
            <a:off x="22322837" y="24553660"/>
            <a:ext cx="13694707" cy="3642018"/>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1229E190-A8C5-3748-C960-E9C356AD2A7E}"/>
              </a:ext>
            </a:extLst>
          </p:cNvPr>
          <p:cNvSpPr/>
          <p:nvPr/>
        </p:nvSpPr>
        <p:spPr>
          <a:xfrm>
            <a:off x="23213671" y="24543656"/>
            <a:ext cx="2431385" cy="136199"/>
          </a:xfrm>
          <a:prstGeom prst="rect">
            <a:avLst/>
          </a:prstGeom>
          <a:solidFill>
            <a:srgbClr val="006D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TextBox 73">
            <a:extLst>
              <a:ext uri="{FF2B5EF4-FFF2-40B4-BE49-F238E27FC236}">
                <a16:creationId xmlns:a16="http://schemas.microsoft.com/office/drawing/2014/main" id="{660277F8-A495-2C92-2A77-18D4F6CE2677}"/>
              </a:ext>
            </a:extLst>
          </p:cNvPr>
          <p:cNvSpPr txBox="1"/>
          <p:nvPr/>
        </p:nvSpPr>
        <p:spPr>
          <a:xfrm>
            <a:off x="22352939" y="25009573"/>
            <a:ext cx="13696132" cy="799302"/>
          </a:xfrm>
          <a:prstGeom prst="rect">
            <a:avLst/>
          </a:prstGeom>
          <a:noFill/>
        </p:spPr>
        <p:txBody>
          <a:bodyPr wrap="square" lIns="360000" tIns="360000" rIns="360000" bIns="360000" rtlCol="0" anchor="ctr">
            <a:noAutofit/>
          </a:bodyPr>
          <a:lstStyle/>
          <a:p>
            <a:pPr algn="ctr">
              <a:spcAft>
                <a:spcPts val="1200"/>
              </a:spcAft>
              <a:defRPr/>
            </a:pPr>
            <a:r>
              <a:rPr lang="en-GB" sz="3600" b="1" dirty="0">
                <a:solidFill>
                  <a:schemeClr val="bg1"/>
                </a:solidFill>
              </a:rPr>
              <a:t>Do you need the consent of the owner?</a:t>
            </a:r>
          </a:p>
        </p:txBody>
      </p:sp>
      <p:sp>
        <p:nvSpPr>
          <p:cNvPr id="75" name="TextBox 74">
            <a:extLst>
              <a:ext uri="{FF2B5EF4-FFF2-40B4-BE49-F238E27FC236}">
                <a16:creationId xmlns:a16="http://schemas.microsoft.com/office/drawing/2014/main" id="{2BF0245D-1D57-57C4-8863-11B5A38E6E19}"/>
              </a:ext>
            </a:extLst>
          </p:cNvPr>
          <p:cNvSpPr txBox="1"/>
          <p:nvPr/>
        </p:nvSpPr>
        <p:spPr>
          <a:xfrm>
            <a:off x="23213671" y="25755694"/>
            <a:ext cx="12148045" cy="2321995"/>
          </a:xfrm>
          <a:prstGeom prst="rect">
            <a:avLst/>
          </a:prstGeom>
          <a:noFill/>
        </p:spPr>
        <p:txBody>
          <a:bodyPr wrap="square" lIns="360000" tIns="360000" rIns="360000" bIns="360000" rtlCol="0" anchor="ctr">
            <a:noAutofit/>
          </a:bodyPr>
          <a:lstStyle/>
          <a:p>
            <a:pPr algn="ctr"/>
            <a:r>
              <a:rPr lang="en-GB" sz="3200" dirty="0">
                <a:solidFill>
                  <a:schemeClr val="bg1"/>
                </a:solidFill>
              </a:rPr>
              <a:t>If all best practices are followed, it should be safe to move forward with archiving a mailbox, even if the mailbox owner is not available or willing to give his/her explicit permission.</a:t>
            </a:r>
          </a:p>
        </p:txBody>
      </p:sp>
      <p:sp>
        <p:nvSpPr>
          <p:cNvPr id="64" name="Rectangle 63">
            <a:extLst>
              <a:ext uri="{FF2B5EF4-FFF2-40B4-BE49-F238E27FC236}">
                <a16:creationId xmlns:a16="http://schemas.microsoft.com/office/drawing/2014/main" id="{CF9B88B4-BEB0-AA9B-C199-5FB70FC06A67}"/>
              </a:ext>
            </a:extLst>
          </p:cNvPr>
          <p:cNvSpPr/>
          <p:nvPr/>
        </p:nvSpPr>
        <p:spPr>
          <a:xfrm>
            <a:off x="7894405" y="24553659"/>
            <a:ext cx="13694707" cy="3642018"/>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a:extLst>
              <a:ext uri="{FF2B5EF4-FFF2-40B4-BE49-F238E27FC236}">
                <a16:creationId xmlns:a16="http://schemas.microsoft.com/office/drawing/2014/main" id="{F64273F8-069A-B05B-4169-D95AE1B552AA}"/>
              </a:ext>
            </a:extLst>
          </p:cNvPr>
          <p:cNvSpPr/>
          <p:nvPr/>
        </p:nvSpPr>
        <p:spPr>
          <a:xfrm>
            <a:off x="8785239" y="24543656"/>
            <a:ext cx="2819014" cy="136199"/>
          </a:xfrm>
          <a:prstGeom prst="rect">
            <a:avLst/>
          </a:prstGeom>
          <a:solidFill>
            <a:srgbClr val="006D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9" name="Picture 68" descr="A group of people holding hands together&#10;&#10;Description automatically generated">
            <a:extLst>
              <a:ext uri="{FF2B5EF4-FFF2-40B4-BE49-F238E27FC236}">
                <a16:creationId xmlns:a16="http://schemas.microsoft.com/office/drawing/2014/main" id="{DB7EF063-E1F7-6087-38D6-7860ACEC84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67848" y="23259632"/>
            <a:ext cx="3365239" cy="1839163"/>
          </a:xfrm>
          <a:prstGeom prst="rect">
            <a:avLst/>
          </a:prstGeom>
        </p:spPr>
      </p:pic>
      <p:sp>
        <p:nvSpPr>
          <p:cNvPr id="77" name="TextBox 76">
            <a:extLst>
              <a:ext uri="{FF2B5EF4-FFF2-40B4-BE49-F238E27FC236}">
                <a16:creationId xmlns:a16="http://schemas.microsoft.com/office/drawing/2014/main" id="{30594161-C2E2-C153-83A4-EEEF1EAB37AC}"/>
              </a:ext>
            </a:extLst>
          </p:cNvPr>
          <p:cNvSpPr txBox="1"/>
          <p:nvPr/>
        </p:nvSpPr>
        <p:spPr>
          <a:xfrm>
            <a:off x="7841665" y="25009573"/>
            <a:ext cx="13696132" cy="799302"/>
          </a:xfrm>
          <a:prstGeom prst="rect">
            <a:avLst/>
          </a:prstGeom>
          <a:noFill/>
        </p:spPr>
        <p:txBody>
          <a:bodyPr wrap="square" lIns="360000" tIns="360000" rIns="360000" bIns="360000" rtlCol="0" anchor="ctr">
            <a:noAutofit/>
          </a:bodyPr>
          <a:lstStyle/>
          <a:p>
            <a:pPr algn="ctr">
              <a:spcAft>
                <a:spcPts val="1200"/>
              </a:spcAft>
              <a:defRPr/>
            </a:pPr>
            <a:r>
              <a:rPr lang="en-GB" sz="3600" b="1" dirty="0">
                <a:solidFill>
                  <a:schemeClr val="bg1"/>
                </a:solidFill>
              </a:rPr>
              <a:t>Are shared mailboxes free of privacy concerns? </a:t>
            </a:r>
          </a:p>
        </p:txBody>
      </p:sp>
      <p:sp>
        <p:nvSpPr>
          <p:cNvPr id="78" name="TextBox 77">
            <a:extLst>
              <a:ext uri="{FF2B5EF4-FFF2-40B4-BE49-F238E27FC236}">
                <a16:creationId xmlns:a16="http://schemas.microsoft.com/office/drawing/2014/main" id="{E53AA563-57C7-B407-C035-C8E97DDCE2D9}"/>
              </a:ext>
            </a:extLst>
          </p:cNvPr>
          <p:cNvSpPr txBox="1"/>
          <p:nvPr/>
        </p:nvSpPr>
        <p:spPr>
          <a:xfrm>
            <a:off x="7890651" y="25690887"/>
            <a:ext cx="13698462" cy="2386802"/>
          </a:xfrm>
          <a:prstGeom prst="rect">
            <a:avLst/>
          </a:prstGeom>
          <a:noFill/>
        </p:spPr>
        <p:txBody>
          <a:bodyPr wrap="square" lIns="360000" tIns="360000" rIns="360000" bIns="360000" rtlCol="0" anchor="ctr">
            <a:noAutofit/>
          </a:bodyPr>
          <a:lstStyle/>
          <a:p>
            <a:pPr algn="ctr"/>
            <a:r>
              <a:rPr lang="en-GB" sz="3200" dirty="0">
                <a:solidFill>
                  <a:schemeClr val="bg1"/>
                </a:solidFill>
              </a:rPr>
              <a:t>For the GDPR, there is no real difference between shared (team) mailboxes and personal mailboxes as both need to comply with its rules. Often, shared mailbox mailboxes will even contain more personal data of third parties than individual mailboxes!</a:t>
            </a:r>
            <a:endParaRPr lang="nl-BE" sz="3200" dirty="0">
              <a:solidFill>
                <a:schemeClr val="bg1"/>
              </a:solidFill>
            </a:endParaRPr>
          </a:p>
        </p:txBody>
      </p:sp>
      <p:sp>
        <p:nvSpPr>
          <p:cNvPr id="84" name="TextBox 83">
            <a:extLst>
              <a:ext uri="{FF2B5EF4-FFF2-40B4-BE49-F238E27FC236}">
                <a16:creationId xmlns:a16="http://schemas.microsoft.com/office/drawing/2014/main" id="{4CBF6E5F-BF89-B0F6-15CE-E8542C1E9DF7}"/>
              </a:ext>
            </a:extLst>
          </p:cNvPr>
          <p:cNvSpPr txBox="1"/>
          <p:nvPr/>
        </p:nvSpPr>
        <p:spPr>
          <a:xfrm>
            <a:off x="9179386" y="14814451"/>
            <a:ext cx="14322644" cy="8747482"/>
          </a:xfrm>
          <a:prstGeom prst="rect">
            <a:avLst/>
          </a:prstGeom>
          <a:noFill/>
        </p:spPr>
        <p:txBody>
          <a:bodyPr wrap="square" lIns="82764" tIns="41382" rIns="82764" bIns="41382" rtlCol="0" anchor="ctr">
            <a:spAutoFit/>
          </a:bodyPr>
          <a:lstStyle/>
          <a:p>
            <a:pPr>
              <a:spcAft>
                <a:spcPts val="1200"/>
              </a:spcAft>
              <a:defRPr/>
            </a:pPr>
            <a:r>
              <a:rPr lang="en-GB" sz="4400" b="1" u="sng" cap="all" dirty="0">
                <a:solidFill>
                  <a:schemeClr val="bg1"/>
                </a:solidFill>
                <a:effectLst>
                  <a:outerShdw blurRad="38100" dist="38100" dir="2700000" algn="tl">
                    <a:srgbClr val="000000">
                      <a:alpha val="43137"/>
                    </a:srgbClr>
                  </a:outerShdw>
                </a:effectLst>
                <a:latin typeface="Aptos" panose="02110004020202020204"/>
              </a:rPr>
              <a:t>Stage 2. </a:t>
            </a:r>
            <a:r>
              <a:rPr lang="nl-BE" sz="4400" b="1" u="sng" cap="all" dirty="0" err="1">
                <a:solidFill>
                  <a:schemeClr val="bg1"/>
                </a:solidFill>
                <a:effectLst>
                  <a:outerShdw blurRad="38100" dist="38100" dir="2700000" algn="tl">
                    <a:srgbClr val="000000">
                      <a:alpha val="43137"/>
                    </a:srgbClr>
                  </a:outerShdw>
                </a:effectLst>
                <a:latin typeface="Aptos" panose="02110004020202020204"/>
              </a:rPr>
              <a:t>Sending</a:t>
            </a:r>
            <a:r>
              <a:rPr lang="nl-BE" sz="4400" b="1" u="sng" cap="all" dirty="0">
                <a:solidFill>
                  <a:schemeClr val="bg1"/>
                </a:solidFill>
                <a:effectLst>
                  <a:outerShdw blurRad="38100" dist="38100" dir="2700000" algn="tl">
                    <a:srgbClr val="000000">
                      <a:alpha val="43137"/>
                    </a:srgbClr>
                  </a:outerShdw>
                </a:effectLst>
                <a:latin typeface="Aptos" panose="02110004020202020204"/>
              </a:rPr>
              <a:t> </a:t>
            </a:r>
            <a:r>
              <a:rPr lang="nl-BE" sz="4400" b="1" u="sng" cap="all" dirty="0" err="1">
                <a:solidFill>
                  <a:schemeClr val="bg1"/>
                </a:solidFill>
                <a:effectLst>
                  <a:outerShdw blurRad="38100" dist="38100" dir="2700000" algn="tl">
                    <a:srgbClr val="000000">
                      <a:alpha val="43137"/>
                    </a:srgbClr>
                  </a:outerShdw>
                </a:effectLst>
                <a:latin typeface="Aptos" panose="02110004020202020204"/>
              </a:rPr>
              <a:t>and</a:t>
            </a:r>
            <a:r>
              <a:rPr lang="nl-BE" sz="4400" b="1" u="sng" cap="all" dirty="0">
                <a:solidFill>
                  <a:schemeClr val="bg1"/>
                </a:solidFill>
                <a:effectLst>
                  <a:outerShdw blurRad="38100" dist="38100" dir="2700000" algn="tl">
                    <a:srgbClr val="000000">
                      <a:alpha val="43137"/>
                    </a:srgbClr>
                  </a:outerShdw>
                </a:effectLst>
                <a:latin typeface="Aptos" panose="02110004020202020204"/>
              </a:rPr>
              <a:t> </a:t>
            </a:r>
            <a:r>
              <a:rPr lang="nl-BE" sz="4400" b="1" u="sng" cap="all" dirty="0" err="1">
                <a:solidFill>
                  <a:schemeClr val="bg1"/>
                </a:solidFill>
                <a:effectLst>
                  <a:outerShdw blurRad="38100" dist="38100" dir="2700000" algn="tl">
                    <a:srgbClr val="000000">
                      <a:alpha val="43137"/>
                    </a:srgbClr>
                  </a:outerShdw>
                </a:effectLst>
                <a:latin typeface="Aptos" panose="02110004020202020204"/>
              </a:rPr>
              <a:t>Receiving</a:t>
            </a:r>
            <a:r>
              <a:rPr lang="nl-BE" sz="4400" b="1" u="sng" cap="all" dirty="0">
                <a:solidFill>
                  <a:schemeClr val="bg1"/>
                </a:solidFill>
                <a:effectLst>
                  <a:outerShdw blurRad="38100" dist="38100" dir="2700000" algn="tl">
                    <a:srgbClr val="000000">
                      <a:alpha val="43137"/>
                    </a:srgbClr>
                  </a:outerShdw>
                </a:effectLst>
                <a:latin typeface="Aptos" panose="02110004020202020204"/>
              </a:rPr>
              <a:t> </a:t>
            </a:r>
            <a:r>
              <a:rPr lang="nl-BE" sz="4400" b="1" u="sng" cap="all" dirty="0" err="1">
                <a:solidFill>
                  <a:schemeClr val="bg1"/>
                </a:solidFill>
                <a:effectLst>
                  <a:outerShdw blurRad="38100" dist="38100" dir="2700000" algn="tl">
                    <a:srgbClr val="000000">
                      <a:alpha val="43137"/>
                    </a:srgbClr>
                  </a:outerShdw>
                </a:effectLst>
                <a:latin typeface="Aptos" panose="02110004020202020204"/>
              </a:rPr>
              <a:t>Emails</a:t>
            </a:r>
            <a:endParaRPr lang="nl-BE" sz="4400" b="1" u="sng" cap="all" dirty="0">
              <a:solidFill>
                <a:schemeClr val="bg1"/>
              </a:solidFill>
              <a:effectLst>
                <a:outerShdw blurRad="38100" dist="38100" dir="2700000" algn="tl">
                  <a:srgbClr val="000000">
                    <a:alpha val="43137"/>
                  </a:srgbClr>
                </a:outerShdw>
              </a:effectLst>
              <a:latin typeface="Aptos" panose="02110004020202020204"/>
            </a:endParaRPr>
          </a:p>
          <a:p>
            <a:pPr marL="914400" marR="0" lvl="0" indent="-914400" defTabSz="4572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n-GB" sz="3200" b="1" u="sng" dirty="0">
                <a:solidFill>
                  <a:schemeClr val="bg1"/>
                </a:solidFill>
                <a:effectLst>
                  <a:outerShdw blurRad="38100" dist="38100" dir="2700000" algn="tl">
                    <a:srgbClr val="000000">
                      <a:alpha val="43137"/>
                    </a:srgbClr>
                  </a:outerShdw>
                </a:effectLst>
                <a:latin typeface="Aptos" panose="02110004020202020204"/>
              </a:rPr>
              <a:t>Best practice 3</a:t>
            </a:r>
            <a:r>
              <a:rPr lang="en-GB" sz="3200" dirty="0">
                <a:solidFill>
                  <a:schemeClr val="bg1"/>
                </a:solidFill>
                <a:latin typeface="Aptos" panose="02110004020202020204"/>
              </a:rPr>
              <a:t>: Alert </a:t>
            </a:r>
            <a:r>
              <a:rPr lang="en-GB" sz="3200" b="1" dirty="0">
                <a:solidFill>
                  <a:schemeClr val="bg1"/>
                </a:solidFill>
                <a:effectLst>
                  <a:outerShdw blurRad="38100" dist="38100" dir="2700000" algn="tl">
                    <a:srgbClr val="000000">
                      <a:alpha val="43137"/>
                    </a:srgbClr>
                  </a:outerShdw>
                </a:effectLst>
                <a:latin typeface="Aptos" panose="02110004020202020204"/>
              </a:rPr>
              <a:t>contacts of an inbox to be archived via capstone </a:t>
            </a:r>
            <a:r>
              <a:rPr lang="en-GB" sz="3200" dirty="0">
                <a:solidFill>
                  <a:schemeClr val="bg1"/>
                </a:solidFill>
                <a:latin typeface="Aptos" panose="02110004020202020204"/>
              </a:rPr>
              <a:t>to your email archiving policy, for instance by referring to it in your email signature</a:t>
            </a:r>
          </a:p>
          <a:p>
            <a:pPr marL="914400" marR="0" lvl="2" indent="0" defTabSz="457200" rtl="0" eaLnBrk="1" fontAlgn="auto" latinLnBrk="0" hangingPunct="1">
              <a:lnSpc>
                <a:spcPct val="100000"/>
              </a:lnSpc>
              <a:spcBef>
                <a:spcPts val="0"/>
              </a:spcBef>
              <a:spcAft>
                <a:spcPts val="1800"/>
              </a:spcAft>
              <a:buClrTx/>
              <a:buSzTx/>
              <a:buFontTx/>
              <a:buNone/>
              <a:tabLs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lang="en-GB" sz="2800" dirty="0">
                <a:solidFill>
                  <a:schemeClr val="bg1"/>
                </a:solidFill>
                <a:effectLst>
                  <a:outerShdw blurRad="38100" dist="38100" dir="2700000" algn="tl">
                    <a:srgbClr val="000000">
                      <a:alpha val="43137"/>
                    </a:srgbClr>
                  </a:outerShdw>
                </a:effectLst>
                <a:latin typeface="Aptos" panose="02110004020202020204"/>
              </a:rPr>
              <a:t>: </a:t>
            </a:r>
            <a:r>
              <a:rPr lang="en-GB" sz="2800" dirty="0">
                <a:solidFill>
                  <a:schemeClr val="bg1"/>
                </a:solidFill>
                <a:latin typeface="Aptos" panose="02110004020202020204"/>
              </a:rPr>
              <a:t>The duty to inform stretches to all senders and recipients of emails (Arts. 13 and 14 GDPR). </a:t>
            </a:r>
          </a:p>
          <a:p>
            <a:pPr marL="914400" lvl="0" indent="-914400">
              <a:spcAft>
                <a:spcPts val="600"/>
              </a:spcAft>
              <a:buFont typeface="Wingdings" panose="05000000000000000000" pitchFamily="2" charset="2"/>
              <a:buChar char="q"/>
              <a:defRPr/>
            </a:pPr>
            <a:r>
              <a:rPr lang="en-GB" sz="3200" b="1" u="sng" dirty="0">
                <a:solidFill>
                  <a:schemeClr val="bg1"/>
                </a:solidFill>
                <a:effectLst>
                  <a:outerShdw blurRad="38100" dist="38100" dir="2700000" algn="tl">
                    <a:srgbClr val="000000">
                      <a:alpha val="43137"/>
                    </a:srgbClr>
                  </a:outerShdw>
                </a:effectLst>
                <a:latin typeface="Aptos" panose="02110004020202020204"/>
              </a:rPr>
              <a:t>Best practice 4</a:t>
            </a:r>
            <a:r>
              <a:rPr lang="en-GB" sz="3200" dirty="0">
                <a:solidFill>
                  <a:schemeClr val="bg1"/>
                </a:solidFill>
                <a:latin typeface="Aptos" panose="02110004020202020204"/>
              </a:rPr>
              <a:t>:  Avoid sending </a:t>
            </a:r>
            <a:r>
              <a:rPr lang="en-GB" sz="3200" b="1" dirty="0">
                <a:solidFill>
                  <a:schemeClr val="bg1"/>
                </a:solidFill>
                <a:effectLst>
                  <a:outerShdw blurRad="38100" dist="38100" dir="2700000" algn="tl">
                    <a:srgbClr val="000000">
                      <a:alpha val="43137"/>
                    </a:srgbClr>
                  </a:outerShdw>
                </a:effectLst>
                <a:latin typeface="Aptos" panose="02110004020202020204"/>
              </a:rPr>
              <a:t>personal emails </a:t>
            </a:r>
            <a:r>
              <a:rPr lang="en-GB" sz="3200" dirty="0">
                <a:solidFill>
                  <a:schemeClr val="bg1"/>
                </a:solidFill>
                <a:latin typeface="Aptos" panose="02110004020202020204"/>
              </a:rPr>
              <a:t>from your work account or (re)move them a.s.a.p. Use </a:t>
            </a:r>
            <a:r>
              <a:rPr lang="en-GB" sz="3200" b="1" dirty="0">
                <a:solidFill>
                  <a:schemeClr val="bg1"/>
                </a:solidFill>
                <a:effectLst>
                  <a:outerShdw blurRad="38100" dist="38100" dir="2700000" algn="tl">
                    <a:srgbClr val="000000">
                      <a:alpha val="43137"/>
                    </a:srgbClr>
                  </a:outerShdw>
                </a:effectLst>
                <a:latin typeface="Aptos" panose="02110004020202020204"/>
              </a:rPr>
              <a:t>folders, labels or custom tools </a:t>
            </a:r>
            <a:r>
              <a:rPr lang="en-GB" sz="3200" dirty="0">
                <a:solidFill>
                  <a:schemeClr val="bg1"/>
                </a:solidFill>
                <a:latin typeface="Aptos" panose="02110004020202020204"/>
              </a:rPr>
              <a:t>to give future – human and artificial – processors tools to determine what information exists on a topic or person and what information can be made available for research. We recommend having an institution-wide label for emails with </a:t>
            </a:r>
            <a:r>
              <a:rPr lang="en-GB" sz="3200" b="1" dirty="0">
                <a:solidFill>
                  <a:schemeClr val="bg1"/>
                </a:solidFill>
                <a:effectLst>
                  <a:outerShdw blurRad="38100" dist="38100" dir="2700000" algn="tl">
                    <a:srgbClr val="000000">
                      <a:alpha val="43137"/>
                    </a:srgbClr>
                  </a:outerShdw>
                </a:effectLst>
                <a:latin typeface="Aptos" panose="02110004020202020204"/>
              </a:rPr>
              <a:t>sensitive personal data</a:t>
            </a:r>
            <a:r>
              <a:rPr lang="en-GB" sz="3200" dirty="0">
                <a:solidFill>
                  <a:schemeClr val="bg1"/>
                </a:solidFill>
                <a:latin typeface="Aptos" panose="02110004020202020204"/>
              </a:rPr>
              <a:t>. </a:t>
            </a:r>
            <a:endParaRPr lang="en-GB" sz="2800" dirty="0">
              <a:solidFill>
                <a:schemeClr val="bg1"/>
              </a:solidFill>
              <a:latin typeface="Aptos" panose="02110004020202020204"/>
            </a:endParaRPr>
          </a:p>
          <a:p>
            <a:pPr marL="914400" marR="0" lvl="2" indent="0" defTabSz="457200" rtl="0" eaLnBrk="1" fontAlgn="auto" latinLnBrk="0" hangingPunct="1">
              <a:lnSpc>
                <a:spcPct val="100000"/>
              </a:lnSpc>
              <a:spcBef>
                <a:spcPts val="0"/>
              </a:spcBef>
              <a:spcAft>
                <a:spcPts val="1800"/>
              </a:spcAft>
              <a:buClrTx/>
              <a:buSzTx/>
              <a:buFontTx/>
              <a:buNone/>
              <a:tabLs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lang="en-GB" sz="2800" dirty="0">
                <a:solidFill>
                  <a:schemeClr val="bg1"/>
                </a:solidFill>
                <a:effectLst>
                  <a:outerShdw blurRad="38100" dist="38100" dir="2700000" algn="tl">
                    <a:srgbClr val="000000">
                      <a:alpha val="43137"/>
                    </a:srgbClr>
                  </a:outerShdw>
                </a:effectLst>
                <a:latin typeface="Aptos" panose="02110004020202020204"/>
              </a:rPr>
              <a:t>: </a:t>
            </a:r>
            <a:r>
              <a:rPr lang="en-GB" sz="2800" dirty="0">
                <a:solidFill>
                  <a:schemeClr val="bg1"/>
                </a:solidFill>
                <a:latin typeface="Aptos" panose="02110004020202020204"/>
              </a:rPr>
              <a:t>The GDPR introduces privileges for archiving in the public interest. By sorting out information that would clearly not be in that category, GDPR compliance can be fostered. For sensitive personal data, extra legal requirements apply. It is therefore important to have a good understanding of what datasets can be considered as sensitive.</a:t>
            </a:r>
          </a:p>
        </p:txBody>
      </p:sp>
      <p:sp>
        <p:nvSpPr>
          <p:cNvPr id="112" name="TextBox 111">
            <a:extLst>
              <a:ext uri="{FF2B5EF4-FFF2-40B4-BE49-F238E27FC236}">
                <a16:creationId xmlns:a16="http://schemas.microsoft.com/office/drawing/2014/main" id="{FF8F2E79-0AC7-F835-935F-A82170541D85}"/>
              </a:ext>
            </a:extLst>
          </p:cNvPr>
          <p:cNvSpPr txBox="1"/>
          <p:nvPr/>
        </p:nvSpPr>
        <p:spPr>
          <a:xfrm>
            <a:off x="34090161" y="6392803"/>
            <a:ext cx="16468538" cy="6408381"/>
          </a:xfrm>
          <a:prstGeom prst="rect">
            <a:avLst/>
          </a:prstGeom>
          <a:noFill/>
        </p:spPr>
        <p:txBody>
          <a:bodyPr wrap="square" lIns="82764" tIns="41382" rIns="82764" bIns="41382" rtlCol="0" anchor="ctr">
            <a:spAutoFit/>
          </a:bodyPr>
          <a:lstStyle/>
          <a:p>
            <a:pPr marL="0" marR="0" lvl="0" indent="0" defTabSz="457200" rtl="0" eaLnBrk="1" fontAlgn="auto" latinLnBrk="0" hangingPunct="1">
              <a:lnSpc>
                <a:spcPct val="100000"/>
              </a:lnSpc>
              <a:spcBef>
                <a:spcPts val="0"/>
              </a:spcBef>
              <a:spcAft>
                <a:spcPts val="1200"/>
              </a:spcAft>
              <a:buClrTx/>
              <a:buSzTx/>
              <a:buFontTx/>
              <a:buNone/>
              <a:tabLst/>
              <a:defRPr/>
            </a:pPr>
            <a:r>
              <a:rPr kumimoji="0" lang="en-GB" sz="4400" b="1" i="0" u="sng" strike="noStrike" kern="1200" cap="all" spc="0" normalizeH="0" noProof="0" dirty="0">
                <a:ln>
                  <a:noFill/>
                </a:ln>
                <a:solidFill>
                  <a:schemeClr val="bg1"/>
                </a:solidFill>
                <a:effectLst/>
                <a:uLnTx/>
                <a:uFillTx/>
                <a:latin typeface="Aptos" panose="02110004020202020204"/>
                <a:ea typeface="+mn-ea"/>
                <a:cs typeface="+mn-cs"/>
              </a:rPr>
              <a:t>Stage 3</a:t>
            </a:r>
            <a:r>
              <a:rPr kumimoji="0" lang="en-GB" sz="4400" b="1" i="0" u="none" strike="noStrike" kern="1200" cap="all" spc="0" normalizeH="0" noProof="0" dirty="0">
                <a:ln>
                  <a:noFill/>
                </a:ln>
                <a:solidFill>
                  <a:schemeClr val="bg1"/>
                </a:solidFill>
                <a:effectLst/>
                <a:uLnTx/>
                <a:uFillTx/>
                <a:latin typeface="Aptos" panose="02110004020202020204"/>
                <a:ea typeface="+mn-ea"/>
                <a:cs typeface="+mn-cs"/>
              </a:rPr>
              <a:t>. Archiving a Mailbox</a:t>
            </a:r>
            <a:endParaRPr kumimoji="0" lang="nl-BE" sz="4400" b="1" i="0" u="none" strike="noStrike" kern="1200" cap="all" spc="0" normalizeH="0" noProof="0" dirty="0">
              <a:ln>
                <a:noFill/>
              </a:ln>
              <a:solidFill>
                <a:schemeClr val="bg1"/>
              </a:solidFill>
              <a:effectLst/>
              <a:uLnTx/>
              <a:uFillTx/>
              <a:latin typeface="Aptos" panose="02110004020202020204"/>
              <a:ea typeface="+mn-ea"/>
              <a:cs typeface="+mn-cs"/>
            </a:endParaRPr>
          </a:p>
          <a:p>
            <a:pPr marL="914400" lvl="0" indent="-914400">
              <a:spcAft>
                <a:spcPts val="600"/>
              </a:spcAft>
              <a:buFont typeface="Wingdings" panose="05000000000000000000" pitchFamily="2" charset="2"/>
              <a:buChar char="q"/>
              <a:defRPr/>
            </a:pPr>
            <a:r>
              <a:rPr lang="en-GB" sz="3200" b="1" u="sng" dirty="0">
                <a:solidFill>
                  <a:schemeClr val="bg1"/>
                </a:solidFill>
                <a:effectLst>
                  <a:outerShdw blurRad="38100" dist="38100" dir="2700000" algn="tl">
                    <a:srgbClr val="000000">
                      <a:alpha val="43137"/>
                    </a:srgbClr>
                  </a:outerShdw>
                </a:effectLst>
                <a:latin typeface="Aptos" panose="02110004020202020204"/>
              </a:rPr>
              <a:t>Best practice 5</a:t>
            </a:r>
            <a:r>
              <a:rPr lang="en-GB" sz="3200" dirty="0">
                <a:solidFill>
                  <a:schemeClr val="bg1"/>
                </a:solidFill>
                <a:latin typeface="Aptos" panose="02110004020202020204"/>
              </a:rPr>
              <a:t>: Store mailboxes in a </a:t>
            </a:r>
            <a:r>
              <a:rPr lang="en-GB" sz="3200" b="1" dirty="0">
                <a:solidFill>
                  <a:schemeClr val="bg1"/>
                </a:solidFill>
                <a:effectLst>
                  <a:outerShdw blurRad="38100" dist="38100" dir="2700000" algn="tl">
                    <a:srgbClr val="000000">
                      <a:alpha val="43137"/>
                    </a:srgbClr>
                  </a:outerShdw>
                </a:effectLst>
                <a:latin typeface="Aptos" panose="02110004020202020204"/>
              </a:rPr>
              <a:t>safe location </a:t>
            </a:r>
            <a:r>
              <a:rPr lang="en-GB" sz="3200" dirty="0">
                <a:solidFill>
                  <a:schemeClr val="bg1"/>
                </a:solidFill>
              </a:rPr>
              <a:t>and </a:t>
            </a:r>
            <a:r>
              <a:rPr lang="en-GB" sz="3200" b="1" dirty="0">
                <a:solidFill>
                  <a:schemeClr val="bg1"/>
                </a:solidFill>
                <a:effectLst>
                  <a:outerShdw blurRad="38100" dist="38100" dir="2700000" algn="tl">
                    <a:srgbClr val="000000">
                      <a:alpha val="43137"/>
                    </a:srgbClr>
                  </a:outerShdw>
                </a:effectLst>
              </a:rPr>
              <a:t>keep a record </a:t>
            </a:r>
            <a:r>
              <a:rPr lang="en-GB" sz="3200" dirty="0">
                <a:solidFill>
                  <a:schemeClr val="bg1"/>
                </a:solidFill>
              </a:rPr>
              <a:t>of the mailboxes in your digital repository</a:t>
            </a:r>
            <a:r>
              <a:rPr lang="en-GB" sz="3200" dirty="0">
                <a:solidFill>
                  <a:schemeClr val="bg1"/>
                </a:solidFill>
                <a:latin typeface="Aptos" panose="02110004020202020204"/>
              </a:rPr>
              <a:t>. Apply </a:t>
            </a:r>
            <a:r>
              <a:rPr lang="en-GB" sz="3200" b="1" dirty="0">
                <a:solidFill>
                  <a:schemeClr val="bg1"/>
                </a:solidFill>
                <a:effectLst>
                  <a:outerShdw blurRad="38100" dist="38100" dir="2700000" algn="tl">
                    <a:srgbClr val="000000">
                      <a:alpha val="43137"/>
                    </a:srgbClr>
                  </a:outerShdw>
                </a:effectLst>
                <a:latin typeface="Aptos" panose="02110004020202020204"/>
              </a:rPr>
              <a:t>mailbox retention periods </a:t>
            </a:r>
            <a:r>
              <a:rPr lang="en-GB" sz="3200" dirty="0">
                <a:solidFill>
                  <a:schemeClr val="bg1"/>
                </a:solidFill>
                <a:latin typeface="Aptos" panose="02110004020202020204"/>
              </a:rPr>
              <a:t>as described in the email archiving policy and/or records schedule.</a:t>
            </a:r>
          </a:p>
          <a:p>
            <a:pPr marL="914400" marR="0" lvl="2" indent="0" defTabSz="457200" rtl="0" eaLnBrk="1" fontAlgn="auto" latinLnBrk="0" hangingPunct="1">
              <a:lnSpc>
                <a:spcPct val="100000"/>
              </a:lnSpc>
              <a:spcBef>
                <a:spcPts val="0"/>
              </a:spcBef>
              <a:spcAft>
                <a:spcPts val="1800"/>
              </a:spcAft>
              <a:buClrTx/>
              <a:buSzTx/>
              <a:buFontTx/>
              <a:buNone/>
              <a:tabLs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lang="en-GB" sz="2800" b="1" dirty="0">
                <a:solidFill>
                  <a:schemeClr val="bg1"/>
                </a:solidFill>
                <a:effectLst>
                  <a:outerShdw blurRad="38100" dist="38100" dir="2700000" algn="tl">
                    <a:srgbClr val="000000">
                      <a:alpha val="43137"/>
                    </a:srgbClr>
                  </a:outerShdw>
                </a:effectLst>
                <a:latin typeface="Aptos" panose="02110004020202020204"/>
              </a:rPr>
              <a:t>: </a:t>
            </a:r>
            <a:r>
              <a:rPr lang="en-GB" sz="2800" dirty="0">
                <a:solidFill>
                  <a:schemeClr val="bg1"/>
                </a:solidFill>
                <a:latin typeface="Aptos" panose="02110004020202020204"/>
              </a:rPr>
              <a:t>A core principle of the GDPR relates to data security, which in essence means securing the data from any unauthorised access, or unwanted disclosure or destruction. Also, the GDPR requires clarity on the length of time data stay within an institution.</a:t>
            </a:r>
          </a:p>
          <a:p>
            <a:pPr marL="914400" indent="-914400">
              <a:spcAft>
                <a:spcPts val="600"/>
              </a:spcAft>
              <a:buFont typeface="Wingdings" panose="05000000000000000000" pitchFamily="2" charset="2"/>
              <a:buChar char="q"/>
              <a:defRPr/>
            </a:pPr>
            <a:r>
              <a:rPr lang="en-GB" sz="3200" b="1" u="sng" dirty="0">
                <a:solidFill>
                  <a:schemeClr val="bg1"/>
                </a:solidFill>
                <a:effectLst>
                  <a:outerShdw blurRad="38100" dist="38100" dir="2700000" algn="tl">
                    <a:srgbClr val="000000">
                      <a:alpha val="43137"/>
                    </a:srgbClr>
                  </a:outerShdw>
                </a:effectLst>
                <a:latin typeface="Aptos" panose="02110004020202020204"/>
              </a:rPr>
              <a:t>Best practice 6</a:t>
            </a:r>
            <a:r>
              <a:rPr lang="en-GB" sz="3200" dirty="0">
                <a:solidFill>
                  <a:schemeClr val="bg1"/>
                </a:solidFill>
                <a:latin typeface="Aptos" panose="02110004020202020204"/>
              </a:rPr>
              <a:t>: Give access to the mailbox only for very </a:t>
            </a:r>
            <a:r>
              <a:rPr lang="en-GB" sz="3200" b="1" dirty="0">
                <a:solidFill>
                  <a:schemeClr val="bg1"/>
                </a:solidFill>
                <a:effectLst>
                  <a:outerShdw blurRad="38100" dist="38100" dir="2700000" algn="tl">
                    <a:srgbClr val="000000">
                      <a:alpha val="43137"/>
                    </a:srgbClr>
                  </a:outerShdw>
                </a:effectLst>
                <a:latin typeface="Aptos" panose="02110004020202020204"/>
              </a:rPr>
              <a:t>specific purposes </a:t>
            </a:r>
            <a:r>
              <a:rPr lang="en-GB" sz="3200" dirty="0">
                <a:solidFill>
                  <a:schemeClr val="bg1"/>
                </a:solidFill>
                <a:latin typeface="Aptos" panose="02110004020202020204"/>
              </a:rPr>
              <a:t>in accordance with your archiving policy. </a:t>
            </a:r>
            <a:r>
              <a:rPr lang="en-GB" sz="3200" b="1" dirty="0">
                <a:solidFill>
                  <a:schemeClr val="bg1"/>
                </a:solidFill>
                <a:effectLst>
                  <a:outerShdw blurRad="38100" dist="38100" dir="2700000" algn="tl">
                    <a:srgbClr val="000000">
                      <a:alpha val="43137"/>
                    </a:srgbClr>
                  </a:outerShdw>
                </a:effectLst>
                <a:latin typeface="Aptos" panose="02110004020202020204"/>
              </a:rPr>
              <a:t>Keep a record</a:t>
            </a:r>
            <a:r>
              <a:rPr lang="en-GB" sz="3200" dirty="0">
                <a:solidFill>
                  <a:schemeClr val="bg1"/>
                </a:solidFill>
                <a:latin typeface="Aptos" panose="02110004020202020204"/>
              </a:rPr>
              <a:t> of who, when, why and in what way was given access to (part of) the mailbox.</a:t>
            </a:r>
          </a:p>
          <a:p>
            <a:pPr lvl="2">
              <a:spcAft>
                <a:spcPts val="1800"/>
              </a:spcAf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lang="en-GB" sz="2800" dirty="0">
                <a:solidFill>
                  <a:schemeClr val="bg1"/>
                </a:solidFill>
                <a:latin typeface="Aptos" panose="02110004020202020204"/>
              </a:rPr>
              <a:t>: Adhering to the purposes previously announced, ensures compliance with the GDPR principles of purpose specification and limitation (Art. 5(1)(b) GDPR). </a:t>
            </a:r>
          </a:p>
        </p:txBody>
      </p:sp>
      <p:sp>
        <p:nvSpPr>
          <p:cNvPr id="113" name="TextBox 112">
            <a:extLst>
              <a:ext uri="{FF2B5EF4-FFF2-40B4-BE49-F238E27FC236}">
                <a16:creationId xmlns:a16="http://schemas.microsoft.com/office/drawing/2014/main" id="{2BCCF572-4A49-8D92-2475-F9398F9D1CD4}"/>
              </a:ext>
            </a:extLst>
          </p:cNvPr>
          <p:cNvSpPr txBox="1"/>
          <p:nvPr/>
        </p:nvSpPr>
        <p:spPr>
          <a:xfrm>
            <a:off x="34090162" y="13580885"/>
            <a:ext cx="16468538" cy="9978589"/>
          </a:xfrm>
          <a:prstGeom prst="rect">
            <a:avLst/>
          </a:prstGeom>
          <a:noFill/>
        </p:spPr>
        <p:txBody>
          <a:bodyPr wrap="square" lIns="82764" tIns="41382" rIns="82764" bIns="41382" rtlCol="0" anchor="ctr">
            <a:spAutoFit/>
          </a:bodyPr>
          <a:lstStyle/>
          <a:p>
            <a:pPr marL="0" marR="0" lvl="0" indent="0" defTabSz="457200" rtl="0" eaLnBrk="1" fontAlgn="auto" latinLnBrk="0" hangingPunct="1">
              <a:lnSpc>
                <a:spcPct val="100000"/>
              </a:lnSpc>
              <a:spcBef>
                <a:spcPts val="0"/>
              </a:spcBef>
              <a:spcAft>
                <a:spcPts val="1200"/>
              </a:spcAft>
              <a:buClrTx/>
              <a:buSzTx/>
              <a:buFontTx/>
              <a:buNone/>
              <a:tabLst/>
              <a:defRPr/>
            </a:pPr>
            <a:r>
              <a:rPr kumimoji="0" lang="en-GB" sz="4400" b="1" i="0" u="sng" strike="noStrike" kern="1200" cap="all" spc="0" normalizeH="0" noProof="0" dirty="0">
                <a:ln>
                  <a:noFill/>
                </a:ln>
                <a:solidFill>
                  <a:schemeClr val="bg1"/>
                </a:solidFill>
                <a:effectLst/>
                <a:uLnTx/>
                <a:uFillTx/>
                <a:latin typeface="Aptos" panose="02110004020202020204"/>
                <a:ea typeface="+mn-ea"/>
                <a:cs typeface="+mn-cs"/>
              </a:rPr>
              <a:t>Stage 4</a:t>
            </a:r>
            <a:r>
              <a:rPr kumimoji="0" lang="en-GB" sz="4400" b="1" i="0" u="none" strike="noStrike" kern="1200" cap="all" spc="0" normalizeH="0" noProof="0" dirty="0">
                <a:ln>
                  <a:noFill/>
                </a:ln>
                <a:solidFill>
                  <a:schemeClr val="bg1"/>
                </a:solidFill>
                <a:effectLst/>
                <a:uLnTx/>
                <a:uFillTx/>
                <a:latin typeface="Aptos" panose="02110004020202020204"/>
                <a:ea typeface="+mn-ea"/>
                <a:cs typeface="+mn-cs"/>
              </a:rPr>
              <a:t>. Giving Access to A Mailbox</a:t>
            </a:r>
          </a:p>
          <a:p>
            <a:pPr marL="914400" lvl="0" indent="-914400">
              <a:spcAft>
                <a:spcPts val="600"/>
              </a:spcAft>
              <a:buFont typeface="Wingdings" panose="05000000000000000000" pitchFamily="2" charset="2"/>
              <a:buChar char="q"/>
              <a:defRPr/>
            </a:pPr>
            <a:r>
              <a:rPr lang="en-GB" sz="3200" b="1" u="sng" dirty="0">
                <a:solidFill>
                  <a:schemeClr val="bg1"/>
                </a:solidFill>
                <a:effectLst>
                  <a:outerShdw blurRad="38100" dist="38100" dir="2700000" algn="tl">
                    <a:srgbClr val="000000">
                      <a:alpha val="43137"/>
                    </a:srgbClr>
                  </a:outerShdw>
                </a:effectLst>
                <a:latin typeface="Aptos" panose="02110004020202020204"/>
              </a:rPr>
              <a:t>Best practice 7</a:t>
            </a:r>
            <a:r>
              <a:rPr lang="en-GB" sz="3200" dirty="0">
                <a:solidFill>
                  <a:schemeClr val="bg1"/>
                </a:solidFill>
                <a:latin typeface="Aptos" panose="02110004020202020204"/>
              </a:rPr>
              <a:t>: </a:t>
            </a:r>
            <a:r>
              <a:rPr lang="en-GB" sz="3200" dirty="0">
                <a:solidFill>
                  <a:schemeClr val="bg1"/>
                </a:solidFill>
              </a:rPr>
              <a:t>Develop a </a:t>
            </a:r>
            <a:r>
              <a:rPr lang="en-GB" sz="3200" b="1" dirty="0">
                <a:solidFill>
                  <a:schemeClr val="bg1"/>
                </a:solidFill>
              </a:rPr>
              <a:t>differentiated consultation policy</a:t>
            </a:r>
            <a:r>
              <a:rPr lang="en-GB" sz="3200" dirty="0">
                <a:solidFill>
                  <a:schemeClr val="bg1"/>
                </a:solidFill>
              </a:rPr>
              <a:t>, based on multi-factor risk analyses. Differentiate between readers who are personally involved vs. researchers vs. other readers whose identity is/is not verified (online or in the reading room). Differentiate between full access, pseudonymized access and partial access to a subset of pre-processed (meta)data. Larger parts of the data can become accessible over time.</a:t>
            </a:r>
          </a:p>
          <a:p>
            <a:pPr marL="914400" lvl="4">
              <a:spcAft>
                <a:spcPts val="1800"/>
              </a:spcAf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lang="en-GB" sz="2800" b="1" dirty="0">
                <a:solidFill>
                  <a:schemeClr val="bg1"/>
                </a:solidFill>
                <a:effectLst>
                  <a:outerShdw blurRad="38100" dist="38100" dir="2700000" algn="tl">
                    <a:srgbClr val="000000">
                      <a:alpha val="43137"/>
                    </a:srgbClr>
                  </a:outerShdw>
                </a:effectLst>
                <a:latin typeface="Aptos" panose="02110004020202020204"/>
              </a:rPr>
              <a:t>:</a:t>
            </a:r>
            <a:r>
              <a:rPr lang="en-GB" sz="2800" dirty="0">
                <a:solidFill>
                  <a:schemeClr val="bg1"/>
                </a:solidFill>
                <a:latin typeface="Aptos" panose="02110004020202020204"/>
              </a:rPr>
              <a:t> </a:t>
            </a:r>
            <a:r>
              <a:rPr lang="en-GB" sz="2800" dirty="0">
                <a:solidFill>
                  <a:schemeClr val="bg1"/>
                </a:solidFill>
              </a:rPr>
              <a:t>Sometimes access is justified (or even required by the freedom of information or GDPR) for certain persons involved</a:t>
            </a:r>
            <a:r>
              <a:rPr lang="en-GB" sz="2800" dirty="0">
                <a:solidFill>
                  <a:schemeClr val="bg1"/>
                </a:solidFill>
                <a:effectLst>
                  <a:outerShdw blurRad="38100" dist="38100" dir="2700000" algn="tl">
                    <a:srgbClr val="000000">
                      <a:alpha val="43137"/>
                    </a:srgbClr>
                  </a:outerShdw>
                </a:effectLst>
                <a:latin typeface="Aptos" panose="02110004020202020204"/>
              </a:rPr>
              <a:t> but not for others. The GDPR requires a case-by-case assessment that is difficult to meet by too generic access policies.</a:t>
            </a:r>
          </a:p>
          <a:p>
            <a:pPr marL="914400" indent="-914400">
              <a:spcAft>
                <a:spcPts val="600"/>
              </a:spcAft>
              <a:buFont typeface="Wingdings" panose="05000000000000000000" pitchFamily="2" charset="2"/>
              <a:buChar char="q"/>
              <a:defRPr/>
            </a:pPr>
            <a:r>
              <a:rPr lang="en-GB" sz="3200" b="1" u="sng" dirty="0">
                <a:solidFill>
                  <a:schemeClr val="bg1"/>
                </a:solidFill>
                <a:effectLst>
                  <a:outerShdw blurRad="38100" dist="38100" dir="2700000" algn="tl">
                    <a:srgbClr val="000000">
                      <a:alpha val="43137"/>
                    </a:srgbClr>
                  </a:outerShdw>
                </a:effectLst>
                <a:latin typeface="Aptos" panose="02110004020202020204"/>
              </a:rPr>
              <a:t>Best practice 8</a:t>
            </a:r>
            <a:r>
              <a:rPr lang="en-GB" sz="3200" dirty="0">
                <a:solidFill>
                  <a:schemeClr val="bg1"/>
                </a:solidFill>
              </a:rPr>
              <a:t>: Have researchers sign a </a:t>
            </a:r>
            <a:r>
              <a:rPr lang="en-GB" sz="3200" b="1" dirty="0">
                <a:solidFill>
                  <a:schemeClr val="bg1"/>
                </a:solidFill>
              </a:rPr>
              <a:t>research declaration </a:t>
            </a:r>
            <a:r>
              <a:rPr lang="en-GB" sz="3200" dirty="0">
                <a:solidFill>
                  <a:schemeClr val="bg1"/>
                </a:solidFill>
              </a:rPr>
              <a:t>with clear conditions. Follow-up on their reuse of the data and </a:t>
            </a:r>
            <a:r>
              <a:rPr lang="en-GB" sz="3200" b="1" dirty="0">
                <a:solidFill>
                  <a:schemeClr val="bg1"/>
                </a:solidFill>
              </a:rPr>
              <a:t>sanction</a:t>
            </a:r>
            <a:r>
              <a:rPr lang="en-GB" sz="3200" dirty="0">
                <a:solidFill>
                  <a:schemeClr val="bg1"/>
                </a:solidFill>
              </a:rPr>
              <a:t> violations of the research statement, e.g. by revoking their right to request certain data</a:t>
            </a:r>
            <a:r>
              <a:rPr lang="nl-BE" sz="3200" dirty="0">
                <a:solidFill>
                  <a:schemeClr val="bg1"/>
                </a:solidFill>
              </a:rPr>
              <a:t>.</a:t>
            </a:r>
            <a:endParaRPr lang="en-GB" sz="3200" dirty="0">
              <a:solidFill>
                <a:schemeClr val="bg1"/>
              </a:solidFill>
              <a:latin typeface="Aptos" panose="02110004020202020204"/>
            </a:endParaRPr>
          </a:p>
          <a:p>
            <a:pPr lvl="2">
              <a:spcAft>
                <a:spcPts val="1800"/>
              </a:spcAf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lang="en-GB" sz="2800" dirty="0">
                <a:solidFill>
                  <a:schemeClr val="bg1"/>
                </a:solidFill>
                <a:latin typeface="Aptos" panose="02110004020202020204"/>
              </a:rPr>
              <a:t>: The responsibility for GDPR compliance includes ensuring personal data are shared in a compliant manner (even if after GDPR responsibility rests with the researcher). </a:t>
            </a:r>
          </a:p>
          <a:p>
            <a:pPr marL="914400" indent="-914400">
              <a:spcAft>
                <a:spcPts val="600"/>
              </a:spcAft>
              <a:buFont typeface="Wingdings" panose="05000000000000000000" pitchFamily="2" charset="2"/>
              <a:buChar char="q"/>
              <a:defRPr/>
            </a:pPr>
            <a:r>
              <a:rPr lang="en-GB" sz="3200" b="1" u="sng" dirty="0">
                <a:solidFill>
                  <a:schemeClr val="bg1"/>
                </a:solidFill>
                <a:effectLst>
                  <a:outerShdw blurRad="38100" dist="38100" dir="2700000" algn="tl">
                    <a:srgbClr val="000000">
                      <a:alpha val="43137"/>
                    </a:srgbClr>
                  </a:outerShdw>
                </a:effectLst>
              </a:rPr>
              <a:t>Best practice 9</a:t>
            </a:r>
            <a:r>
              <a:rPr lang="en-GB" sz="3200" dirty="0">
                <a:solidFill>
                  <a:schemeClr val="bg1"/>
                </a:solidFill>
              </a:rPr>
              <a:t>: Have a notice and take-down system for potential complaints relating to personal data.</a:t>
            </a:r>
          </a:p>
          <a:p>
            <a:pPr lvl="2">
              <a:spcAft>
                <a:spcPts val="1800"/>
              </a:spcAft>
              <a:defRPr/>
            </a:pPr>
            <a:r>
              <a:rPr lang="en-GB" sz="2800" b="1" u="dash" dirty="0">
                <a:solidFill>
                  <a:schemeClr val="bg1"/>
                </a:solidFill>
                <a:effectLst>
                  <a:outerShdw blurRad="38100" dist="38100" dir="2700000" algn="tl">
                    <a:srgbClr val="000000">
                      <a:alpha val="43137"/>
                    </a:srgbClr>
                  </a:outerShdw>
                </a:effectLst>
                <a:latin typeface="Aptos" panose="02110004020202020204"/>
              </a:rPr>
              <a:t>Legal foundation</a:t>
            </a:r>
            <a:r>
              <a:rPr lang="en-GB" sz="2800" dirty="0">
                <a:solidFill>
                  <a:schemeClr val="bg1"/>
                </a:solidFill>
              </a:rPr>
              <a:t>: Current case-law of the Court of Justice suggests that a notice-and-take-down system for data protection requests can be a useful safeguard to find a balance between providing access to datasets and individual rights. </a:t>
            </a:r>
          </a:p>
        </p:txBody>
      </p:sp>
      <p:pic>
        <p:nvPicPr>
          <p:cNvPr id="115" name="Brains not moving">
            <a:extLst>
              <a:ext uri="{FF2B5EF4-FFF2-40B4-BE49-F238E27FC236}">
                <a16:creationId xmlns:a16="http://schemas.microsoft.com/office/drawing/2014/main" id="{9741EFAB-CDD2-1926-D9FE-A007EB787A63}"/>
              </a:ext>
            </a:extLst>
          </p:cNvPr>
          <p:cNvPicPr>
            <a:picLocks noChangeAspect="1"/>
          </p:cNvPicPr>
          <p:nvPr/>
        </p:nvPicPr>
        <p:blipFill>
          <a:blip r:embed="rId8"/>
          <a:stretch>
            <a:fillRect/>
          </a:stretch>
        </p:blipFill>
        <p:spPr>
          <a:xfrm>
            <a:off x="7003379" y="6329576"/>
            <a:ext cx="1981372" cy="1981372"/>
          </a:xfrm>
          <a:prstGeom prst="rect">
            <a:avLst/>
          </a:prstGeom>
        </p:spPr>
      </p:pic>
      <p:pic>
        <p:nvPicPr>
          <p:cNvPr id="86" name="Brains moving" descr="A yellow brain with white dots and lines&#10;&#10;Description automatically generated">
            <a:extLst>
              <a:ext uri="{FF2B5EF4-FFF2-40B4-BE49-F238E27FC236}">
                <a16:creationId xmlns:a16="http://schemas.microsoft.com/office/drawing/2014/main" id="{64680F93-76A7-BF8E-75A8-404FEB511AAC}"/>
              </a:ext>
            </a:extLst>
          </p:cNvPr>
          <p:cNvPicPr>
            <a:picLocks noChangeAspect="1"/>
          </p:cNvPicPr>
          <p:nvPr/>
        </p:nvPicPr>
        <p:blipFill rotWithShape="1">
          <a:blip r:embed="rId9">
            <a:extLst>
              <a:ext uri="{28A0092B-C50C-407E-A947-70E740481C1C}">
                <a14:useLocalDpi xmlns:a14="http://schemas.microsoft.com/office/drawing/2010/main" val="0"/>
              </a:ext>
            </a:extLst>
          </a:blip>
          <a:srcRect l="18793" t="16368" r="11938" b="14363"/>
          <a:stretch/>
        </p:blipFill>
        <p:spPr>
          <a:xfrm>
            <a:off x="7003380" y="6329576"/>
            <a:ext cx="1982821" cy="1982821"/>
          </a:xfrm>
          <a:prstGeom prst="rect">
            <a:avLst/>
          </a:prstGeom>
        </p:spPr>
      </p:pic>
      <p:pic>
        <p:nvPicPr>
          <p:cNvPr id="116" name="Mailbox not moving">
            <a:extLst>
              <a:ext uri="{FF2B5EF4-FFF2-40B4-BE49-F238E27FC236}">
                <a16:creationId xmlns:a16="http://schemas.microsoft.com/office/drawing/2014/main" id="{2560F215-8422-C76F-B4DC-A7BB9AEAB33A}"/>
              </a:ext>
            </a:extLst>
          </p:cNvPr>
          <p:cNvPicPr>
            <a:picLocks noChangeAspect="1"/>
          </p:cNvPicPr>
          <p:nvPr/>
        </p:nvPicPr>
        <p:blipFill>
          <a:blip r:embed="rId10"/>
          <a:stretch>
            <a:fillRect/>
          </a:stretch>
        </p:blipFill>
        <p:spPr>
          <a:xfrm>
            <a:off x="7012375" y="14790882"/>
            <a:ext cx="1981372" cy="1981372"/>
          </a:xfrm>
          <a:prstGeom prst="rect">
            <a:avLst/>
          </a:prstGeom>
        </p:spPr>
      </p:pic>
      <p:pic>
        <p:nvPicPr>
          <p:cNvPr id="94" name="Mailbox moving" descr="A yellow mailbox with a key&#10;&#10;Description automatically generated">
            <a:extLst>
              <a:ext uri="{FF2B5EF4-FFF2-40B4-BE49-F238E27FC236}">
                <a16:creationId xmlns:a16="http://schemas.microsoft.com/office/drawing/2014/main" id="{DBA265CE-F762-C6B9-3981-E762152CF413}"/>
              </a:ext>
            </a:extLst>
          </p:cNvPr>
          <p:cNvPicPr>
            <a:picLocks noChangeAspect="1"/>
          </p:cNvPicPr>
          <p:nvPr/>
        </p:nvPicPr>
        <p:blipFill rotWithShape="1">
          <a:blip r:embed="rId11">
            <a:extLst>
              <a:ext uri="{28A0092B-C50C-407E-A947-70E740481C1C}">
                <a14:useLocalDpi xmlns:a14="http://schemas.microsoft.com/office/drawing/2010/main" val="0"/>
              </a:ext>
            </a:extLst>
          </a:blip>
          <a:srcRect l="6964" t="11228" r="4265"/>
          <a:stretch/>
        </p:blipFill>
        <p:spPr>
          <a:xfrm>
            <a:off x="7012375" y="14790882"/>
            <a:ext cx="1983600" cy="1983600"/>
          </a:xfrm>
          <a:prstGeom prst="rect">
            <a:avLst/>
          </a:prstGeom>
        </p:spPr>
      </p:pic>
      <p:pic>
        <p:nvPicPr>
          <p:cNvPr id="117" name="Box not moving">
            <a:extLst>
              <a:ext uri="{FF2B5EF4-FFF2-40B4-BE49-F238E27FC236}">
                <a16:creationId xmlns:a16="http://schemas.microsoft.com/office/drawing/2014/main" id="{B8A96820-65B6-373F-F203-2FA389A77060}"/>
              </a:ext>
            </a:extLst>
          </p:cNvPr>
          <p:cNvPicPr>
            <a:picLocks noChangeAspect="1"/>
          </p:cNvPicPr>
          <p:nvPr/>
        </p:nvPicPr>
        <p:blipFill>
          <a:blip r:embed="rId12"/>
          <a:stretch>
            <a:fillRect/>
          </a:stretch>
        </p:blipFill>
        <p:spPr>
          <a:xfrm>
            <a:off x="31894589" y="5774354"/>
            <a:ext cx="1981372" cy="1981372"/>
          </a:xfrm>
          <a:prstGeom prst="rect">
            <a:avLst/>
          </a:prstGeom>
        </p:spPr>
      </p:pic>
      <p:pic>
        <p:nvPicPr>
          <p:cNvPr id="21" name="Box moving">
            <a:extLst>
              <a:ext uri="{FF2B5EF4-FFF2-40B4-BE49-F238E27FC236}">
                <a16:creationId xmlns:a16="http://schemas.microsoft.com/office/drawing/2014/main" id="{315F6A3D-493D-EAF0-17BF-85866767C814}"/>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425" t="14347" r="2425"/>
          <a:stretch/>
        </p:blipFill>
        <p:spPr bwMode="auto">
          <a:xfrm>
            <a:off x="31894589" y="5773240"/>
            <a:ext cx="1983600" cy="1983600"/>
          </a:xfrm>
          <a:prstGeom prst="rect">
            <a:avLst/>
          </a:prstGeom>
          <a:noFill/>
          <a:extLst>
            <a:ext uri="{909E8E84-426E-40DD-AFC4-6F175D3DCCD1}">
              <a14:hiddenFill xmlns:a14="http://schemas.microsoft.com/office/drawing/2010/main">
                <a:solidFill>
                  <a:srgbClr val="FFFFFF"/>
                </a:solidFill>
              </a14:hiddenFill>
            </a:ext>
          </a:extLst>
        </p:spPr>
      </p:pic>
      <p:pic>
        <p:nvPicPr>
          <p:cNvPr id="120" name="Magnifying glass not moving">
            <a:extLst>
              <a:ext uri="{FF2B5EF4-FFF2-40B4-BE49-F238E27FC236}">
                <a16:creationId xmlns:a16="http://schemas.microsoft.com/office/drawing/2014/main" id="{7754622D-89DB-0033-0E1A-E78D50857302}"/>
              </a:ext>
            </a:extLst>
          </p:cNvPr>
          <p:cNvPicPr>
            <a:picLocks noChangeAspect="1"/>
          </p:cNvPicPr>
          <p:nvPr/>
        </p:nvPicPr>
        <p:blipFill>
          <a:blip r:embed="rId14"/>
          <a:stretch>
            <a:fillRect/>
          </a:stretch>
        </p:blipFill>
        <p:spPr>
          <a:xfrm>
            <a:off x="32153822" y="13307485"/>
            <a:ext cx="2311095" cy="2311095"/>
          </a:xfrm>
          <a:prstGeom prst="rect">
            <a:avLst/>
          </a:prstGeom>
        </p:spPr>
      </p:pic>
      <p:pic>
        <p:nvPicPr>
          <p:cNvPr id="23" name="Magnifying glass moving">
            <a:extLst>
              <a:ext uri="{FF2B5EF4-FFF2-40B4-BE49-F238E27FC236}">
                <a16:creationId xmlns:a16="http://schemas.microsoft.com/office/drawing/2014/main" id="{BD1A37C2-9B8E-26EB-C84D-9C8404464227}"/>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5679" t="4442" r="4905" b="6142"/>
          <a:stretch/>
        </p:blipFill>
        <p:spPr bwMode="auto">
          <a:xfrm>
            <a:off x="32153413" y="13313124"/>
            <a:ext cx="2311505" cy="2311505"/>
          </a:xfrm>
          <a:prstGeom prst="rect">
            <a:avLst/>
          </a:prstGeom>
          <a:noFill/>
          <a:extLst>
            <a:ext uri="{909E8E84-426E-40DD-AFC4-6F175D3DCCD1}">
              <a14:hiddenFill xmlns:a14="http://schemas.microsoft.com/office/drawing/2010/main">
                <a:solidFill>
                  <a:srgbClr val="FFFFFF"/>
                </a:solidFill>
              </a14:hiddenFill>
            </a:ext>
          </a:extLst>
        </p:spPr>
      </p:pic>
      <p:pic>
        <p:nvPicPr>
          <p:cNvPr id="121" name="5-min-silence">
            <a:hlinkClick r:id="" action="ppaction://media"/>
            <a:extLst>
              <a:ext uri="{FF2B5EF4-FFF2-40B4-BE49-F238E27FC236}">
                <a16:creationId xmlns:a16="http://schemas.microsoft.com/office/drawing/2014/main" id="{3570DA35-8503-1D49-90C2-8A3072B26E1D}"/>
              </a:ext>
            </a:extLst>
          </p:cNvPr>
          <p:cNvPicPr>
            <a:picLocks noChangeAspect="1"/>
          </p:cNvPicPr>
          <p:nvPr>
            <a:audioFile r:link="rId1"/>
            <p:extLst>
              <p:ext uri="{DAA4B4D4-6D71-4841-9C94-3DE7FCFB9230}">
                <p14:media xmlns:p14="http://schemas.microsoft.com/office/powerpoint/2010/main" r:embed="rId2">
                  <p14:trim end="60000"/>
                  <p14:bmkLst>
                    <p14:bmk name="Bookmark 1" time="0"/>
                  </p14:bmkLst>
                </p14:media>
              </p:ext>
            </p:extLst>
          </p:nvPr>
        </p:nvPicPr>
        <p:blipFill>
          <a:blip r:embed="rId16"/>
          <a:stretch>
            <a:fillRect/>
          </a:stretch>
        </p:blipFill>
        <p:spPr>
          <a:xfrm flipV="1">
            <a:off x="-1908001" y="537489"/>
            <a:ext cx="1054611" cy="1054611"/>
          </a:xfrm>
          <a:prstGeom prst="rect">
            <a:avLst/>
          </a:prstGeom>
        </p:spPr>
      </p:pic>
      <p:pic>
        <p:nvPicPr>
          <p:cNvPr id="133" name="Enveloppe (toe)" descr="A white envelope with blue stripes&#10;&#10;Description automatically generated">
            <a:extLst>
              <a:ext uri="{FF2B5EF4-FFF2-40B4-BE49-F238E27FC236}">
                <a16:creationId xmlns:a16="http://schemas.microsoft.com/office/drawing/2014/main" id="{DBF7100A-E522-7C83-78F2-B556FE710E4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3275200" y="12538800"/>
            <a:ext cx="10281600" cy="10281600"/>
          </a:xfrm>
          <a:prstGeom prst="rect">
            <a:avLst/>
          </a:prstGeom>
        </p:spPr>
      </p:pic>
      <p:pic>
        <p:nvPicPr>
          <p:cNvPr id="88" name="Picture 87" descr="A blue and black outline of a paper and a pen&#10;&#10;Description automatically generated">
            <a:extLst>
              <a:ext uri="{FF2B5EF4-FFF2-40B4-BE49-F238E27FC236}">
                <a16:creationId xmlns:a16="http://schemas.microsoft.com/office/drawing/2014/main" id="{564EED29-F5ED-C683-2CCD-69A0C243B63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3219466" y="23500951"/>
            <a:ext cx="2346252" cy="2346252"/>
          </a:xfrm>
          <a:prstGeom prst="rect">
            <a:avLst/>
          </a:prstGeom>
        </p:spPr>
      </p:pic>
      <p:pic>
        <p:nvPicPr>
          <p:cNvPr id="135" name="Enveloppe sluit" descr="A white envelope with a piece of paper&#10;&#10;Description automatically generated">
            <a:extLst>
              <a:ext uri="{FF2B5EF4-FFF2-40B4-BE49-F238E27FC236}">
                <a16:creationId xmlns:a16="http://schemas.microsoft.com/office/drawing/2014/main" id="{D1CB1EB4-5F96-6FE7-2F56-0A64F926B7B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3275200" y="12538800"/>
            <a:ext cx="10281600" cy="10281600"/>
          </a:xfrm>
          <a:prstGeom prst="rect">
            <a:avLst/>
          </a:prstGeom>
        </p:spPr>
      </p:pic>
      <p:pic>
        <p:nvPicPr>
          <p:cNvPr id="137" name="Enveloppe opent" descr="A white envelope with a black background&#10;&#10;Description automatically generated">
            <a:extLst>
              <a:ext uri="{FF2B5EF4-FFF2-40B4-BE49-F238E27FC236}">
                <a16:creationId xmlns:a16="http://schemas.microsoft.com/office/drawing/2014/main" id="{82754351-03C0-ECCB-33B0-6358F13AC19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3275200" y="12538800"/>
            <a:ext cx="10281600" cy="10281600"/>
          </a:xfrm>
          <a:prstGeom prst="rect">
            <a:avLst/>
          </a:prstGeom>
        </p:spPr>
      </p:pic>
      <p:pic>
        <p:nvPicPr>
          <p:cNvPr id="131" name="Enveloppe (open)" descr="A white envelope with a piece of paper&#10;&#10;Description automatically generated">
            <a:extLst>
              <a:ext uri="{FF2B5EF4-FFF2-40B4-BE49-F238E27FC236}">
                <a16:creationId xmlns:a16="http://schemas.microsoft.com/office/drawing/2014/main" id="{40E59981-816A-4C21-B48F-06A6EE4E053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3273302" y="12538800"/>
            <a:ext cx="10281600" cy="10281600"/>
          </a:xfrm>
          <a:prstGeom prst="rect">
            <a:avLst/>
          </a:prstGeom>
        </p:spPr>
      </p:pic>
      <p:pic>
        <p:nvPicPr>
          <p:cNvPr id="3" name="Badge" descr="Badge Tick with solid fill">
            <a:extLst>
              <a:ext uri="{FF2B5EF4-FFF2-40B4-BE49-F238E27FC236}">
                <a16:creationId xmlns:a16="http://schemas.microsoft.com/office/drawing/2014/main" id="{01F66648-CA30-154D-3FAB-6F240F38361D}"/>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rot="613346">
            <a:off x="27775009" y="14619073"/>
            <a:ext cx="2440941" cy="2440941"/>
          </a:xfrm>
          <a:prstGeom prst="rect">
            <a:avLst/>
          </a:prstGeom>
        </p:spPr>
      </p:pic>
      <p:grpSp>
        <p:nvGrpSpPr>
          <p:cNvPr id="82" name="Explosie (transparant)">
            <a:extLst>
              <a:ext uri="{FF2B5EF4-FFF2-40B4-BE49-F238E27FC236}">
                <a16:creationId xmlns:a16="http://schemas.microsoft.com/office/drawing/2014/main" id="{86AD246B-8D2C-9A8B-412E-4773F7AD6EE0}"/>
              </a:ext>
            </a:extLst>
          </p:cNvPr>
          <p:cNvGrpSpPr/>
          <p:nvPr/>
        </p:nvGrpSpPr>
        <p:grpSpPr>
          <a:xfrm>
            <a:off x="24551519" y="6812664"/>
            <a:ext cx="8757675" cy="6640540"/>
            <a:chOff x="24710530" y="6923805"/>
            <a:chExt cx="10509232" cy="7255619"/>
          </a:xfrm>
        </p:grpSpPr>
        <p:sp>
          <p:nvSpPr>
            <p:cNvPr id="85" name="Explosion text">
              <a:extLst>
                <a:ext uri="{FF2B5EF4-FFF2-40B4-BE49-F238E27FC236}">
                  <a16:creationId xmlns:a16="http://schemas.microsoft.com/office/drawing/2014/main" id="{C7826765-1D71-1791-05BE-C6EEDA938539}"/>
                </a:ext>
              </a:extLst>
            </p:cNvPr>
            <p:cNvSpPr txBox="1"/>
            <p:nvPr/>
          </p:nvSpPr>
          <p:spPr>
            <a:xfrm rot="840691">
              <a:off x="27122229" y="9102884"/>
              <a:ext cx="6142699" cy="2940255"/>
            </a:xfrm>
            <a:prstGeom prst="rect">
              <a:avLst/>
            </a:prstGeom>
            <a:noFill/>
          </p:spPr>
          <p:txBody>
            <a:bodyPr wrap="square" lIns="82764" tIns="41382" rIns="82764" bIns="41382" rtlCol="0" anchor="t">
              <a:noAutofit/>
            </a:bodyPr>
            <a:lstStyle/>
            <a:p>
              <a:pPr algn="ctr"/>
              <a:r>
                <a:rPr lang="en-GB" sz="4400" b="1" dirty="0">
                  <a:solidFill>
                    <a:schemeClr val="bg1"/>
                  </a:solidFill>
                  <a:effectLst>
                    <a:outerShdw blurRad="38100" dist="38100" dir="2700000" algn="tl">
                      <a:srgbClr val="000000">
                        <a:alpha val="43137"/>
                      </a:srgbClr>
                    </a:outerShdw>
                  </a:effectLst>
                  <a:latin typeface="Bradley Hand ITC" panose="03070402050302030203" pitchFamily="66" charset="0"/>
                </a:rPr>
                <a:t>Congratulations, you are on your way to a responsible Capstone policy!</a:t>
              </a:r>
              <a:endParaRPr lang="en-US" sz="4000" dirty="0">
                <a:solidFill>
                  <a:schemeClr val="bg1"/>
                </a:solidFill>
                <a:latin typeface="Bradley Hand ITC" panose="03070402050302030203" pitchFamily="66" charset="0"/>
              </a:endParaRPr>
            </a:p>
          </p:txBody>
        </p:sp>
        <p:sp>
          <p:nvSpPr>
            <p:cNvPr id="83" name="Explosion">
              <a:extLst>
                <a:ext uri="{FF2B5EF4-FFF2-40B4-BE49-F238E27FC236}">
                  <a16:creationId xmlns:a16="http://schemas.microsoft.com/office/drawing/2014/main" id="{8E98E06E-76EC-999F-8A93-FF2A0C762D61}"/>
                </a:ext>
              </a:extLst>
            </p:cNvPr>
            <p:cNvSpPr/>
            <p:nvPr/>
          </p:nvSpPr>
          <p:spPr>
            <a:xfrm rot="12492984">
              <a:off x="24710530" y="6923805"/>
              <a:ext cx="10509232" cy="7255619"/>
            </a:xfrm>
            <a:custGeom>
              <a:avLst/>
              <a:gdLst>
                <a:gd name="connsiteX0" fmla="*/ 5576704 w 10509232"/>
                <a:gd name="connsiteY0" fmla="*/ 1458513 h 7255619"/>
                <a:gd name="connsiteX1" fmla="*/ 5949120 w 10509232"/>
                <a:gd name="connsiteY1" fmla="*/ 1123055 h 7255619"/>
                <a:gd name="connsiteX2" fmla="*/ 6353920 w 10509232"/>
                <a:gd name="connsiteY2" fmla="*/ 758427 h 7255619"/>
                <a:gd name="connsiteX3" fmla="*/ 6742528 w 10509232"/>
                <a:gd name="connsiteY3" fmla="*/ 408384 h 7255619"/>
                <a:gd name="connsiteX4" fmla="*/ 7195904 w 10509232"/>
                <a:gd name="connsiteY4" fmla="*/ 0 h 7255619"/>
                <a:gd name="connsiteX5" fmla="*/ 7066971 w 10509232"/>
                <a:gd name="connsiteY5" fmla="*/ 1940542 h 7255619"/>
                <a:gd name="connsiteX6" fmla="*/ 7439679 w 10509232"/>
                <a:gd name="connsiteY6" fmla="*/ 1748033 h 7255619"/>
                <a:gd name="connsiteX7" fmla="*/ 7829329 w 10509232"/>
                <a:gd name="connsiteY7" fmla="*/ 1546774 h 7255619"/>
                <a:gd name="connsiteX8" fmla="*/ 8269802 w 10509232"/>
                <a:gd name="connsiteY8" fmla="*/ 1319263 h 7255619"/>
                <a:gd name="connsiteX9" fmla="*/ 8761099 w 10509232"/>
                <a:gd name="connsiteY9" fmla="*/ 1065501 h 7255619"/>
                <a:gd name="connsiteX10" fmla="*/ 8513065 w 10509232"/>
                <a:gd name="connsiteY10" fmla="*/ 1419145 h 7255619"/>
                <a:gd name="connsiteX11" fmla="*/ 8257114 w 10509232"/>
                <a:gd name="connsiteY11" fmla="*/ 1784075 h 7255619"/>
                <a:gd name="connsiteX12" fmla="*/ 7969500 w 10509232"/>
                <a:gd name="connsiteY12" fmla="*/ 2194152 h 7255619"/>
                <a:gd name="connsiteX13" fmla="*/ 8401254 w 10509232"/>
                <a:gd name="connsiteY13" fmla="*/ 2200605 h 7255619"/>
                <a:gd name="connsiteX14" fmla="*/ 8883804 w 10509232"/>
                <a:gd name="connsiteY14" fmla="*/ 2207817 h 7255619"/>
                <a:gd name="connsiteX15" fmla="*/ 9340955 w 10509232"/>
                <a:gd name="connsiteY15" fmla="*/ 2214649 h 7255619"/>
                <a:gd name="connsiteX16" fmla="*/ 9874299 w 10509232"/>
                <a:gd name="connsiteY16" fmla="*/ 2222621 h 7255619"/>
                <a:gd name="connsiteX17" fmla="*/ 10509232 w 10509232"/>
                <a:gd name="connsiteY17" fmla="*/ 2232110 h 7255619"/>
                <a:gd name="connsiteX18" fmla="*/ 10082611 w 10509232"/>
                <a:gd name="connsiteY18" fmla="*/ 2408069 h 7255619"/>
                <a:gd name="connsiteX19" fmla="*/ 9678443 w 10509232"/>
                <a:gd name="connsiteY19" fmla="*/ 2574767 h 7255619"/>
                <a:gd name="connsiteX20" fmla="*/ 9251821 w 10509232"/>
                <a:gd name="connsiteY20" fmla="*/ 2750725 h 7255619"/>
                <a:gd name="connsiteX21" fmla="*/ 8780292 w 10509232"/>
                <a:gd name="connsiteY21" fmla="*/ 2945206 h 7255619"/>
                <a:gd name="connsiteX22" fmla="*/ 8263856 w 10509232"/>
                <a:gd name="connsiteY22" fmla="*/ 3158209 h 7255619"/>
                <a:gd name="connsiteX23" fmla="*/ 8576457 w 10509232"/>
                <a:gd name="connsiteY23" fmla="*/ 3475307 h 7255619"/>
                <a:gd name="connsiteX24" fmla="*/ 8889058 w 10509232"/>
                <a:gd name="connsiteY24" fmla="*/ 3792404 h 7255619"/>
                <a:gd name="connsiteX25" fmla="*/ 8438475 w 10509232"/>
                <a:gd name="connsiteY25" fmla="*/ 3960291 h 7255619"/>
                <a:gd name="connsiteX26" fmla="*/ 7969500 w 10509232"/>
                <a:gd name="connsiteY26" fmla="*/ 4135031 h 7255619"/>
                <a:gd name="connsiteX27" fmla="*/ 8386611 w 10509232"/>
                <a:gd name="connsiteY27" fmla="*/ 4518152 h 7255619"/>
                <a:gd name="connsiteX28" fmla="*/ 8755127 w 10509232"/>
                <a:gd name="connsiteY28" fmla="*/ 4856638 h 7255619"/>
                <a:gd name="connsiteX29" fmla="*/ 9184387 w 10509232"/>
                <a:gd name="connsiteY29" fmla="*/ 5250918 h 7255619"/>
                <a:gd name="connsiteX30" fmla="*/ 8710250 w 10509232"/>
                <a:gd name="connsiteY30" fmla="*/ 5151872 h 7255619"/>
                <a:gd name="connsiteX31" fmla="*/ 8256728 w 10509232"/>
                <a:gd name="connsiteY31" fmla="*/ 5057132 h 7255619"/>
                <a:gd name="connsiteX32" fmla="*/ 7700133 w 10509232"/>
                <a:gd name="connsiteY32" fmla="*/ 4940861 h 7255619"/>
                <a:gd name="connsiteX33" fmla="*/ 7122923 w 10509232"/>
                <a:gd name="connsiteY33" fmla="*/ 4820283 h 7255619"/>
                <a:gd name="connsiteX34" fmla="*/ 7269858 w 10509232"/>
                <a:gd name="connsiteY34" fmla="*/ 5834726 h 7255619"/>
                <a:gd name="connsiteX35" fmla="*/ 6835357 w 10509232"/>
                <a:gd name="connsiteY35" fmla="*/ 5678870 h 7255619"/>
                <a:gd name="connsiteX36" fmla="*/ 6400855 w 10509232"/>
                <a:gd name="connsiteY36" fmla="*/ 5523015 h 7255619"/>
                <a:gd name="connsiteX37" fmla="*/ 5926039 w 10509232"/>
                <a:gd name="connsiteY37" fmla="*/ 5352698 h 7255619"/>
                <a:gd name="connsiteX38" fmla="*/ 5782335 w 10509232"/>
                <a:gd name="connsiteY38" fmla="*/ 5860470 h 7255619"/>
                <a:gd name="connsiteX39" fmla="*/ 5649685 w 10509232"/>
                <a:gd name="connsiteY39" fmla="*/ 6329183 h 7255619"/>
                <a:gd name="connsiteX40" fmla="*/ 5251794 w 10509232"/>
                <a:gd name="connsiteY40" fmla="*/ 6096788 h 7255619"/>
                <a:gd name="connsiteX41" fmla="*/ 4803108 w 10509232"/>
                <a:gd name="connsiteY41" fmla="*/ 5834726 h 7255619"/>
                <a:gd name="connsiteX42" fmla="*/ 4529401 w 10509232"/>
                <a:gd name="connsiteY42" fmla="*/ 6212341 h 7255619"/>
                <a:gd name="connsiteX43" fmla="*/ 4232885 w 10509232"/>
                <a:gd name="connsiteY43" fmla="*/ 6621424 h 7255619"/>
                <a:gd name="connsiteX44" fmla="*/ 3964651 w 10509232"/>
                <a:gd name="connsiteY44" fmla="*/ 6370873 h 7255619"/>
                <a:gd name="connsiteX45" fmla="*/ 3662175 w 10509232"/>
                <a:gd name="connsiteY45" fmla="*/ 6088337 h 7255619"/>
                <a:gd name="connsiteX46" fmla="*/ 3226188 w 10509232"/>
                <a:gd name="connsiteY46" fmla="*/ 6489104 h 7255619"/>
                <a:gd name="connsiteX47" fmla="*/ 2840995 w 10509232"/>
                <a:gd name="connsiteY47" fmla="*/ 6843179 h 7255619"/>
                <a:gd name="connsiteX48" fmla="*/ 2392309 w 10509232"/>
                <a:gd name="connsiteY48" fmla="*/ 7255619 h 7255619"/>
                <a:gd name="connsiteX49" fmla="*/ 2337817 w 10509232"/>
                <a:gd name="connsiteY49" fmla="*/ 6126967 h 7255619"/>
                <a:gd name="connsiteX50" fmla="*/ 1749819 w 10509232"/>
                <a:gd name="connsiteY50" fmla="*/ 6079106 h 7255619"/>
                <a:gd name="connsiteX51" fmla="*/ 1161821 w 10509232"/>
                <a:gd name="connsiteY51" fmla="*/ 6031244 h 7255619"/>
                <a:gd name="connsiteX52" fmla="*/ 625201 w 10509232"/>
                <a:gd name="connsiteY52" fmla="*/ 5987565 h 7255619"/>
                <a:gd name="connsiteX53" fmla="*/ 956858 w 10509232"/>
                <a:gd name="connsiteY53" fmla="*/ 5712680 h 7255619"/>
                <a:gd name="connsiteX54" fmla="*/ 1258667 w 10509232"/>
                <a:gd name="connsiteY54" fmla="*/ 5462535 h 7255619"/>
                <a:gd name="connsiteX55" fmla="*/ 1620173 w 10509232"/>
                <a:gd name="connsiteY55" fmla="*/ 5162910 h 7255619"/>
                <a:gd name="connsiteX56" fmla="*/ 1231331 w 10509232"/>
                <a:gd name="connsiteY56" fmla="*/ 4961929 h 7255619"/>
                <a:gd name="connsiteX57" fmla="*/ 858692 w 10509232"/>
                <a:gd name="connsiteY57" fmla="*/ 4769323 h 7255619"/>
                <a:gd name="connsiteX58" fmla="*/ 437447 w 10509232"/>
                <a:gd name="connsiteY58" fmla="*/ 4551594 h 7255619"/>
                <a:gd name="connsiteX59" fmla="*/ 0 w 10509232"/>
                <a:gd name="connsiteY59" fmla="*/ 4325491 h 7255619"/>
                <a:gd name="connsiteX60" fmla="*/ 478632 w 10509232"/>
                <a:gd name="connsiteY60" fmla="*/ 4217580 h 7255619"/>
                <a:gd name="connsiteX61" fmla="*/ 918974 w 10509232"/>
                <a:gd name="connsiteY61" fmla="*/ 4118302 h 7255619"/>
                <a:gd name="connsiteX62" fmla="*/ 1416751 w 10509232"/>
                <a:gd name="connsiteY62" fmla="*/ 4006075 h 7255619"/>
                <a:gd name="connsiteX63" fmla="*/ 1914529 w 10509232"/>
                <a:gd name="connsiteY63" fmla="*/ 3893848 h 7255619"/>
                <a:gd name="connsiteX64" fmla="*/ 1439541 w 10509232"/>
                <a:gd name="connsiteY64" fmla="*/ 3499568 h 7255619"/>
                <a:gd name="connsiteX65" fmla="*/ 977996 w 10509232"/>
                <a:gd name="connsiteY65" fmla="*/ 3116447 h 7255619"/>
                <a:gd name="connsiteX66" fmla="*/ 570223 w 10509232"/>
                <a:gd name="connsiteY66" fmla="*/ 2777961 h 7255619"/>
                <a:gd name="connsiteX67" fmla="*/ 1060654 w 10509232"/>
                <a:gd name="connsiteY67" fmla="*/ 2741441 h 7255619"/>
                <a:gd name="connsiteX68" fmla="*/ 1530650 w 10509232"/>
                <a:gd name="connsiteY68" fmla="*/ 2706443 h 7255619"/>
                <a:gd name="connsiteX69" fmla="*/ 2082384 w 10509232"/>
                <a:gd name="connsiteY69" fmla="*/ 2665358 h 7255619"/>
                <a:gd name="connsiteX70" fmla="*/ 2613684 w 10509232"/>
                <a:gd name="connsiteY70" fmla="*/ 2625795 h 7255619"/>
                <a:gd name="connsiteX71" fmla="*/ 2464122 w 10509232"/>
                <a:gd name="connsiteY71" fmla="*/ 2128256 h 7255619"/>
                <a:gd name="connsiteX72" fmla="*/ 2331492 w 10509232"/>
                <a:gd name="connsiteY72" fmla="*/ 1687043 h 7255619"/>
                <a:gd name="connsiteX73" fmla="*/ 2190396 w 10509232"/>
                <a:gd name="connsiteY73" fmla="*/ 1217667 h 7255619"/>
                <a:gd name="connsiteX74" fmla="*/ 2643383 w 10509232"/>
                <a:gd name="connsiteY74" fmla="*/ 1430670 h 7255619"/>
                <a:gd name="connsiteX75" fmla="*/ 3135760 w 10509232"/>
                <a:gd name="connsiteY75" fmla="*/ 1662195 h 7255619"/>
                <a:gd name="connsiteX76" fmla="*/ 3608442 w 10509232"/>
                <a:gd name="connsiteY76" fmla="*/ 1884458 h 7255619"/>
                <a:gd name="connsiteX77" fmla="*/ 4159904 w 10509232"/>
                <a:gd name="connsiteY77" fmla="*/ 2143766 h 7255619"/>
                <a:gd name="connsiteX78" fmla="*/ 4332872 w 10509232"/>
                <a:gd name="connsiteY78" fmla="*/ 1685761 h 7255619"/>
                <a:gd name="connsiteX79" fmla="*/ 4511542 w 10509232"/>
                <a:gd name="connsiteY79" fmla="*/ 1212656 h 7255619"/>
                <a:gd name="connsiteX80" fmla="*/ 4730127 w 10509232"/>
                <a:gd name="connsiteY80" fmla="*/ 633858 h 7255619"/>
                <a:gd name="connsiteX81" fmla="*/ 5153416 w 10509232"/>
                <a:gd name="connsiteY81" fmla="*/ 1046186 h 7255619"/>
                <a:gd name="connsiteX82" fmla="*/ 5576704 w 10509232"/>
                <a:gd name="connsiteY82" fmla="*/ 1458513 h 725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0509232" h="7255619" fill="none" extrusionOk="0">
                  <a:moveTo>
                    <a:pt x="5576704" y="1458513"/>
                  </a:moveTo>
                  <a:cubicBezTo>
                    <a:pt x="5735093" y="1310987"/>
                    <a:pt x="5899919" y="1227411"/>
                    <a:pt x="5949120" y="1123055"/>
                  </a:cubicBezTo>
                  <a:cubicBezTo>
                    <a:pt x="5998321" y="1018699"/>
                    <a:pt x="6260210" y="853180"/>
                    <a:pt x="6353920" y="758427"/>
                  </a:cubicBezTo>
                  <a:cubicBezTo>
                    <a:pt x="6447630" y="663674"/>
                    <a:pt x="6632731" y="557442"/>
                    <a:pt x="6742528" y="408384"/>
                  </a:cubicBezTo>
                  <a:cubicBezTo>
                    <a:pt x="6852325" y="259326"/>
                    <a:pt x="7069186" y="210493"/>
                    <a:pt x="7195904" y="0"/>
                  </a:cubicBezTo>
                  <a:cubicBezTo>
                    <a:pt x="7174154" y="635611"/>
                    <a:pt x="7252338" y="1360352"/>
                    <a:pt x="7066971" y="1940542"/>
                  </a:cubicBezTo>
                  <a:cubicBezTo>
                    <a:pt x="7219739" y="1828901"/>
                    <a:pt x="7272605" y="1867133"/>
                    <a:pt x="7439679" y="1748033"/>
                  </a:cubicBezTo>
                  <a:cubicBezTo>
                    <a:pt x="7606753" y="1628933"/>
                    <a:pt x="7764644" y="1632970"/>
                    <a:pt x="7829329" y="1546774"/>
                  </a:cubicBezTo>
                  <a:cubicBezTo>
                    <a:pt x="7894014" y="1460577"/>
                    <a:pt x="8193010" y="1401572"/>
                    <a:pt x="8269802" y="1319263"/>
                  </a:cubicBezTo>
                  <a:cubicBezTo>
                    <a:pt x="8346594" y="1236954"/>
                    <a:pt x="8613907" y="1196269"/>
                    <a:pt x="8761099" y="1065501"/>
                  </a:cubicBezTo>
                  <a:cubicBezTo>
                    <a:pt x="8709578" y="1223180"/>
                    <a:pt x="8588190" y="1293910"/>
                    <a:pt x="8513065" y="1419145"/>
                  </a:cubicBezTo>
                  <a:cubicBezTo>
                    <a:pt x="8437939" y="1544380"/>
                    <a:pt x="8324263" y="1604297"/>
                    <a:pt x="8257114" y="1784075"/>
                  </a:cubicBezTo>
                  <a:cubicBezTo>
                    <a:pt x="8189965" y="1963853"/>
                    <a:pt x="8079371" y="1966438"/>
                    <a:pt x="7969500" y="2194152"/>
                  </a:cubicBezTo>
                  <a:cubicBezTo>
                    <a:pt x="8134170" y="2155480"/>
                    <a:pt x="8262787" y="2229382"/>
                    <a:pt x="8401254" y="2200605"/>
                  </a:cubicBezTo>
                  <a:cubicBezTo>
                    <a:pt x="8539721" y="2171828"/>
                    <a:pt x="8744363" y="2205794"/>
                    <a:pt x="8883804" y="2207817"/>
                  </a:cubicBezTo>
                  <a:cubicBezTo>
                    <a:pt x="9023245" y="2209840"/>
                    <a:pt x="9172782" y="2249473"/>
                    <a:pt x="9340955" y="2214649"/>
                  </a:cubicBezTo>
                  <a:cubicBezTo>
                    <a:pt x="9509128" y="2179826"/>
                    <a:pt x="9741071" y="2222450"/>
                    <a:pt x="9874299" y="2222621"/>
                  </a:cubicBezTo>
                  <a:cubicBezTo>
                    <a:pt x="10007527" y="2222791"/>
                    <a:pt x="10319019" y="2264250"/>
                    <a:pt x="10509232" y="2232110"/>
                  </a:cubicBezTo>
                  <a:cubicBezTo>
                    <a:pt x="10393583" y="2326623"/>
                    <a:pt x="10191203" y="2342246"/>
                    <a:pt x="10082611" y="2408069"/>
                  </a:cubicBezTo>
                  <a:cubicBezTo>
                    <a:pt x="9974019" y="2473892"/>
                    <a:pt x="9813122" y="2465941"/>
                    <a:pt x="9678443" y="2574767"/>
                  </a:cubicBezTo>
                  <a:cubicBezTo>
                    <a:pt x="9543764" y="2683592"/>
                    <a:pt x="9452472" y="2656611"/>
                    <a:pt x="9251821" y="2750725"/>
                  </a:cubicBezTo>
                  <a:cubicBezTo>
                    <a:pt x="9051170" y="2844839"/>
                    <a:pt x="8899617" y="2865656"/>
                    <a:pt x="8780292" y="2945206"/>
                  </a:cubicBezTo>
                  <a:cubicBezTo>
                    <a:pt x="8660967" y="3024756"/>
                    <a:pt x="8420603" y="3035189"/>
                    <a:pt x="8263856" y="3158209"/>
                  </a:cubicBezTo>
                  <a:cubicBezTo>
                    <a:pt x="8340555" y="3233270"/>
                    <a:pt x="8395568" y="3357321"/>
                    <a:pt x="8576457" y="3475307"/>
                  </a:cubicBezTo>
                  <a:cubicBezTo>
                    <a:pt x="8757346" y="3593292"/>
                    <a:pt x="8808318" y="3729492"/>
                    <a:pt x="8889058" y="3792404"/>
                  </a:cubicBezTo>
                  <a:cubicBezTo>
                    <a:pt x="8693057" y="3873138"/>
                    <a:pt x="8574144" y="3894866"/>
                    <a:pt x="8438475" y="3960291"/>
                  </a:cubicBezTo>
                  <a:cubicBezTo>
                    <a:pt x="8302806" y="4025716"/>
                    <a:pt x="8195637" y="4027125"/>
                    <a:pt x="7969500" y="4135031"/>
                  </a:cubicBezTo>
                  <a:cubicBezTo>
                    <a:pt x="8137974" y="4260930"/>
                    <a:pt x="8229070" y="4444057"/>
                    <a:pt x="8386611" y="4518152"/>
                  </a:cubicBezTo>
                  <a:cubicBezTo>
                    <a:pt x="8544152" y="4592247"/>
                    <a:pt x="8587168" y="4734122"/>
                    <a:pt x="8755127" y="4856638"/>
                  </a:cubicBezTo>
                  <a:cubicBezTo>
                    <a:pt x="8923086" y="4979154"/>
                    <a:pt x="9015266" y="5135948"/>
                    <a:pt x="9184387" y="5250918"/>
                  </a:cubicBezTo>
                  <a:cubicBezTo>
                    <a:pt x="9021930" y="5221867"/>
                    <a:pt x="8848728" y="5141199"/>
                    <a:pt x="8710250" y="5151872"/>
                  </a:cubicBezTo>
                  <a:cubicBezTo>
                    <a:pt x="8571772" y="5162545"/>
                    <a:pt x="8403904" y="5050507"/>
                    <a:pt x="8256728" y="5057132"/>
                  </a:cubicBezTo>
                  <a:cubicBezTo>
                    <a:pt x="8109552" y="5063758"/>
                    <a:pt x="7858152" y="4941706"/>
                    <a:pt x="7700133" y="4940861"/>
                  </a:cubicBezTo>
                  <a:cubicBezTo>
                    <a:pt x="7542114" y="4940016"/>
                    <a:pt x="7309926" y="4844018"/>
                    <a:pt x="7122923" y="4820283"/>
                  </a:cubicBezTo>
                  <a:cubicBezTo>
                    <a:pt x="7084200" y="5205167"/>
                    <a:pt x="7224715" y="5582233"/>
                    <a:pt x="7269858" y="5834726"/>
                  </a:cubicBezTo>
                  <a:cubicBezTo>
                    <a:pt x="7051001" y="5803444"/>
                    <a:pt x="7067112" y="5707190"/>
                    <a:pt x="6835357" y="5678870"/>
                  </a:cubicBezTo>
                  <a:cubicBezTo>
                    <a:pt x="6603602" y="5650551"/>
                    <a:pt x="6577544" y="5528191"/>
                    <a:pt x="6400855" y="5523015"/>
                  </a:cubicBezTo>
                  <a:cubicBezTo>
                    <a:pt x="6224166" y="5517839"/>
                    <a:pt x="6054630" y="5355572"/>
                    <a:pt x="5926039" y="5352698"/>
                  </a:cubicBezTo>
                  <a:cubicBezTo>
                    <a:pt x="5910087" y="5575830"/>
                    <a:pt x="5811710" y="5746817"/>
                    <a:pt x="5782335" y="5860470"/>
                  </a:cubicBezTo>
                  <a:cubicBezTo>
                    <a:pt x="5752960" y="5974123"/>
                    <a:pt x="5685790" y="6120310"/>
                    <a:pt x="5649685" y="6329183"/>
                  </a:cubicBezTo>
                  <a:cubicBezTo>
                    <a:pt x="5526909" y="6269763"/>
                    <a:pt x="5382671" y="6129710"/>
                    <a:pt x="5251794" y="6096788"/>
                  </a:cubicBezTo>
                  <a:cubicBezTo>
                    <a:pt x="5120917" y="6063867"/>
                    <a:pt x="5017261" y="5890202"/>
                    <a:pt x="4803108" y="5834726"/>
                  </a:cubicBezTo>
                  <a:cubicBezTo>
                    <a:pt x="4732759" y="6023081"/>
                    <a:pt x="4655199" y="6034105"/>
                    <a:pt x="4529401" y="6212341"/>
                  </a:cubicBezTo>
                  <a:cubicBezTo>
                    <a:pt x="4403603" y="6390577"/>
                    <a:pt x="4289548" y="6441258"/>
                    <a:pt x="4232885" y="6621424"/>
                  </a:cubicBezTo>
                  <a:cubicBezTo>
                    <a:pt x="4095034" y="6545239"/>
                    <a:pt x="4046678" y="6444892"/>
                    <a:pt x="3964651" y="6370873"/>
                  </a:cubicBezTo>
                  <a:cubicBezTo>
                    <a:pt x="3882624" y="6296854"/>
                    <a:pt x="3810969" y="6203836"/>
                    <a:pt x="3662175" y="6088337"/>
                  </a:cubicBezTo>
                  <a:cubicBezTo>
                    <a:pt x="3577166" y="6212468"/>
                    <a:pt x="3348221" y="6351381"/>
                    <a:pt x="3226188" y="6489104"/>
                  </a:cubicBezTo>
                  <a:cubicBezTo>
                    <a:pt x="3104155" y="6626827"/>
                    <a:pt x="2951531" y="6704347"/>
                    <a:pt x="2840995" y="6843179"/>
                  </a:cubicBezTo>
                  <a:cubicBezTo>
                    <a:pt x="2730459" y="6982011"/>
                    <a:pt x="2564948" y="7039693"/>
                    <a:pt x="2392309" y="7255619"/>
                  </a:cubicBezTo>
                  <a:cubicBezTo>
                    <a:pt x="2370013" y="6913180"/>
                    <a:pt x="2339965" y="6484087"/>
                    <a:pt x="2337817" y="6126967"/>
                  </a:cubicBezTo>
                  <a:cubicBezTo>
                    <a:pt x="2131849" y="6129077"/>
                    <a:pt x="2009354" y="6051191"/>
                    <a:pt x="1749819" y="6079106"/>
                  </a:cubicBezTo>
                  <a:cubicBezTo>
                    <a:pt x="1490284" y="6107021"/>
                    <a:pt x="1304630" y="6032386"/>
                    <a:pt x="1161821" y="6031244"/>
                  </a:cubicBezTo>
                  <a:cubicBezTo>
                    <a:pt x="1019012" y="6030102"/>
                    <a:pt x="845805" y="5951111"/>
                    <a:pt x="625201" y="5987565"/>
                  </a:cubicBezTo>
                  <a:cubicBezTo>
                    <a:pt x="785160" y="5849157"/>
                    <a:pt x="825457" y="5854149"/>
                    <a:pt x="956858" y="5712680"/>
                  </a:cubicBezTo>
                  <a:cubicBezTo>
                    <a:pt x="1088260" y="5571211"/>
                    <a:pt x="1209921" y="5541014"/>
                    <a:pt x="1258667" y="5462535"/>
                  </a:cubicBezTo>
                  <a:cubicBezTo>
                    <a:pt x="1307413" y="5384056"/>
                    <a:pt x="1496829" y="5311311"/>
                    <a:pt x="1620173" y="5162910"/>
                  </a:cubicBezTo>
                  <a:cubicBezTo>
                    <a:pt x="1425830" y="5085068"/>
                    <a:pt x="1363223" y="5017708"/>
                    <a:pt x="1231331" y="4961929"/>
                  </a:cubicBezTo>
                  <a:cubicBezTo>
                    <a:pt x="1099439" y="4906150"/>
                    <a:pt x="1030861" y="4835618"/>
                    <a:pt x="858692" y="4769323"/>
                  </a:cubicBezTo>
                  <a:cubicBezTo>
                    <a:pt x="686523" y="4703028"/>
                    <a:pt x="583661" y="4565009"/>
                    <a:pt x="437447" y="4551594"/>
                  </a:cubicBezTo>
                  <a:cubicBezTo>
                    <a:pt x="291233" y="4538179"/>
                    <a:pt x="146295" y="4363377"/>
                    <a:pt x="0" y="4325491"/>
                  </a:cubicBezTo>
                  <a:cubicBezTo>
                    <a:pt x="225600" y="4262043"/>
                    <a:pt x="264303" y="4320383"/>
                    <a:pt x="478632" y="4217580"/>
                  </a:cubicBezTo>
                  <a:cubicBezTo>
                    <a:pt x="692961" y="4114777"/>
                    <a:pt x="775320" y="4174815"/>
                    <a:pt x="918974" y="4118302"/>
                  </a:cubicBezTo>
                  <a:cubicBezTo>
                    <a:pt x="1062628" y="4061789"/>
                    <a:pt x="1202515" y="4093192"/>
                    <a:pt x="1416751" y="4006075"/>
                  </a:cubicBezTo>
                  <a:cubicBezTo>
                    <a:pt x="1630987" y="3918958"/>
                    <a:pt x="1735528" y="3957665"/>
                    <a:pt x="1914529" y="3893848"/>
                  </a:cubicBezTo>
                  <a:cubicBezTo>
                    <a:pt x="1690609" y="3793056"/>
                    <a:pt x="1671364" y="3661926"/>
                    <a:pt x="1439541" y="3499568"/>
                  </a:cubicBezTo>
                  <a:cubicBezTo>
                    <a:pt x="1207718" y="3337210"/>
                    <a:pt x="1175251" y="3252829"/>
                    <a:pt x="977996" y="3116447"/>
                  </a:cubicBezTo>
                  <a:cubicBezTo>
                    <a:pt x="780741" y="2980065"/>
                    <a:pt x="725553" y="2875800"/>
                    <a:pt x="570223" y="2777961"/>
                  </a:cubicBezTo>
                  <a:cubicBezTo>
                    <a:pt x="760834" y="2763121"/>
                    <a:pt x="898219" y="2805540"/>
                    <a:pt x="1060654" y="2741441"/>
                  </a:cubicBezTo>
                  <a:cubicBezTo>
                    <a:pt x="1223089" y="2677342"/>
                    <a:pt x="1423325" y="2741996"/>
                    <a:pt x="1530650" y="2706443"/>
                  </a:cubicBezTo>
                  <a:cubicBezTo>
                    <a:pt x="1637975" y="2670890"/>
                    <a:pt x="1958633" y="2694376"/>
                    <a:pt x="2082384" y="2665358"/>
                  </a:cubicBezTo>
                  <a:cubicBezTo>
                    <a:pt x="2206135" y="2636340"/>
                    <a:pt x="2465397" y="2700852"/>
                    <a:pt x="2613684" y="2625795"/>
                  </a:cubicBezTo>
                  <a:cubicBezTo>
                    <a:pt x="2558700" y="2531441"/>
                    <a:pt x="2559893" y="2270042"/>
                    <a:pt x="2464122" y="2128256"/>
                  </a:cubicBezTo>
                  <a:cubicBezTo>
                    <a:pt x="2368351" y="1986470"/>
                    <a:pt x="2379186" y="1845016"/>
                    <a:pt x="2331492" y="1687043"/>
                  </a:cubicBezTo>
                  <a:cubicBezTo>
                    <a:pt x="2283798" y="1529070"/>
                    <a:pt x="2250279" y="1333508"/>
                    <a:pt x="2190396" y="1217667"/>
                  </a:cubicBezTo>
                  <a:cubicBezTo>
                    <a:pt x="2352432" y="1234965"/>
                    <a:pt x="2503327" y="1367394"/>
                    <a:pt x="2643383" y="1430670"/>
                  </a:cubicBezTo>
                  <a:cubicBezTo>
                    <a:pt x="2783439" y="1493946"/>
                    <a:pt x="2992204" y="1659482"/>
                    <a:pt x="3135760" y="1662195"/>
                  </a:cubicBezTo>
                  <a:cubicBezTo>
                    <a:pt x="3279316" y="1664908"/>
                    <a:pt x="3496572" y="1870300"/>
                    <a:pt x="3608442" y="1884458"/>
                  </a:cubicBezTo>
                  <a:cubicBezTo>
                    <a:pt x="3720312" y="1898616"/>
                    <a:pt x="3910157" y="2088879"/>
                    <a:pt x="4159904" y="2143766"/>
                  </a:cubicBezTo>
                  <a:cubicBezTo>
                    <a:pt x="4179791" y="2031401"/>
                    <a:pt x="4287809" y="1819811"/>
                    <a:pt x="4332872" y="1685761"/>
                  </a:cubicBezTo>
                  <a:cubicBezTo>
                    <a:pt x="4377935" y="1551711"/>
                    <a:pt x="4495149" y="1402056"/>
                    <a:pt x="4511542" y="1212656"/>
                  </a:cubicBezTo>
                  <a:cubicBezTo>
                    <a:pt x="4527935" y="1023256"/>
                    <a:pt x="4750502" y="780215"/>
                    <a:pt x="4730127" y="633858"/>
                  </a:cubicBezTo>
                  <a:cubicBezTo>
                    <a:pt x="4922593" y="796668"/>
                    <a:pt x="4916831" y="909588"/>
                    <a:pt x="5153416" y="1046186"/>
                  </a:cubicBezTo>
                  <a:cubicBezTo>
                    <a:pt x="5390001" y="1182784"/>
                    <a:pt x="5364704" y="1288238"/>
                    <a:pt x="5576704" y="1458513"/>
                  </a:cubicBezTo>
                  <a:close/>
                </a:path>
                <a:path w="10509232" h="7255619" stroke="0" extrusionOk="0">
                  <a:moveTo>
                    <a:pt x="5576704" y="1458513"/>
                  </a:moveTo>
                  <a:cubicBezTo>
                    <a:pt x="5710676" y="1315859"/>
                    <a:pt x="5951193" y="1202878"/>
                    <a:pt x="5997696" y="1079300"/>
                  </a:cubicBezTo>
                  <a:cubicBezTo>
                    <a:pt x="6044198" y="955722"/>
                    <a:pt x="6294842" y="839838"/>
                    <a:pt x="6386304" y="729257"/>
                  </a:cubicBezTo>
                  <a:cubicBezTo>
                    <a:pt x="6477766" y="618676"/>
                    <a:pt x="6677552" y="539097"/>
                    <a:pt x="6742528" y="408384"/>
                  </a:cubicBezTo>
                  <a:cubicBezTo>
                    <a:pt x="6807504" y="277671"/>
                    <a:pt x="7105114" y="91053"/>
                    <a:pt x="7195904" y="0"/>
                  </a:cubicBezTo>
                  <a:cubicBezTo>
                    <a:pt x="7178596" y="627028"/>
                    <a:pt x="7050327" y="1219030"/>
                    <a:pt x="7066971" y="1940542"/>
                  </a:cubicBezTo>
                  <a:cubicBezTo>
                    <a:pt x="7160623" y="1858923"/>
                    <a:pt x="7393102" y="1808292"/>
                    <a:pt x="7507444" y="1713031"/>
                  </a:cubicBezTo>
                  <a:cubicBezTo>
                    <a:pt x="7621787" y="1617771"/>
                    <a:pt x="7843304" y="1571352"/>
                    <a:pt x="7930976" y="1494271"/>
                  </a:cubicBezTo>
                  <a:cubicBezTo>
                    <a:pt x="8018648" y="1417190"/>
                    <a:pt x="8260531" y="1373977"/>
                    <a:pt x="8320626" y="1293012"/>
                  </a:cubicBezTo>
                  <a:cubicBezTo>
                    <a:pt x="8380720" y="1212047"/>
                    <a:pt x="8677501" y="1169111"/>
                    <a:pt x="8761099" y="1065501"/>
                  </a:cubicBezTo>
                  <a:cubicBezTo>
                    <a:pt x="8640717" y="1240299"/>
                    <a:pt x="8566401" y="1315486"/>
                    <a:pt x="8481401" y="1464291"/>
                  </a:cubicBezTo>
                  <a:cubicBezTo>
                    <a:pt x="8396401" y="1613096"/>
                    <a:pt x="8303271" y="1666350"/>
                    <a:pt x="8201702" y="1863081"/>
                  </a:cubicBezTo>
                  <a:cubicBezTo>
                    <a:pt x="8100133" y="2059813"/>
                    <a:pt x="8046815" y="2020944"/>
                    <a:pt x="7969500" y="2194152"/>
                  </a:cubicBezTo>
                  <a:cubicBezTo>
                    <a:pt x="8072556" y="2163130"/>
                    <a:pt x="8316056" y="2238738"/>
                    <a:pt x="8426652" y="2200984"/>
                  </a:cubicBezTo>
                  <a:cubicBezTo>
                    <a:pt x="8537248" y="2163231"/>
                    <a:pt x="8827574" y="2249514"/>
                    <a:pt x="8959995" y="2208956"/>
                  </a:cubicBezTo>
                  <a:cubicBezTo>
                    <a:pt x="9092416" y="2168398"/>
                    <a:pt x="9250345" y="2220941"/>
                    <a:pt x="9493339" y="2216927"/>
                  </a:cubicBezTo>
                  <a:cubicBezTo>
                    <a:pt x="9736333" y="2212913"/>
                    <a:pt x="9774548" y="2255585"/>
                    <a:pt x="9925094" y="2223380"/>
                  </a:cubicBezTo>
                  <a:cubicBezTo>
                    <a:pt x="10075640" y="2191175"/>
                    <a:pt x="10298054" y="2277787"/>
                    <a:pt x="10509232" y="2232110"/>
                  </a:cubicBezTo>
                  <a:cubicBezTo>
                    <a:pt x="10410958" y="2299039"/>
                    <a:pt x="10179299" y="2361570"/>
                    <a:pt x="10082611" y="2408069"/>
                  </a:cubicBezTo>
                  <a:cubicBezTo>
                    <a:pt x="9985923" y="2454568"/>
                    <a:pt x="9865465" y="2461682"/>
                    <a:pt x="9700897" y="2565506"/>
                  </a:cubicBezTo>
                  <a:cubicBezTo>
                    <a:pt x="9536328" y="2669330"/>
                    <a:pt x="9424200" y="2631605"/>
                    <a:pt x="9229368" y="2759986"/>
                  </a:cubicBezTo>
                  <a:cubicBezTo>
                    <a:pt x="9034536" y="2888367"/>
                    <a:pt x="8895177" y="2873639"/>
                    <a:pt x="8802746" y="2935945"/>
                  </a:cubicBezTo>
                  <a:cubicBezTo>
                    <a:pt x="8710316" y="2998251"/>
                    <a:pt x="8411598" y="3080672"/>
                    <a:pt x="8263856" y="3158209"/>
                  </a:cubicBezTo>
                  <a:cubicBezTo>
                    <a:pt x="8339604" y="3231055"/>
                    <a:pt x="8449275" y="3405947"/>
                    <a:pt x="8557701" y="3456281"/>
                  </a:cubicBezTo>
                  <a:cubicBezTo>
                    <a:pt x="8666127" y="3506615"/>
                    <a:pt x="8727751" y="3679419"/>
                    <a:pt x="8889058" y="3792404"/>
                  </a:cubicBezTo>
                  <a:cubicBezTo>
                    <a:pt x="8672767" y="3897218"/>
                    <a:pt x="8569319" y="3904301"/>
                    <a:pt x="8410888" y="3970570"/>
                  </a:cubicBezTo>
                  <a:cubicBezTo>
                    <a:pt x="8252457" y="4036839"/>
                    <a:pt x="8169820" y="4025739"/>
                    <a:pt x="7969500" y="4135031"/>
                  </a:cubicBezTo>
                  <a:cubicBezTo>
                    <a:pt x="8128001" y="4276934"/>
                    <a:pt x="8233103" y="4382245"/>
                    <a:pt x="8398760" y="4529311"/>
                  </a:cubicBezTo>
                  <a:cubicBezTo>
                    <a:pt x="8564417" y="4676377"/>
                    <a:pt x="8584299" y="4777661"/>
                    <a:pt x="8803722" y="4901273"/>
                  </a:cubicBezTo>
                  <a:cubicBezTo>
                    <a:pt x="9023145" y="5024885"/>
                    <a:pt x="8989233" y="5115823"/>
                    <a:pt x="9184387" y="5250918"/>
                  </a:cubicBezTo>
                  <a:cubicBezTo>
                    <a:pt x="9048473" y="5256483"/>
                    <a:pt x="8819227" y="5119017"/>
                    <a:pt x="8627792" y="5134647"/>
                  </a:cubicBezTo>
                  <a:cubicBezTo>
                    <a:pt x="8436357" y="5150276"/>
                    <a:pt x="8361658" y="5078801"/>
                    <a:pt x="8112426" y="5026988"/>
                  </a:cubicBezTo>
                  <a:cubicBezTo>
                    <a:pt x="7863194" y="4975175"/>
                    <a:pt x="7772066" y="4926581"/>
                    <a:pt x="7658904" y="4932248"/>
                  </a:cubicBezTo>
                  <a:cubicBezTo>
                    <a:pt x="7545742" y="4937915"/>
                    <a:pt x="7392799" y="4864836"/>
                    <a:pt x="7122923" y="4820283"/>
                  </a:cubicBezTo>
                  <a:cubicBezTo>
                    <a:pt x="7142092" y="5245217"/>
                    <a:pt x="7222851" y="5482220"/>
                    <a:pt x="7269858" y="5834726"/>
                  </a:cubicBezTo>
                  <a:cubicBezTo>
                    <a:pt x="7066785" y="5771548"/>
                    <a:pt x="7007040" y="5700391"/>
                    <a:pt x="6835357" y="5678870"/>
                  </a:cubicBezTo>
                  <a:cubicBezTo>
                    <a:pt x="6663674" y="5657349"/>
                    <a:pt x="6589682" y="5579698"/>
                    <a:pt x="6373979" y="5513374"/>
                  </a:cubicBezTo>
                  <a:cubicBezTo>
                    <a:pt x="6158276" y="5447050"/>
                    <a:pt x="6139730" y="5411415"/>
                    <a:pt x="5926039" y="5352698"/>
                  </a:cubicBezTo>
                  <a:cubicBezTo>
                    <a:pt x="5893293" y="5562777"/>
                    <a:pt x="5795170" y="5605490"/>
                    <a:pt x="5785098" y="5850705"/>
                  </a:cubicBezTo>
                  <a:cubicBezTo>
                    <a:pt x="5775027" y="6095920"/>
                    <a:pt x="5675044" y="6147092"/>
                    <a:pt x="5649685" y="6329183"/>
                  </a:cubicBezTo>
                  <a:cubicBezTo>
                    <a:pt x="5452856" y="6221530"/>
                    <a:pt x="5413863" y="6148370"/>
                    <a:pt x="5234862" y="6086899"/>
                  </a:cubicBezTo>
                  <a:cubicBezTo>
                    <a:pt x="5055861" y="6025428"/>
                    <a:pt x="4965986" y="5913928"/>
                    <a:pt x="4803108" y="5834726"/>
                  </a:cubicBezTo>
                  <a:cubicBezTo>
                    <a:pt x="4736607" y="6012397"/>
                    <a:pt x="4552836" y="6089358"/>
                    <a:pt x="4529401" y="6212341"/>
                  </a:cubicBezTo>
                  <a:cubicBezTo>
                    <a:pt x="4505966" y="6335324"/>
                    <a:pt x="4304923" y="6468095"/>
                    <a:pt x="4232885" y="6621424"/>
                  </a:cubicBezTo>
                  <a:cubicBezTo>
                    <a:pt x="4112012" y="6527743"/>
                    <a:pt x="4097920" y="6471118"/>
                    <a:pt x="3941823" y="6349550"/>
                  </a:cubicBezTo>
                  <a:cubicBezTo>
                    <a:pt x="3785726" y="6227981"/>
                    <a:pt x="3770259" y="6145962"/>
                    <a:pt x="3662175" y="6088337"/>
                  </a:cubicBezTo>
                  <a:cubicBezTo>
                    <a:pt x="3488137" y="6285091"/>
                    <a:pt x="3363990" y="6355624"/>
                    <a:pt x="3276982" y="6442413"/>
                  </a:cubicBezTo>
                  <a:cubicBezTo>
                    <a:pt x="3189974" y="6529202"/>
                    <a:pt x="3008159" y="6651384"/>
                    <a:pt x="2853694" y="6831507"/>
                  </a:cubicBezTo>
                  <a:cubicBezTo>
                    <a:pt x="2699229" y="7011629"/>
                    <a:pt x="2567283" y="7041449"/>
                    <a:pt x="2392309" y="7255619"/>
                  </a:cubicBezTo>
                  <a:cubicBezTo>
                    <a:pt x="2380993" y="6918803"/>
                    <a:pt x="2409000" y="6576366"/>
                    <a:pt x="2337817" y="6126967"/>
                  </a:cubicBezTo>
                  <a:cubicBezTo>
                    <a:pt x="2219726" y="6172700"/>
                    <a:pt x="2044837" y="6043450"/>
                    <a:pt x="1801197" y="6083288"/>
                  </a:cubicBezTo>
                  <a:cubicBezTo>
                    <a:pt x="1557557" y="6123125"/>
                    <a:pt x="1509073" y="6033642"/>
                    <a:pt x="1247451" y="6038214"/>
                  </a:cubicBezTo>
                  <a:cubicBezTo>
                    <a:pt x="985829" y="6042787"/>
                    <a:pt x="796383" y="5966534"/>
                    <a:pt x="625201" y="5987565"/>
                  </a:cubicBezTo>
                  <a:cubicBezTo>
                    <a:pt x="697145" y="5879743"/>
                    <a:pt x="871386" y="5831689"/>
                    <a:pt x="946909" y="5720927"/>
                  </a:cubicBezTo>
                  <a:cubicBezTo>
                    <a:pt x="1022431" y="5610165"/>
                    <a:pt x="1134068" y="5600940"/>
                    <a:pt x="1278566" y="5446042"/>
                  </a:cubicBezTo>
                  <a:cubicBezTo>
                    <a:pt x="1423064" y="5291144"/>
                    <a:pt x="1552994" y="5283781"/>
                    <a:pt x="1620173" y="5162910"/>
                  </a:cubicBezTo>
                  <a:cubicBezTo>
                    <a:pt x="1497589" y="5117470"/>
                    <a:pt x="1427419" y="5040297"/>
                    <a:pt x="1247533" y="4970304"/>
                  </a:cubicBezTo>
                  <a:cubicBezTo>
                    <a:pt x="1067647" y="4900311"/>
                    <a:pt x="1005569" y="4810288"/>
                    <a:pt x="874893" y="4777697"/>
                  </a:cubicBezTo>
                  <a:cubicBezTo>
                    <a:pt x="744217" y="4745106"/>
                    <a:pt x="570792" y="4561584"/>
                    <a:pt x="437447" y="4551594"/>
                  </a:cubicBezTo>
                  <a:cubicBezTo>
                    <a:pt x="304102" y="4541604"/>
                    <a:pt x="207756" y="4378628"/>
                    <a:pt x="0" y="4325491"/>
                  </a:cubicBezTo>
                  <a:cubicBezTo>
                    <a:pt x="229430" y="4241068"/>
                    <a:pt x="308857" y="4297234"/>
                    <a:pt x="497778" y="4213264"/>
                  </a:cubicBezTo>
                  <a:cubicBezTo>
                    <a:pt x="686699" y="4129294"/>
                    <a:pt x="716031" y="4173862"/>
                    <a:pt x="918974" y="4118302"/>
                  </a:cubicBezTo>
                  <a:cubicBezTo>
                    <a:pt x="1121917" y="4062743"/>
                    <a:pt x="1245707" y="4048927"/>
                    <a:pt x="1378461" y="4014708"/>
                  </a:cubicBezTo>
                  <a:cubicBezTo>
                    <a:pt x="1511215" y="3980489"/>
                    <a:pt x="1760372" y="3936399"/>
                    <a:pt x="1914529" y="3893848"/>
                  </a:cubicBezTo>
                  <a:cubicBezTo>
                    <a:pt x="1764479" y="3848901"/>
                    <a:pt x="1718226" y="3657521"/>
                    <a:pt x="1452984" y="3510727"/>
                  </a:cubicBezTo>
                  <a:cubicBezTo>
                    <a:pt x="1187743" y="3363933"/>
                    <a:pt x="1158729" y="3228836"/>
                    <a:pt x="1031768" y="3161082"/>
                  </a:cubicBezTo>
                  <a:cubicBezTo>
                    <a:pt x="904807" y="3093328"/>
                    <a:pt x="793392" y="2886377"/>
                    <a:pt x="570223" y="2777961"/>
                  </a:cubicBezTo>
                  <a:cubicBezTo>
                    <a:pt x="726676" y="2730666"/>
                    <a:pt x="936005" y="2800563"/>
                    <a:pt x="1101523" y="2738398"/>
                  </a:cubicBezTo>
                  <a:cubicBezTo>
                    <a:pt x="1267041" y="2676233"/>
                    <a:pt x="1462855" y="2731802"/>
                    <a:pt x="1571519" y="2703400"/>
                  </a:cubicBezTo>
                  <a:cubicBezTo>
                    <a:pt x="1680183" y="2674998"/>
                    <a:pt x="1902559" y="2684974"/>
                    <a:pt x="2082384" y="2665358"/>
                  </a:cubicBezTo>
                  <a:cubicBezTo>
                    <a:pt x="2262209" y="2645743"/>
                    <a:pt x="2370658" y="2685296"/>
                    <a:pt x="2613684" y="2625795"/>
                  </a:cubicBezTo>
                  <a:cubicBezTo>
                    <a:pt x="2516985" y="2410229"/>
                    <a:pt x="2565809" y="2257742"/>
                    <a:pt x="2468355" y="2142338"/>
                  </a:cubicBezTo>
                  <a:cubicBezTo>
                    <a:pt x="2370901" y="2026934"/>
                    <a:pt x="2428706" y="1917836"/>
                    <a:pt x="2339958" y="1715206"/>
                  </a:cubicBezTo>
                  <a:cubicBezTo>
                    <a:pt x="2251210" y="1512576"/>
                    <a:pt x="2297343" y="1445853"/>
                    <a:pt x="2190396" y="1217667"/>
                  </a:cubicBezTo>
                  <a:cubicBezTo>
                    <a:pt x="2308668" y="1264165"/>
                    <a:pt x="2489709" y="1405611"/>
                    <a:pt x="2682773" y="1449192"/>
                  </a:cubicBezTo>
                  <a:cubicBezTo>
                    <a:pt x="2875837" y="1492773"/>
                    <a:pt x="2926946" y="1581155"/>
                    <a:pt x="3175150" y="1680717"/>
                  </a:cubicBezTo>
                  <a:cubicBezTo>
                    <a:pt x="3423354" y="1780279"/>
                    <a:pt x="3515732" y="1885880"/>
                    <a:pt x="3687222" y="1921502"/>
                  </a:cubicBezTo>
                  <a:cubicBezTo>
                    <a:pt x="3858712" y="1957124"/>
                    <a:pt x="3992634" y="2079198"/>
                    <a:pt x="4159904" y="2143766"/>
                  </a:cubicBezTo>
                  <a:cubicBezTo>
                    <a:pt x="4207070" y="2007521"/>
                    <a:pt x="4351314" y="1800433"/>
                    <a:pt x="4344276" y="1655562"/>
                  </a:cubicBezTo>
                  <a:cubicBezTo>
                    <a:pt x="4337238" y="1510691"/>
                    <a:pt x="4519819" y="1320410"/>
                    <a:pt x="4517244" y="1197557"/>
                  </a:cubicBezTo>
                  <a:cubicBezTo>
                    <a:pt x="4514669" y="1074704"/>
                    <a:pt x="4693918" y="791446"/>
                    <a:pt x="4730127" y="633858"/>
                  </a:cubicBezTo>
                  <a:cubicBezTo>
                    <a:pt x="4925298" y="811595"/>
                    <a:pt x="4934325" y="908061"/>
                    <a:pt x="5153416" y="1046186"/>
                  </a:cubicBezTo>
                  <a:cubicBezTo>
                    <a:pt x="5372507" y="1184311"/>
                    <a:pt x="5384057" y="1285029"/>
                    <a:pt x="5576704" y="1458513"/>
                  </a:cubicBezTo>
                  <a:close/>
                </a:path>
              </a:pathLst>
            </a:custGeom>
            <a:solidFill>
              <a:srgbClr val="005355">
                <a:alpha val="20000"/>
              </a:srgbClr>
            </a:solidFill>
            <a:ln w="76200">
              <a:solidFill>
                <a:srgbClr val="FFD357">
                  <a:alpha val="20000"/>
                </a:srgbClr>
              </a:solidFill>
              <a:extLst>
                <a:ext uri="{C807C97D-BFC1-408E-A445-0C87EB9F89A2}">
                  <ask:lineSketchStyleProps xmlns:ask="http://schemas.microsoft.com/office/drawing/2018/sketchyshapes" sd="2411147892">
                    <a:prstGeom prst="irregularSeal2">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5" name="Explosie">
            <a:extLst>
              <a:ext uri="{FF2B5EF4-FFF2-40B4-BE49-F238E27FC236}">
                <a16:creationId xmlns:a16="http://schemas.microsoft.com/office/drawing/2014/main" id="{7C2889C0-9604-6E2B-1581-2E65CD11FCCB}"/>
              </a:ext>
            </a:extLst>
          </p:cNvPr>
          <p:cNvGrpSpPr/>
          <p:nvPr/>
        </p:nvGrpSpPr>
        <p:grpSpPr>
          <a:xfrm>
            <a:off x="24551519" y="6812664"/>
            <a:ext cx="8757675" cy="6640540"/>
            <a:chOff x="24710530" y="6923805"/>
            <a:chExt cx="10509232" cy="7255619"/>
          </a:xfrm>
        </p:grpSpPr>
        <p:sp>
          <p:nvSpPr>
            <p:cNvPr id="124" name="Explosion">
              <a:extLst>
                <a:ext uri="{FF2B5EF4-FFF2-40B4-BE49-F238E27FC236}">
                  <a16:creationId xmlns:a16="http://schemas.microsoft.com/office/drawing/2014/main" id="{15267A51-5E00-0711-46A1-F495B51B1F8A}"/>
                </a:ext>
              </a:extLst>
            </p:cNvPr>
            <p:cNvSpPr/>
            <p:nvPr/>
          </p:nvSpPr>
          <p:spPr>
            <a:xfrm rot="12492984">
              <a:off x="24710530" y="6923805"/>
              <a:ext cx="10509232" cy="7255619"/>
            </a:xfrm>
            <a:custGeom>
              <a:avLst/>
              <a:gdLst>
                <a:gd name="connsiteX0" fmla="*/ 5576704 w 10509232"/>
                <a:gd name="connsiteY0" fmla="*/ 1458513 h 7255619"/>
                <a:gd name="connsiteX1" fmla="*/ 5949120 w 10509232"/>
                <a:gd name="connsiteY1" fmla="*/ 1123055 h 7255619"/>
                <a:gd name="connsiteX2" fmla="*/ 6353920 w 10509232"/>
                <a:gd name="connsiteY2" fmla="*/ 758427 h 7255619"/>
                <a:gd name="connsiteX3" fmla="*/ 6742528 w 10509232"/>
                <a:gd name="connsiteY3" fmla="*/ 408384 h 7255619"/>
                <a:gd name="connsiteX4" fmla="*/ 7195904 w 10509232"/>
                <a:gd name="connsiteY4" fmla="*/ 0 h 7255619"/>
                <a:gd name="connsiteX5" fmla="*/ 7066971 w 10509232"/>
                <a:gd name="connsiteY5" fmla="*/ 1940542 h 7255619"/>
                <a:gd name="connsiteX6" fmla="*/ 7439679 w 10509232"/>
                <a:gd name="connsiteY6" fmla="*/ 1748033 h 7255619"/>
                <a:gd name="connsiteX7" fmla="*/ 7829329 w 10509232"/>
                <a:gd name="connsiteY7" fmla="*/ 1546774 h 7255619"/>
                <a:gd name="connsiteX8" fmla="*/ 8269802 w 10509232"/>
                <a:gd name="connsiteY8" fmla="*/ 1319263 h 7255619"/>
                <a:gd name="connsiteX9" fmla="*/ 8761099 w 10509232"/>
                <a:gd name="connsiteY9" fmla="*/ 1065501 h 7255619"/>
                <a:gd name="connsiteX10" fmla="*/ 8513065 w 10509232"/>
                <a:gd name="connsiteY10" fmla="*/ 1419145 h 7255619"/>
                <a:gd name="connsiteX11" fmla="*/ 8257114 w 10509232"/>
                <a:gd name="connsiteY11" fmla="*/ 1784075 h 7255619"/>
                <a:gd name="connsiteX12" fmla="*/ 7969500 w 10509232"/>
                <a:gd name="connsiteY12" fmla="*/ 2194152 h 7255619"/>
                <a:gd name="connsiteX13" fmla="*/ 8401254 w 10509232"/>
                <a:gd name="connsiteY13" fmla="*/ 2200605 h 7255619"/>
                <a:gd name="connsiteX14" fmla="*/ 8883804 w 10509232"/>
                <a:gd name="connsiteY14" fmla="*/ 2207817 h 7255619"/>
                <a:gd name="connsiteX15" fmla="*/ 9340955 w 10509232"/>
                <a:gd name="connsiteY15" fmla="*/ 2214649 h 7255619"/>
                <a:gd name="connsiteX16" fmla="*/ 9874299 w 10509232"/>
                <a:gd name="connsiteY16" fmla="*/ 2222621 h 7255619"/>
                <a:gd name="connsiteX17" fmla="*/ 10509232 w 10509232"/>
                <a:gd name="connsiteY17" fmla="*/ 2232110 h 7255619"/>
                <a:gd name="connsiteX18" fmla="*/ 10082611 w 10509232"/>
                <a:gd name="connsiteY18" fmla="*/ 2408069 h 7255619"/>
                <a:gd name="connsiteX19" fmla="*/ 9678443 w 10509232"/>
                <a:gd name="connsiteY19" fmla="*/ 2574767 h 7255619"/>
                <a:gd name="connsiteX20" fmla="*/ 9251821 w 10509232"/>
                <a:gd name="connsiteY20" fmla="*/ 2750725 h 7255619"/>
                <a:gd name="connsiteX21" fmla="*/ 8780292 w 10509232"/>
                <a:gd name="connsiteY21" fmla="*/ 2945206 h 7255619"/>
                <a:gd name="connsiteX22" fmla="*/ 8263856 w 10509232"/>
                <a:gd name="connsiteY22" fmla="*/ 3158209 h 7255619"/>
                <a:gd name="connsiteX23" fmla="*/ 8576457 w 10509232"/>
                <a:gd name="connsiteY23" fmla="*/ 3475307 h 7255619"/>
                <a:gd name="connsiteX24" fmla="*/ 8889058 w 10509232"/>
                <a:gd name="connsiteY24" fmla="*/ 3792404 h 7255619"/>
                <a:gd name="connsiteX25" fmla="*/ 8438475 w 10509232"/>
                <a:gd name="connsiteY25" fmla="*/ 3960291 h 7255619"/>
                <a:gd name="connsiteX26" fmla="*/ 7969500 w 10509232"/>
                <a:gd name="connsiteY26" fmla="*/ 4135031 h 7255619"/>
                <a:gd name="connsiteX27" fmla="*/ 8386611 w 10509232"/>
                <a:gd name="connsiteY27" fmla="*/ 4518152 h 7255619"/>
                <a:gd name="connsiteX28" fmla="*/ 8755127 w 10509232"/>
                <a:gd name="connsiteY28" fmla="*/ 4856638 h 7255619"/>
                <a:gd name="connsiteX29" fmla="*/ 9184387 w 10509232"/>
                <a:gd name="connsiteY29" fmla="*/ 5250918 h 7255619"/>
                <a:gd name="connsiteX30" fmla="*/ 8710250 w 10509232"/>
                <a:gd name="connsiteY30" fmla="*/ 5151872 h 7255619"/>
                <a:gd name="connsiteX31" fmla="*/ 8256728 w 10509232"/>
                <a:gd name="connsiteY31" fmla="*/ 5057132 h 7255619"/>
                <a:gd name="connsiteX32" fmla="*/ 7700133 w 10509232"/>
                <a:gd name="connsiteY32" fmla="*/ 4940861 h 7255619"/>
                <a:gd name="connsiteX33" fmla="*/ 7122923 w 10509232"/>
                <a:gd name="connsiteY33" fmla="*/ 4820283 h 7255619"/>
                <a:gd name="connsiteX34" fmla="*/ 7269858 w 10509232"/>
                <a:gd name="connsiteY34" fmla="*/ 5834726 h 7255619"/>
                <a:gd name="connsiteX35" fmla="*/ 6835357 w 10509232"/>
                <a:gd name="connsiteY35" fmla="*/ 5678870 h 7255619"/>
                <a:gd name="connsiteX36" fmla="*/ 6400855 w 10509232"/>
                <a:gd name="connsiteY36" fmla="*/ 5523015 h 7255619"/>
                <a:gd name="connsiteX37" fmla="*/ 5926039 w 10509232"/>
                <a:gd name="connsiteY37" fmla="*/ 5352698 h 7255619"/>
                <a:gd name="connsiteX38" fmla="*/ 5782335 w 10509232"/>
                <a:gd name="connsiteY38" fmla="*/ 5860470 h 7255619"/>
                <a:gd name="connsiteX39" fmla="*/ 5649685 w 10509232"/>
                <a:gd name="connsiteY39" fmla="*/ 6329183 h 7255619"/>
                <a:gd name="connsiteX40" fmla="*/ 5251794 w 10509232"/>
                <a:gd name="connsiteY40" fmla="*/ 6096788 h 7255619"/>
                <a:gd name="connsiteX41" fmla="*/ 4803108 w 10509232"/>
                <a:gd name="connsiteY41" fmla="*/ 5834726 h 7255619"/>
                <a:gd name="connsiteX42" fmla="*/ 4529401 w 10509232"/>
                <a:gd name="connsiteY42" fmla="*/ 6212341 h 7255619"/>
                <a:gd name="connsiteX43" fmla="*/ 4232885 w 10509232"/>
                <a:gd name="connsiteY43" fmla="*/ 6621424 h 7255619"/>
                <a:gd name="connsiteX44" fmla="*/ 3964651 w 10509232"/>
                <a:gd name="connsiteY44" fmla="*/ 6370873 h 7255619"/>
                <a:gd name="connsiteX45" fmla="*/ 3662175 w 10509232"/>
                <a:gd name="connsiteY45" fmla="*/ 6088337 h 7255619"/>
                <a:gd name="connsiteX46" fmla="*/ 3226188 w 10509232"/>
                <a:gd name="connsiteY46" fmla="*/ 6489104 h 7255619"/>
                <a:gd name="connsiteX47" fmla="*/ 2840995 w 10509232"/>
                <a:gd name="connsiteY47" fmla="*/ 6843179 h 7255619"/>
                <a:gd name="connsiteX48" fmla="*/ 2392309 w 10509232"/>
                <a:gd name="connsiteY48" fmla="*/ 7255619 h 7255619"/>
                <a:gd name="connsiteX49" fmla="*/ 2337817 w 10509232"/>
                <a:gd name="connsiteY49" fmla="*/ 6126967 h 7255619"/>
                <a:gd name="connsiteX50" fmla="*/ 1749819 w 10509232"/>
                <a:gd name="connsiteY50" fmla="*/ 6079106 h 7255619"/>
                <a:gd name="connsiteX51" fmla="*/ 1161821 w 10509232"/>
                <a:gd name="connsiteY51" fmla="*/ 6031244 h 7255619"/>
                <a:gd name="connsiteX52" fmla="*/ 625201 w 10509232"/>
                <a:gd name="connsiteY52" fmla="*/ 5987565 h 7255619"/>
                <a:gd name="connsiteX53" fmla="*/ 956858 w 10509232"/>
                <a:gd name="connsiteY53" fmla="*/ 5712680 h 7255619"/>
                <a:gd name="connsiteX54" fmla="*/ 1258667 w 10509232"/>
                <a:gd name="connsiteY54" fmla="*/ 5462535 h 7255619"/>
                <a:gd name="connsiteX55" fmla="*/ 1620173 w 10509232"/>
                <a:gd name="connsiteY55" fmla="*/ 5162910 h 7255619"/>
                <a:gd name="connsiteX56" fmla="*/ 1231331 w 10509232"/>
                <a:gd name="connsiteY56" fmla="*/ 4961929 h 7255619"/>
                <a:gd name="connsiteX57" fmla="*/ 858692 w 10509232"/>
                <a:gd name="connsiteY57" fmla="*/ 4769323 h 7255619"/>
                <a:gd name="connsiteX58" fmla="*/ 437447 w 10509232"/>
                <a:gd name="connsiteY58" fmla="*/ 4551594 h 7255619"/>
                <a:gd name="connsiteX59" fmla="*/ 0 w 10509232"/>
                <a:gd name="connsiteY59" fmla="*/ 4325491 h 7255619"/>
                <a:gd name="connsiteX60" fmla="*/ 478632 w 10509232"/>
                <a:gd name="connsiteY60" fmla="*/ 4217580 h 7255619"/>
                <a:gd name="connsiteX61" fmla="*/ 918974 w 10509232"/>
                <a:gd name="connsiteY61" fmla="*/ 4118302 h 7255619"/>
                <a:gd name="connsiteX62" fmla="*/ 1416751 w 10509232"/>
                <a:gd name="connsiteY62" fmla="*/ 4006075 h 7255619"/>
                <a:gd name="connsiteX63" fmla="*/ 1914529 w 10509232"/>
                <a:gd name="connsiteY63" fmla="*/ 3893848 h 7255619"/>
                <a:gd name="connsiteX64" fmla="*/ 1439541 w 10509232"/>
                <a:gd name="connsiteY64" fmla="*/ 3499568 h 7255619"/>
                <a:gd name="connsiteX65" fmla="*/ 977996 w 10509232"/>
                <a:gd name="connsiteY65" fmla="*/ 3116447 h 7255619"/>
                <a:gd name="connsiteX66" fmla="*/ 570223 w 10509232"/>
                <a:gd name="connsiteY66" fmla="*/ 2777961 h 7255619"/>
                <a:gd name="connsiteX67" fmla="*/ 1060654 w 10509232"/>
                <a:gd name="connsiteY67" fmla="*/ 2741441 h 7255619"/>
                <a:gd name="connsiteX68" fmla="*/ 1530650 w 10509232"/>
                <a:gd name="connsiteY68" fmla="*/ 2706443 h 7255619"/>
                <a:gd name="connsiteX69" fmla="*/ 2082384 w 10509232"/>
                <a:gd name="connsiteY69" fmla="*/ 2665358 h 7255619"/>
                <a:gd name="connsiteX70" fmla="*/ 2613684 w 10509232"/>
                <a:gd name="connsiteY70" fmla="*/ 2625795 h 7255619"/>
                <a:gd name="connsiteX71" fmla="*/ 2464122 w 10509232"/>
                <a:gd name="connsiteY71" fmla="*/ 2128256 h 7255619"/>
                <a:gd name="connsiteX72" fmla="*/ 2331492 w 10509232"/>
                <a:gd name="connsiteY72" fmla="*/ 1687043 h 7255619"/>
                <a:gd name="connsiteX73" fmla="*/ 2190396 w 10509232"/>
                <a:gd name="connsiteY73" fmla="*/ 1217667 h 7255619"/>
                <a:gd name="connsiteX74" fmla="*/ 2643383 w 10509232"/>
                <a:gd name="connsiteY74" fmla="*/ 1430670 h 7255619"/>
                <a:gd name="connsiteX75" fmla="*/ 3135760 w 10509232"/>
                <a:gd name="connsiteY75" fmla="*/ 1662195 h 7255619"/>
                <a:gd name="connsiteX76" fmla="*/ 3608442 w 10509232"/>
                <a:gd name="connsiteY76" fmla="*/ 1884458 h 7255619"/>
                <a:gd name="connsiteX77" fmla="*/ 4159904 w 10509232"/>
                <a:gd name="connsiteY77" fmla="*/ 2143766 h 7255619"/>
                <a:gd name="connsiteX78" fmla="*/ 4332872 w 10509232"/>
                <a:gd name="connsiteY78" fmla="*/ 1685761 h 7255619"/>
                <a:gd name="connsiteX79" fmla="*/ 4511542 w 10509232"/>
                <a:gd name="connsiteY79" fmla="*/ 1212656 h 7255619"/>
                <a:gd name="connsiteX80" fmla="*/ 4730127 w 10509232"/>
                <a:gd name="connsiteY80" fmla="*/ 633858 h 7255619"/>
                <a:gd name="connsiteX81" fmla="*/ 5153416 w 10509232"/>
                <a:gd name="connsiteY81" fmla="*/ 1046186 h 7255619"/>
                <a:gd name="connsiteX82" fmla="*/ 5576704 w 10509232"/>
                <a:gd name="connsiteY82" fmla="*/ 1458513 h 725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0509232" h="7255619" fill="none" extrusionOk="0">
                  <a:moveTo>
                    <a:pt x="5576704" y="1458513"/>
                  </a:moveTo>
                  <a:cubicBezTo>
                    <a:pt x="5735093" y="1310987"/>
                    <a:pt x="5899919" y="1227411"/>
                    <a:pt x="5949120" y="1123055"/>
                  </a:cubicBezTo>
                  <a:cubicBezTo>
                    <a:pt x="5998321" y="1018699"/>
                    <a:pt x="6260210" y="853180"/>
                    <a:pt x="6353920" y="758427"/>
                  </a:cubicBezTo>
                  <a:cubicBezTo>
                    <a:pt x="6447630" y="663674"/>
                    <a:pt x="6632731" y="557442"/>
                    <a:pt x="6742528" y="408384"/>
                  </a:cubicBezTo>
                  <a:cubicBezTo>
                    <a:pt x="6852325" y="259326"/>
                    <a:pt x="7069186" y="210493"/>
                    <a:pt x="7195904" y="0"/>
                  </a:cubicBezTo>
                  <a:cubicBezTo>
                    <a:pt x="7174154" y="635611"/>
                    <a:pt x="7252338" y="1360352"/>
                    <a:pt x="7066971" y="1940542"/>
                  </a:cubicBezTo>
                  <a:cubicBezTo>
                    <a:pt x="7219739" y="1828901"/>
                    <a:pt x="7272605" y="1867133"/>
                    <a:pt x="7439679" y="1748033"/>
                  </a:cubicBezTo>
                  <a:cubicBezTo>
                    <a:pt x="7606753" y="1628933"/>
                    <a:pt x="7764644" y="1632970"/>
                    <a:pt x="7829329" y="1546774"/>
                  </a:cubicBezTo>
                  <a:cubicBezTo>
                    <a:pt x="7894014" y="1460577"/>
                    <a:pt x="8193010" y="1401572"/>
                    <a:pt x="8269802" y="1319263"/>
                  </a:cubicBezTo>
                  <a:cubicBezTo>
                    <a:pt x="8346594" y="1236954"/>
                    <a:pt x="8613907" y="1196269"/>
                    <a:pt x="8761099" y="1065501"/>
                  </a:cubicBezTo>
                  <a:cubicBezTo>
                    <a:pt x="8709578" y="1223180"/>
                    <a:pt x="8588190" y="1293910"/>
                    <a:pt x="8513065" y="1419145"/>
                  </a:cubicBezTo>
                  <a:cubicBezTo>
                    <a:pt x="8437939" y="1544380"/>
                    <a:pt x="8324263" y="1604297"/>
                    <a:pt x="8257114" y="1784075"/>
                  </a:cubicBezTo>
                  <a:cubicBezTo>
                    <a:pt x="8189965" y="1963853"/>
                    <a:pt x="8079371" y="1966438"/>
                    <a:pt x="7969500" y="2194152"/>
                  </a:cubicBezTo>
                  <a:cubicBezTo>
                    <a:pt x="8134170" y="2155480"/>
                    <a:pt x="8262787" y="2229382"/>
                    <a:pt x="8401254" y="2200605"/>
                  </a:cubicBezTo>
                  <a:cubicBezTo>
                    <a:pt x="8539721" y="2171828"/>
                    <a:pt x="8744363" y="2205794"/>
                    <a:pt x="8883804" y="2207817"/>
                  </a:cubicBezTo>
                  <a:cubicBezTo>
                    <a:pt x="9023245" y="2209840"/>
                    <a:pt x="9172782" y="2249473"/>
                    <a:pt x="9340955" y="2214649"/>
                  </a:cubicBezTo>
                  <a:cubicBezTo>
                    <a:pt x="9509128" y="2179826"/>
                    <a:pt x="9741071" y="2222450"/>
                    <a:pt x="9874299" y="2222621"/>
                  </a:cubicBezTo>
                  <a:cubicBezTo>
                    <a:pt x="10007527" y="2222791"/>
                    <a:pt x="10319019" y="2264250"/>
                    <a:pt x="10509232" y="2232110"/>
                  </a:cubicBezTo>
                  <a:cubicBezTo>
                    <a:pt x="10393583" y="2326623"/>
                    <a:pt x="10191203" y="2342246"/>
                    <a:pt x="10082611" y="2408069"/>
                  </a:cubicBezTo>
                  <a:cubicBezTo>
                    <a:pt x="9974019" y="2473892"/>
                    <a:pt x="9813122" y="2465941"/>
                    <a:pt x="9678443" y="2574767"/>
                  </a:cubicBezTo>
                  <a:cubicBezTo>
                    <a:pt x="9543764" y="2683592"/>
                    <a:pt x="9452472" y="2656611"/>
                    <a:pt x="9251821" y="2750725"/>
                  </a:cubicBezTo>
                  <a:cubicBezTo>
                    <a:pt x="9051170" y="2844839"/>
                    <a:pt x="8899617" y="2865656"/>
                    <a:pt x="8780292" y="2945206"/>
                  </a:cubicBezTo>
                  <a:cubicBezTo>
                    <a:pt x="8660967" y="3024756"/>
                    <a:pt x="8420603" y="3035189"/>
                    <a:pt x="8263856" y="3158209"/>
                  </a:cubicBezTo>
                  <a:cubicBezTo>
                    <a:pt x="8340555" y="3233270"/>
                    <a:pt x="8395568" y="3357321"/>
                    <a:pt x="8576457" y="3475307"/>
                  </a:cubicBezTo>
                  <a:cubicBezTo>
                    <a:pt x="8757346" y="3593292"/>
                    <a:pt x="8808318" y="3729492"/>
                    <a:pt x="8889058" y="3792404"/>
                  </a:cubicBezTo>
                  <a:cubicBezTo>
                    <a:pt x="8693057" y="3873138"/>
                    <a:pt x="8574144" y="3894866"/>
                    <a:pt x="8438475" y="3960291"/>
                  </a:cubicBezTo>
                  <a:cubicBezTo>
                    <a:pt x="8302806" y="4025716"/>
                    <a:pt x="8195637" y="4027125"/>
                    <a:pt x="7969500" y="4135031"/>
                  </a:cubicBezTo>
                  <a:cubicBezTo>
                    <a:pt x="8137974" y="4260930"/>
                    <a:pt x="8229070" y="4444057"/>
                    <a:pt x="8386611" y="4518152"/>
                  </a:cubicBezTo>
                  <a:cubicBezTo>
                    <a:pt x="8544152" y="4592247"/>
                    <a:pt x="8587168" y="4734122"/>
                    <a:pt x="8755127" y="4856638"/>
                  </a:cubicBezTo>
                  <a:cubicBezTo>
                    <a:pt x="8923086" y="4979154"/>
                    <a:pt x="9015266" y="5135948"/>
                    <a:pt x="9184387" y="5250918"/>
                  </a:cubicBezTo>
                  <a:cubicBezTo>
                    <a:pt x="9021930" y="5221867"/>
                    <a:pt x="8848728" y="5141199"/>
                    <a:pt x="8710250" y="5151872"/>
                  </a:cubicBezTo>
                  <a:cubicBezTo>
                    <a:pt x="8571772" y="5162545"/>
                    <a:pt x="8403904" y="5050507"/>
                    <a:pt x="8256728" y="5057132"/>
                  </a:cubicBezTo>
                  <a:cubicBezTo>
                    <a:pt x="8109552" y="5063758"/>
                    <a:pt x="7858152" y="4941706"/>
                    <a:pt x="7700133" y="4940861"/>
                  </a:cubicBezTo>
                  <a:cubicBezTo>
                    <a:pt x="7542114" y="4940016"/>
                    <a:pt x="7309926" y="4844018"/>
                    <a:pt x="7122923" y="4820283"/>
                  </a:cubicBezTo>
                  <a:cubicBezTo>
                    <a:pt x="7084200" y="5205167"/>
                    <a:pt x="7224715" y="5582233"/>
                    <a:pt x="7269858" y="5834726"/>
                  </a:cubicBezTo>
                  <a:cubicBezTo>
                    <a:pt x="7051001" y="5803444"/>
                    <a:pt x="7067112" y="5707190"/>
                    <a:pt x="6835357" y="5678870"/>
                  </a:cubicBezTo>
                  <a:cubicBezTo>
                    <a:pt x="6603602" y="5650551"/>
                    <a:pt x="6577544" y="5528191"/>
                    <a:pt x="6400855" y="5523015"/>
                  </a:cubicBezTo>
                  <a:cubicBezTo>
                    <a:pt x="6224166" y="5517839"/>
                    <a:pt x="6054630" y="5355572"/>
                    <a:pt x="5926039" y="5352698"/>
                  </a:cubicBezTo>
                  <a:cubicBezTo>
                    <a:pt x="5910087" y="5575830"/>
                    <a:pt x="5811710" y="5746817"/>
                    <a:pt x="5782335" y="5860470"/>
                  </a:cubicBezTo>
                  <a:cubicBezTo>
                    <a:pt x="5752960" y="5974123"/>
                    <a:pt x="5685790" y="6120310"/>
                    <a:pt x="5649685" y="6329183"/>
                  </a:cubicBezTo>
                  <a:cubicBezTo>
                    <a:pt x="5526909" y="6269763"/>
                    <a:pt x="5382671" y="6129710"/>
                    <a:pt x="5251794" y="6096788"/>
                  </a:cubicBezTo>
                  <a:cubicBezTo>
                    <a:pt x="5120917" y="6063867"/>
                    <a:pt x="5017261" y="5890202"/>
                    <a:pt x="4803108" y="5834726"/>
                  </a:cubicBezTo>
                  <a:cubicBezTo>
                    <a:pt x="4732759" y="6023081"/>
                    <a:pt x="4655199" y="6034105"/>
                    <a:pt x="4529401" y="6212341"/>
                  </a:cubicBezTo>
                  <a:cubicBezTo>
                    <a:pt x="4403603" y="6390577"/>
                    <a:pt x="4289548" y="6441258"/>
                    <a:pt x="4232885" y="6621424"/>
                  </a:cubicBezTo>
                  <a:cubicBezTo>
                    <a:pt x="4095034" y="6545239"/>
                    <a:pt x="4046678" y="6444892"/>
                    <a:pt x="3964651" y="6370873"/>
                  </a:cubicBezTo>
                  <a:cubicBezTo>
                    <a:pt x="3882624" y="6296854"/>
                    <a:pt x="3810969" y="6203836"/>
                    <a:pt x="3662175" y="6088337"/>
                  </a:cubicBezTo>
                  <a:cubicBezTo>
                    <a:pt x="3577166" y="6212468"/>
                    <a:pt x="3348221" y="6351381"/>
                    <a:pt x="3226188" y="6489104"/>
                  </a:cubicBezTo>
                  <a:cubicBezTo>
                    <a:pt x="3104155" y="6626827"/>
                    <a:pt x="2951531" y="6704347"/>
                    <a:pt x="2840995" y="6843179"/>
                  </a:cubicBezTo>
                  <a:cubicBezTo>
                    <a:pt x="2730459" y="6982011"/>
                    <a:pt x="2564948" y="7039693"/>
                    <a:pt x="2392309" y="7255619"/>
                  </a:cubicBezTo>
                  <a:cubicBezTo>
                    <a:pt x="2370013" y="6913180"/>
                    <a:pt x="2339965" y="6484087"/>
                    <a:pt x="2337817" y="6126967"/>
                  </a:cubicBezTo>
                  <a:cubicBezTo>
                    <a:pt x="2131849" y="6129077"/>
                    <a:pt x="2009354" y="6051191"/>
                    <a:pt x="1749819" y="6079106"/>
                  </a:cubicBezTo>
                  <a:cubicBezTo>
                    <a:pt x="1490284" y="6107021"/>
                    <a:pt x="1304630" y="6032386"/>
                    <a:pt x="1161821" y="6031244"/>
                  </a:cubicBezTo>
                  <a:cubicBezTo>
                    <a:pt x="1019012" y="6030102"/>
                    <a:pt x="845805" y="5951111"/>
                    <a:pt x="625201" y="5987565"/>
                  </a:cubicBezTo>
                  <a:cubicBezTo>
                    <a:pt x="785160" y="5849157"/>
                    <a:pt x="825457" y="5854149"/>
                    <a:pt x="956858" y="5712680"/>
                  </a:cubicBezTo>
                  <a:cubicBezTo>
                    <a:pt x="1088260" y="5571211"/>
                    <a:pt x="1209921" y="5541014"/>
                    <a:pt x="1258667" y="5462535"/>
                  </a:cubicBezTo>
                  <a:cubicBezTo>
                    <a:pt x="1307413" y="5384056"/>
                    <a:pt x="1496829" y="5311311"/>
                    <a:pt x="1620173" y="5162910"/>
                  </a:cubicBezTo>
                  <a:cubicBezTo>
                    <a:pt x="1425830" y="5085068"/>
                    <a:pt x="1363223" y="5017708"/>
                    <a:pt x="1231331" y="4961929"/>
                  </a:cubicBezTo>
                  <a:cubicBezTo>
                    <a:pt x="1099439" y="4906150"/>
                    <a:pt x="1030861" y="4835618"/>
                    <a:pt x="858692" y="4769323"/>
                  </a:cubicBezTo>
                  <a:cubicBezTo>
                    <a:pt x="686523" y="4703028"/>
                    <a:pt x="583661" y="4565009"/>
                    <a:pt x="437447" y="4551594"/>
                  </a:cubicBezTo>
                  <a:cubicBezTo>
                    <a:pt x="291233" y="4538179"/>
                    <a:pt x="146295" y="4363377"/>
                    <a:pt x="0" y="4325491"/>
                  </a:cubicBezTo>
                  <a:cubicBezTo>
                    <a:pt x="225600" y="4262043"/>
                    <a:pt x="264303" y="4320383"/>
                    <a:pt x="478632" y="4217580"/>
                  </a:cubicBezTo>
                  <a:cubicBezTo>
                    <a:pt x="692961" y="4114777"/>
                    <a:pt x="775320" y="4174815"/>
                    <a:pt x="918974" y="4118302"/>
                  </a:cubicBezTo>
                  <a:cubicBezTo>
                    <a:pt x="1062628" y="4061789"/>
                    <a:pt x="1202515" y="4093192"/>
                    <a:pt x="1416751" y="4006075"/>
                  </a:cubicBezTo>
                  <a:cubicBezTo>
                    <a:pt x="1630987" y="3918958"/>
                    <a:pt x="1735528" y="3957665"/>
                    <a:pt x="1914529" y="3893848"/>
                  </a:cubicBezTo>
                  <a:cubicBezTo>
                    <a:pt x="1690609" y="3793056"/>
                    <a:pt x="1671364" y="3661926"/>
                    <a:pt x="1439541" y="3499568"/>
                  </a:cubicBezTo>
                  <a:cubicBezTo>
                    <a:pt x="1207718" y="3337210"/>
                    <a:pt x="1175251" y="3252829"/>
                    <a:pt x="977996" y="3116447"/>
                  </a:cubicBezTo>
                  <a:cubicBezTo>
                    <a:pt x="780741" y="2980065"/>
                    <a:pt x="725553" y="2875800"/>
                    <a:pt x="570223" y="2777961"/>
                  </a:cubicBezTo>
                  <a:cubicBezTo>
                    <a:pt x="760834" y="2763121"/>
                    <a:pt x="898219" y="2805540"/>
                    <a:pt x="1060654" y="2741441"/>
                  </a:cubicBezTo>
                  <a:cubicBezTo>
                    <a:pt x="1223089" y="2677342"/>
                    <a:pt x="1423325" y="2741996"/>
                    <a:pt x="1530650" y="2706443"/>
                  </a:cubicBezTo>
                  <a:cubicBezTo>
                    <a:pt x="1637975" y="2670890"/>
                    <a:pt x="1958633" y="2694376"/>
                    <a:pt x="2082384" y="2665358"/>
                  </a:cubicBezTo>
                  <a:cubicBezTo>
                    <a:pt x="2206135" y="2636340"/>
                    <a:pt x="2465397" y="2700852"/>
                    <a:pt x="2613684" y="2625795"/>
                  </a:cubicBezTo>
                  <a:cubicBezTo>
                    <a:pt x="2558700" y="2531441"/>
                    <a:pt x="2559893" y="2270042"/>
                    <a:pt x="2464122" y="2128256"/>
                  </a:cubicBezTo>
                  <a:cubicBezTo>
                    <a:pt x="2368351" y="1986470"/>
                    <a:pt x="2379186" y="1845016"/>
                    <a:pt x="2331492" y="1687043"/>
                  </a:cubicBezTo>
                  <a:cubicBezTo>
                    <a:pt x="2283798" y="1529070"/>
                    <a:pt x="2250279" y="1333508"/>
                    <a:pt x="2190396" y="1217667"/>
                  </a:cubicBezTo>
                  <a:cubicBezTo>
                    <a:pt x="2352432" y="1234965"/>
                    <a:pt x="2503327" y="1367394"/>
                    <a:pt x="2643383" y="1430670"/>
                  </a:cubicBezTo>
                  <a:cubicBezTo>
                    <a:pt x="2783439" y="1493946"/>
                    <a:pt x="2992204" y="1659482"/>
                    <a:pt x="3135760" y="1662195"/>
                  </a:cubicBezTo>
                  <a:cubicBezTo>
                    <a:pt x="3279316" y="1664908"/>
                    <a:pt x="3496572" y="1870300"/>
                    <a:pt x="3608442" y="1884458"/>
                  </a:cubicBezTo>
                  <a:cubicBezTo>
                    <a:pt x="3720312" y="1898616"/>
                    <a:pt x="3910157" y="2088879"/>
                    <a:pt x="4159904" y="2143766"/>
                  </a:cubicBezTo>
                  <a:cubicBezTo>
                    <a:pt x="4179791" y="2031401"/>
                    <a:pt x="4287809" y="1819811"/>
                    <a:pt x="4332872" y="1685761"/>
                  </a:cubicBezTo>
                  <a:cubicBezTo>
                    <a:pt x="4377935" y="1551711"/>
                    <a:pt x="4495149" y="1402056"/>
                    <a:pt x="4511542" y="1212656"/>
                  </a:cubicBezTo>
                  <a:cubicBezTo>
                    <a:pt x="4527935" y="1023256"/>
                    <a:pt x="4750502" y="780215"/>
                    <a:pt x="4730127" y="633858"/>
                  </a:cubicBezTo>
                  <a:cubicBezTo>
                    <a:pt x="4922593" y="796668"/>
                    <a:pt x="4916831" y="909588"/>
                    <a:pt x="5153416" y="1046186"/>
                  </a:cubicBezTo>
                  <a:cubicBezTo>
                    <a:pt x="5390001" y="1182784"/>
                    <a:pt x="5364704" y="1288238"/>
                    <a:pt x="5576704" y="1458513"/>
                  </a:cubicBezTo>
                  <a:close/>
                </a:path>
                <a:path w="10509232" h="7255619" stroke="0" extrusionOk="0">
                  <a:moveTo>
                    <a:pt x="5576704" y="1458513"/>
                  </a:moveTo>
                  <a:cubicBezTo>
                    <a:pt x="5710676" y="1315859"/>
                    <a:pt x="5951193" y="1202878"/>
                    <a:pt x="5997696" y="1079300"/>
                  </a:cubicBezTo>
                  <a:cubicBezTo>
                    <a:pt x="6044198" y="955722"/>
                    <a:pt x="6294842" y="839838"/>
                    <a:pt x="6386304" y="729257"/>
                  </a:cubicBezTo>
                  <a:cubicBezTo>
                    <a:pt x="6477766" y="618676"/>
                    <a:pt x="6677552" y="539097"/>
                    <a:pt x="6742528" y="408384"/>
                  </a:cubicBezTo>
                  <a:cubicBezTo>
                    <a:pt x="6807504" y="277671"/>
                    <a:pt x="7105114" y="91053"/>
                    <a:pt x="7195904" y="0"/>
                  </a:cubicBezTo>
                  <a:cubicBezTo>
                    <a:pt x="7178596" y="627028"/>
                    <a:pt x="7050327" y="1219030"/>
                    <a:pt x="7066971" y="1940542"/>
                  </a:cubicBezTo>
                  <a:cubicBezTo>
                    <a:pt x="7160623" y="1858923"/>
                    <a:pt x="7393102" y="1808292"/>
                    <a:pt x="7507444" y="1713031"/>
                  </a:cubicBezTo>
                  <a:cubicBezTo>
                    <a:pt x="7621787" y="1617771"/>
                    <a:pt x="7843304" y="1571352"/>
                    <a:pt x="7930976" y="1494271"/>
                  </a:cubicBezTo>
                  <a:cubicBezTo>
                    <a:pt x="8018648" y="1417190"/>
                    <a:pt x="8260531" y="1373977"/>
                    <a:pt x="8320626" y="1293012"/>
                  </a:cubicBezTo>
                  <a:cubicBezTo>
                    <a:pt x="8380720" y="1212047"/>
                    <a:pt x="8677501" y="1169111"/>
                    <a:pt x="8761099" y="1065501"/>
                  </a:cubicBezTo>
                  <a:cubicBezTo>
                    <a:pt x="8640717" y="1240299"/>
                    <a:pt x="8566401" y="1315486"/>
                    <a:pt x="8481401" y="1464291"/>
                  </a:cubicBezTo>
                  <a:cubicBezTo>
                    <a:pt x="8396401" y="1613096"/>
                    <a:pt x="8303271" y="1666350"/>
                    <a:pt x="8201702" y="1863081"/>
                  </a:cubicBezTo>
                  <a:cubicBezTo>
                    <a:pt x="8100133" y="2059813"/>
                    <a:pt x="8046815" y="2020944"/>
                    <a:pt x="7969500" y="2194152"/>
                  </a:cubicBezTo>
                  <a:cubicBezTo>
                    <a:pt x="8072556" y="2163130"/>
                    <a:pt x="8316056" y="2238738"/>
                    <a:pt x="8426652" y="2200984"/>
                  </a:cubicBezTo>
                  <a:cubicBezTo>
                    <a:pt x="8537248" y="2163231"/>
                    <a:pt x="8827574" y="2249514"/>
                    <a:pt x="8959995" y="2208956"/>
                  </a:cubicBezTo>
                  <a:cubicBezTo>
                    <a:pt x="9092416" y="2168398"/>
                    <a:pt x="9250345" y="2220941"/>
                    <a:pt x="9493339" y="2216927"/>
                  </a:cubicBezTo>
                  <a:cubicBezTo>
                    <a:pt x="9736333" y="2212913"/>
                    <a:pt x="9774548" y="2255585"/>
                    <a:pt x="9925094" y="2223380"/>
                  </a:cubicBezTo>
                  <a:cubicBezTo>
                    <a:pt x="10075640" y="2191175"/>
                    <a:pt x="10298054" y="2277787"/>
                    <a:pt x="10509232" y="2232110"/>
                  </a:cubicBezTo>
                  <a:cubicBezTo>
                    <a:pt x="10410958" y="2299039"/>
                    <a:pt x="10179299" y="2361570"/>
                    <a:pt x="10082611" y="2408069"/>
                  </a:cubicBezTo>
                  <a:cubicBezTo>
                    <a:pt x="9985923" y="2454568"/>
                    <a:pt x="9865465" y="2461682"/>
                    <a:pt x="9700897" y="2565506"/>
                  </a:cubicBezTo>
                  <a:cubicBezTo>
                    <a:pt x="9536328" y="2669330"/>
                    <a:pt x="9424200" y="2631605"/>
                    <a:pt x="9229368" y="2759986"/>
                  </a:cubicBezTo>
                  <a:cubicBezTo>
                    <a:pt x="9034536" y="2888367"/>
                    <a:pt x="8895177" y="2873639"/>
                    <a:pt x="8802746" y="2935945"/>
                  </a:cubicBezTo>
                  <a:cubicBezTo>
                    <a:pt x="8710316" y="2998251"/>
                    <a:pt x="8411598" y="3080672"/>
                    <a:pt x="8263856" y="3158209"/>
                  </a:cubicBezTo>
                  <a:cubicBezTo>
                    <a:pt x="8339604" y="3231055"/>
                    <a:pt x="8449275" y="3405947"/>
                    <a:pt x="8557701" y="3456281"/>
                  </a:cubicBezTo>
                  <a:cubicBezTo>
                    <a:pt x="8666127" y="3506615"/>
                    <a:pt x="8727751" y="3679419"/>
                    <a:pt x="8889058" y="3792404"/>
                  </a:cubicBezTo>
                  <a:cubicBezTo>
                    <a:pt x="8672767" y="3897218"/>
                    <a:pt x="8569319" y="3904301"/>
                    <a:pt x="8410888" y="3970570"/>
                  </a:cubicBezTo>
                  <a:cubicBezTo>
                    <a:pt x="8252457" y="4036839"/>
                    <a:pt x="8169820" y="4025739"/>
                    <a:pt x="7969500" y="4135031"/>
                  </a:cubicBezTo>
                  <a:cubicBezTo>
                    <a:pt x="8128001" y="4276934"/>
                    <a:pt x="8233103" y="4382245"/>
                    <a:pt x="8398760" y="4529311"/>
                  </a:cubicBezTo>
                  <a:cubicBezTo>
                    <a:pt x="8564417" y="4676377"/>
                    <a:pt x="8584299" y="4777661"/>
                    <a:pt x="8803722" y="4901273"/>
                  </a:cubicBezTo>
                  <a:cubicBezTo>
                    <a:pt x="9023145" y="5024885"/>
                    <a:pt x="8989233" y="5115823"/>
                    <a:pt x="9184387" y="5250918"/>
                  </a:cubicBezTo>
                  <a:cubicBezTo>
                    <a:pt x="9048473" y="5256483"/>
                    <a:pt x="8819227" y="5119017"/>
                    <a:pt x="8627792" y="5134647"/>
                  </a:cubicBezTo>
                  <a:cubicBezTo>
                    <a:pt x="8436357" y="5150276"/>
                    <a:pt x="8361658" y="5078801"/>
                    <a:pt x="8112426" y="5026988"/>
                  </a:cubicBezTo>
                  <a:cubicBezTo>
                    <a:pt x="7863194" y="4975175"/>
                    <a:pt x="7772066" y="4926581"/>
                    <a:pt x="7658904" y="4932248"/>
                  </a:cubicBezTo>
                  <a:cubicBezTo>
                    <a:pt x="7545742" y="4937915"/>
                    <a:pt x="7392799" y="4864836"/>
                    <a:pt x="7122923" y="4820283"/>
                  </a:cubicBezTo>
                  <a:cubicBezTo>
                    <a:pt x="7142092" y="5245217"/>
                    <a:pt x="7222851" y="5482220"/>
                    <a:pt x="7269858" y="5834726"/>
                  </a:cubicBezTo>
                  <a:cubicBezTo>
                    <a:pt x="7066785" y="5771548"/>
                    <a:pt x="7007040" y="5700391"/>
                    <a:pt x="6835357" y="5678870"/>
                  </a:cubicBezTo>
                  <a:cubicBezTo>
                    <a:pt x="6663674" y="5657349"/>
                    <a:pt x="6589682" y="5579698"/>
                    <a:pt x="6373979" y="5513374"/>
                  </a:cubicBezTo>
                  <a:cubicBezTo>
                    <a:pt x="6158276" y="5447050"/>
                    <a:pt x="6139730" y="5411415"/>
                    <a:pt x="5926039" y="5352698"/>
                  </a:cubicBezTo>
                  <a:cubicBezTo>
                    <a:pt x="5893293" y="5562777"/>
                    <a:pt x="5795170" y="5605490"/>
                    <a:pt x="5785098" y="5850705"/>
                  </a:cubicBezTo>
                  <a:cubicBezTo>
                    <a:pt x="5775027" y="6095920"/>
                    <a:pt x="5675044" y="6147092"/>
                    <a:pt x="5649685" y="6329183"/>
                  </a:cubicBezTo>
                  <a:cubicBezTo>
                    <a:pt x="5452856" y="6221530"/>
                    <a:pt x="5413863" y="6148370"/>
                    <a:pt x="5234862" y="6086899"/>
                  </a:cubicBezTo>
                  <a:cubicBezTo>
                    <a:pt x="5055861" y="6025428"/>
                    <a:pt x="4965986" y="5913928"/>
                    <a:pt x="4803108" y="5834726"/>
                  </a:cubicBezTo>
                  <a:cubicBezTo>
                    <a:pt x="4736607" y="6012397"/>
                    <a:pt x="4552836" y="6089358"/>
                    <a:pt x="4529401" y="6212341"/>
                  </a:cubicBezTo>
                  <a:cubicBezTo>
                    <a:pt x="4505966" y="6335324"/>
                    <a:pt x="4304923" y="6468095"/>
                    <a:pt x="4232885" y="6621424"/>
                  </a:cubicBezTo>
                  <a:cubicBezTo>
                    <a:pt x="4112012" y="6527743"/>
                    <a:pt x="4097920" y="6471118"/>
                    <a:pt x="3941823" y="6349550"/>
                  </a:cubicBezTo>
                  <a:cubicBezTo>
                    <a:pt x="3785726" y="6227981"/>
                    <a:pt x="3770259" y="6145962"/>
                    <a:pt x="3662175" y="6088337"/>
                  </a:cubicBezTo>
                  <a:cubicBezTo>
                    <a:pt x="3488137" y="6285091"/>
                    <a:pt x="3363990" y="6355624"/>
                    <a:pt x="3276982" y="6442413"/>
                  </a:cubicBezTo>
                  <a:cubicBezTo>
                    <a:pt x="3189974" y="6529202"/>
                    <a:pt x="3008159" y="6651384"/>
                    <a:pt x="2853694" y="6831507"/>
                  </a:cubicBezTo>
                  <a:cubicBezTo>
                    <a:pt x="2699229" y="7011629"/>
                    <a:pt x="2567283" y="7041449"/>
                    <a:pt x="2392309" y="7255619"/>
                  </a:cubicBezTo>
                  <a:cubicBezTo>
                    <a:pt x="2380993" y="6918803"/>
                    <a:pt x="2409000" y="6576366"/>
                    <a:pt x="2337817" y="6126967"/>
                  </a:cubicBezTo>
                  <a:cubicBezTo>
                    <a:pt x="2219726" y="6172700"/>
                    <a:pt x="2044837" y="6043450"/>
                    <a:pt x="1801197" y="6083288"/>
                  </a:cubicBezTo>
                  <a:cubicBezTo>
                    <a:pt x="1557557" y="6123125"/>
                    <a:pt x="1509073" y="6033642"/>
                    <a:pt x="1247451" y="6038214"/>
                  </a:cubicBezTo>
                  <a:cubicBezTo>
                    <a:pt x="985829" y="6042787"/>
                    <a:pt x="796383" y="5966534"/>
                    <a:pt x="625201" y="5987565"/>
                  </a:cubicBezTo>
                  <a:cubicBezTo>
                    <a:pt x="697145" y="5879743"/>
                    <a:pt x="871386" y="5831689"/>
                    <a:pt x="946909" y="5720927"/>
                  </a:cubicBezTo>
                  <a:cubicBezTo>
                    <a:pt x="1022431" y="5610165"/>
                    <a:pt x="1134068" y="5600940"/>
                    <a:pt x="1278566" y="5446042"/>
                  </a:cubicBezTo>
                  <a:cubicBezTo>
                    <a:pt x="1423064" y="5291144"/>
                    <a:pt x="1552994" y="5283781"/>
                    <a:pt x="1620173" y="5162910"/>
                  </a:cubicBezTo>
                  <a:cubicBezTo>
                    <a:pt x="1497589" y="5117470"/>
                    <a:pt x="1427419" y="5040297"/>
                    <a:pt x="1247533" y="4970304"/>
                  </a:cubicBezTo>
                  <a:cubicBezTo>
                    <a:pt x="1067647" y="4900311"/>
                    <a:pt x="1005569" y="4810288"/>
                    <a:pt x="874893" y="4777697"/>
                  </a:cubicBezTo>
                  <a:cubicBezTo>
                    <a:pt x="744217" y="4745106"/>
                    <a:pt x="570792" y="4561584"/>
                    <a:pt x="437447" y="4551594"/>
                  </a:cubicBezTo>
                  <a:cubicBezTo>
                    <a:pt x="304102" y="4541604"/>
                    <a:pt x="207756" y="4378628"/>
                    <a:pt x="0" y="4325491"/>
                  </a:cubicBezTo>
                  <a:cubicBezTo>
                    <a:pt x="229430" y="4241068"/>
                    <a:pt x="308857" y="4297234"/>
                    <a:pt x="497778" y="4213264"/>
                  </a:cubicBezTo>
                  <a:cubicBezTo>
                    <a:pt x="686699" y="4129294"/>
                    <a:pt x="716031" y="4173862"/>
                    <a:pt x="918974" y="4118302"/>
                  </a:cubicBezTo>
                  <a:cubicBezTo>
                    <a:pt x="1121917" y="4062743"/>
                    <a:pt x="1245707" y="4048927"/>
                    <a:pt x="1378461" y="4014708"/>
                  </a:cubicBezTo>
                  <a:cubicBezTo>
                    <a:pt x="1511215" y="3980489"/>
                    <a:pt x="1760372" y="3936399"/>
                    <a:pt x="1914529" y="3893848"/>
                  </a:cubicBezTo>
                  <a:cubicBezTo>
                    <a:pt x="1764479" y="3848901"/>
                    <a:pt x="1718226" y="3657521"/>
                    <a:pt x="1452984" y="3510727"/>
                  </a:cubicBezTo>
                  <a:cubicBezTo>
                    <a:pt x="1187743" y="3363933"/>
                    <a:pt x="1158729" y="3228836"/>
                    <a:pt x="1031768" y="3161082"/>
                  </a:cubicBezTo>
                  <a:cubicBezTo>
                    <a:pt x="904807" y="3093328"/>
                    <a:pt x="793392" y="2886377"/>
                    <a:pt x="570223" y="2777961"/>
                  </a:cubicBezTo>
                  <a:cubicBezTo>
                    <a:pt x="726676" y="2730666"/>
                    <a:pt x="936005" y="2800563"/>
                    <a:pt x="1101523" y="2738398"/>
                  </a:cubicBezTo>
                  <a:cubicBezTo>
                    <a:pt x="1267041" y="2676233"/>
                    <a:pt x="1462855" y="2731802"/>
                    <a:pt x="1571519" y="2703400"/>
                  </a:cubicBezTo>
                  <a:cubicBezTo>
                    <a:pt x="1680183" y="2674998"/>
                    <a:pt x="1902559" y="2684974"/>
                    <a:pt x="2082384" y="2665358"/>
                  </a:cubicBezTo>
                  <a:cubicBezTo>
                    <a:pt x="2262209" y="2645743"/>
                    <a:pt x="2370658" y="2685296"/>
                    <a:pt x="2613684" y="2625795"/>
                  </a:cubicBezTo>
                  <a:cubicBezTo>
                    <a:pt x="2516985" y="2410229"/>
                    <a:pt x="2565809" y="2257742"/>
                    <a:pt x="2468355" y="2142338"/>
                  </a:cubicBezTo>
                  <a:cubicBezTo>
                    <a:pt x="2370901" y="2026934"/>
                    <a:pt x="2428706" y="1917836"/>
                    <a:pt x="2339958" y="1715206"/>
                  </a:cubicBezTo>
                  <a:cubicBezTo>
                    <a:pt x="2251210" y="1512576"/>
                    <a:pt x="2297343" y="1445853"/>
                    <a:pt x="2190396" y="1217667"/>
                  </a:cubicBezTo>
                  <a:cubicBezTo>
                    <a:pt x="2308668" y="1264165"/>
                    <a:pt x="2489709" y="1405611"/>
                    <a:pt x="2682773" y="1449192"/>
                  </a:cubicBezTo>
                  <a:cubicBezTo>
                    <a:pt x="2875837" y="1492773"/>
                    <a:pt x="2926946" y="1581155"/>
                    <a:pt x="3175150" y="1680717"/>
                  </a:cubicBezTo>
                  <a:cubicBezTo>
                    <a:pt x="3423354" y="1780279"/>
                    <a:pt x="3515732" y="1885880"/>
                    <a:pt x="3687222" y="1921502"/>
                  </a:cubicBezTo>
                  <a:cubicBezTo>
                    <a:pt x="3858712" y="1957124"/>
                    <a:pt x="3992634" y="2079198"/>
                    <a:pt x="4159904" y="2143766"/>
                  </a:cubicBezTo>
                  <a:cubicBezTo>
                    <a:pt x="4207070" y="2007521"/>
                    <a:pt x="4351314" y="1800433"/>
                    <a:pt x="4344276" y="1655562"/>
                  </a:cubicBezTo>
                  <a:cubicBezTo>
                    <a:pt x="4337238" y="1510691"/>
                    <a:pt x="4519819" y="1320410"/>
                    <a:pt x="4517244" y="1197557"/>
                  </a:cubicBezTo>
                  <a:cubicBezTo>
                    <a:pt x="4514669" y="1074704"/>
                    <a:pt x="4693918" y="791446"/>
                    <a:pt x="4730127" y="633858"/>
                  </a:cubicBezTo>
                  <a:cubicBezTo>
                    <a:pt x="4925298" y="811595"/>
                    <a:pt x="4934325" y="908061"/>
                    <a:pt x="5153416" y="1046186"/>
                  </a:cubicBezTo>
                  <a:cubicBezTo>
                    <a:pt x="5372507" y="1184311"/>
                    <a:pt x="5384057" y="1285029"/>
                    <a:pt x="5576704" y="1458513"/>
                  </a:cubicBezTo>
                  <a:close/>
                </a:path>
              </a:pathLst>
            </a:custGeom>
            <a:solidFill>
              <a:srgbClr val="005355"/>
            </a:solidFill>
            <a:ln w="76200">
              <a:solidFill>
                <a:srgbClr val="FFD357"/>
              </a:solidFill>
              <a:extLst>
                <a:ext uri="{C807C97D-BFC1-408E-A445-0C87EB9F89A2}">
                  <ask:lineSketchStyleProps xmlns:ask="http://schemas.microsoft.com/office/drawing/2018/sketchyshapes" sd="2411147892">
                    <a:prstGeom prst="irregularSeal2">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Explosion text">
              <a:extLst>
                <a:ext uri="{FF2B5EF4-FFF2-40B4-BE49-F238E27FC236}">
                  <a16:creationId xmlns:a16="http://schemas.microsoft.com/office/drawing/2014/main" id="{73AA6854-99FA-F1D8-524A-A5264321DE67}"/>
                </a:ext>
              </a:extLst>
            </p:cNvPr>
            <p:cNvSpPr txBox="1"/>
            <p:nvPr/>
          </p:nvSpPr>
          <p:spPr>
            <a:xfrm rot="840691">
              <a:off x="27122229" y="9102884"/>
              <a:ext cx="6142699" cy="2940255"/>
            </a:xfrm>
            <a:prstGeom prst="rect">
              <a:avLst/>
            </a:prstGeom>
            <a:noFill/>
          </p:spPr>
          <p:txBody>
            <a:bodyPr wrap="square" lIns="82764" tIns="41382" rIns="82764" bIns="41382" rtlCol="0" anchor="t">
              <a:noAutofit/>
            </a:bodyPr>
            <a:lstStyle/>
            <a:p>
              <a:pPr algn="ctr"/>
              <a:r>
                <a:rPr lang="en-GB" sz="4400" b="1" dirty="0">
                  <a:solidFill>
                    <a:schemeClr val="bg1"/>
                  </a:solidFill>
                  <a:effectLst>
                    <a:outerShdw blurRad="38100" dist="38100" dir="2700000" algn="tl">
                      <a:srgbClr val="000000">
                        <a:alpha val="43137"/>
                      </a:srgbClr>
                    </a:outerShdw>
                  </a:effectLst>
                  <a:latin typeface="Bradley Hand ITC" panose="03070402050302030203" pitchFamily="66" charset="0"/>
                </a:rPr>
                <a:t>Congratulations, you are on your way to a responsible Capstone policy!</a:t>
              </a:r>
              <a:endParaRPr lang="en-US" sz="4000" dirty="0">
                <a:solidFill>
                  <a:schemeClr val="bg1"/>
                </a:solidFill>
                <a:latin typeface="Bradley Hand ITC" panose="03070402050302030203" pitchFamily="66" charset="0"/>
              </a:endParaRPr>
            </a:p>
          </p:txBody>
        </p:sp>
      </p:grpSp>
      <p:pic>
        <p:nvPicPr>
          <p:cNvPr id="8" name="Picture 7" descr="A black and white text on a black background&#10;&#10;Description automatically generated">
            <a:extLst>
              <a:ext uri="{FF2B5EF4-FFF2-40B4-BE49-F238E27FC236}">
                <a16:creationId xmlns:a16="http://schemas.microsoft.com/office/drawing/2014/main" id="{FB24C534-B5F2-9858-3617-0E4E03EA8E32}"/>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357218" y="1267670"/>
            <a:ext cx="9144763" cy="3038127"/>
          </a:xfrm>
          <a:prstGeom prst="rect">
            <a:avLst/>
          </a:prstGeom>
        </p:spPr>
      </p:pic>
      <p:grpSp>
        <p:nvGrpSpPr>
          <p:cNvPr id="63" name="Group 62">
            <a:extLst>
              <a:ext uri="{FF2B5EF4-FFF2-40B4-BE49-F238E27FC236}">
                <a16:creationId xmlns:a16="http://schemas.microsoft.com/office/drawing/2014/main" id="{30292EDB-9C17-34B0-E765-CE322DA3E68D}"/>
              </a:ext>
            </a:extLst>
          </p:cNvPr>
          <p:cNvGrpSpPr>
            <a:grpSpLocks noChangeAspect="1"/>
          </p:cNvGrpSpPr>
          <p:nvPr/>
        </p:nvGrpSpPr>
        <p:grpSpPr>
          <a:xfrm>
            <a:off x="43718904" y="945088"/>
            <a:ext cx="6839795" cy="3579446"/>
            <a:chOff x="42882963" y="24973608"/>
            <a:chExt cx="5737778" cy="3002730"/>
          </a:xfrm>
        </p:grpSpPr>
        <p:pic>
          <p:nvPicPr>
            <p:cNvPr id="60" name="Picture 59" descr="A red square with white letter a&#10;&#10;Description automatically generated">
              <a:extLst>
                <a:ext uri="{FF2B5EF4-FFF2-40B4-BE49-F238E27FC236}">
                  <a16:creationId xmlns:a16="http://schemas.microsoft.com/office/drawing/2014/main" id="{5A426AAE-8C5E-2851-158C-4DF95C2AD039}"/>
                </a:ext>
              </a:extLst>
            </p:cNvPr>
            <p:cNvPicPr>
              <a:picLocks noChangeAspect="1"/>
            </p:cNvPicPr>
            <p:nvPr/>
          </p:nvPicPr>
          <p:blipFill rotWithShape="1">
            <a:blip r:embed="rId25">
              <a:extLst>
                <a:ext uri="{BEBA8EAE-BF5A-486C-A8C5-ECC9F3942E4B}">
                  <a14:imgProps xmlns:a14="http://schemas.microsoft.com/office/drawing/2010/main">
                    <a14:imgLayer r:embed="rId26">
                      <a14:imgEffect>
                        <a14:brightnessContrast bright="100000"/>
                      </a14:imgEffect>
                    </a14:imgLayer>
                  </a14:imgProps>
                </a:ext>
                <a:ext uri="{28A0092B-C50C-407E-A947-70E740481C1C}">
                  <a14:useLocalDpi xmlns:a14="http://schemas.microsoft.com/office/drawing/2010/main" val="0"/>
                </a:ext>
              </a:extLst>
            </a:blip>
            <a:srcRect r="46267" b="26454"/>
            <a:stretch/>
          </p:blipFill>
          <p:spPr>
            <a:xfrm>
              <a:off x="42883200" y="24973608"/>
              <a:ext cx="4193756" cy="2208690"/>
            </a:xfrm>
            <a:prstGeom prst="rect">
              <a:avLst/>
            </a:prstGeom>
          </p:spPr>
        </p:pic>
        <p:pic>
          <p:nvPicPr>
            <p:cNvPr id="39" name="Picture 38" descr="A red square with white letter a&#10;&#10;Description automatically generated">
              <a:extLst>
                <a:ext uri="{FF2B5EF4-FFF2-40B4-BE49-F238E27FC236}">
                  <a16:creationId xmlns:a16="http://schemas.microsoft.com/office/drawing/2014/main" id="{FDCA9075-3761-E0A8-AE8C-7095EF559DE9}"/>
                </a:ext>
              </a:extLst>
            </p:cNvPr>
            <p:cNvPicPr>
              <a:picLocks noChangeAspect="1"/>
            </p:cNvPicPr>
            <p:nvPr/>
          </p:nvPicPr>
          <p:blipFill rotWithShape="1">
            <a:blip r:embed="rId25">
              <a:extLst>
                <a:ext uri="{BEBA8EAE-BF5A-486C-A8C5-ECC9F3942E4B}">
                  <a14:imgProps xmlns:a14="http://schemas.microsoft.com/office/drawing/2010/main">
                    <a14:imgLayer r:embed="rId26">
                      <a14:imgEffect>
                        <a14:brightnessContrast bright="100000"/>
                      </a14:imgEffect>
                    </a14:imgLayer>
                  </a14:imgProps>
                </a:ext>
                <a:ext uri="{28A0092B-C50C-407E-A947-70E740481C1C}">
                  <a14:useLocalDpi xmlns:a14="http://schemas.microsoft.com/office/drawing/2010/main" val="0"/>
                </a:ext>
              </a:extLst>
            </a:blip>
            <a:srcRect r="46264" b="22897"/>
            <a:stretch/>
          </p:blipFill>
          <p:spPr>
            <a:xfrm>
              <a:off x="42882963" y="24973608"/>
              <a:ext cx="4193993" cy="2315517"/>
            </a:xfrm>
            <a:prstGeom prst="rect">
              <a:avLst/>
            </a:prstGeom>
          </p:spPr>
        </p:pic>
        <p:pic>
          <p:nvPicPr>
            <p:cNvPr id="41" name="Picture 40" descr="A flag of a red yellow and black color&#10;&#10;Description automatically generated">
              <a:extLst>
                <a:ext uri="{FF2B5EF4-FFF2-40B4-BE49-F238E27FC236}">
                  <a16:creationId xmlns:a16="http://schemas.microsoft.com/office/drawing/2014/main" id="{3E827066-78D7-A595-A64F-0E8BFF8A806F}"/>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5184475" y="27281817"/>
              <a:ext cx="420302" cy="292491"/>
            </a:xfrm>
            <a:prstGeom prst="rect">
              <a:avLst/>
            </a:prstGeom>
          </p:spPr>
        </p:pic>
        <p:grpSp>
          <p:nvGrpSpPr>
            <p:cNvPr id="42" name="Group 41">
              <a:extLst>
                <a:ext uri="{FF2B5EF4-FFF2-40B4-BE49-F238E27FC236}">
                  <a16:creationId xmlns:a16="http://schemas.microsoft.com/office/drawing/2014/main" id="{8216818F-24FA-257D-98A1-9FFCCF6B8B35}"/>
                </a:ext>
              </a:extLst>
            </p:cNvPr>
            <p:cNvGrpSpPr>
              <a:grpSpLocks noChangeAspect="1"/>
            </p:cNvGrpSpPr>
            <p:nvPr/>
          </p:nvGrpSpPr>
          <p:grpSpPr>
            <a:xfrm>
              <a:off x="47172338" y="25022304"/>
              <a:ext cx="1448403" cy="1291377"/>
              <a:chOff x="39889502" y="20789641"/>
              <a:chExt cx="1827395" cy="1629276"/>
            </a:xfrm>
          </p:grpSpPr>
          <p:pic>
            <p:nvPicPr>
              <p:cNvPr id="44" name="Picture 43" descr="A colorful bars with blue text&#10;&#10;Description automatically generated with medium confidence">
                <a:extLst>
                  <a:ext uri="{FF2B5EF4-FFF2-40B4-BE49-F238E27FC236}">
                    <a16:creationId xmlns:a16="http://schemas.microsoft.com/office/drawing/2014/main" id="{D287FE77-CF08-5AF3-37C7-CF7C4AD0E2F7}"/>
                  </a:ext>
                </a:extLst>
              </p:cNvPr>
              <p:cNvPicPr>
                <a:picLocks noChangeAspect="1"/>
              </p:cNvPicPr>
              <p:nvPr/>
            </p:nvPicPr>
            <p:blipFill>
              <a:blip r:embed="rId28">
                <a:biLevel thresh="25000"/>
                <a:extLst>
                  <a:ext uri="{BEBA8EAE-BF5A-486C-A8C5-ECC9F3942E4B}">
                    <a14:imgProps xmlns:a14="http://schemas.microsoft.com/office/drawing/2010/main">
                      <a14:imgLayer r:embed="rId2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9889524" y="20789641"/>
                <a:ext cx="1827373" cy="1629276"/>
              </a:xfrm>
              <a:prstGeom prst="rect">
                <a:avLst/>
              </a:prstGeom>
            </p:spPr>
          </p:pic>
          <p:grpSp>
            <p:nvGrpSpPr>
              <p:cNvPr id="45" name="Group 44">
                <a:extLst>
                  <a:ext uri="{FF2B5EF4-FFF2-40B4-BE49-F238E27FC236}">
                    <a16:creationId xmlns:a16="http://schemas.microsoft.com/office/drawing/2014/main" id="{4F41ED27-37A6-797D-3104-C22961629427}"/>
                  </a:ext>
                </a:extLst>
              </p:cNvPr>
              <p:cNvGrpSpPr/>
              <p:nvPr/>
            </p:nvGrpSpPr>
            <p:grpSpPr>
              <a:xfrm>
                <a:off x="39889502" y="20982023"/>
                <a:ext cx="1827373" cy="904242"/>
                <a:chOff x="39889502" y="20982023"/>
                <a:chExt cx="1827373" cy="904242"/>
              </a:xfrm>
            </p:grpSpPr>
            <p:pic>
              <p:nvPicPr>
                <p:cNvPr id="46" name="Picture 45" descr="A colorful bars with blue text&#10;&#10;Description automatically generated with medium confidence">
                  <a:extLst>
                    <a:ext uri="{FF2B5EF4-FFF2-40B4-BE49-F238E27FC236}">
                      <a16:creationId xmlns:a16="http://schemas.microsoft.com/office/drawing/2014/main" id="{0F5CC29B-727A-479D-2ABD-7CC6B7EF2659}"/>
                    </a:ext>
                  </a:extLst>
                </p:cNvPr>
                <p:cNvPicPr>
                  <a:picLocks noChangeAspect="1"/>
                </p:cNvPicPr>
                <p:nvPr/>
              </p:nvPicPr>
              <p:blipFill rotWithShape="1">
                <a:blip r:embed="rId30">
                  <a:extLst>
                    <a:ext uri="{28A0092B-C50C-407E-A947-70E740481C1C}">
                      <a14:useLocalDpi xmlns:a14="http://schemas.microsoft.com/office/drawing/2010/main" val="0"/>
                    </a:ext>
                  </a:extLst>
                </a:blip>
                <a:srcRect t="11947" b="32553"/>
                <a:stretch/>
              </p:blipFill>
              <p:spPr>
                <a:xfrm>
                  <a:off x="39889502" y="20982023"/>
                  <a:ext cx="1827373" cy="904242"/>
                </a:xfrm>
                <a:prstGeom prst="rect">
                  <a:avLst/>
                </a:prstGeom>
              </p:spPr>
            </p:pic>
            <p:sp>
              <p:nvSpPr>
                <p:cNvPr id="47" name="Rectangle 46">
                  <a:extLst>
                    <a:ext uri="{FF2B5EF4-FFF2-40B4-BE49-F238E27FC236}">
                      <a16:creationId xmlns:a16="http://schemas.microsoft.com/office/drawing/2014/main" id="{3AC34865-F7E4-A040-1A17-C9F15A7372F5}"/>
                    </a:ext>
                  </a:extLst>
                </p:cNvPr>
                <p:cNvSpPr/>
                <p:nvPr/>
              </p:nvSpPr>
              <p:spPr>
                <a:xfrm>
                  <a:off x="41313879" y="21457740"/>
                  <a:ext cx="80649" cy="4097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3" name="Rectangle 42">
              <a:extLst>
                <a:ext uri="{FF2B5EF4-FFF2-40B4-BE49-F238E27FC236}">
                  <a16:creationId xmlns:a16="http://schemas.microsoft.com/office/drawing/2014/main" id="{7CA92FD1-BD7A-D03D-88E0-97E59218D760}"/>
                </a:ext>
              </a:extLst>
            </p:cNvPr>
            <p:cNvSpPr/>
            <p:nvPr/>
          </p:nvSpPr>
          <p:spPr>
            <a:xfrm>
              <a:off x="43661446" y="27126539"/>
              <a:ext cx="1634781" cy="6272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BE" sz="2800" spc="-100" dirty="0">
                  <a:latin typeface="Bahnschrift" panose="020B0502040204020203" pitchFamily="34" charset="0"/>
                </a:rPr>
                <a:t>of Belgium</a:t>
              </a:r>
              <a:endParaRPr lang="en-GB" sz="2800" spc="-100" dirty="0">
                <a:latin typeface="Bahnschrift" panose="020B0502040204020203" pitchFamily="34" charset="0"/>
              </a:endParaRPr>
            </a:p>
          </p:txBody>
        </p:sp>
        <p:pic>
          <p:nvPicPr>
            <p:cNvPr id="61" name="Picture 60" descr="A red square with white letter a&#10;&#10;Description automatically generated">
              <a:extLst>
                <a:ext uri="{FF2B5EF4-FFF2-40B4-BE49-F238E27FC236}">
                  <a16:creationId xmlns:a16="http://schemas.microsoft.com/office/drawing/2014/main" id="{B0D8842F-A1FE-606A-19FF-AC87EF5D22E5}"/>
                </a:ext>
              </a:extLst>
            </p:cNvPr>
            <p:cNvPicPr>
              <a:picLocks noChangeAspect="1"/>
            </p:cNvPicPr>
            <p:nvPr/>
          </p:nvPicPr>
          <p:blipFill rotWithShape="1">
            <a:blip r:embed="rId25">
              <a:extLst>
                <a:ext uri="{BEBA8EAE-BF5A-486C-A8C5-ECC9F3942E4B}">
                  <a14:imgProps xmlns:a14="http://schemas.microsoft.com/office/drawing/2010/main">
                    <a14:imgLayer r:embed="rId26">
                      <a14:imgEffect>
                        <a14:brightnessContrast bright="100000"/>
                      </a14:imgEffect>
                    </a14:imgLayer>
                  </a14:imgProps>
                </a:ext>
                <a:ext uri="{28A0092B-C50C-407E-A947-70E740481C1C}">
                  <a14:useLocalDpi xmlns:a14="http://schemas.microsoft.com/office/drawing/2010/main" val="0"/>
                </a:ext>
              </a:extLst>
            </a:blip>
            <a:srcRect l="36990" t="42864" r="33633" b="-1"/>
            <a:stretch/>
          </p:blipFill>
          <p:spPr>
            <a:xfrm>
              <a:off x="45748575" y="26260425"/>
              <a:ext cx="2292846" cy="1715913"/>
            </a:xfrm>
            <a:prstGeom prst="rect">
              <a:avLst/>
            </a:prstGeom>
          </p:spPr>
        </p:pic>
        <p:pic>
          <p:nvPicPr>
            <p:cNvPr id="40" name="Afbeelding 18" descr="Afbeelding met tekst&#10;&#10;Automatisch gegenereerde beschrijving">
              <a:extLst>
                <a:ext uri="{FF2B5EF4-FFF2-40B4-BE49-F238E27FC236}">
                  <a16:creationId xmlns:a16="http://schemas.microsoft.com/office/drawing/2014/main" id="{6E45CBC7-FD9D-D2F2-A11A-07A5B25F989D}"/>
                </a:ext>
              </a:extLst>
            </p:cNvPr>
            <p:cNvPicPr>
              <a:picLocks noChangeAspect="1"/>
            </p:cNvPicPr>
            <p:nvPr/>
          </p:nvPicPr>
          <p:blipFill rotWithShape="1">
            <a:blip r:embed="rId31">
              <a:extLst>
                <a:ext uri="{28A0092B-C50C-407E-A947-70E740481C1C}">
                  <a14:useLocalDpi xmlns:a14="http://schemas.microsoft.com/office/drawing/2010/main" val="0"/>
                </a:ext>
              </a:extLst>
            </a:blip>
            <a:srcRect/>
            <a:stretch/>
          </p:blipFill>
          <p:spPr>
            <a:xfrm>
              <a:off x="45860863" y="25938021"/>
              <a:ext cx="1086885" cy="1080910"/>
            </a:xfrm>
            <a:prstGeom prst="rect">
              <a:avLst/>
            </a:prstGeom>
          </p:spPr>
        </p:pic>
      </p:grpSp>
      <p:pic>
        <p:nvPicPr>
          <p:cNvPr id="89" name="Picture 88" descr="A gavel and a block of wood&#10;&#10;Description automatically generated">
            <a:extLst>
              <a:ext uri="{FF2B5EF4-FFF2-40B4-BE49-F238E27FC236}">
                <a16:creationId xmlns:a16="http://schemas.microsoft.com/office/drawing/2014/main" id="{3E3D7BBA-53C8-777C-A654-5C0E1C1D5002}"/>
              </a:ext>
            </a:extLst>
          </p:cNvPr>
          <p:cNvPicPr>
            <a:picLocks noChangeAspect="1"/>
          </p:cNvPicPr>
          <p:nvPr/>
        </p:nvPicPr>
        <p:blipFill>
          <a:blip r:embed="rId32">
            <a:lum bright="70000" contrast="-70000"/>
            <a:extLst>
              <a:ext uri="{28A0092B-C50C-407E-A947-70E740481C1C}">
                <a14:useLocalDpi xmlns:a14="http://schemas.microsoft.com/office/drawing/2010/main" val="0"/>
              </a:ext>
            </a:extLst>
          </a:blip>
          <a:stretch>
            <a:fillRect/>
          </a:stretch>
        </p:blipFill>
        <p:spPr>
          <a:xfrm>
            <a:off x="39034898" y="1430278"/>
            <a:ext cx="3208556" cy="3208556"/>
          </a:xfrm>
          <a:prstGeom prst="rect">
            <a:avLst/>
          </a:prstGeom>
        </p:spPr>
      </p:pic>
    </p:spTree>
    <p:extLst>
      <p:ext uri="{BB962C8B-B14F-4D97-AF65-F5344CB8AC3E}">
        <p14:creationId xmlns:p14="http://schemas.microsoft.com/office/powerpoint/2010/main" val="84928234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24" fill="hold"/>
                                            <p:tgtEl>
                                              <p:spTgt spid="1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121"/>
                    </p:tgtEl>
                  </p:cMediaNode>
                </p:audio>
                <p:seq concurrent="1" nextAc="seek">
                  <p:cTn id="8" restart="whenNotActive" fill="hold" evtFilter="cancelBubble" nodeType="interactiveSeq">
                    <p:stCondLst>
                      <p:cond evt="onMediaBookmark" delay="0">
                        <p:tgtEl>
                          <p14:bmkTgt spid="121" bmkName="Bookmark 1"/>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withEffect">
                                      <p:stCondLst>
                                        <p:cond delay="0"/>
                                      </p:stCondLst>
                                      <p:childTnLst>
                                        <p:set>
                                          <p:cBhvr>
                                            <p:cTn id="12" dur="1" fill="hold">
                                              <p:stCondLst>
                                                <p:cond delay="3999"/>
                                              </p:stCondLst>
                                            </p:cTn>
                                            <p:tgtEl>
                                              <p:spTgt spid="86"/>
                                            </p:tgtEl>
                                            <p:attrNameLst>
                                              <p:attrName>style.visibility</p:attrName>
                                            </p:attrNameLst>
                                          </p:cBhvr>
                                          <p:to>
                                            <p:strVal val="visible"/>
                                          </p:to>
                                        </p:set>
                                      </p:childTnLst>
                                    </p:cTn>
                                  </p:par>
                                  <p:par>
                                    <p:cTn id="13" presetID="9" presetClass="emph" presetSubtype="0" grpId="0" nodeType="withEffect">
                                      <p:stCondLst>
                                        <p:cond delay="0"/>
                                      </p:stCondLst>
                                      <p:childTnLst>
                                        <p:set>
                                          <p:cBhvr>
                                            <p:cTn id="14" dur="50000"/>
                                            <p:tgtEl>
                                              <p:spTgt spid="84"/>
                                            </p:tgtEl>
                                            <p:attrNameLst>
                                              <p:attrName>style.opacity</p:attrName>
                                            </p:attrNameLst>
                                          </p:cBhvr>
                                          <p:to>
                                            <p:strVal val="0.5"/>
                                          </p:to>
                                        </p:set>
                                        <p:animEffect filter="image" prLst="opacity: 0.5">
                                          <p:cBhvr rctx="IE">
                                            <p:cTn id="15" dur="50000"/>
                                            <p:tgtEl>
                                              <p:spTgt spid="84"/>
                                            </p:tgtEl>
                                          </p:cBhvr>
                                        </p:animEffect>
                                      </p:childTnLst>
                                    </p:cTn>
                                  </p:par>
                                  <p:par>
                                    <p:cTn id="16" presetID="9" presetClass="emph" presetSubtype="0" grpId="1" nodeType="withEffect">
                                      <p:stCondLst>
                                        <p:cond delay="0"/>
                                      </p:stCondLst>
                                      <p:childTnLst>
                                        <p:set>
                                          <p:cBhvr>
                                            <p:cTn id="17" dur="50000"/>
                                            <p:tgtEl>
                                              <p:spTgt spid="112"/>
                                            </p:tgtEl>
                                            <p:attrNameLst>
                                              <p:attrName>style.opacity</p:attrName>
                                            </p:attrNameLst>
                                          </p:cBhvr>
                                          <p:to>
                                            <p:strVal val="0.5"/>
                                          </p:to>
                                        </p:set>
                                        <p:animEffect filter="image" prLst="opacity: 0.5">
                                          <p:cBhvr rctx="IE">
                                            <p:cTn id="18" dur="50000"/>
                                            <p:tgtEl>
                                              <p:spTgt spid="112"/>
                                            </p:tgtEl>
                                          </p:cBhvr>
                                        </p:animEffect>
                                      </p:childTnLst>
                                    </p:cTn>
                                  </p:par>
                                  <p:par>
                                    <p:cTn id="19" presetID="9" presetClass="emph" presetSubtype="0" grpId="0" nodeType="withEffect">
                                      <p:stCondLst>
                                        <p:cond delay="0"/>
                                      </p:stCondLst>
                                      <p:childTnLst>
                                        <p:set>
                                          <p:cBhvr>
                                            <p:cTn id="20" dur="50000"/>
                                            <p:tgtEl>
                                              <p:spTgt spid="113"/>
                                            </p:tgtEl>
                                            <p:attrNameLst>
                                              <p:attrName>style.opacity</p:attrName>
                                            </p:attrNameLst>
                                          </p:cBhvr>
                                          <p:to>
                                            <p:strVal val="0.5"/>
                                          </p:to>
                                        </p:set>
                                        <p:animEffect filter="image" prLst="opacity: 0.5">
                                          <p:cBhvr rctx="IE">
                                            <p:cTn id="21" dur="50000"/>
                                            <p:tgtEl>
                                              <p:spTgt spid="113"/>
                                            </p:tgtEl>
                                          </p:cBhvr>
                                        </p:animEffect>
                                      </p:childTnLst>
                                    </p:cTn>
                                  </p:par>
                                </p:childTnLst>
                              </p:cTn>
                            </p:par>
                            <p:par>
                              <p:cTn id="22" fill="hold">
                                <p:stCondLst>
                                  <p:cond delay="50000"/>
                                </p:stCondLst>
                                <p:childTnLst>
                                  <p:par>
                                    <p:cTn id="23" presetID="1" presetClass="exit" presetSubtype="0" fill="hold" nodeType="afterEffect">
                                      <p:stCondLst>
                                        <p:cond delay="0"/>
                                      </p:stCondLst>
                                      <p:childTnLst>
                                        <p:set>
                                          <p:cBhvr>
                                            <p:cTn id="24" dur="1" fill="hold">
                                              <p:stCondLst>
                                                <p:cond delay="3999"/>
                                              </p:stCondLst>
                                            </p:cTn>
                                            <p:tgtEl>
                                              <p:spTgt spid="86"/>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childTnLst>
                                    </p:cTn>
                                  </p:par>
                                  <p:par>
                                    <p:cTn id="27" presetID="9" presetClass="emph" presetSubtype="0" grpId="0" nodeType="withEffect">
                                      <p:stCondLst>
                                        <p:cond delay="0"/>
                                      </p:stCondLst>
                                      <p:childTnLst>
                                        <p:set>
                                          <p:cBhvr>
                                            <p:cTn id="28" dur="45000"/>
                                            <p:tgtEl>
                                              <p:spTgt spid="4"/>
                                            </p:tgtEl>
                                            <p:attrNameLst>
                                              <p:attrName>style.opacity</p:attrName>
                                            </p:attrNameLst>
                                          </p:cBhvr>
                                          <p:to>
                                            <p:strVal val="0.5"/>
                                          </p:to>
                                        </p:set>
                                        <p:animEffect filter="image" prLst="opacity: 0.5">
                                          <p:cBhvr rctx="IE">
                                            <p:cTn id="29" dur="45000"/>
                                            <p:tgtEl>
                                              <p:spTgt spid="4"/>
                                            </p:tgtEl>
                                          </p:cBhvr>
                                        </p:animEffect>
                                      </p:childTnLst>
                                    </p:cTn>
                                  </p:par>
                                  <p:par>
                                    <p:cTn id="30" presetID="9" presetClass="emph" presetSubtype="0" grpId="0" nodeType="withEffect">
                                      <p:stCondLst>
                                        <p:cond delay="0"/>
                                      </p:stCondLst>
                                      <p:childTnLst>
                                        <p:set>
                                          <p:cBhvr>
                                            <p:cTn id="31" dur="45000"/>
                                            <p:tgtEl>
                                              <p:spTgt spid="112"/>
                                            </p:tgtEl>
                                            <p:attrNameLst>
                                              <p:attrName>style.opacity</p:attrName>
                                            </p:attrNameLst>
                                          </p:cBhvr>
                                          <p:to>
                                            <p:strVal val="0.5"/>
                                          </p:to>
                                        </p:set>
                                        <p:animEffect filter="image" prLst="opacity: 0.5">
                                          <p:cBhvr rctx="IE">
                                            <p:cTn id="32" dur="45000"/>
                                            <p:tgtEl>
                                              <p:spTgt spid="112"/>
                                            </p:tgtEl>
                                          </p:cBhvr>
                                        </p:animEffect>
                                      </p:childTnLst>
                                    </p:cTn>
                                  </p:par>
                                  <p:par>
                                    <p:cTn id="33" presetID="9" presetClass="emph" presetSubtype="0" grpId="1" nodeType="withEffect">
                                      <p:stCondLst>
                                        <p:cond delay="0"/>
                                      </p:stCondLst>
                                      <p:childTnLst>
                                        <p:set>
                                          <p:cBhvr>
                                            <p:cTn id="34" dur="45000"/>
                                            <p:tgtEl>
                                              <p:spTgt spid="113"/>
                                            </p:tgtEl>
                                            <p:attrNameLst>
                                              <p:attrName>style.opacity</p:attrName>
                                            </p:attrNameLst>
                                          </p:cBhvr>
                                          <p:to>
                                            <p:strVal val="0.5"/>
                                          </p:to>
                                        </p:set>
                                        <p:animEffect filter="image" prLst="opacity: 0.5">
                                          <p:cBhvr rctx="IE">
                                            <p:cTn id="35" dur="45000"/>
                                            <p:tgtEl>
                                              <p:spTgt spid="113"/>
                                            </p:tgtEl>
                                          </p:cBhvr>
                                        </p:animEffect>
                                      </p:childTnLst>
                                    </p:cTn>
                                  </p:par>
                                </p:childTnLst>
                              </p:cTn>
                            </p:par>
                            <p:par>
                              <p:cTn id="36" fill="hold">
                                <p:stCondLst>
                                  <p:cond delay="95000"/>
                                </p:stCondLst>
                                <p:childTnLst>
                                  <p:par>
                                    <p:cTn id="37" presetID="1" presetClass="exit" presetSubtype="0" fill="hold" nodeType="afterEffect">
                                      <p:stCondLst>
                                        <p:cond delay="0"/>
                                      </p:stCondLst>
                                      <p:childTnLst>
                                        <p:set>
                                          <p:cBhvr>
                                            <p:cTn id="38" dur="1" fill="hold">
                                              <p:stCondLst>
                                                <p:cond delay="3999"/>
                                              </p:stCondLst>
                                            </p:cTn>
                                            <p:tgtEl>
                                              <p:spTgt spid="94"/>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3999"/>
                                              </p:stCondLst>
                                            </p:cTn>
                                            <p:tgtEl>
                                              <p:spTgt spid="21"/>
                                            </p:tgtEl>
                                            <p:attrNameLst>
                                              <p:attrName>style.visibility</p:attrName>
                                            </p:attrNameLst>
                                          </p:cBhvr>
                                          <p:to>
                                            <p:strVal val="visible"/>
                                          </p:to>
                                        </p:set>
                                      </p:childTnLst>
                                    </p:cTn>
                                  </p:par>
                                  <p:par>
                                    <p:cTn id="41" presetID="9" presetClass="emph" presetSubtype="0" grpId="1" nodeType="withEffect">
                                      <p:stCondLst>
                                        <p:cond delay="0"/>
                                      </p:stCondLst>
                                      <p:childTnLst>
                                        <p:set>
                                          <p:cBhvr>
                                            <p:cTn id="42" dur="45000"/>
                                            <p:tgtEl>
                                              <p:spTgt spid="4"/>
                                            </p:tgtEl>
                                            <p:attrNameLst>
                                              <p:attrName>style.opacity</p:attrName>
                                            </p:attrNameLst>
                                          </p:cBhvr>
                                          <p:to>
                                            <p:strVal val="0.5"/>
                                          </p:to>
                                        </p:set>
                                        <p:animEffect filter="image" prLst="opacity: 0.5">
                                          <p:cBhvr rctx="IE">
                                            <p:cTn id="43" dur="45000"/>
                                            <p:tgtEl>
                                              <p:spTgt spid="4"/>
                                            </p:tgtEl>
                                          </p:cBhvr>
                                        </p:animEffect>
                                      </p:childTnLst>
                                    </p:cTn>
                                  </p:par>
                                  <p:par>
                                    <p:cTn id="44" presetID="9" presetClass="emph" presetSubtype="0" grpId="1" nodeType="withEffect">
                                      <p:stCondLst>
                                        <p:cond delay="0"/>
                                      </p:stCondLst>
                                      <p:childTnLst>
                                        <p:set>
                                          <p:cBhvr>
                                            <p:cTn id="45" dur="45000"/>
                                            <p:tgtEl>
                                              <p:spTgt spid="84"/>
                                            </p:tgtEl>
                                            <p:attrNameLst>
                                              <p:attrName>style.opacity</p:attrName>
                                            </p:attrNameLst>
                                          </p:cBhvr>
                                          <p:to>
                                            <p:strVal val="0.5"/>
                                          </p:to>
                                        </p:set>
                                        <p:animEffect filter="image" prLst="opacity: 0.5">
                                          <p:cBhvr rctx="IE">
                                            <p:cTn id="46" dur="45000"/>
                                            <p:tgtEl>
                                              <p:spTgt spid="84"/>
                                            </p:tgtEl>
                                          </p:cBhvr>
                                        </p:animEffect>
                                      </p:childTnLst>
                                    </p:cTn>
                                  </p:par>
                                  <p:par>
                                    <p:cTn id="47" presetID="9" presetClass="emph" presetSubtype="0" grpId="2" nodeType="withEffect">
                                      <p:stCondLst>
                                        <p:cond delay="0"/>
                                      </p:stCondLst>
                                      <p:childTnLst>
                                        <p:set>
                                          <p:cBhvr>
                                            <p:cTn id="48" dur="45000"/>
                                            <p:tgtEl>
                                              <p:spTgt spid="113"/>
                                            </p:tgtEl>
                                            <p:attrNameLst>
                                              <p:attrName>style.opacity</p:attrName>
                                            </p:attrNameLst>
                                          </p:cBhvr>
                                          <p:to>
                                            <p:strVal val="0.5"/>
                                          </p:to>
                                        </p:set>
                                        <p:animEffect filter="image" prLst="opacity: 0.5">
                                          <p:cBhvr rctx="IE">
                                            <p:cTn id="49" dur="45000"/>
                                            <p:tgtEl>
                                              <p:spTgt spid="113"/>
                                            </p:tgtEl>
                                          </p:cBhvr>
                                        </p:animEffect>
                                      </p:childTnLst>
                                    </p:cTn>
                                  </p:par>
                                </p:childTnLst>
                              </p:cTn>
                            </p:par>
                            <p:par>
                              <p:cTn id="50" fill="hold">
                                <p:stCondLst>
                                  <p:cond delay="140000"/>
                                </p:stCondLst>
                                <p:childTnLst>
                                  <p:par>
                                    <p:cTn id="51" presetID="1" presetClass="exit" presetSubtype="0" fill="hold" nodeType="afterEffect">
                                      <p:stCondLst>
                                        <p:cond delay="0"/>
                                      </p:stCondLst>
                                      <p:childTnLst>
                                        <p:set>
                                          <p:cBhvr>
                                            <p:cTn id="52" dur="1" fill="hold">
                                              <p:stCondLst>
                                                <p:cond delay="3999"/>
                                              </p:stCondLst>
                                            </p:cTn>
                                            <p:tgtEl>
                                              <p:spTgt spid="21"/>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3999"/>
                                              </p:stCondLst>
                                            </p:cTn>
                                            <p:tgtEl>
                                              <p:spTgt spid="23"/>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120"/>
                                            </p:tgtEl>
                                            <p:attrNameLst>
                                              <p:attrName>style.visibility</p:attrName>
                                            </p:attrNameLst>
                                          </p:cBhvr>
                                          <p:to>
                                            <p:strVal val="hidden"/>
                                          </p:to>
                                        </p:set>
                                      </p:childTnLst>
                                    </p:cTn>
                                  </p:par>
                                  <p:par>
                                    <p:cTn id="57" presetID="9" presetClass="emph" presetSubtype="0" grpId="2" nodeType="withEffect">
                                      <p:stCondLst>
                                        <p:cond delay="0"/>
                                      </p:stCondLst>
                                      <p:childTnLst>
                                        <p:set>
                                          <p:cBhvr>
                                            <p:cTn id="58" dur="59000"/>
                                            <p:tgtEl>
                                              <p:spTgt spid="4"/>
                                            </p:tgtEl>
                                            <p:attrNameLst>
                                              <p:attrName>style.opacity</p:attrName>
                                            </p:attrNameLst>
                                          </p:cBhvr>
                                          <p:to>
                                            <p:strVal val="0.5"/>
                                          </p:to>
                                        </p:set>
                                        <p:animEffect filter="image" prLst="opacity: 0.5">
                                          <p:cBhvr rctx="IE">
                                            <p:cTn id="59" dur="59000"/>
                                            <p:tgtEl>
                                              <p:spTgt spid="4"/>
                                            </p:tgtEl>
                                          </p:cBhvr>
                                        </p:animEffect>
                                      </p:childTnLst>
                                    </p:cTn>
                                  </p:par>
                                  <p:par>
                                    <p:cTn id="60" presetID="9" presetClass="emph" presetSubtype="0" grpId="2" nodeType="withEffect">
                                      <p:stCondLst>
                                        <p:cond delay="0"/>
                                      </p:stCondLst>
                                      <p:childTnLst>
                                        <p:set>
                                          <p:cBhvr>
                                            <p:cTn id="61" dur="59000"/>
                                            <p:tgtEl>
                                              <p:spTgt spid="84"/>
                                            </p:tgtEl>
                                            <p:attrNameLst>
                                              <p:attrName>style.opacity</p:attrName>
                                            </p:attrNameLst>
                                          </p:cBhvr>
                                          <p:to>
                                            <p:strVal val="0.5"/>
                                          </p:to>
                                        </p:set>
                                        <p:animEffect filter="image" prLst="opacity: 0.5">
                                          <p:cBhvr rctx="IE">
                                            <p:cTn id="62" dur="59000"/>
                                            <p:tgtEl>
                                              <p:spTgt spid="84"/>
                                            </p:tgtEl>
                                          </p:cBhvr>
                                        </p:animEffect>
                                      </p:childTnLst>
                                    </p:cTn>
                                  </p:par>
                                  <p:par>
                                    <p:cTn id="63" presetID="9" presetClass="emph" presetSubtype="0" grpId="2" nodeType="withEffect">
                                      <p:stCondLst>
                                        <p:cond delay="0"/>
                                      </p:stCondLst>
                                      <p:childTnLst>
                                        <p:set>
                                          <p:cBhvr>
                                            <p:cTn id="64" dur="59000"/>
                                            <p:tgtEl>
                                              <p:spTgt spid="112"/>
                                            </p:tgtEl>
                                            <p:attrNameLst>
                                              <p:attrName>style.opacity</p:attrName>
                                            </p:attrNameLst>
                                          </p:cBhvr>
                                          <p:to>
                                            <p:strVal val="0.5"/>
                                          </p:to>
                                        </p:set>
                                        <p:animEffect filter="image" prLst="opacity: 0.5">
                                          <p:cBhvr rctx="IE">
                                            <p:cTn id="65" dur="59000"/>
                                            <p:tgtEl>
                                              <p:spTgt spid="112"/>
                                            </p:tgtEl>
                                          </p:cBhvr>
                                        </p:animEffect>
                                      </p:childTnLst>
                                    </p:cTn>
                                  </p:par>
                                </p:childTnLst>
                              </p:cTn>
                            </p:par>
                            <p:par>
                              <p:cTn id="66" fill="hold">
                                <p:stCondLst>
                                  <p:cond delay="199000"/>
                                </p:stCondLst>
                                <p:childTnLst>
                                  <p:par>
                                    <p:cTn id="67" presetID="1" presetClass="exit" presetSubtype="0" fill="hold" nodeType="afterEffect">
                                      <p:stCondLst>
                                        <p:cond delay="0"/>
                                      </p:stCondLst>
                                      <p:childTnLst>
                                        <p:set>
                                          <p:cBhvr>
                                            <p:cTn id="68" dur="1" fill="hold">
                                              <p:stCondLst>
                                                <p:cond delay="3999"/>
                                              </p:stCondLst>
                                            </p:cTn>
                                            <p:tgtEl>
                                              <p:spTgt spid="23"/>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20"/>
                                            </p:tgtEl>
                                            <p:attrNameLst>
                                              <p:attrName>style.visibility</p:attrName>
                                            </p:attrNameLst>
                                          </p:cBhvr>
                                          <p:to>
                                            <p:strVal val="visible"/>
                                          </p:to>
                                        </p:set>
                                      </p:childTnLst>
                                    </p:cTn>
                                  </p:par>
                                  <p:par>
                                    <p:cTn id="71" presetID="9" presetClass="emph" presetSubtype="0" grpId="3" nodeType="withEffect">
                                      <p:stCondLst>
                                        <p:cond delay="0"/>
                                      </p:stCondLst>
                                      <p:childTnLst>
                                        <p:set>
                                          <p:cBhvr>
                                            <p:cTn id="72" dur="15000"/>
                                            <p:tgtEl>
                                              <p:spTgt spid="84"/>
                                            </p:tgtEl>
                                            <p:attrNameLst>
                                              <p:attrName>style.opacity</p:attrName>
                                            </p:attrNameLst>
                                          </p:cBhvr>
                                          <p:to>
                                            <p:strVal val="0.5"/>
                                          </p:to>
                                        </p:set>
                                        <p:animEffect filter="image" prLst="opacity: 0.5">
                                          <p:cBhvr rctx="IE">
                                            <p:cTn id="73" dur="15000"/>
                                            <p:tgtEl>
                                              <p:spTgt spid="84"/>
                                            </p:tgtEl>
                                          </p:cBhvr>
                                        </p:animEffect>
                                      </p:childTnLst>
                                    </p:cTn>
                                  </p:par>
                                  <p:par>
                                    <p:cTn id="74" presetID="9" presetClass="emph" presetSubtype="0" grpId="3" nodeType="withEffect">
                                      <p:stCondLst>
                                        <p:cond delay="0"/>
                                      </p:stCondLst>
                                      <p:childTnLst>
                                        <p:set>
                                          <p:cBhvr>
                                            <p:cTn id="75" dur="15000"/>
                                            <p:tgtEl>
                                              <p:spTgt spid="112"/>
                                            </p:tgtEl>
                                            <p:attrNameLst>
                                              <p:attrName>style.opacity</p:attrName>
                                            </p:attrNameLst>
                                          </p:cBhvr>
                                          <p:to>
                                            <p:strVal val="0.5"/>
                                          </p:to>
                                        </p:set>
                                        <p:animEffect filter="image" prLst="opacity: 0.5">
                                          <p:cBhvr rctx="IE">
                                            <p:cTn id="76" dur="15000"/>
                                            <p:tgtEl>
                                              <p:spTgt spid="112"/>
                                            </p:tgtEl>
                                          </p:cBhvr>
                                        </p:animEffect>
                                      </p:childTnLst>
                                    </p:cTn>
                                  </p:par>
                                  <p:par>
                                    <p:cTn id="77" presetID="9" presetClass="emph" presetSubtype="0" grpId="3" nodeType="withEffect">
                                      <p:stCondLst>
                                        <p:cond delay="0"/>
                                      </p:stCondLst>
                                      <p:childTnLst>
                                        <p:set>
                                          <p:cBhvr>
                                            <p:cTn id="78" dur="15000"/>
                                            <p:tgtEl>
                                              <p:spTgt spid="113"/>
                                            </p:tgtEl>
                                            <p:attrNameLst>
                                              <p:attrName>style.opacity</p:attrName>
                                            </p:attrNameLst>
                                          </p:cBhvr>
                                          <p:to>
                                            <p:strVal val="0.5"/>
                                          </p:to>
                                        </p:set>
                                        <p:animEffect filter="image" prLst="opacity: 0.5">
                                          <p:cBhvr rctx="IE">
                                            <p:cTn id="79" dur="15000"/>
                                            <p:tgtEl>
                                              <p:spTgt spid="113"/>
                                            </p:tgtEl>
                                          </p:cBhvr>
                                        </p:animEffect>
                                      </p:childTnLst>
                                    </p:cTn>
                                  </p:par>
                                  <p:par>
                                    <p:cTn id="80" presetID="9" presetClass="emph" presetSubtype="0" grpId="3" nodeType="withEffect">
                                      <p:stCondLst>
                                        <p:cond delay="0"/>
                                      </p:stCondLst>
                                      <p:childTnLst>
                                        <p:set>
                                          <p:cBhvr>
                                            <p:cTn id="81" dur="15000"/>
                                            <p:tgtEl>
                                              <p:spTgt spid="4"/>
                                            </p:tgtEl>
                                            <p:attrNameLst>
                                              <p:attrName>style.opacity</p:attrName>
                                            </p:attrNameLst>
                                          </p:cBhvr>
                                          <p:to>
                                            <p:strVal val="0.5"/>
                                          </p:to>
                                        </p:set>
                                        <p:animEffect filter="image" prLst="opacity: 0.5">
                                          <p:cBhvr rctx="IE">
                                            <p:cTn id="82" dur="15000"/>
                                            <p:tgtEl>
                                              <p:spTgt spid="4"/>
                                            </p:tgtEl>
                                          </p:cBhvr>
                                        </p:animEffect>
                                      </p:childTnLst>
                                    </p:cTn>
                                  </p:par>
                                  <p:par>
                                    <p:cTn id="83" presetID="1" presetClass="entr" presetSubtype="0" fill="hold" nodeType="withEffect">
                                      <p:stCondLst>
                                        <p:cond delay="0"/>
                                      </p:stCondLst>
                                      <p:childTnLst>
                                        <p:set>
                                          <p:cBhvr>
                                            <p:cTn id="84" dur="1" fill="hold">
                                              <p:stCondLst>
                                                <p:cond delay="0"/>
                                              </p:stCondLst>
                                            </p:cTn>
                                            <p:tgtEl>
                                              <p:spTgt spid="137"/>
                                            </p:tgtEl>
                                            <p:attrNameLst>
                                              <p:attrName>style.visibility</p:attrName>
                                            </p:attrNameLst>
                                          </p:cBhvr>
                                          <p:to>
                                            <p:strVal val="visible"/>
                                          </p:to>
                                        </p:set>
                                      </p:childTnLst>
                                    </p:cTn>
                                  </p:par>
                                  <p:par>
                                    <p:cTn id="85" presetID="1" presetClass="entr" presetSubtype="0" fill="hold" nodeType="withEffect">
                                      <p:stCondLst>
                                        <p:cond delay="500"/>
                                      </p:stCondLst>
                                      <p:childTnLst>
                                        <p:set>
                                          <p:cBhvr>
                                            <p:cTn id="86" dur="1" fill="hold">
                                              <p:stCondLst>
                                                <p:cond delay="0"/>
                                              </p:stCondLst>
                                            </p:cTn>
                                            <p:tgtEl>
                                              <p:spTgt spid="131"/>
                                            </p:tgtEl>
                                            <p:attrNameLst>
                                              <p:attrName>style.visibility</p:attrName>
                                            </p:attrNameLst>
                                          </p:cBhvr>
                                          <p:to>
                                            <p:strVal val="visible"/>
                                          </p:to>
                                        </p:set>
                                      </p:childTnLst>
                                    </p:cTn>
                                  </p:par>
                                  <p:par>
                                    <p:cTn id="87" presetID="1" presetClass="exit" presetSubtype="0" fill="hold" nodeType="withEffect">
                                      <p:stCondLst>
                                        <p:cond delay="500"/>
                                      </p:stCondLst>
                                      <p:childTnLst>
                                        <p:set>
                                          <p:cBhvr>
                                            <p:cTn id="88" dur="1" fill="hold">
                                              <p:stCondLst>
                                                <p:cond delay="0"/>
                                              </p:stCondLst>
                                            </p:cTn>
                                            <p:tgtEl>
                                              <p:spTgt spid="137"/>
                                            </p:tgtEl>
                                            <p:attrNameLst>
                                              <p:attrName>style.visibility</p:attrName>
                                            </p:attrNameLst>
                                          </p:cBhvr>
                                          <p:to>
                                            <p:strVal val="hidden"/>
                                          </p:to>
                                        </p:set>
                                      </p:childTnLst>
                                    </p:cTn>
                                  </p:par>
                                  <p:par>
                                    <p:cTn id="89" presetID="1" presetClass="entr" presetSubtype="0" fill="hold" nodeType="withEffect">
                                      <p:stCondLst>
                                        <p:cond delay="1500"/>
                                      </p:stCondLst>
                                      <p:childTnLst>
                                        <p:set>
                                          <p:cBhvr>
                                            <p:cTn id="90" dur="1" fill="hold">
                                              <p:stCondLst>
                                                <p:cond delay="0"/>
                                              </p:stCondLst>
                                            </p:cTn>
                                            <p:tgtEl>
                                              <p:spTgt spid="125"/>
                                            </p:tgtEl>
                                            <p:attrNameLst>
                                              <p:attrName>style.visibility</p:attrName>
                                            </p:attrNameLst>
                                          </p:cBhvr>
                                          <p:to>
                                            <p:strVal val="visible"/>
                                          </p:to>
                                        </p:set>
                                      </p:childTnLst>
                                    </p:cTn>
                                  </p:par>
                                  <p:par>
                                    <p:cTn id="91" presetID="1" presetClass="entr" presetSubtype="0" fill="hold" nodeType="withEffect">
                                      <p:stCondLst>
                                        <p:cond delay="1500"/>
                                      </p:stCondLst>
                                      <p:childTnLst>
                                        <p:set>
                                          <p:cBhvr>
                                            <p:cTn id="92" dur="1" fill="hold">
                                              <p:stCondLst>
                                                <p:cond delay="0"/>
                                              </p:stCondLst>
                                            </p:cTn>
                                            <p:tgtEl>
                                              <p:spTgt spid="3"/>
                                            </p:tgtEl>
                                            <p:attrNameLst>
                                              <p:attrName>style.visibility</p:attrName>
                                            </p:attrNameLst>
                                          </p:cBhvr>
                                          <p:to>
                                            <p:strVal val="visible"/>
                                          </p:to>
                                        </p:set>
                                      </p:childTnLst>
                                    </p:cTn>
                                  </p:par>
                                </p:childTnLst>
                              </p:cTn>
                            </p:par>
                            <p:par>
                              <p:cTn id="93" fill="hold">
                                <p:stCondLst>
                                  <p:cond delay="214000"/>
                                </p:stCondLst>
                                <p:childTnLst>
                                  <p:par>
                                    <p:cTn id="94" presetID="1" presetClass="entr" presetSubtype="0" fill="hold" nodeType="afterEffect">
                                      <p:stCondLst>
                                        <p:cond delay="25000"/>
                                      </p:stCondLst>
                                      <p:childTnLst>
                                        <p:set>
                                          <p:cBhvr>
                                            <p:cTn id="95" dur="1" fill="hold">
                                              <p:stCondLst>
                                                <p:cond delay="0"/>
                                              </p:stCondLst>
                                            </p:cTn>
                                            <p:tgtEl>
                                              <p:spTgt spid="135"/>
                                            </p:tgtEl>
                                            <p:attrNameLst>
                                              <p:attrName>style.visibility</p:attrName>
                                            </p:attrNameLst>
                                          </p:cBhvr>
                                          <p:to>
                                            <p:strVal val="visible"/>
                                          </p:to>
                                        </p:set>
                                      </p:childTnLst>
                                    </p:cTn>
                                  </p:par>
                                  <p:par>
                                    <p:cTn id="96" presetID="1" presetClass="exit" presetSubtype="0" fill="hold" nodeType="withEffect">
                                      <p:stCondLst>
                                        <p:cond delay="25000"/>
                                      </p:stCondLst>
                                      <p:childTnLst>
                                        <p:set>
                                          <p:cBhvr>
                                            <p:cTn id="97" dur="1" fill="hold">
                                              <p:stCondLst>
                                                <p:cond delay="0"/>
                                              </p:stCondLst>
                                            </p:cTn>
                                            <p:tgtEl>
                                              <p:spTgt spid="131"/>
                                            </p:tgtEl>
                                            <p:attrNameLst>
                                              <p:attrName>style.visibility</p:attrName>
                                            </p:attrNameLst>
                                          </p:cBhvr>
                                          <p:to>
                                            <p:strVal val="hidden"/>
                                          </p:to>
                                        </p:set>
                                      </p:childTnLst>
                                    </p:cTn>
                                  </p:par>
                                  <p:par>
                                    <p:cTn id="98" presetID="1" presetClass="exit" presetSubtype="0" fill="hold" nodeType="withEffect">
                                      <p:stCondLst>
                                        <p:cond delay="25000"/>
                                      </p:stCondLst>
                                      <p:childTnLst>
                                        <p:set>
                                          <p:cBhvr>
                                            <p:cTn id="99" dur="1" fill="hold">
                                              <p:stCondLst>
                                                <p:cond delay="0"/>
                                              </p:stCondLst>
                                            </p:cTn>
                                            <p:tgtEl>
                                              <p:spTgt spid="3"/>
                                            </p:tgtEl>
                                            <p:attrNameLst>
                                              <p:attrName>style.visibility</p:attrName>
                                            </p:attrNameLst>
                                          </p:cBhvr>
                                          <p:to>
                                            <p:strVal val="hidden"/>
                                          </p:to>
                                        </p:set>
                                      </p:childTnLst>
                                    </p:cTn>
                                  </p:par>
                                  <p:par>
                                    <p:cTn id="100" presetID="1" presetClass="exit" presetSubtype="0" fill="hold" nodeType="withEffect">
                                      <p:stCondLst>
                                        <p:cond delay="25000"/>
                                      </p:stCondLst>
                                      <p:childTnLst>
                                        <p:set>
                                          <p:cBhvr>
                                            <p:cTn id="101" dur="1" fill="hold">
                                              <p:stCondLst>
                                                <p:cond delay="0"/>
                                              </p:stCondLst>
                                            </p:cTn>
                                            <p:tgtEl>
                                              <p:spTgt spid="125"/>
                                            </p:tgtEl>
                                            <p:attrNameLst>
                                              <p:attrName>style.visibility</p:attrName>
                                            </p:attrNameLst>
                                          </p:cBhvr>
                                          <p:to>
                                            <p:strVal val="hidden"/>
                                          </p:to>
                                        </p:set>
                                      </p:childTnLst>
                                    </p:cTn>
                                  </p:par>
                                </p:childTnLst>
                              </p:cTn>
                            </p:par>
                            <p:par>
                              <p:cTn id="102" fill="hold">
                                <p:stCondLst>
                                  <p:cond delay="239000"/>
                                </p:stCondLst>
                                <p:childTnLst>
                                  <p:par>
                                    <p:cTn id="103" presetID="1" presetClass="exit" presetSubtype="0" fill="hold" nodeType="afterEffect">
                                      <p:stCondLst>
                                        <p:cond delay="0"/>
                                      </p:stCondLst>
                                      <p:childTnLst>
                                        <p:set>
                                          <p:cBhvr>
                                            <p:cTn id="104" dur="1" fill="hold">
                                              <p:stCondLst>
                                                <p:cond delay="0"/>
                                              </p:stCondLst>
                                            </p:cTn>
                                            <p:tgtEl>
                                              <p:spTgt spid="135"/>
                                            </p:tgtEl>
                                            <p:attrNameLst>
                                              <p:attrName>style.visibility</p:attrName>
                                            </p:attrNameLst>
                                          </p:cBhvr>
                                          <p:to>
                                            <p:strVal val="hidden"/>
                                          </p:to>
                                        </p:set>
                                      </p:childTnLst>
                                    </p:cTn>
                                  </p:par>
                                </p:childTnLst>
                              </p:cTn>
                            </p:par>
                          </p:childTnLst>
                        </p:cTn>
                      </p:par>
                    </p:childTnLst>
                  </p:cTn>
                  <p:nextCondLst>
                    <p:cond evt="onMediaBookmark" delay="0">
                      <p:tgtEl>
                        <p14:bmkTgt spid="121" bmkName="Bookmark 1"/>
                      </p:tgtEl>
                    </p:cond>
                  </p:nextCondLst>
                </p:seq>
              </p:childTnLst>
            </p:cTn>
          </p:par>
        </p:tnLst>
        <p:bldLst>
          <p:bldP spid="4" grpId="0"/>
          <p:bldP spid="4" grpId="1"/>
          <p:bldP spid="4" grpId="2"/>
          <p:bldP spid="4" grpId="3"/>
          <p:bldP spid="84" grpId="0"/>
          <p:bldP spid="84" grpId="1"/>
          <p:bldP spid="84" grpId="2"/>
          <p:bldP spid="84" grpId="3"/>
          <p:bldP spid="112" grpId="0"/>
          <p:bldP spid="112" grpId="1"/>
          <p:bldP spid="112" grpId="2"/>
          <p:bldP spid="112" grpId="3"/>
          <p:bldP spid="113" grpId="0"/>
          <p:bldP spid="113" grpId="1"/>
          <p:bldP spid="113" grpId="2"/>
          <p:bldP spid="113"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24" fill="hold"/>
                                            <p:tgtEl>
                                              <p:spTgt spid="1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121"/>
                    </p:tgtEl>
                  </p:cMediaNode>
                </p:audio>
              </p:childTnLst>
            </p:cTn>
          </p:par>
        </p:tnLst>
      </p:timing>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1186</Words>
  <Application>Microsoft Office PowerPoint</Application>
  <PresentationFormat>Benutzerdefiniert</PresentationFormat>
  <Paragraphs>46</Paragraphs>
  <Slides>1</Slides>
  <Notes>1</Notes>
  <HiddenSlides>0</HiddenSlides>
  <MMClips>1</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Aptos</vt:lpstr>
      <vt:lpstr>Aptos Display</vt:lpstr>
      <vt:lpstr>Arial</vt:lpstr>
      <vt:lpstr>Bahnschrift</vt:lpstr>
      <vt:lpstr>Bradley Hand ITC</vt:lpstr>
      <vt:lpstr>Calibri</vt:lpstr>
      <vt:lpstr>Wingdings</vt:lpstr>
      <vt:lpstr>Office Theme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Nouws Bieke</dc:creator>
  <cp:lastModifiedBy>Laura Drechsler</cp:lastModifiedBy>
  <cp:revision>9</cp:revision>
  <dcterms:created xsi:type="dcterms:W3CDTF">2024-07-29T12:25:30Z</dcterms:created>
  <dcterms:modified xsi:type="dcterms:W3CDTF">2024-08-26T14:46:24Z</dcterms:modified>
</cp:coreProperties>
</file>