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1" r:id="rId36"/>
    <p:sldId id="292" r:id="rId37"/>
    <p:sldId id="293" r:id="rId38"/>
    <p:sldId id="294" r:id="rId39"/>
    <p:sldId id="295" r:id="rId40"/>
  </p:sldIdLst>
  <p:sldSz cx="18288000" cy="10287000"/>
  <p:notesSz cx="6858000" cy="9144000"/>
  <p:embeddedFontLst>
    <p:embeddedFont>
      <p:font typeface="Arimo" panose="020B0604020202020204" charset="0"/>
      <p:regular r:id="rId42"/>
    </p:embeddedFont>
    <p:embeddedFont>
      <p:font typeface="Heebo" pitchFamily="2" charset="-79"/>
      <p:regular r:id="rId43"/>
      <p:bold r:id="rId44"/>
    </p:embeddedFont>
    <p:embeddedFont>
      <p:font typeface="Heebo Bold" charset="-79"/>
      <p:regular r:id="rId45"/>
    </p:embeddedFont>
    <p:embeddedFont>
      <p:font typeface="HK Grotesk" panose="020B0604020202020204" charset="0"/>
      <p:regular r:id="rId46"/>
    </p:embeddedFont>
    <p:embeddedFont>
      <p:font typeface="HK Grotesk Bold" panose="020B0604020202020204" charset="0"/>
      <p:regular r:id="rId47"/>
    </p:embeddedFont>
    <p:embeddedFont>
      <p:font typeface="Libre Baskerville Italics" panose="020B0604020202020204" charset="0"/>
      <p:regular r:id="rId48"/>
    </p:embeddedFont>
    <p:embeddedFont>
      <p:font typeface="Open Sauce Bold" panose="020B0604020202020204" charset="0"/>
      <p:regular r:id="rId49"/>
    </p:embeddedFont>
    <p:embeddedFont>
      <p:font typeface="Open Sauce Semi-Bold" panose="020B0604020202020204" charset="0"/>
      <p:regular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82497" autoAdjust="0"/>
  </p:normalViewPr>
  <p:slideViewPr>
    <p:cSldViewPr>
      <p:cViewPr>
        <p:scale>
          <a:sx n="66" d="100"/>
          <a:sy n="66" d="100"/>
        </p:scale>
        <p:origin x="936" y="-13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font" Target="fonts/font7.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notesMaster" Target="notesMasters/notesMaster1.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15.08.2024</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forrt.org/glossary/english/open_science/"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forrt.org/glossary/english/open_science/"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unesdoc.unesco.org/ark:/48223/pf0000383323"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forrt.org/glossary/english/open_data/"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forrt.org/glossary/english/preregistration/"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osf.io/z7598"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osf.io/z7598"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guides.library.cmu.edu/opensciencehomepage/opensciencebuffet"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1</a:t>
            </a:fld>
            <a:endParaRPr lang="cs-CZ"/>
          </a:p>
        </p:txBody>
      </p:sp>
    </p:spTree>
    <p:extLst>
      <p:ext uri="{BB962C8B-B14F-4D97-AF65-F5344CB8AC3E}">
        <p14:creationId xmlns:p14="http://schemas.microsoft.com/office/powerpoint/2010/main" val="4177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This event is a collaboration between </a:t>
            </a:r>
            <a:r>
              <a:rPr lang="en-US" dirty="0" err="1"/>
              <a:t>ABRIR</a:t>
            </a:r>
            <a:r>
              <a:rPr lang="en-US" dirty="0"/>
              <a:t> and </a:t>
            </a:r>
            <a:r>
              <a:rPr lang="en-US" dirty="0" err="1"/>
              <a:t>MEPS</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Now I will (virtually) pass the floor to Mr. Teow </a:t>
            </a:r>
            <a:r>
              <a:rPr lang="en-US" dirty="0" err="1"/>
              <a:t>Chean</a:t>
            </a:r>
            <a:r>
              <a:rPr lang="en-US" dirty="0"/>
              <a:t> </a:t>
            </a:r>
            <a:r>
              <a:rPr lang="en-US" dirty="0" err="1"/>
              <a:t>Khai</a:t>
            </a:r>
            <a:r>
              <a:rPr lang="en-US" dirty="0"/>
              <a:t>, the current President of </a:t>
            </a:r>
            <a:r>
              <a:rPr lang="en-US" dirty="0" err="1"/>
              <a:t>MEPS</a:t>
            </a:r>
            <a:r>
              <a:rPr lang="en-US" dirty="0"/>
              <a:t> to introduce what </a:t>
            </a:r>
            <a:r>
              <a:rPr lang="en-US" dirty="0" err="1"/>
              <a:t>MEPS</a:t>
            </a:r>
            <a:r>
              <a:rPr lang="en-US" dirty="0"/>
              <a:t> is all about.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solidFill>
                  <a:srgbClr val="000000"/>
                </a:solidFill>
                <a:latin typeface="Heebo Bold"/>
                <a:ea typeface="Heebo Bold"/>
                <a:cs typeface="Heebo Bold"/>
                <a:sym typeface="Heebo Bold"/>
              </a:rPr>
              <a:t>Korbmacher</a:t>
            </a:r>
            <a:r>
              <a:rPr lang="en-US" sz="1200" dirty="0">
                <a:solidFill>
                  <a:srgbClr val="000000"/>
                </a:solidFill>
                <a:latin typeface="Heebo Bold"/>
                <a:ea typeface="Heebo Bold"/>
                <a:cs typeface="Heebo Bold"/>
                <a:sym typeface="Heebo Bold"/>
              </a:rPr>
              <a:t>, M., Azevedo, F., Pennington, C. R., Hartmann, H., </a:t>
            </a:r>
            <a:r>
              <a:rPr lang="en-US" sz="1200" dirty="0" err="1">
                <a:solidFill>
                  <a:srgbClr val="000000"/>
                </a:solidFill>
                <a:latin typeface="Heebo Bold"/>
                <a:ea typeface="Heebo Bold"/>
                <a:cs typeface="Heebo Bold"/>
                <a:sym typeface="Heebo Bold"/>
              </a:rPr>
              <a:t>Pownall</a:t>
            </a:r>
            <a:r>
              <a:rPr lang="en-US" sz="1200" dirty="0">
                <a:solidFill>
                  <a:srgbClr val="000000"/>
                </a:solidFill>
                <a:latin typeface="Heebo Bold"/>
                <a:ea typeface="Heebo Bold"/>
                <a:cs typeface="Heebo Bold"/>
                <a:sym typeface="Heebo Bold"/>
              </a:rPr>
              <a:t>, M., Schmidt, K., </a:t>
            </a:r>
            <a:r>
              <a:rPr lang="en-US" sz="1200" dirty="0" err="1">
                <a:solidFill>
                  <a:srgbClr val="000000"/>
                </a:solidFill>
                <a:latin typeface="Heebo Bold"/>
                <a:ea typeface="Heebo Bold"/>
                <a:cs typeface="Heebo Bold"/>
                <a:sym typeface="Heebo Bold"/>
              </a:rPr>
              <a:t>Elsherif</a:t>
            </a:r>
            <a:r>
              <a:rPr lang="en-US" sz="1200" dirty="0">
                <a:solidFill>
                  <a:srgbClr val="000000"/>
                </a:solidFill>
                <a:latin typeface="Heebo Bold"/>
                <a:ea typeface="Heebo Bold"/>
                <a:cs typeface="Heebo Bold"/>
                <a:sym typeface="Heebo Bold"/>
              </a:rPr>
              <a:t>, M., </a:t>
            </a:r>
            <a:r>
              <a:rPr lang="en-US" sz="1200" dirty="0" err="1">
                <a:solidFill>
                  <a:srgbClr val="000000"/>
                </a:solidFill>
                <a:latin typeface="Heebo Bold"/>
                <a:ea typeface="Heebo Bold"/>
                <a:cs typeface="Heebo Bold"/>
                <a:sym typeface="Heebo Bold"/>
              </a:rPr>
              <a:t>Breznau</a:t>
            </a:r>
            <a:r>
              <a:rPr lang="en-US" sz="1200" dirty="0">
                <a:solidFill>
                  <a:srgbClr val="000000"/>
                </a:solidFill>
                <a:latin typeface="Heebo Bold"/>
                <a:ea typeface="Heebo Bold"/>
                <a:cs typeface="Heebo Bold"/>
                <a:sym typeface="Heebo Bold"/>
              </a:rPr>
              <a:t>, N., Robertson, O., Kalandadze, T., Yu, S., Baker, B. J., </a:t>
            </a:r>
            <a:r>
              <a:rPr lang="en-US" sz="1200" dirty="0" err="1">
                <a:solidFill>
                  <a:srgbClr val="000000"/>
                </a:solidFill>
                <a:latin typeface="Heebo Bold"/>
                <a:ea typeface="Heebo Bold"/>
                <a:cs typeface="Heebo Bold"/>
                <a:sym typeface="Heebo Bold"/>
              </a:rPr>
              <a:t>O’Mahony</a:t>
            </a:r>
            <a:r>
              <a:rPr lang="en-US" sz="1200" dirty="0">
                <a:solidFill>
                  <a:srgbClr val="000000"/>
                </a:solidFill>
                <a:latin typeface="Heebo Bold"/>
                <a:ea typeface="Heebo Bold"/>
                <a:cs typeface="Heebo Bold"/>
                <a:sym typeface="Heebo Bold"/>
              </a:rPr>
              <a:t>, A., </a:t>
            </a:r>
            <a:r>
              <a:rPr lang="en-US" sz="1200" dirty="0" err="1">
                <a:solidFill>
                  <a:srgbClr val="000000"/>
                </a:solidFill>
                <a:latin typeface="Heebo Bold"/>
                <a:ea typeface="Heebo Bold"/>
                <a:cs typeface="Heebo Bold"/>
                <a:sym typeface="Heebo Bold"/>
              </a:rPr>
              <a:t>Olsnes</a:t>
            </a:r>
            <a:r>
              <a:rPr lang="en-US" sz="1200" dirty="0">
                <a:solidFill>
                  <a:srgbClr val="000000"/>
                </a:solidFill>
                <a:latin typeface="Heebo Bold"/>
                <a:ea typeface="Heebo Bold"/>
                <a:cs typeface="Heebo Bold"/>
                <a:sym typeface="Heebo Bold"/>
              </a:rPr>
              <a:t>, J. Ø.-S., Shaw, J. J., </a:t>
            </a:r>
            <a:r>
              <a:rPr lang="en-US" sz="1200" dirty="0" err="1">
                <a:solidFill>
                  <a:srgbClr val="000000"/>
                </a:solidFill>
                <a:latin typeface="Heebo Bold"/>
                <a:ea typeface="Heebo Bold"/>
                <a:cs typeface="Heebo Bold"/>
                <a:sym typeface="Heebo Bold"/>
              </a:rPr>
              <a:t>Gjoneska</a:t>
            </a:r>
            <a:r>
              <a:rPr lang="en-US" sz="1200" dirty="0">
                <a:solidFill>
                  <a:srgbClr val="000000"/>
                </a:solidFill>
                <a:latin typeface="Heebo Bold"/>
                <a:ea typeface="Heebo Bold"/>
                <a:cs typeface="Heebo Bold"/>
                <a:sym typeface="Heebo Bold"/>
              </a:rPr>
              <a:t>, B., Yamada, Y., </a:t>
            </a:r>
            <a:r>
              <a:rPr lang="en-US" sz="1200" dirty="0" err="1">
                <a:solidFill>
                  <a:srgbClr val="000000"/>
                </a:solidFill>
                <a:latin typeface="Heebo Bold"/>
                <a:ea typeface="Heebo Bold"/>
                <a:cs typeface="Heebo Bold"/>
                <a:sym typeface="Heebo Bold"/>
              </a:rPr>
              <a:t>Röer</a:t>
            </a:r>
            <a:r>
              <a:rPr lang="en-US" sz="1200" dirty="0">
                <a:solidFill>
                  <a:srgbClr val="000000"/>
                </a:solidFill>
                <a:latin typeface="Heebo Bold"/>
                <a:ea typeface="Heebo Bold"/>
                <a:cs typeface="Heebo Bold"/>
                <a:sym typeface="Heebo Bold"/>
              </a:rPr>
              <a:t>, J. P., Murphy, J., … Evans, T. (2023). The replication crisis has led to positive structural, procedural, and community changes. Communications Psychology, 1(1), 1–13. https://doi.org/10.1038/s44271-023-00003-2</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solidFill>
                  <a:srgbClr val="000000"/>
                </a:solidFill>
                <a:latin typeface="Heebo Bold"/>
                <a:ea typeface="Heebo Bold"/>
                <a:cs typeface="Heebo Bold"/>
                <a:sym typeface="Heebo Bold"/>
              </a:rPr>
              <a:t>Renkewitz</a:t>
            </a:r>
            <a:r>
              <a:rPr lang="en-US" sz="1200" dirty="0">
                <a:solidFill>
                  <a:srgbClr val="000000"/>
                </a:solidFill>
                <a:latin typeface="Heebo Bold"/>
                <a:ea typeface="Heebo Bold"/>
                <a:cs typeface="Heebo Bold"/>
                <a:sym typeface="Heebo Bold"/>
              </a:rPr>
              <a:t>, F., &amp; Heene, M. (2019). The replication crisis and open science in psychology: Methodological challenges and developments. </a:t>
            </a:r>
            <a:r>
              <a:rPr lang="en-US" sz="1200" dirty="0" err="1">
                <a:solidFill>
                  <a:srgbClr val="000000"/>
                </a:solidFill>
                <a:latin typeface="Heebo Bold"/>
                <a:ea typeface="Heebo Bold"/>
                <a:cs typeface="Heebo Bold"/>
                <a:sym typeface="Heebo Bold"/>
              </a:rPr>
              <a:t>Zeitschrift</a:t>
            </a:r>
            <a:r>
              <a:rPr lang="en-US" sz="1200" dirty="0">
                <a:solidFill>
                  <a:srgbClr val="000000"/>
                </a:solidFill>
                <a:latin typeface="Heebo Bold"/>
                <a:ea typeface="Heebo Bold"/>
                <a:cs typeface="Heebo Bold"/>
                <a:sym typeface="Heebo Bold"/>
              </a:rPr>
              <a:t> Für </a:t>
            </a:r>
            <a:r>
              <a:rPr lang="en-US" sz="1200" dirty="0" err="1">
                <a:solidFill>
                  <a:srgbClr val="000000"/>
                </a:solidFill>
                <a:latin typeface="Heebo Bold"/>
                <a:ea typeface="Heebo Bold"/>
                <a:cs typeface="Heebo Bold"/>
                <a:sym typeface="Heebo Bold"/>
              </a:rPr>
              <a:t>Psychologie</a:t>
            </a:r>
            <a:r>
              <a:rPr lang="en-US" sz="1200" dirty="0">
                <a:solidFill>
                  <a:srgbClr val="000000"/>
                </a:solidFill>
                <a:latin typeface="Heebo Bold"/>
                <a:ea typeface="Heebo Bold"/>
                <a:cs typeface="Heebo Bold"/>
                <a:sym typeface="Heebo Bold"/>
              </a:rPr>
              <a:t>, 227(4), 233–236. https://doi.org/10.1027/2151-2604/a000389</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latin typeface="Heebo Bold"/>
                <a:ea typeface="Heebo Bold"/>
                <a:cs typeface="Heebo Bold"/>
                <a:sym typeface="Heebo Bold"/>
              </a:rPr>
              <a:t>Image source: </a:t>
            </a:r>
            <a:r>
              <a:rPr lang="en-US" sz="1200" dirty="0" err="1">
                <a:solidFill>
                  <a:srgbClr val="000000"/>
                </a:solidFill>
                <a:latin typeface="Heebo Bold"/>
                <a:ea typeface="Heebo Bold"/>
                <a:cs typeface="Heebo Bold"/>
                <a:sym typeface="Heebo Bold"/>
              </a:rPr>
              <a:t>Munafò</a:t>
            </a:r>
            <a:r>
              <a:rPr lang="en-US" sz="1200" dirty="0">
                <a:solidFill>
                  <a:srgbClr val="000000"/>
                </a:solidFill>
                <a:latin typeface="Heebo Bold"/>
                <a:ea typeface="Heebo Bold"/>
                <a:cs typeface="Heebo Bold"/>
                <a:sym typeface="Heebo Bold"/>
              </a:rPr>
              <a:t>, M., </a:t>
            </a:r>
            <a:r>
              <a:rPr lang="en-US" sz="1200" dirty="0" err="1">
                <a:solidFill>
                  <a:srgbClr val="000000"/>
                </a:solidFill>
                <a:latin typeface="Heebo Bold"/>
                <a:ea typeface="Heebo Bold"/>
                <a:cs typeface="Heebo Bold"/>
                <a:sym typeface="Heebo Bold"/>
              </a:rPr>
              <a:t>Nosek</a:t>
            </a:r>
            <a:r>
              <a:rPr lang="en-US" sz="1200" dirty="0">
                <a:solidFill>
                  <a:srgbClr val="000000"/>
                </a:solidFill>
                <a:latin typeface="Heebo Bold"/>
                <a:ea typeface="Heebo Bold"/>
                <a:cs typeface="Heebo Bold"/>
                <a:sym typeface="Heebo Bold"/>
              </a:rPr>
              <a:t>, B., Bishop, D. et al. A manifesto for reproducible science. Nat Hum </a:t>
            </a:r>
            <a:r>
              <a:rPr lang="en-US" sz="1200" dirty="0" err="1">
                <a:solidFill>
                  <a:srgbClr val="000000"/>
                </a:solidFill>
                <a:latin typeface="Heebo Bold"/>
                <a:ea typeface="Heebo Bold"/>
                <a:cs typeface="Heebo Bold"/>
                <a:sym typeface="Heebo Bold"/>
              </a:rPr>
              <a:t>Behav</a:t>
            </a:r>
            <a:r>
              <a:rPr lang="en-US" sz="1200" dirty="0">
                <a:solidFill>
                  <a:srgbClr val="000000"/>
                </a:solidFill>
                <a:latin typeface="Heebo Bold"/>
                <a:ea typeface="Heebo Bold"/>
                <a:cs typeface="Heebo Bold"/>
                <a:sym typeface="Heebo Bold"/>
              </a:rPr>
              <a:t> 1, 0021 (2017). https://doi.org/10.1038/s41562-016-0021</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GB" dirty="0">
                <a:hlinkClick r:id="rId3"/>
              </a:rPr>
              <a:t>https://forrt.org/glossary/english/open_science/</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GB" dirty="0">
                <a:hlinkClick r:id="rId3"/>
              </a:rPr>
              <a:t>https://forrt.org/glossary/english/open_science/</a:t>
            </a:r>
            <a:endParaRPr lang="en-GB" dirty="0"/>
          </a:p>
          <a:p>
            <a:endParaRPr lang="en-GB" dirty="0"/>
          </a:p>
          <a:p>
            <a:r>
              <a:rPr lang="en-GB" dirty="0">
                <a:hlinkClick r:id="rId4"/>
              </a:rPr>
              <a:t>https://unesdoc.unesco.org/ark:/48223/pf0000383323</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GB" dirty="0">
                <a:hlinkClick r:id="rId3"/>
              </a:rPr>
              <a:t>https://forrt.org/glossary/english/open_data/</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GB" dirty="0">
                <a:hlinkClick r:id="rId3"/>
              </a:rPr>
              <a:t>https://forrt.org/glossary/english/preregistration/</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dirty="0">
                <a:solidFill>
                  <a:srgbClr val="000000"/>
                </a:solidFill>
                <a:latin typeface="Heebo"/>
                <a:ea typeface="Heebo"/>
                <a:cs typeface="Heebo"/>
                <a:sym typeface="Heebo"/>
                <a:hlinkClick r:id="rId3" tooltip="https://osf.io/z7598"/>
              </a:rPr>
              <a:t>https://osf.io/z7598</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dirty="0">
                <a:solidFill>
                  <a:srgbClr val="000000"/>
                </a:solidFill>
                <a:latin typeface="Heebo"/>
                <a:ea typeface="Heebo"/>
                <a:cs typeface="Heebo"/>
                <a:sym typeface="Heebo"/>
                <a:hlinkClick r:id="rId3" tooltip="https://osf.io/z7598"/>
              </a:rPr>
              <a:t>https://osf.io/z7598</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dirty="0">
                <a:solidFill>
                  <a:srgbClr val="000000"/>
                </a:solidFill>
                <a:latin typeface="Heebo Bold"/>
                <a:ea typeface="Heebo Bold"/>
                <a:cs typeface="Heebo Bold"/>
                <a:sym typeface="Heebo Bold"/>
              </a:rPr>
              <a:t>https://plos.org/resource/open-peer-review/</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latin typeface="Arimo"/>
                <a:ea typeface="Arimo"/>
                <a:cs typeface="Arimo"/>
                <a:sym typeface="Arimo"/>
              </a:rPr>
              <a:t>Image source: </a:t>
            </a:r>
            <a:r>
              <a:rPr lang="en-US" sz="1200" u="sng" dirty="0">
                <a:solidFill>
                  <a:srgbClr val="000000"/>
                </a:solidFill>
                <a:latin typeface="Arimo"/>
                <a:ea typeface="Arimo"/>
                <a:cs typeface="Arimo"/>
                <a:sym typeface="Arimo"/>
                <a:hlinkClick r:id="rId3" tooltip="https://guides.library.cmu.edu/opensciencehomepage/opensciencebuffet"/>
              </a:rPr>
              <a:t>https://guides.library.cmu.edu/opensciencehomepage/opensciencebuffet</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34</a:t>
            </a:fld>
            <a:endParaRPr lang="cs-CZ"/>
          </a:p>
        </p:txBody>
      </p:sp>
    </p:spTree>
    <p:extLst>
      <p:ext uri="{BB962C8B-B14F-4D97-AF65-F5344CB8AC3E}">
        <p14:creationId xmlns:p14="http://schemas.microsoft.com/office/powerpoint/2010/main" val="38297576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In October, </a:t>
            </a:r>
            <a:r>
              <a:rPr lang="en-US" dirty="0" err="1"/>
              <a:t>ABRIR</a:t>
            </a:r>
            <a:r>
              <a:rPr lang="en-US" dirty="0"/>
              <a:t> will be hosting a global event on Open Science.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39</a:t>
            </a:fld>
            <a:endParaRPr lang="cs-CZ"/>
          </a:p>
        </p:txBody>
      </p:sp>
    </p:spTree>
    <p:extLst>
      <p:ext uri="{BB962C8B-B14F-4D97-AF65-F5344CB8AC3E}">
        <p14:creationId xmlns:p14="http://schemas.microsoft.com/office/powerpoint/2010/main" val="1771722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7.svg"/><Relationship Id="rId3" Type="http://schemas.openxmlformats.org/officeDocument/2006/relationships/image" Target="../media/image13.png"/><Relationship Id="rId7" Type="http://schemas.openxmlformats.org/officeDocument/2006/relationships/image" Target="../media/image10.svg"/><Relationship Id="rId12"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15.svg"/><Relationship Id="rId5" Type="http://schemas.openxmlformats.org/officeDocument/2006/relationships/image" Target="../media/image8.svg"/><Relationship Id="rId10" Type="http://schemas.openxmlformats.org/officeDocument/2006/relationships/image" Target="../media/image14.png"/><Relationship Id="rId4" Type="http://schemas.openxmlformats.org/officeDocument/2006/relationships/image" Target="../media/image7.png"/><Relationship Id="rId9" Type="http://schemas.openxmlformats.org/officeDocument/2006/relationships/image" Target="../media/image12.svg"/></Relationships>
</file>

<file path=ppt/slides/_rels/slide6.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0.svg"/><Relationship Id="rId11" Type="http://schemas.openxmlformats.org/officeDocument/2006/relationships/image" Target="../media/image5.png"/><Relationship Id="rId5" Type="http://schemas.openxmlformats.org/officeDocument/2006/relationships/image" Target="../media/image9.png"/><Relationship Id="rId10" Type="http://schemas.openxmlformats.org/officeDocument/2006/relationships/image" Target="../media/image4.png"/><Relationship Id="rId4" Type="http://schemas.openxmlformats.org/officeDocument/2006/relationships/image" Target="../media/image8.svg"/><Relationship Id="rId9"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6.sv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6.svg"/></Relationships>
</file>

<file path=ppt/slides/_rels/slide17.xml.rels><?xml version="1.0" encoding="UTF-8" standalone="yes"?>
<Relationships xmlns="http://schemas.openxmlformats.org/package/2006/relationships"><Relationship Id="rId3" Type="http://schemas.openxmlformats.org/officeDocument/2006/relationships/hyperlink" Target="https://forrt.org/glossary/english/open_science/"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hyperlink" Target="https://unesdoc.unesco.org/ark:/48223/pf0000383323" TargetMode="External"/><Relationship Id="rId4" Type="http://schemas.openxmlformats.org/officeDocument/2006/relationships/hyperlink" Target="https://forrt.org/glossary/english/open_science/"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hyperlink" Target="https://forrt.org/glossary/english/open_data/" TargetMode="External"/><Relationship Id="rId5" Type="http://schemas.openxmlformats.org/officeDocument/2006/relationships/image" Target="../media/image30.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hyperlink" Target="https://help.osf.io/article/229-select-a-registration-template" TargetMode="External"/><Relationship Id="rId7" Type="http://schemas.openxmlformats.org/officeDocument/2006/relationships/hyperlink" Target="https://help.osf.io/article/626-simplifying-the-preregistration-process"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hyperlink" Target="https://help.osf.io/article/158-create-a-preregistration#Go-to-the-OSF-Prereg-Challenge-landing-page" TargetMode="External"/><Relationship Id="rId4" Type="http://schemas.openxmlformats.org/officeDocument/2006/relationships/image" Target="../media/image31.png"/><Relationship Id="rId9" Type="http://schemas.openxmlformats.org/officeDocument/2006/relationships/hyperlink" Target="https://forrt.org/glossary/english/preregistration/"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hyperlink" Target="https://osf.io/z7598" TargetMode="External"/><Relationship Id="rId5" Type="http://schemas.openxmlformats.org/officeDocument/2006/relationships/image" Target="../media/image36.png"/><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osf.io/preprints/edarxiv" TargetMode="External"/><Relationship Id="rId7"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hyperlink" Target="https://blog.psyarxiv.com" TargetMode="External"/><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hyperlink" Target="https://forrt.org/glossary/english/open_peer_review/"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hyperlink" Target="https://guides.library.cmu.edu/opensciencehomepage/opensciencebuffet"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svg"/><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51.png"/><Relationship Id="rId4" Type="http://schemas.openxmlformats.org/officeDocument/2006/relationships/image" Target="../media/image50.png"/></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53.svg"/></Relationships>
</file>

<file path=ppt/slides/_rels/slide3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56.svg"/></Relationships>
</file>

<file path=ppt/slides/_rels/slide39.xml.rels><?xml version="1.0" encoding="UTF-8" standalone="yes"?>
<Relationships xmlns="http://schemas.openxmlformats.org/package/2006/relationships"><Relationship Id="rId8" Type="http://schemas.openxmlformats.org/officeDocument/2006/relationships/hyperlink" Target="https://doi.org/10.1038/s44271-023-00003-2" TargetMode="External"/><Relationship Id="rId3" Type="http://schemas.openxmlformats.org/officeDocument/2006/relationships/hyperlink" Target="https://forrt.org/glossary/" TargetMode="External"/><Relationship Id="rId7" Type="http://schemas.openxmlformats.org/officeDocument/2006/relationships/hyperlink" Target="https://doi.org/10.1523/ENEURO.0017-22.2022" TargetMode="External"/><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hyperlink" Target="https://doi.org/10.1007/s10869-022-09806-2" TargetMode="External"/><Relationship Id="rId5" Type="http://schemas.openxmlformats.org/officeDocument/2006/relationships/hyperlink" Target="https://doi.org/10.5281/zenodo.12760677" TargetMode="External"/><Relationship Id="rId10" Type="http://schemas.openxmlformats.org/officeDocument/2006/relationships/hyperlink" Target="https://doi.org/10.1027/2151-2604/a000389" TargetMode="External"/><Relationship Id="rId4" Type="http://schemas.openxmlformats.org/officeDocument/2006/relationships/hyperlink" Target="https://osf.io/pnhtb" TargetMode="External"/><Relationship Id="rId9" Type="http://schemas.openxmlformats.org/officeDocument/2006/relationships/hyperlink" Target="https://doi.org/10.1038/s41562-016-002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6EFE8"/>
        </a:solidFill>
        <a:effectLst/>
      </p:bgPr>
    </p:bg>
    <p:spTree>
      <p:nvGrpSpPr>
        <p:cNvPr id="1" name=""/>
        <p:cNvGrpSpPr/>
        <p:nvPr/>
      </p:nvGrpSpPr>
      <p:grpSpPr>
        <a:xfrm>
          <a:off x="0" y="0"/>
          <a:ext cx="0" cy="0"/>
          <a:chOff x="0" y="0"/>
          <a:chExt cx="0" cy="0"/>
        </a:xfrm>
      </p:grpSpPr>
      <p:sp>
        <p:nvSpPr>
          <p:cNvPr id="2" name="Freeform 2"/>
          <p:cNvSpPr/>
          <p:nvPr/>
        </p:nvSpPr>
        <p:spPr>
          <a:xfrm>
            <a:off x="0" y="0"/>
            <a:ext cx="18466634" cy="12326478"/>
          </a:xfrm>
          <a:custGeom>
            <a:avLst/>
            <a:gdLst/>
            <a:ahLst/>
            <a:cxnLst/>
            <a:rect l="l" t="t" r="r" b="b"/>
            <a:pathLst>
              <a:path w="18466634" h="12326478">
                <a:moveTo>
                  <a:pt x="0" y="0"/>
                </a:moveTo>
                <a:lnTo>
                  <a:pt x="18466634" y="0"/>
                </a:lnTo>
                <a:lnTo>
                  <a:pt x="18466634" y="12326478"/>
                </a:lnTo>
                <a:lnTo>
                  <a:pt x="0" y="12326478"/>
                </a:lnTo>
                <a:lnTo>
                  <a:pt x="0" y="0"/>
                </a:lnTo>
                <a:close/>
              </a:path>
            </a:pathLst>
          </a:custGeom>
          <a:blipFill>
            <a:blip r:embed="rId3">
              <a:alphaModFix amt="15000"/>
            </a:blip>
            <a:stretch>
              <a:fillRect/>
            </a:stretch>
          </a:blipFill>
        </p:spPr>
        <p:txBody>
          <a:bodyPr/>
          <a:lstStyle/>
          <a:p>
            <a:endParaRPr lang="en-GB"/>
          </a:p>
        </p:txBody>
      </p:sp>
      <p:sp>
        <p:nvSpPr>
          <p:cNvPr id="3" name="Freeform 3"/>
          <p:cNvSpPr/>
          <p:nvPr/>
        </p:nvSpPr>
        <p:spPr>
          <a:xfrm rot="-12720891">
            <a:off x="-1280602" y="-1098324"/>
            <a:ext cx="5933621" cy="5092541"/>
          </a:xfrm>
          <a:custGeom>
            <a:avLst/>
            <a:gdLst/>
            <a:ahLst/>
            <a:cxnLst/>
            <a:rect l="l" t="t" r="r" b="b"/>
            <a:pathLst>
              <a:path w="5933621" h="5092541">
                <a:moveTo>
                  <a:pt x="5933621" y="1444701"/>
                </a:moveTo>
                <a:lnTo>
                  <a:pt x="4846153" y="5092541"/>
                </a:lnTo>
                <a:lnTo>
                  <a:pt x="0" y="3647840"/>
                </a:lnTo>
                <a:lnTo>
                  <a:pt x="1087468" y="0"/>
                </a:lnTo>
                <a:lnTo>
                  <a:pt x="5933621" y="1444701"/>
                </a:lnTo>
                <a:close/>
              </a:path>
            </a:pathLst>
          </a:custGeom>
          <a:blipFill>
            <a:blip r:embed="rId4">
              <a:alphaModFix amt="65000"/>
            </a:blip>
            <a:stretch>
              <a:fillRect l="-11978" r="-75657" b="-152382"/>
            </a:stretch>
          </a:blipFill>
        </p:spPr>
        <p:txBody>
          <a:bodyPr/>
          <a:lstStyle/>
          <a:p>
            <a:endParaRPr lang="en-GB"/>
          </a:p>
        </p:txBody>
      </p:sp>
      <p:grpSp>
        <p:nvGrpSpPr>
          <p:cNvPr id="4" name="Group 4"/>
          <p:cNvGrpSpPr/>
          <p:nvPr/>
        </p:nvGrpSpPr>
        <p:grpSpPr>
          <a:xfrm>
            <a:off x="1028700" y="7162809"/>
            <a:ext cx="3996473" cy="2089729"/>
            <a:chOff x="0" y="0"/>
            <a:chExt cx="5328630" cy="2786305"/>
          </a:xfrm>
        </p:grpSpPr>
        <p:sp>
          <p:nvSpPr>
            <p:cNvPr id="5" name="Freeform 5"/>
            <p:cNvSpPr/>
            <p:nvPr/>
          </p:nvSpPr>
          <p:spPr>
            <a:xfrm>
              <a:off x="0" y="376604"/>
              <a:ext cx="2455007" cy="2409701"/>
            </a:xfrm>
            <a:custGeom>
              <a:avLst/>
              <a:gdLst/>
              <a:ahLst/>
              <a:cxnLst/>
              <a:rect l="l" t="t" r="r" b="b"/>
              <a:pathLst>
                <a:path w="2455007" h="2409701">
                  <a:moveTo>
                    <a:pt x="0" y="0"/>
                  </a:moveTo>
                  <a:lnTo>
                    <a:pt x="2455007" y="0"/>
                  </a:lnTo>
                  <a:lnTo>
                    <a:pt x="2455007" y="2409701"/>
                  </a:lnTo>
                  <a:lnTo>
                    <a:pt x="0" y="2409701"/>
                  </a:lnTo>
                  <a:lnTo>
                    <a:pt x="0" y="0"/>
                  </a:lnTo>
                  <a:close/>
                </a:path>
              </a:pathLst>
            </a:custGeom>
            <a:blipFill>
              <a:blip r:embed="rId5"/>
              <a:stretch>
                <a:fillRect t="-940" b="-940"/>
              </a:stretch>
            </a:blipFill>
          </p:spPr>
          <p:txBody>
            <a:bodyPr/>
            <a:lstStyle/>
            <a:p>
              <a:endParaRPr lang="en-GB"/>
            </a:p>
          </p:txBody>
        </p:sp>
        <p:sp>
          <p:nvSpPr>
            <p:cNvPr id="6" name="Freeform 6"/>
            <p:cNvSpPr/>
            <p:nvPr/>
          </p:nvSpPr>
          <p:spPr>
            <a:xfrm>
              <a:off x="2684845" y="376604"/>
              <a:ext cx="2643785" cy="2352661"/>
            </a:xfrm>
            <a:custGeom>
              <a:avLst/>
              <a:gdLst/>
              <a:ahLst/>
              <a:cxnLst/>
              <a:rect l="l" t="t" r="r" b="b"/>
              <a:pathLst>
                <a:path w="2643785" h="2352661">
                  <a:moveTo>
                    <a:pt x="0" y="0"/>
                  </a:moveTo>
                  <a:lnTo>
                    <a:pt x="2643785" y="0"/>
                  </a:lnTo>
                  <a:lnTo>
                    <a:pt x="2643785" y="2352661"/>
                  </a:lnTo>
                  <a:lnTo>
                    <a:pt x="0" y="2352661"/>
                  </a:lnTo>
                  <a:lnTo>
                    <a:pt x="0" y="0"/>
                  </a:lnTo>
                  <a:close/>
                </a:path>
              </a:pathLst>
            </a:custGeom>
            <a:blipFill>
              <a:blip r:embed="rId6"/>
              <a:stretch>
                <a:fillRect t="-940" b="-940"/>
              </a:stretch>
            </a:blipFill>
          </p:spPr>
          <p:txBody>
            <a:bodyPr/>
            <a:lstStyle/>
            <a:p>
              <a:endParaRPr lang="en-GB"/>
            </a:p>
          </p:txBody>
        </p:sp>
        <p:sp>
          <p:nvSpPr>
            <p:cNvPr id="7" name="TextBox 7"/>
            <p:cNvSpPr txBox="1"/>
            <p:nvPr/>
          </p:nvSpPr>
          <p:spPr>
            <a:xfrm>
              <a:off x="0" y="-28575"/>
              <a:ext cx="3497560" cy="409293"/>
            </a:xfrm>
            <a:prstGeom prst="rect">
              <a:avLst/>
            </a:prstGeom>
          </p:spPr>
          <p:txBody>
            <a:bodyPr lIns="0" tIns="0" rIns="0" bIns="0" rtlCol="0" anchor="t">
              <a:spAutoFit/>
            </a:bodyPr>
            <a:lstStyle/>
            <a:p>
              <a:pPr algn="l">
                <a:lnSpc>
                  <a:spcPts val="2678"/>
                </a:lnSpc>
                <a:spcBef>
                  <a:spcPct val="0"/>
                </a:spcBef>
              </a:pPr>
              <a:r>
                <a:rPr lang="en-US" sz="1913">
                  <a:solidFill>
                    <a:srgbClr val="000000"/>
                  </a:solidFill>
                  <a:latin typeface="Heebo Bold"/>
                  <a:ea typeface="Heebo Bold"/>
                  <a:cs typeface="Heebo Bold"/>
                  <a:sym typeface="Heebo Bold"/>
                </a:rPr>
                <a:t>ORGANISED BY:</a:t>
              </a:r>
            </a:p>
          </p:txBody>
        </p:sp>
      </p:grpSp>
      <p:grpSp>
        <p:nvGrpSpPr>
          <p:cNvPr id="8" name="Group 8"/>
          <p:cNvGrpSpPr/>
          <p:nvPr/>
        </p:nvGrpSpPr>
        <p:grpSpPr>
          <a:xfrm>
            <a:off x="6701313" y="7163105"/>
            <a:ext cx="2298166" cy="2095195"/>
            <a:chOff x="0" y="0"/>
            <a:chExt cx="3064221" cy="2793593"/>
          </a:xfrm>
        </p:grpSpPr>
        <p:sp>
          <p:nvSpPr>
            <p:cNvPr id="9" name="Freeform 9"/>
            <p:cNvSpPr/>
            <p:nvPr/>
          </p:nvSpPr>
          <p:spPr>
            <a:xfrm>
              <a:off x="0" y="515724"/>
              <a:ext cx="3064221" cy="2277869"/>
            </a:xfrm>
            <a:custGeom>
              <a:avLst/>
              <a:gdLst/>
              <a:ahLst/>
              <a:cxnLst/>
              <a:rect l="l" t="t" r="r" b="b"/>
              <a:pathLst>
                <a:path w="3064221" h="2277869">
                  <a:moveTo>
                    <a:pt x="0" y="0"/>
                  </a:moveTo>
                  <a:lnTo>
                    <a:pt x="3064221" y="0"/>
                  </a:lnTo>
                  <a:lnTo>
                    <a:pt x="3064221" y="2277869"/>
                  </a:lnTo>
                  <a:lnTo>
                    <a:pt x="0" y="2277869"/>
                  </a:lnTo>
                  <a:lnTo>
                    <a:pt x="0" y="0"/>
                  </a:lnTo>
                  <a:close/>
                </a:path>
              </a:pathLst>
            </a:custGeom>
            <a:blipFill>
              <a:blip r:embed="rId7"/>
              <a:stretch>
                <a:fillRect t="-940" b="-940"/>
              </a:stretch>
            </a:blipFill>
          </p:spPr>
          <p:txBody>
            <a:bodyPr/>
            <a:lstStyle/>
            <a:p>
              <a:endParaRPr lang="en-GB"/>
            </a:p>
          </p:txBody>
        </p:sp>
        <p:sp>
          <p:nvSpPr>
            <p:cNvPr id="10" name="TextBox 10"/>
            <p:cNvSpPr txBox="1"/>
            <p:nvPr/>
          </p:nvSpPr>
          <p:spPr>
            <a:xfrm>
              <a:off x="0" y="-28575"/>
              <a:ext cx="2529783" cy="409293"/>
            </a:xfrm>
            <a:prstGeom prst="rect">
              <a:avLst/>
            </a:prstGeom>
          </p:spPr>
          <p:txBody>
            <a:bodyPr lIns="0" tIns="0" rIns="0" bIns="0" rtlCol="0" anchor="t">
              <a:spAutoFit/>
            </a:bodyPr>
            <a:lstStyle/>
            <a:p>
              <a:pPr algn="l">
                <a:lnSpc>
                  <a:spcPts val="2678"/>
                </a:lnSpc>
                <a:spcBef>
                  <a:spcPct val="0"/>
                </a:spcBef>
              </a:pPr>
              <a:r>
                <a:rPr lang="en-US" sz="1913">
                  <a:solidFill>
                    <a:srgbClr val="000000"/>
                  </a:solidFill>
                  <a:latin typeface="Heebo Bold"/>
                  <a:ea typeface="Heebo Bold"/>
                  <a:cs typeface="Heebo Bold"/>
                  <a:sym typeface="Heebo Bold"/>
                </a:rPr>
                <a:t>SUPPORTED BY:</a:t>
              </a:r>
            </a:p>
          </p:txBody>
        </p:sp>
      </p:grpSp>
      <p:sp>
        <p:nvSpPr>
          <p:cNvPr id="11" name="Freeform 11"/>
          <p:cNvSpPr/>
          <p:nvPr/>
        </p:nvSpPr>
        <p:spPr>
          <a:xfrm rot="-9765388">
            <a:off x="15778962" y="5879406"/>
            <a:ext cx="2960675" cy="5181032"/>
          </a:xfrm>
          <a:custGeom>
            <a:avLst/>
            <a:gdLst/>
            <a:ahLst/>
            <a:cxnLst/>
            <a:rect l="l" t="t" r="r" b="b"/>
            <a:pathLst>
              <a:path w="2960675" h="5181032">
                <a:moveTo>
                  <a:pt x="0" y="0"/>
                </a:moveTo>
                <a:lnTo>
                  <a:pt x="2960676" y="0"/>
                </a:lnTo>
                <a:lnTo>
                  <a:pt x="2960676" y="5181032"/>
                </a:lnTo>
                <a:lnTo>
                  <a:pt x="0" y="5181032"/>
                </a:lnTo>
                <a:lnTo>
                  <a:pt x="0" y="0"/>
                </a:lnTo>
                <a:close/>
              </a:path>
            </a:pathLst>
          </a:custGeom>
          <a:blipFill>
            <a:blip r:embed="rId4"/>
            <a:stretch>
              <a:fillRect l="-106573" t="-36271"/>
            </a:stretch>
          </a:blipFill>
        </p:spPr>
        <p:txBody>
          <a:bodyPr/>
          <a:lstStyle/>
          <a:p>
            <a:endParaRPr lang="en-GB"/>
          </a:p>
        </p:txBody>
      </p:sp>
      <p:sp>
        <p:nvSpPr>
          <p:cNvPr id="12" name="TextBox 12"/>
          <p:cNvSpPr txBox="1"/>
          <p:nvPr/>
        </p:nvSpPr>
        <p:spPr>
          <a:xfrm>
            <a:off x="10675620" y="8153353"/>
            <a:ext cx="6583680" cy="1099185"/>
          </a:xfrm>
          <a:prstGeom prst="rect">
            <a:avLst/>
          </a:prstGeom>
        </p:spPr>
        <p:txBody>
          <a:bodyPr lIns="0" tIns="0" rIns="0" bIns="0" rtlCol="0" anchor="t">
            <a:spAutoFit/>
          </a:bodyPr>
          <a:lstStyle/>
          <a:p>
            <a:pPr algn="ctr">
              <a:lnSpc>
                <a:spcPts val="2940"/>
              </a:lnSpc>
              <a:spcBef>
                <a:spcPct val="0"/>
              </a:spcBef>
            </a:pPr>
            <a:r>
              <a:rPr lang="en-US" sz="2100">
                <a:solidFill>
                  <a:srgbClr val="000000"/>
                </a:solidFill>
                <a:latin typeface="Heebo Bold"/>
                <a:ea typeface="Heebo Bold"/>
                <a:cs typeface="Heebo Bold"/>
                <a:sym typeface="Heebo Bold"/>
              </a:rPr>
              <a:t>This event was made possible with the backing from The Open Research Funders Group via the Seed Award Program.</a:t>
            </a:r>
          </a:p>
        </p:txBody>
      </p:sp>
      <p:sp>
        <p:nvSpPr>
          <p:cNvPr id="13" name="TextBox 13"/>
          <p:cNvSpPr txBox="1"/>
          <p:nvPr/>
        </p:nvSpPr>
        <p:spPr>
          <a:xfrm>
            <a:off x="1028700" y="2103555"/>
            <a:ext cx="16210232" cy="915251"/>
          </a:xfrm>
          <a:prstGeom prst="rect">
            <a:avLst/>
          </a:prstGeom>
        </p:spPr>
        <p:txBody>
          <a:bodyPr lIns="0" tIns="0" rIns="0" bIns="0" rtlCol="0" anchor="t">
            <a:spAutoFit/>
          </a:bodyPr>
          <a:lstStyle/>
          <a:p>
            <a:pPr algn="l">
              <a:lnSpc>
                <a:spcPts val="6791"/>
              </a:lnSpc>
            </a:pPr>
            <a:r>
              <a:rPr lang="en-US" sz="6791" dirty="0">
                <a:solidFill>
                  <a:srgbClr val="A72B1B"/>
                </a:solidFill>
                <a:latin typeface="Heebo Bold"/>
                <a:ea typeface="Heebo Bold"/>
                <a:cs typeface="Heebo Bold"/>
                <a:sym typeface="Heebo Bold"/>
              </a:rPr>
              <a:t>OPEN SCIENCE AND BIG-TEAM SCIENCE</a:t>
            </a:r>
          </a:p>
        </p:txBody>
      </p:sp>
      <p:sp>
        <p:nvSpPr>
          <p:cNvPr id="14" name="TextBox 14"/>
          <p:cNvSpPr txBox="1"/>
          <p:nvPr/>
        </p:nvSpPr>
        <p:spPr>
          <a:xfrm>
            <a:off x="1028700" y="3954802"/>
            <a:ext cx="5216766" cy="1914525"/>
          </a:xfrm>
          <a:prstGeom prst="rect">
            <a:avLst/>
          </a:prstGeom>
        </p:spPr>
        <p:txBody>
          <a:bodyPr lIns="0" tIns="0" rIns="0" bIns="0" rtlCol="0" anchor="t">
            <a:spAutoFit/>
          </a:bodyPr>
          <a:lstStyle/>
          <a:p>
            <a:pPr algn="l">
              <a:lnSpc>
                <a:spcPts val="5040"/>
              </a:lnSpc>
            </a:pPr>
            <a:r>
              <a:rPr lang="en-US" sz="4200">
                <a:solidFill>
                  <a:srgbClr val="000000"/>
                </a:solidFill>
                <a:latin typeface="Heebo Bold"/>
                <a:ea typeface="Heebo Bold"/>
                <a:cs typeface="Heebo Bold"/>
                <a:sym typeface="Heebo Bold"/>
              </a:rPr>
              <a:t>15 AUGUST 2024</a:t>
            </a:r>
          </a:p>
          <a:p>
            <a:pPr algn="l">
              <a:lnSpc>
                <a:spcPts val="5040"/>
              </a:lnSpc>
            </a:pPr>
            <a:r>
              <a:rPr lang="en-US" sz="4200">
                <a:solidFill>
                  <a:srgbClr val="000000"/>
                </a:solidFill>
                <a:latin typeface="Heebo Bold"/>
                <a:ea typeface="Heebo Bold"/>
                <a:cs typeface="Heebo Bold"/>
                <a:sym typeface="Heebo Bold"/>
              </a:rPr>
              <a:t>2-4 PM (GMT +8)</a:t>
            </a:r>
          </a:p>
          <a:p>
            <a:pPr algn="l">
              <a:lnSpc>
                <a:spcPts val="5040"/>
              </a:lnSpc>
            </a:pPr>
            <a:r>
              <a:rPr lang="en-US" sz="4200">
                <a:solidFill>
                  <a:srgbClr val="000000"/>
                </a:solidFill>
                <a:latin typeface="Heebo Bold"/>
                <a:ea typeface="Heebo Bold"/>
                <a:cs typeface="Heebo Bold"/>
                <a:sym typeface="Heebo Bold"/>
              </a:rPr>
              <a:t>ONLINE</a:t>
            </a:r>
          </a:p>
        </p:txBody>
      </p:sp>
      <p:sp>
        <p:nvSpPr>
          <p:cNvPr id="15" name="TextBox 15"/>
          <p:cNvSpPr txBox="1"/>
          <p:nvPr/>
        </p:nvSpPr>
        <p:spPr>
          <a:xfrm>
            <a:off x="1028700" y="1053611"/>
            <a:ext cx="8247523" cy="712470"/>
          </a:xfrm>
          <a:prstGeom prst="rect">
            <a:avLst/>
          </a:prstGeom>
        </p:spPr>
        <p:txBody>
          <a:bodyPr lIns="0" tIns="0" rIns="0" bIns="0" rtlCol="0" anchor="t">
            <a:spAutoFit/>
          </a:bodyPr>
          <a:lstStyle/>
          <a:p>
            <a:pPr algn="l">
              <a:lnSpc>
                <a:spcPts val="5880"/>
              </a:lnSpc>
            </a:pPr>
            <a:r>
              <a:rPr lang="en-US" sz="4200">
                <a:solidFill>
                  <a:srgbClr val="000000"/>
                </a:solidFill>
                <a:latin typeface="Heebo Bold"/>
                <a:ea typeface="Heebo Bold"/>
                <a:cs typeface="Heebo Bold"/>
                <a:sym typeface="Heebo Bold"/>
              </a:rPr>
              <a:t>ABRIR X MEPS WORKSHOP ON</a:t>
            </a:r>
          </a:p>
        </p:txBody>
      </p:sp>
      <p:sp>
        <p:nvSpPr>
          <p:cNvPr id="16" name="TextBox 16"/>
          <p:cNvSpPr txBox="1"/>
          <p:nvPr/>
        </p:nvSpPr>
        <p:spPr>
          <a:xfrm>
            <a:off x="12022165" y="4592977"/>
            <a:ext cx="5216766" cy="1276350"/>
          </a:xfrm>
          <a:prstGeom prst="rect">
            <a:avLst/>
          </a:prstGeom>
        </p:spPr>
        <p:txBody>
          <a:bodyPr lIns="0" tIns="0" rIns="0" bIns="0" rtlCol="0" anchor="t">
            <a:spAutoFit/>
          </a:bodyPr>
          <a:lstStyle/>
          <a:p>
            <a:pPr algn="l">
              <a:lnSpc>
                <a:spcPts val="5040"/>
              </a:lnSpc>
            </a:pPr>
            <a:r>
              <a:rPr lang="en-US" sz="4200">
                <a:solidFill>
                  <a:srgbClr val="000000"/>
                </a:solidFill>
                <a:latin typeface="Heebo Bold"/>
                <a:ea typeface="Heebo Bold"/>
                <a:cs typeface="Heebo Bold"/>
                <a:sym typeface="Heebo Bold"/>
              </a:rPr>
              <a:t>PRESENTED BY:</a:t>
            </a:r>
          </a:p>
          <a:p>
            <a:pPr algn="l">
              <a:lnSpc>
                <a:spcPts val="5040"/>
              </a:lnSpc>
            </a:pPr>
            <a:r>
              <a:rPr lang="en-US" sz="4200">
                <a:solidFill>
                  <a:srgbClr val="000000"/>
                </a:solidFill>
                <a:latin typeface="Heebo Bold"/>
                <a:ea typeface="Heebo Bold"/>
                <a:cs typeface="Heebo Bold"/>
                <a:sym typeface="Heebo Bold"/>
              </a:rPr>
              <a:t>DR. BRENDAN CH’NG</a:t>
            </a:r>
          </a:p>
        </p:txBody>
      </p:sp>
      <p:pic>
        <p:nvPicPr>
          <p:cNvPr id="18" name="Picture 17" descr="A black and white sign with a person in a circle&#10;&#10;Description automatically generated">
            <a:extLst>
              <a:ext uri="{FF2B5EF4-FFF2-40B4-BE49-F238E27FC236}">
                <a16:creationId xmlns:a16="http://schemas.microsoft.com/office/drawing/2014/main" id="{368C725A-8281-FD86-CC5E-A700AE5A5DA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083495" y="389401"/>
            <a:ext cx="2175804" cy="76126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8C8CA"/>
        </a:solidFill>
        <a:effectLst/>
      </p:bgPr>
    </p:bg>
    <p:spTree>
      <p:nvGrpSpPr>
        <p:cNvPr id="1" name=""/>
        <p:cNvGrpSpPr/>
        <p:nvPr/>
      </p:nvGrpSpPr>
      <p:grpSpPr>
        <a:xfrm>
          <a:off x="0" y="0"/>
          <a:ext cx="0" cy="0"/>
          <a:chOff x="0" y="0"/>
          <a:chExt cx="0" cy="0"/>
        </a:xfrm>
      </p:grpSpPr>
      <p:sp>
        <p:nvSpPr>
          <p:cNvPr id="2" name="TextBox 2"/>
          <p:cNvSpPr txBox="1"/>
          <p:nvPr/>
        </p:nvSpPr>
        <p:spPr>
          <a:xfrm>
            <a:off x="2881594" y="2731274"/>
            <a:ext cx="9903503" cy="4748253"/>
          </a:xfrm>
          <a:prstGeom prst="rect">
            <a:avLst/>
          </a:prstGeom>
        </p:spPr>
        <p:txBody>
          <a:bodyPr lIns="0" tIns="0" rIns="0" bIns="0" rtlCol="0" anchor="t">
            <a:spAutoFit/>
          </a:bodyPr>
          <a:lstStyle/>
          <a:p>
            <a:pPr algn="l">
              <a:lnSpc>
                <a:spcPts val="12597"/>
              </a:lnSpc>
            </a:pPr>
            <a:r>
              <a:rPr lang="en-US" sz="9765">
                <a:solidFill>
                  <a:srgbClr val="FFFFFF"/>
                </a:solidFill>
                <a:latin typeface="Open Sauce Semi-Bold"/>
                <a:ea typeface="Open Sauce Semi-Bold"/>
                <a:cs typeface="Open Sauce Semi-Bold"/>
                <a:sym typeface="Open Sauce Semi-Bold"/>
              </a:rPr>
              <a:t>Welcome!</a:t>
            </a:r>
          </a:p>
          <a:p>
            <a:pPr algn="l">
              <a:lnSpc>
                <a:spcPts val="12597"/>
              </a:lnSpc>
            </a:pPr>
            <a:r>
              <a:rPr lang="en-US" sz="9765">
                <a:solidFill>
                  <a:srgbClr val="000000"/>
                </a:solidFill>
                <a:latin typeface="Open Sauce Semi-Bold"/>
                <a:ea typeface="Open Sauce Semi-Bold"/>
                <a:cs typeface="Open Sauce Semi-Bold"/>
                <a:sym typeface="Open Sauce Semi-Bold"/>
              </a:rPr>
              <a:t>We’re glad to</a:t>
            </a:r>
          </a:p>
          <a:p>
            <a:pPr algn="l">
              <a:lnSpc>
                <a:spcPts val="12597"/>
              </a:lnSpc>
            </a:pPr>
            <a:r>
              <a:rPr lang="en-US" sz="9765">
                <a:solidFill>
                  <a:srgbClr val="000000"/>
                </a:solidFill>
                <a:latin typeface="Open Sauce Semi-Bold"/>
                <a:ea typeface="Open Sauce Semi-Bold"/>
                <a:cs typeface="Open Sauce Semi-Bold"/>
                <a:sym typeface="Open Sauce Semi-Bold"/>
              </a:rPr>
              <a:t>have you here.</a:t>
            </a:r>
          </a:p>
        </p:txBody>
      </p:sp>
      <p:sp>
        <p:nvSpPr>
          <p:cNvPr id="3" name="AutoShape 3"/>
          <p:cNvSpPr/>
          <p:nvPr/>
        </p:nvSpPr>
        <p:spPr>
          <a:xfrm>
            <a:off x="-330610" y="9248775"/>
            <a:ext cx="19528030" cy="0"/>
          </a:xfrm>
          <a:prstGeom prst="line">
            <a:avLst/>
          </a:prstGeom>
          <a:ln w="9525" cap="rnd">
            <a:solidFill>
              <a:srgbClr val="000000">
                <a:alpha val="32941"/>
              </a:srgbClr>
            </a:solidFill>
            <a:prstDash val="solid"/>
            <a:headEnd type="none" w="sm" len="sm"/>
            <a:tailEnd type="none" w="sm" len="sm"/>
          </a:ln>
        </p:spPr>
        <p:txBody>
          <a:bodyPr/>
          <a:lstStyle/>
          <a:p>
            <a:endParaRPr lang="en-GB"/>
          </a:p>
        </p:txBody>
      </p:sp>
      <p:sp>
        <p:nvSpPr>
          <p:cNvPr id="4" name="AutoShape 4"/>
          <p:cNvSpPr/>
          <p:nvPr/>
        </p:nvSpPr>
        <p:spPr>
          <a:xfrm>
            <a:off x="0" y="10096500"/>
            <a:ext cx="18288000" cy="0"/>
          </a:xfrm>
          <a:prstGeom prst="line">
            <a:avLst/>
          </a:prstGeom>
          <a:ln w="190500" cap="flat">
            <a:solidFill>
              <a:srgbClr val="382D2A"/>
            </a:solidFill>
            <a:prstDash val="solid"/>
            <a:headEnd type="none" w="sm" len="sm"/>
            <a:tailEnd type="none" w="sm" len="sm"/>
          </a:ln>
        </p:spPr>
        <p:txBody>
          <a:bodyPr/>
          <a:lstStyle/>
          <a:p>
            <a:endParaRPr lang="en-GB"/>
          </a:p>
        </p:txBody>
      </p:sp>
      <p:sp>
        <p:nvSpPr>
          <p:cNvPr id="5" name="Freeform 5"/>
          <p:cNvSpPr/>
          <p:nvPr/>
        </p:nvSpPr>
        <p:spPr>
          <a:xfrm>
            <a:off x="12229926" y="-5934713"/>
            <a:ext cx="7162949" cy="7268675"/>
          </a:xfrm>
          <a:custGeom>
            <a:avLst/>
            <a:gdLst/>
            <a:ahLst/>
            <a:cxnLst/>
            <a:rect l="l" t="t" r="r" b="b"/>
            <a:pathLst>
              <a:path w="7162949" h="7268675">
                <a:moveTo>
                  <a:pt x="0" y="0"/>
                </a:moveTo>
                <a:lnTo>
                  <a:pt x="7162949" y="0"/>
                </a:lnTo>
                <a:lnTo>
                  <a:pt x="7162949" y="7268676"/>
                </a:lnTo>
                <a:lnTo>
                  <a:pt x="0" y="72686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a:off x="15177024" y="8677729"/>
            <a:ext cx="4537893" cy="4604873"/>
          </a:xfrm>
          <a:custGeom>
            <a:avLst/>
            <a:gdLst/>
            <a:ahLst/>
            <a:cxnLst/>
            <a:rect l="l" t="t" r="r" b="b"/>
            <a:pathLst>
              <a:path w="4537893" h="4604873">
                <a:moveTo>
                  <a:pt x="0" y="0"/>
                </a:moveTo>
                <a:lnTo>
                  <a:pt x="4537893" y="0"/>
                </a:lnTo>
                <a:lnTo>
                  <a:pt x="4537893" y="4604873"/>
                </a:lnTo>
                <a:lnTo>
                  <a:pt x="0" y="460487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7" name="Freeform 7"/>
          <p:cNvSpPr/>
          <p:nvPr/>
        </p:nvSpPr>
        <p:spPr>
          <a:xfrm>
            <a:off x="15811400" y="-1376539"/>
            <a:ext cx="5030540" cy="2753077"/>
          </a:xfrm>
          <a:custGeom>
            <a:avLst/>
            <a:gdLst/>
            <a:ahLst/>
            <a:cxnLst/>
            <a:rect l="l" t="t" r="r" b="b"/>
            <a:pathLst>
              <a:path w="5030540" h="2753077">
                <a:moveTo>
                  <a:pt x="0" y="0"/>
                </a:moveTo>
                <a:lnTo>
                  <a:pt x="5030541" y="0"/>
                </a:lnTo>
                <a:lnTo>
                  <a:pt x="5030541" y="2753078"/>
                </a:lnTo>
                <a:lnTo>
                  <a:pt x="0" y="275307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8C8CA"/>
        </a:solidFill>
        <a:effectLst/>
      </p:bgPr>
    </p:bg>
    <p:spTree>
      <p:nvGrpSpPr>
        <p:cNvPr id="1" name=""/>
        <p:cNvGrpSpPr/>
        <p:nvPr/>
      </p:nvGrpSpPr>
      <p:grpSpPr>
        <a:xfrm>
          <a:off x="0" y="0"/>
          <a:ext cx="0" cy="0"/>
          <a:chOff x="0" y="0"/>
          <a:chExt cx="0" cy="0"/>
        </a:xfrm>
      </p:grpSpPr>
      <p:sp>
        <p:nvSpPr>
          <p:cNvPr id="2" name="TextBox 2"/>
          <p:cNvSpPr txBox="1"/>
          <p:nvPr/>
        </p:nvSpPr>
        <p:spPr>
          <a:xfrm>
            <a:off x="1028700" y="1233488"/>
            <a:ext cx="16230600" cy="7257669"/>
          </a:xfrm>
          <a:prstGeom prst="rect">
            <a:avLst/>
          </a:prstGeom>
        </p:spPr>
        <p:txBody>
          <a:bodyPr lIns="0" tIns="0" rIns="0" bIns="0" rtlCol="0" anchor="t">
            <a:spAutoFit/>
          </a:bodyPr>
          <a:lstStyle/>
          <a:p>
            <a:pPr algn="l">
              <a:lnSpc>
                <a:spcPts val="7224"/>
              </a:lnSpc>
            </a:pPr>
            <a:r>
              <a:rPr lang="en-US" sz="5600">
                <a:solidFill>
                  <a:srgbClr val="FFFFFF"/>
                </a:solidFill>
                <a:latin typeface="Open Sauce Bold"/>
                <a:ea typeface="Open Sauce Bold"/>
                <a:cs typeface="Open Sauce Bold"/>
                <a:sym typeface="Open Sauce Bold"/>
              </a:rPr>
              <a:t>For a smooth session,</a:t>
            </a:r>
          </a:p>
          <a:p>
            <a:pPr algn="l">
              <a:lnSpc>
                <a:spcPts val="3096"/>
              </a:lnSpc>
            </a:pPr>
            <a:endParaRPr lang="en-US" sz="5600">
              <a:solidFill>
                <a:srgbClr val="FFFFFF"/>
              </a:solidFill>
              <a:latin typeface="Open Sauce Bold"/>
              <a:ea typeface="Open Sauce Bold"/>
              <a:cs typeface="Open Sauce Bold"/>
              <a:sym typeface="Open Sauce Bold"/>
            </a:endParaRPr>
          </a:p>
          <a:p>
            <a:pPr marL="604519" lvl="1" indent="-302260" algn="l">
              <a:lnSpc>
                <a:spcPts val="3611"/>
              </a:lnSpc>
              <a:buFont typeface="Arial"/>
              <a:buChar char="•"/>
            </a:pPr>
            <a:r>
              <a:rPr lang="en-US" sz="2799">
                <a:solidFill>
                  <a:srgbClr val="000000"/>
                </a:solidFill>
                <a:latin typeface="Open Sauce Semi-Bold"/>
                <a:ea typeface="Open Sauce Semi-Bold"/>
                <a:cs typeface="Open Sauce Semi-Bold"/>
                <a:sym typeface="Open Sauce Semi-Bold"/>
              </a:rPr>
              <a:t>Be mindful that this event will be recorded - you may choose to turn off your mic/webcam, but we encourage you to turn on your webcam so we can see you :)</a:t>
            </a:r>
          </a:p>
          <a:p>
            <a:pPr algn="l">
              <a:lnSpc>
                <a:spcPts val="3611"/>
              </a:lnSpc>
            </a:pPr>
            <a:endParaRPr lang="en-US" sz="2799">
              <a:solidFill>
                <a:srgbClr val="000000"/>
              </a:solidFill>
              <a:latin typeface="Open Sauce Semi-Bold"/>
              <a:ea typeface="Open Sauce Semi-Bold"/>
              <a:cs typeface="Open Sauce Semi-Bold"/>
              <a:sym typeface="Open Sauce Semi-Bold"/>
            </a:endParaRPr>
          </a:p>
          <a:p>
            <a:pPr marL="604519" lvl="1" indent="-302260" algn="l">
              <a:lnSpc>
                <a:spcPts val="3611"/>
              </a:lnSpc>
              <a:buFont typeface="Arial"/>
              <a:buChar char="•"/>
            </a:pPr>
            <a:r>
              <a:rPr lang="en-US" sz="2799">
                <a:solidFill>
                  <a:srgbClr val="000000"/>
                </a:solidFill>
                <a:latin typeface="Open Sauce Semi-Bold"/>
                <a:ea typeface="Open Sauce Semi-Bold"/>
                <a:cs typeface="Open Sauce Semi-Bold"/>
                <a:sym typeface="Open Sauce Semi-Bold"/>
              </a:rPr>
              <a:t>We encourage you to use devices with a larger screen (desktop, laptop) for easier navigation and contribution to the discussion later</a:t>
            </a:r>
          </a:p>
          <a:p>
            <a:pPr algn="l">
              <a:lnSpc>
                <a:spcPts val="3611"/>
              </a:lnSpc>
            </a:pPr>
            <a:endParaRPr lang="en-US" sz="2799">
              <a:solidFill>
                <a:srgbClr val="000000"/>
              </a:solidFill>
              <a:latin typeface="Open Sauce Semi-Bold"/>
              <a:ea typeface="Open Sauce Semi-Bold"/>
              <a:cs typeface="Open Sauce Semi-Bold"/>
              <a:sym typeface="Open Sauce Semi-Bold"/>
            </a:endParaRPr>
          </a:p>
          <a:p>
            <a:pPr marL="604519" lvl="1" indent="-302260" algn="l">
              <a:lnSpc>
                <a:spcPts val="3611"/>
              </a:lnSpc>
              <a:buFont typeface="Arial"/>
              <a:buChar char="•"/>
            </a:pPr>
            <a:r>
              <a:rPr lang="en-US" sz="2799">
                <a:solidFill>
                  <a:srgbClr val="000000"/>
                </a:solidFill>
                <a:latin typeface="Open Sauce Semi-Bold"/>
                <a:ea typeface="Open Sauce Semi-Bold"/>
                <a:cs typeface="Open Sauce Semi-Bold"/>
                <a:sym typeface="Open Sauce Semi-Bold"/>
              </a:rPr>
              <a:t>Please mute your mic if you’re not presenting</a:t>
            </a:r>
          </a:p>
          <a:p>
            <a:pPr algn="l">
              <a:lnSpc>
                <a:spcPts val="3611"/>
              </a:lnSpc>
            </a:pPr>
            <a:endParaRPr lang="en-US" sz="2799">
              <a:solidFill>
                <a:srgbClr val="000000"/>
              </a:solidFill>
              <a:latin typeface="Open Sauce Semi-Bold"/>
              <a:ea typeface="Open Sauce Semi-Bold"/>
              <a:cs typeface="Open Sauce Semi-Bold"/>
              <a:sym typeface="Open Sauce Semi-Bold"/>
            </a:endParaRPr>
          </a:p>
          <a:p>
            <a:pPr marL="604519" lvl="1" indent="-302260" algn="l">
              <a:lnSpc>
                <a:spcPts val="3611"/>
              </a:lnSpc>
              <a:buFont typeface="Arial"/>
              <a:buChar char="•"/>
            </a:pPr>
            <a:r>
              <a:rPr lang="en-US" sz="2799">
                <a:solidFill>
                  <a:srgbClr val="000000"/>
                </a:solidFill>
                <a:latin typeface="Open Sauce Semi-Bold"/>
                <a:ea typeface="Open Sauce Semi-Bold"/>
                <a:cs typeface="Open Sauce Semi-Bold"/>
                <a:sym typeface="Open Sauce Semi-Bold"/>
              </a:rPr>
              <a:t>Be kind to each other - we all have different background and experiences</a:t>
            </a:r>
          </a:p>
          <a:p>
            <a:pPr algn="l">
              <a:lnSpc>
                <a:spcPts val="3611"/>
              </a:lnSpc>
            </a:pPr>
            <a:endParaRPr lang="en-US" sz="2799">
              <a:solidFill>
                <a:srgbClr val="000000"/>
              </a:solidFill>
              <a:latin typeface="Open Sauce Semi-Bold"/>
              <a:ea typeface="Open Sauce Semi-Bold"/>
              <a:cs typeface="Open Sauce Semi-Bold"/>
              <a:sym typeface="Open Sauce Semi-Bold"/>
            </a:endParaRPr>
          </a:p>
          <a:p>
            <a:pPr marL="604519" lvl="1" indent="-302260" algn="l">
              <a:lnSpc>
                <a:spcPts val="3611"/>
              </a:lnSpc>
              <a:buFont typeface="Arial"/>
              <a:buChar char="•"/>
            </a:pPr>
            <a:r>
              <a:rPr lang="en-US" sz="2799">
                <a:solidFill>
                  <a:srgbClr val="000000"/>
                </a:solidFill>
                <a:latin typeface="Open Sauce Semi-Bold"/>
                <a:ea typeface="Open Sauce Semi-Bold"/>
                <a:cs typeface="Open Sauce Semi-Bold"/>
                <a:sym typeface="Open Sauce Semi-Bold"/>
              </a:rPr>
              <a:t>It’s okay to speak in bahasa rojak! </a:t>
            </a:r>
          </a:p>
          <a:p>
            <a:pPr algn="l">
              <a:lnSpc>
                <a:spcPts val="3611"/>
              </a:lnSpc>
            </a:pPr>
            <a:endParaRPr lang="en-US" sz="2799">
              <a:solidFill>
                <a:srgbClr val="000000"/>
              </a:solidFill>
              <a:latin typeface="Open Sauce Semi-Bold"/>
              <a:ea typeface="Open Sauce Semi-Bold"/>
              <a:cs typeface="Open Sauce Semi-Bold"/>
              <a:sym typeface="Open Sauce Semi-Bold"/>
            </a:endParaRPr>
          </a:p>
          <a:p>
            <a:pPr marL="604519" lvl="1" indent="-302260" algn="l">
              <a:lnSpc>
                <a:spcPts val="3611"/>
              </a:lnSpc>
              <a:buFont typeface="Arial"/>
              <a:buChar char="•"/>
            </a:pPr>
            <a:r>
              <a:rPr lang="en-US" sz="2799">
                <a:solidFill>
                  <a:srgbClr val="000000"/>
                </a:solidFill>
                <a:latin typeface="Open Sauce Semi-Bold"/>
                <a:ea typeface="Open Sauce Semi-Bold"/>
                <a:cs typeface="Open Sauce Semi-Bold"/>
                <a:sym typeface="Open Sauce Semi-Bold"/>
              </a:rPr>
              <a:t>Materials and resources will be shared after the event.</a:t>
            </a:r>
          </a:p>
        </p:txBody>
      </p:sp>
      <p:sp>
        <p:nvSpPr>
          <p:cNvPr id="3" name="AutoShape 3"/>
          <p:cNvSpPr/>
          <p:nvPr/>
        </p:nvSpPr>
        <p:spPr>
          <a:xfrm>
            <a:off x="-330610" y="9248775"/>
            <a:ext cx="19528030" cy="0"/>
          </a:xfrm>
          <a:prstGeom prst="line">
            <a:avLst/>
          </a:prstGeom>
          <a:ln w="9525" cap="rnd">
            <a:solidFill>
              <a:srgbClr val="000000">
                <a:alpha val="32941"/>
              </a:srgbClr>
            </a:solidFill>
            <a:prstDash val="solid"/>
            <a:headEnd type="none" w="sm" len="sm"/>
            <a:tailEnd type="none" w="sm" len="sm"/>
          </a:ln>
        </p:spPr>
        <p:txBody>
          <a:bodyPr/>
          <a:lstStyle/>
          <a:p>
            <a:endParaRPr lang="en-GB"/>
          </a:p>
        </p:txBody>
      </p:sp>
      <p:sp>
        <p:nvSpPr>
          <p:cNvPr id="4" name="AutoShape 4"/>
          <p:cNvSpPr/>
          <p:nvPr/>
        </p:nvSpPr>
        <p:spPr>
          <a:xfrm>
            <a:off x="0" y="10096500"/>
            <a:ext cx="18288000" cy="0"/>
          </a:xfrm>
          <a:prstGeom prst="line">
            <a:avLst/>
          </a:prstGeom>
          <a:ln w="190500" cap="flat">
            <a:solidFill>
              <a:srgbClr val="382D2A"/>
            </a:solidFill>
            <a:prstDash val="solid"/>
            <a:headEnd type="none" w="sm" len="sm"/>
            <a:tailEnd type="none" w="sm" len="sm"/>
          </a:ln>
        </p:spPr>
        <p:txBody>
          <a:bodyPr/>
          <a:lstStyle/>
          <a:p>
            <a:endParaRPr lang="en-GB"/>
          </a:p>
        </p:txBody>
      </p:sp>
      <p:sp>
        <p:nvSpPr>
          <p:cNvPr id="5" name="Freeform 5"/>
          <p:cNvSpPr/>
          <p:nvPr/>
        </p:nvSpPr>
        <p:spPr>
          <a:xfrm>
            <a:off x="12229926" y="-5934713"/>
            <a:ext cx="7162949" cy="7268675"/>
          </a:xfrm>
          <a:custGeom>
            <a:avLst/>
            <a:gdLst/>
            <a:ahLst/>
            <a:cxnLst/>
            <a:rect l="l" t="t" r="r" b="b"/>
            <a:pathLst>
              <a:path w="7162949" h="7268675">
                <a:moveTo>
                  <a:pt x="0" y="0"/>
                </a:moveTo>
                <a:lnTo>
                  <a:pt x="7162949" y="0"/>
                </a:lnTo>
                <a:lnTo>
                  <a:pt x="7162949" y="7268676"/>
                </a:lnTo>
                <a:lnTo>
                  <a:pt x="0" y="726867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 name="Freeform 6"/>
          <p:cNvSpPr/>
          <p:nvPr/>
        </p:nvSpPr>
        <p:spPr>
          <a:xfrm>
            <a:off x="15177024" y="8677729"/>
            <a:ext cx="4537893" cy="4604873"/>
          </a:xfrm>
          <a:custGeom>
            <a:avLst/>
            <a:gdLst/>
            <a:ahLst/>
            <a:cxnLst/>
            <a:rect l="l" t="t" r="r" b="b"/>
            <a:pathLst>
              <a:path w="4537893" h="4604873">
                <a:moveTo>
                  <a:pt x="0" y="0"/>
                </a:moveTo>
                <a:lnTo>
                  <a:pt x="4537893" y="0"/>
                </a:lnTo>
                <a:lnTo>
                  <a:pt x="4537893" y="4604873"/>
                </a:lnTo>
                <a:lnTo>
                  <a:pt x="0" y="460487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7" name="Freeform 7"/>
          <p:cNvSpPr/>
          <p:nvPr/>
        </p:nvSpPr>
        <p:spPr>
          <a:xfrm>
            <a:off x="15811400" y="-1376539"/>
            <a:ext cx="5030540" cy="2753077"/>
          </a:xfrm>
          <a:custGeom>
            <a:avLst/>
            <a:gdLst/>
            <a:ahLst/>
            <a:cxnLst/>
            <a:rect l="l" t="t" r="r" b="b"/>
            <a:pathLst>
              <a:path w="5030540" h="2753077">
                <a:moveTo>
                  <a:pt x="0" y="0"/>
                </a:moveTo>
                <a:lnTo>
                  <a:pt x="5030541" y="0"/>
                </a:lnTo>
                <a:lnTo>
                  <a:pt x="5030541" y="2753078"/>
                </a:lnTo>
                <a:lnTo>
                  <a:pt x="0" y="275307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6EFE8"/>
        </a:solidFill>
        <a:effectLst/>
      </p:bgPr>
    </p:bg>
    <p:spTree>
      <p:nvGrpSpPr>
        <p:cNvPr id="1" name=""/>
        <p:cNvGrpSpPr/>
        <p:nvPr/>
      </p:nvGrpSpPr>
      <p:grpSpPr>
        <a:xfrm>
          <a:off x="0" y="0"/>
          <a:ext cx="0" cy="0"/>
          <a:chOff x="0" y="0"/>
          <a:chExt cx="0" cy="0"/>
        </a:xfrm>
      </p:grpSpPr>
      <p:sp>
        <p:nvSpPr>
          <p:cNvPr id="2" name="TextBox 2"/>
          <p:cNvSpPr txBox="1"/>
          <p:nvPr/>
        </p:nvSpPr>
        <p:spPr>
          <a:xfrm>
            <a:off x="2926641" y="4579569"/>
            <a:ext cx="737747" cy="481331"/>
          </a:xfrm>
          <a:prstGeom prst="rect">
            <a:avLst/>
          </a:prstGeom>
        </p:spPr>
        <p:txBody>
          <a:bodyPr lIns="0" tIns="0" rIns="0" bIns="0" rtlCol="0" anchor="t">
            <a:spAutoFit/>
          </a:bodyPr>
          <a:lstStyle/>
          <a:p>
            <a:pPr algn="l">
              <a:lnSpc>
                <a:spcPts val="3919"/>
              </a:lnSpc>
            </a:pPr>
            <a:r>
              <a:rPr lang="en-US" sz="2799">
                <a:solidFill>
                  <a:srgbClr val="000000">
                    <a:alpha val="82745"/>
                  </a:srgbClr>
                </a:solidFill>
                <a:latin typeface="Heebo Bold"/>
                <a:ea typeface="Heebo Bold"/>
                <a:cs typeface="Heebo Bold"/>
                <a:sym typeface="Heebo Bold"/>
              </a:rPr>
              <a:t>01</a:t>
            </a:r>
          </a:p>
        </p:txBody>
      </p:sp>
      <p:sp>
        <p:nvSpPr>
          <p:cNvPr id="3" name="TextBox 3"/>
          <p:cNvSpPr txBox="1"/>
          <p:nvPr/>
        </p:nvSpPr>
        <p:spPr>
          <a:xfrm>
            <a:off x="2926641" y="5319279"/>
            <a:ext cx="737747" cy="481331"/>
          </a:xfrm>
          <a:prstGeom prst="rect">
            <a:avLst/>
          </a:prstGeom>
        </p:spPr>
        <p:txBody>
          <a:bodyPr lIns="0" tIns="0" rIns="0" bIns="0" rtlCol="0" anchor="t">
            <a:spAutoFit/>
          </a:bodyPr>
          <a:lstStyle/>
          <a:p>
            <a:pPr algn="l">
              <a:lnSpc>
                <a:spcPts val="3919"/>
              </a:lnSpc>
            </a:pPr>
            <a:r>
              <a:rPr lang="en-US" sz="2799">
                <a:solidFill>
                  <a:srgbClr val="000000"/>
                </a:solidFill>
                <a:latin typeface="Heebo Bold"/>
                <a:ea typeface="Heebo Bold"/>
                <a:cs typeface="Heebo Bold"/>
                <a:sym typeface="Heebo Bold"/>
              </a:rPr>
              <a:t>02</a:t>
            </a:r>
          </a:p>
        </p:txBody>
      </p:sp>
      <p:sp>
        <p:nvSpPr>
          <p:cNvPr id="4" name="TextBox 4"/>
          <p:cNvSpPr txBox="1"/>
          <p:nvPr/>
        </p:nvSpPr>
        <p:spPr>
          <a:xfrm>
            <a:off x="2926641" y="6134238"/>
            <a:ext cx="737747" cy="481331"/>
          </a:xfrm>
          <a:prstGeom prst="rect">
            <a:avLst/>
          </a:prstGeom>
        </p:spPr>
        <p:txBody>
          <a:bodyPr lIns="0" tIns="0" rIns="0" bIns="0" rtlCol="0" anchor="t">
            <a:spAutoFit/>
          </a:bodyPr>
          <a:lstStyle/>
          <a:p>
            <a:pPr algn="l">
              <a:lnSpc>
                <a:spcPts val="3919"/>
              </a:lnSpc>
            </a:pPr>
            <a:r>
              <a:rPr lang="en-US" sz="2799">
                <a:solidFill>
                  <a:srgbClr val="000000"/>
                </a:solidFill>
                <a:latin typeface="Heebo Bold"/>
                <a:ea typeface="Heebo Bold"/>
                <a:cs typeface="Heebo Bold"/>
                <a:sym typeface="Heebo Bold"/>
              </a:rPr>
              <a:t>03</a:t>
            </a:r>
          </a:p>
        </p:txBody>
      </p:sp>
      <p:sp>
        <p:nvSpPr>
          <p:cNvPr id="5" name="AutoShape 5"/>
          <p:cNvSpPr/>
          <p:nvPr/>
        </p:nvSpPr>
        <p:spPr>
          <a:xfrm>
            <a:off x="3664388" y="4771021"/>
            <a:ext cx="3415372" cy="19050"/>
          </a:xfrm>
          <a:prstGeom prst="line">
            <a:avLst/>
          </a:prstGeom>
          <a:ln w="19050" cap="flat">
            <a:solidFill>
              <a:srgbClr val="382D2A"/>
            </a:solidFill>
            <a:prstDash val="solid"/>
            <a:headEnd type="none" w="sm" len="sm"/>
            <a:tailEnd type="none" w="sm" len="sm"/>
          </a:ln>
        </p:spPr>
        <p:txBody>
          <a:bodyPr/>
          <a:lstStyle/>
          <a:p>
            <a:endParaRPr lang="en-GB"/>
          </a:p>
        </p:txBody>
      </p:sp>
      <p:sp>
        <p:nvSpPr>
          <p:cNvPr id="6" name="AutoShape 6"/>
          <p:cNvSpPr/>
          <p:nvPr/>
        </p:nvSpPr>
        <p:spPr>
          <a:xfrm>
            <a:off x="3664388" y="5501206"/>
            <a:ext cx="3415372" cy="19050"/>
          </a:xfrm>
          <a:prstGeom prst="line">
            <a:avLst/>
          </a:prstGeom>
          <a:ln w="19050" cap="flat">
            <a:solidFill>
              <a:srgbClr val="382D2A"/>
            </a:solidFill>
            <a:prstDash val="solid"/>
            <a:headEnd type="none" w="sm" len="sm"/>
            <a:tailEnd type="none" w="sm" len="sm"/>
          </a:ln>
        </p:spPr>
        <p:txBody>
          <a:bodyPr/>
          <a:lstStyle/>
          <a:p>
            <a:endParaRPr lang="en-GB"/>
          </a:p>
        </p:txBody>
      </p:sp>
      <p:sp>
        <p:nvSpPr>
          <p:cNvPr id="7" name="AutoShape 7"/>
          <p:cNvSpPr/>
          <p:nvPr/>
        </p:nvSpPr>
        <p:spPr>
          <a:xfrm>
            <a:off x="3664388" y="6316166"/>
            <a:ext cx="3415372" cy="19050"/>
          </a:xfrm>
          <a:prstGeom prst="line">
            <a:avLst/>
          </a:prstGeom>
          <a:ln w="19050" cap="flat">
            <a:solidFill>
              <a:srgbClr val="382D2A"/>
            </a:solidFill>
            <a:prstDash val="solid"/>
            <a:headEnd type="none" w="sm" len="sm"/>
            <a:tailEnd type="none" w="sm" len="sm"/>
          </a:ln>
        </p:spPr>
        <p:txBody>
          <a:bodyPr/>
          <a:lstStyle/>
          <a:p>
            <a:endParaRPr lang="en-GB"/>
          </a:p>
        </p:txBody>
      </p:sp>
      <p:sp>
        <p:nvSpPr>
          <p:cNvPr id="8" name="TextBox 8"/>
          <p:cNvSpPr txBox="1"/>
          <p:nvPr/>
        </p:nvSpPr>
        <p:spPr>
          <a:xfrm>
            <a:off x="1056537" y="2654602"/>
            <a:ext cx="5319243" cy="1026161"/>
          </a:xfrm>
          <a:prstGeom prst="rect">
            <a:avLst/>
          </a:prstGeom>
        </p:spPr>
        <p:txBody>
          <a:bodyPr lIns="0" tIns="0" rIns="0" bIns="0" rtlCol="0" anchor="t">
            <a:spAutoFit/>
          </a:bodyPr>
          <a:lstStyle/>
          <a:p>
            <a:pPr algn="l">
              <a:lnSpc>
                <a:spcPts val="7520"/>
              </a:lnSpc>
            </a:pPr>
            <a:r>
              <a:rPr lang="en-US" sz="8000">
                <a:solidFill>
                  <a:srgbClr val="000000"/>
                </a:solidFill>
                <a:latin typeface="Heebo Bold"/>
                <a:ea typeface="Heebo Bold"/>
                <a:cs typeface="Heebo Bold"/>
                <a:sym typeface="Heebo Bold"/>
              </a:rPr>
              <a:t>AGENDA</a:t>
            </a:r>
          </a:p>
        </p:txBody>
      </p:sp>
      <p:sp>
        <p:nvSpPr>
          <p:cNvPr id="9" name="TextBox 9"/>
          <p:cNvSpPr txBox="1"/>
          <p:nvPr/>
        </p:nvSpPr>
        <p:spPr>
          <a:xfrm>
            <a:off x="7409739" y="4550740"/>
            <a:ext cx="7056205" cy="474489"/>
          </a:xfrm>
          <a:prstGeom prst="rect">
            <a:avLst/>
          </a:prstGeom>
        </p:spPr>
        <p:txBody>
          <a:bodyPr lIns="0" tIns="0" rIns="0" bIns="0" rtlCol="0" anchor="t">
            <a:spAutoFit/>
          </a:bodyPr>
          <a:lstStyle/>
          <a:p>
            <a:pPr algn="l">
              <a:lnSpc>
                <a:spcPts val="3659"/>
              </a:lnSpc>
              <a:spcBef>
                <a:spcPct val="0"/>
              </a:spcBef>
            </a:pPr>
            <a:r>
              <a:rPr lang="en-US" sz="2999" dirty="0">
                <a:latin typeface="Heebo Bold"/>
                <a:ea typeface="Heebo Bold"/>
                <a:cs typeface="Heebo Bold"/>
                <a:sym typeface="Heebo Bold"/>
              </a:rPr>
              <a:t>REPLICATION CRISIS IN PSYCHOLOGY</a:t>
            </a:r>
          </a:p>
        </p:txBody>
      </p:sp>
      <p:sp>
        <p:nvSpPr>
          <p:cNvPr id="10" name="TextBox 10"/>
          <p:cNvSpPr txBox="1"/>
          <p:nvPr/>
        </p:nvSpPr>
        <p:spPr>
          <a:xfrm>
            <a:off x="7409739" y="5328075"/>
            <a:ext cx="7418140" cy="474489"/>
          </a:xfrm>
          <a:prstGeom prst="rect">
            <a:avLst/>
          </a:prstGeom>
        </p:spPr>
        <p:txBody>
          <a:bodyPr lIns="0" tIns="0" rIns="0" bIns="0" rtlCol="0" anchor="t">
            <a:spAutoFit/>
          </a:bodyPr>
          <a:lstStyle/>
          <a:p>
            <a:pPr algn="l">
              <a:lnSpc>
                <a:spcPts val="3659"/>
              </a:lnSpc>
              <a:spcBef>
                <a:spcPct val="0"/>
              </a:spcBef>
            </a:pPr>
            <a:r>
              <a:rPr lang="en-US" sz="2999" dirty="0">
                <a:latin typeface="Heebo Bold"/>
                <a:ea typeface="Heebo Bold"/>
                <a:cs typeface="Heebo Bold"/>
                <a:sym typeface="Heebo Bold"/>
              </a:rPr>
              <a:t>THE WORLD OF OPEN SCIENCE</a:t>
            </a:r>
          </a:p>
        </p:txBody>
      </p:sp>
      <p:sp>
        <p:nvSpPr>
          <p:cNvPr id="11" name="TextBox 11"/>
          <p:cNvSpPr txBox="1"/>
          <p:nvPr/>
        </p:nvSpPr>
        <p:spPr>
          <a:xfrm>
            <a:off x="7409739" y="6105409"/>
            <a:ext cx="6717383" cy="474489"/>
          </a:xfrm>
          <a:prstGeom prst="rect">
            <a:avLst/>
          </a:prstGeom>
        </p:spPr>
        <p:txBody>
          <a:bodyPr lIns="0" tIns="0" rIns="0" bIns="0" rtlCol="0" anchor="t">
            <a:spAutoFit/>
          </a:bodyPr>
          <a:lstStyle/>
          <a:p>
            <a:pPr algn="l">
              <a:lnSpc>
                <a:spcPts val="3659"/>
              </a:lnSpc>
              <a:spcBef>
                <a:spcPct val="0"/>
              </a:spcBef>
            </a:pPr>
            <a:r>
              <a:rPr lang="en-US" sz="2999" dirty="0">
                <a:latin typeface="Heebo Bold"/>
                <a:ea typeface="Heebo Bold"/>
                <a:cs typeface="Heebo Bold"/>
                <a:sym typeface="Heebo Bold"/>
              </a:rPr>
              <a:t>WORKING IN A BIG-TEAM SCIENCE </a:t>
            </a:r>
          </a:p>
        </p:txBody>
      </p:sp>
      <p:sp>
        <p:nvSpPr>
          <p:cNvPr id="12" name="TextBox 12"/>
          <p:cNvSpPr txBox="1"/>
          <p:nvPr/>
        </p:nvSpPr>
        <p:spPr>
          <a:xfrm>
            <a:off x="2926641" y="6911098"/>
            <a:ext cx="737747" cy="481331"/>
          </a:xfrm>
          <a:prstGeom prst="rect">
            <a:avLst/>
          </a:prstGeom>
        </p:spPr>
        <p:txBody>
          <a:bodyPr lIns="0" tIns="0" rIns="0" bIns="0" rtlCol="0" anchor="t">
            <a:spAutoFit/>
          </a:bodyPr>
          <a:lstStyle/>
          <a:p>
            <a:pPr algn="l">
              <a:lnSpc>
                <a:spcPts val="3919"/>
              </a:lnSpc>
            </a:pPr>
            <a:r>
              <a:rPr lang="en-US" sz="2799">
                <a:solidFill>
                  <a:srgbClr val="000000"/>
                </a:solidFill>
                <a:latin typeface="Heebo Bold"/>
                <a:ea typeface="Heebo Bold"/>
                <a:cs typeface="Heebo Bold"/>
                <a:sym typeface="Heebo Bold"/>
              </a:rPr>
              <a:t>04</a:t>
            </a:r>
          </a:p>
        </p:txBody>
      </p:sp>
      <p:sp>
        <p:nvSpPr>
          <p:cNvPr id="13" name="AutoShape 13"/>
          <p:cNvSpPr/>
          <p:nvPr/>
        </p:nvSpPr>
        <p:spPr>
          <a:xfrm>
            <a:off x="3664388" y="7093025"/>
            <a:ext cx="3415372" cy="19050"/>
          </a:xfrm>
          <a:prstGeom prst="line">
            <a:avLst/>
          </a:prstGeom>
          <a:ln w="19050" cap="flat">
            <a:solidFill>
              <a:srgbClr val="382D2A"/>
            </a:solidFill>
            <a:prstDash val="solid"/>
            <a:headEnd type="none" w="sm" len="sm"/>
            <a:tailEnd type="none" w="sm" len="sm"/>
          </a:ln>
        </p:spPr>
        <p:txBody>
          <a:bodyPr/>
          <a:lstStyle/>
          <a:p>
            <a:endParaRPr lang="en-GB"/>
          </a:p>
        </p:txBody>
      </p:sp>
      <p:sp>
        <p:nvSpPr>
          <p:cNvPr id="14" name="TextBox 14"/>
          <p:cNvSpPr txBox="1"/>
          <p:nvPr/>
        </p:nvSpPr>
        <p:spPr>
          <a:xfrm>
            <a:off x="7409739" y="6882269"/>
            <a:ext cx="7907624" cy="474489"/>
          </a:xfrm>
          <a:prstGeom prst="rect">
            <a:avLst/>
          </a:prstGeom>
        </p:spPr>
        <p:txBody>
          <a:bodyPr lIns="0" tIns="0" rIns="0" bIns="0" rtlCol="0" anchor="t">
            <a:spAutoFit/>
          </a:bodyPr>
          <a:lstStyle/>
          <a:p>
            <a:pPr algn="l">
              <a:lnSpc>
                <a:spcPts val="3659"/>
              </a:lnSpc>
              <a:spcBef>
                <a:spcPct val="0"/>
              </a:spcBef>
            </a:pPr>
            <a:r>
              <a:rPr lang="en-US" sz="2999" dirty="0">
                <a:latin typeface="Heebo Bold"/>
                <a:ea typeface="Heebo Bold"/>
                <a:cs typeface="Heebo Bold"/>
                <a:sym typeface="Heebo Bold"/>
              </a:rPr>
              <a:t>HACKATHON: BREAKOUT ROOM SESSIONS</a:t>
            </a:r>
          </a:p>
        </p:txBody>
      </p:sp>
      <p:sp>
        <p:nvSpPr>
          <p:cNvPr id="15" name="AutoShape 15"/>
          <p:cNvSpPr/>
          <p:nvPr/>
        </p:nvSpPr>
        <p:spPr>
          <a:xfrm>
            <a:off x="0" y="10096500"/>
            <a:ext cx="18288000" cy="0"/>
          </a:xfrm>
          <a:prstGeom prst="line">
            <a:avLst/>
          </a:prstGeom>
          <a:ln w="190500" cap="flat">
            <a:solidFill>
              <a:srgbClr val="382D2A"/>
            </a:solidFill>
            <a:prstDash val="solid"/>
            <a:headEnd type="none" w="sm" len="sm"/>
            <a:tailEnd type="none" w="sm" len="sm"/>
          </a:ln>
        </p:spPr>
        <p:txBody>
          <a:bodyPr/>
          <a:lstStyle/>
          <a:p>
            <a:endParaRPr lang="en-GB"/>
          </a:p>
        </p:txBody>
      </p:sp>
      <p:sp>
        <p:nvSpPr>
          <p:cNvPr id="16" name="Freeform 16"/>
          <p:cNvSpPr/>
          <p:nvPr/>
        </p:nvSpPr>
        <p:spPr>
          <a:xfrm>
            <a:off x="12229926" y="-5934713"/>
            <a:ext cx="7162949" cy="7268675"/>
          </a:xfrm>
          <a:custGeom>
            <a:avLst/>
            <a:gdLst/>
            <a:ahLst/>
            <a:cxnLst/>
            <a:rect l="l" t="t" r="r" b="b"/>
            <a:pathLst>
              <a:path w="7162949" h="7268675">
                <a:moveTo>
                  <a:pt x="0" y="0"/>
                </a:moveTo>
                <a:lnTo>
                  <a:pt x="7162949" y="0"/>
                </a:lnTo>
                <a:lnTo>
                  <a:pt x="7162949" y="7268676"/>
                </a:lnTo>
                <a:lnTo>
                  <a:pt x="0" y="726867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7" name="Freeform 17"/>
          <p:cNvSpPr/>
          <p:nvPr/>
        </p:nvSpPr>
        <p:spPr>
          <a:xfrm>
            <a:off x="15177024" y="8677729"/>
            <a:ext cx="4537893" cy="4604873"/>
          </a:xfrm>
          <a:custGeom>
            <a:avLst/>
            <a:gdLst/>
            <a:ahLst/>
            <a:cxnLst/>
            <a:rect l="l" t="t" r="r" b="b"/>
            <a:pathLst>
              <a:path w="4537893" h="4604873">
                <a:moveTo>
                  <a:pt x="0" y="0"/>
                </a:moveTo>
                <a:lnTo>
                  <a:pt x="4537893" y="0"/>
                </a:lnTo>
                <a:lnTo>
                  <a:pt x="4537893" y="4604873"/>
                </a:lnTo>
                <a:lnTo>
                  <a:pt x="0" y="460487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8" name="Freeform 18"/>
          <p:cNvSpPr/>
          <p:nvPr/>
        </p:nvSpPr>
        <p:spPr>
          <a:xfrm>
            <a:off x="15811400" y="-1376539"/>
            <a:ext cx="5030540" cy="2753077"/>
          </a:xfrm>
          <a:custGeom>
            <a:avLst/>
            <a:gdLst/>
            <a:ahLst/>
            <a:cxnLst/>
            <a:rect l="l" t="t" r="r" b="b"/>
            <a:pathLst>
              <a:path w="5030540" h="2753077">
                <a:moveTo>
                  <a:pt x="0" y="0"/>
                </a:moveTo>
                <a:lnTo>
                  <a:pt x="5030541" y="0"/>
                </a:lnTo>
                <a:lnTo>
                  <a:pt x="5030541" y="2753078"/>
                </a:lnTo>
                <a:lnTo>
                  <a:pt x="0" y="275307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GB"/>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6EFE8"/>
        </a:solidFill>
        <a:effectLst/>
      </p:bgPr>
    </p:bg>
    <p:spTree>
      <p:nvGrpSpPr>
        <p:cNvPr id="1" name=""/>
        <p:cNvGrpSpPr/>
        <p:nvPr/>
      </p:nvGrpSpPr>
      <p:grpSpPr>
        <a:xfrm>
          <a:off x="0" y="0"/>
          <a:ext cx="0" cy="0"/>
          <a:chOff x="0" y="0"/>
          <a:chExt cx="0" cy="0"/>
        </a:xfrm>
      </p:grpSpPr>
      <p:sp>
        <p:nvSpPr>
          <p:cNvPr id="2" name="AutoShape 2"/>
          <p:cNvSpPr/>
          <p:nvPr/>
        </p:nvSpPr>
        <p:spPr>
          <a:xfrm>
            <a:off x="0" y="10096500"/>
            <a:ext cx="18288000" cy="0"/>
          </a:xfrm>
          <a:prstGeom prst="line">
            <a:avLst/>
          </a:prstGeom>
          <a:ln w="190500" cap="flat">
            <a:solidFill>
              <a:srgbClr val="382D2A"/>
            </a:solidFill>
            <a:prstDash val="solid"/>
            <a:headEnd type="none" w="sm" len="sm"/>
            <a:tailEnd type="none" w="sm" len="sm"/>
          </a:ln>
        </p:spPr>
        <p:txBody>
          <a:bodyPr/>
          <a:lstStyle/>
          <a:p>
            <a:endParaRPr lang="en-GB"/>
          </a:p>
        </p:txBody>
      </p:sp>
      <p:sp>
        <p:nvSpPr>
          <p:cNvPr id="3" name="Freeform 3"/>
          <p:cNvSpPr/>
          <p:nvPr/>
        </p:nvSpPr>
        <p:spPr>
          <a:xfrm>
            <a:off x="12749751" y="3615683"/>
            <a:ext cx="3061649" cy="3055634"/>
          </a:xfrm>
          <a:custGeom>
            <a:avLst/>
            <a:gdLst/>
            <a:ahLst/>
            <a:cxnLst/>
            <a:rect l="l" t="t" r="r" b="b"/>
            <a:pathLst>
              <a:path w="3061649" h="3055634">
                <a:moveTo>
                  <a:pt x="0" y="0"/>
                </a:moveTo>
                <a:lnTo>
                  <a:pt x="3061649" y="0"/>
                </a:lnTo>
                <a:lnTo>
                  <a:pt x="3061649" y="3055634"/>
                </a:lnTo>
                <a:lnTo>
                  <a:pt x="0" y="3055634"/>
                </a:lnTo>
                <a:lnTo>
                  <a:pt x="0" y="0"/>
                </a:lnTo>
                <a:close/>
              </a:path>
            </a:pathLst>
          </a:custGeom>
          <a:blipFill>
            <a:blip r:embed="rId3"/>
            <a:stretch>
              <a:fillRect/>
            </a:stretch>
          </a:blipFill>
        </p:spPr>
        <p:txBody>
          <a:bodyPr/>
          <a:lstStyle/>
          <a:p>
            <a:endParaRPr lang="en-GB"/>
          </a:p>
        </p:txBody>
      </p:sp>
      <p:sp>
        <p:nvSpPr>
          <p:cNvPr id="4" name="TextBox 4"/>
          <p:cNvSpPr txBox="1"/>
          <p:nvPr/>
        </p:nvSpPr>
        <p:spPr>
          <a:xfrm>
            <a:off x="1028700" y="1028700"/>
            <a:ext cx="10211839" cy="971550"/>
          </a:xfrm>
          <a:prstGeom prst="rect">
            <a:avLst/>
          </a:prstGeom>
        </p:spPr>
        <p:txBody>
          <a:bodyPr lIns="0" tIns="0" rIns="0" bIns="0" rtlCol="0" anchor="t">
            <a:spAutoFit/>
          </a:bodyPr>
          <a:lstStyle/>
          <a:p>
            <a:pPr marL="0" lvl="0" indent="0" algn="l">
              <a:lnSpc>
                <a:spcPts val="7679"/>
              </a:lnSpc>
            </a:pPr>
            <a:r>
              <a:rPr lang="en-US" sz="6399">
                <a:solidFill>
                  <a:srgbClr val="000000"/>
                </a:solidFill>
                <a:latin typeface="Heebo Bold"/>
                <a:ea typeface="Heebo Bold"/>
                <a:cs typeface="Heebo Bold"/>
                <a:sym typeface="Heebo Bold"/>
              </a:rPr>
              <a:t>Today’s presenter</a:t>
            </a:r>
          </a:p>
        </p:txBody>
      </p:sp>
      <p:sp>
        <p:nvSpPr>
          <p:cNvPr id="5" name="Freeform 5"/>
          <p:cNvSpPr/>
          <p:nvPr/>
        </p:nvSpPr>
        <p:spPr>
          <a:xfrm>
            <a:off x="12229926" y="-5934713"/>
            <a:ext cx="7162949" cy="7268675"/>
          </a:xfrm>
          <a:custGeom>
            <a:avLst/>
            <a:gdLst/>
            <a:ahLst/>
            <a:cxnLst/>
            <a:rect l="l" t="t" r="r" b="b"/>
            <a:pathLst>
              <a:path w="7162949" h="7268675">
                <a:moveTo>
                  <a:pt x="0" y="0"/>
                </a:moveTo>
                <a:lnTo>
                  <a:pt x="7162949" y="0"/>
                </a:lnTo>
                <a:lnTo>
                  <a:pt x="7162949" y="7268676"/>
                </a:lnTo>
                <a:lnTo>
                  <a:pt x="0" y="726867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6" name="Freeform 6"/>
          <p:cNvSpPr/>
          <p:nvPr/>
        </p:nvSpPr>
        <p:spPr>
          <a:xfrm>
            <a:off x="15177024" y="8677729"/>
            <a:ext cx="4537893" cy="4604873"/>
          </a:xfrm>
          <a:custGeom>
            <a:avLst/>
            <a:gdLst/>
            <a:ahLst/>
            <a:cxnLst/>
            <a:rect l="l" t="t" r="r" b="b"/>
            <a:pathLst>
              <a:path w="4537893" h="4604873">
                <a:moveTo>
                  <a:pt x="0" y="0"/>
                </a:moveTo>
                <a:lnTo>
                  <a:pt x="4537893" y="0"/>
                </a:lnTo>
                <a:lnTo>
                  <a:pt x="4537893" y="4604873"/>
                </a:lnTo>
                <a:lnTo>
                  <a:pt x="0" y="460487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7" name="Freeform 7"/>
          <p:cNvSpPr/>
          <p:nvPr/>
        </p:nvSpPr>
        <p:spPr>
          <a:xfrm>
            <a:off x="15811400" y="-1376539"/>
            <a:ext cx="5030540" cy="2753077"/>
          </a:xfrm>
          <a:custGeom>
            <a:avLst/>
            <a:gdLst/>
            <a:ahLst/>
            <a:cxnLst/>
            <a:rect l="l" t="t" r="r" b="b"/>
            <a:pathLst>
              <a:path w="5030540" h="2753077">
                <a:moveTo>
                  <a:pt x="0" y="0"/>
                </a:moveTo>
                <a:lnTo>
                  <a:pt x="5030541" y="0"/>
                </a:lnTo>
                <a:lnTo>
                  <a:pt x="5030541" y="2753078"/>
                </a:lnTo>
                <a:lnTo>
                  <a:pt x="0" y="275307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8" name="Freeform 8"/>
          <p:cNvSpPr/>
          <p:nvPr/>
        </p:nvSpPr>
        <p:spPr>
          <a:xfrm>
            <a:off x="10243469" y="1622193"/>
            <a:ext cx="767629" cy="756114"/>
          </a:xfrm>
          <a:custGeom>
            <a:avLst/>
            <a:gdLst/>
            <a:ahLst/>
            <a:cxnLst/>
            <a:rect l="l" t="t" r="r" b="b"/>
            <a:pathLst>
              <a:path w="767629" h="756114">
                <a:moveTo>
                  <a:pt x="0" y="0"/>
                </a:moveTo>
                <a:lnTo>
                  <a:pt x="767629" y="0"/>
                </a:lnTo>
                <a:lnTo>
                  <a:pt x="767629" y="756114"/>
                </a:lnTo>
                <a:lnTo>
                  <a:pt x="0" y="75611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9" name="TextBox 9"/>
          <p:cNvSpPr txBox="1"/>
          <p:nvPr/>
        </p:nvSpPr>
        <p:spPr>
          <a:xfrm>
            <a:off x="1028700" y="3615683"/>
            <a:ext cx="10211839" cy="1514475"/>
          </a:xfrm>
          <a:prstGeom prst="rect">
            <a:avLst/>
          </a:prstGeom>
        </p:spPr>
        <p:txBody>
          <a:bodyPr lIns="0" tIns="0" rIns="0" bIns="0" rtlCol="0" anchor="t">
            <a:spAutoFit/>
          </a:bodyPr>
          <a:lstStyle/>
          <a:p>
            <a:pPr marL="0" lvl="0" indent="0" algn="l">
              <a:lnSpc>
                <a:spcPts val="7679"/>
              </a:lnSpc>
            </a:pPr>
            <a:r>
              <a:rPr lang="en-US" sz="6399" spc="-108">
                <a:solidFill>
                  <a:srgbClr val="000000"/>
                </a:solidFill>
                <a:latin typeface="HK Grotesk"/>
                <a:ea typeface="HK Grotesk"/>
                <a:cs typeface="HK Grotesk"/>
                <a:sym typeface="HK Grotesk"/>
              </a:rPr>
              <a:t>Dr. Brendan Ch’ng</a:t>
            </a:r>
          </a:p>
          <a:p>
            <a:pPr marL="0" lvl="0" indent="0" algn="l">
              <a:lnSpc>
                <a:spcPts val="4320"/>
              </a:lnSpc>
            </a:pPr>
            <a:r>
              <a:rPr lang="en-US" sz="3600" spc="-61">
                <a:solidFill>
                  <a:srgbClr val="000000"/>
                </a:solidFill>
                <a:latin typeface="HK Grotesk"/>
                <a:ea typeface="HK Grotesk"/>
                <a:cs typeface="HK Grotesk"/>
                <a:sym typeface="HK Grotesk"/>
              </a:rPr>
              <a:t>Independent researcher</a:t>
            </a:r>
          </a:p>
        </p:txBody>
      </p:sp>
      <p:sp>
        <p:nvSpPr>
          <p:cNvPr id="10" name="TextBox 10"/>
          <p:cNvSpPr txBox="1"/>
          <p:nvPr/>
        </p:nvSpPr>
        <p:spPr>
          <a:xfrm>
            <a:off x="1028700" y="6044890"/>
            <a:ext cx="10211839" cy="3035383"/>
          </a:xfrm>
          <a:prstGeom prst="rect">
            <a:avLst/>
          </a:prstGeom>
        </p:spPr>
        <p:txBody>
          <a:bodyPr lIns="0" tIns="0" rIns="0" bIns="0" rtlCol="0" anchor="t">
            <a:spAutoFit/>
          </a:bodyPr>
          <a:lstStyle/>
          <a:p>
            <a:pPr marL="434035" lvl="1" indent="-217018" algn="l">
              <a:lnSpc>
                <a:spcPts val="3359"/>
              </a:lnSpc>
              <a:buFont typeface="Arial"/>
              <a:buChar char="•"/>
            </a:pPr>
            <a:r>
              <a:rPr lang="en-US" sz="2400" dirty="0">
                <a:solidFill>
                  <a:srgbClr val="000000"/>
                </a:solidFill>
                <a:latin typeface="HK Grotesk"/>
                <a:ea typeface="HK Grotesk"/>
                <a:cs typeface="HK Grotesk"/>
                <a:sym typeface="HK Grotesk"/>
              </a:rPr>
              <a:t>PhD in Educational Psychology (University of Malaya, Malaysia).</a:t>
            </a:r>
          </a:p>
          <a:p>
            <a:pPr marL="217017" lvl="1" algn="l">
              <a:lnSpc>
                <a:spcPts val="3359"/>
              </a:lnSpc>
            </a:pPr>
            <a:endParaRPr lang="en-US" sz="2400" dirty="0">
              <a:solidFill>
                <a:srgbClr val="000000"/>
              </a:solidFill>
              <a:latin typeface="HK Grotesk"/>
              <a:ea typeface="HK Grotesk"/>
              <a:cs typeface="HK Grotesk"/>
              <a:sym typeface="HK Grotesk"/>
            </a:endParaRPr>
          </a:p>
          <a:p>
            <a:pPr marL="434035" lvl="1" indent="-217018" algn="l">
              <a:lnSpc>
                <a:spcPts val="3359"/>
              </a:lnSpc>
              <a:buFont typeface="Arial"/>
              <a:buChar char="•"/>
            </a:pPr>
            <a:r>
              <a:rPr lang="en-US" sz="2400" dirty="0">
                <a:solidFill>
                  <a:srgbClr val="000000"/>
                </a:solidFill>
                <a:latin typeface="HK Grotesk"/>
                <a:ea typeface="HK Grotesk"/>
                <a:cs typeface="HK Grotesk"/>
                <a:sym typeface="HK Grotesk"/>
              </a:rPr>
              <a:t>Master of Education </a:t>
            </a:r>
            <a:r>
              <a:rPr lang="en-US" sz="2400" dirty="0" err="1">
                <a:solidFill>
                  <a:srgbClr val="000000"/>
                </a:solidFill>
                <a:latin typeface="HK Grotesk"/>
                <a:ea typeface="HK Grotesk"/>
                <a:cs typeface="HK Grotesk"/>
                <a:sym typeface="HK Grotesk"/>
              </a:rPr>
              <a:t>specialising</a:t>
            </a:r>
            <a:r>
              <a:rPr lang="en-US" sz="2400" dirty="0">
                <a:solidFill>
                  <a:srgbClr val="000000"/>
                </a:solidFill>
                <a:latin typeface="HK Grotesk"/>
                <a:ea typeface="HK Grotesk"/>
                <a:cs typeface="HK Grotesk"/>
                <a:sym typeface="HK Grotesk"/>
              </a:rPr>
              <a:t> in Gifted Education (Monash University, Australia).</a:t>
            </a:r>
          </a:p>
          <a:p>
            <a:pPr marL="434035" lvl="1" indent="-217018" algn="l">
              <a:lnSpc>
                <a:spcPts val="3359"/>
              </a:lnSpc>
              <a:buFont typeface="Arial"/>
              <a:buChar char="•"/>
            </a:pPr>
            <a:endParaRPr lang="en-US" sz="2400" dirty="0">
              <a:solidFill>
                <a:srgbClr val="000000"/>
              </a:solidFill>
              <a:latin typeface="HK Grotesk"/>
              <a:ea typeface="HK Grotesk"/>
              <a:cs typeface="HK Grotesk"/>
              <a:sym typeface="HK Grotesk"/>
            </a:endParaRPr>
          </a:p>
          <a:p>
            <a:pPr marL="434035" lvl="1" indent="-217018" algn="l">
              <a:lnSpc>
                <a:spcPts val="3359"/>
              </a:lnSpc>
              <a:buFont typeface="Arial"/>
              <a:buChar char="•"/>
            </a:pPr>
            <a:r>
              <a:rPr lang="en-US" sz="2400" dirty="0">
                <a:solidFill>
                  <a:srgbClr val="000000"/>
                </a:solidFill>
                <a:latin typeface="HK Grotesk"/>
                <a:ea typeface="HK Grotesk"/>
                <a:cs typeface="HK Grotesk"/>
                <a:sym typeface="HK Grotesk"/>
              </a:rPr>
              <a:t>Research areas &amp; interests: Educational psychology, environmental sensitivity, gifted education, well-being, higher education</a:t>
            </a:r>
          </a:p>
        </p:txBody>
      </p:sp>
      <p:sp>
        <p:nvSpPr>
          <p:cNvPr id="11" name="TextBox 11"/>
          <p:cNvSpPr txBox="1"/>
          <p:nvPr/>
        </p:nvSpPr>
        <p:spPr>
          <a:xfrm>
            <a:off x="13186862" y="6980831"/>
            <a:ext cx="2911768" cy="608965"/>
          </a:xfrm>
          <a:prstGeom prst="rect">
            <a:avLst/>
          </a:prstGeom>
        </p:spPr>
        <p:txBody>
          <a:bodyPr lIns="0" tIns="0" rIns="0" bIns="0" rtlCol="0" anchor="t">
            <a:spAutoFit/>
          </a:bodyPr>
          <a:lstStyle/>
          <a:p>
            <a:pPr algn="just">
              <a:lnSpc>
                <a:spcPts val="5120"/>
              </a:lnSpc>
            </a:pPr>
            <a:r>
              <a:rPr lang="en-US" sz="3200">
                <a:solidFill>
                  <a:srgbClr val="000000"/>
                </a:solidFill>
                <a:latin typeface="Heebo Bold"/>
                <a:ea typeface="Heebo Bold"/>
                <a:cs typeface="Heebo Bold"/>
                <a:sym typeface="Heebo Bold"/>
              </a:rPr>
              <a:t>@ChngBrendan</a:t>
            </a:r>
          </a:p>
        </p:txBody>
      </p:sp>
      <p:sp>
        <p:nvSpPr>
          <p:cNvPr id="12" name="Freeform 12"/>
          <p:cNvSpPr/>
          <p:nvPr/>
        </p:nvSpPr>
        <p:spPr>
          <a:xfrm>
            <a:off x="12462522" y="7077442"/>
            <a:ext cx="539044" cy="485140"/>
          </a:xfrm>
          <a:custGeom>
            <a:avLst/>
            <a:gdLst/>
            <a:ahLst/>
            <a:cxnLst/>
            <a:rect l="l" t="t" r="r" b="b"/>
            <a:pathLst>
              <a:path w="539044" h="485140">
                <a:moveTo>
                  <a:pt x="0" y="0"/>
                </a:moveTo>
                <a:lnTo>
                  <a:pt x="539044" y="0"/>
                </a:lnTo>
                <a:lnTo>
                  <a:pt x="539044" y="485140"/>
                </a:lnTo>
                <a:lnTo>
                  <a:pt x="0" y="48514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6EFE8"/>
        </a:solidFill>
        <a:effectLst/>
      </p:bgPr>
    </p:bg>
    <p:spTree>
      <p:nvGrpSpPr>
        <p:cNvPr id="1" name=""/>
        <p:cNvGrpSpPr/>
        <p:nvPr/>
      </p:nvGrpSpPr>
      <p:grpSpPr>
        <a:xfrm>
          <a:off x="0" y="0"/>
          <a:ext cx="0" cy="0"/>
          <a:chOff x="0" y="0"/>
          <a:chExt cx="0" cy="0"/>
        </a:xfrm>
      </p:grpSpPr>
      <p:sp>
        <p:nvSpPr>
          <p:cNvPr id="2" name="AutoShape 2"/>
          <p:cNvSpPr/>
          <p:nvPr/>
        </p:nvSpPr>
        <p:spPr>
          <a:xfrm>
            <a:off x="0" y="10096500"/>
            <a:ext cx="18288000" cy="0"/>
          </a:xfrm>
          <a:prstGeom prst="line">
            <a:avLst/>
          </a:prstGeom>
          <a:ln w="190500" cap="flat">
            <a:solidFill>
              <a:srgbClr val="382D2A"/>
            </a:solidFill>
            <a:prstDash val="solid"/>
            <a:headEnd type="none" w="sm" len="sm"/>
            <a:tailEnd type="none" w="sm" len="sm"/>
          </a:ln>
        </p:spPr>
        <p:txBody>
          <a:bodyPr/>
          <a:lstStyle/>
          <a:p>
            <a:endParaRPr lang="en-GB"/>
          </a:p>
        </p:txBody>
      </p:sp>
      <p:sp>
        <p:nvSpPr>
          <p:cNvPr id="3" name="Freeform 3"/>
          <p:cNvSpPr/>
          <p:nvPr/>
        </p:nvSpPr>
        <p:spPr>
          <a:xfrm>
            <a:off x="12229926" y="-5934713"/>
            <a:ext cx="7162949" cy="7268675"/>
          </a:xfrm>
          <a:custGeom>
            <a:avLst/>
            <a:gdLst/>
            <a:ahLst/>
            <a:cxnLst/>
            <a:rect l="l" t="t" r="r" b="b"/>
            <a:pathLst>
              <a:path w="7162949" h="7268675">
                <a:moveTo>
                  <a:pt x="0" y="0"/>
                </a:moveTo>
                <a:lnTo>
                  <a:pt x="7162949" y="0"/>
                </a:lnTo>
                <a:lnTo>
                  <a:pt x="7162949" y="7268676"/>
                </a:lnTo>
                <a:lnTo>
                  <a:pt x="0" y="726867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4" name="Freeform 4"/>
          <p:cNvSpPr/>
          <p:nvPr/>
        </p:nvSpPr>
        <p:spPr>
          <a:xfrm>
            <a:off x="15177024" y="8677729"/>
            <a:ext cx="4537893" cy="4604873"/>
          </a:xfrm>
          <a:custGeom>
            <a:avLst/>
            <a:gdLst/>
            <a:ahLst/>
            <a:cxnLst/>
            <a:rect l="l" t="t" r="r" b="b"/>
            <a:pathLst>
              <a:path w="4537893" h="4604873">
                <a:moveTo>
                  <a:pt x="0" y="0"/>
                </a:moveTo>
                <a:lnTo>
                  <a:pt x="4537893" y="0"/>
                </a:lnTo>
                <a:lnTo>
                  <a:pt x="4537893" y="4604873"/>
                </a:lnTo>
                <a:lnTo>
                  <a:pt x="0" y="460487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5" name="Freeform 5"/>
          <p:cNvSpPr/>
          <p:nvPr/>
        </p:nvSpPr>
        <p:spPr>
          <a:xfrm>
            <a:off x="15811400" y="-1376539"/>
            <a:ext cx="5030540" cy="2753077"/>
          </a:xfrm>
          <a:custGeom>
            <a:avLst/>
            <a:gdLst/>
            <a:ahLst/>
            <a:cxnLst/>
            <a:rect l="l" t="t" r="r" b="b"/>
            <a:pathLst>
              <a:path w="5030540" h="2753077">
                <a:moveTo>
                  <a:pt x="0" y="0"/>
                </a:moveTo>
                <a:lnTo>
                  <a:pt x="5030541" y="0"/>
                </a:lnTo>
                <a:lnTo>
                  <a:pt x="5030541" y="2753078"/>
                </a:lnTo>
                <a:lnTo>
                  <a:pt x="0" y="275307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GB"/>
          </a:p>
        </p:txBody>
      </p:sp>
      <p:sp>
        <p:nvSpPr>
          <p:cNvPr id="6" name="Freeform 6"/>
          <p:cNvSpPr/>
          <p:nvPr/>
        </p:nvSpPr>
        <p:spPr>
          <a:xfrm>
            <a:off x="1028700" y="1779947"/>
            <a:ext cx="2996678" cy="2941375"/>
          </a:xfrm>
          <a:custGeom>
            <a:avLst/>
            <a:gdLst/>
            <a:ahLst/>
            <a:cxnLst/>
            <a:rect l="l" t="t" r="r" b="b"/>
            <a:pathLst>
              <a:path w="2996678" h="2941375">
                <a:moveTo>
                  <a:pt x="0" y="0"/>
                </a:moveTo>
                <a:lnTo>
                  <a:pt x="2996678" y="0"/>
                </a:lnTo>
                <a:lnTo>
                  <a:pt x="2996678" y="2941376"/>
                </a:lnTo>
                <a:lnTo>
                  <a:pt x="0" y="2941376"/>
                </a:lnTo>
                <a:lnTo>
                  <a:pt x="0" y="0"/>
                </a:lnTo>
                <a:close/>
              </a:path>
            </a:pathLst>
          </a:custGeom>
          <a:blipFill>
            <a:blip r:embed="rId9"/>
            <a:stretch>
              <a:fillRect t="-940" b="-940"/>
            </a:stretch>
          </a:blipFill>
        </p:spPr>
        <p:txBody>
          <a:bodyPr/>
          <a:lstStyle/>
          <a:p>
            <a:endParaRPr lang="en-GB"/>
          </a:p>
        </p:txBody>
      </p:sp>
      <p:sp>
        <p:nvSpPr>
          <p:cNvPr id="7" name="Freeform 7"/>
          <p:cNvSpPr/>
          <p:nvPr/>
        </p:nvSpPr>
        <p:spPr>
          <a:xfrm>
            <a:off x="9713023" y="1814760"/>
            <a:ext cx="3227108" cy="2871750"/>
          </a:xfrm>
          <a:custGeom>
            <a:avLst/>
            <a:gdLst/>
            <a:ahLst/>
            <a:cxnLst/>
            <a:rect l="l" t="t" r="r" b="b"/>
            <a:pathLst>
              <a:path w="3227108" h="2871750">
                <a:moveTo>
                  <a:pt x="0" y="0"/>
                </a:moveTo>
                <a:lnTo>
                  <a:pt x="3227108" y="0"/>
                </a:lnTo>
                <a:lnTo>
                  <a:pt x="3227108" y="2871750"/>
                </a:lnTo>
                <a:lnTo>
                  <a:pt x="0" y="2871750"/>
                </a:lnTo>
                <a:lnTo>
                  <a:pt x="0" y="0"/>
                </a:lnTo>
                <a:close/>
              </a:path>
            </a:pathLst>
          </a:custGeom>
          <a:blipFill>
            <a:blip r:embed="rId10"/>
            <a:stretch>
              <a:fillRect t="-940" b="-940"/>
            </a:stretch>
          </a:blipFill>
        </p:spPr>
        <p:txBody>
          <a:bodyPr/>
          <a:lstStyle/>
          <a:p>
            <a:endParaRPr lang="en-GB"/>
          </a:p>
        </p:txBody>
      </p:sp>
      <p:sp>
        <p:nvSpPr>
          <p:cNvPr id="8" name="TextBox 8"/>
          <p:cNvSpPr txBox="1"/>
          <p:nvPr/>
        </p:nvSpPr>
        <p:spPr>
          <a:xfrm>
            <a:off x="1028700" y="971550"/>
            <a:ext cx="8115300" cy="481330"/>
          </a:xfrm>
          <a:prstGeom prst="rect">
            <a:avLst/>
          </a:prstGeom>
        </p:spPr>
        <p:txBody>
          <a:bodyPr lIns="0" tIns="0" rIns="0" bIns="0" rtlCol="0" anchor="t">
            <a:spAutoFit/>
          </a:bodyPr>
          <a:lstStyle/>
          <a:p>
            <a:pPr algn="l">
              <a:lnSpc>
                <a:spcPts val="3920"/>
              </a:lnSpc>
              <a:spcBef>
                <a:spcPct val="0"/>
              </a:spcBef>
            </a:pPr>
            <a:r>
              <a:rPr lang="en-US" sz="2800">
                <a:solidFill>
                  <a:srgbClr val="000000"/>
                </a:solidFill>
                <a:latin typeface="Heebo Bold"/>
                <a:ea typeface="Heebo Bold"/>
                <a:cs typeface="Heebo Bold"/>
                <a:sym typeface="Heebo Bold"/>
              </a:rPr>
              <a:t>This event is a collaboration between</a:t>
            </a:r>
          </a:p>
        </p:txBody>
      </p:sp>
      <p:sp>
        <p:nvSpPr>
          <p:cNvPr id="9" name="Freeform 9"/>
          <p:cNvSpPr/>
          <p:nvPr/>
        </p:nvSpPr>
        <p:spPr>
          <a:xfrm>
            <a:off x="7333178" y="7450099"/>
            <a:ext cx="2432417" cy="1808201"/>
          </a:xfrm>
          <a:custGeom>
            <a:avLst/>
            <a:gdLst/>
            <a:ahLst/>
            <a:cxnLst/>
            <a:rect l="l" t="t" r="r" b="b"/>
            <a:pathLst>
              <a:path w="2432417" h="1808201">
                <a:moveTo>
                  <a:pt x="0" y="0"/>
                </a:moveTo>
                <a:lnTo>
                  <a:pt x="2432417" y="0"/>
                </a:lnTo>
                <a:lnTo>
                  <a:pt x="2432417" y="1808201"/>
                </a:lnTo>
                <a:lnTo>
                  <a:pt x="0" y="1808201"/>
                </a:lnTo>
                <a:lnTo>
                  <a:pt x="0" y="0"/>
                </a:lnTo>
                <a:close/>
              </a:path>
            </a:pathLst>
          </a:custGeom>
          <a:blipFill>
            <a:blip r:embed="rId11"/>
            <a:stretch>
              <a:fillRect t="-940" b="-940"/>
            </a:stretch>
          </a:blipFill>
        </p:spPr>
        <p:txBody>
          <a:bodyPr/>
          <a:lstStyle/>
          <a:p>
            <a:endParaRPr lang="en-GB"/>
          </a:p>
        </p:txBody>
      </p:sp>
      <p:sp>
        <p:nvSpPr>
          <p:cNvPr id="10" name="TextBox 10"/>
          <p:cNvSpPr txBox="1"/>
          <p:nvPr/>
        </p:nvSpPr>
        <p:spPr>
          <a:xfrm>
            <a:off x="3460192" y="6218417"/>
            <a:ext cx="10178388" cy="976630"/>
          </a:xfrm>
          <a:prstGeom prst="rect">
            <a:avLst/>
          </a:prstGeom>
        </p:spPr>
        <p:txBody>
          <a:bodyPr lIns="0" tIns="0" rIns="0" bIns="0" rtlCol="0" anchor="t">
            <a:spAutoFit/>
          </a:bodyPr>
          <a:lstStyle/>
          <a:p>
            <a:pPr algn="ctr">
              <a:lnSpc>
                <a:spcPts val="3919"/>
              </a:lnSpc>
              <a:spcBef>
                <a:spcPct val="0"/>
              </a:spcBef>
            </a:pPr>
            <a:r>
              <a:rPr lang="en-US" sz="2799">
                <a:solidFill>
                  <a:srgbClr val="000000"/>
                </a:solidFill>
                <a:latin typeface="Heebo Bold"/>
                <a:ea typeface="Heebo Bold"/>
                <a:cs typeface="Heebo Bold"/>
                <a:sym typeface="Heebo Bold"/>
              </a:rPr>
              <a:t>This event was made possible with the backing from The Open Research Funders Group via the Seed Award Program.</a:t>
            </a:r>
          </a:p>
        </p:txBody>
      </p:sp>
      <p:sp>
        <p:nvSpPr>
          <p:cNvPr id="11" name="TextBox 11"/>
          <p:cNvSpPr txBox="1"/>
          <p:nvPr/>
        </p:nvSpPr>
        <p:spPr>
          <a:xfrm>
            <a:off x="4069146" y="2383860"/>
            <a:ext cx="4480240" cy="1724025"/>
          </a:xfrm>
          <a:prstGeom prst="rect">
            <a:avLst/>
          </a:prstGeom>
        </p:spPr>
        <p:txBody>
          <a:bodyPr lIns="0" tIns="0" rIns="0" bIns="0" rtlCol="0" anchor="t">
            <a:spAutoFit/>
          </a:bodyPr>
          <a:lstStyle/>
          <a:p>
            <a:pPr algn="l">
              <a:lnSpc>
                <a:spcPts val="3402"/>
              </a:lnSpc>
              <a:spcBef>
                <a:spcPct val="0"/>
              </a:spcBef>
            </a:pPr>
            <a:r>
              <a:rPr lang="en-US" sz="2835">
                <a:solidFill>
                  <a:srgbClr val="000000"/>
                </a:solidFill>
                <a:latin typeface="Heebo Bold"/>
                <a:ea typeface="Heebo Bold"/>
                <a:cs typeface="Heebo Bold"/>
                <a:sym typeface="Heebo Bold"/>
              </a:rPr>
              <a:t>ADVANCING BIG-TEAM REPRODUCIBLE SCIENCE THROUGH INCREASED REPRESENTATION</a:t>
            </a:r>
          </a:p>
        </p:txBody>
      </p:sp>
      <p:sp>
        <p:nvSpPr>
          <p:cNvPr id="12" name="TextBox 12"/>
          <p:cNvSpPr txBox="1"/>
          <p:nvPr/>
        </p:nvSpPr>
        <p:spPr>
          <a:xfrm>
            <a:off x="13191955" y="2598172"/>
            <a:ext cx="3970137" cy="1295400"/>
          </a:xfrm>
          <a:prstGeom prst="rect">
            <a:avLst/>
          </a:prstGeom>
        </p:spPr>
        <p:txBody>
          <a:bodyPr lIns="0" tIns="0" rIns="0" bIns="0" rtlCol="0" anchor="t">
            <a:spAutoFit/>
          </a:bodyPr>
          <a:lstStyle/>
          <a:p>
            <a:pPr algn="l">
              <a:lnSpc>
                <a:spcPts val="3402"/>
              </a:lnSpc>
              <a:spcBef>
                <a:spcPct val="0"/>
              </a:spcBef>
            </a:pPr>
            <a:r>
              <a:rPr lang="en-US" sz="2835">
                <a:solidFill>
                  <a:srgbClr val="000000"/>
                </a:solidFill>
                <a:latin typeface="Heebo Bold"/>
                <a:ea typeface="Heebo Bold"/>
                <a:cs typeface="Heebo Bold"/>
                <a:sym typeface="Heebo Bold"/>
              </a:rPr>
              <a:t>MALAYSIA EDUCATIONAL PSYCHOLOGY SOCIETY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6EFE8"/>
        </a:solidFill>
        <a:effectLst/>
      </p:bgPr>
    </p:bg>
    <p:spTree>
      <p:nvGrpSpPr>
        <p:cNvPr id="1" name=""/>
        <p:cNvGrpSpPr/>
        <p:nvPr/>
      </p:nvGrpSpPr>
      <p:grpSpPr>
        <a:xfrm>
          <a:off x="0" y="0"/>
          <a:ext cx="0" cy="0"/>
          <a:chOff x="0" y="0"/>
          <a:chExt cx="0" cy="0"/>
        </a:xfrm>
      </p:grpSpPr>
      <p:grpSp>
        <p:nvGrpSpPr>
          <p:cNvPr id="2" name="Group 2"/>
          <p:cNvGrpSpPr/>
          <p:nvPr/>
        </p:nvGrpSpPr>
        <p:grpSpPr>
          <a:xfrm>
            <a:off x="-392287" y="-890920"/>
            <a:ext cx="19072574" cy="3839240"/>
            <a:chOff x="0" y="0"/>
            <a:chExt cx="5023229" cy="1011158"/>
          </a:xfrm>
        </p:grpSpPr>
        <p:sp>
          <p:nvSpPr>
            <p:cNvPr id="3" name="Freeform 3"/>
            <p:cNvSpPr/>
            <p:nvPr/>
          </p:nvSpPr>
          <p:spPr>
            <a:xfrm>
              <a:off x="0" y="0"/>
              <a:ext cx="5023229" cy="1011158"/>
            </a:xfrm>
            <a:custGeom>
              <a:avLst/>
              <a:gdLst/>
              <a:ahLst/>
              <a:cxnLst/>
              <a:rect l="l" t="t" r="r" b="b"/>
              <a:pathLst>
                <a:path w="5023229" h="1011158">
                  <a:moveTo>
                    <a:pt x="0" y="0"/>
                  </a:moveTo>
                  <a:lnTo>
                    <a:pt x="5023229" y="0"/>
                  </a:lnTo>
                  <a:lnTo>
                    <a:pt x="5023229" y="1011158"/>
                  </a:lnTo>
                  <a:lnTo>
                    <a:pt x="0" y="1011158"/>
                  </a:lnTo>
                  <a:close/>
                </a:path>
              </a:pathLst>
            </a:custGeom>
            <a:solidFill>
              <a:srgbClr val="FFCA2C"/>
            </a:solidFill>
          </p:spPr>
          <p:txBody>
            <a:bodyPr/>
            <a:lstStyle/>
            <a:p>
              <a:endParaRPr lang="en-GB"/>
            </a:p>
          </p:txBody>
        </p:sp>
        <p:sp>
          <p:nvSpPr>
            <p:cNvPr id="4" name="TextBox 4"/>
            <p:cNvSpPr txBox="1"/>
            <p:nvPr/>
          </p:nvSpPr>
          <p:spPr>
            <a:xfrm>
              <a:off x="0" y="-47625"/>
              <a:ext cx="5023229" cy="1058783"/>
            </a:xfrm>
            <a:prstGeom prst="rect">
              <a:avLst/>
            </a:prstGeom>
          </p:spPr>
          <p:txBody>
            <a:bodyPr lIns="50800" tIns="50800" rIns="50800" bIns="50800" rtlCol="0" anchor="ctr"/>
            <a:lstStyle/>
            <a:p>
              <a:pPr algn="ctr">
                <a:lnSpc>
                  <a:spcPts val="2800"/>
                </a:lnSpc>
              </a:pPr>
              <a:endParaRPr/>
            </a:p>
          </p:txBody>
        </p:sp>
      </p:grpSp>
      <p:sp>
        <p:nvSpPr>
          <p:cNvPr id="5" name="TextBox 5"/>
          <p:cNvSpPr txBox="1"/>
          <p:nvPr/>
        </p:nvSpPr>
        <p:spPr>
          <a:xfrm>
            <a:off x="5059006" y="3689304"/>
            <a:ext cx="9493301" cy="2072640"/>
          </a:xfrm>
          <a:prstGeom prst="rect">
            <a:avLst/>
          </a:prstGeom>
        </p:spPr>
        <p:txBody>
          <a:bodyPr lIns="0" tIns="0" rIns="0" bIns="0" rtlCol="0" anchor="t">
            <a:spAutoFit/>
          </a:bodyPr>
          <a:lstStyle/>
          <a:p>
            <a:pPr algn="just">
              <a:lnSpc>
                <a:spcPts val="3359"/>
              </a:lnSpc>
            </a:pPr>
            <a:r>
              <a:rPr lang="en-US" sz="2400">
                <a:solidFill>
                  <a:srgbClr val="000000"/>
                </a:solidFill>
                <a:latin typeface="Heebo"/>
                <a:ea typeface="Heebo"/>
                <a:cs typeface="Heebo"/>
                <a:sym typeface="Heebo"/>
              </a:rPr>
              <a:t>The Malaysia Educational Psychology Society (MEPS) is a community dedicated to advancing the field of educational psychology. Established in 2018, MEPS has evolved into a thriving network of professionals, educators, and enthusiasts passionate about enhancing educational experiences through psychological support. </a:t>
            </a:r>
          </a:p>
        </p:txBody>
      </p:sp>
      <p:sp>
        <p:nvSpPr>
          <p:cNvPr id="6" name="Freeform 6"/>
          <p:cNvSpPr/>
          <p:nvPr/>
        </p:nvSpPr>
        <p:spPr>
          <a:xfrm>
            <a:off x="1038063" y="4701541"/>
            <a:ext cx="3157335" cy="2862487"/>
          </a:xfrm>
          <a:custGeom>
            <a:avLst/>
            <a:gdLst/>
            <a:ahLst/>
            <a:cxnLst/>
            <a:rect l="l" t="t" r="r" b="b"/>
            <a:pathLst>
              <a:path w="3157335" h="2862487">
                <a:moveTo>
                  <a:pt x="0" y="0"/>
                </a:moveTo>
                <a:lnTo>
                  <a:pt x="3157335" y="0"/>
                </a:lnTo>
                <a:lnTo>
                  <a:pt x="3157335" y="2862486"/>
                </a:lnTo>
                <a:lnTo>
                  <a:pt x="0" y="2862486"/>
                </a:lnTo>
                <a:lnTo>
                  <a:pt x="0" y="0"/>
                </a:lnTo>
                <a:close/>
              </a:path>
            </a:pathLst>
          </a:custGeom>
          <a:blipFill>
            <a:blip r:embed="rId3"/>
            <a:stretch>
              <a:fillRect/>
            </a:stretch>
          </a:blipFill>
        </p:spPr>
        <p:txBody>
          <a:bodyPr/>
          <a:lstStyle/>
          <a:p>
            <a:endParaRPr lang="en-GB"/>
          </a:p>
        </p:txBody>
      </p:sp>
      <p:sp>
        <p:nvSpPr>
          <p:cNvPr id="7" name="TextBox 7"/>
          <p:cNvSpPr txBox="1"/>
          <p:nvPr/>
        </p:nvSpPr>
        <p:spPr>
          <a:xfrm>
            <a:off x="1028700" y="717939"/>
            <a:ext cx="16230600" cy="1704975"/>
          </a:xfrm>
          <a:prstGeom prst="rect">
            <a:avLst/>
          </a:prstGeom>
        </p:spPr>
        <p:txBody>
          <a:bodyPr lIns="0" tIns="0" rIns="0" bIns="0" rtlCol="0" anchor="t">
            <a:spAutoFit/>
          </a:bodyPr>
          <a:lstStyle/>
          <a:p>
            <a:pPr algn="l">
              <a:lnSpc>
                <a:spcPts val="6720"/>
              </a:lnSpc>
            </a:pPr>
            <a:r>
              <a:rPr lang="en-US" sz="5600">
                <a:solidFill>
                  <a:srgbClr val="000000"/>
                </a:solidFill>
                <a:latin typeface="Heebo Bold"/>
                <a:ea typeface="Heebo Bold"/>
                <a:cs typeface="Heebo Bold"/>
                <a:sym typeface="Heebo Bold"/>
              </a:rPr>
              <a:t>MALAYSIA EDUCATIONAL PSYCHOLOGY SOCIETY</a:t>
            </a:r>
          </a:p>
        </p:txBody>
      </p:sp>
      <p:sp>
        <p:nvSpPr>
          <p:cNvPr id="8" name="TextBox 8"/>
          <p:cNvSpPr txBox="1"/>
          <p:nvPr/>
        </p:nvSpPr>
        <p:spPr>
          <a:xfrm>
            <a:off x="5059006" y="6523216"/>
            <a:ext cx="11472433" cy="2261235"/>
          </a:xfrm>
          <a:prstGeom prst="rect">
            <a:avLst/>
          </a:prstGeom>
        </p:spPr>
        <p:txBody>
          <a:bodyPr lIns="0" tIns="0" rIns="0" bIns="0" rtlCol="0" anchor="t">
            <a:spAutoFit/>
          </a:bodyPr>
          <a:lstStyle/>
          <a:p>
            <a:pPr algn="just">
              <a:lnSpc>
                <a:spcPts val="3600"/>
              </a:lnSpc>
            </a:pPr>
            <a:r>
              <a:rPr lang="en-US" sz="2400">
                <a:solidFill>
                  <a:srgbClr val="000000"/>
                </a:solidFill>
                <a:latin typeface="Heebo Bold"/>
                <a:ea typeface="Heebo Bold"/>
                <a:cs typeface="Heebo Bold"/>
                <a:sym typeface="Heebo Bold"/>
              </a:rPr>
              <a:t>Website: myedpsych.com</a:t>
            </a:r>
          </a:p>
          <a:p>
            <a:pPr algn="just">
              <a:lnSpc>
                <a:spcPts val="3600"/>
              </a:lnSpc>
            </a:pPr>
            <a:endParaRPr lang="en-US" sz="2400">
              <a:solidFill>
                <a:srgbClr val="000000"/>
              </a:solidFill>
              <a:latin typeface="Heebo Bold"/>
              <a:ea typeface="Heebo Bold"/>
              <a:cs typeface="Heebo Bold"/>
              <a:sym typeface="Heebo Bold"/>
            </a:endParaRPr>
          </a:p>
          <a:p>
            <a:pPr algn="just">
              <a:lnSpc>
                <a:spcPts val="3600"/>
              </a:lnSpc>
            </a:pPr>
            <a:r>
              <a:rPr lang="en-US" sz="2400">
                <a:solidFill>
                  <a:srgbClr val="000000"/>
                </a:solidFill>
                <a:latin typeface="Heebo Bold"/>
                <a:ea typeface="Heebo Bold"/>
                <a:cs typeface="Heebo Bold"/>
                <a:sym typeface="Heebo Bold"/>
              </a:rPr>
              <a:t>Facebook: Malaysia Educational Psychology Society - MEPS </a:t>
            </a:r>
          </a:p>
          <a:p>
            <a:pPr algn="just">
              <a:lnSpc>
                <a:spcPts val="3600"/>
              </a:lnSpc>
            </a:pPr>
            <a:endParaRPr lang="en-US" sz="2400">
              <a:solidFill>
                <a:srgbClr val="000000"/>
              </a:solidFill>
              <a:latin typeface="Heebo Bold"/>
              <a:ea typeface="Heebo Bold"/>
              <a:cs typeface="Heebo Bold"/>
              <a:sym typeface="Heebo Bold"/>
            </a:endParaRPr>
          </a:p>
          <a:p>
            <a:pPr algn="just">
              <a:lnSpc>
                <a:spcPts val="3600"/>
              </a:lnSpc>
            </a:pPr>
            <a:r>
              <a:rPr lang="en-US" sz="2400">
                <a:solidFill>
                  <a:srgbClr val="000000"/>
                </a:solidFill>
                <a:latin typeface="Heebo Bold"/>
                <a:ea typeface="Heebo Bold"/>
                <a:cs typeface="Heebo Bold"/>
                <a:sym typeface="Heebo Bold"/>
              </a:rPr>
              <a:t>X: @MEPS_Connect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6EFE8"/>
        </a:solidFill>
        <a:effectLst/>
      </p:bgPr>
    </p:bg>
    <p:spTree>
      <p:nvGrpSpPr>
        <p:cNvPr id="1" name=""/>
        <p:cNvGrpSpPr/>
        <p:nvPr/>
      </p:nvGrpSpPr>
      <p:grpSpPr>
        <a:xfrm>
          <a:off x="0" y="0"/>
          <a:ext cx="0" cy="0"/>
          <a:chOff x="0" y="0"/>
          <a:chExt cx="0" cy="0"/>
        </a:xfrm>
      </p:grpSpPr>
      <p:grpSp>
        <p:nvGrpSpPr>
          <p:cNvPr id="2" name="Group 2"/>
          <p:cNvGrpSpPr/>
          <p:nvPr/>
        </p:nvGrpSpPr>
        <p:grpSpPr>
          <a:xfrm>
            <a:off x="-392287" y="-890920"/>
            <a:ext cx="19072574" cy="3839240"/>
            <a:chOff x="0" y="0"/>
            <a:chExt cx="5023229" cy="1011158"/>
          </a:xfrm>
        </p:grpSpPr>
        <p:sp>
          <p:nvSpPr>
            <p:cNvPr id="3" name="Freeform 3"/>
            <p:cNvSpPr/>
            <p:nvPr/>
          </p:nvSpPr>
          <p:spPr>
            <a:xfrm>
              <a:off x="0" y="0"/>
              <a:ext cx="5023229" cy="1011158"/>
            </a:xfrm>
            <a:custGeom>
              <a:avLst/>
              <a:gdLst/>
              <a:ahLst/>
              <a:cxnLst/>
              <a:rect l="l" t="t" r="r" b="b"/>
              <a:pathLst>
                <a:path w="5023229" h="1011158">
                  <a:moveTo>
                    <a:pt x="0" y="0"/>
                  </a:moveTo>
                  <a:lnTo>
                    <a:pt x="5023229" y="0"/>
                  </a:lnTo>
                  <a:lnTo>
                    <a:pt x="5023229" y="1011158"/>
                  </a:lnTo>
                  <a:lnTo>
                    <a:pt x="0" y="1011158"/>
                  </a:lnTo>
                  <a:close/>
                </a:path>
              </a:pathLst>
            </a:custGeom>
            <a:solidFill>
              <a:srgbClr val="FFCA2C"/>
            </a:solidFill>
          </p:spPr>
          <p:txBody>
            <a:bodyPr/>
            <a:lstStyle/>
            <a:p>
              <a:endParaRPr lang="en-GB"/>
            </a:p>
          </p:txBody>
        </p:sp>
        <p:sp>
          <p:nvSpPr>
            <p:cNvPr id="4" name="TextBox 4"/>
            <p:cNvSpPr txBox="1"/>
            <p:nvPr/>
          </p:nvSpPr>
          <p:spPr>
            <a:xfrm>
              <a:off x="0" y="-47625"/>
              <a:ext cx="5023229" cy="1058783"/>
            </a:xfrm>
            <a:prstGeom prst="rect">
              <a:avLst/>
            </a:prstGeom>
          </p:spPr>
          <p:txBody>
            <a:bodyPr lIns="50800" tIns="50800" rIns="50800" bIns="50800" rtlCol="0" anchor="ctr"/>
            <a:lstStyle/>
            <a:p>
              <a:pPr algn="ctr">
                <a:lnSpc>
                  <a:spcPts val="2800"/>
                </a:lnSpc>
              </a:pPr>
              <a:endParaRPr/>
            </a:p>
          </p:txBody>
        </p:sp>
      </p:grpSp>
      <p:sp>
        <p:nvSpPr>
          <p:cNvPr id="5" name="TextBox 5"/>
          <p:cNvSpPr txBox="1"/>
          <p:nvPr/>
        </p:nvSpPr>
        <p:spPr>
          <a:xfrm>
            <a:off x="4842721" y="3462569"/>
            <a:ext cx="12043818" cy="5006340"/>
          </a:xfrm>
          <a:prstGeom prst="rect">
            <a:avLst/>
          </a:prstGeom>
        </p:spPr>
        <p:txBody>
          <a:bodyPr lIns="0" tIns="0" rIns="0" bIns="0" rtlCol="0" anchor="t">
            <a:spAutoFit/>
          </a:bodyPr>
          <a:lstStyle/>
          <a:p>
            <a:pPr marL="518160" lvl="1" indent="-259080" algn="just">
              <a:lnSpc>
                <a:spcPts val="3359"/>
              </a:lnSpc>
              <a:buFont typeface="Arial"/>
              <a:buChar char="•"/>
            </a:pPr>
            <a:r>
              <a:rPr lang="en-US" sz="2400">
                <a:solidFill>
                  <a:srgbClr val="000000"/>
                </a:solidFill>
                <a:latin typeface="Heebo"/>
                <a:ea typeface="Heebo"/>
                <a:cs typeface="Heebo"/>
                <a:sym typeface="Heebo"/>
              </a:rPr>
              <a:t>International consortium of psychological researchers - founded in 2022. </a:t>
            </a:r>
          </a:p>
          <a:p>
            <a:pPr algn="just">
              <a:lnSpc>
                <a:spcPts val="3359"/>
              </a:lnSpc>
            </a:pPr>
            <a:endParaRPr lang="en-US" sz="2400">
              <a:solidFill>
                <a:srgbClr val="000000"/>
              </a:solidFill>
              <a:latin typeface="Heebo"/>
              <a:ea typeface="Heebo"/>
              <a:cs typeface="Heebo"/>
              <a:sym typeface="Heebo"/>
            </a:endParaRPr>
          </a:p>
          <a:p>
            <a:pPr marL="518160" lvl="1" indent="-259080" algn="just">
              <a:lnSpc>
                <a:spcPts val="3359"/>
              </a:lnSpc>
              <a:buFont typeface="Arial"/>
              <a:buChar char="•"/>
            </a:pPr>
            <a:r>
              <a:rPr lang="en-US" sz="2400">
                <a:solidFill>
                  <a:srgbClr val="000000"/>
                </a:solidFill>
                <a:latin typeface="Heebo"/>
                <a:ea typeface="Heebo"/>
                <a:cs typeface="Heebo"/>
                <a:sym typeface="Heebo"/>
              </a:rPr>
              <a:t>ABRIR’s long-term mission:</a:t>
            </a:r>
          </a:p>
          <a:p>
            <a:pPr marL="1036320" lvl="2" indent="-345440" algn="just">
              <a:lnSpc>
                <a:spcPts val="3359"/>
              </a:lnSpc>
              <a:buFont typeface="Arial"/>
              <a:buChar char="⚬"/>
            </a:pPr>
            <a:r>
              <a:rPr lang="en-US" sz="2400">
                <a:solidFill>
                  <a:srgbClr val="000000"/>
                </a:solidFill>
                <a:latin typeface="Heebo"/>
                <a:ea typeface="Heebo"/>
                <a:cs typeface="Heebo"/>
                <a:sym typeface="Heebo"/>
              </a:rPr>
              <a:t>identify the challenges uniquely faced by researchers from low/middle-income countries while participating in and leading Big-Team/Open Science projects.</a:t>
            </a:r>
          </a:p>
          <a:p>
            <a:pPr marL="1036320" lvl="2" indent="-345440" algn="just">
              <a:lnSpc>
                <a:spcPts val="3359"/>
              </a:lnSpc>
              <a:buFont typeface="Arial"/>
              <a:buChar char="⚬"/>
            </a:pPr>
            <a:r>
              <a:rPr lang="en-US" sz="2400">
                <a:solidFill>
                  <a:srgbClr val="000000"/>
                </a:solidFill>
                <a:latin typeface="Heebo"/>
                <a:ea typeface="Heebo"/>
                <a:cs typeface="Heebo"/>
                <a:sym typeface="Heebo"/>
              </a:rPr>
              <a:t>compile resources that can be shared within the academic community. </a:t>
            </a:r>
          </a:p>
          <a:p>
            <a:pPr marL="1036320" lvl="2" indent="-345440" algn="just">
              <a:lnSpc>
                <a:spcPts val="3359"/>
              </a:lnSpc>
              <a:buFont typeface="Arial"/>
              <a:buChar char="⚬"/>
            </a:pPr>
            <a:r>
              <a:rPr lang="en-US" sz="2400">
                <a:solidFill>
                  <a:srgbClr val="000000"/>
                </a:solidFill>
                <a:latin typeface="Heebo"/>
                <a:ea typeface="Heebo"/>
                <a:cs typeface="Heebo"/>
                <a:sym typeface="Heebo"/>
              </a:rPr>
              <a:t>build a collaborative network of psychological science researchers from the Global South to explore and answer questions of deep relevance to their local regions.</a:t>
            </a:r>
          </a:p>
          <a:p>
            <a:pPr algn="just">
              <a:lnSpc>
                <a:spcPts val="3359"/>
              </a:lnSpc>
            </a:pPr>
            <a:endParaRPr lang="en-US" sz="2400">
              <a:solidFill>
                <a:srgbClr val="000000"/>
              </a:solidFill>
              <a:latin typeface="Heebo"/>
              <a:ea typeface="Heebo"/>
              <a:cs typeface="Heebo"/>
              <a:sym typeface="Heebo"/>
            </a:endParaRPr>
          </a:p>
          <a:p>
            <a:pPr marL="518160" lvl="1" indent="-259080" algn="just">
              <a:lnSpc>
                <a:spcPts val="3359"/>
              </a:lnSpc>
              <a:buFont typeface="Arial"/>
              <a:buChar char="•"/>
            </a:pPr>
            <a:r>
              <a:rPr lang="en-US" sz="2400">
                <a:solidFill>
                  <a:srgbClr val="000000"/>
                </a:solidFill>
                <a:latin typeface="Heebo"/>
                <a:ea typeface="Heebo"/>
                <a:cs typeface="Heebo"/>
                <a:sym typeface="Heebo"/>
              </a:rPr>
              <a:t>Regional hubs were created to engage with researchers: </a:t>
            </a:r>
          </a:p>
          <a:p>
            <a:pPr marL="1036320" lvl="2" indent="-345440" algn="just">
              <a:lnSpc>
                <a:spcPts val="3359"/>
              </a:lnSpc>
              <a:buFont typeface="Arial"/>
              <a:buChar char="⚬"/>
            </a:pPr>
            <a:r>
              <a:rPr lang="en-US" sz="2400">
                <a:solidFill>
                  <a:srgbClr val="000000"/>
                </a:solidFill>
                <a:latin typeface="Heebo"/>
                <a:ea typeface="Heebo"/>
                <a:cs typeface="Heebo"/>
                <a:sym typeface="Heebo"/>
              </a:rPr>
              <a:t>ABRIR Europe, ABRIR Asia, ABRIR Latin America and Caribbean, ABRIR Africa</a:t>
            </a:r>
          </a:p>
        </p:txBody>
      </p:sp>
      <p:sp>
        <p:nvSpPr>
          <p:cNvPr id="6" name="TextBox 6"/>
          <p:cNvSpPr txBox="1"/>
          <p:nvPr/>
        </p:nvSpPr>
        <p:spPr>
          <a:xfrm>
            <a:off x="1028700" y="800177"/>
            <a:ext cx="14849326" cy="1438275"/>
          </a:xfrm>
          <a:prstGeom prst="rect">
            <a:avLst/>
          </a:prstGeom>
        </p:spPr>
        <p:txBody>
          <a:bodyPr lIns="0" tIns="0" rIns="0" bIns="0" rtlCol="0" anchor="t">
            <a:spAutoFit/>
          </a:bodyPr>
          <a:lstStyle/>
          <a:p>
            <a:pPr algn="l">
              <a:lnSpc>
                <a:spcPts val="5759"/>
              </a:lnSpc>
              <a:spcBef>
                <a:spcPct val="0"/>
              </a:spcBef>
            </a:pPr>
            <a:r>
              <a:rPr lang="en-US" sz="4800">
                <a:solidFill>
                  <a:srgbClr val="000000"/>
                </a:solidFill>
                <a:latin typeface="Heebo Bold"/>
                <a:ea typeface="Heebo Bold"/>
                <a:cs typeface="Heebo Bold"/>
                <a:sym typeface="Heebo Bold"/>
              </a:rPr>
              <a:t>ADVANCING BIG-TEAM REPRODUCIBLE SCIENCE THROUGH INCREASED REPRESENTATION</a:t>
            </a:r>
          </a:p>
        </p:txBody>
      </p:sp>
      <p:sp>
        <p:nvSpPr>
          <p:cNvPr id="7" name="Freeform 7"/>
          <p:cNvSpPr/>
          <p:nvPr/>
        </p:nvSpPr>
        <p:spPr>
          <a:xfrm>
            <a:off x="381377" y="2948320"/>
            <a:ext cx="4461344" cy="4461344"/>
          </a:xfrm>
          <a:custGeom>
            <a:avLst/>
            <a:gdLst/>
            <a:ahLst/>
            <a:cxnLst/>
            <a:rect l="l" t="t" r="r" b="b"/>
            <a:pathLst>
              <a:path w="4461344" h="4461344">
                <a:moveTo>
                  <a:pt x="0" y="0"/>
                </a:moveTo>
                <a:lnTo>
                  <a:pt x="4461344" y="0"/>
                </a:lnTo>
                <a:lnTo>
                  <a:pt x="4461344" y="4461344"/>
                </a:lnTo>
                <a:lnTo>
                  <a:pt x="0" y="4461344"/>
                </a:lnTo>
                <a:lnTo>
                  <a:pt x="0" y="0"/>
                </a:lnTo>
                <a:close/>
              </a:path>
            </a:pathLst>
          </a:custGeom>
          <a:blipFill>
            <a:blip r:embed="rId3"/>
            <a:stretch>
              <a:fillRect/>
            </a:stretch>
          </a:blipFill>
        </p:spPr>
        <p:txBody>
          <a:bodyPr/>
          <a:lstStyle/>
          <a:p>
            <a:endParaRPr lang="en-GB"/>
          </a:p>
        </p:txBody>
      </p:sp>
      <p:sp>
        <p:nvSpPr>
          <p:cNvPr id="8" name="TextBox 8"/>
          <p:cNvSpPr txBox="1"/>
          <p:nvPr/>
        </p:nvSpPr>
        <p:spPr>
          <a:xfrm>
            <a:off x="5059006" y="9267825"/>
            <a:ext cx="1862200" cy="352425"/>
          </a:xfrm>
          <a:prstGeom prst="rect">
            <a:avLst/>
          </a:prstGeom>
        </p:spPr>
        <p:txBody>
          <a:bodyPr lIns="0" tIns="0" rIns="0" bIns="0" rtlCol="0" anchor="t">
            <a:spAutoFit/>
          </a:bodyPr>
          <a:lstStyle/>
          <a:p>
            <a:pPr algn="ctr">
              <a:lnSpc>
                <a:spcPts val="2879"/>
              </a:lnSpc>
              <a:spcBef>
                <a:spcPct val="0"/>
              </a:spcBef>
            </a:pPr>
            <a:r>
              <a:rPr lang="en-US" sz="2400">
                <a:solidFill>
                  <a:srgbClr val="000000"/>
                </a:solidFill>
                <a:latin typeface="Heebo Bold"/>
                <a:ea typeface="Heebo Bold"/>
                <a:cs typeface="Heebo Bold"/>
                <a:sym typeface="Heebo Bold"/>
              </a:rPr>
              <a:t>abrirpsy.org</a:t>
            </a:r>
          </a:p>
        </p:txBody>
      </p:sp>
      <p:sp>
        <p:nvSpPr>
          <p:cNvPr id="9" name="TextBox 9"/>
          <p:cNvSpPr txBox="1"/>
          <p:nvPr/>
        </p:nvSpPr>
        <p:spPr>
          <a:xfrm>
            <a:off x="8463849" y="9267825"/>
            <a:ext cx="2559367" cy="352425"/>
          </a:xfrm>
          <a:prstGeom prst="rect">
            <a:avLst/>
          </a:prstGeom>
        </p:spPr>
        <p:txBody>
          <a:bodyPr lIns="0" tIns="0" rIns="0" bIns="0" rtlCol="0" anchor="t">
            <a:spAutoFit/>
          </a:bodyPr>
          <a:lstStyle/>
          <a:p>
            <a:pPr algn="ctr">
              <a:lnSpc>
                <a:spcPts val="2879"/>
              </a:lnSpc>
              <a:spcBef>
                <a:spcPct val="0"/>
              </a:spcBef>
            </a:pPr>
            <a:r>
              <a:rPr lang="en-US" sz="2400">
                <a:solidFill>
                  <a:srgbClr val="000000"/>
                </a:solidFill>
                <a:latin typeface="Heebo Bold"/>
                <a:ea typeface="Heebo Bold"/>
                <a:cs typeface="Heebo Bold"/>
                <a:sym typeface="Heebo Bold"/>
              </a:rPr>
              <a:t>X: @ABRIR_Psy</a:t>
            </a:r>
          </a:p>
        </p:txBody>
      </p:sp>
      <p:sp>
        <p:nvSpPr>
          <p:cNvPr id="10" name="TextBox 10"/>
          <p:cNvSpPr txBox="1"/>
          <p:nvPr/>
        </p:nvSpPr>
        <p:spPr>
          <a:xfrm>
            <a:off x="12565859" y="9267825"/>
            <a:ext cx="4310696" cy="352425"/>
          </a:xfrm>
          <a:prstGeom prst="rect">
            <a:avLst/>
          </a:prstGeom>
        </p:spPr>
        <p:txBody>
          <a:bodyPr lIns="0" tIns="0" rIns="0" bIns="0" rtlCol="0" anchor="t">
            <a:spAutoFit/>
          </a:bodyPr>
          <a:lstStyle/>
          <a:p>
            <a:pPr algn="ctr">
              <a:lnSpc>
                <a:spcPts val="2879"/>
              </a:lnSpc>
              <a:spcBef>
                <a:spcPct val="0"/>
              </a:spcBef>
            </a:pPr>
            <a:r>
              <a:rPr lang="en-US" sz="2400">
                <a:solidFill>
                  <a:srgbClr val="000000"/>
                </a:solidFill>
                <a:latin typeface="Heebo Bold"/>
                <a:ea typeface="Heebo Bold"/>
                <a:cs typeface="Heebo Bold"/>
                <a:sym typeface="Heebo Bold"/>
              </a:rPr>
              <a:t>Bluesky: @abrir.bsky.social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6EFE8"/>
        </a:solidFill>
        <a:effectLst/>
      </p:bgPr>
    </p:bg>
    <p:spTree>
      <p:nvGrpSpPr>
        <p:cNvPr id="1" name=""/>
        <p:cNvGrpSpPr/>
        <p:nvPr/>
      </p:nvGrpSpPr>
      <p:grpSpPr>
        <a:xfrm>
          <a:off x="0" y="0"/>
          <a:ext cx="0" cy="0"/>
          <a:chOff x="0" y="0"/>
          <a:chExt cx="0" cy="0"/>
        </a:xfrm>
      </p:grpSpPr>
      <p:sp>
        <p:nvSpPr>
          <p:cNvPr id="2" name="AutoShape 2"/>
          <p:cNvSpPr/>
          <p:nvPr/>
        </p:nvSpPr>
        <p:spPr>
          <a:xfrm>
            <a:off x="-1" y="4611501"/>
            <a:ext cx="18288001" cy="0"/>
          </a:xfrm>
          <a:prstGeom prst="line">
            <a:avLst/>
          </a:prstGeom>
          <a:ln w="9525" cap="flat">
            <a:solidFill>
              <a:srgbClr val="000000"/>
            </a:solidFill>
            <a:prstDash val="solid"/>
            <a:headEnd type="none" w="sm" len="sm"/>
            <a:tailEnd type="none" w="sm" len="sm"/>
          </a:ln>
        </p:spPr>
        <p:txBody>
          <a:bodyPr/>
          <a:lstStyle/>
          <a:p>
            <a:endParaRPr lang="en-GB"/>
          </a:p>
        </p:txBody>
      </p:sp>
      <p:sp>
        <p:nvSpPr>
          <p:cNvPr id="3" name="Freeform 3"/>
          <p:cNvSpPr/>
          <p:nvPr/>
        </p:nvSpPr>
        <p:spPr>
          <a:xfrm>
            <a:off x="683255" y="5143500"/>
            <a:ext cx="4006598" cy="2017869"/>
          </a:xfrm>
          <a:custGeom>
            <a:avLst/>
            <a:gdLst/>
            <a:ahLst/>
            <a:cxnLst/>
            <a:rect l="l" t="t" r="r" b="b"/>
            <a:pathLst>
              <a:path w="4006598" h="2017869">
                <a:moveTo>
                  <a:pt x="0" y="0"/>
                </a:moveTo>
                <a:lnTo>
                  <a:pt x="4006599" y="0"/>
                </a:lnTo>
                <a:lnTo>
                  <a:pt x="4006599" y="2017869"/>
                </a:lnTo>
                <a:lnTo>
                  <a:pt x="0" y="201786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4" name="Freeform 4"/>
          <p:cNvSpPr/>
          <p:nvPr/>
        </p:nvSpPr>
        <p:spPr>
          <a:xfrm>
            <a:off x="683255" y="7621650"/>
            <a:ext cx="4006598" cy="2017869"/>
          </a:xfrm>
          <a:custGeom>
            <a:avLst/>
            <a:gdLst/>
            <a:ahLst/>
            <a:cxnLst/>
            <a:rect l="l" t="t" r="r" b="b"/>
            <a:pathLst>
              <a:path w="4006598" h="2017869">
                <a:moveTo>
                  <a:pt x="0" y="0"/>
                </a:moveTo>
                <a:lnTo>
                  <a:pt x="4006599" y="0"/>
                </a:lnTo>
                <a:lnTo>
                  <a:pt x="4006599" y="2017869"/>
                </a:lnTo>
                <a:lnTo>
                  <a:pt x="0" y="201786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5" name="Freeform 5"/>
          <p:cNvSpPr/>
          <p:nvPr/>
        </p:nvSpPr>
        <p:spPr>
          <a:xfrm>
            <a:off x="4988219" y="7621650"/>
            <a:ext cx="4006598" cy="2017869"/>
          </a:xfrm>
          <a:custGeom>
            <a:avLst/>
            <a:gdLst/>
            <a:ahLst/>
            <a:cxnLst/>
            <a:rect l="l" t="t" r="r" b="b"/>
            <a:pathLst>
              <a:path w="4006598" h="2017869">
                <a:moveTo>
                  <a:pt x="0" y="0"/>
                </a:moveTo>
                <a:lnTo>
                  <a:pt x="4006598" y="0"/>
                </a:lnTo>
                <a:lnTo>
                  <a:pt x="4006598" y="2017869"/>
                </a:lnTo>
                <a:lnTo>
                  <a:pt x="0" y="201786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 name="Freeform 6"/>
          <p:cNvSpPr/>
          <p:nvPr/>
        </p:nvSpPr>
        <p:spPr>
          <a:xfrm>
            <a:off x="9293183" y="7621650"/>
            <a:ext cx="4006598" cy="2017869"/>
          </a:xfrm>
          <a:custGeom>
            <a:avLst/>
            <a:gdLst/>
            <a:ahLst/>
            <a:cxnLst/>
            <a:rect l="l" t="t" r="r" b="b"/>
            <a:pathLst>
              <a:path w="4006598" h="2017869">
                <a:moveTo>
                  <a:pt x="0" y="0"/>
                </a:moveTo>
                <a:lnTo>
                  <a:pt x="4006598" y="0"/>
                </a:lnTo>
                <a:lnTo>
                  <a:pt x="4006598" y="2017869"/>
                </a:lnTo>
                <a:lnTo>
                  <a:pt x="0" y="201786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7" name="Freeform 7"/>
          <p:cNvSpPr/>
          <p:nvPr/>
        </p:nvSpPr>
        <p:spPr>
          <a:xfrm>
            <a:off x="13598146" y="7621650"/>
            <a:ext cx="4006598" cy="2017869"/>
          </a:xfrm>
          <a:custGeom>
            <a:avLst/>
            <a:gdLst/>
            <a:ahLst/>
            <a:cxnLst/>
            <a:rect l="l" t="t" r="r" b="b"/>
            <a:pathLst>
              <a:path w="4006598" h="2017869">
                <a:moveTo>
                  <a:pt x="0" y="0"/>
                </a:moveTo>
                <a:lnTo>
                  <a:pt x="4006599" y="0"/>
                </a:lnTo>
                <a:lnTo>
                  <a:pt x="4006599" y="2017869"/>
                </a:lnTo>
                <a:lnTo>
                  <a:pt x="0" y="201786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8" name="Freeform 8"/>
          <p:cNvSpPr/>
          <p:nvPr/>
        </p:nvSpPr>
        <p:spPr>
          <a:xfrm rot="-10800000">
            <a:off x="4988219" y="5002193"/>
            <a:ext cx="4006598" cy="2017869"/>
          </a:xfrm>
          <a:custGeom>
            <a:avLst/>
            <a:gdLst/>
            <a:ahLst/>
            <a:cxnLst/>
            <a:rect l="l" t="t" r="r" b="b"/>
            <a:pathLst>
              <a:path w="4006598" h="2017869">
                <a:moveTo>
                  <a:pt x="0" y="0"/>
                </a:moveTo>
                <a:lnTo>
                  <a:pt x="4006598" y="0"/>
                </a:lnTo>
                <a:lnTo>
                  <a:pt x="4006598" y="2017869"/>
                </a:lnTo>
                <a:lnTo>
                  <a:pt x="0" y="201786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9" name="Freeform 9"/>
          <p:cNvSpPr/>
          <p:nvPr/>
        </p:nvSpPr>
        <p:spPr>
          <a:xfrm>
            <a:off x="9218899" y="5143500"/>
            <a:ext cx="4006598" cy="2017869"/>
          </a:xfrm>
          <a:custGeom>
            <a:avLst/>
            <a:gdLst/>
            <a:ahLst/>
            <a:cxnLst/>
            <a:rect l="l" t="t" r="r" b="b"/>
            <a:pathLst>
              <a:path w="4006598" h="2017869">
                <a:moveTo>
                  <a:pt x="0" y="0"/>
                </a:moveTo>
                <a:lnTo>
                  <a:pt x="4006599" y="0"/>
                </a:lnTo>
                <a:lnTo>
                  <a:pt x="4006599" y="2017869"/>
                </a:lnTo>
                <a:lnTo>
                  <a:pt x="0" y="201786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0" name="Freeform 10"/>
          <p:cNvSpPr/>
          <p:nvPr/>
        </p:nvSpPr>
        <p:spPr>
          <a:xfrm>
            <a:off x="13486721" y="5143500"/>
            <a:ext cx="4006598" cy="2017869"/>
          </a:xfrm>
          <a:custGeom>
            <a:avLst/>
            <a:gdLst/>
            <a:ahLst/>
            <a:cxnLst/>
            <a:rect l="l" t="t" r="r" b="b"/>
            <a:pathLst>
              <a:path w="4006598" h="2017869">
                <a:moveTo>
                  <a:pt x="0" y="0"/>
                </a:moveTo>
                <a:lnTo>
                  <a:pt x="4006598" y="0"/>
                </a:lnTo>
                <a:lnTo>
                  <a:pt x="4006598" y="2017869"/>
                </a:lnTo>
                <a:lnTo>
                  <a:pt x="0" y="201786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1" name="TextBox 11"/>
          <p:cNvSpPr txBox="1"/>
          <p:nvPr/>
        </p:nvSpPr>
        <p:spPr>
          <a:xfrm>
            <a:off x="1028700" y="1051766"/>
            <a:ext cx="7567436" cy="1537051"/>
          </a:xfrm>
          <a:prstGeom prst="rect">
            <a:avLst/>
          </a:prstGeom>
        </p:spPr>
        <p:txBody>
          <a:bodyPr lIns="0" tIns="0" rIns="0" bIns="0" rtlCol="0" anchor="t">
            <a:spAutoFit/>
          </a:bodyPr>
          <a:lstStyle/>
          <a:p>
            <a:pPr marL="0" lvl="0" indent="0" algn="l">
              <a:lnSpc>
                <a:spcPts val="12514"/>
              </a:lnSpc>
            </a:pPr>
            <a:r>
              <a:rPr lang="en-US" sz="8938">
                <a:solidFill>
                  <a:srgbClr val="A72B1B"/>
                </a:solidFill>
                <a:latin typeface="Heebo Bold"/>
                <a:ea typeface="Heebo Bold"/>
                <a:cs typeface="Heebo Bold"/>
                <a:sym typeface="Heebo Bold"/>
              </a:rPr>
              <a:t>Open Science</a:t>
            </a:r>
          </a:p>
        </p:txBody>
      </p:sp>
      <p:sp>
        <p:nvSpPr>
          <p:cNvPr id="12" name="TextBox 12"/>
          <p:cNvSpPr txBox="1"/>
          <p:nvPr/>
        </p:nvSpPr>
        <p:spPr>
          <a:xfrm>
            <a:off x="1028700" y="2775270"/>
            <a:ext cx="7567436" cy="858874"/>
          </a:xfrm>
          <a:prstGeom prst="rect">
            <a:avLst/>
          </a:prstGeom>
        </p:spPr>
        <p:txBody>
          <a:bodyPr lIns="0" tIns="0" rIns="0" bIns="0" rtlCol="0" anchor="t">
            <a:spAutoFit/>
          </a:bodyPr>
          <a:lstStyle/>
          <a:p>
            <a:pPr marL="0" lvl="0" indent="0" algn="l">
              <a:lnSpc>
                <a:spcPts val="7039"/>
              </a:lnSpc>
            </a:pPr>
            <a:r>
              <a:rPr lang="en-US" sz="5028">
                <a:solidFill>
                  <a:srgbClr val="000000"/>
                </a:solidFill>
                <a:latin typeface="Libre Baskerville Italics"/>
                <a:ea typeface="Libre Baskerville Italics"/>
                <a:cs typeface="Libre Baskerville Italics"/>
                <a:sym typeface="Libre Baskerville Italics"/>
              </a:rPr>
              <a:t>Sains Terbuka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6EFE8"/>
        </a:solidFill>
        <a:effectLst/>
      </p:bgPr>
    </p:bg>
    <p:spTree>
      <p:nvGrpSpPr>
        <p:cNvPr id="1" name=""/>
        <p:cNvGrpSpPr/>
        <p:nvPr/>
      </p:nvGrpSpPr>
      <p:grpSpPr>
        <a:xfrm>
          <a:off x="0" y="0"/>
          <a:ext cx="0" cy="0"/>
          <a:chOff x="0" y="0"/>
          <a:chExt cx="0" cy="0"/>
        </a:xfrm>
      </p:grpSpPr>
      <p:sp>
        <p:nvSpPr>
          <p:cNvPr id="2" name="Freeform 2"/>
          <p:cNvSpPr/>
          <p:nvPr/>
        </p:nvSpPr>
        <p:spPr>
          <a:xfrm>
            <a:off x="1028700" y="2708228"/>
            <a:ext cx="16230600" cy="6550072"/>
          </a:xfrm>
          <a:custGeom>
            <a:avLst/>
            <a:gdLst/>
            <a:ahLst/>
            <a:cxnLst/>
            <a:rect l="l" t="t" r="r" b="b"/>
            <a:pathLst>
              <a:path w="16230600" h="6550072">
                <a:moveTo>
                  <a:pt x="0" y="0"/>
                </a:moveTo>
                <a:lnTo>
                  <a:pt x="16230600" y="0"/>
                </a:lnTo>
                <a:lnTo>
                  <a:pt x="16230600" y="6550072"/>
                </a:lnTo>
                <a:lnTo>
                  <a:pt x="0" y="6550072"/>
                </a:lnTo>
                <a:lnTo>
                  <a:pt x="0" y="0"/>
                </a:lnTo>
                <a:close/>
              </a:path>
            </a:pathLst>
          </a:custGeom>
          <a:blipFill>
            <a:blip r:embed="rId3"/>
            <a:stretch>
              <a:fillRect/>
            </a:stretch>
          </a:blipFill>
        </p:spPr>
        <p:txBody>
          <a:bodyPr/>
          <a:lstStyle/>
          <a:p>
            <a:endParaRPr lang="en-GB"/>
          </a:p>
        </p:txBody>
      </p:sp>
      <p:sp>
        <p:nvSpPr>
          <p:cNvPr id="3" name="TextBox 3"/>
          <p:cNvSpPr txBox="1"/>
          <p:nvPr/>
        </p:nvSpPr>
        <p:spPr>
          <a:xfrm>
            <a:off x="1028700" y="1195388"/>
            <a:ext cx="15227855" cy="638175"/>
          </a:xfrm>
          <a:prstGeom prst="rect">
            <a:avLst/>
          </a:prstGeom>
        </p:spPr>
        <p:txBody>
          <a:bodyPr lIns="0" tIns="0" rIns="0" bIns="0" rtlCol="0" anchor="t">
            <a:spAutoFit/>
          </a:bodyPr>
          <a:lstStyle/>
          <a:p>
            <a:pPr marL="0" lvl="0" indent="0" algn="l">
              <a:lnSpc>
                <a:spcPts val="5040"/>
              </a:lnSpc>
            </a:pPr>
            <a:r>
              <a:rPr lang="en-US" sz="4200">
                <a:solidFill>
                  <a:srgbClr val="000000"/>
                </a:solidFill>
                <a:latin typeface="Heebo Bold"/>
                <a:ea typeface="Heebo Bold"/>
                <a:cs typeface="Heebo Bold"/>
                <a:sym typeface="Heebo Bold"/>
              </a:rPr>
              <a:t>Results from the mini survey</a:t>
            </a:r>
          </a:p>
        </p:txBody>
      </p:sp>
      <p:sp>
        <p:nvSpPr>
          <p:cNvPr id="4" name="TextBox 4"/>
          <p:cNvSpPr txBox="1"/>
          <p:nvPr/>
        </p:nvSpPr>
        <p:spPr>
          <a:xfrm>
            <a:off x="10363590" y="5095875"/>
            <a:ext cx="1197984" cy="3410585"/>
          </a:xfrm>
          <a:prstGeom prst="rect">
            <a:avLst/>
          </a:prstGeom>
        </p:spPr>
        <p:txBody>
          <a:bodyPr lIns="0" tIns="0" rIns="0" bIns="0" rtlCol="0" anchor="t">
            <a:spAutoFit/>
          </a:bodyPr>
          <a:lstStyle/>
          <a:p>
            <a:pPr algn="ctr">
              <a:lnSpc>
                <a:spcPts val="3639"/>
              </a:lnSpc>
            </a:pPr>
            <a:r>
              <a:rPr lang="en-US" sz="2599">
                <a:solidFill>
                  <a:srgbClr val="000000"/>
                </a:solidFill>
                <a:latin typeface="Heebo Bold"/>
                <a:ea typeface="Heebo Bold"/>
                <a:cs typeface="Heebo Bold"/>
                <a:sym typeface="Heebo Bold"/>
              </a:rPr>
              <a:t>14</a:t>
            </a:r>
          </a:p>
          <a:p>
            <a:pPr algn="ctr">
              <a:lnSpc>
                <a:spcPts val="3639"/>
              </a:lnSpc>
            </a:pPr>
            <a:endParaRPr lang="en-US" sz="2599">
              <a:solidFill>
                <a:srgbClr val="000000"/>
              </a:solidFill>
              <a:latin typeface="Heebo Bold"/>
              <a:ea typeface="Heebo Bold"/>
              <a:cs typeface="Heebo Bold"/>
              <a:sym typeface="Heebo Bold"/>
            </a:endParaRPr>
          </a:p>
          <a:p>
            <a:pPr algn="ctr">
              <a:lnSpc>
                <a:spcPts val="3639"/>
              </a:lnSpc>
            </a:pPr>
            <a:r>
              <a:rPr lang="en-US" sz="2599">
                <a:solidFill>
                  <a:srgbClr val="000000"/>
                </a:solidFill>
                <a:latin typeface="Heebo Bold"/>
                <a:ea typeface="Heebo Bold"/>
                <a:cs typeface="Heebo Bold"/>
                <a:sym typeface="Heebo Bold"/>
              </a:rPr>
              <a:t>6</a:t>
            </a:r>
          </a:p>
          <a:p>
            <a:pPr algn="ctr">
              <a:lnSpc>
                <a:spcPts val="1399"/>
              </a:lnSpc>
            </a:pPr>
            <a:endParaRPr lang="en-US" sz="2599">
              <a:solidFill>
                <a:srgbClr val="000000"/>
              </a:solidFill>
              <a:latin typeface="Heebo Bold"/>
              <a:ea typeface="Heebo Bold"/>
              <a:cs typeface="Heebo Bold"/>
              <a:sym typeface="Heebo Bold"/>
            </a:endParaRPr>
          </a:p>
          <a:p>
            <a:pPr algn="ctr">
              <a:lnSpc>
                <a:spcPts val="1399"/>
              </a:lnSpc>
            </a:pPr>
            <a:endParaRPr lang="en-US" sz="2599">
              <a:solidFill>
                <a:srgbClr val="000000"/>
              </a:solidFill>
              <a:latin typeface="Heebo Bold"/>
              <a:ea typeface="Heebo Bold"/>
              <a:cs typeface="Heebo Bold"/>
              <a:sym typeface="Heebo Bold"/>
            </a:endParaRPr>
          </a:p>
          <a:p>
            <a:pPr algn="ctr">
              <a:lnSpc>
                <a:spcPts val="1399"/>
              </a:lnSpc>
            </a:pPr>
            <a:endParaRPr lang="en-US" sz="2599">
              <a:solidFill>
                <a:srgbClr val="000000"/>
              </a:solidFill>
              <a:latin typeface="Heebo Bold"/>
              <a:ea typeface="Heebo Bold"/>
              <a:cs typeface="Heebo Bold"/>
              <a:sym typeface="Heebo Bold"/>
            </a:endParaRPr>
          </a:p>
          <a:p>
            <a:pPr algn="ctr">
              <a:lnSpc>
                <a:spcPts val="1399"/>
              </a:lnSpc>
            </a:pPr>
            <a:endParaRPr lang="en-US" sz="2599">
              <a:solidFill>
                <a:srgbClr val="000000"/>
              </a:solidFill>
              <a:latin typeface="Heebo Bold"/>
              <a:ea typeface="Heebo Bold"/>
              <a:cs typeface="Heebo Bold"/>
              <a:sym typeface="Heebo Bold"/>
            </a:endParaRPr>
          </a:p>
          <a:p>
            <a:pPr algn="ctr">
              <a:lnSpc>
                <a:spcPts val="3639"/>
              </a:lnSpc>
            </a:pPr>
            <a:r>
              <a:rPr lang="en-US" sz="2599">
                <a:solidFill>
                  <a:srgbClr val="000000"/>
                </a:solidFill>
                <a:latin typeface="Heebo Bold"/>
                <a:ea typeface="Heebo Bold"/>
                <a:cs typeface="Heebo Bold"/>
                <a:sym typeface="Heebo Bold"/>
              </a:rPr>
              <a:t>5</a:t>
            </a:r>
          </a:p>
          <a:p>
            <a:pPr algn="ctr">
              <a:lnSpc>
                <a:spcPts val="3639"/>
              </a:lnSpc>
            </a:pPr>
            <a:endParaRPr lang="en-US" sz="2599">
              <a:solidFill>
                <a:srgbClr val="000000"/>
              </a:solidFill>
              <a:latin typeface="Heebo Bold"/>
              <a:ea typeface="Heebo Bold"/>
              <a:cs typeface="Heebo Bold"/>
              <a:sym typeface="Heebo Bold"/>
            </a:endParaRPr>
          </a:p>
          <a:p>
            <a:pPr algn="ctr">
              <a:lnSpc>
                <a:spcPts val="3639"/>
              </a:lnSpc>
              <a:spcBef>
                <a:spcPct val="0"/>
              </a:spcBef>
            </a:pPr>
            <a:r>
              <a:rPr lang="en-US" sz="2599">
                <a:solidFill>
                  <a:srgbClr val="000000"/>
                </a:solidFill>
                <a:latin typeface="Heebo Bold"/>
                <a:ea typeface="Heebo Bold"/>
                <a:cs typeface="Heebo Bold"/>
                <a:sym typeface="Heebo Bold"/>
              </a:rPr>
              <a:t>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6EFE8"/>
        </a:solidFill>
        <a:effectLst/>
      </p:bgPr>
    </p:bg>
    <p:spTree>
      <p:nvGrpSpPr>
        <p:cNvPr id="1" name=""/>
        <p:cNvGrpSpPr/>
        <p:nvPr/>
      </p:nvGrpSpPr>
      <p:grpSpPr>
        <a:xfrm>
          <a:off x="0" y="0"/>
          <a:ext cx="0" cy="0"/>
          <a:chOff x="0" y="0"/>
          <a:chExt cx="0" cy="0"/>
        </a:xfrm>
      </p:grpSpPr>
      <p:sp>
        <p:nvSpPr>
          <p:cNvPr id="2" name="Freeform 2"/>
          <p:cNvSpPr/>
          <p:nvPr/>
        </p:nvSpPr>
        <p:spPr>
          <a:xfrm>
            <a:off x="1318003" y="2554141"/>
            <a:ext cx="15651995" cy="6704159"/>
          </a:xfrm>
          <a:custGeom>
            <a:avLst/>
            <a:gdLst/>
            <a:ahLst/>
            <a:cxnLst/>
            <a:rect l="l" t="t" r="r" b="b"/>
            <a:pathLst>
              <a:path w="15651995" h="6704159">
                <a:moveTo>
                  <a:pt x="0" y="0"/>
                </a:moveTo>
                <a:lnTo>
                  <a:pt x="15651994" y="0"/>
                </a:lnTo>
                <a:lnTo>
                  <a:pt x="15651994" y="6704159"/>
                </a:lnTo>
                <a:lnTo>
                  <a:pt x="0" y="6704159"/>
                </a:lnTo>
                <a:lnTo>
                  <a:pt x="0" y="0"/>
                </a:lnTo>
                <a:close/>
              </a:path>
            </a:pathLst>
          </a:custGeom>
          <a:blipFill>
            <a:blip r:embed="rId3"/>
            <a:stretch>
              <a:fillRect/>
            </a:stretch>
          </a:blipFill>
        </p:spPr>
        <p:txBody>
          <a:bodyPr/>
          <a:lstStyle/>
          <a:p>
            <a:endParaRPr lang="en-GB"/>
          </a:p>
        </p:txBody>
      </p:sp>
      <p:sp>
        <p:nvSpPr>
          <p:cNvPr id="3" name="TextBox 3"/>
          <p:cNvSpPr txBox="1"/>
          <p:nvPr/>
        </p:nvSpPr>
        <p:spPr>
          <a:xfrm>
            <a:off x="10295576" y="4993854"/>
            <a:ext cx="1197984" cy="3410585"/>
          </a:xfrm>
          <a:prstGeom prst="rect">
            <a:avLst/>
          </a:prstGeom>
        </p:spPr>
        <p:txBody>
          <a:bodyPr lIns="0" tIns="0" rIns="0" bIns="0" rtlCol="0" anchor="t">
            <a:spAutoFit/>
          </a:bodyPr>
          <a:lstStyle/>
          <a:p>
            <a:pPr algn="ctr">
              <a:lnSpc>
                <a:spcPts val="3639"/>
              </a:lnSpc>
            </a:pPr>
            <a:r>
              <a:rPr lang="en-US" sz="2599">
                <a:solidFill>
                  <a:srgbClr val="000000"/>
                </a:solidFill>
                <a:latin typeface="Heebo Bold"/>
                <a:ea typeface="Heebo Bold"/>
                <a:cs typeface="Heebo Bold"/>
                <a:sym typeface="Heebo Bold"/>
              </a:rPr>
              <a:t>18</a:t>
            </a:r>
          </a:p>
          <a:p>
            <a:pPr algn="ctr">
              <a:lnSpc>
                <a:spcPts val="3639"/>
              </a:lnSpc>
            </a:pPr>
            <a:endParaRPr lang="en-US" sz="2599">
              <a:solidFill>
                <a:srgbClr val="000000"/>
              </a:solidFill>
              <a:latin typeface="Heebo Bold"/>
              <a:ea typeface="Heebo Bold"/>
              <a:cs typeface="Heebo Bold"/>
              <a:sym typeface="Heebo Bold"/>
            </a:endParaRPr>
          </a:p>
          <a:p>
            <a:pPr algn="ctr">
              <a:lnSpc>
                <a:spcPts val="3639"/>
              </a:lnSpc>
            </a:pPr>
            <a:r>
              <a:rPr lang="en-US" sz="2599">
                <a:solidFill>
                  <a:srgbClr val="000000"/>
                </a:solidFill>
                <a:latin typeface="Heebo Bold"/>
                <a:ea typeface="Heebo Bold"/>
                <a:cs typeface="Heebo Bold"/>
                <a:sym typeface="Heebo Bold"/>
              </a:rPr>
              <a:t>5</a:t>
            </a:r>
          </a:p>
          <a:p>
            <a:pPr algn="ctr">
              <a:lnSpc>
                <a:spcPts val="1399"/>
              </a:lnSpc>
            </a:pPr>
            <a:endParaRPr lang="en-US" sz="2599">
              <a:solidFill>
                <a:srgbClr val="000000"/>
              </a:solidFill>
              <a:latin typeface="Heebo Bold"/>
              <a:ea typeface="Heebo Bold"/>
              <a:cs typeface="Heebo Bold"/>
              <a:sym typeface="Heebo Bold"/>
            </a:endParaRPr>
          </a:p>
          <a:p>
            <a:pPr algn="ctr">
              <a:lnSpc>
                <a:spcPts val="1399"/>
              </a:lnSpc>
            </a:pPr>
            <a:endParaRPr lang="en-US" sz="2599">
              <a:solidFill>
                <a:srgbClr val="000000"/>
              </a:solidFill>
              <a:latin typeface="Heebo Bold"/>
              <a:ea typeface="Heebo Bold"/>
              <a:cs typeface="Heebo Bold"/>
              <a:sym typeface="Heebo Bold"/>
            </a:endParaRPr>
          </a:p>
          <a:p>
            <a:pPr algn="ctr">
              <a:lnSpc>
                <a:spcPts val="1399"/>
              </a:lnSpc>
            </a:pPr>
            <a:endParaRPr lang="en-US" sz="2599">
              <a:solidFill>
                <a:srgbClr val="000000"/>
              </a:solidFill>
              <a:latin typeface="Heebo Bold"/>
              <a:ea typeface="Heebo Bold"/>
              <a:cs typeface="Heebo Bold"/>
              <a:sym typeface="Heebo Bold"/>
            </a:endParaRPr>
          </a:p>
          <a:p>
            <a:pPr algn="ctr">
              <a:lnSpc>
                <a:spcPts val="1399"/>
              </a:lnSpc>
            </a:pPr>
            <a:endParaRPr lang="en-US" sz="2599">
              <a:solidFill>
                <a:srgbClr val="000000"/>
              </a:solidFill>
              <a:latin typeface="Heebo Bold"/>
              <a:ea typeface="Heebo Bold"/>
              <a:cs typeface="Heebo Bold"/>
              <a:sym typeface="Heebo Bold"/>
            </a:endParaRPr>
          </a:p>
          <a:p>
            <a:pPr algn="ctr">
              <a:lnSpc>
                <a:spcPts val="3639"/>
              </a:lnSpc>
            </a:pPr>
            <a:r>
              <a:rPr lang="en-US" sz="2599">
                <a:solidFill>
                  <a:srgbClr val="000000"/>
                </a:solidFill>
                <a:latin typeface="Heebo Bold"/>
                <a:ea typeface="Heebo Bold"/>
                <a:cs typeface="Heebo Bold"/>
                <a:sym typeface="Heebo Bold"/>
              </a:rPr>
              <a:t>2</a:t>
            </a:r>
          </a:p>
          <a:p>
            <a:pPr algn="ctr">
              <a:lnSpc>
                <a:spcPts val="3639"/>
              </a:lnSpc>
            </a:pPr>
            <a:endParaRPr lang="en-US" sz="2599">
              <a:solidFill>
                <a:srgbClr val="000000"/>
              </a:solidFill>
              <a:latin typeface="Heebo Bold"/>
              <a:ea typeface="Heebo Bold"/>
              <a:cs typeface="Heebo Bold"/>
              <a:sym typeface="Heebo Bold"/>
            </a:endParaRPr>
          </a:p>
          <a:p>
            <a:pPr algn="ctr">
              <a:lnSpc>
                <a:spcPts val="3639"/>
              </a:lnSpc>
              <a:spcBef>
                <a:spcPct val="0"/>
              </a:spcBef>
            </a:pPr>
            <a:r>
              <a:rPr lang="en-US" sz="2599">
                <a:solidFill>
                  <a:srgbClr val="000000"/>
                </a:solidFill>
                <a:latin typeface="Heebo Bold"/>
                <a:ea typeface="Heebo Bold"/>
                <a:cs typeface="Heebo Bold"/>
                <a:sym typeface="Heebo Bold"/>
              </a:rPr>
              <a:t>0</a:t>
            </a:r>
          </a:p>
        </p:txBody>
      </p:sp>
      <p:sp>
        <p:nvSpPr>
          <p:cNvPr id="4" name="TextBox 4"/>
          <p:cNvSpPr txBox="1"/>
          <p:nvPr/>
        </p:nvSpPr>
        <p:spPr>
          <a:xfrm>
            <a:off x="1028700" y="1195388"/>
            <a:ext cx="15227855" cy="638175"/>
          </a:xfrm>
          <a:prstGeom prst="rect">
            <a:avLst/>
          </a:prstGeom>
        </p:spPr>
        <p:txBody>
          <a:bodyPr lIns="0" tIns="0" rIns="0" bIns="0" rtlCol="0" anchor="t">
            <a:spAutoFit/>
          </a:bodyPr>
          <a:lstStyle/>
          <a:p>
            <a:pPr marL="0" lvl="0" indent="0" algn="l">
              <a:lnSpc>
                <a:spcPts val="5040"/>
              </a:lnSpc>
            </a:pPr>
            <a:r>
              <a:rPr lang="en-US" sz="4200">
                <a:solidFill>
                  <a:srgbClr val="000000"/>
                </a:solidFill>
                <a:latin typeface="Heebo Bold"/>
                <a:ea typeface="Heebo Bold"/>
                <a:cs typeface="Heebo Bold"/>
                <a:sym typeface="Heebo Bold"/>
              </a:rPr>
              <a:t>Results from the mini survey (cont.)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6EFE8"/>
        </a:solidFill>
        <a:effectLst/>
      </p:bgPr>
    </p:bg>
    <p:spTree>
      <p:nvGrpSpPr>
        <p:cNvPr id="1" name=""/>
        <p:cNvGrpSpPr/>
        <p:nvPr/>
      </p:nvGrpSpPr>
      <p:grpSpPr>
        <a:xfrm>
          <a:off x="0" y="0"/>
          <a:ext cx="0" cy="0"/>
          <a:chOff x="0" y="0"/>
          <a:chExt cx="0" cy="0"/>
        </a:xfrm>
      </p:grpSpPr>
      <p:sp>
        <p:nvSpPr>
          <p:cNvPr id="2" name="TextBox 2"/>
          <p:cNvSpPr txBox="1"/>
          <p:nvPr/>
        </p:nvSpPr>
        <p:spPr>
          <a:xfrm>
            <a:off x="1893341" y="1383519"/>
            <a:ext cx="14501319" cy="2305052"/>
          </a:xfrm>
          <a:prstGeom prst="rect">
            <a:avLst/>
          </a:prstGeom>
        </p:spPr>
        <p:txBody>
          <a:bodyPr lIns="0" tIns="0" rIns="0" bIns="0" rtlCol="0" anchor="t">
            <a:spAutoFit/>
          </a:bodyPr>
          <a:lstStyle/>
          <a:p>
            <a:pPr marL="0" lvl="0" indent="0" algn="ctr">
              <a:lnSpc>
                <a:spcPts val="8925"/>
              </a:lnSpc>
            </a:pPr>
            <a:r>
              <a:rPr lang="en-US" sz="8500">
                <a:solidFill>
                  <a:srgbClr val="000000"/>
                </a:solidFill>
                <a:latin typeface="Heebo Bold"/>
                <a:ea typeface="Heebo Bold"/>
                <a:cs typeface="Heebo Bold"/>
                <a:sym typeface="Heebo Bold"/>
              </a:rPr>
              <a:t>Replication/reproducibility crisis in psychology</a:t>
            </a:r>
          </a:p>
        </p:txBody>
      </p:sp>
      <p:sp>
        <p:nvSpPr>
          <p:cNvPr id="3" name="TextBox 3"/>
          <p:cNvSpPr txBox="1"/>
          <p:nvPr/>
        </p:nvSpPr>
        <p:spPr>
          <a:xfrm>
            <a:off x="1893341" y="4796234"/>
            <a:ext cx="6277149" cy="2411730"/>
          </a:xfrm>
          <a:prstGeom prst="rect">
            <a:avLst/>
          </a:prstGeom>
        </p:spPr>
        <p:txBody>
          <a:bodyPr lIns="0" tIns="0" rIns="0" bIns="0" rtlCol="0" anchor="t">
            <a:spAutoFit/>
          </a:bodyPr>
          <a:lstStyle/>
          <a:p>
            <a:pPr algn="just">
              <a:lnSpc>
                <a:spcPts val="5880"/>
              </a:lnSpc>
            </a:pPr>
            <a:r>
              <a:rPr lang="en-US" sz="4200">
                <a:solidFill>
                  <a:srgbClr val="000000"/>
                </a:solidFill>
                <a:latin typeface="Heebo Bold"/>
                <a:ea typeface="Heebo Bold"/>
                <a:cs typeface="Heebo Bold"/>
                <a:sym typeface="Heebo Bold"/>
              </a:rPr>
              <a:t>Replication </a:t>
            </a:r>
          </a:p>
          <a:p>
            <a:pPr marL="0" lvl="0" indent="0" algn="just">
              <a:lnSpc>
                <a:spcPts val="3359"/>
              </a:lnSpc>
            </a:pPr>
            <a:r>
              <a:rPr lang="en-US" sz="2400">
                <a:solidFill>
                  <a:srgbClr val="000000"/>
                </a:solidFill>
                <a:latin typeface="Heebo"/>
                <a:ea typeface="Heebo"/>
                <a:cs typeface="Heebo"/>
                <a:sym typeface="Heebo"/>
              </a:rPr>
              <a:t>- the process of repeating a study or experiment with the goal of verifying effects or generalising findings across new models or populations.</a:t>
            </a:r>
          </a:p>
        </p:txBody>
      </p:sp>
      <p:sp>
        <p:nvSpPr>
          <p:cNvPr id="4" name="TextBox 4"/>
          <p:cNvSpPr txBox="1"/>
          <p:nvPr/>
        </p:nvSpPr>
        <p:spPr>
          <a:xfrm>
            <a:off x="9624410" y="4796234"/>
            <a:ext cx="6770249" cy="1573530"/>
          </a:xfrm>
          <a:prstGeom prst="rect">
            <a:avLst/>
          </a:prstGeom>
        </p:spPr>
        <p:txBody>
          <a:bodyPr lIns="0" tIns="0" rIns="0" bIns="0" rtlCol="0" anchor="t">
            <a:spAutoFit/>
          </a:bodyPr>
          <a:lstStyle/>
          <a:p>
            <a:pPr algn="just">
              <a:lnSpc>
                <a:spcPts val="5880"/>
              </a:lnSpc>
            </a:pPr>
            <a:r>
              <a:rPr lang="en-US" sz="4200">
                <a:solidFill>
                  <a:srgbClr val="000000"/>
                </a:solidFill>
                <a:latin typeface="Heebo Bold"/>
                <a:ea typeface="Heebo Bold"/>
                <a:cs typeface="Heebo Bold"/>
                <a:sym typeface="Heebo Bold"/>
              </a:rPr>
              <a:t>Reproducibility </a:t>
            </a:r>
          </a:p>
          <a:p>
            <a:pPr marL="0" lvl="0" indent="0" algn="just">
              <a:lnSpc>
                <a:spcPts val="3359"/>
              </a:lnSpc>
            </a:pPr>
            <a:r>
              <a:rPr lang="en-US" sz="2400">
                <a:solidFill>
                  <a:srgbClr val="000000"/>
                </a:solidFill>
                <a:latin typeface="Heebo"/>
                <a:ea typeface="Heebo"/>
                <a:cs typeface="Heebo"/>
                <a:sym typeface="Heebo"/>
              </a:rPr>
              <a:t>- assessing the accuracy of the research claims based on the original methods, data, and/or code.</a:t>
            </a:r>
          </a:p>
        </p:txBody>
      </p:sp>
      <p:sp>
        <p:nvSpPr>
          <p:cNvPr id="5" name="AutoShape 5"/>
          <p:cNvSpPr/>
          <p:nvPr/>
        </p:nvSpPr>
        <p:spPr>
          <a:xfrm>
            <a:off x="1893341" y="3707621"/>
            <a:ext cx="14501319" cy="0"/>
          </a:xfrm>
          <a:prstGeom prst="line">
            <a:avLst/>
          </a:prstGeom>
          <a:ln w="38100" cap="flat">
            <a:solidFill>
              <a:srgbClr val="000000"/>
            </a:solidFill>
            <a:prstDash val="solid"/>
            <a:headEnd type="none" w="sm" len="sm"/>
            <a:tailEnd type="none" w="sm" len="sm"/>
          </a:ln>
        </p:spPr>
        <p:txBody>
          <a:bodyPr/>
          <a:lstStyle/>
          <a:p>
            <a:endParaRPr lang="en-GB"/>
          </a:p>
        </p:txBody>
      </p:sp>
      <p:sp>
        <p:nvSpPr>
          <p:cNvPr id="6" name="TextBox 6"/>
          <p:cNvSpPr txBox="1"/>
          <p:nvPr/>
        </p:nvSpPr>
        <p:spPr>
          <a:xfrm>
            <a:off x="1028700" y="8432272"/>
            <a:ext cx="16230600" cy="826028"/>
          </a:xfrm>
          <a:prstGeom prst="rect">
            <a:avLst/>
          </a:prstGeom>
        </p:spPr>
        <p:txBody>
          <a:bodyPr lIns="0" tIns="0" rIns="0" bIns="0" rtlCol="0" anchor="t">
            <a:spAutoFit/>
          </a:bodyPr>
          <a:lstStyle/>
          <a:p>
            <a:pPr algn="ctr">
              <a:lnSpc>
                <a:spcPts val="2245"/>
              </a:lnSpc>
              <a:spcBef>
                <a:spcPct val="0"/>
              </a:spcBef>
            </a:pPr>
            <a:r>
              <a:rPr lang="en-US" sz="1604" dirty="0" err="1">
                <a:solidFill>
                  <a:srgbClr val="000000"/>
                </a:solidFill>
                <a:latin typeface="Heebo Bold"/>
                <a:ea typeface="Heebo Bold"/>
                <a:cs typeface="Heebo Bold"/>
                <a:sym typeface="Heebo Bold"/>
              </a:rPr>
              <a:t>Korbmacher</a:t>
            </a:r>
            <a:r>
              <a:rPr lang="en-US" sz="1604" dirty="0">
                <a:solidFill>
                  <a:srgbClr val="000000"/>
                </a:solidFill>
                <a:latin typeface="Heebo Bold"/>
                <a:ea typeface="Heebo Bold"/>
                <a:cs typeface="Heebo Bold"/>
                <a:sym typeface="Heebo Bold"/>
              </a:rPr>
              <a:t>, M., Azevedo, F., Pennington, C. R., Hartmann, H., </a:t>
            </a:r>
            <a:r>
              <a:rPr lang="en-US" sz="1604" dirty="0" err="1">
                <a:solidFill>
                  <a:srgbClr val="000000"/>
                </a:solidFill>
                <a:latin typeface="Heebo Bold"/>
                <a:ea typeface="Heebo Bold"/>
                <a:cs typeface="Heebo Bold"/>
                <a:sym typeface="Heebo Bold"/>
              </a:rPr>
              <a:t>Pownall</a:t>
            </a:r>
            <a:r>
              <a:rPr lang="en-US" sz="1604" dirty="0">
                <a:solidFill>
                  <a:srgbClr val="000000"/>
                </a:solidFill>
                <a:latin typeface="Heebo Bold"/>
                <a:ea typeface="Heebo Bold"/>
                <a:cs typeface="Heebo Bold"/>
                <a:sym typeface="Heebo Bold"/>
              </a:rPr>
              <a:t>, M., Schmidt, K., </a:t>
            </a:r>
            <a:r>
              <a:rPr lang="en-US" sz="1604" dirty="0" err="1">
                <a:solidFill>
                  <a:srgbClr val="000000"/>
                </a:solidFill>
                <a:latin typeface="Heebo Bold"/>
                <a:ea typeface="Heebo Bold"/>
                <a:cs typeface="Heebo Bold"/>
                <a:sym typeface="Heebo Bold"/>
              </a:rPr>
              <a:t>Elsherif</a:t>
            </a:r>
            <a:r>
              <a:rPr lang="en-US" sz="1604" dirty="0">
                <a:solidFill>
                  <a:srgbClr val="000000"/>
                </a:solidFill>
                <a:latin typeface="Heebo Bold"/>
                <a:ea typeface="Heebo Bold"/>
                <a:cs typeface="Heebo Bold"/>
                <a:sym typeface="Heebo Bold"/>
              </a:rPr>
              <a:t>, M., </a:t>
            </a:r>
            <a:r>
              <a:rPr lang="en-US" sz="1604" dirty="0" err="1">
                <a:solidFill>
                  <a:srgbClr val="000000"/>
                </a:solidFill>
                <a:latin typeface="Heebo Bold"/>
                <a:ea typeface="Heebo Bold"/>
                <a:cs typeface="Heebo Bold"/>
                <a:sym typeface="Heebo Bold"/>
              </a:rPr>
              <a:t>Breznau</a:t>
            </a:r>
            <a:r>
              <a:rPr lang="en-US" sz="1604" dirty="0">
                <a:solidFill>
                  <a:srgbClr val="000000"/>
                </a:solidFill>
                <a:latin typeface="Heebo Bold"/>
                <a:ea typeface="Heebo Bold"/>
                <a:cs typeface="Heebo Bold"/>
                <a:sym typeface="Heebo Bold"/>
              </a:rPr>
              <a:t>, N., Robertson, O., Kalandadze, T., Yu, S., Baker, B. J., </a:t>
            </a:r>
            <a:r>
              <a:rPr lang="en-US" sz="1604" dirty="0" err="1">
                <a:solidFill>
                  <a:srgbClr val="000000"/>
                </a:solidFill>
                <a:latin typeface="Heebo Bold"/>
                <a:ea typeface="Heebo Bold"/>
                <a:cs typeface="Heebo Bold"/>
                <a:sym typeface="Heebo Bold"/>
              </a:rPr>
              <a:t>O’Mahony</a:t>
            </a:r>
            <a:r>
              <a:rPr lang="en-US" sz="1604" dirty="0">
                <a:solidFill>
                  <a:srgbClr val="000000"/>
                </a:solidFill>
                <a:latin typeface="Heebo Bold"/>
                <a:ea typeface="Heebo Bold"/>
                <a:cs typeface="Heebo Bold"/>
                <a:sym typeface="Heebo Bold"/>
              </a:rPr>
              <a:t>, A., </a:t>
            </a:r>
            <a:r>
              <a:rPr lang="en-US" sz="1604" dirty="0" err="1">
                <a:solidFill>
                  <a:srgbClr val="000000"/>
                </a:solidFill>
                <a:latin typeface="Heebo Bold"/>
                <a:ea typeface="Heebo Bold"/>
                <a:cs typeface="Heebo Bold"/>
                <a:sym typeface="Heebo Bold"/>
              </a:rPr>
              <a:t>Olsnes</a:t>
            </a:r>
            <a:r>
              <a:rPr lang="en-US" sz="1604" dirty="0">
                <a:solidFill>
                  <a:srgbClr val="000000"/>
                </a:solidFill>
                <a:latin typeface="Heebo Bold"/>
                <a:ea typeface="Heebo Bold"/>
                <a:cs typeface="Heebo Bold"/>
                <a:sym typeface="Heebo Bold"/>
              </a:rPr>
              <a:t>, J. Ø.-S., Shaw, J. J., </a:t>
            </a:r>
            <a:r>
              <a:rPr lang="en-US" sz="1604" dirty="0" err="1">
                <a:solidFill>
                  <a:srgbClr val="000000"/>
                </a:solidFill>
                <a:latin typeface="Heebo Bold"/>
                <a:ea typeface="Heebo Bold"/>
                <a:cs typeface="Heebo Bold"/>
                <a:sym typeface="Heebo Bold"/>
              </a:rPr>
              <a:t>Gjoneska</a:t>
            </a:r>
            <a:r>
              <a:rPr lang="en-US" sz="1604" dirty="0">
                <a:solidFill>
                  <a:srgbClr val="000000"/>
                </a:solidFill>
                <a:latin typeface="Heebo Bold"/>
                <a:ea typeface="Heebo Bold"/>
                <a:cs typeface="Heebo Bold"/>
                <a:sym typeface="Heebo Bold"/>
              </a:rPr>
              <a:t>, B., Yamada, Y., </a:t>
            </a:r>
            <a:r>
              <a:rPr lang="en-US" sz="1604" dirty="0" err="1">
                <a:solidFill>
                  <a:srgbClr val="000000"/>
                </a:solidFill>
                <a:latin typeface="Heebo Bold"/>
                <a:ea typeface="Heebo Bold"/>
                <a:cs typeface="Heebo Bold"/>
                <a:sym typeface="Heebo Bold"/>
              </a:rPr>
              <a:t>Röer</a:t>
            </a:r>
            <a:r>
              <a:rPr lang="en-US" sz="1604" dirty="0">
                <a:solidFill>
                  <a:srgbClr val="000000"/>
                </a:solidFill>
                <a:latin typeface="Heebo Bold"/>
                <a:ea typeface="Heebo Bold"/>
                <a:cs typeface="Heebo Bold"/>
                <a:sym typeface="Heebo Bold"/>
              </a:rPr>
              <a:t>, J. P., Murphy, J., … Evans, T. (2023). The replication crisis has led to positive structural, procedural, and community changes. Communications Psychology, 1(1), 1–13. https://doi.org/10.1038/s44271-023-00003-2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6EFE8"/>
        </a:solidFill>
        <a:effectLst/>
      </p:bgPr>
    </p:bg>
    <p:spTree>
      <p:nvGrpSpPr>
        <p:cNvPr id="1" name=""/>
        <p:cNvGrpSpPr/>
        <p:nvPr/>
      </p:nvGrpSpPr>
      <p:grpSpPr>
        <a:xfrm>
          <a:off x="0" y="0"/>
          <a:ext cx="0" cy="0"/>
          <a:chOff x="0" y="0"/>
          <a:chExt cx="0" cy="0"/>
        </a:xfrm>
      </p:grpSpPr>
      <p:sp>
        <p:nvSpPr>
          <p:cNvPr id="2" name="TextBox 2"/>
          <p:cNvSpPr txBox="1"/>
          <p:nvPr/>
        </p:nvSpPr>
        <p:spPr>
          <a:xfrm>
            <a:off x="1007263" y="1825184"/>
            <a:ext cx="16230600" cy="1148468"/>
          </a:xfrm>
          <a:prstGeom prst="rect">
            <a:avLst/>
          </a:prstGeom>
        </p:spPr>
        <p:txBody>
          <a:bodyPr lIns="0" tIns="0" rIns="0" bIns="0" rtlCol="0" anchor="t">
            <a:spAutoFit/>
          </a:bodyPr>
          <a:lstStyle/>
          <a:p>
            <a:pPr algn="l">
              <a:lnSpc>
                <a:spcPts val="4494"/>
              </a:lnSpc>
            </a:pPr>
            <a:r>
              <a:rPr lang="en-US" sz="4780">
                <a:solidFill>
                  <a:srgbClr val="000000"/>
                </a:solidFill>
                <a:latin typeface="Heebo Bold"/>
                <a:ea typeface="Heebo Bold"/>
                <a:cs typeface="Heebo Bold"/>
                <a:sym typeface="Heebo Bold"/>
              </a:rPr>
              <a:t>Thousands of studies are published, but only few could be replicated.</a:t>
            </a:r>
          </a:p>
        </p:txBody>
      </p:sp>
      <p:sp>
        <p:nvSpPr>
          <p:cNvPr id="5" name="TextBox 5"/>
          <p:cNvSpPr txBox="1"/>
          <p:nvPr/>
        </p:nvSpPr>
        <p:spPr>
          <a:xfrm>
            <a:off x="1028700" y="3757295"/>
            <a:ext cx="8101382" cy="3639185"/>
          </a:xfrm>
          <a:prstGeom prst="rect">
            <a:avLst/>
          </a:prstGeom>
        </p:spPr>
        <p:txBody>
          <a:bodyPr lIns="0" tIns="0" rIns="0" bIns="0" rtlCol="0" anchor="t">
            <a:spAutoFit/>
          </a:bodyPr>
          <a:lstStyle/>
          <a:p>
            <a:pPr algn="just">
              <a:lnSpc>
                <a:spcPts val="3639"/>
              </a:lnSpc>
            </a:pPr>
            <a:r>
              <a:rPr lang="en-US" sz="2599">
                <a:solidFill>
                  <a:srgbClr val="000000"/>
                </a:solidFill>
                <a:latin typeface="Heebo"/>
                <a:ea typeface="Heebo"/>
                <a:cs typeface="Heebo"/>
                <a:sym typeface="Heebo"/>
              </a:rPr>
              <a:t>Successful replication rates range between 25% for social psychology and 50% for cognitive psychology.</a:t>
            </a:r>
          </a:p>
          <a:p>
            <a:pPr algn="just">
              <a:lnSpc>
                <a:spcPts val="3639"/>
              </a:lnSpc>
            </a:pPr>
            <a:endParaRPr lang="en-US" sz="2599">
              <a:solidFill>
                <a:srgbClr val="000000"/>
              </a:solidFill>
              <a:latin typeface="Heebo"/>
              <a:ea typeface="Heebo"/>
              <a:cs typeface="Heebo"/>
              <a:sym typeface="Heebo"/>
            </a:endParaRPr>
          </a:p>
          <a:p>
            <a:pPr algn="just">
              <a:lnSpc>
                <a:spcPts val="3639"/>
              </a:lnSpc>
            </a:pPr>
            <a:r>
              <a:rPr lang="en-US" sz="2599">
                <a:solidFill>
                  <a:srgbClr val="000000"/>
                </a:solidFill>
                <a:latin typeface="Heebo"/>
                <a:ea typeface="Heebo"/>
                <a:cs typeface="Heebo"/>
                <a:sym typeface="Heebo"/>
              </a:rPr>
              <a:t>This crisis has raised concerns about the reliability of psychological research and credibility of the field as a whole. </a:t>
            </a:r>
          </a:p>
          <a:p>
            <a:pPr algn="just">
              <a:lnSpc>
                <a:spcPts val="3639"/>
              </a:lnSpc>
            </a:pPr>
            <a:endParaRPr lang="en-US" sz="2599">
              <a:solidFill>
                <a:srgbClr val="000000"/>
              </a:solidFill>
              <a:latin typeface="Heebo"/>
              <a:ea typeface="Heebo"/>
              <a:cs typeface="Heebo"/>
              <a:sym typeface="Heebo"/>
            </a:endParaRPr>
          </a:p>
          <a:p>
            <a:pPr algn="just">
              <a:lnSpc>
                <a:spcPts val="3639"/>
              </a:lnSpc>
              <a:spcBef>
                <a:spcPct val="0"/>
              </a:spcBef>
            </a:pPr>
            <a:r>
              <a:rPr lang="en-US" sz="2599">
                <a:solidFill>
                  <a:srgbClr val="000000"/>
                </a:solidFill>
                <a:latin typeface="Heebo"/>
                <a:ea typeface="Heebo"/>
                <a:cs typeface="Heebo"/>
                <a:sym typeface="Heebo"/>
              </a:rPr>
              <a:t>Can we (esp. the public) trust what we read? </a:t>
            </a:r>
          </a:p>
        </p:txBody>
      </p:sp>
      <p:sp>
        <p:nvSpPr>
          <p:cNvPr id="6" name="TextBox 6"/>
          <p:cNvSpPr txBox="1"/>
          <p:nvPr/>
        </p:nvSpPr>
        <p:spPr>
          <a:xfrm>
            <a:off x="1028700" y="8708390"/>
            <a:ext cx="16230600" cy="549910"/>
          </a:xfrm>
          <a:prstGeom prst="rect">
            <a:avLst/>
          </a:prstGeom>
        </p:spPr>
        <p:txBody>
          <a:bodyPr lIns="0" tIns="0" rIns="0" bIns="0" rtlCol="0" anchor="t">
            <a:spAutoFit/>
          </a:bodyPr>
          <a:lstStyle/>
          <a:p>
            <a:pPr algn="ctr">
              <a:lnSpc>
                <a:spcPts val="2239"/>
              </a:lnSpc>
              <a:spcBef>
                <a:spcPct val="0"/>
              </a:spcBef>
            </a:pPr>
            <a:r>
              <a:rPr lang="en-US" sz="1599" dirty="0" err="1">
                <a:solidFill>
                  <a:srgbClr val="000000"/>
                </a:solidFill>
                <a:latin typeface="Heebo Bold"/>
                <a:ea typeface="Heebo Bold"/>
                <a:cs typeface="Heebo Bold"/>
                <a:sym typeface="Heebo Bold"/>
              </a:rPr>
              <a:t>Renkewitz</a:t>
            </a:r>
            <a:r>
              <a:rPr lang="en-US" sz="1599" dirty="0">
                <a:solidFill>
                  <a:srgbClr val="000000"/>
                </a:solidFill>
                <a:latin typeface="Heebo Bold"/>
                <a:ea typeface="Heebo Bold"/>
                <a:cs typeface="Heebo Bold"/>
                <a:sym typeface="Heebo Bold"/>
              </a:rPr>
              <a:t>, F., &amp; Heene, M. (2019). The replication crisis and open science in psychology: Methodological challenges and developments. </a:t>
            </a:r>
            <a:r>
              <a:rPr lang="en-US" sz="1599" dirty="0" err="1">
                <a:solidFill>
                  <a:srgbClr val="000000"/>
                </a:solidFill>
                <a:latin typeface="Heebo Bold"/>
                <a:ea typeface="Heebo Bold"/>
                <a:cs typeface="Heebo Bold"/>
                <a:sym typeface="Heebo Bold"/>
              </a:rPr>
              <a:t>Zeitschrift</a:t>
            </a:r>
            <a:r>
              <a:rPr lang="en-US" sz="1599" dirty="0">
                <a:solidFill>
                  <a:srgbClr val="000000"/>
                </a:solidFill>
                <a:latin typeface="Heebo Bold"/>
                <a:ea typeface="Heebo Bold"/>
                <a:cs typeface="Heebo Bold"/>
                <a:sym typeface="Heebo Bold"/>
              </a:rPr>
              <a:t> Für </a:t>
            </a:r>
            <a:r>
              <a:rPr lang="en-US" sz="1599" dirty="0" err="1">
                <a:solidFill>
                  <a:srgbClr val="000000"/>
                </a:solidFill>
                <a:latin typeface="Heebo Bold"/>
                <a:ea typeface="Heebo Bold"/>
                <a:cs typeface="Heebo Bold"/>
                <a:sym typeface="Heebo Bold"/>
              </a:rPr>
              <a:t>Psychologie</a:t>
            </a:r>
            <a:r>
              <a:rPr lang="en-US" sz="1599" dirty="0">
                <a:solidFill>
                  <a:srgbClr val="000000"/>
                </a:solidFill>
                <a:latin typeface="Heebo Bold"/>
                <a:ea typeface="Heebo Bold"/>
                <a:cs typeface="Heebo Bold"/>
                <a:sym typeface="Heebo Bold"/>
              </a:rPr>
              <a:t>, 227(4), 233–236. https://doi.org/10.1027/2151-2604/a000389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6EFE8"/>
        </a:solidFill>
        <a:effectLst/>
      </p:bgPr>
    </p:bg>
    <p:spTree>
      <p:nvGrpSpPr>
        <p:cNvPr id="1" name=""/>
        <p:cNvGrpSpPr/>
        <p:nvPr/>
      </p:nvGrpSpPr>
      <p:grpSpPr>
        <a:xfrm>
          <a:off x="0" y="0"/>
          <a:ext cx="0" cy="0"/>
          <a:chOff x="0" y="0"/>
          <a:chExt cx="0" cy="0"/>
        </a:xfrm>
      </p:grpSpPr>
      <p:sp>
        <p:nvSpPr>
          <p:cNvPr id="2" name="Freeform 2"/>
          <p:cNvSpPr/>
          <p:nvPr/>
        </p:nvSpPr>
        <p:spPr>
          <a:xfrm>
            <a:off x="1056537" y="2551718"/>
            <a:ext cx="10188041" cy="5918767"/>
          </a:xfrm>
          <a:custGeom>
            <a:avLst/>
            <a:gdLst/>
            <a:ahLst/>
            <a:cxnLst/>
            <a:rect l="l" t="t" r="r" b="b"/>
            <a:pathLst>
              <a:path w="10188041" h="5918767">
                <a:moveTo>
                  <a:pt x="0" y="0"/>
                </a:moveTo>
                <a:lnTo>
                  <a:pt x="10188040" y="0"/>
                </a:lnTo>
                <a:lnTo>
                  <a:pt x="10188040" y="5918767"/>
                </a:lnTo>
                <a:lnTo>
                  <a:pt x="0" y="5918767"/>
                </a:lnTo>
                <a:lnTo>
                  <a:pt x="0" y="0"/>
                </a:lnTo>
                <a:close/>
              </a:path>
            </a:pathLst>
          </a:custGeom>
          <a:blipFill>
            <a:blip r:embed="rId3"/>
            <a:stretch>
              <a:fillRect/>
            </a:stretch>
          </a:blipFill>
        </p:spPr>
        <p:txBody>
          <a:bodyPr/>
          <a:lstStyle/>
          <a:p>
            <a:endParaRPr lang="en-GB"/>
          </a:p>
        </p:txBody>
      </p:sp>
      <p:sp>
        <p:nvSpPr>
          <p:cNvPr id="3" name="TextBox 3"/>
          <p:cNvSpPr txBox="1"/>
          <p:nvPr/>
        </p:nvSpPr>
        <p:spPr>
          <a:xfrm>
            <a:off x="1028700" y="1162050"/>
            <a:ext cx="15006959" cy="718312"/>
          </a:xfrm>
          <a:prstGeom prst="rect">
            <a:avLst/>
          </a:prstGeom>
        </p:spPr>
        <p:txBody>
          <a:bodyPr lIns="0" tIns="0" rIns="0" bIns="0" rtlCol="0" anchor="t">
            <a:spAutoFit/>
          </a:bodyPr>
          <a:lstStyle/>
          <a:p>
            <a:pPr algn="l">
              <a:lnSpc>
                <a:spcPts val="5264"/>
              </a:lnSpc>
            </a:pPr>
            <a:r>
              <a:rPr lang="en-US" sz="5600">
                <a:solidFill>
                  <a:srgbClr val="000000"/>
                </a:solidFill>
                <a:latin typeface="Heebo Bold"/>
                <a:ea typeface="Heebo Bold"/>
                <a:cs typeface="Heebo Bold"/>
                <a:sym typeface="Heebo Bold"/>
              </a:rPr>
              <a:t>Threats to reproducible science</a:t>
            </a:r>
          </a:p>
        </p:txBody>
      </p:sp>
      <p:sp>
        <p:nvSpPr>
          <p:cNvPr id="4" name="TextBox 4"/>
          <p:cNvSpPr txBox="1"/>
          <p:nvPr/>
        </p:nvSpPr>
        <p:spPr>
          <a:xfrm>
            <a:off x="1056537" y="9010650"/>
            <a:ext cx="16202763" cy="247650"/>
          </a:xfrm>
          <a:prstGeom prst="rect">
            <a:avLst/>
          </a:prstGeom>
        </p:spPr>
        <p:txBody>
          <a:bodyPr lIns="0" tIns="0" rIns="0" bIns="0" rtlCol="0" anchor="t">
            <a:spAutoFit/>
          </a:bodyPr>
          <a:lstStyle/>
          <a:p>
            <a:pPr algn="l">
              <a:lnSpc>
                <a:spcPts val="1919"/>
              </a:lnSpc>
              <a:spcBef>
                <a:spcPct val="0"/>
              </a:spcBef>
            </a:pPr>
            <a:r>
              <a:rPr lang="en-US" sz="1599" dirty="0">
                <a:solidFill>
                  <a:srgbClr val="000000"/>
                </a:solidFill>
                <a:latin typeface="Heebo Bold"/>
                <a:ea typeface="Heebo Bold"/>
                <a:cs typeface="Heebo Bold"/>
                <a:sym typeface="Heebo Bold"/>
              </a:rPr>
              <a:t>Image source: </a:t>
            </a:r>
            <a:r>
              <a:rPr lang="en-US" sz="1599" dirty="0" err="1">
                <a:solidFill>
                  <a:srgbClr val="000000"/>
                </a:solidFill>
                <a:latin typeface="Heebo Bold"/>
                <a:ea typeface="Heebo Bold"/>
                <a:cs typeface="Heebo Bold"/>
                <a:sym typeface="Heebo Bold"/>
              </a:rPr>
              <a:t>Munafò</a:t>
            </a:r>
            <a:r>
              <a:rPr lang="en-US" sz="1599" dirty="0">
                <a:solidFill>
                  <a:srgbClr val="000000"/>
                </a:solidFill>
                <a:latin typeface="Heebo Bold"/>
                <a:ea typeface="Heebo Bold"/>
                <a:cs typeface="Heebo Bold"/>
                <a:sym typeface="Heebo Bold"/>
              </a:rPr>
              <a:t>, M., </a:t>
            </a:r>
            <a:r>
              <a:rPr lang="en-US" sz="1599" dirty="0" err="1">
                <a:solidFill>
                  <a:srgbClr val="000000"/>
                </a:solidFill>
                <a:latin typeface="Heebo Bold"/>
                <a:ea typeface="Heebo Bold"/>
                <a:cs typeface="Heebo Bold"/>
                <a:sym typeface="Heebo Bold"/>
              </a:rPr>
              <a:t>Nosek</a:t>
            </a:r>
            <a:r>
              <a:rPr lang="en-US" sz="1599" dirty="0">
                <a:solidFill>
                  <a:srgbClr val="000000"/>
                </a:solidFill>
                <a:latin typeface="Heebo Bold"/>
                <a:ea typeface="Heebo Bold"/>
                <a:cs typeface="Heebo Bold"/>
                <a:sym typeface="Heebo Bold"/>
              </a:rPr>
              <a:t>, B., Bishop, D. et al. A manifesto for reproducible science. Nat Hum </a:t>
            </a:r>
            <a:r>
              <a:rPr lang="en-US" sz="1599" dirty="0" err="1">
                <a:solidFill>
                  <a:srgbClr val="000000"/>
                </a:solidFill>
                <a:latin typeface="Heebo Bold"/>
                <a:ea typeface="Heebo Bold"/>
                <a:cs typeface="Heebo Bold"/>
                <a:sym typeface="Heebo Bold"/>
              </a:rPr>
              <a:t>Behav</a:t>
            </a:r>
            <a:r>
              <a:rPr lang="en-US" sz="1599" dirty="0">
                <a:solidFill>
                  <a:srgbClr val="000000"/>
                </a:solidFill>
                <a:latin typeface="Heebo Bold"/>
                <a:ea typeface="Heebo Bold"/>
                <a:cs typeface="Heebo Bold"/>
                <a:sym typeface="Heebo Bold"/>
              </a:rPr>
              <a:t> 1, 0021 (2017). https://doi.org/10.1038/s41562-016-0021</a:t>
            </a:r>
          </a:p>
        </p:txBody>
      </p:sp>
      <p:sp>
        <p:nvSpPr>
          <p:cNvPr id="5" name="TextBox 5"/>
          <p:cNvSpPr txBox="1"/>
          <p:nvPr/>
        </p:nvSpPr>
        <p:spPr>
          <a:xfrm>
            <a:off x="12387000" y="4441732"/>
            <a:ext cx="4152098" cy="2491740"/>
          </a:xfrm>
          <a:prstGeom prst="rect">
            <a:avLst/>
          </a:prstGeom>
        </p:spPr>
        <p:txBody>
          <a:bodyPr lIns="0" tIns="0" rIns="0" bIns="0" rtlCol="0" anchor="t">
            <a:spAutoFit/>
          </a:bodyPr>
          <a:lstStyle/>
          <a:p>
            <a:pPr marL="518160" lvl="1" indent="-259080" algn="l">
              <a:lnSpc>
                <a:spcPts val="3359"/>
              </a:lnSpc>
              <a:buFont typeface="Arial"/>
              <a:buChar char="•"/>
            </a:pPr>
            <a:r>
              <a:rPr lang="en-US" sz="2400">
                <a:solidFill>
                  <a:srgbClr val="000000"/>
                </a:solidFill>
                <a:latin typeface="Heebo Bold"/>
                <a:ea typeface="Heebo Bold"/>
                <a:cs typeface="Heebo Bold"/>
                <a:sym typeface="Heebo Bold"/>
              </a:rPr>
              <a:t>p-hacking</a:t>
            </a:r>
            <a:r>
              <a:rPr lang="en-US" sz="2400">
                <a:solidFill>
                  <a:srgbClr val="000000"/>
                </a:solidFill>
                <a:latin typeface="Heebo"/>
                <a:ea typeface="Heebo"/>
                <a:cs typeface="Heebo"/>
                <a:sym typeface="Heebo"/>
              </a:rPr>
              <a:t> (manipulating data to achieve significant results)</a:t>
            </a:r>
          </a:p>
          <a:p>
            <a:pPr marL="518160" lvl="1" indent="-259080" algn="l">
              <a:lnSpc>
                <a:spcPts val="3359"/>
              </a:lnSpc>
              <a:buFont typeface="Arial"/>
              <a:buChar char="•"/>
            </a:pPr>
            <a:r>
              <a:rPr lang="en-US" sz="2400">
                <a:solidFill>
                  <a:srgbClr val="000000"/>
                </a:solidFill>
                <a:latin typeface="Heebo Bold"/>
                <a:ea typeface="Heebo Bold"/>
                <a:cs typeface="Heebo Bold"/>
                <a:sym typeface="Heebo Bold"/>
              </a:rPr>
              <a:t>HARKing</a:t>
            </a:r>
            <a:r>
              <a:rPr lang="en-US" sz="2400">
                <a:solidFill>
                  <a:srgbClr val="000000"/>
                </a:solidFill>
                <a:latin typeface="Heebo"/>
                <a:ea typeface="Heebo"/>
                <a:cs typeface="Heebo"/>
                <a:sym typeface="Heebo"/>
              </a:rPr>
              <a:t> (hypothesizing after results are known)</a:t>
            </a:r>
          </a:p>
          <a:p>
            <a:pPr marL="518160" lvl="1" indent="-259080" algn="l">
              <a:lnSpc>
                <a:spcPts val="3359"/>
              </a:lnSpc>
              <a:buFont typeface="Arial"/>
              <a:buChar char="•"/>
            </a:pPr>
            <a:r>
              <a:rPr lang="en-US" sz="2400">
                <a:solidFill>
                  <a:srgbClr val="000000"/>
                </a:solidFill>
                <a:latin typeface="Heebo Bold"/>
                <a:ea typeface="Heebo Bold"/>
                <a:cs typeface="Heebo Bold"/>
                <a:sym typeface="Heebo Bold"/>
              </a:rPr>
              <a:t>selective reporting</a:t>
            </a:r>
          </a:p>
        </p:txBody>
      </p:sp>
      <p:sp>
        <p:nvSpPr>
          <p:cNvPr id="6" name="TextBox 6"/>
          <p:cNvSpPr txBox="1"/>
          <p:nvPr/>
        </p:nvSpPr>
        <p:spPr>
          <a:xfrm>
            <a:off x="12387000" y="3353528"/>
            <a:ext cx="4152098" cy="742950"/>
          </a:xfrm>
          <a:prstGeom prst="rect">
            <a:avLst/>
          </a:prstGeom>
        </p:spPr>
        <p:txBody>
          <a:bodyPr lIns="0" tIns="0" rIns="0" bIns="0" rtlCol="0" anchor="t">
            <a:spAutoFit/>
          </a:bodyPr>
          <a:lstStyle/>
          <a:p>
            <a:pPr algn="l">
              <a:lnSpc>
                <a:spcPts val="2953"/>
              </a:lnSpc>
            </a:pPr>
            <a:r>
              <a:rPr lang="en-US" sz="2461">
                <a:solidFill>
                  <a:srgbClr val="000000"/>
                </a:solidFill>
                <a:latin typeface="Heebo Bold"/>
                <a:ea typeface="Heebo Bold"/>
                <a:cs typeface="Heebo Bold"/>
                <a:sym typeface="Heebo Bold"/>
              </a:rPr>
              <a:t>QUESTIONABLE RESEARCH PRACTICES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6EFE8"/>
        </a:solidFill>
        <a:effectLst/>
      </p:bgPr>
    </p:bg>
    <p:spTree>
      <p:nvGrpSpPr>
        <p:cNvPr id="1" name=""/>
        <p:cNvGrpSpPr/>
        <p:nvPr/>
      </p:nvGrpSpPr>
      <p:grpSpPr>
        <a:xfrm>
          <a:off x="0" y="0"/>
          <a:ext cx="0" cy="0"/>
          <a:chOff x="0" y="0"/>
          <a:chExt cx="0" cy="0"/>
        </a:xfrm>
      </p:grpSpPr>
      <p:grpSp>
        <p:nvGrpSpPr>
          <p:cNvPr id="2" name="Group 2"/>
          <p:cNvGrpSpPr/>
          <p:nvPr/>
        </p:nvGrpSpPr>
        <p:grpSpPr>
          <a:xfrm>
            <a:off x="-315758" y="-499860"/>
            <a:ext cx="8393040" cy="11028410"/>
            <a:chOff x="0" y="0"/>
            <a:chExt cx="2210513" cy="2904602"/>
          </a:xfrm>
        </p:grpSpPr>
        <p:sp>
          <p:nvSpPr>
            <p:cNvPr id="3" name="Freeform 3"/>
            <p:cNvSpPr/>
            <p:nvPr/>
          </p:nvSpPr>
          <p:spPr>
            <a:xfrm>
              <a:off x="0" y="0"/>
              <a:ext cx="2210513" cy="2904602"/>
            </a:xfrm>
            <a:custGeom>
              <a:avLst/>
              <a:gdLst/>
              <a:ahLst/>
              <a:cxnLst/>
              <a:rect l="l" t="t" r="r" b="b"/>
              <a:pathLst>
                <a:path w="2210513" h="2904602">
                  <a:moveTo>
                    <a:pt x="0" y="0"/>
                  </a:moveTo>
                  <a:lnTo>
                    <a:pt x="2210513" y="0"/>
                  </a:lnTo>
                  <a:lnTo>
                    <a:pt x="2210513" y="2904602"/>
                  </a:lnTo>
                  <a:lnTo>
                    <a:pt x="0" y="2904602"/>
                  </a:lnTo>
                  <a:close/>
                </a:path>
              </a:pathLst>
            </a:custGeom>
            <a:solidFill>
              <a:srgbClr val="FFCA2C"/>
            </a:solidFill>
          </p:spPr>
          <p:txBody>
            <a:bodyPr/>
            <a:lstStyle/>
            <a:p>
              <a:endParaRPr lang="en-GB"/>
            </a:p>
          </p:txBody>
        </p:sp>
        <p:sp>
          <p:nvSpPr>
            <p:cNvPr id="4" name="TextBox 4"/>
            <p:cNvSpPr txBox="1"/>
            <p:nvPr/>
          </p:nvSpPr>
          <p:spPr>
            <a:xfrm>
              <a:off x="0" y="-47625"/>
              <a:ext cx="2210513" cy="2952227"/>
            </a:xfrm>
            <a:prstGeom prst="rect">
              <a:avLst/>
            </a:prstGeom>
          </p:spPr>
          <p:txBody>
            <a:bodyPr lIns="50800" tIns="50800" rIns="50800" bIns="50800" rtlCol="0" anchor="ctr"/>
            <a:lstStyle/>
            <a:p>
              <a:pPr algn="ctr">
                <a:lnSpc>
                  <a:spcPts val="2800"/>
                </a:lnSpc>
              </a:pPr>
              <a:endParaRPr/>
            </a:p>
          </p:txBody>
        </p:sp>
      </p:grpSp>
      <p:sp>
        <p:nvSpPr>
          <p:cNvPr id="5" name="TextBox 5"/>
          <p:cNvSpPr txBox="1"/>
          <p:nvPr/>
        </p:nvSpPr>
        <p:spPr>
          <a:xfrm>
            <a:off x="1028700" y="5204419"/>
            <a:ext cx="6672183" cy="2914650"/>
          </a:xfrm>
          <a:prstGeom prst="rect">
            <a:avLst/>
          </a:prstGeom>
        </p:spPr>
        <p:txBody>
          <a:bodyPr lIns="0" tIns="0" rIns="0" bIns="0" rtlCol="0" anchor="t">
            <a:spAutoFit/>
          </a:bodyPr>
          <a:lstStyle/>
          <a:p>
            <a:pPr algn="l">
              <a:lnSpc>
                <a:spcPts val="7679"/>
              </a:lnSpc>
            </a:pPr>
            <a:r>
              <a:rPr lang="en-US" sz="6399">
                <a:solidFill>
                  <a:srgbClr val="000000"/>
                </a:solidFill>
                <a:latin typeface="Heebo Bold"/>
                <a:ea typeface="Heebo Bold"/>
                <a:cs typeface="Heebo Bold"/>
                <a:sym typeface="Heebo Bold"/>
              </a:rPr>
              <a:t>Why do some scientists engage in QRPs?</a:t>
            </a:r>
          </a:p>
        </p:txBody>
      </p:sp>
      <p:sp>
        <p:nvSpPr>
          <p:cNvPr id="6" name="TextBox 6"/>
          <p:cNvSpPr txBox="1"/>
          <p:nvPr/>
        </p:nvSpPr>
        <p:spPr>
          <a:xfrm>
            <a:off x="8968649" y="2126484"/>
            <a:ext cx="6590653" cy="2267585"/>
          </a:xfrm>
          <a:prstGeom prst="rect">
            <a:avLst/>
          </a:prstGeom>
        </p:spPr>
        <p:txBody>
          <a:bodyPr lIns="0" tIns="0" rIns="0" bIns="0" rtlCol="0" anchor="t">
            <a:spAutoFit/>
          </a:bodyPr>
          <a:lstStyle/>
          <a:p>
            <a:pPr marL="561339" lvl="1" indent="-280669" algn="l">
              <a:lnSpc>
                <a:spcPts val="3639"/>
              </a:lnSpc>
              <a:buFont typeface="Arial"/>
              <a:buChar char="•"/>
            </a:pPr>
            <a:r>
              <a:rPr lang="en-US" sz="2599">
                <a:solidFill>
                  <a:srgbClr val="000000"/>
                </a:solidFill>
                <a:latin typeface="Heebo"/>
                <a:ea typeface="Heebo"/>
                <a:cs typeface="Heebo"/>
                <a:sym typeface="Heebo"/>
              </a:rPr>
              <a:t>The pressure to publish in high-impact journals for personal gain (e.g. promotions).</a:t>
            </a:r>
          </a:p>
          <a:p>
            <a:pPr marL="561339" lvl="1" indent="-280669" algn="l">
              <a:lnSpc>
                <a:spcPts val="3639"/>
              </a:lnSpc>
              <a:buFont typeface="Arial"/>
              <a:buChar char="•"/>
            </a:pPr>
            <a:r>
              <a:rPr lang="en-US" sz="2599">
                <a:solidFill>
                  <a:srgbClr val="000000"/>
                </a:solidFill>
                <a:latin typeface="Heebo"/>
                <a:ea typeface="Heebo"/>
                <a:cs typeface="Heebo"/>
                <a:sym typeface="Heebo"/>
              </a:rPr>
              <a:t>Incentives structures not aligned to best practices.</a:t>
            </a:r>
          </a:p>
        </p:txBody>
      </p:sp>
      <p:sp>
        <p:nvSpPr>
          <p:cNvPr id="7" name="TextBox 7"/>
          <p:cNvSpPr txBox="1"/>
          <p:nvPr/>
        </p:nvSpPr>
        <p:spPr>
          <a:xfrm>
            <a:off x="8968649" y="6146588"/>
            <a:ext cx="6590653" cy="2267585"/>
          </a:xfrm>
          <a:prstGeom prst="rect">
            <a:avLst/>
          </a:prstGeom>
        </p:spPr>
        <p:txBody>
          <a:bodyPr lIns="0" tIns="0" rIns="0" bIns="0" rtlCol="0" anchor="t">
            <a:spAutoFit/>
          </a:bodyPr>
          <a:lstStyle/>
          <a:p>
            <a:pPr marL="561339" lvl="1" indent="-280669" algn="l">
              <a:lnSpc>
                <a:spcPts val="3639"/>
              </a:lnSpc>
              <a:buFont typeface="Arial"/>
              <a:buChar char="•"/>
            </a:pPr>
            <a:r>
              <a:rPr lang="en-US" sz="2599">
                <a:solidFill>
                  <a:srgbClr val="000000"/>
                </a:solidFill>
                <a:latin typeface="Heebo"/>
                <a:ea typeface="Heebo"/>
                <a:cs typeface="Heebo"/>
                <a:sym typeface="Heebo"/>
              </a:rPr>
              <a:t>High-impact journals tend to publish positive data i.e. “significant/positive results”. </a:t>
            </a:r>
          </a:p>
          <a:p>
            <a:pPr marL="561339" lvl="1" indent="-280669" algn="l">
              <a:lnSpc>
                <a:spcPts val="3639"/>
              </a:lnSpc>
              <a:buFont typeface="Arial"/>
              <a:buChar char="•"/>
            </a:pPr>
            <a:r>
              <a:rPr lang="en-US" sz="2599">
                <a:solidFill>
                  <a:srgbClr val="000000"/>
                </a:solidFill>
                <a:latin typeface="Heebo"/>
                <a:ea typeface="Heebo"/>
                <a:cs typeface="Heebo"/>
                <a:sym typeface="Heebo"/>
              </a:rPr>
              <a:t>Researchers may tweak data to get positive results.</a:t>
            </a:r>
          </a:p>
        </p:txBody>
      </p:sp>
      <p:sp>
        <p:nvSpPr>
          <p:cNvPr id="8" name="TextBox 8"/>
          <p:cNvSpPr txBox="1"/>
          <p:nvPr/>
        </p:nvSpPr>
        <p:spPr>
          <a:xfrm>
            <a:off x="8968649" y="1629459"/>
            <a:ext cx="5432333" cy="514350"/>
          </a:xfrm>
          <a:prstGeom prst="rect">
            <a:avLst/>
          </a:prstGeom>
        </p:spPr>
        <p:txBody>
          <a:bodyPr lIns="0" tIns="0" rIns="0" bIns="0" rtlCol="0" anchor="t">
            <a:spAutoFit/>
          </a:bodyPr>
          <a:lstStyle/>
          <a:p>
            <a:pPr algn="l">
              <a:lnSpc>
                <a:spcPts val="4079"/>
              </a:lnSpc>
            </a:pPr>
            <a:r>
              <a:rPr lang="en-US" sz="3399">
                <a:solidFill>
                  <a:srgbClr val="000000"/>
                </a:solidFill>
                <a:latin typeface="Heebo Bold"/>
                <a:ea typeface="Heebo Bold"/>
                <a:cs typeface="Heebo Bold"/>
                <a:sym typeface="Heebo Bold"/>
              </a:rPr>
              <a:t>PUBLISH OR PERISH</a:t>
            </a:r>
          </a:p>
        </p:txBody>
      </p:sp>
      <p:sp>
        <p:nvSpPr>
          <p:cNvPr id="9" name="TextBox 9"/>
          <p:cNvSpPr txBox="1"/>
          <p:nvPr/>
        </p:nvSpPr>
        <p:spPr>
          <a:xfrm>
            <a:off x="8968649" y="5563845"/>
            <a:ext cx="4791479" cy="514350"/>
          </a:xfrm>
          <a:prstGeom prst="rect">
            <a:avLst/>
          </a:prstGeom>
        </p:spPr>
        <p:txBody>
          <a:bodyPr lIns="0" tIns="0" rIns="0" bIns="0" rtlCol="0" anchor="t">
            <a:spAutoFit/>
          </a:bodyPr>
          <a:lstStyle/>
          <a:p>
            <a:pPr algn="l">
              <a:lnSpc>
                <a:spcPts val="4079"/>
              </a:lnSpc>
            </a:pPr>
            <a:r>
              <a:rPr lang="en-US" sz="3399">
                <a:solidFill>
                  <a:srgbClr val="000000"/>
                </a:solidFill>
                <a:latin typeface="Heebo Bold"/>
                <a:ea typeface="Heebo Bold"/>
                <a:cs typeface="Heebo Bold"/>
                <a:sym typeface="Heebo Bold"/>
              </a:rPr>
              <a:t>PUBLICATION BIAS</a:t>
            </a:r>
          </a:p>
        </p:txBody>
      </p:sp>
      <p:grpSp>
        <p:nvGrpSpPr>
          <p:cNvPr id="10" name="Group 10"/>
          <p:cNvGrpSpPr/>
          <p:nvPr/>
        </p:nvGrpSpPr>
        <p:grpSpPr>
          <a:xfrm>
            <a:off x="1028700" y="2943487"/>
            <a:ext cx="4784686" cy="1986764"/>
            <a:chOff x="0" y="0"/>
            <a:chExt cx="6379581" cy="2649019"/>
          </a:xfrm>
        </p:grpSpPr>
        <p:pic>
          <p:nvPicPr>
            <p:cNvPr id="11" name="Picture 11"/>
            <p:cNvPicPr>
              <a:picLocks noChangeAspect="1"/>
            </p:cNvPicPr>
            <p:nvPr/>
          </p:nvPicPr>
          <p:blipFill>
            <a:blip r:embed="rId3"/>
            <a:srcRect t="21268" b="16407"/>
            <a:stretch>
              <a:fillRect/>
            </a:stretch>
          </p:blipFill>
          <p:spPr>
            <a:xfrm>
              <a:off x="0" y="0"/>
              <a:ext cx="6379581" cy="2649019"/>
            </a:xfrm>
            <a:prstGeom prst="rect">
              <a:avLst/>
            </a:prstGeom>
          </p:spPr>
        </p:pic>
      </p:grpSp>
      <p:sp>
        <p:nvSpPr>
          <p:cNvPr id="12" name="Freeform 12"/>
          <p:cNvSpPr/>
          <p:nvPr/>
        </p:nvSpPr>
        <p:spPr>
          <a:xfrm flipV="1">
            <a:off x="6502913" y="8414173"/>
            <a:ext cx="531892" cy="602142"/>
          </a:xfrm>
          <a:custGeom>
            <a:avLst/>
            <a:gdLst/>
            <a:ahLst/>
            <a:cxnLst/>
            <a:rect l="l" t="t" r="r" b="b"/>
            <a:pathLst>
              <a:path w="531892" h="602142">
                <a:moveTo>
                  <a:pt x="0" y="602142"/>
                </a:moveTo>
                <a:lnTo>
                  <a:pt x="531891" y="602142"/>
                </a:lnTo>
                <a:lnTo>
                  <a:pt x="531891" y="0"/>
                </a:lnTo>
                <a:lnTo>
                  <a:pt x="0" y="0"/>
                </a:lnTo>
                <a:lnTo>
                  <a:pt x="0" y="602142"/>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6EFE8"/>
        </a:solidFill>
        <a:effectLst/>
      </p:bgPr>
    </p:bg>
    <p:spTree>
      <p:nvGrpSpPr>
        <p:cNvPr id="1" name=""/>
        <p:cNvGrpSpPr/>
        <p:nvPr/>
      </p:nvGrpSpPr>
      <p:grpSpPr>
        <a:xfrm>
          <a:off x="0" y="0"/>
          <a:ext cx="0" cy="0"/>
          <a:chOff x="0" y="0"/>
          <a:chExt cx="0" cy="0"/>
        </a:xfrm>
      </p:grpSpPr>
      <p:sp>
        <p:nvSpPr>
          <p:cNvPr id="2" name="TextBox 2"/>
          <p:cNvSpPr txBox="1"/>
          <p:nvPr/>
        </p:nvSpPr>
        <p:spPr>
          <a:xfrm>
            <a:off x="1056537" y="2996775"/>
            <a:ext cx="7040012" cy="1638300"/>
          </a:xfrm>
          <a:prstGeom prst="rect">
            <a:avLst/>
          </a:prstGeom>
        </p:spPr>
        <p:txBody>
          <a:bodyPr lIns="0" tIns="0" rIns="0" bIns="0" rtlCol="0" anchor="t">
            <a:spAutoFit/>
          </a:bodyPr>
          <a:lstStyle/>
          <a:p>
            <a:pPr algn="l">
              <a:lnSpc>
                <a:spcPts val="6450"/>
              </a:lnSpc>
            </a:pPr>
            <a:r>
              <a:rPr lang="en-US" sz="5375">
                <a:solidFill>
                  <a:srgbClr val="000000"/>
                </a:solidFill>
                <a:latin typeface="Heebo Bold"/>
                <a:ea typeface="Heebo Bold"/>
                <a:cs typeface="Heebo Bold"/>
                <a:sym typeface="Heebo Bold"/>
              </a:rPr>
              <a:t>How do we respond to this crisis?</a:t>
            </a:r>
          </a:p>
        </p:txBody>
      </p:sp>
      <p:sp>
        <p:nvSpPr>
          <p:cNvPr id="3" name="TextBox 3"/>
          <p:cNvSpPr txBox="1"/>
          <p:nvPr/>
        </p:nvSpPr>
        <p:spPr>
          <a:xfrm>
            <a:off x="8714799" y="5581012"/>
            <a:ext cx="7864411" cy="1303101"/>
          </a:xfrm>
          <a:prstGeom prst="rect">
            <a:avLst/>
          </a:prstGeom>
        </p:spPr>
        <p:txBody>
          <a:bodyPr lIns="0" tIns="0" rIns="0" bIns="0" rtlCol="0" anchor="t">
            <a:spAutoFit/>
          </a:bodyPr>
          <a:lstStyle/>
          <a:p>
            <a:pPr algn="l">
              <a:lnSpc>
                <a:spcPts val="10277"/>
              </a:lnSpc>
            </a:pPr>
            <a:r>
              <a:rPr lang="en-US" sz="8564">
                <a:solidFill>
                  <a:srgbClr val="000000"/>
                </a:solidFill>
                <a:latin typeface="Heebo Bold"/>
                <a:ea typeface="Heebo Bold"/>
                <a:cs typeface="Heebo Bold"/>
                <a:sym typeface="Heebo Bold"/>
              </a:rPr>
              <a:t>OPEN SCIENCE!</a:t>
            </a:r>
          </a:p>
        </p:txBody>
      </p:sp>
      <p:sp>
        <p:nvSpPr>
          <p:cNvPr id="4" name="Freeform 4"/>
          <p:cNvSpPr/>
          <p:nvPr/>
        </p:nvSpPr>
        <p:spPr>
          <a:xfrm rot="5400000" flipV="1">
            <a:off x="6992926" y="4560655"/>
            <a:ext cx="689494" cy="780560"/>
          </a:xfrm>
          <a:custGeom>
            <a:avLst/>
            <a:gdLst/>
            <a:ahLst/>
            <a:cxnLst/>
            <a:rect l="l" t="t" r="r" b="b"/>
            <a:pathLst>
              <a:path w="689494" h="780560">
                <a:moveTo>
                  <a:pt x="0" y="780559"/>
                </a:moveTo>
                <a:lnTo>
                  <a:pt x="689494" y="780559"/>
                </a:lnTo>
                <a:lnTo>
                  <a:pt x="689494" y="0"/>
                </a:lnTo>
                <a:lnTo>
                  <a:pt x="0" y="0"/>
                </a:lnTo>
                <a:lnTo>
                  <a:pt x="0" y="780559"/>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6EFE8"/>
        </a:solidFill>
        <a:effectLst/>
      </p:bgPr>
    </p:bg>
    <p:spTree>
      <p:nvGrpSpPr>
        <p:cNvPr id="1" name=""/>
        <p:cNvGrpSpPr/>
        <p:nvPr/>
      </p:nvGrpSpPr>
      <p:grpSpPr>
        <a:xfrm>
          <a:off x="0" y="0"/>
          <a:ext cx="0" cy="0"/>
          <a:chOff x="0" y="0"/>
          <a:chExt cx="0" cy="0"/>
        </a:xfrm>
      </p:grpSpPr>
      <p:sp>
        <p:nvSpPr>
          <p:cNvPr id="2" name="TextBox 2"/>
          <p:cNvSpPr txBox="1"/>
          <p:nvPr/>
        </p:nvSpPr>
        <p:spPr>
          <a:xfrm>
            <a:off x="1028700" y="1028700"/>
            <a:ext cx="11655758" cy="1181100"/>
          </a:xfrm>
          <a:prstGeom prst="rect">
            <a:avLst/>
          </a:prstGeom>
        </p:spPr>
        <p:txBody>
          <a:bodyPr lIns="0" tIns="0" rIns="0" bIns="0" rtlCol="0" anchor="t">
            <a:spAutoFit/>
          </a:bodyPr>
          <a:lstStyle/>
          <a:p>
            <a:pPr algn="l">
              <a:lnSpc>
                <a:spcPts val="9360"/>
              </a:lnSpc>
            </a:pPr>
            <a:r>
              <a:rPr lang="en-US" sz="7800">
                <a:solidFill>
                  <a:srgbClr val="000000"/>
                </a:solidFill>
                <a:latin typeface="Heebo Bold"/>
                <a:ea typeface="Heebo Bold"/>
                <a:cs typeface="Heebo Bold"/>
                <a:sym typeface="Heebo Bold"/>
              </a:rPr>
              <a:t>What is Open Science?</a:t>
            </a:r>
          </a:p>
        </p:txBody>
      </p:sp>
      <p:sp>
        <p:nvSpPr>
          <p:cNvPr id="3" name="TextBox 3"/>
          <p:cNvSpPr txBox="1"/>
          <p:nvPr/>
        </p:nvSpPr>
        <p:spPr>
          <a:xfrm>
            <a:off x="2626206" y="4201469"/>
            <a:ext cx="13035587" cy="2714625"/>
          </a:xfrm>
          <a:prstGeom prst="rect">
            <a:avLst/>
          </a:prstGeom>
        </p:spPr>
        <p:txBody>
          <a:bodyPr lIns="0" tIns="0" rIns="0" bIns="0" rtlCol="0" anchor="t">
            <a:spAutoFit/>
          </a:bodyPr>
          <a:lstStyle/>
          <a:p>
            <a:pPr algn="ctr">
              <a:lnSpc>
                <a:spcPts val="4320"/>
              </a:lnSpc>
              <a:spcBef>
                <a:spcPct val="0"/>
              </a:spcBef>
            </a:pPr>
            <a:r>
              <a:rPr lang="en-US" sz="3600">
                <a:solidFill>
                  <a:srgbClr val="000000"/>
                </a:solidFill>
                <a:latin typeface="Heebo"/>
                <a:ea typeface="Heebo"/>
                <a:cs typeface="Heebo"/>
                <a:sym typeface="Heebo"/>
              </a:rPr>
              <a:t>An umbrella term reflecting the idea that scientific knowledge of all kinds, where appropriate, should be </a:t>
            </a:r>
            <a:r>
              <a:rPr lang="en-US" sz="3600">
                <a:solidFill>
                  <a:srgbClr val="A72B1B"/>
                </a:solidFill>
                <a:latin typeface="Heebo Bold"/>
                <a:ea typeface="Heebo Bold"/>
                <a:cs typeface="Heebo Bold"/>
                <a:sym typeface="Heebo Bold"/>
              </a:rPr>
              <a:t>openly accessible, transparent, rigorous, reproducible, replicable, accumulative, and inclusive</a:t>
            </a:r>
            <a:r>
              <a:rPr lang="en-US" sz="3600">
                <a:solidFill>
                  <a:srgbClr val="000000"/>
                </a:solidFill>
                <a:latin typeface="Heebo"/>
                <a:ea typeface="Heebo"/>
                <a:cs typeface="Heebo"/>
                <a:sym typeface="Heebo"/>
              </a:rPr>
              <a:t>, all which are considered fundamental features of the scientific endeavour. </a:t>
            </a:r>
          </a:p>
        </p:txBody>
      </p:sp>
      <p:sp>
        <p:nvSpPr>
          <p:cNvPr id="4" name="TextBox 4"/>
          <p:cNvSpPr txBox="1"/>
          <p:nvPr/>
        </p:nvSpPr>
        <p:spPr>
          <a:xfrm>
            <a:off x="9144000" y="8943975"/>
            <a:ext cx="8105270" cy="314325"/>
          </a:xfrm>
          <a:prstGeom prst="rect">
            <a:avLst/>
          </a:prstGeom>
        </p:spPr>
        <p:txBody>
          <a:bodyPr lIns="0" tIns="0" rIns="0" bIns="0" rtlCol="0" anchor="t">
            <a:spAutoFit/>
          </a:bodyPr>
          <a:lstStyle/>
          <a:p>
            <a:pPr algn="r">
              <a:lnSpc>
                <a:spcPts val="2520"/>
              </a:lnSpc>
              <a:spcBef>
                <a:spcPct val="0"/>
              </a:spcBef>
            </a:pPr>
            <a:r>
              <a:rPr lang="en-US" sz="2100" dirty="0">
                <a:solidFill>
                  <a:srgbClr val="000000"/>
                </a:solidFill>
                <a:latin typeface="Heebo Bold"/>
                <a:ea typeface="Heebo Bold"/>
                <a:cs typeface="Heebo Bold"/>
                <a:sym typeface="Heebo Bold"/>
              </a:rPr>
              <a:t>Source: </a:t>
            </a:r>
            <a:r>
              <a:rPr lang="en-US" sz="2100" u="sng" dirty="0" err="1">
                <a:solidFill>
                  <a:srgbClr val="000000"/>
                </a:solidFill>
                <a:latin typeface="Heebo Bold"/>
                <a:ea typeface="Heebo Bold"/>
                <a:cs typeface="Heebo Bold"/>
                <a:sym typeface="Heebo Bold"/>
                <a:hlinkClick r:id="rId3" tooltip="https://forrt.org/glossary/english/open_science/"/>
              </a:rPr>
              <a:t>FORRT</a:t>
            </a:r>
            <a:r>
              <a:rPr lang="en-US" sz="2100" dirty="0">
                <a:solidFill>
                  <a:srgbClr val="000000"/>
                </a:solidFill>
                <a:latin typeface="Heebo Bold"/>
                <a:ea typeface="Heebo Bold"/>
                <a:cs typeface="Heebo Bold"/>
                <a:sym typeface="Heebo Bold"/>
              </a:rPr>
              <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6EFE8"/>
        </a:solidFill>
        <a:effectLst/>
      </p:bgPr>
    </p:bg>
    <p:spTree>
      <p:nvGrpSpPr>
        <p:cNvPr id="1" name=""/>
        <p:cNvGrpSpPr/>
        <p:nvPr/>
      </p:nvGrpSpPr>
      <p:grpSpPr>
        <a:xfrm>
          <a:off x="0" y="0"/>
          <a:ext cx="0" cy="0"/>
          <a:chOff x="0" y="0"/>
          <a:chExt cx="0" cy="0"/>
        </a:xfrm>
      </p:grpSpPr>
      <p:sp>
        <p:nvSpPr>
          <p:cNvPr id="2" name="TextBox 2"/>
          <p:cNvSpPr txBox="1"/>
          <p:nvPr/>
        </p:nvSpPr>
        <p:spPr>
          <a:xfrm>
            <a:off x="1028700" y="1152525"/>
            <a:ext cx="7248392" cy="1657985"/>
          </a:xfrm>
          <a:prstGeom prst="rect">
            <a:avLst/>
          </a:prstGeom>
        </p:spPr>
        <p:txBody>
          <a:bodyPr lIns="0" tIns="0" rIns="0" bIns="0" rtlCol="0" anchor="t">
            <a:spAutoFit/>
          </a:bodyPr>
          <a:lstStyle/>
          <a:p>
            <a:pPr algn="l">
              <a:lnSpc>
                <a:spcPts val="6399"/>
              </a:lnSpc>
            </a:pPr>
            <a:r>
              <a:rPr lang="en-US" sz="6399">
                <a:solidFill>
                  <a:srgbClr val="000000"/>
                </a:solidFill>
                <a:latin typeface="Heebo Bold"/>
                <a:ea typeface="Heebo Bold"/>
                <a:cs typeface="Heebo Bold"/>
                <a:sym typeface="Heebo Bold"/>
              </a:rPr>
              <a:t>Elements of open science</a:t>
            </a:r>
          </a:p>
        </p:txBody>
      </p:sp>
      <p:sp>
        <p:nvSpPr>
          <p:cNvPr id="3" name="Freeform 3"/>
          <p:cNvSpPr/>
          <p:nvPr/>
        </p:nvSpPr>
        <p:spPr>
          <a:xfrm>
            <a:off x="9144000" y="1028700"/>
            <a:ext cx="8113540" cy="8075269"/>
          </a:xfrm>
          <a:custGeom>
            <a:avLst/>
            <a:gdLst/>
            <a:ahLst/>
            <a:cxnLst/>
            <a:rect l="l" t="t" r="r" b="b"/>
            <a:pathLst>
              <a:path w="8113540" h="8075269">
                <a:moveTo>
                  <a:pt x="0" y="0"/>
                </a:moveTo>
                <a:lnTo>
                  <a:pt x="8113540" y="0"/>
                </a:lnTo>
                <a:lnTo>
                  <a:pt x="8113540" y="8075269"/>
                </a:lnTo>
                <a:lnTo>
                  <a:pt x="0" y="8075269"/>
                </a:lnTo>
                <a:lnTo>
                  <a:pt x="0" y="0"/>
                </a:lnTo>
                <a:close/>
              </a:path>
            </a:pathLst>
          </a:custGeom>
          <a:blipFill>
            <a:blip r:embed="rId3"/>
            <a:stretch>
              <a:fillRect/>
            </a:stretch>
          </a:blipFill>
        </p:spPr>
        <p:txBody>
          <a:bodyPr/>
          <a:lstStyle/>
          <a:p>
            <a:endParaRPr lang="en-GB"/>
          </a:p>
        </p:txBody>
      </p:sp>
      <p:sp>
        <p:nvSpPr>
          <p:cNvPr id="4" name="TextBox 4"/>
          <p:cNvSpPr txBox="1"/>
          <p:nvPr/>
        </p:nvSpPr>
        <p:spPr>
          <a:xfrm>
            <a:off x="1056537" y="8804350"/>
            <a:ext cx="6322482" cy="549910"/>
          </a:xfrm>
          <a:prstGeom prst="rect">
            <a:avLst/>
          </a:prstGeom>
        </p:spPr>
        <p:txBody>
          <a:bodyPr lIns="0" tIns="0" rIns="0" bIns="0" rtlCol="0" anchor="t">
            <a:spAutoFit/>
          </a:bodyPr>
          <a:lstStyle/>
          <a:p>
            <a:pPr algn="l">
              <a:lnSpc>
                <a:spcPts val="2239"/>
              </a:lnSpc>
            </a:pPr>
            <a:r>
              <a:rPr lang="en-US" sz="1599" dirty="0">
                <a:solidFill>
                  <a:srgbClr val="000000"/>
                </a:solidFill>
                <a:latin typeface="Heebo Bold"/>
                <a:ea typeface="Heebo Bold"/>
                <a:cs typeface="Heebo Bold"/>
                <a:sym typeface="Heebo Bold"/>
              </a:rPr>
              <a:t>Source: </a:t>
            </a:r>
            <a:r>
              <a:rPr lang="en-US" sz="1599" u="sng" dirty="0" err="1">
                <a:solidFill>
                  <a:srgbClr val="000000"/>
                </a:solidFill>
                <a:latin typeface="Heebo Bold"/>
                <a:ea typeface="Heebo Bold"/>
                <a:cs typeface="Heebo Bold"/>
                <a:sym typeface="Heebo Bold"/>
                <a:hlinkClick r:id="rId4" tooltip="https://forrt.org/glossary/english/open_science/"/>
              </a:rPr>
              <a:t>FORRT</a:t>
            </a:r>
            <a:r>
              <a:rPr lang="en-US" sz="1599" dirty="0">
                <a:solidFill>
                  <a:srgbClr val="000000"/>
                </a:solidFill>
                <a:latin typeface="Heebo Bold"/>
                <a:ea typeface="Heebo Bold"/>
                <a:cs typeface="Heebo Bold"/>
                <a:sym typeface="Heebo Bold"/>
              </a:rPr>
              <a:t> </a:t>
            </a:r>
          </a:p>
          <a:p>
            <a:pPr algn="l">
              <a:lnSpc>
                <a:spcPts val="2239"/>
              </a:lnSpc>
            </a:pPr>
            <a:r>
              <a:rPr lang="en-US" sz="1599" dirty="0">
                <a:solidFill>
                  <a:srgbClr val="000000"/>
                </a:solidFill>
                <a:latin typeface="Heebo Bold"/>
                <a:ea typeface="Heebo Bold"/>
                <a:cs typeface="Heebo Bold"/>
                <a:sym typeface="Heebo Bold"/>
              </a:rPr>
              <a:t>Source:  </a:t>
            </a:r>
            <a:r>
              <a:rPr lang="en-US" sz="1599" u="sng" dirty="0">
                <a:solidFill>
                  <a:srgbClr val="000000"/>
                </a:solidFill>
                <a:latin typeface="Heebo Bold"/>
                <a:ea typeface="Heebo Bold"/>
                <a:cs typeface="Heebo Bold"/>
                <a:sym typeface="Heebo Bold"/>
                <a:hlinkClick r:id="rId5" tooltip="https://unesdoc.unesco.org/ark:/48223/pf0000383323"/>
              </a:rPr>
              <a:t>UNESCO Open Science Toolkit</a:t>
            </a:r>
            <a:r>
              <a:rPr lang="en-US" sz="1599" dirty="0">
                <a:solidFill>
                  <a:srgbClr val="000000"/>
                </a:solidFill>
                <a:latin typeface="Heebo Bold"/>
                <a:ea typeface="Heebo Bold"/>
                <a:cs typeface="Heebo Bold"/>
                <a:sym typeface="Heebo Bold"/>
              </a:rPr>
              <a:t> </a:t>
            </a:r>
          </a:p>
        </p:txBody>
      </p:sp>
      <p:sp>
        <p:nvSpPr>
          <p:cNvPr id="5" name="TextBox 5"/>
          <p:cNvSpPr txBox="1"/>
          <p:nvPr/>
        </p:nvSpPr>
        <p:spPr>
          <a:xfrm>
            <a:off x="1056537" y="4126267"/>
            <a:ext cx="6846490" cy="2933700"/>
          </a:xfrm>
          <a:prstGeom prst="rect">
            <a:avLst/>
          </a:prstGeom>
        </p:spPr>
        <p:txBody>
          <a:bodyPr lIns="0" tIns="0" rIns="0" bIns="0" rtlCol="0" anchor="t">
            <a:spAutoFit/>
          </a:bodyPr>
          <a:lstStyle/>
          <a:p>
            <a:pPr algn="l">
              <a:lnSpc>
                <a:spcPts val="3349"/>
              </a:lnSpc>
              <a:spcBef>
                <a:spcPct val="0"/>
              </a:spcBef>
            </a:pPr>
            <a:r>
              <a:rPr lang="en-US" sz="2791">
                <a:solidFill>
                  <a:srgbClr val="000000"/>
                </a:solidFill>
                <a:latin typeface="Heebo Bold"/>
                <a:ea typeface="Heebo Bold"/>
                <a:cs typeface="Heebo Bold"/>
                <a:sym typeface="Heebo Bold"/>
              </a:rPr>
              <a:t>Open science has six major aspects: </a:t>
            </a:r>
          </a:p>
          <a:p>
            <a:pPr marL="602578" lvl="1" indent="-301289" algn="l">
              <a:lnSpc>
                <a:spcPts val="3349"/>
              </a:lnSpc>
              <a:buAutoNum type="arabicPeriod"/>
            </a:pPr>
            <a:r>
              <a:rPr lang="en-US" sz="2791">
                <a:solidFill>
                  <a:srgbClr val="000000"/>
                </a:solidFill>
                <a:latin typeface="Heebo"/>
                <a:ea typeface="Heebo"/>
                <a:cs typeface="Heebo"/>
                <a:sym typeface="Heebo"/>
              </a:rPr>
              <a:t>open data</a:t>
            </a:r>
          </a:p>
          <a:p>
            <a:pPr marL="602578" lvl="1" indent="-301289" algn="l">
              <a:lnSpc>
                <a:spcPts val="3349"/>
              </a:lnSpc>
              <a:buAutoNum type="arabicPeriod"/>
            </a:pPr>
            <a:r>
              <a:rPr lang="en-US" sz="2791">
                <a:solidFill>
                  <a:srgbClr val="000000"/>
                </a:solidFill>
                <a:latin typeface="Heebo"/>
                <a:ea typeface="Heebo"/>
                <a:cs typeface="Heebo"/>
                <a:sym typeface="Heebo"/>
              </a:rPr>
              <a:t>open methodology</a:t>
            </a:r>
          </a:p>
          <a:p>
            <a:pPr marL="602578" lvl="1" indent="-301289" algn="l">
              <a:lnSpc>
                <a:spcPts val="3349"/>
              </a:lnSpc>
              <a:buAutoNum type="arabicPeriod"/>
            </a:pPr>
            <a:r>
              <a:rPr lang="en-US" sz="2791">
                <a:solidFill>
                  <a:srgbClr val="000000"/>
                </a:solidFill>
                <a:latin typeface="Heebo"/>
                <a:ea typeface="Heebo"/>
                <a:cs typeface="Heebo"/>
                <a:sym typeface="Heebo"/>
              </a:rPr>
              <a:t>open source</a:t>
            </a:r>
          </a:p>
          <a:p>
            <a:pPr marL="602578" lvl="1" indent="-301289" algn="l">
              <a:lnSpc>
                <a:spcPts val="3349"/>
              </a:lnSpc>
              <a:buAutoNum type="arabicPeriod"/>
            </a:pPr>
            <a:r>
              <a:rPr lang="en-US" sz="2791">
                <a:solidFill>
                  <a:srgbClr val="000000"/>
                </a:solidFill>
                <a:latin typeface="Heebo"/>
                <a:ea typeface="Heebo"/>
                <a:cs typeface="Heebo"/>
                <a:sym typeface="Heebo"/>
              </a:rPr>
              <a:t>open access</a:t>
            </a:r>
          </a:p>
          <a:p>
            <a:pPr marL="602578" lvl="1" indent="-301289" algn="l">
              <a:lnSpc>
                <a:spcPts val="3349"/>
              </a:lnSpc>
              <a:buAutoNum type="arabicPeriod"/>
            </a:pPr>
            <a:r>
              <a:rPr lang="en-US" sz="2791">
                <a:solidFill>
                  <a:srgbClr val="000000"/>
                </a:solidFill>
                <a:latin typeface="Heebo"/>
                <a:ea typeface="Heebo"/>
                <a:cs typeface="Heebo"/>
                <a:sym typeface="Heebo"/>
              </a:rPr>
              <a:t>open peer review</a:t>
            </a:r>
          </a:p>
          <a:p>
            <a:pPr marL="602578" lvl="1" indent="-301289" algn="l">
              <a:lnSpc>
                <a:spcPts val="3349"/>
              </a:lnSpc>
              <a:buAutoNum type="arabicPeriod"/>
            </a:pPr>
            <a:r>
              <a:rPr lang="en-US" sz="2791">
                <a:solidFill>
                  <a:srgbClr val="000000"/>
                </a:solidFill>
                <a:latin typeface="Heebo"/>
                <a:ea typeface="Heebo"/>
                <a:cs typeface="Heebo"/>
                <a:sym typeface="Heebo"/>
              </a:rPr>
              <a:t>open educational resources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6EFE8"/>
        </a:solidFill>
        <a:effectLst/>
      </p:bgPr>
    </p:bg>
    <p:spTree>
      <p:nvGrpSpPr>
        <p:cNvPr id="1" name=""/>
        <p:cNvGrpSpPr/>
        <p:nvPr/>
      </p:nvGrpSpPr>
      <p:grpSpPr>
        <a:xfrm>
          <a:off x="0" y="0"/>
          <a:ext cx="0" cy="0"/>
          <a:chOff x="0" y="0"/>
          <a:chExt cx="0" cy="0"/>
        </a:xfrm>
      </p:grpSpPr>
      <p:grpSp>
        <p:nvGrpSpPr>
          <p:cNvPr id="2" name="Group 2"/>
          <p:cNvGrpSpPr/>
          <p:nvPr/>
        </p:nvGrpSpPr>
        <p:grpSpPr>
          <a:xfrm>
            <a:off x="11514712" y="2516141"/>
            <a:ext cx="4469330" cy="5254718"/>
            <a:chOff x="0" y="0"/>
            <a:chExt cx="5959107" cy="7006291"/>
          </a:xfrm>
        </p:grpSpPr>
        <p:sp>
          <p:nvSpPr>
            <p:cNvPr id="3" name="Freeform 3"/>
            <p:cNvSpPr/>
            <p:nvPr/>
          </p:nvSpPr>
          <p:spPr>
            <a:xfrm>
              <a:off x="615988" y="0"/>
              <a:ext cx="4727131" cy="1883007"/>
            </a:xfrm>
            <a:custGeom>
              <a:avLst/>
              <a:gdLst/>
              <a:ahLst/>
              <a:cxnLst/>
              <a:rect l="l" t="t" r="r" b="b"/>
              <a:pathLst>
                <a:path w="4727131" h="1883007">
                  <a:moveTo>
                    <a:pt x="0" y="0"/>
                  </a:moveTo>
                  <a:lnTo>
                    <a:pt x="4727131" y="0"/>
                  </a:lnTo>
                  <a:lnTo>
                    <a:pt x="4727131" y="1883007"/>
                  </a:lnTo>
                  <a:lnTo>
                    <a:pt x="0" y="1883007"/>
                  </a:lnTo>
                  <a:lnTo>
                    <a:pt x="0" y="0"/>
                  </a:lnTo>
                  <a:close/>
                </a:path>
              </a:pathLst>
            </a:custGeom>
            <a:blipFill>
              <a:blip r:embed="rId3"/>
              <a:stretch>
                <a:fillRect/>
              </a:stretch>
            </a:blipFill>
          </p:spPr>
          <p:txBody>
            <a:bodyPr/>
            <a:lstStyle/>
            <a:p>
              <a:endParaRPr lang="en-GB"/>
            </a:p>
          </p:txBody>
        </p:sp>
        <p:sp>
          <p:nvSpPr>
            <p:cNvPr id="4" name="Freeform 4"/>
            <p:cNvSpPr/>
            <p:nvPr/>
          </p:nvSpPr>
          <p:spPr>
            <a:xfrm>
              <a:off x="665378" y="2844674"/>
              <a:ext cx="4628350" cy="1441163"/>
            </a:xfrm>
            <a:custGeom>
              <a:avLst/>
              <a:gdLst/>
              <a:ahLst/>
              <a:cxnLst/>
              <a:rect l="l" t="t" r="r" b="b"/>
              <a:pathLst>
                <a:path w="4628350" h="1441163">
                  <a:moveTo>
                    <a:pt x="0" y="0"/>
                  </a:moveTo>
                  <a:lnTo>
                    <a:pt x="4628351" y="0"/>
                  </a:lnTo>
                  <a:lnTo>
                    <a:pt x="4628351" y="1441163"/>
                  </a:lnTo>
                  <a:lnTo>
                    <a:pt x="0" y="1441163"/>
                  </a:lnTo>
                  <a:lnTo>
                    <a:pt x="0" y="0"/>
                  </a:lnTo>
                  <a:close/>
                </a:path>
              </a:pathLst>
            </a:custGeom>
            <a:blipFill>
              <a:blip r:embed="rId4"/>
              <a:stretch>
                <a:fillRect/>
              </a:stretch>
            </a:blipFill>
          </p:spPr>
          <p:txBody>
            <a:bodyPr/>
            <a:lstStyle/>
            <a:p>
              <a:endParaRPr lang="en-GB"/>
            </a:p>
          </p:txBody>
        </p:sp>
        <p:sp>
          <p:nvSpPr>
            <p:cNvPr id="5" name="Freeform 5"/>
            <p:cNvSpPr/>
            <p:nvPr/>
          </p:nvSpPr>
          <p:spPr>
            <a:xfrm>
              <a:off x="0" y="5319270"/>
              <a:ext cx="5959107" cy="1687021"/>
            </a:xfrm>
            <a:custGeom>
              <a:avLst/>
              <a:gdLst/>
              <a:ahLst/>
              <a:cxnLst/>
              <a:rect l="l" t="t" r="r" b="b"/>
              <a:pathLst>
                <a:path w="5959107" h="1687021">
                  <a:moveTo>
                    <a:pt x="0" y="0"/>
                  </a:moveTo>
                  <a:lnTo>
                    <a:pt x="5959107" y="0"/>
                  </a:lnTo>
                  <a:lnTo>
                    <a:pt x="5959107" y="1687021"/>
                  </a:lnTo>
                  <a:lnTo>
                    <a:pt x="0" y="1687021"/>
                  </a:lnTo>
                  <a:lnTo>
                    <a:pt x="0" y="0"/>
                  </a:lnTo>
                  <a:close/>
                </a:path>
              </a:pathLst>
            </a:custGeom>
            <a:blipFill>
              <a:blip r:embed="rId5"/>
              <a:stretch>
                <a:fillRect l="-7608" r="-3804"/>
              </a:stretch>
            </a:blipFill>
          </p:spPr>
          <p:txBody>
            <a:bodyPr/>
            <a:lstStyle/>
            <a:p>
              <a:endParaRPr lang="en-GB"/>
            </a:p>
          </p:txBody>
        </p:sp>
      </p:grpSp>
      <p:sp>
        <p:nvSpPr>
          <p:cNvPr id="6" name="TextBox 6"/>
          <p:cNvSpPr txBox="1"/>
          <p:nvPr/>
        </p:nvSpPr>
        <p:spPr>
          <a:xfrm>
            <a:off x="1028700" y="1049272"/>
            <a:ext cx="9637733" cy="714375"/>
          </a:xfrm>
          <a:prstGeom prst="rect">
            <a:avLst/>
          </a:prstGeom>
        </p:spPr>
        <p:txBody>
          <a:bodyPr lIns="0" tIns="0" rIns="0" bIns="0" rtlCol="0" anchor="t">
            <a:spAutoFit/>
          </a:bodyPr>
          <a:lstStyle/>
          <a:p>
            <a:pPr algn="l">
              <a:lnSpc>
                <a:spcPts val="5759"/>
              </a:lnSpc>
            </a:pPr>
            <a:r>
              <a:rPr lang="en-US" sz="4800">
                <a:solidFill>
                  <a:srgbClr val="000000"/>
                </a:solidFill>
                <a:latin typeface="Heebo Bold"/>
                <a:ea typeface="Heebo Bold"/>
                <a:cs typeface="Heebo Bold"/>
                <a:sym typeface="Heebo Bold"/>
              </a:rPr>
              <a:t>Open data &amp; repositories</a:t>
            </a:r>
          </a:p>
        </p:txBody>
      </p:sp>
      <p:sp>
        <p:nvSpPr>
          <p:cNvPr id="7" name="TextBox 7"/>
          <p:cNvSpPr txBox="1"/>
          <p:nvPr/>
        </p:nvSpPr>
        <p:spPr>
          <a:xfrm>
            <a:off x="1028700" y="2622041"/>
            <a:ext cx="7701991" cy="5425440"/>
          </a:xfrm>
          <a:prstGeom prst="rect">
            <a:avLst/>
          </a:prstGeom>
        </p:spPr>
        <p:txBody>
          <a:bodyPr lIns="0" tIns="0" rIns="0" bIns="0" rtlCol="0" anchor="t">
            <a:spAutoFit/>
          </a:bodyPr>
          <a:lstStyle/>
          <a:p>
            <a:pPr algn="l">
              <a:lnSpc>
                <a:spcPts val="3359"/>
              </a:lnSpc>
            </a:pPr>
            <a:r>
              <a:rPr lang="en-US" sz="2400">
                <a:solidFill>
                  <a:srgbClr val="000000"/>
                </a:solidFill>
                <a:latin typeface="Heebo"/>
                <a:ea typeface="Heebo"/>
                <a:cs typeface="Heebo"/>
                <a:sym typeface="Heebo"/>
              </a:rPr>
              <a:t>Open data refers to data that is freely available and readily accessible for use by others without restriction.</a:t>
            </a:r>
          </a:p>
          <a:p>
            <a:pPr algn="l">
              <a:lnSpc>
                <a:spcPts val="3359"/>
              </a:lnSpc>
            </a:pPr>
            <a:endParaRPr lang="en-US" sz="2400">
              <a:solidFill>
                <a:srgbClr val="000000"/>
              </a:solidFill>
              <a:latin typeface="Heebo"/>
              <a:ea typeface="Heebo"/>
              <a:cs typeface="Heebo"/>
              <a:sym typeface="Heebo"/>
            </a:endParaRPr>
          </a:p>
          <a:p>
            <a:pPr algn="l">
              <a:lnSpc>
                <a:spcPts val="3359"/>
              </a:lnSpc>
            </a:pPr>
            <a:r>
              <a:rPr lang="en-US" sz="2400">
                <a:solidFill>
                  <a:srgbClr val="000000"/>
                </a:solidFill>
                <a:latin typeface="Heebo Bold"/>
                <a:ea typeface="Heebo Bold"/>
                <a:cs typeface="Heebo Bold"/>
                <a:sym typeface="Heebo Bold"/>
              </a:rPr>
              <a:t>This usually involves:</a:t>
            </a:r>
          </a:p>
          <a:p>
            <a:pPr marL="518160" lvl="1" indent="-259080" algn="l">
              <a:lnSpc>
                <a:spcPts val="3359"/>
              </a:lnSpc>
              <a:buFont typeface="Arial"/>
              <a:buChar char="•"/>
            </a:pPr>
            <a:r>
              <a:rPr lang="en-US" sz="2400">
                <a:solidFill>
                  <a:srgbClr val="000000"/>
                </a:solidFill>
                <a:latin typeface="Heebo"/>
                <a:ea typeface="Heebo"/>
                <a:cs typeface="Heebo"/>
                <a:sym typeface="Heebo"/>
              </a:rPr>
              <a:t>(selectively) sharing your data publicly in repositories</a:t>
            </a:r>
          </a:p>
          <a:p>
            <a:pPr marL="518160" lvl="1" indent="-259080" algn="l">
              <a:lnSpc>
                <a:spcPts val="3359"/>
              </a:lnSpc>
              <a:buFont typeface="Arial"/>
              <a:buChar char="•"/>
            </a:pPr>
            <a:r>
              <a:rPr lang="en-US" sz="2400">
                <a:solidFill>
                  <a:srgbClr val="000000"/>
                </a:solidFill>
                <a:latin typeface="Heebo"/>
                <a:ea typeface="Heebo"/>
                <a:cs typeface="Heebo"/>
                <a:sym typeface="Heebo"/>
              </a:rPr>
              <a:t>using open licences for data</a:t>
            </a:r>
          </a:p>
          <a:p>
            <a:pPr algn="l">
              <a:lnSpc>
                <a:spcPts val="3359"/>
              </a:lnSpc>
            </a:pPr>
            <a:endParaRPr lang="en-US" sz="2400">
              <a:solidFill>
                <a:srgbClr val="000000"/>
              </a:solidFill>
              <a:latin typeface="Heebo"/>
              <a:ea typeface="Heebo"/>
              <a:cs typeface="Heebo"/>
              <a:sym typeface="Heebo"/>
            </a:endParaRPr>
          </a:p>
          <a:p>
            <a:pPr algn="l">
              <a:lnSpc>
                <a:spcPts val="3359"/>
              </a:lnSpc>
            </a:pPr>
            <a:r>
              <a:rPr lang="en-US" sz="2400">
                <a:solidFill>
                  <a:srgbClr val="000000"/>
                </a:solidFill>
                <a:latin typeface="Heebo Bold"/>
                <a:ea typeface="Heebo Bold"/>
                <a:cs typeface="Heebo Bold"/>
                <a:sym typeface="Heebo Bold"/>
              </a:rPr>
              <a:t>Open data allows for:</a:t>
            </a:r>
          </a:p>
          <a:p>
            <a:pPr marL="518160" lvl="1" indent="-259080" algn="l">
              <a:lnSpc>
                <a:spcPts val="3359"/>
              </a:lnSpc>
              <a:buFont typeface="Arial"/>
              <a:buChar char="•"/>
            </a:pPr>
            <a:r>
              <a:rPr lang="en-US" sz="2400">
                <a:solidFill>
                  <a:srgbClr val="000000"/>
                </a:solidFill>
                <a:latin typeface="Heebo"/>
                <a:ea typeface="Heebo"/>
                <a:cs typeface="Heebo"/>
                <a:sym typeface="Heebo"/>
              </a:rPr>
              <a:t>more transparency since others can access data and verify the results</a:t>
            </a:r>
          </a:p>
          <a:p>
            <a:pPr marL="518160" lvl="1" indent="-259080" algn="l">
              <a:lnSpc>
                <a:spcPts val="3359"/>
              </a:lnSpc>
              <a:buFont typeface="Arial"/>
              <a:buChar char="•"/>
            </a:pPr>
            <a:r>
              <a:rPr lang="en-US" sz="2400">
                <a:solidFill>
                  <a:srgbClr val="000000"/>
                </a:solidFill>
                <a:latin typeface="Heebo"/>
                <a:ea typeface="Heebo"/>
                <a:cs typeface="Heebo"/>
                <a:sym typeface="Heebo"/>
              </a:rPr>
              <a:t>fraud detection</a:t>
            </a:r>
          </a:p>
          <a:p>
            <a:pPr marL="518160" lvl="1" indent="-259080" algn="l">
              <a:lnSpc>
                <a:spcPts val="3359"/>
              </a:lnSpc>
              <a:buFont typeface="Arial"/>
              <a:buChar char="•"/>
            </a:pPr>
            <a:r>
              <a:rPr lang="en-US" sz="2400">
                <a:solidFill>
                  <a:srgbClr val="000000"/>
                </a:solidFill>
                <a:latin typeface="Heebo"/>
                <a:ea typeface="Heebo"/>
                <a:cs typeface="Heebo"/>
                <a:sym typeface="Heebo"/>
              </a:rPr>
              <a:t>duplication to be avoided = less resources wasted</a:t>
            </a:r>
          </a:p>
          <a:p>
            <a:pPr marL="518160" lvl="1" indent="-259080" algn="l">
              <a:lnSpc>
                <a:spcPts val="3359"/>
              </a:lnSpc>
              <a:buFont typeface="Arial"/>
              <a:buChar char="•"/>
            </a:pPr>
            <a:r>
              <a:rPr lang="en-US" sz="2400">
                <a:solidFill>
                  <a:srgbClr val="000000"/>
                </a:solidFill>
                <a:latin typeface="Heebo"/>
                <a:ea typeface="Heebo"/>
                <a:cs typeface="Heebo"/>
                <a:sym typeface="Heebo"/>
              </a:rPr>
              <a:t>researcher’s visibility to be boosted</a:t>
            </a:r>
          </a:p>
        </p:txBody>
      </p:sp>
      <p:sp>
        <p:nvSpPr>
          <p:cNvPr id="8" name="TextBox 8"/>
          <p:cNvSpPr txBox="1"/>
          <p:nvPr/>
        </p:nvSpPr>
        <p:spPr>
          <a:xfrm>
            <a:off x="1038730" y="8943975"/>
            <a:ext cx="8105270" cy="314325"/>
          </a:xfrm>
          <a:prstGeom prst="rect">
            <a:avLst/>
          </a:prstGeom>
        </p:spPr>
        <p:txBody>
          <a:bodyPr lIns="0" tIns="0" rIns="0" bIns="0" rtlCol="0" anchor="t">
            <a:spAutoFit/>
          </a:bodyPr>
          <a:lstStyle/>
          <a:p>
            <a:pPr algn="l">
              <a:lnSpc>
                <a:spcPts val="2520"/>
              </a:lnSpc>
              <a:spcBef>
                <a:spcPct val="0"/>
              </a:spcBef>
            </a:pPr>
            <a:r>
              <a:rPr lang="en-US" sz="2100" u="sng" dirty="0">
                <a:solidFill>
                  <a:srgbClr val="000000"/>
                </a:solidFill>
                <a:latin typeface="Heebo Bold"/>
                <a:ea typeface="Heebo Bold"/>
                <a:cs typeface="Heebo Bold"/>
                <a:sym typeface="Heebo Bold"/>
                <a:hlinkClick r:id="rId6" tooltip="https://forrt.org/glossary/english/open_data/"/>
              </a:rPr>
              <a:t>Source: </a:t>
            </a:r>
            <a:r>
              <a:rPr lang="en-US" sz="2100" u="sng" dirty="0" err="1">
                <a:solidFill>
                  <a:srgbClr val="000000"/>
                </a:solidFill>
                <a:latin typeface="Heebo Bold"/>
                <a:ea typeface="Heebo Bold"/>
                <a:cs typeface="Heebo Bold"/>
                <a:sym typeface="Heebo Bold"/>
                <a:hlinkClick r:id="rId6" tooltip="https://forrt.org/glossary/english/open_data/"/>
              </a:rPr>
              <a:t>FORRT</a:t>
            </a:r>
            <a:r>
              <a:rPr lang="en-US" sz="2100" u="sng" dirty="0">
                <a:solidFill>
                  <a:srgbClr val="000000"/>
                </a:solidFill>
                <a:latin typeface="Heebo Bold"/>
                <a:ea typeface="Heebo Bold"/>
                <a:cs typeface="Heebo Bold"/>
                <a:sym typeface="Heebo Bold"/>
                <a:hlinkClick r:id="rId6" tooltip="https://forrt.org/glossary/english/open_data/"/>
              </a:rPr>
              <a: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6EFE8"/>
        </a:solidFill>
        <a:effectLst/>
      </p:bgPr>
    </p:bg>
    <p:spTree>
      <p:nvGrpSpPr>
        <p:cNvPr id="1" name=""/>
        <p:cNvGrpSpPr/>
        <p:nvPr/>
      </p:nvGrpSpPr>
      <p:grpSpPr>
        <a:xfrm>
          <a:off x="0" y="0"/>
          <a:ext cx="0" cy="0"/>
          <a:chOff x="0" y="0"/>
          <a:chExt cx="0" cy="0"/>
        </a:xfrm>
      </p:grpSpPr>
      <p:sp>
        <p:nvSpPr>
          <p:cNvPr id="2" name="Freeform 2">
            <a:hlinkClick r:id="rId3" tooltip="https://help.osf.io/article/229-select-a-registration-template"/>
          </p:cNvPr>
          <p:cNvSpPr/>
          <p:nvPr/>
        </p:nvSpPr>
        <p:spPr>
          <a:xfrm>
            <a:off x="10471607" y="1064337"/>
            <a:ext cx="6787693" cy="2070822"/>
          </a:xfrm>
          <a:custGeom>
            <a:avLst/>
            <a:gdLst/>
            <a:ahLst/>
            <a:cxnLst/>
            <a:rect l="l" t="t" r="r" b="b"/>
            <a:pathLst>
              <a:path w="6787693" h="2070822">
                <a:moveTo>
                  <a:pt x="0" y="0"/>
                </a:moveTo>
                <a:lnTo>
                  <a:pt x="6787693" y="0"/>
                </a:lnTo>
                <a:lnTo>
                  <a:pt x="6787693" y="2070822"/>
                </a:lnTo>
                <a:lnTo>
                  <a:pt x="0" y="2070822"/>
                </a:lnTo>
                <a:lnTo>
                  <a:pt x="0" y="0"/>
                </a:lnTo>
                <a:close/>
              </a:path>
            </a:pathLst>
          </a:custGeom>
          <a:blipFill>
            <a:blip r:embed="rId4"/>
            <a:stretch>
              <a:fillRect/>
            </a:stretch>
          </a:blipFill>
        </p:spPr>
        <p:txBody>
          <a:bodyPr/>
          <a:lstStyle/>
          <a:p>
            <a:endParaRPr lang="en-GB"/>
          </a:p>
        </p:txBody>
      </p:sp>
      <p:sp>
        <p:nvSpPr>
          <p:cNvPr id="3" name="Freeform 3">
            <a:hlinkClick r:id="rId5" tooltip="https://help.osf.io/article/158-create-a-preregistration#Go-to-the-OSF-Prereg-Challenge-landing-page"/>
          </p:cNvPr>
          <p:cNvSpPr/>
          <p:nvPr/>
        </p:nvSpPr>
        <p:spPr>
          <a:xfrm>
            <a:off x="10493063" y="3173268"/>
            <a:ext cx="6744781" cy="3652437"/>
          </a:xfrm>
          <a:custGeom>
            <a:avLst/>
            <a:gdLst/>
            <a:ahLst/>
            <a:cxnLst/>
            <a:rect l="l" t="t" r="r" b="b"/>
            <a:pathLst>
              <a:path w="6744781" h="3652437">
                <a:moveTo>
                  <a:pt x="0" y="0"/>
                </a:moveTo>
                <a:lnTo>
                  <a:pt x="6744781" y="0"/>
                </a:lnTo>
                <a:lnTo>
                  <a:pt x="6744781" y="3652436"/>
                </a:lnTo>
                <a:lnTo>
                  <a:pt x="0" y="3652436"/>
                </a:lnTo>
                <a:lnTo>
                  <a:pt x="0" y="0"/>
                </a:lnTo>
                <a:close/>
              </a:path>
            </a:pathLst>
          </a:custGeom>
          <a:blipFill>
            <a:blip r:embed="rId6"/>
            <a:stretch>
              <a:fillRect/>
            </a:stretch>
          </a:blipFill>
        </p:spPr>
        <p:txBody>
          <a:bodyPr/>
          <a:lstStyle/>
          <a:p>
            <a:endParaRPr lang="en-GB"/>
          </a:p>
        </p:txBody>
      </p:sp>
      <p:sp>
        <p:nvSpPr>
          <p:cNvPr id="4" name="Freeform 4">
            <a:hlinkClick r:id="rId7" tooltip="https://help.osf.io/article/626-simplifying-the-preregistration-process"/>
          </p:cNvPr>
          <p:cNvSpPr/>
          <p:nvPr/>
        </p:nvSpPr>
        <p:spPr>
          <a:xfrm>
            <a:off x="10481748" y="6863813"/>
            <a:ext cx="6767411" cy="2358849"/>
          </a:xfrm>
          <a:custGeom>
            <a:avLst/>
            <a:gdLst/>
            <a:ahLst/>
            <a:cxnLst/>
            <a:rect l="l" t="t" r="r" b="b"/>
            <a:pathLst>
              <a:path w="6767411" h="2358849">
                <a:moveTo>
                  <a:pt x="0" y="0"/>
                </a:moveTo>
                <a:lnTo>
                  <a:pt x="6767411" y="0"/>
                </a:lnTo>
                <a:lnTo>
                  <a:pt x="6767411" y="2358850"/>
                </a:lnTo>
                <a:lnTo>
                  <a:pt x="0" y="2358850"/>
                </a:lnTo>
                <a:lnTo>
                  <a:pt x="0" y="0"/>
                </a:lnTo>
                <a:close/>
              </a:path>
            </a:pathLst>
          </a:custGeom>
          <a:blipFill>
            <a:blip r:embed="rId8"/>
            <a:stretch>
              <a:fillRect/>
            </a:stretch>
          </a:blipFill>
        </p:spPr>
        <p:txBody>
          <a:bodyPr/>
          <a:lstStyle/>
          <a:p>
            <a:endParaRPr lang="en-GB"/>
          </a:p>
        </p:txBody>
      </p:sp>
      <p:sp>
        <p:nvSpPr>
          <p:cNvPr id="5" name="TextBox 5"/>
          <p:cNvSpPr txBox="1"/>
          <p:nvPr/>
        </p:nvSpPr>
        <p:spPr>
          <a:xfrm>
            <a:off x="1028700" y="1737360"/>
            <a:ext cx="8790212" cy="7831631"/>
          </a:xfrm>
          <a:prstGeom prst="rect">
            <a:avLst/>
          </a:prstGeom>
        </p:spPr>
        <p:txBody>
          <a:bodyPr lIns="0" tIns="0" rIns="0" bIns="0" rtlCol="0" anchor="t">
            <a:spAutoFit/>
          </a:bodyPr>
          <a:lstStyle/>
          <a:p>
            <a:pPr algn="l">
              <a:lnSpc>
                <a:spcPts val="3359"/>
              </a:lnSpc>
            </a:pPr>
            <a:r>
              <a:rPr lang="en-US" sz="2400" dirty="0">
                <a:solidFill>
                  <a:srgbClr val="000000"/>
                </a:solidFill>
                <a:latin typeface="Heebo"/>
                <a:ea typeface="Heebo"/>
                <a:cs typeface="Heebo"/>
                <a:sym typeface="Heebo"/>
              </a:rPr>
              <a:t>Open methodology refers to making the </a:t>
            </a:r>
            <a:r>
              <a:rPr lang="en-US" sz="2400" dirty="0">
                <a:solidFill>
                  <a:srgbClr val="000000"/>
                </a:solidFill>
                <a:latin typeface="Heebo Bold"/>
                <a:ea typeface="Heebo Bold"/>
                <a:cs typeface="Heebo Bold"/>
                <a:sym typeface="Heebo Bold"/>
              </a:rPr>
              <a:t>methods and processes</a:t>
            </a:r>
            <a:r>
              <a:rPr lang="en-US" sz="2400" dirty="0">
                <a:solidFill>
                  <a:srgbClr val="000000"/>
                </a:solidFill>
                <a:latin typeface="Heebo"/>
                <a:ea typeface="Heebo"/>
                <a:cs typeface="Heebo"/>
                <a:sym typeface="Heebo"/>
              </a:rPr>
              <a:t> used in scientific research openly available and accessible to others.</a:t>
            </a:r>
          </a:p>
          <a:p>
            <a:pPr algn="l">
              <a:lnSpc>
                <a:spcPts val="3359"/>
              </a:lnSpc>
            </a:pPr>
            <a:endParaRPr lang="en-US" sz="2400" dirty="0">
              <a:solidFill>
                <a:srgbClr val="000000"/>
              </a:solidFill>
              <a:latin typeface="Heebo"/>
              <a:ea typeface="Heebo"/>
              <a:cs typeface="Heebo"/>
              <a:sym typeface="Heebo"/>
            </a:endParaRPr>
          </a:p>
          <a:p>
            <a:pPr algn="l">
              <a:lnSpc>
                <a:spcPts val="3359"/>
              </a:lnSpc>
            </a:pPr>
            <a:r>
              <a:rPr lang="en-US" sz="2400" dirty="0">
                <a:solidFill>
                  <a:srgbClr val="000000"/>
                </a:solidFill>
                <a:latin typeface="Heebo"/>
                <a:ea typeface="Heebo"/>
                <a:cs typeface="Heebo"/>
                <a:sym typeface="Heebo"/>
              </a:rPr>
              <a:t>One way of doing this is to </a:t>
            </a:r>
            <a:r>
              <a:rPr lang="en-US" sz="2400" dirty="0">
                <a:solidFill>
                  <a:srgbClr val="000000"/>
                </a:solidFill>
                <a:latin typeface="Heebo Bold"/>
                <a:ea typeface="Heebo Bold"/>
                <a:cs typeface="Heebo Bold"/>
                <a:sym typeface="Heebo Bold"/>
              </a:rPr>
              <a:t>preregistration, i.e.</a:t>
            </a:r>
          </a:p>
          <a:p>
            <a:pPr algn="l">
              <a:lnSpc>
                <a:spcPts val="3359"/>
              </a:lnSpc>
            </a:pPr>
            <a:endParaRPr lang="en-US" sz="2400" dirty="0">
              <a:solidFill>
                <a:srgbClr val="000000"/>
              </a:solidFill>
              <a:latin typeface="Heebo Bold"/>
              <a:ea typeface="Heebo Bold"/>
              <a:cs typeface="Heebo Bold"/>
              <a:sym typeface="Heebo Bold"/>
            </a:endParaRPr>
          </a:p>
          <a:p>
            <a:pPr marL="518160" lvl="1" indent="-259080" algn="l">
              <a:lnSpc>
                <a:spcPts val="3359"/>
              </a:lnSpc>
              <a:buFont typeface="Arial"/>
              <a:buChar char="•"/>
            </a:pPr>
            <a:r>
              <a:rPr lang="en-US" sz="2400" dirty="0">
                <a:solidFill>
                  <a:srgbClr val="000000"/>
                </a:solidFill>
                <a:latin typeface="Heebo"/>
                <a:ea typeface="Heebo"/>
                <a:cs typeface="Heebo"/>
                <a:sym typeface="Heebo"/>
              </a:rPr>
              <a:t>the practice of publishing the plan for a study, including research questions/hypotheses, research design, data analysis before the data has been collected or examined. </a:t>
            </a:r>
          </a:p>
          <a:p>
            <a:pPr algn="l">
              <a:lnSpc>
                <a:spcPts val="3359"/>
              </a:lnSpc>
            </a:pPr>
            <a:endParaRPr lang="en-US" sz="2400" dirty="0">
              <a:solidFill>
                <a:srgbClr val="000000"/>
              </a:solidFill>
              <a:latin typeface="Heebo"/>
              <a:ea typeface="Heebo"/>
              <a:cs typeface="Heebo"/>
              <a:sym typeface="Heebo"/>
            </a:endParaRPr>
          </a:p>
          <a:p>
            <a:pPr marL="518160" lvl="1" indent="-259080" algn="l">
              <a:lnSpc>
                <a:spcPts val="3359"/>
              </a:lnSpc>
              <a:buFont typeface="Arial"/>
              <a:buChar char="•"/>
            </a:pPr>
            <a:r>
              <a:rPr lang="en-US" sz="2400" dirty="0">
                <a:solidFill>
                  <a:srgbClr val="000000"/>
                </a:solidFill>
                <a:latin typeface="Heebo"/>
                <a:ea typeface="Heebo"/>
                <a:cs typeface="Heebo"/>
                <a:sym typeface="Heebo"/>
              </a:rPr>
              <a:t>a preregistration document is time-stamped and typically registered with an independent party (e.g., a repository).</a:t>
            </a:r>
          </a:p>
          <a:p>
            <a:pPr algn="l">
              <a:lnSpc>
                <a:spcPts val="3359"/>
              </a:lnSpc>
            </a:pPr>
            <a:endParaRPr lang="en-US" sz="2400" dirty="0">
              <a:solidFill>
                <a:srgbClr val="000000"/>
              </a:solidFill>
              <a:latin typeface="Heebo"/>
              <a:ea typeface="Heebo"/>
              <a:cs typeface="Heebo"/>
              <a:sym typeface="Heebo"/>
            </a:endParaRPr>
          </a:p>
          <a:p>
            <a:pPr marL="518160" lvl="1" indent="-259080" algn="l">
              <a:lnSpc>
                <a:spcPts val="3359"/>
              </a:lnSpc>
              <a:buFont typeface="Arial"/>
              <a:buChar char="•"/>
            </a:pPr>
            <a:r>
              <a:rPr lang="en-US" sz="2400" dirty="0">
                <a:solidFill>
                  <a:srgbClr val="000000"/>
                </a:solidFill>
                <a:latin typeface="Heebo"/>
                <a:ea typeface="Heebo"/>
                <a:cs typeface="Heebo"/>
                <a:sym typeface="Heebo"/>
              </a:rPr>
              <a:t>preregistration provides a transparent documentation of what was planned at a certain time point, </a:t>
            </a:r>
          </a:p>
          <a:p>
            <a:pPr algn="l">
              <a:lnSpc>
                <a:spcPts val="3359"/>
              </a:lnSpc>
            </a:pPr>
            <a:endParaRPr lang="en-US" sz="2400" dirty="0">
              <a:solidFill>
                <a:srgbClr val="000000"/>
              </a:solidFill>
              <a:latin typeface="Heebo"/>
              <a:ea typeface="Heebo"/>
              <a:cs typeface="Heebo"/>
              <a:sym typeface="Heebo"/>
            </a:endParaRPr>
          </a:p>
          <a:p>
            <a:pPr marL="518160" lvl="1" indent="-259080" algn="l">
              <a:lnSpc>
                <a:spcPts val="3359"/>
              </a:lnSpc>
              <a:buFont typeface="Arial"/>
              <a:buChar char="•"/>
            </a:pPr>
            <a:r>
              <a:rPr lang="en-US" sz="2400" dirty="0">
                <a:solidFill>
                  <a:srgbClr val="000000"/>
                </a:solidFill>
                <a:latin typeface="Heebo"/>
                <a:ea typeface="Heebo"/>
                <a:cs typeface="Heebo"/>
                <a:sym typeface="Heebo"/>
              </a:rPr>
              <a:t>this allows third parties to assess what changes may have occurred afterwards.</a:t>
            </a:r>
          </a:p>
        </p:txBody>
      </p:sp>
      <p:sp>
        <p:nvSpPr>
          <p:cNvPr id="6" name="TextBox 6"/>
          <p:cNvSpPr txBox="1"/>
          <p:nvPr/>
        </p:nvSpPr>
        <p:spPr>
          <a:xfrm>
            <a:off x="1028700" y="755918"/>
            <a:ext cx="8204168" cy="714375"/>
          </a:xfrm>
          <a:prstGeom prst="rect">
            <a:avLst/>
          </a:prstGeom>
        </p:spPr>
        <p:txBody>
          <a:bodyPr lIns="0" tIns="0" rIns="0" bIns="0" rtlCol="0" anchor="t">
            <a:spAutoFit/>
          </a:bodyPr>
          <a:lstStyle/>
          <a:p>
            <a:pPr algn="l">
              <a:lnSpc>
                <a:spcPts val="5759"/>
              </a:lnSpc>
            </a:pPr>
            <a:r>
              <a:rPr lang="en-US" sz="4800">
                <a:solidFill>
                  <a:srgbClr val="000000"/>
                </a:solidFill>
                <a:latin typeface="Heebo Bold"/>
                <a:ea typeface="Heebo Bold"/>
                <a:cs typeface="Heebo Bold"/>
                <a:sym typeface="Heebo Bold"/>
              </a:rPr>
              <a:t>Open methodology</a:t>
            </a:r>
          </a:p>
        </p:txBody>
      </p:sp>
      <p:sp>
        <p:nvSpPr>
          <p:cNvPr id="7" name="TextBox 7"/>
          <p:cNvSpPr txBox="1"/>
          <p:nvPr/>
        </p:nvSpPr>
        <p:spPr>
          <a:xfrm>
            <a:off x="14590679" y="9522092"/>
            <a:ext cx="2647165" cy="314325"/>
          </a:xfrm>
          <a:prstGeom prst="rect">
            <a:avLst/>
          </a:prstGeom>
        </p:spPr>
        <p:txBody>
          <a:bodyPr lIns="0" tIns="0" rIns="0" bIns="0" rtlCol="0" anchor="t">
            <a:spAutoFit/>
          </a:bodyPr>
          <a:lstStyle/>
          <a:p>
            <a:pPr algn="r">
              <a:lnSpc>
                <a:spcPts val="2520"/>
              </a:lnSpc>
              <a:spcBef>
                <a:spcPct val="0"/>
              </a:spcBef>
            </a:pPr>
            <a:r>
              <a:rPr lang="en-US" sz="2100" u="sng" dirty="0">
                <a:solidFill>
                  <a:srgbClr val="000000"/>
                </a:solidFill>
                <a:latin typeface="Heebo Bold"/>
                <a:ea typeface="Heebo Bold"/>
                <a:cs typeface="Heebo Bold"/>
                <a:sym typeface="Heebo Bold"/>
                <a:hlinkClick r:id="rId9" tooltip="https://forrt.org/glossary/english/preregistration/"/>
              </a:rPr>
              <a:t>Source: </a:t>
            </a:r>
            <a:r>
              <a:rPr lang="en-US" sz="2100" u="sng" dirty="0" err="1">
                <a:solidFill>
                  <a:srgbClr val="000000"/>
                </a:solidFill>
                <a:latin typeface="Heebo Bold"/>
                <a:ea typeface="Heebo Bold"/>
                <a:cs typeface="Heebo Bold"/>
                <a:sym typeface="Heebo Bold"/>
                <a:hlinkClick r:id="rId9" tooltip="https://forrt.org/glossary/english/preregistration/"/>
              </a:rPr>
              <a:t>FORRT</a:t>
            </a:r>
            <a:r>
              <a:rPr lang="en-US" sz="2100" u="sng" dirty="0">
                <a:solidFill>
                  <a:srgbClr val="000000"/>
                </a:solidFill>
                <a:latin typeface="Heebo Bold"/>
                <a:ea typeface="Heebo Bold"/>
                <a:cs typeface="Heebo Bold"/>
                <a:sym typeface="Heebo Bold"/>
                <a:hlinkClick r:id="rId9" tooltip="https://forrt.org/glossary/english/preregistration/"/>
              </a:rPr>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6EFE8"/>
        </a:solidFill>
        <a:effectLst/>
      </p:bgPr>
    </p:bg>
    <p:spTree>
      <p:nvGrpSpPr>
        <p:cNvPr id="1" name=""/>
        <p:cNvGrpSpPr/>
        <p:nvPr/>
      </p:nvGrpSpPr>
      <p:grpSpPr>
        <a:xfrm>
          <a:off x="0" y="0"/>
          <a:ext cx="0" cy="0"/>
          <a:chOff x="0" y="0"/>
          <a:chExt cx="0" cy="0"/>
        </a:xfrm>
      </p:grpSpPr>
      <p:sp>
        <p:nvSpPr>
          <p:cNvPr id="2" name="Freeform 2"/>
          <p:cNvSpPr/>
          <p:nvPr/>
        </p:nvSpPr>
        <p:spPr>
          <a:xfrm>
            <a:off x="1028700" y="731235"/>
            <a:ext cx="11141861" cy="8446407"/>
          </a:xfrm>
          <a:custGeom>
            <a:avLst/>
            <a:gdLst/>
            <a:ahLst/>
            <a:cxnLst/>
            <a:rect l="l" t="t" r="r" b="b"/>
            <a:pathLst>
              <a:path w="11141861" h="8446407">
                <a:moveTo>
                  <a:pt x="0" y="0"/>
                </a:moveTo>
                <a:lnTo>
                  <a:pt x="11141861" y="0"/>
                </a:lnTo>
                <a:lnTo>
                  <a:pt x="11141861" y="8446406"/>
                </a:lnTo>
                <a:lnTo>
                  <a:pt x="0" y="8446406"/>
                </a:lnTo>
                <a:lnTo>
                  <a:pt x="0" y="0"/>
                </a:lnTo>
                <a:close/>
              </a:path>
            </a:pathLst>
          </a:custGeom>
          <a:blipFill>
            <a:blip r:embed="rId3"/>
            <a:stretch>
              <a:fillRect/>
            </a:stretch>
          </a:blipFill>
        </p:spPr>
        <p:txBody>
          <a:bodyPr/>
          <a:lstStyle/>
          <a:p>
            <a:endParaRPr lang="en-GB"/>
          </a:p>
        </p:txBody>
      </p:sp>
      <p:sp>
        <p:nvSpPr>
          <p:cNvPr id="3" name="Freeform 3"/>
          <p:cNvSpPr/>
          <p:nvPr/>
        </p:nvSpPr>
        <p:spPr>
          <a:xfrm>
            <a:off x="8914368" y="4824489"/>
            <a:ext cx="2117422" cy="2090955"/>
          </a:xfrm>
          <a:custGeom>
            <a:avLst/>
            <a:gdLst/>
            <a:ahLst/>
            <a:cxnLst/>
            <a:rect l="l" t="t" r="r" b="b"/>
            <a:pathLst>
              <a:path w="2117422" h="2090955">
                <a:moveTo>
                  <a:pt x="0" y="0"/>
                </a:moveTo>
                <a:lnTo>
                  <a:pt x="2117422" y="0"/>
                </a:lnTo>
                <a:lnTo>
                  <a:pt x="2117422" y="2090955"/>
                </a:lnTo>
                <a:lnTo>
                  <a:pt x="0" y="2090955"/>
                </a:lnTo>
                <a:lnTo>
                  <a:pt x="0" y="0"/>
                </a:lnTo>
                <a:close/>
              </a:path>
            </a:pathLst>
          </a:custGeom>
          <a:blipFill>
            <a:blip r:embed="rId4"/>
            <a:stretch>
              <a:fillRect/>
            </a:stretch>
          </a:blipFill>
        </p:spPr>
        <p:txBody>
          <a:bodyPr/>
          <a:lstStyle/>
          <a:p>
            <a:endParaRPr lang="en-GB"/>
          </a:p>
        </p:txBody>
      </p:sp>
      <p:sp>
        <p:nvSpPr>
          <p:cNvPr id="4" name="Freeform 4"/>
          <p:cNvSpPr/>
          <p:nvPr/>
        </p:nvSpPr>
        <p:spPr>
          <a:xfrm>
            <a:off x="8764267" y="8203159"/>
            <a:ext cx="3796791" cy="1352607"/>
          </a:xfrm>
          <a:custGeom>
            <a:avLst/>
            <a:gdLst/>
            <a:ahLst/>
            <a:cxnLst/>
            <a:rect l="l" t="t" r="r" b="b"/>
            <a:pathLst>
              <a:path w="3796791" h="1352607">
                <a:moveTo>
                  <a:pt x="0" y="0"/>
                </a:moveTo>
                <a:lnTo>
                  <a:pt x="3796790" y="0"/>
                </a:lnTo>
                <a:lnTo>
                  <a:pt x="3796790" y="1352606"/>
                </a:lnTo>
                <a:lnTo>
                  <a:pt x="0" y="1352606"/>
                </a:lnTo>
                <a:lnTo>
                  <a:pt x="0" y="0"/>
                </a:lnTo>
                <a:close/>
              </a:path>
            </a:pathLst>
          </a:custGeom>
          <a:blipFill>
            <a:blip r:embed="rId5"/>
            <a:stretch>
              <a:fillRect/>
            </a:stretch>
          </a:blipFill>
        </p:spPr>
        <p:txBody>
          <a:bodyPr/>
          <a:lstStyle/>
          <a:p>
            <a:endParaRPr lang="en-GB"/>
          </a:p>
        </p:txBody>
      </p:sp>
      <p:sp>
        <p:nvSpPr>
          <p:cNvPr id="5" name="TextBox 5"/>
          <p:cNvSpPr txBox="1"/>
          <p:nvPr/>
        </p:nvSpPr>
        <p:spPr>
          <a:xfrm>
            <a:off x="13383854" y="4719689"/>
            <a:ext cx="3684946" cy="408125"/>
          </a:xfrm>
          <a:prstGeom prst="rect">
            <a:avLst/>
          </a:prstGeom>
        </p:spPr>
        <p:txBody>
          <a:bodyPr wrap="square" lIns="0" tIns="0" rIns="0" bIns="0" rtlCol="0" anchor="t">
            <a:spAutoFit/>
          </a:bodyPr>
          <a:lstStyle/>
          <a:p>
            <a:pPr algn="l">
              <a:lnSpc>
                <a:spcPts val="3301"/>
              </a:lnSpc>
            </a:pPr>
            <a:r>
              <a:rPr lang="en-US" sz="2358" u="sng" dirty="0">
                <a:solidFill>
                  <a:srgbClr val="000000"/>
                </a:solidFill>
                <a:latin typeface="Heebo"/>
                <a:ea typeface="Heebo"/>
                <a:cs typeface="Heebo"/>
                <a:sym typeface="Heebo"/>
                <a:hlinkClick r:id="rId6" tooltip="https://osf.io/z7598"/>
              </a:rPr>
              <a:t>https://osf.io/z7598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6EFE8"/>
        </a:solidFill>
        <a:effectLst/>
      </p:bgPr>
    </p:bg>
    <p:spTree>
      <p:nvGrpSpPr>
        <p:cNvPr id="1" name=""/>
        <p:cNvGrpSpPr/>
        <p:nvPr/>
      </p:nvGrpSpPr>
      <p:grpSpPr>
        <a:xfrm>
          <a:off x="0" y="0"/>
          <a:ext cx="0" cy="0"/>
          <a:chOff x="0" y="0"/>
          <a:chExt cx="0" cy="0"/>
        </a:xfrm>
      </p:grpSpPr>
      <p:sp>
        <p:nvSpPr>
          <p:cNvPr id="2" name="TextBox 2"/>
          <p:cNvSpPr txBox="1"/>
          <p:nvPr/>
        </p:nvSpPr>
        <p:spPr>
          <a:xfrm>
            <a:off x="2580226" y="2309813"/>
            <a:ext cx="13127549" cy="5667375"/>
          </a:xfrm>
          <a:prstGeom prst="rect">
            <a:avLst/>
          </a:prstGeom>
        </p:spPr>
        <p:txBody>
          <a:bodyPr lIns="0" tIns="0" rIns="0" bIns="0" rtlCol="0" anchor="t">
            <a:spAutoFit/>
          </a:bodyPr>
          <a:lstStyle/>
          <a:p>
            <a:pPr algn="ctr">
              <a:lnSpc>
                <a:spcPts val="8964"/>
              </a:lnSpc>
            </a:pPr>
            <a:r>
              <a:rPr lang="en-US" sz="7470">
                <a:solidFill>
                  <a:srgbClr val="000000"/>
                </a:solidFill>
                <a:latin typeface="Heebo Bold"/>
                <a:ea typeface="Heebo Bold"/>
                <a:cs typeface="Heebo Bold"/>
                <a:sym typeface="Heebo Bold"/>
              </a:rPr>
              <a:t>Open source?</a:t>
            </a:r>
          </a:p>
          <a:p>
            <a:pPr algn="ctr">
              <a:lnSpc>
                <a:spcPts val="8964"/>
              </a:lnSpc>
            </a:pPr>
            <a:endParaRPr lang="en-US" sz="7470">
              <a:solidFill>
                <a:srgbClr val="000000"/>
              </a:solidFill>
              <a:latin typeface="Heebo Bold"/>
              <a:ea typeface="Heebo Bold"/>
              <a:cs typeface="Heebo Bold"/>
              <a:sym typeface="Heebo Bold"/>
            </a:endParaRPr>
          </a:p>
          <a:p>
            <a:pPr algn="ctr">
              <a:lnSpc>
                <a:spcPts val="8964"/>
              </a:lnSpc>
            </a:pPr>
            <a:r>
              <a:rPr lang="en-US" sz="7470">
                <a:solidFill>
                  <a:srgbClr val="000000"/>
                </a:solidFill>
                <a:latin typeface="Heebo Bold"/>
                <a:ea typeface="Heebo Bold"/>
                <a:cs typeface="Heebo Bold"/>
                <a:sym typeface="Heebo Bold"/>
              </a:rPr>
              <a:t>Open access?</a:t>
            </a:r>
          </a:p>
          <a:p>
            <a:pPr algn="ctr">
              <a:lnSpc>
                <a:spcPts val="8964"/>
              </a:lnSpc>
            </a:pPr>
            <a:endParaRPr lang="en-US" sz="7470">
              <a:solidFill>
                <a:srgbClr val="000000"/>
              </a:solidFill>
              <a:latin typeface="Heebo Bold"/>
              <a:ea typeface="Heebo Bold"/>
              <a:cs typeface="Heebo Bold"/>
              <a:sym typeface="Heebo Bold"/>
            </a:endParaRPr>
          </a:p>
          <a:p>
            <a:pPr algn="ctr">
              <a:lnSpc>
                <a:spcPts val="8964"/>
              </a:lnSpc>
            </a:pPr>
            <a:r>
              <a:rPr lang="en-US" sz="7470">
                <a:solidFill>
                  <a:srgbClr val="000000"/>
                </a:solidFill>
                <a:latin typeface="Heebo Bold"/>
                <a:ea typeface="Heebo Bold"/>
                <a:cs typeface="Heebo Bold"/>
                <a:sym typeface="Heebo Bold"/>
              </a:rPr>
              <a:t>Open educational resources?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6EFE8"/>
        </a:solidFill>
        <a:effectLst/>
      </p:bgPr>
    </p:bg>
    <p:spTree>
      <p:nvGrpSpPr>
        <p:cNvPr id="1" name=""/>
        <p:cNvGrpSpPr/>
        <p:nvPr/>
      </p:nvGrpSpPr>
      <p:grpSpPr>
        <a:xfrm>
          <a:off x="0" y="0"/>
          <a:ext cx="0" cy="0"/>
          <a:chOff x="0" y="0"/>
          <a:chExt cx="0" cy="0"/>
        </a:xfrm>
      </p:grpSpPr>
      <p:sp>
        <p:nvSpPr>
          <p:cNvPr id="2" name="TextBox 2"/>
          <p:cNvSpPr txBox="1"/>
          <p:nvPr/>
        </p:nvSpPr>
        <p:spPr>
          <a:xfrm>
            <a:off x="1393643" y="4754371"/>
            <a:ext cx="7883559" cy="676275"/>
          </a:xfrm>
          <a:prstGeom prst="rect">
            <a:avLst/>
          </a:prstGeom>
        </p:spPr>
        <p:txBody>
          <a:bodyPr lIns="0" tIns="0" rIns="0" bIns="0" rtlCol="0" anchor="t">
            <a:spAutoFit/>
          </a:bodyPr>
          <a:lstStyle/>
          <a:p>
            <a:pPr algn="r">
              <a:lnSpc>
                <a:spcPts val="5383"/>
              </a:lnSpc>
            </a:pPr>
            <a:r>
              <a:rPr lang="en-US" sz="4486">
                <a:solidFill>
                  <a:srgbClr val="000000"/>
                </a:solidFill>
                <a:latin typeface="Heebo Bold"/>
                <a:ea typeface="Heebo Bold"/>
                <a:cs typeface="Heebo Bold"/>
                <a:sym typeface="Heebo Bold"/>
              </a:rPr>
              <a:t>Open access</a:t>
            </a:r>
          </a:p>
        </p:txBody>
      </p:sp>
      <p:sp>
        <p:nvSpPr>
          <p:cNvPr id="3" name="Freeform 3">
            <a:hlinkClick r:id="rId3" tooltip="https://osf.io/preprints/edarxiv"/>
          </p:cNvPr>
          <p:cNvSpPr/>
          <p:nvPr/>
        </p:nvSpPr>
        <p:spPr>
          <a:xfrm>
            <a:off x="1028700" y="5292507"/>
            <a:ext cx="4602038" cy="1044213"/>
          </a:xfrm>
          <a:custGeom>
            <a:avLst/>
            <a:gdLst/>
            <a:ahLst/>
            <a:cxnLst/>
            <a:rect l="l" t="t" r="r" b="b"/>
            <a:pathLst>
              <a:path w="4602038" h="1044213">
                <a:moveTo>
                  <a:pt x="0" y="0"/>
                </a:moveTo>
                <a:lnTo>
                  <a:pt x="4602038" y="0"/>
                </a:lnTo>
                <a:lnTo>
                  <a:pt x="4602038" y="1044212"/>
                </a:lnTo>
                <a:lnTo>
                  <a:pt x="0" y="1044212"/>
                </a:lnTo>
                <a:lnTo>
                  <a:pt x="0" y="0"/>
                </a:lnTo>
                <a:close/>
              </a:path>
            </a:pathLst>
          </a:custGeom>
          <a:blipFill>
            <a:blip r:embed="rId4"/>
            <a:stretch>
              <a:fillRect/>
            </a:stretch>
          </a:blipFill>
        </p:spPr>
        <p:txBody>
          <a:bodyPr/>
          <a:lstStyle/>
          <a:p>
            <a:endParaRPr lang="en-GB"/>
          </a:p>
        </p:txBody>
      </p:sp>
      <p:sp>
        <p:nvSpPr>
          <p:cNvPr id="4" name="Freeform 4">
            <a:hlinkClick r:id="rId5" tooltip="https://blog.psyarxiv.com"/>
          </p:cNvPr>
          <p:cNvSpPr/>
          <p:nvPr/>
        </p:nvSpPr>
        <p:spPr>
          <a:xfrm>
            <a:off x="1028700" y="3967453"/>
            <a:ext cx="4602038" cy="1125056"/>
          </a:xfrm>
          <a:custGeom>
            <a:avLst/>
            <a:gdLst/>
            <a:ahLst/>
            <a:cxnLst/>
            <a:rect l="l" t="t" r="r" b="b"/>
            <a:pathLst>
              <a:path w="4602038" h="1125056">
                <a:moveTo>
                  <a:pt x="0" y="0"/>
                </a:moveTo>
                <a:lnTo>
                  <a:pt x="4602038" y="0"/>
                </a:lnTo>
                <a:lnTo>
                  <a:pt x="4602038" y="1125056"/>
                </a:lnTo>
                <a:lnTo>
                  <a:pt x="0" y="1125056"/>
                </a:lnTo>
                <a:lnTo>
                  <a:pt x="0" y="0"/>
                </a:lnTo>
                <a:close/>
              </a:path>
            </a:pathLst>
          </a:custGeom>
          <a:blipFill>
            <a:blip r:embed="rId6"/>
            <a:stretch>
              <a:fillRect/>
            </a:stretch>
          </a:blipFill>
        </p:spPr>
        <p:txBody>
          <a:bodyPr/>
          <a:lstStyle/>
          <a:p>
            <a:endParaRPr lang="en-GB"/>
          </a:p>
        </p:txBody>
      </p:sp>
      <p:sp>
        <p:nvSpPr>
          <p:cNvPr id="5" name="Freeform 5"/>
          <p:cNvSpPr/>
          <p:nvPr/>
        </p:nvSpPr>
        <p:spPr>
          <a:xfrm>
            <a:off x="1028700" y="7371753"/>
            <a:ext cx="4602038" cy="1453643"/>
          </a:xfrm>
          <a:custGeom>
            <a:avLst/>
            <a:gdLst/>
            <a:ahLst/>
            <a:cxnLst/>
            <a:rect l="l" t="t" r="r" b="b"/>
            <a:pathLst>
              <a:path w="4602038" h="1453643">
                <a:moveTo>
                  <a:pt x="0" y="0"/>
                </a:moveTo>
                <a:lnTo>
                  <a:pt x="4602038" y="0"/>
                </a:lnTo>
                <a:lnTo>
                  <a:pt x="4602038" y="1453643"/>
                </a:lnTo>
                <a:lnTo>
                  <a:pt x="0" y="1453643"/>
                </a:lnTo>
                <a:lnTo>
                  <a:pt x="0" y="0"/>
                </a:lnTo>
                <a:close/>
              </a:path>
            </a:pathLst>
          </a:custGeom>
          <a:blipFill>
            <a:blip r:embed="rId7"/>
            <a:stretch>
              <a:fillRect/>
            </a:stretch>
          </a:blipFill>
        </p:spPr>
        <p:txBody>
          <a:bodyPr/>
          <a:lstStyle/>
          <a:p>
            <a:endParaRPr lang="en-GB"/>
          </a:p>
        </p:txBody>
      </p:sp>
      <p:sp>
        <p:nvSpPr>
          <p:cNvPr id="6" name="TextBox 6"/>
          <p:cNvSpPr txBox="1"/>
          <p:nvPr/>
        </p:nvSpPr>
        <p:spPr>
          <a:xfrm>
            <a:off x="1393643" y="1682465"/>
            <a:ext cx="7883559" cy="676275"/>
          </a:xfrm>
          <a:prstGeom prst="rect">
            <a:avLst/>
          </a:prstGeom>
        </p:spPr>
        <p:txBody>
          <a:bodyPr lIns="0" tIns="0" rIns="0" bIns="0" rtlCol="0" anchor="t">
            <a:spAutoFit/>
          </a:bodyPr>
          <a:lstStyle/>
          <a:p>
            <a:pPr algn="r">
              <a:lnSpc>
                <a:spcPts val="5383"/>
              </a:lnSpc>
            </a:pPr>
            <a:r>
              <a:rPr lang="en-US" sz="4486">
                <a:solidFill>
                  <a:srgbClr val="000000"/>
                </a:solidFill>
                <a:latin typeface="Heebo Bold"/>
                <a:ea typeface="Heebo Bold"/>
                <a:cs typeface="Heebo Bold"/>
                <a:sym typeface="Heebo Bold"/>
              </a:rPr>
              <a:t>Open source</a:t>
            </a:r>
          </a:p>
        </p:txBody>
      </p:sp>
      <p:sp>
        <p:nvSpPr>
          <p:cNvPr id="7" name="TextBox 7"/>
          <p:cNvSpPr txBox="1"/>
          <p:nvPr/>
        </p:nvSpPr>
        <p:spPr>
          <a:xfrm>
            <a:off x="9879623" y="1320197"/>
            <a:ext cx="7014734" cy="1353185"/>
          </a:xfrm>
          <a:prstGeom prst="rect">
            <a:avLst/>
          </a:prstGeom>
        </p:spPr>
        <p:txBody>
          <a:bodyPr lIns="0" tIns="0" rIns="0" bIns="0" rtlCol="0" anchor="t">
            <a:spAutoFit/>
          </a:bodyPr>
          <a:lstStyle/>
          <a:p>
            <a:pPr algn="l">
              <a:lnSpc>
                <a:spcPts val="3639"/>
              </a:lnSpc>
              <a:spcBef>
                <a:spcPct val="0"/>
              </a:spcBef>
            </a:pPr>
            <a:r>
              <a:rPr lang="en-US" sz="2599">
                <a:solidFill>
                  <a:srgbClr val="000000"/>
                </a:solidFill>
                <a:latin typeface="Heebo"/>
                <a:ea typeface="Heebo"/>
                <a:cs typeface="Heebo"/>
                <a:sym typeface="Heebo"/>
              </a:rPr>
              <a:t>Making computer software or code (e.g., programming, analysis code, stimuli generation) freely and publicly available.</a:t>
            </a:r>
          </a:p>
        </p:txBody>
      </p:sp>
      <p:sp>
        <p:nvSpPr>
          <p:cNvPr id="8" name="TextBox 8"/>
          <p:cNvSpPr txBox="1"/>
          <p:nvPr/>
        </p:nvSpPr>
        <p:spPr>
          <a:xfrm>
            <a:off x="9879623" y="4163504"/>
            <a:ext cx="7014734" cy="1810385"/>
          </a:xfrm>
          <a:prstGeom prst="rect">
            <a:avLst/>
          </a:prstGeom>
        </p:spPr>
        <p:txBody>
          <a:bodyPr lIns="0" tIns="0" rIns="0" bIns="0" rtlCol="0" anchor="t">
            <a:spAutoFit/>
          </a:bodyPr>
          <a:lstStyle/>
          <a:p>
            <a:pPr algn="l">
              <a:lnSpc>
                <a:spcPts val="3639"/>
              </a:lnSpc>
              <a:spcBef>
                <a:spcPct val="0"/>
              </a:spcBef>
            </a:pPr>
            <a:r>
              <a:rPr lang="en-US" sz="2599">
                <a:solidFill>
                  <a:srgbClr val="000000"/>
                </a:solidFill>
                <a:latin typeface="Heebo"/>
                <a:ea typeface="Heebo"/>
                <a:cs typeface="Heebo"/>
                <a:sym typeface="Heebo"/>
              </a:rPr>
              <a:t>Free availability of scholarship on the public internet, so that any users to read, download, copy, distribute, print, search, or link to the full texts of these research articles for free.</a:t>
            </a:r>
          </a:p>
        </p:txBody>
      </p:sp>
      <p:sp>
        <p:nvSpPr>
          <p:cNvPr id="9" name="TextBox 9"/>
          <p:cNvSpPr txBox="1"/>
          <p:nvPr/>
        </p:nvSpPr>
        <p:spPr>
          <a:xfrm>
            <a:off x="9879623" y="7398169"/>
            <a:ext cx="7014734" cy="1353185"/>
          </a:xfrm>
          <a:prstGeom prst="rect">
            <a:avLst/>
          </a:prstGeom>
        </p:spPr>
        <p:txBody>
          <a:bodyPr lIns="0" tIns="0" rIns="0" bIns="0" rtlCol="0" anchor="t">
            <a:spAutoFit/>
          </a:bodyPr>
          <a:lstStyle/>
          <a:p>
            <a:pPr algn="l">
              <a:lnSpc>
                <a:spcPts val="3639"/>
              </a:lnSpc>
              <a:spcBef>
                <a:spcPct val="0"/>
              </a:spcBef>
            </a:pPr>
            <a:r>
              <a:rPr lang="en-US" sz="2599">
                <a:solidFill>
                  <a:srgbClr val="000000"/>
                </a:solidFill>
                <a:latin typeface="Heebo"/>
                <a:ea typeface="Heebo"/>
                <a:cs typeface="Heebo"/>
                <a:sym typeface="Heebo"/>
              </a:rPr>
              <a:t>Sharing educational materials and resources openly to enhance learning and teaching in scientific disciplines.</a:t>
            </a:r>
          </a:p>
        </p:txBody>
      </p:sp>
      <p:sp>
        <p:nvSpPr>
          <p:cNvPr id="10" name="TextBox 10"/>
          <p:cNvSpPr txBox="1"/>
          <p:nvPr/>
        </p:nvSpPr>
        <p:spPr>
          <a:xfrm>
            <a:off x="6057856" y="7084162"/>
            <a:ext cx="3394650" cy="2028825"/>
          </a:xfrm>
          <a:prstGeom prst="rect">
            <a:avLst/>
          </a:prstGeom>
        </p:spPr>
        <p:txBody>
          <a:bodyPr lIns="0" tIns="0" rIns="0" bIns="0" rtlCol="0" anchor="t">
            <a:spAutoFit/>
          </a:bodyPr>
          <a:lstStyle/>
          <a:p>
            <a:pPr algn="ctr">
              <a:lnSpc>
                <a:spcPts val="5383"/>
              </a:lnSpc>
            </a:pPr>
            <a:r>
              <a:rPr lang="en-US" sz="4486">
                <a:solidFill>
                  <a:srgbClr val="000000"/>
                </a:solidFill>
                <a:latin typeface="Heebo Bold"/>
                <a:ea typeface="Heebo Bold"/>
                <a:cs typeface="Heebo Bold"/>
                <a:sym typeface="Heebo Bold"/>
              </a:rPr>
              <a:t>Open educational resources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6EFE8"/>
        </a:solidFill>
        <a:effectLst/>
      </p:bgPr>
    </p:bg>
    <p:spTree>
      <p:nvGrpSpPr>
        <p:cNvPr id="1" name=""/>
        <p:cNvGrpSpPr/>
        <p:nvPr/>
      </p:nvGrpSpPr>
      <p:grpSpPr>
        <a:xfrm>
          <a:off x="0" y="0"/>
          <a:ext cx="0" cy="0"/>
          <a:chOff x="0" y="0"/>
          <a:chExt cx="0" cy="0"/>
        </a:xfrm>
      </p:grpSpPr>
      <p:sp>
        <p:nvSpPr>
          <p:cNvPr id="2" name="Freeform 2"/>
          <p:cNvSpPr/>
          <p:nvPr/>
        </p:nvSpPr>
        <p:spPr>
          <a:xfrm>
            <a:off x="9580818" y="1911639"/>
            <a:ext cx="7678482" cy="6463722"/>
          </a:xfrm>
          <a:custGeom>
            <a:avLst/>
            <a:gdLst/>
            <a:ahLst/>
            <a:cxnLst/>
            <a:rect l="l" t="t" r="r" b="b"/>
            <a:pathLst>
              <a:path w="7678482" h="6463722">
                <a:moveTo>
                  <a:pt x="0" y="0"/>
                </a:moveTo>
                <a:lnTo>
                  <a:pt x="7678482" y="0"/>
                </a:lnTo>
                <a:lnTo>
                  <a:pt x="7678482" y="6463722"/>
                </a:lnTo>
                <a:lnTo>
                  <a:pt x="0" y="6463722"/>
                </a:lnTo>
                <a:lnTo>
                  <a:pt x="0" y="0"/>
                </a:lnTo>
                <a:close/>
              </a:path>
            </a:pathLst>
          </a:custGeom>
          <a:blipFill>
            <a:blip r:embed="rId3"/>
            <a:stretch>
              <a:fillRect/>
            </a:stretch>
          </a:blipFill>
        </p:spPr>
        <p:txBody>
          <a:bodyPr/>
          <a:lstStyle/>
          <a:p>
            <a:endParaRPr lang="en-GB"/>
          </a:p>
        </p:txBody>
      </p:sp>
      <p:sp>
        <p:nvSpPr>
          <p:cNvPr id="3" name="TextBox 3"/>
          <p:cNvSpPr txBox="1"/>
          <p:nvPr/>
        </p:nvSpPr>
        <p:spPr>
          <a:xfrm>
            <a:off x="1028700" y="1038225"/>
            <a:ext cx="14840786" cy="714375"/>
          </a:xfrm>
          <a:prstGeom prst="rect">
            <a:avLst/>
          </a:prstGeom>
        </p:spPr>
        <p:txBody>
          <a:bodyPr lIns="0" tIns="0" rIns="0" bIns="0" rtlCol="0" anchor="t">
            <a:spAutoFit/>
          </a:bodyPr>
          <a:lstStyle/>
          <a:p>
            <a:pPr algn="l">
              <a:lnSpc>
                <a:spcPts val="5759"/>
              </a:lnSpc>
            </a:pPr>
            <a:r>
              <a:rPr lang="en-US" sz="4800">
                <a:solidFill>
                  <a:srgbClr val="000000"/>
                </a:solidFill>
                <a:latin typeface="Heebo Bold"/>
                <a:ea typeface="Heebo Bold"/>
                <a:cs typeface="Heebo Bold"/>
                <a:sym typeface="Heebo Bold"/>
              </a:rPr>
              <a:t>Open peer review</a:t>
            </a:r>
          </a:p>
        </p:txBody>
      </p:sp>
      <p:sp>
        <p:nvSpPr>
          <p:cNvPr id="4" name="TextBox 4"/>
          <p:cNvSpPr txBox="1"/>
          <p:nvPr/>
        </p:nvSpPr>
        <p:spPr>
          <a:xfrm>
            <a:off x="1028700" y="2530821"/>
            <a:ext cx="7626260" cy="6523581"/>
          </a:xfrm>
          <a:prstGeom prst="rect">
            <a:avLst/>
          </a:prstGeom>
        </p:spPr>
        <p:txBody>
          <a:bodyPr lIns="0" tIns="0" rIns="0" bIns="0" rtlCol="0" anchor="t">
            <a:spAutoFit/>
          </a:bodyPr>
          <a:lstStyle/>
          <a:p>
            <a:pPr algn="l">
              <a:lnSpc>
                <a:spcPts val="3359"/>
              </a:lnSpc>
            </a:pPr>
            <a:r>
              <a:rPr lang="en-US" sz="2400" dirty="0">
                <a:solidFill>
                  <a:srgbClr val="000000"/>
                </a:solidFill>
                <a:latin typeface="Heebo Bold"/>
                <a:ea typeface="Heebo Bold"/>
                <a:cs typeface="Heebo Bold"/>
                <a:sym typeface="Heebo Bold"/>
              </a:rPr>
              <a:t>This usually involves:</a:t>
            </a:r>
          </a:p>
          <a:p>
            <a:pPr marL="518160" lvl="1" indent="-259080" algn="l">
              <a:lnSpc>
                <a:spcPts val="3359"/>
              </a:lnSpc>
              <a:buFont typeface="Arial"/>
              <a:buChar char="•"/>
            </a:pPr>
            <a:r>
              <a:rPr lang="en-US" sz="2400" dirty="0">
                <a:solidFill>
                  <a:srgbClr val="000000"/>
                </a:solidFill>
                <a:latin typeface="Heebo"/>
                <a:ea typeface="Heebo"/>
                <a:cs typeface="Heebo"/>
                <a:sym typeface="Heebo"/>
              </a:rPr>
              <a:t>providing disclosure of any combination of author and referee identities</a:t>
            </a:r>
          </a:p>
          <a:p>
            <a:pPr marL="518160" lvl="1" indent="-259080" algn="l">
              <a:lnSpc>
                <a:spcPts val="3359"/>
              </a:lnSpc>
              <a:buFont typeface="Arial"/>
              <a:buChar char="•"/>
            </a:pPr>
            <a:r>
              <a:rPr lang="en-US" sz="2400" dirty="0">
                <a:solidFill>
                  <a:srgbClr val="000000"/>
                </a:solidFill>
                <a:latin typeface="Heebo"/>
                <a:ea typeface="Heebo"/>
                <a:cs typeface="Heebo"/>
                <a:sym typeface="Heebo"/>
              </a:rPr>
              <a:t>publishing peer-review reports and editorial decision letters, to one another or publicly at any point during or after the peer review or publication process.</a:t>
            </a:r>
          </a:p>
          <a:p>
            <a:pPr algn="l">
              <a:lnSpc>
                <a:spcPts val="3359"/>
              </a:lnSpc>
            </a:pPr>
            <a:endParaRPr lang="en-US" sz="2400" dirty="0">
              <a:solidFill>
                <a:srgbClr val="000000"/>
              </a:solidFill>
              <a:latin typeface="Heebo"/>
              <a:ea typeface="Heebo"/>
              <a:cs typeface="Heebo"/>
              <a:sym typeface="Heebo"/>
            </a:endParaRPr>
          </a:p>
          <a:p>
            <a:pPr algn="l">
              <a:lnSpc>
                <a:spcPts val="3359"/>
              </a:lnSpc>
            </a:pPr>
            <a:r>
              <a:rPr lang="en-US" sz="2400" dirty="0">
                <a:solidFill>
                  <a:srgbClr val="000000"/>
                </a:solidFill>
                <a:latin typeface="Heebo Bold"/>
                <a:ea typeface="Heebo Bold"/>
                <a:cs typeface="Heebo Bold"/>
                <a:sym typeface="Heebo Bold"/>
              </a:rPr>
              <a:t>Open peer review allows for:</a:t>
            </a:r>
          </a:p>
          <a:p>
            <a:pPr marL="518160" lvl="1" indent="-259080" algn="l">
              <a:lnSpc>
                <a:spcPts val="3359"/>
              </a:lnSpc>
              <a:buFont typeface="Arial"/>
              <a:buChar char="•"/>
            </a:pPr>
            <a:r>
              <a:rPr lang="en-US" sz="2400" dirty="0">
                <a:solidFill>
                  <a:srgbClr val="000000"/>
                </a:solidFill>
                <a:latin typeface="Heebo"/>
                <a:ea typeface="Heebo"/>
                <a:cs typeface="Heebo"/>
                <a:sym typeface="Heebo"/>
              </a:rPr>
              <a:t>people to understand the rigorous review process and the types of questions being asked</a:t>
            </a:r>
          </a:p>
          <a:p>
            <a:pPr marL="518160" lvl="1" indent="-259080" algn="l">
              <a:lnSpc>
                <a:spcPts val="3359"/>
              </a:lnSpc>
              <a:buFont typeface="Arial"/>
              <a:buChar char="•"/>
            </a:pPr>
            <a:r>
              <a:rPr lang="en-US" sz="2400" dirty="0">
                <a:solidFill>
                  <a:srgbClr val="000000"/>
                </a:solidFill>
                <a:latin typeface="Heebo"/>
                <a:ea typeface="Heebo"/>
                <a:cs typeface="Heebo"/>
                <a:sym typeface="Heebo"/>
              </a:rPr>
              <a:t>reviewers to be </a:t>
            </a:r>
            <a:r>
              <a:rPr lang="en-US" sz="2400" dirty="0" err="1">
                <a:solidFill>
                  <a:srgbClr val="000000"/>
                </a:solidFill>
                <a:latin typeface="Heebo"/>
                <a:ea typeface="Heebo"/>
                <a:cs typeface="Heebo"/>
                <a:sym typeface="Heebo"/>
              </a:rPr>
              <a:t>recognised</a:t>
            </a:r>
            <a:r>
              <a:rPr lang="en-US" sz="2400" dirty="0">
                <a:solidFill>
                  <a:srgbClr val="000000"/>
                </a:solidFill>
                <a:latin typeface="Heebo"/>
                <a:ea typeface="Heebo"/>
                <a:cs typeface="Heebo"/>
                <a:sym typeface="Heebo"/>
              </a:rPr>
              <a:t> for their hard work (“free </a:t>
            </a:r>
            <a:r>
              <a:rPr lang="en-US" sz="2400" dirty="0" err="1">
                <a:solidFill>
                  <a:srgbClr val="000000"/>
                </a:solidFill>
                <a:latin typeface="Heebo"/>
                <a:ea typeface="Heebo"/>
                <a:cs typeface="Heebo"/>
                <a:sym typeface="Heebo"/>
              </a:rPr>
              <a:t>labour</a:t>
            </a:r>
            <a:r>
              <a:rPr lang="en-US" sz="2400" dirty="0">
                <a:solidFill>
                  <a:srgbClr val="000000"/>
                </a:solidFill>
                <a:latin typeface="Heebo"/>
                <a:ea typeface="Heebo"/>
                <a:cs typeface="Heebo"/>
                <a:sym typeface="Heebo"/>
              </a:rPr>
              <a:t>”)</a:t>
            </a:r>
          </a:p>
          <a:p>
            <a:pPr marL="518160" lvl="1" indent="-259080" algn="l">
              <a:lnSpc>
                <a:spcPts val="3359"/>
              </a:lnSpc>
              <a:buFont typeface="Arial"/>
              <a:buChar char="•"/>
            </a:pPr>
            <a:r>
              <a:rPr lang="en-US" sz="2400" dirty="0">
                <a:solidFill>
                  <a:srgbClr val="000000"/>
                </a:solidFill>
                <a:latin typeface="Heebo"/>
                <a:ea typeface="Heebo"/>
                <a:cs typeface="Heebo"/>
                <a:sym typeface="Heebo"/>
              </a:rPr>
              <a:t>better quality of review to be obtained</a:t>
            </a:r>
          </a:p>
          <a:p>
            <a:pPr algn="l">
              <a:lnSpc>
                <a:spcPts val="3359"/>
              </a:lnSpc>
            </a:pPr>
            <a:endParaRPr lang="en-US" sz="2400" dirty="0">
              <a:solidFill>
                <a:srgbClr val="000000"/>
              </a:solidFill>
              <a:latin typeface="Heebo"/>
              <a:ea typeface="Heebo"/>
              <a:cs typeface="Heebo"/>
              <a:sym typeface="Heebo"/>
            </a:endParaRPr>
          </a:p>
          <a:p>
            <a:pPr algn="l">
              <a:lnSpc>
                <a:spcPts val="3359"/>
              </a:lnSpc>
            </a:pPr>
            <a:endParaRPr lang="en-US" sz="2400" dirty="0">
              <a:solidFill>
                <a:srgbClr val="000000"/>
              </a:solidFill>
              <a:latin typeface="Heebo"/>
              <a:ea typeface="Heebo"/>
              <a:cs typeface="Heebo"/>
              <a:sym typeface="Heebo"/>
            </a:endParaRPr>
          </a:p>
        </p:txBody>
      </p:sp>
      <p:sp>
        <p:nvSpPr>
          <p:cNvPr id="5" name="TextBox 5"/>
          <p:cNvSpPr txBox="1"/>
          <p:nvPr/>
        </p:nvSpPr>
        <p:spPr>
          <a:xfrm>
            <a:off x="1147724" y="8892792"/>
            <a:ext cx="2647165" cy="314325"/>
          </a:xfrm>
          <a:prstGeom prst="rect">
            <a:avLst/>
          </a:prstGeom>
        </p:spPr>
        <p:txBody>
          <a:bodyPr lIns="0" tIns="0" rIns="0" bIns="0" rtlCol="0" anchor="t">
            <a:spAutoFit/>
          </a:bodyPr>
          <a:lstStyle/>
          <a:p>
            <a:pPr algn="just">
              <a:lnSpc>
                <a:spcPts val="2520"/>
              </a:lnSpc>
              <a:spcBef>
                <a:spcPct val="0"/>
              </a:spcBef>
            </a:pPr>
            <a:r>
              <a:rPr lang="en-US" sz="2100" u="sng" dirty="0">
                <a:solidFill>
                  <a:srgbClr val="000000"/>
                </a:solidFill>
                <a:latin typeface="Heebo Bold"/>
                <a:ea typeface="Heebo Bold"/>
                <a:cs typeface="Heebo Bold"/>
                <a:sym typeface="Heebo Bold"/>
                <a:hlinkClick r:id="rId4" tooltip="https://forrt.org/glossary/english/open_peer_review/"/>
              </a:rPr>
              <a:t>Source: </a:t>
            </a:r>
            <a:r>
              <a:rPr lang="en-US" sz="2100" u="sng" dirty="0" err="1">
                <a:solidFill>
                  <a:srgbClr val="000000"/>
                </a:solidFill>
                <a:latin typeface="Heebo Bold"/>
                <a:ea typeface="Heebo Bold"/>
                <a:cs typeface="Heebo Bold"/>
                <a:sym typeface="Heebo Bold"/>
                <a:hlinkClick r:id="rId4" tooltip="https://forrt.org/glossary/english/open_peer_review/"/>
              </a:rPr>
              <a:t>FORRT</a:t>
            </a:r>
            <a:r>
              <a:rPr lang="en-US" sz="2100" u="sng" dirty="0">
                <a:solidFill>
                  <a:srgbClr val="000000"/>
                </a:solidFill>
                <a:latin typeface="Heebo Bold"/>
                <a:ea typeface="Heebo Bold"/>
                <a:cs typeface="Heebo Bold"/>
                <a:sym typeface="Heebo Bold"/>
                <a:hlinkClick r:id="rId4" tooltip="https://forrt.org/glossary/english/open_peer_review/"/>
              </a:rPr>
              <a:t> </a:t>
            </a:r>
          </a:p>
        </p:txBody>
      </p:sp>
      <p:sp>
        <p:nvSpPr>
          <p:cNvPr id="6" name="TextBox 6"/>
          <p:cNvSpPr txBox="1"/>
          <p:nvPr/>
        </p:nvSpPr>
        <p:spPr>
          <a:xfrm>
            <a:off x="11670539" y="8578467"/>
            <a:ext cx="5588761" cy="314325"/>
          </a:xfrm>
          <a:prstGeom prst="rect">
            <a:avLst/>
          </a:prstGeom>
        </p:spPr>
        <p:txBody>
          <a:bodyPr lIns="0" tIns="0" rIns="0" bIns="0" rtlCol="0" anchor="t">
            <a:spAutoFit/>
          </a:bodyPr>
          <a:lstStyle/>
          <a:p>
            <a:pPr algn="r">
              <a:lnSpc>
                <a:spcPts val="2520"/>
              </a:lnSpc>
              <a:spcBef>
                <a:spcPct val="0"/>
              </a:spcBef>
            </a:pPr>
            <a:r>
              <a:rPr lang="en-US" sz="2100" u="sng" dirty="0">
                <a:solidFill>
                  <a:srgbClr val="000000"/>
                </a:solidFill>
                <a:latin typeface="Heebo Bold"/>
                <a:ea typeface="Heebo Bold"/>
                <a:cs typeface="Heebo Bold"/>
                <a:sym typeface="Heebo Bold"/>
              </a:rPr>
              <a:t>https://plos.org/resource/open-peer-review/</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6EFE8"/>
        </a:solidFill>
        <a:effectLst/>
      </p:bgPr>
    </p:bg>
    <p:spTree>
      <p:nvGrpSpPr>
        <p:cNvPr id="1" name=""/>
        <p:cNvGrpSpPr/>
        <p:nvPr/>
      </p:nvGrpSpPr>
      <p:grpSpPr>
        <a:xfrm>
          <a:off x="0" y="0"/>
          <a:ext cx="0" cy="0"/>
          <a:chOff x="0" y="0"/>
          <a:chExt cx="0" cy="0"/>
        </a:xfrm>
      </p:grpSpPr>
      <p:grpSp>
        <p:nvGrpSpPr>
          <p:cNvPr id="2" name="Group 2"/>
          <p:cNvGrpSpPr/>
          <p:nvPr/>
        </p:nvGrpSpPr>
        <p:grpSpPr>
          <a:xfrm>
            <a:off x="10500157" y="-70489"/>
            <a:ext cx="8098335" cy="10707401"/>
            <a:chOff x="0" y="0"/>
            <a:chExt cx="10797780" cy="14276535"/>
          </a:xfrm>
        </p:grpSpPr>
        <p:pic>
          <p:nvPicPr>
            <p:cNvPr id="3" name="Picture 3"/>
            <p:cNvPicPr>
              <a:picLocks noChangeAspect="1"/>
            </p:cNvPicPr>
            <p:nvPr/>
          </p:nvPicPr>
          <p:blipFill>
            <a:blip r:embed="rId3"/>
            <a:srcRect l="39771" t="4904" r="12309"/>
            <a:stretch>
              <a:fillRect/>
            </a:stretch>
          </p:blipFill>
          <p:spPr>
            <a:xfrm>
              <a:off x="0" y="0"/>
              <a:ext cx="10797780" cy="14276535"/>
            </a:xfrm>
            <a:prstGeom prst="rect">
              <a:avLst/>
            </a:prstGeom>
          </p:spPr>
        </p:pic>
      </p:grpSp>
      <p:sp>
        <p:nvSpPr>
          <p:cNvPr id="4" name="AutoShape 4"/>
          <p:cNvSpPr/>
          <p:nvPr/>
        </p:nvSpPr>
        <p:spPr>
          <a:xfrm>
            <a:off x="14549325" y="9451475"/>
            <a:ext cx="2709975" cy="0"/>
          </a:xfrm>
          <a:prstGeom prst="line">
            <a:avLst/>
          </a:prstGeom>
          <a:ln w="19050" cap="flat">
            <a:solidFill>
              <a:srgbClr val="FFCA2C"/>
            </a:solidFill>
            <a:prstDash val="solid"/>
            <a:headEnd type="none" w="sm" len="sm"/>
            <a:tailEnd type="none" w="sm" len="sm"/>
          </a:ln>
        </p:spPr>
        <p:txBody>
          <a:bodyPr/>
          <a:lstStyle/>
          <a:p>
            <a:endParaRPr lang="en-GB"/>
          </a:p>
        </p:txBody>
      </p:sp>
      <p:sp>
        <p:nvSpPr>
          <p:cNvPr id="5" name="Freeform 5"/>
          <p:cNvSpPr/>
          <p:nvPr/>
        </p:nvSpPr>
        <p:spPr>
          <a:xfrm>
            <a:off x="13156223" y="1472091"/>
            <a:ext cx="4103077" cy="4114800"/>
          </a:xfrm>
          <a:custGeom>
            <a:avLst/>
            <a:gdLst/>
            <a:ahLst/>
            <a:cxnLst/>
            <a:rect l="l" t="t" r="r" b="b"/>
            <a:pathLst>
              <a:path w="4103077" h="4114800">
                <a:moveTo>
                  <a:pt x="0" y="0"/>
                </a:moveTo>
                <a:lnTo>
                  <a:pt x="4103077" y="0"/>
                </a:lnTo>
                <a:lnTo>
                  <a:pt x="4103077"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6" name="TextBox 6"/>
          <p:cNvSpPr txBox="1"/>
          <p:nvPr/>
        </p:nvSpPr>
        <p:spPr>
          <a:xfrm>
            <a:off x="1028700" y="1038225"/>
            <a:ext cx="6672183" cy="714375"/>
          </a:xfrm>
          <a:prstGeom prst="rect">
            <a:avLst/>
          </a:prstGeom>
        </p:spPr>
        <p:txBody>
          <a:bodyPr lIns="0" tIns="0" rIns="0" bIns="0" rtlCol="0" anchor="t">
            <a:spAutoFit/>
          </a:bodyPr>
          <a:lstStyle/>
          <a:p>
            <a:pPr algn="l">
              <a:lnSpc>
                <a:spcPts val="5759"/>
              </a:lnSpc>
            </a:pPr>
            <a:r>
              <a:rPr lang="en-US" sz="4800">
                <a:solidFill>
                  <a:srgbClr val="000000"/>
                </a:solidFill>
                <a:latin typeface="Heebo Bold"/>
                <a:ea typeface="Heebo Bold"/>
                <a:cs typeface="Heebo Bold"/>
                <a:sym typeface="Heebo Bold"/>
              </a:rPr>
              <a:t>Where do we start?</a:t>
            </a:r>
          </a:p>
        </p:txBody>
      </p:sp>
      <p:sp>
        <p:nvSpPr>
          <p:cNvPr id="7" name="Freeform 7"/>
          <p:cNvSpPr/>
          <p:nvPr/>
        </p:nvSpPr>
        <p:spPr>
          <a:xfrm>
            <a:off x="1907252" y="2150393"/>
            <a:ext cx="7236748" cy="6498025"/>
          </a:xfrm>
          <a:custGeom>
            <a:avLst/>
            <a:gdLst/>
            <a:ahLst/>
            <a:cxnLst/>
            <a:rect l="l" t="t" r="r" b="b"/>
            <a:pathLst>
              <a:path w="7236748" h="6498025">
                <a:moveTo>
                  <a:pt x="0" y="0"/>
                </a:moveTo>
                <a:lnTo>
                  <a:pt x="7236748" y="0"/>
                </a:lnTo>
                <a:lnTo>
                  <a:pt x="7236748" y="6498025"/>
                </a:lnTo>
                <a:lnTo>
                  <a:pt x="0" y="6498025"/>
                </a:lnTo>
                <a:lnTo>
                  <a:pt x="0" y="0"/>
                </a:lnTo>
                <a:close/>
              </a:path>
            </a:pathLst>
          </a:custGeom>
          <a:blipFill>
            <a:blip r:embed="rId6"/>
            <a:stretch>
              <a:fillRect/>
            </a:stretch>
          </a:blipFill>
        </p:spPr>
        <p:txBody>
          <a:bodyPr/>
          <a:lstStyle/>
          <a:p>
            <a:endParaRPr lang="en-GB"/>
          </a:p>
        </p:txBody>
      </p:sp>
      <p:sp>
        <p:nvSpPr>
          <p:cNvPr id="8" name="TextBox 8"/>
          <p:cNvSpPr txBox="1"/>
          <p:nvPr/>
        </p:nvSpPr>
        <p:spPr>
          <a:xfrm>
            <a:off x="1028700" y="8998585"/>
            <a:ext cx="8115300" cy="259715"/>
          </a:xfrm>
          <a:prstGeom prst="rect">
            <a:avLst/>
          </a:prstGeom>
        </p:spPr>
        <p:txBody>
          <a:bodyPr lIns="0" tIns="0" rIns="0" bIns="0" rtlCol="0" anchor="t">
            <a:spAutoFit/>
          </a:bodyPr>
          <a:lstStyle/>
          <a:p>
            <a:pPr algn="l">
              <a:lnSpc>
                <a:spcPts val="1960"/>
              </a:lnSpc>
            </a:pPr>
            <a:r>
              <a:rPr lang="en-US" sz="1400" dirty="0">
                <a:solidFill>
                  <a:srgbClr val="000000"/>
                </a:solidFill>
                <a:latin typeface="Arimo"/>
                <a:ea typeface="Arimo"/>
                <a:cs typeface="Arimo"/>
                <a:sym typeface="Arimo"/>
              </a:rPr>
              <a:t>Image source: </a:t>
            </a:r>
            <a:r>
              <a:rPr lang="en-US" sz="1400" u="sng" dirty="0">
                <a:solidFill>
                  <a:srgbClr val="000000"/>
                </a:solidFill>
                <a:latin typeface="Arimo"/>
                <a:ea typeface="Arimo"/>
                <a:cs typeface="Arimo"/>
                <a:sym typeface="Arimo"/>
                <a:hlinkClick r:id="rId7" tooltip="https://guides.library.cmu.edu/opensciencehomepage/opensciencebuffet"/>
              </a:rPr>
              <a:t>https://guides.library.cmu.edu/opensciencehomepage/opensciencebuffet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A72B1B"/>
        </a:solidFill>
        <a:effectLst/>
      </p:bgPr>
    </p:bg>
    <p:spTree>
      <p:nvGrpSpPr>
        <p:cNvPr id="1" name=""/>
        <p:cNvGrpSpPr/>
        <p:nvPr/>
      </p:nvGrpSpPr>
      <p:grpSpPr>
        <a:xfrm>
          <a:off x="0" y="0"/>
          <a:ext cx="0" cy="0"/>
          <a:chOff x="0" y="0"/>
          <a:chExt cx="0" cy="0"/>
        </a:xfrm>
      </p:grpSpPr>
      <p:sp>
        <p:nvSpPr>
          <p:cNvPr id="2" name="TextBox 2"/>
          <p:cNvSpPr txBox="1"/>
          <p:nvPr/>
        </p:nvSpPr>
        <p:spPr>
          <a:xfrm>
            <a:off x="2457897" y="4325831"/>
            <a:ext cx="13372205" cy="1559138"/>
          </a:xfrm>
          <a:prstGeom prst="rect">
            <a:avLst/>
          </a:prstGeom>
        </p:spPr>
        <p:txBody>
          <a:bodyPr lIns="0" tIns="0" rIns="0" bIns="0" rtlCol="0" anchor="t">
            <a:spAutoFit/>
          </a:bodyPr>
          <a:lstStyle/>
          <a:p>
            <a:pPr algn="l">
              <a:lnSpc>
                <a:spcPts val="12597"/>
              </a:lnSpc>
            </a:pPr>
            <a:r>
              <a:rPr lang="en-US" sz="9765">
                <a:solidFill>
                  <a:srgbClr val="FFFFFF"/>
                </a:solidFill>
                <a:latin typeface="Open Sauce Semi-Bold"/>
                <a:ea typeface="Open Sauce Semi-Bold"/>
                <a:cs typeface="Open Sauce Semi-Bold"/>
                <a:sym typeface="Open Sauce Semi-Bold"/>
              </a:rPr>
              <a:t>any questions?</a:t>
            </a:r>
          </a:p>
        </p:txBody>
      </p:sp>
      <p:sp>
        <p:nvSpPr>
          <p:cNvPr id="3" name="AutoShape 3"/>
          <p:cNvSpPr/>
          <p:nvPr/>
        </p:nvSpPr>
        <p:spPr>
          <a:xfrm>
            <a:off x="-330610" y="9248775"/>
            <a:ext cx="19528030" cy="0"/>
          </a:xfrm>
          <a:prstGeom prst="line">
            <a:avLst/>
          </a:prstGeom>
          <a:ln w="9525" cap="rnd">
            <a:solidFill>
              <a:srgbClr val="000000">
                <a:alpha val="32941"/>
              </a:srgbClr>
            </a:solidFill>
            <a:prstDash val="solid"/>
            <a:headEnd type="none" w="sm" len="sm"/>
            <a:tailEnd type="none" w="sm" len="sm"/>
          </a:ln>
        </p:spPr>
        <p:txBody>
          <a:bodyPr/>
          <a:lstStyle/>
          <a:p>
            <a:endParaRPr lang="en-GB"/>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C8C8CA"/>
        </a:solidFill>
        <a:effectLst/>
      </p:bgPr>
    </p:bg>
    <p:spTree>
      <p:nvGrpSpPr>
        <p:cNvPr id="1" name=""/>
        <p:cNvGrpSpPr/>
        <p:nvPr/>
      </p:nvGrpSpPr>
      <p:grpSpPr>
        <a:xfrm>
          <a:off x="0" y="0"/>
          <a:ext cx="0" cy="0"/>
          <a:chOff x="0" y="0"/>
          <a:chExt cx="0" cy="0"/>
        </a:xfrm>
      </p:grpSpPr>
      <p:sp>
        <p:nvSpPr>
          <p:cNvPr id="2" name="TextBox 2"/>
          <p:cNvSpPr txBox="1"/>
          <p:nvPr/>
        </p:nvSpPr>
        <p:spPr>
          <a:xfrm>
            <a:off x="2852083" y="3137473"/>
            <a:ext cx="12583834" cy="3153695"/>
          </a:xfrm>
          <a:prstGeom prst="rect">
            <a:avLst/>
          </a:prstGeom>
        </p:spPr>
        <p:txBody>
          <a:bodyPr lIns="0" tIns="0" rIns="0" bIns="0" rtlCol="0" anchor="t">
            <a:spAutoFit/>
          </a:bodyPr>
          <a:lstStyle/>
          <a:p>
            <a:pPr algn="l">
              <a:lnSpc>
                <a:spcPts val="12597"/>
              </a:lnSpc>
            </a:pPr>
            <a:r>
              <a:rPr lang="en-US" sz="9765">
                <a:solidFill>
                  <a:srgbClr val="FFFFFF"/>
                </a:solidFill>
                <a:latin typeface="Open Sauce Semi-Bold"/>
                <a:ea typeface="Open Sauce Semi-Bold"/>
                <a:cs typeface="Open Sauce Semi-Bold"/>
                <a:sym typeface="Open Sauce Semi-Bold"/>
              </a:rPr>
              <a:t>Let’s take a break</a:t>
            </a:r>
          </a:p>
          <a:p>
            <a:pPr algn="l">
              <a:lnSpc>
                <a:spcPts val="12597"/>
              </a:lnSpc>
            </a:pPr>
            <a:r>
              <a:rPr lang="en-US" sz="9765">
                <a:solidFill>
                  <a:srgbClr val="000000"/>
                </a:solidFill>
                <a:latin typeface="Open Sauce Bold"/>
                <a:ea typeface="Open Sauce Bold"/>
                <a:cs typeface="Open Sauce Bold"/>
                <a:sym typeface="Open Sauce Bold"/>
              </a:rPr>
              <a:t>5-10 minutes</a:t>
            </a:r>
          </a:p>
        </p:txBody>
      </p:sp>
      <p:sp>
        <p:nvSpPr>
          <p:cNvPr id="3" name="AutoShape 3"/>
          <p:cNvSpPr/>
          <p:nvPr/>
        </p:nvSpPr>
        <p:spPr>
          <a:xfrm>
            <a:off x="-330610" y="9248775"/>
            <a:ext cx="19528030" cy="0"/>
          </a:xfrm>
          <a:prstGeom prst="line">
            <a:avLst/>
          </a:prstGeom>
          <a:ln w="9525" cap="rnd">
            <a:solidFill>
              <a:srgbClr val="000000">
                <a:alpha val="32941"/>
              </a:srgbClr>
            </a:solidFill>
            <a:prstDash val="solid"/>
            <a:headEnd type="none" w="sm" len="sm"/>
            <a:tailEnd type="none" w="sm" len="sm"/>
          </a:ln>
        </p:spPr>
        <p:txBody>
          <a:bodyPr/>
          <a:lstStyle/>
          <a:p>
            <a:endParaRPr lang="en-GB"/>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6EFE8"/>
        </a:solidFill>
        <a:effectLst/>
      </p:bgPr>
    </p:bg>
    <p:spTree>
      <p:nvGrpSpPr>
        <p:cNvPr id="1" name=""/>
        <p:cNvGrpSpPr/>
        <p:nvPr/>
      </p:nvGrpSpPr>
      <p:grpSpPr>
        <a:xfrm>
          <a:off x="0" y="0"/>
          <a:ext cx="0" cy="0"/>
          <a:chOff x="0" y="0"/>
          <a:chExt cx="0" cy="0"/>
        </a:xfrm>
      </p:grpSpPr>
      <p:sp>
        <p:nvSpPr>
          <p:cNvPr id="2" name="Freeform 2"/>
          <p:cNvSpPr/>
          <p:nvPr/>
        </p:nvSpPr>
        <p:spPr>
          <a:xfrm>
            <a:off x="10735746" y="2879387"/>
            <a:ext cx="6523554" cy="5349314"/>
          </a:xfrm>
          <a:custGeom>
            <a:avLst/>
            <a:gdLst/>
            <a:ahLst/>
            <a:cxnLst/>
            <a:rect l="l" t="t" r="r" b="b"/>
            <a:pathLst>
              <a:path w="6523554" h="5349314">
                <a:moveTo>
                  <a:pt x="0" y="0"/>
                </a:moveTo>
                <a:lnTo>
                  <a:pt x="6523554" y="0"/>
                </a:lnTo>
                <a:lnTo>
                  <a:pt x="6523554" y="5349315"/>
                </a:lnTo>
                <a:lnTo>
                  <a:pt x="0" y="5349315"/>
                </a:lnTo>
                <a:lnTo>
                  <a:pt x="0" y="0"/>
                </a:lnTo>
                <a:close/>
              </a:path>
            </a:pathLst>
          </a:custGeom>
          <a:blipFill>
            <a:blip r:embed="rId3"/>
            <a:stretch>
              <a:fillRect/>
            </a:stretch>
          </a:blipFill>
        </p:spPr>
        <p:txBody>
          <a:bodyPr/>
          <a:lstStyle/>
          <a:p>
            <a:endParaRPr lang="en-GB"/>
          </a:p>
        </p:txBody>
      </p:sp>
      <p:sp>
        <p:nvSpPr>
          <p:cNvPr id="3" name="TextBox 3"/>
          <p:cNvSpPr txBox="1"/>
          <p:nvPr/>
        </p:nvSpPr>
        <p:spPr>
          <a:xfrm>
            <a:off x="1028700" y="4188233"/>
            <a:ext cx="9954208" cy="1228725"/>
          </a:xfrm>
          <a:prstGeom prst="rect">
            <a:avLst/>
          </a:prstGeom>
        </p:spPr>
        <p:txBody>
          <a:bodyPr lIns="0" tIns="0" rIns="0" bIns="0" rtlCol="0" anchor="t">
            <a:spAutoFit/>
          </a:bodyPr>
          <a:lstStyle/>
          <a:p>
            <a:pPr algn="l">
              <a:lnSpc>
                <a:spcPts val="9600"/>
              </a:lnSpc>
            </a:pPr>
            <a:r>
              <a:rPr lang="en-US" sz="8000">
                <a:solidFill>
                  <a:srgbClr val="000000"/>
                </a:solidFill>
                <a:latin typeface="Heebo Bold"/>
                <a:ea typeface="Heebo Bold"/>
                <a:cs typeface="Heebo Bold"/>
                <a:sym typeface="Heebo Bold"/>
              </a:rPr>
              <a:t>BIG-TEAM SCIENCE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6EFE8"/>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8098646" cy="3825875"/>
            <a:chOff x="0" y="0"/>
            <a:chExt cx="3047669" cy="1439747"/>
          </a:xfrm>
        </p:grpSpPr>
        <p:sp>
          <p:nvSpPr>
            <p:cNvPr id="3" name="Freeform 3"/>
            <p:cNvSpPr/>
            <p:nvPr/>
          </p:nvSpPr>
          <p:spPr>
            <a:xfrm>
              <a:off x="0" y="0"/>
              <a:ext cx="3047669" cy="1439747"/>
            </a:xfrm>
            <a:custGeom>
              <a:avLst/>
              <a:gdLst/>
              <a:ahLst/>
              <a:cxnLst/>
              <a:rect l="l" t="t" r="r" b="b"/>
              <a:pathLst>
                <a:path w="3047669" h="1439747">
                  <a:moveTo>
                    <a:pt x="0" y="0"/>
                  </a:moveTo>
                  <a:lnTo>
                    <a:pt x="3047669" y="0"/>
                  </a:lnTo>
                  <a:lnTo>
                    <a:pt x="3047669" y="1439747"/>
                  </a:lnTo>
                  <a:lnTo>
                    <a:pt x="0" y="1439747"/>
                  </a:lnTo>
                  <a:close/>
                </a:path>
              </a:pathLst>
            </a:custGeom>
            <a:solidFill>
              <a:srgbClr val="000000"/>
            </a:solidFill>
          </p:spPr>
          <p:txBody>
            <a:bodyPr/>
            <a:lstStyle/>
            <a:p>
              <a:endParaRPr lang="en-GB"/>
            </a:p>
          </p:txBody>
        </p:sp>
      </p:grpSp>
      <p:sp>
        <p:nvSpPr>
          <p:cNvPr id="4" name="Freeform 4"/>
          <p:cNvSpPr/>
          <p:nvPr/>
        </p:nvSpPr>
        <p:spPr>
          <a:xfrm>
            <a:off x="0" y="3825875"/>
            <a:ext cx="8098646" cy="6461125"/>
          </a:xfrm>
          <a:custGeom>
            <a:avLst/>
            <a:gdLst/>
            <a:ahLst/>
            <a:cxnLst/>
            <a:rect l="l" t="t" r="r" b="b"/>
            <a:pathLst>
              <a:path w="8098646" h="6461125">
                <a:moveTo>
                  <a:pt x="0" y="0"/>
                </a:moveTo>
                <a:lnTo>
                  <a:pt x="8098646" y="0"/>
                </a:lnTo>
                <a:lnTo>
                  <a:pt x="8098646" y="6461125"/>
                </a:lnTo>
                <a:lnTo>
                  <a:pt x="0" y="6461125"/>
                </a:lnTo>
                <a:lnTo>
                  <a:pt x="0" y="0"/>
                </a:lnTo>
                <a:close/>
              </a:path>
            </a:pathLst>
          </a:custGeom>
          <a:blipFill>
            <a:blip r:embed="rId3"/>
            <a:stretch>
              <a:fillRect l="-9611" r="-9611"/>
            </a:stretch>
          </a:blipFill>
        </p:spPr>
        <p:txBody>
          <a:bodyPr/>
          <a:lstStyle/>
          <a:p>
            <a:endParaRPr lang="en-GB"/>
          </a:p>
        </p:txBody>
      </p:sp>
      <p:sp>
        <p:nvSpPr>
          <p:cNvPr id="5" name="TextBox 5"/>
          <p:cNvSpPr txBox="1"/>
          <p:nvPr/>
        </p:nvSpPr>
        <p:spPr>
          <a:xfrm>
            <a:off x="1028700" y="1019175"/>
            <a:ext cx="5915461" cy="1838325"/>
          </a:xfrm>
          <a:prstGeom prst="rect">
            <a:avLst/>
          </a:prstGeom>
        </p:spPr>
        <p:txBody>
          <a:bodyPr lIns="0" tIns="0" rIns="0" bIns="0" rtlCol="0" anchor="t">
            <a:spAutoFit/>
          </a:bodyPr>
          <a:lstStyle/>
          <a:p>
            <a:pPr marL="0" lvl="0" indent="0" algn="ctr">
              <a:lnSpc>
                <a:spcPts val="7200"/>
              </a:lnSpc>
            </a:pPr>
            <a:r>
              <a:rPr lang="en-US" sz="6000">
                <a:solidFill>
                  <a:srgbClr val="F6EFE8"/>
                </a:solidFill>
                <a:latin typeface="Heebo Bold"/>
                <a:ea typeface="Heebo Bold"/>
                <a:cs typeface="Heebo Bold"/>
                <a:sym typeface="Heebo Bold"/>
              </a:rPr>
              <a:t>What is Big-Team Science?</a:t>
            </a:r>
          </a:p>
        </p:txBody>
      </p:sp>
      <p:grpSp>
        <p:nvGrpSpPr>
          <p:cNvPr id="6" name="Group 6"/>
          <p:cNvGrpSpPr/>
          <p:nvPr/>
        </p:nvGrpSpPr>
        <p:grpSpPr>
          <a:xfrm>
            <a:off x="8587454" y="1028700"/>
            <a:ext cx="8002064" cy="3942339"/>
            <a:chOff x="0" y="0"/>
            <a:chExt cx="10669419" cy="5256452"/>
          </a:xfrm>
        </p:grpSpPr>
        <p:sp>
          <p:nvSpPr>
            <p:cNvPr id="7" name="TextBox 7"/>
            <p:cNvSpPr txBox="1"/>
            <p:nvPr/>
          </p:nvSpPr>
          <p:spPr>
            <a:xfrm>
              <a:off x="0" y="-95250"/>
              <a:ext cx="10669419" cy="762162"/>
            </a:xfrm>
            <a:prstGeom prst="rect">
              <a:avLst/>
            </a:prstGeom>
          </p:spPr>
          <p:txBody>
            <a:bodyPr lIns="0" tIns="0" rIns="0" bIns="0" rtlCol="0" anchor="t">
              <a:spAutoFit/>
            </a:bodyPr>
            <a:lstStyle/>
            <a:p>
              <a:pPr marL="0" lvl="0" indent="0" algn="l">
                <a:lnSpc>
                  <a:spcPts val="4931"/>
                </a:lnSpc>
                <a:spcBef>
                  <a:spcPct val="0"/>
                </a:spcBef>
              </a:pPr>
              <a:r>
                <a:rPr lang="en-US" sz="3287" u="none">
                  <a:solidFill>
                    <a:srgbClr val="000000"/>
                  </a:solidFill>
                  <a:latin typeface="Heebo Bold"/>
                  <a:ea typeface="Heebo Bold"/>
                  <a:cs typeface="Heebo Bold"/>
                  <a:sym typeface="Heebo Bold"/>
                </a:rPr>
                <a:t>LARGE-SCALE COLLABORATIONS:</a:t>
              </a:r>
            </a:p>
          </p:txBody>
        </p:sp>
        <p:sp>
          <p:nvSpPr>
            <p:cNvPr id="8" name="TextBox 8"/>
            <p:cNvSpPr txBox="1"/>
            <p:nvPr/>
          </p:nvSpPr>
          <p:spPr>
            <a:xfrm>
              <a:off x="0" y="1054022"/>
              <a:ext cx="10669419" cy="4202430"/>
            </a:xfrm>
            <a:prstGeom prst="rect">
              <a:avLst/>
            </a:prstGeom>
          </p:spPr>
          <p:txBody>
            <a:bodyPr lIns="0" tIns="0" rIns="0" bIns="0" rtlCol="0" anchor="t">
              <a:spAutoFit/>
            </a:bodyPr>
            <a:lstStyle/>
            <a:p>
              <a:pPr marL="518160" lvl="1" indent="-259080" algn="l">
                <a:lnSpc>
                  <a:spcPts val="3599"/>
                </a:lnSpc>
                <a:spcBef>
                  <a:spcPct val="0"/>
                </a:spcBef>
                <a:buFont typeface="Arial"/>
                <a:buChar char="•"/>
              </a:pPr>
              <a:r>
                <a:rPr lang="en-US" sz="2399" u="none">
                  <a:solidFill>
                    <a:srgbClr val="000000"/>
                  </a:solidFill>
                  <a:latin typeface="Heebo"/>
                  <a:ea typeface="Heebo"/>
                  <a:cs typeface="Heebo"/>
                  <a:sym typeface="Heebo"/>
                </a:rPr>
                <a:t>BTS involves bringing together many researchers from </a:t>
              </a:r>
              <a:r>
                <a:rPr lang="en-US" sz="2399" u="none">
                  <a:solidFill>
                    <a:srgbClr val="000000"/>
                  </a:solidFill>
                  <a:latin typeface="Heebo Bold"/>
                  <a:ea typeface="Heebo Bold"/>
                  <a:cs typeface="Heebo Bold"/>
                  <a:sym typeface="Heebo Bold"/>
                </a:rPr>
                <a:t>diverse backgrounds</a:t>
              </a:r>
              <a:r>
                <a:rPr lang="en-US" sz="2399" u="none">
                  <a:solidFill>
                    <a:srgbClr val="000000"/>
                  </a:solidFill>
                  <a:latin typeface="Heebo"/>
                  <a:ea typeface="Heebo"/>
                  <a:cs typeface="Heebo"/>
                  <a:sym typeface="Heebo"/>
                </a:rPr>
                <a:t> to </a:t>
              </a:r>
              <a:r>
                <a:rPr lang="en-US" sz="2399" u="none">
                  <a:solidFill>
                    <a:srgbClr val="000000"/>
                  </a:solidFill>
                  <a:latin typeface="Heebo Bold"/>
                  <a:ea typeface="Heebo Bold"/>
                  <a:cs typeface="Heebo Bold"/>
                  <a:sym typeface="Heebo Bold"/>
                </a:rPr>
                <a:t>work on a common problem</a:t>
              </a:r>
            </a:p>
            <a:p>
              <a:pPr marL="518160" lvl="1" indent="-259080" algn="l">
                <a:lnSpc>
                  <a:spcPts val="3599"/>
                </a:lnSpc>
                <a:spcBef>
                  <a:spcPct val="0"/>
                </a:spcBef>
                <a:buFont typeface="Arial"/>
                <a:buChar char="•"/>
              </a:pPr>
              <a:r>
                <a:rPr lang="en-US" sz="2399" u="none">
                  <a:solidFill>
                    <a:srgbClr val="000000"/>
                  </a:solidFill>
                  <a:latin typeface="Heebo"/>
                  <a:ea typeface="Heebo"/>
                  <a:cs typeface="Heebo"/>
                  <a:sym typeface="Heebo"/>
                </a:rPr>
                <a:t>Allow individual researchers to specialise into roles that matches their skills</a:t>
              </a:r>
            </a:p>
            <a:p>
              <a:pPr marL="518160" lvl="1" indent="-259080" algn="l">
                <a:lnSpc>
                  <a:spcPts val="3599"/>
                </a:lnSpc>
                <a:spcBef>
                  <a:spcPct val="0"/>
                </a:spcBef>
                <a:buFont typeface="Arial"/>
                <a:buChar char="•"/>
              </a:pPr>
              <a:r>
                <a:rPr lang="en-US" sz="2399" u="none">
                  <a:solidFill>
                    <a:srgbClr val="000000"/>
                  </a:solidFill>
                  <a:latin typeface="Heebo"/>
                  <a:ea typeface="Heebo"/>
                  <a:cs typeface="Heebo"/>
                  <a:sym typeface="Heebo"/>
                </a:rPr>
                <a:t>Leverage on the expertise of experienced researchers </a:t>
              </a:r>
            </a:p>
            <a:p>
              <a:pPr marL="518160" lvl="1" indent="-259080" algn="l">
                <a:lnSpc>
                  <a:spcPts val="3599"/>
                </a:lnSpc>
                <a:spcBef>
                  <a:spcPct val="0"/>
                </a:spcBef>
                <a:buFont typeface="Arial"/>
                <a:buChar char="•"/>
              </a:pPr>
              <a:r>
                <a:rPr lang="en-US" sz="2399" u="none">
                  <a:solidFill>
                    <a:srgbClr val="000000"/>
                  </a:solidFill>
                  <a:latin typeface="Heebo"/>
                  <a:ea typeface="Heebo"/>
                  <a:cs typeface="Heebo"/>
                  <a:sym typeface="Heebo"/>
                </a:rPr>
                <a:t>BTS projects gather resources like data, materials, and funding to enable research to be done at a larger scale</a:t>
              </a:r>
            </a:p>
          </p:txBody>
        </p:sp>
      </p:grpSp>
      <p:grpSp>
        <p:nvGrpSpPr>
          <p:cNvPr id="9" name="Group 9"/>
          <p:cNvGrpSpPr/>
          <p:nvPr/>
        </p:nvGrpSpPr>
        <p:grpSpPr>
          <a:xfrm>
            <a:off x="8587454" y="5872758"/>
            <a:ext cx="8002064" cy="3385542"/>
            <a:chOff x="0" y="0"/>
            <a:chExt cx="10669419" cy="4514056"/>
          </a:xfrm>
        </p:grpSpPr>
        <p:sp>
          <p:nvSpPr>
            <p:cNvPr id="10" name="TextBox 10"/>
            <p:cNvSpPr txBox="1"/>
            <p:nvPr/>
          </p:nvSpPr>
          <p:spPr>
            <a:xfrm>
              <a:off x="0" y="-76200"/>
              <a:ext cx="10669419" cy="663409"/>
            </a:xfrm>
            <a:prstGeom prst="rect">
              <a:avLst/>
            </a:prstGeom>
          </p:spPr>
          <p:txBody>
            <a:bodyPr lIns="0" tIns="0" rIns="0" bIns="0" rtlCol="0" anchor="t">
              <a:spAutoFit/>
            </a:bodyPr>
            <a:lstStyle/>
            <a:p>
              <a:pPr marL="0" lvl="0" indent="0" algn="l">
                <a:lnSpc>
                  <a:spcPts val="4342"/>
                </a:lnSpc>
                <a:spcBef>
                  <a:spcPct val="0"/>
                </a:spcBef>
              </a:pPr>
              <a:r>
                <a:rPr lang="en-US" sz="2894">
                  <a:solidFill>
                    <a:srgbClr val="000000"/>
                  </a:solidFill>
                  <a:latin typeface="Heebo Bold"/>
                  <a:ea typeface="Heebo Bold"/>
                  <a:cs typeface="Heebo Bold"/>
                  <a:sym typeface="Heebo Bold"/>
                </a:rPr>
                <a:t>BENEFITS OF BIG-TEAM SCIENCE</a:t>
              </a:r>
            </a:p>
          </p:txBody>
        </p:sp>
        <p:sp>
          <p:nvSpPr>
            <p:cNvPr id="11" name="TextBox 11"/>
            <p:cNvSpPr txBox="1"/>
            <p:nvPr/>
          </p:nvSpPr>
          <p:spPr>
            <a:xfrm>
              <a:off x="0" y="911701"/>
              <a:ext cx="10669419" cy="3602355"/>
            </a:xfrm>
            <a:prstGeom prst="rect">
              <a:avLst/>
            </a:prstGeom>
          </p:spPr>
          <p:txBody>
            <a:bodyPr lIns="0" tIns="0" rIns="0" bIns="0" rtlCol="0" anchor="t">
              <a:spAutoFit/>
            </a:bodyPr>
            <a:lstStyle/>
            <a:p>
              <a:pPr marL="518160" lvl="1" indent="-259080" algn="l">
                <a:lnSpc>
                  <a:spcPts val="3600"/>
                </a:lnSpc>
                <a:buFont typeface="Arial"/>
                <a:buChar char="•"/>
              </a:pPr>
              <a:r>
                <a:rPr lang="en-US" sz="2400">
                  <a:solidFill>
                    <a:srgbClr val="000000"/>
                  </a:solidFill>
                  <a:latin typeface="Heebo"/>
                  <a:ea typeface="Heebo"/>
                  <a:cs typeface="Heebo"/>
                  <a:sym typeface="Heebo"/>
                </a:rPr>
                <a:t>Work with larger sample sizes</a:t>
              </a:r>
            </a:p>
            <a:p>
              <a:pPr marL="518160" lvl="1" indent="-259080" algn="l">
                <a:lnSpc>
                  <a:spcPts val="3600"/>
                </a:lnSpc>
                <a:buFont typeface="Arial"/>
                <a:buChar char="•"/>
              </a:pPr>
              <a:r>
                <a:rPr lang="en-US" sz="2400">
                  <a:solidFill>
                    <a:srgbClr val="000000"/>
                  </a:solidFill>
                  <a:latin typeface="Heebo"/>
                  <a:ea typeface="Heebo"/>
                  <a:cs typeface="Heebo"/>
                  <a:sym typeface="Heebo"/>
                </a:rPr>
                <a:t>“Access” to non-WEIRD populations</a:t>
              </a:r>
            </a:p>
            <a:p>
              <a:pPr marL="518160" lvl="1" indent="-259080" algn="l">
                <a:lnSpc>
                  <a:spcPts val="3600"/>
                </a:lnSpc>
                <a:buFont typeface="Arial"/>
                <a:buChar char="•"/>
              </a:pPr>
              <a:r>
                <a:rPr lang="en-US" sz="2400">
                  <a:solidFill>
                    <a:srgbClr val="000000"/>
                  </a:solidFill>
                  <a:latin typeface="Heebo"/>
                  <a:ea typeface="Heebo"/>
                  <a:cs typeface="Heebo"/>
                  <a:sym typeface="Heebo"/>
                </a:rPr>
                <a:t>Can also help to respond to the replication crisis</a:t>
              </a:r>
            </a:p>
            <a:p>
              <a:pPr marL="518160" lvl="1" indent="-259080" algn="l">
                <a:lnSpc>
                  <a:spcPts val="3600"/>
                </a:lnSpc>
                <a:spcBef>
                  <a:spcPct val="0"/>
                </a:spcBef>
                <a:buFont typeface="Arial"/>
                <a:buChar char="•"/>
              </a:pPr>
              <a:r>
                <a:rPr lang="en-US" sz="2400">
                  <a:solidFill>
                    <a:srgbClr val="000000"/>
                  </a:solidFill>
                  <a:latin typeface="Heebo"/>
                  <a:ea typeface="Heebo"/>
                  <a:cs typeface="Heebo"/>
                  <a:sym typeface="Heebo"/>
                </a:rPr>
                <a:t>Enable researchers to invest their limited resources for individual reward (e.g. authorship, grant, networking) - important for those in the Global South.</a:t>
              </a: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D1C9BC"/>
        </a:solidFill>
        <a:effectLst/>
      </p:bgPr>
    </p:bg>
    <p:spTree>
      <p:nvGrpSpPr>
        <p:cNvPr id="1" name=""/>
        <p:cNvGrpSpPr/>
        <p:nvPr/>
      </p:nvGrpSpPr>
      <p:grpSpPr>
        <a:xfrm>
          <a:off x="0" y="0"/>
          <a:ext cx="0" cy="0"/>
          <a:chOff x="0" y="0"/>
          <a:chExt cx="0" cy="0"/>
        </a:xfrm>
      </p:grpSpPr>
      <p:sp>
        <p:nvSpPr>
          <p:cNvPr id="2" name="Freeform 2"/>
          <p:cNvSpPr/>
          <p:nvPr/>
        </p:nvSpPr>
        <p:spPr>
          <a:xfrm>
            <a:off x="4002273" y="2565572"/>
            <a:ext cx="12916860" cy="6996274"/>
          </a:xfrm>
          <a:custGeom>
            <a:avLst/>
            <a:gdLst/>
            <a:ahLst/>
            <a:cxnLst/>
            <a:rect l="l" t="t" r="r" b="b"/>
            <a:pathLst>
              <a:path w="12916860" h="6996274">
                <a:moveTo>
                  <a:pt x="0" y="0"/>
                </a:moveTo>
                <a:lnTo>
                  <a:pt x="12916860" y="0"/>
                </a:lnTo>
                <a:lnTo>
                  <a:pt x="12916860" y="6996273"/>
                </a:lnTo>
                <a:lnTo>
                  <a:pt x="0" y="6996273"/>
                </a:lnTo>
                <a:lnTo>
                  <a:pt x="0" y="0"/>
                </a:lnTo>
                <a:close/>
              </a:path>
            </a:pathLst>
          </a:custGeom>
          <a:blipFill>
            <a:blip r:embed="rId3"/>
            <a:stretch>
              <a:fillRect/>
            </a:stretch>
          </a:blipFill>
        </p:spPr>
        <p:txBody>
          <a:bodyPr/>
          <a:lstStyle/>
          <a:p>
            <a:endParaRPr lang="en-GB"/>
          </a:p>
        </p:txBody>
      </p:sp>
      <p:sp>
        <p:nvSpPr>
          <p:cNvPr id="3" name="Freeform 3"/>
          <p:cNvSpPr/>
          <p:nvPr/>
        </p:nvSpPr>
        <p:spPr>
          <a:xfrm>
            <a:off x="1028700" y="654624"/>
            <a:ext cx="5097307" cy="1529192"/>
          </a:xfrm>
          <a:custGeom>
            <a:avLst/>
            <a:gdLst/>
            <a:ahLst/>
            <a:cxnLst/>
            <a:rect l="l" t="t" r="r" b="b"/>
            <a:pathLst>
              <a:path w="5097307" h="1529192">
                <a:moveTo>
                  <a:pt x="0" y="0"/>
                </a:moveTo>
                <a:lnTo>
                  <a:pt x="5097307" y="0"/>
                </a:lnTo>
                <a:lnTo>
                  <a:pt x="5097307" y="1529192"/>
                </a:lnTo>
                <a:lnTo>
                  <a:pt x="0" y="1529192"/>
                </a:lnTo>
                <a:lnTo>
                  <a:pt x="0" y="0"/>
                </a:lnTo>
                <a:close/>
              </a:path>
            </a:pathLst>
          </a:custGeom>
          <a:blipFill>
            <a:blip r:embed="rId4"/>
            <a:stretch>
              <a:fillRect/>
            </a:stretch>
          </a:blipFill>
        </p:spPr>
        <p:txBody>
          <a:bodyPr/>
          <a:lstStyle/>
          <a:p>
            <a:endParaRPr lang="en-GB"/>
          </a:p>
        </p:txBody>
      </p:sp>
      <p:sp>
        <p:nvSpPr>
          <p:cNvPr id="5" name="TextBox 4">
            <a:extLst>
              <a:ext uri="{FF2B5EF4-FFF2-40B4-BE49-F238E27FC236}">
                <a16:creationId xmlns:a16="http://schemas.microsoft.com/office/drawing/2014/main" id="{4F2A2DAF-7926-1B8D-EED2-D4FC981B80C0}"/>
              </a:ext>
            </a:extLst>
          </p:cNvPr>
          <p:cNvSpPr txBox="1"/>
          <p:nvPr/>
        </p:nvSpPr>
        <p:spPr>
          <a:xfrm>
            <a:off x="1028700" y="8039100"/>
            <a:ext cx="1828800" cy="1220847"/>
          </a:xfrm>
          <a:prstGeom prst="rect">
            <a:avLst/>
          </a:prstGeom>
          <a:noFill/>
        </p:spPr>
        <p:txBody>
          <a:bodyPr wrap="square">
            <a:spAutoFit/>
          </a:bodyPr>
          <a:lstStyle/>
          <a:p>
            <a:pPr>
              <a:lnSpc>
                <a:spcPts val="2239"/>
              </a:lnSpc>
            </a:pPr>
            <a:r>
              <a:rPr lang="en-US" sz="1599" b="1" dirty="0">
                <a:latin typeface="Heebo" pitchFamily="2" charset="-79"/>
                <a:ea typeface="Heebo Bold"/>
                <a:cs typeface="Heebo" pitchFamily="2" charset="-79"/>
                <a:sym typeface="Heebo Bold"/>
              </a:rPr>
              <a:t>Image source:</a:t>
            </a:r>
          </a:p>
          <a:p>
            <a:pPr>
              <a:lnSpc>
                <a:spcPts val="2239"/>
              </a:lnSpc>
            </a:pPr>
            <a:r>
              <a:rPr lang="en-US" sz="1599" dirty="0">
                <a:latin typeface="Heebo" pitchFamily="2" charset="-79"/>
                <a:ea typeface="Heebo Bold"/>
                <a:cs typeface="Heebo" pitchFamily="2" charset="-79"/>
                <a:sym typeface="Heebo Bold"/>
              </a:rPr>
              <a:t>https://doi.org/10.5281/zenodo.12760677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6EFE8"/>
        </a:solidFill>
        <a:effectLst/>
      </p:bgPr>
    </p:bg>
    <p:spTree>
      <p:nvGrpSpPr>
        <p:cNvPr id="1" name=""/>
        <p:cNvGrpSpPr/>
        <p:nvPr/>
      </p:nvGrpSpPr>
      <p:grpSpPr>
        <a:xfrm>
          <a:off x="0" y="0"/>
          <a:ext cx="0" cy="0"/>
          <a:chOff x="0" y="0"/>
          <a:chExt cx="0" cy="0"/>
        </a:xfrm>
      </p:grpSpPr>
      <p:sp>
        <p:nvSpPr>
          <p:cNvPr id="2" name="Freeform 2"/>
          <p:cNvSpPr/>
          <p:nvPr/>
        </p:nvSpPr>
        <p:spPr>
          <a:xfrm>
            <a:off x="7571648" y="1296940"/>
            <a:ext cx="2163224" cy="2163224"/>
          </a:xfrm>
          <a:custGeom>
            <a:avLst/>
            <a:gdLst/>
            <a:ahLst/>
            <a:cxnLst/>
            <a:rect l="l" t="t" r="r" b="b"/>
            <a:pathLst>
              <a:path w="2163224" h="2163224">
                <a:moveTo>
                  <a:pt x="0" y="0"/>
                </a:moveTo>
                <a:lnTo>
                  <a:pt x="2163224" y="0"/>
                </a:lnTo>
                <a:lnTo>
                  <a:pt x="2163224" y="2163224"/>
                </a:lnTo>
                <a:lnTo>
                  <a:pt x="0" y="2163224"/>
                </a:lnTo>
                <a:lnTo>
                  <a:pt x="0" y="0"/>
                </a:lnTo>
                <a:close/>
              </a:path>
            </a:pathLst>
          </a:custGeom>
          <a:blipFill>
            <a:blip r:embed="rId3"/>
            <a:stretch>
              <a:fillRect/>
            </a:stretch>
          </a:blipFill>
        </p:spPr>
        <p:txBody>
          <a:bodyPr/>
          <a:lstStyle/>
          <a:p>
            <a:endParaRPr lang="en-GB"/>
          </a:p>
        </p:txBody>
      </p:sp>
      <p:sp>
        <p:nvSpPr>
          <p:cNvPr id="3" name="Freeform 3"/>
          <p:cNvSpPr/>
          <p:nvPr/>
        </p:nvSpPr>
        <p:spPr>
          <a:xfrm>
            <a:off x="7571648" y="4063537"/>
            <a:ext cx="2163224" cy="2163224"/>
          </a:xfrm>
          <a:custGeom>
            <a:avLst/>
            <a:gdLst/>
            <a:ahLst/>
            <a:cxnLst/>
            <a:rect l="l" t="t" r="r" b="b"/>
            <a:pathLst>
              <a:path w="2163224" h="2163224">
                <a:moveTo>
                  <a:pt x="0" y="0"/>
                </a:moveTo>
                <a:lnTo>
                  <a:pt x="2163224" y="0"/>
                </a:lnTo>
                <a:lnTo>
                  <a:pt x="2163224" y="2163224"/>
                </a:lnTo>
                <a:lnTo>
                  <a:pt x="0" y="2163224"/>
                </a:lnTo>
                <a:lnTo>
                  <a:pt x="0" y="0"/>
                </a:lnTo>
                <a:close/>
              </a:path>
            </a:pathLst>
          </a:custGeom>
          <a:blipFill>
            <a:blip r:embed="rId4"/>
            <a:stretch>
              <a:fillRect/>
            </a:stretch>
          </a:blipFill>
        </p:spPr>
        <p:txBody>
          <a:bodyPr/>
          <a:lstStyle/>
          <a:p>
            <a:endParaRPr lang="en-GB"/>
          </a:p>
        </p:txBody>
      </p:sp>
      <p:sp>
        <p:nvSpPr>
          <p:cNvPr id="4" name="Freeform 4"/>
          <p:cNvSpPr/>
          <p:nvPr/>
        </p:nvSpPr>
        <p:spPr>
          <a:xfrm>
            <a:off x="6215293" y="7310662"/>
            <a:ext cx="3519579" cy="1267049"/>
          </a:xfrm>
          <a:custGeom>
            <a:avLst/>
            <a:gdLst/>
            <a:ahLst/>
            <a:cxnLst/>
            <a:rect l="l" t="t" r="r" b="b"/>
            <a:pathLst>
              <a:path w="3519579" h="1267049">
                <a:moveTo>
                  <a:pt x="0" y="0"/>
                </a:moveTo>
                <a:lnTo>
                  <a:pt x="3519579" y="0"/>
                </a:lnTo>
                <a:lnTo>
                  <a:pt x="3519579" y="1267048"/>
                </a:lnTo>
                <a:lnTo>
                  <a:pt x="0" y="1267048"/>
                </a:lnTo>
                <a:lnTo>
                  <a:pt x="0" y="0"/>
                </a:lnTo>
                <a:close/>
              </a:path>
            </a:pathLst>
          </a:custGeom>
          <a:blipFill>
            <a:blip r:embed="rId5"/>
            <a:stretch>
              <a:fillRect/>
            </a:stretch>
          </a:blipFill>
        </p:spPr>
        <p:txBody>
          <a:bodyPr/>
          <a:lstStyle/>
          <a:p>
            <a:endParaRPr lang="en-GB"/>
          </a:p>
        </p:txBody>
      </p:sp>
      <p:sp>
        <p:nvSpPr>
          <p:cNvPr id="5" name="AutoShape 5"/>
          <p:cNvSpPr/>
          <p:nvPr/>
        </p:nvSpPr>
        <p:spPr>
          <a:xfrm flipV="1">
            <a:off x="6003925" y="0"/>
            <a:ext cx="0" cy="10395005"/>
          </a:xfrm>
          <a:prstGeom prst="line">
            <a:avLst/>
          </a:prstGeom>
          <a:ln w="19050" cap="flat">
            <a:solidFill>
              <a:srgbClr val="000000"/>
            </a:solidFill>
            <a:prstDash val="solid"/>
            <a:headEnd type="none" w="sm" len="sm"/>
            <a:tailEnd type="none" w="sm" len="sm"/>
          </a:ln>
        </p:spPr>
        <p:txBody>
          <a:bodyPr/>
          <a:lstStyle/>
          <a:p>
            <a:endParaRPr lang="en-GB"/>
          </a:p>
        </p:txBody>
      </p:sp>
      <p:grpSp>
        <p:nvGrpSpPr>
          <p:cNvPr id="6" name="Group 6"/>
          <p:cNvGrpSpPr/>
          <p:nvPr/>
        </p:nvGrpSpPr>
        <p:grpSpPr>
          <a:xfrm>
            <a:off x="10486252" y="1782720"/>
            <a:ext cx="6417448" cy="934622"/>
            <a:chOff x="0" y="0"/>
            <a:chExt cx="8556597" cy="1246163"/>
          </a:xfrm>
        </p:grpSpPr>
        <p:sp>
          <p:nvSpPr>
            <p:cNvPr id="7" name="TextBox 7"/>
            <p:cNvSpPr txBox="1"/>
            <p:nvPr/>
          </p:nvSpPr>
          <p:spPr>
            <a:xfrm>
              <a:off x="0" y="9525"/>
              <a:ext cx="8556597" cy="485775"/>
            </a:xfrm>
            <a:prstGeom prst="rect">
              <a:avLst/>
            </a:prstGeom>
          </p:spPr>
          <p:txBody>
            <a:bodyPr lIns="0" tIns="0" rIns="0" bIns="0" rtlCol="0" anchor="t">
              <a:spAutoFit/>
            </a:bodyPr>
            <a:lstStyle/>
            <a:p>
              <a:pPr marL="0" lvl="0" indent="0" algn="l">
                <a:lnSpc>
                  <a:spcPts val="2999"/>
                </a:lnSpc>
                <a:spcBef>
                  <a:spcPct val="0"/>
                </a:spcBef>
              </a:pPr>
              <a:r>
                <a:rPr lang="en-US" sz="2499" u="none" strike="noStrike">
                  <a:solidFill>
                    <a:srgbClr val="000000"/>
                  </a:solidFill>
                  <a:latin typeface="Heebo Bold"/>
                  <a:ea typeface="Heebo Bold"/>
                  <a:cs typeface="Heebo Bold"/>
                  <a:sym typeface="Heebo Bold"/>
                </a:rPr>
                <a:t>MANY BABIES </a:t>
              </a:r>
              <a:r>
                <a:rPr lang="en-US" sz="2499" u="none" strike="noStrike">
                  <a:solidFill>
                    <a:srgbClr val="000000"/>
                  </a:solidFill>
                  <a:latin typeface="Heebo"/>
                  <a:ea typeface="Heebo"/>
                  <a:cs typeface="Heebo"/>
                  <a:sym typeface="Heebo"/>
                </a:rPr>
                <a:t>- MANYBABIES.ORG</a:t>
              </a:r>
            </a:p>
          </p:txBody>
        </p:sp>
        <p:sp>
          <p:nvSpPr>
            <p:cNvPr id="8" name="TextBox 8"/>
            <p:cNvSpPr txBox="1"/>
            <p:nvPr/>
          </p:nvSpPr>
          <p:spPr>
            <a:xfrm>
              <a:off x="0" y="880614"/>
              <a:ext cx="8556597" cy="365548"/>
            </a:xfrm>
            <a:prstGeom prst="rect">
              <a:avLst/>
            </a:prstGeom>
          </p:spPr>
          <p:txBody>
            <a:bodyPr lIns="0" tIns="0" rIns="0" bIns="0" rtlCol="0" anchor="t">
              <a:spAutoFit/>
            </a:bodyPr>
            <a:lstStyle/>
            <a:p>
              <a:pPr marL="0" lvl="0" indent="0" algn="l">
                <a:lnSpc>
                  <a:spcPts val="2089"/>
                </a:lnSpc>
                <a:spcBef>
                  <a:spcPct val="0"/>
                </a:spcBef>
              </a:pPr>
              <a:r>
                <a:rPr lang="en-US" sz="1899" u="none" strike="noStrike">
                  <a:solidFill>
                    <a:srgbClr val="000000"/>
                  </a:solidFill>
                  <a:latin typeface="Heebo"/>
                  <a:ea typeface="Heebo"/>
                  <a:cs typeface="Heebo"/>
                  <a:sym typeface="Heebo"/>
                </a:rPr>
                <a:t>studying developmental psychology</a:t>
              </a:r>
            </a:p>
          </p:txBody>
        </p:sp>
      </p:grpSp>
      <p:grpSp>
        <p:nvGrpSpPr>
          <p:cNvPr id="9" name="Group 9"/>
          <p:cNvGrpSpPr/>
          <p:nvPr/>
        </p:nvGrpSpPr>
        <p:grpSpPr>
          <a:xfrm>
            <a:off x="10486252" y="4547363"/>
            <a:ext cx="6417448" cy="1310005"/>
            <a:chOff x="0" y="0"/>
            <a:chExt cx="8556597" cy="1746673"/>
          </a:xfrm>
        </p:grpSpPr>
        <p:sp>
          <p:nvSpPr>
            <p:cNvPr id="10" name="TextBox 10"/>
            <p:cNvSpPr txBox="1"/>
            <p:nvPr/>
          </p:nvSpPr>
          <p:spPr>
            <a:xfrm>
              <a:off x="0" y="9525"/>
              <a:ext cx="8556597" cy="981075"/>
            </a:xfrm>
            <a:prstGeom prst="rect">
              <a:avLst/>
            </a:prstGeom>
          </p:spPr>
          <p:txBody>
            <a:bodyPr lIns="0" tIns="0" rIns="0" bIns="0" rtlCol="0" anchor="t">
              <a:spAutoFit/>
            </a:bodyPr>
            <a:lstStyle/>
            <a:p>
              <a:pPr marL="0" lvl="0" indent="0" algn="l">
                <a:lnSpc>
                  <a:spcPts val="2999"/>
                </a:lnSpc>
                <a:spcBef>
                  <a:spcPct val="0"/>
                </a:spcBef>
              </a:pPr>
              <a:r>
                <a:rPr lang="en-US" sz="2499" u="none" strike="noStrike">
                  <a:solidFill>
                    <a:srgbClr val="000000"/>
                  </a:solidFill>
                  <a:latin typeface="Heebo Bold"/>
                  <a:ea typeface="Heebo Bold"/>
                  <a:cs typeface="Heebo Bold"/>
                  <a:sym typeface="Heebo Bold"/>
                </a:rPr>
                <a:t>PSYCHOLOGICAL SCIENCE ACCELERATOR (PSA) </a:t>
              </a:r>
              <a:r>
                <a:rPr lang="en-US" sz="2499" u="none" strike="noStrike">
                  <a:solidFill>
                    <a:srgbClr val="000000"/>
                  </a:solidFill>
                  <a:latin typeface="Heebo"/>
                  <a:ea typeface="Heebo"/>
                  <a:cs typeface="Heebo"/>
                  <a:sym typeface="Heebo"/>
                </a:rPr>
                <a:t>- PSYSCIACC.ORG</a:t>
              </a:r>
            </a:p>
          </p:txBody>
        </p:sp>
        <p:sp>
          <p:nvSpPr>
            <p:cNvPr id="11" name="TextBox 11"/>
            <p:cNvSpPr txBox="1"/>
            <p:nvPr/>
          </p:nvSpPr>
          <p:spPr>
            <a:xfrm>
              <a:off x="0" y="1381125"/>
              <a:ext cx="8556597" cy="365548"/>
            </a:xfrm>
            <a:prstGeom prst="rect">
              <a:avLst/>
            </a:prstGeom>
          </p:spPr>
          <p:txBody>
            <a:bodyPr lIns="0" tIns="0" rIns="0" bIns="0" rtlCol="0" anchor="t">
              <a:spAutoFit/>
            </a:bodyPr>
            <a:lstStyle/>
            <a:p>
              <a:pPr marL="0" lvl="0" indent="0" algn="l">
                <a:lnSpc>
                  <a:spcPts val="2089"/>
                </a:lnSpc>
                <a:spcBef>
                  <a:spcPct val="0"/>
                </a:spcBef>
              </a:pPr>
              <a:r>
                <a:rPr lang="en-US" sz="1899" u="none" strike="noStrike">
                  <a:solidFill>
                    <a:srgbClr val="000000"/>
                  </a:solidFill>
                  <a:latin typeface="Heebo"/>
                  <a:ea typeface="Heebo"/>
                  <a:cs typeface="Heebo"/>
                  <a:sym typeface="Heebo"/>
                </a:rPr>
                <a:t>studying social and cognitive psychology</a:t>
              </a:r>
            </a:p>
          </p:txBody>
        </p:sp>
      </p:grpSp>
      <p:grpSp>
        <p:nvGrpSpPr>
          <p:cNvPr id="12" name="Group 12"/>
          <p:cNvGrpSpPr/>
          <p:nvPr/>
        </p:nvGrpSpPr>
        <p:grpSpPr>
          <a:xfrm>
            <a:off x="10486252" y="7310662"/>
            <a:ext cx="6417448" cy="1310005"/>
            <a:chOff x="0" y="0"/>
            <a:chExt cx="8556597" cy="1746673"/>
          </a:xfrm>
        </p:grpSpPr>
        <p:sp>
          <p:nvSpPr>
            <p:cNvPr id="13" name="TextBox 13"/>
            <p:cNvSpPr txBox="1"/>
            <p:nvPr/>
          </p:nvSpPr>
          <p:spPr>
            <a:xfrm>
              <a:off x="0" y="9525"/>
              <a:ext cx="8556597" cy="981075"/>
            </a:xfrm>
            <a:prstGeom prst="rect">
              <a:avLst/>
            </a:prstGeom>
          </p:spPr>
          <p:txBody>
            <a:bodyPr lIns="0" tIns="0" rIns="0" bIns="0" rtlCol="0" anchor="t">
              <a:spAutoFit/>
            </a:bodyPr>
            <a:lstStyle/>
            <a:p>
              <a:pPr marL="0" lvl="0" indent="0" algn="l">
                <a:lnSpc>
                  <a:spcPts val="2999"/>
                </a:lnSpc>
                <a:spcBef>
                  <a:spcPct val="0"/>
                </a:spcBef>
              </a:pPr>
              <a:r>
                <a:rPr lang="en-US" sz="2499" u="none" strike="noStrike">
                  <a:solidFill>
                    <a:srgbClr val="000000"/>
                  </a:solidFill>
                  <a:latin typeface="Heebo Bold"/>
                  <a:ea typeface="Heebo Bold"/>
                  <a:cs typeface="Heebo Bold"/>
                  <a:sym typeface="Heebo Bold"/>
                </a:rPr>
                <a:t>REASON4HEALTH - </a:t>
              </a:r>
              <a:r>
                <a:rPr lang="en-US" sz="2499" u="none" strike="noStrike">
                  <a:solidFill>
                    <a:srgbClr val="000000"/>
                  </a:solidFill>
                  <a:latin typeface="Heebo"/>
                  <a:ea typeface="Heebo"/>
                  <a:cs typeface="Heebo"/>
                  <a:sym typeface="Heebo"/>
                </a:rPr>
                <a:t>REASONFORHEALTH.F.BG.AC.RS/EN/</a:t>
              </a:r>
            </a:p>
          </p:txBody>
        </p:sp>
        <p:sp>
          <p:nvSpPr>
            <p:cNvPr id="14" name="TextBox 14"/>
            <p:cNvSpPr txBox="1"/>
            <p:nvPr/>
          </p:nvSpPr>
          <p:spPr>
            <a:xfrm>
              <a:off x="0" y="1381125"/>
              <a:ext cx="8556597" cy="365548"/>
            </a:xfrm>
            <a:prstGeom prst="rect">
              <a:avLst/>
            </a:prstGeom>
          </p:spPr>
          <p:txBody>
            <a:bodyPr lIns="0" tIns="0" rIns="0" bIns="0" rtlCol="0" anchor="t">
              <a:spAutoFit/>
            </a:bodyPr>
            <a:lstStyle/>
            <a:p>
              <a:pPr marL="0" lvl="0" indent="0" algn="l">
                <a:lnSpc>
                  <a:spcPts val="2089"/>
                </a:lnSpc>
                <a:spcBef>
                  <a:spcPct val="0"/>
                </a:spcBef>
              </a:pPr>
              <a:r>
                <a:rPr lang="en-US" sz="1899" u="none" strike="noStrike">
                  <a:solidFill>
                    <a:srgbClr val="000000"/>
                  </a:solidFill>
                  <a:latin typeface="Heebo"/>
                  <a:ea typeface="Heebo"/>
                  <a:cs typeface="Heebo"/>
                  <a:sym typeface="Heebo"/>
                </a:rPr>
                <a:t>studying health psychology</a:t>
              </a:r>
            </a:p>
          </p:txBody>
        </p:sp>
      </p:grpSp>
      <p:sp>
        <p:nvSpPr>
          <p:cNvPr id="15" name="TextBox 15"/>
          <p:cNvSpPr txBox="1"/>
          <p:nvPr/>
        </p:nvSpPr>
        <p:spPr>
          <a:xfrm>
            <a:off x="1543166" y="1487440"/>
            <a:ext cx="3694094" cy="3772906"/>
          </a:xfrm>
          <a:prstGeom prst="rect">
            <a:avLst/>
          </a:prstGeom>
        </p:spPr>
        <p:txBody>
          <a:bodyPr lIns="0" tIns="0" rIns="0" bIns="0" rtlCol="0" anchor="t">
            <a:spAutoFit/>
          </a:bodyPr>
          <a:lstStyle/>
          <a:p>
            <a:pPr marL="0" lvl="0" indent="0" algn="l">
              <a:lnSpc>
                <a:spcPts val="5873"/>
              </a:lnSpc>
              <a:spcBef>
                <a:spcPct val="0"/>
              </a:spcBef>
            </a:pPr>
            <a:r>
              <a:rPr lang="en-US" sz="6526" u="none" strike="noStrike">
                <a:solidFill>
                  <a:srgbClr val="000000"/>
                </a:solidFill>
                <a:latin typeface="Heebo Bold"/>
                <a:ea typeface="Heebo Bold"/>
                <a:cs typeface="Heebo Bold"/>
                <a:sym typeface="Heebo Bold"/>
              </a:rPr>
              <a:t>other examples of Big-team Science...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6EFE8"/>
        </a:solidFill>
        <a:effectLst/>
      </p:bgPr>
    </p:bg>
    <p:spTree>
      <p:nvGrpSpPr>
        <p:cNvPr id="1" name=""/>
        <p:cNvGrpSpPr/>
        <p:nvPr/>
      </p:nvGrpSpPr>
      <p:grpSpPr>
        <a:xfrm>
          <a:off x="0" y="0"/>
          <a:ext cx="0" cy="0"/>
          <a:chOff x="0" y="0"/>
          <a:chExt cx="0" cy="0"/>
        </a:xfrm>
      </p:grpSpPr>
      <p:sp>
        <p:nvSpPr>
          <p:cNvPr id="2" name="Freeform 2"/>
          <p:cNvSpPr/>
          <p:nvPr/>
        </p:nvSpPr>
        <p:spPr>
          <a:xfrm>
            <a:off x="12075300" y="5143500"/>
            <a:ext cx="5184000" cy="4114800"/>
          </a:xfrm>
          <a:custGeom>
            <a:avLst/>
            <a:gdLst/>
            <a:ahLst/>
            <a:cxnLst/>
            <a:rect l="l" t="t" r="r" b="b"/>
            <a:pathLst>
              <a:path w="5184000" h="4114800">
                <a:moveTo>
                  <a:pt x="0" y="0"/>
                </a:moveTo>
                <a:lnTo>
                  <a:pt x="5184000" y="0"/>
                </a:lnTo>
                <a:lnTo>
                  <a:pt x="51840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3" name="TextBox 3"/>
          <p:cNvSpPr txBox="1"/>
          <p:nvPr/>
        </p:nvSpPr>
        <p:spPr>
          <a:xfrm>
            <a:off x="1028700" y="1676196"/>
            <a:ext cx="12702959" cy="648481"/>
          </a:xfrm>
          <a:prstGeom prst="rect">
            <a:avLst/>
          </a:prstGeom>
        </p:spPr>
        <p:txBody>
          <a:bodyPr lIns="0" tIns="0" rIns="0" bIns="0" rtlCol="0" anchor="t">
            <a:spAutoFit/>
          </a:bodyPr>
          <a:lstStyle/>
          <a:p>
            <a:pPr algn="l">
              <a:lnSpc>
                <a:spcPts val="4743"/>
              </a:lnSpc>
            </a:pPr>
            <a:r>
              <a:rPr lang="en-US" sz="5270">
                <a:solidFill>
                  <a:srgbClr val="000000"/>
                </a:solidFill>
                <a:latin typeface="Heebo Bold"/>
                <a:ea typeface="Heebo Bold"/>
                <a:cs typeface="Heebo Bold"/>
                <a:sym typeface="Heebo Bold"/>
              </a:rPr>
              <a:t>BTS is also not entirely perfect, for now.</a:t>
            </a:r>
          </a:p>
        </p:txBody>
      </p:sp>
      <p:sp>
        <p:nvSpPr>
          <p:cNvPr id="4" name="TextBox 4"/>
          <p:cNvSpPr txBox="1"/>
          <p:nvPr/>
        </p:nvSpPr>
        <p:spPr>
          <a:xfrm>
            <a:off x="1986394" y="3201718"/>
            <a:ext cx="9471481" cy="4864879"/>
          </a:xfrm>
          <a:prstGeom prst="rect">
            <a:avLst/>
          </a:prstGeom>
        </p:spPr>
        <p:txBody>
          <a:bodyPr lIns="0" tIns="0" rIns="0" bIns="0" rtlCol="0" anchor="t">
            <a:spAutoFit/>
          </a:bodyPr>
          <a:lstStyle/>
          <a:p>
            <a:pPr algn="l">
              <a:lnSpc>
                <a:spcPts val="4332"/>
              </a:lnSpc>
            </a:pPr>
            <a:r>
              <a:rPr lang="en-US" sz="3094">
                <a:solidFill>
                  <a:srgbClr val="000000"/>
                </a:solidFill>
                <a:latin typeface="Heebo Bold"/>
                <a:ea typeface="Heebo Bold"/>
                <a:cs typeface="Heebo Bold"/>
                <a:sym typeface="Heebo Bold"/>
              </a:rPr>
              <a:t>Problem:</a:t>
            </a:r>
          </a:p>
          <a:p>
            <a:pPr marL="668070" lvl="1" indent="-334035" algn="l">
              <a:lnSpc>
                <a:spcPts val="4332"/>
              </a:lnSpc>
              <a:buFont typeface="Arial"/>
              <a:buChar char="•"/>
            </a:pPr>
            <a:r>
              <a:rPr lang="en-US" sz="3094">
                <a:solidFill>
                  <a:srgbClr val="000000"/>
                </a:solidFill>
                <a:latin typeface="Heebo"/>
                <a:ea typeface="Heebo"/>
                <a:cs typeface="Heebo"/>
                <a:sym typeface="Heebo"/>
              </a:rPr>
              <a:t>Most participants (samples) in psychological research comes from WEIRD countries.</a:t>
            </a:r>
          </a:p>
          <a:p>
            <a:pPr marL="668070" lvl="1" indent="-334035" algn="l">
              <a:lnSpc>
                <a:spcPts val="4332"/>
              </a:lnSpc>
              <a:buFont typeface="Arial"/>
              <a:buChar char="•"/>
            </a:pPr>
            <a:r>
              <a:rPr lang="en-US" sz="3094">
                <a:solidFill>
                  <a:srgbClr val="000000"/>
                </a:solidFill>
                <a:latin typeface="Heebo"/>
                <a:ea typeface="Heebo"/>
                <a:cs typeface="Heebo"/>
                <a:sym typeface="Heebo"/>
              </a:rPr>
              <a:t>Not everyone is well-represented in BTS projects across the world.</a:t>
            </a:r>
          </a:p>
          <a:p>
            <a:pPr marL="668070" lvl="1" indent="-334035" algn="l">
              <a:lnSpc>
                <a:spcPts val="4332"/>
              </a:lnSpc>
              <a:buFont typeface="Arial"/>
              <a:buChar char="•"/>
            </a:pPr>
            <a:r>
              <a:rPr lang="en-US" sz="3094">
                <a:solidFill>
                  <a:srgbClr val="000000"/>
                </a:solidFill>
                <a:latin typeface="Heebo"/>
                <a:ea typeface="Heebo"/>
                <a:cs typeface="Heebo"/>
                <a:sym typeface="Heebo"/>
              </a:rPr>
              <a:t>i.e. </a:t>
            </a:r>
            <a:r>
              <a:rPr lang="en-US" sz="3094">
                <a:solidFill>
                  <a:srgbClr val="000000"/>
                </a:solidFill>
                <a:latin typeface="Heebo Bold"/>
                <a:ea typeface="Heebo Bold"/>
                <a:cs typeface="Heebo Bold"/>
                <a:sym typeface="Heebo Bold"/>
              </a:rPr>
              <a:t>researchers</a:t>
            </a:r>
            <a:r>
              <a:rPr lang="en-US" sz="3094">
                <a:solidFill>
                  <a:srgbClr val="000000"/>
                </a:solidFill>
                <a:latin typeface="Heebo"/>
                <a:ea typeface="Heebo"/>
                <a:cs typeface="Heebo"/>
                <a:sym typeface="Heebo"/>
              </a:rPr>
              <a:t> and </a:t>
            </a:r>
            <a:r>
              <a:rPr lang="en-US" sz="3094">
                <a:solidFill>
                  <a:srgbClr val="000000"/>
                </a:solidFill>
                <a:latin typeface="Heebo Bold"/>
                <a:ea typeface="Heebo Bold"/>
                <a:cs typeface="Heebo Bold"/>
                <a:sym typeface="Heebo Bold"/>
              </a:rPr>
              <a:t>population</a:t>
            </a:r>
            <a:r>
              <a:rPr lang="en-US" sz="3094">
                <a:solidFill>
                  <a:srgbClr val="000000"/>
                </a:solidFill>
                <a:latin typeface="Heebo"/>
                <a:ea typeface="Heebo"/>
                <a:cs typeface="Heebo"/>
                <a:sym typeface="Heebo"/>
              </a:rPr>
              <a:t> of study from the Global South are often being left out</a:t>
            </a:r>
          </a:p>
          <a:p>
            <a:pPr algn="l">
              <a:lnSpc>
                <a:spcPts val="4332"/>
              </a:lnSpc>
            </a:pPr>
            <a:endParaRPr lang="en-US" sz="3094">
              <a:solidFill>
                <a:srgbClr val="000000"/>
              </a:solidFill>
              <a:latin typeface="Heebo"/>
              <a:ea typeface="Heebo"/>
              <a:cs typeface="Heebo"/>
              <a:sym typeface="Heebo"/>
            </a:endParaRPr>
          </a:p>
          <a:p>
            <a:pPr algn="l">
              <a:lnSpc>
                <a:spcPts val="4332"/>
              </a:lnSpc>
            </a:pPr>
            <a:r>
              <a:rPr lang="en-US" sz="3094">
                <a:solidFill>
                  <a:srgbClr val="000000"/>
                </a:solidFill>
                <a:latin typeface="Heebo"/>
                <a:ea typeface="Heebo"/>
                <a:cs typeface="Heebo"/>
                <a:sym typeface="Heebo"/>
              </a:rPr>
              <a:t>Initiatives like </a:t>
            </a:r>
            <a:r>
              <a:rPr lang="en-US" sz="3094">
                <a:solidFill>
                  <a:srgbClr val="000000"/>
                </a:solidFill>
                <a:latin typeface="Heebo Bold"/>
                <a:ea typeface="Heebo Bold"/>
                <a:cs typeface="Heebo Bold"/>
                <a:sym typeface="Heebo Bold"/>
              </a:rPr>
              <a:t>ABRIR</a:t>
            </a:r>
            <a:r>
              <a:rPr lang="en-US" sz="3094">
                <a:solidFill>
                  <a:srgbClr val="000000"/>
                </a:solidFill>
                <a:latin typeface="Heebo"/>
                <a:ea typeface="Heebo"/>
                <a:cs typeface="Heebo"/>
                <a:sym typeface="Heebo"/>
              </a:rPr>
              <a:t> is trying to solve this.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500157" y="-70489"/>
            <a:ext cx="8098335" cy="10707401"/>
            <a:chOff x="0" y="0"/>
            <a:chExt cx="10797780" cy="14276535"/>
          </a:xfrm>
        </p:grpSpPr>
        <p:pic>
          <p:nvPicPr>
            <p:cNvPr id="3" name="Picture 3"/>
            <p:cNvPicPr>
              <a:picLocks noChangeAspect="1"/>
            </p:cNvPicPr>
            <p:nvPr/>
          </p:nvPicPr>
          <p:blipFill>
            <a:blip r:embed="rId3"/>
            <a:srcRect l="24781" r="24781"/>
            <a:stretch>
              <a:fillRect/>
            </a:stretch>
          </p:blipFill>
          <p:spPr>
            <a:xfrm>
              <a:off x="0" y="0"/>
              <a:ext cx="10797780" cy="14276535"/>
            </a:xfrm>
            <a:prstGeom prst="rect">
              <a:avLst/>
            </a:prstGeom>
          </p:spPr>
        </p:pic>
      </p:grpSp>
      <p:sp>
        <p:nvSpPr>
          <p:cNvPr id="4" name="Freeform 4"/>
          <p:cNvSpPr/>
          <p:nvPr/>
        </p:nvSpPr>
        <p:spPr>
          <a:xfrm>
            <a:off x="12697745" y="487277"/>
            <a:ext cx="3703159" cy="3703159"/>
          </a:xfrm>
          <a:custGeom>
            <a:avLst/>
            <a:gdLst/>
            <a:ahLst/>
            <a:cxnLst/>
            <a:rect l="l" t="t" r="r" b="b"/>
            <a:pathLst>
              <a:path w="3703159" h="3703159">
                <a:moveTo>
                  <a:pt x="0" y="0"/>
                </a:moveTo>
                <a:lnTo>
                  <a:pt x="3703159" y="0"/>
                </a:lnTo>
                <a:lnTo>
                  <a:pt x="3703159" y="3703159"/>
                </a:lnTo>
                <a:lnTo>
                  <a:pt x="0" y="3703159"/>
                </a:lnTo>
                <a:lnTo>
                  <a:pt x="0" y="0"/>
                </a:lnTo>
                <a:close/>
              </a:path>
            </a:pathLst>
          </a:custGeom>
          <a:blipFill>
            <a:blip r:embed="rId4"/>
            <a:stretch>
              <a:fillRect/>
            </a:stretch>
          </a:blipFill>
        </p:spPr>
        <p:txBody>
          <a:bodyPr/>
          <a:lstStyle/>
          <a:p>
            <a:endParaRPr lang="en-GB"/>
          </a:p>
        </p:txBody>
      </p:sp>
      <p:sp>
        <p:nvSpPr>
          <p:cNvPr id="5" name="TextBox 5"/>
          <p:cNvSpPr txBox="1"/>
          <p:nvPr/>
        </p:nvSpPr>
        <p:spPr>
          <a:xfrm>
            <a:off x="1028700" y="1028700"/>
            <a:ext cx="8115300" cy="1447800"/>
          </a:xfrm>
          <a:prstGeom prst="rect">
            <a:avLst/>
          </a:prstGeom>
        </p:spPr>
        <p:txBody>
          <a:bodyPr lIns="0" tIns="0" rIns="0" bIns="0" rtlCol="0" anchor="t">
            <a:spAutoFit/>
          </a:bodyPr>
          <a:lstStyle/>
          <a:p>
            <a:pPr algn="l">
              <a:lnSpc>
                <a:spcPts val="5759"/>
              </a:lnSpc>
            </a:pPr>
            <a:r>
              <a:rPr lang="en-US" sz="4800">
                <a:solidFill>
                  <a:srgbClr val="000000"/>
                </a:solidFill>
                <a:latin typeface="HK Grotesk Bold"/>
                <a:ea typeface="HK Grotesk Bold"/>
                <a:cs typeface="HK Grotesk Bold"/>
                <a:sym typeface="HK Grotesk Bold"/>
              </a:rPr>
              <a:t>ABRIR needs your help to understand... </a:t>
            </a:r>
          </a:p>
        </p:txBody>
      </p:sp>
      <p:sp>
        <p:nvSpPr>
          <p:cNvPr id="6" name="TextBox 6"/>
          <p:cNvSpPr txBox="1"/>
          <p:nvPr/>
        </p:nvSpPr>
        <p:spPr>
          <a:xfrm>
            <a:off x="1028700" y="3504159"/>
            <a:ext cx="8485615" cy="5434330"/>
          </a:xfrm>
          <a:prstGeom prst="rect">
            <a:avLst/>
          </a:prstGeom>
        </p:spPr>
        <p:txBody>
          <a:bodyPr lIns="0" tIns="0" rIns="0" bIns="0" rtlCol="0" anchor="t">
            <a:spAutoFit/>
          </a:bodyPr>
          <a:lstStyle/>
          <a:p>
            <a:pPr marL="604519" lvl="1" indent="-302260" algn="l">
              <a:lnSpc>
                <a:spcPts val="3919"/>
              </a:lnSpc>
              <a:buFont typeface="Arial"/>
              <a:buChar char="•"/>
            </a:pPr>
            <a:r>
              <a:rPr lang="en-US" sz="2799">
                <a:solidFill>
                  <a:srgbClr val="000000"/>
                </a:solidFill>
                <a:latin typeface="HK Grotesk"/>
                <a:ea typeface="HK Grotesk"/>
                <a:cs typeface="HK Grotesk"/>
                <a:sym typeface="HK Grotesk"/>
              </a:rPr>
              <a:t>what would make you more willing to engage in open science practices?</a:t>
            </a:r>
          </a:p>
          <a:p>
            <a:pPr algn="l">
              <a:lnSpc>
                <a:spcPts val="3919"/>
              </a:lnSpc>
            </a:pPr>
            <a:endParaRPr lang="en-US" sz="2799">
              <a:solidFill>
                <a:srgbClr val="000000"/>
              </a:solidFill>
              <a:latin typeface="HK Grotesk"/>
              <a:ea typeface="HK Grotesk"/>
              <a:cs typeface="HK Grotesk"/>
              <a:sym typeface="HK Grotesk"/>
            </a:endParaRPr>
          </a:p>
          <a:p>
            <a:pPr marL="604519" lvl="1" indent="-302260" algn="l">
              <a:lnSpc>
                <a:spcPts val="3919"/>
              </a:lnSpc>
              <a:buFont typeface="Arial"/>
              <a:buChar char="•"/>
            </a:pPr>
            <a:r>
              <a:rPr lang="en-US" sz="2799">
                <a:solidFill>
                  <a:srgbClr val="000000"/>
                </a:solidFill>
                <a:latin typeface="HK Grotesk"/>
                <a:ea typeface="HK Grotesk"/>
                <a:cs typeface="HK Grotesk"/>
                <a:sym typeface="HK Grotesk"/>
              </a:rPr>
              <a:t>what barriers would limit your participation in OS/BTS practices?</a:t>
            </a:r>
          </a:p>
          <a:p>
            <a:pPr algn="l">
              <a:lnSpc>
                <a:spcPts val="3919"/>
              </a:lnSpc>
            </a:pPr>
            <a:endParaRPr lang="en-US" sz="2799">
              <a:solidFill>
                <a:srgbClr val="000000"/>
              </a:solidFill>
              <a:latin typeface="HK Grotesk"/>
              <a:ea typeface="HK Grotesk"/>
              <a:cs typeface="HK Grotesk"/>
              <a:sym typeface="HK Grotesk"/>
            </a:endParaRPr>
          </a:p>
          <a:p>
            <a:pPr marL="604519" lvl="1" indent="-302260" algn="l">
              <a:lnSpc>
                <a:spcPts val="3919"/>
              </a:lnSpc>
              <a:buFont typeface="Arial"/>
              <a:buChar char="•"/>
            </a:pPr>
            <a:r>
              <a:rPr lang="en-US" sz="2799">
                <a:solidFill>
                  <a:srgbClr val="000000"/>
                </a:solidFill>
                <a:latin typeface="HK Grotesk"/>
                <a:ea typeface="HK Grotesk"/>
                <a:cs typeface="HK Grotesk"/>
                <a:sym typeface="HK Grotesk"/>
              </a:rPr>
              <a:t>support required that encourages you to participate in OS/BTS practices?</a:t>
            </a:r>
          </a:p>
          <a:p>
            <a:pPr algn="l">
              <a:lnSpc>
                <a:spcPts val="3919"/>
              </a:lnSpc>
            </a:pPr>
            <a:endParaRPr lang="en-US" sz="2799">
              <a:solidFill>
                <a:srgbClr val="000000"/>
              </a:solidFill>
              <a:latin typeface="HK Grotesk"/>
              <a:ea typeface="HK Grotesk"/>
              <a:cs typeface="HK Grotesk"/>
              <a:sym typeface="HK Grotesk"/>
            </a:endParaRPr>
          </a:p>
          <a:p>
            <a:pPr marL="604519" lvl="1" indent="-302260" algn="l">
              <a:lnSpc>
                <a:spcPts val="3919"/>
              </a:lnSpc>
              <a:buFont typeface="Arial"/>
              <a:buChar char="•"/>
            </a:pPr>
            <a:r>
              <a:rPr lang="en-US" sz="2799">
                <a:solidFill>
                  <a:srgbClr val="000000"/>
                </a:solidFill>
                <a:latin typeface="HK Grotesk"/>
                <a:ea typeface="HK Grotesk"/>
                <a:cs typeface="HK Grotesk"/>
                <a:sym typeface="HK Grotesk"/>
              </a:rPr>
              <a:t>propose research ideas that you would be interested to collaborate with others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A72B1B"/>
        </a:solidFill>
        <a:effectLst/>
      </p:bgPr>
    </p:bg>
    <p:spTree>
      <p:nvGrpSpPr>
        <p:cNvPr id="1" name=""/>
        <p:cNvGrpSpPr/>
        <p:nvPr/>
      </p:nvGrpSpPr>
      <p:grpSpPr>
        <a:xfrm>
          <a:off x="0" y="0"/>
          <a:ext cx="0" cy="0"/>
          <a:chOff x="0" y="0"/>
          <a:chExt cx="0" cy="0"/>
        </a:xfrm>
      </p:grpSpPr>
      <p:sp>
        <p:nvSpPr>
          <p:cNvPr id="2" name="TextBox 2"/>
          <p:cNvSpPr txBox="1"/>
          <p:nvPr/>
        </p:nvSpPr>
        <p:spPr>
          <a:xfrm>
            <a:off x="3852180" y="3594663"/>
            <a:ext cx="11416810" cy="2116652"/>
          </a:xfrm>
          <a:prstGeom prst="rect">
            <a:avLst/>
          </a:prstGeom>
        </p:spPr>
        <p:txBody>
          <a:bodyPr lIns="0" tIns="0" rIns="0" bIns="0" rtlCol="0" anchor="t">
            <a:spAutoFit/>
          </a:bodyPr>
          <a:lstStyle/>
          <a:p>
            <a:pPr algn="l">
              <a:lnSpc>
                <a:spcPts val="12597"/>
              </a:lnSpc>
            </a:pPr>
            <a:r>
              <a:rPr lang="en-US" sz="9765" dirty="0">
                <a:solidFill>
                  <a:srgbClr val="FFFFFF"/>
                </a:solidFill>
                <a:latin typeface="Open Sauce Semi-Bold"/>
                <a:ea typeface="Open Sauce Semi-Bold"/>
                <a:cs typeface="Open Sauce Semi-Bold"/>
                <a:sym typeface="Open Sauce Semi-Bold"/>
              </a:rPr>
              <a:t>Hackathon time!</a:t>
            </a:r>
          </a:p>
          <a:p>
            <a:pPr algn="l">
              <a:lnSpc>
                <a:spcPts val="4127"/>
              </a:lnSpc>
            </a:pPr>
            <a:r>
              <a:rPr lang="en-US" sz="3199" dirty="0">
                <a:solidFill>
                  <a:srgbClr val="FFFFFF"/>
                </a:solidFill>
                <a:latin typeface="Open Sauce Semi-Bold"/>
                <a:ea typeface="Open Sauce Semi-Bold"/>
                <a:cs typeface="Open Sauce Semi-Bold"/>
                <a:sym typeface="Open Sauce Semi-Bold"/>
              </a:rPr>
              <a:t>10-15 mins</a:t>
            </a:r>
          </a:p>
        </p:txBody>
      </p:sp>
      <p:sp>
        <p:nvSpPr>
          <p:cNvPr id="3" name="AutoShape 3"/>
          <p:cNvSpPr/>
          <p:nvPr/>
        </p:nvSpPr>
        <p:spPr>
          <a:xfrm>
            <a:off x="-330610" y="9248775"/>
            <a:ext cx="19528030" cy="0"/>
          </a:xfrm>
          <a:prstGeom prst="line">
            <a:avLst/>
          </a:prstGeom>
          <a:ln w="9525" cap="rnd">
            <a:solidFill>
              <a:srgbClr val="000000">
                <a:alpha val="32941"/>
              </a:srgbClr>
            </a:solidFill>
            <a:prstDash val="solid"/>
            <a:headEnd type="none" w="sm" len="sm"/>
            <a:tailEnd type="none" w="sm" len="sm"/>
          </a:ln>
        </p:spPr>
        <p:txBody>
          <a:bodyPr/>
          <a:lstStyle/>
          <a:p>
            <a:endParaRPr lang="en-GB"/>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C8C8CA"/>
        </a:solidFill>
        <a:effectLst/>
      </p:bgPr>
    </p:bg>
    <p:spTree>
      <p:nvGrpSpPr>
        <p:cNvPr id="1" name=""/>
        <p:cNvGrpSpPr/>
        <p:nvPr/>
      </p:nvGrpSpPr>
      <p:grpSpPr>
        <a:xfrm>
          <a:off x="0" y="0"/>
          <a:ext cx="0" cy="0"/>
          <a:chOff x="0" y="0"/>
          <a:chExt cx="0" cy="0"/>
        </a:xfrm>
      </p:grpSpPr>
      <p:sp>
        <p:nvSpPr>
          <p:cNvPr id="2" name="TextBox 2"/>
          <p:cNvSpPr txBox="1"/>
          <p:nvPr/>
        </p:nvSpPr>
        <p:spPr>
          <a:xfrm>
            <a:off x="2457897" y="3917748"/>
            <a:ext cx="13372205" cy="1559138"/>
          </a:xfrm>
          <a:prstGeom prst="rect">
            <a:avLst/>
          </a:prstGeom>
        </p:spPr>
        <p:txBody>
          <a:bodyPr lIns="0" tIns="0" rIns="0" bIns="0" rtlCol="0" anchor="t">
            <a:spAutoFit/>
          </a:bodyPr>
          <a:lstStyle/>
          <a:p>
            <a:pPr algn="l">
              <a:lnSpc>
                <a:spcPts val="12597"/>
              </a:lnSpc>
            </a:pPr>
            <a:r>
              <a:rPr lang="en-US" sz="9765">
                <a:solidFill>
                  <a:srgbClr val="000000"/>
                </a:solidFill>
                <a:latin typeface="Open Sauce Semi-Bold"/>
                <a:ea typeface="Open Sauce Semi-Bold"/>
                <a:cs typeface="Open Sauce Semi-Bold"/>
                <a:sym typeface="Open Sauce Semi-Bold"/>
              </a:rPr>
              <a:t>Share your thoughts.</a:t>
            </a:r>
          </a:p>
        </p:txBody>
      </p:sp>
      <p:sp>
        <p:nvSpPr>
          <p:cNvPr id="3" name="AutoShape 3"/>
          <p:cNvSpPr/>
          <p:nvPr/>
        </p:nvSpPr>
        <p:spPr>
          <a:xfrm>
            <a:off x="-330610" y="9248775"/>
            <a:ext cx="19528030" cy="0"/>
          </a:xfrm>
          <a:prstGeom prst="line">
            <a:avLst/>
          </a:prstGeom>
          <a:ln w="9525" cap="rnd">
            <a:solidFill>
              <a:srgbClr val="000000">
                <a:alpha val="32941"/>
              </a:srgbClr>
            </a:solidFill>
            <a:prstDash val="solid"/>
            <a:headEnd type="none" w="sm" len="sm"/>
            <a:tailEnd type="none" w="sm" len="sm"/>
          </a:ln>
        </p:spPr>
        <p:txBody>
          <a:bodyPr/>
          <a:lstStyle/>
          <a:p>
            <a:endParaRPr lang="en-GB"/>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6EFE8"/>
        </a:solidFill>
        <a:effectLst/>
      </p:bgPr>
    </p:bg>
    <p:spTree>
      <p:nvGrpSpPr>
        <p:cNvPr id="1" name=""/>
        <p:cNvGrpSpPr/>
        <p:nvPr/>
      </p:nvGrpSpPr>
      <p:grpSpPr>
        <a:xfrm>
          <a:off x="0" y="0"/>
          <a:ext cx="0" cy="0"/>
          <a:chOff x="0" y="0"/>
          <a:chExt cx="0" cy="0"/>
        </a:xfrm>
      </p:grpSpPr>
      <p:sp>
        <p:nvSpPr>
          <p:cNvPr id="2" name="TextBox 2"/>
          <p:cNvSpPr txBox="1"/>
          <p:nvPr/>
        </p:nvSpPr>
        <p:spPr>
          <a:xfrm>
            <a:off x="3410777" y="3081222"/>
            <a:ext cx="11466446" cy="3305175"/>
          </a:xfrm>
          <a:prstGeom prst="rect">
            <a:avLst/>
          </a:prstGeom>
        </p:spPr>
        <p:txBody>
          <a:bodyPr lIns="0" tIns="0" rIns="0" bIns="0" rtlCol="0" anchor="t">
            <a:spAutoFit/>
          </a:bodyPr>
          <a:lstStyle/>
          <a:p>
            <a:pPr algn="l">
              <a:lnSpc>
                <a:spcPts val="6591"/>
              </a:lnSpc>
            </a:pPr>
            <a:r>
              <a:rPr lang="en-US" sz="5492">
                <a:solidFill>
                  <a:srgbClr val="000000"/>
                </a:solidFill>
                <a:latin typeface="Heebo Bold"/>
                <a:ea typeface="Heebo Bold"/>
                <a:cs typeface="Heebo Bold"/>
                <a:sym typeface="Heebo Bold"/>
              </a:rPr>
              <a:t>OPEN SCIENCE IS BECOMING THE NORM IN PSYCHOLOGY...</a:t>
            </a:r>
          </a:p>
          <a:p>
            <a:pPr algn="l">
              <a:lnSpc>
                <a:spcPts val="6591"/>
              </a:lnSpc>
            </a:pPr>
            <a:endParaRPr lang="en-US" sz="5492">
              <a:solidFill>
                <a:srgbClr val="000000"/>
              </a:solidFill>
              <a:latin typeface="Heebo Bold"/>
              <a:ea typeface="Heebo Bold"/>
              <a:cs typeface="Heebo Bold"/>
              <a:sym typeface="Heebo Bold"/>
            </a:endParaRPr>
          </a:p>
          <a:p>
            <a:pPr algn="l">
              <a:lnSpc>
                <a:spcPts val="6591"/>
              </a:lnSpc>
            </a:pPr>
            <a:r>
              <a:rPr lang="en-US" sz="5492">
                <a:solidFill>
                  <a:srgbClr val="000000"/>
                </a:solidFill>
                <a:latin typeface="Heebo Bold"/>
                <a:ea typeface="Heebo Bold"/>
                <a:cs typeface="Heebo Bold"/>
                <a:sym typeface="Heebo Bold"/>
              </a:rPr>
              <a:t>... ARE WE READY TO EMBRACE 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6EFE8"/>
        </a:solidFill>
        <a:effectLst/>
      </p:bgPr>
    </p:bg>
    <p:spTree>
      <p:nvGrpSpPr>
        <p:cNvPr id="1" name=""/>
        <p:cNvGrpSpPr/>
        <p:nvPr/>
      </p:nvGrpSpPr>
      <p:grpSpPr>
        <a:xfrm>
          <a:off x="0" y="0"/>
          <a:ext cx="0" cy="0"/>
          <a:chOff x="0" y="0"/>
          <a:chExt cx="0" cy="0"/>
        </a:xfrm>
      </p:grpSpPr>
      <p:sp>
        <p:nvSpPr>
          <p:cNvPr id="2" name="Freeform 2"/>
          <p:cNvSpPr/>
          <p:nvPr/>
        </p:nvSpPr>
        <p:spPr>
          <a:xfrm>
            <a:off x="1440800" y="3212044"/>
            <a:ext cx="3602089" cy="3535613"/>
          </a:xfrm>
          <a:custGeom>
            <a:avLst/>
            <a:gdLst/>
            <a:ahLst/>
            <a:cxnLst/>
            <a:rect l="l" t="t" r="r" b="b"/>
            <a:pathLst>
              <a:path w="3602089" h="3535613">
                <a:moveTo>
                  <a:pt x="0" y="0"/>
                </a:moveTo>
                <a:lnTo>
                  <a:pt x="3602088" y="0"/>
                </a:lnTo>
                <a:lnTo>
                  <a:pt x="3602088" y="3535613"/>
                </a:lnTo>
                <a:lnTo>
                  <a:pt x="0" y="3535613"/>
                </a:lnTo>
                <a:lnTo>
                  <a:pt x="0" y="0"/>
                </a:lnTo>
                <a:close/>
              </a:path>
            </a:pathLst>
          </a:custGeom>
          <a:blipFill>
            <a:blip r:embed="rId3"/>
            <a:stretch>
              <a:fillRect t="-940" b="-940"/>
            </a:stretch>
          </a:blipFill>
        </p:spPr>
        <p:txBody>
          <a:bodyPr/>
          <a:lstStyle/>
          <a:p>
            <a:endParaRPr lang="en-GB"/>
          </a:p>
        </p:txBody>
      </p:sp>
      <p:grpSp>
        <p:nvGrpSpPr>
          <p:cNvPr id="3" name="Group 3"/>
          <p:cNvGrpSpPr/>
          <p:nvPr/>
        </p:nvGrpSpPr>
        <p:grpSpPr>
          <a:xfrm>
            <a:off x="5982359" y="3916443"/>
            <a:ext cx="10864841" cy="2126815"/>
            <a:chOff x="0" y="0"/>
            <a:chExt cx="14486455" cy="2835753"/>
          </a:xfrm>
        </p:grpSpPr>
        <p:sp>
          <p:nvSpPr>
            <p:cNvPr id="4" name="TextBox 4"/>
            <p:cNvSpPr txBox="1"/>
            <p:nvPr/>
          </p:nvSpPr>
          <p:spPr>
            <a:xfrm>
              <a:off x="0" y="238125"/>
              <a:ext cx="14486455" cy="1400485"/>
            </a:xfrm>
            <a:prstGeom prst="rect">
              <a:avLst/>
            </a:prstGeom>
          </p:spPr>
          <p:txBody>
            <a:bodyPr lIns="0" tIns="0" rIns="0" bIns="0" rtlCol="0" anchor="t">
              <a:spAutoFit/>
            </a:bodyPr>
            <a:lstStyle/>
            <a:p>
              <a:pPr algn="l">
                <a:lnSpc>
                  <a:spcPts val="7303"/>
                </a:lnSpc>
              </a:pPr>
              <a:r>
                <a:rPr lang="en-US" sz="8114">
                  <a:solidFill>
                    <a:srgbClr val="000000"/>
                  </a:solidFill>
                  <a:latin typeface="Heebo Bold"/>
                  <a:ea typeface="Heebo Bold"/>
                  <a:cs typeface="Heebo Bold"/>
                  <a:sym typeface="Heebo Bold"/>
                </a:rPr>
                <a:t>ABRIR GLOBAL EVENT</a:t>
              </a:r>
            </a:p>
          </p:txBody>
        </p:sp>
        <p:sp>
          <p:nvSpPr>
            <p:cNvPr id="5" name="TextBox 5"/>
            <p:cNvSpPr txBox="1"/>
            <p:nvPr/>
          </p:nvSpPr>
          <p:spPr>
            <a:xfrm>
              <a:off x="0" y="2170216"/>
              <a:ext cx="9211133" cy="665537"/>
            </a:xfrm>
            <a:prstGeom prst="rect">
              <a:avLst/>
            </a:prstGeom>
          </p:spPr>
          <p:txBody>
            <a:bodyPr lIns="0" tIns="0" rIns="0" bIns="0" rtlCol="0" anchor="t">
              <a:spAutoFit/>
            </a:bodyPr>
            <a:lstStyle/>
            <a:p>
              <a:pPr algn="l">
                <a:lnSpc>
                  <a:spcPts val="4213"/>
                </a:lnSpc>
              </a:pPr>
              <a:r>
                <a:rPr lang="en-US" sz="3009">
                  <a:solidFill>
                    <a:srgbClr val="000000"/>
                  </a:solidFill>
                  <a:latin typeface="Heebo Bold"/>
                  <a:ea typeface="Heebo Bold"/>
                  <a:cs typeface="Heebo Bold"/>
                  <a:sym typeface="Heebo Bold"/>
                </a:rPr>
                <a:t>Coming soon in October 2024!</a:t>
              </a: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6EFE8"/>
        </a:solidFill>
        <a:effectLst/>
      </p:bgPr>
    </p:bg>
    <p:spTree>
      <p:nvGrpSpPr>
        <p:cNvPr id="1" name=""/>
        <p:cNvGrpSpPr/>
        <p:nvPr/>
      </p:nvGrpSpPr>
      <p:grpSpPr>
        <a:xfrm>
          <a:off x="0" y="0"/>
          <a:ext cx="0" cy="0"/>
          <a:chOff x="0" y="0"/>
          <a:chExt cx="0" cy="0"/>
        </a:xfrm>
      </p:grpSpPr>
      <p:grpSp>
        <p:nvGrpSpPr>
          <p:cNvPr id="2" name="Group 2"/>
          <p:cNvGrpSpPr/>
          <p:nvPr/>
        </p:nvGrpSpPr>
        <p:grpSpPr>
          <a:xfrm>
            <a:off x="0" y="7523567"/>
            <a:ext cx="18508608" cy="2872565"/>
            <a:chOff x="0" y="0"/>
            <a:chExt cx="4874695" cy="756560"/>
          </a:xfrm>
        </p:grpSpPr>
        <p:sp>
          <p:nvSpPr>
            <p:cNvPr id="3" name="Freeform 3"/>
            <p:cNvSpPr/>
            <p:nvPr/>
          </p:nvSpPr>
          <p:spPr>
            <a:xfrm>
              <a:off x="0" y="0"/>
              <a:ext cx="4874695" cy="756560"/>
            </a:xfrm>
            <a:custGeom>
              <a:avLst/>
              <a:gdLst/>
              <a:ahLst/>
              <a:cxnLst/>
              <a:rect l="l" t="t" r="r" b="b"/>
              <a:pathLst>
                <a:path w="4874695" h="756560">
                  <a:moveTo>
                    <a:pt x="0" y="0"/>
                  </a:moveTo>
                  <a:lnTo>
                    <a:pt x="4874695" y="0"/>
                  </a:lnTo>
                  <a:lnTo>
                    <a:pt x="4874695" y="756560"/>
                  </a:lnTo>
                  <a:lnTo>
                    <a:pt x="0" y="756560"/>
                  </a:lnTo>
                  <a:close/>
                </a:path>
              </a:pathLst>
            </a:custGeom>
            <a:solidFill>
              <a:srgbClr val="575B42"/>
            </a:solidFill>
          </p:spPr>
          <p:txBody>
            <a:bodyPr/>
            <a:lstStyle/>
            <a:p>
              <a:endParaRPr lang="en-GB"/>
            </a:p>
          </p:txBody>
        </p:sp>
        <p:sp>
          <p:nvSpPr>
            <p:cNvPr id="4" name="TextBox 4"/>
            <p:cNvSpPr txBox="1"/>
            <p:nvPr/>
          </p:nvSpPr>
          <p:spPr>
            <a:xfrm>
              <a:off x="0" y="-47625"/>
              <a:ext cx="4874695" cy="804185"/>
            </a:xfrm>
            <a:prstGeom prst="rect">
              <a:avLst/>
            </a:prstGeom>
          </p:spPr>
          <p:txBody>
            <a:bodyPr lIns="50800" tIns="50800" rIns="50800" bIns="50800" rtlCol="0" anchor="ctr"/>
            <a:lstStyle/>
            <a:p>
              <a:pPr algn="ctr">
                <a:lnSpc>
                  <a:spcPts val="2800"/>
                </a:lnSpc>
              </a:pPr>
              <a:endParaRPr/>
            </a:p>
          </p:txBody>
        </p:sp>
      </p:grpSp>
      <p:sp>
        <p:nvSpPr>
          <p:cNvPr id="5" name="TextBox 5"/>
          <p:cNvSpPr txBox="1"/>
          <p:nvPr/>
        </p:nvSpPr>
        <p:spPr>
          <a:xfrm>
            <a:off x="2633065" y="8649335"/>
            <a:ext cx="6803985" cy="608965"/>
          </a:xfrm>
          <a:prstGeom prst="rect">
            <a:avLst/>
          </a:prstGeom>
        </p:spPr>
        <p:txBody>
          <a:bodyPr lIns="0" tIns="0" rIns="0" bIns="0" rtlCol="0" anchor="t">
            <a:spAutoFit/>
          </a:bodyPr>
          <a:lstStyle/>
          <a:p>
            <a:pPr algn="just">
              <a:lnSpc>
                <a:spcPts val="5120"/>
              </a:lnSpc>
            </a:pPr>
            <a:r>
              <a:rPr lang="en-US" sz="3200">
                <a:solidFill>
                  <a:srgbClr val="FFFFFF"/>
                </a:solidFill>
                <a:latin typeface="Heebo Bold"/>
                <a:ea typeface="Heebo Bold"/>
                <a:cs typeface="Heebo Bold"/>
                <a:sym typeface="Heebo Bold"/>
              </a:rPr>
              <a:t>brendanchng@protonmail.com</a:t>
            </a:r>
          </a:p>
        </p:txBody>
      </p:sp>
      <p:sp>
        <p:nvSpPr>
          <p:cNvPr id="6" name="TextBox 6"/>
          <p:cNvSpPr txBox="1"/>
          <p:nvPr/>
        </p:nvSpPr>
        <p:spPr>
          <a:xfrm>
            <a:off x="12638059" y="8607062"/>
            <a:ext cx="2911768" cy="608965"/>
          </a:xfrm>
          <a:prstGeom prst="rect">
            <a:avLst/>
          </a:prstGeom>
        </p:spPr>
        <p:txBody>
          <a:bodyPr lIns="0" tIns="0" rIns="0" bIns="0" rtlCol="0" anchor="t">
            <a:spAutoFit/>
          </a:bodyPr>
          <a:lstStyle/>
          <a:p>
            <a:pPr algn="just">
              <a:lnSpc>
                <a:spcPts val="5120"/>
              </a:lnSpc>
            </a:pPr>
            <a:r>
              <a:rPr lang="en-US" sz="3200">
                <a:solidFill>
                  <a:srgbClr val="FFFFFF"/>
                </a:solidFill>
                <a:latin typeface="Heebo Bold"/>
                <a:ea typeface="Heebo Bold"/>
                <a:cs typeface="Heebo Bold"/>
                <a:sym typeface="Heebo Bold"/>
              </a:rPr>
              <a:t>@ChngBrendan</a:t>
            </a:r>
          </a:p>
        </p:txBody>
      </p:sp>
      <p:sp>
        <p:nvSpPr>
          <p:cNvPr id="7" name="TextBox 7"/>
          <p:cNvSpPr txBox="1"/>
          <p:nvPr/>
        </p:nvSpPr>
        <p:spPr>
          <a:xfrm>
            <a:off x="1035333" y="4065953"/>
            <a:ext cx="9576503" cy="1676400"/>
          </a:xfrm>
          <a:prstGeom prst="rect">
            <a:avLst/>
          </a:prstGeom>
        </p:spPr>
        <p:txBody>
          <a:bodyPr lIns="0" tIns="0" rIns="0" bIns="0" rtlCol="0" anchor="t">
            <a:spAutoFit/>
          </a:bodyPr>
          <a:lstStyle/>
          <a:p>
            <a:pPr algn="l">
              <a:lnSpc>
                <a:spcPts val="13228"/>
              </a:lnSpc>
            </a:pPr>
            <a:r>
              <a:rPr lang="en-US" sz="11023">
                <a:solidFill>
                  <a:srgbClr val="000000"/>
                </a:solidFill>
                <a:latin typeface="Heebo Bold"/>
                <a:ea typeface="Heebo Bold"/>
                <a:cs typeface="Heebo Bold"/>
                <a:sym typeface="Heebo Bold"/>
              </a:rPr>
              <a:t>THANK YOU</a:t>
            </a:r>
          </a:p>
        </p:txBody>
      </p:sp>
      <p:sp>
        <p:nvSpPr>
          <p:cNvPr id="8" name="TextBox 8"/>
          <p:cNvSpPr txBox="1"/>
          <p:nvPr/>
        </p:nvSpPr>
        <p:spPr>
          <a:xfrm>
            <a:off x="1056537" y="8649335"/>
            <a:ext cx="2806851" cy="608965"/>
          </a:xfrm>
          <a:prstGeom prst="rect">
            <a:avLst/>
          </a:prstGeom>
        </p:spPr>
        <p:txBody>
          <a:bodyPr lIns="0" tIns="0" rIns="0" bIns="0" rtlCol="0" anchor="t">
            <a:spAutoFit/>
          </a:bodyPr>
          <a:lstStyle/>
          <a:p>
            <a:pPr algn="just">
              <a:lnSpc>
                <a:spcPts val="5120"/>
              </a:lnSpc>
            </a:pPr>
            <a:r>
              <a:rPr lang="en-US" sz="3200">
                <a:solidFill>
                  <a:srgbClr val="FFFFFF"/>
                </a:solidFill>
                <a:latin typeface="Heebo Bold"/>
                <a:ea typeface="Heebo Bold"/>
                <a:cs typeface="Heebo Bold"/>
                <a:sym typeface="Heebo Bold"/>
              </a:rPr>
              <a:t>EMAIL :</a:t>
            </a:r>
          </a:p>
        </p:txBody>
      </p:sp>
      <p:sp>
        <p:nvSpPr>
          <p:cNvPr id="9" name="AutoShape 9"/>
          <p:cNvSpPr/>
          <p:nvPr/>
        </p:nvSpPr>
        <p:spPr>
          <a:xfrm>
            <a:off x="1063908" y="5656628"/>
            <a:ext cx="8351939" cy="0"/>
          </a:xfrm>
          <a:prstGeom prst="line">
            <a:avLst/>
          </a:prstGeom>
          <a:ln w="57150" cap="flat">
            <a:solidFill>
              <a:srgbClr val="382D2A"/>
            </a:solidFill>
            <a:prstDash val="solid"/>
            <a:headEnd type="none" w="sm" len="sm"/>
            <a:tailEnd type="none" w="sm" len="sm"/>
          </a:ln>
        </p:spPr>
        <p:txBody>
          <a:bodyPr/>
          <a:lstStyle/>
          <a:p>
            <a:endParaRPr lang="en-GB"/>
          </a:p>
        </p:txBody>
      </p:sp>
      <p:sp>
        <p:nvSpPr>
          <p:cNvPr id="10" name="TextBox 10"/>
          <p:cNvSpPr txBox="1"/>
          <p:nvPr/>
        </p:nvSpPr>
        <p:spPr>
          <a:xfrm>
            <a:off x="1196998" y="5909684"/>
            <a:ext cx="5444063" cy="647700"/>
          </a:xfrm>
          <a:prstGeom prst="rect">
            <a:avLst/>
          </a:prstGeom>
        </p:spPr>
        <p:txBody>
          <a:bodyPr lIns="0" tIns="0" rIns="0" bIns="0" rtlCol="0" anchor="t">
            <a:spAutoFit/>
          </a:bodyPr>
          <a:lstStyle/>
          <a:p>
            <a:pPr algn="l">
              <a:lnSpc>
                <a:spcPts val="5039"/>
              </a:lnSpc>
            </a:pPr>
            <a:r>
              <a:rPr lang="en-US" sz="4199">
                <a:solidFill>
                  <a:srgbClr val="000000"/>
                </a:solidFill>
                <a:latin typeface="Heebo Bold"/>
                <a:ea typeface="Heebo Bold"/>
                <a:cs typeface="Heebo Bold"/>
                <a:sym typeface="Heebo Bold"/>
              </a:rPr>
              <a:t>ANY QUESTIONS?</a:t>
            </a:r>
          </a:p>
        </p:txBody>
      </p:sp>
      <p:sp>
        <p:nvSpPr>
          <p:cNvPr id="11" name="Freeform 11"/>
          <p:cNvSpPr/>
          <p:nvPr/>
        </p:nvSpPr>
        <p:spPr>
          <a:xfrm>
            <a:off x="11913720" y="8703672"/>
            <a:ext cx="539044" cy="485140"/>
          </a:xfrm>
          <a:custGeom>
            <a:avLst/>
            <a:gdLst/>
            <a:ahLst/>
            <a:cxnLst/>
            <a:rect l="l" t="t" r="r" b="b"/>
            <a:pathLst>
              <a:path w="539044" h="485140">
                <a:moveTo>
                  <a:pt x="0" y="0"/>
                </a:moveTo>
                <a:lnTo>
                  <a:pt x="539044" y="0"/>
                </a:lnTo>
                <a:lnTo>
                  <a:pt x="539044" y="485140"/>
                </a:lnTo>
                <a:lnTo>
                  <a:pt x="0" y="48514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382D2A"/>
        </a:solidFill>
        <a:effectLst/>
      </p:bgPr>
    </p:bg>
    <p:spTree>
      <p:nvGrpSpPr>
        <p:cNvPr id="1" name=""/>
        <p:cNvGrpSpPr/>
        <p:nvPr/>
      </p:nvGrpSpPr>
      <p:grpSpPr>
        <a:xfrm>
          <a:off x="0" y="0"/>
          <a:ext cx="0" cy="0"/>
          <a:chOff x="0" y="0"/>
          <a:chExt cx="0" cy="0"/>
        </a:xfrm>
      </p:grpSpPr>
      <p:sp>
        <p:nvSpPr>
          <p:cNvPr id="2" name="TextBox 2"/>
          <p:cNvSpPr txBox="1"/>
          <p:nvPr/>
        </p:nvSpPr>
        <p:spPr>
          <a:xfrm>
            <a:off x="1028700" y="1562100"/>
            <a:ext cx="15735300" cy="696344"/>
          </a:xfrm>
          <a:prstGeom prst="rect">
            <a:avLst/>
          </a:prstGeom>
        </p:spPr>
        <p:txBody>
          <a:bodyPr wrap="square" lIns="0" tIns="0" rIns="0" bIns="0" rtlCol="0" anchor="t">
            <a:spAutoFit/>
          </a:bodyPr>
          <a:lstStyle/>
          <a:p>
            <a:pPr algn="l">
              <a:lnSpc>
                <a:spcPts val="5040"/>
              </a:lnSpc>
            </a:pPr>
            <a:r>
              <a:rPr lang="en-US" sz="5600" dirty="0">
                <a:solidFill>
                  <a:srgbClr val="FFFFFF"/>
                </a:solidFill>
                <a:latin typeface="Heebo Bold"/>
                <a:ea typeface="Heebo Bold"/>
                <a:cs typeface="Heebo Bold"/>
                <a:sym typeface="Heebo Bold"/>
              </a:rPr>
              <a:t>Credits</a:t>
            </a:r>
          </a:p>
        </p:txBody>
      </p:sp>
      <p:sp>
        <p:nvSpPr>
          <p:cNvPr id="3" name="TextBox 3"/>
          <p:cNvSpPr txBox="1"/>
          <p:nvPr/>
        </p:nvSpPr>
        <p:spPr>
          <a:xfrm>
            <a:off x="1034562" y="2926715"/>
            <a:ext cx="16230600" cy="6488956"/>
          </a:xfrm>
          <a:prstGeom prst="rect">
            <a:avLst/>
          </a:prstGeom>
        </p:spPr>
        <p:txBody>
          <a:bodyPr lIns="0" tIns="0" rIns="0" bIns="0" rtlCol="0" anchor="t">
            <a:spAutoFit/>
          </a:bodyPr>
          <a:lstStyle/>
          <a:p>
            <a:pPr algn="just">
              <a:lnSpc>
                <a:spcPts val="2239"/>
              </a:lnSpc>
            </a:pPr>
            <a:r>
              <a:rPr lang="en-US" sz="1599" dirty="0" err="1">
                <a:solidFill>
                  <a:srgbClr val="FFFFFF"/>
                </a:solidFill>
                <a:latin typeface="Heebo Bold"/>
                <a:ea typeface="Heebo Bold"/>
                <a:cs typeface="Heebo Bold"/>
                <a:sym typeface="Heebo Bold"/>
              </a:rPr>
              <a:t>FORRT</a:t>
            </a:r>
            <a:r>
              <a:rPr lang="en-US" sz="1599" dirty="0">
                <a:solidFill>
                  <a:srgbClr val="FFFFFF"/>
                </a:solidFill>
                <a:latin typeface="Heebo Bold"/>
                <a:ea typeface="Heebo Bold"/>
                <a:cs typeface="Heebo Bold"/>
                <a:sym typeface="Heebo Bold"/>
              </a:rPr>
              <a:t> Glossary - </a:t>
            </a:r>
            <a:r>
              <a:rPr lang="en-US" sz="1599" dirty="0">
                <a:solidFill>
                  <a:srgbClr val="FFFFFF"/>
                </a:solidFill>
                <a:latin typeface="Heebo Bold"/>
                <a:ea typeface="Heebo Bold"/>
                <a:cs typeface="Heebo Bold"/>
                <a:sym typeface="Heebo Bold"/>
                <a:hlinkClick r:id="rId3"/>
              </a:rPr>
              <a:t>https://forrt.org/glossary/</a:t>
            </a:r>
            <a:r>
              <a:rPr lang="en-US" sz="1599" dirty="0">
                <a:solidFill>
                  <a:srgbClr val="FFFFFF"/>
                </a:solidFill>
                <a:latin typeface="Heebo Bold"/>
                <a:ea typeface="Heebo Bold"/>
                <a:cs typeface="Heebo Bold"/>
                <a:sym typeface="Heebo Bold"/>
              </a:rPr>
              <a:t> </a:t>
            </a:r>
          </a:p>
          <a:p>
            <a:pPr algn="just">
              <a:lnSpc>
                <a:spcPts val="2239"/>
              </a:lnSpc>
            </a:pPr>
            <a:endParaRPr lang="en-US" sz="1599" dirty="0">
              <a:solidFill>
                <a:srgbClr val="FFFFFF"/>
              </a:solidFill>
              <a:latin typeface="Heebo Bold"/>
              <a:ea typeface="Heebo Bold"/>
              <a:cs typeface="Heebo Bold"/>
              <a:sym typeface="Heebo Bold"/>
            </a:endParaRPr>
          </a:p>
          <a:p>
            <a:pPr algn="just">
              <a:lnSpc>
                <a:spcPts val="2239"/>
              </a:lnSpc>
            </a:pPr>
            <a:r>
              <a:rPr lang="en-US" sz="1599" dirty="0">
                <a:solidFill>
                  <a:srgbClr val="FFFFFF"/>
                </a:solidFill>
                <a:latin typeface="Heebo Bold"/>
                <a:ea typeface="Heebo Bold"/>
                <a:cs typeface="Heebo Bold"/>
                <a:sym typeface="Heebo Bold"/>
              </a:rPr>
              <a:t>Unconference (4b) Consortium of psychological scientists and researchers from developing countries_ “ Establishment, vision and agenda” (1).pptx</a:t>
            </a:r>
          </a:p>
          <a:p>
            <a:pPr marL="345439" lvl="1" indent="-172720" algn="just">
              <a:lnSpc>
                <a:spcPts val="2239"/>
              </a:lnSpc>
              <a:buFont typeface="Arial"/>
              <a:buChar char="•"/>
            </a:pPr>
            <a:r>
              <a:rPr lang="en-US" sz="1599" dirty="0">
                <a:solidFill>
                  <a:srgbClr val="FFFFFF"/>
                </a:solidFill>
                <a:latin typeface="Heebo Bold"/>
                <a:ea typeface="Heebo Bold"/>
                <a:cs typeface="Heebo Bold"/>
                <a:sym typeface="Heebo Bold"/>
                <a:hlinkClick r:id="rId4"/>
              </a:rPr>
              <a:t>https://osf.io/pnhtb</a:t>
            </a:r>
            <a:r>
              <a:rPr lang="en-US" sz="1599" dirty="0">
                <a:solidFill>
                  <a:srgbClr val="FFFFFF"/>
                </a:solidFill>
                <a:latin typeface="Heebo Bold"/>
                <a:ea typeface="Heebo Bold"/>
                <a:cs typeface="Heebo Bold"/>
                <a:sym typeface="Heebo Bold"/>
              </a:rPr>
              <a:t> </a:t>
            </a:r>
          </a:p>
          <a:p>
            <a:pPr algn="just">
              <a:lnSpc>
                <a:spcPts val="2239"/>
              </a:lnSpc>
            </a:pPr>
            <a:endParaRPr lang="en-US" sz="1599" dirty="0">
              <a:solidFill>
                <a:srgbClr val="FFFFFF"/>
              </a:solidFill>
              <a:latin typeface="Heebo Bold"/>
              <a:ea typeface="Heebo Bold"/>
              <a:cs typeface="Heebo Bold"/>
              <a:sym typeface="Heebo Bold"/>
            </a:endParaRPr>
          </a:p>
          <a:p>
            <a:pPr algn="just">
              <a:lnSpc>
                <a:spcPts val="2239"/>
              </a:lnSpc>
            </a:pPr>
            <a:r>
              <a:rPr lang="en-US" sz="1599" dirty="0">
                <a:solidFill>
                  <a:srgbClr val="FFFFFF"/>
                </a:solidFill>
                <a:latin typeface="Heebo Bold"/>
                <a:ea typeface="Heebo Bold"/>
                <a:cs typeface="Heebo Bold"/>
                <a:sym typeface="Heebo Bold"/>
              </a:rPr>
              <a:t>Open and Big Team Science: Serbia and Bosnia-Herzegovina Perspective</a:t>
            </a:r>
          </a:p>
          <a:p>
            <a:pPr marL="345439" lvl="1" indent="-172720" algn="just">
              <a:lnSpc>
                <a:spcPts val="2239"/>
              </a:lnSpc>
              <a:buFont typeface="Arial"/>
              <a:buChar char="•"/>
            </a:pPr>
            <a:r>
              <a:rPr lang="en-US" sz="1599" dirty="0">
                <a:solidFill>
                  <a:srgbClr val="FFFFFF"/>
                </a:solidFill>
                <a:latin typeface="Heebo Bold"/>
                <a:ea typeface="Heebo Bold"/>
                <a:cs typeface="Heebo Bold"/>
                <a:sym typeface="Heebo Bold"/>
                <a:hlinkClick r:id="rId5"/>
              </a:rPr>
              <a:t>https://doi.org/10.5281/zenodo.12760677</a:t>
            </a:r>
            <a:r>
              <a:rPr lang="en-US" sz="1599" dirty="0">
                <a:solidFill>
                  <a:srgbClr val="FFFFFF"/>
                </a:solidFill>
                <a:latin typeface="Heebo Bold"/>
                <a:ea typeface="Heebo Bold"/>
                <a:cs typeface="Heebo Bold"/>
                <a:sym typeface="Heebo Bold"/>
              </a:rPr>
              <a:t> </a:t>
            </a:r>
          </a:p>
          <a:p>
            <a:pPr algn="just">
              <a:lnSpc>
                <a:spcPts val="2239"/>
              </a:lnSpc>
            </a:pPr>
            <a:endParaRPr lang="en-US" sz="1599" dirty="0">
              <a:solidFill>
                <a:srgbClr val="FFFFFF"/>
              </a:solidFill>
              <a:latin typeface="Heebo Bold"/>
              <a:ea typeface="Heebo Bold"/>
              <a:cs typeface="Heebo Bold"/>
              <a:sym typeface="Heebo Bold"/>
            </a:endParaRPr>
          </a:p>
          <a:p>
            <a:pPr algn="just">
              <a:lnSpc>
                <a:spcPts val="2239"/>
              </a:lnSpc>
            </a:pPr>
            <a:r>
              <a:rPr lang="en-US" sz="1599" dirty="0">
                <a:solidFill>
                  <a:srgbClr val="FFFFFF"/>
                </a:solidFill>
                <a:latin typeface="Heebo Bold"/>
                <a:ea typeface="Heebo Bold"/>
                <a:cs typeface="Heebo Bold"/>
                <a:sym typeface="Heebo Bold"/>
              </a:rPr>
              <a:t>Castille, C. M., </a:t>
            </a:r>
            <a:r>
              <a:rPr lang="en-US" sz="1599" dirty="0" err="1">
                <a:solidFill>
                  <a:srgbClr val="FFFFFF"/>
                </a:solidFill>
                <a:latin typeface="Heebo Bold"/>
                <a:ea typeface="Heebo Bold"/>
                <a:cs typeface="Heebo Bold"/>
                <a:sym typeface="Heebo Bold"/>
              </a:rPr>
              <a:t>Kreamer</a:t>
            </a:r>
            <a:r>
              <a:rPr lang="en-US" sz="1599" dirty="0">
                <a:solidFill>
                  <a:srgbClr val="FFFFFF"/>
                </a:solidFill>
                <a:latin typeface="Heebo Bold"/>
                <a:ea typeface="Heebo Bold"/>
                <a:cs typeface="Heebo Bold"/>
                <a:sym typeface="Heebo Bold"/>
              </a:rPr>
              <a:t>, L. M., Albritton, B. H., Banks, G. C., &amp; </a:t>
            </a:r>
            <a:r>
              <a:rPr lang="en-US" sz="1599" dirty="0" err="1">
                <a:solidFill>
                  <a:srgbClr val="FFFFFF"/>
                </a:solidFill>
                <a:latin typeface="Heebo Bold"/>
                <a:ea typeface="Heebo Bold"/>
                <a:cs typeface="Heebo Bold"/>
                <a:sym typeface="Heebo Bold"/>
              </a:rPr>
              <a:t>Rogelberg</a:t>
            </a:r>
            <a:r>
              <a:rPr lang="en-US" sz="1599" dirty="0">
                <a:solidFill>
                  <a:srgbClr val="FFFFFF"/>
                </a:solidFill>
                <a:latin typeface="Heebo Bold"/>
                <a:ea typeface="Heebo Bold"/>
                <a:cs typeface="Heebo Bold"/>
                <a:sym typeface="Heebo Bold"/>
              </a:rPr>
              <a:t>, S. G. (2022). The open science challenge: Adopt one practice that enacts widely shared values. </a:t>
            </a:r>
            <a:r>
              <a:rPr lang="en-US" sz="1599" i="1" dirty="0">
                <a:solidFill>
                  <a:srgbClr val="FFFFFF"/>
                </a:solidFill>
                <a:latin typeface="Heebo Bold"/>
                <a:ea typeface="Heebo Bold"/>
                <a:cs typeface="Heebo Bold"/>
                <a:sym typeface="Heebo Bold"/>
              </a:rPr>
              <a:t>Journal of Business and Psychology, 37</a:t>
            </a:r>
            <a:r>
              <a:rPr lang="en-US" sz="1599" dirty="0">
                <a:solidFill>
                  <a:srgbClr val="FFFFFF"/>
                </a:solidFill>
                <a:latin typeface="Heebo Bold"/>
                <a:ea typeface="Heebo Bold"/>
                <a:cs typeface="Heebo Bold"/>
                <a:sym typeface="Heebo Bold"/>
              </a:rPr>
              <a:t>(3), 459–467. </a:t>
            </a:r>
            <a:r>
              <a:rPr lang="en-US" sz="1599" u="sng" dirty="0">
                <a:solidFill>
                  <a:srgbClr val="FFFFFF"/>
                </a:solidFill>
                <a:latin typeface="Heebo Bold"/>
                <a:ea typeface="Heebo Bold"/>
                <a:cs typeface="Heebo Bold"/>
                <a:sym typeface="Heebo Bold"/>
                <a:hlinkClick r:id="rId6" tooltip="https://doi.org/10.1007/s10869-022-09806-2"/>
              </a:rPr>
              <a:t>https://doi.org/10.1007/s10869-022-09806-2</a:t>
            </a:r>
          </a:p>
          <a:p>
            <a:pPr algn="just">
              <a:lnSpc>
                <a:spcPts val="2239"/>
              </a:lnSpc>
            </a:pPr>
            <a:endParaRPr lang="en-US" sz="1599" u="sng" dirty="0">
              <a:solidFill>
                <a:srgbClr val="FFFFFF"/>
              </a:solidFill>
              <a:latin typeface="Heebo Bold"/>
              <a:ea typeface="Heebo Bold"/>
              <a:cs typeface="Heebo Bold"/>
              <a:sym typeface="Heebo Bold"/>
              <a:hlinkClick r:id="rId6" tooltip="https://doi.org/10.1007/s10869-022-09806-2"/>
            </a:endParaRPr>
          </a:p>
          <a:p>
            <a:pPr algn="just">
              <a:lnSpc>
                <a:spcPts val="2239"/>
              </a:lnSpc>
            </a:pPr>
            <a:r>
              <a:rPr lang="en-US" sz="1599" dirty="0">
                <a:solidFill>
                  <a:srgbClr val="FFFFFF"/>
                </a:solidFill>
                <a:latin typeface="Heebo Bold"/>
                <a:ea typeface="Heebo Bold"/>
                <a:cs typeface="Heebo Bold"/>
                <a:sym typeface="Heebo Bold"/>
              </a:rPr>
              <a:t>Ellis, R. J. (2022). Questionable Research Practices, Low Statistical Power, and Other Obstacles to Replicability: Why Preclinical Neuroscience Research Would Benefit from Registered Reports. </a:t>
            </a:r>
            <a:r>
              <a:rPr lang="en-US" sz="1599" i="1" dirty="0" err="1">
                <a:solidFill>
                  <a:srgbClr val="FFFFFF"/>
                </a:solidFill>
                <a:latin typeface="Heebo Bold"/>
                <a:ea typeface="Heebo Bold"/>
                <a:cs typeface="Heebo Bold"/>
                <a:sym typeface="Heebo Bold"/>
              </a:rPr>
              <a:t>eNeuro</a:t>
            </a:r>
            <a:r>
              <a:rPr lang="en-US" sz="1599" i="1" dirty="0">
                <a:solidFill>
                  <a:srgbClr val="FFFFFF"/>
                </a:solidFill>
                <a:latin typeface="Heebo Bold"/>
                <a:ea typeface="Heebo Bold"/>
                <a:cs typeface="Heebo Bold"/>
                <a:sym typeface="Heebo Bold"/>
              </a:rPr>
              <a:t>, 9</a:t>
            </a:r>
            <a:r>
              <a:rPr lang="en-US" sz="1599" dirty="0">
                <a:solidFill>
                  <a:srgbClr val="FFFFFF"/>
                </a:solidFill>
                <a:latin typeface="Heebo Bold"/>
                <a:ea typeface="Heebo Bold"/>
                <a:cs typeface="Heebo Bold"/>
                <a:sym typeface="Heebo Bold"/>
              </a:rPr>
              <a:t>(4). </a:t>
            </a:r>
            <a:r>
              <a:rPr lang="en-US" sz="1599" u="sng" dirty="0">
                <a:solidFill>
                  <a:srgbClr val="FFFFFF"/>
                </a:solidFill>
                <a:latin typeface="Heebo Bold"/>
                <a:ea typeface="Heebo Bold"/>
                <a:cs typeface="Heebo Bold"/>
                <a:sym typeface="Heebo Bold"/>
                <a:hlinkClick r:id="rId7" tooltip="https://doi.org/10.1523/ENEURO.0017-22.2022"/>
              </a:rPr>
              <a:t>https://doi.org/10.1523/ENEURO.0017-22.2022</a:t>
            </a:r>
          </a:p>
          <a:p>
            <a:pPr algn="just">
              <a:lnSpc>
                <a:spcPts val="2239"/>
              </a:lnSpc>
            </a:pPr>
            <a:endParaRPr lang="en-US" sz="1599" u="sng" dirty="0">
              <a:solidFill>
                <a:srgbClr val="FFFFFF"/>
              </a:solidFill>
              <a:latin typeface="Heebo Bold"/>
              <a:ea typeface="Heebo Bold"/>
              <a:cs typeface="Heebo Bold"/>
              <a:sym typeface="Heebo Bold"/>
              <a:hlinkClick r:id="rId7" tooltip="https://doi.org/10.1523/ENEURO.0017-22.2022"/>
            </a:endParaRPr>
          </a:p>
          <a:p>
            <a:pPr algn="just">
              <a:lnSpc>
                <a:spcPts val="2239"/>
              </a:lnSpc>
            </a:pPr>
            <a:r>
              <a:rPr lang="en-US" sz="1599" dirty="0" err="1">
                <a:solidFill>
                  <a:srgbClr val="FFFFFF"/>
                </a:solidFill>
                <a:latin typeface="Heebo Bold"/>
                <a:ea typeface="Heebo Bold"/>
                <a:cs typeface="Heebo Bold"/>
                <a:sym typeface="Heebo Bold"/>
              </a:rPr>
              <a:t>Korbmacher</a:t>
            </a:r>
            <a:r>
              <a:rPr lang="en-US" sz="1599" dirty="0">
                <a:solidFill>
                  <a:srgbClr val="FFFFFF"/>
                </a:solidFill>
                <a:latin typeface="Heebo Bold"/>
                <a:ea typeface="Heebo Bold"/>
                <a:cs typeface="Heebo Bold"/>
                <a:sym typeface="Heebo Bold"/>
              </a:rPr>
              <a:t>, M., Azevedo, F., Pennington, C. R., Hartmann, H., </a:t>
            </a:r>
            <a:r>
              <a:rPr lang="en-US" sz="1599" dirty="0" err="1">
                <a:solidFill>
                  <a:srgbClr val="FFFFFF"/>
                </a:solidFill>
                <a:latin typeface="Heebo Bold"/>
                <a:ea typeface="Heebo Bold"/>
                <a:cs typeface="Heebo Bold"/>
                <a:sym typeface="Heebo Bold"/>
              </a:rPr>
              <a:t>Pownall</a:t>
            </a:r>
            <a:r>
              <a:rPr lang="en-US" sz="1599" dirty="0">
                <a:solidFill>
                  <a:srgbClr val="FFFFFF"/>
                </a:solidFill>
                <a:latin typeface="Heebo Bold"/>
                <a:ea typeface="Heebo Bold"/>
                <a:cs typeface="Heebo Bold"/>
                <a:sym typeface="Heebo Bold"/>
              </a:rPr>
              <a:t>, M., Schmidt, K., </a:t>
            </a:r>
            <a:r>
              <a:rPr lang="en-US" sz="1599" dirty="0" err="1">
                <a:solidFill>
                  <a:srgbClr val="FFFFFF"/>
                </a:solidFill>
                <a:latin typeface="Heebo Bold"/>
                <a:ea typeface="Heebo Bold"/>
                <a:cs typeface="Heebo Bold"/>
                <a:sym typeface="Heebo Bold"/>
              </a:rPr>
              <a:t>Elsherif</a:t>
            </a:r>
            <a:r>
              <a:rPr lang="en-US" sz="1599" dirty="0">
                <a:solidFill>
                  <a:srgbClr val="FFFFFF"/>
                </a:solidFill>
                <a:latin typeface="Heebo Bold"/>
                <a:ea typeface="Heebo Bold"/>
                <a:cs typeface="Heebo Bold"/>
                <a:sym typeface="Heebo Bold"/>
              </a:rPr>
              <a:t>, M., </a:t>
            </a:r>
            <a:r>
              <a:rPr lang="en-US" sz="1599" dirty="0" err="1">
                <a:solidFill>
                  <a:srgbClr val="FFFFFF"/>
                </a:solidFill>
                <a:latin typeface="Heebo Bold"/>
                <a:ea typeface="Heebo Bold"/>
                <a:cs typeface="Heebo Bold"/>
                <a:sym typeface="Heebo Bold"/>
              </a:rPr>
              <a:t>Breznau</a:t>
            </a:r>
            <a:r>
              <a:rPr lang="en-US" sz="1599" dirty="0">
                <a:solidFill>
                  <a:srgbClr val="FFFFFF"/>
                </a:solidFill>
                <a:latin typeface="Heebo Bold"/>
                <a:ea typeface="Heebo Bold"/>
                <a:cs typeface="Heebo Bold"/>
                <a:sym typeface="Heebo Bold"/>
              </a:rPr>
              <a:t>, N., Robertson, O., Kalandadze, T., Yu, S., Baker, B. J., </a:t>
            </a:r>
            <a:r>
              <a:rPr lang="en-US" sz="1599" dirty="0" err="1">
                <a:solidFill>
                  <a:srgbClr val="FFFFFF"/>
                </a:solidFill>
                <a:latin typeface="Heebo Bold"/>
                <a:ea typeface="Heebo Bold"/>
                <a:cs typeface="Heebo Bold"/>
                <a:sym typeface="Heebo Bold"/>
              </a:rPr>
              <a:t>O’Mahony</a:t>
            </a:r>
            <a:r>
              <a:rPr lang="en-US" sz="1599" dirty="0">
                <a:solidFill>
                  <a:srgbClr val="FFFFFF"/>
                </a:solidFill>
                <a:latin typeface="Heebo Bold"/>
                <a:ea typeface="Heebo Bold"/>
                <a:cs typeface="Heebo Bold"/>
                <a:sym typeface="Heebo Bold"/>
              </a:rPr>
              <a:t>, A., </a:t>
            </a:r>
            <a:r>
              <a:rPr lang="en-US" sz="1599" dirty="0" err="1">
                <a:solidFill>
                  <a:srgbClr val="FFFFFF"/>
                </a:solidFill>
                <a:latin typeface="Heebo Bold"/>
                <a:ea typeface="Heebo Bold"/>
                <a:cs typeface="Heebo Bold"/>
                <a:sym typeface="Heebo Bold"/>
              </a:rPr>
              <a:t>Olsnes</a:t>
            </a:r>
            <a:r>
              <a:rPr lang="en-US" sz="1599" dirty="0">
                <a:solidFill>
                  <a:srgbClr val="FFFFFF"/>
                </a:solidFill>
                <a:latin typeface="Heebo Bold"/>
                <a:ea typeface="Heebo Bold"/>
                <a:cs typeface="Heebo Bold"/>
                <a:sym typeface="Heebo Bold"/>
              </a:rPr>
              <a:t>, J. Ø.-S., Shaw, J. J., </a:t>
            </a:r>
            <a:r>
              <a:rPr lang="en-US" sz="1599" dirty="0" err="1">
                <a:solidFill>
                  <a:srgbClr val="FFFFFF"/>
                </a:solidFill>
                <a:latin typeface="Heebo Bold"/>
                <a:ea typeface="Heebo Bold"/>
                <a:cs typeface="Heebo Bold"/>
                <a:sym typeface="Heebo Bold"/>
              </a:rPr>
              <a:t>Gjoneska</a:t>
            </a:r>
            <a:r>
              <a:rPr lang="en-US" sz="1599" dirty="0">
                <a:solidFill>
                  <a:srgbClr val="FFFFFF"/>
                </a:solidFill>
                <a:latin typeface="Heebo Bold"/>
                <a:ea typeface="Heebo Bold"/>
                <a:cs typeface="Heebo Bold"/>
                <a:sym typeface="Heebo Bold"/>
              </a:rPr>
              <a:t>, B., Yamada, Y., </a:t>
            </a:r>
            <a:r>
              <a:rPr lang="en-US" sz="1599" dirty="0" err="1">
                <a:solidFill>
                  <a:srgbClr val="FFFFFF"/>
                </a:solidFill>
                <a:latin typeface="Heebo Bold"/>
                <a:ea typeface="Heebo Bold"/>
                <a:cs typeface="Heebo Bold"/>
                <a:sym typeface="Heebo Bold"/>
              </a:rPr>
              <a:t>Röer</a:t>
            </a:r>
            <a:r>
              <a:rPr lang="en-US" sz="1599" dirty="0">
                <a:solidFill>
                  <a:srgbClr val="FFFFFF"/>
                </a:solidFill>
                <a:latin typeface="Heebo Bold"/>
                <a:ea typeface="Heebo Bold"/>
                <a:cs typeface="Heebo Bold"/>
                <a:sym typeface="Heebo Bold"/>
              </a:rPr>
              <a:t>, J. P., Murphy, J., … Evans, T. (2023). The replication crisis has led to positive structural, procedural, and community changes. </a:t>
            </a:r>
            <a:r>
              <a:rPr lang="en-US" sz="1599" i="1" dirty="0">
                <a:solidFill>
                  <a:srgbClr val="FFFFFF"/>
                </a:solidFill>
                <a:latin typeface="Heebo Bold"/>
                <a:ea typeface="Heebo Bold"/>
                <a:cs typeface="Heebo Bold"/>
                <a:sym typeface="Heebo Bold"/>
              </a:rPr>
              <a:t>Communications Psychology, 1</a:t>
            </a:r>
            <a:r>
              <a:rPr lang="en-US" sz="1599" dirty="0">
                <a:solidFill>
                  <a:srgbClr val="FFFFFF"/>
                </a:solidFill>
                <a:latin typeface="Heebo Bold"/>
                <a:ea typeface="Heebo Bold"/>
                <a:cs typeface="Heebo Bold"/>
                <a:sym typeface="Heebo Bold"/>
              </a:rPr>
              <a:t>(1), 1–13. </a:t>
            </a:r>
            <a:r>
              <a:rPr lang="en-US" sz="1599" u="sng" dirty="0">
                <a:solidFill>
                  <a:srgbClr val="FFFFFF"/>
                </a:solidFill>
                <a:latin typeface="Heebo Bold"/>
                <a:ea typeface="Heebo Bold"/>
                <a:cs typeface="Heebo Bold"/>
                <a:sym typeface="Heebo Bold"/>
                <a:hlinkClick r:id="rId8" tooltip="https://doi.org/10.1038/s44271-023-00003-2"/>
              </a:rPr>
              <a:t>https://doi.org/10.1038/s44271-023-00003-2</a:t>
            </a:r>
          </a:p>
          <a:p>
            <a:pPr algn="just">
              <a:lnSpc>
                <a:spcPts val="2239"/>
              </a:lnSpc>
            </a:pPr>
            <a:endParaRPr lang="en-US" sz="1599" u="sng" dirty="0">
              <a:solidFill>
                <a:srgbClr val="FFFFFF"/>
              </a:solidFill>
              <a:latin typeface="Heebo Bold"/>
              <a:ea typeface="Heebo Bold"/>
              <a:cs typeface="Heebo Bold"/>
              <a:sym typeface="Heebo Bold"/>
              <a:hlinkClick r:id="rId8" tooltip="https://doi.org/10.1038/s44271-023-00003-2"/>
            </a:endParaRPr>
          </a:p>
          <a:p>
            <a:pPr algn="just">
              <a:lnSpc>
                <a:spcPts val="2239"/>
              </a:lnSpc>
            </a:pPr>
            <a:r>
              <a:rPr lang="en-US" sz="1599" dirty="0" err="1">
                <a:solidFill>
                  <a:srgbClr val="FFFFFF"/>
                </a:solidFill>
                <a:latin typeface="Heebo Bold"/>
                <a:ea typeface="Heebo Bold"/>
                <a:cs typeface="Heebo Bold"/>
                <a:sym typeface="Heebo Bold"/>
              </a:rPr>
              <a:t>Munafò</a:t>
            </a:r>
            <a:r>
              <a:rPr lang="en-US" sz="1599" dirty="0">
                <a:solidFill>
                  <a:srgbClr val="FFFFFF"/>
                </a:solidFill>
                <a:latin typeface="Heebo Bold"/>
                <a:ea typeface="Heebo Bold"/>
                <a:cs typeface="Heebo Bold"/>
                <a:sym typeface="Heebo Bold"/>
              </a:rPr>
              <a:t>, M. R., </a:t>
            </a:r>
            <a:r>
              <a:rPr lang="en-US" sz="1599" dirty="0" err="1">
                <a:solidFill>
                  <a:srgbClr val="FFFFFF"/>
                </a:solidFill>
                <a:latin typeface="Heebo Bold"/>
                <a:ea typeface="Heebo Bold"/>
                <a:cs typeface="Heebo Bold"/>
                <a:sym typeface="Heebo Bold"/>
              </a:rPr>
              <a:t>Nosek</a:t>
            </a:r>
            <a:r>
              <a:rPr lang="en-US" sz="1599" dirty="0">
                <a:solidFill>
                  <a:srgbClr val="FFFFFF"/>
                </a:solidFill>
                <a:latin typeface="Heebo Bold"/>
                <a:ea typeface="Heebo Bold"/>
                <a:cs typeface="Heebo Bold"/>
                <a:sym typeface="Heebo Bold"/>
              </a:rPr>
              <a:t>, B. A., Bishop, D. V. M., Button, K. S., Chambers, C. D., </a:t>
            </a:r>
            <a:r>
              <a:rPr lang="en-US" sz="1599" dirty="0" err="1">
                <a:solidFill>
                  <a:srgbClr val="FFFFFF"/>
                </a:solidFill>
                <a:latin typeface="Heebo Bold"/>
                <a:ea typeface="Heebo Bold"/>
                <a:cs typeface="Heebo Bold"/>
                <a:sym typeface="Heebo Bold"/>
              </a:rPr>
              <a:t>Percie</a:t>
            </a:r>
            <a:r>
              <a:rPr lang="en-US" sz="1599" dirty="0">
                <a:solidFill>
                  <a:srgbClr val="FFFFFF"/>
                </a:solidFill>
                <a:latin typeface="Heebo Bold"/>
                <a:ea typeface="Heebo Bold"/>
                <a:cs typeface="Heebo Bold"/>
                <a:sym typeface="Heebo Bold"/>
              </a:rPr>
              <a:t> Du </a:t>
            </a:r>
            <a:r>
              <a:rPr lang="en-US" sz="1599" dirty="0" err="1">
                <a:solidFill>
                  <a:srgbClr val="FFFFFF"/>
                </a:solidFill>
                <a:latin typeface="Heebo Bold"/>
                <a:ea typeface="Heebo Bold"/>
                <a:cs typeface="Heebo Bold"/>
                <a:sym typeface="Heebo Bold"/>
              </a:rPr>
              <a:t>Sert</a:t>
            </a:r>
            <a:r>
              <a:rPr lang="en-US" sz="1599" dirty="0">
                <a:solidFill>
                  <a:srgbClr val="FFFFFF"/>
                </a:solidFill>
                <a:latin typeface="Heebo Bold"/>
                <a:ea typeface="Heebo Bold"/>
                <a:cs typeface="Heebo Bold"/>
                <a:sym typeface="Heebo Bold"/>
              </a:rPr>
              <a:t>, N., </a:t>
            </a:r>
            <a:r>
              <a:rPr lang="en-US" sz="1599" dirty="0" err="1">
                <a:solidFill>
                  <a:srgbClr val="FFFFFF"/>
                </a:solidFill>
                <a:latin typeface="Heebo Bold"/>
                <a:ea typeface="Heebo Bold"/>
                <a:cs typeface="Heebo Bold"/>
                <a:sym typeface="Heebo Bold"/>
              </a:rPr>
              <a:t>Simonsohn</a:t>
            </a:r>
            <a:r>
              <a:rPr lang="en-US" sz="1599" dirty="0">
                <a:solidFill>
                  <a:srgbClr val="FFFFFF"/>
                </a:solidFill>
                <a:latin typeface="Heebo Bold"/>
                <a:ea typeface="Heebo Bold"/>
                <a:cs typeface="Heebo Bold"/>
                <a:sym typeface="Heebo Bold"/>
              </a:rPr>
              <a:t>, U., </a:t>
            </a:r>
            <a:r>
              <a:rPr lang="en-US" sz="1599" dirty="0" err="1">
                <a:solidFill>
                  <a:srgbClr val="FFFFFF"/>
                </a:solidFill>
                <a:latin typeface="Heebo Bold"/>
                <a:ea typeface="Heebo Bold"/>
                <a:cs typeface="Heebo Bold"/>
                <a:sym typeface="Heebo Bold"/>
              </a:rPr>
              <a:t>Wagenmakers</a:t>
            </a:r>
            <a:r>
              <a:rPr lang="en-US" sz="1599" dirty="0">
                <a:solidFill>
                  <a:srgbClr val="FFFFFF"/>
                </a:solidFill>
                <a:latin typeface="Heebo Bold"/>
                <a:ea typeface="Heebo Bold"/>
                <a:cs typeface="Heebo Bold"/>
                <a:sym typeface="Heebo Bold"/>
              </a:rPr>
              <a:t>, E.-J., Ware, J. J., &amp; Ioannidis, J. P. A. (2017). A manifesto for reproducible science. </a:t>
            </a:r>
            <a:r>
              <a:rPr lang="en-US" sz="1599" i="1" dirty="0">
                <a:solidFill>
                  <a:srgbClr val="FFFFFF"/>
                </a:solidFill>
                <a:latin typeface="Heebo Bold"/>
                <a:ea typeface="Heebo Bold"/>
                <a:cs typeface="Heebo Bold"/>
                <a:sym typeface="Heebo Bold"/>
              </a:rPr>
              <a:t>Nature Human </a:t>
            </a:r>
            <a:r>
              <a:rPr lang="en-US" sz="1599" i="1" dirty="0" err="1">
                <a:solidFill>
                  <a:srgbClr val="FFFFFF"/>
                </a:solidFill>
                <a:latin typeface="Heebo Bold"/>
                <a:ea typeface="Heebo Bold"/>
                <a:cs typeface="Heebo Bold"/>
                <a:sym typeface="Heebo Bold"/>
              </a:rPr>
              <a:t>Behaviour</a:t>
            </a:r>
            <a:r>
              <a:rPr lang="en-US" sz="1599" i="1" dirty="0">
                <a:solidFill>
                  <a:srgbClr val="FFFFFF"/>
                </a:solidFill>
                <a:latin typeface="Heebo Bold"/>
                <a:ea typeface="Heebo Bold"/>
                <a:cs typeface="Heebo Bold"/>
                <a:sym typeface="Heebo Bold"/>
              </a:rPr>
              <a:t>, 1</a:t>
            </a:r>
            <a:r>
              <a:rPr lang="en-US" sz="1599" dirty="0">
                <a:solidFill>
                  <a:srgbClr val="FFFFFF"/>
                </a:solidFill>
                <a:latin typeface="Heebo Bold"/>
                <a:ea typeface="Heebo Bold"/>
                <a:cs typeface="Heebo Bold"/>
                <a:sym typeface="Heebo Bold"/>
              </a:rPr>
              <a:t>(1), 0021. </a:t>
            </a:r>
            <a:r>
              <a:rPr lang="en-US" sz="1599" u="sng" dirty="0">
                <a:solidFill>
                  <a:srgbClr val="FFFFFF"/>
                </a:solidFill>
                <a:latin typeface="Heebo Bold"/>
                <a:ea typeface="Heebo Bold"/>
                <a:cs typeface="Heebo Bold"/>
                <a:sym typeface="Heebo Bold"/>
                <a:hlinkClick r:id="rId9" tooltip="https://doi.org/10.1038/s41562-016-0021"/>
              </a:rPr>
              <a:t>https://doi.org/10.1038/s41562-016-0021</a:t>
            </a:r>
          </a:p>
          <a:p>
            <a:pPr algn="just">
              <a:lnSpc>
                <a:spcPts val="2239"/>
              </a:lnSpc>
            </a:pPr>
            <a:endParaRPr lang="en-US" sz="1599" u="sng" dirty="0">
              <a:solidFill>
                <a:srgbClr val="FFFFFF"/>
              </a:solidFill>
              <a:latin typeface="Heebo Bold"/>
              <a:ea typeface="Heebo Bold"/>
              <a:cs typeface="Heebo Bold"/>
              <a:sym typeface="Heebo Bold"/>
              <a:hlinkClick r:id="rId9" tooltip="https://doi.org/10.1038/s41562-016-0021"/>
            </a:endParaRPr>
          </a:p>
          <a:p>
            <a:pPr algn="just">
              <a:lnSpc>
                <a:spcPts val="2239"/>
              </a:lnSpc>
            </a:pPr>
            <a:r>
              <a:rPr lang="en-US" sz="1599" dirty="0" err="1">
                <a:solidFill>
                  <a:srgbClr val="FFFFFF"/>
                </a:solidFill>
                <a:latin typeface="Heebo Bold"/>
                <a:ea typeface="Heebo Bold"/>
                <a:cs typeface="Heebo Bold"/>
                <a:sym typeface="Heebo Bold"/>
              </a:rPr>
              <a:t>Renkewitz</a:t>
            </a:r>
            <a:r>
              <a:rPr lang="en-US" sz="1599" dirty="0">
                <a:solidFill>
                  <a:srgbClr val="FFFFFF"/>
                </a:solidFill>
                <a:latin typeface="Heebo Bold"/>
                <a:ea typeface="Heebo Bold"/>
                <a:cs typeface="Heebo Bold"/>
                <a:sym typeface="Heebo Bold"/>
              </a:rPr>
              <a:t>, F., &amp; Heene, M. (2019). The replication crisis and open science in psychology: Methodological challenges and developments. </a:t>
            </a:r>
            <a:r>
              <a:rPr lang="en-US" sz="1599" i="1" dirty="0" err="1">
                <a:solidFill>
                  <a:srgbClr val="FFFFFF"/>
                </a:solidFill>
                <a:latin typeface="Heebo Bold"/>
                <a:ea typeface="Heebo Bold"/>
                <a:cs typeface="Heebo Bold"/>
                <a:sym typeface="Heebo Bold"/>
              </a:rPr>
              <a:t>Zeitschrift</a:t>
            </a:r>
            <a:r>
              <a:rPr lang="en-US" sz="1599" i="1" dirty="0">
                <a:solidFill>
                  <a:srgbClr val="FFFFFF"/>
                </a:solidFill>
                <a:latin typeface="Heebo Bold"/>
                <a:ea typeface="Heebo Bold"/>
                <a:cs typeface="Heebo Bold"/>
                <a:sym typeface="Heebo Bold"/>
              </a:rPr>
              <a:t> Für </a:t>
            </a:r>
            <a:r>
              <a:rPr lang="en-US" sz="1599" i="1" dirty="0" err="1">
                <a:solidFill>
                  <a:srgbClr val="FFFFFF"/>
                </a:solidFill>
                <a:latin typeface="Heebo Bold"/>
                <a:ea typeface="Heebo Bold"/>
                <a:cs typeface="Heebo Bold"/>
                <a:sym typeface="Heebo Bold"/>
              </a:rPr>
              <a:t>Psychologie</a:t>
            </a:r>
            <a:r>
              <a:rPr lang="en-US" sz="1599" i="1" dirty="0">
                <a:solidFill>
                  <a:srgbClr val="FFFFFF"/>
                </a:solidFill>
                <a:latin typeface="Heebo Bold"/>
                <a:ea typeface="Heebo Bold"/>
                <a:cs typeface="Heebo Bold"/>
                <a:sym typeface="Heebo Bold"/>
              </a:rPr>
              <a:t>, 227</a:t>
            </a:r>
            <a:r>
              <a:rPr lang="en-US" sz="1599" dirty="0">
                <a:solidFill>
                  <a:srgbClr val="FFFFFF"/>
                </a:solidFill>
                <a:latin typeface="Heebo Bold"/>
                <a:ea typeface="Heebo Bold"/>
                <a:cs typeface="Heebo Bold"/>
                <a:sym typeface="Heebo Bold"/>
              </a:rPr>
              <a:t>(4), 233–236. </a:t>
            </a:r>
            <a:r>
              <a:rPr lang="en-US" sz="1599" u="sng" dirty="0">
                <a:solidFill>
                  <a:srgbClr val="FFFFFF"/>
                </a:solidFill>
                <a:latin typeface="Heebo Bold"/>
                <a:ea typeface="Heebo Bold"/>
                <a:cs typeface="Heebo Bold"/>
                <a:sym typeface="Heebo Bold"/>
                <a:hlinkClick r:id="rId10" tooltip="https://doi.org/10.1027/2151-2604/a000389"/>
              </a:rPr>
              <a:t>https://doi.org/10.1027/2151-2604/a000389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215</TotalTime>
  <Words>2659</Words>
  <Application>Microsoft Office PowerPoint</Application>
  <PresentationFormat>Custom</PresentationFormat>
  <Paragraphs>344</Paragraphs>
  <Slides>39</Slides>
  <Notes>38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39</vt:i4>
      </vt:variant>
    </vt:vector>
  </HeadingPairs>
  <TitlesOfParts>
    <vt:vector size="50" baseType="lpstr">
      <vt:lpstr>Calibri</vt:lpstr>
      <vt:lpstr>Open Sauce Semi-Bold</vt:lpstr>
      <vt:lpstr>HK Grotesk</vt:lpstr>
      <vt:lpstr>Open Sauce Bold</vt:lpstr>
      <vt:lpstr>Heebo</vt:lpstr>
      <vt:lpstr>HK Grotesk Bold</vt:lpstr>
      <vt:lpstr>Libre Baskerville Italics</vt:lpstr>
      <vt:lpstr>Arimo</vt:lpstr>
      <vt:lpstr>Heebo Bold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MEPS x ABRIR Workshop SLIDES</dc:title>
  <cp:lastModifiedBy>Brendan Ch'ng</cp:lastModifiedBy>
  <cp:revision>8</cp:revision>
  <dcterms:created xsi:type="dcterms:W3CDTF">2006-08-16T00:00:00Z</dcterms:created>
  <dcterms:modified xsi:type="dcterms:W3CDTF">2024-08-15T10:09:01Z</dcterms:modified>
  <dc:identifier>DAGMoJBH0r0</dc:identifier>
</cp:coreProperties>
</file>