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6" r:id="rId2"/>
  </p:sldMasterIdLst>
  <p:notesMasterIdLst>
    <p:notesMasterId r:id="rId19"/>
  </p:notesMasterIdLst>
  <p:sldIdLst>
    <p:sldId id="256" r:id="rId3"/>
    <p:sldId id="275" r:id="rId4"/>
    <p:sldId id="257" r:id="rId5"/>
    <p:sldId id="258" r:id="rId6"/>
    <p:sldId id="260" r:id="rId7"/>
    <p:sldId id="263" r:id="rId8"/>
    <p:sldId id="274" r:id="rId9"/>
    <p:sldId id="265" r:id="rId10"/>
    <p:sldId id="268" r:id="rId11"/>
    <p:sldId id="266" r:id="rId12"/>
    <p:sldId id="262" r:id="rId13"/>
    <p:sldId id="264" r:id="rId14"/>
    <p:sldId id="273" r:id="rId15"/>
    <p:sldId id="261" r:id="rId16"/>
    <p:sldId id="269"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B8FF"/>
    <a:srgbClr val="FFFFFF"/>
    <a:srgbClr val="0367B3"/>
    <a:srgbClr val="5909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8821" autoAdjust="0"/>
  </p:normalViewPr>
  <p:slideViewPr>
    <p:cSldViewPr snapToGrid="0">
      <p:cViewPr varScale="1">
        <p:scale>
          <a:sx n="53" d="100"/>
          <a:sy n="53" d="100"/>
        </p:scale>
        <p:origin x="13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3DBE4E-1025-4491-8508-D5976EEE5150}" type="datetimeFigureOut">
              <a:rPr lang="en-US" smtClean="0"/>
              <a:t>13-Aug-24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CBE09B-F405-46C5-AB41-5E2F0B33685B}" type="slidenum">
              <a:rPr lang="en-US" smtClean="0"/>
              <a:t>‹#›</a:t>
            </a:fld>
            <a:endParaRPr lang="en-US"/>
          </a:p>
        </p:txBody>
      </p:sp>
    </p:spTree>
    <p:extLst>
      <p:ext uri="{BB962C8B-B14F-4D97-AF65-F5344CB8AC3E}">
        <p14:creationId xmlns:p14="http://schemas.microsoft.com/office/powerpoint/2010/main" val="469808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CBE09B-F405-46C5-AB41-5E2F0B33685B}" type="slidenum">
              <a:rPr lang="en-US" smtClean="0"/>
              <a:t>3</a:t>
            </a:fld>
            <a:endParaRPr lang="en-US"/>
          </a:p>
        </p:txBody>
      </p:sp>
    </p:spTree>
    <p:extLst>
      <p:ext uri="{BB962C8B-B14F-4D97-AF65-F5344CB8AC3E}">
        <p14:creationId xmlns:p14="http://schemas.microsoft.com/office/powerpoint/2010/main" val="3570653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Hypothyroidism causes hyponatremia: reduced cardiac output can stimulate ADH release and cause water retention.</a:t>
            </a:r>
          </a:p>
          <a:p>
            <a:r>
              <a:rPr lang="en-US" dirty="0"/>
              <a:t>Cortisol helps identify adrenal insufficiency which causes increased ADH secretion.</a:t>
            </a:r>
          </a:p>
          <a:p>
            <a:r>
              <a:rPr lang="en-US" dirty="0"/>
              <a:t>Heart failure and liver failure and renal failure are other causes.</a:t>
            </a:r>
          </a:p>
        </p:txBody>
      </p:sp>
      <p:sp>
        <p:nvSpPr>
          <p:cNvPr id="4" name="Slide Number Placeholder 3"/>
          <p:cNvSpPr>
            <a:spLocks noGrp="1"/>
          </p:cNvSpPr>
          <p:nvPr>
            <p:ph type="sldNum" sz="quarter" idx="5"/>
          </p:nvPr>
        </p:nvSpPr>
        <p:spPr/>
        <p:txBody>
          <a:bodyPr/>
          <a:lstStyle/>
          <a:p>
            <a:fld id="{2ECBE09B-F405-46C5-AB41-5E2F0B33685B}" type="slidenum">
              <a:rPr lang="en-US" smtClean="0"/>
              <a:t>5</a:t>
            </a:fld>
            <a:endParaRPr lang="en-US"/>
          </a:p>
        </p:txBody>
      </p:sp>
    </p:spTree>
    <p:extLst>
      <p:ext uri="{BB962C8B-B14F-4D97-AF65-F5344CB8AC3E}">
        <p14:creationId xmlns:p14="http://schemas.microsoft.com/office/powerpoint/2010/main" val="1715600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correction of  hyponatremia leads to osmotic demyelination syndrome: The rapid osmotic shift damages the myelin sheath surrounding nerve cells, leading to neurological impairment. </a:t>
            </a:r>
          </a:p>
        </p:txBody>
      </p:sp>
      <p:sp>
        <p:nvSpPr>
          <p:cNvPr id="4" name="Slide Number Placeholder 3"/>
          <p:cNvSpPr>
            <a:spLocks noGrp="1"/>
          </p:cNvSpPr>
          <p:nvPr>
            <p:ph type="sldNum" sz="quarter" idx="5"/>
          </p:nvPr>
        </p:nvSpPr>
        <p:spPr/>
        <p:txBody>
          <a:bodyPr/>
          <a:lstStyle/>
          <a:p>
            <a:fld id="{2ECBE09B-F405-46C5-AB41-5E2F0B33685B}" type="slidenum">
              <a:rPr lang="en-US" smtClean="0"/>
              <a:t>7</a:t>
            </a:fld>
            <a:endParaRPr lang="en-US"/>
          </a:p>
        </p:txBody>
      </p:sp>
    </p:spTree>
    <p:extLst>
      <p:ext uri="{BB962C8B-B14F-4D97-AF65-F5344CB8AC3E}">
        <p14:creationId xmlns:p14="http://schemas.microsoft.com/office/powerpoint/2010/main" val="1121936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Sick day medications:</a:t>
            </a:r>
            <a:r>
              <a:rPr lang="en-US" dirty="0"/>
              <a:t> Sulfonylureas, </a:t>
            </a:r>
            <a:r>
              <a:rPr lang="en-US" dirty="0" err="1"/>
              <a:t>ACEi</a:t>
            </a:r>
            <a:r>
              <a:rPr lang="en-US" dirty="0"/>
              <a:t>, Diuretics, Metformin, ARBs, NSAIDs, SGLT2 inhibitors</a:t>
            </a:r>
          </a:p>
        </p:txBody>
      </p:sp>
      <p:sp>
        <p:nvSpPr>
          <p:cNvPr id="4" name="Slide Number Placeholder 3"/>
          <p:cNvSpPr>
            <a:spLocks noGrp="1"/>
          </p:cNvSpPr>
          <p:nvPr>
            <p:ph type="sldNum" sz="quarter" idx="5"/>
          </p:nvPr>
        </p:nvSpPr>
        <p:spPr/>
        <p:txBody>
          <a:bodyPr/>
          <a:lstStyle/>
          <a:p>
            <a:fld id="{2ECBE09B-F405-46C5-AB41-5E2F0B33685B}" type="slidenum">
              <a:rPr lang="en-US" smtClean="0"/>
              <a:t>10</a:t>
            </a:fld>
            <a:endParaRPr lang="en-US"/>
          </a:p>
        </p:txBody>
      </p:sp>
    </p:spTree>
    <p:extLst>
      <p:ext uri="{BB962C8B-B14F-4D97-AF65-F5344CB8AC3E}">
        <p14:creationId xmlns:p14="http://schemas.microsoft.com/office/powerpoint/2010/main" val="1473925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Reduced renal perfusion due to low cardiac output impairs the kidneys' ability to excrete free water.</a:t>
            </a:r>
          </a:p>
          <a:p>
            <a:r>
              <a:rPr lang="en-US" dirty="0"/>
              <a:t>Decreased blood flow and pressure sensed by baroreceptors stimulate the release of ADH from the pituitary gland. </a:t>
            </a:r>
          </a:p>
          <a:p>
            <a:r>
              <a:rPr lang="en-US" dirty="0"/>
              <a:t>Reduced cardiac output and effective circulating blood volume lead to activation of RAAS. the reabsorption of water can disproportionately exceed sodium, diluting the serum sodium concentration.</a:t>
            </a:r>
          </a:p>
          <a:p>
            <a:endParaRPr lang="en-US" dirty="0"/>
          </a:p>
        </p:txBody>
      </p:sp>
      <p:sp>
        <p:nvSpPr>
          <p:cNvPr id="4" name="Slide Number Placeholder 3"/>
          <p:cNvSpPr>
            <a:spLocks noGrp="1"/>
          </p:cNvSpPr>
          <p:nvPr>
            <p:ph type="sldNum" sz="quarter" idx="5"/>
          </p:nvPr>
        </p:nvSpPr>
        <p:spPr/>
        <p:txBody>
          <a:bodyPr/>
          <a:lstStyle/>
          <a:p>
            <a:fld id="{2ECBE09B-F405-46C5-AB41-5E2F0B33685B}" type="slidenum">
              <a:rPr lang="en-US" smtClean="0"/>
              <a:t>11</a:t>
            </a:fld>
            <a:endParaRPr lang="en-US"/>
          </a:p>
        </p:txBody>
      </p:sp>
    </p:spTree>
    <p:extLst>
      <p:ext uri="{BB962C8B-B14F-4D97-AF65-F5344CB8AC3E}">
        <p14:creationId xmlns:p14="http://schemas.microsoft.com/office/powerpoint/2010/main" val="3408508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SSRIs are known to cause SIADH. Excessive ADH secretion leads to water retention, this causes volume expansion which diminishes RAAS system to restore blood volume but in turn it causes natriuresis and increased urine osmolality. The result is euvolemia. </a:t>
            </a:r>
          </a:p>
          <a:p>
            <a:r>
              <a:rPr lang="en-US" dirty="0"/>
              <a:t>Assess if SSRIs are still needed, if so, change to different anti-depressant. Do not stop abruptly, taper off the drug. </a:t>
            </a:r>
          </a:p>
          <a:p>
            <a:r>
              <a:rPr lang="en-US" dirty="0"/>
              <a:t>Monitor sodium levels, advise fluid restriction. If not improving, consider ADH antagonists </a:t>
            </a:r>
            <a:r>
              <a:rPr lang="en-US"/>
              <a:t>like tolvaptan.</a:t>
            </a:r>
            <a:endParaRPr lang="en-US" dirty="0"/>
          </a:p>
        </p:txBody>
      </p:sp>
      <p:sp>
        <p:nvSpPr>
          <p:cNvPr id="4" name="Slide Number Placeholder 3"/>
          <p:cNvSpPr>
            <a:spLocks noGrp="1"/>
          </p:cNvSpPr>
          <p:nvPr>
            <p:ph type="sldNum" sz="quarter" idx="5"/>
          </p:nvPr>
        </p:nvSpPr>
        <p:spPr/>
        <p:txBody>
          <a:bodyPr/>
          <a:lstStyle/>
          <a:p>
            <a:fld id="{2ECBE09B-F405-46C5-AB41-5E2F0B33685B}" type="slidenum">
              <a:rPr lang="en-US" smtClean="0"/>
              <a:t>14</a:t>
            </a:fld>
            <a:endParaRPr lang="en-US"/>
          </a:p>
        </p:txBody>
      </p:sp>
    </p:spTree>
    <p:extLst>
      <p:ext uri="{BB962C8B-B14F-4D97-AF65-F5344CB8AC3E}">
        <p14:creationId xmlns:p14="http://schemas.microsoft.com/office/powerpoint/2010/main" val="2218045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Urine osmolality and urinary sodium are elevated. In other two types, the urinary sodium is low. </a:t>
            </a:r>
          </a:p>
          <a:p>
            <a:r>
              <a:rPr lang="en-US" dirty="0"/>
              <a:t>Euvolemia is maintained by natriuresis, Atrial natriuretic peptide released form atria due to volume expansion leads </a:t>
            </a:r>
            <a:r>
              <a:rPr lang="en-US"/>
              <a:t>to natriuresis</a:t>
            </a:r>
          </a:p>
        </p:txBody>
      </p:sp>
      <p:sp>
        <p:nvSpPr>
          <p:cNvPr id="4" name="Slide Number Placeholder 3"/>
          <p:cNvSpPr>
            <a:spLocks noGrp="1"/>
          </p:cNvSpPr>
          <p:nvPr>
            <p:ph type="sldNum" sz="quarter" idx="5"/>
          </p:nvPr>
        </p:nvSpPr>
        <p:spPr/>
        <p:txBody>
          <a:bodyPr/>
          <a:lstStyle/>
          <a:p>
            <a:fld id="{2ECBE09B-F405-46C5-AB41-5E2F0B33685B}" type="slidenum">
              <a:rPr lang="en-US" smtClean="0"/>
              <a:t>15</a:t>
            </a:fld>
            <a:endParaRPr lang="en-US"/>
          </a:p>
        </p:txBody>
      </p:sp>
    </p:spTree>
    <p:extLst>
      <p:ext uri="{BB962C8B-B14F-4D97-AF65-F5344CB8AC3E}">
        <p14:creationId xmlns:p14="http://schemas.microsoft.com/office/powerpoint/2010/main" val="1990613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4C769-1E66-3AAD-6B28-97E7732B97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7DBD55-B4F8-7A03-4A65-B756A008E7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F3521C-395D-86EC-B653-938B20BE7286}"/>
              </a:ext>
            </a:extLst>
          </p:cNvPr>
          <p:cNvSpPr>
            <a:spLocks noGrp="1"/>
          </p:cNvSpPr>
          <p:nvPr>
            <p:ph type="dt" sz="half" idx="10"/>
          </p:nvPr>
        </p:nvSpPr>
        <p:spPr/>
        <p:txBody>
          <a:bodyPr/>
          <a:lstStyle/>
          <a:p>
            <a:fld id="{54450A5A-1E38-4497-B1D7-EA9A43F626ED}" type="datetimeFigureOut">
              <a:rPr lang="en-US" smtClean="0"/>
              <a:t>13-Aug-24</a:t>
            </a:fld>
            <a:endParaRPr lang="en-US"/>
          </a:p>
        </p:txBody>
      </p:sp>
      <p:sp>
        <p:nvSpPr>
          <p:cNvPr id="5" name="Footer Placeholder 4">
            <a:extLst>
              <a:ext uri="{FF2B5EF4-FFF2-40B4-BE49-F238E27FC236}">
                <a16:creationId xmlns:a16="http://schemas.microsoft.com/office/drawing/2014/main" id="{72E3130E-0022-D95F-C6D8-1312B09063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8298F6-2708-4933-B47E-800022CC3E72}"/>
              </a:ext>
            </a:extLst>
          </p:cNvPr>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432398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3BF3-64A6-255E-1CD6-A8277C1CCC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0A9DE1-7990-5AB5-DFFD-6A89743BDE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8555CD-E04E-2176-B255-F91ECB67ED47}"/>
              </a:ext>
            </a:extLst>
          </p:cNvPr>
          <p:cNvSpPr>
            <a:spLocks noGrp="1"/>
          </p:cNvSpPr>
          <p:nvPr>
            <p:ph type="dt" sz="half" idx="10"/>
          </p:nvPr>
        </p:nvSpPr>
        <p:spPr/>
        <p:txBody>
          <a:bodyPr/>
          <a:lstStyle/>
          <a:p>
            <a:fld id="{54450A5A-1E38-4497-B1D7-EA9A43F626ED}" type="datetimeFigureOut">
              <a:rPr lang="en-US" smtClean="0"/>
              <a:t>13-Aug-24</a:t>
            </a:fld>
            <a:endParaRPr lang="en-US"/>
          </a:p>
        </p:txBody>
      </p:sp>
      <p:sp>
        <p:nvSpPr>
          <p:cNvPr id="5" name="Footer Placeholder 4">
            <a:extLst>
              <a:ext uri="{FF2B5EF4-FFF2-40B4-BE49-F238E27FC236}">
                <a16:creationId xmlns:a16="http://schemas.microsoft.com/office/drawing/2014/main" id="{2651FAAE-3E65-047A-98CF-5385213247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9068D4-712D-7579-62DA-6E6D610C6383}"/>
              </a:ext>
            </a:extLst>
          </p:cNvPr>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13508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13380-8984-A58E-D8A3-6718FB5D30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CC4FA3-16AE-B11F-9A78-75565B00FF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91741F-6A72-4F04-09A3-B87111DCC40C}"/>
              </a:ext>
            </a:extLst>
          </p:cNvPr>
          <p:cNvSpPr>
            <a:spLocks noGrp="1"/>
          </p:cNvSpPr>
          <p:nvPr>
            <p:ph type="dt" sz="half" idx="10"/>
          </p:nvPr>
        </p:nvSpPr>
        <p:spPr/>
        <p:txBody>
          <a:bodyPr/>
          <a:lstStyle/>
          <a:p>
            <a:fld id="{54450A5A-1E38-4497-B1D7-EA9A43F626ED}" type="datetimeFigureOut">
              <a:rPr lang="en-US" smtClean="0"/>
              <a:t>13-Aug-24</a:t>
            </a:fld>
            <a:endParaRPr lang="en-US"/>
          </a:p>
        </p:txBody>
      </p:sp>
      <p:sp>
        <p:nvSpPr>
          <p:cNvPr id="5" name="Footer Placeholder 4">
            <a:extLst>
              <a:ext uri="{FF2B5EF4-FFF2-40B4-BE49-F238E27FC236}">
                <a16:creationId xmlns:a16="http://schemas.microsoft.com/office/drawing/2014/main" id="{9E303074-AFF7-7138-2F99-4126D8505A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9B4948-7D1B-BCFF-8126-04FC9591089A}"/>
              </a:ext>
            </a:extLst>
          </p:cNvPr>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326041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F83DA-DDB0-1A6E-5A32-26AF544671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443FDC-0B2A-28C8-4955-0E50AF3CA3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38B86F-6835-F27B-503F-5599849D66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C7F88D-4BB7-10DF-0CCE-E762C2C8EFE5}"/>
              </a:ext>
            </a:extLst>
          </p:cNvPr>
          <p:cNvSpPr>
            <a:spLocks noGrp="1"/>
          </p:cNvSpPr>
          <p:nvPr>
            <p:ph type="dt" sz="half" idx="10"/>
          </p:nvPr>
        </p:nvSpPr>
        <p:spPr/>
        <p:txBody>
          <a:bodyPr/>
          <a:lstStyle/>
          <a:p>
            <a:fld id="{54450A5A-1E38-4497-B1D7-EA9A43F626ED}" type="datetimeFigureOut">
              <a:rPr lang="en-US" smtClean="0"/>
              <a:t>13-Aug-24</a:t>
            </a:fld>
            <a:endParaRPr lang="en-US"/>
          </a:p>
        </p:txBody>
      </p:sp>
      <p:sp>
        <p:nvSpPr>
          <p:cNvPr id="6" name="Footer Placeholder 5">
            <a:extLst>
              <a:ext uri="{FF2B5EF4-FFF2-40B4-BE49-F238E27FC236}">
                <a16:creationId xmlns:a16="http://schemas.microsoft.com/office/drawing/2014/main" id="{6898BAF3-D616-FC69-A620-11A50D74F5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ADD12D-58D4-5C18-B30C-2C3DB7870457}"/>
              </a:ext>
            </a:extLst>
          </p:cNvPr>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3403523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348A5-B864-1EAD-CB63-9F00016DA57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078880-7F15-DF5F-3E3C-4FA24FE9FD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14370F-E35F-7B8E-AAB2-C08104FD94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4ED0D7-5B28-171F-9473-D63B10D122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414611-2BC9-F975-C702-1E655F3177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839475-EEF2-3221-FC6C-FAF798C9E60C}"/>
              </a:ext>
            </a:extLst>
          </p:cNvPr>
          <p:cNvSpPr>
            <a:spLocks noGrp="1"/>
          </p:cNvSpPr>
          <p:nvPr>
            <p:ph type="dt" sz="half" idx="10"/>
          </p:nvPr>
        </p:nvSpPr>
        <p:spPr/>
        <p:txBody>
          <a:bodyPr/>
          <a:lstStyle/>
          <a:p>
            <a:fld id="{54450A5A-1E38-4497-B1D7-EA9A43F626ED}" type="datetimeFigureOut">
              <a:rPr lang="en-US" smtClean="0"/>
              <a:t>13-Aug-24</a:t>
            </a:fld>
            <a:endParaRPr lang="en-US"/>
          </a:p>
        </p:txBody>
      </p:sp>
      <p:sp>
        <p:nvSpPr>
          <p:cNvPr id="8" name="Footer Placeholder 7">
            <a:extLst>
              <a:ext uri="{FF2B5EF4-FFF2-40B4-BE49-F238E27FC236}">
                <a16:creationId xmlns:a16="http://schemas.microsoft.com/office/drawing/2014/main" id="{5378E833-E72A-D767-6388-7C458103E3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B1E225-78E9-E97C-C052-75749C2E2949}"/>
              </a:ext>
            </a:extLst>
          </p:cNvPr>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4132767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A2602-FFCC-8EF9-6E06-840874E085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BF0025-8754-F400-48D0-60E43F71622E}"/>
              </a:ext>
            </a:extLst>
          </p:cNvPr>
          <p:cNvSpPr>
            <a:spLocks noGrp="1"/>
          </p:cNvSpPr>
          <p:nvPr>
            <p:ph type="dt" sz="half" idx="10"/>
          </p:nvPr>
        </p:nvSpPr>
        <p:spPr/>
        <p:txBody>
          <a:bodyPr/>
          <a:lstStyle/>
          <a:p>
            <a:fld id="{54450A5A-1E38-4497-B1D7-EA9A43F626ED}" type="datetimeFigureOut">
              <a:rPr lang="en-US" smtClean="0"/>
              <a:t>13-Aug-24</a:t>
            </a:fld>
            <a:endParaRPr lang="en-US"/>
          </a:p>
        </p:txBody>
      </p:sp>
      <p:sp>
        <p:nvSpPr>
          <p:cNvPr id="4" name="Footer Placeholder 3">
            <a:extLst>
              <a:ext uri="{FF2B5EF4-FFF2-40B4-BE49-F238E27FC236}">
                <a16:creationId xmlns:a16="http://schemas.microsoft.com/office/drawing/2014/main" id="{A232ADE2-1406-0BC5-38E8-DD2E6F3028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CE26DC-4E79-8056-B112-720C91D91356}"/>
              </a:ext>
            </a:extLst>
          </p:cNvPr>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2787228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B7FB75-C872-D26C-F935-69931A48CEC1}"/>
              </a:ext>
            </a:extLst>
          </p:cNvPr>
          <p:cNvSpPr>
            <a:spLocks noGrp="1"/>
          </p:cNvSpPr>
          <p:nvPr>
            <p:ph type="dt" sz="half" idx="10"/>
          </p:nvPr>
        </p:nvSpPr>
        <p:spPr/>
        <p:txBody>
          <a:bodyPr/>
          <a:lstStyle/>
          <a:p>
            <a:fld id="{54450A5A-1E38-4497-B1D7-EA9A43F626ED}" type="datetimeFigureOut">
              <a:rPr lang="en-US" smtClean="0"/>
              <a:t>13-Aug-24</a:t>
            </a:fld>
            <a:endParaRPr lang="en-US"/>
          </a:p>
        </p:txBody>
      </p:sp>
      <p:sp>
        <p:nvSpPr>
          <p:cNvPr id="3" name="Footer Placeholder 2">
            <a:extLst>
              <a:ext uri="{FF2B5EF4-FFF2-40B4-BE49-F238E27FC236}">
                <a16:creationId xmlns:a16="http://schemas.microsoft.com/office/drawing/2014/main" id="{0C496757-C1B6-E305-CA71-69A10D401B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723DC8-2714-43B6-DADB-9C2665C600A4}"/>
              </a:ext>
            </a:extLst>
          </p:cNvPr>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3268538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48ABB-ADFD-177B-E659-F0E9818AC4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58B028-BFD3-1403-9170-CAEB77DE45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1A00D6-EEDF-A2F0-BC0D-A3E15E4657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3A5BB5-48F4-4E4F-1F06-CE72349EB7D6}"/>
              </a:ext>
            </a:extLst>
          </p:cNvPr>
          <p:cNvSpPr>
            <a:spLocks noGrp="1"/>
          </p:cNvSpPr>
          <p:nvPr>
            <p:ph type="dt" sz="half" idx="10"/>
          </p:nvPr>
        </p:nvSpPr>
        <p:spPr/>
        <p:txBody>
          <a:bodyPr/>
          <a:lstStyle/>
          <a:p>
            <a:fld id="{54450A5A-1E38-4497-B1D7-EA9A43F626ED}" type="datetimeFigureOut">
              <a:rPr lang="en-US" smtClean="0"/>
              <a:t>13-Aug-24</a:t>
            </a:fld>
            <a:endParaRPr lang="en-US"/>
          </a:p>
        </p:txBody>
      </p:sp>
      <p:sp>
        <p:nvSpPr>
          <p:cNvPr id="6" name="Footer Placeholder 5">
            <a:extLst>
              <a:ext uri="{FF2B5EF4-FFF2-40B4-BE49-F238E27FC236}">
                <a16:creationId xmlns:a16="http://schemas.microsoft.com/office/drawing/2014/main" id="{18F3A15D-6692-7B35-7CF2-E8BAE51BBB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DC74A3-C41A-D8A1-1653-4B28605C38A6}"/>
              </a:ext>
            </a:extLst>
          </p:cNvPr>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1552690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8349C-A11D-C83C-3A9E-DA20AB5B27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124A8C-8D9A-32FE-2D0D-CCCEC05B56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CFE038-DBA8-4D1F-C1C4-3DA7BC2B7A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C10FF2-CF14-751C-6777-67E9B435D70A}"/>
              </a:ext>
            </a:extLst>
          </p:cNvPr>
          <p:cNvSpPr>
            <a:spLocks noGrp="1"/>
          </p:cNvSpPr>
          <p:nvPr>
            <p:ph type="dt" sz="half" idx="10"/>
          </p:nvPr>
        </p:nvSpPr>
        <p:spPr/>
        <p:txBody>
          <a:bodyPr/>
          <a:lstStyle/>
          <a:p>
            <a:fld id="{54450A5A-1E38-4497-B1D7-EA9A43F626ED}" type="datetimeFigureOut">
              <a:rPr lang="en-US" smtClean="0"/>
              <a:t>13-Aug-24</a:t>
            </a:fld>
            <a:endParaRPr lang="en-US"/>
          </a:p>
        </p:txBody>
      </p:sp>
      <p:sp>
        <p:nvSpPr>
          <p:cNvPr id="6" name="Footer Placeholder 5">
            <a:extLst>
              <a:ext uri="{FF2B5EF4-FFF2-40B4-BE49-F238E27FC236}">
                <a16:creationId xmlns:a16="http://schemas.microsoft.com/office/drawing/2014/main" id="{FC7B30DC-10A9-EE13-79B4-65C35752C8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2F1951-14CF-4EC5-4450-82F5705CD427}"/>
              </a:ext>
            </a:extLst>
          </p:cNvPr>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3341202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9F39B-F3C7-C337-7CEE-622914C99A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B8423B-E870-2E9B-64D0-4FA565DB29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2DB6B7-E884-9424-FBAD-BCAD03FB9C50}"/>
              </a:ext>
            </a:extLst>
          </p:cNvPr>
          <p:cNvSpPr>
            <a:spLocks noGrp="1"/>
          </p:cNvSpPr>
          <p:nvPr>
            <p:ph type="dt" sz="half" idx="10"/>
          </p:nvPr>
        </p:nvSpPr>
        <p:spPr/>
        <p:txBody>
          <a:bodyPr/>
          <a:lstStyle/>
          <a:p>
            <a:fld id="{54450A5A-1E38-4497-B1D7-EA9A43F626ED}" type="datetimeFigureOut">
              <a:rPr lang="en-US" smtClean="0"/>
              <a:t>13-Aug-24</a:t>
            </a:fld>
            <a:endParaRPr lang="en-US"/>
          </a:p>
        </p:txBody>
      </p:sp>
      <p:sp>
        <p:nvSpPr>
          <p:cNvPr id="5" name="Footer Placeholder 4">
            <a:extLst>
              <a:ext uri="{FF2B5EF4-FFF2-40B4-BE49-F238E27FC236}">
                <a16:creationId xmlns:a16="http://schemas.microsoft.com/office/drawing/2014/main" id="{65EEAE8C-4F45-0887-A99B-803105E5D6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FC7178-7528-394F-9B50-03E112916D2C}"/>
              </a:ext>
            </a:extLst>
          </p:cNvPr>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72030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2894C8-CA6D-B671-133A-4ECA569861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BF3A3C-E5C4-2EAD-3CC4-5C9276C517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A1E71-EFC4-45AD-2591-FE93381998DA}"/>
              </a:ext>
            </a:extLst>
          </p:cNvPr>
          <p:cNvSpPr>
            <a:spLocks noGrp="1"/>
          </p:cNvSpPr>
          <p:nvPr>
            <p:ph type="dt" sz="half" idx="10"/>
          </p:nvPr>
        </p:nvSpPr>
        <p:spPr/>
        <p:txBody>
          <a:bodyPr/>
          <a:lstStyle/>
          <a:p>
            <a:fld id="{54450A5A-1E38-4497-B1D7-EA9A43F626ED}" type="datetimeFigureOut">
              <a:rPr lang="en-US" smtClean="0"/>
              <a:t>13-Aug-24</a:t>
            </a:fld>
            <a:endParaRPr lang="en-US"/>
          </a:p>
        </p:txBody>
      </p:sp>
      <p:sp>
        <p:nvSpPr>
          <p:cNvPr id="5" name="Footer Placeholder 4">
            <a:extLst>
              <a:ext uri="{FF2B5EF4-FFF2-40B4-BE49-F238E27FC236}">
                <a16:creationId xmlns:a16="http://schemas.microsoft.com/office/drawing/2014/main" id="{96202813-9BE2-2EB0-19B1-69C1D3B999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DC82C4-82EB-30F3-D9A2-E75AE768BACA}"/>
              </a:ext>
            </a:extLst>
          </p:cNvPr>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2655241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54450A5A-1E38-4497-B1D7-EA9A43F626ED}" type="datetimeFigureOut">
              <a:rPr lang="en-US" smtClean="0"/>
              <a:t>13-Aug-24</a:t>
            </a:fld>
            <a:endParaRPr lang="en-US"/>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CE7613A1-3F5B-4F01-8DA6-32F13019AA4F}" type="slidenum">
              <a:rPr lang="en-US" smtClean="0"/>
              <a:t>‹#›</a:t>
            </a:fld>
            <a:endParaRPr lang="en-US"/>
          </a:p>
        </p:txBody>
      </p:sp>
    </p:spTree>
    <p:extLst>
      <p:ext uri="{BB962C8B-B14F-4D97-AF65-F5344CB8AC3E}">
        <p14:creationId xmlns:p14="http://schemas.microsoft.com/office/powerpoint/2010/main" val="124387548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450A5A-1E38-4497-B1D7-EA9A43F626ED}" type="datetimeFigureOut">
              <a:rPr lang="en-US" smtClean="0"/>
              <a:t>13-Aug-24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2772101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54450A5A-1E38-4497-B1D7-EA9A43F626ED}" type="datetimeFigureOut">
              <a:rPr lang="en-US" smtClean="0"/>
              <a:t>13-Aug-24</a:t>
            </a:fld>
            <a:endParaRPr lang="en-US"/>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2080"/>
            <a:ext cx="2112264" cy="228600"/>
          </a:xfrm>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304110863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450A5A-1E38-4497-B1D7-EA9A43F626ED}" type="datetimeFigureOut">
              <a:rPr lang="en-US" smtClean="0"/>
              <a:t>13-Aug-24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787755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4450A5A-1E38-4497-B1D7-EA9A43F626ED}" type="datetimeFigureOut">
              <a:rPr lang="en-US" smtClean="0"/>
              <a:t>13-Aug-24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26273451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450A5A-1E38-4497-B1D7-EA9A43F626ED}" type="datetimeFigureOut">
              <a:rPr lang="en-US" smtClean="0"/>
              <a:t>13-Aug-24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3587086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450A5A-1E38-4497-B1D7-EA9A43F626ED}" type="datetimeFigureOut">
              <a:rPr lang="en-US" smtClean="0"/>
              <a:t>13-Aug-24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3269688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4450A5A-1E38-4497-B1D7-EA9A43F626ED}" type="datetimeFigureOut">
              <a:rPr lang="en-US" smtClean="0"/>
              <a:t>13-Aug-24</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6728" y="6227064"/>
            <a:ext cx="1463040" cy="256032"/>
          </a:xfrm>
        </p:spPr>
        <p:txBody>
          <a:bodyPr/>
          <a:lstStyle/>
          <a:p>
            <a:fld id="{CE7613A1-3F5B-4F01-8DA6-32F13019AA4F}"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68963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54450A5A-1E38-4497-B1D7-EA9A43F626ED}" type="datetimeFigureOut">
              <a:rPr lang="en-US" smtClean="0"/>
              <a:t>13-Aug-24</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56032"/>
          </a:xfrm>
        </p:spPr>
        <p:txBody>
          <a:bodyPr/>
          <a:lstStyle/>
          <a:p>
            <a:fld id="{CE7613A1-3F5B-4F01-8DA6-32F13019AA4F}"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788549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450A5A-1E38-4497-B1D7-EA9A43F626ED}" type="datetimeFigureOut">
              <a:rPr lang="en-US" smtClean="0"/>
              <a:t>13-Aug-24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4015580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450A5A-1E38-4497-B1D7-EA9A43F626ED}" type="datetimeFigureOut">
              <a:rPr lang="en-US" smtClean="0"/>
              <a:t>13-Aug-24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7613A1-3F5B-4F01-8DA6-32F13019AA4F}" type="slidenum">
              <a:rPr lang="en-US" smtClean="0"/>
              <a:t>‹#›</a:t>
            </a:fld>
            <a:endParaRPr lang="en-US"/>
          </a:p>
        </p:txBody>
      </p:sp>
    </p:spTree>
    <p:extLst>
      <p:ext uri="{BB962C8B-B14F-4D97-AF65-F5344CB8AC3E}">
        <p14:creationId xmlns:p14="http://schemas.microsoft.com/office/powerpoint/2010/main" val="602889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A7D263-4BB8-E477-B12F-93DA320A93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6C15EB-7BD7-2BC8-24EA-9721A9FFF5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348EE4-78E0-D7D0-BF3B-9EB0F6E606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450A5A-1E38-4497-B1D7-EA9A43F626ED}" type="datetimeFigureOut">
              <a:rPr lang="en-US" smtClean="0"/>
              <a:t>13-Aug-24</a:t>
            </a:fld>
            <a:endParaRPr lang="en-US"/>
          </a:p>
        </p:txBody>
      </p:sp>
      <p:sp>
        <p:nvSpPr>
          <p:cNvPr id="5" name="Footer Placeholder 4">
            <a:extLst>
              <a:ext uri="{FF2B5EF4-FFF2-40B4-BE49-F238E27FC236}">
                <a16:creationId xmlns:a16="http://schemas.microsoft.com/office/drawing/2014/main" id="{5C4D3245-9DF7-C827-01F1-45EA37BB4C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62BCC4-F94F-BEF4-9B11-9CF746391B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7613A1-3F5B-4F01-8DA6-32F13019AA4F}" type="slidenum">
              <a:rPr lang="en-US" smtClean="0"/>
              <a:t>‹#›</a:t>
            </a:fld>
            <a:endParaRPr lang="en-US"/>
          </a:p>
        </p:txBody>
      </p:sp>
    </p:spTree>
    <p:extLst>
      <p:ext uri="{BB962C8B-B14F-4D97-AF65-F5344CB8AC3E}">
        <p14:creationId xmlns:p14="http://schemas.microsoft.com/office/powerpoint/2010/main" val="24715173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54450A5A-1E38-4497-B1D7-EA9A43F626ED}" type="datetimeFigureOut">
              <a:rPr lang="en-US" smtClean="0"/>
              <a:t>13-Aug-24</a:t>
            </a:fld>
            <a:endParaRPr lang="en-US"/>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CE7613A1-3F5B-4F01-8DA6-32F13019AA4F}" type="slidenum">
              <a:rPr lang="en-US" smtClean="0"/>
              <a:t>‹#›</a:t>
            </a:fld>
            <a:endParaRPr lang="en-US"/>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29986177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60978-background-dack-template-16x9-1">
            <a:extLst>
              <a:ext uri="{FF2B5EF4-FFF2-40B4-BE49-F238E27FC236}">
                <a16:creationId xmlns:a16="http://schemas.microsoft.com/office/drawing/2014/main" id="{BD47DA75-6C94-9A16-F298-8613819444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01EFECE-E4F2-C837-7F82-BECFA3C82094}"/>
              </a:ext>
            </a:extLst>
          </p:cNvPr>
          <p:cNvSpPr txBox="1"/>
          <p:nvPr/>
        </p:nvSpPr>
        <p:spPr>
          <a:xfrm>
            <a:off x="162233" y="2210597"/>
            <a:ext cx="6371303" cy="1351139"/>
          </a:xfrm>
          <a:prstGeom prst="rect">
            <a:avLst/>
          </a:prstGeom>
          <a:solidFill>
            <a:srgbClr val="590948"/>
          </a:solidFill>
        </p:spPr>
        <p:txBody>
          <a:bodyPr wrap="square">
            <a:spAutoFit/>
            <a:scene3d>
              <a:camera prst="orthographicFront"/>
              <a:lightRig rig="threePt" dir="t"/>
            </a:scene3d>
            <a:sp3d extrusionH="57150">
              <a:bevelT w="69850" h="69850" prst="divot"/>
            </a:sp3d>
          </a:bodyPr>
          <a:lstStyle/>
          <a:p>
            <a:pPr marL="0" marR="0" algn="ctr">
              <a:lnSpc>
                <a:spcPct val="107000"/>
              </a:lnSpc>
              <a:spcBef>
                <a:spcPts val="0"/>
              </a:spcBef>
              <a:spcAft>
                <a:spcPts val="800"/>
              </a:spcAft>
            </a:pPr>
            <a:r>
              <a:rPr lang="en-US" sz="8000" b="1" kern="100" dirty="0">
                <a:ln w="28575">
                  <a:solidFill>
                    <a:schemeClr val="accent1">
                      <a:lumMod val="40000"/>
                      <a:lumOff val="60000"/>
                    </a:schemeClr>
                  </a:solidFill>
                </a:ln>
                <a:solidFill>
                  <a:schemeClr val="tx1">
                    <a:lumMod val="50000"/>
                    <a:lumOff val="50000"/>
                  </a:schemeClr>
                </a:solidFill>
                <a:effectLst/>
                <a:latin typeface="Cambria Math" panose="02040503050406030204" pitchFamily="18" charset="0"/>
                <a:ea typeface="Cambria Math" panose="02040503050406030204" pitchFamily="18" charset="0"/>
                <a:cs typeface="Times New Roman" panose="02020603050405020304" pitchFamily="18" charset="0"/>
              </a:rPr>
              <a:t>Hyponatremia</a:t>
            </a:r>
            <a:endParaRPr lang="en-US" sz="4400" kern="100" dirty="0">
              <a:ln w="28575">
                <a:solidFill>
                  <a:schemeClr val="accent1">
                    <a:lumMod val="40000"/>
                    <a:lumOff val="60000"/>
                  </a:schemeClr>
                </a:solidFill>
              </a:ln>
              <a:solidFill>
                <a:schemeClr val="tx1">
                  <a:lumMod val="50000"/>
                  <a:lumOff val="50000"/>
                </a:schemeClr>
              </a:solidFill>
              <a:effectLst/>
              <a:latin typeface="Cambria Math" panose="02040503050406030204" pitchFamily="18" charset="0"/>
              <a:ea typeface="Cambria Math" panose="020405030504060302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A2CDA7E6-F0DF-0F84-D4AB-2DFE9243DE14}"/>
              </a:ext>
            </a:extLst>
          </p:cNvPr>
          <p:cNvSpPr txBox="1"/>
          <p:nvPr/>
        </p:nvSpPr>
        <p:spPr>
          <a:xfrm>
            <a:off x="8032955" y="4527755"/>
            <a:ext cx="4159045" cy="477054"/>
          </a:xfrm>
          <a:prstGeom prst="rect">
            <a:avLst/>
          </a:prstGeom>
          <a:solidFill>
            <a:srgbClr val="0367B3"/>
          </a:solidFill>
        </p:spPr>
        <p:txBody>
          <a:bodyPr wrap="square" rtlCol="0">
            <a:spAutoFit/>
          </a:bodyPr>
          <a:lstStyle/>
          <a:p>
            <a:r>
              <a:rPr lang="en-US" sz="2500" b="1" dirty="0"/>
              <a:t>Muhammad Tanzeel Ul Haque</a:t>
            </a:r>
          </a:p>
        </p:txBody>
      </p:sp>
    </p:spTree>
    <p:extLst>
      <p:ext uri="{BB962C8B-B14F-4D97-AF65-F5344CB8AC3E}">
        <p14:creationId xmlns:p14="http://schemas.microsoft.com/office/powerpoint/2010/main" val="244959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tile tx="0" ty="0" sx="100000" sy="100000" flip="none" algn="tl"/>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7495FD-BBDF-D92E-A76E-F79F8F8FB9BB}"/>
              </a:ext>
            </a:extLst>
          </p:cNvPr>
          <p:cNvSpPr txBox="1"/>
          <p:nvPr/>
        </p:nvSpPr>
        <p:spPr>
          <a:xfrm>
            <a:off x="527255" y="466417"/>
            <a:ext cx="10134600" cy="769441"/>
          </a:xfrm>
          <a:prstGeom prst="rect">
            <a:avLst/>
          </a:prstGeom>
          <a:noFill/>
        </p:spPr>
        <p:txBody>
          <a:bodyPr wrap="square" rtlCol="0">
            <a:spAutoFit/>
          </a:bodyPr>
          <a:lstStyle/>
          <a:p>
            <a:r>
              <a:rPr lang="en-US" sz="4400" b="1" dirty="0">
                <a:ln>
                  <a:solidFill>
                    <a:schemeClr val="accent1">
                      <a:lumMod val="50000"/>
                    </a:schemeClr>
                  </a:solidFill>
                </a:ln>
              </a:rPr>
              <a:t>Learning Objectives</a:t>
            </a:r>
          </a:p>
        </p:txBody>
      </p:sp>
      <p:sp>
        <p:nvSpPr>
          <p:cNvPr id="3" name="TextBox 2">
            <a:extLst>
              <a:ext uri="{FF2B5EF4-FFF2-40B4-BE49-F238E27FC236}">
                <a16:creationId xmlns:a16="http://schemas.microsoft.com/office/drawing/2014/main" id="{41489BD0-85B8-610B-A33F-C864FC5F5A08}"/>
              </a:ext>
            </a:extLst>
          </p:cNvPr>
          <p:cNvSpPr txBox="1"/>
          <p:nvPr/>
        </p:nvSpPr>
        <p:spPr>
          <a:xfrm>
            <a:off x="752168" y="1430594"/>
            <a:ext cx="9793835" cy="4524315"/>
          </a:xfrm>
          <a:prstGeom prst="rect">
            <a:avLst/>
          </a:prstGeom>
          <a:noFill/>
        </p:spPr>
        <p:txBody>
          <a:bodyPr wrap="none" rtlCol="0">
            <a:spAutoFit/>
          </a:bodyPr>
          <a:lstStyle/>
          <a:p>
            <a:r>
              <a:rPr lang="en-US" sz="3200" b="1" dirty="0"/>
              <a:t>By the end of this session, participants would be able to:</a:t>
            </a:r>
          </a:p>
          <a:p>
            <a:endParaRPr lang="en-US" sz="3200" dirty="0"/>
          </a:p>
          <a:p>
            <a:pPr marL="342900" indent="-342900">
              <a:buFont typeface="+mj-lt"/>
              <a:buAutoNum type="arabicPeriod"/>
            </a:pPr>
            <a:r>
              <a:rPr lang="en-US" sz="3200" dirty="0"/>
              <a:t>Define hyponatremia</a:t>
            </a:r>
          </a:p>
          <a:p>
            <a:pPr marL="342900" indent="-342900">
              <a:buFont typeface="+mj-lt"/>
              <a:buAutoNum type="arabicPeriod"/>
            </a:pPr>
            <a:r>
              <a:rPr lang="en-US" sz="3200" dirty="0"/>
              <a:t>Identify signs and symptoms of hyponatremia</a:t>
            </a:r>
          </a:p>
          <a:p>
            <a:pPr marL="342900" indent="-342900">
              <a:buFont typeface="+mj-lt"/>
              <a:buAutoNum type="arabicPeriod"/>
            </a:pPr>
            <a:r>
              <a:rPr lang="en-US" sz="3200" dirty="0"/>
              <a:t>Investigate </a:t>
            </a:r>
          </a:p>
          <a:p>
            <a:pPr marL="342900" indent="-342900">
              <a:buFont typeface="+mj-lt"/>
              <a:buAutoNum type="arabicPeriod"/>
            </a:pPr>
            <a:r>
              <a:rPr lang="en-US" sz="3200" dirty="0"/>
              <a:t>describe types of hyponatremia</a:t>
            </a:r>
          </a:p>
          <a:p>
            <a:pPr marL="342900" indent="-342900">
              <a:buFont typeface="+mj-lt"/>
              <a:buAutoNum type="arabicPeriod"/>
            </a:pPr>
            <a:r>
              <a:rPr lang="en-US" sz="3200" dirty="0"/>
              <a:t>Manage</a:t>
            </a:r>
          </a:p>
          <a:p>
            <a:pPr marL="342900" indent="-342900">
              <a:buFont typeface="+mj-lt"/>
              <a:buAutoNum type="arabicPeriod"/>
            </a:pPr>
            <a:endParaRPr lang="en-US" sz="3200" dirty="0"/>
          </a:p>
          <a:p>
            <a:pPr marL="342900" indent="-342900">
              <a:buFont typeface="+mj-lt"/>
              <a:buAutoNum type="arabicPeriod"/>
            </a:pPr>
            <a:endParaRPr lang="en-US" sz="3200" dirty="0"/>
          </a:p>
        </p:txBody>
      </p:sp>
    </p:spTree>
    <p:extLst>
      <p:ext uri="{BB962C8B-B14F-4D97-AF65-F5344CB8AC3E}">
        <p14:creationId xmlns:p14="http://schemas.microsoft.com/office/powerpoint/2010/main" val="1586701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27FA81D-821B-D7BF-554B-A06A4D480214}"/>
              </a:ext>
            </a:extLst>
          </p:cNvPr>
          <p:cNvGrpSpPr/>
          <p:nvPr/>
        </p:nvGrpSpPr>
        <p:grpSpPr>
          <a:xfrm>
            <a:off x="0" y="0"/>
            <a:ext cx="12195390" cy="6874473"/>
            <a:chOff x="0" y="0"/>
            <a:chExt cx="12195390" cy="6874473"/>
          </a:xfrm>
        </p:grpSpPr>
        <p:pic>
          <p:nvPicPr>
            <p:cNvPr id="2050" name="Picture 2" descr="Red ribbon bow Royalty Free Vector Image - VectorStock">
              <a:extLst>
                <a:ext uri="{FF2B5EF4-FFF2-40B4-BE49-F238E27FC236}">
                  <a16:creationId xmlns:a16="http://schemas.microsoft.com/office/drawing/2014/main" id="{48830B32-4888-0969-3CFA-4D8C0B68CE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94" t="7386" b="7820"/>
            <a:stretch/>
          </p:blipFill>
          <p:spPr bwMode="auto">
            <a:xfrm>
              <a:off x="0" y="0"/>
              <a:ext cx="6160350" cy="5845629"/>
            </a:xfrm>
            <a:prstGeom prst="rect">
              <a:avLst/>
            </a:prstGeom>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2B3C027-D3EF-4C22-E571-EBC9D660C714}"/>
                </a:ext>
              </a:extLst>
            </p:cNvPr>
            <p:cNvPicPr>
              <a:picLocks noChangeAspect="1"/>
            </p:cNvPicPr>
            <p:nvPr/>
          </p:nvPicPr>
          <p:blipFill>
            <a:blip r:embed="rId4"/>
            <a:stretch>
              <a:fillRect/>
            </a:stretch>
          </p:blipFill>
          <p:spPr>
            <a:xfrm rot="10800000">
              <a:off x="1580488" y="5845629"/>
              <a:ext cx="596330" cy="1028844"/>
            </a:xfrm>
            <a:prstGeom prst="rect">
              <a:avLst/>
            </a:prstGeom>
          </p:spPr>
        </p:pic>
        <p:pic>
          <p:nvPicPr>
            <p:cNvPr id="7" name="Picture 6">
              <a:extLst>
                <a:ext uri="{FF2B5EF4-FFF2-40B4-BE49-F238E27FC236}">
                  <a16:creationId xmlns:a16="http://schemas.microsoft.com/office/drawing/2014/main" id="{240FFAD5-9685-B2EA-A827-641BE93A0863}"/>
                </a:ext>
              </a:extLst>
            </p:cNvPr>
            <p:cNvPicPr>
              <a:picLocks noChangeAspect="1"/>
            </p:cNvPicPr>
            <p:nvPr/>
          </p:nvPicPr>
          <p:blipFill rotWithShape="1">
            <a:blip r:embed="rId5"/>
            <a:srcRect t="15688" b="2317"/>
            <a:stretch/>
          </p:blipFill>
          <p:spPr>
            <a:xfrm rot="10800000">
              <a:off x="6160350" y="1237673"/>
              <a:ext cx="6035040" cy="581890"/>
            </a:xfrm>
            <a:prstGeom prst="rect">
              <a:avLst/>
            </a:prstGeom>
          </p:spPr>
        </p:pic>
      </p:grpSp>
      <p:sp>
        <p:nvSpPr>
          <p:cNvPr id="3" name="TextBox 2">
            <a:extLst>
              <a:ext uri="{FF2B5EF4-FFF2-40B4-BE49-F238E27FC236}">
                <a16:creationId xmlns:a16="http://schemas.microsoft.com/office/drawing/2014/main" id="{77548BD1-522F-DF49-5C5C-E13311C6C01D}"/>
              </a:ext>
            </a:extLst>
          </p:cNvPr>
          <p:cNvSpPr txBox="1"/>
          <p:nvPr/>
        </p:nvSpPr>
        <p:spPr>
          <a:xfrm>
            <a:off x="2352671" y="3057236"/>
            <a:ext cx="8676355" cy="1848968"/>
          </a:xfrm>
          <a:prstGeom prst="rect">
            <a:avLst/>
          </a:prstGeom>
          <a:noFill/>
        </p:spPr>
        <p:txBody>
          <a:bodyPr wrap="square">
            <a:spAutoFit/>
          </a:bodyPr>
          <a:lstStyle/>
          <a:p>
            <a:pPr marL="0" marR="0">
              <a:lnSpc>
                <a:spcPct val="107000"/>
              </a:lnSpc>
              <a:spcBef>
                <a:spcPts val="0"/>
              </a:spcBef>
              <a:spcAft>
                <a:spcPts val="800"/>
              </a:spcAft>
            </a:pP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Definition: </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serum sodium concentration below 135 mEq/L  </a:t>
            </a:r>
          </a:p>
          <a:p>
            <a:pPr marL="0" marR="0">
              <a:lnSpc>
                <a:spcPct val="107000"/>
              </a:lnSpc>
              <a:spcBef>
                <a:spcPts val="0"/>
              </a:spcBef>
              <a:spcAft>
                <a:spcPts val="800"/>
              </a:spcAft>
            </a:pPr>
            <a:endParaRPr lang="en-US" sz="2800" b="1" u="sng" kern="1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4000" b="1" u="sng" kern="100" dirty="0">
                <a:effectLst/>
                <a:latin typeface="Calibri" panose="020F0502020204030204" pitchFamily="34" charset="0"/>
                <a:ea typeface="Calibri" panose="020F0502020204030204" pitchFamily="34" charset="0"/>
                <a:cs typeface="Times New Roman" panose="02020603050405020304" pitchFamily="18" charset="0"/>
              </a:rPr>
              <a:t>135-145 mEq/L</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4" name="Picture 6" descr="Sodium 50mm Lucite Cube — Luciteria">
            <a:extLst>
              <a:ext uri="{FF2B5EF4-FFF2-40B4-BE49-F238E27FC236}">
                <a16:creationId xmlns:a16="http://schemas.microsoft.com/office/drawing/2014/main" id="{172526BD-362A-A4A0-428E-426884F7525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464" t="15633" r="9715" b="14014"/>
          <a:stretch/>
        </p:blipFill>
        <p:spPr bwMode="auto">
          <a:xfrm>
            <a:off x="9095068" y="4227274"/>
            <a:ext cx="3096932" cy="2630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06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2C94E1-4B57-451A-0576-29DF52FE0AC3}"/>
              </a:ext>
            </a:extLst>
          </p:cNvPr>
          <p:cNvSpPr txBox="1"/>
          <p:nvPr/>
        </p:nvSpPr>
        <p:spPr>
          <a:xfrm>
            <a:off x="551689" y="656348"/>
            <a:ext cx="5330496" cy="6303008"/>
          </a:xfrm>
          <a:prstGeom prst="rect">
            <a:avLst/>
          </a:prstGeom>
          <a:noFill/>
        </p:spPr>
        <p:txBody>
          <a:bodyPr wrap="square">
            <a:spAutoFit/>
          </a:bodyPr>
          <a:lstStyle/>
          <a:p>
            <a:pPr marL="0" marR="0">
              <a:lnSpc>
                <a:spcPct val="107000"/>
              </a:lnSpc>
              <a:spcBef>
                <a:spcPts val="0"/>
              </a:spcBef>
              <a:spcAft>
                <a:spcPts val="800"/>
              </a:spcAft>
            </a:pPr>
            <a:r>
              <a:rPr lang="en-US" sz="3600" b="1" u="sng" kern="100" dirty="0">
                <a:effectLst/>
                <a:latin typeface="Calibri" panose="020F0502020204030204" pitchFamily="34" charset="0"/>
                <a:ea typeface="Calibri" panose="020F0502020204030204" pitchFamily="34" charset="0"/>
                <a:cs typeface="Times New Roman" panose="02020603050405020304" pitchFamily="18" charset="0"/>
              </a:rPr>
              <a:t>Signs and symptoms:</a:t>
            </a:r>
            <a:endParaRPr lang="en-US" sz="2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3200" b="1" kern="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Nausea and vomiting</a:t>
            </a:r>
            <a:endParaRPr lang="en-US" sz="28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3200" b="1"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Headache</a:t>
            </a:r>
            <a:endParaRPr lang="en-US" sz="28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3200" b="1" kern="0" dirty="0">
                <a:solidFill>
                  <a:schemeClr val="accent2">
                    <a:lumMod val="50000"/>
                  </a:schemeClr>
                </a:solidFill>
                <a:effectLst/>
                <a:latin typeface="Calibri" panose="020F0502020204030204" pitchFamily="34" charset="0"/>
                <a:ea typeface="Times New Roman" panose="02020603050405020304" pitchFamily="18" charset="0"/>
                <a:cs typeface="Calibri" panose="020F0502020204030204" pitchFamily="34" charset="0"/>
              </a:rPr>
              <a:t>Confusion</a:t>
            </a:r>
            <a:endParaRPr lang="en-US" sz="2800" b="1" kern="1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3200" b="1" kern="0" dirty="0">
                <a:solidFill>
                  <a:schemeClr val="accent4">
                    <a:lumMod val="50000"/>
                  </a:schemeClr>
                </a:solidFill>
                <a:effectLst/>
                <a:latin typeface="Calibri" panose="020F0502020204030204" pitchFamily="34" charset="0"/>
                <a:ea typeface="Times New Roman" panose="02020603050405020304" pitchFamily="18" charset="0"/>
                <a:cs typeface="Calibri" panose="020F0502020204030204" pitchFamily="34" charset="0"/>
              </a:rPr>
              <a:t>Loss of energy and fatigue</a:t>
            </a:r>
            <a:endParaRPr lang="en-US" sz="2800" b="1"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3200" b="1" kern="0" dirty="0">
                <a:solidFill>
                  <a:schemeClr val="accent6">
                    <a:lumMod val="50000"/>
                  </a:schemeClr>
                </a:solidFill>
                <a:effectLst/>
                <a:latin typeface="Calibri" panose="020F0502020204030204" pitchFamily="34" charset="0"/>
                <a:ea typeface="Times New Roman" panose="02020603050405020304" pitchFamily="18" charset="0"/>
                <a:cs typeface="Calibri" panose="020F0502020204030204" pitchFamily="34" charset="0"/>
              </a:rPr>
              <a:t>Restlessness and irritability</a:t>
            </a:r>
            <a:endParaRPr lang="en-US" sz="2800" b="1" kern="1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3200" b="1" kern="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Muscle weakness, spasms, or cramps</a:t>
            </a:r>
            <a:endParaRPr lang="en-US" sz="2800" b="1"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3200" b="1" kern="0"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Seizures</a:t>
            </a:r>
            <a:endParaRPr lang="en-US" sz="28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3200" b="1" kern="0" dirty="0">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Coma (in severe cases)</a:t>
            </a:r>
            <a:endParaRPr lang="en-US" sz="2800" b="1"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br>
              <a:rPr lang="en-US" sz="2400" kern="0" dirty="0">
                <a:effectLst/>
                <a:latin typeface="Calibri" panose="020F0502020204030204" pitchFamily="34" charset="0"/>
                <a:ea typeface="Times New Roman" panose="02020603050405020304" pitchFamily="18" charset="0"/>
              </a:rPr>
            </a:br>
            <a:r>
              <a:rPr lang="en-US" sz="24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No photo description available.">
            <a:extLst>
              <a:ext uri="{FF2B5EF4-FFF2-40B4-BE49-F238E27FC236}">
                <a16:creationId xmlns:a16="http://schemas.microsoft.com/office/drawing/2014/main" id="{0CE3BF55-22FA-4C17-BB8D-1BBC930A7B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7631" y="0"/>
            <a:ext cx="6644369" cy="664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584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nvestigate">
            <a:extLst>
              <a:ext uri="{FF2B5EF4-FFF2-40B4-BE49-F238E27FC236}">
                <a16:creationId xmlns:a16="http://schemas.microsoft.com/office/drawing/2014/main" id="{11C9428A-697B-C031-3C88-162A5B9F06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851" b="7012"/>
          <a:stretch/>
        </p:blipFill>
        <p:spPr bwMode="auto">
          <a:xfrm>
            <a:off x="0" y="0"/>
            <a:ext cx="12192000" cy="26860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28D67C4-DB76-1F8D-9ACF-97490F14199A}"/>
              </a:ext>
            </a:extLst>
          </p:cNvPr>
          <p:cNvSpPr txBox="1"/>
          <p:nvPr/>
        </p:nvSpPr>
        <p:spPr>
          <a:xfrm>
            <a:off x="1058196" y="2821625"/>
            <a:ext cx="7495867" cy="4401205"/>
          </a:xfrm>
          <a:prstGeom prst="rect">
            <a:avLst/>
          </a:prstGeom>
          <a:noFill/>
        </p:spPr>
        <p:txBody>
          <a:bodyPr wrap="square">
            <a:spAutoFit/>
          </a:bodyPr>
          <a:lstStyle/>
          <a:p>
            <a:pPr marL="342900" marR="0" lvl="0" indent="-342900">
              <a:spcBef>
                <a:spcPts val="0"/>
              </a:spcBef>
              <a:spcAft>
                <a:spcPts val="0"/>
              </a:spcAft>
              <a:buFont typeface="+mj-lt"/>
              <a:buAutoNum type="arabicPeriod"/>
            </a:pPr>
            <a:r>
              <a:rPr lang="en-US" sz="2800" b="1" kern="100" dirty="0">
                <a:effectLst/>
                <a:latin typeface="Arial" panose="020B0604020202020204" pitchFamily="34" charset="0"/>
                <a:ea typeface="Calibri" panose="020F0502020204030204" pitchFamily="34" charset="0"/>
                <a:cs typeface="Arial" panose="020B0604020202020204" pitchFamily="34" charset="0"/>
              </a:rPr>
              <a:t>FBC</a:t>
            </a:r>
          </a:p>
          <a:p>
            <a:pPr marL="342900" marR="0" lvl="0" indent="-342900">
              <a:spcBef>
                <a:spcPts val="0"/>
              </a:spcBef>
              <a:spcAft>
                <a:spcPts val="0"/>
              </a:spcAft>
              <a:buFont typeface="+mj-lt"/>
              <a:buAutoNum type="arabicPeriod"/>
            </a:pPr>
            <a:r>
              <a:rPr lang="en-US" sz="2800" b="1"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UCE</a:t>
            </a:r>
          </a:p>
          <a:p>
            <a:pPr marL="342900" marR="0" lvl="0" indent="-342900">
              <a:spcBef>
                <a:spcPts val="0"/>
              </a:spcBef>
              <a:spcAft>
                <a:spcPts val="0"/>
              </a:spcAft>
              <a:buFont typeface="+mj-lt"/>
              <a:buAutoNum type="arabicPeriod"/>
            </a:pPr>
            <a:r>
              <a:rPr lang="en-US" sz="2800" b="1" kern="100" dirty="0">
                <a:solidFill>
                  <a:schemeClr val="bg2">
                    <a:lumMod val="10000"/>
                  </a:schemeClr>
                </a:solidFill>
                <a:effectLst/>
                <a:latin typeface="Arial" panose="020B0604020202020204" pitchFamily="34" charset="0"/>
                <a:ea typeface="Calibri" panose="020F0502020204030204" pitchFamily="34" charset="0"/>
                <a:cs typeface="Arial" panose="020B0604020202020204" pitchFamily="34" charset="0"/>
              </a:rPr>
              <a:t>Serum osmolality</a:t>
            </a:r>
          </a:p>
          <a:p>
            <a:pPr marL="342900" marR="0" lvl="0" indent="-342900">
              <a:spcBef>
                <a:spcPts val="0"/>
              </a:spcBef>
              <a:spcAft>
                <a:spcPts val="0"/>
              </a:spcAft>
              <a:buFont typeface="+mj-lt"/>
              <a:buAutoNum type="arabicPeriod"/>
            </a:pPr>
            <a:endParaRPr lang="en-US" sz="2800" b="1" kern="100" dirty="0">
              <a:solidFill>
                <a:schemeClr val="bg2">
                  <a:lumMod val="10000"/>
                </a:schemeClr>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mj-lt"/>
              <a:buAutoNum type="arabicPeriod"/>
            </a:pPr>
            <a:r>
              <a:rPr lang="en-US" sz="2800" b="1" kern="100" dirty="0">
                <a:solidFill>
                  <a:schemeClr val="bg2">
                    <a:lumMod val="10000"/>
                  </a:schemeClr>
                </a:solidFill>
                <a:effectLst/>
                <a:latin typeface="Arial" panose="020B0604020202020204" pitchFamily="34" charset="0"/>
                <a:ea typeface="Calibri" panose="020F0502020204030204" pitchFamily="34" charset="0"/>
                <a:cs typeface="Arial" panose="020B0604020202020204" pitchFamily="34" charset="0"/>
              </a:rPr>
              <a:t>Urinary sodium</a:t>
            </a:r>
          </a:p>
          <a:p>
            <a:pPr marL="342900" marR="0" lvl="0" indent="-342900">
              <a:spcBef>
                <a:spcPts val="0"/>
              </a:spcBef>
              <a:spcAft>
                <a:spcPts val="0"/>
              </a:spcAft>
              <a:buFont typeface="+mj-lt"/>
              <a:buAutoNum type="arabicPeriod"/>
            </a:pPr>
            <a:r>
              <a:rPr lang="en-US" sz="2800" b="1" kern="100" dirty="0">
                <a:solidFill>
                  <a:schemeClr val="bg2">
                    <a:lumMod val="10000"/>
                  </a:schemeClr>
                </a:solidFill>
                <a:effectLst/>
                <a:latin typeface="Arial" panose="020B0604020202020204" pitchFamily="34" charset="0"/>
                <a:ea typeface="Calibri" panose="020F0502020204030204" pitchFamily="34" charset="0"/>
                <a:cs typeface="Arial" panose="020B0604020202020204" pitchFamily="34" charset="0"/>
              </a:rPr>
              <a:t>urinary osmolality</a:t>
            </a:r>
          </a:p>
          <a:p>
            <a:pPr marL="342900" marR="0" lvl="0" indent="-342900">
              <a:spcBef>
                <a:spcPts val="0"/>
              </a:spcBef>
              <a:spcAft>
                <a:spcPts val="0"/>
              </a:spcAft>
              <a:buFont typeface="+mj-lt"/>
              <a:buAutoNum type="arabicPeriod"/>
            </a:pPr>
            <a:endParaRPr lang="en-US" sz="2800" b="1" kern="100" dirty="0">
              <a:solidFill>
                <a:schemeClr val="tx1">
                  <a:lumMod val="95000"/>
                  <a:lumOff val="5000"/>
                </a:schemeClr>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mj-lt"/>
              <a:buAutoNum type="arabicPeriod"/>
            </a:pPr>
            <a:r>
              <a:rPr lang="en-US" sz="2800" b="1" kern="100" dirty="0">
                <a:solidFill>
                  <a:schemeClr val="tx1">
                    <a:lumMod val="95000"/>
                    <a:lumOff val="5000"/>
                  </a:schemeClr>
                </a:solidFill>
                <a:effectLst/>
                <a:latin typeface="Arial" panose="020B0604020202020204" pitchFamily="34" charset="0"/>
                <a:ea typeface="Calibri" panose="020F0502020204030204" pitchFamily="34" charset="0"/>
                <a:cs typeface="Arial" panose="020B0604020202020204" pitchFamily="34" charset="0"/>
              </a:rPr>
              <a:t>TFT/ BNP/ Echo/ LFT/ Cortisol</a:t>
            </a:r>
          </a:p>
          <a:p>
            <a:br>
              <a:rPr lang="en-US" sz="2800" b="1" dirty="0">
                <a:effectLst/>
                <a:latin typeface="Arial" panose="020B0604020202020204" pitchFamily="34" charset="0"/>
                <a:ea typeface="Calibri" panose="020F0502020204030204" pitchFamily="34" charset="0"/>
                <a:cs typeface="Arial" panose="020B0604020202020204" pitchFamily="34" charset="0"/>
              </a:rPr>
            </a:br>
            <a:endParaRPr lang="en-US" sz="2800" b="1" dirty="0">
              <a:latin typeface="Arial" panose="020B0604020202020204" pitchFamily="34" charset="0"/>
              <a:cs typeface="Arial" panose="020B0604020202020204" pitchFamily="34" charset="0"/>
            </a:endParaRPr>
          </a:p>
        </p:txBody>
      </p:sp>
      <p:pic>
        <p:nvPicPr>
          <p:cNvPr id="2" name="Picture 2" descr="Urine Sample Urine Sodium Na Analysis Stock Photo 2116859753 | Shutterstock">
            <a:extLst>
              <a:ext uri="{FF2B5EF4-FFF2-40B4-BE49-F238E27FC236}">
                <a16:creationId xmlns:a16="http://schemas.microsoft.com/office/drawing/2014/main" id="{7F0175BE-7ABB-D5CE-268B-C8375ABFC7F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242" t="10000" r="10741" b="13333"/>
          <a:stretch/>
        </p:blipFill>
        <p:spPr bwMode="auto">
          <a:xfrm>
            <a:off x="8950733" y="3429000"/>
            <a:ext cx="3241267"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0077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385A0C-032D-E983-F9E2-DB1CA238D3F5}"/>
              </a:ext>
            </a:extLst>
          </p:cNvPr>
          <p:cNvSpPr txBox="1"/>
          <p:nvPr/>
        </p:nvSpPr>
        <p:spPr>
          <a:xfrm>
            <a:off x="2857500" y="838200"/>
            <a:ext cx="5845703" cy="923330"/>
          </a:xfrm>
          <a:prstGeom prst="rect">
            <a:avLst/>
          </a:prstGeom>
          <a:noFill/>
        </p:spPr>
        <p:txBody>
          <a:bodyPr wrap="none" rtlCol="0">
            <a:spAutoFit/>
          </a:bodyPr>
          <a:lstStyle/>
          <a:p>
            <a:r>
              <a:rPr lang="en-US" sz="5400" dirty="0">
                <a:ln w="38100">
                  <a:solidFill>
                    <a:srgbClr val="7030A0"/>
                  </a:solidFill>
                </a:ln>
                <a:blipFill>
                  <a:blip r:embed="rId2"/>
                  <a:tile tx="0" ty="0" sx="100000" sy="100000" flip="none" algn="tl"/>
                </a:blipFill>
              </a:rPr>
              <a:t>True hyponatremia?</a:t>
            </a:r>
          </a:p>
        </p:txBody>
      </p:sp>
      <p:pic>
        <p:nvPicPr>
          <p:cNvPr id="3074" name="Picture 2" descr="Serum Osmolarity Test Blood Sample Medical Stock Photo 2098065514 |  Shutterstock">
            <a:extLst>
              <a:ext uri="{FF2B5EF4-FFF2-40B4-BE49-F238E27FC236}">
                <a16:creationId xmlns:a16="http://schemas.microsoft.com/office/drawing/2014/main" id="{81E6E43D-F9FB-1CE5-3B3F-A52702971E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61" r="10303" b="10000"/>
          <a:stretch/>
        </p:blipFill>
        <p:spPr bwMode="auto">
          <a:xfrm>
            <a:off x="2575850" y="2256829"/>
            <a:ext cx="4354249" cy="392974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reen High Red Low Arrow Signs Stock Vector (Royalty Free) 301440272 |  Shutterstock">
            <a:extLst>
              <a:ext uri="{FF2B5EF4-FFF2-40B4-BE49-F238E27FC236}">
                <a16:creationId xmlns:a16="http://schemas.microsoft.com/office/drawing/2014/main" id="{B1AD2E24-2D03-F38A-9FCB-39A6EC581A5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000" b="12857"/>
          <a:stretch/>
        </p:blipFill>
        <p:spPr bwMode="auto">
          <a:xfrm>
            <a:off x="6930099" y="2077503"/>
            <a:ext cx="2686051" cy="4109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396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animEffect transition="in" filter="fade">
                                      <p:cBhvr>
                                        <p:cTn id="11"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7495FD-BBDF-D92E-A76E-F79F8F8FB9BB}"/>
              </a:ext>
            </a:extLst>
          </p:cNvPr>
          <p:cNvSpPr txBox="1"/>
          <p:nvPr/>
        </p:nvSpPr>
        <p:spPr>
          <a:xfrm>
            <a:off x="551221" y="382229"/>
            <a:ext cx="10591800" cy="1468864"/>
          </a:xfrm>
          <a:prstGeom prst="rect">
            <a:avLst/>
          </a:prstGeom>
          <a:noFill/>
        </p:spPr>
        <p:txBody>
          <a:bodyPr wrap="square" rtlCol="0">
            <a:spAutoFit/>
          </a:bodyPr>
          <a:lstStyle/>
          <a:p>
            <a:pPr marL="0" marR="0">
              <a:lnSpc>
                <a:spcPct val="107000"/>
              </a:lnSpc>
              <a:spcBef>
                <a:spcPts val="0"/>
              </a:spcBef>
              <a:spcAft>
                <a:spcPts val="800"/>
              </a:spcAft>
            </a:pPr>
            <a:r>
              <a:rPr lang="en-US" sz="4000" b="1" kern="100" dirty="0">
                <a:effectLst/>
                <a:latin typeface="Bookman Old Style" panose="02050604050505020204" pitchFamily="18" charset="0"/>
                <a:ea typeface="Calibri" panose="020F0502020204030204" pitchFamily="34" charset="0"/>
                <a:cs typeface="Times New Roman" panose="02020603050405020304" pitchFamily="18" charset="0"/>
              </a:rPr>
              <a:t>Management</a:t>
            </a:r>
          </a:p>
          <a:p>
            <a:pPr marL="0" marR="0">
              <a:lnSpc>
                <a:spcPct val="107000"/>
              </a:lnSpc>
              <a:spcBef>
                <a:spcPts val="0"/>
              </a:spcBef>
              <a:spcAft>
                <a:spcPts val="800"/>
              </a:spcAft>
            </a:pPr>
            <a:endParaRPr lang="en-US" sz="4000" b="1" kern="100" dirty="0">
              <a:effectLst/>
              <a:latin typeface="Bookman Old Style" panose="02050604050505020204" pitchFamily="18" charset="0"/>
              <a:ea typeface="Calibri" panose="020F0502020204030204" pitchFamily="34" charset="0"/>
              <a:cs typeface="Times New Roman" panose="02020603050405020304" pitchFamily="18" charset="0"/>
            </a:endParaRPr>
          </a:p>
        </p:txBody>
      </p:sp>
      <p:pic>
        <p:nvPicPr>
          <p:cNvPr id="1026" name="Picture 2" descr="Download Blueprint, Background, Pattern. Royalty-Free Vector Graphic -  Pixabay">
            <a:extLst>
              <a:ext uri="{FF2B5EF4-FFF2-40B4-BE49-F238E27FC236}">
                <a16:creationId xmlns:a16="http://schemas.microsoft.com/office/drawing/2014/main" id="{82FAA29F-72EB-CEA5-5E37-0E0E42A8E5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5446" y="0"/>
            <a:ext cx="2679289" cy="16075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E396F3B-F025-6FFE-8A08-D705AC71D8E4}"/>
              </a:ext>
            </a:extLst>
          </p:cNvPr>
          <p:cNvSpPr txBox="1"/>
          <p:nvPr/>
        </p:nvSpPr>
        <p:spPr>
          <a:xfrm>
            <a:off x="551221" y="1851093"/>
            <a:ext cx="10591800" cy="3970318"/>
          </a:xfrm>
          <a:prstGeom prst="rect">
            <a:avLst/>
          </a:prstGeom>
          <a:noFill/>
        </p:spPr>
        <p:txBody>
          <a:bodyPr wrap="square">
            <a:spAutoFit/>
          </a:bodyPr>
          <a:lstStyle/>
          <a:p>
            <a:pPr marL="342900" marR="0" lvl="0" indent="-342900">
              <a:spcBef>
                <a:spcPts val="0"/>
              </a:spcBef>
              <a:spcAft>
                <a:spcPts val="0"/>
              </a:spcAft>
              <a:buFont typeface="+mj-lt"/>
              <a:buAutoNum type="arabicPeriod"/>
            </a:pP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Monitor daily sodium levels</a:t>
            </a:r>
          </a:p>
          <a:p>
            <a:pPr marL="342900" marR="0" lvl="0" indent="-342900">
              <a:spcBef>
                <a:spcPts val="0"/>
              </a:spcBef>
              <a:spcAft>
                <a:spcPts val="0"/>
              </a:spcAft>
              <a:buFont typeface="+mj-lt"/>
              <a:buAutoNum type="arabicPeriod"/>
            </a:pP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Treat the underlying cause</a:t>
            </a:r>
          </a:p>
          <a:p>
            <a:pPr marL="342900" indent="-342900">
              <a:buFont typeface="+mj-lt"/>
              <a:buAutoNum type="arabicPeriod"/>
            </a:pP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Hypertonic saline is almost never justified, requires close monitoring</a:t>
            </a:r>
          </a:p>
          <a:p>
            <a:pPr marL="342900" marR="0" lvl="0" indent="-342900">
              <a:spcBef>
                <a:spcPts val="0"/>
              </a:spcBef>
              <a:spcAft>
                <a:spcPts val="0"/>
              </a:spcAft>
              <a:buFont typeface="+mj-lt"/>
              <a:buAutoNum type="arabicPeriod"/>
            </a:pP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600" dirty="0">
                <a:effectLst/>
                <a:latin typeface="Calibri" panose="020F0502020204030204" pitchFamily="34" charset="0"/>
                <a:ea typeface="Calibri" panose="020F0502020204030204" pitchFamily="34" charset="0"/>
                <a:cs typeface="Times New Roman" panose="02020603050405020304" pitchFamily="18" charset="0"/>
              </a:rPr>
              <a:t>Review medications and refer to appropriate specialist for treatment of any underlying cause</a:t>
            </a:r>
            <a:endParaRPr lang="en-US" sz="5400" dirty="0"/>
          </a:p>
        </p:txBody>
      </p:sp>
      <p:sp>
        <p:nvSpPr>
          <p:cNvPr id="3" name="Left Bracket 2">
            <a:extLst>
              <a:ext uri="{FF2B5EF4-FFF2-40B4-BE49-F238E27FC236}">
                <a16:creationId xmlns:a16="http://schemas.microsoft.com/office/drawing/2014/main" id="{51F01EA3-C4F4-4E09-D716-4D3A25B88A8B}"/>
              </a:ext>
            </a:extLst>
          </p:cNvPr>
          <p:cNvSpPr/>
          <p:nvPr/>
        </p:nvSpPr>
        <p:spPr>
          <a:xfrm>
            <a:off x="357809" y="2981739"/>
            <a:ext cx="239131" cy="1033670"/>
          </a:xfrm>
          <a:prstGeom prst="leftBracket">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rgbClr val="FF0000"/>
                </a:solidFill>
              </a:ln>
            </a:endParaRPr>
          </a:p>
        </p:txBody>
      </p:sp>
      <p:sp>
        <p:nvSpPr>
          <p:cNvPr id="5" name="Left Bracket 4">
            <a:extLst>
              <a:ext uri="{FF2B5EF4-FFF2-40B4-BE49-F238E27FC236}">
                <a16:creationId xmlns:a16="http://schemas.microsoft.com/office/drawing/2014/main" id="{D49CB86B-312F-CC17-EF04-D564EA6FA9B1}"/>
              </a:ext>
            </a:extLst>
          </p:cNvPr>
          <p:cNvSpPr/>
          <p:nvPr/>
        </p:nvSpPr>
        <p:spPr>
          <a:xfrm flipH="1">
            <a:off x="10467663" y="2981739"/>
            <a:ext cx="239131" cy="1033670"/>
          </a:xfrm>
          <a:prstGeom prst="leftBracket">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rgbClr val="FF0000"/>
                </a:solidFill>
              </a:ln>
            </a:endParaRPr>
          </a:p>
        </p:txBody>
      </p:sp>
    </p:spTree>
    <p:extLst>
      <p:ext uri="{BB962C8B-B14F-4D97-AF65-F5344CB8AC3E}">
        <p14:creationId xmlns:p14="http://schemas.microsoft.com/office/powerpoint/2010/main" val="86028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26" presetClass="emph" presetSubtype="0" fill="hold" grpId="1" nodeType="withEffect">
                                  <p:stCondLst>
                                    <p:cond delay="0"/>
                                  </p:stCondLst>
                                  <p:childTnLst>
                                    <p:animEffect transition="out" filter="fade">
                                      <p:cBhvr>
                                        <p:cTn id="16" dur="500" tmFilter="0, 0; .2, .5; .8, .5; 1, 0"/>
                                        <p:tgtEl>
                                          <p:spTgt spid="5"/>
                                        </p:tgtEl>
                                      </p:cBhvr>
                                    </p:animEffect>
                                    <p:animScale>
                                      <p:cBhvr>
                                        <p:cTn id="17" dur="250" autoRev="1" fill="hold"/>
                                        <p:tgtEl>
                                          <p:spTgt spid="5"/>
                                        </p:tgtEl>
                                      </p:cBhvr>
                                      <p:by x="105000" y="105000"/>
                                    </p:animScale>
                                  </p:childTnLst>
                                </p:cTn>
                              </p:par>
                              <p:par>
                                <p:cTn id="18" presetID="26" presetClass="emph" presetSubtype="0" fill="hold" grpId="1" nodeType="withEffect">
                                  <p:stCondLst>
                                    <p:cond delay="0"/>
                                  </p:stCondLst>
                                  <p:childTnLst>
                                    <p:animEffect transition="out" filter="fade">
                                      <p:cBhvr>
                                        <p:cTn id="19" dur="500" tmFilter="0, 0; .2, .5; .8, .5; 1, 0"/>
                                        <p:tgtEl>
                                          <p:spTgt spid="3"/>
                                        </p:tgtEl>
                                      </p:cBhvr>
                                    </p:animEffect>
                                    <p:animScale>
                                      <p:cBhvr>
                                        <p:cTn id="20"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3" grpId="1" animBg="1"/>
      <p:bldP spid="5" grpId="0" animBg="1"/>
      <p:bldP spid="5"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198E01-DD79-6F6E-99E1-95E02BE6CCE4}"/>
              </a:ext>
            </a:extLst>
          </p:cNvPr>
          <p:cNvSpPr txBox="1"/>
          <p:nvPr/>
        </p:nvSpPr>
        <p:spPr>
          <a:xfrm>
            <a:off x="545690" y="1209369"/>
            <a:ext cx="11238271" cy="3646576"/>
          </a:xfrm>
          <a:prstGeom prst="rect">
            <a:avLst/>
          </a:prstGeom>
          <a:noFill/>
        </p:spPr>
        <p:txBody>
          <a:bodyPr wrap="square">
            <a:spAutoFit/>
          </a:bodyPr>
          <a:lstStyle/>
          <a:p>
            <a:pPr marL="0" marR="0">
              <a:lnSpc>
                <a:spcPct val="107000"/>
              </a:lnSpc>
              <a:spcBef>
                <a:spcPts val="0"/>
              </a:spcBef>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A 40-year-old man presents to the A&amp;E with a 4-day history of severe </a:t>
            </a:r>
            <a:r>
              <a:rPr lang="en-US" sz="2400" b="1" kern="100" dirty="0" err="1">
                <a:effectLst/>
                <a:latin typeface="Calibri" panose="020F0502020204030204" pitchFamily="34" charset="0"/>
                <a:ea typeface="Calibri" panose="020F0502020204030204" pitchFamily="34" charset="0"/>
                <a:cs typeface="Times New Roman" panose="02020603050405020304" pitchFamily="18" charset="0"/>
              </a:rPr>
              <a:t>diarrhoea</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and vomiting. He reports feeling dizzy and weak. On examination, he is found to have dry mucous membranes, decreased skin turgor, and a blood pressure of 90/60 mmHg with a heart rate of 118 bpm. </a:t>
            </a:r>
          </a:p>
          <a:p>
            <a:pPr marL="0" marR="0">
              <a:lnSpc>
                <a:spcPct val="107000"/>
              </a:lnSpc>
              <a:spcBef>
                <a:spcPts val="0"/>
              </a:spcBef>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Blood investigations show a serum sodium level of 129 mEq/L, elevated BUN and creatinine levels, low serum osmolality. Urine test shows low sodium.</a:t>
            </a:r>
          </a:p>
          <a:p>
            <a:pPr marL="0" marR="0">
              <a:lnSpc>
                <a:spcPct val="107000"/>
              </a:lnSpc>
              <a:spcBef>
                <a:spcPts val="0"/>
              </a:spcBef>
              <a:spcAft>
                <a:spcPts val="800"/>
              </a:spcAft>
            </a:pPr>
            <a:endParaRPr lang="en-US" sz="2400" b="1" i="1"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What is the diagnosis leading to hyponatremia? </a:t>
            </a:r>
          </a:p>
        </p:txBody>
      </p:sp>
      <p:sp>
        <p:nvSpPr>
          <p:cNvPr id="4" name="TextBox 3">
            <a:extLst>
              <a:ext uri="{FF2B5EF4-FFF2-40B4-BE49-F238E27FC236}">
                <a16:creationId xmlns:a16="http://schemas.microsoft.com/office/drawing/2014/main" id="{8473FA1F-2F5D-C03D-B0A0-1A4F499032F0}"/>
              </a:ext>
            </a:extLst>
          </p:cNvPr>
          <p:cNvSpPr txBox="1"/>
          <p:nvPr/>
        </p:nvSpPr>
        <p:spPr>
          <a:xfrm>
            <a:off x="545690" y="5115854"/>
            <a:ext cx="3712235" cy="523220"/>
          </a:xfrm>
          <a:prstGeom prst="rect">
            <a:avLst/>
          </a:prstGeom>
          <a:noFill/>
        </p:spPr>
        <p:txBody>
          <a:bodyPr wrap="none" rtlCol="0">
            <a:spAutoFit/>
          </a:bodyPr>
          <a:lstStyle/>
          <a:p>
            <a:r>
              <a:rPr lang="en-US" sz="2800" b="1" dirty="0">
                <a:solidFill>
                  <a:srgbClr val="C00000"/>
                </a:solidFill>
              </a:rPr>
              <a:t>Vomiting and </a:t>
            </a:r>
            <a:r>
              <a:rPr lang="en-US" sz="2800" b="1" dirty="0" err="1">
                <a:solidFill>
                  <a:srgbClr val="C00000"/>
                </a:solidFill>
              </a:rPr>
              <a:t>diarrhoea</a:t>
            </a:r>
            <a:endParaRPr lang="en-US" sz="2800" b="1" dirty="0">
              <a:solidFill>
                <a:srgbClr val="C00000"/>
              </a:solidFill>
            </a:endParaRPr>
          </a:p>
        </p:txBody>
      </p:sp>
      <p:pic>
        <p:nvPicPr>
          <p:cNvPr id="5" name="Picture 4" descr="Homepage | BMJ Case Reports">
            <a:extLst>
              <a:ext uri="{FF2B5EF4-FFF2-40B4-BE49-F238E27FC236}">
                <a16:creationId xmlns:a16="http://schemas.microsoft.com/office/drawing/2014/main" id="{10C35086-2370-FC79-A615-972DBE7EA2AE}"/>
              </a:ext>
            </a:extLst>
          </p:cNvPr>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53625" y="5024519"/>
            <a:ext cx="2238375"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19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C60EEC-A7B3-171F-DAAF-A6C78325A611}"/>
              </a:ext>
            </a:extLst>
          </p:cNvPr>
          <p:cNvSpPr txBox="1"/>
          <p:nvPr/>
        </p:nvSpPr>
        <p:spPr>
          <a:xfrm>
            <a:off x="594852" y="553661"/>
            <a:ext cx="11002296" cy="4707955"/>
          </a:xfrm>
          <a:prstGeom prst="rect">
            <a:avLst/>
          </a:prstGeom>
          <a:noFill/>
        </p:spPr>
        <p:txBody>
          <a:bodyPr wrap="square">
            <a:spAutoFit/>
          </a:bodyPr>
          <a:lstStyle/>
          <a:p>
            <a:pPr marR="0" lvl="0">
              <a:spcBef>
                <a:spcPts val="0"/>
              </a:spcBef>
              <a:spcAft>
                <a:spcPts val="0"/>
              </a:spcAft>
            </a:pPr>
            <a:r>
              <a:rPr lang="en-US" sz="3200" b="1" u="sng" kern="100" dirty="0">
                <a:effectLst/>
                <a:latin typeface="Calibri" panose="020F0502020204030204" pitchFamily="34" charset="0"/>
                <a:ea typeface="Calibri" panose="020F0502020204030204" pitchFamily="34" charset="0"/>
                <a:cs typeface="Times New Roman" panose="02020603050405020304" pitchFamily="18" charset="0"/>
              </a:rPr>
              <a:t>Hypovolemic Hyponatremia:</a:t>
            </a:r>
            <a:r>
              <a:rPr lang="en-US" sz="3200" b="1" kern="100" dirty="0">
                <a:effectLst/>
                <a:latin typeface="Calibri" panose="020F0502020204030204" pitchFamily="34" charset="0"/>
                <a:ea typeface="Calibri" panose="020F0502020204030204" pitchFamily="34" charset="0"/>
                <a:cs typeface="Times New Roman" panose="02020603050405020304" pitchFamily="18" charset="0"/>
              </a:rPr>
              <a:t> </a:t>
            </a:r>
          </a:p>
          <a:p>
            <a:pPr marR="0" lvl="0">
              <a:spcBef>
                <a:spcPts val="0"/>
              </a:spcBef>
              <a:spcAft>
                <a:spcPts val="0"/>
              </a:spcAft>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Loss of both sodium and water, with a greater loss of sodium</a:t>
            </a:r>
          </a:p>
          <a:p>
            <a:pPr marR="0" lvl="0">
              <a:spcBef>
                <a:spcPts val="0"/>
              </a:spcBef>
              <a:spcAft>
                <a:spcPts val="0"/>
              </a:spcAft>
            </a:pP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Vomiting</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Diarrhea</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Diuretic use (especially thiazides)</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Adrenal insufficiency (Addison's disease)</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Burns</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Pancreatitis</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Cartoon stomach character. Concept diseased internal organ, vomiting and  nausea. Vector illustration 23288111 Vector Art at Vecteezy">
            <a:extLst>
              <a:ext uri="{FF2B5EF4-FFF2-40B4-BE49-F238E27FC236}">
                <a16:creationId xmlns:a16="http://schemas.microsoft.com/office/drawing/2014/main" id="{8D42F526-453C-C4D6-C7C5-922BAB5E713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foregroundMark x1="66667" y1="43073" x2="66667" y2="43073"/>
                        <a14:foregroundMark x1="66094" y1="44740" x2="66094" y2="44740"/>
                        <a14:foregroundMark x1="66094" y1="44740" x2="66094" y2="47500"/>
                        <a14:foregroundMark x1="75260" y1="41667" x2="81198" y2="47031"/>
                        <a14:foregroundMark x1="81198" y1="47031" x2="75781" y2="42604"/>
                        <a14:foregroundMark x1="75781" y1="42604" x2="82396" y2="47813"/>
                        <a14:foregroundMark x1="82396" y1="47813" x2="83333" y2="42760"/>
                        <a14:foregroundMark x1="78594" y1="45573" x2="85677" y2="43281"/>
                        <a14:foregroundMark x1="85677" y1="43281" x2="78073" y2="44271"/>
                        <a14:foregroundMark x1="78073" y1="44271" x2="76406" y2="43906"/>
                        <a14:foregroundMark x1="84844" y1="65313" x2="84844" y2="65313"/>
                        <a14:foregroundMark x1="85000" y1="65417" x2="85000" y2="65417"/>
                        <a14:foregroundMark x1="85000" y1="65521" x2="85000" y2="65521"/>
                        <a14:foregroundMark x1="85000" y1="65781" x2="85365" y2="67656"/>
                        <a14:foregroundMark x1="84375" y1="73125" x2="84375" y2="73125"/>
                        <a14:foregroundMark x1="84375" y1="73125" x2="84375" y2="73125"/>
                        <a14:foregroundMark x1="84375" y1="73125" x2="84375" y2="73125"/>
                        <a14:foregroundMark x1="84375" y1="73125" x2="84375" y2="73125"/>
                        <a14:foregroundMark x1="84375" y1="73125" x2="84375" y2="73125"/>
                        <a14:foregroundMark x1="75833" y1="88906" x2="75833" y2="88906"/>
                      </a14:backgroundRemoval>
                    </a14:imgEffect>
                  </a14:imgLayer>
                </a14:imgProps>
              </a:ext>
              <a:ext uri="{28A0092B-C50C-407E-A947-70E740481C1C}">
                <a14:useLocalDpi xmlns:a14="http://schemas.microsoft.com/office/drawing/2010/main" val="0"/>
              </a:ext>
            </a:extLst>
          </a:blip>
          <a:srcRect/>
          <a:stretch>
            <a:fillRect/>
          </a:stretch>
        </p:blipFill>
        <p:spPr bwMode="auto">
          <a:xfrm>
            <a:off x="7829550" y="2628900"/>
            <a:ext cx="4362450" cy="4362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809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7495FD-BBDF-D92E-A76E-F79F8F8FB9BB}"/>
              </a:ext>
            </a:extLst>
          </p:cNvPr>
          <p:cNvSpPr txBox="1"/>
          <p:nvPr/>
        </p:nvSpPr>
        <p:spPr>
          <a:xfrm>
            <a:off x="1028700" y="1543050"/>
            <a:ext cx="10020300" cy="2862322"/>
          </a:xfrm>
          <a:prstGeom prst="rect">
            <a:avLst/>
          </a:prstGeom>
          <a:noFill/>
        </p:spPr>
        <p:txBody>
          <a:bodyPr wrap="square" rtlCol="0">
            <a:spAutoFit/>
          </a:bodyPr>
          <a:lstStyle/>
          <a:p>
            <a:pPr marL="457200" indent="-457200">
              <a:buFont typeface="+mj-lt"/>
              <a:buAutoNum type="arabicPeriod"/>
            </a:pPr>
            <a:r>
              <a:rPr lang="en-US" sz="3600" dirty="0"/>
              <a:t>Stop any drugs causing hyponatremia </a:t>
            </a:r>
          </a:p>
          <a:p>
            <a:pPr marL="457200" indent="-457200">
              <a:buFont typeface="+mj-lt"/>
              <a:buAutoNum type="arabicPeriod"/>
            </a:pPr>
            <a:r>
              <a:rPr lang="en-US" sz="3600" dirty="0"/>
              <a:t>Stop sick day medications</a:t>
            </a:r>
          </a:p>
          <a:p>
            <a:pPr marL="457200" indent="-457200">
              <a:buFont typeface="+mj-lt"/>
              <a:buAutoNum type="arabicPeriod"/>
            </a:pPr>
            <a:r>
              <a:rPr lang="en-US" sz="3600" dirty="0"/>
              <a:t>IV fluid replacement with </a:t>
            </a:r>
            <a:r>
              <a:rPr lang="en-US" sz="3600" b="1" dirty="0"/>
              <a:t>0.9% sodium chloride</a:t>
            </a:r>
          </a:p>
          <a:p>
            <a:pPr marL="457200" indent="-457200">
              <a:buFont typeface="+mj-lt"/>
              <a:buAutoNum type="arabicPeriod"/>
            </a:pPr>
            <a:r>
              <a:rPr lang="en-US" sz="3600" dirty="0"/>
              <a:t>Monitor U&amp;E 12 hourly, if sodium rises by &gt;5mmol/L in 12hr, reduce rate of infusion by 30%</a:t>
            </a:r>
          </a:p>
        </p:txBody>
      </p:sp>
      <p:sp>
        <p:nvSpPr>
          <p:cNvPr id="3" name="Arrow: Right 2">
            <a:extLst>
              <a:ext uri="{FF2B5EF4-FFF2-40B4-BE49-F238E27FC236}">
                <a16:creationId xmlns:a16="http://schemas.microsoft.com/office/drawing/2014/main" id="{869D844B-5141-5430-29D1-0D9F8F6A3941}"/>
              </a:ext>
            </a:extLst>
          </p:cNvPr>
          <p:cNvSpPr/>
          <p:nvPr/>
        </p:nvSpPr>
        <p:spPr>
          <a:xfrm>
            <a:off x="412474" y="1704960"/>
            <a:ext cx="616226" cy="337931"/>
          </a:xfrm>
          <a:prstGeom prst="rightArrow">
            <a:avLst/>
          </a:prstGeom>
          <a:solidFill>
            <a:schemeClr val="accent5">
              <a:lumMod val="50000"/>
            </a:schemeClr>
          </a:solidFill>
          <a:ln w="3810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EBAE8C3A-BE1E-0F18-99C7-3ED7DC15FE4B}"/>
              </a:ext>
            </a:extLst>
          </p:cNvPr>
          <p:cNvSpPr/>
          <p:nvPr/>
        </p:nvSpPr>
        <p:spPr>
          <a:xfrm>
            <a:off x="409161" y="2272421"/>
            <a:ext cx="616226" cy="337931"/>
          </a:xfrm>
          <a:prstGeom prst="rightArrow">
            <a:avLst/>
          </a:prstGeom>
          <a:solidFill>
            <a:schemeClr val="accent6">
              <a:lumMod val="50000"/>
            </a:schemeClr>
          </a:solidFill>
          <a:ln w="3810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265A8982-6849-2A83-0A9C-36F047CCD814}"/>
              </a:ext>
            </a:extLst>
          </p:cNvPr>
          <p:cNvSpPr/>
          <p:nvPr/>
        </p:nvSpPr>
        <p:spPr>
          <a:xfrm>
            <a:off x="409161" y="2805245"/>
            <a:ext cx="616226" cy="337931"/>
          </a:xfrm>
          <a:prstGeom prst="rightArrow">
            <a:avLst/>
          </a:prstGeom>
          <a:solidFill>
            <a:srgbClr val="FFC000"/>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4FDA6067-510B-160E-6177-DC1B600D411E}"/>
              </a:ext>
            </a:extLst>
          </p:cNvPr>
          <p:cNvSpPr/>
          <p:nvPr/>
        </p:nvSpPr>
        <p:spPr>
          <a:xfrm>
            <a:off x="409161" y="3376894"/>
            <a:ext cx="616226" cy="337931"/>
          </a:xfrm>
          <a:prstGeom prst="rightArrow">
            <a:avLst/>
          </a:prstGeom>
          <a:solidFill>
            <a:srgbClr val="FF0000"/>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292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 presetClass="exit" presetSubtype="0" fill="hold" grpId="1" nodeType="withEffect">
                                  <p:stCondLst>
                                    <p:cond delay="0"/>
                                  </p:stCondLst>
                                  <p:childTnLst>
                                    <p:set>
                                      <p:cBhvr>
                                        <p:cTn id="19" dur="1" fill="hold">
                                          <p:stCondLst>
                                            <p:cond delay="0"/>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par>
                                <p:cTn id="24" presetID="10" presetClass="exit" presetSubtype="0" fill="hold" grpId="2" nodeType="withEffect">
                                  <p:stCondLst>
                                    <p:cond delay="0"/>
                                  </p:stCondLst>
                                  <p:childTnLst>
                                    <p:animEffect transition="out" filter="fade">
                                      <p:cBhvr>
                                        <p:cTn id="25" dur="500"/>
                                        <p:tgtEl>
                                          <p:spTgt spid="5"/>
                                        </p:tgtEl>
                                      </p:cBhvr>
                                    </p:animEffect>
                                    <p:set>
                                      <p:cBhvr>
                                        <p:cTn id="26"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2"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198E01-DD79-6F6E-99E1-95E02BE6CCE4}"/>
              </a:ext>
            </a:extLst>
          </p:cNvPr>
          <p:cNvSpPr txBox="1"/>
          <p:nvPr/>
        </p:nvSpPr>
        <p:spPr>
          <a:xfrm>
            <a:off x="545690" y="604685"/>
            <a:ext cx="11238271" cy="4631461"/>
          </a:xfrm>
          <a:prstGeom prst="rect">
            <a:avLst/>
          </a:prstGeom>
          <a:noFill/>
        </p:spPr>
        <p:txBody>
          <a:bodyPr wrap="square">
            <a:spAutoFit/>
          </a:bodyPr>
          <a:lstStyle/>
          <a:p>
            <a:pPr marL="0" marR="0">
              <a:lnSpc>
                <a:spcPct val="107000"/>
              </a:lnSpc>
              <a:spcBef>
                <a:spcPts val="0"/>
              </a:spcBef>
              <a:spcAft>
                <a:spcPts val="800"/>
              </a:spcAft>
            </a:pP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A </a:t>
            </a:r>
            <a:r>
              <a:rPr lang="en-US" sz="2800" b="1" kern="100" dirty="0">
                <a:latin typeface="Calibri" panose="020F0502020204030204" pitchFamily="34" charset="0"/>
                <a:ea typeface="Calibri" panose="020F0502020204030204" pitchFamily="34" charset="0"/>
                <a:cs typeface="Times New Roman" panose="02020603050405020304" pitchFamily="18" charset="0"/>
              </a:rPr>
              <a:t>75</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-year-old woman presents with worsening dyspnea, bilateral lower limb swelling for past 1 week. She has been previously diagnosed with type 2 diabetes.</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Physical examination reveals bilateral pitting edema, jugular venous distension, and </a:t>
            </a:r>
            <a:r>
              <a:rPr lang="en-US" sz="2800" b="1" kern="100" dirty="0">
                <a:latin typeface="Calibri" panose="020F0502020204030204" pitchFamily="34" charset="0"/>
                <a:ea typeface="Calibri" panose="020F0502020204030204" pitchFamily="34" charset="0"/>
                <a:cs typeface="Times New Roman" panose="02020603050405020304" pitchFamily="18" charset="0"/>
              </a:rPr>
              <a:t>crackles</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 in both lung fields. </a:t>
            </a:r>
          </a:p>
          <a:p>
            <a:pPr marL="0" marR="0">
              <a:lnSpc>
                <a:spcPct val="107000"/>
              </a:lnSpc>
              <a:spcBef>
                <a:spcPts val="0"/>
              </a:spcBef>
              <a:spcAft>
                <a:spcPts val="800"/>
              </a:spcAft>
            </a:pP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Laboratory tests show a </a:t>
            </a:r>
            <a:r>
              <a:rPr lang="en-US" sz="2800" b="1" i="1" kern="100" dirty="0">
                <a:effectLst/>
                <a:latin typeface="Calibri" panose="020F0502020204030204" pitchFamily="34" charset="0"/>
                <a:ea typeface="Calibri" panose="020F0502020204030204" pitchFamily="34" charset="0"/>
                <a:cs typeface="Times New Roman" panose="02020603050405020304" pitchFamily="18" charset="0"/>
              </a:rPr>
              <a:t>serum sodium level of 130 mEq/L</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 low serum osmolality, low urine sodium, and </a:t>
            </a:r>
            <a:r>
              <a:rPr lang="en-US" sz="2800" b="1" i="1" kern="100" dirty="0">
                <a:effectLst/>
                <a:latin typeface="Calibri" panose="020F0502020204030204" pitchFamily="34" charset="0"/>
                <a:ea typeface="Calibri" panose="020F0502020204030204" pitchFamily="34" charset="0"/>
                <a:cs typeface="Times New Roman" panose="02020603050405020304" pitchFamily="18" charset="0"/>
              </a:rPr>
              <a:t>elevated BNP.</a:t>
            </a:r>
          </a:p>
          <a:p>
            <a:pPr marL="0" marR="0">
              <a:lnSpc>
                <a:spcPct val="107000"/>
              </a:lnSpc>
              <a:spcBef>
                <a:spcPts val="0"/>
              </a:spcBef>
              <a:spcAft>
                <a:spcPts val="800"/>
              </a:spcAft>
            </a:pPr>
            <a:endParaRPr lang="en-US" sz="2800" b="1" i="1"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What is the diagnosis leading to hyponatremia? </a:t>
            </a:r>
          </a:p>
        </p:txBody>
      </p:sp>
      <p:sp>
        <p:nvSpPr>
          <p:cNvPr id="4" name="TextBox 3">
            <a:extLst>
              <a:ext uri="{FF2B5EF4-FFF2-40B4-BE49-F238E27FC236}">
                <a16:creationId xmlns:a16="http://schemas.microsoft.com/office/drawing/2014/main" id="{8473FA1F-2F5D-C03D-B0A0-1A4F499032F0}"/>
              </a:ext>
            </a:extLst>
          </p:cNvPr>
          <p:cNvSpPr txBox="1"/>
          <p:nvPr/>
        </p:nvSpPr>
        <p:spPr>
          <a:xfrm>
            <a:off x="545690" y="5520474"/>
            <a:ext cx="2112053" cy="523220"/>
          </a:xfrm>
          <a:prstGeom prst="rect">
            <a:avLst/>
          </a:prstGeom>
          <a:noFill/>
        </p:spPr>
        <p:txBody>
          <a:bodyPr wrap="none" rtlCol="0">
            <a:spAutoFit/>
          </a:bodyPr>
          <a:lstStyle/>
          <a:p>
            <a:r>
              <a:rPr lang="en-US" sz="2800" b="1" dirty="0">
                <a:solidFill>
                  <a:srgbClr val="C00000"/>
                </a:solidFill>
              </a:rPr>
              <a:t>Heart Failure</a:t>
            </a:r>
          </a:p>
        </p:txBody>
      </p:sp>
      <p:pic>
        <p:nvPicPr>
          <p:cNvPr id="5" name="Picture 4" descr="Homepage | BMJ Case Reports">
            <a:extLst>
              <a:ext uri="{FF2B5EF4-FFF2-40B4-BE49-F238E27FC236}">
                <a16:creationId xmlns:a16="http://schemas.microsoft.com/office/drawing/2014/main" id="{10C35086-2370-FC79-A615-972DBE7EA2AE}"/>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53625" y="5024519"/>
            <a:ext cx="2238375"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17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C60EEC-A7B3-171F-DAAF-A6C78325A611}"/>
              </a:ext>
            </a:extLst>
          </p:cNvPr>
          <p:cNvSpPr txBox="1"/>
          <p:nvPr/>
        </p:nvSpPr>
        <p:spPr>
          <a:xfrm>
            <a:off x="594852" y="545691"/>
            <a:ext cx="11002296" cy="5136663"/>
          </a:xfrm>
          <a:prstGeom prst="rect">
            <a:avLst/>
          </a:prstGeom>
          <a:noFill/>
        </p:spPr>
        <p:txBody>
          <a:bodyPr wrap="square">
            <a:spAutoFit/>
          </a:bodyPr>
          <a:lstStyle/>
          <a:p>
            <a:pPr marR="0" lvl="0">
              <a:spcBef>
                <a:spcPts val="0"/>
              </a:spcBef>
              <a:spcAft>
                <a:spcPts val="0"/>
              </a:spcAft>
            </a:pPr>
            <a:r>
              <a:rPr lang="en-US" sz="3200" b="1" u="sng" kern="100" dirty="0">
                <a:effectLst/>
                <a:latin typeface="Calibri" panose="020F0502020204030204" pitchFamily="34" charset="0"/>
                <a:ea typeface="Calibri" panose="020F0502020204030204" pitchFamily="34" charset="0"/>
                <a:cs typeface="Times New Roman" panose="02020603050405020304" pitchFamily="18" charset="0"/>
              </a:rPr>
              <a:t>Hypervolemic Hyponatremia:</a:t>
            </a:r>
            <a:r>
              <a:rPr lang="en-US" sz="3200" b="1" kern="100" dirty="0">
                <a:effectLst/>
                <a:latin typeface="Calibri" panose="020F0502020204030204" pitchFamily="34" charset="0"/>
                <a:ea typeface="Calibri" panose="020F0502020204030204" pitchFamily="34" charset="0"/>
                <a:cs typeface="Times New Roman" panose="02020603050405020304" pitchFamily="18" charset="0"/>
              </a:rPr>
              <a:t> </a:t>
            </a:r>
          </a:p>
          <a:p>
            <a:pPr marR="0" lvl="0">
              <a:spcBef>
                <a:spcPts val="0"/>
              </a:spcBef>
              <a:spcAft>
                <a:spcPts val="0"/>
              </a:spcAft>
            </a:pPr>
            <a:endParaRPr lang="en-US" sz="3200" b="1" kern="100" dirty="0">
              <a:effectLst/>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low sodium levels in the blood where the water retention is disproportionately greater than the sodium retention. This imbalance leads to a </a:t>
            </a:r>
            <a:r>
              <a:rPr lang="en-US" sz="3200" i="1" kern="100" dirty="0">
                <a:effectLst/>
                <a:latin typeface="Calibri" panose="020F0502020204030204" pitchFamily="34" charset="0"/>
                <a:ea typeface="Calibri" panose="020F0502020204030204" pitchFamily="34" charset="0"/>
                <a:cs typeface="Times New Roman" panose="02020603050405020304" pitchFamily="18" charset="0"/>
              </a:rPr>
              <a:t>dilution of sodium in the extracellular fluid</a:t>
            </a: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spcBef>
                <a:spcPts val="0"/>
              </a:spcBef>
              <a:spcAft>
                <a:spcPts val="0"/>
              </a:spcAft>
              <a:buFont typeface="+mj-lt"/>
              <a:buAutoNum type="arabicPeriod"/>
            </a:pP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Heart failure</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Liver cirrhosis</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Nephrotic syndrome</a:t>
            </a:r>
            <a:endParaRPr lang="en-US" sz="3200" kern="100"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rPr>
              <a:t>Chronic kidney disease</a:t>
            </a:r>
            <a:endParaRPr lang="en-US" sz="3200" dirty="0"/>
          </a:p>
        </p:txBody>
      </p:sp>
      <p:pic>
        <p:nvPicPr>
          <p:cNvPr id="1026" name="Picture 2" descr="Cartoon Unhappy Sick or Injured Heart Character Stock Vector - Illustration  of health, cardiovascular: 266734208">
            <a:extLst>
              <a:ext uri="{FF2B5EF4-FFF2-40B4-BE49-F238E27FC236}">
                <a16:creationId xmlns:a16="http://schemas.microsoft.com/office/drawing/2014/main" id="{D7229F60-9871-6C68-4AA5-575F45B3EF41}"/>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3634" b="80024" l="23000" r="80375">
                        <a14:foregroundMark x1="42688" y1="17724" x2="42688" y2="17724"/>
                        <a14:foregroundMark x1="46250" y1="16183" x2="24313" y2="48074"/>
                        <a14:foregroundMark x1="24313" y1="48074" x2="25813" y2="58625"/>
                        <a14:foregroundMark x1="25813" y1="58625" x2="39750" y2="77297"/>
                        <a14:foregroundMark x1="39750" y1="77297" x2="55500" y2="78838"/>
                        <a14:foregroundMark x1="55500" y1="78838" x2="65875" y2="70658"/>
                        <a14:foregroundMark x1="65875" y1="70658" x2="75750" y2="48903"/>
                        <a14:foregroundMark x1="75750" y1="48903" x2="66938" y2="26734"/>
                        <a14:foregroundMark x1="51188" y1="36989" x2="61750" y2="31298"/>
                        <a14:foregroundMark x1="61750" y1="31298" x2="50500" y2="36515"/>
                        <a14:foregroundMark x1="50500" y1="36515" x2="51812" y2="36692"/>
                        <a14:foregroundMark x1="49875" y1="37285" x2="47500" y2="24837"/>
                        <a14:foregroundMark x1="47500" y1="24837" x2="58438" y2="20865"/>
                        <a14:foregroundMark x1="58438" y1="20865" x2="64438" y2="30113"/>
                        <a14:foregroundMark x1="64438" y1="30113" x2="60000" y2="32958"/>
                        <a14:foregroundMark x1="55437" y1="29520" x2="53813" y2="28868"/>
                        <a14:foregroundMark x1="51188" y1="32306" x2="54813" y2="27682"/>
                        <a14:foregroundMark x1="50500" y1="23296" x2="42375" y2="16183"/>
                        <a14:foregroundMark x1="42375" y1="16183" x2="37000" y2="30053"/>
                        <a14:foregroundMark x1="37000" y1="30053" x2="27125" y2="42501"/>
                        <a14:foregroundMark x1="27125" y1="42501" x2="39625" y2="25370"/>
                        <a14:foregroundMark x1="39625" y1="25370" x2="27125" y2="37700"/>
                        <a14:foregroundMark x1="27125" y1="37700" x2="26625" y2="39775"/>
                        <a14:foregroundMark x1="35125" y1="26734" x2="36125" y2="36040"/>
                        <a14:foregroundMark x1="36750" y1="74274" x2="49125" y2="80024"/>
                        <a14:foregroundMark x1="49125" y1="80024" x2="61875" y2="78068"/>
                        <a14:foregroundMark x1="61875" y1="78068" x2="62625" y2="76408"/>
                        <a14:foregroundMark x1="52500" y1="78601" x2="64563" y2="73148"/>
                        <a14:foregroundMark x1="64563" y1="73148" x2="72625" y2="60522"/>
                        <a14:foregroundMark x1="72625" y1="60522" x2="75438" y2="49259"/>
                        <a14:foregroundMark x1="75438" y1="49259" x2="63188" y2="70836"/>
                        <a14:foregroundMark x1="63188" y1="70836" x2="62313" y2="71132"/>
                        <a14:foregroundMark x1="32813" y1="66509" x2="34500" y2="65264"/>
                        <a14:foregroundMark x1="35438" y1="64315" x2="37750" y2="62774"/>
                        <a14:foregroundMark x1="38063" y1="62478" x2="36438" y2="59336"/>
                        <a14:foregroundMark x1="37125" y1="47244" x2="35813" y2="48785"/>
                        <a14:foregroundMark x1="36125" y1="48133" x2="35438" y2="45999"/>
                        <a14:foregroundMark x1="61313" y1="46592" x2="60375" y2="48133"/>
                        <a14:foregroundMark x1="74125" y1="47244" x2="63125" y2="72318"/>
                        <a14:foregroundMark x1="63125" y1="72318" x2="52375" y2="73088"/>
                        <a14:foregroundMark x1="52375" y1="73088" x2="41375" y2="66034"/>
                        <a14:foregroundMark x1="41375" y1="66034" x2="39688" y2="58743"/>
                        <a14:foregroundMark x1="35125" y1="45347" x2="34813" y2="46592"/>
                        <a14:foregroundMark x1="64625" y1="47244" x2="61687" y2="46947"/>
                        <a14:foregroundMark x1="39688" y1="30113" x2="28313" y2="28809"/>
                        <a14:foregroundMark x1="28313" y1="28809" x2="27938" y2="25489"/>
                        <a14:foregroundMark x1="33188" y1="27979" x2="33313" y2="28275"/>
                        <a14:foregroundMark x1="29250" y1="24600" x2="34250" y2="29164"/>
                        <a14:foregroundMark x1="27688" y1="34381" x2="24875" y2="48785"/>
                        <a14:foregroundMark x1="24875" y1="48785" x2="29938" y2="60640"/>
                        <a14:foregroundMark x1="29938" y1="60640" x2="28938" y2="60462"/>
                        <a14:foregroundMark x1="35813" y1="58091" x2="36125" y2="47125"/>
                        <a14:foregroundMark x1="36125" y1="47125" x2="37250" y2="51274"/>
                        <a14:foregroundMark x1="36750" y1="59988" x2="39125" y2="59573"/>
                        <a14:foregroundMark x1="36000" y1="57024" x2="37563" y2="65916"/>
                        <a14:foregroundMark x1="37063" y1="41790" x2="35688" y2="50385"/>
                        <a14:foregroundMark x1="51750" y1="30528" x2="52250" y2="40012"/>
                        <a14:foregroundMark x1="71313" y1="32128" x2="73500" y2="27682"/>
                        <a14:foregroundMark x1="27063" y1="38234" x2="25188" y2="55720"/>
                        <a14:foregroundMark x1="23000" y1="44576" x2="29438" y2="63426"/>
                        <a14:foregroundMark x1="29438" y1="63426" x2="24375" y2="44695"/>
                        <a14:foregroundMark x1="24375" y1="44695" x2="25813" y2="38945"/>
                        <a14:foregroundMark x1="39125" y1="24126" x2="35813" y2="35388"/>
                        <a14:foregroundMark x1="42063" y1="22822" x2="42063" y2="22822"/>
                        <a14:foregroundMark x1="42063" y1="22051" x2="35500" y2="35981"/>
                        <a14:foregroundMark x1="41938" y1="25489" x2="34875" y2="33788"/>
                        <a14:foregroundMark x1="27875" y1="26675" x2="28813" y2="30053"/>
                        <a14:foregroundMark x1="30188" y1="24600" x2="32875" y2="24303"/>
                        <a14:foregroundMark x1="33625" y1="23533" x2="31313" y2="26497"/>
                        <a14:foregroundMark x1="44750" y1="17012" x2="48938" y2="24007"/>
                        <a14:foregroundMark x1="58625" y1="22940" x2="47938" y2="28690"/>
                        <a14:foregroundMark x1="47938" y1="28690" x2="46000" y2="31535"/>
                        <a14:foregroundMark x1="61438" y1="19858" x2="46938" y2="31832"/>
                        <a14:foregroundMark x1="46938" y1="31832" x2="57938" y2="26971"/>
                        <a14:foregroundMark x1="57938" y1="26971" x2="47813" y2="33076"/>
                        <a14:foregroundMark x1="47813" y1="33076" x2="47063" y2="33906"/>
                        <a14:foregroundMark x1="45500" y1="32602" x2="50063" y2="42501"/>
                        <a14:foregroundMark x1="45688" y1="29461" x2="45688" y2="29461"/>
                        <a14:foregroundMark x1="60500" y1="33610" x2="60500" y2="33610"/>
                        <a14:foregroundMark x1="60375" y1="31120" x2="60375" y2="31120"/>
                        <a14:foregroundMark x1="61438" y1="32602" x2="61438" y2="32602"/>
                        <a14:foregroundMark x1="61750" y1="34084" x2="47250" y2="42501"/>
                        <a14:foregroundMark x1="59750" y1="36574" x2="50187" y2="42798"/>
                        <a14:foregroundMark x1="57563" y1="19384" x2="46938" y2="30350"/>
                        <a14:foregroundMark x1="58313" y1="21636" x2="44250" y2="30646"/>
                        <a14:foregroundMark x1="65500" y1="20451" x2="59875" y2="35981"/>
                        <a14:foregroundMark x1="66313" y1="19976" x2="61750" y2="32306"/>
                        <a14:foregroundMark x1="61750" y1="32306" x2="60813" y2="33195"/>
                        <a14:foregroundMark x1="66000" y1="20865" x2="61125" y2="31713"/>
                        <a14:foregroundMark x1="67375" y1="21162" x2="62750" y2="31772"/>
                        <a14:foregroundMark x1="62750" y1="31772" x2="65688" y2="19798"/>
                        <a14:foregroundMark x1="65688" y1="19798" x2="55688" y2="25311"/>
                        <a14:foregroundMark x1="62250" y1="17487" x2="58625" y2="22525"/>
                        <a14:foregroundMark x1="62250" y1="15531" x2="52375" y2="23711"/>
                        <a14:foregroundMark x1="59875" y1="15531" x2="60063" y2="21636"/>
                        <a14:foregroundMark x1="71313" y1="30528" x2="70813" y2="32721"/>
                        <a14:foregroundMark x1="76938" y1="27682" x2="66938" y2="34381"/>
                        <a14:foregroundMark x1="74438" y1="29638" x2="73188" y2="29935"/>
                        <a14:foregroundMark x1="73813" y1="30231" x2="68500" y2="32899"/>
                        <a14:foregroundMark x1="74438" y1="29935" x2="63500" y2="35270"/>
                        <a14:foregroundMark x1="75188" y1="27682" x2="63500" y2="34973"/>
                        <a14:foregroundMark x1="74438" y1="24600" x2="74438" y2="24600"/>
                        <a14:foregroundMark x1="72063" y1="24422" x2="71000" y2="34677"/>
                        <a14:foregroundMark x1="71000" y1="34677" x2="70500" y2="34973"/>
                        <a14:foregroundMark x1="71625" y1="29164" x2="70375" y2="29164"/>
                        <a14:foregroundMark x1="65688" y1="17783" x2="67688" y2="21636"/>
                        <a14:foregroundMark x1="44750" y1="13634" x2="44750" y2="13634"/>
                        <a14:foregroundMark x1="43188" y1="13930" x2="46625" y2="18672"/>
                        <a14:foregroundMark x1="43813" y1="17783" x2="49125" y2="20747"/>
                        <a14:foregroundMark x1="65188" y1="25904" x2="66938" y2="24303"/>
                        <a14:foregroundMark x1="73938" y1="25193" x2="74125" y2="26793"/>
                        <a14:foregroundMark x1="69563" y1="27267" x2="70813" y2="26082"/>
                        <a14:foregroundMark x1="68813" y1="30053" x2="70375" y2="31535"/>
                        <a14:foregroundMark x1="75188" y1="26675" x2="71313" y2="32899"/>
                      </a14:backgroundRemoval>
                    </a14:imgEffect>
                  </a14:imgLayer>
                </a14:imgProps>
              </a:ext>
              <a:ext uri="{28A0092B-C50C-407E-A947-70E740481C1C}">
                <a14:useLocalDpi xmlns:a14="http://schemas.microsoft.com/office/drawing/2010/main" val="0"/>
              </a:ext>
            </a:extLst>
          </a:blip>
          <a:srcRect l="16126" t="11497" r="12450" b="15484"/>
          <a:stretch/>
        </p:blipFill>
        <p:spPr bwMode="auto">
          <a:xfrm rot="1039104">
            <a:off x="9075663" y="3564707"/>
            <a:ext cx="2738962" cy="2952550"/>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98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7495FD-BBDF-D92E-A76E-F79F8F8FB9BB}"/>
              </a:ext>
            </a:extLst>
          </p:cNvPr>
          <p:cNvSpPr txBox="1"/>
          <p:nvPr/>
        </p:nvSpPr>
        <p:spPr>
          <a:xfrm>
            <a:off x="1028700" y="1543050"/>
            <a:ext cx="10134600" cy="1569660"/>
          </a:xfrm>
          <a:prstGeom prst="rect">
            <a:avLst/>
          </a:prstGeom>
          <a:noFill/>
        </p:spPr>
        <p:txBody>
          <a:bodyPr wrap="square" rtlCol="0">
            <a:spAutoFit/>
          </a:bodyPr>
          <a:lstStyle/>
          <a:p>
            <a:pPr marL="457200" indent="-457200">
              <a:buFont typeface="+mj-lt"/>
              <a:buAutoNum type="arabicPeriod"/>
            </a:pPr>
            <a:r>
              <a:rPr lang="en-US" sz="3200" dirty="0"/>
              <a:t>Restrict Na+ intake &lt;100mmol/day = 2.3g </a:t>
            </a:r>
          </a:p>
          <a:p>
            <a:pPr marL="457200" indent="-457200">
              <a:buFont typeface="+mj-lt"/>
              <a:buAutoNum type="arabicPeriod"/>
            </a:pPr>
            <a:r>
              <a:rPr lang="en-US" sz="3200" dirty="0"/>
              <a:t>Fluid restriction &lt;1.5L/day</a:t>
            </a:r>
          </a:p>
          <a:p>
            <a:pPr marL="457200" indent="-457200">
              <a:buFont typeface="+mj-lt"/>
              <a:buAutoNum type="arabicPeriod"/>
            </a:pPr>
            <a:r>
              <a:rPr lang="en-US" sz="3200" dirty="0"/>
              <a:t>Seek specialist review</a:t>
            </a:r>
          </a:p>
        </p:txBody>
      </p:sp>
    </p:spTree>
    <p:extLst>
      <p:ext uri="{BB962C8B-B14F-4D97-AF65-F5344CB8AC3E}">
        <p14:creationId xmlns:p14="http://schemas.microsoft.com/office/powerpoint/2010/main" val="255393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02A8BF-A81C-D6E8-38F2-ADB81B161C0C}"/>
              </a:ext>
            </a:extLst>
          </p:cNvPr>
          <p:cNvSpPr txBox="1"/>
          <p:nvPr/>
        </p:nvSpPr>
        <p:spPr>
          <a:xfrm>
            <a:off x="511892" y="387573"/>
            <a:ext cx="11168216" cy="4989892"/>
          </a:xfrm>
          <a:prstGeom prst="rect">
            <a:avLst/>
          </a:prstGeom>
          <a:noFill/>
        </p:spPr>
        <p:txBody>
          <a:bodyPr wrap="square">
            <a:spAutoFit/>
          </a:bodyPr>
          <a:lstStyle/>
          <a:p>
            <a:pPr marL="0" marR="0">
              <a:lnSpc>
                <a:spcPct val="107000"/>
              </a:lnSpc>
              <a:spcBef>
                <a:spcPts val="0"/>
              </a:spcBef>
              <a:spcAft>
                <a:spcPts val="800"/>
              </a:spcAft>
            </a:pP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A 38-year-old woman presents with confusion and lethargy. Otherwise, neurological examination is normal. There are no signs of dehydration or fluid overload/oedema. </a:t>
            </a:r>
          </a:p>
          <a:p>
            <a:pPr marL="0" marR="0">
              <a:lnSpc>
                <a:spcPct val="107000"/>
              </a:lnSpc>
              <a:spcBef>
                <a:spcPts val="0"/>
              </a:spcBef>
              <a:spcAft>
                <a:spcPts val="800"/>
              </a:spcAft>
            </a:pP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She is on selective serotonin reuptake inhibitors (SSRIs) for the management of her depression for past few months. She is otherwise fit and well.</a:t>
            </a:r>
          </a:p>
          <a:p>
            <a:pPr marL="0" marR="0">
              <a:lnSpc>
                <a:spcPct val="107000"/>
              </a:lnSpc>
              <a:spcBef>
                <a:spcPts val="0"/>
              </a:spcBef>
              <a:spcAft>
                <a:spcPts val="800"/>
              </a:spcAft>
            </a:pP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Blood investigations show </a:t>
            </a:r>
            <a:r>
              <a:rPr lang="en-US" sz="2800" b="1" i="1" kern="100" dirty="0">
                <a:effectLst/>
                <a:latin typeface="Calibri" panose="020F0502020204030204" pitchFamily="34" charset="0"/>
                <a:ea typeface="Calibri" panose="020F0502020204030204" pitchFamily="34" charset="0"/>
                <a:cs typeface="Times New Roman" panose="02020603050405020304" pitchFamily="18" charset="0"/>
              </a:rPr>
              <a:t>serum sodium level is 125 mEq/L</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1" i="1" kern="100" dirty="0">
                <a:effectLst/>
                <a:latin typeface="Calibri" panose="020F0502020204030204" pitchFamily="34" charset="0"/>
                <a:ea typeface="Calibri" panose="020F0502020204030204" pitchFamily="34" charset="0"/>
                <a:cs typeface="Times New Roman" panose="02020603050405020304" pitchFamily="18" charset="0"/>
              </a:rPr>
              <a:t>serum osmolality is low</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 Thyroid and adrenal function tests are normal. </a:t>
            </a:r>
            <a:r>
              <a:rPr lang="en-US" sz="2800" b="1" i="1" kern="100" dirty="0">
                <a:effectLst/>
                <a:latin typeface="Calibri" panose="020F0502020204030204" pitchFamily="34" charset="0"/>
                <a:ea typeface="Calibri" panose="020F0502020204030204" pitchFamily="34" charset="0"/>
                <a:cs typeface="Times New Roman" panose="02020603050405020304" pitchFamily="18" charset="0"/>
              </a:rPr>
              <a:t>Urine osmolality and urine sodium are elevated.</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What is the diagnosis leading to hyponatremia? </a:t>
            </a:r>
          </a:p>
        </p:txBody>
      </p:sp>
      <p:sp>
        <p:nvSpPr>
          <p:cNvPr id="4" name="TextBox 3">
            <a:extLst>
              <a:ext uri="{FF2B5EF4-FFF2-40B4-BE49-F238E27FC236}">
                <a16:creationId xmlns:a16="http://schemas.microsoft.com/office/drawing/2014/main" id="{A7F5E3BD-6601-2877-A751-353BBC8E360B}"/>
              </a:ext>
            </a:extLst>
          </p:cNvPr>
          <p:cNvSpPr txBox="1"/>
          <p:nvPr/>
        </p:nvSpPr>
        <p:spPr>
          <a:xfrm>
            <a:off x="511892" y="5377465"/>
            <a:ext cx="1120820" cy="523220"/>
          </a:xfrm>
          <a:prstGeom prst="rect">
            <a:avLst/>
          </a:prstGeom>
          <a:noFill/>
        </p:spPr>
        <p:txBody>
          <a:bodyPr wrap="none" rtlCol="0">
            <a:spAutoFit/>
          </a:bodyPr>
          <a:lstStyle/>
          <a:p>
            <a:r>
              <a:rPr lang="en-US" sz="2800" b="1" dirty="0">
                <a:solidFill>
                  <a:srgbClr val="C00000"/>
                </a:solidFill>
              </a:rPr>
              <a:t>SIADH</a:t>
            </a:r>
          </a:p>
        </p:txBody>
      </p:sp>
      <p:pic>
        <p:nvPicPr>
          <p:cNvPr id="5124" name="Picture 4" descr="Homepage | BMJ Case Reports">
            <a:extLst>
              <a:ext uri="{FF2B5EF4-FFF2-40B4-BE49-F238E27FC236}">
                <a16:creationId xmlns:a16="http://schemas.microsoft.com/office/drawing/2014/main" id="{84F74117-4DD3-4B2A-D33F-0326C36E56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3625" y="5024519"/>
            <a:ext cx="2238375"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38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C60EEC-A7B3-171F-DAAF-A6C78325A611}"/>
              </a:ext>
            </a:extLst>
          </p:cNvPr>
          <p:cNvSpPr txBox="1"/>
          <p:nvPr/>
        </p:nvSpPr>
        <p:spPr>
          <a:xfrm>
            <a:off x="594852" y="307440"/>
            <a:ext cx="11002296" cy="5189241"/>
          </a:xfrm>
          <a:prstGeom prst="rect">
            <a:avLst/>
          </a:prstGeom>
          <a:noFill/>
        </p:spPr>
        <p:txBody>
          <a:bodyPr wrap="square">
            <a:spAutoFit/>
          </a:bodyPr>
          <a:lstStyle/>
          <a:p>
            <a:pPr marR="0" lvl="0">
              <a:spcBef>
                <a:spcPts val="0"/>
              </a:spcBef>
              <a:spcAft>
                <a:spcPts val="0"/>
              </a:spcAft>
            </a:pPr>
            <a:r>
              <a:rPr lang="en-US" sz="3200" b="1" u="sng" kern="100" dirty="0">
                <a:effectLst/>
                <a:latin typeface="Calibri" panose="020F0502020204030204" pitchFamily="34" charset="0"/>
                <a:ea typeface="Calibri" panose="020F0502020204030204" pitchFamily="34" charset="0"/>
                <a:cs typeface="Times New Roman" panose="02020603050405020304" pitchFamily="18" charset="0"/>
              </a:rPr>
              <a:t>Euvolemic Hyponatremia:</a:t>
            </a:r>
            <a:r>
              <a:rPr lang="en-US" sz="3200" b="1" kern="100" dirty="0">
                <a:effectLst/>
                <a:latin typeface="Calibri" panose="020F0502020204030204" pitchFamily="34" charset="0"/>
                <a:ea typeface="Calibri" panose="020F0502020204030204" pitchFamily="34" charset="0"/>
                <a:cs typeface="Times New Roman" panose="02020603050405020304" pitchFamily="18" charset="0"/>
              </a:rPr>
              <a:t> </a:t>
            </a:r>
          </a:p>
          <a:p>
            <a:pPr marR="0" lvl="0">
              <a:spcBef>
                <a:spcPts val="0"/>
              </a:spcBef>
              <a:spcAft>
                <a:spcPts val="0"/>
              </a:spcAft>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Normal or near-normal body sodium, with an increase in body water</a:t>
            </a:r>
          </a:p>
          <a:p>
            <a:pPr marR="0" lvl="0">
              <a:spcBef>
                <a:spcPts val="0"/>
              </a:spcBef>
              <a:spcAft>
                <a:spcPts val="0"/>
              </a:spcAft>
            </a:pP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Syndrome of inappropriate antidiuretic hormone secretion (SIADH)</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Hypothyroidism</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Primary polydipsia</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Exercise-associated hyponatremia</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kern="0" dirty="0">
                <a:effectLst/>
                <a:latin typeface="Calibri" panose="020F0502020204030204" pitchFamily="34" charset="0"/>
                <a:ea typeface="Times New Roman" panose="02020603050405020304" pitchFamily="18" charset="0"/>
                <a:cs typeface="Calibri" panose="020F0502020204030204" pitchFamily="34" charset="0"/>
              </a:rPr>
              <a:t>Certain medications (e.g., antidepressants, anticonvulsants)</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6351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8C851-85AE-2CF0-10EE-AE469722C1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87EFDC-7EBF-3652-6974-7BBCDAB168D8}"/>
              </a:ext>
            </a:extLst>
          </p:cNvPr>
          <p:cNvSpPr>
            <a:spLocks noGrp="1"/>
          </p:cNvSpPr>
          <p:nvPr>
            <p:ph type="title"/>
          </p:nvPr>
        </p:nvSpPr>
        <p:spPr/>
        <p:txBody>
          <a:bodyPr/>
          <a:lstStyle/>
          <a:p>
            <a:r>
              <a:rPr lang="en-US" dirty="0"/>
              <a:t>THANKS</a:t>
            </a:r>
          </a:p>
        </p:txBody>
      </p:sp>
      <p:pic>
        <p:nvPicPr>
          <p:cNvPr id="3074" name="Picture 2" descr="Thank You Slides for PowerPoint and Google Slides Presentations">
            <a:extLst>
              <a:ext uri="{FF2B5EF4-FFF2-40B4-BE49-F238E27FC236}">
                <a16:creationId xmlns:a16="http://schemas.microsoft.com/office/drawing/2014/main" id="{54444E3D-15A7-2429-A897-CB545EBC2A3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10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580</TotalTime>
  <Words>866</Words>
  <Application>Microsoft Office PowerPoint</Application>
  <PresentationFormat>Widescreen</PresentationFormat>
  <Paragraphs>108</Paragraphs>
  <Slides>16</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vt:lpstr>
      <vt:lpstr>Bookman Old Style</vt:lpstr>
      <vt:lpstr>Calibri</vt:lpstr>
      <vt:lpstr>Calibri Light</vt:lpstr>
      <vt:lpstr>Cambria Math</vt:lpstr>
      <vt:lpstr>Garamond</vt:lpstr>
      <vt:lpstr>Symbol</vt:lpstr>
      <vt:lpstr>Office Theme</vt:lpstr>
      <vt:lpstr>Savon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Muhammad Tanzeel Ul Haque</dc:creator>
  <cp:lastModifiedBy>Muhammad Tanzeel Ul Haque</cp:lastModifiedBy>
  <cp:revision>70</cp:revision>
  <dcterms:created xsi:type="dcterms:W3CDTF">2024-07-23T21:49:52Z</dcterms:created>
  <dcterms:modified xsi:type="dcterms:W3CDTF">2024-08-13T18:44:28Z</dcterms:modified>
</cp:coreProperties>
</file>