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71" r:id="rId2"/>
    <p:sldId id="480" r:id="rId3"/>
    <p:sldId id="508" r:id="rId4"/>
    <p:sldId id="513" r:id="rId5"/>
    <p:sldId id="507" r:id="rId6"/>
    <p:sldId id="512" r:id="rId7"/>
    <p:sldId id="451" r:id="rId8"/>
    <p:sldId id="514" r:id="rId9"/>
    <p:sldId id="442" r:id="rId10"/>
    <p:sldId id="3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F2E0"/>
    <a:srgbClr val="354675"/>
    <a:srgbClr val="FFC000"/>
    <a:srgbClr val="3B4387"/>
    <a:srgbClr val="ED7503"/>
    <a:srgbClr val="1AAA88"/>
    <a:srgbClr val="F9B9CD"/>
    <a:srgbClr val="1F4E79"/>
    <a:srgbClr val="EC1556"/>
    <a:srgbClr val="303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87814" autoAdjust="0"/>
  </p:normalViewPr>
  <p:slideViewPr>
    <p:cSldViewPr snapToGrid="0">
      <p:cViewPr varScale="1">
        <p:scale>
          <a:sx n="53" d="100"/>
          <a:sy n="53" d="100"/>
        </p:scale>
        <p:origin x="1100" y="4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DFA2B-42E7-483C-89A7-B63D17235420}" type="datetimeFigureOut">
              <a:rPr lang="en-GB" smtClean="0"/>
              <a:t>09/06/2024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26957-3063-4AF5-9C10-771E4439D9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99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6957-3063-4AF5-9C10-771E4439D98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242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6957-3063-4AF5-9C10-771E4439D98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93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6957-3063-4AF5-9C10-771E4439D98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333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6957-3063-4AF5-9C10-771E4439D98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333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Show </a:t>
            </a:r>
            <a:r>
              <a:rPr lang="nl-BE" dirty="0" err="1"/>
              <a:t>the</a:t>
            </a:r>
            <a:r>
              <a:rPr lang="nl-BE" dirty="0"/>
              <a:t> filtering </a:t>
            </a:r>
            <a:r>
              <a:rPr lang="nl-BE" dirty="0" err="1"/>
              <a:t>sytem</a:t>
            </a:r>
            <a:r>
              <a:rPr lang="nl-BE" dirty="0"/>
              <a:t>, </a:t>
            </a:r>
            <a:r>
              <a:rPr lang="nl-BE" dirty="0" err="1"/>
              <a:t>explain</a:t>
            </a:r>
            <a:r>
              <a:rPr lang="nl-BE" dirty="0"/>
              <a:t> </a:t>
            </a:r>
            <a:r>
              <a:rPr lang="nl-BE" dirty="0" err="1"/>
              <a:t>how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add</a:t>
            </a:r>
            <a:r>
              <a:rPr lang="nl-BE" dirty="0"/>
              <a:t> </a:t>
            </a:r>
            <a:r>
              <a:rPr lang="nl-BE" dirty="0" err="1"/>
              <a:t>their</a:t>
            </a:r>
            <a:r>
              <a:rPr lang="nl-BE" dirty="0"/>
              <a:t> </a:t>
            </a:r>
            <a:r>
              <a:rPr lang="nl-BE" dirty="0" err="1"/>
              <a:t>own</a:t>
            </a:r>
            <a:r>
              <a:rPr lang="nl-BE" dirty="0"/>
              <a:t> </a:t>
            </a:r>
            <a:r>
              <a:rPr lang="nl-BE" dirty="0" err="1"/>
              <a:t>materials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6957-3063-4AF5-9C10-771E4439D98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026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NL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6957-3063-4AF5-9C10-771E4439D98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297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6957-3063-4AF5-9C10-771E4439D98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749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00FA2B3-1505-3A41-A87D-80572BB3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95" y="918524"/>
            <a:ext cx="9894723" cy="430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916E53-B331-D746-836D-0D6BAC2D7CF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8895" y="1567629"/>
            <a:ext cx="9894887" cy="45037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79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7186" y="6071366"/>
            <a:ext cx="1099028" cy="511436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39A0EAE-9DC7-E64C-B528-7FE2DD3BE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95" y="918524"/>
            <a:ext cx="9894723" cy="430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444729D-076A-B34E-817B-AAAD4F608C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8895" y="1567629"/>
            <a:ext cx="9894887" cy="45037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90000"/>
                    <a:lumOff val="1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90000"/>
                    <a:lumOff val="1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90000"/>
                    <a:lumOff val="1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90000"/>
                    <a:lumOff val="1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926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8895" y="918524"/>
            <a:ext cx="9923105" cy="430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894" y="1566391"/>
            <a:ext cx="99231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886023-3160-F54D-ABE2-A8AFA16E520E}"/>
              </a:ext>
            </a:extLst>
          </p:cNvPr>
          <p:cNvSpPr/>
          <p:nvPr userDrawn="1"/>
        </p:nvSpPr>
        <p:spPr>
          <a:xfrm>
            <a:off x="0" y="-38314"/>
            <a:ext cx="12192000" cy="593453"/>
          </a:xfrm>
          <a:prstGeom prst="rect">
            <a:avLst/>
          </a:prstGeom>
          <a:solidFill>
            <a:srgbClr val="1D28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2B47DB-29AD-084C-8232-6CAF9C67327F}"/>
              </a:ext>
            </a:extLst>
          </p:cNvPr>
          <p:cNvSpPr txBox="1">
            <a:spLocks/>
          </p:cNvSpPr>
          <p:nvPr userDrawn="1"/>
        </p:nvSpPr>
        <p:spPr>
          <a:xfrm>
            <a:off x="10385562" y="105344"/>
            <a:ext cx="670560" cy="332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EB0FA4-9B1C-4D6B-AF0A-97437B69127A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</a:t>
            </a:r>
            <a:r>
              <a:rPr lang="en-GB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65F78CF-3545-4647-AFFC-4E9114BD5F00}"/>
              </a:ext>
            </a:extLst>
          </p:cNvPr>
          <p:cNvSpPr txBox="1">
            <a:spLocks/>
          </p:cNvSpPr>
          <p:nvPr userDrawn="1"/>
        </p:nvSpPr>
        <p:spPr>
          <a:xfrm>
            <a:off x="11022254" y="139678"/>
            <a:ext cx="1268825" cy="29094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0" dirty="0">
                <a:solidFill>
                  <a:schemeClr val="bg1"/>
                </a:solidFill>
                <a:latin typeface="+mn-lt"/>
              </a:rPr>
              <a:t>GEANT.ORG</a:t>
            </a:r>
            <a:endParaRPr lang="en-GB" sz="12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4" descr="A picture containing aircraft&#10;&#10;Description automatically generated">
            <a:extLst>
              <a:ext uri="{FF2B5EF4-FFF2-40B4-BE49-F238E27FC236}">
                <a16:creationId xmlns:a16="http://schemas.microsoft.com/office/drawing/2014/main" id="{A3DBBBB7-9CE4-D342-A765-EF35A5E661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38313"/>
            <a:ext cx="10286482" cy="5934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800" b="1" kern="1200" dirty="0">
          <a:solidFill>
            <a:schemeClr val="accent2">
              <a:lumMod val="90000"/>
              <a:lumOff val="10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accent2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2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security.geant.org/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ity.gean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B45E650-A7C9-7941-B8C1-9EB62BC38C2F}"/>
              </a:ext>
            </a:extLst>
          </p:cNvPr>
          <p:cNvSpPr/>
          <p:nvPr/>
        </p:nvSpPr>
        <p:spPr>
          <a:xfrm>
            <a:off x="0" y="-22302"/>
            <a:ext cx="12192000" cy="6842711"/>
          </a:xfrm>
          <a:prstGeom prst="rect">
            <a:avLst/>
          </a:prstGeom>
          <a:solidFill>
            <a:srgbClr val="303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1D1AD-FF15-244B-B225-8E5849DDC6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199" y="-22302"/>
            <a:ext cx="11480801" cy="5825201"/>
          </a:xfrm>
          <a:prstGeom prst="rect">
            <a:avLst/>
          </a:prstGeom>
        </p:spPr>
      </p:pic>
      <p:sp>
        <p:nvSpPr>
          <p:cNvPr id="9" name="Text Placeholder 10"/>
          <p:cNvSpPr txBox="1">
            <a:spLocks/>
          </p:cNvSpPr>
          <p:nvPr/>
        </p:nvSpPr>
        <p:spPr>
          <a:xfrm>
            <a:off x="1255493" y="1619457"/>
            <a:ext cx="5802255" cy="737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i="1" cap="all" dirty="0">
                <a:solidFill>
                  <a:schemeClr val="bg1"/>
                </a:solidFill>
              </a:rPr>
              <a:t>THE SECURITY AWARENESS RESOURCES HUB is here!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1255494" y="2607476"/>
            <a:ext cx="6753726" cy="7494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en-GB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353030" y="682159"/>
            <a:ext cx="1432450" cy="689706"/>
          </a:xfrm>
          <a:prstGeom prst="rect">
            <a:avLst/>
          </a:prstGeom>
        </p:spPr>
      </p:pic>
      <p:sp>
        <p:nvSpPr>
          <p:cNvPr id="13" name="Text Placeholder 6"/>
          <p:cNvSpPr txBox="1">
            <a:spLocks/>
          </p:cNvSpPr>
          <p:nvPr/>
        </p:nvSpPr>
        <p:spPr>
          <a:xfrm>
            <a:off x="1255494" y="3498256"/>
            <a:ext cx="6753726" cy="7322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b="1" i="0" dirty="0">
                <a:solidFill>
                  <a:schemeClr val="bg1"/>
                </a:solidFill>
                <a:latin typeface="+mn-lt"/>
              </a:rPr>
              <a:t>Davina Luyten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>
                <a:solidFill>
                  <a:schemeClr val="bg1"/>
                </a:solidFill>
                <a:latin typeface="+mn-lt"/>
              </a:rPr>
              <a:t>Subtask lead Awareness WP8 – T2 Human Factor</a:t>
            </a:r>
            <a:endParaRPr lang="en-GB" sz="2000" i="1" cap="all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FC8EF-A9F1-694B-9F9D-CC0F056AA3B5}"/>
              </a:ext>
            </a:extLst>
          </p:cNvPr>
          <p:cNvSpPr/>
          <p:nvPr/>
        </p:nvSpPr>
        <p:spPr>
          <a:xfrm>
            <a:off x="0" y="4828031"/>
            <a:ext cx="12192000" cy="2052067"/>
          </a:xfrm>
          <a:prstGeom prst="rect">
            <a:avLst/>
          </a:prstGeom>
          <a:solidFill>
            <a:srgbClr val="425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C850078D-81AF-0448-A794-95A3C416C535}"/>
              </a:ext>
            </a:extLst>
          </p:cNvPr>
          <p:cNvSpPr txBox="1">
            <a:spLocks/>
          </p:cNvSpPr>
          <p:nvPr/>
        </p:nvSpPr>
        <p:spPr>
          <a:xfrm>
            <a:off x="1255494" y="5922278"/>
            <a:ext cx="2480762" cy="614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Public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E4D4F5F2-667F-9F48-BEA4-D811E44CE491}"/>
              </a:ext>
            </a:extLst>
          </p:cNvPr>
          <p:cNvSpPr txBox="1">
            <a:spLocks/>
          </p:cNvSpPr>
          <p:nvPr/>
        </p:nvSpPr>
        <p:spPr>
          <a:xfrm>
            <a:off x="1255494" y="5073436"/>
            <a:ext cx="5467827" cy="4276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BF97B6D9-9532-6C4C-BD89-9525855C36B1}"/>
              </a:ext>
            </a:extLst>
          </p:cNvPr>
          <p:cNvSpPr txBox="1">
            <a:spLocks/>
          </p:cNvSpPr>
          <p:nvPr/>
        </p:nvSpPr>
        <p:spPr>
          <a:xfrm>
            <a:off x="1255494" y="5375228"/>
            <a:ext cx="5467827" cy="4276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bg1"/>
                </a:solidFill>
              </a:rPr>
              <a:t>SIG-Marcomms - TNC24 </a:t>
            </a:r>
            <a:br>
              <a:rPr lang="en-GB" sz="1600" dirty="0">
                <a:solidFill>
                  <a:schemeClr val="bg1"/>
                </a:solidFill>
              </a:rPr>
            </a:br>
            <a:r>
              <a:rPr lang="en-GB" sz="1600" dirty="0">
                <a:solidFill>
                  <a:schemeClr val="bg1"/>
                </a:solidFill>
              </a:rPr>
              <a:t>10 June 2024</a:t>
            </a:r>
          </a:p>
        </p:txBody>
      </p:sp>
    </p:spTree>
    <p:extLst>
      <p:ext uri="{BB962C8B-B14F-4D97-AF65-F5344CB8AC3E}">
        <p14:creationId xmlns:p14="http://schemas.microsoft.com/office/powerpoint/2010/main" val="2557349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FCDFE-DF81-C695-D1F6-837EA479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/>
              <a:t>Which</a:t>
            </a:r>
            <a:r>
              <a:rPr lang="nl-BE" dirty="0"/>
              <a:t> </a:t>
            </a:r>
            <a:r>
              <a:rPr lang="nl-BE" dirty="0" err="1"/>
              <a:t>initiatives</a:t>
            </a:r>
            <a:r>
              <a:rPr lang="nl-BE" dirty="0"/>
              <a:t> do we run?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6EA12-1300-C52A-070D-24A4B452EDEA}"/>
              </a:ext>
            </a:extLst>
          </p:cNvPr>
          <p:cNvSpPr txBox="1"/>
          <p:nvPr/>
        </p:nvSpPr>
        <p:spPr>
          <a:xfrm>
            <a:off x="1609946" y="1943099"/>
            <a:ext cx="3699808" cy="14642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Annual Cyber Security Month </a:t>
            </a:r>
            <a:r>
              <a:rPr lang="nl-BE" sz="2000" b="1" dirty="0" err="1"/>
              <a:t>campaign</a:t>
            </a:r>
            <a:r>
              <a:rPr lang="nl-BE" sz="2000" b="1" dirty="0"/>
              <a:t> </a:t>
            </a:r>
          </a:p>
          <a:p>
            <a:endParaRPr lang="nl-BE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13AA3-70F0-86DD-EFFB-9A56EFE5A9FE}"/>
              </a:ext>
            </a:extLst>
          </p:cNvPr>
          <p:cNvSpPr txBox="1"/>
          <p:nvPr/>
        </p:nvSpPr>
        <p:spPr>
          <a:xfrm>
            <a:off x="6096000" y="1943098"/>
            <a:ext cx="3699808" cy="1464231"/>
          </a:xfrm>
          <a:prstGeom prst="round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Awareness survey</a:t>
            </a:r>
          </a:p>
          <a:p>
            <a:endParaRPr lang="nl-BE" sz="2000" dirty="0"/>
          </a:p>
          <a:p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374404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437F-6A3B-A187-3DEE-D4F0AAE39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>
                <a:solidFill>
                  <a:schemeClr val="accent1"/>
                </a:solidFill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Awareness survey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3F10D-8AD8-09B2-F260-A0C169036D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8896" y="1567629"/>
            <a:ext cx="4254240" cy="4503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Our community is most interested in sharing </a:t>
            </a:r>
            <a:r>
              <a:rPr lang="en-GB" b="1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best practices and experiences </a:t>
            </a:r>
            <a:r>
              <a:rPr lang="en-GB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with other NRENs (84%) and in receiving </a:t>
            </a:r>
            <a:r>
              <a:rPr lang="en-GB" b="1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ready-to-use awareness materials </a:t>
            </a:r>
            <a:r>
              <a:rPr lang="en-GB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(76%). </a:t>
            </a:r>
          </a:p>
          <a:p>
            <a:pPr marL="0" indent="0">
              <a:buNone/>
            </a:pPr>
            <a:endParaRPr lang="en-GB" sz="2800" dirty="0">
              <a:effectLst/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4" name="Picture 3" descr="A computer with a fishing hook&#10;&#10;Description automatically generated">
            <a:extLst>
              <a:ext uri="{FF2B5EF4-FFF2-40B4-BE49-F238E27FC236}">
                <a16:creationId xmlns:a16="http://schemas.microsoft.com/office/drawing/2014/main" id="{8F75B16B-CAA5-A560-5F9E-874F9B885D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9705" y="1305256"/>
            <a:ext cx="2921277" cy="1643218"/>
          </a:xfrm>
          <a:prstGeom prst="rect">
            <a:avLst/>
          </a:prstGeom>
          <a:ln>
            <a:noFill/>
          </a:ln>
          <a:effectLst>
            <a:outerShdw blurRad="292100" dist="111655" dir="2700000" sx="95000" sy="95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A person sitting in a bubble with a computer and a computer&#10;&#10;Description automatically generated">
            <a:extLst>
              <a:ext uri="{FF2B5EF4-FFF2-40B4-BE49-F238E27FC236}">
                <a16:creationId xmlns:a16="http://schemas.microsoft.com/office/drawing/2014/main" id="{B5ECF82B-AC8A-D359-D7BB-1F0825C5F6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735" y="1305256"/>
            <a:ext cx="2921276" cy="1643218"/>
          </a:xfrm>
          <a:prstGeom prst="rect">
            <a:avLst/>
          </a:prstGeom>
          <a:ln>
            <a:noFill/>
          </a:ln>
          <a:effectLst>
            <a:outerShdw blurRad="292100" dist="111655" dir="2700000" sx="95000" sy="95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Several brochures with text&#10;&#10;Description automatically generated">
            <a:extLst>
              <a:ext uri="{FF2B5EF4-FFF2-40B4-BE49-F238E27FC236}">
                <a16:creationId xmlns:a16="http://schemas.microsoft.com/office/drawing/2014/main" id="{53CCEEF1-3F46-B780-9629-A53ED176C46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9705" y="3238839"/>
            <a:ext cx="6032306" cy="3000789"/>
          </a:xfrm>
          <a:prstGeom prst="rect">
            <a:avLst/>
          </a:prstGeom>
          <a:ln>
            <a:noFill/>
          </a:ln>
          <a:effectLst>
            <a:outerShdw blurRad="292100" dist="111655" dir="2700000" sx="95000" sy="95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cartoon of a person using a computer&#10;&#10;Description automatically generated">
            <a:extLst>
              <a:ext uri="{FF2B5EF4-FFF2-40B4-BE49-F238E27FC236}">
                <a16:creationId xmlns:a16="http://schemas.microsoft.com/office/drawing/2014/main" id="{07F4E828-354F-A601-E660-6FF52F8E0F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32" y="3819497"/>
            <a:ext cx="4207882" cy="2371108"/>
          </a:xfrm>
          <a:prstGeom prst="rect">
            <a:avLst/>
          </a:prstGeom>
          <a:ln>
            <a:noFill/>
          </a:ln>
          <a:effectLst>
            <a:outerShdw blurRad="292100" dist="111655" dir="2700000" sx="95000" sy="95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39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FCDFE-DF81-C695-D1F6-837EA479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/>
              <a:t>Which</a:t>
            </a:r>
            <a:r>
              <a:rPr lang="nl-BE" dirty="0"/>
              <a:t> </a:t>
            </a:r>
            <a:r>
              <a:rPr lang="nl-BE" dirty="0" err="1"/>
              <a:t>initiatives</a:t>
            </a:r>
            <a:r>
              <a:rPr lang="nl-BE" dirty="0"/>
              <a:t> do we run?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6EA12-1300-C52A-070D-24A4B452EDEA}"/>
              </a:ext>
            </a:extLst>
          </p:cNvPr>
          <p:cNvSpPr txBox="1"/>
          <p:nvPr/>
        </p:nvSpPr>
        <p:spPr>
          <a:xfrm>
            <a:off x="1609946" y="1943099"/>
            <a:ext cx="3699808" cy="14642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Annual Cyber Security Month </a:t>
            </a:r>
            <a:r>
              <a:rPr lang="nl-BE" sz="2000" b="1" dirty="0" err="1"/>
              <a:t>campaign</a:t>
            </a:r>
            <a:r>
              <a:rPr lang="nl-BE" sz="2000" b="1" dirty="0"/>
              <a:t> </a:t>
            </a:r>
          </a:p>
          <a:p>
            <a:endParaRPr lang="nl-BE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13AA3-70F0-86DD-EFFB-9A56EFE5A9FE}"/>
              </a:ext>
            </a:extLst>
          </p:cNvPr>
          <p:cNvSpPr txBox="1"/>
          <p:nvPr/>
        </p:nvSpPr>
        <p:spPr>
          <a:xfrm>
            <a:off x="6096000" y="1943098"/>
            <a:ext cx="3699808" cy="1464231"/>
          </a:xfrm>
          <a:prstGeom prst="round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Awareness survey</a:t>
            </a:r>
          </a:p>
          <a:p>
            <a:endParaRPr lang="nl-BE" sz="2000" dirty="0"/>
          </a:p>
          <a:p>
            <a:endParaRPr lang="nl-BE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78507B-9477-1A27-59C6-DE8F690BA929}"/>
              </a:ext>
            </a:extLst>
          </p:cNvPr>
          <p:cNvSpPr txBox="1"/>
          <p:nvPr/>
        </p:nvSpPr>
        <p:spPr>
          <a:xfrm>
            <a:off x="1609946" y="3877487"/>
            <a:ext cx="3699808" cy="1464231"/>
          </a:xfrm>
          <a:prstGeom prst="round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Awareness community </a:t>
            </a:r>
          </a:p>
          <a:p>
            <a:endParaRPr lang="nl-BE" sz="2000" dirty="0"/>
          </a:p>
          <a:p>
            <a:endParaRPr lang="nl-BE" sz="2000" dirty="0"/>
          </a:p>
        </p:txBody>
      </p:sp>
      <p:pic>
        <p:nvPicPr>
          <p:cNvPr id="10" name="Picture 9" descr="A yellow star with white text&#10;&#10;Description automatically generated">
            <a:extLst>
              <a:ext uri="{FF2B5EF4-FFF2-40B4-BE49-F238E27FC236}">
                <a16:creationId xmlns:a16="http://schemas.microsoft.com/office/drawing/2014/main" id="{564C3CA4-7B6E-FA00-6E9A-7C989BA54D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535" y="3575945"/>
            <a:ext cx="850102" cy="85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81923-AA60-3308-83E8-B2564CD40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92" y="859494"/>
            <a:ext cx="9894723" cy="430909"/>
          </a:xfrm>
        </p:spPr>
        <p:txBody>
          <a:bodyPr>
            <a:normAutofit fontScale="90000"/>
          </a:bodyPr>
          <a:lstStyle/>
          <a:p>
            <a:r>
              <a:rPr lang="nl-BE" dirty="0" err="1"/>
              <a:t>Join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GÉANT awareness community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DD14-0094-DF6A-7D9E-5E4B0BF6C47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5218" y="1567628"/>
            <a:ext cx="6958240" cy="4503737"/>
          </a:xfrm>
        </p:spPr>
        <p:txBody>
          <a:bodyPr>
            <a:normAutofit/>
          </a:bodyPr>
          <a:lstStyle/>
          <a:p>
            <a:r>
              <a:rPr lang="en-US" sz="2000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A community for awareness experts from the NREN and wider R&amp;E community</a:t>
            </a:r>
          </a:p>
          <a:p>
            <a:r>
              <a:rPr lang="en-US" sz="2000" dirty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Meet your peers and share </a:t>
            </a:r>
            <a:r>
              <a:rPr lang="en-US" sz="2000" b="1" dirty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knowledge and experiences</a:t>
            </a:r>
          </a:p>
          <a:p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F2F and online events - Save-the-date:</a:t>
            </a:r>
          </a:p>
          <a:p>
            <a:pPr lvl="1"/>
            <a:r>
              <a:rPr lang="en-US" sz="2000" b="1" dirty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12 November 2024</a:t>
            </a:r>
            <a:r>
              <a:rPr lang="en-US" sz="2000" dirty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: online event</a:t>
            </a:r>
          </a:p>
          <a:p>
            <a:pPr lvl="1"/>
            <a:r>
              <a:rPr lang="en-US" sz="2000" b="1" dirty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8-10 April 2025: GÉANT Security Days</a:t>
            </a:r>
          </a:p>
          <a:p>
            <a:r>
              <a:rPr lang="en-US" sz="2000" dirty="0" err="1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Subcribe</a:t>
            </a:r>
            <a:r>
              <a:rPr lang="en-US" sz="2000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to our </a:t>
            </a:r>
            <a:r>
              <a:rPr lang="en-US" sz="2000" b="1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mailing list</a:t>
            </a:r>
            <a:r>
              <a:rPr lang="en-US" sz="2000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to receive updates and invitations</a:t>
            </a:r>
          </a:p>
          <a:p>
            <a:pPr marL="0" indent="0">
              <a:buNone/>
            </a:pPr>
            <a:endParaRPr lang="en-NL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FDC2F3-6BCB-AE3B-1626-23472B1A3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694" y="1226148"/>
            <a:ext cx="3457796" cy="259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4640A-9E90-CBFF-DF79-CC8CCF560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563" y="4135800"/>
            <a:ext cx="4271164" cy="240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F5463A-F83F-CFBF-096D-2F8DE863D2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00" t="31579" r="5502" b="18421"/>
          <a:stretch/>
        </p:blipFill>
        <p:spPr>
          <a:xfrm>
            <a:off x="2073473" y="4190179"/>
            <a:ext cx="3878292" cy="245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0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FCDFE-DF81-C695-D1F6-837EA479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/>
              <a:t>Which</a:t>
            </a:r>
            <a:r>
              <a:rPr lang="nl-BE" dirty="0"/>
              <a:t> </a:t>
            </a:r>
            <a:r>
              <a:rPr lang="nl-BE" dirty="0" err="1"/>
              <a:t>initiatives</a:t>
            </a:r>
            <a:r>
              <a:rPr lang="nl-BE" dirty="0"/>
              <a:t> do we run?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6EA12-1300-C52A-070D-24A4B452EDEA}"/>
              </a:ext>
            </a:extLst>
          </p:cNvPr>
          <p:cNvSpPr txBox="1"/>
          <p:nvPr/>
        </p:nvSpPr>
        <p:spPr>
          <a:xfrm>
            <a:off x="1609946" y="1943099"/>
            <a:ext cx="3699808" cy="14642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Annual Cyber Security Month </a:t>
            </a:r>
            <a:r>
              <a:rPr lang="nl-BE" sz="2000" b="1" dirty="0" err="1"/>
              <a:t>campaign</a:t>
            </a:r>
            <a:r>
              <a:rPr lang="nl-BE" sz="2000" b="1" dirty="0"/>
              <a:t> </a:t>
            </a:r>
          </a:p>
          <a:p>
            <a:endParaRPr lang="nl-BE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13AA3-70F0-86DD-EFFB-9A56EFE5A9FE}"/>
              </a:ext>
            </a:extLst>
          </p:cNvPr>
          <p:cNvSpPr txBox="1"/>
          <p:nvPr/>
        </p:nvSpPr>
        <p:spPr>
          <a:xfrm>
            <a:off x="6096000" y="1943098"/>
            <a:ext cx="3699808" cy="1464231"/>
          </a:xfrm>
          <a:prstGeom prst="round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Awareness survey</a:t>
            </a:r>
          </a:p>
          <a:p>
            <a:endParaRPr lang="nl-BE" sz="2000" dirty="0"/>
          </a:p>
          <a:p>
            <a:endParaRPr lang="nl-BE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78507B-9477-1A27-59C6-DE8F690BA929}"/>
              </a:ext>
            </a:extLst>
          </p:cNvPr>
          <p:cNvSpPr txBox="1"/>
          <p:nvPr/>
        </p:nvSpPr>
        <p:spPr>
          <a:xfrm>
            <a:off x="1609946" y="3877487"/>
            <a:ext cx="3699808" cy="1464231"/>
          </a:xfrm>
          <a:prstGeom prst="round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Awareness community </a:t>
            </a:r>
          </a:p>
          <a:p>
            <a:endParaRPr lang="nl-BE" sz="2000" dirty="0"/>
          </a:p>
          <a:p>
            <a:endParaRPr lang="nl-BE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278E09-7AF9-8072-519F-5D429516C95C}"/>
              </a:ext>
            </a:extLst>
          </p:cNvPr>
          <p:cNvSpPr txBox="1"/>
          <p:nvPr/>
        </p:nvSpPr>
        <p:spPr>
          <a:xfrm>
            <a:off x="6096000" y="3877487"/>
            <a:ext cx="3699808" cy="1464231"/>
          </a:xfrm>
          <a:prstGeom prst="round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cs typeface="Arial (body)"/>
              </a:defRPr>
            </a:lvl1pPr>
          </a:lstStyle>
          <a:p>
            <a:endParaRPr lang="nl-BE" sz="2000" dirty="0"/>
          </a:p>
          <a:p>
            <a:r>
              <a:rPr lang="nl-BE" sz="2000" dirty="0"/>
              <a:t>Security Awareness </a:t>
            </a:r>
          </a:p>
          <a:p>
            <a:r>
              <a:rPr lang="nl-BE" sz="2000" dirty="0"/>
              <a:t>Resources Hub </a:t>
            </a:r>
          </a:p>
          <a:p>
            <a:endParaRPr lang="nl-BE" sz="2000" dirty="0"/>
          </a:p>
        </p:txBody>
      </p:sp>
      <p:pic>
        <p:nvPicPr>
          <p:cNvPr id="6" name="Picture 5" descr="A yellow star with white text&#10;&#10;Description automatically generated">
            <a:extLst>
              <a:ext uri="{FF2B5EF4-FFF2-40B4-BE49-F238E27FC236}">
                <a16:creationId xmlns:a16="http://schemas.microsoft.com/office/drawing/2014/main" id="{169662D2-CA53-8446-9848-F3925D7768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121" y="3575943"/>
            <a:ext cx="850102" cy="85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8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81923-AA60-3308-83E8-B2564CD40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95" y="922131"/>
            <a:ext cx="9894723" cy="430909"/>
          </a:xfrm>
        </p:spPr>
        <p:txBody>
          <a:bodyPr>
            <a:normAutofit fontScale="90000"/>
          </a:bodyPr>
          <a:lstStyle/>
          <a:p>
            <a:r>
              <a:rPr lang="nl-BE" dirty="0">
                <a:solidFill>
                  <a:schemeClr val="accent1"/>
                </a:solidFill>
              </a:rPr>
              <a:t>Security Awareness Resources Hub</a:t>
            </a:r>
            <a:endParaRPr lang="en-NL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DD14-0094-DF6A-7D9E-5E4B0BF6C47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8895" y="1626199"/>
            <a:ext cx="3154651" cy="4503737"/>
          </a:xfrm>
        </p:spPr>
        <p:txBody>
          <a:bodyPr>
            <a:normAutofit/>
          </a:bodyPr>
          <a:lstStyle/>
          <a:p>
            <a:r>
              <a:rPr lang="en-GB" sz="2000" dirty="0"/>
              <a:t>A knowlegde base where you can find different types of awareness materials from NRENs and other organisations, for possible re-use and re-distribution.</a:t>
            </a:r>
          </a:p>
          <a:p>
            <a:r>
              <a:rPr lang="nl-BE" sz="2000" dirty="0" err="1"/>
              <a:t>Within</a:t>
            </a:r>
            <a:r>
              <a:rPr lang="nl-BE" sz="2000" dirty="0"/>
              <a:t> </a:t>
            </a:r>
            <a:r>
              <a:rPr lang="nl-BE" sz="2000" dirty="0" err="1"/>
              <a:t>the</a:t>
            </a:r>
            <a:r>
              <a:rPr lang="nl-BE" sz="2000" dirty="0"/>
              <a:t> GÉANT Security website: </a:t>
            </a:r>
            <a:r>
              <a:rPr lang="nl-BE" sz="2000" dirty="0">
                <a:hlinkClick r:id="rId3"/>
              </a:rPr>
              <a:t>https://security.geant.org</a:t>
            </a:r>
            <a:r>
              <a:rPr lang="nl-BE" sz="2000" dirty="0"/>
              <a:t> </a:t>
            </a:r>
            <a:endParaRPr lang="en-NL" sz="2000" dirty="0"/>
          </a:p>
          <a:p>
            <a:r>
              <a:rPr lang="en-NL" sz="2000" dirty="0"/>
              <a:t>This is</a:t>
            </a:r>
            <a:r>
              <a:rPr lang="en-US" sz="2000" dirty="0"/>
              <a:t> just</a:t>
            </a:r>
            <a:r>
              <a:rPr lang="en-NL" sz="2000" dirty="0"/>
              <a:t> a </a:t>
            </a:r>
            <a:r>
              <a:rPr lang="en-US" sz="2000" dirty="0"/>
              <a:t>stepping stone.</a:t>
            </a:r>
            <a:endParaRPr lang="en-NL" sz="2000" dirty="0"/>
          </a:p>
        </p:txBody>
      </p:sp>
      <p:pic>
        <p:nvPicPr>
          <p:cNvPr id="5" name="Picture 4" descr="A close-up of a computer screen&#10;&#10;Description automatically generated">
            <a:extLst>
              <a:ext uri="{FF2B5EF4-FFF2-40B4-BE49-F238E27FC236}">
                <a16:creationId xmlns:a16="http://schemas.microsoft.com/office/drawing/2014/main" id="{86B18F7D-E49A-681E-97A2-3A897C6F92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3920" y="3100902"/>
            <a:ext cx="2019395" cy="2850292"/>
          </a:xfrm>
          <a:prstGeom prst="rect">
            <a:avLst/>
          </a:prstGeom>
        </p:spPr>
      </p:pic>
      <p:pic>
        <p:nvPicPr>
          <p:cNvPr id="11" name="Picture 10" descr="A banner of people using computers&#10;&#10;Description automatically generated">
            <a:extLst>
              <a:ext uri="{FF2B5EF4-FFF2-40B4-BE49-F238E27FC236}">
                <a16:creationId xmlns:a16="http://schemas.microsoft.com/office/drawing/2014/main" id="{B93DA484-FF1A-D519-48AC-C303D45C51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6544" y="3084423"/>
            <a:ext cx="2100328" cy="2970464"/>
          </a:xfrm>
          <a:prstGeom prst="rect">
            <a:avLst/>
          </a:prstGeom>
        </p:spPr>
      </p:pic>
      <p:pic>
        <p:nvPicPr>
          <p:cNvPr id="13" name="Picture 12" descr="A black and orange sign with white text&#10;&#10;Description automatically generated">
            <a:extLst>
              <a:ext uri="{FF2B5EF4-FFF2-40B4-BE49-F238E27FC236}">
                <a16:creationId xmlns:a16="http://schemas.microsoft.com/office/drawing/2014/main" id="{DD9B9310-A789-8B08-4782-6277EFD6545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0198" y="1383415"/>
            <a:ext cx="1166840" cy="1166840"/>
          </a:xfrm>
          <a:prstGeom prst="rect">
            <a:avLst/>
          </a:prstGeom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D345D33-9075-4F64-34A5-FB9E894C4A9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1016" y="1459591"/>
            <a:ext cx="2445215" cy="4611775"/>
          </a:xfrm>
          <a:prstGeom prst="rect">
            <a:avLst/>
          </a:prstGeom>
        </p:spPr>
      </p:pic>
      <p:pic>
        <p:nvPicPr>
          <p:cNvPr id="17" name="Picture 16" descr="A white unicorn with rainbow horn on wheels&#10;&#10;Description automatically generated">
            <a:extLst>
              <a:ext uri="{FF2B5EF4-FFF2-40B4-BE49-F238E27FC236}">
                <a16:creationId xmlns:a16="http://schemas.microsoft.com/office/drawing/2014/main" id="{8A73EB30-FF00-C3D1-DFF1-3CBA9C1892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111" y="1459591"/>
            <a:ext cx="1024735" cy="1024735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BA25421-FD8B-4A23-16DB-AEC21D93E0F0}"/>
              </a:ext>
            </a:extLst>
          </p:cNvPr>
          <p:cNvSpPr txBox="1">
            <a:spLocks/>
          </p:cNvSpPr>
          <p:nvPr/>
        </p:nvSpPr>
        <p:spPr>
          <a:xfrm>
            <a:off x="5622430" y="6029716"/>
            <a:ext cx="3154651" cy="684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Posters, guidelines, templates</a:t>
            </a:r>
            <a:br>
              <a:rPr lang="en-US" sz="1600" dirty="0"/>
            </a:br>
            <a:endParaRPr lang="en-NL" sz="1600" i="1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DE7EC09-FE16-7873-4410-A2D125BDBD67}"/>
              </a:ext>
            </a:extLst>
          </p:cNvPr>
          <p:cNvSpPr txBox="1">
            <a:spLocks/>
          </p:cNvSpPr>
          <p:nvPr/>
        </p:nvSpPr>
        <p:spPr>
          <a:xfrm>
            <a:off x="6911154" y="2410075"/>
            <a:ext cx="3154651" cy="684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Podcasts</a:t>
            </a:r>
            <a:endParaRPr lang="en-NL" sz="1600" i="1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8CF4D54-84A5-A53E-D1E9-D91662369618}"/>
              </a:ext>
            </a:extLst>
          </p:cNvPr>
          <p:cNvSpPr txBox="1">
            <a:spLocks/>
          </p:cNvSpPr>
          <p:nvPr/>
        </p:nvSpPr>
        <p:spPr>
          <a:xfrm>
            <a:off x="9316290" y="6024766"/>
            <a:ext cx="3154651" cy="684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Reports</a:t>
            </a:r>
            <a:br>
              <a:rPr lang="en-US" sz="1600" dirty="0"/>
            </a:br>
            <a:endParaRPr lang="en-NL" sz="1600" i="1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D40CA10-E3BF-C98C-B05E-9200DAC80C21}"/>
              </a:ext>
            </a:extLst>
          </p:cNvPr>
          <p:cNvSpPr txBox="1">
            <a:spLocks/>
          </p:cNvSpPr>
          <p:nvPr/>
        </p:nvSpPr>
        <p:spPr>
          <a:xfrm>
            <a:off x="9316290" y="2525485"/>
            <a:ext cx="3154651" cy="684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Training, courses, games</a:t>
            </a:r>
            <a:br>
              <a:rPr lang="en-US" sz="1600" dirty="0"/>
            </a:br>
            <a:endParaRPr lang="en-NL" sz="1600" i="1" dirty="0"/>
          </a:p>
        </p:txBody>
      </p:sp>
    </p:spTree>
    <p:extLst>
      <p:ext uri="{BB962C8B-B14F-4D97-AF65-F5344CB8AC3E}">
        <p14:creationId xmlns:p14="http://schemas.microsoft.com/office/powerpoint/2010/main" val="1141088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81923-AA60-3308-83E8-B2564CD40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95" y="1004511"/>
            <a:ext cx="9894723" cy="430909"/>
          </a:xfrm>
        </p:spPr>
        <p:txBody>
          <a:bodyPr>
            <a:normAutofit fontScale="90000"/>
          </a:bodyPr>
          <a:lstStyle/>
          <a:p>
            <a:r>
              <a:rPr lang="nl-BE" dirty="0">
                <a:solidFill>
                  <a:schemeClr val="accent1"/>
                </a:solidFill>
              </a:rPr>
              <a:t>Security Awareness Resources Hub: demo</a:t>
            </a:r>
            <a:endParaRPr lang="en-NL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D2F4E855-2AE9-551B-147C-2CAA54F358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73" t="17193" r="10650" b="6141"/>
          <a:stretch/>
        </p:blipFill>
        <p:spPr>
          <a:xfrm>
            <a:off x="1499422" y="1633726"/>
            <a:ext cx="9193155" cy="496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31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47D70E-379B-A3A6-F68C-38ACCEB88F2B}"/>
              </a:ext>
            </a:extLst>
          </p:cNvPr>
          <p:cNvSpPr/>
          <p:nvPr/>
        </p:nvSpPr>
        <p:spPr>
          <a:xfrm>
            <a:off x="0" y="5407377"/>
            <a:ext cx="12192000" cy="1471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881923-AA60-3308-83E8-B2564CD40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95" y="918524"/>
            <a:ext cx="9074253" cy="430909"/>
          </a:xfrm>
        </p:spPr>
        <p:txBody>
          <a:bodyPr>
            <a:normAutofit fontScale="90000"/>
          </a:bodyPr>
          <a:lstStyle/>
          <a:p>
            <a:r>
              <a:rPr lang="nl-BE" dirty="0" err="1">
                <a:solidFill>
                  <a:schemeClr val="accent1"/>
                </a:solidFill>
              </a:rPr>
              <a:t>Subtask</a:t>
            </a:r>
            <a:r>
              <a:rPr lang="nl-BE" dirty="0">
                <a:solidFill>
                  <a:schemeClr val="accent1"/>
                </a:solidFill>
              </a:rPr>
              <a:t> Awareness: meet </a:t>
            </a:r>
            <a:r>
              <a:rPr lang="nl-BE" dirty="0" err="1">
                <a:solidFill>
                  <a:schemeClr val="accent1"/>
                </a:solidFill>
              </a:rPr>
              <a:t>the</a:t>
            </a:r>
            <a:r>
              <a:rPr lang="nl-BE" dirty="0">
                <a:solidFill>
                  <a:schemeClr val="accent1"/>
                </a:solidFill>
              </a:rPr>
              <a:t> team</a:t>
            </a:r>
            <a:endParaRPr lang="en-NL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DD14-0094-DF6A-7D9E-5E4B0BF6C47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8895" y="1567629"/>
            <a:ext cx="10709010" cy="4503737"/>
          </a:xfrm>
        </p:spPr>
        <p:txBody>
          <a:bodyPr>
            <a:normAutofit/>
          </a:bodyPr>
          <a:lstStyle/>
          <a:p>
            <a:r>
              <a:rPr lang="en-NL" sz="2000" dirty="0"/>
              <a:t>Charlie van Genuchten, SURF </a:t>
            </a:r>
          </a:p>
          <a:p>
            <a:r>
              <a:rPr lang="en-NL" sz="2000" dirty="0"/>
              <a:t>Rosanna Norman, GÉANT</a:t>
            </a:r>
            <a:endParaRPr lang="nl-BE" sz="2000" dirty="0"/>
          </a:p>
          <a:p>
            <a:r>
              <a:rPr lang="nl-BE" sz="2000" dirty="0"/>
              <a:t>Leonardo Marino, GÉANT</a:t>
            </a:r>
            <a:endParaRPr lang="en-NL" sz="2000" dirty="0"/>
          </a:p>
          <a:p>
            <a:r>
              <a:rPr lang="en-NL" sz="2000" dirty="0"/>
              <a:t>Cornelia Puhze, SWITCH</a:t>
            </a:r>
          </a:p>
          <a:p>
            <a:r>
              <a:rPr lang="en-NL" sz="2000" dirty="0"/>
              <a:t>Marina </a:t>
            </a:r>
            <a:r>
              <a:rPr lang="en-GB" sz="2000" dirty="0" err="1"/>
              <a:t>Dimić</a:t>
            </a:r>
            <a:r>
              <a:rPr lang="en-GB" sz="2000" dirty="0"/>
              <a:t> </a:t>
            </a:r>
            <a:r>
              <a:rPr lang="en-GB" sz="2000" dirty="0" err="1"/>
              <a:t>Vugec</a:t>
            </a:r>
            <a:r>
              <a:rPr lang="en-GB" sz="2000" dirty="0"/>
              <a:t>, CARNET</a:t>
            </a:r>
            <a:endParaRPr lang="en-NL" sz="2000" dirty="0"/>
          </a:p>
          <a:p>
            <a:r>
              <a:rPr lang="en-NL" sz="2000" dirty="0"/>
              <a:t>Simona Venuti, GARR</a:t>
            </a:r>
          </a:p>
          <a:p>
            <a:r>
              <a:rPr lang="en-NL" sz="2000" dirty="0"/>
              <a:t>Mark Tysom, Jisc</a:t>
            </a:r>
          </a:p>
          <a:p>
            <a:r>
              <a:rPr lang="nl-BE" sz="2000" dirty="0"/>
              <a:t>Laetitia Lagneau, Belnet</a:t>
            </a:r>
          </a:p>
          <a:p>
            <a:r>
              <a:rPr lang="en-NL" sz="2000" dirty="0"/>
              <a:t>Davina Luyten, Belnet </a:t>
            </a:r>
          </a:p>
          <a:p>
            <a:pPr marL="0" indent="0">
              <a:buNone/>
            </a:pPr>
            <a:endParaRPr lang="en-NL" sz="2000" dirty="0"/>
          </a:p>
          <a:p>
            <a:pPr marL="0" indent="0">
              <a:buNone/>
            </a:pPr>
            <a:endParaRPr lang="en-NL" sz="2000" dirty="0">
              <a:solidFill>
                <a:schemeClr val="bg1"/>
              </a:solidFill>
            </a:endParaRPr>
          </a:p>
          <a:p>
            <a:endParaRPr lang="en-NL" dirty="0">
              <a:solidFill>
                <a:schemeClr val="bg1"/>
              </a:solidFill>
            </a:endParaRPr>
          </a:p>
        </p:txBody>
      </p:sp>
      <p:pic>
        <p:nvPicPr>
          <p:cNvPr id="8" name="Picture 7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60B146BD-3C61-D7DC-0D57-9D6D73F1AA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847" y="5881490"/>
            <a:ext cx="1282590" cy="666345"/>
          </a:xfrm>
          <a:prstGeom prst="rect">
            <a:avLst/>
          </a:prstGeom>
        </p:spPr>
      </p:pic>
      <p:pic>
        <p:nvPicPr>
          <p:cNvPr id="14" name="Picture 13" descr="A logo with blue and pink lines&#10;&#10;Description automatically generated">
            <a:extLst>
              <a:ext uri="{FF2B5EF4-FFF2-40B4-BE49-F238E27FC236}">
                <a16:creationId xmlns:a16="http://schemas.microsoft.com/office/drawing/2014/main" id="{F7E4D123-798E-3107-5EB8-62C8BC427C8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923" y="5860748"/>
            <a:ext cx="1234213" cy="536272"/>
          </a:xfrm>
          <a:prstGeom prst="rect">
            <a:avLst/>
          </a:prstGeom>
        </p:spPr>
      </p:pic>
      <p:pic>
        <p:nvPicPr>
          <p:cNvPr id="16" name="Picture 15" descr="A blue and orange text on a black background&#10;&#10;Description automatically generated">
            <a:extLst>
              <a:ext uri="{FF2B5EF4-FFF2-40B4-BE49-F238E27FC236}">
                <a16:creationId xmlns:a16="http://schemas.microsoft.com/office/drawing/2014/main" id="{F03AD019-FC3C-0E97-84E9-61B1ACDE512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548" y="5939477"/>
            <a:ext cx="1448248" cy="370108"/>
          </a:xfrm>
          <a:prstGeom prst="rect">
            <a:avLst/>
          </a:prstGeom>
        </p:spPr>
      </p:pic>
      <p:pic>
        <p:nvPicPr>
          <p:cNvPr id="20" name="Picture 19" descr="A black and grey logo&#10;&#10;Description automatically generated">
            <a:extLst>
              <a:ext uri="{FF2B5EF4-FFF2-40B4-BE49-F238E27FC236}">
                <a16:creationId xmlns:a16="http://schemas.microsoft.com/office/drawing/2014/main" id="{CC5AD555-27EA-D229-C465-EDEE44F69EE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1502" y="5967817"/>
            <a:ext cx="1448249" cy="443526"/>
          </a:xfrm>
          <a:prstGeom prst="rect">
            <a:avLst/>
          </a:prstGeom>
        </p:spPr>
      </p:pic>
      <p:pic>
        <p:nvPicPr>
          <p:cNvPr id="22" name="Picture 21" descr="A close-up of a logo&#10;&#10;Description automatically generated">
            <a:extLst>
              <a:ext uri="{FF2B5EF4-FFF2-40B4-BE49-F238E27FC236}">
                <a16:creationId xmlns:a16="http://schemas.microsoft.com/office/drawing/2014/main" id="{574D5833-A17C-D4C1-53F2-952BDE8376A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3457" y="5967817"/>
            <a:ext cx="1200438" cy="390142"/>
          </a:xfrm>
          <a:prstGeom prst="rect">
            <a:avLst/>
          </a:prstGeom>
        </p:spPr>
      </p:pic>
      <p:pic>
        <p:nvPicPr>
          <p:cNvPr id="24" name="Picture 23" descr="A white text on an orange background&#10;&#10;Description automatically generated">
            <a:extLst>
              <a:ext uri="{FF2B5EF4-FFF2-40B4-BE49-F238E27FC236}">
                <a16:creationId xmlns:a16="http://schemas.microsoft.com/office/drawing/2014/main" id="{84CEDDE5-2CF9-6D98-DF08-EFB550AE968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7601" y="5934218"/>
            <a:ext cx="513926" cy="51392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E236CF-1FEA-56E9-9353-47690F588F43}"/>
              </a:ext>
            </a:extLst>
          </p:cNvPr>
          <p:cNvCxnSpPr/>
          <p:nvPr/>
        </p:nvCxnSpPr>
        <p:spPr>
          <a:xfrm>
            <a:off x="0" y="5418667"/>
            <a:ext cx="12192000" cy="0"/>
          </a:xfrm>
          <a:prstGeom prst="line">
            <a:avLst/>
          </a:prstGeom>
          <a:ln w="57150">
            <a:solidFill>
              <a:srgbClr val="12F2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oup of people putting their fists together&#10;&#10;Description automatically generated">
            <a:extLst>
              <a:ext uri="{FF2B5EF4-FFF2-40B4-BE49-F238E27FC236}">
                <a16:creationId xmlns:a16="http://schemas.microsoft.com/office/drawing/2014/main" id="{79CFD764-D2C2-9B97-20B6-1FCD48417A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09" y="1628809"/>
            <a:ext cx="4763386" cy="3177178"/>
          </a:xfrm>
          <a:prstGeom prst="rect">
            <a:avLst/>
          </a:prstGeom>
        </p:spPr>
      </p:pic>
      <p:pic>
        <p:nvPicPr>
          <p:cNvPr id="9" name="Picture 8" descr="A blue sign with white text&#10;&#10;Description automatically generated">
            <a:extLst>
              <a:ext uri="{FF2B5EF4-FFF2-40B4-BE49-F238E27FC236}">
                <a16:creationId xmlns:a16="http://schemas.microsoft.com/office/drawing/2014/main" id="{39CA40AB-01D7-E1E4-AAA3-62B1FB49F1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972" y="5890009"/>
            <a:ext cx="1033245" cy="53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48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1A63B-A7B3-C64F-84BA-269873DB019A}"/>
              </a:ext>
            </a:extLst>
          </p:cNvPr>
          <p:cNvSpPr/>
          <p:nvPr/>
        </p:nvSpPr>
        <p:spPr>
          <a:xfrm>
            <a:off x="0" y="-22302"/>
            <a:ext cx="12192000" cy="6842711"/>
          </a:xfrm>
          <a:prstGeom prst="rect">
            <a:avLst/>
          </a:prstGeom>
          <a:solidFill>
            <a:srgbClr val="303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446DAD9-03C7-D24A-ACAC-77B72C2026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199" y="-22302"/>
            <a:ext cx="11480801" cy="58252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136ECF-B205-C846-B3D0-77CD6025EFD7}"/>
              </a:ext>
            </a:extLst>
          </p:cNvPr>
          <p:cNvSpPr/>
          <p:nvPr/>
        </p:nvSpPr>
        <p:spPr>
          <a:xfrm>
            <a:off x="0" y="4828031"/>
            <a:ext cx="12192000" cy="2052067"/>
          </a:xfrm>
          <a:prstGeom prst="rect">
            <a:avLst/>
          </a:prstGeom>
          <a:solidFill>
            <a:srgbClr val="425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0"/>
          <p:cNvSpPr txBox="1">
            <a:spLocks/>
          </p:cNvSpPr>
          <p:nvPr/>
        </p:nvSpPr>
        <p:spPr>
          <a:xfrm>
            <a:off x="1255494" y="1966743"/>
            <a:ext cx="6059706" cy="737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dirty="0">
                <a:solidFill>
                  <a:schemeClr val="bg1"/>
                </a:solidFill>
              </a:rPr>
              <a:t>Thank You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1291788" y="2599353"/>
            <a:ext cx="6753726" cy="7494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400" dirty="0">
                <a:solidFill>
                  <a:schemeClr val="bg1"/>
                </a:solidFill>
              </a:rPr>
              <a:t>Any questions?</a:t>
            </a:r>
          </a:p>
          <a:p>
            <a:pPr lvl="0">
              <a:defRPr/>
            </a:pPr>
            <a:endParaRPr lang="en-GB" sz="2400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en-GB" sz="1800" dirty="0">
                <a:solidFill>
                  <a:schemeClr val="bg1"/>
                </a:solidFill>
              </a:rPr>
              <a:t>csm@geant.org</a:t>
            </a:r>
          </a:p>
          <a:p>
            <a:endParaRPr lang="en-GB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353030" y="682159"/>
            <a:ext cx="1432450" cy="689706"/>
          </a:xfrm>
          <a:prstGeom prst="rect">
            <a:avLst/>
          </a:prstGeom>
        </p:spPr>
      </p:pic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E4D4F5F2-667F-9F48-BEA4-D811E44CE491}"/>
              </a:ext>
            </a:extLst>
          </p:cNvPr>
          <p:cNvSpPr txBox="1">
            <a:spLocks/>
          </p:cNvSpPr>
          <p:nvPr/>
        </p:nvSpPr>
        <p:spPr>
          <a:xfrm>
            <a:off x="1291787" y="5303545"/>
            <a:ext cx="5467827" cy="4276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>
                <a:solidFill>
                  <a:schemeClr val="bg1"/>
                </a:solidFill>
              </a:rPr>
              <a:t>www.geant.org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41B155C-D1E5-7AAA-3EB0-1A18670A5B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6529" y="5787852"/>
            <a:ext cx="2127785" cy="47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1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ANT colo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C1556"/>
      </a:accent1>
      <a:accent2>
        <a:srgbClr val="003E5E"/>
      </a:accent2>
      <a:accent3>
        <a:srgbClr val="702077"/>
      </a:accent3>
      <a:accent4>
        <a:srgbClr val="E14200"/>
      </a:accent4>
      <a:accent5>
        <a:srgbClr val="CC007B"/>
      </a:accent5>
      <a:accent6>
        <a:srgbClr val="A7B2B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́ANT_Presentation_Template_2022" id="{4BE2BC52-70CB-804F-8000-929BD1B6A85B}" vid="{DC141317-625F-DC42-A6EE-F36CBAE4B3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306</Words>
  <Application>Microsoft Office PowerPoint</Application>
  <PresentationFormat>Widescreen</PresentationFormat>
  <Paragraphs>69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Which initiatives do we run?</vt:lpstr>
      <vt:lpstr>Awareness survey 2023</vt:lpstr>
      <vt:lpstr>Which initiatives do we run?</vt:lpstr>
      <vt:lpstr>Join the GÉANT awareness community</vt:lpstr>
      <vt:lpstr>Which initiatives do we run?</vt:lpstr>
      <vt:lpstr>Security Awareness Resources Hub</vt:lpstr>
      <vt:lpstr>Security Awareness Resources Hub: demo</vt:lpstr>
      <vt:lpstr>Subtask Awareness: meet the team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Hasleham</dc:creator>
  <cp:lastModifiedBy>Davina Luyten</cp:lastModifiedBy>
  <cp:revision>49</cp:revision>
  <dcterms:created xsi:type="dcterms:W3CDTF">2022-09-06T15:15:15Z</dcterms:created>
  <dcterms:modified xsi:type="dcterms:W3CDTF">2024-06-09T09:28:14Z</dcterms:modified>
</cp:coreProperties>
</file>