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Default Extension="vml" ContentType="application/vnd.openxmlformats-officedocument.vmlDrawing"/>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9" r:id="rId2"/>
    <p:sldId id="335" r:id="rId3"/>
    <p:sldId id="284" r:id="rId4"/>
    <p:sldId id="285" r:id="rId5"/>
    <p:sldId id="286" r:id="rId6"/>
    <p:sldId id="287" r:id="rId7"/>
    <p:sldId id="336" r:id="rId8"/>
    <p:sldId id="338" r:id="rId9"/>
    <p:sldId id="288" r:id="rId10"/>
    <p:sldId id="289" r:id="rId11"/>
    <p:sldId id="318" r:id="rId12"/>
    <p:sldId id="319" r:id="rId13"/>
    <p:sldId id="320" r:id="rId14"/>
    <p:sldId id="290" r:id="rId15"/>
    <p:sldId id="258" r:id="rId16"/>
    <p:sldId id="259" r:id="rId17"/>
    <p:sldId id="322" r:id="rId18"/>
    <p:sldId id="263" r:id="rId19"/>
    <p:sldId id="292" r:id="rId20"/>
    <p:sldId id="309" r:id="rId21"/>
    <p:sldId id="295" r:id="rId22"/>
    <p:sldId id="306" r:id="rId23"/>
    <p:sldId id="296" r:id="rId24"/>
    <p:sldId id="301" r:id="rId25"/>
    <p:sldId id="332" r:id="rId26"/>
    <p:sldId id="325" r:id="rId27"/>
    <p:sldId id="326" r:id="rId28"/>
    <p:sldId id="327" r:id="rId29"/>
    <p:sldId id="330" r:id="rId30"/>
    <p:sldId id="307" r:id="rId31"/>
    <p:sldId id="303" r:id="rId32"/>
    <p:sldId id="304" r:id="rId33"/>
  </p:sldIdLst>
  <p:sldSz cx="9144000" cy="6858000" type="screen4x3"/>
  <p:notesSz cx="6858000" cy="9144000"/>
  <p:defaultTextStyle>
    <a:defPPr>
      <a:defRPr lang="fo-F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rgur Olsen" initials="M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004AC"/>
    <a:srgbClr val="4F81B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41" autoAdjust="0"/>
    <p:restoredTop sz="94660"/>
  </p:normalViewPr>
  <p:slideViewPr>
    <p:cSldViewPr>
      <p:cViewPr>
        <p:scale>
          <a:sx n="70" d="100"/>
          <a:sy n="70" d="100"/>
        </p:scale>
        <p:origin x="-1896" y="-6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o-F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5F5FD0-B366-414A-A15E-CB98434641DA}" type="datetimeFigureOut">
              <a:rPr lang="fo-FO" smtClean="0"/>
              <a:pPr/>
              <a:t>21-06-2018</a:t>
            </a:fld>
            <a:endParaRPr lang="fo-F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o-F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o-F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79DA42-41E2-487C-971D-8CFB71C14E6B}" type="slidenum">
              <a:rPr lang="fo-FO" smtClean="0"/>
              <a:pPr/>
              <a:t>‹#›</a:t>
            </a:fld>
            <a:endParaRPr lang="fo-F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547DCF-C7E3-4648-B0B9-3E1CC6E1EF26}" type="slidenum">
              <a:rPr lang="da-DK"/>
              <a:pPr/>
              <a:t>6</a:t>
            </a:fld>
            <a:endParaRPr lang="da-DK"/>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da-DK" dirty="0" smtClean="0"/>
              <a:t>The average abundance of CF is much largest in within</a:t>
            </a:r>
            <a:r>
              <a:rPr lang="da-DK" baseline="0" dirty="0" smtClean="0"/>
              <a:t> the subpolar gyre. They also appear at the surface during winter, probably because of the ongoing vertical mixing of water masses.</a:t>
            </a:r>
            <a:endParaRPr lang="da-D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547DCF-C7E3-4648-B0B9-3E1CC6E1EF26}" type="slidenum">
              <a:rPr lang="da-DK"/>
              <a:pPr/>
              <a:t>9</a:t>
            </a:fld>
            <a:endParaRPr lang="da-DK"/>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da-DK" dirty="0" smtClean="0"/>
              <a:t>The average abundance of CF is much largest in within</a:t>
            </a:r>
            <a:r>
              <a:rPr lang="da-DK" baseline="0" dirty="0" smtClean="0"/>
              <a:t> the subpolar gyre. They also appear at the surface during winter, probably because of the ongoing vertical mixing of water masses.</a:t>
            </a:r>
            <a:endParaRPr lang="da-D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o-FO" dirty="0"/>
          </a:p>
        </p:txBody>
      </p:sp>
      <p:sp>
        <p:nvSpPr>
          <p:cNvPr id="4" name="Slide Number Placeholder 3"/>
          <p:cNvSpPr>
            <a:spLocks noGrp="1"/>
          </p:cNvSpPr>
          <p:nvPr>
            <p:ph type="sldNum" sz="quarter" idx="10"/>
          </p:nvPr>
        </p:nvSpPr>
        <p:spPr/>
        <p:txBody>
          <a:bodyPr/>
          <a:lstStyle/>
          <a:p>
            <a:fld id="{D9470508-6FF7-4270-9EEB-D114BEC6C666}" type="slidenum">
              <a:rPr lang="fo-FO" smtClean="0"/>
              <a:pPr/>
              <a:t>13</a:t>
            </a:fld>
            <a:endParaRPr lang="fo-F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smtClean="0"/>
          </a:p>
        </p:txBody>
      </p:sp>
      <p:sp>
        <p:nvSpPr>
          <p:cNvPr id="4" name="Slide Number Placeholder 3"/>
          <p:cNvSpPr>
            <a:spLocks noGrp="1"/>
          </p:cNvSpPr>
          <p:nvPr>
            <p:ph type="sldNum" sz="quarter" idx="10"/>
          </p:nvPr>
        </p:nvSpPr>
        <p:spPr/>
        <p:txBody>
          <a:bodyPr/>
          <a:lstStyle/>
          <a:p>
            <a:fld id="{FDCE224D-43AE-4E36-8869-E08AF52E80A8}" type="slidenum">
              <a:rPr lang="en-GB" smtClean="0"/>
              <a:pPr/>
              <a:t>25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o-FO" dirty="0"/>
          </a:p>
        </p:txBody>
      </p:sp>
      <p:sp>
        <p:nvSpPr>
          <p:cNvPr id="4" name="Slide Number Placeholder 3"/>
          <p:cNvSpPr>
            <a:spLocks noGrp="1"/>
          </p:cNvSpPr>
          <p:nvPr>
            <p:ph type="sldNum" sz="quarter" idx="10"/>
          </p:nvPr>
        </p:nvSpPr>
        <p:spPr/>
        <p:txBody>
          <a:bodyPr/>
          <a:lstStyle/>
          <a:p>
            <a:fld id="{84A4612D-6C42-484E-9904-48E0FA96F471}" type="slidenum">
              <a:rPr lang="fo-FO" smtClean="0"/>
              <a:pPr/>
              <a:t>29</a:t>
            </a:fld>
            <a:endParaRPr lang="fo-F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o-F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o-FO"/>
          </a:p>
        </p:txBody>
      </p:sp>
      <p:sp>
        <p:nvSpPr>
          <p:cNvPr id="4" name="Date Placeholder 3"/>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5" name="Footer Placeholder 4"/>
          <p:cNvSpPr>
            <a:spLocks noGrp="1"/>
          </p:cNvSpPr>
          <p:nvPr>
            <p:ph type="ftr" sz="quarter" idx="11"/>
          </p:nvPr>
        </p:nvSpPr>
        <p:spPr/>
        <p:txBody>
          <a:bodyPr/>
          <a:lstStyle/>
          <a:p>
            <a:endParaRPr lang="fo-FO"/>
          </a:p>
        </p:txBody>
      </p:sp>
      <p:sp>
        <p:nvSpPr>
          <p:cNvPr id="6" name="Slide Number Placeholder 5"/>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o-F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4" name="Date Placeholder 3"/>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5" name="Footer Placeholder 4"/>
          <p:cNvSpPr>
            <a:spLocks noGrp="1"/>
          </p:cNvSpPr>
          <p:nvPr>
            <p:ph type="ftr" sz="quarter" idx="11"/>
          </p:nvPr>
        </p:nvSpPr>
        <p:spPr/>
        <p:txBody>
          <a:bodyPr/>
          <a:lstStyle/>
          <a:p>
            <a:endParaRPr lang="fo-FO"/>
          </a:p>
        </p:txBody>
      </p:sp>
      <p:sp>
        <p:nvSpPr>
          <p:cNvPr id="6" name="Slide Number Placeholder 5"/>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o-F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5" name="Footer Placeholder 4"/>
          <p:cNvSpPr>
            <a:spLocks noGrp="1"/>
          </p:cNvSpPr>
          <p:nvPr>
            <p:ph type="ftr" sz="quarter" idx="11"/>
          </p:nvPr>
        </p:nvSpPr>
        <p:spPr/>
        <p:txBody>
          <a:bodyPr/>
          <a:lstStyle/>
          <a:p>
            <a:endParaRPr lang="fo-FO"/>
          </a:p>
        </p:txBody>
      </p:sp>
      <p:sp>
        <p:nvSpPr>
          <p:cNvPr id="6" name="Slide Number Placeholder 5"/>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o-F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5" name="Date Placeholder 4"/>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6" name="Footer Placeholder 5"/>
          <p:cNvSpPr>
            <a:spLocks noGrp="1"/>
          </p:cNvSpPr>
          <p:nvPr>
            <p:ph type="ftr" sz="quarter" idx="11"/>
          </p:nvPr>
        </p:nvSpPr>
        <p:spPr/>
        <p:txBody>
          <a:bodyPr/>
          <a:lstStyle/>
          <a:p>
            <a:endParaRPr lang="fo-FO"/>
          </a:p>
        </p:txBody>
      </p:sp>
      <p:sp>
        <p:nvSpPr>
          <p:cNvPr id="7" name="Slide Number Placeholder 6"/>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o-F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7" name="Date Placeholder 6"/>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8" name="Footer Placeholder 7"/>
          <p:cNvSpPr>
            <a:spLocks noGrp="1"/>
          </p:cNvSpPr>
          <p:nvPr>
            <p:ph type="ftr" sz="quarter" idx="11"/>
          </p:nvPr>
        </p:nvSpPr>
        <p:spPr/>
        <p:txBody>
          <a:bodyPr/>
          <a:lstStyle/>
          <a:p>
            <a:endParaRPr lang="fo-FO"/>
          </a:p>
        </p:txBody>
      </p:sp>
      <p:sp>
        <p:nvSpPr>
          <p:cNvPr id="9" name="Slide Number Placeholder 8"/>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o-FO"/>
          </a:p>
        </p:txBody>
      </p:sp>
      <p:sp>
        <p:nvSpPr>
          <p:cNvPr id="3" name="Date Placeholder 2"/>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4" name="Footer Placeholder 3"/>
          <p:cNvSpPr>
            <a:spLocks noGrp="1"/>
          </p:cNvSpPr>
          <p:nvPr>
            <p:ph type="ftr" sz="quarter" idx="11"/>
          </p:nvPr>
        </p:nvSpPr>
        <p:spPr/>
        <p:txBody>
          <a:bodyPr/>
          <a:lstStyle/>
          <a:p>
            <a:endParaRPr lang="fo-FO"/>
          </a:p>
        </p:txBody>
      </p:sp>
      <p:sp>
        <p:nvSpPr>
          <p:cNvPr id="5" name="Slide Number Placeholder 4"/>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3" name="Footer Placeholder 2"/>
          <p:cNvSpPr>
            <a:spLocks noGrp="1"/>
          </p:cNvSpPr>
          <p:nvPr>
            <p:ph type="ftr" sz="quarter" idx="11"/>
          </p:nvPr>
        </p:nvSpPr>
        <p:spPr/>
        <p:txBody>
          <a:bodyPr/>
          <a:lstStyle/>
          <a:p>
            <a:endParaRPr lang="fo-FO"/>
          </a:p>
        </p:txBody>
      </p:sp>
      <p:sp>
        <p:nvSpPr>
          <p:cNvPr id="4" name="Slide Number Placeholder 3"/>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o-F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6" name="Footer Placeholder 5"/>
          <p:cNvSpPr>
            <a:spLocks noGrp="1"/>
          </p:cNvSpPr>
          <p:nvPr>
            <p:ph type="ftr" sz="quarter" idx="11"/>
          </p:nvPr>
        </p:nvSpPr>
        <p:spPr/>
        <p:txBody>
          <a:bodyPr/>
          <a:lstStyle/>
          <a:p>
            <a:endParaRPr lang="fo-FO"/>
          </a:p>
        </p:txBody>
      </p:sp>
      <p:sp>
        <p:nvSpPr>
          <p:cNvPr id="7" name="Slide Number Placeholder 6"/>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o-F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o-F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6" name="Footer Placeholder 5"/>
          <p:cNvSpPr>
            <a:spLocks noGrp="1"/>
          </p:cNvSpPr>
          <p:nvPr>
            <p:ph type="ftr" sz="quarter" idx="11"/>
          </p:nvPr>
        </p:nvSpPr>
        <p:spPr/>
        <p:txBody>
          <a:bodyPr/>
          <a:lstStyle/>
          <a:p>
            <a:endParaRPr lang="fo-FO"/>
          </a:p>
        </p:txBody>
      </p:sp>
      <p:sp>
        <p:nvSpPr>
          <p:cNvPr id="7" name="Slide Number Placeholder 6"/>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o-F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4" name="Date Placeholder 3"/>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5" name="Footer Placeholder 4"/>
          <p:cNvSpPr>
            <a:spLocks noGrp="1"/>
          </p:cNvSpPr>
          <p:nvPr>
            <p:ph type="ftr" sz="quarter" idx="11"/>
          </p:nvPr>
        </p:nvSpPr>
        <p:spPr/>
        <p:txBody>
          <a:bodyPr/>
          <a:lstStyle/>
          <a:p>
            <a:endParaRPr lang="fo-FO"/>
          </a:p>
        </p:txBody>
      </p:sp>
      <p:sp>
        <p:nvSpPr>
          <p:cNvPr id="6" name="Slide Number Placeholder 5"/>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o-F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4" name="Date Placeholder 3"/>
          <p:cNvSpPr>
            <a:spLocks noGrp="1"/>
          </p:cNvSpPr>
          <p:nvPr>
            <p:ph type="dt" sz="half" idx="10"/>
          </p:nvPr>
        </p:nvSpPr>
        <p:spPr/>
        <p:txBody>
          <a:bodyPr/>
          <a:lstStyle/>
          <a:p>
            <a:fld id="{D158711C-F402-4C27-BEBD-0ED20351E011}" type="datetimeFigureOut">
              <a:rPr lang="fo-FO" smtClean="0"/>
              <a:pPr/>
              <a:t>21-06-2018</a:t>
            </a:fld>
            <a:endParaRPr lang="fo-FO"/>
          </a:p>
        </p:txBody>
      </p:sp>
      <p:sp>
        <p:nvSpPr>
          <p:cNvPr id="5" name="Footer Placeholder 4"/>
          <p:cNvSpPr>
            <a:spLocks noGrp="1"/>
          </p:cNvSpPr>
          <p:nvPr>
            <p:ph type="ftr" sz="quarter" idx="11"/>
          </p:nvPr>
        </p:nvSpPr>
        <p:spPr/>
        <p:txBody>
          <a:bodyPr/>
          <a:lstStyle/>
          <a:p>
            <a:endParaRPr lang="fo-FO"/>
          </a:p>
        </p:txBody>
      </p:sp>
      <p:sp>
        <p:nvSpPr>
          <p:cNvPr id="6" name="Slide Number Placeholder 5"/>
          <p:cNvSpPr>
            <a:spLocks noGrp="1"/>
          </p:cNvSpPr>
          <p:nvPr>
            <p:ph type="sldNum" sz="quarter" idx="12"/>
          </p:nvPr>
        </p:nvSpPr>
        <p:spPr/>
        <p:txBody>
          <a:bodyPr/>
          <a:lstStyle/>
          <a:p>
            <a:fld id="{12E38D93-FEDB-4584-8021-1CBAABDA751E}" type="slidenum">
              <a:rPr lang="fo-FO" smtClean="0"/>
              <a:pPr/>
              <a:t>‹#›</a:t>
            </a:fld>
            <a:endParaRPr lang="fo-F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o-F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o-F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8711C-F402-4C27-BEBD-0ED20351E011}" type="datetimeFigureOut">
              <a:rPr lang="fo-FO" smtClean="0"/>
              <a:pPr/>
              <a:t>21-06-2018</a:t>
            </a:fld>
            <a:endParaRPr lang="fo-F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o-F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E38D93-FEDB-4584-8021-1CBAABDA751E}" type="slidenum">
              <a:rPr lang="fo-FO" smtClean="0"/>
              <a:pPr/>
              <a:t>‹#›</a:t>
            </a:fld>
            <a:endParaRPr lang="fo-F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o-F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google.com/url?sa=i&amp;rct=j&amp;q=&amp;esrc=s&amp;source=images&amp;cd=&amp;cad=rja&amp;uact=8&amp;ved=0CAcQjRw&amp;url=http://www.stsci.edu/~volk/features1.html&amp;ei=-sk9VfqhIcXbaJ6egOgG&amp;bvm=bv.91665533,d.d24&amp;psig=AFQjCNGinpUPL14pqTW1bToiv-H2ZvSODQ&amp;ust=1430199170097342" TargetMode="External"/><Relationship Id="rId13"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8.jpeg"/><Relationship Id="rId2" Type="http://schemas.openxmlformats.org/officeDocument/2006/relationships/hyperlink" Target="http://www.frs.fo/default.asp" TargetMode="Externa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7.jpeg"/><Relationship Id="rId5" Type="http://schemas.openxmlformats.org/officeDocument/2006/relationships/image" Target="../media/image2.gif"/><Relationship Id="rId10" Type="http://schemas.openxmlformats.org/officeDocument/2006/relationships/image" Target="../media/image6.emf"/><Relationship Id="rId4" Type="http://schemas.openxmlformats.org/officeDocument/2006/relationships/hyperlink" Target="http://www.mpimet.mpg.de/" TargetMode="External"/><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gif"/></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tiff"/></Relationships>
</file>

<file path=ppt/slides/_rels/slide12.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3.png"/><Relationship Id="rId4" Type="http://schemas.openxmlformats.org/officeDocument/2006/relationships/image" Target="../media/image43.gif"/></Relationships>
</file>

<file path=ppt/slides/_rels/slide2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hyperlink" Target="http://www.ceh.ac.uk/isle-may-breeding-season-summaries" TargetMode="Externa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2.tiff"/></Relationships>
</file>

<file path=ppt/slides/_rels/slide2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6.png"/><Relationship Id="rId1" Type="http://schemas.openxmlformats.org/officeDocument/2006/relationships/slideLayout" Target="../slideLayouts/slideLayout6.xml"/><Relationship Id="rId5" Type="http://schemas.openxmlformats.org/officeDocument/2006/relationships/image" Target="../media/image52.tiff"/><Relationship Id="rId4" Type="http://schemas.openxmlformats.org/officeDocument/2006/relationships/image" Target="../media/image57.tiff"/></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8.jpeg"/><Relationship Id="rId7" Type="http://schemas.openxmlformats.org/officeDocument/2006/relationships/image" Target="../media/image35.emf"/><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59.png"/><Relationship Id="rId9"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www.naclim.eu/" TargetMode="External"/><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a:xfrm>
            <a:off x="0" y="2606675"/>
            <a:ext cx="9144000" cy="1470025"/>
          </a:xfrm>
        </p:spPr>
        <p:txBody>
          <a:bodyPr>
            <a:normAutofit fontScale="90000"/>
          </a:bodyPr>
          <a:lstStyle/>
          <a:p>
            <a:r>
              <a:rPr lang="fo-FO" sz="4800" dirty="0" smtClean="0"/>
              <a:t>Selected short-stories</a:t>
            </a:r>
            <a:br>
              <a:rPr lang="fo-FO" sz="4800" dirty="0" smtClean="0"/>
            </a:br>
            <a:r>
              <a:rPr lang="fo-FO" sz="4800" dirty="0" smtClean="0"/>
              <a:t>from Icelandic waters</a:t>
            </a:r>
            <a:endParaRPr lang="da-DK" sz="4000" dirty="0"/>
          </a:p>
        </p:txBody>
      </p:sp>
      <p:sp>
        <p:nvSpPr>
          <p:cNvPr id="65539" name="Rectangle 3"/>
          <p:cNvSpPr>
            <a:spLocks noGrp="1" noChangeArrowheads="1"/>
          </p:cNvSpPr>
          <p:nvPr>
            <p:ph type="subTitle" idx="1"/>
          </p:nvPr>
        </p:nvSpPr>
        <p:spPr>
          <a:xfrm>
            <a:off x="1258888" y="4581525"/>
            <a:ext cx="6400800" cy="622300"/>
          </a:xfrm>
        </p:spPr>
        <p:txBody>
          <a:bodyPr/>
          <a:lstStyle/>
          <a:p>
            <a:r>
              <a:rPr lang="da-DK" sz="2400" dirty="0"/>
              <a:t>Hjálmar Hátún</a:t>
            </a:r>
          </a:p>
        </p:txBody>
      </p:sp>
      <p:sp>
        <p:nvSpPr>
          <p:cNvPr id="65546" name="Text Box 10"/>
          <p:cNvSpPr txBox="1">
            <a:spLocks noChangeArrowheads="1"/>
          </p:cNvSpPr>
          <p:nvPr/>
        </p:nvSpPr>
        <p:spPr bwMode="auto">
          <a:xfrm>
            <a:off x="7740352" y="6488668"/>
            <a:ext cx="1469633" cy="369332"/>
          </a:xfrm>
          <a:prstGeom prst="rect">
            <a:avLst/>
          </a:prstGeom>
          <a:noFill/>
          <a:ln w="9525" algn="ctr">
            <a:noFill/>
            <a:miter lim="800000"/>
            <a:headEnd/>
            <a:tailEnd/>
          </a:ln>
          <a:effectLst/>
        </p:spPr>
        <p:txBody>
          <a:bodyPr wrap="none">
            <a:spAutoFit/>
          </a:bodyPr>
          <a:lstStyle/>
          <a:p>
            <a:r>
              <a:rPr lang="da-DK" dirty="0" smtClean="0"/>
              <a:t>October 2017</a:t>
            </a:r>
            <a:endParaRPr lang="da-DK" dirty="0"/>
          </a:p>
        </p:txBody>
      </p:sp>
      <p:sp>
        <p:nvSpPr>
          <p:cNvPr id="65547" name="Text Box 11"/>
          <p:cNvSpPr txBox="1">
            <a:spLocks noChangeArrowheads="1"/>
          </p:cNvSpPr>
          <p:nvPr/>
        </p:nvSpPr>
        <p:spPr bwMode="auto">
          <a:xfrm>
            <a:off x="3191773" y="5013176"/>
            <a:ext cx="2658613" cy="369332"/>
          </a:xfrm>
          <a:prstGeom prst="rect">
            <a:avLst/>
          </a:prstGeom>
          <a:noFill/>
          <a:ln w="9525" algn="ctr">
            <a:noFill/>
            <a:miter lim="800000"/>
            <a:headEnd/>
            <a:tailEnd/>
          </a:ln>
          <a:effectLst/>
        </p:spPr>
        <p:txBody>
          <a:bodyPr wrap="none">
            <a:spAutoFit/>
          </a:bodyPr>
          <a:lstStyle/>
          <a:p>
            <a:pPr algn="ctr"/>
            <a:r>
              <a:rPr lang="en-US" dirty="0" smtClean="0"/>
              <a:t>And many good people </a:t>
            </a:r>
            <a:r>
              <a:rPr lang="en-US" dirty="0" smtClean="0">
                <a:sym typeface="Wingdings" pitchFamily="2" charset="2"/>
              </a:rPr>
              <a:t></a:t>
            </a:r>
            <a:endParaRPr lang="da-DK" sz="1600" dirty="0"/>
          </a:p>
        </p:txBody>
      </p:sp>
      <p:pic>
        <p:nvPicPr>
          <p:cNvPr id="65549" name="Picture 13" descr="logo">
            <a:hlinkClick r:id="rId2"/>
          </p:cNvPr>
          <p:cNvPicPr>
            <a:picLocks noChangeAspect="1" noChangeArrowheads="1"/>
          </p:cNvPicPr>
          <p:nvPr/>
        </p:nvPicPr>
        <p:blipFill>
          <a:blip r:embed="rId3" cstate="print"/>
          <a:srcRect/>
          <a:stretch>
            <a:fillRect/>
          </a:stretch>
        </p:blipFill>
        <p:spPr bwMode="auto">
          <a:xfrm>
            <a:off x="0" y="6161484"/>
            <a:ext cx="4427538" cy="723900"/>
          </a:xfrm>
          <a:prstGeom prst="rect">
            <a:avLst/>
          </a:prstGeom>
          <a:noFill/>
        </p:spPr>
      </p:pic>
      <p:pic>
        <p:nvPicPr>
          <p:cNvPr id="16" name="Picture 2" descr="http://www.mpimet.mpg.de/fileadmin/template/mpimet2010/img/logo_mpimet_2010.gif">
            <a:hlinkClick r:id="rId4"/>
          </p:cNvPr>
          <p:cNvPicPr>
            <a:picLocks noChangeAspect="1" noChangeArrowheads="1"/>
          </p:cNvPicPr>
          <p:nvPr/>
        </p:nvPicPr>
        <p:blipFill>
          <a:blip r:embed="rId5" cstate="print"/>
          <a:srcRect/>
          <a:stretch>
            <a:fillRect/>
          </a:stretch>
        </p:blipFill>
        <p:spPr bwMode="auto">
          <a:xfrm>
            <a:off x="323528" y="5445224"/>
            <a:ext cx="2571750" cy="638175"/>
          </a:xfrm>
          <a:prstGeom prst="rect">
            <a:avLst/>
          </a:prstGeom>
          <a:noFill/>
        </p:spPr>
      </p:pic>
      <p:pic>
        <p:nvPicPr>
          <p:cNvPr id="17" name="Picture 2"/>
          <p:cNvPicPr>
            <a:picLocks noChangeAspect="1" noChangeArrowheads="1"/>
          </p:cNvPicPr>
          <p:nvPr/>
        </p:nvPicPr>
        <p:blipFill>
          <a:blip r:embed="rId6" cstate="print"/>
          <a:srcRect/>
          <a:stretch>
            <a:fillRect/>
          </a:stretch>
        </p:blipFill>
        <p:spPr bwMode="auto">
          <a:xfrm>
            <a:off x="107504" y="4653136"/>
            <a:ext cx="1529956" cy="697093"/>
          </a:xfrm>
          <a:prstGeom prst="rect">
            <a:avLst/>
          </a:prstGeom>
          <a:noFill/>
          <a:ln w="9525" cap="flat" cmpd="sng" algn="ctr">
            <a:noFill/>
            <a:prstDash val="solid"/>
            <a:miter lim="800000"/>
            <a:headEnd/>
            <a:tailEnd/>
          </a:ln>
        </p:spPr>
      </p:pic>
      <p:pic>
        <p:nvPicPr>
          <p:cNvPr id="55" name="Picture 6" descr="Calanus_RGB_gj"/>
          <p:cNvPicPr>
            <a:picLocks noChangeAspect="1" noChangeArrowheads="1"/>
          </p:cNvPicPr>
          <p:nvPr/>
        </p:nvPicPr>
        <p:blipFill>
          <a:blip r:embed="rId7" cstate="print"/>
          <a:srcRect/>
          <a:stretch>
            <a:fillRect/>
          </a:stretch>
        </p:blipFill>
        <p:spPr bwMode="auto">
          <a:xfrm>
            <a:off x="3995936" y="1340768"/>
            <a:ext cx="863600" cy="744538"/>
          </a:xfrm>
          <a:prstGeom prst="rect">
            <a:avLst/>
          </a:prstGeom>
          <a:noFill/>
        </p:spPr>
      </p:pic>
      <p:pic>
        <p:nvPicPr>
          <p:cNvPr id="54" name="Picture 5" descr="https://encrypted-tbn1.gstatic.com/images?q=tbn:ANd9GcRnFHvM_BgWvHe08aFy3pAKgx6z_wA07bo0q5758lTt648wYFYh-A">
            <a:hlinkClick r:id="rId8"/>
          </p:cNvPr>
          <p:cNvPicPr>
            <a:picLocks noChangeAspect="1" noChangeArrowheads="1"/>
          </p:cNvPicPr>
          <p:nvPr/>
        </p:nvPicPr>
        <p:blipFill>
          <a:blip r:embed="rId9" cstate="print"/>
          <a:srcRect l="9430" t="6097" r="65423" b="63420"/>
          <a:stretch>
            <a:fillRect/>
          </a:stretch>
        </p:blipFill>
        <p:spPr bwMode="auto">
          <a:xfrm>
            <a:off x="2555776" y="1412776"/>
            <a:ext cx="1008112" cy="945105"/>
          </a:xfrm>
          <a:prstGeom prst="rect">
            <a:avLst/>
          </a:prstGeom>
          <a:noFill/>
        </p:spPr>
      </p:pic>
      <p:pic>
        <p:nvPicPr>
          <p:cNvPr id="51" name="Picture 50"/>
          <p:cNvPicPr/>
          <p:nvPr/>
        </p:nvPicPr>
        <p:blipFill>
          <a:blip r:embed="rId10" cstate="print"/>
          <a:srcRect l="18827" t="8697" r="8220" b="33638"/>
          <a:stretch>
            <a:fillRect/>
          </a:stretch>
        </p:blipFill>
        <p:spPr bwMode="auto">
          <a:xfrm>
            <a:off x="107504" y="116632"/>
            <a:ext cx="2232248" cy="1728192"/>
          </a:xfrm>
          <a:prstGeom prst="rect">
            <a:avLst/>
          </a:prstGeom>
          <a:noFill/>
          <a:ln w="9525">
            <a:noFill/>
            <a:miter lim="800000"/>
            <a:headEnd/>
            <a:tailEnd/>
          </a:ln>
        </p:spPr>
      </p:pic>
      <p:pic>
        <p:nvPicPr>
          <p:cNvPr id="52" name="Picture 15" descr="picture of Black Legged Kittiwake Picture Image"/>
          <p:cNvPicPr>
            <a:picLocks noChangeAspect="1" noChangeArrowheads="1"/>
          </p:cNvPicPr>
          <p:nvPr/>
        </p:nvPicPr>
        <p:blipFill>
          <a:blip r:embed="rId11" cstate="print"/>
          <a:srcRect/>
          <a:stretch>
            <a:fillRect/>
          </a:stretch>
        </p:blipFill>
        <p:spPr bwMode="auto">
          <a:xfrm>
            <a:off x="7596336" y="-27384"/>
            <a:ext cx="1584176" cy="2327770"/>
          </a:xfrm>
          <a:prstGeom prst="rect">
            <a:avLst/>
          </a:prstGeom>
          <a:noFill/>
        </p:spPr>
      </p:pic>
      <p:pic>
        <p:nvPicPr>
          <p:cNvPr id="53" name="Picture 11" descr="PUFFIN. © THIS COPYRIGHTED IMAGE MUST NOT BE USED WITHOUT PERMISSION"/>
          <p:cNvPicPr>
            <a:picLocks noChangeAspect="1" noChangeArrowheads="1"/>
          </p:cNvPicPr>
          <p:nvPr/>
        </p:nvPicPr>
        <p:blipFill>
          <a:blip r:embed="rId12" cstate="print"/>
          <a:srcRect/>
          <a:stretch>
            <a:fillRect/>
          </a:stretch>
        </p:blipFill>
        <p:spPr bwMode="auto">
          <a:xfrm>
            <a:off x="5479105" y="620549"/>
            <a:ext cx="1325143" cy="1657067"/>
          </a:xfrm>
          <a:prstGeom prst="rect">
            <a:avLst/>
          </a:prstGeom>
          <a:noFill/>
        </p:spPr>
      </p:pic>
      <p:pic>
        <p:nvPicPr>
          <p:cNvPr id="82946" name="Picture 2" descr="D:\Projektir\EU\Blue-Action\Logo\blue-action-logo.jpg"/>
          <p:cNvPicPr>
            <a:picLocks noChangeAspect="1" noChangeArrowheads="1"/>
          </p:cNvPicPr>
          <p:nvPr/>
        </p:nvPicPr>
        <p:blipFill>
          <a:blip r:embed="rId13" cstate="print"/>
          <a:srcRect/>
          <a:stretch>
            <a:fillRect/>
          </a:stretch>
        </p:blipFill>
        <p:spPr bwMode="auto">
          <a:xfrm>
            <a:off x="4499992" y="6309320"/>
            <a:ext cx="2520280" cy="37804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o-FO" dirty="0" smtClean="0">
                <a:solidFill>
                  <a:srgbClr val="3004AC"/>
                </a:solidFill>
              </a:rPr>
              <a:t>Outline</a:t>
            </a:r>
            <a:endParaRPr lang="fo-FO" dirty="0">
              <a:solidFill>
                <a:srgbClr val="3004AC"/>
              </a:solidFill>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o-FO" sz="3600" dirty="0" smtClean="0"/>
              <a:t>The subpolar gyre</a:t>
            </a:r>
          </a:p>
          <a:p>
            <a:pPr marL="514350" indent="-514350">
              <a:buFont typeface="+mj-lt"/>
              <a:buAutoNum type="arabicPeriod"/>
            </a:pPr>
            <a:r>
              <a:rPr lang="fo-FO" sz="3600" dirty="0" smtClean="0"/>
              <a:t>A marked silicate decline</a:t>
            </a:r>
          </a:p>
          <a:p>
            <a:pPr marL="514350" indent="-514350">
              <a:buFont typeface="+mj-lt"/>
              <a:buAutoNum type="arabicPeriod"/>
            </a:pPr>
            <a:r>
              <a:rPr lang="fo-FO" sz="3600" dirty="0" smtClean="0"/>
              <a:t>Zooplankton south of Iceland</a:t>
            </a:r>
          </a:p>
          <a:p>
            <a:pPr marL="514350" indent="-514350">
              <a:buFont typeface="+mj-lt"/>
              <a:buAutoNum type="arabicPeriod"/>
            </a:pPr>
            <a:r>
              <a:rPr lang="fo-FO" sz="3600" dirty="0" smtClean="0"/>
              <a:t>The post-2006 mackerel expansion</a:t>
            </a:r>
          </a:p>
          <a:p>
            <a:pPr marL="514350" indent="-514350">
              <a:buFont typeface="+mj-lt"/>
              <a:buAutoNum type="arabicPeriod"/>
            </a:pPr>
            <a:r>
              <a:rPr lang="fo-FO" sz="3600" dirty="0" smtClean="0"/>
              <a:t>Seabirds</a:t>
            </a:r>
          </a:p>
          <a:p>
            <a:pPr marL="514350" indent="-514350">
              <a:buFont typeface="+mj-lt"/>
              <a:buAutoNum type="arabicPeriod"/>
            </a:pPr>
            <a:r>
              <a:rPr lang="fo-FO" sz="3600" dirty="0" smtClean="0"/>
              <a:t>Disappearance of </a:t>
            </a:r>
            <a:r>
              <a:rPr lang="fo-FO" sz="3600" i="1" dirty="0" smtClean="0"/>
              <a:t>Calanus hyperboreus </a:t>
            </a:r>
          </a:p>
          <a:p>
            <a:pPr marL="514350" indent="-514350">
              <a:buNone/>
            </a:pPr>
            <a:r>
              <a:rPr lang="fo-FO" sz="2400" dirty="0" smtClean="0"/>
              <a:t>	(north of the Faroe Islands)</a:t>
            </a:r>
          </a:p>
          <a:p>
            <a:pPr marL="514350" indent="-514350">
              <a:buFont typeface="+mj-lt"/>
              <a:buAutoNum type="arabicPeriod"/>
            </a:pPr>
            <a:endParaRPr lang="fo-FO" dirty="0" smtClean="0"/>
          </a:p>
          <a:p>
            <a:pPr marL="514350" indent="-514350">
              <a:buFont typeface="+mj-lt"/>
              <a:buAutoNum type="arabicPeriod"/>
            </a:pPr>
            <a:endParaRPr lang="fo-FO" dirty="0" smtClean="0"/>
          </a:p>
          <a:p>
            <a:pPr marL="514350" indent="-514350">
              <a:buFont typeface="+mj-lt"/>
              <a:buAutoNum type="arabicPeriod"/>
            </a:pPr>
            <a:endParaRPr lang="fo-FO"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NorthAtlanticBathymetric"/>
          <p:cNvPicPr preferRelativeResize="0">
            <a:picLocks noChangeAspect="1" noChangeArrowheads="1"/>
          </p:cNvPicPr>
          <p:nvPr/>
        </p:nvPicPr>
        <p:blipFill>
          <a:blip r:embed="rId2" cstate="print"/>
          <a:srcRect/>
          <a:stretch>
            <a:fillRect/>
          </a:stretch>
        </p:blipFill>
        <p:spPr bwMode="auto">
          <a:xfrm>
            <a:off x="-76200" y="0"/>
            <a:ext cx="9228138" cy="10287000"/>
          </a:xfrm>
          <a:prstGeom prst="rect">
            <a:avLst/>
          </a:prstGeom>
          <a:noFill/>
          <a:ln w="0">
            <a:solidFill>
              <a:srgbClr val="000066"/>
            </a:solidFill>
            <a:miter lim="800000"/>
            <a:headEnd/>
            <a:tailEnd/>
          </a:ln>
        </p:spPr>
      </p:pic>
      <p:sp>
        <p:nvSpPr>
          <p:cNvPr id="165891" name="Freeform 3"/>
          <p:cNvSpPr>
            <a:spLocks/>
          </p:cNvSpPr>
          <p:nvPr/>
        </p:nvSpPr>
        <p:spPr bwMode="auto">
          <a:xfrm>
            <a:off x="2247900" y="2286000"/>
            <a:ext cx="2667000" cy="965200"/>
          </a:xfrm>
          <a:custGeom>
            <a:avLst/>
            <a:gdLst/>
            <a:ahLst/>
            <a:cxnLst>
              <a:cxn ang="0">
                <a:pos x="1680" y="160"/>
              </a:cxn>
              <a:cxn ang="0">
                <a:pos x="1392" y="64"/>
              </a:cxn>
              <a:cxn ang="0">
                <a:pos x="912" y="544"/>
              </a:cxn>
              <a:cxn ang="0">
                <a:pos x="480" y="448"/>
              </a:cxn>
              <a:cxn ang="0">
                <a:pos x="288" y="256"/>
              </a:cxn>
              <a:cxn ang="0">
                <a:pos x="96" y="256"/>
              </a:cxn>
              <a:cxn ang="0">
                <a:pos x="0" y="400"/>
              </a:cxn>
            </a:cxnLst>
            <a:rect l="0" t="0" r="r" b="b"/>
            <a:pathLst>
              <a:path w="1680" h="608">
                <a:moveTo>
                  <a:pt x="1680" y="160"/>
                </a:moveTo>
                <a:cubicBezTo>
                  <a:pt x="1600" y="80"/>
                  <a:pt x="1520" y="0"/>
                  <a:pt x="1392" y="64"/>
                </a:cubicBezTo>
                <a:cubicBezTo>
                  <a:pt x="1264" y="128"/>
                  <a:pt x="1064" y="480"/>
                  <a:pt x="912" y="544"/>
                </a:cubicBezTo>
                <a:cubicBezTo>
                  <a:pt x="760" y="608"/>
                  <a:pt x="584" y="496"/>
                  <a:pt x="480" y="448"/>
                </a:cubicBezTo>
                <a:cubicBezTo>
                  <a:pt x="376" y="400"/>
                  <a:pt x="352" y="288"/>
                  <a:pt x="288" y="256"/>
                </a:cubicBezTo>
                <a:cubicBezTo>
                  <a:pt x="224" y="224"/>
                  <a:pt x="144" y="232"/>
                  <a:pt x="96" y="256"/>
                </a:cubicBezTo>
                <a:cubicBezTo>
                  <a:pt x="48" y="280"/>
                  <a:pt x="24" y="340"/>
                  <a:pt x="0" y="400"/>
                </a:cubicBezTo>
              </a:path>
            </a:pathLst>
          </a:custGeom>
          <a:noFill/>
          <a:ln w="127000" cmpd="sng">
            <a:solidFill>
              <a:srgbClr val="000066"/>
            </a:solidFill>
            <a:round/>
            <a:headEnd/>
            <a:tailEnd type="stealth" w="med" len="med"/>
          </a:ln>
          <a:effectLst/>
        </p:spPr>
        <p:txBody>
          <a:bodyPr/>
          <a:lstStyle/>
          <a:p>
            <a:endParaRPr lang="fo-FO"/>
          </a:p>
        </p:txBody>
      </p:sp>
      <p:sp>
        <p:nvSpPr>
          <p:cNvPr id="165892" name="Freeform 4"/>
          <p:cNvSpPr>
            <a:spLocks/>
          </p:cNvSpPr>
          <p:nvPr/>
        </p:nvSpPr>
        <p:spPr bwMode="auto">
          <a:xfrm>
            <a:off x="2400300" y="3225800"/>
            <a:ext cx="1905000" cy="1231900"/>
          </a:xfrm>
          <a:custGeom>
            <a:avLst/>
            <a:gdLst/>
            <a:ahLst/>
            <a:cxnLst>
              <a:cxn ang="0">
                <a:pos x="0" y="0"/>
              </a:cxn>
              <a:cxn ang="0">
                <a:pos x="336" y="336"/>
              </a:cxn>
              <a:cxn ang="0">
                <a:pos x="624" y="624"/>
              </a:cxn>
              <a:cxn ang="0">
                <a:pos x="960" y="768"/>
              </a:cxn>
              <a:cxn ang="0">
                <a:pos x="1200" y="672"/>
              </a:cxn>
            </a:cxnLst>
            <a:rect l="0" t="0" r="r" b="b"/>
            <a:pathLst>
              <a:path w="1200" h="776">
                <a:moveTo>
                  <a:pt x="0" y="0"/>
                </a:moveTo>
                <a:cubicBezTo>
                  <a:pt x="116" y="116"/>
                  <a:pt x="232" y="232"/>
                  <a:pt x="336" y="336"/>
                </a:cubicBezTo>
                <a:cubicBezTo>
                  <a:pt x="440" y="440"/>
                  <a:pt x="520" y="552"/>
                  <a:pt x="624" y="624"/>
                </a:cubicBezTo>
                <a:cubicBezTo>
                  <a:pt x="728" y="696"/>
                  <a:pt x="864" y="760"/>
                  <a:pt x="960" y="768"/>
                </a:cubicBezTo>
                <a:cubicBezTo>
                  <a:pt x="1056" y="776"/>
                  <a:pt x="1128" y="724"/>
                  <a:pt x="1200" y="672"/>
                </a:cubicBezTo>
              </a:path>
            </a:pathLst>
          </a:custGeom>
          <a:noFill/>
          <a:ln w="127000" cmpd="sng">
            <a:solidFill>
              <a:srgbClr val="000066"/>
            </a:solidFill>
            <a:round/>
            <a:headEnd/>
            <a:tailEnd type="stealth" w="med" len="med"/>
          </a:ln>
          <a:effectLst/>
        </p:spPr>
        <p:txBody>
          <a:bodyPr/>
          <a:lstStyle/>
          <a:p>
            <a:endParaRPr lang="fo-FO"/>
          </a:p>
        </p:txBody>
      </p:sp>
      <p:sp>
        <p:nvSpPr>
          <p:cNvPr id="165893" name="Freeform 5"/>
          <p:cNvSpPr>
            <a:spLocks/>
          </p:cNvSpPr>
          <p:nvPr/>
        </p:nvSpPr>
        <p:spPr bwMode="auto">
          <a:xfrm>
            <a:off x="4610100" y="2768600"/>
            <a:ext cx="863600" cy="1295400"/>
          </a:xfrm>
          <a:custGeom>
            <a:avLst/>
            <a:gdLst/>
            <a:ahLst/>
            <a:cxnLst>
              <a:cxn ang="0">
                <a:pos x="0" y="816"/>
              </a:cxn>
              <a:cxn ang="0">
                <a:pos x="432" y="624"/>
              </a:cxn>
              <a:cxn ang="0">
                <a:pos x="528" y="240"/>
              </a:cxn>
              <a:cxn ang="0">
                <a:pos x="336" y="0"/>
              </a:cxn>
            </a:cxnLst>
            <a:rect l="0" t="0" r="r" b="b"/>
            <a:pathLst>
              <a:path w="544" h="816">
                <a:moveTo>
                  <a:pt x="0" y="816"/>
                </a:moveTo>
                <a:cubicBezTo>
                  <a:pt x="172" y="768"/>
                  <a:pt x="344" y="720"/>
                  <a:pt x="432" y="624"/>
                </a:cubicBezTo>
                <a:cubicBezTo>
                  <a:pt x="520" y="528"/>
                  <a:pt x="544" y="344"/>
                  <a:pt x="528" y="240"/>
                </a:cubicBezTo>
                <a:cubicBezTo>
                  <a:pt x="512" y="136"/>
                  <a:pt x="424" y="68"/>
                  <a:pt x="336" y="0"/>
                </a:cubicBezTo>
              </a:path>
            </a:pathLst>
          </a:custGeom>
          <a:noFill/>
          <a:ln w="127000" cmpd="sng">
            <a:solidFill>
              <a:srgbClr val="000066"/>
            </a:solidFill>
            <a:round/>
            <a:headEnd/>
            <a:tailEnd type="stealth" w="med" len="med"/>
          </a:ln>
          <a:effectLst/>
        </p:spPr>
        <p:txBody>
          <a:bodyPr/>
          <a:lstStyle/>
          <a:p>
            <a:endParaRPr lang="fo-FO"/>
          </a:p>
        </p:txBody>
      </p:sp>
      <p:grpSp>
        <p:nvGrpSpPr>
          <p:cNvPr id="2" name="Group 6"/>
          <p:cNvGrpSpPr>
            <a:grpSpLocks/>
          </p:cNvGrpSpPr>
          <p:nvPr/>
        </p:nvGrpSpPr>
        <p:grpSpPr bwMode="auto">
          <a:xfrm>
            <a:off x="4686300" y="2286000"/>
            <a:ext cx="2171700" cy="1854200"/>
            <a:chOff x="2952" y="1440"/>
            <a:chExt cx="1368" cy="1168"/>
          </a:xfrm>
        </p:grpSpPr>
        <p:sp>
          <p:nvSpPr>
            <p:cNvPr id="165895" name="Freeform 7"/>
            <p:cNvSpPr>
              <a:spLocks/>
            </p:cNvSpPr>
            <p:nvPr/>
          </p:nvSpPr>
          <p:spPr bwMode="auto">
            <a:xfrm>
              <a:off x="2952" y="1640"/>
              <a:ext cx="936" cy="968"/>
            </a:xfrm>
            <a:custGeom>
              <a:avLst/>
              <a:gdLst/>
              <a:ahLst/>
              <a:cxnLst>
                <a:cxn ang="0">
                  <a:pos x="0" y="968"/>
                </a:cxn>
                <a:cxn ang="0">
                  <a:pos x="288" y="920"/>
                </a:cxn>
                <a:cxn ang="0">
                  <a:pos x="720" y="728"/>
                </a:cxn>
                <a:cxn ang="0">
                  <a:pos x="912" y="344"/>
                </a:cxn>
                <a:cxn ang="0">
                  <a:pos x="864" y="56"/>
                </a:cxn>
                <a:cxn ang="0">
                  <a:pos x="576" y="8"/>
                </a:cxn>
                <a:cxn ang="0">
                  <a:pos x="336" y="56"/>
                </a:cxn>
              </a:cxnLst>
              <a:rect l="0" t="0" r="r" b="b"/>
              <a:pathLst>
                <a:path w="936" h="968">
                  <a:moveTo>
                    <a:pt x="0" y="968"/>
                  </a:moveTo>
                  <a:cubicBezTo>
                    <a:pt x="84" y="964"/>
                    <a:pt x="168" y="960"/>
                    <a:pt x="288" y="920"/>
                  </a:cubicBezTo>
                  <a:cubicBezTo>
                    <a:pt x="408" y="880"/>
                    <a:pt x="616" y="824"/>
                    <a:pt x="720" y="728"/>
                  </a:cubicBezTo>
                  <a:cubicBezTo>
                    <a:pt x="824" y="632"/>
                    <a:pt x="888" y="456"/>
                    <a:pt x="912" y="344"/>
                  </a:cubicBezTo>
                  <a:cubicBezTo>
                    <a:pt x="936" y="232"/>
                    <a:pt x="920" y="112"/>
                    <a:pt x="864" y="56"/>
                  </a:cubicBezTo>
                  <a:cubicBezTo>
                    <a:pt x="808" y="0"/>
                    <a:pt x="664" y="8"/>
                    <a:pt x="576" y="8"/>
                  </a:cubicBezTo>
                  <a:cubicBezTo>
                    <a:pt x="488" y="8"/>
                    <a:pt x="412" y="32"/>
                    <a:pt x="336" y="56"/>
                  </a:cubicBezTo>
                </a:path>
              </a:pathLst>
            </a:custGeom>
            <a:noFill/>
            <a:ln w="127000" cmpd="sng">
              <a:solidFill>
                <a:srgbClr val="000066"/>
              </a:solidFill>
              <a:round/>
              <a:headEnd/>
              <a:tailEnd type="stealth" w="med" len="med"/>
            </a:ln>
            <a:effectLst/>
          </p:spPr>
          <p:txBody>
            <a:bodyPr/>
            <a:lstStyle/>
            <a:p>
              <a:endParaRPr lang="fo-FO"/>
            </a:p>
          </p:txBody>
        </p:sp>
        <p:sp>
          <p:nvSpPr>
            <p:cNvPr id="165896" name="Freeform 8"/>
            <p:cNvSpPr>
              <a:spLocks/>
            </p:cNvSpPr>
            <p:nvPr/>
          </p:nvSpPr>
          <p:spPr bwMode="auto">
            <a:xfrm>
              <a:off x="3840" y="1440"/>
              <a:ext cx="480" cy="624"/>
            </a:xfrm>
            <a:custGeom>
              <a:avLst/>
              <a:gdLst/>
              <a:ahLst/>
              <a:cxnLst>
                <a:cxn ang="0">
                  <a:pos x="0" y="624"/>
                </a:cxn>
                <a:cxn ang="0">
                  <a:pos x="96" y="432"/>
                </a:cxn>
                <a:cxn ang="0">
                  <a:pos x="336" y="240"/>
                </a:cxn>
                <a:cxn ang="0">
                  <a:pos x="480" y="0"/>
                </a:cxn>
              </a:cxnLst>
              <a:rect l="0" t="0" r="r" b="b"/>
              <a:pathLst>
                <a:path w="480" h="624">
                  <a:moveTo>
                    <a:pt x="0" y="624"/>
                  </a:moveTo>
                  <a:cubicBezTo>
                    <a:pt x="20" y="560"/>
                    <a:pt x="40" y="496"/>
                    <a:pt x="96" y="432"/>
                  </a:cubicBezTo>
                  <a:cubicBezTo>
                    <a:pt x="152" y="368"/>
                    <a:pt x="272" y="312"/>
                    <a:pt x="336" y="240"/>
                  </a:cubicBezTo>
                  <a:cubicBezTo>
                    <a:pt x="400" y="168"/>
                    <a:pt x="440" y="84"/>
                    <a:pt x="480" y="0"/>
                  </a:cubicBezTo>
                </a:path>
              </a:pathLst>
            </a:custGeom>
            <a:noFill/>
            <a:ln w="57150" cmpd="sng">
              <a:solidFill>
                <a:srgbClr val="000066"/>
              </a:solidFill>
              <a:round/>
              <a:headEnd/>
              <a:tailEnd type="stealth" w="med" len="med"/>
            </a:ln>
            <a:effectLst/>
          </p:spPr>
          <p:txBody>
            <a:bodyPr/>
            <a:lstStyle/>
            <a:p>
              <a:endParaRPr lang="fo-FO"/>
            </a:p>
          </p:txBody>
        </p:sp>
      </p:grpSp>
      <p:grpSp>
        <p:nvGrpSpPr>
          <p:cNvPr id="3" name="Group 9"/>
          <p:cNvGrpSpPr>
            <a:grpSpLocks/>
          </p:cNvGrpSpPr>
          <p:nvPr/>
        </p:nvGrpSpPr>
        <p:grpSpPr bwMode="auto">
          <a:xfrm>
            <a:off x="1181100" y="4724400"/>
            <a:ext cx="4724400" cy="1854200"/>
            <a:chOff x="744" y="2976"/>
            <a:chExt cx="2976" cy="1168"/>
          </a:xfrm>
        </p:grpSpPr>
        <p:sp>
          <p:nvSpPr>
            <p:cNvPr id="165898" name="Freeform 10"/>
            <p:cNvSpPr>
              <a:spLocks/>
            </p:cNvSpPr>
            <p:nvPr/>
          </p:nvSpPr>
          <p:spPr bwMode="auto">
            <a:xfrm>
              <a:off x="744" y="2976"/>
              <a:ext cx="2976" cy="1168"/>
            </a:xfrm>
            <a:custGeom>
              <a:avLst/>
              <a:gdLst/>
              <a:ahLst/>
              <a:cxnLst>
                <a:cxn ang="0">
                  <a:pos x="0" y="1168"/>
                </a:cxn>
                <a:cxn ang="0">
                  <a:pos x="384" y="784"/>
                </a:cxn>
                <a:cxn ang="0">
                  <a:pos x="1248" y="496"/>
                </a:cxn>
                <a:cxn ang="0">
                  <a:pos x="2160" y="64"/>
                </a:cxn>
                <a:cxn ang="0">
                  <a:pos x="2688" y="112"/>
                </a:cxn>
                <a:cxn ang="0">
                  <a:pos x="2976" y="352"/>
                </a:cxn>
              </a:cxnLst>
              <a:rect l="0" t="0" r="r" b="b"/>
              <a:pathLst>
                <a:path w="2976" h="1168">
                  <a:moveTo>
                    <a:pt x="0" y="1168"/>
                  </a:moveTo>
                  <a:cubicBezTo>
                    <a:pt x="88" y="1032"/>
                    <a:pt x="176" y="896"/>
                    <a:pt x="384" y="784"/>
                  </a:cubicBezTo>
                  <a:cubicBezTo>
                    <a:pt x="592" y="672"/>
                    <a:pt x="952" y="616"/>
                    <a:pt x="1248" y="496"/>
                  </a:cubicBezTo>
                  <a:cubicBezTo>
                    <a:pt x="1544" y="376"/>
                    <a:pt x="1920" y="128"/>
                    <a:pt x="2160" y="64"/>
                  </a:cubicBezTo>
                  <a:cubicBezTo>
                    <a:pt x="2400" y="0"/>
                    <a:pt x="2552" y="64"/>
                    <a:pt x="2688" y="112"/>
                  </a:cubicBezTo>
                  <a:cubicBezTo>
                    <a:pt x="2824" y="160"/>
                    <a:pt x="2900" y="256"/>
                    <a:pt x="2976" y="352"/>
                  </a:cubicBezTo>
                </a:path>
              </a:pathLst>
            </a:custGeom>
            <a:noFill/>
            <a:ln w="127000" cmpd="sng">
              <a:solidFill>
                <a:srgbClr val="CC0000"/>
              </a:solidFill>
              <a:round/>
              <a:headEnd/>
              <a:tailEnd type="stealth" w="med" len="med"/>
            </a:ln>
            <a:effectLst/>
          </p:spPr>
          <p:txBody>
            <a:bodyPr/>
            <a:lstStyle/>
            <a:p>
              <a:endParaRPr lang="fo-FO"/>
            </a:p>
          </p:txBody>
        </p:sp>
        <p:sp>
          <p:nvSpPr>
            <p:cNvPr id="165899" name="Text Box 11"/>
            <p:cNvSpPr txBox="1">
              <a:spLocks noChangeArrowheads="1"/>
            </p:cNvSpPr>
            <p:nvPr/>
          </p:nvSpPr>
          <p:spPr bwMode="auto">
            <a:xfrm>
              <a:off x="2208" y="3456"/>
              <a:ext cx="1079" cy="518"/>
            </a:xfrm>
            <a:prstGeom prst="rect">
              <a:avLst/>
            </a:prstGeom>
            <a:solidFill>
              <a:schemeClr val="bg1"/>
            </a:solidFill>
            <a:ln w="9525">
              <a:noFill/>
              <a:miter lim="800000"/>
              <a:headEnd/>
              <a:tailEnd/>
            </a:ln>
            <a:effectLst/>
          </p:spPr>
          <p:txBody>
            <a:bodyPr wrap="none">
              <a:spAutoFit/>
            </a:bodyPr>
            <a:lstStyle/>
            <a:p>
              <a:pPr algn="ctr"/>
              <a:r>
                <a:rPr lang="da-DK" sz="2400" b="1">
                  <a:solidFill>
                    <a:srgbClr val="CC0000"/>
                  </a:solidFill>
                  <a:latin typeface="Arial Unicode MS" pitchFamily="34" charset="-128"/>
                </a:rPr>
                <a:t>Subtropical</a:t>
              </a:r>
            </a:p>
            <a:p>
              <a:pPr algn="ctr"/>
              <a:r>
                <a:rPr lang="da-DK" sz="2400" b="1">
                  <a:solidFill>
                    <a:srgbClr val="CC0000"/>
                  </a:solidFill>
                  <a:latin typeface="Arial Unicode MS" pitchFamily="34" charset="-128"/>
                </a:rPr>
                <a:t>Gyre</a:t>
              </a:r>
              <a:endParaRPr lang="fo-FO" sz="2400" b="1">
                <a:solidFill>
                  <a:srgbClr val="CC0000"/>
                </a:solidFill>
                <a:latin typeface="Arial Unicode MS" pitchFamily="34" charset="-128"/>
              </a:endParaRPr>
            </a:p>
          </p:txBody>
        </p:sp>
      </p:grpSp>
      <p:sp>
        <p:nvSpPr>
          <p:cNvPr id="165900" name="Text Box 12"/>
          <p:cNvSpPr txBox="1">
            <a:spLocks noChangeArrowheads="1"/>
          </p:cNvSpPr>
          <p:nvPr/>
        </p:nvSpPr>
        <p:spPr bwMode="auto">
          <a:xfrm>
            <a:off x="3635375" y="3141663"/>
            <a:ext cx="1406525" cy="822325"/>
          </a:xfrm>
          <a:prstGeom prst="rect">
            <a:avLst/>
          </a:prstGeom>
          <a:solidFill>
            <a:schemeClr val="bg1"/>
          </a:solidFill>
          <a:ln w="9525">
            <a:noFill/>
            <a:miter lim="800000"/>
            <a:headEnd/>
            <a:tailEnd/>
          </a:ln>
          <a:effectLst/>
        </p:spPr>
        <p:txBody>
          <a:bodyPr wrap="none">
            <a:spAutoFit/>
          </a:bodyPr>
          <a:lstStyle/>
          <a:p>
            <a:pPr algn="ctr"/>
            <a:r>
              <a:rPr lang="da-DK" sz="2400" b="1">
                <a:solidFill>
                  <a:srgbClr val="000066"/>
                </a:solidFill>
                <a:latin typeface="Arial Unicode MS" pitchFamily="34" charset="-128"/>
              </a:rPr>
              <a:t>Subpolar</a:t>
            </a:r>
          </a:p>
          <a:p>
            <a:pPr algn="ctr"/>
            <a:r>
              <a:rPr lang="da-DK" sz="2400" b="1">
                <a:solidFill>
                  <a:srgbClr val="000066"/>
                </a:solidFill>
                <a:latin typeface="Arial Unicode MS" pitchFamily="34" charset="-128"/>
              </a:rPr>
              <a:t>Gyre</a:t>
            </a:r>
            <a:endParaRPr lang="fo-FO" sz="2400" b="1">
              <a:solidFill>
                <a:srgbClr val="000066"/>
              </a:solidFill>
              <a:latin typeface="Arial Unicode MS" pitchFamily="34" charset="-128"/>
            </a:endParaRPr>
          </a:p>
        </p:txBody>
      </p:sp>
      <p:sp>
        <p:nvSpPr>
          <p:cNvPr id="165902" name="Oval 14"/>
          <p:cNvSpPr>
            <a:spLocks noChangeArrowheads="1"/>
          </p:cNvSpPr>
          <p:nvPr/>
        </p:nvSpPr>
        <p:spPr bwMode="auto">
          <a:xfrm>
            <a:off x="2209800" y="2971800"/>
            <a:ext cx="685800" cy="685800"/>
          </a:xfrm>
          <a:prstGeom prst="ellipse">
            <a:avLst/>
          </a:prstGeom>
          <a:solidFill>
            <a:srgbClr val="000066"/>
          </a:solidFill>
          <a:ln w="9525">
            <a:solidFill>
              <a:schemeClr val="tx1"/>
            </a:solidFill>
            <a:round/>
            <a:headEnd/>
            <a:tailEnd/>
          </a:ln>
          <a:effectLst/>
        </p:spPr>
        <p:txBody>
          <a:bodyPr wrap="none" anchor="ctr"/>
          <a:lstStyle/>
          <a:p>
            <a:endParaRPr lang="fo-FO"/>
          </a:p>
        </p:txBody>
      </p:sp>
      <p:sp>
        <p:nvSpPr>
          <p:cNvPr id="165903" name="Text Box 15"/>
          <p:cNvSpPr txBox="1">
            <a:spLocks noChangeArrowheads="1"/>
          </p:cNvSpPr>
          <p:nvPr/>
        </p:nvSpPr>
        <p:spPr bwMode="auto">
          <a:xfrm>
            <a:off x="609600" y="3810000"/>
            <a:ext cx="2120900" cy="822325"/>
          </a:xfrm>
          <a:prstGeom prst="rect">
            <a:avLst/>
          </a:prstGeom>
          <a:solidFill>
            <a:schemeClr val="bg1"/>
          </a:solidFill>
          <a:ln w="9525">
            <a:noFill/>
            <a:miter lim="800000"/>
            <a:headEnd/>
            <a:tailEnd/>
          </a:ln>
          <a:effectLst/>
        </p:spPr>
        <p:txBody>
          <a:bodyPr wrap="none">
            <a:spAutoFit/>
          </a:bodyPr>
          <a:lstStyle/>
          <a:p>
            <a:pPr algn="ctr"/>
            <a:r>
              <a:rPr lang="da-DK" sz="2400" b="1">
                <a:solidFill>
                  <a:srgbClr val="000066"/>
                </a:solidFill>
                <a:latin typeface="Arial Unicode MS" pitchFamily="34" charset="-128"/>
              </a:rPr>
              <a:t>Labrador Sea </a:t>
            </a:r>
          </a:p>
          <a:p>
            <a:pPr algn="ctr"/>
            <a:r>
              <a:rPr lang="da-DK" sz="2400" b="1">
                <a:solidFill>
                  <a:srgbClr val="000066"/>
                </a:solidFill>
                <a:latin typeface="Arial Unicode MS" pitchFamily="34" charset="-128"/>
              </a:rPr>
              <a:t>convection</a:t>
            </a:r>
            <a:endParaRPr lang="fo-FO" sz="2400" b="1">
              <a:solidFill>
                <a:srgbClr val="000066"/>
              </a:solidFill>
              <a:latin typeface="Arial Unicode MS" pitchFamily="34" charset="-128"/>
            </a:endParaRPr>
          </a:p>
        </p:txBody>
      </p:sp>
      <p:grpSp>
        <p:nvGrpSpPr>
          <p:cNvPr id="4" name="Group 16"/>
          <p:cNvGrpSpPr>
            <a:grpSpLocks/>
          </p:cNvGrpSpPr>
          <p:nvPr/>
        </p:nvGrpSpPr>
        <p:grpSpPr bwMode="auto">
          <a:xfrm>
            <a:off x="4572000" y="2362200"/>
            <a:ext cx="2057400" cy="2438400"/>
            <a:chOff x="2880" y="1488"/>
            <a:chExt cx="1296" cy="1536"/>
          </a:xfrm>
        </p:grpSpPr>
        <p:sp>
          <p:nvSpPr>
            <p:cNvPr id="165905" name="Freeform 17"/>
            <p:cNvSpPr>
              <a:spLocks/>
            </p:cNvSpPr>
            <p:nvPr/>
          </p:nvSpPr>
          <p:spPr bwMode="auto">
            <a:xfrm>
              <a:off x="2880" y="1488"/>
              <a:ext cx="1296" cy="1536"/>
            </a:xfrm>
            <a:custGeom>
              <a:avLst/>
              <a:gdLst/>
              <a:ahLst/>
              <a:cxnLst>
                <a:cxn ang="0">
                  <a:pos x="0" y="1536"/>
                </a:cxn>
                <a:cxn ang="0">
                  <a:pos x="288" y="1392"/>
                </a:cxn>
                <a:cxn ang="0">
                  <a:pos x="672" y="1008"/>
                </a:cxn>
                <a:cxn ang="0">
                  <a:pos x="1056" y="480"/>
                </a:cxn>
                <a:cxn ang="0">
                  <a:pos x="1296" y="0"/>
                </a:cxn>
              </a:cxnLst>
              <a:rect l="0" t="0" r="r" b="b"/>
              <a:pathLst>
                <a:path w="1296" h="1536">
                  <a:moveTo>
                    <a:pt x="0" y="1536"/>
                  </a:moveTo>
                  <a:cubicBezTo>
                    <a:pt x="88" y="1508"/>
                    <a:pt x="176" y="1480"/>
                    <a:pt x="288" y="1392"/>
                  </a:cubicBezTo>
                  <a:cubicBezTo>
                    <a:pt x="400" y="1304"/>
                    <a:pt x="544" y="1160"/>
                    <a:pt x="672" y="1008"/>
                  </a:cubicBezTo>
                  <a:cubicBezTo>
                    <a:pt x="800" y="856"/>
                    <a:pt x="952" y="648"/>
                    <a:pt x="1056" y="480"/>
                  </a:cubicBezTo>
                  <a:cubicBezTo>
                    <a:pt x="1160" y="312"/>
                    <a:pt x="1228" y="156"/>
                    <a:pt x="1296" y="0"/>
                  </a:cubicBezTo>
                </a:path>
              </a:pathLst>
            </a:custGeom>
            <a:noFill/>
            <a:ln w="57150" cmpd="sng">
              <a:solidFill>
                <a:srgbClr val="CC0000"/>
              </a:solidFill>
              <a:round/>
              <a:headEnd/>
              <a:tailEnd type="stealth" w="med" len="med"/>
            </a:ln>
            <a:effectLst/>
          </p:spPr>
          <p:txBody>
            <a:bodyPr/>
            <a:lstStyle/>
            <a:p>
              <a:endParaRPr lang="fo-FO"/>
            </a:p>
          </p:txBody>
        </p:sp>
        <p:sp>
          <p:nvSpPr>
            <p:cNvPr id="165906" name="Freeform 18"/>
            <p:cNvSpPr>
              <a:spLocks/>
            </p:cNvSpPr>
            <p:nvPr/>
          </p:nvSpPr>
          <p:spPr bwMode="auto">
            <a:xfrm rot="-400990">
              <a:off x="3539" y="1670"/>
              <a:ext cx="304" cy="720"/>
            </a:xfrm>
            <a:custGeom>
              <a:avLst/>
              <a:gdLst/>
              <a:ahLst/>
              <a:cxnLst>
                <a:cxn ang="0">
                  <a:pos x="48" y="720"/>
                </a:cxn>
                <a:cxn ang="0">
                  <a:pos x="240" y="480"/>
                </a:cxn>
                <a:cxn ang="0">
                  <a:pos x="288" y="192"/>
                </a:cxn>
                <a:cxn ang="0">
                  <a:pos x="144" y="48"/>
                </a:cxn>
                <a:cxn ang="0">
                  <a:pos x="0" y="0"/>
                </a:cxn>
              </a:cxnLst>
              <a:rect l="0" t="0" r="r" b="b"/>
              <a:pathLst>
                <a:path w="304" h="720">
                  <a:moveTo>
                    <a:pt x="48" y="720"/>
                  </a:moveTo>
                  <a:cubicBezTo>
                    <a:pt x="124" y="644"/>
                    <a:pt x="200" y="568"/>
                    <a:pt x="240" y="480"/>
                  </a:cubicBezTo>
                  <a:cubicBezTo>
                    <a:pt x="280" y="392"/>
                    <a:pt x="304" y="264"/>
                    <a:pt x="288" y="192"/>
                  </a:cubicBezTo>
                  <a:cubicBezTo>
                    <a:pt x="272" y="120"/>
                    <a:pt x="192" y="80"/>
                    <a:pt x="144" y="48"/>
                  </a:cubicBezTo>
                  <a:cubicBezTo>
                    <a:pt x="96" y="16"/>
                    <a:pt x="48" y="8"/>
                    <a:pt x="0" y="0"/>
                  </a:cubicBezTo>
                </a:path>
              </a:pathLst>
            </a:custGeom>
            <a:noFill/>
            <a:ln w="57150" cmpd="sng">
              <a:solidFill>
                <a:srgbClr val="CC0000"/>
              </a:solidFill>
              <a:round/>
              <a:headEnd/>
              <a:tailEnd type="stealth" w="med" len="med"/>
            </a:ln>
            <a:effectLst/>
          </p:spPr>
          <p:txBody>
            <a:bodyPr/>
            <a:lstStyle/>
            <a:p>
              <a:endParaRPr lang="fo-FO"/>
            </a:p>
          </p:txBody>
        </p:sp>
      </p:grpSp>
      <p:sp>
        <p:nvSpPr>
          <p:cNvPr id="165907" name="Text Box 19"/>
          <p:cNvSpPr txBox="1">
            <a:spLocks noChangeArrowheads="1"/>
          </p:cNvSpPr>
          <p:nvPr/>
        </p:nvSpPr>
        <p:spPr bwMode="auto">
          <a:xfrm>
            <a:off x="395537" y="179929"/>
            <a:ext cx="4248471" cy="954107"/>
          </a:xfrm>
          <a:prstGeom prst="rect">
            <a:avLst/>
          </a:prstGeom>
          <a:solidFill>
            <a:schemeClr val="bg1"/>
          </a:solidFill>
          <a:ln w="9525">
            <a:solidFill>
              <a:schemeClr val="tx1"/>
            </a:solidFill>
            <a:miter lim="800000"/>
            <a:headEnd/>
            <a:tailEnd/>
          </a:ln>
          <a:effectLst/>
        </p:spPr>
        <p:txBody>
          <a:bodyPr wrap="square">
            <a:spAutoFit/>
          </a:bodyPr>
          <a:lstStyle/>
          <a:p>
            <a:pPr algn="ctr"/>
            <a:r>
              <a:rPr lang="fo-FO" sz="3200" dirty="0" smtClean="0">
                <a:solidFill>
                  <a:srgbClr val="2007B9"/>
                </a:solidFill>
              </a:rPr>
              <a:t>1. The subpolar gyre – </a:t>
            </a:r>
            <a:r>
              <a:rPr lang="fo-FO" sz="2400" dirty="0" smtClean="0">
                <a:solidFill>
                  <a:srgbClr val="2007B9"/>
                </a:solidFill>
              </a:rPr>
              <a:t>and the marine climate</a:t>
            </a:r>
            <a:endParaRPr lang="da-DK" sz="2400" dirty="0">
              <a:solidFill>
                <a:srgbClr val="0000FF"/>
              </a:solidFill>
            </a:endParaRPr>
          </a:p>
        </p:txBody>
      </p:sp>
      <p:sp>
        <p:nvSpPr>
          <p:cNvPr id="165908" name="Text Box 20"/>
          <p:cNvSpPr txBox="1">
            <a:spLocks noChangeArrowheads="1"/>
          </p:cNvSpPr>
          <p:nvPr/>
        </p:nvSpPr>
        <p:spPr bwMode="auto">
          <a:xfrm>
            <a:off x="5722938" y="6292850"/>
            <a:ext cx="2758960" cy="369332"/>
          </a:xfrm>
          <a:prstGeom prst="rect">
            <a:avLst/>
          </a:prstGeom>
          <a:solidFill>
            <a:schemeClr val="bg1"/>
          </a:solidFill>
          <a:ln w="9525">
            <a:solidFill>
              <a:schemeClr val="tx1"/>
            </a:solidFill>
            <a:miter lim="800000"/>
            <a:headEnd/>
            <a:tailEnd/>
          </a:ln>
          <a:effectLst/>
        </p:spPr>
        <p:txBody>
          <a:bodyPr wrap="none">
            <a:spAutoFit/>
          </a:bodyPr>
          <a:lstStyle/>
          <a:p>
            <a:r>
              <a:rPr lang="en-US" dirty="0"/>
              <a:t>(</a:t>
            </a:r>
            <a:r>
              <a:rPr lang="en-US" dirty="0" err="1" smtClean="0"/>
              <a:t>Hátún</a:t>
            </a:r>
            <a:r>
              <a:rPr lang="en-US" dirty="0" smtClean="0"/>
              <a:t> </a:t>
            </a:r>
            <a:r>
              <a:rPr lang="en-US" i="1" dirty="0"/>
              <a:t>et al</a:t>
            </a:r>
            <a:r>
              <a:rPr lang="en-US" dirty="0"/>
              <a:t>., Science 2005)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65902"/>
                                        </p:tgtEl>
                                        <p:attrNameLst>
                                          <p:attrName>style.visibility</p:attrName>
                                        </p:attrNameLst>
                                      </p:cBhvr>
                                      <p:to>
                                        <p:strVal val="visible"/>
                                      </p:to>
                                    </p:set>
                                    <p:anim calcmode="lin" valueType="num">
                                      <p:cBhvr>
                                        <p:cTn id="7" dur="500" fill="hold"/>
                                        <p:tgtEl>
                                          <p:spTgt spid="165902"/>
                                        </p:tgtEl>
                                        <p:attrNameLst>
                                          <p:attrName>ppt_w</p:attrName>
                                        </p:attrNameLst>
                                      </p:cBhvr>
                                      <p:tavLst>
                                        <p:tav tm="0">
                                          <p:val>
                                            <p:strVal val="4*#ppt_w"/>
                                          </p:val>
                                        </p:tav>
                                        <p:tav tm="100000">
                                          <p:val>
                                            <p:strVal val="#ppt_w"/>
                                          </p:val>
                                        </p:tav>
                                      </p:tavLst>
                                    </p:anim>
                                    <p:anim calcmode="lin" valueType="num">
                                      <p:cBhvr>
                                        <p:cTn id="8" dur="500" fill="hold"/>
                                        <p:tgtEl>
                                          <p:spTgt spid="16590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65903"/>
                                        </p:tgtEl>
                                        <p:attrNameLst>
                                          <p:attrName>style.visibility</p:attrName>
                                        </p:attrNameLst>
                                      </p:cBhvr>
                                      <p:to>
                                        <p:strVal val="visible"/>
                                      </p:to>
                                    </p:set>
                                    <p:animEffect transition="in" filter="wipe(left)">
                                      <p:cBhvr>
                                        <p:cTn id="12" dur="500"/>
                                        <p:tgtEl>
                                          <p:spTgt spid="16590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5892"/>
                                        </p:tgtEl>
                                        <p:attrNameLst>
                                          <p:attrName>style.visibility</p:attrName>
                                        </p:attrNameLst>
                                      </p:cBhvr>
                                      <p:to>
                                        <p:strVal val="visible"/>
                                      </p:to>
                                    </p:set>
                                    <p:animEffect transition="in" filter="wipe(left)">
                                      <p:cBhvr>
                                        <p:cTn id="17" dur="500"/>
                                        <p:tgtEl>
                                          <p:spTgt spid="165892"/>
                                        </p:tgtEl>
                                      </p:cBhvr>
                                    </p:animEffect>
                                  </p:childTnLst>
                                </p:cTn>
                              </p:par>
                            </p:childTnLst>
                          </p:cTn>
                        </p:par>
                        <p:par>
                          <p:cTn id="18" fill="hold">
                            <p:stCondLst>
                              <p:cond delay="500"/>
                            </p:stCondLst>
                            <p:childTnLst>
                              <p:par>
                                <p:cTn id="19" presetID="2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65891"/>
                                        </p:tgtEl>
                                        <p:attrNameLst>
                                          <p:attrName>style.visibility</p:attrName>
                                        </p:attrNameLst>
                                      </p:cBhvr>
                                      <p:to>
                                        <p:strVal val="visible"/>
                                      </p:to>
                                    </p:set>
                                    <p:animEffect transition="in" filter="wipe(right)">
                                      <p:cBhvr>
                                        <p:cTn id="25" dur="500"/>
                                        <p:tgtEl>
                                          <p:spTgt spid="165891"/>
                                        </p:tgtEl>
                                      </p:cBhvr>
                                    </p:animEffect>
                                  </p:childTnLst>
                                </p:cTn>
                              </p:par>
                            </p:childTnLst>
                          </p:cTn>
                        </p:par>
                        <p:par>
                          <p:cTn id="26" fill="hold">
                            <p:stCondLst>
                              <p:cond delay="1500"/>
                            </p:stCondLst>
                            <p:childTnLst>
                              <p:par>
                                <p:cTn id="27" presetID="23" presetClass="entr" presetSubtype="16" fill="hold" grpId="0" nodeType="afterEffect">
                                  <p:stCondLst>
                                    <p:cond delay="0"/>
                                  </p:stCondLst>
                                  <p:childTnLst>
                                    <p:set>
                                      <p:cBhvr>
                                        <p:cTn id="28" dur="1" fill="hold">
                                          <p:stCondLst>
                                            <p:cond delay="0"/>
                                          </p:stCondLst>
                                        </p:cTn>
                                        <p:tgtEl>
                                          <p:spTgt spid="165900"/>
                                        </p:tgtEl>
                                        <p:attrNameLst>
                                          <p:attrName>style.visibility</p:attrName>
                                        </p:attrNameLst>
                                      </p:cBhvr>
                                      <p:to>
                                        <p:strVal val="visible"/>
                                      </p:to>
                                    </p:set>
                                    <p:anim calcmode="lin" valueType="num">
                                      <p:cBhvr>
                                        <p:cTn id="29" dur="500" fill="hold"/>
                                        <p:tgtEl>
                                          <p:spTgt spid="165900"/>
                                        </p:tgtEl>
                                        <p:attrNameLst>
                                          <p:attrName>ppt_w</p:attrName>
                                        </p:attrNameLst>
                                      </p:cBhvr>
                                      <p:tavLst>
                                        <p:tav tm="0">
                                          <p:val>
                                            <p:fltVal val="0"/>
                                          </p:val>
                                        </p:tav>
                                        <p:tav tm="100000">
                                          <p:val>
                                            <p:strVal val="#ppt_w"/>
                                          </p:val>
                                        </p:tav>
                                      </p:tavLst>
                                    </p:anim>
                                    <p:anim calcmode="lin" valueType="num">
                                      <p:cBhvr>
                                        <p:cTn id="30" dur="500" fill="hold"/>
                                        <p:tgtEl>
                                          <p:spTgt spid="165900"/>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xit" presetSubtype="0" fill="hold" nodeType="clickEffect">
                                  <p:stCondLst>
                                    <p:cond delay="0"/>
                                  </p:stCondLst>
                                  <p:childTnLst>
                                    <p:animEffect transition="out" filter="dissolve">
                                      <p:cBhvr>
                                        <p:cTn id="39" dur="500"/>
                                        <p:tgtEl>
                                          <p:spTgt spid="2"/>
                                        </p:tgtEl>
                                      </p:cBhvr>
                                    </p:animEffect>
                                    <p:set>
                                      <p:cBhvr>
                                        <p:cTn id="40" dur="1" fill="hold">
                                          <p:stCondLst>
                                            <p:cond delay="499"/>
                                          </p:stCondLst>
                                        </p:cTn>
                                        <p:tgtEl>
                                          <p:spTgt spid="2"/>
                                        </p:tgtEl>
                                        <p:attrNameLst>
                                          <p:attrName>style.visibility</p:attrName>
                                        </p:attrNameLst>
                                      </p:cBhvr>
                                      <p:to>
                                        <p:strVal val="hidden"/>
                                      </p:to>
                                    </p:set>
                                  </p:childTnLst>
                                </p:cTn>
                              </p:par>
                              <p:par>
                                <p:cTn id="41" presetID="9" presetClass="entr" presetSubtype="0" fill="hold" grpId="0" nodeType="withEffect">
                                  <p:stCondLst>
                                    <p:cond delay="0"/>
                                  </p:stCondLst>
                                  <p:childTnLst>
                                    <p:set>
                                      <p:cBhvr>
                                        <p:cTn id="42" dur="1" fill="hold">
                                          <p:stCondLst>
                                            <p:cond delay="0"/>
                                          </p:stCondLst>
                                        </p:cTn>
                                        <p:tgtEl>
                                          <p:spTgt spid="165893"/>
                                        </p:tgtEl>
                                        <p:attrNameLst>
                                          <p:attrName>style.visibility</p:attrName>
                                        </p:attrNameLst>
                                      </p:cBhvr>
                                      <p:to>
                                        <p:strVal val="visible"/>
                                      </p:to>
                                    </p:set>
                                    <p:animEffect transition="in" filter="dissolve">
                                      <p:cBhvr>
                                        <p:cTn id="43" dur="500"/>
                                        <p:tgtEl>
                                          <p:spTgt spid="165893"/>
                                        </p:tgtEl>
                                      </p:cBhvr>
                                    </p:animEffect>
                                  </p:childTnLst>
                                </p:cTn>
                              </p:par>
                            </p:childTnLst>
                          </p:cTn>
                        </p:par>
                        <p:par>
                          <p:cTn id="44" fill="hold">
                            <p:stCondLst>
                              <p:cond delay="500"/>
                            </p:stCondLst>
                            <p:childTnLst>
                              <p:par>
                                <p:cTn id="45" presetID="22" presetClass="entr" presetSubtype="4"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animBg="1"/>
      <p:bldP spid="165892" grpId="0" animBg="1"/>
      <p:bldP spid="165893" grpId="0" animBg="1"/>
      <p:bldP spid="165900" grpId="0" animBg="1"/>
      <p:bldP spid="165902" grpId="0" animBg="1"/>
      <p:bldP spid="165903"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ChangeAspect="1"/>
          </p:cNvGraphicFramePr>
          <p:nvPr/>
        </p:nvGraphicFramePr>
        <p:xfrm>
          <a:off x="6716713" y="0"/>
          <a:ext cx="2427287" cy="2378075"/>
        </p:xfrm>
        <a:graphic>
          <a:graphicData uri="http://schemas.openxmlformats.org/presentationml/2006/ole">
            <p:oleObj spid="_x0000_s63490" name="Bitmapbillede" r:id="rId3" imgW="2838846" imgH="2781688" progId="PBrush">
              <p:embed/>
            </p:oleObj>
          </a:graphicData>
        </a:graphic>
      </p:graphicFrame>
      <p:pic>
        <p:nvPicPr>
          <p:cNvPr id="18435" name="Picture 3" descr="long_term"/>
          <p:cNvPicPr>
            <a:picLocks noChangeAspect="1" noChangeArrowheads="1"/>
          </p:cNvPicPr>
          <p:nvPr/>
        </p:nvPicPr>
        <p:blipFill>
          <a:blip r:embed="rId4" cstate="print"/>
          <a:srcRect/>
          <a:stretch>
            <a:fillRect/>
          </a:stretch>
        </p:blipFill>
        <p:spPr bwMode="auto">
          <a:xfrm>
            <a:off x="609600" y="2420938"/>
            <a:ext cx="8305800" cy="4232275"/>
          </a:xfrm>
          <a:prstGeom prst="rect">
            <a:avLst/>
          </a:prstGeom>
          <a:noFill/>
        </p:spPr>
      </p:pic>
      <p:grpSp>
        <p:nvGrpSpPr>
          <p:cNvPr id="2" name="Group 4"/>
          <p:cNvGrpSpPr>
            <a:grpSpLocks/>
          </p:cNvGrpSpPr>
          <p:nvPr/>
        </p:nvGrpSpPr>
        <p:grpSpPr bwMode="auto">
          <a:xfrm>
            <a:off x="3851275" y="388938"/>
            <a:ext cx="4595813" cy="5776913"/>
            <a:chOff x="2426" y="245"/>
            <a:chExt cx="2895" cy="3639"/>
          </a:xfrm>
        </p:grpSpPr>
        <p:sp>
          <p:nvSpPr>
            <p:cNvPr id="18437" name="Text Box 5"/>
            <p:cNvSpPr txBox="1">
              <a:spLocks noChangeArrowheads="1"/>
            </p:cNvSpPr>
            <p:nvPr/>
          </p:nvSpPr>
          <p:spPr bwMode="auto">
            <a:xfrm>
              <a:off x="5103" y="608"/>
              <a:ext cx="218" cy="237"/>
            </a:xfrm>
            <a:prstGeom prst="rect">
              <a:avLst/>
            </a:prstGeom>
            <a:solidFill>
              <a:schemeClr val="bg1"/>
            </a:solidFill>
            <a:ln w="9525">
              <a:solidFill>
                <a:srgbClr val="FF0000"/>
              </a:solidFill>
              <a:miter lim="800000"/>
              <a:headEnd/>
              <a:tailEnd/>
            </a:ln>
            <a:effectLst/>
          </p:spPr>
          <p:txBody>
            <a:bodyPr wrap="none">
              <a:spAutoFit/>
            </a:bodyPr>
            <a:lstStyle/>
            <a:p>
              <a:r>
                <a:rPr lang="fo-FO">
                  <a:solidFill>
                    <a:srgbClr val="FF0000"/>
                  </a:solidFill>
                  <a:latin typeface="Times New Roman" pitchFamily="18" charset="0"/>
                </a:rPr>
                <a:t>R</a:t>
              </a:r>
              <a:endParaRPr lang="en-GB">
                <a:solidFill>
                  <a:srgbClr val="FF0000"/>
                </a:solidFill>
                <a:latin typeface="Times New Roman" pitchFamily="18" charset="0"/>
              </a:endParaRPr>
            </a:p>
          </p:txBody>
        </p:sp>
        <p:sp>
          <p:nvSpPr>
            <p:cNvPr id="18438" name="Text Box 6"/>
            <p:cNvSpPr txBox="1">
              <a:spLocks noChangeArrowheads="1"/>
            </p:cNvSpPr>
            <p:nvPr/>
          </p:nvSpPr>
          <p:spPr bwMode="auto">
            <a:xfrm>
              <a:off x="4694" y="245"/>
              <a:ext cx="170" cy="237"/>
            </a:xfrm>
            <a:prstGeom prst="rect">
              <a:avLst/>
            </a:prstGeom>
            <a:solidFill>
              <a:schemeClr val="bg1"/>
            </a:solidFill>
            <a:ln w="9525">
              <a:solidFill>
                <a:srgbClr val="009900"/>
              </a:solidFill>
              <a:miter lim="800000"/>
              <a:headEnd/>
              <a:tailEnd/>
            </a:ln>
            <a:effectLst/>
          </p:spPr>
          <p:txBody>
            <a:bodyPr wrap="none">
              <a:spAutoFit/>
            </a:bodyPr>
            <a:lstStyle/>
            <a:p>
              <a:r>
                <a:rPr lang="fo-FO">
                  <a:solidFill>
                    <a:srgbClr val="009900"/>
                  </a:solidFill>
                  <a:latin typeface="Times New Roman" pitchFamily="18" charset="0"/>
                </a:rPr>
                <a:t>I</a:t>
              </a:r>
              <a:endParaRPr lang="en-GB">
                <a:solidFill>
                  <a:srgbClr val="009900"/>
                </a:solidFill>
                <a:latin typeface="Times New Roman" pitchFamily="18" charset="0"/>
              </a:endParaRPr>
            </a:p>
          </p:txBody>
        </p:sp>
        <p:sp>
          <p:nvSpPr>
            <p:cNvPr id="18439" name="Text Box 7"/>
            <p:cNvSpPr txBox="1">
              <a:spLocks noChangeArrowheads="1"/>
            </p:cNvSpPr>
            <p:nvPr/>
          </p:nvSpPr>
          <p:spPr bwMode="auto">
            <a:xfrm>
              <a:off x="2426" y="3634"/>
              <a:ext cx="2727" cy="250"/>
            </a:xfrm>
            <a:prstGeom prst="rect">
              <a:avLst/>
            </a:prstGeom>
            <a:noFill/>
            <a:ln w="9525">
              <a:noFill/>
              <a:miter lim="800000"/>
              <a:headEnd/>
              <a:tailEnd/>
            </a:ln>
            <a:effectLst/>
          </p:spPr>
          <p:txBody>
            <a:bodyPr wrap="none">
              <a:spAutoFit/>
            </a:bodyPr>
            <a:lstStyle/>
            <a:p>
              <a:r>
                <a:rPr lang="en-US" sz="2000">
                  <a:solidFill>
                    <a:srgbClr val="008000"/>
                  </a:solidFill>
                </a:rPr>
                <a:t>Salinity in the Irminger Current (obs.)</a:t>
              </a:r>
            </a:p>
          </p:txBody>
        </p:sp>
        <p:sp>
          <p:nvSpPr>
            <p:cNvPr id="18440" name="Text Box 8"/>
            <p:cNvSpPr txBox="1">
              <a:spLocks noChangeArrowheads="1"/>
            </p:cNvSpPr>
            <p:nvPr/>
          </p:nvSpPr>
          <p:spPr bwMode="auto">
            <a:xfrm>
              <a:off x="2426" y="2001"/>
              <a:ext cx="1832" cy="250"/>
            </a:xfrm>
            <a:prstGeom prst="rect">
              <a:avLst/>
            </a:prstGeom>
            <a:noFill/>
            <a:ln w="9525">
              <a:noFill/>
              <a:miter lim="800000"/>
              <a:headEnd/>
              <a:tailEnd/>
            </a:ln>
            <a:effectLst/>
          </p:spPr>
          <p:txBody>
            <a:bodyPr wrap="none">
              <a:spAutoFit/>
            </a:bodyPr>
            <a:lstStyle/>
            <a:p>
              <a:r>
                <a:rPr lang="en-US" sz="2000" dirty="0">
                  <a:solidFill>
                    <a:srgbClr val="FF0000"/>
                  </a:solidFill>
                </a:rPr>
                <a:t>Salinity at </a:t>
              </a:r>
              <a:r>
                <a:rPr lang="en-US" sz="2000" dirty="0" err="1">
                  <a:solidFill>
                    <a:srgbClr val="FF0000"/>
                  </a:solidFill>
                </a:rPr>
                <a:t>Rockall</a:t>
              </a:r>
              <a:r>
                <a:rPr lang="en-US" sz="2000" dirty="0">
                  <a:solidFill>
                    <a:srgbClr val="FF0000"/>
                  </a:solidFill>
                </a:rPr>
                <a:t> (obs.)</a:t>
              </a:r>
            </a:p>
          </p:txBody>
        </p:sp>
      </p:grpSp>
      <p:sp>
        <p:nvSpPr>
          <p:cNvPr id="18441" name="Text Box 9"/>
          <p:cNvSpPr txBox="1">
            <a:spLocks noChangeArrowheads="1"/>
          </p:cNvSpPr>
          <p:nvPr/>
        </p:nvSpPr>
        <p:spPr bwMode="auto">
          <a:xfrm>
            <a:off x="1763688" y="2564904"/>
            <a:ext cx="1817101" cy="523220"/>
          </a:xfrm>
          <a:prstGeom prst="rect">
            <a:avLst/>
          </a:prstGeom>
          <a:noFill/>
          <a:ln w="9525">
            <a:noFill/>
            <a:miter lim="800000"/>
            <a:headEnd/>
            <a:tailEnd/>
          </a:ln>
          <a:effectLst/>
        </p:spPr>
        <p:txBody>
          <a:bodyPr wrap="none">
            <a:spAutoFit/>
          </a:bodyPr>
          <a:lstStyle/>
          <a:p>
            <a:pPr algn="ctr"/>
            <a:r>
              <a:rPr lang="en-US" sz="2800" dirty="0"/>
              <a:t>Gyre index </a:t>
            </a:r>
          </a:p>
        </p:txBody>
      </p:sp>
      <p:grpSp>
        <p:nvGrpSpPr>
          <p:cNvPr id="3" name="Group 12"/>
          <p:cNvGrpSpPr>
            <a:grpSpLocks/>
          </p:cNvGrpSpPr>
          <p:nvPr/>
        </p:nvGrpSpPr>
        <p:grpSpPr bwMode="auto">
          <a:xfrm>
            <a:off x="8296275" y="2728913"/>
            <a:ext cx="877888" cy="3587750"/>
            <a:chOff x="5226" y="1719"/>
            <a:chExt cx="553" cy="2260"/>
          </a:xfrm>
        </p:grpSpPr>
        <p:sp>
          <p:nvSpPr>
            <p:cNvPr id="18445" name="Text Box 13"/>
            <p:cNvSpPr txBox="1">
              <a:spLocks noChangeArrowheads="1"/>
            </p:cNvSpPr>
            <p:nvPr/>
          </p:nvSpPr>
          <p:spPr bwMode="auto">
            <a:xfrm>
              <a:off x="5226" y="1719"/>
              <a:ext cx="524" cy="231"/>
            </a:xfrm>
            <a:prstGeom prst="rect">
              <a:avLst/>
            </a:prstGeom>
            <a:noFill/>
            <a:ln w="9525" algn="ctr">
              <a:noFill/>
              <a:miter lim="800000"/>
              <a:headEnd/>
              <a:tailEnd/>
            </a:ln>
            <a:effectLst/>
          </p:spPr>
          <p:txBody>
            <a:bodyPr wrap="none">
              <a:spAutoFit/>
            </a:bodyPr>
            <a:lstStyle/>
            <a:p>
              <a:r>
                <a:rPr lang="da-DK">
                  <a:solidFill>
                    <a:srgbClr val="FF0000"/>
                  </a:solidFill>
                </a:rPr>
                <a:t>Weak.</a:t>
              </a:r>
            </a:p>
          </p:txBody>
        </p:sp>
        <p:sp>
          <p:nvSpPr>
            <p:cNvPr id="18446" name="Text Box 14"/>
            <p:cNvSpPr txBox="1">
              <a:spLocks noChangeArrowheads="1"/>
            </p:cNvSpPr>
            <p:nvPr/>
          </p:nvSpPr>
          <p:spPr bwMode="auto">
            <a:xfrm>
              <a:off x="5239" y="3748"/>
              <a:ext cx="540" cy="231"/>
            </a:xfrm>
            <a:prstGeom prst="rect">
              <a:avLst/>
            </a:prstGeom>
            <a:noFill/>
            <a:ln w="9525" algn="ctr">
              <a:noFill/>
              <a:miter lim="800000"/>
              <a:headEnd/>
              <a:tailEnd/>
            </a:ln>
            <a:effectLst/>
          </p:spPr>
          <p:txBody>
            <a:bodyPr wrap="none">
              <a:spAutoFit/>
            </a:bodyPr>
            <a:lstStyle/>
            <a:p>
              <a:r>
                <a:rPr lang="da-DK">
                  <a:solidFill>
                    <a:srgbClr val="333399"/>
                  </a:solidFill>
                </a:rPr>
                <a:t>Strong</a:t>
              </a:r>
            </a:p>
          </p:txBody>
        </p:sp>
      </p:grpSp>
      <p:grpSp>
        <p:nvGrpSpPr>
          <p:cNvPr id="4" name="Group 19"/>
          <p:cNvGrpSpPr/>
          <p:nvPr/>
        </p:nvGrpSpPr>
        <p:grpSpPr>
          <a:xfrm>
            <a:off x="6804248" y="4347688"/>
            <a:ext cx="2361296" cy="1396028"/>
            <a:chOff x="5580112" y="4725144"/>
            <a:chExt cx="3585432" cy="1396028"/>
          </a:xfrm>
        </p:grpSpPr>
        <p:cxnSp>
          <p:nvCxnSpPr>
            <p:cNvPr id="19" name="Straight Arrow Connector 18"/>
            <p:cNvCxnSpPr/>
            <p:nvPr/>
          </p:nvCxnSpPr>
          <p:spPr>
            <a:xfrm flipH="1" flipV="1">
              <a:off x="5798788" y="4725144"/>
              <a:ext cx="1437510" cy="36004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580112" y="5013176"/>
              <a:ext cx="3585432" cy="1107996"/>
            </a:xfrm>
            <a:prstGeom prst="rect">
              <a:avLst/>
            </a:prstGeom>
            <a:solidFill>
              <a:schemeClr val="bg1"/>
            </a:solidFill>
            <a:ln>
              <a:solidFill>
                <a:srgbClr val="FF0000"/>
              </a:solidFill>
            </a:ln>
          </p:spPr>
          <p:txBody>
            <a:bodyPr wrap="square" rtlCol="0">
              <a:spAutoFit/>
            </a:bodyPr>
            <a:lstStyle/>
            <a:p>
              <a:pPr algn="ctr"/>
              <a:r>
                <a:rPr lang="fo-FO" sz="2400" dirty="0" smtClean="0">
                  <a:solidFill>
                    <a:srgbClr val="FF0000"/>
                  </a:solidFill>
                </a:rPr>
                <a:t>Mid-1990s</a:t>
              </a:r>
            </a:p>
            <a:p>
              <a:pPr algn="ctr"/>
              <a:r>
                <a:rPr lang="fo-FO" sz="2400" dirty="0" smtClean="0">
                  <a:solidFill>
                    <a:srgbClr val="FF0000"/>
                  </a:solidFill>
                </a:rPr>
                <a:t>Regime shift</a:t>
              </a:r>
            </a:p>
            <a:p>
              <a:pPr algn="ctr"/>
              <a:r>
                <a:rPr lang="fo-FO" dirty="0" smtClean="0">
                  <a:solidFill>
                    <a:srgbClr val="FF0000"/>
                  </a:solidFill>
                </a:rPr>
                <a:t>(Hátún et al., 2009)</a:t>
              </a:r>
            </a:p>
          </p:txBody>
        </p:sp>
      </p:grpSp>
      <p:grpSp>
        <p:nvGrpSpPr>
          <p:cNvPr id="5" name="Group 28"/>
          <p:cNvGrpSpPr/>
          <p:nvPr/>
        </p:nvGrpSpPr>
        <p:grpSpPr>
          <a:xfrm>
            <a:off x="3707904" y="2865130"/>
            <a:ext cx="3830072" cy="2508086"/>
            <a:chOff x="3707904" y="2865130"/>
            <a:chExt cx="3830072" cy="2508086"/>
          </a:xfrm>
        </p:grpSpPr>
        <p:grpSp>
          <p:nvGrpSpPr>
            <p:cNvPr id="6" name="Group 26"/>
            <p:cNvGrpSpPr/>
            <p:nvPr/>
          </p:nvGrpSpPr>
          <p:grpSpPr>
            <a:xfrm>
              <a:off x="3707904" y="2924944"/>
              <a:ext cx="3830072" cy="2448272"/>
              <a:chOff x="3707904" y="2924944"/>
              <a:chExt cx="3830072" cy="2448272"/>
            </a:xfrm>
          </p:grpSpPr>
          <p:cxnSp>
            <p:nvCxnSpPr>
              <p:cNvPr id="22" name="Straight Arrow Connector 21"/>
              <p:cNvCxnSpPr/>
              <p:nvPr/>
            </p:nvCxnSpPr>
            <p:spPr>
              <a:xfrm>
                <a:off x="3707904" y="3573016"/>
                <a:ext cx="0" cy="1800200"/>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148064" y="3573016"/>
                <a:ext cx="0" cy="1296144"/>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300192" y="3573016"/>
                <a:ext cx="0" cy="1728192"/>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60232" y="3501008"/>
                <a:ext cx="0" cy="1800200"/>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7537976" y="2924944"/>
                <a:ext cx="0" cy="1080120"/>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3851920" y="2865130"/>
              <a:ext cx="2892010" cy="707886"/>
            </a:xfrm>
            <a:prstGeom prst="rect">
              <a:avLst/>
            </a:prstGeom>
            <a:solidFill>
              <a:schemeClr val="bg1"/>
            </a:solidFill>
          </p:spPr>
          <p:txBody>
            <a:bodyPr wrap="none" rtlCol="0">
              <a:spAutoFit/>
            </a:bodyPr>
            <a:lstStyle/>
            <a:p>
              <a:r>
                <a:rPr lang="fo-FO" sz="4000" dirty="0" smtClean="0">
                  <a:solidFill>
                    <a:srgbClr val="0033CC"/>
                  </a:solidFill>
                </a:rPr>
                <a:t>Salinity ‘dips’</a:t>
              </a:r>
              <a:endParaRPr lang="fo-FO" sz="4000" dirty="0">
                <a:solidFill>
                  <a:srgbClr val="0033CC"/>
                </a:solidFill>
              </a:endParaRPr>
            </a:p>
          </p:txBody>
        </p:sp>
      </p:grpSp>
      <p:sp>
        <p:nvSpPr>
          <p:cNvPr id="30" name="TextBox 29"/>
          <p:cNvSpPr txBox="1"/>
          <p:nvPr/>
        </p:nvSpPr>
        <p:spPr>
          <a:xfrm>
            <a:off x="2267744" y="2204864"/>
            <a:ext cx="72008" cy="369332"/>
          </a:xfrm>
          <a:prstGeom prst="rect">
            <a:avLst/>
          </a:prstGeom>
          <a:noFill/>
        </p:spPr>
        <p:txBody>
          <a:bodyPr wrap="square" rtlCol="0">
            <a:spAutoFit/>
          </a:bodyPr>
          <a:lstStyle/>
          <a:p>
            <a:endParaRPr lang="fo-FO" dirty="0"/>
          </a:p>
        </p:txBody>
      </p:sp>
      <p:sp>
        <p:nvSpPr>
          <p:cNvPr id="32" name="Text Box 19"/>
          <p:cNvSpPr txBox="1">
            <a:spLocks noChangeArrowheads="1"/>
          </p:cNvSpPr>
          <p:nvPr/>
        </p:nvSpPr>
        <p:spPr bwMode="auto">
          <a:xfrm>
            <a:off x="371939" y="0"/>
            <a:ext cx="3666196" cy="1569660"/>
          </a:xfrm>
          <a:prstGeom prst="rect">
            <a:avLst/>
          </a:prstGeom>
          <a:solidFill>
            <a:schemeClr val="bg1"/>
          </a:solidFill>
          <a:ln w="9525">
            <a:solidFill>
              <a:schemeClr val="tx1"/>
            </a:solidFill>
            <a:miter lim="800000"/>
            <a:headEnd/>
            <a:tailEnd/>
          </a:ln>
          <a:effectLst/>
        </p:spPr>
        <p:txBody>
          <a:bodyPr wrap="none">
            <a:spAutoFit/>
          </a:bodyPr>
          <a:lstStyle/>
          <a:p>
            <a:pPr algn="ctr"/>
            <a:r>
              <a:rPr lang="da-DK" sz="3200" dirty="0" smtClean="0"/>
              <a:t>1. The Subpolar Gyre</a:t>
            </a:r>
          </a:p>
          <a:p>
            <a:pPr algn="ctr"/>
            <a:r>
              <a:rPr lang="da-DK" sz="3200" dirty="0" smtClean="0">
                <a:solidFill>
                  <a:srgbClr val="FF0000"/>
                </a:solidFill>
              </a:rPr>
              <a:t>Mid-90s decline</a:t>
            </a:r>
            <a:endParaRPr lang="da-DK" sz="3200" dirty="0">
              <a:solidFill>
                <a:srgbClr val="FF0000"/>
              </a:solidFill>
            </a:endParaRPr>
          </a:p>
          <a:p>
            <a:pPr algn="ctr"/>
            <a:r>
              <a:rPr lang="da-DK" sz="3200" dirty="0">
                <a:solidFill>
                  <a:srgbClr val="0033CC"/>
                </a:solidFill>
              </a:rPr>
              <a:t> </a:t>
            </a:r>
            <a:r>
              <a:rPr lang="da-DK" sz="3200" dirty="0" smtClean="0">
                <a:solidFill>
                  <a:srgbClr val="0033CC"/>
                </a:solidFill>
              </a:rPr>
              <a:t>- and salinity ’dips’</a:t>
            </a:r>
            <a:endParaRPr lang="da-DK" sz="2800" dirty="0">
              <a:solidFill>
                <a:srgbClr val="0033CC"/>
              </a:solidFill>
            </a:endParaRPr>
          </a:p>
        </p:txBody>
      </p:sp>
      <p:sp>
        <p:nvSpPr>
          <p:cNvPr id="27" name="TextBox 26"/>
          <p:cNvSpPr txBox="1"/>
          <p:nvPr/>
        </p:nvSpPr>
        <p:spPr>
          <a:xfrm>
            <a:off x="1547664" y="5805264"/>
            <a:ext cx="3501280" cy="461665"/>
          </a:xfrm>
          <a:prstGeom prst="rect">
            <a:avLst/>
          </a:prstGeom>
          <a:solidFill>
            <a:schemeClr val="bg1"/>
          </a:solidFill>
          <a:ln>
            <a:solidFill>
              <a:schemeClr val="tx1"/>
            </a:solidFill>
          </a:ln>
        </p:spPr>
        <p:txBody>
          <a:bodyPr wrap="none" rtlCol="0">
            <a:spAutoFit/>
          </a:bodyPr>
          <a:lstStyle/>
          <a:p>
            <a:r>
              <a:rPr lang="fo-FO" dirty="0" smtClean="0"/>
              <a:t>or </a:t>
            </a:r>
            <a:r>
              <a:rPr lang="fo-FO" sz="2400" i="1" dirty="0" smtClean="0">
                <a:solidFill>
                  <a:srgbClr val="0033CC"/>
                </a:solidFill>
              </a:rPr>
              <a:t>Great Salinity Anomalies</a:t>
            </a:r>
            <a:endParaRPr lang="fo-FO" sz="2400" i="1" dirty="0">
              <a:solidFill>
                <a:srgbClr val="0033CC"/>
              </a:solidFill>
            </a:endParaRPr>
          </a:p>
        </p:txBody>
      </p:sp>
      <p:grpSp>
        <p:nvGrpSpPr>
          <p:cNvPr id="7" name="Group 36"/>
          <p:cNvGrpSpPr/>
          <p:nvPr/>
        </p:nvGrpSpPr>
        <p:grpSpPr>
          <a:xfrm>
            <a:off x="3995936" y="0"/>
            <a:ext cx="5158128" cy="1089803"/>
            <a:chOff x="3995936" y="0"/>
            <a:chExt cx="5158128" cy="1089803"/>
          </a:xfrm>
        </p:grpSpPr>
        <p:sp>
          <p:nvSpPr>
            <p:cNvPr id="33" name="Freeform 32"/>
            <p:cNvSpPr/>
            <p:nvPr/>
          </p:nvSpPr>
          <p:spPr>
            <a:xfrm>
              <a:off x="7660257" y="274607"/>
              <a:ext cx="774939" cy="254479"/>
            </a:xfrm>
            <a:custGeom>
              <a:avLst/>
              <a:gdLst>
                <a:gd name="connsiteX0" fmla="*/ 120769 w 774939"/>
                <a:gd name="connsiteY0" fmla="*/ 1438 h 254479"/>
                <a:gd name="connsiteX1" fmla="*/ 25879 w 774939"/>
                <a:gd name="connsiteY1" fmla="*/ 35944 h 254479"/>
                <a:gd name="connsiteX2" fmla="*/ 276045 w 774939"/>
                <a:gd name="connsiteY2" fmla="*/ 208472 h 254479"/>
                <a:gd name="connsiteX3" fmla="*/ 698739 w 774939"/>
                <a:gd name="connsiteY3" fmla="*/ 234351 h 254479"/>
                <a:gd name="connsiteX4" fmla="*/ 733245 w 774939"/>
                <a:gd name="connsiteY4" fmla="*/ 87702 h 254479"/>
                <a:gd name="connsiteX5" fmla="*/ 603849 w 774939"/>
                <a:gd name="connsiteY5" fmla="*/ 130835 h 254479"/>
                <a:gd name="connsiteX6" fmla="*/ 405441 w 774939"/>
                <a:gd name="connsiteY6" fmla="*/ 173967 h 254479"/>
                <a:gd name="connsiteX7" fmla="*/ 189781 w 774939"/>
                <a:gd name="connsiteY7" fmla="*/ 27318 h 254479"/>
                <a:gd name="connsiteX8" fmla="*/ 120769 w 774939"/>
                <a:gd name="connsiteY8" fmla="*/ 1438 h 254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4939" h="254479">
                  <a:moveTo>
                    <a:pt x="120769" y="1438"/>
                  </a:moveTo>
                  <a:cubicBezTo>
                    <a:pt x="93452" y="2876"/>
                    <a:pt x="0" y="1438"/>
                    <a:pt x="25879" y="35944"/>
                  </a:cubicBezTo>
                  <a:cubicBezTo>
                    <a:pt x="51758" y="70450"/>
                    <a:pt x="163902" y="175404"/>
                    <a:pt x="276045" y="208472"/>
                  </a:cubicBezTo>
                  <a:cubicBezTo>
                    <a:pt x="388188" y="241540"/>
                    <a:pt x="622539" y="254479"/>
                    <a:pt x="698739" y="234351"/>
                  </a:cubicBezTo>
                  <a:cubicBezTo>
                    <a:pt x="774939" y="214223"/>
                    <a:pt x="749060" y="104955"/>
                    <a:pt x="733245" y="87702"/>
                  </a:cubicBezTo>
                  <a:cubicBezTo>
                    <a:pt x="717430" y="70449"/>
                    <a:pt x="658483" y="116458"/>
                    <a:pt x="603849" y="130835"/>
                  </a:cubicBezTo>
                  <a:cubicBezTo>
                    <a:pt x="549215" y="145212"/>
                    <a:pt x="474452" y="191220"/>
                    <a:pt x="405441" y="173967"/>
                  </a:cubicBezTo>
                  <a:cubicBezTo>
                    <a:pt x="336430" y="156714"/>
                    <a:pt x="235789" y="54635"/>
                    <a:pt x="189781" y="27318"/>
                  </a:cubicBezTo>
                  <a:cubicBezTo>
                    <a:pt x="143774" y="1"/>
                    <a:pt x="148086" y="0"/>
                    <a:pt x="120769" y="1438"/>
                  </a:cubicBezTo>
                  <a:close/>
                </a:path>
              </a:pathLst>
            </a:cu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34" name="Freeform 33"/>
            <p:cNvSpPr/>
            <p:nvPr/>
          </p:nvSpPr>
          <p:spPr>
            <a:xfrm>
              <a:off x="8603411" y="514709"/>
              <a:ext cx="281796" cy="237226"/>
            </a:xfrm>
            <a:custGeom>
              <a:avLst/>
              <a:gdLst>
                <a:gd name="connsiteX0" fmla="*/ 83389 w 281796"/>
                <a:gd name="connsiteY0" fmla="*/ 20129 h 237226"/>
                <a:gd name="connsiteX1" fmla="*/ 5751 w 281796"/>
                <a:gd name="connsiteY1" fmla="*/ 46008 h 237226"/>
                <a:gd name="connsiteX2" fmla="*/ 117895 w 281796"/>
                <a:gd name="connsiteY2" fmla="*/ 192657 h 237226"/>
                <a:gd name="connsiteX3" fmla="*/ 186906 w 281796"/>
                <a:gd name="connsiteY3" fmla="*/ 218536 h 237226"/>
                <a:gd name="connsiteX4" fmla="*/ 273170 w 281796"/>
                <a:gd name="connsiteY4" fmla="*/ 80514 h 237226"/>
                <a:gd name="connsiteX5" fmla="*/ 238664 w 281796"/>
                <a:gd name="connsiteY5" fmla="*/ 11502 h 237226"/>
                <a:gd name="connsiteX6" fmla="*/ 83389 w 281796"/>
                <a:gd name="connsiteY6" fmla="*/ 20129 h 23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96" h="237226">
                  <a:moveTo>
                    <a:pt x="83389" y="20129"/>
                  </a:moveTo>
                  <a:cubicBezTo>
                    <a:pt x="44570" y="25880"/>
                    <a:pt x="0" y="17253"/>
                    <a:pt x="5751" y="46008"/>
                  </a:cubicBezTo>
                  <a:cubicBezTo>
                    <a:pt x="11502" y="74763"/>
                    <a:pt x="87703" y="163902"/>
                    <a:pt x="117895" y="192657"/>
                  </a:cubicBezTo>
                  <a:cubicBezTo>
                    <a:pt x="148087" y="221412"/>
                    <a:pt x="161027" y="237226"/>
                    <a:pt x="186906" y="218536"/>
                  </a:cubicBezTo>
                  <a:cubicBezTo>
                    <a:pt x="212785" y="199846"/>
                    <a:pt x="264544" y="115020"/>
                    <a:pt x="273170" y="80514"/>
                  </a:cubicBezTo>
                  <a:cubicBezTo>
                    <a:pt x="281796" y="46008"/>
                    <a:pt x="273170" y="23004"/>
                    <a:pt x="238664" y="11502"/>
                  </a:cubicBezTo>
                  <a:cubicBezTo>
                    <a:pt x="204158" y="0"/>
                    <a:pt x="122208" y="14378"/>
                    <a:pt x="83389" y="20129"/>
                  </a:cubicBezTo>
                  <a:close/>
                </a:path>
              </a:pathLst>
            </a:cu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35" name="Freeform 34"/>
            <p:cNvSpPr/>
            <p:nvPr/>
          </p:nvSpPr>
          <p:spPr>
            <a:xfrm>
              <a:off x="8573219" y="655608"/>
              <a:ext cx="580845" cy="434195"/>
            </a:xfrm>
            <a:custGeom>
              <a:avLst/>
              <a:gdLst>
                <a:gd name="connsiteX0" fmla="*/ 27317 w 580845"/>
                <a:gd name="connsiteY0" fmla="*/ 379562 h 434195"/>
                <a:gd name="connsiteX1" fmla="*/ 217098 w 580845"/>
                <a:gd name="connsiteY1" fmla="*/ 215660 h 434195"/>
                <a:gd name="connsiteX2" fmla="*/ 527649 w 580845"/>
                <a:gd name="connsiteY2" fmla="*/ 8626 h 434195"/>
                <a:gd name="connsiteX3" fmla="*/ 536275 w 580845"/>
                <a:gd name="connsiteY3" fmla="*/ 163901 h 434195"/>
                <a:gd name="connsiteX4" fmla="*/ 303362 w 580845"/>
                <a:gd name="connsiteY4" fmla="*/ 250166 h 434195"/>
                <a:gd name="connsiteX5" fmla="*/ 122207 w 580845"/>
                <a:gd name="connsiteY5" fmla="*/ 396815 h 434195"/>
                <a:gd name="connsiteX6" fmla="*/ 53196 w 580845"/>
                <a:gd name="connsiteY6" fmla="*/ 431320 h 434195"/>
                <a:gd name="connsiteX7" fmla="*/ 27317 w 580845"/>
                <a:gd name="connsiteY7" fmla="*/ 379562 h 434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0845" h="434195">
                  <a:moveTo>
                    <a:pt x="27317" y="379562"/>
                  </a:moveTo>
                  <a:cubicBezTo>
                    <a:pt x="54634" y="343619"/>
                    <a:pt x="133709" y="277483"/>
                    <a:pt x="217098" y="215660"/>
                  </a:cubicBezTo>
                  <a:cubicBezTo>
                    <a:pt x="300487" y="153837"/>
                    <a:pt x="474453" y="17253"/>
                    <a:pt x="527649" y="8626"/>
                  </a:cubicBezTo>
                  <a:cubicBezTo>
                    <a:pt x="580845" y="0"/>
                    <a:pt x="573656" y="123644"/>
                    <a:pt x="536275" y="163901"/>
                  </a:cubicBezTo>
                  <a:cubicBezTo>
                    <a:pt x="498894" y="204158"/>
                    <a:pt x="372373" y="211347"/>
                    <a:pt x="303362" y="250166"/>
                  </a:cubicBezTo>
                  <a:cubicBezTo>
                    <a:pt x="234351" y="288985"/>
                    <a:pt x="163901" y="366623"/>
                    <a:pt x="122207" y="396815"/>
                  </a:cubicBezTo>
                  <a:cubicBezTo>
                    <a:pt x="80513" y="427007"/>
                    <a:pt x="67573" y="434195"/>
                    <a:pt x="53196" y="431320"/>
                  </a:cubicBezTo>
                  <a:cubicBezTo>
                    <a:pt x="38819" y="428445"/>
                    <a:pt x="0" y="415505"/>
                    <a:pt x="27317" y="379562"/>
                  </a:cubicBezTo>
                  <a:close/>
                </a:path>
              </a:pathLst>
            </a:cu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36" name="TextBox 35"/>
            <p:cNvSpPr txBox="1"/>
            <p:nvPr/>
          </p:nvSpPr>
          <p:spPr>
            <a:xfrm>
              <a:off x="3995936" y="0"/>
              <a:ext cx="3629007" cy="430887"/>
            </a:xfrm>
            <a:prstGeom prst="rect">
              <a:avLst/>
            </a:prstGeom>
            <a:solidFill>
              <a:schemeClr val="bg1"/>
            </a:solidFill>
            <a:ln>
              <a:solidFill>
                <a:srgbClr val="3333FF"/>
              </a:solidFill>
            </a:ln>
          </p:spPr>
          <p:txBody>
            <a:bodyPr wrap="none" rtlCol="0">
              <a:spAutoFit/>
            </a:bodyPr>
            <a:lstStyle/>
            <a:p>
              <a:r>
                <a:rPr lang="fo-FO" sz="2200" dirty="0" smtClean="0">
                  <a:solidFill>
                    <a:srgbClr val="008000"/>
                  </a:solidFill>
                </a:rPr>
                <a:t>On-shelf biological production</a:t>
              </a:r>
              <a:endParaRPr lang="fo-FO" sz="2200" dirty="0">
                <a:solidFill>
                  <a:srgbClr val="008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o-FO"/>
          </a:p>
        </p:txBody>
      </p:sp>
      <p:pic>
        <p:nvPicPr>
          <p:cNvPr id="155650" name="Picture 2"/>
          <p:cNvPicPr>
            <a:picLocks noChangeAspect="1" noChangeArrowheads="1"/>
          </p:cNvPicPr>
          <p:nvPr/>
        </p:nvPicPr>
        <p:blipFill>
          <a:blip r:embed="rId2" cstate="print"/>
          <a:srcRect/>
          <a:stretch>
            <a:fillRect/>
          </a:stretch>
        </p:blipFill>
        <p:spPr bwMode="auto">
          <a:xfrm>
            <a:off x="-36512" y="0"/>
            <a:ext cx="9180512" cy="6877050"/>
          </a:xfrm>
          <a:prstGeom prst="rect">
            <a:avLst/>
          </a:prstGeom>
          <a:noFill/>
          <a:ln w="9525">
            <a:noFill/>
            <a:miter lim="800000"/>
            <a:headEnd/>
            <a:tailEnd/>
          </a:ln>
        </p:spPr>
      </p:pic>
      <p:pic>
        <p:nvPicPr>
          <p:cNvPr id="155651" name="Picture 3"/>
          <p:cNvPicPr>
            <a:picLocks noChangeAspect="1" noChangeArrowheads="1"/>
          </p:cNvPicPr>
          <p:nvPr/>
        </p:nvPicPr>
        <p:blipFill>
          <a:blip r:embed="rId3" cstate="print"/>
          <a:srcRect/>
          <a:stretch>
            <a:fillRect/>
          </a:stretch>
        </p:blipFill>
        <p:spPr bwMode="auto">
          <a:xfrm>
            <a:off x="2419266" y="116632"/>
            <a:ext cx="1072614" cy="1224136"/>
          </a:xfrm>
          <a:prstGeom prst="rect">
            <a:avLst/>
          </a:prstGeom>
          <a:noFill/>
          <a:ln w="9525">
            <a:noFill/>
            <a:miter lim="800000"/>
            <a:headEnd/>
            <a:tailEnd/>
          </a:ln>
        </p:spPr>
      </p:pic>
      <p:sp>
        <p:nvSpPr>
          <p:cNvPr id="6" name="TextBox 5"/>
          <p:cNvSpPr txBox="1"/>
          <p:nvPr/>
        </p:nvSpPr>
        <p:spPr>
          <a:xfrm>
            <a:off x="2627784" y="1340768"/>
            <a:ext cx="572464" cy="523220"/>
          </a:xfrm>
          <a:prstGeom prst="rect">
            <a:avLst/>
          </a:prstGeom>
          <a:noFill/>
        </p:spPr>
        <p:txBody>
          <a:bodyPr wrap="none" rtlCol="0">
            <a:spAutoFit/>
          </a:bodyPr>
          <a:lstStyle/>
          <a:p>
            <a:r>
              <a:rPr lang="fo-FO" sz="2800" dirty="0" smtClean="0">
                <a:solidFill>
                  <a:schemeClr val="bg1"/>
                </a:solidFill>
              </a:rPr>
              <a:t>PV</a:t>
            </a:r>
            <a:endParaRPr lang="fo-FO" sz="2800" dirty="0">
              <a:solidFill>
                <a:schemeClr val="bg1"/>
              </a:solidFill>
            </a:endParaRPr>
          </a:p>
        </p:txBody>
      </p:sp>
      <p:sp>
        <p:nvSpPr>
          <p:cNvPr id="7" name="TextBox 6"/>
          <p:cNvSpPr txBox="1"/>
          <p:nvPr/>
        </p:nvSpPr>
        <p:spPr>
          <a:xfrm>
            <a:off x="4255504" y="6516052"/>
            <a:ext cx="4879606" cy="369332"/>
          </a:xfrm>
          <a:prstGeom prst="rect">
            <a:avLst/>
          </a:prstGeom>
          <a:solidFill>
            <a:schemeClr val="bg1"/>
          </a:solidFill>
          <a:ln>
            <a:solidFill>
              <a:schemeClr val="tx1"/>
            </a:solidFill>
          </a:ln>
        </p:spPr>
        <p:txBody>
          <a:bodyPr wrap="square" rtlCol="0">
            <a:spAutoFit/>
          </a:bodyPr>
          <a:lstStyle/>
          <a:p>
            <a:r>
              <a:rPr lang="fo-FO" dirty="0" smtClean="0"/>
              <a:t>From: (Pickart, 2003)/(Talley &amp; McCartney, 1982) </a:t>
            </a:r>
            <a:endParaRPr lang="fo-FO" dirty="0"/>
          </a:p>
        </p:txBody>
      </p:sp>
      <p:sp>
        <p:nvSpPr>
          <p:cNvPr id="10" name="TextBox 9"/>
          <p:cNvSpPr txBox="1"/>
          <p:nvPr/>
        </p:nvSpPr>
        <p:spPr>
          <a:xfrm>
            <a:off x="861664" y="2268161"/>
            <a:ext cx="2054152" cy="584775"/>
          </a:xfrm>
          <a:prstGeom prst="rect">
            <a:avLst/>
          </a:prstGeom>
          <a:solidFill>
            <a:schemeClr val="bg1"/>
          </a:solidFill>
          <a:ln>
            <a:solidFill>
              <a:schemeClr val="tx1"/>
            </a:solidFill>
          </a:ln>
        </p:spPr>
        <p:txBody>
          <a:bodyPr wrap="none" rtlCol="0">
            <a:spAutoFit/>
          </a:bodyPr>
          <a:lstStyle/>
          <a:p>
            <a:r>
              <a:rPr lang="fo-FO" sz="3200" dirty="0" smtClean="0"/>
              <a:t>Convection</a:t>
            </a:r>
            <a:endParaRPr lang="fo-FO" sz="3200" dirty="0" smtClean="0">
              <a:sym typeface="Wingdings" pitchFamily="2" charset="2"/>
            </a:endParaRPr>
          </a:p>
        </p:txBody>
      </p:sp>
      <p:sp>
        <p:nvSpPr>
          <p:cNvPr id="12" name="Freeform 11"/>
          <p:cNvSpPr/>
          <p:nvPr/>
        </p:nvSpPr>
        <p:spPr>
          <a:xfrm>
            <a:off x="2483768" y="2780928"/>
            <a:ext cx="1791447" cy="1153459"/>
          </a:xfrm>
          <a:custGeom>
            <a:avLst/>
            <a:gdLst>
              <a:gd name="connsiteX0" fmla="*/ 162859 w 1791447"/>
              <a:gd name="connsiteY0" fmla="*/ 1053354 h 1153459"/>
              <a:gd name="connsiteX1" fmla="*/ 82177 w 1791447"/>
              <a:gd name="connsiteY1" fmla="*/ 856130 h 1153459"/>
              <a:gd name="connsiteX2" fmla="*/ 73212 w 1791447"/>
              <a:gd name="connsiteY2" fmla="*/ 434789 h 1153459"/>
              <a:gd name="connsiteX3" fmla="*/ 521447 w 1791447"/>
              <a:gd name="connsiteY3" fmla="*/ 138954 h 1153459"/>
              <a:gd name="connsiteX4" fmla="*/ 1247589 w 1791447"/>
              <a:gd name="connsiteY4" fmla="*/ 112059 h 1153459"/>
              <a:gd name="connsiteX5" fmla="*/ 1507565 w 1791447"/>
              <a:gd name="connsiteY5" fmla="*/ 22412 h 1153459"/>
              <a:gd name="connsiteX6" fmla="*/ 1776506 w 1791447"/>
              <a:gd name="connsiteY6" fmla="*/ 246530 h 1153459"/>
              <a:gd name="connsiteX7" fmla="*/ 1597212 w 1791447"/>
              <a:gd name="connsiteY7" fmla="*/ 658907 h 1153459"/>
              <a:gd name="connsiteX8" fmla="*/ 1050365 w 1791447"/>
              <a:gd name="connsiteY8" fmla="*/ 1026459 h 1153459"/>
              <a:gd name="connsiteX9" fmla="*/ 369047 w 1791447"/>
              <a:gd name="connsiteY9" fmla="*/ 1151965 h 1153459"/>
              <a:gd name="connsiteX10" fmla="*/ 162859 w 1791447"/>
              <a:gd name="connsiteY10" fmla="*/ 1053354 h 115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1447" h="1153459">
                <a:moveTo>
                  <a:pt x="162859" y="1053354"/>
                </a:moveTo>
                <a:cubicBezTo>
                  <a:pt x="115047" y="1004048"/>
                  <a:pt x="97118" y="959224"/>
                  <a:pt x="82177" y="856130"/>
                </a:cubicBezTo>
                <a:cubicBezTo>
                  <a:pt x="67236" y="753036"/>
                  <a:pt x="0" y="554318"/>
                  <a:pt x="73212" y="434789"/>
                </a:cubicBezTo>
                <a:cubicBezTo>
                  <a:pt x="146424" y="315260"/>
                  <a:pt x="325718" y="192742"/>
                  <a:pt x="521447" y="138954"/>
                </a:cubicBezTo>
                <a:cubicBezTo>
                  <a:pt x="717176" y="85166"/>
                  <a:pt x="1083236" y="131483"/>
                  <a:pt x="1247589" y="112059"/>
                </a:cubicBezTo>
                <a:cubicBezTo>
                  <a:pt x="1411942" y="92635"/>
                  <a:pt x="1419412" y="0"/>
                  <a:pt x="1507565" y="22412"/>
                </a:cubicBezTo>
                <a:cubicBezTo>
                  <a:pt x="1595718" y="44824"/>
                  <a:pt x="1761565" y="140448"/>
                  <a:pt x="1776506" y="246530"/>
                </a:cubicBezTo>
                <a:cubicBezTo>
                  <a:pt x="1791447" y="352612"/>
                  <a:pt x="1718235" y="528919"/>
                  <a:pt x="1597212" y="658907"/>
                </a:cubicBezTo>
                <a:cubicBezTo>
                  <a:pt x="1476189" y="788895"/>
                  <a:pt x="1255059" y="944283"/>
                  <a:pt x="1050365" y="1026459"/>
                </a:cubicBezTo>
                <a:cubicBezTo>
                  <a:pt x="845671" y="1108635"/>
                  <a:pt x="518459" y="1150471"/>
                  <a:pt x="369047" y="1151965"/>
                </a:cubicBezTo>
                <a:cubicBezTo>
                  <a:pt x="219635" y="1153459"/>
                  <a:pt x="210671" y="1102660"/>
                  <a:pt x="162859" y="1053354"/>
                </a:cubicBezTo>
                <a:close/>
              </a:path>
            </a:pathLst>
          </a:custGeom>
          <a:solidFill>
            <a:srgbClr val="FF66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9" name="TextBox 8"/>
          <p:cNvSpPr txBox="1"/>
          <p:nvPr/>
        </p:nvSpPr>
        <p:spPr>
          <a:xfrm>
            <a:off x="995027" y="116632"/>
            <a:ext cx="1416733" cy="646331"/>
          </a:xfrm>
          <a:prstGeom prst="rect">
            <a:avLst/>
          </a:prstGeom>
          <a:solidFill>
            <a:schemeClr val="bg1"/>
          </a:solidFill>
          <a:ln>
            <a:solidFill>
              <a:schemeClr val="tx1"/>
            </a:solidFill>
          </a:ln>
        </p:spPr>
        <p:txBody>
          <a:bodyPr wrap="none" rtlCol="0">
            <a:spAutoFit/>
          </a:bodyPr>
          <a:lstStyle/>
          <a:p>
            <a:pPr algn="ctr"/>
            <a:r>
              <a:rPr lang="fo-FO" dirty="0" smtClean="0"/>
              <a:t>Degree of</a:t>
            </a:r>
          </a:p>
          <a:p>
            <a:pPr algn="ctr"/>
            <a:r>
              <a:rPr lang="fo-FO" dirty="0" smtClean="0"/>
              <a:t>stratification </a:t>
            </a:r>
            <a:endParaRPr lang="fo-FO" dirty="0"/>
          </a:p>
        </p:txBody>
      </p:sp>
      <p:sp>
        <p:nvSpPr>
          <p:cNvPr id="11" name="TextBox 10"/>
          <p:cNvSpPr txBox="1"/>
          <p:nvPr/>
        </p:nvSpPr>
        <p:spPr>
          <a:xfrm>
            <a:off x="4621400" y="921494"/>
            <a:ext cx="1750800" cy="923330"/>
          </a:xfrm>
          <a:prstGeom prst="rect">
            <a:avLst/>
          </a:prstGeom>
          <a:solidFill>
            <a:schemeClr val="bg1"/>
          </a:solidFill>
          <a:ln>
            <a:solidFill>
              <a:schemeClr val="tx1"/>
            </a:solidFill>
          </a:ln>
        </p:spPr>
        <p:txBody>
          <a:bodyPr wrap="none" rtlCol="0">
            <a:spAutoFit/>
          </a:bodyPr>
          <a:lstStyle/>
          <a:p>
            <a:r>
              <a:rPr lang="fo-FO" sz="5400" dirty="0" smtClean="0"/>
              <a:t>~ 1 yr</a:t>
            </a:r>
            <a:endParaRPr lang="fo-FO" sz="5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grpId="1" nodeType="clickEffect">
                                  <p:stCondLst>
                                    <p:cond delay="0"/>
                                  </p:stCondLst>
                                  <p:childTnLst>
                                    <p:animMotion origin="layout" path="M 0 0 C 0.0099 -0.00278 0.01979 -0.00532 0.0316 -0.02106 C 0.0434 -0.0368 0.05399 -0.06504 0.07101 -0.09467 C 0.08802 -0.1243 0.11424 -0.17338 0.13385 -0.19954 C 0.15347 -0.22569 0.17118 -0.23889 0.18906 -0.25208 " pathEditMode="relative" ptsTypes="aaaaA">
                                      <p:cBhvr>
                                        <p:cTn id="23" dur="2000" fill="hold"/>
                                        <p:tgtEl>
                                          <p:spTgt spid="12"/>
                                        </p:tgtEl>
                                        <p:attrNameLst>
                                          <p:attrName>ppt_x</p:attrName>
                                          <p:attrName>ppt_y</p:attrName>
                                        </p:attrNameLst>
                                      </p:cBhvr>
                                    </p:animMotion>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2" grpId="1" animBg="1"/>
      <p:bldP spid="9"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 descr="D:\Konferansur\Uttanlands\2014_NorMer\Nutrients_June_50m.tif"/>
          <p:cNvPicPr>
            <a:picLocks noChangeAspect="1" noChangeArrowheads="1"/>
          </p:cNvPicPr>
          <p:nvPr/>
        </p:nvPicPr>
        <p:blipFill>
          <a:blip r:embed="rId3" cstate="print"/>
          <a:srcRect/>
          <a:stretch>
            <a:fillRect/>
          </a:stretch>
        </p:blipFill>
        <p:spPr bwMode="auto">
          <a:xfrm>
            <a:off x="2266100" y="1181121"/>
            <a:ext cx="5546260" cy="5617079"/>
          </a:xfrm>
          <a:prstGeom prst="rect">
            <a:avLst/>
          </a:prstGeom>
          <a:noFill/>
        </p:spPr>
      </p:pic>
      <p:sp>
        <p:nvSpPr>
          <p:cNvPr id="18" name="TextBox 17"/>
          <p:cNvSpPr txBox="1"/>
          <p:nvPr/>
        </p:nvSpPr>
        <p:spPr>
          <a:xfrm>
            <a:off x="2771800" y="1412776"/>
            <a:ext cx="1055417" cy="461665"/>
          </a:xfrm>
          <a:prstGeom prst="rect">
            <a:avLst/>
          </a:prstGeom>
          <a:solidFill>
            <a:schemeClr val="bg1"/>
          </a:solidFill>
          <a:ln>
            <a:solidFill>
              <a:schemeClr val="tx1"/>
            </a:solidFill>
          </a:ln>
        </p:spPr>
        <p:txBody>
          <a:bodyPr wrap="none" rtlCol="0">
            <a:spAutoFit/>
          </a:bodyPr>
          <a:lstStyle/>
          <a:p>
            <a:r>
              <a:rPr lang="fo-FO" sz="2400" dirty="0" smtClean="0"/>
              <a:t>Nitrate</a:t>
            </a:r>
            <a:endParaRPr lang="fo-FO" sz="2400" dirty="0"/>
          </a:p>
        </p:txBody>
      </p:sp>
      <p:sp>
        <p:nvSpPr>
          <p:cNvPr id="20" name="TextBox 19"/>
          <p:cNvSpPr txBox="1"/>
          <p:nvPr/>
        </p:nvSpPr>
        <p:spPr>
          <a:xfrm>
            <a:off x="2771800" y="4149080"/>
            <a:ext cx="1062342" cy="461665"/>
          </a:xfrm>
          <a:prstGeom prst="rect">
            <a:avLst/>
          </a:prstGeom>
          <a:solidFill>
            <a:schemeClr val="bg1"/>
          </a:solidFill>
          <a:ln>
            <a:solidFill>
              <a:schemeClr val="tx1"/>
            </a:solidFill>
          </a:ln>
        </p:spPr>
        <p:txBody>
          <a:bodyPr wrap="none" rtlCol="0">
            <a:spAutoFit/>
          </a:bodyPr>
          <a:lstStyle/>
          <a:p>
            <a:r>
              <a:rPr lang="fo-FO" sz="2400" dirty="0" smtClean="0"/>
              <a:t>Silicate</a:t>
            </a:r>
            <a:endParaRPr lang="fo-FO" sz="2400" dirty="0"/>
          </a:p>
        </p:txBody>
      </p:sp>
      <p:sp>
        <p:nvSpPr>
          <p:cNvPr id="21" name="TextBox 20"/>
          <p:cNvSpPr txBox="1"/>
          <p:nvPr/>
        </p:nvSpPr>
        <p:spPr>
          <a:xfrm>
            <a:off x="349140" y="1412776"/>
            <a:ext cx="2173159" cy="830997"/>
          </a:xfrm>
          <a:prstGeom prst="rect">
            <a:avLst/>
          </a:prstGeom>
          <a:noFill/>
        </p:spPr>
        <p:txBody>
          <a:bodyPr wrap="none" rtlCol="0">
            <a:spAutoFit/>
          </a:bodyPr>
          <a:lstStyle/>
          <a:p>
            <a:r>
              <a:rPr lang="fo-FO" sz="2400" dirty="0" smtClean="0"/>
              <a:t>(Concentrations</a:t>
            </a:r>
          </a:p>
          <a:p>
            <a:r>
              <a:rPr lang="fo-FO" sz="2400" dirty="0" smtClean="0"/>
              <a:t> in June, 50m)</a:t>
            </a:r>
            <a:endParaRPr lang="fo-FO" sz="2400" dirty="0"/>
          </a:p>
        </p:txBody>
      </p:sp>
      <p:sp>
        <p:nvSpPr>
          <p:cNvPr id="23" name="Text Box 4"/>
          <p:cNvSpPr txBox="1">
            <a:spLocks noChangeArrowheads="1"/>
          </p:cNvSpPr>
          <p:nvPr/>
        </p:nvSpPr>
        <p:spPr bwMode="auto">
          <a:xfrm>
            <a:off x="251520" y="0"/>
            <a:ext cx="4055726" cy="1077218"/>
          </a:xfrm>
          <a:prstGeom prst="rect">
            <a:avLst/>
          </a:prstGeom>
          <a:solidFill>
            <a:schemeClr val="bg1"/>
          </a:solidFill>
          <a:ln w="9525">
            <a:solidFill>
              <a:schemeClr val="tx1"/>
            </a:solidFill>
            <a:miter lim="800000"/>
            <a:headEnd/>
            <a:tailEnd/>
          </a:ln>
          <a:effectLst/>
        </p:spPr>
        <p:txBody>
          <a:bodyPr wrap="none">
            <a:spAutoFit/>
          </a:bodyPr>
          <a:lstStyle/>
          <a:p>
            <a:r>
              <a:rPr lang="da-DK" sz="3200" dirty="0" smtClean="0"/>
              <a:t>2. The Subpolar Gyre: </a:t>
            </a:r>
          </a:p>
          <a:p>
            <a:r>
              <a:rPr lang="da-DK" sz="3200" dirty="0" smtClean="0"/>
              <a:t>A large </a:t>
            </a:r>
            <a:r>
              <a:rPr lang="da-DK" sz="3200" dirty="0" smtClean="0">
                <a:solidFill>
                  <a:srgbClr val="FF0000"/>
                </a:solidFill>
              </a:rPr>
              <a:t>nutrient</a:t>
            </a:r>
            <a:r>
              <a:rPr lang="da-DK" sz="3200" dirty="0" smtClean="0"/>
              <a:t> source</a:t>
            </a:r>
            <a:endParaRPr lang="da-DK" sz="2800" dirty="0"/>
          </a:p>
        </p:txBody>
      </p:sp>
      <p:grpSp>
        <p:nvGrpSpPr>
          <p:cNvPr id="2" name="Group 33"/>
          <p:cNvGrpSpPr/>
          <p:nvPr/>
        </p:nvGrpSpPr>
        <p:grpSpPr>
          <a:xfrm>
            <a:off x="4474468" y="2012174"/>
            <a:ext cx="1152128" cy="3193692"/>
            <a:chOff x="4474468" y="2012174"/>
            <a:chExt cx="1152128" cy="3193692"/>
          </a:xfrm>
        </p:grpSpPr>
        <p:sp>
          <p:nvSpPr>
            <p:cNvPr id="29" name="Right Arrow 28"/>
            <p:cNvSpPr/>
            <p:nvPr/>
          </p:nvSpPr>
          <p:spPr>
            <a:xfrm rot="19437584">
              <a:off x="4474468" y="4917834"/>
              <a:ext cx="1152128" cy="288032"/>
            </a:xfrm>
            <a:prstGeom prst="rightArrow">
              <a:avLst/>
            </a:prstGeom>
            <a:solidFill>
              <a:srgbClr val="A6A6A6">
                <a:alpha val="5019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30" name="Right Arrow 29"/>
            <p:cNvSpPr/>
            <p:nvPr/>
          </p:nvSpPr>
          <p:spPr>
            <a:xfrm rot="19437584">
              <a:off x="4474468" y="2012174"/>
              <a:ext cx="1152128" cy="288032"/>
            </a:xfrm>
            <a:prstGeom prst="rightArrow">
              <a:avLst/>
            </a:prstGeom>
            <a:solidFill>
              <a:srgbClr val="A6A6A6">
                <a:alpha val="5019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sp>
        <p:nvSpPr>
          <p:cNvPr id="12" name="TextBox 11"/>
          <p:cNvSpPr txBox="1"/>
          <p:nvPr/>
        </p:nvSpPr>
        <p:spPr>
          <a:xfrm>
            <a:off x="3779912" y="1356157"/>
            <a:ext cx="687239" cy="523220"/>
          </a:xfrm>
          <a:prstGeom prst="rect">
            <a:avLst/>
          </a:prstGeom>
          <a:noFill/>
        </p:spPr>
        <p:txBody>
          <a:bodyPr wrap="none" rtlCol="0">
            <a:spAutoFit/>
          </a:bodyPr>
          <a:lstStyle/>
          <a:p>
            <a:r>
              <a:rPr lang="fo-FO" sz="1400" dirty="0" smtClean="0">
                <a:solidFill>
                  <a:schemeClr val="bg1"/>
                </a:solidFill>
              </a:rPr>
              <a:t>Green-</a:t>
            </a:r>
          </a:p>
          <a:p>
            <a:r>
              <a:rPr lang="fo-FO" sz="1400" dirty="0" smtClean="0">
                <a:solidFill>
                  <a:schemeClr val="bg1"/>
                </a:solidFill>
              </a:rPr>
              <a:t>land</a:t>
            </a:r>
            <a:endParaRPr lang="fo-FO" sz="1400" dirty="0">
              <a:solidFill>
                <a:schemeClr val="bg1"/>
              </a:solidFill>
            </a:endParaRPr>
          </a:p>
        </p:txBody>
      </p:sp>
      <p:sp>
        <p:nvSpPr>
          <p:cNvPr id="13" name="TextBox 12"/>
          <p:cNvSpPr txBox="1"/>
          <p:nvPr/>
        </p:nvSpPr>
        <p:spPr>
          <a:xfrm>
            <a:off x="827584" y="6488668"/>
            <a:ext cx="1424942" cy="369332"/>
          </a:xfrm>
          <a:prstGeom prst="rect">
            <a:avLst/>
          </a:prstGeom>
          <a:noFill/>
        </p:spPr>
        <p:txBody>
          <a:bodyPr wrap="none" rtlCol="0">
            <a:spAutoFit/>
          </a:bodyPr>
          <a:lstStyle/>
          <a:p>
            <a:r>
              <a:rPr lang="fo-FO" dirty="0" smtClean="0"/>
              <a:t>Source: WOA</a:t>
            </a:r>
            <a:endParaRPr lang="fo-F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2"/>
          <p:cNvGrpSpPr/>
          <p:nvPr/>
        </p:nvGrpSpPr>
        <p:grpSpPr>
          <a:xfrm>
            <a:off x="-468560" y="-85198"/>
            <a:ext cx="7891750" cy="7402630"/>
            <a:chOff x="-468560" y="-85198"/>
            <a:chExt cx="7891750" cy="7402630"/>
          </a:xfrm>
        </p:grpSpPr>
        <p:pic>
          <p:nvPicPr>
            <p:cNvPr id="3" name="Picture 2"/>
            <p:cNvPicPr/>
            <p:nvPr/>
          </p:nvPicPr>
          <p:blipFill>
            <a:blip r:embed="rId2" cstate="print"/>
            <a:srcRect/>
            <a:stretch>
              <a:fillRect/>
            </a:stretch>
          </p:blipFill>
          <p:spPr bwMode="auto">
            <a:xfrm>
              <a:off x="-468560" y="-85198"/>
              <a:ext cx="7891750" cy="7402630"/>
            </a:xfrm>
            <a:prstGeom prst="rect">
              <a:avLst/>
            </a:prstGeom>
            <a:noFill/>
            <a:ln w="9525">
              <a:noFill/>
              <a:miter lim="800000"/>
              <a:headEnd/>
              <a:tailEnd/>
            </a:ln>
          </p:spPr>
        </p:pic>
        <p:sp>
          <p:nvSpPr>
            <p:cNvPr id="10" name="TextBox 9"/>
            <p:cNvSpPr txBox="1"/>
            <p:nvPr/>
          </p:nvSpPr>
          <p:spPr>
            <a:xfrm>
              <a:off x="0" y="0"/>
              <a:ext cx="617477" cy="461665"/>
            </a:xfrm>
            <a:prstGeom prst="rect">
              <a:avLst/>
            </a:prstGeom>
            <a:noFill/>
          </p:spPr>
          <p:txBody>
            <a:bodyPr wrap="none" rtlCol="0">
              <a:spAutoFit/>
            </a:bodyPr>
            <a:lstStyle/>
            <a:p>
              <a:r>
                <a:rPr lang="fo-FO" sz="2400" dirty="0" smtClean="0"/>
                <a:t>µM</a:t>
              </a:r>
              <a:endParaRPr lang="fo-FO" sz="2400" dirty="0"/>
            </a:p>
          </p:txBody>
        </p:sp>
        <p:sp>
          <p:nvSpPr>
            <p:cNvPr id="11" name="TextBox 10"/>
            <p:cNvSpPr txBox="1"/>
            <p:nvPr/>
          </p:nvSpPr>
          <p:spPr>
            <a:xfrm rot="16200000">
              <a:off x="-851668" y="3346817"/>
              <a:ext cx="2091983" cy="369332"/>
            </a:xfrm>
            <a:prstGeom prst="rect">
              <a:avLst/>
            </a:prstGeom>
            <a:noFill/>
          </p:spPr>
          <p:txBody>
            <a:bodyPr wrap="none" rtlCol="0">
              <a:spAutoFit/>
            </a:bodyPr>
            <a:lstStyle/>
            <a:p>
              <a:r>
                <a:rPr lang="fo-FO" dirty="0" smtClean="0"/>
                <a:t>Winter Silicate conc.</a:t>
              </a:r>
              <a:endParaRPr lang="fo-FO" dirty="0"/>
            </a:p>
          </p:txBody>
        </p:sp>
        <p:sp>
          <p:nvSpPr>
            <p:cNvPr id="12" name="TextBox 11"/>
            <p:cNvSpPr txBox="1"/>
            <p:nvPr/>
          </p:nvSpPr>
          <p:spPr>
            <a:xfrm>
              <a:off x="3851920" y="6488668"/>
              <a:ext cx="586507" cy="369332"/>
            </a:xfrm>
            <a:prstGeom prst="rect">
              <a:avLst/>
            </a:prstGeom>
            <a:noFill/>
          </p:spPr>
          <p:txBody>
            <a:bodyPr wrap="none" rtlCol="0">
              <a:spAutoFit/>
            </a:bodyPr>
            <a:lstStyle/>
            <a:p>
              <a:r>
                <a:rPr lang="fo-FO" dirty="0" smtClean="0"/>
                <a:t>Year</a:t>
              </a:r>
              <a:endParaRPr lang="fo-FO" dirty="0"/>
            </a:p>
          </p:txBody>
        </p:sp>
      </p:grpSp>
      <p:sp>
        <p:nvSpPr>
          <p:cNvPr id="2" name="Title 1"/>
          <p:cNvSpPr>
            <a:spLocks noGrp="1"/>
          </p:cNvSpPr>
          <p:nvPr>
            <p:ph type="title"/>
          </p:nvPr>
        </p:nvSpPr>
        <p:spPr>
          <a:xfrm>
            <a:off x="35496" y="44624"/>
            <a:ext cx="8229600" cy="1143000"/>
          </a:xfrm>
        </p:spPr>
        <p:txBody>
          <a:bodyPr>
            <a:normAutofit fontScale="90000"/>
          </a:bodyPr>
          <a:lstStyle/>
          <a:p>
            <a:r>
              <a:rPr lang="fo-FO" dirty="0" smtClean="0"/>
              <a:t>2. Silicate</a:t>
            </a:r>
            <a:br>
              <a:rPr lang="fo-FO" dirty="0" smtClean="0"/>
            </a:br>
            <a:r>
              <a:rPr lang="fo-FO" dirty="0" smtClean="0"/>
              <a:t>decline</a:t>
            </a:r>
            <a:endParaRPr lang="fo-FO" dirty="0"/>
          </a:p>
        </p:txBody>
      </p:sp>
      <p:sp>
        <p:nvSpPr>
          <p:cNvPr id="9" name="TextBox 8"/>
          <p:cNvSpPr txBox="1"/>
          <p:nvPr/>
        </p:nvSpPr>
        <p:spPr>
          <a:xfrm>
            <a:off x="6346005" y="3204265"/>
            <a:ext cx="1970411" cy="584775"/>
          </a:xfrm>
          <a:prstGeom prst="rect">
            <a:avLst/>
          </a:prstGeom>
          <a:noFill/>
        </p:spPr>
        <p:txBody>
          <a:bodyPr wrap="none" rtlCol="0">
            <a:spAutoFit/>
          </a:bodyPr>
          <a:lstStyle/>
          <a:p>
            <a:r>
              <a:rPr lang="fo-FO" sz="3200" dirty="0" smtClean="0">
                <a:solidFill>
                  <a:srgbClr val="FF0000"/>
                </a:solidFill>
              </a:rPr>
              <a:t>Gyre Index</a:t>
            </a:r>
            <a:endParaRPr lang="fo-FO" sz="3200" dirty="0">
              <a:solidFill>
                <a:srgbClr val="FF0000"/>
              </a:solidFill>
            </a:endParaRPr>
          </a:p>
        </p:txBody>
      </p:sp>
      <p:pic>
        <p:nvPicPr>
          <p:cNvPr id="5123" name="Picture 3"/>
          <p:cNvPicPr>
            <a:picLocks noChangeAspect="1" noChangeArrowheads="1"/>
          </p:cNvPicPr>
          <p:nvPr/>
        </p:nvPicPr>
        <p:blipFill>
          <a:blip r:embed="rId3" cstate="print"/>
          <a:srcRect l="30413" t="34250" r="23519" b="27950"/>
          <a:stretch>
            <a:fillRect/>
          </a:stretch>
        </p:blipFill>
        <p:spPr bwMode="auto">
          <a:xfrm>
            <a:off x="5220072" y="1"/>
            <a:ext cx="3923928" cy="1811044"/>
          </a:xfrm>
          <a:prstGeom prst="rect">
            <a:avLst/>
          </a:prstGeom>
          <a:noFill/>
          <a:ln w="9525">
            <a:solidFill>
              <a:schemeClr val="tx1"/>
            </a:solidFill>
            <a:miter lim="800000"/>
            <a:headEnd/>
            <a:tailEnd/>
          </a:ln>
        </p:spPr>
      </p:pic>
      <p:grpSp>
        <p:nvGrpSpPr>
          <p:cNvPr id="5" name="Group 16"/>
          <p:cNvGrpSpPr/>
          <p:nvPr/>
        </p:nvGrpSpPr>
        <p:grpSpPr>
          <a:xfrm>
            <a:off x="1187624" y="704890"/>
            <a:ext cx="7959693" cy="2114947"/>
            <a:chOff x="1187624" y="704890"/>
            <a:chExt cx="7959693" cy="2114947"/>
          </a:xfrm>
        </p:grpSpPr>
        <p:sp>
          <p:nvSpPr>
            <p:cNvPr id="6" name="TextBox 5"/>
            <p:cNvSpPr txBox="1"/>
            <p:nvPr/>
          </p:nvSpPr>
          <p:spPr>
            <a:xfrm>
              <a:off x="1187624" y="704890"/>
              <a:ext cx="401072" cy="707886"/>
            </a:xfrm>
            <a:prstGeom prst="rect">
              <a:avLst/>
            </a:prstGeom>
            <a:noFill/>
          </p:spPr>
          <p:txBody>
            <a:bodyPr wrap="none" rtlCol="0">
              <a:spAutoFit/>
            </a:bodyPr>
            <a:lstStyle/>
            <a:p>
              <a:r>
                <a:rPr lang="fo-FO" sz="4000" dirty="0" smtClean="0"/>
                <a:t>L</a:t>
              </a:r>
              <a:endParaRPr lang="fo-FO" sz="4000" dirty="0"/>
            </a:p>
          </p:txBody>
        </p:sp>
        <p:sp>
          <p:nvSpPr>
            <p:cNvPr id="14" name="TextBox 13"/>
            <p:cNvSpPr txBox="1"/>
            <p:nvPr/>
          </p:nvSpPr>
          <p:spPr>
            <a:xfrm>
              <a:off x="6228184" y="1988840"/>
              <a:ext cx="2919133" cy="830997"/>
            </a:xfrm>
            <a:prstGeom prst="rect">
              <a:avLst/>
            </a:prstGeom>
            <a:noFill/>
          </p:spPr>
          <p:txBody>
            <a:bodyPr wrap="none" rtlCol="0">
              <a:spAutoFit/>
            </a:bodyPr>
            <a:lstStyle/>
            <a:p>
              <a:pPr algn="ctr"/>
              <a:r>
                <a:rPr lang="fo-FO" sz="2400" dirty="0" smtClean="0"/>
                <a:t>150-500 m, Mai</a:t>
              </a:r>
            </a:p>
            <a:p>
              <a:pPr algn="ctr"/>
              <a:r>
                <a:rPr lang="fo-FO" sz="2400" dirty="0" smtClean="0"/>
                <a:t>(Kumiko Azetsu-Scott)</a:t>
              </a:r>
              <a:endParaRPr lang="fo-FO" sz="2400" dirty="0"/>
            </a:p>
          </p:txBody>
        </p:sp>
      </p:grpSp>
      <p:grpSp>
        <p:nvGrpSpPr>
          <p:cNvPr id="13" name="Group 17"/>
          <p:cNvGrpSpPr/>
          <p:nvPr/>
        </p:nvGrpSpPr>
        <p:grpSpPr>
          <a:xfrm>
            <a:off x="1403648" y="2276872"/>
            <a:ext cx="7591325" cy="3024336"/>
            <a:chOff x="1403648" y="2276872"/>
            <a:chExt cx="7591325" cy="3024336"/>
          </a:xfrm>
        </p:grpSpPr>
        <p:sp>
          <p:nvSpPr>
            <p:cNvPr id="7" name="TextBox 6"/>
            <p:cNvSpPr txBox="1"/>
            <p:nvPr/>
          </p:nvSpPr>
          <p:spPr>
            <a:xfrm>
              <a:off x="1403648" y="2276872"/>
              <a:ext cx="494046" cy="707886"/>
            </a:xfrm>
            <a:prstGeom prst="rect">
              <a:avLst/>
            </a:prstGeom>
            <a:noFill/>
          </p:spPr>
          <p:txBody>
            <a:bodyPr wrap="none" rtlCol="0">
              <a:spAutoFit/>
            </a:bodyPr>
            <a:lstStyle/>
            <a:p>
              <a:r>
                <a:rPr lang="fo-FO" sz="4000" dirty="0" smtClean="0">
                  <a:solidFill>
                    <a:srgbClr val="1D0CFA"/>
                  </a:solidFill>
                </a:rPr>
                <a:t>Ir</a:t>
              </a:r>
              <a:endParaRPr lang="fo-FO" sz="4000" dirty="0">
                <a:solidFill>
                  <a:srgbClr val="1D0CFA"/>
                </a:solidFill>
              </a:endParaRPr>
            </a:p>
          </p:txBody>
        </p:sp>
        <p:sp>
          <p:nvSpPr>
            <p:cNvPr id="15" name="TextBox 14"/>
            <p:cNvSpPr txBox="1"/>
            <p:nvPr/>
          </p:nvSpPr>
          <p:spPr>
            <a:xfrm>
              <a:off x="6516216" y="4470211"/>
              <a:ext cx="2478757" cy="830997"/>
            </a:xfrm>
            <a:prstGeom prst="rect">
              <a:avLst/>
            </a:prstGeom>
            <a:noFill/>
          </p:spPr>
          <p:txBody>
            <a:bodyPr wrap="none" rtlCol="0">
              <a:spAutoFit/>
            </a:bodyPr>
            <a:lstStyle/>
            <a:p>
              <a:pPr algn="ctr"/>
              <a:r>
                <a:rPr lang="fo-FO" sz="2400" dirty="0" smtClean="0">
                  <a:solidFill>
                    <a:srgbClr val="1D0CFA"/>
                  </a:solidFill>
                </a:rPr>
                <a:t>0-200 m, February</a:t>
              </a:r>
            </a:p>
            <a:p>
              <a:pPr algn="ctr"/>
              <a:r>
                <a:rPr lang="fo-FO" sz="2400" dirty="0" smtClean="0">
                  <a:solidFill>
                    <a:srgbClr val="1D0CFA"/>
                  </a:solidFill>
                </a:rPr>
                <a:t>(Jón Ólafsson)</a:t>
              </a:r>
              <a:endParaRPr lang="fo-FO" sz="2400" dirty="0">
                <a:solidFill>
                  <a:srgbClr val="1D0CFA"/>
                </a:solidFill>
              </a:endParaRPr>
            </a:p>
          </p:txBody>
        </p:sp>
      </p:grpSp>
      <p:grpSp>
        <p:nvGrpSpPr>
          <p:cNvPr id="17" name="Group 18"/>
          <p:cNvGrpSpPr/>
          <p:nvPr/>
        </p:nvGrpSpPr>
        <p:grpSpPr>
          <a:xfrm>
            <a:off x="1764030" y="5529426"/>
            <a:ext cx="7335206" cy="1034827"/>
            <a:chOff x="1764030" y="5529426"/>
            <a:chExt cx="7335206" cy="1034827"/>
          </a:xfrm>
        </p:grpSpPr>
        <p:sp>
          <p:nvSpPr>
            <p:cNvPr id="8" name="TextBox 7"/>
            <p:cNvSpPr txBox="1"/>
            <p:nvPr/>
          </p:nvSpPr>
          <p:spPr>
            <a:xfrm>
              <a:off x="1764030" y="5529426"/>
              <a:ext cx="1439818" cy="707886"/>
            </a:xfrm>
            <a:prstGeom prst="rect">
              <a:avLst/>
            </a:prstGeom>
            <a:noFill/>
          </p:spPr>
          <p:txBody>
            <a:bodyPr wrap="none" rtlCol="0">
              <a:spAutoFit/>
            </a:bodyPr>
            <a:lstStyle/>
            <a:p>
              <a:r>
                <a:rPr lang="fo-FO" sz="4000" dirty="0" smtClean="0">
                  <a:solidFill>
                    <a:srgbClr val="FF6699"/>
                  </a:solidFill>
                </a:rPr>
                <a:t>S,M,G</a:t>
              </a:r>
              <a:endParaRPr lang="fo-FO" sz="4000" dirty="0">
                <a:solidFill>
                  <a:srgbClr val="FF6699"/>
                </a:solidFill>
              </a:endParaRPr>
            </a:p>
          </p:txBody>
        </p:sp>
        <p:sp>
          <p:nvSpPr>
            <p:cNvPr id="16" name="TextBox 15"/>
            <p:cNvSpPr txBox="1"/>
            <p:nvPr/>
          </p:nvSpPr>
          <p:spPr>
            <a:xfrm>
              <a:off x="6621955" y="5733256"/>
              <a:ext cx="2477281" cy="830997"/>
            </a:xfrm>
            <a:prstGeom prst="rect">
              <a:avLst/>
            </a:prstGeom>
            <a:noFill/>
          </p:spPr>
          <p:txBody>
            <a:bodyPr wrap="none" rtlCol="0">
              <a:spAutoFit/>
            </a:bodyPr>
            <a:lstStyle/>
            <a:p>
              <a:pPr algn="ctr"/>
              <a:r>
                <a:rPr lang="fo-FO" sz="2400" dirty="0" smtClean="0">
                  <a:solidFill>
                    <a:srgbClr val="FF6699"/>
                  </a:solidFill>
                </a:rPr>
                <a:t>Atlantic W., March</a:t>
              </a:r>
            </a:p>
            <a:p>
              <a:pPr algn="ctr"/>
              <a:r>
                <a:rPr lang="fo-FO" sz="2400" dirty="0" smtClean="0">
                  <a:solidFill>
                    <a:srgbClr val="FF6699"/>
                  </a:solidFill>
                </a:rPr>
                <a:t>(Francisco, Rey)</a:t>
              </a:r>
              <a:endParaRPr lang="fo-FO" sz="2400" dirty="0">
                <a:solidFill>
                  <a:srgbClr val="FF6699"/>
                </a:solidFill>
              </a:endParaRPr>
            </a:p>
          </p:txBody>
        </p:sp>
      </p:grpSp>
      <p:grpSp>
        <p:nvGrpSpPr>
          <p:cNvPr id="18" name="Group 26"/>
          <p:cNvGrpSpPr/>
          <p:nvPr/>
        </p:nvGrpSpPr>
        <p:grpSpPr>
          <a:xfrm>
            <a:off x="2195736" y="1052736"/>
            <a:ext cx="3240360" cy="2808312"/>
            <a:chOff x="2195736" y="1052736"/>
            <a:chExt cx="3240360" cy="2808312"/>
          </a:xfrm>
        </p:grpSpPr>
        <p:cxnSp>
          <p:nvCxnSpPr>
            <p:cNvPr id="22" name="Straight Arrow Connector 21"/>
            <p:cNvCxnSpPr/>
            <p:nvPr/>
          </p:nvCxnSpPr>
          <p:spPr>
            <a:xfrm flipV="1">
              <a:off x="3779912" y="1700808"/>
              <a:ext cx="360040" cy="129614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2195736" y="1052736"/>
              <a:ext cx="288032" cy="1368152"/>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5436096" y="2420888"/>
              <a:ext cx="0" cy="144016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611560" y="0"/>
            <a:ext cx="1797736" cy="646331"/>
          </a:xfrm>
          <a:prstGeom prst="rect">
            <a:avLst/>
          </a:prstGeom>
          <a:noFill/>
        </p:spPr>
        <p:txBody>
          <a:bodyPr wrap="none" rtlCol="0">
            <a:spAutoFit/>
          </a:bodyPr>
          <a:lstStyle/>
          <a:p>
            <a:r>
              <a:rPr lang="fo-FO" dirty="0" smtClean="0"/>
              <a:t>(Hátún et al., </a:t>
            </a:r>
          </a:p>
          <a:p>
            <a:r>
              <a:rPr lang="fo-FO" dirty="0" smtClean="0"/>
              <a:t>Nature Sci. Rep.)</a:t>
            </a:r>
            <a:endParaRPr lang="fo-FO" dirty="0"/>
          </a:p>
        </p:txBody>
      </p:sp>
      <p:cxnSp>
        <p:nvCxnSpPr>
          <p:cNvPr id="29" name="Straight Connector 28"/>
          <p:cNvCxnSpPr/>
          <p:nvPr/>
        </p:nvCxnSpPr>
        <p:spPr>
          <a:xfrm flipV="1">
            <a:off x="5817908" y="1772816"/>
            <a:ext cx="0" cy="489654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down)">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down)">
                                      <p:cBhvr>
                                        <p:cTn id="3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p:nvPr/>
        </p:nvGrpSpPr>
        <p:grpSpPr>
          <a:xfrm>
            <a:off x="206374" y="2852936"/>
            <a:ext cx="8902130" cy="4032448"/>
            <a:chOff x="206374" y="2852936"/>
            <a:chExt cx="8902130" cy="4032448"/>
          </a:xfrm>
        </p:grpSpPr>
        <p:pic>
          <p:nvPicPr>
            <p:cNvPr id="120834" name="Picture 2"/>
            <p:cNvPicPr>
              <a:picLocks noChangeAspect="1" noChangeArrowheads="1"/>
            </p:cNvPicPr>
            <p:nvPr/>
          </p:nvPicPr>
          <p:blipFill>
            <a:blip r:embed="rId2" cstate="print"/>
            <a:srcRect/>
            <a:stretch>
              <a:fillRect/>
            </a:stretch>
          </p:blipFill>
          <p:spPr bwMode="auto">
            <a:xfrm>
              <a:off x="206374" y="2852936"/>
              <a:ext cx="8902130" cy="3483442"/>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l="9112" t="91945" r="15717"/>
            <a:stretch>
              <a:fillRect/>
            </a:stretch>
          </p:blipFill>
          <p:spPr bwMode="auto">
            <a:xfrm>
              <a:off x="1043608" y="6292357"/>
              <a:ext cx="7488832" cy="593027"/>
            </a:xfrm>
            <a:prstGeom prst="rect">
              <a:avLst/>
            </a:prstGeom>
            <a:noFill/>
            <a:ln w="9525">
              <a:noFill/>
              <a:miter lim="800000"/>
              <a:headEnd/>
              <a:tailEnd/>
            </a:ln>
          </p:spPr>
        </p:pic>
      </p:grpSp>
      <p:pic>
        <p:nvPicPr>
          <p:cNvPr id="120836" name="Picture 4"/>
          <p:cNvPicPr>
            <a:picLocks noChangeAspect="1" noChangeArrowheads="1"/>
          </p:cNvPicPr>
          <p:nvPr/>
        </p:nvPicPr>
        <p:blipFill>
          <a:blip r:embed="rId4" cstate="print"/>
          <a:srcRect/>
          <a:stretch>
            <a:fillRect/>
          </a:stretch>
        </p:blipFill>
        <p:spPr bwMode="auto">
          <a:xfrm>
            <a:off x="5292080" y="43914"/>
            <a:ext cx="3851920" cy="2898443"/>
          </a:xfrm>
          <a:prstGeom prst="rect">
            <a:avLst/>
          </a:prstGeom>
          <a:noFill/>
          <a:ln w="9525">
            <a:noFill/>
            <a:miter lim="800000"/>
            <a:headEnd/>
            <a:tailEnd/>
          </a:ln>
        </p:spPr>
      </p:pic>
      <p:sp>
        <p:nvSpPr>
          <p:cNvPr id="6" name="TextBox 5"/>
          <p:cNvSpPr txBox="1"/>
          <p:nvPr/>
        </p:nvSpPr>
        <p:spPr>
          <a:xfrm>
            <a:off x="7908678" y="1619508"/>
            <a:ext cx="551754" cy="369332"/>
          </a:xfrm>
          <a:prstGeom prst="rect">
            <a:avLst/>
          </a:prstGeom>
          <a:noFill/>
        </p:spPr>
        <p:txBody>
          <a:bodyPr wrap="none" rtlCol="0">
            <a:spAutoFit/>
          </a:bodyPr>
          <a:lstStyle/>
          <a:p>
            <a:r>
              <a:rPr lang="fo-FO" dirty="0" smtClean="0">
                <a:solidFill>
                  <a:srgbClr val="FF0000"/>
                </a:solidFill>
              </a:rPr>
              <a:t>CPR</a:t>
            </a:r>
            <a:endParaRPr lang="fo-FO" dirty="0">
              <a:solidFill>
                <a:srgbClr val="FF0000"/>
              </a:solidFill>
            </a:endParaRPr>
          </a:p>
        </p:txBody>
      </p:sp>
      <p:sp>
        <p:nvSpPr>
          <p:cNvPr id="7" name="TextBox 6"/>
          <p:cNvSpPr txBox="1"/>
          <p:nvPr/>
        </p:nvSpPr>
        <p:spPr>
          <a:xfrm>
            <a:off x="0" y="6488668"/>
            <a:ext cx="1965987" cy="369332"/>
          </a:xfrm>
          <a:prstGeom prst="rect">
            <a:avLst/>
          </a:prstGeom>
          <a:noFill/>
        </p:spPr>
        <p:txBody>
          <a:bodyPr wrap="none" rtlCol="0">
            <a:spAutoFit/>
          </a:bodyPr>
          <a:lstStyle/>
          <a:p>
            <a:r>
              <a:rPr lang="fo-FO" dirty="0" smtClean="0"/>
              <a:t>(L. Zhai </a:t>
            </a:r>
            <a:r>
              <a:rPr lang="fo-FO" i="1" dirty="0" smtClean="0"/>
              <a:t>et al</a:t>
            </a:r>
            <a:r>
              <a:rPr lang="fo-FO" dirty="0" smtClean="0"/>
              <a:t>, 2014)</a:t>
            </a:r>
            <a:endParaRPr lang="fo-FO" dirty="0"/>
          </a:p>
        </p:txBody>
      </p:sp>
      <p:sp>
        <p:nvSpPr>
          <p:cNvPr id="8" name="TextBox 7"/>
          <p:cNvSpPr txBox="1"/>
          <p:nvPr/>
        </p:nvSpPr>
        <p:spPr>
          <a:xfrm>
            <a:off x="107504" y="2132856"/>
            <a:ext cx="5454955" cy="830997"/>
          </a:xfrm>
          <a:prstGeom prst="rect">
            <a:avLst/>
          </a:prstGeom>
          <a:noFill/>
        </p:spPr>
        <p:txBody>
          <a:bodyPr wrap="none" rtlCol="0">
            <a:spAutoFit/>
          </a:bodyPr>
          <a:lstStyle/>
          <a:p>
            <a:pPr>
              <a:buFont typeface="Arial" pitchFamily="34" charset="0"/>
              <a:buChar char="•"/>
            </a:pPr>
            <a:r>
              <a:rPr lang="fo-FO" sz="2400" dirty="0" smtClean="0"/>
              <a:t> Ratios to total phytoplankton abundance</a:t>
            </a:r>
          </a:p>
          <a:p>
            <a:pPr>
              <a:buFont typeface="Arial" pitchFamily="34" charset="0"/>
              <a:buChar char="•"/>
            </a:pPr>
            <a:r>
              <a:rPr lang="fo-FO" sz="2400" dirty="0" smtClean="0">
                <a:solidFill>
                  <a:srgbClr val="FF0000"/>
                </a:solidFill>
              </a:rPr>
              <a:t> Estimated ratios</a:t>
            </a:r>
            <a:endParaRPr lang="fo-FO" sz="2400" dirty="0">
              <a:solidFill>
                <a:srgbClr val="FF0000"/>
              </a:solidFill>
            </a:endParaRPr>
          </a:p>
        </p:txBody>
      </p:sp>
      <p:sp>
        <p:nvSpPr>
          <p:cNvPr id="9" name="TextBox 8"/>
          <p:cNvSpPr txBox="1"/>
          <p:nvPr/>
        </p:nvSpPr>
        <p:spPr>
          <a:xfrm>
            <a:off x="291702" y="44624"/>
            <a:ext cx="4864794" cy="1200329"/>
          </a:xfrm>
          <a:prstGeom prst="rect">
            <a:avLst/>
          </a:prstGeom>
          <a:noFill/>
        </p:spPr>
        <p:txBody>
          <a:bodyPr wrap="none" rtlCol="0">
            <a:spAutoFit/>
          </a:bodyPr>
          <a:lstStyle/>
          <a:p>
            <a:pPr algn="ctr"/>
            <a:r>
              <a:rPr lang="fo-FO" sz="3600" dirty="0" smtClean="0"/>
              <a:t>2. Phytoplankton in</a:t>
            </a:r>
          </a:p>
          <a:p>
            <a:pPr algn="ctr"/>
            <a:r>
              <a:rPr lang="fo-FO" sz="3600" dirty="0" smtClean="0"/>
              <a:t>the central subpolar gyre</a:t>
            </a:r>
            <a:endParaRPr lang="fo-FO" sz="3600" dirty="0"/>
          </a:p>
        </p:txBody>
      </p:sp>
      <p:grpSp>
        <p:nvGrpSpPr>
          <p:cNvPr id="4" name="Group 19"/>
          <p:cNvGrpSpPr/>
          <p:nvPr/>
        </p:nvGrpSpPr>
        <p:grpSpPr>
          <a:xfrm>
            <a:off x="-36512" y="3140968"/>
            <a:ext cx="8928992" cy="2736304"/>
            <a:chOff x="-36512" y="3140968"/>
            <a:chExt cx="8928992" cy="2736304"/>
          </a:xfrm>
        </p:grpSpPr>
        <p:grpSp>
          <p:nvGrpSpPr>
            <p:cNvPr id="5" name="Group 16"/>
            <p:cNvGrpSpPr/>
            <p:nvPr/>
          </p:nvGrpSpPr>
          <p:grpSpPr>
            <a:xfrm>
              <a:off x="3131840" y="3140968"/>
              <a:ext cx="5760640" cy="2736304"/>
              <a:chOff x="3131840" y="3140968"/>
              <a:chExt cx="5760640" cy="2736304"/>
            </a:xfrm>
          </p:grpSpPr>
          <p:cxnSp>
            <p:nvCxnSpPr>
              <p:cNvPr id="11" name="Straight Connector 10"/>
              <p:cNvCxnSpPr/>
              <p:nvPr/>
            </p:nvCxnSpPr>
            <p:spPr>
              <a:xfrm flipV="1">
                <a:off x="3203848" y="5013176"/>
                <a:ext cx="5616624" cy="86409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131840" y="3140968"/>
                <a:ext cx="5760640" cy="115212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9" name="Rectangle 18"/>
            <p:cNvSpPr/>
            <p:nvPr/>
          </p:nvSpPr>
          <p:spPr>
            <a:xfrm>
              <a:off x="-36512" y="3861048"/>
              <a:ext cx="6480720" cy="1323439"/>
            </a:xfrm>
            <a:prstGeom prst="rect">
              <a:avLst/>
            </a:prstGeom>
            <a:solidFill>
              <a:schemeClr val="tx1"/>
            </a:solidFill>
          </p:spPr>
          <p:txBody>
            <a:bodyPr wrap="square">
              <a:spAutoFit/>
            </a:bodyPr>
            <a:lstStyle/>
            <a:p>
              <a:pPr algn="ctr"/>
              <a:r>
                <a:rPr lang="fo-FO" sz="4000" dirty="0" smtClean="0">
                  <a:solidFill>
                    <a:schemeClr val="bg1"/>
                  </a:solidFill>
                </a:rPr>
                <a:t>Diatom ratio decreases  </a:t>
              </a:r>
            </a:p>
            <a:p>
              <a:pPr algn="ctr"/>
              <a:r>
                <a:rPr lang="fo-FO" sz="4000" dirty="0" smtClean="0">
                  <a:solidFill>
                    <a:schemeClr val="bg1"/>
                  </a:solidFill>
                </a:rPr>
                <a:t>Dinoflaggelate ratio increases</a:t>
              </a:r>
              <a:endParaRPr lang="fo-FO" sz="4000" dirty="0">
                <a:solidFill>
                  <a:schemeClr val="bg1"/>
                </a:solidFill>
              </a:endParaRPr>
            </a:p>
          </p:txBody>
        </p:sp>
      </p:grpSp>
      <p:sp>
        <p:nvSpPr>
          <p:cNvPr id="24" name="TextBox 23"/>
          <p:cNvSpPr txBox="1"/>
          <p:nvPr/>
        </p:nvSpPr>
        <p:spPr>
          <a:xfrm>
            <a:off x="683568" y="5301208"/>
            <a:ext cx="7788542" cy="707886"/>
          </a:xfrm>
          <a:prstGeom prst="rect">
            <a:avLst/>
          </a:prstGeom>
          <a:solidFill>
            <a:schemeClr val="tx1"/>
          </a:solidFill>
        </p:spPr>
        <p:txBody>
          <a:bodyPr wrap="none" rtlCol="0">
            <a:spAutoFit/>
          </a:bodyPr>
          <a:lstStyle/>
          <a:p>
            <a:r>
              <a:rPr lang="fo-FO" sz="4000" dirty="0" smtClean="0">
                <a:solidFill>
                  <a:schemeClr val="bg1"/>
                </a:solidFill>
              </a:rPr>
              <a:t>As expected from the silicate decline</a:t>
            </a:r>
            <a:endParaRPr lang="fo-FO" sz="40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dissolv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 descr="D:\Konferansur\Uttanlands\2014_Bergen_june\Ice_zoopl.jpg"/>
          <p:cNvPicPr>
            <a:picLocks noChangeAspect="1" noChangeArrowheads="1"/>
          </p:cNvPicPr>
          <p:nvPr/>
        </p:nvPicPr>
        <p:blipFill>
          <a:blip r:embed="rId3" cstate="print"/>
          <a:srcRect/>
          <a:stretch>
            <a:fillRect/>
          </a:stretch>
        </p:blipFill>
        <p:spPr bwMode="auto">
          <a:xfrm>
            <a:off x="6444208" y="260648"/>
            <a:ext cx="2770767" cy="1910310"/>
          </a:xfrm>
          <a:prstGeom prst="rect">
            <a:avLst/>
          </a:prstGeom>
          <a:noFill/>
        </p:spPr>
      </p:pic>
      <p:grpSp>
        <p:nvGrpSpPr>
          <p:cNvPr id="2" name="Group 4"/>
          <p:cNvGrpSpPr>
            <a:grpSpLocks/>
          </p:cNvGrpSpPr>
          <p:nvPr/>
        </p:nvGrpSpPr>
        <p:grpSpPr bwMode="auto">
          <a:xfrm>
            <a:off x="2820988" y="2428875"/>
            <a:ext cx="6143625" cy="4600575"/>
            <a:chOff x="1777" y="1530"/>
            <a:chExt cx="3870" cy="2898"/>
          </a:xfrm>
        </p:grpSpPr>
        <p:pic>
          <p:nvPicPr>
            <p:cNvPr id="40965" name="Picture 5" descr="cprroutes"/>
            <p:cNvPicPr>
              <a:picLocks noChangeAspect="1" noChangeArrowheads="1"/>
            </p:cNvPicPr>
            <p:nvPr/>
          </p:nvPicPr>
          <p:blipFill>
            <a:blip r:embed="rId4" cstate="print"/>
            <a:srcRect/>
            <a:stretch>
              <a:fillRect/>
            </a:stretch>
          </p:blipFill>
          <p:spPr bwMode="auto">
            <a:xfrm>
              <a:off x="1777" y="1530"/>
              <a:ext cx="3870" cy="2898"/>
            </a:xfrm>
            <a:prstGeom prst="rect">
              <a:avLst/>
            </a:prstGeom>
            <a:noFill/>
            <a:ln w="9525">
              <a:solidFill>
                <a:schemeClr val="tx1"/>
              </a:solidFill>
              <a:miter lim="800000"/>
              <a:headEnd/>
              <a:tailEnd/>
            </a:ln>
          </p:spPr>
        </p:pic>
        <p:sp>
          <p:nvSpPr>
            <p:cNvPr id="40966" name="Text Box 6"/>
            <p:cNvSpPr txBox="1">
              <a:spLocks noChangeArrowheads="1"/>
            </p:cNvSpPr>
            <p:nvPr/>
          </p:nvSpPr>
          <p:spPr bwMode="auto">
            <a:xfrm>
              <a:off x="3379" y="3748"/>
              <a:ext cx="1970" cy="237"/>
            </a:xfrm>
            <a:prstGeom prst="rect">
              <a:avLst/>
            </a:prstGeom>
            <a:solidFill>
              <a:schemeClr val="bg1"/>
            </a:solidFill>
            <a:ln w="9525">
              <a:solidFill>
                <a:schemeClr val="tx1"/>
              </a:solidFill>
              <a:miter lim="800000"/>
              <a:headEnd/>
              <a:tailEnd/>
            </a:ln>
            <a:effectLst/>
          </p:spPr>
          <p:txBody>
            <a:bodyPr wrap="none">
              <a:spAutoFit/>
            </a:bodyPr>
            <a:lstStyle/>
            <a:p>
              <a:r>
                <a:rPr lang="da-DK"/>
                <a:t>Towing lines since the 1940s</a:t>
              </a:r>
            </a:p>
          </p:txBody>
        </p:sp>
      </p:grpSp>
      <p:sp>
        <p:nvSpPr>
          <p:cNvPr id="15" name="TextBox 14"/>
          <p:cNvSpPr txBox="1"/>
          <p:nvPr/>
        </p:nvSpPr>
        <p:spPr>
          <a:xfrm>
            <a:off x="3635896" y="5438834"/>
            <a:ext cx="5452198" cy="1446550"/>
          </a:xfrm>
          <a:prstGeom prst="rect">
            <a:avLst/>
          </a:prstGeom>
          <a:solidFill>
            <a:schemeClr val="bg1"/>
          </a:solidFill>
          <a:ln>
            <a:solidFill>
              <a:srgbClr val="2007B9"/>
            </a:solidFill>
          </a:ln>
        </p:spPr>
        <p:txBody>
          <a:bodyPr wrap="none" rtlCol="0">
            <a:spAutoFit/>
          </a:bodyPr>
          <a:lstStyle/>
          <a:p>
            <a:r>
              <a:rPr lang="fo-FO" sz="4400" dirty="0" smtClean="0"/>
              <a:t>The subpolar gyre is a</a:t>
            </a:r>
          </a:p>
          <a:p>
            <a:r>
              <a:rPr lang="fo-FO" sz="4400" dirty="0" smtClean="0"/>
              <a:t>zooplankton epicenter </a:t>
            </a:r>
          </a:p>
        </p:txBody>
      </p:sp>
      <p:pic>
        <p:nvPicPr>
          <p:cNvPr id="8194" name="Picture 2"/>
          <p:cNvPicPr>
            <a:picLocks noChangeAspect="1" noChangeArrowheads="1"/>
          </p:cNvPicPr>
          <p:nvPr/>
        </p:nvPicPr>
        <p:blipFill>
          <a:blip r:embed="rId5" cstate="print"/>
          <a:srcRect l="10631" t="31007" r="51274" b="19529"/>
          <a:stretch>
            <a:fillRect/>
          </a:stretch>
        </p:blipFill>
        <p:spPr bwMode="auto">
          <a:xfrm>
            <a:off x="107504" y="2132856"/>
            <a:ext cx="8873105" cy="4608512"/>
          </a:xfrm>
          <a:prstGeom prst="rect">
            <a:avLst/>
          </a:prstGeom>
          <a:noFill/>
          <a:ln w="9525">
            <a:solidFill>
              <a:schemeClr val="tx1"/>
            </a:solidFill>
            <a:miter lim="800000"/>
            <a:headEnd/>
            <a:tailEnd/>
          </a:ln>
        </p:spPr>
      </p:pic>
      <p:sp>
        <p:nvSpPr>
          <p:cNvPr id="8" name="TextBox 7"/>
          <p:cNvSpPr txBox="1"/>
          <p:nvPr/>
        </p:nvSpPr>
        <p:spPr>
          <a:xfrm>
            <a:off x="107504" y="1700808"/>
            <a:ext cx="2666371" cy="461665"/>
          </a:xfrm>
          <a:prstGeom prst="rect">
            <a:avLst/>
          </a:prstGeom>
          <a:noFill/>
        </p:spPr>
        <p:txBody>
          <a:bodyPr wrap="none" rtlCol="0">
            <a:spAutoFit/>
          </a:bodyPr>
          <a:lstStyle/>
          <a:p>
            <a:r>
              <a:rPr lang="fo-FO" sz="2400" dirty="0" smtClean="0"/>
              <a:t>(Hátún, et al., 2009)</a:t>
            </a:r>
            <a:endParaRPr lang="fo-FO" sz="2400" dirty="0"/>
          </a:p>
        </p:txBody>
      </p:sp>
      <p:sp>
        <p:nvSpPr>
          <p:cNvPr id="10" name="TextBox 9"/>
          <p:cNvSpPr txBox="1"/>
          <p:nvPr/>
        </p:nvSpPr>
        <p:spPr>
          <a:xfrm>
            <a:off x="5237940" y="5949280"/>
            <a:ext cx="2718436" cy="707886"/>
          </a:xfrm>
          <a:prstGeom prst="rect">
            <a:avLst/>
          </a:prstGeom>
          <a:solidFill>
            <a:schemeClr val="bg1"/>
          </a:solidFill>
          <a:ln>
            <a:solidFill>
              <a:schemeClr val="tx1"/>
            </a:solidFill>
          </a:ln>
        </p:spPr>
        <p:txBody>
          <a:bodyPr wrap="none" rtlCol="0">
            <a:spAutoFit/>
          </a:bodyPr>
          <a:lstStyle/>
          <a:p>
            <a:r>
              <a:rPr lang="fo-FO" sz="2000" dirty="0" smtClean="0"/>
              <a:t>Average  abundance</a:t>
            </a:r>
          </a:p>
          <a:p>
            <a:r>
              <a:rPr lang="fo-FO" sz="2000" i="1" dirty="0" smtClean="0"/>
              <a:t>of Calanus finmarchicus </a:t>
            </a:r>
            <a:endParaRPr lang="fo-FO" sz="2000" i="1" dirty="0"/>
          </a:p>
        </p:txBody>
      </p:sp>
      <p:sp>
        <p:nvSpPr>
          <p:cNvPr id="20" name="Right Arrow 19"/>
          <p:cNvSpPr/>
          <p:nvPr/>
        </p:nvSpPr>
        <p:spPr>
          <a:xfrm rot="19437584">
            <a:off x="3237967" y="3819175"/>
            <a:ext cx="1710188" cy="427547"/>
          </a:xfrm>
          <a:prstGeom prst="rightArrow">
            <a:avLst/>
          </a:prstGeom>
          <a:solidFill>
            <a:srgbClr val="FFFFFF">
              <a:alpha val="67059"/>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22" name="Text Box 4"/>
          <p:cNvSpPr txBox="1">
            <a:spLocks noChangeArrowheads="1"/>
          </p:cNvSpPr>
          <p:nvPr/>
        </p:nvSpPr>
        <p:spPr bwMode="auto">
          <a:xfrm>
            <a:off x="251520" y="0"/>
            <a:ext cx="4885953" cy="1446550"/>
          </a:xfrm>
          <a:prstGeom prst="rect">
            <a:avLst/>
          </a:prstGeom>
          <a:solidFill>
            <a:schemeClr val="bg1"/>
          </a:solidFill>
          <a:ln w="9525">
            <a:solidFill>
              <a:schemeClr val="tx1"/>
            </a:solidFill>
            <a:miter lim="800000"/>
            <a:headEnd/>
            <a:tailEnd/>
          </a:ln>
          <a:effectLst/>
        </p:spPr>
        <p:txBody>
          <a:bodyPr wrap="none">
            <a:spAutoFit/>
          </a:bodyPr>
          <a:lstStyle/>
          <a:p>
            <a:r>
              <a:rPr lang="da-DK" sz="3200" dirty="0" smtClean="0"/>
              <a:t>3. The Subpolar Gyre: </a:t>
            </a:r>
          </a:p>
          <a:p>
            <a:r>
              <a:rPr lang="da-DK" sz="3200" dirty="0" smtClean="0"/>
              <a:t>A large </a:t>
            </a:r>
            <a:r>
              <a:rPr lang="da-DK" sz="3200" dirty="0" smtClean="0">
                <a:solidFill>
                  <a:srgbClr val="FF0000"/>
                </a:solidFill>
              </a:rPr>
              <a:t>zooplankton</a:t>
            </a:r>
            <a:r>
              <a:rPr lang="da-DK" sz="3200" dirty="0" smtClean="0"/>
              <a:t> source</a:t>
            </a:r>
          </a:p>
          <a:p>
            <a:r>
              <a:rPr lang="da-DK" sz="2400" dirty="0" smtClean="0"/>
              <a:t>- Continuous Plankton Recorder (CPR)</a:t>
            </a:r>
            <a:endParaRPr lang="da-DK" sz="2400" dirty="0"/>
          </a:p>
        </p:txBody>
      </p:sp>
      <p:grpSp>
        <p:nvGrpSpPr>
          <p:cNvPr id="3" name="Group 22"/>
          <p:cNvGrpSpPr/>
          <p:nvPr/>
        </p:nvGrpSpPr>
        <p:grpSpPr>
          <a:xfrm>
            <a:off x="5004048" y="3140968"/>
            <a:ext cx="303205" cy="267829"/>
            <a:chOff x="7005099" y="4797152"/>
            <a:chExt cx="303205" cy="267829"/>
          </a:xfrm>
        </p:grpSpPr>
        <p:sp>
          <p:nvSpPr>
            <p:cNvPr id="24" name="Freeform 23"/>
            <p:cNvSpPr/>
            <p:nvPr/>
          </p:nvSpPr>
          <p:spPr>
            <a:xfrm>
              <a:off x="7005099" y="4905955"/>
              <a:ext cx="230588" cy="159026"/>
            </a:xfrm>
            <a:custGeom>
              <a:avLst/>
              <a:gdLst>
                <a:gd name="connsiteX0" fmla="*/ 0 w 230588"/>
                <a:gd name="connsiteY0" fmla="*/ 151075 h 159026"/>
                <a:gd name="connsiteX1" fmla="*/ 103367 w 230588"/>
                <a:gd name="connsiteY1" fmla="*/ 151075 h 159026"/>
                <a:gd name="connsiteX2" fmla="*/ 198783 w 230588"/>
                <a:gd name="connsiteY2" fmla="*/ 103367 h 159026"/>
                <a:gd name="connsiteX3" fmla="*/ 230588 w 230588"/>
                <a:gd name="connsiteY3" fmla="*/ 0 h 159026"/>
              </a:gdLst>
              <a:ahLst/>
              <a:cxnLst>
                <a:cxn ang="0">
                  <a:pos x="connsiteX0" y="connsiteY0"/>
                </a:cxn>
                <a:cxn ang="0">
                  <a:pos x="connsiteX1" y="connsiteY1"/>
                </a:cxn>
                <a:cxn ang="0">
                  <a:pos x="connsiteX2" y="connsiteY2"/>
                </a:cxn>
                <a:cxn ang="0">
                  <a:pos x="connsiteX3" y="connsiteY3"/>
                </a:cxn>
              </a:cxnLst>
              <a:rect l="l" t="t" r="r" b="b"/>
              <a:pathLst>
                <a:path w="230588" h="159026">
                  <a:moveTo>
                    <a:pt x="0" y="151075"/>
                  </a:moveTo>
                  <a:cubicBezTo>
                    <a:pt x="35118" y="155050"/>
                    <a:pt x="70237" y="159026"/>
                    <a:pt x="103367" y="151075"/>
                  </a:cubicBezTo>
                  <a:cubicBezTo>
                    <a:pt x="136497" y="143124"/>
                    <a:pt x="177580" y="128546"/>
                    <a:pt x="198783" y="103367"/>
                  </a:cubicBezTo>
                  <a:cubicBezTo>
                    <a:pt x="219986" y="78188"/>
                    <a:pt x="225287" y="39094"/>
                    <a:pt x="230588" y="0"/>
                  </a:cubicBezTo>
                </a:path>
              </a:pathLst>
            </a:cu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25" name="5-Point Star 24"/>
            <p:cNvSpPr/>
            <p:nvPr/>
          </p:nvSpPr>
          <p:spPr>
            <a:xfrm>
              <a:off x="7164288" y="4797152"/>
              <a:ext cx="144016" cy="12601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grpSp>
        <p:nvGrpSpPr>
          <p:cNvPr id="4" name="Group 23"/>
          <p:cNvGrpSpPr/>
          <p:nvPr/>
        </p:nvGrpSpPr>
        <p:grpSpPr>
          <a:xfrm>
            <a:off x="4427984" y="1700808"/>
            <a:ext cx="2736304" cy="1737484"/>
            <a:chOff x="4427984" y="1700808"/>
            <a:chExt cx="2736304" cy="1737484"/>
          </a:xfrm>
        </p:grpSpPr>
        <p:sp>
          <p:nvSpPr>
            <p:cNvPr id="17" name="TextBox 16"/>
            <p:cNvSpPr txBox="1"/>
            <p:nvPr/>
          </p:nvSpPr>
          <p:spPr>
            <a:xfrm>
              <a:off x="4427984" y="3068960"/>
              <a:ext cx="1967205" cy="369332"/>
            </a:xfrm>
            <a:prstGeom prst="rect">
              <a:avLst/>
            </a:prstGeom>
            <a:solidFill>
              <a:schemeClr val="bg1"/>
            </a:solidFill>
            <a:ln>
              <a:solidFill>
                <a:schemeClr val="tx1"/>
              </a:solidFill>
            </a:ln>
          </p:spPr>
          <p:txBody>
            <a:bodyPr wrap="none" rtlCol="0">
              <a:spAutoFit/>
            </a:bodyPr>
            <a:lstStyle/>
            <a:p>
              <a:r>
                <a:rPr lang="fo-FO" dirty="0" smtClean="0"/>
                <a:t>South Iceland shelf</a:t>
              </a:r>
              <a:endParaRPr lang="fo-FO" dirty="0"/>
            </a:p>
          </p:txBody>
        </p:sp>
        <p:cxnSp>
          <p:nvCxnSpPr>
            <p:cNvPr id="19" name="Straight Arrow Connector 18"/>
            <p:cNvCxnSpPr/>
            <p:nvPr/>
          </p:nvCxnSpPr>
          <p:spPr>
            <a:xfrm flipV="1">
              <a:off x="6228184" y="1700808"/>
              <a:ext cx="936104" cy="136815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Group 28"/>
          <p:cNvGrpSpPr/>
          <p:nvPr/>
        </p:nvGrpSpPr>
        <p:grpSpPr>
          <a:xfrm>
            <a:off x="5148064" y="1111759"/>
            <a:ext cx="1617559" cy="661057"/>
            <a:chOff x="5292080" y="1111759"/>
            <a:chExt cx="1617559" cy="661057"/>
          </a:xfrm>
        </p:grpSpPr>
        <p:pic>
          <p:nvPicPr>
            <p:cNvPr id="26" name="Picture 141" descr="Calanus_RGB_gj"/>
            <p:cNvPicPr>
              <a:picLocks noChangeAspect="1" noChangeArrowheads="1"/>
            </p:cNvPicPr>
            <p:nvPr/>
          </p:nvPicPr>
          <p:blipFill>
            <a:blip r:embed="rId6" cstate="print"/>
            <a:srcRect/>
            <a:stretch>
              <a:fillRect/>
            </a:stretch>
          </p:blipFill>
          <p:spPr bwMode="auto">
            <a:xfrm>
              <a:off x="6228184" y="1111759"/>
              <a:ext cx="432048" cy="373025"/>
            </a:xfrm>
            <a:prstGeom prst="rect">
              <a:avLst/>
            </a:prstGeom>
            <a:noFill/>
            <a:ln w="9525">
              <a:noFill/>
              <a:miter lim="800000"/>
              <a:headEnd/>
              <a:tailEnd/>
            </a:ln>
          </p:spPr>
        </p:pic>
        <p:sp>
          <p:nvSpPr>
            <p:cNvPr id="28" name="TextBox 27"/>
            <p:cNvSpPr txBox="1"/>
            <p:nvPr/>
          </p:nvSpPr>
          <p:spPr>
            <a:xfrm>
              <a:off x="5292080" y="1126485"/>
              <a:ext cx="1617559" cy="646331"/>
            </a:xfrm>
            <a:prstGeom prst="rect">
              <a:avLst/>
            </a:prstGeom>
            <a:noFill/>
          </p:spPr>
          <p:txBody>
            <a:bodyPr wrap="none" rtlCol="0">
              <a:spAutoFit/>
            </a:bodyPr>
            <a:lstStyle/>
            <a:p>
              <a:r>
                <a:rPr lang="fo-FO" dirty="0" smtClean="0"/>
                <a:t>Mainly </a:t>
              </a:r>
            </a:p>
            <a:p>
              <a:r>
                <a:rPr lang="fo-FO" i="1" dirty="0" smtClean="0"/>
                <a:t>C. finmarchicus</a:t>
              </a:r>
              <a:endParaRPr lang="fo-FO" i="1" dirty="0"/>
            </a:p>
          </p:txBody>
        </p:sp>
      </p:grpSp>
      <p:sp>
        <p:nvSpPr>
          <p:cNvPr id="30" name="TextBox 29"/>
          <p:cNvSpPr txBox="1"/>
          <p:nvPr/>
        </p:nvSpPr>
        <p:spPr>
          <a:xfrm>
            <a:off x="31064" y="4437112"/>
            <a:ext cx="9108504" cy="2431435"/>
          </a:xfrm>
          <a:prstGeom prst="rect">
            <a:avLst/>
          </a:prstGeom>
          <a:solidFill>
            <a:schemeClr val="bg1"/>
          </a:solidFill>
          <a:ln>
            <a:solidFill>
              <a:schemeClr val="tx1"/>
            </a:solidFill>
          </a:ln>
        </p:spPr>
        <p:txBody>
          <a:bodyPr wrap="square" rtlCol="0">
            <a:spAutoFit/>
          </a:bodyPr>
          <a:lstStyle/>
          <a:p>
            <a:r>
              <a:rPr lang="en-US" sz="2400" b="1" dirty="0" smtClean="0"/>
              <a:t>Hypothesis:</a:t>
            </a:r>
          </a:p>
          <a:p>
            <a:pPr algn="ctr"/>
            <a:r>
              <a:rPr lang="en-US" sz="3200" i="1" dirty="0" smtClean="0"/>
              <a:t>A</a:t>
            </a:r>
            <a:r>
              <a:rPr lang="en-US" sz="3200" dirty="0" smtClean="0"/>
              <a:t> </a:t>
            </a:r>
            <a:r>
              <a:rPr lang="en-US" sz="3200" i="1" dirty="0" smtClean="0"/>
              <a:t>north-eastward extended </a:t>
            </a:r>
            <a:r>
              <a:rPr lang="en-US" sz="3200" i="1" dirty="0" err="1" smtClean="0"/>
              <a:t>subpolar</a:t>
            </a:r>
            <a:r>
              <a:rPr lang="en-US" sz="3200" i="1" dirty="0" smtClean="0"/>
              <a:t> gyre improves </a:t>
            </a:r>
          </a:p>
          <a:p>
            <a:pPr algn="ctr"/>
            <a:r>
              <a:rPr lang="en-US" sz="3200" i="1" dirty="0" smtClean="0"/>
              <a:t>the biological productivity southwest of Iceland </a:t>
            </a:r>
          </a:p>
          <a:p>
            <a:pPr algn="ctr"/>
            <a:r>
              <a:rPr lang="en-US" sz="3200" i="1" dirty="0" smtClean="0"/>
              <a:t>– both oceanic and potentially on the shelf.</a:t>
            </a:r>
          </a:p>
          <a:p>
            <a:pPr algn="ctr"/>
            <a:r>
              <a:rPr lang="en-US" sz="3200" i="1" dirty="0" smtClean="0"/>
              <a:t>					</a:t>
            </a:r>
            <a:r>
              <a:rPr lang="en-US" sz="2400" dirty="0" smtClean="0"/>
              <a:t>(</a:t>
            </a:r>
            <a:r>
              <a:rPr lang="en-US" sz="2400" dirty="0" err="1" smtClean="0"/>
              <a:t>Hátún</a:t>
            </a:r>
            <a:r>
              <a:rPr lang="en-US" sz="2400" dirty="0" smtClean="0"/>
              <a:t> </a:t>
            </a:r>
            <a:r>
              <a:rPr lang="en-US" sz="2400" i="1" dirty="0" smtClean="0"/>
              <a:t>et al</a:t>
            </a:r>
            <a:r>
              <a:rPr lang="en-US" sz="2400" dirty="0" smtClean="0"/>
              <a:t>., PIO 2016)</a:t>
            </a:r>
            <a:endParaRPr lang="fo-FO"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par>
                                <p:cTn id="24" presetID="9"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dissolv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Hamburg2014\Figs\Late July\hatunfigS4_science.jpg"/>
          <p:cNvPicPr>
            <a:picLocks noChangeAspect="1"/>
          </p:cNvPicPr>
          <p:nvPr/>
        </p:nvPicPr>
        <p:blipFill>
          <a:blip r:embed="rId2" cstate="print"/>
          <a:srcRect b="51848"/>
          <a:stretch>
            <a:fillRect/>
          </a:stretch>
        </p:blipFill>
        <p:spPr bwMode="auto">
          <a:xfrm>
            <a:off x="179512" y="1268760"/>
            <a:ext cx="4399178" cy="3098845"/>
          </a:xfrm>
          <a:prstGeom prst="rect">
            <a:avLst/>
          </a:prstGeom>
          <a:noFill/>
          <a:ln w="9525">
            <a:noFill/>
            <a:miter lim="800000"/>
            <a:headEnd/>
            <a:tailEnd/>
          </a:ln>
        </p:spPr>
      </p:pic>
      <p:grpSp>
        <p:nvGrpSpPr>
          <p:cNvPr id="3" name="Group 12"/>
          <p:cNvGrpSpPr/>
          <p:nvPr/>
        </p:nvGrpSpPr>
        <p:grpSpPr>
          <a:xfrm>
            <a:off x="352483" y="4581128"/>
            <a:ext cx="2418034" cy="1942475"/>
            <a:chOff x="352483" y="4581128"/>
            <a:chExt cx="2418034" cy="1942475"/>
          </a:xfrm>
        </p:grpSpPr>
        <p:pic>
          <p:nvPicPr>
            <p:cNvPr id="3074" name="Picture 2"/>
            <p:cNvPicPr>
              <a:picLocks noChangeAspect="1" noChangeArrowheads="1"/>
            </p:cNvPicPr>
            <p:nvPr/>
          </p:nvPicPr>
          <p:blipFill>
            <a:blip r:embed="rId3" cstate="print"/>
            <a:srcRect l="56226" t="28980" r="20622" b="29441"/>
            <a:stretch>
              <a:fillRect/>
            </a:stretch>
          </p:blipFill>
          <p:spPr bwMode="auto">
            <a:xfrm>
              <a:off x="611560" y="4581128"/>
              <a:ext cx="1817656" cy="1224136"/>
            </a:xfrm>
            <a:prstGeom prst="rect">
              <a:avLst/>
            </a:prstGeom>
            <a:noFill/>
            <a:ln w="9525">
              <a:solidFill>
                <a:schemeClr val="tx1"/>
              </a:solidFill>
              <a:miter lim="800000"/>
              <a:headEnd/>
              <a:tailEnd/>
            </a:ln>
          </p:spPr>
        </p:pic>
        <p:sp>
          <p:nvSpPr>
            <p:cNvPr id="8" name="TextBox 7"/>
            <p:cNvSpPr txBox="1"/>
            <p:nvPr/>
          </p:nvSpPr>
          <p:spPr>
            <a:xfrm>
              <a:off x="352483" y="5877272"/>
              <a:ext cx="2418034" cy="646331"/>
            </a:xfrm>
            <a:prstGeom prst="rect">
              <a:avLst/>
            </a:prstGeom>
            <a:noFill/>
          </p:spPr>
          <p:txBody>
            <a:bodyPr wrap="none" rtlCol="0">
              <a:spAutoFit/>
            </a:bodyPr>
            <a:lstStyle/>
            <a:p>
              <a:pPr algn="ctr"/>
              <a:r>
                <a:rPr lang="fo-FO" dirty="0" smtClean="0"/>
                <a:t>Finwhales</a:t>
              </a:r>
            </a:p>
            <a:p>
              <a:pPr algn="ctr"/>
              <a:r>
                <a:rPr lang="fo-FO" dirty="0" smtClean="0"/>
                <a:t>(Víkingsson et al., 2009)</a:t>
              </a:r>
              <a:endParaRPr lang="fo-FO" dirty="0"/>
            </a:p>
          </p:txBody>
        </p:sp>
      </p:grpSp>
      <p:grpSp>
        <p:nvGrpSpPr>
          <p:cNvPr id="4" name="Group 14"/>
          <p:cNvGrpSpPr/>
          <p:nvPr/>
        </p:nvGrpSpPr>
        <p:grpSpPr>
          <a:xfrm>
            <a:off x="6948264" y="1124744"/>
            <a:ext cx="1899879" cy="2374523"/>
            <a:chOff x="6948264" y="1124744"/>
            <a:chExt cx="1899879" cy="2374523"/>
          </a:xfrm>
        </p:grpSpPr>
        <p:pic>
          <p:nvPicPr>
            <p:cNvPr id="3076" name="Picture 4" descr="D:\Konferansur\Uttanlands\2014_Berlin\Mac.gif"/>
            <p:cNvPicPr>
              <a:picLocks noChangeAspect="1" noChangeArrowheads="1"/>
            </p:cNvPicPr>
            <p:nvPr/>
          </p:nvPicPr>
          <p:blipFill>
            <a:blip r:embed="rId4" cstate="print"/>
            <a:srcRect/>
            <a:stretch>
              <a:fillRect/>
            </a:stretch>
          </p:blipFill>
          <p:spPr bwMode="auto">
            <a:xfrm>
              <a:off x="6948264" y="1124744"/>
              <a:ext cx="1889184" cy="1628800"/>
            </a:xfrm>
            <a:prstGeom prst="rect">
              <a:avLst/>
            </a:prstGeom>
            <a:noFill/>
            <a:ln>
              <a:solidFill>
                <a:schemeClr val="tx1"/>
              </a:solidFill>
            </a:ln>
          </p:spPr>
        </p:pic>
        <p:sp>
          <p:nvSpPr>
            <p:cNvPr id="10" name="TextBox 9"/>
            <p:cNvSpPr txBox="1"/>
            <p:nvPr/>
          </p:nvSpPr>
          <p:spPr>
            <a:xfrm>
              <a:off x="6948264" y="2852936"/>
              <a:ext cx="1899879" cy="646331"/>
            </a:xfrm>
            <a:prstGeom prst="rect">
              <a:avLst/>
            </a:prstGeom>
            <a:noFill/>
          </p:spPr>
          <p:txBody>
            <a:bodyPr wrap="none" rtlCol="0">
              <a:spAutoFit/>
            </a:bodyPr>
            <a:lstStyle/>
            <a:p>
              <a:pPr algn="ctr"/>
              <a:r>
                <a:rPr lang="fo-FO" dirty="0" smtClean="0"/>
                <a:t>Mackerel  in 2013</a:t>
              </a:r>
            </a:p>
            <a:p>
              <a:pPr algn="ctr"/>
              <a:r>
                <a:rPr lang="fo-FO" dirty="0" smtClean="0"/>
                <a:t>(PGNAPES)</a:t>
              </a:r>
              <a:endParaRPr lang="fo-FO" dirty="0"/>
            </a:p>
          </p:txBody>
        </p:sp>
      </p:grpSp>
      <p:grpSp>
        <p:nvGrpSpPr>
          <p:cNvPr id="6" name="Group 15"/>
          <p:cNvGrpSpPr/>
          <p:nvPr/>
        </p:nvGrpSpPr>
        <p:grpSpPr>
          <a:xfrm>
            <a:off x="251520" y="694437"/>
            <a:ext cx="3093860" cy="902464"/>
            <a:chOff x="251520" y="694437"/>
            <a:chExt cx="3093860" cy="902464"/>
          </a:xfrm>
        </p:grpSpPr>
        <p:sp>
          <p:nvSpPr>
            <p:cNvPr id="5" name="5-Point Star 4"/>
            <p:cNvSpPr/>
            <p:nvPr/>
          </p:nvSpPr>
          <p:spPr>
            <a:xfrm>
              <a:off x="2267744" y="1380877"/>
              <a:ext cx="288032" cy="216024"/>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1" name="TextBox 10"/>
            <p:cNvSpPr txBox="1"/>
            <p:nvPr/>
          </p:nvSpPr>
          <p:spPr>
            <a:xfrm>
              <a:off x="251520" y="694437"/>
              <a:ext cx="3093860" cy="646331"/>
            </a:xfrm>
            <a:prstGeom prst="rect">
              <a:avLst/>
            </a:prstGeom>
            <a:solidFill>
              <a:schemeClr val="bg1"/>
            </a:solidFill>
            <a:ln>
              <a:solidFill>
                <a:schemeClr val="tx1"/>
              </a:solidFill>
            </a:ln>
          </p:spPr>
          <p:txBody>
            <a:bodyPr wrap="none" rtlCol="0">
              <a:spAutoFit/>
            </a:bodyPr>
            <a:lstStyle/>
            <a:p>
              <a:pPr algn="ctr"/>
              <a:r>
                <a:rPr lang="fo-FO" dirty="0" smtClean="0"/>
                <a:t>Bluefin tuna</a:t>
              </a:r>
            </a:p>
            <a:p>
              <a:pPr algn="ctr"/>
              <a:r>
                <a:rPr lang="fo-FO" dirty="0" smtClean="0"/>
                <a:t>(Mackenzie, Payne et al., 2014)</a:t>
              </a:r>
              <a:endParaRPr lang="fo-FO" dirty="0"/>
            </a:p>
          </p:txBody>
        </p:sp>
      </p:grpSp>
      <p:grpSp>
        <p:nvGrpSpPr>
          <p:cNvPr id="7" name="Group 13"/>
          <p:cNvGrpSpPr/>
          <p:nvPr/>
        </p:nvGrpSpPr>
        <p:grpSpPr>
          <a:xfrm>
            <a:off x="4716016" y="1124744"/>
            <a:ext cx="1957582" cy="2160240"/>
            <a:chOff x="4716016" y="1124744"/>
            <a:chExt cx="1957582" cy="2160240"/>
          </a:xfrm>
        </p:grpSpPr>
        <p:pic>
          <p:nvPicPr>
            <p:cNvPr id="3075" name="Picture 3"/>
            <p:cNvPicPr>
              <a:picLocks noChangeAspect="1" noChangeArrowheads="1"/>
            </p:cNvPicPr>
            <p:nvPr/>
          </p:nvPicPr>
          <p:blipFill>
            <a:blip r:embed="rId5" cstate="print"/>
            <a:srcRect l="70401" t="28350" r="7864" b="29441"/>
            <a:stretch>
              <a:fillRect/>
            </a:stretch>
          </p:blipFill>
          <p:spPr bwMode="auto">
            <a:xfrm>
              <a:off x="4716016" y="1124744"/>
              <a:ext cx="1944216" cy="1415896"/>
            </a:xfrm>
            <a:prstGeom prst="rect">
              <a:avLst/>
            </a:prstGeom>
            <a:noFill/>
            <a:ln w="9525">
              <a:solidFill>
                <a:schemeClr val="tx1"/>
              </a:solidFill>
              <a:miter lim="800000"/>
              <a:headEnd/>
              <a:tailEnd/>
            </a:ln>
          </p:spPr>
        </p:pic>
        <p:sp>
          <p:nvSpPr>
            <p:cNvPr id="9" name="TextBox 8"/>
            <p:cNvSpPr txBox="1"/>
            <p:nvPr/>
          </p:nvSpPr>
          <p:spPr>
            <a:xfrm>
              <a:off x="4746980" y="2638653"/>
              <a:ext cx="1926618" cy="646331"/>
            </a:xfrm>
            <a:prstGeom prst="rect">
              <a:avLst/>
            </a:prstGeom>
            <a:noFill/>
          </p:spPr>
          <p:txBody>
            <a:bodyPr wrap="none" rtlCol="0">
              <a:spAutoFit/>
            </a:bodyPr>
            <a:lstStyle/>
            <a:p>
              <a:pPr algn="ctr"/>
              <a:r>
                <a:rPr lang="fo-FO" dirty="0" smtClean="0"/>
                <a:t>Redfish</a:t>
              </a:r>
            </a:p>
            <a:p>
              <a:pPr algn="ctr"/>
              <a:r>
                <a:rPr lang="fo-FO" dirty="0" smtClean="0"/>
                <a:t>(Pedchenko, 2005)</a:t>
              </a:r>
              <a:endParaRPr lang="fo-FO" dirty="0"/>
            </a:p>
          </p:txBody>
        </p:sp>
      </p:grpSp>
      <p:sp>
        <p:nvSpPr>
          <p:cNvPr id="31" name="TextBox 30"/>
          <p:cNvSpPr txBox="1"/>
          <p:nvPr/>
        </p:nvSpPr>
        <p:spPr>
          <a:xfrm>
            <a:off x="590294" y="3527730"/>
            <a:ext cx="2724015" cy="584775"/>
          </a:xfrm>
          <a:prstGeom prst="rect">
            <a:avLst/>
          </a:prstGeom>
          <a:solidFill>
            <a:schemeClr val="bg1"/>
          </a:solidFill>
          <a:ln>
            <a:solidFill>
              <a:schemeClr val="tx1"/>
            </a:solidFill>
          </a:ln>
        </p:spPr>
        <p:txBody>
          <a:bodyPr wrap="none" rtlCol="0">
            <a:spAutoFit/>
          </a:bodyPr>
          <a:lstStyle/>
          <a:p>
            <a:r>
              <a:rPr lang="fo-FO" sz="1600" dirty="0" smtClean="0"/>
              <a:t>EOF-upper ocean temperature</a:t>
            </a:r>
          </a:p>
          <a:p>
            <a:r>
              <a:rPr lang="fo-FO" sz="1600" dirty="0" smtClean="0"/>
              <a:t>(Hátún et al., 2005)</a:t>
            </a:r>
            <a:endParaRPr lang="fo-FO" sz="1600" dirty="0"/>
          </a:p>
        </p:txBody>
      </p:sp>
      <p:sp>
        <p:nvSpPr>
          <p:cNvPr id="17" name="Text Box 4"/>
          <p:cNvSpPr txBox="1">
            <a:spLocks noChangeArrowheads="1"/>
          </p:cNvSpPr>
          <p:nvPr/>
        </p:nvSpPr>
        <p:spPr bwMode="auto">
          <a:xfrm>
            <a:off x="251520" y="0"/>
            <a:ext cx="6747616" cy="523220"/>
          </a:xfrm>
          <a:prstGeom prst="rect">
            <a:avLst/>
          </a:prstGeom>
          <a:solidFill>
            <a:schemeClr val="bg1"/>
          </a:solidFill>
          <a:ln w="9525">
            <a:solidFill>
              <a:schemeClr val="tx1"/>
            </a:solidFill>
            <a:miter lim="800000"/>
            <a:headEnd/>
            <a:tailEnd/>
          </a:ln>
          <a:effectLst/>
        </p:spPr>
        <p:txBody>
          <a:bodyPr wrap="none">
            <a:spAutoFit/>
          </a:bodyPr>
          <a:lstStyle/>
          <a:p>
            <a:r>
              <a:rPr lang="da-DK" sz="2800" dirty="0" smtClean="0"/>
              <a:t>3. The biologically productive </a:t>
            </a:r>
            <a:r>
              <a:rPr lang="da-DK" sz="2800" i="1" dirty="0" smtClean="0"/>
              <a:t>sub-arctic front</a:t>
            </a:r>
            <a:endParaRPr lang="da-DK" sz="2800" i="1" dirty="0"/>
          </a:p>
        </p:txBody>
      </p:sp>
      <p:sp>
        <p:nvSpPr>
          <p:cNvPr id="40" name="Freeform 39"/>
          <p:cNvSpPr/>
          <p:nvPr/>
        </p:nvSpPr>
        <p:spPr>
          <a:xfrm>
            <a:off x="2217427" y="1412776"/>
            <a:ext cx="698389" cy="792088"/>
          </a:xfrm>
          <a:custGeom>
            <a:avLst/>
            <a:gdLst>
              <a:gd name="connsiteX0" fmla="*/ 428045 w 698389"/>
              <a:gd name="connsiteY0" fmla="*/ 0 h 923677"/>
              <a:gd name="connsiteX1" fmla="*/ 404191 w 698389"/>
              <a:gd name="connsiteY1" fmla="*/ 238539 h 923677"/>
              <a:gd name="connsiteX2" fmla="*/ 14577 w 698389"/>
              <a:gd name="connsiteY2" fmla="*/ 850790 h 923677"/>
              <a:gd name="connsiteX3" fmla="*/ 491655 w 698389"/>
              <a:gd name="connsiteY3" fmla="*/ 675861 h 923677"/>
              <a:gd name="connsiteX4" fmla="*/ 698389 w 698389"/>
              <a:gd name="connsiteY4" fmla="*/ 485030 h 923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389" h="923677">
                <a:moveTo>
                  <a:pt x="428045" y="0"/>
                </a:moveTo>
                <a:cubicBezTo>
                  <a:pt x="450573" y="48370"/>
                  <a:pt x="473102" y="96741"/>
                  <a:pt x="404191" y="238539"/>
                </a:cubicBezTo>
                <a:cubicBezTo>
                  <a:pt x="335280" y="380337"/>
                  <a:pt x="0" y="777903"/>
                  <a:pt x="14577" y="850790"/>
                </a:cubicBezTo>
                <a:cubicBezTo>
                  <a:pt x="29154" y="923677"/>
                  <a:pt x="377686" y="736821"/>
                  <a:pt x="491655" y="675861"/>
                </a:cubicBezTo>
                <a:cubicBezTo>
                  <a:pt x="605624" y="614901"/>
                  <a:pt x="652006" y="549965"/>
                  <a:pt x="698389" y="485030"/>
                </a:cubicBezTo>
              </a:path>
            </a:pathLst>
          </a:custGeom>
          <a:ln w="38100">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grpSp>
        <p:nvGrpSpPr>
          <p:cNvPr id="12" name="Group 64"/>
          <p:cNvGrpSpPr/>
          <p:nvPr/>
        </p:nvGrpSpPr>
        <p:grpSpPr>
          <a:xfrm>
            <a:off x="2627784" y="1844824"/>
            <a:ext cx="6356799" cy="4896409"/>
            <a:chOff x="2627784" y="1961590"/>
            <a:chExt cx="6356799" cy="4896409"/>
          </a:xfrm>
        </p:grpSpPr>
        <p:pic>
          <p:nvPicPr>
            <p:cNvPr id="19459" name="Picture 3" descr="D:\Konferansur\Uttanlands\2015_Brazil\MPIOM_GI.jpg"/>
            <p:cNvPicPr>
              <a:picLocks noChangeAspect="1" noChangeArrowheads="1"/>
            </p:cNvPicPr>
            <p:nvPr/>
          </p:nvPicPr>
          <p:blipFill>
            <a:blip r:embed="rId6" cstate="print"/>
            <a:srcRect/>
            <a:stretch>
              <a:fillRect/>
            </a:stretch>
          </p:blipFill>
          <p:spPr bwMode="auto">
            <a:xfrm>
              <a:off x="2627784" y="1961590"/>
              <a:ext cx="6356799" cy="4896409"/>
            </a:xfrm>
            <a:prstGeom prst="rect">
              <a:avLst/>
            </a:prstGeom>
            <a:noFill/>
            <a:ln>
              <a:solidFill>
                <a:schemeClr val="tx1"/>
              </a:solidFill>
            </a:ln>
          </p:spPr>
        </p:pic>
        <p:sp>
          <p:nvSpPr>
            <p:cNvPr id="62" name="TextBox 61"/>
            <p:cNvSpPr txBox="1"/>
            <p:nvPr/>
          </p:nvSpPr>
          <p:spPr>
            <a:xfrm>
              <a:off x="3486912" y="5273958"/>
              <a:ext cx="2239459" cy="1077218"/>
            </a:xfrm>
            <a:prstGeom prst="rect">
              <a:avLst/>
            </a:prstGeom>
            <a:noFill/>
            <a:ln>
              <a:noFill/>
            </a:ln>
          </p:spPr>
          <p:txBody>
            <a:bodyPr wrap="none" rtlCol="0">
              <a:spAutoFit/>
            </a:bodyPr>
            <a:lstStyle/>
            <a:p>
              <a:pPr algn="ctr"/>
              <a:r>
                <a:rPr lang="fo-FO" sz="3600" i="1" dirty="0" smtClean="0">
                  <a:solidFill>
                    <a:srgbClr val="3333FF"/>
                  </a:solidFill>
                </a:rPr>
                <a:t>Gyre Index</a:t>
              </a:r>
            </a:p>
            <a:p>
              <a:pPr algn="ctr"/>
              <a:r>
                <a:rPr lang="fo-FO" sz="2800" dirty="0" smtClean="0">
                  <a:solidFill>
                    <a:srgbClr val="3333FF"/>
                  </a:solidFill>
                </a:rPr>
                <a:t>(detrended)</a:t>
              </a:r>
              <a:endParaRPr lang="fo-FO" sz="2800" dirty="0">
                <a:solidFill>
                  <a:srgbClr val="3333FF"/>
                </a:solidFill>
              </a:endParaRPr>
            </a:p>
          </p:txBody>
        </p:sp>
      </p:grpSp>
      <p:grpSp>
        <p:nvGrpSpPr>
          <p:cNvPr id="13" name="Group 60"/>
          <p:cNvGrpSpPr/>
          <p:nvPr/>
        </p:nvGrpSpPr>
        <p:grpSpPr>
          <a:xfrm>
            <a:off x="2771800" y="1484784"/>
            <a:ext cx="1800200" cy="1427966"/>
            <a:chOff x="2771800" y="1484784"/>
            <a:chExt cx="1800200" cy="1427966"/>
          </a:xfrm>
        </p:grpSpPr>
        <p:grpSp>
          <p:nvGrpSpPr>
            <p:cNvPr id="14" name="Group 58"/>
            <p:cNvGrpSpPr/>
            <p:nvPr/>
          </p:nvGrpSpPr>
          <p:grpSpPr>
            <a:xfrm>
              <a:off x="2771800" y="1484784"/>
              <a:ext cx="1800200" cy="1152128"/>
              <a:chOff x="2771800" y="1484784"/>
              <a:chExt cx="1800200" cy="1152128"/>
            </a:xfrm>
          </p:grpSpPr>
          <p:sp>
            <p:nvSpPr>
              <p:cNvPr id="54" name="5-Point Star 53"/>
              <p:cNvSpPr/>
              <p:nvPr/>
            </p:nvSpPr>
            <p:spPr>
              <a:xfrm>
                <a:off x="2771800" y="1484784"/>
                <a:ext cx="216024" cy="216024"/>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cxnSp>
            <p:nvCxnSpPr>
              <p:cNvPr id="56" name="Straight Arrow Connector 55"/>
              <p:cNvCxnSpPr/>
              <p:nvPr/>
            </p:nvCxnSpPr>
            <p:spPr>
              <a:xfrm>
                <a:off x="2987824" y="1700808"/>
                <a:ext cx="1584176" cy="9361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2852177" y="2204864"/>
              <a:ext cx="1470467" cy="707886"/>
            </a:xfrm>
            <a:prstGeom prst="rect">
              <a:avLst/>
            </a:prstGeom>
            <a:noFill/>
          </p:spPr>
          <p:txBody>
            <a:bodyPr wrap="none" rtlCol="0">
              <a:spAutoFit/>
            </a:bodyPr>
            <a:lstStyle/>
            <a:p>
              <a:pPr algn="ctr"/>
              <a:r>
                <a:rPr lang="fo-FO" sz="2000" dirty="0" smtClean="0"/>
                <a:t>Shelf</a:t>
              </a:r>
            </a:p>
            <a:p>
              <a:pPr algn="ctr"/>
              <a:r>
                <a:rPr lang="fo-FO" sz="2000" dirty="0" smtClean="0"/>
                <a:t>zooplankton</a:t>
              </a:r>
              <a:endParaRPr lang="fo-FO" sz="2000" dirty="0"/>
            </a:p>
          </p:txBody>
        </p:sp>
      </p:grpSp>
      <p:grpSp>
        <p:nvGrpSpPr>
          <p:cNvPr id="15" name="Group 62"/>
          <p:cNvGrpSpPr/>
          <p:nvPr/>
        </p:nvGrpSpPr>
        <p:grpSpPr>
          <a:xfrm>
            <a:off x="4139952" y="1628800"/>
            <a:ext cx="5003607" cy="2808312"/>
            <a:chOff x="4139952" y="1628800"/>
            <a:chExt cx="5003607" cy="2808312"/>
          </a:xfrm>
        </p:grpSpPr>
        <p:sp>
          <p:nvSpPr>
            <p:cNvPr id="46" name="TextBox 45"/>
            <p:cNvSpPr txBox="1"/>
            <p:nvPr/>
          </p:nvSpPr>
          <p:spPr>
            <a:xfrm>
              <a:off x="4213235" y="1628800"/>
              <a:ext cx="4930324" cy="584775"/>
            </a:xfrm>
            <a:prstGeom prst="rect">
              <a:avLst/>
            </a:prstGeom>
            <a:solidFill>
              <a:schemeClr val="bg1"/>
            </a:solidFill>
            <a:ln>
              <a:solidFill>
                <a:schemeClr val="tx1"/>
              </a:solidFill>
            </a:ln>
          </p:spPr>
          <p:txBody>
            <a:bodyPr wrap="none" rtlCol="0">
              <a:spAutoFit/>
            </a:bodyPr>
            <a:lstStyle/>
            <a:p>
              <a:r>
                <a:rPr lang="fo-FO" sz="3200" dirty="0" smtClean="0">
                  <a:solidFill>
                    <a:srgbClr val="0000FF"/>
                  </a:solidFill>
                </a:rPr>
                <a:t>Frontal shift towards Iceland</a:t>
              </a:r>
              <a:endParaRPr lang="fo-FO" sz="3200" dirty="0">
                <a:solidFill>
                  <a:srgbClr val="0000FF"/>
                </a:solidFill>
              </a:endParaRPr>
            </a:p>
          </p:txBody>
        </p:sp>
        <p:sp>
          <p:nvSpPr>
            <p:cNvPr id="47" name="Oval 46"/>
            <p:cNvSpPr/>
            <p:nvPr/>
          </p:nvSpPr>
          <p:spPr>
            <a:xfrm>
              <a:off x="7271792" y="2348880"/>
              <a:ext cx="252536"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48" name="Oval 47"/>
            <p:cNvSpPr/>
            <p:nvPr/>
          </p:nvSpPr>
          <p:spPr>
            <a:xfrm>
              <a:off x="6588224" y="2420888"/>
              <a:ext cx="252536"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49" name="Oval 48"/>
            <p:cNvSpPr/>
            <p:nvPr/>
          </p:nvSpPr>
          <p:spPr>
            <a:xfrm>
              <a:off x="6191672" y="4149080"/>
              <a:ext cx="252536"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50" name="Oval 49"/>
            <p:cNvSpPr/>
            <p:nvPr/>
          </p:nvSpPr>
          <p:spPr>
            <a:xfrm>
              <a:off x="5436096" y="2276872"/>
              <a:ext cx="252536"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51" name="Oval 50"/>
            <p:cNvSpPr/>
            <p:nvPr/>
          </p:nvSpPr>
          <p:spPr>
            <a:xfrm>
              <a:off x="4572000" y="3789040"/>
              <a:ext cx="252536"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52" name="Oval 51"/>
            <p:cNvSpPr/>
            <p:nvPr/>
          </p:nvSpPr>
          <p:spPr>
            <a:xfrm>
              <a:off x="4139952" y="2996952"/>
              <a:ext cx="252536"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57" name="Oval 56"/>
            <p:cNvSpPr/>
            <p:nvPr/>
          </p:nvSpPr>
          <p:spPr>
            <a:xfrm>
              <a:off x="8100392" y="2924944"/>
              <a:ext cx="252536"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sp>
        <p:nvSpPr>
          <p:cNvPr id="66" name="TextBox 65"/>
          <p:cNvSpPr txBox="1"/>
          <p:nvPr/>
        </p:nvSpPr>
        <p:spPr>
          <a:xfrm>
            <a:off x="-86748" y="5746611"/>
            <a:ext cx="9344161" cy="1138773"/>
          </a:xfrm>
          <a:prstGeom prst="rect">
            <a:avLst/>
          </a:prstGeom>
          <a:solidFill>
            <a:schemeClr val="tx1"/>
          </a:solidFill>
        </p:spPr>
        <p:txBody>
          <a:bodyPr wrap="none" rtlCol="0">
            <a:spAutoFit/>
          </a:bodyPr>
          <a:lstStyle/>
          <a:p>
            <a:pPr algn="ctr"/>
            <a:r>
              <a:rPr lang="fo-FO" sz="3400" dirty="0" smtClean="0">
                <a:solidFill>
                  <a:schemeClr val="bg1"/>
                </a:solidFill>
              </a:rPr>
              <a:t>Increased zooplankton abundance</a:t>
            </a:r>
          </a:p>
          <a:p>
            <a:pPr algn="ctr"/>
            <a:r>
              <a:rPr lang="fo-FO" sz="3400" dirty="0" smtClean="0">
                <a:solidFill>
                  <a:schemeClr val="bg1"/>
                </a:solidFill>
              </a:rPr>
              <a:t>when the </a:t>
            </a:r>
            <a:r>
              <a:rPr lang="fo-FO" sz="3400" i="1" dirty="0" smtClean="0">
                <a:solidFill>
                  <a:schemeClr val="bg1"/>
                </a:solidFill>
              </a:rPr>
              <a:t>sub-arctic front</a:t>
            </a:r>
            <a:r>
              <a:rPr lang="fo-FO" sz="3400" dirty="0" smtClean="0">
                <a:solidFill>
                  <a:schemeClr val="bg1"/>
                </a:solidFill>
              </a:rPr>
              <a:t> is shifted towards Iceland </a:t>
            </a:r>
            <a:endParaRPr lang="fo-FO" sz="3400" dirty="0">
              <a:solidFill>
                <a:schemeClr val="bg1"/>
              </a:solidFill>
            </a:endParaRPr>
          </a:p>
        </p:txBody>
      </p:sp>
      <p:sp>
        <p:nvSpPr>
          <p:cNvPr id="37" name="Freeform 36"/>
          <p:cNvSpPr/>
          <p:nvPr/>
        </p:nvSpPr>
        <p:spPr>
          <a:xfrm>
            <a:off x="2087592" y="1716657"/>
            <a:ext cx="362310" cy="327803"/>
          </a:xfrm>
          <a:custGeom>
            <a:avLst/>
            <a:gdLst>
              <a:gd name="connsiteX0" fmla="*/ 0 w 362310"/>
              <a:gd name="connsiteY0" fmla="*/ 327803 h 327803"/>
              <a:gd name="connsiteX1" fmla="*/ 146650 w 362310"/>
              <a:gd name="connsiteY1" fmla="*/ 241539 h 327803"/>
              <a:gd name="connsiteX2" fmla="*/ 362310 w 362310"/>
              <a:gd name="connsiteY2" fmla="*/ 0 h 327803"/>
            </a:gdLst>
            <a:ahLst/>
            <a:cxnLst>
              <a:cxn ang="0">
                <a:pos x="connsiteX0" y="connsiteY0"/>
              </a:cxn>
              <a:cxn ang="0">
                <a:pos x="connsiteX1" y="connsiteY1"/>
              </a:cxn>
              <a:cxn ang="0">
                <a:pos x="connsiteX2" y="connsiteY2"/>
              </a:cxn>
            </a:cxnLst>
            <a:rect l="l" t="t" r="r" b="b"/>
            <a:pathLst>
              <a:path w="362310" h="327803">
                <a:moveTo>
                  <a:pt x="0" y="327803"/>
                </a:moveTo>
                <a:cubicBezTo>
                  <a:pt x="43132" y="311988"/>
                  <a:pt x="86265" y="296173"/>
                  <a:pt x="146650" y="241539"/>
                </a:cubicBezTo>
                <a:cubicBezTo>
                  <a:pt x="207035" y="186905"/>
                  <a:pt x="284672" y="93452"/>
                  <a:pt x="362310" y="0"/>
                </a:cubicBezTo>
              </a:path>
            </a:pathLst>
          </a:cu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38" name="Freeform 37"/>
          <p:cNvSpPr/>
          <p:nvPr/>
        </p:nvSpPr>
        <p:spPr>
          <a:xfrm>
            <a:off x="2656936" y="1647645"/>
            <a:ext cx="465826" cy="189781"/>
          </a:xfrm>
          <a:custGeom>
            <a:avLst/>
            <a:gdLst>
              <a:gd name="connsiteX0" fmla="*/ 465826 w 465826"/>
              <a:gd name="connsiteY0" fmla="*/ 189781 h 189781"/>
              <a:gd name="connsiteX1" fmla="*/ 370936 w 465826"/>
              <a:gd name="connsiteY1" fmla="*/ 120770 h 189781"/>
              <a:gd name="connsiteX2" fmla="*/ 86264 w 465826"/>
              <a:gd name="connsiteY2" fmla="*/ 155276 h 189781"/>
              <a:gd name="connsiteX3" fmla="*/ 8626 w 465826"/>
              <a:gd name="connsiteY3" fmla="*/ 120770 h 189781"/>
              <a:gd name="connsiteX4" fmla="*/ 34506 w 465826"/>
              <a:gd name="connsiteY4" fmla="*/ 0 h 189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26" h="189781">
                <a:moveTo>
                  <a:pt x="465826" y="189781"/>
                </a:moveTo>
                <a:cubicBezTo>
                  <a:pt x="450011" y="158151"/>
                  <a:pt x="434196" y="126521"/>
                  <a:pt x="370936" y="120770"/>
                </a:cubicBezTo>
                <a:cubicBezTo>
                  <a:pt x="307676" y="115019"/>
                  <a:pt x="146649" y="155276"/>
                  <a:pt x="86264" y="155276"/>
                </a:cubicBezTo>
                <a:cubicBezTo>
                  <a:pt x="25879" y="155276"/>
                  <a:pt x="17252" y="146649"/>
                  <a:pt x="8626" y="120770"/>
                </a:cubicBezTo>
                <a:cubicBezTo>
                  <a:pt x="0" y="94891"/>
                  <a:pt x="17253" y="47445"/>
                  <a:pt x="34506" y="0"/>
                </a:cubicBezTo>
              </a:path>
            </a:pathLst>
          </a:custGeom>
          <a:noFill/>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39" name="TextBox 38"/>
          <p:cNvSpPr txBox="1"/>
          <p:nvPr/>
        </p:nvSpPr>
        <p:spPr>
          <a:xfrm>
            <a:off x="6330942" y="5229200"/>
            <a:ext cx="2345514" cy="461665"/>
          </a:xfrm>
          <a:prstGeom prst="rect">
            <a:avLst/>
          </a:prstGeom>
          <a:solidFill>
            <a:schemeClr val="bg1"/>
          </a:solidFill>
          <a:ln>
            <a:solidFill>
              <a:schemeClr val="tx1"/>
            </a:solidFill>
          </a:ln>
        </p:spPr>
        <p:txBody>
          <a:bodyPr wrap="none" rtlCol="0">
            <a:spAutoFit/>
          </a:bodyPr>
          <a:lstStyle/>
          <a:p>
            <a:r>
              <a:rPr lang="en-US" sz="2400" i="1" dirty="0" smtClean="0"/>
              <a:t>r</a:t>
            </a:r>
            <a:r>
              <a:rPr lang="en-US" sz="2400" dirty="0" smtClean="0"/>
              <a:t> = 0.80, </a:t>
            </a:r>
            <a:r>
              <a:rPr lang="en-US" sz="2400" i="1" dirty="0" smtClean="0"/>
              <a:t>p</a:t>
            </a:r>
            <a:r>
              <a:rPr lang="en-US" sz="2400" dirty="0" smtClean="0"/>
              <a:t> = 1e-9</a:t>
            </a:r>
            <a:endParaRPr lang="fo-FO" sz="2400" dirty="0"/>
          </a:p>
        </p:txBody>
      </p:sp>
      <p:sp>
        <p:nvSpPr>
          <p:cNvPr id="44" name="Text Box 20"/>
          <p:cNvSpPr txBox="1">
            <a:spLocks noChangeArrowheads="1"/>
          </p:cNvSpPr>
          <p:nvPr/>
        </p:nvSpPr>
        <p:spPr bwMode="auto">
          <a:xfrm>
            <a:off x="6084168" y="620688"/>
            <a:ext cx="3102388" cy="461665"/>
          </a:xfrm>
          <a:prstGeom prst="rect">
            <a:avLst/>
          </a:prstGeom>
          <a:solidFill>
            <a:schemeClr val="bg1"/>
          </a:solidFill>
          <a:ln w="9525">
            <a:noFill/>
            <a:miter lim="800000"/>
            <a:headEnd/>
            <a:tailEnd/>
          </a:ln>
          <a:effectLst/>
        </p:spPr>
        <p:txBody>
          <a:bodyPr wrap="none">
            <a:spAutoFit/>
          </a:bodyPr>
          <a:lstStyle/>
          <a:p>
            <a:r>
              <a:rPr lang="en-US" sz="2400" dirty="0"/>
              <a:t>(</a:t>
            </a:r>
            <a:r>
              <a:rPr lang="en-US" sz="2400" dirty="0" err="1" smtClean="0"/>
              <a:t>Hátún</a:t>
            </a:r>
            <a:r>
              <a:rPr lang="en-US" sz="2400" dirty="0" smtClean="0"/>
              <a:t> </a:t>
            </a:r>
            <a:r>
              <a:rPr lang="en-US" sz="2400" i="1" dirty="0"/>
              <a:t>et al</a:t>
            </a:r>
            <a:r>
              <a:rPr lang="en-US" sz="2400" dirty="0"/>
              <a:t>., </a:t>
            </a:r>
            <a:r>
              <a:rPr lang="en-US" sz="2400" dirty="0" smtClean="0"/>
              <a:t>PIO 2016)</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ipe(right)">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1"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dissolve">
                                      <p:cBhvr>
                                        <p:cTn id="15" dur="5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3" presetClass="entr" presetSubtype="16"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ppt_w</p:attrName>
                                        </p:attrNameLst>
                                      </p:cBhvr>
                                      <p:tavLst>
                                        <p:tav tm="0">
                                          <p:val>
                                            <p:fltVal val="0"/>
                                          </p:val>
                                        </p:tav>
                                        <p:tav tm="100000">
                                          <p:val>
                                            <p:strVal val="#ppt_w"/>
                                          </p:val>
                                        </p:tav>
                                      </p:tavLst>
                                    </p:anim>
                                    <p:anim calcmode="lin" valueType="num">
                                      <p:cBhvr>
                                        <p:cTn id="56" dur="500" fill="hold"/>
                                        <p:tgtEl>
                                          <p:spTgt spid="39"/>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dissolve">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6" presetClass="emph" presetSubtype="0" fill="hold" grpId="0" nodeType="clickEffect">
                                  <p:stCondLst>
                                    <p:cond delay="0"/>
                                  </p:stCondLst>
                                  <p:childTnLst>
                                    <p:animScale>
                                      <p:cBhvr>
                                        <p:cTn id="65" dur="2000" fill="hold"/>
                                        <p:tgtEl>
                                          <p:spTgt spid="40"/>
                                        </p:tgtEl>
                                      </p:cBhvr>
                                      <p:by x="50000" y="50000"/>
                                    </p:animScale>
                                  </p:childTnLst>
                                </p:cTn>
                              </p:par>
                            </p:childTnLst>
                          </p:cTn>
                        </p:par>
                      </p:childTnLst>
                    </p:cTn>
                  </p:par>
                  <p:par>
                    <p:cTn id="66" fill="hold">
                      <p:stCondLst>
                        <p:cond delay="indefinite"/>
                      </p:stCondLst>
                      <p:childTnLst>
                        <p:par>
                          <p:cTn id="67" fill="hold">
                            <p:stCondLst>
                              <p:cond delay="0"/>
                            </p:stCondLst>
                            <p:childTnLst>
                              <p:par>
                                <p:cTn id="68" presetID="23" presetClass="entr" presetSubtype="16" fill="hold" grpId="0" nodeType="clickEffect">
                                  <p:stCondLst>
                                    <p:cond delay="0"/>
                                  </p:stCondLst>
                                  <p:childTnLst>
                                    <p:set>
                                      <p:cBhvr>
                                        <p:cTn id="69" dur="1" fill="hold">
                                          <p:stCondLst>
                                            <p:cond delay="0"/>
                                          </p:stCondLst>
                                        </p:cTn>
                                        <p:tgtEl>
                                          <p:spTgt spid="66"/>
                                        </p:tgtEl>
                                        <p:attrNameLst>
                                          <p:attrName>style.visibility</p:attrName>
                                        </p:attrNameLst>
                                      </p:cBhvr>
                                      <p:to>
                                        <p:strVal val="visible"/>
                                      </p:to>
                                    </p:set>
                                    <p:anim calcmode="lin" valueType="num">
                                      <p:cBhvr>
                                        <p:cTn id="70" dur="500" fill="hold"/>
                                        <p:tgtEl>
                                          <p:spTgt spid="66"/>
                                        </p:tgtEl>
                                        <p:attrNameLst>
                                          <p:attrName>ppt_w</p:attrName>
                                        </p:attrNameLst>
                                      </p:cBhvr>
                                      <p:tavLst>
                                        <p:tav tm="0">
                                          <p:val>
                                            <p:fltVal val="0"/>
                                          </p:val>
                                        </p:tav>
                                        <p:tav tm="100000">
                                          <p:val>
                                            <p:strVal val="#ppt_w"/>
                                          </p:val>
                                        </p:tav>
                                      </p:tavLst>
                                    </p:anim>
                                    <p:anim calcmode="lin" valueType="num">
                                      <p:cBhvr>
                                        <p:cTn id="71" dur="500" fill="hold"/>
                                        <p:tgtEl>
                                          <p:spTgt spid="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66" grpId="0" animBg="1"/>
      <p:bldP spid="37" grpId="0" animBg="1"/>
      <p:bldP spid="38" grpId="0" animBg="1"/>
      <p:bldP spid="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315416"/>
            <a:ext cx="9144000" cy="1143000"/>
          </a:xfrm>
        </p:spPr>
        <p:txBody>
          <a:bodyPr>
            <a:normAutofit/>
          </a:bodyPr>
          <a:lstStyle/>
          <a:p>
            <a:r>
              <a:rPr lang="en-GB" sz="3600" dirty="0" smtClean="0"/>
              <a:t>4. The post-2006 </a:t>
            </a:r>
            <a:r>
              <a:rPr lang="en-GB" sz="3600" b="1" dirty="0" smtClean="0">
                <a:solidFill>
                  <a:srgbClr val="7030A0"/>
                </a:solidFill>
              </a:rPr>
              <a:t>mackerel</a:t>
            </a:r>
            <a:r>
              <a:rPr lang="en-GB" sz="3600" dirty="0" smtClean="0"/>
              <a:t> expansion</a:t>
            </a:r>
            <a:endParaRPr lang="en-GB" sz="3600" dirty="0"/>
          </a:p>
        </p:txBody>
      </p:sp>
      <p:pic>
        <p:nvPicPr>
          <p:cNvPr id="5"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0" b="100000" l="0" r="100000">
                        <a14:foregroundMark x1="28916" y1="57062" x2="24498" y2="58192"/>
                        <a14:foregroundMark x1="49398" y1="46328" x2="59036" y2="41808"/>
                        <a14:foregroundMark x1="28916" y1="43503" x2="34137" y2="37288"/>
                        <a14:foregroundMark x1="34137" y1="5650" x2="65462" y2="22034"/>
                        <a14:foregroundMark x1="59036" y1="76271" x2="69478" y2="67232"/>
                      </a14:backgroundRemoval>
                    </a14:imgEffect>
                  </a14:imgLayer>
                </a14:imgProps>
              </a:ext>
              <a:ext uri="{28A0092B-C50C-407E-A947-70E740481C1C}">
                <a14:useLocalDpi xmlns:a14="http://schemas.microsoft.com/office/drawing/2010/main" xmlns="" val="0"/>
              </a:ext>
            </a:extLst>
          </a:blip>
          <a:srcRect/>
          <a:stretch>
            <a:fillRect/>
          </a:stretch>
        </p:blipFill>
        <p:spPr bwMode="auto">
          <a:xfrm>
            <a:off x="0" y="260648"/>
            <a:ext cx="1020426" cy="7253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Freeform 5"/>
          <p:cNvSpPr/>
          <p:nvPr/>
        </p:nvSpPr>
        <p:spPr>
          <a:xfrm>
            <a:off x="755577" y="326003"/>
            <a:ext cx="8181690" cy="870749"/>
          </a:xfrm>
          <a:custGeom>
            <a:avLst/>
            <a:gdLst>
              <a:gd name="connsiteX0" fmla="*/ 0 w 8173941"/>
              <a:gd name="connsiteY0" fmla="*/ 811034 h 832237"/>
              <a:gd name="connsiteX1" fmla="*/ 2019632 w 8173941"/>
              <a:gd name="connsiteY1" fmla="*/ 508884 h 832237"/>
              <a:gd name="connsiteX2" fmla="*/ 5311472 w 8173941"/>
              <a:gd name="connsiteY2" fmla="*/ 747423 h 832237"/>
              <a:gd name="connsiteX3" fmla="*/ 8173941 w 8173941"/>
              <a:gd name="connsiteY3" fmla="*/ 0 h 832237"/>
              <a:gd name="connsiteX4" fmla="*/ 8173941 w 8173941"/>
              <a:gd name="connsiteY4" fmla="*/ 0 h 832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73941" h="832237">
                <a:moveTo>
                  <a:pt x="0" y="811034"/>
                </a:moveTo>
                <a:cubicBezTo>
                  <a:pt x="567193" y="665260"/>
                  <a:pt x="1134387" y="519486"/>
                  <a:pt x="2019632" y="508884"/>
                </a:cubicBezTo>
                <a:cubicBezTo>
                  <a:pt x="2904877" y="498282"/>
                  <a:pt x="4285754" y="832237"/>
                  <a:pt x="5311472" y="747423"/>
                </a:cubicBezTo>
                <a:cubicBezTo>
                  <a:pt x="6337190" y="662609"/>
                  <a:pt x="8173941" y="0"/>
                  <a:pt x="8173941" y="0"/>
                </a:cubicBezTo>
                <a:lnTo>
                  <a:pt x="8173941" y="0"/>
                </a:lnTo>
              </a:path>
            </a:pathLst>
          </a:custGeom>
          <a:ln w="34925">
            <a:solidFill>
              <a:srgbClr val="28AAC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7" name="Freeform 6"/>
          <p:cNvSpPr/>
          <p:nvPr/>
        </p:nvSpPr>
        <p:spPr>
          <a:xfrm>
            <a:off x="934563" y="404664"/>
            <a:ext cx="8173941" cy="832237"/>
          </a:xfrm>
          <a:custGeom>
            <a:avLst/>
            <a:gdLst>
              <a:gd name="connsiteX0" fmla="*/ 0 w 8173941"/>
              <a:gd name="connsiteY0" fmla="*/ 811034 h 832237"/>
              <a:gd name="connsiteX1" fmla="*/ 2019632 w 8173941"/>
              <a:gd name="connsiteY1" fmla="*/ 508884 h 832237"/>
              <a:gd name="connsiteX2" fmla="*/ 5311472 w 8173941"/>
              <a:gd name="connsiteY2" fmla="*/ 747423 h 832237"/>
              <a:gd name="connsiteX3" fmla="*/ 8173941 w 8173941"/>
              <a:gd name="connsiteY3" fmla="*/ 0 h 832237"/>
              <a:gd name="connsiteX4" fmla="*/ 8173941 w 8173941"/>
              <a:gd name="connsiteY4" fmla="*/ 0 h 832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73941" h="832237">
                <a:moveTo>
                  <a:pt x="0" y="811034"/>
                </a:moveTo>
                <a:cubicBezTo>
                  <a:pt x="567193" y="665260"/>
                  <a:pt x="1134387" y="519486"/>
                  <a:pt x="2019632" y="508884"/>
                </a:cubicBezTo>
                <a:cubicBezTo>
                  <a:pt x="2904877" y="498282"/>
                  <a:pt x="4285754" y="832237"/>
                  <a:pt x="5311472" y="747423"/>
                </a:cubicBezTo>
                <a:cubicBezTo>
                  <a:pt x="6337190" y="662609"/>
                  <a:pt x="8173941" y="0"/>
                  <a:pt x="8173941" y="0"/>
                </a:cubicBezTo>
                <a:lnTo>
                  <a:pt x="8173941" y="0"/>
                </a:lnTo>
              </a:path>
            </a:pathLst>
          </a:custGeom>
          <a:ln w="34925">
            <a:solidFill>
              <a:srgbClr val="A9D2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solidFill>
                <a:schemeClr val="tx1">
                  <a:lumMod val="85000"/>
                  <a:lumOff val="15000"/>
                </a:schemeClr>
              </a:solidFill>
            </a:endParaRPr>
          </a:p>
        </p:txBody>
      </p:sp>
      <p:sp>
        <p:nvSpPr>
          <p:cNvPr id="13" name="TextBox 12"/>
          <p:cNvSpPr txBox="1"/>
          <p:nvPr/>
        </p:nvSpPr>
        <p:spPr>
          <a:xfrm>
            <a:off x="8055304" y="6474822"/>
            <a:ext cx="1053200" cy="338554"/>
          </a:xfrm>
          <a:prstGeom prst="rect">
            <a:avLst/>
          </a:prstGeom>
          <a:noFill/>
        </p:spPr>
        <p:txBody>
          <a:bodyPr wrap="square" rtlCol="0">
            <a:spAutoFit/>
          </a:bodyPr>
          <a:lstStyle/>
          <a:p>
            <a:r>
              <a:rPr lang="en-GB" sz="1600" b="1" dirty="0" smtClean="0"/>
              <a:t>EUROPE</a:t>
            </a:r>
            <a:endParaRPr lang="en-GB" sz="1600" b="1" dirty="0"/>
          </a:p>
        </p:txBody>
      </p:sp>
      <p:grpSp>
        <p:nvGrpSpPr>
          <p:cNvPr id="3" name="Group 108"/>
          <p:cNvGrpSpPr/>
          <p:nvPr/>
        </p:nvGrpSpPr>
        <p:grpSpPr>
          <a:xfrm>
            <a:off x="2520281" y="1785374"/>
            <a:ext cx="6570886" cy="5091263"/>
            <a:chOff x="24554951" y="7133885"/>
            <a:chExt cx="6826137" cy="5132933"/>
          </a:xfrm>
        </p:grpSpPr>
        <p:grpSp>
          <p:nvGrpSpPr>
            <p:cNvPr id="4" name="Group 87"/>
            <p:cNvGrpSpPr/>
            <p:nvPr/>
          </p:nvGrpSpPr>
          <p:grpSpPr>
            <a:xfrm>
              <a:off x="24554951" y="7133885"/>
              <a:ext cx="6826137" cy="5121138"/>
              <a:chOff x="15669951" y="7205893"/>
              <a:chExt cx="6826137" cy="5121138"/>
            </a:xfrm>
          </p:grpSpPr>
          <p:grpSp>
            <p:nvGrpSpPr>
              <p:cNvPr id="8" name="Group 85"/>
              <p:cNvGrpSpPr/>
              <p:nvPr/>
            </p:nvGrpSpPr>
            <p:grpSpPr>
              <a:xfrm>
                <a:off x="15669951" y="7205893"/>
                <a:ext cx="6826137" cy="5121138"/>
                <a:chOff x="15669951" y="7205893"/>
                <a:chExt cx="6826137" cy="5121138"/>
              </a:xfrm>
            </p:grpSpPr>
            <p:grpSp>
              <p:nvGrpSpPr>
                <p:cNvPr id="9" name="Group 75"/>
                <p:cNvGrpSpPr/>
                <p:nvPr/>
              </p:nvGrpSpPr>
              <p:grpSpPr>
                <a:xfrm>
                  <a:off x="15669951" y="7205893"/>
                  <a:ext cx="6826137" cy="5121138"/>
                  <a:chOff x="24310911" y="7277901"/>
                  <a:chExt cx="6826137" cy="5121138"/>
                </a:xfrm>
              </p:grpSpPr>
              <p:pic>
                <p:nvPicPr>
                  <p:cNvPr id="45" name="Picture 2" descr="D:\PostDoc\Selma\subpolarNA_map.tif"/>
                  <p:cNvPicPr>
                    <a:picLocks noChangeAspect="1" noChangeArrowheads="1"/>
                  </p:cNvPicPr>
                  <p:nvPr/>
                </p:nvPicPr>
                <p:blipFill>
                  <a:blip r:embed="rId4" cstate="print"/>
                  <a:srcRect l="13252" t="15382" r="13378" b="10877"/>
                  <a:stretch>
                    <a:fillRect/>
                  </a:stretch>
                </p:blipFill>
                <p:spPr bwMode="auto">
                  <a:xfrm>
                    <a:off x="24310911" y="7277901"/>
                    <a:ext cx="6826137" cy="5121138"/>
                  </a:xfrm>
                  <a:prstGeom prst="rect">
                    <a:avLst/>
                  </a:prstGeom>
                  <a:solidFill>
                    <a:schemeClr val="accent1">
                      <a:alpha val="40000"/>
                    </a:schemeClr>
                  </a:solidFill>
                </p:spPr>
              </p:pic>
              <p:sp>
                <p:nvSpPr>
                  <p:cNvPr id="46" name="TextBox 45"/>
                  <p:cNvSpPr txBox="1"/>
                  <p:nvPr/>
                </p:nvSpPr>
                <p:spPr>
                  <a:xfrm rot="19467142">
                    <a:off x="26226523" y="10251144"/>
                    <a:ext cx="1109405" cy="651621"/>
                  </a:xfrm>
                  <a:prstGeom prst="rect">
                    <a:avLst/>
                  </a:prstGeom>
                  <a:noFill/>
                </p:spPr>
                <p:txBody>
                  <a:bodyPr wrap="none" rtlCol="0">
                    <a:spAutoFit/>
                  </a:bodyPr>
                  <a:lstStyle/>
                  <a:p>
                    <a:pPr algn="ctr"/>
                    <a:r>
                      <a:rPr lang="en-GB" b="1" dirty="0" smtClean="0">
                        <a:solidFill>
                          <a:srgbClr val="C00000"/>
                        </a:solidFill>
                      </a:rPr>
                      <a:t>ICELAND </a:t>
                    </a:r>
                  </a:p>
                  <a:p>
                    <a:pPr algn="ctr"/>
                    <a:r>
                      <a:rPr lang="en-GB" b="1" dirty="0" smtClean="0">
                        <a:solidFill>
                          <a:srgbClr val="C00000"/>
                        </a:solidFill>
                      </a:rPr>
                      <a:t>BASIN</a:t>
                    </a:r>
                    <a:endParaRPr lang="en-GB" b="1" dirty="0">
                      <a:solidFill>
                        <a:srgbClr val="C00000"/>
                      </a:solidFill>
                    </a:endParaRPr>
                  </a:p>
                </p:txBody>
              </p:sp>
              <p:sp>
                <p:nvSpPr>
                  <p:cNvPr id="47" name="TextBox 44"/>
                  <p:cNvSpPr txBox="1"/>
                  <p:nvPr/>
                </p:nvSpPr>
                <p:spPr>
                  <a:xfrm rot="18689377">
                    <a:off x="24566295" y="8042411"/>
                    <a:ext cx="1385340" cy="383679"/>
                  </a:xfrm>
                  <a:prstGeom prst="rect">
                    <a:avLst/>
                  </a:prstGeom>
                  <a:noFill/>
                </p:spPr>
                <p:txBody>
                  <a:bodyPr wrap="none" rtlCol="0" anchor="ctr" anchorCtr="1">
                    <a:spAutoFit/>
                  </a:bodyPr>
                  <a:lstStyle/>
                  <a:p>
                    <a:r>
                      <a:rPr lang="en-GB" b="1" dirty="0" smtClean="0"/>
                      <a:t>GREENLAND</a:t>
                    </a:r>
                    <a:endParaRPr lang="en-GB" b="1" dirty="0"/>
                  </a:p>
                </p:txBody>
              </p:sp>
              <p:grpSp>
                <p:nvGrpSpPr>
                  <p:cNvPr id="10" name="Group 47"/>
                  <p:cNvGrpSpPr/>
                  <p:nvPr/>
                </p:nvGrpSpPr>
                <p:grpSpPr>
                  <a:xfrm>
                    <a:off x="27147243" y="8806741"/>
                    <a:ext cx="910211" cy="432048"/>
                    <a:chOff x="25635075" y="8806741"/>
                    <a:chExt cx="910211" cy="432048"/>
                  </a:xfrm>
                </p:grpSpPr>
                <p:sp>
                  <p:nvSpPr>
                    <p:cNvPr id="51" name="Oval 50"/>
                    <p:cNvSpPr/>
                    <p:nvPr/>
                  </p:nvSpPr>
                  <p:spPr bwMode="auto">
                    <a:xfrm rot="20495100">
                      <a:off x="25681190" y="8806741"/>
                      <a:ext cx="864096" cy="432048"/>
                    </a:xfrm>
                    <a:prstGeom prst="ellipse">
                      <a:avLst/>
                    </a:prstGeom>
                    <a:solidFill>
                      <a:srgbClr val="E8EAEC"/>
                    </a:solidFill>
                    <a:ln w="9525" cap="flat" cmpd="sng" algn="ctr">
                      <a:solidFill>
                        <a:schemeClr val="bg2">
                          <a:lumMod val="20000"/>
                          <a:lumOff val="80000"/>
                        </a:schemeClr>
                      </a:solidFill>
                      <a:prstDash val="solid"/>
                      <a:round/>
                      <a:headEnd type="none" w="med" len="med"/>
                      <a:tailEnd type="none" w="med" len="med"/>
                    </a:ln>
                    <a:effectLst>
                      <a:softEdge rad="3175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214813" rtl="0" eaLnBrk="1" fontAlgn="base" latinLnBrk="0" hangingPunct="1">
                        <a:lnSpc>
                          <a:spcPct val="100000"/>
                        </a:lnSpc>
                        <a:spcBef>
                          <a:spcPct val="0"/>
                        </a:spcBef>
                        <a:spcAft>
                          <a:spcPct val="0"/>
                        </a:spcAft>
                        <a:buClrTx/>
                        <a:buSzTx/>
                        <a:buFontTx/>
                        <a:buNone/>
                        <a:tabLst/>
                      </a:pPr>
                      <a:endParaRPr kumimoji="0" lang="en-GB" sz="6000" b="0" i="0" u="none" strike="noStrike" cap="none" normalizeH="0" baseline="0" dirty="0" smtClean="0">
                        <a:ln>
                          <a:noFill/>
                        </a:ln>
                        <a:solidFill>
                          <a:schemeClr val="tx1"/>
                        </a:solidFill>
                        <a:effectLst/>
                        <a:latin typeface="Arial" charset="0"/>
                      </a:endParaRPr>
                    </a:p>
                  </p:txBody>
                </p:sp>
                <p:sp>
                  <p:nvSpPr>
                    <p:cNvPr id="52" name="TextBox 51"/>
                    <p:cNvSpPr txBox="1"/>
                    <p:nvPr/>
                  </p:nvSpPr>
                  <p:spPr>
                    <a:xfrm>
                      <a:off x="25635075" y="8877598"/>
                      <a:ext cx="769689" cy="279266"/>
                    </a:xfrm>
                    <a:prstGeom prst="rect">
                      <a:avLst/>
                    </a:prstGeom>
                    <a:noFill/>
                  </p:spPr>
                  <p:txBody>
                    <a:bodyPr wrap="none" rtlCol="0">
                      <a:spAutoFit/>
                    </a:bodyPr>
                    <a:lstStyle/>
                    <a:p>
                      <a:r>
                        <a:rPr lang="en-GB" sz="1200" b="1" dirty="0" smtClean="0"/>
                        <a:t>ICELAND</a:t>
                      </a:r>
                      <a:endParaRPr lang="en-GB" sz="1200" b="1" dirty="0"/>
                    </a:p>
                  </p:txBody>
                </p:sp>
              </p:grpSp>
              <p:sp>
                <p:nvSpPr>
                  <p:cNvPr id="50" name="TextBox 49"/>
                  <p:cNvSpPr txBox="1"/>
                  <p:nvPr/>
                </p:nvSpPr>
                <p:spPr>
                  <a:xfrm>
                    <a:off x="28447771" y="8027898"/>
                    <a:ext cx="1731618" cy="341325"/>
                  </a:xfrm>
                  <a:prstGeom prst="rect">
                    <a:avLst/>
                  </a:prstGeom>
                  <a:noFill/>
                </p:spPr>
                <p:txBody>
                  <a:bodyPr wrap="none" rtlCol="0">
                    <a:spAutoFit/>
                  </a:bodyPr>
                  <a:lstStyle/>
                  <a:p>
                    <a:r>
                      <a:rPr lang="en-GB" sz="1600" b="1" dirty="0" smtClean="0">
                        <a:solidFill>
                          <a:srgbClr val="00B050"/>
                        </a:solidFill>
                      </a:rPr>
                      <a:t>NORWEGIAN SEA</a:t>
                    </a:r>
                    <a:endParaRPr lang="en-GB" sz="1600" b="1" dirty="0">
                      <a:solidFill>
                        <a:srgbClr val="00B050"/>
                      </a:solidFill>
                    </a:endParaRPr>
                  </a:p>
                </p:txBody>
              </p:sp>
            </p:grpSp>
            <p:sp>
              <p:nvSpPr>
                <p:cNvPr id="44" name="Oval 43"/>
                <p:cNvSpPr/>
                <p:nvPr/>
              </p:nvSpPr>
              <p:spPr bwMode="auto">
                <a:xfrm>
                  <a:off x="21643899" y="9573729"/>
                  <a:ext cx="774264" cy="758203"/>
                </a:xfrm>
                <a:prstGeom prst="ellipse">
                  <a:avLst/>
                </a:prstGeom>
                <a:solidFill>
                  <a:srgbClr val="E8EAEC"/>
                </a:solidFill>
                <a:ln w="9525" cap="flat" cmpd="sng" algn="ctr">
                  <a:solidFill>
                    <a:schemeClr val="bg2">
                      <a:lumMod val="20000"/>
                      <a:lumOff val="80000"/>
                    </a:schemeClr>
                  </a:solidFill>
                  <a:prstDash val="solid"/>
                  <a:round/>
                  <a:headEnd type="none" w="med" len="med"/>
                  <a:tailEnd type="none" w="med" len="med"/>
                </a:ln>
                <a:effectLst>
                  <a:softEdge rad="6350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214813" rtl="0" eaLnBrk="1" fontAlgn="base" latinLnBrk="0" hangingPunct="1">
                    <a:lnSpc>
                      <a:spcPct val="100000"/>
                    </a:lnSpc>
                    <a:spcBef>
                      <a:spcPct val="0"/>
                    </a:spcBef>
                    <a:spcAft>
                      <a:spcPct val="0"/>
                    </a:spcAft>
                    <a:buClrTx/>
                    <a:buSzTx/>
                    <a:buFontTx/>
                    <a:buNone/>
                    <a:tabLst/>
                  </a:pPr>
                  <a:endParaRPr kumimoji="0" lang="en-GB" sz="6000" b="0" i="0" u="none" strike="noStrike" cap="none" normalizeH="0" baseline="0" dirty="0" smtClean="0">
                    <a:ln>
                      <a:noFill/>
                    </a:ln>
                    <a:solidFill>
                      <a:schemeClr val="tx1"/>
                    </a:solidFill>
                    <a:effectLst/>
                    <a:latin typeface="Arial" charset="0"/>
                  </a:endParaRPr>
                </a:p>
              </p:txBody>
            </p:sp>
          </p:grpSp>
          <p:sp>
            <p:nvSpPr>
              <p:cNvPr id="41" name="Freeform 41"/>
              <p:cNvSpPr/>
              <p:nvPr/>
            </p:nvSpPr>
            <p:spPr bwMode="auto">
              <a:xfrm rot="192074">
                <a:off x="19927140" y="8266861"/>
                <a:ext cx="2217563" cy="2326235"/>
              </a:xfrm>
              <a:custGeom>
                <a:avLst/>
                <a:gdLst>
                  <a:gd name="connsiteX0" fmla="*/ 120555 w 2558955"/>
                  <a:gd name="connsiteY0" fmla="*/ 1608161 h 2019869"/>
                  <a:gd name="connsiteX1" fmla="*/ 680113 w 2558955"/>
                  <a:gd name="connsiteY1" fmla="*/ 816591 h 2019869"/>
                  <a:gd name="connsiteX2" fmla="*/ 1198728 w 2558955"/>
                  <a:gd name="connsiteY2" fmla="*/ 420806 h 2019869"/>
                  <a:gd name="connsiteX3" fmla="*/ 1867468 w 2558955"/>
                  <a:gd name="connsiteY3" fmla="*/ 79612 h 2019869"/>
                  <a:gd name="connsiteX4" fmla="*/ 2345140 w 2558955"/>
                  <a:gd name="connsiteY4" fmla="*/ 52316 h 2019869"/>
                  <a:gd name="connsiteX5" fmla="*/ 2536209 w 2558955"/>
                  <a:gd name="connsiteY5" fmla="*/ 393510 h 2019869"/>
                  <a:gd name="connsiteX6" fmla="*/ 2208662 w 2558955"/>
                  <a:gd name="connsiteY6" fmla="*/ 830239 h 2019869"/>
                  <a:gd name="connsiteX7" fmla="*/ 1703695 w 2558955"/>
                  <a:gd name="connsiteY7" fmla="*/ 1130489 h 2019869"/>
                  <a:gd name="connsiteX8" fmla="*/ 1444388 w 2558955"/>
                  <a:gd name="connsiteY8" fmla="*/ 1539922 h 2019869"/>
                  <a:gd name="connsiteX9" fmla="*/ 925773 w 2558955"/>
                  <a:gd name="connsiteY9" fmla="*/ 1963003 h 2019869"/>
                  <a:gd name="connsiteX10" fmla="*/ 134203 w 2558955"/>
                  <a:gd name="connsiteY10" fmla="*/ 1881116 h 2019869"/>
                  <a:gd name="connsiteX11" fmla="*/ 120555 w 2558955"/>
                  <a:gd name="connsiteY11" fmla="*/ 1608161 h 2019869"/>
                  <a:gd name="connsiteX0" fmla="*/ 120555 w 2549866"/>
                  <a:gd name="connsiteY0" fmla="*/ 1608161 h 2019869"/>
                  <a:gd name="connsiteX1" fmla="*/ 680113 w 2549866"/>
                  <a:gd name="connsiteY1" fmla="*/ 816591 h 2019869"/>
                  <a:gd name="connsiteX2" fmla="*/ 1198728 w 2549866"/>
                  <a:gd name="connsiteY2" fmla="*/ 420806 h 2019869"/>
                  <a:gd name="connsiteX3" fmla="*/ 1867468 w 2549866"/>
                  <a:gd name="connsiteY3" fmla="*/ 79612 h 2019869"/>
                  <a:gd name="connsiteX4" fmla="*/ 2345140 w 2549866"/>
                  <a:gd name="connsiteY4" fmla="*/ 52316 h 2019869"/>
                  <a:gd name="connsiteX5" fmla="*/ 2536209 w 2549866"/>
                  <a:gd name="connsiteY5" fmla="*/ 393510 h 2019869"/>
                  <a:gd name="connsiteX6" fmla="*/ 2263197 w 2549866"/>
                  <a:gd name="connsiteY6" fmla="*/ 777322 h 2019869"/>
                  <a:gd name="connsiteX7" fmla="*/ 1703695 w 2549866"/>
                  <a:gd name="connsiteY7" fmla="*/ 1130489 h 2019869"/>
                  <a:gd name="connsiteX8" fmla="*/ 1444388 w 2549866"/>
                  <a:gd name="connsiteY8" fmla="*/ 1539922 h 2019869"/>
                  <a:gd name="connsiteX9" fmla="*/ 925773 w 2549866"/>
                  <a:gd name="connsiteY9" fmla="*/ 1963003 h 2019869"/>
                  <a:gd name="connsiteX10" fmla="*/ 134203 w 2549866"/>
                  <a:gd name="connsiteY10" fmla="*/ 1881116 h 2019869"/>
                  <a:gd name="connsiteX11" fmla="*/ 120555 w 2549866"/>
                  <a:gd name="connsiteY11" fmla="*/ 1608161 h 2019869"/>
                  <a:gd name="connsiteX0" fmla="*/ 120555 w 2549866"/>
                  <a:gd name="connsiteY0" fmla="*/ 1608161 h 2019869"/>
                  <a:gd name="connsiteX1" fmla="*/ 680113 w 2549866"/>
                  <a:gd name="connsiteY1" fmla="*/ 816591 h 2019869"/>
                  <a:gd name="connsiteX2" fmla="*/ 1198728 w 2549866"/>
                  <a:gd name="connsiteY2" fmla="*/ 420806 h 2019869"/>
                  <a:gd name="connsiteX3" fmla="*/ 1867468 w 2549866"/>
                  <a:gd name="connsiteY3" fmla="*/ 79612 h 2019869"/>
                  <a:gd name="connsiteX4" fmla="*/ 2345140 w 2549866"/>
                  <a:gd name="connsiteY4" fmla="*/ 52316 h 2019869"/>
                  <a:gd name="connsiteX5" fmla="*/ 2536209 w 2549866"/>
                  <a:gd name="connsiteY5" fmla="*/ 393510 h 2019869"/>
                  <a:gd name="connsiteX6" fmla="*/ 2263197 w 2549866"/>
                  <a:gd name="connsiteY6" fmla="*/ 777322 h 2019869"/>
                  <a:gd name="connsiteX7" fmla="*/ 1967221 w 2549866"/>
                  <a:gd name="connsiteY7" fmla="*/ 904214 h 2019869"/>
                  <a:gd name="connsiteX8" fmla="*/ 1703695 w 2549866"/>
                  <a:gd name="connsiteY8" fmla="*/ 1130489 h 2019869"/>
                  <a:gd name="connsiteX9" fmla="*/ 1444388 w 2549866"/>
                  <a:gd name="connsiteY9" fmla="*/ 1539922 h 2019869"/>
                  <a:gd name="connsiteX10" fmla="*/ 925773 w 2549866"/>
                  <a:gd name="connsiteY10" fmla="*/ 1963003 h 2019869"/>
                  <a:gd name="connsiteX11" fmla="*/ 134203 w 2549866"/>
                  <a:gd name="connsiteY11" fmla="*/ 1881116 h 2019869"/>
                  <a:gd name="connsiteX12" fmla="*/ 120555 w 2549866"/>
                  <a:gd name="connsiteY12" fmla="*/ 1608161 h 20198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1918956 w 2501601"/>
                  <a:gd name="connsiteY7" fmla="*/ 904214 h 2032569"/>
                  <a:gd name="connsiteX8" fmla="*/ 1655430 w 2501601"/>
                  <a:gd name="connsiteY8" fmla="*/ 1130489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1918956 w 2501601"/>
                  <a:gd name="connsiteY7" fmla="*/ 904214 h 2032569"/>
                  <a:gd name="connsiteX8" fmla="*/ 1655430 w 2501601"/>
                  <a:gd name="connsiteY8" fmla="*/ 1130489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1918956 w 2501601"/>
                  <a:gd name="connsiteY7" fmla="*/ 904214 h 2032569"/>
                  <a:gd name="connsiteX8" fmla="*/ 1655430 w 2501601"/>
                  <a:gd name="connsiteY8" fmla="*/ 1130489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2040820 w 2501601"/>
                  <a:gd name="connsiteY7" fmla="*/ 1180809 h 2032569"/>
                  <a:gd name="connsiteX8" fmla="*/ 1655430 w 2501601"/>
                  <a:gd name="connsiteY8" fmla="*/ 1130489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2040820 w 2501601"/>
                  <a:gd name="connsiteY7" fmla="*/ 1180809 h 2032569"/>
                  <a:gd name="connsiteX8" fmla="*/ 1697424 w 2501601"/>
                  <a:gd name="connsiteY8" fmla="*/ 1470045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16458"/>
                  <a:gd name="connsiteX1" fmla="*/ 631848 w 2501601"/>
                  <a:gd name="connsiteY1" fmla="*/ 816591 h 2016458"/>
                  <a:gd name="connsiteX2" fmla="*/ 1150463 w 2501601"/>
                  <a:gd name="connsiteY2" fmla="*/ 420806 h 2016458"/>
                  <a:gd name="connsiteX3" fmla="*/ 1819203 w 2501601"/>
                  <a:gd name="connsiteY3" fmla="*/ 79612 h 2016458"/>
                  <a:gd name="connsiteX4" fmla="*/ 2296875 w 2501601"/>
                  <a:gd name="connsiteY4" fmla="*/ 52316 h 2016458"/>
                  <a:gd name="connsiteX5" fmla="*/ 2487944 w 2501601"/>
                  <a:gd name="connsiteY5" fmla="*/ 393510 h 2016458"/>
                  <a:gd name="connsiteX6" fmla="*/ 2214932 w 2501601"/>
                  <a:gd name="connsiteY6" fmla="*/ 777322 h 2016458"/>
                  <a:gd name="connsiteX7" fmla="*/ 2040820 w 2501601"/>
                  <a:gd name="connsiteY7" fmla="*/ 1180809 h 2016458"/>
                  <a:gd name="connsiteX8" fmla="*/ 1697424 w 2501601"/>
                  <a:gd name="connsiteY8" fmla="*/ 1470045 h 2016458"/>
                  <a:gd name="connsiteX9" fmla="*/ 1569717 w 2501601"/>
                  <a:gd name="connsiteY9" fmla="*/ 1747940 h 2016458"/>
                  <a:gd name="connsiteX10" fmla="*/ 877508 w 2501601"/>
                  <a:gd name="connsiteY10" fmla="*/ 1963003 h 2016458"/>
                  <a:gd name="connsiteX11" fmla="*/ 198108 w 2501601"/>
                  <a:gd name="connsiteY11" fmla="*/ 1957318 h 2016458"/>
                  <a:gd name="connsiteX12" fmla="*/ 72290 w 2501601"/>
                  <a:gd name="connsiteY12" fmla="*/ 1608161 h 2016458"/>
                  <a:gd name="connsiteX0" fmla="*/ 72290 w 2501601"/>
                  <a:gd name="connsiteY0" fmla="*/ 1608161 h 2016458"/>
                  <a:gd name="connsiteX1" fmla="*/ 631848 w 2501601"/>
                  <a:gd name="connsiteY1" fmla="*/ 816591 h 2016458"/>
                  <a:gd name="connsiteX2" fmla="*/ 1150463 w 2501601"/>
                  <a:gd name="connsiteY2" fmla="*/ 420806 h 2016458"/>
                  <a:gd name="connsiteX3" fmla="*/ 1819203 w 2501601"/>
                  <a:gd name="connsiteY3" fmla="*/ 79612 h 2016458"/>
                  <a:gd name="connsiteX4" fmla="*/ 2296875 w 2501601"/>
                  <a:gd name="connsiteY4" fmla="*/ 52316 h 2016458"/>
                  <a:gd name="connsiteX5" fmla="*/ 2487944 w 2501601"/>
                  <a:gd name="connsiteY5" fmla="*/ 393510 h 2016458"/>
                  <a:gd name="connsiteX6" fmla="*/ 2214932 w 2501601"/>
                  <a:gd name="connsiteY6" fmla="*/ 777322 h 2016458"/>
                  <a:gd name="connsiteX7" fmla="*/ 2040820 w 2501601"/>
                  <a:gd name="connsiteY7" fmla="*/ 1180809 h 2016458"/>
                  <a:gd name="connsiteX8" fmla="*/ 1841215 w 2501601"/>
                  <a:gd name="connsiteY8" fmla="*/ 1462484 h 2016458"/>
                  <a:gd name="connsiteX9" fmla="*/ 1569717 w 2501601"/>
                  <a:gd name="connsiteY9" fmla="*/ 1747940 h 2016458"/>
                  <a:gd name="connsiteX10" fmla="*/ 877508 w 2501601"/>
                  <a:gd name="connsiteY10" fmla="*/ 1963003 h 2016458"/>
                  <a:gd name="connsiteX11" fmla="*/ 198108 w 2501601"/>
                  <a:gd name="connsiteY11" fmla="*/ 1957318 h 2016458"/>
                  <a:gd name="connsiteX12" fmla="*/ 72290 w 2501601"/>
                  <a:gd name="connsiteY12" fmla="*/ 1608161 h 2016458"/>
                  <a:gd name="connsiteX0" fmla="*/ 72290 w 2503170"/>
                  <a:gd name="connsiteY0" fmla="*/ 1608161 h 2016458"/>
                  <a:gd name="connsiteX1" fmla="*/ 631848 w 2503170"/>
                  <a:gd name="connsiteY1" fmla="*/ 816591 h 2016458"/>
                  <a:gd name="connsiteX2" fmla="*/ 1150463 w 2503170"/>
                  <a:gd name="connsiteY2" fmla="*/ 420806 h 2016458"/>
                  <a:gd name="connsiteX3" fmla="*/ 1819203 w 2503170"/>
                  <a:gd name="connsiteY3" fmla="*/ 79612 h 2016458"/>
                  <a:gd name="connsiteX4" fmla="*/ 2296875 w 2503170"/>
                  <a:gd name="connsiteY4" fmla="*/ 52316 h 2016458"/>
                  <a:gd name="connsiteX5" fmla="*/ 2487944 w 2503170"/>
                  <a:gd name="connsiteY5" fmla="*/ 393510 h 2016458"/>
                  <a:gd name="connsiteX6" fmla="*/ 2388232 w 2503170"/>
                  <a:gd name="connsiteY6" fmla="*/ 959158 h 2016458"/>
                  <a:gd name="connsiteX7" fmla="*/ 2040820 w 2503170"/>
                  <a:gd name="connsiteY7" fmla="*/ 1180809 h 2016458"/>
                  <a:gd name="connsiteX8" fmla="*/ 1841215 w 2503170"/>
                  <a:gd name="connsiteY8" fmla="*/ 1462484 h 2016458"/>
                  <a:gd name="connsiteX9" fmla="*/ 1569717 w 2503170"/>
                  <a:gd name="connsiteY9" fmla="*/ 1747940 h 2016458"/>
                  <a:gd name="connsiteX10" fmla="*/ 877508 w 2503170"/>
                  <a:gd name="connsiteY10" fmla="*/ 1963003 h 2016458"/>
                  <a:gd name="connsiteX11" fmla="*/ 198108 w 2503170"/>
                  <a:gd name="connsiteY11" fmla="*/ 1957318 h 2016458"/>
                  <a:gd name="connsiteX12" fmla="*/ 72290 w 2503170"/>
                  <a:gd name="connsiteY12" fmla="*/ 1608161 h 2016458"/>
                  <a:gd name="connsiteX0" fmla="*/ 72290 w 2503170"/>
                  <a:gd name="connsiteY0" fmla="*/ 1608161 h 2016458"/>
                  <a:gd name="connsiteX1" fmla="*/ 631848 w 2503170"/>
                  <a:gd name="connsiteY1" fmla="*/ 816591 h 2016458"/>
                  <a:gd name="connsiteX2" fmla="*/ 1150463 w 2503170"/>
                  <a:gd name="connsiteY2" fmla="*/ 420806 h 2016458"/>
                  <a:gd name="connsiteX3" fmla="*/ 1819203 w 2503170"/>
                  <a:gd name="connsiteY3" fmla="*/ 79612 h 2016458"/>
                  <a:gd name="connsiteX4" fmla="*/ 2296875 w 2503170"/>
                  <a:gd name="connsiteY4" fmla="*/ 52316 h 2016458"/>
                  <a:gd name="connsiteX5" fmla="*/ 2487944 w 2503170"/>
                  <a:gd name="connsiteY5" fmla="*/ 393510 h 2016458"/>
                  <a:gd name="connsiteX6" fmla="*/ 2388232 w 2503170"/>
                  <a:gd name="connsiteY6" fmla="*/ 959158 h 2016458"/>
                  <a:gd name="connsiteX7" fmla="*/ 2124776 w 2503170"/>
                  <a:gd name="connsiteY7" fmla="*/ 1379780 h 2016458"/>
                  <a:gd name="connsiteX8" fmla="*/ 1841215 w 2503170"/>
                  <a:gd name="connsiteY8" fmla="*/ 1462484 h 2016458"/>
                  <a:gd name="connsiteX9" fmla="*/ 1569717 w 2503170"/>
                  <a:gd name="connsiteY9" fmla="*/ 1747940 h 2016458"/>
                  <a:gd name="connsiteX10" fmla="*/ 877508 w 2503170"/>
                  <a:gd name="connsiteY10" fmla="*/ 1963003 h 2016458"/>
                  <a:gd name="connsiteX11" fmla="*/ 198108 w 2503170"/>
                  <a:gd name="connsiteY11" fmla="*/ 1957318 h 2016458"/>
                  <a:gd name="connsiteX12" fmla="*/ 72290 w 2503170"/>
                  <a:gd name="connsiteY12" fmla="*/ 1608161 h 2016458"/>
                  <a:gd name="connsiteX0" fmla="*/ 72290 w 2503170"/>
                  <a:gd name="connsiteY0" fmla="*/ 1608161 h 2016458"/>
                  <a:gd name="connsiteX1" fmla="*/ 631848 w 2503170"/>
                  <a:gd name="connsiteY1" fmla="*/ 816591 h 2016458"/>
                  <a:gd name="connsiteX2" fmla="*/ 1150463 w 2503170"/>
                  <a:gd name="connsiteY2" fmla="*/ 420806 h 2016458"/>
                  <a:gd name="connsiteX3" fmla="*/ 1819203 w 2503170"/>
                  <a:gd name="connsiteY3" fmla="*/ 79612 h 2016458"/>
                  <a:gd name="connsiteX4" fmla="*/ 2296875 w 2503170"/>
                  <a:gd name="connsiteY4" fmla="*/ 52316 h 2016458"/>
                  <a:gd name="connsiteX5" fmla="*/ 2487944 w 2503170"/>
                  <a:gd name="connsiteY5" fmla="*/ 393510 h 2016458"/>
                  <a:gd name="connsiteX6" fmla="*/ 2388232 w 2503170"/>
                  <a:gd name="connsiteY6" fmla="*/ 959158 h 2016458"/>
                  <a:gd name="connsiteX7" fmla="*/ 2124776 w 2503170"/>
                  <a:gd name="connsiteY7" fmla="*/ 1379780 h 2016458"/>
                  <a:gd name="connsiteX8" fmla="*/ 1849257 w 2503170"/>
                  <a:gd name="connsiteY8" fmla="*/ 1597652 h 2016458"/>
                  <a:gd name="connsiteX9" fmla="*/ 1569717 w 2503170"/>
                  <a:gd name="connsiteY9" fmla="*/ 1747940 h 2016458"/>
                  <a:gd name="connsiteX10" fmla="*/ 877508 w 2503170"/>
                  <a:gd name="connsiteY10" fmla="*/ 1963003 h 2016458"/>
                  <a:gd name="connsiteX11" fmla="*/ 198108 w 2503170"/>
                  <a:gd name="connsiteY11" fmla="*/ 1957318 h 2016458"/>
                  <a:gd name="connsiteX12" fmla="*/ 72290 w 2503170"/>
                  <a:gd name="connsiteY12" fmla="*/ 1608161 h 2016458"/>
                  <a:gd name="connsiteX0" fmla="*/ 34740 w 2465620"/>
                  <a:gd name="connsiteY0" fmla="*/ 1608161 h 1984347"/>
                  <a:gd name="connsiteX1" fmla="*/ 594298 w 2465620"/>
                  <a:gd name="connsiteY1" fmla="*/ 816591 h 1984347"/>
                  <a:gd name="connsiteX2" fmla="*/ 1112913 w 2465620"/>
                  <a:gd name="connsiteY2" fmla="*/ 420806 h 1984347"/>
                  <a:gd name="connsiteX3" fmla="*/ 1781653 w 2465620"/>
                  <a:gd name="connsiteY3" fmla="*/ 79612 h 1984347"/>
                  <a:gd name="connsiteX4" fmla="*/ 2259325 w 2465620"/>
                  <a:gd name="connsiteY4" fmla="*/ 52316 h 1984347"/>
                  <a:gd name="connsiteX5" fmla="*/ 2450394 w 2465620"/>
                  <a:gd name="connsiteY5" fmla="*/ 393510 h 1984347"/>
                  <a:gd name="connsiteX6" fmla="*/ 2350682 w 2465620"/>
                  <a:gd name="connsiteY6" fmla="*/ 959158 h 1984347"/>
                  <a:gd name="connsiteX7" fmla="*/ 2087226 w 2465620"/>
                  <a:gd name="connsiteY7" fmla="*/ 1379780 h 1984347"/>
                  <a:gd name="connsiteX8" fmla="*/ 1811707 w 2465620"/>
                  <a:gd name="connsiteY8" fmla="*/ 1597652 h 1984347"/>
                  <a:gd name="connsiteX9" fmla="*/ 1532167 w 2465620"/>
                  <a:gd name="connsiteY9" fmla="*/ 1747940 h 1984347"/>
                  <a:gd name="connsiteX10" fmla="*/ 839958 w 2465620"/>
                  <a:gd name="connsiteY10" fmla="*/ 1963003 h 1984347"/>
                  <a:gd name="connsiteX11" fmla="*/ 385857 w 2465620"/>
                  <a:gd name="connsiteY11" fmla="*/ 1876002 h 1984347"/>
                  <a:gd name="connsiteX12" fmla="*/ 34740 w 2465620"/>
                  <a:gd name="connsiteY12" fmla="*/ 1608161 h 1984347"/>
                  <a:gd name="connsiteX0" fmla="*/ 34740 w 2286442"/>
                  <a:gd name="connsiteY0" fmla="*/ 1410476 h 1984347"/>
                  <a:gd name="connsiteX1" fmla="*/ 415120 w 2286442"/>
                  <a:gd name="connsiteY1" fmla="*/ 816591 h 1984347"/>
                  <a:gd name="connsiteX2" fmla="*/ 933735 w 2286442"/>
                  <a:gd name="connsiteY2" fmla="*/ 420806 h 1984347"/>
                  <a:gd name="connsiteX3" fmla="*/ 1602475 w 2286442"/>
                  <a:gd name="connsiteY3" fmla="*/ 79612 h 1984347"/>
                  <a:gd name="connsiteX4" fmla="*/ 2080147 w 2286442"/>
                  <a:gd name="connsiteY4" fmla="*/ 52316 h 1984347"/>
                  <a:gd name="connsiteX5" fmla="*/ 2271216 w 2286442"/>
                  <a:gd name="connsiteY5" fmla="*/ 393510 h 1984347"/>
                  <a:gd name="connsiteX6" fmla="*/ 2171504 w 2286442"/>
                  <a:gd name="connsiteY6" fmla="*/ 959158 h 1984347"/>
                  <a:gd name="connsiteX7" fmla="*/ 1908048 w 2286442"/>
                  <a:gd name="connsiteY7" fmla="*/ 1379780 h 1984347"/>
                  <a:gd name="connsiteX8" fmla="*/ 1632529 w 2286442"/>
                  <a:gd name="connsiteY8" fmla="*/ 1597652 h 1984347"/>
                  <a:gd name="connsiteX9" fmla="*/ 1352989 w 2286442"/>
                  <a:gd name="connsiteY9" fmla="*/ 1747940 h 1984347"/>
                  <a:gd name="connsiteX10" fmla="*/ 660780 w 2286442"/>
                  <a:gd name="connsiteY10" fmla="*/ 1963003 h 1984347"/>
                  <a:gd name="connsiteX11" fmla="*/ 206679 w 2286442"/>
                  <a:gd name="connsiteY11" fmla="*/ 1876002 h 1984347"/>
                  <a:gd name="connsiteX12" fmla="*/ 34740 w 2286442"/>
                  <a:gd name="connsiteY12" fmla="*/ 1410476 h 1984347"/>
                  <a:gd name="connsiteX0" fmla="*/ 34740 w 2286442"/>
                  <a:gd name="connsiteY0" fmla="*/ 1410476 h 1984347"/>
                  <a:gd name="connsiteX1" fmla="*/ 415120 w 2286442"/>
                  <a:gd name="connsiteY1" fmla="*/ 816591 h 1984347"/>
                  <a:gd name="connsiteX2" fmla="*/ 933735 w 2286442"/>
                  <a:gd name="connsiteY2" fmla="*/ 420806 h 1984347"/>
                  <a:gd name="connsiteX3" fmla="*/ 1602475 w 2286442"/>
                  <a:gd name="connsiteY3" fmla="*/ 79612 h 1984347"/>
                  <a:gd name="connsiteX4" fmla="*/ 2080147 w 2286442"/>
                  <a:gd name="connsiteY4" fmla="*/ 52316 h 1984347"/>
                  <a:gd name="connsiteX5" fmla="*/ 2271216 w 2286442"/>
                  <a:gd name="connsiteY5" fmla="*/ 393510 h 1984347"/>
                  <a:gd name="connsiteX6" fmla="*/ 2171504 w 2286442"/>
                  <a:gd name="connsiteY6" fmla="*/ 959158 h 1984347"/>
                  <a:gd name="connsiteX7" fmla="*/ 1908048 w 2286442"/>
                  <a:gd name="connsiteY7" fmla="*/ 1379780 h 1984347"/>
                  <a:gd name="connsiteX8" fmla="*/ 1860160 w 2286442"/>
                  <a:gd name="connsiteY8" fmla="*/ 1732671 h 1984347"/>
                  <a:gd name="connsiteX9" fmla="*/ 1352989 w 2286442"/>
                  <a:gd name="connsiteY9" fmla="*/ 1747940 h 1984347"/>
                  <a:gd name="connsiteX10" fmla="*/ 660780 w 2286442"/>
                  <a:gd name="connsiteY10" fmla="*/ 1963003 h 1984347"/>
                  <a:gd name="connsiteX11" fmla="*/ 206679 w 2286442"/>
                  <a:gd name="connsiteY11" fmla="*/ 1876002 h 1984347"/>
                  <a:gd name="connsiteX12" fmla="*/ 34740 w 2286442"/>
                  <a:gd name="connsiteY12" fmla="*/ 1410476 h 1984347"/>
                  <a:gd name="connsiteX0" fmla="*/ 34740 w 2286442"/>
                  <a:gd name="connsiteY0" fmla="*/ 1410476 h 2060295"/>
                  <a:gd name="connsiteX1" fmla="*/ 415120 w 2286442"/>
                  <a:gd name="connsiteY1" fmla="*/ 816591 h 2060295"/>
                  <a:gd name="connsiteX2" fmla="*/ 933735 w 2286442"/>
                  <a:gd name="connsiteY2" fmla="*/ 420806 h 2060295"/>
                  <a:gd name="connsiteX3" fmla="*/ 1602475 w 2286442"/>
                  <a:gd name="connsiteY3" fmla="*/ 79612 h 2060295"/>
                  <a:gd name="connsiteX4" fmla="*/ 2080147 w 2286442"/>
                  <a:gd name="connsiteY4" fmla="*/ 52316 h 2060295"/>
                  <a:gd name="connsiteX5" fmla="*/ 2271216 w 2286442"/>
                  <a:gd name="connsiteY5" fmla="*/ 393510 h 2060295"/>
                  <a:gd name="connsiteX6" fmla="*/ 2171504 w 2286442"/>
                  <a:gd name="connsiteY6" fmla="*/ 959158 h 2060295"/>
                  <a:gd name="connsiteX7" fmla="*/ 1908048 w 2286442"/>
                  <a:gd name="connsiteY7" fmla="*/ 1379780 h 2060295"/>
                  <a:gd name="connsiteX8" fmla="*/ 1860160 w 2286442"/>
                  <a:gd name="connsiteY8" fmla="*/ 1732671 h 2060295"/>
                  <a:gd name="connsiteX9" fmla="*/ 1516766 w 2286442"/>
                  <a:gd name="connsiteY9" fmla="*/ 2021906 h 2060295"/>
                  <a:gd name="connsiteX10" fmla="*/ 660780 w 2286442"/>
                  <a:gd name="connsiteY10" fmla="*/ 1963003 h 2060295"/>
                  <a:gd name="connsiteX11" fmla="*/ 206679 w 2286442"/>
                  <a:gd name="connsiteY11" fmla="*/ 1876002 h 2060295"/>
                  <a:gd name="connsiteX12" fmla="*/ 34740 w 2286442"/>
                  <a:gd name="connsiteY12" fmla="*/ 1410476 h 2060295"/>
                  <a:gd name="connsiteX0" fmla="*/ 124790 w 2156903"/>
                  <a:gd name="connsiteY0" fmla="*/ 1410329 h 2060295"/>
                  <a:gd name="connsiteX1" fmla="*/ 285581 w 2156903"/>
                  <a:gd name="connsiteY1" fmla="*/ 816591 h 2060295"/>
                  <a:gd name="connsiteX2" fmla="*/ 804196 w 2156903"/>
                  <a:gd name="connsiteY2" fmla="*/ 420806 h 2060295"/>
                  <a:gd name="connsiteX3" fmla="*/ 1472936 w 2156903"/>
                  <a:gd name="connsiteY3" fmla="*/ 79612 h 2060295"/>
                  <a:gd name="connsiteX4" fmla="*/ 1950608 w 2156903"/>
                  <a:gd name="connsiteY4" fmla="*/ 52316 h 2060295"/>
                  <a:gd name="connsiteX5" fmla="*/ 2141677 w 2156903"/>
                  <a:gd name="connsiteY5" fmla="*/ 393510 h 2060295"/>
                  <a:gd name="connsiteX6" fmla="*/ 2041965 w 2156903"/>
                  <a:gd name="connsiteY6" fmla="*/ 959158 h 2060295"/>
                  <a:gd name="connsiteX7" fmla="*/ 1778509 w 2156903"/>
                  <a:gd name="connsiteY7" fmla="*/ 1379780 h 2060295"/>
                  <a:gd name="connsiteX8" fmla="*/ 1730621 w 2156903"/>
                  <a:gd name="connsiteY8" fmla="*/ 1732671 h 2060295"/>
                  <a:gd name="connsiteX9" fmla="*/ 1387227 w 2156903"/>
                  <a:gd name="connsiteY9" fmla="*/ 2021906 h 2060295"/>
                  <a:gd name="connsiteX10" fmla="*/ 531241 w 2156903"/>
                  <a:gd name="connsiteY10" fmla="*/ 1963003 h 2060295"/>
                  <a:gd name="connsiteX11" fmla="*/ 77140 w 2156903"/>
                  <a:gd name="connsiteY11" fmla="*/ 1876002 h 2060295"/>
                  <a:gd name="connsiteX12" fmla="*/ 124790 w 2156903"/>
                  <a:gd name="connsiteY12" fmla="*/ 1410329 h 2060295"/>
                  <a:gd name="connsiteX0" fmla="*/ 1188 w 2033301"/>
                  <a:gd name="connsiteY0" fmla="*/ 1410329 h 2060295"/>
                  <a:gd name="connsiteX1" fmla="*/ 161979 w 2033301"/>
                  <a:gd name="connsiteY1" fmla="*/ 816591 h 2060295"/>
                  <a:gd name="connsiteX2" fmla="*/ 680594 w 2033301"/>
                  <a:gd name="connsiteY2" fmla="*/ 420806 h 2060295"/>
                  <a:gd name="connsiteX3" fmla="*/ 1349334 w 2033301"/>
                  <a:gd name="connsiteY3" fmla="*/ 79612 h 2060295"/>
                  <a:gd name="connsiteX4" fmla="*/ 1827006 w 2033301"/>
                  <a:gd name="connsiteY4" fmla="*/ 52316 h 2060295"/>
                  <a:gd name="connsiteX5" fmla="*/ 2018075 w 2033301"/>
                  <a:gd name="connsiteY5" fmla="*/ 393510 h 2060295"/>
                  <a:gd name="connsiteX6" fmla="*/ 1918363 w 2033301"/>
                  <a:gd name="connsiteY6" fmla="*/ 959158 h 2060295"/>
                  <a:gd name="connsiteX7" fmla="*/ 1654907 w 2033301"/>
                  <a:gd name="connsiteY7" fmla="*/ 1379780 h 2060295"/>
                  <a:gd name="connsiteX8" fmla="*/ 1607019 w 2033301"/>
                  <a:gd name="connsiteY8" fmla="*/ 1732671 h 2060295"/>
                  <a:gd name="connsiteX9" fmla="*/ 1263625 w 2033301"/>
                  <a:gd name="connsiteY9" fmla="*/ 2021906 h 2060295"/>
                  <a:gd name="connsiteX10" fmla="*/ 407639 w 2033301"/>
                  <a:gd name="connsiteY10" fmla="*/ 1963003 h 2060295"/>
                  <a:gd name="connsiteX11" fmla="*/ 169107 w 2033301"/>
                  <a:gd name="connsiteY11" fmla="*/ 1808272 h 2060295"/>
                  <a:gd name="connsiteX12" fmla="*/ 1188 w 2033301"/>
                  <a:gd name="connsiteY12" fmla="*/ 1410329 h 2060295"/>
                  <a:gd name="connsiteX0" fmla="*/ 1188 w 2033301"/>
                  <a:gd name="connsiteY0" fmla="*/ 1410329 h 2215361"/>
                  <a:gd name="connsiteX1" fmla="*/ 161979 w 2033301"/>
                  <a:gd name="connsiteY1" fmla="*/ 816591 h 2215361"/>
                  <a:gd name="connsiteX2" fmla="*/ 680594 w 2033301"/>
                  <a:gd name="connsiteY2" fmla="*/ 420806 h 2215361"/>
                  <a:gd name="connsiteX3" fmla="*/ 1349334 w 2033301"/>
                  <a:gd name="connsiteY3" fmla="*/ 79612 h 2215361"/>
                  <a:gd name="connsiteX4" fmla="*/ 1827006 w 2033301"/>
                  <a:gd name="connsiteY4" fmla="*/ 52316 h 2215361"/>
                  <a:gd name="connsiteX5" fmla="*/ 2018075 w 2033301"/>
                  <a:gd name="connsiteY5" fmla="*/ 393510 h 2215361"/>
                  <a:gd name="connsiteX6" fmla="*/ 1918363 w 2033301"/>
                  <a:gd name="connsiteY6" fmla="*/ 959158 h 2215361"/>
                  <a:gd name="connsiteX7" fmla="*/ 1654907 w 2033301"/>
                  <a:gd name="connsiteY7" fmla="*/ 1379780 h 2215361"/>
                  <a:gd name="connsiteX8" fmla="*/ 1607019 w 2033301"/>
                  <a:gd name="connsiteY8" fmla="*/ 1732671 h 2215361"/>
                  <a:gd name="connsiteX9" fmla="*/ 1263625 w 2033301"/>
                  <a:gd name="connsiteY9" fmla="*/ 2021906 h 2215361"/>
                  <a:gd name="connsiteX10" fmla="*/ 840294 w 2033301"/>
                  <a:gd name="connsiteY10" fmla="*/ 2179755 h 2215361"/>
                  <a:gd name="connsiteX11" fmla="*/ 169107 w 2033301"/>
                  <a:gd name="connsiteY11" fmla="*/ 1808272 h 2215361"/>
                  <a:gd name="connsiteX12" fmla="*/ 1188 w 2033301"/>
                  <a:gd name="connsiteY12" fmla="*/ 1410329 h 2215361"/>
                  <a:gd name="connsiteX0" fmla="*/ 1188 w 2033301"/>
                  <a:gd name="connsiteY0" fmla="*/ 1410329 h 2215361"/>
                  <a:gd name="connsiteX1" fmla="*/ 161979 w 2033301"/>
                  <a:gd name="connsiteY1" fmla="*/ 816591 h 2215361"/>
                  <a:gd name="connsiteX2" fmla="*/ 680594 w 2033301"/>
                  <a:gd name="connsiteY2" fmla="*/ 420806 h 2215361"/>
                  <a:gd name="connsiteX3" fmla="*/ 1349334 w 2033301"/>
                  <a:gd name="connsiteY3" fmla="*/ 79612 h 2215361"/>
                  <a:gd name="connsiteX4" fmla="*/ 1827006 w 2033301"/>
                  <a:gd name="connsiteY4" fmla="*/ 52316 h 2215361"/>
                  <a:gd name="connsiteX5" fmla="*/ 2018075 w 2033301"/>
                  <a:gd name="connsiteY5" fmla="*/ 393510 h 2215361"/>
                  <a:gd name="connsiteX6" fmla="*/ 1918363 w 2033301"/>
                  <a:gd name="connsiteY6" fmla="*/ 959158 h 2215361"/>
                  <a:gd name="connsiteX7" fmla="*/ 1878517 w 2033301"/>
                  <a:gd name="connsiteY7" fmla="*/ 1447217 h 2215361"/>
                  <a:gd name="connsiteX8" fmla="*/ 1607019 w 2033301"/>
                  <a:gd name="connsiteY8" fmla="*/ 1732671 h 2215361"/>
                  <a:gd name="connsiteX9" fmla="*/ 1263625 w 2033301"/>
                  <a:gd name="connsiteY9" fmla="*/ 2021906 h 2215361"/>
                  <a:gd name="connsiteX10" fmla="*/ 840294 w 2033301"/>
                  <a:gd name="connsiteY10" fmla="*/ 2179755 h 2215361"/>
                  <a:gd name="connsiteX11" fmla="*/ 169107 w 2033301"/>
                  <a:gd name="connsiteY11" fmla="*/ 1808272 h 2215361"/>
                  <a:gd name="connsiteX12" fmla="*/ 1188 w 2033301"/>
                  <a:gd name="connsiteY12" fmla="*/ 1410329 h 2215361"/>
                  <a:gd name="connsiteX0" fmla="*/ 1188 w 2033301"/>
                  <a:gd name="connsiteY0" fmla="*/ 1410329 h 2215361"/>
                  <a:gd name="connsiteX1" fmla="*/ 161979 w 2033301"/>
                  <a:gd name="connsiteY1" fmla="*/ 816591 h 2215361"/>
                  <a:gd name="connsiteX2" fmla="*/ 680594 w 2033301"/>
                  <a:gd name="connsiteY2" fmla="*/ 420806 h 2215361"/>
                  <a:gd name="connsiteX3" fmla="*/ 1349334 w 2033301"/>
                  <a:gd name="connsiteY3" fmla="*/ 79612 h 2215361"/>
                  <a:gd name="connsiteX4" fmla="*/ 1827006 w 2033301"/>
                  <a:gd name="connsiteY4" fmla="*/ 52316 h 2215361"/>
                  <a:gd name="connsiteX5" fmla="*/ 2018075 w 2033301"/>
                  <a:gd name="connsiteY5" fmla="*/ 393510 h 2215361"/>
                  <a:gd name="connsiteX6" fmla="*/ 1918363 w 2033301"/>
                  <a:gd name="connsiteY6" fmla="*/ 959158 h 2215361"/>
                  <a:gd name="connsiteX7" fmla="*/ 1878517 w 2033301"/>
                  <a:gd name="connsiteY7" fmla="*/ 1447217 h 2215361"/>
                  <a:gd name="connsiteX8" fmla="*/ 1714730 w 2033301"/>
                  <a:gd name="connsiteY8" fmla="*/ 1943703 h 2215361"/>
                  <a:gd name="connsiteX9" fmla="*/ 1263625 w 2033301"/>
                  <a:gd name="connsiteY9" fmla="*/ 2021906 h 2215361"/>
                  <a:gd name="connsiteX10" fmla="*/ 840294 w 2033301"/>
                  <a:gd name="connsiteY10" fmla="*/ 2179755 h 2215361"/>
                  <a:gd name="connsiteX11" fmla="*/ 169107 w 2033301"/>
                  <a:gd name="connsiteY11" fmla="*/ 1808272 h 2215361"/>
                  <a:gd name="connsiteX12" fmla="*/ 1188 w 2033301"/>
                  <a:gd name="connsiteY12" fmla="*/ 1410329 h 2215361"/>
                  <a:gd name="connsiteX0" fmla="*/ 1188 w 2033301"/>
                  <a:gd name="connsiteY0" fmla="*/ 1410329 h 2276060"/>
                  <a:gd name="connsiteX1" fmla="*/ 161979 w 2033301"/>
                  <a:gd name="connsiteY1" fmla="*/ 816591 h 2276060"/>
                  <a:gd name="connsiteX2" fmla="*/ 680594 w 2033301"/>
                  <a:gd name="connsiteY2" fmla="*/ 420806 h 2276060"/>
                  <a:gd name="connsiteX3" fmla="*/ 1349334 w 2033301"/>
                  <a:gd name="connsiteY3" fmla="*/ 79612 h 2276060"/>
                  <a:gd name="connsiteX4" fmla="*/ 1827006 w 2033301"/>
                  <a:gd name="connsiteY4" fmla="*/ 52316 h 2276060"/>
                  <a:gd name="connsiteX5" fmla="*/ 2018075 w 2033301"/>
                  <a:gd name="connsiteY5" fmla="*/ 393510 h 2276060"/>
                  <a:gd name="connsiteX6" fmla="*/ 1918363 w 2033301"/>
                  <a:gd name="connsiteY6" fmla="*/ 959158 h 2276060"/>
                  <a:gd name="connsiteX7" fmla="*/ 1878517 w 2033301"/>
                  <a:gd name="connsiteY7" fmla="*/ 1447217 h 2276060"/>
                  <a:gd name="connsiteX8" fmla="*/ 1714730 w 2033301"/>
                  <a:gd name="connsiteY8" fmla="*/ 1943703 h 2276060"/>
                  <a:gd name="connsiteX9" fmla="*/ 1299441 w 2033301"/>
                  <a:gd name="connsiteY9" fmla="*/ 2236718 h 2276060"/>
                  <a:gd name="connsiteX10" fmla="*/ 840294 w 2033301"/>
                  <a:gd name="connsiteY10" fmla="*/ 2179755 h 2276060"/>
                  <a:gd name="connsiteX11" fmla="*/ 169107 w 2033301"/>
                  <a:gd name="connsiteY11" fmla="*/ 1808272 h 2276060"/>
                  <a:gd name="connsiteX12" fmla="*/ 1188 w 2033301"/>
                  <a:gd name="connsiteY12" fmla="*/ 1410329 h 2276060"/>
                  <a:gd name="connsiteX0" fmla="*/ 29923 w 2062036"/>
                  <a:gd name="connsiteY0" fmla="*/ 1410329 h 2276060"/>
                  <a:gd name="connsiteX1" fmla="*/ 377383 w 2062036"/>
                  <a:gd name="connsiteY1" fmla="*/ 863008 h 2276060"/>
                  <a:gd name="connsiteX2" fmla="*/ 709329 w 2062036"/>
                  <a:gd name="connsiteY2" fmla="*/ 420806 h 2276060"/>
                  <a:gd name="connsiteX3" fmla="*/ 1378069 w 2062036"/>
                  <a:gd name="connsiteY3" fmla="*/ 79612 h 2276060"/>
                  <a:gd name="connsiteX4" fmla="*/ 1855741 w 2062036"/>
                  <a:gd name="connsiteY4" fmla="*/ 52316 h 2276060"/>
                  <a:gd name="connsiteX5" fmla="*/ 2046810 w 2062036"/>
                  <a:gd name="connsiteY5" fmla="*/ 393510 h 2276060"/>
                  <a:gd name="connsiteX6" fmla="*/ 1947098 w 2062036"/>
                  <a:gd name="connsiteY6" fmla="*/ 959158 h 2276060"/>
                  <a:gd name="connsiteX7" fmla="*/ 1907252 w 2062036"/>
                  <a:gd name="connsiteY7" fmla="*/ 1447217 h 2276060"/>
                  <a:gd name="connsiteX8" fmla="*/ 1743465 w 2062036"/>
                  <a:gd name="connsiteY8" fmla="*/ 1943703 h 2276060"/>
                  <a:gd name="connsiteX9" fmla="*/ 1328176 w 2062036"/>
                  <a:gd name="connsiteY9" fmla="*/ 2236718 h 2276060"/>
                  <a:gd name="connsiteX10" fmla="*/ 869029 w 2062036"/>
                  <a:gd name="connsiteY10" fmla="*/ 2179755 h 2276060"/>
                  <a:gd name="connsiteX11" fmla="*/ 197842 w 2062036"/>
                  <a:gd name="connsiteY11" fmla="*/ 1808272 h 2276060"/>
                  <a:gd name="connsiteX12" fmla="*/ 29923 w 2062036"/>
                  <a:gd name="connsiteY12" fmla="*/ 1410329 h 2276060"/>
                  <a:gd name="connsiteX0" fmla="*/ 212932 w 1941334"/>
                  <a:gd name="connsiteY0" fmla="*/ 1339874 h 2276060"/>
                  <a:gd name="connsiteX1" fmla="*/ 256681 w 1941334"/>
                  <a:gd name="connsiteY1" fmla="*/ 863008 h 2276060"/>
                  <a:gd name="connsiteX2" fmla="*/ 588627 w 1941334"/>
                  <a:gd name="connsiteY2" fmla="*/ 420806 h 2276060"/>
                  <a:gd name="connsiteX3" fmla="*/ 1257367 w 1941334"/>
                  <a:gd name="connsiteY3" fmla="*/ 79612 h 2276060"/>
                  <a:gd name="connsiteX4" fmla="*/ 1735039 w 1941334"/>
                  <a:gd name="connsiteY4" fmla="*/ 52316 h 2276060"/>
                  <a:gd name="connsiteX5" fmla="*/ 1926108 w 1941334"/>
                  <a:gd name="connsiteY5" fmla="*/ 393510 h 2276060"/>
                  <a:gd name="connsiteX6" fmla="*/ 1826396 w 1941334"/>
                  <a:gd name="connsiteY6" fmla="*/ 959158 h 2276060"/>
                  <a:gd name="connsiteX7" fmla="*/ 1786550 w 1941334"/>
                  <a:gd name="connsiteY7" fmla="*/ 1447217 h 2276060"/>
                  <a:gd name="connsiteX8" fmla="*/ 1622763 w 1941334"/>
                  <a:gd name="connsiteY8" fmla="*/ 1943703 h 2276060"/>
                  <a:gd name="connsiteX9" fmla="*/ 1207474 w 1941334"/>
                  <a:gd name="connsiteY9" fmla="*/ 2236718 h 2276060"/>
                  <a:gd name="connsiteX10" fmla="*/ 748327 w 1941334"/>
                  <a:gd name="connsiteY10" fmla="*/ 2179755 h 2276060"/>
                  <a:gd name="connsiteX11" fmla="*/ 77140 w 1941334"/>
                  <a:gd name="connsiteY11" fmla="*/ 1808272 h 2276060"/>
                  <a:gd name="connsiteX12" fmla="*/ 212932 w 1941334"/>
                  <a:gd name="connsiteY12" fmla="*/ 1339874 h 2276060"/>
                  <a:gd name="connsiteX0" fmla="*/ 21365 w 1749767"/>
                  <a:gd name="connsiteY0" fmla="*/ 1339874 h 2276060"/>
                  <a:gd name="connsiteX1" fmla="*/ 65114 w 1749767"/>
                  <a:gd name="connsiteY1" fmla="*/ 863008 h 2276060"/>
                  <a:gd name="connsiteX2" fmla="*/ 397060 w 1749767"/>
                  <a:gd name="connsiteY2" fmla="*/ 420806 h 2276060"/>
                  <a:gd name="connsiteX3" fmla="*/ 1065800 w 1749767"/>
                  <a:gd name="connsiteY3" fmla="*/ 79612 h 2276060"/>
                  <a:gd name="connsiteX4" fmla="*/ 1543472 w 1749767"/>
                  <a:gd name="connsiteY4" fmla="*/ 52316 h 2276060"/>
                  <a:gd name="connsiteX5" fmla="*/ 1734541 w 1749767"/>
                  <a:gd name="connsiteY5" fmla="*/ 393510 h 2276060"/>
                  <a:gd name="connsiteX6" fmla="*/ 1634829 w 1749767"/>
                  <a:gd name="connsiteY6" fmla="*/ 959158 h 2276060"/>
                  <a:gd name="connsiteX7" fmla="*/ 1594983 w 1749767"/>
                  <a:gd name="connsiteY7" fmla="*/ 1447217 h 2276060"/>
                  <a:gd name="connsiteX8" fmla="*/ 1431196 w 1749767"/>
                  <a:gd name="connsiteY8" fmla="*/ 1943703 h 2276060"/>
                  <a:gd name="connsiteX9" fmla="*/ 1015907 w 1749767"/>
                  <a:gd name="connsiteY9" fmla="*/ 2236718 h 2276060"/>
                  <a:gd name="connsiteX10" fmla="*/ 556760 w 1749767"/>
                  <a:gd name="connsiteY10" fmla="*/ 2179755 h 2276060"/>
                  <a:gd name="connsiteX11" fmla="*/ 193305 w 1749767"/>
                  <a:gd name="connsiteY11" fmla="*/ 1805401 h 2276060"/>
                  <a:gd name="connsiteX12" fmla="*/ 21365 w 1749767"/>
                  <a:gd name="connsiteY12" fmla="*/ 1339874 h 2276060"/>
                  <a:gd name="connsiteX0" fmla="*/ 21365 w 1897828"/>
                  <a:gd name="connsiteY0" fmla="*/ 1339874 h 2276060"/>
                  <a:gd name="connsiteX1" fmla="*/ 65114 w 1897828"/>
                  <a:gd name="connsiteY1" fmla="*/ 863008 h 2276060"/>
                  <a:gd name="connsiteX2" fmla="*/ 397060 w 1897828"/>
                  <a:gd name="connsiteY2" fmla="*/ 420806 h 2276060"/>
                  <a:gd name="connsiteX3" fmla="*/ 1065800 w 1897828"/>
                  <a:gd name="connsiteY3" fmla="*/ 79612 h 2276060"/>
                  <a:gd name="connsiteX4" fmla="*/ 1543472 w 1897828"/>
                  <a:gd name="connsiteY4" fmla="*/ 52316 h 2276060"/>
                  <a:gd name="connsiteX5" fmla="*/ 1734541 w 1897828"/>
                  <a:gd name="connsiteY5" fmla="*/ 393510 h 2276060"/>
                  <a:gd name="connsiteX6" fmla="*/ 1874568 w 1897828"/>
                  <a:gd name="connsiteY6" fmla="*/ 971260 h 2276060"/>
                  <a:gd name="connsiteX7" fmla="*/ 1594983 w 1897828"/>
                  <a:gd name="connsiteY7" fmla="*/ 1447217 h 2276060"/>
                  <a:gd name="connsiteX8" fmla="*/ 1431196 w 1897828"/>
                  <a:gd name="connsiteY8" fmla="*/ 1943703 h 2276060"/>
                  <a:gd name="connsiteX9" fmla="*/ 1015907 w 1897828"/>
                  <a:gd name="connsiteY9" fmla="*/ 2236718 h 2276060"/>
                  <a:gd name="connsiteX10" fmla="*/ 556760 w 1897828"/>
                  <a:gd name="connsiteY10" fmla="*/ 2179755 h 2276060"/>
                  <a:gd name="connsiteX11" fmla="*/ 193305 w 1897828"/>
                  <a:gd name="connsiteY11" fmla="*/ 1805401 h 2276060"/>
                  <a:gd name="connsiteX12" fmla="*/ 21365 w 1897828"/>
                  <a:gd name="connsiteY12" fmla="*/ 1339874 h 2276060"/>
                  <a:gd name="connsiteX0" fmla="*/ 21365 w 2125334"/>
                  <a:gd name="connsiteY0" fmla="*/ 1377956 h 2314142"/>
                  <a:gd name="connsiteX1" fmla="*/ 65114 w 2125334"/>
                  <a:gd name="connsiteY1" fmla="*/ 901090 h 2314142"/>
                  <a:gd name="connsiteX2" fmla="*/ 397060 w 2125334"/>
                  <a:gd name="connsiteY2" fmla="*/ 458888 h 2314142"/>
                  <a:gd name="connsiteX3" fmla="*/ 1065800 w 2125334"/>
                  <a:gd name="connsiteY3" fmla="*/ 117694 h 2314142"/>
                  <a:gd name="connsiteX4" fmla="*/ 1543472 w 2125334"/>
                  <a:gd name="connsiteY4" fmla="*/ 90398 h 2314142"/>
                  <a:gd name="connsiteX5" fmla="*/ 2070151 w 2125334"/>
                  <a:gd name="connsiteY5" fmla="*/ 660083 h 2314142"/>
                  <a:gd name="connsiteX6" fmla="*/ 1874568 w 2125334"/>
                  <a:gd name="connsiteY6" fmla="*/ 1009342 h 2314142"/>
                  <a:gd name="connsiteX7" fmla="*/ 1594983 w 2125334"/>
                  <a:gd name="connsiteY7" fmla="*/ 1485299 h 2314142"/>
                  <a:gd name="connsiteX8" fmla="*/ 1431196 w 2125334"/>
                  <a:gd name="connsiteY8" fmla="*/ 1981785 h 2314142"/>
                  <a:gd name="connsiteX9" fmla="*/ 1015907 w 2125334"/>
                  <a:gd name="connsiteY9" fmla="*/ 2274800 h 2314142"/>
                  <a:gd name="connsiteX10" fmla="*/ 556760 w 2125334"/>
                  <a:gd name="connsiteY10" fmla="*/ 2217837 h 2314142"/>
                  <a:gd name="connsiteX11" fmla="*/ 193305 w 2125334"/>
                  <a:gd name="connsiteY11" fmla="*/ 1843483 h 2314142"/>
                  <a:gd name="connsiteX12" fmla="*/ 21365 w 2125334"/>
                  <a:gd name="connsiteY12" fmla="*/ 1377956 h 2314142"/>
                  <a:gd name="connsiteX0" fmla="*/ 21365 w 2126124"/>
                  <a:gd name="connsiteY0" fmla="*/ 1301167 h 2237353"/>
                  <a:gd name="connsiteX1" fmla="*/ 65114 w 2126124"/>
                  <a:gd name="connsiteY1" fmla="*/ 824301 h 2237353"/>
                  <a:gd name="connsiteX2" fmla="*/ 397060 w 2126124"/>
                  <a:gd name="connsiteY2" fmla="*/ 382099 h 2237353"/>
                  <a:gd name="connsiteX3" fmla="*/ 1065800 w 2126124"/>
                  <a:gd name="connsiteY3" fmla="*/ 40905 h 2237353"/>
                  <a:gd name="connsiteX4" fmla="*/ 1538732 w 2126124"/>
                  <a:gd name="connsiteY4" fmla="*/ 136667 h 2237353"/>
                  <a:gd name="connsiteX5" fmla="*/ 2070151 w 2126124"/>
                  <a:gd name="connsiteY5" fmla="*/ 583294 h 2237353"/>
                  <a:gd name="connsiteX6" fmla="*/ 1874568 w 2126124"/>
                  <a:gd name="connsiteY6" fmla="*/ 932553 h 2237353"/>
                  <a:gd name="connsiteX7" fmla="*/ 1594983 w 2126124"/>
                  <a:gd name="connsiteY7" fmla="*/ 1408510 h 2237353"/>
                  <a:gd name="connsiteX8" fmla="*/ 1431196 w 2126124"/>
                  <a:gd name="connsiteY8" fmla="*/ 1904996 h 2237353"/>
                  <a:gd name="connsiteX9" fmla="*/ 1015907 w 2126124"/>
                  <a:gd name="connsiteY9" fmla="*/ 2198011 h 2237353"/>
                  <a:gd name="connsiteX10" fmla="*/ 556760 w 2126124"/>
                  <a:gd name="connsiteY10" fmla="*/ 2141048 h 2237353"/>
                  <a:gd name="connsiteX11" fmla="*/ 193305 w 2126124"/>
                  <a:gd name="connsiteY11" fmla="*/ 1766694 h 2237353"/>
                  <a:gd name="connsiteX12" fmla="*/ 21365 w 2126124"/>
                  <a:gd name="connsiteY12" fmla="*/ 1301167 h 2237353"/>
                  <a:gd name="connsiteX0" fmla="*/ 21365 w 2126124"/>
                  <a:gd name="connsiteY0" fmla="*/ 1232008 h 2168194"/>
                  <a:gd name="connsiteX1" fmla="*/ 65114 w 2126124"/>
                  <a:gd name="connsiteY1" fmla="*/ 755142 h 2168194"/>
                  <a:gd name="connsiteX2" fmla="*/ 397060 w 2126124"/>
                  <a:gd name="connsiteY2" fmla="*/ 312940 h 2168194"/>
                  <a:gd name="connsiteX3" fmla="*/ 747880 w 2126124"/>
                  <a:gd name="connsiteY3" fmla="*/ 109088 h 2168194"/>
                  <a:gd name="connsiteX4" fmla="*/ 1538732 w 2126124"/>
                  <a:gd name="connsiteY4" fmla="*/ 67508 h 2168194"/>
                  <a:gd name="connsiteX5" fmla="*/ 2070151 w 2126124"/>
                  <a:gd name="connsiteY5" fmla="*/ 514135 h 2168194"/>
                  <a:gd name="connsiteX6" fmla="*/ 1874568 w 2126124"/>
                  <a:gd name="connsiteY6" fmla="*/ 863394 h 2168194"/>
                  <a:gd name="connsiteX7" fmla="*/ 1594983 w 2126124"/>
                  <a:gd name="connsiteY7" fmla="*/ 1339351 h 2168194"/>
                  <a:gd name="connsiteX8" fmla="*/ 1431196 w 2126124"/>
                  <a:gd name="connsiteY8" fmla="*/ 1835837 h 2168194"/>
                  <a:gd name="connsiteX9" fmla="*/ 1015907 w 2126124"/>
                  <a:gd name="connsiteY9" fmla="*/ 2128852 h 2168194"/>
                  <a:gd name="connsiteX10" fmla="*/ 556760 w 2126124"/>
                  <a:gd name="connsiteY10" fmla="*/ 2071889 h 2168194"/>
                  <a:gd name="connsiteX11" fmla="*/ 193305 w 2126124"/>
                  <a:gd name="connsiteY11" fmla="*/ 1697535 h 2168194"/>
                  <a:gd name="connsiteX12" fmla="*/ 21365 w 2126124"/>
                  <a:gd name="connsiteY12" fmla="*/ 1232008 h 2168194"/>
                  <a:gd name="connsiteX0" fmla="*/ 18867 w 2123626"/>
                  <a:gd name="connsiteY0" fmla="*/ 1232008 h 2168194"/>
                  <a:gd name="connsiteX1" fmla="*/ 62616 w 2123626"/>
                  <a:gd name="connsiteY1" fmla="*/ 755142 h 2168194"/>
                  <a:gd name="connsiteX2" fmla="*/ 394562 w 2123626"/>
                  <a:gd name="connsiteY2" fmla="*/ 312940 h 2168194"/>
                  <a:gd name="connsiteX3" fmla="*/ 745382 w 2123626"/>
                  <a:gd name="connsiteY3" fmla="*/ 109088 h 2168194"/>
                  <a:gd name="connsiteX4" fmla="*/ 1536234 w 2123626"/>
                  <a:gd name="connsiteY4" fmla="*/ 67508 h 2168194"/>
                  <a:gd name="connsiteX5" fmla="*/ 2067653 w 2123626"/>
                  <a:gd name="connsiteY5" fmla="*/ 514135 h 2168194"/>
                  <a:gd name="connsiteX6" fmla="*/ 1872070 w 2123626"/>
                  <a:gd name="connsiteY6" fmla="*/ 863394 h 2168194"/>
                  <a:gd name="connsiteX7" fmla="*/ 1592485 w 2123626"/>
                  <a:gd name="connsiteY7" fmla="*/ 1339351 h 2168194"/>
                  <a:gd name="connsiteX8" fmla="*/ 1428698 w 2123626"/>
                  <a:gd name="connsiteY8" fmla="*/ 1835837 h 2168194"/>
                  <a:gd name="connsiteX9" fmla="*/ 1013409 w 2123626"/>
                  <a:gd name="connsiteY9" fmla="*/ 2128852 h 2168194"/>
                  <a:gd name="connsiteX10" fmla="*/ 554262 w 2123626"/>
                  <a:gd name="connsiteY10" fmla="*/ 2071889 h 2168194"/>
                  <a:gd name="connsiteX11" fmla="*/ 153339 w 2123626"/>
                  <a:gd name="connsiteY11" fmla="*/ 1795680 h 2168194"/>
                  <a:gd name="connsiteX12" fmla="*/ 18867 w 2123626"/>
                  <a:gd name="connsiteY12" fmla="*/ 1232008 h 2168194"/>
                  <a:gd name="connsiteX0" fmla="*/ 15120 w 2227275"/>
                  <a:gd name="connsiteY0" fmla="*/ 1300049 h 2168194"/>
                  <a:gd name="connsiteX1" fmla="*/ 166265 w 2227275"/>
                  <a:gd name="connsiteY1" fmla="*/ 755142 h 2168194"/>
                  <a:gd name="connsiteX2" fmla="*/ 498211 w 2227275"/>
                  <a:gd name="connsiteY2" fmla="*/ 312940 h 2168194"/>
                  <a:gd name="connsiteX3" fmla="*/ 849031 w 2227275"/>
                  <a:gd name="connsiteY3" fmla="*/ 109088 h 2168194"/>
                  <a:gd name="connsiteX4" fmla="*/ 1639883 w 2227275"/>
                  <a:gd name="connsiteY4" fmla="*/ 67508 h 2168194"/>
                  <a:gd name="connsiteX5" fmla="*/ 2171302 w 2227275"/>
                  <a:gd name="connsiteY5" fmla="*/ 514135 h 2168194"/>
                  <a:gd name="connsiteX6" fmla="*/ 1975719 w 2227275"/>
                  <a:gd name="connsiteY6" fmla="*/ 863394 h 2168194"/>
                  <a:gd name="connsiteX7" fmla="*/ 1696134 w 2227275"/>
                  <a:gd name="connsiteY7" fmla="*/ 1339351 h 2168194"/>
                  <a:gd name="connsiteX8" fmla="*/ 1532347 w 2227275"/>
                  <a:gd name="connsiteY8" fmla="*/ 1835837 h 2168194"/>
                  <a:gd name="connsiteX9" fmla="*/ 1117058 w 2227275"/>
                  <a:gd name="connsiteY9" fmla="*/ 2128852 h 2168194"/>
                  <a:gd name="connsiteX10" fmla="*/ 657911 w 2227275"/>
                  <a:gd name="connsiteY10" fmla="*/ 2071889 h 2168194"/>
                  <a:gd name="connsiteX11" fmla="*/ 256988 w 2227275"/>
                  <a:gd name="connsiteY11" fmla="*/ 1795680 h 2168194"/>
                  <a:gd name="connsiteX12" fmla="*/ 15120 w 2227275"/>
                  <a:gd name="connsiteY12" fmla="*/ 1300049 h 2168194"/>
                  <a:gd name="connsiteX0" fmla="*/ 7363 w 2219518"/>
                  <a:gd name="connsiteY0" fmla="*/ 1300049 h 2168194"/>
                  <a:gd name="connsiteX1" fmla="*/ 158508 w 2219518"/>
                  <a:gd name="connsiteY1" fmla="*/ 755142 h 2168194"/>
                  <a:gd name="connsiteX2" fmla="*/ 490454 w 2219518"/>
                  <a:gd name="connsiteY2" fmla="*/ 312940 h 2168194"/>
                  <a:gd name="connsiteX3" fmla="*/ 841274 w 2219518"/>
                  <a:gd name="connsiteY3" fmla="*/ 109088 h 2168194"/>
                  <a:gd name="connsiteX4" fmla="*/ 1632126 w 2219518"/>
                  <a:gd name="connsiteY4" fmla="*/ 67508 h 2168194"/>
                  <a:gd name="connsiteX5" fmla="*/ 2163545 w 2219518"/>
                  <a:gd name="connsiteY5" fmla="*/ 514135 h 2168194"/>
                  <a:gd name="connsiteX6" fmla="*/ 1967962 w 2219518"/>
                  <a:gd name="connsiteY6" fmla="*/ 863394 h 2168194"/>
                  <a:gd name="connsiteX7" fmla="*/ 1688377 w 2219518"/>
                  <a:gd name="connsiteY7" fmla="*/ 1339351 h 2168194"/>
                  <a:gd name="connsiteX8" fmla="*/ 1524590 w 2219518"/>
                  <a:gd name="connsiteY8" fmla="*/ 1835837 h 2168194"/>
                  <a:gd name="connsiteX9" fmla="*/ 1109301 w 2219518"/>
                  <a:gd name="connsiteY9" fmla="*/ 2128852 h 2168194"/>
                  <a:gd name="connsiteX10" fmla="*/ 650154 w 2219518"/>
                  <a:gd name="connsiteY10" fmla="*/ 2071889 h 2168194"/>
                  <a:gd name="connsiteX11" fmla="*/ 202687 w 2219518"/>
                  <a:gd name="connsiteY11" fmla="*/ 1890238 h 2168194"/>
                  <a:gd name="connsiteX12" fmla="*/ 7363 w 2219518"/>
                  <a:gd name="connsiteY12" fmla="*/ 1300049 h 2168194"/>
                  <a:gd name="connsiteX0" fmla="*/ 7363 w 2219518"/>
                  <a:gd name="connsiteY0" fmla="*/ 1300049 h 2185385"/>
                  <a:gd name="connsiteX1" fmla="*/ 158508 w 2219518"/>
                  <a:gd name="connsiteY1" fmla="*/ 755142 h 2185385"/>
                  <a:gd name="connsiteX2" fmla="*/ 490454 w 2219518"/>
                  <a:gd name="connsiteY2" fmla="*/ 312940 h 2185385"/>
                  <a:gd name="connsiteX3" fmla="*/ 841274 w 2219518"/>
                  <a:gd name="connsiteY3" fmla="*/ 109088 h 2185385"/>
                  <a:gd name="connsiteX4" fmla="*/ 1632126 w 2219518"/>
                  <a:gd name="connsiteY4" fmla="*/ 67508 h 2185385"/>
                  <a:gd name="connsiteX5" fmla="*/ 2163545 w 2219518"/>
                  <a:gd name="connsiteY5" fmla="*/ 514135 h 2185385"/>
                  <a:gd name="connsiteX6" fmla="*/ 1967962 w 2219518"/>
                  <a:gd name="connsiteY6" fmla="*/ 863394 h 2185385"/>
                  <a:gd name="connsiteX7" fmla="*/ 1688377 w 2219518"/>
                  <a:gd name="connsiteY7" fmla="*/ 1339351 h 2185385"/>
                  <a:gd name="connsiteX8" fmla="*/ 1524590 w 2219518"/>
                  <a:gd name="connsiteY8" fmla="*/ 1835837 h 2185385"/>
                  <a:gd name="connsiteX9" fmla="*/ 1109301 w 2219518"/>
                  <a:gd name="connsiteY9" fmla="*/ 2128852 h 2185385"/>
                  <a:gd name="connsiteX10" fmla="*/ 639524 w 2219518"/>
                  <a:gd name="connsiteY10" fmla="*/ 2145616 h 2185385"/>
                  <a:gd name="connsiteX11" fmla="*/ 202687 w 2219518"/>
                  <a:gd name="connsiteY11" fmla="*/ 1890238 h 2185385"/>
                  <a:gd name="connsiteX12" fmla="*/ 7363 w 2219518"/>
                  <a:gd name="connsiteY12" fmla="*/ 1300049 h 2185385"/>
                  <a:gd name="connsiteX0" fmla="*/ 14143 w 2226298"/>
                  <a:gd name="connsiteY0" fmla="*/ 1300049 h 2187148"/>
                  <a:gd name="connsiteX1" fmla="*/ 165288 w 2226298"/>
                  <a:gd name="connsiteY1" fmla="*/ 755142 h 2187148"/>
                  <a:gd name="connsiteX2" fmla="*/ 497234 w 2226298"/>
                  <a:gd name="connsiteY2" fmla="*/ 312940 h 2187148"/>
                  <a:gd name="connsiteX3" fmla="*/ 848054 w 2226298"/>
                  <a:gd name="connsiteY3" fmla="*/ 109088 h 2187148"/>
                  <a:gd name="connsiteX4" fmla="*/ 1638906 w 2226298"/>
                  <a:gd name="connsiteY4" fmla="*/ 67508 h 2187148"/>
                  <a:gd name="connsiteX5" fmla="*/ 2170325 w 2226298"/>
                  <a:gd name="connsiteY5" fmla="*/ 514135 h 2187148"/>
                  <a:gd name="connsiteX6" fmla="*/ 1974742 w 2226298"/>
                  <a:gd name="connsiteY6" fmla="*/ 863394 h 2187148"/>
                  <a:gd name="connsiteX7" fmla="*/ 1695157 w 2226298"/>
                  <a:gd name="connsiteY7" fmla="*/ 1339351 h 2187148"/>
                  <a:gd name="connsiteX8" fmla="*/ 1531370 w 2226298"/>
                  <a:gd name="connsiteY8" fmla="*/ 1835837 h 2187148"/>
                  <a:gd name="connsiteX9" fmla="*/ 1116081 w 2226298"/>
                  <a:gd name="connsiteY9" fmla="*/ 2128852 h 2187148"/>
                  <a:gd name="connsiteX10" fmla="*/ 646304 w 2226298"/>
                  <a:gd name="connsiteY10" fmla="*/ 2145616 h 2187148"/>
                  <a:gd name="connsiteX11" fmla="*/ 250148 w 2226298"/>
                  <a:gd name="connsiteY11" fmla="*/ 1879658 h 2187148"/>
                  <a:gd name="connsiteX12" fmla="*/ 14143 w 2226298"/>
                  <a:gd name="connsiteY12" fmla="*/ 1300049 h 2187148"/>
                  <a:gd name="connsiteX0" fmla="*/ 14143 w 2226298"/>
                  <a:gd name="connsiteY0" fmla="*/ 1300049 h 2187148"/>
                  <a:gd name="connsiteX1" fmla="*/ 165288 w 2226298"/>
                  <a:gd name="connsiteY1" fmla="*/ 755142 h 2187148"/>
                  <a:gd name="connsiteX2" fmla="*/ 497234 w 2226298"/>
                  <a:gd name="connsiteY2" fmla="*/ 312940 h 2187148"/>
                  <a:gd name="connsiteX3" fmla="*/ 848054 w 2226298"/>
                  <a:gd name="connsiteY3" fmla="*/ 109088 h 2187148"/>
                  <a:gd name="connsiteX4" fmla="*/ 1638906 w 2226298"/>
                  <a:gd name="connsiteY4" fmla="*/ 67508 h 2187148"/>
                  <a:gd name="connsiteX5" fmla="*/ 2170325 w 2226298"/>
                  <a:gd name="connsiteY5" fmla="*/ 514135 h 2187148"/>
                  <a:gd name="connsiteX6" fmla="*/ 1974742 w 2226298"/>
                  <a:gd name="connsiteY6" fmla="*/ 863394 h 2187148"/>
                  <a:gd name="connsiteX7" fmla="*/ 1695157 w 2226298"/>
                  <a:gd name="connsiteY7" fmla="*/ 1339351 h 2187148"/>
                  <a:gd name="connsiteX8" fmla="*/ 1531370 w 2226298"/>
                  <a:gd name="connsiteY8" fmla="*/ 1835837 h 2187148"/>
                  <a:gd name="connsiteX9" fmla="*/ 1116081 w 2226298"/>
                  <a:gd name="connsiteY9" fmla="*/ 2128852 h 2187148"/>
                  <a:gd name="connsiteX10" fmla="*/ 646304 w 2226298"/>
                  <a:gd name="connsiteY10" fmla="*/ 2145616 h 2187148"/>
                  <a:gd name="connsiteX11" fmla="*/ 250148 w 2226298"/>
                  <a:gd name="connsiteY11" fmla="*/ 1879658 h 2187148"/>
                  <a:gd name="connsiteX12" fmla="*/ 14143 w 2226298"/>
                  <a:gd name="connsiteY12" fmla="*/ 1300049 h 2187148"/>
                  <a:gd name="connsiteX0" fmla="*/ 5409 w 2217564"/>
                  <a:gd name="connsiteY0" fmla="*/ 1300049 h 2186720"/>
                  <a:gd name="connsiteX1" fmla="*/ 156554 w 2217564"/>
                  <a:gd name="connsiteY1" fmla="*/ 755142 h 2186720"/>
                  <a:gd name="connsiteX2" fmla="*/ 488500 w 2217564"/>
                  <a:gd name="connsiteY2" fmla="*/ 312940 h 2186720"/>
                  <a:gd name="connsiteX3" fmla="*/ 839320 w 2217564"/>
                  <a:gd name="connsiteY3" fmla="*/ 109088 h 2186720"/>
                  <a:gd name="connsiteX4" fmla="*/ 1630172 w 2217564"/>
                  <a:gd name="connsiteY4" fmla="*/ 67508 h 2186720"/>
                  <a:gd name="connsiteX5" fmla="*/ 2161591 w 2217564"/>
                  <a:gd name="connsiteY5" fmla="*/ 514135 h 2186720"/>
                  <a:gd name="connsiteX6" fmla="*/ 1966008 w 2217564"/>
                  <a:gd name="connsiteY6" fmla="*/ 863394 h 2186720"/>
                  <a:gd name="connsiteX7" fmla="*/ 1686423 w 2217564"/>
                  <a:gd name="connsiteY7" fmla="*/ 1339351 h 2186720"/>
                  <a:gd name="connsiteX8" fmla="*/ 1522636 w 2217564"/>
                  <a:gd name="connsiteY8" fmla="*/ 1835837 h 2186720"/>
                  <a:gd name="connsiteX9" fmla="*/ 1107347 w 2217564"/>
                  <a:gd name="connsiteY9" fmla="*/ 2128852 h 2186720"/>
                  <a:gd name="connsiteX10" fmla="*/ 637570 w 2217564"/>
                  <a:gd name="connsiteY10" fmla="*/ 2145616 h 2186720"/>
                  <a:gd name="connsiteX11" fmla="*/ 189006 w 2217564"/>
                  <a:gd name="connsiteY11" fmla="*/ 1882230 h 2186720"/>
                  <a:gd name="connsiteX12" fmla="*/ 5409 w 2217564"/>
                  <a:gd name="connsiteY12" fmla="*/ 1300049 h 2186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7564" h="2186720">
                    <a:moveTo>
                      <a:pt x="5409" y="1300049"/>
                    </a:moveTo>
                    <a:cubicBezTo>
                      <a:pt x="0" y="1112201"/>
                      <a:pt x="76039" y="919660"/>
                      <a:pt x="156554" y="755142"/>
                    </a:cubicBezTo>
                    <a:cubicBezTo>
                      <a:pt x="237069" y="590624"/>
                      <a:pt x="374706" y="420616"/>
                      <a:pt x="488500" y="312940"/>
                    </a:cubicBezTo>
                    <a:cubicBezTo>
                      <a:pt x="602294" y="205264"/>
                      <a:pt x="649041" y="149993"/>
                      <a:pt x="839320" y="109088"/>
                    </a:cubicBezTo>
                    <a:cubicBezTo>
                      <a:pt x="1029599" y="68183"/>
                      <a:pt x="1409794" y="0"/>
                      <a:pt x="1630172" y="67508"/>
                    </a:cubicBezTo>
                    <a:cubicBezTo>
                      <a:pt x="1850551" y="135016"/>
                      <a:pt x="2105618" y="381487"/>
                      <a:pt x="2161591" y="514135"/>
                    </a:cubicBezTo>
                    <a:cubicBezTo>
                      <a:pt x="2217564" y="646783"/>
                      <a:pt x="2045203" y="725858"/>
                      <a:pt x="1966008" y="863394"/>
                    </a:cubicBezTo>
                    <a:cubicBezTo>
                      <a:pt x="1886813" y="1000930"/>
                      <a:pt x="1760318" y="1177277"/>
                      <a:pt x="1686423" y="1339351"/>
                    </a:cubicBezTo>
                    <a:cubicBezTo>
                      <a:pt x="1612528" y="1501425"/>
                      <a:pt x="1619149" y="1704254"/>
                      <a:pt x="1522636" y="1835837"/>
                    </a:cubicBezTo>
                    <a:cubicBezTo>
                      <a:pt x="1426123" y="1967421"/>
                      <a:pt x="1254858" y="2077222"/>
                      <a:pt x="1107347" y="2128852"/>
                    </a:cubicBezTo>
                    <a:cubicBezTo>
                      <a:pt x="959836" y="2180482"/>
                      <a:pt x="790627" y="2186720"/>
                      <a:pt x="637570" y="2145616"/>
                    </a:cubicBezTo>
                    <a:cubicBezTo>
                      <a:pt x="484513" y="2104512"/>
                      <a:pt x="299516" y="1951018"/>
                      <a:pt x="189006" y="1882230"/>
                    </a:cubicBezTo>
                    <a:cubicBezTo>
                      <a:pt x="111866" y="1781446"/>
                      <a:pt x="10818" y="1487897"/>
                      <a:pt x="5409" y="1300049"/>
                    </a:cubicBezTo>
                    <a:close/>
                  </a:path>
                </a:pathLst>
              </a:custGeom>
              <a:solidFill>
                <a:srgbClr val="00B0F0">
                  <a:alpha val="22000"/>
                </a:srgb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214813" rtl="0" eaLnBrk="1" fontAlgn="base" latinLnBrk="0" hangingPunct="1">
                  <a:lnSpc>
                    <a:spcPct val="100000"/>
                  </a:lnSpc>
                  <a:spcBef>
                    <a:spcPct val="0"/>
                  </a:spcBef>
                  <a:spcAft>
                    <a:spcPct val="0"/>
                  </a:spcAft>
                  <a:buClrTx/>
                  <a:buSzTx/>
                  <a:buFontTx/>
                  <a:buNone/>
                  <a:tabLst/>
                </a:pPr>
                <a:endParaRPr kumimoji="0" lang="en-GB" sz="6000" b="0" i="0" u="none" strike="noStrike" cap="none" normalizeH="0" baseline="0" dirty="0" smtClean="0">
                  <a:ln>
                    <a:noFill/>
                  </a:ln>
                  <a:solidFill>
                    <a:schemeClr val="tx1"/>
                  </a:solidFill>
                  <a:effectLst/>
                  <a:latin typeface="Arial" charset="0"/>
                </a:endParaRPr>
              </a:p>
            </p:txBody>
          </p:sp>
        </p:grpSp>
        <p:grpSp>
          <p:nvGrpSpPr>
            <p:cNvPr id="11" name="Group 107"/>
            <p:cNvGrpSpPr/>
            <p:nvPr/>
          </p:nvGrpSpPr>
          <p:grpSpPr>
            <a:xfrm>
              <a:off x="24554953" y="7865610"/>
              <a:ext cx="6773342" cy="4401208"/>
              <a:chOff x="24554953" y="7865610"/>
              <a:chExt cx="6773342" cy="4401208"/>
            </a:xfrm>
          </p:grpSpPr>
          <p:sp>
            <p:nvSpPr>
              <p:cNvPr id="32" name="TextBox 31"/>
              <p:cNvSpPr txBox="1"/>
              <p:nvPr/>
            </p:nvSpPr>
            <p:spPr>
              <a:xfrm>
                <a:off x="24626963" y="12003067"/>
                <a:ext cx="6701332" cy="263751"/>
              </a:xfrm>
              <a:prstGeom prst="rect">
                <a:avLst/>
              </a:prstGeom>
              <a:noFill/>
            </p:spPr>
            <p:txBody>
              <a:bodyPr wrap="square" rtlCol="0">
                <a:spAutoFit/>
              </a:bodyPr>
              <a:lstStyle/>
              <a:p>
                <a:r>
                  <a:rPr lang="en-GB" sz="1050" dirty="0" smtClean="0"/>
                  <a:t>                      36°W                               24°W                            12°W                                   0°                    </a:t>
                </a:r>
                <a:endParaRPr lang="en-GB" sz="1050" dirty="0"/>
              </a:p>
            </p:txBody>
          </p:sp>
          <p:grpSp>
            <p:nvGrpSpPr>
              <p:cNvPr id="12" name="Group 106"/>
              <p:cNvGrpSpPr/>
              <p:nvPr/>
            </p:nvGrpSpPr>
            <p:grpSpPr>
              <a:xfrm>
                <a:off x="24554953" y="7865610"/>
                <a:ext cx="720080" cy="4143822"/>
                <a:chOff x="24554953" y="7865610"/>
                <a:chExt cx="720080" cy="4143822"/>
              </a:xfrm>
            </p:grpSpPr>
            <p:sp>
              <p:nvSpPr>
                <p:cNvPr id="34" name="TextBox 33"/>
                <p:cNvSpPr txBox="1"/>
                <p:nvPr/>
              </p:nvSpPr>
              <p:spPr>
                <a:xfrm>
                  <a:off x="24554953" y="10939432"/>
                  <a:ext cx="720080" cy="263751"/>
                </a:xfrm>
                <a:prstGeom prst="rect">
                  <a:avLst/>
                </a:prstGeom>
                <a:noFill/>
              </p:spPr>
              <p:txBody>
                <a:bodyPr wrap="square" rtlCol="0">
                  <a:spAutoFit/>
                </a:bodyPr>
                <a:lstStyle/>
                <a:p>
                  <a:r>
                    <a:rPr lang="en-GB" sz="1050" dirty="0" smtClean="0"/>
                    <a:t>56°N</a:t>
                  </a:r>
                  <a:endParaRPr lang="en-GB" sz="1050" dirty="0"/>
                </a:p>
              </p:txBody>
            </p:sp>
            <p:sp>
              <p:nvSpPr>
                <p:cNvPr id="35" name="TextBox 34"/>
                <p:cNvSpPr txBox="1"/>
                <p:nvPr/>
              </p:nvSpPr>
              <p:spPr>
                <a:xfrm>
                  <a:off x="24554953" y="9024592"/>
                  <a:ext cx="648072" cy="263751"/>
                </a:xfrm>
                <a:prstGeom prst="rect">
                  <a:avLst/>
                </a:prstGeom>
                <a:noFill/>
              </p:spPr>
              <p:txBody>
                <a:bodyPr wrap="square" rtlCol="0">
                  <a:spAutoFit/>
                </a:bodyPr>
                <a:lstStyle/>
                <a:p>
                  <a:r>
                    <a:rPr lang="en-GB" sz="1050" dirty="0" smtClean="0"/>
                    <a:t>64°N                    </a:t>
                  </a:r>
                </a:p>
              </p:txBody>
            </p:sp>
            <p:sp>
              <p:nvSpPr>
                <p:cNvPr id="36" name="TextBox 35"/>
                <p:cNvSpPr txBox="1"/>
                <p:nvPr/>
              </p:nvSpPr>
              <p:spPr>
                <a:xfrm>
                  <a:off x="24554953" y="7865610"/>
                  <a:ext cx="486593" cy="263751"/>
                </a:xfrm>
                <a:prstGeom prst="rect">
                  <a:avLst/>
                </a:prstGeom>
                <a:noFill/>
              </p:spPr>
              <p:txBody>
                <a:bodyPr wrap="none" rtlCol="0">
                  <a:spAutoFit/>
                </a:bodyPr>
                <a:lstStyle/>
                <a:p>
                  <a:r>
                    <a:rPr lang="en-GB" sz="1050" dirty="0" smtClean="0"/>
                    <a:t>68°N</a:t>
                  </a:r>
                  <a:endParaRPr lang="en-GB" sz="1050" dirty="0"/>
                </a:p>
              </p:txBody>
            </p:sp>
            <p:sp>
              <p:nvSpPr>
                <p:cNvPr id="37" name="TextBox 36"/>
                <p:cNvSpPr txBox="1"/>
                <p:nvPr/>
              </p:nvSpPr>
              <p:spPr>
                <a:xfrm>
                  <a:off x="24554953" y="11745681"/>
                  <a:ext cx="720080" cy="263751"/>
                </a:xfrm>
                <a:prstGeom prst="rect">
                  <a:avLst/>
                </a:prstGeom>
                <a:noFill/>
              </p:spPr>
              <p:txBody>
                <a:bodyPr wrap="square" rtlCol="0">
                  <a:spAutoFit/>
                </a:bodyPr>
                <a:lstStyle/>
                <a:p>
                  <a:r>
                    <a:rPr lang="en-GB" sz="1050" dirty="0" smtClean="0"/>
                    <a:t>52°N</a:t>
                  </a:r>
                  <a:endParaRPr lang="en-GB" sz="1050" dirty="0"/>
                </a:p>
              </p:txBody>
            </p:sp>
            <p:sp>
              <p:nvSpPr>
                <p:cNvPr id="38" name="TextBox 37"/>
                <p:cNvSpPr txBox="1"/>
                <p:nvPr/>
              </p:nvSpPr>
              <p:spPr>
                <a:xfrm>
                  <a:off x="24554953" y="10032403"/>
                  <a:ext cx="648072" cy="263751"/>
                </a:xfrm>
                <a:prstGeom prst="rect">
                  <a:avLst/>
                </a:prstGeom>
                <a:noFill/>
              </p:spPr>
              <p:txBody>
                <a:bodyPr wrap="square" rtlCol="0">
                  <a:spAutoFit/>
                </a:bodyPr>
                <a:lstStyle/>
                <a:p>
                  <a:r>
                    <a:rPr lang="en-GB" sz="1050" dirty="0" smtClean="0"/>
                    <a:t>60°N                 </a:t>
                  </a:r>
                </a:p>
              </p:txBody>
            </p:sp>
          </p:grpSp>
        </p:grpSp>
      </p:grpSp>
      <p:sp>
        <p:nvSpPr>
          <p:cNvPr id="27" name="Oval 26"/>
          <p:cNvSpPr/>
          <p:nvPr/>
        </p:nvSpPr>
        <p:spPr bwMode="auto">
          <a:xfrm rot="18986462">
            <a:off x="4931893" y="5762755"/>
            <a:ext cx="1693209" cy="885098"/>
          </a:xfrm>
          <a:prstGeom prst="ellipse">
            <a:avLst/>
          </a:prstGeom>
          <a:solidFill>
            <a:srgbClr val="C1D76F">
              <a:alpha val="72000"/>
            </a:srgbClr>
          </a:solidFill>
          <a:ln w="9525" cap="flat" cmpd="sng" algn="ctr">
            <a:noFill/>
            <a:prstDash val="solid"/>
            <a:round/>
            <a:headEnd type="none" w="med" len="med"/>
            <a:tailEnd type="none" w="med" len="med"/>
          </a:ln>
          <a:effectLst>
            <a:softEdge rad="6350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prstTxWarp prst="textNoShape">
              <a:avLst/>
            </a:prstTxWarp>
          </a:bodyPr>
          <a:lstStyle/>
          <a:p>
            <a:pPr marL="0" marR="0" indent="0" algn="l" defTabSz="4214813"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Arial" charset="0"/>
              </a:rPr>
              <a:t>SPAWNING</a:t>
            </a:r>
          </a:p>
        </p:txBody>
      </p:sp>
      <p:cxnSp>
        <p:nvCxnSpPr>
          <p:cNvPr id="25" name="Straight Connector 24"/>
          <p:cNvCxnSpPr/>
          <p:nvPr/>
        </p:nvCxnSpPr>
        <p:spPr bwMode="auto">
          <a:xfrm>
            <a:off x="2520280" y="1677890"/>
            <a:ext cx="656845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3" name="Straight Connector 22"/>
          <p:cNvCxnSpPr/>
          <p:nvPr/>
        </p:nvCxnSpPr>
        <p:spPr bwMode="auto">
          <a:xfrm>
            <a:off x="9088738" y="1677890"/>
            <a:ext cx="0" cy="5079563"/>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43" name="Freeform 42"/>
          <p:cNvSpPr/>
          <p:nvPr/>
        </p:nvSpPr>
        <p:spPr>
          <a:xfrm>
            <a:off x="6317673" y="3922096"/>
            <a:ext cx="1367821" cy="1889256"/>
          </a:xfrm>
          <a:custGeom>
            <a:avLst/>
            <a:gdLst>
              <a:gd name="connsiteX0" fmla="*/ 0 w 1367821"/>
              <a:gd name="connsiteY0" fmla="*/ 1889256 h 1889256"/>
              <a:gd name="connsiteX1" fmla="*/ 113355 w 1367821"/>
              <a:gd name="connsiteY1" fmla="*/ 1617203 h 1889256"/>
              <a:gd name="connsiteX2" fmla="*/ 143583 w 1367821"/>
              <a:gd name="connsiteY2" fmla="*/ 1095768 h 1889256"/>
              <a:gd name="connsiteX3" fmla="*/ 861501 w 1367821"/>
              <a:gd name="connsiteY3" fmla="*/ 627233 h 1889256"/>
              <a:gd name="connsiteX4" fmla="*/ 1367821 w 1367821"/>
              <a:gd name="connsiteY4" fmla="*/ 0 h 1889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821" h="1889256">
                <a:moveTo>
                  <a:pt x="0" y="1889256"/>
                </a:moveTo>
                <a:cubicBezTo>
                  <a:pt x="44712" y="1819353"/>
                  <a:pt x="89425" y="1749451"/>
                  <a:pt x="113355" y="1617203"/>
                </a:cubicBezTo>
                <a:cubicBezTo>
                  <a:pt x="137285" y="1484955"/>
                  <a:pt x="18892" y="1260763"/>
                  <a:pt x="143583" y="1095768"/>
                </a:cubicBezTo>
                <a:cubicBezTo>
                  <a:pt x="268274" y="930773"/>
                  <a:pt x="657461" y="809861"/>
                  <a:pt x="861501" y="627233"/>
                </a:cubicBezTo>
                <a:cubicBezTo>
                  <a:pt x="1065541" y="444605"/>
                  <a:pt x="1216681" y="222302"/>
                  <a:pt x="1367821" y="0"/>
                </a:cubicBezTo>
              </a:path>
            </a:pathLst>
          </a:custGeom>
          <a:ln w="76200">
            <a:solidFill>
              <a:srgbClr val="CCFF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48" name="Freeform 47"/>
          <p:cNvSpPr/>
          <p:nvPr/>
        </p:nvSpPr>
        <p:spPr bwMode="auto">
          <a:xfrm rot="192074">
            <a:off x="2527781" y="1792406"/>
            <a:ext cx="6332443" cy="3911106"/>
          </a:xfrm>
          <a:custGeom>
            <a:avLst/>
            <a:gdLst>
              <a:gd name="connsiteX0" fmla="*/ 120555 w 2558955"/>
              <a:gd name="connsiteY0" fmla="*/ 1608161 h 2019869"/>
              <a:gd name="connsiteX1" fmla="*/ 680113 w 2558955"/>
              <a:gd name="connsiteY1" fmla="*/ 816591 h 2019869"/>
              <a:gd name="connsiteX2" fmla="*/ 1198728 w 2558955"/>
              <a:gd name="connsiteY2" fmla="*/ 420806 h 2019869"/>
              <a:gd name="connsiteX3" fmla="*/ 1867468 w 2558955"/>
              <a:gd name="connsiteY3" fmla="*/ 79612 h 2019869"/>
              <a:gd name="connsiteX4" fmla="*/ 2345140 w 2558955"/>
              <a:gd name="connsiteY4" fmla="*/ 52316 h 2019869"/>
              <a:gd name="connsiteX5" fmla="*/ 2536209 w 2558955"/>
              <a:gd name="connsiteY5" fmla="*/ 393510 h 2019869"/>
              <a:gd name="connsiteX6" fmla="*/ 2208662 w 2558955"/>
              <a:gd name="connsiteY6" fmla="*/ 830239 h 2019869"/>
              <a:gd name="connsiteX7" fmla="*/ 1703695 w 2558955"/>
              <a:gd name="connsiteY7" fmla="*/ 1130489 h 2019869"/>
              <a:gd name="connsiteX8" fmla="*/ 1444388 w 2558955"/>
              <a:gd name="connsiteY8" fmla="*/ 1539922 h 2019869"/>
              <a:gd name="connsiteX9" fmla="*/ 925773 w 2558955"/>
              <a:gd name="connsiteY9" fmla="*/ 1963003 h 2019869"/>
              <a:gd name="connsiteX10" fmla="*/ 134203 w 2558955"/>
              <a:gd name="connsiteY10" fmla="*/ 1881116 h 2019869"/>
              <a:gd name="connsiteX11" fmla="*/ 120555 w 2558955"/>
              <a:gd name="connsiteY11" fmla="*/ 1608161 h 2019869"/>
              <a:gd name="connsiteX0" fmla="*/ 120555 w 2549866"/>
              <a:gd name="connsiteY0" fmla="*/ 1608161 h 2019869"/>
              <a:gd name="connsiteX1" fmla="*/ 680113 w 2549866"/>
              <a:gd name="connsiteY1" fmla="*/ 816591 h 2019869"/>
              <a:gd name="connsiteX2" fmla="*/ 1198728 w 2549866"/>
              <a:gd name="connsiteY2" fmla="*/ 420806 h 2019869"/>
              <a:gd name="connsiteX3" fmla="*/ 1867468 w 2549866"/>
              <a:gd name="connsiteY3" fmla="*/ 79612 h 2019869"/>
              <a:gd name="connsiteX4" fmla="*/ 2345140 w 2549866"/>
              <a:gd name="connsiteY4" fmla="*/ 52316 h 2019869"/>
              <a:gd name="connsiteX5" fmla="*/ 2536209 w 2549866"/>
              <a:gd name="connsiteY5" fmla="*/ 393510 h 2019869"/>
              <a:gd name="connsiteX6" fmla="*/ 2263197 w 2549866"/>
              <a:gd name="connsiteY6" fmla="*/ 777322 h 2019869"/>
              <a:gd name="connsiteX7" fmla="*/ 1703695 w 2549866"/>
              <a:gd name="connsiteY7" fmla="*/ 1130489 h 2019869"/>
              <a:gd name="connsiteX8" fmla="*/ 1444388 w 2549866"/>
              <a:gd name="connsiteY8" fmla="*/ 1539922 h 2019869"/>
              <a:gd name="connsiteX9" fmla="*/ 925773 w 2549866"/>
              <a:gd name="connsiteY9" fmla="*/ 1963003 h 2019869"/>
              <a:gd name="connsiteX10" fmla="*/ 134203 w 2549866"/>
              <a:gd name="connsiteY10" fmla="*/ 1881116 h 2019869"/>
              <a:gd name="connsiteX11" fmla="*/ 120555 w 2549866"/>
              <a:gd name="connsiteY11" fmla="*/ 1608161 h 2019869"/>
              <a:gd name="connsiteX0" fmla="*/ 120555 w 2549866"/>
              <a:gd name="connsiteY0" fmla="*/ 1608161 h 2019869"/>
              <a:gd name="connsiteX1" fmla="*/ 680113 w 2549866"/>
              <a:gd name="connsiteY1" fmla="*/ 816591 h 2019869"/>
              <a:gd name="connsiteX2" fmla="*/ 1198728 w 2549866"/>
              <a:gd name="connsiteY2" fmla="*/ 420806 h 2019869"/>
              <a:gd name="connsiteX3" fmla="*/ 1867468 w 2549866"/>
              <a:gd name="connsiteY3" fmla="*/ 79612 h 2019869"/>
              <a:gd name="connsiteX4" fmla="*/ 2345140 w 2549866"/>
              <a:gd name="connsiteY4" fmla="*/ 52316 h 2019869"/>
              <a:gd name="connsiteX5" fmla="*/ 2536209 w 2549866"/>
              <a:gd name="connsiteY5" fmla="*/ 393510 h 2019869"/>
              <a:gd name="connsiteX6" fmla="*/ 2263197 w 2549866"/>
              <a:gd name="connsiteY6" fmla="*/ 777322 h 2019869"/>
              <a:gd name="connsiteX7" fmla="*/ 1967221 w 2549866"/>
              <a:gd name="connsiteY7" fmla="*/ 904214 h 2019869"/>
              <a:gd name="connsiteX8" fmla="*/ 1703695 w 2549866"/>
              <a:gd name="connsiteY8" fmla="*/ 1130489 h 2019869"/>
              <a:gd name="connsiteX9" fmla="*/ 1444388 w 2549866"/>
              <a:gd name="connsiteY9" fmla="*/ 1539922 h 2019869"/>
              <a:gd name="connsiteX10" fmla="*/ 925773 w 2549866"/>
              <a:gd name="connsiteY10" fmla="*/ 1963003 h 2019869"/>
              <a:gd name="connsiteX11" fmla="*/ 134203 w 2549866"/>
              <a:gd name="connsiteY11" fmla="*/ 1881116 h 2019869"/>
              <a:gd name="connsiteX12" fmla="*/ 120555 w 2549866"/>
              <a:gd name="connsiteY12" fmla="*/ 1608161 h 20198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1918956 w 2501601"/>
              <a:gd name="connsiteY7" fmla="*/ 904214 h 2032569"/>
              <a:gd name="connsiteX8" fmla="*/ 1655430 w 2501601"/>
              <a:gd name="connsiteY8" fmla="*/ 1130489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1918956 w 2501601"/>
              <a:gd name="connsiteY7" fmla="*/ 904214 h 2032569"/>
              <a:gd name="connsiteX8" fmla="*/ 1655430 w 2501601"/>
              <a:gd name="connsiteY8" fmla="*/ 1130489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1918956 w 2501601"/>
              <a:gd name="connsiteY7" fmla="*/ 904214 h 2032569"/>
              <a:gd name="connsiteX8" fmla="*/ 1655430 w 2501601"/>
              <a:gd name="connsiteY8" fmla="*/ 1130489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2040820 w 2501601"/>
              <a:gd name="connsiteY7" fmla="*/ 1180809 h 2032569"/>
              <a:gd name="connsiteX8" fmla="*/ 1655430 w 2501601"/>
              <a:gd name="connsiteY8" fmla="*/ 1130489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32569"/>
              <a:gd name="connsiteX1" fmla="*/ 631848 w 2501601"/>
              <a:gd name="connsiteY1" fmla="*/ 816591 h 2032569"/>
              <a:gd name="connsiteX2" fmla="*/ 1150463 w 2501601"/>
              <a:gd name="connsiteY2" fmla="*/ 420806 h 2032569"/>
              <a:gd name="connsiteX3" fmla="*/ 1819203 w 2501601"/>
              <a:gd name="connsiteY3" fmla="*/ 79612 h 2032569"/>
              <a:gd name="connsiteX4" fmla="*/ 2296875 w 2501601"/>
              <a:gd name="connsiteY4" fmla="*/ 52316 h 2032569"/>
              <a:gd name="connsiteX5" fmla="*/ 2487944 w 2501601"/>
              <a:gd name="connsiteY5" fmla="*/ 393510 h 2032569"/>
              <a:gd name="connsiteX6" fmla="*/ 2214932 w 2501601"/>
              <a:gd name="connsiteY6" fmla="*/ 777322 h 2032569"/>
              <a:gd name="connsiteX7" fmla="*/ 2040820 w 2501601"/>
              <a:gd name="connsiteY7" fmla="*/ 1180809 h 2032569"/>
              <a:gd name="connsiteX8" fmla="*/ 1697424 w 2501601"/>
              <a:gd name="connsiteY8" fmla="*/ 1470045 h 2032569"/>
              <a:gd name="connsiteX9" fmla="*/ 1396123 w 2501601"/>
              <a:gd name="connsiteY9" fmla="*/ 1539922 h 2032569"/>
              <a:gd name="connsiteX10" fmla="*/ 877508 w 2501601"/>
              <a:gd name="connsiteY10" fmla="*/ 1963003 h 2032569"/>
              <a:gd name="connsiteX11" fmla="*/ 198108 w 2501601"/>
              <a:gd name="connsiteY11" fmla="*/ 1957318 h 2032569"/>
              <a:gd name="connsiteX12" fmla="*/ 72290 w 2501601"/>
              <a:gd name="connsiteY12" fmla="*/ 1608161 h 2032569"/>
              <a:gd name="connsiteX0" fmla="*/ 72290 w 2501601"/>
              <a:gd name="connsiteY0" fmla="*/ 1608161 h 2016458"/>
              <a:gd name="connsiteX1" fmla="*/ 631848 w 2501601"/>
              <a:gd name="connsiteY1" fmla="*/ 816591 h 2016458"/>
              <a:gd name="connsiteX2" fmla="*/ 1150463 w 2501601"/>
              <a:gd name="connsiteY2" fmla="*/ 420806 h 2016458"/>
              <a:gd name="connsiteX3" fmla="*/ 1819203 w 2501601"/>
              <a:gd name="connsiteY3" fmla="*/ 79612 h 2016458"/>
              <a:gd name="connsiteX4" fmla="*/ 2296875 w 2501601"/>
              <a:gd name="connsiteY4" fmla="*/ 52316 h 2016458"/>
              <a:gd name="connsiteX5" fmla="*/ 2487944 w 2501601"/>
              <a:gd name="connsiteY5" fmla="*/ 393510 h 2016458"/>
              <a:gd name="connsiteX6" fmla="*/ 2214932 w 2501601"/>
              <a:gd name="connsiteY6" fmla="*/ 777322 h 2016458"/>
              <a:gd name="connsiteX7" fmla="*/ 2040820 w 2501601"/>
              <a:gd name="connsiteY7" fmla="*/ 1180809 h 2016458"/>
              <a:gd name="connsiteX8" fmla="*/ 1697424 w 2501601"/>
              <a:gd name="connsiteY8" fmla="*/ 1470045 h 2016458"/>
              <a:gd name="connsiteX9" fmla="*/ 1569717 w 2501601"/>
              <a:gd name="connsiteY9" fmla="*/ 1747940 h 2016458"/>
              <a:gd name="connsiteX10" fmla="*/ 877508 w 2501601"/>
              <a:gd name="connsiteY10" fmla="*/ 1963003 h 2016458"/>
              <a:gd name="connsiteX11" fmla="*/ 198108 w 2501601"/>
              <a:gd name="connsiteY11" fmla="*/ 1957318 h 2016458"/>
              <a:gd name="connsiteX12" fmla="*/ 72290 w 2501601"/>
              <a:gd name="connsiteY12" fmla="*/ 1608161 h 2016458"/>
              <a:gd name="connsiteX0" fmla="*/ 72290 w 2501601"/>
              <a:gd name="connsiteY0" fmla="*/ 1608161 h 2016458"/>
              <a:gd name="connsiteX1" fmla="*/ 631848 w 2501601"/>
              <a:gd name="connsiteY1" fmla="*/ 816591 h 2016458"/>
              <a:gd name="connsiteX2" fmla="*/ 1150463 w 2501601"/>
              <a:gd name="connsiteY2" fmla="*/ 420806 h 2016458"/>
              <a:gd name="connsiteX3" fmla="*/ 1819203 w 2501601"/>
              <a:gd name="connsiteY3" fmla="*/ 79612 h 2016458"/>
              <a:gd name="connsiteX4" fmla="*/ 2296875 w 2501601"/>
              <a:gd name="connsiteY4" fmla="*/ 52316 h 2016458"/>
              <a:gd name="connsiteX5" fmla="*/ 2487944 w 2501601"/>
              <a:gd name="connsiteY5" fmla="*/ 393510 h 2016458"/>
              <a:gd name="connsiteX6" fmla="*/ 2214932 w 2501601"/>
              <a:gd name="connsiteY6" fmla="*/ 777322 h 2016458"/>
              <a:gd name="connsiteX7" fmla="*/ 2040820 w 2501601"/>
              <a:gd name="connsiteY7" fmla="*/ 1180809 h 2016458"/>
              <a:gd name="connsiteX8" fmla="*/ 1841215 w 2501601"/>
              <a:gd name="connsiteY8" fmla="*/ 1462484 h 2016458"/>
              <a:gd name="connsiteX9" fmla="*/ 1569717 w 2501601"/>
              <a:gd name="connsiteY9" fmla="*/ 1747940 h 2016458"/>
              <a:gd name="connsiteX10" fmla="*/ 877508 w 2501601"/>
              <a:gd name="connsiteY10" fmla="*/ 1963003 h 2016458"/>
              <a:gd name="connsiteX11" fmla="*/ 198108 w 2501601"/>
              <a:gd name="connsiteY11" fmla="*/ 1957318 h 2016458"/>
              <a:gd name="connsiteX12" fmla="*/ 72290 w 2501601"/>
              <a:gd name="connsiteY12" fmla="*/ 1608161 h 2016458"/>
              <a:gd name="connsiteX0" fmla="*/ 72290 w 2503170"/>
              <a:gd name="connsiteY0" fmla="*/ 1608161 h 2016458"/>
              <a:gd name="connsiteX1" fmla="*/ 631848 w 2503170"/>
              <a:gd name="connsiteY1" fmla="*/ 816591 h 2016458"/>
              <a:gd name="connsiteX2" fmla="*/ 1150463 w 2503170"/>
              <a:gd name="connsiteY2" fmla="*/ 420806 h 2016458"/>
              <a:gd name="connsiteX3" fmla="*/ 1819203 w 2503170"/>
              <a:gd name="connsiteY3" fmla="*/ 79612 h 2016458"/>
              <a:gd name="connsiteX4" fmla="*/ 2296875 w 2503170"/>
              <a:gd name="connsiteY4" fmla="*/ 52316 h 2016458"/>
              <a:gd name="connsiteX5" fmla="*/ 2487944 w 2503170"/>
              <a:gd name="connsiteY5" fmla="*/ 393510 h 2016458"/>
              <a:gd name="connsiteX6" fmla="*/ 2388232 w 2503170"/>
              <a:gd name="connsiteY6" fmla="*/ 959158 h 2016458"/>
              <a:gd name="connsiteX7" fmla="*/ 2040820 w 2503170"/>
              <a:gd name="connsiteY7" fmla="*/ 1180809 h 2016458"/>
              <a:gd name="connsiteX8" fmla="*/ 1841215 w 2503170"/>
              <a:gd name="connsiteY8" fmla="*/ 1462484 h 2016458"/>
              <a:gd name="connsiteX9" fmla="*/ 1569717 w 2503170"/>
              <a:gd name="connsiteY9" fmla="*/ 1747940 h 2016458"/>
              <a:gd name="connsiteX10" fmla="*/ 877508 w 2503170"/>
              <a:gd name="connsiteY10" fmla="*/ 1963003 h 2016458"/>
              <a:gd name="connsiteX11" fmla="*/ 198108 w 2503170"/>
              <a:gd name="connsiteY11" fmla="*/ 1957318 h 2016458"/>
              <a:gd name="connsiteX12" fmla="*/ 72290 w 2503170"/>
              <a:gd name="connsiteY12" fmla="*/ 1608161 h 2016458"/>
              <a:gd name="connsiteX0" fmla="*/ 72290 w 2503170"/>
              <a:gd name="connsiteY0" fmla="*/ 1608161 h 2016458"/>
              <a:gd name="connsiteX1" fmla="*/ 631848 w 2503170"/>
              <a:gd name="connsiteY1" fmla="*/ 816591 h 2016458"/>
              <a:gd name="connsiteX2" fmla="*/ 1150463 w 2503170"/>
              <a:gd name="connsiteY2" fmla="*/ 420806 h 2016458"/>
              <a:gd name="connsiteX3" fmla="*/ 1819203 w 2503170"/>
              <a:gd name="connsiteY3" fmla="*/ 79612 h 2016458"/>
              <a:gd name="connsiteX4" fmla="*/ 2296875 w 2503170"/>
              <a:gd name="connsiteY4" fmla="*/ 52316 h 2016458"/>
              <a:gd name="connsiteX5" fmla="*/ 2487944 w 2503170"/>
              <a:gd name="connsiteY5" fmla="*/ 393510 h 2016458"/>
              <a:gd name="connsiteX6" fmla="*/ 2388232 w 2503170"/>
              <a:gd name="connsiteY6" fmla="*/ 959158 h 2016458"/>
              <a:gd name="connsiteX7" fmla="*/ 2124776 w 2503170"/>
              <a:gd name="connsiteY7" fmla="*/ 1379780 h 2016458"/>
              <a:gd name="connsiteX8" fmla="*/ 1841215 w 2503170"/>
              <a:gd name="connsiteY8" fmla="*/ 1462484 h 2016458"/>
              <a:gd name="connsiteX9" fmla="*/ 1569717 w 2503170"/>
              <a:gd name="connsiteY9" fmla="*/ 1747940 h 2016458"/>
              <a:gd name="connsiteX10" fmla="*/ 877508 w 2503170"/>
              <a:gd name="connsiteY10" fmla="*/ 1963003 h 2016458"/>
              <a:gd name="connsiteX11" fmla="*/ 198108 w 2503170"/>
              <a:gd name="connsiteY11" fmla="*/ 1957318 h 2016458"/>
              <a:gd name="connsiteX12" fmla="*/ 72290 w 2503170"/>
              <a:gd name="connsiteY12" fmla="*/ 1608161 h 2016458"/>
              <a:gd name="connsiteX0" fmla="*/ 72290 w 2503170"/>
              <a:gd name="connsiteY0" fmla="*/ 1608161 h 2016458"/>
              <a:gd name="connsiteX1" fmla="*/ 631848 w 2503170"/>
              <a:gd name="connsiteY1" fmla="*/ 816591 h 2016458"/>
              <a:gd name="connsiteX2" fmla="*/ 1150463 w 2503170"/>
              <a:gd name="connsiteY2" fmla="*/ 420806 h 2016458"/>
              <a:gd name="connsiteX3" fmla="*/ 1819203 w 2503170"/>
              <a:gd name="connsiteY3" fmla="*/ 79612 h 2016458"/>
              <a:gd name="connsiteX4" fmla="*/ 2296875 w 2503170"/>
              <a:gd name="connsiteY4" fmla="*/ 52316 h 2016458"/>
              <a:gd name="connsiteX5" fmla="*/ 2487944 w 2503170"/>
              <a:gd name="connsiteY5" fmla="*/ 393510 h 2016458"/>
              <a:gd name="connsiteX6" fmla="*/ 2388232 w 2503170"/>
              <a:gd name="connsiteY6" fmla="*/ 959158 h 2016458"/>
              <a:gd name="connsiteX7" fmla="*/ 2124776 w 2503170"/>
              <a:gd name="connsiteY7" fmla="*/ 1379780 h 2016458"/>
              <a:gd name="connsiteX8" fmla="*/ 1849257 w 2503170"/>
              <a:gd name="connsiteY8" fmla="*/ 1597652 h 2016458"/>
              <a:gd name="connsiteX9" fmla="*/ 1569717 w 2503170"/>
              <a:gd name="connsiteY9" fmla="*/ 1747940 h 2016458"/>
              <a:gd name="connsiteX10" fmla="*/ 877508 w 2503170"/>
              <a:gd name="connsiteY10" fmla="*/ 1963003 h 2016458"/>
              <a:gd name="connsiteX11" fmla="*/ 198108 w 2503170"/>
              <a:gd name="connsiteY11" fmla="*/ 1957318 h 2016458"/>
              <a:gd name="connsiteX12" fmla="*/ 72290 w 2503170"/>
              <a:gd name="connsiteY12" fmla="*/ 1608161 h 2016458"/>
              <a:gd name="connsiteX0" fmla="*/ 34740 w 2465620"/>
              <a:gd name="connsiteY0" fmla="*/ 1608161 h 1984347"/>
              <a:gd name="connsiteX1" fmla="*/ 594298 w 2465620"/>
              <a:gd name="connsiteY1" fmla="*/ 816591 h 1984347"/>
              <a:gd name="connsiteX2" fmla="*/ 1112913 w 2465620"/>
              <a:gd name="connsiteY2" fmla="*/ 420806 h 1984347"/>
              <a:gd name="connsiteX3" fmla="*/ 1781653 w 2465620"/>
              <a:gd name="connsiteY3" fmla="*/ 79612 h 1984347"/>
              <a:gd name="connsiteX4" fmla="*/ 2259325 w 2465620"/>
              <a:gd name="connsiteY4" fmla="*/ 52316 h 1984347"/>
              <a:gd name="connsiteX5" fmla="*/ 2450394 w 2465620"/>
              <a:gd name="connsiteY5" fmla="*/ 393510 h 1984347"/>
              <a:gd name="connsiteX6" fmla="*/ 2350682 w 2465620"/>
              <a:gd name="connsiteY6" fmla="*/ 959158 h 1984347"/>
              <a:gd name="connsiteX7" fmla="*/ 2087226 w 2465620"/>
              <a:gd name="connsiteY7" fmla="*/ 1379780 h 1984347"/>
              <a:gd name="connsiteX8" fmla="*/ 1811707 w 2465620"/>
              <a:gd name="connsiteY8" fmla="*/ 1597652 h 1984347"/>
              <a:gd name="connsiteX9" fmla="*/ 1532167 w 2465620"/>
              <a:gd name="connsiteY9" fmla="*/ 1747940 h 1984347"/>
              <a:gd name="connsiteX10" fmla="*/ 839958 w 2465620"/>
              <a:gd name="connsiteY10" fmla="*/ 1963003 h 1984347"/>
              <a:gd name="connsiteX11" fmla="*/ 385857 w 2465620"/>
              <a:gd name="connsiteY11" fmla="*/ 1876002 h 1984347"/>
              <a:gd name="connsiteX12" fmla="*/ 34740 w 2465620"/>
              <a:gd name="connsiteY12" fmla="*/ 1608161 h 1984347"/>
              <a:gd name="connsiteX0" fmla="*/ 34740 w 2286442"/>
              <a:gd name="connsiteY0" fmla="*/ 1410476 h 1984347"/>
              <a:gd name="connsiteX1" fmla="*/ 415120 w 2286442"/>
              <a:gd name="connsiteY1" fmla="*/ 816591 h 1984347"/>
              <a:gd name="connsiteX2" fmla="*/ 933735 w 2286442"/>
              <a:gd name="connsiteY2" fmla="*/ 420806 h 1984347"/>
              <a:gd name="connsiteX3" fmla="*/ 1602475 w 2286442"/>
              <a:gd name="connsiteY3" fmla="*/ 79612 h 1984347"/>
              <a:gd name="connsiteX4" fmla="*/ 2080147 w 2286442"/>
              <a:gd name="connsiteY4" fmla="*/ 52316 h 1984347"/>
              <a:gd name="connsiteX5" fmla="*/ 2271216 w 2286442"/>
              <a:gd name="connsiteY5" fmla="*/ 393510 h 1984347"/>
              <a:gd name="connsiteX6" fmla="*/ 2171504 w 2286442"/>
              <a:gd name="connsiteY6" fmla="*/ 959158 h 1984347"/>
              <a:gd name="connsiteX7" fmla="*/ 1908048 w 2286442"/>
              <a:gd name="connsiteY7" fmla="*/ 1379780 h 1984347"/>
              <a:gd name="connsiteX8" fmla="*/ 1632529 w 2286442"/>
              <a:gd name="connsiteY8" fmla="*/ 1597652 h 1984347"/>
              <a:gd name="connsiteX9" fmla="*/ 1352989 w 2286442"/>
              <a:gd name="connsiteY9" fmla="*/ 1747940 h 1984347"/>
              <a:gd name="connsiteX10" fmla="*/ 660780 w 2286442"/>
              <a:gd name="connsiteY10" fmla="*/ 1963003 h 1984347"/>
              <a:gd name="connsiteX11" fmla="*/ 206679 w 2286442"/>
              <a:gd name="connsiteY11" fmla="*/ 1876002 h 1984347"/>
              <a:gd name="connsiteX12" fmla="*/ 34740 w 2286442"/>
              <a:gd name="connsiteY12" fmla="*/ 1410476 h 1984347"/>
              <a:gd name="connsiteX0" fmla="*/ 34740 w 2286442"/>
              <a:gd name="connsiteY0" fmla="*/ 1410476 h 1984347"/>
              <a:gd name="connsiteX1" fmla="*/ 415120 w 2286442"/>
              <a:gd name="connsiteY1" fmla="*/ 816591 h 1984347"/>
              <a:gd name="connsiteX2" fmla="*/ 933735 w 2286442"/>
              <a:gd name="connsiteY2" fmla="*/ 420806 h 1984347"/>
              <a:gd name="connsiteX3" fmla="*/ 1602475 w 2286442"/>
              <a:gd name="connsiteY3" fmla="*/ 79612 h 1984347"/>
              <a:gd name="connsiteX4" fmla="*/ 2080147 w 2286442"/>
              <a:gd name="connsiteY4" fmla="*/ 52316 h 1984347"/>
              <a:gd name="connsiteX5" fmla="*/ 2271216 w 2286442"/>
              <a:gd name="connsiteY5" fmla="*/ 393510 h 1984347"/>
              <a:gd name="connsiteX6" fmla="*/ 2171504 w 2286442"/>
              <a:gd name="connsiteY6" fmla="*/ 959158 h 1984347"/>
              <a:gd name="connsiteX7" fmla="*/ 1908048 w 2286442"/>
              <a:gd name="connsiteY7" fmla="*/ 1379780 h 1984347"/>
              <a:gd name="connsiteX8" fmla="*/ 1860160 w 2286442"/>
              <a:gd name="connsiteY8" fmla="*/ 1732671 h 1984347"/>
              <a:gd name="connsiteX9" fmla="*/ 1352989 w 2286442"/>
              <a:gd name="connsiteY9" fmla="*/ 1747940 h 1984347"/>
              <a:gd name="connsiteX10" fmla="*/ 660780 w 2286442"/>
              <a:gd name="connsiteY10" fmla="*/ 1963003 h 1984347"/>
              <a:gd name="connsiteX11" fmla="*/ 206679 w 2286442"/>
              <a:gd name="connsiteY11" fmla="*/ 1876002 h 1984347"/>
              <a:gd name="connsiteX12" fmla="*/ 34740 w 2286442"/>
              <a:gd name="connsiteY12" fmla="*/ 1410476 h 1984347"/>
              <a:gd name="connsiteX0" fmla="*/ 34740 w 2286442"/>
              <a:gd name="connsiteY0" fmla="*/ 1410476 h 2060295"/>
              <a:gd name="connsiteX1" fmla="*/ 415120 w 2286442"/>
              <a:gd name="connsiteY1" fmla="*/ 816591 h 2060295"/>
              <a:gd name="connsiteX2" fmla="*/ 933735 w 2286442"/>
              <a:gd name="connsiteY2" fmla="*/ 420806 h 2060295"/>
              <a:gd name="connsiteX3" fmla="*/ 1602475 w 2286442"/>
              <a:gd name="connsiteY3" fmla="*/ 79612 h 2060295"/>
              <a:gd name="connsiteX4" fmla="*/ 2080147 w 2286442"/>
              <a:gd name="connsiteY4" fmla="*/ 52316 h 2060295"/>
              <a:gd name="connsiteX5" fmla="*/ 2271216 w 2286442"/>
              <a:gd name="connsiteY5" fmla="*/ 393510 h 2060295"/>
              <a:gd name="connsiteX6" fmla="*/ 2171504 w 2286442"/>
              <a:gd name="connsiteY6" fmla="*/ 959158 h 2060295"/>
              <a:gd name="connsiteX7" fmla="*/ 1908048 w 2286442"/>
              <a:gd name="connsiteY7" fmla="*/ 1379780 h 2060295"/>
              <a:gd name="connsiteX8" fmla="*/ 1860160 w 2286442"/>
              <a:gd name="connsiteY8" fmla="*/ 1732671 h 2060295"/>
              <a:gd name="connsiteX9" fmla="*/ 1516766 w 2286442"/>
              <a:gd name="connsiteY9" fmla="*/ 2021906 h 2060295"/>
              <a:gd name="connsiteX10" fmla="*/ 660780 w 2286442"/>
              <a:gd name="connsiteY10" fmla="*/ 1963003 h 2060295"/>
              <a:gd name="connsiteX11" fmla="*/ 206679 w 2286442"/>
              <a:gd name="connsiteY11" fmla="*/ 1876002 h 2060295"/>
              <a:gd name="connsiteX12" fmla="*/ 34740 w 2286442"/>
              <a:gd name="connsiteY12" fmla="*/ 1410476 h 2060295"/>
              <a:gd name="connsiteX0" fmla="*/ 124790 w 2156903"/>
              <a:gd name="connsiteY0" fmla="*/ 1410329 h 2060295"/>
              <a:gd name="connsiteX1" fmla="*/ 285581 w 2156903"/>
              <a:gd name="connsiteY1" fmla="*/ 816591 h 2060295"/>
              <a:gd name="connsiteX2" fmla="*/ 804196 w 2156903"/>
              <a:gd name="connsiteY2" fmla="*/ 420806 h 2060295"/>
              <a:gd name="connsiteX3" fmla="*/ 1472936 w 2156903"/>
              <a:gd name="connsiteY3" fmla="*/ 79612 h 2060295"/>
              <a:gd name="connsiteX4" fmla="*/ 1950608 w 2156903"/>
              <a:gd name="connsiteY4" fmla="*/ 52316 h 2060295"/>
              <a:gd name="connsiteX5" fmla="*/ 2141677 w 2156903"/>
              <a:gd name="connsiteY5" fmla="*/ 393510 h 2060295"/>
              <a:gd name="connsiteX6" fmla="*/ 2041965 w 2156903"/>
              <a:gd name="connsiteY6" fmla="*/ 959158 h 2060295"/>
              <a:gd name="connsiteX7" fmla="*/ 1778509 w 2156903"/>
              <a:gd name="connsiteY7" fmla="*/ 1379780 h 2060295"/>
              <a:gd name="connsiteX8" fmla="*/ 1730621 w 2156903"/>
              <a:gd name="connsiteY8" fmla="*/ 1732671 h 2060295"/>
              <a:gd name="connsiteX9" fmla="*/ 1387227 w 2156903"/>
              <a:gd name="connsiteY9" fmla="*/ 2021906 h 2060295"/>
              <a:gd name="connsiteX10" fmla="*/ 531241 w 2156903"/>
              <a:gd name="connsiteY10" fmla="*/ 1963003 h 2060295"/>
              <a:gd name="connsiteX11" fmla="*/ 77140 w 2156903"/>
              <a:gd name="connsiteY11" fmla="*/ 1876002 h 2060295"/>
              <a:gd name="connsiteX12" fmla="*/ 124790 w 2156903"/>
              <a:gd name="connsiteY12" fmla="*/ 1410329 h 2060295"/>
              <a:gd name="connsiteX0" fmla="*/ 1188 w 2033301"/>
              <a:gd name="connsiteY0" fmla="*/ 1410329 h 2060295"/>
              <a:gd name="connsiteX1" fmla="*/ 161979 w 2033301"/>
              <a:gd name="connsiteY1" fmla="*/ 816591 h 2060295"/>
              <a:gd name="connsiteX2" fmla="*/ 680594 w 2033301"/>
              <a:gd name="connsiteY2" fmla="*/ 420806 h 2060295"/>
              <a:gd name="connsiteX3" fmla="*/ 1349334 w 2033301"/>
              <a:gd name="connsiteY3" fmla="*/ 79612 h 2060295"/>
              <a:gd name="connsiteX4" fmla="*/ 1827006 w 2033301"/>
              <a:gd name="connsiteY4" fmla="*/ 52316 h 2060295"/>
              <a:gd name="connsiteX5" fmla="*/ 2018075 w 2033301"/>
              <a:gd name="connsiteY5" fmla="*/ 393510 h 2060295"/>
              <a:gd name="connsiteX6" fmla="*/ 1918363 w 2033301"/>
              <a:gd name="connsiteY6" fmla="*/ 959158 h 2060295"/>
              <a:gd name="connsiteX7" fmla="*/ 1654907 w 2033301"/>
              <a:gd name="connsiteY7" fmla="*/ 1379780 h 2060295"/>
              <a:gd name="connsiteX8" fmla="*/ 1607019 w 2033301"/>
              <a:gd name="connsiteY8" fmla="*/ 1732671 h 2060295"/>
              <a:gd name="connsiteX9" fmla="*/ 1263625 w 2033301"/>
              <a:gd name="connsiteY9" fmla="*/ 2021906 h 2060295"/>
              <a:gd name="connsiteX10" fmla="*/ 407639 w 2033301"/>
              <a:gd name="connsiteY10" fmla="*/ 1963003 h 2060295"/>
              <a:gd name="connsiteX11" fmla="*/ 169107 w 2033301"/>
              <a:gd name="connsiteY11" fmla="*/ 1808272 h 2060295"/>
              <a:gd name="connsiteX12" fmla="*/ 1188 w 2033301"/>
              <a:gd name="connsiteY12" fmla="*/ 1410329 h 2060295"/>
              <a:gd name="connsiteX0" fmla="*/ 1188 w 2033301"/>
              <a:gd name="connsiteY0" fmla="*/ 1410329 h 2215361"/>
              <a:gd name="connsiteX1" fmla="*/ 161979 w 2033301"/>
              <a:gd name="connsiteY1" fmla="*/ 816591 h 2215361"/>
              <a:gd name="connsiteX2" fmla="*/ 680594 w 2033301"/>
              <a:gd name="connsiteY2" fmla="*/ 420806 h 2215361"/>
              <a:gd name="connsiteX3" fmla="*/ 1349334 w 2033301"/>
              <a:gd name="connsiteY3" fmla="*/ 79612 h 2215361"/>
              <a:gd name="connsiteX4" fmla="*/ 1827006 w 2033301"/>
              <a:gd name="connsiteY4" fmla="*/ 52316 h 2215361"/>
              <a:gd name="connsiteX5" fmla="*/ 2018075 w 2033301"/>
              <a:gd name="connsiteY5" fmla="*/ 393510 h 2215361"/>
              <a:gd name="connsiteX6" fmla="*/ 1918363 w 2033301"/>
              <a:gd name="connsiteY6" fmla="*/ 959158 h 2215361"/>
              <a:gd name="connsiteX7" fmla="*/ 1654907 w 2033301"/>
              <a:gd name="connsiteY7" fmla="*/ 1379780 h 2215361"/>
              <a:gd name="connsiteX8" fmla="*/ 1607019 w 2033301"/>
              <a:gd name="connsiteY8" fmla="*/ 1732671 h 2215361"/>
              <a:gd name="connsiteX9" fmla="*/ 1263625 w 2033301"/>
              <a:gd name="connsiteY9" fmla="*/ 2021906 h 2215361"/>
              <a:gd name="connsiteX10" fmla="*/ 840294 w 2033301"/>
              <a:gd name="connsiteY10" fmla="*/ 2179755 h 2215361"/>
              <a:gd name="connsiteX11" fmla="*/ 169107 w 2033301"/>
              <a:gd name="connsiteY11" fmla="*/ 1808272 h 2215361"/>
              <a:gd name="connsiteX12" fmla="*/ 1188 w 2033301"/>
              <a:gd name="connsiteY12" fmla="*/ 1410329 h 2215361"/>
              <a:gd name="connsiteX0" fmla="*/ 1188 w 2033301"/>
              <a:gd name="connsiteY0" fmla="*/ 1410329 h 2215361"/>
              <a:gd name="connsiteX1" fmla="*/ 161979 w 2033301"/>
              <a:gd name="connsiteY1" fmla="*/ 816591 h 2215361"/>
              <a:gd name="connsiteX2" fmla="*/ 680594 w 2033301"/>
              <a:gd name="connsiteY2" fmla="*/ 420806 h 2215361"/>
              <a:gd name="connsiteX3" fmla="*/ 1349334 w 2033301"/>
              <a:gd name="connsiteY3" fmla="*/ 79612 h 2215361"/>
              <a:gd name="connsiteX4" fmla="*/ 1827006 w 2033301"/>
              <a:gd name="connsiteY4" fmla="*/ 52316 h 2215361"/>
              <a:gd name="connsiteX5" fmla="*/ 2018075 w 2033301"/>
              <a:gd name="connsiteY5" fmla="*/ 393510 h 2215361"/>
              <a:gd name="connsiteX6" fmla="*/ 1918363 w 2033301"/>
              <a:gd name="connsiteY6" fmla="*/ 959158 h 2215361"/>
              <a:gd name="connsiteX7" fmla="*/ 1878517 w 2033301"/>
              <a:gd name="connsiteY7" fmla="*/ 1447217 h 2215361"/>
              <a:gd name="connsiteX8" fmla="*/ 1607019 w 2033301"/>
              <a:gd name="connsiteY8" fmla="*/ 1732671 h 2215361"/>
              <a:gd name="connsiteX9" fmla="*/ 1263625 w 2033301"/>
              <a:gd name="connsiteY9" fmla="*/ 2021906 h 2215361"/>
              <a:gd name="connsiteX10" fmla="*/ 840294 w 2033301"/>
              <a:gd name="connsiteY10" fmla="*/ 2179755 h 2215361"/>
              <a:gd name="connsiteX11" fmla="*/ 169107 w 2033301"/>
              <a:gd name="connsiteY11" fmla="*/ 1808272 h 2215361"/>
              <a:gd name="connsiteX12" fmla="*/ 1188 w 2033301"/>
              <a:gd name="connsiteY12" fmla="*/ 1410329 h 2215361"/>
              <a:gd name="connsiteX0" fmla="*/ 1188 w 2033301"/>
              <a:gd name="connsiteY0" fmla="*/ 1410329 h 2215361"/>
              <a:gd name="connsiteX1" fmla="*/ 161979 w 2033301"/>
              <a:gd name="connsiteY1" fmla="*/ 816591 h 2215361"/>
              <a:gd name="connsiteX2" fmla="*/ 680594 w 2033301"/>
              <a:gd name="connsiteY2" fmla="*/ 420806 h 2215361"/>
              <a:gd name="connsiteX3" fmla="*/ 1349334 w 2033301"/>
              <a:gd name="connsiteY3" fmla="*/ 79612 h 2215361"/>
              <a:gd name="connsiteX4" fmla="*/ 1827006 w 2033301"/>
              <a:gd name="connsiteY4" fmla="*/ 52316 h 2215361"/>
              <a:gd name="connsiteX5" fmla="*/ 2018075 w 2033301"/>
              <a:gd name="connsiteY5" fmla="*/ 393510 h 2215361"/>
              <a:gd name="connsiteX6" fmla="*/ 1918363 w 2033301"/>
              <a:gd name="connsiteY6" fmla="*/ 959158 h 2215361"/>
              <a:gd name="connsiteX7" fmla="*/ 1878517 w 2033301"/>
              <a:gd name="connsiteY7" fmla="*/ 1447217 h 2215361"/>
              <a:gd name="connsiteX8" fmla="*/ 1714730 w 2033301"/>
              <a:gd name="connsiteY8" fmla="*/ 1943703 h 2215361"/>
              <a:gd name="connsiteX9" fmla="*/ 1263625 w 2033301"/>
              <a:gd name="connsiteY9" fmla="*/ 2021906 h 2215361"/>
              <a:gd name="connsiteX10" fmla="*/ 840294 w 2033301"/>
              <a:gd name="connsiteY10" fmla="*/ 2179755 h 2215361"/>
              <a:gd name="connsiteX11" fmla="*/ 169107 w 2033301"/>
              <a:gd name="connsiteY11" fmla="*/ 1808272 h 2215361"/>
              <a:gd name="connsiteX12" fmla="*/ 1188 w 2033301"/>
              <a:gd name="connsiteY12" fmla="*/ 1410329 h 2215361"/>
              <a:gd name="connsiteX0" fmla="*/ 1188 w 2033301"/>
              <a:gd name="connsiteY0" fmla="*/ 1410329 h 2276060"/>
              <a:gd name="connsiteX1" fmla="*/ 161979 w 2033301"/>
              <a:gd name="connsiteY1" fmla="*/ 816591 h 2276060"/>
              <a:gd name="connsiteX2" fmla="*/ 680594 w 2033301"/>
              <a:gd name="connsiteY2" fmla="*/ 420806 h 2276060"/>
              <a:gd name="connsiteX3" fmla="*/ 1349334 w 2033301"/>
              <a:gd name="connsiteY3" fmla="*/ 79612 h 2276060"/>
              <a:gd name="connsiteX4" fmla="*/ 1827006 w 2033301"/>
              <a:gd name="connsiteY4" fmla="*/ 52316 h 2276060"/>
              <a:gd name="connsiteX5" fmla="*/ 2018075 w 2033301"/>
              <a:gd name="connsiteY5" fmla="*/ 393510 h 2276060"/>
              <a:gd name="connsiteX6" fmla="*/ 1918363 w 2033301"/>
              <a:gd name="connsiteY6" fmla="*/ 959158 h 2276060"/>
              <a:gd name="connsiteX7" fmla="*/ 1878517 w 2033301"/>
              <a:gd name="connsiteY7" fmla="*/ 1447217 h 2276060"/>
              <a:gd name="connsiteX8" fmla="*/ 1714730 w 2033301"/>
              <a:gd name="connsiteY8" fmla="*/ 1943703 h 2276060"/>
              <a:gd name="connsiteX9" fmla="*/ 1299441 w 2033301"/>
              <a:gd name="connsiteY9" fmla="*/ 2236718 h 2276060"/>
              <a:gd name="connsiteX10" fmla="*/ 840294 w 2033301"/>
              <a:gd name="connsiteY10" fmla="*/ 2179755 h 2276060"/>
              <a:gd name="connsiteX11" fmla="*/ 169107 w 2033301"/>
              <a:gd name="connsiteY11" fmla="*/ 1808272 h 2276060"/>
              <a:gd name="connsiteX12" fmla="*/ 1188 w 2033301"/>
              <a:gd name="connsiteY12" fmla="*/ 1410329 h 2276060"/>
              <a:gd name="connsiteX0" fmla="*/ 29923 w 2062036"/>
              <a:gd name="connsiteY0" fmla="*/ 1410329 h 2276060"/>
              <a:gd name="connsiteX1" fmla="*/ 377383 w 2062036"/>
              <a:gd name="connsiteY1" fmla="*/ 863008 h 2276060"/>
              <a:gd name="connsiteX2" fmla="*/ 709329 w 2062036"/>
              <a:gd name="connsiteY2" fmla="*/ 420806 h 2276060"/>
              <a:gd name="connsiteX3" fmla="*/ 1378069 w 2062036"/>
              <a:gd name="connsiteY3" fmla="*/ 79612 h 2276060"/>
              <a:gd name="connsiteX4" fmla="*/ 1855741 w 2062036"/>
              <a:gd name="connsiteY4" fmla="*/ 52316 h 2276060"/>
              <a:gd name="connsiteX5" fmla="*/ 2046810 w 2062036"/>
              <a:gd name="connsiteY5" fmla="*/ 393510 h 2276060"/>
              <a:gd name="connsiteX6" fmla="*/ 1947098 w 2062036"/>
              <a:gd name="connsiteY6" fmla="*/ 959158 h 2276060"/>
              <a:gd name="connsiteX7" fmla="*/ 1907252 w 2062036"/>
              <a:gd name="connsiteY7" fmla="*/ 1447217 h 2276060"/>
              <a:gd name="connsiteX8" fmla="*/ 1743465 w 2062036"/>
              <a:gd name="connsiteY8" fmla="*/ 1943703 h 2276060"/>
              <a:gd name="connsiteX9" fmla="*/ 1328176 w 2062036"/>
              <a:gd name="connsiteY9" fmla="*/ 2236718 h 2276060"/>
              <a:gd name="connsiteX10" fmla="*/ 869029 w 2062036"/>
              <a:gd name="connsiteY10" fmla="*/ 2179755 h 2276060"/>
              <a:gd name="connsiteX11" fmla="*/ 197842 w 2062036"/>
              <a:gd name="connsiteY11" fmla="*/ 1808272 h 2276060"/>
              <a:gd name="connsiteX12" fmla="*/ 29923 w 2062036"/>
              <a:gd name="connsiteY12" fmla="*/ 1410329 h 2276060"/>
              <a:gd name="connsiteX0" fmla="*/ 212932 w 1941334"/>
              <a:gd name="connsiteY0" fmla="*/ 1339874 h 2276060"/>
              <a:gd name="connsiteX1" fmla="*/ 256681 w 1941334"/>
              <a:gd name="connsiteY1" fmla="*/ 863008 h 2276060"/>
              <a:gd name="connsiteX2" fmla="*/ 588627 w 1941334"/>
              <a:gd name="connsiteY2" fmla="*/ 420806 h 2276060"/>
              <a:gd name="connsiteX3" fmla="*/ 1257367 w 1941334"/>
              <a:gd name="connsiteY3" fmla="*/ 79612 h 2276060"/>
              <a:gd name="connsiteX4" fmla="*/ 1735039 w 1941334"/>
              <a:gd name="connsiteY4" fmla="*/ 52316 h 2276060"/>
              <a:gd name="connsiteX5" fmla="*/ 1926108 w 1941334"/>
              <a:gd name="connsiteY5" fmla="*/ 393510 h 2276060"/>
              <a:gd name="connsiteX6" fmla="*/ 1826396 w 1941334"/>
              <a:gd name="connsiteY6" fmla="*/ 959158 h 2276060"/>
              <a:gd name="connsiteX7" fmla="*/ 1786550 w 1941334"/>
              <a:gd name="connsiteY7" fmla="*/ 1447217 h 2276060"/>
              <a:gd name="connsiteX8" fmla="*/ 1622763 w 1941334"/>
              <a:gd name="connsiteY8" fmla="*/ 1943703 h 2276060"/>
              <a:gd name="connsiteX9" fmla="*/ 1207474 w 1941334"/>
              <a:gd name="connsiteY9" fmla="*/ 2236718 h 2276060"/>
              <a:gd name="connsiteX10" fmla="*/ 748327 w 1941334"/>
              <a:gd name="connsiteY10" fmla="*/ 2179755 h 2276060"/>
              <a:gd name="connsiteX11" fmla="*/ 77140 w 1941334"/>
              <a:gd name="connsiteY11" fmla="*/ 1808272 h 2276060"/>
              <a:gd name="connsiteX12" fmla="*/ 212932 w 1941334"/>
              <a:gd name="connsiteY12" fmla="*/ 1339874 h 2276060"/>
              <a:gd name="connsiteX0" fmla="*/ 21365 w 1749767"/>
              <a:gd name="connsiteY0" fmla="*/ 1339874 h 2276060"/>
              <a:gd name="connsiteX1" fmla="*/ 65114 w 1749767"/>
              <a:gd name="connsiteY1" fmla="*/ 863008 h 2276060"/>
              <a:gd name="connsiteX2" fmla="*/ 397060 w 1749767"/>
              <a:gd name="connsiteY2" fmla="*/ 420806 h 2276060"/>
              <a:gd name="connsiteX3" fmla="*/ 1065800 w 1749767"/>
              <a:gd name="connsiteY3" fmla="*/ 79612 h 2276060"/>
              <a:gd name="connsiteX4" fmla="*/ 1543472 w 1749767"/>
              <a:gd name="connsiteY4" fmla="*/ 52316 h 2276060"/>
              <a:gd name="connsiteX5" fmla="*/ 1734541 w 1749767"/>
              <a:gd name="connsiteY5" fmla="*/ 393510 h 2276060"/>
              <a:gd name="connsiteX6" fmla="*/ 1634829 w 1749767"/>
              <a:gd name="connsiteY6" fmla="*/ 959158 h 2276060"/>
              <a:gd name="connsiteX7" fmla="*/ 1594983 w 1749767"/>
              <a:gd name="connsiteY7" fmla="*/ 1447217 h 2276060"/>
              <a:gd name="connsiteX8" fmla="*/ 1431196 w 1749767"/>
              <a:gd name="connsiteY8" fmla="*/ 1943703 h 2276060"/>
              <a:gd name="connsiteX9" fmla="*/ 1015907 w 1749767"/>
              <a:gd name="connsiteY9" fmla="*/ 2236718 h 2276060"/>
              <a:gd name="connsiteX10" fmla="*/ 556760 w 1749767"/>
              <a:gd name="connsiteY10" fmla="*/ 2179755 h 2276060"/>
              <a:gd name="connsiteX11" fmla="*/ 193305 w 1749767"/>
              <a:gd name="connsiteY11" fmla="*/ 1805401 h 2276060"/>
              <a:gd name="connsiteX12" fmla="*/ 21365 w 1749767"/>
              <a:gd name="connsiteY12" fmla="*/ 1339874 h 2276060"/>
              <a:gd name="connsiteX0" fmla="*/ 407112 w 2135514"/>
              <a:gd name="connsiteY0" fmla="*/ 1339874 h 2844545"/>
              <a:gd name="connsiteX1" fmla="*/ 450861 w 2135514"/>
              <a:gd name="connsiteY1" fmla="*/ 863008 h 2844545"/>
              <a:gd name="connsiteX2" fmla="*/ 782807 w 2135514"/>
              <a:gd name="connsiteY2" fmla="*/ 420806 h 2844545"/>
              <a:gd name="connsiteX3" fmla="*/ 1451547 w 2135514"/>
              <a:gd name="connsiteY3" fmla="*/ 79612 h 2844545"/>
              <a:gd name="connsiteX4" fmla="*/ 1929219 w 2135514"/>
              <a:gd name="connsiteY4" fmla="*/ 52316 h 2844545"/>
              <a:gd name="connsiteX5" fmla="*/ 2120288 w 2135514"/>
              <a:gd name="connsiteY5" fmla="*/ 393510 h 2844545"/>
              <a:gd name="connsiteX6" fmla="*/ 2020576 w 2135514"/>
              <a:gd name="connsiteY6" fmla="*/ 959158 h 2844545"/>
              <a:gd name="connsiteX7" fmla="*/ 1980730 w 2135514"/>
              <a:gd name="connsiteY7" fmla="*/ 1447217 h 2844545"/>
              <a:gd name="connsiteX8" fmla="*/ 1816943 w 2135514"/>
              <a:gd name="connsiteY8" fmla="*/ 1943703 h 2844545"/>
              <a:gd name="connsiteX9" fmla="*/ 1401654 w 2135514"/>
              <a:gd name="connsiteY9" fmla="*/ 2236718 h 2844545"/>
              <a:gd name="connsiteX10" fmla="*/ 942507 w 2135514"/>
              <a:gd name="connsiteY10" fmla="*/ 2179755 h 2844545"/>
              <a:gd name="connsiteX11" fmla="*/ 77140 w 2135514"/>
              <a:gd name="connsiteY11" fmla="*/ 2785405 h 2844545"/>
              <a:gd name="connsiteX12" fmla="*/ 407112 w 2135514"/>
              <a:gd name="connsiteY12" fmla="*/ 1339874 h 2844545"/>
              <a:gd name="connsiteX0" fmla="*/ 294679 w 2135514"/>
              <a:gd name="connsiteY0" fmla="*/ 1604145 h 2844545"/>
              <a:gd name="connsiteX1" fmla="*/ 450861 w 2135514"/>
              <a:gd name="connsiteY1" fmla="*/ 863008 h 2844545"/>
              <a:gd name="connsiteX2" fmla="*/ 782807 w 2135514"/>
              <a:gd name="connsiteY2" fmla="*/ 420806 h 2844545"/>
              <a:gd name="connsiteX3" fmla="*/ 1451547 w 2135514"/>
              <a:gd name="connsiteY3" fmla="*/ 79612 h 2844545"/>
              <a:gd name="connsiteX4" fmla="*/ 1929219 w 2135514"/>
              <a:gd name="connsiteY4" fmla="*/ 52316 h 2844545"/>
              <a:gd name="connsiteX5" fmla="*/ 2120288 w 2135514"/>
              <a:gd name="connsiteY5" fmla="*/ 393510 h 2844545"/>
              <a:gd name="connsiteX6" fmla="*/ 2020576 w 2135514"/>
              <a:gd name="connsiteY6" fmla="*/ 959158 h 2844545"/>
              <a:gd name="connsiteX7" fmla="*/ 1980730 w 2135514"/>
              <a:gd name="connsiteY7" fmla="*/ 1447217 h 2844545"/>
              <a:gd name="connsiteX8" fmla="*/ 1816943 w 2135514"/>
              <a:gd name="connsiteY8" fmla="*/ 1943703 h 2844545"/>
              <a:gd name="connsiteX9" fmla="*/ 1401654 w 2135514"/>
              <a:gd name="connsiteY9" fmla="*/ 2236718 h 2844545"/>
              <a:gd name="connsiteX10" fmla="*/ 942507 w 2135514"/>
              <a:gd name="connsiteY10" fmla="*/ 2179755 h 2844545"/>
              <a:gd name="connsiteX11" fmla="*/ 77140 w 2135514"/>
              <a:gd name="connsiteY11" fmla="*/ 2785405 h 2844545"/>
              <a:gd name="connsiteX12" fmla="*/ 294679 w 2135514"/>
              <a:gd name="connsiteY12" fmla="*/ 1604145 h 2844545"/>
              <a:gd name="connsiteX0" fmla="*/ 294679 w 2135514"/>
              <a:gd name="connsiteY0" fmla="*/ 1604145 h 2844545"/>
              <a:gd name="connsiteX1" fmla="*/ 498350 w 2135514"/>
              <a:gd name="connsiteY1" fmla="*/ 991689 h 2844545"/>
              <a:gd name="connsiteX2" fmla="*/ 782807 w 2135514"/>
              <a:gd name="connsiteY2" fmla="*/ 420806 h 2844545"/>
              <a:gd name="connsiteX3" fmla="*/ 1451547 w 2135514"/>
              <a:gd name="connsiteY3" fmla="*/ 79612 h 2844545"/>
              <a:gd name="connsiteX4" fmla="*/ 1929219 w 2135514"/>
              <a:gd name="connsiteY4" fmla="*/ 52316 h 2844545"/>
              <a:gd name="connsiteX5" fmla="*/ 2120288 w 2135514"/>
              <a:gd name="connsiteY5" fmla="*/ 393510 h 2844545"/>
              <a:gd name="connsiteX6" fmla="*/ 2020576 w 2135514"/>
              <a:gd name="connsiteY6" fmla="*/ 959158 h 2844545"/>
              <a:gd name="connsiteX7" fmla="*/ 1980730 w 2135514"/>
              <a:gd name="connsiteY7" fmla="*/ 1447217 h 2844545"/>
              <a:gd name="connsiteX8" fmla="*/ 1816943 w 2135514"/>
              <a:gd name="connsiteY8" fmla="*/ 1943703 h 2844545"/>
              <a:gd name="connsiteX9" fmla="*/ 1401654 w 2135514"/>
              <a:gd name="connsiteY9" fmla="*/ 2236718 h 2844545"/>
              <a:gd name="connsiteX10" fmla="*/ 942507 w 2135514"/>
              <a:gd name="connsiteY10" fmla="*/ 2179755 h 2844545"/>
              <a:gd name="connsiteX11" fmla="*/ 77140 w 2135514"/>
              <a:gd name="connsiteY11" fmla="*/ 2785405 h 2844545"/>
              <a:gd name="connsiteX12" fmla="*/ 294679 w 2135514"/>
              <a:gd name="connsiteY12" fmla="*/ 1604145 h 2844545"/>
              <a:gd name="connsiteX0" fmla="*/ 294679 w 2135514"/>
              <a:gd name="connsiteY0" fmla="*/ 1624828 h 2865228"/>
              <a:gd name="connsiteX1" fmla="*/ 498350 w 2135514"/>
              <a:gd name="connsiteY1" fmla="*/ 1012372 h 2865228"/>
              <a:gd name="connsiteX2" fmla="*/ 688475 w 2135514"/>
              <a:gd name="connsiteY2" fmla="*/ 674769 h 2865228"/>
              <a:gd name="connsiteX3" fmla="*/ 1451547 w 2135514"/>
              <a:gd name="connsiteY3" fmla="*/ 100295 h 2865228"/>
              <a:gd name="connsiteX4" fmla="*/ 1929219 w 2135514"/>
              <a:gd name="connsiteY4" fmla="*/ 72999 h 2865228"/>
              <a:gd name="connsiteX5" fmla="*/ 2120288 w 2135514"/>
              <a:gd name="connsiteY5" fmla="*/ 414193 h 2865228"/>
              <a:gd name="connsiteX6" fmla="*/ 2020576 w 2135514"/>
              <a:gd name="connsiteY6" fmla="*/ 979841 h 2865228"/>
              <a:gd name="connsiteX7" fmla="*/ 1980730 w 2135514"/>
              <a:gd name="connsiteY7" fmla="*/ 1467900 h 2865228"/>
              <a:gd name="connsiteX8" fmla="*/ 1816943 w 2135514"/>
              <a:gd name="connsiteY8" fmla="*/ 1964386 h 2865228"/>
              <a:gd name="connsiteX9" fmla="*/ 1401654 w 2135514"/>
              <a:gd name="connsiteY9" fmla="*/ 2257401 h 2865228"/>
              <a:gd name="connsiteX10" fmla="*/ 942507 w 2135514"/>
              <a:gd name="connsiteY10" fmla="*/ 2200438 h 2865228"/>
              <a:gd name="connsiteX11" fmla="*/ 77140 w 2135514"/>
              <a:gd name="connsiteY11" fmla="*/ 2806088 h 2865228"/>
              <a:gd name="connsiteX12" fmla="*/ 294679 w 2135514"/>
              <a:gd name="connsiteY12" fmla="*/ 1624828 h 2865228"/>
              <a:gd name="connsiteX0" fmla="*/ 294679 w 2135514"/>
              <a:gd name="connsiteY0" fmla="*/ 1624828 h 2865228"/>
              <a:gd name="connsiteX1" fmla="*/ 428094 w 2135514"/>
              <a:gd name="connsiteY1" fmla="*/ 1178246 h 2865228"/>
              <a:gd name="connsiteX2" fmla="*/ 688475 w 2135514"/>
              <a:gd name="connsiteY2" fmla="*/ 674769 h 2865228"/>
              <a:gd name="connsiteX3" fmla="*/ 1451547 w 2135514"/>
              <a:gd name="connsiteY3" fmla="*/ 100295 h 2865228"/>
              <a:gd name="connsiteX4" fmla="*/ 1929219 w 2135514"/>
              <a:gd name="connsiteY4" fmla="*/ 72999 h 2865228"/>
              <a:gd name="connsiteX5" fmla="*/ 2120288 w 2135514"/>
              <a:gd name="connsiteY5" fmla="*/ 414193 h 2865228"/>
              <a:gd name="connsiteX6" fmla="*/ 2020576 w 2135514"/>
              <a:gd name="connsiteY6" fmla="*/ 979841 h 2865228"/>
              <a:gd name="connsiteX7" fmla="*/ 1980730 w 2135514"/>
              <a:gd name="connsiteY7" fmla="*/ 1467900 h 2865228"/>
              <a:gd name="connsiteX8" fmla="*/ 1816943 w 2135514"/>
              <a:gd name="connsiteY8" fmla="*/ 1964386 h 2865228"/>
              <a:gd name="connsiteX9" fmla="*/ 1401654 w 2135514"/>
              <a:gd name="connsiteY9" fmla="*/ 2257401 h 2865228"/>
              <a:gd name="connsiteX10" fmla="*/ 942507 w 2135514"/>
              <a:gd name="connsiteY10" fmla="*/ 2200438 h 2865228"/>
              <a:gd name="connsiteX11" fmla="*/ 77140 w 2135514"/>
              <a:gd name="connsiteY11" fmla="*/ 2806088 h 2865228"/>
              <a:gd name="connsiteX12" fmla="*/ 294679 w 2135514"/>
              <a:gd name="connsiteY12" fmla="*/ 1624828 h 2865228"/>
              <a:gd name="connsiteX0" fmla="*/ 177424 w 2135514"/>
              <a:gd name="connsiteY0" fmla="*/ 2048259 h 2865228"/>
              <a:gd name="connsiteX1" fmla="*/ 428094 w 2135514"/>
              <a:gd name="connsiteY1" fmla="*/ 1178246 h 2865228"/>
              <a:gd name="connsiteX2" fmla="*/ 688475 w 2135514"/>
              <a:gd name="connsiteY2" fmla="*/ 674769 h 2865228"/>
              <a:gd name="connsiteX3" fmla="*/ 1451547 w 2135514"/>
              <a:gd name="connsiteY3" fmla="*/ 100295 h 2865228"/>
              <a:gd name="connsiteX4" fmla="*/ 1929219 w 2135514"/>
              <a:gd name="connsiteY4" fmla="*/ 72999 h 2865228"/>
              <a:gd name="connsiteX5" fmla="*/ 2120288 w 2135514"/>
              <a:gd name="connsiteY5" fmla="*/ 414193 h 2865228"/>
              <a:gd name="connsiteX6" fmla="*/ 2020576 w 2135514"/>
              <a:gd name="connsiteY6" fmla="*/ 979841 h 2865228"/>
              <a:gd name="connsiteX7" fmla="*/ 1980730 w 2135514"/>
              <a:gd name="connsiteY7" fmla="*/ 1467900 h 2865228"/>
              <a:gd name="connsiteX8" fmla="*/ 1816943 w 2135514"/>
              <a:gd name="connsiteY8" fmla="*/ 1964386 h 2865228"/>
              <a:gd name="connsiteX9" fmla="*/ 1401654 w 2135514"/>
              <a:gd name="connsiteY9" fmla="*/ 2257401 h 2865228"/>
              <a:gd name="connsiteX10" fmla="*/ 942507 w 2135514"/>
              <a:gd name="connsiteY10" fmla="*/ 2200438 h 2865228"/>
              <a:gd name="connsiteX11" fmla="*/ 77140 w 2135514"/>
              <a:gd name="connsiteY11" fmla="*/ 2806088 h 2865228"/>
              <a:gd name="connsiteX12" fmla="*/ 177424 w 2135514"/>
              <a:gd name="connsiteY12" fmla="*/ 2048259 h 2865228"/>
              <a:gd name="connsiteX0" fmla="*/ 105941 w 2064031"/>
              <a:gd name="connsiteY0" fmla="*/ 2048259 h 2898693"/>
              <a:gd name="connsiteX1" fmla="*/ 356611 w 2064031"/>
              <a:gd name="connsiteY1" fmla="*/ 1178246 h 2898693"/>
              <a:gd name="connsiteX2" fmla="*/ 616992 w 2064031"/>
              <a:gd name="connsiteY2" fmla="*/ 674769 h 2898693"/>
              <a:gd name="connsiteX3" fmla="*/ 1380064 w 2064031"/>
              <a:gd name="connsiteY3" fmla="*/ 100295 h 2898693"/>
              <a:gd name="connsiteX4" fmla="*/ 1857736 w 2064031"/>
              <a:gd name="connsiteY4" fmla="*/ 72999 h 2898693"/>
              <a:gd name="connsiteX5" fmla="*/ 2048805 w 2064031"/>
              <a:gd name="connsiteY5" fmla="*/ 414193 h 2898693"/>
              <a:gd name="connsiteX6" fmla="*/ 1949093 w 2064031"/>
              <a:gd name="connsiteY6" fmla="*/ 979841 h 2898693"/>
              <a:gd name="connsiteX7" fmla="*/ 1909247 w 2064031"/>
              <a:gd name="connsiteY7" fmla="*/ 1467900 h 2898693"/>
              <a:gd name="connsiteX8" fmla="*/ 1745460 w 2064031"/>
              <a:gd name="connsiteY8" fmla="*/ 1964386 h 2898693"/>
              <a:gd name="connsiteX9" fmla="*/ 1330171 w 2064031"/>
              <a:gd name="connsiteY9" fmla="*/ 2257401 h 2898693"/>
              <a:gd name="connsiteX10" fmla="*/ 871024 w 2064031"/>
              <a:gd name="connsiteY10" fmla="*/ 2200438 h 2898693"/>
              <a:gd name="connsiteX11" fmla="*/ 77140 w 2064031"/>
              <a:gd name="connsiteY11" fmla="*/ 2839553 h 2898693"/>
              <a:gd name="connsiteX12" fmla="*/ 105941 w 2064031"/>
              <a:gd name="connsiteY12" fmla="*/ 2048259 h 2898693"/>
              <a:gd name="connsiteX0" fmla="*/ 105941 w 2064031"/>
              <a:gd name="connsiteY0" fmla="*/ 2048259 h 2898693"/>
              <a:gd name="connsiteX1" fmla="*/ 356611 w 2064031"/>
              <a:gd name="connsiteY1" fmla="*/ 1178246 h 2898693"/>
              <a:gd name="connsiteX2" fmla="*/ 616992 w 2064031"/>
              <a:gd name="connsiteY2" fmla="*/ 674769 h 2898693"/>
              <a:gd name="connsiteX3" fmla="*/ 1380064 w 2064031"/>
              <a:gd name="connsiteY3" fmla="*/ 100295 h 2898693"/>
              <a:gd name="connsiteX4" fmla="*/ 1857736 w 2064031"/>
              <a:gd name="connsiteY4" fmla="*/ 72999 h 2898693"/>
              <a:gd name="connsiteX5" fmla="*/ 2048805 w 2064031"/>
              <a:gd name="connsiteY5" fmla="*/ 414193 h 2898693"/>
              <a:gd name="connsiteX6" fmla="*/ 1949093 w 2064031"/>
              <a:gd name="connsiteY6" fmla="*/ 979841 h 2898693"/>
              <a:gd name="connsiteX7" fmla="*/ 1909247 w 2064031"/>
              <a:gd name="connsiteY7" fmla="*/ 1467900 h 2898693"/>
              <a:gd name="connsiteX8" fmla="*/ 1745460 w 2064031"/>
              <a:gd name="connsiteY8" fmla="*/ 1964386 h 2898693"/>
              <a:gd name="connsiteX9" fmla="*/ 1330171 w 2064031"/>
              <a:gd name="connsiteY9" fmla="*/ 2257401 h 2898693"/>
              <a:gd name="connsiteX10" fmla="*/ 692966 w 2064031"/>
              <a:gd name="connsiteY10" fmla="*/ 1663797 h 2898693"/>
              <a:gd name="connsiteX11" fmla="*/ 77140 w 2064031"/>
              <a:gd name="connsiteY11" fmla="*/ 2839553 h 2898693"/>
              <a:gd name="connsiteX12" fmla="*/ 105941 w 2064031"/>
              <a:gd name="connsiteY12" fmla="*/ 2048259 h 2898693"/>
              <a:gd name="connsiteX0" fmla="*/ 105941 w 2064031"/>
              <a:gd name="connsiteY0" fmla="*/ 2048259 h 2898693"/>
              <a:gd name="connsiteX1" fmla="*/ 356611 w 2064031"/>
              <a:gd name="connsiteY1" fmla="*/ 1178246 h 2898693"/>
              <a:gd name="connsiteX2" fmla="*/ 616992 w 2064031"/>
              <a:gd name="connsiteY2" fmla="*/ 674769 h 2898693"/>
              <a:gd name="connsiteX3" fmla="*/ 1380064 w 2064031"/>
              <a:gd name="connsiteY3" fmla="*/ 100295 h 2898693"/>
              <a:gd name="connsiteX4" fmla="*/ 1857736 w 2064031"/>
              <a:gd name="connsiteY4" fmla="*/ 72999 h 2898693"/>
              <a:gd name="connsiteX5" fmla="*/ 2048805 w 2064031"/>
              <a:gd name="connsiteY5" fmla="*/ 414193 h 2898693"/>
              <a:gd name="connsiteX6" fmla="*/ 1949093 w 2064031"/>
              <a:gd name="connsiteY6" fmla="*/ 979841 h 2898693"/>
              <a:gd name="connsiteX7" fmla="*/ 1909247 w 2064031"/>
              <a:gd name="connsiteY7" fmla="*/ 1467900 h 2898693"/>
              <a:gd name="connsiteX8" fmla="*/ 1745460 w 2064031"/>
              <a:gd name="connsiteY8" fmla="*/ 1964386 h 2898693"/>
              <a:gd name="connsiteX9" fmla="*/ 1169834 w 2064031"/>
              <a:gd name="connsiteY9" fmla="*/ 1817602 h 2898693"/>
              <a:gd name="connsiteX10" fmla="*/ 692966 w 2064031"/>
              <a:gd name="connsiteY10" fmla="*/ 1663797 h 2898693"/>
              <a:gd name="connsiteX11" fmla="*/ 77140 w 2064031"/>
              <a:gd name="connsiteY11" fmla="*/ 2839553 h 2898693"/>
              <a:gd name="connsiteX12" fmla="*/ 105941 w 2064031"/>
              <a:gd name="connsiteY12" fmla="*/ 2048259 h 2898693"/>
              <a:gd name="connsiteX0" fmla="*/ 105941 w 2064031"/>
              <a:gd name="connsiteY0" fmla="*/ 2048259 h 2898693"/>
              <a:gd name="connsiteX1" fmla="*/ 356611 w 2064031"/>
              <a:gd name="connsiteY1" fmla="*/ 1178246 h 2898693"/>
              <a:gd name="connsiteX2" fmla="*/ 616992 w 2064031"/>
              <a:gd name="connsiteY2" fmla="*/ 674769 h 2898693"/>
              <a:gd name="connsiteX3" fmla="*/ 1380064 w 2064031"/>
              <a:gd name="connsiteY3" fmla="*/ 100295 h 2898693"/>
              <a:gd name="connsiteX4" fmla="*/ 1857736 w 2064031"/>
              <a:gd name="connsiteY4" fmla="*/ 72999 h 2898693"/>
              <a:gd name="connsiteX5" fmla="*/ 2048805 w 2064031"/>
              <a:gd name="connsiteY5" fmla="*/ 414193 h 2898693"/>
              <a:gd name="connsiteX6" fmla="*/ 1949093 w 2064031"/>
              <a:gd name="connsiteY6" fmla="*/ 979841 h 2898693"/>
              <a:gd name="connsiteX7" fmla="*/ 1909247 w 2064031"/>
              <a:gd name="connsiteY7" fmla="*/ 1467900 h 2898693"/>
              <a:gd name="connsiteX8" fmla="*/ 1745460 w 2064031"/>
              <a:gd name="connsiteY8" fmla="*/ 1964386 h 2898693"/>
              <a:gd name="connsiteX9" fmla="*/ 1215284 w 2064031"/>
              <a:gd name="connsiteY9" fmla="*/ 1654657 h 2898693"/>
              <a:gd name="connsiteX10" fmla="*/ 692966 w 2064031"/>
              <a:gd name="connsiteY10" fmla="*/ 1663797 h 2898693"/>
              <a:gd name="connsiteX11" fmla="*/ 77140 w 2064031"/>
              <a:gd name="connsiteY11" fmla="*/ 2839553 h 2898693"/>
              <a:gd name="connsiteX12" fmla="*/ 105941 w 2064031"/>
              <a:gd name="connsiteY12" fmla="*/ 2048259 h 2898693"/>
              <a:gd name="connsiteX0" fmla="*/ 105941 w 2064031"/>
              <a:gd name="connsiteY0" fmla="*/ 2048259 h 2898693"/>
              <a:gd name="connsiteX1" fmla="*/ 356611 w 2064031"/>
              <a:gd name="connsiteY1" fmla="*/ 1178246 h 2898693"/>
              <a:gd name="connsiteX2" fmla="*/ 616992 w 2064031"/>
              <a:gd name="connsiteY2" fmla="*/ 674769 h 2898693"/>
              <a:gd name="connsiteX3" fmla="*/ 1380064 w 2064031"/>
              <a:gd name="connsiteY3" fmla="*/ 100295 h 2898693"/>
              <a:gd name="connsiteX4" fmla="*/ 1857736 w 2064031"/>
              <a:gd name="connsiteY4" fmla="*/ 72999 h 2898693"/>
              <a:gd name="connsiteX5" fmla="*/ 2048805 w 2064031"/>
              <a:gd name="connsiteY5" fmla="*/ 414193 h 2898693"/>
              <a:gd name="connsiteX6" fmla="*/ 1949093 w 2064031"/>
              <a:gd name="connsiteY6" fmla="*/ 979841 h 2898693"/>
              <a:gd name="connsiteX7" fmla="*/ 1909247 w 2064031"/>
              <a:gd name="connsiteY7" fmla="*/ 1467900 h 2898693"/>
              <a:gd name="connsiteX8" fmla="*/ 1745460 w 2064031"/>
              <a:gd name="connsiteY8" fmla="*/ 1964386 h 2898693"/>
              <a:gd name="connsiteX9" fmla="*/ 1215284 w 2064031"/>
              <a:gd name="connsiteY9" fmla="*/ 1654657 h 2898693"/>
              <a:gd name="connsiteX10" fmla="*/ 866610 w 2064031"/>
              <a:gd name="connsiteY10" fmla="*/ 1643296 h 2898693"/>
              <a:gd name="connsiteX11" fmla="*/ 692966 w 2064031"/>
              <a:gd name="connsiteY11" fmla="*/ 1663797 h 2898693"/>
              <a:gd name="connsiteX12" fmla="*/ 77140 w 2064031"/>
              <a:gd name="connsiteY12" fmla="*/ 2839553 h 2898693"/>
              <a:gd name="connsiteX13" fmla="*/ 105941 w 2064031"/>
              <a:gd name="connsiteY13" fmla="*/ 2048259 h 2898693"/>
              <a:gd name="connsiteX0" fmla="*/ 105941 w 2064031"/>
              <a:gd name="connsiteY0" fmla="*/ 2048259 h 2898693"/>
              <a:gd name="connsiteX1" fmla="*/ 356611 w 2064031"/>
              <a:gd name="connsiteY1" fmla="*/ 1178246 h 2898693"/>
              <a:gd name="connsiteX2" fmla="*/ 616992 w 2064031"/>
              <a:gd name="connsiteY2" fmla="*/ 674769 h 2898693"/>
              <a:gd name="connsiteX3" fmla="*/ 1380064 w 2064031"/>
              <a:gd name="connsiteY3" fmla="*/ 100295 h 2898693"/>
              <a:gd name="connsiteX4" fmla="*/ 1857736 w 2064031"/>
              <a:gd name="connsiteY4" fmla="*/ 72999 h 2898693"/>
              <a:gd name="connsiteX5" fmla="*/ 2048805 w 2064031"/>
              <a:gd name="connsiteY5" fmla="*/ 414193 h 2898693"/>
              <a:gd name="connsiteX6" fmla="*/ 1949093 w 2064031"/>
              <a:gd name="connsiteY6" fmla="*/ 979841 h 2898693"/>
              <a:gd name="connsiteX7" fmla="*/ 1909247 w 2064031"/>
              <a:gd name="connsiteY7" fmla="*/ 1467900 h 2898693"/>
              <a:gd name="connsiteX8" fmla="*/ 1745460 w 2064031"/>
              <a:gd name="connsiteY8" fmla="*/ 1964386 h 2898693"/>
              <a:gd name="connsiteX9" fmla="*/ 1215284 w 2064031"/>
              <a:gd name="connsiteY9" fmla="*/ 1654657 h 2898693"/>
              <a:gd name="connsiteX10" fmla="*/ 866610 w 2064031"/>
              <a:gd name="connsiteY10" fmla="*/ 1643296 h 2898693"/>
              <a:gd name="connsiteX11" fmla="*/ 670935 w 2064031"/>
              <a:gd name="connsiteY11" fmla="*/ 1771450 h 2898693"/>
              <a:gd name="connsiteX12" fmla="*/ 77140 w 2064031"/>
              <a:gd name="connsiteY12" fmla="*/ 2839553 h 2898693"/>
              <a:gd name="connsiteX13" fmla="*/ 105941 w 2064031"/>
              <a:gd name="connsiteY13" fmla="*/ 2048259 h 2898693"/>
              <a:gd name="connsiteX0" fmla="*/ 105941 w 2064031"/>
              <a:gd name="connsiteY0" fmla="*/ 2048259 h 2898693"/>
              <a:gd name="connsiteX1" fmla="*/ 356611 w 2064031"/>
              <a:gd name="connsiteY1" fmla="*/ 1178246 h 2898693"/>
              <a:gd name="connsiteX2" fmla="*/ 616992 w 2064031"/>
              <a:gd name="connsiteY2" fmla="*/ 674769 h 2898693"/>
              <a:gd name="connsiteX3" fmla="*/ 1380064 w 2064031"/>
              <a:gd name="connsiteY3" fmla="*/ 100295 h 2898693"/>
              <a:gd name="connsiteX4" fmla="*/ 1857736 w 2064031"/>
              <a:gd name="connsiteY4" fmla="*/ 72999 h 2898693"/>
              <a:gd name="connsiteX5" fmla="*/ 2048805 w 2064031"/>
              <a:gd name="connsiteY5" fmla="*/ 414193 h 2898693"/>
              <a:gd name="connsiteX6" fmla="*/ 1949093 w 2064031"/>
              <a:gd name="connsiteY6" fmla="*/ 979841 h 2898693"/>
              <a:gd name="connsiteX7" fmla="*/ 1909247 w 2064031"/>
              <a:gd name="connsiteY7" fmla="*/ 1467900 h 2898693"/>
              <a:gd name="connsiteX8" fmla="*/ 1745460 w 2064031"/>
              <a:gd name="connsiteY8" fmla="*/ 1964386 h 2898693"/>
              <a:gd name="connsiteX9" fmla="*/ 1215284 w 2064031"/>
              <a:gd name="connsiteY9" fmla="*/ 1654657 h 2898693"/>
              <a:gd name="connsiteX10" fmla="*/ 866610 w 2064031"/>
              <a:gd name="connsiteY10" fmla="*/ 1643296 h 2898693"/>
              <a:gd name="connsiteX11" fmla="*/ 697128 w 2064031"/>
              <a:gd name="connsiteY11" fmla="*/ 1820884 h 2898693"/>
              <a:gd name="connsiteX12" fmla="*/ 77140 w 2064031"/>
              <a:gd name="connsiteY12" fmla="*/ 2839553 h 2898693"/>
              <a:gd name="connsiteX13" fmla="*/ 105941 w 2064031"/>
              <a:gd name="connsiteY13" fmla="*/ 2048259 h 2898693"/>
              <a:gd name="connsiteX0" fmla="*/ 105941 w 2064031"/>
              <a:gd name="connsiteY0" fmla="*/ 2037579 h 2888013"/>
              <a:gd name="connsiteX1" fmla="*/ 356611 w 2064031"/>
              <a:gd name="connsiteY1" fmla="*/ 1167566 h 2888013"/>
              <a:gd name="connsiteX2" fmla="*/ 714830 w 2064031"/>
              <a:gd name="connsiteY2" fmla="*/ 600011 h 2888013"/>
              <a:gd name="connsiteX3" fmla="*/ 1380064 w 2064031"/>
              <a:gd name="connsiteY3" fmla="*/ 89615 h 2888013"/>
              <a:gd name="connsiteX4" fmla="*/ 1857736 w 2064031"/>
              <a:gd name="connsiteY4" fmla="*/ 62319 h 2888013"/>
              <a:gd name="connsiteX5" fmla="*/ 2048805 w 2064031"/>
              <a:gd name="connsiteY5" fmla="*/ 403513 h 2888013"/>
              <a:gd name="connsiteX6" fmla="*/ 1949093 w 2064031"/>
              <a:gd name="connsiteY6" fmla="*/ 969161 h 2888013"/>
              <a:gd name="connsiteX7" fmla="*/ 1909247 w 2064031"/>
              <a:gd name="connsiteY7" fmla="*/ 1457220 h 2888013"/>
              <a:gd name="connsiteX8" fmla="*/ 1745460 w 2064031"/>
              <a:gd name="connsiteY8" fmla="*/ 1953706 h 2888013"/>
              <a:gd name="connsiteX9" fmla="*/ 1215284 w 2064031"/>
              <a:gd name="connsiteY9" fmla="*/ 1643977 h 2888013"/>
              <a:gd name="connsiteX10" fmla="*/ 866610 w 2064031"/>
              <a:gd name="connsiteY10" fmla="*/ 1632616 h 2888013"/>
              <a:gd name="connsiteX11" fmla="*/ 697128 w 2064031"/>
              <a:gd name="connsiteY11" fmla="*/ 1810204 h 2888013"/>
              <a:gd name="connsiteX12" fmla="*/ 77140 w 2064031"/>
              <a:gd name="connsiteY12" fmla="*/ 2828873 h 2888013"/>
              <a:gd name="connsiteX13" fmla="*/ 105941 w 2064031"/>
              <a:gd name="connsiteY13" fmla="*/ 2037579 h 2888013"/>
              <a:gd name="connsiteX0" fmla="*/ 105941 w 2064031"/>
              <a:gd name="connsiteY0" fmla="*/ 2037579 h 2888013"/>
              <a:gd name="connsiteX1" fmla="*/ 356611 w 2064031"/>
              <a:gd name="connsiteY1" fmla="*/ 1167566 h 2888013"/>
              <a:gd name="connsiteX2" fmla="*/ 714830 w 2064031"/>
              <a:gd name="connsiteY2" fmla="*/ 600011 h 2888013"/>
              <a:gd name="connsiteX3" fmla="*/ 1380064 w 2064031"/>
              <a:gd name="connsiteY3" fmla="*/ 89615 h 2888013"/>
              <a:gd name="connsiteX4" fmla="*/ 1857736 w 2064031"/>
              <a:gd name="connsiteY4" fmla="*/ 62319 h 2888013"/>
              <a:gd name="connsiteX5" fmla="*/ 2048805 w 2064031"/>
              <a:gd name="connsiteY5" fmla="*/ 403513 h 2888013"/>
              <a:gd name="connsiteX6" fmla="*/ 1949093 w 2064031"/>
              <a:gd name="connsiteY6" fmla="*/ 969161 h 2888013"/>
              <a:gd name="connsiteX7" fmla="*/ 1909247 w 2064031"/>
              <a:gd name="connsiteY7" fmla="*/ 1457220 h 2888013"/>
              <a:gd name="connsiteX8" fmla="*/ 1745460 w 2064031"/>
              <a:gd name="connsiteY8" fmla="*/ 1953706 h 2888013"/>
              <a:gd name="connsiteX9" fmla="*/ 1215284 w 2064031"/>
              <a:gd name="connsiteY9" fmla="*/ 1643977 h 2888013"/>
              <a:gd name="connsiteX10" fmla="*/ 866610 w 2064031"/>
              <a:gd name="connsiteY10" fmla="*/ 1632616 h 2888013"/>
              <a:gd name="connsiteX11" fmla="*/ 697128 w 2064031"/>
              <a:gd name="connsiteY11" fmla="*/ 1810204 h 2888013"/>
              <a:gd name="connsiteX12" fmla="*/ 77140 w 2064031"/>
              <a:gd name="connsiteY12" fmla="*/ 2828873 h 2888013"/>
              <a:gd name="connsiteX13" fmla="*/ 105941 w 2064031"/>
              <a:gd name="connsiteY13" fmla="*/ 2037579 h 2888013"/>
              <a:gd name="connsiteX0" fmla="*/ 105941 w 2064031"/>
              <a:gd name="connsiteY0" fmla="*/ 2072976 h 2923410"/>
              <a:gd name="connsiteX1" fmla="*/ 356611 w 2064031"/>
              <a:gd name="connsiteY1" fmla="*/ 1202963 h 2923410"/>
              <a:gd name="connsiteX2" fmla="*/ 695573 w 2064031"/>
              <a:gd name="connsiteY2" fmla="*/ 847786 h 2923410"/>
              <a:gd name="connsiteX3" fmla="*/ 1380064 w 2064031"/>
              <a:gd name="connsiteY3" fmla="*/ 125012 h 2923410"/>
              <a:gd name="connsiteX4" fmla="*/ 1857736 w 2064031"/>
              <a:gd name="connsiteY4" fmla="*/ 97716 h 2923410"/>
              <a:gd name="connsiteX5" fmla="*/ 2048805 w 2064031"/>
              <a:gd name="connsiteY5" fmla="*/ 438910 h 2923410"/>
              <a:gd name="connsiteX6" fmla="*/ 1949093 w 2064031"/>
              <a:gd name="connsiteY6" fmla="*/ 1004558 h 2923410"/>
              <a:gd name="connsiteX7" fmla="*/ 1909247 w 2064031"/>
              <a:gd name="connsiteY7" fmla="*/ 1492617 h 2923410"/>
              <a:gd name="connsiteX8" fmla="*/ 1745460 w 2064031"/>
              <a:gd name="connsiteY8" fmla="*/ 1989103 h 2923410"/>
              <a:gd name="connsiteX9" fmla="*/ 1215284 w 2064031"/>
              <a:gd name="connsiteY9" fmla="*/ 1679374 h 2923410"/>
              <a:gd name="connsiteX10" fmla="*/ 866610 w 2064031"/>
              <a:gd name="connsiteY10" fmla="*/ 1668013 h 2923410"/>
              <a:gd name="connsiteX11" fmla="*/ 697128 w 2064031"/>
              <a:gd name="connsiteY11" fmla="*/ 1845601 h 2923410"/>
              <a:gd name="connsiteX12" fmla="*/ 77140 w 2064031"/>
              <a:gd name="connsiteY12" fmla="*/ 2864270 h 2923410"/>
              <a:gd name="connsiteX13" fmla="*/ 105941 w 2064031"/>
              <a:gd name="connsiteY13" fmla="*/ 2072976 h 2923410"/>
              <a:gd name="connsiteX0" fmla="*/ 105941 w 2064031"/>
              <a:gd name="connsiteY0" fmla="*/ 2191635 h 3042069"/>
              <a:gd name="connsiteX1" fmla="*/ 356611 w 2064031"/>
              <a:gd name="connsiteY1" fmla="*/ 1321622 h 3042069"/>
              <a:gd name="connsiteX2" fmla="*/ 695573 w 2064031"/>
              <a:gd name="connsiteY2" fmla="*/ 966445 h 3042069"/>
              <a:gd name="connsiteX3" fmla="*/ 1593980 w 2064031"/>
              <a:gd name="connsiteY3" fmla="*/ 125012 h 3042069"/>
              <a:gd name="connsiteX4" fmla="*/ 1857736 w 2064031"/>
              <a:gd name="connsiteY4" fmla="*/ 216375 h 3042069"/>
              <a:gd name="connsiteX5" fmla="*/ 2048805 w 2064031"/>
              <a:gd name="connsiteY5" fmla="*/ 557569 h 3042069"/>
              <a:gd name="connsiteX6" fmla="*/ 1949093 w 2064031"/>
              <a:gd name="connsiteY6" fmla="*/ 1123217 h 3042069"/>
              <a:gd name="connsiteX7" fmla="*/ 1909247 w 2064031"/>
              <a:gd name="connsiteY7" fmla="*/ 1611276 h 3042069"/>
              <a:gd name="connsiteX8" fmla="*/ 1745460 w 2064031"/>
              <a:gd name="connsiteY8" fmla="*/ 2107762 h 3042069"/>
              <a:gd name="connsiteX9" fmla="*/ 1215284 w 2064031"/>
              <a:gd name="connsiteY9" fmla="*/ 1798033 h 3042069"/>
              <a:gd name="connsiteX10" fmla="*/ 866610 w 2064031"/>
              <a:gd name="connsiteY10" fmla="*/ 1786672 h 3042069"/>
              <a:gd name="connsiteX11" fmla="*/ 697128 w 2064031"/>
              <a:gd name="connsiteY11" fmla="*/ 1964260 h 3042069"/>
              <a:gd name="connsiteX12" fmla="*/ 77140 w 2064031"/>
              <a:gd name="connsiteY12" fmla="*/ 2982929 h 3042069"/>
              <a:gd name="connsiteX13" fmla="*/ 105941 w 2064031"/>
              <a:gd name="connsiteY13" fmla="*/ 2191635 h 3042069"/>
              <a:gd name="connsiteX0" fmla="*/ 105941 w 2064031"/>
              <a:gd name="connsiteY0" fmla="*/ 2191635 h 3042069"/>
              <a:gd name="connsiteX1" fmla="*/ 356611 w 2064031"/>
              <a:gd name="connsiteY1" fmla="*/ 1321622 h 3042069"/>
              <a:gd name="connsiteX2" fmla="*/ 695573 w 2064031"/>
              <a:gd name="connsiteY2" fmla="*/ 966445 h 3042069"/>
              <a:gd name="connsiteX3" fmla="*/ 1593980 w 2064031"/>
              <a:gd name="connsiteY3" fmla="*/ 125012 h 3042069"/>
              <a:gd name="connsiteX4" fmla="*/ 1857736 w 2064031"/>
              <a:gd name="connsiteY4" fmla="*/ 216375 h 3042069"/>
              <a:gd name="connsiteX5" fmla="*/ 2048805 w 2064031"/>
              <a:gd name="connsiteY5" fmla="*/ 557569 h 3042069"/>
              <a:gd name="connsiteX6" fmla="*/ 1949093 w 2064031"/>
              <a:gd name="connsiteY6" fmla="*/ 1123217 h 3042069"/>
              <a:gd name="connsiteX7" fmla="*/ 1909247 w 2064031"/>
              <a:gd name="connsiteY7" fmla="*/ 1611276 h 3042069"/>
              <a:gd name="connsiteX8" fmla="*/ 1745460 w 2064031"/>
              <a:gd name="connsiteY8" fmla="*/ 2107762 h 3042069"/>
              <a:gd name="connsiteX9" fmla="*/ 1215284 w 2064031"/>
              <a:gd name="connsiteY9" fmla="*/ 1798033 h 3042069"/>
              <a:gd name="connsiteX10" fmla="*/ 866610 w 2064031"/>
              <a:gd name="connsiteY10" fmla="*/ 1786672 h 3042069"/>
              <a:gd name="connsiteX11" fmla="*/ 697128 w 2064031"/>
              <a:gd name="connsiteY11" fmla="*/ 1964260 h 3042069"/>
              <a:gd name="connsiteX12" fmla="*/ 77140 w 2064031"/>
              <a:gd name="connsiteY12" fmla="*/ 2982929 h 3042069"/>
              <a:gd name="connsiteX13" fmla="*/ 105941 w 2064031"/>
              <a:gd name="connsiteY13" fmla="*/ 2191635 h 3042069"/>
              <a:gd name="connsiteX0" fmla="*/ 105941 w 2167296"/>
              <a:gd name="connsiteY0" fmla="*/ 2191635 h 3042069"/>
              <a:gd name="connsiteX1" fmla="*/ 356611 w 2167296"/>
              <a:gd name="connsiteY1" fmla="*/ 1321622 h 3042069"/>
              <a:gd name="connsiteX2" fmla="*/ 695573 w 2167296"/>
              <a:gd name="connsiteY2" fmla="*/ 966445 h 3042069"/>
              <a:gd name="connsiteX3" fmla="*/ 1593980 w 2167296"/>
              <a:gd name="connsiteY3" fmla="*/ 125012 h 3042069"/>
              <a:gd name="connsiteX4" fmla="*/ 2091492 w 2167296"/>
              <a:gd name="connsiteY4" fmla="*/ 118801 h 3042069"/>
              <a:gd name="connsiteX5" fmla="*/ 2048805 w 2167296"/>
              <a:gd name="connsiteY5" fmla="*/ 557569 h 3042069"/>
              <a:gd name="connsiteX6" fmla="*/ 1949093 w 2167296"/>
              <a:gd name="connsiteY6" fmla="*/ 1123217 h 3042069"/>
              <a:gd name="connsiteX7" fmla="*/ 1909247 w 2167296"/>
              <a:gd name="connsiteY7" fmla="*/ 1611276 h 3042069"/>
              <a:gd name="connsiteX8" fmla="*/ 1745460 w 2167296"/>
              <a:gd name="connsiteY8" fmla="*/ 2107762 h 3042069"/>
              <a:gd name="connsiteX9" fmla="*/ 1215284 w 2167296"/>
              <a:gd name="connsiteY9" fmla="*/ 1798033 h 3042069"/>
              <a:gd name="connsiteX10" fmla="*/ 866610 w 2167296"/>
              <a:gd name="connsiteY10" fmla="*/ 1786672 h 3042069"/>
              <a:gd name="connsiteX11" fmla="*/ 697128 w 2167296"/>
              <a:gd name="connsiteY11" fmla="*/ 1964260 h 3042069"/>
              <a:gd name="connsiteX12" fmla="*/ 77140 w 2167296"/>
              <a:gd name="connsiteY12" fmla="*/ 2982929 h 3042069"/>
              <a:gd name="connsiteX13" fmla="*/ 105941 w 2167296"/>
              <a:gd name="connsiteY13" fmla="*/ 2191635 h 3042069"/>
              <a:gd name="connsiteX0" fmla="*/ 105941 w 2167296"/>
              <a:gd name="connsiteY0" fmla="*/ 2191635 h 3042069"/>
              <a:gd name="connsiteX1" fmla="*/ 356611 w 2167296"/>
              <a:gd name="connsiteY1" fmla="*/ 1321622 h 3042069"/>
              <a:gd name="connsiteX2" fmla="*/ 695573 w 2167296"/>
              <a:gd name="connsiteY2" fmla="*/ 966445 h 3042069"/>
              <a:gd name="connsiteX3" fmla="*/ 1593980 w 2167296"/>
              <a:gd name="connsiteY3" fmla="*/ 125012 h 3042069"/>
              <a:gd name="connsiteX4" fmla="*/ 2091492 w 2167296"/>
              <a:gd name="connsiteY4" fmla="*/ 118801 h 3042069"/>
              <a:gd name="connsiteX5" fmla="*/ 2048805 w 2167296"/>
              <a:gd name="connsiteY5" fmla="*/ 557569 h 3042069"/>
              <a:gd name="connsiteX6" fmla="*/ 2028340 w 2167296"/>
              <a:gd name="connsiteY6" fmla="*/ 1491938 h 3042069"/>
              <a:gd name="connsiteX7" fmla="*/ 1909247 w 2167296"/>
              <a:gd name="connsiteY7" fmla="*/ 1611276 h 3042069"/>
              <a:gd name="connsiteX8" fmla="*/ 1745460 w 2167296"/>
              <a:gd name="connsiteY8" fmla="*/ 2107762 h 3042069"/>
              <a:gd name="connsiteX9" fmla="*/ 1215284 w 2167296"/>
              <a:gd name="connsiteY9" fmla="*/ 1798033 h 3042069"/>
              <a:gd name="connsiteX10" fmla="*/ 866610 w 2167296"/>
              <a:gd name="connsiteY10" fmla="*/ 1786672 h 3042069"/>
              <a:gd name="connsiteX11" fmla="*/ 697128 w 2167296"/>
              <a:gd name="connsiteY11" fmla="*/ 1964260 h 3042069"/>
              <a:gd name="connsiteX12" fmla="*/ 77140 w 2167296"/>
              <a:gd name="connsiteY12" fmla="*/ 2982929 h 3042069"/>
              <a:gd name="connsiteX13" fmla="*/ 105941 w 2167296"/>
              <a:gd name="connsiteY13" fmla="*/ 2191635 h 3042069"/>
              <a:gd name="connsiteX0" fmla="*/ 105941 w 2167296"/>
              <a:gd name="connsiteY0" fmla="*/ 2191635 h 3042069"/>
              <a:gd name="connsiteX1" fmla="*/ 356611 w 2167296"/>
              <a:gd name="connsiteY1" fmla="*/ 1321622 h 3042069"/>
              <a:gd name="connsiteX2" fmla="*/ 695573 w 2167296"/>
              <a:gd name="connsiteY2" fmla="*/ 966445 h 3042069"/>
              <a:gd name="connsiteX3" fmla="*/ 1593980 w 2167296"/>
              <a:gd name="connsiteY3" fmla="*/ 125012 h 3042069"/>
              <a:gd name="connsiteX4" fmla="*/ 2091492 w 2167296"/>
              <a:gd name="connsiteY4" fmla="*/ 118801 h 3042069"/>
              <a:gd name="connsiteX5" fmla="*/ 2048805 w 2167296"/>
              <a:gd name="connsiteY5" fmla="*/ 557569 h 3042069"/>
              <a:gd name="connsiteX6" fmla="*/ 2028340 w 2167296"/>
              <a:gd name="connsiteY6" fmla="*/ 1491938 h 3042069"/>
              <a:gd name="connsiteX7" fmla="*/ 1918354 w 2167296"/>
              <a:gd name="connsiteY7" fmla="*/ 2189723 h 3042069"/>
              <a:gd name="connsiteX8" fmla="*/ 1745460 w 2167296"/>
              <a:gd name="connsiteY8" fmla="*/ 2107762 h 3042069"/>
              <a:gd name="connsiteX9" fmla="*/ 1215284 w 2167296"/>
              <a:gd name="connsiteY9" fmla="*/ 1798033 h 3042069"/>
              <a:gd name="connsiteX10" fmla="*/ 866610 w 2167296"/>
              <a:gd name="connsiteY10" fmla="*/ 1786672 h 3042069"/>
              <a:gd name="connsiteX11" fmla="*/ 697128 w 2167296"/>
              <a:gd name="connsiteY11" fmla="*/ 1964260 h 3042069"/>
              <a:gd name="connsiteX12" fmla="*/ 77140 w 2167296"/>
              <a:gd name="connsiteY12" fmla="*/ 2982929 h 3042069"/>
              <a:gd name="connsiteX13" fmla="*/ 105941 w 2167296"/>
              <a:gd name="connsiteY13" fmla="*/ 2191635 h 3042069"/>
              <a:gd name="connsiteX0" fmla="*/ 105941 w 2167296"/>
              <a:gd name="connsiteY0" fmla="*/ 2191635 h 3042069"/>
              <a:gd name="connsiteX1" fmla="*/ 356611 w 2167296"/>
              <a:gd name="connsiteY1" fmla="*/ 1321622 h 3042069"/>
              <a:gd name="connsiteX2" fmla="*/ 695573 w 2167296"/>
              <a:gd name="connsiteY2" fmla="*/ 966445 h 3042069"/>
              <a:gd name="connsiteX3" fmla="*/ 1593980 w 2167296"/>
              <a:gd name="connsiteY3" fmla="*/ 125012 h 3042069"/>
              <a:gd name="connsiteX4" fmla="*/ 2091492 w 2167296"/>
              <a:gd name="connsiteY4" fmla="*/ 118801 h 3042069"/>
              <a:gd name="connsiteX5" fmla="*/ 2048805 w 2167296"/>
              <a:gd name="connsiteY5" fmla="*/ 557569 h 3042069"/>
              <a:gd name="connsiteX6" fmla="*/ 2028340 w 2167296"/>
              <a:gd name="connsiteY6" fmla="*/ 1491938 h 3042069"/>
              <a:gd name="connsiteX7" fmla="*/ 1918354 w 2167296"/>
              <a:gd name="connsiteY7" fmla="*/ 2189723 h 3042069"/>
              <a:gd name="connsiteX8" fmla="*/ 1745460 w 2167296"/>
              <a:gd name="connsiteY8" fmla="*/ 2107762 h 3042069"/>
              <a:gd name="connsiteX9" fmla="*/ 1648260 w 2167296"/>
              <a:gd name="connsiteY9" fmla="*/ 2326663 h 3042069"/>
              <a:gd name="connsiteX10" fmla="*/ 1215284 w 2167296"/>
              <a:gd name="connsiteY10" fmla="*/ 1798033 h 3042069"/>
              <a:gd name="connsiteX11" fmla="*/ 866610 w 2167296"/>
              <a:gd name="connsiteY11" fmla="*/ 1786672 h 3042069"/>
              <a:gd name="connsiteX12" fmla="*/ 697128 w 2167296"/>
              <a:gd name="connsiteY12" fmla="*/ 1964260 h 3042069"/>
              <a:gd name="connsiteX13" fmla="*/ 77140 w 2167296"/>
              <a:gd name="connsiteY13" fmla="*/ 2982929 h 3042069"/>
              <a:gd name="connsiteX14" fmla="*/ 105941 w 2167296"/>
              <a:gd name="connsiteY14" fmla="*/ 2191635 h 3042069"/>
              <a:gd name="connsiteX0" fmla="*/ 105941 w 2167296"/>
              <a:gd name="connsiteY0" fmla="*/ 2191635 h 3042069"/>
              <a:gd name="connsiteX1" fmla="*/ 356611 w 2167296"/>
              <a:gd name="connsiteY1" fmla="*/ 1321622 h 3042069"/>
              <a:gd name="connsiteX2" fmla="*/ 695573 w 2167296"/>
              <a:gd name="connsiteY2" fmla="*/ 966445 h 3042069"/>
              <a:gd name="connsiteX3" fmla="*/ 1593980 w 2167296"/>
              <a:gd name="connsiteY3" fmla="*/ 125012 h 3042069"/>
              <a:gd name="connsiteX4" fmla="*/ 2091492 w 2167296"/>
              <a:gd name="connsiteY4" fmla="*/ 118801 h 3042069"/>
              <a:gd name="connsiteX5" fmla="*/ 2048805 w 2167296"/>
              <a:gd name="connsiteY5" fmla="*/ 557569 h 3042069"/>
              <a:gd name="connsiteX6" fmla="*/ 2028340 w 2167296"/>
              <a:gd name="connsiteY6" fmla="*/ 1491938 h 3042069"/>
              <a:gd name="connsiteX7" fmla="*/ 1918354 w 2167296"/>
              <a:gd name="connsiteY7" fmla="*/ 2189723 h 3042069"/>
              <a:gd name="connsiteX8" fmla="*/ 1821904 w 2167296"/>
              <a:gd name="connsiteY8" fmla="*/ 2306163 h 3042069"/>
              <a:gd name="connsiteX9" fmla="*/ 1648260 w 2167296"/>
              <a:gd name="connsiteY9" fmla="*/ 2326663 h 3042069"/>
              <a:gd name="connsiteX10" fmla="*/ 1215284 w 2167296"/>
              <a:gd name="connsiteY10" fmla="*/ 1798033 h 3042069"/>
              <a:gd name="connsiteX11" fmla="*/ 866610 w 2167296"/>
              <a:gd name="connsiteY11" fmla="*/ 1786672 h 3042069"/>
              <a:gd name="connsiteX12" fmla="*/ 697128 w 2167296"/>
              <a:gd name="connsiteY12" fmla="*/ 1964260 h 3042069"/>
              <a:gd name="connsiteX13" fmla="*/ 77140 w 2167296"/>
              <a:gd name="connsiteY13" fmla="*/ 2982929 h 3042069"/>
              <a:gd name="connsiteX14" fmla="*/ 105941 w 2167296"/>
              <a:gd name="connsiteY14" fmla="*/ 2191635 h 3042069"/>
              <a:gd name="connsiteX0" fmla="*/ 105941 w 2303412"/>
              <a:gd name="connsiteY0" fmla="*/ 2191635 h 3042069"/>
              <a:gd name="connsiteX1" fmla="*/ 356611 w 2303412"/>
              <a:gd name="connsiteY1" fmla="*/ 1321622 h 3042069"/>
              <a:gd name="connsiteX2" fmla="*/ 695573 w 2303412"/>
              <a:gd name="connsiteY2" fmla="*/ 966445 h 3042069"/>
              <a:gd name="connsiteX3" fmla="*/ 1593980 w 2303412"/>
              <a:gd name="connsiteY3" fmla="*/ 125012 h 3042069"/>
              <a:gd name="connsiteX4" fmla="*/ 2091492 w 2303412"/>
              <a:gd name="connsiteY4" fmla="*/ 118801 h 3042069"/>
              <a:gd name="connsiteX5" fmla="*/ 2292887 w 2303412"/>
              <a:gd name="connsiteY5" fmla="*/ 359615 h 3042069"/>
              <a:gd name="connsiteX6" fmla="*/ 2028340 w 2303412"/>
              <a:gd name="connsiteY6" fmla="*/ 1491938 h 3042069"/>
              <a:gd name="connsiteX7" fmla="*/ 1918354 w 2303412"/>
              <a:gd name="connsiteY7" fmla="*/ 2189723 h 3042069"/>
              <a:gd name="connsiteX8" fmla="*/ 1821904 w 2303412"/>
              <a:gd name="connsiteY8" fmla="*/ 2306163 h 3042069"/>
              <a:gd name="connsiteX9" fmla="*/ 1648260 w 2303412"/>
              <a:gd name="connsiteY9" fmla="*/ 2326663 h 3042069"/>
              <a:gd name="connsiteX10" fmla="*/ 1215284 w 2303412"/>
              <a:gd name="connsiteY10" fmla="*/ 1798033 h 3042069"/>
              <a:gd name="connsiteX11" fmla="*/ 866610 w 2303412"/>
              <a:gd name="connsiteY11" fmla="*/ 1786672 h 3042069"/>
              <a:gd name="connsiteX12" fmla="*/ 697128 w 2303412"/>
              <a:gd name="connsiteY12" fmla="*/ 1964260 h 3042069"/>
              <a:gd name="connsiteX13" fmla="*/ 77140 w 2303412"/>
              <a:gd name="connsiteY13" fmla="*/ 2982929 h 3042069"/>
              <a:gd name="connsiteX14" fmla="*/ 105941 w 2303412"/>
              <a:gd name="connsiteY14" fmla="*/ 2191635 h 3042069"/>
              <a:gd name="connsiteX0" fmla="*/ 105941 w 2303412"/>
              <a:gd name="connsiteY0" fmla="*/ 2317359 h 3167793"/>
              <a:gd name="connsiteX1" fmla="*/ 356611 w 2303412"/>
              <a:gd name="connsiteY1" fmla="*/ 1447346 h 3167793"/>
              <a:gd name="connsiteX2" fmla="*/ 695573 w 2303412"/>
              <a:gd name="connsiteY2" fmla="*/ 1092169 h 3167793"/>
              <a:gd name="connsiteX3" fmla="*/ 1785664 w 2303412"/>
              <a:gd name="connsiteY3" fmla="*/ 125012 h 3167793"/>
              <a:gd name="connsiteX4" fmla="*/ 2091492 w 2303412"/>
              <a:gd name="connsiteY4" fmla="*/ 244525 h 3167793"/>
              <a:gd name="connsiteX5" fmla="*/ 2292887 w 2303412"/>
              <a:gd name="connsiteY5" fmla="*/ 485339 h 3167793"/>
              <a:gd name="connsiteX6" fmla="*/ 2028340 w 2303412"/>
              <a:gd name="connsiteY6" fmla="*/ 1617662 h 3167793"/>
              <a:gd name="connsiteX7" fmla="*/ 1918354 w 2303412"/>
              <a:gd name="connsiteY7" fmla="*/ 2315447 h 3167793"/>
              <a:gd name="connsiteX8" fmla="*/ 1821904 w 2303412"/>
              <a:gd name="connsiteY8" fmla="*/ 2431887 h 3167793"/>
              <a:gd name="connsiteX9" fmla="*/ 1648260 w 2303412"/>
              <a:gd name="connsiteY9" fmla="*/ 2452387 h 3167793"/>
              <a:gd name="connsiteX10" fmla="*/ 1215284 w 2303412"/>
              <a:gd name="connsiteY10" fmla="*/ 1923757 h 3167793"/>
              <a:gd name="connsiteX11" fmla="*/ 866610 w 2303412"/>
              <a:gd name="connsiteY11" fmla="*/ 1912396 h 3167793"/>
              <a:gd name="connsiteX12" fmla="*/ 697128 w 2303412"/>
              <a:gd name="connsiteY12" fmla="*/ 2089984 h 3167793"/>
              <a:gd name="connsiteX13" fmla="*/ 77140 w 2303412"/>
              <a:gd name="connsiteY13" fmla="*/ 3108653 h 3167793"/>
              <a:gd name="connsiteX14" fmla="*/ 105941 w 2303412"/>
              <a:gd name="connsiteY14" fmla="*/ 2317359 h 3167793"/>
              <a:gd name="connsiteX0" fmla="*/ 105941 w 2295893"/>
              <a:gd name="connsiteY0" fmla="*/ 2317359 h 3167793"/>
              <a:gd name="connsiteX1" fmla="*/ 356611 w 2295893"/>
              <a:gd name="connsiteY1" fmla="*/ 1447346 h 3167793"/>
              <a:gd name="connsiteX2" fmla="*/ 695573 w 2295893"/>
              <a:gd name="connsiteY2" fmla="*/ 1092169 h 3167793"/>
              <a:gd name="connsiteX3" fmla="*/ 1785664 w 2295893"/>
              <a:gd name="connsiteY3" fmla="*/ 125012 h 3167793"/>
              <a:gd name="connsiteX4" fmla="*/ 2010307 w 2295893"/>
              <a:gd name="connsiteY4" fmla="*/ 151017 h 3167793"/>
              <a:gd name="connsiteX5" fmla="*/ 2292887 w 2295893"/>
              <a:gd name="connsiteY5" fmla="*/ 485339 h 3167793"/>
              <a:gd name="connsiteX6" fmla="*/ 2028340 w 2295893"/>
              <a:gd name="connsiteY6" fmla="*/ 1617662 h 3167793"/>
              <a:gd name="connsiteX7" fmla="*/ 1918354 w 2295893"/>
              <a:gd name="connsiteY7" fmla="*/ 2315447 h 3167793"/>
              <a:gd name="connsiteX8" fmla="*/ 1821904 w 2295893"/>
              <a:gd name="connsiteY8" fmla="*/ 2431887 h 3167793"/>
              <a:gd name="connsiteX9" fmla="*/ 1648260 w 2295893"/>
              <a:gd name="connsiteY9" fmla="*/ 2452387 h 3167793"/>
              <a:gd name="connsiteX10" fmla="*/ 1215284 w 2295893"/>
              <a:gd name="connsiteY10" fmla="*/ 1923757 h 3167793"/>
              <a:gd name="connsiteX11" fmla="*/ 866610 w 2295893"/>
              <a:gd name="connsiteY11" fmla="*/ 1912396 h 3167793"/>
              <a:gd name="connsiteX12" fmla="*/ 697128 w 2295893"/>
              <a:gd name="connsiteY12" fmla="*/ 2089984 h 3167793"/>
              <a:gd name="connsiteX13" fmla="*/ 77140 w 2295893"/>
              <a:gd name="connsiteY13" fmla="*/ 3108653 h 3167793"/>
              <a:gd name="connsiteX14" fmla="*/ 105941 w 2295893"/>
              <a:gd name="connsiteY14" fmla="*/ 2317359 h 3167793"/>
              <a:gd name="connsiteX0" fmla="*/ 105941 w 2224249"/>
              <a:gd name="connsiteY0" fmla="*/ 2317359 h 3167793"/>
              <a:gd name="connsiteX1" fmla="*/ 356611 w 2224249"/>
              <a:gd name="connsiteY1" fmla="*/ 1447346 h 3167793"/>
              <a:gd name="connsiteX2" fmla="*/ 695573 w 2224249"/>
              <a:gd name="connsiteY2" fmla="*/ 1092169 h 3167793"/>
              <a:gd name="connsiteX3" fmla="*/ 1785664 w 2224249"/>
              <a:gd name="connsiteY3" fmla="*/ 125012 h 3167793"/>
              <a:gd name="connsiteX4" fmla="*/ 2010307 w 2224249"/>
              <a:gd name="connsiteY4" fmla="*/ 151017 h 3167793"/>
              <a:gd name="connsiteX5" fmla="*/ 2221243 w 2224249"/>
              <a:gd name="connsiteY5" fmla="*/ 598849 h 3167793"/>
              <a:gd name="connsiteX6" fmla="*/ 2028340 w 2224249"/>
              <a:gd name="connsiteY6" fmla="*/ 1617662 h 3167793"/>
              <a:gd name="connsiteX7" fmla="*/ 1918354 w 2224249"/>
              <a:gd name="connsiteY7" fmla="*/ 2315447 h 3167793"/>
              <a:gd name="connsiteX8" fmla="*/ 1821904 w 2224249"/>
              <a:gd name="connsiteY8" fmla="*/ 2431887 h 3167793"/>
              <a:gd name="connsiteX9" fmla="*/ 1648260 w 2224249"/>
              <a:gd name="connsiteY9" fmla="*/ 2452387 h 3167793"/>
              <a:gd name="connsiteX10" fmla="*/ 1215284 w 2224249"/>
              <a:gd name="connsiteY10" fmla="*/ 1923757 h 3167793"/>
              <a:gd name="connsiteX11" fmla="*/ 866610 w 2224249"/>
              <a:gd name="connsiteY11" fmla="*/ 1912396 h 3167793"/>
              <a:gd name="connsiteX12" fmla="*/ 697128 w 2224249"/>
              <a:gd name="connsiteY12" fmla="*/ 2089984 h 3167793"/>
              <a:gd name="connsiteX13" fmla="*/ 77140 w 2224249"/>
              <a:gd name="connsiteY13" fmla="*/ 3108653 h 3167793"/>
              <a:gd name="connsiteX14" fmla="*/ 105941 w 2224249"/>
              <a:gd name="connsiteY14" fmla="*/ 2317359 h 3167793"/>
              <a:gd name="connsiteX0" fmla="*/ 105941 w 2224249"/>
              <a:gd name="connsiteY0" fmla="*/ 2317359 h 3167793"/>
              <a:gd name="connsiteX1" fmla="*/ 356611 w 2224249"/>
              <a:gd name="connsiteY1" fmla="*/ 1447346 h 3167793"/>
              <a:gd name="connsiteX2" fmla="*/ 695573 w 2224249"/>
              <a:gd name="connsiteY2" fmla="*/ 1092169 h 3167793"/>
              <a:gd name="connsiteX3" fmla="*/ 1785664 w 2224249"/>
              <a:gd name="connsiteY3" fmla="*/ 125012 h 3167793"/>
              <a:gd name="connsiteX4" fmla="*/ 2010307 w 2224249"/>
              <a:gd name="connsiteY4" fmla="*/ 151017 h 3167793"/>
              <a:gd name="connsiteX5" fmla="*/ 2221243 w 2224249"/>
              <a:gd name="connsiteY5" fmla="*/ 598849 h 3167793"/>
              <a:gd name="connsiteX6" fmla="*/ 2028340 w 2224249"/>
              <a:gd name="connsiteY6" fmla="*/ 1617662 h 3167793"/>
              <a:gd name="connsiteX7" fmla="*/ 1918354 w 2224249"/>
              <a:gd name="connsiteY7" fmla="*/ 2315447 h 3167793"/>
              <a:gd name="connsiteX8" fmla="*/ 1769516 w 2224249"/>
              <a:gd name="connsiteY8" fmla="*/ 2333019 h 3167793"/>
              <a:gd name="connsiteX9" fmla="*/ 1648260 w 2224249"/>
              <a:gd name="connsiteY9" fmla="*/ 2452387 h 3167793"/>
              <a:gd name="connsiteX10" fmla="*/ 1215284 w 2224249"/>
              <a:gd name="connsiteY10" fmla="*/ 1923757 h 3167793"/>
              <a:gd name="connsiteX11" fmla="*/ 866610 w 2224249"/>
              <a:gd name="connsiteY11" fmla="*/ 1912396 h 3167793"/>
              <a:gd name="connsiteX12" fmla="*/ 697128 w 2224249"/>
              <a:gd name="connsiteY12" fmla="*/ 2089984 h 3167793"/>
              <a:gd name="connsiteX13" fmla="*/ 77140 w 2224249"/>
              <a:gd name="connsiteY13" fmla="*/ 3108653 h 3167793"/>
              <a:gd name="connsiteX14" fmla="*/ 105941 w 2224249"/>
              <a:gd name="connsiteY14" fmla="*/ 2317359 h 3167793"/>
              <a:gd name="connsiteX0" fmla="*/ 105941 w 2224249"/>
              <a:gd name="connsiteY0" fmla="*/ 2317359 h 3167793"/>
              <a:gd name="connsiteX1" fmla="*/ 356611 w 2224249"/>
              <a:gd name="connsiteY1" fmla="*/ 1447346 h 3167793"/>
              <a:gd name="connsiteX2" fmla="*/ 695573 w 2224249"/>
              <a:gd name="connsiteY2" fmla="*/ 1092169 h 3167793"/>
              <a:gd name="connsiteX3" fmla="*/ 1785664 w 2224249"/>
              <a:gd name="connsiteY3" fmla="*/ 125012 h 3167793"/>
              <a:gd name="connsiteX4" fmla="*/ 2112306 w 2224249"/>
              <a:gd name="connsiteY4" fmla="*/ 244027 h 3167793"/>
              <a:gd name="connsiteX5" fmla="*/ 2221243 w 2224249"/>
              <a:gd name="connsiteY5" fmla="*/ 598849 h 3167793"/>
              <a:gd name="connsiteX6" fmla="*/ 2028340 w 2224249"/>
              <a:gd name="connsiteY6" fmla="*/ 1617662 h 3167793"/>
              <a:gd name="connsiteX7" fmla="*/ 1918354 w 2224249"/>
              <a:gd name="connsiteY7" fmla="*/ 2315447 h 3167793"/>
              <a:gd name="connsiteX8" fmla="*/ 1769516 w 2224249"/>
              <a:gd name="connsiteY8" fmla="*/ 2333019 h 3167793"/>
              <a:gd name="connsiteX9" fmla="*/ 1648260 w 2224249"/>
              <a:gd name="connsiteY9" fmla="*/ 2452387 h 3167793"/>
              <a:gd name="connsiteX10" fmla="*/ 1215284 w 2224249"/>
              <a:gd name="connsiteY10" fmla="*/ 1923757 h 3167793"/>
              <a:gd name="connsiteX11" fmla="*/ 866610 w 2224249"/>
              <a:gd name="connsiteY11" fmla="*/ 1912396 h 3167793"/>
              <a:gd name="connsiteX12" fmla="*/ 697128 w 2224249"/>
              <a:gd name="connsiteY12" fmla="*/ 2089984 h 3167793"/>
              <a:gd name="connsiteX13" fmla="*/ 77140 w 2224249"/>
              <a:gd name="connsiteY13" fmla="*/ 3108653 h 3167793"/>
              <a:gd name="connsiteX14" fmla="*/ 105941 w 2224249"/>
              <a:gd name="connsiteY14" fmla="*/ 2317359 h 3167793"/>
              <a:gd name="connsiteX0" fmla="*/ 105941 w 2224249"/>
              <a:gd name="connsiteY0" fmla="*/ 2206777 h 3057211"/>
              <a:gd name="connsiteX1" fmla="*/ 356611 w 2224249"/>
              <a:gd name="connsiteY1" fmla="*/ 1336764 h 3057211"/>
              <a:gd name="connsiteX2" fmla="*/ 695573 w 2224249"/>
              <a:gd name="connsiteY2" fmla="*/ 981587 h 3057211"/>
              <a:gd name="connsiteX3" fmla="*/ 1738826 w 2224249"/>
              <a:gd name="connsiteY3" fmla="*/ 125012 h 3057211"/>
              <a:gd name="connsiteX4" fmla="*/ 2112306 w 2224249"/>
              <a:gd name="connsiteY4" fmla="*/ 133445 h 3057211"/>
              <a:gd name="connsiteX5" fmla="*/ 2221243 w 2224249"/>
              <a:gd name="connsiteY5" fmla="*/ 488267 h 3057211"/>
              <a:gd name="connsiteX6" fmla="*/ 2028340 w 2224249"/>
              <a:gd name="connsiteY6" fmla="*/ 1507080 h 3057211"/>
              <a:gd name="connsiteX7" fmla="*/ 1918354 w 2224249"/>
              <a:gd name="connsiteY7" fmla="*/ 2204865 h 3057211"/>
              <a:gd name="connsiteX8" fmla="*/ 1769516 w 2224249"/>
              <a:gd name="connsiteY8" fmla="*/ 2222437 h 3057211"/>
              <a:gd name="connsiteX9" fmla="*/ 1648260 w 2224249"/>
              <a:gd name="connsiteY9" fmla="*/ 2341805 h 3057211"/>
              <a:gd name="connsiteX10" fmla="*/ 1215284 w 2224249"/>
              <a:gd name="connsiteY10" fmla="*/ 1813175 h 3057211"/>
              <a:gd name="connsiteX11" fmla="*/ 866610 w 2224249"/>
              <a:gd name="connsiteY11" fmla="*/ 1801814 h 3057211"/>
              <a:gd name="connsiteX12" fmla="*/ 697128 w 2224249"/>
              <a:gd name="connsiteY12" fmla="*/ 1979402 h 3057211"/>
              <a:gd name="connsiteX13" fmla="*/ 77140 w 2224249"/>
              <a:gd name="connsiteY13" fmla="*/ 2998071 h 3057211"/>
              <a:gd name="connsiteX14" fmla="*/ 105941 w 2224249"/>
              <a:gd name="connsiteY14" fmla="*/ 2206777 h 3057211"/>
              <a:gd name="connsiteX0" fmla="*/ 105941 w 2224249"/>
              <a:gd name="connsiteY0" fmla="*/ 2206777 h 3057211"/>
              <a:gd name="connsiteX1" fmla="*/ 356611 w 2224249"/>
              <a:gd name="connsiteY1" fmla="*/ 1336764 h 3057211"/>
              <a:gd name="connsiteX2" fmla="*/ 720550 w 2224249"/>
              <a:gd name="connsiteY2" fmla="*/ 1138177 h 3057211"/>
              <a:gd name="connsiteX3" fmla="*/ 1738826 w 2224249"/>
              <a:gd name="connsiteY3" fmla="*/ 125012 h 3057211"/>
              <a:gd name="connsiteX4" fmla="*/ 2112306 w 2224249"/>
              <a:gd name="connsiteY4" fmla="*/ 133445 h 3057211"/>
              <a:gd name="connsiteX5" fmla="*/ 2221243 w 2224249"/>
              <a:gd name="connsiteY5" fmla="*/ 488267 h 3057211"/>
              <a:gd name="connsiteX6" fmla="*/ 2028340 w 2224249"/>
              <a:gd name="connsiteY6" fmla="*/ 1507080 h 3057211"/>
              <a:gd name="connsiteX7" fmla="*/ 1918354 w 2224249"/>
              <a:gd name="connsiteY7" fmla="*/ 2204865 h 3057211"/>
              <a:gd name="connsiteX8" fmla="*/ 1769516 w 2224249"/>
              <a:gd name="connsiteY8" fmla="*/ 2222437 h 3057211"/>
              <a:gd name="connsiteX9" fmla="*/ 1648260 w 2224249"/>
              <a:gd name="connsiteY9" fmla="*/ 2341805 h 3057211"/>
              <a:gd name="connsiteX10" fmla="*/ 1215284 w 2224249"/>
              <a:gd name="connsiteY10" fmla="*/ 1813175 h 3057211"/>
              <a:gd name="connsiteX11" fmla="*/ 866610 w 2224249"/>
              <a:gd name="connsiteY11" fmla="*/ 1801814 h 3057211"/>
              <a:gd name="connsiteX12" fmla="*/ 697128 w 2224249"/>
              <a:gd name="connsiteY12" fmla="*/ 1979402 h 3057211"/>
              <a:gd name="connsiteX13" fmla="*/ 77140 w 2224249"/>
              <a:gd name="connsiteY13" fmla="*/ 2998071 h 3057211"/>
              <a:gd name="connsiteX14" fmla="*/ 105941 w 2224249"/>
              <a:gd name="connsiteY14" fmla="*/ 2206777 h 3057211"/>
              <a:gd name="connsiteX0" fmla="*/ 105941 w 2224249"/>
              <a:gd name="connsiteY0" fmla="*/ 2206777 h 3057211"/>
              <a:gd name="connsiteX1" fmla="*/ 356611 w 2224249"/>
              <a:gd name="connsiteY1" fmla="*/ 1336764 h 3057211"/>
              <a:gd name="connsiteX2" fmla="*/ 720550 w 2224249"/>
              <a:gd name="connsiteY2" fmla="*/ 1138177 h 3057211"/>
              <a:gd name="connsiteX3" fmla="*/ 1094031 w 2224249"/>
              <a:gd name="connsiteY3" fmla="*/ 1146610 h 3057211"/>
              <a:gd name="connsiteX4" fmla="*/ 1738826 w 2224249"/>
              <a:gd name="connsiteY4" fmla="*/ 125012 h 3057211"/>
              <a:gd name="connsiteX5" fmla="*/ 2112306 w 2224249"/>
              <a:gd name="connsiteY5" fmla="*/ 133445 h 3057211"/>
              <a:gd name="connsiteX6" fmla="*/ 2221243 w 2224249"/>
              <a:gd name="connsiteY6" fmla="*/ 488267 h 3057211"/>
              <a:gd name="connsiteX7" fmla="*/ 2028340 w 2224249"/>
              <a:gd name="connsiteY7" fmla="*/ 1507080 h 3057211"/>
              <a:gd name="connsiteX8" fmla="*/ 1918354 w 2224249"/>
              <a:gd name="connsiteY8" fmla="*/ 2204865 h 3057211"/>
              <a:gd name="connsiteX9" fmla="*/ 1769516 w 2224249"/>
              <a:gd name="connsiteY9" fmla="*/ 2222437 h 3057211"/>
              <a:gd name="connsiteX10" fmla="*/ 1648260 w 2224249"/>
              <a:gd name="connsiteY10" fmla="*/ 2341805 h 3057211"/>
              <a:gd name="connsiteX11" fmla="*/ 1215284 w 2224249"/>
              <a:gd name="connsiteY11" fmla="*/ 1813175 h 3057211"/>
              <a:gd name="connsiteX12" fmla="*/ 866610 w 2224249"/>
              <a:gd name="connsiteY12" fmla="*/ 1801814 h 3057211"/>
              <a:gd name="connsiteX13" fmla="*/ 697128 w 2224249"/>
              <a:gd name="connsiteY13" fmla="*/ 1979402 h 3057211"/>
              <a:gd name="connsiteX14" fmla="*/ 77140 w 2224249"/>
              <a:gd name="connsiteY14" fmla="*/ 2998071 h 3057211"/>
              <a:gd name="connsiteX15" fmla="*/ 105941 w 2224249"/>
              <a:gd name="connsiteY15" fmla="*/ 2206777 h 3057211"/>
              <a:gd name="connsiteX0" fmla="*/ 105941 w 2224249"/>
              <a:gd name="connsiteY0" fmla="*/ 2206777 h 3057211"/>
              <a:gd name="connsiteX1" fmla="*/ 355394 w 2224249"/>
              <a:gd name="connsiteY1" fmla="*/ 1443918 h 3057211"/>
              <a:gd name="connsiteX2" fmla="*/ 720550 w 2224249"/>
              <a:gd name="connsiteY2" fmla="*/ 1138177 h 3057211"/>
              <a:gd name="connsiteX3" fmla="*/ 1094031 w 2224249"/>
              <a:gd name="connsiteY3" fmla="*/ 1146610 h 3057211"/>
              <a:gd name="connsiteX4" fmla="*/ 1738826 w 2224249"/>
              <a:gd name="connsiteY4" fmla="*/ 125012 h 3057211"/>
              <a:gd name="connsiteX5" fmla="*/ 2112306 w 2224249"/>
              <a:gd name="connsiteY5" fmla="*/ 133445 h 3057211"/>
              <a:gd name="connsiteX6" fmla="*/ 2221243 w 2224249"/>
              <a:gd name="connsiteY6" fmla="*/ 488267 h 3057211"/>
              <a:gd name="connsiteX7" fmla="*/ 2028340 w 2224249"/>
              <a:gd name="connsiteY7" fmla="*/ 1507080 h 3057211"/>
              <a:gd name="connsiteX8" fmla="*/ 1918354 w 2224249"/>
              <a:gd name="connsiteY8" fmla="*/ 2204865 h 3057211"/>
              <a:gd name="connsiteX9" fmla="*/ 1769516 w 2224249"/>
              <a:gd name="connsiteY9" fmla="*/ 2222437 h 3057211"/>
              <a:gd name="connsiteX10" fmla="*/ 1648260 w 2224249"/>
              <a:gd name="connsiteY10" fmla="*/ 2341805 h 3057211"/>
              <a:gd name="connsiteX11" fmla="*/ 1215284 w 2224249"/>
              <a:gd name="connsiteY11" fmla="*/ 1813175 h 3057211"/>
              <a:gd name="connsiteX12" fmla="*/ 866610 w 2224249"/>
              <a:gd name="connsiteY12" fmla="*/ 1801814 h 3057211"/>
              <a:gd name="connsiteX13" fmla="*/ 697128 w 2224249"/>
              <a:gd name="connsiteY13" fmla="*/ 1979402 h 3057211"/>
              <a:gd name="connsiteX14" fmla="*/ 77140 w 2224249"/>
              <a:gd name="connsiteY14" fmla="*/ 2998071 h 3057211"/>
              <a:gd name="connsiteX15" fmla="*/ 105941 w 2224249"/>
              <a:gd name="connsiteY15" fmla="*/ 2206777 h 3057211"/>
              <a:gd name="connsiteX0" fmla="*/ 105941 w 2224249"/>
              <a:gd name="connsiteY0" fmla="*/ 2206777 h 3057211"/>
              <a:gd name="connsiteX1" fmla="*/ 355394 w 2224249"/>
              <a:gd name="connsiteY1" fmla="*/ 1443918 h 3057211"/>
              <a:gd name="connsiteX2" fmla="*/ 720550 w 2224249"/>
              <a:gd name="connsiteY2" fmla="*/ 1138177 h 3057211"/>
              <a:gd name="connsiteX3" fmla="*/ 1094031 w 2224249"/>
              <a:gd name="connsiteY3" fmla="*/ 1146610 h 3057211"/>
              <a:gd name="connsiteX4" fmla="*/ 1738826 w 2224249"/>
              <a:gd name="connsiteY4" fmla="*/ 125012 h 3057211"/>
              <a:gd name="connsiteX5" fmla="*/ 2112306 w 2224249"/>
              <a:gd name="connsiteY5" fmla="*/ 133445 h 3057211"/>
              <a:gd name="connsiteX6" fmla="*/ 2221243 w 2224249"/>
              <a:gd name="connsiteY6" fmla="*/ 488267 h 3057211"/>
              <a:gd name="connsiteX7" fmla="*/ 2028340 w 2224249"/>
              <a:gd name="connsiteY7" fmla="*/ 1507080 h 3057211"/>
              <a:gd name="connsiteX8" fmla="*/ 1918354 w 2224249"/>
              <a:gd name="connsiteY8" fmla="*/ 2204865 h 3057211"/>
              <a:gd name="connsiteX9" fmla="*/ 1769516 w 2224249"/>
              <a:gd name="connsiteY9" fmla="*/ 2222437 h 3057211"/>
              <a:gd name="connsiteX10" fmla="*/ 1648260 w 2224249"/>
              <a:gd name="connsiteY10" fmla="*/ 2341805 h 3057211"/>
              <a:gd name="connsiteX11" fmla="*/ 1215284 w 2224249"/>
              <a:gd name="connsiteY11" fmla="*/ 1813175 h 3057211"/>
              <a:gd name="connsiteX12" fmla="*/ 866610 w 2224249"/>
              <a:gd name="connsiteY12" fmla="*/ 1801814 h 3057211"/>
              <a:gd name="connsiteX13" fmla="*/ 665555 w 2224249"/>
              <a:gd name="connsiteY13" fmla="*/ 1880036 h 3057211"/>
              <a:gd name="connsiteX14" fmla="*/ 77140 w 2224249"/>
              <a:gd name="connsiteY14" fmla="*/ 2998071 h 3057211"/>
              <a:gd name="connsiteX15" fmla="*/ 105941 w 2224249"/>
              <a:gd name="connsiteY15"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28340 w 2260331"/>
              <a:gd name="connsiteY8" fmla="*/ 1507080 h 3057211"/>
              <a:gd name="connsiteX9" fmla="*/ 1918354 w 2260331"/>
              <a:gd name="connsiteY9" fmla="*/ 2204865 h 3057211"/>
              <a:gd name="connsiteX10" fmla="*/ 1769516 w 2260331"/>
              <a:gd name="connsiteY10" fmla="*/ 2222437 h 3057211"/>
              <a:gd name="connsiteX11" fmla="*/ 1648260 w 2260331"/>
              <a:gd name="connsiteY11" fmla="*/ 2341805 h 3057211"/>
              <a:gd name="connsiteX12" fmla="*/ 1215284 w 2260331"/>
              <a:gd name="connsiteY12" fmla="*/ 1813175 h 3057211"/>
              <a:gd name="connsiteX13" fmla="*/ 866610 w 2260331"/>
              <a:gd name="connsiteY13" fmla="*/ 1801814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28340 w 2260331"/>
              <a:gd name="connsiteY8" fmla="*/ 1507080 h 3057211"/>
              <a:gd name="connsiteX9" fmla="*/ 1918354 w 2260331"/>
              <a:gd name="connsiteY9" fmla="*/ 2204865 h 3057211"/>
              <a:gd name="connsiteX10" fmla="*/ 1769516 w 2260331"/>
              <a:gd name="connsiteY10" fmla="*/ 2222437 h 3057211"/>
              <a:gd name="connsiteX11" fmla="*/ 1648260 w 2260331"/>
              <a:gd name="connsiteY11" fmla="*/ 2341805 h 3057211"/>
              <a:gd name="connsiteX12" fmla="*/ 1215284 w 2260331"/>
              <a:gd name="connsiteY12" fmla="*/ 1813175 h 3057211"/>
              <a:gd name="connsiteX13" fmla="*/ 866610 w 2260331"/>
              <a:gd name="connsiteY13" fmla="*/ 1801814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69516 w 2260331"/>
              <a:gd name="connsiteY10" fmla="*/ 2222437 h 3057211"/>
              <a:gd name="connsiteX11" fmla="*/ 1648260 w 2260331"/>
              <a:gd name="connsiteY11" fmla="*/ 2341805 h 3057211"/>
              <a:gd name="connsiteX12" fmla="*/ 1215284 w 2260331"/>
              <a:gd name="connsiteY12" fmla="*/ 1813175 h 3057211"/>
              <a:gd name="connsiteX13" fmla="*/ 866610 w 2260331"/>
              <a:gd name="connsiteY13" fmla="*/ 1801814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69516 w 2260331"/>
              <a:gd name="connsiteY10" fmla="*/ 2222437 h 3057211"/>
              <a:gd name="connsiteX11" fmla="*/ 1648260 w 2260331"/>
              <a:gd name="connsiteY11" fmla="*/ 2341805 h 3057211"/>
              <a:gd name="connsiteX12" fmla="*/ 1215284 w 2260331"/>
              <a:gd name="connsiteY12" fmla="*/ 1813175 h 3057211"/>
              <a:gd name="connsiteX13" fmla="*/ 866610 w 2260331"/>
              <a:gd name="connsiteY13" fmla="*/ 1801814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8260 w 2260331"/>
              <a:gd name="connsiteY11" fmla="*/ 2341805 h 3057211"/>
              <a:gd name="connsiteX12" fmla="*/ 1215284 w 2260331"/>
              <a:gd name="connsiteY12" fmla="*/ 1813175 h 3057211"/>
              <a:gd name="connsiteX13" fmla="*/ 866610 w 2260331"/>
              <a:gd name="connsiteY13" fmla="*/ 1801814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8260 w 2260331"/>
              <a:gd name="connsiteY11" fmla="*/ 2341805 h 3057211"/>
              <a:gd name="connsiteX12" fmla="*/ 1215284 w 2260331"/>
              <a:gd name="connsiteY12" fmla="*/ 1813175 h 3057211"/>
              <a:gd name="connsiteX13" fmla="*/ 901367 w 2260331"/>
              <a:gd name="connsiteY13" fmla="*/ 1825983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8260 w 2260331"/>
              <a:gd name="connsiteY11" fmla="*/ 2341805 h 3057211"/>
              <a:gd name="connsiteX12" fmla="*/ 1215284 w 2260331"/>
              <a:gd name="connsiteY12" fmla="*/ 1813175 h 3057211"/>
              <a:gd name="connsiteX13" fmla="*/ 901367 w 2260331"/>
              <a:gd name="connsiteY13" fmla="*/ 1825983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8260 w 2260331"/>
              <a:gd name="connsiteY11" fmla="*/ 2341805 h 3057211"/>
              <a:gd name="connsiteX12" fmla="*/ 1215284 w 2260331"/>
              <a:gd name="connsiteY12" fmla="*/ 1813175 h 3057211"/>
              <a:gd name="connsiteX13" fmla="*/ 901367 w 2260331"/>
              <a:gd name="connsiteY13" fmla="*/ 1825983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15284 w 2260331"/>
              <a:gd name="connsiteY12" fmla="*/ 1813175 h 3057211"/>
              <a:gd name="connsiteX13" fmla="*/ 901367 w 2260331"/>
              <a:gd name="connsiteY13" fmla="*/ 1825983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15284 w 2260331"/>
              <a:gd name="connsiteY12" fmla="*/ 1813175 h 3057211"/>
              <a:gd name="connsiteX13" fmla="*/ 901367 w 2260331"/>
              <a:gd name="connsiteY13" fmla="*/ 1825983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15284 w 2260331"/>
              <a:gd name="connsiteY12" fmla="*/ 1813175 h 3057211"/>
              <a:gd name="connsiteX13" fmla="*/ 912416 w 2260331"/>
              <a:gd name="connsiteY13" fmla="*/ 1972703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36878 w 2260331"/>
              <a:gd name="connsiteY12" fmla="*/ 1901193 h 3057211"/>
              <a:gd name="connsiteX13" fmla="*/ 912416 w 2260331"/>
              <a:gd name="connsiteY13" fmla="*/ 1972703 h 3057211"/>
              <a:gd name="connsiteX14" fmla="*/ 665555 w 2260331"/>
              <a:gd name="connsiteY14" fmla="*/ 1880036 h 3057211"/>
              <a:gd name="connsiteX15" fmla="*/ 77140 w 2260331"/>
              <a:gd name="connsiteY15" fmla="*/ 2998071 h 3057211"/>
              <a:gd name="connsiteX16" fmla="*/ 105941 w 2260331"/>
              <a:gd name="connsiteY16"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75064 w 2260331"/>
              <a:gd name="connsiteY12" fmla="*/ 1968476 h 3057211"/>
              <a:gd name="connsiteX13" fmla="*/ 1236878 w 2260331"/>
              <a:gd name="connsiteY13" fmla="*/ 1901193 h 3057211"/>
              <a:gd name="connsiteX14" fmla="*/ 912416 w 2260331"/>
              <a:gd name="connsiteY14" fmla="*/ 1972703 h 3057211"/>
              <a:gd name="connsiteX15" fmla="*/ 665555 w 2260331"/>
              <a:gd name="connsiteY15" fmla="*/ 1880036 h 3057211"/>
              <a:gd name="connsiteX16" fmla="*/ 77140 w 2260331"/>
              <a:gd name="connsiteY16" fmla="*/ 2998071 h 3057211"/>
              <a:gd name="connsiteX17" fmla="*/ 105941 w 2260331"/>
              <a:gd name="connsiteY17"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75064 w 2260331"/>
              <a:gd name="connsiteY12" fmla="*/ 1968476 h 3057211"/>
              <a:gd name="connsiteX13" fmla="*/ 1236878 w 2260331"/>
              <a:gd name="connsiteY13" fmla="*/ 1901193 h 3057211"/>
              <a:gd name="connsiteX14" fmla="*/ 912416 w 2260331"/>
              <a:gd name="connsiteY14" fmla="*/ 1972703 h 3057211"/>
              <a:gd name="connsiteX15" fmla="*/ 709471 w 2260331"/>
              <a:gd name="connsiteY15" fmla="*/ 1852088 h 3057211"/>
              <a:gd name="connsiteX16" fmla="*/ 665555 w 2260331"/>
              <a:gd name="connsiteY16" fmla="*/ 1880036 h 3057211"/>
              <a:gd name="connsiteX17" fmla="*/ 77140 w 2260331"/>
              <a:gd name="connsiteY17" fmla="*/ 2998071 h 3057211"/>
              <a:gd name="connsiteX18" fmla="*/ 105941 w 2260331"/>
              <a:gd name="connsiteY18"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75064 w 2260331"/>
              <a:gd name="connsiteY12" fmla="*/ 1968476 h 3057211"/>
              <a:gd name="connsiteX13" fmla="*/ 1236878 w 2260331"/>
              <a:gd name="connsiteY13" fmla="*/ 1901193 h 3057211"/>
              <a:gd name="connsiteX14" fmla="*/ 912416 w 2260331"/>
              <a:gd name="connsiteY14" fmla="*/ 1972703 h 3057211"/>
              <a:gd name="connsiteX15" fmla="*/ 709471 w 2260331"/>
              <a:gd name="connsiteY15" fmla="*/ 1852088 h 3057211"/>
              <a:gd name="connsiteX16" fmla="*/ 676342 w 2260331"/>
              <a:gd name="connsiteY16" fmla="*/ 1962978 h 3057211"/>
              <a:gd name="connsiteX17" fmla="*/ 77140 w 2260331"/>
              <a:gd name="connsiteY17" fmla="*/ 2998071 h 3057211"/>
              <a:gd name="connsiteX18" fmla="*/ 105941 w 2260331"/>
              <a:gd name="connsiteY18"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75064 w 2260331"/>
              <a:gd name="connsiteY12" fmla="*/ 1968476 h 3057211"/>
              <a:gd name="connsiteX13" fmla="*/ 1236878 w 2260331"/>
              <a:gd name="connsiteY13" fmla="*/ 1901193 h 3057211"/>
              <a:gd name="connsiteX14" fmla="*/ 912416 w 2260331"/>
              <a:gd name="connsiteY14" fmla="*/ 1972703 h 3057211"/>
              <a:gd name="connsiteX15" fmla="*/ 783821 w 2260331"/>
              <a:gd name="connsiteY15" fmla="*/ 1915385 h 3057211"/>
              <a:gd name="connsiteX16" fmla="*/ 676342 w 2260331"/>
              <a:gd name="connsiteY16" fmla="*/ 1962978 h 3057211"/>
              <a:gd name="connsiteX17" fmla="*/ 77140 w 2260331"/>
              <a:gd name="connsiteY17" fmla="*/ 2998071 h 3057211"/>
              <a:gd name="connsiteX18" fmla="*/ 105941 w 2260331"/>
              <a:gd name="connsiteY18"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75064 w 2260331"/>
              <a:gd name="connsiteY12" fmla="*/ 1968476 h 3057211"/>
              <a:gd name="connsiteX13" fmla="*/ 1236878 w 2260331"/>
              <a:gd name="connsiteY13" fmla="*/ 1901193 h 3057211"/>
              <a:gd name="connsiteX14" fmla="*/ 912416 w 2260331"/>
              <a:gd name="connsiteY14" fmla="*/ 1972703 h 3057211"/>
              <a:gd name="connsiteX15" fmla="*/ 783821 w 2260331"/>
              <a:gd name="connsiteY15" fmla="*/ 1915385 h 3057211"/>
              <a:gd name="connsiteX16" fmla="*/ 551792 w 2260331"/>
              <a:gd name="connsiteY16" fmla="*/ 2048199 h 3057211"/>
              <a:gd name="connsiteX17" fmla="*/ 77140 w 2260331"/>
              <a:gd name="connsiteY17" fmla="*/ 2998071 h 3057211"/>
              <a:gd name="connsiteX18" fmla="*/ 105941 w 2260331"/>
              <a:gd name="connsiteY18"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75064 w 2260331"/>
              <a:gd name="connsiteY12" fmla="*/ 1968476 h 3057211"/>
              <a:gd name="connsiteX13" fmla="*/ 1236878 w 2260331"/>
              <a:gd name="connsiteY13" fmla="*/ 1901193 h 3057211"/>
              <a:gd name="connsiteX14" fmla="*/ 912416 w 2260331"/>
              <a:gd name="connsiteY14" fmla="*/ 1972703 h 3057211"/>
              <a:gd name="connsiteX15" fmla="*/ 764728 w 2260331"/>
              <a:gd name="connsiteY15" fmla="*/ 1881744 h 3057211"/>
              <a:gd name="connsiteX16" fmla="*/ 551792 w 2260331"/>
              <a:gd name="connsiteY16" fmla="*/ 2048199 h 3057211"/>
              <a:gd name="connsiteX17" fmla="*/ 77140 w 2260331"/>
              <a:gd name="connsiteY17" fmla="*/ 2998071 h 3057211"/>
              <a:gd name="connsiteX18" fmla="*/ 105941 w 2260331"/>
              <a:gd name="connsiteY18"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275064 w 2260331"/>
              <a:gd name="connsiteY12" fmla="*/ 1968476 h 3057211"/>
              <a:gd name="connsiteX13" fmla="*/ 1164550 w 2260331"/>
              <a:gd name="connsiteY13" fmla="*/ 1909166 h 3057211"/>
              <a:gd name="connsiteX14" fmla="*/ 912416 w 2260331"/>
              <a:gd name="connsiteY14" fmla="*/ 1972703 h 3057211"/>
              <a:gd name="connsiteX15" fmla="*/ 764728 w 2260331"/>
              <a:gd name="connsiteY15" fmla="*/ 1881744 h 3057211"/>
              <a:gd name="connsiteX16" fmla="*/ 551792 w 2260331"/>
              <a:gd name="connsiteY16" fmla="*/ 2048199 h 3057211"/>
              <a:gd name="connsiteX17" fmla="*/ 77140 w 2260331"/>
              <a:gd name="connsiteY17" fmla="*/ 2998071 h 3057211"/>
              <a:gd name="connsiteX18" fmla="*/ 105941 w 2260331"/>
              <a:gd name="connsiteY18"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365473 w 2260331"/>
              <a:gd name="connsiteY12" fmla="*/ 1958511 h 3057211"/>
              <a:gd name="connsiteX13" fmla="*/ 1164550 w 2260331"/>
              <a:gd name="connsiteY13" fmla="*/ 1909166 h 3057211"/>
              <a:gd name="connsiteX14" fmla="*/ 912416 w 2260331"/>
              <a:gd name="connsiteY14" fmla="*/ 1972703 h 3057211"/>
              <a:gd name="connsiteX15" fmla="*/ 764728 w 2260331"/>
              <a:gd name="connsiteY15" fmla="*/ 1881744 h 3057211"/>
              <a:gd name="connsiteX16" fmla="*/ 551792 w 2260331"/>
              <a:gd name="connsiteY16" fmla="*/ 2048199 h 3057211"/>
              <a:gd name="connsiteX17" fmla="*/ 77140 w 2260331"/>
              <a:gd name="connsiteY17" fmla="*/ 2998071 h 3057211"/>
              <a:gd name="connsiteX18" fmla="*/ 105941 w 2260331"/>
              <a:gd name="connsiteY18"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649248 w 2260331"/>
              <a:gd name="connsiteY11" fmla="*/ 2379072 h 3057211"/>
              <a:gd name="connsiteX12" fmla="*/ 1365473 w 2260331"/>
              <a:gd name="connsiteY12" fmla="*/ 1958511 h 3057211"/>
              <a:gd name="connsiteX13" fmla="*/ 1130409 w 2260331"/>
              <a:gd name="connsiteY13" fmla="*/ 1984421 h 3057211"/>
              <a:gd name="connsiteX14" fmla="*/ 912416 w 2260331"/>
              <a:gd name="connsiteY14" fmla="*/ 1972703 h 3057211"/>
              <a:gd name="connsiteX15" fmla="*/ 764728 w 2260331"/>
              <a:gd name="connsiteY15" fmla="*/ 1881744 h 3057211"/>
              <a:gd name="connsiteX16" fmla="*/ 551792 w 2260331"/>
              <a:gd name="connsiteY16" fmla="*/ 2048199 h 3057211"/>
              <a:gd name="connsiteX17" fmla="*/ 77140 w 2260331"/>
              <a:gd name="connsiteY17" fmla="*/ 2998071 h 3057211"/>
              <a:gd name="connsiteX18" fmla="*/ 105941 w 2260331"/>
              <a:gd name="connsiteY18" fmla="*/ 2206777 h 3057211"/>
              <a:gd name="connsiteX0" fmla="*/ 105941 w 2260331"/>
              <a:gd name="connsiteY0" fmla="*/ 2206777 h 3057211"/>
              <a:gd name="connsiteX1" fmla="*/ 355394 w 2260331"/>
              <a:gd name="connsiteY1" fmla="*/ 1443918 h 3057211"/>
              <a:gd name="connsiteX2" fmla="*/ 720550 w 2260331"/>
              <a:gd name="connsiteY2" fmla="*/ 1138177 h 3057211"/>
              <a:gd name="connsiteX3" fmla="*/ 1094031 w 2260331"/>
              <a:gd name="connsiteY3" fmla="*/ 1146610 h 3057211"/>
              <a:gd name="connsiteX4" fmla="*/ 1738826 w 2260331"/>
              <a:gd name="connsiteY4" fmla="*/ 125012 h 3057211"/>
              <a:gd name="connsiteX5" fmla="*/ 2112306 w 2260331"/>
              <a:gd name="connsiteY5" fmla="*/ 133445 h 3057211"/>
              <a:gd name="connsiteX6" fmla="*/ 2221243 w 2260331"/>
              <a:gd name="connsiteY6" fmla="*/ 488267 h 3057211"/>
              <a:gd name="connsiteX7" fmla="*/ 2228180 w 2260331"/>
              <a:gd name="connsiteY7" fmla="*/ 750080 h 3057211"/>
              <a:gd name="connsiteX8" fmla="*/ 2097379 w 2260331"/>
              <a:gd name="connsiteY8" fmla="*/ 1448363 h 3057211"/>
              <a:gd name="connsiteX9" fmla="*/ 1918354 w 2260331"/>
              <a:gd name="connsiteY9" fmla="*/ 2204865 h 3057211"/>
              <a:gd name="connsiteX10" fmla="*/ 1775066 w 2260331"/>
              <a:gd name="connsiteY10" fmla="*/ 2431887 h 3057211"/>
              <a:gd name="connsiteX11" fmla="*/ 1578531 w 2260331"/>
              <a:gd name="connsiteY11" fmla="*/ 2435472 h 3057211"/>
              <a:gd name="connsiteX12" fmla="*/ 1365473 w 2260331"/>
              <a:gd name="connsiteY12" fmla="*/ 1958511 h 3057211"/>
              <a:gd name="connsiteX13" fmla="*/ 1130409 w 2260331"/>
              <a:gd name="connsiteY13" fmla="*/ 1984421 h 3057211"/>
              <a:gd name="connsiteX14" fmla="*/ 912416 w 2260331"/>
              <a:gd name="connsiteY14" fmla="*/ 1972703 h 3057211"/>
              <a:gd name="connsiteX15" fmla="*/ 764728 w 2260331"/>
              <a:gd name="connsiteY15" fmla="*/ 1881744 h 3057211"/>
              <a:gd name="connsiteX16" fmla="*/ 551792 w 2260331"/>
              <a:gd name="connsiteY16" fmla="*/ 2048199 h 3057211"/>
              <a:gd name="connsiteX17" fmla="*/ 77140 w 2260331"/>
              <a:gd name="connsiteY17" fmla="*/ 2998071 h 3057211"/>
              <a:gd name="connsiteX18" fmla="*/ 105941 w 2260331"/>
              <a:gd name="connsiteY18" fmla="*/ 2206777 h 3057211"/>
              <a:gd name="connsiteX0" fmla="*/ 105941 w 2266505"/>
              <a:gd name="connsiteY0" fmla="*/ 2206777 h 3057211"/>
              <a:gd name="connsiteX1" fmla="*/ 355394 w 2266505"/>
              <a:gd name="connsiteY1" fmla="*/ 1443918 h 3057211"/>
              <a:gd name="connsiteX2" fmla="*/ 720550 w 2266505"/>
              <a:gd name="connsiteY2" fmla="*/ 1138177 h 3057211"/>
              <a:gd name="connsiteX3" fmla="*/ 1094031 w 2266505"/>
              <a:gd name="connsiteY3" fmla="*/ 1146610 h 3057211"/>
              <a:gd name="connsiteX4" fmla="*/ 1738826 w 2266505"/>
              <a:gd name="connsiteY4" fmla="*/ 125012 h 3057211"/>
              <a:gd name="connsiteX5" fmla="*/ 2112306 w 2266505"/>
              <a:gd name="connsiteY5" fmla="*/ 133445 h 3057211"/>
              <a:gd name="connsiteX6" fmla="*/ 2247193 w 2266505"/>
              <a:gd name="connsiteY6" fmla="*/ 431480 h 3057211"/>
              <a:gd name="connsiteX7" fmla="*/ 2228180 w 2266505"/>
              <a:gd name="connsiteY7" fmla="*/ 750080 h 3057211"/>
              <a:gd name="connsiteX8" fmla="*/ 2097379 w 2266505"/>
              <a:gd name="connsiteY8" fmla="*/ 1448363 h 3057211"/>
              <a:gd name="connsiteX9" fmla="*/ 1918354 w 2266505"/>
              <a:gd name="connsiteY9" fmla="*/ 2204865 h 3057211"/>
              <a:gd name="connsiteX10" fmla="*/ 1775066 w 2266505"/>
              <a:gd name="connsiteY10" fmla="*/ 2431887 h 3057211"/>
              <a:gd name="connsiteX11" fmla="*/ 1578531 w 2266505"/>
              <a:gd name="connsiteY11" fmla="*/ 2435472 h 3057211"/>
              <a:gd name="connsiteX12" fmla="*/ 1365473 w 2266505"/>
              <a:gd name="connsiteY12" fmla="*/ 1958511 h 3057211"/>
              <a:gd name="connsiteX13" fmla="*/ 1130409 w 2266505"/>
              <a:gd name="connsiteY13" fmla="*/ 1984421 h 3057211"/>
              <a:gd name="connsiteX14" fmla="*/ 912416 w 2266505"/>
              <a:gd name="connsiteY14" fmla="*/ 1972703 h 3057211"/>
              <a:gd name="connsiteX15" fmla="*/ 764728 w 2266505"/>
              <a:gd name="connsiteY15" fmla="*/ 1881744 h 3057211"/>
              <a:gd name="connsiteX16" fmla="*/ 551792 w 2266505"/>
              <a:gd name="connsiteY16" fmla="*/ 2048199 h 3057211"/>
              <a:gd name="connsiteX17" fmla="*/ 77140 w 2266505"/>
              <a:gd name="connsiteY17" fmla="*/ 2998071 h 3057211"/>
              <a:gd name="connsiteX18" fmla="*/ 105941 w 2266505"/>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94031 w 2294514"/>
              <a:gd name="connsiteY3" fmla="*/ 1146610 h 3057211"/>
              <a:gd name="connsiteX4" fmla="*/ 1738826 w 2294514"/>
              <a:gd name="connsiteY4" fmla="*/ 125012 h 3057211"/>
              <a:gd name="connsiteX5" fmla="*/ 2112306 w 2294514"/>
              <a:gd name="connsiteY5" fmla="*/ 133445 h 3057211"/>
              <a:gd name="connsiteX6" fmla="*/ 2247193 w 2294514"/>
              <a:gd name="connsiteY6" fmla="*/ 431480 h 3057211"/>
              <a:gd name="connsiteX7" fmla="*/ 2262363 w 2294514"/>
              <a:gd name="connsiteY7" fmla="*/ 966000 h 3057211"/>
              <a:gd name="connsiteX8" fmla="*/ 2097379 w 2294514"/>
              <a:gd name="connsiteY8" fmla="*/ 1448363 h 3057211"/>
              <a:gd name="connsiteX9" fmla="*/ 1918354 w 2294514"/>
              <a:gd name="connsiteY9" fmla="*/ 2204865 h 3057211"/>
              <a:gd name="connsiteX10" fmla="*/ 1775066 w 2294514"/>
              <a:gd name="connsiteY10" fmla="*/ 2431887 h 3057211"/>
              <a:gd name="connsiteX11" fmla="*/ 1578531 w 2294514"/>
              <a:gd name="connsiteY11" fmla="*/ 243547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94031 w 2294514"/>
              <a:gd name="connsiteY3" fmla="*/ 1146610 h 3057211"/>
              <a:gd name="connsiteX4" fmla="*/ 1738826 w 2294514"/>
              <a:gd name="connsiteY4" fmla="*/ 125012 h 3057211"/>
              <a:gd name="connsiteX5" fmla="*/ 2113541 w 2294514"/>
              <a:gd name="connsiteY5" fmla="*/ 195989 h 3057211"/>
              <a:gd name="connsiteX6" fmla="*/ 2247193 w 2294514"/>
              <a:gd name="connsiteY6" fmla="*/ 431480 h 3057211"/>
              <a:gd name="connsiteX7" fmla="*/ 2262363 w 2294514"/>
              <a:gd name="connsiteY7" fmla="*/ 966000 h 3057211"/>
              <a:gd name="connsiteX8" fmla="*/ 2097379 w 2294514"/>
              <a:gd name="connsiteY8" fmla="*/ 1448363 h 3057211"/>
              <a:gd name="connsiteX9" fmla="*/ 1918354 w 2294514"/>
              <a:gd name="connsiteY9" fmla="*/ 2204865 h 3057211"/>
              <a:gd name="connsiteX10" fmla="*/ 1775066 w 2294514"/>
              <a:gd name="connsiteY10" fmla="*/ 2431887 h 3057211"/>
              <a:gd name="connsiteX11" fmla="*/ 1578531 w 2294514"/>
              <a:gd name="connsiteY11" fmla="*/ 243547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94031 w 2294514"/>
              <a:gd name="connsiteY3" fmla="*/ 1146610 h 3057211"/>
              <a:gd name="connsiteX4" fmla="*/ 1738826 w 2294514"/>
              <a:gd name="connsiteY4" fmla="*/ 125012 h 3057211"/>
              <a:gd name="connsiteX5" fmla="*/ 2113541 w 2294514"/>
              <a:gd name="connsiteY5" fmla="*/ 195989 h 3057211"/>
              <a:gd name="connsiteX6" fmla="*/ 2247193 w 2294514"/>
              <a:gd name="connsiteY6" fmla="*/ 431480 h 3057211"/>
              <a:gd name="connsiteX7" fmla="*/ 2262363 w 2294514"/>
              <a:gd name="connsiteY7" fmla="*/ 966000 h 3057211"/>
              <a:gd name="connsiteX8" fmla="*/ 2097379 w 2294514"/>
              <a:gd name="connsiteY8" fmla="*/ 1448363 h 3057211"/>
              <a:gd name="connsiteX9" fmla="*/ 1918354 w 2294514"/>
              <a:gd name="connsiteY9" fmla="*/ 2204865 h 3057211"/>
              <a:gd name="connsiteX10" fmla="*/ 1775066 w 2294514"/>
              <a:gd name="connsiteY10" fmla="*/ 2431887 h 3057211"/>
              <a:gd name="connsiteX11" fmla="*/ 1578531 w 2294514"/>
              <a:gd name="connsiteY11" fmla="*/ 243547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94031 w 2294514"/>
              <a:gd name="connsiteY3" fmla="*/ 1146610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097379 w 2294514"/>
              <a:gd name="connsiteY8" fmla="*/ 1448363 h 3057211"/>
              <a:gd name="connsiteX9" fmla="*/ 1918354 w 2294514"/>
              <a:gd name="connsiteY9" fmla="*/ 2204865 h 3057211"/>
              <a:gd name="connsiteX10" fmla="*/ 1775066 w 2294514"/>
              <a:gd name="connsiteY10" fmla="*/ 2431887 h 3057211"/>
              <a:gd name="connsiteX11" fmla="*/ 1578531 w 2294514"/>
              <a:gd name="connsiteY11" fmla="*/ 243547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94031 w 2294514"/>
              <a:gd name="connsiteY3" fmla="*/ 1146610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097379 w 2294514"/>
              <a:gd name="connsiteY8" fmla="*/ 1448363 h 3057211"/>
              <a:gd name="connsiteX9" fmla="*/ 1988345 w 2294514"/>
              <a:gd name="connsiteY9" fmla="*/ 2175824 h 3057211"/>
              <a:gd name="connsiteX10" fmla="*/ 1775066 w 2294514"/>
              <a:gd name="connsiteY10" fmla="*/ 2431887 h 3057211"/>
              <a:gd name="connsiteX11" fmla="*/ 1578531 w 2294514"/>
              <a:gd name="connsiteY11" fmla="*/ 243547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94031 w 2294514"/>
              <a:gd name="connsiteY3" fmla="*/ 1146610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097379 w 2294514"/>
              <a:gd name="connsiteY8" fmla="*/ 1448363 h 3057211"/>
              <a:gd name="connsiteX9" fmla="*/ 1988345 w 2294514"/>
              <a:gd name="connsiteY9" fmla="*/ 2175824 h 3057211"/>
              <a:gd name="connsiteX10" fmla="*/ 1775066 w 2294514"/>
              <a:gd name="connsiteY10" fmla="*/ 2431887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94031 w 2294514"/>
              <a:gd name="connsiteY3" fmla="*/ 1146610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097379 w 2294514"/>
              <a:gd name="connsiteY8" fmla="*/ 1448363 h 3057211"/>
              <a:gd name="connsiteX9" fmla="*/ 1988345 w 2294514"/>
              <a:gd name="connsiteY9" fmla="*/ 2175824 h 3057211"/>
              <a:gd name="connsiteX10" fmla="*/ 1775409 w 2294514"/>
              <a:gd name="connsiteY10" fmla="*/ 2342279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94031 w 2294514"/>
              <a:gd name="connsiteY3" fmla="*/ 1146610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097379 w 2294514"/>
              <a:gd name="connsiteY8" fmla="*/ 1448363 h 3057211"/>
              <a:gd name="connsiteX9" fmla="*/ 2006427 w 2294514"/>
              <a:gd name="connsiteY9" fmla="*/ 2173831 h 3057211"/>
              <a:gd name="connsiteX10" fmla="*/ 1775409 w 2294514"/>
              <a:gd name="connsiteY10" fmla="*/ 2342279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94031 w 2294514"/>
              <a:gd name="connsiteY3" fmla="*/ 1146610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097379 w 2294514"/>
              <a:gd name="connsiteY8" fmla="*/ 1448363 h 3057211"/>
              <a:gd name="connsiteX9" fmla="*/ 2006427 w 2294514"/>
              <a:gd name="connsiteY9" fmla="*/ 2173831 h 3057211"/>
              <a:gd name="connsiteX10" fmla="*/ 1775409 w 2294514"/>
              <a:gd name="connsiteY10" fmla="*/ 2342279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84011 w 2294514"/>
              <a:gd name="connsiteY3" fmla="*/ 988644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097379 w 2294514"/>
              <a:gd name="connsiteY8" fmla="*/ 1448363 h 3057211"/>
              <a:gd name="connsiteX9" fmla="*/ 2006427 w 2294514"/>
              <a:gd name="connsiteY9" fmla="*/ 2173831 h 3057211"/>
              <a:gd name="connsiteX10" fmla="*/ 1775409 w 2294514"/>
              <a:gd name="connsiteY10" fmla="*/ 2342279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84011 w 2294514"/>
              <a:gd name="connsiteY3" fmla="*/ 988644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097379 w 2294514"/>
              <a:gd name="connsiteY8" fmla="*/ 1448363 h 3057211"/>
              <a:gd name="connsiteX9" fmla="*/ 2006427 w 2294514"/>
              <a:gd name="connsiteY9" fmla="*/ 2173831 h 3057211"/>
              <a:gd name="connsiteX10" fmla="*/ 1775409 w 2294514"/>
              <a:gd name="connsiteY10" fmla="*/ 2342279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84011 w 2294514"/>
              <a:gd name="connsiteY3" fmla="*/ 988644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097379 w 2294514"/>
              <a:gd name="connsiteY8" fmla="*/ 1448363 h 3057211"/>
              <a:gd name="connsiteX9" fmla="*/ 2006427 w 2294514"/>
              <a:gd name="connsiteY9" fmla="*/ 2173831 h 3057211"/>
              <a:gd name="connsiteX10" fmla="*/ 1776420 w 2294514"/>
              <a:gd name="connsiteY10" fmla="*/ 2377914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720550 w 2294514"/>
              <a:gd name="connsiteY2" fmla="*/ 1138177 h 3057211"/>
              <a:gd name="connsiteX3" fmla="*/ 1084011 w 2294514"/>
              <a:gd name="connsiteY3" fmla="*/ 988644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131866 w 2294514"/>
              <a:gd name="connsiteY8" fmla="*/ 1480829 h 3057211"/>
              <a:gd name="connsiteX9" fmla="*/ 2006427 w 2294514"/>
              <a:gd name="connsiteY9" fmla="*/ 2173831 h 3057211"/>
              <a:gd name="connsiteX10" fmla="*/ 1776420 w 2294514"/>
              <a:gd name="connsiteY10" fmla="*/ 2377914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669141 w 2294514"/>
              <a:gd name="connsiteY2" fmla="*/ 1070119 h 3057211"/>
              <a:gd name="connsiteX3" fmla="*/ 1084011 w 2294514"/>
              <a:gd name="connsiteY3" fmla="*/ 988644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131866 w 2294514"/>
              <a:gd name="connsiteY8" fmla="*/ 1480829 h 3057211"/>
              <a:gd name="connsiteX9" fmla="*/ 2006427 w 2294514"/>
              <a:gd name="connsiteY9" fmla="*/ 2173831 h 3057211"/>
              <a:gd name="connsiteX10" fmla="*/ 1776420 w 2294514"/>
              <a:gd name="connsiteY10" fmla="*/ 2377914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669141 w 2294514"/>
              <a:gd name="connsiteY2" fmla="*/ 1070119 h 3057211"/>
              <a:gd name="connsiteX3" fmla="*/ 1084011 w 2294514"/>
              <a:gd name="connsiteY3" fmla="*/ 988644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131866 w 2294514"/>
              <a:gd name="connsiteY8" fmla="*/ 1480829 h 3057211"/>
              <a:gd name="connsiteX9" fmla="*/ 2006427 w 2294514"/>
              <a:gd name="connsiteY9" fmla="*/ 2173831 h 3057211"/>
              <a:gd name="connsiteX10" fmla="*/ 1776420 w 2294514"/>
              <a:gd name="connsiteY10" fmla="*/ 2377914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669141 w 2294514"/>
              <a:gd name="connsiteY2" fmla="*/ 1070119 h 3057211"/>
              <a:gd name="connsiteX3" fmla="*/ 1084011 w 2294514"/>
              <a:gd name="connsiteY3" fmla="*/ 988644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131866 w 2294514"/>
              <a:gd name="connsiteY8" fmla="*/ 1480829 h 3057211"/>
              <a:gd name="connsiteX9" fmla="*/ 2006427 w 2294514"/>
              <a:gd name="connsiteY9" fmla="*/ 2173831 h 3057211"/>
              <a:gd name="connsiteX10" fmla="*/ 1776420 w 2294514"/>
              <a:gd name="connsiteY10" fmla="*/ 2377914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105941 w 2294514"/>
              <a:gd name="connsiteY0" fmla="*/ 2206777 h 3057211"/>
              <a:gd name="connsiteX1" fmla="*/ 355394 w 2294514"/>
              <a:gd name="connsiteY1" fmla="*/ 1443918 h 3057211"/>
              <a:gd name="connsiteX2" fmla="*/ 669141 w 2294514"/>
              <a:gd name="connsiteY2" fmla="*/ 1070119 h 3057211"/>
              <a:gd name="connsiteX3" fmla="*/ 1084011 w 2294514"/>
              <a:gd name="connsiteY3" fmla="*/ 988644 h 3057211"/>
              <a:gd name="connsiteX4" fmla="*/ 1738826 w 2294514"/>
              <a:gd name="connsiteY4" fmla="*/ 125012 h 3057211"/>
              <a:gd name="connsiteX5" fmla="*/ 2113541 w 2294514"/>
              <a:gd name="connsiteY5" fmla="*/ 195989 h 3057211"/>
              <a:gd name="connsiteX6" fmla="*/ 2267297 w 2294514"/>
              <a:gd name="connsiteY6" fmla="*/ 500757 h 3057211"/>
              <a:gd name="connsiteX7" fmla="*/ 2262363 w 2294514"/>
              <a:gd name="connsiteY7" fmla="*/ 966000 h 3057211"/>
              <a:gd name="connsiteX8" fmla="*/ 2131866 w 2294514"/>
              <a:gd name="connsiteY8" fmla="*/ 1480829 h 3057211"/>
              <a:gd name="connsiteX9" fmla="*/ 2006427 w 2294514"/>
              <a:gd name="connsiteY9" fmla="*/ 2173831 h 3057211"/>
              <a:gd name="connsiteX10" fmla="*/ 1776420 w 2294514"/>
              <a:gd name="connsiteY10" fmla="*/ 2377914 h 3057211"/>
              <a:gd name="connsiteX11" fmla="*/ 1555393 w 2294514"/>
              <a:gd name="connsiteY11" fmla="*/ 2259292 h 3057211"/>
              <a:gd name="connsiteX12" fmla="*/ 1365473 w 2294514"/>
              <a:gd name="connsiteY12" fmla="*/ 1958511 h 3057211"/>
              <a:gd name="connsiteX13" fmla="*/ 1130409 w 2294514"/>
              <a:gd name="connsiteY13" fmla="*/ 1984421 h 3057211"/>
              <a:gd name="connsiteX14" fmla="*/ 912416 w 2294514"/>
              <a:gd name="connsiteY14" fmla="*/ 1972703 h 3057211"/>
              <a:gd name="connsiteX15" fmla="*/ 764728 w 2294514"/>
              <a:gd name="connsiteY15" fmla="*/ 1881744 h 3057211"/>
              <a:gd name="connsiteX16" fmla="*/ 551792 w 2294514"/>
              <a:gd name="connsiteY16" fmla="*/ 2048199 h 3057211"/>
              <a:gd name="connsiteX17" fmla="*/ 77140 w 2294514"/>
              <a:gd name="connsiteY17" fmla="*/ 2998071 h 3057211"/>
              <a:gd name="connsiteX18" fmla="*/ 105941 w 2294514"/>
              <a:gd name="connsiteY18" fmla="*/ 2206777 h 3057211"/>
              <a:gd name="connsiteX0" fmla="*/ 81190 w 2269763"/>
              <a:gd name="connsiteY0" fmla="*/ 2206777 h 2871850"/>
              <a:gd name="connsiteX1" fmla="*/ 330643 w 2269763"/>
              <a:gd name="connsiteY1" fmla="*/ 1443918 h 2871850"/>
              <a:gd name="connsiteX2" fmla="*/ 644390 w 2269763"/>
              <a:gd name="connsiteY2" fmla="*/ 1070119 h 2871850"/>
              <a:gd name="connsiteX3" fmla="*/ 1059260 w 2269763"/>
              <a:gd name="connsiteY3" fmla="*/ 988644 h 2871850"/>
              <a:gd name="connsiteX4" fmla="*/ 1714075 w 2269763"/>
              <a:gd name="connsiteY4" fmla="*/ 125012 h 2871850"/>
              <a:gd name="connsiteX5" fmla="*/ 2088790 w 2269763"/>
              <a:gd name="connsiteY5" fmla="*/ 195989 h 2871850"/>
              <a:gd name="connsiteX6" fmla="*/ 2242546 w 2269763"/>
              <a:gd name="connsiteY6" fmla="*/ 500757 h 2871850"/>
              <a:gd name="connsiteX7" fmla="*/ 2237612 w 2269763"/>
              <a:gd name="connsiteY7" fmla="*/ 966000 h 2871850"/>
              <a:gd name="connsiteX8" fmla="*/ 2107115 w 2269763"/>
              <a:gd name="connsiteY8" fmla="*/ 1480829 h 2871850"/>
              <a:gd name="connsiteX9" fmla="*/ 1981676 w 2269763"/>
              <a:gd name="connsiteY9" fmla="*/ 2173831 h 2871850"/>
              <a:gd name="connsiteX10" fmla="*/ 1751669 w 2269763"/>
              <a:gd name="connsiteY10" fmla="*/ 2377914 h 2871850"/>
              <a:gd name="connsiteX11" fmla="*/ 1530642 w 2269763"/>
              <a:gd name="connsiteY11" fmla="*/ 2259292 h 2871850"/>
              <a:gd name="connsiteX12" fmla="*/ 1340722 w 2269763"/>
              <a:gd name="connsiteY12" fmla="*/ 1958511 h 2871850"/>
              <a:gd name="connsiteX13" fmla="*/ 1105658 w 2269763"/>
              <a:gd name="connsiteY13" fmla="*/ 1984421 h 2871850"/>
              <a:gd name="connsiteX14" fmla="*/ 887665 w 2269763"/>
              <a:gd name="connsiteY14" fmla="*/ 1972703 h 2871850"/>
              <a:gd name="connsiteX15" fmla="*/ 739977 w 2269763"/>
              <a:gd name="connsiteY15" fmla="*/ 1881744 h 2871850"/>
              <a:gd name="connsiteX16" fmla="*/ 527041 w 2269763"/>
              <a:gd name="connsiteY16" fmla="*/ 2048199 h 2871850"/>
              <a:gd name="connsiteX17" fmla="*/ 77140 w 2269763"/>
              <a:gd name="connsiteY17" fmla="*/ 2812710 h 2871850"/>
              <a:gd name="connsiteX18" fmla="*/ 81190 w 2269763"/>
              <a:gd name="connsiteY18" fmla="*/ 2206777 h 2871850"/>
              <a:gd name="connsiteX0" fmla="*/ 129241 w 2269763"/>
              <a:gd name="connsiteY0" fmla="*/ 2092045 h 2871850"/>
              <a:gd name="connsiteX1" fmla="*/ 330643 w 2269763"/>
              <a:gd name="connsiteY1" fmla="*/ 1443918 h 2871850"/>
              <a:gd name="connsiteX2" fmla="*/ 644390 w 2269763"/>
              <a:gd name="connsiteY2" fmla="*/ 1070119 h 2871850"/>
              <a:gd name="connsiteX3" fmla="*/ 1059260 w 2269763"/>
              <a:gd name="connsiteY3" fmla="*/ 988644 h 2871850"/>
              <a:gd name="connsiteX4" fmla="*/ 1714075 w 2269763"/>
              <a:gd name="connsiteY4" fmla="*/ 125012 h 2871850"/>
              <a:gd name="connsiteX5" fmla="*/ 2088790 w 2269763"/>
              <a:gd name="connsiteY5" fmla="*/ 195989 h 2871850"/>
              <a:gd name="connsiteX6" fmla="*/ 2242546 w 2269763"/>
              <a:gd name="connsiteY6" fmla="*/ 500757 h 2871850"/>
              <a:gd name="connsiteX7" fmla="*/ 2237612 w 2269763"/>
              <a:gd name="connsiteY7" fmla="*/ 966000 h 2871850"/>
              <a:gd name="connsiteX8" fmla="*/ 2107115 w 2269763"/>
              <a:gd name="connsiteY8" fmla="*/ 1480829 h 2871850"/>
              <a:gd name="connsiteX9" fmla="*/ 1981676 w 2269763"/>
              <a:gd name="connsiteY9" fmla="*/ 2173831 h 2871850"/>
              <a:gd name="connsiteX10" fmla="*/ 1751669 w 2269763"/>
              <a:gd name="connsiteY10" fmla="*/ 2377914 h 2871850"/>
              <a:gd name="connsiteX11" fmla="*/ 1530642 w 2269763"/>
              <a:gd name="connsiteY11" fmla="*/ 2259292 h 2871850"/>
              <a:gd name="connsiteX12" fmla="*/ 1340722 w 2269763"/>
              <a:gd name="connsiteY12" fmla="*/ 1958511 h 2871850"/>
              <a:gd name="connsiteX13" fmla="*/ 1105658 w 2269763"/>
              <a:gd name="connsiteY13" fmla="*/ 1984421 h 2871850"/>
              <a:gd name="connsiteX14" fmla="*/ 887665 w 2269763"/>
              <a:gd name="connsiteY14" fmla="*/ 1972703 h 2871850"/>
              <a:gd name="connsiteX15" fmla="*/ 739977 w 2269763"/>
              <a:gd name="connsiteY15" fmla="*/ 1881744 h 2871850"/>
              <a:gd name="connsiteX16" fmla="*/ 527041 w 2269763"/>
              <a:gd name="connsiteY16" fmla="*/ 2048199 h 2871850"/>
              <a:gd name="connsiteX17" fmla="*/ 77140 w 2269763"/>
              <a:gd name="connsiteY17" fmla="*/ 2812710 h 2871850"/>
              <a:gd name="connsiteX18" fmla="*/ 129241 w 2269763"/>
              <a:gd name="connsiteY18" fmla="*/ 2092045 h 2871850"/>
              <a:gd name="connsiteX0" fmla="*/ 129241 w 2269763"/>
              <a:gd name="connsiteY0" fmla="*/ 2092045 h 2871850"/>
              <a:gd name="connsiteX1" fmla="*/ 307915 w 2269763"/>
              <a:gd name="connsiteY1" fmla="*/ 1357429 h 2871850"/>
              <a:gd name="connsiteX2" fmla="*/ 644390 w 2269763"/>
              <a:gd name="connsiteY2" fmla="*/ 1070119 h 2871850"/>
              <a:gd name="connsiteX3" fmla="*/ 1059260 w 2269763"/>
              <a:gd name="connsiteY3" fmla="*/ 988644 h 2871850"/>
              <a:gd name="connsiteX4" fmla="*/ 1714075 w 2269763"/>
              <a:gd name="connsiteY4" fmla="*/ 125012 h 2871850"/>
              <a:gd name="connsiteX5" fmla="*/ 2088790 w 2269763"/>
              <a:gd name="connsiteY5" fmla="*/ 195989 h 2871850"/>
              <a:gd name="connsiteX6" fmla="*/ 2242546 w 2269763"/>
              <a:gd name="connsiteY6" fmla="*/ 500757 h 2871850"/>
              <a:gd name="connsiteX7" fmla="*/ 2237612 w 2269763"/>
              <a:gd name="connsiteY7" fmla="*/ 966000 h 2871850"/>
              <a:gd name="connsiteX8" fmla="*/ 2107115 w 2269763"/>
              <a:gd name="connsiteY8" fmla="*/ 1480829 h 2871850"/>
              <a:gd name="connsiteX9" fmla="*/ 1981676 w 2269763"/>
              <a:gd name="connsiteY9" fmla="*/ 2173831 h 2871850"/>
              <a:gd name="connsiteX10" fmla="*/ 1751669 w 2269763"/>
              <a:gd name="connsiteY10" fmla="*/ 2377914 h 2871850"/>
              <a:gd name="connsiteX11" fmla="*/ 1530642 w 2269763"/>
              <a:gd name="connsiteY11" fmla="*/ 2259292 h 2871850"/>
              <a:gd name="connsiteX12" fmla="*/ 1340722 w 2269763"/>
              <a:gd name="connsiteY12" fmla="*/ 1958511 h 2871850"/>
              <a:gd name="connsiteX13" fmla="*/ 1105658 w 2269763"/>
              <a:gd name="connsiteY13" fmla="*/ 1984421 h 2871850"/>
              <a:gd name="connsiteX14" fmla="*/ 887665 w 2269763"/>
              <a:gd name="connsiteY14" fmla="*/ 1972703 h 2871850"/>
              <a:gd name="connsiteX15" fmla="*/ 739977 w 2269763"/>
              <a:gd name="connsiteY15" fmla="*/ 1881744 h 2871850"/>
              <a:gd name="connsiteX16" fmla="*/ 527041 w 2269763"/>
              <a:gd name="connsiteY16" fmla="*/ 2048199 h 2871850"/>
              <a:gd name="connsiteX17" fmla="*/ 77140 w 2269763"/>
              <a:gd name="connsiteY17" fmla="*/ 2812710 h 2871850"/>
              <a:gd name="connsiteX18" fmla="*/ 129241 w 2269763"/>
              <a:gd name="connsiteY18" fmla="*/ 2092045 h 2871850"/>
              <a:gd name="connsiteX0" fmla="*/ 129241 w 2269763"/>
              <a:gd name="connsiteY0" fmla="*/ 2092045 h 2871850"/>
              <a:gd name="connsiteX1" fmla="*/ 305892 w 2269763"/>
              <a:gd name="connsiteY1" fmla="*/ 1286160 h 2871850"/>
              <a:gd name="connsiteX2" fmla="*/ 644390 w 2269763"/>
              <a:gd name="connsiteY2" fmla="*/ 1070119 h 2871850"/>
              <a:gd name="connsiteX3" fmla="*/ 1059260 w 2269763"/>
              <a:gd name="connsiteY3" fmla="*/ 988644 h 2871850"/>
              <a:gd name="connsiteX4" fmla="*/ 1714075 w 2269763"/>
              <a:gd name="connsiteY4" fmla="*/ 125012 h 2871850"/>
              <a:gd name="connsiteX5" fmla="*/ 2088790 w 2269763"/>
              <a:gd name="connsiteY5" fmla="*/ 195989 h 2871850"/>
              <a:gd name="connsiteX6" fmla="*/ 2242546 w 2269763"/>
              <a:gd name="connsiteY6" fmla="*/ 500757 h 2871850"/>
              <a:gd name="connsiteX7" fmla="*/ 2237612 w 2269763"/>
              <a:gd name="connsiteY7" fmla="*/ 966000 h 2871850"/>
              <a:gd name="connsiteX8" fmla="*/ 2107115 w 2269763"/>
              <a:gd name="connsiteY8" fmla="*/ 1480829 h 2871850"/>
              <a:gd name="connsiteX9" fmla="*/ 1981676 w 2269763"/>
              <a:gd name="connsiteY9" fmla="*/ 2173831 h 2871850"/>
              <a:gd name="connsiteX10" fmla="*/ 1751669 w 2269763"/>
              <a:gd name="connsiteY10" fmla="*/ 2377914 h 2871850"/>
              <a:gd name="connsiteX11" fmla="*/ 1530642 w 2269763"/>
              <a:gd name="connsiteY11" fmla="*/ 2259292 h 2871850"/>
              <a:gd name="connsiteX12" fmla="*/ 1340722 w 2269763"/>
              <a:gd name="connsiteY12" fmla="*/ 1958511 h 2871850"/>
              <a:gd name="connsiteX13" fmla="*/ 1105658 w 2269763"/>
              <a:gd name="connsiteY13" fmla="*/ 1984421 h 2871850"/>
              <a:gd name="connsiteX14" fmla="*/ 887665 w 2269763"/>
              <a:gd name="connsiteY14" fmla="*/ 1972703 h 2871850"/>
              <a:gd name="connsiteX15" fmla="*/ 739977 w 2269763"/>
              <a:gd name="connsiteY15" fmla="*/ 1881744 h 2871850"/>
              <a:gd name="connsiteX16" fmla="*/ 527041 w 2269763"/>
              <a:gd name="connsiteY16" fmla="*/ 2048199 h 2871850"/>
              <a:gd name="connsiteX17" fmla="*/ 77140 w 2269763"/>
              <a:gd name="connsiteY17" fmla="*/ 2812710 h 2871850"/>
              <a:gd name="connsiteX18" fmla="*/ 129241 w 2269763"/>
              <a:gd name="connsiteY18" fmla="*/ 2092045 h 2871850"/>
              <a:gd name="connsiteX0" fmla="*/ 129241 w 2269763"/>
              <a:gd name="connsiteY0" fmla="*/ 2092045 h 2871850"/>
              <a:gd name="connsiteX1" fmla="*/ 305892 w 2269763"/>
              <a:gd name="connsiteY1" fmla="*/ 1286160 h 2871850"/>
              <a:gd name="connsiteX2" fmla="*/ 644390 w 2269763"/>
              <a:gd name="connsiteY2" fmla="*/ 1070119 h 2871850"/>
              <a:gd name="connsiteX3" fmla="*/ 1059260 w 2269763"/>
              <a:gd name="connsiteY3" fmla="*/ 988644 h 2871850"/>
              <a:gd name="connsiteX4" fmla="*/ 1714075 w 2269763"/>
              <a:gd name="connsiteY4" fmla="*/ 125012 h 2871850"/>
              <a:gd name="connsiteX5" fmla="*/ 2088790 w 2269763"/>
              <a:gd name="connsiteY5" fmla="*/ 195989 h 2871850"/>
              <a:gd name="connsiteX6" fmla="*/ 2242546 w 2269763"/>
              <a:gd name="connsiteY6" fmla="*/ 500757 h 2871850"/>
              <a:gd name="connsiteX7" fmla="*/ 2237612 w 2269763"/>
              <a:gd name="connsiteY7" fmla="*/ 966000 h 2871850"/>
              <a:gd name="connsiteX8" fmla="*/ 2107115 w 2269763"/>
              <a:gd name="connsiteY8" fmla="*/ 1480829 h 2871850"/>
              <a:gd name="connsiteX9" fmla="*/ 1981676 w 2269763"/>
              <a:gd name="connsiteY9" fmla="*/ 2173831 h 2871850"/>
              <a:gd name="connsiteX10" fmla="*/ 1751669 w 2269763"/>
              <a:gd name="connsiteY10" fmla="*/ 2377914 h 2871850"/>
              <a:gd name="connsiteX11" fmla="*/ 1530642 w 2269763"/>
              <a:gd name="connsiteY11" fmla="*/ 2259292 h 2871850"/>
              <a:gd name="connsiteX12" fmla="*/ 1340722 w 2269763"/>
              <a:gd name="connsiteY12" fmla="*/ 1958511 h 2871850"/>
              <a:gd name="connsiteX13" fmla="*/ 1105658 w 2269763"/>
              <a:gd name="connsiteY13" fmla="*/ 1984421 h 2871850"/>
              <a:gd name="connsiteX14" fmla="*/ 887665 w 2269763"/>
              <a:gd name="connsiteY14" fmla="*/ 1972703 h 2871850"/>
              <a:gd name="connsiteX15" fmla="*/ 739977 w 2269763"/>
              <a:gd name="connsiteY15" fmla="*/ 1881744 h 2871850"/>
              <a:gd name="connsiteX16" fmla="*/ 546134 w 2269763"/>
              <a:gd name="connsiteY16" fmla="*/ 2081840 h 2871850"/>
              <a:gd name="connsiteX17" fmla="*/ 77140 w 2269763"/>
              <a:gd name="connsiteY17" fmla="*/ 2812710 h 2871850"/>
              <a:gd name="connsiteX18" fmla="*/ 129241 w 2269763"/>
              <a:gd name="connsiteY18" fmla="*/ 2092045 h 2871850"/>
              <a:gd name="connsiteX0" fmla="*/ 129241 w 2269763"/>
              <a:gd name="connsiteY0" fmla="*/ 2092045 h 2871850"/>
              <a:gd name="connsiteX1" fmla="*/ 305892 w 2269763"/>
              <a:gd name="connsiteY1" fmla="*/ 1286160 h 2871850"/>
              <a:gd name="connsiteX2" fmla="*/ 644390 w 2269763"/>
              <a:gd name="connsiteY2" fmla="*/ 1070119 h 2871850"/>
              <a:gd name="connsiteX3" fmla="*/ 1059260 w 2269763"/>
              <a:gd name="connsiteY3" fmla="*/ 988644 h 2871850"/>
              <a:gd name="connsiteX4" fmla="*/ 1714075 w 2269763"/>
              <a:gd name="connsiteY4" fmla="*/ 125012 h 2871850"/>
              <a:gd name="connsiteX5" fmla="*/ 2088790 w 2269763"/>
              <a:gd name="connsiteY5" fmla="*/ 195989 h 2871850"/>
              <a:gd name="connsiteX6" fmla="*/ 2242546 w 2269763"/>
              <a:gd name="connsiteY6" fmla="*/ 500757 h 2871850"/>
              <a:gd name="connsiteX7" fmla="*/ 2237612 w 2269763"/>
              <a:gd name="connsiteY7" fmla="*/ 966000 h 2871850"/>
              <a:gd name="connsiteX8" fmla="*/ 2107115 w 2269763"/>
              <a:gd name="connsiteY8" fmla="*/ 1480829 h 2871850"/>
              <a:gd name="connsiteX9" fmla="*/ 1981676 w 2269763"/>
              <a:gd name="connsiteY9" fmla="*/ 2173831 h 2871850"/>
              <a:gd name="connsiteX10" fmla="*/ 1751669 w 2269763"/>
              <a:gd name="connsiteY10" fmla="*/ 2377914 h 2871850"/>
              <a:gd name="connsiteX11" fmla="*/ 1530642 w 2269763"/>
              <a:gd name="connsiteY11" fmla="*/ 2259292 h 2871850"/>
              <a:gd name="connsiteX12" fmla="*/ 1340722 w 2269763"/>
              <a:gd name="connsiteY12" fmla="*/ 1958511 h 2871850"/>
              <a:gd name="connsiteX13" fmla="*/ 1105658 w 2269763"/>
              <a:gd name="connsiteY13" fmla="*/ 1984421 h 2871850"/>
              <a:gd name="connsiteX14" fmla="*/ 887665 w 2269763"/>
              <a:gd name="connsiteY14" fmla="*/ 1972703 h 2871850"/>
              <a:gd name="connsiteX15" fmla="*/ 755025 w 2269763"/>
              <a:gd name="connsiteY15" fmla="*/ 1772846 h 2871850"/>
              <a:gd name="connsiteX16" fmla="*/ 546134 w 2269763"/>
              <a:gd name="connsiteY16" fmla="*/ 2081840 h 2871850"/>
              <a:gd name="connsiteX17" fmla="*/ 77140 w 2269763"/>
              <a:gd name="connsiteY17" fmla="*/ 2812710 h 2871850"/>
              <a:gd name="connsiteX18" fmla="*/ 129241 w 2269763"/>
              <a:gd name="connsiteY18" fmla="*/ 2092045 h 2871850"/>
              <a:gd name="connsiteX0" fmla="*/ 129241 w 2269763"/>
              <a:gd name="connsiteY0" fmla="*/ 2092045 h 2871850"/>
              <a:gd name="connsiteX1" fmla="*/ 305892 w 2269763"/>
              <a:gd name="connsiteY1" fmla="*/ 1286160 h 2871850"/>
              <a:gd name="connsiteX2" fmla="*/ 644390 w 2269763"/>
              <a:gd name="connsiteY2" fmla="*/ 1070119 h 2871850"/>
              <a:gd name="connsiteX3" fmla="*/ 1059260 w 2269763"/>
              <a:gd name="connsiteY3" fmla="*/ 988644 h 2871850"/>
              <a:gd name="connsiteX4" fmla="*/ 1714075 w 2269763"/>
              <a:gd name="connsiteY4" fmla="*/ 125012 h 2871850"/>
              <a:gd name="connsiteX5" fmla="*/ 2088790 w 2269763"/>
              <a:gd name="connsiteY5" fmla="*/ 195989 h 2871850"/>
              <a:gd name="connsiteX6" fmla="*/ 2242546 w 2269763"/>
              <a:gd name="connsiteY6" fmla="*/ 500757 h 2871850"/>
              <a:gd name="connsiteX7" fmla="*/ 2237612 w 2269763"/>
              <a:gd name="connsiteY7" fmla="*/ 966000 h 2871850"/>
              <a:gd name="connsiteX8" fmla="*/ 2107115 w 2269763"/>
              <a:gd name="connsiteY8" fmla="*/ 1480829 h 2871850"/>
              <a:gd name="connsiteX9" fmla="*/ 1981676 w 2269763"/>
              <a:gd name="connsiteY9" fmla="*/ 2173831 h 2871850"/>
              <a:gd name="connsiteX10" fmla="*/ 1751669 w 2269763"/>
              <a:gd name="connsiteY10" fmla="*/ 2377914 h 2871850"/>
              <a:gd name="connsiteX11" fmla="*/ 1530642 w 2269763"/>
              <a:gd name="connsiteY11" fmla="*/ 2259292 h 2871850"/>
              <a:gd name="connsiteX12" fmla="*/ 1340722 w 2269763"/>
              <a:gd name="connsiteY12" fmla="*/ 1958511 h 2871850"/>
              <a:gd name="connsiteX13" fmla="*/ 1105658 w 2269763"/>
              <a:gd name="connsiteY13" fmla="*/ 1984421 h 2871850"/>
              <a:gd name="connsiteX14" fmla="*/ 973018 w 2269763"/>
              <a:gd name="connsiteY14" fmla="*/ 1784564 h 2871850"/>
              <a:gd name="connsiteX15" fmla="*/ 755025 w 2269763"/>
              <a:gd name="connsiteY15" fmla="*/ 1772846 h 2871850"/>
              <a:gd name="connsiteX16" fmla="*/ 546134 w 2269763"/>
              <a:gd name="connsiteY16" fmla="*/ 2081840 h 2871850"/>
              <a:gd name="connsiteX17" fmla="*/ 77140 w 2269763"/>
              <a:gd name="connsiteY17" fmla="*/ 2812710 h 2871850"/>
              <a:gd name="connsiteX18" fmla="*/ 129241 w 2269763"/>
              <a:gd name="connsiteY18" fmla="*/ 2092045 h 2871850"/>
              <a:gd name="connsiteX0" fmla="*/ 129241 w 2269763"/>
              <a:gd name="connsiteY0" fmla="*/ 2092045 h 2871850"/>
              <a:gd name="connsiteX1" fmla="*/ 305892 w 2269763"/>
              <a:gd name="connsiteY1" fmla="*/ 1286160 h 2871850"/>
              <a:gd name="connsiteX2" fmla="*/ 644390 w 2269763"/>
              <a:gd name="connsiteY2" fmla="*/ 1070119 h 2871850"/>
              <a:gd name="connsiteX3" fmla="*/ 1059260 w 2269763"/>
              <a:gd name="connsiteY3" fmla="*/ 988644 h 2871850"/>
              <a:gd name="connsiteX4" fmla="*/ 1714075 w 2269763"/>
              <a:gd name="connsiteY4" fmla="*/ 125012 h 2871850"/>
              <a:gd name="connsiteX5" fmla="*/ 2088790 w 2269763"/>
              <a:gd name="connsiteY5" fmla="*/ 195989 h 2871850"/>
              <a:gd name="connsiteX6" fmla="*/ 2242546 w 2269763"/>
              <a:gd name="connsiteY6" fmla="*/ 500757 h 2871850"/>
              <a:gd name="connsiteX7" fmla="*/ 2237612 w 2269763"/>
              <a:gd name="connsiteY7" fmla="*/ 966000 h 2871850"/>
              <a:gd name="connsiteX8" fmla="*/ 2107115 w 2269763"/>
              <a:gd name="connsiteY8" fmla="*/ 1480829 h 2871850"/>
              <a:gd name="connsiteX9" fmla="*/ 1981676 w 2269763"/>
              <a:gd name="connsiteY9" fmla="*/ 2173831 h 2871850"/>
              <a:gd name="connsiteX10" fmla="*/ 1751669 w 2269763"/>
              <a:gd name="connsiteY10" fmla="*/ 2377914 h 2871850"/>
              <a:gd name="connsiteX11" fmla="*/ 1530642 w 2269763"/>
              <a:gd name="connsiteY11" fmla="*/ 2259292 h 2871850"/>
              <a:gd name="connsiteX12" fmla="*/ 1340722 w 2269763"/>
              <a:gd name="connsiteY12" fmla="*/ 1958511 h 2871850"/>
              <a:gd name="connsiteX13" fmla="*/ 1155859 w 2269763"/>
              <a:gd name="connsiteY13" fmla="*/ 1835903 h 2871850"/>
              <a:gd name="connsiteX14" fmla="*/ 973018 w 2269763"/>
              <a:gd name="connsiteY14" fmla="*/ 1784564 h 2871850"/>
              <a:gd name="connsiteX15" fmla="*/ 755025 w 2269763"/>
              <a:gd name="connsiteY15" fmla="*/ 1772846 h 2871850"/>
              <a:gd name="connsiteX16" fmla="*/ 546134 w 2269763"/>
              <a:gd name="connsiteY16" fmla="*/ 2081840 h 2871850"/>
              <a:gd name="connsiteX17" fmla="*/ 77140 w 2269763"/>
              <a:gd name="connsiteY17" fmla="*/ 2812710 h 2871850"/>
              <a:gd name="connsiteX18" fmla="*/ 129241 w 2269763"/>
              <a:gd name="connsiteY18" fmla="*/ 2092045 h 287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9763" h="2871850">
                <a:moveTo>
                  <a:pt x="129241" y="2092045"/>
                </a:moveTo>
                <a:cubicBezTo>
                  <a:pt x="167366" y="1837620"/>
                  <a:pt x="220034" y="1456481"/>
                  <a:pt x="305892" y="1286160"/>
                </a:cubicBezTo>
                <a:cubicBezTo>
                  <a:pt x="391750" y="1115839"/>
                  <a:pt x="518829" y="1119705"/>
                  <a:pt x="644390" y="1070119"/>
                </a:cubicBezTo>
                <a:cubicBezTo>
                  <a:pt x="769951" y="1020533"/>
                  <a:pt x="857567" y="995394"/>
                  <a:pt x="1059260" y="988644"/>
                </a:cubicBezTo>
                <a:cubicBezTo>
                  <a:pt x="1238082" y="887151"/>
                  <a:pt x="1540097" y="280220"/>
                  <a:pt x="1714075" y="125012"/>
                </a:cubicBezTo>
                <a:cubicBezTo>
                  <a:pt x="1907769" y="0"/>
                  <a:pt x="2004062" y="144911"/>
                  <a:pt x="2088790" y="195989"/>
                </a:cubicBezTo>
                <a:cubicBezTo>
                  <a:pt x="2178345" y="308372"/>
                  <a:pt x="2217742" y="372422"/>
                  <a:pt x="2242546" y="500757"/>
                </a:cubicBezTo>
                <a:cubicBezTo>
                  <a:pt x="2267350" y="629092"/>
                  <a:pt x="2269763" y="796198"/>
                  <a:pt x="2237612" y="966000"/>
                </a:cubicBezTo>
                <a:cubicBezTo>
                  <a:pt x="2198968" y="1356787"/>
                  <a:pt x="2158753" y="1238365"/>
                  <a:pt x="2107115" y="1480829"/>
                </a:cubicBezTo>
                <a:cubicBezTo>
                  <a:pt x="2037510" y="1706816"/>
                  <a:pt x="2035338" y="2024845"/>
                  <a:pt x="1981676" y="2173831"/>
                </a:cubicBezTo>
                <a:cubicBezTo>
                  <a:pt x="1903441" y="2294853"/>
                  <a:pt x="1826841" y="2363671"/>
                  <a:pt x="1751669" y="2377914"/>
                </a:cubicBezTo>
                <a:cubicBezTo>
                  <a:pt x="1676497" y="2392157"/>
                  <a:pt x="1599133" y="2329193"/>
                  <a:pt x="1530642" y="2259292"/>
                </a:cubicBezTo>
                <a:cubicBezTo>
                  <a:pt x="1462151" y="2189392"/>
                  <a:pt x="1403186" y="2029076"/>
                  <a:pt x="1340722" y="1958511"/>
                </a:cubicBezTo>
                <a:cubicBezTo>
                  <a:pt x="1278258" y="1887946"/>
                  <a:pt x="1217143" y="1864894"/>
                  <a:pt x="1155859" y="1835903"/>
                </a:cubicBezTo>
                <a:cubicBezTo>
                  <a:pt x="1094575" y="1806912"/>
                  <a:pt x="1039824" y="1795074"/>
                  <a:pt x="973018" y="1784564"/>
                </a:cubicBezTo>
                <a:cubicBezTo>
                  <a:pt x="906212" y="1774055"/>
                  <a:pt x="826172" y="1723300"/>
                  <a:pt x="755025" y="1772846"/>
                </a:cubicBezTo>
                <a:cubicBezTo>
                  <a:pt x="683878" y="1822392"/>
                  <a:pt x="659115" y="1908529"/>
                  <a:pt x="546134" y="2081840"/>
                </a:cubicBezTo>
                <a:cubicBezTo>
                  <a:pt x="433153" y="2255151"/>
                  <a:pt x="211343" y="2871850"/>
                  <a:pt x="77140" y="2812710"/>
                </a:cubicBezTo>
                <a:cubicBezTo>
                  <a:pt x="0" y="2711926"/>
                  <a:pt x="91116" y="2346470"/>
                  <a:pt x="129241" y="2092045"/>
                </a:cubicBezTo>
                <a:close/>
              </a:path>
            </a:pathLst>
          </a:custGeom>
          <a:solidFill>
            <a:schemeClr val="bg1">
              <a:lumMod val="85000"/>
              <a:alpha val="22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214813" rtl="0" eaLnBrk="1" fontAlgn="base" latinLnBrk="0" hangingPunct="1">
              <a:lnSpc>
                <a:spcPct val="100000"/>
              </a:lnSpc>
              <a:spcBef>
                <a:spcPct val="0"/>
              </a:spcBef>
              <a:spcAft>
                <a:spcPct val="0"/>
              </a:spcAft>
              <a:buClrTx/>
              <a:buSzTx/>
              <a:buFontTx/>
              <a:buNone/>
              <a:tabLst/>
            </a:pPr>
            <a:endParaRPr kumimoji="0" lang="en-GB" sz="6000" b="0" i="0" u="none" strike="noStrike" cap="none" normalizeH="0" baseline="0" dirty="0" smtClean="0">
              <a:ln>
                <a:noFill/>
              </a:ln>
              <a:solidFill>
                <a:schemeClr val="tx1"/>
              </a:solidFill>
              <a:effectLst/>
              <a:latin typeface="Arial" charset="0"/>
            </a:endParaRPr>
          </a:p>
        </p:txBody>
      </p:sp>
      <p:sp>
        <p:nvSpPr>
          <p:cNvPr id="53" name="TextBox 52"/>
          <p:cNvSpPr txBox="1"/>
          <p:nvPr/>
        </p:nvSpPr>
        <p:spPr>
          <a:xfrm rot="18542546">
            <a:off x="3068739" y="3778655"/>
            <a:ext cx="1179041" cy="584775"/>
          </a:xfrm>
          <a:prstGeom prst="rect">
            <a:avLst/>
          </a:prstGeom>
          <a:noFill/>
        </p:spPr>
        <p:txBody>
          <a:bodyPr wrap="none" rtlCol="0">
            <a:spAutoFit/>
          </a:bodyPr>
          <a:lstStyle/>
          <a:p>
            <a:r>
              <a:rPr lang="en-GB" sz="1600" b="1" dirty="0" smtClean="0">
                <a:solidFill>
                  <a:srgbClr val="3F9CD5"/>
                </a:solidFill>
              </a:rPr>
              <a:t>POST-2006 </a:t>
            </a:r>
            <a:br>
              <a:rPr lang="en-GB" sz="1600" b="1" dirty="0" smtClean="0">
                <a:solidFill>
                  <a:srgbClr val="3F9CD5"/>
                </a:solidFill>
              </a:rPr>
            </a:br>
            <a:r>
              <a:rPr lang="en-GB" sz="1600" b="1" dirty="0" smtClean="0">
                <a:solidFill>
                  <a:srgbClr val="3F9CD5"/>
                </a:solidFill>
              </a:rPr>
              <a:t>EXPANSION</a:t>
            </a:r>
            <a:endParaRPr lang="en-GB" sz="1600" b="1" dirty="0">
              <a:solidFill>
                <a:srgbClr val="3F9CD5"/>
              </a:solidFill>
            </a:endParaRPr>
          </a:p>
        </p:txBody>
      </p:sp>
      <p:grpSp>
        <p:nvGrpSpPr>
          <p:cNvPr id="14" name="Group 30"/>
          <p:cNvGrpSpPr>
            <a:grpSpLocks/>
          </p:cNvGrpSpPr>
          <p:nvPr/>
        </p:nvGrpSpPr>
        <p:grpSpPr bwMode="auto">
          <a:xfrm>
            <a:off x="7302500" y="476672"/>
            <a:ext cx="1841500" cy="950912"/>
            <a:chOff x="4272" y="1065"/>
            <a:chExt cx="1160" cy="599"/>
          </a:xfrm>
        </p:grpSpPr>
        <p:grpSp>
          <p:nvGrpSpPr>
            <p:cNvPr id="15" name="Group 31"/>
            <p:cNvGrpSpPr>
              <a:grpSpLocks/>
            </p:cNvGrpSpPr>
            <p:nvPr/>
          </p:nvGrpSpPr>
          <p:grpSpPr bwMode="auto">
            <a:xfrm>
              <a:off x="4272" y="1344"/>
              <a:ext cx="1160" cy="320"/>
              <a:chOff x="-56" y="2424"/>
              <a:chExt cx="5816" cy="1608"/>
            </a:xfrm>
          </p:grpSpPr>
          <p:sp>
            <p:nvSpPr>
              <p:cNvPr id="58" name="Freeform 32"/>
              <p:cNvSpPr>
                <a:spLocks/>
              </p:cNvSpPr>
              <p:nvPr/>
            </p:nvSpPr>
            <p:spPr bwMode="auto">
              <a:xfrm>
                <a:off x="1632" y="2424"/>
                <a:ext cx="656" cy="448"/>
              </a:xfrm>
              <a:custGeom>
                <a:avLst/>
                <a:gdLst/>
                <a:ahLst/>
                <a:cxnLst>
                  <a:cxn ang="0">
                    <a:pos x="0" y="448"/>
                  </a:cxn>
                  <a:cxn ang="0">
                    <a:pos x="288" y="112"/>
                  </a:cxn>
                  <a:cxn ang="0">
                    <a:pos x="384" y="16"/>
                  </a:cxn>
                  <a:cxn ang="0">
                    <a:pos x="432" y="16"/>
                  </a:cxn>
                  <a:cxn ang="0">
                    <a:pos x="480" y="112"/>
                  </a:cxn>
                  <a:cxn ang="0">
                    <a:pos x="480" y="160"/>
                  </a:cxn>
                  <a:cxn ang="0">
                    <a:pos x="528" y="256"/>
                  </a:cxn>
                  <a:cxn ang="0">
                    <a:pos x="576" y="400"/>
                  </a:cxn>
                  <a:cxn ang="0">
                    <a:pos x="48" y="448"/>
                  </a:cxn>
                </a:cxnLst>
                <a:rect l="0" t="0" r="r" b="b"/>
                <a:pathLst>
                  <a:path w="656" h="448">
                    <a:moveTo>
                      <a:pt x="0" y="448"/>
                    </a:moveTo>
                    <a:cubicBezTo>
                      <a:pt x="112" y="316"/>
                      <a:pt x="224" y="184"/>
                      <a:pt x="288" y="112"/>
                    </a:cubicBezTo>
                    <a:cubicBezTo>
                      <a:pt x="352" y="40"/>
                      <a:pt x="360" y="32"/>
                      <a:pt x="384" y="16"/>
                    </a:cubicBezTo>
                    <a:cubicBezTo>
                      <a:pt x="408" y="0"/>
                      <a:pt x="416" y="0"/>
                      <a:pt x="432" y="16"/>
                    </a:cubicBezTo>
                    <a:cubicBezTo>
                      <a:pt x="448" y="32"/>
                      <a:pt x="472" y="88"/>
                      <a:pt x="480" y="112"/>
                    </a:cubicBezTo>
                    <a:cubicBezTo>
                      <a:pt x="488" y="136"/>
                      <a:pt x="472" y="136"/>
                      <a:pt x="480" y="160"/>
                    </a:cubicBezTo>
                    <a:cubicBezTo>
                      <a:pt x="488" y="184"/>
                      <a:pt x="512" y="216"/>
                      <a:pt x="528" y="256"/>
                    </a:cubicBezTo>
                    <a:cubicBezTo>
                      <a:pt x="544" y="296"/>
                      <a:pt x="656" y="368"/>
                      <a:pt x="576" y="400"/>
                    </a:cubicBezTo>
                    <a:cubicBezTo>
                      <a:pt x="496" y="432"/>
                      <a:pt x="272" y="440"/>
                      <a:pt x="48" y="448"/>
                    </a:cubicBezTo>
                  </a:path>
                </a:pathLst>
              </a:custGeom>
              <a:solidFill>
                <a:srgbClr val="660033"/>
              </a:solidFill>
              <a:ln w="9525">
                <a:solidFill>
                  <a:schemeClr val="tx1"/>
                </a:solidFill>
                <a:round/>
                <a:headEnd/>
                <a:tailEnd/>
              </a:ln>
              <a:effectLst/>
            </p:spPr>
            <p:txBody>
              <a:bodyPr/>
              <a:lstStyle/>
              <a:p>
                <a:endParaRPr lang="fo-FO"/>
              </a:p>
            </p:txBody>
          </p:sp>
          <p:sp>
            <p:nvSpPr>
              <p:cNvPr id="59" name="Freeform 33"/>
              <p:cNvSpPr>
                <a:spLocks/>
              </p:cNvSpPr>
              <p:nvPr/>
            </p:nvSpPr>
            <p:spPr bwMode="auto">
              <a:xfrm>
                <a:off x="3344" y="2728"/>
                <a:ext cx="752" cy="344"/>
              </a:xfrm>
              <a:custGeom>
                <a:avLst/>
                <a:gdLst/>
                <a:ahLst/>
                <a:cxnLst>
                  <a:cxn ang="0">
                    <a:pos x="64" y="192"/>
                  </a:cxn>
                  <a:cxn ang="0">
                    <a:pos x="256" y="96"/>
                  </a:cxn>
                  <a:cxn ang="0">
                    <a:pos x="352" y="0"/>
                  </a:cxn>
                  <a:cxn ang="0">
                    <a:pos x="400" y="96"/>
                  </a:cxn>
                  <a:cxn ang="0">
                    <a:pos x="592" y="192"/>
                  </a:cxn>
                  <a:cxn ang="0">
                    <a:pos x="736" y="240"/>
                  </a:cxn>
                  <a:cxn ang="0">
                    <a:pos x="640" y="336"/>
                  </a:cxn>
                  <a:cxn ang="0">
                    <a:pos x="64" y="192"/>
                  </a:cxn>
                </a:cxnLst>
                <a:rect l="0" t="0" r="r" b="b"/>
                <a:pathLst>
                  <a:path w="752" h="344">
                    <a:moveTo>
                      <a:pt x="64" y="192"/>
                    </a:moveTo>
                    <a:cubicBezTo>
                      <a:pt x="0" y="152"/>
                      <a:pt x="208" y="128"/>
                      <a:pt x="256" y="96"/>
                    </a:cubicBezTo>
                    <a:cubicBezTo>
                      <a:pt x="304" y="64"/>
                      <a:pt x="328" y="0"/>
                      <a:pt x="352" y="0"/>
                    </a:cubicBezTo>
                    <a:cubicBezTo>
                      <a:pt x="376" y="0"/>
                      <a:pt x="360" y="64"/>
                      <a:pt x="400" y="96"/>
                    </a:cubicBezTo>
                    <a:cubicBezTo>
                      <a:pt x="440" y="128"/>
                      <a:pt x="536" y="168"/>
                      <a:pt x="592" y="192"/>
                    </a:cubicBezTo>
                    <a:cubicBezTo>
                      <a:pt x="648" y="216"/>
                      <a:pt x="728" y="216"/>
                      <a:pt x="736" y="240"/>
                    </a:cubicBezTo>
                    <a:cubicBezTo>
                      <a:pt x="744" y="264"/>
                      <a:pt x="752" y="344"/>
                      <a:pt x="640" y="336"/>
                    </a:cubicBezTo>
                    <a:cubicBezTo>
                      <a:pt x="528" y="328"/>
                      <a:pt x="128" y="232"/>
                      <a:pt x="64" y="192"/>
                    </a:cubicBezTo>
                    <a:close/>
                  </a:path>
                </a:pathLst>
              </a:custGeom>
              <a:solidFill>
                <a:srgbClr val="660033"/>
              </a:solidFill>
              <a:ln w="9525">
                <a:solidFill>
                  <a:schemeClr val="tx1"/>
                </a:solidFill>
                <a:round/>
                <a:headEnd/>
                <a:tailEnd/>
              </a:ln>
              <a:effectLst/>
            </p:spPr>
            <p:txBody>
              <a:bodyPr/>
              <a:lstStyle/>
              <a:p>
                <a:endParaRPr lang="fo-FO"/>
              </a:p>
            </p:txBody>
          </p:sp>
          <p:sp>
            <p:nvSpPr>
              <p:cNvPr id="60" name="Freeform 34"/>
              <p:cNvSpPr>
                <a:spLocks/>
              </p:cNvSpPr>
              <p:nvPr/>
            </p:nvSpPr>
            <p:spPr bwMode="auto">
              <a:xfrm>
                <a:off x="4936" y="2872"/>
                <a:ext cx="824" cy="1064"/>
              </a:xfrm>
              <a:custGeom>
                <a:avLst/>
                <a:gdLst/>
                <a:ahLst/>
                <a:cxnLst>
                  <a:cxn ang="0">
                    <a:pos x="56" y="480"/>
                  </a:cxn>
                  <a:cxn ang="0">
                    <a:pos x="152" y="384"/>
                  </a:cxn>
                  <a:cxn ang="0">
                    <a:pos x="344" y="240"/>
                  </a:cxn>
                  <a:cxn ang="0">
                    <a:pos x="584" y="96"/>
                  </a:cxn>
                  <a:cxn ang="0">
                    <a:pos x="776" y="0"/>
                  </a:cxn>
                  <a:cxn ang="0">
                    <a:pos x="776" y="96"/>
                  </a:cxn>
                  <a:cxn ang="0">
                    <a:pos x="488" y="432"/>
                  </a:cxn>
                  <a:cxn ang="0">
                    <a:pos x="440" y="528"/>
                  </a:cxn>
                  <a:cxn ang="0">
                    <a:pos x="584" y="768"/>
                  </a:cxn>
                  <a:cxn ang="0">
                    <a:pos x="728" y="1008"/>
                  </a:cxn>
                  <a:cxn ang="0">
                    <a:pos x="632" y="1008"/>
                  </a:cxn>
                  <a:cxn ang="0">
                    <a:pos x="152" y="672"/>
                  </a:cxn>
                  <a:cxn ang="0">
                    <a:pos x="8" y="528"/>
                  </a:cxn>
                  <a:cxn ang="0">
                    <a:pos x="104" y="480"/>
                  </a:cxn>
                </a:cxnLst>
                <a:rect l="0" t="0" r="r" b="b"/>
                <a:pathLst>
                  <a:path w="824" h="1064">
                    <a:moveTo>
                      <a:pt x="56" y="480"/>
                    </a:moveTo>
                    <a:cubicBezTo>
                      <a:pt x="80" y="452"/>
                      <a:pt x="104" y="424"/>
                      <a:pt x="152" y="384"/>
                    </a:cubicBezTo>
                    <a:cubicBezTo>
                      <a:pt x="200" y="344"/>
                      <a:pt x="272" y="288"/>
                      <a:pt x="344" y="240"/>
                    </a:cubicBezTo>
                    <a:cubicBezTo>
                      <a:pt x="416" y="192"/>
                      <a:pt x="512" y="136"/>
                      <a:pt x="584" y="96"/>
                    </a:cubicBezTo>
                    <a:cubicBezTo>
                      <a:pt x="656" y="56"/>
                      <a:pt x="744" y="0"/>
                      <a:pt x="776" y="0"/>
                    </a:cubicBezTo>
                    <a:cubicBezTo>
                      <a:pt x="808" y="0"/>
                      <a:pt x="824" y="24"/>
                      <a:pt x="776" y="96"/>
                    </a:cubicBezTo>
                    <a:cubicBezTo>
                      <a:pt x="728" y="168"/>
                      <a:pt x="544" y="360"/>
                      <a:pt x="488" y="432"/>
                    </a:cubicBezTo>
                    <a:cubicBezTo>
                      <a:pt x="432" y="504"/>
                      <a:pt x="424" y="472"/>
                      <a:pt x="440" y="528"/>
                    </a:cubicBezTo>
                    <a:cubicBezTo>
                      <a:pt x="456" y="584"/>
                      <a:pt x="536" y="688"/>
                      <a:pt x="584" y="768"/>
                    </a:cubicBezTo>
                    <a:cubicBezTo>
                      <a:pt x="632" y="848"/>
                      <a:pt x="720" y="968"/>
                      <a:pt x="728" y="1008"/>
                    </a:cubicBezTo>
                    <a:cubicBezTo>
                      <a:pt x="736" y="1048"/>
                      <a:pt x="728" y="1064"/>
                      <a:pt x="632" y="1008"/>
                    </a:cubicBezTo>
                    <a:cubicBezTo>
                      <a:pt x="536" y="952"/>
                      <a:pt x="256" y="752"/>
                      <a:pt x="152" y="672"/>
                    </a:cubicBezTo>
                    <a:cubicBezTo>
                      <a:pt x="48" y="592"/>
                      <a:pt x="16" y="560"/>
                      <a:pt x="8" y="528"/>
                    </a:cubicBezTo>
                    <a:cubicBezTo>
                      <a:pt x="0" y="496"/>
                      <a:pt x="52" y="488"/>
                      <a:pt x="104" y="480"/>
                    </a:cubicBezTo>
                  </a:path>
                </a:pathLst>
              </a:custGeom>
              <a:solidFill>
                <a:srgbClr val="660033"/>
              </a:solidFill>
              <a:ln w="9525">
                <a:solidFill>
                  <a:schemeClr val="tx1"/>
                </a:solidFill>
                <a:round/>
                <a:headEnd/>
                <a:tailEnd/>
              </a:ln>
              <a:effectLst/>
            </p:spPr>
            <p:txBody>
              <a:bodyPr/>
              <a:lstStyle/>
              <a:p>
                <a:endParaRPr lang="fo-FO"/>
              </a:p>
            </p:txBody>
          </p:sp>
          <p:sp>
            <p:nvSpPr>
              <p:cNvPr id="61" name="Freeform 35"/>
              <p:cNvSpPr>
                <a:spLocks/>
              </p:cNvSpPr>
              <p:nvPr/>
            </p:nvSpPr>
            <p:spPr bwMode="auto">
              <a:xfrm>
                <a:off x="1432" y="3616"/>
                <a:ext cx="392" cy="416"/>
              </a:xfrm>
              <a:custGeom>
                <a:avLst/>
                <a:gdLst/>
                <a:ahLst/>
                <a:cxnLst>
                  <a:cxn ang="0">
                    <a:pos x="8" y="24"/>
                  </a:cxn>
                  <a:cxn ang="0">
                    <a:pos x="104" y="168"/>
                  </a:cxn>
                  <a:cxn ang="0">
                    <a:pos x="200" y="312"/>
                  </a:cxn>
                  <a:cxn ang="0">
                    <a:pos x="296" y="408"/>
                  </a:cxn>
                  <a:cxn ang="0">
                    <a:pos x="344" y="264"/>
                  </a:cxn>
                  <a:cxn ang="0">
                    <a:pos x="344" y="168"/>
                  </a:cxn>
                  <a:cxn ang="0">
                    <a:pos x="56" y="24"/>
                  </a:cxn>
                  <a:cxn ang="0">
                    <a:pos x="8" y="24"/>
                  </a:cxn>
                </a:cxnLst>
                <a:rect l="0" t="0" r="r" b="b"/>
                <a:pathLst>
                  <a:path w="392" h="416">
                    <a:moveTo>
                      <a:pt x="8" y="24"/>
                    </a:moveTo>
                    <a:cubicBezTo>
                      <a:pt x="16" y="48"/>
                      <a:pt x="72" y="120"/>
                      <a:pt x="104" y="168"/>
                    </a:cubicBezTo>
                    <a:cubicBezTo>
                      <a:pt x="136" y="216"/>
                      <a:pt x="168" y="272"/>
                      <a:pt x="200" y="312"/>
                    </a:cubicBezTo>
                    <a:cubicBezTo>
                      <a:pt x="232" y="352"/>
                      <a:pt x="272" y="416"/>
                      <a:pt x="296" y="408"/>
                    </a:cubicBezTo>
                    <a:cubicBezTo>
                      <a:pt x="320" y="400"/>
                      <a:pt x="336" y="304"/>
                      <a:pt x="344" y="264"/>
                    </a:cubicBezTo>
                    <a:cubicBezTo>
                      <a:pt x="352" y="224"/>
                      <a:pt x="392" y="208"/>
                      <a:pt x="344" y="168"/>
                    </a:cubicBezTo>
                    <a:cubicBezTo>
                      <a:pt x="296" y="128"/>
                      <a:pt x="112" y="48"/>
                      <a:pt x="56" y="24"/>
                    </a:cubicBezTo>
                    <a:cubicBezTo>
                      <a:pt x="0" y="0"/>
                      <a:pt x="0" y="0"/>
                      <a:pt x="8" y="24"/>
                    </a:cubicBezTo>
                    <a:close/>
                  </a:path>
                </a:pathLst>
              </a:custGeom>
              <a:solidFill>
                <a:srgbClr val="660033"/>
              </a:solidFill>
              <a:ln w="9525">
                <a:solidFill>
                  <a:schemeClr val="tx1"/>
                </a:solidFill>
                <a:round/>
                <a:headEnd/>
                <a:tailEnd/>
              </a:ln>
              <a:effectLst/>
            </p:spPr>
            <p:txBody>
              <a:bodyPr/>
              <a:lstStyle/>
              <a:p>
                <a:endParaRPr lang="fo-FO"/>
              </a:p>
            </p:txBody>
          </p:sp>
          <p:sp>
            <p:nvSpPr>
              <p:cNvPr id="62" name="Freeform 36"/>
              <p:cNvSpPr>
                <a:spLocks/>
              </p:cNvSpPr>
              <p:nvPr/>
            </p:nvSpPr>
            <p:spPr bwMode="auto">
              <a:xfrm>
                <a:off x="3312" y="3496"/>
                <a:ext cx="680" cy="344"/>
              </a:xfrm>
              <a:custGeom>
                <a:avLst/>
                <a:gdLst/>
                <a:ahLst/>
                <a:cxnLst>
                  <a:cxn ang="0">
                    <a:pos x="48" y="144"/>
                  </a:cxn>
                  <a:cxn ang="0">
                    <a:pos x="240" y="192"/>
                  </a:cxn>
                  <a:cxn ang="0">
                    <a:pos x="384" y="336"/>
                  </a:cxn>
                  <a:cxn ang="0">
                    <a:pos x="480" y="240"/>
                  </a:cxn>
                  <a:cxn ang="0">
                    <a:pos x="672" y="144"/>
                  </a:cxn>
                  <a:cxn ang="0">
                    <a:pos x="528" y="0"/>
                  </a:cxn>
                  <a:cxn ang="0">
                    <a:pos x="48" y="144"/>
                  </a:cxn>
                </a:cxnLst>
                <a:rect l="0" t="0" r="r" b="b"/>
                <a:pathLst>
                  <a:path w="680" h="344">
                    <a:moveTo>
                      <a:pt x="48" y="144"/>
                    </a:moveTo>
                    <a:cubicBezTo>
                      <a:pt x="0" y="176"/>
                      <a:pt x="184" y="160"/>
                      <a:pt x="240" y="192"/>
                    </a:cubicBezTo>
                    <a:cubicBezTo>
                      <a:pt x="296" y="224"/>
                      <a:pt x="344" y="328"/>
                      <a:pt x="384" y="336"/>
                    </a:cubicBezTo>
                    <a:cubicBezTo>
                      <a:pt x="424" y="344"/>
                      <a:pt x="432" y="272"/>
                      <a:pt x="480" y="240"/>
                    </a:cubicBezTo>
                    <a:cubicBezTo>
                      <a:pt x="528" y="208"/>
                      <a:pt x="664" y="184"/>
                      <a:pt x="672" y="144"/>
                    </a:cubicBezTo>
                    <a:cubicBezTo>
                      <a:pt x="680" y="104"/>
                      <a:pt x="632" y="0"/>
                      <a:pt x="528" y="0"/>
                    </a:cubicBezTo>
                    <a:cubicBezTo>
                      <a:pt x="424" y="0"/>
                      <a:pt x="96" y="112"/>
                      <a:pt x="48" y="144"/>
                    </a:cubicBezTo>
                    <a:close/>
                  </a:path>
                </a:pathLst>
              </a:custGeom>
              <a:solidFill>
                <a:srgbClr val="660033"/>
              </a:solidFill>
              <a:ln w="9525">
                <a:solidFill>
                  <a:schemeClr val="tx1"/>
                </a:solidFill>
                <a:round/>
                <a:headEnd/>
                <a:tailEnd/>
              </a:ln>
              <a:effectLst/>
            </p:spPr>
            <p:txBody>
              <a:bodyPr/>
              <a:lstStyle/>
              <a:p>
                <a:endParaRPr lang="fo-FO"/>
              </a:p>
            </p:txBody>
          </p:sp>
          <p:sp>
            <p:nvSpPr>
              <p:cNvPr id="63" name="Freeform 37"/>
              <p:cNvSpPr>
                <a:spLocks/>
              </p:cNvSpPr>
              <p:nvPr/>
            </p:nvSpPr>
            <p:spPr bwMode="auto">
              <a:xfrm>
                <a:off x="-56" y="2760"/>
                <a:ext cx="5152" cy="984"/>
              </a:xfrm>
              <a:custGeom>
                <a:avLst/>
                <a:gdLst/>
                <a:ahLst/>
                <a:cxnLst>
                  <a:cxn ang="0">
                    <a:pos x="104" y="352"/>
                  </a:cxn>
                  <a:cxn ang="0">
                    <a:pos x="344" y="256"/>
                  </a:cxn>
                  <a:cxn ang="0">
                    <a:pos x="920" y="112"/>
                  </a:cxn>
                  <a:cxn ang="0">
                    <a:pos x="1832" y="16"/>
                  </a:cxn>
                  <a:cxn ang="0">
                    <a:pos x="2552" y="16"/>
                  </a:cxn>
                  <a:cxn ang="0">
                    <a:pos x="3464" y="112"/>
                  </a:cxn>
                  <a:cxn ang="0">
                    <a:pos x="4280" y="304"/>
                  </a:cxn>
                  <a:cxn ang="0">
                    <a:pos x="4760" y="496"/>
                  </a:cxn>
                  <a:cxn ang="0">
                    <a:pos x="5048" y="544"/>
                  </a:cxn>
                  <a:cxn ang="0">
                    <a:pos x="5144" y="592"/>
                  </a:cxn>
                  <a:cxn ang="0">
                    <a:pos x="5096" y="640"/>
                  </a:cxn>
                  <a:cxn ang="0">
                    <a:pos x="4808" y="688"/>
                  </a:cxn>
                  <a:cxn ang="0">
                    <a:pos x="4232" y="784"/>
                  </a:cxn>
                  <a:cxn ang="0">
                    <a:pos x="3512" y="928"/>
                  </a:cxn>
                  <a:cxn ang="0">
                    <a:pos x="3080" y="976"/>
                  </a:cxn>
                  <a:cxn ang="0">
                    <a:pos x="2264" y="976"/>
                  </a:cxn>
                  <a:cxn ang="0">
                    <a:pos x="1544" y="928"/>
                  </a:cxn>
                  <a:cxn ang="0">
                    <a:pos x="584" y="736"/>
                  </a:cxn>
                  <a:cxn ang="0">
                    <a:pos x="56" y="544"/>
                  </a:cxn>
                  <a:cxn ang="0">
                    <a:pos x="248" y="496"/>
                  </a:cxn>
                  <a:cxn ang="0">
                    <a:pos x="104" y="352"/>
                  </a:cxn>
                </a:cxnLst>
                <a:rect l="0" t="0" r="r" b="b"/>
                <a:pathLst>
                  <a:path w="5152" h="984">
                    <a:moveTo>
                      <a:pt x="104" y="352"/>
                    </a:moveTo>
                    <a:cubicBezTo>
                      <a:pt x="120" y="312"/>
                      <a:pt x="208" y="296"/>
                      <a:pt x="344" y="256"/>
                    </a:cubicBezTo>
                    <a:cubicBezTo>
                      <a:pt x="480" y="216"/>
                      <a:pt x="672" y="152"/>
                      <a:pt x="920" y="112"/>
                    </a:cubicBezTo>
                    <a:cubicBezTo>
                      <a:pt x="1168" y="72"/>
                      <a:pt x="1560" y="32"/>
                      <a:pt x="1832" y="16"/>
                    </a:cubicBezTo>
                    <a:cubicBezTo>
                      <a:pt x="2104" y="0"/>
                      <a:pt x="2280" y="0"/>
                      <a:pt x="2552" y="16"/>
                    </a:cubicBezTo>
                    <a:cubicBezTo>
                      <a:pt x="2824" y="32"/>
                      <a:pt x="3176" y="64"/>
                      <a:pt x="3464" y="112"/>
                    </a:cubicBezTo>
                    <a:cubicBezTo>
                      <a:pt x="3752" y="160"/>
                      <a:pt x="4064" y="240"/>
                      <a:pt x="4280" y="304"/>
                    </a:cubicBezTo>
                    <a:cubicBezTo>
                      <a:pt x="4496" y="368"/>
                      <a:pt x="4632" y="456"/>
                      <a:pt x="4760" y="496"/>
                    </a:cubicBezTo>
                    <a:cubicBezTo>
                      <a:pt x="4888" y="536"/>
                      <a:pt x="4984" y="528"/>
                      <a:pt x="5048" y="544"/>
                    </a:cubicBezTo>
                    <a:cubicBezTo>
                      <a:pt x="5112" y="560"/>
                      <a:pt x="5136" y="576"/>
                      <a:pt x="5144" y="592"/>
                    </a:cubicBezTo>
                    <a:cubicBezTo>
                      <a:pt x="5152" y="608"/>
                      <a:pt x="5152" y="624"/>
                      <a:pt x="5096" y="640"/>
                    </a:cubicBezTo>
                    <a:cubicBezTo>
                      <a:pt x="5040" y="656"/>
                      <a:pt x="4952" y="664"/>
                      <a:pt x="4808" y="688"/>
                    </a:cubicBezTo>
                    <a:cubicBezTo>
                      <a:pt x="4664" y="712"/>
                      <a:pt x="4448" y="744"/>
                      <a:pt x="4232" y="784"/>
                    </a:cubicBezTo>
                    <a:cubicBezTo>
                      <a:pt x="4016" y="824"/>
                      <a:pt x="3704" y="896"/>
                      <a:pt x="3512" y="928"/>
                    </a:cubicBezTo>
                    <a:cubicBezTo>
                      <a:pt x="3320" y="960"/>
                      <a:pt x="3288" y="968"/>
                      <a:pt x="3080" y="976"/>
                    </a:cubicBezTo>
                    <a:cubicBezTo>
                      <a:pt x="2872" y="984"/>
                      <a:pt x="2520" y="984"/>
                      <a:pt x="2264" y="976"/>
                    </a:cubicBezTo>
                    <a:cubicBezTo>
                      <a:pt x="2008" y="968"/>
                      <a:pt x="1824" y="968"/>
                      <a:pt x="1544" y="928"/>
                    </a:cubicBezTo>
                    <a:cubicBezTo>
                      <a:pt x="1264" y="888"/>
                      <a:pt x="832" y="800"/>
                      <a:pt x="584" y="736"/>
                    </a:cubicBezTo>
                    <a:cubicBezTo>
                      <a:pt x="336" y="672"/>
                      <a:pt x="112" y="584"/>
                      <a:pt x="56" y="544"/>
                    </a:cubicBezTo>
                    <a:cubicBezTo>
                      <a:pt x="0" y="504"/>
                      <a:pt x="240" y="528"/>
                      <a:pt x="248" y="496"/>
                    </a:cubicBezTo>
                    <a:cubicBezTo>
                      <a:pt x="256" y="464"/>
                      <a:pt x="88" y="392"/>
                      <a:pt x="104" y="352"/>
                    </a:cubicBezTo>
                    <a:close/>
                  </a:path>
                </a:pathLst>
              </a:custGeom>
              <a:gradFill rotWithShape="1">
                <a:gsLst>
                  <a:gs pos="0">
                    <a:srgbClr val="200FF7"/>
                  </a:gs>
                  <a:gs pos="100000">
                    <a:schemeClr val="bg1"/>
                  </a:gs>
                </a:gsLst>
                <a:lin ang="5400000" scaled="1"/>
              </a:gradFill>
              <a:ln w="9525">
                <a:solidFill>
                  <a:schemeClr val="tx1"/>
                </a:solidFill>
                <a:round/>
                <a:headEnd/>
                <a:tailEnd/>
              </a:ln>
              <a:effectLst/>
            </p:spPr>
            <p:txBody>
              <a:bodyPr/>
              <a:lstStyle/>
              <a:p>
                <a:endParaRPr lang="fo-FO"/>
              </a:p>
            </p:txBody>
          </p:sp>
          <p:sp>
            <p:nvSpPr>
              <p:cNvPr id="64" name="Freeform 38"/>
              <p:cNvSpPr>
                <a:spLocks/>
              </p:cNvSpPr>
              <p:nvPr/>
            </p:nvSpPr>
            <p:spPr bwMode="auto">
              <a:xfrm>
                <a:off x="1008" y="2976"/>
                <a:ext cx="256" cy="624"/>
              </a:xfrm>
              <a:custGeom>
                <a:avLst/>
                <a:gdLst/>
                <a:ahLst/>
                <a:cxnLst>
                  <a:cxn ang="0">
                    <a:pos x="96" y="624"/>
                  </a:cxn>
                  <a:cxn ang="0">
                    <a:pos x="240" y="480"/>
                  </a:cxn>
                  <a:cxn ang="0">
                    <a:pos x="192" y="144"/>
                  </a:cxn>
                  <a:cxn ang="0">
                    <a:pos x="0" y="0"/>
                  </a:cxn>
                </a:cxnLst>
                <a:rect l="0" t="0" r="r" b="b"/>
                <a:pathLst>
                  <a:path w="256" h="624">
                    <a:moveTo>
                      <a:pt x="96" y="624"/>
                    </a:moveTo>
                    <a:cubicBezTo>
                      <a:pt x="160" y="592"/>
                      <a:pt x="224" y="560"/>
                      <a:pt x="240" y="480"/>
                    </a:cubicBezTo>
                    <a:cubicBezTo>
                      <a:pt x="256" y="400"/>
                      <a:pt x="232" y="224"/>
                      <a:pt x="192" y="144"/>
                    </a:cubicBezTo>
                    <a:cubicBezTo>
                      <a:pt x="152" y="64"/>
                      <a:pt x="76" y="32"/>
                      <a:pt x="0" y="0"/>
                    </a:cubicBezTo>
                  </a:path>
                </a:pathLst>
              </a:custGeom>
              <a:noFill/>
              <a:ln w="9525">
                <a:solidFill>
                  <a:schemeClr val="tx1"/>
                </a:solidFill>
                <a:round/>
                <a:headEnd/>
                <a:tailEnd/>
              </a:ln>
              <a:effectLst/>
            </p:spPr>
            <p:txBody>
              <a:bodyPr/>
              <a:lstStyle/>
              <a:p>
                <a:endParaRPr lang="fo-FO"/>
              </a:p>
            </p:txBody>
          </p:sp>
          <p:sp>
            <p:nvSpPr>
              <p:cNvPr id="65" name="Oval 39"/>
              <p:cNvSpPr>
                <a:spLocks noChangeArrowheads="1"/>
              </p:cNvSpPr>
              <p:nvPr/>
            </p:nvSpPr>
            <p:spPr bwMode="auto">
              <a:xfrm>
                <a:off x="432" y="3120"/>
                <a:ext cx="192" cy="144"/>
              </a:xfrm>
              <a:prstGeom prst="ellipse">
                <a:avLst/>
              </a:prstGeom>
              <a:solidFill>
                <a:schemeClr val="accent1"/>
              </a:solidFill>
              <a:ln w="9525">
                <a:solidFill>
                  <a:schemeClr val="tx1"/>
                </a:solidFill>
                <a:round/>
                <a:headEnd/>
                <a:tailEnd/>
              </a:ln>
              <a:effectLst/>
            </p:spPr>
            <p:txBody>
              <a:bodyPr wrap="none" anchor="ctr"/>
              <a:lstStyle/>
              <a:p>
                <a:endParaRPr lang="fo-FO"/>
              </a:p>
            </p:txBody>
          </p:sp>
          <p:sp>
            <p:nvSpPr>
              <p:cNvPr id="66" name="Oval 40"/>
              <p:cNvSpPr>
                <a:spLocks noChangeArrowheads="1"/>
              </p:cNvSpPr>
              <p:nvPr/>
            </p:nvSpPr>
            <p:spPr bwMode="auto">
              <a:xfrm>
                <a:off x="480" y="3152"/>
                <a:ext cx="96" cy="96"/>
              </a:xfrm>
              <a:prstGeom prst="ellipse">
                <a:avLst/>
              </a:prstGeom>
              <a:solidFill>
                <a:schemeClr val="tx1"/>
              </a:solidFill>
              <a:ln w="9525">
                <a:solidFill>
                  <a:schemeClr val="tx1"/>
                </a:solidFill>
                <a:round/>
                <a:headEnd/>
                <a:tailEnd/>
              </a:ln>
              <a:effectLst/>
            </p:spPr>
            <p:txBody>
              <a:bodyPr wrap="none" anchor="ctr"/>
              <a:lstStyle/>
              <a:p>
                <a:endParaRPr lang="fo-FO"/>
              </a:p>
            </p:txBody>
          </p:sp>
          <p:sp>
            <p:nvSpPr>
              <p:cNvPr id="67" name="Freeform 41"/>
              <p:cNvSpPr>
                <a:spLocks/>
              </p:cNvSpPr>
              <p:nvPr/>
            </p:nvSpPr>
            <p:spPr bwMode="auto">
              <a:xfrm>
                <a:off x="0" y="3120"/>
                <a:ext cx="488" cy="240"/>
              </a:xfrm>
              <a:custGeom>
                <a:avLst/>
                <a:gdLst/>
                <a:ahLst/>
                <a:cxnLst>
                  <a:cxn ang="0">
                    <a:pos x="48" y="0"/>
                  </a:cxn>
                  <a:cxn ang="0">
                    <a:pos x="336" y="144"/>
                  </a:cxn>
                  <a:cxn ang="0">
                    <a:pos x="432" y="240"/>
                  </a:cxn>
                  <a:cxn ang="0">
                    <a:pos x="0" y="144"/>
                  </a:cxn>
                </a:cxnLst>
                <a:rect l="0" t="0" r="r" b="b"/>
                <a:pathLst>
                  <a:path w="488" h="240">
                    <a:moveTo>
                      <a:pt x="48" y="0"/>
                    </a:moveTo>
                    <a:cubicBezTo>
                      <a:pt x="160" y="52"/>
                      <a:pt x="272" y="104"/>
                      <a:pt x="336" y="144"/>
                    </a:cubicBezTo>
                    <a:cubicBezTo>
                      <a:pt x="400" y="184"/>
                      <a:pt x="488" y="240"/>
                      <a:pt x="432" y="240"/>
                    </a:cubicBezTo>
                    <a:cubicBezTo>
                      <a:pt x="376" y="240"/>
                      <a:pt x="188" y="192"/>
                      <a:pt x="0" y="144"/>
                    </a:cubicBezTo>
                  </a:path>
                </a:pathLst>
              </a:custGeom>
              <a:noFill/>
              <a:ln w="9525">
                <a:solidFill>
                  <a:schemeClr val="tx1"/>
                </a:solidFill>
                <a:round/>
                <a:headEnd/>
                <a:tailEnd/>
              </a:ln>
              <a:effectLst/>
            </p:spPr>
            <p:txBody>
              <a:bodyPr/>
              <a:lstStyle/>
              <a:p>
                <a:endParaRPr lang="fo-FO"/>
              </a:p>
            </p:txBody>
          </p:sp>
          <p:sp>
            <p:nvSpPr>
              <p:cNvPr id="68" name="Freeform 42"/>
              <p:cNvSpPr>
                <a:spLocks/>
              </p:cNvSpPr>
              <p:nvPr/>
            </p:nvSpPr>
            <p:spPr bwMode="auto">
              <a:xfrm>
                <a:off x="1296" y="3168"/>
                <a:ext cx="496" cy="256"/>
              </a:xfrm>
              <a:custGeom>
                <a:avLst/>
                <a:gdLst/>
                <a:ahLst/>
                <a:cxnLst>
                  <a:cxn ang="0">
                    <a:pos x="24" y="80"/>
                  </a:cxn>
                  <a:cxn ang="0">
                    <a:pos x="216" y="32"/>
                  </a:cxn>
                  <a:cxn ang="0">
                    <a:pos x="312" y="32"/>
                  </a:cxn>
                  <a:cxn ang="0">
                    <a:pos x="456" y="224"/>
                  </a:cxn>
                  <a:cxn ang="0">
                    <a:pos x="72" y="224"/>
                  </a:cxn>
                  <a:cxn ang="0">
                    <a:pos x="72" y="128"/>
                  </a:cxn>
                  <a:cxn ang="0">
                    <a:pos x="24" y="80"/>
                  </a:cxn>
                </a:cxnLst>
                <a:rect l="0" t="0" r="r" b="b"/>
                <a:pathLst>
                  <a:path w="496" h="256">
                    <a:moveTo>
                      <a:pt x="24" y="80"/>
                    </a:moveTo>
                    <a:cubicBezTo>
                      <a:pt x="48" y="64"/>
                      <a:pt x="168" y="40"/>
                      <a:pt x="216" y="32"/>
                    </a:cubicBezTo>
                    <a:cubicBezTo>
                      <a:pt x="264" y="24"/>
                      <a:pt x="272" y="0"/>
                      <a:pt x="312" y="32"/>
                    </a:cubicBezTo>
                    <a:cubicBezTo>
                      <a:pt x="352" y="64"/>
                      <a:pt x="496" y="192"/>
                      <a:pt x="456" y="224"/>
                    </a:cubicBezTo>
                    <a:cubicBezTo>
                      <a:pt x="416" y="256"/>
                      <a:pt x="136" y="240"/>
                      <a:pt x="72" y="224"/>
                    </a:cubicBezTo>
                    <a:cubicBezTo>
                      <a:pt x="8" y="208"/>
                      <a:pt x="80" y="152"/>
                      <a:pt x="72" y="128"/>
                    </a:cubicBezTo>
                    <a:cubicBezTo>
                      <a:pt x="64" y="104"/>
                      <a:pt x="0" y="96"/>
                      <a:pt x="24" y="80"/>
                    </a:cubicBezTo>
                    <a:close/>
                  </a:path>
                </a:pathLst>
              </a:custGeom>
              <a:solidFill>
                <a:srgbClr val="660033"/>
              </a:solidFill>
              <a:ln w="9525">
                <a:solidFill>
                  <a:schemeClr val="tx1"/>
                </a:solidFill>
                <a:round/>
                <a:headEnd/>
                <a:tailEnd/>
              </a:ln>
              <a:effectLst/>
            </p:spPr>
            <p:txBody>
              <a:bodyPr/>
              <a:lstStyle/>
              <a:p>
                <a:endParaRPr lang="fo-FO"/>
              </a:p>
            </p:txBody>
          </p:sp>
          <p:sp>
            <p:nvSpPr>
              <p:cNvPr id="69" name="Freeform 43"/>
              <p:cNvSpPr>
                <a:spLocks/>
              </p:cNvSpPr>
              <p:nvPr/>
            </p:nvSpPr>
            <p:spPr bwMode="auto">
              <a:xfrm>
                <a:off x="1968" y="2768"/>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0" name="Freeform 44"/>
              <p:cNvSpPr>
                <a:spLocks/>
              </p:cNvSpPr>
              <p:nvPr/>
            </p:nvSpPr>
            <p:spPr bwMode="auto">
              <a:xfrm>
                <a:off x="2688"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1" name="Freeform 45"/>
              <p:cNvSpPr>
                <a:spLocks/>
              </p:cNvSpPr>
              <p:nvPr/>
            </p:nvSpPr>
            <p:spPr bwMode="auto">
              <a:xfrm>
                <a:off x="2160"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2" name="Freeform 46"/>
              <p:cNvSpPr>
                <a:spLocks/>
              </p:cNvSpPr>
              <p:nvPr/>
            </p:nvSpPr>
            <p:spPr bwMode="auto">
              <a:xfrm>
                <a:off x="2352"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3" name="Freeform 47"/>
              <p:cNvSpPr>
                <a:spLocks/>
              </p:cNvSpPr>
              <p:nvPr/>
            </p:nvSpPr>
            <p:spPr bwMode="auto">
              <a:xfrm>
                <a:off x="2536"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4" name="Freeform 48"/>
              <p:cNvSpPr>
                <a:spLocks/>
              </p:cNvSpPr>
              <p:nvPr/>
            </p:nvSpPr>
            <p:spPr bwMode="auto">
              <a:xfrm>
                <a:off x="3168" y="2832"/>
                <a:ext cx="56" cy="480"/>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5" name="Freeform 49"/>
              <p:cNvSpPr>
                <a:spLocks/>
              </p:cNvSpPr>
              <p:nvPr/>
            </p:nvSpPr>
            <p:spPr bwMode="auto">
              <a:xfrm>
                <a:off x="2976" y="2832"/>
                <a:ext cx="48" cy="480"/>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6" name="Freeform 50"/>
              <p:cNvSpPr>
                <a:spLocks/>
              </p:cNvSpPr>
              <p:nvPr/>
            </p:nvSpPr>
            <p:spPr bwMode="auto">
              <a:xfrm>
                <a:off x="1824"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7" name="Freeform 51"/>
              <p:cNvSpPr>
                <a:spLocks/>
              </p:cNvSpPr>
              <p:nvPr/>
            </p:nvSpPr>
            <p:spPr bwMode="auto">
              <a:xfrm>
                <a:off x="2832"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8" name="Freeform 52"/>
              <p:cNvSpPr>
                <a:spLocks/>
              </p:cNvSpPr>
              <p:nvPr/>
            </p:nvSpPr>
            <p:spPr bwMode="auto">
              <a:xfrm>
                <a:off x="3456" y="2880"/>
                <a:ext cx="48" cy="43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9" name="Freeform 53"/>
              <p:cNvSpPr>
                <a:spLocks/>
              </p:cNvSpPr>
              <p:nvPr/>
            </p:nvSpPr>
            <p:spPr bwMode="auto">
              <a:xfrm>
                <a:off x="3600" y="2928"/>
                <a:ext cx="48" cy="384"/>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80" name="Freeform 54"/>
              <p:cNvSpPr>
                <a:spLocks/>
              </p:cNvSpPr>
              <p:nvPr/>
            </p:nvSpPr>
            <p:spPr bwMode="auto">
              <a:xfrm>
                <a:off x="3312" y="2880"/>
                <a:ext cx="48" cy="43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81" name="Freeform 55"/>
              <p:cNvSpPr>
                <a:spLocks/>
              </p:cNvSpPr>
              <p:nvPr/>
            </p:nvSpPr>
            <p:spPr bwMode="auto">
              <a:xfrm>
                <a:off x="3744" y="2928"/>
                <a:ext cx="48" cy="384"/>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82" name="Freeform 56"/>
              <p:cNvSpPr>
                <a:spLocks/>
              </p:cNvSpPr>
              <p:nvPr/>
            </p:nvSpPr>
            <p:spPr bwMode="auto">
              <a:xfrm>
                <a:off x="3936" y="2976"/>
                <a:ext cx="48" cy="336"/>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83" name="Freeform 57"/>
              <p:cNvSpPr>
                <a:spLocks/>
              </p:cNvSpPr>
              <p:nvPr/>
            </p:nvSpPr>
            <p:spPr bwMode="auto">
              <a:xfrm>
                <a:off x="1632" y="2784"/>
                <a:ext cx="48" cy="384"/>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grpSp>
        <p:sp>
          <p:nvSpPr>
            <p:cNvPr id="57" name="Text Box 58"/>
            <p:cNvSpPr txBox="1">
              <a:spLocks noChangeArrowheads="1"/>
            </p:cNvSpPr>
            <p:nvPr/>
          </p:nvSpPr>
          <p:spPr bwMode="auto">
            <a:xfrm>
              <a:off x="4484" y="1065"/>
              <a:ext cx="116" cy="233"/>
            </a:xfrm>
            <a:prstGeom prst="rect">
              <a:avLst/>
            </a:prstGeom>
            <a:noFill/>
            <a:ln w="9525">
              <a:noFill/>
              <a:miter lim="800000"/>
              <a:headEnd/>
              <a:tailEnd/>
            </a:ln>
            <a:effectLst/>
          </p:spPr>
          <p:txBody>
            <a:bodyPr wrap="none">
              <a:spAutoFit/>
            </a:bodyPr>
            <a:lstStyle/>
            <a:p>
              <a:endParaRPr lang="da-DK" dirty="0">
                <a:solidFill>
                  <a:srgbClr val="008000"/>
                </a:solidFill>
              </a:endParaRPr>
            </a:p>
          </p:txBody>
        </p:sp>
      </p:grpSp>
      <p:sp>
        <p:nvSpPr>
          <p:cNvPr id="87" name="TextBox 86"/>
          <p:cNvSpPr txBox="1"/>
          <p:nvPr/>
        </p:nvSpPr>
        <p:spPr>
          <a:xfrm>
            <a:off x="169669" y="5951021"/>
            <a:ext cx="1843005" cy="646331"/>
          </a:xfrm>
          <a:prstGeom prst="rect">
            <a:avLst/>
          </a:prstGeom>
          <a:noFill/>
        </p:spPr>
        <p:txBody>
          <a:bodyPr wrap="none" rtlCol="0">
            <a:spAutoFit/>
          </a:bodyPr>
          <a:lstStyle/>
          <a:p>
            <a:r>
              <a:rPr lang="fo-FO" dirty="0" smtClean="0"/>
              <a:t>(Pacariz, Hátún </a:t>
            </a:r>
          </a:p>
          <a:p>
            <a:r>
              <a:rPr lang="fo-FO" dirty="0" smtClean="0"/>
              <a:t>and others, 2016)</a:t>
            </a:r>
            <a:endParaRPr lang="fo-FO" dirty="0"/>
          </a:p>
        </p:txBody>
      </p:sp>
      <p:cxnSp>
        <p:nvCxnSpPr>
          <p:cNvPr id="89" name="Straight Connector 88"/>
          <p:cNvCxnSpPr/>
          <p:nvPr/>
        </p:nvCxnSpPr>
        <p:spPr>
          <a:xfrm flipV="1">
            <a:off x="5436096" y="3933056"/>
            <a:ext cx="0" cy="136815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6" name="Group 88"/>
          <p:cNvGrpSpPr/>
          <p:nvPr/>
        </p:nvGrpSpPr>
        <p:grpSpPr>
          <a:xfrm>
            <a:off x="0" y="1500082"/>
            <a:ext cx="9108504" cy="5313294"/>
            <a:chOff x="-15766" y="1527466"/>
            <a:chExt cx="9108504" cy="5313294"/>
          </a:xfrm>
        </p:grpSpPr>
        <p:grpSp>
          <p:nvGrpSpPr>
            <p:cNvPr id="17" name="Group 85"/>
            <p:cNvGrpSpPr/>
            <p:nvPr/>
          </p:nvGrpSpPr>
          <p:grpSpPr>
            <a:xfrm>
              <a:off x="-15766" y="1527466"/>
              <a:ext cx="9108504" cy="5313294"/>
              <a:chOff x="-15766" y="1527466"/>
              <a:chExt cx="9108504" cy="5313294"/>
            </a:xfrm>
          </p:grpSpPr>
          <p:pic>
            <p:nvPicPr>
              <p:cNvPr id="3074" name="Picture 2"/>
              <p:cNvPicPr>
                <a:picLocks noChangeAspect="1" noChangeArrowheads="1"/>
              </p:cNvPicPr>
              <p:nvPr/>
            </p:nvPicPr>
            <p:blipFill>
              <a:blip r:embed="rId5" cstate="print"/>
              <a:srcRect l="13285" t="18500" r="15841" b="8001"/>
              <a:stretch>
                <a:fillRect/>
              </a:stretch>
            </p:blipFill>
            <p:spPr bwMode="auto">
              <a:xfrm>
                <a:off x="-15766" y="1527466"/>
                <a:ext cx="9108504" cy="5313294"/>
              </a:xfrm>
              <a:prstGeom prst="rect">
                <a:avLst/>
              </a:prstGeom>
              <a:noFill/>
              <a:ln w="9525">
                <a:solidFill>
                  <a:schemeClr val="tx1"/>
                </a:solidFill>
                <a:miter lim="800000"/>
                <a:headEnd/>
                <a:tailEnd/>
              </a:ln>
            </p:spPr>
          </p:pic>
          <p:sp>
            <p:nvSpPr>
              <p:cNvPr id="85" name="TextBox 84"/>
              <p:cNvSpPr txBox="1"/>
              <p:nvPr/>
            </p:nvSpPr>
            <p:spPr>
              <a:xfrm>
                <a:off x="5348322" y="3168352"/>
                <a:ext cx="3738588" cy="707886"/>
              </a:xfrm>
              <a:prstGeom prst="rect">
                <a:avLst/>
              </a:prstGeom>
              <a:noFill/>
            </p:spPr>
            <p:txBody>
              <a:bodyPr wrap="none" rtlCol="0">
                <a:spAutoFit/>
              </a:bodyPr>
              <a:lstStyle/>
              <a:p>
                <a:r>
                  <a:rPr lang="fo-FO" sz="4000" i="1" dirty="0" smtClean="0"/>
                  <a:t>The independent</a:t>
                </a:r>
                <a:endParaRPr lang="fo-FO" sz="4000" i="1" dirty="0"/>
              </a:p>
            </p:txBody>
          </p:sp>
        </p:grpSp>
        <p:sp>
          <p:nvSpPr>
            <p:cNvPr id="88" name="Oval 87"/>
            <p:cNvSpPr/>
            <p:nvPr/>
          </p:nvSpPr>
          <p:spPr>
            <a:xfrm>
              <a:off x="1315874" y="2304256"/>
              <a:ext cx="79208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right)">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9" presetClass="exit" presetSubtype="0" fill="hold" nodeType="clickEffect">
                                  <p:stCondLst>
                                    <p:cond delay="0"/>
                                  </p:stCondLst>
                                  <p:childTnLst>
                                    <p:animEffect transition="out" filter="dissolve">
                                      <p:cBhvr>
                                        <p:cTn id="28" dur="500"/>
                                        <p:tgtEl>
                                          <p:spTgt spid="16"/>
                                        </p:tgtEl>
                                      </p:cBhvr>
                                    </p:animEffect>
                                    <p:set>
                                      <p:cBhvr>
                                        <p:cTn id="29" dur="1" fill="hold">
                                          <p:stCondLst>
                                            <p:cond delay="499"/>
                                          </p:stCondLst>
                                        </p:cTn>
                                        <p:tgtEl>
                                          <p:spTgt spid="1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8" grpId="0" animBg="1"/>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898065" y="3356992"/>
            <a:ext cx="610039" cy="369332"/>
          </a:xfrm>
          <a:prstGeom prst="rect">
            <a:avLst/>
          </a:prstGeom>
          <a:solidFill>
            <a:schemeClr val="bg1"/>
          </a:solidFill>
        </p:spPr>
        <p:txBody>
          <a:bodyPr wrap="none" rtlCol="0">
            <a:spAutoFit/>
          </a:bodyPr>
          <a:lstStyle/>
          <a:p>
            <a:r>
              <a:rPr lang="en-GB" b="1" dirty="0" smtClean="0"/>
              <a:t>JULY</a:t>
            </a:r>
            <a:endParaRPr lang="en-GB" b="1" dirty="0"/>
          </a:p>
        </p:txBody>
      </p:sp>
      <p:sp>
        <p:nvSpPr>
          <p:cNvPr id="12" name="TextBox 11"/>
          <p:cNvSpPr txBox="1"/>
          <p:nvPr/>
        </p:nvSpPr>
        <p:spPr>
          <a:xfrm>
            <a:off x="0" y="0"/>
            <a:ext cx="9144000" cy="1200329"/>
          </a:xfrm>
          <a:prstGeom prst="rect">
            <a:avLst/>
          </a:prstGeom>
          <a:noFill/>
        </p:spPr>
        <p:txBody>
          <a:bodyPr wrap="square" rtlCol="0">
            <a:spAutoFit/>
          </a:bodyPr>
          <a:lstStyle/>
          <a:p>
            <a:pPr algn="ctr"/>
            <a:r>
              <a:rPr lang="fo-FO" sz="4000" dirty="0" smtClean="0"/>
              <a:t>4. Empty Iceland Basin? </a:t>
            </a:r>
          </a:p>
          <a:p>
            <a:pPr algn="ctr"/>
            <a:r>
              <a:rPr lang="fo-FO" sz="3200" dirty="0" smtClean="0"/>
              <a:t>– a richer ‘corridor’ </a:t>
            </a:r>
          </a:p>
        </p:txBody>
      </p:sp>
      <p:grpSp>
        <p:nvGrpSpPr>
          <p:cNvPr id="2" name="Group 18"/>
          <p:cNvGrpSpPr/>
          <p:nvPr/>
        </p:nvGrpSpPr>
        <p:grpSpPr>
          <a:xfrm>
            <a:off x="4572000" y="2060848"/>
            <a:ext cx="1998945" cy="2160240"/>
            <a:chOff x="4572000" y="2060848"/>
            <a:chExt cx="1998945" cy="2160240"/>
          </a:xfrm>
        </p:grpSpPr>
        <p:grpSp>
          <p:nvGrpSpPr>
            <p:cNvPr id="3" name="Group 13"/>
            <p:cNvGrpSpPr/>
            <p:nvPr/>
          </p:nvGrpSpPr>
          <p:grpSpPr>
            <a:xfrm>
              <a:off x="4572000" y="2060848"/>
              <a:ext cx="1998945" cy="1656184"/>
              <a:chOff x="5397012" y="1484784"/>
              <a:chExt cx="1998945" cy="1656184"/>
            </a:xfrm>
          </p:grpSpPr>
          <p:sp>
            <p:nvSpPr>
              <p:cNvPr id="16" name="TextBox 15"/>
              <p:cNvSpPr txBox="1"/>
              <p:nvPr/>
            </p:nvSpPr>
            <p:spPr>
              <a:xfrm>
                <a:off x="5397012" y="1484784"/>
                <a:ext cx="1998945" cy="646331"/>
              </a:xfrm>
              <a:prstGeom prst="rect">
                <a:avLst/>
              </a:prstGeom>
              <a:solidFill>
                <a:schemeClr val="bg1"/>
              </a:solidFill>
              <a:ln>
                <a:solidFill>
                  <a:schemeClr val="tx1"/>
                </a:solidFill>
              </a:ln>
            </p:spPr>
            <p:txBody>
              <a:bodyPr wrap="none" rtlCol="0">
                <a:spAutoFit/>
              </a:bodyPr>
              <a:lstStyle/>
              <a:p>
                <a:r>
                  <a:rPr lang="fo-FO" sz="3600" dirty="0" smtClean="0"/>
                  <a:t>‘Corridor’</a:t>
                </a:r>
                <a:endParaRPr lang="fo-FO" sz="3600" dirty="0"/>
              </a:p>
            </p:txBody>
          </p:sp>
          <p:cxnSp>
            <p:nvCxnSpPr>
              <p:cNvPr id="17" name="Straight Arrow Connector 16"/>
              <p:cNvCxnSpPr>
                <a:stCxn id="16" idx="2"/>
              </p:cNvCxnSpPr>
              <p:nvPr/>
            </p:nvCxnSpPr>
            <p:spPr>
              <a:xfrm flipH="1">
                <a:off x="6084171" y="2131115"/>
                <a:ext cx="312314" cy="100985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8" name="Right Brace 17"/>
            <p:cNvSpPr/>
            <p:nvPr/>
          </p:nvSpPr>
          <p:spPr>
            <a:xfrm rot="16200000">
              <a:off x="5040052" y="3753036"/>
              <a:ext cx="432048" cy="50405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grpSp>
      <p:grpSp>
        <p:nvGrpSpPr>
          <p:cNvPr id="4" name="Group 20"/>
          <p:cNvGrpSpPr/>
          <p:nvPr/>
        </p:nvGrpSpPr>
        <p:grpSpPr>
          <a:xfrm>
            <a:off x="626079" y="1245862"/>
            <a:ext cx="8770457" cy="4968881"/>
            <a:chOff x="23185022" y="32973334"/>
            <a:chExt cx="9906832" cy="5710375"/>
          </a:xfrm>
        </p:grpSpPr>
        <p:grpSp>
          <p:nvGrpSpPr>
            <p:cNvPr id="5" name="Group 314"/>
            <p:cNvGrpSpPr/>
            <p:nvPr/>
          </p:nvGrpSpPr>
          <p:grpSpPr>
            <a:xfrm>
              <a:off x="23185022" y="32973334"/>
              <a:ext cx="8930776" cy="4727893"/>
              <a:chOff x="16200028" y="35628838"/>
              <a:chExt cx="10011110" cy="5425529"/>
            </a:xfrm>
          </p:grpSpPr>
          <p:grpSp>
            <p:nvGrpSpPr>
              <p:cNvPr id="6" name="Group 313"/>
              <p:cNvGrpSpPr/>
              <p:nvPr/>
            </p:nvGrpSpPr>
            <p:grpSpPr>
              <a:xfrm>
                <a:off x="16202022" y="35628838"/>
                <a:ext cx="10009116" cy="5425529"/>
                <a:chOff x="1628136" y="19285287"/>
                <a:chExt cx="13493769" cy="8491405"/>
              </a:xfrm>
            </p:grpSpPr>
            <p:grpSp>
              <p:nvGrpSpPr>
                <p:cNvPr id="7" name="Group 296"/>
                <p:cNvGrpSpPr/>
                <p:nvPr/>
              </p:nvGrpSpPr>
              <p:grpSpPr>
                <a:xfrm>
                  <a:off x="1942791" y="20013269"/>
                  <a:ext cx="13179114" cy="7763423"/>
                  <a:chOff x="3094919" y="19437208"/>
                  <a:chExt cx="13179114" cy="7763424"/>
                </a:xfrm>
              </p:grpSpPr>
              <p:pic>
                <p:nvPicPr>
                  <p:cNvPr id="28" name="Picture 7"/>
                  <p:cNvPicPr>
                    <a:picLocks noChangeAspect="1" noChangeArrowheads="1"/>
                  </p:cNvPicPr>
                  <p:nvPr/>
                </p:nvPicPr>
                <p:blipFill>
                  <a:blip r:embed="rId2" cstate="print"/>
                  <a:srcRect l="7241" t="13041" r="49764" b="42440"/>
                  <a:stretch>
                    <a:fillRect/>
                  </a:stretch>
                </p:blipFill>
                <p:spPr bwMode="auto">
                  <a:xfrm>
                    <a:off x="3168578" y="19437208"/>
                    <a:ext cx="13105455" cy="7632846"/>
                  </a:xfrm>
                  <a:prstGeom prst="rect">
                    <a:avLst/>
                  </a:prstGeom>
                  <a:noFill/>
                  <a:ln w="9525">
                    <a:noFill/>
                    <a:miter lim="800000"/>
                    <a:headEnd/>
                    <a:tailEnd/>
                  </a:ln>
                </p:spPr>
              </p:pic>
              <p:sp>
                <p:nvSpPr>
                  <p:cNvPr id="29" name="TextBox 28"/>
                  <p:cNvSpPr txBox="1"/>
                  <p:nvPr/>
                </p:nvSpPr>
                <p:spPr>
                  <a:xfrm>
                    <a:off x="3094919" y="21883775"/>
                    <a:ext cx="1273467" cy="996360"/>
                  </a:xfrm>
                  <a:prstGeom prst="rect">
                    <a:avLst/>
                  </a:prstGeom>
                  <a:noFill/>
                </p:spPr>
                <p:txBody>
                  <a:bodyPr wrap="none" rtlCol="0">
                    <a:spAutoFit/>
                  </a:bodyPr>
                  <a:lstStyle/>
                  <a:p>
                    <a:r>
                      <a:rPr lang="en-GB" sz="1400" b="1" dirty="0" smtClean="0">
                        <a:solidFill>
                          <a:schemeClr val="bg1"/>
                        </a:solidFill>
                      </a:rPr>
                      <a:t>100</a:t>
                    </a:r>
                    <a:endParaRPr lang="en-GB" sz="1400" b="1" dirty="0">
                      <a:solidFill>
                        <a:schemeClr val="bg1"/>
                      </a:solidFill>
                    </a:endParaRPr>
                  </a:p>
                </p:txBody>
              </p:sp>
              <p:sp>
                <p:nvSpPr>
                  <p:cNvPr id="30" name="TextBox 29"/>
                  <p:cNvSpPr txBox="1"/>
                  <p:nvPr/>
                </p:nvSpPr>
                <p:spPr>
                  <a:xfrm>
                    <a:off x="3094919" y="23467950"/>
                    <a:ext cx="1273467" cy="996360"/>
                  </a:xfrm>
                  <a:prstGeom prst="rect">
                    <a:avLst/>
                  </a:prstGeom>
                  <a:noFill/>
                </p:spPr>
                <p:txBody>
                  <a:bodyPr wrap="none" rtlCol="0">
                    <a:spAutoFit/>
                  </a:bodyPr>
                  <a:lstStyle/>
                  <a:p>
                    <a:r>
                      <a:rPr lang="en-GB" sz="1400" b="1" dirty="0" smtClean="0">
                        <a:solidFill>
                          <a:schemeClr val="bg1"/>
                        </a:solidFill>
                      </a:rPr>
                      <a:t>150</a:t>
                    </a:r>
                    <a:endParaRPr lang="en-GB" sz="1400" b="1" dirty="0">
                      <a:solidFill>
                        <a:schemeClr val="bg1"/>
                      </a:solidFill>
                    </a:endParaRPr>
                  </a:p>
                </p:txBody>
              </p:sp>
              <p:sp>
                <p:nvSpPr>
                  <p:cNvPr id="31" name="TextBox 30"/>
                  <p:cNvSpPr txBox="1"/>
                  <p:nvPr/>
                </p:nvSpPr>
                <p:spPr>
                  <a:xfrm>
                    <a:off x="3094919" y="24908111"/>
                    <a:ext cx="1273467" cy="996360"/>
                  </a:xfrm>
                  <a:prstGeom prst="rect">
                    <a:avLst/>
                  </a:prstGeom>
                  <a:noFill/>
                </p:spPr>
                <p:txBody>
                  <a:bodyPr wrap="none" rtlCol="0">
                    <a:spAutoFit/>
                  </a:bodyPr>
                  <a:lstStyle/>
                  <a:p>
                    <a:r>
                      <a:rPr lang="en-GB" sz="1400" b="1" dirty="0" smtClean="0">
                        <a:solidFill>
                          <a:schemeClr val="bg1"/>
                        </a:solidFill>
                      </a:rPr>
                      <a:t>200</a:t>
                    </a:r>
                    <a:endParaRPr lang="en-GB" sz="1400" b="1" dirty="0">
                      <a:solidFill>
                        <a:schemeClr val="bg1"/>
                      </a:solidFill>
                    </a:endParaRPr>
                  </a:p>
                </p:txBody>
              </p:sp>
              <p:sp>
                <p:nvSpPr>
                  <p:cNvPr id="32" name="TextBox 31"/>
                  <p:cNvSpPr txBox="1"/>
                  <p:nvPr/>
                </p:nvSpPr>
                <p:spPr>
                  <a:xfrm>
                    <a:off x="5327165" y="26204253"/>
                    <a:ext cx="1273467" cy="996360"/>
                  </a:xfrm>
                  <a:prstGeom prst="rect">
                    <a:avLst/>
                  </a:prstGeom>
                  <a:noFill/>
                </p:spPr>
                <p:txBody>
                  <a:bodyPr wrap="none" rtlCol="0">
                    <a:spAutoFit/>
                  </a:bodyPr>
                  <a:lstStyle/>
                  <a:p>
                    <a:r>
                      <a:rPr lang="en-GB" sz="1400" b="1" dirty="0" smtClean="0">
                        <a:solidFill>
                          <a:schemeClr val="bg1"/>
                        </a:solidFill>
                      </a:rPr>
                      <a:t>100</a:t>
                    </a:r>
                    <a:endParaRPr lang="en-GB" sz="1400" b="1" dirty="0">
                      <a:solidFill>
                        <a:schemeClr val="bg1"/>
                      </a:solidFill>
                    </a:endParaRPr>
                  </a:p>
                </p:txBody>
              </p:sp>
              <p:sp>
                <p:nvSpPr>
                  <p:cNvPr id="33" name="TextBox 32"/>
                  <p:cNvSpPr txBox="1"/>
                  <p:nvPr/>
                </p:nvSpPr>
                <p:spPr>
                  <a:xfrm>
                    <a:off x="7919453" y="26204272"/>
                    <a:ext cx="1273467" cy="996360"/>
                  </a:xfrm>
                  <a:prstGeom prst="rect">
                    <a:avLst/>
                  </a:prstGeom>
                  <a:noFill/>
                </p:spPr>
                <p:txBody>
                  <a:bodyPr wrap="none" rtlCol="0">
                    <a:spAutoFit/>
                  </a:bodyPr>
                  <a:lstStyle/>
                  <a:p>
                    <a:r>
                      <a:rPr lang="en-GB" sz="1400" b="1" dirty="0" smtClean="0">
                        <a:solidFill>
                          <a:schemeClr val="bg1"/>
                        </a:solidFill>
                      </a:rPr>
                      <a:t>200</a:t>
                    </a:r>
                    <a:endParaRPr lang="en-GB" sz="1400" b="1" dirty="0">
                      <a:solidFill>
                        <a:schemeClr val="bg1"/>
                      </a:solidFill>
                    </a:endParaRPr>
                  </a:p>
                </p:txBody>
              </p:sp>
              <p:sp>
                <p:nvSpPr>
                  <p:cNvPr id="34" name="TextBox 33"/>
                  <p:cNvSpPr txBox="1"/>
                  <p:nvPr/>
                </p:nvSpPr>
                <p:spPr>
                  <a:xfrm>
                    <a:off x="10511739" y="26204266"/>
                    <a:ext cx="1273467" cy="996360"/>
                  </a:xfrm>
                  <a:prstGeom prst="rect">
                    <a:avLst/>
                  </a:prstGeom>
                  <a:noFill/>
                </p:spPr>
                <p:txBody>
                  <a:bodyPr wrap="none" rtlCol="0">
                    <a:spAutoFit/>
                  </a:bodyPr>
                  <a:lstStyle/>
                  <a:p>
                    <a:r>
                      <a:rPr lang="en-GB" sz="1400" b="1" dirty="0" smtClean="0">
                        <a:solidFill>
                          <a:schemeClr val="bg1"/>
                        </a:solidFill>
                      </a:rPr>
                      <a:t>300</a:t>
                    </a:r>
                    <a:endParaRPr lang="en-GB" sz="1400" b="1" dirty="0">
                      <a:solidFill>
                        <a:schemeClr val="bg1"/>
                      </a:solidFill>
                    </a:endParaRPr>
                  </a:p>
                </p:txBody>
              </p:sp>
              <p:sp>
                <p:nvSpPr>
                  <p:cNvPr id="35" name="TextBox 34"/>
                  <p:cNvSpPr txBox="1"/>
                  <p:nvPr/>
                </p:nvSpPr>
                <p:spPr>
                  <a:xfrm>
                    <a:off x="13176033" y="26204266"/>
                    <a:ext cx="1273467" cy="996360"/>
                  </a:xfrm>
                  <a:prstGeom prst="rect">
                    <a:avLst/>
                  </a:prstGeom>
                  <a:noFill/>
                </p:spPr>
                <p:txBody>
                  <a:bodyPr wrap="none" rtlCol="0">
                    <a:spAutoFit/>
                  </a:bodyPr>
                  <a:lstStyle/>
                  <a:p>
                    <a:r>
                      <a:rPr lang="en-GB" sz="1400" b="1" dirty="0" smtClean="0">
                        <a:solidFill>
                          <a:schemeClr val="bg1"/>
                        </a:solidFill>
                      </a:rPr>
                      <a:t>400</a:t>
                    </a:r>
                    <a:endParaRPr lang="en-GB" sz="1400" b="1" dirty="0">
                      <a:solidFill>
                        <a:schemeClr val="bg1"/>
                      </a:solidFill>
                    </a:endParaRPr>
                  </a:p>
                </p:txBody>
              </p:sp>
              <p:sp>
                <p:nvSpPr>
                  <p:cNvPr id="36" name="TextBox 35"/>
                  <p:cNvSpPr txBox="1"/>
                  <p:nvPr/>
                </p:nvSpPr>
                <p:spPr>
                  <a:xfrm>
                    <a:off x="3166928" y="20371620"/>
                    <a:ext cx="1019840" cy="996360"/>
                  </a:xfrm>
                  <a:prstGeom prst="rect">
                    <a:avLst/>
                  </a:prstGeom>
                  <a:noFill/>
                </p:spPr>
                <p:txBody>
                  <a:bodyPr wrap="none" rtlCol="0">
                    <a:spAutoFit/>
                  </a:bodyPr>
                  <a:lstStyle/>
                  <a:p>
                    <a:r>
                      <a:rPr lang="en-GB" sz="1400" b="1" dirty="0" smtClean="0">
                        <a:solidFill>
                          <a:schemeClr val="bg1"/>
                        </a:solidFill>
                      </a:rPr>
                      <a:t>50</a:t>
                    </a:r>
                    <a:endParaRPr lang="en-GB" sz="1400" b="1" dirty="0">
                      <a:solidFill>
                        <a:schemeClr val="bg1"/>
                      </a:solidFill>
                    </a:endParaRPr>
                  </a:p>
                </p:txBody>
              </p:sp>
            </p:grpSp>
            <p:sp>
              <p:nvSpPr>
                <p:cNvPr id="27" name="TextBox 26"/>
                <p:cNvSpPr txBox="1"/>
                <p:nvPr/>
              </p:nvSpPr>
              <p:spPr>
                <a:xfrm>
                  <a:off x="1628136" y="19285287"/>
                  <a:ext cx="13493759" cy="730552"/>
                </a:xfrm>
                <a:prstGeom prst="rect">
                  <a:avLst/>
                </a:prstGeom>
                <a:solidFill>
                  <a:schemeClr val="bg1"/>
                </a:solidFill>
              </p:spPr>
              <p:txBody>
                <a:bodyPr wrap="square" rIns="0" bIns="0" rtlCol="0" anchor="b">
                  <a:spAutoFit/>
                </a:bodyPr>
                <a:lstStyle/>
                <a:p>
                  <a:r>
                    <a:rPr lang="en-GB" sz="2000" b="1" dirty="0" smtClean="0"/>
                    <a:t>ICELAND</a:t>
                  </a:r>
                  <a:endParaRPr lang="en-GB" sz="2000" b="1" dirty="0"/>
                </a:p>
              </p:txBody>
            </p:sp>
          </p:grpSp>
          <p:sp>
            <p:nvSpPr>
              <p:cNvPr id="25" name="TextBox 24"/>
              <p:cNvSpPr txBox="1"/>
              <p:nvPr/>
            </p:nvSpPr>
            <p:spPr>
              <a:xfrm rot="16200000">
                <a:off x="13907635" y="38388013"/>
                <a:ext cx="4896553" cy="311767"/>
              </a:xfrm>
              <a:prstGeom prst="rect">
                <a:avLst/>
              </a:prstGeom>
              <a:solidFill>
                <a:schemeClr val="bg1"/>
              </a:solidFill>
            </p:spPr>
            <p:txBody>
              <a:bodyPr wrap="square" tIns="0" bIns="0" rtlCol="0" anchor="b" anchorCtr="1">
                <a:spAutoFit/>
              </a:bodyPr>
              <a:lstStyle/>
              <a:p>
                <a:r>
                  <a:rPr lang="en-GB" sz="1600" b="1" dirty="0" smtClean="0"/>
                  <a:t>DEPTH (m)</a:t>
                </a:r>
                <a:endParaRPr lang="en-GB" sz="1600" b="1" dirty="0"/>
              </a:p>
            </p:txBody>
          </p:sp>
        </p:grpSp>
        <p:sp>
          <p:nvSpPr>
            <p:cNvPr id="23" name="Text Box 53"/>
            <p:cNvSpPr txBox="1">
              <a:spLocks noChangeArrowheads="1"/>
            </p:cNvSpPr>
            <p:nvPr/>
          </p:nvSpPr>
          <p:spPr bwMode="auto">
            <a:xfrm>
              <a:off x="28943618" y="37633852"/>
              <a:ext cx="4148236" cy="1049857"/>
            </a:xfrm>
            <a:prstGeom prst="rect">
              <a:avLst/>
            </a:prstGeom>
            <a:solidFill>
              <a:schemeClr val="bg1"/>
            </a:solidFill>
            <a:ln>
              <a:noFill/>
            </a:ln>
            <a:effectLst/>
            <a:extLst/>
          </p:spPr>
          <p:txBody>
            <a:bodyPr wrap="square" lIns="104598" tIns="52299" rIns="104598" bIns="52299">
              <a:spAutoFit/>
            </a:bodyPr>
            <a:lstStyle>
              <a:lvl1pPr defTabSz="4214813" eaLnBrk="0" hangingPunct="0">
                <a:defRPr sz="7400">
                  <a:solidFill>
                    <a:schemeClr val="tx1"/>
                  </a:solidFill>
                  <a:latin typeface="Arial" charset="0"/>
                </a:defRPr>
              </a:lvl1pPr>
              <a:lvl2pPr marL="742950" indent="-285750" defTabSz="4214813" eaLnBrk="0" hangingPunct="0">
                <a:defRPr sz="7400">
                  <a:solidFill>
                    <a:schemeClr val="tx1"/>
                  </a:solidFill>
                  <a:latin typeface="Arial" charset="0"/>
                </a:defRPr>
              </a:lvl2pPr>
              <a:lvl3pPr marL="1143000" indent="-228600" defTabSz="4214813" eaLnBrk="0" hangingPunct="0">
                <a:defRPr sz="7400">
                  <a:solidFill>
                    <a:schemeClr val="tx1"/>
                  </a:solidFill>
                  <a:latin typeface="Arial" charset="0"/>
                </a:defRPr>
              </a:lvl3pPr>
              <a:lvl4pPr marL="1600200" indent="-228600" defTabSz="4214813" eaLnBrk="0" hangingPunct="0">
                <a:defRPr sz="7400">
                  <a:solidFill>
                    <a:schemeClr val="tx1"/>
                  </a:solidFill>
                  <a:latin typeface="Arial" charset="0"/>
                </a:defRPr>
              </a:lvl4pPr>
              <a:lvl5pPr marL="2057400" indent="-228600" defTabSz="4214813" eaLnBrk="0" hangingPunct="0">
                <a:defRPr sz="7400">
                  <a:solidFill>
                    <a:schemeClr val="tx1"/>
                  </a:solidFill>
                  <a:latin typeface="Arial" charset="0"/>
                </a:defRPr>
              </a:lvl5pPr>
              <a:lvl6pPr marL="2514600" indent="-228600" defTabSz="4214813" eaLnBrk="0" fontAlgn="base" hangingPunct="0">
                <a:spcBef>
                  <a:spcPct val="0"/>
                </a:spcBef>
                <a:spcAft>
                  <a:spcPct val="0"/>
                </a:spcAft>
                <a:defRPr sz="7400">
                  <a:solidFill>
                    <a:schemeClr val="tx1"/>
                  </a:solidFill>
                  <a:latin typeface="Arial" charset="0"/>
                </a:defRPr>
              </a:lvl6pPr>
              <a:lvl7pPr marL="2971800" indent="-228600" defTabSz="4214813" eaLnBrk="0" fontAlgn="base" hangingPunct="0">
                <a:spcBef>
                  <a:spcPct val="0"/>
                </a:spcBef>
                <a:spcAft>
                  <a:spcPct val="0"/>
                </a:spcAft>
                <a:defRPr sz="7400">
                  <a:solidFill>
                    <a:schemeClr val="tx1"/>
                  </a:solidFill>
                  <a:latin typeface="Arial" charset="0"/>
                </a:defRPr>
              </a:lvl7pPr>
              <a:lvl8pPr marL="3429000" indent="-228600" defTabSz="4214813" eaLnBrk="0" fontAlgn="base" hangingPunct="0">
                <a:spcBef>
                  <a:spcPct val="0"/>
                </a:spcBef>
                <a:spcAft>
                  <a:spcPct val="0"/>
                </a:spcAft>
                <a:defRPr sz="7400">
                  <a:solidFill>
                    <a:schemeClr val="tx1"/>
                  </a:solidFill>
                  <a:latin typeface="Arial" charset="0"/>
                </a:defRPr>
              </a:lvl8pPr>
              <a:lvl9pPr marL="3886200" indent="-228600" defTabSz="4214813" eaLnBrk="0" fontAlgn="base" hangingPunct="0">
                <a:spcBef>
                  <a:spcPct val="0"/>
                </a:spcBef>
                <a:spcAft>
                  <a:spcPct val="0"/>
                </a:spcAft>
                <a:defRPr sz="7400">
                  <a:solidFill>
                    <a:schemeClr val="tx1"/>
                  </a:solidFill>
                  <a:latin typeface="Arial" charset="0"/>
                </a:defRPr>
              </a:lvl9pPr>
            </a:lstStyle>
            <a:p>
              <a:pPr algn="ctr" eaLnBrk="1" hangingPunct="1">
                <a:lnSpc>
                  <a:spcPct val="125000"/>
                </a:lnSpc>
              </a:pPr>
              <a:r>
                <a:rPr lang="sv-SE" sz="2400" dirty="0" smtClean="0"/>
                <a:t>Silicate</a:t>
              </a:r>
              <a:r>
                <a:rPr lang="sv-SE" sz="1800" dirty="0" smtClean="0"/>
                <a:t> </a:t>
              </a:r>
            </a:p>
            <a:p>
              <a:pPr algn="ctr" eaLnBrk="1" hangingPunct="1">
                <a:lnSpc>
                  <a:spcPct val="125000"/>
                </a:lnSpc>
              </a:pPr>
              <a:r>
                <a:rPr lang="en-GB" sz="1800" dirty="0" smtClean="0">
                  <a:solidFill>
                    <a:schemeClr val="tx1">
                      <a:lumMod val="85000"/>
                      <a:lumOff val="15000"/>
                    </a:schemeClr>
                  </a:solidFill>
                </a:rPr>
                <a:t>summer </a:t>
              </a:r>
              <a:r>
                <a:rPr lang="sv-SE" sz="1800" dirty="0" smtClean="0"/>
                <a:t>concentrations (</a:t>
              </a:r>
              <a:r>
                <a:rPr lang="en-GB" sz="1800" dirty="0" smtClean="0">
                  <a:solidFill>
                    <a:schemeClr val="tx1">
                      <a:lumMod val="85000"/>
                      <a:lumOff val="15000"/>
                    </a:schemeClr>
                  </a:solidFill>
                </a:rPr>
                <a:t>µM)</a:t>
              </a:r>
              <a:endParaRPr lang="sv-SE" sz="1800" dirty="0"/>
            </a:p>
          </p:txBody>
        </p:sp>
      </p:grpSp>
      <p:sp>
        <p:nvSpPr>
          <p:cNvPr id="37" name="TextBox 36"/>
          <p:cNvSpPr txBox="1"/>
          <p:nvPr/>
        </p:nvSpPr>
        <p:spPr>
          <a:xfrm>
            <a:off x="4612004" y="3119061"/>
            <a:ext cx="1832204" cy="400110"/>
          </a:xfrm>
          <a:prstGeom prst="rect">
            <a:avLst/>
          </a:prstGeom>
          <a:solidFill>
            <a:schemeClr val="bg1"/>
          </a:solidFill>
          <a:ln>
            <a:solidFill>
              <a:schemeClr val="tx1"/>
            </a:solidFill>
          </a:ln>
        </p:spPr>
        <p:txBody>
          <a:bodyPr wrap="square" rtlCol="0">
            <a:spAutoFit/>
          </a:bodyPr>
          <a:lstStyle/>
          <a:p>
            <a:r>
              <a:rPr lang="fo-FO" sz="2000" dirty="0" smtClean="0">
                <a:solidFill>
                  <a:srgbClr val="FF0000"/>
                </a:solidFill>
              </a:rPr>
              <a:t>Iceland Basin</a:t>
            </a:r>
            <a:endParaRPr lang="fo-FO" sz="2000" dirty="0">
              <a:solidFill>
                <a:srgbClr val="FF0000"/>
              </a:solidFill>
            </a:endParaRPr>
          </a:p>
        </p:txBody>
      </p:sp>
      <p:sp>
        <p:nvSpPr>
          <p:cNvPr id="39" name="Rectangle 38"/>
          <p:cNvSpPr/>
          <p:nvPr/>
        </p:nvSpPr>
        <p:spPr bwMode="auto">
          <a:xfrm>
            <a:off x="683568" y="1268760"/>
            <a:ext cx="1354405" cy="331210"/>
          </a:xfrm>
          <a:prstGeom prst="rect">
            <a:avLst/>
          </a:prstGeom>
          <a:solidFill>
            <a:srgbClr val="FFFFFF"/>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36000" rIns="91440" bIns="36000" numCol="1" rtlCol="0" anchor="ctr" anchorCtr="1" compatLnSpc="1">
            <a:prstTxWarp prst="textNoShape">
              <a:avLst/>
            </a:prstTxWarp>
          </a:bodyPr>
          <a:lstStyle/>
          <a:p>
            <a:pPr defTabSz="4214813"/>
            <a:r>
              <a:rPr lang="en-GB" sz="1600" b="1" dirty="0" smtClean="0"/>
              <a:t>CORRIDOR</a:t>
            </a:r>
          </a:p>
        </p:txBody>
      </p:sp>
      <p:sp>
        <p:nvSpPr>
          <p:cNvPr id="40" name="TextBox 39"/>
          <p:cNvSpPr txBox="1"/>
          <p:nvPr/>
        </p:nvSpPr>
        <p:spPr>
          <a:xfrm>
            <a:off x="6413871" y="1599807"/>
            <a:ext cx="1974553" cy="400110"/>
          </a:xfrm>
          <a:prstGeom prst="rect">
            <a:avLst/>
          </a:prstGeom>
          <a:solidFill>
            <a:schemeClr val="bg1"/>
          </a:solidFill>
          <a:ln>
            <a:solidFill>
              <a:schemeClr val="tx1"/>
            </a:solidFill>
          </a:ln>
        </p:spPr>
        <p:txBody>
          <a:bodyPr wrap="square" rtlCol="0">
            <a:spAutoFit/>
          </a:bodyPr>
          <a:lstStyle/>
          <a:p>
            <a:r>
              <a:rPr lang="fo-FO" sz="2000" dirty="0" smtClean="0"/>
              <a:t>Limiting at 2</a:t>
            </a:r>
            <a:r>
              <a:rPr lang="en-GB" sz="2000" dirty="0" smtClean="0">
                <a:solidFill>
                  <a:schemeClr val="tx1">
                    <a:lumMod val="85000"/>
                    <a:lumOff val="15000"/>
                  </a:schemeClr>
                </a:solidFill>
              </a:rPr>
              <a:t> µM</a:t>
            </a:r>
            <a:endParaRPr lang="fo-FO" sz="2000" dirty="0"/>
          </a:p>
        </p:txBody>
      </p:sp>
      <p:pic>
        <p:nvPicPr>
          <p:cNvPr id="41" name="Picture 7"/>
          <p:cNvPicPr>
            <a:picLocks noChangeAspect="1" noChangeArrowheads="1"/>
          </p:cNvPicPr>
          <p:nvPr/>
        </p:nvPicPr>
        <p:blipFill>
          <a:blip r:embed="rId2" cstate="print"/>
          <a:srcRect l="50445" t="11781" r="45303" b="41600"/>
          <a:stretch>
            <a:fillRect/>
          </a:stretch>
        </p:blipFill>
        <p:spPr bwMode="auto">
          <a:xfrm>
            <a:off x="8532440" y="2132856"/>
            <a:ext cx="535205" cy="2804048"/>
          </a:xfrm>
          <a:prstGeom prst="rect">
            <a:avLst/>
          </a:prstGeom>
          <a:noFill/>
          <a:ln w="9525">
            <a:noFill/>
            <a:miter lim="800000"/>
            <a:headEnd/>
            <a:tailEnd/>
          </a:ln>
        </p:spPr>
      </p:pic>
      <p:grpSp>
        <p:nvGrpSpPr>
          <p:cNvPr id="9" name="Group 378"/>
          <p:cNvGrpSpPr/>
          <p:nvPr/>
        </p:nvGrpSpPr>
        <p:grpSpPr>
          <a:xfrm>
            <a:off x="899593" y="5301208"/>
            <a:ext cx="1872207" cy="1512168"/>
            <a:chOff x="24753891" y="7549617"/>
            <a:chExt cx="6250103" cy="5634914"/>
          </a:xfrm>
        </p:grpSpPr>
        <p:grpSp>
          <p:nvGrpSpPr>
            <p:cNvPr id="10" name="Group 123"/>
            <p:cNvGrpSpPr/>
            <p:nvPr/>
          </p:nvGrpSpPr>
          <p:grpSpPr>
            <a:xfrm>
              <a:off x="24753891" y="7549617"/>
              <a:ext cx="6250103" cy="5634914"/>
              <a:chOff x="24185485" y="8420972"/>
              <a:chExt cx="6089489" cy="5159202"/>
            </a:xfrm>
          </p:grpSpPr>
          <p:grpSp>
            <p:nvGrpSpPr>
              <p:cNvPr id="11" name="Group 75"/>
              <p:cNvGrpSpPr/>
              <p:nvPr/>
            </p:nvGrpSpPr>
            <p:grpSpPr>
              <a:xfrm>
                <a:off x="24185485" y="8420972"/>
                <a:ext cx="6089489" cy="5159202"/>
                <a:chOff x="25758410" y="8237818"/>
                <a:chExt cx="4555838" cy="3834729"/>
              </a:xfrm>
            </p:grpSpPr>
            <p:pic>
              <p:nvPicPr>
                <p:cNvPr id="100" name="Picture 2" descr="D:\PostDoc\Selma\subpolarNA_map.tif"/>
                <p:cNvPicPr>
                  <a:picLocks noChangeAspect="1" noChangeArrowheads="1"/>
                </p:cNvPicPr>
                <p:nvPr/>
              </p:nvPicPr>
              <p:blipFill>
                <a:blip r:embed="rId3" cstate="print"/>
                <a:srcRect l="30939" t="34806" r="24351" b="14778"/>
                <a:stretch>
                  <a:fillRect/>
                </a:stretch>
              </p:blipFill>
              <p:spPr bwMode="auto">
                <a:xfrm>
                  <a:off x="25758410" y="8237818"/>
                  <a:ext cx="4555838" cy="3834729"/>
                </a:xfrm>
                <a:prstGeom prst="rect">
                  <a:avLst/>
                </a:prstGeom>
                <a:solidFill>
                  <a:schemeClr val="accent1">
                    <a:alpha val="40000"/>
                  </a:schemeClr>
                </a:solidFill>
              </p:spPr>
            </p:pic>
            <p:sp>
              <p:nvSpPr>
                <p:cNvPr id="101" name="TextBox 100"/>
                <p:cNvSpPr txBox="1"/>
                <p:nvPr/>
              </p:nvSpPr>
              <p:spPr>
                <a:xfrm rot="19467142">
                  <a:off x="26003391" y="10041108"/>
                  <a:ext cx="1456034" cy="831397"/>
                </a:xfrm>
                <a:prstGeom prst="rect">
                  <a:avLst/>
                </a:prstGeom>
                <a:noFill/>
              </p:spPr>
              <p:txBody>
                <a:bodyPr wrap="none" rtlCol="0">
                  <a:spAutoFit/>
                </a:bodyPr>
                <a:lstStyle/>
                <a:p>
                  <a:pPr algn="ctr"/>
                  <a:r>
                    <a:rPr lang="en-GB" sz="700" b="1" dirty="0" smtClean="0">
                      <a:solidFill>
                        <a:srgbClr val="C00000"/>
                      </a:solidFill>
                    </a:rPr>
                    <a:t>ICELAND </a:t>
                  </a:r>
                </a:p>
                <a:p>
                  <a:pPr algn="ctr"/>
                  <a:r>
                    <a:rPr lang="en-GB" sz="700" b="1" dirty="0" smtClean="0">
                      <a:solidFill>
                        <a:srgbClr val="C00000"/>
                      </a:solidFill>
                    </a:rPr>
                    <a:t>BASIN</a:t>
                  </a:r>
                  <a:endParaRPr lang="en-GB" sz="700" b="1" dirty="0">
                    <a:solidFill>
                      <a:srgbClr val="C00000"/>
                    </a:solidFill>
                  </a:endParaRPr>
                </a:p>
              </p:txBody>
            </p:sp>
            <p:grpSp>
              <p:nvGrpSpPr>
                <p:cNvPr id="13" name="Group 47"/>
                <p:cNvGrpSpPr/>
                <p:nvPr/>
              </p:nvGrpSpPr>
              <p:grpSpPr>
                <a:xfrm>
                  <a:off x="26868945" y="8390302"/>
                  <a:ext cx="1266420" cy="540870"/>
                  <a:chOff x="25356777" y="8390302"/>
                  <a:chExt cx="1266420" cy="540870"/>
                </a:xfrm>
              </p:grpSpPr>
              <p:sp>
                <p:nvSpPr>
                  <p:cNvPr id="103" name="Oval 102"/>
                  <p:cNvSpPr/>
                  <p:nvPr/>
                </p:nvSpPr>
                <p:spPr bwMode="auto">
                  <a:xfrm rot="20495100">
                    <a:off x="25467211" y="8390302"/>
                    <a:ext cx="1061169" cy="473097"/>
                  </a:xfrm>
                  <a:prstGeom prst="ellipse">
                    <a:avLst/>
                  </a:prstGeom>
                  <a:solidFill>
                    <a:srgbClr val="E8EAEC"/>
                  </a:solidFill>
                  <a:ln w="9525" cap="flat" cmpd="sng" algn="ctr">
                    <a:solidFill>
                      <a:schemeClr val="bg2">
                        <a:lumMod val="20000"/>
                        <a:lumOff val="80000"/>
                      </a:schemeClr>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214813"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endParaRPr>
                  </a:p>
                </p:txBody>
              </p:sp>
              <p:sp>
                <p:nvSpPr>
                  <p:cNvPr id="104" name="TextBox 103"/>
                  <p:cNvSpPr txBox="1"/>
                  <p:nvPr/>
                </p:nvSpPr>
                <p:spPr>
                  <a:xfrm>
                    <a:off x="25356777" y="8432334"/>
                    <a:ext cx="1266420" cy="498838"/>
                  </a:xfrm>
                  <a:prstGeom prst="rect">
                    <a:avLst/>
                  </a:prstGeom>
                  <a:noFill/>
                </p:spPr>
                <p:txBody>
                  <a:bodyPr wrap="none" rtlCol="0">
                    <a:spAutoFit/>
                  </a:bodyPr>
                  <a:lstStyle/>
                  <a:p>
                    <a:r>
                      <a:rPr lang="en-GB" sz="600" b="1" dirty="0" smtClean="0"/>
                      <a:t>ICELAND</a:t>
                    </a:r>
                    <a:endParaRPr lang="en-GB" sz="600" b="1" dirty="0"/>
                  </a:p>
                </p:txBody>
              </p:sp>
            </p:grpSp>
          </p:grpSp>
          <p:sp>
            <p:nvSpPr>
              <p:cNvPr id="98" name="Multiply 97"/>
              <p:cNvSpPr/>
              <p:nvPr/>
            </p:nvSpPr>
            <p:spPr bwMode="auto">
              <a:xfrm>
                <a:off x="26621282" y="10776259"/>
                <a:ext cx="936105" cy="1224137"/>
              </a:xfrm>
              <a:prstGeom prst="mathMultiply">
                <a:avLst>
                  <a:gd name="adj1" fmla="val 12515"/>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214813"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endParaRPr>
              </a:p>
            </p:txBody>
          </p:sp>
          <p:sp>
            <p:nvSpPr>
              <p:cNvPr id="99" name="Bent Arrow 98"/>
              <p:cNvSpPr/>
              <p:nvPr/>
            </p:nvSpPr>
            <p:spPr bwMode="auto">
              <a:xfrm rot="666743" flipH="1">
                <a:off x="26346287" y="10899189"/>
                <a:ext cx="1347191" cy="1765186"/>
              </a:xfrm>
              <a:prstGeom prst="bentArrow">
                <a:avLst>
                  <a:gd name="adj1" fmla="val 15925"/>
                  <a:gd name="adj2" fmla="val 22525"/>
                  <a:gd name="adj3" fmla="val 24297"/>
                  <a:gd name="adj4" fmla="val 75703"/>
                </a:avLst>
              </a:prstGeom>
              <a:solidFill>
                <a:srgbClr val="C00000">
                  <a:alpha val="30000"/>
                </a:srgb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214813"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endParaRPr>
              </a:p>
            </p:txBody>
          </p:sp>
        </p:grpSp>
        <p:sp>
          <p:nvSpPr>
            <p:cNvPr id="96" name="Bent Arrow 95"/>
            <p:cNvSpPr/>
            <p:nvPr/>
          </p:nvSpPr>
          <p:spPr bwMode="auto">
            <a:xfrm rot="773621" flipH="1">
              <a:off x="25821442" y="8834425"/>
              <a:ext cx="2822704" cy="3621413"/>
            </a:xfrm>
            <a:prstGeom prst="bentArrow">
              <a:avLst>
                <a:gd name="adj1" fmla="val 14629"/>
                <a:gd name="adj2" fmla="val 13412"/>
                <a:gd name="adj3" fmla="val 24297"/>
                <a:gd name="adj4" fmla="val 40979"/>
              </a:avLst>
            </a:prstGeom>
            <a:solidFill>
              <a:srgbClr val="C1D76F">
                <a:alpha val="68000"/>
              </a:srgb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vert270" wrap="square" lIns="0" tIns="0" rIns="54000" bIns="108000" numCol="1" rtlCol="0" anchor="b" anchorCtr="0" compatLnSpc="1">
              <a:prstTxWarp prst="textNoShape">
                <a:avLst/>
              </a:prstTxWarp>
            </a:bodyPr>
            <a:lstStyle/>
            <a:p>
              <a:pPr marL="0" marR="0" indent="0" algn="l" defTabSz="4214813" rtl="0" eaLnBrk="1" fontAlgn="base" latinLnBrk="0" hangingPunct="1">
                <a:lnSpc>
                  <a:spcPct val="100000"/>
                </a:lnSpc>
                <a:spcBef>
                  <a:spcPct val="0"/>
                </a:spcBef>
                <a:spcAft>
                  <a:spcPct val="0"/>
                </a:spcAft>
                <a:buClrTx/>
                <a:buSzTx/>
                <a:buFontTx/>
                <a:buNone/>
                <a:tabLst/>
              </a:pPr>
              <a:endParaRPr kumimoji="0" lang="en-GB" sz="500" b="0" i="0" u="none" strike="noStrike" cap="none" normalizeH="0" baseline="0" dirty="0" smtClean="0">
                <a:ln>
                  <a:noFill/>
                </a:ln>
                <a:solidFill>
                  <a:schemeClr val="tx1"/>
                </a:solidFill>
                <a:effectLst/>
                <a:latin typeface="Arial" charset="0"/>
              </a:endParaRPr>
            </a:p>
          </p:txBody>
        </p:sp>
      </p:grpSp>
      <p:sp>
        <p:nvSpPr>
          <p:cNvPr id="107" name="Freeform 106"/>
          <p:cNvSpPr/>
          <p:nvPr/>
        </p:nvSpPr>
        <p:spPr>
          <a:xfrm>
            <a:off x="2195735" y="1628800"/>
            <a:ext cx="6266339" cy="780398"/>
          </a:xfrm>
          <a:custGeom>
            <a:avLst/>
            <a:gdLst>
              <a:gd name="connsiteX0" fmla="*/ 0 w 6281980"/>
              <a:gd name="connsiteY0" fmla="*/ 0 h 852406"/>
              <a:gd name="connsiteX1" fmla="*/ 340963 w 6281980"/>
              <a:gd name="connsiteY1" fmla="*/ 501111 h 852406"/>
              <a:gd name="connsiteX2" fmla="*/ 909234 w 6281980"/>
              <a:gd name="connsiteY2" fmla="*/ 464949 h 852406"/>
              <a:gd name="connsiteX3" fmla="*/ 1312190 w 6281980"/>
              <a:gd name="connsiteY3" fmla="*/ 557939 h 852406"/>
              <a:gd name="connsiteX4" fmla="*/ 1570495 w 6281980"/>
              <a:gd name="connsiteY4" fmla="*/ 485613 h 852406"/>
              <a:gd name="connsiteX5" fmla="*/ 1839132 w 6281980"/>
              <a:gd name="connsiteY5" fmla="*/ 619932 h 852406"/>
              <a:gd name="connsiteX6" fmla="*/ 2087105 w 6281980"/>
              <a:gd name="connsiteY6" fmla="*/ 485613 h 852406"/>
              <a:gd name="connsiteX7" fmla="*/ 2521058 w 6281980"/>
              <a:gd name="connsiteY7" fmla="*/ 619932 h 852406"/>
              <a:gd name="connsiteX8" fmla="*/ 2836190 w 6281980"/>
              <a:gd name="connsiteY8" fmla="*/ 501111 h 852406"/>
              <a:gd name="connsiteX9" fmla="*/ 3450956 w 6281980"/>
              <a:gd name="connsiteY9" fmla="*/ 588935 h 852406"/>
              <a:gd name="connsiteX10" fmla="*/ 3704095 w 6281980"/>
              <a:gd name="connsiteY10" fmla="*/ 676759 h 852406"/>
              <a:gd name="connsiteX11" fmla="*/ 4101885 w 6281980"/>
              <a:gd name="connsiteY11" fmla="*/ 433952 h 852406"/>
              <a:gd name="connsiteX12" fmla="*/ 4484176 w 6281980"/>
              <a:gd name="connsiteY12" fmla="*/ 733586 h 852406"/>
              <a:gd name="connsiteX13" fmla="*/ 5336583 w 6281980"/>
              <a:gd name="connsiteY13" fmla="*/ 826576 h 852406"/>
              <a:gd name="connsiteX14" fmla="*/ 6281980 w 6281980"/>
              <a:gd name="connsiteY14" fmla="*/ 578603 h 852406"/>
              <a:gd name="connsiteX15" fmla="*/ 6281980 w 6281980"/>
              <a:gd name="connsiteY15" fmla="*/ 578603 h 85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81980" h="852406">
                <a:moveTo>
                  <a:pt x="0" y="0"/>
                </a:moveTo>
                <a:cubicBezTo>
                  <a:pt x="94712" y="211810"/>
                  <a:pt x="189424" y="423620"/>
                  <a:pt x="340963" y="501111"/>
                </a:cubicBezTo>
                <a:cubicBezTo>
                  <a:pt x="492502" y="578602"/>
                  <a:pt x="747363" y="455478"/>
                  <a:pt x="909234" y="464949"/>
                </a:cubicBezTo>
                <a:cubicBezTo>
                  <a:pt x="1071105" y="474420"/>
                  <a:pt x="1201980" y="554495"/>
                  <a:pt x="1312190" y="557939"/>
                </a:cubicBezTo>
                <a:cubicBezTo>
                  <a:pt x="1422400" y="561383"/>
                  <a:pt x="1482671" y="475281"/>
                  <a:pt x="1570495" y="485613"/>
                </a:cubicBezTo>
                <a:cubicBezTo>
                  <a:pt x="1658319" y="495945"/>
                  <a:pt x="1753030" y="619932"/>
                  <a:pt x="1839132" y="619932"/>
                </a:cubicBezTo>
                <a:cubicBezTo>
                  <a:pt x="1925234" y="619932"/>
                  <a:pt x="1973451" y="485613"/>
                  <a:pt x="2087105" y="485613"/>
                </a:cubicBezTo>
                <a:cubicBezTo>
                  <a:pt x="2200759" y="485613"/>
                  <a:pt x="2396211" y="617349"/>
                  <a:pt x="2521058" y="619932"/>
                </a:cubicBezTo>
                <a:cubicBezTo>
                  <a:pt x="2645905" y="622515"/>
                  <a:pt x="2681207" y="506277"/>
                  <a:pt x="2836190" y="501111"/>
                </a:cubicBezTo>
                <a:cubicBezTo>
                  <a:pt x="2991173" y="495945"/>
                  <a:pt x="3306305" y="559660"/>
                  <a:pt x="3450956" y="588935"/>
                </a:cubicBezTo>
                <a:cubicBezTo>
                  <a:pt x="3595607" y="618210"/>
                  <a:pt x="3595607" y="702590"/>
                  <a:pt x="3704095" y="676759"/>
                </a:cubicBezTo>
                <a:cubicBezTo>
                  <a:pt x="3812583" y="650928"/>
                  <a:pt x="3971872" y="424481"/>
                  <a:pt x="4101885" y="433952"/>
                </a:cubicBezTo>
                <a:cubicBezTo>
                  <a:pt x="4231898" y="443423"/>
                  <a:pt x="4278393" y="668149"/>
                  <a:pt x="4484176" y="733586"/>
                </a:cubicBezTo>
                <a:cubicBezTo>
                  <a:pt x="4689959" y="799023"/>
                  <a:pt x="5036949" y="852406"/>
                  <a:pt x="5336583" y="826576"/>
                </a:cubicBezTo>
                <a:cubicBezTo>
                  <a:pt x="5636217" y="800746"/>
                  <a:pt x="6281980" y="578603"/>
                  <a:pt x="6281980" y="578603"/>
                </a:cubicBezTo>
                <a:lnTo>
                  <a:pt x="6281980" y="578603"/>
                </a:lnTo>
              </a:path>
            </a:pathLst>
          </a:cu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45" name="Straight Connector 44"/>
          <p:cNvCxnSpPr/>
          <p:nvPr/>
        </p:nvCxnSpPr>
        <p:spPr>
          <a:xfrm flipV="1">
            <a:off x="1475656" y="5661248"/>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6" name="Picture 6" descr="Calanus_RGB_gj"/>
          <p:cNvPicPr>
            <a:picLocks noChangeAspect="1" noChangeArrowheads="1"/>
          </p:cNvPicPr>
          <p:nvPr/>
        </p:nvPicPr>
        <p:blipFill>
          <a:blip r:embed="rId4" cstate="print"/>
          <a:srcRect/>
          <a:stretch>
            <a:fillRect/>
          </a:stretch>
        </p:blipFill>
        <p:spPr bwMode="auto">
          <a:xfrm>
            <a:off x="1403648" y="1688365"/>
            <a:ext cx="432048" cy="372483"/>
          </a:xfrm>
          <a:prstGeom prst="rect">
            <a:avLst/>
          </a:prstGeom>
          <a:noFill/>
        </p:spPr>
      </p:pic>
      <p:grpSp>
        <p:nvGrpSpPr>
          <p:cNvPr id="14" name="Group 30"/>
          <p:cNvGrpSpPr>
            <a:grpSpLocks/>
          </p:cNvGrpSpPr>
          <p:nvPr/>
        </p:nvGrpSpPr>
        <p:grpSpPr bwMode="auto">
          <a:xfrm>
            <a:off x="3419872" y="1242813"/>
            <a:ext cx="1584176" cy="818035"/>
            <a:chOff x="4272" y="1065"/>
            <a:chExt cx="1160" cy="599"/>
          </a:xfrm>
        </p:grpSpPr>
        <p:grpSp>
          <p:nvGrpSpPr>
            <p:cNvPr id="15" name="Group 31"/>
            <p:cNvGrpSpPr>
              <a:grpSpLocks/>
            </p:cNvGrpSpPr>
            <p:nvPr/>
          </p:nvGrpSpPr>
          <p:grpSpPr bwMode="auto">
            <a:xfrm>
              <a:off x="4272" y="1344"/>
              <a:ext cx="1160" cy="320"/>
              <a:chOff x="-56" y="2424"/>
              <a:chExt cx="5816" cy="1608"/>
            </a:xfrm>
          </p:grpSpPr>
          <p:sp>
            <p:nvSpPr>
              <p:cNvPr id="50" name="Freeform 32"/>
              <p:cNvSpPr>
                <a:spLocks/>
              </p:cNvSpPr>
              <p:nvPr/>
            </p:nvSpPr>
            <p:spPr bwMode="auto">
              <a:xfrm>
                <a:off x="1632" y="2424"/>
                <a:ext cx="656" cy="448"/>
              </a:xfrm>
              <a:custGeom>
                <a:avLst/>
                <a:gdLst/>
                <a:ahLst/>
                <a:cxnLst>
                  <a:cxn ang="0">
                    <a:pos x="0" y="448"/>
                  </a:cxn>
                  <a:cxn ang="0">
                    <a:pos x="288" y="112"/>
                  </a:cxn>
                  <a:cxn ang="0">
                    <a:pos x="384" y="16"/>
                  </a:cxn>
                  <a:cxn ang="0">
                    <a:pos x="432" y="16"/>
                  </a:cxn>
                  <a:cxn ang="0">
                    <a:pos x="480" y="112"/>
                  </a:cxn>
                  <a:cxn ang="0">
                    <a:pos x="480" y="160"/>
                  </a:cxn>
                  <a:cxn ang="0">
                    <a:pos x="528" y="256"/>
                  </a:cxn>
                  <a:cxn ang="0">
                    <a:pos x="576" y="400"/>
                  </a:cxn>
                  <a:cxn ang="0">
                    <a:pos x="48" y="448"/>
                  </a:cxn>
                </a:cxnLst>
                <a:rect l="0" t="0" r="r" b="b"/>
                <a:pathLst>
                  <a:path w="656" h="448">
                    <a:moveTo>
                      <a:pt x="0" y="448"/>
                    </a:moveTo>
                    <a:cubicBezTo>
                      <a:pt x="112" y="316"/>
                      <a:pt x="224" y="184"/>
                      <a:pt x="288" y="112"/>
                    </a:cubicBezTo>
                    <a:cubicBezTo>
                      <a:pt x="352" y="40"/>
                      <a:pt x="360" y="32"/>
                      <a:pt x="384" y="16"/>
                    </a:cubicBezTo>
                    <a:cubicBezTo>
                      <a:pt x="408" y="0"/>
                      <a:pt x="416" y="0"/>
                      <a:pt x="432" y="16"/>
                    </a:cubicBezTo>
                    <a:cubicBezTo>
                      <a:pt x="448" y="32"/>
                      <a:pt x="472" y="88"/>
                      <a:pt x="480" y="112"/>
                    </a:cubicBezTo>
                    <a:cubicBezTo>
                      <a:pt x="488" y="136"/>
                      <a:pt x="472" y="136"/>
                      <a:pt x="480" y="160"/>
                    </a:cubicBezTo>
                    <a:cubicBezTo>
                      <a:pt x="488" y="184"/>
                      <a:pt x="512" y="216"/>
                      <a:pt x="528" y="256"/>
                    </a:cubicBezTo>
                    <a:cubicBezTo>
                      <a:pt x="544" y="296"/>
                      <a:pt x="656" y="368"/>
                      <a:pt x="576" y="400"/>
                    </a:cubicBezTo>
                    <a:cubicBezTo>
                      <a:pt x="496" y="432"/>
                      <a:pt x="272" y="440"/>
                      <a:pt x="48" y="448"/>
                    </a:cubicBezTo>
                  </a:path>
                </a:pathLst>
              </a:custGeom>
              <a:solidFill>
                <a:srgbClr val="660033"/>
              </a:solidFill>
              <a:ln w="9525">
                <a:solidFill>
                  <a:schemeClr val="tx1"/>
                </a:solidFill>
                <a:round/>
                <a:headEnd/>
                <a:tailEnd/>
              </a:ln>
              <a:effectLst/>
            </p:spPr>
            <p:txBody>
              <a:bodyPr/>
              <a:lstStyle/>
              <a:p>
                <a:endParaRPr lang="fo-FO"/>
              </a:p>
            </p:txBody>
          </p:sp>
          <p:sp>
            <p:nvSpPr>
              <p:cNvPr id="51" name="Freeform 33"/>
              <p:cNvSpPr>
                <a:spLocks/>
              </p:cNvSpPr>
              <p:nvPr/>
            </p:nvSpPr>
            <p:spPr bwMode="auto">
              <a:xfrm>
                <a:off x="3344" y="2728"/>
                <a:ext cx="752" cy="344"/>
              </a:xfrm>
              <a:custGeom>
                <a:avLst/>
                <a:gdLst/>
                <a:ahLst/>
                <a:cxnLst>
                  <a:cxn ang="0">
                    <a:pos x="64" y="192"/>
                  </a:cxn>
                  <a:cxn ang="0">
                    <a:pos x="256" y="96"/>
                  </a:cxn>
                  <a:cxn ang="0">
                    <a:pos x="352" y="0"/>
                  </a:cxn>
                  <a:cxn ang="0">
                    <a:pos x="400" y="96"/>
                  </a:cxn>
                  <a:cxn ang="0">
                    <a:pos x="592" y="192"/>
                  </a:cxn>
                  <a:cxn ang="0">
                    <a:pos x="736" y="240"/>
                  </a:cxn>
                  <a:cxn ang="0">
                    <a:pos x="640" y="336"/>
                  </a:cxn>
                  <a:cxn ang="0">
                    <a:pos x="64" y="192"/>
                  </a:cxn>
                </a:cxnLst>
                <a:rect l="0" t="0" r="r" b="b"/>
                <a:pathLst>
                  <a:path w="752" h="344">
                    <a:moveTo>
                      <a:pt x="64" y="192"/>
                    </a:moveTo>
                    <a:cubicBezTo>
                      <a:pt x="0" y="152"/>
                      <a:pt x="208" y="128"/>
                      <a:pt x="256" y="96"/>
                    </a:cubicBezTo>
                    <a:cubicBezTo>
                      <a:pt x="304" y="64"/>
                      <a:pt x="328" y="0"/>
                      <a:pt x="352" y="0"/>
                    </a:cubicBezTo>
                    <a:cubicBezTo>
                      <a:pt x="376" y="0"/>
                      <a:pt x="360" y="64"/>
                      <a:pt x="400" y="96"/>
                    </a:cubicBezTo>
                    <a:cubicBezTo>
                      <a:pt x="440" y="128"/>
                      <a:pt x="536" y="168"/>
                      <a:pt x="592" y="192"/>
                    </a:cubicBezTo>
                    <a:cubicBezTo>
                      <a:pt x="648" y="216"/>
                      <a:pt x="728" y="216"/>
                      <a:pt x="736" y="240"/>
                    </a:cubicBezTo>
                    <a:cubicBezTo>
                      <a:pt x="744" y="264"/>
                      <a:pt x="752" y="344"/>
                      <a:pt x="640" y="336"/>
                    </a:cubicBezTo>
                    <a:cubicBezTo>
                      <a:pt x="528" y="328"/>
                      <a:pt x="128" y="232"/>
                      <a:pt x="64" y="192"/>
                    </a:cubicBezTo>
                    <a:close/>
                  </a:path>
                </a:pathLst>
              </a:custGeom>
              <a:solidFill>
                <a:srgbClr val="660033"/>
              </a:solidFill>
              <a:ln w="9525">
                <a:solidFill>
                  <a:schemeClr val="tx1"/>
                </a:solidFill>
                <a:round/>
                <a:headEnd/>
                <a:tailEnd/>
              </a:ln>
              <a:effectLst/>
            </p:spPr>
            <p:txBody>
              <a:bodyPr/>
              <a:lstStyle/>
              <a:p>
                <a:endParaRPr lang="fo-FO"/>
              </a:p>
            </p:txBody>
          </p:sp>
          <p:sp>
            <p:nvSpPr>
              <p:cNvPr id="52" name="Freeform 34"/>
              <p:cNvSpPr>
                <a:spLocks/>
              </p:cNvSpPr>
              <p:nvPr/>
            </p:nvSpPr>
            <p:spPr bwMode="auto">
              <a:xfrm>
                <a:off x="4936" y="2872"/>
                <a:ext cx="824" cy="1064"/>
              </a:xfrm>
              <a:custGeom>
                <a:avLst/>
                <a:gdLst/>
                <a:ahLst/>
                <a:cxnLst>
                  <a:cxn ang="0">
                    <a:pos x="56" y="480"/>
                  </a:cxn>
                  <a:cxn ang="0">
                    <a:pos x="152" y="384"/>
                  </a:cxn>
                  <a:cxn ang="0">
                    <a:pos x="344" y="240"/>
                  </a:cxn>
                  <a:cxn ang="0">
                    <a:pos x="584" y="96"/>
                  </a:cxn>
                  <a:cxn ang="0">
                    <a:pos x="776" y="0"/>
                  </a:cxn>
                  <a:cxn ang="0">
                    <a:pos x="776" y="96"/>
                  </a:cxn>
                  <a:cxn ang="0">
                    <a:pos x="488" y="432"/>
                  </a:cxn>
                  <a:cxn ang="0">
                    <a:pos x="440" y="528"/>
                  </a:cxn>
                  <a:cxn ang="0">
                    <a:pos x="584" y="768"/>
                  </a:cxn>
                  <a:cxn ang="0">
                    <a:pos x="728" y="1008"/>
                  </a:cxn>
                  <a:cxn ang="0">
                    <a:pos x="632" y="1008"/>
                  </a:cxn>
                  <a:cxn ang="0">
                    <a:pos x="152" y="672"/>
                  </a:cxn>
                  <a:cxn ang="0">
                    <a:pos x="8" y="528"/>
                  </a:cxn>
                  <a:cxn ang="0">
                    <a:pos x="104" y="480"/>
                  </a:cxn>
                </a:cxnLst>
                <a:rect l="0" t="0" r="r" b="b"/>
                <a:pathLst>
                  <a:path w="824" h="1064">
                    <a:moveTo>
                      <a:pt x="56" y="480"/>
                    </a:moveTo>
                    <a:cubicBezTo>
                      <a:pt x="80" y="452"/>
                      <a:pt x="104" y="424"/>
                      <a:pt x="152" y="384"/>
                    </a:cubicBezTo>
                    <a:cubicBezTo>
                      <a:pt x="200" y="344"/>
                      <a:pt x="272" y="288"/>
                      <a:pt x="344" y="240"/>
                    </a:cubicBezTo>
                    <a:cubicBezTo>
                      <a:pt x="416" y="192"/>
                      <a:pt x="512" y="136"/>
                      <a:pt x="584" y="96"/>
                    </a:cubicBezTo>
                    <a:cubicBezTo>
                      <a:pt x="656" y="56"/>
                      <a:pt x="744" y="0"/>
                      <a:pt x="776" y="0"/>
                    </a:cubicBezTo>
                    <a:cubicBezTo>
                      <a:pt x="808" y="0"/>
                      <a:pt x="824" y="24"/>
                      <a:pt x="776" y="96"/>
                    </a:cubicBezTo>
                    <a:cubicBezTo>
                      <a:pt x="728" y="168"/>
                      <a:pt x="544" y="360"/>
                      <a:pt x="488" y="432"/>
                    </a:cubicBezTo>
                    <a:cubicBezTo>
                      <a:pt x="432" y="504"/>
                      <a:pt x="424" y="472"/>
                      <a:pt x="440" y="528"/>
                    </a:cubicBezTo>
                    <a:cubicBezTo>
                      <a:pt x="456" y="584"/>
                      <a:pt x="536" y="688"/>
                      <a:pt x="584" y="768"/>
                    </a:cubicBezTo>
                    <a:cubicBezTo>
                      <a:pt x="632" y="848"/>
                      <a:pt x="720" y="968"/>
                      <a:pt x="728" y="1008"/>
                    </a:cubicBezTo>
                    <a:cubicBezTo>
                      <a:pt x="736" y="1048"/>
                      <a:pt x="728" y="1064"/>
                      <a:pt x="632" y="1008"/>
                    </a:cubicBezTo>
                    <a:cubicBezTo>
                      <a:pt x="536" y="952"/>
                      <a:pt x="256" y="752"/>
                      <a:pt x="152" y="672"/>
                    </a:cubicBezTo>
                    <a:cubicBezTo>
                      <a:pt x="48" y="592"/>
                      <a:pt x="16" y="560"/>
                      <a:pt x="8" y="528"/>
                    </a:cubicBezTo>
                    <a:cubicBezTo>
                      <a:pt x="0" y="496"/>
                      <a:pt x="52" y="488"/>
                      <a:pt x="104" y="480"/>
                    </a:cubicBezTo>
                  </a:path>
                </a:pathLst>
              </a:custGeom>
              <a:solidFill>
                <a:srgbClr val="660033"/>
              </a:solidFill>
              <a:ln w="9525">
                <a:solidFill>
                  <a:schemeClr val="tx1"/>
                </a:solidFill>
                <a:round/>
                <a:headEnd/>
                <a:tailEnd/>
              </a:ln>
              <a:effectLst/>
            </p:spPr>
            <p:txBody>
              <a:bodyPr/>
              <a:lstStyle/>
              <a:p>
                <a:endParaRPr lang="fo-FO"/>
              </a:p>
            </p:txBody>
          </p:sp>
          <p:sp>
            <p:nvSpPr>
              <p:cNvPr id="53" name="Freeform 35"/>
              <p:cNvSpPr>
                <a:spLocks/>
              </p:cNvSpPr>
              <p:nvPr/>
            </p:nvSpPr>
            <p:spPr bwMode="auto">
              <a:xfrm>
                <a:off x="1432" y="3616"/>
                <a:ext cx="392" cy="416"/>
              </a:xfrm>
              <a:custGeom>
                <a:avLst/>
                <a:gdLst/>
                <a:ahLst/>
                <a:cxnLst>
                  <a:cxn ang="0">
                    <a:pos x="8" y="24"/>
                  </a:cxn>
                  <a:cxn ang="0">
                    <a:pos x="104" y="168"/>
                  </a:cxn>
                  <a:cxn ang="0">
                    <a:pos x="200" y="312"/>
                  </a:cxn>
                  <a:cxn ang="0">
                    <a:pos x="296" y="408"/>
                  </a:cxn>
                  <a:cxn ang="0">
                    <a:pos x="344" y="264"/>
                  </a:cxn>
                  <a:cxn ang="0">
                    <a:pos x="344" y="168"/>
                  </a:cxn>
                  <a:cxn ang="0">
                    <a:pos x="56" y="24"/>
                  </a:cxn>
                  <a:cxn ang="0">
                    <a:pos x="8" y="24"/>
                  </a:cxn>
                </a:cxnLst>
                <a:rect l="0" t="0" r="r" b="b"/>
                <a:pathLst>
                  <a:path w="392" h="416">
                    <a:moveTo>
                      <a:pt x="8" y="24"/>
                    </a:moveTo>
                    <a:cubicBezTo>
                      <a:pt x="16" y="48"/>
                      <a:pt x="72" y="120"/>
                      <a:pt x="104" y="168"/>
                    </a:cubicBezTo>
                    <a:cubicBezTo>
                      <a:pt x="136" y="216"/>
                      <a:pt x="168" y="272"/>
                      <a:pt x="200" y="312"/>
                    </a:cubicBezTo>
                    <a:cubicBezTo>
                      <a:pt x="232" y="352"/>
                      <a:pt x="272" y="416"/>
                      <a:pt x="296" y="408"/>
                    </a:cubicBezTo>
                    <a:cubicBezTo>
                      <a:pt x="320" y="400"/>
                      <a:pt x="336" y="304"/>
                      <a:pt x="344" y="264"/>
                    </a:cubicBezTo>
                    <a:cubicBezTo>
                      <a:pt x="352" y="224"/>
                      <a:pt x="392" y="208"/>
                      <a:pt x="344" y="168"/>
                    </a:cubicBezTo>
                    <a:cubicBezTo>
                      <a:pt x="296" y="128"/>
                      <a:pt x="112" y="48"/>
                      <a:pt x="56" y="24"/>
                    </a:cubicBezTo>
                    <a:cubicBezTo>
                      <a:pt x="0" y="0"/>
                      <a:pt x="0" y="0"/>
                      <a:pt x="8" y="24"/>
                    </a:cubicBezTo>
                    <a:close/>
                  </a:path>
                </a:pathLst>
              </a:custGeom>
              <a:solidFill>
                <a:srgbClr val="660033"/>
              </a:solidFill>
              <a:ln w="9525">
                <a:solidFill>
                  <a:schemeClr val="tx1"/>
                </a:solidFill>
                <a:round/>
                <a:headEnd/>
                <a:tailEnd/>
              </a:ln>
              <a:effectLst/>
            </p:spPr>
            <p:txBody>
              <a:bodyPr/>
              <a:lstStyle/>
              <a:p>
                <a:endParaRPr lang="fo-FO"/>
              </a:p>
            </p:txBody>
          </p:sp>
          <p:sp>
            <p:nvSpPr>
              <p:cNvPr id="54" name="Freeform 36"/>
              <p:cNvSpPr>
                <a:spLocks/>
              </p:cNvSpPr>
              <p:nvPr/>
            </p:nvSpPr>
            <p:spPr bwMode="auto">
              <a:xfrm>
                <a:off x="3312" y="3496"/>
                <a:ext cx="680" cy="344"/>
              </a:xfrm>
              <a:custGeom>
                <a:avLst/>
                <a:gdLst/>
                <a:ahLst/>
                <a:cxnLst>
                  <a:cxn ang="0">
                    <a:pos x="48" y="144"/>
                  </a:cxn>
                  <a:cxn ang="0">
                    <a:pos x="240" y="192"/>
                  </a:cxn>
                  <a:cxn ang="0">
                    <a:pos x="384" y="336"/>
                  </a:cxn>
                  <a:cxn ang="0">
                    <a:pos x="480" y="240"/>
                  </a:cxn>
                  <a:cxn ang="0">
                    <a:pos x="672" y="144"/>
                  </a:cxn>
                  <a:cxn ang="0">
                    <a:pos x="528" y="0"/>
                  </a:cxn>
                  <a:cxn ang="0">
                    <a:pos x="48" y="144"/>
                  </a:cxn>
                </a:cxnLst>
                <a:rect l="0" t="0" r="r" b="b"/>
                <a:pathLst>
                  <a:path w="680" h="344">
                    <a:moveTo>
                      <a:pt x="48" y="144"/>
                    </a:moveTo>
                    <a:cubicBezTo>
                      <a:pt x="0" y="176"/>
                      <a:pt x="184" y="160"/>
                      <a:pt x="240" y="192"/>
                    </a:cubicBezTo>
                    <a:cubicBezTo>
                      <a:pt x="296" y="224"/>
                      <a:pt x="344" y="328"/>
                      <a:pt x="384" y="336"/>
                    </a:cubicBezTo>
                    <a:cubicBezTo>
                      <a:pt x="424" y="344"/>
                      <a:pt x="432" y="272"/>
                      <a:pt x="480" y="240"/>
                    </a:cubicBezTo>
                    <a:cubicBezTo>
                      <a:pt x="528" y="208"/>
                      <a:pt x="664" y="184"/>
                      <a:pt x="672" y="144"/>
                    </a:cubicBezTo>
                    <a:cubicBezTo>
                      <a:pt x="680" y="104"/>
                      <a:pt x="632" y="0"/>
                      <a:pt x="528" y="0"/>
                    </a:cubicBezTo>
                    <a:cubicBezTo>
                      <a:pt x="424" y="0"/>
                      <a:pt x="96" y="112"/>
                      <a:pt x="48" y="144"/>
                    </a:cubicBezTo>
                    <a:close/>
                  </a:path>
                </a:pathLst>
              </a:custGeom>
              <a:solidFill>
                <a:srgbClr val="660033"/>
              </a:solidFill>
              <a:ln w="9525">
                <a:solidFill>
                  <a:schemeClr val="tx1"/>
                </a:solidFill>
                <a:round/>
                <a:headEnd/>
                <a:tailEnd/>
              </a:ln>
              <a:effectLst/>
            </p:spPr>
            <p:txBody>
              <a:bodyPr/>
              <a:lstStyle/>
              <a:p>
                <a:endParaRPr lang="fo-FO"/>
              </a:p>
            </p:txBody>
          </p:sp>
          <p:sp>
            <p:nvSpPr>
              <p:cNvPr id="55" name="Freeform 37"/>
              <p:cNvSpPr>
                <a:spLocks/>
              </p:cNvSpPr>
              <p:nvPr/>
            </p:nvSpPr>
            <p:spPr bwMode="auto">
              <a:xfrm>
                <a:off x="-56" y="2760"/>
                <a:ext cx="5152" cy="984"/>
              </a:xfrm>
              <a:custGeom>
                <a:avLst/>
                <a:gdLst/>
                <a:ahLst/>
                <a:cxnLst>
                  <a:cxn ang="0">
                    <a:pos x="104" y="352"/>
                  </a:cxn>
                  <a:cxn ang="0">
                    <a:pos x="344" y="256"/>
                  </a:cxn>
                  <a:cxn ang="0">
                    <a:pos x="920" y="112"/>
                  </a:cxn>
                  <a:cxn ang="0">
                    <a:pos x="1832" y="16"/>
                  </a:cxn>
                  <a:cxn ang="0">
                    <a:pos x="2552" y="16"/>
                  </a:cxn>
                  <a:cxn ang="0">
                    <a:pos x="3464" y="112"/>
                  </a:cxn>
                  <a:cxn ang="0">
                    <a:pos x="4280" y="304"/>
                  </a:cxn>
                  <a:cxn ang="0">
                    <a:pos x="4760" y="496"/>
                  </a:cxn>
                  <a:cxn ang="0">
                    <a:pos x="5048" y="544"/>
                  </a:cxn>
                  <a:cxn ang="0">
                    <a:pos x="5144" y="592"/>
                  </a:cxn>
                  <a:cxn ang="0">
                    <a:pos x="5096" y="640"/>
                  </a:cxn>
                  <a:cxn ang="0">
                    <a:pos x="4808" y="688"/>
                  </a:cxn>
                  <a:cxn ang="0">
                    <a:pos x="4232" y="784"/>
                  </a:cxn>
                  <a:cxn ang="0">
                    <a:pos x="3512" y="928"/>
                  </a:cxn>
                  <a:cxn ang="0">
                    <a:pos x="3080" y="976"/>
                  </a:cxn>
                  <a:cxn ang="0">
                    <a:pos x="2264" y="976"/>
                  </a:cxn>
                  <a:cxn ang="0">
                    <a:pos x="1544" y="928"/>
                  </a:cxn>
                  <a:cxn ang="0">
                    <a:pos x="584" y="736"/>
                  </a:cxn>
                  <a:cxn ang="0">
                    <a:pos x="56" y="544"/>
                  </a:cxn>
                  <a:cxn ang="0">
                    <a:pos x="248" y="496"/>
                  </a:cxn>
                  <a:cxn ang="0">
                    <a:pos x="104" y="352"/>
                  </a:cxn>
                </a:cxnLst>
                <a:rect l="0" t="0" r="r" b="b"/>
                <a:pathLst>
                  <a:path w="5152" h="984">
                    <a:moveTo>
                      <a:pt x="104" y="352"/>
                    </a:moveTo>
                    <a:cubicBezTo>
                      <a:pt x="120" y="312"/>
                      <a:pt x="208" y="296"/>
                      <a:pt x="344" y="256"/>
                    </a:cubicBezTo>
                    <a:cubicBezTo>
                      <a:pt x="480" y="216"/>
                      <a:pt x="672" y="152"/>
                      <a:pt x="920" y="112"/>
                    </a:cubicBezTo>
                    <a:cubicBezTo>
                      <a:pt x="1168" y="72"/>
                      <a:pt x="1560" y="32"/>
                      <a:pt x="1832" y="16"/>
                    </a:cubicBezTo>
                    <a:cubicBezTo>
                      <a:pt x="2104" y="0"/>
                      <a:pt x="2280" y="0"/>
                      <a:pt x="2552" y="16"/>
                    </a:cubicBezTo>
                    <a:cubicBezTo>
                      <a:pt x="2824" y="32"/>
                      <a:pt x="3176" y="64"/>
                      <a:pt x="3464" y="112"/>
                    </a:cubicBezTo>
                    <a:cubicBezTo>
                      <a:pt x="3752" y="160"/>
                      <a:pt x="4064" y="240"/>
                      <a:pt x="4280" y="304"/>
                    </a:cubicBezTo>
                    <a:cubicBezTo>
                      <a:pt x="4496" y="368"/>
                      <a:pt x="4632" y="456"/>
                      <a:pt x="4760" y="496"/>
                    </a:cubicBezTo>
                    <a:cubicBezTo>
                      <a:pt x="4888" y="536"/>
                      <a:pt x="4984" y="528"/>
                      <a:pt x="5048" y="544"/>
                    </a:cubicBezTo>
                    <a:cubicBezTo>
                      <a:pt x="5112" y="560"/>
                      <a:pt x="5136" y="576"/>
                      <a:pt x="5144" y="592"/>
                    </a:cubicBezTo>
                    <a:cubicBezTo>
                      <a:pt x="5152" y="608"/>
                      <a:pt x="5152" y="624"/>
                      <a:pt x="5096" y="640"/>
                    </a:cubicBezTo>
                    <a:cubicBezTo>
                      <a:pt x="5040" y="656"/>
                      <a:pt x="4952" y="664"/>
                      <a:pt x="4808" y="688"/>
                    </a:cubicBezTo>
                    <a:cubicBezTo>
                      <a:pt x="4664" y="712"/>
                      <a:pt x="4448" y="744"/>
                      <a:pt x="4232" y="784"/>
                    </a:cubicBezTo>
                    <a:cubicBezTo>
                      <a:pt x="4016" y="824"/>
                      <a:pt x="3704" y="896"/>
                      <a:pt x="3512" y="928"/>
                    </a:cubicBezTo>
                    <a:cubicBezTo>
                      <a:pt x="3320" y="960"/>
                      <a:pt x="3288" y="968"/>
                      <a:pt x="3080" y="976"/>
                    </a:cubicBezTo>
                    <a:cubicBezTo>
                      <a:pt x="2872" y="984"/>
                      <a:pt x="2520" y="984"/>
                      <a:pt x="2264" y="976"/>
                    </a:cubicBezTo>
                    <a:cubicBezTo>
                      <a:pt x="2008" y="968"/>
                      <a:pt x="1824" y="968"/>
                      <a:pt x="1544" y="928"/>
                    </a:cubicBezTo>
                    <a:cubicBezTo>
                      <a:pt x="1264" y="888"/>
                      <a:pt x="832" y="800"/>
                      <a:pt x="584" y="736"/>
                    </a:cubicBezTo>
                    <a:cubicBezTo>
                      <a:pt x="336" y="672"/>
                      <a:pt x="112" y="584"/>
                      <a:pt x="56" y="544"/>
                    </a:cubicBezTo>
                    <a:cubicBezTo>
                      <a:pt x="0" y="504"/>
                      <a:pt x="240" y="528"/>
                      <a:pt x="248" y="496"/>
                    </a:cubicBezTo>
                    <a:cubicBezTo>
                      <a:pt x="256" y="464"/>
                      <a:pt x="88" y="392"/>
                      <a:pt x="104" y="352"/>
                    </a:cubicBezTo>
                    <a:close/>
                  </a:path>
                </a:pathLst>
              </a:custGeom>
              <a:gradFill rotWithShape="1">
                <a:gsLst>
                  <a:gs pos="0">
                    <a:srgbClr val="200FF7"/>
                  </a:gs>
                  <a:gs pos="100000">
                    <a:schemeClr val="bg1"/>
                  </a:gs>
                </a:gsLst>
                <a:lin ang="5400000" scaled="1"/>
              </a:gradFill>
              <a:ln w="9525">
                <a:solidFill>
                  <a:schemeClr val="tx1"/>
                </a:solidFill>
                <a:round/>
                <a:headEnd/>
                <a:tailEnd/>
              </a:ln>
              <a:effectLst/>
            </p:spPr>
            <p:txBody>
              <a:bodyPr/>
              <a:lstStyle/>
              <a:p>
                <a:endParaRPr lang="fo-FO"/>
              </a:p>
            </p:txBody>
          </p:sp>
          <p:sp>
            <p:nvSpPr>
              <p:cNvPr id="56" name="Freeform 38"/>
              <p:cNvSpPr>
                <a:spLocks/>
              </p:cNvSpPr>
              <p:nvPr/>
            </p:nvSpPr>
            <p:spPr bwMode="auto">
              <a:xfrm>
                <a:off x="1008" y="2976"/>
                <a:ext cx="256" cy="624"/>
              </a:xfrm>
              <a:custGeom>
                <a:avLst/>
                <a:gdLst/>
                <a:ahLst/>
                <a:cxnLst>
                  <a:cxn ang="0">
                    <a:pos x="96" y="624"/>
                  </a:cxn>
                  <a:cxn ang="0">
                    <a:pos x="240" y="480"/>
                  </a:cxn>
                  <a:cxn ang="0">
                    <a:pos x="192" y="144"/>
                  </a:cxn>
                  <a:cxn ang="0">
                    <a:pos x="0" y="0"/>
                  </a:cxn>
                </a:cxnLst>
                <a:rect l="0" t="0" r="r" b="b"/>
                <a:pathLst>
                  <a:path w="256" h="624">
                    <a:moveTo>
                      <a:pt x="96" y="624"/>
                    </a:moveTo>
                    <a:cubicBezTo>
                      <a:pt x="160" y="592"/>
                      <a:pt x="224" y="560"/>
                      <a:pt x="240" y="480"/>
                    </a:cubicBezTo>
                    <a:cubicBezTo>
                      <a:pt x="256" y="400"/>
                      <a:pt x="232" y="224"/>
                      <a:pt x="192" y="144"/>
                    </a:cubicBezTo>
                    <a:cubicBezTo>
                      <a:pt x="152" y="64"/>
                      <a:pt x="76" y="32"/>
                      <a:pt x="0" y="0"/>
                    </a:cubicBezTo>
                  </a:path>
                </a:pathLst>
              </a:custGeom>
              <a:noFill/>
              <a:ln w="9525">
                <a:solidFill>
                  <a:schemeClr val="tx1"/>
                </a:solidFill>
                <a:round/>
                <a:headEnd/>
                <a:tailEnd/>
              </a:ln>
              <a:effectLst/>
            </p:spPr>
            <p:txBody>
              <a:bodyPr/>
              <a:lstStyle/>
              <a:p>
                <a:endParaRPr lang="fo-FO"/>
              </a:p>
            </p:txBody>
          </p:sp>
          <p:sp>
            <p:nvSpPr>
              <p:cNvPr id="57" name="Oval 39"/>
              <p:cNvSpPr>
                <a:spLocks noChangeArrowheads="1"/>
              </p:cNvSpPr>
              <p:nvPr/>
            </p:nvSpPr>
            <p:spPr bwMode="auto">
              <a:xfrm>
                <a:off x="432" y="3120"/>
                <a:ext cx="192" cy="144"/>
              </a:xfrm>
              <a:prstGeom prst="ellipse">
                <a:avLst/>
              </a:prstGeom>
              <a:solidFill>
                <a:schemeClr val="accent1"/>
              </a:solidFill>
              <a:ln w="9525">
                <a:solidFill>
                  <a:schemeClr val="tx1"/>
                </a:solidFill>
                <a:round/>
                <a:headEnd/>
                <a:tailEnd/>
              </a:ln>
              <a:effectLst/>
            </p:spPr>
            <p:txBody>
              <a:bodyPr wrap="none" anchor="ctr"/>
              <a:lstStyle/>
              <a:p>
                <a:endParaRPr lang="fo-FO"/>
              </a:p>
            </p:txBody>
          </p:sp>
          <p:sp>
            <p:nvSpPr>
              <p:cNvPr id="58" name="Oval 40"/>
              <p:cNvSpPr>
                <a:spLocks noChangeArrowheads="1"/>
              </p:cNvSpPr>
              <p:nvPr/>
            </p:nvSpPr>
            <p:spPr bwMode="auto">
              <a:xfrm>
                <a:off x="480" y="3152"/>
                <a:ext cx="96" cy="96"/>
              </a:xfrm>
              <a:prstGeom prst="ellipse">
                <a:avLst/>
              </a:prstGeom>
              <a:solidFill>
                <a:schemeClr val="tx1"/>
              </a:solidFill>
              <a:ln w="9525">
                <a:solidFill>
                  <a:schemeClr val="tx1"/>
                </a:solidFill>
                <a:round/>
                <a:headEnd/>
                <a:tailEnd/>
              </a:ln>
              <a:effectLst/>
            </p:spPr>
            <p:txBody>
              <a:bodyPr wrap="none" anchor="ctr"/>
              <a:lstStyle/>
              <a:p>
                <a:endParaRPr lang="fo-FO"/>
              </a:p>
            </p:txBody>
          </p:sp>
          <p:sp>
            <p:nvSpPr>
              <p:cNvPr id="59" name="Freeform 41"/>
              <p:cNvSpPr>
                <a:spLocks/>
              </p:cNvSpPr>
              <p:nvPr/>
            </p:nvSpPr>
            <p:spPr bwMode="auto">
              <a:xfrm>
                <a:off x="0" y="3120"/>
                <a:ext cx="488" cy="240"/>
              </a:xfrm>
              <a:custGeom>
                <a:avLst/>
                <a:gdLst/>
                <a:ahLst/>
                <a:cxnLst>
                  <a:cxn ang="0">
                    <a:pos x="48" y="0"/>
                  </a:cxn>
                  <a:cxn ang="0">
                    <a:pos x="336" y="144"/>
                  </a:cxn>
                  <a:cxn ang="0">
                    <a:pos x="432" y="240"/>
                  </a:cxn>
                  <a:cxn ang="0">
                    <a:pos x="0" y="144"/>
                  </a:cxn>
                </a:cxnLst>
                <a:rect l="0" t="0" r="r" b="b"/>
                <a:pathLst>
                  <a:path w="488" h="240">
                    <a:moveTo>
                      <a:pt x="48" y="0"/>
                    </a:moveTo>
                    <a:cubicBezTo>
                      <a:pt x="160" y="52"/>
                      <a:pt x="272" y="104"/>
                      <a:pt x="336" y="144"/>
                    </a:cubicBezTo>
                    <a:cubicBezTo>
                      <a:pt x="400" y="184"/>
                      <a:pt x="488" y="240"/>
                      <a:pt x="432" y="240"/>
                    </a:cubicBezTo>
                    <a:cubicBezTo>
                      <a:pt x="376" y="240"/>
                      <a:pt x="188" y="192"/>
                      <a:pt x="0" y="144"/>
                    </a:cubicBezTo>
                  </a:path>
                </a:pathLst>
              </a:custGeom>
              <a:noFill/>
              <a:ln w="9525">
                <a:solidFill>
                  <a:schemeClr val="tx1"/>
                </a:solidFill>
                <a:round/>
                <a:headEnd/>
                <a:tailEnd/>
              </a:ln>
              <a:effectLst/>
            </p:spPr>
            <p:txBody>
              <a:bodyPr/>
              <a:lstStyle/>
              <a:p>
                <a:endParaRPr lang="fo-FO"/>
              </a:p>
            </p:txBody>
          </p:sp>
          <p:sp>
            <p:nvSpPr>
              <p:cNvPr id="60" name="Freeform 42"/>
              <p:cNvSpPr>
                <a:spLocks/>
              </p:cNvSpPr>
              <p:nvPr/>
            </p:nvSpPr>
            <p:spPr bwMode="auto">
              <a:xfrm>
                <a:off x="1296" y="3168"/>
                <a:ext cx="496" cy="256"/>
              </a:xfrm>
              <a:custGeom>
                <a:avLst/>
                <a:gdLst/>
                <a:ahLst/>
                <a:cxnLst>
                  <a:cxn ang="0">
                    <a:pos x="24" y="80"/>
                  </a:cxn>
                  <a:cxn ang="0">
                    <a:pos x="216" y="32"/>
                  </a:cxn>
                  <a:cxn ang="0">
                    <a:pos x="312" y="32"/>
                  </a:cxn>
                  <a:cxn ang="0">
                    <a:pos x="456" y="224"/>
                  </a:cxn>
                  <a:cxn ang="0">
                    <a:pos x="72" y="224"/>
                  </a:cxn>
                  <a:cxn ang="0">
                    <a:pos x="72" y="128"/>
                  </a:cxn>
                  <a:cxn ang="0">
                    <a:pos x="24" y="80"/>
                  </a:cxn>
                </a:cxnLst>
                <a:rect l="0" t="0" r="r" b="b"/>
                <a:pathLst>
                  <a:path w="496" h="256">
                    <a:moveTo>
                      <a:pt x="24" y="80"/>
                    </a:moveTo>
                    <a:cubicBezTo>
                      <a:pt x="48" y="64"/>
                      <a:pt x="168" y="40"/>
                      <a:pt x="216" y="32"/>
                    </a:cubicBezTo>
                    <a:cubicBezTo>
                      <a:pt x="264" y="24"/>
                      <a:pt x="272" y="0"/>
                      <a:pt x="312" y="32"/>
                    </a:cubicBezTo>
                    <a:cubicBezTo>
                      <a:pt x="352" y="64"/>
                      <a:pt x="496" y="192"/>
                      <a:pt x="456" y="224"/>
                    </a:cubicBezTo>
                    <a:cubicBezTo>
                      <a:pt x="416" y="256"/>
                      <a:pt x="136" y="240"/>
                      <a:pt x="72" y="224"/>
                    </a:cubicBezTo>
                    <a:cubicBezTo>
                      <a:pt x="8" y="208"/>
                      <a:pt x="80" y="152"/>
                      <a:pt x="72" y="128"/>
                    </a:cubicBezTo>
                    <a:cubicBezTo>
                      <a:pt x="64" y="104"/>
                      <a:pt x="0" y="96"/>
                      <a:pt x="24" y="80"/>
                    </a:cubicBezTo>
                    <a:close/>
                  </a:path>
                </a:pathLst>
              </a:custGeom>
              <a:solidFill>
                <a:srgbClr val="660033"/>
              </a:solidFill>
              <a:ln w="9525">
                <a:solidFill>
                  <a:schemeClr val="tx1"/>
                </a:solidFill>
                <a:round/>
                <a:headEnd/>
                <a:tailEnd/>
              </a:ln>
              <a:effectLst/>
            </p:spPr>
            <p:txBody>
              <a:bodyPr/>
              <a:lstStyle/>
              <a:p>
                <a:endParaRPr lang="fo-FO"/>
              </a:p>
            </p:txBody>
          </p:sp>
          <p:sp>
            <p:nvSpPr>
              <p:cNvPr id="61" name="Freeform 43"/>
              <p:cNvSpPr>
                <a:spLocks/>
              </p:cNvSpPr>
              <p:nvPr/>
            </p:nvSpPr>
            <p:spPr bwMode="auto">
              <a:xfrm>
                <a:off x="1968" y="2768"/>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62" name="Freeform 44"/>
              <p:cNvSpPr>
                <a:spLocks/>
              </p:cNvSpPr>
              <p:nvPr/>
            </p:nvSpPr>
            <p:spPr bwMode="auto">
              <a:xfrm>
                <a:off x="2688"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63" name="Freeform 45"/>
              <p:cNvSpPr>
                <a:spLocks/>
              </p:cNvSpPr>
              <p:nvPr/>
            </p:nvSpPr>
            <p:spPr bwMode="auto">
              <a:xfrm>
                <a:off x="2160"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64" name="Freeform 46"/>
              <p:cNvSpPr>
                <a:spLocks/>
              </p:cNvSpPr>
              <p:nvPr/>
            </p:nvSpPr>
            <p:spPr bwMode="auto">
              <a:xfrm>
                <a:off x="2352"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65" name="Freeform 47"/>
              <p:cNvSpPr>
                <a:spLocks/>
              </p:cNvSpPr>
              <p:nvPr/>
            </p:nvSpPr>
            <p:spPr bwMode="auto">
              <a:xfrm>
                <a:off x="2536"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66" name="Freeform 48"/>
              <p:cNvSpPr>
                <a:spLocks/>
              </p:cNvSpPr>
              <p:nvPr/>
            </p:nvSpPr>
            <p:spPr bwMode="auto">
              <a:xfrm>
                <a:off x="3168" y="2832"/>
                <a:ext cx="56" cy="480"/>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67" name="Freeform 49"/>
              <p:cNvSpPr>
                <a:spLocks/>
              </p:cNvSpPr>
              <p:nvPr/>
            </p:nvSpPr>
            <p:spPr bwMode="auto">
              <a:xfrm>
                <a:off x="2976" y="2832"/>
                <a:ext cx="48" cy="480"/>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68" name="Freeform 50"/>
              <p:cNvSpPr>
                <a:spLocks/>
              </p:cNvSpPr>
              <p:nvPr/>
            </p:nvSpPr>
            <p:spPr bwMode="auto">
              <a:xfrm>
                <a:off x="1824"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69" name="Freeform 51"/>
              <p:cNvSpPr>
                <a:spLocks/>
              </p:cNvSpPr>
              <p:nvPr/>
            </p:nvSpPr>
            <p:spPr bwMode="auto">
              <a:xfrm>
                <a:off x="2832"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0" name="Freeform 52"/>
              <p:cNvSpPr>
                <a:spLocks/>
              </p:cNvSpPr>
              <p:nvPr/>
            </p:nvSpPr>
            <p:spPr bwMode="auto">
              <a:xfrm>
                <a:off x="3456" y="2880"/>
                <a:ext cx="48" cy="43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1" name="Freeform 53"/>
              <p:cNvSpPr>
                <a:spLocks/>
              </p:cNvSpPr>
              <p:nvPr/>
            </p:nvSpPr>
            <p:spPr bwMode="auto">
              <a:xfrm>
                <a:off x="3600" y="2928"/>
                <a:ext cx="48" cy="384"/>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2" name="Freeform 54"/>
              <p:cNvSpPr>
                <a:spLocks/>
              </p:cNvSpPr>
              <p:nvPr/>
            </p:nvSpPr>
            <p:spPr bwMode="auto">
              <a:xfrm>
                <a:off x="3312" y="2880"/>
                <a:ext cx="48" cy="43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3" name="Freeform 55"/>
              <p:cNvSpPr>
                <a:spLocks/>
              </p:cNvSpPr>
              <p:nvPr/>
            </p:nvSpPr>
            <p:spPr bwMode="auto">
              <a:xfrm>
                <a:off x="3744" y="2928"/>
                <a:ext cx="48" cy="384"/>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4" name="Freeform 56"/>
              <p:cNvSpPr>
                <a:spLocks/>
              </p:cNvSpPr>
              <p:nvPr/>
            </p:nvSpPr>
            <p:spPr bwMode="auto">
              <a:xfrm>
                <a:off x="3936" y="2976"/>
                <a:ext cx="48" cy="336"/>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75" name="Freeform 57"/>
              <p:cNvSpPr>
                <a:spLocks/>
              </p:cNvSpPr>
              <p:nvPr/>
            </p:nvSpPr>
            <p:spPr bwMode="auto">
              <a:xfrm>
                <a:off x="1632" y="2784"/>
                <a:ext cx="48" cy="384"/>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grpSp>
        <p:sp>
          <p:nvSpPr>
            <p:cNvPr id="49" name="Text Box 58"/>
            <p:cNvSpPr txBox="1">
              <a:spLocks noChangeArrowheads="1"/>
            </p:cNvSpPr>
            <p:nvPr/>
          </p:nvSpPr>
          <p:spPr bwMode="auto">
            <a:xfrm>
              <a:off x="4484" y="1065"/>
              <a:ext cx="116" cy="233"/>
            </a:xfrm>
            <a:prstGeom prst="rect">
              <a:avLst/>
            </a:prstGeom>
            <a:noFill/>
            <a:ln w="9525">
              <a:noFill/>
              <a:miter lim="800000"/>
              <a:headEnd/>
              <a:tailEnd/>
            </a:ln>
            <a:effectLst/>
          </p:spPr>
          <p:txBody>
            <a:bodyPr wrap="none">
              <a:spAutoFit/>
            </a:bodyPr>
            <a:lstStyle/>
            <a:p>
              <a:endParaRPr lang="da-DK" dirty="0">
                <a:solidFill>
                  <a:srgbClr val="008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23" presetClass="entr" presetSubtype="16"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anim calcmode="lin" valueType="num">
                                      <p:cBhvr>
                                        <p:cTn id="9" dur="500" fill="hold"/>
                                        <p:tgtEl>
                                          <p:spTgt spid="40"/>
                                        </p:tgtEl>
                                        <p:attrNameLst>
                                          <p:attrName>ppt_w</p:attrName>
                                        </p:attrNameLst>
                                      </p:cBhvr>
                                      <p:tavLst>
                                        <p:tav tm="0">
                                          <p:val>
                                            <p:fltVal val="0"/>
                                          </p:val>
                                        </p:tav>
                                        <p:tav tm="100000">
                                          <p:val>
                                            <p:strVal val="#ppt_w"/>
                                          </p:val>
                                        </p:tav>
                                      </p:tavLst>
                                    </p:anim>
                                    <p:anim calcmode="lin" valueType="num">
                                      <p:cBhvr>
                                        <p:cTn id="10" dur="500" fill="hold"/>
                                        <p:tgtEl>
                                          <p:spTgt spid="40"/>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dissolv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35" presetClass="path" presetSubtype="0" accel="50000" decel="50000" fill="hold" nodeType="clickEffect">
                                  <p:stCondLst>
                                    <p:cond delay="0"/>
                                  </p:stCondLst>
                                  <p:childTnLst>
                                    <p:animMotion origin="layout" path="M 0 0  L -0.25 0  E" pathEditMode="relative" ptsTypes="">
                                      <p:cBhvr>
                                        <p:cTn id="25" dur="2000" fill="hold"/>
                                        <p:tgtEl>
                                          <p:spTgt spid="14"/>
                                        </p:tgtEl>
                                        <p:attrNameLst>
                                          <p:attrName>ppt_x</p:attrName>
                                          <p:attrName>ppt_y</p:attrName>
                                        </p:attrNameLst>
                                      </p:cBhvr>
                                    </p:animMotion>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fltVal val="0"/>
                                          </p:val>
                                        </p:tav>
                                        <p:tav tm="100000">
                                          <p:val>
                                            <p:strVal val="#ppt_w"/>
                                          </p:val>
                                        </p:tav>
                                      </p:tavLst>
                                    </p:anim>
                                    <p:anim calcmode="lin" valueType="num">
                                      <p:cBhvr>
                                        <p:cTn id="31" dur="500" fill="hold"/>
                                        <p:tgtEl>
                                          <p:spTgt spid="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10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4365104"/>
            <a:ext cx="9144000" cy="2369880"/>
          </a:xfrm>
          <a:prstGeom prst="rect">
            <a:avLst/>
          </a:prstGeom>
        </p:spPr>
        <p:txBody>
          <a:bodyPr wrap="square">
            <a:spAutoFit/>
          </a:bodyPr>
          <a:lstStyle/>
          <a:p>
            <a:pPr>
              <a:buNone/>
            </a:pPr>
            <a:endParaRPr lang="en-GB" sz="2800" b="1" dirty="0" smtClean="0"/>
          </a:p>
          <a:p>
            <a:pPr algn="ctr">
              <a:buNone/>
            </a:pPr>
            <a:r>
              <a:rPr lang="fo-FO" sz="3000" i="1" dirty="0" smtClean="0">
                <a:solidFill>
                  <a:schemeClr val="tx1">
                    <a:lumMod val="85000"/>
                    <a:lumOff val="15000"/>
                  </a:schemeClr>
                </a:solidFill>
              </a:rPr>
              <a:t>The post-2006 westward mackerel expansion </a:t>
            </a:r>
          </a:p>
          <a:p>
            <a:pPr algn="ctr">
              <a:buNone/>
            </a:pPr>
            <a:r>
              <a:rPr lang="fo-FO" sz="3000" i="1" dirty="0" smtClean="0">
                <a:solidFill>
                  <a:schemeClr val="tx1">
                    <a:lumMod val="85000"/>
                    <a:lumOff val="15000"/>
                  </a:schemeClr>
                </a:solidFill>
              </a:rPr>
              <a:t>is induced by the west-high, east-low nutrient gradient, together with the recent strong nutrient decline in the North Atlantic</a:t>
            </a:r>
            <a:endParaRPr lang="fo-FO" sz="3000" dirty="0"/>
          </a:p>
        </p:txBody>
      </p:sp>
      <p:sp>
        <p:nvSpPr>
          <p:cNvPr id="12" name="TextBox 11"/>
          <p:cNvSpPr txBox="1"/>
          <p:nvPr/>
        </p:nvSpPr>
        <p:spPr>
          <a:xfrm>
            <a:off x="0" y="0"/>
            <a:ext cx="9144000" cy="707886"/>
          </a:xfrm>
          <a:prstGeom prst="rect">
            <a:avLst/>
          </a:prstGeom>
          <a:noFill/>
        </p:spPr>
        <p:txBody>
          <a:bodyPr wrap="square" rtlCol="0">
            <a:spAutoFit/>
          </a:bodyPr>
          <a:lstStyle/>
          <a:p>
            <a:pPr algn="ctr"/>
            <a:r>
              <a:rPr lang="fo-FO" sz="4000" dirty="0" smtClean="0"/>
              <a:t>4. A new mackerel hypothesis</a:t>
            </a:r>
          </a:p>
        </p:txBody>
      </p:sp>
      <p:grpSp>
        <p:nvGrpSpPr>
          <p:cNvPr id="2" name="Group 15"/>
          <p:cNvGrpSpPr/>
          <p:nvPr/>
        </p:nvGrpSpPr>
        <p:grpSpPr>
          <a:xfrm>
            <a:off x="251520" y="980728"/>
            <a:ext cx="3990607" cy="3312368"/>
            <a:chOff x="251520" y="980728"/>
            <a:chExt cx="3990607" cy="3312368"/>
          </a:xfrm>
        </p:grpSpPr>
        <p:pic>
          <p:nvPicPr>
            <p:cNvPr id="11" name="Picture 4" descr="Silikat"/>
            <p:cNvPicPr>
              <a:picLocks noChangeAspect="1" noChangeArrowheads="1"/>
            </p:cNvPicPr>
            <p:nvPr/>
          </p:nvPicPr>
          <p:blipFill>
            <a:blip r:embed="rId3" cstate="print"/>
            <a:srcRect l="48946"/>
            <a:stretch>
              <a:fillRect/>
            </a:stretch>
          </p:blipFill>
          <p:spPr bwMode="auto">
            <a:xfrm>
              <a:off x="251520" y="1304944"/>
              <a:ext cx="3990607" cy="2988152"/>
            </a:xfrm>
            <a:prstGeom prst="rect">
              <a:avLst/>
            </a:prstGeom>
            <a:noFill/>
            <a:ln w="9525">
              <a:noFill/>
              <a:miter lim="800000"/>
              <a:headEnd/>
              <a:tailEnd/>
            </a:ln>
          </p:spPr>
        </p:pic>
        <p:sp>
          <p:nvSpPr>
            <p:cNvPr id="13" name="TextBox 12"/>
            <p:cNvSpPr txBox="1"/>
            <p:nvPr/>
          </p:nvSpPr>
          <p:spPr>
            <a:xfrm>
              <a:off x="323528" y="980728"/>
              <a:ext cx="3580275" cy="461665"/>
            </a:xfrm>
            <a:prstGeom prst="rect">
              <a:avLst/>
            </a:prstGeom>
            <a:noFill/>
          </p:spPr>
          <p:txBody>
            <a:bodyPr wrap="none" rtlCol="0">
              <a:spAutoFit/>
            </a:bodyPr>
            <a:lstStyle/>
            <a:p>
              <a:r>
                <a:rPr lang="fo-FO" sz="2400" dirty="0" smtClean="0"/>
                <a:t>East-west nutrient gradient</a:t>
              </a:r>
              <a:endParaRPr lang="fo-FO" sz="2400" dirty="0"/>
            </a:p>
          </p:txBody>
        </p:sp>
      </p:grpSp>
      <p:grpSp>
        <p:nvGrpSpPr>
          <p:cNvPr id="3" name="Group 16"/>
          <p:cNvGrpSpPr/>
          <p:nvPr/>
        </p:nvGrpSpPr>
        <p:grpSpPr>
          <a:xfrm>
            <a:off x="5004048" y="980728"/>
            <a:ext cx="4104456" cy="3456384"/>
            <a:chOff x="5004048" y="980728"/>
            <a:chExt cx="4104456" cy="3456384"/>
          </a:xfrm>
        </p:grpSpPr>
        <p:pic>
          <p:nvPicPr>
            <p:cNvPr id="10" name="Picture 9"/>
            <p:cNvPicPr/>
            <p:nvPr/>
          </p:nvPicPr>
          <p:blipFill>
            <a:blip r:embed="rId4" cstate="print"/>
            <a:srcRect/>
            <a:stretch>
              <a:fillRect/>
            </a:stretch>
          </p:blipFill>
          <p:spPr bwMode="auto">
            <a:xfrm>
              <a:off x="5004048" y="1361700"/>
              <a:ext cx="4104456" cy="3075412"/>
            </a:xfrm>
            <a:prstGeom prst="rect">
              <a:avLst/>
            </a:prstGeom>
            <a:noFill/>
            <a:ln w="9525">
              <a:noFill/>
              <a:miter lim="800000"/>
              <a:headEnd/>
              <a:tailEnd/>
            </a:ln>
          </p:spPr>
        </p:pic>
        <p:sp>
          <p:nvSpPr>
            <p:cNvPr id="14" name="TextBox 13"/>
            <p:cNvSpPr txBox="1"/>
            <p:nvPr/>
          </p:nvSpPr>
          <p:spPr>
            <a:xfrm>
              <a:off x="5868144" y="980728"/>
              <a:ext cx="2212785" cy="461665"/>
            </a:xfrm>
            <a:prstGeom prst="rect">
              <a:avLst/>
            </a:prstGeom>
            <a:noFill/>
          </p:spPr>
          <p:txBody>
            <a:bodyPr wrap="none" rtlCol="0">
              <a:spAutoFit/>
            </a:bodyPr>
            <a:lstStyle/>
            <a:p>
              <a:r>
                <a:rPr lang="fo-FO" sz="2400" dirty="0" smtClean="0"/>
                <a:t>Nutrient decline</a:t>
              </a:r>
              <a:endParaRPr lang="fo-FO" sz="2400" dirty="0"/>
            </a:p>
          </p:txBody>
        </p:sp>
      </p:grpSp>
      <p:sp>
        <p:nvSpPr>
          <p:cNvPr id="15" name="TextBox 14"/>
          <p:cNvSpPr txBox="1"/>
          <p:nvPr/>
        </p:nvSpPr>
        <p:spPr>
          <a:xfrm>
            <a:off x="4436264" y="2269321"/>
            <a:ext cx="567784" cy="1015663"/>
          </a:xfrm>
          <a:prstGeom prst="rect">
            <a:avLst/>
          </a:prstGeom>
          <a:noFill/>
        </p:spPr>
        <p:txBody>
          <a:bodyPr wrap="none" rtlCol="0">
            <a:spAutoFit/>
          </a:bodyPr>
          <a:lstStyle/>
          <a:p>
            <a:r>
              <a:rPr lang="fo-FO" sz="6000" dirty="0" smtClean="0"/>
              <a:t>+</a:t>
            </a:r>
            <a:endParaRPr lang="fo-FO" sz="6000" dirty="0"/>
          </a:p>
        </p:txBody>
      </p:sp>
      <p:grpSp>
        <p:nvGrpSpPr>
          <p:cNvPr id="4" name="Group 30"/>
          <p:cNvGrpSpPr>
            <a:grpSpLocks/>
          </p:cNvGrpSpPr>
          <p:nvPr/>
        </p:nvGrpSpPr>
        <p:grpSpPr bwMode="auto">
          <a:xfrm>
            <a:off x="2771800" y="3140968"/>
            <a:ext cx="725884" cy="446856"/>
            <a:chOff x="4272" y="1065"/>
            <a:chExt cx="1160" cy="599"/>
          </a:xfrm>
        </p:grpSpPr>
        <p:grpSp>
          <p:nvGrpSpPr>
            <p:cNvPr id="5" name="Group 31"/>
            <p:cNvGrpSpPr>
              <a:grpSpLocks/>
            </p:cNvGrpSpPr>
            <p:nvPr/>
          </p:nvGrpSpPr>
          <p:grpSpPr bwMode="auto">
            <a:xfrm>
              <a:off x="4272" y="1344"/>
              <a:ext cx="1160" cy="320"/>
              <a:chOff x="-56" y="2424"/>
              <a:chExt cx="5816" cy="1608"/>
            </a:xfrm>
          </p:grpSpPr>
          <p:sp>
            <p:nvSpPr>
              <p:cNvPr id="19" name="Freeform 32"/>
              <p:cNvSpPr>
                <a:spLocks/>
              </p:cNvSpPr>
              <p:nvPr/>
            </p:nvSpPr>
            <p:spPr bwMode="auto">
              <a:xfrm>
                <a:off x="1632" y="2424"/>
                <a:ext cx="656" cy="448"/>
              </a:xfrm>
              <a:custGeom>
                <a:avLst/>
                <a:gdLst/>
                <a:ahLst/>
                <a:cxnLst>
                  <a:cxn ang="0">
                    <a:pos x="0" y="448"/>
                  </a:cxn>
                  <a:cxn ang="0">
                    <a:pos x="288" y="112"/>
                  </a:cxn>
                  <a:cxn ang="0">
                    <a:pos x="384" y="16"/>
                  </a:cxn>
                  <a:cxn ang="0">
                    <a:pos x="432" y="16"/>
                  </a:cxn>
                  <a:cxn ang="0">
                    <a:pos x="480" y="112"/>
                  </a:cxn>
                  <a:cxn ang="0">
                    <a:pos x="480" y="160"/>
                  </a:cxn>
                  <a:cxn ang="0">
                    <a:pos x="528" y="256"/>
                  </a:cxn>
                  <a:cxn ang="0">
                    <a:pos x="576" y="400"/>
                  </a:cxn>
                  <a:cxn ang="0">
                    <a:pos x="48" y="448"/>
                  </a:cxn>
                </a:cxnLst>
                <a:rect l="0" t="0" r="r" b="b"/>
                <a:pathLst>
                  <a:path w="656" h="448">
                    <a:moveTo>
                      <a:pt x="0" y="448"/>
                    </a:moveTo>
                    <a:cubicBezTo>
                      <a:pt x="112" y="316"/>
                      <a:pt x="224" y="184"/>
                      <a:pt x="288" y="112"/>
                    </a:cubicBezTo>
                    <a:cubicBezTo>
                      <a:pt x="352" y="40"/>
                      <a:pt x="360" y="32"/>
                      <a:pt x="384" y="16"/>
                    </a:cubicBezTo>
                    <a:cubicBezTo>
                      <a:pt x="408" y="0"/>
                      <a:pt x="416" y="0"/>
                      <a:pt x="432" y="16"/>
                    </a:cubicBezTo>
                    <a:cubicBezTo>
                      <a:pt x="448" y="32"/>
                      <a:pt x="472" y="88"/>
                      <a:pt x="480" y="112"/>
                    </a:cubicBezTo>
                    <a:cubicBezTo>
                      <a:pt x="488" y="136"/>
                      <a:pt x="472" y="136"/>
                      <a:pt x="480" y="160"/>
                    </a:cubicBezTo>
                    <a:cubicBezTo>
                      <a:pt x="488" y="184"/>
                      <a:pt x="512" y="216"/>
                      <a:pt x="528" y="256"/>
                    </a:cubicBezTo>
                    <a:cubicBezTo>
                      <a:pt x="544" y="296"/>
                      <a:pt x="656" y="368"/>
                      <a:pt x="576" y="400"/>
                    </a:cubicBezTo>
                    <a:cubicBezTo>
                      <a:pt x="496" y="432"/>
                      <a:pt x="272" y="440"/>
                      <a:pt x="48" y="448"/>
                    </a:cubicBezTo>
                  </a:path>
                </a:pathLst>
              </a:custGeom>
              <a:solidFill>
                <a:srgbClr val="660033"/>
              </a:solidFill>
              <a:ln w="9525">
                <a:solidFill>
                  <a:schemeClr val="tx1"/>
                </a:solidFill>
                <a:round/>
                <a:headEnd/>
                <a:tailEnd/>
              </a:ln>
              <a:effectLst/>
            </p:spPr>
            <p:txBody>
              <a:bodyPr/>
              <a:lstStyle/>
              <a:p>
                <a:endParaRPr lang="fo-FO"/>
              </a:p>
            </p:txBody>
          </p:sp>
          <p:sp>
            <p:nvSpPr>
              <p:cNvPr id="20" name="Freeform 33"/>
              <p:cNvSpPr>
                <a:spLocks/>
              </p:cNvSpPr>
              <p:nvPr/>
            </p:nvSpPr>
            <p:spPr bwMode="auto">
              <a:xfrm>
                <a:off x="3344" y="2728"/>
                <a:ext cx="752" cy="344"/>
              </a:xfrm>
              <a:custGeom>
                <a:avLst/>
                <a:gdLst/>
                <a:ahLst/>
                <a:cxnLst>
                  <a:cxn ang="0">
                    <a:pos x="64" y="192"/>
                  </a:cxn>
                  <a:cxn ang="0">
                    <a:pos x="256" y="96"/>
                  </a:cxn>
                  <a:cxn ang="0">
                    <a:pos x="352" y="0"/>
                  </a:cxn>
                  <a:cxn ang="0">
                    <a:pos x="400" y="96"/>
                  </a:cxn>
                  <a:cxn ang="0">
                    <a:pos x="592" y="192"/>
                  </a:cxn>
                  <a:cxn ang="0">
                    <a:pos x="736" y="240"/>
                  </a:cxn>
                  <a:cxn ang="0">
                    <a:pos x="640" y="336"/>
                  </a:cxn>
                  <a:cxn ang="0">
                    <a:pos x="64" y="192"/>
                  </a:cxn>
                </a:cxnLst>
                <a:rect l="0" t="0" r="r" b="b"/>
                <a:pathLst>
                  <a:path w="752" h="344">
                    <a:moveTo>
                      <a:pt x="64" y="192"/>
                    </a:moveTo>
                    <a:cubicBezTo>
                      <a:pt x="0" y="152"/>
                      <a:pt x="208" y="128"/>
                      <a:pt x="256" y="96"/>
                    </a:cubicBezTo>
                    <a:cubicBezTo>
                      <a:pt x="304" y="64"/>
                      <a:pt x="328" y="0"/>
                      <a:pt x="352" y="0"/>
                    </a:cubicBezTo>
                    <a:cubicBezTo>
                      <a:pt x="376" y="0"/>
                      <a:pt x="360" y="64"/>
                      <a:pt x="400" y="96"/>
                    </a:cubicBezTo>
                    <a:cubicBezTo>
                      <a:pt x="440" y="128"/>
                      <a:pt x="536" y="168"/>
                      <a:pt x="592" y="192"/>
                    </a:cubicBezTo>
                    <a:cubicBezTo>
                      <a:pt x="648" y="216"/>
                      <a:pt x="728" y="216"/>
                      <a:pt x="736" y="240"/>
                    </a:cubicBezTo>
                    <a:cubicBezTo>
                      <a:pt x="744" y="264"/>
                      <a:pt x="752" y="344"/>
                      <a:pt x="640" y="336"/>
                    </a:cubicBezTo>
                    <a:cubicBezTo>
                      <a:pt x="528" y="328"/>
                      <a:pt x="128" y="232"/>
                      <a:pt x="64" y="192"/>
                    </a:cubicBezTo>
                    <a:close/>
                  </a:path>
                </a:pathLst>
              </a:custGeom>
              <a:solidFill>
                <a:srgbClr val="660033"/>
              </a:solidFill>
              <a:ln w="9525">
                <a:solidFill>
                  <a:schemeClr val="tx1"/>
                </a:solidFill>
                <a:round/>
                <a:headEnd/>
                <a:tailEnd/>
              </a:ln>
              <a:effectLst/>
            </p:spPr>
            <p:txBody>
              <a:bodyPr/>
              <a:lstStyle/>
              <a:p>
                <a:endParaRPr lang="fo-FO"/>
              </a:p>
            </p:txBody>
          </p:sp>
          <p:sp>
            <p:nvSpPr>
              <p:cNvPr id="21" name="Freeform 34"/>
              <p:cNvSpPr>
                <a:spLocks/>
              </p:cNvSpPr>
              <p:nvPr/>
            </p:nvSpPr>
            <p:spPr bwMode="auto">
              <a:xfrm>
                <a:off x="4936" y="2872"/>
                <a:ext cx="824" cy="1064"/>
              </a:xfrm>
              <a:custGeom>
                <a:avLst/>
                <a:gdLst/>
                <a:ahLst/>
                <a:cxnLst>
                  <a:cxn ang="0">
                    <a:pos x="56" y="480"/>
                  </a:cxn>
                  <a:cxn ang="0">
                    <a:pos x="152" y="384"/>
                  </a:cxn>
                  <a:cxn ang="0">
                    <a:pos x="344" y="240"/>
                  </a:cxn>
                  <a:cxn ang="0">
                    <a:pos x="584" y="96"/>
                  </a:cxn>
                  <a:cxn ang="0">
                    <a:pos x="776" y="0"/>
                  </a:cxn>
                  <a:cxn ang="0">
                    <a:pos x="776" y="96"/>
                  </a:cxn>
                  <a:cxn ang="0">
                    <a:pos x="488" y="432"/>
                  </a:cxn>
                  <a:cxn ang="0">
                    <a:pos x="440" y="528"/>
                  </a:cxn>
                  <a:cxn ang="0">
                    <a:pos x="584" y="768"/>
                  </a:cxn>
                  <a:cxn ang="0">
                    <a:pos x="728" y="1008"/>
                  </a:cxn>
                  <a:cxn ang="0">
                    <a:pos x="632" y="1008"/>
                  </a:cxn>
                  <a:cxn ang="0">
                    <a:pos x="152" y="672"/>
                  </a:cxn>
                  <a:cxn ang="0">
                    <a:pos x="8" y="528"/>
                  </a:cxn>
                  <a:cxn ang="0">
                    <a:pos x="104" y="480"/>
                  </a:cxn>
                </a:cxnLst>
                <a:rect l="0" t="0" r="r" b="b"/>
                <a:pathLst>
                  <a:path w="824" h="1064">
                    <a:moveTo>
                      <a:pt x="56" y="480"/>
                    </a:moveTo>
                    <a:cubicBezTo>
                      <a:pt x="80" y="452"/>
                      <a:pt x="104" y="424"/>
                      <a:pt x="152" y="384"/>
                    </a:cubicBezTo>
                    <a:cubicBezTo>
                      <a:pt x="200" y="344"/>
                      <a:pt x="272" y="288"/>
                      <a:pt x="344" y="240"/>
                    </a:cubicBezTo>
                    <a:cubicBezTo>
                      <a:pt x="416" y="192"/>
                      <a:pt x="512" y="136"/>
                      <a:pt x="584" y="96"/>
                    </a:cubicBezTo>
                    <a:cubicBezTo>
                      <a:pt x="656" y="56"/>
                      <a:pt x="744" y="0"/>
                      <a:pt x="776" y="0"/>
                    </a:cubicBezTo>
                    <a:cubicBezTo>
                      <a:pt x="808" y="0"/>
                      <a:pt x="824" y="24"/>
                      <a:pt x="776" y="96"/>
                    </a:cubicBezTo>
                    <a:cubicBezTo>
                      <a:pt x="728" y="168"/>
                      <a:pt x="544" y="360"/>
                      <a:pt x="488" y="432"/>
                    </a:cubicBezTo>
                    <a:cubicBezTo>
                      <a:pt x="432" y="504"/>
                      <a:pt x="424" y="472"/>
                      <a:pt x="440" y="528"/>
                    </a:cubicBezTo>
                    <a:cubicBezTo>
                      <a:pt x="456" y="584"/>
                      <a:pt x="536" y="688"/>
                      <a:pt x="584" y="768"/>
                    </a:cubicBezTo>
                    <a:cubicBezTo>
                      <a:pt x="632" y="848"/>
                      <a:pt x="720" y="968"/>
                      <a:pt x="728" y="1008"/>
                    </a:cubicBezTo>
                    <a:cubicBezTo>
                      <a:pt x="736" y="1048"/>
                      <a:pt x="728" y="1064"/>
                      <a:pt x="632" y="1008"/>
                    </a:cubicBezTo>
                    <a:cubicBezTo>
                      <a:pt x="536" y="952"/>
                      <a:pt x="256" y="752"/>
                      <a:pt x="152" y="672"/>
                    </a:cubicBezTo>
                    <a:cubicBezTo>
                      <a:pt x="48" y="592"/>
                      <a:pt x="16" y="560"/>
                      <a:pt x="8" y="528"/>
                    </a:cubicBezTo>
                    <a:cubicBezTo>
                      <a:pt x="0" y="496"/>
                      <a:pt x="52" y="488"/>
                      <a:pt x="104" y="480"/>
                    </a:cubicBezTo>
                  </a:path>
                </a:pathLst>
              </a:custGeom>
              <a:solidFill>
                <a:srgbClr val="660033"/>
              </a:solidFill>
              <a:ln w="9525">
                <a:solidFill>
                  <a:schemeClr val="tx1"/>
                </a:solidFill>
                <a:round/>
                <a:headEnd/>
                <a:tailEnd/>
              </a:ln>
              <a:effectLst/>
            </p:spPr>
            <p:txBody>
              <a:bodyPr/>
              <a:lstStyle/>
              <a:p>
                <a:endParaRPr lang="fo-FO"/>
              </a:p>
            </p:txBody>
          </p:sp>
          <p:sp>
            <p:nvSpPr>
              <p:cNvPr id="22" name="Freeform 35"/>
              <p:cNvSpPr>
                <a:spLocks/>
              </p:cNvSpPr>
              <p:nvPr/>
            </p:nvSpPr>
            <p:spPr bwMode="auto">
              <a:xfrm>
                <a:off x="1432" y="3616"/>
                <a:ext cx="392" cy="416"/>
              </a:xfrm>
              <a:custGeom>
                <a:avLst/>
                <a:gdLst/>
                <a:ahLst/>
                <a:cxnLst>
                  <a:cxn ang="0">
                    <a:pos x="8" y="24"/>
                  </a:cxn>
                  <a:cxn ang="0">
                    <a:pos x="104" y="168"/>
                  </a:cxn>
                  <a:cxn ang="0">
                    <a:pos x="200" y="312"/>
                  </a:cxn>
                  <a:cxn ang="0">
                    <a:pos x="296" y="408"/>
                  </a:cxn>
                  <a:cxn ang="0">
                    <a:pos x="344" y="264"/>
                  </a:cxn>
                  <a:cxn ang="0">
                    <a:pos x="344" y="168"/>
                  </a:cxn>
                  <a:cxn ang="0">
                    <a:pos x="56" y="24"/>
                  </a:cxn>
                  <a:cxn ang="0">
                    <a:pos x="8" y="24"/>
                  </a:cxn>
                </a:cxnLst>
                <a:rect l="0" t="0" r="r" b="b"/>
                <a:pathLst>
                  <a:path w="392" h="416">
                    <a:moveTo>
                      <a:pt x="8" y="24"/>
                    </a:moveTo>
                    <a:cubicBezTo>
                      <a:pt x="16" y="48"/>
                      <a:pt x="72" y="120"/>
                      <a:pt x="104" y="168"/>
                    </a:cubicBezTo>
                    <a:cubicBezTo>
                      <a:pt x="136" y="216"/>
                      <a:pt x="168" y="272"/>
                      <a:pt x="200" y="312"/>
                    </a:cubicBezTo>
                    <a:cubicBezTo>
                      <a:pt x="232" y="352"/>
                      <a:pt x="272" y="416"/>
                      <a:pt x="296" y="408"/>
                    </a:cubicBezTo>
                    <a:cubicBezTo>
                      <a:pt x="320" y="400"/>
                      <a:pt x="336" y="304"/>
                      <a:pt x="344" y="264"/>
                    </a:cubicBezTo>
                    <a:cubicBezTo>
                      <a:pt x="352" y="224"/>
                      <a:pt x="392" y="208"/>
                      <a:pt x="344" y="168"/>
                    </a:cubicBezTo>
                    <a:cubicBezTo>
                      <a:pt x="296" y="128"/>
                      <a:pt x="112" y="48"/>
                      <a:pt x="56" y="24"/>
                    </a:cubicBezTo>
                    <a:cubicBezTo>
                      <a:pt x="0" y="0"/>
                      <a:pt x="0" y="0"/>
                      <a:pt x="8" y="24"/>
                    </a:cubicBezTo>
                    <a:close/>
                  </a:path>
                </a:pathLst>
              </a:custGeom>
              <a:solidFill>
                <a:srgbClr val="660033"/>
              </a:solidFill>
              <a:ln w="9525">
                <a:solidFill>
                  <a:schemeClr val="tx1"/>
                </a:solidFill>
                <a:round/>
                <a:headEnd/>
                <a:tailEnd/>
              </a:ln>
              <a:effectLst/>
            </p:spPr>
            <p:txBody>
              <a:bodyPr/>
              <a:lstStyle/>
              <a:p>
                <a:endParaRPr lang="fo-FO"/>
              </a:p>
            </p:txBody>
          </p:sp>
          <p:sp>
            <p:nvSpPr>
              <p:cNvPr id="23" name="Freeform 36"/>
              <p:cNvSpPr>
                <a:spLocks/>
              </p:cNvSpPr>
              <p:nvPr/>
            </p:nvSpPr>
            <p:spPr bwMode="auto">
              <a:xfrm>
                <a:off x="3312" y="3496"/>
                <a:ext cx="680" cy="344"/>
              </a:xfrm>
              <a:custGeom>
                <a:avLst/>
                <a:gdLst/>
                <a:ahLst/>
                <a:cxnLst>
                  <a:cxn ang="0">
                    <a:pos x="48" y="144"/>
                  </a:cxn>
                  <a:cxn ang="0">
                    <a:pos x="240" y="192"/>
                  </a:cxn>
                  <a:cxn ang="0">
                    <a:pos x="384" y="336"/>
                  </a:cxn>
                  <a:cxn ang="0">
                    <a:pos x="480" y="240"/>
                  </a:cxn>
                  <a:cxn ang="0">
                    <a:pos x="672" y="144"/>
                  </a:cxn>
                  <a:cxn ang="0">
                    <a:pos x="528" y="0"/>
                  </a:cxn>
                  <a:cxn ang="0">
                    <a:pos x="48" y="144"/>
                  </a:cxn>
                </a:cxnLst>
                <a:rect l="0" t="0" r="r" b="b"/>
                <a:pathLst>
                  <a:path w="680" h="344">
                    <a:moveTo>
                      <a:pt x="48" y="144"/>
                    </a:moveTo>
                    <a:cubicBezTo>
                      <a:pt x="0" y="176"/>
                      <a:pt x="184" y="160"/>
                      <a:pt x="240" y="192"/>
                    </a:cubicBezTo>
                    <a:cubicBezTo>
                      <a:pt x="296" y="224"/>
                      <a:pt x="344" y="328"/>
                      <a:pt x="384" y="336"/>
                    </a:cubicBezTo>
                    <a:cubicBezTo>
                      <a:pt x="424" y="344"/>
                      <a:pt x="432" y="272"/>
                      <a:pt x="480" y="240"/>
                    </a:cubicBezTo>
                    <a:cubicBezTo>
                      <a:pt x="528" y="208"/>
                      <a:pt x="664" y="184"/>
                      <a:pt x="672" y="144"/>
                    </a:cubicBezTo>
                    <a:cubicBezTo>
                      <a:pt x="680" y="104"/>
                      <a:pt x="632" y="0"/>
                      <a:pt x="528" y="0"/>
                    </a:cubicBezTo>
                    <a:cubicBezTo>
                      <a:pt x="424" y="0"/>
                      <a:pt x="96" y="112"/>
                      <a:pt x="48" y="144"/>
                    </a:cubicBezTo>
                    <a:close/>
                  </a:path>
                </a:pathLst>
              </a:custGeom>
              <a:solidFill>
                <a:srgbClr val="660033"/>
              </a:solidFill>
              <a:ln w="9525">
                <a:solidFill>
                  <a:schemeClr val="tx1"/>
                </a:solidFill>
                <a:round/>
                <a:headEnd/>
                <a:tailEnd/>
              </a:ln>
              <a:effectLst/>
            </p:spPr>
            <p:txBody>
              <a:bodyPr/>
              <a:lstStyle/>
              <a:p>
                <a:endParaRPr lang="fo-FO"/>
              </a:p>
            </p:txBody>
          </p:sp>
          <p:sp>
            <p:nvSpPr>
              <p:cNvPr id="24" name="Freeform 37"/>
              <p:cNvSpPr>
                <a:spLocks/>
              </p:cNvSpPr>
              <p:nvPr/>
            </p:nvSpPr>
            <p:spPr bwMode="auto">
              <a:xfrm>
                <a:off x="-56" y="2760"/>
                <a:ext cx="5152" cy="984"/>
              </a:xfrm>
              <a:custGeom>
                <a:avLst/>
                <a:gdLst/>
                <a:ahLst/>
                <a:cxnLst>
                  <a:cxn ang="0">
                    <a:pos x="104" y="352"/>
                  </a:cxn>
                  <a:cxn ang="0">
                    <a:pos x="344" y="256"/>
                  </a:cxn>
                  <a:cxn ang="0">
                    <a:pos x="920" y="112"/>
                  </a:cxn>
                  <a:cxn ang="0">
                    <a:pos x="1832" y="16"/>
                  </a:cxn>
                  <a:cxn ang="0">
                    <a:pos x="2552" y="16"/>
                  </a:cxn>
                  <a:cxn ang="0">
                    <a:pos x="3464" y="112"/>
                  </a:cxn>
                  <a:cxn ang="0">
                    <a:pos x="4280" y="304"/>
                  </a:cxn>
                  <a:cxn ang="0">
                    <a:pos x="4760" y="496"/>
                  </a:cxn>
                  <a:cxn ang="0">
                    <a:pos x="5048" y="544"/>
                  </a:cxn>
                  <a:cxn ang="0">
                    <a:pos x="5144" y="592"/>
                  </a:cxn>
                  <a:cxn ang="0">
                    <a:pos x="5096" y="640"/>
                  </a:cxn>
                  <a:cxn ang="0">
                    <a:pos x="4808" y="688"/>
                  </a:cxn>
                  <a:cxn ang="0">
                    <a:pos x="4232" y="784"/>
                  </a:cxn>
                  <a:cxn ang="0">
                    <a:pos x="3512" y="928"/>
                  </a:cxn>
                  <a:cxn ang="0">
                    <a:pos x="3080" y="976"/>
                  </a:cxn>
                  <a:cxn ang="0">
                    <a:pos x="2264" y="976"/>
                  </a:cxn>
                  <a:cxn ang="0">
                    <a:pos x="1544" y="928"/>
                  </a:cxn>
                  <a:cxn ang="0">
                    <a:pos x="584" y="736"/>
                  </a:cxn>
                  <a:cxn ang="0">
                    <a:pos x="56" y="544"/>
                  </a:cxn>
                  <a:cxn ang="0">
                    <a:pos x="248" y="496"/>
                  </a:cxn>
                  <a:cxn ang="0">
                    <a:pos x="104" y="352"/>
                  </a:cxn>
                </a:cxnLst>
                <a:rect l="0" t="0" r="r" b="b"/>
                <a:pathLst>
                  <a:path w="5152" h="984">
                    <a:moveTo>
                      <a:pt x="104" y="352"/>
                    </a:moveTo>
                    <a:cubicBezTo>
                      <a:pt x="120" y="312"/>
                      <a:pt x="208" y="296"/>
                      <a:pt x="344" y="256"/>
                    </a:cubicBezTo>
                    <a:cubicBezTo>
                      <a:pt x="480" y="216"/>
                      <a:pt x="672" y="152"/>
                      <a:pt x="920" y="112"/>
                    </a:cubicBezTo>
                    <a:cubicBezTo>
                      <a:pt x="1168" y="72"/>
                      <a:pt x="1560" y="32"/>
                      <a:pt x="1832" y="16"/>
                    </a:cubicBezTo>
                    <a:cubicBezTo>
                      <a:pt x="2104" y="0"/>
                      <a:pt x="2280" y="0"/>
                      <a:pt x="2552" y="16"/>
                    </a:cubicBezTo>
                    <a:cubicBezTo>
                      <a:pt x="2824" y="32"/>
                      <a:pt x="3176" y="64"/>
                      <a:pt x="3464" y="112"/>
                    </a:cubicBezTo>
                    <a:cubicBezTo>
                      <a:pt x="3752" y="160"/>
                      <a:pt x="4064" y="240"/>
                      <a:pt x="4280" y="304"/>
                    </a:cubicBezTo>
                    <a:cubicBezTo>
                      <a:pt x="4496" y="368"/>
                      <a:pt x="4632" y="456"/>
                      <a:pt x="4760" y="496"/>
                    </a:cubicBezTo>
                    <a:cubicBezTo>
                      <a:pt x="4888" y="536"/>
                      <a:pt x="4984" y="528"/>
                      <a:pt x="5048" y="544"/>
                    </a:cubicBezTo>
                    <a:cubicBezTo>
                      <a:pt x="5112" y="560"/>
                      <a:pt x="5136" y="576"/>
                      <a:pt x="5144" y="592"/>
                    </a:cubicBezTo>
                    <a:cubicBezTo>
                      <a:pt x="5152" y="608"/>
                      <a:pt x="5152" y="624"/>
                      <a:pt x="5096" y="640"/>
                    </a:cubicBezTo>
                    <a:cubicBezTo>
                      <a:pt x="5040" y="656"/>
                      <a:pt x="4952" y="664"/>
                      <a:pt x="4808" y="688"/>
                    </a:cubicBezTo>
                    <a:cubicBezTo>
                      <a:pt x="4664" y="712"/>
                      <a:pt x="4448" y="744"/>
                      <a:pt x="4232" y="784"/>
                    </a:cubicBezTo>
                    <a:cubicBezTo>
                      <a:pt x="4016" y="824"/>
                      <a:pt x="3704" y="896"/>
                      <a:pt x="3512" y="928"/>
                    </a:cubicBezTo>
                    <a:cubicBezTo>
                      <a:pt x="3320" y="960"/>
                      <a:pt x="3288" y="968"/>
                      <a:pt x="3080" y="976"/>
                    </a:cubicBezTo>
                    <a:cubicBezTo>
                      <a:pt x="2872" y="984"/>
                      <a:pt x="2520" y="984"/>
                      <a:pt x="2264" y="976"/>
                    </a:cubicBezTo>
                    <a:cubicBezTo>
                      <a:pt x="2008" y="968"/>
                      <a:pt x="1824" y="968"/>
                      <a:pt x="1544" y="928"/>
                    </a:cubicBezTo>
                    <a:cubicBezTo>
                      <a:pt x="1264" y="888"/>
                      <a:pt x="832" y="800"/>
                      <a:pt x="584" y="736"/>
                    </a:cubicBezTo>
                    <a:cubicBezTo>
                      <a:pt x="336" y="672"/>
                      <a:pt x="112" y="584"/>
                      <a:pt x="56" y="544"/>
                    </a:cubicBezTo>
                    <a:cubicBezTo>
                      <a:pt x="0" y="504"/>
                      <a:pt x="240" y="528"/>
                      <a:pt x="248" y="496"/>
                    </a:cubicBezTo>
                    <a:cubicBezTo>
                      <a:pt x="256" y="464"/>
                      <a:pt x="88" y="392"/>
                      <a:pt x="104" y="352"/>
                    </a:cubicBezTo>
                    <a:close/>
                  </a:path>
                </a:pathLst>
              </a:custGeom>
              <a:gradFill rotWithShape="1">
                <a:gsLst>
                  <a:gs pos="0">
                    <a:srgbClr val="200FF7"/>
                  </a:gs>
                  <a:gs pos="100000">
                    <a:schemeClr val="bg1"/>
                  </a:gs>
                </a:gsLst>
                <a:lin ang="5400000" scaled="1"/>
              </a:gradFill>
              <a:ln w="9525">
                <a:solidFill>
                  <a:schemeClr val="tx1"/>
                </a:solidFill>
                <a:round/>
                <a:headEnd/>
                <a:tailEnd/>
              </a:ln>
              <a:effectLst/>
            </p:spPr>
            <p:txBody>
              <a:bodyPr/>
              <a:lstStyle/>
              <a:p>
                <a:endParaRPr lang="fo-FO"/>
              </a:p>
            </p:txBody>
          </p:sp>
          <p:sp>
            <p:nvSpPr>
              <p:cNvPr id="25" name="Freeform 38"/>
              <p:cNvSpPr>
                <a:spLocks/>
              </p:cNvSpPr>
              <p:nvPr/>
            </p:nvSpPr>
            <p:spPr bwMode="auto">
              <a:xfrm>
                <a:off x="1008" y="2976"/>
                <a:ext cx="256" cy="624"/>
              </a:xfrm>
              <a:custGeom>
                <a:avLst/>
                <a:gdLst/>
                <a:ahLst/>
                <a:cxnLst>
                  <a:cxn ang="0">
                    <a:pos x="96" y="624"/>
                  </a:cxn>
                  <a:cxn ang="0">
                    <a:pos x="240" y="480"/>
                  </a:cxn>
                  <a:cxn ang="0">
                    <a:pos x="192" y="144"/>
                  </a:cxn>
                  <a:cxn ang="0">
                    <a:pos x="0" y="0"/>
                  </a:cxn>
                </a:cxnLst>
                <a:rect l="0" t="0" r="r" b="b"/>
                <a:pathLst>
                  <a:path w="256" h="624">
                    <a:moveTo>
                      <a:pt x="96" y="624"/>
                    </a:moveTo>
                    <a:cubicBezTo>
                      <a:pt x="160" y="592"/>
                      <a:pt x="224" y="560"/>
                      <a:pt x="240" y="480"/>
                    </a:cubicBezTo>
                    <a:cubicBezTo>
                      <a:pt x="256" y="400"/>
                      <a:pt x="232" y="224"/>
                      <a:pt x="192" y="144"/>
                    </a:cubicBezTo>
                    <a:cubicBezTo>
                      <a:pt x="152" y="64"/>
                      <a:pt x="76" y="32"/>
                      <a:pt x="0" y="0"/>
                    </a:cubicBezTo>
                  </a:path>
                </a:pathLst>
              </a:custGeom>
              <a:noFill/>
              <a:ln w="9525">
                <a:solidFill>
                  <a:schemeClr val="tx1"/>
                </a:solidFill>
                <a:round/>
                <a:headEnd/>
                <a:tailEnd/>
              </a:ln>
              <a:effectLst/>
            </p:spPr>
            <p:txBody>
              <a:bodyPr/>
              <a:lstStyle/>
              <a:p>
                <a:endParaRPr lang="fo-FO"/>
              </a:p>
            </p:txBody>
          </p:sp>
          <p:sp>
            <p:nvSpPr>
              <p:cNvPr id="26" name="Oval 39"/>
              <p:cNvSpPr>
                <a:spLocks noChangeArrowheads="1"/>
              </p:cNvSpPr>
              <p:nvPr/>
            </p:nvSpPr>
            <p:spPr bwMode="auto">
              <a:xfrm>
                <a:off x="432" y="3120"/>
                <a:ext cx="192" cy="144"/>
              </a:xfrm>
              <a:prstGeom prst="ellipse">
                <a:avLst/>
              </a:prstGeom>
              <a:solidFill>
                <a:schemeClr val="accent1"/>
              </a:solidFill>
              <a:ln w="9525">
                <a:solidFill>
                  <a:schemeClr val="tx1"/>
                </a:solidFill>
                <a:round/>
                <a:headEnd/>
                <a:tailEnd/>
              </a:ln>
              <a:effectLst/>
            </p:spPr>
            <p:txBody>
              <a:bodyPr wrap="none" anchor="ctr"/>
              <a:lstStyle/>
              <a:p>
                <a:endParaRPr lang="fo-FO"/>
              </a:p>
            </p:txBody>
          </p:sp>
          <p:sp>
            <p:nvSpPr>
              <p:cNvPr id="27" name="Oval 40"/>
              <p:cNvSpPr>
                <a:spLocks noChangeArrowheads="1"/>
              </p:cNvSpPr>
              <p:nvPr/>
            </p:nvSpPr>
            <p:spPr bwMode="auto">
              <a:xfrm>
                <a:off x="480" y="3152"/>
                <a:ext cx="96" cy="96"/>
              </a:xfrm>
              <a:prstGeom prst="ellipse">
                <a:avLst/>
              </a:prstGeom>
              <a:solidFill>
                <a:schemeClr val="tx1"/>
              </a:solidFill>
              <a:ln w="9525">
                <a:solidFill>
                  <a:schemeClr val="tx1"/>
                </a:solidFill>
                <a:round/>
                <a:headEnd/>
                <a:tailEnd/>
              </a:ln>
              <a:effectLst/>
            </p:spPr>
            <p:txBody>
              <a:bodyPr wrap="none" anchor="ctr"/>
              <a:lstStyle/>
              <a:p>
                <a:endParaRPr lang="fo-FO"/>
              </a:p>
            </p:txBody>
          </p:sp>
          <p:sp>
            <p:nvSpPr>
              <p:cNvPr id="28" name="Freeform 41"/>
              <p:cNvSpPr>
                <a:spLocks/>
              </p:cNvSpPr>
              <p:nvPr/>
            </p:nvSpPr>
            <p:spPr bwMode="auto">
              <a:xfrm>
                <a:off x="0" y="3120"/>
                <a:ext cx="488" cy="240"/>
              </a:xfrm>
              <a:custGeom>
                <a:avLst/>
                <a:gdLst/>
                <a:ahLst/>
                <a:cxnLst>
                  <a:cxn ang="0">
                    <a:pos x="48" y="0"/>
                  </a:cxn>
                  <a:cxn ang="0">
                    <a:pos x="336" y="144"/>
                  </a:cxn>
                  <a:cxn ang="0">
                    <a:pos x="432" y="240"/>
                  </a:cxn>
                  <a:cxn ang="0">
                    <a:pos x="0" y="144"/>
                  </a:cxn>
                </a:cxnLst>
                <a:rect l="0" t="0" r="r" b="b"/>
                <a:pathLst>
                  <a:path w="488" h="240">
                    <a:moveTo>
                      <a:pt x="48" y="0"/>
                    </a:moveTo>
                    <a:cubicBezTo>
                      <a:pt x="160" y="52"/>
                      <a:pt x="272" y="104"/>
                      <a:pt x="336" y="144"/>
                    </a:cubicBezTo>
                    <a:cubicBezTo>
                      <a:pt x="400" y="184"/>
                      <a:pt x="488" y="240"/>
                      <a:pt x="432" y="240"/>
                    </a:cubicBezTo>
                    <a:cubicBezTo>
                      <a:pt x="376" y="240"/>
                      <a:pt x="188" y="192"/>
                      <a:pt x="0" y="144"/>
                    </a:cubicBezTo>
                  </a:path>
                </a:pathLst>
              </a:custGeom>
              <a:noFill/>
              <a:ln w="9525">
                <a:solidFill>
                  <a:schemeClr val="tx1"/>
                </a:solidFill>
                <a:round/>
                <a:headEnd/>
                <a:tailEnd/>
              </a:ln>
              <a:effectLst/>
            </p:spPr>
            <p:txBody>
              <a:bodyPr/>
              <a:lstStyle/>
              <a:p>
                <a:endParaRPr lang="fo-FO"/>
              </a:p>
            </p:txBody>
          </p:sp>
          <p:sp>
            <p:nvSpPr>
              <p:cNvPr id="29" name="Freeform 42"/>
              <p:cNvSpPr>
                <a:spLocks/>
              </p:cNvSpPr>
              <p:nvPr/>
            </p:nvSpPr>
            <p:spPr bwMode="auto">
              <a:xfrm>
                <a:off x="1296" y="3168"/>
                <a:ext cx="496" cy="256"/>
              </a:xfrm>
              <a:custGeom>
                <a:avLst/>
                <a:gdLst/>
                <a:ahLst/>
                <a:cxnLst>
                  <a:cxn ang="0">
                    <a:pos x="24" y="80"/>
                  </a:cxn>
                  <a:cxn ang="0">
                    <a:pos x="216" y="32"/>
                  </a:cxn>
                  <a:cxn ang="0">
                    <a:pos x="312" y="32"/>
                  </a:cxn>
                  <a:cxn ang="0">
                    <a:pos x="456" y="224"/>
                  </a:cxn>
                  <a:cxn ang="0">
                    <a:pos x="72" y="224"/>
                  </a:cxn>
                  <a:cxn ang="0">
                    <a:pos x="72" y="128"/>
                  </a:cxn>
                  <a:cxn ang="0">
                    <a:pos x="24" y="80"/>
                  </a:cxn>
                </a:cxnLst>
                <a:rect l="0" t="0" r="r" b="b"/>
                <a:pathLst>
                  <a:path w="496" h="256">
                    <a:moveTo>
                      <a:pt x="24" y="80"/>
                    </a:moveTo>
                    <a:cubicBezTo>
                      <a:pt x="48" y="64"/>
                      <a:pt x="168" y="40"/>
                      <a:pt x="216" y="32"/>
                    </a:cubicBezTo>
                    <a:cubicBezTo>
                      <a:pt x="264" y="24"/>
                      <a:pt x="272" y="0"/>
                      <a:pt x="312" y="32"/>
                    </a:cubicBezTo>
                    <a:cubicBezTo>
                      <a:pt x="352" y="64"/>
                      <a:pt x="496" y="192"/>
                      <a:pt x="456" y="224"/>
                    </a:cubicBezTo>
                    <a:cubicBezTo>
                      <a:pt x="416" y="256"/>
                      <a:pt x="136" y="240"/>
                      <a:pt x="72" y="224"/>
                    </a:cubicBezTo>
                    <a:cubicBezTo>
                      <a:pt x="8" y="208"/>
                      <a:pt x="80" y="152"/>
                      <a:pt x="72" y="128"/>
                    </a:cubicBezTo>
                    <a:cubicBezTo>
                      <a:pt x="64" y="104"/>
                      <a:pt x="0" y="96"/>
                      <a:pt x="24" y="80"/>
                    </a:cubicBezTo>
                    <a:close/>
                  </a:path>
                </a:pathLst>
              </a:custGeom>
              <a:solidFill>
                <a:srgbClr val="660033"/>
              </a:solidFill>
              <a:ln w="9525">
                <a:solidFill>
                  <a:schemeClr val="tx1"/>
                </a:solidFill>
                <a:round/>
                <a:headEnd/>
                <a:tailEnd/>
              </a:ln>
              <a:effectLst/>
            </p:spPr>
            <p:txBody>
              <a:bodyPr/>
              <a:lstStyle/>
              <a:p>
                <a:endParaRPr lang="fo-FO"/>
              </a:p>
            </p:txBody>
          </p:sp>
          <p:sp>
            <p:nvSpPr>
              <p:cNvPr id="30" name="Freeform 43"/>
              <p:cNvSpPr>
                <a:spLocks/>
              </p:cNvSpPr>
              <p:nvPr/>
            </p:nvSpPr>
            <p:spPr bwMode="auto">
              <a:xfrm>
                <a:off x="1968" y="2768"/>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31" name="Freeform 44"/>
              <p:cNvSpPr>
                <a:spLocks/>
              </p:cNvSpPr>
              <p:nvPr/>
            </p:nvSpPr>
            <p:spPr bwMode="auto">
              <a:xfrm>
                <a:off x="2688"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32" name="Freeform 45"/>
              <p:cNvSpPr>
                <a:spLocks/>
              </p:cNvSpPr>
              <p:nvPr/>
            </p:nvSpPr>
            <p:spPr bwMode="auto">
              <a:xfrm>
                <a:off x="2160"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33" name="Freeform 46"/>
              <p:cNvSpPr>
                <a:spLocks/>
              </p:cNvSpPr>
              <p:nvPr/>
            </p:nvSpPr>
            <p:spPr bwMode="auto">
              <a:xfrm>
                <a:off x="2352"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34" name="Freeform 47"/>
              <p:cNvSpPr>
                <a:spLocks/>
              </p:cNvSpPr>
              <p:nvPr/>
            </p:nvSpPr>
            <p:spPr bwMode="auto">
              <a:xfrm>
                <a:off x="2536"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35" name="Freeform 48"/>
              <p:cNvSpPr>
                <a:spLocks/>
              </p:cNvSpPr>
              <p:nvPr/>
            </p:nvSpPr>
            <p:spPr bwMode="auto">
              <a:xfrm>
                <a:off x="3168" y="2832"/>
                <a:ext cx="56" cy="480"/>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36" name="Freeform 49"/>
              <p:cNvSpPr>
                <a:spLocks/>
              </p:cNvSpPr>
              <p:nvPr/>
            </p:nvSpPr>
            <p:spPr bwMode="auto">
              <a:xfrm>
                <a:off x="2976" y="2832"/>
                <a:ext cx="48" cy="480"/>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37" name="Freeform 50"/>
              <p:cNvSpPr>
                <a:spLocks/>
              </p:cNvSpPr>
              <p:nvPr/>
            </p:nvSpPr>
            <p:spPr bwMode="auto">
              <a:xfrm>
                <a:off x="1824"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38" name="Freeform 51"/>
              <p:cNvSpPr>
                <a:spLocks/>
              </p:cNvSpPr>
              <p:nvPr/>
            </p:nvSpPr>
            <p:spPr bwMode="auto">
              <a:xfrm>
                <a:off x="2832" y="2784"/>
                <a:ext cx="56" cy="55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39" name="Freeform 52"/>
              <p:cNvSpPr>
                <a:spLocks/>
              </p:cNvSpPr>
              <p:nvPr/>
            </p:nvSpPr>
            <p:spPr bwMode="auto">
              <a:xfrm>
                <a:off x="3456" y="2880"/>
                <a:ext cx="48" cy="43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40" name="Freeform 53"/>
              <p:cNvSpPr>
                <a:spLocks/>
              </p:cNvSpPr>
              <p:nvPr/>
            </p:nvSpPr>
            <p:spPr bwMode="auto">
              <a:xfrm>
                <a:off x="3600" y="2928"/>
                <a:ext cx="48" cy="384"/>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41" name="Freeform 54"/>
              <p:cNvSpPr>
                <a:spLocks/>
              </p:cNvSpPr>
              <p:nvPr/>
            </p:nvSpPr>
            <p:spPr bwMode="auto">
              <a:xfrm>
                <a:off x="3312" y="2880"/>
                <a:ext cx="48" cy="432"/>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42" name="Freeform 55"/>
              <p:cNvSpPr>
                <a:spLocks/>
              </p:cNvSpPr>
              <p:nvPr/>
            </p:nvSpPr>
            <p:spPr bwMode="auto">
              <a:xfrm>
                <a:off x="3744" y="2928"/>
                <a:ext cx="48" cy="384"/>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43" name="Freeform 56"/>
              <p:cNvSpPr>
                <a:spLocks/>
              </p:cNvSpPr>
              <p:nvPr/>
            </p:nvSpPr>
            <p:spPr bwMode="auto">
              <a:xfrm>
                <a:off x="3936" y="2976"/>
                <a:ext cx="48" cy="336"/>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sp>
            <p:nvSpPr>
              <p:cNvPr id="44" name="Freeform 57"/>
              <p:cNvSpPr>
                <a:spLocks/>
              </p:cNvSpPr>
              <p:nvPr/>
            </p:nvSpPr>
            <p:spPr bwMode="auto">
              <a:xfrm>
                <a:off x="1632" y="2784"/>
                <a:ext cx="48" cy="384"/>
              </a:xfrm>
              <a:custGeom>
                <a:avLst/>
                <a:gdLst/>
                <a:ahLst/>
                <a:cxnLst>
                  <a:cxn ang="0">
                    <a:pos x="8" y="544"/>
                  </a:cxn>
                  <a:cxn ang="0">
                    <a:pos x="56" y="304"/>
                  </a:cxn>
                  <a:cxn ang="0">
                    <a:pos x="8" y="160"/>
                  </a:cxn>
                  <a:cxn ang="0">
                    <a:pos x="56" y="16"/>
                  </a:cxn>
                  <a:cxn ang="0">
                    <a:pos x="104" y="64"/>
                  </a:cxn>
                  <a:cxn ang="0">
                    <a:pos x="56" y="160"/>
                  </a:cxn>
                  <a:cxn ang="0">
                    <a:pos x="104" y="352"/>
                  </a:cxn>
                  <a:cxn ang="0">
                    <a:pos x="8" y="544"/>
                  </a:cxn>
                </a:cxnLst>
                <a:rect l="0" t="0" r="r" b="b"/>
                <a:pathLst>
                  <a:path w="112" h="552">
                    <a:moveTo>
                      <a:pt x="8" y="544"/>
                    </a:moveTo>
                    <a:cubicBezTo>
                      <a:pt x="0" y="536"/>
                      <a:pt x="56" y="368"/>
                      <a:pt x="56" y="304"/>
                    </a:cubicBezTo>
                    <a:cubicBezTo>
                      <a:pt x="56" y="240"/>
                      <a:pt x="8" y="208"/>
                      <a:pt x="8" y="160"/>
                    </a:cubicBezTo>
                    <a:cubicBezTo>
                      <a:pt x="8" y="112"/>
                      <a:pt x="40" y="32"/>
                      <a:pt x="56" y="16"/>
                    </a:cubicBezTo>
                    <a:cubicBezTo>
                      <a:pt x="72" y="0"/>
                      <a:pt x="104" y="40"/>
                      <a:pt x="104" y="64"/>
                    </a:cubicBezTo>
                    <a:cubicBezTo>
                      <a:pt x="104" y="88"/>
                      <a:pt x="56" y="112"/>
                      <a:pt x="56" y="160"/>
                    </a:cubicBezTo>
                    <a:cubicBezTo>
                      <a:pt x="56" y="208"/>
                      <a:pt x="112" y="288"/>
                      <a:pt x="104" y="352"/>
                    </a:cubicBezTo>
                    <a:cubicBezTo>
                      <a:pt x="96" y="416"/>
                      <a:pt x="16" y="552"/>
                      <a:pt x="8" y="544"/>
                    </a:cubicBezTo>
                    <a:close/>
                  </a:path>
                </a:pathLst>
              </a:custGeom>
              <a:solidFill>
                <a:schemeClr val="tx1"/>
              </a:solidFill>
              <a:ln w="9525">
                <a:solidFill>
                  <a:schemeClr val="tx1"/>
                </a:solidFill>
                <a:round/>
                <a:headEnd/>
                <a:tailEnd/>
              </a:ln>
              <a:effectLst/>
            </p:spPr>
            <p:txBody>
              <a:bodyPr/>
              <a:lstStyle/>
              <a:p>
                <a:endParaRPr lang="fo-FO"/>
              </a:p>
            </p:txBody>
          </p:sp>
        </p:grpSp>
        <p:sp>
          <p:nvSpPr>
            <p:cNvPr id="18" name="Text Box 58"/>
            <p:cNvSpPr txBox="1">
              <a:spLocks noChangeArrowheads="1"/>
            </p:cNvSpPr>
            <p:nvPr/>
          </p:nvSpPr>
          <p:spPr bwMode="auto">
            <a:xfrm>
              <a:off x="4484" y="1065"/>
              <a:ext cx="116" cy="233"/>
            </a:xfrm>
            <a:prstGeom prst="rect">
              <a:avLst/>
            </a:prstGeom>
            <a:noFill/>
            <a:ln w="9525">
              <a:noFill/>
              <a:miter lim="800000"/>
              <a:headEnd/>
              <a:tailEnd/>
            </a:ln>
            <a:effectLst/>
          </p:spPr>
          <p:txBody>
            <a:bodyPr wrap="none">
              <a:spAutoFit/>
            </a:bodyPr>
            <a:lstStyle/>
            <a:p>
              <a:endParaRPr lang="da-DK" dirty="0">
                <a:solidFill>
                  <a:srgbClr val="008000"/>
                </a:solidFill>
              </a:endParaRPr>
            </a:p>
          </p:txBody>
        </p:sp>
      </p:grpSp>
      <p:grpSp>
        <p:nvGrpSpPr>
          <p:cNvPr id="6" name="Group 52"/>
          <p:cNvGrpSpPr/>
          <p:nvPr/>
        </p:nvGrpSpPr>
        <p:grpSpPr>
          <a:xfrm>
            <a:off x="5580112" y="3861048"/>
            <a:ext cx="3168352" cy="216024"/>
            <a:chOff x="5580112" y="3861048"/>
            <a:chExt cx="3168352" cy="216024"/>
          </a:xfrm>
        </p:grpSpPr>
        <p:cxnSp>
          <p:nvCxnSpPr>
            <p:cNvPr id="48" name="Straight Connector 47"/>
            <p:cNvCxnSpPr/>
            <p:nvPr/>
          </p:nvCxnSpPr>
          <p:spPr>
            <a:xfrm flipV="1">
              <a:off x="7812360" y="3861048"/>
              <a:ext cx="0" cy="216024"/>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5580112" y="3861048"/>
              <a:ext cx="3168352"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6443837" y="6396335"/>
            <a:ext cx="2700163" cy="461665"/>
          </a:xfrm>
          <a:prstGeom prst="rect">
            <a:avLst/>
          </a:prstGeom>
          <a:noFill/>
        </p:spPr>
        <p:txBody>
          <a:bodyPr wrap="none" rtlCol="0">
            <a:spAutoFit/>
          </a:bodyPr>
          <a:lstStyle/>
          <a:p>
            <a:r>
              <a:rPr lang="fo-FO" sz="2400" dirty="0" smtClean="0"/>
              <a:t>(Pacariz et al., 2016)</a:t>
            </a:r>
            <a:endParaRPr lang="fo-FO" sz="2400" dirty="0"/>
          </a:p>
        </p:txBody>
      </p:sp>
      <p:sp>
        <p:nvSpPr>
          <p:cNvPr id="46" name="TextBox 45"/>
          <p:cNvSpPr txBox="1"/>
          <p:nvPr/>
        </p:nvSpPr>
        <p:spPr>
          <a:xfrm>
            <a:off x="2267744" y="3501008"/>
            <a:ext cx="1083823" cy="646331"/>
          </a:xfrm>
          <a:prstGeom prst="rect">
            <a:avLst/>
          </a:prstGeom>
          <a:noFill/>
        </p:spPr>
        <p:txBody>
          <a:bodyPr wrap="none" rtlCol="0">
            <a:spAutoFit/>
          </a:bodyPr>
          <a:lstStyle/>
          <a:p>
            <a:r>
              <a:rPr lang="fo-FO" dirty="0" smtClean="0">
                <a:solidFill>
                  <a:schemeClr val="bg1"/>
                </a:solidFill>
              </a:rPr>
              <a:t>Nutrient</a:t>
            </a:r>
          </a:p>
          <a:p>
            <a:r>
              <a:rPr lang="fo-FO" dirty="0" smtClean="0">
                <a:solidFill>
                  <a:schemeClr val="bg1"/>
                </a:solidFill>
              </a:rPr>
              <a:t>limitation</a:t>
            </a:r>
            <a:endParaRPr lang="fo-FO"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500" fill="hold"/>
                                        <p:tgtEl>
                                          <p:spTgt spid="46"/>
                                        </p:tgtEl>
                                        <p:attrNameLst>
                                          <p:attrName>ppt_w</p:attrName>
                                        </p:attrNameLst>
                                      </p:cBhvr>
                                      <p:tavLst>
                                        <p:tav tm="0">
                                          <p:val>
                                            <p:fltVal val="0"/>
                                          </p:val>
                                        </p:tav>
                                        <p:tav tm="100000">
                                          <p:val>
                                            <p:strVal val="#ppt_w"/>
                                          </p:val>
                                        </p:tav>
                                      </p:tavLst>
                                    </p:anim>
                                    <p:anim calcmode="lin" valueType="num">
                                      <p:cBhvr>
                                        <p:cTn id="14" dur="500" fill="hold"/>
                                        <p:tgtEl>
                                          <p:spTgt spid="4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strVal val="4/3*#ppt_w"/>
                                          </p:val>
                                        </p:tav>
                                        <p:tav tm="100000">
                                          <p:val>
                                            <p:strVal val="#ppt_w"/>
                                          </p:val>
                                        </p:tav>
                                      </p:tavLst>
                                    </p:anim>
                                    <p:anim calcmode="lin" valueType="num">
                                      <p:cBhvr>
                                        <p:cTn id="20" dur="50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dissolv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nodeType="clickEffect">
                                  <p:stCondLst>
                                    <p:cond delay="0"/>
                                  </p:stCondLst>
                                  <p:childTnLst>
                                    <p:animMotion origin="layout" path="M -3.33333E-6 -1.43452E-7 C 0.00156 -0.03494 0.00313 -0.06964 0.00399 -0.09694 C 0.00486 -0.12425 0.0132 -0.15085 0.00573 -0.16427 C -0.00173 -0.17769 -0.02291 -0.17492 -0.04062 -0.17746 C -0.05833 -0.18001 -0.08385 -0.18487 -0.10087 -0.17954 C -0.11788 -0.17422 -0.13055 -0.15988 -0.14305 -0.14553 " pathEditMode="relative" ptsTypes="aaaaaA">
                                      <p:cBhvr>
                                        <p:cTn id="4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5487367"/>
            <a:ext cx="7772400" cy="1470025"/>
          </a:xfrm>
        </p:spPr>
        <p:txBody>
          <a:bodyPr>
            <a:normAutofit/>
          </a:bodyPr>
          <a:lstStyle/>
          <a:p>
            <a:r>
              <a:rPr lang="fo-FO" sz="7200" dirty="0" smtClean="0"/>
              <a:t>5. Seabirds</a:t>
            </a:r>
            <a:endParaRPr lang="fo-FO" sz="7200" dirty="0"/>
          </a:p>
        </p:txBody>
      </p:sp>
      <p:pic>
        <p:nvPicPr>
          <p:cNvPr id="5" name="Picture 15" descr="picture of Black Legged Kittiwake Picture Image"/>
          <p:cNvPicPr>
            <a:picLocks noChangeAspect="1" noChangeArrowheads="1"/>
          </p:cNvPicPr>
          <p:nvPr/>
        </p:nvPicPr>
        <p:blipFill>
          <a:blip r:embed="rId2" cstate="print"/>
          <a:srcRect/>
          <a:stretch>
            <a:fillRect/>
          </a:stretch>
        </p:blipFill>
        <p:spPr bwMode="auto">
          <a:xfrm>
            <a:off x="2771800" y="188640"/>
            <a:ext cx="3744416" cy="550199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4000" dirty="0" smtClean="0"/>
              <a:t>5. Broad seabird decline </a:t>
            </a:r>
            <a:br>
              <a:rPr lang="en-US" sz="4000" dirty="0" smtClean="0"/>
            </a:br>
            <a:r>
              <a:rPr lang="en-US" sz="4000" dirty="0" smtClean="0"/>
              <a:t>in the NE Atlantic </a:t>
            </a:r>
            <a:endParaRPr lang="fo-FO" sz="4000" dirty="0"/>
          </a:p>
        </p:txBody>
      </p:sp>
      <p:pic>
        <p:nvPicPr>
          <p:cNvPr id="2050" name="Picture 2"/>
          <p:cNvPicPr>
            <a:picLocks noChangeAspect="1" noChangeArrowheads="1"/>
          </p:cNvPicPr>
          <p:nvPr/>
        </p:nvPicPr>
        <p:blipFill>
          <a:blip r:embed="rId2" cstate="print"/>
          <a:srcRect l="66309" t="23535" r="4029" b="10000"/>
          <a:stretch>
            <a:fillRect/>
          </a:stretch>
        </p:blipFill>
        <p:spPr bwMode="auto">
          <a:xfrm>
            <a:off x="5076056" y="2420888"/>
            <a:ext cx="3168352" cy="4437112"/>
          </a:xfrm>
          <a:prstGeom prst="rect">
            <a:avLst/>
          </a:prstGeom>
          <a:noFill/>
          <a:ln w="9525">
            <a:noFill/>
            <a:miter lim="800000"/>
            <a:headEnd/>
            <a:tailEnd/>
          </a:ln>
        </p:spPr>
      </p:pic>
      <p:pic>
        <p:nvPicPr>
          <p:cNvPr id="9" name="Picture 15" descr="picture of Black Legged Kittiwake Picture Image"/>
          <p:cNvPicPr>
            <a:picLocks noChangeAspect="1" noChangeArrowheads="1"/>
          </p:cNvPicPr>
          <p:nvPr/>
        </p:nvPicPr>
        <p:blipFill>
          <a:blip r:embed="rId3" cstate="print"/>
          <a:srcRect/>
          <a:stretch>
            <a:fillRect/>
          </a:stretch>
        </p:blipFill>
        <p:spPr bwMode="auto">
          <a:xfrm>
            <a:off x="8172400" y="1155605"/>
            <a:ext cx="1008112" cy="1481307"/>
          </a:xfrm>
          <a:prstGeom prst="rect">
            <a:avLst/>
          </a:prstGeom>
          <a:noFill/>
        </p:spPr>
      </p:pic>
      <p:sp>
        <p:nvSpPr>
          <p:cNvPr id="15" name="Freeform 14"/>
          <p:cNvSpPr/>
          <p:nvPr/>
        </p:nvSpPr>
        <p:spPr>
          <a:xfrm>
            <a:off x="969264" y="2852936"/>
            <a:ext cx="3529584" cy="1748028"/>
          </a:xfrm>
          <a:custGeom>
            <a:avLst/>
            <a:gdLst>
              <a:gd name="connsiteX0" fmla="*/ 0 w 3529584"/>
              <a:gd name="connsiteY0" fmla="*/ 595884 h 1748028"/>
              <a:gd name="connsiteX1" fmla="*/ 164592 w 3529584"/>
              <a:gd name="connsiteY1" fmla="*/ 403860 h 1748028"/>
              <a:gd name="connsiteX2" fmla="*/ 484632 w 3529584"/>
              <a:gd name="connsiteY2" fmla="*/ 147828 h 1748028"/>
              <a:gd name="connsiteX3" fmla="*/ 896112 w 3529584"/>
              <a:gd name="connsiteY3" fmla="*/ 19812 h 1748028"/>
              <a:gd name="connsiteX4" fmla="*/ 1481328 w 3529584"/>
              <a:gd name="connsiteY4" fmla="*/ 266700 h 1748028"/>
              <a:gd name="connsiteX5" fmla="*/ 2660904 w 3529584"/>
              <a:gd name="connsiteY5" fmla="*/ 1144524 h 1748028"/>
              <a:gd name="connsiteX6" fmla="*/ 3529584 w 3529584"/>
              <a:gd name="connsiteY6" fmla="*/ 1748028 h 1748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9584" h="1748028">
                <a:moveTo>
                  <a:pt x="0" y="595884"/>
                </a:moveTo>
                <a:cubicBezTo>
                  <a:pt x="41910" y="537210"/>
                  <a:pt x="83820" y="478536"/>
                  <a:pt x="164592" y="403860"/>
                </a:cubicBezTo>
                <a:cubicBezTo>
                  <a:pt x="245364" y="329184"/>
                  <a:pt x="362712" y="211836"/>
                  <a:pt x="484632" y="147828"/>
                </a:cubicBezTo>
                <a:cubicBezTo>
                  <a:pt x="606552" y="83820"/>
                  <a:pt x="729996" y="0"/>
                  <a:pt x="896112" y="19812"/>
                </a:cubicBezTo>
                <a:cubicBezTo>
                  <a:pt x="1062228" y="39624"/>
                  <a:pt x="1187196" y="79248"/>
                  <a:pt x="1481328" y="266700"/>
                </a:cubicBezTo>
                <a:cubicBezTo>
                  <a:pt x="1775460" y="454152"/>
                  <a:pt x="2319528" y="897636"/>
                  <a:pt x="2660904" y="1144524"/>
                </a:cubicBezTo>
                <a:cubicBezTo>
                  <a:pt x="3002280" y="1391412"/>
                  <a:pt x="3265932" y="1569720"/>
                  <a:pt x="3529584" y="1748028"/>
                </a:cubicBezTo>
              </a:path>
            </a:pathLst>
          </a:cu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16" name="TextBox 15"/>
          <p:cNvSpPr txBox="1"/>
          <p:nvPr/>
        </p:nvSpPr>
        <p:spPr>
          <a:xfrm>
            <a:off x="107504" y="4874384"/>
            <a:ext cx="9061776" cy="1938992"/>
          </a:xfrm>
          <a:prstGeom prst="rect">
            <a:avLst/>
          </a:prstGeom>
          <a:solidFill>
            <a:schemeClr val="bg1"/>
          </a:solidFill>
          <a:ln>
            <a:solidFill>
              <a:schemeClr val="tx1"/>
            </a:solidFill>
          </a:ln>
        </p:spPr>
        <p:txBody>
          <a:bodyPr wrap="none" rtlCol="0">
            <a:spAutoFit/>
          </a:bodyPr>
          <a:lstStyle/>
          <a:p>
            <a:pPr>
              <a:buFont typeface="Arial" pitchFamily="34" charset="0"/>
              <a:buChar char="•"/>
            </a:pPr>
            <a:r>
              <a:rPr lang="en-US" sz="2400" dirty="0" smtClean="0"/>
              <a:t> Large </a:t>
            </a:r>
            <a:r>
              <a:rPr lang="en-US" sz="2400" dirty="0"/>
              <a:t>and concomitant declines in chick </a:t>
            </a:r>
            <a:r>
              <a:rPr lang="en-US" sz="2400" dirty="0" smtClean="0"/>
              <a:t>production</a:t>
            </a:r>
            <a:r>
              <a:rPr lang="fo-FO" sz="2400" dirty="0" smtClean="0"/>
              <a:t> (</a:t>
            </a:r>
            <a:r>
              <a:rPr lang="fo-FO" sz="2400" i="1" dirty="0" smtClean="0"/>
              <a:t>breeding success</a:t>
            </a:r>
            <a:r>
              <a:rPr lang="fo-FO" sz="2400" dirty="0" smtClean="0"/>
              <a:t>)</a:t>
            </a:r>
          </a:p>
          <a:p>
            <a:pPr>
              <a:buFont typeface="Arial" pitchFamily="34" charset="0"/>
              <a:buChar char="•"/>
            </a:pPr>
            <a:endParaRPr lang="fo-FO" sz="2400" dirty="0"/>
          </a:p>
          <a:p>
            <a:pPr>
              <a:buFont typeface="Arial" pitchFamily="34" charset="0"/>
              <a:buChar char="•"/>
            </a:pPr>
            <a:r>
              <a:rPr lang="fo-FO" sz="2400" dirty="0" smtClean="0"/>
              <a:t>Typically asociated with warming – physical processes elusive</a:t>
            </a:r>
          </a:p>
          <a:p>
            <a:pPr>
              <a:buFont typeface="Arial" pitchFamily="34" charset="0"/>
              <a:buChar char="•"/>
            </a:pPr>
            <a:endParaRPr lang="fo-FO" sz="2400" dirty="0"/>
          </a:p>
          <a:p>
            <a:pPr>
              <a:buFont typeface="Arial" pitchFamily="34" charset="0"/>
              <a:buChar char="•"/>
            </a:pPr>
            <a:r>
              <a:rPr lang="en-US" sz="2400" dirty="0" smtClean="0"/>
              <a:t>Link to the subpolar gyre mentioned qualitatively</a:t>
            </a:r>
          </a:p>
        </p:txBody>
      </p:sp>
      <p:sp>
        <p:nvSpPr>
          <p:cNvPr id="8" name="TextBox 7"/>
          <p:cNvSpPr txBox="1"/>
          <p:nvPr/>
        </p:nvSpPr>
        <p:spPr>
          <a:xfrm>
            <a:off x="3779912" y="2996952"/>
            <a:ext cx="505267" cy="923330"/>
          </a:xfrm>
          <a:prstGeom prst="rect">
            <a:avLst/>
          </a:prstGeom>
          <a:noFill/>
        </p:spPr>
        <p:txBody>
          <a:bodyPr wrap="none" rtlCol="0">
            <a:spAutoFit/>
          </a:bodyPr>
          <a:lstStyle/>
          <a:p>
            <a:r>
              <a:rPr lang="fo-FO" sz="5400" dirty="0" smtClean="0">
                <a:solidFill>
                  <a:srgbClr val="FF0000"/>
                </a:solidFill>
              </a:rPr>
              <a:t>?</a:t>
            </a:r>
            <a:endParaRPr lang="fo-FO" sz="5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dissolv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4000" dirty="0" smtClean="0"/>
              <a:t>5. Winter migration of seabirds (kittiwakes)</a:t>
            </a:r>
            <a:endParaRPr lang="fo-FO" sz="4000" dirty="0"/>
          </a:p>
        </p:txBody>
      </p:sp>
      <p:pic>
        <p:nvPicPr>
          <p:cNvPr id="2050" name="Picture 2"/>
          <p:cNvPicPr>
            <a:picLocks noChangeAspect="1" noChangeArrowheads="1"/>
          </p:cNvPicPr>
          <p:nvPr/>
        </p:nvPicPr>
        <p:blipFill>
          <a:blip r:embed="rId2" cstate="print"/>
          <a:srcRect l="29231" t="22457" r="4029" b="10000"/>
          <a:stretch>
            <a:fillRect/>
          </a:stretch>
        </p:blipFill>
        <p:spPr bwMode="auto">
          <a:xfrm>
            <a:off x="1115616" y="2348880"/>
            <a:ext cx="7128792" cy="4509120"/>
          </a:xfrm>
          <a:prstGeom prst="rect">
            <a:avLst/>
          </a:prstGeom>
          <a:noFill/>
          <a:ln w="9525">
            <a:noFill/>
            <a:miter lim="800000"/>
            <a:headEnd/>
            <a:tailEnd/>
          </a:ln>
        </p:spPr>
      </p:pic>
      <p:sp>
        <p:nvSpPr>
          <p:cNvPr id="5" name="TextBox 4"/>
          <p:cNvSpPr txBox="1"/>
          <p:nvPr/>
        </p:nvSpPr>
        <p:spPr>
          <a:xfrm>
            <a:off x="6623695" y="6488668"/>
            <a:ext cx="2520305" cy="369332"/>
          </a:xfrm>
          <a:prstGeom prst="rect">
            <a:avLst/>
          </a:prstGeom>
          <a:solidFill>
            <a:schemeClr val="bg1"/>
          </a:solidFill>
          <a:ln>
            <a:solidFill>
              <a:schemeClr val="tx1"/>
            </a:solidFill>
          </a:ln>
        </p:spPr>
        <p:txBody>
          <a:bodyPr wrap="none" rtlCol="0">
            <a:spAutoFit/>
          </a:bodyPr>
          <a:lstStyle/>
          <a:p>
            <a:r>
              <a:rPr lang="fo-FO" dirty="0" smtClean="0"/>
              <a:t>(Frederiksen, et al. 2012)</a:t>
            </a:r>
            <a:endParaRPr lang="fo-FO" dirty="0"/>
          </a:p>
        </p:txBody>
      </p:sp>
      <p:grpSp>
        <p:nvGrpSpPr>
          <p:cNvPr id="3" name="Group 7"/>
          <p:cNvGrpSpPr/>
          <p:nvPr/>
        </p:nvGrpSpPr>
        <p:grpSpPr>
          <a:xfrm>
            <a:off x="1155414" y="2718380"/>
            <a:ext cx="7016986" cy="3590940"/>
            <a:chOff x="1155414" y="2708920"/>
            <a:chExt cx="7016986" cy="3590940"/>
          </a:xfrm>
        </p:grpSpPr>
        <p:sp>
          <p:nvSpPr>
            <p:cNvPr id="6" name="Freeform 5"/>
            <p:cNvSpPr/>
            <p:nvPr/>
          </p:nvSpPr>
          <p:spPr>
            <a:xfrm>
              <a:off x="2968831" y="4079174"/>
              <a:ext cx="2196935" cy="2220686"/>
            </a:xfrm>
            <a:custGeom>
              <a:avLst/>
              <a:gdLst>
                <a:gd name="connsiteX0" fmla="*/ 308759 w 2196935"/>
                <a:gd name="connsiteY0" fmla="*/ 1145969 h 2220686"/>
                <a:gd name="connsiteX1" fmla="*/ 534390 w 2196935"/>
                <a:gd name="connsiteY1" fmla="*/ 777834 h 2220686"/>
                <a:gd name="connsiteX2" fmla="*/ 581891 w 2196935"/>
                <a:gd name="connsiteY2" fmla="*/ 385948 h 2220686"/>
                <a:gd name="connsiteX3" fmla="*/ 724395 w 2196935"/>
                <a:gd name="connsiteY3" fmla="*/ 77190 h 2220686"/>
                <a:gd name="connsiteX4" fmla="*/ 1068779 w 2196935"/>
                <a:gd name="connsiteY4" fmla="*/ 65314 h 2220686"/>
                <a:gd name="connsiteX5" fmla="*/ 1151907 w 2196935"/>
                <a:gd name="connsiteY5" fmla="*/ 469075 h 2220686"/>
                <a:gd name="connsiteX6" fmla="*/ 1365663 w 2196935"/>
                <a:gd name="connsiteY6" fmla="*/ 896587 h 2220686"/>
                <a:gd name="connsiteX7" fmla="*/ 1840675 w 2196935"/>
                <a:gd name="connsiteY7" fmla="*/ 1027216 h 2220686"/>
                <a:gd name="connsiteX8" fmla="*/ 2078182 w 2196935"/>
                <a:gd name="connsiteY8" fmla="*/ 1217221 h 2220686"/>
                <a:gd name="connsiteX9" fmla="*/ 2042556 w 2196935"/>
                <a:gd name="connsiteY9" fmla="*/ 1668483 h 2220686"/>
                <a:gd name="connsiteX10" fmla="*/ 1151907 w 2196935"/>
                <a:gd name="connsiteY10" fmla="*/ 1977242 h 2220686"/>
                <a:gd name="connsiteX11" fmla="*/ 261257 w 2196935"/>
                <a:gd name="connsiteY11" fmla="*/ 2167247 h 2220686"/>
                <a:gd name="connsiteX12" fmla="*/ 11875 w 2196935"/>
                <a:gd name="connsiteY12" fmla="*/ 1656608 h 2220686"/>
                <a:gd name="connsiteX13" fmla="*/ 190005 w 2196935"/>
                <a:gd name="connsiteY13" fmla="*/ 1252847 h 2220686"/>
                <a:gd name="connsiteX14" fmla="*/ 308759 w 2196935"/>
                <a:gd name="connsiteY14" fmla="*/ 1145969 h 2220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6935" h="2220686">
                  <a:moveTo>
                    <a:pt x="308759" y="1145969"/>
                  </a:moveTo>
                  <a:cubicBezTo>
                    <a:pt x="366156" y="1066800"/>
                    <a:pt x="488868" y="904504"/>
                    <a:pt x="534390" y="777834"/>
                  </a:cubicBezTo>
                  <a:cubicBezTo>
                    <a:pt x="579912" y="651164"/>
                    <a:pt x="550224" y="502722"/>
                    <a:pt x="581891" y="385948"/>
                  </a:cubicBezTo>
                  <a:cubicBezTo>
                    <a:pt x="613558" y="269174"/>
                    <a:pt x="643247" y="130629"/>
                    <a:pt x="724395" y="77190"/>
                  </a:cubicBezTo>
                  <a:cubicBezTo>
                    <a:pt x="805543" y="23751"/>
                    <a:pt x="997527" y="0"/>
                    <a:pt x="1068779" y="65314"/>
                  </a:cubicBezTo>
                  <a:cubicBezTo>
                    <a:pt x="1140031" y="130628"/>
                    <a:pt x="1102426" y="330530"/>
                    <a:pt x="1151907" y="469075"/>
                  </a:cubicBezTo>
                  <a:cubicBezTo>
                    <a:pt x="1201388" y="607620"/>
                    <a:pt x="1250868" y="803564"/>
                    <a:pt x="1365663" y="896587"/>
                  </a:cubicBezTo>
                  <a:cubicBezTo>
                    <a:pt x="1480458" y="989610"/>
                    <a:pt x="1721922" y="973777"/>
                    <a:pt x="1840675" y="1027216"/>
                  </a:cubicBezTo>
                  <a:cubicBezTo>
                    <a:pt x="1959428" y="1080655"/>
                    <a:pt x="2044535" y="1110343"/>
                    <a:pt x="2078182" y="1217221"/>
                  </a:cubicBezTo>
                  <a:cubicBezTo>
                    <a:pt x="2111829" y="1324099"/>
                    <a:pt x="2196935" y="1541813"/>
                    <a:pt x="2042556" y="1668483"/>
                  </a:cubicBezTo>
                  <a:cubicBezTo>
                    <a:pt x="1888177" y="1795153"/>
                    <a:pt x="1448790" y="1894115"/>
                    <a:pt x="1151907" y="1977242"/>
                  </a:cubicBezTo>
                  <a:cubicBezTo>
                    <a:pt x="855024" y="2060369"/>
                    <a:pt x="451262" y="2220686"/>
                    <a:pt x="261257" y="2167247"/>
                  </a:cubicBezTo>
                  <a:cubicBezTo>
                    <a:pt x="71252" y="2113808"/>
                    <a:pt x="23750" y="1809008"/>
                    <a:pt x="11875" y="1656608"/>
                  </a:cubicBezTo>
                  <a:cubicBezTo>
                    <a:pt x="0" y="1504208"/>
                    <a:pt x="138545" y="1339933"/>
                    <a:pt x="190005" y="1252847"/>
                  </a:cubicBezTo>
                  <a:cubicBezTo>
                    <a:pt x="241465" y="1165761"/>
                    <a:pt x="251362" y="1225138"/>
                    <a:pt x="308759" y="1145969"/>
                  </a:cubicBezTo>
                  <a:close/>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7" name="TextBox 6"/>
            <p:cNvSpPr txBox="1"/>
            <p:nvPr/>
          </p:nvSpPr>
          <p:spPr>
            <a:xfrm>
              <a:off x="1155414" y="2708920"/>
              <a:ext cx="7016986" cy="769441"/>
            </a:xfrm>
            <a:prstGeom prst="rect">
              <a:avLst/>
            </a:prstGeom>
            <a:solidFill>
              <a:schemeClr val="bg1"/>
            </a:solidFill>
            <a:ln>
              <a:solidFill>
                <a:srgbClr val="2007B9"/>
              </a:solidFill>
            </a:ln>
          </p:spPr>
          <p:txBody>
            <a:bodyPr wrap="none" rtlCol="0">
              <a:spAutoFit/>
            </a:bodyPr>
            <a:lstStyle/>
            <a:p>
              <a:r>
                <a:rPr lang="fo-FO" sz="4400" dirty="0" smtClean="0"/>
                <a:t>Feed within the subpolar gyre</a:t>
              </a:r>
              <a:endParaRPr lang="fo-FO" sz="4400" dirty="0"/>
            </a:p>
          </p:txBody>
        </p:sp>
      </p:grpSp>
      <p:cxnSp>
        <p:nvCxnSpPr>
          <p:cNvPr id="10" name="Straight Arrow Connector 9"/>
          <p:cNvCxnSpPr/>
          <p:nvPr/>
        </p:nvCxnSpPr>
        <p:spPr>
          <a:xfrm flipH="1">
            <a:off x="3995936" y="4581128"/>
            <a:ext cx="1800200" cy="6480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9" name="Picture 15" descr="picture of Black Legged Kittiwake Picture Image"/>
          <p:cNvPicPr>
            <a:picLocks noChangeAspect="1" noChangeArrowheads="1"/>
          </p:cNvPicPr>
          <p:nvPr/>
        </p:nvPicPr>
        <p:blipFill>
          <a:blip r:embed="rId3" cstate="print"/>
          <a:srcRect/>
          <a:stretch>
            <a:fillRect/>
          </a:stretch>
        </p:blipFill>
        <p:spPr bwMode="auto">
          <a:xfrm>
            <a:off x="8172400" y="1155605"/>
            <a:ext cx="1008112" cy="1481307"/>
          </a:xfrm>
          <a:prstGeom prst="rect">
            <a:avLst/>
          </a:prstGeom>
          <a:noFill/>
        </p:spPr>
      </p:pic>
      <p:grpSp>
        <p:nvGrpSpPr>
          <p:cNvPr id="4" name="Group 12"/>
          <p:cNvGrpSpPr/>
          <p:nvPr/>
        </p:nvGrpSpPr>
        <p:grpSpPr>
          <a:xfrm>
            <a:off x="7740352" y="2060848"/>
            <a:ext cx="1223540" cy="612652"/>
            <a:chOff x="7740352" y="2060848"/>
            <a:chExt cx="1223540" cy="612652"/>
          </a:xfrm>
        </p:grpSpPr>
        <p:sp>
          <p:nvSpPr>
            <p:cNvPr id="11" name="Rectangle 10"/>
            <p:cNvSpPr/>
            <p:nvPr/>
          </p:nvSpPr>
          <p:spPr>
            <a:xfrm>
              <a:off x="8676456" y="2060848"/>
              <a:ext cx="72008" cy="25202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2" name="TextBox 11"/>
            <p:cNvSpPr txBox="1"/>
            <p:nvPr/>
          </p:nvSpPr>
          <p:spPr>
            <a:xfrm>
              <a:off x="7740352" y="2304168"/>
              <a:ext cx="1223540" cy="369332"/>
            </a:xfrm>
            <a:prstGeom prst="rect">
              <a:avLst/>
            </a:prstGeom>
            <a:solidFill>
              <a:schemeClr val="bg1"/>
            </a:solidFill>
            <a:ln>
              <a:solidFill>
                <a:srgbClr val="FF0000"/>
              </a:solidFill>
            </a:ln>
          </p:spPr>
          <p:txBody>
            <a:bodyPr wrap="none" rtlCol="0">
              <a:spAutoFit/>
            </a:bodyPr>
            <a:lstStyle/>
            <a:p>
              <a:r>
                <a:rPr lang="fo-FO" dirty="0" smtClean="0">
                  <a:solidFill>
                    <a:srgbClr val="FF0000"/>
                  </a:solidFill>
                </a:rPr>
                <a:t>Geolocator</a:t>
              </a:r>
              <a:endParaRPr lang="fo-FO"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l="55518" t="11340" r="8100" b="11027"/>
          <a:stretch>
            <a:fillRect/>
          </a:stretch>
        </p:blipFill>
        <p:spPr bwMode="auto">
          <a:xfrm>
            <a:off x="1439144" y="504056"/>
            <a:ext cx="7704856" cy="6165304"/>
          </a:xfrm>
          <a:prstGeom prst="rect">
            <a:avLst/>
          </a:prstGeom>
          <a:noFill/>
          <a:ln w="9525">
            <a:noFill/>
            <a:miter lim="800000"/>
            <a:headEnd/>
            <a:tailEnd/>
          </a:ln>
        </p:spPr>
      </p:pic>
      <p:sp>
        <p:nvSpPr>
          <p:cNvPr id="5" name="TextBox 4"/>
          <p:cNvSpPr txBox="1"/>
          <p:nvPr/>
        </p:nvSpPr>
        <p:spPr>
          <a:xfrm>
            <a:off x="4355976" y="5805264"/>
            <a:ext cx="3210366" cy="461665"/>
          </a:xfrm>
          <a:prstGeom prst="rect">
            <a:avLst/>
          </a:prstGeom>
          <a:noFill/>
        </p:spPr>
        <p:txBody>
          <a:bodyPr wrap="none" rtlCol="0">
            <a:spAutoFit/>
          </a:bodyPr>
          <a:lstStyle/>
          <a:p>
            <a:r>
              <a:rPr lang="fo-FO" sz="2400" dirty="0" smtClean="0"/>
              <a:t>(Bogdanova et al., 2011)</a:t>
            </a:r>
            <a:endParaRPr lang="fo-FO" sz="2400" dirty="0"/>
          </a:p>
        </p:txBody>
      </p:sp>
      <p:sp>
        <p:nvSpPr>
          <p:cNvPr id="2" name="Title 1"/>
          <p:cNvSpPr>
            <a:spLocks noGrp="1"/>
          </p:cNvSpPr>
          <p:nvPr>
            <p:ph type="title"/>
          </p:nvPr>
        </p:nvSpPr>
        <p:spPr>
          <a:xfrm>
            <a:off x="457200" y="116632"/>
            <a:ext cx="8229600" cy="1143000"/>
          </a:xfrm>
          <a:solidFill>
            <a:schemeClr val="bg1"/>
          </a:solidFill>
          <a:ln>
            <a:solidFill>
              <a:schemeClr val="tx1"/>
            </a:solidFill>
          </a:ln>
        </p:spPr>
        <p:txBody>
          <a:bodyPr>
            <a:normAutofit fontScale="90000"/>
          </a:bodyPr>
          <a:lstStyle/>
          <a:p>
            <a:r>
              <a:rPr lang="fo-FO" dirty="0" smtClean="0"/>
              <a:t>5. Pre-breeding exodus</a:t>
            </a:r>
            <a:br>
              <a:rPr lang="fo-FO" dirty="0" smtClean="0"/>
            </a:br>
            <a:r>
              <a:rPr lang="fo-FO" sz="3600" dirty="0" smtClean="0"/>
              <a:t>(kittiwakes)</a:t>
            </a:r>
            <a:endParaRPr lang="fo-FO" sz="3600" dirty="0"/>
          </a:p>
        </p:txBody>
      </p:sp>
      <p:sp>
        <p:nvSpPr>
          <p:cNvPr id="6" name="TextBox 5"/>
          <p:cNvSpPr txBox="1"/>
          <p:nvPr/>
        </p:nvSpPr>
        <p:spPr>
          <a:xfrm>
            <a:off x="467544" y="2132856"/>
            <a:ext cx="1672637" cy="584775"/>
          </a:xfrm>
          <a:prstGeom prst="rect">
            <a:avLst/>
          </a:prstGeom>
          <a:solidFill>
            <a:schemeClr val="bg1"/>
          </a:solidFill>
          <a:ln>
            <a:solidFill>
              <a:schemeClr val="tx1"/>
            </a:solidFill>
          </a:ln>
        </p:spPr>
        <p:txBody>
          <a:bodyPr wrap="none" rtlCol="0">
            <a:spAutoFit/>
          </a:bodyPr>
          <a:lstStyle/>
          <a:p>
            <a:r>
              <a:rPr lang="fo-FO" sz="3200" dirty="0" smtClean="0"/>
              <a:t>In March</a:t>
            </a:r>
            <a:endParaRPr lang="fo-FO" sz="3200" dirty="0"/>
          </a:p>
        </p:txBody>
      </p:sp>
      <p:grpSp>
        <p:nvGrpSpPr>
          <p:cNvPr id="3" name="Group 10"/>
          <p:cNvGrpSpPr/>
          <p:nvPr/>
        </p:nvGrpSpPr>
        <p:grpSpPr>
          <a:xfrm>
            <a:off x="4283968" y="2060848"/>
            <a:ext cx="1413913" cy="1584176"/>
            <a:chOff x="4283968" y="1556792"/>
            <a:chExt cx="1413913" cy="1584176"/>
          </a:xfrm>
        </p:grpSpPr>
        <p:sp>
          <p:nvSpPr>
            <p:cNvPr id="7" name="Oval 6"/>
            <p:cNvSpPr/>
            <p:nvPr/>
          </p:nvSpPr>
          <p:spPr>
            <a:xfrm>
              <a:off x="5220072" y="2924944"/>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8" name="TextBox 7"/>
            <p:cNvSpPr txBox="1"/>
            <p:nvPr/>
          </p:nvSpPr>
          <p:spPr>
            <a:xfrm>
              <a:off x="4283968" y="1556792"/>
              <a:ext cx="1413913" cy="646331"/>
            </a:xfrm>
            <a:prstGeom prst="rect">
              <a:avLst/>
            </a:prstGeom>
            <a:solidFill>
              <a:schemeClr val="bg1"/>
            </a:solidFill>
            <a:ln>
              <a:solidFill>
                <a:schemeClr val="tx1"/>
              </a:solidFill>
            </a:ln>
          </p:spPr>
          <p:txBody>
            <a:bodyPr wrap="none" rtlCol="0">
              <a:spAutoFit/>
            </a:bodyPr>
            <a:lstStyle/>
            <a:p>
              <a:r>
                <a:rPr lang="fo-FO" dirty="0"/>
                <a:t>Z</a:t>
              </a:r>
              <a:r>
                <a:rPr lang="fo-FO" dirty="0" smtClean="0"/>
                <a:t>ooplankton </a:t>
              </a:r>
            </a:p>
            <a:p>
              <a:r>
                <a:rPr lang="fo-FO" dirty="0" smtClean="0"/>
                <a:t>observations</a:t>
              </a:r>
              <a:endParaRPr lang="fo-FO" dirty="0"/>
            </a:p>
          </p:txBody>
        </p:sp>
        <p:cxnSp>
          <p:nvCxnSpPr>
            <p:cNvPr id="10" name="Straight Arrow Connector 9"/>
            <p:cNvCxnSpPr/>
            <p:nvPr/>
          </p:nvCxnSpPr>
          <p:spPr>
            <a:xfrm>
              <a:off x="5076056" y="2204864"/>
              <a:ext cx="216024" cy="6480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15"/>
          <p:cNvGrpSpPr/>
          <p:nvPr/>
        </p:nvGrpSpPr>
        <p:grpSpPr>
          <a:xfrm>
            <a:off x="539552" y="2852936"/>
            <a:ext cx="4411361" cy="2464760"/>
            <a:chOff x="539552" y="2348880"/>
            <a:chExt cx="4411361" cy="2464760"/>
          </a:xfrm>
        </p:grpSpPr>
        <p:sp>
          <p:nvSpPr>
            <p:cNvPr id="12" name="Oval 11"/>
            <p:cNvSpPr/>
            <p:nvPr/>
          </p:nvSpPr>
          <p:spPr>
            <a:xfrm rot="2085687">
              <a:off x="3674635" y="2823135"/>
              <a:ext cx="1276278" cy="1990505"/>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3" name="TextBox 12"/>
            <p:cNvSpPr txBox="1"/>
            <p:nvPr/>
          </p:nvSpPr>
          <p:spPr>
            <a:xfrm>
              <a:off x="539552" y="2348880"/>
              <a:ext cx="2132379" cy="830997"/>
            </a:xfrm>
            <a:prstGeom prst="rect">
              <a:avLst/>
            </a:prstGeom>
            <a:solidFill>
              <a:schemeClr val="bg1"/>
            </a:solidFill>
            <a:ln>
              <a:solidFill>
                <a:schemeClr val="tx1"/>
              </a:solidFill>
            </a:ln>
          </p:spPr>
          <p:txBody>
            <a:bodyPr wrap="none" rtlCol="0">
              <a:spAutoFit/>
            </a:bodyPr>
            <a:lstStyle/>
            <a:p>
              <a:r>
                <a:rPr lang="fo-FO" sz="2400" dirty="0" smtClean="0"/>
                <a:t>The productive </a:t>
              </a:r>
            </a:p>
            <a:p>
              <a:r>
                <a:rPr lang="fo-FO" sz="2400" dirty="0" smtClean="0"/>
                <a:t>sub-arctiv front</a:t>
              </a:r>
              <a:endParaRPr lang="fo-FO" sz="2400" dirty="0"/>
            </a:p>
          </p:txBody>
        </p:sp>
        <p:cxnSp>
          <p:nvCxnSpPr>
            <p:cNvPr id="15" name="Straight Arrow Connector 14"/>
            <p:cNvCxnSpPr>
              <a:stCxn id="13" idx="3"/>
            </p:cNvCxnSpPr>
            <p:nvPr/>
          </p:nvCxnSpPr>
          <p:spPr>
            <a:xfrm>
              <a:off x="2671931" y="2764379"/>
              <a:ext cx="1540029" cy="80863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7" name="Freeform 6"/>
          <p:cNvSpPr/>
          <p:nvPr/>
        </p:nvSpPr>
        <p:spPr>
          <a:xfrm>
            <a:off x="1066800" y="2987675"/>
            <a:ext cx="3495675" cy="869950"/>
          </a:xfrm>
          <a:custGeom>
            <a:avLst/>
            <a:gdLst>
              <a:gd name="connsiteX0" fmla="*/ 0 w 3495675"/>
              <a:gd name="connsiteY0" fmla="*/ 746125 h 869950"/>
              <a:gd name="connsiteX1" fmla="*/ 304800 w 3495675"/>
              <a:gd name="connsiteY1" fmla="*/ 327025 h 869950"/>
              <a:gd name="connsiteX2" fmla="*/ 514350 w 3495675"/>
              <a:gd name="connsiteY2" fmla="*/ 174625 h 869950"/>
              <a:gd name="connsiteX3" fmla="*/ 1524000 w 3495675"/>
              <a:gd name="connsiteY3" fmla="*/ 3175 h 869950"/>
              <a:gd name="connsiteX4" fmla="*/ 2990850 w 3495675"/>
              <a:gd name="connsiteY4" fmla="*/ 193675 h 869950"/>
              <a:gd name="connsiteX5" fmla="*/ 3390900 w 3495675"/>
              <a:gd name="connsiteY5" fmla="*/ 631825 h 869950"/>
              <a:gd name="connsiteX6" fmla="*/ 2362200 w 3495675"/>
              <a:gd name="connsiteY6" fmla="*/ 841375 h 869950"/>
              <a:gd name="connsiteX7" fmla="*/ 495300 w 3495675"/>
              <a:gd name="connsiteY7" fmla="*/ 803275 h 869950"/>
              <a:gd name="connsiteX8" fmla="*/ 57150 w 3495675"/>
              <a:gd name="connsiteY8" fmla="*/ 746125 h 86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5675" h="869950">
                <a:moveTo>
                  <a:pt x="0" y="746125"/>
                </a:moveTo>
                <a:cubicBezTo>
                  <a:pt x="109537" y="584200"/>
                  <a:pt x="219075" y="422275"/>
                  <a:pt x="304800" y="327025"/>
                </a:cubicBezTo>
                <a:cubicBezTo>
                  <a:pt x="390525" y="231775"/>
                  <a:pt x="311150" y="228600"/>
                  <a:pt x="514350" y="174625"/>
                </a:cubicBezTo>
                <a:cubicBezTo>
                  <a:pt x="717550" y="120650"/>
                  <a:pt x="1111250" y="0"/>
                  <a:pt x="1524000" y="3175"/>
                </a:cubicBezTo>
                <a:cubicBezTo>
                  <a:pt x="1936750" y="6350"/>
                  <a:pt x="2679700" y="88900"/>
                  <a:pt x="2990850" y="193675"/>
                </a:cubicBezTo>
                <a:cubicBezTo>
                  <a:pt x="3302000" y="298450"/>
                  <a:pt x="3495675" y="523875"/>
                  <a:pt x="3390900" y="631825"/>
                </a:cubicBezTo>
                <a:cubicBezTo>
                  <a:pt x="3286125" y="739775"/>
                  <a:pt x="2844800" y="812800"/>
                  <a:pt x="2362200" y="841375"/>
                </a:cubicBezTo>
                <a:cubicBezTo>
                  <a:pt x="1879600" y="869950"/>
                  <a:pt x="879475" y="819150"/>
                  <a:pt x="495300" y="803275"/>
                </a:cubicBezTo>
                <a:cubicBezTo>
                  <a:pt x="111125" y="787400"/>
                  <a:pt x="84137" y="766762"/>
                  <a:pt x="57150" y="746125"/>
                </a:cubicBezTo>
              </a:path>
            </a:pathLst>
          </a:custGeom>
          <a:solidFill>
            <a:srgbClr val="00B05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8" name="Freeform 7"/>
          <p:cNvSpPr/>
          <p:nvPr/>
        </p:nvSpPr>
        <p:spPr>
          <a:xfrm>
            <a:off x="7905750" y="3076575"/>
            <a:ext cx="1247775" cy="641350"/>
          </a:xfrm>
          <a:custGeom>
            <a:avLst/>
            <a:gdLst>
              <a:gd name="connsiteX0" fmla="*/ 76200 w 1247775"/>
              <a:gd name="connsiteY0" fmla="*/ 561975 h 641350"/>
              <a:gd name="connsiteX1" fmla="*/ 266700 w 1247775"/>
              <a:gd name="connsiteY1" fmla="*/ 466725 h 641350"/>
              <a:gd name="connsiteX2" fmla="*/ 552450 w 1247775"/>
              <a:gd name="connsiteY2" fmla="*/ 161925 h 641350"/>
              <a:gd name="connsiteX3" fmla="*/ 895350 w 1247775"/>
              <a:gd name="connsiteY3" fmla="*/ 28575 h 641350"/>
              <a:gd name="connsiteX4" fmla="*/ 1238250 w 1247775"/>
              <a:gd name="connsiteY4" fmla="*/ 333375 h 641350"/>
              <a:gd name="connsiteX5" fmla="*/ 952500 w 1247775"/>
              <a:gd name="connsiteY5" fmla="*/ 600075 h 641350"/>
              <a:gd name="connsiteX6" fmla="*/ 0 w 1247775"/>
              <a:gd name="connsiteY6" fmla="*/ 581025 h 6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775" h="641350">
                <a:moveTo>
                  <a:pt x="76200" y="561975"/>
                </a:moveTo>
                <a:cubicBezTo>
                  <a:pt x="131762" y="547687"/>
                  <a:pt x="187325" y="533400"/>
                  <a:pt x="266700" y="466725"/>
                </a:cubicBezTo>
                <a:cubicBezTo>
                  <a:pt x="346075" y="400050"/>
                  <a:pt x="447675" y="234950"/>
                  <a:pt x="552450" y="161925"/>
                </a:cubicBezTo>
                <a:cubicBezTo>
                  <a:pt x="657225" y="88900"/>
                  <a:pt x="781050" y="0"/>
                  <a:pt x="895350" y="28575"/>
                </a:cubicBezTo>
                <a:cubicBezTo>
                  <a:pt x="1009650" y="57150"/>
                  <a:pt x="1228725" y="238125"/>
                  <a:pt x="1238250" y="333375"/>
                </a:cubicBezTo>
                <a:cubicBezTo>
                  <a:pt x="1247775" y="428625"/>
                  <a:pt x="1158875" y="558800"/>
                  <a:pt x="952500" y="600075"/>
                </a:cubicBezTo>
                <a:cubicBezTo>
                  <a:pt x="746125" y="641350"/>
                  <a:pt x="373062" y="611187"/>
                  <a:pt x="0" y="581025"/>
                </a:cubicBezTo>
              </a:path>
            </a:pathLst>
          </a:custGeom>
          <a:solidFill>
            <a:srgbClr val="00B05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5" name="Rectangle 4"/>
          <p:cNvSpPr/>
          <p:nvPr/>
        </p:nvSpPr>
        <p:spPr>
          <a:xfrm>
            <a:off x="0" y="3312368"/>
            <a:ext cx="9144000" cy="3573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9" name="Freeform 8"/>
          <p:cNvSpPr/>
          <p:nvPr/>
        </p:nvSpPr>
        <p:spPr>
          <a:xfrm>
            <a:off x="-2159000" y="4318000"/>
            <a:ext cx="13481050" cy="3473450"/>
          </a:xfrm>
          <a:custGeom>
            <a:avLst/>
            <a:gdLst>
              <a:gd name="connsiteX0" fmla="*/ 1568450 w 13481050"/>
              <a:gd name="connsiteY0" fmla="*/ 2730500 h 3473450"/>
              <a:gd name="connsiteX1" fmla="*/ 3244850 w 13481050"/>
              <a:gd name="connsiteY1" fmla="*/ 2178050 h 3473450"/>
              <a:gd name="connsiteX2" fmla="*/ 4502150 w 13481050"/>
              <a:gd name="connsiteY2" fmla="*/ 215900 h 3473450"/>
              <a:gd name="connsiteX3" fmla="*/ 5245100 w 13481050"/>
              <a:gd name="connsiteY3" fmla="*/ 882650 h 3473450"/>
              <a:gd name="connsiteX4" fmla="*/ 6597650 w 13481050"/>
              <a:gd name="connsiteY4" fmla="*/ 1739900 h 3473450"/>
              <a:gd name="connsiteX5" fmla="*/ 9683750 w 13481050"/>
              <a:gd name="connsiteY5" fmla="*/ 1854200 h 3473450"/>
              <a:gd name="connsiteX6" fmla="*/ 11874500 w 13481050"/>
              <a:gd name="connsiteY6" fmla="*/ 120650 h 3473450"/>
              <a:gd name="connsiteX7" fmla="*/ 13398500 w 13481050"/>
              <a:gd name="connsiteY7" fmla="*/ 1225550 h 3473450"/>
              <a:gd name="connsiteX8" fmla="*/ 11379200 w 13481050"/>
              <a:gd name="connsiteY8" fmla="*/ 3111500 h 3473450"/>
              <a:gd name="connsiteX9" fmla="*/ 1606550 w 13481050"/>
              <a:gd name="connsiteY9" fmla="*/ 3397250 h 3473450"/>
              <a:gd name="connsiteX10" fmla="*/ 1739900 w 13481050"/>
              <a:gd name="connsiteY10" fmla="*/ 2730500 h 3473450"/>
              <a:gd name="connsiteX11" fmla="*/ 1797050 w 13481050"/>
              <a:gd name="connsiteY11" fmla="*/ 2711450 h 347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481050" h="3473450">
                <a:moveTo>
                  <a:pt x="1568450" y="2730500"/>
                </a:moveTo>
                <a:cubicBezTo>
                  <a:pt x="2162175" y="2663825"/>
                  <a:pt x="2755900" y="2597150"/>
                  <a:pt x="3244850" y="2178050"/>
                </a:cubicBezTo>
                <a:cubicBezTo>
                  <a:pt x="3733800" y="1758950"/>
                  <a:pt x="4168775" y="431800"/>
                  <a:pt x="4502150" y="215900"/>
                </a:cubicBezTo>
                <a:cubicBezTo>
                  <a:pt x="4835525" y="0"/>
                  <a:pt x="4895850" y="628650"/>
                  <a:pt x="5245100" y="882650"/>
                </a:cubicBezTo>
                <a:cubicBezTo>
                  <a:pt x="5594350" y="1136650"/>
                  <a:pt x="5857875" y="1577975"/>
                  <a:pt x="6597650" y="1739900"/>
                </a:cubicBezTo>
                <a:cubicBezTo>
                  <a:pt x="7337425" y="1901825"/>
                  <a:pt x="8804275" y="2124075"/>
                  <a:pt x="9683750" y="1854200"/>
                </a:cubicBezTo>
                <a:cubicBezTo>
                  <a:pt x="10563225" y="1584325"/>
                  <a:pt x="11255375" y="225425"/>
                  <a:pt x="11874500" y="120650"/>
                </a:cubicBezTo>
                <a:cubicBezTo>
                  <a:pt x="12493625" y="15875"/>
                  <a:pt x="13481050" y="727075"/>
                  <a:pt x="13398500" y="1225550"/>
                </a:cubicBezTo>
                <a:cubicBezTo>
                  <a:pt x="13315950" y="1724025"/>
                  <a:pt x="13344525" y="2749550"/>
                  <a:pt x="11379200" y="3111500"/>
                </a:cubicBezTo>
                <a:cubicBezTo>
                  <a:pt x="9413875" y="3473450"/>
                  <a:pt x="3213100" y="3460750"/>
                  <a:pt x="1606550" y="3397250"/>
                </a:cubicBezTo>
                <a:cubicBezTo>
                  <a:pt x="0" y="3333750"/>
                  <a:pt x="1708150" y="2844800"/>
                  <a:pt x="1739900" y="2730500"/>
                </a:cubicBezTo>
                <a:cubicBezTo>
                  <a:pt x="1771650" y="2616200"/>
                  <a:pt x="1784350" y="2663825"/>
                  <a:pt x="1797050" y="2711450"/>
                </a:cubicBezTo>
              </a:path>
            </a:pathLst>
          </a:custGeom>
          <a:solidFill>
            <a:schemeClr val="tx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11" name="Freeform 10"/>
          <p:cNvSpPr/>
          <p:nvPr/>
        </p:nvSpPr>
        <p:spPr>
          <a:xfrm>
            <a:off x="-285750" y="3282950"/>
            <a:ext cx="9848850" cy="889000"/>
          </a:xfrm>
          <a:custGeom>
            <a:avLst/>
            <a:gdLst>
              <a:gd name="connsiteX0" fmla="*/ 0 w 9848850"/>
              <a:gd name="connsiteY0" fmla="*/ 889000 h 889000"/>
              <a:gd name="connsiteX1" fmla="*/ 952500 w 9848850"/>
              <a:gd name="connsiteY1" fmla="*/ 641350 h 889000"/>
              <a:gd name="connsiteX2" fmla="*/ 1428750 w 9848850"/>
              <a:gd name="connsiteY2" fmla="*/ 165100 h 889000"/>
              <a:gd name="connsiteX3" fmla="*/ 1657350 w 9848850"/>
              <a:gd name="connsiteY3" fmla="*/ 50800 h 889000"/>
              <a:gd name="connsiteX4" fmla="*/ 1981200 w 9848850"/>
              <a:gd name="connsiteY4" fmla="*/ 50800 h 889000"/>
              <a:gd name="connsiteX5" fmla="*/ 4895850 w 9848850"/>
              <a:gd name="connsiteY5" fmla="*/ 31750 h 889000"/>
              <a:gd name="connsiteX6" fmla="*/ 5467350 w 9848850"/>
              <a:gd name="connsiteY6" fmla="*/ 222250 h 889000"/>
              <a:gd name="connsiteX7" fmla="*/ 5562600 w 9848850"/>
              <a:gd name="connsiteY7" fmla="*/ 298450 h 889000"/>
              <a:gd name="connsiteX8" fmla="*/ 5981700 w 9848850"/>
              <a:gd name="connsiteY8" fmla="*/ 336550 h 889000"/>
              <a:gd name="connsiteX9" fmla="*/ 7772400 w 9848850"/>
              <a:gd name="connsiteY9" fmla="*/ 469900 h 889000"/>
              <a:gd name="connsiteX10" fmla="*/ 8343900 w 9848850"/>
              <a:gd name="connsiteY10" fmla="*/ 222250 h 889000"/>
              <a:gd name="connsiteX11" fmla="*/ 8724900 w 9848850"/>
              <a:gd name="connsiteY11" fmla="*/ 31750 h 889000"/>
              <a:gd name="connsiteX12" fmla="*/ 9086850 w 9848850"/>
              <a:gd name="connsiteY12" fmla="*/ 31750 h 889000"/>
              <a:gd name="connsiteX13" fmla="*/ 9467850 w 9848850"/>
              <a:gd name="connsiteY13" fmla="*/ 31750 h 889000"/>
              <a:gd name="connsiteX14" fmla="*/ 9848850 w 9848850"/>
              <a:gd name="connsiteY14" fmla="*/ 184150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48850" h="889000">
                <a:moveTo>
                  <a:pt x="0" y="889000"/>
                </a:moveTo>
                <a:cubicBezTo>
                  <a:pt x="357187" y="825500"/>
                  <a:pt x="714375" y="762000"/>
                  <a:pt x="952500" y="641350"/>
                </a:cubicBezTo>
                <a:cubicBezTo>
                  <a:pt x="1190625" y="520700"/>
                  <a:pt x="1311275" y="263525"/>
                  <a:pt x="1428750" y="165100"/>
                </a:cubicBezTo>
                <a:cubicBezTo>
                  <a:pt x="1546225" y="66675"/>
                  <a:pt x="1565275" y="69850"/>
                  <a:pt x="1657350" y="50800"/>
                </a:cubicBezTo>
                <a:cubicBezTo>
                  <a:pt x="1749425" y="31750"/>
                  <a:pt x="1981200" y="50800"/>
                  <a:pt x="1981200" y="50800"/>
                </a:cubicBezTo>
                <a:cubicBezTo>
                  <a:pt x="2520950" y="47625"/>
                  <a:pt x="4314825" y="3175"/>
                  <a:pt x="4895850" y="31750"/>
                </a:cubicBezTo>
                <a:cubicBezTo>
                  <a:pt x="5476875" y="60325"/>
                  <a:pt x="5356225" y="177800"/>
                  <a:pt x="5467350" y="222250"/>
                </a:cubicBezTo>
                <a:cubicBezTo>
                  <a:pt x="5578475" y="266700"/>
                  <a:pt x="5476875" y="279400"/>
                  <a:pt x="5562600" y="298450"/>
                </a:cubicBezTo>
                <a:cubicBezTo>
                  <a:pt x="5648325" y="317500"/>
                  <a:pt x="5981700" y="336550"/>
                  <a:pt x="5981700" y="336550"/>
                </a:cubicBezTo>
                <a:cubicBezTo>
                  <a:pt x="6350000" y="365125"/>
                  <a:pt x="7378700" y="488950"/>
                  <a:pt x="7772400" y="469900"/>
                </a:cubicBezTo>
                <a:cubicBezTo>
                  <a:pt x="8166100" y="450850"/>
                  <a:pt x="8185150" y="295275"/>
                  <a:pt x="8343900" y="222250"/>
                </a:cubicBezTo>
                <a:cubicBezTo>
                  <a:pt x="8502650" y="149225"/>
                  <a:pt x="8601075" y="63500"/>
                  <a:pt x="8724900" y="31750"/>
                </a:cubicBezTo>
                <a:cubicBezTo>
                  <a:pt x="8848725" y="0"/>
                  <a:pt x="9086850" y="31750"/>
                  <a:pt x="9086850" y="31750"/>
                </a:cubicBezTo>
                <a:cubicBezTo>
                  <a:pt x="9210675" y="31750"/>
                  <a:pt x="9340850" y="6350"/>
                  <a:pt x="9467850" y="31750"/>
                </a:cubicBezTo>
                <a:cubicBezTo>
                  <a:pt x="9594850" y="57150"/>
                  <a:pt x="9721850" y="120650"/>
                  <a:pt x="9848850" y="184150"/>
                </a:cubicBezTo>
              </a:path>
            </a:pathLst>
          </a:cu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grpSp>
        <p:nvGrpSpPr>
          <p:cNvPr id="2" name="Group 32"/>
          <p:cNvGrpSpPr/>
          <p:nvPr/>
        </p:nvGrpSpPr>
        <p:grpSpPr>
          <a:xfrm>
            <a:off x="-863600" y="3556000"/>
            <a:ext cx="8966200" cy="2232025"/>
            <a:chOff x="-863600" y="3556000"/>
            <a:chExt cx="8966200" cy="2232025"/>
          </a:xfrm>
        </p:grpSpPr>
        <p:sp>
          <p:nvSpPr>
            <p:cNvPr id="12" name="Freeform 11"/>
            <p:cNvSpPr/>
            <p:nvPr/>
          </p:nvSpPr>
          <p:spPr>
            <a:xfrm>
              <a:off x="-863600" y="3556000"/>
              <a:ext cx="8966200" cy="2232025"/>
            </a:xfrm>
            <a:custGeom>
              <a:avLst/>
              <a:gdLst>
                <a:gd name="connsiteX0" fmla="*/ 2882900 w 8966200"/>
                <a:gd name="connsiteY0" fmla="*/ 2159000 h 2232025"/>
                <a:gd name="connsiteX1" fmla="*/ 330200 w 8966200"/>
                <a:gd name="connsiteY1" fmla="*/ 2006600 h 2232025"/>
                <a:gd name="connsiteX2" fmla="*/ 901700 w 8966200"/>
                <a:gd name="connsiteY2" fmla="*/ 463550 h 2232025"/>
                <a:gd name="connsiteX3" fmla="*/ 2349500 w 8966200"/>
                <a:gd name="connsiteY3" fmla="*/ 44450 h 2232025"/>
                <a:gd name="connsiteX4" fmla="*/ 3244850 w 8966200"/>
                <a:gd name="connsiteY4" fmla="*/ 730250 h 2232025"/>
                <a:gd name="connsiteX5" fmla="*/ 4292600 w 8966200"/>
                <a:gd name="connsiteY5" fmla="*/ 482600 h 2232025"/>
                <a:gd name="connsiteX6" fmla="*/ 6426200 w 8966200"/>
                <a:gd name="connsiteY6" fmla="*/ 425450 h 2232025"/>
                <a:gd name="connsiteX7" fmla="*/ 8445500 w 8966200"/>
                <a:gd name="connsiteY7" fmla="*/ 1206500 h 2232025"/>
                <a:gd name="connsiteX8" fmla="*/ 8521700 w 8966200"/>
                <a:gd name="connsiteY8" fmla="*/ 2101850 h 2232025"/>
                <a:gd name="connsiteX9" fmla="*/ 5778500 w 8966200"/>
                <a:gd name="connsiteY9" fmla="*/ 1987550 h 2232025"/>
                <a:gd name="connsiteX10" fmla="*/ 2959100 w 8966200"/>
                <a:gd name="connsiteY10" fmla="*/ 2197100 h 223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6200" h="2232025">
                  <a:moveTo>
                    <a:pt x="2882900" y="2159000"/>
                  </a:moveTo>
                  <a:lnTo>
                    <a:pt x="330200" y="2006600"/>
                  </a:lnTo>
                  <a:cubicBezTo>
                    <a:pt x="0" y="1724025"/>
                    <a:pt x="565150" y="790575"/>
                    <a:pt x="901700" y="463550"/>
                  </a:cubicBezTo>
                  <a:cubicBezTo>
                    <a:pt x="1238250" y="136525"/>
                    <a:pt x="1958975" y="0"/>
                    <a:pt x="2349500" y="44450"/>
                  </a:cubicBezTo>
                  <a:cubicBezTo>
                    <a:pt x="2740025" y="88900"/>
                    <a:pt x="2921000" y="657225"/>
                    <a:pt x="3244850" y="730250"/>
                  </a:cubicBezTo>
                  <a:cubicBezTo>
                    <a:pt x="3568700" y="803275"/>
                    <a:pt x="3762375" y="533400"/>
                    <a:pt x="4292600" y="482600"/>
                  </a:cubicBezTo>
                  <a:cubicBezTo>
                    <a:pt x="4822825" y="431800"/>
                    <a:pt x="5734050" y="304800"/>
                    <a:pt x="6426200" y="425450"/>
                  </a:cubicBezTo>
                  <a:cubicBezTo>
                    <a:pt x="7118350" y="546100"/>
                    <a:pt x="8096250" y="927100"/>
                    <a:pt x="8445500" y="1206500"/>
                  </a:cubicBezTo>
                  <a:cubicBezTo>
                    <a:pt x="8794750" y="1485900"/>
                    <a:pt x="8966200" y="1971675"/>
                    <a:pt x="8521700" y="2101850"/>
                  </a:cubicBezTo>
                  <a:cubicBezTo>
                    <a:pt x="8077200" y="2232025"/>
                    <a:pt x="6705600" y="1971675"/>
                    <a:pt x="5778500" y="1987550"/>
                  </a:cubicBezTo>
                  <a:cubicBezTo>
                    <a:pt x="4851400" y="2003425"/>
                    <a:pt x="3905250" y="2100262"/>
                    <a:pt x="2959100" y="2197100"/>
                  </a:cubicBezTo>
                </a:path>
              </a:pathLst>
            </a:custGeom>
            <a:solidFill>
              <a:srgbClr val="A6A6A6">
                <a:alpha val="69804"/>
              </a:srgb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13" name="TextBox 12"/>
            <p:cNvSpPr txBox="1"/>
            <p:nvPr/>
          </p:nvSpPr>
          <p:spPr>
            <a:xfrm>
              <a:off x="395536" y="4365104"/>
              <a:ext cx="1422184" cy="1015663"/>
            </a:xfrm>
            <a:prstGeom prst="rect">
              <a:avLst/>
            </a:prstGeom>
            <a:noFill/>
          </p:spPr>
          <p:txBody>
            <a:bodyPr wrap="none" rtlCol="0">
              <a:spAutoFit/>
            </a:bodyPr>
            <a:lstStyle/>
            <a:p>
              <a:r>
                <a:rPr lang="fo-FO" sz="6000" dirty="0" smtClean="0"/>
                <a:t>SPG</a:t>
              </a:r>
              <a:endParaRPr lang="fo-FO" sz="6000" dirty="0"/>
            </a:p>
          </p:txBody>
        </p:sp>
      </p:grpSp>
      <p:grpSp>
        <p:nvGrpSpPr>
          <p:cNvPr id="3" name="Group 15"/>
          <p:cNvGrpSpPr/>
          <p:nvPr/>
        </p:nvGrpSpPr>
        <p:grpSpPr>
          <a:xfrm>
            <a:off x="8244408" y="2636912"/>
            <a:ext cx="827584" cy="144016"/>
            <a:chOff x="-571500" y="-777875"/>
            <a:chExt cx="1809750" cy="462459"/>
          </a:xfrm>
        </p:grpSpPr>
        <p:sp>
          <p:nvSpPr>
            <p:cNvPr id="14" name="Freeform 13"/>
            <p:cNvSpPr/>
            <p:nvPr/>
          </p:nvSpPr>
          <p:spPr>
            <a:xfrm>
              <a:off x="-571500" y="-777875"/>
              <a:ext cx="1809750" cy="419100"/>
            </a:xfrm>
            <a:custGeom>
              <a:avLst/>
              <a:gdLst>
                <a:gd name="connsiteX0" fmla="*/ 0 w 1809750"/>
                <a:gd name="connsiteY0" fmla="*/ 320675 h 419100"/>
                <a:gd name="connsiteX1" fmla="*/ 190500 w 1809750"/>
                <a:gd name="connsiteY1" fmla="*/ 92075 h 419100"/>
                <a:gd name="connsiteX2" fmla="*/ 666750 w 1809750"/>
                <a:gd name="connsiteY2" fmla="*/ 53975 h 419100"/>
                <a:gd name="connsiteX3" fmla="*/ 971550 w 1809750"/>
                <a:gd name="connsiteY3" fmla="*/ 396875 h 419100"/>
                <a:gd name="connsiteX4" fmla="*/ 1143000 w 1809750"/>
                <a:gd name="connsiteY4" fmla="*/ 187325 h 419100"/>
                <a:gd name="connsiteX5" fmla="*/ 1428750 w 1809750"/>
                <a:gd name="connsiteY5" fmla="*/ 15875 h 419100"/>
                <a:gd name="connsiteX6" fmla="*/ 1809750 w 1809750"/>
                <a:gd name="connsiteY6" fmla="*/ 920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0" h="419100">
                  <a:moveTo>
                    <a:pt x="0" y="320675"/>
                  </a:moveTo>
                  <a:cubicBezTo>
                    <a:pt x="39687" y="228600"/>
                    <a:pt x="79375" y="136525"/>
                    <a:pt x="190500" y="92075"/>
                  </a:cubicBezTo>
                  <a:cubicBezTo>
                    <a:pt x="301625" y="47625"/>
                    <a:pt x="536575" y="3175"/>
                    <a:pt x="666750" y="53975"/>
                  </a:cubicBezTo>
                  <a:cubicBezTo>
                    <a:pt x="796925" y="104775"/>
                    <a:pt x="892175" y="374650"/>
                    <a:pt x="971550" y="396875"/>
                  </a:cubicBezTo>
                  <a:cubicBezTo>
                    <a:pt x="1050925" y="419100"/>
                    <a:pt x="1066800" y="250825"/>
                    <a:pt x="1143000" y="187325"/>
                  </a:cubicBezTo>
                  <a:cubicBezTo>
                    <a:pt x="1219200" y="123825"/>
                    <a:pt x="1317625" y="31750"/>
                    <a:pt x="1428750" y="15875"/>
                  </a:cubicBezTo>
                  <a:cubicBezTo>
                    <a:pt x="1539875" y="0"/>
                    <a:pt x="1674812" y="46037"/>
                    <a:pt x="1809750" y="9207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15" name="Oval 14"/>
            <p:cNvSpPr/>
            <p:nvPr/>
          </p:nvSpPr>
          <p:spPr>
            <a:xfrm>
              <a:off x="179512" y="-675456"/>
              <a:ext cx="432048" cy="36004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sp>
        <p:nvSpPr>
          <p:cNvPr id="17" name="TextBox 16"/>
          <p:cNvSpPr txBox="1"/>
          <p:nvPr/>
        </p:nvSpPr>
        <p:spPr>
          <a:xfrm>
            <a:off x="2123728" y="2564904"/>
            <a:ext cx="1087157" cy="461665"/>
          </a:xfrm>
          <a:prstGeom prst="rect">
            <a:avLst/>
          </a:prstGeom>
          <a:noFill/>
        </p:spPr>
        <p:txBody>
          <a:bodyPr wrap="none" rtlCol="0">
            <a:spAutoFit/>
          </a:bodyPr>
          <a:lstStyle/>
          <a:p>
            <a:r>
              <a:rPr lang="fo-FO" sz="2400" dirty="0" smtClean="0"/>
              <a:t>Iceland</a:t>
            </a:r>
            <a:endParaRPr lang="fo-FO" sz="2400" dirty="0"/>
          </a:p>
        </p:txBody>
      </p:sp>
      <p:sp>
        <p:nvSpPr>
          <p:cNvPr id="18" name="TextBox 17"/>
          <p:cNvSpPr txBox="1"/>
          <p:nvPr/>
        </p:nvSpPr>
        <p:spPr>
          <a:xfrm>
            <a:off x="7369182" y="2717304"/>
            <a:ext cx="1811330" cy="461665"/>
          </a:xfrm>
          <a:prstGeom prst="rect">
            <a:avLst/>
          </a:prstGeom>
          <a:noFill/>
        </p:spPr>
        <p:txBody>
          <a:bodyPr wrap="none" rtlCol="0">
            <a:spAutoFit/>
          </a:bodyPr>
          <a:lstStyle/>
          <a:p>
            <a:r>
              <a:rPr lang="fo-FO" sz="2400" dirty="0" smtClean="0"/>
              <a:t>Faroe Islands</a:t>
            </a:r>
            <a:endParaRPr lang="fo-FO" sz="2400" dirty="0"/>
          </a:p>
        </p:txBody>
      </p:sp>
      <p:grpSp>
        <p:nvGrpSpPr>
          <p:cNvPr id="6" name="Group 34"/>
          <p:cNvGrpSpPr/>
          <p:nvPr/>
        </p:nvGrpSpPr>
        <p:grpSpPr>
          <a:xfrm>
            <a:off x="1635125" y="3266400"/>
            <a:ext cx="2897473" cy="738664"/>
            <a:chOff x="1635125" y="3266400"/>
            <a:chExt cx="2897473" cy="738664"/>
          </a:xfrm>
        </p:grpSpPr>
        <p:sp>
          <p:nvSpPr>
            <p:cNvPr id="21" name="Freeform 20"/>
            <p:cNvSpPr/>
            <p:nvPr/>
          </p:nvSpPr>
          <p:spPr>
            <a:xfrm>
              <a:off x="1635125" y="3418706"/>
              <a:ext cx="993775" cy="514350"/>
            </a:xfrm>
            <a:custGeom>
              <a:avLst/>
              <a:gdLst>
                <a:gd name="connsiteX0" fmla="*/ 22225 w 993775"/>
                <a:gd name="connsiteY0" fmla="*/ 514350 h 514350"/>
                <a:gd name="connsiteX1" fmla="*/ 41275 w 993775"/>
                <a:gd name="connsiteY1" fmla="*/ 381000 h 514350"/>
                <a:gd name="connsiteX2" fmla="*/ 269875 w 993775"/>
                <a:gd name="connsiteY2" fmla="*/ 76200 h 514350"/>
                <a:gd name="connsiteX3" fmla="*/ 993775 w 993775"/>
                <a:gd name="connsiteY3" fmla="*/ 0 h 514350"/>
              </a:gdLst>
              <a:ahLst/>
              <a:cxnLst>
                <a:cxn ang="0">
                  <a:pos x="connsiteX0" y="connsiteY0"/>
                </a:cxn>
                <a:cxn ang="0">
                  <a:pos x="connsiteX1" y="connsiteY1"/>
                </a:cxn>
                <a:cxn ang="0">
                  <a:pos x="connsiteX2" y="connsiteY2"/>
                </a:cxn>
                <a:cxn ang="0">
                  <a:pos x="connsiteX3" y="connsiteY3"/>
                </a:cxn>
              </a:cxnLst>
              <a:rect l="l" t="t" r="r" b="b"/>
              <a:pathLst>
                <a:path w="993775" h="514350">
                  <a:moveTo>
                    <a:pt x="22225" y="514350"/>
                  </a:moveTo>
                  <a:cubicBezTo>
                    <a:pt x="11112" y="484187"/>
                    <a:pt x="0" y="454025"/>
                    <a:pt x="41275" y="381000"/>
                  </a:cubicBezTo>
                  <a:cubicBezTo>
                    <a:pt x="82550" y="307975"/>
                    <a:pt x="111125" y="139700"/>
                    <a:pt x="269875" y="76200"/>
                  </a:cubicBezTo>
                  <a:cubicBezTo>
                    <a:pt x="428625" y="12700"/>
                    <a:pt x="711200" y="6350"/>
                    <a:pt x="993775" y="0"/>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22" name="TextBox 21"/>
            <p:cNvSpPr txBox="1"/>
            <p:nvPr/>
          </p:nvSpPr>
          <p:spPr>
            <a:xfrm>
              <a:off x="2483768" y="3266400"/>
              <a:ext cx="2048830" cy="738664"/>
            </a:xfrm>
            <a:prstGeom prst="rect">
              <a:avLst/>
            </a:prstGeom>
            <a:noFill/>
          </p:spPr>
          <p:txBody>
            <a:bodyPr wrap="none" rtlCol="0">
              <a:spAutoFit/>
            </a:bodyPr>
            <a:lstStyle/>
            <a:p>
              <a:pPr algn="ctr"/>
              <a:r>
                <a:rPr lang="fo-FO" sz="2400" dirty="0" smtClean="0"/>
                <a:t>Zooplankton</a:t>
              </a:r>
            </a:p>
            <a:p>
              <a:pPr algn="ctr"/>
              <a:r>
                <a:rPr lang="fo-FO" dirty="0" smtClean="0"/>
                <a:t> (Hátún et al., 2016)</a:t>
              </a:r>
              <a:endParaRPr lang="fo-FO" dirty="0"/>
            </a:p>
          </p:txBody>
        </p:sp>
      </p:grpSp>
      <p:grpSp>
        <p:nvGrpSpPr>
          <p:cNvPr id="10" name="Group 33"/>
          <p:cNvGrpSpPr/>
          <p:nvPr/>
        </p:nvGrpSpPr>
        <p:grpSpPr>
          <a:xfrm>
            <a:off x="0" y="3308350"/>
            <a:ext cx="1752600" cy="561975"/>
            <a:chOff x="0" y="3308350"/>
            <a:chExt cx="1752600" cy="561975"/>
          </a:xfrm>
        </p:grpSpPr>
        <p:sp>
          <p:nvSpPr>
            <p:cNvPr id="23" name="Freeform 22"/>
            <p:cNvSpPr/>
            <p:nvPr/>
          </p:nvSpPr>
          <p:spPr>
            <a:xfrm>
              <a:off x="0" y="3308350"/>
              <a:ext cx="1752600" cy="561975"/>
            </a:xfrm>
            <a:custGeom>
              <a:avLst/>
              <a:gdLst>
                <a:gd name="connsiteX0" fmla="*/ 285750 w 1752600"/>
                <a:gd name="connsiteY0" fmla="*/ 25400 h 561975"/>
                <a:gd name="connsiteX1" fmla="*/ 571500 w 1752600"/>
                <a:gd name="connsiteY1" fmla="*/ 44450 h 561975"/>
                <a:gd name="connsiteX2" fmla="*/ 1352550 w 1752600"/>
                <a:gd name="connsiteY2" fmla="*/ 63500 h 561975"/>
                <a:gd name="connsiteX3" fmla="*/ 1714500 w 1752600"/>
                <a:gd name="connsiteY3" fmla="*/ 425450 h 561975"/>
                <a:gd name="connsiteX4" fmla="*/ 1123950 w 1752600"/>
                <a:gd name="connsiteY4" fmla="*/ 558800 h 561975"/>
                <a:gd name="connsiteX5" fmla="*/ 133350 w 1752600"/>
                <a:gd name="connsiteY5" fmla="*/ 406400 h 561975"/>
                <a:gd name="connsiteX6" fmla="*/ 323850 w 1752600"/>
                <a:gd name="connsiteY6" fmla="*/ 82550 h 561975"/>
                <a:gd name="connsiteX7" fmla="*/ 381000 w 1752600"/>
                <a:gd name="connsiteY7" fmla="*/ 635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2600" h="561975">
                  <a:moveTo>
                    <a:pt x="285750" y="25400"/>
                  </a:moveTo>
                  <a:cubicBezTo>
                    <a:pt x="339725" y="31750"/>
                    <a:pt x="393700" y="38100"/>
                    <a:pt x="571500" y="44450"/>
                  </a:cubicBezTo>
                  <a:cubicBezTo>
                    <a:pt x="749300" y="50800"/>
                    <a:pt x="1162050" y="0"/>
                    <a:pt x="1352550" y="63500"/>
                  </a:cubicBezTo>
                  <a:cubicBezTo>
                    <a:pt x="1543050" y="127000"/>
                    <a:pt x="1752600" y="342900"/>
                    <a:pt x="1714500" y="425450"/>
                  </a:cubicBezTo>
                  <a:cubicBezTo>
                    <a:pt x="1676400" y="508000"/>
                    <a:pt x="1387475" y="561975"/>
                    <a:pt x="1123950" y="558800"/>
                  </a:cubicBezTo>
                  <a:cubicBezTo>
                    <a:pt x="860425" y="555625"/>
                    <a:pt x="266700" y="485775"/>
                    <a:pt x="133350" y="406400"/>
                  </a:cubicBezTo>
                  <a:cubicBezTo>
                    <a:pt x="0" y="327025"/>
                    <a:pt x="282575" y="139700"/>
                    <a:pt x="323850" y="82550"/>
                  </a:cubicBezTo>
                  <a:cubicBezTo>
                    <a:pt x="365125" y="25400"/>
                    <a:pt x="373062" y="44450"/>
                    <a:pt x="381000" y="63500"/>
                  </a:cubicBezTo>
                </a:path>
              </a:pathLst>
            </a:custGeom>
            <a:solidFill>
              <a:srgbClr val="FFC0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24" name="TextBox 23"/>
            <p:cNvSpPr txBox="1"/>
            <p:nvPr/>
          </p:nvSpPr>
          <p:spPr>
            <a:xfrm>
              <a:off x="514365" y="3327375"/>
              <a:ext cx="817275" cy="461665"/>
            </a:xfrm>
            <a:prstGeom prst="rect">
              <a:avLst/>
            </a:prstGeom>
            <a:noFill/>
          </p:spPr>
          <p:txBody>
            <a:bodyPr wrap="none" rtlCol="0">
              <a:spAutoFit/>
            </a:bodyPr>
            <a:lstStyle/>
            <a:p>
              <a:r>
                <a:rPr lang="fo-FO" sz="2400" b="1" dirty="0" smtClean="0"/>
                <a:t>Food</a:t>
              </a:r>
              <a:endParaRPr lang="fo-FO" sz="2400" b="1" dirty="0"/>
            </a:p>
          </p:txBody>
        </p:sp>
      </p:grpSp>
      <p:grpSp>
        <p:nvGrpSpPr>
          <p:cNvPr id="16" name="Group 24"/>
          <p:cNvGrpSpPr/>
          <p:nvPr/>
        </p:nvGrpSpPr>
        <p:grpSpPr>
          <a:xfrm>
            <a:off x="395536" y="3068960"/>
            <a:ext cx="827584" cy="144016"/>
            <a:chOff x="-571500" y="-777875"/>
            <a:chExt cx="1809750" cy="462459"/>
          </a:xfrm>
        </p:grpSpPr>
        <p:sp>
          <p:nvSpPr>
            <p:cNvPr id="26" name="Freeform 25"/>
            <p:cNvSpPr/>
            <p:nvPr/>
          </p:nvSpPr>
          <p:spPr>
            <a:xfrm>
              <a:off x="-571500" y="-777875"/>
              <a:ext cx="1809750" cy="419100"/>
            </a:xfrm>
            <a:custGeom>
              <a:avLst/>
              <a:gdLst>
                <a:gd name="connsiteX0" fmla="*/ 0 w 1809750"/>
                <a:gd name="connsiteY0" fmla="*/ 320675 h 419100"/>
                <a:gd name="connsiteX1" fmla="*/ 190500 w 1809750"/>
                <a:gd name="connsiteY1" fmla="*/ 92075 h 419100"/>
                <a:gd name="connsiteX2" fmla="*/ 666750 w 1809750"/>
                <a:gd name="connsiteY2" fmla="*/ 53975 h 419100"/>
                <a:gd name="connsiteX3" fmla="*/ 971550 w 1809750"/>
                <a:gd name="connsiteY3" fmla="*/ 396875 h 419100"/>
                <a:gd name="connsiteX4" fmla="*/ 1143000 w 1809750"/>
                <a:gd name="connsiteY4" fmla="*/ 187325 h 419100"/>
                <a:gd name="connsiteX5" fmla="*/ 1428750 w 1809750"/>
                <a:gd name="connsiteY5" fmla="*/ 15875 h 419100"/>
                <a:gd name="connsiteX6" fmla="*/ 1809750 w 1809750"/>
                <a:gd name="connsiteY6" fmla="*/ 920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0" h="419100">
                  <a:moveTo>
                    <a:pt x="0" y="320675"/>
                  </a:moveTo>
                  <a:cubicBezTo>
                    <a:pt x="39687" y="228600"/>
                    <a:pt x="79375" y="136525"/>
                    <a:pt x="190500" y="92075"/>
                  </a:cubicBezTo>
                  <a:cubicBezTo>
                    <a:pt x="301625" y="47625"/>
                    <a:pt x="536575" y="3175"/>
                    <a:pt x="666750" y="53975"/>
                  </a:cubicBezTo>
                  <a:cubicBezTo>
                    <a:pt x="796925" y="104775"/>
                    <a:pt x="892175" y="374650"/>
                    <a:pt x="971550" y="396875"/>
                  </a:cubicBezTo>
                  <a:cubicBezTo>
                    <a:pt x="1050925" y="419100"/>
                    <a:pt x="1066800" y="250825"/>
                    <a:pt x="1143000" y="187325"/>
                  </a:cubicBezTo>
                  <a:cubicBezTo>
                    <a:pt x="1219200" y="123825"/>
                    <a:pt x="1317625" y="31750"/>
                    <a:pt x="1428750" y="15875"/>
                  </a:cubicBezTo>
                  <a:cubicBezTo>
                    <a:pt x="1539875" y="0"/>
                    <a:pt x="1674812" y="46037"/>
                    <a:pt x="1809750" y="9207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27" name="Oval 26"/>
            <p:cNvSpPr/>
            <p:nvPr/>
          </p:nvSpPr>
          <p:spPr>
            <a:xfrm>
              <a:off x="179512" y="-675456"/>
              <a:ext cx="432048" cy="36004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sp>
        <p:nvSpPr>
          <p:cNvPr id="28" name="TextBox 27"/>
          <p:cNvSpPr txBox="1"/>
          <p:nvPr/>
        </p:nvSpPr>
        <p:spPr>
          <a:xfrm>
            <a:off x="251520" y="1844824"/>
            <a:ext cx="3647217" cy="523220"/>
          </a:xfrm>
          <a:prstGeom prst="rect">
            <a:avLst/>
          </a:prstGeom>
          <a:noFill/>
        </p:spPr>
        <p:txBody>
          <a:bodyPr wrap="none" rtlCol="0">
            <a:spAutoFit/>
          </a:bodyPr>
          <a:lstStyle/>
          <a:p>
            <a:r>
              <a:rPr lang="fo-FO" sz="2800" dirty="0" smtClean="0"/>
              <a:t>1. Non-breeding season</a:t>
            </a:r>
            <a:endParaRPr lang="fo-FO" sz="2800" dirty="0"/>
          </a:p>
        </p:txBody>
      </p:sp>
      <p:grpSp>
        <p:nvGrpSpPr>
          <p:cNvPr id="19" name="Group 36"/>
          <p:cNvGrpSpPr/>
          <p:nvPr/>
        </p:nvGrpSpPr>
        <p:grpSpPr>
          <a:xfrm>
            <a:off x="6331682" y="3429000"/>
            <a:ext cx="2907600" cy="866006"/>
            <a:chOff x="6331682" y="3429000"/>
            <a:chExt cx="2907600" cy="866006"/>
          </a:xfrm>
        </p:grpSpPr>
        <p:sp>
          <p:nvSpPr>
            <p:cNvPr id="29" name="Freeform 28"/>
            <p:cNvSpPr/>
            <p:nvPr/>
          </p:nvSpPr>
          <p:spPr>
            <a:xfrm>
              <a:off x="6331682" y="3429000"/>
              <a:ext cx="2344774" cy="866006"/>
            </a:xfrm>
            <a:custGeom>
              <a:avLst/>
              <a:gdLst>
                <a:gd name="connsiteX0" fmla="*/ 22225 w 993775"/>
                <a:gd name="connsiteY0" fmla="*/ 514350 h 514350"/>
                <a:gd name="connsiteX1" fmla="*/ 41275 w 993775"/>
                <a:gd name="connsiteY1" fmla="*/ 381000 h 514350"/>
                <a:gd name="connsiteX2" fmla="*/ 269875 w 993775"/>
                <a:gd name="connsiteY2" fmla="*/ 76200 h 514350"/>
                <a:gd name="connsiteX3" fmla="*/ 993775 w 993775"/>
                <a:gd name="connsiteY3" fmla="*/ 0 h 514350"/>
              </a:gdLst>
              <a:ahLst/>
              <a:cxnLst>
                <a:cxn ang="0">
                  <a:pos x="connsiteX0" y="connsiteY0"/>
                </a:cxn>
                <a:cxn ang="0">
                  <a:pos x="connsiteX1" y="connsiteY1"/>
                </a:cxn>
                <a:cxn ang="0">
                  <a:pos x="connsiteX2" y="connsiteY2"/>
                </a:cxn>
                <a:cxn ang="0">
                  <a:pos x="connsiteX3" y="connsiteY3"/>
                </a:cxn>
              </a:cxnLst>
              <a:rect l="l" t="t" r="r" b="b"/>
              <a:pathLst>
                <a:path w="993775" h="514350">
                  <a:moveTo>
                    <a:pt x="22225" y="514350"/>
                  </a:moveTo>
                  <a:cubicBezTo>
                    <a:pt x="11112" y="484187"/>
                    <a:pt x="0" y="454025"/>
                    <a:pt x="41275" y="381000"/>
                  </a:cubicBezTo>
                  <a:cubicBezTo>
                    <a:pt x="82550" y="307975"/>
                    <a:pt x="111125" y="139700"/>
                    <a:pt x="269875" y="76200"/>
                  </a:cubicBezTo>
                  <a:cubicBezTo>
                    <a:pt x="428625" y="12700"/>
                    <a:pt x="711200" y="6350"/>
                    <a:pt x="993775" y="0"/>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30" name="TextBox 29"/>
            <p:cNvSpPr txBox="1"/>
            <p:nvPr/>
          </p:nvSpPr>
          <p:spPr>
            <a:xfrm>
              <a:off x="7380312" y="3687415"/>
              <a:ext cx="1858970" cy="461665"/>
            </a:xfrm>
            <a:prstGeom prst="rect">
              <a:avLst/>
            </a:prstGeom>
            <a:noFill/>
          </p:spPr>
          <p:txBody>
            <a:bodyPr wrap="none" rtlCol="0">
              <a:spAutoFit/>
            </a:bodyPr>
            <a:lstStyle/>
            <a:p>
              <a:pPr algn="ctr"/>
              <a:r>
                <a:rPr lang="fo-FO" sz="2400" dirty="0" smtClean="0"/>
                <a:t>Zooplankton</a:t>
              </a:r>
              <a:r>
                <a:rPr lang="fo-FO" dirty="0" smtClean="0"/>
                <a:t>?</a:t>
              </a:r>
              <a:endParaRPr lang="fo-FO" sz="2400" dirty="0" smtClean="0"/>
            </a:p>
          </p:txBody>
        </p:sp>
      </p:grpSp>
      <p:sp>
        <p:nvSpPr>
          <p:cNvPr id="31" name="TextBox 30"/>
          <p:cNvSpPr txBox="1"/>
          <p:nvPr/>
        </p:nvSpPr>
        <p:spPr>
          <a:xfrm>
            <a:off x="7308304" y="4149080"/>
            <a:ext cx="1922386" cy="954107"/>
          </a:xfrm>
          <a:prstGeom prst="rect">
            <a:avLst/>
          </a:prstGeom>
          <a:noFill/>
        </p:spPr>
        <p:txBody>
          <a:bodyPr wrap="none" rtlCol="0">
            <a:spAutoFit/>
          </a:bodyPr>
          <a:lstStyle/>
          <a:p>
            <a:pPr algn="ctr"/>
            <a:r>
              <a:rPr lang="fo-FO" sz="2800" dirty="0"/>
              <a:t>2</a:t>
            </a:r>
            <a:r>
              <a:rPr lang="fo-FO" sz="2800" dirty="0" smtClean="0"/>
              <a:t>. </a:t>
            </a:r>
            <a:r>
              <a:rPr lang="fo-FO" sz="2800" dirty="0"/>
              <a:t>B</a:t>
            </a:r>
            <a:r>
              <a:rPr lang="fo-FO" sz="2800" dirty="0" smtClean="0"/>
              <a:t>reeding </a:t>
            </a:r>
          </a:p>
          <a:p>
            <a:pPr algn="ctr"/>
            <a:r>
              <a:rPr lang="fo-FO" sz="2800" dirty="0" smtClean="0"/>
              <a:t>season</a:t>
            </a:r>
            <a:endParaRPr lang="fo-FO" sz="2800" dirty="0"/>
          </a:p>
        </p:txBody>
      </p:sp>
      <p:sp>
        <p:nvSpPr>
          <p:cNvPr id="32" name="TextBox 31"/>
          <p:cNvSpPr txBox="1"/>
          <p:nvPr/>
        </p:nvSpPr>
        <p:spPr>
          <a:xfrm>
            <a:off x="395536" y="67271"/>
            <a:ext cx="4248472" cy="1446550"/>
          </a:xfrm>
          <a:prstGeom prst="rect">
            <a:avLst/>
          </a:prstGeom>
          <a:noFill/>
        </p:spPr>
        <p:txBody>
          <a:bodyPr wrap="square" rtlCol="0">
            <a:spAutoFit/>
          </a:bodyPr>
          <a:lstStyle/>
          <a:p>
            <a:r>
              <a:rPr lang="fo-FO" sz="4400" dirty="0" smtClean="0"/>
              <a:t>5. Potential gyre regulation</a:t>
            </a:r>
            <a:endParaRPr lang="fo-FO" sz="4400" dirty="0"/>
          </a:p>
        </p:txBody>
      </p:sp>
      <p:grpSp>
        <p:nvGrpSpPr>
          <p:cNvPr id="34" name="Group 33"/>
          <p:cNvGrpSpPr/>
          <p:nvPr/>
        </p:nvGrpSpPr>
        <p:grpSpPr>
          <a:xfrm>
            <a:off x="4335611" y="0"/>
            <a:ext cx="4808389" cy="2230183"/>
            <a:chOff x="4335611" y="0"/>
            <a:chExt cx="4808389" cy="2230183"/>
          </a:xfrm>
          <a:effectLst>
            <a:outerShdw blurRad="50800" dist="50800" dir="5400000" algn="ctr" rotWithShape="0">
              <a:srgbClr val="000000">
                <a:alpha val="23000"/>
              </a:srgbClr>
            </a:outerShdw>
          </a:effectLst>
        </p:grpSpPr>
        <p:pic>
          <p:nvPicPr>
            <p:cNvPr id="101377" name="Picture 1"/>
            <p:cNvPicPr>
              <a:picLocks noChangeAspect="1" noChangeArrowheads="1"/>
            </p:cNvPicPr>
            <p:nvPr/>
          </p:nvPicPr>
          <p:blipFill>
            <a:blip r:embed="rId2" cstate="print"/>
            <a:srcRect/>
            <a:stretch>
              <a:fillRect/>
            </a:stretch>
          </p:blipFill>
          <p:spPr bwMode="auto">
            <a:xfrm>
              <a:off x="4335611" y="0"/>
              <a:ext cx="4808389" cy="2230183"/>
            </a:xfrm>
            <a:prstGeom prst="rect">
              <a:avLst/>
            </a:prstGeom>
            <a:noFill/>
            <a:ln w="9525">
              <a:solidFill>
                <a:schemeClr val="tx1"/>
              </a:solidFill>
              <a:miter lim="800000"/>
              <a:headEnd/>
              <a:tailEnd/>
            </a:ln>
          </p:spPr>
        </p:pic>
        <p:sp>
          <p:nvSpPr>
            <p:cNvPr id="33" name="TextBox 32"/>
            <p:cNvSpPr txBox="1"/>
            <p:nvPr/>
          </p:nvSpPr>
          <p:spPr>
            <a:xfrm>
              <a:off x="7884368" y="476672"/>
              <a:ext cx="793807" cy="369332"/>
            </a:xfrm>
            <a:prstGeom prst="rect">
              <a:avLst/>
            </a:prstGeom>
            <a:noFill/>
          </p:spPr>
          <p:txBody>
            <a:bodyPr wrap="none" rtlCol="0">
              <a:spAutoFit/>
            </a:bodyPr>
            <a:lstStyle/>
            <a:p>
              <a:r>
                <a:rPr lang="fo-FO" dirty="0" smtClean="0"/>
                <a:t>(2017)</a:t>
              </a:r>
              <a:endParaRPr lang="fo-FO"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dissolv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3" presetClass="entr" presetSubtype="32"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strVal val="4*#ppt_w"/>
                                          </p:val>
                                        </p:tav>
                                        <p:tav tm="100000">
                                          <p:val>
                                            <p:strVal val="#ppt_w"/>
                                          </p:val>
                                        </p:tav>
                                      </p:tavLst>
                                    </p:anim>
                                    <p:anim calcmode="lin" valueType="num">
                                      <p:cBhvr>
                                        <p:cTn id="47" dur="500" fill="hold"/>
                                        <p:tgtEl>
                                          <p:spTgt spid="16"/>
                                        </p:tgtEl>
                                        <p:attrNameLst>
                                          <p:attrName>ppt_h</p:attrName>
                                        </p:attrNameLst>
                                      </p:cBhvr>
                                      <p:tavLst>
                                        <p:tav tm="0">
                                          <p:val>
                                            <p:strVal val="4*#ppt_h"/>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0" presetClass="path" presetSubtype="0" accel="50000" decel="50000" fill="hold" nodeType="clickEffect">
                                  <p:stCondLst>
                                    <p:cond delay="0"/>
                                  </p:stCondLst>
                                  <p:childTnLst>
                                    <p:animMotion origin="layout" path="M 0.04288 -0.02176 C 0.06649 -0.04143 0.0901 -0.06111 0.15538 -0.07454 C 0.22066 -0.08796 0.33559 -0.10278 0.43455 -0.10231 C 0.53351 -0.10185 0.67517 -0.08611 0.74913 -0.07176 C 0.82309 -0.05741 0.85069 -0.03681 0.8783 -0.0162 " pathEditMode="relative" ptsTypes="aaaaA">
                                      <p:cBhvr>
                                        <p:cTn id="51" dur="2000" fill="hold"/>
                                        <p:tgtEl>
                                          <p:spTgt spid="16"/>
                                        </p:tgtEl>
                                        <p:attrNameLst>
                                          <p:attrName>ppt_x</p:attrName>
                                          <p:attrName>ppt_y</p:attrName>
                                        </p:attrNameLst>
                                      </p:cBhvr>
                                    </p:animMotion>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500"/>
                                        <p:tgtEl>
                                          <p:spTgt spid="6"/>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28"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0"/>
          <p:cNvGrpSpPr/>
          <p:nvPr/>
        </p:nvGrpSpPr>
        <p:grpSpPr>
          <a:xfrm>
            <a:off x="0" y="2924944"/>
            <a:ext cx="9567438" cy="3933056"/>
            <a:chOff x="0" y="2924944"/>
            <a:chExt cx="9567438" cy="3933056"/>
          </a:xfrm>
        </p:grpSpPr>
        <p:grpSp>
          <p:nvGrpSpPr>
            <p:cNvPr id="4" name="Group 38"/>
            <p:cNvGrpSpPr/>
            <p:nvPr/>
          </p:nvGrpSpPr>
          <p:grpSpPr>
            <a:xfrm>
              <a:off x="0" y="2924944"/>
              <a:ext cx="9567438" cy="3871501"/>
              <a:chOff x="0" y="2924944"/>
              <a:chExt cx="9567438" cy="3871501"/>
            </a:xfrm>
          </p:grpSpPr>
          <p:pic>
            <p:nvPicPr>
              <p:cNvPr id="17410" name="Picture 2"/>
              <p:cNvPicPr>
                <a:picLocks noChangeAspect="1" noChangeArrowheads="1"/>
              </p:cNvPicPr>
              <p:nvPr/>
            </p:nvPicPr>
            <p:blipFill>
              <a:blip r:embed="rId2" cstate="print"/>
              <a:srcRect b="49573"/>
              <a:stretch>
                <a:fillRect/>
              </a:stretch>
            </p:blipFill>
            <p:spPr bwMode="auto">
              <a:xfrm>
                <a:off x="0" y="2924944"/>
                <a:ext cx="9567438" cy="3618402"/>
              </a:xfrm>
              <a:prstGeom prst="rect">
                <a:avLst/>
              </a:prstGeom>
              <a:noFill/>
              <a:ln w="9525">
                <a:noFill/>
                <a:miter lim="800000"/>
                <a:headEnd/>
                <a:tailEnd/>
              </a:ln>
            </p:spPr>
          </p:pic>
          <p:sp>
            <p:nvSpPr>
              <p:cNvPr id="19" name="TextBox 18"/>
              <p:cNvSpPr txBox="1"/>
              <p:nvPr/>
            </p:nvSpPr>
            <p:spPr>
              <a:xfrm>
                <a:off x="4355976" y="6396335"/>
                <a:ext cx="1120243" cy="400110"/>
              </a:xfrm>
              <a:prstGeom prst="rect">
                <a:avLst/>
              </a:prstGeom>
              <a:noFill/>
            </p:spPr>
            <p:txBody>
              <a:bodyPr wrap="none" rtlCol="0">
                <a:spAutoFit/>
              </a:bodyPr>
              <a:lstStyle/>
              <a:p>
                <a:r>
                  <a:rPr lang="fo-FO" sz="2000" dirty="0" smtClean="0"/>
                  <a:t>Time (Yr)</a:t>
                </a:r>
                <a:endParaRPr lang="fo-FO" sz="2000" dirty="0"/>
              </a:p>
            </p:txBody>
          </p:sp>
          <p:sp>
            <p:nvSpPr>
              <p:cNvPr id="20" name="TextBox 19"/>
              <p:cNvSpPr txBox="1"/>
              <p:nvPr/>
            </p:nvSpPr>
            <p:spPr>
              <a:xfrm rot="16200000">
                <a:off x="-391520" y="4734743"/>
                <a:ext cx="1244700" cy="400110"/>
              </a:xfrm>
              <a:prstGeom prst="rect">
                <a:avLst/>
              </a:prstGeom>
              <a:noFill/>
            </p:spPr>
            <p:txBody>
              <a:bodyPr wrap="none" rtlCol="0">
                <a:spAutoFit/>
              </a:bodyPr>
              <a:lstStyle/>
              <a:p>
                <a:r>
                  <a:rPr lang="fo-FO" sz="2000" dirty="0" smtClean="0"/>
                  <a:t>Depth (m)</a:t>
                </a:r>
                <a:endParaRPr lang="fo-FO" sz="2000" dirty="0"/>
              </a:p>
            </p:txBody>
          </p:sp>
        </p:grpSp>
        <p:sp>
          <p:nvSpPr>
            <p:cNvPr id="40" name="TextBox 39"/>
            <p:cNvSpPr txBox="1"/>
            <p:nvPr/>
          </p:nvSpPr>
          <p:spPr>
            <a:xfrm>
              <a:off x="6228184" y="6488668"/>
              <a:ext cx="2391745" cy="369332"/>
            </a:xfrm>
            <a:prstGeom prst="rect">
              <a:avLst/>
            </a:prstGeom>
            <a:noFill/>
          </p:spPr>
          <p:txBody>
            <a:bodyPr wrap="none" rtlCol="0">
              <a:spAutoFit/>
            </a:bodyPr>
            <a:lstStyle/>
            <a:p>
              <a:r>
                <a:rPr lang="fo-FO" dirty="0" smtClean="0"/>
                <a:t>(Courtesy: I. Yashayaev)</a:t>
              </a:r>
              <a:endParaRPr lang="fo-FO" dirty="0"/>
            </a:p>
          </p:txBody>
        </p:sp>
      </p:grpSp>
      <p:sp>
        <p:nvSpPr>
          <p:cNvPr id="2" name="Title 1"/>
          <p:cNvSpPr>
            <a:spLocks noGrp="1"/>
          </p:cNvSpPr>
          <p:nvPr>
            <p:ph type="title"/>
          </p:nvPr>
        </p:nvSpPr>
        <p:spPr>
          <a:xfrm>
            <a:off x="1022920" y="274638"/>
            <a:ext cx="8229600" cy="1143000"/>
          </a:xfrm>
        </p:spPr>
        <p:txBody>
          <a:bodyPr>
            <a:normAutofit fontScale="90000"/>
          </a:bodyPr>
          <a:lstStyle/>
          <a:p>
            <a:r>
              <a:rPr lang="fo-FO" dirty="0" smtClean="0"/>
              <a:t>Intensified convection after 2014</a:t>
            </a:r>
            <a:br>
              <a:rPr lang="fo-FO" dirty="0" smtClean="0"/>
            </a:br>
            <a:r>
              <a:rPr lang="fo-FO" sz="3600" dirty="0" smtClean="0"/>
              <a:t>The Labrador Sea</a:t>
            </a:r>
            <a:r>
              <a:rPr lang="fo-FO" dirty="0" smtClean="0"/>
              <a:t/>
            </a:r>
            <a:br>
              <a:rPr lang="fo-FO" dirty="0" smtClean="0"/>
            </a:br>
            <a:endParaRPr lang="fo-FO" sz="3600" dirty="0"/>
          </a:p>
        </p:txBody>
      </p:sp>
      <p:sp>
        <p:nvSpPr>
          <p:cNvPr id="6" name="Rectangle 5"/>
          <p:cNvSpPr/>
          <p:nvPr/>
        </p:nvSpPr>
        <p:spPr>
          <a:xfrm>
            <a:off x="8532440" y="6453336"/>
            <a:ext cx="288032" cy="21602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7" name="Rectangle 6"/>
          <p:cNvSpPr/>
          <p:nvPr/>
        </p:nvSpPr>
        <p:spPr>
          <a:xfrm>
            <a:off x="539552" y="6453336"/>
            <a:ext cx="288032" cy="21602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8" name="TextBox 7"/>
          <p:cNvSpPr txBox="1"/>
          <p:nvPr/>
        </p:nvSpPr>
        <p:spPr>
          <a:xfrm>
            <a:off x="8172400" y="2564904"/>
            <a:ext cx="857927" cy="461665"/>
          </a:xfrm>
          <a:prstGeom prst="rect">
            <a:avLst/>
          </a:prstGeom>
          <a:noFill/>
        </p:spPr>
        <p:txBody>
          <a:bodyPr wrap="none" rtlCol="0">
            <a:spAutoFit/>
          </a:bodyPr>
          <a:lstStyle/>
          <a:p>
            <a:r>
              <a:rPr lang="fo-FO" sz="2400" dirty="0" smtClean="0"/>
              <a:t>T (°C)</a:t>
            </a:r>
            <a:endParaRPr lang="fo-FO" sz="2400" dirty="0"/>
          </a:p>
        </p:txBody>
      </p:sp>
      <p:pic>
        <p:nvPicPr>
          <p:cNvPr id="16386" name="Picture 2"/>
          <p:cNvPicPr>
            <a:picLocks noChangeAspect="1" noChangeArrowheads="1"/>
          </p:cNvPicPr>
          <p:nvPr/>
        </p:nvPicPr>
        <p:blipFill>
          <a:blip r:embed="rId3" cstate="print"/>
          <a:srcRect l="41634" t="52100" r="45963" b="30050"/>
          <a:stretch>
            <a:fillRect/>
          </a:stretch>
        </p:blipFill>
        <p:spPr bwMode="auto">
          <a:xfrm>
            <a:off x="467544" y="1268760"/>
            <a:ext cx="1512168" cy="1224136"/>
          </a:xfrm>
          <a:prstGeom prst="rect">
            <a:avLst/>
          </a:prstGeom>
          <a:noFill/>
          <a:ln w="9525">
            <a:solidFill>
              <a:schemeClr val="tx1"/>
            </a:solidFill>
            <a:miter lim="800000"/>
            <a:headEnd/>
            <a:tailEnd/>
          </a:ln>
          <a:effectLst>
            <a:outerShdw blurRad="50800" dist="50800" dir="5400000" algn="ctr" rotWithShape="0">
              <a:srgbClr val="000000">
                <a:alpha val="25000"/>
              </a:srgbClr>
            </a:outerShdw>
          </a:effectLst>
        </p:spPr>
      </p:pic>
      <p:grpSp>
        <p:nvGrpSpPr>
          <p:cNvPr id="5" name="Group 34"/>
          <p:cNvGrpSpPr/>
          <p:nvPr/>
        </p:nvGrpSpPr>
        <p:grpSpPr>
          <a:xfrm>
            <a:off x="1547664" y="2636912"/>
            <a:ext cx="1523174" cy="3024336"/>
            <a:chOff x="1547664" y="2636912"/>
            <a:chExt cx="1523174" cy="3024336"/>
          </a:xfrm>
        </p:grpSpPr>
        <p:cxnSp>
          <p:nvCxnSpPr>
            <p:cNvPr id="21" name="Straight Connector 20"/>
            <p:cNvCxnSpPr/>
            <p:nvPr/>
          </p:nvCxnSpPr>
          <p:spPr>
            <a:xfrm>
              <a:off x="1979712" y="3212976"/>
              <a:ext cx="144016" cy="2448272"/>
            </a:xfrm>
            <a:prstGeom prst="line">
              <a:avLst/>
            </a:prstGeom>
            <a:ln w="28575">
              <a:solidFill>
                <a:schemeClr val="bg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843808" y="3212976"/>
              <a:ext cx="144016" cy="2448272"/>
            </a:xfrm>
            <a:prstGeom prst="line">
              <a:avLst/>
            </a:prstGeom>
            <a:ln w="28575">
              <a:solidFill>
                <a:schemeClr val="bg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411760" y="3212976"/>
              <a:ext cx="144016" cy="2448272"/>
            </a:xfrm>
            <a:prstGeom prst="line">
              <a:avLst/>
            </a:prstGeom>
            <a:ln w="28575">
              <a:solidFill>
                <a:schemeClr val="bg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547664" y="2636912"/>
              <a:ext cx="1523174" cy="461665"/>
            </a:xfrm>
            <a:prstGeom prst="rect">
              <a:avLst/>
            </a:prstGeom>
            <a:noFill/>
          </p:spPr>
          <p:txBody>
            <a:bodyPr wrap="none" rtlCol="0">
              <a:spAutoFit/>
            </a:bodyPr>
            <a:lstStyle/>
            <a:p>
              <a:r>
                <a:rPr lang="fo-FO" sz="2400" dirty="0" smtClean="0"/>
                <a:t>1999-2001</a:t>
              </a:r>
              <a:endParaRPr lang="fo-FO" sz="2400" dirty="0"/>
            </a:p>
          </p:txBody>
        </p:sp>
      </p:grpSp>
      <p:grpSp>
        <p:nvGrpSpPr>
          <p:cNvPr id="9" name="Group 35"/>
          <p:cNvGrpSpPr/>
          <p:nvPr/>
        </p:nvGrpSpPr>
        <p:grpSpPr>
          <a:xfrm>
            <a:off x="4488986" y="2636912"/>
            <a:ext cx="1523174" cy="3096344"/>
            <a:chOff x="4488986" y="2636912"/>
            <a:chExt cx="1523174" cy="3096344"/>
          </a:xfrm>
        </p:grpSpPr>
        <p:cxnSp>
          <p:nvCxnSpPr>
            <p:cNvPr id="27" name="Straight Connector 26"/>
            <p:cNvCxnSpPr/>
            <p:nvPr/>
          </p:nvCxnSpPr>
          <p:spPr>
            <a:xfrm>
              <a:off x="5148064" y="3284984"/>
              <a:ext cx="144016" cy="2448272"/>
            </a:xfrm>
            <a:prstGeom prst="line">
              <a:avLst/>
            </a:prstGeom>
            <a:ln w="28575">
              <a:solidFill>
                <a:schemeClr val="bg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580112" y="3284984"/>
              <a:ext cx="144016" cy="2448272"/>
            </a:xfrm>
            <a:prstGeom prst="line">
              <a:avLst/>
            </a:prstGeom>
            <a:ln w="28575">
              <a:solidFill>
                <a:schemeClr val="bg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488986" y="2636912"/>
              <a:ext cx="1523174" cy="461665"/>
            </a:xfrm>
            <a:prstGeom prst="rect">
              <a:avLst/>
            </a:prstGeom>
            <a:noFill/>
          </p:spPr>
          <p:txBody>
            <a:bodyPr wrap="none" rtlCol="0">
              <a:spAutoFit/>
            </a:bodyPr>
            <a:lstStyle/>
            <a:p>
              <a:r>
                <a:rPr lang="fo-FO" sz="2400" dirty="0" smtClean="0"/>
                <a:t>2008-2009</a:t>
              </a:r>
              <a:endParaRPr lang="fo-FO" sz="2400" dirty="0"/>
            </a:p>
          </p:txBody>
        </p:sp>
      </p:grpSp>
      <p:grpSp>
        <p:nvGrpSpPr>
          <p:cNvPr id="10" name="Group 36"/>
          <p:cNvGrpSpPr/>
          <p:nvPr/>
        </p:nvGrpSpPr>
        <p:grpSpPr>
          <a:xfrm>
            <a:off x="6213641" y="2636912"/>
            <a:ext cx="806631" cy="3096344"/>
            <a:chOff x="6213641" y="2636912"/>
            <a:chExt cx="806631" cy="3096344"/>
          </a:xfrm>
        </p:grpSpPr>
        <p:cxnSp>
          <p:nvCxnSpPr>
            <p:cNvPr id="32" name="Straight Connector 31"/>
            <p:cNvCxnSpPr/>
            <p:nvPr/>
          </p:nvCxnSpPr>
          <p:spPr>
            <a:xfrm>
              <a:off x="6732240" y="3284984"/>
              <a:ext cx="144016" cy="2448272"/>
            </a:xfrm>
            <a:prstGeom prst="line">
              <a:avLst/>
            </a:prstGeom>
            <a:ln w="28575">
              <a:solidFill>
                <a:schemeClr val="bg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213641" y="2636912"/>
              <a:ext cx="806631" cy="461665"/>
            </a:xfrm>
            <a:prstGeom prst="rect">
              <a:avLst/>
            </a:prstGeom>
            <a:noFill/>
          </p:spPr>
          <p:txBody>
            <a:bodyPr wrap="none" rtlCol="0">
              <a:spAutoFit/>
            </a:bodyPr>
            <a:lstStyle/>
            <a:p>
              <a:r>
                <a:rPr lang="fo-FO" sz="2400" dirty="0" smtClean="0"/>
                <a:t>2012</a:t>
              </a:r>
              <a:endParaRPr lang="fo-FO" sz="2400" dirty="0"/>
            </a:p>
          </p:txBody>
        </p:sp>
      </p:grpSp>
      <p:grpSp>
        <p:nvGrpSpPr>
          <p:cNvPr id="11" name="Group 37"/>
          <p:cNvGrpSpPr/>
          <p:nvPr/>
        </p:nvGrpSpPr>
        <p:grpSpPr>
          <a:xfrm>
            <a:off x="7092280" y="2636912"/>
            <a:ext cx="806631" cy="3096344"/>
            <a:chOff x="7092280" y="2636912"/>
            <a:chExt cx="806631" cy="3096344"/>
          </a:xfrm>
        </p:grpSpPr>
        <p:cxnSp>
          <p:nvCxnSpPr>
            <p:cNvPr id="29" name="Straight Connector 28"/>
            <p:cNvCxnSpPr/>
            <p:nvPr/>
          </p:nvCxnSpPr>
          <p:spPr>
            <a:xfrm>
              <a:off x="7524328" y="3284984"/>
              <a:ext cx="144016" cy="2448272"/>
            </a:xfrm>
            <a:prstGeom prst="line">
              <a:avLst/>
            </a:prstGeom>
            <a:ln w="28575">
              <a:solidFill>
                <a:schemeClr val="bg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092280" y="2636912"/>
              <a:ext cx="806631" cy="461665"/>
            </a:xfrm>
            <a:prstGeom prst="rect">
              <a:avLst/>
            </a:prstGeom>
            <a:noFill/>
          </p:spPr>
          <p:txBody>
            <a:bodyPr wrap="none" rtlCol="0">
              <a:spAutoFit/>
            </a:bodyPr>
            <a:lstStyle/>
            <a:p>
              <a:r>
                <a:rPr lang="fo-FO" sz="2400" dirty="0" smtClean="0"/>
                <a:t>2014</a:t>
              </a:r>
              <a:endParaRPr lang="fo-FO" sz="2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10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pic>
        <p:nvPicPr>
          <p:cNvPr id="24" name="Picture 23"/>
          <p:cNvPicPr/>
          <p:nvPr/>
        </p:nvPicPr>
        <p:blipFill>
          <a:blip r:embed="rId2" cstate="print"/>
          <a:srcRect l="58706" t="48900" r="18615" b="45781"/>
          <a:stretch>
            <a:fillRect/>
          </a:stretch>
        </p:blipFill>
        <p:spPr bwMode="auto">
          <a:xfrm>
            <a:off x="3419872" y="1556792"/>
            <a:ext cx="5731510" cy="504056"/>
          </a:xfrm>
          <a:prstGeom prst="rect">
            <a:avLst/>
          </a:prstGeom>
          <a:noFill/>
          <a:ln w="9525">
            <a:noFill/>
            <a:miter lim="800000"/>
            <a:headEnd/>
            <a:tailEnd/>
          </a:ln>
        </p:spPr>
      </p:pic>
      <p:pic>
        <p:nvPicPr>
          <p:cNvPr id="48130" name="Picture 2" descr="D:\Konferansur\Uttanlands\2014_Berlin\RPSS_SST_March_10months.gif"/>
          <p:cNvPicPr>
            <a:picLocks noChangeAspect="1" noChangeArrowheads="1"/>
          </p:cNvPicPr>
          <p:nvPr/>
        </p:nvPicPr>
        <p:blipFill>
          <a:blip r:embed="rId3" cstate="print"/>
          <a:srcRect t="19322"/>
          <a:stretch>
            <a:fillRect/>
          </a:stretch>
        </p:blipFill>
        <p:spPr bwMode="auto">
          <a:xfrm>
            <a:off x="0" y="2031732"/>
            <a:ext cx="9180512" cy="4810522"/>
          </a:xfrm>
          <a:prstGeom prst="rect">
            <a:avLst/>
          </a:prstGeom>
          <a:noFill/>
        </p:spPr>
      </p:pic>
      <p:sp>
        <p:nvSpPr>
          <p:cNvPr id="18434" name="AutoShape 2" descr="image"/>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o-FO"/>
          </a:p>
        </p:txBody>
      </p:sp>
      <p:sp>
        <p:nvSpPr>
          <p:cNvPr id="9" name="TextBox 8"/>
          <p:cNvSpPr txBox="1"/>
          <p:nvPr/>
        </p:nvSpPr>
        <p:spPr>
          <a:xfrm>
            <a:off x="1403648" y="1412776"/>
            <a:ext cx="1943224" cy="646331"/>
          </a:xfrm>
          <a:prstGeom prst="rect">
            <a:avLst/>
          </a:prstGeom>
          <a:noFill/>
        </p:spPr>
        <p:txBody>
          <a:bodyPr wrap="none" rtlCol="0">
            <a:spAutoFit/>
          </a:bodyPr>
          <a:lstStyle/>
          <a:p>
            <a:pPr algn="ctr"/>
            <a:r>
              <a:rPr lang="fo-FO" dirty="0" smtClean="0">
                <a:solidFill>
                  <a:schemeClr val="bg1"/>
                </a:solidFill>
              </a:rPr>
              <a:t>Ranked probability</a:t>
            </a:r>
          </a:p>
          <a:p>
            <a:pPr algn="ctr"/>
            <a:r>
              <a:rPr lang="fo-FO" dirty="0" smtClean="0">
                <a:solidFill>
                  <a:schemeClr val="bg1"/>
                </a:solidFill>
              </a:rPr>
              <a:t>skill score</a:t>
            </a:r>
            <a:endParaRPr lang="fo-FO" dirty="0">
              <a:solidFill>
                <a:schemeClr val="bg1"/>
              </a:solidFill>
            </a:endParaRPr>
          </a:p>
        </p:txBody>
      </p:sp>
      <p:sp>
        <p:nvSpPr>
          <p:cNvPr id="14" name="Rectangle 13"/>
          <p:cNvSpPr/>
          <p:nvPr/>
        </p:nvSpPr>
        <p:spPr>
          <a:xfrm>
            <a:off x="1024558" y="5575768"/>
            <a:ext cx="4878288" cy="646331"/>
          </a:xfrm>
          <a:prstGeom prst="rect">
            <a:avLst/>
          </a:prstGeom>
          <a:solidFill>
            <a:schemeClr val="bg1"/>
          </a:solidFill>
          <a:ln>
            <a:solidFill>
              <a:srgbClr val="2007B9"/>
            </a:solidFill>
          </a:ln>
        </p:spPr>
        <p:txBody>
          <a:bodyPr wrap="square">
            <a:spAutoFit/>
          </a:bodyPr>
          <a:lstStyle/>
          <a:p>
            <a:r>
              <a:rPr lang="en-US" dirty="0" smtClean="0"/>
              <a:t>US National Multi-Model Ensemble (NMME) seasonal forecasting system.</a:t>
            </a:r>
            <a:endParaRPr lang="fo-FO" dirty="0"/>
          </a:p>
        </p:txBody>
      </p:sp>
      <p:sp>
        <p:nvSpPr>
          <p:cNvPr id="13" name="Title 1"/>
          <p:cNvSpPr>
            <a:spLocks noGrp="1"/>
          </p:cNvSpPr>
          <p:nvPr>
            <p:ph type="title"/>
          </p:nvPr>
        </p:nvSpPr>
        <p:spPr>
          <a:xfrm>
            <a:off x="457200" y="44624"/>
            <a:ext cx="8229600" cy="1143000"/>
          </a:xfrm>
        </p:spPr>
        <p:txBody>
          <a:bodyPr>
            <a:normAutofit fontScale="90000"/>
          </a:bodyPr>
          <a:lstStyle/>
          <a:p>
            <a:r>
              <a:rPr lang="fo-FO" dirty="0" smtClean="0">
                <a:solidFill>
                  <a:schemeClr val="bg1"/>
                </a:solidFill>
              </a:rPr>
              <a:t> SST Predictability </a:t>
            </a:r>
            <a:br>
              <a:rPr lang="fo-FO" dirty="0" smtClean="0">
                <a:solidFill>
                  <a:schemeClr val="bg1"/>
                </a:solidFill>
              </a:rPr>
            </a:br>
            <a:r>
              <a:rPr lang="fo-FO" sz="3600" dirty="0" smtClean="0">
                <a:solidFill>
                  <a:schemeClr val="bg1"/>
                </a:solidFill>
              </a:rPr>
              <a:t>Intra-seasonal to inter-annual</a:t>
            </a:r>
            <a:endParaRPr lang="fo-FO" sz="3600" dirty="0">
              <a:solidFill>
                <a:schemeClr val="bg1"/>
              </a:solidFill>
            </a:endParaRPr>
          </a:p>
        </p:txBody>
      </p:sp>
      <p:pic>
        <p:nvPicPr>
          <p:cNvPr id="48131" name="Picture 3" descr="D:\Konferansur\Uttanlands\2014_Berlin\RPSS_SST_March_10months_zoom.gif"/>
          <p:cNvPicPr>
            <a:picLocks noChangeAspect="1" noChangeArrowheads="1"/>
          </p:cNvPicPr>
          <p:nvPr/>
        </p:nvPicPr>
        <p:blipFill>
          <a:blip r:embed="rId4" cstate="print"/>
          <a:srcRect t="10800"/>
          <a:stretch>
            <a:fillRect/>
          </a:stretch>
        </p:blipFill>
        <p:spPr bwMode="auto">
          <a:xfrm>
            <a:off x="2771801" y="2103085"/>
            <a:ext cx="6336704" cy="4710291"/>
          </a:xfrm>
          <a:prstGeom prst="rect">
            <a:avLst/>
          </a:prstGeom>
          <a:noFill/>
          <a:ln>
            <a:solidFill>
              <a:schemeClr val="tx1"/>
            </a:solidFill>
          </a:ln>
        </p:spPr>
      </p:pic>
      <p:sp>
        <p:nvSpPr>
          <p:cNvPr id="8" name="TextBox 7"/>
          <p:cNvSpPr txBox="1"/>
          <p:nvPr/>
        </p:nvSpPr>
        <p:spPr>
          <a:xfrm>
            <a:off x="1006746" y="2106978"/>
            <a:ext cx="2350643" cy="830997"/>
          </a:xfrm>
          <a:prstGeom prst="rect">
            <a:avLst/>
          </a:prstGeom>
          <a:solidFill>
            <a:schemeClr val="bg1"/>
          </a:solidFill>
          <a:ln>
            <a:solidFill>
              <a:schemeClr val="tx1"/>
            </a:solidFill>
          </a:ln>
        </p:spPr>
        <p:txBody>
          <a:bodyPr wrap="none" rtlCol="0">
            <a:spAutoFit/>
          </a:bodyPr>
          <a:lstStyle/>
          <a:p>
            <a:r>
              <a:rPr lang="fo-FO" sz="2400" dirty="0" smtClean="0"/>
              <a:t>10.5 months lead</a:t>
            </a:r>
          </a:p>
          <a:p>
            <a:r>
              <a:rPr lang="fo-FO" sz="2400" dirty="0" smtClean="0"/>
              <a:t>Start in </a:t>
            </a:r>
            <a:r>
              <a:rPr lang="fo-FO" sz="2400" u="sng" dirty="0" smtClean="0"/>
              <a:t>March</a:t>
            </a:r>
          </a:p>
        </p:txBody>
      </p:sp>
      <p:sp>
        <p:nvSpPr>
          <p:cNvPr id="12" name="Oval 11"/>
          <p:cNvSpPr/>
          <p:nvPr/>
        </p:nvSpPr>
        <p:spPr>
          <a:xfrm rot="20239787">
            <a:off x="4811846" y="3815896"/>
            <a:ext cx="1728192" cy="47004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5" name="TextBox 14"/>
          <p:cNvSpPr txBox="1"/>
          <p:nvPr/>
        </p:nvSpPr>
        <p:spPr>
          <a:xfrm>
            <a:off x="1012544" y="2101792"/>
            <a:ext cx="7592656" cy="1354217"/>
          </a:xfrm>
          <a:prstGeom prst="rect">
            <a:avLst/>
          </a:prstGeom>
          <a:solidFill>
            <a:schemeClr val="bg1"/>
          </a:solidFill>
          <a:ln>
            <a:solidFill>
              <a:schemeClr val="tx1"/>
            </a:solidFill>
          </a:ln>
        </p:spPr>
        <p:txBody>
          <a:bodyPr wrap="none" rtlCol="0">
            <a:spAutoFit/>
          </a:bodyPr>
          <a:lstStyle/>
          <a:p>
            <a:pPr algn="ctr"/>
            <a:r>
              <a:rPr lang="fo-FO" sz="4100" dirty="0" smtClean="0"/>
              <a:t>Amongst the highest predictability</a:t>
            </a:r>
          </a:p>
          <a:p>
            <a:pPr algn="ctr"/>
            <a:r>
              <a:rPr lang="fo-FO" sz="4100" dirty="0" smtClean="0"/>
              <a:t>potential in the World</a:t>
            </a:r>
            <a:endParaRPr lang="fo-FO" sz="4100" dirty="0"/>
          </a:p>
        </p:txBody>
      </p:sp>
      <p:pic>
        <p:nvPicPr>
          <p:cNvPr id="16" name="Picture 2"/>
          <p:cNvPicPr>
            <a:picLocks noChangeAspect="1" noChangeArrowheads="1"/>
          </p:cNvPicPr>
          <p:nvPr/>
        </p:nvPicPr>
        <p:blipFill>
          <a:blip r:embed="rId5" cstate="print"/>
          <a:srcRect/>
          <a:stretch>
            <a:fillRect/>
          </a:stretch>
        </p:blipFill>
        <p:spPr bwMode="auto">
          <a:xfrm>
            <a:off x="7307613" y="0"/>
            <a:ext cx="1836387" cy="836712"/>
          </a:xfrm>
          <a:prstGeom prst="rect">
            <a:avLst/>
          </a:prstGeom>
          <a:noFill/>
          <a:ln w="9525" cap="flat" cmpd="sng" algn="ctr">
            <a:noFill/>
            <a:prstDash val="solid"/>
            <a:miter lim="800000"/>
            <a:headEnd/>
            <a:tailEnd/>
          </a:ln>
        </p:spPr>
      </p:pic>
      <p:pic>
        <p:nvPicPr>
          <p:cNvPr id="118786" name="Picture 2"/>
          <p:cNvPicPr>
            <a:picLocks noChangeAspect="1" noChangeArrowheads="1"/>
          </p:cNvPicPr>
          <p:nvPr/>
        </p:nvPicPr>
        <p:blipFill>
          <a:blip r:embed="rId6" cstate="print"/>
          <a:srcRect l="32775" t="10101" r="28244" b="38450"/>
          <a:stretch>
            <a:fillRect/>
          </a:stretch>
        </p:blipFill>
        <p:spPr bwMode="auto">
          <a:xfrm>
            <a:off x="0" y="0"/>
            <a:ext cx="1800200" cy="13365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dissolve">
                                      <p:cBhvr>
                                        <p:cTn id="7" dur="5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hile most of the world has been experiencing warmer than average, and in some areas record warming, an unusual blue blob of cold has remained in the North Atlantic ocean, (pictured). The cold patch has puzzled scientists but there are some who say it is a sign of something worrying taking place"/>
          <p:cNvPicPr>
            <a:picLocks noChangeAspect="1" noChangeArrowheads="1"/>
          </p:cNvPicPr>
          <p:nvPr/>
        </p:nvPicPr>
        <p:blipFill>
          <a:blip r:embed="rId2" cstate="print"/>
          <a:srcRect/>
          <a:stretch>
            <a:fillRect/>
          </a:stretch>
        </p:blipFill>
        <p:spPr bwMode="auto">
          <a:xfrm>
            <a:off x="179512" y="0"/>
            <a:ext cx="8820472" cy="6830998"/>
          </a:xfrm>
          <a:prstGeom prst="rect">
            <a:avLst/>
          </a:prstGeom>
          <a:noFill/>
        </p:spPr>
      </p:pic>
      <p:grpSp>
        <p:nvGrpSpPr>
          <p:cNvPr id="2" name="Group 4"/>
          <p:cNvGrpSpPr/>
          <p:nvPr/>
        </p:nvGrpSpPr>
        <p:grpSpPr>
          <a:xfrm>
            <a:off x="1054273" y="1601798"/>
            <a:ext cx="7030001" cy="4155851"/>
            <a:chOff x="1054273" y="1601798"/>
            <a:chExt cx="7030001" cy="4155851"/>
          </a:xfrm>
        </p:grpSpPr>
        <p:sp>
          <p:nvSpPr>
            <p:cNvPr id="6" name="Oval 5"/>
            <p:cNvSpPr/>
            <p:nvPr/>
          </p:nvSpPr>
          <p:spPr>
            <a:xfrm>
              <a:off x="3491880" y="1601798"/>
              <a:ext cx="1008112" cy="792088"/>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7" name="TextBox 6"/>
            <p:cNvSpPr txBox="1"/>
            <p:nvPr/>
          </p:nvSpPr>
          <p:spPr>
            <a:xfrm>
              <a:off x="1054273" y="3356992"/>
              <a:ext cx="7030001" cy="2400657"/>
            </a:xfrm>
            <a:prstGeom prst="rect">
              <a:avLst/>
            </a:prstGeom>
            <a:solidFill>
              <a:schemeClr val="tx1"/>
            </a:solidFill>
          </p:spPr>
          <p:txBody>
            <a:bodyPr wrap="none" rtlCol="0">
              <a:spAutoFit/>
            </a:bodyPr>
            <a:lstStyle/>
            <a:p>
              <a:pPr algn="ctr"/>
              <a:r>
                <a:rPr lang="fo-FO" sz="6600" dirty="0" smtClean="0">
                  <a:solidFill>
                    <a:srgbClr val="FFFF00"/>
                  </a:solidFill>
                </a:rPr>
                <a:t>‘Cold blob’ in 2015</a:t>
              </a:r>
            </a:p>
            <a:p>
              <a:pPr algn="ctr"/>
              <a:r>
                <a:rPr lang="fo-FO" sz="4800" dirty="0" smtClean="0">
                  <a:solidFill>
                    <a:srgbClr val="FFFF00"/>
                  </a:solidFill>
                </a:rPr>
                <a:t>Good for ecosystems</a:t>
              </a:r>
            </a:p>
            <a:p>
              <a:pPr algn="ctr"/>
              <a:r>
                <a:rPr lang="fo-FO" sz="3600" dirty="0" smtClean="0">
                  <a:solidFill>
                    <a:srgbClr val="FFFF00"/>
                  </a:solidFill>
                </a:rPr>
                <a:t>- as suggested by Hátún et al., 2016</a:t>
              </a:r>
              <a:endParaRPr lang="fo-FO" sz="3600" dirty="0">
                <a:solidFill>
                  <a:srgbClr val="FFFF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707088" cy="1143000"/>
          </a:xfrm>
        </p:spPr>
        <p:txBody>
          <a:bodyPr>
            <a:normAutofit fontScale="90000"/>
          </a:bodyPr>
          <a:lstStyle/>
          <a:p>
            <a:r>
              <a:rPr lang="fo-FO" dirty="0" smtClean="0"/>
              <a:t>A present </a:t>
            </a:r>
            <a:br>
              <a:rPr lang="fo-FO" dirty="0" smtClean="0"/>
            </a:br>
            <a:r>
              <a:rPr lang="fo-FO" dirty="0" smtClean="0"/>
              <a:t>‘Great Salinity Anomaly’</a:t>
            </a:r>
            <a:endParaRPr lang="fo-FO" dirty="0"/>
          </a:p>
        </p:txBody>
      </p:sp>
      <p:pic>
        <p:nvPicPr>
          <p:cNvPr id="117762" name="Picture 2"/>
          <p:cNvPicPr>
            <a:picLocks noChangeAspect="1" noChangeArrowheads="1"/>
          </p:cNvPicPr>
          <p:nvPr/>
        </p:nvPicPr>
        <p:blipFill>
          <a:blip r:embed="rId2" cstate="print"/>
          <a:srcRect t="11151" r="16432" b="13250"/>
          <a:stretch>
            <a:fillRect/>
          </a:stretch>
        </p:blipFill>
        <p:spPr bwMode="auto">
          <a:xfrm>
            <a:off x="285525" y="2132856"/>
            <a:ext cx="8750971" cy="4453013"/>
          </a:xfrm>
          <a:prstGeom prst="rect">
            <a:avLst/>
          </a:prstGeom>
          <a:noFill/>
          <a:ln w="9525">
            <a:noFill/>
            <a:miter lim="800000"/>
            <a:headEnd/>
            <a:tailEnd/>
          </a:ln>
        </p:spPr>
      </p:pic>
      <p:pic>
        <p:nvPicPr>
          <p:cNvPr id="5" name="Picture 2" descr="NorthAtlanticBathymetric"/>
          <p:cNvPicPr preferRelativeResize="0">
            <a:picLocks noChangeAspect="1" noChangeArrowheads="1"/>
          </p:cNvPicPr>
          <p:nvPr/>
        </p:nvPicPr>
        <p:blipFill>
          <a:blip r:embed="rId3" cstate="print"/>
          <a:srcRect l="55918" t="16100" r="23014" b="68500"/>
          <a:stretch>
            <a:fillRect/>
          </a:stretch>
        </p:blipFill>
        <p:spPr bwMode="auto">
          <a:xfrm>
            <a:off x="7199784" y="0"/>
            <a:ext cx="1944216" cy="1584176"/>
          </a:xfrm>
          <a:prstGeom prst="rect">
            <a:avLst/>
          </a:prstGeom>
          <a:noFill/>
          <a:ln w="0">
            <a:solidFill>
              <a:srgbClr val="000066"/>
            </a:solidFill>
            <a:miter lim="800000"/>
            <a:headEnd/>
            <a:tailEnd/>
          </a:ln>
          <a:effectLst>
            <a:outerShdw blurRad="50800" dist="50800" dir="5400000" algn="ctr" rotWithShape="0">
              <a:srgbClr val="000000">
                <a:alpha val="30000"/>
              </a:srgbClr>
            </a:outerShdw>
          </a:effectLst>
        </p:spPr>
      </p:pic>
      <p:grpSp>
        <p:nvGrpSpPr>
          <p:cNvPr id="9" name="Group 8"/>
          <p:cNvGrpSpPr/>
          <p:nvPr/>
        </p:nvGrpSpPr>
        <p:grpSpPr>
          <a:xfrm>
            <a:off x="8140584" y="188640"/>
            <a:ext cx="1003416" cy="1147934"/>
            <a:chOff x="8140584" y="188640"/>
            <a:chExt cx="1003416" cy="1147934"/>
          </a:xfrm>
        </p:grpSpPr>
        <p:sp>
          <p:nvSpPr>
            <p:cNvPr id="6" name="TextBox 5"/>
            <p:cNvSpPr txBox="1"/>
            <p:nvPr/>
          </p:nvSpPr>
          <p:spPr>
            <a:xfrm>
              <a:off x="8140584" y="188640"/>
              <a:ext cx="1003416" cy="461665"/>
            </a:xfrm>
            <a:prstGeom prst="rect">
              <a:avLst/>
            </a:prstGeom>
            <a:solidFill>
              <a:schemeClr val="bg1"/>
            </a:solidFill>
            <a:ln>
              <a:solidFill>
                <a:schemeClr val="tx1"/>
              </a:solidFill>
            </a:ln>
          </p:spPr>
          <p:txBody>
            <a:bodyPr wrap="none" rtlCol="0">
              <a:spAutoFit/>
            </a:bodyPr>
            <a:lstStyle/>
            <a:p>
              <a:r>
                <a:rPr lang="fo-FO" sz="2400" dirty="0" smtClean="0">
                  <a:solidFill>
                    <a:srgbClr val="FF0000"/>
                  </a:solidFill>
                </a:rPr>
                <a:t>Faroes</a:t>
              </a:r>
              <a:endParaRPr lang="fo-FO" sz="2400" dirty="0">
                <a:solidFill>
                  <a:srgbClr val="FF0000"/>
                </a:solidFill>
              </a:endParaRPr>
            </a:p>
          </p:txBody>
        </p:sp>
        <p:sp>
          <p:nvSpPr>
            <p:cNvPr id="7" name="Oval 6"/>
            <p:cNvSpPr/>
            <p:nvPr/>
          </p:nvSpPr>
          <p:spPr>
            <a:xfrm>
              <a:off x="8316416" y="688502"/>
              <a:ext cx="720080" cy="64807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sp>
        <p:nvSpPr>
          <p:cNvPr id="8" name="TextBox 7"/>
          <p:cNvSpPr txBox="1"/>
          <p:nvPr/>
        </p:nvSpPr>
        <p:spPr>
          <a:xfrm rot="16200000">
            <a:off x="-916437" y="3913390"/>
            <a:ext cx="2417650" cy="584775"/>
          </a:xfrm>
          <a:prstGeom prst="rect">
            <a:avLst/>
          </a:prstGeom>
          <a:solidFill>
            <a:schemeClr val="bg1"/>
          </a:solidFill>
        </p:spPr>
        <p:txBody>
          <a:bodyPr wrap="none" rtlCol="0">
            <a:spAutoFit/>
          </a:bodyPr>
          <a:lstStyle/>
          <a:p>
            <a:r>
              <a:rPr lang="fo-FO" sz="3200" dirty="0" smtClean="0"/>
              <a:t>      Salinity     </a:t>
            </a:r>
            <a:endParaRPr lang="fo-FO" sz="3200" dirty="0"/>
          </a:p>
        </p:txBody>
      </p:sp>
      <p:grpSp>
        <p:nvGrpSpPr>
          <p:cNvPr id="10" name="Group 32"/>
          <p:cNvGrpSpPr/>
          <p:nvPr/>
        </p:nvGrpSpPr>
        <p:grpSpPr>
          <a:xfrm>
            <a:off x="2927761" y="5301208"/>
            <a:ext cx="1212191" cy="1440160"/>
            <a:chOff x="1835696" y="5301208"/>
            <a:chExt cx="1212191" cy="1440160"/>
          </a:xfrm>
        </p:grpSpPr>
        <p:cxnSp>
          <p:nvCxnSpPr>
            <p:cNvPr id="11" name="Straight Arrow Connector 10"/>
            <p:cNvCxnSpPr/>
            <p:nvPr/>
          </p:nvCxnSpPr>
          <p:spPr>
            <a:xfrm>
              <a:off x="2255799" y="5445224"/>
              <a:ext cx="11945" cy="648072"/>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531067" y="5301208"/>
              <a:ext cx="12764" cy="792088"/>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835696" y="6279703"/>
              <a:ext cx="1212191" cy="461665"/>
            </a:xfrm>
            <a:prstGeom prst="rect">
              <a:avLst/>
            </a:prstGeom>
            <a:solidFill>
              <a:schemeClr val="bg1"/>
            </a:solidFill>
            <a:ln>
              <a:solidFill>
                <a:srgbClr val="0000FF"/>
              </a:solidFill>
            </a:ln>
          </p:spPr>
          <p:txBody>
            <a:bodyPr wrap="none" rtlCol="0">
              <a:spAutoFit/>
            </a:bodyPr>
            <a:lstStyle/>
            <a:p>
              <a:r>
                <a:rPr lang="fo-FO" sz="2400" dirty="0" smtClean="0">
                  <a:solidFill>
                    <a:srgbClr val="0000FF"/>
                  </a:solidFill>
                </a:rPr>
                <a:t>1994-95</a:t>
              </a:r>
              <a:endParaRPr lang="fo-FO" sz="2400" dirty="0">
                <a:solidFill>
                  <a:srgbClr val="0000FF"/>
                </a:solidFill>
              </a:endParaRPr>
            </a:p>
          </p:txBody>
        </p:sp>
      </p:grpSp>
      <p:grpSp>
        <p:nvGrpSpPr>
          <p:cNvPr id="14" name="Group 33"/>
          <p:cNvGrpSpPr/>
          <p:nvPr/>
        </p:nvGrpSpPr>
        <p:grpSpPr>
          <a:xfrm>
            <a:off x="4295913" y="4437112"/>
            <a:ext cx="852151" cy="1656184"/>
            <a:chOff x="3359809" y="4437112"/>
            <a:chExt cx="852151" cy="1656184"/>
          </a:xfrm>
        </p:grpSpPr>
        <p:cxnSp>
          <p:nvCxnSpPr>
            <p:cNvPr id="15" name="Straight Arrow Connector 14"/>
            <p:cNvCxnSpPr/>
            <p:nvPr/>
          </p:nvCxnSpPr>
          <p:spPr>
            <a:xfrm>
              <a:off x="3779912" y="4437112"/>
              <a:ext cx="0" cy="1656184"/>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359809" y="5055567"/>
              <a:ext cx="852151" cy="461665"/>
            </a:xfrm>
            <a:prstGeom prst="rect">
              <a:avLst/>
            </a:prstGeom>
            <a:solidFill>
              <a:schemeClr val="bg1"/>
            </a:solidFill>
            <a:ln>
              <a:solidFill>
                <a:srgbClr val="0000FF"/>
              </a:solidFill>
            </a:ln>
          </p:spPr>
          <p:txBody>
            <a:bodyPr wrap="square" rtlCol="0">
              <a:spAutoFit/>
            </a:bodyPr>
            <a:lstStyle/>
            <a:p>
              <a:r>
                <a:rPr lang="fo-FO" sz="2400" dirty="0" smtClean="0">
                  <a:solidFill>
                    <a:srgbClr val="0000FF"/>
                  </a:solidFill>
                </a:rPr>
                <a:t>2000</a:t>
              </a:r>
              <a:endParaRPr lang="fo-FO" sz="2400" dirty="0">
                <a:solidFill>
                  <a:srgbClr val="0000FF"/>
                </a:solidFill>
              </a:endParaRPr>
            </a:p>
          </p:txBody>
        </p:sp>
      </p:grpSp>
      <p:grpSp>
        <p:nvGrpSpPr>
          <p:cNvPr id="17" name="Group 34"/>
          <p:cNvGrpSpPr/>
          <p:nvPr/>
        </p:nvGrpSpPr>
        <p:grpSpPr>
          <a:xfrm>
            <a:off x="5853601" y="4077072"/>
            <a:ext cx="806631" cy="2016224"/>
            <a:chOff x="5143865" y="4149080"/>
            <a:chExt cx="806631" cy="2016224"/>
          </a:xfrm>
        </p:grpSpPr>
        <p:cxnSp>
          <p:nvCxnSpPr>
            <p:cNvPr id="18" name="Straight Arrow Connector 17"/>
            <p:cNvCxnSpPr/>
            <p:nvPr/>
          </p:nvCxnSpPr>
          <p:spPr>
            <a:xfrm>
              <a:off x="5590456" y="4149080"/>
              <a:ext cx="0" cy="2016224"/>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143865" y="5085184"/>
              <a:ext cx="806631" cy="461665"/>
            </a:xfrm>
            <a:prstGeom prst="rect">
              <a:avLst/>
            </a:prstGeom>
            <a:solidFill>
              <a:schemeClr val="bg1"/>
            </a:solidFill>
            <a:ln>
              <a:solidFill>
                <a:srgbClr val="0000FF"/>
              </a:solidFill>
            </a:ln>
          </p:spPr>
          <p:txBody>
            <a:bodyPr wrap="none" rtlCol="0">
              <a:spAutoFit/>
            </a:bodyPr>
            <a:lstStyle/>
            <a:p>
              <a:r>
                <a:rPr lang="fo-FO" sz="2400" dirty="0" smtClean="0">
                  <a:solidFill>
                    <a:srgbClr val="0000FF"/>
                  </a:solidFill>
                </a:rPr>
                <a:t>2008</a:t>
              </a:r>
              <a:endParaRPr lang="fo-FO" sz="2400" dirty="0">
                <a:solidFill>
                  <a:srgbClr val="0000FF"/>
                </a:solidFill>
              </a:endParaRPr>
            </a:p>
          </p:txBody>
        </p:sp>
      </p:grpSp>
      <p:grpSp>
        <p:nvGrpSpPr>
          <p:cNvPr id="21" name="Group 35"/>
          <p:cNvGrpSpPr/>
          <p:nvPr/>
        </p:nvGrpSpPr>
        <p:grpSpPr>
          <a:xfrm>
            <a:off x="6732240" y="4005064"/>
            <a:ext cx="806631" cy="2088232"/>
            <a:chOff x="6501673" y="5013176"/>
            <a:chExt cx="806631" cy="2088232"/>
          </a:xfrm>
        </p:grpSpPr>
        <p:cxnSp>
          <p:nvCxnSpPr>
            <p:cNvPr id="22" name="Straight Arrow Connector 21"/>
            <p:cNvCxnSpPr/>
            <p:nvPr/>
          </p:nvCxnSpPr>
          <p:spPr>
            <a:xfrm>
              <a:off x="6861713" y="5013176"/>
              <a:ext cx="40787" cy="2088232"/>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501673" y="5631631"/>
              <a:ext cx="806631" cy="461665"/>
            </a:xfrm>
            <a:prstGeom prst="rect">
              <a:avLst/>
            </a:prstGeom>
            <a:solidFill>
              <a:schemeClr val="bg1"/>
            </a:solidFill>
            <a:ln>
              <a:solidFill>
                <a:srgbClr val="0000FF"/>
              </a:solidFill>
            </a:ln>
          </p:spPr>
          <p:txBody>
            <a:bodyPr wrap="none" rtlCol="0">
              <a:spAutoFit/>
            </a:bodyPr>
            <a:lstStyle/>
            <a:p>
              <a:r>
                <a:rPr lang="fo-FO" sz="2400" dirty="0" smtClean="0">
                  <a:solidFill>
                    <a:srgbClr val="0000FF"/>
                  </a:solidFill>
                </a:rPr>
                <a:t>2012</a:t>
              </a:r>
              <a:endParaRPr lang="fo-FO" sz="2400" dirty="0">
                <a:solidFill>
                  <a:srgbClr val="0000FF"/>
                </a:solidFill>
              </a:endParaRPr>
            </a:p>
          </p:txBody>
        </p:sp>
      </p:grpSp>
      <p:grpSp>
        <p:nvGrpSpPr>
          <p:cNvPr id="38" name="Group 37"/>
          <p:cNvGrpSpPr/>
          <p:nvPr/>
        </p:nvGrpSpPr>
        <p:grpSpPr>
          <a:xfrm>
            <a:off x="7524328" y="2823319"/>
            <a:ext cx="1212191" cy="3125961"/>
            <a:chOff x="7524328" y="2823319"/>
            <a:chExt cx="1212191" cy="3125961"/>
          </a:xfrm>
        </p:grpSpPr>
        <p:sp>
          <p:nvSpPr>
            <p:cNvPr id="27" name="TextBox 26"/>
            <p:cNvSpPr txBox="1"/>
            <p:nvPr/>
          </p:nvSpPr>
          <p:spPr>
            <a:xfrm>
              <a:off x="7524328" y="2823319"/>
              <a:ext cx="1212191" cy="461665"/>
            </a:xfrm>
            <a:prstGeom prst="rect">
              <a:avLst/>
            </a:prstGeom>
            <a:solidFill>
              <a:schemeClr val="bg1"/>
            </a:solidFill>
            <a:ln>
              <a:solidFill>
                <a:srgbClr val="0000FF"/>
              </a:solidFill>
            </a:ln>
          </p:spPr>
          <p:txBody>
            <a:bodyPr wrap="square" rtlCol="0">
              <a:spAutoFit/>
            </a:bodyPr>
            <a:lstStyle/>
            <a:p>
              <a:r>
                <a:rPr lang="fo-FO" sz="2400" dirty="0" smtClean="0">
                  <a:solidFill>
                    <a:srgbClr val="0000FF"/>
                  </a:solidFill>
                </a:rPr>
                <a:t>2014-16</a:t>
              </a:r>
              <a:endParaRPr lang="fo-FO" sz="2400" dirty="0">
                <a:solidFill>
                  <a:srgbClr val="0000FF"/>
                </a:solidFill>
              </a:endParaRPr>
            </a:p>
          </p:txBody>
        </p:sp>
        <p:sp>
          <p:nvSpPr>
            <p:cNvPr id="36" name="Down Arrow 35"/>
            <p:cNvSpPr/>
            <p:nvPr/>
          </p:nvSpPr>
          <p:spPr>
            <a:xfrm>
              <a:off x="7668344" y="3429000"/>
              <a:ext cx="792088" cy="2520280"/>
            </a:xfrm>
            <a:prstGeom prst="downArrow">
              <a:avLst/>
            </a:prstGeom>
            <a:solidFill>
              <a:srgbClr val="4F81BD">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sp>
        <p:nvSpPr>
          <p:cNvPr id="25" name="TextBox 24"/>
          <p:cNvSpPr txBox="1"/>
          <p:nvPr/>
        </p:nvSpPr>
        <p:spPr>
          <a:xfrm>
            <a:off x="2411760" y="1743199"/>
            <a:ext cx="5487849" cy="461665"/>
          </a:xfrm>
          <a:prstGeom prst="rect">
            <a:avLst/>
          </a:prstGeom>
          <a:noFill/>
        </p:spPr>
        <p:txBody>
          <a:bodyPr wrap="none" rtlCol="0">
            <a:spAutoFit/>
          </a:bodyPr>
          <a:lstStyle/>
          <a:p>
            <a:r>
              <a:rPr lang="fo-FO" sz="2400" dirty="0" smtClean="0"/>
              <a:t>(A review study in progress, Holliday et al.)</a:t>
            </a:r>
            <a:endParaRPr lang="fo-FO"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22" presetClass="entr" presetSubtype="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par>
                                <p:cTn id="17" presetID="22" presetClass="entr" presetSubtype="1"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par>
                                <p:cTn id="20" presetID="22" presetClass="entr" presetSubtype="1"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up)">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584" y="188640"/>
            <a:ext cx="8229600" cy="1143000"/>
          </a:xfrm>
        </p:spPr>
        <p:txBody>
          <a:bodyPr>
            <a:normAutofit fontScale="90000"/>
          </a:bodyPr>
          <a:lstStyle/>
          <a:p>
            <a:r>
              <a:rPr lang="fo-FO" dirty="0" smtClean="0"/>
              <a:t>5. Impact of recent convection</a:t>
            </a:r>
            <a:br>
              <a:rPr lang="fo-FO" dirty="0" smtClean="0"/>
            </a:br>
            <a:r>
              <a:rPr lang="fo-FO" sz="4000" dirty="0" smtClean="0">
                <a:solidFill>
                  <a:srgbClr val="0000FF"/>
                </a:solidFill>
              </a:rPr>
              <a:t>- Iceland zooplankton</a:t>
            </a:r>
            <a:endParaRPr lang="fo-FO" sz="4000" dirty="0">
              <a:solidFill>
                <a:srgbClr val="0000FF"/>
              </a:solidFill>
            </a:endParaRPr>
          </a:p>
        </p:txBody>
      </p:sp>
      <p:pic>
        <p:nvPicPr>
          <p:cNvPr id="3074" name="Picture 2" descr="D:\Konferansur\Uttanlands\2016_NACLIM\GI_zooplankton.jpg"/>
          <p:cNvPicPr>
            <a:picLocks noChangeAspect="1" noChangeArrowheads="1"/>
          </p:cNvPicPr>
          <p:nvPr/>
        </p:nvPicPr>
        <p:blipFill>
          <a:blip r:embed="rId2" cstate="print"/>
          <a:srcRect/>
          <a:stretch>
            <a:fillRect/>
          </a:stretch>
        </p:blipFill>
        <p:spPr bwMode="auto">
          <a:xfrm>
            <a:off x="1043608" y="1522259"/>
            <a:ext cx="7416824" cy="5335741"/>
          </a:xfrm>
          <a:prstGeom prst="rect">
            <a:avLst/>
          </a:prstGeom>
          <a:noFill/>
        </p:spPr>
      </p:pic>
      <p:sp>
        <p:nvSpPr>
          <p:cNvPr id="4" name="TextBox 3"/>
          <p:cNvSpPr txBox="1"/>
          <p:nvPr/>
        </p:nvSpPr>
        <p:spPr>
          <a:xfrm>
            <a:off x="6228184" y="5478323"/>
            <a:ext cx="1811458" cy="830997"/>
          </a:xfrm>
          <a:prstGeom prst="rect">
            <a:avLst/>
          </a:prstGeom>
          <a:noFill/>
        </p:spPr>
        <p:txBody>
          <a:bodyPr wrap="none" rtlCol="0">
            <a:spAutoFit/>
          </a:bodyPr>
          <a:lstStyle/>
          <a:p>
            <a:pPr algn="ctr"/>
            <a:r>
              <a:rPr lang="fo-FO" sz="2400" b="1" dirty="0" smtClean="0">
                <a:solidFill>
                  <a:schemeClr val="tx1">
                    <a:lumMod val="50000"/>
                    <a:lumOff val="50000"/>
                  </a:schemeClr>
                </a:solidFill>
              </a:rPr>
              <a:t>Gyre index</a:t>
            </a:r>
          </a:p>
          <a:p>
            <a:pPr algn="ctr"/>
            <a:r>
              <a:rPr lang="fo-FO" sz="2400" b="1" dirty="0" smtClean="0">
                <a:solidFill>
                  <a:schemeClr val="tx1">
                    <a:lumMod val="50000"/>
                    <a:lumOff val="50000"/>
                  </a:schemeClr>
                </a:solidFill>
              </a:rPr>
              <a:t>(de-trended)</a:t>
            </a:r>
            <a:endParaRPr lang="fo-FO" sz="2400" b="1" dirty="0">
              <a:solidFill>
                <a:schemeClr val="tx1">
                  <a:lumMod val="50000"/>
                  <a:lumOff val="50000"/>
                </a:schemeClr>
              </a:solidFill>
            </a:endParaRPr>
          </a:p>
        </p:txBody>
      </p:sp>
      <p:sp>
        <p:nvSpPr>
          <p:cNvPr id="5" name="TextBox 4"/>
          <p:cNvSpPr txBox="1"/>
          <p:nvPr/>
        </p:nvSpPr>
        <p:spPr>
          <a:xfrm>
            <a:off x="251520" y="4365104"/>
            <a:ext cx="1176925" cy="461665"/>
          </a:xfrm>
          <a:prstGeom prst="rect">
            <a:avLst/>
          </a:prstGeom>
          <a:solidFill>
            <a:schemeClr val="bg1"/>
          </a:solidFill>
          <a:ln>
            <a:solidFill>
              <a:schemeClr val="tx1"/>
            </a:solidFill>
          </a:ln>
        </p:spPr>
        <p:txBody>
          <a:bodyPr wrap="none" rtlCol="0">
            <a:spAutoFit/>
          </a:bodyPr>
          <a:lstStyle/>
          <a:p>
            <a:r>
              <a:rPr lang="fo-FO" sz="2400" b="1" dirty="0" smtClean="0"/>
              <a:t>MPIOM</a:t>
            </a:r>
            <a:endParaRPr lang="fo-FO" sz="2400" b="1" dirty="0"/>
          </a:p>
        </p:txBody>
      </p:sp>
      <p:grpSp>
        <p:nvGrpSpPr>
          <p:cNvPr id="3" name="Group 16"/>
          <p:cNvGrpSpPr/>
          <p:nvPr/>
        </p:nvGrpSpPr>
        <p:grpSpPr>
          <a:xfrm>
            <a:off x="6968733" y="1700808"/>
            <a:ext cx="1085529" cy="771836"/>
            <a:chOff x="7112749" y="1700808"/>
            <a:chExt cx="1085529" cy="771836"/>
          </a:xfrm>
        </p:grpSpPr>
        <p:sp>
          <p:nvSpPr>
            <p:cNvPr id="6" name="TextBox 5"/>
            <p:cNvSpPr txBox="1"/>
            <p:nvPr/>
          </p:nvSpPr>
          <p:spPr>
            <a:xfrm>
              <a:off x="7112749" y="1700808"/>
              <a:ext cx="915635" cy="523220"/>
            </a:xfrm>
            <a:prstGeom prst="rect">
              <a:avLst/>
            </a:prstGeom>
            <a:noFill/>
            <a:ln>
              <a:solidFill>
                <a:srgbClr val="0000FF"/>
              </a:solidFill>
            </a:ln>
          </p:spPr>
          <p:txBody>
            <a:bodyPr wrap="none" rtlCol="0">
              <a:spAutoFit/>
            </a:bodyPr>
            <a:lstStyle/>
            <a:p>
              <a:pPr algn="ctr"/>
              <a:r>
                <a:rPr lang="fo-FO" sz="2800" dirty="0" smtClean="0">
                  <a:solidFill>
                    <a:srgbClr val="0000FF"/>
                  </a:solidFill>
                </a:rPr>
                <a:t>2014</a:t>
              </a:r>
            </a:p>
          </p:txBody>
        </p:sp>
        <p:sp>
          <p:nvSpPr>
            <p:cNvPr id="7" name="Oval 6"/>
            <p:cNvSpPr/>
            <p:nvPr/>
          </p:nvSpPr>
          <p:spPr>
            <a:xfrm>
              <a:off x="8054262" y="2328628"/>
              <a:ext cx="144016" cy="144016"/>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grpSp>
        <p:nvGrpSpPr>
          <p:cNvPr id="16" name="Group 15"/>
          <p:cNvGrpSpPr/>
          <p:nvPr/>
        </p:nvGrpSpPr>
        <p:grpSpPr>
          <a:xfrm>
            <a:off x="2267744" y="1556792"/>
            <a:ext cx="4397159" cy="2482534"/>
            <a:chOff x="2267744" y="1556792"/>
            <a:chExt cx="4397159" cy="2482534"/>
          </a:xfrm>
        </p:grpSpPr>
        <p:sp>
          <p:nvSpPr>
            <p:cNvPr id="8" name="TextBox 7"/>
            <p:cNvSpPr txBox="1"/>
            <p:nvPr/>
          </p:nvSpPr>
          <p:spPr>
            <a:xfrm>
              <a:off x="6012160" y="2996952"/>
              <a:ext cx="652743" cy="369332"/>
            </a:xfrm>
            <a:prstGeom prst="rect">
              <a:avLst/>
            </a:prstGeom>
            <a:noFill/>
            <a:ln>
              <a:solidFill>
                <a:srgbClr val="0000FF"/>
              </a:solidFill>
            </a:ln>
          </p:spPr>
          <p:txBody>
            <a:bodyPr wrap="none" rtlCol="0">
              <a:spAutoFit/>
            </a:bodyPr>
            <a:lstStyle/>
            <a:p>
              <a:r>
                <a:rPr lang="fo-FO" dirty="0" smtClean="0">
                  <a:solidFill>
                    <a:srgbClr val="0000FF"/>
                  </a:solidFill>
                </a:rPr>
                <a:t>2008</a:t>
              </a:r>
              <a:endParaRPr lang="fo-FO" dirty="0">
                <a:solidFill>
                  <a:srgbClr val="0000FF"/>
                </a:solidFill>
              </a:endParaRPr>
            </a:p>
          </p:txBody>
        </p:sp>
        <p:sp>
          <p:nvSpPr>
            <p:cNvPr id="9" name="TextBox 8"/>
            <p:cNvSpPr txBox="1"/>
            <p:nvPr/>
          </p:nvSpPr>
          <p:spPr>
            <a:xfrm>
              <a:off x="4423313" y="1619508"/>
              <a:ext cx="957313" cy="369332"/>
            </a:xfrm>
            <a:prstGeom prst="rect">
              <a:avLst/>
            </a:prstGeom>
            <a:noFill/>
            <a:ln>
              <a:solidFill>
                <a:srgbClr val="0000FF"/>
              </a:solidFill>
            </a:ln>
          </p:spPr>
          <p:txBody>
            <a:bodyPr wrap="none" rtlCol="0">
              <a:spAutoFit/>
            </a:bodyPr>
            <a:lstStyle/>
            <a:p>
              <a:r>
                <a:rPr lang="fo-FO" dirty="0" smtClean="0">
                  <a:solidFill>
                    <a:srgbClr val="0000FF"/>
                  </a:solidFill>
                </a:rPr>
                <a:t>2000-01</a:t>
              </a:r>
              <a:endParaRPr lang="fo-FO" dirty="0">
                <a:solidFill>
                  <a:srgbClr val="0000FF"/>
                </a:solidFill>
              </a:endParaRPr>
            </a:p>
          </p:txBody>
        </p:sp>
        <p:sp>
          <p:nvSpPr>
            <p:cNvPr id="10" name="TextBox 9"/>
            <p:cNvSpPr txBox="1"/>
            <p:nvPr/>
          </p:nvSpPr>
          <p:spPr>
            <a:xfrm>
              <a:off x="2267744" y="1556792"/>
              <a:ext cx="957313" cy="369332"/>
            </a:xfrm>
            <a:prstGeom prst="rect">
              <a:avLst/>
            </a:prstGeom>
            <a:noFill/>
            <a:ln>
              <a:solidFill>
                <a:srgbClr val="0000FF"/>
              </a:solidFill>
            </a:ln>
          </p:spPr>
          <p:txBody>
            <a:bodyPr wrap="none" rtlCol="0">
              <a:spAutoFit/>
            </a:bodyPr>
            <a:lstStyle/>
            <a:p>
              <a:r>
                <a:rPr lang="fo-FO" dirty="0" smtClean="0">
                  <a:solidFill>
                    <a:srgbClr val="0000FF"/>
                  </a:solidFill>
                </a:rPr>
                <a:t>1994-95</a:t>
              </a:r>
              <a:endParaRPr lang="fo-FO" dirty="0">
                <a:solidFill>
                  <a:srgbClr val="0000FF"/>
                </a:solidFill>
              </a:endParaRPr>
            </a:p>
          </p:txBody>
        </p:sp>
        <p:sp>
          <p:nvSpPr>
            <p:cNvPr id="11" name="Oval 10"/>
            <p:cNvSpPr/>
            <p:nvPr/>
          </p:nvSpPr>
          <p:spPr>
            <a:xfrm>
              <a:off x="6528084" y="3933056"/>
              <a:ext cx="106270" cy="10627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2" name="Oval 11"/>
            <p:cNvSpPr/>
            <p:nvPr/>
          </p:nvSpPr>
          <p:spPr>
            <a:xfrm>
              <a:off x="4860032" y="2026586"/>
              <a:ext cx="106270" cy="10627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3" name="Oval 12"/>
            <p:cNvSpPr/>
            <p:nvPr/>
          </p:nvSpPr>
          <p:spPr>
            <a:xfrm>
              <a:off x="4644008" y="2026586"/>
              <a:ext cx="106270" cy="10627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4" name="Oval 13"/>
            <p:cNvSpPr/>
            <p:nvPr/>
          </p:nvSpPr>
          <p:spPr>
            <a:xfrm>
              <a:off x="3474628" y="1556792"/>
              <a:ext cx="106270" cy="10627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5" name="Oval 14"/>
            <p:cNvSpPr/>
            <p:nvPr/>
          </p:nvSpPr>
          <p:spPr>
            <a:xfrm>
              <a:off x="3204090" y="2259862"/>
              <a:ext cx="106270" cy="10627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sp>
        <p:nvSpPr>
          <p:cNvPr id="19" name="TextBox 18"/>
          <p:cNvSpPr txBox="1"/>
          <p:nvPr/>
        </p:nvSpPr>
        <p:spPr>
          <a:xfrm>
            <a:off x="6373930" y="764704"/>
            <a:ext cx="2642326" cy="830997"/>
          </a:xfrm>
          <a:prstGeom prst="rect">
            <a:avLst/>
          </a:prstGeom>
          <a:noFill/>
        </p:spPr>
        <p:txBody>
          <a:bodyPr wrap="none" rtlCol="0">
            <a:spAutoFit/>
          </a:bodyPr>
          <a:lstStyle/>
          <a:p>
            <a:pPr algn="ctr"/>
            <a:r>
              <a:rPr lang="fo-FO" sz="2400" dirty="0" smtClean="0">
                <a:solidFill>
                  <a:srgbClr val="0000FF"/>
                </a:solidFill>
              </a:rPr>
              <a:t>(Hátún et al., 2016, </a:t>
            </a:r>
          </a:p>
          <a:p>
            <a:pPr algn="ctr"/>
            <a:r>
              <a:rPr lang="fo-FO" sz="2400" dirty="0" smtClean="0">
                <a:solidFill>
                  <a:srgbClr val="0000FF"/>
                </a:solidFill>
              </a:rPr>
              <a:t>updated)</a:t>
            </a:r>
            <a:endParaRPr lang="fo-FO" sz="2400" dirty="0">
              <a:solidFill>
                <a:srgbClr val="0000FF"/>
              </a:solidFill>
            </a:endParaRPr>
          </a:p>
        </p:txBody>
      </p:sp>
      <p:sp>
        <p:nvSpPr>
          <p:cNvPr id="20" name="TextBox 19"/>
          <p:cNvSpPr txBox="1"/>
          <p:nvPr/>
        </p:nvSpPr>
        <p:spPr>
          <a:xfrm>
            <a:off x="4499992" y="4725144"/>
            <a:ext cx="2997937" cy="769441"/>
          </a:xfrm>
          <a:prstGeom prst="rect">
            <a:avLst/>
          </a:prstGeom>
          <a:solidFill>
            <a:schemeClr val="tx1"/>
          </a:solidFill>
        </p:spPr>
        <p:txBody>
          <a:bodyPr wrap="none" rtlCol="0">
            <a:spAutoFit/>
          </a:bodyPr>
          <a:lstStyle/>
          <a:p>
            <a:r>
              <a:rPr lang="fo-FO" sz="4400" dirty="0" smtClean="0">
                <a:solidFill>
                  <a:schemeClr val="bg1"/>
                </a:solidFill>
              </a:rPr>
              <a:t>Still holds </a:t>
            </a:r>
            <a:r>
              <a:rPr lang="fo-FO" sz="4400" dirty="0" smtClean="0">
                <a:solidFill>
                  <a:schemeClr val="bg1"/>
                </a:solidFill>
                <a:sym typeface="Wingdings" pitchFamily="2" charset="2"/>
              </a:rPr>
              <a:t></a:t>
            </a:r>
            <a:endParaRPr lang="fo-FO" sz="4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4"/>
          <p:cNvGrpSpPr/>
          <p:nvPr/>
        </p:nvGrpSpPr>
        <p:grpSpPr>
          <a:xfrm>
            <a:off x="3311352" y="-99392"/>
            <a:ext cx="5832648" cy="3525461"/>
            <a:chOff x="3311352" y="-99392"/>
            <a:chExt cx="5832648" cy="3525461"/>
          </a:xfrm>
        </p:grpSpPr>
        <p:pic>
          <p:nvPicPr>
            <p:cNvPr id="4" name="Picture 3" descr="D:\Projektir\EU\NACLIM\Deliverables\2016\FaroeShelf_long.jpg"/>
            <p:cNvPicPr/>
            <p:nvPr/>
          </p:nvPicPr>
          <p:blipFill>
            <a:blip r:embed="rId2" cstate="print"/>
            <a:srcRect/>
            <a:stretch>
              <a:fillRect/>
            </a:stretch>
          </p:blipFill>
          <p:spPr bwMode="auto">
            <a:xfrm>
              <a:off x="3311352" y="-99392"/>
              <a:ext cx="5832648" cy="3525461"/>
            </a:xfrm>
            <a:prstGeom prst="rect">
              <a:avLst/>
            </a:prstGeom>
            <a:noFill/>
            <a:ln w="9525">
              <a:noFill/>
              <a:miter lim="800000"/>
              <a:headEnd/>
              <a:tailEnd/>
            </a:ln>
          </p:spPr>
        </p:pic>
        <p:sp>
          <p:nvSpPr>
            <p:cNvPr id="23" name="TextBox 22"/>
            <p:cNvSpPr txBox="1"/>
            <p:nvPr/>
          </p:nvSpPr>
          <p:spPr>
            <a:xfrm>
              <a:off x="4033911" y="188640"/>
              <a:ext cx="1011816" cy="400110"/>
            </a:xfrm>
            <a:prstGeom prst="rect">
              <a:avLst/>
            </a:prstGeom>
            <a:solidFill>
              <a:schemeClr val="bg1"/>
            </a:solidFill>
            <a:ln>
              <a:solidFill>
                <a:schemeClr val="tx1"/>
              </a:solidFill>
            </a:ln>
          </p:spPr>
          <p:txBody>
            <a:bodyPr wrap="none" rtlCol="0">
              <a:spAutoFit/>
            </a:bodyPr>
            <a:lstStyle/>
            <a:p>
              <a:pPr algn="ctr"/>
              <a:r>
                <a:rPr lang="fo-FO" sz="2000" dirty="0" smtClean="0"/>
                <a:t>Sandeel</a:t>
              </a:r>
            </a:p>
          </p:txBody>
        </p:sp>
        <p:sp>
          <p:nvSpPr>
            <p:cNvPr id="24" name="TextBox 23"/>
            <p:cNvSpPr txBox="1"/>
            <p:nvPr/>
          </p:nvSpPr>
          <p:spPr>
            <a:xfrm>
              <a:off x="4145026" y="1772816"/>
              <a:ext cx="590226" cy="400110"/>
            </a:xfrm>
            <a:prstGeom prst="rect">
              <a:avLst/>
            </a:prstGeom>
            <a:solidFill>
              <a:schemeClr val="bg1"/>
            </a:solidFill>
            <a:ln>
              <a:solidFill>
                <a:schemeClr val="tx1"/>
              </a:solidFill>
            </a:ln>
          </p:spPr>
          <p:txBody>
            <a:bodyPr wrap="none" rtlCol="0">
              <a:spAutoFit/>
            </a:bodyPr>
            <a:lstStyle/>
            <a:p>
              <a:pPr algn="ctr"/>
              <a:r>
                <a:rPr lang="fo-FO" sz="2000" dirty="0" smtClean="0"/>
                <a:t>Cod</a:t>
              </a:r>
            </a:p>
          </p:txBody>
        </p:sp>
      </p:grpSp>
      <p:grpSp>
        <p:nvGrpSpPr>
          <p:cNvPr id="17" name="Group 21"/>
          <p:cNvGrpSpPr/>
          <p:nvPr/>
        </p:nvGrpSpPr>
        <p:grpSpPr>
          <a:xfrm>
            <a:off x="5799197" y="3356992"/>
            <a:ext cx="3326937" cy="3528392"/>
            <a:chOff x="5799197" y="3356992"/>
            <a:chExt cx="3326937" cy="3528392"/>
          </a:xfrm>
        </p:grpSpPr>
        <p:pic>
          <p:nvPicPr>
            <p:cNvPr id="5" name="Picture 4" descr="D:\Projektir\EU\NACLIM\Deliverables\2016\FaroeShelf_short.jpg"/>
            <p:cNvPicPr/>
            <p:nvPr/>
          </p:nvPicPr>
          <p:blipFill>
            <a:blip r:embed="rId3" cstate="print"/>
            <a:srcRect/>
            <a:stretch>
              <a:fillRect/>
            </a:stretch>
          </p:blipFill>
          <p:spPr bwMode="auto">
            <a:xfrm>
              <a:off x="5868144" y="3356992"/>
              <a:ext cx="3257990" cy="3528392"/>
            </a:xfrm>
            <a:prstGeom prst="rect">
              <a:avLst/>
            </a:prstGeom>
            <a:noFill/>
            <a:ln w="9525">
              <a:noFill/>
              <a:miter lim="800000"/>
              <a:headEnd/>
              <a:tailEnd/>
            </a:ln>
          </p:spPr>
        </p:pic>
        <p:sp>
          <p:nvSpPr>
            <p:cNvPr id="20" name="TextBox 19"/>
            <p:cNvSpPr txBox="1"/>
            <p:nvPr/>
          </p:nvSpPr>
          <p:spPr>
            <a:xfrm>
              <a:off x="5799197" y="3356992"/>
              <a:ext cx="1047210" cy="707886"/>
            </a:xfrm>
            <a:prstGeom prst="rect">
              <a:avLst/>
            </a:prstGeom>
            <a:solidFill>
              <a:schemeClr val="bg1"/>
            </a:solidFill>
            <a:ln>
              <a:solidFill>
                <a:schemeClr val="tx1"/>
              </a:solidFill>
            </a:ln>
          </p:spPr>
          <p:txBody>
            <a:bodyPr wrap="none" rtlCol="0">
              <a:spAutoFit/>
            </a:bodyPr>
            <a:lstStyle/>
            <a:p>
              <a:pPr algn="ctr"/>
              <a:r>
                <a:rPr lang="fo-FO" sz="2000" dirty="0" smtClean="0"/>
                <a:t>Norway </a:t>
              </a:r>
            </a:p>
            <a:p>
              <a:pPr algn="ctr"/>
              <a:r>
                <a:rPr lang="fo-FO" sz="2000" dirty="0" smtClean="0"/>
                <a:t>pout</a:t>
              </a:r>
              <a:endParaRPr lang="fo-FO" sz="2000" dirty="0"/>
            </a:p>
          </p:txBody>
        </p:sp>
        <p:sp>
          <p:nvSpPr>
            <p:cNvPr id="21" name="TextBox 20"/>
            <p:cNvSpPr txBox="1"/>
            <p:nvPr/>
          </p:nvSpPr>
          <p:spPr>
            <a:xfrm>
              <a:off x="5842886" y="5060676"/>
              <a:ext cx="1098379" cy="400110"/>
            </a:xfrm>
            <a:prstGeom prst="rect">
              <a:avLst/>
            </a:prstGeom>
            <a:solidFill>
              <a:schemeClr val="bg1"/>
            </a:solidFill>
            <a:ln>
              <a:solidFill>
                <a:schemeClr val="tx1"/>
              </a:solidFill>
            </a:ln>
          </p:spPr>
          <p:txBody>
            <a:bodyPr wrap="none" rtlCol="0">
              <a:spAutoFit/>
            </a:bodyPr>
            <a:lstStyle/>
            <a:p>
              <a:pPr algn="ctr"/>
              <a:r>
                <a:rPr lang="fo-FO" sz="2000" dirty="0" smtClean="0"/>
                <a:t>Haddock</a:t>
              </a:r>
            </a:p>
          </p:txBody>
        </p:sp>
      </p:grpSp>
      <p:sp>
        <p:nvSpPr>
          <p:cNvPr id="2" name="Title 1"/>
          <p:cNvSpPr>
            <a:spLocks noGrp="1"/>
          </p:cNvSpPr>
          <p:nvPr>
            <p:ph type="title"/>
          </p:nvPr>
        </p:nvSpPr>
        <p:spPr>
          <a:xfrm>
            <a:off x="457200" y="274638"/>
            <a:ext cx="3034680" cy="1143000"/>
          </a:xfrm>
        </p:spPr>
        <p:txBody>
          <a:bodyPr>
            <a:normAutofit fontScale="90000"/>
          </a:bodyPr>
          <a:lstStyle/>
          <a:p>
            <a:r>
              <a:rPr lang="fo-FO" dirty="0" smtClean="0"/>
              <a:t>5. Local food</a:t>
            </a:r>
            <a:r>
              <a:rPr lang="fo-FO" sz="2000" dirty="0" smtClean="0"/>
              <a:t/>
            </a:r>
            <a:br>
              <a:rPr lang="fo-FO" sz="2000" dirty="0" smtClean="0"/>
            </a:br>
            <a:r>
              <a:rPr lang="fo-FO" sz="2700" dirty="0" smtClean="0"/>
              <a:t>O-group fish </a:t>
            </a:r>
            <a:br>
              <a:rPr lang="fo-FO" sz="2700" dirty="0" smtClean="0"/>
            </a:br>
            <a:r>
              <a:rPr lang="fo-FO" sz="2700" dirty="0" smtClean="0"/>
              <a:t>breeding season</a:t>
            </a:r>
            <a:endParaRPr lang="fo-FO" sz="2700" dirty="0"/>
          </a:p>
        </p:txBody>
      </p:sp>
      <p:pic>
        <p:nvPicPr>
          <p:cNvPr id="9" name="Picture 5"/>
          <p:cNvPicPr>
            <a:picLocks noChangeAspect="1" noChangeArrowheads="1"/>
          </p:cNvPicPr>
          <p:nvPr/>
        </p:nvPicPr>
        <p:blipFill>
          <a:blip r:embed="rId4" cstate="print"/>
          <a:srcRect l="45003" t="23700" r="4912" b="1331"/>
          <a:stretch>
            <a:fillRect/>
          </a:stretch>
        </p:blipFill>
        <p:spPr bwMode="auto">
          <a:xfrm>
            <a:off x="80479" y="4437112"/>
            <a:ext cx="4203489" cy="2359505"/>
          </a:xfrm>
          <a:prstGeom prst="rect">
            <a:avLst/>
          </a:prstGeom>
          <a:noFill/>
          <a:ln w="9525">
            <a:noFill/>
            <a:miter lim="800000"/>
            <a:headEnd/>
            <a:tailEnd/>
          </a:ln>
        </p:spPr>
      </p:pic>
      <p:sp>
        <p:nvSpPr>
          <p:cNvPr id="10" name="Freeform 9"/>
          <p:cNvSpPr/>
          <p:nvPr/>
        </p:nvSpPr>
        <p:spPr>
          <a:xfrm>
            <a:off x="3838755" y="5207480"/>
            <a:ext cx="462950" cy="127958"/>
          </a:xfrm>
          <a:custGeom>
            <a:avLst/>
            <a:gdLst>
              <a:gd name="connsiteX0" fmla="*/ 86264 w 462950"/>
              <a:gd name="connsiteY0" fmla="*/ 2875 h 127958"/>
              <a:gd name="connsiteX1" fmla="*/ 0 w 462950"/>
              <a:gd name="connsiteY1" fmla="*/ 28754 h 127958"/>
              <a:gd name="connsiteX2" fmla="*/ 86264 w 462950"/>
              <a:gd name="connsiteY2" fmla="*/ 115018 h 127958"/>
              <a:gd name="connsiteX3" fmla="*/ 405441 w 462950"/>
              <a:gd name="connsiteY3" fmla="*/ 106392 h 127958"/>
              <a:gd name="connsiteX4" fmla="*/ 431320 w 462950"/>
              <a:gd name="connsiteY4" fmla="*/ 37380 h 127958"/>
              <a:gd name="connsiteX5" fmla="*/ 310551 w 462950"/>
              <a:gd name="connsiteY5" fmla="*/ 11501 h 127958"/>
              <a:gd name="connsiteX6" fmla="*/ 86264 w 462950"/>
              <a:gd name="connsiteY6" fmla="*/ 2875 h 12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2950" h="127958">
                <a:moveTo>
                  <a:pt x="86264" y="2875"/>
                </a:moveTo>
                <a:cubicBezTo>
                  <a:pt x="34506" y="5750"/>
                  <a:pt x="0" y="10064"/>
                  <a:pt x="0" y="28754"/>
                </a:cubicBezTo>
                <a:cubicBezTo>
                  <a:pt x="0" y="47444"/>
                  <a:pt x="18691" y="102078"/>
                  <a:pt x="86264" y="115018"/>
                </a:cubicBezTo>
                <a:cubicBezTo>
                  <a:pt x="153837" y="127958"/>
                  <a:pt x="347932" y="119332"/>
                  <a:pt x="405441" y="106392"/>
                </a:cubicBezTo>
                <a:cubicBezTo>
                  <a:pt x="462950" y="93452"/>
                  <a:pt x="447135" y="53195"/>
                  <a:pt x="431320" y="37380"/>
                </a:cubicBezTo>
                <a:cubicBezTo>
                  <a:pt x="415505" y="21565"/>
                  <a:pt x="373811" y="17252"/>
                  <a:pt x="310551" y="11501"/>
                </a:cubicBezTo>
                <a:cubicBezTo>
                  <a:pt x="247291" y="5750"/>
                  <a:pt x="138022" y="0"/>
                  <a:pt x="86264" y="2875"/>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sz="2000"/>
          </a:p>
        </p:txBody>
      </p:sp>
      <p:grpSp>
        <p:nvGrpSpPr>
          <p:cNvPr id="18" name="Group 16"/>
          <p:cNvGrpSpPr/>
          <p:nvPr/>
        </p:nvGrpSpPr>
        <p:grpSpPr>
          <a:xfrm>
            <a:off x="6732240" y="-27384"/>
            <a:ext cx="768159" cy="6552728"/>
            <a:chOff x="6732240" y="-27384"/>
            <a:chExt cx="768159" cy="6552728"/>
          </a:xfrm>
        </p:grpSpPr>
        <p:sp>
          <p:nvSpPr>
            <p:cNvPr id="12" name="Rounded Rectangle 11"/>
            <p:cNvSpPr/>
            <p:nvPr/>
          </p:nvSpPr>
          <p:spPr>
            <a:xfrm>
              <a:off x="6876256" y="620688"/>
              <a:ext cx="360040" cy="590465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sz="2000"/>
            </a:p>
          </p:txBody>
        </p:sp>
        <p:sp>
          <p:nvSpPr>
            <p:cNvPr id="14" name="TextBox 13"/>
            <p:cNvSpPr txBox="1"/>
            <p:nvPr/>
          </p:nvSpPr>
          <p:spPr>
            <a:xfrm>
              <a:off x="6732240" y="-27384"/>
              <a:ext cx="768159" cy="707886"/>
            </a:xfrm>
            <a:prstGeom prst="rect">
              <a:avLst/>
            </a:prstGeom>
            <a:noFill/>
          </p:spPr>
          <p:txBody>
            <a:bodyPr wrap="none" rtlCol="0">
              <a:spAutoFit/>
            </a:bodyPr>
            <a:lstStyle/>
            <a:p>
              <a:r>
                <a:rPr lang="fo-FO" sz="2000" dirty="0" smtClean="0">
                  <a:solidFill>
                    <a:srgbClr val="C00000"/>
                  </a:solidFill>
                </a:rPr>
                <a:t>2000,</a:t>
              </a:r>
            </a:p>
            <a:p>
              <a:r>
                <a:rPr lang="fo-FO" sz="2000" dirty="0" smtClean="0">
                  <a:solidFill>
                    <a:srgbClr val="C00000"/>
                  </a:solidFill>
                </a:rPr>
                <a:t>2001</a:t>
              </a:r>
              <a:endParaRPr lang="fo-FO" sz="2000" dirty="0">
                <a:solidFill>
                  <a:srgbClr val="C00000"/>
                </a:solidFill>
              </a:endParaRPr>
            </a:p>
          </p:txBody>
        </p:sp>
      </p:grpSp>
      <p:grpSp>
        <p:nvGrpSpPr>
          <p:cNvPr id="19" name="Group 17"/>
          <p:cNvGrpSpPr/>
          <p:nvPr/>
        </p:nvGrpSpPr>
        <p:grpSpPr>
          <a:xfrm>
            <a:off x="7596336" y="-27384"/>
            <a:ext cx="768159" cy="6552728"/>
            <a:chOff x="7596336" y="-27384"/>
            <a:chExt cx="768159" cy="6552728"/>
          </a:xfrm>
        </p:grpSpPr>
        <p:sp>
          <p:nvSpPr>
            <p:cNvPr id="11" name="Rounded Rectangle 10"/>
            <p:cNvSpPr/>
            <p:nvPr/>
          </p:nvSpPr>
          <p:spPr>
            <a:xfrm>
              <a:off x="7812360" y="620688"/>
              <a:ext cx="360040" cy="590465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sz="2000"/>
            </a:p>
          </p:txBody>
        </p:sp>
        <p:sp>
          <p:nvSpPr>
            <p:cNvPr id="15" name="TextBox 14"/>
            <p:cNvSpPr txBox="1"/>
            <p:nvPr/>
          </p:nvSpPr>
          <p:spPr>
            <a:xfrm>
              <a:off x="7596336" y="-27384"/>
              <a:ext cx="768159" cy="707886"/>
            </a:xfrm>
            <a:prstGeom prst="rect">
              <a:avLst/>
            </a:prstGeom>
            <a:noFill/>
          </p:spPr>
          <p:txBody>
            <a:bodyPr wrap="none" rtlCol="0">
              <a:spAutoFit/>
            </a:bodyPr>
            <a:lstStyle/>
            <a:p>
              <a:r>
                <a:rPr lang="fo-FO" sz="2000" dirty="0" smtClean="0">
                  <a:solidFill>
                    <a:srgbClr val="C00000"/>
                  </a:solidFill>
                </a:rPr>
                <a:t>2008,</a:t>
              </a:r>
            </a:p>
            <a:p>
              <a:r>
                <a:rPr lang="fo-FO" sz="2000" dirty="0" smtClean="0">
                  <a:solidFill>
                    <a:srgbClr val="C00000"/>
                  </a:solidFill>
                </a:rPr>
                <a:t>2009</a:t>
              </a:r>
              <a:endParaRPr lang="fo-FO" sz="2000" dirty="0">
                <a:solidFill>
                  <a:srgbClr val="C00000"/>
                </a:solidFill>
              </a:endParaRPr>
            </a:p>
          </p:txBody>
        </p:sp>
      </p:grpSp>
      <p:grpSp>
        <p:nvGrpSpPr>
          <p:cNvPr id="22" name="Group 18"/>
          <p:cNvGrpSpPr/>
          <p:nvPr/>
        </p:nvGrpSpPr>
        <p:grpSpPr>
          <a:xfrm>
            <a:off x="8198372" y="-87517"/>
            <a:ext cx="1042273" cy="6612861"/>
            <a:chOff x="8198372" y="-87517"/>
            <a:chExt cx="1042273" cy="6612861"/>
          </a:xfrm>
        </p:grpSpPr>
        <p:sp>
          <p:nvSpPr>
            <p:cNvPr id="13" name="Rounded Rectangle 12"/>
            <p:cNvSpPr/>
            <p:nvPr/>
          </p:nvSpPr>
          <p:spPr>
            <a:xfrm>
              <a:off x="8604448" y="260648"/>
              <a:ext cx="432048" cy="626469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sz="2000"/>
            </a:p>
          </p:txBody>
        </p:sp>
        <p:sp>
          <p:nvSpPr>
            <p:cNvPr id="16" name="TextBox 15"/>
            <p:cNvSpPr txBox="1"/>
            <p:nvPr/>
          </p:nvSpPr>
          <p:spPr>
            <a:xfrm>
              <a:off x="8198372" y="-87517"/>
              <a:ext cx="1042273" cy="400110"/>
            </a:xfrm>
            <a:prstGeom prst="rect">
              <a:avLst/>
            </a:prstGeom>
            <a:noFill/>
          </p:spPr>
          <p:txBody>
            <a:bodyPr wrap="none" rtlCol="0">
              <a:spAutoFit/>
            </a:bodyPr>
            <a:lstStyle/>
            <a:p>
              <a:r>
                <a:rPr lang="fo-FO" sz="2000" dirty="0" smtClean="0">
                  <a:solidFill>
                    <a:srgbClr val="C00000"/>
                  </a:solidFill>
                </a:rPr>
                <a:t>2014-16</a:t>
              </a:r>
            </a:p>
          </p:txBody>
        </p:sp>
      </p:grpSp>
      <p:sp>
        <p:nvSpPr>
          <p:cNvPr id="8" name="Rectangle 7"/>
          <p:cNvSpPr/>
          <p:nvPr/>
        </p:nvSpPr>
        <p:spPr>
          <a:xfrm>
            <a:off x="467544" y="5397023"/>
            <a:ext cx="5472608" cy="1200329"/>
          </a:xfrm>
          <a:prstGeom prst="rect">
            <a:avLst/>
          </a:prstGeom>
          <a:solidFill>
            <a:schemeClr val="bg1"/>
          </a:solidFill>
          <a:ln>
            <a:solidFill>
              <a:schemeClr val="tx1"/>
            </a:solidFill>
          </a:ln>
        </p:spPr>
        <p:txBody>
          <a:bodyPr wrap="square">
            <a:spAutoFit/>
          </a:bodyPr>
          <a:lstStyle/>
          <a:p>
            <a:r>
              <a:rPr lang="fo-FO" sz="2400" dirty="0"/>
              <a:t>#</a:t>
            </a:r>
            <a:r>
              <a:rPr lang="fo-FO" sz="2400" dirty="0" smtClean="0"/>
              <a:t> </a:t>
            </a:r>
            <a:r>
              <a:rPr lang="fo-FO" sz="2400" dirty="0"/>
              <a:t>young puffins captured </a:t>
            </a:r>
            <a:r>
              <a:rPr lang="fo-FO" sz="2400" dirty="0" smtClean="0"/>
              <a:t>in </a:t>
            </a:r>
            <a:r>
              <a:rPr lang="fo-FO" sz="2400" dirty="0"/>
              <a:t>the Vestmannaeyjar </a:t>
            </a:r>
            <a:r>
              <a:rPr lang="fo-FO" sz="2400" dirty="0" smtClean="0"/>
              <a:t>islands (South Iceland) in 2015 quadrupled </a:t>
            </a:r>
            <a:r>
              <a:rPr lang="fo-FO" sz="2400" dirty="0"/>
              <a:t>compared to </a:t>
            </a:r>
            <a:r>
              <a:rPr lang="fo-FO" sz="2400" dirty="0" smtClean="0"/>
              <a:t>2014 </a:t>
            </a:r>
            <a:endParaRPr lang="fo-FO" sz="2400" dirty="0"/>
          </a:p>
        </p:txBody>
      </p:sp>
      <p:sp>
        <p:nvSpPr>
          <p:cNvPr id="7" name="TextBox 6"/>
          <p:cNvSpPr txBox="1"/>
          <p:nvPr/>
        </p:nvSpPr>
        <p:spPr>
          <a:xfrm>
            <a:off x="35496" y="3861048"/>
            <a:ext cx="9065430" cy="830997"/>
          </a:xfrm>
          <a:prstGeom prst="rect">
            <a:avLst/>
          </a:prstGeom>
          <a:solidFill>
            <a:schemeClr val="bg1"/>
          </a:solidFill>
          <a:ln>
            <a:solidFill>
              <a:schemeClr val="tx1"/>
            </a:solidFill>
          </a:ln>
        </p:spPr>
        <p:txBody>
          <a:bodyPr wrap="none" rtlCol="0">
            <a:spAutoFit/>
          </a:bodyPr>
          <a:lstStyle/>
          <a:p>
            <a:r>
              <a:rPr lang="fo-FO" sz="2400" dirty="0" smtClean="0"/>
              <a:t>A general improvement for seabirds in the Faroe Islands in </a:t>
            </a:r>
          </a:p>
          <a:p>
            <a:r>
              <a:rPr lang="fo-FO" sz="2400" dirty="0" smtClean="0"/>
              <a:t>2014, 2015 and especially in 2016 and 2017 (pers. Comm Bergur Olsen)</a:t>
            </a:r>
          </a:p>
        </p:txBody>
      </p:sp>
      <p:sp>
        <p:nvSpPr>
          <p:cNvPr id="6" name="TextBox 5"/>
          <p:cNvSpPr txBox="1"/>
          <p:nvPr/>
        </p:nvSpPr>
        <p:spPr>
          <a:xfrm>
            <a:off x="179512" y="1562016"/>
            <a:ext cx="7345281" cy="2185214"/>
          </a:xfrm>
          <a:prstGeom prst="rect">
            <a:avLst/>
          </a:prstGeom>
          <a:solidFill>
            <a:schemeClr val="bg1"/>
          </a:solidFill>
          <a:ln>
            <a:solidFill>
              <a:schemeClr val="tx1"/>
            </a:solidFill>
          </a:ln>
        </p:spPr>
        <p:txBody>
          <a:bodyPr wrap="none" rtlCol="0">
            <a:spAutoFit/>
          </a:bodyPr>
          <a:lstStyle/>
          <a:p>
            <a:r>
              <a:rPr lang="fo-FO" sz="2400" dirty="0" smtClean="0"/>
              <a:t>“The 2015 breeding season on </a:t>
            </a:r>
            <a:r>
              <a:rPr lang="fo-FO" sz="2400" b="1" dirty="0" smtClean="0"/>
              <a:t>Isle of May</a:t>
            </a:r>
            <a:r>
              <a:rPr lang="fo-FO" sz="2400" dirty="0" smtClean="0"/>
              <a:t> proved to be </a:t>
            </a:r>
          </a:p>
          <a:p>
            <a:r>
              <a:rPr lang="fo-FO" sz="2400" dirty="0" smtClean="0"/>
              <a:t>another good year following the general success of 2014”</a:t>
            </a:r>
          </a:p>
          <a:p>
            <a:endParaRPr lang="fo-FO" sz="2000" dirty="0"/>
          </a:p>
          <a:p>
            <a:r>
              <a:rPr lang="fo-FO" sz="2400" dirty="0" smtClean="0"/>
              <a:t>“...black-legged kittiwakes had </a:t>
            </a:r>
            <a:r>
              <a:rPr lang="fo-FO" sz="2400" dirty="0" smtClean="0">
                <a:solidFill>
                  <a:srgbClr val="008000"/>
                </a:solidFill>
              </a:rPr>
              <a:t>one of their </a:t>
            </a:r>
          </a:p>
          <a:p>
            <a:r>
              <a:rPr lang="fo-FO" sz="2400" dirty="0" smtClean="0">
                <a:solidFill>
                  <a:srgbClr val="008000"/>
                </a:solidFill>
              </a:rPr>
              <a:t>most successful seasons on record</a:t>
            </a:r>
            <a:r>
              <a:rPr lang="fo-FO" sz="2400" dirty="0" smtClean="0"/>
              <a:t>”</a:t>
            </a:r>
          </a:p>
          <a:p>
            <a:r>
              <a:rPr lang="fo-FO" sz="2000" dirty="0" smtClean="0"/>
              <a:t>(</a:t>
            </a:r>
            <a:r>
              <a:rPr lang="fo-FO" sz="2000" u="sng" dirty="0">
                <a:hlinkClick r:id="rId5"/>
              </a:rPr>
              <a:t>http://</a:t>
            </a:r>
            <a:r>
              <a:rPr lang="fo-FO" sz="2000" u="sng" dirty="0" smtClean="0">
                <a:hlinkClick r:id="rId5"/>
              </a:rPr>
              <a:t>www.ceh.ac.uk/isle-may-breeding-season-summaries#2015</a:t>
            </a:r>
            <a:r>
              <a:rPr lang="fo-FO" sz="2000" u="sng" dirty="0" smtClean="0"/>
              <a:t>)</a:t>
            </a:r>
            <a:endParaRPr lang="fo-FO" sz="2000" dirty="0"/>
          </a:p>
        </p:txBody>
      </p:sp>
      <p:sp>
        <p:nvSpPr>
          <p:cNvPr id="26" name="TextBox 25"/>
          <p:cNvSpPr txBox="1"/>
          <p:nvPr/>
        </p:nvSpPr>
        <p:spPr>
          <a:xfrm>
            <a:off x="824944" y="4300061"/>
            <a:ext cx="7635488" cy="2585323"/>
          </a:xfrm>
          <a:prstGeom prst="rect">
            <a:avLst/>
          </a:prstGeom>
          <a:solidFill>
            <a:schemeClr val="tx1"/>
          </a:solidFill>
        </p:spPr>
        <p:txBody>
          <a:bodyPr wrap="none" rtlCol="0">
            <a:spAutoFit/>
          </a:bodyPr>
          <a:lstStyle/>
          <a:p>
            <a:pPr algn="ctr"/>
            <a:r>
              <a:rPr lang="fo-FO" sz="5400" dirty="0" smtClean="0">
                <a:solidFill>
                  <a:srgbClr val="FFFF00"/>
                </a:solidFill>
              </a:rPr>
              <a:t>The 2014-2016 convection</a:t>
            </a:r>
          </a:p>
          <a:p>
            <a:pPr algn="ctr"/>
            <a:r>
              <a:rPr lang="fo-FO" sz="5400" dirty="0" smtClean="0">
                <a:solidFill>
                  <a:srgbClr val="FFFF00"/>
                </a:solidFill>
              </a:rPr>
              <a:t> has blown life!</a:t>
            </a:r>
          </a:p>
          <a:p>
            <a:pPr algn="ctr"/>
            <a:r>
              <a:rPr lang="fo-FO" sz="5400" dirty="0" smtClean="0">
                <a:solidFill>
                  <a:srgbClr val="FFFF00"/>
                </a:solidFill>
              </a:rPr>
              <a:t>- forecasting potential</a:t>
            </a:r>
            <a:endParaRPr lang="fo-FO" sz="54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ppt_w"/>
                                          </p:val>
                                        </p:tav>
                                        <p:tav tm="100000">
                                          <p:val>
                                            <p:strVal val="#ppt_w"/>
                                          </p:val>
                                        </p:tav>
                                      </p:tavLst>
                                    </p:anim>
                                    <p:anim calcmode="lin" valueType="num">
                                      <p:cBhvr>
                                        <p:cTn id="8" dur="50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3" presetClass="entr" presetSubtype="16"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3" presetClass="entr" presetSubtype="16"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7" grpId="0" animBg="1"/>
      <p:bldP spid="6" grpId="0" animBg="1"/>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descr="tromso4.bmp"/>
          <p:cNvPicPr>
            <a:picLocks noChangeAspect="1"/>
          </p:cNvPicPr>
          <p:nvPr/>
        </p:nvPicPr>
        <p:blipFill>
          <a:blip r:embed="rId3" cstate="print"/>
          <a:stretch>
            <a:fillRect/>
          </a:stretch>
        </p:blipFill>
        <p:spPr>
          <a:xfrm>
            <a:off x="-108520" y="-243408"/>
            <a:ext cx="10172510" cy="7193562"/>
          </a:xfrm>
          <a:prstGeom prst="rect">
            <a:avLst/>
          </a:prstGeom>
          <a:ln w="63500">
            <a:noFill/>
          </a:ln>
        </p:spPr>
      </p:pic>
      <p:sp>
        <p:nvSpPr>
          <p:cNvPr id="13" name="TextBox 12"/>
          <p:cNvSpPr txBox="1"/>
          <p:nvPr/>
        </p:nvSpPr>
        <p:spPr>
          <a:xfrm>
            <a:off x="2339752" y="4643844"/>
            <a:ext cx="1512168" cy="369332"/>
          </a:xfrm>
          <a:prstGeom prst="rect">
            <a:avLst/>
          </a:prstGeom>
          <a:noFill/>
        </p:spPr>
        <p:txBody>
          <a:bodyPr wrap="square" rtlCol="0">
            <a:spAutoFit/>
          </a:bodyPr>
          <a:lstStyle/>
          <a:p>
            <a:r>
              <a:rPr lang="fo-FO" b="1" dirty="0" smtClean="0">
                <a:solidFill>
                  <a:schemeClr val="bg1"/>
                </a:solidFill>
              </a:rPr>
              <a:t> Iceland</a:t>
            </a:r>
            <a:endParaRPr lang="fo-FO" b="1" dirty="0">
              <a:solidFill>
                <a:schemeClr val="bg1"/>
              </a:solidFill>
            </a:endParaRPr>
          </a:p>
        </p:txBody>
      </p:sp>
      <p:sp>
        <p:nvSpPr>
          <p:cNvPr id="18" name="TextBox 17"/>
          <p:cNvSpPr txBox="1"/>
          <p:nvPr/>
        </p:nvSpPr>
        <p:spPr>
          <a:xfrm>
            <a:off x="5472608" y="3790781"/>
            <a:ext cx="1475656" cy="769441"/>
          </a:xfrm>
          <a:prstGeom prst="rect">
            <a:avLst/>
          </a:prstGeom>
          <a:noFill/>
        </p:spPr>
        <p:txBody>
          <a:bodyPr wrap="square" rtlCol="0">
            <a:spAutoFit/>
          </a:bodyPr>
          <a:lstStyle/>
          <a:p>
            <a:pPr algn="ctr"/>
            <a:r>
              <a:rPr lang="fo-FO" sz="2200" b="1" dirty="0" smtClean="0">
                <a:solidFill>
                  <a:schemeClr val="bg1"/>
                </a:solidFill>
              </a:rPr>
              <a:t>Norwegian Basin</a:t>
            </a:r>
            <a:endParaRPr lang="fo-FO" sz="2200" b="1" dirty="0">
              <a:solidFill>
                <a:schemeClr val="bg1"/>
              </a:solidFill>
            </a:endParaRPr>
          </a:p>
        </p:txBody>
      </p:sp>
      <p:sp>
        <p:nvSpPr>
          <p:cNvPr id="58" name="TextBox 57"/>
          <p:cNvSpPr txBox="1"/>
          <p:nvPr/>
        </p:nvSpPr>
        <p:spPr>
          <a:xfrm>
            <a:off x="3275856" y="3140968"/>
            <a:ext cx="1800200" cy="769441"/>
          </a:xfrm>
          <a:prstGeom prst="rect">
            <a:avLst/>
          </a:prstGeom>
          <a:noFill/>
          <a:effectLst>
            <a:outerShdw blurRad="88900" dist="50800" dir="5400000" algn="ctr" rotWithShape="0">
              <a:srgbClr val="000000">
                <a:alpha val="0"/>
              </a:srgbClr>
            </a:outerShdw>
          </a:effectLst>
        </p:spPr>
        <p:txBody>
          <a:bodyPr wrap="square" rtlCol="0">
            <a:spAutoFit/>
          </a:bodyPr>
          <a:lstStyle/>
          <a:p>
            <a:pPr algn="ctr"/>
            <a:r>
              <a:rPr lang="fo-FO" sz="2200" b="1" dirty="0" smtClean="0">
                <a:solidFill>
                  <a:schemeClr val="bg1"/>
                </a:solidFill>
              </a:rPr>
              <a:t>Iceland</a:t>
            </a:r>
          </a:p>
          <a:p>
            <a:pPr algn="ctr"/>
            <a:r>
              <a:rPr lang="fo-FO" sz="2200" b="1" dirty="0" smtClean="0">
                <a:solidFill>
                  <a:schemeClr val="bg1"/>
                </a:solidFill>
              </a:rPr>
              <a:t> Sea</a:t>
            </a:r>
            <a:endParaRPr lang="fo-FO" sz="2200" b="1" dirty="0">
              <a:solidFill>
                <a:schemeClr val="bg1"/>
              </a:solidFill>
            </a:endParaRPr>
          </a:p>
        </p:txBody>
      </p:sp>
      <p:sp>
        <p:nvSpPr>
          <p:cNvPr id="35" name="Freeform 34"/>
          <p:cNvSpPr/>
          <p:nvPr/>
        </p:nvSpPr>
        <p:spPr>
          <a:xfrm>
            <a:off x="1117600" y="4713514"/>
            <a:ext cx="2311400" cy="1709057"/>
          </a:xfrm>
          <a:custGeom>
            <a:avLst/>
            <a:gdLst>
              <a:gd name="connsiteX0" fmla="*/ 2311400 w 2311400"/>
              <a:gd name="connsiteY0" fmla="*/ 1709057 h 1709057"/>
              <a:gd name="connsiteX1" fmla="*/ 2180771 w 2311400"/>
              <a:gd name="connsiteY1" fmla="*/ 1447800 h 1709057"/>
              <a:gd name="connsiteX2" fmla="*/ 1571171 w 2311400"/>
              <a:gd name="connsiteY2" fmla="*/ 1284515 h 1709057"/>
              <a:gd name="connsiteX3" fmla="*/ 732971 w 2311400"/>
              <a:gd name="connsiteY3" fmla="*/ 1328057 h 1709057"/>
              <a:gd name="connsiteX4" fmla="*/ 101600 w 2311400"/>
              <a:gd name="connsiteY4" fmla="*/ 1502229 h 1709057"/>
              <a:gd name="connsiteX5" fmla="*/ 123371 w 2311400"/>
              <a:gd name="connsiteY5" fmla="*/ 947057 h 1709057"/>
              <a:gd name="connsiteX6" fmla="*/ 123371 w 2311400"/>
              <a:gd name="connsiteY6" fmla="*/ 609600 h 1709057"/>
              <a:gd name="connsiteX7" fmla="*/ 14514 w 2311400"/>
              <a:gd name="connsiteY7" fmla="*/ 0 h 1709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1400" h="1709057">
                <a:moveTo>
                  <a:pt x="2311400" y="1709057"/>
                </a:moveTo>
                <a:cubicBezTo>
                  <a:pt x="2307771" y="1613807"/>
                  <a:pt x="2304142" y="1518557"/>
                  <a:pt x="2180771" y="1447800"/>
                </a:cubicBezTo>
                <a:cubicBezTo>
                  <a:pt x="2057400" y="1377043"/>
                  <a:pt x="1812471" y="1304472"/>
                  <a:pt x="1571171" y="1284515"/>
                </a:cubicBezTo>
                <a:cubicBezTo>
                  <a:pt x="1329871" y="1264558"/>
                  <a:pt x="977899" y="1291771"/>
                  <a:pt x="732971" y="1328057"/>
                </a:cubicBezTo>
                <a:cubicBezTo>
                  <a:pt x="488043" y="1364343"/>
                  <a:pt x="203200" y="1565729"/>
                  <a:pt x="101600" y="1502229"/>
                </a:cubicBezTo>
                <a:cubicBezTo>
                  <a:pt x="0" y="1438729"/>
                  <a:pt x="119743" y="1095828"/>
                  <a:pt x="123371" y="947057"/>
                </a:cubicBezTo>
                <a:cubicBezTo>
                  <a:pt x="126999" y="798286"/>
                  <a:pt x="141514" y="767443"/>
                  <a:pt x="123371" y="609600"/>
                </a:cubicBezTo>
                <a:cubicBezTo>
                  <a:pt x="105228" y="451757"/>
                  <a:pt x="59871" y="225878"/>
                  <a:pt x="14514" y="0"/>
                </a:cubicBezTo>
              </a:path>
            </a:pathLst>
          </a:custGeom>
          <a:noFill/>
          <a:ln w="762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36" name="Freeform 35"/>
          <p:cNvSpPr/>
          <p:nvPr/>
        </p:nvSpPr>
        <p:spPr>
          <a:xfrm>
            <a:off x="4005943" y="5442857"/>
            <a:ext cx="2808514" cy="957943"/>
          </a:xfrm>
          <a:custGeom>
            <a:avLst/>
            <a:gdLst>
              <a:gd name="connsiteX0" fmla="*/ 0 w 2808514"/>
              <a:gd name="connsiteY0" fmla="*/ 957943 h 957943"/>
              <a:gd name="connsiteX1" fmla="*/ 32657 w 2808514"/>
              <a:gd name="connsiteY1" fmla="*/ 838200 h 957943"/>
              <a:gd name="connsiteX2" fmla="*/ 152400 w 2808514"/>
              <a:gd name="connsiteY2" fmla="*/ 457200 h 957943"/>
              <a:gd name="connsiteX3" fmla="*/ 468086 w 2808514"/>
              <a:gd name="connsiteY3" fmla="*/ 108857 h 957943"/>
              <a:gd name="connsiteX4" fmla="*/ 990600 w 2808514"/>
              <a:gd name="connsiteY4" fmla="*/ 283029 h 957943"/>
              <a:gd name="connsiteX5" fmla="*/ 1785257 w 2808514"/>
              <a:gd name="connsiteY5" fmla="*/ 424543 h 957943"/>
              <a:gd name="connsiteX6" fmla="*/ 2808514 w 2808514"/>
              <a:gd name="connsiteY6" fmla="*/ 0 h 95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514" h="957943">
                <a:moveTo>
                  <a:pt x="0" y="957943"/>
                </a:moveTo>
                <a:cubicBezTo>
                  <a:pt x="3628" y="939800"/>
                  <a:pt x="7257" y="921657"/>
                  <a:pt x="32657" y="838200"/>
                </a:cubicBezTo>
                <a:cubicBezTo>
                  <a:pt x="58057" y="754743"/>
                  <a:pt x="79829" y="578757"/>
                  <a:pt x="152400" y="457200"/>
                </a:cubicBezTo>
                <a:cubicBezTo>
                  <a:pt x="224971" y="335643"/>
                  <a:pt x="328386" y="137885"/>
                  <a:pt x="468086" y="108857"/>
                </a:cubicBezTo>
                <a:cubicBezTo>
                  <a:pt x="607786" y="79829"/>
                  <a:pt x="771072" y="230415"/>
                  <a:pt x="990600" y="283029"/>
                </a:cubicBezTo>
                <a:cubicBezTo>
                  <a:pt x="1210129" y="335643"/>
                  <a:pt x="1482271" y="471714"/>
                  <a:pt x="1785257" y="424543"/>
                </a:cubicBezTo>
                <a:cubicBezTo>
                  <a:pt x="2088243" y="377372"/>
                  <a:pt x="2448378" y="188686"/>
                  <a:pt x="2808514" y="0"/>
                </a:cubicBezTo>
              </a:path>
            </a:pathLst>
          </a:custGeom>
          <a:ln w="762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37" name="Freeform 36"/>
          <p:cNvSpPr/>
          <p:nvPr/>
        </p:nvSpPr>
        <p:spPr>
          <a:xfrm>
            <a:off x="1143000" y="3523343"/>
            <a:ext cx="2166257" cy="711200"/>
          </a:xfrm>
          <a:custGeom>
            <a:avLst/>
            <a:gdLst>
              <a:gd name="connsiteX0" fmla="*/ 0 w 2166257"/>
              <a:gd name="connsiteY0" fmla="*/ 711200 h 711200"/>
              <a:gd name="connsiteX1" fmla="*/ 87086 w 2166257"/>
              <a:gd name="connsiteY1" fmla="*/ 526143 h 711200"/>
              <a:gd name="connsiteX2" fmla="*/ 446314 w 2166257"/>
              <a:gd name="connsiteY2" fmla="*/ 145143 h 711200"/>
              <a:gd name="connsiteX3" fmla="*/ 1045029 w 2166257"/>
              <a:gd name="connsiteY3" fmla="*/ 14514 h 711200"/>
              <a:gd name="connsiteX4" fmla="*/ 2166257 w 2166257"/>
              <a:gd name="connsiteY4" fmla="*/ 58057 h 711200"/>
              <a:gd name="connsiteX5" fmla="*/ 2166257 w 2166257"/>
              <a:gd name="connsiteY5" fmla="*/ 58057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257" h="711200">
                <a:moveTo>
                  <a:pt x="0" y="711200"/>
                </a:moveTo>
                <a:cubicBezTo>
                  <a:pt x="6350" y="665843"/>
                  <a:pt x="12700" y="620486"/>
                  <a:pt x="87086" y="526143"/>
                </a:cubicBezTo>
                <a:cubicBezTo>
                  <a:pt x="161472" y="431800"/>
                  <a:pt x="286657" y="230415"/>
                  <a:pt x="446314" y="145143"/>
                </a:cubicBezTo>
                <a:cubicBezTo>
                  <a:pt x="605971" y="59872"/>
                  <a:pt x="758372" y="29028"/>
                  <a:pt x="1045029" y="14514"/>
                </a:cubicBezTo>
                <a:cubicBezTo>
                  <a:pt x="1331686" y="0"/>
                  <a:pt x="2166257" y="58057"/>
                  <a:pt x="2166257" y="58057"/>
                </a:cubicBezTo>
                <a:lnTo>
                  <a:pt x="2166257" y="58057"/>
                </a:lnTo>
              </a:path>
            </a:pathLst>
          </a:cu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sp>
        <p:nvSpPr>
          <p:cNvPr id="39" name="Freeform 38"/>
          <p:cNvSpPr/>
          <p:nvPr/>
        </p:nvSpPr>
        <p:spPr>
          <a:xfrm>
            <a:off x="2951843" y="283029"/>
            <a:ext cx="2186214" cy="5029200"/>
          </a:xfrm>
          <a:custGeom>
            <a:avLst/>
            <a:gdLst>
              <a:gd name="connsiteX0" fmla="*/ 390071 w 2186214"/>
              <a:gd name="connsiteY0" fmla="*/ 0 h 5029200"/>
              <a:gd name="connsiteX1" fmla="*/ 270328 w 2186214"/>
              <a:gd name="connsiteY1" fmla="*/ 370114 h 5029200"/>
              <a:gd name="connsiteX2" fmla="*/ 63500 w 2186214"/>
              <a:gd name="connsiteY2" fmla="*/ 859971 h 5029200"/>
              <a:gd name="connsiteX3" fmla="*/ 117928 w 2186214"/>
              <a:gd name="connsiteY3" fmla="*/ 1926771 h 5029200"/>
              <a:gd name="connsiteX4" fmla="*/ 771071 w 2186214"/>
              <a:gd name="connsiteY4" fmla="*/ 3102428 h 5029200"/>
              <a:gd name="connsiteX5" fmla="*/ 1456871 w 2186214"/>
              <a:gd name="connsiteY5" fmla="*/ 4136571 h 5029200"/>
              <a:gd name="connsiteX6" fmla="*/ 2186214 w 2186214"/>
              <a:gd name="connsiteY6" fmla="*/ 5029200 h 50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6214" h="5029200">
                <a:moveTo>
                  <a:pt x="390071" y="0"/>
                </a:moveTo>
                <a:cubicBezTo>
                  <a:pt x="357413" y="113393"/>
                  <a:pt x="324756" y="226786"/>
                  <a:pt x="270328" y="370114"/>
                </a:cubicBezTo>
                <a:cubicBezTo>
                  <a:pt x="215900" y="513442"/>
                  <a:pt x="88900" y="600528"/>
                  <a:pt x="63500" y="859971"/>
                </a:cubicBezTo>
                <a:cubicBezTo>
                  <a:pt x="38100" y="1119414"/>
                  <a:pt x="0" y="1553028"/>
                  <a:pt x="117928" y="1926771"/>
                </a:cubicBezTo>
                <a:cubicBezTo>
                  <a:pt x="235857" y="2300514"/>
                  <a:pt x="547914" y="2734128"/>
                  <a:pt x="771071" y="3102428"/>
                </a:cubicBezTo>
                <a:cubicBezTo>
                  <a:pt x="994228" y="3470728"/>
                  <a:pt x="1221014" y="3815442"/>
                  <a:pt x="1456871" y="4136571"/>
                </a:cubicBezTo>
                <a:cubicBezTo>
                  <a:pt x="1692728" y="4457700"/>
                  <a:pt x="1939471" y="4743450"/>
                  <a:pt x="2186214" y="5029200"/>
                </a:cubicBezTo>
              </a:path>
            </a:pathLst>
          </a:custGeom>
          <a:ln w="76200">
            <a:solidFill>
              <a:srgbClr val="3004AC"/>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pic>
        <p:nvPicPr>
          <p:cNvPr id="63" name="Picture 62" descr="D:\Myndir\Gjøgnumskygdar myndir\Calanus_RGB_gj.tif"/>
          <p:cNvPicPr>
            <a:picLocks noChangeAspect="1" noChangeArrowheads="1"/>
          </p:cNvPicPr>
          <p:nvPr/>
        </p:nvPicPr>
        <p:blipFill>
          <a:blip r:embed="rId4" cstate="print"/>
          <a:srcRect/>
          <a:stretch>
            <a:fillRect/>
          </a:stretch>
        </p:blipFill>
        <p:spPr bwMode="auto">
          <a:xfrm rot="814547">
            <a:off x="2528396" y="141971"/>
            <a:ext cx="1347015" cy="1154118"/>
          </a:xfrm>
          <a:prstGeom prst="rect">
            <a:avLst/>
          </a:prstGeom>
          <a:noFill/>
        </p:spPr>
      </p:pic>
      <p:sp>
        <p:nvSpPr>
          <p:cNvPr id="41" name="TextBox 40"/>
          <p:cNvSpPr txBox="1"/>
          <p:nvPr/>
        </p:nvSpPr>
        <p:spPr>
          <a:xfrm>
            <a:off x="4739542" y="201701"/>
            <a:ext cx="3720890" cy="584775"/>
          </a:xfrm>
          <a:prstGeom prst="rect">
            <a:avLst/>
          </a:prstGeom>
          <a:solidFill>
            <a:schemeClr val="bg1"/>
          </a:solidFill>
          <a:ln>
            <a:solidFill>
              <a:schemeClr val="tx1"/>
            </a:solidFill>
          </a:ln>
        </p:spPr>
        <p:txBody>
          <a:bodyPr wrap="none" rtlCol="0">
            <a:spAutoFit/>
          </a:bodyPr>
          <a:lstStyle/>
          <a:p>
            <a:r>
              <a:rPr lang="fo-FO" sz="3200" dirty="0" smtClean="0"/>
              <a:t>Iceland </a:t>
            </a:r>
            <a:r>
              <a:rPr lang="fo-FO" sz="3200" dirty="0" smtClean="0">
                <a:sym typeface="Wingdings" pitchFamily="2" charset="2"/>
              </a:rPr>
              <a:t> the Faroes</a:t>
            </a:r>
            <a:endParaRPr lang="fo-FO" sz="3200" dirty="0"/>
          </a:p>
        </p:txBody>
      </p:sp>
      <p:sp>
        <p:nvSpPr>
          <p:cNvPr id="42" name="TextBox 41"/>
          <p:cNvSpPr txBox="1"/>
          <p:nvPr/>
        </p:nvSpPr>
        <p:spPr>
          <a:xfrm>
            <a:off x="4607976" y="1196752"/>
            <a:ext cx="4428520" cy="1200329"/>
          </a:xfrm>
          <a:prstGeom prst="rect">
            <a:avLst/>
          </a:prstGeom>
          <a:solidFill>
            <a:schemeClr val="bg1"/>
          </a:solidFill>
          <a:ln>
            <a:solidFill>
              <a:schemeClr val="tx1"/>
            </a:solidFill>
          </a:ln>
        </p:spPr>
        <p:txBody>
          <a:bodyPr wrap="none" rtlCol="0">
            <a:spAutoFit/>
          </a:bodyPr>
          <a:lstStyle/>
          <a:p>
            <a:pPr algn="ctr"/>
            <a:r>
              <a:rPr lang="fo-FO" sz="2400" dirty="0" smtClean="0"/>
              <a:t>Work in progress:</a:t>
            </a:r>
          </a:p>
          <a:p>
            <a:pPr algn="ctr"/>
            <a:r>
              <a:rPr lang="fo-FO" sz="2400" dirty="0" smtClean="0"/>
              <a:t>Kristiansen, Pétursdóttir, Gislason </a:t>
            </a:r>
          </a:p>
          <a:p>
            <a:pPr algn="ctr"/>
            <a:r>
              <a:rPr lang="fo-FO" sz="2400" dirty="0" smtClean="0"/>
              <a:t>and others</a:t>
            </a:r>
            <a:endParaRPr lang="fo-FO" sz="2400" dirty="0"/>
          </a:p>
        </p:txBody>
      </p:sp>
      <p:sp>
        <p:nvSpPr>
          <p:cNvPr id="15" name="TextBox 14"/>
          <p:cNvSpPr txBox="1"/>
          <p:nvPr/>
        </p:nvSpPr>
        <p:spPr>
          <a:xfrm>
            <a:off x="-3854" y="-3577"/>
            <a:ext cx="2508700" cy="1200329"/>
          </a:xfrm>
          <a:prstGeom prst="rect">
            <a:avLst/>
          </a:prstGeom>
          <a:solidFill>
            <a:schemeClr val="bg1"/>
          </a:solidFill>
          <a:ln>
            <a:solidFill>
              <a:schemeClr val="tx1"/>
            </a:solidFill>
          </a:ln>
        </p:spPr>
        <p:txBody>
          <a:bodyPr wrap="none" rtlCol="0">
            <a:spAutoFit/>
          </a:bodyPr>
          <a:lstStyle/>
          <a:p>
            <a:pPr algn="ctr"/>
            <a:r>
              <a:rPr lang="fo-FO" sz="3600" i="1" dirty="0" smtClean="0">
                <a:solidFill>
                  <a:schemeClr val="accent6">
                    <a:lumMod val="50000"/>
                  </a:schemeClr>
                </a:solidFill>
              </a:rPr>
              <a:t>6. Calanus </a:t>
            </a:r>
          </a:p>
          <a:p>
            <a:pPr algn="ctr"/>
            <a:r>
              <a:rPr lang="fo-FO" sz="3600" i="1" dirty="0" smtClean="0">
                <a:solidFill>
                  <a:schemeClr val="accent6">
                    <a:lumMod val="50000"/>
                  </a:schemeClr>
                </a:solidFill>
              </a:rPr>
              <a:t>hyperboreus</a:t>
            </a:r>
            <a:endParaRPr lang="fo-FO" sz="3600" i="1" dirty="0">
              <a:solidFill>
                <a:schemeClr val="accent6">
                  <a:lumMod val="50000"/>
                </a:schemeClr>
              </a:solidFill>
            </a:endParaRPr>
          </a:p>
        </p:txBody>
      </p:sp>
      <p:sp>
        <p:nvSpPr>
          <p:cNvPr id="16" name="TextBox 15"/>
          <p:cNvSpPr txBox="1"/>
          <p:nvPr/>
        </p:nvSpPr>
        <p:spPr>
          <a:xfrm>
            <a:off x="5364088" y="6011996"/>
            <a:ext cx="1512168" cy="369332"/>
          </a:xfrm>
          <a:prstGeom prst="rect">
            <a:avLst/>
          </a:prstGeom>
          <a:solidFill>
            <a:schemeClr val="bg1"/>
          </a:solidFill>
          <a:ln>
            <a:solidFill>
              <a:schemeClr val="tx1"/>
            </a:solidFill>
          </a:ln>
        </p:spPr>
        <p:txBody>
          <a:bodyPr wrap="square" rtlCol="0">
            <a:spAutoFit/>
          </a:bodyPr>
          <a:lstStyle/>
          <a:p>
            <a:r>
              <a:rPr lang="fo-FO" b="1" dirty="0" smtClean="0"/>
              <a:t> Faroe Islands</a:t>
            </a:r>
            <a:endParaRPr lang="fo-FO"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right)">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up)">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left)">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500"/>
                                        <p:tgtEl>
                                          <p:spTgt spid="63"/>
                                        </p:tgtEl>
                                      </p:cBhvr>
                                    </p:animEffec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7.5E-6 -3.33333E-6 C -0.00555 0.02547 -0.0111 0.05116 -0.0118 0.08102 C -0.01249 0.11088 -0.02378 0.12037 -0.00468 0.1794 C 0.01442 0.23843 0.06858 0.36366 0.10244 0.43496 C 0.13629 0.50625 0.16754 0.55625 0.19879 0.60648 " pathEditMode="relative" ptsTypes="aaaaA">
                                      <p:cBhvr>
                                        <p:cTn id="36" dur="2000" fill="hold"/>
                                        <p:tgtEl>
                                          <p:spTgt spid="63"/>
                                        </p:tgtEl>
                                        <p:attrNameLst>
                                          <p:attrName>ppt_x</p:attrName>
                                          <p:attrName>ppt_y</p:attrName>
                                        </p:attrNameLst>
                                      </p:cBhvr>
                                    </p:animMotion>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9" grpId="0" animBg="1"/>
      <p:bldP spid="41" grpId="0" animBg="1"/>
      <p:bldP spid="4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o-FO" dirty="0"/>
          </a:p>
        </p:txBody>
      </p:sp>
      <p:pic>
        <p:nvPicPr>
          <p:cNvPr id="3074" name="Picture 2"/>
          <p:cNvPicPr>
            <a:picLocks noChangeAspect="1" noChangeArrowheads="1"/>
          </p:cNvPicPr>
          <p:nvPr/>
        </p:nvPicPr>
        <p:blipFill>
          <a:blip r:embed="rId2" cstate="print"/>
          <a:srcRect b="28309"/>
          <a:stretch>
            <a:fillRect/>
          </a:stretch>
        </p:blipFill>
        <p:spPr bwMode="auto">
          <a:xfrm>
            <a:off x="179512" y="976924"/>
            <a:ext cx="7344816" cy="5764444"/>
          </a:xfrm>
          <a:prstGeom prst="rect">
            <a:avLst/>
          </a:prstGeom>
          <a:noFill/>
          <a:ln w="9525">
            <a:noFill/>
            <a:miter lim="800000"/>
            <a:headEnd/>
            <a:tailEnd/>
          </a:ln>
        </p:spPr>
      </p:pic>
      <p:pic>
        <p:nvPicPr>
          <p:cNvPr id="4" name="Picture 2"/>
          <p:cNvPicPr>
            <a:picLocks noChangeAspect="1" noChangeArrowheads="1"/>
          </p:cNvPicPr>
          <p:nvPr/>
        </p:nvPicPr>
        <p:blipFill>
          <a:blip r:embed="rId2" cstate="print"/>
          <a:srcRect t="71290"/>
          <a:stretch>
            <a:fillRect/>
          </a:stretch>
        </p:blipFill>
        <p:spPr bwMode="auto">
          <a:xfrm>
            <a:off x="2905026" y="0"/>
            <a:ext cx="6238974" cy="1960875"/>
          </a:xfrm>
          <a:prstGeom prst="rect">
            <a:avLst/>
          </a:prstGeom>
          <a:noFill/>
          <a:ln w="9525">
            <a:solidFill>
              <a:schemeClr val="tx1"/>
            </a:solidFill>
            <a:miter lim="800000"/>
            <a:headEnd/>
            <a:tailEnd/>
          </a:ln>
        </p:spPr>
      </p:pic>
      <p:sp>
        <p:nvSpPr>
          <p:cNvPr id="5" name="Rounded Rectangle 4"/>
          <p:cNvSpPr/>
          <p:nvPr/>
        </p:nvSpPr>
        <p:spPr>
          <a:xfrm>
            <a:off x="4499992" y="1484784"/>
            <a:ext cx="3240360" cy="432048"/>
          </a:xfrm>
          <a:prstGeom prst="roundRect">
            <a:avLst/>
          </a:prstGeom>
          <a:noFill/>
          <a:ln>
            <a:solidFill>
              <a:srgbClr val="1B0B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8" name="TextBox 7"/>
          <p:cNvSpPr txBox="1"/>
          <p:nvPr/>
        </p:nvSpPr>
        <p:spPr>
          <a:xfrm>
            <a:off x="7164288" y="6165304"/>
            <a:ext cx="2057807" cy="461665"/>
          </a:xfrm>
          <a:prstGeom prst="rect">
            <a:avLst/>
          </a:prstGeom>
          <a:noFill/>
        </p:spPr>
        <p:txBody>
          <a:bodyPr wrap="none" rtlCol="0">
            <a:spAutoFit/>
          </a:bodyPr>
          <a:lstStyle/>
          <a:p>
            <a:r>
              <a:rPr lang="fo-FO" sz="2400" dirty="0" smtClean="0"/>
              <a:t>(Wiborg, 1955)</a:t>
            </a:r>
            <a:endParaRPr lang="fo-FO" sz="2400" dirty="0"/>
          </a:p>
        </p:txBody>
      </p:sp>
      <p:grpSp>
        <p:nvGrpSpPr>
          <p:cNvPr id="15" name="Group 14"/>
          <p:cNvGrpSpPr/>
          <p:nvPr/>
        </p:nvGrpSpPr>
        <p:grpSpPr>
          <a:xfrm>
            <a:off x="467544" y="1085248"/>
            <a:ext cx="2329543" cy="3927928"/>
            <a:chOff x="467544" y="1085248"/>
            <a:chExt cx="2329543" cy="3927928"/>
          </a:xfrm>
        </p:grpSpPr>
        <p:sp>
          <p:nvSpPr>
            <p:cNvPr id="11" name="Freeform 10"/>
            <p:cNvSpPr/>
            <p:nvPr/>
          </p:nvSpPr>
          <p:spPr>
            <a:xfrm>
              <a:off x="467544" y="1085248"/>
              <a:ext cx="2329543" cy="3927928"/>
            </a:xfrm>
            <a:custGeom>
              <a:avLst/>
              <a:gdLst>
                <a:gd name="connsiteX0" fmla="*/ 141514 w 2329543"/>
                <a:gd name="connsiteY0" fmla="*/ 1300843 h 3927928"/>
                <a:gd name="connsiteX1" fmla="*/ 1023257 w 2329543"/>
                <a:gd name="connsiteY1" fmla="*/ 1823357 h 3927928"/>
                <a:gd name="connsiteX2" fmla="*/ 1567543 w 2329543"/>
                <a:gd name="connsiteY2" fmla="*/ 2400300 h 3927928"/>
                <a:gd name="connsiteX3" fmla="*/ 1502228 w 2329543"/>
                <a:gd name="connsiteY3" fmla="*/ 3118757 h 3927928"/>
                <a:gd name="connsiteX4" fmla="*/ 1763486 w 2329543"/>
                <a:gd name="connsiteY4" fmla="*/ 3728357 h 3927928"/>
                <a:gd name="connsiteX5" fmla="*/ 2155371 w 2329543"/>
                <a:gd name="connsiteY5" fmla="*/ 3924300 h 3927928"/>
                <a:gd name="connsiteX6" fmla="*/ 2318657 w 2329543"/>
                <a:gd name="connsiteY6" fmla="*/ 3706586 h 3927928"/>
                <a:gd name="connsiteX7" fmla="*/ 2090057 w 2329543"/>
                <a:gd name="connsiteY7" fmla="*/ 2901043 h 3927928"/>
                <a:gd name="connsiteX8" fmla="*/ 2090057 w 2329543"/>
                <a:gd name="connsiteY8" fmla="*/ 1638300 h 3927928"/>
                <a:gd name="connsiteX9" fmla="*/ 1959428 w 2329543"/>
                <a:gd name="connsiteY9" fmla="*/ 767443 h 3927928"/>
                <a:gd name="connsiteX10" fmla="*/ 1491343 w 2329543"/>
                <a:gd name="connsiteY10" fmla="*/ 255814 h 3927928"/>
                <a:gd name="connsiteX11" fmla="*/ 500743 w 2329543"/>
                <a:gd name="connsiteY11" fmla="*/ 168729 h 3927928"/>
                <a:gd name="connsiteX12" fmla="*/ 174171 w 2329543"/>
                <a:gd name="connsiteY12" fmla="*/ 190500 h 3927928"/>
                <a:gd name="connsiteX13" fmla="*/ 141514 w 2329543"/>
                <a:gd name="connsiteY13" fmla="*/ 1300843 h 39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29543" h="3927928">
                  <a:moveTo>
                    <a:pt x="141514" y="1300843"/>
                  </a:moveTo>
                  <a:cubicBezTo>
                    <a:pt x="283028" y="1572986"/>
                    <a:pt x="785586" y="1640114"/>
                    <a:pt x="1023257" y="1823357"/>
                  </a:cubicBezTo>
                  <a:cubicBezTo>
                    <a:pt x="1260929" y="2006600"/>
                    <a:pt x="1487715" y="2184400"/>
                    <a:pt x="1567543" y="2400300"/>
                  </a:cubicBezTo>
                  <a:cubicBezTo>
                    <a:pt x="1647371" y="2616200"/>
                    <a:pt x="1469571" y="2897414"/>
                    <a:pt x="1502228" y="3118757"/>
                  </a:cubicBezTo>
                  <a:cubicBezTo>
                    <a:pt x="1534885" y="3340100"/>
                    <a:pt x="1654629" y="3594100"/>
                    <a:pt x="1763486" y="3728357"/>
                  </a:cubicBezTo>
                  <a:cubicBezTo>
                    <a:pt x="1872343" y="3862614"/>
                    <a:pt x="2062843" y="3927928"/>
                    <a:pt x="2155371" y="3924300"/>
                  </a:cubicBezTo>
                  <a:cubicBezTo>
                    <a:pt x="2247899" y="3920672"/>
                    <a:pt x="2329543" y="3877129"/>
                    <a:pt x="2318657" y="3706586"/>
                  </a:cubicBezTo>
                  <a:cubicBezTo>
                    <a:pt x="2307771" y="3536043"/>
                    <a:pt x="2128157" y="3245757"/>
                    <a:pt x="2090057" y="2901043"/>
                  </a:cubicBezTo>
                  <a:cubicBezTo>
                    <a:pt x="2051957" y="2556329"/>
                    <a:pt x="2111828" y="1993900"/>
                    <a:pt x="2090057" y="1638300"/>
                  </a:cubicBezTo>
                  <a:cubicBezTo>
                    <a:pt x="2068286" y="1282700"/>
                    <a:pt x="2059214" y="997857"/>
                    <a:pt x="1959428" y="767443"/>
                  </a:cubicBezTo>
                  <a:cubicBezTo>
                    <a:pt x="1859642" y="537029"/>
                    <a:pt x="1734457" y="355600"/>
                    <a:pt x="1491343" y="255814"/>
                  </a:cubicBezTo>
                  <a:cubicBezTo>
                    <a:pt x="1248229" y="156028"/>
                    <a:pt x="720272" y="179615"/>
                    <a:pt x="500743" y="168729"/>
                  </a:cubicBezTo>
                  <a:cubicBezTo>
                    <a:pt x="281214" y="157843"/>
                    <a:pt x="230414" y="0"/>
                    <a:pt x="174171" y="190500"/>
                  </a:cubicBezTo>
                  <a:cubicBezTo>
                    <a:pt x="117928" y="381000"/>
                    <a:pt x="0" y="1028700"/>
                    <a:pt x="141514" y="1300843"/>
                  </a:cubicBezTo>
                  <a:close/>
                </a:path>
              </a:pathLst>
            </a:custGeom>
            <a:solidFill>
              <a:srgbClr val="4F81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2" name="TextBox 11"/>
            <p:cNvSpPr txBox="1"/>
            <p:nvPr/>
          </p:nvSpPr>
          <p:spPr>
            <a:xfrm>
              <a:off x="539552" y="1589891"/>
              <a:ext cx="1975734" cy="830997"/>
            </a:xfrm>
            <a:prstGeom prst="rect">
              <a:avLst/>
            </a:prstGeom>
            <a:noFill/>
          </p:spPr>
          <p:txBody>
            <a:bodyPr wrap="none" rtlCol="0">
              <a:spAutoFit/>
            </a:bodyPr>
            <a:lstStyle/>
            <a:p>
              <a:r>
                <a:rPr lang="fo-FO" sz="2400" b="1" dirty="0" smtClean="0">
                  <a:solidFill>
                    <a:srgbClr val="FFFF00"/>
                  </a:solidFill>
                </a:rPr>
                <a:t>East Icelandic </a:t>
              </a:r>
            </a:p>
            <a:p>
              <a:pPr algn="ctr"/>
              <a:r>
                <a:rPr lang="fo-FO" sz="2400" b="1" dirty="0" smtClean="0">
                  <a:solidFill>
                    <a:srgbClr val="FFFF00"/>
                  </a:solidFill>
                </a:rPr>
                <a:t>Water</a:t>
              </a:r>
              <a:endParaRPr lang="fo-FO" sz="2400" b="1" dirty="0">
                <a:solidFill>
                  <a:srgbClr val="FFFF00"/>
                </a:solidFill>
              </a:endParaRPr>
            </a:p>
          </p:txBody>
        </p:sp>
      </p:grpSp>
      <p:grpSp>
        <p:nvGrpSpPr>
          <p:cNvPr id="14" name="Group 13"/>
          <p:cNvGrpSpPr/>
          <p:nvPr/>
        </p:nvGrpSpPr>
        <p:grpSpPr>
          <a:xfrm>
            <a:off x="2771800" y="3831431"/>
            <a:ext cx="1512168" cy="1469777"/>
            <a:chOff x="2771800" y="3831431"/>
            <a:chExt cx="1512168" cy="1469777"/>
          </a:xfrm>
        </p:grpSpPr>
        <p:cxnSp>
          <p:nvCxnSpPr>
            <p:cNvPr id="7" name="Straight Connector 6"/>
            <p:cNvCxnSpPr/>
            <p:nvPr/>
          </p:nvCxnSpPr>
          <p:spPr>
            <a:xfrm flipV="1">
              <a:off x="2771800" y="4149080"/>
              <a:ext cx="0" cy="115212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885828" y="3831431"/>
              <a:ext cx="1398140" cy="461665"/>
            </a:xfrm>
            <a:prstGeom prst="rect">
              <a:avLst/>
            </a:prstGeom>
            <a:solidFill>
              <a:schemeClr val="tx1"/>
            </a:solidFill>
          </p:spPr>
          <p:txBody>
            <a:bodyPr wrap="none" rtlCol="0">
              <a:spAutoFit/>
            </a:bodyPr>
            <a:lstStyle/>
            <a:p>
              <a:r>
                <a:rPr lang="fo-FO" sz="2400" b="1" dirty="0" smtClean="0">
                  <a:solidFill>
                    <a:srgbClr val="FF0000"/>
                  </a:solidFill>
                </a:rPr>
                <a:t>Section N</a:t>
              </a:r>
              <a:endParaRPr lang="fo-FO" sz="2400" b="1" dirty="0">
                <a:solidFill>
                  <a:srgbClr val="FF0000"/>
                </a:solidFill>
              </a:endParaRPr>
            </a:p>
          </p:txBody>
        </p:sp>
      </p:grpSp>
      <p:sp>
        <p:nvSpPr>
          <p:cNvPr id="17" name="TextBox 16"/>
          <p:cNvSpPr txBox="1"/>
          <p:nvPr/>
        </p:nvSpPr>
        <p:spPr>
          <a:xfrm>
            <a:off x="-3854" y="-3577"/>
            <a:ext cx="2508700" cy="1200329"/>
          </a:xfrm>
          <a:prstGeom prst="rect">
            <a:avLst/>
          </a:prstGeom>
          <a:solidFill>
            <a:schemeClr val="bg1"/>
          </a:solidFill>
          <a:ln>
            <a:solidFill>
              <a:schemeClr val="tx1"/>
            </a:solidFill>
          </a:ln>
        </p:spPr>
        <p:txBody>
          <a:bodyPr wrap="none" rtlCol="0">
            <a:spAutoFit/>
          </a:bodyPr>
          <a:lstStyle/>
          <a:p>
            <a:pPr algn="ctr"/>
            <a:r>
              <a:rPr lang="fo-FO" sz="3600" i="1" dirty="0" smtClean="0">
                <a:solidFill>
                  <a:schemeClr val="accent6">
                    <a:lumMod val="50000"/>
                  </a:schemeClr>
                </a:solidFill>
              </a:rPr>
              <a:t>6. Calanus </a:t>
            </a:r>
          </a:p>
          <a:p>
            <a:pPr algn="ctr"/>
            <a:r>
              <a:rPr lang="fo-FO" sz="3600" i="1" dirty="0" smtClean="0">
                <a:solidFill>
                  <a:schemeClr val="accent6">
                    <a:lumMod val="50000"/>
                  </a:schemeClr>
                </a:solidFill>
              </a:rPr>
              <a:t>hyperboreus</a:t>
            </a:r>
            <a:endParaRPr lang="fo-FO" sz="3600" i="1"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up)">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cstate="print"/>
          <a:srcRect/>
          <a:stretch>
            <a:fillRect/>
          </a:stretch>
        </p:blipFill>
        <p:spPr bwMode="auto">
          <a:xfrm>
            <a:off x="282286" y="1700808"/>
            <a:ext cx="8497242" cy="4464496"/>
          </a:xfrm>
          <a:prstGeom prst="rect">
            <a:avLst/>
          </a:prstGeom>
          <a:noFill/>
          <a:ln w="9525">
            <a:noFill/>
            <a:miter lim="800000"/>
            <a:headEnd/>
            <a:tailEnd/>
          </a:ln>
        </p:spPr>
      </p:pic>
      <p:sp>
        <p:nvSpPr>
          <p:cNvPr id="5" name="Rectangle 4"/>
          <p:cNvSpPr/>
          <p:nvPr/>
        </p:nvSpPr>
        <p:spPr>
          <a:xfrm>
            <a:off x="6438462" y="2852936"/>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6" name="TextBox 5"/>
          <p:cNvSpPr txBox="1"/>
          <p:nvPr/>
        </p:nvSpPr>
        <p:spPr>
          <a:xfrm>
            <a:off x="6298214" y="2780928"/>
            <a:ext cx="2021970" cy="430887"/>
          </a:xfrm>
          <a:prstGeom prst="rect">
            <a:avLst/>
          </a:prstGeom>
          <a:noFill/>
        </p:spPr>
        <p:txBody>
          <a:bodyPr wrap="square" rtlCol="0">
            <a:spAutoFit/>
          </a:bodyPr>
          <a:lstStyle/>
          <a:p>
            <a:r>
              <a:rPr lang="fo-FO" sz="2200" b="1" i="1" dirty="0" smtClean="0">
                <a:solidFill>
                  <a:srgbClr val="2860DC"/>
                </a:solidFill>
              </a:rPr>
              <a:t>C. hyperboreus</a:t>
            </a:r>
            <a:endParaRPr lang="fo-FO" sz="2200" b="1" i="1" dirty="0">
              <a:solidFill>
                <a:srgbClr val="2860DC"/>
              </a:solidFill>
            </a:endParaRPr>
          </a:p>
        </p:txBody>
      </p:sp>
      <p:sp>
        <p:nvSpPr>
          <p:cNvPr id="7" name="Multiply 6"/>
          <p:cNvSpPr/>
          <p:nvPr/>
        </p:nvSpPr>
        <p:spPr>
          <a:xfrm>
            <a:off x="5691086" y="5301208"/>
            <a:ext cx="288032" cy="288032"/>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8" name="Multiply 7"/>
          <p:cNvSpPr/>
          <p:nvPr/>
        </p:nvSpPr>
        <p:spPr>
          <a:xfrm>
            <a:off x="2927486" y="5293672"/>
            <a:ext cx="288032" cy="288032"/>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9" name="Multiply 8"/>
          <p:cNvSpPr/>
          <p:nvPr/>
        </p:nvSpPr>
        <p:spPr>
          <a:xfrm>
            <a:off x="2248350" y="5301208"/>
            <a:ext cx="288032" cy="288032"/>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0" name="Rectangle 9"/>
          <p:cNvSpPr/>
          <p:nvPr/>
        </p:nvSpPr>
        <p:spPr>
          <a:xfrm>
            <a:off x="237872" y="3140968"/>
            <a:ext cx="288032"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1" name="TextBox 10"/>
          <p:cNvSpPr txBox="1"/>
          <p:nvPr/>
        </p:nvSpPr>
        <p:spPr>
          <a:xfrm rot="16200000">
            <a:off x="-1168604" y="3264949"/>
            <a:ext cx="2952328" cy="400110"/>
          </a:xfrm>
          <a:prstGeom prst="rect">
            <a:avLst/>
          </a:prstGeom>
          <a:noFill/>
        </p:spPr>
        <p:txBody>
          <a:bodyPr wrap="square" rtlCol="0">
            <a:spAutoFit/>
          </a:bodyPr>
          <a:lstStyle/>
          <a:p>
            <a:r>
              <a:rPr lang="fo-FO" sz="2000" dirty="0" err="1" smtClean="0"/>
              <a:t>Abundance</a:t>
            </a:r>
            <a:r>
              <a:rPr lang="fo-FO" sz="2000" dirty="0" smtClean="0"/>
              <a:t> (</a:t>
            </a:r>
            <a:r>
              <a:rPr lang="fo-FO" sz="2000" dirty="0" err="1" smtClean="0"/>
              <a:t>Normalized</a:t>
            </a:r>
            <a:r>
              <a:rPr lang="fo-FO" sz="2000" dirty="0" smtClean="0"/>
              <a:t>)</a:t>
            </a:r>
            <a:endParaRPr lang="fo-FO" sz="2000" dirty="0"/>
          </a:p>
        </p:txBody>
      </p:sp>
      <p:sp>
        <p:nvSpPr>
          <p:cNvPr id="12" name="Rectangle 11"/>
          <p:cNvSpPr/>
          <p:nvPr/>
        </p:nvSpPr>
        <p:spPr>
          <a:xfrm>
            <a:off x="4558352" y="5949280"/>
            <a:ext cx="504056"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4" name="TextBox 13"/>
          <p:cNvSpPr txBox="1"/>
          <p:nvPr/>
        </p:nvSpPr>
        <p:spPr>
          <a:xfrm>
            <a:off x="4211960" y="5949280"/>
            <a:ext cx="864096" cy="400110"/>
          </a:xfrm>
          <a:prstGeom prst="rect">
            <a:avLst/>
          </a:prstGeom>
          <a:noFill/>
        </p:spPr>
        <p:txBody>
          <a:bodyPr wrap="square" rtlCol="0">
            <a:spAutoFit/>
          </a:bodyPr>
          <a:lstStyle/>
          <a:p>
            <a:r>
              <a:rPr lang="fo-FO" sz="2000" dirty="0" err="1" smtClean="0"/>
              <a:t>Years</a:t>
            </a:r>
            <a:endParaRPr lang="fo-FO" sz="2000" dirty="0"/>
          </a:p>
        </p:txBody>
      </p:sp>
      <p:pic>
        <p:nvPicPr>
          <p:cNvPr id="19" name="Picture 18" descr="D:\Myndir\Gjøgnumskygdar myndir\Calanus_RGB_gj.tif"/>
          <p:cNvPicPr>
            <a:picLocks noChangeAspect="1" noChangeArrowheads="1"/>
          </p:cNvPicPr>
          <p:nvPr/>
        </p:nvPicPr>
        <p:blipFill>
          <a:blip r:embed="rId3" cstate="print"/>
          <a:srcRect/>
          <a:stretch>
            <a:fillRect/>
          </a:stretch>
        </p:blipFill>
        <p:spPr bwMode="auto">
          <a:xfrm rot="814547">
            <a:off x="2532284" y="980783"/>
            <a:ext cx="1347015" cy="1154118"/>
          </a:xfrm>
          <a:prstGeom prst="rect">
            <a:avLst/>
          </a:prstGeom>
          <a:noFill/>
        </p:spPr>
      </p:pic>
      <p:sp>
        <p:nvSpPr>
          <p:cNvPr id="21" name="TextBox 20"/>
          <p:cNvSpPr txBox="1"/>
          <p:nvPr/>
        </p:nvSpPr>
        <p:spPr>
          <a:xfrm>
            <a:off x="5949215" y="6396335"/>
            <a:ext cx="3194785" cy="461665"/>
          </a:xfrm>
          <a:prstGeom prst="rect">
            <a:avLst/>
          </a:prstGeom>
          <a:noFill/>
        </p:spPr>
        <p:txBody>
          <a:bodyPr wrap="none" rtlCol="0">
            <a:spAutoFit/>
          </a:bodyPr>
          <a:lstStyle/>
          <a:p>
            <a:r>
              <a:rPr lang="fo-FO" sz="2400" dirty="0" smtClean="0"/>
              <a:t>(Kristiansen et al., 2015)</a:t>
            </a:r>
            <a:endParaRPr lang="fo-FO" sz="2400" dirty="0"/>
          </a:p>
        </p:txBody>
      </p:sp>
      <p:sp>
        <p:nvSpPr>
          <p:cNvPr id="24" name="TextBox 23"/>
          <p:cNvSpPr txBox="1"/>
          <p:nvPr/>
        </p:nvSpPr>
        <p:spPr>
          <a:xfrm>
            <a:off x="-3854" y="-3577"/>
            <a:ext cx="2508700" cy="1200329"/>
          </a:xfrm>
          <a:prstGeom prst="rect">
            <a:avLst/>
          </a:prstGeom>
          <a:solidFill>
            <a:schemeClr val="bg1"/>
          </a:solidFill>
          <a:ln>
            <a:solidFill>
              <a:schemeClr val="tx1"/>
            </a:solidFill>
          </a:ln>
        </p:spPr>
        <p:txBody>
          <a:bodyPr wrap="none" rtlCol="0">
            <a:spAutoFit/>
          </a:bodyPr>
          <a:lstStyle/>
          <a:p>
            <a:pPr algn="ctr"/>
            <a:r>
              <a:rPr lang="fo-FO" sz="3600" i="1" dirty="0" smtClean="0">
                <a:solidFill>
                  <a:schemeClr val="accent6">
                    <a:lumMod val="50000"/>
                  </a:schemeClr>
                </a:solidFill>
              </a:rPr>
              <a:t>6. Calanus </a:t>
            </a:r>
          </a:p>
          <a:p>
            <a:pPr algn="ctr"/>
            <a:r>
              <a:rPr lang="fo-FO" sz="3600" i="1" dirty="0" smtClean="0">
                <a:solidFill>
                  <a:schemeClr val="accent6">
                    <a:lumMod val="50000"/>
                  </a:schemeClr>
                </a:solidFill>
              </a:rPr>
              <a:t>hyperboreus</a:t>
            </a:r>
            <a:endParaRPr lang="fo-FO" sz="3600" i="1" dirty="0">
              <a:solidFill>
                <a:schemeClr val="accent6">
                  <a:lumMod val="50000"/>
                </a:schemeClr>
              </a:solidFill>
            </a:endParaRPr>
          </a:p>
        </p:txBody>
      </p:sp>
      <p:pic>
        <p:nvPicPr>
          <p:cNvPr id="25" name="Picture 2"/>
          <p:cNvPicPr>
            <a:picLocks noChangeAspect="1" noChangeArrowheads="1"/>
          </p:cNvPicPr>
          <p:nvPr/>
        </p:nvPicPr>
        <p:blipFill>
          <a:blip r:embed="rId4" cstate="print"/>
          <a:srcRect/>
          <a:stretch>
            <a:fillRect/>
          </a:stretch>
        </p:blipFill>
        <p:spPr bwMode="auto">
          <a:xfrm>
            <a:off x="7613303" y="622"/>
            <a:ext cx="1527859" cy="1883552"/>
          </a:xfrm>
          <a:prstGeom prst="rect">
            <a:avLst/>
          </a:prstGeom>
          <a:noFill/>
          <a:ln w="9525">
            <a:noFill/>
            <a:miter lim="800000"/>
            <a:headEnd/>
            <a:tailEnd/>
          </a:ln>
          <a:effectLst>
            <a:outerShdw blurRad="50800" dist="50800" dir="5400000" algn="ctr" rotWithShape="0">
              <a:srgbClr val="000000">
                <a:alpha val="26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2" cstate="print"/>
          <a:srcRect/>
          <a:stretch>
            <a:fillRect/>
          </a:stretch>
        </p:blipFill>
        <p:spPr bwMode="auto">
          <a:xfrm>
            <a:off x="288031" y="1700807"/>
            <a:ext cx="8497243" cy="4464497"/>
          </a:xfrm>
          <a:prstGeom prst="rect">
            <a:avLst/>
          </a:prstGeom>
          <a:noFill/>
          <a:ln w="9525">
            <a:noFill/>
            <a:miter lim="800000"/>
            <a:headEnd/>
            <a:tailEnd/>
          </a:ln>
        </p:spPr>
      </p:pic>
      <p:sp>
        <p:nvSpPr>
          <p:cNvPr id="4" name="Rectangle 3"/>
          <p:cNvSpPr/>
          <p:nvPr/>
        </p:nvSpPr>
        <p:spPr>
          <a:xfrm>
            <a:off x="8244408" y="5877272"/>
            <a:ext cx="899592" cy="980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5" name="Rectangle 4"/>
          <p:cNvSpPr/>
          <p:nvPr/>
        </p:nvSpPr>
        <p:spPr>
          <a:xfrm>
            <a:off x="6444208" y="2852936"/>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6" name="TextBox 5"/>
          <p:cNvSpPr txBox="1"/>
          <p:nvPr/>
        </p:nvSpPr>
        <p:spPr>
          <a:xfrm>
            <a:off x="6408712" y="2780928"/>
            <a:ext cx="2771800" cy="430887"/>
          </a:xfrm>
          <a:prstGeom prst="rect">
            <a:avLst/>
          </a:prstGeom>
          <a:noFill/>
        </p:spPr>
        <p:txBody>
          <a:bodyPr wrap="square" rtlCol="0">
            <a:spAutoFit/>
          </a:bodyPr>
          <a:lstStyle/>
          <a:p>
            <a:r>
              <a:rPr lang="fo-FO" sz="2200" b="1" i="1" dirty="0" smtClean="0">
                <a:solidFill>
                  <a:srgbClr val="2860DC"/>
                </a:solidFill>
              </a:rPr>
              <a:t>C. hyperboreus</a:t>
            </a:r>
            <a:endParaRPr lang="fo-FO" sz="2200" b="1" i="1" dirty="0">
              <a:solidFill>
                <a:srgbClr val="2860DC"/>
              </a:solidFill>
            </a:endParaRPr>
          </a:p>
        </p:txBody>
      </p:sp>
      <p:sp>
        <p:nvSpPr>
          <p:cNvPr id="7" name="Rectangle 6"/>
          <p:cNvSpPr/>
          <p:nvPr/>
        </p:nvSpPr>
        <p:spPr>
          <a:xfrm>
            <a:off x="6156176" y="2636912"/>
            <a:ext cx="1656184"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8" name="TextBox 7"/>
          <p:cNvSpPr txBox="1"/>
          <p:nvPr/>
        </p:nvSpPr>
        <p:spPr>
          <a:xfrm>
            <a:off x="2843808" y="188640"/>
            <a:ext cx="4896544" cy="584775"/>
          </a:xfrm>
          <a:prstGeom prst="rect">
            <a:avLst/>
          </a:prstGeom>
          <a:noFill/>
        </p:spPr>
        <p:txBody>
          <a:bodyPr wrap="square" rtlCol="0">
            <a:spAutoFit/>
          </a:bodyPr>
          <a:lstStyle/>
          <a:p>
            <a:r>
              <a:rPr lang="fo-FO" sz="3200" b="1" i="1" dirty="0" smtClean="0">
                <a:solidFill>
                  <a:srgbClr val="FF0000"/>
                </a:solidFill>
              </a:rPr>
              <a:t>and C. finmarchicus </a:t>
            </a:r>
            <a:r>
              <a:rPr lang="fo-FO" sz="2200" b="1" dirty="0" smtClean="0">
                <a:solidFill>
                  <a:srgbClr val="FF0000"/>
                </a:solidFill>
              </a:rPr>
              <a:t>(CV-CVI)</a:t>
            </a:r>
            <a:endParaRPr lang="fo-FO" sz="2200" b="1" dirty="0">
              <a:solidFill>
                <a:srgbClr val="FF0000"/>
              </a:solidFill>
            </a:endParaRPr>
          </a:p>
        </p:txBody>
      </p:sp>
      <p:sp>
        <p:nvSpPr>
          <p:cNvPr id="11" name="Multiply 10"/>
          <p:cNvSpPr/>
          <p:nvPr/>
        </p:nvSpPr>
        <p:spPr>
          <a:xfrm>
            <a:off x="5696832" y="5301208"/>
            <a:ext cx="288032" cy="288032"/>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3" name="Multiply 12"/>
          <p:cNvSpPr/>
          <p:nvPr/>
        </p:nvSpPr>
        <p:spPr>
          <a:xfrm>
            <a:off x="2933232" y="5293672"/>
            <a:ext cx="288032" cy="288032"/>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4" name="Multiply 13"/>
          <p:cNvSpPr/>
          <p:nvPr/>
        </p:nvSpPr>
        <p:spPr>
          <a:xfrm>
            <a:off x="2254096" y="5301208"/>
            <a:ext cx="288032" cy="288032"/>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5" name="Rectangle 14"/>
          <p:cNvSpPr/>
          <p:nvPr/>
        </p:nvSpPr>
        <p:spPr>
          <a:xfrm>
            <a:off x="251520" y="3140968"/>
            <a:ext cx="288032"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6" name="TextBox 15"/>
          <p:cNvSpPr txBox="1"/>
          <p:nvPr/>
        </p:nvSpPr>
        <p:spPr>
          <a:xfrm rot="16200000">
            <a:off x="-1168604" y="3264949"/>
            <a:ext cx="2952328" cy="400110"/>
          </a:xfrm>
          <a:prstGeom prst="rect">
            <a:avLst/>
          </a:prstGeom>
          <a:noFill/>
        </p:spPr>
        <p:txBody>
          <a:bodyPr wrap="square" rtlCol="0">
            <a:spAutoFit/>
          </a:bodyPr>
          <a:lstStyle/>
          <a:p>
            <a:r>
              <a:rPr lang="fo-FO" sz="2000" dirty="0" err="1" smtClean="0"/>
              <a:t>Abundance</a:t>
            </a:r>
            <a:r>
              <a:rPr lang="fo-FO" sz="2000" dirty="0" smtClean="0"/>
              <a:t> (</a:t>
            </a:r>
            <a:r>
              <a:rPr lang="fo-FO" sz="2000" dirty="0" err="1" smtClean="0"/>
              <a:t>Normalized</a:t>
            </a:r>
            <a:r>
              <a:rPr lang="fo-FO" sz="2000" dirty="0" smtClean="0"/>
              <a:t>)</a:t>
            </a:r>
            <a:endParaRPr lang="fo-FO" sz="2000" dirty="0"/>
          </a:p>
        </p:txBody>
      </p:sp>
      <p:sp>
        <p:nvSpPr>
          <p:cNvPr id="18" name="Rectangle 17"/>
          <p:cNvSpPr/>
          <p:nvPr/>
        </p:nvSpPr>
        <p:spPr>
          <a:xfrm>
            <a:off x="4572000" y="5967570"/>
            <a:ext cx="504056"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17" name="TextBox 16"/>
          <p:cNvSpPr txBox="1"/>
          <p:nvPr/>
        </p:nvSpPr>
        <p:spPr>
          <a:xfrm>
            <a:off x="4211960" y="5950154"/>
            <a:ext cx="864096" cy="400110"/>
          </a:xfrm>
          <a:prstGeom prst="rect">
            <a:avLst/>
          </a:prstGeom>
          <a:noFill/>
        </p:spPr>
        <p:txBody>
          <a:bodyPr wrap="square" rtlCol="0">
            <a:spAutoFit/>
          </a:bodyPr>
          <a:lstStyle/>
          <a:p>
            <a:r>
              <a:rPr lang="fo-FO" sz="2000" dirty="0" err="1" smtClean="0"/>
              <a:t>Years</a:t>
            </a:r>
            <a:endParaRPr lang="fo-FO" sz="2000" dirty="0"/>
          </a:p>
        </p:txBody>
      </p:sp>
      <p:cxnSp>
        <p:nvCxnSpPr>
          <p:cNvPr id="26" name="Straight Connector 25"/>
          <p:cNvCxnSpPr/>
          <p:nvPr/>
        </p:nvCxnSpPr>
        <p:spPr>
          <a:xfrm flipV="1">
            <a:off x="4788024" y="1988840"/>
            <a:ext cx="0" cy="381642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304437" y="5731508"/>
            <a:ext cx="915635" cy="523220"/>
          </a:xfrm>
          <a:prstGeom prst="rect">
            <a:avLst/>
          </a:prstGeom>
          <a:solidFill>
            <a:schemeClr val="bg1"/>
          </a:solidFill>
          <a:ln>
            <a:solidFill>
              <a:schemeClr val="tx1"/>
            </a:solidFill>
          </a:ln>
        </p:spPr>
        <p:txBody>
          <a:bodyPr wrap="none" rtlCol="0">
            <a:spAutoFit/>
          </a:bodyPr>
          <a:lstStyle/>
          <a:p>
            <a:r>
              <a:rPr lang="fo-FO" sz="2800" dirty="0" smtClean="0"/>
              <a:t>2003</a:t>
            </a:r>
            <a:endParaRPr lang="fo-FO" sz="2800" dirty="0"/>
          </a:p>
        </p:txBody>
      </p:sp>
      <p:pic>
        <p:nvPicPr>
          <p:cNvPr id="22" name="Picture 2"/>
          <p:cNvPicPr>
            <a:picLocks noChangeAspect="1" noChangeArrowheads="1"/>
          </p:cNvPicPr>
          <p:nvPr/>
        </p:nvPicPr>
        <p:blipFill>
          <a:blip r:embed="rId3" cstate="print"/>
          <a:srcRect/>
          <a:stretch>
            <a:fillRect/>
          </a:stretch>
        </p:blipFill>
        <p:spPr bwMode="auto">
          <a:xfrm>
            <a:off x="7613303" y="622"/>
            <a:ext cx="1527859" cy="1883552"/>
          </a:xfrm>
          <a:prstGeom prst="rect">
            <a:avLst/>
          </a:prstGeom>
          <a:noFill/>
          <a:ln w="9525">
            <a:noFill/>
            <a:miter lim="800000"/>
            <a:headEnd/>
            <a:tailEnd/>
          </a:ln>
          <a:effectLst>
            <a:outerShdw blurRad="50800" dist="50800" dir="5400000" algn="ctr" rotWithShape="0">
              <a:srgbClr val="000000">
                <a:alpha val="26000"/>
              </a:srgbClr>
            </a:outerShdw>
          </a:effectLst>
        </p:spPr>
      </p:pic>
      <p:pic>
        <p:nvPicPr>
          <p:cNvPr id="24" name="Picture 23" descr="D:\Myndir\Gjøgnumskygdar myndir\Calanus_RGB_gj.tif"/>
          <p:cNvPicPr>
            <a:picLocks noChangeAspect="1" noChangeArrowheads="1"/>
          </p:cNvPicPr>
          <p:nvPr/>
        </p:nvPicPr>
        <p:blipFill>
          <a:blip r:embed="rId4" cstate="print"/>
          <a:srcRect/>
          <a:stretch>
            <a:fillRect/>
          </a:stretch>
        </p:blipFill>
        <p:spPr bwMode="auto">
          <a:xfrm rot="814547">
            <a:off x="5257115" y="895981"/>
            <a:ext cx="562337" cy="481808"/>
          </a:xfrm>
          <a:prstGeom prst="rect">
            <a:avLst/>
          </a:prstGeom>
          <a:noFill/>
        </p:spPr>
      </p:pic>
      <p:sp>
        <p:nvSpPr>
          <p:cNvPr id="25" name="TextBox 24"/>
          <p:cNvSpPr txBox="1"/>
          <p:nvPr/>
        </p:nvSpPr>
        <p:spPr>
          <a:xfrm>
            <a:off x="5292080" y="6396335"/>
            <a:ext cx="3948838" cy="461665"/>
          </a:xfrm>
          <a:prstGeom prst="rect">
            <a:avLst/>
          </a:prstGeom>
          <a:noFill/>
        </p:spPr>
        <p:txBody>
          <a:bodyPr wrap="none" rtlCol="0">
            <a:spAutoFit/>
          </a:bodyPr>
          <a:lstStyle/>
          <a:p>
            <a:r>
              <a:rPr lang="fo-FO" sz="2400" dirty="0" smtClean="0"/>
              <a:t>(Kristiansen et al., In progress)</a:t>
            </a:r>
            <a:endParaRPr lang="fo-FO" sz="2400" dirty="0"/>
          </a:p>
        </p:txBody>
      </p:sp>
      <p:pic>
        <p:nvPicPr>
          <p:cNvPr id="28" name="Picture 27" descr="D:\Myndir\Gjøgnumskygdar myndir\Calanus_RGB_gj.tif"/>
          <p:cNvPicPr>
            <a:picLocks noChangeAspect="1" noChangeArrowheads="1"/>
          </p:cNvPicPr>
          <p:nvPr/>
        </p:nvPicPr>
        <p:blipFill>
          <a:blip r:embed="rId5" cstate="print"/>
          <a:srcRect/>
          <a:stretch>
            <a:fillRect/>
          </a:stretch>
        </p:blipFill>
        <p:spPr bwMode="auto">
          <a:xfrm rot="814547">
            <a:off x="2532284" y="980783"/>
            <a:ext cx="1347015" cy="1154118"/>
          </a:xfrm>
          <a:prstGeom prst="rect">
            <a:avLst/>
          </a:prstGeom>
          <a:noFill/>
        </p:spPr>
      </p:pic>
      <p:sp>
        <p:nvSpPr>
          <p:cNvPr id="30" name="TextBox 29"/>
          <p:cNvSpPr txBox="1"/>
          <p:nvPr/>
        </p:nvSpPr>
        <p:spPr>
          <a:xfrm>
            <a:off x="-3854" y="-3577"/>
            <a:ext cx="2508700" cy="1200329"/>
          </a:xfrm>
          <a:prstGeom prst="rect">
            <a:avLst/>
          </a:prstGeom>
          <a:solidFill>
            <a:schemeClr val="bg1"/>
          </a:solidFill>
          <a:ln>
            <a:solidFill>
              <a:schemeClr val="tx1"/>
            </a:solidFill>
          </a:ln>
        </p:spPr>
        <p:txBody>
          <a:bodyPr wrap="none" rtlCol="0">
            <a:spAutoFit/>
          </a:bodyPr>
          <a:lstStyle/>
          <a:p>
            <a:pPr algn="ctr"/>
            <a:r>
              <a:rPr lang="fo-FO" sz="3600" i="1" dirty="0" smtClean="0">
                <a:solidFill>
                  <a:schemeClr val="accent6">
                    <a:lumMod val="50000"/>
                  </a:schemeClr>
                </a:solidFill>
              </a:rPr>
              <a:t>6. Calanus </a:t>
            </a:r>
          </a:p>
          <a:p>
            <a:pPr algn="ctr"/>
            <a:r>
              <a:rPr lang="fo-FO" sz="3600" i="1" dirty="0" smtClean="0">
                <a:solidFill>
                  <a:schemeClr val="accent6">
                    <a:lumMod val="50000"/>
                  </a:schemeClr>
                </a:solidFill>
              </a:rPr>
              <a:t>hyperboreus</a:t>
            </a:r>
            <a:endParaRPr lang="fo-FO" sz="3600" i="1"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430016"/>
            <a:ext cx="8229600" cy="1143000"/>
          </a:xfrm>
        </p:spPr>
        <p:txBody>
          <a:bodyPr/>
          <a:lstStyle/>
          <a:p>
            <a:r>
              <a:rPr lang="fo-FO" b="1" dirty="0" err="1" smtClean="0"/>
              <a:t>Working</a:t>
            </a:r>
            <a:r>
              <a:rPr lang="fo-FO" b="1" dirty="0" smtClean="0"/>
              <a:t> </a:t>
            </a:r>
            <a:r>
              <a:rPr lang="fo-FO" b="1" dirty="0" err="1" smtClean="0"/>
              <a:t>hypothesis</a:t>
            </a:r>
            <a:endParaRPr lang="fo-FO" b="1" dirty="0"/>
          </a:p>
        </p:txBody>
      </p:sp>
      <p:sp>
        <p:nvSpPr>
          <p:cNvPr id="4" name="TextBox 3"/>
          <p:cNvSpPr txBox="1"/>
          <p:nvPr/>
        </p:nvSpPr>
        <p:spPr>
          <a:xfrm>
            <a:off x="395536" y="3928988"/>
            <a:ext cx="8280920" cy="2308324"/>
          </a:xfrm>
          <a:prstGeom prst="rect">
            <a:avLst/>
          </a:prstGeom>
          <a:noFill/>
        </p:spPr>
        <p:txBody>
          <a:bodyPr wrap="square" rtlCol="0">
            <a:spAutoFit/>
          </a:bodyPr>
          <a:lstStyle/>
          <a:p>
            <a:pPr algn="ctr"/>
            <a:r>
              <a:rPr lang="fo-FO" sz="3600" dirty="0" smtClean="0"/>
              <a:t>The post-2003 disappearance </a:t>
            </a:r>
          </a:p>
          <a:p>
            <a:pPr algn="ctr"/>
            <a:r>
              <a:rPr lang="fo-FO" sz="3600" dirty="0" smtClean="0"/>
              <a:t>of </a:t>
            </a:r>
            <a:r>
              <a:rPr lang="fo-FO" sz="3600" i="1" dirty="0" smtClean="0"/>
              <a:t>C. hyperboreus </a:t>
            </a:r>
            <a:r>
              <a:rPr lang="fo-FO" sz="3600" dirty="0" err="1" smtClean="0"/>
              <a:t>and</a:t>
            </a:r>
            <a:r>
              <a:rPr lang="fo-FO" sz="3600" dirty="0" smtClean="0"/>
              <a:t> </a:t>
            </a:r>
            <a:r>
              <a:rPr lang="fo-FO" sz="3600" dirty="0" err="1" smtClean="0"/>
              <a:t>large</a:t>
            </a:r>
            <a:r>
              <a:rPr lang="fo-FO" sz="3600" dirty="0" smtClean="0"/>
              <a:t> </a:t>
            </a:r>
            <a:r>
              <a:rPr lang="fo-FO" sz="3600" i="1" dirty="0" smtClean="0"/>
              <a:t>C. finmarchicus </a:t>
            </a:r>
          </a:p>
          <a:p>
            <a:pPr algn="ctr"/>
            <a:r>
              <a:rPr lang="fo-FO" sz="3600" dirty="0" smtClean="0"/>
              <a:t>is caused by reduced influence </a:t>
            </a:r>
          </a:p>
          <a:p>
            <a:pPr algn="ctr"/>
            <a:r>
              <a:rPr lang="fo-FO" sz="3600" dirty="0" smtClean="0"/>
              <a:t>of</a:t>
            </a:r>
            <a:r>
              <a:rPr lang="fo-FO" sz="3600" b="1" dirty="0" smtClean="0">
                <a:solidFill>
                  <a:srgbClr val="1A00DE"/>
                </a:solidFill>
              </a:rPr>
              <a:t> East Icelandic Water </a:t>
            </a:r>
            <a:endParaRPr lang="fo-FO" sz="3600" b="1" dirty="0">
              <a:solidFill>
                <a:srgbClr val="1A00DE"/>
              </a:solidFill>
            </a:endParaRPr>
          </a:p>
        </p:txBody>
      </p:sp>
      <p:sp>
        <p:nvSpPr>
          <p:cNvPr id="5" name="Rectangle 4"/>
          <p:cNvSpPr/>
          <p:nvPr/>
        </p:nvSpPr>
        <p:spPr>
          <a:xfrm>
            <a:off x="8244408" y="5877272"/>
            <a:ext cx="899592" cy="980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
        <p:nvSpPr>
          <p:cNvPr id="6" name="TextBox 5"/>
          <p:cNvSpPr txBox="1"/>
          <p:nvPr/>
        </p:nvSpPr>
        <p:spPr>
          <a:xfrm>
            <a:off x="5292080" y="6396335"/>
            <a:ext cx="3948838" cy="461665"/>
          </a:xfrm>
          <a:prstGeom prst="rect">
            <a:avLst/>
          </a:prstGeom>
          <a:noFill/>
        </p:spPr>
        <p:txBody>
          <a:bodyPr wrap="none" rtlCol="0">
            <a:spAutoFit/>
          </a:bodyPr>
          <a:lstStyle/>
          <a:p>
            <a:r>
              <a:rPr lang="fo-FO" sz="2400" dirty="0" smtClean="0"/>
              <a:t>(Kristiansen et al., In progress)</a:t>
            </a:r>
            <a:endParaRPr lang="fo-FO" sz="2400" dirty="0"/>
          </a:p>
        </p:txBody>
      </p:sp>
      <p:pic>
        <p:nvPicPr>
          <p:cNvPr id="7" name="Picture 2"/>
          <p:cNvPicPr>
            <a:picLocks noChangeAspect="1" noChangeArrowheads="1"/>
          </p:cNvPicPr>
          <p:nvPr/>
        </p:nvPicPr>
        <p:blipFill>
          <a:blip r:embed="rId3" cstate="print"/>
          <a:srcRect/>
          <a:stretch>
            <a:fillRect/>
          </a:stretch>
        </p:blipFill>
        <p:spPr bwMode="auto">
          <a:xfrm>
            <a:off x="7613303" y="622"/>
            <a:ext cx="1527859" cy="1883552"/>
          </a:xfrm>
          <a:prstGeom prst="rect">
            <a:avLst/>
          </a:prstGeom>
          <a:noFill/>
          <a:ln w="9525">
            <a:noFill/>
            <a:miter lim="800000"/>
            <a:headEnd/>
            <a:tailEnd/>
          </a:ln>
          <a:effectLst>
            <a:outerShdw blurRad="50800" dist="50800" dir="5400000" algn="ctr" rotWithShape="0">
              <a:srgbClr val="000000">
                <a:alpha val="26000"/>
              </a:srgbClr>
            </a:outerShdw>
          </a:effectLst>
        </p:spPr>
      </p:pic>
      <p:sp>
        <p:nvSpPr>
          <p:cNvPr id="8" name="TextBox 7"/>
          <p:cNvSpPr txBox="1"/>
          <p:nvPr/>
        </p:nvSpPr>
        <p:spPr>
          <a:xfrm>
            <a:off x="-3854" y="-3577"/>
            <a:ext cx="2508700" cy="1200329"/>
          </a:xfrm>
          <a:prstGeom prst="rect">
            <a:avLst/>
          </a:prstGeom>
          <a:solidFill>
            <a:schemeClr val="bg1"/>
          </a:solidFill>
          <a:ln>
            <a:solidFill>
              <a:schemeClr val="tx1"/>
            </a:solidFill>
          </a:ln>
        </p:spPr>
        <p:txBody>
          <a:bodyPr wrap="none" rtlCol="0">
            <a:spAutoFit/>
          </a:bodyPr>
          <a:lstStyle/>
          <a:p>
            <a:pPr algn="ctr"/>
            <a:r>
              <a:rPr lang="fo-FO" sz="3600" i="1" dirty="0" smtClean="0">
                <a:solidFill>
                  <a:schemeClr val="accent6">
                    <a:lumMod val="50000"/>
                  </a:schemeClr>
                </a:solidFill>
              </a:rPr>
              <a:t>6. Calanus </a:t>
            </a:r>
          </a:p>
          <a:p>
            <a:pPr algn="ctr"/>
            <a:r>
              <a:rPr lang="fo-FO" sz="3600" i="1" dirty="0" smtClean="0">
                <a:solidFill>
                  <a:schemeClr val="accent6">
                    <a:lumMod val="50000"/>
                  </a:schemeClr>
                </a:solidFill>
              </a:rPr>
              <a:t>hyperboreus</a:t>
            </a:r>
            <a:endParaRPr lang="fo-FO" sz="3600" i="1"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5763" y="2217738"/>
            <a:ext cx="9575051" cy="5172075"/>
            <a:chOff x="309" y="1896"/>
            <a:chExt cx="5474" cy="2487"/>
          </a:xfrm>
        </p:grpSpPr>
        <p:grpSp>
          <p:nvGrpSpPr>
            <p:cNvPr id="3" name="Group 3"/>
            <p:cNvGrpSpPr>
              <a:grpSpLocks/>
            </p:cNvGrpSpPr>
            <p:nvPr/>
          </p:nvGrpSpPr>
          <p:grpSpPr bwMode="auto">
            <a:xfrm>
              <a:off x="309" y="1896"/>
              <a:ext cx="5474" cy="2487"/>
              <a:chOff x="308" y="1896"/>
              <a:chExt cx="5474" cy="2487"/>
            </a:xfrm>
          </p:grpSpPr>
          <p:pic>
            <p:nvPicPr>
              <p:cNvPr id="63492" name="Picture 41" descr="C:\Documents and Settings\IBM\My Documents\Vinna\Nattsud\Lundar\WbS2007\gyrecorr3.gif"/>
              <p:cNvPicPr>
                <a:picLocks noChangeAspect="1" noChangeArrowheads="1"/>
              </p:cNvPicPr>
              <p:nvPr/>
            </p:nvPicPr>
            <p:blipFill>
              <a:blip r:embed="rId2" cstate="print"/>
              <a:srcRect/>
              <a:stretch>
                <a:fillRect/>
              </a:stretch>
            </p:blipFill>
            <p:spPr bwMode="auto">
              <a:xfrm>
                <a:off x="1429" y="1896"/>
                <a:ext cx="4353" cy="2487"/>
              </a:xfrm>
              <a:prstGeom prst="rect">
                <a:avLst/>
              </a:prstGeom>
              <a:noFill/>
              <a:ln w="9525">
                <a:noFill/>
                <a:miter lim="800000"/>
                <a:headEnd/>
                <a:tailEnd/>
              </a:ln>
            </p:spPr>
          </p:pic>
          <p:sp>
            <p:nvSpPr>
              <p:cNvPr id="63493" name="Text Box 5"/>
              <p:cNvSpPr txBox="1">
                <a:spLocks noChangeArrowheads="1"/>
              </p:cNvSpPr>
              <p:nvPr/>
            </p:nvSpPr>
            <p:spPr bwMode="auto">
              <a:xfrm>
                <a:off x="308" y="3933"/>
                <a:ext cx="2130" cy="207"/>
              </a:xfrm>
              <a:prstGeom prst="rect">
                <a:avLst/>
              </a:prstGeom>
              <a:noFill/>
              <a:ln w="9525">
                <a:noFill/>
                <a:miter lim="800000"/>
                <a:headEnd/>
                <a:tailEnd/>
              </a:ln>
              <a:effectLst/>
            </p:spPr>
            <p:txBody>
              <a:bodyPr wrap="none">
                <a:spAutoFit/>
              </a:bodyPr>
              <a:lstStyle/>
              <a:p>
                <a:r>
                  <a:rPr lang="da-DK" sz="2200" b="0" dirty="0" smtClean="0"/>
                  <a:t>(</a:t>
                </a:r>
                <a:r>
                  <a:rPr lang="da-DK" sz="2200" dirty="0" smtClean="0"/>
                  <a:t>Courtesy:</a:t>
                </a:r>
                <a:r>
                  <a:rPr lang="da-DK" sz="2200" b="0" dirty="0" smtClean="0"/>
                  <a:t> </a:t>
                </a:r>
                <a:r>
                  <a:rPr lang="is-IS" sz="2200" b="0" dirty="0"/>
                  <a:t>Freydís Vigfúsdóttir)</a:t>
                </a:r>
                <a:endParaRPr lang="da-DK" sz="2200" b="0" dirty="0"/>
              </a:p>
            </p:txBody>
          </p:sp>
          <p:sp>
            <p:nvSpPr>
              <p:cNvPr id="63494" name="Text Box 6"/>
              <p:cNvSpPr txBox="1">
                <a:spLocks noChangeArrowheads="1"/>
              </p:cNvSpPr>
              <p:nvPr/>
            </p:nvSpPr>
            <p:spPr bwMode="auto">
              <a:xfrm>
                <a:off x="2971" y="3634"/>
                <a:ext cx="2024" cy="192"/>
              </a:xfrm>
              <a:prstGeom prst="rect">
                <a:avLst/>
              </a:prstGeom>
              <a:noFill/>
              <a:ln w="9525">
                <a:noFill/>
                <a:miter lim="800000"/>
                <a:headEnd/>
                <a:tailEnd/>
              </a:ln>
              <a:effectLst/>
            </p:spPr>
            <p:txBody>
              <a:bodyPr wrap="none">
                <a:spAutoFit/>
              </a:bodyPr>
              <a:lstStyle/>
              <a:p>
                <a:r>
                  <a:rPr lang="da-DK" sz="2000" dirty="0" smtClean="0"/>
                  <a:t>Puffin catches</a:t>
                </a:r>
                <a:r>
                  <a:rPr lang="da-DK" sz="2000" b="0" dirty="0" smtClean="0"/>
                  <a:t> </a:t>
                </a:r>
                <a:r>
                  <a:rPr lang="da-DK" sz="2000" b="0" dirty="0"/>
                  <a:t>(Vestmannaeyjar)</a:t>
                </a:r>
              </a:p>
            </p:txBody>
          </p:sp>
          <p:sp>
            <p:nvSpPr>
              <p:cNvPr id="63495" name="Text Box 7"/>
              <p:cNvSpPr txBox="1">
                <a:spLocks noChangeArrowheads="1"/>
              </p:cNvSpPr>
              <p:nvPr/>
            </p:nvSpPr>
            <p:spPr bwMode="auto">
              <a:xfrm>
                <a:off x="2789" y="2024"/>
                <a:ext cx="740" cy="192"/>
              </a:xfrm>
              <a:prstGeom prst="rect">
                <a:avLst/>
              </a:prstGeom>
              <a:noFill/>
              <a:ln w="9525">
                <a:noFill/>
                <a:miter lim="800000"/>
                <a:headEnd/>
                <a:tailEnd/>
              </a:ln>
              <a:effectLst/>
            </p:spPr>
            <p:txBody>
              <a:bodyPr wrap="none">
                <a:spAutoFit/>
              </a:bodyPr>
              <a:lstStyle/>
              <a:p>
                <a:r>
                  <a:rPr lang="da-DK" sz="2000" dirty="0" smtClean="0">
                    <a:solidFill>
                      <a:srgbClr val="FF0066"/>
                    </a:solidFill>
                  </a:rPr>
                  <a:t>Gyre index</a:t>
                </a:r>
                <a:endParaRPr lang="da-DK" sz="2000" b="0" dirty="0">
                  <a:solidFill>
                    <a:srgbClr val="FF0066"/>
                  </a:solidFill>
                </a:endParaRPr>
              </a:p>
            </p:txBody>
          </p:sp>
        </p:grpSp>
        <p:sp>
          <p:nvSpPr>
            <p:cNvPr id="63496" name="Rectangle 8"/>
            <p:cNvSpPr>
              <a:spLocks noChangeArrowheads="1"/>
            </p:cNvSpPr>
            <p:nvPr/>
          </p:nvSpPr>
          <p:spPr bwMode="auto">
            <a:xfrm>
              <a:off x="1610" y="2478"/>
              <a:ext cx="181" cy="952"/>
            </a:xfrm>
            <a:prstGeom prst="rect">
              <a:avLst/>
            </a:prstGeom>
            <a:solidFill>
              <a:schemeClr val="bg1"/>
            </a:solidFill>
            <a:ln w="9525">
              <a:noFill/>
              <a:miter lim="800000"/>
              <a:headEnd/>
              <a:tailEnd/>
            </a:ln>
            <a:effectLst/>
          </p:spPr>
          <p:txBody>
            <a:bodyPr wrap="none" anchor="ctr"/>
            <a:lstStyle/>
            <a:p>
              <a:endParaRPr lang="fo-FO"/>
            </a:p>
          </p:txBody>
        </p:sp>
        <p:sp>
          <p:nvSpPr>
            <p:cNvPr id="63497" name="Rectangle 9"/>
            <p:cNvSpPr>
              <a:spLocks noChangeArrowheads="1"/>
            </p:cNvSpPr>
            <p:nvPr/>
          </p:nvSpPr>
          <p:spPr bwMode="auto">
            <a:xfrm>
              <a:off x="5465" y="2251"/>
              <a:ext cx="182" cy="1361"/>
            </a:xfrm>
            <a:prstGeom prst="rect">
              <a:avLst/>
            </a:prstGeom>
            <a:solidFill>
              <a:schemeClr val="bg1"/>
            </a:solidFill>
            <a:ln w="9525">
              <a:noFill/>
              <a:miter lim="800000"/>
              <a:headEnd/>
              <a:tailEnd/>
            </a:ln>
            <a:effectLst/>
          </p:spPr>
          <p:txBody>
            <a:bodyPr wrap="none" anchor="ctr"/>
            <a:lstStyle/>
            <a:p>
              <a:endParaRPr lang="fo-FO"/>
            </a:p>
          </p:txBody>
        </p:sp>
      </p:grpSp>
      <p:sp>
        <p:nvSpPr>
          <p:cNvPr id="63498" name="Text Box 10"/>
          <p:cNvSpPr txBox="1">
            <a:spLocks noChangeArrowheads="1"/>
          </p:cNvSpPr>
          <p:nvPr/>
        </p:nvSpPr>
        <p:spPr bwMode="auto">
          <a:xfrm>
            <a:off x="6557978" y="5025370"/>
            <a:ext cx="1254382" cy="707886"/>
          </a:xfrm>
          <a:prstGeom prst="rect">
            <a:avLst/>
          </a:prstGeom>
          <a:noFill/>
          <a:ln w="9525">
            <a:noFill/>
            <a:miter lim="800000"/>
            <a:headEnd/>
            <a:tailEnd/>
          </a:ln>
          <a:effectLst/>
        </p:spPr>
        <p:txBody>
          <a:bodyPr wrap="none">
            <a:spAutoFit/>
          </a:bodyPr>
          <a:lstStyle/>
          <a:p>
            <a:r>
              <a:rPr lang="da-DK" sz="2000" dirty="0" smtClean="0">
                <a:solidFill>
                  <a:srgbClr val="FF0066"/>
                </a:solidFill>
              </a:rPr>
              <a:t>Shifted </a:t>
            </a:r>
          </a:p>
          <a:p>
            <a:r>
              <a:rPr lang="da-DK" sz="2000" dirty="0" smtClean="0">
                <a:solidFill>
                  <a:srgbClr val="FF0066"/>
                </a:solidFill>
              </a:rPr>
              <a:t>5 years</a:t>
            </a:r>
            <a:r>
              <a:rPr lang="da-DK" b="0" dirty="0" smtClean="0">
                <a:solidFill>
                  <a:srgbClr val="FF0066"/>
                </a:solidFill>
              </a:rPr>
              <a:t>  </a:t>
            </a:r>
            <a:r>
              <a:rPr lang="da-DK" b="0" dirty="0" smtClean="0">
                <a:solidFill>
                  <a:srgbClr val="FF0066"/>
                </a:solidFill>
                <a:sym typeface="Wingdings" pitchFamily="2" charset="2"/>
              </a:rPr>
              <a:t></a:t>
            </a:r>
            <a:endParaRPr lang="da-DK" b="0" dirty="0">
              <a:solidFill>
                <a:srgbClr val="FF0066"/>
              </a:solidFill>
            </a:endParaRPr>
          </a:p>
        </p:txBody>
      </p:sp>
      <p:pic>
        <p:nvPicPr>
          <p:cNvPr id="63499" name="Picture 11" descr="PUFFIN. © THIS COPYRIGHTED IMAGE MUST NOT BE USED WITHOUT PERMISSION"/>
          <p:cNvPicPr>
            <a:picLocks noChangeAspect="1" noChangeArrowheads="1"/>
          </p:cNvPicPr>
          <p:nvPr/>
        </p:nvPicPr>
        <p:blipFill>
          <a:blip r:embed="rId3" cstate="print"/>
          <a:srcRect/>
          <a:stretch>
            <a:fillRect/>
          </a:stretch>
        </p:blipFill>
        <p:spPr bwMode="auto">
          <a:xfrm>
            <a:off x="7308850" y="73025"/>
            <a:ext cx="1647825" cy="2060575"/>
          </a:xfrm>
          <a:prstGeom prst="rect">
            <a:avLst/>
          </a:prstGeom>
          <a:noFill/>
        </p:spPr>
      </p:pic>
      <p:sp>
        <p:nvSpPr>
          <p:cNvPr id="63503" name="Text Box 15"/>
          <p:cNvSpPr txBox="1">
            <a:spLocks noChangeArrowheads="1"/>
          </p:cNvSpPr>
          <p:nvPr/>
        </p:nvSpPr>
        <p:spPr bwMode="auto">
          <a:xfrm>
            <a:off x="3128985" y="115888"/>
            <a:ext cx="2170081" cy="707886"/>
          </a:xfrm>
          <a:prstGeom prst="rect">
            <a:avLst/>
          </a:prstGeom>
          <a:solidFill>
            <a:schemeClr val="bg1"/>
          </a:solidFill>
          <a:ln w="9525">
            <a:noFill/>
            <a:miter lim="800000"/>
            <a:headEnd/>
            <a:tailEnd/>
          </a:ln>
          <a:effectLst/>
        </p:spPr>
        <p:txBody>
          <a:bodyPr wrap="none">
            <a:spAutoFit/>
          </a:bodyPr>
          <a:lstStyle/>
          <a:p>
            <a:pPr algn="ctr"/>
            <a:r>
              <a:rPr lang="da-DK" sz="4000" b="0" dirty="0" smtClean="0"/>
              <a:t>Summary</a:t>
            </a:r>
            <a:endParaRPr lang="da-DK" sz="4000" b="0" dirty="0"/>
          </a:p>
        </p:txBody>
      </p:sp>
      <p:grpSp>
        <p:nvGrpSpPr>
          <p:cNvPr id="4" name="Group 18"/>
          <p:cNvGrpSpPr>
            <a:grpSpLocks/>
          </p:cNvGrpSpPr>
          <p:nvPr/>
        </p:nvGrpSpPr>
        <p:grpSpPr bwMode="auto">
          <a:xfrm>
            <a:off x="8027997" y="2368550"/>
            <a:ext cx="846138" cy="4016375"/>
            <a:chOff x="5344" y="1492"/>
            <a:chExt cx="533" cy="2530"/>
          </a:xfrm>
        </p:grpSpPr>
        <p:sp>
          <p:nvSpPr>
            <p:cNvPr id="63504" name="Text Box 16"/>
            <p:cNvSpPr txBox="1">
              <a:spLocks noChangeArrowheads="1"/>
            </p:cNvSpPr>
            <p:nvPr/>
          </p:nvSpPr>
          <p:spPr bwMode="auto">
            <a:xfrm>
              <a:off x="5375" y="1492"/>
              <a:ext cx="502" cy="233"/>
            </a:xfrm>
            <a:prstGeom prst="rect">
              <a:avLst/>
            </a:prstGeom>
            <a:solidFill>
              <a:schemeClr val="bg1"/>
            </a:solidFill>
            <a:ln w="9525">
              <a:solidFill>
                <a:srgbClr val="FF0000"/>
              </a:solidFill>
              <a:miter lim="800000"/>
              <a:headEnd/>
              <a:tailEnd/>
            </a:ln>
            <a:effectLst/>
          </p:spPr>
          <p:txBody>
            <a:bodyPr wrap="none">
              <a:spAutoFit/>
            </a:bodyPr>
            <a:lstStyle/>
            <a:p>
              <a:r>
                <a:rPr lang="da-DK" dirty="0" smtClean="0">
                  <a:solidFill>
                    <a:srgbClr val="FF0000"/>
                  </a:solidFill>
                </a:rPr>
                <a:t>Strong</a:t>
              </a:r>
              <a:endParaRPr lang="da-DK" dirty="0">
                <a:solidFill>
                  <a:srgbClr val="FF0000"/>
                </a:solidFill>
              </a:endParaRPr>
            </a:p>
          </p:txBody>
        </p:sp>
        <p:sp>
          <p:nvSpPr>
            <p:cNvPr id="63505" name="Text Box 17"/>
            <p:cNvSpPr txBox="1">
              <a:spLocks noChangeArrowheads="1"/>
            </p:cNvSpPr>
            <p:nvPr/>
          </p:nvSpPr>
          <p:spPr bwMode="auto">
            <a:xfrm>
              <a:off x="5344" y="3789"/>
              <a:ext cx="448" cy="233"/>
            </a:xfrm>
            <a:prstGeom prst="rect">
              <a:avLst/>
            </a:prstGeom>
            <a:solidFill>
              <a:schemeClr val="bg1"/>
            </a:solidFill>
            <a:ln w="9525">
              <a:solidFill>
                <a:srgbClr val="FF0000"/>
              </a:solidFill>
              <a:miter lim="800000"/>
              <a:headEnd/>
              <a:tailEnd/>
            </a:ln>
            <a:effectLst/>
          </p:spPr>
          <p:txBody>
            <a:bodyPr wrap="none">
              <a:spAutoFit/>
            </a:bodyPr>
            <a:lstStyle/>
            <a:p>
              <a:r>
                <a:rPr lang="da-DK" dirty="0" smtClean="0">
                  <a:solidFill>
                    <a:srgbClr val="FF0000"/>
                  </a:solidFill>
                </a:rPr>
                <a:t>Weak</a:t>
              </a:r>
              <a:endParaRPr lang="da-DK" dirty="0">
                <a:solidFill>
                  <a:srgbClr val="FF0000"/>
                </a:solidFill>
              </a:endParaRPr>
            </a:p>
          </p:txBody>
        </p:sp>
      </p:grpSp>
      <p:pic>
        <p:nvPicPr>
          <p:cNvPr id="48" name="Picture 7" descr="Hovmoller_bio_og_ras"/>
          <p:cNvPicPr>
            <a:picLocks noChangeAspect="1" noChangeArrowheads="1"/>
          </p:cNvPicPr>
          <p:nvPr/>
        </p:nvPicPr>
        <p:blipFill>
          <a:blip r:embed="rId4" cstate="print"/>
          <a:srcRect l="6668" t="19022" r="59561" b="54416"/>
          <a:stretch>
            <a:fillRect/>
          </a:stretch>
        </p:blipFill>
        <p:spPr bwMode="auto">
          <a:xfrm>
            <a:off x="0" y="-23750"/>
            <a:ext cx="1512168" cy="1228637"/>
          </a:xfrm>
          <a:prstGeom prst="rect">
            <a:avLst/>
          </a:prstGeom>
          <a:noFill/>
          <a:ln>
            <a:solidFill>
              <a:schemeClr val="tx1"/>
            </a:solidFill>
          </a:ln>
        </p:spPr>
      </p:pic>
      <p:sp>
        <p:nvSpPr>
          <p:cNvPr id="50" name="Oval 49"/>
          <p:cNvSpPr/>
          <p:nvPr/>
        </p:nvSpPr>
        <p:spPr>
          <a:xfrm>
            <a:off x="107504" y="92882"/>
            <a:ext cx="288032"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grpSp>
        <p:nvGrpSpPr>
          <p:cNvPr id="60" name="Group 59"/>
          <p:cNvGrpSpPr/>
          <p:nvPr/>
        </p:nvGrpSpPr>
        <p:grpSpPr>
          <a:xfrm>
            <a:off x="179512" y="1425039"/>
            <a:ext cx="6921932" cy="4833257"/>
            <a:chOff x="179512" y="1425039"/>
            <a:chExt cx="6921932" cy="4833257"/>
          </a:xfrm>
        </p:grpSpPr>
        <p:grpSp>
          <p:nvGrpSpPr>
            <p:cNvPr id="59" name="Group 58"/>
            <p:cNvGrpSpPr/>
            <p:nvPr/>
          </p:nvGrpSpPr>
          <p:grpSpPr>
            <a:xfrm>
              <a:off x="179512" y="3212976"/>
              <a:ext cx="2304256" cy="1591503"/>
              <a:chOff x="179512" y="3212976"/>
              <a:chExt cx="2304256" cy="1591503"/>
            </a:xfrm>
          </p:grpSpPr>
          <p:grpSp>
            <p:nvGrpSpPr>
              <p:cNvPr id="53" name="Group 17"/>
              <p:cNvGrpSpPr/>
              <p:nvPr/>
            </p:nvGrpSpPr>
            <p:grpSpPr>
              <a:xfrm>
                <a:off x="179512" y="3212976"/>
                <a:ext cx="2304256" cy="1591503"/>
                <a:chOff x="206374" y="2852936"/>
                <a:chExt cx="8902130" cy="4032448"/>
              </a:xfrm>
            </p:grpSpPr>
            <p:pic>
              <p:nvPicPr>
                <p:cNvPr id="54" name="Picture 2"/>
                <p:cNvPicPr>
                  <a:picLocks noChangeAspect="1" noChangeArrowheads="1"/>
                </p:cNvPicPr>
                <p:nvPr/>
              </p:nvPicPr>
              <p:blipFill>
                <a:blip r:embed="rId5" cstate="print"/>
                <a:srcRect/>
                <a:stretch>
                  <a:fillRect/>
                </a:stretch>
              </p:blipFill>
              <p:spPr bwMode="auto">
                <a:xfrm>
                  <a:off x="206374" y="2852936"/>
                  <a:ext cx="8902130" cy="3483441"/>
                </a:xfrm>
                <a:prstGeom prst="rect">
                  <a:avLst/>
                </a:prstGeom>
                <a:noFill/>
                <a:ln w="9525">
                  <a:noFill/>
                  <a:miter lim="800000"/>
                  <a:headEnd/>
                  <a:tailEnd/>
                </a:ln>
              </p:spPr>
            </p:pic>
            <p:pic>
              <p:nvPicPr>
                <p:cNvPr id="55" name="Picture 54"/>
                <p:cNvPicPr>
                  <a:picLocks noChangeAspect="1" noChangeArrowheads="1"/>
                </p:cNvPicPr>
                <p:nvPr/>
              </p:nvPicPr>
              <p:blipFill>
                <a:blip r:embed="rId6" cstate="print"/>
                <a:srcRect l="9112" t="91945" r="15717"/>
                <a:stretch>
                  <a:fillRect/>
                </a:stretch>
              </p:blipFill>
              <p:spPr bwMode="auto">
                <a:xfrm>
                  <a:off x="1043608" y="6292357"/>
                  <a:ext cx="7488832" cy="593027"/>
                </a:xfrm>
                <a:prstGeom prst="rect">
                  <a:avLst/>
                </a:prstGeom>
                <a:noFill/>
                <a:ln w="9525">
                  <a:noFill/>
                  <a:miter lim="800000"/>
                  <a:headEnd/>
                  <a:tailEnd/>
                </a:ln>
              </p:spPr>
            </p:pic>
          </p:grpSp>
          <p:cxnSp>
            <p:nvCxnSpPr>
              <p:cNvPr id="58" name="Straight Arrow Connector 57"/>
              <p:cNvCxnSpPr/>
              <p:nvPr/>
            </p:nvCxnSpPr>
            <p:spPr>
              <a:xfrm>
                <a:off x="611560" y="3356992"/>
                <a:ext cx="1800200" cy="4320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95536" y="3501008"/>
                <a:ext cx="959365" cy="369332"/>
              </a:xfrm>
              <a:prstGeom prst="rect">
                <a:avLst/>
              </a:prstGeom>
              <a:noFill/>
            </p:spPr>
            <p:txBody>
              <a:bodyPr wrap="none" rtlCol="0">
                <a:spAutoFit/>
              </a:bodyPr>
              <a:lstStyle/>
              <a:p>
                <a:r>
                  <a:rPr lang="fo-FO" dirty="0" smtClean="0"/>
                  <a:t>Diatoms</a:t>
                </a:r>
                <a:endParaRPr lang="fo-FO" dirty="0"/>
              </a:p>
            </p:txBody>
          </p:sp>
        </p:grpSp>
        <p:grpSp>
          <p:nvGrpSpPr>
            <p:cNvPr id="6" name="Group 46"/>
            <p:cNvGrpSpPr/>
            <p:nvPr/>
          </p:nvGrpSpPr>
          <p:grpSpPr>
            <a:xfrm>
              <a:off x="179512" y="1425039"/>
              <a:ext cx="6921932" cy="4833257"/>
              <a:chOff x="179512" y="1425039"/>
              <a:chExt cx="6921932" cy="4833257"/>
            </a:xfrm>
          </p:grpSpPr>
          <p:sp>
            <p:nvSpPr>
              <p:cNvPr id="40" name="TextBox 39"/>
              <p:cNvSpPr txBox="1"/>
              <p:nvPr/>
            </p:nvSpPr>
            <p:spPr>
              <a:xfrm>
                <a:off x="179512" y="1844824"/>
                <a:ext cx="769763" cy="369332"/>
              </a:xfrm>
              <a:prstGeom prst="rect">
                <a:avLst/>
              </a:prstGeom>
              <a:noFill/>
            </p:spPr>
            <p:txBody>
              <a:bodyPr wrap="none" rtlCol="0">
                <a:spAutoFit/>
              </a:bodyPr>
              <a:lstStyle/>
              <a:p>
                <a:r>
                  <a:rPr lang="fo-FO" dirty="0" smtClean="0">
                    <a:solidFill>
                      <a:srgbClr val="CC9900"/>
                    </a:solidFill>
                  </a:rPr>
                  <a:t>Cal fin</a:t>
                </a:r>
                <a:endParaRPr lang="fo-FO" dirty="0">
                  <a:solidFill>
                    <a:srgbClr val="CC9900"/>
                  </a:solidFill>
                </a:endParaRPr>
              </a:p>
            </p:txBody>
          </p:sp>
          <p:grpSp>
            <p:nvGrpSpPr>
              <p:cNvPr id="7" name="Group 45"/>
              <p:cNvGrpSpPr/>
              <p:nvPr/>
            </p:nvGrpSpPr>
            <p:grpSpPr>
              <a:xfrm>
                <a:off x="241919" y="1425039"/>
                <a:ext cx="6859525" cy="4833257"/>
                <a:chOff x="241919" y="1425039"/>
                <a:chExt cx="6859525" cy="4833257"/>
              </a:xfrm>
            </p:grpSpPr>
            <p:grpSp>
              <p:nvGrpSpPr>
                <p:cNvPr id="8" name="Group 43"/>
                <p:cNvGrpSpPr/>
                <p:nvPr/>
              </p:nvGrpSpPr>
              <p:grpSpPr>
                <a:xfrm>
                  <a:off x="241919" y="1556792"/>
                  <a:ext cx="3610001" cy="4680520"/>
                  <a:chOff x="241919" y="1556792"/>
                  <a:chExt cx="3610001" cy="4680520"/>
                </a:xfrm>
              </p:grpSpPr>
              <p:grpSp>
                <p:nvGrpSpPr>
                  <p:cNvPr id="9" name="Group 16"/>
                  <p:cNvGrpSpPr/>
                  <p:nvPr/>
                </p:nvGrpSpPr>
                <p:grpSpPr>
                  <a:xfrm>
                    <a:off x="611560" y="4725144"/>
                    <a:ext cx="2016224" cy="1512168"/>
                    <a:chOff x="323528" y="2924944"/>
                    <a:chExt cx="2232248" cy="1672592"/>
                  </a:xfrm>
                </p:grpSpPr>
                <p:pic>
                  <p:nvPicPr>
                    <p:cNvPr id="20" name="Picture 19"/>
                    <p:cNvPicPr/>
                    <p:nvPr/>
                  </p:nvPicPr>
                  <p:blipFill>
                    <a:blip r:embed="rId7" cstate="print"/>
                    <a:srcRect/>
                    <a:stretch>
                      <a:fillRect/>
                    </a:stretch>
                  </p:blipFill>
                  <p:spPr bwMode="auto">
                    <a:xfrm>
                      <a:off x="323528" y="2924944"/>
                      <a:ext cx="2232248" cy="1672592"/>
                    </a:xfrm>
                    <a:prstGeom prst="rect">
                      <a:avLst/>
                    </a:prstGeom>
                    <a:noFill/>
                    <a:ln w="9525">
                      <a:noFill/>
                      <a:miter lim="800000"/>
                      <a:headEnd/>
                      <a:tailEnd/>
                    </a:ln>
                  </p:spPr>
                </p:pic>
                <p:sp>
                  <p:nvSpPr>
                    <p:cNvPr id="21" name="TextBox 20"/>
                    <p:cNvSpPr txBox="1"/>
                    <p:nvPr/>
                  </p:nvSpPr>
                  <p:spPr>
                    <a:xfrm>
                      <a:off x="1382873" y="3004591"/>
                      <a:ext cx="933733" cy="408514"/>
                    </a:xfrm>
                    <a:prstGeom prst="rect">
                      <a:avLst/>
                    </a:prstGeom>
                    <a:noFill/>
                  </p:spPr>
                  <p:txBody>
                    <a:bodyPr wrap="none" rtlCol="0">
                      <a:spAutoFit/>
                    </a:bodyPr>
                    <a:lstStyle/>
                    <a:p>
                      <a:r>
                        <a:rPr lang="fo-FO" dirty="0" smtClean="0"/>
                        <a:t>Silicate</a:t>
                      </a:r>
                      <a:endParaRPr lang="fo-FO" dirty="0"/>
                    </a:p>
                  </p:txBody>
                </p:sp>
              </p:grpSp>
              <p:cxnSp>
                <p:nvCxnSpPr>
                  <p:cNvPr id="27" name="Straight Connector 26"/>
                  <p:cNvCxnSpPr/>
                  <p:nvPr/>
                </p:nvCxnSpPr>
                <p:spPr>
                  <a:xfrm>
                    <a:off x="241919" y="4203549"/>
                    <a:ext cx="746003" cy="501578"/>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5" name="Freeform 34"/>
                  <p:cNvSpPr/>
                  <p:nvPr/>
                </p:nvSpPr>
                <p:spPr>
                  <a:xfrm>
                    <a:off x="499348" y="1988840"/>
                    <a:ext cx="1437401" cy="1253182"/>
                  </a:xfrm>
                  <a:custGeom>
                    <a:avLst/>
                    <a:gdLst>
                      <a:gd name="connsiteX0" fmla="*/ 0 w 1725433"/>
                      <a:gd name="connsiteY0" fmla="*/ 0 h 1757238"/>
                      <a:gd name="connsiteX1" fmla="*/ 63610 w 1725433"/>
                      <a:gd name="connsiteY1" fmla="*/ 413467 h 1757238"/>
                      <a:gd name="connsiteX2" fmla="*/ 143123 w 1725433"/>
                      <a:gd name="connsiteY2" fmla="*/ 373711 h 1757238"/>
                      <a:gd name="connsiteX3" fmla="*/ 341906 w 1725433"/>
                      <a:gd name="connsiteY3" fmla="*/ 1288111 h 1757238"/>
                      <a:gd name="connsiteX4" fmla="*/ 405516 w 1725433"/>
                      <a:gd name="connsiteY4" fmla="*/ 946205 h 1757238"/>
                      <a:gd name="connsiteX5" fmla="*/ 492981 w 1725433"/>
                      <a:gd name="connsiteY5" fmla="*/ 962107 h 1757238"/>
                      <a:gd name="connsiteX6" fmla="*/ 612250 w 1725433"/>
                      <a:gd name="connsiteY6" fmla="*/ 707666 h 1757238"/>
                      <a:gd name="connsiteX7" fmla="*/ 675861 w 1725433"/>
                      <a:gd name="connsiteY7" fmla="*/ 842838 h 1757238"/>
                      <a:gd name="connsiteX8" fmla="*/ 763325 w 1725433"/>
                      <a:gd name="connsiteY8" fmla="*/ 1661822 h 1757238"/>
                      <a:gd name="connsiteX9" fmla="*/ 874643 w 1725433"/>
                      <a:gd name="connsiteY9" fmla="*/ 842838 h 1757238"/>
                      <a:gd name="connsiteX10" fmla="*/ 962107 w 1725433"/>
                      <a:gd name="connsiteY10" fmla="*/ 723568 h 1757238"/>
                      <a:gd name="connsiteX11" fmla="*/ 1017767 w 1725433"/>
                      <a:gd name="connsiteY11" fmla="*/ 1677725 h 1757238"/>
                      <a:gd name="connsiteX12" fmla="*/ 1073426 w 1725433"/>
                      <a:gd name="connsiteY12" fmla="*/ 1200647 h 1757238"/>
                      <a:gd name="connsiteX13" fmla="*/ 1113182 w 1725433"/>
                      <a:gd name="connsiteY13" fmla="*/ 492980 h 1757238"/>
                      <a:gd name="connsiteX14" fmla="*/ 1160890 w 1725433"/>
                      <a:gd name="connsiteY14" fmla="*/ 437321 h 1757238"/>
                      <a:gd name="connsiteX15" fmla="*/ 1232452 w 1725433"/>
                      <a:gd name="connsiteY15" fmla="*/ 23854 h 1757238"/>
                      <a:gd name="connsiteX16" fmla="*/ 1296062 w 1725433"/>
                      <a:gd name="connsiteY16" fmla="*/ 302149 h 1757238"/>
                      <a:gd name="connsiteX17" fmla="*/ 1367624 w 1725433"/>
                      <a:gd name="connsiteY17" fmla="*/ 190831 h 1757238"/>
                      <a:gd name="connsiteX18" fmla="*/ 1447137 w 1725433"/>
                      <a:gd name="connsiteY18" fmla="*/ 628153 h 1757238"/>
                      <a:gd name="connsiteX19" fmla="*/ 1502796 w 1725433"/>
                      <a:gd name="connsiteY19" fmla="*/ 222636 h 1757238"/>
                      <a:gd name="connsiteX20" fmla="*/ 1574358 w 1725433"/>
                      <a:gd name="connsiteY20" fmla="*/ 938254 h 1757238"/>
                      <a:gd name="connsiteX21" fmla="*/ 1645920 w 1725433"/>
                      <a:gd name="connsiteY21" fmla="*/ 119269 h 1757238"/>
                      <a:gd name="connsiteX22" fmla="*/ 1725433 w 1725433"/>
                      <a:gd name="connsiteY22" fmla="*/ 246490 h 1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25433" h="1757238">
                        <a:moveTo>
                          <a:pt x="0" y="0"/>
                        </a:moveTo>
                        <a:cubicBezTo>
                          <a:pt x="19878" y="175591"/>
                          <a:pt x="39756" y="351182"/>
                          <a:pt x="63610" y="413467"/>
                        </a:cubicBezTo>
                        <a:cubicBezTo>
                          <a:pt x="87464" y="475752"/>
                          <a:pt x="96740" y="227937"/>
                          <a:pt x="143123" y="373711"/>
                        </a:cubicBezTo>
                        <a:cubicBezTo>
                          <a:pt x="189506" y="519485"/>
                          <a:pt x="298174" y="1192695"/>
                          <a:pt x="341906" y="1288111"/>
                        </a:cubicBezTo>
                        <a:cubicBezTo>
                          <a:pt x="385638" y="1383527"/>
                          <a:pt x="380337" y="1000539"/>
                          <a:pt x="405516" y="946205"/>
                        </a:cubicBezTo>
                        <a:cubicBezTo>
                          <a:pt x="430695" y="891871"/>
                          <a:pt x="458525" y="1001863"/>
                          <a:pt x="492981" y="962107"/>
                        </a:cubicBezTo>
                        <a:cubicBezTo>
                          <a:pt x="527437" y="922351"/>
                          <a:pt x="581770" y="727544"/>
                          <a:pt x="612250" y="707666"/>
                        </a:cubicBezTo>
                        <a:cubicBezTo>
                          <a:pt x="642730" y="687788"/>
                          <a:pt x="650682" y="683812"/>
                          <a:pt x="675861" y="842838"/>
                        </a:cubicBezTo>
                        <a:cubicBezTo>
                          <a:pt x="701040" y="1001864"/>
                          <a:pt x="730195" y="1661822"/>
                          <a:pt x="763325" y="1661822"/>
                        </a:cubicBezTo>
                        <a:cubicBezTo>
                          <a:pt x="796455" y="1661822"/>
                          <a:pt x="841513" y="999214"/>
                          <a:pt x="874643" y="842838"/>
                        </a:cubicBezTo>
                        <a:cubicBezTo>
                          <a:pt x="907773" y="686462"/>
                          <a:pt x="938253" y="584420"/>
                          <a:pt x="962107" y="723568"/>
                        </a:cubicBezTo>
                        <a:cubicBezTo>
                          <a:pt x="985961" y="862716"/>
                          <a:pt x="999214" y="1598212"/>
                          <a:pt x="1017767" y="1677725"/>
                        </a:cubicBezTo>
                        <a:cubicBezTo>
                          <a:pt x="1036320" y="1757238"/>
                          <a:pt x="1057523" y="1398105"/>
                          <a:pt x="1073426" y="1200647"/>
                        </a:cubicBezTo>
                        <a:cubicBezTo>
                          <a:pt x="1089329" y="1003189"/>
                          <a:pt x="1098605" y="620201"/>
                          <a:pt x="1113182" y="492980"/>
                        </a:cubicBezTo>
                        <a:cubicBezTo>
                          <a:pt x="1127759" y="365759"/>
                          <a:pt x="1141012" y="515509"/>
                          <a:pt x="1160890" y="437321"/>
                        </a:cubicBezTo>
                        <a:cubicBezTo>
                          <a:pt x="1180768" y="359133"/>
                          <a:pt x="1209923" y="46383"/>
                          <a:pt x="1232452" y="23854"/>
                        </a:cubicBezTo>
                        <a:cubicBezTo>
                          <a:pt x="1254981" y="1325"/>
                          <a:pt x="1273533" y="274319"/>
                          <a:pt x="1296062" y="302149"/>
                        </a:cubicBezTo>
                        <a:cubicBezTo>
                          <a:pt x="1318591" y="329979"/>
                          <a:pt x="1342445" y="136497"/>
                          <a:pt x="1367624" y="190831"/>
                        </a:cubicBezTo>
                        <a:cubicBezTo>
                          <a:pt x="1392803" y="245165"/>
                          <a:pt x="1424608" y="622852"/>
                          <a:pt x="1447137" y="628153"/>
                        </a:cubicBezTo>
                        <a:cubicBezTo>
                          <a:pt x="1469666" y="633454"/>
                          <a:pt x="1481593" y="170953"/>
                          <a:pt x="1502796" y="222636"/>
                        </a:cubicBezTo>
                        <a:cubicBezTo>
                          <a:pt x="1523999" y="274319"/>
                          <a:pt x="1550504" y="955482"/>
                          <a:pt x="1574358" y="938254"/>
                        </a:cubicBezTo>
                        <a:cubicBezTo>
                          <a:pt x="1598212" y="921026"/>
                          <a:pt x="1620741" y="234563"/>
                          <a:pt x="1645920" y="119269"/>
                        </a:cubicBezTo>
                        <a:cubicBezTo>
                          <a:pt x="1671099" y="3975"/>
                          <a:pt x="1698266" y="125232"/>
                          <a:pt x="1725433" y="246490"/>
                        </a:cubicBezTo>
                      </a:path>
                    </a:pathLst>
                  </a:custGeom>
                  <a:ln w="28575">
                    <a:solidFill>
                      <a:srgbClr val="CC9900"/>
                    </a:solidFill>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grpSp>
                <p:nvGrpSpPr>
                  <p:cNvPr id="13" name="Group 8"/>
                  <p:cNvGrpSpPr>
                    <a:grpSpLocks/>
                  </p:cNvGrpSpPr>
                  <p:nvPr/>
                </p:nvGrpSpPr>
                <p:grpSpPr bwMode="auto">
                  <a:xfrm>
                    <a:off x="2555776" y="1556792"/>
                    <a:ext cx="1296144" cy="796916"/>
                    <a:chOff x="567" y="900"/>
                    <a:chExt cx="4764" cy="2961"/>
                  </a:xfrm>
                </p:grpSpPr>
                <p:pic>
                  <p:nvPicPr>
                    <p:cNvPr id="37" name="Picture 9" descr="herring feeding"/>
                    <p:cNvPicPr>
                      <a:picLocks noChangeAspect="1" noChangeArrowheads="1"/>
                    </p:cNvPicPr>
                    <p:nvPr/>
                  </p:nvPicPr>
                  <p:blipFill>
                    <a:blip r:embed="rId8" cstate="print"/>
                    <a:srcRect/>
                    <a:stretch>
                      <a:fillRect/>
                    </a:stretch>
                  </p:blipFill>
                  <p:spPr bwMode="auto">
                    <a:xfrm>
                      <a:off x="567" y="900"/>
                      <a:ext cx="4764" cy="2961"/>
                    </a:xfrm>
                    <a:prstGeom prst="rect">
                      <a:avLst/>
                    </a:prstGeom>
                    <a:noFill/>
                    <a:ln w="9525">
                      <a:solidFill>
                        <a:schemeClr val="tx1"/>
                      </a:solidFill>
                      <a:miter lim="800000"/>
                      <a:headEnd/>
                      <a:tailEnd/>
                    </a:ln>
                  </p:spPr>
                </p:pic>
                <p:sp>
                  <p:nvSpPr>
                    <p:cNvPr id="38" name="Rectangle 10"/>
                    <p:cNvSpPr>
                      <a:spLocks noChangeArrowheads="1"/>
                    </p:cNvSpPr>
                    <p:nvPr/>
                  </p:nvSpPr>
                  <p:spPr bwMode="auto">
                    <a:xfrm>
                      <a:off x="1158" y="949"/>
                      <a:ext cx="417" cy="1195"/>
                    </a:xfrm>
                    <a:prstGeom prst="rect">
                      <a:avLst/>
                    </a:prstGeom>
                    <a:noFill/>
                    <a:ln w="9525">
                      <a:noFill/>
                      <a:miter lim="800000"/>
                      <a:headEnd/>
                      <a:tailEnd/>
                    </a:ln>
                    <a:effectLst/>
                  </p:spPr>
                  <p:txBody>
                    <a:bodyPr wrap="none">
                      <a:spAutoFit/>
                    </a:bodyPr>
                    <a:lstStyle/>
                    <a:p>
                      <a:endParaRPr lang="en-GB" sz="2800" b="1" dirty="0">
                        <a:solidFill>
                          <a:srgbClr val="000099"/>
                        </a:solidFill>
                      </a:endParaRPr>
                    </a:p>
                  </p:txBody>
                </p:sp>
              </p:grpSp>
              <p:pic>
                <p:nvPicPr>
                  <p:cNvPr id="41" name="Picture 6" descr="Calanus_RGB_gj"/>
                  <p:cNvPicPr>
                    <a:picLocks noChangeAspect="1" noChangeArrowheads="1"/>
                  </p:cNvPicPr>
                  <p:nvPr/>
                </p:nvPicPr>
                <p:blipFill>
                  <a:blip r:embed="rId9" cstate="print"/>
                  <a:srcRect/>
                  <a:stretch>
                    <a:fillRect/>
                  </a:stretch>
                </p:blipFill>
                <p:spPr bwMode="auto">
                  <a:xfrm>
                    <a:off x="251520" y="2276872"/>
                    <a:ext cx="432048" cy="372483"/>
                  </a:xfrm>
                  <a:prstGeom prst="rect">
                    <a:avLst/>
                  </a:prstGeom>
                  <a:noFill/>
                </p:spPr>
              </p:pic>
            </p:grpSp>
            <p:sp>
              <p:nvSpPr>
                <p:cNvPr id="45" name="Freeform 44"/>
                <p:cNvSpPr/>
                <p:nvPr/>
              </p:nvSpPr>
              <p:spPr>
                <a:xfrm>
                  <a:off x="888670" y="1425039"/>
                  <a:ext cx="6212774" cy="4833257"/>
                </a:xfrm>
                <a:custGeom>
                  <a:avLst/>
                  <a:gdLst>
                    <a:gd name="connsiteX0" fmla="*/ 1997034 w 6212774"/>
                    <a:gd name="connsiteY0" fmla="*/ 4833257 h 4833257"/>
                    <a:gd name="connsiteX1" fmla="*/ 1284514 w 6212774"/>
                    <a:gd name="connsiteY1" fmla="*/ 4595751 h 4833257"/>
                    <a:gd name="connsiteX2" fmla="*/ 548244 w 6212774"/>
                    <a:gd name="connsiteY2" fmla="*/ 4073236 h 4833257"/>
                    <a:gd name="connsiteX3" fmla="*/ 73231 w 6212774"/>
                    <a:gd name="connsiteY3" fmla="*/ 2992582 h 4833257"/>
                    <a:gd name="connsiteX4" fmla="*/ 180109 w 6212774"/>
                    <a:gd name="connsiteY4" fmla="*/ 1603169 h 4833257"/>
                    <a:gd name="connsiteX5" fmla="*/ 1153886 w 6212774"/>
                    <a:gd name="connsiteY5" fmla="*/ 914400 h 4833257"/>
                    <a:gd name="connsiteX6" fmla="*/ 3315195 w 6212774"/>
                    <a:gd name="connsiteY6" fmla="*/ 451262 h 4833257"/>
                    <a:gd name="connsiteX7" fmla="*/ 6212774 w 6212774"/>
                    <a:gd name="connsiteY7" fmla="*/ 0 h 4833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12774" h="4833257">
                      <a:moveTo>
                        <a:pt x="1997034" y="4833257"/>
                      </a:moveTo>
                      <a:cubicBezTo>
                        <a:pt x="1761506" y="4777839"/>
                        <a:pt x="1525979" y="4722421"/>
                        <a:pt x="1284514" y="4595751"/>
                      </a:cubicBezTo>
                      <a:cubicBezTo>
                        <a:pt x="1043049" y="4469081"/>
                        <a:pt x="750124" y="4340431"/>
                        <a:pt x="548244" y="4073236"/>
                      </a:cubicBezTo>
                      <a:cubicBezTo>
                        <a:pt x="346364" y="3806041"/>
                        <a:pt x="134587" y="3404260"/>
                        <a:pt x="73231" y="2992582"/>
                      </a:cubicBezTo>
                      <a:cubicBezTo>
                        <a:pt x="11875" y="2580904"/>
                        <a:pt x="0" y="1949533"/>
                        <a:pt x="180109" y="1603169"/>
                      </a:cubicBezTo>
                      <a:cubicBezTo>
                        <a:pt x="360218" y="1256805"/>
                        <a:pt x="631372" y="1106384"/>
                        <a:pt x="1153886" y="914400"/>
                      </a:cubicBezTo>
                      <a:cubicBezTo>
                        <a:pt x="1676400" y="722416"/>
                        <a:pt x="2472047" y="603662"/>
                        <a:pt x="3315195" y="451262"/>
                      </a:cubicBezTo>
                      <a:cubicBezTo>
                        <a:pt x="4158343" y="298862"/>
                        <a:pt x="5185558" y="149431"/>
                        <a:pt x="6212774" y="0"/>
                      </a:cubicBezTo>
                    </a:path>
                  </a:pathLst>
                </a:custGeom>
                <a:ln w="76200">
                  <a:solidFill>
                    <a:srgbClr val="000000">
                      <a:alpha val="60000"/>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o-FO"/>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3498"/>
                                        </p:tgtEl>
                                        <p:attrNameLst>
                                          <p:attrName>style.visibility</p:attrName>
                                        </p:attrNameLst>
                                      </p:cBhvr>
                                      <p:to>
                                        <p:strVal val="visible"/>
                                      </p:to>
                                    </p:set>
                                    <p:animEffect transition="in" filter="wipe(left)">
                                      <p:cBhvr>
                                        <p:cTn id="19" dur="500"/>
                                        <p:tgtEl>
                                          <p:spTgt spid="6349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wipe(down)">
                                      <p:cBhvr>
                                        <p:cTn id="24"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o-FO" dirty="0" smtClean="0"/>
              <a:t>Conclusions</a:t>
            </a:r>
            <a:endParaRPr lang="fo-FO" dirty="0"/>
          </a:p>
        </p:txBody>
      </p:sp>
      <p:sp>
        <p:nvSpPr>
          <p:cNvPr id="4" name="Content Placeholder 3"/>
          <p:cNvSpPr>
            <a:spLocks noGrp="1"/>
          </p:cNvSpPr>
          <p:nvPr>
            <p:ph idx="1"/>
          </p:nvPr>
        </p:nvSpPr>
        <p:spPr/>
        <p:txBody>
          <a:bodyPr>
            <a:normAutofit lnSpcReduction="10000"/>
          </a:bodyPr>
          <a:lstStyle/>
          <a:p>
            <a:r>
              <a:rPr lang="fo-FO" dirty="0" smtClean="0"/>
              <a:t>Climate is more than temperatures</a:t>
            </a:r>
          </a:p>
          <a:p>
            <a:r>
              <a:rPr lang="fo-FO" dirty="0" smtClean="0"/>
              <a:t>The subpolar gyre impacts Icelandic waters</a:t>
            </a:r>
          </a:p>
          <a:p>
            <a:r>
              <a:rPr lang="fo-FO" dirty="0" smtClean="0">
                <a:solidFill>
                  <a:srgbClr val="0000FF"/>
                </a:solidFill>
              </a:rPr>
              <a:t>Winter convection might induce a predictable signal – 0.5-1.5 years time horizon</a:t>
            </a:r>
          </a:p>
          <a:p>
            <a:r>
              <a:rPr lang="fo-FO" dirty="0" smtClean="0">
                <a:solidFill>
                  <a:srgbClr val="FF0000"/>
                </a:solidFill>
              </a:rPr>
              <a:t>The post-1995 decline of the subpolar gyre has reduced silicate concentrations </a:t>
            </a:r>
            <a:r>
              <a:rPr lang="fo-FO" dirty="0" smtClean="0">
                <a:solidFill>
                  <a:srgbClr val="FF0000"/>
                </a:solidFill>
                <a:sym typeface="Wingdings" pitchFamily="2" charset="2"/>
              </a:rPr>
              <a:t></a:t>
            </a:r>
            <a:endParaRPr lang="fo-FO" dirty="0" smtClean="0">
              <a:solidFill>
                <a:srgbClr val="FF0000"/>
              </a:solidFill>
            </a:endParaRPr>
          </a:p>
          <a:p>
            <a:pPr lvl="1"/>
            <a:r>
              <a:rPr lang="fo-FO" dirty="0" smtClean="0">
                <a:solidFill>
                  <a:srgbClr val="FF0000"/>
                </a:solidFill>
              </a:rPr>
              <a:t> large-scale ecosystem impact is likely</a:t>
            </a:r>
          </a:p>
          <a:p>
            <a:r>
              <a:rPr lang="fo-FO" dirty="0" smtClean="0">
                <a:solidFill>
                  <a:srgbClr val="00B050"/>
                </a:solidFill>
              </a:rPr>
              <a:t>Broad ecosystem improvement after the 2014-2016 winter convection </a:t>
            </a:r>
            <a:r>
              <a:rPr lang="fo-FO" dirty="0" smtClean="0">
                <a:solidFill>
                  <a:srgbClr val="00B050"/>
                </a:solidFill>
                <a:sym typeface="Wingdings" pitchFamily="2" charset="2"/>
              </a:rPr>
              <a:t></a:t>
            </a:r>
            <a:endParaRPr lang="fo-FO" dirty="0" smtClean="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p:cTn id="2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4">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p:cTn id="29"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p:cTn id="35"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ontent Placeholder 2"/>
          <p:cNvSpPr>
            <a:spLocks noGrp="1"/>
          </p:cNvSpPr>
          <p:nvPr>
            <p:ph idx="4294967295"/>
          </p:nvPr>
        </p:nvSpPr>
        <p:spPr>
          <a:xfrm>
            <a:off x="685800" y="2348880"/>
            <a:ext cx="7772400" cy="1460500"/>
          </a:xfrm>
        </p:spPr>
        <p:txBody>
          <a:bodyPr>
            <a:normAutofit fontScale="77500" lnSpcReduction="20000"/>
          </a:bodyPr>
          <a:lstStyle/>
          <a:p>
            <a:pPr marL="0" indent="0">
              <a:buNone/>
            </a:pPr>
            <a:r>
              <a:rPr lang="en-US" dirty="0" smtClean="0"/>
              <a:t>The </a:t>
            </a:r>
            <a:r>
              <a:rPr lang="en-US" dirty="0"/>
              <a:t>research leading to these results has received funding from the European Union 7th Framework </a:t>
            </a:r>
            <a:r>
              <a:rPr lang="en-US" dirty="0" err="1"/>
              <a:t>Programme</a:t>
            </a:r>
            <a:r>
              <a:rPr lang="en-US" dirty="0"/>
              <a:t> (FP7 2007-2013</a:t>
            </a:r>
            <a:r>
              <a:rPr lang="en-US" dirty="0" smtClean="0"/>
              <a:t>),  under grant </a:t>
            </a:r>
            <a:r>
              <a:rPr lang="en-US" dirty="0"/>
              <a:t>agreement </a:t>
            </a:r>
            <a:r>
              <a:rPr lang="en-US" dirty="0" smtClean="0"/>
              <a:t>n.308299</a:t>
            </a:r>
          </a:p>
          <a:p>
            <a:pPr marL="0" indent="0">
              <a:buNone/>
            </a:pPr>
            <a:r>
              <a:rPr lang="de-DE" dirty="0" smtClean="0"/>
              <a:t>NACLIM </a:t>
            </a:r>
            <a:r>
              <a:rPr lang="de-DE" dirty="0" smtClean="0">
                <a:hlinkClick r:id="rId2"/>
              </a:rPr>
              <a:t>www.naclim.eu</a:t>
            </a:r>
            <a:r>
              <a:rPr lang="de-DE" dirty="0" smtClean="0"/>
              <a:t> </a:t>
            </a:r>
            <a:endParaRPr lang="en-GB" dirty="0" smtClean="0"/>
          </a:p>
        </p:txBody>
      </p:sp>
      <p:pic>
        <p:nvPicPr>
          <p:cNvPr id="25602" name="Picture 6" descr="EU logo"/>
          <p:cNvPicPr>
            <a:picLocks noChangeAspect="1" noChangeArrowheads="1"/>
          </p:cNvPicPr>
          <p:nvPr/>
        </p:nvPicPr>
        <p:blipFill>
          <a:blip r:embed="rId3" cstate="print"/>
          <a:srcRect/>
          <a:stretch>
            <a:fillRect/>
          </a:stretch>
        </p:blipFill>
        <p:spPr bwMode="auto">
          <a:xfrm>
            <a:off x="4572000" y="333376"/>
            <a:ext cx="2160240" cy="1440160"/>
          </a:xfrm>
          <a:prstGeom prst="rect">
            <a:avLst/>
          </a:prstGeom>
          <a:noFill/>
          <a:ln w="9525">
            <a:noFill/>
            <a:miter lim="800000"/>
            <a:headEnd/>
            <a:tailEnd/>
          </a:ln>
        </p:spPr>
      </p:pic>
      <p:pic>
        <p:nvPicPr>
          <p:cNvPr id="25603" name="Picture 7" descr="FP7-gen-RGB"/>
          <p:cNvPicPr>
            <a:picLocks noChangeAspect="1" noChangeArrowheads="1"/>
          </p:cNvPicPr>
          <p:nvPr/>
        </p:nvPicPr>
        <p:blipFill>
          <a:blip r:embed="rId4" cstate="print"/>
          <a:srcRect/>
          <a:stretch>
            <a:fillRect/>
          </a:stretch>
        </p:blipFill>
        <p:spPr bwMode="auto">
          <a:xfrm>
            <a:off x="1403350" y="260351"/>
            <a:ext cx="1857919" cy="1512466"/>
          </a:xfrm>
          <a:prstGeom prst="rect">
            <a:avLst/>
          </a:prstGeom>
          <a:noFill/>
          <a:ln w="9525">
            <a:noFill/>
            <a:miter lim="800000"/>
            <a:headEnd/>
            <a:tailEnd/>
          </a:ln>
        </p:spPr>
      </p:pic>
      <p:pic>
        <p:nvPicPr>
          <p:cNvPr id="5" name="Picture 2" descr="D:\Projektir\EU\Blue-Action\Logo\blue-action-logo.jpg"/>
          <p:cNvPicPr>
            <a:picLocks noChangeAspect="1" noChangeArrowheads="1"/>
          </p:cNvPicPr>
          <p:nvPr/>
        </p:nvPicPr>
        <p:blipFill>
          <a:blip r:embed="rId5" cstate="print"/>
          <a:srcRect/>
          <a:stretch>
            <a:fillRect/>
          </a:stretch>
        </p:blipFill>
        <p:spPr bwMode="auto">
          <a:xfrm>
            <a:off x="1451653" y="4797152"/>
            <a:ext cx="6360707" cy="95410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1599</TotalTime>
  <Words>1178</Words>
  <Application>Microsoft Office PowerPoint</Application>
  <PresentationFormat>On-screen Show (4:3)</PresentationFormat>
  <Paragraphs>324</Paragraphs>
  <Slides>32</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Bitmapbillede</vt:lpstr>
      <vt:lpstr>Selected short-stories from Icelandic waters</vt:lpstr>
      <vt:lpstr>Outline</vt:lpstr>
      <vt:lpstr>Slide 3</vt:lpstr>
      <vt:lpstr>Slide 4</vt:lpstr>
      <vt:lpstr>Slide 5</vt:lpstr>
      <vt:lpstr>Slide 6</vt:lpstr>
      <vt:lpstr>2. Silicate decline</vt:lpstr>
      <vt:lpstr>Slide 8</vt:lpstr>
      <vt:lpstr>Slide 9</vt:lpstr>
      <vt:lpstr>Slide 10</vt:lpstr>
      <vt:lpstr>4. The post-2006 mackerel expansion</vt:lpstr>
      <vt:lpstr>Slide 12</vt:lpstr>
      <vt:lpstr>Slide 13</vt:lpstr>
      <vt:lpstr>5. Seabirds</vt:lpstr>
      <vt:lpstr>5. Broad seabird decline  in the NE Atlantic </vt:lpstr>
      <vt:lpstr>5. Winter migration of seabirds (kittiwakes)</vt:lpstr>
      <vt:lpstr>5. Pre-breeding exodus (kittiwakes)</vt:lpstr>
      <vt:lpstr>Slide 18</vt:lpstr>
      <vt:lpstr>Intensified convection after 2014 The Labrador Sea </vt:lpstr>
      <vt:lpstr> SST Predictability  Intra-seasonal to inter-annual</vt:lpstr>
      <vt:lpstr>Slide 21</vt:lpstr>
      <vt:lpstr>A present  ‘Great Salinity Anomaly’</vt:lpstr>
      <vt:lpstr>5. Impact of recent convection - Iceland zooplankton</vt:lpstr>
      <vt:lpstr>5. Local food O-group fish  breeding season</vt:lpstr>
      <vt:lpstr>Slide 25</vt:lpstr>
      <vt:lpstr>Slide 26</vt:lpstr>
      <vt:lpstr>Slide 27</vt:lpstr>
      <vt:lpstr>Slide 28</vt:lpstr>
      <vt:lpstr>Working hypothesis</vt:lpstr>
      <vt:lpstr>Slide 30</vt:lpstr>
      <vt:lpstr>Conclusions</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Faroe kittiwakes exploit Icelandic waters</dc:title>
  <dc:creator>hjalmarh</dc:creator>
  <cp:lastModifiedBy>hjalmarh</cp:lastModifiedBy>
  <cp:revision>36</cp:revision>
  <dcterms:created xsi:type="dcterms:W3CDTF">2016-09-07T14:49:54Z</dcterms:created>
  <dcterms:modified xsi:type="dcterms:W3CDTF">2018-06-21T10:29:56Z</dcterms:modified>
</cp:coreProperties>
</file>