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55" r:id="rId3"/>
    <p:sldId id="438" r:id="rId4"/>
    <p:sldId id="450" r:id="rId5"/>
    <p:sldId id="446" r:id="rId6"/>
    <p:sldId id="491" r:id="rId7"/>
    <p:sldId id="488" r:id="rId8"/>
    <p:sldId id="492" r:id="rId9"/>
    <p:sldId id="493" r:id="rId10"/>
    <p:sldId id="451" r:id="rId11"/>
    <p:sldId id="470" r:id="rId12"/>
    <p:sldId id="494" r:id="rId13"/>
    <p:sldId id="495" r:id="rId14"/>
    <p:sldId id="496" r:id="rId15"/>
    <p:sldId id="497" r:id="rId16"/>
    <p:sldId id="463" r:id="rId17"/>
    <p:sldId id="257" r:id="rId18"/>
    <p:sldId id="307" r:id="rId19"/>
    <p:sldId id="258" r:id="rId20"/>
    <p:sldId id="343" r:id="rId21"/>
    <p:sldId id="267" r:id="rId22"/>
    <p:sldId id="266" r:id="rId23"/>
    <p:sldId id="268" r:id="rId24"/>
    <p:sldId id="270" r:id="rId25"/>
    <p:sldId id="338" r:id="rId26"/>
    <p:sldId id="464" r:id="rId27"/>
    <p:sldId id="271" r:id="rId28"/>
    <p:sldId id="313" r:id="rId29"/>
    <p:sldId id="273" r:id="rId30"/>
    <p:sldId id="279" r:id="rId31"/>
    <p:sldId id="275" r:id="rId32"/>
    <p:sldId id="443" r:id="rId33"/>
    <p:sldId id="432" r:id="rId34"/>
    <p:sldId id="461" r:id="rId35"/>
    <p:sldId id="453" r:id="rId36"/>
    <p:sldId id="460" r:id="rId37"/>
    <p:sldId id="507" r:id="rId38"/>
    <p:sldId id="508" r:id="rId39"/>
    <p:sldId id="282" r:id="rId40"/>
    <p:sldId id="465" r:id="rId4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A97B4F"/>
    <a:srgbClr val="00A651"/>
    <a:srgbClr val="723F8E"/>
    <a:srgbClr val="7B3C94"/>
    <a:srgbClr val="854C9C"/>
    <a:srgbClr val="04A651"/>
    <a:srgbClr val="BA97C6"/>
    <a:srgbClr val="D1D2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3"/>
    <p:restoredTop sz="94543"/>
  </p:normalViewPr>
  <p:slideViewPr>
    <p:cSldViewPr snapToGrid="0">
      <p:cViewPr varScale="1">
        <p:scale>
          <a:sx n="114" d="100"/>
          <a:sy n="114" d="100"/>
        </p:scale>
        <p:origin x="192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B21A-55CF-394B-8EA0-A3156BEC2C9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D2F69-49CE-484B-9211-E403C46D4D2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51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2F69-49CE-484B-9211-E403C46D4D2A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314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2F69-49CE-484B-9211-E403C46D4D2A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346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Performance (F1 scores) for SNP calling in simulated </a:t>
            </a:r>
            <a:r>
              <a:rPr lang="en-GB" dirty="0" err="1"/>
              <a:t>Mtb</a:t>
            </a:r>
            <a:r>
              <a:rPr lang="en-GB" dirty="0"/>
              <a:t> culture isolates at six levels of depth of </a:t>
            </a:r>
            <a:r>
              <a:rPr lang="en-GB" dirty="0" err="1"/>
              <a:t>Mtb</a:t>
            </a:r>
            <a:r>
              <a:rPr lang="en-GB" dirty="0"/>
              <a:t> genomic coverage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2F69-49CE-484B-9211-E403C46D4D2A}" type="slidenum">
              <a:rPr lang="en-BE" smtClean="0"/>
              <a:t>29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48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>
                <a:solidFill>
                  <a:srgbClr val="333333"/>
                </a:solidFill>
                <a:latin typeface="Cambria" panose="02040503050406030204" pitchFamily="18" charset="0"/>
              </a:rPr>
              <a:t>Note: the UVP pipeline does not analyse samples with ≥20% contamination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Performance (F</a:t>
            </a:r>
            <a:r>
              <a:rPr lang="en-GB" b="0" i="0" u="none" strike="noStrike" baseline="-2500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scores) for SNP calling in sputum samples with minimum 20× </a:t>
            </a:r>
            <a:r>
              <a:rPr lang="en-GB" b="0" i="1" u="none" strike="noStrike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Mtb</a:t>
            </a:r>
            <a:r>
              <a:rPr lang="en-GB" b="0" i="1" u="none" strike="noStrike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coverage and various types and levels of contamination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2F69-49CE-484B-9211-E403C46D4D2A}" type="slidenum">
              <a:rPr lang="en-BE" smtClean="0"/>
              <a:t>30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6482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Performance (F1 scores) of four bioinformatic pipelines for SNP calling in complex regions of the genome using simulated </a:t>
            </a:r>
            <a:r>
              <a:rPr lang="en-GB" dirty="0" err="1"/>
              <a:t>Mtb</a:t>
            </a:r>
            <a:r>
              <a:rPr lang="en-GB" dirty="0"/>
              <a:t> culture isolates at six levels of depth of </a:t>
            </a:r>
            <a:r>
              <a:rPr lang="en-GB" dirty="0" err="1"/>
              <a:t>Mtb</a:t>
            </a:r>
            <a:r>
              <a:rPr lang="en-GB" dirty="0"/>
              <a:t> genomic coverage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2F69-49CE-484B-9211-E403C46D4D2A}" type="slidenum">
              <a:rPr lang="en-BE" smtClean="0"/>
              <a:t>31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740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1DED-1EF3-FB89-A661-6508FD264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ACC23-87CF-5C85-0A8B-48BD8EE69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7E2C-F4FD-60F3-7329-45AB913B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C5B66-1D12-B60C-E972-5F8EE134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62AC-10C0-6503-EB69-CE3F31E7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894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21E5-7DBE-3FA3-F0E8-588CDB01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0615D-44D0-7F7D-4028-E52B720B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784B4-BD01-6070-D61E-12D3554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E2FE-A76B-C612-47D2-9018AC45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569A-4421-5CAC-1445-A4E6A526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819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86DCF-99CB-ED42-0819-CEC546A4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063F-8BC0-696D-197A-31939E04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6E12-C6C5-035F-7AD9-918AFD23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A3099-51CC-6146-D706-2C56CFAB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198D-9914-0AC8-E019-9C67DB1A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47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C2BD-8E39-374F-A3A0-9DE8684D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9CB9-6BD9-B77C-9C1C-546C4877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F470-62E8-FB32-32F9-70D012CD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6A1AE-BCDA-7548-AB5C-5FAD9CD7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01D12-8713-C99A-166D-AD656C93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06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B9A2-C140-C1F7-6AA3-F57650C7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0F90-7D81-BEEC-4116-E5A89316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BED1-C543-E5B5-83CC-CE0544C9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A013-3ACC-307C-6F4C-2ED3BF8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1D9B-0331-2352-D638-5A4D011E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70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F80E-4731-5F14-956F-B2419D40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7239A-71EA-FD13-E29C-BE758840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7F94-41E4-37BA-B486-8FD6C4EDA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F37C6-37A8-1491-9721-45E83260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4D5C9-7644-C07C-FDF5-D6F24F7A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1486A-13F5-FFA5-8872-0745AABB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004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AF77-08D0-248A-BB3A-CDEF8977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0961E-9073-4CCB-F8E3-AB40699F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7029C-9EFE-9366-90F9-9D0609C48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47C59-5129-6167-B769-2DF8F7B13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AE304-0B27-CEB5-DD5C-4ADCB589C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2DE4E6-A4DD-E438-60D0-1CB01420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F490B-D651-7D5C-5591-136BB7CA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37135-FC20-24D6-8DAF-8B0F46B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724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E308-1E41-6791-FCBD-17286230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88F3C-34AC-30DD-C1DC-BDF05AD2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554B2-88CB-01CB-A060-7372A206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8A4F1-28DB-FA1E-6621-13C0976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42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7842E-BC11-45D5-427D-BC285664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1E48F-AE70-132E-6792-DC1B76D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EE72A-0F5C-4EE5-1EBB-FFC4180B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23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4E54-1863-7052-E9F9-93E72BD7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915B-61B3-1759-3FAA-809C44D7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EDABC-EFC6-FF26-EE69-BC2098C3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27DDD-D77B-756A-7FAD-C477EA0E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15301-E23A-FABC-2969-3B3999E4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D2526-CAF5-4038-DBA1-5AB5D655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879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ABE0-6DB4-0638-BB73-311455D1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21269-355F-9740-AABC-4D3313B0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891C5-EED4-BDF3-C6FA-5C6E8C061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CED7A-691E-5F42-F089-0B1903F1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F550-278A-01B0-2CA6-9D690699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FD44E-7315-D15F-2FEF-F55F96D7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14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8395F-8208-F62C-CD87-E1015F25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12851-3773-6808-7113-69E364D9B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9778-E329-C41A-7EBC-FF7B0CE3F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C830-10B0-EF48-B475-7E0E6E6AB82D}" type="datetimeFigureOut">
              <a:rPr lang="en-BE" smtClean="0"/>
              <a:t>03/07/2024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4A759-6728-D03D-C679-DE2603DFD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8A1B3-9385-A1B9-9781-F37A95205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6A0E-A76A-C241-94EF-2E327686AD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77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EB3FF-8406-9C2D-B7E6-41463E6D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47" y="5273271"/>
            <a:ext cx="4929738" cy="1067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358ED-A9DA-183B-8CA5-57367FF311BE}"/>
              </a:ext>
            </a:extLst>
          </p:cNvPr>
          <p:cNvSpPr txBox="1"/>
          <p:nvPr/>
        </p:nvSpPr>
        <p:spPr>
          <a:xfrm>
            <a:off x="781315" y="5273271"/>
            <a:ext cx="41388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800" dirty="0"/>
              <a:t>Vincent Rennie, PhD</a:t>
            </a:r>
          </a:p>
          <a:p>
            <a:r>
              <a:rPr lang="en-BE" sz="2800" dirty="0"/>
              <a:t>Annelies Van Rie, MD, PhD</a:t>
            </a:r>
          </a:p>
          <a:p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1129D-0DE2-9B50-ADAD-7B4BDDCA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091" y="353623"/>
            <a:ext cx="6134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2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2E3A8-F900-0F18-A0E3-A2D92BACB1EB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Config Rounded Regular" pitchFamily="2" charset="77"/>
              </a:rPr>
              <a:t>RR-TB Elimination</a:t>
            </a:r>
            <a:endParaRPr lang="en-GB" sz="4800" dirty="0">
              <a:effectLst/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129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C36BB-4FB5-987D-31E6-79FAB9E1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4" y="2115705"/>
            <a:ext cx="11524531" cy="26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3270161" y="322742"/>
            <a:ext cx="1724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744722" y="384297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3106748" y="3017273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8E8AD-3BF4-475E-19B7-9E9E86C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1" y="1429019"/>
            <a:ext cx="5759253" cy="10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7E9D-325F-ADEF-B2A0-D107872A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61" y="959673"/>
            <a:ext cx="2857333" cy="5627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7CE15A-D7FC-D5E6-E767-28A8A9E5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06" y="3723187"/>
            <a:ext cx="7417100" cy="29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3270161" y="32274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700429" y="41037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3106748" y="3017273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8E8AD-3BF4-475E-19B7-9E9E86C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1" y="1429019"/>
            <a:ext cx="5759253" cy="10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7E9D-325F-ADEF-B2A0-D107872A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61" y="959673"/>
            <a:ext cx="2857333" cy="562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BA6B7-8985-669B-06EE-43616FAF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61" y="1429019"/>
            <a:ext cx="5855562" cy="1001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B9DB6-B060-43C0-C663-BD6A5C57A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661" y="1030628"/>
            <a:ext cx="2815927" cy="555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47C3A-D6B2-DF4A-C500-B3952D6C3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92" y="3793209"/>
            <a:ext cx="7529604" cy="2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3270161" y="322742"/>
            <a:ext cx="1903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720370" y="384297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3106748" y="3017273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8E8AD-3BF4-475E-19B7-9E9E86C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1" y="1429019"/>
            <a:ext cx="5759253" cy="10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7E9D-325F-ADEF-B2A0-D107872A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61" y="959673"/>
            <a:ext cx="2857333" cy="5627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05B96-87BC-D480-025C-D4006087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61" y="1429019"/>
            <a:ext cx="6176590" cy="1001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2066D-1187-7250-9B50-35221CF6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661" y="955019"/>
            <a:ext cx="2808628" cy="5627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41FFB-9265-A990-CCB8-371AB8697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24" y="3781586"/>
            <a:ext cx="7853464" cy="28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3270161" y="322742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694371" y="384297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3106748" y="3017273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8E8AD-3BF4-475E-19B7-9E9E86C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1" y="1429019"/>
            <a:ext cx="5759253" cy="10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7E9D-325F-ADEF-B2A0-D107872A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61" y="959673"/>
            <a:ext cx="2857333" cy="562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90492-7870-7BE4-45AD-F488FDF47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61" y="1429019"/>
            <a:ext cx="5759253" cy="1009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56971-64E5-1F1A-98AB-B9189A8A4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47" y="3773316"/>
            <a:ext cx="7772400" cy="2858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072285-C515-AEB7-BC09-8883BC65CE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90836" y="1030628"/>
            <a:ext cx="2726744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0" y="29673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Config Rounded Bold" pitchFamily="2" charset="77"/>
              </a:rPr>
              <a:t>The MAGMA pipeline</a:t>
            </a:r>
            <a:endParaRPr lang="en-GB" sz="6000" dirty="0">
              <a:effectLst/>
              <a:latin typeface="Config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140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0" y="29673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effectLst/>
                <a:latin typeface="Config Rounded Bold" pitchFamily="2" charset="77"/>
              </a:rPr>
              <a:t>Why develop another pipeline?</a:t>
            </a:r>
            <a:endParaRPr lang="en-GB" sz="6000" dirty="0">
              <a:effectLst/>
              <a:latin typeface="Config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002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5DC3-4ABA-7244-4EC8-D1E6761D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BE" sz="4800" dirty="0">
                <a:latin typeface="Config Rounded Italic" pitchFamily="2" charset="77"/>
                <a:ea typeface="+mn-ea"/>
                <a:cs typeface="+mn-cs"/>
              </a:rPr>
              <a:t>Mtb</a:t>
            </a:r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 pipelines were developed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FBE4-AEC5-A689-FB4C-6B05FC33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464"/>
            <a:ext cx="12192000" cy="33942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GB" sz="3200" dirty="0">
                <a:latin typeface="Config Rounded Regular" pitchFamily="2" charset="77"/>
              </a:rPr>
              <a:t>What we need now is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200" dirty="0">
                <a:latin typeface="Config Rounded Regular" pitchFamily="2" charset="77"/>
              </a:rPr>
              <a:t>a clinical bioinformatics pipeline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200" dirty="0">
                <a:latin typeface="Config Rounded Regular" pitchFamily="2" charset="77"/>
              </a:rPr>
              <a:t>for personalized DR-TB treatment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200" dirty="0">
                <a:latin typeface="Config Rounded Regular" pitchFamily="2" charset="77"/>
              </a:rPr>
              <a:t>and targeted public health interventions </a:t>
            </a:r>
          </a:p>
        </p:txBody>
      </p:sp>
    </p:spTree>
    <p:extLst>
      <p:ext uri="{BB962C8B-B14F-4D97-AF65-F5344CB8AC3E}">
        <p14:creationId xmlns:p14="http://schemas.microsoft.com/office/powerpoint/2010/main" val="97310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61B61-A63D-662E-E840-CE3EDEEA57D5}"/>
              </a:ext>
            </a:extLst>
          </p:cNvPr>
          <p:cNvSpPr txBox="1"/>
          <p:nvPr/>
        </p:nvSpPr>
        <p:spPr>
          <a:xfrm>
            <a:off x="0" y="36493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Config Rounded Regular" pitchFamily="2" charset="77"/>
              </a:rPr>
              <a:t>Challenges posed by </a:t>
            </a:r>
            <a:r>
              <a:rPr lang="en-GB" sz="4800" dirty="0">
                <a:effectLst/>
                <a:latin typeface="Config Rounded Regular" pitchFamily="2" charset="77"/>
              </a:rPr>
              <a:t>clinical </a:t>
            </a:r>
            <a:r>
              <a:rPr lang="en-GB" sz="4800" i="1" dirty="0">
                <a:effectLst/>
                <a:latin typeface="Config Rounded Regular" pitchFamily="2" charset="77"/>
              </a:rPr>
              <a:t>Mtb</a:t>
            </a:r>
            <a:r>
              <a:rPr lang="en-GB" sz="4800" dirty="0">
                <a:effectLst/>
                <a:latin typeface="Config Rounded Regular" pitchFamily="2" charset="77"/>
              </a:rPr>
              <a:t> 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C0CF0-B8B7-8164-9D7E-2DCD6786AAF2}"/>
              </a:ext>
            </a:extLst>
          </p:cNvPr>
          <p:cNvSpPr txBox="1"/>
          <p:nvPr/>
        </p:nvSpPr>
        <p:spPr>
          <a:xfrm>
            <a:off x="1001730" y="1653328"/>
            <a:ext cx="98470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Config Rounded Regular" pitchFamily="2" charset="77"/>
              </a:rPr>
              <a:t>Low amount of </a:t>
            </a:r>
            <a:r>
              <a:rPr lang="en-GB" sz="2400" i="1" dirty="0">
                <a:effectLst/>
                <a:latin typeface="Config Rounded Italic" pitchFamily="2" charset="77"/>
              </a:rPr>
              <a:t>Mtb</a:t>
            </a:r>
            <a:r>
              <a:rPr lang="en-GB" sz="2400" b="1" dirty="0">
                <a:effectLst/>
                <a:latin typeface="Config Rounded Regular" pitchFamily="2" charset="77"/>
              </a:rPr>
              <a:t> in sputum samples and primary MGIT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nfig Rounded Regular" pitchFamily="2" charset="77"/>
              </a:rPr>
              <a:t>High levels of contaminating sequences (human, NTMs, other bacteria)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fig Rounded Regular" pitchFamily="2" charset="77"/>
              </a:rPr>
              <a:t>Low amounts of (hard-to-extract) </a:t>
            </a:r>
            <a:r>
              <a:rPr lang="en-GB" sz="2000" i="1" dirty="0" err="1">
                <a:latin typeface="Config Rounded Italic" pitchFamily="2" charset="77"/>
              </a:rPr>
              <a:t>Mtb</a:t>
            </a:r>
            <a:r>
              <a:rPr lang="en-GB" sz="2000" dirty="0">
                <a:latin typeface="Config Rounded Regular" pitchFamily="2" charset="77"/>
              </a:rPr>
              <a:t> DNA</a:t>
            </a:r>
            <a:endParaRPr lang="en-GB" sz="2000" dirty="0">
              <a:effectLst/>
              <a:latin typeface="Config Rounded Regular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8DB51-B063-070D-69D4-7875DC9B425A}"/>
              </a:ext>
            </a:extLst>
          </p:cNvPr>
          <p:cNvSpPr txBox="1"/>
          <p:nvPr/>
        </p:nvSpPr>
        <p:spPr>
          <a:xfrm>
            <a:off x="1001730" y="5199684"/>
            <a:ext cx="101725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effectLst/>
                <a:latin typeface="Config Rounded Regular" pitchFamily="2" charset="77"/>
              </a:rPr>
              <a:t>Mtb</a:t>
            </a:r>
            <a:r>
              <a:rPr lang="en-GB" sz="2400" b="1" dirty="0">
                <a:effectLst/>
                <a:latin typeface="Config Rounded Regular" pitchFamily="2" charset="77"/>
              </a:rPr>
              <a:t> genome contains repetitive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fig Rounded Regular" pitchFamily="2" charset="77"/>
              </a:rPr>
              <a:t>Elimination of complex regions by most analysis pipelines (loss of data)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931D6-FEAA-A1BF-2771-8574A51028CF}"/>
              </a:ext>
            </a:extLst>
          </p:cNvPr>
          <p:cNvSpPr txBox="1"/>
          <p:nvPr/>
        </p:nvSpPr>
        <p:spPr>
          <a:xfrm>
            <a:off x="1001730" y="4222750"/>
            <a:ext cx="104574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effectLst/>
                <a:latin typeface="Config Rounded Regular" pitchFamily="2" charset="77"/>
              </a:rPr>
              <a:t>Mtb</a:t>
            </a:r>
            <a:r>
              <a:rPr lang="en-GB" sz="2400" b="1" dirty="0">
                <a:effectLst/>
                <a:latin typeface="Config Rounded Regular" pitchFamily="2" charset="77"/>
              </a:rPr>
              <a:t> genome contains conserved regions similar to contaminating sequences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fig Rounded Regular" pitchFamily="2" charset="77"/>
              </a:rPr>
              <a:t>Can lead to false positive variants in candidate resistance genes (</a:t>
            </a:r>
            <a:r>
              <a:rPr lang="en-GB" sz="2000" dirty="0" err="1">
                <a:latin typeface="Config Rounded Regular" pitchFamily="2" charset="77"/>
              </a:rPr>
              <a:t>e.g</a:t>
            </a:r>
            <a:r>
              <a:rPr lang="en-GB" sz="2000" dirty="0">
                <a:latin typeface="Config Rounded Regular" pitchFamily="2" charset="77"/>
              </a:rPr>
              <a:t> </a:t>
            </a:r>
            <a:r>
              <a:rPr lang="en-GB" sz="2000" dirty="0" err="1">
                <a:latin typeface="Config Rounded Italic" pitchFamily="2" charset="77"/>
              </a:rPr>
              <a:t>rrl</a:t>
            </a:r>
            <a:r>
              <a:rPr lang="en-GB" sz="2000" dirty="0">
                <a:latin typeface="Config Rounded Italic" pitchFamily="2" charset="77"/>
              </a:rPr>
              <a:t>, </a:t>
            </a:r>
            <a:r>
              <a:rPr lang="en-GB" sz="2000" dirty="0" err="1">
                <a:latin typeface="Config Rounded Italic" pitchFamily="2" charset="77"/>
              </a:rPr>
              <a:t>rrs</a:t>
            </a:r>
            <a:r>
              <a:rPr lang="en-GB" sz="2000" dirty="0">
                <a:latin typeface="Config Rounded Regular" pitchFamily="2" charset="77"/>
              </a:rPr>
              <a:t>)</a:t>
            </a:r>
            <a:endParaRPr lang="en-GB" sz="2000" dirty="0">
              <a:latin typeface="Config Rounded Italic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D565C-D6BC-B396-31AD-74A6F200F152}"/>
              </a:ext>
            </a:extLst>
          </p:cNvPr>
          <p:cNvSpPr txBox="1"/>
          <p:nvPr/>
        </p:nvSpPr>
        <p:spPr>
          <a:xfrm>
            <a:off x="1001730" y="2938039"/>
            <a:ext cx="101725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Config Rounded Regular" pitchFamily="2" charset="77"/>
              </a:rPr>
              <a:t>Mixed infections and hetero-resistance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fig Rounded Regular" pitchFamily="2" charset="77"/>
              </a:rPr>
              <a:t>Need to disentangle mixed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fig Rounded Regular" pitchFamily="2" charset="77"/>
              </a:rPr>
              <a:t>Need to detect major and minor variants</a:t>
            </a:r>
          </a:p>
        </p:txBody>
      </p:sp>
    </p:spTree>
    <p:extLst>
      <p:ext uri="{BB962C8B-B14F-4D97-AF65-F5344CB8AC3E}">
        <p14:creationId xmlns:p14="http://schemas.microsoft.com/office/powerpoint/2010/main" val="2646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9C70-9F51-F4C9-C08B-C140C793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latin typeface="Config Rounded Text" pitchFamily="2" charset="77"/>
              </a:rPr>
              <a:t>Vision: </a:t>
            </a:r>
            <a:r>
              <a:rPr lang="en-BE" dirty="0">
                <a:latin typeface="Config Rounded Text" pitchFamily="2" charset="77"/>
              </a:rPr>
              <a:t>WGS to empower (DR)-TB control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BE" dirty="0">
                <a:latin typeface="Config Rounded Text" pitchFamily="2" charset="77"/>
              </a:rPr>
              <a:t>Brief overview of the workflow of the MAGMA pipeline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BE" dirty="0">
                <a:latin typeface="Config Rounded Text" pitchFamily="2" charset="77"/>
              </a:rPr>
              <a:t>Overview of t</a:t>
            </a:r>
            <a:r>
              <a:rPr lang="en-GB" dirty="0">
                <a:latin typeface="Config Rounded Text" pitchFamily="2" charset="77"/>
              </a:rPr>
              <a:t>he</a:t>
            </a:r>
            <a:r>
              <a:rPr lang="en-BE" dirty="0">
                <a:latin typeface="Config Rounded Text" pitchFamily="2" charset="77"/>
              </a:rPr>
              <a:t> performance of the MAGMA pipeline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BE" dirty="0">
                <a:latin typeface="Config Rounded Text" pitchFamily="2" charset="77"/>
              </a:rPr>
              <a:t>Next step: the MAGMA platform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BE" dirty="0">
                <a:latin typeface="Config Rounded Text" pitchFamily="2" charset="77"/>
              </a:rPr>
              <a:t>Input from WHO and FIND as stakeholder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BE" dirty="0">
              <a:latin typeface="Config Rounded Tex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7B339-C521-E10C-57D6-4493DF8D6938}"/>
              </a:ext>
            </a:extLst>
          </p:cNvPr>
          <p:cNvSpPr txBox="1"/>
          <p:nvPr/>
        </p:nvSpPr>
        <p:spPr>
          <a:xfrm>
            <a:off x="0" y="36493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Config Rounded Regular" pitchFamily="2" charset="77"/>
              </a:rPr>
              <a:t>Agenda</a:t>
            </a:r>
            <a:endParaRPr lang="en-GB" sz="4800" dirty="0">
              <a:effectLst/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865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58275D-A7EA-0230-5CD6-DFF2DEB1FBE7}"/>
              </a:ext>
            </a:extLst>
          </p:cNvPr>
          <p:cNvSpPr txBox="1"/>
          <p:nvPr/>
        </p:nvSpPr>
        <p:spPr>
          <a:xfrm>
            <a:off x="58991" y="453714"/>
            <a:ext cx="12078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/>
                <a:latin typeface="Config Rounded Bold" pitchFamily="2" charset="77"/>
              </a:rPr>
              <a:t>MAGMA: M</a:t>
            </a:r>
            <a:r>
              <a:rPr lang="en-GB" sz="3600" dirty="0">
                <a:effectLst/>
                <a:latin typeface="Config Rounded Regular" pitchFamily="2" charset="77"/>
              </a:rPr>
              <a:t>aximum </a:t>
            </a:r>
            <a:r>
              <a:rPr lang="en-GB" sz="3600" b="1" dirty="0">
                <a:effectLst/>
                <a:latin typeface="Config Rounded Bold" pitchFamily="2" charset="77"/>
              </a:rPr>
              <a:t>A</a:t>
            </a:r>
            <a:r>
              <a:rPr lang="en-GB" sz="3600" dirty="0">
                <a:effectLst/>
                <a:latin typeface="Config Rounded Regular" pitchFamily="2" charset="77"/>
              </a:rPr>
              <a:t>ccessible </a:t>
            </a:r>
            <a:r>
              <a:rPr lang="en-GB" sz="3600" b="1" dirty="0">
                <a:effectLst/>
                <a:latin typeface="Config Rounded Bold" pitchFamily="2" charset="77"/>
              </a:rPr>
              <a:t>G</a:t>
            </a:r>
            <a:r>
              <a:rPr lang="en-GB" sz="3600" dirty="0">
                <a:effectLst/>
                <a:latin typeface="Config Rounded Regular" pitchFamily="2" charset="77"/>
              </a:rPr>
              <a:t>enome for </a:t>
            </a:r>
            <a:r>
              <a:rPr lang="en-GB" sz="3600" b="1" dirty="0">
                <a:effectLst/>
                <a:latin typeface="Config Rounded Bold" pitchFamily="2" charset="77"/>
              </a:rPr>
              <a:t>M</a:t>
            </a:r>
            <a:r>
              <a:rPr lang="en-GB" sz="3600" dirty="0">
                <a:effectLst/>
                <a:latin typeface="Config Rounded Regular" pitchFamily="2" charset="77"/>
              </a:rPr>
              <a:t>tb </a:t>
            </a:r>
            <a:r>
              <a:rPr lang="en-GB" sz="3600" b="1" dirty="0">
                <a:effectLst/>
                <a:latin typeface="Config Rounded Bold" pitchFamily="2" charset="77"/>
              </a:rPr>
              <a:t>A</a:t>
            </a:r>
            <a:r>
              <a:rPr lang="en-GB" sz="3600" dirty="0">
                <a:effectLst/>
                <a:latin typeface="Config Rounded Regular" pitchFamily="2" charset="77"/>
              </a:rPr>
              <a:t>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F5E1-64E2-BBC5-3931-BE8C372DFAB6}"/>
              </a:ext>
            </a:extLst>
          </p:cNvPr>
          <p:cNvSpPr txBox="1"/>
          <p:nvPr/>
        </p:nvSpPr>
        <p:spPr>
          <a:xfrm>
            <a:off x="1870841" y="1528919"/>
            <a:ext cx="8450317" cy="954108"/>
          </a:xfrm>
          <a:prstGeom prst="roundRect">
            <a:avLst/>
          </a:prstGeom>
          <a:solidFill>
            <a:srgbClr val="7B3C94">
              <a:alpha val="5098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onfig Rounded Bold" pitchFamily="2" charset="77"/>
              </a:rPr>
              <a:t>Aim One:</a:t>
            </a:r>
          </a:p>
          <a:p>
            <a:r>
              <a:rPr lang="en-GB" sz="2400" dirty="0">
                <a:solidFill>
                  <a:schemeClr val="tx1"/>
                </a:solidFill>
                <a:latin typeface="Config Rounded Text" pitchFamily="2" charset="77"/>
              </a:rPr>
              <a:t>Call variants in genomes with low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BC90D-D376-1E86-CB16-F256AA7B6F1F}"/>
              </a:ext>
            </a:extLst>
          </p:cNvPr>
          <p:cNvSpPr txBox="1"/>
          <p:nvPr/>
        </p:nvSpPr>
        <p:spPr>
          <a:xfrm>
            <a:off x="1870841" y="2850346"/>
            <a:ext cx="8450317" cy="954108"/>
          </a:xfrm>
          <a:prstGeom prst="roundRect">
            <a:avLst/>
          </a:prstGeom>
          <a:solidFill>
            <a:srgbClr val="7B3C94">
              <a:alpha val="5098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onfig Rounded Bold" pitchFamily="2" charset="77"/>
              </a:rPr>
              <a:t>Aim Two:</a:t>
            </a:r>
          </a:p>
          <a:p>
            <a:r>
              <a:rPr lang="en-GB" sz="2400" dirty="0">
                <a:solidFill>
                  <a:schemeClr val="tx1"/>
                </a:solidFill>
                <a:latin typeface="Config Rounded Text" pitchFamily="2" charset="77"/>
              </a:rPr>
              <a:t>Call both major and minor variants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FC6F8-0EAE-AF97-2B42-614D7CA075FB}"/>
              </a:ext>
            </a:extLst>
          </p:cNvPr>
          <p:cNvSpPr txBox="1"/>
          <p:nvPr/>
        </p:nvSpPr>
        <p:spPr>
          <a:xfrm>
            <a:off x="1870841" y="4171773"/>
            <a:ext cx="8450317" cy="954108"/>
          </a:xfrm>
          <a:prstGeom prst="roundRect">
            <a:avLst/>
          </a:prstGeom>
          <a:solidFill>
            <a:srgbClr val="7B3C94">
              <a:alpha val="4706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onfig Rounded Bold" pitchFamily="2" charset="77"/>
              </a:rPr>
              <a:t>Aim Three:</a:t>
            </a:r>
          </a:p>
          <a:p>
            <a:r>
              <a:rPr lang="en-GB" sz="2400" dirty="0">
                <a:solidFill>
                  <a:schemeClr val="tx1"/>
                </a:solidFill>
                <a:latin typeface="Config Rounded Text" pitchFamily="2" charset="77"/>
              </a:rPr>
              <a:t>Call variants in the presence of contaminating sequences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A92EE-DB8F-A8CC-22BB-6DB20B9762D1}"/>
              </a:ext>
            </a:extLst>
          </p:cNvPr>
          <p:cNvSpPr txBox="1"/>
          <p:nvPr/>
        </p:nvSpPr>
        <p:spPr>
          <a:xfrm>
            <a:off x="1870841" y="5493200"/>
            <a:ext cx="8450317" cy="954108"/>
          </a:xfrm>
          <a:prstGeom prst="roundRect">
            <a:avLst/>
          </a:prstGeom>
          <a:solidFill>
            <a:srgbClr val="7B3C94">
              <a:alpha val="4706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onfig Rounded Bold" pitchFamily="2" charset="77"/>
              </a:rPr>
              <a:t>Aim Four:</a:t>
            </a:r>
          </a:p>
          <a:p>
            <a:r>
              <a:rPr lang="en-GB" sz="2400" dirty="0">
                <a:solidFill>
                  <a:schemeClr val="tx1"/>
                </a:solidFill>
                <a:latin typeface="Config Rounded Text" pitchFamily="2" charset="77"/>
              </a:rPr>
              <a:t>Retain data from complex regions for phylogenetics</a:t>
            </a:r>
          </a:p>
        </p:txBody>
      </p:sp>
    </p:spTree>
    <p:extLst>
      <p:ext uri="{BB962C8B-B14F-4D97-AF65-F5344CB8AC3E}">
        <p14:creationId xmlns:p14="http://schemas.microsoft.com/office/powerpoint/2010/main" val="4826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0" y="29673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effectLst/>
                <a:latin typeface="Config Rounded Bold" pitchFamily="2" charset="77"/>
              </a:rPr>
              <a:t>MAGMA Workflow</a:t>
            </a:r>
            <a:endParaRPr lang="en-GB" sz="6000" dirty="0">
              <a:effectLst/>
              <a:latin typeface="Config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361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61B61-A63D-662E-E840-CE3EDEEA57D5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effectLst/>
                <a:latin typeface="Config Rounded Regular" pitchFamily="2" charset="77"/>
              </a:rPr>
              <a:t>Core Software Package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CD20E-6E93-5161-6B63-B5CD4A41F53C}"/>
              </a:ext>
            </a:extLst>
          </p:cNvPr>
          <p:cNvSpPr txBox="1"/>
          <p:nvPr/>
        </p:nvSpPr>
        <p:spPr>
          <a:xfrm>
            <a:off x="0" y="321269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onfig Rounded Regular" pitchFamily="2" charset="77"/>
              </a:rPr>
              <a:t>Developed for human genomics</a:t>
            </a:r>
            <a:endParaRPr lang="en-GB" sz="2800" dirty="0">
              <a:latin typeface="Config Rounded Regular" pitchFamily="2" charset="77"/>
            </a:endParaRPr>
          </a:p>
          <a:p>
            <a:pPr algn="ctr"/>
            <a:endParaRPr lang="en-GB" sz="1200" b="1" dirty="0">
              <a:effectLst/>
              <a:latin typeface="Config Rounded Regular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C8224-D6EE-B669-B504-0902CEE3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498600"/>
            <a:ext cx="4991100" cy="1625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3B581AC-5D84-2BDA-77D2-530D11998FD4}"/>
              </a:ext>
            </a:extLst>
          </p:cNvPr>
          <p:cNvGrpSpPr/>
          <p:nvPr/>
        </p:nvGrpSpPr>
        <p:grpSpPr>
          <a:xfrm>
            <a:off x="1229342" y="5650675"/>
            <a:ext cx="9733313" cy="714153"/>
            <a:chOff x="1456463" y="5963279"/>
            <a:chExt cx="9733313" cy="7141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30B45E-6BF7-292E-03E1-934777B0CCC9}"/>
                </a:ext>
              </a:extLst>
            </p:cNvPr>
            <p:cNvSpPr txBox="1"/>
            <p:nvPr/>
          </p:nvSpPr>
          <p:spPr>
            <a:xfrm>
              <a:off x="6908370" y="5969546"/>
              <a:ext cx="4281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effectLst/>
                  <a:latin typeface="Config Rounded Regular" pitchFamily="2" charset="77"/>
                </a:rPr>
                <a:t>Filtering of artefacts </a:t>
              </a:r>
            </a:p>
            <a:p>
              <a:pPr algn="ctr"/>
              <a:r>
                <a:rPr lang="en-GB" sz="2000" dirty="0">
                  <a:effectLst/>
                  <a:latin typeface="Config Rounded Regular" pitchFamily="2" charset="77"/>
                </a:rPr>
                <a:t>and contamination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A0B49E-1002-D680-6CEE-7D3930781994}"/>
                </a:ext>
              </a:extLst>
            </p:cNvPr>
            <p:cNvSpPr txBox="1"/>
            <p:nvPr/>
          </p:nvSpPr>
          <p:spPr>
            <a:xfrm>
              <a:off x="1456463" y="5963279"/>
              <a:ext cx="39410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effectLst/>
                  <a:latin typeface="Config Rounded Regular" pitchFamily="2" charset="77"/>
                </a:rPr>
                <a:t>Joint variant calling </a:t>
              </a:r>
            </a:p>
            <a:p>
              <a:pPr algn="ctr"/>
              <a:r>
                <a:rPr lang="en-GB" sz="2000" dirty="0">
                  <a:effectLst/>
                  <a:latin typeface="Config Rounded Regular" pitchFamily="2" charset="77"/>
                </a:rPr>
                <a:t>of major variants</a:t>
              </a:r>
              <a:endParaRPr lang="en-BE" sz="20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22BC7CC-3D3E-AC25-1771-09FB5CC188F2}"/>
              </a:ext>
            </a:extLst>
          </p:cNvPr>
          <p:cNvSpPr/>
          <p:nvPr/>
        </p:nvSpPr>
        <p:spPr>
          <a:xfrm>
            <a:off x="2839860" y="4842183"/>
            <a:ext cx="720000" cy="720000"/>
          </a:xfrm>
          <a:prstGeom prst="ellipse">
            <a:avLst/>
          </a:prstGeom>
          <a:solidFill>
            <a:srgbClr val="7030A0">
              <a:alpha val="5490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3200" b="1" dirty="0">
                <a:solidFill>
                  <a:schemeClr val="tx1"/>
                </a:solidFill>
                <a:latin typeface="Config Rounded Bold" pitchFamily="2" charset="77"/>
              </a:rPr>
              <a:t>1</a:t>
            </a:r>
            <a:endParaRPr lang="en-BE" b="1" dirty="0">
              <a:solidFill>
                <a:schemeClr val="tx1"/>
              </a:solidFill>
              <a:latin typeface="Config Rounded Bol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8CC834-A7FA-E279-EC20-FEB470F95B02}"/>
              </a:ext>
            </a:extLst>
          </p:cNvPr>
          <p:cNvSpPr/>
          <p:nvPr/>
        </p:nvSpPr>
        <p:spPr>
          <a:xfrm>
            <a:off x="8461952" y="4842183"/>
            <a:ext cx="720000" cy="720000"/>
          </a:xfrm>
          <a:prstGeom prst="ellipse">
            <a:avLst/>
          </a:prstGeom>
          <a:solidFill>
            <a:srgbClr val="723F8E">
              <a:alpha val="5098"/>
            </a:srgbClr>
          </a:solidFill>
          <a:ln w="38100">
            <a:solidFill>
              <a:srgbClr val="723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3200" b="1" dirty="0">
                <a:solidFill>
                  <a:schemeClr val="tx1"/>
                </a:solidFill>
                <a:latin typeface="Config Rounded Bold" pitchFamily="2" charset="77"/>
              </a:rPr>
              <a:t>2</a:t>
            </a:r>
            <a:endParaRPr lang="en-BE" b="1" dirty="0">
              <a:solidFill>
                <a:schemeClr val="tx1"/>
              </a:solidFill>
              <a:latin typeface="Config Rounded Bol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963A38-F59D-3CC7-95D4-F3D86B99816E}"/>
              </a:ext>
            </a:extLst>
          </p:cNvPr>
          <p:cNvSpPr txBox="1"/>
          <p:nvPr/>
        </p:nvSpPr>
        <p:spPr>
          <a:xfrm>
            <a:off x="2934890" y="4009070"/>
            <a:ext cx="6322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/>
                <a:latin typeface="Config Rounded Regular" pitchFamily="2" charset="77"/>
              </a:rPr>
              <a:t>Key features:</a:t>
            </a:r>
          </a:p>
        </p:txBody>
      </p:sp>
    </p:spTree>
    <p:extLst>
      <p:ext uri="{BB962C8B-B14F-4D97-AF65-F5344CB8AC3E}">
        <p14:creationId xmlns:p14="http://schemas.microsoft.com/office/powerpoint/2010/main" val="805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C8AC87-6F08-D667-E796-4DE2943B8A49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effectLst/>
                <a:latin typeface="Config Rounded Regular" pitchFamily="2" charset="77"/>
              </a:rPr>
              <a:t>Variant Calling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3752EE3-F1B6-42DA-3B77-3E1E7923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19"/>
          <a:stretch/>
        </p:blipFill>
        <p:spPr>
          <a:xfrm>
            <a:off x="747277" y="1495055"/>
            <a:ext cx="10697446" cy="50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0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C8AC87-6F08-D667-E796-4DE2943B8A49}"/>
              </a:ext>
            </a:extLst>
          </p:cNvPr>
          <p:cNvSpPr txBox="1"/>
          <p:nvPr/>
        </p:nvSpPr>
        <p:spPr>
          <a:xfrm>
            <a:off x="1050108" y="489247"/>
            <a:ext cx="5045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Config Rounded Regular" pitchFamily="2" charset="77"/>
              </a:rPr>
              <a:t>Primary o</a:t>
            </a:r>
            <a:r>
              <a:rPr lang="en-GB" sz="4800" dirty="0">
                <a:effectLst/>
                <a:latin typeface="Config Rounded Regular" pitchFamily="2" charset="77"/>
              </a:rPr>
              <a:t>utputs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5301F-EB9C-DEB5-2977-B1CADA7DD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94" y="1677691"/>
            <a:ext cx="4813519" cy="4691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A2EFA-942F-D27A-653F-995A479C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37" y="552965"/>
            <a:ext cx="4125055" cy="57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7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1DB5-CC42-A475-B1F2-69704552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Improving automation and standardization </a:t>
            </a:r>
          </a:p>
        </p:txBody>
      </p:sp>
      <p:pic>
        <p:nvPicPr>
          <p:cNvPr id="7170" name="Picture 2" descr="GitHub - nextflow-io/trademark: Nextflow logo &amp; trademark policy">
            <a:extLst>
              <a:ext uri="{FF2B5EF4-FFF2-40B4-BE49-F238E27FC236}">
                <a16:creationId xmlns:a16="http://schemas.microsoft.com/office/drawing/2014/main" id="{340B2A7B-5F75-4D4A-00CF-15234421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647950"/>
            <a:ext cx="7785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7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0" y="29673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effectLst/>
                <a:latin typeface="Config Rounded Bold" pitchFamily="2" charset="77"/>
              </a:rPr>
              <a:t>Questions?</a:t>
            </a:r>
            <a:endParaRPr lang="en-GB" sz="6000" dirty="0">
              <a:effectLst/>
              <a:latin typeface="Config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933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1194816" y="2628781"/>
            <a:ext cx="98023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effectLst/>
                <a:latin typeface="Config Rounded Bold" pitchFamily="2" charset="77"/>
              </a:rPr>
              <a:t>MAGMA Performance</a:t>
            </a:r>
          </a:p>
          <a:p>
            <a:pPr algn="ctr"/>
            <a:r>
              <a:rPr lang="en-GB" sz="3200" dirty="0">
                <a:latin typeface="Config Rounded Medium" pitchFamily="2" charset="77"/>
              </a:rPr>
              <a:t>How does MAGMA compare with other Mtb pipelines?</a:t>
            </a:r>
            <a:endParaRPr lang="en-GB" sz="3200" dirty="0">
              <a:effectLst/>
              <a:latin typeface="Config Rounded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4525F-9B38-15B6-125B-723C6BF4C638}"/>
              </a:ext>
            </a:extLst>
          </p:cNvPr>
          <p:cNvSpPr txBox="1"/>
          <p:nvPr/>
        </p:nvSpPr>
        <p:spPr>
          <a:xfrm>
            <a:off x="1194816" y="5686052"/>
            <a:ext cx="98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none" strike="noStrike" dirty="0" err="1">
                <a:solidFill>
                  <a:srgbClr val="212121"/>
                </a:solidFill>
                <a:effectLst/>
                <a:latin typeface="Config Rounded Light" pitchFamily="2" charset="77"/>
              </a:rPr>
              <a:t>Heupink</a:t>
            </a:r>
            <a:r>
              <a:rPr lang="en-GB" sz="1400" u="none" strike="noStrike" dirty="0">
                <a:solidFill>
                  <a:srgbClr val="212121"/>
                </a:solidFill>
                <a:effectLst/>
                <a:latin typeface="Config Rounded Light" pitchFamily="2" charset="77"/>
              </a:rPr>
              <a:t> TH, </a:t>
            </a:r>
            <a:r>
              <a:rPr lang="en-GB" sz="1400" u="none" strike="noStrike" dirty="0" err="1">
                <a:solidFill>
                  <a:srgbClr val="212121"/>
                </a:solidFill>
                <a:effectLst/>
                <a:latin typeface="Config Rounded Light" pitchFamily="2" charset="77"/>
              </a:rPr>
              <a:t>Verboven</a:t>
            </a:r>
            <a:r>
              <a:rPr lang="en-GB" sz="1400" u="none" strike="noStrike" dirty="0">
                <a:solidFill>
                  <a:srgbClr val="212121"/>
                </a:solidFill>
                <a:effectLst/>
                <a:latin typeface="Config Rounded Light" pitchFamily="2" charset="77"/>
              </a:rPr>
              <a:t> L, Warren RM, Van Rie A. Comprehensive and accurate genetic variant identification from contaminated and low-coverage Mycobacterium tuberculosis whole genome sequencing data. </a:t>
            </a:r>
            <a:r>
              <a:rPr lang="en-GB" sz="1400" u="none" strike="noStrike" dirty="0" err="1">
                <a:solidFill>
                  <a:srgbClr val="212121"/>
                </a:solidFill>
                <a:effectLst/>
                <a:latin typeface="Config Rounded Light" pitchFamily="2" charset="77"/>
              </a:rPr>
              <a:t>Microb</a:t>
            </a:r>
            <a:r>
              <a:rPr lang="en-GB" sz="1400" u="none" strike="noStrike" dirty="0">
                <a:solidFill>
                  <a:srgbClr val="212121"/>
                </a:solidFill>
                <a:effectLst/>
                <a:latin typeface="Config Rounded Light" pitchFamily="2" charset="77"/>
              </a:rPr>
              <a:t> </a:t>
            </a:r>
            <a:r>
              <a:rPr lang="en-GB" sz="1400" u="none" strike="noStrike" dirty="0" err="1">
                <a:solidFill>
                  <a:srgbClr val="212121"/>
                </a:solidFill>
                <a:effectLst/>
                <a:latin typeface="Config Rounded Light" pitchFamily="2" charset="77"/>
              </a:rPr>
              <a:t>Genom</a:t>
            </a:r>
            <a:r>
              <a:rPr lang="en-GB" sz="1400" u="none" strike="noStrike" dirty="0">
                <a:solidFill>
                  <a:srgbClr val="212121"/>
                </a:solidFill>
                <a:effectLst/>
                <a:latin typeface="Config Rounded Light" pitchFamily="2" charset="77"/>
              </a:rPr>
              <a:t>. 2021</a:t>
            </a:r>
            <a:endParaRPr lang="en-BE" sz="1400" dirty="0">
              <a:latin typeface="Config Rounded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098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9B63B-062A-11DB-9A71-1053A85C1E58}"/>
              </a:ext>
            </a:extLst>
          </p:cNvPr>
          <p:cNvSpPr txBox="1"/>
          <p:nvPr/>
        </p:nvSpPr>
        <p:spPr>
          <a:xfrm>
            <a:off x="1818168" y="5682431"/>
            <a:ext cx="791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 algn="ctr">
              <a:defRPr sz="1400" u="none" strike="noStrike">
                <a:solidFill>
                  <a:srgbClr val="212121"/>
                </a:solidFill>
                <a:effectLst/>
                <a:latin typeface="Config Rounded Light" pitchFamily="2" charset="77"/>
              </a:defRPr>
            </a:lvl1pPr>
          </a:lstStyle>
          <a:p>
            <a:r>
              <a:rPr lang="en-GB" dirty="0" err="1"/>
              <a:t>MTBSeq</a:t>
            </a:r>
            <a:r>
              <a:rPr lang="en-GB" dirty="0"/>
              <a:t>: Kohl TA, </a:t>
            </a:r>
            <a:r>
              <a:rPr lang="en-GB" dirty="0" err="1"/>
              <a:t>Utpatel</a:t>
            </a:r>
            <a:r>
              <a:rPr lang="en-GB" dirty="0"/>
              <a:t> C, </a:t>
            </a:r>
            <a:r>
              <a:rPr lang="en-GB" dirty="0" err="1"/>
              <a:t>Schleusener</a:t>
            </a:r>
            <a:r>
              <a:rPr lang="en-GB" dirty="0"/>
              <a:t> V, De Filippo MR, </a:t>
            </a:r>
            <a:r>
              <a:rPr lang="en-GB" dirty="0" err="1"/>
              <a:t>Beckert</a:t>
            </a:r>
            <a:r>
              <a:rPr lang="en-GB" dirty="0"/>
              <a:t> P, Cirillo DM, Niemann S. </a:t>
            </a:r>
            <a:r>
              <a:rPr lang="en-GB" dirty="0" err="1"/>
              <a:t>MTBseq</a:t>
            </a:r>
            <a:r>
              <a:rPr lang="en-GB" dirty="0"/>
              <a:t>: a comprehensive pipeline for whole genome sequence analysis of Mycobacterium tuberculosis complex isolates. </a:t>
            </a:r>
            <a:r>
              <a:rPr lang="en-GB" dirty="0" err="1"/>
              <a:t>PeerJ</a:t>
            </a:r>
            <a:r>
              <a:rPr lang="en-GB" dirty="0"/>
              <a:t>. 2018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0A0FEC-459F-4CF0-0877-D1351CF5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706" y="2307447"/>
            <a:ext cx="4022587" cy="535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nfig Rounded Medium" pitchFamily="2" charset="77"/>
              </a:rPr>
              <a:t>UVP pipeline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00F2B5-758C-69FA-4D1F-2EF0EA2766AD}"/>
              </a:ext>
            </a:extLst>
          </p:cNvPr>
          <p:cNvSpPr txBox="1">
            <a:spLocks/>
          </p:cNvSpPr>
          <p:nvPr/>
        </p:nvSpPr>
        <p:spPr>
          <a:xfrm>
            <a:off x="6645014" y="2307446"/>
            <a:ext cx="4022587" cy="53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latin typeface="Config Rounded Medium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GB" dirty="0" err="1"/>
              <a:t>MTBseq</a:t>
            </a:r>
            <a:r>
              <a:rPr lang="en-GB" dirty="0"/>
              <a:t>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9885D-6FF4-80B3-CEA1-56595EF6B6C6}"/>
              </a:ext>
            </a:extLst>
          </p:cNvPr>
          <p:cNvSpPr txBox="1"/>
          <p:nvPr/>
        </p:nvSpPr>
        <p:spPr>
          <a:xfrm>
            <a:off x="1818168" y="5003921"/>
            <a:ext cx="821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 algn="ctr">
              <a:defRPr sz="1400" u="none" strike="noStrike">
                <a:solidFill>
                  <a:srgbClr val="212121"/>
                </a:solidFill>
                <a:effectLst/>
                <a:latin typeface="Config Rounded Light" pitchFamily="2" charset="77"/>
              </a:defRPr>
            </a:lvl1pPr>
          </a:lstStyle>
          <a:p>
            <a:r>
              <a:rPr lang="en-GB" dirty="0"/>
              <a:t>UVP: </a:t>
            </a:r>
            <a:r>
              <a:rPr lang="en-GB" dirty="0" err="1"/>
              <a:t>Ezewudo</a:t>
            </a:r>
            <a:r>
              <a:rPr lang="en-GB" dirty="0"/>
              <a:t>, M., </a:t>
            </a:r>
            <a:r>
              <a:rPr lang="en-GB" dirty="0" err="1"/>
              <a:t>Borens</a:t>
            </a:r>
            <a:r>
              <a:rPr lang="en-GB" dirty="0"/>
              <a:t>, A., </a:t>
            </a:r>
            <a:r>
              <a:rPr lang="en-GB" dirty="0" err="1"/>
              <a:t>Chiner</a:t>
            </a:r>
            <a:r>
              <a:rPr lang="en-GB" dirty="0"/>
              <a:t>-Oms, </a:t>
            </a:r>
            <a:r>
              <a:rPr lang="en-GB" dirty="0" err="1"/>
              <a:t>Á</a:t>
            </a:r>
            <a:r>
              <a:rPr lang="en-GB" dirty="0"/>
              <a:t>. et al. Integrating standardized whole genome sequence analysis with a global Mycobacterium tuberculosis antibiotic resistance knowledgebase. Sci Rep 2018</a:t>
            </a:r>
            <a:endParaRPr lang="en-BE" dirty="0"/>
          </a:p>
        </p:txBody>
      </p:sp>
      <p:pic>
        <p:nvPicPr>
          <p:cNvPr id="1026" name="Picture 2" descr="Relational Sequencing TB Data Platform (ReSeqTB) | Critical Path Institute">
            <a:extLst>
              <a:ext uri="{FF2B5EF4-FFF2-40B4-BE49-F238E27FC236}">
                <a16:creationId xmlns:a16="http://schemas.microsoft.com/office/drawing/2014/main" id="{CAABF92E-47AE-086F-B657-B2A96F92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4" y="2845554"/>
            <a:ext cx="4572576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TBseq_source/README.md at master · ngs-fzb/MTBseq_source · GitHub">
            <a:extLst>
              <a:ext uri="{FF2B5EF4-FFF2-40B4-BE49-F238E27FC236}">
                <a16:creationId xmlns:a16="http://schemas.microsoft.com/office/drawing/2014/main" id="{8A827D33-5296-02AD-A10B-639806F95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50192"/>
          <a:stretch/>
        </p:blipFill>
        <p:spPr bwMode="auto">
          <a:xfrm>
            <a:off x="6722508" y="3072161"/>
            <a:ext cx="3867600" cy="7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73E696-076B-6CF1-4252-A57B8066F7B1}"/>
              </a:ext>
            </a:extLst>
          </p:cNvPr>
          <p:cNvSpPr/>
          <p:nvPr/>
        </p:nvSpPr>
        <p:spPr>
          <a:xfrm>
            <a:off x="1490706" y="2003969"/>
            <a:ext cx="4022587" cy="2229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0EB4A4-73B7-B178-6486-BC8F78FA06A2}"/>
              </a:ext>
            </a:extLst>
          </p:cNvPr>
          <p:cNvSpPr/>
          <p:nvPr/>
        </p:nvSpPr>
        <p:spPr>
          <a:xfrm>
            <a:off x="6645015" y="1995066"/>
            <a:ext cx="4022587" cy="22387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1DD012-AE67-E3A2-9401-5B47C74AE9FA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Comparison with two MTB pipelines</a:t>
            </a:r>
            <a:endParaRPr lang="en-GB" sz="4800" dirty="0"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3692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3C280-2E3C-C5C5-FB26-85E8992F7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76"/>
          <a:stretch/>
        </p:blipFill>
        <p:spPr>
          <a:xfrm>
            <a:off x="441127" y="1627324"/>
            <a:ext cx="6077638" cy="448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961FF-CD62-9DE9-9AA3-5B007CDA9B12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A</a:t>
            </a:r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ccuracy at low coverage</a:t>
            </a:r>
            <a:endParaRPr lang="en-GB" sz="4800" dirty="0">
              <a:latin typeface="Config Rounded Regular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64B2A-99A8-28A6-5523-8A507DC0BFBE}"/>
              </a:ext>
            </a:extLst>
          </p:cNvPr>
          <p:cNvSpPr txBox="1"/>
          <p:nvPr/>
        </p:nvSpPr>
        <p:spPr>
          <a:xfrm>
            <a:off x="6927602" y="2054384"/>
            <a:ext cx="466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200" b="1" dirty="0">
                <a:latin typeface="Config Rounded Regular" pitchFamily="2" charset="77"/>
              </a:rPr>
              <a:t>UVP</a:t>
            </a:r>
            <a:r>
              <a:rPr lang="nl-BE" sz="2200" dirty="0">
                <a:latin typeface="Config Rounded Regular" pitchFamily="2" charset="77"/>
              </a:rPr>
              <a:t>: Variability in performance even at high depth of coverage</a:t>
            </a:r>
            <a:endParaRPr lang="en-BE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31CBD-6E24-084F-ACD5-158627F0B08C}"/>
              </a:ext>
            </a:extLst>
          </p:cNvPr>
          <p:cNvSpPr txBox="1"/>
          <p:nvPr/>
        </p:nvSpPr>
        <p:spPr>
          <a:xfrm>
            <a:off x="6927602" y="3202393"/>
            <a:ext cx="51289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200" b="1" dirty="0">
                <a:latin typeface="Config Rounded Regular" pitchFamily="2" charset="77"/>
              </a:rPr>
              <a:t>MTBSeq</a:t>
            </a:r>
            <a:r>
              <a:rPr lang="nl-BE" sz="2200" dirty="0">
                <a:latin typeface="Config Rounded Regular" pitchFamily="2" charset="77"/>
              </a:rPr>
              <a:t>: high performance at depths ≥20x, performance drops rapidly at lower depth</a:t>
            </a:r>
            <a:endParaRPr lang="en-BE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8D92F-66A7-96F3-F344-0A5FB7F903EE}"/>
              </a:ext>
            </a:extLst>
          </p:cNvPr>
          <p:cNvSpPr txBox="1"/>
          <p:nvPr/>
        </p:nvSpPr>
        <p:spPr>
          <a:xfrm>
            <a:off x="6927602" y="4570531"/>
            <a:ext cx="49134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200" b="1" dirty="0">
                <a:latin typeface="Config Rounded Regular" pitchFamily="2" charset="77"/>
              </a:rPr>
              <a:t>MAGMA</a:t>
            </a:r>
            <a:r>
              <a:rPr lang="nl-BE" sz="2200" dirty="0">
                <a:latin typeface="Config Rounded Regular" pitchFamily="2" charset="77"/>
              </a:rPr>
              <a:t>: Performance never drops below a </a:t>
            </a:r>
            <a:r>
              <a:rPr lang="en-GB" sz="2200" dirty="0">
                <a:latin typeface="Config Rounded Regular" pitchFamily="2" charset="77"/>
              </a:rPr>
              <a:t>0.95 F</a:t>
            </a:r>
            <a:r>
              <a:rPr lang="en-GB" sz="2200" baseline="-25000" dirty="0">
                <a:latin typeface="Config Rounded Regular" pitchFamily="2" charset="77"/>
              </a:rPr>
              <a:t>1</a:t>
            </a:r>
            <a:r>
              <a:rPr lang="en-GB" sz="2200" dirty="0">
                <a:latin typeface="Config Rounded Regular" pitchFamily="2" charset="77"/>
              </a:rPr>
              <a:t> score</a:t>
            </a:r>
            <a:endParaRPr lang="en-BE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D844F-1778-F883-EABF-24ACCD710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49" b="5855"/>
          <a:stretch/>
        </p:blipFill>
        <p:spPr>
          <a:xfrm>
            <a:off x="2588057" y="6212274"/>
            <a:ext cx="1551337" cy="245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85D59-D44E-1764-CD6D-C0D7CFA07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47" b="18182"/>
          <a:stretch/>
        </p:blipFill>
        <p:spPr>
          <a:xfrm>
            <a:off x="4306729" y="6226686"/>
            <a:ext cx="863600" cy="193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127C4E-06F6-ECB4-BD74-CFBB2F04D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665" y="6212274"/>
            <a:ext cx="11811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A0CCC-AC34-9247-7A8A-334A5466E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87"/>
          <a:stretch/>
        </p:blipFill>
        <p:spPr>
          <a:xfrm>
            <a:off x="967971" y="6180157"/>
            <a:ext cx="1551337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ABC7-2634-2434-6427-031B82C9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E" dirty="0">
                <a:latin typeface="Config Rounded Regular" pitchFamily="2" charset="77"/>
              </a:rPr>
              <a:t>Potential roles of WGS in EndTB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E9CA-F2A8-66CB-FF8D-1D3AC151F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>
                <a:latin typeface="Config Rounded Regular" pitchFamily="2" charset="77"/>
              </a:rPr>
              <a:t>Precision public health to reduce transmission of</a:t>
            </a:r>
          </a:p>
          <a:p>
            <a:pPr lvl="1"/>
            <a:r>
              <a:rPr lang="en-BE" b="1" dirty="0">
                <a:latin typeface="Config Rounded Bold" pitchFamily="2" charset="77"/>
              </a:rPr>
              <a:t>Any TB</a:t>
            </a:r>
          </a:p>
          <a:p>
            <a:pPr lvl="1"/>
            <a:r>
              <a:rPr lang="en-GB" b="1" dirty="0">
                <a:latin typeface="Config Rounded Bold" pitchFamily="2" charset="77"/>
              </a:rPr>
              <a:t>D</a:t>
            </a:r>
            <a:r>
              <a:rPr lang="en-BE" b="1" dirty="0">
                <a:latin typeface="Config Rounded Bold" pitchFamily="2" charset="77"/>
              </a:rPr>
              <a:t>rug resistant TB</a:t>
            </a:r>
          </a:p>
          <a:p>
            <a:r>
              <a:rPr lang="en-BE" dirty="0">
                <a:latin typeface="Config Rounded Regular" pitchFamily="2" charset="77"/>
              </a:rPr>
              <a:t>Personalized medicine to provide effective treatment </a:t>
            </a:r>
          </a:p>
          <a:p>
            <a:pPr lvl="1"/>
            <a:r>
              <a:rPr lang="en-GB" b="1" dirty="0">
                <a:latin typeface="Config Rounded Bold" pitchFamily="2" charset="77"/>
              </a:rPr>
              <a:t>A</a:t>
            </a:r>
            <a:r>
              <a:rPr lang="en-BE" b="1" dirty="0">
                <a:latin typeface="Config Rounded Bold" pitchFamily="2" charset="77"/>
              </a:rPr>
              <a:t>ny TB</a:t>
            </a:r>
          </a:p>
          <a:p>
            <a:pPr lvl="1"/>
            <a:r>
              <a:rPr lang="en-BE" b="1" dirty="0">
                <a:latin typeface="Config Rounded Bold" pitchFamily="2" charset="77"/>
              </a:rPr>
              <a:t>Drug resistant TB</a:t>
            </a:r>
          </a:p>
          <a:p>
            <a:r>
              <a:rPr lang="en-BE" dirty="0">
                <a:latin typeface="Config Rounded Regular" pitchFamily="2" charset="77"/>
              </a:rPr>
              <a:t>Surveillance of drug resistance</a:t>
            </a:r>
          </a:p>
          <a:p>
            <a:r>
              <a:rPr lang="en-BE" dirty="0">
                <a:latin typeface="Config Rounded Regular" pitchFamily="2" charset="77"/>
              </a:rPr>
              <a:t>Monitoring progress towards (pre)-elimination of </a:t>
            </a:r>
            <a:r>
              <a:rPr lang="en-BE" b="1" dirty="0">
                <a:latin typeface="Config Rounded Regular" pitchFamily="2" charset="77"/>
              </a:rPr>
              <a:t>DR-TB</a:t>
            </a:r>
            <a:r>
              <a:rPr lang="en-BE" dirty="0">
                <a:latin typeface="Config Rounded Regular" pitchFamily="2" charset="77"/>
              </a:rPr>
              <a:t> and </a:t>
            </a:r>
            <a:r>
              <a:rPr lang="en-BE" b="1" dirty="0">
                <a:latin typeface="Config Rounded Regular" pitchFamily="2" charset="77"/>
              </a:rPr>
              <a:t>TB</a:t>
            </a:r>
            <a:r>
              <a:rPr lang="en-BE" dirty="0">
                <a:latin typeface="Config Rounded Regular" pitchFamily="2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1485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3D745C-12B3-0021-1D1D-0B78732659AE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P</a:t>
            </a:r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erformance in presence of contamination </a:t>
            </a:r>
            <a:endParaRPr lang="en-GB" sz="4800" dirty="0">
              <a:latin typeface="Config Rounded Regular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D23DD-F47E-DD8A-6286-3C0FAC7E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95" y="1471273"/>
            <a:ext cx="6066901" cy="268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3C84C4-939E-21A1-ADA7-336315650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0" y="1471272"/>
            <a:ext cx="6272963" cy="278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D603C-6DCF-20E2-6090-8D9856FAD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87" t="2040"/>
          <a:stretch/>
        </p:blipFill>
        <p:spPr>
          <a:xfrm>
            <a:off x="3191356" y="4270921"/>
            <a:ext cx="6272963" cy="345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5F292-CC31-5C89-277E-888B275CF718}"/>
              </a:ext>
            </a:extLst>
          </p:cNvPr>
          <p:cNvSpPr txBox="1"/>
          <p:nvPr/>
        </p:nvSpPr>
        <p:spPr>
          <a:xfrm>
            <a:off x="1950383" y="4970058"/>
            <a:ext cx="82912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200" b="1" dirty="0">
                <a:latin typeface="Config Rounded Regular" pitchFamily="2" charset="77"/>
              </a:rPr>
              <a:t>UVP</a:t>
            </a:r>
            <a:r>
              <a:rPr lang="nl-BE" sz="2200" dirty="0">
                <a:latin typeface="Config Rounded Regular" pitchFamily="2" charset="77"/>
              </a:rPr>
              <a:t>: Does not analyse samples containing &gt;20% contamination</a:t>
            </a:r>
            <a:endParaRPr lang="en-BE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0F894F-C7FE-09A7-737F-224C217CBB1E}"/>
              </a:ext>
            </a:extLst>
          </p:cNvPr>
          <p:cNvSpPr txBox="1"/>
          <p:nvPr/>
        </p:nvSpPr>
        <p:spPr>
          <a:xfrm>
            <a:off x="1661404" y="5585578"/>
            <a:ext cx="8869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200" b="1" dirty="0">
                <a:latin typeface="Config Rounded Regular" pitchFamily="2" charset="77"/>
              </a:rPr>
              <a:t>MTBSeq</a:t>
            </a:r>
            <a:r>
              <a:rPr lang="nl-BE" sz="2200" dirty="0">
                <a:latin typeface="Config Rounded Regular" pitchFamily="2" charset="77"/>
              </a:rPr>
              <a:t>: does not perform well at high &gt;40%) levels of contamination</a:t>
            </a:r>
            <a:endParaRPr lang="en-BE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0B6A7-0332-DDE9-19B4-EED4D5CEACA0}"/>
              </a:ext>
            </a:extLst>
          </p:cNvPr>
          <p:cNvSpPr txBox="1"/>
          <p:nvPr/>
        </p:nvSpPr>
        <p:spPr>
          <a:xfrm>
            <a:off x="2057752" y="6153310"/>
            <a:ext cx="80764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200" b="1" dirty="0">
                <a:latin typeface="Config Rounded Regular" pitchFamily="2" charset="77"/>
              </a:rPr>
              <a:t>MAGMA</a:t>
            </a:r>
            <a:r>
              <a:rPr lang="nl-BE" sz="2200" dirty="0">
                <a:latin typeface="Config Rounded Regular" pitchFamily="2" charset="77"/>
              </a:rPr>
              <a:t>: Performance never drops below a </a:t>
            </a:r>
            <a:r>
              <a:rPr lang="en-GB" sz="2200" dirty="0">
                <a:latin typeface="Config Rounded Regular" pitchFamily="2" charset="77"/>
              </a:rPr>
              <a:t>0.95 F</a:t>
            </a:r>
            <a:r>
              <a:rPr lang="en-GB" sz="2200" baseline="-25000" dirty="0">
                <a:latin typeface="Config Rounded Regular" pitchFamily="2" charset="77"/>
              </a:rPr>
              <a:t>1</a:t>
            </a:r>
            <a:r>
              <a:rPr lang="en-GB" sz="2200" dirty="0">
                <a:latin typeface="Config Rounded Regular" pitchFamily="2" charset="77"/>
              </a:rPr>
              <a:t> score</a:t>
            </a:r>
            <a:endParaRPr lang="en-BE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B2CAE-5F0E-5C7C-CE40-1C7D16928769}"/>
              </a:ext>
            </a:extLst>
          </p:cNvPr>
          <p:cNvSpPr txBox="1"/>
          <p:nvPr/>
        </p:nvSpPr>
        <p:spPr>
          <a:xfrm>
            <a:off x="7067096" y="1506856"/>
            <a:ext cx="115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dirty="0">
                <a:latin typeface="Arial" panose="020B0604020202020204" pitchFamily="34" charset="0"/>
                <a:cs typeface="Arial" panose="020B0604020202020204" pitchFamily="34" charset="0"/>
              </a:rPr>
              <a:t>(MAGMA)</a:t>
            </a:r>
          </a:p>
        </p:txBody>
      </p:sp>
    </p:spTree>
    <p:extLst>
      <p:ext uri="{BB962C8B-B14F-4D97-AF65-F5344CB8AC3E}">
        <p14:creationId xmlns:p14="http://schemas.microsoft.com/office/powerpoint/2010/main" val="8139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140F4-8197-1B94-5368-351F5DD4D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60"/>
          <a:stretch/>
        </p:blipFill>
        <p:spPr>
          <a:xfrm>
            <a:off x="170571" y="1674129"/>
            <a:ext cx="6028673" cy="4476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F090B-5ADD-8E9C-85D2-658C892B5C6F}"/>
              </a:ext>
            </a:extLst>
          </p:cNvPr>
          <p:cNvSpPr txBox="1"/>
          <p:nvPr/>
        </p:nvSpPr>
        <p:spPr>
          <a:xfrm>
            <a:off x="0" y="48924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A</a:t>
            </a:r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ccuracy for complex/repetitive regions</a:t>
            </a:r>
            <a:endParaRPr lang="en-GB" sz="4800" dirty="0">
              <a:latin typeface="Config Rounded Regular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A68E8-26B1-2B49-4AF2-5246733CB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49" b="5855"/>
          <a:stretch/>
        </p:blipFill>
        <p:spPr>
          <a:xfrm>
            <a:off x="2165292" y="6122770"/>
            <a:ext cx="1551337" cy="245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83B0E-1E7D-3301-EF15-E61DACE49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47" b="18182"/>
          <a:stretch/>
        </p:blipFill>
        <p:spPr>
          <a:xfrm>
            <a:off x="3883964" y="6137182"/>
            <a:ext cx="863600" cy="193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44E60-90AA-8550-912F-A4A89BBB9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00" y="6122770"/>
            <a:ext cx="1181100" cy="22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68D24-C48D-0831-A822-FB74688AE3D7}"/>
              </a:ext>
            </a:extLst>
          </p:cNvPr>
          <p:cNvSpPr txBox="1"/>
          <p:nvPr/>
        </p:nvSpPr>
        <p:spPr>
          <a:xfrm>
            <a:off x="6301080" y="2128236"/>
            <a:ext cx="542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 b="1" dirty="0">
                <a:latin typeface="Config Rounded Regular" pitchFamily="2" charset="77"/>
              </a:rPr>
              <a:t>UVP</a:t>
            </a:r>
            <a:r>
              <a:rPr lang="nl-BE" sz="2000" dirty="0">
                <a:latin typeface="Config Rounded Regular" pitchFamily="2" charset="77"/>
              </a:rPr>
              <a:t>: excludes complex/repetitive regions</a:t>
            </a:r>
            <a:endParaRPr lang="en-B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339D0-FF96-8992-838C-E07661AD74C0}"/>
              </a:ext>
            </a:extLst>
          </p:cNvPr>
          <p:cNvSpPr txBox="1"/>
          <p:nvPr/>
        </p:nvSpPr>
        <p:spPr>
          <a:xfrm>
            <a:off x="6301080" y="2849132"/>
            <a:ext cx="5428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 b="1" dirty="0">
                <a:latin typeface="Config Rounded Regular" pitchFamily="2" charset="77"/>
              </a:rPr>
              <a:t>MTBSeq basic</a:t>
            </a:r>
            <a:r>
              <a:rPr lang="nl-BE" sz="2000" dirty="0">
                <a:latin typeface="Config Rounded Regular" pitchFamily="2" charset="77"/>
              </a:rPr>
              <a:t>: good performance at depths ≥20x, performance drops with lower depth</a:t>
            </a:r>
          </a:p>
          <a:p>
            <a:endParaRPr lang="nl-BE" sz="2000" dirty="0">
              <a:latin typeface="Config Rounded Regular" pitchFamily="2" charset="77"/>
            </a:endParaRPr>
          </a:p>
          <a:p>
            <a:r>
              <a:rPr lang="nl-BE" sz="2000" b="1" dirty="0">
                <a:latin typeface="Config Rounded Regular" pitchFamily="2" charset="77"/>
              </a:rPr>
              <a:t>MTBSeq exrep</a:t>
            </a:r>
            <a:r>
              <a:rPr lang="nl-BE" sz="2000" dirty="0">
                <a:latin typeface="Config Rounded Regular" pitchFamily="2" charset="77"/>
              </a:rPr>
              <a:t>: poor performance at all depths</a:t>
            </a:r>
            <a:endParaRPr lang="en-B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EBAD9-1667-6372-DEB4-5F1566C8A3C7}"/>
              </a:ext>
            </a:extLst>
          </p:cNvPr>
          <p:cNvSpPr txBox="1"/>
          <p:nvPr/>
        </p:nvSpPr>
        <p:spPr>
          <a:xfrm>
            <a:off x="6301080" y="4414034"/>
            <a:ext cx="5167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 b="1" dirty="0">
                <a:latin typeface="Config Rounded Regular" pitchFamily="2" charset="77"/>
              </a:rPr>
              <a:t>MAGMA</a:t>
            </a:r>
            <a:r>
              <a:rPr lang="nl-BE" sz="2000" dirty="0">
                <a:latin typeface="Config Rounded Regular" pitchFamily="2" charset="77"/>
              </a:rPr>
              <a:t>: Performance never drops below </a:t>
            </a:r>
            <a:r>
              <a:rPr lang="en-GB" sz="2000" dirty="0">
                <a:latin typeface="Config Rounded Regular" pitchFamily="2" charset="77"/>
              </a:rPr>
              <a:t>F</a:t>
            </a:r>
            <a:r>
              <a:rPr lang="en-GB" sz="2000" baseline="-25000" dirty="0">
                <a:latin typeface="Config Rounded Regular" pitchFamily="2" charset="77"/>
              </a:rPr>
              <a:t>1</a:t>
            </a:r>
            <a:r>
              <a:rPr lang="en-GB" sz="2000" dirty="0">
                <a:latin typeface="Config Rounded Regular" pitchFamily="2" charset="77"/>
              </a:rPr>
              <a:t> score</a:t>
            </a:r>
            <a:r>
              <a:rPr lang="nl-BE" sz="2000" dirty="0">
                <a:latin typeface="Config Rounded Regular" pitchFamily="2" charset="77"/>
              </a:rPr>
              <a:t> of </a:t>
            </a:r>
            <a:r>
              <a:rPr lang="en-GB" sz="2000" dirty="0">
                <a:latin typeface="Config Rounded Regular" pitchFamily="2" charset="77"/>
              </a:rPr>
              <a:t>0.9 ; accurate identification of variants in complex regions increases analytic coverage of </a:t>
            </a:r>
            <a:r>
              <a:rPr lang="en-GB" sz="2000" i="1" dirty="0" err="1">
                <a:latin typeface="Config Rounded Italic" pitchFamily="2" charset="77"/>
              </a:rPr>
              <a:t>Mtb</a:t>
            </a:r>
            <a:r>
              <a:rPr lang="en-GB" sz="2000" dirty="0">
                <a:latin typeface="Config Rounded Regular" pitchFamily="2" charset="77"/>
              </a:rPr>
              <a:t> genome by ~ 9%</a:t>
            </a:r>
            <a:endParaRPr lang="en-B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EF29B-5EAD-65A3-C1CF-7B02D5D50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87"/>
          <a:stretch/>
        </p:blipFill>
        <p:spPr>
          <a:xfrm>
            <a:off x="545206" y="6090653"/>
            <a:ext cx="1551337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114915-283E-7628-2E35-A3A3C1784BE0}"/>
              </a:ext>
            </a:extLst>
          </p:cNvPr>
          <p:cNvSpPr txBox="1"/>
          <p:nvPr/>
        </p:nvSpPr>
        <p:spPr>
          <a:xfrm>
            <a:off x="2665970" y="1940759"/>
            <a:ext cx="7934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nfig Rounded Regular" pitchFamily="2" charset="77"/>
              </a:rPr>
              <a:t>A</a:t>
            </a:r>
            <a:r>
              <a:rPr lang="en-GB" sz="2400" dirty="0">
                <a:effectLst/>
                <a:latin typeface="Config Rounded Regular" pitchFamily="2" charset="77"/>
              </a:rPr>
              <a:t>ll Mtb-specific pipelines work with high quality samples  (&gt;20x genome coverage | &lt;20% contamination)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7C0A7-4217-F1A7-6BF8-D4622AFA6647}"/>
              </a:ext>
            </a:extLst>
          </p:cNvPr>
          <p:cNvSpPr txBox="1"/>
          <p:nvPr/>
        </p:nvSpPr>
        <p:spPr>
          <a:xfrm>
            <a:off x="2665971" y="3264983"/>
            <a:ext cx="8091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onfig Rounded Regular" pitchFamily="2" charset="77"/>
              </a:rPr>
              <a:t>MAGMA’s performance is superior </a:t>
            </a:r>
            <a:r>
              <a:rPr lang="en-GB" sz="2400" dirty="0">
                <a:latin typeface="Config Rounded Regular" pitchFamily="2" charset="77"/>
              </a:rPr>
              <a:t>for</a:t>
            </a:r>
            <a:r>
              <a:rPr lang="en-GB" sz="2400" dirty="0">
                <a:effectLst/>
                <a:latin typeface="Config Rounded Regular" pitchFamily="2" charset="77"/>
              </a:rPr>
              <a:t> “difficult samples” </a:t>
            </a:r>
          </a:p>
          <a:p>
            <a:r>
              <a:rPr lang="en-GB" sz="2400" dirty="0">
                <a:latin typeface="Config Rounded Regular" pitchFamily="2" charset="77"/>
              </a:rPr>
              <a:t>(</a:t>
            </a:r>
            <a:r>
              <a:rPr lang="en-GB" sz="2400" dirty="0">
                <a:effectLst/>
                <a:latin typeface="Config Rounded Regular" pitchFamily="2" charset="77"/>
              </a:rPr>
              <a:t>&lt;20x contamination | &gt;40% contamination)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8C188-B5F1-D442-0D57-2D7F57334BE1}"/>
              </a:ext>
            </a:extLst>
          </p:cNvPr>
          <p:cNvSpPr txBox="1"/>
          <p:nvPr/>
        </p:nvSpPr>
        <p:spPr>
          <a:xfrm>
            <a:off x="2665970" y="4396361"/>
            <a:ext cx="7748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onfig Rounded Regular" pitchFamily="2" charset="77"/>
              </a:rPr>
              <a:t>MAGMA increases “</a:t>
            </a:r>
            <a:r>
              <a:rPr lang="en-GB" sz="2400" dirty="0">
                <a:latin typeface="Config Rounded Regular" pitchFamily="2" charset="77"/>
              </a:rPr>
              <a:t>accessible</a:t>
            </a:r>
            <a:r>
              <a:rPr lang="en-GB" sz="2400" dirty="0">
                <a:effectLst/>
                <a:latin typeface="Config Rounded Regular" pitchFamily="2" charset="77"/>
              </a:rPr>
              <a:t>” positions in </a:t>
            </a:r>
            <a:r>
              <a:rPr lang="en-GB" sz="2400" i="1" dirty="0">
                <a:effectLst/>
                <a:latin typeface="Config Rounded Italic" pitchFamily="2" charset="77"/>
              </a:rPr>
              <a:t>Mtb</a:t>
            </a:r>
            <a:r>
              <a:rPr lang="en-GB" sz="2400" dirty="0">
                <a:effectLst/>
                <a:latin typeface="Config Rounded Regular" pitchFamily="2" charset="77"/>
              </a:rPr>
              <a:t> genome by 9% through partial inclusion of repeat regions, giving higher resolution for phylogenetic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9D627-9694-81D9-FCF3-8720D35DC51E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Conclusion </a:t>
            </a:r>
            <a:endParaRPr lang="en-GB" sz="4800" dirty="0">
              <a:latin typeface="Config Rounded Regular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C0570-C5EF-267E-9478-D9EF1211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52" y="1940759"/>
            <a:ext cx="845686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710CC-9137-39E6-71AE-70ADBF2A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52" y="3260893"/>
            <a:ext cx="845686" cy="83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DBC18-3EEA-2A82-71F7-E9FBBCB7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52" y="4581028"/>
            <a:ext cx="845686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1194816" y="1861338"/>
            <a:ext cx="980236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effectLst/>
                <a:latin typeface="Config Rounded Bold" pitchFamily="2" charset="77"/>
              </a:rPr>
              <a:t>MAGMA Performance</a:t>
            </a:r>
          </a:p>
          <a:p>
            <a:pPr algn="ctr"/>
            <a:r>
              <a:rPr lang="en-GB" sz="3200" dirty="0">
                <a:latin typeface="Config Rounded Medium" pitchFamily="2" charset="77"/>
              </a:rPr>
              <a:t>MAGMA on WGS from primary culture compared to  </a:t>
            </a:r>
            <a:r>
              <a:rPr lang="en-GB" sz="3200" dirty="0" err="1">
                <a:latin typeface="Config Rounded Medium" pitchFamily="2" charset="77"/>
              </a:rPr>
              <a:t>tNGS</a:t>
            </a:r>
            <a:r>
              <a:rPr lang="en-GB" sz="3200" dirty="0">
                <a:latin typeface="Config Rounded Medium" pitchFamily="2" charset="77"/>
              </a:rPr>
              <a:t> (</a:t>
            </a:r>
            <a:r>
              <a:rPr lang="en-GB" sz="3200" dirty="0" err="1">
                <a:latin typeface="Config Rounded Medium" pitchFamily="2" charset="77"/>
              </a:rPr>
              <a:t>Deeplex</a:t>
            </a:r>
            <a:r>
              <a:rPr lang="en-GB" sz="3200" dirty="0">
                <a:latin typeface="Config Rounded Medium" pitchFamily="2" charset="77"/>
              </a:rPr>
              <a:t>) directly on sputum</a:t>
            </a:r>
            <a:endParaRPr lang="en-GB" sz="3200" dirty="0">
              <a:effectLst/>
              <a:latin typeface="Config Rounded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4525F-9B38-15B6-125B-723C6BF4C638}"/>
              </a:ext>
            </a:extLst>
          </p:cNvPr>
          <p:cNvSpPr txBox="1"/>
          <p:nvPr/>
        </p:nvSpPr>
        <p:spPr>
          <a:xfrm>
            <a:off x="967946" y="4164846"/>
            <a:ext cx="1025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12121"/>
                </a:solidFill>
                <a:latin typeface="Config Rounded Light" pitchFamily="2" charset="77"/>
              </a:rPr>
              <a:t>M de Diego Fuertes, A </a:t>
            </a:r>
            <a:r>
              <a:rPr lang="en-GB" sz="1200" dirty="0" err="1">
                <a:solidFill>
                  <a:srgbClr val="212121"/>
                </a:solidFill>
                <a:latin typeface="Config Rounded Light" pitchFamily="2" charset="77"/>
              </a:rPr>
              <a:t>Dippenaar</a:t>
            </a:r>
            <a:r>
              <a:rPr lang="en-GB" sz="1200" dirty="0">
                <a:solidFill>
                  <a:srgbClr val="212121"/>
                </a:solidFill>
                <a:latin typeface="Config Rounded Light" pitchFamily="2" charset="77"/>
              </a:rPr>
              <a:t>, E Costa </a:t>
            </a:r>
            <a:r>
              <a:rPr lang="en-GB" sz="1200" dirty="0" err="1">
                <a:solidFill>
                  <a:srgbClr val="212121"/>
                </a:solidFill>
                <a:latin typeface="Config Rounded Light" pitchFamily="2" charset="77"/>
              </a:rPr>
              <a:t>Conceição</a:t>
            </a:r>
            <a:r>
              <a:rPr lang="en-GB" sz="1200" dirty="0">
                <a:solidFill>
                  <a:srgbClr val="212121"/>
                </a:solidFill>
                <a:latin typeface="Config Rounded Light" pitchFamily="2" charset="77"/>
              </a:rPr>
              <a:t>, F Wells, T Tu, V Rennie, SMARTT consortium, R Warren, A van Rie</a:t>
            </a:r>
          </a:p>
          <a:p>
            <a:pPr algn="ctr"/>
            <a:r>
              <a:rPr lang="en-GB" sz="1200" u="none" strike="noStrike" dirty="0">
                <a:solidFill>
                  <a:srgbClr val="212121"/>
                </a:solidFill>
                <a:effectLst/>
                <a:latin typeface="Config Rounded Light" pitchFamily="2" charset="77"/>
              </a:rPr>
              <a:t>Performance of targeted and whole genome sequencing for routine genotypic drug resistance profiling of Mycobacterium tuberculosis</a:t>
            </a:r>
          </a:p>
          <a:p>
            <a:pPr algn="ctr"/>
            <a:r>
              <a:rPr lang="en-GB" sz="1200" dirty="0">
                <a:solidFill>
                  <a:srgbClr val="212121"/>
                </a:solidFill>
                <a:latin typeface="Config Rounded Light" pitchFamily="2" charset="77"/>
              </a:rPr>
              <a:t>Abstract submitted for ESM conference June 2023</a:t>
            </a:r>
            <a:endParaRPr lang="en-GB" sz="1200" u="none" strike="noStrike" dirty="0">
              <a:solidFill>
                <a:srgbClr val="212121"/>
              </a:solidFill>
              <a:effectLst/>
              <a:latin typeface="Config Rounded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7493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1D2AF6-45E6-3D51-8129-4745CC50BD53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WGS vs. tNGS Comparison</a:t>
            </a:r>
            <a:endParaRPr lang="en-GB" sz="4800" dirty="0">
              <a:latin typeface="Config Rounded Regular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F6E403-4F34-6086-A4A9-ACBABB04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latin typeface="Config Rounded Regular" pitchFamily="2" charset="77"/>
              </a:rPr>
              <a:t>67 consecutive patients diagnosed with rifampicin-resistant tuberculosis (RR-TB) by </a:t>
            </a:r>
            <a:r>
              <a:rPr lang="en-GB" dirty="0" err="1">
                <a:latin typeface="Config Rounded Regular" pitchFamily="2" charset="77"/>
              </a:rPr>
              <a:t>Xpert</a:t>
            </a:r>
            <a:r>
              <a:rPr lang="en-GB" dirty="0">
                <a:latin typeface="Config Rounded Regular" pitchFamily="2" charset="77"/>
              </a:rPr>
              <a:t> Ultra in South Africa</a:t>
            </a:r>
          </a:p>
          <a:p>
            <a:r>
              <a:rPr lang="en-GB" dirty="0" err="1">
                <a:latin typeface="Config Rounded Regular" pitchFamily="2" charset="77"/>
              </a:rPr>
              <a:t>Deeplex</a:t>
            </a:r>
            <a:r>
              <a:rPr lang="en-GB" dirty="0">
                <a:latin typeface="Config Rounded Regular" pitchFamily="2" charset="77"/>
              </a:rPr>
              <a:t>® </a:t>
            </a:r>
            <a:r>
              <a:rPr lang="en-GB" dirty="0" err="1">
                <a:latin typeface="Config Rounded Regular" pitchFamily="2" charset="77"/>
              </a:rPr>
              <a:t>Myc</a:t>
            </a:r>
            <a:r>
              <a:rPr lang="en-GB" dirty="0">
                <a:latin typeface="Config Rounded Regular" pitchFamily="2" charset="77"/>
              </a:rPr>
              <a:t>-TB (</a:t>
            </a:r>
            <a:r>
              <a:rPr lang="en-GB" dirty="0" err="1">
                <a:latin typeface="Config Rounded Regular" pitchFamily="2" charset="77"/>
              </a:rPr>
              <a:t>tNGS</a:t>
            </a:r>
            <a:r>
              <a:rPr lang="en-GB" dirty="0">
                <a:latin typeface="Config Rounded Regular" pitchFamily="2" charset="77"/>
              </a:rPr>
              <a:t>) was performed on DNA extracted from NALC-NaOH sputum sediments</a:t>
            </a:r>
          </a:p>
          <a:p>
            <a:r>
              <a:rPr lang="en-GB" dirty="0">
                <a:latin typeface="Config Rounded Regular" pitchFamily="2" charset="77"/>
              </a:rPr>
              <a:t>MAGMA: WGS data from DNA extracted from a clinical primary liquid cultures (CPLCs) of the same sputum sediment</a:t>
            </a:r>
          </a:p>
        </p:txBody>
      </p:sp>
    </p:spTree>
    <p:extLst>
      <p:ext uri="{BB962C8B-B14F-4D97-AF65-F5344CB8AC3E}">
        <p14:creationId xmlns:p14="http://schemas.microsoft.com/office/powerpoint/2010/main" val="242215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ECF65A-5EA9-EE95-E01F-C7B94453B6DF}"/>
              </a:ext>
            </a:extLst>
          </p:cNvPr>
          <p:cNvGrpSpPr/>
          <p:nvPr/>
        </p:nvGrpSpPr>
        <p:grpSpPr>
          <a:xfrm>
            <a:off x="954013" y="1014802"/>
            <a:ext cx="10283973" cy="5435409"/>
            <a:chOff x="954013" y="1226856"/>
            <a:chExt cx="10283973" cy="54354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F881F2-3D05-074B-9D35-AF171226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013" y="1226856"/>
              <a:ext cx="10283973" cy="536767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9585DF-AB10-37EC-3252-7239A4FA1634}"/>
                </a:ext>
              </a:extLst>
            </p:cNvPr>
            <p:cNvSpPr txBox="1"/>
            <p:nvPr/>
          </p:nvSpPr>
          <p:spPr>
            <a:xfrm>
              <a:off x="6478280" y="6354488"/>
              <a:ext cx="1776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b="1" dirty="0">
                  <a:solidFill>
                    <a:srgbClr val="7030A0"/>
                  </a:solidFill>
                  <a:latin typeface="Config Rounded Bold" pitchFamily="2" charset="77"/>
                </a:rPr>
                <a:t>*1 culture -ve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FEE8F0-19BC-E086-CC0A-1CED7E0017C7}"/>
                </a:ext>
              </a:extLst>
            </p:cNvPr>
            <p:cNvSpPr txBox="1"/>
            <p:nvPr/>
          </p:nvSpPr>
          <p:spPr>
            <a:xfrm>
              <a:off x="3971425" y="6314958"/>
              <a:ext cx="840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nfig Rounded Regular" pitchFamily="2" charset="77"/>
                </a:rPr>
                <a:t>n</a:t>
              </a:r>
              <a:r>
                <a:rPr lang="en-BE" sz="1600" dirty="0">
                  <a:latin typeface="Config Rounded Regular" pitchFamily="2" charset="77"/>
                </a:rPr>
                <a:t>=15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4EA2DB8-ABA8-F5DC-42DB-4465DA685D45}"/>
              </a:ext>
            </a:extLst>
          </p:cNvPr>
          <p:cNvSpPr txBox="1"/>
          <p:nvPr/>
        </p:nvSpPr>
        <p:spPr>
          <a:xfrm>
            <a:off x="8125600" y="44199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rgbClr val="7030A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AC5D7-FF58-BB91-DC81-56E63316997D}"/>
              </a:ext>
            </a:extLst>
          </p:cNvPr>
          <p:cNvSpPr txBox="1"/>
          <p:nvPr/>
        </p:nvSpPr>
        <p:spPr>
          <a:xfrm>
            <a:off x="8899629" y="6142434"/>
            <a:ext cx="260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b="1" dirty="0">
                <a:latin typeface="Config Rounded Bold" pitchFamily="2" charset="77"/>
              </a:rPr>
              <a:t>14 culture –ve | 6 culture +ve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CE1DF-056B-4855-5C94-79839111FCCF}"/>
              </a:ext>
            </a:extLst>
          </p:cNvPr>
          <p:cNvSpPr txBox="1"/>
          <p:nvPr/>
        </p:nvSpPr>
        <p:spPr>
          <a:xfrm>
            <a:off x="0" y="535347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Results Generated</a:t>
            </a:r>
            <a:endParaRPr lang="en-GB" sz="4800" dirty="0"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1822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854D46-6F5C-67A5-833B-FB7A8923B056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Minor Variants in DR-genes</a:t>
            </a:r>
            <a:endParaRPr lang="en-GB" sz="4800" dirty="0">
              <a:latin typeface="Config Rounded Regular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DE8168-DDBC-98FA-2AB4-FFA77905F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8194"/>
              </p:ext>
            </p:extLst>
          </p:nvPr>
        </p:nvGraphicFramePr>
        <p:xfrm>
          <a:off x="1173893" y="1813875"/>
          <a:ext cx="9996616" cy="4436532"/>
        </p:xfrm>
        <a:graphic>
          <a:graphicData uri="http://schemas.openxmlformats.org/drawingml/2006/table">
            <a:tbl>
              <a:tblPr/>
              <a:tblGrid>
                <a:gridCol w="1928823">
                  <a:extLst>
                    <a:ext uri="{9D8B030D-6E8A-4147-A177-3AD203B41FA5}">
                      <a16:colId xmlns:a16="http://schemas.microsoft.com/office/drawing/2014/main" val="4220885151"/>
                    </a:ext>
                  </a:extLst>
                </a:gridCol>
                <a:gridCol w="2708093">
                  <a:extLst>
                    <a:ext uri="{9D8B030D-6E8A-4147-A177-3AD203B41FA5}">
                      <a16:colId xmlns:a16="http://schemas.microsoft.com/office/drawing/2014/main" val="2906936727"/>
                    </a:ext>
                  </a:extLst>
                </a:gridCol>
                <a:gridCol w="2532470">
                  <a:extLst>
                    <a:ext uri="{9D8B030D-6E8A-4147-A177-3AD203B41FA5}">
                      <a16:colId xmlns:a16="http://schemas.microsoft.com/office/drawing/2014/main" val="1646075396"/>
                    </a:ext>
                  </a:extLst>
                </a:gridCol>
                <a:gridCol w="2827230">
                  <a:extLst>
                    <a:ext uri="{9D8B030D-6E8A-4147-A177-3AD203B41FA5}">
                      <a16:colId xmlns:a16="http://schemas.microsoft.com/office/drawing/2014/main" val="601013811"/>
                    </a:ext>
                  </a:extLst>
                </a:gridCol>
              </a:tblGrid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Sample</a:t>
                      </a:r>
                      <a:b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</a:b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Config Rounded Regular" pitchFamily="2" charset="77"/>
                      </a:endParaRP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Variant</a:t>
                      </a:r>
                      <a:b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</a:b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Config Rounded Regular" pitchFamily="2" charset="77"/>
                      </a:endParaRP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Frequency of</a:t>
                      </a:r>
                    </a:p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Minor Variant </a:t>
                      </a:r>
                    </a:p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(MAGMA)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Frequency of</a:t>
                      </a:r>
                    </a:p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Minor Variant </a:t>
                      </a:r>
                    </a:p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(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Deeplex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)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1092738"/>
                  </a:ext>
                </a:extLst>
              </a:tr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LP-145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Config Rounded Regular" pitchFamily="2" charset="77"/>
                        </a:rPr>
                        <a:t>gid_386delG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4%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Not found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598127"/>
                  </a:ext>
                </a:extLst>
              </a:tr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LP-189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Config Rounded Regular" pitchFamily="2" charset="77"/>
                        </a:rPr>
                        <a:t>embB_Ala504Thr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Not found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4%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136148"/>
                  </a:ext>
                </a:extLst>
              </a:tr>
              <a:tr h="41643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LP-189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effectLst/>
                          <a:latin typeface="Config Rounded Regular" pitchFamily="2" charset="77"/>
                        </a:rPr>
                        <a:t>ethA_delG</a:t>
                      </a:r>
                      <a:endParaRPr lang="en-GB" sz="2000" b="0" i="0" dirty="0">
                        <a:effectLst/>
                        <a:latin typeface="Config Rounded Regular" pitchFamily="2" charset="77"/>
                      </a:endParaRP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Not found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4%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00964"/>
                  </a:ext>
                </a:extLst>
              </a:tr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MM-092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Config Rounded Regular" pitchFamily="2" charset="77"/>
                        </a:rPr>
                        <a:t>katG_371delG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2%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Not found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5875334"/>
                  </a:ext>
                </a:extLst>
              </a:tr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TM-141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Config Rounded Regular" pitchFamily="2" charset="77"/>
                        </a:rPr>
                        <a:t>inhA_Ile194Thr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Not found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2%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958043"/>
                  </a:ext>
                </a:extLst>
              </a:tr>
              <a:tr h="61766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  <a:ea typeface="+mn-ea"/>
                          <a:cs typeface="+mn-cs"/>
                        </a:rPr>
                        <a:t>MM-107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Config Rounded Regular" pitchFamily="2" charset="77"/>
                        </a:rPr>
                        <a:t>rpoB_Leu452Pro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2%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2000" b="0" i="0" dirty="0">
                          <a:solidFill>
                            <a:schemeClr val="tx1"/>
                          </a:solidFill>
                          <a:effectLst/>
                          <a:latin typeface="Config Rounded Regular" pitchFamily="2" charset="77"/>
                        </a:rPr>
                        <a:t>3%</a:t>
                      </a:r>
                    </a:p>
                  </a:txBody>
                  <a:tcPr marL="8675" marR="8675" marT="8675" marB="867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289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28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697AA-AD06-7DBA-97DF-A08F1BAF8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81338"/>
            <a:ext cx="7963610" cy="4940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2120C-2AD3-62D2-D9ED-DA8B481994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115" y="1548549"/>
            <a:ext cx="4499266" cy="5144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2CAAD-5B87-6D1D-43A4-CE76D6EBB3CA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Differences between t</a:t>
            </a:r>
            <a:r>
              <a:rPr lang="en-GB" sz="4800" dirty="0">
                <a:latin typeface="Config Rounded Regular" pitchFamily="2" charset="77"/>
              </a:rPr>
              <a:t>he</a:t>
            </a:r>
            <a:r>
              <a:rPr lang="en-BE" sz="4800" dirty="0">
                <a:latin typeface="Config Rounded Regular" pitchFamily="2" charset="77"/>
              </a:rPr>
              <a:t> two methods </a:t>
            </a:r>
            <a:endParaRPr lang="en-GB" sz="4800" dirty="0">
              <a:latin typeface="Config Rounded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D4FBC-05A2-CA89-9043-82D325BC2731}"/>
              </a:ext>
            </a:extLst>
          </p:cNvPr>
          <p:cNvSpPr txBox="1"/>
          <p:nvPr/>
        </p:nvSpPr>
        <p:spPr>
          <a:xfrm>
            <a:off x="5554133" y="2145631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fig Rounded Regular" pitchFamily="2" charset="77"/>
              </a:rPr>
              <a:t>n</a:t>
            </a:r>
            <a:r>
              <a:rPr lang="en-BE" dirty="0">
                <a:latin typeface="Config Rounded Regular" pitchFamily="2" charset="77"/>
              </a:rPr>
              <a:t>=45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5467-B385-A5F2-5015-E1D417CEF866}"/>
              </a:ext>
            </a:extLst>
          </p:cNvPr>
          <p:cNvSpPr txBox="1"/>
          <p:nvPr/>
        </p:nvSpPr>
        <p:spPr>
          <a:xfrm>
            <a:off x="10391334" y="21456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Config Rounded Regular" pitchFamily="2" charset="77"/>
              </a:rPr>
              <a:t>n=585</a:t>
            </a:r>
          </a:p>
        </p:txBody>
      </p:sp>
    </p:spTree>
    <p:extLst>
      <p:ext uri="{BB962C8B-B14F-4D97-AF65-F5344CB8AC3E}">
        <p14:creationId xmlns:p14="http://schemas.microsoft.com/office/powerpoint/2010/main" val="4243310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62F09-DA37-078F-DFAE-C21325BADD8B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</a:rPr>
              <a:t>Differences</a:t>
            </a:r>
            <a:endParaRPr lang="en-GB" sz="4800" dirty="0">
              <a:latin typeface="Config Rounded Regular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1E8A2-BA08-F385-1EFA-0E4A41B4C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102" y="2127086"/>
            <a:ext cx="9917624" cy="3669279"/>
          </a:xfrm>
        </p:spPr>
        <p:txBody>
          <a:bodyPr/>
          <a:lstStyle/>
          <a:p>
            <a:r>
              <a:rPr lang="en-US" dirty="0">
                <a:latin typeface="Config Rounded Regular" pitchFamily="2" charset="77"/>
              </a:rPr>
              <a:t>Difference in detection of minor variants (n=5)</a:t>
            </a:r>
          </a:p>
          <a:p>
            <a:r>
              <a:rPr lang="en-US" dirty="0">
                <a:latin typeface="Config Rounded Regular" pitchFamily="2" charset="77"/>
              </a:rPr>
              <a:t>Difference in interpretation of </a:t>
            </a:r>
            <a:r>
              <a:rPr lang="en-US" i="1" dirty="0" err="1">
                <a:latin typeface="Config Rounded Italic" pitchFamily="2" charset="77"/>
              </a:rPr>
              <a:t>ethA</a:t>
            </a:r>
            <a:r>
              <a:rPr lang="en-US" dirty="0">
                <a:latin typeface="Config Rounded Regular" pitchFamily="2" charset="77"/>
              </a:rPr>
              <a:t> variant (n=2)</a:t>
            </a:r>
          </a:p>
          <a:p>
            <a:r>
              <a:rPr lang="en-US" dirty="0">
                <a:latin typeface="Config Rounded Regular" pitchFamily="2" charset="77"/>
              </a:rPr>
              <a:t>Large deletion in </a:t>
            </a:r>
            <a:r>
              <a:rPr lang="en-US" i="1" dirty="0" err="1">
                <a:latin typeface="Config Rounded Italic" pitchFamily="2" charset="77"/>
              </a:rPr>
              <a:t>pncA</a:t>
            </a:r>
            <a:r>
              <a:rPr lang="en-US" i="1" dirty="0">
                <a:latin typeface="Config Rounded Italic" pitchFamily="2" charset="77"/>
              </a:rPr>
              <a:t> </a:t>
            </a:r>
            <a:r>
              <a:rPr lang="en-US" dirty="0">
                <a:latin typeface="Config Rounded Regular" pitchFamily="2" charset="77"/>
              </a:rPr>
              <a:t>(n=1) or</a:t>
            </a:r>
            <a:r>
              <a:rPr lang="en-US" i="1" dirty="0">
                <a:latin typeface="Config Rounded Italic" pitchFamily="2" charset="77"/>
              </a:rPr>
              <a:t> </a:t>
            </a:r>
            <a:r>
              <a:rPr lang="en-US" i="1" dirty="0" err="1">
                <a:latin typeface="Config Rounded Italic" pitchFamily="2" charset="77"/>
              </a:rPr>
              <a:t>katG</a:t>
            </a:r>
            <a:r>
              <a:rPr lang="en-US" i="1" dirty="0">
                <a:latin typeface="Config Rounded Italic" pitchFamily="2" charset="77"/>
              </a:rPr>
              <a:t> </a:t>
            </a:r>
            <a:r>
              <a:rPr lang="en-US" dirty="0">
                <a:latin typeface="Config Rounded Regular" pitchFamily="2" charset="77"/>
              </a:rPr>
              <a:t>(n=1) detected by </a:t>
            </a:r>
            <a:r>
              <a:rPr lang="en-US" dirty="0" err="1">
                <a:latin typeface="Config Rounded Regular" pitchFamily="2" charset="77"/>
              </a:rPr>
              <a:t>Deeplex</a:t>
            </a:r>
            <a:r>
              <a:rPr lang="en-US" dirty="0">
                <a:latin typeface="Config Rounded Regular" pitchFamily="2" charset="77"/>
              </a:rPr>
              <a:t> but not found by MAGMA (being addressed)</a:t>
            </a:r>
          </a:p>
          <a:p>
            <a:r>
              <a:rPr lang="en-US" dirty="0">
                <a:latin typeface="Config Rounded Regular" pitchFamily="2" charset="77"/>
              </a:rPr>
              <a:t>Variants found by MAGMA outside regions covered by </a:t>
            </a:r>
            <a:r>
              <a:rPr lang="en-US" dirty="0" err="1">
                <a:latin typeface="Config Rounded Regular" pitchFamily="2" charset="77"/>
              </a:rPr>
              <a:t>Deeplex</a:t>
            </a:r>
            <a:endParaRPr lang="en-US" dirty="0">
              <a:latin typeface="Config Rounded Regular" pitchFamily="2" charset="77"/>
            </a:endParaRPr>
          </a:p>
          <a:p>
            <a:pPr lvl="1"/>
            <a:r>
              <a:rPr lang="en-US" i="1" dirty="0">
                <a:latin typeface="Config Rounded Italic" pitchFamily="2" charset="77"/>
              </a:rPr>
              <a:t>inhA</a:t>
            </a:r>
            <a:r>
              <a:rPr lang="en-US" dirty="0">
                <a:latin typeface="Config Rounded Regular" pitchFamily="2" charset="77"/>
              </a:rPr>
              <a:t>_-154G&gt;A (n=3) </a:t>
            </a:r>
          </a:p>
          <a:p>
            <a:pPr lvl="1"/>
            <a:r>
              <a:rPr lang="en-US" i="1" dirty="0">
                <a:latin typeface="Config Rounded Italic" pitchFamily="2" charset="77"/>
              </a:rPr>
              <a:t>embA</a:t>
            </a:r>
            <a:r>
              <a:rPr lang="en-US" dirty="0">
                <a:latin typeface="Config Rounded Regular" pitchFamily="2" charset="77"/>
              </a:rPr>
              <a:t>_c.-12C&gt;T (n=1)</a:t>
            </a:r>
          </a:p>
        </p:txBody>
      </p:sp>
    </p:spTree>
    <p:extLst>
      <p:ext uri="{BB962C8B-B14F-4D97-AF65-F5344CB8AC3E}">
        <p14:creationId xmlns:p14="http://schemas.microsoft.com/office/powerpoint/2010/main" val="761480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114915-283E-7628-2E35-A3A3C1784BE0}"/>
              </a:ext>
            </a:extLst>
          </p:cNvPr>
          <p:cNvSpPr txBox="1"/>
          <p:nvPr/>
        </p:nvSpPr>
        <p:spPr>
          <a:xfrm>
            <a:off x="2665969" y="1760965"/>
            <a:ext cx="7802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onfig Rounded Regular" pitchFamily="2" charset="77"/>
              </a:rPr>
              <a:t>MAGMA analysis of WGS on primary liquid cultures provided results for 9% more cases than </a:t>
            </a:r>
            <a:r>
              <a:rPr lang="en-GB" sz="2200" dirty="0" err="1">
                <a:latin typeface="Config Rounded Regular" pitchFamily="2" charset="77"/>
              </a:rPr>
              <a:t>Deeplex</a:t>
            </a:r>
            <a:r>
              <a:rPr lang="en-GB" sz="2200" dirty="0">
                <a:latin typeface="Config Rounded Regular" pitchFamily="2" charset="77"/>
              </a:rPr>
              <a:t> directly on sputum </a:t>
            </a:r>
            <a:endParaRPr lang="en-GB" sz="2200" dirty="0">
              <a:effectLst/>
              <a:latin typeface="Config Rounded Regular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7C0A7-4217-F1A7-6BF8-D4622AFA6647}"/>
              </a:ext>
            </a:extLst>
          </p:cNvPr>
          <p:cNvSpPr txBox="1"/>
          <p:nvPr/>
        </p:nvSpPr>
        <p:spPr>
          <a:xfrm>
            <a:off x="2665969" y="2927198"/>
            <a:ext cx="8680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onfig Rounded Regular" pitchFamily="2" charset="77"/>
              </a:rPr>
              <a:t>Differences in results for drugs resistance profiles were minimal</a:t>
            </a:r>
            <a:endParaRPr lang="en-GB" sz="2200" dirty="0">
              <a:effectLst/>
              <a:latin typeface="Config Rounded Regular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9D627-9694-81D9-FCF3-8720D35DC51E}"/>
              </a:ext>
            </a:extLst>
          </p:cNvPr>
          <p:cNvSpPr txBox="1"/>
          <p:nvPr/>
        </p:nvSpPr>
        <p:spPr>
          <a:xfrm>
            <a:off x="0" y="65933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4800" dirty="0">
                <a:latin typeface="Config Rounded Regular" pitchFamily="2" charset="77"/>
                <a:ea typeface="+mn-ea"/>
                <a:cs typeface="+mn-cs"/>
              </a:rPr>
              <a:t>Conclusions </a:t>
            </a:r>
            <a:endParaRPr lang="en-GB" sz="4800" dirty="0">
              <a:latin typeface="Config Rounded Regular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D7A5F-02C2-C5E8-E981-A7A1B3E97627}"/>
              </a:ext>
            </a:extLst>
          </p:cNvPr>
          <p:cNvSpPr txBox="1"/>
          <p:nvPr/>
        </p:nvSpPr>
        <p:spPr>
          <a:xfrm>
            <a:off x="2665969" y="3801371"/>
            <a:ext cx="7952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onfig Rounded Regular" pitchFamily="2" charset="77"/>
              </a:rPr>
              <a:t>No differences in accuracy to detect minor (&lt;5%) variants in drug resistance genes</a:t>
            </a:r>
            <a:endParaRPr lang="en-GB" sz="2200" dirty="0">
              <a:effectLst/>
              <a:latin typeface="Config Rounded Regular" pitchFamily="2" charset="77"/>
            </a:endParaRPr>
          </a:p>
        </p:txBody>
      </p:sp>
      <p:pic>
        <p:nvPicPr>
          <p:cNvPr id="1026" name="Picture 2" descr="Warning Icon / Sign in Flat Style Isolated. Caution Symbol ...">
            <a:extLst>
              <a:ext uri="{FF2B5EF4-FFF2-40B4-BE49-F238E27FC236}">
                <a16:creationId xmlns:a16="http://schemas.microsoft.com/office/drawing/2014/main" id="{3216638B-CBC7-E55B-82DF-E87EA9D4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47" y="5072265"/>
            <a:ext cx="1007009" cy="10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FED64-7F38-8FA8-C8A9-224DBADA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08" y="1730188"/>
            <a:ext cx="845686" cy="8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670867-C7D9-1AE1-5175-830F2A3A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08" y="2727142"/>
            <a:ext cx="845686" cy="830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B94B08-77F3-20E9-707A-7F39CC8F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08" y="3770592"/>
            <a:ext cx="845686" cy="83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9E03E-98EB-3A8F-DD8B-B58DC4482E59}"/>
              </a:ext>
            </a:extLst>
          </p:cNvPr>
          <p:cNvSpPr txBox="1"/>
          <p:nvPr/>
        </p:nvSpPr>
        <p:spPr>
          <a:xfrm>
            <a:off x="2665968" y="4868386"/>
            <a:ext cx="8495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nfig Rounded Regular" pitchFamily="2" charset="77"/>
              </a:rPr>
              <a:t>S</a:t>
            </a:r>
            <a:r>
              <a:rPr lang="en-BE" sz="2200" dirty="0">
                <a:latin typeface="Config Rounded Regular" pitchFamily="2" charset="77"/>
              </a:rPr>
              <a:t>mall sample size. Results need to be confirmed with larger studies and assessment of cost-effectiveness also requires comparison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>
                <a:latin typeface="Config Rounded Regular" pitchFamily="2" charset="77"/>
              </a:rPr>
              <a:t>Time to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>
                <a:latin typeface="Config Rounded Regular" pitchFamily="2" charset="77"/>
              </a:rPr>
              <a:t>Cost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fig Rounded Regular" pitchFamily="2" charset="77"/>
              </a:rPr>
              <a:t>Impact of ability to identify transmission events</a:t>
            </a:r>
            <a:endParaRPr lang="en-US" dirty="0">
              <a:effectLst/>
              <a:latin typeface="Config Rounded Regular" pitchFamily="2" charset="77"/>
            </a:endParaRPr>
          </a:p>
          <a:p>
            <a:endParaRPr lang="en-BE" sz="2200" dirty="0"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543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2E3A8-F900-0F18-A0E3-A2D92BACB1EB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Config Rounded Regular" pitchFamily="2" charset="77"/>
              </a:rPr>
              <a:t>TB Elimination</a:t>
            </a:r>
            <a:endParaRPr lang="en-GB" sz="4800" dirty="0">
              <a:effectLst/>
              <a:latin typeface="Config Rounded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0915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E501F-4BEA-5476-7CFB-8A240F4B443D}"/>
              </a:ext>
            </a:extLst>
          </p:cNvPr>
          <p:cNvSpPr txBox="1"/>
          <p:nvPr/>
        </p:nvSpPr>
        <p:spPr>
          <a:xfrm>
            <a:off x="0" y="29673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effectLst/>
                <a:latin typeface="Config Rounded Bold" pitchFamily="2" charset="77"/>
              </a:rPr>
              <a:t>Questions?</a:t>
            </a:r>
            <a:endParaRPr lang="en-GB" sz="6000" dirty="0">
              <a:effectLst/>
              <a:latin typeface="Config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250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88E1EB-4318-3DE7-01D2-0F585FFC87D1}"/>
              </a:ext>
            </a:extLst>
          </p:cNvPr>
          <p:cNvSpPr txBox="1"/>
          <p:nvPr/>
        </p:nvSpPr>
        <p:spPr>
          <a:xfrm>
            <a:off x="5981625" y="6256494"/>
            <a:ext cx="594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Config Rounded Regular" pitchFamily="2" charset="77"/>
              </a:rPr>
              <a:t>Adapted from Migliori et al </a:t>
            </a:r>
            <a:r>
              <a:rPr lang="en-GB" dirty="0" err="1">
                <a:latin typeface="Config Rounded Regular" pitchFamily="2" charset="77"/>
              </a:rPr>
              <a:t>Eur</a:t>
            </a:r>
            <a:r>
              <a:rPr lang="en-GB" dirty="0">
                <a:latin typeface="Config Rounded Regular" pitchFamily="2" charset="77"/>
              </a:rPr>
              <a:t> Respir J 2023; in press</a:t>
            </a:r>
            <a:endParaRPr lang="en-BE" dirty="0">
              <a:latin typeface="Config Rounded Regular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74B5C-5566-02CF-15FC-09108DDD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7" y="1527322"/>
            <a:ext cx="11268766" cy="38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2860676" y="370244"/>
            <a:ext cx="1724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270144" y="431799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2569020" y="355211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05CC0-CA84-EF15-D040-598BF231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35" y="1187561"/>
            <a:ext cx="5350329" cy="218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A17E9-AB0D-A565-036D-2FE85F88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53" y="1078130"/>
            <a:ext cx="3425393" cy="5532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F36D5-F602-8E2D-1903-2CDB72C5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86" y="4232139"/>
            <a:ext cx="4151961" cy="23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2898065" y="383234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270144" y="444789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2571054" y="3647364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FD645-309A-4531-3A00-C88304DD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2" y="1195288"/>
            <a:ext cx="5356687" cy="2075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27F3B-410D-59E7-4112-D2C6A5D1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53" y="1078130"/>
            <a:ext cx="3425393" cy="5532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B3365-75ED-4583-3DE0-0BBC10AC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053" y="1054051"/>
            <a:ext cx="3485710" cy="5580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503A4-8194-E7C7-CB37-D881AAD0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88" y="4251326"/>
            <a:ext cx="4281710" cy="2378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E30BF-1E6D-9084-F329-171DE5473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204" y="1301726"/>
            <a:ext cx="5218342" cy="19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2898065" y="383234"/>
            <a:ext cx="1903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270144" y="421623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2571054" y="3647364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FD645-309A-4531-3A00-C88304DD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2" y="1195288"/>
            <a:ext cx="5356687" cy="2075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27F3B-410D-59E7-4112-D2C6A5D1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53" y="1078130"/>
            <a:ext cx="3425393" cy="5532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B3365-75ED-4583-3DE0-0BBC10AC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053" y="1054051"/>
            <a:ext cx="3485710" cy="5580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E30BF-1E6D-9084-F329-171DE5473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204" y="1301726"/>
            <a:ext cx="5218342" cy="1950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314A45-F0B6-98F7-ED99-E9C50FFDE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225" y="1091120"/>
            <a:ext cx="3357221" cy="5458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2BEA9-DF33-D120-5A17-93216CEEF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509" y="4264316"/>
            <a:ext cx="4238943" cy="235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AFED9-46B3-5F82-C720-9B11FEFB1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714" y="1195287"/>
            <a:ext cx="5356688" cy="20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D521E-0470-01B5-10FB-D4D3F8941DFD}"/>
              </a:ext>
            </a:extLst>
          </p:cNvPr>
          <p:cNvSpPr txBox="1"/>
          <p:nvPr/>
        </p:nvSpPr>
        <p:spPr>
          <a:xfrm>
            <a:off x="2898065" y="383234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b="1" dirty="0">
                <a:latin typeface="Config Rounded Regular" pitchFamily="2" charset="77"/>
              </a:rPr>
              <a:t>Stage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53ACD-DB43-0C9D-6134-39777533002B}"/>
              </a:ext>
            </a:extLst>
          </p:cNvPr>
          <p:cNvSpPr txBox="1"/>
          <p:nvPr/>
        </p:nvSpPr>
        <p:spPr>
          <a:xfrm>
            <a:off x="8300303" y="43551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Key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74B27-944B-B5E8-F129-6472FB9AB247}"/>
              </a:ext>
            </a:extLst>
          </p:cNvPr>
          <p:cNvSpPr txBox="1"/>
          <p:nvPr/>
        </p:nvSpPr>
        <p:spPr>
          <a:xfrm>
            <a:off x="2571054" y="3647364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200" b="1" dirty="0">
                <a:latin typeface="Config Rounded Regular" pitchFamily="2" charset="77"/>
              </a:rPr>
              <a:t>Role of WGS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FD645-309A-4531-3A00-C88304DD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68" y="1279262"/>
            <a:ext cx="5356687" cy="2075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27F3B-410D-59E7-4112-D2C6A5D1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53" y="1078130"/>
            <a:ext cx="3425393" cy="5532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B3365-75ED-4583-3DE0-0BBC10AC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053" y="1054051"/>
            <a:ext cx="3485710" cy="5580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503A4-8194-E7C7-CB37-D881AAD0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88" y="4251326"/>
            <a:ext cx="4281710" cy="237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314A45-F0B6-98F7-ED99-E9C50FFDE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225" y="1091120"/>
            <a:ext cx="3357221" cy="5458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2BEA9-DF33-D120-5A17-93216CEEF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587" y="4251325"/>
            <a:ext cx="4238943" cy="2359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BF6D1-E65C-862C-19F0-EBF2EC331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225" y="1069041"/>
            <a:ext cx="3357221" cy="5437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10AC9-2C09-1467-1ACA-01268C266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3587" y="4232137"/>
            <a:ext cx="4281710" cy="244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2976D-9EB9-4ECF-912A-B69129F37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350" y="1198932"/>
            <a:ext cx="5655597" cy="2156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B94EC5-D1F2-A462-5573-BC63A5FE99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3350" y="1110308"/>
            <a:ext cx="5639059" cy="23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40975</TotalTime>
  <Words>1214</Words>
  <Application>Microsoft Macintosh PowerPoint</Application>
  <PresentationFormat>Widescreen</PresentationFormat>
  <Paragraphs>188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Config Rounded Bold</vt:lpstr>
      <vt:lpstr>Config Rounded Italic</vt:lpstr>
      <vt:lpstr>Config Rounded Light</vt:lpstr>
      <vt:lpstr>Config Rounded Medium</vt:lpstr>
      <vt:lpstr>Config Rounded Regular</vt:lpstr>
      <vt:lpstr>Config Rounded Text</vt:lpstr>
      <vt:lpstr>Office Theme</vt:lpstr>
      <vt:lpstr>PowerPoint Presentation</vt:lpstr>
      <vt:lpstr>PowerPoint Presentation</vt:lpstr>
      <vt:lpstr>Potential roles of WGS in EndTB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Mtb pipelines were developed for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automation and standardization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Rennie</dc:creator>
  <cp:lastModifiedBy>Vincent Rennie</cp:lastModifiedBy>
  <cp:revision>147</cp:revision>
  <dcterms:created xsi:type="dcterms:W3CDTF">2022-11-03T07:24:22Z</dcterms:created>
  <dcterms:modified xsi:type="dcterms:W3CDTF">2024-07-03T08:57:13Z</dcterms:modified>
</cp:coreProperties>
</file>