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286" r:id="rId2"/>
    <p:sldId id="274" r:id="rId3"/>
    <p:sldId id="260" r:id="rId4"/>
    <p:sldId id="287" r:id="rId5"/>
    <p:sldId id="288" r:id="rId6"/>
    <p:sldId id="289" r:id="rId7"/>
    <p:sldId id="283" r:id="rId8"/>
    <p:sldId id="284" r:id="rId9"/>
    <p:sldId id="282" r:id="rId10"/>
    <p:sldId id="290" r:id="rId11"/>
    <p:sldId id="259" r:id="rId12"/>
    <p:sldId id="275" r:id="rId13"/>
    <p:sldId id="276" r:id="rId14"/>
    <p:sldId id="291" r:id="rId15"/>
    <p:sldId id="292" r:id="rId16"/>
    <p:sldId id="293" r:id="rId17"/>
    <p:sldId id="278" r:id="rId18"/>
    <p:sldId id="279" r:id="rId19"/>
    <p:sldId id="285" r:id="rId20"/>
    <p:sldId id="28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60"/>
    <p:restoredTop sz="77689"/>
  </p:normalViewPr>
  <p:slideViewPr>
    <p:cSldViewPr snapToGrid="0" snapToObjects="1">
      <p:cViewPr>
        <p:scale>
          <a:sx n="70" d="100"/>
          <a:sy n="70" d="100"/>
        </p:scale>
        <p:origin x="-883"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66AFF4-9F93-0B47-B666-12CC7514B644}" type="datetimeFigureOut">
              <a:rPr lang="en-US" smtClean="0"/>
              <a:t>3/13/2018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5AAA4C-4F4F-7046-A3B5-AB1964E6EFDD}" type="slidenum">
              <a:rPr lang="en-US" smtClean="0"/>
              <a:t>‹#›</a:t>
            </a:fld>
            <a:endParaRPr lang="en-US"/>
          </a:p>
        </p:txBody>
      </p:sp>
    </p:spTree>
    <p:extLst>
      <p:ext uri="{BB962C8B-B14F-4D97-AF65-F5344CB8AC3E}">
        <p14:creationId xmlns:p14="http://schemas.microsoft.com/office/powerpoint/2010/main" val="248535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15AAA4C-4F4F-7046-A3B5-AB1964E6EFDD}" type="slidenum">
              <a:rPr lang="en-US" smtClean="0"/>
              <a:t>1</a:t>
            </a:fld>
            <a:endParaRPr lang="en-US"/>
          </a:p>
        </p:txBody>
      </p:sp>
    </p:spTree>
    <p:extLst>
      <p:ext uri="{BB962C8B-B14F-4D97-AF65-F5344CB8AC3E}">
        <p14:creationId xmlns:p14="http://schemas.microsoft.com/office/powerpoint/2010/main" val="3221366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GB" dirty="0"/>
              <a:t>You can easily locate and link to other documents when editing a Notebook entry.</a:t>
            </a:r>
          </a:p>
          <a:p>
            <a:r>
              <a:rPr lang="en-GB" smtClean="0"/>
              <a:t>Get </a:t>
            </a:r>
            <a:r>
              <a:rPr lang="en-GB" dirty="0"/>
              <a:t>started quickly by importing protocols other docs in Word format and have them automatically transformed into </a:t>
            </a:r>
            <a:r>
              <a:rPr lang="en-GB" dirty="0" err="1"/>
              <a:t>RSpace</a:t>
            </a:r>
            <a:r>
              <a:rPr lang="en-GB" dirty="0"/>
              <a:t> docs, MAINTAINING THE FORMATTING.</a:t>
            </a:r>
          </a:p>
        </p:txBody>
      </p:sp>
      <p:sp>
        <p:nvSpPr>
          <p:cNvPr id="4" name="Slide Number Placeholder 3"/>
          <p:cNvSpPr>
            <a:spLocks noGrp="1"/>
          </p:cNvSpPr>
          <p:nvPr>
            <p:ph type="sldNum" sz="quarter" idx="10"/>
          </p:nvPr>
        </p:nvSpPr>
        <p:spPr/>
        <p:txBody>
          <a:bodyPr/>
          <a:lstStyle/>
          <a:p>
            <a:fld id="{715AAA4C-4F4F-7046-A3B5-AB1964E6EFDD}" type="slidenum">
              <a:rPr lang="en-US" smtClean="0"/>
              <a:t>2</a:t>
            </a:fld>
            <a:endParaRPr lang="en-US"/>
          </a:p>
        </p:txBody>
      </p:sp>
    </p:spTree>
    <p:extLst>
      <p:ext uri="{BB962C8B-B14F-4D97-AF65-F5344CB8AC3E}">
        <p14:creationId xmlns:p14="http://schemas.microsoft.com/office/powerpoint/2010/main" val="873534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here is a view of our editing tool </a:t>
            </a:r>
            <a:r>
              <a:rPr lang="mr-IN" baseline="0" dirty="0"/>
              <a:t>–</a:t>
            </a:r>
            <a:r>
              <a:rPr lang="en-US" baseline="0" dirty="0"/>
              <a:t> familiar editing features plus easy ways to link to other content. </a:t>
            </a:r>
            <a:r>
              <a:rPr lang="en-US" baseline="0" dirty="0" err="1"/>
              <a:t>RSpace</a:t>
            </a:r>
            <a:r>
              <a:rPr lang="en-US" baseline="0" dirty="0"/>
              <a:t> supports annotations (click) math equations (click </a:t>
            </a:r>
            <a:r>
              <a:rPr lang="mr-IN" baseline="0" dirty="0"/>
              <a:t>–</a:t>
            </a:r>
            <a:r>
              <a:rPr lang="en-US" baseline="0" dirty="0"/>
              <a:t>click) and chemistry structure editing. Also use  Science Tools to easily access basic calculations without breaking your editing flow. </a:t>
            </a:r>
          </a:p>
          <a:p>
            <a:r>
              <a:rPr lang="en-US" baseline="0" dirty="0"/>
              <a:t>Any content can be added to your notebook entry by Drag and Drop.</a:t>
            </a:r>
          </a:p>
        </p:txBody>
      </p:sp>
      <p:sp>
        <p:nvSpPr>
          <p:cNvPr id="4" name="Slide Number Placeholder 3"/>
          <p:cNvSpPr>
            <a:spLocks noGrp="1"/>
          </p:cNvSpPr>
          <p:nvPr>
            <p:ph type="sldNum" sz="quarter" idx="10"/>
          </p:nvPr>
        </p:nvSpPr>
        <p:spPr/>
        <p:txBody>
          <a:bodyPr/>
          <a:lstStyle/>
          <a:p>
            <a:fld id="{715AAA4C-4F4F-7046-A3B5-AB1964E6EFDD}" type="slidenum">
              <a:rPr lang="en-US" smtClean="0"/>
              <a:t>3</a:t>
            </a:fld>
            <a:endParaRPr lang="en-US"/>
          </a:p>
        </p:txBody>
      </p:sp>
    </p:spTree>
    <p:extLst>
      <p:ext uri="{BB962C8B-B14F-4D97-AF65-F5344CB8AC3E}">
        <p14:creationId xmlns:p14="http://schemas.microsoft.com/office/powerpoint/2010/main" val="469302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here is a view of our editing tool </a:t>
            </a:r>
            <a:r>
              <a:rPr lang="mr-IN" baseline="0" dirty="0"/>
              <a:t>–</a:t>
            </a:r>
            <a:r>
              <a:rPr lang="en-US" baseline="0" dirty="0"/>
              <a:t> familiar editing features plus easy ways to link to other content. </a:t>
            </a:r>
            <a:r>
              <a:rPr lang="en-US" baseline="0" dirty="0" err="1"/>
              <a:t>RSpace</a:t>
            </a:r>
            <a:r>
              <a:rPr lang="en-US" baseline="0" dirty="0"/>
              <a:t> supports annotations (click) math equations (click </a:t>
            </a:r>
            <a:r>
              <a:rPr lang="mr-IN" baseline="0" dirty="0"/>
              <a:t>–</a:t>
            </a:r>
            <a:r>
              <a:rPr lang="en-US" baseline="0" dirty="0"/>
              <a:t>click) and chemistry structure editing. Also use  Science Tools to easily access basic calculations without breaking your editing flow. </a:t>
            </a:r>
          </a:p>
          <a:p>
            <a:r>
              <a:rPr lang="en-US" baseline="0" dirty="0"/>
              <a:t>Any content can be added to your notebook entry by Drag and Drop.</a:t>
            </a:r>
          </a:p>
        </p:txBody>
      </p:sp>
      <p:sp>
        <p:nvSpPr>
          <p:cNvPr id="4" name="Slide Number Placeholder 3"/>
          <p:cNvSpPr>
            <a:spLocks noGrp="1"/>
          </p:cNvSpPr>
          <p:nvPr>
            <p:ph type="sldNum" sz="quarter" idx="10"/>
          </p:nvPr>
        </p:nvSpPr>
        <p:spPr/>
        <p:txBody>
          <a:bodyPr/>
          <a:lstStyle/>
          <a:p>
            <a:fld id="{715AAA4C-4F4F-7046-A3B5-AB1964E6EFDD}" type="slidenum">
              <a:rPr lang="en-US" smtClean="0"/>
              <a:t>4</a:t>
            </a:fld>
            <a:endParaRPr lang="en-US"/>
          </a:p>
        </p:txBody>
      </p:sp>
    </p:spTree>
    <p:extLst>
      <p:ext uri="{BB962C8B-B14F-4D97-AF65-F5344CB8AC3E}">
        <p14:creationId xmlns:p14="http://schemas.microsoft.com/office/powerpoint/2010/main" val="611656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here is a view of our editing tool </a:t>
            </a:r>
            <a:r>
              <a:rPr lang="mr-IN" baseline="0" dirty="0"/>
              <a:t>–</a:t>
            </a:r>
            <a:r>
              <a:rPr lang="en-US" baseline="0" dirty="0"/>
              <a:t> familiar editing features plus easy ways to link to other content. </a:t>
            </a:r>
            <a:r>
              <a:rPr lang="en-US" baseline="0" dirty="0" err="1"/>
              <a:t>RSpace</a:t>
            </a:r>
            <a:r>
              <a:rPr lang="en-US" baseline="0" dirty="0"/>
              <a:t> supports annotations (click) math equations (click </a:t>
            </a:r>
            <a:r>
              <a:rPr lang="mr-IN" baseline="0" dirty="0"/>
              <a:t>–</a:t>
            </a:r>
            <a:r>
              <a:rPr lang="en-US" baseline="0" dirty="0"/>
              <a:t>click) and chemistry structure editing. Also use  Science Tools to easily access basic calculations without breaking your editing flow. </a:t>
            </a:r>
          </a:p>
          <a:p>
            <a:r>
              <a:rPr lang="en-US" baseline="0" dirty="0"/>
              <a:t>Any content can be added to your notebook entry by Drag and Drop.</a:t>
            </a:r>
          </a:p>
        </p:txBody>
      </p:sp>
      <p:sp>
        <p:nvSpPr>
          <p:cNvPr id="4" name="Slide Number Placeholder 3"/>
          <p:cNvSpPr>
            <a:spLocks noGrp="1"/>
          </p:cNvSpPr>
          <p:nvPr>
            <p:ph type="sldNum" sz="quarter" idx="10"/>
          </p:nvPr>
        </p:nvSpPr>
        <p:spPr/>
        <p:txBody>
          <a:bodyPr/>
          <a:lstStyle/>
          <a:p>
            <a:fld id="{715AAA4C-4F4F-7046-A3B5-AB1964E6EFDD}" type="slidenum">
              <a:rPr lang="en-US" smtClean="0"/>
              <a:t>5</a:t>
            </a:fld>
            <a:endParaRPr lang="en-US"/>
          </a:p>
        </p:txBody>
      </p:sp>
    </p:spTree>
    <p:extLst>
      <p:ext uri="{BB962C8B-B14F-4D97-AF65-F5344CB8AC3E}">
        <p14:creationId xmlns:p14="http://schemas.microsoft.com/office/powerpoint/2010/main" val="250221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here is a view of our editing tool </a:t>
            </a:r>
            <a:r>
              <a:rPr lang="mr-IN" baseline="0" dirty="0"/>
              <a:t>–</a:t>
            </a:r>
            <a:r>
              <a:rPr lang="en-US" baseline="0" dirty="0"/>
              <a:t> familiar editing features plus easy ways to link to other content. </a:t>
            </a:r>
            <a:r>
              <a:rPr lang="en-US" baseline="0" dirty="0" err="1"/>
              <a:t>RSpace</a:t>
            </a:r>
            <a:r>
              <a:rPr lang="en-US" baseline="0" dirty="0"/>
              <a:t> supports annotations (click) math equations (click </a:t>
            </a:r>
            <a:r>
              <a:rPr lang="mr-IN" baseline="0" dirty="0"/>
              <a:t>–</a:t>
            </a:r>
            <a:r>
              <a:rPr lang="en-US" baseline="0" dirty="0"/>
              <a:t>click) and chemistry structure editing. Also use  Science Tools to easily access basic calculations without breaking your editing flow. </a:t>
            </a:r>
          </a:p>
          <a:p>
            <a:r>
              <a:rPr lang="en-US" baseline="0" dirty="0"/>
              <a:t>Any content can be added to your notebook entry by Drag and Drop.</a:t>
            </a:r>
          </a:p>
        </p:txBody>
      </p:sp>
      <p:sp>
        <p:nvSpPr>
          <p:cNvPr id="4" name="Slide Number Placeholder 3"/>
          <p:cNvSpPr>
            <a:spLocks noGrp="1"/>
          </p:cNvSpPr>
          <p:nvPr>
            <p:ph type="sldNum" sz="quarter" idx="10"/>
          </p:nvPr>
        </p:nvSpPr>
        <p:spPr/>
        <p:txBody>
          <a:bodyPr/>
          <a:lstStyle/>
          <a:p>
            <a:fld id="{715AAA4C-4F4F-7046-A3B5-AB1964E6EFDD}" type="slidenum">
              <a:rPr lang="en-US" smtClean="0"/>
              <a:t>6</a:t>
            </a:fld>
            <a:endParaRPr lang="en-US"/>
          </a:p>
        </p:txBody>
      </p:sp>
    </p:spTree>
    <p:extLst>
      <p:ext uri="{BB962C8B-B14F-4D97-AF65-F5344CB8AC3E}">
        <p14:creationId xmlns:p14="http://schemas.microsoft.com/office/powerpoint/2010/main" val="1201356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With </a:t>
            </a:r>
            <a:r>
              <a:rPr kumimoji="0" lang="en-GB" sz="1200" b="0" i="0" u="none" strike="noStrike" kern="1200" cap="none" spc="0" normalizeH="0" baseline="0" noProof="0" dirty="0" err="1">
                <a:ln>
                  <a:noFill/>
                </a:ln>
                <a:solidFill>
                  <a:prstClr val="black"/>
                </a:solidFill>
                <a:effectLst/>
                <a:uLnTx/>
                <a:uFillTx/>
                <a:latin typeface="+mn-lt"/>
                <a:ea typeface="+mn-ea"/>
                <a:cs typeface="+mn-cs"/>
              </a:rPr>
              <a:t>Rspace</a:t>
            </a:r>
            <a:r>
              <a:rPr kumimoji="0" lang="en-GB" sz="1200" b="0" i="0" u="none" strike="noStrike" kern="1200" cap="none" spc="0" normalizeH="0" baseline="0" noProof="0" dirty="0">
                <a:ln>
                  <a:noFill/>
                </a:ln>
                <a:solidFill>
                  <a:prstClr val="black"/>
                </a:solidFill>
                <a:effectLst/>
                <a:uLnTx/>
                <a:uFillTx/>
                <a:latin typeface="+mn-lt"/>
                <a:ea typeface="+mn-ea"/>
                <a:cs typeface="+mn-cs"/>
              </a:rPr>
              <a:t> you can keep track of how your experiments and data relate to one another. Find all the experiments you did using a particular protocol. When preparing a publication, all your data is at your fingertips.</a:t>
            </a:r>
          </a:p>
          <a:p>
            <a:endParaRPr lang="en-US" dirty="0"/>
          </a:p>
        </p:txBody>
      </p:sp>
      <p:sp>
        <p:nvSpPr>
          <p:cNvPr id="4" name="Slide Number Placeholder 3"/>
          <p:cNvSpPr>
            <a:spLocks noGrp="1"/>
          </p:cNvSpPr>
          <p:nvPr>
            <p:ph type="sldNum" sz="quarter" idx="10"/>
          </p:nvPr>
        </p:nvSpPr>
        <p:spPr/>
        <p:txBody>
          <a:bodyPr/>
          <a:lstStyle/>
          <a:p>
            <a:fld id="{715AAA4C-4F4F-7046-A3B5-AB1964E6EFDD}" type="slidenum">
              <a:rPr lang="en-US" smtClean="0"/>
              <a:t>7</a:t>
            </a:fld>
            <a:endParaRPr lang="en-US"/>
          </a:p>
        </p:txBody>
      </p:sp>
    </p:spTree>
    <p:extLst>
      <p:ext uri="{BB962C8B-B14F-4D97-AF65-F5344CB8AC3E}">
        <p14:creationId xmlns:p14="http://schemas.microsoft.com/office/powerpoint/2010/main" val="1659303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Or Browse your images and find the experiments that generated them. When preparing a publication, all your data is at your fingertips.</a:t>
            </a:r>
          </a:p>
          <a:p>
            <a:endParaRPr lang="en-US" dirty="0"/>
          </a:p>
        </p:txBody>
      </p:sp>
      <p:sp>
        <p:nvSpPr>
          <p:cNvPr id="4" name="Slide Number Placeholder 3"/>
          <p:cNvSpPr>
            <a:spLocks noGrp="1"/>
          </p:cNvSpPr>
          <p:nvPr>
            <p:ph type="sldNum" sz="quarter" idx="10"/>
          </p:nvPr>
        </p:nvSpPr>
        <p:spPr/>
        <p:txBody>
          <a:bodyPr/>
          <a:lstStyle/>
          <a:p>
            <a:fld id="{715AAA4C-4F4F-7046-A3B5-AB1964E6EFDD}" type="slidenum">
              <a:rPr lang="en-US" smtClean="0"/>
              <a:t>8</a:t>
            </a:fld>
            <a:endParaRPr lang="en-US"/>
          </a:p>
        </p:txBody>
      </p:sp>
    </p:spTree>
    <p:extLst>
      <p:ext uri="{BB962C8B-B14F-4D97-AF65-F5344CB8AC3E}">
        <p14:creationId xmlns:p14="http://schemas.microsoft.com/office/powerpoint/2010/main" val="1988658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Rspace</a:t>
            </a:r>
            <a:r>
              <a:rPr lang="en-GB" baseline="0" dirty="0"/>
              <a:t> has a powerful search functionality, including full text search of imported PDFs and Word documents.</a:t>
            </a:r>
          </a:p>
          <a:p>
            <a:r>
              <a:rPr lang="en-GB" baseline="0" dirty="0"/>
              <a:t>Also, add reminders and events straight to your calendar. </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715AAA4C-4F4F-7046-A3B5-AB1964E6EFDD}" type="slidenum">
              <a:rPr lang="en-US" smtClean="0"/>
              <a:t>9</a:t>
            </a:fld>
            <a:endParaRPr lang="en-US"/>
          </a:p>
        </p:txBody>
      </p:sp>
    </p:spTree>
    <p:extLst>
      <p:ext uri="{BB962C8B-B14F-4D97-AF65-F5344CB8AC3E}">
        <p14:creationId xmlns:p14="http://schemas.microsoft.com/office/powerpoint/2010/main" val="738161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Rspace</a:t>
            </a:r>
            <a:r>
              <a:rPr lang="en-GB" baseline="0" dirty="0"/>
              <a:t> has a powerful search functionality, including full text search of imported PDFs and Word documents.</a:t>
            </a:r>
          </a:p>
          <a:p>
            <a:r>
              <a:rPr lang="en-GB" baseline="0" dirty="0"/>
              <a:t>Also, add reminders and events straight to your calendar. </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715AAA4C-4F4F-7046-A3B5-AB1964E6EFDD}" type="slidenum">
              <a:rPr lang="en-US" smtClean="0"/>
              <a:t>10</a:t>
            </a:fld>
            <a:endParaRPr lang="en-US"/>
          </a:p>
        </p:txBody>
      </p:sp>
    </p:spTree>
    <p:extLst>
      <p:ext uri="{BB962C8B-B14F-4D97-AF65-F5344CB8AC3E}">
        <p14:creationId xmlns:p14="http://schemas.microsoft.com/office/powerpoint/2010/main" val="460247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Rory comment:  move this to slide 4.</a:t>
            </a:r>
          </a:p>
          <a:p>
            <a:endParaRPr lang="en-US" dirty="0"/>
          </a:p>
          <a:p>
            <a:r>
              <a:rPr lang="en-US" dirty="0" err="1"/>
              <a:t>RSpace</a:t>
            </a:r>
            <a:r>
              <a:rPr lang="en-US" baseline="0" dirty="0"/>
              <a:t> is specifically designed for academic labs in life sciences and related disciplines.</a:t>
            </a:r>
          </a:p>
          <a:p>
            <a:endParaRPr lang="en-US" baseline="0" dirty="0"/>
          </a:p>
          <a:p>
            <a:r>
              <a:rPr lang="en-US" baseline="0" dirty="0" err="1"/>
              <a:t>RSpace</a:t>
            </a:r>
            <a:r>
              <a:rPr lang="en-US" baseline="0" dirty="0"/>
              <a:t> is very usable for individuals but shines when working in a group, with its easy and intuitive sharing mechanism with support for lab workflows with PI and lab admin roles.</a:t>
            </a:r>
            <a:endParaRPr lang="en-US" dirty="0"/>
          </a:p>
        </p:txBody>
      </p:sp>
      <p:sp>
        <p:nvSpPr>
          <p:cNvPr id="4" name="Slide Number Placeholder 3"/>
          <p:cNvSpPr>
            <a:spLocks noGrp="1"/>
          </p:cNvSpPr>
          <p:nvPr>
            <p:ph type="sldNum" sz="quarter" idx="10"/>
          </p:nvPr>
        </p:nvSpPr>
        <p:spPr/>
        <p:txBody>
          <a:bodyPr/>
          <a:lstStyle/>
          <a:p>
            <a:fld id="{715AAA4C-4F4F-7046-A3B5-AB1964E6EFDD}" type="slidenum">
              <a:rPr lang="en-US" smtClean="0"/>
              <a:t>11</a:t>
            </a:fld>
            <a:endParaRPr lang="en-US"/>
          </a:p>
        </p:txBody>
      </p:sp>
    </p:spTree>
    <p:extLst>
      <p:ext uri="{BB962C8B-B14F-4D97-AF65-F5344CB8AC3E}">
        <p14:creationId xmlns:p14="http://schemas.microsoft.com/office/powerpoint/2010/main" val="185055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a:t>
            </a:r>
            <a:r>
              <a:rPr lang="en-US" baseline="0" dirty="0"/>
              <a:t> answers are for our free community edition. If you have your own instance you can connect to your internal file stores or upload files of any size.</a:t>
            </a:r>
            <a:endParaRPr lang="en-US" dirty="0"/>
          </a:p>
        </p:txBody>
      </p:sp>
      <p:sp>
        <p:nvSpPr>
          <p:cNvPr id="4" name="Slide Number Placeholder 3"/>
          <p:cNvSpPr>
            <a:spLocks noGrp="1"/>
          </p:cNvSpPr>
          <p:nvPr>
            <p:ph type="sldNum" sz="quarter" idx="10"/>
          </p:nvPr>
        </p:nvSpPr>
        <p:spPr/>
        <p:txBody>
          <a:bodyPr/>
          <a:lstStyle/>
          <a:p>
            <a:fld id="{715AAA4C-4F4F-7046-A3B5-AB1964E6EFDD}" type="slidenum">
              <a:rPr lang="en-US" smtClean="0"/>
              <a:t>12</a:t>
            </a:fld>
            <a:endParaRPr lang="en-US"/>
          </a:p>
        </p:txBody>
      </p:sp>
    </p:spTree>
    <p:extLst>
      <p:ext uri="{BB962C8B-B14F-4D97-AF65-F5344CB8AC3E}">
        <p14:creationId xmlns:p14="http://schemas.microsoft.com/office/powerpoint/2010/main" val="867876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Rspace</a:t>
            </a:r>
            <a:r>
              <a:rPr lang="en-US" dirty="0"/>
              <a:t> </a:t>
            </a:r>
            <a:r>
              <a:rPr lang="en-US" baseline="0" dirty="0"/>
              <a:t> apps provide rich integrations with file providers, repositories and publishers. We are also working with  new work communication apps such as Slack, Microsoft Teams and Google Hangouts Chat so that you can link messaging and chat to your research record.</a:t>
            </a:r>
            <a:endParaRPr lang="en-US" dirty="0"/>
          </a:p>
        </p:txBody>
      </p:sp>
      <p:sp>
        <p:nvSpPr>
          <p:cNvPr id="4" name="Slide Number Placeholder 3"/>
          <p:cNvSpPr>
            <a:spLocks noGrp="1"/>
          </p:cNvSpPr>
          <p:nvPr>
            <p:ph type="sldNum" sz="quarter" idx="10"/>
          </p:nvPr>
        </p:nvSpPr>
        <p:spPr/>
        <p:txBody>
          <a:bodyPr/>
          <a:lstStyle/>
          <a:p>
            <a:fld id="{715AAA4C-4F4F-7046-A3B5-AB1964E6EFDD}" type="slidenum">
              <a:rPr lang="en-US" smtClean="0"/>
              <a:t>13</a:t>
            </a:fld>
            <a:endParaRPr lang="en-US"/>
          </a:p>
        </p:txBody>
      </p:sp>
    </p:spTree>
    <p:extLst>
      <p:ext uri="{BB962C8B-B14F-4D97-AF65-F5344CB8AC3E}">
        <p14:creationId xmlns:p14="http://schemas.microsoft.com/office/powerpoint/2010/main" val="503867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Rspace</a:t>
            </a:r>
            <a:r>
              <a:rPr lang="en-US" dirty="0"/>
              <a:t> </a:t>
            </a:r>
            <a:r>
              <a:rPr lang="en-US" baseline="0" dirty="0"/>
              <a:t> apps provide rich integrations with file providers, repositories and publishers. We are also working with  new work communication apps such as Slack, Microsoft Teams and Google Hangouts Chat so that you can link messaging and chat to your research record.</a:t>
            </a:r>
            <a:endParaRPr lang="en-US" dirty="0"/>
          </a:p>
        </p:txBody>
      </p:sp>
      <p:sp>
        <p:nvSpPr>
          <p:cNvPr id="4" name="Slide Number Placeholder 3"/>
          <p:cNvSpPr>
            <a:spLocks noGrp="1"/>
          </p:cNvSpPr>
          <p:nvPr>
            <p:ph type="sldNum" sz="quarter" idx="10"/>
          </p:nvPr>
        </p:nvSpPr>
        <p:spPr/>
        <p:txBody>
          <a:bodyPr/>
          <a:lstStyle/>
          <a:p>
            <a:fld id="{715AAA4C-4F4F-7046-A3B5-AB1964E6EFDD}" type="slidenum">
              <a:rPr lang="en-US" smtClean="0"/>
              <a:t>14</a:t>
            </a:fld>
            <a:endParaRPr lang="en-US"/>
          </a:p>
        </p:txBody>
      </p:sp>
    </p:spTree>
    <p:extLst>
      <p:ext uri="{BB962C8B-B14F-4D97-AF65-F5344CB8AC3E}">
        <p14:creationId xmlns:p14="http://schemas.microsoft.com/office/powerpoint/2010/main" val="30004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Rspace</a:t>
            </a:r>
            <a:r>
              <a:rPr lang="en-US" dirty="0"/>
              <a:t> </a:t>
            </a:r>
            <a:r>
              <a:rPr lang="en-US" baseline="0" dirty="0"/>
              <a:t> apps provide rich integrations with file providers, repositories and publishers. We are also working with  new work communication apps such as Slack, Microsoft Teams and Google Hangouts Chat so that you can link messaging and chat to your research record.</a:t>
            </a:r>
            <a:endParaRPr lang="en-US" dirty="0"/>
          </a:p>
        </p:txBody>
      </p:sp>
      <p:sp>
        <p:nvSpPr>
          <p:cNvPr id="4" name="Slide Number Placeholder 3"/>
          <p:cNvSpPr>
            <a:spLocks noGrp="1"/>
          </p:cNvSpPr>
          <p:nvPr>
            <p:ph type="sldNum" sz="quarter" idx="10"/>
          </p:nvPr>
        </p:nvSpPr>
        <p:spPr/>
        <p:txBody>
          <a:bodyPr/>
          <a:lstStyle/>
          <a:p>
            <a:fld id="{715AAA4C-4F4F-7046-A3B5-AB1964E6EFDD}" type="slidenum">
              <a:rPr lang="en-US" smtClean="0"/>
              <a:t>15</a:t>
            </a:fld>
            <a:endParaRPr lang="en-US"/>
          </a:p>
        </p:txBody>
      </p:sp>
    </p:spTree>
    <p:extLst>
      <p:ext uri="{BB962C8B-B14F-4D97-AF65-F5344CB8AC3E}">
        <p14:creationId xmlns:p14="http://schemas.microsoft.com/office/powerpoint/2010/main" val="1875008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Rspace</a:t>
            </a:r>
            <a:r>
              <a:rPr lang="en-US" dirty="0"/>
              <a:t> </a:t>
            </a:r>
            <a:r>
              <a:rPr lang="en-US" baseline="0" dirty="0"/>
              <a:t> apps provide rich integrations with file providers, repositories and publishers. We are also working with  new work communication apps such as Slack, Microsoft Teams and Google Hangouts Chat so that you can link messaging and chat to your research record.</a:t>
            </a:r>
            <a:endParaRPr lang="en-US" dirty="0"/>
          </a:p>
        </p:txBody>
      </p:sp>
      <p:sp>
        <p:nvSpPr>
          <p:cNvPr id="4" name="Slide Number Placeholder 3"/>
          <p:cNvSpPr>
            <a:spLocks noGrp="1"/>
          </p:cNvSpPr>
          <p:nvPr>
            <p:ph type="sldNum" sz="quarter" idx="10"/>
          </p:nvPr>
        </p:nvSpPr>
        <p:spPr/>
        <p:txBody>
          <a:bodyPr/>
          <a:lstStyle/>
          <a:p>
            <a:fld id="{715AAA4C-4F4F-7046-A3B5-AB1964E6EFDD}" type="slidenum">
              <a:rPr lang="en-US" smtClean="0"/>
              <a:t>16</a:t>
            </a:fld>
            <a:endParaRPr lang="en-US"/>
          </a:p>
        </p:txBody>
      </p:sp>
    </p:spTree>
    <p:extLst>
      <p:ext uri="{BB962C8B-B14F-4D97-AF65-F5344CB8AC3E}">
        <p14:creationId xmlns:p14="http://schemas.microsoft.com/office/powerpoint/2010/main" val="1667274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to get data out of an ELN is probably its most important feature! Storing data in an ELN isn’t the end goal </a:t>
            </a:r>
            <a:r>
              <a:rPr lang="mr-IN" baseline="0" dirty="0"/>
              <a:t>–</a:t>
            </a:r>
            <a:r>
              <a:rPr lang="en-US" baseline="0" dirty="0"/>
              <a:t> eventually you want to share, archive or publish your data. Whatever ELN you choose, you must be sure you can get your data out in a variety of formats, including machine-readable formats. Eventually, you will want to change ELN and migrate your data.</a:t>
            </a:r>
          </a:p>
          <a:p>
            <a:r>
              <a:rPr lang="en-US" baseline="0" dirty="0"/>
              <a:t> If your vendor doesn’t support machine readable formats such as JSON or XML you risk losing data in the future, or being locked in to one supplier!</a:t>
            </a:r>
          </a:p>
          <a:p>
            <a:r>
              <a:rPr lang="en-US" baseline="0" dirty="0"/>
              <a:t>At </a:t>
            </a:r>
            <a:r>
              <a:rPr lang="en-US" baseline="0" dirty="0" err="1"/>
              <a:t>Rspace</a:t>
            </a:r>
            <a:r>
              <a:rPr lang="en-US" baseline="0" dirty="0"/>
              <a:t> we want you to feel comfortable that you can get your data out at any time. </a:t>
            </a:r>
            <a:endParaRPr lang="en-US" dirty="0"/>
          </a:p>
        </p:txBody>
      </p:sp>
      <p:sp>
        <p:nvSpPr>
          <p:cNvPr id="4" name="Slide Number Placeholder 3"/>
          <p:cNvSpPr>
            <a:spLocks noGrp="1"/>
          </p:cNvSpPr>
          <p:nvPr>
            <p:ph type="sldNum" sz="quarter" idx="10"/>
          </p:nvPr>
        </p:nvSpPr>
        <p:spPr/>
        <p:txBody>
          <a:bodyPr/>
          <a:lstStyle/>
          <a:p>
            <a:fld id="{715AAA4C-4F4F-7046-A3B5-AB1964E6EFDD}" type="slidenum">
              <a:rPr lang="en-US" smtClean="0"/>
              <a:t>17</a:t>
            </a:fld>
            <a:endParaRPr lang="en-US"/>
          </a:p>
        </p:txBody>
      </p:sp>
    </p:spTree>
    <p:extLst>
      <p:ext uri="{BB962C8B-B14F-4D97-AF65-F5344CB8AC3E}">
        <p14:creationId xmlns:p14="http://schemas.microsoft.com/office/powerpoint/2010/main" val="8047842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easily</a:t>
            </a:r>
            <a:r>
              <a:rPr lang="en-US" baseline="0" dirty="0"/>
              <a:t> share content in </a:t>
            </a:r>
            <a:r>
              <a:rPr lang="en-US" baseline="0" dirty="0" err="1"/>
              <a:t>Rspace</a:t>
            </a:r>
            <a:r>
              <a:rPr lang="en-US" baseline="0" dirty="0"/>
              <a:t> either with individuals or with our whole group. There are various roles in a group  which I can explain at </a:t>
            </a:r>
            <a:r>
              <a:rPr lang="en-US" baseline="0" dirty="0" smtClean="0"/>
              <a:t>the</a:t>
            </a:r>
            <a:endParaRPr lang="en-US" dirty="0"/>
          </a:p>
        </p:txBody>
      </p:sp>
      <p:sp>
        <p:nvSpPr>
          <p:cNvPr id="4" name="Slide Number Placeholder 3"/>
          <p:cNvSpPr>
            <a:spLocks noGrp="1"/>
          </p:cNvSpPr>
          <p:nvPr>
            <p:ph type="sldNum" sz="quarter" idx="10"/>
          </p:nvPr>
        </p:nvSpPr>
        <p:spPr/>
        <p:txBody>
          <a:bodyPr/>
          <a:lstStyle/>
          <a:p>
            <a:fld id="{715AAA4C-4F4F-7046-A3B5-AB1964E6EFDD}" type="slidenum">
              <a:rPr lang="en-US" smtClean="0"/>
              <a:t>18</a:t>
            </a:fld>
            <a:endParaRPr lang="en-US"/>
          </a:p>
        </p:txBody>
      </p:sp>
    </p:spTree>
    <p:extLst>
      <p:ext uri="{BB962C8B-B14F-4D97-AF65-F5344CB8AC3E}">
        <p14:creationId xmlns:p14="http://schemas.microsoft.com/office/powerpoint/2010/main" val="147539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15AAA4C-4F4F-7046-A3B5-AB1964E6EFDD}" type="slidenum">
              <a:rPr lang="en-US" smtClean="0"/>
              <a:t>19</a:t>
            </a:fld>
            <a:endParaRPr lang="en-US"/>
          </a:p>
        </p:txBody>
      </p:sp>
    </p:spTree>
    <p:extLst>
      <p:ext uri="{BB962C8B-B14F-4D97-AF65-F5344CB8AC3E}">
        <p14:creationId xmlns:p14="http://schemas.microsoft.com/office/powerpoint/2010/main" val="3160346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a:t>
            </a:r>
            <a:r>
              <a:rPr lang="en-GB" baseline="0" dirty="0"/>
              <a:t> </a:t>
            </a:r>
            <a:r>
              <a:rPr lang="en-GB" baseline="0" dirty="0" err="1"/>
              <a:t>Rspace</a:t>
            </a:r>
            <a:r>
              <a:rPr lang="en-GB" baseline="0" dirty="0"/>
              <a:t> you can keep track of how your experiments and data relate to one another. Browse your images and find the experiments that generated them. Or find all the experiments you did using a particular protocol. When preparing a publication, all your data is at your fingertips</a:t>
            </a:r>
            <a:endParaRPr lang="en-GB" dirty="0"/>
          </a:p>
        </p:txBody>
      </p:sp>
      <p:sp>
        <p:nvSpPr>
          <p:cNvPr id="4" name="Slide Number Placeholder 3"/>
          <p:cNvSpPr>
            <a:spLocks noGrp="1"/>
          </p:cNvSpPr>
          <p:nvPr>
            <p:ph type="sldNum" sz="quarter" idx="10"/>
          </p:nvPr>
        </p:nvSpPr>
        <p:spPr/>
        <p:txBody>
          <a:bodyPr/>
          <a:lstStyle/>
          <a:p>
            <a:fld id="{715AAA4C-4F4F-7046-A3B5-AB1964E6EFDD}" type="slidenum">
              <a:rPr lang="en-US" smtClean="0"/>
              <a:t>20</a:t>
            </a:fld>
            <a:endParaRPr lang="en-US"/>
          </a:p>
        </p:txBody>
      </p:sp>
    </p:spTree>
    <p:extLst>
      <p:ext uri="{BB962C8B-B14F-4D97-AF65-F5344CB8AC3E}">
        <p14:creationId xmlns:p14="http://schemas.microsoft.com/office/powerpoint/2010/main" val="163074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2738CF-DAFD-C542-965C-2BAA3801197D}" type="datetimeFigureOut">
              <a:rPr lang="en-US" smtClean="0"/>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A8E75-15E7-794D-876C-0D2C24462B8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2738CF-DAFD-C542-965C-2BAA3801197D}" type="datetimeFigureOut">
              <a:rPr lang="en-US" smtClean="0"/>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A8E75-15E7-794D-876C-0D2C24462B8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2738CF-DAFD-C542-965C-2BAA3801197D}" type="datetimeFigureOut">
              <a:rPr lang="en-US" smtClean="0"/>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A8E75-15E7-794D-876C-0D2C24462B8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2738CF-DAFD-C542-965C-2BAA3801197D}" type="datetimeFigureOut">
              <a:rPr lang="en-US" smtClean="0"/>
              <a:t>3/13/2018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EA8E75-15E7-794D-876C-0D2C24462B8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2738CF-DAFD-C542-965C-2BAA3801197D}" type="datetimeFigureOut">
              <a:rPr lang="en-US" smtClean="0"/>
              <a:t>3/13/2018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EA8E75-15E7-794D-876C-0D2C24462B8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2738CF-DAFD-C542-965C-2BAA3801197D}" type="datetimeFigureOut">
              <a:rPr lang="en-US" smtClean="0"/>
              <a:t>3/13/2018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EA8E75-15E7-794D-876C-0D2C24462B8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2738CF-DAFD-C542-965C-2BAA3801197D}" type="datetimeFigureOut">
              <a:rPr lang="en-US" smtClean="0"/>
              <a:t>3/13/2018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EA8E75-15E7-794D-876C-0D2C24462B8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2738CF-DAFD-C542-965C-2BAA3801197D}" type="datetimeFigureOut">
              <a:rPr lang="en-US" smtClean="0"/>
              <a:t>3/13/2018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EA8E75-15E7-794D-876C-0D2C24462B8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2738CF-DAFD-C542-965C-2BAA3801197D}" type="datetimeFigureOut">
              <a:rPr lang="en-US" smtClean="0"/>
              <a:t>3/13/2018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EA8E75-15E7-794D-876C-0D2C24462B8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2738CF-DAFD-C542-965C-2BAA3801197D}" type="datetimeFigureOut">
              <a:rPr lang="en-US" smtClean="0"/>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A8E75-15E7-794D-876C-0D2C24462B8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2738CF-DAFD-C542-965C-2BAA3801197D}" type="datetimeFigureOut">
              <a:rPr lang="en-US" smtClean="0"/>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A8E75-15E7-794D-876C-0D2C24462B8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2738CF-DAFD-C542-965C-2BAA3801197D}" type="datetimeFigureOut">
              <a:rPr lang="en-US" smtClean="0"/>
              <a:t>3/13/2018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EA8E75-15E7-794D-876C-0D2C24462B84}" type="slidenum">
              <a:rPr lang="en-US" smtClean="0"/>
              <a:t>‹#›</a:t>
            </a:fld>
            <a:endParaRPr lang="en-US"/>
          </a:p>
        </p:txBody>
      </p:sp>
    </p:spTree>
    <p:extLst>
      <p:ext uri="{BB962C8B-B14F-4D97-AF65-F5344CB8AC3E}">
        <p14:creationId xmlns:p14="http://schemas.microsoft.com/office/powerpoint/2010/main" val="1287181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gif"/><Relationship Id="rId10" Type="http://schemas.openxmlformats.org/officeDocument/2006/relationships/image" Target="../media/image32.png"/><Relationship Id="rId4" Type="http://schemas.openxmlformats.org/officeDocument/2006/relationships/image" Target="../media/image26.jpeg"/><Relationship Id="rId9"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171FB351-B40E-4E3A-9ABF-1FE01ED0BBD9}"/>
              </a:ext>
            </a:extLst>
          </p:cNvPr>
          <p:cNvSpPr/>
          <p:nvPr/>
        </p:nvSpPr>
        <p:spPr>
          <a:xfrm>
            <a:off x="0" y="1687514"/>
            <a:ext cx="12192000" cy="5540376"/>
          </a:xfrm>
          <a:prstGeom prst="rect">
            <a:avLst/>
          </a:prstGeom>
          <a:solidFill>
            <a:srgbClr val="3B414D"/>
          </a:solidFill>
          <a:ln>
            <a:solidFill>
              <a:srgbClr val="3B414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3" name="Subtitle 2">
            <a:extLst>
              <a:ext uri="{FF2B5EF4-FFF2-40B4-BE49-F238E27FC236}">
                <a16:creationId xmlns:a16="http://schemas.microsoft.com/office/drawing/2014/main" xmlns="" id="{D7C02EAE-398F-479B-A354-ACC451052E03}"/>
              </a:ext>
            </a:extLst>
          </p:cNvPr>
          <p:cNvSpPr>
            <a:spLocks noGrp="1"/>
          </p:cNvSpPr>
          <p:nvPr>
            <p:ph type="subTitle" idx="1"/>
          </p:nvPr>
        </p:nvSpPr>
        <p:spPr>
          <a:xfrm>
            <a:off x="1872916" y="2153653"/>
            <a:ext cx="8446168" cy="1756610"/>
          </a:xfrm>
        </p:spPr>
        <p:txBody>
          <a:bodyPr rtlCol="0">
            <a:normAutofit fontScale="92500" lnSpcReduction="20000"/>
          </a:bodyPr>
          <a:lstStyle/>
          <a:p>
            <a:pPr>
              <a:spcBef>
                <a:spcPts val="0"/>
              </a:spcBef>
              <a:defRPr/>
            </a:pPr>
            <a:r>
              <a:rPr lang="en-US" sz="5200" spc="-50" dirty="0">
                <a:solidFill>
                  <a:srgbClr val="0092D2"/>
                </a:solidFill>
                <a:latin typeface="Calibri Light"/>
                <a:cs typeface="Calibri Light"/>
              </a:rPr>
              <a:t>Intuitive ELN</a:t>
            </a:r>
          </a:p>
          <a:p>
            <a:pPr>
              <a:spcBef>
                <a:spcPts val="0"/>
              </a:spcBef>
              <a:defRPr/>
            </a:pPr>
            <a:r>
              <a:rPr lang="en-US" sz="5200" spc="-50" dirty="0">
                <a:solidFill>
                  <a:srgbClr val="0092D2"/>
                </a:solidFill>
                <a:latin typeface="Calibri Light"/>
                <a:cs typeface="Calibri Light"/>
              </a:rPr>
              <a:t>designed for life sciences labs</a:t>
            </a:r>
          </a:p>
          <a:p>
            <a:pPr>
              <a:spcBef>
                <a:spcPts val="0"/>
              </a:spcBef>
              <a:defRPr/>
            </a:pPr>
            <a:r>
              <a:rPr lang="en-US" sz="5200" spc="-50" dirty="0">
                <a:solidFill>
                  <a:srgbClr val="0092D2"/>
                </a:solidFill>
                <a:latin typeface="Calibri Light"/>
                <a:cs typeface="Calibri Light"/>
              </a:rPr>
              <a:t>that supports your workflows </a:t>
            </a:r>
          </a:p>
          <a:p>
            <a:pPr>
              <a:spcBef>
                <a:spcPts val="0"/>
              </a:spcBef>
              <a:defRPr/>
            </a:pPr>
            <a:endParaRPr lang="en-US" sz="4800" spc="-50" dirty="0">
              <a:solidFill>
                <a:srgbClr val="0092D2"/>
              </a:solidFill>
              <a:latin typeface="Calibri Light"/>
              <a:cs typeface="Calibri Light"/>
            </a:endParaRPr>
          </a:p>
        </p:txBody>
      </p:sp>
      <p:pic>
        <p:nvPicPr>
          <p:cNvPr id="4100" name="Picture 3" descr="rspace_logo-3.jpg">
            <a:extLst>
              <a:ext uri="{FF2B5EF4-FFF2-40B4-BE49-F238E27FC236}">
                <a16:creationId xmlns:a16="http://schemas.microsoft.com/office/drawing/2014/main" xmlns="" id="{4B8CF11F-DE1B-4521-9D2A-418B41CC3C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97400" y="482601"/>
            <a:ext cx="3760788"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a:extLst>
              <a:ext uri="{FF2B5EF4-FFF2-40B4-BE49-F238E27FC236}">
                <a16:creationId xmlns:a16="http://schemas.microsoft.com/office/drawing/2014/main" xmlns="" id="{BC43C7AC-B9A4-4696-92AA-AC6D14197DFB}"/>
              </a:ext>
            </a:extLst>
          </p:cNvPr>
          <p:cNvSpPr txBox="1">
            <a:spLocks/>
          </p:cNvSpPr>
          <p:nvPr/>
        </p:nvSpPr>
        <p:spPr>
          <a:xfrm>
            <a:off x="1977190" y="4138863"/>
            <a:ext cx="8446168" cy="175661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defRPr/>
            </a:pPr>
            <a:r>
              <a:rPr lang="en-US" sz="3500" spc="-50" dirty="0">
                <a:solidFill>
                  <a:srgbClr val="0092D2"/>
                </a:solidFill>
                <a:latin typeface="Calibri Light"/>
                <a:cs typeface="Calibri Light"/>
              </a:rPr>
              <a:t>Digital notebooks:</a:t>
            </a:r>
          </a:p>
          <a:p>
            <a:pPr>
              <a:spcBef>
                <a:spcPts val="0"/>
              </a:spcBef>
              <a:defRPr/>
            </a:pPr>
            <a:r>
              <a:rPr lang="en-US" sz="3500" spc="-50" dirty="0">
                <a:solidFill>
                  <a:srgbClr val="0092D2"/>
                </a:solidFill>
                <a:latin typeface="Calibri Light"/>
                <a:cs typeface="Calibri Light"/>
              </a:rPr>
              <a:t>Productivity Tools for Researchers</a:t>
            </a:r>
          </a:p>
          <a:p>
            <a:pPr>
              <a:spcBef>
                <a:spcPts val="0"/>
              </a:spcBef>
              <a:defRPr/>
            </a:pPr>
            <a:r>
              <a:rPr lang="en-US" sz="3500" spc="-50" dirty="0">
                <a:solidFill>
                  <a:srgbClr val="0092D2"/>
                </a:solidFill>
                <a:latin typeface="Calibri Light"/>
                <a:cs typeface="Calibri Light"/>
              </a:rPr>
              <a:t>TU Delft 15 March 2018</a:t>
            </a:r>
          </a:p>
          <a:p>
            <a:pPr>
              <a:spcBef>
                <a:spcPts val="0"/>
              </a:spcBef>
              <a:defRPr/>
            </a:pPr>
            <a:endParaRPr lang="en-US" sz="4800" spc="-50" dirty="0">
              <a:solidFill>
                <a:srgbClr val="0092D2"/>
              </a:solidFill>
              <a:latin typeface="Calibri Light"/>
              <a:cs typeface="Calibri Light"/>
            </a:endParaRPr>
          </a:p>
        </p:txBody>
      </p:sp>
      <p:sp>
        <p:nvSpPr>
          <p:cNvPr id="7" name="Subtitle 2">
            <a:extLst>
              <a:ext uri="{FF2B5EF4-FFF2-40B4-BE49-F238E27FC236}">
                <a16:creationId xmlns:a16="http://schemas.microsoft.com/office/drawing/2014/main" xmlns="" id="{7832A55B-B98C-473B-915B-2B6801FBECC1}"/>
              </a:ext>
            </a:extLst>
          </p:cNvPr>
          <p:cNvSpPr txBox="1">
            <a:spLocks/>
          </p:cNvSpPr>
          <p:nvPr/>
        </p:nvSpPr>
        <p:spPr>
          <a:xfrm>
            <a:off x="145715" y="6124073"/>
            <a:ext cx="12294937" cy="175661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defRPr/>
            </a:pPr>
            <a:r>
              <a:rPr lang="en-US" spc="-50" dirty="0">
                <a:solidFill>
                  <a:srgbClr val="0092D2"/>
                </a:solidFill>
                <a:latin typeface="Calibri Light"/>
                <a:cs typeface="Calibri Light"/>
              </a:rPr>
              <a:t>Richard Adams  </a:t>
            </a:r>
            <a:r>
              <a:rPr lang="en-US" spc="-50" dirty="0" err="1">
                <a:solidFill>
                  <a:srgbClr val="0092D2"/>
                </a:solidFill>
                <a:latin typeface="Calibri Light"/>
                <a:cs typeface="Calibri Light"/>
              </a:rPr>
              <a:t>r</a:t>
            </a:r>
            <a:r>
              <a:rPr lang="en-US" spc="-50" dirty="0" err="1" smtClean="0">
                <a:solidFill>
                  <a:srgbClr val="0092D2"/>
                </a:solidFill>
                <a:latin typeface="Calibri Light"/>
                <a:cs typeface="Calibri Light"/>
              </a:rPr>
              <a:t>ichard@researchspace.com</a:t>
            </a:r>
            <a:endParaRPr lang="en-US" spc="-50" dirty="0">
              <a:solidFill>
                <a:srgbClr val="0092D2"/>
              </a:solidFill>
              <a:latin typeface="Calibri Light"/>
              <a:cs typeface="Calibri Light"/>
            </a:endParaRPr>
          </a:p>
        </p:txBody>
      </p:sp>
    </p:spTree>
    <p:extLst>
      <p:ext uri="{BB962C8B-B14F-4D97-AF65-F5344CB8AC3E}">
        <p14:creationId xmlns:p14="http://schemas.microsoft.com/office/powerpoint/2010/main" val="1990935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0"/>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457200" y="587810"/>
            <a:ext cx="2210844" cy="1143000"/>
          </a:xfrm>
        </p:spPr>
        <p:txBody>
          <a:bodyPr>
            <a:normAutofit/>
          </a:bodyPr>
          <a:lstStyle/>
          <a:p>
            <a:r>
              <a:rPr lang="en-GB" sz="2400" dirty="0"/>
              <a:t>Interface design</a:t>
            </a:r>
            <a:br>
              <a:rPr lang="en-GB" sz="2400" dirty="0"/>
            </a:br>
            <a:r>
              <a:rPr lang="en-GB" sz="2400" dirty="0"/>
              <a:t> </a:t>
            </a:r>
            <a:br>
              <a:rPr lang="en-GB" sz="2400" dirty="0"/>
            </a:br>
            <a:r>
              <a:rPr lang="en-GB" sz="2400" dirty="0"/>
              <a:t> </a:t>
            </a:r>
            <a:endParaRPr lang="en-US" sz="2400" dirty="0">
              <a:latin typeface="Arial" charset="0"/>
              <a:ea typeface="Avenir Book" charset="0"/>
              <a:cs typeface="Avenir Book"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651" y="1033913"/>
            <a:ext cx="10378698" cy="5423707"/>
          </a:xfrm>
          <a:prstGeom prst="rect">
            <a:avLst/>
          </a:prstGeom>
        </p:spPr>
      </p:pic>
    </p:spTree>
    <p:extLst>
      <p:ext uri="{BB962C8B-B14F-4D97-AF65-F5344CB8AC3E}">
        <p14:creationId xmlns:p14="http://schemas.microsoft.com/office/powerpoint/2010/main" val="9852844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457200" y="587810"/>
            <a:ext cx="2210844" cy="1143000"/>
          </a:xfrm>
        </p:spPr>
        <p:txBody>
          <a:bodyPr>
            <a:normAutofit/>
          </a:bodyPr>
          <a:lstStyle/>
          <a:p>
            <a:r>
              <a:rPr lang="en-GB" sz="2400" dirty="0"/>
              <a:t>Editing</a:t>
            </a:r>
            <a:br>
              <a:rPr lang="en-GB" sz="2400" dirty="0"/>
            </a:br>
            <a:r>
              <a:rPr lang="en-GB" sz="2400" dirty="0"/>
              <a:t> </a:t>
            </a:r>
            <a:endParaRPr lang="en-US" sz="2400" dirty="0">
              <a:latin typeface="Arial" charset="0"/>
              <a:ea typeface="Avenir Book" charset="0"/>
              <a:cs typeface="Avenir Book" charset="0"/>
            </a:endParaRPr>
          </a:p>
        </p:txBody>
      </p:sp>
      <p:sp>
        <p:nvSpPr>
          <p:cNvPr id="9" name="Rectangle 8"/>
          <p:cNvSpPr/>
          <p:nvPr/>
        </p:nvSpPr>
        <p:spPr>
          <a:xfrm>
            <a:off x="5150869" y="3244334"/>
            <a:ext cx="1890261" cy="369332"/>
          </a:xfrm>
          <a:prstGeom prst="rect">
            <a:avLst/>
          </a:prstGeom>
        </p:spPr>
        <p:txBody>
          <a:bodyPr wrap="none">
            <a:spAutoFit/>
          </a:bodyPr>
          <a:lstStyle/>
          <a:p>
            <a:r>
              <a:rPr lang="en-GB" dirty="0">
                <a:solidFill>
                  <a:srgbClr val="666666"/>
                </a:solidFill>
                <a:latin typeface="Arial" charset="0"/>
                <a:ea typeface="Times New Roman" charset="0"/>
              </a:rPr>
              <a:t>Interface design </a:t>
            </a:r>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3512" y="1257382"/>
            <a:ext cx="8261777" cy="5588091"/>
          </a:xfrm>
          <a:prstGeom prst="rect">
            <a:avLst/>
          </a:prstGeom>
        </p:spPr>
      </p:pic>
    </p:spTree>
    <p:extLst>
      <p:ext uri="{BB962C8B-B14F-4D97-AF65-F5344CB8AC3E}">
        <p14:creationId xmlns:p14="http://schemas.microsoft.com/office/powerpoint/2010/main" val="1809047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457200" y="587810"/>
            <a:ext cx="2210844" cy="1143000"/>
          </a:xfrm>
        </p:spPr>
        <p:txBody>
          <a:bodyPr>
            <a:normAutofit/>
          </a:bodyPr>
          <a:lstStyle/>
          <a:p>
            <a:r>
              <a:rPr lang="en-GB" sz="2400" dirty="0"/>
              <a:t>Editing</a:t>
            </a:r>
            <a:br>
              <a:rPr lang="en-GB" sz="2400" dirty="0"/>
            </a:br>
            <a:r>
              <a:rPr lang="en-GB" sz="2400" dirty="0"/>
              <a:t> </a:t>
            </a:r>
            <a:endParaRPr lang="en-US" sz="2400" dirty="0">
              <a:latin typeface="Arial" charset="0"/>
              <a:ea typeface="Avenir Book" charset="0"/>
              <a:cs typeface="Avenir Book" charset="0"/>
            </a:endParaRPr>
          </a:p>
        </p:txBody>
      </p:sp>
      <p:sp>
        <p:nvSpPr>
          <p:cNvPr id="9" name="Rectangle 8"/>
          <p:cNvSpPr/>
          <p:nvPr/>
        </p:nvSpPr>
        <p:spPr>
          <a:xfrm>
            <a:off x="5150869" y="3244334"/>
            <a:ext cx="1890261" cy="369332"/>
          </a:xfrm>
          <a:prstGeom prst="rect">
            <a:avLst/>
          </a:prstGeom>
        </p:spPr>
        <p:txBody>
          <a:bodyPr wrap="none">
            <a:spAutoFit/>
          </a:bodyPr>
          <a:lstStyle/>
          <a:p>
            <a:r>
              <a:rPr lang="en-GB" dirty="0">
                <a:solidFill>
                  <a:srgbClr val="666666"/>
                </a:solidFill>
                <a:latin typeface="Arial" charset="0"/>
                <a:ea typeface="Times New Roman" charset="0"/>
              </a:rPr>
              <a:t>Interface design </a:t>
            </a:r>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3512" y="1257382"/>
            <a:ext cx="8261777" cy="5588091"/>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0488" y="1257382"/>
            <a:ext cx="10392047" cy="5588091"/>
          </a:xfrm>
          <a:prstGeom prst="rect">
            <a:avLst/>
          </a:prstGeom>
          <a:ln>
            <a:solidFill>
              <a:schemeClr val="accent1"/>
            </a:solidFill>
          </a:ln>
        </p:spPr>
      </p:pic>
    </p:spTree>
    <p:extLst>
      <p:ext uri="{BB962C8B-B14F-4D97-AF65-F5344CB8AC3E}">
        <p14:creationId xmlns:p14="http://schemas.microsoft.com/office/powerpoint/2010/main" val="9685570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457200" y="587810"/>
            <a:ext cx="2210844" cy="1143000"/>
          </a:xfrm>
        </p:spPr>
        <p:txBody>
          <a:bodyPr>
            <a:normAutofit/>
          </a:bodyPr>
          <a:lstStyle/>
          <a:p>
            <a:r>
              <a:rPr lang="en-GB" sz="2400" dirty="0"/>
              <a:t>Editing</a:t>
            </a:r>
            <a:br>
              <a:rPr lang="en-GB" sz="2400" dirty="0"/>
            </a:br>
            <a:r>
              <a:rPr lang="en-GB" sz="2400" dirty="0"/>
              <a:t> </a:t>
            </a:r>
            <a:endParaRPr lang="en-US" sz="2400" dirty="0">
              <a:latin typeface="Arial" charset="0"/>
              <a:ea typeface="Avenir Book" charset="0"/>
              <a:cs typeface="Avenir Book" charset="0"/>
            </a:endParaRPr>
          </a:p>
        </p:txBody>
      </p:sp>
      <p:sp>
        <p:nvSpPr>
          <p:cNvPr id="9" name="Rectangle 8"/>
          <p:cNvSpPr/>
          <p:nvPr/>
        </p:nvSpPr>
        <p:spPr>
          <a:xfrm>
            <a:off x="5150869" y="3244334"/>
            <a:ext cx="1890261" cy="369332"/>
          </a:xfrm>
          <a:prstGeom prst="rect">
            <a:avLst/>
          </a:prstGeom>
        </p:spPr>
        <p:txBody>
          <a:bodyPr wrap="none">
            <a:spAutoFit/>
          </a:bodyPr>
          <a:lstStyle/>
          <a:p>
            <a:r>
              <a:rPr lang="en-GB" dirty="0">
                <a:solidFill>
                  <a:srgbClr val="666666"/>
                </a:solidFill>
                <a:latin typeface="Arial" charset="0"/>
                <a:ea typeface="Times New Roman" charset="0"/>
              </a:rPr>
              <a:t>Interface design </a:t>
            </a:r>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3512" y="1257382"/>
            <a:ext cx="8261777" cy="5588091"/>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9321" y="2002107"/>
            <a:ext cx="7715506" cy="4477332"/>
          </a:xfrm>
          <a:prstGeom prst="rect">
            <a:avLst/>
          </a:prstGeom>
        </p:spPr>
      </p:pic>
    </p:spTree>
    <p:extLst>
      <p:ext uri="{BB962C8B-B14F-4D97-AF65-F5344CB8AC3E}">
        <p14:creationId xmlns:p14="http://schemas.microsoft.com/office/powerpoint/2010/main" val="1052999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457200" y="587810"/>
            <a:ext cx="2210844" cy="1143000"/>
          </a:xfrm>
        </p:spPr>
        <p:txBody>
          <a:bodyPr>
            <a:normAutofit/>
          </a:bodyPr>
          <a:lstStyle/>
          <a:p>
            <a:r>
              <a:rPr lang="en-GB" sz="2400" dirty="0"/>
              <a:t>Editing</a:t>
            </a:r>
            <a:br>
              <a:rPr lang="en-GB" sz="2400" dirty="0"/>
            </a:br>
            <a:r>
              <a:rPr lang="en-GB" sz="2400" dirty="0"/>
              <a:t> </a:t>
            </a:r>
            <a:endParaRPr lang="en-US" sz="2400" dirty="0">
              <a:latin typeface="Arial" charset="0"/>
              <a:ea typeface="Avenir Book" charset="0"/>
              <a:cs typeface="Avenir Book" charset="0"/>
            </a:endParaRPr>
          </a:p>
        </p:txBody>
      </p:sp>
      <p:sp>
        <p:nvSpPr>
          <p:cNvPr id="9" name="Rectangle 8"/>
          <p:cNvSpPr/>
          <p:nvPr/>
        </p:nvSpPr>
        <p:spPr>
          <a:xfrm>
            <a:off x="5150869" y="3244334"/>
            <a:ext cx="1890261" cy="369332"/>
          </a:xfrm>
          <a:prstGeom prst="rect">
            <a:avLst/>
          </a:prstGeom>
        </p:spPr>
        <p:txBody>
          <a:bodyPr wrap="none">
            <a:spAutoFit/>
          </a:bodyPr>
          <a:lstStyle/>
          <a:p>
            <a:r>
              <a:rPr lang="en-GB" dirty="0">
                <a:solidFill>
                  <a:srgbClr val="666666"/>
                </a:solidFill>
                <a:latin typeface="Arial" charset="0"/>
                <a:ea typeface="Times New Roman" charset="0"/>
              </a:rPr>
              <a:t>Interface design </a:t>
            </a:r>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3512" y="1257382"/>
            <a:ext cx="8261777" cy="5588091"/>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5172" y="1088188"/>
            <a:ext cx="7371681" cy="4917366"/>
          </a:xfrm>
          <a:prstGeom prst="rect">
            <a:avLst/>
          </a:prstGeom>
        </p:spPr>
      </p:pic>
    </p:spTree>
    <p:extLst>
      <p:ext uri="{BB962C8B-B14F-4D97-AF65-F5344CB8AC3E}">
        <p14:creationId xmlns:p14="http://schemas.microsoft.com/office/powerpoint/2010/main" val="7069126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3053" y="1327854"/>
            <a:ext cx="9221140" cy="5078894"/>
          </a:xfrm>
          <a:prstGeom prst="rect">
            <a:avLst/>
          </a:prstGeom>
        </p:spPr>
      </p:pic>
      <p:sp>
        <p:nvSpPr>
          <p:cNvPr id="5" name="Title 1"/>
          <p:cNvSpPr>
            <a:spLocks noGrp="1"/>
          </p:cNvSpPr>
          <p:nvPr>
            <p:ph type="title"/>
          </p:nvPr>
        </p:nvSpPr>
        <p:spPr>
          <a:xfrm>
            <a:off x="364210" y="356460"/>
            <a:ext cx="2210844" cy="1143000"/>
          </a:xfrm>
        </p:spPr>
        <p:txBody>
          <a:bodyPr>
            <a:normAutofit/>
          </a:bodyPr>
          <a:lstStyle/>
          <a:p>
            <a:r>
              <a:rPr lang="en-GB" sz="2400" dirty="0"/>
              <a:t>Linking your </a:t>
            </a:r>
            <a:r>
              <a:rPr lang="en-GB" sz="2400"/>
              <a:t>work together </a:t>
            </a:r>
            <a:endParaRPr lang="en-US" sz="2400" dirty="0">
              <a:latin typeface="Arial" charset="0"/>
              <a:ea typeface="Avenir Book" charset="0"/>
              <a:cs typeface="Avenir Book" charset="0"/>
            </a:endParaRPr>
          </a:p>
        </p:txBody>
      </p:sp>
      <p:grpSp>
        <p:nvGrpSpPr>
          <p:cNvPr id="6" name="Group 5"/>
          <p:cNvGrpSpPr/>
          <p:nvPr/>
        </p:nvGrpSpPr>
        <p:grpSpPr>
          <a:xfrm>
            <a:off x="0" y="0"/>
            <a:ext cx="12192000" cy="477838"/>
            <a:chOff x="0" y="25439"/>
            <a:chExt cx="12192000" cy="477838"/>
          </a:xfrm>
        </p:grpSpPr>
        <p:sp>
          <p:nvSpPr>
            <p:cNvPr id="7" name="Rectangle 6"/>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8" name="Picture 6" descr="rspacelogopp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17546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48712" y="432827"/>
            <a:ext cx="2210844" cy="1143000"/>
          </a:xfrm>
        </p:spPr>
        <p:txBody>
          <a:bodyPr>
            <a:normAutofit/>
          </a:bodyPr>
          <a:lstStyle/>
          <a:p>
            <a:r>
              <a:rPr lang="en-GB" sz="2400" dirty="0"/>
              <a:t>Linking your </a:t>
            </a:r>
            <a:r>
              <a:rPr lang="en-GB" sz="2400"/>
              <a:t>work together </a:t>
            </a:r>
            <a:endParaRPr lang="en-US" sz="2400" dirty="0">
              <a:latin typeface="Arial" charset="0"/>
              <a:ea typeface="Avenir Book" charset="0"/>
              <a:cs typeface="Avenir Book"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2439" y="1327854"/>
            <a:ext cx="9321636" cy="4552197"/>
          </a:xfrm>
          <a:prstGeom prst="rect">
            <a:avLst/>
          </a:prstGeom>
        </p:spPr>
      </p:pic>
      <p:grpSp>
        <p:nvGrpSpPr>
          <p:cNvPr id="4" name="Group 3"/>
          <p:cNvGrpSpPr/>
          <p:nvPr/>
        </p:nvGrpSpPr>
        <p:grpSpPr>
          <a:xfrm>
            <a:off x="0" y="0"/>
            <a:ext cx="12192000" cy="477838"/>
            <a:chOff x="0" y="25439"/>
            <a:chExt cx="12192000" cy="477838"/>
          </a:xfrm>
        </p:grpSpPr>
        <p:sp>
          <p:nvSpPr>
            <p:cNvPr id="7" name="Rectangle 6"/>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8" name="Picture 6" descr="rspacelogopp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5291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4888" y="1425844"/>
            <a:ext cx="9135722" cy="4587499"/>
          </a:xfrm>
          <a:prstGeom prst="rect">
            <a:avLst/>
          </a:prstGeom>
        </p:spPr>
      </p:pic>
      <p:sp>
        <p:nvSpPr>
          <p:cNvPr id="44" name="Title 1"/>
          <p:cNvSpPr>
            <a:spLocks noGrp="1"/>
          </p:cNvSpPr>
          <p:nvPr>
            <p:ph type="title"/>
          </p:nvPr>
        </p:nvSpPr>
        <p:spPr>
          <a:xfrm>
            <a:off x="147637" y="1425844"/>
            <a:ext cx="2210844" cy="1143000"/>
          </a:xfrm>
        </p:spPr>
        <p:txBody>
          <a:bodyPr>
            <a:normAutofit/>
          </a:bodyPr>
          <a:lstStyle/>
          <a:p>
            <a:r>
              <a:rPr lang="en-GB" sz="2400" dirty="0"/>
              <a:t>Navigation and workflow</a:t>
            </a:r>
            <a:br>
              <a:rPr lang="en-GB" sz="2400" dirty="0"/>
            </a:br>
            <a:r>
              <a:rPr lang="en-GB" sz="2400" dirty="0"/>
              <a:t> </a:t>
            </a:r>
            <a:endParaRPr lang="en-US" sz="2400" dirty="0">
              <a:latin typeface="Arial" charset="0"/>
              <a:ea typeface="Avenir Book" charset="0"/>
              <a:cs typeface="Avenir Book" charset="0"/>
            </a:endParaRPr>
          </a:p>
        </p:txBody>
      </p:sp>
      <p:sp>
        <p:nvSpPr>
          <p:cNvPr id="8" name="Rectangle 7"/>
          <p:cNvSpPr/>
          <p:nvPr/>
        </p:nvSpPr>
        <p:spPr>
          <a:xfrm>
            <a:off x="5222928" y="2305370"/>
            <a:ext cx="464950" cy="4029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9311" y="1425844"/>
            <a:ext cx="5979881" cy="3409627"/>
          </a:xfrm>
          <a:prstGeom prst="rect">
            <a:avLst/>
          </a:prstGeom>
        </p:spPr>
      </p:pic>
    </p:spTree>
    <p:extLst>
      <p:ext uri="{BB962C8B-B14F-4D97-AF65-F5344CB8AC3E}">
        <p14:creationId xmlns:p14="http://schemas.microsoft.com/office/powerpoint/2010/main" val="4786822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7363" y="1425844"/>
            <a:ext cx="9135722" cy="4587499"/>
          </a:xfrm>
          <a:prstGeom prst="rect">
            <a:avLst/>
          </a:prstGeom>
        </p:spPr>
      </p:pic>
      <p:sp>
        <p:nvSpPr>
          <p:cNvPr id="44" name="Title 1"/>
          <p:cNvSpPr>
            <a:spLocks noGrp="1"/>
          </p:cNvSpPr>
          <p:nvPr>
            <p:ph type="title"/>
          </p:nvPr>
        </p:nvSpPr>
        <p:spPr>
          <a:xfrm>
            <a:off x="147637" y="1425844"/>
            <a:ext cx="2210844" cy="1143000"/>
          </a:xfrm>
        </p:spPr>
        <p:txBody>
          <a:bodyPr>
            <a:normAutofit/>
          </a:bodyPr>
          <a:lstStyle/>
          <a:p>
            <a:r>
              <a:rPr lang="en-GB" sz="2400" dirty="0"/>
              <a:t>Navigation and workflow</a:t>
            </a:r>
            <a:br>
              <a:rPr lang="en-GB" sz="2400" dirty="0"/>
            </a:br>
            <a:r>
              <a:rPr lang="en-GB" sz="2400" dirty="0"/>
              <a:t> </a:t>
            </a:r>
            <a:endParaRPr lang="en-US" sz="2400" dirty="0">
              <a:latin typeface="Arial" charset="0"/>
              <a:ea typeface="Avenir Book" charset="0"/>
              <a:cs typeface="Avenir Book" charset="0"/>
            </a:endParaRPr>
          </a:p>
        </p:txBody>
      </p:sp>
      <p:sp>
        <p:nvSpPr>
          <p:cNvPr id="8" name="Rectangle 7"/>
          <p:cNvSpPr/>
          <p:nvPr/>
        </p:nvSpPr>
        <p:spPr>
          <a:xfrm>
            <a:off x="5501898" y="2367366"/>
            <a:ext cx="464950" cy="4029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8644" y="2770322"/>
            <a:ext cx="3303242" cy="2061275"/>
          </a:xfrm>
          <a:prstGeom prst="rect">
            <a:avLst/>
          </a:prstGeom>
          <a:ln>
            <a:solidFill>
              <a:schemeClr val="accent1"/>
            </a:solidFill>
          </a:ln>
        </p:spPr>
      </p:pic>
    </p:spTree>
    <p:extLst>
      <p:ext uri="{BB962C8B-B14F-4D97-AF65-F5344CB8AC3E}">
        <p14:creationId xmlns:p14="http://schemas.microsoft.com/office/powerpoint/2010/main" val="1720237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Rectangle 7"/>
          <p:cNvSpPr/>
          <p:nvPr/>
        </p:nvSpPr>
        <p:spPr>
          <a:xfrm>
            <a:off x="1524000" y="6599238"/>
            <a:ext cx="9144000" cy="258762"/>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 name="Title 1"/>
          <p:cNvSpPr>
            <a:spLocks noGrp="1"/>
          </p:cNvSpPr>
          <p:nvPr>
            <p:ph type="title"/>
          </p:nvPr>
        </p:nvSpPr>
        <p:spPr>
          <a:xfrm>
            <a:off x="3981189" y="503277"/>
            <a:ext cx="8210811" cy="777527"/>
          </a:xfrm>
        </p:spPr>
        <p:txBody>
          <a:bodyPr>
            <a:normAutofit/>
          </a:bodyPr>
          <a:lstStyle/>
          <a:p>
            <a:r>
              <a:rPr lang="en-US" sz="2400" dirty="0">
                <a:latin typeface="Arial" charset="0"/>
                <a:ea typeface="Avenir Book" charset="0"/>
                <a:cs typeface="Avenir Book" charset="0"/>
              </a:rPr>
              <a:t>Designed for life sciences labs</a:t>
            </a:r>
          </a:p>
        </p:txBody>
      </p:sp>
      <p:sp>
        <p:nvSpPr>
          <p:cNvPr id="11" name="TextBox 10"/>
          <p:cNvSpPr txBox="1"/>
          <p:nvPr/>
        </p:nvSpPr>
        <p:spPr>
          <a:xfrm>
            <a:off x="-1156138" y="1984018"/>
            <a:ext cx="184731" cy="430887"/>
          </a:xfrm>
          <a:prstGeom prst="rect">
            <a:avLst/>
          </a:prstGeom>
          <a:noFill/>
        </p:spPr>
        <p:txBody>
          <a:bodyPr wrap="none" rtlCol="0">
            <a:spAutoFit/>
          </a:bodyPr>
          <a:lstStyle/>
          <a:p>
            <a:endParaRPr lang="en-US" sz="2200" dirty="0">
              <a:latin typeface="Arial"/>
              <a:cs typeface="Arial"/>
            </a:endParaRPr>
          </a:p>
        </p:txBody>
      </p:sp>
      <p:sp>
        <p:nvSpPr>
          <p:cNvPr id="13" name="TextBox 12"/>
          <p:cNvSpPr txBox="1"/>
          <p:nvPr/>
        </p:nvSpPr>
        <p:spPr>
          <a:xfrm>
            <a:off x="1119116" y="1538035"/>
            <a:ext cx="184731" cy="430887"/>
          </a:xfrm>
          <a:prstGeom prst="rect">
            <a:avLst/>
          </a:prstGeom>
          <a:noFill/>
        </p:spPr>
        <p:txBody>
          <a:bodyPr wrap="none" rtlCol="0">
            <a:spAutoFit/>
          </a:bodyPr>
          <a:lstStyle/>
          <a:p>
            <a:endParaRPr lang="en-US" sz="2200" dirty="0">
              <a:latin typeface="Arial"/>
              <a:cs typeface="Arial"/>
            </a:endParaRPr>
          </a:p>
        </p:txBody>
      </p:sp>
      <p:graphicFrame>
        <p:nvGraphicFramePr>
          <p:cNvPr id="6" name="Table 5"/>
          <p:cNvGraphicFramePr>
            <a:graphicFrameLocks noGrp="1"/>
          </p:cNvGraphicFramePr>
          <p:nvPr>
            <p:extLst>
              <p:ext uri="{D42A27DB-BD31-4B8C-83A1-F6EECF244321}">
                <p14:modId xmlns:p14="http://schemas.microsoft.com/office/powerpoint/2010/main" val="1338556403"/>
              </p:ext>
            </p:extLst>
          </p:nvPr>
        </p:nvGraphicFramePr>
        <p:xfrm>
          <a:off x="457200" y="1311203"/>
          <a:ext cx="4517756" cy="2820866"/>
        </p:xfrm>
        <a:graphic>
          <a:graphicData uri="http://schemas.openxmlformats.org/drawingml/2006/table">
            <a:tbl>
              <a:tblPr firstRow="1" bandRow="1">
                <a:tableStyleId>{5C22544A-7EE6-4342-B048-85BDC9FD1C3A}</a:tableStyleId>
              </a:tblPr>
              <a:tblGrid>
                <a:gridCol w="2766447">
                  <a:extLst>
                    <a:ext uri="{9D8B030D-6E8A-4147-A177-3AD203B41FA5}">
                      <a16:colId xmlns:a16="http://schemas.microsoft.com/office/drawing/2014/main" xmlns="" val="20000"/>
                    </a:ext>
                  </a:extLst>
                </a:gridCol>
                <a:gridCol w="1751309">
                  <a:extLst>
                    <a:ext uri="{9D8B030D-6E8A-4147-A177-3AD203B41FA5}">
                      <a16:colId xmlns:a16="http://schemas.microsoft.com/office/drawing/2014/main" xmlns="" val="20001"/>
                    </a:ext>
                  </a:extLst>
                </a:gridCol>
              </a:tblGrid>
              <a:tr h="428186">
                <a:tc>
                  <a:txBody>
                    <a:bodyPr/>
                    <a:lstStyle/>
                    <a:p>
                      <a:r>
                        <a:rPr lang="en-US" dirty="0"/>
                        <a:t>Discipline</a:t>
                      </a:r>
                    </a:p>
                  </a:txBody>
                  <a:tcPr/>
                </a:tc>
                <a:tc>
                  <a:txBody>
                    <a:bodyPr/>
                    <a:lstStyle/>
                    <a:p>
                      <a:endParaRPr lang="en-US" dirty="0"/>
                    </a:p>
                  </a:txBody>
                  <a:tcPr/>
                </a:tc>
                <a:extLst>
                  <a:ext uri="{0D108BD9-81ED-4DB2-BD59-A6C34878D82A}">
                    <a16:rowId xmlns:a16="http://schemas.microsoft.com/office/drawing/2014/main" xmlns="" val="10000"/>
                  </a:ext>
                </a:extLst>
              </a:tr>
              <a:tr h="370840">
                <a:tc>
                  <a:txBody>
                    <a:bodyPr/>
                    <a:lstStyle/>
                    <a:p>
                      <a:r>
                        <a:rPr lang="en-US" dirty="0"/>
                        <a:t>Life sciences</a:t>
                      </a:r>
                    </a:p>
                  </a:txBody>
                  <a:tcPr/>
                </a:tc>
                <a:tc>
                  <a:txBody>
                    <a:bodyPr/>
                    <a:lstStyle/>
                    <a:p>
                      <a:endParaRPr lang="en-US" dirty="0"/>
                    </a:p>
                  </a:txBody>
                  <a:tcPr/>
                </a:tc>
                <a:extLst>
                  <a:ext uri="{0D108BD9-81ED-4DB2-BD59-A6C34878D82A}">
                    <a16:rowId xmlns:a16="http://schemas.microsoft.com/office/drawing/2014/main" xmlns="" val="10001"/>
                  </a:ext>
                </a:extLst>
              </a:tr>
              <a:tr h="370840">
                <a:tc>
                  <a:txBody>
                    <a:bodyPr/>
                    <a:lstStyle/>
                    <a:p>
                      <a:r>
                        <a:rPr lang="en-US" dirty="0"/>
                        <a:t>Plant /environmental</a:t>
                      </a:r>
                      <a:r>
                        <a:rPr lang="en-US" baseline="0" dirty="0"/>
                        <a:t> science</a:t>
                      </a:r>
                      <a:endParaRPr lang="en-US" dirty="0"/>
                    </a:p>
                  </a:txBody>
                  <a:tcPr/>
                </a:tc>
                <a:tc>
                  <a:txBody>
                    <a:bodyPr/>
                    <a:lstStyle/>
                    <a:p>
                      <a:endParaRPr lang="en-US" dirty="0"/>
                    </a:p>
                  </a:txBody>
                  <a:tcPr/>
                </a:tc>
                <a:extLst>
                  <a:ext uri="{0D108BD9-81ED-4DB2-BD59-A6C34878D82A}">
                    <a16:rowId xmlns:a16="http://schemas.microsoft.com/office/drawing/2014/main" xmlns="" val="10002"/>
                  </a:ext>
                </a:extLst>
              </a:tr>
              <a:tr h="370840">
                <a:tc>
                  <a:txBody>
                    <a:bodyPr/>
                    <a:lstStyle/>
                    <a:p>
                      <a:r>
                        <a:rPr lang="en-US" dirty="0"/>
                        <a:t>Materials science</a:t>
                      </a:r>
                    </a:p>
                  </a:txBody>
                  <a:tcPr/>
                </a:tc>
                <a:tc>
                  <a:txBody>
                    <a:bodyPr/>
                    <a:lstStyle/>
                    <a:p>
                      <a:endParaRPr lang="en-US" dirty="0"/>
                    </a:p>
                  </a:txBody>
                  <a:tcPr/>
                </a:tc>
                <a:extLst>
                  <a:ext uri="{0D108BD9-81ED-4DB2-BD59-A6C34878D82A}">
                    <a16:rowId xmlns:a16="http://schemas.microsoft.com/office/drawing/2014/main" xmlns="" val="2766758715"/>
                  </a:ext>
                </a:extLst>
              </a:tr>
              <a:tr h="370840">
                <a:tc>
                  <a:txBody>
                    <a:bodyPr/>
                    <a:lstStyle/>
                    <a:p>
                      <a:r>
                        <a:rPr lang="en-US" dirty="0"/>
                        <a:t>Chemistry/Biochemistry</a:t>
                      </a:r>
                    </a:p>
                  </a:txBody>
                  <a:tcPr/>
                </a:tc>
                <a:tc>
                  <a:txBody>
                    <a:bodyPr/>
                    <a:lstStyle/>
                    <a:p>
                      <a:endParaRPr lang="en-US" dirty="0"/>
                    </a:p>
                  </a:txBody>
                  <a:tcPr/>
                </a:tc>
                <a:extLst>
                  <a:ext uri="{0D108BD9-81ED-4DB2-BD59-A6C34878D82A}">
                    <a16:rowId xmlns:a16="http://schemas.microsoft.com/office/drawing/2014/main" xmlns="" val="10003"/>
                  </a:ext>
                </a:extLst>
              </a:tr>
              <a:tr h="370840">
                <a:tc>
                  <a:txBody>
                    <a:bodyPr/>
                    <a:lstStyle/>
                    <a:p>
                      <a:r>
                        <a:rPr lang="en-US" dirty="0"/>
                        <a:t>Engineering /materials science</a:t>
                      </a:r>
                    </a:p>
                  </a:txBody>
                  <a:tcPr/>
                </a:tc>
                <a:tc>
                  <a:txBody>
                    <a:bodyPr/>
                    <a:lstStyle/>
                    <a:p>
                      <a:endParaRPr lang="en-US" dirty="0"/>
                    </a:p>
                  </a:txBody>
                  <a:tcPr/>
                </a:tc>
                <a:extLst>
                  <a:ext uri="{0D108BD9-81ED-4DB2-BD59-A6C34878D82A}">
                    <a16:rowId xmlns:a16="http://schemas.microsoft.com/office/drawing/2014/main" xmlns="" val="10004"/>
                  </a:ext>
                </a:extLst>
              </a:tr>
            </a:tbl>
          </a:graphicData>
        </a:graphic>
      </p:graphicFrame>
      <p:pic>
        <p:nvPicPr>
          <p:cNvPr id="49" name="Picture 48">
            <a:extLst>
              <a:ext uri="{FF2B5EF4-FFF2-40B4-BE49-F238E27FC236}">
                <a16:creationId xmlns:a16="http://schemas.microsoft.com/office/drawing/2014/main" xmlns="" id="{6A0F3866-25D5-4EC2-98CA-581B5027BE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2624" y="1564568"/>
            <a:ext cx="5293079" cy="4535875"/>
          </a:xfrm>
          <a:prstGeom prst="rect">
            <a:avLst/>
          </a:prstGeom>
        </p:spPr>
      </p:pic>
      <p:grpSp>
        <p:nvGrpSpPr>
          <p:cNvPr id="7" name="Group 6"/>
          <p:cNvGrpSpPr/>
          <p:nvPr/>
        </p:nvGrpSpPr>
        <p:grpSpPr>
          <a:xfrm>
            <a:off x="3722799" y="1718358"/>
            <a:ext cx="406400" cy="2320703"/>
            <a:chOff x="4187748" y="1718358"/>
            <a:chExt cx="406400" cy="2320703"/>
          </a:xfrm>
        </p:grpSpPr>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7748" y="2636518"/>
              <a:ext cx="406400" cy="406400"/>
            </a:xfrm>
            <a:prstGeom prst="rect">
              <a:avLst/>
            </a:prstGeom>
          </p:spPr>
        </p:pic>
        <p:pic>
          <p:nvPicPr>
            <p:cNvPr id="39" name="Picture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7748" y="3070492"/>
              <a:ext cx="406400" cy="406400"/>
            </a:xfrm>
            <a:prstGeom prst="rect">
              <a:avLst/>
            </a:prstGeom>
          </p:spPr>
        </p:pic>
        <p:pic>
          <p:nvPicPr>
            <p:cNvPr id="46" name="Picture 45">
              <a:extLst>
                <a:ext uri="{FF2B5EF4-FFF2-40B4-BE49-F238E27FC236}">
                  <a16:creationId xmlns:a16="http://schemas.microsoft.com/office/drawing/2014/main" xmlns="" id="{DDF65D86-664E-4A41-8C21-B0A95CA329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7748" y="3632661"/>
              <a:ext cx="406400" cy="406400"/>
            </a:xfrm>
            <a:prstGeom prst="rect">
              <a:avLst/>
            </a:prstGeom>
          </p:spPr>
        </p:pic>
        <p:pic>
          <p:nvPicPr>
            <p:cNvPr id="31"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7748" y="2262566"/>
              <a:ext cx="406400" cy="406400"/>
            </a:xfrm>
            <a:prstGeom prst="rect">
              <a:avLst/>
            </a:prstGeom>
          </p:spPr>
        </p:pic>
        <p:pic>
          <p:nvPicPr>
            <p:cNvPr id="32" name="Picture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7748" y="1718358"/>
              <a:ext cx="406400" cy="406400"/>
            </a:xfrm>
            <a:prstGeom prst="rect">
              <a:avLst/>
            </a:prstGeom>
          </p:spPr>
        </p:pic>
      </p:grpSp>
    </p:spTree>
    <p:extLst>
      <p:ext uri="{BB962C8B-B14F-4D97-AF65-F5344CB8AC3E}">
        <p14:creationId xmlns:p14="http://schemas.microsoft.com/office/powerpoint/2010/main" val="696082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457199" y="587810"/>
            <a:ext cx="9632197" cy="1143000"/>
          </a:xfrm>
        </p:spPr>
        <p:txBody>
          <a:bodyPr>
            <a:normAutofit/>
          </a:bodyPr>
          <a:lstStyle/>
          <a:p>
            <a:r>
              <a:rPr lang="en-GB" sz="2400" dirty="0"/>
              <a:t>Data Management and storage</a:t>
            </a:r>
            <a:br>
              <a:rPr lang="en-GB" sz="2400" dirty="0"/>
            </a:br>
            <a:r>
              <a:rPr lang="en-GB" sz="2400" dirty="0"/>
              <a:t> </a:t>
            </a:r>
            <a:br>
              <a:rPr lang="en-GB" sz="2400" dirty="0"/>
            </a:br>
            <a:r>
              <a:rPr lang="en-GB" sz="2400" dirty="0"/>
              <a:t> </a:t>
            </a:r>
            <a:endParaRPr lang="en-US" sz="2400" dirty="0">
              <a:latin typeface="Arial" charset="0"/>
              <a:ea typeface="Avenir Book" charset="0"/>
              <a:cs typeface="Avenir Book" charset="0"/>
            </a:endParaRPr>
          </a:p>
        </p:txBody>
      </p:sp>
      <p:sp>
        <p:nvSpPr>
          <p:cNvPr id="4" name="TextBox 3"/>
          <p:cNvSpPr txBox="1"/>
          <p:nvPr/>
        </p:nvSpPr>
        <p:spPr>
          <a:xfrm>
            <a:off x="3580108" y="805912"/>
            <a:ext cx="184731" cy="369332"/>
          </a:xfrm>
          <a:prstGeom prst="rect">
            <a:avLst/>
          </a:prstGeom>
          <a:noFill/>
        </p:spPr>
        <p:txBody>
          <a:bodyPr wrap="none" rtlCol="0">
            <a:spAutoFit/>
          </a:bodyPr>
          <a:lstStyle/>
          <a:p>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678200218"/>
              </p:ext>
            </p:extLst>
          </p:nvPr>
        </p:nvGraphicFramePr>
        <p:xfrm>
          <a:off x="1040107" y="1724595"/>
          <a:ext cx="10025682" cy="3017520"/>
        </p:xfrm>
        <a:graphic>
          <a:graphicData uri="http://schemas.openxmlformats.org/drawingml/2006/table">
            <a:tbl>
              <a:tblPr firstRow="1" bandRow="1">
                <a:tableStyleId>{5C22544A-7EE6-4342-B048-85BDC9FD1C3A}</a:tableStyleId>
              </a:tblPr>
              <a:tblGrid>
                <a:gridCol w="5012841">
                  <a:extLst>
                    <a:ext uri="{9D8B030D-6E8A-4147-A177-3AD203B41FA5}">
                      <a16:colId xmlns:a16="http://schemas.microsoft.com/office/drawing/2014/main" xmlns="" val="20000"/>
                    </a:ext>
                  </a:extLst>
                </a:gridCol>
                <a:gridCol w="5012841">
                  <a:extLst>
                    <a:ext uri="{9D8B030D-6E8A-4147-A177-3AD203B41FA5}">
                      <a16:colId xmlns:a16="http://schemas.microsoft.com/office/drawing/2014/main" xmlns="" val="20001"/>
                    </a:ext>
                  </a:extLst>
                </a:gridCol>
              </a:tblGrid>
              <a:tr h="346305">
                <a:tc>
                  <a:txBody>
                    <a:bodyPr/>
                    <a:lstStyle/>
                    <a:p>
                      <a:r>
                        <a:rPr lang="en-US" dirty="0"/>
                        <a:t>Feature</a:t>
                      </a:r>
                    </a:p>
                  </a:txBody>
                  <a:tcPr/>
                </a:tc>
                <a:tc>
                  <a:txBody>
                    <a:bodyPr/>
                    <a:lstStyle/>
                    <a:p>
                      <a:r>
                        <a:rPr lang="en-US" dirty="0"/>
                        <a:t>Support</a:t>
                      </a:r>
                    </a:p>
                  </a:txBody>
                  <a:tcPr/>
                </a:tc>
                <a:extLst>
                  <a:ext uri="{0D108BD9-81ED-4DB2-BD59-A6C34878D82A}">
                    <a16:rowId xmlns:a16="http://schemas.microsoft.com/office/drawing/2014/main" xmlns="" val="10000"/>
                  </a:ext>
                </a:extLst>
              </a:tr>
              <a:tr h="346305">
                <a:tc>
                  <a:txBody>
                    <a:bodyPr/>
                    <a:lstStyle/>
                    <a:p>
                      <a:r>
                        <a:rPr lang="en-US" dirty="0"/>
                        <a:t>What is format</a:t>
                      </a:r>
                      <a:r>
                        <a:rPr lang="en-US" baseline="0" dirty="0"/>
                        <a:t> and restriction on files?</a:t>
                      </a:r>
                      <a:endParaRPr lang="en-US" dirty="0"/>
                    </a:p>
                  </a:txBody>
                  <a:tcPr/>
                </a:tc>
                <a:tc>
                  <a:txBody>
                    <a:bodyPr/>
                    <a:lstStyle/>
                    <a:p>
                      <a:r>
                        <a:rPr lang="en-US" b="1" dirty="0"/>
                        <a:t>Any format, 500Mb max</a:t>
                      </a:r>
                      <a:r>
                        <a:rPr lang="en-US" b="1" baseline="0" dirty="0"/>
                        <a:t> per file</a:t>
                      </a:r>
                      <a:endParaRPr lang="en-US" b="1" dirty="0"/>
                    </a:p>
                  </a:txBody>
                  <a:tcPr/>
                </a:tc>
                <a:extLst>
                  <a:ext uri="{0D108BD9-81ED-4DB2-BD59-A6C34878D82A}">
                    <a16:rowId xmlns:a16="http://schemas.microsoft.com/office/drawing/2014/main" xmlns="" val="10001"/>
                  </a:ext>
                </a:extLst>
              </a:tr>
              <a:tr h="346305">
                <a:tc>
                  <a:txBody>
                    <a:bodyPr/>
                    <a:lstStyle/>
                    <a:p>
                      <a:r>
                        <a:rPr lang="en-GB" sz="1800" kern="1200" dirty="0">
                          <a:solidFill>
                            <a:schemeClr val="dk1"/>
                          </a:solidFill>
                          <a:effectLst/>
                          <a:latin typeface="+mn-lt"/>
                          <a:ea typeface="+mn-ea"/>
                          <a:cs typeface="+mn-cs"/>
                        </a:rPr>
                        <a:t>Can multiple files be uploaded/downloaded simultaneously?</a:t>
                      </a:r>
                      <a:r>
                        <a:rPr lang="en-GB" dirty="0">
                          <a:effectLst/>
                        </a:rPr>
                        <a:t> </a:t>
                      </a:r>
                      <a:endParaRPr lang="en-US" dirty="0"/>
                    </a:p>
                  </a:txBody>
                  <a:tcPr/>
                </a:tc>
                <a:tc>
                  <a:txBody>
                    <a:bodyPr/>
                    <a:lstStyle/>
                    <a:p>
                      <a:endParaRPr lang="en-US" dirty="0"/>
                    </a:p>
                  </a:txBody>
                  <a:tcPr/>
                </a:tc>
                <a:extLst>
                  <a:ext uri="{0D108BD9-81ED-4DB2-BD59-A6C34878D82A}">
                    <a16:rowId xmlns:a16="http://schemas.microsoft.com/office/drawing/2014/main" xmlns="" val="10002"/>
                  </a:ext>
                </a:extLst>
              </a:tr>
              <a:tr h="346305">
                <a:tc>
                  <a:txBody>
                    <a:bodyPr/>
                    <a:lstStyle/>
                    <a:p>
                      <a:r>
                        <a:rPr lang="en-GB" sz="1800" kern="1200" dirty="0">
                          <a:solidFill>
                            <a:schemeClr val="dk1"/>
                          </a:solidFill>
                          <a:effectLst/>
                          <a:latin typeface="+mn-lt"/>
                          <a:ea typeface="+mn-ea"/>
                          <a:cs typeface="+mn-cs"/>
                        </a:rPr>
                        <a:t>Can the data be linked from a different storage location?</a:t>
                      </a:r>
                      <a:r>
                        <a:rPr lang="en-GB" dirty="0">
                          <a:effectLst/>
                        </a:rPr>
                        <a:t> </a:t>
                      </a:r>
                      <a:endParaRPr lang="en-US" dirty="0"/>
                    </a:p>
                  </a:txBody>
                  <a:tcPr/>
                </a:tc>
                <a:tc>
                  <a:txBody>
                    <a:bodyPr/>
                    <a:lstStyle/>
                    <a:p>
                      <a:endParaRPr lang="en-US" dirty="0"/>
                    </a:p>
                  </a:txBody>
                  <a:tcPr/>
                </a:tc>
                <a:extLst>
                  <a:ext uri="{0D108BD9-81ED-4DB2-BD59-A6C34878D82A}">
                    <a16:rowId xmlns:a16="http://schemas.microsoft.com/office/drawing/2014/main" xmlns="" val="10003"/>
                  </a:ext>
                </a:extLst>
              </a:tr>
              <a:tr h="346305">
                <a:tc>
                  <a:txBody>
                    <a:bodyPr/>
                    <a:lstStyle/>
                    <a:p>
                      <a:r>
                        <a:rPr lang="en-GB" sz="1800" kern="1200" dirty="0">
                          <a:solidFill>
                            <a:schemeClr val="dk1"/>
                          </a:solidFill>
                          <a:effectLst/>
                          <a:latin typeface="+mn-lt"/>
                          <a:ea typeface="+mn-ea"/>
                          <a:cs typeface="+mn-cs"/>
                        </a:rPr>
                        <a:t>What’s the maximum storage per user?</a:t>
                      </a:r>
                      <a:r>
                        <a:rPr lang="en-GB" dirty="0">
                          <a:effectLst/>
                        </a:rPr>
                        <a:t> </a:t>
                      </a:r>
                      <a:endParaRPr lang="en-US" dirty="0"/>
                    </a:p>
                  </a:txBody>
                  <a:tcPr/>
                </a:tc>
                <a:tc>
                  <a:txBody>
                    <a:bodyPr/>
                    <a:lstStyle/>
                    <a:p>
                      <a:r>
                        <a:rPr lang="en-US" b="1" dirty="0"/>
                        <a:t>Unlimited</a:t>
                      </a:r>
                      <a:r>
                        <a:rPr lang="en-US" b="1" baseline="0" dirty="0"/>
                        <a:t> ! </a:t>
                      </a:r>
                      <a:endParaRPr lang="en-US" b="1" dirty="0"/>
                    </a:p>
                  </a:txBody>
                  <a:tcPr/>
                </a:tc>
                <a:extLst>
                  <a:ext uri="{0D108BD9-81ED-4DB2-BD59-A6C34878D82A}">
                    <a16:rowId xmlns:a16="http://schemas.microsoft.com/office/drawing/2014/main" xmlns="" val="10004"/>
                  </a:ext>
                </a:extLst>
              </a:tr>
              <a:tr h="3463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Where is the data stored and is it backed up?</a:t>
                      </a:r>
                    </a:p>
                    <a:p>
                      <a:endParaRPr lang="en-US" dirty="0"/>
                    </a:p>
                  </a:txBody>
                  <a:tcPr/>
                </a:tc>
                <a:tc>
                  <a:txBody>
                    <a:bodyPr/>
                    <a:lstStyle/>
                    <a:p>
                      <a:r>
                        <a:rPr lang="en-US" b="0" dirty="0"/>
                        <a:t>Amazon Web Services</a:t>
                      </a:r>
                      <a:r>
                        <a:rPr lang="en-US" b="0" baseline="0" dirty="0"/>
                        <a:t> (AWS) hosted in EU(Ireland).</a:t>
                      </a:r>
                    </a:p>
                    <a:p>
                      <a:r>
                        <a:rPr lang="en-US" b="0" baseline="0" dirty="0"/>
                        <a:t>Backed up to AWS S3 and Glacier.</a:t>
                      </a:r>
                      <a:endParaRPr lang="en-US" b="0" dirty="0"/>
                    </a:p>
                  </a:txBody>
                  <a:tcPr/>
                </a:tc>
                <a:extLst>
                  <a:ext uri="{0D108BD9-81ED-4DB2-BD59-A6C34878D82A}">
                    <a16:rowId xmlns:a16="http://schemas.microsoft.com/office/drawing/2014/main" xmlns="" val="10005"/>
                  </a:ext>
                </a:extLst>
              </a:tr>
            </a:tbl>
          </a:graphicData>
        </a:graphic>
      </p:graphicFrame>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1953" y="2545728"/>
            <a:ext cx="406400" cy="4064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9176" y="3095079"/>
            <a:ext cx="406400" cy="406400"/>
          </a:xfrm>
          <a:prstGeom prst="rect">
            <a:avLst/>
          </a:prstGeom>
        </p:spPr>
      </p:pic>
    </p:spTree>
    <p:extLst>
      <p:ext uri="{BB962C8B-B14F-4D97-AF65-F5344CB8AC3E}">
        <p14:creationId xmlns:p14="http://schemas.microsoft.com/office/powerpoint/2010/main" val="8952304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457199" y="587810"/>
            <a:ext cx="9632197" cy="1143000"/>
          </a:xfrm>
        </p:spPr>
        <p:txBody>
          <a:bodyPr>
            <a:normAutofit/>
          </a:bodyPr>
          <a:lstStyle/>
          <a:p>
            <a:r>
              <a:rPr lang="en-GB" sz="2400" dirty="0"/>
              <a:t>Integration with other software and/or cloud services  </a:t>
            </a:r>
            <a:br>
              <a:rPr lang="en-GB" sz="2400" dirty="0"/>
            </a:br>
            <a:r>
              <a:rPr lang="en-GB" sz="2400" dirty="0"/>
              <a:t> </a:t>
            </a:r>
            <a:endParaRPr lang="en-US" sz="2400" dirty="0">
              <a:latin typeface="Arial" charset="0"/>
              <a:ea typeface="Avenir Book" charset="0"/>
              <a:cs typeface="Avenir Book" charset="0"/>
            </a:endParaRPr>
          </a:p>
        </p:txBody>
      </p:sp>
      <p:sp>
        <p:nvSpPr>
          <p:cNvPr id="4" name="TextBox 3"/>
          <p:cNvSpPr txBox="1"/>
          <p:nvPr/>
        </p:nvSpPr>
        <p:spPr>
          <a:xfrm>
            <a:off x="3580108" y="805912"/>
            <a:ext cx="184731" cy="369332"/>
          </a:xfrm>
          <a:prstGeom prst="rect">
            <a:avLst/>
          </a:prstGeom>
          <a:noFill/>
        </p:spPr>
        <p:txBody>
          <a:bodyPr wrap="none" rtlCol="0">
            <a:spAutoFit/>
          </a:bodyPr>
          <a:lstStyle/>
          <a:p>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379" y="1327478"/>
            <a:ext cx="10394197" cy="5175886"/>
          </a:xfrm>
          <a:prstGeom prst="rect">
            <a:avLst/>
          </a:prstGeom>
        </p:spPr>
      </p:pic>
    </p:spTree>
    <p:extLst>
      <p:ext uri="{BB962C8B-B14F-4D97-AF65-F5344CB8AC3E}">
        <p14:creationId xmlns:p14="http://schemas.microsoft.com/office/powerpoint/2010/main" val="12754617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457199" y="587810"/>
            <a:ext cx="9632197" cy="1143000"/>
          </a:xfrm>
        </p:spPr>
        <p:txBody>
          <a:bodyPr>
            <a:normAutofit/>
          </a:bodyPr>
          <a:lstStyle/>
          <a:p>
            <a:r>
              <a:rPr lang="en-GB" sz="2400" dirty="0"/>
              <a:t>Integration with other software and/or cloud services  </a:t>
            </a:r>
            <a:br>
              <a:rPr lang="en-GB" sz="2400" dirty="0"/>
            </a:br>
            <a:r>
              <a:rPr lang="en-GB" sz="2400" dirty="0"/>
              <a:t> </a:t>
            </a:r>
            <a:endParaRPr lang="en-US" sz="2400" dirty="0">
              <a:latin typeface="Arial" charset="0"/>
              <a:ea typeface="Avenir Book" charset="0"/>
              <a:cs typeface="Avenir Book" charset="0"/>
            </a:endParaRPr>
          </a:p>
        </p:txBody>
      </p:sp>
      <p:sp>
        <p:nvSpPr>
          <p:cNvPr id="4" name="TextBox 3"/>
          <p:cNvSpPr txBox="1"/>
          <p:nvPr/>
        </p:nvSpPr>
        <p:spPr>
          <a:xfrm>
            <a:off x="3580108" y="805912"/>
            <a:ext cx="184731" cy="369332"/>
          </a:xfrm>
          <a:prstGeom prst="rect">
            <a:avLst/>
          </a:prstGeom>
          <a:noFill/>
        </p:spPr>
        <p:txBody>
          <a:bodyPr wrap="none" rtlCol="0">
            <a:spAutoFit/>
          </a:bodyPr>
          <a:lstStyle/>
          <a:p>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9761" y="1175244"/>
            <a:ext cx="9758766" cy="5431133"/>
          </a:xfrm>
          <a:prstGeom prst="rect">
            <a:avLst/>
          </a:prstGeom>
        </p:spPr>
      </p:pic>
    </p:spTree>
    <p:extLst>
      <p:ext uri="{BB962C8B-B14F-4D97-AF65-F5344CB8AC3E}">
        <p14:creationId xmlns:p14="http://schemas.microsoft.com/office/powerpoint/2010/main" val="18262636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457199" y="587810"/>
            <a:ext cx="9632197" cy="1143000"/>
          </a:xfrm>
        </p:spPr>
        <p:txBody>
          <a:bodyPr>
            <a:normAutofit/>
          </a:bodyPr>
          <a:lstStyle/>
          <a:p>
            <a:r>
              <a:rPr lang="en-GB" sz="2400" dirty="0"/>
              <a:t>Integration with other software and/or cloud services  </a:t>
            </a:r>
            <a:br>
              <a:rPr lang="en-GB" sz="2400" dirty="0"/>
            </a:br>
            <a:r>
              <a:rPr lang="en-GB" sz="2400" dirty="0"/>
              <a:t> </a:t>
            </a:r>
            <a:endParaRPr lang="en-US" sz="2400" dirty="0">
              <a:latin typeface="Arial" charset="0"/>
              <a:ea typeface="Avenir Book" charset="0"/>
              <a:cs typeface="Avenir Book" charset="0"/>
            </a:endParaRPr>
          </a:p>
        </p:txBody>
      </p:sp>
      <p:sp>
        <p:nvSpPr>
          <p:cNvPr id="4" name="TextBox 3"/>
          <p:cNvSpPr txBox="1"/>
          <p:nvPr/>
        </p:nvSpPr>
        <p:spPr>
          <a:xfrm>
            <a:off x="3580108" y="805912"/>
            <a:ext cx="184731" cy="369332"/>
          </a:xfrm>
          <a:prstGeom prst="rect">
            <a:avLst/>
          </a:prstGeom>
          <a:noFill/>
        </p:spPr>
        <p:txBody>
          <a:bodyPr wrap="none" rtlCol="0">
            <a:spAutoFit/>
          </a:bodyPr>
          <a:lstStyle/>
          <a:p>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8279" y="1470804"/>
            <a:ext cx="8940009" cy="2985999"/>
          </a:xfrm>
          <a:prstGeom prst="rect">
            <a:avLst/>
          </a:prstGeom>
        </p:spPr>
      </p:pic>
    </p:spTree>
    <p:extLst>
      <p:ext uri="{BB962C8B-B14F-4D97-AF65-F5344CB8AC3E}">
        <p14:creationId xmlns:p14="http://schemas.microsoft.com/office/powerpoint/2010/main" val="17665756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457199" y="587810"/>
            <a:ext cx="9632197" cy="1143000"/>
          </a:xfrm>
        </p:spPr>
        <p:txBody>
          <a:bodyPr>
            <a:normAutofit/>
          </a:bodyPr>
          <a:lstStyle/>
          <a:p>
            <a:r>
              <a:rPr lang="en-GB" sz="2400" dirty="0"/>
              <a:t>Integration with other software and/or cloud services  </a:t>
            </a:r>
            <a:br>
              <a:rPr lang="en-GB" sz="2400" dirty="0"/>
            </a:br>
            <a:r>
              <a:rPr lang="en-GB" sz="2400" dirty="0"/>
              <a:t> </a:t>
            </a:r>
            <a:endParaRPr lang="en-US" sz="2400" dirty="0">
              <a:latin typeface="Arial" charset="0"/>
              <a:ea typeface="Avenir Book" charset="0"/>
              <a:cs typeface="Avenir Book" charset="0"/>
            </a:endParaRPr>
          </a:p>
        </p:txBody>
      </p:sp>
      <p:sp>
        <p:nvSpPr>
          <p:cNvPr id="4" name="TextBox 3"/>
          <p:cNvSpPr txBox="1"/>
          <p:nvPr/>
        </p:nvSpPr>
        <p:spPr>
          <a:xfrm>
            <a:off x="3580108" y="805912"/>
            <a:ext cx="184731" cy="369332"/>
          </a:xfrm>
          <a:prstGeom prst="rect">
            <a:avLst/>
          </a:prstGeom>
          <a:noFill/>
        </p:spPr>
        <p:txBody>
          <a:bodyPr wrap="none" rtlCol="0">
            <a:spAutoFit/>
          </a:bodyPr>
          <a:lstStyle/>
          <a:p>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604" y="1541405"/>
            <a:ext cx="9918628" cy="3458854"/>
          </a:xfrm>
          <a:prstGeom prst="rect">
            <a:avLst/>
          </a:prstGeom>
        </p:spPr>
      </p:pic>
    </p:spTree>
    <p:extLst>
      <p:ext uri="{BB962C8B-B14F-4D97-AF65-F5344CB8AC3E}">
        <p14:creationId xmlns:p14="http://schemas.microsoft.com/office/powerpoint/2010/main" val="10971596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618888" y="696859"/>
            <a:ext cx="9632197" cy="1143000"/>
          </a:xfrm>
        </p:spPr>
        <p:txBody>
          <a:bodyPr>
            <a:normAutofit/>
          </a:bodyPr>
          <a:lstStyle/>
          <a:p>
            <a:r>
              <a:rPr lang="en-GB" sz="2400" dirty="0"/>
              <a:t>Export features: convenient and no lock in.</a:t>
            </a:r>
            <a:br>
              <a:rPr lang="en-GB" sz="2400" dirty="0"/>
            </a:br>
            <a:r>
              <a:rPr lang="en-GB" sz="2400" dirty="0"/>
              <a:t/>
            </a:r>
            <a:br>
              <a:rPr lang="en-GB" sz="2400" dirty="0"/>
            </a:br>
            <a:r>
              <a:rPr lang="en-GB" sz="2400" dirty="0"/>
              <a:t> </a:t>
            </a:r>
            <a:endParaRPr lang="en-US" sz="2400" dirty="0">
              <a:latin typeface="Arial" charset="0"/>
              <a:ea typeface="Avenir Book" charset="0"/>
              <a:cs typeface="Avenir Book" charset="0"/>
            </a:endParaRPr>
          </a:p>
        </p:txBody>
      </p:sp>
      <p:sp>
        <p:nvSpPr>
          <p:cNvPr id="4" name="TextBox 3"/>
          <p:cNvSpPr txBox="1"/>
          <p:nvPr/>
        </p:nvSpPr>
        <p:spPr>
          <a:xfrm>
            <a:off x="3580108" y="805912"/>
            <a:ext cx="184731" cy="369332"/>
          </a:xfrm>
          <a:prstGeom prst="rect">
            <a:avLst/>
          </a:prstGeom>
          <a:noFill/>
        </p:spPr>
        <p:txBody>
          <a:bodyPr wrap="none" rtlCol="0">
            <a:spAutoFit/>
          </a:bodyPr>
          <a:lstStyle/>
          <a:p>
            <a:endParaRPr lang="en-US" dirty="0"/>
          </a:p>
        </p:txBody>
      </p:sp>
      <p:sp>
        <p:nvSpPr>
          <p:cNvPr id="8" name="TextBox 7"/>
          <p:cNvSpPr txBox="1"/>
          <p:nvPr/>
        </p:nvSpPr>
        <p:spPr>
          <a:xfrm>
            <a:off x="264963" y="1502053"/>
            <a:ext cx="2623219" cy="1569660"/>
          </a:xfrm>
          <a:prstGeom prst="rect">
            <a:avLst/>
          </a:prstGeom>
          <a:noFill/>
          <a:ln>
            <a:solidFill>
              <a:schemeClr val="accent1"/>
            </a:solidFill>
          </a:ln>
        </p:spPr>
        <p:txBody>
          <a:bodyPr wrap="none" rtlCol="0">
            <a:spAutoFit/>
          </a:bodyPr>
          <a:lstStyle/>
          <a:p>
            <a:r>
              <a:rPr lang="en-US" b="1" dirty="0"/>
              <a:t>What to export?</a:t>
            </a:r>
          </a:p>
          <a:p>
            <a:endParaRPr lang="en-US" dirty="0"/>
          </a:p>
          <a:p>
            <a:pPr marL="342900" indent="-342900">
              <a:buFont typeface="Arial" charset="0"/>
              <a:buChar char="•"/>
            </a:pPr>
            <a:r>
              <a:rPr lang="en-US" sz="2000" dirty="0"/>
              <a:t>Selection of content</a:t>
            </a:r>
          </a:p>
          <a:p>
            <a:pPr marL="342900" indent="-342900">
              <a:buFont typeface="Arial" charset="0"/>
              <a:buChar char="•"/>
            </a:pPr>
            <a:r>
              <a:rPr lang="en-US" sz="2000" dirty="0"/>
              <a:t>All my work</a:t>
            </a:r>
          </a:p>
          <a:p>
            <a:pPr marL="342900" indent="-342900">
              <a:buFont typeface="Arial" charset="0"/>
              <a:buChar char="•"/>
            </a:pPr>
            <a:r>
              <a:rPr lang="en-US" sz="2000" dirty="0"/>
              <a:t>All my group’s work</a:t>
            </a:r>
          </a:p>
        </p:txBody>
      </p:sp>
      <p:sp>
        <p:nvSpPr>
          <p:cNvPr id="10" name="TextBox 9"/>
          <p:cNvSpPr txBox="1"/>
          <p:nvPr/>
        </p:nvSpPr>
        <p:spPr>
          <a:xfrm>
            <a:off x="4221918" y="1456447"/>
            <a:ext cx="1325092" cy="4524315"/>
          </a:xfrm>
          <a:prstGeom prst="rect">
            <a:avLst/>
          </a:prstGeom>
          <a:noFill/>
          <a:ln>
            <a:solidFill>
              <a:schemeClr val="accent1"/>
            </a:solidFill>
          </a:ln>
        </p:spPr>
        <p:txBody>
          <a:bodyPr wrap="square" rtlCol="0">
            <a:spAutoFit/>
          </a:bodyPr>
          <a:lstStyle/>
          <a:p>
            <a:r>
              <a:rPr lang="en-US" b="1" dirty="0"/>
              <a:t>What format?</a:t>
            </a:r>
          </a:p>
          <a:p>
            <a:endParaRPr lang="en-US" b="1" dirty="0"/>
          </a:p>
          <a:p>
            <a:endParaRPr lang="en-US" b="1" dirty="0"/>
          </a:p>
          <a:p>
            <a:endParaRPr lang="en-US" b="1"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2" name="TextBox 11"/>
          <p:cNvSpPr txBox="1"/>
          <p:nvPr/>
        </p:nvSpPr>
        <p:spPr>
          <a:xfrm>
            <a:off x="7678732" y="1502614"/>
            <a:ext cx="3344802" cy="4955203"/>
          </a:xfrm>
          <a:prstGeom prst="rect">
            <a:avLst/>
          </a:prstGeom>
          <a:noFill/>
          <a:ln>
            <a:solidFill>
              <a:schemeClr val="accent1"/>
            </a:solidFill>
          </a:ln>
        </p:spPr>
        <p:txBody>
          <a:bodyPr wrap="square" rtlCol="0">
            <a:spAutoFit/>
          </a:bodyPr>
          <a:lstStyle/>
          <a:p>
            <a:r>
              <a:rPr lang="en-US" b="1" dirty="0"/>
              <a:t>Where to export ?</a:t>
            </a:r>
          </a:p>
          <a:p>
            <a:endParaRPr lang="en-US" dirty="0"/>
          </a:p>
          <a:p>
            <a:pPr marL="342900" indent="-342900">
              <a:buFont typeface="Arial" charset="0"/>
              <a:buChar char="•"/>
            </a:pPr>
            <a:r>
              <a:rPr lang="en-US" sz="2000" dirty="0"/>
              <a:t>Download</a:t>
            </a:r>
          </a:p>
          <a:p>
            <a:pPr marL="342900" indent="-342900">
              <a:buFont typeface="Arial" charset="0"/>
              <a:buChar char="•"/>
            </a:pPr>
            <a:r>
              <a:rPr lang="en-US" sz="2000" dirty="0"/>
              <a:t>Store in </a:t>
            </a:r>
            <a:r>
              <a:rPr lang="en-US" sz="2000" dirty="0" err="1"/>
              <a:t>RSpace</a:t>
            </a:r>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9" name="Right Arrow 8"/>
          <p:cNvSpPr/>
          <p:nvPr/>
        </p:nvSpPr>
        <p:spPr>
          <a:xfrm>
            <a:off x="3143011" y="221347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6308791" y="2213470"/>
            <a:ext cx="978408" cy="484632"/>
          </a:xfrm>
          <a:prstGeom prst="rightArrow">
            <a:avLst>
              <a:gd name="adj1" fmla="val 56396"/>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5612" y="2919700"/>
            <a:ext cx="834848" cy="834848"/>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3146" y="2009984"/>
            <a:ext cx="840123" cy="840123"/>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52793" y="3819796"/>
            <a:ext cx="911824" cy="911824"/>
          </a:xfrm>
          <a:prstGeom prst="rect">
            <a:avLst/>
          </a:prstGeom>
        </p:spPr>
      </p:pic>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86099" y="4788147"/>
            <a:ext cx="978518" cy="978518"/>
          </a:xfrm>
          <a:prstGeom prst="rect">
            <a:avLst/>
          </a:prstGeom>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84141" y="3771255"/>
            <a:ext cx="1855223" cy="577674"/>
          </a:xfrm>
          <a:prstGeom prst="rect">
            <a:avLst/>
          </a:prstGeom>
          <a:ln>
            <a:noFill/>
          </a:ln>
          <a:effectLst>
            <a:softEdge rad="0"/>
          </a:effectLst>
        </p:spPr>
      </p:pic>
      <p:pic>
        <p:nvPicPr>
          <p:cNvPr id="24" name="Picture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84141" y="2866969"/>
            <a:ext cx="1940110" cy="690998"/>
          </a:xfrm>
          <a:prstGeom prst="rect">
            <a:avLst/>
          </a:prstGeom>
          <a:ln>
            <a:noFill/>
          </a:ln>
          <a:effectLst>
            <a:softEdge rad="0"/>
          </a:effectLst>
        </p:spPr>
      </p:pic>
      <p:pic>
        <p:nvPicPr>
          <p:cNvPr id="25" name="Picture 2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84141" y="4585077"/>
            <a:ext cx="2477612" cy="1361234"/>
          </a:xfrm>
          <a:prstGeom prst="rect">
            <a:avLst/>
          </a:prstGeom>
          <a:ln>
            <a:noFill/>
          </a:ln>
          <a:effectLst>
            <a:softEdge rad="0"/>
          </a:effectLst>
        </p:spPr>
      </p:pic>
    </p:spTree>
    <p:extLst>
      <p:ext uri="{BB962C8B-B14F-4D97-AF65-F5344CB8AC3E}">
        <p14:creationId xmlns:p14="http://schemas.microsoft.com/office/powerpoint/2010/main" val="12101875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457199" y="587810"/>
            <a:ext cx="9632197" cy="1143000"/>
          </a:xfrm>
        </p:spPr>
        <p:txBody>
          <a:bodyPr>
            <a:normAutofit/>
          </a:bodyPr>
          <a:lstStyle/>
          <a:p>
            <a:r>
              <a:rPr lang="en-GB" sz="3600" b="1" dirty="0"/>
              <a:t>Why come to the demo?</a:t>
            </a:r>
            <a:br>
              <a:rPr lang="en-GB" sz="3600" b="1" dirty="0"/>
            </a:br>
            <a:r>
              <a:rPr lang="en-GB" sz="2400" dirty="0"/>
              <a:t> </a:t>
            </a:r>
            <a:endParaRPr lang="en-US" sz="2400" dirty="0">
              <a:latin typeface="Arial" charset="0"/>
              <a:ea typeface="Avenir Book" charset="0"/>
              <a:cs typeface="Avenir Book" charset="0"/>
            </a:endParaRPr>
          </a:p>
        </p:txBody>
      </p:sp>
      <p:sp>
        <p:nvSpPr>
          <p:cNvPr id="4" name="TextBox 3"/>
          <p:cNvSpPr txBox="1"/>
          <p:nvPr/>
        </p:nvSpPr>
        <p:spPr>
          <a:xfrm>
            <a:off x="3580108" y="805912"/>
            <a:ext cx="184731" cy="369332"/>
          </a:xfrm>
          <a:prstGeom prst="rect">
            <a:avLst/>
          </a:prstGeom>
          <a:noFill/>
        </p:spPr>
        <p:txBody>
          <a:bodyPr wrap="none" rtlCol="0">
            <a:spAutoFit/>
          </a:bodyPr>
          <a:lstStyle/>
          <a:p>
            <a:endParaRPr lang="en-US" dirty="0"/>
          </a:p>
        </p:txBody>
      </p:sp>
      <p:sp>
        <p:nvSpPr>
          <p:cNvPr id="7" name="TextBox 6"/>
          <p:cNvSpPr txBox="1"/>
          <p:nvPr/>
        </p:nvSpPr>
        <p:spPr>
          <a:xfrm>
            <a:off x="774915" y="1301858"/>
            <a:ext cx="10993394" cy="4154984"/>
          </a:xfrm>
          <a:prstGeom prst="rect">
            <a:avLst/>
          </a:prstGeom>
          <a:noFill/>
        </p:spPr>
        <p:txBody>
          <a:bodyPr wrap="none" rtlCol="0">
            <a:spAutoFit/>
          </a:bodyPr>
          <a:lstStyle/>
          <a:p>
            <a:pPr marL="285750" indent="-285750">
              <a:buClr>
                <a:srgbClr val="00B0F0"/>
              </a:buClr>
              <a:buFont typeface="Wingdings" panose="05000000000000000000" pitchFamily="2" charset="2"/>
              <a:buChar char="Ø"/>
            </a:pPr>
            <a:r>
              <a:rPr lang="en-US" sz="2400" dirty="0" err="1"/>
              <a:t>RSpace</a:t>
            </a:r>
            <a:r>
              <a:rPr lang="en-US" sz="2400" dirty="0"/>
              <a:t> is designed for use by academic </a:t>
            </a:r>
            <a:r>
              <a:rPr lang="en-US" sz="2400" dirty="0" smtClean="0"/>
              <a:t>labs.</a:t>
            </a:r>
            <a:endParaRPr lang="en-US" sz="2400" dirty="0"/>
          </a:p>
          <a:p>
            <a:pPr marL="285750" indent="-285750">
              <a:buClr>
                <a:srgbClr val="00B0F0"/>
              </a:buClr>
              <a:buFont typeface="Wingdings" panose="05000000000000000000" pitchFamily="2" charset="2"/>
              <a:buChar char="Ø"/>
            </a:pPr>
            <a:r>
              <a:rPr lang="en-US" sz="2400" b="1" dirty="0" smtClean="0">
                <a:solidFill>
                  <a:srgbClr val="002060"/>
                </a:solidFill>
              </a:rPr>
              <a:t>An intuitive </a:t>
            </a:r>
            <a:r>
              <a:rPr lang="en-US" sz="2400" b="1" dirty="0">
                <a:solidFill>
                  <a:srgbClr val="002060"/>
                </a:solidFill>
              </a:rPr>
              <a:t>interface and supports your </a:t>
            </a:r>
            <a:r>
              <a:rPr lang="en-US" sz="2400" b="1" dirty="0" smtClean="0">
                <a:solidFill>
                  <a:srgbClr val="002060"/>
                </a:solidFill>
              </a:rPr>
              <a:t>workflows.</a:t>
            </a:r>
            <a:endParaRPr lang="en-US" sz="2400" b="1" dirty="0">
              <a:solidFill>
                <a:srgbClr val="002060"/>
              </a:solidFill>
            </a:endParaRPr>
          </a:p>
          <a:p>
            <a:pPr marL="285750" indent="-285750">
              <a:buClr>
                <a:srgbClr val="00B0F0"/>
              </a:buClr>
              <a:buFont typeface="Wingdings" panose="05000000000000000000" pitchFamily="2" charset="2"/>
              <a:buChar char="Ø"/>
            </a:pPr>
            <a:r>
              <a:rPr lang="en-US" sz="2400" dirty="0" err="1"/>
              <a:t>RSpace’s</a:t>
            </a:r>
            <a:r>
              <a:rPr lang="en-US" sz="2400" dirty="0"/>
              <a:t> linking and automatic metadata generation makes it simple to </a:t>
            </a:r>
            <a:r>
              <a:rPr lang="en-US" sz="2400" dirty="0" smtClean="0"/>
              <a:t>bring</a:t>
            </a:r>
            <a:br>
              <a:rPr lang="en-US" sz="2400" dirty="0" smtClean="0"/>
            </a:br>
            <a:r>
              <a:rPr lang="en-US" sz="2400" dirty="0" smtClean="0"/>
              <a:t>together </a:t>
            </a:r>
            <a:r>
              <a:rPr lang="en-US" sz="2400" dirty="0"/>
              <a:t>experimental writeups, statistical analyses, and raw data when you’re</a:t>
            </a:r>
          </a:p>
          <a:p>
            <a:pPr>
              <a:buClr>
                <a:srgbClr val="00B0F0"/>
              </a:buClr>
            </a:pPr>
            <a:r>
              <a:rPr lang="en-US" sz="2400" dirty="0"/>
              <a:t>    ready to </a:t>
            </a:r>
            <a:r>
              <a:rPr lang="en-US" sz="2400" dirty="0" smtClean="0"/>
              <a:t>publish.</a:t>
            </a:r>
          </a:p>
          <a:p>
            <a:pPr marL="342900" indent="-342900">
              <a:buClr>
                <a:srgbClr val="00B0F0"/>
              </a:buClr>
              <a:buFont typeface="Wingdings" charset="2"/>
              <a:buChar char="Ø"/>
            </a:pPr>
            <a:r>
              <a:rPr lang="en-US" sz="2400" b="1" dirty="0" smtClean="0">
                <a:solidFill>
                  <a:srgbClr val="002060"/>
                </a:solidFill>
              </a:rPr>
              <a:t>Rich API </a:t>
            </a:r>
            <a:r>
              <a:rPr lang="en-US" sz="2400" b="1" dirty="0">
                <a:solidFill>
                  <a:srgbClr val="002060"/>
                </a:solidFill>
              </a:rPr>
              <a:t>enables scripted import, search and retrieval of notebook data</a:t>
            </a:r>
            <a:r>
              <a:rPr lang="en-US" sz="2400" b="1" dirty="0" smtClean="0">
                <a:solidFill>
                  <a:srgbClr val="002060"/>
                </a:solidFill>
              </a:rPr>
              <a:t>..</a:t>
            </a:r>
            <a:endParaRPr lang="en-US" sz="2400" dirty="0"/>
          </a:p>
          <a:p>
            <a:pPr marL="285750" indent="-285750">
              <a:buClr>
                <a:srgbClr val="00B0F0"/>
              </a:buClr>
              <a:buFont typeface="Wingdings" panose="05000000000000000000" pitchFamily="2" charset="2"/>
              <a:buChar char="Ø"/>
            </a:pPr>
            <a:r>
              <a:rPr lang="en-US" sz="2400" dirty="0"/>
              <a:t>Try for </a:t>
            </a:r>
            <a:r>
              <a:rPr lang="en-US" sz="2400" dirty="0">
                <a:solidFill>
                  <a:srgbClr val="FF0000"/>
                </a:solidFill>
              </a:rPr>
              <a:t>free</a:t>
            </a:r>
            <a:r>
              <a:rPr lang="en-US" sz="2400" dirty="0"/>
              <a:t> </a:t>
            </a:r>
            <a:r>
              <a:rPr lang="en-US" sz="2400" dirty="0" smtClean="0"/>
              <a:t>and </a:t>
            </a:r>
            <a:r>
              <a:rPr lang="en-US" sz="2400" dirty="0"/>
              <a:t>it stays </a:t>
            </a:r>
            <a:r>
              <a:rPr lang="en-US" sz="2400" dirty="0" smtClean="0">
                <a:solidFill>
                  <a:srgbClr val="FF0000"/>
                </a:solidFill>
              </a:rPr>
              <a:t>free</a:t>
            </a:r>
            <a:r>
              <a:rPr lang="en-US" sz="2400" dirty="0" smtClean="0"/>
              <a:t>! </a:t>
            </a:r>
            <a:r>
              <a:rPr lang="en-US" sz="2400" dirty="0"/>
              <a:t>– </a:t>
            </a:r>
            <a:r>
              <a:rPr lang="en-US" sz="2400" dirty="0">
                <a:solidFill>
                  <a:srgbClr val="FF0000"/>
                </a:solidFill>
              </a:rPr>
              <a:t>free</a:t>
            </a:r>
            <a:r>
              <a:rPr lang="en-US" sz="2400" dirty="0"/>
              <a:t> for individuals and groups AND </a:t>
            </a:r>
            <a:r>
              <a:rPr lang="en-US" sz="2400" dirty="0">
                <a:solidFill>
                  <a:srgbClr val="FF0000"/>
                </a:solidFill>
              </a:rPr>
              <a:t>free</a:t>
            </a:r>
            <a:r>
              <a:rPr lang="en-US" sz="2400" dirty="0"/>
              <a:t> data storage</a:t>
            </a:r>
          </a:p>
          <a:p>
            <a:pPr marL="285750" indent="-285750">
              <a:buClr>
                <a:srgbClr val="00B0F0"/>
              </a:buClr>
              <a:buFont typeface="Wingdings" panose="05000000000000000000" pitchFamily="2" charset="2"/>
              <a:buChar char="Ø"/>
            </a:pPr>
            <a:r>
              <a:rPr lang="en-US" sz="2400" dirty="0"/>
              <a:t>Easy and flexible data export means </a:t>
            </a:r>
            <a:r>
              <a:rPr lang="en-US" sz="2400" b="1" dirty="0"/>
              <a:t>no vendor </a:t>
            </a:r>
            <a:r>
              <a:rPr lang="en-US" sz="2400" b="1" dirty="0" smtClean="0"/>
              <a:t>lock-in</a:t>
            </a:r>
            <a:r>
              <a:rPr lang="en-US" sz="2400" dirty="0" smtClean="0"/>
              <a:t>.</a:t>
            </a:r>
          </a:p>
          <a:p>
            <a:pPr marL="285750" indent="-285750">
              <a:buClr>
                <a:srgbClr val="00B0F0"/>
              </a:buClr>
              <a:buFont typeface="Wingdings" panose="05000000000000000000" pitchFamily="2" charset="2"/>
              <a:buChar char="Ø"/>
            </a:pPr>
            <a:r>
              <a:rPr lang="en-US" sz="2400" dirty="0" err="1" smtClean="0"/>
              <a:t>ResearchSpace</a:t>
            </a:r>
            <a:r>
              <a:rPr lang="en-US" sz="2400" dirty="0" smtClean="0"/>
              <a:t> </a:t>
            </a:r>
            <a:r>
              <a:rPr lang="en-US" sz="2400" dirty="0"/>
              <a:t>is </a:t>
            </a:r>
            <a:r>
              <a:rPr lang="en-US" sz="2400" b="1" dirty="0"/>
              <a:t>completely independent </a:t>
            </a:r>
            <a:r>
              <a:rPr lang="mr-IN" sz="2400" dirty="0"/>
              <a:t>–</a:t>
            </a:r>
            <a:r>
              <a:rPr lang="en-US" sz="2400" dirty="0"/>
              <a:t> </a:t>
            </a:r>
            <a:r>
              <a:rPr lang="en-US" sz="2400" dirty="0" smtClean="0"/>
              <a:t>we </a:t>
            </a:r>
            <a:r>
              <a:rPr lang="en-US" sz="2400" dirty="0"/>
              <a:t>are not owned by another company</a:t>
            </a:r>
          </a:p>
          <a:p>
            <a:pPr>
              <a:buClr>
                <a:srgbClr val="00B0F0"/>
              </a:buClr>
            </a:pPr>
            <a:r>
              <a:rPr lang="en-US" sz="2400" dirty="0"/>
              <a:t>    and your data belongs to you at all </a:t>
            </a:r>
            <a:r>
              <a:rPr lang="en-US" sz="2400" dirty="0" smtClean="0"/>
              <a:t>times.</a:t>
            </a:r>
            <a:endParaRPr lang="en-US" sz="2400" dirty="0"/>
          </a:p>
          <a:p>
            <a:pPr marL="285750" indent="-285750">
              <a:buClr>
                <a:srgbClr val="00B0F0"/>
              </a:buClr>
              <a:buFont typeface="Wingdings" panose="05000000000000000000" pitchFamily="2" charset="2"/>
              <a:buChar char="Ø"/>
            </a:pPr>
            <a:endParaRPr lang="en-US" sz="2400" dirty="0" smtClean="0"/>
          </a:p>
        </p:txBody>
      </p:sp>
      <p:sp>
        <p:nvSpPr>
          <p:cNvPr id="8" name="Rectangle 7"/>
          <p:cNvSpPr/>
          <p:nvPr/>
        </p:nvSpPr>
        <p:spPr>
          <a:xfrm>
            <a:off x="1171190" y="5424426"/>
            <a:ext cx="9849619" cy="830997"/>
          </a:xfrm>
          <a:prstGeom prst="rect">
            <a:avLst/>
          </a:prstGeom>
          <a:ln>
            <a:solidFill>
              <a:schemeClr val="accent1"/>
            </a:solidFill>
          </a:ln>
        </p:spPr>
        <p:txBody>
          <a:bodyPr wrap="none">
            <a:spAutoFit/>
          </a:bodyPr>
          <a:lstStyle/>
          <a:p>
            <a:r>
              <a:rPr lang="en-US" sz="4800" dirty="0"/>
              <a:t>https://</a:t>
            </a:r>
            <a:r>
              <a:rPr lang="en-US" sz="4800" dirty="0" err="1"/>
              <a:t>community.researchspace.com</a:t>
            </a:r>
            <a:endParaRPr lang="en-US" sz="4800" dirty="0"/>
          </a:p>
        </p:txBody>
      </p:sp>
    </p:spTree>
    <p:extLst>
      <p:ext uri="{BB962C8B-B14F-4D97-AF65-F5344CB8AC3E}">
        <p14:creationId xmlns:p14="http://schemas.microsoft.com/office/powerpoint/2010/main" val="15035156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5691" y="3387295"/>
            <a:ext cx="10515600" cy="1325563"/>
          </a:xfrm>
        </p:spPr>
        <p:txBody>
          <a:bodyPr/>
          <a:lstStyle/>
          <a:p>
            <a:r>
              <a:rPr lang="en-US" dirty="0"/>
              <a:t>https://</a:t>
            </a:r>
            <a:r>
              <a:rPr lang="en-US" dirty="0" err="1"/>
              <a:t>community.researchspace.com</a:t>
            </a:r>
            <a:endParaRPr lang="en-US" dirty="0"/>
          </a:p>
        </p:txBody>
      </p:sp>
      <p:grpSp>
        <p:nvGrpSpPr>
          <p:cNvPr id="4" name="Group 3"/>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6"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extBox 6"/>
          <p:cNvSpPr txBox="1"/>
          <p:nvPr/>
        </p:nvSpPr>
        <p:spPr>
          <a:xfrm>
            <a:off x="3990073" y="2200759"/>
            <a:ext cx="4366836" cy="523220"/>
          </a:xfrm>
          <a:prstGeom prst="rect">
            <a:avLst/>
          </a:prstGeom>
          <a:noFill/>
        </p:spPr>
        <p:txBody>
          <a:bodyPr wrap="none" rtlCol="0">
            <a:spAutoFit/>
          </a:bodyPr>
          <a:lstStyle/>
          <a:p>
            <a:r>
              <a:rPr lang="en-US" sz="2800" dirty="0"/>
              <a:t>Please sign up to try </a:t>
            </a:r>
            <a:r>
              <a:rPr lang="en-US" sz="2800" dirty="0" err="1"/>
              <a:t>RSpace</a:t>
            </a:r>
            <a:r>
              <a:rPr lang="en-US" sz="2800" dirty="0"/>
              <a:t>!</a:t>
            </a:r>
          </a:p>
        </p:txBody>
      </p:sp>
    </p:spTree>
    <p:extLst>
      <p:ext uri="{BB962C8B-B14F-4D97-AF65-F5344CB8AC3E}">
        <p14:creationId xmlns:p14="http://schemas.microsoft.com/office/powerpoint/2010/main" val="9450130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5439"/>
            <a:ext cx="12192000" cy="477838"/>
            <a:chOff x="0" y="25439"/>
            <a:chExt cx="12192000" cy="477838"/>
          </a:xfrm>
        </p:grpSpPr>
        <p:sp>
          <p:nvSpPr>
            <p:cNvPr id="5" name="Rectangle 4"/>
            <p:cNvSpPr/>
            <p:nvPr/>
          </p:nvSpPr>
          <p:spPr>
            <a:xfrm>
              <a:off x="0" y="25439"/>
              <a:ext cx="12192000" cy="477838"/>
            </a:xfrm>
            <a:prstGeom prst="rect">
              <a:avLst/>
            </a:prstGeom>
            <a:solidFill>
              <a:srgbClr val="239BF5">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2" name="Picture 6" descr="rspacelogopp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 y="93702"/>
              <a:ext cx="1376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itle 1"/>
          <p:cNvSpPr>
            <a:spLocks noGrp="1"/>
          </p:cNvSpPr>
          <p:nvPr>
            <p:ph type="title"/>
          </p:nvPr>
        </p:nvSpPr>
        <p:spPr>
          <a:xfrm>
            <a:off x="457200" y="587810"/>
            <a:ext cx="2210844" cy="1143000"/>
          </a:xfrm>
        </p:spPr>
        <p:txBody>
          <a:bodyPr>
            <a:normAutofit fontScale="90000"/>
          </a:bodyPr>
          <a:lstStyle/>
          <a:p>
            <a:r>
              <a:rPr lang="en-GB" sz="2400" dirty="0"/>
              <a:t>Linking your research together</a:t>
            </a:r>
            <a:br>
              <a:rPr lang="en-GB" sz="2400" dirty="0"/>
            </a:br>
            <a:r>
              <a:rPr lang="en-GB" sz="2400" dirty="0"/>
              <a:t> </a:t>
            </a:r>
            <a:endParaRPr lang="en-US" sz="2400" dirty="0">
              <a:latin typeface="Arial" charset="0"/>
              <a:ea typeface="Avenir Book" charset="0"/>
              <a:cs typeface="Avenir Book" charset="0"/>
            </a:endParaRPr>
          </a:p>
        </p:txBody>
      </p:sp>
      <p:cxnSp>
        <p:nvCxnSpPr>
          <p:cNvPr id="14" name="Straight Arrow Connector 13"/>
          <p:cNvCxnSpPr/>
          <p:nvPr/>
        </p:nvCxnSpPr>
        <p:spPr>
          <a:xfrm>
            <a:off x="2325810" y="3663912"/>
            <a:ext cx="111599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254922" y="3654800"/>
            <a:ext cx="76778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786272" y="3659682"/>
            <a:ext cx="723542" cy="314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340459" y="3646776"/>
            <a:ext cx="709794" cy="802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61" idx="0"/>
          </p:cNvCxnSpPr>
          <p:nvPr/>
        </p:nvCxnSpPr>
        <p:spPr>
          <a:xfrm flipH="1" flipV="1">
            <a:off x="3788526" y="4245933"/>
            <a:ext cx="1056776" cy="82638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562622" y="5566876"/>
            <a:ext cx="1085938" cy="369332"/>
          </a:xfrm>
          <a:prstGeom prst="rect">
            <a:avLst/>
          </a:prstGeom>
          <a:noFill/>
        </p:spPr>
        <p:txBody>
          <a:bodyPr wrap="none" rtlCol="0">
            <a:spAutoFit/>
          </a:bodyPr>
          <a:lstStyle/>
          <a:p>
            <a:r>
              <a:rPr lang="en-US" dirty="0"/>
              <a:t>Protocol1</a:t>
            </a:r>
          </a:p>
        </p:txBody>
      </p:sp>
      <p:sp>
        <p:nvSpPr>
          <p:cNvPr id="22" name="TextBox 21"/>
          <p:cNvSpPr txBox="1"/>
          <p:nvPr/>
        </p:nvSpPr>
        <p:spPr>
          <a:xfrm>
            <a:off x="4215874" y="5566876"/>
            <a:ext cx="1085938" cy="369332"/>
          </a:xfrm>
          <a:prstGeom prst="rect">
            <a:avLst/>
          </a:prstGeom>
          <a:noFill/>
        </p:spPr>
        <p:txBody>
          <a:bodyPr wrap="none" rtlCol="0">
            <a:spAutoFit/>
          </a:bodyPr>
          <a:lstStyle/>
          <a:p>
            <a:r>
              <a:rPr lang="en-US" dirty="0"/>
              <a:t>Protocol2</a:t>
            </a:r>
          </a:p>
        </p:txBody>
      </p:sp>
      <p:sp>
        <p:nvSpPr>
          <p:cNvPr id="23" name="TextBox 22"/>
          <p:cNvSpPr txBox="1"/>
          <p:nvPr/>
        </p:nvSpPr>
        <p:spPr>
          <a:xfrm>
            <a:off x="1902996" y="3914858"/>
            <a:ext cx="413896" cy="369332"/>
          </a:xfrm>
          <a:prstGeom prst="rect">
            <a:avLst/>
          </a:prstGeom>
          <a:noFill/>
        </p:spPr>
        <p:txBody>
          <a:bodyPr wrap="none" rtlCol="0">
            <a:spAutoFit/>
          </a:bodyPr>
          <a:lstStyle/>
          <a:p>
            <a:r>
              <a:rPr lang="en-US"/>
              <a:t>E1</a:t>
            </a:r>
            <a:endParaRPr lang="en-US" dirty="0"/>
          </a:p>
        </p:txBody>
      </p:sp>
      <p:sp>
        <p:nvSpPr>
          <p:cNvPr id="24" name="TextBox 23"/>
          <p:cNvSpPr txBox="1"/>
          <p:nvPr/>
        </p:nvSpPr>
        <p:spPr>
          <a:xfrm>
            <a:off x="3540426" y="3939872"/>
            <a:ext cx="413896" cy="369332"/>
          </a:xfrm>
          <a:prstGeom prst="rect">
            <a:avLst/>
          </a:prstGeom>
          <a:noFill/>
        </p:spPr>
        <p:txBody>
          <a:bodyPr wrap="none" rtlCol="0">
            <a:spAutoFit/>
          </a:bodyPr>
          <a:lstStyle/>
          <a:p>
            <a:r>
              <a:rPr lang="en-US" dirty="0"/>
              <a:t>E2</a:t>
            </a:r>
          </a:p>
        </p:txBody>
      </p:sp>
      <p:sp>
        <p:nvSpPr>
          <p:cNvPr id="25" name="TextBox 24"/>
          <p:cNvSpPr txBox="1"/>
          <p:nvPr/>
        </p:nvSpPr>
        <p:spPr>
          <a:xfrm>
            <a:off x="5060859" y="3939872"/>
            <a:ext cx="413896" cy="369332"/>
          </a:xfrm>
          <a:prstGeom prst="rect">
            <a:avLst/>
          </a:prstGeom>
          <a:noFill/>
        </p:spPr>
        <p:txBody>
          <a:bodyPr wrap="none" rtlCol="0">
            <a:spAutoFit/>
          </a:bodyPr>
          <a:lstStyle/>
          <a:p>
            <a:r>
              <a:rPr lang="en-US" dirty="0"/>
              <a:t>E3</a:t>
            </a:r>
          </a:p>
        </p:txBody>
      </p:sp>
      <p:sp>
        <p:nvSpPr>
          <p:cNvPr id="26" name="TextBox 25"/>
          <p:cNvSpPr txBox="1"/>
          <p:nvPr/>
        </p:nvSpPr>
        <p:spPr>
          <a:xfrm>
            <a:off x="6515706" y="3909814"/>
            <a:ext cx="413896" cy="369332"/>
          </a:xfrm>
          <a:prstGeom prst="rect">
            <a:avLst/>
          </a:prstGeom>
          <a:noFill/>
        </p:spPr>
        <p:txBody>
          <a:bodyPr wrap="none" rtlCol="0">
            <a:spAutoFit/>
          </a:bodyPr>
          <a:lstStyle/>
          <a:p>
            <a:r>
              <a:rPr lang="en-US"/>
              <a:t>E4</a:t>
            </a:r>
          </a:p>
        </p:txBody>
      </p:sp>
      <p:sp>
        <p:nvSpPr>
          <p:cNvPr id="27" name="TextBox 26"/>
          <p:cNvSpPr txBox="1"/>
          <p:nvPr/>
        </p:nvSpPr>
        <p:spPr>
          <a:xfrm>
            <a:off x="7958697" y="3976168"/>
            <a:ext cx="413896" cy="369332"/>
          </a:xfrm>
          <a:prstGeom prst="rect">
            <a:avLst/>
          </a:prstGeom>
          <a:noFill/>
        </p:spPr>
        <p:txBody>
          <a:bodyPr wrap="none" rtlCol="0">
            <a:spAutoFit/>
          </a:bodyPr>
          <a:lstStyle/>
          <a:p>
            <a:r>
              <a:rPr lang="en-US" dirty="0"/>
              <a:t>E5</a:t>
            </a:r>
          </a:p>
        </p:txBody>
      </p:sp>
      <p:cxnSp>
        <p:nvCxnSpPr>
          <p:cNvPr id="28" name="Straight Arrow Connector 27"/>
          <p:cNvCxnSpPr/>
          <p:nvPr/>
        </p:nvCxnSpPr>
        <p:spPr>
          <a:xfrm flipH="1" flipV="1">
            <a:off x="1894129" y="3961784"/>
            <a:ext cx="242458" cy="95179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2413588" y="4035800"/>
            <a:ext cx="2746775" cy="95064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107818" y="3961784"/>
            <a:ext cx="1427482" cy="103503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7807" y="2038415"/>
            <a:ext cx="504051" cy="504051"/>
          </a:xfrm>
          <a:prstGeom prst="rect">
            <a:avLst/>
          </a:prstGeom>
        </p:spPr>
      </p:pic>
      <p:pic>
        <p:nvPicPr>
          <p:cNvPr id="32" name="Picture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0207" y="2190815"/>
            <a:ext cx="504051" cy="504051"/>
          </a:xfrm>
          <a:prstGeom prst="rect">
            <a:avLst/>
          </a:prstGeom>
        </p:spPr>
      </p:pic>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2607" y="2343215"/>
            <a:ext cx="504051" cy="504051"/>
          </a:xfrm>
          <a:prstGeom prst="rect">
            <a:avLst/>
          </a:prstGeom>
        </p:spPr>
      </p:pic>
      <p:cxnSp>
        <p:nvCxnSpPr>
          <p:cNvPr id="34" name="Straight Arrow Connector 33"/>
          <p:cNvCxnSpPr/>
          <p:nvPr/>
        </p:nvCxnSpPr>
        <p:spPr>
          <a:xfrm flipH="1" flipV="1">
            <a:off x="5341644" y="2585522"/>
            <a:ext cx="4324" cy="61557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35" name="Picture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5907" y="5052111"/>
            <a:ext cx="1072767" cy="673496"/>
          </a:xfrm>
          <a:prstGeom prst="rect">
            <a:avLst/>
          </a:prstGeom>
        </p:spPr>
      </p:pic>
      <p:cxnSp>
        <p:nvCxnSpPr>
          <p:cNvPr id="36" name="Straight Arrow Connector 35"/>
          <p:cNvCxnSpPr>
            <a:stCxn id="35" idx="0"/>
          </p:cNvCxnSpPr>
          <p:nvPr/>
        </p:nvCxnSpPr>
        <p:spPr>
          <a:xfrm flipH="1" flipV="1">
            <a:off x="6800144" y="4248151"/>
            <a:ext cx="292147" cy="80396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8523820" y="4008278"/>
            <a:ext cx="156754" cy="3837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6775056" y="2450886"/>
            <a:ext cx="268706" cy="6040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7774133" y="1821483"/>
            <a:ext cx="2153090" cy="369332"/>
          </a:xfrm>
          <a:prstGeom prst="rect">
            <a:avLst/>
          </a:prstGeom>
          <a:noFill/>
        </p:spPr>
        <p:txBody>
          <a:bodyPr wrap="none" rtlCol="0">
            <a:spAutoFit/>
          </a:bodyPr>
          <a:lstStyle/>
          <a:p>
            <a:r>
              <a:rPr lang="en-US" dirty="0"/>
              <a:t> Files on your servers</a:t>
            </a:r>
          </a:p>
        </p:txBody>
      </p:sp>
      <p:grpSp>
        <p:nvGrpSpPr>
          <p:cNvPr id="64" name="Group 63"/>
          <p:cNvGrpSpPr/>
          <p:nvPr/>
        </p:nvGrpSpPr>
        <p:grpSpPr>
          <a:xfrm>
            <a:off x="8185346" y="4380931"/>
            <a:ext cx="1035525" cy="556073"/>
            <a:chOff x="8185346" y="4380931"/>
            <a:chExt cx="1035525" cy="556073"/>
          </a:xfrm>
        </p:grpSpPr>
        <p:pic>
          <p:nvPicPr>
            <p:cNvPr id="37" name="Picture 3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80574" y="4380931"/>
              <a:ext cx="540297" cy="429375"/>
            </a:xfrm>
            <a:prstGeom prst="rect">
              <a:avLst/>
            </a:prstGeom>
          </p:spPr>
        </p:pic>
        <p:pic>
          <p:nvPicPr>
            <p:cNvPr id="42" name="Picture 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85346" y="4444874"/>
              <a:ext cx="528974" cy="492130"/>
            </a:xfrm>
            <a:prstGeom prst="rect">
              <a:avLst/>
            </a:prstGeom>
          </p:spPr>
        </p:pic>
      </p:grpSp>
      <p:pic>
        <p:nvPicPr>
          <p:cNvPr id="45" name="Picture 4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23409" y="1585153"/>
            <a:ext cx="1000369" cy="1000369"/>
          </a:xfrm>
          <a:prstGeom prst="rect">
            <a:avLst/>
          </a:prstGeom>
        </p:spPr>
      </p:pic>
      <p:pic>
        <p:nvPicPr>
          <p:cNvPr id="46" name="Picture 4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55163" y="3201098"/>
            <a:ext cx="770647" cy="770647"/>
          </a:xfrm>
          <a:prstGeom prst="rect">
            <a:avLst/>
          </a:prstGeom>
        </p:spPr>
      </p:pic>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41803" y="3201098"/>
            <a:ext cx="770647" cy="770647"/>
          </a:xfrm>
          <a:prstGeom prst="rect">
            <a:avLst/>
          </a:prstGeom>
        </p:spPr>
      </p:pic>
      <p:pic>
        <p:nvPicPr>
          <p:cNvPr id="48" name="Picture 4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22636" y="3201098"/>
            <a:ext cx="770647" cy="770647"/>
          </a:xfrm>
          <a:prstGeom prst="rect">
            <a:avLst/>
          </a:prstGeom>
        </p:spPr>
      </p:pic>
      <p:pic>
        <p:nvPicPr>
          <p:cNvPr id="49" name="Picture 4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0896" y="3201098"/>
            <a:ext cx="770647" cy="770647"/>
          </a:xfrm>
          <a:prstGeom prst="rect">
            <a:avLst/>
          </a:prstGeom>
        </p:spPr>
      </p:pic>
      <p:pic>
        <p:nvPicPr>
          <p:cNvPr id="50" name="Picture 4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53759" y="3201098"/>
            <a:ext cx="770647" cy="770647"/>
          </a:xfrm>
          <a:prstGeom prst="rect">
            <a:avLst/>
          </a:prstGeom>
        </p:spPr>
      </p:pic>
      <p:sp>
        <p:nvSpPr>
          <p:cNvPr id="58" name="TextBox 57"/>
          <p:cNvSpPr txBox="1"/>
          <p:nvPr/>
        </p:nvSpPr>
        <p:spPr>
          <a:xfrm>
            <a:off x="9220871" y="4437682"/>
            <a:ext cx="1887055" cy="369332"/>
          </a:xfrm>
          <a:prstGeom prst="rect">
            <a:avLst/>
          </a:prstGeom>
          <a:noFill/>
        </p:spPr>
        <p:txBody>
          <a:bodyPr wrap="none" rtlCol="0">
            <a:spAutoFit/>
          </a:bodyPr>
          <a:lstStyle/>
          <a:p>
            <a:r>
              <a:rPr lang="en-US" dirty="0"/>
              <a:t> Files on the cloud</a:t>
            </a:r>
          </a:p>
        </p:txBody>
      </p:sp>
      <p:pic>
        <p:nvPicPr>
          <p:cNvPr id="61" name="Picture 6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67244" y="5072316"/>
            <a:ext cx="556115" cy="556115"/>
          </a:xfrm>
          <a:prstGeom prst="rect">
            <a:avLst/>
          </a:prstGeom>
        </p:spPr>
      </p:pic>
      <p:pic>
        <p:nvPicPr>
          <p:cNvPr id="62" name="Picture 6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87978" y="5003823"/>
            <a:ext cx="693101" cy="693101"/>
          </a:xfrm>
          <a:prstGeom prst="rect">
            <a:avLst/>
          </a:prstGeom>
        </p:spPr>
      </p:pic>
    </p:spTree>
    <p:extLst>
      <p:ext uri="{BB962C8B-B14F-4D97-AF65-F5344CB8AC3E}">
        <p14:creationId xmlns:p14="http://schemas.microsoft.com/office/powerpoint/2010/main" val="10772248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3883</TotalTime>
  <Words>1206</Words>
  <Application>Microsoft Office PowerPoint</Application>
  <PresentationFormat>Custom</PresentationFormat>
  <Paragraphs>151</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Interface design    </vt:lpstr>
      <vt:lpstr>Editing  </vt:lpstr>
      <vt:lpstr>Editing  </vt:lpstr>
      <vt:lpstr>Editing  </vt:lpstr>
      <vt:lpstr>Editing  </vt:lpstr>
      <vt:lpstr>Linking your work together </vt:lpstr>
      <vt:lpstr>Linking your work together </vt:lpstr>
      <vt:lpstr>Navigation and workflow  </vt:lpstr>
      <vt:lpstr>Navigation and workflow  </vt:lpstr>
      <vt:lpstr>Designed for life sciences labs</vt:lpstr>
      <vt:lpstr>Data Management and storage    </vt:lpstr>
      <vt:lpstr>Integration with other software and/or cloud services    </vt:lpstr>
      <vt:lpstr>Integration with other software and/or cloud services    </vt:lpstr>
      <vt:lpstr>Integration with other software and/or cloud services    </vt:lpstr>
      <vt:lpstr>Integration with other software and/or cloud services    </vt:lpstr>
      <vt:lpstr>Export features: convenient and no lock in.   </vt:lpstr>
      <vt:lpstr>Why come to the demo?  </vt:lpstr>
      <vt:lpstr>https://community.researchspace.com</vt:lpstr>
      <vt:lpstr>Linking your research together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Adams</dc:creator>
  <cp:lastModifiedBy>Marta Teperek</cp:lastModifiedBy>
  <cp:revision>91</cp:revision>
  <cp:lastPrinted>2018-03-12T15:07:34Z</cp:lastPrinted>
  <dcterms:created xsi:type="dcterms:W3CDTF">2018-01-11T16:52:26Z</dcterms:created>
  <dcterms:modified xsi:type="dcterms:W3CDTF">2018-03-13T12:03:38Z</dcterms:modified>
</cp:coreProperties>
</file>