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62" r:id="rId3"/>
    <p:sldId id="288" r:id="rId4"/>
    <p:sldId id="289" r:id="rId5"/>
    <p:sldId id="292" r:id="rId6"/>
    <p:sldId id="296" r:id="rId7"/>
    <p:sldId id="290" r:id="rId8"/>
    <p:sldId id="295" r:id="rId9"/>
    <p:sldId id="264" r:id="rId10"/>
    <p:sldId id="263" r:id="rId11"/>
    <p:sldId id="270" r:id="rId12"/>
    <p:sldId id="271" r:id="rId13"/>
    <p:sldId id="272" r:id="rId14"/>
    <p:sldId id="294" r:id="rId15"/>
    <p:sldId id="293" r:id="rId16"/>
    <p:sldId id="257" r:id="rId17"/>
    <p:sldId id="275" r:id="rId18"/>
    <p:sldId id="273" r:id="rId19"/>
    <p:sldId id="274" r:id="rId20"/>
    <p:sldId id="276" r:id="rId21"/>
    <p:sldId id="277" r:id="rId22"/>
    <p:sldId id="278" r:id="rId23"/>
    <p:sldId id="279" r:id="rId24"/>
    <p:sldId id="25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60" r:id="rId34"/>
    <p:sldId id="261" r:id="rId35"/>
    <p:sldId id="265" r:id="rId36"/>
  </p:sldIdLst>
  <p:sldSz cx="9144000" cy="5715000" type="screen16x1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5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42"/>
    <p:restoredTop sz="94433"/>
  </p:normalViewPr>
  <p:slideViewPr>
    <p:cSldViewPr snapToGrid="0" snapToObjects="1">
      <p:cViewPr>
        <p:scale>
          <a:sx n="111" d="100"/>
          <a:sy n="111" d="100"/>
        </p:scale>
        <p:origin x="-859" y="-24"/>
      </p:cViewPr>
      <p:guideLst>
        <p:guide orient="horz" pos="29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A412C-5630-4819-9C48-A996C04B96A6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0EF58-4135-46F9-B5DB-FA80D5677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940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885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607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538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174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190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69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476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852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150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908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265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258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121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790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521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837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060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885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089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1687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20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0767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531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4888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4562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6657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7876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27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7434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3624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0702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3669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4352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8749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EF58-4135-46F9-B5DB-FA80D5677854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1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7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30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2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05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3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368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6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06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526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5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89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63DAC-E144-B74D-BC6E-775694601E90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109B2-F126-474C-AA5A-DB8AB02453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9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E77F77A-3CD2-2043-B33D-B90F02434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7187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BF07C66-00FB-8540-83EF-0E545AB55BDA}"/>
              </a:ext>
            </a:extLst>
          </p:cNvPr>
          <p:cNvSpPr txBox="1"/>
          <p:nvPr/>
        </p:nvSpPr>
        <p:spPr>
          <a:xfrm>
            <a:off x="219456" y="4888992"/>
            <a:ext cx="4559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Alastair Downie</a:t>
            </a:r>
          </a:p>
          <a:p>
            <a:r>
              <a:rPr lang="en-US" sz="1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Gurdon Institute, University of Cambridge</a:t>
            </a:r>
          </a:p>
        </p:txBody>
      </p:sp>
    </p:spTree>
    <p:extLst>
      <p:ext uri="{BB962C8B-B14F-4D97-AF65-F5344CB8AC3E}">
        <p14:creationId xmlns:p14="http://schemas.microsoft.com/office/powerpoint/2010/main" val="55561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D15D573-6BFA-684E-A2E6-795C1BC787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"/>
            <a:ext cx="9144000" cy="571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0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E44D778-F2B3-ED41-8B83-EE4F6D319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36" y="617746"/>
            <a:ext cx="5989576" cy="39179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231764A-DC35-DA4E-A229-E339BB7AF2DF}"/>
              </a:ext>
            </a:extLst>
          </p:cNvPr>
          <p:cNvSpPr txBox="1"/>
          <p:nvPr/>
        </p:nvSpPr>
        <p:spPr>
          <a:xfrm>
            <a:off x="6140312" y="2300458"/>
            <a:ext cx="531340" cy="37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274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C5C1E0A-C256-9948-9AD0-1316005EA9B1}"/>
              </a:ext>
            </a:extLst>
          </p:cNvPr>
          <p:cNvSpPr txBox="1"/>
          <p:nvPr/>
        </p:nvSpPr>
        <p:spPr>
          <a:xfrm>
            <a:off x="2864074" y="3427244"/>
            <a:ext cx="531340" cy="37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67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F5D9490-99FD-714E-A5F0-4C1C4D4FB9EA}"/>
              </a:ext>
            </a:extLst>
          </p:cNvPr>
          <p:cNvSpPr/>
          <p:nvPr/>
        </p:nvSpPr>
        <p:spPr>
          <a:xfrm>
            <a:off x="811136" y="1997636"/>
            <a:ext cx="928974" cy="21716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FFC5040-DB89-7242-AB9F-6D24E8A805DD}"/>
              </a:ext>
            </a:extLst>
          </p:cNvPr>
          <p:cNvSpPr txBox="1"/>
          <p:nvPr/>
        </p:nvSpPr>
        <p:spPr>
          <a:xfrm>
            <a:off x="122247" y="2324774"/>
            <a:ext cx="1630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Arial" charset="0"/>
                <a:ea typeface="Arial" charset="0"/>
                <a:cs typeface="Arial" charset="0"/>
              </a:rPr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EE95E2-8DDA-854A-BD0C-493B8BFDC387}"/>
              </a:ext>
            </a:extLst>
          </p:cNvPr>
          <p:cNvSpPr txBox="1"/>
          <p:nvPr/>
        </p:nvSpPr>
        <p:spPr>
          <a:xfrm>
            <a:off x="195259" y="3441729"/>
            <a:ext cx="1556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charset="0"/>
                <a:ea typeface="Arial" charset="0"/>
                <a:cs typeface="Arial" charset="0"/>
              </a:rPr>
              <a:t>No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8045C3CB-F481-E245-A379-D9FA513AF02B}"/>
              </a:ext>
            </a:extLst>
          </p:cNvPr>
          <p:cNvSpPr/>
          <p:nvPr/>
        </p:nvSpPr>
        <p:spPr>
          <a:xfrm>
            <a:off x="2770088" y="1371600"/>
            <a:ext cx="2106706" cy="397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60510E4-E573-4E4D-8953-7424AFB9C301}"/>
              </a:ext>
            </a:extLst>
          </p:cNvPr>
          <p:cNvSpPr txBox="1"/>
          <p:nvPr/>
        </p:nvSpPr>
        <p:spPr>
          <a:xfrm>
            <a:off x="654123" y="633050"/>
            <a:ext cx="764419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Would you be interested in a Campus/School/Departmental Electronic Lab Notebook package?</a:t>
            </a:r>
            <a:endParaRPr lang="en-US" sz="2400" dirty="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774556A-C8E2-F942-B8B8-30BB236DF609}"/>
              </a:ext>
            </a:extLst>
          </p:cNvPr>
          <p:cNvSpPr txBox="1"/>
          <p:nvPr/>
        </p:nvSpPr>
        <p:spPr>
          <a:xfrm>
            <a:off x="6132802" y="3739654"/>
            <a:ext cx="100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n=341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ACD8295-06BD-2243-A16F-B9747C4EE432}"/>
              </a:ext>
            </a:extLst>
          </p:cNvPr>
          <p:cNvSpPr txBox="1"/>
          <p:nvPr/>
        </p:nvSpPr>
        <p:spPr>
          <a:xfrm>
            <a:off x="6014743" y="4816634"/>
            <a:ext cx="28812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School of Biological Sciences,</a:t>
            </a:r>
          </a:p>
          <a:p>
            <a:r>
              <a:rPr lang="en-US" dirty="0">
                <a:latin typeface="+mj-lt"/>
              </a:rPr>
              <a:t>University of Cambridge, Dec 2016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DFFFD44-1BCC-F34C-9981-BF26726B07A1}"/>
              </a:ext>
            </a:extLst>
          </p:cNvPr>
          <p:cNvSpPr/>
          <p:nvPr/>
        </p:nvSpPr>
        <p:spPr>
          <a:xfrm>
            <a:off x="2200770" y="4236390"/>
            <a:ext cx="461741" cy="29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DA947EA-18FB-AD46-AD80-F4700F9D9668}"/>
              </a:ext>
            </a:extLst>
          </p:cNvPr>
          <p:cNvSpPr/>
          <p:nvPr/>
        </p:nvSpPr>
        <p:spPr>
          <a:xfrm>
            <a:off x="3076550" y="4236390"/>
            <a:ext cx="563114" cy="29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D5179F4C-FE89-414B-8E20-74616C4E8917}"/>
              </a:ext>
            </a:extLst>
          </p:cNvPr>
          <p:cNvSpPr/>
          <p:nvPr/>
        </p:nvSpPr>
        <p:spPr>
          <a:xfrm>
            <a:off x="4249263" y="4236390"/>
            <a:ext cx="372093" cy="29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60E780DF-AA6D-2E4E-8438-15E861E2C3B0}"/>
              </a:ext>
            </a:extLst>
          </p:cNvPr>
          <p:cNvSpPr/>
          <p:nvPr/>
        </p:nvSpPr>
        <p:spPr>
          <a:xfrm>
            <a:off x="5301287" y="4278045"/>
            <a:ext cx="445083" cy="29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51725C93-49A5-6545-B4D4-C6535EF9C6B1}"/>
              </a:ext>
            </a:extLst>
          </p:cNvPr>
          <p:cNvSpPr/>
          <p:nvPr/>
        </p:nvSpPr>
        <p:spPr>
          <a:xfrm>
            <a:off x="6450464" y="4270827"/>
            <a:ext cx="372093" cy="29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9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6770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1</a:t>
            </a:r>
            <a:r>
              <a:rPr lang="en-GB" sz="2400" baseline="300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st</a:t>
            </a:r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 ELN in 1997 - Industry was quick to adopt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4" y="1537844"/>
            <a:ext cx="718949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Scale of operations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Requirement for absolutely consistent processes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Protection of Intellectual Property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Other commercial and corporate responsibilities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160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6770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1</a:t>
            </a:r>
            <a:r>
              <a:rPr lang="en-GB" sz="2400" baseline="300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st</a:t>
            </a:r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 ELN in 1997 - Industry was quick to adopt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4" y="1537844"/>
            <a:ext cx="71894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Scale of operations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Requirement for absolutely consistent processes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Protection of Intellectual Property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Other commercial and corporate responsibilities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Boardroom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4251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6770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1</a:t>
            </a:r>
            <a:r>
              <a:rPr lang="en-GB" sz="2400" baseline="300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st</a:t>
            </a:r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 ELN in 1997 - Industry was quick to adopt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4" y="1537844"/>
            <a:ext cx="71894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Scale of operations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Requirement for absolutely consistent processes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Protection of Intellectual Property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Other commercial and corporate responsibilities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Boardroom...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vs Academic freedom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137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6825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What’s holding University researchers back?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4" y="1537844"/>
            <a:ext cx="74553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 err="1">
                <a:latin typeface="Arial Rounded MT Bold" panose="020F0704030504030204" pitchFamily="34" charset="77"/>
              </a:rPr>
              <a:t>Benchling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Biovia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Docollab</a:t>
            </a:r>
            <a:r>
              <a:rPr lang="en-GB" sz="1800" dirty="0">
                <a:latin typeface="Arial Rounded MT Bold" panose="020F0704030504030204" pitchFamily="34" charset="77"/>
              </a:rPr>
              <a:t>, e-Notebook, e-Workbook, </a:t>
            </a:r>
            <a:r>
              <a:rPr lang="en-GB" sz="1800" dirty="0" err="1">
                <a:latin typeface="Arial Rounded MT Bold" panose="020F0704030504030204" pitchFamily="34" charset="77"/>
              </a:rPr>
              <a:t>eLabFTW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eLABJournal</a:t>
            </a:r>
            <a:r>
              <a:rPr lang="en-GB" sz="1800" dirty="0">
                <a:latin typeface="Arial Rounded MT Bold" panose="020F0704030504030204" pitchFamily="34" charset="77"/>
              </a:rPr>
              <a:t>, Findings, </a:t>
            </a:r>
            <a:r>
              <a:rPr lang="en-GB" sz="1800" dirty="0" err="1">
                <a:latin typeface="Arial Rounded MT Bold" panose="020F0704030504030204" pitchFamily="34" charset="77"/>
              </a:rPr>
              <a:t>Hivebench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LabArchives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LabCloud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LabCollector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Labfolder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LabGuru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Labii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LabTrove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Mbook</a:t>
            </a:r>
            <a:r>
              <a:rPr lang="en-GB" sz="1800" dirty="0">
                <a:latin typeface="Arial Rounded MT Bold" panose="020F0704030504030204" pitchFamily="34" charset="77"/>
              </a:rPr>
              <a:t>, Open Science Framework, </a:t>
            </a:r>
            <a:r>
              <a:rPr lang="en-GB" sz="1800" dirty="0" err="1">
                <a:latin typeface="Arial Rounded MT Bold" panose="020F0704030504030204" pitchFamily="34" charset="77"/>
              </a:rPr>
              <a:t>OpenLab</a:t>
            </a:r>
            <a:r>
              <a:rPr lang="en-GB" sz="1800" dirty="0">
                <a:latin typeface="Arial Rounded MT Bold" panose="020F0704030504030204" pitchFamily="34" charset="77"/>
              </a:rPr>
              <a:t>, Quiver, </a:t>
            </a:r>
            <a:r>
              <a:rPr lang="en-GB" sz="1800" dirty="0" err="1">
                <a:latin typeface="Arial Rounded MT Bold" panose="020F0704030504030204" pitchFamily="34" charset="77"/>
              </a:rPr>
              <a:t>REDCap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RSpace</a:t>
            </a:r>
            <a:r>
              <a:rPr lang="en-GB" sz="1800" dirty="0"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latin typeface="Arial Rounded MT Bold" panose="020F0704030504030204" pitchFamily="34" charset="77"/>
              </a:rPr>
              <a:t>SciNote</a:t>
            </a:r>
            <a:r>
              <a:rPr lang="en-GB" sz="1800" dirty="0">
                <a:latin typeface="Arial Rounded MT Bold" panose="020F0704030504030204" pitchFamily="34" charset="77"/>
              </a:rPr>
              <a:t>, Signals, SLIMS....</a:t>
            </a:r>
          </a:p>
        </p:txBody>
      </p:sp>
    </p:spTree>
    <p:extLst>
      <p:ext uri="{BB962C8B-B14F-4D97-AF65-F5344CB8AC3E}">
        <p14:creationId xmlns:p14="http://schemas.microsoft.com/office/powerpoint/2010/main" val="404675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6825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What’s holding University researchers back?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4" y="1537844"/>
            <a:ext cx="745537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Benchling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Biovia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Docollab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e-Notebook, e-Workbook,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eLabFTW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eLABJournal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Findings,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Hivebench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LabArchives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LabCloud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LabCollector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Labfolder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LabGuru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Labii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LabTrove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Mbook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Open Science Framework,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OpenLab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Quiver,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REDCap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RSpace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</a:t>
            </a:r>
            <a:r>
              <a:rPr lang="en-GB" sz="1800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SciNote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, Signals, SLIMS....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Research work, grant applications, research strategy, competition, staff management, teaching, lab management, primary manuscripts, review manuscripts, peer review, recruitment, committees, budget management, license management....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868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EAC1FF1-9F4A-5A45-BCA7-BFCCFFF973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6"/>
            <a:ext cx="9144000" cy="571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3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425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www.gurdon.cam.ac.uk/eln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What is an electronic lab notebook and why should I use one?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A note about DIY systems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ELN vs LIMS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Disengagement – what if I want to change systems?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Narrowing the scope, creating a shortlist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Evaluating ELN products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Table of 25 current ELN products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Discussion forum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718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6567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Alternative / DIY Electronic Lab Notebooks 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87100A-E72F-C14E-B4AD-01F6DC4FB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01" y="2025575"/>
            <a:ext cx="1536013" cy="10309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1E690CB-E8BE-0742-91EA-AC6275C7D4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30" y="3171878"/>
            <a:ext cx="3101459" cy="7133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5EA72A0-A085-9C49-9A09-11F4FC5FBD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96" y="2538876"/>
            <a:ext cx="2931085" cy="3671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6AEFFED-5816-7A44-91D3-E5D1946241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6" y="3955417"/>
            <a:ext cx="2931459" cy="650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961B1E6-DA0C-124A-A428-C816FA310B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40" y="1511164"/>
            <a:ext cx="3173506" cy="8328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B195458-C4E5-7545-B897-9AECE564F5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23" y="3186653"/>
            <a:ext cx="3493247" cy="14971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D80E32E-454D-514A-86E5-7ABFD3E2FF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546" y="2409179"/>
            <a:ext cx="1954306" cy="5276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737FA18E-613C-ED4B-9DF3-1BBE091504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486" y="4683759"/>
            <a:ext cx="2779059" cy="4697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DEDF1467-3592-D949-AE31-AA75F0688A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794" y="1604751"/>
            <a:ext cx="2217743" cy="7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84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LIMS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4" y="1537844"/>
            <a:ext cx="328814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Heavy duty database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Sample management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Freezer stocks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Reagents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Protocol management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Data capture / automation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Procurement / ordering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+ ELN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67BBA9-0F98-244D-9241-6168FC1E5B24}"/>
              </a:ext>
            </a:extLst>
          </p:cNvPr>
          <p:cNvSpPr txBox="1"/>
          <p:nvPr/>
        </p:nvSpPr>
        <p:spPr>
          <a:xfrm>
            <a:off x="5010727" y="665010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ELN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7ADA2D-8D00-634F-9150-A0A798ED30F6}"/>
              </a:ext>
            </a:extLst>
          </p:cNvPr>
          <p:cNvSpPr txBox="1"/>
          <p:nvPr/>
        </p:nvSpPr>
        <p:spPr>
          <a:xfrm>
            <a:off x="5010726" y="1537844"/>
            <a:ext cx="311265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Journal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Collaboration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Experiment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Data management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Protocol management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Scheduling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Version control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+ LIMS</a:t>
            </a:r>
          </a:p>
        </p:txBody>
      </p:sp>
    </p:spTree>
    <p:extLst>
      <p:ext uri="{BB962C8B-B14F-4D97-AF65-F5344CB8AC3E}">
        <p14:creationId xmlns:p14="http://schemas.microsoft.com/office/powerpoint/2010/main" val="172359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4063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What if I make a mistake?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0293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4063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What if I make a mistake?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A80A96D-7F01-E14E-B0C1-4FB156762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864" y="2978834"/>
            <a:ext cx="446442" cy="43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5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4063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What if I make a mistake?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F786DC-B85E-914E-9A90-49479CB1B2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864" y="2978834"/>
            <a:ext cx="446442" cy="4340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637CCA-B28F-B74E-86F7-D37875A59A90}"/>
              </a:ext>
            </a:extLst>
          </p:cNvPr>
          <p:cNvSpPr txBox="1"/>
          <p:nvPr/>
        </p:nvSpPr>
        <p:spPr>
          <a:xfrm>
            <a:off x="4312232" y="1610804"/>
            <a:ext cx="27204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3200" dirty="0">
                <a:latin typeface="Arial Rounded MT Bold" panose="020F0704030504030204" pitchFamily="34" charset="77"/>
              </a:rPr>
              <a:t>Search  </a:t>
            </a:r>
            <a:r>
              <a:rPr lang="en-GB" sz="3200" b="1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✓</a:t>
            </a:r>
          </a:p>
          <a:p>
            <a:pPr>
              <a:spcAft>
                <a:spcPts val="1200"/>
              </a:spcAft>
            </a:pPr>
            <a:r>
              <a:rPr lang="en-GB" sz="3200" dirty="0">
                <a:latin typeface="Arial Rounded MT Bold" panose="020F0704030504030204" pitchFamily="34" charset="77"/>
              </a:rPr>
              <a:t>Share  </a:t>
            </a:r>
            <a:r>
              <a:rPr lang="en-GB" sz="3200" b="1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✓</a:t>
            </a:r>
          </a:p>
          <a:p>
            <a:pPr>
              <a:spcAft>
                <a:spcPts val="1200"/>
              </a:spcAft>
            </a:pPr>
            <a:r>
              <a:rPr lang="en-GB" sz="3200" dirty="0">
                <a:latin typeface="Arial Rounded MT Bold" panose="020F0704030504030204" pitchFamily="34" charset="77"/>
              </a:rPr>
              <a:t>Secure  </a:t>
            </a:r>
            <a:r>
              <a:rPr lang="en-GB" sz="3200" b="1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✓</a:t>
            </a:r>
          </a:p>
          <a:p>
            <a:pPr>
              <a:spcAft>
                <a:spcPts val="1200"/>
              </a:spcAft>
            </a:pPr>
            <a:r>
              <a:rPr lang="en-GB" sz="3200" dirty="0">
                <a:latin typeface="Arial Rounded MT Bold" panose="020F0704030504030204" pitchFamily="34" charset="77"/>
              </a:rPr>
              <a:t>Backup  </a:t>
            </a:r>
            <a:r>
              <a:rPr lang="en-GB" sz="3200" b="1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✓</a:t>
            </a:r>
          </a:p>
          <a:p>
            <a:pPr>
              <a:spcAft>
                <a:spcPts val="1200"/>
              </a:spcAft>
            </a:pPr>
            <a:r>
              <a:rPr lang="en-GB" sz="3200" dirty="0">
                <a:latin typeface="Arial Rounded MT Bold" panose="020F0704030504030204" pitchFamily="34" charset="77"/>
              </a:rPr>
              <a:t>Print  </a:t>
            </a:r>
            <a:r>
              <a:rPr lang="en-GB" sz="3200" b="1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✓</a:t>
            </a:r>
            <a:endParaRPr lang="en-US" sz="3200" b="1" dirty="0">
              <a:solidFill>
                <a:srgbClr val="00B050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643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Do you have a budget?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7991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0321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Do you have a budget?								</a:t>
            </a:r>
            <a:r>
              <a:rPr lang="en-GB" sz="1400" dirty="0">
                <a:latin typeface="Arial Rounded MT Bold" panose="020F0704030504030204" pitchFamily="34" charset="77"/>
              </a:rPr>
              <a:t>Is it really free forever?  How much is the right product worth?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8147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have a budget?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Will you use the software as an individual or a group?			</a:t>
            </a:r>
            <a:r>
              <a:rPr lang="en-GB" sz="1400" dirty="0">
                <a:latin typeface="Arial Rounded MT Bold" panose="020F0704030504030204" pitchFamily="34" charset="77"/>
              </a:rPr>
              <a:t>Collaborative vs self-contained, comprehensive vs lightweight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9431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0321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have a budget?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Do you need supervisor features?						</a:t>
            </a:r>
            <a:r>
              <a:rPr lang="en-GB" sz="1400" dirty="0">
                <a:latin typeface="Arial Rounded MT Bold" panose="020F0704030504030204" pitchFamily="34" charset="77"/>
              </a:rPr>
              <a:t>Group activity dashboard, commenting &amp; discussions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7256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0321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have a budget?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Departmental or Institutional deployment?				</a:t>
            </a:r>
            <a:r>
              <a:rPr lang="en-GB" sz="1400" dirty="0">
                <a:latin typeface="Arial Rounded MT Bold" panose="020F0704030504030204" pitchFamily="34" charset="77"/>
              </a:rPr>
              <a:t>Please everyone? Or focus on stability, accessibility and universal relevance?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375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0321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have a budget?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Do you need multi-OS compatibility?					</a:t>
            </a:r>
            <a:r>
              <a:rPr lang="en-GB" sz="1400" dirty="0">
                <a:latin typeface="Arial Rounded MT Bold" panose="020F0704030504030204" pitchFamily="34" charset="77"/>
              </a:rPr>
              <a:t>Browser-based &amp; OS agnostic, or application-based?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199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0321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have a budget?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What devices will be used to operate the software?			</a:t>
            </a:r>
            <a:r>
              <a:rPr lang="en-GB" sz="1400" dirty="0">
                <a:latin typeface="Arial Rounded MT Bold" panose="020F0704030504030204" pitchFamily="34" charset="77"/>
              </a:rPr>
              <a:t>Tablets on bench? Voice recognition? Phones? Paper?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security and compliance requirements?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9899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303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Creating a shortlist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0321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have a budget?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Will you use the software as an individual or a group?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supervisor features?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Departmental or Institutional deployment?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Do you need multi-OS compatibility?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What devices will be used to operate the software?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Data security and compliance requirements?				</a:t>
            </a:r>
            <a:r>
              <a:rPr lang="en-GB" sz="1400" dirty="0">
                <a:latin typeface="Arial Rounded MT Bold" panose="020F0704030504030204" pitchFamily="34" charset="77"/>
              </a:rPr>
              <a:t>GDPR vs location of storage? Use local storage? Or locally-managed ELN? 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1223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8484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Interface design									</a:t>
            </a:r>
            <a:r>
              <a:rPr lang="en-GB" sz="1400" dirty="0">
                <a:latin typeface="Arial Rounded MT Bold" panose="020F0704030504030204" pitchFamily="34" charset="77"/>
              </a:rPr>
              <a:t>Look and feel? Intuitive? Efficient? Comfortable?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0723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Workflow suitability								</a:t>
            </a:r>
            <a:r>
              <a:rPr lang="en-GB" sz="1400" dirty="0">
                <a:latin typeface="Arial Rounded MT Bold" panose="020F0704030504030204" pitchFamily="34" charset="77"/>
              </a:rPr>
              <a:t>ELN workflow vs real workflow? Linear vs all-over-the-place?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088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Content creation tools								</a:t>
            </a:r>
            <a:r>
              <a:rPr lang="en-GB" sz="1400" dirty="0">
                <a:latin typeface="Arial Rounded MT Bold" panose="020F0704030504030204" pitchFamily="34" charset="77"/>
              </a:rPr>
              <a:t>Writing, drawing, annotation, markup, equations, chemical structures...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052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Data management &amp; storage features					</a:t>
            </a:r>
            <a:r>
              <a:rPr lang="en-GB" sz="1400" dirty="0">
                <a:latin typeface="Arial Rounded MT Bold" panose="020F0704030504030204" pitchFamily="34" charset="77"/>
              </a:rPr>
              <a:t>Upload typical file types/sizes? Larger files? Display/operation? Backed-up?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047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Integration with other software and/or cloud services			</a:t>
            </a:r>
            <a:r>
              <a:rPr lang="en-GB" sz="1400" dirty="0">
                <a:latin typeface="Arial Rounded MT Bold" panose="020F0704030504030204" pitchFamily="34" charset="77"/>
              </a:rPr>
              <a:t>Office apps, Statistics, Institutional storage, Community repositories…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770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Collaboration features								</a:t>
            </a:r>
            <a:r>
              <a:rPr lang="en-GB" sz="1400" dirty="0">
                <a:latin typeface="Arial Rounded MT Bold" panose="020F0704030504030204" pitchFamily="34" charset="77"/>
              </a:rPr>
              <a:t>Share data and comments in group? Invite external collaboration?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981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PI/Supervisor features								</a:t>
            </a:r>
            <a:r>
              <a:rPr lang="en-GB" sz="1400" dirty="0">
                <a:latin typeface="Arial Rounded MT Bold" panose="020F0704030504030204" pitchFamily="34" charset="77"/>
              </a:rPr>
              <a:t>Sufficient oversight and feedback tools? Team/account management?</a:t>
            </a:r>
            <a:endParaRPr lang="en-GB" sz="1800" dirty="0">
              <a:latin typeface="Arial Rounded MT Bold" panose="020F0704030504030204" pitchFamily="34" charset="77"/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Export features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5939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559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Evaluating your shortlisted products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Interface design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Workflow suitability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Content creation tools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Data management &amp; storage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Integration with other software and/or cloud services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Collaboration features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77"/>
              </a:rPr>
              <a:t>• PI/Supervisor features</a:t>
            </a:r>
          </a:p>
          <a:p>
            <a:pPr>
              <a:spcAft>
                <a:spcPts val="1200"/>
              </a:spcAft>
              <a:tabLst>
                <a:tab pos="347663" algn="l"/>
              </a:tabLst>
            </a:pPr>
            <a:r>
              <a:rPr lang="en-GB" sz="1800" dirty="0">
                <a:latin typeface="Arial Rounded MT Bold" panose="020F0704030504030204" pitchFamily="34" charset="77"/>
              </a:rPr>
              <a:t>• Export features									</a:t>
            </a:r>
            <a:r>
              <a:rPr lang="en-GB" sz="1400" dirty="0">
                <a:latin typeface="Arial Rounded MT Bold" panose="020F0704030504030204" pitchFamily="34" charset="77"/>
              </a:rPr>
              <a:t>Pages, Sections, Entire ELN? Data in original formats?</a:t>
            </a:r>
            <a:endParaRPr lang="en-US" sz="1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2120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15D0F69-DFB6-FF44-9120-B522D0318E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9"/>
            <a:ext cx="9144000" cy="57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928ACD2-A78D-E144-A3A8-D6A045410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" y="0"/>
            <a:ext cx="913470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2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917773F-6BEE-DE41-9039-1655B9B72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88" y="4702177"/>
            <a:ext cx="1693506" cy="3484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902EC3-CD1B-D34C-8D5B-0CD06D9C52C0}"/>
              </a:ext>
            </a:extLst>
          </p:cNvPr>
          <p:cNvSpPr txBox="1"/>
          <p:nvPr/>
        </p:nvSpPr>
        <p:spPr>
          <a:xfrm>
            <a:off x="720436" y="665010"/>
            <a:ext cx="425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www.gurdon.cam.ac.uk/eln</a:t>
            </a:r>
            <a:endParaRPr lang="en-US" sz="2400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5D7CD3-87ED-244B-8FFB-825A4F25FD2F}"/>
              </a:ext>
            </a:extLst>
          </p:cNvPr>
          <p:cNvSpPr txBox="1"/>
          <p:nvPr/>
        </p:nvSpPr>
        <p:spPr>
          <a:xfrm>
            <a:off x="720435" y="1537844"/>
            <a:ext cx="75922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Alastair Downie</a:t>
            </a:r>
          </a:p>
          <a:p>
            <a:pPr>
              <a:spcAft>
                <a:spcPts val="1200"/>
              </a:spcAft>
            </a:pPr>
            <a:r>
              <a:rPr lang="en-GB" sz="1800" dirty="0">
                <a:latin typeface="Arial Rounded MT Bold" panose="020F0704030504030204" pitchFamily="34" charset="77"/>
              </a:rPr>
              <a:t>a.downie@gurdon.cam.ac.uk</a:t>
            </a:r>
          </a:p>
          <a:p>
            <a:pPr>
              <a:spcAft>
                <a:spcPts val="1200"/>
              </a:spcAft>
            </a:pPr>
            <a:r>
              <a:rPr lang="en-US" sz="1800" dirty="0">
                <a:latin typeface="Arial Rounded MT Bold" panose="020F0704030504030204" pitchFamily="34" charset="77"/>
              </a:rPr>
              <a:t>+44 1223 762556</a:t>
            </a:r>
          </a:p>
        </p:txBody>
      </p:sp>
    </p:spTree>
    <p:extLst>
      <p:ext uri="{BB962C8B-B14F-4D97-AF65-F5344CB8AC3E}">
        <p14:creationId xmlns:p14="http://schemas.microsoft.com/office/powerpoint/2010/main" val="4628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5713</TotalTime>
  <Words>1016</Words>
  <Application>Microsoft Office PowerPoint</Application>
  <PresentationFormat>On-screen Show (16:10)</PresentationFormat>
  <Paragraphs>253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Alastair Downie</dc:creator>
  <cp:lastModifiedBy>Marta Teperek</cp:lastModifiedBy>
  <cp:revision>80</cp:revision>
  <dcterms:created xsi:type="dcterms:W3CDTF">2018-02-14T11:07:48Z</dcterms:created>
  <dcterms:modified xsi:type="dcterms:W3CDTF">2018-03-12T07:05:57Z</dcterms:modified>
</cp:coreProperties>
</file>