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0" r:id="rId2"/>
    <p:sldId id="257" r:id="rId3"/>
    <p:sldId id="261" r:id="rId4"/>
    <p:sldId id="259" r:id="rId5"/>
    <p:sldId id="265" r:id="rId6"/>
    <p:sldId id="283" r:id="rId7"/>
    <p:sldId id="274" r:id="rId8"/>
    <p:sldId id="266" r:id="rId9"/>
    <p:sldId id="273" r:id="rId10"/>
    <p:sldId id="282" r:id="rId11"/>
    <p:sldId id="275" r:id="rId12"/>
    <p:sldId id="278" r:id="rId13"/>
    <p:sldId id="264" r:id="rId14"/>
    <p:sldId id="269" r:id="rId15"/>
    <p:sldId id="270" r:id="rId16"/>
    <p:sldId id="281" r:id="rId17"/>
    <p:sldId id="260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023603"/>
    <a:srgbClr val="58992D"/>
    <a:srgbClr val="00496D"/>
    <a:srgbClr val="30B030"/>
    <a:srgbClr val="16A4A5"/>
    <a:srgbClr val="167C7D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>
        <p:scale>
          <a:sx n="93" d="100"/>
          <a:sy n="93" d="100"/>
        </p:scale>
        <p:origin x="-106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92129-56B8-48B3-8AA9-AEC8F1FBB773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DB12D-925C-4E8E-A9A5-586E3C7BA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887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7A1C2-33DF-4C29-A986-8B78209BDFBE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2678D-1DE9-4CE5-AEBF-BB4A6EFEDD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351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139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121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34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191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052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590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311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936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746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199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706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761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819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966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0765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103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2678D-1DE9-4CE5-AEBF-BB4A6EFEDDF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584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AFEA-A6BF-42D9-94AA-E9A291B15320}" type="datetime1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713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D492C-5268-4FA5-B2A5-D30B4FA0617E}" type="datetime1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749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2B6E7-3F96-46F4-9F30-B66133D9F7B0}" type="datetime1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36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3810-7EF8-40EF-9E76-0F965863FA5F}" type="datetime1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394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E47CA-23E4-4B00-980D-3B571F35C5AC}" type="datetime1">
              <a:rPr lang="en-GB" smtClean="0"/>
              <a:t>12/03/2018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88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830A-46E4-4AB3-B69F-7D6BBE6CE5A3}" type="datetime1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632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E211-DD31-46A4-80E8-980B062C4F41}" type="datetime1">
              <a:rPr lang="en-GB" smtClean="0"/>
              <a:t>12/03/2018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42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0894-FBB0-4189-B3D3-F70CDC165D22}" type="datetime1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817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5DB-413C-40A9-BC10-F0E78B4A8548}" type="datetime1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918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DF157-4A4C-43F5-9A25-42EFE0F2F0EF}" type="datetime1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055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A4A4E-0C17-4A8B-9DE2-9941AD809AE2}" type="datetime1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23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AE470-BB31-4BB3-A6E4-426C13C6273E}" type="datetime1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5200A-6AD0-4229-8796-A4B5DC735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068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2.jpg"/><Relationship Id="rId5" Type="http://schemas.openxmlformats.org/officeDocument/2006/relationships/image" Target="../media/image7.jpeg"/><Relationship Id="rId10" Type="http://schemas.openxmlformats.org/officeDocument/2006/relationships/image" Target="../media/image11.jpeg"/><Relationship Id="rId4" Type="http://schemas.openxmlformats.org/officeDocument/2006/relationships/image" Target="../media/image6.jpeg"/><Relationship Id="rId9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0.jpe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10" Type="http://schemas.openxmlformats.org/officeDocument/2006/relationships/image" Target="../media/image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6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25.jpeg"/><Relationship Id="rId5" Type="http://schemas.openxmlformats.org/officeDocument/2006/relationships/image" Target="../media/image17.png"/><Relationship Id="rId10" Type="http://schemas.openxmlformats.org/officeDocument/2006/relationships/image" Target="../media/image24.jpeg"/><Relationship Id="rId4" Type="http://schemas.microsoft.com/office/2007/relationships/hdphoto" Target="../media/hdphoto1.wdp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2.jpe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29.png"/><Relationship Id="rId5" Type="http://schemas.openxmlformats.org/officeDocument/2006/relationships/image" Target="../media/image17.png"/><Relationship Id="rId10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microsoft.com/office/2007/relationships/hdphoto" Target="../media/hdphoto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10" Type="http://schemas.openxmlformats.org/officeDocument/2006/relationships/image" Target="../media/image30.jpeg"/><Relationship Id="rId4" Type="http://schemas.openxmlformats.org/officeDocument/2006/relationships/image" Target="../media/image16.png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6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32.png"/><Relationship Id="rId5" Type="http://schemas.openxmlformats.org/officeDocument/2006/relationships/image" Target="../media/image17.png"/><Relationship Id="rId10" Type="http://schemas.openxmlformats.org/officeDocument/2006/relationships/image" Target="../media/image31.jpeg"/><Relationship Id="rId4" Type="http://schemas.microsoft.com/office/2007/relationships/hdphoto" Target="../media/hdphoto1.wdp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6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openxmlformats.org/officeDocument/2006/relationships/image" Target="../media/image33.jpeg"/><Relationship Id="rId4" Type="http://schemas.microsoft.com/office/2007/relationships/hdphoto" Target="../media/hdphoto1.wdp"/><Relationship Id="rId9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6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microsoft.com/office/2007/relationships/hdphoto" Target="../media/hdphoto6.wdp"/><Relationship Id="rId18" Type="http://schemas.openxmlformats.org/officeDocument/2006/relationships/image" Target="../media/image41.jpg"/><Relationship Id="rId3" Type="http://schemas.openxmlformats.org/officeDocument/2006/relationships/image" Target="../media/image18.png"/><Relationship Id="rId12" Type="http://schemas.openxmlformats.org/officeDocument/2006/relationships/image" Target="../media/image37.png"/><Relationship Id="rId17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9.svg"/><Relationship Id="rId5" Type="http://schemas.openxmlformats.org/officeDocument/2006/relationships/image" Target="../media/image35.png"/><Relationship Id="rId15" Type="http://schemas.openxmlformats.org/officeDocument/2006/relationships/image" Target="../media/image39.png"/><Relationship Id="rId10" Type="http://schemas.microsoft.com/office/2007/relationships/hdphoto" Target="../media/hdphoto5.wdp"/><Relationship Id="rId4" Type="http://schemas.openxmlformats.org/officeDocument/2006/relationships/image" Target="../media/image34.png"/><Relationship Id="rId9" Type="http://schemas.openxmlformats.org/officeDocument/2006/relationships/image" Target="../media/image36.png"/><Relationship Id="rId1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1.pn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2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4879848" y="1192942"/>
            <a:ext cx="2432304" cy="475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440575"/>
            <a:ext cx="12192000" cy="19013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1126435" y="1701190"/>
            <a:ext cx="99391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From paper to screen</a:t>
            </a:r>
          </a:p>
          <a:p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What users really think of electronic lab notebooks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79173" y="1119140"/>
            <a:ext cx="184731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endParaRPr lang="en-GB" sz="2400" b="1" dirty="0">
              <a:solidFill>
                <a:schemeClr val="tx1">
                  <a:lumMod val="75000"/>
                  <a:lumOff val="2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0" y="3341944"/>
            <a:ext cx="12192000" cy="13528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348392" y="3405952"/>
            <a:ext cx="3495216" cy="2519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TU Delft - 15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March 2018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0" y="1440575"/>
            <a:ext cx="4854000" cy="7749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320266" y="1448324"/>
            <a:ext cx="4871734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854000" y="1448324"/>
            <a:ext cx="2466266" cy="2528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4851847" y="1200300"/>
            <a:ext cx="248831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9388" y="3789104"/>
            <a:ext cx="3372612" cy="3068896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7743231" y="5933571"/>
            <a:ext cx="3268738" cy="757513"/>
            <a:chOff x="217101" y="4842414"/>
            <a:chExt cx="3268738" cy="75751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744" y="4916959"/>
              <a:ext cx="308631" cy="25102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694690" y="4842414"/>
              <a:ext cx="21844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@</a:t>
              </a:r>
              <a:r>
                <a:rPr lang="en-GB" sz="2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KatharinaHanika</a:t>
              </a:r>
              <a:endPara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" t="16351" r="7744" b="15865"/>
            <a:stretch/>
          </p:blipFill>
          <p:spPr>
            <a:xfrm>
              <a:off x="217101" y="5260975"/>
              <a:ext cx="349915" cy="277795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694690" y="5199817"/>
              <a:ext cx="27911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katharina.hanika@wur.nl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443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2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592566" y="187882"/>
            <a:ext cx="3173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My background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426000" y="772657"/>
            <a:ext cx="1134000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83704" y="3928445"/>
            <a:ext cx="10224593" cy="1972137"/>
            <a:chOff x="595079" y="3919302"/>
            <a:chExt cx="10224593" cy="197213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23" r="21923"/>
            <a:stretch/>
          </p:blipFill>
          <p:spPr>
            <a:xfrm>
              <a:off x="595079" y="3919609"/>
              <a:ext cx="1971828" cy="197182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49" r="31297"/>
            <a:stretch/>
          </p:blipFill>
          <p:spPr>
            <a:xfrm>
              <a:off x="4721615" y="3919302"/>
              <a:ext cx="1971828" cy="197182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8" t="1371" r="-618" b="23629"/>
            <a:stretch/>
          </p:blipFill>
          <p:spPr>
            <a:xfrm>
              <a:off x="2658347" y="3919609"/>
              <a:ext cx="1971828" cy="197182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80" t="-464" r="36766" b="464"/>
            <a:stretch/>
          </p:blipFill>
          <p:spPr>
            <a:xfrm>
              <a:off x="6784883" y="3919302"/>
              <a:ext cx="1971828" cy="197182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23" b="21923"/>
            <a:stretch/>
          </p:blipFill>
          <p:spPr>
            <a:xfrm>
              <a:off x="8848151" y="3919302"/>
              <a:ext cx="1971521" cy="1971521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950845" y="3528335"/>
            <a:ext cx="10226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</a:t>
            </a: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reenhouse </a:t>
            </a: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work              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 →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 →                     </a:t>
            </a: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molecular work</a:t>
            </a:r>
            <a:endParaRPr lang="en-GB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1801398" y="875622"/>
            <a:ext cx="3511475" cy="2638675"/>
            <a:chOff x="1786733" y="1896675"/>
            <a:chExt cx="3511475" cy="2638675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733" y="2296785"/>
              <a:ext cx="3511475" cy="2238565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9" name="TextBox 28"/>
            <p:cNvSpPr txBox="1"/>
            <p:nvPr/>
          </p:nvSpPr>
          <p:spPr>
            <a:xfrm>
              <a:off x="2586471" y="1896675"/>
              <a:ext cx="19325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September 2016</a:t>
              </a:r>
              <a:endPara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079" y="1940553"/>
            <a:ext cx="1168407" cy="11684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7" t="-225" r="3917" b="225"/>
          <a:stretch/>
        </p:blipFill>
        <p:spPr>
          <a:xfrm>
            <a:off x="8916200" y="2018004"/>
            <a:ext cx="1014983" cy="1014983"/>
          </a:xfrm>
          <a:prstGeom prst="ellipse">
            <a:avLst/>
          </a:prstGeom>
        </p:spPr>
      </p:pic>
      <p:sp>
        <p:nvSpPr>
          <p:cNvPr id="14" name="Left-Right Arrow 13"/>
          <p:cNvSpPr/>
          <p:nvPr/>
        </p:nvSpPr>
        <p:spPr>
          <a:xfrm>
            <a:off x="8129017" y="2395014"/>
            <a:ext cx="463549" cy="259208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780577" y="1646771"/>
            <a:ext cx="31506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plant – pathogen interaction</a:t>
            </a: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2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3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04194" y="187882"/>
            <a:ext cx="6361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My experience with </a:t>
            </a:r>
            <a:r>
              <a:rPr lang="en-GB" sz="3600" b="1" dirty="0" err="1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eLabjournal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426000" y="772657"/>
            <a:ext cx="1134000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801398" y="875622"/>
            <a:ext cx="3511475" cy="2638675"/>
            <a:chOff x="1786733" y="1896675"/>
            <a:chExt cx="3511475" cy="2638675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733" y="2296785"/>
              <a:ext cx="3511475" cy="2238565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7" name="TextBox 26"/>
            <p:cNvSpPr txBox="1"/>
            <p:nvPr/>
          </p:nvSpPr>
          <p:spPr>
            <a:xfrm>
              <a:off x="2586471" y="1896675"/>
              <a:ext cx="19325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September 2016</a:t>
              </a:r>
              <a:endPara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5" name="Picture 2" descr="Bildergebnis für kladde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4665" y="5330084"/>
            <a:ext cx="1316416" cy="105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Bildergebnis für inventory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6342" y="5321785"/>
            <a:ext cx="1539077" cy="93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ounded Rectangle 32"/>
          <p:cNvSpPr/>
          <p:nvPr/>
        </p:nvSpPr>
        <p:spPr>
          <a:xfrm>
            <a:off x="2684496" y="4462634"/>
            <a:ext cx="2700000" cy="720000"/>
          </a:xfrm>
          <a:prstGeom prst="roundRect">
            <a:avLst/>
          </a:prstGeom>
          <a:solidFill>
            <a:srgbClr val="167C7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 smtClean="0"/>
              <a:t>eLabjournal</a:t>
            </a:r>
            <a:endParaRPr lang="en-GB" sz="3600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807504" y="4462634"/>
            <a:ext cx="2700000" cy="720000"/>
          </a:xfrm>
          <a:prstGeom prst="roundRect">
            <a:avLst/>
          </a:prstGeom>
          <a:solidFill>
            <a:srgbClr val="167C7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 smtClean="0"/>
              <a:t>eLabinventory</a:t>
            </a:r>
            <a:endParaRPr lang="en-GB" sz="3200" b="1" dirty="0"/>
          </a:p>
        </p:txBody>
      </p:sp>
      <p:cxnSp>
        <p:nvCxnSpPr>
          <p:cNvPr id="37" name="Straight Connector 36"/>
          <p:cNvCxnSpPr>
            <a:stCxn id="33" idx="3"/>
            <a:endCxn id="34" idx="1"/>
          </p:cNvCxnSpPr>
          <p:nvPr/>
        </p:nvCxnSpPr>
        <p:spPr>
          <a:xfrm>
            <a:off x="5384496" y="4822634"/>
            <a:ext cx="1423008" cy="0"/>
          </a:xfrm>
          <a:prstGeom prst="line">
            <a:avLst/>
          </a:prstGeom>
          <a:ln w="28575">
            <a:solidFill>
              <a:srgbClr val="167C7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5842887" y="875622"/>
            <a:ext cx="6144897" cy="2638675"/>
            <a:chOff x="5842887" y="875622"/>
            <a:chExt cx="6144897" cy="2638675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1027" y="1275732"/>
              <a:ext cx="3511475" cy="2238565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8" t="7484" r="78387" b="9274"/>
            <a:stretch/>
          </p:blipFill>
          <p:spPr>
            <a:xfrm>
              <a:off x="8115299" y="1966245"/>
              <a:ext cx="542926" cy="537241"/>
            </a:xfrm>
            <a:prstGeom prst="rect">
              <a:avLst/>
            </a:prstGeom>
          </p:spPr>
        </p:pic>
        <p:sp>
          <p:nvSpPr>
            <p:cNvPr id="10" name="Right Arrow 9"/>
            <p:cNvSpPr/>
            <p:nvPr/>
          </p:nvSpPr>
          <p:spPr>
            <a:xfrm>
              <a:off x="5842887" y="2194960"/>
              <a:ext cx="468126" cy="374905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633198" y="875622"/>
              <a:ext cx="196720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eLabjournal</a:t>
              </a:r>
              <a:r>
                <a:rPr lang="en-GB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user</a:t>
              </a:r>
              <a:endPara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352502" y="2039264"/>
              <a:ext cx="16352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~ 2 years experience</a:t>
              </a:r>
              <a:endPara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" t="7484" r="78387" b="9274"/>
          <a:stretch/>
        </p:blipFill>
        <p:spPr>
          <a:xfrm>
            <a:off x="5824537" y="4554013"/>
            <a:ext cx="542926" cy="53724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2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4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71816" y="187882"/>
            <a:ext cx="9194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My insights into using electronic lab notebooks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656203" y="4575872"/>
            <a:ext cx="1815487" cy="1080000"/>
            <a:chOff x="500993" y="4158615"/>
            <a:chExt cx="1815487" cy="10800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93" y="4158615"/>
              <a:ext cx="1080000" cy="1080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6480" y="4158615"/>
              <a:ext cx="1080000" cy="1080000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977" y="4389848"/>
            <a:ext cx="1452048" cy="145204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246" y="4710107"/>
            <a:ext cx="1352550" cy="81153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964636" y="2513955"/>
            <a:ext cx="22817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58992D"/>
                </a:solidFill>
              </a:rPr>
              <a:t>Points of view</a:t>
            </a:r>
            <a:endParaRPr lang="en-GB" sz="2800" b="1" dirty="0">
              <a:solidFill>
                <a:srgbClr val="58992D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49411" y="4079056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user</a:t>
            </a:r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65153" y="4073991"/>
            <a:ext cx="26616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023603"/>
                </a:solidFill>
              </a:rPr>
              <a:t>t</a:t>
            </a:r>
            <a:r>
              <a:rPr lang="en-GB" sz="2800" b="1" dirty="0" smtClean="0">
                <a:solidFill>
                  <a:srgbClr val="023603"/>
                </a:solidFill>
              </a:rPr>
              <a:t>eam/supervisor</a:t>
            </a:r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891181" y="4073991"/>
            <a:ext cx="1968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department</a:t>
            </a:r>
            <a:endParaRPr lang="en-GB" sz="2800" b="1" dirty="0">
              <a:solidFill>
                <a:srgbClr val="023603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6096000" y="3037175"/>
            <a:ext cx="0" cy="604816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563947" y="3641991"/>
            <a:ext cx="0" cy="432000"/>
          </a:xfrm>
          <a:prstGeom prst="straightConnector1">
            <a:avLst/>
          </a:prstGeom>
          <a:ln w="19050">
            <a:solidFill>
              <a:srgbClr val="7F7F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6096000" y="3641991"/>
            <a:ext cx="0" cy="432000"/>
          </a:xfrm>
          <a:prstGeom prst="straightConnector1">
            <a:avLst/>
          </a:prstGeom>
          <a:ln w="19050">
            <a:solidFill>
              <a:srgbClr val="7F7F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9875521" y="3641991"/>
            <a:ext cx="0" cy="432000"/>
          </a:xfrm>
          <a:prstGeom prst="straightConnector1">
            <a:avLst/>
          </a:prstGeom>
          <a:ln w="19050">
            <a:solidFill>
              <a:srgbClr val="7F7F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563947" y="3641991"/>
            <a:ext cx="7311574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26000" y="772657"/>
            <a:ext cx="1134000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383943" y="1513126"/>
            <a:ext cx="54241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Electronic lab notebooks</a:t>
            </a:r>
            <a:endParaRPr lang="en-GB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2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000" y="1447607"/>
            <a:ext cx="8280000" cy="46495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56000" y="5172075"/>
            <a:ext cx="8280000" cy="925070"/>
          </a:xfrm>
          <a:prstGeom prst="rect">
            <a:avLst/>
          </a:prstGeom>
          <a:solidFill>
            <a:srgbClr val="7F7F7F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5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31399" y="187882"/>
            <a:ext cx="6734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Why switch from paper to screen?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2063750" y="768350"/>
            <a:ext cx="970225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7503" y="565847"/>
            <a:ext cx="1815487" cy="1080000"/>
            <a:chOff x="500993" y="4158615"/>
            <a:chExt cx="1815487" cy="10800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93" y="4158615"/>
              <a:ext cx="1080000" cy="108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6480" y="4158615"/>
              <a:ext cx="1080000" cy="1080000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600711" y="69031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user</a:t>
            </a:r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20907214">
            <a:off x="4457652" y="1214720"/>
            <a:ext cx="433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?</a:t>
            </a:r>
            <a:endParaRPr lang="en-GB" sz="8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421504">
            <a:off x="6182832" y="1369890"/>
            <a:ext cx="433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?</a:t>
            </a:r>
            <a:endParaRPr lang="en-GB" sz="8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 rot="462765">
            <a:off x="5691816" y="701055"/>
            <a:ext cx="433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GB" sz="7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96010" y="5342222"/>
            <a:ext cx="45999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hard-copy   vs.   electronic</a:t>
            </a:r>
            <a:endParaRPr lang="en-GB" sz="3200" b="1" dirty="0">
              <a:solidFill>
                <a:schemeClr val="bg1"/>
              </a:solidFill>
            </a:endParaRPr>
          </a:p>
        </p:txBody>
      </p:sp>
      <p:pic>
        <p:nvPicPr>
          <p:cNvPr id="44" name="Picture 2" descr="Bildergebnis für kladde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0378" y="5452351"/>
            <a:ext cx="661820" cy="52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886" y="5324928"/>
            <a:ext cx="966215" cy="77221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4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7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0" grpId="0"/>
      <p:bldP spid="40" grpId="1"/>
      <p:bldP spid="41" grpId="0"/>
      <p:bldP spid="4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6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31399" y="187882"/>
            <a:ext cx="6734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Why switch from paper to screen?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7503" y="565847"/>
            <a:ext cx="1815487" cy="1080000"/>
            <a:chOff x="500993" y="4158615"/>
            <a:chExt cx="1815487" cy="10800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93" y="4158615"/>
              <a:ext cx="1080000" cy="108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6480" y="4158615"/>
              <a:ext cx="1080000" cy="1080000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600711" y="69031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user</a:t>
            </a:r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712517" y="1993585"/>
            <a:ext cx="43664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23603"/>
                </a:solidFill>
              </a:rPr>
              <a:t>r</a:t>
            </a:r>
            <a:r>
              <a:rPr lang="en-GB" sz="2400" dirty="0" smtClean="0">
                <a:solidFill>
                  <a:srgbClr val="023603"/>
                </a:solidFill>
              </a:rPr>
              <a:t>eadable and structured information</a:t>
            </a:r>
          </a:p>
          <a:p>
            <a:endParaRPr lang="en-GB" sz="2400" dirty="0" smtClean="0">
              <a:solidFill>
                <a:srgbClr val="02360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digital </a:t>
            </a: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storage of 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samples</a:t>
            </a:r>
          </a:p>
          <a:p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e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asy collaboration with colleagues </a:t>
            </a: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731985" y="1993585"/>
            <a:ext cx="53716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time-intensive starting 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efficiency </a:t>
            </a: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limited without </a:t>
            </a:r>
            <a:r>
              <a:rPr lang="en-GB" sz="2400" dirty="0" err="1" smtClean="0">
                <a:solidFill>
                  <a:schemeClr val="bg1">
                    <a:lumMod val="75000"/>
                  </a:schemeClr>
                </a:solidFill>
              </a:rPr>
              <a:t>Wifi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/tablets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still </a:t>
            </a: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under 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improvement</a:t>
            </a: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9"/>
          <a:stretch/>
        </p:blipFill>
        <p:spPr>
          <a:xfrm>
            <a:off x="2605087" y="797315"/>
            <a:ext cx="1133476" cy="101065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5" r="-222"/>
          <a:stretch/>
        </p:blipFill>
        <p:spPr>
          <a:xfrm>
            <a:off x="7419975" y="797316"/>
            <a:ext cx="1047749" cy="1010651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738563" y="1041032"/>
            <a:ext cx="83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Pros</a:t>
            </a:r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474830" y="104103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bg1">
                    <a:lumMod val="75000"/>
                  </a:schemeClr>
                </a:solidFill>
              </a:rPr>
              <a:t>Cons</a:t>
            </a:r>
            <a:endParaRPr lang="en-GB" sz="2800" b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063750" y="768350"/>
            <a:ext cx="970225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6618457" y="805180"/>
            <a:ext cx="5269449" cy="3602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1645426" y="3107543"/>
            <a:ext cx="5269449" cy="16476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4" name="Group 43"/>
          <p:cNvGrpSpPr/>
          <p:nvPr/>
        </p:nvGrpSpPr>
        <p:grpSpPr>
          <a:xfrm>
            <a:off x="1100933" y="2808946"/>
            <a:ext cx="9948691" cy="3656945"/>
            <a:chOff x="1100933" y="2808946"/>
            <a:chExt cx="9948691" cy="3656945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1635" y="2808946"/>
              <a:ext cx="6506074" cy="3653410"/>
            </a:xfrm>
            <a:prstGeom prst="rect">
              <a:avLst/>
            </a:prstGeom>
          </p:spPr>
        </p:pic>
        <p:sp>
          <p:nvSpPr>
            <p:cNvPr id="46" name="Rectangle 45"/>
            <p:cNvSpPr/>
            <p:nvPr/>
          </p:nvSpPr>
          <p:spPr>
            <a:xfrm>
              <a:off x="4368875" y="5737585"/>
              <a:ext cx="6518834" cy="728306"/>
            </a:xfrm>
            <a:prstGeom prst="rect">
              <a:avLst/>
            </a:prstGeom>
            <a:solidFill>
              <a:srgbClr val="7F7F7F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599158" y="5791490"/>
              <a:ext cx="54504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b="1" dirty="0" smtClean="0">
                  <a:solidFill>
                    <a:schemeClr val="bg1"/>
                  </a:solidFill>
                </a:rPr>
                <a:t>I don’t understand anymore ... </a:t>
              </a:r>
              <a:endParaRPr lang="en-GB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645" b="9318"/>
            <a:stretch/>
          </p:blipFill>
          <p:spPr>
            <a:xfrm rot="5400000">
              <a:off x="1715613" y="2194266"/>
              <a:ext cx="3154687" cy="4384048"/>
            </a:xfrm>
            <a:prstGeom prst="rect">
              <a:avLst/>
            </a:prstGeom>
          </p:spPr>
        </p:pic>
      </p:grpSp>
      <p:sp>
        <p:nvSpPr>
          <p:cNvPr id="49" name="TextBox 48"/>
          <p:cNvSpPr txBox="1"/>
          <p:nvPr/>
        </p:nvSpPr>
        <p:spPr>
          <a:xfrm rot="20907214">
            <a:off x="3859162" y="3680752"/>
            <a:ext cx="433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?</a:t>
            </a:r>
            <a:endParaRPr lang="en-GB" sz="8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421504">
            <a:off x="8284600" y="2521347"/>
            <a:ext cx="433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?</a:t>
            </a:r>
            <a:endParaRPr lang="en-GB" sz="8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 rot="21116764">
            <a:off x="6224264" y="2888149"/>
            <a:ext cx="433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GB" sz="7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504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3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3" grpId="0" animBg="1"/>
      <p:bldP spid="49" grpId="0"/>
      <p:bldP spid="49" grpId="1"/>
      <p:bldP spid="50" grpId="0"/>
      <p:bldP spid="50" grpId="1"/>
      <p:bldP spid="51" grpId="0"/>
      <p:bldP spid="5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7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31399" y="187882"/>
            <a:ext cx="6734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Why switch from paper to screen?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7503" y="565847"/>
            <a:ext cx="1815487" cy="1080000"/>
            <a:chOff x="500993" y="4158615"/>
            <a:chExt cx="1815487" cy="10800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93" y="4158615"/>
              <a:ext cx="1080000" cy="108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6480" y="4158615"/>
              <a:ext cx="1080000" cy="1080000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600711" y="69031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user</a:t>
            </a:r>
            <a:endParaRPr lang="en-GB" sz="2800" b="1" dirty="0">
              <a:solidFill>
                <a:srgbClr val="023603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9"/>
          <a:stretch/>
        </p:blipFill>
        <p:spPr>
          <a:xfrm>
            <a:off x="2605087" y="797315"/>
            <a:ext cx="1133476" cy="101065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738563" y="1041032"/>
            <a:ext cx="83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Pros</a:t>
            </a:r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712517" y="1993585"/>
            <a:ext cx="43664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23603"/>
                </a:solidFill>
              </a:rPr>
              <a:t>r</a:t>
            </a:r>
            <a:r>
              <a:rPr lang="en-GB" sz="2400" dirty="0" smtClean="0">
                <a:solidFill>
                  <a:srgbClr val="023603"/>
                </a:solidFill>
              </a:rPr>
              <a:t>eadable and structured information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605087" y="3847320"/>
            <a:ext cx="2196000" cy="2371220"/>
            <a:chOff x="2532673" y="3282326"/>
            <a:chExt cx="2196000" cy="2371220"/>
          </a:xfrm>
        </p:grpSpPr>
        <p:sp>
          <p:nvSpPr>
            <p:cNvPr id="50" name="Rounded Rectangle 49"/>
            <p:cNvSpPr/>
            <p:nvPr/>
          </p:nvSpPr>
          <p:spPr>
            <a:xfrm>
              <a:off x="2856673" y="3282326"/>
              <a:ext cx="1548000" cy="504000"/>
            </a:xfrm>
            <a:prstGeom prst="roundRect">
              <a:avLst/>
            </a:prstGeom>
            <a:solidFill>
              <a:srgbClr val="167C7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b="1" dirty="0"/>
                <a:t>project</a:t>
              </a:r>
              <a:endParaRPr lang="en-GB" sz="3600" b="1" dirty="0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856673" y="4291709"/>
              <a:ext cx="1548000" cy="504000"/>
            </a:xfrm>
            <a:prstGeom prst="roundRect">
              <a:avLst/>
            </a:prstGeom>
            <a:solidFill>
              <a:srgbClr val="167C7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b="1" dirty="0"/>
                <a:t>study</a:t>
              </a:r>
              <a:endParaRPr lang="en-GB" sz="3600" b="1" dirty="0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2532673" y="5149546"/>
              <a:ext cx="2196000" cy="504000"/>
            </a:xfrm>
            <a:prstGeom prst="roundRect">
              <a:avLst/>
            </a:prstGeom>
            <a:solidFill>
              <a:srgbClr val="167C7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b="1" dirty="0"/>
                <a:t>experiment</a:t>
              </a:r>
              <a:endParaRPr lang="en-GB" sz="3600" b="1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3630673" y="3767276"/>
              <a:ext cx="0" cy="505383"/>
            </a:xfrm>
            <a:prstGeom prst="straightConnector1">
              <a:avLst/>
            </a:prstGeom>
            <a:ln w="57150">
              <a:solidFill>
                <a:srgbClr val="167C7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630673" y="4776659"/>
              <a:ext cx="0" cy="353837"/>
            </a:xfrm>
            <a:prstGeom prst="straightConnector1">
              <a:avLst/>
            </a:prstGeom>
            <a:ln w="57150">
              <a:solidFill>
                <a:srgbClr val="167C7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4" descr="http://www.professionalqa.com/assets/images/input-output-model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896" y="3529710"/>
            <a:ext cx="2722053" cy="272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le 1"/>
          <p:cNvSpPr txBox="1">
            <a:spLocks/>
          </p:cNvSpPr>
          <p:nvPr/>
        </p:nvSpPr>
        <p:spPr>
          <a:xfrm>
            <a:off x="9969831" y="3454118"/>
            <a:ext cx="1632366" cy="396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sample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32" name="Picture 31" descr="Bildergebnis für tomato leaf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598246">
            <a:off x="9542391" y="3380469"/>
            <a:ext cx="1030423" cy="77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itle 1"/>
          <p:cNvSpPr txBox="1">
            <a:spLocks/>
          </p:cNvSpPr>
          <p:nvPr/>
        </p:nvSpPr>
        <p:spPr>
          <a:xfrm>
            <a:off x="9891575" y="5467199"/>
            <a:ext cx="1632366" cy="396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RNA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44" name="Picture 2" descr="Bildergebnis für RN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37535">
            <a:off x="9901885" y="5559401"/>
            <a:ext cx="661931" cy="21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7009134" y="3508217"/>
            <a:ext cx="2723815" cy="2743547"/>
          </a:xfrm>
          <a:prstGeom prst="rect">
            <a:avLst/>
          </a:prstGeom>
          <a:noFill/>
          <a:ln w="57150">
            <a:solidFill>
              <a:srgbClr val="FF00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7582516" y="3057396"/>
            <a:ext cx="1632366" cy="396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 smtClean="0">
                <a:solidFill>
                  <a:srgbClr val="FF0066"/>
                </a:solidFill>
                <a:latin typeface="+mn-lt"/>
              </a:rPr>
              <a:t>experiment</a:t>
            </a:r>
            <a:endParaRPr lang="en-US" sz="2000" b="1" dirty="0">
              <a:solidFill>
                <a:srgbClr val="FF0066"/>
              </a:solidFill>
              <a:latin typeface="+mn-lt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823" y="3062768"/>
            <a:ext cx="2462527" cy="567475"/>
          </a:xfrm>
          <a:prstGeom prst="rect">
            <a:avLst/>
          </a:prstGeom>
        </p:spPr>
      </p:pic>
      <p:cxnSp>
        <p:nvCxnSpPr>
          <p:cNvPr id="38" name="Straight Connector 37"/>
          <p:cNvCxnSpPr/>
          <p:nvPr/>
        </p:nvCxnSpPr>
        <p:spPr>
          <a:xfrm>
            <a:off x="2063750" y="768350"/>
            <a:ext cx="970225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6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0" grpId="0"/>
      <p:bldP spid="47" grpId="0" animBg="1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1712517" y="1993585"/>
            <a:ext cx="43664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r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eadable and structured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digital storage of 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samples</a:t>
            </a: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easy collaboration with colleagues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38563" y="1041032"/>
            <a:ext cx="83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bg1">
                    <a:lumMod val="75000"/>
                  </a:schemeClr>
                </a:solidFill>
              </a:rPr>
              <a:t>Pros</a:t>
            </a:r>
            <a:endParaRPr lang="en-GB" sz="28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9"/>
          <a:stretch/>
        </p:blipFill>
        <p:spPr>
          <a:xfrm>
            <a:off x="2605087" y="797315"/>
            <a:ext cx="1133476" cy="1010651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1750258" y="825741"/>
            <a:ext cx="4981728" cy="1869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8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31399" y="187882"/>
            <a:ext cx="6734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Why switch from paper to screen?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7503" y="565847"/>
            <a:ext cx="1815487" cy="1080000"/>
            <a:chOff x="500993" y="4158615"/>
            <a:chExt cx="1815487" cy="10800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93" y="4158615"/>
              <a:ext cx="1080000" cy="108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6480" y="4158615"/>
              <a:ext cx="1080000" cy="1080000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600711" y="69031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user</a:t>
            </a:r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731985" y="1993585"/>
            <a:ext cx="53716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9A0000"/>
                </a:solidFill>
              </a:rPr>
              <a:t>time-intensive starting </a:t>
            </a:r>
            <a:r>
              <a:rPr lang="en-GB" sz="2400" dirty="0" smtClean="0">
                <a:solidFill>
                  <a:srgbClr val="9A0000"/>
                </a:solidFill>
              </a:rPr>
              <a:t>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9A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efficiency </a:t>
            </a: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limited without </a:t>
            </a:r>
            <a:r>
              <a:rPr lang="en-GB" sz="2400" dirty="0" err="1">
                <a:solidFill>
                  <a:schemeClr val="bg1">
                    <a:lumMod val="75000"/>
                  </a:schemeClr>
                </a:solidFill>
              </a:rPr>
              <a:t>Wifi</a:t>
            </a: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/tablets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still under improvement</a:t>
            </a:r>
          </a:p>
          <a:p>
            <a:endParaRPr lang="en-GB" sz="2400" dirty="0" smtClean="0">
              <a:solidFill>
                <a:srgbClr val="9A0000"/>
              </a:solidFill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5" r="-222"/>
          <a:stretch/>
        </p:blipFill>
        <p:spPr>
          <a:xfrm>
            <a:off x="7419975" y="797316"/>
            <a:ext cx="1047749" cy="1010651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8474830" y="104103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9A0000"/>
                </a:solidFill>
              </a:rPr>
              <a:t>Cons</a:t>
            </a:r>
            <a:endParaRPr lang="en-GB" sz="2800" b="1" dirty="0">
              <a:solidFill>
                <a:srgbClr val="9A0000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063750" y="768350"/>
            <a:ext cx="970225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12517" y="2816352"/>
            <a:ext cx="10311843" cy="2039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" name="Group 41"/>
          <p:cNvGrpSpPr/>
          <p:nvPr/>
        </p:nvGrpSpPr>
        <p:grpSpPr>
          <a:xfrm>
            <a:off x="279404" y="2161712"/>
            <a:ext cx="10160688" cy="3660574"/>
            <a:chOff x="881462" y="2359554"/>
            <a:chExt cx="10160688" cy="3660574"/>
          </a:xfrm>
        </p:grpSpPr>
        <p:grpSp>
          <p:nvGrpSpPr>
            <p:cNvPr id="43" name="Group 42"/>
            <p:cNvGrpSpPr/>
            <p:nvPr/>
          </p:nvGrpSpPr>
          <p:grpSpPr>
            <a:xfrm>
              <a:off x="881462" y="2359554"/>
              <a:ext cx="6215989" cy="3660574"/>
              <a:chOff x="881462" y="2359554"/>
              <a:chExt cx="6215989" cy="3660574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46"/>
              <a:stretch/>
            </p:blipFill>
            <p:spPr>
              <a:xfrm>
                <a:off x="881464" y="2359554"/>
                <a:ext cx="6215987" cy="3660573"/>
              </a:xfrm>
              <a:prstGeom prst="rect">
                <a:avLst/>
              </a:prstGeom>
            </p:spPr>
          </p:pic>
          <p:sp>
            <p:nvSpPr>
              <p:cNvPr id="48" name="Rectangle 47"/>
              <p:cNvSpPr/>
              <p:nvPr/>
            </p:nvSpPr>
            <p:spPr>
              <a:xfrm>
                <a:off x="881462" y="5291822"/>
                <a:ext cx="6215989" cy="728306"/>
              </a:xfrm>
              <a:prstGeom prst="rect">
                <a:avLst/>
              </a:prstGeom>
              <a:solidFill>
                <a:srgbClr val="7F7F7F">
                  <a:alpha val="8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052067" y="5375360"/>
                <a:ext cx="38747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 smtClean="0">
                    <a:solidFill>
                      <a:schemeClr val="bg1"/>
                    </a:solidFill>
                  </a:rPr>
                  <a:t>How does this work?</a:t>
                </a:r>
                <a:endParaRPr lang="en-GB" sz="3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4" name="Rectangle 43"/>
            <p:cNvSpPr/>
            <p:nvPr/>
          </p:nvSpPr>
          <p:spPr>
            <a:xfrm>
              <a:off x="8000611" y="3191788"/>
              <a:ext cx="2865594" cy="4462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Where do I find what?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824665" y="5089153"/>
              <a:ext cx="3217485" cy="4462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Whom </a:t>
              </a:r>
              <a:r>
                <a:rPr lang="en-GB" sz="2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can I ask for help?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886136" y="3963499"/>
              <a:ext cx="3094544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How can I set up my experiment?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332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9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31399" y="187882"/>
            <a:ext cx="6734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Why switch from paper to screen?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7503" y="565847"/>
            <a:ext cx="1815487" cy="1080000"/>
            <a:chOff x="500993" y="4158615"/>
            <a:chExt cx="1815487" cy="10800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93" y="4158615"/>
              <a:ext cx="1080000" cy="108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6480" y="4158615"/>
              <a:ext cx="1080000" cy="1080000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600711" y="69031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user</a:t>
            </a:r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712517" y="1993585"/>
            <a:ext cx="43664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r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eadable and structured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2360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23603"/>
                </a:solidFill>
              </a:rPr>
              <a:t>digital storage of samples</a:t>
            </a:r>
          </a:p>
          <a:p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easy collaboration with colleagues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23603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731985" y="1993585"/>
            <a:ext cx="53716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time-intensive starting 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efficiency </a:t>
            </a: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limited without </a:t>
            </a:r>
            <a:r>
              <a:rPr lang="en-GB" sz="2400" dirty="0" err="1">
                <a:solidFill>
                  <a:schemeClr val="bg1">
                    <a:lumMod val="75000"/>
                  </a:schemeClr>
                </a:solidFill>
              </a:rPr>
              <a:t>Wifi</a:t>
            </a: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/tablets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still under improvement</a:t>
            </a:r>
          </a:p>
          <a:p>
            <a:endParaRPr lang="en-GB" sz="24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9"/>
          <a:stretch/>
        </p:blipFill>
        <p:spPr>
          <a:xfrm>
            <a:off x="2605087" y="797315"/>
            <a:ext cx="1133476" cy="101065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5" r="-222"/>
          <a:stretch/>
        </p:blipFill>
        <p:spPr>
          <a:xfrm>
            <a:off x="7419975" y="797316"/>
            <a:ext cx="1047749" cy="101065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738563" y="1041032"/>
            <a:ext cx="83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Pros</a:t>
            </a:r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474830" y="104103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bg1">
                    <a:lumMod val="75000"/>
                  </a:schemeClr>
                </a:solidFill>
              </a:rPr>
              <a:t>Cons</a:t>
            </a:r>
            <a:endParaRPr lang="en-GB" sz="2800" b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063750" y="768350"/>
            <a:ext cx="970225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1712517" y="3622091"/>
            <a:ext cx="10311843" cy="2091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6731985" y="834214"/>
            <a:ext cx="5292375" cy="3267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0" name="Group 39"/>
          <p:cNvGrpSpPr/>
          <p:nvPr/>
        </p:nvGrpSpPr>
        <p:grpSpPr>
          <a:xfrm>
            <a:off x="5505526" y="2059447"/>
            <a:ext cx="6518834" cy="3660576"/>
            <a:chOff x="2003336" y="2779966"/>
            <a:chExt cx="6518834" cy="3660576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3336" y="2779966"/>
              <a:ext cx="6518834" cy="3660576"/>
            </a:xfrm>
            <a:prstGeom prst="rect">
              <a:avLst/>
            </a:prstGeom>
          </p:spPr>
        </p:pic>
        <p:sp>
          <p:nvSpPr>
            <p:cNvPr id="42" name="Rectangle 41"/>
            <p:cNvSpPr/>
            <p:nvPr/>
          </p:nvSpPr>
          <p:spPr>
            <a:xfrm>
              <a:off x="2003336" y="5712236"/>
              <a:ext cx="6518834" cy="728306"/>
            </a:xfrm>
            <a:prstGeom prst="rect">
              <a:avLst/>
            </a:prstGeom>
            <a:solidFill>
              <a:srgbClr val="7F7F7F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25365" y="5790166"/>
              <a:ext cx="38747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solidFill>
                    <a:schemeClr val="bg1"/>
                  </a:solidFill>
                </a:rPr>
                <a:t>Found my sample!!!</a:t>
              </a:r>
              <a:endParaRPr lang="en-GB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 rot="19937493">
              <a:off x="2809186" y="4007162"/>
              <a:ext cx="12343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YEAH!</a:t>
              </a:r>
              <a:endParaRPr lang="en-GB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5128" y="3630593"/>
            <a:ext cx="2838450" cy="2859018"/>
          </a:xfrm>
          <a:prstGeom prst="rect">
            <a:avLst/>
          </a:prstGeom>
        </p:spPr>
      </p:pic>
      <p:sp>
        <p:nvSpPr>
          <p:cNvPr id="46" name="Oval 45"/>
          <p:cNvSpPr/>
          <p:nvPr/>
        </p:nvSpPr>
        <p:spPr>
          <a:xfrm>
            <a:off x="4158823" y="5387494"/>
            <a:ext cx="280709" cy="2658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442893" y="4383036"/>
            <a:ext cx="1817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rack &amp; trace of samples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24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6" grpId="0" animBg="1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10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31399" y="187882"/>
            <a:ext cx="6734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Why switch from paper to screen?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7503" y="565847"/>
            <a:ext cx="1815487" cy="1080000"/>
            <a:chOff x="500993" y="4158615"/>
            <a:chExt cx="1815487" cy="10800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93" y="4158615"/>
              <a:ext cx="1080000" cy="108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6480" y="4158615"/>
              <a:ext cx="1080000" cy="1080000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600711" y="69031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user</a:t>
            </a:r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712517" y="1993585"/>
            <a:ext cx="43664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r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eadable and structured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2360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digital storage of samples</a:t>
            </a:r>
          </a:p>
          <a:p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easy collaboration with colleagues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23603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731985" y="1993585"/>
            <a:ext cx="53716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time-intensive starting 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9A0000"/>
                </a:solidFill>
              </a:rPr>
              <a:t>efficiency </a:t>
            </a:r>
            <a:r>
              <a:rPr lang="en-GB" sz="2400" dirty="0">
                <a:solidFill>
                  <a:srgbClr val="9A0000"/>
                </a:solidFill>
              </a:rPr>
              <a:t>limited without </a:t>
            </a:r>
            <a:r>
              <a:rPr lang="en-GB" sz="2400" dirty="0" err="1">
                <a:solidFill>
                  <a:srgbClr val="9A0000"/>
                </a:solidFill>
              </a:rPr>
              <a:t>Wifi</a:t>
            </a:r>
            <a:r>
              <a:rPr lang="en-GB" sz="2400" dirty="0">
                <a:solidFill>
                  <a:srgbClr val="9A0000"/>
                </a:solidFill>
              </a:rPr>
              <a:t>/tablets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still under improvement</a:t>
            </a:r>
          </a:p>
          <a:p>
            <a:endParaRPr lang="en-GB" sz="24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9"/>
          <a:stretch/>
        </p:blipFill>
        <p:spPr>
          <a:xfrm>
            <a:off x="2605087" y="797315"/>
            <a:ext cx="1133476" cy="101065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5" r="-222"/>
          <a:stretch/>
        </p:blipFill>
        <p:spPr>
          <a:xfrm>
            <a:off x="7419975" y="797316"/>
            <a:ext cx="1047749" cy="101065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738563" y="1041032"/>
            <a:ext cx="83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bg1">
                    <a:lumMod val="75000"/>
                  </a:schemeClr>
                </a:solidFill>
              </a:rPr>
              <a:t>Pros</a:t>
            </a:r>
            <a:endParaRPr lang="en-GB" sz="28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474830" y="104103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9A0000"/>
                </a:solidFill>
              </a:rPr>
              <a:t>Cons</a:t>
            </a:r>
            <a:endParaRPr lang="en-GB" sz="2800" b="1" dirty="0">
              <a:solidFill>
                <a:srgbClr val="9A0000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063750" y="768350"/>
            <a:ext cx="970225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1839309" y="834213"/>
            <a:ext cx="4025463" cy="39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/>
          <p:cNvGrpSpPr/>
          <p:nvPr/>
        </p:nvGrpSpPr>
        <p:grpSpPr>
          <a:xfrm>
            <a:off x="140434" y="2232332"/>
            <a:ext cx="6518834" cy="3660576"/>
            <a:chOff x="2836583" y="2593986"/>
            <a:chExt cx="6518834" cy="3660576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583" y="2593986"/>
              <a:ext cx="6518834" cy="3660576"/>
            </a:xfrm>
            <a:prstGeom prst="rect">
              <a:avLst/>
            </a:prstGeom>
          </p:spPr>
        </p:pic>
        <p:sp>
          <p:nvSpPr>
            <p:cNvPr id="52" name="Rectangle 51"/>
            <p:cNvSpPr/>
            <p:nvPr/>
          </p:nvSpPr>
          <p:spPr>
            <a:xfrm>
              <a:off x="2836583" y="2593986"/>
              <a:ext cx="6518834" cy="728306"/>
            </a:xfrm>
            <a:prstGeom prst="rect">
              <a:avLst/>
            </a:prstGeom>
            <a:solidFill>
              <a:srgbClr val="7F7F7F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228996" y="2662937"/>
              <a:ext cx="16642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b="1" dirty="0" smtClean="0">
                  <a:solidFill>
                    <a:schemeClr val="bg1"/>
                  </a:solidFill>
                </a:rPr>
                <a:t>No </a:t>
              </a:r>
              <a:r>
                <a:rPr lang="en-GB" sz="3200" b="1" dirty="0" err="1" smtClean="0">
                  <a:solidFill>
                    <a:schemeClr val="bg1"/>
                  </a:solidFill>
                </a:rPr>
                <a:t>Wifi</a:t>
              </a:r>
              <a:r>
                <a:rPr lang="en-GB" sz="3200" b="1" dirty="0" smtClean="0">
                  <a:solidFill>
                    <a:schemeClr val="bg1"/>
                  </a:solidFill>
                </a:rPr>
                <a:t>?</a:t>
              </a:r>
              <a:endParaRPr lang="en-GB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81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11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31399" y="187882"/>
            <a:ext cx="6734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Why switch from paper to screen?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7503" y="565847"/>
            <a:ext cx="1815487" cy="1080000"/>
            <a:chOff x="500993" y="4158615"/>
            <a:chExt cx="1815487" cy="10800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93" y="4158615"/>
              <a:ext cx="1080000" cy="108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6480" y="4158615"/>
              <a:ext cx="1080000" cy="1080000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600711" y="69031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user</a:t>
            </a:r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712517" y="1993585"/>
            <a:ext cx="43664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23603"/>
                </a:solidFill>
              </a:rPr>
              <a:t>r</a:t>
            </a:r>
            <a:r>
              <a:rPr lang="en-GB" sz="2400" dirty="0" smtClean="0">
                <a:solidFill>
                  <a:srgbClr val="023603"/>
                </a:solidFill>
              </a:rPr>
              <a:t>eadable and structured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2360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23603"/>
                </a:solidFill>
              </a:rPr>
              <a:t>digital storage of samples</a:t>
            </a:r>
          </a:p>
          <a:p>
            <a:endParaRPr lang="en-GB" sz="24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23603"/>
                </a:solidFill>
              </a:rPr>
              <a:t>easy collaboration with colleagues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23603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9"/>
          <a:stretch/>
        </p:blipFill>
        <p:spPr>
          <a:xfrm>
            <a:off x="2605087" y="797315"/>
            <a:ext cx="1133476" cy="101065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738563" y="1041032"/>
            <a:ext cx="83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Pros</a:t>
            </a:r>
            <a:endParaRPr lang="en-GB" sz="2800" b="1" dirty="0">
              <a:solidFill>
                <a:srgbClr val="023603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063750" y="768350"/>
            <a:ext cx="970225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731985" y="1993585"/>
            <a:ext cx="53716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9A0000"/>
                </a:solidFill>
              </a:rPr>
              <a:t>time-intensive starting </a:t>
            </a:r>
            <a:r>
              <a:rPr lang="en-GB" sz="2400" dirty="0" smtClean="0">
                <a:solidFill>
                  <a:srgbClr val="9A0000"/>
                </a:solidFill>
              </a:rPr>
              <a:t>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9A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9A0000"/>
                </a:solidFill>
              </a:rPr>
              <a:t>efficiency </a:t>
            </a:r>
            <a:r>
              <a:rPr lang="en-GB" sz="2400" dirty="0">
                <a:solidFill>
                  <a:srgbClr val="9A0000"/>
                </a:solidFill>
              </a:rPr>
              <a:t>limited without </a:t>
            </a:r>
            <a:r>
              <a:rPr lang="en-GB" sz="2400" dirty="0" err="1">
                <a:solidFill>
                  <a:srgbClr val="9A0000"/>
                </a:solidFill>
              </a:rPr>
              <a:t>Wifi</a:t>
            </a:r>
            <a:r>
              <a:rPr lang="en-GB" sz="2400" dirty="0">
                <a:solidFill>
                  <a:srgbClr val="9A0000"/>
                </a:solidFill>
              </a:rPr>
              <a:t>/tablets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9A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9A0000"/>
                </a:solidFill>
              </a:rPr>
              <a:t>still under improvement</a:t>
            </a:r>
          </a:p>
          <a:p>
            <a:endParaRPr lang="en-GB" sz="2400" dirty="0" smtClean="0">
              <a:solidFill>
                <a:srgbClr val="9A00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5" r="-222"/>
          <a:stretch/>
        </p:blipFill>
        <p:spPr>
          <a:xfrm>
            <a:off x="7419975" y="797316"/>
            <a:ext cx="1047749" cy="101065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474830" y="104103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9A0000"/>
                </a:solidFill>
              </a:rPr>
              <a:t>Cons</a:t>
            </a:r>
            <a:endParaRPr lang="en-GB" sz="2800" b="1" dirty="0">
              <a:solidFill>
                <a:srgbClr val="9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24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12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89278" y="187882"/>
            <a:ext cx="2776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Collaboration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66" y="330641"/>
            <a:ext cx="1452048" cy="14520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0711" y="69031"/>
            <a:ext cx="956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team</a:t>
            </a:r>
            <a:endParaRPr lang="en-GB" sz="2800" b="1" dirty="0">
              <a:solidFill>
                <a:srgbClr val="023603"/>
              </a:solidFill>
            </a:endParaRPr>
          </a:p>
        </p:txBody>
      </p:sp>
      <p:pic>
        <p:nvPicPr>
          <p:cNvPr id="28" name="Picture 6" descr="Bildergebnis für person icon"/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7293" y="3233389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Bildergebnis für person icon"/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2368" y="3447172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Bildergebnis für person icon"/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2420" y="2922122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Bildergebnis für person icon"/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5422" y="3041577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196000" y="2675599"/>
            <a:ext cx="1800000" cy="1800000"/>
          </a:xfrm>
          <a:prstGeom prst="ellipse">
            <a:avLst/>
          </a:prstGeom>
          <a:noFill/>
          <a:ln w="28575">
            <a:solidFill>
              <a:srgbClr val="02360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715440" y="1769906"/>
            <a:ext cx="1221568" cy="1148935"/>
          </a:xfrm>
          <a:prstGeom prst="line">
            <a:avLst/>
          </a:prstGeom>
          <a:ln w="19050">
            <a:solidFill>
              <a:srgbClr val="0236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898513" y="1366910"/>
            <a:ext cx="1276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sharing</a:t>
            </a:r>
          </a:p>
        </p:txBody>
      </p:sp>
      <p:sp>
        <p:nvSpPr>
          <p:cNvPr id="36" name="Textfeld 87">
            <a:extLst>
              <a:ext uri="{FF2B5EF4-FFF2-40B4-BE49-F238E27FC236}">
                <a16:creationId xmlns:a16="http://schemas.microsoft.com/office/drawing/2014/main" xmlns="" id="{C409870D-F770-46C2-8734-8A3211F0C34B}"/>
              </a:ext>
            </a:extLst>
          </p:cNvPr>
          <p:cNvSpPr txBox="1"/>
          <p:nvPr/>
        </p:nvSpPr>
        <p:spPr>
          <a:xfrm>
            <a:off x="8332687" y="1959654"/>
            <a:ext cx="14496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data/samples</a:t>
            </a:r>
          </a:p>
          <a:p>
            <a:endParaRPr lang="en-GB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protocols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7" name="Grafik 105" descr="Liste">
            <a:extLst>
              <a:ext uri="{FF2B5EF4-FFF2-40B4-BE49-F238E27FC236}">
                <a16:creationId xmlns:a16="http://schemas.microsoft.com/office/drawing/2014/main" xmlns="" id="{FD5E7D49-F83B-4ECD-9D43-417D9CDAD94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937008" y="2366503"/>
            <a:ext cx="395679" cy="395679"/>
          </a:xfrm>
          <a:prstGeom prst="rect">
            <a:avLst/>
          </a:prstGeom>
        </p:spPr>
      </p:pic>
      <p:pic>
        <p:nvPicPr>
          <p:cNvPr id="38" name="Grafik 109" descr="Kolben">
            <a:extLst>
              <a:ext uri="{FF2B5EF4-FFF2-40B4-BE49-F238E27FC236}">
                <a16:creationId xmlns:a16="http://schemas.microsoft.com/office/drawing/2014/main" xmlns="" id="{6A3D6D05-3343-4DA2-9148-04832200F8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867650" y="1843963"/>
            <a:ext cx="534397" cy="442704"/>
          </a:xfrm>
          <a:prstGeom prst="rect">
            <a:avLst/>
          </a:prstGeom>
        </p:spPr>
      </p:pic>
      <p:cxnSp>
        <p:nvCxnSpPr>
          <p:cNvPr id="39" name="Straight Connector 38"/>
          <p:cNvCxnSpPr/>
          <p:nvPr/>
        </p:nvCxnSpPr>
        <p:spPr>
          <a:xfrm flipH="1">
            <a:off x="4581146" y="4367609"/>
            <a:ext cx="1110785" cy="818063"/>
          </a:xfrm>
          <a:prstGeom prst="line">
            <a:avLst/>
          </a:prstGeom>
          <a:ln w="19050">
            <a:solidFill>
              <a:srgbClr val="0236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040811" y="4967049"/>
            <a:ext cx="1511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updating</a:t>
            </a:r>
          </a:p>
        </p:txBody>
      </p:sp>
      <p:sp>
        <p:nvSpPr>
          <p:cNvPr id="41" name="Textfeld 87">
            <a:extLst>
              <a:ext uri="{FF2B5EF4-FFF2-40B4-BE49-F238E27FC236}">
                <a16:creationId xmlns:a16="http://schemas.microsoft.com/office/drawing/2014/main" xmlns="" id="{C409870D-F770-46C2-8734-8A3211F0C34B}"/>
              </a:ext>
            </a:extLst>
          </p:cNvPr>
          <p:cNvSpPr txBox="1"/>
          <p:nvPr/>
        </p:nvSpPr>
        <p:spPr>
          <a:xfrm>
            <a:off x="3586986" y="5525056"/>
            <a:ext cx="8084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esults</a:t>
            </a:r>
          </a:p>
          <a:p>
            <a:endParaRPr lang="en-GB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files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4196501" y="1763447"/>
            <a:ext cx="1291678" cy="1159152"/>
          </a:xfrm>
          <a:prstGeom prst="line">
            <a:avLst/>
          </a:prstGeom>
          <a:ln w="19050">
            <a:solidFill>
              <a:srgbClr val="0236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675888" y="3613655"/>
            <a:ext cx="1530908" cy="0"/>
          </a:xfrm>
          <a:prstGeom prst="line">
            <a:avLst/>
          </a:prstGeom>
          <a:ln w="19050">
            <a:solidFill>
              <a:srgbClr val="0236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690869" y="3310338"/>
            <a:ext cx="18757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supervising</a:t>
            </a:r>
          </a:p>
          <a:p>
            <a:endParaRPr lang="en-GB" sz="2800" b="1" dirty="0">
              <a:solidFill>
                <a:srgbClr val="023603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28468" y="1366910"/>
            <a:ext cx="1686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discussing</a:t>
            </a:r>
          </a:p>
        </p:txBody>
      </p:sp>
      <p:sp>
        <p:nvSpPr>
          <p:cNvPr id="47" name="Textfeld 87">
            <a:extLst>
              <a:ext uri="{FF2B5EF4-FFF2-40B4-BE49-F238E27FC236}">
                <a16:creationId xmlns:a16="http://schemas.microsoft.com/office/drawing/2014/main" xmlns="" id="{C409870D-F770-46C2-8734-8A3211F0C34B}"/>
              </a:ext>
            </a:extLst>
          </p:cNvPr>
          <p:cNvSpPr txBox="1"/>
          <p:nvPr/>
        </p:nvSpPr>
        <p:spPr>
          <a:xfrm>
            <a:off x="1484498" y="3694089"/>
            <a:ext cx="2288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tudents &amp; co-workers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244" y="5593737"/>
            <a:ext cx="288000" cy="28800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814" y="5942725"/>
            <a:ext cx="324000" cy="303051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5617921" y="3724565"/>
            <a:ext cx="956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team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33558" y="4625211"/>
            <a:ext cx="239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023603"/>
                </a:solidFill>
              </a:rPr>
              <a:t>m</a:t>
            </a:r>
            <a:r>
              <a:rPr lang="en-GB" sz="2800" b="1" dirty="0" smtClean="0">
                <a:solidFill>
                  <a:srgbClr val="023603"/>
                </a:solidFill>
              </a:rPr>
              <a:t>anaging data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6762256" y="4158566"/>
            <a:ext cx="1372591" cy="684093"/>
          </a:xfrm>
          <a:prstGeom prst="line">
            <a:avLst/>
          </a:prstGeom>
          <a:ln w="19050">
            <a:solidFill>
              <a:srgbClr val="0236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feld 87">
            <a:extLst>
              <a:ext uri="{FF2B5EF4-FFF2-40B4-BE49-F238E27FC236}">
                <a16:creationId xmlns:a16="http://schemas.microsoft.com/office/drawing/2014/main" xmlns="" id="{C409870D-F770-46C2-8734-8A3211F0C34B}"/>
              </a:ext>
            </a:extLst>
          </p:cNvPr>
          <p:cNvSpPr txBox="1"/>
          <p:nvPr/>
        </p:nvSpPr>
        <p:spPr>
          <a:xfrm>
            <a:off x="8713687" y="5112296"/>
            <a:ext cx="12956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FAIR data</a:t>
            </a:r>
          </a:p>
          <a:p>
            <a:endParaRPr lang="en-GB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data re-use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960" y="5584477"/>
            <a:ext cx="279727" cy="27972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713" y="5107773"/>
            <a:ext cx="353295" cy="353295"/>
          </a:xfrm>
          <a:prstGeom prst="rect">
            <a:avLst/>
          </a:prstGeom>
        </p:spPr>
      </p:pic>
      <p:cxnSp>
        <p:nvCxnSpPr>
          <p:cNvPr id="54" name="Straight Connector 53"/>
          <p:cNvCxnSpPr/>
          <p:nvPr/>
        </p:nvCxnSpPr>
        <p:spPr>
          <a:xfrm>
            <a:off x="2063750" y="768350"/>
            <a:ext cx="970225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325" y="3347897"/>
            <a:ext cx="4018428" cy="136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6" grpId="0"/>
      <p:bldP spid="40" grpId="0"/>
      <p:bldP spid="41" grpId="0"/>
      <p:bldP spid="45" grpId="0"/>
      <p:bldP spid="46" grpId="0"/>
      <p:bldP spid="47" grpId="0"/>
      <p:bldP spid="53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13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75102" y="187882"/>
            <a:ext cx="67908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Department-wide implementation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503" y="69031"/>
            <a:ext cx="1956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23603"/>
                </a:solidFill>
              </a:rPr>
              <a:t>d</a:t>
            </a:r>
            <a:r>
              <a:rPr lang="en-GB" sz="2800" b="1" dirty="0" smtClean="0">
                <a:solidFill>
                  <a:srgbClr val="023603"/>
                </a:solidFill>
              </a:rPr>
              <a:t>epartment</a:t>
            </a:r>
            <a:endParaRPr lang="en-GB" sz="2800" b="1" dirty="0">
              <a:solidFill>
                <a:srgbClr val="023603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51" y="661982"/>
            <a:ext cx="1352550" cy="81153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2063750" y="768350"/>
            <a:ext cx="970225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  <p:pic>
        <p:nvPicPr>
          <p:cNvPr id="19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7293" y="3233389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2368" y="3447172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2420" y="2922122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5422" y="3041577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5614" y="2592692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8156" y="2714934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0190" y="3847816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297" y="4060704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3998" y="2501151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9073" y="2714934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7303" y="2310088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5927" y="3255584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8198" y="3883818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410" y="3784465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0678" y="3735608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Bildergebnis für person icon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8913" y="3139956"/>
            <a:ext cx="330010" cy="4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Oval 41"/>
          <p:cNvSpPr/>
          <p:nvPr/>
        </p:nvSpPr>
        <p:spPr>
          <a:xfrm>
            <a:off x="4728000" y="2130552"/>
            <a:ext cx="2736000" cy="2734056"/>
          </a:xfrm>
          <a:prstGeom prst="ellipse">
            <a:avLst/>
          </a:prstGeom>
          <a:noFill/>
          <a:ln w="28575">
            <a:solidFill>
              <a:srgbClr val="02360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5196000" y="2675599"/>
            <a:ext cx="1800000" cy="1800000"/>
          </a:xfrm>
          <a:prstGeom prst="ellipse">
            <a:avLst/>
          </a:prstGeom>
          <a:noFill/>
          <a:ln w="28575">
            <a:solidFill>
              <a:srgbClr val="02360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5617921" y="3724565"/>
            <a:ext cx="956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team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111660" y="4885308"/>
            <a:ext cx="1968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department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04418" y="3161960"/>
            <a:ext cx="2257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How </a:t>
            </a:r>
            <a:r>
              <a:rPr lang="en-GB" sz="2800" dirty="0" smtClean="0">
                <a:solidFill>
                  <a:srgbClr val="023603"/>
                </a:solidFill>
              </a:rPr>
              <a:t>to start</a:t>
            </a:r>
            <a:r>
              <a:rPr lang="en-GB" sz="2800" b="1" dirty="0" smtClean="0">
                <a:solidFill>
                  <a:srgbClr val="023603"/>
                </a:solidFill>
              </a:rPr>
              <a:t>?</a:t>
            </a:r>
          </a:p>
        </p:txBody>
      </p:sp>
      <p:sp>
        <p:nvSpPr>
          <p:cNvPr id="47" name="Textfeld 87">
            <a:extLst>
              <a:ext uri="{FF2B5EF4-FFF2-40B4-BE49-F238E27FC236}">
                <a16:creationId xmlns:a16="http://schemas.microsoft.com/office/drawing/2014/main" xmlns="" id="{C409870D-F770-46C2-8734-8A3211F0C34B}"/>
              </a:ext>
            </a:extLst>
          </p:cNvPr>
          <p:cNvSpPr txBox="1"/>
          <p:nvPr/>
        </p:nvSpPr>
        <p:spPr>
          <a:xfrm>
            <a:off x="8404418" y="3681359"/>
            <a:ext cx="3206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→ workshops &amp; contact persons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73059" y="3161960"/>
            <a:ext cx="3276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23603"/>
                </a:solidFill>
              </a:rPr>
              <a:t>With whom </a:t>
            </a:r>
            <a:r>
              <a:rPr lang="en-GB" sz="2800" dirty="0" smtClean="0">
                <a:solidFill>
                  <a:srgbClr val="023603"/>
                </a:solidFill>
              </a:rPr>
              <a:t>to start</a:t>
            </a:r>
            <a:r>
              <a:rPr lang="en-GB" sz="2800" b="1" dirty="0" smtClean="0">
                <a:solidFill>
                  <a:srgbClr val="023603"/>
                </a:solidFill>
              </a:rPr>
              <a:t>?</a:t>
            </a:r>
          </a:p>
        </p:txBody>
      </p:sp>
      <p:sp>
        <p:nvSpPr>
          <p:cNvPr id="49" name="Textfeld 87">
            <a:extLst>
              <a:ext uri="{FF2B5EF4-FFF2-40B4-BE49-F238E27FC236}">
                <a16:creationId xmlns:a16="http://schemas.microsoft.com/office/drawing/2014/main" xmlns="" id="{C409870D-F770-46C2-8734-8A3211F0C34B}"/>
              </a:ext>
            </a:extLst>
          </p:cNvPr>
          <p:cNvSpPr txBox="1"/>
          <p:nvPr/>
        </p:nvSpPr>
        <p:spPr>
          <a:xfrm>
            <a:off x="573059" y="3681359"/>
            <a:ext cx="1958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→ with volunteers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5029407" y="3838672"/>
            <a:ext cx="540000" cy="54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feld 87">
            <a:extLst>
              <a:ext uri="{FF2B5EF4-FFF2-40B4-BE49-F238E27FC236}">
                <a16:creationId xmlns:a16="http://schemas.microsoft.com/office/drawing/2014/main" xmlns="" id="{C409870D-F770-46C2-8734-8A3211F0C34B}"/>
              </a:ext>
            </a:extLst>
          </p:cNvPr>
          <p:cNvSpPr txBox="1"/>
          <p:nvPr/>
        </p:nvSpPr>
        <p:spPr>
          <a:xfrm>
            <a:off x="1872542" y="4740687"/>
            <a:ext cx="321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0000"/>
                  </a:solidFill>
                </a:uFill>
              </a:rPr>
              <a:t>challenging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“creatures of habit”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6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 animBg="1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14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13932" y="187882"/>
            <a:ext cx="7552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Workshops: How to get people started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503" y="69031"/>
            <a:ext cx="1956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23603"/>
                </a:solidFill>
              </a:rPr>
              <a:t>d</a:t>
            </a:r>
            <a:r>
              <a:rPr lang="en-GB" sz="2800" b="1" dirty="0" smtClean="0">
                <a:solidFill>
                  <a:srgbClr val="023603"/>
                </a:solidFill>
              </a:rPr>
              <a:t>epartment</a:t>
            </a:r>
            <a:endParaRPr lang="en-GB" sz="2800" b="1" dirty="0">
              <a:solidFill>
                <a:srgbClr val="023603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51" y="661982"/>
            <a:ext cx="1352550" cy="8115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8" r="5473"/>
          <a:stretch/>
        </p:blipFill>
        <p:spPr>
          <a:xfrm>
            <a:off x="6812279" y="1058949"/>
            <a:ext cx="4535425" cy="303283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896782" y="4199013"/>
            <a:ext cx="43664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rgbClr val="023603"/>
                </a:solidFill>
              </a:rPr>
              <a:t>→ online demonstration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2063750" y="768350"/>
            <a:ext cx="970225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835150" y="1479213"/>
            <a:ext cx="3894544" cy="2245969"/>
            <a:chOff x="7227555" y="1258126"/>
            <a:chExt cx="3894544" cy="2245969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7557" y="1258126"/>
              <a:ext cx="3894542" cy="2186935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7227555" y="3014227"/>
              <a:ext cx="3894544" cy="435112"/>
            </a:xfrm>
            <a:prstGeom prst="rect">
              <a:avLst/>
            </a:prstGeom>
            <a:solidFill>
              <a:srgbClr val="7F7F7F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330437" y="2919320"/>
              <a:ext cx="3791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solidFill>
                    <a:schemeClr val="bg1"/>
                  </a:solidFill>
                </a:rPr>
                <a:t>How does this work?</a:t>
              </a:r>
              <a:endParaRPr lang="en-GB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1453877" y="4199013"/>
            <a:ext cx="465709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300" dirty="0" smtClean="0">
                <a:solidFill>
                  <a:srgbClr val="9A0000"/>
                </a:solidFill>
              </a:rPr>
              <a:t>Where do I find what?</a:t>
            </a:r>
          </a:p>
        </p:txBody>
      </p:sp>
      <p:sp>
        <p:nvSpPr>
          <p:cNvPr id="6" name="Rectangle 5"/>
          <p:cNvSpPr/>
          <p:nvPr/>
        </p:nvSpPr>
        <p:spPr>
          <a:xfrm>
            <a:off x="1938032" y="5689027"/>
            <a:ext cx="388064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300" dirty="0" smtClean="0">
                <a:solidFill>
                  <a:srgbClr val="9A0000"/>
                </a:solidFill>
              </a:rPr>
              <a:t>Whom </a:t>
            </a:r>
            <a:r>
              <a:rPr lang="en-GB" sz="2300" dirty="0">
                <a:solidFill>
                  <a:srgbClr val="9A0000"/>
                </a:solidFill>
              </a:rPr>
              <a:t>can I ask for help?</a:t>
            </a:r>
          </a:p>
        </p:txBody>
      </p:sp>
      <p:sp>
        <p:nvSpPr>
          <p:cNvPr id="7" name="Rectangle 6"/>
          <p:cNvSpPr/>
          <p:nvPr/>
        </p:nvSpPr>
        <p:spPr>
          <a:xfrm>
            <a:off x="1691272" y="4945371"/>
            <a:ext cx="418230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300" dirty="0">
                <a:solidFill>
                  <a:srgbClr val="9A0000"/>
                </a:solidFill>
              </a:rPr>
              <a:t>How can I set up my experiment?</a:t>
            </a:r>
          </a:p>
        </p:txBody>
      </p:sp>
      <p:sp>
        <p:nvSpPr>
          <p:cNvPr id="8" name="Rectangle 7"/>
          <p:cNvSpPr/>
          <p:nvPr/>
        </p:nvSpPr>
        <p:spPr>
          <a:xfrm>
            <a:off x="7081135" y="4945371"/>
            <a:ext cx="399771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300" dirty="0">
                <a:solidFill>
                  <a:srgbClr val="023603"/>
                </a:solidFill>
              </a:rPr>
              <a:t>→ hands-on </a:t>
            </a:r>
            <a:r>
              <a:rPr lang="en-GB" sz="2300" dirty="0" smtClean="0">
                <a:solidFill>
                  <a:srgbClr val="023603"/>
                </a:solidFill>
              </a:rPr>
              <a:t>exercises</a:t>
            </a:r>
            <a:endParaRPr lang="en-GB" sz="2300" dirty="0">
              <a:solidFill>
                <a:srgbClr val="023603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75911" y="5689027"/>
            <a:ext cx="3808158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300" dirty="0">
                <a:solidFill>
                  <a:srgbClr val="023603"/>
                </a:solidFill>
              </a:rPr>
              <a:t>→ </a:t>
            </a:r>
            <a:r>
              <a:rPr lang="en-GB" sz="2300" dirty="0" smtClean="0">
                <a:solidFill>
                  <a:srgbClr val="023603"/>
                </a:solidFill>
              </a:rPr>
              <a:t>intranet group </a:t>
            </a:r>
            <a:r>
              <a:rPr lang="en-GB" sz="2300" dirty="0">
                <a:solidFill>
                  <a:srgbClr val="023603"/>
                </a:solidFill>
              </a:rPr>
              <a:t>&amp; key users</a:t>
            </a:r>
          </a:p>
        </p:txBody>
      </p:sp>
    </p:spTree>
    <p:extLst>
      <p:ext uri="{BB962C8B-B14F-4D97-AF65-F5344CB8AC3E}">
        <p14:creationId xmlns:p14="http://schemas.microsoft.com/office/powerpoint/2010/main" val="275126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365992" y="6398031"/>
            <a:ext cx="737616" cy="365125"/>
          </a:xfrm>
        </p:spPr>
        <p:txBody>
          <a:bodyPr/>
          <a:lstStyle/>
          <a:p>
            <a:fld id="{71D5200A-6AD0-4229-8796-A4B5DC735933}" type="slidenum">
              <a:rPr lang="en-GB" sz="180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15</a:t>
            </a:fld>
            <a:endParaRPr lang="en-GB" sz="1800" dirty="0">
              <a:solidFill>
                <a:schemeClr val="bg1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52380" y="187882"/>
            <a:ext cx="10413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What users really think of electronic lab notebooks ...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8173" y="1916589"/>
            <a:ext cx="10600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solidFill>
                  <a:srgbClr val="023603"/>
                </a:solidFill>
              </a:rPr>
              <a:t>Any (electronic) lab notebook is </a:t>
            </a:r>
            <a:r>
              <a:rPr lang="en-GB" sz="3600" u="sng" dirty="0" smtClean="0">
                <a:solidFill>
                  <a:srgbClr val="023603"/>
                </a:solidFill>
                <a:uFill>
                  <a:solidFill>
                    <a:srgbClr val="58992D"/>
                  </a:solidFill>
                </a:uFill>
              </a:rPr>
              <a:t>only as good as its user</a:t>
            </a:r>
            <a:r>
              <a:rPr lang="en-GB" sz="3600" dirty="0" smtClean="0">
                <a:solidFill>
                  <a:srgbClr val="023603"/>
                </a:solidFill>
              </a:rPr>
              <a:t>.</a:t>
            </a:r>
            <a:endParaRPr lang="en-GB" sz="3600" dirty="0">
              <a:solidFill>
                <a:srgbClr val="023603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5097" y="3113501"/>
            <a:ext cx="2957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solidFill>
                  <a:srgbClr val="023603"/>
                </a:solidFill>
              </a:rPr>
              <a:t>What it takes: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646000" y="3261248"/>
            <a:ext cx="900000" cy="900000"/>
          </a:xfrm>
          <a:prstGeom prst="roundRect">
            <a:avLst/>
          </a:prstGeom>
          <a:solidFill>
            <a:srgbClr val="004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5639721" y="4161248"/>
            <a:ext cx="900000" cy="9000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ed Rectangle 13"/>
          <p:cNvSpPr/>
          <p:nvPr/>
        </p:nvSpPr>
        <p:spPr>
          <a:xfrm>
            <a:off x="5646000" y="5056155"/>
            <a:ext cx="900000" cy="900000"/>
          </a:xfrm>
          <a:prstGeom prst="roundRect">
            <a:avLst/>
          </a:prstGeom>
          <a:solidFill>
            <a:srgbClr val="16A4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Isosceles Triangle 2"/>
          <p:cNvSpPr/>
          <p:nvPr/>
        </p:nvSpPr>
        <p:spPr>
          <a:xfrm rot="16200000">
            <a:off x="5417801" y="3619870"/>
            <a:ext cx="252000" cy="216000"/>
          </a:xfrm>
          <a:prstGeom prst="triangle">
            <a:avLst/>
          </a:prstGeom>
          <a:solidFill>
            <a:srgbClr val="004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Isosceles Triangle 14"/>
          <p:cNvSpPr/>
          <p:nvPr/>
        </p:nvSpPr>
        <p:spPr>
          <a:xfrm rot="5400000">
            <a:off x="6495862" y="4503248"/>
            <a:ext cx="252000" cy="216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Isosceles Triangle 18"/>
          <p:cNvSpPr/>
          <p:nvPr/>
        </p:nvSpPr>
        <p:spPr>
          <a:xfrm rot="16200000">
            <a:off x="5432718" y="5399859"/>
            <a:ext cx="252000" cy="216000"/>
          </a:xfrm>
          <a:prstGeom prst="triangle">
            <a:avLst/>
          </a:prstGeom>
          <a:solidFill>
            <a:srgbClr val="16A4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447" y="3436667"/>
            <a:ext cx="574548" cy="5745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/>
          <a:stretch/>
        </p:blipFill>
        <p:spPr>
          <a:xfrm>
            <a:off x="5706545" y="4087393"/>
            <a:ext cx="905111" cy="10565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391" y="5095371"/>
            <a:ext cx="826660" cy="8266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606244" y="3447989"/>
            <a:ext cx="870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0496D"/>
                </a:solidFill>
              </a:rPr>
              <a:t>time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29862" y="4349638"/>
            <a:ext cx="2109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070C0"/>
                </a:solidFill>
              </a:rPr>
              <a:t>commitment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35561" y="5244545"/>
            <a:ext cx="19750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16A4A5"/>
                </a:solidFill>
              </a:rPr>
              <a:t>adaptability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426000" y="772657"/>
            <a:ext cx="1134000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76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 animBg="1"/>
      <p:bldP spid="13" grpId="0" animBg="1"/>
      <p:bldP spid="14" grpId="0" animBg="1"/>
      <p:bldP spid="3" grpId="0" animBg="1"/>
      <p:bldP spid="15" grpId="0" animBg="1"/>
      <p:bldP spid="19" grpId="0" animBg="1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4879848" y="1192942"/>
            <a:ext cx="2432304" cy="475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440575"/>
            <a:ext cx="12192000" cy="19013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1126435" y="1701190"/>
            <a:ext cx="99391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From paper to screen</a:t>
            </a:r>
          </a:p>
          <a:p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What users really think of electronic lab notebooks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79173" y="1119140"/>
            <a:ext cx="184731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endParaRPr lang="en-GB" sz="2400" b="1" dirty="0">
              <a:solidFill>
                <a:schemeClr val="tx1">
                  <a:lumMod val="75000"/>
                  <a:lumOff val="2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0" y="3341944"/>
            <a:ext cx="12192000" cy="13528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0" y="1440575"/>
            <a:ext cx="4854000" cy="7749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320266" y="1448324"/>
            <a:ext cx="4871734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854000" y="1448324"/>
            <a:ext cx="2466266" cy="2528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4851847" y="1200300"/>
            <a:ext cx="248831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62" y="3472119"/>
            <a:ext cx="593445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Acknowledgments</a:t>
            </a:r>
            <a:endParaRPr lang="en-GB" sz="2400" b="1" dirty="0" smtClean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Eliana Papoutsoglou</a:t>
            </a:r>
          </a:p>
          <a:p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Patrick Hendrickx</a:t>
            </a:r>
          </a:p>
          <a:p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René de Koster</a:t>
            </a:r>
          </a:p>
          <a:p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Jacques Davies</a:t>
            </a:r>
          </a:p>
          <a:p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... and all my lab mates on the pictures!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83376" y="253330"/>
            <a:ext cx="72252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Thank you for your attention! </a:t>
            </a:r>
            <a:endParaRPr lang="en-GB" sz="3600" b="1" dirty="0">
              <a:solidFill>
                <a:schemeClr val="tx1">
                  <a:lumMod val="75000"/>
                  <a:lumOff val="2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4348392" y="3405952"/>
            <a:ext cx="3495216" cy="2519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TU Delft - 15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March 2018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9388" y="3789104"/>
            <a:ext cx="3372612" cy="3068896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7743231" y="5933571"/>
            <a:ext cx="3268738" cy="757513"/>
            <a:chOff x="217101" y="4842414"/>
            <a:chExt cx="3268738" cy="75751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744" y="4916959"/>
              <a:ext cx="308631" cy="25102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694690" y="4842414"/>
              <a:ext cx="21844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@</a:t>
              </a:r>
              <a:r>
                <a:rPr lang="en-GB" sz="2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KatharinaHanika</a:t>
              </a:r>
              <a:endPara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" t="16351" r="7744" b="15865"/>
            <a:stretch/>
          </p:blipFill>
          <p:spPr>
            <a:xfrm>
              <a:off x="217101" y="5260975"/>
              <a:ext cx="349915" cy="277795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694690" y="5199817"/>
              <a:ext cx="27911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katharina.hanika@wur.nl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293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5182866" y="6395927"/>
            <a:ext cx="182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Katharina Hanika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69656"/>
              </p:ext>
            </p:extLst>
          </p:nvPr>
        </p:nvGraphicFramePr>
        <p:xfrm>
          <a:off x="426000" y="1705975"/>
          <a:ext cx="11340000" cy="3002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377">
                  <a:extLst>
                    <a:ext uri="{9D8B030D-6E8A-4147-A177-3AD203B41FA5}">
                      <a16:colId xmlns:a16="http://schemas.microsoft.com/office/drawing/2014/main" xmlns="" val="696695730"/>
                    </a:ext>
                  </a:extLst>
                </a:gridCol>
                <a:gridCol w="764483">
                  <a:extLst>
                    <a:ext uri="{9D8B030D-6E8A-4147-A177-3AD203B41FA5}">
                      <a16:colId xmlns:a16="http://schemas.microsoft.com/office/drawing/2014/main" xmlns="" val="4032875154"/>
                    </a:ext>
                  </a:extLst>
                </a:gridCol>
                <a:gridCol w="10071140">
                  <a:extLst>
                    <a:ext uri="{9D8B030D-6E8A-4147-A177-3AD203B41FA5}">
                      <a16:colId xmlns:a16="http://schemas.microsoft.com/office/drawing/2014/main" xmlns="" val="1355072635"/>
                    </a:ext>
                  </a:extLst>
                </a:gridCol>
              </a:tblGrid>
              <a:tr h="120687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slide</a:t>
                      </a:r>
                      <a:endParaRPr lang="en-GB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retrieved</a:t>
                      </a:r>
                      <a:endParaRPr lang="en-GB" sz="1100" b="1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 smtClean="0"/>
                        <a:t>link</a:t>
                      </a:r>
                      <a:endParaRPr lang="en-GB" sz="1100" b="1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60785767"/>
                  </a:ext>
                </a:extLst>
              </a:tr>
              <a:tr h="170381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1</a:t>
                      </a:r>
                      <a:endParaRPr lang="en-GB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7/3/2018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https://presentationpictures.wordpress.com/2010/07/15/kleine-wachsende-pflanze-auf-hand-junge-pflanzen-young-plants-growing-growth/green-plant-on-white-background/ (modified); https://twitter.com/wur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23421087"/>
                  </a:ext>
                </a:extLst>
              </a:tr>
              <a:tr h="170381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2</a:t>
                      </a:r>
                      <a:endParaRPr lang="en-GB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1/3/2018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http://blogs.nature.com/naturejobs/2014/08/21/thesis-writing-tips-for-the-i-left-it-to-the-last-minute-phd-student/; https://www.istockphoto.com/nl/fotos/tomato?excludenudity=false&amp;sort=mostpopular&amp;mediatype=photography&amp;phrase=tomato (modified)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70668945"/>
                  </a:ext>
                </a:extLst>
              </a:tr>
              <a:tr h="170381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3</a:t>
                      </a:r>
                      <a:endParaRPr lang="en-GB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6/3/2018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https://www.toner-dumping.de/kladde/notizbuch-kladde-mit-festem-einband-din-a4-96-blatt-70g-karriert (modified); https://www.taringa.net/posts/links/19910504/Usas-Excel-Llevate-estas-plantillas-para-tu-negocio.html; https://www.elabjournal.com/press-kit/ (modified); https://www.apsnet.org/edcenter/intropp/lessons/fungi/ascomycetes/Pages/VerticilliumWilt.aspx (modified)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36714027"/>
                  </a:ext>
                </a:extLst>
              </a:tr>
              <a:tr h="170381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4</a:t>
                      </a:r>
                      <a:endParaRPr lang="en-GB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6/3/2018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https://www.iconfinder.com (modified); https://thenounproject.com/term/supervisor/200065/ (modified); https://www.staphyt.com/about-us/ (modified)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18067464"/>
                  </a:ext>
                </a:extLst>
              </a:tr>
              <a:tr h="170381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5</a:t>
                      </a:r>
                      <a:endParaRPr lang="en-GB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6/3/2018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https://splice-bio.com/electronic-lab-notebooks-survey/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94543511"/>
                  </a:ext>
                </a:extLst>
              </a:tr>
              <a:tr h="170381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8</a:t>
                      </a:r>
                      <a:endParaRPr lang="en-GB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7/3/2018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https://twitter.com/bikoderdestek (modified)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83393054"/>
                  </a:ext>
                </a:extLst>
              </a:tr>
              <a:tr h="170381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12</a:t>
                      </a:r>
                      <a:endParaRPr lang="en-GB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7/3/2018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https://nl.wikipedia.org/wiki/FAIR_principes (modified)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4436122"/>
                  </a:ext>
                </a:extLst>
              </a:tr>
              <a:tr h="170381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14</a:t>
                      </a:r>
                      <a:endParaRPr lang="en-GB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6/3/2018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http://blog.strategyzer.com/posts/2014/12/02/how-to-design-great-workshops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4259928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479219" y="187882"/>
            <a:ext cx="22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2360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References</a:t>
            </a:r>
            <a:endParaRPr lang="en-GB" sz="3600" b="1" dirty="0">
              <a:solidFill>
                <a:srgbClr val="02360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26000" y="772657"/>
            <a:ext cx="11340000" cy="0"/>
          </a:xfrm>
          <a:prstGeom prst="line">
            <a:avLst/>
          </a:prstGeom>
          <a:ln w="28575">
            <a:solidFill>
              <a:srgbClr val="589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" y="5976852"/>
            <a:ext cx="1788950" cy="77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7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1886</TotalTime>
  <Words>649</Words>
  <Application>Microsoft Office PowerPoint</Application>
  <PresentationFormat>Custom</PresentationFormat>
  <Paragraphs>249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Wageningen University and Research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Hanika, Katharina</dc:creator>
  <cp:lastModifiedBy>Marta Teperek</cp:lastModifiedBy>
  <cp:revision>82</cp:revision>
  <cp:lastPrinted>2018-03-07T15:13:30Z</cp:lastPrinted>
  <dcterms:created xsi:type="dcterms:W3CDTF">2018-02-27T07:19:20Z</dcterms:created>
  <dcterms:modified xsi:type="dcterms:W3CDTF">2018-03-12T07:10:57Z</dcterms:modified>
</cp:coreProperties>
</file>