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4" r:id="rId3"/>
    <p:sldMasterId id="2147483693" r:id="rId4"/>
    <p:sldMasterId id="2147483698" r:id="rId5"/>
  </p:sldMasterIdLst>
  <p:notesMasterIdLst>
    <p:notesMasterId r:id="rId15"/>
  </p:notesMasterIdLst>
  <p:handoutMasterIdLst>
    <p:handoutMasterId r:id="rId16"/>
  </p:handoutMasterIdLst>
  <p:sldIdLst>
    <p:sldId id="286" r:id="rId6"/>
    <p:sldId id="282" r:id="rId7"/>
    <p:sldId id="283" r:id="rId8"/>
    <p:sldId id="284" r:id="rId9"/>
    <p:sldId id="285" r:id="rId10"/>
    <p:sldId id="270" r:id="rId11"/>
    <p:sldId id="271" r:id="rId12"/>
    <p:sldId id="272" r:id="rId13"/>
    <p:sldId id="273" r:id="rId1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sther Maes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A6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92" autoAdjust="0"/>
    <p:restoredTop sz="96682" autoAdjust="0"/>
  </p:normalViewPr>
  <p:slideViewPr>
    <p:cSldViewPr snapToGrid="0" snapToObjects="1">
      <p:cViewPr>
        <p:scale>
          <a:sx n="110" d="100"/>
          <a:sy n="110" d="100"/>
        </p:scale>
        <p:origin x="-902" y="-67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8-03-12T19:30:59.267" idx="1">
    <p:pos x="4739" y="626"/>
    <p:text>maybe "many" ??</p:tex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AE3B3E-782A-9745-8E84-372F7B6771BF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171C0A-6FC9-E54E-92BE-11816E6C8A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6069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4E6520-E079-4C3E-95B4-76C324B6E1D4}" type="datetimeFigureOut">
              <a:rPr lang="nl-NL" smtClean="0"/>
              <a:t>12-3-2018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6343FB-2E25-4633-AE41-0DF9DCAF0F8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2549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6343FB-2E25-4633-AE41-0DF9DCAF0F8F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05385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6343FB-2E25-4633-AE41-0DF9DCAF0F8F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950916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6343FB-2E25-4633-AE41-0DF9DCAF0F8F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337656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6343FB-2E25-4633-AE41-0DF9DCAF0F8F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095894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6343FB-2E25-4633-AE41-0DF9DCAF0F8F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066974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02192" y="617247"/>
            <a:ext cx="7265534" cy="2229538"/>
          </a:xfrm>
        </p:spPr>
        <p:txBody>
          <a:bodyPr>
            <a:noAutofit/>
          </a:bodyPr>
          <a:lstStyle>
            <a:lvl1pPr algn="l">
              <a:defRPr sz="7200">
                <a:solidFill>
                  <a:srgbClr val="00A6D6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2192" y="3203297"/>
            <a:ext cx="7067378" cy="1025802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tx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834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8743361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134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629151"/>
            <a:ext cx="3429000" cy="228600"/>
          </a:xfrm>
          <a:prstGeom prst="rect">
            <a:avLst/>
          </a:prstGeom>
        </p:spPr>
        <p:txBody>
          <a:bodyPr/>
          <a:lstStyle/>
          <a:p>
            <a:fld id="{E29EC054-3869-4501-B163-1BBFDE8DCE04}" type="datetime4">
              <a:rPr lang="en-US" smtClean="0">
                <a:solidFill>
                  <a:srgbClr val="000000"/>
                </a:solidFill>
              </a:rPr>
              <a:pPr/>
              <a:t>March 12, 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7200" y="4869656"/>
            <a:ext cx="3429000" cy="212884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 rot="16200000">
            <a:off x="8391842" y="4368482"/>
            <a:ext cx="986791" cy="365125"/>
          </a:xfrm>
          <a:prstGeom prst="rect">
            <a:avLst/>
          </a:prstGeom>
        </p:spPr>
        <p:txBody>
          <a:bodyPr/>
          <a:lstStyle/>
          <a:p>
            <a:fld id="{F38DF745-7D3F-47F4-83A3-874385CFAA69}" type="slidenum">
              <a:rPr lang="en-US" smtClean="0">
                <a:solidFill>
                  <a:srgbClr val="D1282E"/>
                </a:solidFill>
              </a:rPr>
              <a:pPr/>
              <a:t>‹#›</a:t>
            </a:fld>
            <a:endParaRPr lang="en-US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372316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2" name="Afbeelding 2" descr="TUDelft_LogoZWA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146" y="4663753"/>
            <a:ext cx="1104294" cy="323006"/>
          </a:xfrm>
          <a:prstGeom prst="rect">
            <a:avLst/>
          </a:prstGeom>
        </p:spPr>
      </p:pic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6651560" y="4815702"/>
            <a:ext cx="231637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rgbClr val="00A6D6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557312C-2AB5-4E4E-8F57-D0081D5FE9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-3990281" y="41865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058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62A2416-1570-3849-86F9-07F78746E1B2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832CF66-B496-874C-8E08-71A5E0622B6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53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1"/>
            <a:ext cx="9144000" cy="51434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050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1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2434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974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6818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37253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629151"/>
            <a:ext cx="3429000" cy="228600"/>
          </a:xfrm>
          <a:prstGeom prst="rect">
            <a:avLst/>
          </a:prstGeom>
        </p:spPr>
        <p:txBody>
          <a:bodyPr/>
          <a:lstStyle/>
          <a:p>
            <a:fld id="{E29EC054-3869-4501-B163-1BBFDE8DCE04}" type="datetime4">
              <a:rPr lang="en-US" smtClean="0">
                <a:solidFill>
                  <a:srgbClr val="000000"/>
                </a:solidFill>
              </a:rPr>
              <a:pPr/>
              <a:t>March 12, 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7200" y="4869656"/>
            <a:ext cx="3429000" cy="212884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 rot="16200000">
            <a:off x="8391842" y="4368482"/>
            <a:ext cx="986791" cy="365125"/>
          </a:xfrm>
          <a:prstGeom prst="rect">
            <a:avLst/>
          </a:prstGeom>
        </p:spPr>
        <p:txBody>
          <a:bodyPr/>
          <a:lstStyle/>
          <a:p>
            <a:fld id="{F38DF745-7D3F-47F4-83A3-874385CFAA69}" type="slidenum">
              <a:rPr lang="en-US" smtClean="0">
                <a:solidFill>
                  <a:srgbClr val="D1282E"/>
                </a:solidFill>
              </a:rPr>
              <a:pPr/>
              <a:t>‹#›</a:t>
            </a:fld>
            <a:endParaRPr lang="en-US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372316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02192" y="617246"/>
            <a:ext cx="7265534" cy="2229538"/>
          </a:xfrm>
        </p:spPr>
        <p:txBody>
          <a:bodyPr>
            <a:noAutofit/>
          </a:bodyPr>
          <a:lstStyle>
            <a:lvl1pPr algn="l">
              <a:defRPr sz="7800">
                <a:solidFill>
                  <a:srgbClr val="00A6D6"/>
                </a:solidFill>
                <a:latin typeface="Arial"/>
                <a:cs typeface="Arial"/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2192" y="3203297"/>
            <a:ext cx="7067378" cy="1025802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tx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4" name="Rectangle 20"/>
          <p:cNvSpPr>
            <a:spLocks noChangeArrowheads="1"/>
          </p:cNvSpPr>
          <p:nvPr userDrawn="1"/>
        </p:nvSpPr>
        <p:spPr bwMode="auto">
          <a:xfrm>
            <a:off x="0" y="0"/>
            <a:ext cx="469900" cy="154305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nl-NL" altLang="nl-NL" b="0" smtClean="0">
              <a:solidFill>
                <a:prstClr val="black"/>
              </a:solidFill>
            </a:endParaRPr>
          </a:p>
        </p:txBody>
      </p:sp>
      <p:sp>
        <p:nvSpPr>
          <p:cNvPr id="5" name="Rectangle 21"/>
          <p:cNvSpPr>
            <a:spLocks noChangeArrowheads="1"/>
          </p:cNvSpPr>
          <p:nvPr userDrawn="1"/>
        </p:nvSpPr>
        <p:spPr bwMode="auto">
          <a:xfrm>
            <a:off x="0" y="4938712"/>
            <a:ext cx="9144000" cy="204788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nl-NL" altLang="nl-NL" b="0" smtClean="0">
              <a:solidFill>
                <a:prstClr val="black"/>
              </a:solidFill>
            </a:endParaRPr>
          </a:p>
        </p:txBody>
      </p:sp>
      <p:sp>
        <p:nvSpPr>
          <p:cNvPr id="6" name="Line 22"/>
          <p:cNvSpPr>
            <a:spLocks noChangeShapeType="1"/>
          </p:cNvSpPr>
          <p:nvPr userDrawn="1"/>
        </p:nvSpPr>
        <p:spPr bwMode="auto">
          <a:xfrm>
            <a:off x="0" y="5086350"/>
            <a:ext cx="91440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endParaRPr lang="nl-NL" sz="2200" b="1" smtClean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7" name="Line 24"/>
          <p:cNvSpPr>
            <a:spLocks noChangeShapeType="1"/>
          </p:cNvSpPr>
          <p:nvPr userDrawn="1"/>
        </p:nvSpPr>
        <p:spPr bwMode="auto">
          <a:xfrm>
            <a:off x="0" y="4600575"/>
            <a:ext cx="9144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endParaRPr lang="nl-NL" sz="2200" b="1" smtClean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8" name="Text Box 27"/>
          <p:cNvSpPr txBox="1">
            <a:spLocks noChangeArrowheads="1"/>
          </p:cNvSpPr>
          <p:nvPr userDrawn="1"/>
        </p:nvSpPr>
        <p:spPr bwMode="white">
          <a:xfrm>
            <a:off x="685800" y="2731295"/>
            <a:ext cx="24384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defTabSz="914400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fld id="{B8B1C4C8-4ADC-4821-B462-CED051116B9A}" type="datetime1">
              <a:rPr lang="nl-NL" sz="1600" b="0" smtClean="0">
                <a:solidFill>
                  <a:srgbClr val="FFFFFF"/>
                </a:solidFill>
              </a:rPr>
              <a:pPr defTabSz="914400" eaLnBrk="1" fontAlgn="base" hangingPunct="1">
                <a:spcBef>
                  <a:spcPct val="50000"/>
                </a:spcBef>
                <a:spcAft>
                  <a:spcPct val="0"/>
                </a:spcAft>
                <a:defRPr/>
              </a:pPr>
              <a:t>12-3-2018</a:t>
            </a:fld>
            <a:endParaRPr lang="nl-NL" sz="1600" b="0" smtClean="0">
              <a:solidFill>
                <a:srgbClr val="FFFFFF"/>
              </a:solidFill>
            </a:endParaRPr>
          </a:p>
        </p:txBody>
      </p:sp>
      <p:pic>
        <p:nvPicPr>
          <p:cNvPr id="9" name="Picture 29" descr="TU_Delft_2.png                                                 00095E43Smidswater Server              C1CD65DB: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4638675"/>
            <a:ext cx="88741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30"/>
          <p:cNvSpPr txBox="1">
            <a:spLocks noChangeArrowheads="1"/>
          </p:cNvSpPr>
          <p:nvPr userDrawn="1"/>
        </p:nvSpPr>
        <p:spPr bwMode="white">
          <a:xfrm>
            <a:off x="1498600" y="4929187"/>
            <a:ext cx="29718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defTabSz="914400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nl-NL" sz="800" b="0" smtClean="0">
                <a:solidFill>
                  <a:srgbClr val="FFFFFF"/>
                </a:solidFill>
              </a:rPr>
              <a:t>Challenge the future</a:t>
            </a:r>
            <a:endParaRPr lang="nl-NL" b="0" smtClean="0">
              <a:solidFill>
                <a:prstClr val="black"/>
              </a:solidFill>
            </a:endParaRPr>
          </a:p>
        </p:txBody>
      </p:sp>
      <p:sp>
        <p:nvSpPr>
          <p:cNvPr id="11" name="Text Box 31"/>
          <p:cNvSpPr txBox="1">
            <a:spLocks noChangeArrowheads="1"/>
          </p:cNvSpPr>
          <p:nvPr userDrawn="1"/>
        </p:nvSpPr>
        <p:spPr bwMode="auto">
          <a:xfrm>
            <a:off x="1498600" y="4719638"/>
            <a:ext cx="99060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defTabSz="91440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nl-NL" sz="500" b="0" smtClean="0">
                <a:solidFill>
                  <a:prstClr val="black"/>
                </a:solidFill>
              </a:rPr>
              <a:t>Delft</a:t>
            </a:r>
          </a:p>
          <a:p>
            <a:pPr defTabSz="91440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nl-NL" sz="500" b="0" smtClean="0">
                <a:solidFill>
                  <a:prstClr val="black"/>
                </a:solidFill>
              </a:rPr>
              <a:t>University of</a:t>
            </a:r>
          </a:p>
          <a:p>
            <a:pPr defTabSz="91440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nl-NL" sz="500" b="0" smtClean="0">
                <a:solidFill>
                  <a:prstClr val="black"/>
                </a:solidFill>
              </a:rPr>
              <a:t>Technology</a:t>
            </a:r>
            <a:endParaRPr lang="nl-NL" b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533982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929812112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4533083"/>
      </p:ext>
    </p:extLst>
  </p:cSld>
  <p:clrMapOvr>
    <a:masterClrMapping/>
  </p:clrMapOvr>
  <p:hf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70918943"/>
      </p:ext>
    </p:extLst>
  </p:cSld>
  <p:clrMapOvr>
    <a:masterClrMapping/>
  </p:clrMapOvr>
  <p:transition>
    <p:cut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02192" y="617247"/>
            <a:ext cx="7265534" cy="2229538"/>
          </a:xfrm>
        </p:spPr>
        <p:txBody>
          <a:bodyPr>
            <a:noAutofit/>
          </a:bodyPr>
          <a:lstStyle>
            <a:lvl1pPr algn="l">
              <a:defRPr sz="7200">
                <a:solidFill>
                  <a:srgbClr val="00A6D6"/>
                </a:solidFill>
                <a:latin typeface="Arial"/>
                <a:cs typeface="Arial"/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2192" y="3203297"/>
            <a:ext cx="7067378" cy="1025802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tx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4" name="Rectangle 20"/>
          <p:cNvSpPr>
            <a:spLocks noChangeArrowheads="1"/>
          </p:cNvSpPr>
          <p:nvPr userDrawn="1"/>
        </p:nvSpPr>
        <p:spPr bwMode="auto">
          <a:xfrm>
            <a:off x="0" y="0"/>
            <a:ext cx="469900" cy="154305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nl-NL" altLang="nl-NL" b="0" smtClean="0">
              <a:solidFill>
                <a:prstClr val="black"/>
              </a:solidFill>
            </a:endParaRPr>
          </a:p>
        </p:txBody>
      </p:sp>
      <p:sp>
        <p:nvSpPr>
          <p:cNvPr id="5" name="Rectangle 21"/>
          <p:cNvSpPr>
            <a:spLocks noChangeArrowheads="1"/>
          </p:cNvSpPr>
          <p:nvPr userDrawn="1"/>
        </p:nvSpPr>
        <p:spPr bwMode="auto">
          <a:xfrm>
            <a:off x="0" y="4938712"/>
            <a:ext cx="9144000" cy="204788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nl-NL" altLang="nl-NL" b="0" smtClean="0">
              <a:solidFill>
                <a:prstClr val="black"/>
              </a:solidFill>
            </a:endParaRPr>
          </a:p>
        </p:txBody>
      </p:sp>
      <p:sp>
        <p:nvSpPr>
          <p:cNvPr id="6" name="Line 22"/>
          <p:cNvSpPr>
            <a:spLocks noChangeShapeType="1"/>
          </p:cNvSpPr>
          <p:nvPr userDrawn="1"/>
        </p:nvSpPr>
        <p:spPr bwMode="auto">
          <a:xfrm>
            <a:off x="0" y="5086350"/>
            <a:ext cx="91440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endParaRPr lang="nl-NL" sz="2200" b="1" smtClean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7" name="Line 24"/>
          <p:cNvSpPr>
            <a:spLocks noChangeShapeType="1"/>
          </p:cNvSpPr>
          <p:nvPr userDrawn="1"/>
        </p:nvSpPr>
        <p:spPr bwMode="auto">
          <a:xfrm>
            <a:off x="0" y="4600575"/>
            <a:ext cx="9144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endParaRPr lang="nl-NL" sz="2200" b="1" smtClean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8" name="Text Box 27"/>
          <p:cNvSpPr txBox="1">
            <a:spLocks noChangeArrowheads="1"/>
          </p:cNvSpPr>
          <p:nvPr userDrawn="1"/>
        </p:nvSpPr>
        <p:spPr bwMode="white">
          <a:xfrm>
            <a:off x="685800" y="2731295"/>
            <a:ext cx="24384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defTabSz="914400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fld id="{B8B1C4C8-4ADC-4821-B462-CED051116B9A}" type="datetime1">
              <a:rPr lang="nl-NL" sz="1600" b="0" smtClean="0">
                <a:solidFill>
                  <a:srgbClr val="FFFFFF"/>
                </a:solidFill>
              </a:rPr>
              <a:pPr defTabSz="914400" eaLnBrk="1" fontAlgn="base" hangingPunct="1">
                <a:spcBef>
                  <a:spcPct val="50000"/>
                </a:spcBef>
                <a:spcAft>
                  <a:spcPct val="0"/>
                </a:spcAft>
                <a:defRPr/>
              </a:pPr>
              <a:t>12-3-2018</a:t>
            </a:fld>
            <a:endParaRPr lang="nl-NL" sz="1600" b="0" smtClean="0">
              <a:solidFill>
                <a:srgbClr val="FFFFFF"/>
              </a:solidFill>
            </a:endParaRPr>
          </a:p>
        </p:txBody>
      </p:sp>
      <p:pic>
        <p:nvPicPr>
          <p:cNvPr id="9" name="Picture 29" descr="TU_Delft_2.png                                                 00095E43Smidswater Server              C1CD65DB: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4638675"/>
            <a:ext cx="88741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30"/>
          <p:cNvSpPr txBox="1">
            <a:spLocks noChangeArrowheads="1"/>
          </p:cNvSpPr>
          <p:nvPr userDrawn="1"/>
        </p:nvSpPr>
        <p:spPr bwMode="white">
          <a:xfrm>
            <a:off x="1498600" y="4929187"/>
            <a:ext cx="29718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defTabSz="914400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nl-NL" sz="800" b="0" smtClean="0">
                <a:solidFill>
                  <a:srgbClr val="FFFFFF"/>
                </a:solidFill>
              </a:rPr>
              <a:t>Challenge the future</a:t>
            </a:r>
            <a:endParaRPr lang="nl-NL" b="0" smtClean="0">
              <a:solidFill>
                <a:prstClr val="black"/>
              </a:solidFill>
            </a:endParaRPr>
          </a:p>
        </p:txBody>
      </p:sp>
      <p:sp>
        <p:nvSpPr>
          <p:cNvPr id="11" name="Text Box 31"/>
          <p:cNvSpPr txBox="1">
            <a:spLocks noChangeArrowheads="1"/>
          </p:cNvSpPr>
          <p:nvPr userDrawn="1"/>
        </p:nvSpPr>
        <p:spPr bwMode="auto">
          <a:xfrm>
            <a:off x="1498600" y="4719638"/>
            <a:ext cx="99060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defTabSz="91440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nl-NL" sz="500" b="0" smtClean="0">
                <a:solidFill>
                  <a:prstClr val="black"/>
                </a:solidFill>
              </a:rPr>
              <a:t>Delft</a:t>
            </a:r>
          </a:p>
          <a:p>
            <a:pPr defTabSz="91440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nl-NL" sz="500" b="0" smtClean="0">
                <a:solidFill>
                  <a:prstClr val="black"/>
                </a:solidFill>
              </a:rPr>
              <a:t>University of</a:t>
            </a:r>
          </a:p>
          <a:p>
            <a:pPr defTabSz="91440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nl-NL" sz="500" b="0" smtClean="0">
                <a:solidFill>
                  <a:prstClr val="black"/>
                </a:solidFill>
              </a:rPr>
              <a:t>Technology</a:t>
            </a:r>
            <a:endParaRPr lang="nl-NL" b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834856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3874336103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134173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70918943"/>
      </p:ext>
    </p:extLst>
  </p:cSld>
  <p:clrMapOvr>
    <a:masterClrMapping/>
  </p:clrMapOvr>
  <p:transition>
    <p:cut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pic>
        <p:nvPicPr>
          <p:cNvPr id="12" name="Afbeelding 2" descr="TUDelft_LogoZWA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146" y="4663753"/>
            <a:ext cx="1104294" cy="323006"/>
          </a:xfrm>
          <a:prstGeom prst="rect">
            <a:avLst/>
          </a:prstGeom>
        </p:spPr>
      </p:pic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6651560" y="4815702"/>
            <a:ext cx="231637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rgbClr val="00A6D6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557312C-2AB5-4E4E-8F57-D0081D5FE9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-3990281" y="41865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0586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62A2416-1570-3849-86F9-07F78746E1B2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832CF66-B496-874C-8E08-71A5E0622B6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535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1"/>
            <a:ext cx="9144000" cy="51434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050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em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10" Type="http://schemas.openxmlformats.org/officeDocument/2006/relationships/image" Target="../media/image2.emf"/><Relationship Id="rId4" Type="http://schemas.openxmlformats.org/officeDocument/2006/relationships/slideLayout" Target="../slideLayouts/slideLayout8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.emf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.emf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20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.emf"/><Relationship Id="rId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63106" y="205979"/>
            <a:ext cx="7106464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63106" y="1200150"/>
            <a:ext cx="7106464" cy="34861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pic>
        <p:nvPicPr>
          <p:cNvPr id="8" name="Picture 3" descr="TU_P5#white.eps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64" y="4581184"/>
            <a:ext cx="1368883" cy="632424"/>
          </a:xfrm>
          <a:prstGeom prst="rect">
            <a:avLst/>
          </a:prstGeom>
        </p:spPr>
      </p:pic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6651560" y="4815702"/>
            <a:ext cx="231637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rgbClr val="00A6D6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557312C-2AB5-4E4E-8F57-D0081D5FE9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28"/>
          <p:cNvSpPr>
            <a:spLocks noChangeArrowheads="1"/>
          </p:cNvSpPr>
          <p:nvPr userDrawn="1"/>
        </p:nvSpPr>
        <p:spPr bwMode="auto">
          <a:xfrm>
            <a:off x="0" y="0"/>
            <a:ext cx="1576384" cy="5149008"/>
          </a:xfrm>
          <a:prstGeom prst="rect">
            <a:avLst/>
          </a:prstGeom>
          <a:solidFill>
            <a:srgbClr val="00A6D6"/>
          </a:solidFill>
          <a:ln w="9525">
            <a:noFill/>
            <a:miter lim="800000"/>
            <a:headEnd/>
            <a:tailEnd/>
          </a:ln>
        </p:spPr>
        <p:txBody>
          <a:bodyPr wrap="none" lIns="91436" tIns="45719" rIns="91436" bIns="45719" anchor="ctr"/>
          <a:lstStyle/>
          <a:p>
            <a:pPr algn="r"/>
            <a:endParaRPr lang="nl-NL" sz="2100">
              <a:latin typeface="Tahoma" pitchFamily="34" charset="0"/>
            </a:endParaRPr>
          </a:p>
        </p:txBody>
      </p:sp>
      <p:pic>
        <p:nvPicPr>
          <p:cNvPr id="11" name="Picture 3" descr="TU_P5#white.eps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64" y="4389330"/>
            <a:ext cx="1368883" cy="84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247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91" r:id="rId4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rgbClr val="00A6D6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00A6D6"/>
        </a:buClr>
        <a:buFont typeface="Arial"/>
        <a:buChar char="•"/>
        <a:defRPr sz="28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00A6D6"/>
        </a:buClr>
        <a:buFont typeface="Arial"/>
        <a:buChar char="–"/>
        <a:defRPr sz="24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00A6D6"/>
        </a:buClr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72404" y="205979"/>
            <a:ext cx="7090513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404" y="1200150"/>
            <a:ext cx="7090513" cy="3615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6651560" y="4815702"/>
            <a:ext cx="231637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rgbClr val="00A6D6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557312C-2AB5-4E4E-8F57-D0081D5FE9E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Afbeelding 8" descr="TUDelft_LogoZWART.eps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624" y="4515071"/>
            <a:ext cx="1104294" cy="43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442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92" r:id="rId8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rgbClr val="00A6D6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00A6D6"/>
        </a:buClr>
        <a:buFont typeface="Arial"/>
        <a:buChar char="•"/>
        <a:defRPr sz="28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00A6D6"/>
        </a:buClr>
        <a:buFont typeface="Arial"/>
        <a:buChar char="–"/>
        <a:defRPr sz="24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00A6D6"/>
        </a:buClr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63106" y="205978"/>
            <a:ext cx="7106464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63106" y="1200150"/>
            <a:ext cx="7106464" cy="34861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7" name="Rectangle 28"/>
          <p:cNvSpPr>
            <a:spLocks noChangeArrowheads="1"/>
          </p:cNvSpPr>
          <p:nvPr/>
        </p:nvSpPr>
        <p:spPr bwMode="auto">
          <a:xfrm>
            <a:off x="-1" y="10"/>
            <a:ext cx="1576384" cy="5143490"/>
          </a:xfrm>
          <a:prstGeom prst="rect">
            <a:avLst/>
          </a:prstGeom>
          <a:solidFill>
            <a:srgbClr val="00A6D6"/>
          </a:solidFill>
          <a:ln w="9525">
            <a:noFill/>
            <a:miter lim="800000"/>
            <a:headEnd/>
            <a:tailEnd/>
          </a:ln>
        </p:spPr>
        <p:txBody>
          <a:bodyPr wrap="none" lIns="91436" tIns="45719" rIns="91436" bIns="45719" anchor="ctr"/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endParaRPr lang="nl-NL" sz="2100" b="1" dirty="0">
              <a:solidFill>
                <a:prstClr val="black"/>
              </a:solidFill>
              <a:latin typeface="Tahoma" pitchFamily="34" charset="0"/>
            </a:endParaRPr>
          </a:p>
        </p:txBody>
      </p:sp>
      <p:pic>
        <p:nvPicPr>
          <p:cNvPr id="8" name="Picture 3" descr="TU_P5#white.eps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63" y="4581184"/>
            <a:ext cx="1368883" cy="632424"/>
          </a:xfrm>
          <a:prstGeom prst="rect">
            <a:avLst/>
          </a:prstGeom>
        </p:spPr>
      </p:pic>
      <p:sp>
        <p:nvSpPr>
          <p:cNvPr id="10" name="Slide Number Placeholder 5"/>
          <p:cNvSpPr txBox="1">
            <a:spLocks/>
          </p:cNvSpPr>
          <p:nvPr/>
        </p:nvSpPr>
        <p:spPr>
          <a:xfrm>
            <a:off x="6651560" y="4815701"/>
            <a:ext cx="231637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rgbClr val="00A6D6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557312C-2AB5-4E4E-8F57-D0081D5FE9E6}" type="slidenum">
              <a:rPr lang="en-US" b="1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b="1" dirty="0"/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0" y="4599386"/>
            <a:ext cx="9144000" cy="54411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nl-NL" altLang="nl-NL" b="0" smtClean="0">
              <a:solidFill>
                <a:prstClr val="black"/>
              </a:solidFill>
            </a:endParaRPr>
          </a:p>
        </p:txBody>
      </p:sp>
      <p:sp>
        <p:nvSpPr>
          <p:cNvPr id="11" name="Rectangle 19"/>
          <p:cNvSpPr>
            <a:spLocks noChangeArrowheads="1"/>
          </p:cNvSpPr>
          <p:nvPr userDrawn="1"/>
        </p:nvSpPr>
        <p:spPr bwMode="auto">
          <a:xfrm>
            <a:off x="0" y="4938712"/>
            <a:ext cx="9144000" cy="204788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nl-NL" altLang="nl-NL" b="0" smtClean="0">
              <a:solidFill>
                <a:prstClr val="black"/>
              </a:solidFill>
            </a:endParaRPr>
          </a:p>
        </p:txBody>
      </p:sp>
      <p:sp>
        <p:nvSpPr>
          <p:cNvPr id="12" name="Line 20"/>
          <p:cNvSpPr>
            <a:spLocks noChangeShapeType="1"/>
          </p:cNvSpPr>
          <p:nvPr userDrawn="1"/>
        </p:nvSpPr>
        <p:spPr bwMode="auto">
          <a:xfrm>
            <a:off x="0" y="5086350"/>
            <a:ext cx="91440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endParaRPr lang="nl-NL" sz="2200" b="1" smtClean="0">
              <a:solidFill>
                <a:prstClr val="black"/>
              </a:solidFill>
              <a:latin typeface="Tahoma" pitchFamily="34" charset="0"/>
            </a:endParaRPr>
          </a:p>
        </p:txBody>
      </p:sp>
      <p:pic>
        <p:nvPicPr>
          <p:cNvPr id="13" name="Picture 21" descr="TU_Delft_2.png                                                 00095E43Smidswater Server              C1CD65DB: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4638675"/>
            <a:ext cx="88741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Line 22"/>
          <p:cNvSpPr>
            <a:spLocks noChangeShapeType="1"/>
          </p:cNvSpPr>
          <p:nvPr userDrawn="1"/>
        </p:nvSpPr>
        <p:spPr bwMode="auto">
          <a:xfrm>
            <a:off x="0" y="4600575"/>
            <a:ext cx="9144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endParaRPr lang="nl-NL" sz="2200" b="1" smtClean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5" name="Text Box 23"/>
          <p:cNvSpPr txBox="1">
            <a:spLocks noChangeArrowheads="1"/>
          </p:cNvSpPr>
          <p:nvPr userDrawn="1"/>
        </p:nvSpPr>
        <p:spPr bwMode="auto">
          <a:xfrm>
            <a:off x="3124200" y="4686301"/>
            <a:ext cx="44196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defTabSz="914400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en-GB" sz="1200" dirty="0" smtClean="0">
                <a:solidFill>
                  <a:prstClr val="black"/>
                </a:solidFill>
                <a:latin typeface="ArialMS" charset="0"/>
              </a:rPr>
              <a:t>SharePoint bij de TUD</a:t>
            </a:r>
            <a:endParaRPr lang="nl-NL" sz="1200" dirty="0" smtClean="0">
              <a:solidFill>
                <a:prstClr val="black"/>
              </a:solidFill>
              <a:latin typeface="ArialMS" charset="0"/>
            </a:endParaRPr>
          </a:p>
        </p:txBody>
      </p:sp>
      <p:sp>
        <p:nvSpPr>
          <p:cNvPr id="16" name="Rectangle 28"/>
          <p:cNvSpPr>
            <a:spLocks noChangeArrowheads="1"/>
          </p:cNvSpPr>
          <p:nvPr userDrawn="1"/>
        </p:nvSpPr>
        <p:spPr bwMode="auto">
          <a:xfrm>
            <a:off x="0" y="0"/>
            <a:ext cx="469900" cy="154305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nl-NL" altLang="nl-NL" b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316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</p:sldLayoutIdLst>
  <p:transition>
    <p:cut/>
  </p:transition>
  <p:timing>
    <p:tnLst>
      <p:par>
        <p:cTn id="1" dur="indefinite" restart="never" nodeType="tmRoot"/>
      </p:par>
    </p:tnLst>
  </p:timing>
  <p:hf hdr="0" ft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rgbClr val="00A6D6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00A6D6"/>
        </a:buClr>
        <a:buFont typeface="Arial"/>
        <a:buChar char="•"/>
        <a:defRPr sz="28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00A6D6"/>
        </a:buClr>
        <a:buFont typeface="Arial"/>
        <a:buChar char="–"/>
        <a:defRPr sz="24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00A6D6"/>
        </a:buClr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63106" y="205979"/>
            <a:ext cx="7106464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63106" y="1200150"/>
            <a:ext cx="7106464" cy="34861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pic>
        <p:nvPicPr>
          <p:cNvPr id="8" name="Picture 3" descr="TU_P5#white.eps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64" y="4581184"/>
            <a:ext cx="1368883" cy="632424"/>
          </a:xfrm>
          <a:prstGeom prst="rect">
            <a:avLst/>
          </a:prstGeom>
        </p:spPr>
      </p:pic>
      <p:sp>
        <p:nvSpPr>
          <p:cNvPr id="10" name="Slide Number Placeholder 5"/>
          <p:cNvSpPr txBox="1">
            <a:spLocks/>
          </p:cNvSpPr>
          <p:nvPr/>
        </p:nvSpPr>
        <p:spPr>
          <a:xfrm>
            <a:off x="6651560" y="4815702"/>
            <a:ext cx="231637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rgbClr val="00A6D6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557312C-2AB5-4E4E-8F57-D0081D5FE9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28"/>
          <p:cNvSpPr>
            <a:spLocks noChangeArrowheads="1"/>
          </p:cNvSpPr>
          <p:nvPr/>
        </p:nvSpPr>
        <p:spPr bwMode="auto">
          <a:xfrm>
            <a:off x="0" y="0"/>
            <a:ext cx="1576384" cy="5149008"/>
          </a:xfrm>
          <a:prstGeom prst="rect">
            <a:avLst/>
          </a:prstGeom>
          <a:solidFill>
            <a:srgbClr val="00A6D6"/>
          </a:solidFill>
          <a:ln w="9525">
            <a:noFill/>
            <a:miter lim="800000"/>
            <a:headEnd/>
            <a:tailEnd/>
          </a:ln>
        </p:spPr>
        <p:txBody>
          <a:bodyPr wrap="none" lIns="91436" tIns="45719" rIns="91436" bIns="45719" anchor="ctr"/>
          <a:lstStyle/>
          <a:p>
            <a:pPr algn="r"/>
            <a:endParaRPr lang="nl-NL" sz="2100">
              <a:latin typeface="Tahoma" pitchFamily="34" charset="0"/>
            </a:endParaRPr>
          </a:p>
        </p:txBody>
      </p:sp>
      <p:pic>
        <p:nvPicPr>
          <p:cNvPr id="11" name="Picture 3" descr="TU_P5#white.eps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64" y="4389330"/>
            <a:ext cx="1368883" cy="843232"/>
          </a:xfrm>
          <a:prstGeom prst="rect">
            <a:avLst/>
          </a:prstGeom>
        </p:spPr>
      </p:pic>
      <p:sp>
        <p:nvSpPr>
          <p:cNvPr id="12" name="Rectangle 13"/>
          <p:cNvSpPr>
            <a:spLocks noChangeArrowheads="1"/>
          </p:cNvSpPr>
          <p:nvPr userDrawn="1"/>
        </p:nvSpPr>
        <p:spPr bwMode="auto">
          <a:xfrm>
            <a:off x="0" y="4599386"/>
            <a:ext cx="9144000" cy="54411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nl-NL" altLang="nl-NL" b="0" smtClean="0">
              <a:solidFill>
                <a:prstClr val="black"/>
              </a:solidFill>
            </a:endParaRPr>
          </a:p>
        </p:txBody>
      </p:sp>
      <p:sp>
        <p:nvSpPr>
          <p:cNvPr id="13" name="Rectangle 19"/>
          <p:cNvSpPr>
            <a:spLocks noChangeArrowheads="1"/>
          </p:cNvSpPr>
          <p:nvPr userDrawn="1"/>
        </p:nvSpPr>
        <p:spPr bwMode="auto">
          <a:xfrm>
            <a:off x="0" y="4938712"/>
            <a:ext cx="9144000" cy="204788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nl-NL" altLang="nl-NL" b="0" smtClean="0">
              <a:solidFill>
                <a:prstClr val="black"/>
              </a:solidFill>
            </a:endParaRPr>
          </a:p>
        </p:txBody>
      </p:sp>
      <p:sp>
        <p:nvSpPr>
          <p:cNvPr id="14" name="Line 20"/>
          <p:cNvSpPr>
            <a:spLocks noChangeShapeType="1"/>
          </p:cNvSpPr>
          <p:nvPr userDrawn="1"/>
        </p:nvSpPr>
        <p:spPr bwMode="auto">
          <a:xfrm>
            <a:off x="0" y="5086350"/>
            <a:ext cx="91440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endParaRPr lang="nl-NL" sz="2200" b="1" smtClean="0">
              <a:solidFill>
                <a:prstClr val="black"/>
              </a:solidFill>
              <a:latin typeface="Tahoma" pitchFamily="34" charset="0"/>
            </a:endParaRPr>
          </a:p>
        </p:txBody>
      </p:sp>
      <p:pic>
        <p:nvPicPr>
          <p:cNvPr id="15" name="Picture 21" descr="TU_Delft_2.png                                                 00095E43Smidswater Server              C1CD65DB: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4638675"/>
            <a:ext cx="88741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Line 22"/>
          <p:cNvSpPr>
            <a:spLocks noChangeShapeType="1"/>
          </p:cNvSpPr>
          <p:nvPr userDrawn="1"/>
        </p:nvSpPr>
        <p:spPr bwMode="auto">
          <a:xfrm>
            <a:off x="0" y="4600575"/>
            <a:ext cx="9144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endParaRPr lang="nl-NL" sz="2200" b="1" smtClean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7" name="Text Box 23"/>
          <p:cNvSpPr txBox="1">
            <a:spLocks noChangeArrowheads="1"/>
          </p:cNvSpPr>
          <p:nvPr userDrawn="1"/>
        </p:nvSpPr>
        <p:spPr bwMode="auto">
          <a:xfrm>
            <a:off x="3124200" y="4686301"/>
            <a:ext cx="44196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defTabSz="914400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en-GB" sz="1200" dirty="0" smtClean="0">
                <a:solidFill>
                  <a:prstClr val="black"/>
                </a:solidFill>
                <a:latin typeface="ArialMS" charset="0"/>
              </a:rPr>
              <a:t>SharePoint bij de TUD</a:t>
            </a:r>
            <a:endParaRPr lang="nl-NL" sz="1200" dirty="0" smtClean="0">
              <a:solidFill>
                <a:prstClr val="black"/>
              </a:solidFill>
              <a:latin typeface="ArialMS" charset="0"/>
            </a:endParaRPr>
          </a:p>
        </p:txBody>
      </p:sp>
      <p:sp>
        <p:nvSpPr>
          <p:cNvPr id="18" name="Rectangle 28"/>
          <p:cNvSpPr>
            <a:spLocks noChangeArrowheads="1"/>
          </p:cNvSpPr>
          <p:nvPr userDrawn="1"/>
        </p:nvSpPr>
        <p:spPr bwMode="auto">
          <a:xfrm>
            <a:off x="0" y="0"/>
            <a:ext cx="469900" cy="154305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nl-NL" altLang="nl-NL" b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247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</p:sldLayoutIdLst>
  <p:transition>
    <p:cut/>
  </p:transition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rgbClr val="00A6D6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00A6D6"/>
        </a:buClr>
        <a:buFont typeface="Arial"/>
        <a:buChar char="•"/>
        <a:defRPr sz="28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00A6D6"/>
        </a:buClr>
        <a:buFont typeface="Arial"/>
        <a:buChar char="–"/>
        <a:defRPr sz="24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00A6D6"/>
        </a:buClr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72404" y="205979"/>
            <a:ext cx="7090513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404" y="1200150"/>
            <a:ext cx="7090513" cy="3615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9" name="Slide Number Placeholder 5"/>
          <p:cNvSpPr txBox="1">
            <a:spLocks/>
          </p:cNvSpPr>
          <p:nvPr/>
        </p:nvSpPr>
        <p:spPr>
          <a:xfrm>
            <a:off x="6651560" y="4815702"/>
            <a:ext cx="231637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rgbClr val="00A6D6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557312C-2AB5-4E4E-8F57-D0081D5FE9E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Afbeelding 8" descr="TUDelft_LogoZWART.ep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624" y="4515071"/>
            <a:ext cx="1104294" cy="43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442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rgbClr val="00A6D6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00A6D6"/>
        </a:buClr>
        <a:buFont typeface="Arial"/>
        <a:buChar char="•"/>
        <a:defRPr sz="28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00A6D6"/>
        </a:buClr>
        <a:buFont typeface="Arial"/>
        <a:buChar char="–"/>
        <a:defRPr sz="24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00A6D6"/>
        </a:buClr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emf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comments" Target="../comments/commen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621" y="3949359"/>
            <a:ext cx="1390426" cy="782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851518" y="301012"/>
            <a:ext cx="6892475" cy="2924943"/>
          </a:xfrm>
        </p:spPr>
        <p:txBody>
          <a:bodyPr/>
          <a:lstStyle/>
          <a:p>
            <a:r>
              <a:rPr lang="en-US" sz="4800" dirty="0" smtClean="0"/>
              <a:t>Welcome to the </a:t>
            </a:r>
            <a:r>
              <a:rPr lang="en-US" sz="4800" b="1" dirty="0"/>
              <a:t>Digital Lab Notebooks </a:t>
            </a:r>
            <a:r>
              <a:rPr lang="en-US" sz="4800" b="1" dirty="0" smtClean="0"/>
              <a:t>event </a:t>
            </a:r>
            <a:r>
              <a:rPr lang="en-US" sz="4400" dirty="0" smtClean="0"/>
              <a:t>of March 15th</a:t>
            </a:r>
            <a:endParaRPr lang="nl-NL" sz="4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035" y="3353446"/>
            <a:ext cx="611597" cy="46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el 1"/>
          <p:cNvSpPr txBox="1">
            <a:spLocks/>
          </p:cNvSpPr>
          <p:nvPr/>
        </p:nvSpPr>
        <p:spPr>
          <a:xfrm>
            <a:off x="2697921" y="3298028"/>
            <a:ext cx="5473931" cy="12782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kern="1200">
                <a:solidFill>
                  <a:srgbClr val="00A6D6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nl-NL" sz="2000" dirty="0" smtClean="0">
                <a:solidFill>
                  <a:schemeClr val="tx2">
                    <a:lumMod val="50000"/>
                  </a:schemeClr>
                </a:solidFill>
              </a:rPr>
              <a:t>ELN Event</a:t>
            </a:r>
          </a:p>
          <a:p>
            <a:r>
              <a:rPr lang="nl-NL" sz="2000" dirty="0" smtClean="0">
                <a:solidFill>
                  <a:schemeClr val="tx2">
                    <a:lumMod val="50000"/>
                  </a:schemeClr>
                </a:solidFill>
              </a:rPr>
              <a:t>Password:Tudelft2018</a:t>
            </a:r>
          </a:p>
          <a:p>
            <a:endParaRPr lang="nl-NL" sz="20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nl-NL" sz="2000" dirty="0" smtClean="0">
                <a:solidFill>
                  <a:schemeClr val="tx2">
                    <a:lumMod val="50000"/>
                  </a:schemeClr>
                </a:solidFill>
              </a:rPr>
              <a:t>#</a:t>
            </a:r>
            <a:r>
              <a:rPr lang="nl-NL" sz="2000" dirty="0" err="1" smtClean="0">
                <a:solidFill>
                  <a:schemeClr val="tx2">
                    <a:lumMod val="50000"/>
                  </a:schemeClr>
                </a:solidFill>
              </a:rPr>
              <a:t>ELNDelft</a:t>
            </a:r>
            <a:endParaRPr lang="nl-NL" sz="20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448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415" y="795987"/>
            <a:ext cx="6096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9" t="26268" r="12814" b="38770"/>
          <a:stretch>
            <a:fillRect/>
          </a:stretch>
        </p:blipFill>
        <p:spPr bwMode="auto">
          <a:xfrm>
            <a:off x="5837898" y="3713817"/>
            <a:ext cx="2940050" cy="739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78" t="7659" r="7016" b="8618"/>
          <a:stretch/>
        </p:blipFill>
        <p:spPr bwMode="auto">
          <a:xfrm>
            <a:off x="1658415" y="48491"/>
            <a:ext cx="2182091" cy="1094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1204055" y="1913993"/>
            <a:ext cx="3197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    </a:t>
            </a:r>
            <a:endParaRPr lang="nl-NL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7" r="50000"/>
          <a:stretch/>
        </p:blipFill>
        <p:spPr bwMode="auto">
          <a:xfrm>
            <a:off x="1658415" y="3463925"/>
            <a:ext cx="2743200" cy="1411287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26978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title" idx="4294967295"/>
          </p:nvPr>
        </p:nvSpPr>
        <p:spPr>
          <a:xfrm>
            <a:off x="2038350" y="206375"/>
            <a:ext cx="7105650" cy="857250"/>
          </a:xfrm>
        </p:spPr>
        <p:txBody>
          <a:bodyPr/>
          <a:lstStyle/>
          <a:p>
            <a:r>
              <a:rPr lang="nl-NL" altLang="nl-NL" smtClean="0"/>
              <a:t>Why archive?</a:t>
            </a:r>
          </a:p>
        </p:txBody>
      </p:sp>
      <p:pic>
        <p:nvPicPr>
          <p:cNvPr id="409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21" b="12717"/>
          <a:stretch>
            <a:fillRect/>
          </a:stretch>
        </p:blipFill>
        <p:spPr bwMode="auto">
          <a:xfrm rot="21268660">
            <a:off x="1915936" y="1303353"/>
            <a:ext cx="3046412" cy="1360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19" t="7256" r="6519" b="3305"/>
          <a:stretch>
            <a:fillRect/>
          </a:stretch>
        </p:blipFill>
        <p:spPr bwMode="auto">
          <a:xfrm rot="219645">
            <a:off x="2094537" y="2959138"/>
            <a:ext cx="3122612" cy="1660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94520">
            <a:off x="5555303" y="2999090"/>
            <a:ext cx="2741613" cy="1410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15938">
            <a:off x="5326094" y="1230439"/>
            <a:ext cx="2494575" cy="1402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135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el 1"/>
          <p:cNvSpPr>
            <a:spLocks noGrp="1"/>
          </p:cNvSpPr>
          <p:nvPr>
            <p:ph type="title" idx="4294967295"/>
          </p:nvPr>
        </p:nvSpPr>
        <p:spPr>
          <a:xfrm>
            <a:off x="2038350" y="206375"/>
            <a:ext cx="7105650" cy="857250"/>
          </a:xfrm>
        </p:spPr>
        <p:txBody>
          <a:bodyPr/>
          <a:lstStyle/>
          <a:p>
            <a:r>
              <a:rPr lang="nl-NL" altLang="nl-NL" smtClean="0"/>
              <a:t>What’s in it for me?</a:t>
            </a:r>
          </a:p>
        </p:txBody>
      </p:sp>
      <p:pic>
        <p:nvPicPr>
          <p:cNvPr id="512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1569" y="1762126"/>
            <a:ext cx="2665412" cy="1997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2506" y="3106341"/>
            <a:ext cx="2124075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5966" y="1471598"/>
            <a:ext cx="2779713" cy="1565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451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2505824"/>
            <a:ext cx="4248150" cy="215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Vermenigvuldigen 2"/>
          <p:cNvSpPr/>
          <p:nvPr/>
        </p:nvSpPr>
        <p:spPr bwMode="auto">
          <a:xfrm rot="436124">
            <a:off x="1565275" y="1096566"/>
            <a:ext cx="7956550" cy="4148138"/>
          </a:xfrm>
          <a:prstGeom prst="mathMultiply">
            <a:avLst>
              <a:gd name="adj1" fmla="val 4862"/>
            </a:avLst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nl-NL" b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75" y="307182"/>
            <a:ext cx="2571750" cy="1335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307181"/>
            <a:ext cx="1714500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hoek 1"/>
          <p:cNvSpPr/>
          <p:nvPr/>
        </p:nvSpPr>
        <p:spPr>
          <a:xfrm>
            <a:off x="2286000" y="228321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l-NL" b="0" dirty="0" smtClean="0">
                <a:effectLst/>
              </a:rPr>
              <a:t> </a:t>
            </a:r>
            <a:br>
              <a:rPr lang="nl-NL" b="0" dirty="0" smtClean="0">
                <a:effectLst/>
              </a:rPr>
            </a:br>
            <a:endParaRPr lang="nl-NL" dirty="0"/>
          </a:p>
        </p:txBody>
      </p:sp>
      <p:sp>
        <p:nvSpPr>
          <p:cNvPr id="4" name="Rechthoek 3"/>
          <p:cNvSpPr/>
          <p:nvPr/>
        </p:nvSpPr>
        <p:spPr>
          <a:xfrm>
            <a:off x="2286000" y="228321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l-NL" b="0" dirty="0" smtClean="0">
                <a:effectLst/>
              </a:rPr>
              <a:t> </a:t>
            </a:r>
            <a:br>
              <a:rPr lang="nl-NL" b="0" dirty="0" smtClean="0">
                <a:effectLst/>
              </a:rPr>
            </a:b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99368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ctrTitle"/>
          </p:nvPr>
        </p:nvSpPr>
        <p:spPr>
          <a:xfrm>
            <a:off x="1745398" y="-2044620"/>
            <a:ext cx="5507328" cy="520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400" dirty="0">
                <a:latin typeface="Calibri"/>
                <a:ea typeface="Calibri"/>
                <a:cs typeface="Calibri"/>
                <a:sym typeface="Calibri"/>
              </a:rPr>
              <a:t>Digital Notebooks - productivity tools for researchers</a:t>
            </a:r>
            <a:endParaRPr sz="54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Shape 55"/>
          <p:cNvSpPr txBox="1">
            <a:spLocks noGrp="1"/>
          </p:cNvSpPr>
          <p:nvPr>
            <p:ph type="subTitle" idx="1"/>
          </p:nvPr>
        </p:nvSpPr>
        <p:spPr>
          <a:xfrm>
            <a:off x="1802192" y="3092445"/>
            <a:ext cx="7067378" cy="208432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dirty="0">
                <a:latin typeface="Calibri"/>
                <a:ea typeface="Calibri"/>
                <a:cs typeface="Calibri"/>
                <a:sym typeface="Calibri"/>
              </a:rPr>
              <a:t>Alastair Dunning</a:t>
            </a:r>
            <a:endParaRPr sz="30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 smtClean="0">
                <a:latin typeface="Calibri"/>
                <a:ea typeface="Calibri"/>
                <a:cs typeface="Calibri"/>
                <a:sym typeface="Calibri"/>
              </a:rPr>
              <a:t>Head</a:t>
            </a:r>
            <a:r>
              <a:rPr lang="en-GB" sz="1800" dirty="0">
                <a:latin typeface="Calibri"/>
                <a:ea typeface="Calibri"/>
                <a:cs typeface="Calibri"/>
                <a:sym typeface="Calibri"/>
              </a:rPr>
              <a:t>, 4TU Centre for Research Data </a:t>
            </a:r>
            <a:endParaRPr sz="18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latin typeface="Calibri"/>
                <a:ea typeface="Calibri"/>
                <a:cs typeface="Calibri"/>
                <a:sym typeface="Calibri"/>
              </a:rPr>
              <a:t>&amp; TU Delft Research Data Services</a:t>
            </a:r>
            <a:endParaRPr sz="18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latin typeface="Calibri"/>
                <a:ea typeface="Calibri"/>
                <a:cs typeface="Calibri"/>
                <a:sym typeface="Calibri"/>
              </a:rPr>
              <a:t>@</a:t>
            </a:r>
            <a:r>
              <a:rPr lang="en-GB" sz="1800" dirty="0" err="1">
                <a:latin typeface="Calibri"/>
                <a:ea typeface="Calibri"/>
                <a:cs typeface="Calibri"/>
                <a:sym typeface="Calibri"/>
              </a:rPr>
              <a:t>alastairdunning</a:t>
            </a:r>
            <a:r>
              <a:rPr lang="en-GB" sz="1800" dirty="0">
                <a:latin typeface="Calibri"/>
                <a:ea typeface="Calibri"/>
                <a:cs typeface="Calibri"/>
                <a:sym typeface="Calibri"/>
              </a:rPr>
              <a:t>, 15 March 2018</a:t>
            </a:r>
            <a:endParaRPr sz="18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latin typeface="Calibri"/>
                <a:ea typeface="Calibri"/>
                <a:cs typeface="Calibri"/>
                <a:sym typeface="Calibri"/>
              </a:rPr>
              <a:t>#</a:t>
            </a:r>
            <a:r>
              <a:rPr lang="en-GB" sz="1800" dirty="0" err="1">
                <a:latin typeface="Calibri"/>
                <a:ea typeface="Calibri"/>
                <a:cs typeface="Calibri"/>
                <a:sym typeface="Calibri"/>
              </a:rPr>
              <a:t>ELNDelft</a:t>
            </a:r>
            <a:endParaRPr sz="1800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7" name="Shape 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45225" y="358366"/>
            <a:ext cx="1285375" cy="4873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175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Shape 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5975" y="2706275"/>
            <a:ext cx="4098374" cy="2274174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64" name="Shape 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3921735" cy="220012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65" name="Shape 6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78900" y="1806025"/>
            <a:ext cx="3274850" cy="184522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66" name="Shape 66"/>
          <p:cNvSpPr txBox="1"/>
          <p:nvPr/>
        </p:nvSpPr>
        <p:spPr>
          <a:xfrm>
            <a:off x="475867" y="2313781"/>
            <a:ext cx="3274800" cy="2325600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>
                <a:latin typeface="Calibri"/>
                <a:ea typeface="Calibri"/>
                <a:cs typeface="Calibri"/>
                <a:sym typeface="Calibri"/>
              </a:rPr>
              <a:t>From experimenting, processing, indexing, analysing and publishing data is t</a:t>
            </a:r>
            <a:r>
              <a:rPr lang="en-GB" sz="2400" b="1" dirty="0">
                <a:latin typeface="Calibri"/>
                <a:ea typeface="Calibri"/>
                <a:cs typeface="Calibri"/>
                <a:sym typeface="Calibri"/>
              </a:rPr>
              <a:t>ime consuming, involving many disjointed jumps</a:t>
            </a:r>
            <a:r>
              <a:rPr lang="en-GB" sz="2400" dirty="0">
                <a:latin typeface="Calibri"/>
                <a:ea typeface="Calibri"/>
                <a:cs typeface="Calibri"/>
                <a:sym typeface="Calibri"/>
              </a:rPr>
              <a:t> ... 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Shape 67"/>
          <p:cNvSpPr txBox="1"/>
          <p:nvPr/>
        </p:nvSpPr>
        <p:spPr>
          <a:xfrm>
            <a:off x="6607650" y="343775"/>
            <a:ext cx="2403000" cy="11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 how can we </a:t>
            </a:r>
            <a:r>
              <a:rPr lang="en-GB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make this process smoother</a:t>
            </a:r>
            <a:r>
              <a:rPr lang="en-GB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 </a:t>
            </a: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008698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Shape 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407575"/>
            <a:ext cx="3069324" cy="4092426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3" name="Shape 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08800" y="152400"/>
            <a:ext cx="3728424" cy="2485624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74" name="Shape 74"/>
          <p:cNvSpPr txBox="1"/>
          <p:nvPr/>
        </p:nvSpPr>
        <p:spPr>
          <a:xfrm>
            <a:off x="7524300" y="995025"/>
            <a:ext cx="1507500" cy="31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 the same time new solutions </a:t>
            </a:r>
            <a:r>
              <a:rPr lang="en-GB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cannot have poorer usability</a:t>
            </a:r>
            <a:r>
              <a:rPr lang="en-GB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than current ones</a:t>
            </a:r>
            <a:endParaRPr sz="2400"/>
          </a:p>
        </p:txBody>
      </p:sp>
      <p:pic>
        <p:nvPicPr>
          <p:cNvPr id="75" name="Shape 7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08800" y="3030775"/>
            <a:ext cx="3728426" cy="18642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67575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>
            <a:spLocks noGrp="1"/>
          </p:cNvSpPr>
          <p:nvPr>
            <p:ph type="title" idx="4294967295"/>
          </p:nvPr>
        </p:nvSpPr>
        <p:spPr>
          <a:xfrm>
            <a:off x="1598849" y="525512"/>
            <a:ext cx="8521700" cy="5730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latin typeface="Calibri"/>
                <a:ea typeface="Calibri"/>
                <a:cs typeface="Calibri"/>
                <a:sym typeface="Calibri"/>
              </a:rPr>
              <a:t>Goals and Agenda for Today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Shape 81"/>
          <p:cNvSpPr txBox="1">
            <a:spLocks noGrp="1"/>
          </p:cNvSpPr>
          <p:nvPr>
            <p:ph type="body" idx="4294967295"/>
          </p:nvPr>
        </p:nvSpPr>
        <p:spPr>
          <a:xfrm>
            <a:off x="1079105" y="1333854"/>
            <a:ext cx="4000500" cy="341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rgbClr val="666A73"/>
              </a:buClr>
              <a:buSzPts val="1800"/>
              <a:buFont typeface="Calibri"/>
              <a:buChar char="●"/>
            </a:pPr>
            <a:r>
              <a:rPr lang="en-GB" sz="1800" dirty="0">
                <a:solidFill>
                  <a:srgbClr val="666A73"/>
                </a:solidFill>
                <a:latin typeface="Calibri"/>
                <a:ea typeface="Calibri"/>
                <a:cs typeface="Calibri"/>
                <a:sym typeface="Calibri"/>
              </a:rPr>
              <a:t>Discuss the </a:t>
            </a:r>
            <a:r>
              <a:rPr lang="en-GB" sz="1800" b="1" dirty="0">
                <a:solidFill>
                  <a:srgbClr val="666A73"/>
                </a:solidFill>
                <a:latin typeface="Calibri"/>
                <a:ea typeface="Calibri"/>
                <a:cs typeface="Calibri"/>
                <a:sym typeface="Calibri"/>
              </a:rPr>
              <a:t>pros and cons</a:t>
            </a:r>
            <a:r>
              <a:rPr lang="en-GB" sz="1800" dirty="0">
                <a:solidFill>
                  <a:srgbClr val="666A73"/>
                </a:solidFill>
                <a:latin typeface="Calibri"/>
                <a:ea typeface="Calibri"/>
                <a:cs typeface="Calibri"/>
                <a:sym typeface="Calibri"/>
              </a:rPr>
              <a:t> of Electronic Lab Notebooks</a:t>
            </a:r>
            <a:endParaRPr sz="1800" dirty="0">
              <a:solidFill>
                <a:srgbClr val="666A7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rgbClr val="666A73"/>
              </a:buClr>
              <a:buSzPts val="1800"/>
              <a:buFont typeface="Calibri"/>
              <a:buChar char="●"/>
            </a:pPr>
            <a:r>
              <a:rPr lang="en-GB" sz="1800" dirty="0">
                <a:solidFill>
                  <a:srgbClr val="666A73"/>
                </a:solidFill>
                <a:latin typeface="Calibri"/>
                <a:ea typeface="Calibri"/>
                <a:cs typeface="Calibri"/>
                <a:sym typeface="Calibri"/>
              </a:rPr>
              <a:t>Learn </a:t>
            </a:r>
            <a:r>
              <a:rPr lang="en-GB" sz="1800" b="1" dirty="0">
                <a:solidFill>
                  <a:srgbClr val="666A73"/>
                </a:solidFill>
                <a:latin typeface="Calibri"/>
                <a:ea typeface="Calibri"/>
                <a:cs typeface="Calibri"/>
                <a:sym typeface="Calibri"/>
              </a:rPr>
              <a:t>what to look for</a:t>
            </a:r>
            <a:r>
              <a:rPr lang="en-GB" sz="1800" dirty="0">
                <a:solidFill>
                  <a:srgbClr val="666A73"/>
                </a:solidFill>
                <a:latin typeface="Calibri"/>
                <a:ea typeface="Calibri"/>
                <a:cs typeface="Calibri"/>
                <a:sym typeface="Calibri"/>
              </a:rPr>
              <a:t> when searching for the right tool</a:t>
            </a:r>
            <a:endParaRPr sz="1800" dirty="0">
              <a:solidFill>
                <a:srgbClr val="666A7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rgbClr val="666A73"/>
              </a:buClr>
              <a:buSzPts val="1800"/>
              <a:buFont typeface="Calibri"/>
              <a:buChar char="●"/>
            </a:pPr>
            <a:r>
              <a:rPr lang="en-GB" sz="1800" dirty="0">
                <a:solidFill>
                  <a:srgbClr val="666A73"/>
                </a:solidFill>
                <a:latin typeface="Calibri"/>
                <a:ea typeface="Calibri"/>
                <a:cs typeface="Calibri"/>
                <a:sym typeface="Calibri"/>
              </a:rPr>
              <a:t>Get an opportunity to</a:t>
            </a:r>
            <a:r>
              <a:rPr lang="en-GB" sz="1800" b="1" dirty="0">
                <a:solidFill>
                  <a:srgbClr val="666A73"/>
                </a:solidFill>
                <a:latin typeface="Calibri"/>
                <a:ea typeface="Calibri"/>
                <a:cs typeface="Calibri"/>
                <a:sym typeface="Calibri"/>
              </a:rPr>
              <a:t> test out and start</a:t>
            </a:r>
            <a:r>
              <a:rPr lang="en-GB" sz="1800" dirty="0">
                <a:solidFill>
                  <a:srgbClr val="666A73"/>
                </a:solidFill>
                <a:latin typeface="Calibri"/>
                <a:ea typeface="Calibri"/>
                <a:cs typeface="Calibri"/>
                <a:sym typeface="Calibri"/>
              </a:rPr>
              <a:t> using Electronic Lab Notebooks</a:t>
            </a:r>
            <a:endParaRPr sz="1800" dirty="0">
              <a:solidFill>
                <a:srgbClr val="666A7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82" name="Shape 82"/>
          <p:cNvSpPr txBox="1">
            <a:spLocks noGrp="1"/>
          </p:cNvSpPr>
          <p:nvPr>
            <p:ph type="body" idx="4294967295"/>
          </p:nvPr>
        </p:nvSpPr>
        <p:spPr>
          <a:xfrm>
            <a:off x="5143500" y="1271794"/>
            <a:ext cx="4000500" cy="341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latin typeface="Calibri"/>
                <a:ea typeface="Calibri"/>
                <a:cs typeface="Calibri"/>
                <a:sym typeface="Calibri"/>
              </a:rPr>
              <a:t>Morning Session - Three </a:t>
            </a:r>
            <a:r>
              <a:rPr lang="en-GB" sz="1800" b="1" dirty="0">
                <a:latin typeface="Calibri"/>
                <a:ea typeface="Calibri"/>
                <a:cs typeface="Calibri"/>
                <a:sym typeface="Calibri"/>
              </a:rPr>
              <a:t>case studies</a:t>
            </a:r>
            <a:r>
              <a:rPr lang="en-GB" sz="1800" dirty="0">
                <a:latin typeface="Calibri"/>
                <a:ea typeface="Calibri"/>
                <a:cs typeface="Calibri"/>
                <a:sym typeface="Calibri"/>
              </a:rPr>
              <a:t> exploring what has and hasn’t worked but </a:t>
            </a:r>
            <a:r>
              <a:rPr lang="en-GB" sz="1800" b="1" dirty="0">
                <a:latin typeface="Calibri"/>
                <a:ea typeface="Calibri"/>
                <a:cs typeface="Calibri"/>
                <a:sym typeface="Calibri"/>
              </a:rPr>
              <a:t>some principles </a:t>
            </a:r>
            <a:r>
              <a:rPr lang="en-GB" sz="1800" dirty="0">
                <a:latin typeface="Calibri"/>
                <a:ea typeface="Calibri"/>
                <a:cs typeface="Calibri"/>
                <a:sym typeface="Calibri"/>
              </a:rPr>
              <a:t>for choosing lab notebooks</a:t>
            </a:r>
            <a:endParaRPr sz="18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sz="1800" dirty="0">
                <a:latin typeface="Calibri"/>
                <a:ea typeface="Calibri"/>
                <a:cs typeface="Calibri"/>
                <a:sym typeface="Calibri"/>
              </a:rPr>
              <a:t>Afternoon Session - </a:t>
            </a:r>
            <a:r>
              <a:rPr lang="en-GB" sz="1800" b="1" dirty="0">
                <a:solidFill>
                  <a:srgbClr val="666A73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Hands-on workshops</a:t>
            </a:r>
            <a:r>
              <a:rPr lang="en-GB" sz="1800" dirty="0">
                <a:solidFill>
                  <a:srgbClr val="666A73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and opportunity to test tools offered by various providers of electronic lab notebooks </a:t>
            </a:r>
            <a:r>
              <a:rPr lang="en-GB" sz="1800" b="1" dirty="0">
                <a:solidFill>
                  <a:srgbClr val="666A73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plus follow on discussion</a:t>
            </a:r>
            <a:endParaRPr sz="1800" b="1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4" name="Shape 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21213" y="4377466"/>
            <a:ext cx="1285375" cy="4873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1064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U Delft">
      <a:dk1>
        <a:sysClr val="windowText" lastClr="000000"/>
      </a:dk1>
      <a:lt1>
        <a:srgbClr val="FFFFFF"/>
      </a:lt1>
      <a:dk2>
        <a:srgbClr val="00A6D6"/>
      </a:dk2>
      <a:lt2>
        <a:srgbClr val="FFFFFF"/>
      </a:lt2>
      <a:accent1>
        <a:srgbClr val="A5CA1A"/>
      </a:accent1>
      <a:accent2>
        <a:srgbClr val="E21A1A"/>
      </a:accent2>
      <a:accent3>
        <a:srgbClr val="6D177F"/>
      </a:accent3>
      <a:accent4>
        <a:srgbClr val="E64616"/>
      </a:accent4>
      <a:accent5>
        <a:srgbClr val="008891"/>
      </a:accent5>
      <a:accent6>
        <a:srgbClr val="6B8689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Kantoorthema">
  <a:themeElements>
    <a:clrScheme name="TU Delft">
      <a:dk1>
        <a:sysClr val="windowText" lastClr="000000"/>
      </a:dk1>
      <a:lt1>
        <a:srgbClr val="FFFFFF"/>
      </a:lt1>
      <a:dk2>
        <a:srgbClr val="00A6D6"/>
      </a:dk2>
      <a:lt2>
        <a:srgbClr val="FFFFFF"/>
      </a:lt2>
      <a:accent1>
        <a:srgbClr val="A5CA1A"/>
      </a:accent1>
      <a:accent2>
        <a:srgbClr val="E21A1A"/>
      </a:accent2>
      <a:accent3>
        <a:srgbClr val="6D177F"/>
      </a:accent3>
      <a:accent4>
        <a:srgbClr val="E64616"/>
      </a:accent4>
      <a:accent5>
        <a:srgbClr val="008891"/>
      </a:accent5>
      <a:accent6>
        <a:srgbClr val="6B8689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1_Kantoorthema">
  <a:themeElements>
    <a:clrScheme name="TU Delft">
      <a:dk1>
        <a:sysClr val="windowText" lastClr="000000"/>
      </a:dk1>
      <a:lt1>
        <a:srgbClr val="FFFFFF"/>
      </a:lt1>
      <a:dk2>
        <a:srgbClr val="00A6D6"/>
      </a:dk2>
      <a:lt2>
        <a:srgbClr val="FFFFFF"/>
      </a:lt2>
      <a:accent1>
        <a:srgbClr val="A5CA1A"/>
      </a:accent1>
      <a:accent2>
        <a:srgbClr val="E21A1A"/>
      </a:accent2>
      <a:accent3>
        <a:srgbClr val="6D177F"/>
      </a:accent3>
      <a:accent4>
        <a:srgbClr val="E64616"/>
      </a:accent4>
      <a:accent5>
        <a:srgbClr val="008891"/>
      </a:accent5>
      <a:accent6>
        <a:srgbClr val="6B8689"/>
      </a:accent6>
      <a:hlink>
        <a:srgbClr val="0000FF"/>
      </a:hlink>
      <a:folHlink>
        <a:srgbClr val="800080"/>
      </a:folHlink>
    </a:clrScheme>
    <a:fontScheme name="Kantoor - klassie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281</TotalTime>
  <Words>180</Words>
  <Application>Microsoft Office PowerPoint</Application>
  <PresentationFormat>On-screen Show (16:9)</PresentationFormat>
  <Paragraphs>30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Office Theme</vt:lpstr>
      <vt:lpstr>Custom Design</vt:lpstr>
      <vt:lpstr>Kantoorthema</vt:lpstr>
      <vt:lpstr>1_Kantoorthema</vt:lpstr>
      <vt:lpstr>1_Custom Design</vt:lpstr>
      <vt:lpstr>Welcome to the Digital Lab Notebooks event of March 15th</vt:lpstr>
      <vt:lpstr>PowerPoint Presentation</vt:lpstr>
      <vt:lpstr>Why archive?</vt:lpstr>
      <vt:lpstr>What’s in it for me?</vt:lpstr>
      <vt:lpstr>PowerPoint Presentation</vt:lpstr>
      <vt:lpstr>Digital Notebooks - productivity tools for researchers</vt:lpstr>
      <vt:lpstr>PowerPoint Presentation</vt:lpstr>
      <vt:lpstr>PowerPoint Presentation</vt:lpstr>
      <vt:lpstr>Goals and Agenda for Today</vt:lpstr>
    </vt:vector>
  </TitlesOfParts>
  <Company>TU Delft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Saskia de Been</dc:creator>
  <cp:lastModifiedBy>Marta Teperek</cp:lastModifiedBy>
  <cp:revision>33</cp:revision>
  <dcterms:created xsi:type="dcterms:W3CDTF">2015-07-09T11:57:30Z</dcterms:created>
  <dcterms:modified xsi:type="dcterms:W3CDTF">2018-03-12T20:55:58Z</dcterms:modified>
</cp:coreProperties>
</file>