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4" r:id="rId3"/>
    <p:sldId id="286" r:id="rId4"/>
    <p:sldId id="285" r:id="rId5"/>
    <p:sldId id="288" r:id="rId6"/>
    <p:sldId id="287" r:id="rId7"/>
    <p:sldId id="289" r:id="rId8"/>
    <p:sldId id="290" r:id="rId9"/>
    <p:sldId id="291" r:id="rId10"/>
    <p:sldId id="292" r:id="rId11"/>
    <p:sldId id="29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9ED7"/>
    <a:srgbClr val="317C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86364" autoAdjust="0"/>
  </p:normalViewPr>
  <p:slideViewPr>
    <p:cSldViewPr snapToGrid="0">
      <p:cViewPr varScale="1">
        <p:scale>
          <a:sx n="76" d="100"/>
          <a:sy n="76" d="100"/>
        </p:scale>
        <p:origin x="917" y="4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-246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39E6A-A578-4876-BE0C-B16996341DBC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6D45F0-415E-47DF-8547-B5F9609755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337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B08230-9009-4AC3-91A0-574E51381FE6}" type="datetimeFigureOut">
              <a:rPr lang="ro-RO" smtClean="0"/>
              <a:pPr/>
              <a:t>17.01.2018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C0FE0-FFD0-4073-A583-E3EBCD6FF587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85877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Multi-tenant vs multi-instance vs </a:t>
            </a:r>
            <a:r>
              <a:rPr lang="fr-FR" dirty="0" err="1" smtClean="0"/>
              <a:t>event-driven</a:t>
            </a:r>
            <a:r>
              <a:rPr lang="sl-SI" dirty="0" smtClean="0"/>
              <a:t>:</a:t>
            </a:r>
          </a:p>
          <a:p>
            <a:pPr lvl="1"/>
            <a:r>
              <a:rPr lang="en-US" dirty="0" smtClean="0"/>
              <a:t>Traditionally, a </a:t>
            </a:r>
            <a:r>
              <a:rPr lang="en-US" b="1" dirty="0" smtClean="0"/>
              <a:t>multi-tenant</a:t>
            </a:r>
            <a:r>
              <a:rPr lang="sl-SI" dirty="0" smtClean="0"/>
              <a:t> </a:t>
            </a:r>
            <a:r>
              <a:rPr lang="en-US" dirty="0" smtClean="0"/>
              <a:t>approach is used for VC in Clouds</a:t>
            </a:r>
            <a:endParaRPr lang="sl-SI" dirty="0" smtClean="0"/>
          </a:p>
          <a:p>
            <a:pPr lvl="1"/>
            <a:r>
              <a:rPr lang="sl-SI" b="1" dirty="0" smtClean="0"/>
              <a:t>Multi-instance</a:t>
            </a:r>
            <a:r>
              <a:rPr lang="sl-SI" dirty="0" smtClean="0"/>
              <a:t> approach</a:t>
            </a:r>
          </a:p>
          <a:p>
            <a:pPr lvl="1"/>
            <a:r>
              <a:rPr lang="sl-SI" b="1" dirty="0" smtClean="0"/>
              <a:t>Event-driven</a:t>
            </a:r>
            <a:r>
              <a:rPr lang="sl-SI" dirty="0" smtClean="0"/>
              <a:t> approach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C0FE0-FFD0-4073-A583-E3EBCD6FF587}" type="slidenum">
              <a:rPr lang="ro-RO" smtClean="0"/>
              <a:pPr/>
              <a:t>4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682526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smtClean="0"/>
              <a:t>MOS = mean opinion score aka star rating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C0FE0-FFD0-4073-A583-E3EBCD6FF587}" type="slidenum">
              <a:rPr lang="ro-RO" smtClean="0"/>
              <a:pPr/>
              <a:t>10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39707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11965"/>
            <a:ext cx="9144000" cy="219799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0" y="3540126"/>
            <a:ext cx="12192000" cy="585216"/>
          </a:xfrm>
          <a:prstGeom prst="rect">
            <a:avLst/>
          </a:prstGeom>
          <a:gradFill flip="none" rotWithShape="1">
            <a:gsLst>
              <a:gs pos="0">
                <a:srgbClr val="5F9ED7">
                  <a:shade val="30000"/>
                  <a:satMod val="115000"/>
                </a:srgbClr>
              </a:gs>
              <a:gs pos="50000">
                <a:srgbClr val="5F9ED7">
                  <a:shade val="67500"/>
                  <a:satMod val="115000"/>
                </a:srgbClr>
              </a:gs>
              <a:gs pos="100000">
                <a:srgbClr val="5F9ED7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121920" y="0"/>
            <a:ext cx="12192" cy="68580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207264" y="0"/>
            <a:ext cx="0" cy="68580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365760" y="0"/>
            <a:ext cx="24384" cy="6858000"/>
          </a:xfrm>
          <a:prstGeom prst="line">
            <a:avLst/>
          </a:prstGeom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280416" y="0"/>
            <a:ext cx="24384" cy="68580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486156" y="0"/>
            <a:ext cx="21844" cy="6858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3039762" y="463828"/>
            <a:ext cx="5461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dirty="0" smtClean="0"/>
              <a:t>EU H2020-ICT-2014</a:t>
            </a:r>
            <a:r>
              <a:rPr lang="nl-NL" sz="3200" dirty="0" smtClean="0"/>
              <a:t>: GA 643963</a:t>
            </a:r>
            <a:endParaRPr lang="ro-RO" sz="3200" dirty="0"/>
          </a:p>
        </p:txBody>
      </p:sp>
      <p:pic>
        <p:nvPicPr>
          <p:cNvPr id="17" name="Billede 2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4767" y="245994"/>
            <a:ext cx="1114425" cy="8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>
          <a:xfrm>
            <a:off x="838199" y="6356350"/>
            <a:ext cx="2980039" cy="365125"/>
          </a:xfrm>
        </p:spPr>
        <p:txBody>
          <a:bodyPr/>
          <a:lstStyle/>
          <a:p>
            <a:r>
              <a:rPr lang="en-US" dirty="0" smtClean="0"/>
              <a:t>Project meeting Porto, 1-3 December 2015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34D42B-C4F5-40A1-BF1F-D87D713BE7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 Workbench for Interactive, Time Critical and Highly self-adaptive Cloud applications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28" y="92543"/>
            <a:ext cx="1516891" cy="118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274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WIT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5878" y="365125"/>
            <a:ext cx="7262193" cy="82969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7152"/>
            <a:ext cx="10515600" cy="51519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1194816"/>
            <a:ext cx="12192000" cy="304800"/>
          </a:xfrm>
          <a:prstGeom prst="rect">
            <a:avLst/>
          </a:prstGeom>
          <a:gradFill flip="none" rotWithShape="1">
            <a:gsLst>
              <a:gs pos="0">
                <a:srgbClr val="5F9ED7">
                  <a:shade val="30000"/>
                  <a:satMod val="115000"/>
                </a:srgbClr>
              </a:gs>
              <a:gs pos="50000">
                <a:srgbClr val="5F9ED7">
                  <a:shade val="67500"/>
                  <a:satMod val="115000"/>
                </a:srgbClr>
              </a:gs>
              <a:gs pos="100000">
                <a:srgbClr val="5F9ED7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121920" y="0"/>
            <a:ext cx="12192" cy="68580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207264" y="0"/>
            <a:ext cx="0" cy="68580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365760" y="0"/>
            <a:ext cx="24384" cy="6858000"/>
          </a:xfrm>
          <a:prstGeom prst="line">
            <a:avLst/>
          </a:prstGeom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280416" y="0"/>
            <a:ext cx="24384" cy="68580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14535" y="6356350"/>
            <a:ext cx="5940287" cy="365125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Software Workbench for Interactive, Time Critical and Highly self-adaptive Cloud applications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400883" y="6356350"/>
            <a:ext cx="2947797" cy="365125"/>
          </a:xfrm>
        </p:spPr>
        <p:txBody>
          <a:bodyPr/>
          <a:lstStyle/>
          <a:p>
            <a:r>
              <a:rPr lang="en-US" dirty="0" smtClean="0"/>
              <a:t>Project meeting Porto, 1-3 December</a:t>
            </a:r>
            <a:r>
              <a:rPr lang="ro-RO" dirty="0" smtClean="0"/>
              <a:t> 2015</a:t>
            </a:r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08974" y="6356350"/>
            <a:ext cx="844826" cy="365125"/>
          </a:xfrm>
        </p:spPr>
        <p:txBody>
          <a:bodyPr/>
          <a:lstStyle/>
          <a:p>
            <a:fld id="{BC34D42B-C4F5-40A1-BF1F-D87D713BE7A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Billede 2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791" y="245994"/>
            <a:ext cx="1114425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06" y="19698"/>
            <a:ext cx="1516891" cy="118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67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199" y="6356350"/>
            <a:ext cx="2660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o-RO" smtClean="0"/>
              <a:t>Kick-off, Amsterdam, February 10, 2015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1095" y="6356350"/>
            <a:ext cx="69573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Software Workbench for Interactive, Time Critical and Highly self-adaptive Cloud applications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74016" y="6356350"/>
            <a:ext cx="5797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4D42B-C4F5-40A1-BF1F-D87D713BE7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404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QoS</a:t>
            </a:r>
            <a:r>
              <a:rPr lang="en-US" dirty="0"/>
              <a:t>-Aware Orchestration in the SWITCH environment</a:t>
            </a:r>
            <a:endParaRPr lang="nl-N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dirty="0" smtClean="0"/>
              <a:t>18</a:t>
            </a:r>
            <a:r>
              <a:rPr lang="en-US" dirty="0" smtClean="0"/>
              <a:t> </a:t>
            </a:r>
            <a:r>
              <a:rPr lang="sl-SI" dirty="0" smtClean="0"/>
              <a:t>January</a:t>
            </a:r>
            <a:r>
              <a:rPr lang="en-US" dirty="0" smtClean="0"/>
              <a:t> </a:t>
            </a:r>
            <a:r>
              <a:rPr lang="ro-RO" dirty="0" smtClean="0"/>
              <a:t>2018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34D42B-C4F5-40A1-BF1F-D87D713BE7A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617304" y="6356350"/>
            <a:ext cx="6957391" cy="365125"/>
          </a:xfrm>
        </p:spPr>
        <p:txBody>
          <a:bodyPr/>
          <a:lstStyle/>
          <a:p>
            <a:r>
              <a:rPr lang="en-US" dirty="0" smtClean="0"/>
              <a:t>Software Workbench for Interactive, Time Critical and Highly self-adaptive Cloud applications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388762" y="3598812"/>
            <a:ext cx="9414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/>
              <a:t>Sandi Gec, </a:t>
            </a:r>
            <a:r>
              <a:rPr lang="sl-SI" sz="2400" dirty="0" smtClean="0"/>
              <a:t>J</a:t>
            </a:r>
            <a:r>
              <a:rPr lang="sl-SI" sz="2400" dirty="0" smtClean="0"/>
              <a:t>ernej Trnkoczy</a:t>
            </a:r>
            <a:r>
              <a:rPr lang="sl-SI" sz="2400" dirty="0"/>
              <a:t>, </a:t>
            </a:r>
            <a:r>
              <a:rPr lang="sl-SI" sz="2400" dirty="0"/>
              <a:t>Uroš </a:t>
            </a:r>
            <a:r>
              <a:rPr lang="sl-SI" sz="2400" dirty="0" smtClean="0"/>
              <a:t>Paščinski, Matej Cigale, </a:t>
            </a:r>
            <a:r>
              <a:rPr lang="sl-SI" sz="2400" dirty="0"/>
              <a:t>Vlado Stankovski</a:t>
            </a:r>
            <a:endParaRPr lang="nl-NL" sz="2400" dirty="0"/>
          </a:p>
        </p:txBody>
      </p:sp>
      <p:pic>
        <p:nvPicPr>
          <p:cNvPr id="8" name="Picture 2" descr="Rezultat iskanja slik za university of ljubljan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457" y="4149326"/>
            <a:ext cx="1066456" cy="102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04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Outline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Problem statement</a:t>
            </a:r>
          </a:p>
          <a:p>
            <a:r>
              <a:rPr lang="sl-SI" dirty="0" smtClean="0"/>
              <a:t>Videoconferencing approaches</a:t>
            </a:r>
          </a:p>
          <a:p>
            <a:r>
              <a:rPr lang="sl-SI" dirty="0"/>
              <a:t>Technological </a:t>
            </a:r>
            <a:r>
              <a:rPr lang="sl-SI" dirty="0" smtClean="0"/>
              <a:t>requirements</a:t>
            </a:r>
          </a:p>
          <a:p>
            <a:r>
              <a:rPr lang="sl-SI" dirty="0"/>
              <a:t>Proposed </a:t>
            </a:r>
            <a:r>
              <a:rPr lang="sl-SI" dirty="0" smtClean="0"/>
              <a:t>solution:</a:t>
            </a:r>
          </a:p>
          <a:p>
            <a:pPr lvl="1"/>
            <a:r>
              <a:rPr lang="en-US" dirty="0" smtClean="0"/>
              <a:t>Architecture &amp; </a:t>
            </a:r>
            <a:r>
              <a:rPr lang="en-US" dirty="0"/>
              <a:t>Workflow of Decision Making </a:t>
            </a:r>
            <a:r>
              <a:rPr lang="en-US" dirty="0" smtClean="0"/>
              <a:t>process</a:t>
            </a:r>
            <a:endParaRPr lang="sl-SI" dirty="0" smtClean="0"/>
          </a:p>
          <a:p>
            <a:pPr lvl="1"/>
            <a:r>
              <a:rPr lang="sl-SI" dirty="0" smtClean="0"/>
              <a:t>Decision making</a:t>
            </a:r>
          </a:p>
          <a:p>
            <a:r>
              <a:rPr lang="sl-SI" dirty="0" smtClean="0"/>
              <a:t>Experimental evaluation</a:t>
            </a:r>
          </a:p>
          <a:p>
            <a:pPr lvl="1"/>
            <a:r>
              <a:rPr lang="sl-SI" dirty="0" smtClean="0"/>
              <a:t>CPU usage</a:t>
            </a:r>
          </a:p>
          <a:p>
            <a:pPr lvl="1"/>
            <a:r>
              <a:rPr lang="sl-SI" dirty="0" smtClean="0"/>
              <a:t>Frame delay</a:t>
            </a:r>
          </a:p>
          <a:p>
            <a:pPr lvl="1"/>
            <a:r>
              <a:rPr lang="sl-SI" dirty="0" smtClean="0"/>
              <a:t>VC </a:t>
            </a:r>
            <a:r>
              <a:rPr lang="sl-SI" dirty="0"/>
              <a:t>network metrics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Workbench for Interactive, Time Critical and Highly self-adaptive Cloud applications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D42B-C4F5-40A1-BF1F-D87D713BE7A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89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Problem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the studies of videoconferencing </a:t>
            </a:r>
            <a:r>
              <a:rPr lang="en-US" dirty="0" smtClean="0"/>
              <a:t>application</a:t>
            </a:r>
            <a:endParaRPr lang="en-US" dirty="0"/>
          </a:p>
          <a:p>
            <a:r>
              <a:rPr lang="en-US" dirty="0"/>
              <a:t>Problem 1: How to achieve scaling of computing and networking resources that is</a:t>
            </a:r>
            <a:r>
              <a:rPr lang="en-US" dirty="0" smtClean="0"/>
              <a:t>:</a:t>
            </a:r>
            <a:endParaRPr lang="sl-SI" dirty="0" smtClean="0"/>
          </a:p>
          <a:p>
            <a:pPr lvl="1"/>
            <a:r>
              <a:rPr lang="en-US" dirty="0" smtClean="0"/>
              <a:t>efficient </a:t>
            </a:r>
            <a:r>
              <a:rPr lang="en-US" dirty="0"/>
              <a:t>and</a:t>
            </a:r>
          </a:p>
          <a:p>
            <a:pPr lvl="1"/>
            <a:r>
              <a:rPr lang="en-US" dirty="0" smtClean="0"/>
              <a:t>cost-effective</a:t>
            </a:r>
            <a:r>
              <a:rPr lang="en-US" dirty="0"/>
              <a:t>?</a:t>
            </a:r>
          </a:p>
          <a:p>
            <a:r>
              <a:rPr lang="en-US" dirty="0" smtClean="0"/>
              <a:t>Problem </a:t>
            </a:r>
            <a:r>
              <a:rPr lang="en-US" dirty="0"/>
              <a:t>2: How to achieve high </a:t>
            </a:r>
            <a:r>
              <a:rPr lang="en-US" dirty="0" err="1"/>
              <a:t>QoE</a:t>
            </a:r>
            <a:r>
              <a:rPr lang="en-US" dirty="0"/>
              <a:t>?</a:t>
            </a:r>
          </a:p>
          <a:p>
            <a:r>
              <a:rPr lang="en-US" dirty="0"/>
              <a:t>Problem 3: For the proposed solution, how to conduct measurements to obtain </a:t>
            </a:r>
            <a:r>
              <a:rPr lang="en-US" dirty="0" err="1"/>
              <a:t>QoE</a:t>
            </a:r>
            <a:r>
              <a:rPr lang="en-US" dirty="0"/>
              <a:t> model?</a:t>
            </a:r>
            <a:endParaRPr lang="sl-S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Workbench for Interactive, Time Critical and Highly self-adaptive Cloud applications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D42B-C4F5-40A1-BF1F-D87D713BE7A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274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Videoconferencing </a:t>
            </a:r>
            <a:r>
              <a:rPr lang="sl-SI" dirty="0" smtClean="0"/>
              <a:t>approaches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Videoconferencing: P2P vs </a:t>
            </a:r>
            <a:r>
              <a:rPr lang="en-US" dirty="0" smtClean="0"/>
              <a:t>centralized </a:t>
            </a:r>
            <a:r>
              <a:rPr lang="en-US" dirty="0"/>
              <a:t>network </a:t>
            </a:r>
            <a:r>
              <a:rPr lang="en-US" dirty="0" smtClean="0"/>
              <a:t>topology</a:t>
            </a:r>
            <a:r>
              <a:rPr lang="sl-SI" dirty="0" smtClean="0"/>
              <a:t>:</a:t>
            </a:r>
          </a:p>
          <a:p>
            <a:pPr lvl="1"/>
            <a:r>
              <a:rPr lang="en-US" dirty="0" err="1"/>
              <a:t>WebRTC</a:t>
            </a:r>
            <a:r>
              <a:rPr lang="en-US" dirty="0"/>
              <a:t> VC applications most often use </a:t>
            </a:r>
            <a:r>
              <a:rPr lang="en-US" b="1" dirty="0" smtClean="0"/>
              <a:t>full mesh</a:t>
            </a:r>
            <a:r>
              <a:rPr lang="en-US" dirty="0" smtClean="0"/>
              <a:t> </a:t>
            </a:r>
            <a:r>
              <a:rPr lang="en-US" dirty="0"/>
              <a:t>network topology</a:t>
            </a:r>
            <a:endParaRPr lang="sl-SI" dirty="0" smtClean="0"/>
          </a:p>
          <a:p>
            <a:pPr lvl="1"/>
            <a:r>
              <a:rPr lang="en-US" dirty="0" smtClean="0"/>
              <a:t>Cloud-based realizations </a:t>
            </a:r>
            <a:r>
              <a:rPr lang="en-US" dirty="0"/>
              <a:t>of </a:t>
            </a:r>
            <a:r>
              <a:rPr lang="en-US" dirty="0" err="1"/>
              <a:t>WebRTC</a:t>
            </a:r>
            <a:r>
              <a:rPr lang="en-US" dirty="0"/>
              <a:t> most often use </a:t>
            </a:r>
            <a:r>
              <a:rPr lang="en-US" b="1" dirty="0" smtClean="0"/>
              <a:t>centralized</a:t>
            </a:r>
            <a:r>
              <a:rPr lang="en-US" dirty="0" smtClean="0"/>
              <a:t> </a:t>
            </a:r>
            <a:r>
              <a:rPr lang="en-US" dirty="0"/>
              <a:t>approach (a star topology</a:t>
            </a:r>
            <a:r>
              <a:rPr lang="en-US" dirty="0" smtClean="0"/>
              <a:t>)</a:t>
            </a:r>
            <a:endParaRPr lang="sl-SI" dirty="0" smtClean="0"/>
          </a:p>
          <a:p>
            <a:r>
              <a:rPr lang="en-US" dirty="0" err="1" smtClean="0"/>
              <a:t>Centrali</a:t>
            </a:r>
            <a:r>
              <a:rPr lang="sl-SI" dirty="0" smtClean="0"/>
              <a:t>z</a:t>
            </a:r>
            <a:r>
              <a:rPr lang="en-US" dirty="0" err="1" smtClean="0"/>
              <a:t>ed</a:t>
            </a:r>
            <a:r>
              <a:rPr lang="en-US" dirty="0" smtClean="0"/>
              <a:t> </a:t>
            </a:r>
            <a:r>
              <a:rPr lang="en-US" dirty="0"/>
              <a:t>VC service applications are implemented in one of the following </a:t>
            </a:r>
            <a:r>
              <a:rPr lang="en-US" dirty="0" smtClean="0"/>
              <a:t>ways</a:t>
            </a:r>
            <a:r>
              <a:rPr lang="sl-SI" dirty="0" smtClean="0"/>
              <a:t>:</a:t>
            </a:r>
          </a:p>
          <a:p>
            <a:pPr lvl="1"/>
            <a:r>
              <a:rPr lang="sl-SI" dirty="0" smtClean="0"/>
              <a:t>Multipoint </a:t>
            </a:r>
            <a:r>
              <a:rPr lang="sl-SI" dirty="0"/>
              <a:t>Control Unit (MCU</a:t>
            </a:r>
            <a:r>
              <a:rPr lang="sl-SI" dirty="0" smtClean="0"/>
              <a:t>)</a:t>
            </a:r>
          </a:p>
          <a:p>
            <a:pPr lvl="1"/>
            <a:r>
              <a:rPr lang="sl-SI" dirty="0"/>
              <a:t>Selective Forwarding Unit (SFU</a:t>
            </a:r>
            <a:r>
              <a:rPr lang="sl-SI" dirty="0" smtClean="0"/>
              <a:t>)</a:t>
            </a:r>
          </a:p>
          <a:p>
            <a:r>
              <a:rPr lang="sl-SI" dirty="0" smtClean="0"/>
              <a:t>Other approaches: multi-tenant, multi-instance, event-driven,...</a:t>
            </a:r>
            <a:endParaRPr lang="sl-SI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Workbench for Interactive, Time Critical and Highly self-adaptive Cloud applications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D42B-C4F5-40A1-BF1F-D87D713BE7A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760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Technological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Service </a:t>
            </a:r>
            <a:r>
              <a:rPr lang="sl-SI" dirty="0"/>
              <a:t>instance </a:t>
            </a:r>
            <a:r>
              <a:rPr lang="sl-SI" b="1" dirty="0" smtClean="0"/>
              <a:t>creation time</a:t>
            </a:r>
            <a:r>
              <a:rPr lang="sl-SI" dirty="0" smtClean="0"/>
              <a:t> </a:t>
            </a:r>
            <a:r>
              <a:rPr lang="sl-SI" dirty="0"/>
              <a:t>should be low </a:t>
            </a:r>
            <a:r>
              <a:rPr lang="sl-SI" dirty="0" smtClean="0"/>
              <a:t>→ </a:t>
            </a:r>
            <a:r>
              <a:rPr lang="sl-SI" dirty="0"/>
              <a:t>use container technologies.</a:t>
            </a:r>
          </a:p>
          <a:p>
            <a:r>
              <a:rPr lang="sl-SI" b="1" dirty="0" smtClean="0"/>
              <a:t>Leasing </a:t>
            </a:r>
            <a:r>
              <a:rPr lang="sl-SI" b="1" dirty="0"/>
              <a:t>the </a:t>
            </a:r>
            <a:r>
              <a:rPr lang="sl-SI" b="1" dirty="0" smtClean="0"/>
              <a:t>infrastructure</a:t>
            </a:r>
            <a:r>
              <a:rPr lang="sl-SI" dirty="0" smtClean="0"/>
              <a:t> </a:t>
            </a:r>
            <a:r>
              <a:rPr lang="sl-SI" dirty="0"/>
              <a:t>on-demand →</a:t>
            </a:r>
            <a:r>
              <a:rPr lang="sl-SI" dirty="0" smtClean="0"/>
              <a:t> </a:t>
            </a:r>
            <a:r>
              <a:rPr lang="sl-SI" dirty="0"/>
              <a:t>use DRIP or Kubernetes' capability.</a:t>
            </a:r>
          </a:p>
          <a:p>
            <a:r>
              <a:rPr lang="sl-SI" dirty="0" smtClean="0"/>
              <a:t>Guaranteed </a:t>
            </a:r>
            <a:r>
              <a:rPr lang="sl-SI" dirty="0"/>
              <a:t>and fine-grained compute </a:t>
            </a:r>
            <a:r>
              <a:rPr lang="sl-SI" b="1" dirty="0" smtClean="0"/>
              <a:t>resource reservation</a:t>
            </a:r>
            <a:r>
              <a:rPr lang="sl-SI" dirty="0" smtClean="0"/>
              <a:t> </a:t>
            </a:r>
            <a:r>
              <a:rPr lang="sl-SI" dirty="0"/>
              <a:t>→</a:t>
            </a:r>
            <a:r>
              <a:rPr lang="sl-SI" dirty="0" smtClean="0"/>
              <a:t> e.g. Joyent </a:t>
            </a:r>
            <a:r>
              <a:rPr lang="sl-SI" dirty="0"/>
              <a:t>container Cloud.</a:t>
            </a:r>
          </a:p>
          <a:p>
            <a:r>
              <a:rPr lang="sl-SI" dirty="0" smtClean="0"/>
              <a:t>Possibility </a:t>
            </a:r>
            <a:r>
              <a:rPr lang="sl-SI" dirty="0"/>
              <a:t>to </a:t>
            </a:r>
            <a:r>
              <a:rPr lang="sl-SI" b="1" dirty="0" smtClean="0"/>
              <a:t>run </a:t>
            </a:r>
            <a:r>
              <a:rPr lang="sl-SI" b="1" dirty="0"/>
              <a:t>services </a:t>
            </a:r>
            <a:r>
              <a:rPr lang="sl-SI" b="1" dirty="0" smtClean="0"/>
              <a:t>globally</a:t>
            </a:r>
            <a:r>
              <a:rPr lang="sl-SI" dirty="0" smtClean="0"/>
              <a:t> </a:t>
            </a:r>
            <a:r>
              <a:rPr lang="sl-SI" dirty="0"/>
              <a:t>→</a:t>
            </a:r>
            <a:r>
              <a:rPr lang="sl-SI" dirty="0" smtClean="0"/>
              <a:t> </a:t>
            </a:r>
            <a:r>
              <a:rPr lang="sl-SI" dirty="0"/>
              <a:t>multi-cloud environment.</a:t>
            </a:r>
          </a:p>
          <a:p>
            <a:r>
              <a:rPr lang="sl-SI" dirty="0" smtClean="0"/>
              <a:t>Highly-automated </a:t>
            </a:r>
            <a:r>
              <a:rPr lang="sl-SI" dirty="0"/>
              <a:t>and efficient </a:t>
            </a:r>
            <a:r>
              <a:rPr lang="sl-SI" b="1" dirty="0" smtClean="0"/>
              <a:t>services orchestration</a:t>
            </a:r>
            <a:r>
              <a:rPr lang="sl-SI" dirty="0" smtClean="0"/>
              <a:t> </a:t>
            </a:r>
            <a:r>
              <a:rPr lang="sl-SI" dirty="0"/>
              <a:t>→</a:t>
            </a:r>
            <a:r>
              <a:rPr lang="sl-SI" dirty="0" smtClean="0"/>
              <a:t> </a:t>
            </a:r>
            <a:r>
              <a:rPr lang="sl-SI" dirty="0"/>
              <a:t>use Kubernetes.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Workbench for Interactive, Time Critical and Highly self-adaptive Cloud applications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D42B-C4F5-40A1-BF1F-D87D713BE7A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202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Architecture &amp; Workflow of Decision Making process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7018" y="1597153"/>
            <a:ext cx="6116782" cy="4759198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</a:t>
            </a:r>
            <a:r>
              <a:rPr lang="en-US" dirty="0"/>
              <a:t>conference </a:t>
            </a:r>
            <a:r>
              <a:rPr lang="en-US" dirty="0" smtClean="0"/>
              <a:t>organizer </a:t>
            </a:r>
            <a:r>
              <a:rPr lang="en-US" dirty="0"/>
              <a:t>creates a new VC session request and  provides a context by visiting a Web application.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context is extracted from the Web application.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Depending </a:t>
            </a:r>
            <a:r>
              <a:rPr lang="en-US" dirty="0"/>
              <a:t>on the context, the </a:t>
            </a:r>
            <a:r>
              <a:rPr lang="en-US" dirty="0" err="1"/>
              <a:t>QoS</a:t>
            </a:r>
            <a:r>
              <a:rPr lang="en-US" dirty="0"/>
              <a:t>/</a:t>
            </a:r>
            <a:r>
              <a:rPr lang="en-US" dirty="0" err="1"/>
              <a:t>QoE</a:t>
            </a:r>
            <a:r>
              <a:rPr lang="en-US" dirty="0"/>
              <a:t> model and monitoring results the Decision Maker selects the best host machine.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System Logic component invokes Kubernetes API for deployment of new VC application.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During </a:t>
            </a:r>
            <a:r>
              <a:rPr lang="en-US" dirty="0"/>
              <a:t>the creation of pod the user is notified upon the status. Finally, the URL to the deployed service is provided.</a:t>
            </a:r>
            <a:endParaRPr lang="sl-S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Workbench for Interactive, Time Critical and Highly self-adaptive Cloud applications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D42B-C4F5-40A1-BF1F-D87D713BE7A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57" y="1520557"/>
            <a:ext cx="4363047" cy="491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15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Decision making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l-SI" dirty="0" smtClean="0"/>
              <a:t>Input </a:t>
            </a:r>
            <a:r>
              <a:rPr lang="sl-SI" dirty="0"/>
              <a:t>1: table of measurements </a:t>
            </a:r>
            <a:r>
              <a:rPr lang="sl-SI" i="1" dirty="0" smtClean="0"/>
              <a:t>M</a:t>
            </a:r>
            <a:r>
              <a:rPr lang="sl-SI" dirty="0" smtClean="0"/>
              <a:t> </a:t>
            </a:r>
            <a:r>
              <a:rPr lang="sl-SI" dirty="0"/>
              <a:t>with all </a:t>
            </a:r>
            <a:r>
              <a:rPr lang="sl-SI" dirty="0" smtClean="0"/>
              <a:t>(non-QoS) </a:t>
            </a:r>
            <a:r>
              <a:rPr lang="sl-SI" dirty="0"/>
              <a:t>metrics performed just before the deployment decision is about to be made. One row represents averaged performance of a single machine.</a:t>
            </a:r>
          </a:p>
          <a:p>
            <a:r>
              <a:rPr lang="sl-SI" dirty="0" smtClean="0"/>
              <a:t>Input </a:t>
            </a:r>
            <a:r>
              <a:rPr lang="sl-SI" dirty="0"/>
              <a:t>2: QoS model q.</a:t>
            </a:r>
          </a:p>
          <a:p>
            <a:r>
              <a:rPr lang="sl-SI" dirty="0" smtClean="0"/>
              <a:t>For </a:t>
            </a:r>
            <a:r>
              <a:rPr lang="sl-SI" dirty="0"/>
              <a:t>every pair </a:t>
            </a:r>
            <a:r>
              <a:rPr lang="sl-SI" i="1" dirty="0" smtClean="0"/>
              <a:t>(</a:t>
            </a:r>
            <a:r>
              <a:rPr lang="sl-SI" i="1" dirty="0"/>
              <a:t>i, j</a:t>
            </a:r>
            <a:r>
              <a:rPr lang="sl-SI" i="1" dirty="0" smtClean="0"/>
              <a:t>)</a:t>
            </a:r>
            <a:r>
              <a:rPr lang="sl-SI" dirty="0" smtClean="0"/>
              <a:t> </a:t>
            </a:r>
            <a:r>
              <a:rPr lang="sl-SI" dirty="0"/>
              <a:t>of two measurements on different machines:</a:t>
            </a:r>
          </a:p>
          <a:p>
            <a:pPr lvl="1"/>
            <a:r>
              <a:rPr lang="sl-SI" dirty="0" smtClean="0"/>
              <a:t>Compute </a:t>
            </a:r>
            <a:r>
              <a:rPr lang="sl-SI" dirty="0"/>
              <a:t>differences: </a:t>
            </a:r>
            <a:r>
              <a:rPr lang="sl-SI" i="1" dirty="0" smtClean="0"/>
              <a:t>d(i</a:t>
            </a:r>
            <a:r>
              <a:rPr lang="sl-SI" i="1" dirty="0"/>
              <a:t>) = M(i, :) - M(j, </a:t>
            </a:r>
            <a:r>
              <a:rPr lang="sl-SI" i="1" dirty="0" smtClean="0"/>
              <a:t>:)</a:t>
            </a:r>
            <a:endParaRPr lang="sl-SI" i="1" dirty="0"/>
          </a:p>
          <a:p>
            <a:pPr lvl="1"/>
            <a:r>
              <a:rPr lang="sl-SI" dirty="0" smtClean="0"/>
              <a:t>Keep </a:t>
            </a:r>
            <a:r>
              <a:rPr lang="sl-SI" dirty="0"/>
              <a:t>only </a:t>
            </a:r>
            <a:r>
              <a:rPr lang="sl-SI" dirty="0" smtClean="0"/>
              <a:t>values of signum function: </a:t>
            </a:r>
            <a:r>
              <a:rPr lang="sl-SI" i="1" dirty="0"/>
              <a:t>s(i) = </a:t>
            </a:r>
            <a:r>
              <a:rPr lang="sl-SI" i="1" dirty="0" smtClean="0"/>
              <a:t>sign (</a:t>
            </a:r>
            <a:r>
              <a:rPr lang="sl-SI" i="1" dirty="0"/>
              <a:t>d(i</a:t>
            </a:r>
            <a:r>
              <a:rPr lang="sl-SI" i="1" dirty="0" smtClean="0"/>
              <a:t>))</a:t>
            </a:r>
            <a:endParaRPr lang="sl-SI" i="1" dirty="0"/>
          </a:p>
          <a:p>
            <a:pPr lvl="1"/>
            <a:r>
              <a:rPr lang="sl-SI" dirty="0" smtClean="0"/>
              <a:t>Increase </a:t>
            </a:r>
            <a:r>
              <a:rPr lang="sl-SI" dirty="0"/>
              <a:t>count if </a:t>
            </a:r>
            <a:r>
              <a:rPr lang="sl-SI" i="1" dirty="0"/>
              <a:t>i</a:t>
            </a:r>
            <a:r>
              <a:rPr lang="sl-SI" dirty="0"/>
              <a:t> is better than </a:t>
            </a:r>
            <a:r>
              <a:rPr lang="sl-SI" i="1" dirty="0"/>
              <a:t>j</a:t>
            </a:r>
            <a:r>
              <a:rPr lang="sl-SI" dirty="0"/>
              <a:t> for each individual metric: </a:t>
            </a:r>
            <a:r>
              <a:rPr lang="sl-SI" i="1" dirty="0" smtClean="0"/>
              <a:t>c(i) +=s(i</a:t>
            </a:r>
            <a:r>
              <a:rPr lang="sl-SI" i="1" dirty="0"/>
              <a:t>) * </a:t>
            </a:r>
            <a:r>
              <a:rPr lang="sl-SI" i="1" dirty="0" smtClean="0"/>
              <a:t>sign (</a:t>
            </a:r>
            <a:r>
              <a:rPr lang="sl-SI" i="1" dirty="0"/>
              <a:t>q) &gt; </a:t>
            </a:r>
            <a:r>
              <a:rPr lang="sl-SI" i="1" dirty="0" smtClean="0"/>
              <a:t>0</a:t>
            </a:r>
            <a:endParaRPr lang="sl-SI" i="1" dirty="0"/>
          </a:p>
          <a:p>
            <a:r>
              <a:rPr lang="sl-SI" dirty="0" smtClean="0"/>
              <a:t>For </a:t>
            </a:r>
            <a:r>
              <a:rPr lang="sl-SI" dirty="0"/>
              <a:t>machine </a:t>
            </a:r>
            <a:r>
              <a:rPr lang="sl-SI" i="1" dirty="0" smtClean="0"/>
              <a:t>i</a:t>
            </a:r>
            <a:r>
              <a:rPr lang="sl-SI" dirty="0" smtClean="0"/>
              <a:t>:</a:t>
            </a:r>
            <a:endParaRPr lang="sl-SI" dirty="0"/>
          </a:p>
          <a:p>
            <a:pPr lvl="1"/>
            <a:r>
              <a:rPr lang="sl-SI" dirty="0" smtClean="0"/>
              <a:t>Normalize </a:t>
            </a:r>
            <a:r>
              <a:rPr lang="sl-SI" dirty="0"/>
              <a:t>counts </a:t>
            </a:r>
            <a:r>
              <a:rPr lang="sl-SI" i="1" dirty="0" smtClean="0"/>
              <a:t>c</a:t>
            </a:r>
            <a:r>
              <a:rPr lang="sl-SI" dirty="0" smtClean="0"/>
              <a:t> </a:t>
            </a:r>
            <a:r>
              <a:rPr lang="sl-SI" dirty="0"/>
              <a:t>to </a:t>
            </a:r>
            <a:r>
              <a:rPr lang="sl-SI" i="1" dirty="0" smtClean="0"/>
              <a:t>[</a:t>
            </a:r>
            <a:r>
              <a:rPr lang="sl-SI" i="1" dirty="0"/>
              <a:t>0, 1</a:t>
            </a:r>
            <a:r>
              <a:rPr lang="sl-SI" i="1" dirty="0" smtClean="0"/>
              <a:t>]</a:t>
            </a:r>
            <a:r>
              <a:rPr lang="sl-SI" dirty="0" smtClean="0"/>
              <a:t> </a:t>
            </a:r>
            <a:r>
              <a:rPr lang="sl-SI" dirty="0"/>
              <a:t>into </a:t>
            </a:r>
            <a:r>
              <a:rPr lang="sl-SI" dirty="0" smtClean="0"/>
              <a:t>c</a:t>
            </a:r>
            <a:r>
              <a:rPr lang="sl-SI" baseline="-25000" dirty="0" smtClean="0"/>
              <a:t>n</a:t>
            </a:r>
            <a:r>
              <a:rPr lang="sl-SI" dirty="0" smtClean="0"/>
              <a:t>. </a:t>
            </a:r>
            <a:endParaRPr lang="sl-SI" dirty="0"/>
          </a:p>
          <a:p>
            <a:pPr lvl="1"/>
            <a:r>
              <a:rPr lang="sl-SI" dirty="0" smtClean="0"/>
              <a:t>Compute </a:t>
            </a:r>
            <a:r>
              <a:rPr lang="sl-SI" dirty="0"/>
              <a:t>correlation (</a:t>
            </a:r>
            <a:r>
              <a:rPr lang="sl-SI" dirty="0" smtClean="0"/>
              <a:t>i.e. scalar </a:t>
            </a:r>
            <a:r>
              <a:rPr lang="sl-SI" dirty="0"/>
              <a:t>product) between normalized counts and the QoS model </a:t>
            </a:r>
            <a:r>
              <a:rPr lang="sl-SI" i="1" dirty="0"/>
              <a:t>q</a:t>
            </a:r>
            <a:r>
              <a:rPr lang="sl-SI" dirty="0"/>
              <a:t>: </a:t>
            </a:r>
            <a:r>
              <a:rPr lang="sl-SI" i="1" dirty="0" smtClean="0"/>
              <a:t>score(i</a:t>
            </a:r>
            <a:r>
              <a:rPr lang="sl-SI" i="1" dirty="0"/>
              <a:t>) = </a:t>
            </a:r>
            <a:r>
              <a:rPr lang="sl-SI" i="1" dirty="0" smtClean="0"/>
              <a:t>c</a:t>
            </a:r>
            <a:r>
              <a:rPr lang="sl-SI" i="1" baseline="-25000" dirty="0" smtClean="0"/>
              <a:t>n</a:t>
            </a:r>
            <a:r>
              <a:rPr lang="sl-SI" i="1" dirty="0" smtClean="0"/>
              <a:t>(i)</a:t>
            </a:r>
            <a:r>
              <a:rPr lang="sl-SI" i="1" baseline="30000" dirty="0" smtClean="0"/>
              <a:t>T</a:t>
            </a:r>
            <a:r>
              <a:rPr lang="sl-SI" i="1" dirty="0" smtClean="0"/>
              <a:t>* q</a:t>
            </a:r>
            <a:endParaRPr lang="sl-SI" dirty="0"/>
          </a:p>
          <a:p>
            <a:r>
              <a:rPr lang="sl-SI" dirty="0" smtClean="0"/>
              <a:t>Output</a:t>
            </a:r>
            <a:r>
              <a:rPr lang="sl-SI" dirty="0"/>
              <a:t>: score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Workbench for Interactive, Time Critical and Highly self-adaptive Cloud applications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D42B-C4F5-40A1-BF1F-D87D713BE7A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9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Results: CPU usage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7152"/>
            <a:ext cx="10515600" cy="848349"/>
          </a:xfrm>
        </p:spPr>
        <p:txBody>
          <a:bodyPr>
            <a:normAutofit lnSpcReduction="10000"/>
          </a:bodyPr>
          <a:lstStyle/>
          <a:p>
            <a:r>
              <a:rPr lang="sl-SI" dirty="0" smtClean="0"/>
              <a:t>Experiment: </a:t>
            </a:r>
            <a:r>
              <a:rPr lang="en-US" dirty="0"/>
              <a:t>Deploy </a:t>
            </a:r>
            <a:r>
              <a:rPr lang="en-US" dirty="0" err="1"/>
              <a:t>Jitsi</a:t>
            </a:r>
            <a:r>
              <a:rPr lang="en-US" dirty="0"/>
              <a:t> Meet services as a Kubernetes pod at a fixed </a:t>
            </a:r>
            <a:r>
              <a:rPr lang="en-US" dirty="0" smtClean="0"/>
              <a:t>location</a:t>
            </a:r>
            <a:r>
              <a:rPr lang="sl-SI" dirty="0"/>
              <a:t> </a:t>
            </a:r>
            <a:r>
              <a:rPr lang="sl-SI" dirty="0" smtClean="0"/>
              <a:t>and </a:t>
            </a:r>
            <a:r>
              <a:rPr lang="en-US" dirty="0" smtClean="0"/>
              <a:t>utilize </a:t>
            </a:r>
            <a:r>
              <a:rPr lang="en-US" dirty="0" err="1"/>
              <a:t>Jitsi</a:t>
            </a:r>
            <a:r>
              <a:rPr lang="en-US" dirty="0"/>
              <a:t> Hammer stress test to simulate end </a:t>
            </a:r>
            <a:r>
              <a:rPr lang="en-US" dirty="0" smtClean="0"/>
              <a:t>users</a:t>
            </a:r>
            <a:r>
              <a:rPr lang="sl-SI" dirty="0" smtClean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Workbench for Interactive, Time Critical and Highly self-adaptive Cloud applications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D42B-C4F5-40A1-BF1F-D87D713BE7AB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169" y="2363748"/>
            <a:ext cx="7379609" cy="345529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38200" y="5827589"/>
            <a:ext cx="1051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Average CPU usage of VM (blue) and its container (red) during Jits Meet running in Kubernetes cluster deployed in GCP US West region over 120 runs.</a:t>
            </a:r>
          </a:p>
        </p:txBody>
      </p:sp>
    </p:spTree>
    <p:extLst>
      <p:ext uri="{BB962C8B-B14F-4D97-AF65-F5344CB8AC3E}">
        <p14:creationId xmlns:p14="http://schemas.microsoft.com/office/powerpoint/2010/main" val="3602786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Results: Frame delay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Experiment: </a:t>
            </a:r>
            <a:r>
              <a:rPr lang="en-US" dirty="0"/>
              <a:t>Deploy </a:t>
            </a:r>
            <a:r>
              <a:rPr lang="en-US" dirty="0" err="1"/>
              <a:t>Jitsi</a:t>
            </a:r>
            <a:r>
              <a:rPr lang="en-US" dirty="0"/>
              <a:t> Meet services as a Kubernetes pod and repeat experiment at various server locations</a:t>
            </a:r>
            <a:r>
              <a:rPr lang="sl-SI" dirty="0"/>
              <a:t> by engaging 2 clients.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Workbench for Interactive, Time Critical and Highly self-adaptive Cloud applications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D42B-C4F5-40A1-BF1F-D87D713BE7AB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203" y="2394555"/>
            <a:ext cx="7063541" cy="359418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52188" y="5951468"/>
            <a:ext cx="111695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Video and ICMP echo roundtrip time measurements for </a:t>
            </a:r>
            <a:r>
              <a:rPr lang="en-US" sz="2000" dirty="0" err="1"/>
              <a:t>Jitsi</a:t>
            </a:r>
            <a:r>
              <a:rPr lang="en-US" sz="2000" dirty="0"/>
              <a:t> Meet server deployed in various locations.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4289689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Results: VC network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600" dirty="0" smtClean="0"/>
              <a:t>Experiment: </a:t>
            </a:r>
            <a:r>
              <a:rPr lang="en-US" sz="2600" dirty="0"/>
              <a:t>Setup a VC </a:t>
            </a:r>
            <a:r>
              <a:rPr lang="en-US" sz="2600" dirty="0" smtClean="0"/>
              <a:t>server</a:t>
            </a:r>
            <a:r>
              <a:rPr lang="sl-SI" sz="2600" dirty="0" smtClean="0"/>
              <a:t>, </a:t>
            </a:r>
            <a:r>
              <a:rPr lang="en-US" sz="2600" dirty="0" smtClean="0"/>
              <a:t>connect </a:t>
            </a:r>
            <a:r>
              <a:rPr lang="en-US" sz="2600" dirty="0"/>
              <a:t>two clients to the </a:t>
            </a:r>
            <a:r>
              <a:rPr lang="en-US" sz="2600" dirty="0" smtClean="0"/>
              <a:t>server</a:t>
            </a:r>
            <a:r>
              <a:rPr lang="sl-SI" sz="2600" dirty="0"/>
              <a:t> </a:t>
            </a:r>
            <a:r>
              <a:rPr lang="sl-SI" sz="2600" dirty="0" smtClean="0"/>
              <a:t>and p</a:t>
            </a:r>
            <a:r>
              <a:rPr lang="en-US" sz="2600" dirty="0" err="1" smtClean="0"/>
              <a:t>erform</a:t>
            </a:r>
            <a:r>
              <a:rPr lang="en-US" sz="2600" dirty="0" smtClean="0"/>
              <a:t> network simulations of packet delay, jitter and packet loss</a:t>
            </a:r>
            <a:r>
              <a:rPr lang="sl-SI" sz="2600" dirty="0" smtClean="0"/>
              <a:t> by using </a:t>
            </a:r>
            <a:r>
              <a:rPr lang="en-US" sz="2600" dirty="0" smtClean="0"/>
              <a:t>Linux </a:t>
            </a:r>
            <a:r>
              <a:rPr lang="en-US" sz="2600" dirty="0" err="1" smtClean="0"/>
              <a:t>tc</a:t>
            </a:r>
            <a:r>
              <a:rPr lang="en-US" sz="2600" dirty="0" smtClean="0"/>
              <a:t> </a:t>
            </a:r>
            <a:r>
              <a:rPr lang="en-US" sz="2600" dirty="0" err="1" smtClean="0"/>
              <a:t>netem</a:t>
            </a:r>
            <a:r>
              <a:rPr lang="en-US" sz="2600" dirty="0" smtClean="0"/>
              <a:t> tool</a:t>
            </a:r>
            <a:r>
              <a:rPr lang="sl-SI" sz="2600" dirty="0" smtClean="0"/>
              <a:t>.</a:t>
            </a:r>
            <a:endParaRPr lang="sl-SI" sz="2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Workbench for Interactive, Time Critical and Highly self-adaptive Cloud applications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D42B-C4F5-40A1-BF1F-D87D713BE7A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061" y="2689845"/>
            <a:ext cx="6909825" cy="326243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9100" y="5985282"/>
            <a:ext cx="1135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The results of the quality assessment for the </a:t>
            </a:r>
            <a:r>
              <a:rPr lang="sl-SI" dirty="0" smtClean="0"/>
              <a:t>VC </a:t>
            </a:r>
            <a:r>
              <a:rPr lang="sl-SI" dirty="0"/>
              <a:t>application sorted by the </a:t>
            </a:r>
            <a:r>
              <a:rPr lang="sl-SI" b="1" dirty="0" smtClean="0"/>
              <a:t>mean </a:t>
            </a:r>
            <a:r>
              <a:rPr lang="sl-SI" b="1" dirty="0"/>
              <a:t>opinion </a:t>
            </a:r>
            <a:r>
              <a:rPr lang="sl-SI" b="1" dirty="0" smtClean="0"/>
              <a:t>score</a:t>
            </a:r>
            <a:r>
              <a:rPr lang="sl-SI" dirty="0" smtClean="0"/>
              <a:t> </a:t>
            </a:r>
            <a:r>
              <a:rPr lang="sl-SI" dirty="0"/>
              <a:t>and then by the </a:t>
            </a:r>
            <a:r>
              <a:rPr lang="sl-SI" b="1" dirty="0"/>
              <a:t>packet </a:t>
            </a:r>
            <a:r>
              <a:rPr lang="sl-SI" b="1" dirty="0" smtClean="0"/>
              <a:t>loss</a:t>
            </a:r>
            <a:r>
              <a:rPr lang="sl-SI" dirty="0" smtClean="0"/>
              <a:t>, </a:t>
            </a:r>
            <a:r>
              <a:rPr lang="sl-SI" dirty="0"/>
              <a:t>descending.</a:t>
            </a:r>
          </a:p>
        </p:txBody>
      </p:sp>
    </p:spTree>
    <p:extLst>
      <p:ext uri="{BB962C8B-B14F-4D97-AF65-F5344CB8AC3E}">
        <p14:creationId xmlns:p14="http://schemas.microsoft.com/office/powerpoint/2010/main" val="415161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sl-SI" sz="4000" dirty="0" smtClean="0"/>
          </a:p>
          <a:p>
            <a:pPr marL="0" indent="0" algn="ctr">
              <a:buNone/>
            </a:pPr>
            <a:endParaRPr lang="sl-SI" sz="4000" dirty="0" smtClean="0"/>
          </a:p>
          <a:p>
            <a:pPr marL="0" indent="0" algn="ctr">
              <a:buNone/>
            </a:pPr>
            <a:r>
              <a:rPr lang="en-GB" sz="4000" dirty="0" smtClean="0"/>
              <a:t>Thank </a:t>
            </a:r>
            <a:r>
              <a:rPr lang="en-GB" sz="4000" dirty="0"/>
              <a:t>you</a:t>
            </a:r>
            <a:br>
              <a:rPr lang="en-GB" sz="4000" dirty="0"/>
            </a:br>
            <a:r>
              <a:rPr lang="en-GB" sz="4000" dirty="0"/>
              <a:t/>
            </a:r>
            <a:br>
              <a:rPr lang="en-GB" sz="4000" dirty="0"/>
            </a:br>
            <a:r>
              <a:rPr lang="en-GB" sz="4000" dirty="0"/>
              <a:t>Questions</a:t>
            </a:r>
            <a:r>
              <a:rPr lang="en-GB" sz="4000" dirty="0" smtClean="0"/>
              <a:t>?</a:t>
            </a:r>
            <a:endParaRPr lang="sl-SI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Workbench for Interactive, Time Critical and Highly self-adaptive Cloud applications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D42B-C4F5-40A1-BF1F-D87D713BE7A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65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2999</TotalTime>
  <Words>819</Words>
  <Application>Microsoft Office PowerPoint</Application>
  <PresentationFormat>Widescreen</PresentationFormat>
  <Paragraphs>93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QoS-Aware Orchestration in the SWITCH environment</vt:lpstr>
      <vt:lpstr>Outline</vt:lpstr>
      <vt:lpstr>Problem statement</vt:lpstr>
      <vt:lpstr>Videoconferencing approaches</vt:lpstr>
      <vt:lpstr>Technological requirements</vt:lpstr>
      <vt:lpstr>Architecture &amp; Workflow of Decision Making process</vt:lpstr>
      <vt:lpstr>Decision making</vt:lpstr>
      <vt:lpstr>Results: CPU usage</vt:lpstr>
      <vt:lpstr>Results: Frame delay</vt:lpstr>
      <vt:lpstr>Results: VC network metrics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Bogdan Nistor</dc:creator>
  <cp:lastModifiedBy>SandiG</cp:lastModifiedBy>
  <cp:revision>93</cp:revision>
  <dcterms:created xsi:type="dcterms:W3CDTF">2015-01-14T11:51:52Z</dcterms:created>
  <dcterms:modified xsi:type="dcterms:W3CDTF">2018-01-18T08:35:44Z</dcterms:modified>
</cp:coreProperties>
</file>