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 id="2147483652" r:id="rId5"/>
  </p:sldMasterIdLst>
  <p:notesMasterIdLst>
    <p:notesMasterId r:id="rId24"/>
  </p:notesMasterIdLst>
  <p:sldIdLst>
    <p:sldId id="2147471069" r:id="rId6"/>
    <p:sldId id="2147471063" r:id="rId7"/>
    <p:sldId id="2147471047" r:id="rId8"/>
    <p:sldId id="260" r:id="rId9"/>
    <p:sldId id="4586" r:id="rId10"/>
    <p:sldId id="4589" r:id="rId11"/>
    <p:sldId id="4573" r:id="rId12"/>
    <p:sldId id="2147471068" r:id="rId13"/>
    <p:sldId id="2147471056" r:id="rId14"/>
    <p:sldId id="269" r:id="rId15"/>
    <p:sldId id="4595" r:id="rId16"/>
    <p:sldId id="4570" r:id="rId17"/>
    <p:sldId id="2147471052" r:id="rId18"/>
    <p:sldId id="2147471066" r:id="rId19"/>
    <p:sldId id="2147471057" r:id="rId20"/>
    <p:sldId id="2147471067" r:id="rId21"/>
    <p:sldId id="4618" r:id="rId22"/>
    <p:sldId id="277" r:id="rId23"/>
  </p:sldIdLst>
  <p:sldSz cx="9144000" cy="5143500" type="screen16x9"/>
  <p:notesSz cx="6864350" cy="99949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704">
          <p15:clr>
            <a:srgbClr val="A4A3A4"/>
          </p15:clr>
        </p15:guide>
        <p15:guide id="2" orient="horz" pos="940">
          <p15:clr>
            <a:srgbClr val="A4A3A4"/>
          </p15:clr>
        </p15:guide>
        <p15:guide id="3" orient="horz" pos="1705">
          <p15:clr>
            <a:srgbClr val="A4A3A4"/>
          </p15:clr>
        </p15:guide>
        <p15:guide id="4" orient="horz" pos="2438">
          <p15:clr>
            <a:srgbClr val="A4A3A4"/>
          </p15:clr>
        </p15:guide>
        <p15:guide id="5" orient="horz" pos="191">
          <p15:clr>
            <a:srgbClr val="A4A3A4"/>
          </p15:clr>
        </p15:guide>
        <p15:guide id="6" orient="horz" pos="347">
          <p15:clr>
            <a:srgbClr val="A4A3A4"/>
          </p15:clr>
        </p15:guide>
        <p15:guide id="7" orient="horz" pos="3134">
          <p15:clr>
            <a:srgbClr val="A4A3A4"/>
          </p15:clr>
        </p15:guide>
        <p15:guide id="8" pos="952">
          <p15:clr>
            <a:srgbClr val="A4A3A4"/>
          </p15:clr>
        </p15:guide>
        <p15:guide id="9" pos="5511">
          <p15:clr>
            <a:srgbClr val="A4A3A4"/>
          </p15:clr>
        </p15:guide>
        <p15:guide id="10"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 roundtripDataSignature="AMtx7midBcnAboZRAPEEXRG9/+R8G3kyL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27C7F9-A749-7318-BFF4-488EA2B8CBF2}" name="Eva Zuazua Schücker" initials="EZ" userId="S::ezuazua@fundaciolacaixa.org::595946e7-1799-4523-841c-af052ec0e681" providerId="AD"/>
  <p188:author id="{D9189BFA-8F55-DC19-0513-49C2D82BF920}" name="Carla Carbonell Cortés" initials="CC" userId="S::ccarbonell@fundaciolacaixa.org::7ff32c94-a129-4a23-a27c-46a9c8e38c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5C94"/>
    <a:srgbClr val="4739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46"/>
    <p:restoredTop sz="89252" autoAdjust="0"/>
  </p:normalViewPr>
  <p:slideViewPr>
    <p:cSldViewPr snapToGrid="0">
      <p:cViewPr varScale="1">
        <p:scale>
          <a:sx n="93" d="100"/>
          <a:sy n="93" d="100"/>
        </p:scale>
        <p:origin x="1272" y="67"/>
      </p:cViewPr>
      <p:guideLst>
        <p:guide orient="horz" pos="2704"/>
        <p:guide orient="horz" pos="940"/>
        <p:guide orient="horz" pos="1705"/>
        <p:guide orient="horz" pos="2438"/>
        <p:guide orient="horz" pos="191"/>
        <p:guide orient="horz" pos="347"/>
        <p:guide orient="horz" pos="3134"/>
        <p:guide pos="952"/>
        <p:guide pos="5511"/>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30" Type="http://customschemas.google.com/relationships/presentationmetadata" Target="metadata"/><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a Carbonell Cortés" userId="7ff32c94-a129-4a23-a27c-46a9c8e38c8d" providerId="ADAL" clId="{0ED896AC-3BF4-40CE-8DE1-057E4AE20B4E}"/>
    <pc:docChg chg="modSld sldOrd">
      <pc:chgData name="Carla Carbonell Cortés" userId="7ff32c94-a129-4a23-a27c-46a9c8e38c8d" providerId="ADAL" clId="{0ED896AC-3BF4-40CE-8DE1-057E4AE20B4E}" dt="2024-06-06T14:16:12.994" v="39" actId="20577"/>
      <pc:docMkLst>
        <pc:docMk/>
      </pc:docMkLst>
      <pc:sldChg chg="modSp mod">
        <pc:chgData name="Carla Carbonell Cortés" userId="7ff32c94-a129-4a23-a27c-46a9c8e38c8d" providerId="ADAL" clId="{0ED896AC-3BF4-40CE-8DE1-057E4AE20B4E}" dt="2024-06-06T14:16:08.481" v="38" actId="20577"/>
        <pc:sldMkLst>
          <pc:docMk/>
          <pc:sldMk cId="300122936" sldId="4573"/>
        </pc:sldMkLst>
        <pc:spChg chg="mod">
          <ac:chgData name="Carla Carbonell Cortés" userId="7ff32c94-a129-4a23-a27c-46a9c8e38c8d" providerId="ADAL" clId="{0ED896AC-3BF4-40CE-8DE1-057E4AE20B4E}" dt="2024-06-06T14:16:08.481" v="38" actId="20577"/>
          <ac:spMkLst>
            <pc:docMk/>
            <pc:sldMk cId="300122936" sldId="4573"/>
            <ac:spMk id="47" creationId="{B7D96405-FA7C-3441-977C-5733AE0F815F}"/>
          </ac:spMkLst>
        </pc:spChg>
      </pc:sldChg>
      <pc:sldChg chg="modSp mod">
        <pc:chgData name="Carla Carbonell Cortés" userId="7ff32c94-a129-4a23-a27c-46a9c8e38c8d" providerId="ADAL" clId="{0ED896AC-3BF4-40CE-8DE1-057E4AE20B4E}" dt="2024-06-06T14:15:43.495" v="36" actId="20577"/>
        <pc:sldMkLst>
          <pc:docMk/>
          <pc:sldMk cId="2077795249" sldId="4586"/>
        </pc:sldMkLst>
        <pc:spChg chg="mod">
          <ac:chgData name="Carla Carbonell Cortés" userId="7ff32c94-a129-4a23-a27c-46a9c8e38c8d" providerId="ADAL" clId="{0ED896AC-3BF4-40CE-8DE1-057E4AE20B4E}" dt="2024-06-06T14:15:43.495" v="36" actId="20577"/>
          <ac:spMkLst>
            <pc:docMk/>
            <pc:sldMk cId="2077795249" sldId="4586"/>
            <ac:spMk id="52" creationId="{EBFA9182-D644-F82B-02C5-04B9AD19F4F6}"/>
          </ac:spMkLst>
        </pc:spChg>
      </pc:sldChg>
      <pc:sldChg chg="modSp mod">
        <pc:chgData name="Carla Carbonell Cortés" userId="7ff32c94-a129-4a23-a27c-46a9c8e38c8d" providerId="ADAL" clId="{0ED896AC-3BF4-40CE-8DE1-057E4AE20B4E}" dt="2024-06-06T14:15:51.164" v="37" actId="20577"/>
        <pc:sldMkLst>
          <pc:docMk/>
          <pc:sldMk cId="1821839856" sldId="4589"/>
        </pc:sldMkLst>
        <pc:spChg chg="mod">
          <ac:chgData name="Carla Carbonell Cortés" userId="7ff32c94-a129-4a23-a27c-46a9c8e38c8d" providerId="ADAL" clId="{0ED896AC-3BF4-40CE-8DE1-057E4AE20B4E}" dt="2024-06-06T14:15:51.164" v="37" actId="20577"/>
          <ac:spMkLst>
            <pc:docMk/>
            <pc:sldMk cId="1821839856" sldId="4589"/>
            <ac:spMk id="39" creationId="{5DB211AF-54AA-928D-5432-F04F555A147D}"/>
          </ac:spMkLst>
        </pc:spChg>
      </pc:sldChg>
      <pc:sldChg chg="ord">
        <pc:chgData name="Carla Carbonell Cortés" userId="7ff32c94-a129-4a23-a27c-46a9c8e38c8d" providerId="ADAL" clId="{0ED896AC-3BF4-40CE-8DE1-057E4AE20B4E}" dt="2024-06-06T13:53:21.512" v="35"/>
        <pc:sldMkLst>
          <pc:docMk/>
          <pc:sldMk cId="258436664" sldId="2147471052"/>
        </pc:sldMkLst>
      </pc:sldChg>
      <pc:sldChg chg="modSp mod">
        <pc:chgData name="Carla Carbonell Cortés" userId="7ff32c94-a129-4a23-a27c-46a9c8e38c8d" providerId="ADAL" clId="{0ED896AC-3BF4-40CE-8DE1-057E4AE20B4E}" dt="2024-06-06T14:16:12.994" v="39" actId="20577"/>
        <pc:sldMkLst>
          <pc:docMk/>
          <pc:sldMk cId="1756014935" sldId="2147471068"/>
        </pc:sldMkLst>
        <pc:spChg chg="mod">
          <ac:chgData name="Carla Carbonell Cortés" userId="7ff32c94-a129-4a23-a27c-46a9c8e38c8d" providerId="ADAL" clId="{0ED896AC-3BF4-40CE-8DE1-057E4AE20B4E}" dt="2024-06-06T14:16:12.994" v="39" actId="20577"/>
          <ac:spMkLst>
            <pc:docMk/>
            <pc:sldMk cId="1756014935" sldId="2147471068"/>
            <ac:spMk id="4" creationId="{A43C52A7-3C6F-9E81-09C2-A410397EB236}"/>
          </ac:spMkLst>
        </pc:spChg>
      </pc:sldChg>
      <pc:sldChg chg="modSp mod">
        <pc:chgData name="Carla Carbonell Cortés" userId="7ff32c94-a129-4a23-a27c-46a9c8e38c8d" providerId="ADAL" clId="{0ED896AC-3BF4-40CE-8DE1-057E4AE20B4E}" dt="2024-06-06T13:31:34.603" v="33"/>
        <pc:sldMkLst>
          <pc:docMk/>
          <pc:sldMk cId="430855659" sldId="2147471069"/>
        </pc:sldMkLst>
        <pc:spChg chg="mod">
          <ac:chgData name="Carla Carbonell Cortés" userId="7ff32c94-a129-4a23-a27c-46a9c8e38c8d" providerId="ADAL" clId="{0ED896AC-3BF4-40CE-8DE1-057E4AE20B4E}" dt="2024-06-05T17:01:56.631" v="0" actId="255"/>
          <ac:spMkLst>
            <pc:docMk/>
            <pc:sldMk cId="430855659" sldId="2147471069"/>
            <ac:spMk id="9" creationId="{C43B778F-CDEA-BD43-BE5B-F3CA377EA174}"/>
          </ac:spMkLst>
        </pc:spChg>
        <pc:spChg chg="mod">
          <ac:chgData name="Carla Carbonell Cortés" userId="7ff32c94-a129-4a23-a27c-46a9c8e38c8d" providerId="ADAL" clId="{0ED896AC-3BF4-40CE-8DE1-057E4AE20B4E}" dt="2024-06-06T13:31:34.603" v="33"/>
          <ac:spMkLst>
            <pc:docMk/>
            <pc:sldMk cId="430855659" sldId="2147471069"/>
            <ac:spMk id="18" creationId="{B0373542-C8CF-4144-AA65-1AB636384F7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75043" cy="500229"/>
          </a:xfrm>
          <a:prstGeom prst="rect">
            <a:avLst/>
          </a:prstGeom>
          <a:noFill/>
          <a:ln>
            <a:noFill/>
          </a:ln>
        </p:spPr>
        <p:txBody>
          <a:bodyPr spcFirstLastPara="1" wrap="square" lIns="93450" tIns="46725" rIns="93450" bIns="46725"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9308" y="1"/>
            <a:ext cx="2975043" cy="500229"/>
          </a:xfrm>
          <a:prstGeom prst="rect">
            <a:avLst/>
          </a:prstGeom>
          <a:noFill/>
          <a:ln>
            <a:noFill/>
          </a:ln>
        </p:spPr>
        <p:txBody>
          <a:bodyPr spcFirstLastPara="1" wrap="square" lIns="93450" tIns="46725" rIns="93450" bIns="46725"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03188" y="750888"/>
            <a:ext cx="6657975" cy="3746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15901" y="4747336"/>
            <a:ext cx="5032548" cy="4497221"/>
          </a:xfrm>
          <a:prstGeom prst="rect">
            <a:avLst/>
          </a:prstGeom>
          <a:noFill/>
          <a:ln>
            <a:noFill/>
          </a:ln>
        </p:spPr>
        <p:txBody>
          <a:bodyPr spcFirstLastPara="1" wrap="square" lIns="93450" tIns="46725" rIns="93450" bIns="46725"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94671"/>
            <a:ext cx="2975043" cy="500229"/>
          </a:xfrm>
          <a:prstGeom prst="rect">
            <a:avLst/>
          </a:prstGeom>
          <a:noFill/>
          <a:ln>
            <a:noFill/>
          </a:ln>
        </p:spPr>
        <p:txBody>
          <a:bodyPr spcFirstLastPara="1" wrap="square" lIns="93450" tIns="46725" rIns="93450" bIns="46725"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9308" y="9494671"/>
            <a:ext cx="2975043" cy="500229"/>
          </a:xfrm>
          <a:prstGeom prst="rect">
            <a:avLst/>
          </a:prstGeom>
          <a:noFill/>
          <a:ln>
            <a:noFill/>
          </a:ln>
        </p:spPr>
        <p:txBody>
          <a:bodyPr spcFirstLastPara="1" wrap="square" lIns="93450" tIns="46725" rIns="93450" bIns="46725" anchor="b" anchorCtr="0">
            <a:noAutofit/>
          </a:bodyPr>
          <a:lstStyle/>
          <a:p>
            <a:pPr marL="0" marR="0" lvl="0" indent="0" algn="r" rtl="0">
              <a:spcBef>
                <a:spcPts val="0"/>
              </a:spcBef>
              <a:spcAft>
                <a:spcPts val="0"/>
              </a:spcAft>
              <a:buNone/>
            </a:pPr>
            <a:fld id="{00000000-1234-1234-1234-123412341234}" type="slidenum">
              <a:rPr lang="es-E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notes"/>
          <p:cNvSpPr txBox="1">
            <a:spLocks noGrp="1"/>
          </p:cNvSpPr>
          <p:nvPr>
            <p:ph type="body" idx="1"/>
          </p:nvPr>
        </p:nvSpPr>
        <p:spPr>
          <a:xfrm>
            <a:off x="915901" y="4747336"/>
            <a:ext cx="5032548" cy="4497221"/>
          </a:xfrm>
          <a:prstGeom prst="rect">
            <a:avLst/>
          </a:prstGeom>
        </p:spPr>
        <p:txBody>
          <a:bodyPr spcFirstLastPara="1" wrap="square" lIns="93450" tIns="46725" rIns="93450" bIns="46725" anchor="t" anchorCtr="0">
            <a:noAutofit/>
          </a:bodyPr>
          <a:lstStyle/>
          <a:p>
            <a:pPr marL="0" lvl="0" indent="0" algn="l" rtl="0">
              <a:spcBef>
                <a:spcPts val="360"/>
              </a:spcBef>
              <a:spcAft>
                <a:spcPts val="0"/>
              </a:spcAft>
              <a:buNone/>
            </a:pPr>
            <a:endParaRPr/>
          </a:p>
        </p:txBody>
      </p:sp>
      <p:sp>
        <p:nvSpPr>
          <p:cNvPr id="257" name="Google Shape;257;p2:notes"/>
          <p:cNvSpPr>
            <a:spLocks noGrp="1" noRot="1" noChangeAspect="1"/>
          </p:cNvSpPr>
          <p:nvPr>
            <p:ph type="sldImg" idx="2"/>
          </p:nvPr>
        </p:nvSpPr>
        <p:spPr>
          <a:xfrm>
            <a:off x="103188" y="750888"/>
            <a:ext cx="6657975" cy="37465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2194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5:notes"/>
          <p:cNvSpPr>
            <a:spLocks noGrp="1" noRot="1" noChangeAspect="1"/>
          </p:cNvSpPr>
          <p:nvPr>
            <p:ph type="sldImg" idx="2"/>
          </p:nvPr>
        </p:nvSpPr>
        <p:spPr>
          <a:xfrm>
            <a:off x="103188" y="750888"/>
            <a:ext cx="6657975" cy="3746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55" name="Google Shape;355;p5:notes"/>
          <p:cNvSpPr txBox="1">
            <a:spLocks noGrp="1"/>
          </p:cNvSpPr>
          <p:nvPr>
            <p:ph type="body" idx="1"/>
          </p:nvPr>
        </p:nvSpPr>
        <p:spPr>
          <a:xfrm>
            <a:off x="915901" y="4747336"/>
            <a:ext cx="5032548" cy="4497221"/>
          </a:xfrm>
          <a:prstGeom prst="rect">
            <a:avLst/>
          </a:prstGeom>
          <a:noFill/>
          <a:ln>
            <a:noFill/>
          </a:ln>
        </p:spPr>
        <p:txBody>
          <a:bodyPr spcFirstLastPara="1" wrap="square" lIns="93450" tIns="46725" rIns="93450" bIns="46725" anchor="t" anchorCtr="0">
            <a:noAutofit/>
          </a:bodyPr>
          <a:lstStyle/>
          <a:p>
            <a:pPr marL="0" lvl="0" indent="0" algn="l" rtl="0">
              <a:spcBef>
                <a:spcPts val="0"/>
              </a:spcBef>
              <a:spcAft>
                <a:spcPts val="0"/>
              </a:spcAft>
              <a:buNone/>
            </a:pPr>
            <a:endParaRPr/>
          </a:p>
        </p:txBody>
      </p:sp>
      <p:sp>
        <p:nvSpPr>
          <p:cNvPr id="356" name="Google Shape;356;p5:notes"/>
          <p:cNvSpPr txBox="1">
            <a:spLocks noGrp="1"/>
          </p:cNvSpPr>
          <p:nvPr>
            <p:ph type="sldNum" idx="12"/>
          </p:nvPr>
        </p:nvSpPr>
        <p:spPr>
          <a:xfrm>
            <a:off x="3889308" y="9494671"/>
            <a:ext cx="2975043" cy="500229"/>
          </a:xfrm>
          <a:prstGeom prst="rect">
            <a:avLst/>
          </a:prstGeom>
          <a:noFill/>
          <a:ln>
            <a:noFill/>
          </a:ln>
        </p:spPr>
        <p:txBody>
          <a:bodyPr spcFirstLastPara="1" wrap="square" lIns="93450" tIns="46725" rIns="93450" bIns="46725" anchor="b" anchorCtr="0">
            <a:noAutofit/>
          </a:bodyPr>
          <a:lstStyle/>
          <a:p>
            <a:pPr marL="0" lvl="0" indent="0" algn="r" rtl="0">
              <a:spcBef>
                <a:spcPts val="0"/>
              </a:spcBef>
              <a:spcAft>
                <a:spcPts val="0"/>
              </a:spcAft>
              <a:buNone/>
            </a:pPr>
            <a:fld id="{00000000-1234-1234-1234-123412341234}" type="slidenum">
              <a:rPr lang="es-ES"/>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A5E0E36D-F7F8-2044-906D-86F26E4577BF}" type="slidenum">
              <a:rPr lang="es-ES_tradnl" smtClean="0"/>
              <a:pPr>
                <a:defRPr/>
              </a:pPr>
              <a:t>5</a:t>
            </a:fld>
            <a:endParaRPr lang="es-ES_tradnl" dirty="0"/>
          </a:p>
        </p:txBody>
      </p:sp>
    </p:spTree>
    <p:extLst>
      <p:ext uri="{BB962C8B-B14F-4D97-AF65-F5344CB8AC3E}">
        <p14:creationId xmlns:p14="http://schemas.microsoft.com/office/powerpoint/2010/main" val="1273166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68947" indent="-168947" algn="just">
              <a:lnSpc>
                <a:spcPts val="1182"/>
              </a:lnSpc>
              <a:spcBef>
                <a:spcPts val="591"/>
              </a:spcBef>
              <a:spcAft>
                <a:spcPts val="0"/>
              </a:spcAft>
              <a:buFont typeface="Arial" panose="020B0604020202020204" pitchFamily="34" charset="0"/>
              <a:buChar char="•"/>
            </a:pPr>
            <a:r>
              <a:rPr lang="es-ES" sz="1100" dirty="0">
                <a:latin typeface="Calibri Light" panose="020F0302020204030204" pitchFamily="34" charset="0"/>
                <a:cs typeface="Times New Roman" panose="02020603050405020304" pitchFamily="18" charset="0"/>
              </a:rPr>
              <a:t>Para encontrar el mejor grupo de 3 evaluadores diferentes para cada proyecto  utilizamos un software de inteligencia artificial creado por una </a:t>
            </a:r>
            <a:r>
              <a:rPr lang="es-ES" sz="1100" dirty="0" err="1">
                <a:latin typeface="Calibri Light" panose="020F0302020204030204" pitchFamily="34" charset="0"/>
                <a:cs typeface="Times New Roman" panose="02020603050405020304" pitchFamily="18" charset="0"/>
              </a:rPr>
              <a:t>spinoff</a:t>
            </a:r>
            <a:r>
              <a:rPr lang="es-ES" sz="1100" dirty="0">
                <a:latin typeface="Calibri Light" panose="020F0302020204030204" pitchFamily="34" charset="0"/>
                <a:cs typeface="Times New Roman" panose="02020603050405020304" pitchFamily="18" charset="0"/>
              </a:rPr>
              <a:t> de la UPC. </a:t>
            </a:r>
          </a:p>
          <a:p>
            <a:pPr marL="168947" indent="-168947" algn="just">
              <a:lnSpc>
                <a:spcPts val="1182"/>
              </a:lnSpc>
              <a:spcBef>
                <a:spcPts val="591"/>
              </a:spcBef>
              <a:spcAft>
                <a:spcPts val="0"/>
              </a:spcAft>
              <a:buFont typeface="Arial" panose="020B0604020202020204" pitchFamily="34" charset="0"/>
              <a:buChar char="•"/>
            </a:pPr>
            <a:r>
              <a:rPr lang="es-ES" sz="1100" dirty="0">
                <a:latin typeface="Calibri Light" panose="020F0302020204030204" pitchFamily="34" charset="0"/>
                <a:cs typeface="Times New Roman" panose="02020603050405020304" pitchFamily="18" charset="0"/>
              </a:rPr>
              <a:t>El software compara y </a:t>
            </a:r>
            <a:r>
              <a:rPr lang="es-ES" sz="1100" dirty="0" err="1">
                <a:latin typeface="Calibri Light" panose="020F0302020204030204" pitchFamily="34" charset="0"/>
                <a:cs typeface="Times New Roman" panose="02020603050405020304" pitchFamily="18" charset="0"/>
              </a:rPr>
              <a:t>puntua</a:t>
            </a:r>
            <a:r>
              <a:rPr lang="es-ES" sz="1100" dirty="0">
                <a:latin typeface="Calibri Light" panose="020F0302020204030204" pitchFamily="34" charset="0"/>
                <a:cs typeface="Times New Roman" panose="02020603050405020304" pitchFamily="18" charset="0"/>
              </a:rPr>
              <a:t> las palabras clave que definen cada proyecto teniendo en cuenta principales (1-3) y secundarias (3-5), con las que definen la experiencia de cada evaluador. </a:t>
            </a:r>
          </a:p>
          <a:p>
            <a:pPr marL="168947" indent="-168947" algn="just">
              <a:lnSpc>
                <a:spcPts val="1182"/>
              </a:lnSpc>
              <a:spcBef>
                <a:spcPts val="591"/>
              </a:spcBef>
              <a:spcAft>
                <a:spcPts val="0"/>
              </a:spcAft>
              <a:buFont typeface="Arial" panose="020B0604020202020204" pitchFamily="34" charset="0"/>
              <a:buChar char="•"/>
            </a:pPr>
            <a:r>
              <a:rPr lang="es-ES" sz="1100" dirty="0">
                <a:latin typeface="Calibri Light" panose="020F0302020204030204" pitchFamily="34" charset="0"/>
                <a:cs typeface="Times New Roman" panose="02020603050405020304" pitchFamily="18" charset="0"/>
              </a:rPr>
              <a:t>También se tiene en cuenta la clasificación entre B/C/T.</a:t>
            </a:r>
          </a:p>
          <a:p>
            <a:pPr marL="168947" indent="-168947" algn="just">
              <a:lnSpc>
                <a:spcPts val="1182"/>
              </a:lnSpc>
              <a:spcBef>
                <a:spcPts val="591"/>
              </a:spcBef>
              <a:spcAft>
                <a:spcPts val="0"/>
              </a:spcAft>
              <a:buFont typeface="Arial" panose="020B0604020202020204" pitchFamily="34" charset="0"/>
              <a:buChar char="•"/>
            </a:pPr>
            <a:r>
              <a:rPr lang="es-ES" sz="1100" dirty="0">
                <a:latin typeface="Calibri Light" panose="020F0302020204030204" pitchFamily="34" charset="0"/>
                <a:cs typeface="Times New Roman" panose="02020603050405020304" pitchFamily="18" charset="0"/>
              </a:rPr>
              <a:t>Se fuerza para que haya una participación mínima del 40% de mujeres.</a:t>
            </a:r>
          </a:p>
          <a:p>
            <a:pPr marL="168947" indent="-168947" algn="just">
              <a:lnSpc>
                <a:spcPts val="1182"/>
              </a:lnSpc>
              <a:spcBef>
                <a:spcPts val="591"/>
              </a:spcBef>
              <a:spcAft>
                <a:spcPts val="0"/>
              </a:spcAft>
              <a:buFont typeface="Arial" panose="020B0604020202020204" pitchFamily="34" charset="0"/>
              <a:buChar char="•"/>
            </a:pPr>
            <a:r>
              <a:rPr lang="es-ES" sz="1100" dirty="0">
                <a:latin typeface="Calibri Light" panose="020F0302020204030204" pitchFamily="34" charset="0"/>
                <a:cs typeface="Times New Roman" panose="02020603050405020304" pitchFamily="18" charset="0"/>
              </a:rPr>
              <a:t>Se asignan entre 5 y 15 proyectos por evaluador.</a:t>
            </a:r>
          </a:p>
          <a:p>
            <a:pPr marL="168947" indent="-168947" algn="just">
              <a:lnSpc>
                <a:spcPts val="1182"/>
              </a:lnSpc>
              <a:spcBef>
                <a:spcPts val="591"/>
              </a:spcBef>
              <a:spcAft>
                <a:spcPts val="0"/>
              </a:spcAft>
              <a:buFont typeface="Arial" panose="020B0604020202020204" pitchFamily="34" charset="0"/>
              <a:buChar char="•"/>
            </a:pPr>
            <a:r>
              <a:rPr lang="es-ES" sz="1100" dirty="0">
                <a:latin typeface="Calibri Light" panose="020F0302020204030204" pitchFamily="34" charset="0"/>
                <a:cs typeface="Times New Roman" panose="02020603050405020304" pitchFamily="18" charset="0"/>
              </a:rPr>
              <a:t>Se definen pesos distintos entre las diferentes variables que intervienen en el </a:t>
            </a:r>
            <a:r>
              <a:rPr lang="es-ES" sz="1100" dirty="0" err="1">
                <a:latin typeface="Calibri Light" panose="020F0302020204030204" pitchFamily="34" charset="0"/>
                <a:cs typeface="Times New Roman" panose="02020603050405020304" pitchFamily="18" charset="0"/>
              </a:rPr>
              <a:t>matching</a:t>
            </a:r>
            <a:r>
              <a:rPr lang="es-ES" sz="1100" dirty="0">
                <a:latin typeface="Calibri Light" panose="020F0302020204030204" pitchFamily="34" charset="0"/>
                <a:cs typeface="Times New Roman" panose="02020603050405020304" pitchFamily="18" charset="0"/>
              </a:rPr>
              <a:t>: </a:t>
            </a:r>
          </a:p>
          <a:p>
            <a:pPr marL="619472" lvl="1" indent="-168947" algn="just">
              <a:lnSpc>
                <a:spcPts val="1182"/>
              </a:lnSpc>
              <a:spcBef>
                <a:spcPts val="591"/>
              </a:spcBef>
              <a:spcAft>
                <a:spcPts val="0"/>
              </a:spcAft>
              <a:buFont typeface="Courier New" panose="02070309020205020404" pitchFamily="49" charset="0"/>
              <a:buChar char="o"/>
            </a:pPr>
            <a:r>
              <a:rPr lang="es-ES" sz="1100" dirty="0">
                <a:latin typeface="Calibri Light" panose="020F0302020204030204" pitchFamily="34" charset="0"/>
                <a:cs typeface="Times New Roman" panose="02020603050405020304" pitchFamily="18" charset="0"/>
              </a:rPr>
              <a:t>0.6 </a:t>
            </a:r>
            <a:r>
              <a:rPr lang="es-ES" sz="1100" dirty="0" err="1">
                <a:latin typeface="Calibri Light" panose="020F0302020204030204" pitchFamily="34" charset="0"/>
                <a:cs typeface="Times New Roman" panose="02020603050405020304" pitchFamily="18" charset="0"/>
              </a:rPr>
              <a:t>main</a:t>
            </a:r>
            <a:r>
              <a:rPr lang="es-ES" sz="1100" dirty="0">
                <a:latin typeface="Calibri Light" panose="020F0302020204030204" pitchFamily="34" charset="0"/>
                <a:cs typeface="Times New Roman" panose="02020603050405020304" pitchFamily="18" charset="0"/>
              </a:rPr>
              <a:t> </a:t>
            </a:r>
            <a:r>
              <a:rPr lang="es-ES" sz="1100" dirty="0" err="1">
                <a:latin typeface="Calibri Light" panose="020F0302020204030204" pitchFamily="34" charset="0"/>
                <a:cs typeface="Times New Roman" panose="02020603050405020304" pitchFamily="18" charset="0"/>
              </a:rPr>
              <a:t>keywords</a:t>
            </a:r>
            <a:r>
              <a:rPr lang="es-ES" sz="1100" dirty="0">
                <a:latin typeface="Calibri Light" panose="020F0302020204030204" pitchFamily="34" charset="0"/>
                <a:cs typeface="Times New Roman" panose="02020603050405020304" pitchFamily="18" charset="0"/>
              </a:rPr>
              <a:t>, 0.25 </a:t>
            </a:r>
            <a:r>
              <a:rPr lang="es-ES" sz="1100" dirty="0" err="1">
                <a:latin typeface="Calibri Light" panose="020F0302020204030204" pitchFamily="34" charset="0"/>
                <a:cs typeface="Times New Roman" panose="02020603050405020304" pitchFamily="18" charset="0"/>
              </a:rPr>
              <a:t>sec</a:t>
            </a:r>
            <a:r>
              <a:rPr lang="es-ES" sz="1100" dirty="0">
                <a:latin typeface="Calibri Light" panose="020F0302020204030204" pitchFamily="34" charset="0"/>
                <a:cs typeface="Times New Roman" panose="02020603050405020304" pitchFamily="18" charset="0"/>
              </a:rPr>
              <a:t> </a:t>
            </a:r>
            <a:r>
              <a:rPr lang="es-ES" sz="1100" dirty="0" err="1">
                <a:latin typeface="Calibri Light" panose="020F0302020204030204" pitchFamily="34" charset="0"/>
                <a:cs typeface="Times New Roman" panose="02020603050405020304" pitchFamily="18" charset="0"/>
              </a:rPr>
              <a:t>keywords</a:t>
            </a:r>
            <a:r>
              <a:rPr lang="es-ES" sz="1100" dirty="0">
                <a:latin typeface="Calibri Light" panose="020F0302020204030204" pitchFamily="34" charset="0"/>
                <a:cs typeface="Times New Roman" panose="02020603050405020304" pitchFamily="18" charset="0"/>
              </a:rPr>
              <a:t>, 0.15 B/C/T</a:t>
            </a:r>
          </a:p>
          <a:p>
            <a:pPr marL="619472" lvl="1" indent="-168947" algn="just">
              <a:lnSpc>
                <a:spcPts val="1182"/>
              </a:lnSpc>
              <a:spcBef>
                <a:spcPts val="591"/>
              </a:spcBef>
              <a:spcAft>
                <a:spcPts val="0"/>
              </a:spcAft>
              <a:buFont typeface="Courier New" panose="02070309020205020404" pitchFamily="49" charset="0"/>
              <a:buChar char="o"/>
            </a:pPr>
            <a:r>
              <a:rPr lang="es-ES" sz="1100" dirty="0" err="1">
                <a:latin typeface="Calibri Light" panose="020F0302020204030204" pitchFamily="34" charset="0"/>
                <a:cs typeface="Times New Roman" panose="02020603050405020304" pitchFamily="18" charset="0"/>
              </a:rPr>
              <a:t>matching</a:t>
            </a:r>
            <a:r>
              <a:rPr lang="es-ES" sz="1100" dirty="0">
                <a:latin typeface="Calibri Light" panose="020F0302020204030204" pitchFamily="34" charset="0"/>
                <a:cs typeface="Times New Roman" panose="02020603050405020304" pitchFamily="18" charset="0"/>
              </a:rPr>
              <a:t> global (3 </a:t>
            </a:r>
            <a:r>
              <a:rPr lang="es-ES" sz="1100" dirty="0" err="1">
                <a:latin typeface="Calibri Light" panose="020F0302020204030204" pitchFamily="34" charset="0"/>
                <a:cs typeface="Times New Roman" panose="02020603050405020304" pitchFamily="18" charset="0"/>
              </a:rPr>
              <a:t>peers</a:t>
            </a:r>
            <a:r>
              <a:rPr lang="es-ES" sz="1100" dirty="0">
                <a:latin typeface="Calibri Light" panose="020F0302020204030204" pitchFamily="34" charset="0"/>
                <a:cs typeface="Times New Roman" panose="02020603050405020304" pitchFamily="18" charset="0"/>
              </a:rPr>
              <a:t>) o par 1 a 1: 40-60</a:t>
            </a:r>
          </a:p>
          <a:p>
            <a:pPr marL="168947" indent="-168947" algn="just">
              <a:lnSpc>
                <a:spcPts val="1182"/>
              </a:lnSpc>
              <a:spcBef>
                <a:spcPts val="591"/>
              </a:spcBef>
              <a:spcAft>
                <a:spcPts val="0"/>
              </a:spcAft>
              <a:buFont typeface="Arial" panose="020B0604020202020204" pitchFamily="34" charset="0"/>
              <a:buChar char="•"/>
            </a:pPr>
            <a:r>
              <a:rPr lang="es-ES" sz="1100" dirty="0">
                <a:latin typeface="Calibri Light" panose="020F0302020204030204" pitchFamily="34" charset="0"/>
                <a:cs typeface="Times New Roman" panose="02020603050405020304" pitchFamily="18" charset="0"/>
              </a:rPr>
              <a:t>Teniendo en cuenta todo esto se obtiene una clasificación de los mejores evaluadores para cada proyecto.</a:t>
            </a:r>
          </a:p>
          <a:p>
            <a:endParaRPr lang="es-ES" dirty="0"/>
          </a:p>
        </p:txBody>
      </p:sp>
      <p:sp>
        <p:nvSpPr>
          <p:cNvPr id="4" name="Marcador de número de diapositiva 3"/>
          <p:cNvSpPr>
            <a:spLocks noGrp="1"/>
          </p:cNvSpPr>
          <p:nvPr>
            <p:ph type="sldNum" sz="quarter" idx="5"/>
          </p:nvPr>
        </p:nvSpPr>
        <p:spPr/>
        <p:txBody>
          <a:bodyPr/>
          <a:lstStyle/>
          <a:p>
            <a:pPr>
              <a:defRPr/>
            </a:pPr>
            <a:fld id="{A5E0E36D-F7F8-2044-906D-86F26E4577BF}" type="slidenum">
              <a:rPr lang="es-ES_tradnl" smtClean="0"/>
              <a:pPr>
                <a:defRPr/>
              </a:pPr>
              <a:t>6</a:t>
            </a:fld>
            <a:endParaRPr lang="es-ES_tradnl" dirty="0"/>
          </a:p>
        </p:txBody>
      </p:sp>
    </p:spTree>
    <p:extLst>
      <p:ext uri="{BB962C8B-B14F-4D97-AF65-F5344CB8AC3E}">
        <p14:creationId xmlns:p14="http://schemas.microsoft.com/office/powerpoint/2010/main" val="840620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2dba83ebaf1_0_16:notes"/>
          <p:cNvSpPr>
            <a:spLocks noGrp="1" noRot="1" noChangeAspect="1"/>
          </p:cNvSpPr>
          <p:nvPr>
            <p:ph type="sldImg" idx="2"/>
          </p:nvPr>
        </p:nvSpPr>
        <p:spPr>
          <a:xfrm>
            <a:off x="103188" y="750888"/>
            <a:ext cx="6657975" cy="3746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27" name="Google Shape;627;g2dba83ebaf1_0_16:notes"/>
          <p:cNvSpPr txBox="1">
            <a:spLocks noGrp="1"/>
          </p:cNvSpPr>
          <p:nvPr>
            <p:ph type="body" idx="1"/>
          </p:nvPr>
        </p:nvSpPr>
        <p:spPr>
          <a:xfrm>
            <a:off x="915901" y="4747336"/>
            <a:ext cx="5032500" cy="4497300"/>
          </a:xfrm>
          <a:prstGeom prst="rect">
            <a:avLst/>
          </a:prstGeom>
          <a:noFill/>
          <a:ln>
            <a:noFill/>
          </a:ln>
        </p:spPr>
        <p:txBody>
          <a:bodyPr spcFirstLastPara="1" wrap="square" lIns="93450" tIns="46725" rIns="93450" bIns="46725" anchor="t" anchorCtr="0">
            <a:noAutofit/>
          </a:bodyPr>
          <a:lstStyle/>
          <a:p>
            <a:pPr marL="0" lvl="0" indent="0" algn="l" rtl="0">
              <a:spcBef>
                <a:spcPts val="0"/>
              </a:spcBef>
              <a:spcAft>
                <a:spcPts val="0"/>
              </a:spcAft>
              <a:buNone/>
            </a:pPr>
            <a:endParaRPr/>
          </a:p>
        </p:txBody>
      </p:sp>
      <p:sp>
        <p:nvSpPr>
          <p:cNvPr id="628" name="Google Shape;628;g2dba83ebaf1_0_16:notes"/>
          <p:cNvSpPr txBox="1">
            <a:spLocks noGrp="1"/>
          </p:cNvSpPr>
          <p:nvPr>
            <p:ph type="sldNum" idx="12"/>
          </p:nvPr>
        </p:nvSpPr>
        <p:spPr>
          <a:xfrm>
            <a:off x="3889308" y="9494671"/>
            <a:ext cx="2975100" cy="500100"/>
          </a:xfrm>
          <a:prstGeom prst="rect">
            <a:avLst/>
          </a:prstGeom>
          <a:noFill/>
          <a:ln>
            <a:noFill/>
          </a:ln>
        </p:spPr>
        <p:txBody>
          <a:bodyPr spcFirstLastPara="1" wrap="square" lIns="93450" tIns="46725" rIns="93450" bIns="46725" anchor="b" anchorCtr="0">
            <a:noAutofit/>
          </a:bodyPr>
          <a:lstStyle/>
          <a:p>
            <a:pPr marL="0" lvl="0" indent="0" algn="r" rtl="0">
              <a:spcBef>
                <a:spcPts val="0"/>
              </a:spcBef>
              <a:spcAft>
                <a:spcPts val="0"/>
              </a:spcAft>
              <a:buNone/>
            </a:pPr>
            <a:fld id="{00000000-1234-1234-1234-123412341234}" type="slidenum">
              <a:rPr lang="es-ES"/>
              <a:t>8</a:t>
            </a:fld>
            <a:endParaRPr/>
          </a:p>
        </p:txBody>
      </p:sp>
    </p:spTree>
    <p:extLst>
      <p:ext uri="{BB962C8B-B14F-4D97-AF65-F5344CB8AC3E}">
        <p14:creationId xmlns:p14="http://schemas.microsoft.com/office/powerpoint/2010/main" val="534245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A5E0E36D-F7F8-2044-906D-86F26E4577BF}" type="slidenum">
              <a:rPr lang="es-ES_tradnl" smtClean="0"/>
              <a:pPr>
                <a:defRPr/>
              </a:pPr>
              <a:t>9</a:t>
            </a:fld>
            <a:endParaRPr lang="es-ES_tradnl" dirty="0"/>
          </a:p>
        </p:txBody>
      </p:sp>
    </p:spTree>
    <p:extLst>
      <p:ext uri="{BB962C8B-B14F-4D97-AF65-F5344CB8AC3E}">
        <p14:creationId xmlns:p14="http://schemas.microsoft.com/office/powerpoint/2010/main" val="48823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13:notes"/>
          <p:cNvSpPr>
            <a:spLocks noGrp="1" noRot="1" noChangeAspect="1"/>
          </p:cNvSpPr>
          <p:nvPr>
            <p:ph type="sldImg" idx="2"/>
          </p:nvPr>
        </p:nvSpPr>
        <p:spPr>
          <a:xfrm>
            <a:off x="103188" y="750888"/>
            <a:ext cx="6657975" cy="3746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66" name="Google Shape;666;p13:notes"/>
          <p:cNvSpPr txBox="1">
            <a:spLocks noGrp="1"/>
          </p:cNvSpPr>
          <p:nvPr>
            <p:ph type="body" idx="1"/>
          </p:nvPr>
        </p:nvSpPr>
        <p:spPr>
          <a:xfrm>
            <a:off x="915840" y="4747320"/>
            <a:ext cx="5032080" cy="4496760"/>
          </a:xfrm>
          <a:prstGeom prst="rect">
            <a:avLst/>
          </a:prstGeom>
          <a:noFill/>
          <a:ln>
            <a:noFill/>
          </a:ln>
        </p:spPr>
        <p:txBody>
          <a:bodyPr spcFirstLastPara="1" wrap="square" lIns="93600" tIns="46800" rIns="93600" bIns="46800" anchor="t" anchorCtr="0">
            <a:noAutofit/>
          </a:bodyPr>
          <a:lstStyle/>
          <a:p>
            <a:pPr marL="0" lvl="0" indent="0" algn="l" rtl="0">
              <a:spcBef>
                <a:spcPts val="0"/>
              </a:spcBef>
              <a:spcAft>
                <a:spcPts val="0"/>
              </a:spcAft>
              <a:buNone/>
            </a:pPr>
            <a:endParaRPr sz="2000" b="0" strike="noStrike" dirty="0">
              <a:latin typeface="Arial"/>
              <a:ea typeface="Arial"/>
              <a:cs typeface="Arial"/>
              <a:sym typeface="Arial"/>
            </a:endParaRPr>
          </a:p>
        </p:txBody>
      </p:sp>
      <p:sp>
        <p:nvSpPr>
          <p:cNvPr id="667" name="Google Shape;667;p13:notes"/>
          <p:cNvSpPr txBox="1"/>
          <p:nvPr/>
        </p:nvSpPr>
        <p:spPr>
          <a:xfrm>
            <a:off x="3889440" y="9494640"/>
            <a:ext cx="2974680" cy="500040"/>
          </a:xfrm>
          <a:prstGeom prst="rect">
            <a:avLst/>
          </a:prstGeom>
          <a:noFill/>
          <a:ln>
            <a:noFill/>
          </a:ln>
        </p:spPr>
        <p:txBody>
          <a:bodyPr spcFirstLastPara="1" wrap="square" lIns="93600" tIns="46800" rIns="93600" bIns="46800" anchor="b" anchorCtr="0">
            <a:noAutofit/>
          </a:bodyPr>
          <a:lstStyle/>
          <a:p>
            <a:pPr marL="0" marR="0" lvl="0" indent="0" algn="r" rtl="0">
              <a:lnSpc>
                <a:spcPct val="100000"/>
              </a:lnSpc>
              <a:spcBef>
                <a:spcPts val="0"/>
              </a:spcBef>
              <a:spcAft>
                <a:spcPts val="0"/>
              </a:spcAft>
              <a:buNone/>
            </a:pPr>
            <a:fld id="{00000000-1234-1234-1234-123412341234}" type="slidenum">
              <a:rPr lang="es-ES" sz="1200" b="0" strike="noStrike">
                <a:solidFill>
                  <a:srgbClr val="000000"/>
                </a:solidFill>
                <a:latin typeface="Arial"/>
                <a:ea typeface="Arial"/>
                <a:cs typeface="Arial"/>
                <a:sym typeface="Arial"/>
              </a:rPr>
              <a:t>10</a:t>
            </a:fld>
            <a:endParaRPr sz="1200" b="0" strike="noStrik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A5E0E36D-F7F8-2044-906D-86F26E4577BF}" type="slidenum">
              <a:rPr lang="es-ES_tradnl" smtClean="0"/>
              <a:pPr>
                <a:defRPr/>
              </a:pPr>
              <a:t>11</a:t>
            </a:fld>
            <a:endParaRPr lang="es-ES_tradnl" dirty="0"/>
          </a:p>
        </p:txBody>
      </p:sp>
    </p:spTree>
    <p:extLst>
      <p:ext uri="{BB962C8B-B14F-4D97-AF65-F5344CB8AC3E}">
        <p14:creationId xmlns:p14="http://schemas.microsoft.com/office/powerpoint/2010/main" val="1616441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2dba83ebaf1_0_114:notes"/>
          <p:cNvSpPr>
            <a:spLocks noGrp="1" noRot="1" noChangeAspect="1"/>
          </p:cNvSpPr>
          <p:nvPr>
            <p:ph type="sldImg" idx="2"/>
          </p:nvPr>
        </p:nvSpPr>
        <p:spPr>
          <a:xfrm>
            <a:off x="103188" y="750888"/>
            <a:ext cx="6657975" cy="3746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95" name="Google Shape;695;g2dba83ebaf1_0_114:notes"/>
          <p:cNvSpPr txBox="1">
            <a:spLocks noGrp="1"/>
          </p:cNvSpPr>
          <p:nvPr>
            <p:ph type="body" idx="1"/>
          </p:nvPr>
        </p:nvSpPr>
        <p:spPr>
          <a:xfrm>
            <a:off x="915840" y="4747320"/>
            <a:ext cx="5032200" cy="4496700"/>
          </a:xfrm>
          <a:prstGeom prst="rect">
            <a:avLst/>
          </a:prstGeom>
          <a:noFill/>
          <a:ln>
            <a:noFill/>
          </a:ln>
        </p:spPr>
        <p:txBody>
          <a:bodyPr spcFirstLastPara="1" wrap="square" lIns="93600" tIns="46800" rIns="93600" bIns="46800" anchor="t" anchorCtr="0">
            <a:noAutofit/>
          </a:bodyPr>
          <a:lstStyle/>
          <a:p>
            <a:pPr marL="0" lvl="0" indent="0" algn="l" rtl="0">
              <a:spcBef>
                <a:spcPts val="0"/>
              </a:spcBef>
              <a:spcAft>
                <a:spcPts val="0"/>
              </a:spcAft>
              <a:buNone/>
            </a:pPr>
            <a:endParaRPr sz="2000" b="0" strike="noStrike">
              <a:latin typeface="Arial"/>
              <a:ea typeface="Arial"/>
              <a:cs typeface="Arial"/>
              <a:sym typeface="Arial"/>
            </a:endParaRPr>
          </a:p>
        </p:txBody>
      </p:sp>
      <p:sp>
        <p:nvSpPr>
          <p:cNvPr id="696" name="Google Shape;696;g2dba83ebaf1_0_114:notes"/>
          <p:cNvSpPr txBox="1"/>
          <p:nvPr/>
        </p:nvSpPr>
        <p:spPr>
          <a:xfrm>
            <a:off x="3889440" y="9494640"/>
            <a:ext cx="2974800" cy="500100"/>
          </a:xfrm>
          <a:prstGeom prst="rect">
            <a:avLst/>
          </a:prstGeom>
          <a:noFill/>
          <a:ln>
            <a:noFill/>
          </a:ln>
        </p:spPr>
        <p:txBody>
          <a:bodyPr spcFirstLastPara="1" wrap="square" lIns="93600" tIns="46800" rIns="93600" bIns="46800" anchor="b" anchorCtr="0">
            <a:noAutofit/>
          </a:bodyPr>
          <a:lstStyle/>
          <a:p>
            <a:pPr marL="0" marR="0" lvl="0" indent="0" algn="r" rtl="0">
              <a:lnSpc>
                <a:spcPct val="100000"/>
              </a:lnSpc>
              <a:spcBef>
                <a:spcPts val="0"/>
              </a:spcBef>
              <a:spcAft>
                <a:spcPts val="0"/>
              </a:spcAft>
              <a:buNone/>
            </a:pPr>
            <a:fld id="{00000000-1234-1234-1234-123412341234}" type="slidenum">
              <a:rPr lang="es-ES" sz="1200" b="0" strike="noStrike">
                <a:solidFill>
                  <a:srgbClr val="000000"/>
                </a:solidFill>
                <a:latin typeface="Arial"/>
                <a:ea typeface="Arial"/>
                <a:cs typeface="Arial"/>
                <a:sym typeface="Arial"/>
              </a:rPr>
              <a:t>13</a:t>
            </a:fld>
            <a:endParaRPr sz="1200" b="0" strike="noStrik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405507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2dba83ebaf1_0_50:notes"/>
          <p:cNvSpPr>
            <a:spLocks noGrp="1" noRot="1" noChangeAspect="1"/>
          </p:cNvSpPr>
          <p:nvPr>
            <p:ph type="sldImg" idx="2"/>
          </p:nvPr>
        </p:nvSpPr>
        <p:spPr>
          <a:xfrm>
            <a:off x="103188" y="750888"/>
            <a:ext cx="6657975" cy="3746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47" name="Google Shape;847;g2dba83ebaf1_0_50:notes"/>
          <p:cNvSpPr txBox="1">
            <a:spLocks noGrp="1"/>
          </p:cNvSpPr>
          <p:nvPr>
            <p:ph type="body" idx="1"/>
          </p:nvPr>
        </p:nvSpPr>
        <p:spPr>
          <a:xfrm>
            <a:off x="915901" y="4747336"/>
            <a:ext cx="5032500" cy="4497300"/>
          </a:xfrm>
          <a:prstGeom prst="rect">
            <a:avLst/>
          </a:prstGeom>
          <a:noFill/>
          <a:ln>
            <a:noFill/>
          </a:ln>
        </p:spPr>
        <p:txBody>
          <a:bodyPr spcFirstLastPara="1" wrap="square" lIns="93450" tIns="46725" rIns="93450" bIns="46725" anchor="t" anchorCtr="0">
            <a:noAutofit/>
          </a:bodyPr>
          <a:lstStyle/>
          <a:p>
            <a:pPr marL="0" lvl="0" indent="0" algn="l" rtl="0">
              <a:spcBef>
                <a:spcPts val="0"/>
              </a:spcBef>
              <a:spcAft>
                <a:spcPts val="0"/>
              </a:spcAft>
              <a:buNone/>
            </a:pPr>
            <a:endParaRPr/>
          </a:p>
        </p:txBody>
      </p:sp>
      <p:sp>
        <p:nvSpPr>
          <p:cNvPr id="848" name="Google Shape;848;g2dba83ebaf1_0_50:notes"/>
          <p:cNvSpPr txBox="1">
            <a:spLocks noGrp="1"/>
          </p:cNvSpPr>
          <p:nvPr>
            <p:ph type="sldNum" idx="12"/>
          </p:nvPr>
        </p:nvSpPr>
        <p:spPr>
          <a:xfrm>
            <a:off x="3889308" y="9494671"/>
            <a:ext cx="2975100" cy="500100"/>
          </a:xfrm>
          <a:prstGeom prst="rect">
            <a:avLst/>
          </a:prstGeom>
          <a:noFill/>
          <a:ln>
            <a:noFill/>
          </a:ln>
        </p:spPr>
        <p:txBody>
          <a:bodyPr spcFirstLastPara="1" wrap="square" lIns="93450" tIns="46725" rIns="93450" bIns="46725" anchor="b" anchorCtr="0">
            <a:noAutofit/>
          </a:bodyPr>
          <a:lstStyle/>
          <a:p>
            <a:pPr marL="0" lvl="0" indent="0" algn="r" rtl="0">
              <a:spcBef>
                <a:spcPts val="0"/>
              </a:spcBef>
              <a:spcAft>
                <a:spcPts val="0"/>
              </a:spcAft>
              <a:buNone/>
            </a:pPr>
            <a:fld id="{00000000-1234-1234-1234-123412341234}" type="slidenum">
              <a:rPr lang="es-ES"/>
              <a:t>14</a:t>
            </a:fld>
            <a:endParaRPr/>
          </a:p>
        </p:txBody>
      </p:sp>
    </p:spTree>
    <p:extLst>
      <p:ext uri="{BB962C8B-B14F-4D97-AF65-F5344CB8AC3E}">
        <p14:creationId xmlns:p14="http://schemas.microsoft.com/office/powerpoint/2010/main" val="305509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p17:notes"/>
          <p:cNvSpPr>
            <a:spLocks noGrp="1" noRot="1" noChangeAspect="1"/>
          </p:cNvSpPr>
          <p:nvPr>
            <p:ph type="sldImg" idx="2"/>
          </p:nvPr>
        </p:nvSpPr>
        <p:spPr>
          <a:xfrm>
            <a:off x="103188" y="750888"/>
            <a:ext cx="6657975" cy="3746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55" name="Google Shape;955;p17:notes"/>
          <p:cNvSpPr txBox="1">
            <a:spLocks noGrp="1"/>
          </p:cNvSpPr>
          <p:nvPr>
            <p:ph type="body" idx="1"/>
          </p:nvPr>
        </p:nvSpPr>
        <p:spPr>
          <a:xfrm>
            <a:off x="915901" y="4747336"/>
            <a:ext cx="5032548" cy="4497221"/>
          </a:xfrm>
          <a:prstGeom prst="rect">
            <a:avLst/>
          </a:prstGeom>
          <a:noFill/>
          <a:ln>
            <a:noFill/>
          </a:ln>
        </p:spPr>
        <p:txBody>
          <a:bodyPr spcFirstLastPara="1" wrap="square" lIns="93450" tIns="46725" rIns="93450" bIns="46725" anchor="t" anchorCtr="0">
            <a:noAutofit/>
          </a:bodyPr>
          <a:lstStyle/>
          <a:p>
            <a:pPr marL="0" lvl="0" indent="0" algn="l" rtl="0">
              <a:spcBef>
                <a:spcPts val="0"/>
              </a:spcBef>
              <a:spcAft>
                <a:spcPts val="0"/>
              </a:spcAft>
              <a:buNone/>
            </a:pPr>
            <a:endParaRPr/>
          </a:p>
        </p:txBody>
      </p:sp>
      <p:sp>
        <p:nvSpPr>
          <p:cNvPr id="956" name="Google Shape;956;p17:notes"/>
          <p:cNvSpPr txBox="1">
            <a:spLocks noGrp="1"/>
          </p:cNvSpPr>
          <p:nvPr>
            <p:ph type="sldNum" idx="12"/>
          </p:nvPr>
        </p:nvSpPr>
        <p:spPr>
          <a:xfrm>
            <a:off x="3889308" y="9494671"/>
            <a:ext cx="2975043" cy="500229"/>
          </a:xfrm>
          <a:prstGeom prst="rect">
            <a:avLst/>
          </a:prstGeom>
          <a:noFill/>
          <a:ln>
            <a:noFill/>
          </a:ln>
        </p:spPr>
        <p:txBody>
          <a:bodyPr spcFirstLastPara="1" wrap="square" lIns="93450" tIns="46725" rIns="93450" bIns="46725" anchor="b" anchorCtr="0">
            <a:noAutofit/>
          </a:bodyPr>
          <a:lstStyle/>
          <a:p>
            <a:pPr marL="0" lvl="0" indent="0" algn="r" rtl="0">
              <a:spcBef>
                <a:spcPts val="0"/>
              </a:spcBef>
              <a:spcAft>
                <a:spcPts val="0"/>
              </a:spcAft>
              <a:buNone/>
            </a:pPr>
            <a:fld id="{00000000-1234-1234-1234-123412341234}" type="slidenum">
              <a:rPr lang="es-ES"/>
              <a:t>16</a:t>
            </a:fld>
            <a:endParaRPr/>
          </a:p>
        </p:txBody>
      </p:sp>
    </p:spTree>
    <p:extLst>
      <p:ext uri="{BB962C8B-B14F-4D97-AF65-F5344CB8AC3E}">
        <p14:creationId xmlns:p14="http://schemas.microsoft.com/office/powerpoint/2010/main" val="3336675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sz="1200" dirty="0">
                <a:solidFill>
                  <a:srgbClr val="FF0000"/>
                </a:solidFill>
              </a:rPr>
              <a:t>here </a:t>
            </a:r>
            <a:r>
              <a:rPr lang="en-US" sz="1200" b="1" dirty="0">
                <a:solidFill>
                  <a:srgbClr val="FF0000"/>
                </a:solidFill>
              </a:rPr>
              <a:t>defend </a:t>
            </a:r>
            <a:r>
              <a:rPr lang="en-US" sz="1200" dirty="0">
                <a:solidFill>
                  <a:srgbClr val="FF0000"/>
                </a:solidFill>
              </a:rPr>
              <a:t>the idea of no redress, because it’s not trivial</a:t>
            </a:r>
          </a:p>
          <a:p>
            <a:pPr marL="457200" lvl="0" indent="-292100" algn="l" rtl="0">
              <a:spcBef>
                <a:spcPts val="0"/>
              </a:spcBef>
              <a:spcAft>
                <a:spcPts val="0"/>
              </a:spcAft>
              <a:buClr>
                <a:srgbClr val="FF0000"/>
              </a:buClr>
              <a:buSzPts val="1000"/>
              <a:buAutoNum type="arabicPeriod"/>
            </a:pPr>
            <a:r>
              <a:rPr lang="en-US" sz="1200" dirty="0">
                <a:solidFill>
                  <a:srgbClr val="FF0000"/>
                </a:solidFill>
              </a:rPr>
              <a:t>in principle we believe redress and/or the possibility of resubmission, is needed, because the decision is semi-automated, the evaluators carry out a superficial assessment and they have an incentive to accept the algorithm’s outputs</a:t>
            </a:r>
          </a:p>
          <a:p>
            <a:pPr marL="457200" lvl="0" indent="-292100" algn="l" rtl="0">
              <a:spcBef>
                <a:spcPts val="0"/>
              </a:spcBef>
              <a:spcAft>
                <a:spcPts val="0"/>
              </a:spcAft>
              <a:buClr>
                <a:srgbClr val="FF0000"/>
              </a:buClr>
              <a:buSzPts val="1000"/>
              <a:buAutoNum type="arabicPeriod"/>
            </a:pPr>
            <a:r>
              <a:rPr lang="en-US" sz="1200" dirty="0">
                <a:solidFill>
                  <a:srgbClr val="FF0000"/>
                </a:solidFill>
              </a:rPr>
              <a:t>however at this stage we believe that this is not entirely necessary because we encourage evaluators to be super conservative and require that all their decisions are justified, submitting feedback regarding why they have ratified a given rejection</a:t>
            </a:r>
          </a:p>
          <a:p>
            <a:pPr marL="457200" lvl="0" indent="-292100" algn="l" rtl="0">
              <a:spcBef>
                <a:spcPts val="0"/>
              </a:spcBef>
              <a:spcAft>
                <a:spcPts val="0"/>
              </a:spcAft>
              <a:buClr>
                <a:srgbClr val="FF0000"/>
              </a:buClr>
              <a:buSzPts val="1000"/>
              <a:buAutoNum type="arabicPeriod"/>
            </a:pPr>
            <a:r>
              <a:rPr lang="en-US" sz="1200" dirty="0">
                <a:solidFill>
                  <a:srgbClr val="FF0000"/>
                </a:solidFill>
              </a:rPr>
              <a:t>furthermore, we are exploring the best way to share this feedback with the rejected applicants, along with improved </a:t>
            </a:r>
            <a:r>
              <a:rPr lang="en-US" sz="1200" dirty="0" err="1">
                <a:solidFill>
                  <a:srgbClr val="FF0000"/>
                </a:solidFill>
              </a:rPr>
              <a:t>explainability</a:t>
            </a:r>
            <a:r>
              <a:rPr lang="en-US" sz="1200" dirty="0">
                <a:solidFill>
                  <a:srgbClr val="FF0000"/>
                </a:solidFill>
              </a:rPr>
              <a:t> measures</a:t>
            </a:r>
          </a:p>
          <a:p>
            <a:pPr marL="457200" lvl="0" indent="-292100" algn="l" rtl="0">
              <a:spcBef>
                <a:spcPts val="0"/>
              </a:spcBef>
              <a:spcAft>
                <a:spcPts val="0"/>
              </a:spcAft>
              <a:buClr>
                <a:srgbClr val="FF0000"/>
              </a:buClr>
              <a:buSzPts val="1000"/>
              <a:buAutoNum type="arabicPeriod"/>
            </a:pPr>
            <a:r>
              <a:rPr lang="en-US" sz="1200" dirty="0">
                <a:solidFill>
                  <a:srgbClr val="FF0000"/>
                </a:solidFill>
              </a:rPr>
              <a:t>Also, while we do not allow resubmission, we are exploring the idea of making the prefilter, based on the trained models from the previous year, openly available to applicants</a:t>
            </a:r>
          </a:p>
          <a:p>
            <a:pPr marL="457200" lvl="0" indent="-292100" algn="l" rtl="0">
              <a:spcBef>
                <a:spcPts val="0"/>
              </a:spcBef>
              <a:spcAft>
                <a:spcPts val="0"/>
              </a:spcAft>
              <a:buClr>
                <a:srgbClr val="FF0000"/>
              </a:buClr>
              <a:buSzPts val="1000"/>
              <a:buAutoNum type="arabicPeriod"/>
            </a:pPr>
            <a:r>
              <a:rPr lang="en-US" sz="1200" b="1" dirty="0">
                <a:solidFill>
                  <a:srgbClr val="FF0000"/>
                </a:solidFill>
              </a:rPr>
              <a:t>what does the audience think?</a:t>
            </a:r>
          </a:p>
        </p:txBody>
      </p:sp>
      <p:sp>
        <p:nvSpPr>
          <p:cNvPr id="4" name="Marcador de número de diapositiva 3"/>
          <p:cNvSpPr>
            <a:spLocks noGrp="1"/>
          </p:cNvSpPr>
          <p:nvPr>
            <p:ph type="sldNum" sz="quarter" idx="5"/>
          </p:nvPr>
        </p:nvSpPr>
        <p:spPr/>
        <p:txBody>
          <a:bodyPr/>
          <a:lstStyle/>
          <a:p>
            <a:pPr>
              <a:defRPr/>
            </a:pPr>
            <a:fld id="{A5E0E36D-F7F8-2044-906D-86F26E4577BF}" type="slidenum">
              <a:rPr lang="es-ES_tradnl" smtClean="0"/>
              <a:pPr>
                <a:defRPr/>
              </a:pPr>
              <a:t>17</a:t>
            </a:fld>
            <a:endParaRPr lang="es-ES_tradnl" dirty="0"/>
          </a:p>
        </p:txBody>
      </p:sp>
    </p:spTree>
    <p:extLst>
      <p:ext uri="{BB962C8B-B14F-4D97-AF65-F5344CB8AC3E}">
        <p14:creationId xmlns:p14="http://schemas.microsoft.com/office/powerpoint/2010/main" val="3142326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18:notes"/>
          <p:cNvSpPr txBox="1">
            <a:spLocks noGrp="1"/>
          </p:cNvSpPr>
          <p:nvPr>
            <p:ph type="body" idx="1"/>
          </p:nvPr>
        </p:nvSpPr>
        <p:spPr>
          <a:xfrm>
            <a:off x="915901" y="4747336"/>
            <a:ext cx="5032548" cy="4497221"/>
          </a:xfrm>
          <a:prstGeom prst="rect">
            <a:avLst/>
          </a:prstGeom>
        </p:spPr>
        <p:txBody>
          <a:bodyPr spcFirstLastPara="1" wrap="square" lIns="93450" tIns="46725" rIns="93450" bIns="46725" anchor="t" anchorCtr="0">
            <a:noAutofit/>
          </a:bodyPr>
          <a:lstStyle/>
          <a:p>
            <a:pPr marL="0" lvl="0" indent="0" algn="l" rtl="0">
              <a:spcBef>
                <a:spcPts val="360"/>
              </a:spcBef>
              <a:spcAft>
                <a:spcPts val="0"/>
              </a:spcAft>
              <a:buNone/>
            </a:pPr>
            <a:endParaRPr/>
          </a:p>
        </p:txBody>
      </p:sp>
      <p:sp>
        <p:nvSpPr>
          <p:cNvPr id="977" name="Google Shape;977;p18:notes"/>
          <p:cNvSpPr>
            <a:spLocks noGrp="1" noRot="1" noChangeAspect="1"/>
          </p:cNvSpPr>
          <p:nvPr>
            <p:ph type="sldImg" idx="2"/>
          </p:nvPr>
        </p:nvSpPr>
        <p:spPr>
          <a:xfrm>
            <a:off x="103188" y="750888"/>
            <a:ext cx="6657975" cy="37465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6"/>
        <p:cNvGrpSpPr/>
        <p:nvPr/>
      </p:nvGrpSpPr>
      <p:grpSpPr>
        <a:xfrm>
          <a:off x="0" y="0"/>
          <a:ext cx="0" cy="0"/>
          <a:chOff x="0" y="0"/>
          <a:chExt cx="0" cy="0"/>
        </a:xfrm>
      </p:grpSpPr>
      <p:sp>
        <p:nvSpPr>
          <p:cNvPr id="17" name="Google Shape;17;p45"/>
          <p:cNvSpPr txBox="1">
            <a:spLocks noGrp="1"/>
          </p:cNvSpPr>
          <p:nvPr>
            <p:ph type="title"/>
          </p:nvPr>
        </p:nvSpPr>
        <p:spPr>
          <a:xfrm>
            <a:off x="487418" y="1478103"/>
            <a:ext cx="3170181" cy="123692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000"/>
              <a:buFont typeface="Times New Roman"/>
              <a:buNone/>
              <a:defRPr sz="4000" b="0" i="0" u="none" strike="noStrike" cap="none">
                <a:solidFill>
                  <a:schemeClr val="dk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p45"/>
          <p:cNvSpPr txBox="1">
            <a:spLocks noGrp="1"/>
          </p:cNvSpPr>
          <p:nvPr>
            <p:ph type="body" idx="1"/>
          </p:nvPr>
        </p:nvSpPr>
        <p:spPr>
          <a:xfrm>
            <a:off x="176551" y="4394588"/>
            <a:ext cx="3341090" cy="298709"/>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1pPr>
            <a:lvl2pPr marL="914400" marR="0" lvl="1" indent="-228600" algn="l" rtl="0">
              <a:spcBef>
                <a:spcPts val="42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228600" algn="l" rtl="0">
              <a:spcBef>
                <a:spcPts val="3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L="2286000" marR="0" lvl="4" indent="-228600" algn="l" rtl="0">
              <a:spcBef>
                <a:spcPts val="3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9" name="Google Shape;19;p45"/>
          <p:cNvSpPr/>
          <p:nvPr/>
        </p:nvSpPr>
        <p:spPr>
          <a:xfrm>
            <a:off x="176551" y="4614706"/>
            <a:ext cx="1412057" cy="2873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500" cap="none">
                <a:solidFill>
                  <a:schemeClr val="dk1"/>
                </a:solidFill>
                <a:latin typeface="Calibri"/>
                <a:ea typeface="Calibri"/>
                <a:cs typeface="Calibri"/>
                <a:sym typeface="Calibri"/>
              </a:rPr>
              <a:t>2021</a:t>
            </a:r>
            <a:endParaRPr/>
          </a:p>
        </p:txBody>
      </p:sp>
      <p:sp>
        <p:nvSpPr>
          <p:cNvPr id="20" name="Google Shape;20;p45"/>
          <p:cNvSpPr>
            <a:spLocks noGrp="1"/>
          </p:cNvSpPr>
          <p:nvPr>
            <p:ph type="pic" idx="2"/>
          </p:nvPr>
        </p:nvSpPr>
        <p:spPr>
          <a:xfrm>
            <a:off x="4091940" y="1495203"/>
            <a:ext cx="2412000" cy="2789831"/>
          </a:xfrm>
          <a:prstGeom prst="rect">
            <a:avLst/>
          </a:prstGeom>
          <a:noFill/>
          <a:ln>
            <a:noFill/>
          </a:ln>
        </p:spPr>
      </p:sp>
      <p:sp>
        <p:nvSpPr>
          <p:cNvPr id="21" name="Google Shape;21;p45"/>
          <p:cNvSpPr>
            <a:spLocks noGrp="1"/>
          </p:cNvSpPr>
          <p:nvPr>
            <p:ph type="pic" idx="3"/>
          </p:nvPr>
        </p:nvSpPr>
        <p:spPr>
          <a:xfrm>
            <a:off x="6595272" y="1495203"/>
            <a:ext cx="2412000" cy="2789831"/>
          </a:xfrm>
          <a:prstGeom prst="rect">
            <a:avLst/>
          </a:prstGeom>
          <a:noFill/>
          <a:ln>
            <a:noFill/>
          </a:ln>
        </p:spPr>
      </p:sp>
      <p:sp>
        <p:nvSpPr>
          <p:cNvPr id="22" name="Google Shape;22;p45"/>
          <p:cNvSpPr>
            <a:spLocks noGrp="1"/>
          </p:cNvSpPr>
          <p:nvPr>
            <p:ph type="pic" idx="4"/>
          </p:nvPr>
        </p:nvSpPr>
        <p:spPr>
          <a:xfrm>
            <a:off x="7105650" y="4367718"/>
            <a:ext cx="1604963" cy="399037"/>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23"/>
        <p:cNvGrpSpPr/>
        <p:nvPr/>
      </p:nvGrpSpPr>
      <p:grpSpPr>
        <a:xfrm>
          <a:off x="0" y="0"/>
          <a:ext cx="0" cy="0"/>
          <a:chOff x="0" y="0"/>
          <a:chExt cx="0" cy="0"/>
        </a:xfrm>
      </p:grpSpPr>
      <p:sp>
        <p:nvSpPr>
          <p:cNvPr id="24" name="Google Shape;24;p46"/>
          <p:cNvSpPr>
            <a:spLocks noGrp="1"/>
          </p:cNvSpPr>
          <p:nvPr>
            <p:ph type="pic" idx="2"/>
          </p:nvPr>
        </p:nvSpPr>
        <p:spPr>
          <a:xfrm>
            <a:off x="6111240" y="175260"/>
            <a:ext cx="2903590" cy="4813744"/>
          </a:xfrm>
          <a:prstGeom prst="rect">
            <a:avLst/>
          </a:prstGeom>
          <a:noFill/>
          <a:ln>
            <a:noFill/>
          </a:ln>
        </p:spPr>
      </p:sp>
      <p:sp>
        <p:nvSpPr>
          <p:cNvPr id="25" name="Google Shape;25;p46"/>
          <p:cNvSpPr txBox="1">
            <a:spLocks noGrp="1"/>
          </p:cNvSpPr>
          <p:nvPr>
            <p:ph type="body" idx="1"/>
          </p:nvPr>
        </p:nvSpPr>
        <p:spPr>
          <a:xfrm>
            <a:off x="7720038" y="3111579"/>
            <a:ext cx="1789409" cy="221867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600"/>
              </a:spcBef>
              <a:spcAft>
                <a:spcPts val="0"/>
              </a:spcAft>
              <a:buClr>
                <a:schemeClr val="dk1"/>
              </a:buClr>
              <a:buSzPts val="13000"/>
              <a:buFont typeface="Arial"/>
              <a:buNone/>
              <a:defRPr sz="13000" b="1" i="1" u="none" strike="noStrike" cap="none">
                <a:solidFill>
                  <a:schemeClr val="dk1"/>
                </a:solidFill>
                <a:latin typeface="Times New Roman"/>
                <a:ea typeface="Times New Roman"/>
                <a:cs typeface="Times New Roman"/>
                <a:sym typeface="Times New Roman"/>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6" name="Google Shape;26;p46"/>
          <p:cNvSpPr txBox="1">
            <a:spLocks noGrp="1"/>
          </p:cNvSpPr>
          <p:nvPr>
            <p:ph type="body" idx="3"/>
          </p:nvPr>
        </p:nvSpPr>
        <p:spPr>
          <a:xfrm>
            <a:off x="862172" y="1846058"/>
            <a:ext cx="3462337" cy="11826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800"/>
              </a:spcBef>
              <a:spcAft>
                <a:spcPts val="0"/>
              </a:spcAft>
              <a:buClr>
                <a:schemeClr val="dk1"/>
              </a:buClr>
              <a:buSzPts val="4000"/>
              <a:buFont typeface="Arial"/>
              <a:buNone/>
              <a:defRPr sz="4000" b="0" i="0" u="none" strike="noStrike" cap="none">
                <a:solidFill>
                  <a:schemeClr val="dk1"/>
                </a:solidFill>
                <a:latin typeface="Times New Roman"/>
                <a:ea typeface="Times New Roman"/>
                <a:cs typeface="Times New Roman"/>
                <a:sym typeface="Times New Roman"/>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9" name="Picture Placeholder 12">
            <a:extLst>
              <a:ext uri="{FF2B5EF4-FFF2-40B4-BE49-F238E27FC236}">
                <a16:creationId xmlns:a16="http://schemas.microsoft.com/office/drawing/2014/main" id="{AAC90305-2BE4-EB45-8513-D9A29FE43EEF}"/>
              </a:ext>
            </a:extLst>
          </p:cNvPr>
          <p:cNvSpPr>
            <a:spLocks noGrp="1"/>
          </p:cNvSpPr>
          <p:nvPr>
            <p:ph type="pic" sz="quarter" idx="11" hasCustomPrompt="1"/>
          </p:nvPr>
        </p:nvSpPr>
        <p:spPr>
          <a:xfrm>
            <a:off x="6111240" y="175260"/>
            <a:ext cx="2903590" cy="4813744"/>
          </a:xfrm>
          <a:prstGeom prst="rect">
            <a:avLst/>
          </a:prstGeom>
        </p:spPr>
        <p:txBody>
          <a:bodyPr/>
          <a:lstStyle>
            <a:lvl1pPr marL="0" indent="0">
              <a:buNone/>
              <a:defRPr/>
            </a:lvl1pPr>
          </a:lstStyle>
          <a:p>
            <a:r>
              <a:rPr lang="ca-ES" dirty="0" err="1"/>
              <a:t>Image</a:t>
            </a:r>
            <a:endParaRPr lang="ca-ES" dirty="0"/>
          </a:p>
        </p:txBody>
      </p:sp>
      <p:sp>
        <p:nvSpPr>
          <p:cNvPr id="6" name="Text Placeholder 2">
            <a:extLst>
              <a:ext uri="{FF2B5EF4-FFF2-40B4-BE49-F238E27FC236}">
                <a16:creationId xmlns:a16="http://schemas.microsoft.com/office/drawing/2014/main" id="{771D8930-4937-EC4B-96BE-68057A9DC962}"/>
              </a:ext>
            </a:extLst>
          </p:cNvPr>
          <p:cNvSpPr>
            <a:spLocks noGrp="1"/>
          </p:cNvSpPr>
          <p:nvPr>
            <p:ph type="body" sz="quarter" idx="12" hasCustomPrompt="1"/>
          </p:nvPr>
        </p:nvSpPr>
        <p:spPr>
          <a:xfrm>
            <a:off x="7720038" y="3111579"/>
            <a:ext cx="1789409" cy="2218674"/>
          </a:xfrm>
          <a:prstGeom prst="rect">
            <a:avLst/>
          </a:prstGeom>
        </p:spPr>
        <p:txBody>
          <a:bodyPr/>
          <a:lstStyle>
            <a:lvl1pPr marL="0" indent="0">
              <a:buNone/>
              <a:defRPr sz="13000" b="1" i="1">
                <a:latin typeface="Times New Roman" panose="02020603050405020304" pitchFamily="18" charset="0"/>
                <a:cs typeface="Times New Roman" panose="02020603050405020304" pitchFamily="18" charset="0"/>
              </a:defRPr>
            </a:lvl1pPr>
          </a:lstStyle>
          <a:p>
            <a:pPr lvl="0"/>
            <a:r>
              <a:rPr lang="en-US" dirty="0"/>
              <a:t>#</a:t>
            </a:r>
            <a:endParaRPr lang="ca-ES" dirty="0"/>
          </a:p>
        </p:txBody>
      </p:sp>
      <p:sp>
        <p:nvSpPr>
          <p:cNvPr id="3" name="Text Placeholder 2"/>
          <p:cNvSpPr>
            <a:spLocks noGrp="1"/>
          </p:cNvSpPr>
          <p:nvPr>
            <p:ph type="body" sz="quarter" idx="13" hasCustomPrompt="1"/>
          </p:nvPr>
        </p:nvSpPr>
        <p:spPr>
          <a:xfrm>
            <a:off x="862172" y="1846058"/>
            <a:ext cx="3462337" cy="1182688"/>
          </a:xfrm>
          <a:prstGeom prst="rect">
            <a:avLst/>
          </a:prstGeom>
        </p:spPr>
        <p:txBody>
          <a:bodyPr/>
          <a:lstStyle>
            <a:lvl1pPr marL="0" indent="0">
              <a:lnSpc>
                <a:spcPts val="4000"/>
              </a:lnSpc>
              <a:buNone/>
              <a:defRPr sz="4000" i="0">
                <a:latin typeface="Times New Roman" charset="0"/>
                <a:ea typeface="Times New Roman" charset="0"/>
                <a:cs typeface="Times New Roman" charset="0"/>
              </a:defRPr>
            </a:lvl1pPr>
          </a:lstStyle>
          <a:p>
            <a:pPr fontAlgn="auto">
              <a:spcAft>
                <a:spcPts val="0"/>
              </a:spcAft>
            </a:pPr>
            <a:r>
              <a:rPr lang="en-GB" dirty="0"/>
              <a:t>Insert Section Title</a:t>
            </a:r>
          </a:p>
        </p:txBody>
      </p:sp>
    </p:spTree>
    <p:extLst>
      <p:ext uri="{BB962C8B-B14F-4D97-AF65-F5344CB8AC3E}">
        <p14:creationId xmlns:p14="http://schemas.microsoft.com/office/powerpoint/2010/main" val="2569997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34"/>
        <p:cNvGrpSpPr/>
        <p:nvPr/>
      </p:nvGrpSpPr>
      <p:grpSpPr>
        <a:xfrm>
          <a:off x="0" y="0"/>
          <a:ext cx="0" cy="0"/>
          <a:chOff x="0" y="0"/>
          <a:chExt cx="0" cy="0"/>
        </a:xfrm>
      </p:grpSpPr>
      <p:sp>
        <p:nvSpPr>
          <p:cNvPr id="35" name="Google Shape;35;p22"/>
          <p:cNvSpPr txBox="1">
            <a:spLocks noGrp="1"/>
          </p:cNvSpPr>
          <p:nvPr>
            <p:ph type="body" idx="1"/>
          </p:nvPr>
        </p:nvSpPr>
        <p:spPr>
          <a:xfrm>
            <a:off x="530061" y="1407111"/>
            <a:ext cx="1755229" cy="826424"/>
          </a:xfrm>
          <a:prstGeom prst="rect">
            <a:avLst/>
          </a:prstGeom>
          <a:noFill/>
          <a:ln>
            <a:noFill/>
          </a:ln>
        </p:spPr>
        <p:txBody>
          <a:bodyPr spcFirstLastPara="1" wrap="square" lIns="0" tIns="0" rIns="0" bIns="468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6" name="Google Shape;36;p22"/>
          <p:cNvSpPr txBox="1">
            <a:spLocks noGrp="1"/>
          </p:cNvSpPr>
          <p:nvPr>
            <p:ph type="body" idx="2"/>
          </p:nvPr>
        </p:nvSpPr>
        <p:spPr>
          <a:xfrm>
            <a:off x="2500432" y="1407110"/>
            <a:ext cx="1755229" cy="905165"/>
          </a:xfrm>
          <a:prstGeom prst="rect">
            <a:avLst/>
          </a:prstGeom>
          <a:noFill/>
          <a:ln>
            <a:noFill/>
          </a:ln>
        </p:spPr>
        <p:txBody>
          <a:bodyPr spcFirstLastPara="1" wrap="square" lIns="0" tIns="0" rIns="0" bIns="468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7" name="Google Shape;37;p22"/>
          <p:cNvSpPr txBox="1">
            <a:spLocks noGrp="1"/>
          </p:cNvSpPr>
          <p:nvPr>
            <p:ph type="body" idx="3"/>
          </p:nvPr>
        </p:nvSpPr>
        <p:spPr>
          <a:xfrm>
            <a:off x="4459259" y="1407110"/>
            <a:ext cx="1807919" cy="905161"/>
          </a:xfrm>
          <a:prstGeom prst="rect">
            <a:avLst/>
          </a:prstGeom>
          <a:noFill/>
          <a:ln>
            <a:noFill/>
          </a:ln>
        </p:spPr>
        <p:txBody>
          <a:bodyPr spcFirstLastPara="1" wrap="square" lIns="0" tIns="0" rIns="0" bIns="468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9" name="Google Shape;39;p22"/>
          <p:cNvSpPr>
            <a:spLocks noGrp="1"/>
          </p:cNvSpPr>
          <p:nvPr>
            <p:ph type="pic" idx="4"/>
          </p:nvPr>
        </p:nvSpPr>
        <p:spPr>
          <a:xfrm>
            <a:off x="0" y="2722880"/>
            <a:ext cx="6685280" cy="2420620"/>
          </a:xfrm>
          <a:prstGeom prst="rect">
            <a:avLst/>
          </a:prstGeom>
          <a:solidFill>
            <a:srgbClr val="F2F2F2"/>
          </a:solidFill>
          <a:ln>
            <a:noFill/>
          </a:ln>
        </p:spPr>
      </p:sp>
      <p:sp>
        <p:nvSpPr>
          <p:cNvPr id="40" name="Google Shape;40;p22"/>
          <p:cNvSpPr txBox="1">
            <a:spLocks noGrp="1"/>
          </p:cNvSpPr>
          <p:nvPr>
            <p:ph type="title"/>
          </p:nvPr>
        </p:nvSpPr>
        <p:spPr>
          <a:xfrm>
            <a:off x="435849" y="726183"/>
            <a:ext cx="5838823" cy="42890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2000"/>
              <a:buFont typeface="Times"/>
              <a:buNone/>
              <a:defRPr sz="2000" b="0" i="1"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1" name="Google Shape;41;p22"/>
          <p:cNvSpPr txBox="1">
            <a:spLocks noGrp="1"/>
          </p:cNvSpPr>
          <p:nvPr>
            <p:ph type="body" idx="5"/>
          </p:nvPr>
        </p:nvSpPr>
        <p:spPr>
          <a:xfrm>
            <a:off x="6926455" y="1357085"/>
            <a:ext cx="1769463" cy="1215356"/>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729091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6_Custom Layout">
  <p:cSld name="16_Custom Layout">
    <p:spTree>
      <p:nvGrpSpPr>
        <p:cNvPr id="1" name="Shape 42"/>
        <p:cNvGrpSpPr/>
        <p:nvPr/>
      </p:nvGrpSpPr>
      <p:grpSpPr>
        <a:xfrm>
          <a:off x="0" y="0"/>
          <a:ext cx="0" cy="0"/>
          <a:chOff x="0" y="0"/>
          <a:chExt cx="0" cy="0"/>
        </a:xfrm>
      </p:grpSpPr>
      <p:sp>
        <p:nvSpPr>
          <p:cNvPr id="2" name="Rectangle 2">
            <a:extLst>
              <a:ext uri="{FF2B5EF4-FFF2-40B4-BE49-F238E27FC236}">
                <a16:creationId xmlns:a16="http://schemas.microsoft.com/office/drawing/2014/main" id="{1A045204-1411-FDA4-FFCF-E39ACB85BF27}"/>
              </a:ext>
            </a:extLst>
          </p:cNvPr>
          <p:cNvSpPr/>
          <p:nvPr userDrawn="1"/>
        </p:nvSpPr>
        <p:spPr>
          <a:xfrm rot="5400000">
            <a:off x="2476206" y="-1832742"/>
            <a:ext cx="4191583" cy="9144001"/>
          </a:xfrm>
          <a:prstGeom prst="rect">
            <a:avLst/>
          </a:prstGeom>
          <a:gradFill>
            <a:gsLst>
              <a:gs pos="51000">
                <a:srgbClr val="E2DDD9">
                  <a:alpha val="53000"/>
                </a:srgbClr>
              </a:gs>
              <a:gs pos="8000">
                <a:srgbClr val="E2DDD9">
                  <a:alpha val="92000"/>
                </a:srgbClr>
              </a:gs>
              <a:gs pos="100000">
                <a:srgbClr val="EDE9E6"/>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Google Shape;43;p23"/>
          <p:cNvSpPr txBox="1">
            <a:spLocks noGrp="1"/>
          </p:cNvSpPr>
          <p:nvPr>
            <p:ph type="title"/>
          </p:nvPr>
        </p:nvSpPr>
        <p:spPr>
          <a:xfrm>
            <a:off x="435850" y="726183"/>
            <a:ext cx="5160198" cy="42890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4_Diseño personalizado">
  <p:cSld name="14_Diseño personalizado">
    <p:spTree>
      <p:nvGrpSpPr>
        <p:cNvPr id="1" name="Shape 44"/>
        <p:cNvGrpSpPr/>
        <p:nvPr/>
      </p:nvGrpSpPr>
      <p:grpSpPr>
        <a:xfrm>
          <a:off x="0" y="0"/>
          <a:ext cx="0" cy="0"/>
          <a:chOff x="0" y="0"/>
          <a:chExt cx="0" cy="0"/>
        </a:xfrm>
      </p:grpSpPr>
      <p:sp>
        <p:nvSpPr>
          <p:cNvPr id="45" name="Google Shape;45;p26"/>
          <p:cNvSpPr txBox="1">
            <a:spLocks noGrp="1"/>
          </p:cNvSpPr>
          <p:nvPr>
            <p:ph type="body" idx="1"/>
          </p:nvPr>
        </p:nvSpPr>
        <p:spPr>
          <a:xfrm>
            <a:off x="432000" y="1004181"/>
            <a:ext cx="3889629" cy="2540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rgbClr val="00B0F0"/>
              </a:buClr>
              <a:buSzPts val="1000"/>
              <a:buFont typeface="Arial"/>
              <a:buNone/>
              <a:defRPr sz="1000" b="0" i="0" u="none" strike="noStrike" cap="none">
                <a:solidFill>
                  <a:srgbClr val="00B0F0"/>
                </a:solidFill>
                <a:latin typeface="Calibri"/>
                <a:ea typeface="Calibri"/>
                <a:cs typeface="Calibri"/>
                <a:sym typeface="Calibri"/>
              </a:defRPr>
            </a:lvl1pPr>
            <a:lvl2pPr marL="914400" marR="0" lvl="1" indent="-228600" algn="l" rtl="0">
              <a:lnSpc>
                <a:spcPct val="100000"/>
              </a:lnSpc>
              <a:spcBef>
                <a:spcPts val="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2pPr>
            <a:lvl3pPr marL="1371600" marR="0" lvl="2" indent="-292100" algn="l" rtl="0">
              <a:spcBef>
                <a:spcPts val="500"/>
              </a:spcBef>
              <a:spcAft>
                <a:spcPts val="0"/>
              </a:spcAft>
              <a:buClr>
                <a:srgbClr val="00B0F0"/>
              </a:buClr>
              <a:buSzPts val="1000"/>
              <a:buFont typeface="Arial"/>
              <a:buChar char="·"/>
              <a:defRPr sz="1000" b="0" i="0" u="none" strike="noStrike" cap="none">
                <a:solidFill>
                  <a:schemeClr val="dk1"/>
                </a:solidFill>
                <a:latin typeface="Calibri"/>
                <a:ea typeface="Calibri"/>
                <a:cs typeface="Calibri"/>
                <a:sym typeface="Calibri"/>
              </a:defRPr>
            </a:lvl3pPr>
            <a:lvl4pPr marL="1828800" marR="0" lvl="3" indent="-323850" algn="l" rtl="0">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46" name="Google Shape;46;p26"/>
          <p:cNvSpPr>
            <a:spLocks noGrp="1"/>
          </p:cNvSpPr>
          <p:nvPr>
            <p:ph type="pic" idx="2"/>
          </p:nvPr>
        </p:nvSpPr>
        <p:spPr>
          <a:xfrm>
            <a:off x="6361042" y="1004181"/>
            <a:ext cx="2521701" cy="3299749"/>
          </a:xfrm>
          <a:prstGeom prst="rect">
            <a:avLst/>
          </a:prstGeom>
          <a:noFill/>
          <a:ln>
            <a:noFill/>
          </a:ln>
        </p:spPr>
      </p:sp>
      <p:sp>
        <p:nvSpPr>
          <p:cNvPr id="47" name="Google Shape;47;p26"/>
          <p:cNvSpPr txBox="1">
            <a:spLocks noGrp="1"/>
          </p:cNvSpPr>
          <p:nvPr>
            <p:ph type="body" idx="3"/>
          </p:nvPr>
        </p:nvSpPr>
        <p:spPr>
          <a:xfrm>
            <a:off x="432001" y="114995"/>
            <a:ext cx="260724" cy="20359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6250"/>
              </a:lnSpc>
              <a:spcBef>
                <a:spcPts val="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1pPr>
            <a:lvl2pPr marL="914400" marR="0" lvl="1" indent="-228600" algn="l" rtl="0">
              <a:spcBef>
                <a:spcPts val="420"/>
              </a:spcBef>
              <a:spcAft>
                <a:spcPts val="0"/>
              </a:spcAft>
              <a:buClr>
                <a:srgbClr val="009AD8"/>
              </a:buClr>
              <a:buSzPts val="2100"/>
              <a:buFont typeface="Arial"/>
              <a:buNone/>
              <a:defRPr sz="2100" b="0" i="0" u="none" strike="noStrike" cap="none">
                <a:solidFill>
                  <a:srgbClr val="009AD8"/>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48" name="Google Shape;48;p26"/>
          <p:cNvSpPr txBox="1">
            <a:spLocks noGrp="1"/>
          </p:cNvSpPr>
          <p:nvPr>
            <p:ph type="body" idx="4"/>
          </p:nvPr>
        </p:nvSpPr>
        <p:spPr>
          <a:xfrm>
            <a:off x="606312" y="96586"/>
            <a:ext cx="1901757" cy="29157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70000"/>
              </a:lnSpc>
              <a:spcBef>
                <a:spcPts val="0"/>
              </a:spcBef>
              <a:spcAft>
                <a:spcPts val="0"/>
              </a:spcAft>
              <a:buClr>
                <a:schemeClr val="lt1"/>
              </a:buClr>
              <a:buSzPts val="1000"/>
              <a:buFont typeface="Arial"/>
              <a:buNone/>
              <a:defRPr sz="1000" b="0" i="0" u="none" strike="noStrike" cap="none">
                <a:solidFill>
                  <a:schemeClr val="lt1"/>
                </a:solidFill>
                <a:latin typeface="Calibri"/>
                <a:ea typeface="Calibri"/>
                <a:cs typeface="Calibri"/>
                <a:sym typeface="Calibri"/>
              </a:defRPr>
            </a:lvl1pPr>
            <a:lvl2pPr marL="914400" marR="0" lvl="1" indent="-228600" algn="l" rtl="0">
              <a:spcBef>
                <a:spcPts val="420"/>
              </a:spcBef>
              <a:spcAft>
                <a:spcPts val="0"/>
              </a:spcAft>
              <a:buClr>
                <a:srgbClr val="009AD8"/>
              </a:buClr>
              <a:buSzPts val="2100"/>
              <a:buFont typeface="Arial"/>
              <a:buNone/>
              <a:defRPr sz="2100" b="0" i="0" u="none" strike="noStrike" cap="none">
                <a:solidFill>
                  <a:srgbClr val="009AD8"/>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49" name="Google Shape;49;p26"/>
          <p:cNvSpPr txBox="1">
            <a:spLocks noGrp="1"/>
          </p:cNvSpPr>
          <p:nvPr>
            <p:ph type="body" idx="5"/>
          </p:nvPr>
        </p:nvSpPr>
        <p:spPr>
          <a:xfrm>
            <a:off x="440695" y="668638"/>
            <a:ext cx="7381884" cy="291573"/>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00B0F0"/>
              </a:buClr>
              <a:buSzPts val="1700"/>
              <a:buFont typeface="Arial"/>
              <a:buNone/>
              <a:defRPr sz="1700" b="0" i="0" u="none" strike="noStrike" cap="none">
                <a:solidFill>
                  <a:srgbClr val="00B0F0"/>
                </a:solidFill>
                <a:latin typeface="Calibri"/>
                <a:ea typeface="Calibri"/>
                <a:cs typeface="Calibri"/>
                <a:sym typeface="Calibri"/>
              </a:defRPr>
            </a:lvl1pPr>
            <a:lvl2pPr marL="914400" marR="0" lvl="1" indent="-228600" algn="l" rtl="0">
              <a:spcBef>
                <a:spcPts val="420"/>
              </a:spcBef>
              <a:spcAft>
                <a:spcPts val="0"/>
              </a:spcAft>
              <a:buClr>
                <a:srgbClr val="009AD8"/>
              </a:buClr>
              <a:buSzPts val="2100"/>
              <a:buFont typeface="Arial"/>
              <a:buNone/>
              <a:defRPr sz="2100" b="0" i="0" u="none" strike="noStrike" cap="none">
                <a:solidFill>
                  <a:srgbClr val="009AD8"/>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0" name="Google Shape;50;p26"/>
          <p:cNvSpPr txBox="1">
            <a:spLocks noGrp="1"/>
          </p:cNvSpPr>
          <p:nvPr>
            <p:ph type="body" idx="6"/>
          </p:nvPr>
        </p:nvSpPr>
        <p:spPr>
          <a:xfrm>
            <a:off x="431999" y="1264959"/>
            <a:ext cx="3889629" cy="2713509"/>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Clr>
                <a:srgbClr val="3F3F3F"/>
              </a:buClr>
              <a:buSzPts val="1000"/>
              <a:buFont typeface="Arial"/>
              <a:buNone/>
              <a:defRPr sz="1000" b="0" i="0" u="none" strike="noStrike" cap="none">
                <a:solidFill>
                  <a:srgbClr val="3F3F3F"/>
                </a:solidFill>
                <a:latin typeface="Calibri"/>
                <a:ea typeface="Calibri"/>
                <a:cs typeface="Calibri"/>
                <a:sym typeface="Calibri"/>
              </a:defRPr>
            </a:lvl1pPr>
            <a:lvl2pPr marL="914400" marR="0" lvl="1" indent="-292100" algn="l" rtl="0">
              <a:spcBef>
                <a:spcPts val="1000"/>
              </a:spcBef>
              <a:spcAft>
                <a:spcPts val="0"/>
              </a:spcAft>
              <a:buClr>
                <a:srgbClr val="3F3F3F"/>
              </a:buClr>
              <a:buSzPts val="1000"/>
              <a:buFont typeface="Arial"/>
              <a:buChar char="–"/>
              <a:defRPr sz="1000" b="0" i="0" u="none" strike="noStrike" cap="none">
                <a:solidFill>
                  <a:srgbClr val="3F3F3F"/>
                </a:solidFill>
                <a:latin typeface="Calibri"/>
                <a:ea typeface="Calibri"/>
                <a:cs typeface="Calibri"/>
                <a:sym typeface="Calibri"/>
              </a:defRPr>
            </a:lvl2pPr>
            <a:lvl3pPr marL="1371600" marR="0" lvl="2" indent="-292100" algn="l" rtl="0">
              <a:spcBef>
                <a:spcPts val="10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51"/>
        <p:cNvGrpSpPr/>
        <p:nvPr/>
      </p:nvGrpSpPr>
      <p:grpSpPr>
        <a:xfrm>
          <a:off x="0" y="0"/>
          <a:ext cx="0" cy="0"/>
          <a:chOff x="0" y="0"/>
          <a:chExt cx="0" cy="0"/>
        </a:xfrm>
      </p:grpSpPr>
      <p:sp>
        <p:nvSpPr>
          <p:cNvPr id="52" name="Google Shape;52;p27"/>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3"/>
        <p:cNvGrpSpPr/>
        <p:nvPr/>
      </p:nvGrpSpPr>
      <p:grpSpPr>
        <a:xfrm>
          <a:off x="0" y="0"/>
          <a:ext cx="0" cy="0"/>
          <a:chOff x="0" y="0"/>
          <a:chExt cx="0" cy="0"/>
        </a:xfrm>
      </p:grpSpPr>
      <p:sp>
        <p:nvSpPr>
          <p:cNvPr id="54" name="Google Shape;54;p31"/>
          <p:cNvSpPr txBox="1">
            <a:spLocks noGrp="1"/>
          </p:cNvSpPr>
          <p:nvPr>
            <p:ph type="body" idx="1"/>
          </p:nvPr>
        </p:nvSpPr>
        <p:spPr>
          <a:xfrm>
            <a:off x="5810127" y="1223860"/>
            <a:ext cx="2867342" cy="3064056"/>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361950" algn="l" rtl="0">
              <a:spcBef>
                <a:spcPts val="10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5" name="Google Shape;55;p31"/>
          <p:cNvSpPr txBox="1">
            <a:spLocks noGrp="1"/>
          </p:cNvSpPr>
          <p:nvPr>
            <p:ph type="body" idx="2"/>
          </p:nvPr>
        </p:nvSpPr>
        <p:spPr>
          <a:xfrm>
            <a:off x="5154690" y="1223859"/>
            <a:ext cx="419877" cy="3064057"/>
          </a:xfrm>
          <a:prstGeom prst="rect">
            <a:avLst/>
          </a:prstGeom>
          <a:noFill/>
          <a:ln>
            <a:noFill/>
          </a:ln>
        </p:spPr>
        <p:txBody>
          <a:bodyPr spcFirstLastPara="1" wrap="square" lIns="0" tIns="0" rIns="0" bIns="0" anchor="t" anchorCtr="0">
            <a:noAutofit/>
          </a:bodyPr>
          <a:lstStyle>
            <a:lvl1pPr marL="457200" marR="0" lvl="0" indent="-228600" algn="r" rtl="0">
              <a:spcBef>
                <a:spcPts val="0"/>
              </a:spcBef>
              <a:spcAft>
                <a:spcPts val="0"/>
              </a:spcAft>
              <a:buClr>
                <a:schemeClr val="dk1"/>
              </a:buClr>
              <a:buSzPts val="1600"/>
              <a:buFont typeface="Arial"/>
              <a:buNone/>
              <a:defRPr sz="1600" b="0" i="1" u="none" strike="noStrike" cap="none">
                <a:solidFill>
                  <a:schemeClr val="dk1"/>
                </a:solidFill>
                <a:latin typeface="Times New Roman"/>
                <a:ea typeface="Times New Roman"/>
                <a:cs typeface="Times New Roman"/>
                <a:sym typeface="Times New Roman"/>
              </a:defRPr>
            </a:lvl1pPr>
            <a:lvl2pPr marL="914400" marR="0" lvl="1" indent="-361950" algn="l" rtl="0">
              <a:spcBef>
                <a:spcPts val="10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6"/>
        <p:cNvGrpSpPr/>
        <p:nvPr/>
      </p:nvGrpSpPr>
      <p:grpSpPr>
        <a:xfrm>
          <a:off x="0" y="0"/>
          <a:ext cx="0" cy="0"/>
          <a:chOff x="0" y="0"/>
          <a:chExt cx="0" cy="0"/>
        </a:xfrm>
      </p:grpSpPr>
      <p:sp>
        <p:nvSpPr>
          <p:cNvPr id="57" name="Google Shape;57;p32"/>
          <p:cNvSpPr/>
          <p:nvPr/>
        </p:nvSpPr>
        <p:spPr>
          <a:xfrm>
            <a:off x="561187" y="947537"/>
            <a:ext cx="1788883" cy="558807"/>
          </a:xfrm>
          <a:prstGeom prst="rect">
            <a:avLst/>
          </a:prstGeom>
          <a:noFill/>
          <a:ln>
            <a:noFill/>
          </a:ln>
        </p:spPr>
        <p:txBody>
          <a:bodyPr spcFirstLastPara="1" wrap="square" lIns="91425" tIns="45700" rIns="91425" bIns="45700" anchor="ctr" anchorCtr="0">
            <a:spAutoFit/>
          </a:bodyPr>
          <a:lstStyle/>
          <a:p>
            <a:pPr marL="0" marR="0" lvl="0" indent="0" algn="l" rtl="0">
              <a:lnSpc>
                <a:spcPct val="90000"/>
              </a:lnSpc>
              <a:spcBef>
                <a:spcPts val="0"/>
              </a:spcBef>
              <a:spcAft>
                <a:spcPts val="0"/>
              </a:spcAft>
              <a:buNone/>
            </a:pPr>
            <a:r>
              <a:rPr lang="es-ES" sz="4000" i="1">
                <a:solidFill>
                  <a:schemeClr val="dk1"/>
                </a:solidFill>
                <a:latin typeface="Times New Roman"/>
                <a:ea typeface="Times New Roman"/>
                <a:cs typeface="Times New Roman"/>
                <a:sym typeface="Times New Roman"/>
              </a:rPr>
              <a:t>Index</a:t>
            </a:r>
            <a:endParaRPr/>
          </a:p>
        </p:txBody>
      </p:sp>
      <p:cxnSp>
        <p:nvCxnSpPr>
          <p:cNvPr id="58" name="Google Shape;58;p32"/>
          <p:cNvCxnSpPr/>
          <p:nvPr/>
        </p:nvCxnSpPr>
        <p:spPr>
          <a:xfrm>
            <a:off x="625403" y="1564700"/>
            <a:ext cx="4974119" cy="0"/>
          </a:xfrm>
          <a:prstGeom prst="straightConnector1">
            <a:avLst/>
          </a:prstGeom>
          <a:noFill/>
          <a:ln w="9525" cap="flat" cmpd="sng">
            <a:solidFill>
              <a:schemeClr val="dk1"/>
            </a:solidFill>
            <a:prstDash val="solid"/>
            <a:round/>
            <a:headEnd type="none" w="sm" len="sm"/>
            <a:tailEnd type="none" w="sm" len="sm"/>
          </a:ln>
        </p:spPr>
      </p:cxnSp>
      <p:sp>
        <p:nvSpPr>
          <p:cNvPr id="59" name="Google Shape;59;p32"/>
          <p:cNvSpPr txBox="1">
            <a:spLocks noGrp="1"/>
          </p:cNvSpPr>
          <p:nvPr>
            <p:ph type="body" idx="1"/>
          </p:nvPr>
        </p:nvSpPr>
        <p:spPr>
          <a:xfrm>
            <a:off x="1120455" y="1798896"/>
            <a:ext cx="2867342" cy="2397068"/>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361950" algn="l" rtl="0">
              <a:spcBef>
                <a:spcPts val="10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60" name="Google Shape;60;p32"/>
          <p:cNvSpPr txBox="1">
            <a:spLocks noGrp="1"/>
          </p:cNvSpPr>
          <p:nvPr>
            <p:ph type="body" idx="2"/>
          </p:nvPr>
        </p:nvSpPr>
        <p:spPr>
          <a:xfrm>
            <a:off x="547935" y="1798896"/>
            <a:ext cx="419877" cy="2397068"/>
          </a:xfrm>
          <a:prstGeom prst="rect">
            <a:avLst/>
          </a:prstGeom>
          <a:noFill/>
          <a:ln>
            <a:noFill/>
          </a:ln>
        </p:spPr>
        <p:txBody>
          <a:bodyPr spcFirstLastPara="1" wrap="square" lIns="0" tIns="0" rIns="0" bIns="0" anchor="t" anchorCtr="0">
            <a:noAutofit/>
          </a:bodyPr>
          <a:lstStyle>
            <a:lvl1pPr marL="457200" marR="0" lvl="0" indent="-228600" algn="r" rtl="0">
              <a:spcBef>
                <a:spcPts val="0"/>
              </a:spcBef>
              <a:spcAft>
                <a:spcPts val="0"/>
              </a:spcAft>
              <a:buClr>
                <a:schemeClr val="dk1"/>
              </a:buClr>
              <a:buSzPts val="1600"/>
              <a:buFont typeface="Arial"/>
              <a:buNone/>
              <a:defRPr sz="1600" b="0" i="1" u="none" strike="noStrike" cap="none">
                <a:solidFill>
                  <a:schemeClr val="dk1"/>
                </a:solidFill>
                <a:latin typeface="Times New Roman"/>
                <a:ea typeface="Times New Roman"/>
                <a:cs typeface="Times New Roman"/>
                <a:sym typeface="Times New Roman"/>
              </a:defRPr>
            </a:lvl1pPr>
            <a:lvl2pPr marL="914400" marR="0" lvl="1" indent="-361950" algn="l" rtl="0">
              <a:spcBef>
                <a:spcPts val="10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61" name="Google Shape;61;p32"/>
          <p:cNvSpPr>
            <a:spLocks noGrp="1"/>
          </p:cNvSpPr>
          <p:nvPr>
            <p:ph type="pic" idx="3"/>
          </p:nvPr>
        </p:nvSpPr>
        <p:spPr>
          <a:xfrm>
            <a:off x="7105650" y="4367718"/>
            <a:ext cx="1604963" cy="399037"/>
          </a:xfrm>
          <a:prstGeom prst="rect">
            <a:avLst/>
          </a:prstGeom>
          <a:noFill/>
          <a:ln>
            <a:noFill/>
          </a:ln>
        </p:spPr>
      </p:sp>
      <p:sp>
        <p:nvSpPr>
          <p:cNvPr id="62" name="Google Shape;62;p32"/>
          <p:cNvSpPr>
            <a:spLocks noGrp="1"/>
          </p:cNvSpPr>
          <p:nvPr>
            <p:ph type="pic" idx="4"/>
          </p:nvPr>
        </p:nvSpPr>
        <p:spPr>
          <a:xfrm>
            <a:off x="5818628" y="293066"/>
            <a:ext cx="1565837" cy="1296000"/>
          </a:xfrm>
          <a:prstGeom prst="rect">
            <a:avLst/>
          </a:prstGeom>
          <a:noFill/>
          <a:ln>
            <a:noFill/>
          </a:ln>
        </p:spPr>
      </p:sp>
      <p:sp>
        <p:nvSpPr>
          <p:cNvPr id="63" name="Google Shape;63;p32"/>
          <p:cNvSpPr>
            <a:spLocks noGrp="1"/>
          </p:cNvSpPr>
          <p:nvPr>
            <p:ph type="pic" idx="5"/>
          </p:nvPr>
        </p:nvSpPr>
        <p:spPr>
          <a:xfrm>
            <a:off x="7432824" y="293066"/>
            <a:ext cx="1565837" cy="1296000"/>
          </a:xfrm>
          <a:prstGeom prst="rect">
            <a:avLst/>
          </a:prstGeom>
          <a:noFill/>
          <a:ln>
            <a:noFill/>
          </a:ln>
        </p:spPr>
      </p:sp>
      <p:sp>
        <p:nvSpPr>
          <p:cNvPr id="64" name="Google Shape;64;p32"/>
          <p:cNvSpPr>
            <a:spLocks noGrp="1"/>
          </p:cNvSpPr>
          <p:nvPr>
            <p:ph type="pic" idx="6"/>
          </p:nvPr>
        </p:nvSpPr>
        <p:spPr>
          <a:xfrm>
            <a:off x="5819852" y="1641050"/>
            <a:ext cx="1565837" cy="1296000"/>
          </a:xfrm>
          <a:prstGeom prst="rect">
            <a:avLst/>
          </a:prstGeom>
          <a:noFill/>
          <a:ln>
            <a:noFill/>
          </a:ln>
        </p:spPr>
      </p:sp>
      <p:sp>
        <p:nvSpPr>
          <p:cNvPr id="65" name="Google Shape;65;p32"/>
          <p:cNvSpPr>
            <a:spLocks noGrp="1"/>
          </p:cNvSpPr>
          <p:nvPr>
            <p:ph type="pic" idx="7"/>
          </p:nvPr>
        </p:nvSpPr>
        <p:spPr>
          <a:xfrm>
            <a:off x="7434048" y="1641050"/>
            <a:ext cx="1565837" cy="1296000"/>
          </a:xfrm>
          <a:prstGeom prst="rect">
            <a:avLst/>
          </a:prstGeom>
          <a:noFill/>
          <a:ln>
            <a:noFill/>
          </a:ln>
        </p:spPr>
      </p:sp>
      <p:sp>
        <p:nvSpPr>
          <p:cNvPr id="66" name="Google Shape;66;p32"/>
          <p:cNvSpPr>
            <a:spLocks noGrp="1"/>
          </p:cNvSpPr>
          <p:nvPr>
            <p:ph type="pic" idx="8"/>
          </p:nvPr>
        </p:nvSpPr>
        <p:spPr>
          <a:xfrm>
            <a:off x="5818628" y="2989034"/>
            <a:ext cx="1565837" cy="1296000"/>
          </a:xfrm>
          <a:prstGeom prst="rect">
            <a:avLst/>
          </a:prstGeom>
          <a:noFill/>
          <a:ln>
            <a:noFill/>
          </a:ln>
        </p:spPr>
      </p:sp>
      <p:sp>
        <p:nvSpPr>
          <p:cNvPr id="67" name="Google Shape;67;p32"/>
          <p:cNvSpPr>
            <a:spLocks noGrp="1"/>
          </p:cNvSpPr>
          <p:nvPr>
            <p:ph type="pic" idx="9"/>
          </p:nvPr>
        </p:nvSpPr>
        <p:spPr>
          <a:xfrm>
            <a:off x="7432824" y="2989034"/>
            <a:ext cx="1565837" cy="12960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8"/>
        <p:cNvGrpSpPr/>
        <p:nvPr/>
      </p:nvGrpSpPr>
      <p:grpSpPr>
        <a:xfrm>
          <a:off x="0" y="0"/>
          <a:ext cx="0" cy="0"/>
          <a:chOff x="0" y="0"/>
          <a:chExt cx="0" cy="0"/>
        </a:xfrm>
      </p:grpSpPr>
      <p:sp>
        <p:nvSpPr>
          <p:cNvPr id="69" name="Google Shape;69;p33"/>
          <p:cNvSpPr>
            <a:spLocks noGrp="1"/>
          </p:cNvSpPr>
          <p:nvPr>
            <p:ph type="pic" idx="2"/>
          </p:nvPr>
        </p:nvSpPr>
        <p:spPr>
          <a:xfrm>
            <a:off x="76200" y="680935"/>
            <a:ext cx="8983980" cy="3604100"/>
          </a:xfrm>
          <a:prstGeom prst="rect">
            <a:avLst/>
          </a:prstGeom>
          <a:noFill/>
          <a:ln>
            <a:noFill/>
          </a:ln>
        </p:spPr>
      </p:sp>
      <p:sp>
        <p:nvSpPr>
          <p:cNvPr id="70" name="Google Shape;70;p33"/>
          <p:cNvSpPr txBox="1">
            <a:spLocks noGrp="1"/>
          </p:cNvSpPr>
          <p:nvPr>
            <p:ph type="body" idx="1"/>
          </p:nvPr>
        </p:nvSpPr>
        <p:spPr>
          <a:xfrm>
            <a:off x="7445572" y="101792"/>
            <a:ext cx="1461218" cy="2397068"/>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Clr>
                <a:srgbClr val="3F3F3F"/>
              </a:buClr>
              <a:buSzPts val="13000"/>
              <a:buFont typeface="Arial"/>
              <a:buNone/>
              <a:defRPr sz="13000" b="1" i="1" u="none" strike="noStrike" cap="none">
                <a:solidFill>
                  <a:srgbClr val="3F3F3F"/>
                </a:solidFill>
                <a:latin typeface="Times New Roman"/>
                <a:ea typeface="Times New Roman"/>
                <a:cs typeface="Times New Roman"/>
                <a:sym typeface="Times New Roman"/>
              </a:defRPr>
            </a:lvl1pPr>
            <a:lvl2pPr marL="914400" marR="0" lvl="1" indent="-361950" algn="l" rtl="0">
              <a:spcBef>
                <a:spcPts val="10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71" name="Google Shape;71;p33"/>
          <p:cNvSpPr txBox="1">
            <a:spLocks noGrp="1"/>
          </p:cNvSpPr>
          <p:nvPr>
            <p:ph type="title"/>
          </p:nvPr>
        </p:nvSpPr>
        <p:spPr>
          <a:xfrm>
            <a:off x="487418" y="2996200"/>
            <a:ext cx="4167027" cy="123692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5000"/>
              <a:buFont typeface="Times New Roman"/>
              <a:buNone/>
              <a:defRPr sz="5000" b="0" i="0" u="none" strike="noStrike" cap="none">
                <a:solidFill>
                  <a:schemeClr val="dk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2" name="Google Shape;72;p33"/>
          <p:cNvSpPr>
            <a:spLocks noGrp="1"/>
          </p:cNvSpPr>
          <p:nvPr>
            <p:ph type="pic" idx="3"/>
          </p:nvPr>
        </p:nvSpPr>
        <p:spPr>
          <a:xfrm>
            <a:off x="7105650" y="4367718"/>
            <a:ext cx="1604963" cy="399037"/>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3"/>
        <p:cNvGrpSpPr/>
        <p:nvPr/>
      </p:nvGrpSpPr>
      <p:grpSpPr>
        <a:xfrm>
          <a:off x="0" y="0"/>
          <a:ext cx="0" cy="0"/>
          <a:chOff x="0" y="0"/>
          <a:chExt cx="0" cy="0"/>
        </a:xfrm>
      </p:grpSpPr>
      <p:cxnSp>
        <p:nvCxnSpPr>
          <p:cNvPr id="74" name="Google Shape;74;p34"/>
          <p:cNvCxnSpPr/>
          <p:nvPr/>
        </p:nvCxnSpPr>
        <p:spPr>
          <a:xfrm rot="10800000">
            <a:off x="2833141" y="930518"/>
            <a:ext cx="0" cy="3443363"/>
          </a:xfrm>
          <a:prstGeom prst="straightConnector1">
            <a:avLst/>
          </a:prstGeom>
          <a:noFill/>
          <a:ln w="9525" cap="flat" cmpd="sng">
            <a:solidFill>
              <a:schemeClr val="dk1"/>
            </a:solidFill>
            <a:prstDash val="solid"/>
            <a:round/>
            <a:headEnd type="none" w="sm" len="sm"/>
            <a:tailEnd type="none" w="sm" len="sm"/>
          </a:ln>
        </p:spPr>
      </p:cxnSp>
      <p:sp>
        <p:nvSpPr>
          <p:cNvPr id="75" name="Google Shape;75;p34"/>
          <p:cNvSpPr txBox="1">
            <a:spLocks noGrp="1"/>
          </p:cNvSpPr>
          <p:nvPr>
            <p:ph type="title"/>
          </p:nvPr>
        </p:nvSpPr>
        <p:spPr>
          <a:xfrm>
            <a:off x="3369917" y="1722361"/>
            <a:ext cx="4167027" cy="1935239"/>
          </a:xfrm>
          <a:prstGeom prst="rect">
            <a:avLst/>
          </a:prstGeom>
          <a:noFill/>
          <a:ln>
            <a:noFill/>
          </a:ln>
        </p:spPr>
        <p:txBody>
          <a:bodyPr spcFirstLastPara="1" wrap="square" lIns="91425" tIns="45700" rIns="91425" bIns="45700" anchor="ctr" anchorCtr="0">
            <a:noAutofit/>
          </a:bodyPr>
          <a:lstStyle>
            <a:lvl1pPr marR="0" lvl="0" algn="l" rtl="0">
              <a:lnSpc>
                <a:spcPct val="75000"/>
              </a:lnSpc>
              <a:spcBef>
                <a:spcPts val="0"/>
              </a:spcBef>
              <a:spcAft>
                <a:spcPts val="0"/>
              </a:spcAft>
              <a:buClr>
                <a:schemeClr val="dk1"/>
              </a:buClr>
              <a:buSzPts val="6000"/>
              <a:buFont typeface="Times New Roman"/>
              <a:buNone/>
              <a:defRPr sz="6000" b="0" i="0" u="none" strike="noStrike" cap="none">
                <a:solidFill>
                  <a:schemeClr val="dk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6" name="Google Shape;76;p34"/>
          <p:cNvSpPr txBox="1">
            <a:spLocks noGrp="1"/>
          </p:cNvSpPr>
          <p:nvPr>
            <p:ph type="body" idx="1"/>
          </p:nvPr>
        </p:nvSpPr>
        <p:spPr>
          <a:xfrm>
            <a:off x="1037277" y="1014925"/>
            <a:ext cx="1461218" cy="2397068"/>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Clr>
                <a:srgbClr val="BFBFBF"/>
              </a:buClr>
              <a:buSzPts val="18000"/>
              <a:buFont typeface="Arial"/>
              <a:buNone/>
              <a:defRPr sz="18000" b="1" i="1" u="none" strike="noStrike" cap="none">
                <a:solidFill>
                  <a:srgbClr val="BFBFBF"/>
                </a:solidFill>
                <a:latin typeface="Times New Roman"/>
                <a:ea typeface="Times New Roman"/>
                <a:cs typeface="Times New Roman"/>
                <a:sym typeface="Times New Roman"/>
              </a:defRPr>
            </a:lvl1pPr>
            <a:lvl2pPr marL="914400" marR="0" lvl="1" indent="-361950" algn="l" rtl="0">
              <a:spcBef>
                <a:spcPts val="10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77" name="Google Shape;77;p34"/>
          <p:cNvSpPr>
            <a:spLocks noGrp="1"/>
          </p:cNvSpPr>
          <p:nvPr>
            <p:ph type="pic" idx="2"/>
          </p:nvPr>
        </p:nvSpPr>
        <p:spPr>
          <a:xfrm>
            <a:off x="7105650" y="4367718"/>
            <a:ext cx="1604963" cy="399037"/>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78"/>
        <p:cNvGrpSpPr/>
        <p:nvPr/>
      </p:nvGrpSpPr>
      <p:grpSpPr>
        <a:xfrm>
          <a:off x="0" y="0"/>
          <a:ext cx="0" cy="0"/>
          <a:chOff x="0" y="0"/>
          <a:chExt cx="0" cy="0"/>
        </a:xfrm>
      </p:grpSpPr>
      <p:sp>
        <p:nvSpPr>
          <p:cNvPr id="79" name="Google Shape;79;p35"/>
          <p:cNvSpPr txBox="1">
            <a:spLocks noGrp="1"/>
          </p:cNvSpPr>
          <p:nvPr>
            <p:ph type="body" idx="1"/>
          </p:nvPr>
        </p:nvSpPr>
        <p:spPr>
          <a:xfrm>
            <a:off x="530061" y="1407111"/>
            <a:ext cx="1755229" cy="82642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80" name="Google Shape;80;p35"/>
          <p:cNvSpPr txBox="1">
            <a:spLocks noGrp="1"/>
          </p:cNvSpPr>
          <p:nvPr>
            <p:ph type="body" idx="2"/>
          </p:nvPr>
        </p:nvSpPr>
        <p:spPr>
          <a:xfrm>
            <a:off x="2500432" y="1407110"/>
            <a:ext cx="1755229" cy="90516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81" name="Google Shape;81;p35"/>
          <p:cNvSpPr txBox="1">
            <a:spLocks noGrp="1"/>
          </p:cNvSpPr>
          <p:nvPr>
            <p:ph type="body" idx="3"/>
          </p:nvPr>
        </p:nvSpPr>
        <p:spPr>
          <a:xfrm>
            <a:off x="4459259" y="1407110"/>
            <a:ext cx="1807919" cy="905161"/>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cxnSp>
        <p:nvCxnSpPr>
          <p:cNvPr id="82" name="Google Shape;82;p35"/>
          <p:cNvCxnSpPr/>
          <p:nvPr/>
        </p:nvCxnSpPr>
        <p:spPr>
          <a:xfrm rot="10800000">
            <a:off x="530062" y="1206645"/>
            <a:ext cx="5765634" cy="0"/>
          </a:xfrm>
          <a:prstGeom prst="straightConnector1">
            <a:avLst/>
          </a:prstGeom>
          <a:noFill/>
          <a:ln w="9525" cap="flat" cmpd="sng">
            <a:solidFill>
              <a:schemeClr val="dk1"/>
            </a:solidFill>
            <a:prstDash val="solid"/>
            <a:round/>
            <a:headEnd type="none" w="sm" len="sm"/>
            <a:tailEnd type="none" w="sm" len="sm"/>
          </a:ln>
        </p:spPr>
      </p:cxnSp>
      <p:cxnSp>
        <p:nvCxnSpPr>
          <p:cNvPr id="83" name="Google Shape;83;p35"/>
          <p:cNvCxnSpPr/>
          <p:nvPr/>
        </p:nvCxnSpPr>
        <p:spPr>
          <a:xfrm>
            <a:off x="7748829" y="-504"/>
            <a:ext cx="0" cy="428902"/>
          </a:xfrm>
          <a:prstGeom prst="straightConnector1">
            <a:avLst/>
          </a:prstGeom>
          <a:noFill/>
          <a:ln w="9525" cap="flat" cmpd="sng">
            <a:solidFill>
              <a:schemeClr val="dk1"/>
            </a:solidFill>
            <a:prstDash val="solid"/>
            <a:round/>
            <a:headEnd type="none" w="sm" len="sm"/>
            <a:tailEnd type="none" w="sm" len="sm"/>
          </a:ln>
        </p:spPr>
      </p:cxnSp>
      <p:sp>
        <p:nvSpPr>
          <p:cNvPr id="84" name="Google Shape;84;p35"/>
          <p:cNvSpPr>
            <a:spLocks noGrp="1"/>
          </p:cNvSpPr>
          <p:nvPr>
            <p:ph type="pic" idx="4"/>
          </p:nvPr>
        </p:nvSpPr>
        <p:spPr>
          <a:xfrm>
            <a:off x="152525" y="2624296"/>
            <a:ext cx="6114653" cy="1981170"/>
          </a:xfrm>
          <a:prstGeom prst="rect">
            <a:avLst/>
          </a:prstGeom>
          <a:noFill/>
          <a:ln>
            <a:noFill/>
          </a:ln>
        </p:spPr>
      </p:sp>
      <p:sp>
        <p:nvSpPr>
          <p:cNvPr id="85" name="Google Shape;85;p35"/>
          <p:cNvSpPr txBox="1">
            <a:spLocks noGrp="1"/>
          </p:cNvSpPr>
          <p:nvPr>
            <p:ph type="title"/>
          </p:nvPr>
        </p:nvSpPr>
        <p:spPr>
          <a:xfrm>
            <a:off x="435849" y="726183"/>
            <a:ext cx="5838823" cy="42890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35"/>
          <p:cNvSpPr txBox="1">
            <a:spLocks noGrp="1"/>
          </p:cNvSpPr>
          <p:nvPr>
            <p:ph type="body" idx="5"/>
          </p:nvPr>
        </p:nvSpPr>
        <p:spPr>
          <a:xfrm>
            <a:off x="6865495" y="965713"/>
            <a:ext cx="1769463" cy="1215356"/>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280"/>
              </a:spcBef>
              <a:spcAft>
                <a:spcPts val="0"/>
              </a:spcAft>
              <a:buClr>
                <a:schemeClr val="dk1"/>
              </a:buClr>
              <a:buSzPts val="1400"/>
              <a:buFont typeface="Arial"/>
              <a:buNone/>
              <a:defRPr sz="1400" b="0" i="0" u="none" strike="noStrike" cap="none">
                <a:solidFill>
                  <a:schemeClr val="dk1"/>
                </a:solidFill>
                <a:latin typeface="Times"/>
                <a:ea typeface="Times"/>
                <a:cs typeface="Times"/>
                <a:sym typeface="Times"/>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87" name="Google Shape;87;p35"/>
          <p:cNvSpPr txBox="1">
            <a:spLocks noGrp="1"/>
          </p:cNvSpPr>
          <p:nvPr>
            <p:ph type="body" idx="6"/>
          </p:nvPr>
        </p:nvSpPr>
        <p:spPr>
          <a:xfrm>
            <a:off x="7778809" y="191460"/>
            <a:ext cx="1100751"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160"/>
              </a:spcBef>
              <a:spcAft>
                <a:spcPts val="0"/>
              </a:spcAft>
              <a:buClr>
                <a:schemeClr val="dk1"/>
              </a:buClr>
              <a:buSzPts val="800"/>
              <a:buFont typeface="Arial"/>
              <a:buNone/>
              <a:defRPr sz="8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88" name="Google Shape;88;p35"/>
          <p:cNvSpPr txBox="1">
            <a:spLocks noGrp="1"/>
          </p:cNvSpPr>
          <p:nvPr>
            <p:ph type="body" idx="7"/>
          </p:nvPr>
        </p:nvSpPr>
        <p:spPr>
          <a:xfrm>
            <a:off x="7463479" y="191460"/>
            <a:ext cx="205224"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200"/>
              </a:spcBef>
              <a:spcAft>
                <a:spcPts val="0"/>
              </a:spcAft>
              <a:buClr>
                <a:schemeClr val="dk1"/>
              </a:buClr>
              <a:buSzPts val="1000"/>
              <a:buFont typeface="Arial"/>
              <a:buNone/>
              <a:defRPr sz="10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89" name="Google Shape;89;p35"/>
          <p:cNvSpPr>
            <a:spLocks noGrp="1"/>
          </p:cNvSpPr>
          <p:nvPr>
            <p:ph type="pic" idx="8"/>
          </p:nvPr>
        </p:nvSpPr>
        <p:spPr>
          <a:xfrm>
            <a:off x="7105650" y="4367718"/>
            <a:ext cx="1604963" cy="399037"/>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90"/>
        <p:cNvGrpSpPr/>
        <p:nvPr/>
      </p:nvGrpSpPr>
      <p:grpSpPr>
        <a:xfrm>
          <a:off x="0" y="0"/>
          <a:ext cx="0" cy="0"/>
          <a:chOff x="0" y="0"/>
          <a:chExt cx="0" cy="0"/>
        </a:xfrm>
      </p:grpSpPr>
      <p:sp>
        <p:nvSpPr>
          <p:cNvPr id="91" name="Google Shape;91;p36"/>
          <p:cNvSpPr txBox="1">
            <a:spLocks noGrp="1"/>
          </p:cNvSpPr>
          <p:nvPr>
            <p:ph type="body" idx="1"/>
          </p:nvPr>
        </p:nvSpPr>
        <p:spPr>
          <a:xfrm>
            <a:off x="530061" y="1407111"/>
            <a:ext cx="1755229" cy="82642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92" name="Google Shape;92;p36"/>
          <p:cNvSpPr txBox="1">
            <a:spLocks noGrp="1"/>
          </p:cNvSpPr>
          <p:nvPr>
            <p:ph type="body" idx="2"/>
          </p:nvPr>
        </p:nvSpPr>
        <p:spPr>
          <a:xfrm>
            <a:off x="2500432" y="1407110"/>
            <a:ext cx="1755229" cy="90516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cxnSp>
        <p:nvCxnSpPr>
          <p:cNvPr id="93" name="Google Shape;93;p36"/>
          <p:cNvCxnSpPr/>
          <p:nvPr/>
        </p:nvCxnSpPr>
        <p:spPr>
          <a:xfrm rot="10800000">
            <a:off x="530062" y="1206645"/>
            <a:ext cx="5065985" cy="0"/>
          </a:xfrm>
          <a:prstGeom prst="straightConnector1">
            <a:avLst/>
          </a:prstGeom>
          <a:noFill/>
          <a:ln w="9525" cap="flat" cmpd="sng">
            <a:solidFill>
              <a:schemeClr val="dk1"/>
            </a:solidFill>
            <a:prstDash val="solid"/>
            <a:round/>
            <a:headEnd type="none" w="sm" len="sm"/>
            <a:tailEnd type="none" w="sm" len="sm"/>
          </a:ln>
        </p:spPr>
      </p:cxnSp>
      <p:cxnSp>
        <p:nvCxnSpPr>
          <p:cNvPr id="94" name="Google Shape;94;p36"/>
          <p:cNvCxnSpPr/>
          <p:nvPr/>
        </p:nvCxnSpPr>
        <p:spPr>
          <a:xfrm>
            <a:off x="7748829" y="-504"/>
            <a:ext cx="0" cy="428902"/>
          </a:xfrm>
          <a:prstGeom prst="straightConnector1">
            <a:avLst/>
          </a:prstGeom>
          <a:noFill/>
          <a:ln w="9525" cap="flat" cmpd="sng">
            <a:solidFill>
              <a:schemeClr val="dk1"/>
            </a:solidFill>
            <a:prstDash val="solid"/>
            <a:round/>
            <a:headEnd type="none" w="sm" len="sm"/>
            <a:tailEnd type="none" w="sm" len="sm"/>
          </a:ln>
        </p:spPr>
      </p:cxnSp>
      <p:sp>
        <p:nvSpPr>
          <p:cNvPr id="95" name="Google Shape;95;p36"/>
          <p:cNvSpPr txBox="1">
            <a:spLocks noGrp="1"/>
          </p:cNvSpPr>
          <p:nvPr>
            <p:ph type="title"/>
          </p:nvPr>
        </p:nvSpPr>
        <p:spPr>
          <a:xfrm>
            <a:off x="435850" y="726183"/>
            <a:ext cx="5160198" cy="42890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6" name="Google Shape;96;p36"/>
          <p:cNvSpPr txBox="1">
            <a:spLocks noGrp="1"/>
          </p:cNvSpPr>
          <p:nvPr>
            <p:ph type="body" idx="3"/>
          </p:nvPr>
        </p:nvSpPr>
        <p:spPr>
          <a:xfrm>
            <a:off x="7463479" y="191460"/>
            <a:ext cx="205224"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200"/>
              </a:spcBef>
              <a:spcAft>
                <a:spcPts val="0"/>
              </a:spcAft>
              <a:buClr>
                <a:schemeClr val="dk1"/>
              </a:buClr>
              <a:buSzPts val="1000"/>
              <a:buFont typeface="Arial"/>
              <a:buNone/>
              <a:defRPr sz="10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97" name="Google Shape;97;p36"/>
          <p:cNvSpPr txBox="1">
            <a:spLocks noGrp="1"/>
          </p:cNvSpPr>
          <p:nvPr>
            <p:ph type="body" idx="4"/>
          </p:nvPr>
        </p:nvSpPr>
        <p:spPr>
          <a:xfrm>
            <a:off x="1345732" y="2992110"/>
            <a:ext cx="1769463" cy="1215356"/>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280"/>
              </a:spcBef>
              <a:spcAft>
                <a:spcPts val="0"/>
              </a:spcAft>
              <a:buClr>
                <a:schemeClr val="dk1"/>
              </a:buClr>
              <a:buSzPts val="1400"/>
              <a:buFont typeface="Arial"/>
              <a:buNone/>
              <a:defRPr sz="1400" b="0" i="0" u="none" strike="noStrike" cap="none">
                <a:solidFill>
                  <a:schemeClr val="dk1"/>
                </a:solidFill>
                <a:latin typeface="Times"/>
                <a:ea typeface="Times"/>
                <a:cs typeface="Times"/>
                <a:sym typeface="Times"/>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98" name="Google Shape;98;p36"/>
          <p:cNvSpPr>
            <a:spLocks noGrp="1"/>
          </p:cNvSpPr>
          <p:nvPr>
            <p:ph type="pic" idx="5"/>
          </p:nvPr>
        </p:nvSpPr>
        <p:spPr>
          <a:xfrm>
            <a:off x="5596047" y="609599"/>
            <a:ext cx="3400808" cy="3709673"/>
          </a:xfrm>
          <a:prstGeom prst="rect">
            <a:avLst/>
          </a:prstGeom>
          <a:noFill/>
          <a:ln>
            <a:noFill/>
          </a:ln>
        </p:spPr>
      </p:sp>
      <p:sp>
        <p:nvSpPr>
          <p:cNvPr id="99" name="Google Shape;99;p36"/>
          <p:cNvSpPr>
            <a:spLocks noGrp="1"/>
          </p:cNvSpPr>
          <p:nvPr>
            <p:ph type="pic" idx="6"/>
          </p:nvPr>
        </p:nvSpPr>
        <p:spPr>
          <a:xfrm>
            <a:off x="4110785" y="2590389"/>
            <a:ext cx="2286000" cy="2056079"/>
          </a:xfrm>
          <a:prstGeom prst="rect">
            <a:avLst/>
          </a:prstGeom>
          <a:noFill/>
          <a:ln w="25400" cap="flat" cmpd="sng">
            <a:solidFill>
              <a:schemeClr val="lt1"/>
            </a:solidFill>
            <a:prstDash val="solid"/>
            <a:round/>
            <a:headEnd type="none" w="sm" len="sm"/>
            <a:tailEnd type="none" w="sm" len="sm"/>
          </a:ln>
        </p:spPr>
      </p:sp>
      <p:sp>
        <p:nvSpPr>
          <p:cNvPr id="100" name="Google Shape;100;p36"/>
          <p:cNvSpPr txBox="1">
            <a:spLocks noGrp="1"/>
          </p:cNvSpPr>
          <p:nvPr>
            <p:ph type="body" idx="7"/>
          </p:nvPr>
        </p:nvSpPr>
        <p:spPr>
          <a:xfrm>
            <a:off x="7778809" y="191460"/>
            <a:ext cx="1100751"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160"/>
              </a:spcBef>
              <a:spcAft>
                <a:spcPts val="0"/>
              </a:spcAft>
              <a:buClr>
                <a:schemeClr val="dk1"/>
              </a:buClr>
              <a:buSzPts val="800"/>
              <a:buFont typeface="Arial"/>
              <a:buNone/>
              <a:defRPr sz="8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01" name="Google Shape;101;p36"/>
          <p:cNvSpPr>
            <a:spLocks noGrp="1"/>
          </p:cNvSpPr>
          <p:nvPr>
            <p:ph type="pic" idx="8"/>
          </p:nvPr>
        </p:nvSpPr>
        <p:spPr>
          <a:xfrm>
            <a:off x="7105650" y="4367718"/>
            <a:ext cx="1604963" cy="399037"/>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102"/>
        <p:cNvGrpSpPr/>
        <p:nvPr/>
      </p:nvGrpSpPr>
      <p:grpSpPr>
        <a:xfrm>
          <a:off x="0" y="0"/>
          <a:ext cx="0" cy="0"/>
          <a:chOff x="0" y="0"/>
          <a:chExt cx="0" cy="0"/>
        </a:xfrm>
      </p:grpSpPr>
      <p:cxnSp>
        <p:nvCxnSpPr>
          <p:cNvPr id="103" name="Google Shape;103;p37"/>
          <p:cNvCxnSpPr/>
          <p:nvPr/>
        </p:nvCxnSpPr>
        <p:spPr>
          <a:xfrm rot="10800000">
            <a:off x="5689018" y="1837266"/>
            <a:ext cx="2178393" cy="0"/>
          </a:xfrm>
          <a:prstGeom prst="straightConnector1">
            <a:avLst/>
          </a:prstGeom>
          <a:noFill/>
          <a:ln w="12700" cap="flat" cmpd="sng">
            <a:solidFill>
              <a:schemeClr val="dk1"/>
            </a:solidFill>
            <a:prstDash val="solid"/>
            <a:round/>
            <a:headEnd type="none" w="sm" len="sm"/>
            <a:tailEnd type="none" w="sm" len="sm"/>
          </a:ln>
        </p:spPr>
      </p:cxnSp>
      <p:sp>
        <p:nvSpPr>
          <p:cNvPr id="104" name="Google Shape;104;p37"/>
          <p:cNvSpPr txBox="1">
            <a:spLocks noGrp="1"/>
          </p:cNvSpPr>
          <p:nvPr>
            <p:ph type="body" idx="1"/>
          </p:nvPr>
        </p:nvSpPr>
        <p:spPr>
          <a:xfrm>
            <a:off x="5688356" y="2114958"/>
            <a:ext cx="2179055" cy="1876295"/>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05" name="Google Shape;105;p37"/>
          <p:cNvSpPr>
            <a:spLocks noGrp="1"/>
          </p:cNvSpPr>
          <p:nvPr>
            <p:ph type="pic" idx="2"/>
          </p:nvPr>
        </p:nvSpPr>
        <p:spPr>
          <a:xfrm>
            <a:off x="118180" y="692226"/>
            <a:ext cx="4278560" cy="4026642"/>
          </a:xfrm>
          <a:prstGeom prst="rect">
            <a:avLst/>
          </a:prstGeom>
          <a:noFill/>
          <a:ln>
            <a:noFill/>
          </a:ln>
        </p:spPr>
      </p:sp>
      <p:sp>
        <p:nvSpPr>
          <p:cNvPr id="106" name="Google Shape;106;p37"/>
          <p:cNvSpPr txBox="1">
            <a:spLocks noGrp="1"/>
          </p:cNvSpPr>
          <p:nvPr>
            <p:ph type="title"/>
          </p:nvPr>
        </p:nvSpPr>
        <p:spPr>
          <a:xfrm>
            <a:off x="5596776" y="1187716"/>
            <a:ext cx="2270630" cy="559750"/>
          </a:xfrm>
          <a:prstGeom prst="rect">
            <a:avLst/>
          </a:prstGeom>
          <a:noFill/>
          <a:ln>
            <a:noFill/>
          </a:ln>
        </p:spPr>
        <p:txBody>
          <a:bodyPr spcFirstLastPara="1" wrap="square" lIns="91425" tIns="45700" rIns="91425" bIns="45700" anchor="t" anchorCtr="0">
            <a:noAutofit/>
          </a:bodyPr>
          <a:lstStyle>
            <a:lvl1pPr marR="0" lvl="0" algn="l" rtl="0">
              <a:lnSpc>
                <a:spcPct val="85000"/>
              </a:lnSpc>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107" name="Google Shape;107;p37"/>
          <p:cNvCxnSpPr/>
          <p:nvPr/>
        </p:nvCxnSpPr>
        <p:spPr>
          <a:xfrm>
            <a:off x="7748829" y="-504"/>
            <a:ext cx="0" cy="428902"/>
          </a:xfrm>
          <a:prstGeom prst="straightConnector1">
            <a:avLst/>
          </a:prstGeom>
          <a:noFill/>
          <a:ln w="9525" cap="flat" cmpd="sng">
            <a:solidFill>
              <a:schemeClr val="dk1"/>
            </a:solidFill>
            <a:prstDash val="solid"/>
            <a:round/>
            <a:headEnd type="none" w="sm" len="sm"/>
            <a:tailEnd type="none" w="sm" len="sm"/>
          </a:ln>
        </p:spPr>
      </p:cxnSp>
      <p:sp>
        <p:nvSpPr>
          <p:cNvPr id="108" name="Google Shape;108;p37"/>
          <p:cNvSpPr txBox="1">
            <a:spLocks noGrp="1"/>
          </p:cNvSpPr>
          <p:nvPr>
            <p:ph type="body" idx="3"/>
          </p:nvPr>
        </p:nvSpPr>
        <p:spPr>
          <a:xfrm>
            <a:off x="7463479" y="191460"/>
            <a:ext cx="205224"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200"/>
              </a:spcBef>
              <a:spcAft>
                <a:spcPts val="0"/>
              </a:spcAft>
              <a:buClr>
                <a:schemeClr val="dk1"/>
              </a:buClr>
              <a:buSzPts val="1000"/>
              <a:buFont typeface="Arial"/>
              <a:buNone/>
              <a:defRPr sz="10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09" name="Google Shape;109;p37"/>
          <p:cNvSpPr txBox="1">
            <a:spLocks noGrp="1"/>
          </p:cNvSpPr>
          <p:nvPr>
            <p:ph type="body" idx="4"/>
          </p:nvPr>
        </p:nvSpPr>
        <p:spPr>
          <a:xfrm>
            <a:off x="7778809" y="191460"/>
            <a:ext cx="1100751"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160"/>
              </a:spcBef>
              <a:spcAft>
                <a:spcPts val="0"/>
              </a:spcAft>
              <a:buClr>
                <a:schemeClr val="dk1"/>
              </a:buClr>
              <a:buSzPts val="800"/>
              <a:buFont typeface="Arial"/>
              <a:buNone/>
              <a:defRPr sz="8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10" name="Google Shape;110;p37"/>
          <p:cNvSpPr>
            <a:spLocks noGrp="1"/>
          </p:cNvSpPr>
          <p:nvPr>
            <p:ph type="pic" idx="5"/>
          </p:nvPr>
        </p:nvSpPr>
        <p:spPr>
          <a:xfrm>
            <a:off x="7105650" y="4367718"/>
            <a:ext cx="1604963" cy="399037"/>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111"/>
        <p:cNvGrpSpPr/>
        <p:nvPr/>
      </p:nvGrpSpPr>
      <p:grpSpPr>
        <a:xfrm>
          <a:off x="0" y="0"/>
          <a:ext cx="0" cy="0"/>
          <a:chOff x="0" y="0"/>
          <a:chExt cx="0" cy="0"/>
        </a:xfrm>
      </p:grpSpPr>
      <p:cxnSp>
        <p:nvCxnSpPr>
          <p:cNvPr id="112" name="Google Shape;112;p38"/>
          <p:cNvCxnSpPr/>
          <p:nvPr/>
        </p:nvCxnSpPr>
        <p:spPr>
          <a:xfrm rot="10800000">
            <a:off x="530062" y="1206645"/>
            <a:ext cx="5765634" cy="0"/>
          </a:xfrm>
          <a:prstGeom prst="straightConnector1">
            <a:avLst/>
          </a:prstGeom>
          <a:noFill/>
          <a:ln w="9525" cap="flat" cmpd="sng">
            <a:solidFill>
              <a:schemeClr val="dk1"/>
            </a:solidFill>
            <a:prstDash val="solid"/>
            <a:round/>
            <a:headEnd type="none" w="sm" len="sm"/>
            <a:tailEnd type="none" w="sm" len="sm"/>
          </a:ln>
        </p:spPr>
      </p:cxnSp>
      <p:cxnSp>
        <p:nvCxnSpPr>
          <p:cNvPr id="113" name="Google Shape;113;p38"/>
          <p:cNvCxnSpPr/>
          <p:nvPr/>
        </p:nvCxnSpPr>
        <p:spPr>
          <a:xfrm>
            <a:off x="6932359" y="3087832"/>
            <a:ext cx="1308127" cy="0"/>
          </a:xfrm>
          <a:prstGeom prst="straightConnector1">
            <a:avLst/>
          </a:prstGeom>
          <a:noFill/>
          <a:ln w="9525" cap="flat" cmpd="sng">
            <a:solidFill>
              <a:schemeClr val="dk1"/>
            </a:solidFill>
            <a:prstDash val="solid"/>
            <a:miter lim="400000"/>
            <a:headEnd type="none" w="sm" len="sm"/>
            <a:tailEnd type="none" w="sm" len="sm"/>
          </a:ln>
        </p:spPr>
      </p:cxnSp>
      <p:cxnSp>
        <p:nvCxnSpPr>
          <p:cNvPr id="114" name="Google Shape;114;p38"/>
          <p:cNvCxnSpPr/>
          <p:nvPr/>
        </p:nvCxnSpPr>
        <p:spPr>
          <a:xfrm>
            <a:off x="7748829" y="-504"/>
            <a:ext cx="0" cy="428902"/>
          </a:xfrm>
          <a:prstGeom prst="straightConnector1">
            <a:avLst/>
          </a:prstGeom>
          <a:noFill/>
          <a:ln w="9525" cap="flat" cmpd="sng">
            <a:solidFill>
              <a:schemeClr val="dk1"/>
            </a:solidFill>
            <a:prstDash val="solid"/>
            <a:round/>
            <a:headEnd type="none" w="sm" len="sm"/>
            <a:tailEnd type="none" w="sm" len="sm"/>
          </a:ln>
        </p:spPr>
      </p:cxnSp>
      <p:sp>
        <p:nvSpPr>
          <p:cNvPr id="115" name="Google Shape;115;p38"/>
          <p:cNvSpPr txBox="1">
            <a:spLocks noGrp="1"/>
          </p:cNvSpPr>
          <p:nvPr>
            <p:ph type="body" idx="1"/>
          </p:nvPr>
        </p:nvSpPr>
        <p:spPr>
          <a:xfrm>
            <a:off x="7463479" y="191460"/>
            <a:ext cx="205224"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200"/>
              </a:spcBef>
              <a:spcAft>
                <a:spcPts val="0"/>
              </a:spcAft>
              <a:buClr>
                <a:schemeClr val="dk1"/>
              </a:buClr>
              <a:buSzPts val="1000"/>
              <a:buFont typeface="Arial"/>
              <a:buNone/>
              <a:defRPr sz="10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16" name="Google Shape;116;p38"/>
          <p:cNvSpPr txBox="1">
            <a:spLocks noGrp="1"/>
          </p:cNvSpPr>
          <p:nvPr>
            <p:ph type="title"/>
          </p:nvPr>
        </p:nvSpPr>
        <p:spPr>
          <a:xfrm>
            <a:off x="435850" y="726183"/>
            <a:ext cx="5160198" cy="42890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7" name="Google Shape;117;p38"/>
          <p:cNvSpPr txBox="1">
            <a:spLocks noGrp="1"/>
          </p:cNvSpPr>
          <p:nvPr>
            <p:ph type="body" idx="2"/>
          </p:nvPr>
        </p:nvSpPr>
        <p:spPr>
          <a:xfrm>
            <a:off x="530061" y="1407111"/>
            <a:ext cx="1755229" cy="82642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18" name="Google Shape;118;p38"/>
          <p:cNvSpPr txBox="1">
            <a:spLocks noGrp="1"/>
          </p:cNvSpPr>
          <p:nvPr>
            <p:ph type="body" idx="3"/>
          </p:nvPr>
        </p:nvSpPr>
        <p:spPr>
          <a:xfrm>
            <a:off x="2500432" y="1407110"/>
            <a:ext cx="1755229" cy="90516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19" name="Google Shape;119;p38"/>
          <p:cNvSpPr txBox="1">
            <a:spLocks noGrp="1"/>
          </p:cNvSpPr>
          <p:nvPr>
            <p:ph type="body" idx="4"/>
          </p:nvPr>
        </p:nvSpPr>
        <p:spPr>
          <a:xfrm>
            <a:off x="4459259" y="1407110"/>
            <a:ext cx="1807919" cy="905161"/>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0" name="Google Shape;120;p38"/>
          <p:cNvSpPr>
            <a:spLocks noGrp="1"/>
          </p:cNvSpPr>
          <p:nvPr>
            <p:ph type="pic" idx="5"/>
          </p:nvPr>
        </p:nvSpPr>
        <p:spPr>
          <a:xfrm>
            <a:off x="152525" y="2624296"/>
            <a:ext cx="6114653" cy="1981170"/>
          </a:xfrm>
          <a:prstGeom prst="rect">
            <a:avLst/>
          </a:prstGeom>
          <a:noFill/>
          <a:ln>
            <a:noFill/>
          </a:ln>
        </p:spPr>
      </p:sp>
      <p:sp>
        <p:nvSpPr>
          <p:cNvPr id="121" name="Google Shape;121;p38"/>
          <p:cNvSpPr txBox="1">
            <a:spLocks noGrp="1"/>
          </p:cNvSpPr>
          <p:nvPr>
            <p:ph type="body" idx="6"/>
          </p:nvPr>
        </p:nvSpPr>
        <p:spPr>
          <a:xfrm>
            <a:off x="6856509" y="2024078"/>
            <a:ext cx="1455738" cy="455490"/>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560"/>
              </a:spcBef>
              <a:spcAft>
                <a:spcPts val="0"/>
              </a:spcAft>
              <a:buClr>
                <a:srgbClr val="7F7F7F"/>
              </a:buClr>
              <a:buSzPts val="2800"/>
              <a:buFont typeface="Arial"/>
              <a:buNone/>
              <a:defRPr sz="2800" b="0" i="0" u="none" strike="noStrike" cap="none">
                <a:solidFill>
                  <a:srgbClr val="7F7F7F"/>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3pPr>
            <a:lvl4pPr marL="1828800" marR="0" lvl="3"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4pPr>
            <a:lvl5pPr marL="2286000" marR="0" lvl="4"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2" name="Google Shape;122;p38"/>
          <p:cNvSpPr txBox="1">
            <a:spLocks noGrp="1"/>
          </p:cNvSpPr>
          <p:nvPr>
            <p:ph type="body" idx="7"/>
          </p:nvPr>
        </p:nvSpPr>
        <p:spPr>
          <a:xfrm>
            <a:off x="6856509" y="3216948"/>
            <a:ext cx="1455738" cy="455490"/>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560"/>
              </a:spcBef>
              <a:spcAft>
                <a:spcPts val="0"/>
              </a:spcAft>
              <a:buClr>
                <a:srgbClr val="7F7F7F"/>
              </a:buClr>
              <a:buSzPts val="2800"/>
              <a:buFont typeface="Arial"/>
              <a:buNone/>
              <a:defRPr sz="2800" b="0" i="0" u="none" strike="noStrike" cap="none">
                <a:solidFill>
                  <a:srgbClr val="7F7F7F"/>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3pPr>
            <a:lvl4pPr marL="1828800" marR="0" lvl="3"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4pPr>
            <a:lvl5pPr marL="2286000" marR="0" lvl="4"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3" name="Google Shape;123;p38"/>
          <p:cNvSpPr txBox="1">
            <a:spLocks noGrp="1"/>
          </p:cNvSpPr>
          <p:nvPr>
            <p:ph type="body" idx="8"/>
          </p:nvPr>
        </p:nvSpPr>
        <p:spPr>
          <a:xfrm>
            <a:off x="6771861" y="2546264"/>
            <a:ext cx="1625034" cy="369214"/>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280"/>
              </a:spcBef>
              <a:spcAft>
                <a:spcPts val="0"/>
              </a:spcAft>
              <a:buClr>
                <a:schemeClr val="dk1"/>
              </a:buClr>
              <a:buSzPts val="1400"/>
              <a:buFont typeface="Arial"/>
              <a:buNone/>
              <a:defRPr sz="1400" b="0" i="0" u="none" strike="noStrike" cap="none">
                <a:solidFill>
                  <a:schemeClr val="dk1"/>
                </a:solidFill>
                <a:latin typeface="Times"/>
                <a:ea typeface="Times"/>
                <a:cs typeface="Times"/>
                <a:sym typeface="Times"/>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3pPr>
            <a:lvl4pPr marL="1828800" marR="0" lvl="3"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4pPr>
            <a:lvl5pPr marL="2286000" marR="0" lvl="4"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4" name="Google Shape;124;p38"/>
          <p:cNvSpPr txBox="1">
            <a:spLocks noGrp="1"/>
          </p:cNvSpPr>
          <p:nvPr>
            <p:ph type="body" idx="9"/>
          </p:nvPr>
        </p:nvSpPr>
        <p:spPr>
          <a:xfrm>
            <a:off x="6771861" y="3725840"/>
            <a:ext cx="1625034" cy="455490"/>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280"/>
              </a:spcBef>
              <a:spcAft>
                <a:spcPts val="0"/>
              </a:spcAft>
              <a:buClr>
                <a:schemeClr val="dk1"/>
              </a:buClr>
              <a:buSzPts val="1400"/>
              <a:buFont typeface="Arial"/>
              <a:buNone/>
              <a:defRPr sz="1400" b="0" i="0" u="none" strike="noStrike" cap="none">
                <a:solidFill>
                  <a:schemeClr val="dk1"/>
                </a:solidFill>
                <a:latin typeface="Times"/>
                <a:ea typeface="Times"/>
                <a:cs typeface="Times"/>
                <a:sym typeface="Times"/>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3pPr>
            <a:lvl4pPr marL="1828800" marR="0" lvl="3"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4pPr>
            <a:lvl5pPr marL="2286000" marR="0" lvl="4"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5" name="Google Shape;125;p38"/>
          <p:cNvSpPr txBox="1">
            <a:spLocks noGrp="1"/>
          </p:cNvSpPr>
          <p:nvPr>
            <p:ph type="body" idx="13"/>
          </p:nvPr>
        </p:nvSpPr>
        <p:spPr>
          <a:xfrm>
            <a:off x="7778809" y="191460"/>
            <a:ext cx="1100751"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160"/>
              </a:spcBef>
              <a:spcAft>
                <a:spcPts val="0"/>
              </a:spcAft>
              <a:buClr>
                <a:schemeClr val="dk1"/>
              </a:buClr>
              <a:buSzPts val="800"/>
              <a:buFont typeface="Arial"/>
              <a:buNone/>
              <a:defRPr sz="8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6" name="Google Shape;126;p38"/>
          <p:cNvSpPr>
            <a:spLocks noGrp="1"/>
          </p:cNvSpPr>
          <p:nvPr>
            <p:ph type="pic" idx="14"/>
          </p:nvPr>
        </p:nvSpPr>
        <p:spPr>
          <a:xfrm>
            <a:off x="7105650" y="4367718"/>
            <a:ext cx="1604963" cy="399037"/>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127"/>
        <p:cNvGrpSpPr/>
        <p:nvPr/>
      </p:nvGrpSpPr>
      <p:grpSpPr>
        <a:xfrm>
          <a:off x="0" y="0"/>
          <a:ext cx="0" cy="0"/>
          <a:chOff x="0" y="0"/>
          <a:chExt cx="0" cy="0"/>
        </a:xfrm>
      </p:grpSpPr>
      <p:sp>
        <p:nvSpPr>
          <p:cNvPr id="128" name="Google Shape;128;p39"/>
          <p:cNvSpPr>
            <a:spLocks noGrp="1"/>
          </p:cNvSpPr>
          <p:nvPr>
            <p:ph type="pic" idx="2"/>
          </p:nvPr>
        </p:nvSpPr>
        <p:spPr>
          <a:xfrm>
            <a:off x="118181" y="694705"/>
            <a:ext cx="3287172" cy="4024167"/>
          </a:xfrm>
          <a:prstGeom prst="rect">
            <a:avLst/>
          </a:prstGeom>
          <a:noFill/>
          <a:ln>
            <a:noFill/>
          </a:ln>
        </p:spPr>
      </p:sp>
      <p:cxnSp>
        <p:nvCxnSpPr>
          <p:cNvPr id="129" name="Google Shape;129;p39"/>
          <p:cNvCxnSpPr/>
          <p:nvPr/>
        </p:nvCxnSpPr>
        <p:spPr>
          <a:xfrm>
            <a:off x="7748829" y="-504"/>
            <a:ext cx="0" cy="428902"/>
          </a:xfrm>
          <a:prstGeom prst="straightConnector1">
            <a:avLst/>
          </a:prstGeom>
          <a:noFill/>
          <a:ln w="9525" cap="flat" cmpd="sng">
            <a:solidFill>
              <a:schemeClr val="dk1"/>
            </a:solidFill>
            <a:prstDash val="solid"/>
            <a:round/>
            <a:headEnd type="none" w="sm" len="sm"/>
            <a:tailEnd type="none" w="sm" len="sm"/>
          </a:ln>
        </p:spPr>
      </p:cxnSp>
      <p:sp>
        <p:nvSpPr>
          <p:cNvPr id="130" name="Google Shape;130;p39"/>
          <p:cNvSpPr txBox="1">
            <a:spLocks noGrp="1"/>
          </p:cNvSpPr>
          <p:nvPr>
            <p:ph type="body" idx="1"/>
          </p:nvPr>
        </p:nvSpPr>
        <p:spPr>
          <a:xfrm>
            <a:off x="7463479" y="191460"/>
            <a:ext cx="205224"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200"/>
              </a:spcBef>
              <a:spcAft>
                <a:spcPts val="0"/>
              </a:spcAft>
              <a:buClr>
                <a:schemeClr val="dk1"/>
              </a:buClr>
              <a:buSzPts val="1000"/>
              <a:buFont typeface="Arial"/>
              <a:buNone/>
              <a:defRPr sz="10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31" name="Google Shape;131;p39"/>
          <p:cNvSpPr txBox="1">
            <a:spLocks noGrp="1"/>
          </p:cNvSpPr>
          <p:nvPr>
            <p:ph type="body" idx="3"/>
          </p:nvPr>
        </p:nvSpPr>
        <p:spPr>
          <a:xfrm>
            <a:off x="3795288" y="1065516"/>
            <a:ext cx="2026918" cy="107859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32" name="Google Shape;132;p39"/>
          <p:cNvSpPr txBox="1">
            <a:spLocks noGrp="1"/>
          </p:cNvSpPr>
          <p:nvPr>
            <p:ph type="body" idx="4"/>
          </p:nvPr>
        </p:nvSpPr>
        <p:spPr>
          <a:xfrm>
            <a:off x="6136152" y="1065516"/>
            <a:ext cx="2116825" cy="107859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33" name="Google Shape;133;p39"/>
          <p:cNvSpPr txBox="1">
            <a:spLocks noGrp="1"/>
          </p:cNvSpPr>
          <p:nvPr>
            <p:ph type="body" idx="5"/>
          </p:nvPr>
        </p:nvSpPr>
        <p:spPr>
          <a:xfrm>
            <a:off x="4709160" y="2553483"/>
            <a:ext cx="2552666" cy="455490"/>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800"/>
              </a:spcBef>
              <a:spcAft>
                <a:spcPts val="0"/>
              </a:spcAft>
              <a:buClr>
                <a:srgbClr val="7F7F7F"/>
              </a:buClr>
              <a:buSzPts val="4000"/>
              <a:buFont typeface="Arial"/>
              <a:buNone/>
              <a:defRPr sz="4000" b="0" i="0" u="none" strike="noStrike" cap="none">
                <a:solidFill>
                  <a:srgbClr val="7F7F7F"/>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3pPr>
            <a:lvl4pPr marL="1828800" marR="0" lvl="3"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4pPr>
            <a:lvl5pPr marL="2286000" marR="0" lvl="4"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34" name="Google Shape;134;p39"/>
          <p:cNvSpPr txBox="1">
            <a:spLocks noGrp="1"/>
          </p:cNvSpPr>
          <p:nvPr>
            <p:ph type="body" idx="6"/>
          </p:nvPr>
        </p:nvSpPr>
        <p:spPr>
          <a:xfrm>
            <a:off x="7778809" y="191460"/>
            <a:ext cx="1100751"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160"/>
              </a:spcBef>
              <a:spcAft>
                <a:spcPts val="0"/>
              </a:spcAft>
              <a:buClr>
                <a:schemeClr val="dk1"/>
              </a:buClr>
              <a:buSzPts val="800"/>
              <a:buFont typeface="Arial"/>
              <a:buNone/>
              <a:defRPr sz="8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35" name="Google Shape;135;p39"/>
          <p:cNvSpPr txBox="1">
            <a:spLocks noGrp="1"/>
          </p:cNvSpPr>
          <p:nvPr>
            <p:ph type="body" idx="7"/>
          </p:nvPr>
        </p:nvSpPr>
        <p:spPr>
          <a:xfrm>
            <a:off x="4426226" y="3248542"/>
            <a:ext cx="3118534" cy="1402971"/>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280"/>
              </a:spcBef>
              <a:spcAft>
                <a:spcPts val="0"/>
              </a:spcAft>
              <a:buClr>
                <a:schemeClr val="dk1"/>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280"/>
              </a:spcBef>
              <a:spcAft>
                <a:spcPts val="0"/>
              </a:spcAft>
              <a:buClr>
                <a:schemeClr val="dk1"/>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280"/>
              </a:spcBef>
              <a:spcAft>
                <a:spcPts val="0"/>
              </a:spcAft>
              <a:buClr>
                <a:schemeClr val="dk1"/>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280"/>
              </a:spcBef>
              <a:spcAft>
                <a:spcPts val="0"/>
              </a:spcAft>
              <a:buClr>
                <a:schemeClr val="dk1"/>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280"/>
              </a:spcBef>
              <a:spcAft>
                <a:spcPts val="0"/>
              </a:spcAft>
              <a:buClr>
                <a:schemeClr val="dk1"/>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36" name="Google Shape;136;p39"/>
          <p:cNvSpPr>
            <a:spLocks noGrp="1"/>
          </p:cNvSpPr>
          <p:nvPr>
            <p:ph type="pic" idx="8"/>
          </p:nvPr>
        </p:nvSpPr>
        <p:spPr>
          <a:xfrm>
            <a:off x="7105650" y="4367718"/>
            <a:ext cx="1604963" cy="399037"/>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0_Custom Layout">
  <p:cSld name="10_Custom Layout">
    <p:spTree>
      <p:nvGrpSpPr>
        <p:cNvPr id="1" name="Shape 137"/>
        <p:cNvGrpSpPr/>
        <p:nvPr/>
      </p:nvGrpSpPr>
      <p:grpSpPr>
        <a:xfrm>
          <a:off x="0" y="0"/>
          <a:ext cx="0" cy="0"/>
          <a:chOff x="0" y="0"/>
          <a:chExt cx="0" cy="0"/>
        </a:xfrm>
      </p:grpSpPr>
      <p:cxnSp>
        <p:nvCxnSpPr>
          <p:cNvPr id="138" name="Google Shape;138;p40"/>
          <p:cNvCxnSpPr/>
          <p:nvPr/>
        </p:nvCxnSpPr>
        <p:spPr>
          <a:xfrm rot="10800000">
            <a:off x="530062" y="1206645"/>
            <a:ext cx="4104997" cy="0"/>
          </a:xfrm>
          <a:prstGeom prst="straightConnector1">
            <a:avLst/>
          </a:prstGeom>
          <a:noFill/>
          <a:ln w="9525" cap="flat" cmpd="sng">
            <a:solidFill>
              <a:schemeClr val="dk1"/>
            </a:solidFill>
            <a:prstDash val="solid"/>
            <a:round/>
            <a:headEnd type="none" w="sm" len="sm"/>
            <a:tailEnd type="none" w="sm" len="sm"/>
          </a:ln>
        </p:spPr>
      </p:cxnSp>
      <p:cxnSp>
        <p:nvCxnSpPr>
          <p:cNvPr id="139" name="Google Shape;139;p40"/>
          <p:cNvCxnSpPr/>
          <p:nvPr/>
        </p:nvCxnSpPr>
        <p:spPr>
          <a:xfrm>
            <a:off x="7748829" y="-504"/>
            <a:ext cx="0" cy="428902"/>
          </a:xfrm>
          <a:prstGeom prst="straightConnector1">
            <a:avLst/>
          </a:prstGeom>
          <a:noFill/>
          <a:ln w="9525" cap="flat" cmpd="sng">
            <a:solidFill>
              <a:schemeClr val="dk1"/>
            </a:solidFill>
            <a:prstDash val="solid"/>
            <a:round/>
            <a:headEnd type="none" w="sm" len="sm"/>
            <a:tailEnd type="none" w="sm" len="sm"/>
          </a:ln>
        </p:spPr>
      </p:cxnSp>
      <p:sp>
        <p:nvSpPr>
          <p:cNvPr id="140" name="Google Shape;140;p40"/>
          <p:cNvSpPr txBox="1">
            <a:spLocks noGrp="1"/>
          </p:cNvSpPr>
          <p:nvPr>
            <p:ph type="body" idx="1"/>
          </p:nvPr>
        </p:nvSpPr>
        <p:spPr>
          <a:xfrm>
            <a:off x="7463479" y="191460"/>
            <a:ext cx="205224"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200"/>
              </a:spcBef>
              <a:spcAft>
                <a:spcPts val="0"/>
              </a:spcAft>
              <a:buClr>
                <a:schemeClr val="dk1"/>
              </a:buClr>
              <a:buSzPts val="1000"/>
              <a:buFont typeface="Arial"/>
              <a:buNone/>
              <a:defRPr sz="10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41" name="Google Shape;141;p40"/>
          <p:cNvSpPr txBox="1">
            <a:spLocks noGrp="1"/>
          </p:cNvSpPr>
          <p:nvPr>
            <p:ph type="title"/>
          </p:nvPr>
        </p:nvSpPr>
        <p:spPr>
          <a:xfrm>
            <a:off x="435850" y="726183"/>
            <a:ext cx="4199209" cy="42890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2" name="Google Shape;142;p40"/>
          <p:cNvSpPr txBox="1">
            <a:spLocks noGrp="1"/>
          </p:cNvSpPr>
          <p:nvPr>
            <p:ph type="body" idx="2"/>
          </p:nvPr>
        </p:nvSpPr>
        <p:spPr>
          <a:xfrm>
            <a:off x="530061" y="1402226"/>
            <a:ext cx="1635070" cy="301507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43" name="Google Shape;143;p40"/>
          <p:cNvSpPr>
            <a:spLocks noGrp="1"/>
          </p:cNvSpPr>
          <p:nvPr>
            <p:ph type="pic" idx="3"/>
          </p:nvPr>
        </p:nvSpPr>
        <p:spPr>
          <a:xfrm>
            <a:off x="4642975" y="781446"/>
            <a:ext cx="2132815" cy="3133348"/>
          </a:xfrm>
          <a:prstGeom prst="rect">
            <a:avLst/>
          </a:prstGeom>
          <a:noFill/>
          <a:ln>
            <a:noFill/>
          </a:ln>
        </p:spPr>
      </p:sp>
      <p:sp>
        <p:nvSpPr>
          <p:cNvPr id="144" name="Google Shape;144;p40"/>
          <p:cNvSpPr>
            <a:spLocks noGrp="1"/>
          </p:cNvSpPr>
          <p:nvPr>
            <p:ph type="pic" idx="4"/>
          </p:nvPr>
        </p:nvSpPr>
        <p:spPr>
          <a:xfrm>
            <a:off x="6855823" y="781446"/>
            <a:ext cx="2132815" cy="3133348"/>
          </a:xfrm>
          <a:prstGeom prst="rect">
            <a:avLst/>
          </a:prstGeom>
          <a:noFill/>
          <a:ln>
            <a:noFill/>
          </a:ln>
        </p:spPr>
      </p:sp>
      <p:sp>
        <p:nvSpPr>
          <p:cNvPr id="145" name="Google Shape;145;p40"/>
          <p:cNvSpPr txBox="1">
            <a:spLocks noGrp="1"/>
          </p:cNvSpPr>
          <p:nvPr>
            <p:ph type="body" idx="5"/>
          </p:nvPr>
        </p:nvSpPr>
        <p:spPr>
          <a:xfrm>
            <a:off x="7778809" y="191460"/>
            <a:ext cx="1100751"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160"/>
              </a:spcBef>
              <a:spcAft>
                <a:spcPts val="0"/>
              </a:spcAft>
              <a:buClr>
                <a:schemeClr val="dk1"/>
              </a:buClr>
              <a:buSzPts val="800"/>
              <a:buFont typeface="Arial"/>
              <a:buNone/>
              <a:defRPr sz="8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cxnSp>
        <p:nvCxnSpPr>
          <p:cNvPr id="146" name="Google Shape;146;p40"/>
          <p:cNvCxnSpPr/>
          <p:nvPr/>
        </p:nvCxnSpPr>
        <p:spPr>
          <a:xfrm>
            <a:off x="2821490" y="2947928"/>
            <a:ext cx="1308127" cy="0"/>
          </a:xfrm>
          <a:prstGeom prst="straightConnector1">
            <a:avLst/>
          </a:prstGeom>
          <a:noFill/>
          <a:ln w="9525" cap="flat" cmpd="sng">
            <a:solidFill>
              <a:schemeClr val="dk1"/>
            </a:solidFill>
            <a:prstDash val="solid"/>
            <a:miter lim="400000"/>
            <a:headEnd type="none" w="sm" len="sm"/>
            <a:tailEnd type="none" w="sm" len="sm"/>
          </a:ln>
        </p:spPr>
      </p:cxnSp>
      <p:sp>
        <p:nvSpPr>
          <p:cNvPr id="147" name="Google Shape;147;p40"/>
          <p:cNvSpPr txBox="1">
            <a:spLocks noGrp="1"/>
          </p:cNvSpPr>
          <p:nvPr>
            <p:ph type="body" idx="6"/>
          </p:nvPr>
        </p:nvSpPr>
        <p:spPr>
          <a:xfrm>
            <a:off x="2745640" y="1884174"/>
            <a:ext cx="1455738" cy="455490"/>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560"/>
              </a:spcBef>
              <a:spcAft>
                <a:spcPts val="0"/>
              </a:spcAft>
              <a:buClr>
                <a:srgbClr val="7F7F7F"/>
              </a:buClr>
              <a:buSzPts val="2800"/>
              <a:buFont typeface="Arial"/>
              <a:buNone/>
              <a:defRPr sz="2800" b="0" i="0" u="none" strike="noStrike" cap="none">
                <a:solidFill>
                  <a:srgbClr val="7F7F7F"/>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3pPr>
            <a:lvl4pPr marL="1828800" marR="0" lvl="3"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4pPr>
            <a:lvl5pPr marL="2286000" marR="0" lvl="4"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48" name="Google Shape;148;p40"/>
          <p:cNvSpPr txBox="1">
            <a:spLocks noGrp="1"/>
          </p:cNvSpPr>
          <p:nvPr>
            <p:ph type="body" idx="7"/>
          </p:nvPr>
        </p:nvSpPr>
        <p:spPr>
          <a:xfrm>
            <a:off x="2745640" y="3077044"/>
            <a:ext cx="1455738" cy="455490"/>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560"/>
              </a:spcBef>
              <a:spcAft>
                <a:spcPts val="0"/>
              </a:spcAft>
              <a:buClr>
                <a:srgbClr val="7F7F7F"/>
              </a:buClr>
              <a:buSzPts val="2800"/>
              <a:buFont typeface="Arial"/>
              <a:buNone/>
              <a:defRPr sz="2800" b="0" i="0" u="none" strike="noStrike" cap="none">
                <a:solidFill>
                  <a:srgbClr val="7F7F7F"/>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3pPr>
            <a:lvl4pPr marL="1828800" marR="0" lvl="3"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4pPr>
            <a:lvl5pPr marL="2286000" marR="0" lvl="4"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49" name="Google Shape;149;p40"/>
          <p:cNvSpPr txBox="1">
            <a:spLocks noGrp="1"/>
          </p:cNvSpPr>
          <p:nvPr>
            <p:ph type="body" idx="8"/>
          </p:nvPr>
        </p:nvSpPr>
        <p:spPr>
          <a:xfrm>
            <a:off x="2660992" y="2406360"/>
            <a:ext cx="1625034" cy="369214"/>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280"/>
              </a:spcBef>
              <a:spcAft>
                <a:spcPts val="0"/>
              </a:spcAft>
              <a:buClr>
                <a:schemeClr val="dk1"/>
              </a:buClr>
              <a:buSzPts val="1400"/>
              <a:buFont typeface="Arial"/>
              <a:buNone/>
              <a:defRPr sz="1400" b="0" i="0" u="none" strike="noStrike" cap="none">
                <a:solidFill>
                  <a:schemeClr val="dk1"/>
                </a:solidFill>
                <a:latin typeface="Times"/>
                <a:ea typeface="Times"/>
                <a:cs typeface="Times"/>
                <a:sym typeface="Times"/>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3pPr>
            <a:lvl4pPr marL="1828800" marR="0" lvl="3"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4pPr>
            <a:lvl5pPr marL="2286000" marR="0" lvl="4"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50" name="Google Shape;150;p40"/>
          <p:cNvSpPr txBox="1">
            <a:spLocks noGrp="1"/>
          </p:cNvSpPr>
          <p:nvPr>
            <p:ph type="body" idx="9"/>
          </p:nvPr>
        </p:nvSpPr>
        <p:spPr>
          <a:xfrm>
            <a:off x="2660992" y="3585936"/>
            <a:ext cx="1625034" cy="455490"/>
          </a:xfrm>
          <a:prstGeom prst="rect">
            <a:avLst/>
          </a:prstGeom>
          <a:noFill/>
          <a:ln>
            <a:noFill/>
          </a:ln>
        </p:spPr>
        <p:txBody>
          <a:bodyPr spcFirstLastPara="1" wrap="square" lIns="91425" tIns="45700" rIns="91425" bIns="45700" anchor="t" anchorCtr="0">
            <a:noAutofit/>
          </a:bodyPr>
          <a:lstStyle>
            <a:lvl1pPr marL="457200" marR="0" lvl="0" indent="-228600" algn="ctr" rtl="0">
              <a:spcBef>
                <a:spcPts val="280"/>
              </a:spcBef>
              <a:spcAft>
                <a:spcPts val="0"/>
              </a:spcAft>
              <a:buClr>
                <a:schemeClr val="dk1"/>
              </a:buClr>
              <a:buSzPts val="1400"/>
              <a:buFont typeface="Arial"/>
              <a:buNone/>
              <a:defRPr sz="1400" b="0" i="0" u="none" strike="noStrike" cap="none">
                <a:solidFill>
                  <a:schemeClr val="dk1"/>
                </a:solidFill>
                <a:latin typeface="Times"/>
                <a:ea typeface="Times"/>
                <a:cs typeface="Times"/>
                <a:sym typeface="Times"/>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3pPr>
            <a:lvl4pPr marL="1828800" marR="0" lvl="3"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4pPr>
            <a:lvl5pPr marL="2286000" marR="0" lvl="4"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51" name="Google Shape;151;p40"/>
          <p:cNvSpPr>
            <a:spLocks noGrp="1"/>
          </p:cNvSpPr>
          <p:nvPr>
            <p:ph type="pic" idx="13"/>
          </p:nvPr>
        </p:nvSpPr>
        <p:spPr>
          <a:xfrm>
            <a:off x="7105650" y="4367718"/>
            <a:ext cx="1604963" cy="399037"/>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1_Custom Layout">
  <p:cSld name="11_Custom Layout">
    <p:spTree>
      <p:nvGrpSpPr>
        <p:cNvPr id="1" name="Shape 152"/>
        <p:cNvGrpSpPr/>
        <p:nvPr/>
      </p:nvGrpSpPr>
      <p:grpSpPr>
        <a:xfrm>
          <a:off x="0" y="0"/>
          <a:ext cx="0" cy="0"/>
          <a:chOff x="0" y="0"/>
          <a:chExt cx="0" cy="0"/>
        </a:xfrm>
      </p:grpSpPr>
      <p:sp>
        <p:nvSpPr>
          <p:cNvPr id="153" name="Google Shape;153;p41"/>
          <p:cNvSpPr/>
          <p:nvPr/>
        </p:nvSpPr>
        <p:spPr>
          <a:xfrm>
            <a:off x="0" y="-504"/>
            <a:ext cx="2606040" cy="768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154" name="Google Shape;154;p41"/>
          <p:cNvSpPr>
            <a:spLocks noGrp="1"/>
          </p:cNvSpPr>
          <p:nvPr>
            <p:ph type="pic" idx="2"/>
          </p:nvPr>
        </p:nvSpPr>
        <p:spPr>
          <a:xfrm>
            <a:off x="114301" y="121920"/>
            <a:ext cx="8903202" cy="2547173"/>
          </a:xfrm>
          <a:prstGeom prst="rect">
            <a:avLst/>
          </a:prstGeom>
          <a:noFill/>
          <a:ln>
            <a:noFill/>
          </a:ln>
        </p:spPr>
      </p:sp>
      <p:sp>
        <p:nvSpPr>
          <p:cNvPr id="155" name="Google Shape;155;p41"/>
          <p:cNvSpPr txBox="1">
            <a:spLocks noGrp="1"/>
          </p:cNvSpPr>
          <p:nvPr>
            <p:ph type="body" idx="1"/>
          </p:nvPr>
        </p:nvSpPr>
        <p:spPr>
          <a:xfrm>
            <a:off x="4236723" y="3078778"/>
            <a:ext cx="2026918" cy="107859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56" name="Google Shape;156;p41"/>
          <p:cNvSpPr txBox="1">
            <a:spLocks noGrp="1"/>
          </p:cNvSpPr>
          <p:nvPr>
            <p:ph type="body" idx="3"/>
          </p:nvPr>
        </p:nvSpPr>
        <p:spPr>
          <a:xfrm>
            <a:off x="6577587" y="3078778"/>
            <a:ext cx="2116825" cy="107859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cxnSp>
        <p:nvCxnSpPr>
          <p:cNvPr id="157" name="Google Shape;157;p41"/>
          <p:cNvCxnSpPr/>
          <p:nvPr/>
        </p:nvCxnSpPr>
        <p:spPr>
          <a:xfrm>
            <a:off x="7748829" y="-504"/>
            <a:ext cx="0" cy="428902"/>
          </a:xfrm>
          <a:prstGeom prst="straightConnector1">
            <a:avLst/>
          </a:prstGeom>
          <a:noFill/>
          <a:ln w="9525" cap="flat" cmpd="sng">
            <a:solidFill>
              <a:schemeClr val="dk1"/>
            </a:solidFill>
            <a:prstDash val="solid"/>
            <a:round/>
            <a:headEnd type="none" w="sm" len="sm"/>
            <a:tailEnd type="none" w="sm" len="sm"/>
          </a:ln>
        </p:spPr>
      </p:cxnSp>
      <p:sp>
        <p:nvSpPr>
          <p:cNvPr id="158" name="Google Shape;158;p41"/>
          <p:cNvSpPr txBox="1">
            <a:spLocks noGrp="1"/>
          </p:cNvSpPr>
          <p:nvPr>
            <p:ph type="body" idx="4"/>
          </p:nvPr>
        </p:nvSpPr>
        <p:spPr>
          <a:xfrm>
            <a:off x="7463479" y="191460"/>
            <a:ext cx="205224"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200"/>
              </a:spcBef>
              <a:spcAft>
                <a:spcPts val="0"/>
              </a:spcAft>
              <a:buClr>
                <a:schemeClr val="dk1"/>
              </a:buClr>
              <a:buSzPts val="1000"/>
              <a:buFont typeface="Arial"/>
              <a:buNone/>
              <a:defRPr sz="10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59" name="Google Shape;159;p41"/>
          <p:cNvSpPr txBox="1">
            <a:spLocks noGrp="1"/>
          </p:cNvSpPr>
          <p:nvPr>
            <p:ph type="title"/>
          </p:nvPr>
        </p:nvSpPr>
        <p:spPr>
          <a:xfrm>
            <a:off x="524723" y="3051870"/>
            <a:ext cx="2181901" cy="596585"/>
          </a:xfrm>
          <a:prstGeom prst="rect">
            <a:avLst/>
          </a:prstGeom>
          <a:noFill/>
          <a:ln>
            <a:noFill/>
          </a:ln>
        </p:spPr>
        <p:txBody>
          <a:bodyPr spcFirstLastPara="1" wrap="square" lIns="91425" tIns="45700" rIns="91425" bIns="45700" anchor="t" anchorCtr="0">
            <a:noAutofit/>
          </a:bodyPr>
          <a:lstStyle>
            <a:lvl1pPr marR="0" lvl="0" algn="l" rtl="0">
              <a:lnSpc>
                <a:spcPct val="85000"/>
              </a:lnSpc>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0" name="Google Shape;160;p41"/>
          <p:cNvSpPr txBox="1">
            <a:spLocks noGrp="1"/>
          </p:cNvSpPr>
          <p:nvPr>
            <p:ph type="body" idx="5"/>
          </p:nvPr>
        </p:nvSpPr>
        <p:spPr>
          <a:xfrm>
            <a:off x="7778809" y="191460"/>
            <a:ext cx="1100751"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160"/>
              </a:spcBef>
              <a:spcAft>
                <a:spcPts val="0"/>
              </a:spcAft>
              <a:buClr>
                <a:schemeClr val="dk1"/>
              </a:buClr>
              <a:buSzPts val="800"/>
              <a:buFont typeface="Arial"/>
              <a:buNone/>
              <a:defRPr sz="8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pic>
        <p:nvPicPr>
          <p:cNvPr id="161" name="Google Shape;161;p41"/>
          <p:cNvPicPr preferRelativeResize="0"/>
          <p:nvPr/>
        </p:nvPicPr>
        <p:blipFill rotWithShape="1">
          <a:blip r:embed="rId2">
            <a:alphaModFix/>
          </a:blip>
          <a:srcRect/>
          <a:stretch/>
        </p:blipFill>
        <p:spPr>
          <a:xfrm>
            <a:off x="203189" y="204564"/>
            <a:ext cx="2089161" cy="277487"/>
          </a:xfrm>
          <a:prstGeom prst="rect">
            <a:avLst/>
          </a:prstGeom>
          <a:noFill/>
          <a:ln>
            <a:noFill/>
          </a:ln>
        </p:spPr>
      </p:pic>
      <p:sp>
        <p:nvSpPr>
          <p:cNvPr id="162" name="Google Shape;162;p41"/>
          <p:cNvSpPr>
            <a:spLocks noGrp="1"/>
          </p:cNvSpPr>
          <p:nvPr>
            <p:ph type="pic" idx="6"/>
          </p:nvPr>
        </p:nvSpPr>
        <p:spPr>
          <a:xfrm>
            <a:off x="7105650" y="4367718"/>
            <a:ext cx="1604963" cy="399037"/>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163"/>
        <p:cNvGrpSpPr/>
        <p:nvPr/>
      </p:nvGrpSpPr>
      <p:grpSpPr>
        <a:xfrm>
          <a:off x="0" y="0"/>
          <a:ext cx="0" cy="0"/>
          <a:chOff x="0" y="0"/>
          <a:chExt cx="0" cy="0"/>
        </a:xfrm>
      </p:grpSpPr>
      <p:cxnSp>
        <p:nvCxnSpPr>
          <p:cNvPr id="164" name="Google Shape;164;p42"/>
          <p:cNvCxnSpPr/>
          <p:nvPr/>
        </p:nvCxnSpPr>
        <p:spPr>
          <a:xfrm rot="10800000">
            <a:off x="2590799" y="766626"/>
            <a:ext cx="0" cy="3709121"/>
          </a:xfrm>
          <a:prstGeom prst="straightConnector1">
            <a:avLst/>
          </a:prstGeom>
          <a:noFill/>
          <a:ln w="9525" cap="flat" cmpd="sng">
            <a:solidFill>
              <a:schemeClr val="dk1"/>
            </a:solidFill>
            <a:prstDash val="solid"/>
            <a:round/>
            <a:headEnd type="none" w="sm" len="sm"/>
            <a:tailEnd type="none" w="sm" len="sm"/>
          </a:ln>
        </p:spPr>
      </p:cxnSp>
      <p:cxnSp>
        <p:nvCxnSpPr>
          <p:cNvPr id="165" name="Google Shape;165;p42"/>
          <p:cNvCxnSpPr/>
          <p:nvPr/>
        </p:nvCxnSpPr>
        <p:spPr>
          <a:xfrm>
            <a:off x="7748829" y="-504"/>
            <a:ext cx="0" cy="428902"/>
          </a:xfrm>
          <a:prstGeom prst="straightConnector1">
            <a:avLst/>
          </a:prstGeom>
          <a:noFill/>
          <a:ln w="9525" cap="flat" cmpd="sng">
            <a:solidFill>
              <a:schemeClr val="dk1"/>
            </a:solidFill>
            <a:prstDash val="solid"/>
            <a:round/>
            <a:headEnd type="none" w="sm" len="sm"/>
            <a:tailEnd type="none" w="sm" len="sm"/>
          </a:ln>
        </p:spPr>
      </p:cxnSp>
      <p:sp>
        <p:nvSpPr>
          <p:cNvPr id="166" name="Google Shape;166;p42"/>
          <p:cNvSpPr txBox="1">
            <a:spLocks noGrp="1"/>
          </p:cNvSpPr>
          <p:nvPr>
            <p:ph type="body" idx="1"/>
          </p:nvPr>
        </p:nvSpPr>
        <p:spPr>
          <a:xfrm>
            <a:off x="7463479" y="191460"/>
            <a:ext cx="205224"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200"/>
              </a:spcBef>
              <a:spcAft>
                <a:spcPts val="0"/>
              </a:spcAft>
              <a:buClr>
                <a:schemeClr val="dk1"/>
              </a:buClr>
              <a:buSzPts val="1000"/>
              <a:buFont typeface="Arial"/>
              <a:buNone/>
              <a:defRPr sz="10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67" name="Google Shape;167;p42"/>
          <p:cNvSpPr txBox="1">
            <a:spLocks noGrp="1"/>
          </p:cNvSpPr>
          <p:nvPr>
            <p:ph type="title"/>
          </p:nvPr>
        </p:nvSpPr>
        <p:spPr>
          <a:xfrm>
            <a:off x="441323" y="800787"/>
            <a:ext cx="1698558" cy="834330"/>
          </a:xfrm>
          <a:prstGeom prst="rect">
            <a:avLst/>
          </a:prstGeom>
          <a:noFill/>
          <a:ln>
            <a:noFill/>
          </a:ln>
        </p:spPr>
        <p:txBody>
          <a:bodyPr spcFirstLastPara="1" wrap="square" lIns="91425" tIns="45700" rIns="91425" bIns="45700" anchor="t" anchorCtr="0">
            <a:noAutofit/>
          </a:bodyPr>
          <a:lstStyle>
            <a:lvl1pPr marR="0" lvl="0" algn="l" rtl="0">
              <a:lnSpc>
                <a:spcPct val="85000"/>
              </a:lnSpc>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8" name="Google Shape;168;p42"/>
          <p:cNvSpPr txBox="1">
            <a:spLocks noGrp="1"/>
          </p:cNvSpPr>
          <p:nvPr>
            <p:ph type="body" idx="2"/>
          </p:nvPr>
        </p:nvSpPr>
        <p:spPr>
          <a:xfrm>
            <a:off x="2958317" y="1105689"/>
            <a:ext cx="4896376" cy="1767542"/>
          </a:xfrm>
          <a:prstGeom prst="rect">
            <a:avLst/>
          </a:prstGeom>
          <a:noFill/>
          <a:ln>
            <a:noFill/>
          </a:ln>
        </p:spPr>
        <p:txBody>
          <a:bodyPr spcFirstLastPara="1" wrap="square" lIns="91425" tIns="45700" rIns="91425" bIns="45700" anchor="t" anchorCtr="0">
            <a:noAutofit/>
          </a:bodyPr>
          <a:lstStyle>
            <a:lvl1pPr marL="457200" marR="0" lvl="0" indent="-317500" algn="l" rtl="0">
              <a:spcBef>
                <a:spcPts val="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1pPr>
            <a:lvl2pPr marL="914400" marR="0" lvl="1" indent="-361950" algn="l" rtl="0">
              <a:spcBef>
                <a:spcPts val="12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69" name="Google Shape;169;p42"/>
          <p:cNvSpPr txBox="1">
            <a:spLocks noGrp="1"/>
          </p:cNvSpPr>
          <p:nvPr>
            <p:ph type="body" idx="3"/>
          </p:nvPr>
        </p:nvSpPr>
        <p:spPr>
          <a:xfrm>
            <a:off x="7778809" y="191460"/>
            <a:ext cx="1100751"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160"/>
              </a:spcBef>
              <a:spcAft>
                <a:spcPts val="0"/>
              </a:spcAft>
              <a:buClr>
                <a:schemeClr val="dk1"/>
              </a:buClr>
              <a:buSzPts val="800"/>
              <a:buFont typeface="Arial"/>
              <a:buNone/>
              <a:defRPr sz="8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70" name="Google Shape;170;p42"/>
          <p:cNvSpPr>
            <a:spLocks noGrp="1"/>
          </p:cNvSpPr>
          <p:nvPr>
            <p:ph type="pic" idx="4"/>
          </p:nvPr>
        </p:nvSpPr>
        <p:spPr>
          <a:xfrm>
            <a:off x="7105650" y="4367718"/>
            <a:ext cx="1604963" cy="399037"/>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171"/>
        <p:cNvGrpSpPr/>
        <p:nvPr/>
      </p:nvGrpSpPr>
      <p:grpSpPr>
        <a:xfrm>
          <a:off x="0" y="0"/>
          <a:ext cx="0" cy="0"/>
          <a:chOff x="0" y="0"/>
          <a:chExt cx="0" cy="0"/>
        </a:xfrm>
      </p:grpSpPr>
      <p:cxnSp>
        <p:nvCxnSpPr>
          <p:cNvPr id="172" name="Google Shape;172;p43"/>
          <p:cNvCxnSpPr/>
          <p:nvPr/>
        </p:nvCxnSpPr>
        <p:spPr>
          <a:xfrm rot="10800000">
            <a:off x="4203400" y="1217158"/>
            <a:ext cx="4451838" cy="0"/>
          </a:xfrm>
          <a:prstGeom prst="straightConnector1">
            <a:avLst/>
          </a:prstGeom>
          <a:noFill/>
          <a:ln w="9525" cap="flat" cmpd="sng">
            <a:solidFill>
              <a:schemeClr val="dk1"/>
            </a:solidFill>
            <a:prstDash val="solid"/>
            <a:round/>
            <a:headEnd type="none" w="sm" len="sm"/>
            <a:tailEnd type="none" w="sm" len="sm"/>
          </a:ln>
        </p:spPr>
      </p:cxnSp>
      <p:cxnSp>
        <p:nvCxnSpPr>
          <p:cNvPr id="173" name="Google Shape;173;p43"/>
          <p:cNvCxnSpPr/>
          <p:nvPr/>
        </p:nvCxnSpPr>
        <p:spPr>
          <a:xfrm>
            <a:off x="6634557" y="1737634"/>
            <a:ext cx="1865233" cy="0"/>
          </a:xfrm>
          <a:prstGeom prst="straightConnector1">
            <a:avLst/>
          </a:prstGeom>
          <a:noFill/>
          <a:ln w="9525" cap="flat" cmpd="sng">
            <a:solidFill>
              <a:schemeClr val="dk1"/>
            </a:solidFill>
            <a:prstDash val="solid"/>
            <a:miter lim="800000"/>
            <a:headEnd type="none" w="sm" len="sm"/>
            <a:tailEnd type="none" w="sm" len="sm"/>
          </a:ln>
        </p:spPr>
      </p:cxnSp>
      <p:sp>
        <p:nvSpPr>
          <p:cNvPr id="174" name="Google Shape;174;p43"/>
          <p:cNvSpPr/>
          <p:nvPr/>
        </p:nvSpPr>
        <p:spPr>
          <a:xfrm>
            <a:off x="0" y="-504"/>
            <a:ext cx="2606040" cy="768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175" name="Google Shape;175;p43"/>
          <p:cNvSpPr>
            <a:spLocks noGrp="1"/>
          </p:cNvSpPr>
          <p:nvPr>
            <p:ph type="pic" idx="2"/>
          </p:nvPr>
        </p:nvSpPr>
        <p:spPr>
          <a:xfrm>
            <a:off x="-1" y="-504"/>
            <a:ext cx="3758175" cy="4650035"/>
          </a:xfrm>
          <a:prstGeom prst="rect">
            <a:avLst/>
          </a:prstGeom>
          <a:noFill/>
          <a:ln>
            <a:noFill/>
          </a:ln>
        </p:spPr>
      </p:sp>
      <p:cxnSp>
        <p:nvCxnSpPr>
          <p:cNvPr id="176" name="Google Shape;176;p43"/>
          <p:cNvCxnSpPr/>
          <p:nvPr/>
        </p:nvCxnSpPr>
        <p:spPr>
          <a:xfrm>
            <a:off x="7748829" y="-504"/>
            <a:ext cx="0" cy="428902"/>
          </a:xfrm>
          <a:prstGeom prst="straightConnector1">
            <a:avLst/>
          </a:prstGeom>
          <a:noFill/>
          <a:ln w="9525" cap="flat" cmpd="sng">
            <a:solidFill>
              <a:schemeClr val="dk1"/>
            </a:solidFill>
            <a:prstDash val="solid"/>
            <a:round/>
            <a:headEnd type="none" w="sm" len="sm"/>
            <a:tailEnd type="none" w="sm" len="sm"/>
          </a:ln>
        </p:spPr>
      </p:cxnSp>
      <p:sp>
        <p:nvSpPr>
          <p:cNvPr id="177" name="Google Shape;177;p43"/>
          <p:cNvSpPr txBox="1">
            <a:spLocks noGrp="1"/>
          </p:cNvSpPr>
          <p:nvPr>
            <p:ph type="body" idx="1"/>
          </p:nvPr>
        </p:nvSpPr>
        <p:spPr>
          <a:xfrm>
            <a:off x="7463479" y="191460"/>
            <a:ext cx="205224"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200"/>
              </a:spcBef>
              <a:spcAft>
                <a:spcPts val="0"/>
              </a:spcAft>
              <a:buClr>
                <a:schemeClr val="dk1"/>
              </a:buClr>
              <a:buSzPts val="1000"/>
              <a:buFont typeface="Arial"/>
              <a:buNone/>
              <a:defRPr sz="10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78" name="Google Shape;178;p43"/>
          <p:cNvSpPr txBox="1">
            <a:spLocks noGrp="1"/>
          </p:cNvSpPr>
          <p:nvPr>
            <p:ph type="title"/>
          </p:nvPr>
        </p:nvSpPr>
        <p:spPr>
          <a:xfrm>
            <a:off x="4102924" y="726183"/>
            <a:ext cx="4199209" cy="42890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9" name="Google Shape;179;p43"/>
          <p:cNvSpPr txBox="1">
            <a:spLocks noGrp="1"/>
          </p:cNvSpPr>
          <p:nvPr>
            <p:ph type="body" idx="3"/>
          </p:nvPr>
        </p:nvSpPr>
        <p:spPr>
          <a:xfrm>
            <a:off x="4133421" y="1402226"/>
            <a:ext cx="1635070" cy="301507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80" name="Google Shape;180;p43"/>
          <p:cNvSpPr>
            <a:spLocks noGrp="1"/>
          </p:cNvSpPr>
          <p:nvPr>
            <p:ph type="chart" idx="4"/>
          </p:nvPr>
        </p:nvSpPr>
        <p:spPr>
          <a:xfrm>
            <a:off x="6634557" y="1810187"/>
            <a:ext cx="1865233" cy="1736961"/>
          </a:xfrm>
          <a:prstGeom prst="rect">
            <a:avLst/>
          </a:prstGeom>
          <a:noFill/>
          <a:ln>
            <a:noFill/>
          </a:ln>
        </p:spPr>
        <p:txBody>
          <a:bodyPr spcFirstLastPara="1" wrap="square" lIns="91425" tIns="45700" rIns="91425" bIns="45700" anchor="t" anchorCtr="0">
            <a:noAutofit/>
          </a:bodyPr>
          <a:lstStyle>
            <a:lvl1pPr marR="0" lvl="0" algn="l" rtl="0">
              <a:spcBef>
                <a:spcPts val="22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R="0" lvl="1"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R="0" lvl="2"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R="0" lvl="3"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R="0" lvl="4"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R="0" lvl="5"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R="0" lvl="6"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R="0" lvl="7"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R="0" lvl="8"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81" name="Google Shape;181;p43"/>
          <p:cNvSpPr txBox="1">
            <a:spLocks noGrp="1"/>
          </p:cNvSpPr>
          <p:nvPr>
            <p:ph type="body" idx="5"/>
          </p:nvPr>
        </p:nvSpPr>
        <p:spPr>
          <a:xfrm>
            <a:off x="6537530" y="1437112"/>
            <a:ext cx="1962260" cy="300522"/>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20"/>
              </a:spcBef>
              <a:spcAft>
                <a:spcPts val="0"/>
              </a:spcAft>
              <a:buClr>
                <a:schemeClr val="dk1"/>
              </a:buClr>
              <a:buSzPts val="1100"/>
              <a:buFont typeface="Arial"/>
              <a:buNone/>
              <a:defRPr sz="11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82" name="Google Shape;182;p43"/>
          <p:cNvSpPr txBox="1">
            <a:spLocks noGrp="1"/>
          </p:cNvSpPr>
          <p:nvPr>
            <p:ph type="body" idx="6"/>
          </p:nvPr>
        </p:nvSpPr>
        <p:spPr>
          <a:xfrm>
            <a:off x="7778809" y="191460"/>
            <a:ext cx="1100751"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160"/>
              </a:spcBef>
              <a:spcAft>
                <a:spcPts val="0"/>
              </a:spcAft>
              <a:buClr>
                <a:schemeClr val="dk1"/>
              </a:buClr>
              <a:buSzPts val="800"/>
              <a:buFont typeface="Arial"/>
              <a:buNone/>
              <a:defRPr sz="8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pic>
        <p:nvPicPr>
          <p:cNvPr id="183" name="Google Shape;183;p43"/>
          <p:cNvPicPr preferRelativeResize="0"/>
          <p:nvPr/>
        </p:nvPicPr>
        <p:blipFill rotWithShape="1">
          <a:blip r:embed="rId2">
            <a:alphaModFix/>
          </a:blip>
          <a:srcRect/>
          <a:stretch/>
        </p:blipFill>
        <p:spPr>
          <a:xfrm>
            <a:off x="203189" y="204564"/>
            <a:ext cx="2089161" cy="277487"/>
          </a:xfrm>
          <a:prstGeom prst="rect">
            <a:avLst/>
          </a:prstGeom>
          <a:noFill/>
          <a:ln>
            <a:noFill/>
          </a:ln>
        </p:spPr>
      </p:pic>
      <p:sp>
        <p:nvSpPr>
          <p:cNvPr id="184" name="Google Shape;184;p43"/>
          <p:cNvSpPr>
            <a:spLocks noGrp="1"/>
          </p:cNvSpPr>
          <p:nvPr>
            <p:ph type="pic" idx="7"/>
          </p:nvPr>
        </p:nvSpPr>
        <p:spPr>
          <a:xfrm>
            <a:off x="7105650" y="4367718"/>
            <a:ext cx="1604963" cy="399037"/>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185"/>
        <p:cNvGrpSpPr/>
        <p:nvPr/>
      </p:nvGrpSpPr>
      <p:grpSpPr>
        <a:xfrm>
          <a:off x="0" y="0"/>
          <a:ext cx="0" cy="0"/>
          <a:chOff x="0" y="0"/>
          <a:chExt cx="0" cy="0"/>
        </a:xfrm>
      </p:grpSpPr>
      <p:cxnSp>
        <p:nvCxnSpPr>
          <p:cNvPr id="186" name="Google Shape;186;p44"/>
          <p:cNvCxnSpPr/>
          <p:nvPr/>
        </p:nvCxnSpPr>
        <p:spPr>
          <a:xfrm rot="10800000">
            <a:off x="530062" y="1206645"/>
            <a:ext cx="5833961" cy="0"/>
          </a:xfrm>
          <a:prstGeom prst="straightConnector1">
            <a:avLst/>
          </a:prstGeom>
          <a:noFill/>
          <a:ln w="9525" cap="flat" cmpd="sng">
            <a:solidFill>
              <a:schemeClr val="dk1"/>
            </a:solidFill>
            <a:prstDash val="solid"/>
            <a:round/>
            <a:headEnd type="none" w="sm" len="sm"/>
            <a:tailEnd type="none" w="sm" len="sm"/>
          </a:ln>
        </p:spPr>
      </p:cxnSp>
      <p:cxnSp>
        <p:nvCxnSpPr>
          <p:cNvPr id="187" name="Google Shape;187;p44"/>
          <p:cNvCxnSpPr/>
          <p:nvPr/>
        </p:nvCxnSpPr>
        <p:spPr>
          <a:xfrm>
            <a:off x="1329184" y="2861245"/>
            <a:ext cx="0" cy="1485892"/>
          </a:xfrm>
          <a:prstGeom prst="straightConnector1">
            <a:avLst/>
          </a:prstGeom>
          <a:noFill/>
          <a:ln w="9525" cap="flat" cmpd="sng">
            <a:solidFill>
              <a:schemeClr val="dk1"/>
            </a:solidFill>
            <a:prstDash val="solid"/>
            <a:miter lim="800000"/>
            <a:headEnd type="none" w="sm" len="sm"/>
            <a:tailEnd type="none" w="sm" len="sm"/>
          </a:ln>
        </p:spPr>
      </p:cxnSp>
      <p:sp>
        <p:nvSpPr>
          <p:cNvPr id="188" name="Google Shape;188;p44"/>
          <p:cNvSpPr txBox="1">
            <a:spLocks noGrp="1"/>
          </p:cNvSpPr>
          <p:nvPr>
            <p:ph type="title"/>
          </p:nvPr>
        </p:nvSpPr>
        <p:spPr>
          <a:xfrm>
            <a:off x="435850" y="726183"/>
            <a:ext cx="5160198" cy="42890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189" name="Google Shape;189;p44"/>
          <p:cNvCxnSpPr/>
          <p:nvPr/>
        </p:nvCxnSpPr>
        <p:spPr>
          <a:xfrm>
            <a:off x="7748829" y="-504"/>
            <a:ext cx="0" cy="428902"/>
          </a:xfrm>
          <a:prstGeom prst="straightConnector1">
            <a:avLst/>
          </a:prstGeom>
          <a:noFill/>
          <a:ln w="9525" cap="flat" cmpd="sng">
            <a:solidFill>
              <a:schemeClr val="dk1"/>
            </a:solidFill>
            <a:prstDash val="solid"/>
            <a:round/>
            <a:headEnd type="none" w="sm" len="sm"/>
            <a:tailEnd type="none" w="sm" len="sm"/>
          </a:ln>
        </p:spPr>
      </p:cxnSp>
      <p:sp>
        <p:nvSpPr>
          <p:cNvPr id="190" name="Google Shape;190;p44"/>
          <p:cNvSpPr txBox="1">
            <a:spLocks noGrp="1"/>
          </p:cNvSpPr>
          <p:nvPr>
            <p:ph type="body" idx="1"/>
          </p:nvPr>
        </p:nvSpPr>
        <p:spPr>
          <a:xfrm>
            <a:off x="7463479" y="191460"/>
            <a:ext cx="205224"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200"/>
              </a:spcBef>
              <a:spcAft>
                <a:spcPts val="0"/>
              </a:spcAft>
              <a:buClr>
                <a:schemeClr val="dk1"/>
              </a:buClr>
              <a:buSzPts val="1000"/>
              <a:buFont typeface="Arial"/>
              <a:buNone/>
              <a:defRPr sz="10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91" name="Google Shape;191;p44"/>
          <p:cNvSpPr>
            <a:spLocks noGrp="1"/>
          </p:cNvSpPr>
          <p:nvPr>
            <p:ph type="pic" idx="2"/>
          </p:nvPr>
        </p:nvSpPr>
        <p:spPr>
          <a:xfrm>
            <a:off x="6364023" y="686146"/>
            <a:ext cx="2653479" cy="2513247"/>
          </a:xfrm>
          <a:prstGeom prst="rect">
            <a:avLst/>
          </a:prstGeom>
          <a:noFill/>
          <a:ln>
            <a:noFill/>
          </a:ln>
        </p:spPr>
      </p:sp>
      <p:sp>
        <p:nvSpPr>
          <p:cNvPr id="192" name="Google Shape;192;p44"/>
          <p:cNvSpPr txBox="1">
            <a:spLocks noGrp="1"/>
          </p:cNvSpPr>
          <p:nvPr>
            <p:ph type="body" idx="3"/>
          </p:nvPr>
        </p:nvSpPr>
        <p:spPr>
          <a:xfrm>
            <a:off x="530061" y="1407111"/>
            <a:ext cx="1755229" cy="82642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93" name="Google Shape;193;p44"/>
          <p:cNvSpPr txBox="1">
            <a:spLocks noGrp="1"/>
          </p:cNvSpPr>
          <p:nvPr>
            <p:ph type="body" idx="4"/>
          </p:nvPr>
        </p:nvSpPr>
        <p:spPr>
          <a:xfrm>
            <a:off x="2500432" y="1407110"/>
            <a:ext cx="1755229" cy="90516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94" name="Google Shape;194;p44"/>
          <p:cNvSpPr txBox="1">
            <a:spLocks noGrp="1"/>
          </p:cNvSpPr>
          <p:nvPr>
            <p:ph type="body" idx="5"/>
          </p:nvPr>
        </p:nvSpPr>
        <p:spPr>
          <a:xfrm>
            <a:off x="4459259" y="1407110"/>
            <a:ext cx="1762637" cy="905161"/>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95" name="Google Shape;195;p44"/>
          <p:cNvSpPr txBox="1">
            <a:spLocks noGrp="1"/>
          </p:cNvSpPr>
          <p:nvPr>
            <p:ph type="body" idx="6"/>
          </p:nvPr>
        </p:nvSpPr>
        <p:spPr>
          <a:xfrm>
            <a:off x="221362" y="2818838"/>
            <a:ext cx="1089025" cy="608013"/>
          </a:xfrm>
          <a:prstGeom prst="rect">
            <a:avLst/>
          </a:prstGeom>
          <a:noFill/>
          <a:ln>
            <a:noFill/>
          </a:ln>
        </p:spPr>
        <p:txBody>
          <a:bodyPr spcFirstLastPara="1" wrap="square" lIns="91425" tIns="45700" rIns="91425" bIns="45700" anchor="t" anchorCtr="0">
            <a:noAutofit/>
          </a:bodyPr>
          <a:lstStyle>
            <a:lvl1pPr marL="457200" marR="0" lvl="0" indent="-228600" algn="r" rtl="0">
              <a:spcBef>
                <a:spcPts val="220"/>
              </a:spcBef>
              <a:spcAft>
                <a:spcPts val="0"/>
              </a:spcAft>
              <a:buClr>
                <a:schemeClr val="dk1"/>
              </a:buClr>
              <a:buSzPts val="1100"/>
              <a:buFont typeface="Arial"/>
              <a:buNone/>
              <a:defRPr sz="11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96" name="Google Shape;196;p44"/>
          <p:cNvSpPr>
            <a:spLocks noGrp="1"/>
          </p:cNvSpPr>
          <p:nvPr>
            <p:ph type="chart" idx="7"/>
          </p:nvPr>
        </p:nvSpPr>
        <p:spPr>
          <a:xfrm>
            <a:off x="4131554" y="2818838"/>
            <a:ext cx="2205019" cy="1736961"/>
          </a:xfrm>
          <a:prstGeom prst="rect">
            <a:avLst/>
          </a:prstGeom>
          <a:noFill/>
          <a:ln>
            <a:noFill/>
          </a:ln>
        </p:spPr>
        <p:txBody>
          <a:bodyPr spcFirstLastPara="1" wrap="square" lIns="91425" tIns="45700" rIns="91425" bIns="45700" anchor="t" anchorCtr="0">
            <a:noAutofit/>
          </a:bodyPr>
          <a:lstStyle>
            <a:lvl1pPr marR="0" lvl="0" algn="l" rtl="0">
              <a:spcBef>
                <a:spcPts val="22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R="0" lvl="1"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R="0" lvl="2"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R="0" lvl="3"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R="0" lvl="4"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R="0" lvl="5"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R="0" lvl="6"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R="0" lvl="7"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R="0" lvl="8"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97" name="Google Shape;197;p44"/>
          <p:cNvSpPr>
            <a:spLocks noGrp="1"/>
          </p:cNvSpPr>
          <p:nvPr>
            <p:ph type="chart" idx="8"/>
          </p:nvPr>
        </p:nvSpPr>
        <p:spPr>
          <a:xfrm>
            <a:off x="1635897" y="2818838"/>
            <a:ext cx="2205019" cy="1736961"/>
          </a:xfrm>
          <a:prstGeom prst="rect">
            <a:avLst/>
          </a:prstGeom>
          <a:noFill/>
          <a:ln>
            <a:noFill/>
          </a:ln>
        </p:spPr>
        <p:txBody>
          <a:bodyPr spcFirstLastPara="1" wrap="square" lIns="91425" tIns="45700" rIns="91425" bIns="45700" anchor="t" anchorCtr="0">
            <a:noAutofit/>
          </a:bodyPr>
          <a:lstStyle>
            <a:lvl1pPr marR="0" lvl="0" algn="l" rtl="0">
              <a:spcBef>
                <a:spcPts val="22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R="0" lvl="1"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R="0" lvl="2"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R="0" lvl="3"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R="0" lvl="4"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R="0" lvl="5"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R="0" lvl="6"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R="0" lvl="7"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R="0" lvl="8"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98" name="Google Shape;198;p44"/>
          <p:cNvSpPr txBox="1">
            <a:spLocks noGrp="1"/>
          </p:cNvSpPr>
          <p:nvPr>
            <p:ph type="body" idx="9"/>
          </p:nvPr>
        </p:nvSpPr>
        <p:spPr>
          <a:xfrm>
            <a:off x="7778809" y="191460"/>
            <a:ext cx="1100751" cy="285384"/>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160"/>
              </a:spcBef>
              <a:spcAft>
                <a:spcPts val="0"/>
              </a:spcAft>
              <a:buClr>
                <a:schemeClr val="dk1"/>
              </a:buClr>
              <a:buSzPts val="800"/>
              <a:buFont typeface="Arial"/>
              <a:buNone/>
              <a:defRPr sz="800" b="1"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99" name="Google Shape;199;p44"/>
          <p:cNvSpPr>
            <a:spLocks noGrp="1"/>
          </p:cNvSpPr>
          <p:nvPr>
            <p:ph type="pic" idx="13"/>
          </p:nvPr>
        </p:nvSpPr>
        <p:spPr>
          <a:xfrm>
            <a:off x="7105650" y="4367718"/>
            <a:ext cx="1604963" cy="399037"/>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theme" Target="../theme/theme2.xml"/><Relationship Id="rId3" Type="http://schemas.openxmlformats.org/officeDocument/2006/relationships/slideLayout" Target="../slideLayouts/slideLayout7.xml"/><Relationship Id="rId21" Type="http://schemas.openxmlformats.org/officeDocument/2006/relationships/image" Target="../media/image2.png"/><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19" Type="http://schemas.openxmlformats.org/officeDocument/2006/relationships/image" Target="../media/image1.png"/><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9"/>
          <p:cNvPicPr preferRelativeResize="0"/>
          <p:nvPr/>
        </p:nvPicPr>
        <p:blipFill rotWithShape="1">
          <a:blip r:embed="rId6">
            <a:alphaModFix/>
          </a:blip>
          <a:srcRect/>
          <a:stretch/>
        </p:blipFill>
        <p:spPr>
          <a:xfrm>
            <a:off x="119432" y="110590"/>
            <a:ext cx="2254276" cy="464240"/>
          </a:xfrm>
          <a:prstGeom prst="rect">
            <a:avLst/>
          </a:prstGeom>
          <a:noFill/>
          <a:ln>
            <a:noFill/>
          </a:ln>
        </p:spPr>
      </p:pic>
      <p:grpSp>
        <p:nvGrpSpPr>
          <p:cNvPr id="3" name="Group 2">
            <a:extLst>
              <a:ext uri="{FF2B5EF4-FFF2-40B4-BE49-F238E27FC236}">
                <a16:creationId xmlns:a16="http://schemas.microsoft.com/office/drawing/2014/main" id="{5BD81177-7F54-B942-B181-F3D5154AA8D0}"/>
              </a:ext>
            </a:extLst>
          </p:cNvPr>
          <p:cNvGrpSpPr/>
          <p:nvPr userDrawn="1"/>
        </p:nvGrpSpPr>
        <p:grpSpPr>
          <a:xfrm>
            <a:off x="7490792" y="219344"/>
            <a:ext cx="1469440" cy="261650"/>
            <a:chOff x="7490792" y="219344"/>
            <a:chExt cx="1469440" cy="261650"/>
          </a:xfrm>
        </p:grpSpPr>
        <p:pic>
          <p:nvPicPr>
            <p:cNvPr id="4" name="Picture 3">
              <a:extLst>
                <a:ext uri="{FF2B5EF4-FFF2-40B4-BE49-F238E27FC236}">
                  <a16:creationId xmlns:a16="http://schemas.microsoft.com/office/drawing/2014/main" id="{808769E2-AA48-764A-AD3E-C43FB3E07328}"/>
                </a:ext>
              </a:extLst>
            </p:cNvPr>
            <p:cNvPicPr>
              <a:picLocks noChangeAspect="1"/>
            </p:cNvPicPr>
            <p:nvPr/>
          </p:nvPicPr>
          <p:blipFill>
            <a:blip r:embed="rId7"/>
            <a:stretch>
              <a:fillRect/>
            </a:stretch>
          </p:blipFill>
          <p:spPr>
            <a:xfrm>
              <a:off x="7490792" y="225172"/>
              <a:ext cx="732509" cy="192343"/>
            </a:xfrm>
            <a:prstGeom prst="rect">
              <a:avLst/>
            </a:prstGeom>
          </p:spPr>
        </p:pic>
        <p:pic>
          <p:nvPicPr>
            <p:cNvPr id="5" name="Picture 4">
              <a:extLst>
                <a:ext uri="{FF2B5EF4-FFF2-40B4-BE49-F238E27FC236}">
                  <a16:creationId xmlns:a16="http://schemas.microsoft.com/office/drawing/2014/main" id="{2A51B0E6-6A0F-2447-8C9B-DAE04F5E1A31}"/>
                </a:ext>
              </a:extLst>
            </p:cNvPr>
            <p:cNvPicPr>
              <a:picLocks noChangeAspect="1"/>
            </p:cNvPicPr>
            <p:nvPr/>
          </p:nvPicPr>
          <p:blipFill>
            <a:blip r:embed="rId8"/>
            <a:stretch>
              <a:fillRect/>
            </a:stretch>
          </p:blipFill>
          <p:spPr>
            <a:xfrm>
              <a:off x="8443467" y="219344"/>
              <a:ext cx="516765" cy="261650"/>
            </a:xfrm>
            <a:prstGeom prst="rect">
              <a:avLst/>
            </a:prstGeom>
          </p:spPr>
        </p:pic>
      </p:grpSp>
    </p:spTree>
  </p:cSld>
  <p:clrMap bg1="lt1" tx1="dk1" bg2="dk2" tx2="lt2" accent1="accent1" accent2="accent2" accent3="accent3" accent4="accent4" accent5="accent5" accent6="accent6" hlink="hlink" folHlink="folHlink"/>
  <p:sldLayoutIdLst>
    <p:sldLayoutId id="2147483650" r:id="rId1"/>
    <p:sldLayoutId id="2147483651" r:id="rId2"/>
    <p:sldLayoutId id="2147483673" r:id="rId3"/>
    <p:sldLayoutId id="2147483674"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07">
          <p15:clr>
            <a:srgbClr val="F26B43"/>
          </p15:clr>
        </p15:guide>
        <p15:guide id="2" pos="560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
        <p:cNvGrpSpPr/>
        <p:nvPr/>
      </p:nvGrpSpPr>
      <p:grpSpPr>
        <a:xfrm>
          <a:off x="0" y="0"/>
          <a:ext cx="0" cy="0"/>
          <a:chOff x="0" y="0"/>
          <a:chExt cx="0" cy="0"/>
        </a:xfrm>
      </p:grpSpPr>
      <p:cxnSp>
        <p:nvCxnSpPr>
          <p:cNvPr id="28" name="Google Shape;28;p21"/>
          <p:cNvCxnSpPr/>
          <p:nvPr/>
        </p:nvCxnSpPr>
        <p:spPr>
          <a:xfrm flipH="1">
            <a:off x="320990" y="4828166"/>
            <a:ext cx="8427600" cy="600"/>
          </a:xfrm>
          <a:prstGeom prst="bentConnector3">
            <a:avLst>
              <a:gd name="adj1" fmla="val 50000"/>
            </a:avLst>
          </a:prstGeom>
          <a:noFill/>
          <a:ln w="9525" cap="flat" cmpd="sng">
            <a:solidFill>
              <a:schemeClr val="dk1"/>
            </a:solidFill>
            <a:prstDash val="solid"/>
            <a:miter lim="800000"/>
            <a:headEnd type="none" w="med" len="med"/>
            <a:tailEnd type="none" w="med" len="med"/>
          </a:ln>
        </p:spPr>
      </p:cxnSp>
      <p:sp>
        <p:nvSpPr>
          <p:cNvPr id="29" name="Google Shape;29;p21"/>
          <p:cNvSpPr/>
          <p:nvPr/>
        </p:nvSpPr>
        <p:spPr>
          <a:xfrm>
            <a:off x="247808" y="4845800"/>
            <a:ext cx="3113017" cy="264885"/>
          </a:xfrm>
          <a:prstGeom prst="rect">
            <a:avLst/>
          </a:prstGeom>
          <a:noFill/>
          <a:ln>
            <a:noFill/>
          </a:ln>
        </p:spPr>
        <p:txBody>
          <a:bodyPr spcFirstLastPara="1" wrap="square" lIns="68275" tIns="34150" rIns="68275" bIns="34150" anchor="t" anchorCtr="0">
            <a:noAutofit/>
          </a:bodyPr>
          <a:lstStyle/>
          <a:p>
            <a:pPr marL="0" marR="0" lvl="0" indent="0" algn="l" rtl="0">
              <a:lnSpc>
                <a:spcPct val="115000"/>
              </a:lnSpc>
              <a:spcBef>
                <a:spcPts val="0"/>
              </a:spcBef>
              <a:spcAft>
                <a:spcPts val="0"/>
              </a:spcAft>
              <a:buNone/>
            </a:pPr>
            <a:r>
              <a:rPr lang="es-ES" sz="600" b="1" i="0" u="none" strike="noStrike" cap="none">
                <a:solidFill>
                  <a:schemeClr val="dk1"/>
                </a:solidFill>
                <a:latin typeface="Calibri"/>
                <a:ea typeface="Calibri"/>
                <a:cs typeface="Calibri"/>
                <a:sym typeface="Calibri"/>
              </a:rPr>
              <a:t>RESEARCH AND HEALTH</a:t>
            </a:r>
            <a:endParaRPr sz="600" b="1" i="0" u="none" strike="noStrike" cap="none">
              <a:solidFill>
                <a:schemeClr val="dk1"/>
              </a:solidFill>
              <a:latin typeface="Calibri"/>
              <a:ea typeface="Calibri"/>
              <a:cs typeface="Calibri"/>
              <a:sym typeface="Calibri"/>
            </a:endParaRPr>
          </a:p>
        </p:txBody>
      </p:sp>
      <p:sp>
        <p:nvSpPr>
          <p:cNvPr id="30" name="Google Shape;30;p21"/>
          <p:cNvSpPr txBox="1"/>
          <p:nvPr/>
        </p:nvSpPr>
        <p:spPr>
          <a:xfrm>
            <a:off x="8759690" y="4854627"/>
            <a:ext cx="384310" cy="171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525"/>
              <a:buFont typeface="Arial"/>
              <a:buNone/>
            </a:pPr>
            <a:fld id="{00000000-1234-1234-1234-123412341234}" type="slidenum">
              <a:rPr lang="es-ES" sz="525" b="1" i="0" u="none" strike="noStrike" cap="none">
                <a:solidFill>
                  <a:schemeClr val="dk1"/>
                </a:solidFill>
                <a:latin typeface="Arial"/>
                <a:ea typeface="Arial"/>
                <a:cs typeface="Arial"/>
                <a:sym typeface="Arial"/>
              </a:rPr>
              <a:t>‹#›</a:t>
            </a:fld>
            <a:endParaRPr sz="525" b="1" i="0" u="none" strike="noStrike" cap="none">
              <a:solidFill>
                <a:schemeClr val="dk1"/>
              </a:solidFill>
              <a:latin typeface="Arial"/>
              <a:ea typeface="Arial"/>
              <a:cs typeface="Arial"/>
              <a:sym typeface="Arial"/>
            </a:endParaRPr>
          </a:p>
        </p:txBody>
      </p:sp>
      <p:sp>
        <p:nvSpPr>
          <p:cNvPr id="31" name="Google Shape;31;p21"/>
          <p:cNvSpPr txBox="1"/>
          <p:nvPr/>
        </p:nvSpPr>
        <p:spPr>
          <a:xfrm>
            <a:off x="5014567" y="4837411"/>
            <a:ext cx="3833769" cy="18462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AU" sz="600" b="1" i="0" u="none" strike="noStrike" cap="none" noProof="0" dirty="0">
                <a:solidFill>
                  <a:srgbClr val="3F3F3F"/>
                </a:solidFill>
                <a:latin typeface="Calibri"/>
                <a:ea typeface="Calibri"/>
                <a:cs typeface="Calibri"/>
                <a:sym typeface="Calibri"/>
              </a:rPr>
              <a:t>© ”la Caixa” Foundation, Barcelona, 2024.</a:t>
            </a:r>
            <a:endParaRPr lang="en-AU" noProof="0" dirty="0"/>
          </a:p>
        </p:txBody>
      </p:sp>
      <p:pic>
        <p:nvPicPr>
          <p:cNvPr id="32" name="Google Shape;32;p21"/>
          <p:cNvPicPr preferRelativeResize="0"/>
          <p:nvPr/>
        </p:nvPicPr>
        <p:blipFill rotWithShape="1">
          <a:blip r:embed="rId19">
            <a:alphaModFix/>
          </a:blip>
          <a:srcRect/>
          <a:stretch/>
        </p:blipFill>
        <p:spPr>
          <a:xfrm>
            <a:off x="119432" y="110590"/>
            <a:ext cx="2254276" cy="464240"/>
          </a:xfrm>
          <a:prstGeom prst="rect">
            <a:avLst/>
          </a:prstGeom>
          <a:noFill/>
          <a:ln>
            <a:noFill/>
          </a:ln>
        </p:spPr>
      </p:pic>
      <p:pic>
        <p:nvPicPr>
          <p:cNvPr id="33" name="Google Shape;33;p21" descr="A picture containing text&#10;&#10;Description automatically generated"/>
          <p:cNvPicPr preferRelativeResize="0"/>
          <p:nvPr/>
        </p:nvPicPr>
        <p:blipFill rotWithShape="1">
          <a:blip r:embed="rId20">
            <a:alphaModFix/>
          </a:blip>
          <a:srcRect/>
          <a:stretch/>
        </p:blipFill>
        <p:spPr>
          <a:xfrm>
            <a:off x="7348859" y="4516999"/>
            <a:ext cx="1448771" cy="237689"/>
          </a:xfrm>
          <a:prstGeom prst="rect">
            <a:avLst/>
          </a:prstGeom>
          <a:noFill/>
          <a:ln>
            <a:noFill/>
          </a:ln>
        </p:spPr>
      </p:pic>
      <p:grpSp>
        <p:nvGrpSpPr>
          <p:cNvPr id="8" name="Group 7">
            <a:extLst>
              <a:ext uri="{FF2B5EF4-FFF2-40B4-BE49-F238E27FC236}">
                <a16:creationId xmlns:a16="http://schemas.microsoft.com/office/drawing/2014/main" id="{BBD384C0-C88E-1748-89A3-DE181DC56EFC}"/>
              </a:ext>
            </a:extLst>
          </p:cNvPr>
          <p:cNvGrpSpPr/>
          <p:nvPr userDrawn="1"/>
        </p:nvGrpSpPr>
        <p:grpSpPr>
          <a:xfrm>
            <a:off x="7490792" y="219344"/>
            <a:ext cx="1469440" cy="261650"/>
            <a:chOff x="7490792" y="219344"/>
            <a:chExt cx="1469440" cy="261650"/>
          </a:xfrm>
        </p:grpSpPr>
        <p:pic>
          <p:nvPicPr>
            <p:cNvPr id="9" name="Picture 8">
              <a:extLst>
                <a:ext uri="{FF2B5EF4-FFF2-40B4-BE49-F238E27FC236}">
                  <a16:creationId xmlns:a16="http://schemas.microsoft.com/office/drawing/2014/main" id="{57079A8C-0559-214D-9941-4033E89C26AE}"/>
                </a:ext>
              </a:extLst>
            </p:cNvPr>
            <p:cNvPicPr>
              <a:picLocks noChangeAspect="1"/>
            </p:cNvPicPr>
            <p:nvPr/>
          </p:nvPicPr>
          <p:blipFill>
            <a:blip r:embed="rId21"/>
            <a:stretch>
              <a:fillRect/>
            </a:stretch>
          </p:blipFill>
          <p:spPr>
            <a:xfrm>
              <a:off x="7490792" y="225172"/>
              <a:ext cx="732509" cy="192343"/>
            </a:xfrm>
            <a:prstGeom prst="rect">
              <a:avLst/>
            </a:prstGeom>
          </p:spPr>
        </p:pic>
        <p:pic>
          <p:nvPicPr>
            <p:cNvPr id="10" name="Picture 9">
              <a:extLst>
                <a:ext uri="{FF2B5EF4-FFF2-40B4-BE49-F238E27FC236}">
                  <a16:creationId xmlns:a16="http://schemas.microsoft.com/office/drawing/2014/main" id="{52BD5297-81CF-334A-9E75-9A1C3A741866}"/>
                </a:ext>
              </a:extLst>
            </p:cNvPr>
            <p:cNvPicPr>
              <a:picLocks noChangeAspect="1"/>
            </p:cNvPicPr>
            <p:nvPr/>
          </p:nvPicPr>
          <p:blipFill>
            <a:blip r:embed="rId22"/>
            <a:stretch>
              <a:fillRect/>
            </a:stretch>
          </p:blipFill>
          <p:spPr>
            <a:xfrm>
              <a:off x="8443467" y="219344"/>
              <a:ext cx="516765" cy="261650"/>
            </a:xfrm>
            <a:prstGeom prst="rect">
              <a:avLst/>
            </a:prstGeom>
          </p:spPr>
        </p:pic>
      </p:grpSp>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07">
          <p15:clr>
            <a:srgbClr val="F26B43"/>
          </p15:clr>
        </p15:guide>
        <p15:guide id="2" pos="56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1.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47.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48.png"/><Relationship Id="rId1" Type="http://schemas.openxmlformats.org/officeDocument/2006/relationships/slideLayout" Target="../slideLayouts/slideLayout5.xml"/><Relationship Id="rId6" Type="http://schemas.openxmlformats.org/officeDocument/2006/relationships/image" Target="../media/image50.png"/><Relationship Id="rId5" Type="http://schemas.microsoft.com/office/2007/relationships/hdphoto" Target="../media/hdphoto5.wdp"/><Relationship Id="rId4" Type="http://schemas.openxmlformats.org/officeDocument/2006/relationships/image" Target="../media/image49.png"/><Relationship Id="rId9" Type="http://schemas.microsoft.com/office/2007/relationships/hdphoto" Target="../media/hdphoto7.wdp"/></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8.png"/><Relationship Id="rId1" Type="http://schemas.openxmlformats.org/officeDocument/2006/relationships/slideLayout" Target="../slideLayouts/slideLayout5.xml"/><Relationship Id="rId6" Type="http://schemas.openxmlformats.org/officeDocument/2006/relationships/image" Target="../media/image51.png"/><Relationship Id="rId5" Type="http://schemas.microsoft.com/office/2007/relationships/hdphoto" Target="../media/hdphoto6.wdp"/><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cstate="print">
            <a:alphaModFix/>
            <a:extLst>
              <a:ext uri="{28A0092B-C50C-407E-A947-70E740481C1C}">
                <a14:useLocalDpi xmlns:a14="http://schemas.microsoft.com/office/drawing/2010/main" val="0"/>
              </a:ext>
            </a:extLst>
          </a:blip>
          <a:srcRect l="-33087" t="18206" r="13312" b="12768"/>
          <a:stretch/>
        </p:blipFill>
        <p:spPr>
          <a:xfrm>
            <a:off x="1320799" y="635000"/>
            <a:ext cx="7823201" cy="4508500"/>
          </a:xfrm>
          <a:prstGeom prst="rect">
            <a:avLst/>
          </a:prstGeom>
          <a:noFill/>
          <a:ln>
            <a:noFill/>
          </a:ln>
        </p:spPr>
      </p:pic>
      <p:sp>
        <p:nvSpPr>
          <p:cNvPr id="20" name="Rectangle 19"/>
          <p:cNvSpPr/>
          <p:nvPr/>
        </p:nvSpPr>
        <p:spPr>
          <a:xfrm rot="10800000">
            <a:off x="-7" y="635000"/>
            <a:ext cx="6705606" cy="4536000"/>
          </a:xfrm>
          <a:prstGeom prst="rect">
            <a:avLst/>
          </a:prstGeom>
          <a:gradFill>
            <a:gsLst>
              <a:gs pos="19000">
                <a:srgbClr val="DFDBD5">
                  <a:alpha val="0"/>
                </a:srgbClr>
              </a:gs>
              <a:gs pos="43000">
                <a:srgbClr val="DFDBD5"/>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sz="1800"/>
          </a:p>
        </p:txBody>
      </p:sp>
      <p:pic>
        <p:nvPicPr>
          <p:cNvPr id="7" name="Google Shape;11;p22">
            <a:extLst>
              <a:ext uri="{FF2B5EF4-FFF2-40B4-BE49-F238E27FC236}">
                <a16:creationId xmlns:a16="http://schemas.microsoft.com/office/drawing/2014/main" id="{A11EFA46-35F1-A24C-935C-DE3CC1257931}"/>
              </a:ext>
            </a:extLst>
          </p:cNvPr>
          <p:cNvPicPr preferRelativeResize="0"/>
          <p:nvPr/>
        </p:nvPicPr>
        <p:blipFill rotWithShape="1">
          <a:blip r:embed="rId3">
            <a:alphaModFix/>
          </a:blip>
          <a:srcRect/>
          <a:stretch/>
        </p:blipFill>
        <p:spPr>
          <a:xfrm>
            <a:off x="7178594" y="4664689"/>
            <a:ext cx="1683215" cy="276153"/>
          </a:xfrm>
          <a:prstGeom prst="rect">
            <a:avLst/>
          </a:prstGeom>
          <a:noFill/>
          <a:ln>
            <a:noFill/>
          </a:ln>
        </p:spPr>
      </p:pic>
      <p:sp>
        <p:nvSpPr>
          <p:cNvPr id="9" name="Text Placeholder 5">
            <a:extLst>
              <a:ext uri="{FF2B5EF4-FFF2-40B4-BE49-F238E27FC236}">
                <a16:creationId xmlns:a16="http://schemas.microsoft.com/office/drawing/2014/main" id="{C43B778F-CDEA-BD43-BE5B-F3CA377EA174}"/>
              </a:ext>
            </a:extLst>
          </p:cNvPr>
          <p:cNvSpPr txBox="1">
            <a:spLocks/>
          </p:cNvSpPr>
          <p:nvPr/>
        </p:nvSpPr>
        <p:spPr>
          <a:xfrm>
            <a:off x="401319" y="858531"/>
            <a:ext cx="4424681" cy="247611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75000"/>
              </a:lnSpc>
              <a:spcAft>
                <a:spcPts val="700"/>
              </a:spcAft>
            </a:pPr>
            <a:r>
              <a:rPr lang="en-AU" sz="3000" b="1" i="1" dirty="0">
                <a:solidFill>
                  <a:srgbClr val="473934"/>
                </a:solidFill>
                <a:latin typeface="Times" pitchFamily="2" charset="0"/>
              </a:rPr>
              <a:t>AI-assisted pre-screening </a:t>
            </a:r>
            <a:br>
              <a:rPr lang="en-AU" sz="3000" b="1" i="1" dirty="0">
                <a:solidFill>
                  <a:srgbClr val="473934"/>
                </a:solidFill>
                <a:latin typeface="Times" pitchFamily="2" charset="0"/>
              </a:rPr>
            </a:br>
            <a:r>
              <a:rPr lang="en-AU" sz="3000" b="1" i="1" dirty="0">
                <a:solidFill>
                  <a:srgbClr val="473934"/>
                </a:solidFill>
                <a:latin typeface="Times" pitchFamily="2" charset="0"/>
              </a:rPr>
              <a:t>of biomedical </a:t>
            </a:r>
            <a:br>
              <a:rPr lang="en-AU" sz="3000" b="1" i="1" dirty="0">
                <a:solidFill>
                  <a:srgbClr val="473934"/>
                </a:solidFill>
                <a:latin typeface="Times" pitchFamily="2" charset="0"/>
              </a:rPr>
            </a:br>
            <a:r>
              <a:rPr lang="en-AU" sz="3000" b="1" i="1" dirty="0">
                <a:solidFill>
                  <a:srgbClr val="473934"/>
                </a:solidFill>
                <a:latin typeface="Times" pitchFamily="2" charset="0"/>
              </a:rPr>
              <a:t>research proposals.</a:t>
            </a:r>
          </a:p>
          <a:p>
            <a:pPr>
              <a:lnSpc>
                <a:spcPct val="75000"/>
              </a:lnSpc>
              <a:spcAft>
                <a:spcPts val="700"/>
              </a:spcAft>
            </a:pPr>
            <a:r>
              <a:rPr lang="en-AU" sz="2400" i="1" dirty="0">
                <a:solidFill>
                  <a:srgbClr val="473934"/>
                </a:solidFill>
                <a:latin typeface="Times" pitchFamily="2" charset="0"/>
              </a:rPr>
              <a:t>Ethical considerations </a:t>
            </a:r>
            <a:br>
              <a:rPr lang="en-AU" sz="2400" i="1" dirty="0">
                <a:solidFill>
                  <a:srgbClr val="473934"/>
                </a:solidFill>
                <a:latin typeface="Times" pitchFamily="2" charset="0"/>
              </a:rPr>
            </a:br>
            <a:r>
              <a:rPr lang="en-AU" sz="2400" i="1" dirty="0">
                <a:solidFill>
                  <a:srgbClr val="473934"/>
                </a:solidFill>
                <a:latin typeface="Times" pitchFamily="2" charset="0"/>
              </a:rPr>
              <a:t>and the pilot case of </a:t>
            </a:r>
            <a:br>
              <a:rPr lang="en-AU" sz="2400" i="1" dirty="0">
                <a:solidFill>
                  <a:srgbClr val="473934"/>
                </a:solidFill>
                <a:latin typeface="Times" pitchFamily="2" charset="0"/>
              </a:rPr>
            </a:br>
            <a:r>
              <a:rPr lang="en-AU" sz="2400" i="1" dirty="0">
                <a:solidFill>
                  <a:srgbClr val="473934"/>
                </a:solidFill>
                <a:latin typeface="Times" pitchFamily="2" charset="0"/>
              </a:rPr>
              <a:t>”la Caixa” Foundation</a:t>
            </a:r>
          </a:p>
        </p:txBody>
      </p:sp>
      <p:sp>
        <p:nvSpPr>
          <p:cNvPr id="18" name="Google Shape;229;p1">
            <a:extLst>
              <a:ext uri="{FF2B5EF4-FFF2-40B4-BE49-F238E27FC236}">
                <a16:creationId xmlns:a16="http://schemas.microsoft.com/office/drawing/2014/main" id="{B0373542-C8CF-4144-AA65-1AB636384F72}"/>
              </a:ext>
            </a:extLst>
          </p:cNvPr>
          <p:cNvSpPr txBox="1">
            <a:spLocks/>
          </p:cNvSpPr>
          <p:nvPr/>
        </p:nvSpPr>
        <p:spPr>
          <a:xfrm>
            <a:off x="1702401" y="4465199"/>
            <a:ext cx="3949888" cy="475643"/>
          </a:xfrm>
          <a:prstGeom prst="rect">
            <a:avLst/>
          </a:prstGeom>
          <a:noFill/>
          <a:ln>
            <a:noFill/>
          </a:ln>
        </p:spPr>
        <p:txBody>
          <a:bodyPr spcFirstLastPara="1" wrap="square" lIns="0" tIns="0" rIns="0" bIns="0" anchor="t" anchorCtr="0">
            <a:no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fontAlgn="auto">
              <a:lnSpc>
                <a:spcPct val="90000"/>
              </a:lnSpc>
              <a:spcBef>
                <a:spcPts val="0"/>
              </a:spcBef>
              <a:spcAft>
                <a:spcPts val="0"/>
              </a:spcAft>
              <a:buClr>
                <a:schemeClr val="lt1"/>
              </a:buClr>
              <a:buSzPts val="1000"/>
              <a:buFont typeface="Arial"/>
              <a:buNone/>
            </a:pPr>
            <a:r>
              <a:rPr lang="es-ES_tradnl" sz="1200" noProof="1">
                <a:solidFill>
                  <a:srgbClr val="473934"/>
                </a:solidFill>
                <a:latin typeface="Calibri" panose="020F0502020204030204" pitchFamily="34" charset="0"/>
                <a:cs typeface="Calibri" panose="020F0502020204030204" pitchFamily="34" charset="0"/>
              </a:rPr>
              <a:t>Carla Carbonell</a:t>
            </a:r>
            <a:r>
              <a:rPr lang="es-ES_tradnl" sz="1200" baseline="30000" noProof="1">
                <a:solidFill>
                  <a:srgbClr val="473934"/>
                </a:solidFill>
                <a:latin typeface="Calibri" panose="020F0502020204030204" pitchFamily="34" charset="0"/>
                <a:cs typeface="Calibri" panose="020F0502020204030204" pitchFamily="34" charset="0"/>
              </a:rPr>
              <a:t>1</a:t>
            </a:r>
            <a:r>
              <a:rPr lang="es-ES_tradnl" sz="1200" noProof="1">
                <a:solidFill>
                  <a:srgbClr val="473934"/>
                </a:solidFill>
                <a:latin typeface="Calibri" panose="020F0502020204030204" pitchFamily="34" charset="0"/>
                <a:cs typeface="Calibri" panose="020F0502020204030204" pitchFamily="34" charset="0"/>
              </a:rPr>
              <a:t>, César Parra</a:t>
            </a:r>
            <a:r>
              <a:rPr lang="es-ES_tradnl" sz="1200" baseline="30000" noProof="1">
                <a:solidFill>
                  <a:srgbClr val="473934"/>
                </a:solidFill>
                <a:latin typeface="Calibri" panose="020F0502020204030204" pitchFamily="34" charset="0"/>
                <a:cs typeface="Calibri" panose="020F0502020204030204" pitchFamily="34" charset="0"/>
              </a:rPr>
              <a:t>2 </a:t>
            </a:r>
            <a:r>
              <a:rPr lang="es-ES_tradnl" sz="1200" noProof="1">
                <a:solidFill>
                  <a:srgbClr val="473934"/>
                </a:solidFill>
                <a:latin typeface="Calibri" panose="020F0502020204030204" pitchFamily="34" charset="0"/>
                <a:cs typeface="Calibri" panose="020F0502020204030204" pitchFamily="34" charset="0"/>
              </a:rPr>
              <a:t>, Albert Pérez</a:t>
            </a:r>
            <a:r>
              <a:rPr lang="es-ES_tradnl" sz="1200" baseline="30000" noProof="1">
                <a:solidFill>
                  <a:srgbClr val="473934"/>
                </a:solidFill>
                <a:latin typeface="Calibri" panose="020F0502020204030204" pitchFamily="34" charset="0"/>
                <a:cs typeface="Calibri" panose="020F0502020204030204" pitchFamily="34" charset="0"/>
              </a:rPr>
              <a:t>3 </a:t>
            </a:r>
            <a:r>
              <a:rPr lang="es-ES_tradnl" sz="1200" noProof="1">
                <a:solidFill>
                  <a:srgbClr val="473934"/>
                </a:solidFill>
                <a:latin typeface="Calibri" panose="020F0502020204030204" pitchFamily="34" charset="0"/>
                <a:cs typeface="Calibri" panose="020F0502020204030204" pitchFamily="34" charset="0"/>
              </a:rPr>
              <a:t>et al.</a:t>
            </a:r>
          </a:p>
          <a:p>
            <a:pPr marL="0" indent="0" fontAlgn="auto">
              <a:lnSpc>
                <a:spcPct val="90000"/>
              </a:lnSpc>
              <a:spcBef>
                <a:spcPts val="200"/>
              </a:spcBef>
              <a:spcAft>
                <a:spcPts val="0"/>
              </a:spcAft>
              <a:buClr>
                <a:schemeClr val="lt1"/>
              </a:buClr>
              <a:buSzPts val="1000"/>
              <a:buFont typeface="Arial"/>
              <a:buNone/>
            </a:pPr>
            <a:r>
              <a:rPr lang="es-ES_tradnl" sz="1000" baseline="30000" noProof="1">
                <a:solidFill>
                  <a:srgbClr val="473934"/>
                </a:solidFill>
                <a:latin typeface="Calibri" panose="020F0502020204030204" pitchFamily="34" charset="0"/>
                <a:cs typeface="Calibri" panose="020F0502020204030204" pitchFamily="34" charset="0"/>
              </a:rPr>
              <a:t>1</a:t>
            </a:r>
            <a:r>
              <a:rPr lang="es-ES_tradnl" sz="1000" noProof="1">
                <a:solidFill>
                  <a:srgbClr val="473934"/>
                </a:solidFill>
                <a:latin typeface="Calibri" panose="020F0502020204030204" pitchFamily="34" charset="0"/>
                <a:cs typeface="Calibri" panose="020F0502020204030204" pitchFamily="34" charset="0"/>
              </a:rPr>
              <a:t> “la Caixa” Foundation, </a:t>
            </a:r>
            <a:r>
              <a:rPr lang="es-ES_tradnl" sz="1000" baseline="30000" noProof="1">
                <a:solidFill>
                  <a:srgbClr val="473934"/>
                </a:solidFill>
                <a:latin typeface="Calibri" panose="020F0502020204030204" pitchFamily="34" charset="0"/>
                <a:cs typeface="Calibri" panose="020F0502020204030204" pitchFamily="34" charset="0"/>
              </a:rPr>
              <a:t>2</a:t>
            </a:r>
            <a:r>
              <a:rPr lang="es-ES_tradnl" sz="1000" noProof="1">
                <a:solidFill>
                  <a:srgbClr val="473934"/>
                </a:solidFill>
                <a:latin typeface="Calibri" panose="020F0502020204030204" pitchFamily="34" charset="0"/>
                <a:cs typeface="Calibri" panose="020F0502020204030204" pitchFamily="34" charset="0"/>
              </a:rPr>
              <a:t>SIRIS Academic, </a:t>
            </a:r>
            <a:r>
              <a:rPr lang="es-ES_tradnl" sz="1000" baseline="30000" noProof="1">
                <a:solidFill>
                  <a:srgbClr val="473934"/>
                </a:solidFill>
                <a:latin typeface="Calibri" panose="020F0502020204030204" pitchFamily="34" charset="0"/>
                <a:cs typeface="Calibri" panose="020F0502020204030204" pitchFamily="34" charset="0"/>
              </a:rPr>
              <a:t>3</a:t>
            </a:r>
            <a:r>
              <a:rPr lang="es-ES_tradnl" sz="1000" noProof="1">
                <a:solidFill>
                  <a:srgbClr val="473934"/>
                </a:solidFill>
                <a:latin typeface="Calibri" panose="020F0502020204030204" pitchFamily="34" charset="0"/>
                <a:cs typeface="Calibri" panose="020F0502020204030204" pitchFamily="34" charset="0"/>
              </a:rPr>
              <a:t>Ithink UPC</a:t>
            </a:r>
          </a:p>
          <a:p>
            <a:pPr marL="0" indent="0">
              <a:lnSpc>
                <a:spcPct val="90000"/>
              </a:lnSpc>
              <a:spcBef>
                <a:spcPts val="200"/>
              </a:spcBef>
              <a:buClr>
                <a:schemeClr val="lt1"/>
              </a:buClr>
              <a:buSzPts val="1000"/>
              <a:buNone/>
            </a:pPr>
            <a:r>
              <a:rPr lang="es-ES" sz="1000" b="1" dirty="0">
                <a:solidFill>
                  <a:srgbClr val="473934"/>
                </a:solidFill>
                <a:latin typeface="Calibri" panose="020F0502020204030204" pitchFamily="34" charset="0"/>
                <a:ea typeface="Calibri"/>
                <a:cs typeface="Calibri" panose="020F0502020204030204" pitchFamily="34" charset="0"/>
                <a:sym typeface="Calibri"/>
              </a:rPr>
              <a:t>9-11 JULY 2024 I LONDON, UK</a:t>
            </a:r>
            <a:endParaRPr lang="es-ES" sz="800" b="1" dirty="0">
              <a:solidFill>
                <a:srgbClr val="473934"/>
              </a:solidFill>
              <a:latin typeface="Calibri" panose="020F0502020204030204" pitchFamily="34" charset="0"/>
              <a:cs typeface="Calibri" panose="020F0502020204030204" pitchFamily="34" charset="0"/>
            </a:endParaRPr>
          </a:p>
        </p:txBody>
      </p:sp>
      <p:sp>
        <p:nvSpPr>
          <p:cNvPr id="19" name="Google Shape;230;p1">
            <a:extLst>
              <a:ext uri="{FF2B5EF4-FFF2-40B4-BE49-F238E27FC236}">
                <a16:creationId xmlns:a16="http://schemas.microsoft.com/office/drawing/2014/main" id="{67AFC6ED-6EE2-F54E-8749-4ED15C914078}"/>
              </a:ext>
            </a:extLst>
          </p:cNvPr>
          <p:cNvSpPr txBox="1"/>
          <p:nvPr/>
        </p:nvSpPr>
        <p:spPr>
          <a:xfrm>
            <a:off x="1702399" y="4125904"/>
            <a:ext cx="2986333"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lt1"/>
              </a:buClr>
              <a:buSzPts val="1000"/>
              <a:buFont typeface="Calibri"/>
              <a:buNone/>
            </a:pPr>
            <a:r>
              <a:rPr lang="es-ES" sz="1000" b="1" i="0" u="none" strike="noStrike" cap="none" dirty="0">
                <a:solidFill>
                  <a:srgbClr val="EA5C94"/>
                </a:solidFill>
                <a:latin typeface="Calibri"/>
                <a:ea typeface="Calibri"/>
                <a:cs typeface="Calibri"/>
                <a:sym typeface="Calibri"/>
              </a:rPr>
              <a:t>DATA FOR POLICY 2024 – DECODING THE FUTURE: TRUSTWORTHY GOVERNANCE WITH AI?</a:t>
            </a:r>
            <a:endParaRPr lang="es-ES" sz="1000" b="1" dirty="0">
              <a:solidFill>
                <a:srgbClr val="EA5C94"/>
              </a:solidFill>
            </a:endParaRPr>
          </a:p>
        </p:txBody>
      </p:sp>
      <p:grpSp>
        <p:nvGrpSpPr>
          <p:cNvPr id="21" name="Group 20">
            <a:extLst>
              <a:ext uri="{FF2B5EF4-FFF2-40B4-BE49-F238E27FC236}">
                <a16:creationId xmlns:a16="http://schemas.microsoft.com/office/drawing/2014/main" id="{D867597B-423C-A546-AFAC-9667786F7B33}"/>
              </a:ext>
            </a:extLst>
          </p:cNvPr>
          <p:cNvGrpSpPr/>
          <p:nvPr/>
        </p:nvGrpSpPr>
        <p:grpSpPr>
          <a:xfrm>
            <a:off x="282191" y="3237742"/>
            <a:ext cx="1307110" cy="1307110"/>
            <a:chOff x="467099" y="3251200"/>
            <a:chExt cx="901115" cy="901115"/>
          </a:xfrm>
        </p:grpSpPr>
        <p:sp>
          <p:nvSpPr>
            <p:cNvPr id="22" name="Oval 21">
              <a:extLst>
                <a:ext uri="{FF2B5EF4-FFF2-40B4-BE49-F238E27FC236}">
                  <a16:creationId xmlns:a16="http://schemas.microsoft.com/office/drawing/2014/main" id="{FE45F3FB-F6B1-0244-9322-59ED34E10508}"/>
                </a:ext>
              </a:extLst>
            </p:cNvPr>
            <p:cNvSpPr/>
            <p:nvPr/>
          </p:nvSpPr>
          <p:spPr>
            <a:xfrm>
              <a:off x="467099" y="3251200"/>
              <a:ext cx="901115" cy="901115"/>
            </a:xfrm>
            <a:prstGeom prst="ellipse">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23" name="Picture 22">
              <a:extLst>
                <a:ext uri="{FF2B5EF4-FFF2-40B4-BE49-F238E27FC236}">
                  <a16:creationId xmlns:a16="http://schemas.microsoft.com/office/drawing/2014/main" id="{E8625FCA-F113-9043-BDD5-4FD546111A5F}"/>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598120" y="3389127"/>
              <a:ext cx="598303" cy="598303"/>
            </a:xfrm>
            <a:prstGeom prst="rect">
              <a:avLst/>
            </a:prstGeom>
          </p:spPr>
        </p:pic>
      </p:grpSp>
    </p:spTree>
    <p:extLst>
      <p:ext uri="{BB962C8B-B14F-4D97-AF65-F5344CB8AC3E}">
        <p14:creationId xmlns:p14="http://schemas.microsoft.com/office/powerpoint/2010/main" val="430855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5" name="Rectangle 4">
            <a:extLst>
              <a:ext uri="{FF2B5EF4-FFF2-40B4-BE49-F238E27FC236}">
                <a16:creationId xmlns:a16="http://schemas.microsoft.com/office/drawing/2014/main" id="{194BC1D2-F41E-9641-8D65-A97B945833ED}"/>
              </a:ext>
            </a:extLst>
          </p:cNvPr>
          <p:cNvSpPr/>
          <p:nvPr/>
        </p:nvSpPr>
        <p:spPr>
          <a:xfrm rot="5400000">
            <a:off x="2476206" y="-1832742"/>
            <a:ext cx="4191583" cy="9144001"/>
          </a:xfrm>
          <a:prstGeom prst="rect">
            <a:avLst/>
          </a:prstGeom>
          <a:gradFill>
            <a:gsLst>
              <a:gs pos="51000">
                <a:srgbClr val="E2DDD9">
                  <a:alpha val="53000"/>
                </a:srgbClr>
              </a:gs>
              <a:gs pos="8000">
                <a:srgbClr val="E2DDD9">
                  <a:alpha val="92000"/>
                </a:srgbClr>
              </a:gs>
              <a:gs pos="100000">
                <a:srgbClr val="EDE9E6"/>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43">
            <a:extLst>
              <a:ext uri="{FF2B5EF4-FFF2-40B4-BE49-F238E27FC236}">
                <a16:creationId xmlns:a16="http://schemas.microsoft.com/office/drawing/2014/main" id="{BA1E7DE8-1485-F84B-011C-5D945A38555D}"/>
              </a:ext>
            </a:extLst>
          </p:cNvPr>
          <p:cNvSpPr/>
          <p:nvPr/>
        </p:nvSpPr>
        <p:spPr>
          <a:xfrm rot="5400000">
            <a:off x="3366379" y="-1898623"/>
            <a:ext cx="2411229" cy="9143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Google Shape;259;p2"/>
          <p:cNvSpPr txBox="1">
            <a:spLocks noGrp="1"/>
          </p:cNvSpPr>
          <p:nvPr>
            <p:ph type="title"/>
          </p:nvPr>
        </p:nvSpPr>
        <p:spPr>
          <a:xfrm>
            <a:off x="435849" y="726182"/>
            <a:ext cx="5733945" cy="75648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000"/>
              <a:buFont typeface="Times"/>
              <a:buNone/>
            </a:pPr>
            <a:r>
              <a:rPr lang="en-AU" sz="4000" dirty="0"/>
              <a:t>Outline</a:t>
            </a:r>
          </a:p>
        </p:txBody>
      </p:sp>
      <p:grpSp>
        <p:nvGrpSpPr>
          <p:cNvPr id="27" name="Group 26">
            <a:extLst>
              <a:ext uri="{FF2B5EF4-FFF2-40B4-BE49-F238E27FC236}">
                <a16:creationId xmlns:a16="http://schemas.microsoft.com/office/drawing/2014/main" id="{7DC0E759-4094-BE43-963F-74B2E38A9C08}"/>
              </a:ext>
            </a:extLst>
          </p:cNvPr>
          <p:cNvGrpSpPr/>
          <p:nvPr/>
        </p:nvGrpSpPr>
        <p:grpSpPr>
          <a:xfrm>
            <a:off x="435849" y="1665983"/>
            <a:ext cx="7932486" cy="606762"/>
            <a:chOff x="3030012" y="1373021"/>
            <a:chExt cx="5302907" cy="606762"/>
          </a:xfrm>
        </p:grpSpPr>
        <p:sp>
          <p:nvSpPr>
            <p:cNvPr id="12" name="Google Shape;260;p2">
              <a:extLst>
                <a:ext uri="{FF2B5EF4-FFF2-40B4-BE49-F238E27FC236}">
                  <a16:creationId xmlns:a16="http://schemas.microsoft.com/office/drawing/2014/main" id="{E9C0BA42-091F-D544-8E12-3DF7954D340B}"/>
                </a:ext>
              </a:extLst>
            </p:cNvPr>
            <p:cNvSpPr txBox="1">
              <a:spLocks/>
            </p:cNvSpPr>
            <p:nvPr/>
          </p:nvSpPr>
          <p:spPr>
            <a:xfrm>
              <a:off x="4005087" y="1373021"/>
              <a:ext cx="515661" cy="60676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sz="4000" b="1" noProof="1">
                  <a:solidFill>
                    <a:srgbClr val="EA5C94"/>
                  </a:solidFill>
                  <a:latin typeface="Times" pitchFamily="2" charset="0"/>
                  <a:ea typeface="Calibri"/>
                  <a:cs typeface="Calibri" panose="020F0502020204030204" pitchFamily="34" charset="0"/>
                  <a:sym typeface="Calibri"/>
                </a:rPr>
                <a:t>2</a:t>
              </a:r>
            </a:p>
          </p:txBody>
        </p:sp>
        <p:sp>
          <p:nvSpPr>
            <p:cNvPr id="13" name="Google Shape;260;p2">
              <a:extLst>
                <a:ext uri="{FF2B5EF4-FFF2-40B4-BE49-F238E27FC236}">
                  <a16:creationId xmlns:a16="http://schemas.microsoft.com/office/drawing/2014/main" id="{3102ECE2-42C2-B541-AE89-606CBDA90A11}"/>
                </a:ext>
              </a:extLst>
            </p:cNvPr>
            <p:cNvSpPr txBox="1">
              <a:spLocks/>
            </p:cNvSpPr>
            <p:nvPr/>
          </p:nvSpPr>
          <p:spPr>
            <a:xfrm>
              <a:off x="4919955" y="1373021"/>
              <a:ext cx="515661" cy="60676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sz="4000" b="1" noProof="1">
                  <a:solidFill>
                    <a:srgbClr val="EA5C94"/>
                  </a:solidFill>
                  <a:latin typeface="Times" pitchFamily="2" charset="0"/>
                  <a:ea typeface="Calibri"/>
                  <a:cs typeface="Calibri" panose="020F0502020204030204" pitchFamily="34" charset="0"/>
                </a:rPr>
                <a:t>3</a:t>
              </a:r>
            </a:p>
          </p:txBody>
        </p:sp>
        <p:sp>
          <p:nvSpPr>
            <p:cNvPr id="14" name="Google Shape;260;p2">
              <a:extLst>
                <a:ext uri="{FF2B5EF4-FFF2-40B4-BE49-F238E27FC236}">
                  <a16:creationId xmlns:a16="http://schemas.microsoft.com/office/drawing/2014/main" id="{AF30101B-127E-5747-B6F8-63973922D11A}"/>
                </a:ext>
              </a:extLst>
            </p:cNvPr>
            <p:cNvSpPr txBox="1">
              <a:spLocks/>
            </p:cNvSpPr>
            <p:nvPr/>
          </p:nvSpPr>
          <p:spPr>
            <a:xfrm>
              <a:off x="6048897" y="1373021"/>
              <a:ext cx="515661" cy="60676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sz="4000" b="1" noProof="1">
                  <a:solidFill>
                    <a:srgbClr val="EA5C94"/>
                  </a:solidFill>
                  <a:latin typeface="Times" pitchFamily="2" charset="0"/>
                  <a:ea typeface="Calibri"/>
                  <a:cs typeface="Calibri" panose="020F0502020204030204" pitchFamily="34" charset="0"/>
                  <a:sym typeface="Calibri"/>
                </a:rPr>
                <a:t>4</a:t>
              </a:r>
            </a:p>
          </p:txBody>
        </p:sp>
        <p:sp>
          <p:nvSpPr>
            <p:cNvPr id="26" name="Google Shape;260;p2">
              <a:extLst>
                <a:ext uri="{FF2B5EF4-FFF2-40B4-BE49-F238E27FC236}">
                  <a16:creationId xmlns:a16="http://schemas.microsoft.com/office/drawing/2014/main" id="{3CE5332B-1157-5744-A8BB-87AA019FFEEB}"/>
                </a:ext>
              </a:extLst>
            </p:cNvPr>
            <p:cNvSpPr txBox="1">
              <a:spLocks/>
            </p:cNvSpPr>
            <p:nvPr/>
          </p:nvSpPr>
          <p:spPr>
            <a:xfrm>
              <a:off x="3030012" y="1373021"/>
              <a:ext cx="515661" cy="60676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sz="4000" b="1" noProof="1">
                  <a:solidFill>
                    <a:srgbClr val="EA5C94"/>
                  </a:solidFill>
                  <a:latin typeface="Times" pitchFamily="2" charset="0"/>
                  <a:ea typeface="Calibri"/>
                  <a:cs typeface="Calibri" panose="020F0502020204030204" pitchFamily="34" charset="0"/>
                  <a:sym typeface="Calibri"/>
                </a:rPr>
                <a:t>1</a:t>
              </a:r>
            </a:p>
          </p:txBody>
        </p:sp>
        <p:sp>
          <p:nvSpPr>
            <p:cNvPr id="42" name="Google Shape;260;p2">
              <a:extLst>
                <a:ext uri="{FF2B5EF4-FFF2-40B4-BE49-F238E27FC236}">
                  <a16:creationId xmlns:a16="http://schemas.microsoft.com/office/drawing/2014/main" id="{3FC95DD0-EABE-6915-07D3-397C1649BD2D}"/>
                </a:ext>
              </a:extLst>
            </p:cNvPr>
            <p:cNvSpPr txBox="1">
              <a:spLocks/>
            </p:cNvSpPr>
            <p:nvPr/>
          </p:nvSpPr>
          <p:spPr>
            <a:xfrm>
              <a:off x="6957558" y="1373021"/>
              <a:ext cx="515661" cy="60676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sz="4000" b="1" noProof="1">
                  <a:solidFill>
                    <a:srgbClr val="EA5C94"/>
                  </a:solidFill>
                  <a:latin typeface="Times" pitchFamily="2" charset="0"/>
                  <a:ea typeface="Calibri"/>
                  <a:cs typeface="Calibri" panose="020F0502020204030204" pitchFamily="34" charset="0"/>
                </a:rPr>
                <a:t>5</a:t>
              </a:r>
            </a:p>
          </p:txBody>
        </p:sp>
        <p:sp>
          <p:nvSpPr>
            <p:cNvPr id="43" name="Google Shape;260;p2">
              <a:extLst>
                <a:ext uri="{FF2B5EF4-FFF2-40B4-BE49-F238E27FC236}">
                  <a16:creationId xmlns:a16="http://schemas.microsoft.com/office/drawing/2014/main" id="{D816A866-F6DC-981B-F933-F389CC4C2685}"/>
                </a:ext>
              </a:extLst>
            </p:cNvPr>
            <p:cNvSpPr txBox="1">
              <a:spLocks/>
            </p:cNvSpPr>
            <p:nvPr/>
          </p:nvSpPr>
          <p:spPr>
            <a:xfrm>
              <a:off x="7817258" y="1373021"/>
              <a:ext cx="515661" cy="60676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sz="4000" b="1" noProof="1">
                  <a:solidFill>
                    <a:srgbClr val="EA5C94"/>
                  </a:solidFill>
                  <a:latin typeface="Times" pitchFamily="2" charset="0"/>
                  <a:ea typeface="Calibri"/>
                  <a:cs typeface="Calibri" panose="020F0502020204030204" pitchFamily="34" charset="0"/>
                  <a:sym typeface="Calibri"/>
                </a:rPr>
                <a:t>6</a:t>
              </a:r>
            </a:p>
          </p:txBody>
        </p:sp>
      </p:grpSp>
      <p:cxnSp>
        <p:nvCxnSpPr>
          <p:cNvPr id="11" name="Google Shape;38;p22">
            <a:extLst>
              <a:ext uri="{FF2B5EF4-FFF2-40B4-BE49-F238E27FC236}">
                <a16:creationId xmlns:a16="http://schemas.microsoft.com/office/drawing/2014/main" id="{8628AC43-6815-62A3-17CF-EEABF4D02E4E}"/>
              </a:ext>
            </a:extLst>
          </p:cNvPr>
          <p:cNvCxnSpPr>
            <a:cxnSpLocks/>
          </p:cNvCxnSpPr>
          <p:nvPr/>
        </p:nvCxnSpPr>
        <p:spPr>
          <a:xfrm flipH="1">
            <a:off x="530062" y="3135760"/>
            <a:ext cx="1063607" cy="0"/>
          </a:xfrm>
          <a:prstGeom prst="straightConnector1">
            <a:avLst/>
          </a:prstGeom>
          <a:noFill/>
          <a:ln w="9525" cap="flat" cmpd="sng">
            <a:solidFill>
              <a:schemeClr val="dk1"/>
            </a:solidFill>
            <a:prstDash val="solid"/>
            <a:round/>
            <a:headEnd type="none" w="sm" len="sm"/>
            <a:tailEnd type="none" w="sm" len="sm"/>
          </a:ln>
        </p:spPr>
      </p:cxnSp>
      <p:cxnSp>
        <p:nvCxnSpPr>
          <p:cNvPr id="16" name="Google Shape;38;p22">
            <a:extLst>
              <a:ext uri="{FF2B5EF4-FFF2-40B4-BE49-F238E27FC236}">
                <a16:creationId xmlns:a16="http://schemas.microsoft.com/office/drawing/2014/main" id="{5F92E1C4-6741-86DE-9730-76FD13755517}"/>
              </a:ext>
            </a:extLst>
          </p:cNvPr>
          <p:cNvCxnSpPr>
            <a:cxnSpLocks/>
          </p:cNvCxnSpPr>
          <p:nvPr/>
        </p:nvCxnSpPr>
        <p:spPr>
          <a:xfrm flipH="1">
            <a:off x="1970195" y="3135760"/>
            <a:ext cx="969042" cy="0"/>
          </a:xfrm>
          <a:prstGeom prst="straightConnector1">
            <a:avLst/>
          </a:prstGeom>
          <a:noFill/>
          <a:ln w="9525" cap="flat" cmpd="sng">
            <a:solidFill>
              <a:schemeClr val="dk1"/>
            </a:solidFill>
            <a:prstDash val="solid"/>
            <a:round/>
            <a:headEnd type="none" w="sm" len="sm"/>
            <a:tailEnd type="none" w="sm" len="sm"/>
          </a:ln>
        </p:spPr>
      </p:cxnSp>
      <p:pic>
        <p:nvPicPr>
          <p:cNvPr id="21" name="Imagen 20">
            <a:extLst>
              <a:ext uri="{FF2B5EF4-FFF2-40B4-BE49-F238E27FC236}">
                <a16:creationId xmlns:a16="http://schemas.microsoft.com/office/drawing/2014/main" id="{1B272850-84EC-1576-6DEA-502BDD2BFCFB}"/>
              </a:ext>
            </a:extLst>
          </p:cNvPr>
          <p:cNvPicPr>
            <a:picLocks noChangeAspect="1"/>
          </p:cNvPicPr>
          <p:nvPr/>
        </p:nvPicPr>
        <p:blipFill>
          <a:blip r:embed="rId3"/>
          <a:stretch>
            <a:fillRect/>
          </a:stretch>
        </p:blipFill>
        <p:spPr>
          <a:xfrm>
            <a:off x="7687926" y="3200000"/>
            <a:ext cx="484952" cy="484952"/>
          </a:xfrm>
          <a:prstGeom prst="rect">
            <a:avLst/>
          </a:prstGeom>
        </p:spPr>
      </p:pic>
      <p:pic>
        <p:nvPicPr>
          <p:cNvPr id="22" name="Picture 9">
            <a:extLst>
              <a:ext uri="{FF2B5EF4-FFF2-40B4-BE49-F238E27FC236}">
                <a16:creationId xmlns:a16="http://schemas.microsoft.com/office/drawing/2014/main" id="{27471FF1-E71A-D2F9-91AB-806208BE537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39000"/>
                    </a14:imgEffect>
                  </a14:imgLayer>
                </a14:imgProps>
              </a:ext>
              <a:ext uri="{28A0092B-C50C-407E-A947-70E740481C1C}">
                <a14:useLocalDpi xmlns:a14="http://schemas.microsoft.com/office/drawing/2010/main" val="0"/>
              </a:ext>
            </a:extLst>
          </a:blip>
          <a:stretch>
            <a:fillRect/>
          </a:stretch>
        </p:blipFill>
        <p:spPr>
          <a:xfrm>
            <a:off x="4973593" y="3236935"/>
            <a:ext cx="469866" cy="469866"/>
          </a:xfrm>
          <a:prstGeom prst="rect">
            <a:avLst/>
          </a:prstGeom>
        </p:spPr>
      </p:pic>
      <p:pic>
        <p:nvPicPr>
          <p:cNvPr id="23" name="Picture 30">
            <a:extLst>
              <a:ext uri="{FF2B5EF4-FFF2-40B4-BE49-F238E27FC236}">
                <a16:creationId xmlns:a16="http://schemas.microsoft.com/office/drawing/2014/main" id="{96349C6F-79E3-D084-0CEE-1B8045B95984}"/>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6000"/>
                    </a14:imgEffect>
                  </a14:imgLayer>
                </a14:imgProps>
              </a:ext>
              <a:ext uri="{28A0092B-C50C-407E-A947-70E740481C1C}">
                <a14:useLocalDpi xmlns:a14="http://schemas.microsoft.com/office/drawing/2010/main" val="0"/>
              </a:ext>
            </a:extLst>
          </a:blip>
          <a:stretch>
            <a:fillRect/>
          </a:stretch>
        </p:blipFill>
        <p:spPr>
          <a:xfrm rot="5400000">
            <a:off x="3345317" y="3266625"/>
            <a:ext cx="420163" cy="420163"/>
          </a:xfrm>
          <a:prstGeom prst="rect">
            <a:avLst/>
          </a:prstGeom>
        </p:spPr>
      </p:pic>
      <p:sp>
        <p:nvSpPr>
          <p:cNvPr id="31" name="Google Shape;260;p2">
            <a:extLst>
              <a:ext uri="{FF2B5EF4-FFF2-40B4-BE49-F238E27FC236}">
                <a16:creationId xmlns:a16="http://schemas.microsoft.com/office/drawing/2014/main" id="{29F1AA3D-AE06-A4C6-76AC-9D4133E585E4}"/>
              </a:ext>
            </a:extLst>
          </p:cNvPr>
          <p:cNvSpPr txBox="1">
            <a:spLocks/>
          </p:cNvSpPr>
          <p:nvPr/>
        </p:nvSpPr>
        <p:spPr>
          <a:xfrm>
            <a:off x="1861113" y="2190675"/>
            <a:ext cx="1187206" cy="42016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i="0" noProof="1">
                <a:latin typeface="Calibri Light" panose="020F0302020204030204" pitchFamily="34" charset="0"/>
                <a:ea typeface="Calibri"/>
                <a:cs typeface="Calibri Light" panose="020F0302020204030204" pitchFamily="34" charset="0"/>
                <a:sym typeface="Calibri"/>
              </a:rPr>
              <a:t>Context and motivation</a:t>
            </a:r>
          </a:p>
        </p:txBody>
      </p:sp>
      <p:sp>
        <p:nvSpPr>
          <p:cNvPr id="32" name="Google Shape;260;p2">
            <a:extLst>
              <a:ext uri="{FF2B5EF4-FFF2-40B4-BE49-F238E27FC236}">
                <a16:creationId xmlns:a16="http://schemas.microsoft.com/office/drawing/2014/main" id="{71806CEE-0F51-A726-369F-7B7FAF982B2F}"/>
              </a:ext>
            </a:extLst>
          </p:cNvPr>
          <p:cNvSpPr txBox="1">
            <a:spLocks/>
          </p:cNvSpPr>
          <p:nvPr/>
        </p:nvSpPr>
        <p:spPr>
          <a:xfrm>
            <a:off x="3232801" y="2190675"/>
            <a:ext cx="1504275" cy="78345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i="0" noProof="1">
                <a:latin typeface="Calibri Light" panose="020F0302020204030204" pitchFamily="34" charset="0"/>
                <a:ea typeface="Calibri"/>
                <a:cs typeface="Calibri Light" panose="020F0302020204030204" pitchFamily="34" charset="0"/>
              </a:rPr>
              <a:t>Using AI to improve matching b/w reviewers and projects</a:t>
            </a:r>
          </a:p>
        </p:txBody>
      </p:sp>
      <p:sp>
        <p:nvSpPr>
          <p:cNvPr id="33" name="Google Shape;260;p2">
            <a:extLst>
              <a:ext uri="{FF2B5EF4-FFF2-40B4-BE49-F238E27FC236}">
                <a16:creationId xmlns:a16="http://schemas.microsoft.com/office/drawing/2014/main" id="{8FE475A1-BF5B-A91C-D6BB-F537886AF627}"/>
              </a:ext>
            </a:extLst>
          </p:cNvPr>
          <p:cNvSpPr txBox="1">
            <a:spLocks/>
          </p:cNvSpPr>
          <p:nvPr/>
        </p:nvSpPr>
        <p:spPr>
          <a:xfrm>
            <a:off x="4921558" y="2190675"/>
            <a:ext cx="1187206" cy="6872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i="0" noProof="1">
                <a:latin typeface="Calibri Light" panose="020F0302020204030204" pitchFamily="34" charset="0"/>
                <a:ea typeface="Calibri"/>
                <a:cs typeface="Calibri Light" panose="020F0302020204030204" pitchFamily="34" charset="0"/>
                <a:sym typeface="Calibri"/>
              </a:rPr>
              <a:t>AI-assisted eligibility process</a:t>
            </a:r>
          </a:p>
        </p:txBody>
      </p:sp>
      <p:sp>
        <p:nvSpPr>
          <p:cNvPr id="34" name="Google Shape;260;p2">
            <a:extLst>
              <a:ext uri="{FF2B5EF4-FFF2-40B4-BE49-F238E27FC236}">
                <a16:creationId xmlns:a16="http://schemas.microsoft.com/office/drawing/2014/main" id="{09E81625-7BD9-A211-DB61-43BBD1F2B762}"/>
              </a:ext>
            </a:extLst>
          </p:cNvPr>
          <p:cNvSpPr txBox="1">
            <a:spLocks/>
          </p:cNvSpPr>
          <p:nvPr/>
        </p:nvSpPr>
        <p:spPr>
          <a:xfrm>
            <a:off x="6293246" y="2190675"/>
            <a:ext cx="1121451" cy="8236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i="0" noProof="1">
                <a:latin typeface="Calibri Light" panose="020F0302020204030204" pitchFamily="34" charset="0"/>
                <a:ea typeface="Calibri"/>
                <a:cs typeface="Calibri Light" panose="020F0302020204030204" pitchFamily="34" charset="0"/>
              </a:rPr>
              <a:t>Main takeaways &amp; conditions for success</a:t>
            </a:r>
            <a:endParaRPr lang="en-AU" i="0" noProof="1">
              <a:latin typeface="Calibri Light" panose="020F0302020204030204" pitchFamily="34" charset="0"/>
              <a:ea typeface="Calibri"/>
              <a:cs typeface="Calibri Light" panose="020F0302020204030204" pitchFamily="34" charset="0"/>
              <a:sym typeface="Calibri"/>
            </a:endParaRPr>
          </a:p>
        </p:txBody>
      </p:sp>
      <p:sp>
        <p:nvSpPr>
          <p:cNvPr id="35" name="Google Shape;260;p2">
            <a:extLst>
              <a:ext uri="{FF2B5EF4-FFF2-40B4-BE49-F238E27FC236}">
                <a16:creationId xmlns:a16="http://schemas.microsoft.com/office/drawing/2014/main" id="{90AA1AFF-8657-01F9-736C-9D4DA9DB7B4C}"/>
              </a:ext>
            </a:extLst>
          </p:cNvPr>
          <p:cNvSpPr txBox="1">
            <a:spLocks/>
          </p:cNvSpPr>
          <p:nvPr/>
        </p:nvSpPr>
        <p:spPr>
          <a:xfrm>
            <a:off x="7599179" y="2190675"/>
            <a:ext cx="1289585" cy="55754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l">
              <a:lnSpc>
                <a:spcPct val="85000"/>
              </a:lnSpc>
              <a:spcBef>
                <a:spcPts val="0"/>
              </a:spcBef>
              <a:buSzPct val="100000"/>
            </a:pPr>
            <a:r>
              <a:rPr lang="en-AU" i="0" noProof="1">
                <a:latin typeface="Calibri Light" panose="020F0302020204030204" pitchFamily="34" charset="0"/>
                <a:ea typeface="Calibri"/>
                <a:cs typeface="Calibri Light" panose="020F0302020204030204" pitchFamily="34" charset="0"/>
                <a:sym typeface="Calibri"/>
              </a:rPr>
              <a:t>Ongoing &amp; future work – open questions</a:t>
            </a:r>
          </a:p>
        </p:txBody>
      </p:sp>
      <p:sp>
        <p:nvSpPr>
          <p:cNvPr id="36" name="Google Shape;260;p2">
            <a:extLst>
              <a:ext uri="{FF2B5EF4-FFF2-40B4-BE49-F238E27FC236}">
                <a16:creationId xmlns:a16="http://schemas.microsoft.com/office/drawing/2014/main" id="{52E34008-8DDC-934B-06BB-A08E5920F6DD}"/>
              </a:ext>
            </a:extLst>
          </p:cNvPr>
          <p:cNvSpPr txBox="1">
            <a:spLocks/>
          </p:cNvSpPr>
          <p:nvPr/>
        </p:nvSpPr>
        <p:spPr>
          <a:xfrm>
            <a:off x="435849" y="2190675"/>
            <a:ext cx="1240782" cy="43281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lvl="0" indent="0" algn="l" rtl="0">
              <a:lnSpc>
                <a:spcPct val="85000"/>
              </a:lnSpc>
              <a:spcBef>
                <a:spcPts val="0"/>
              </a:spcBef>
              <a:spcAft>
                <a:spcPts val="0"/>
              </a:spcAft>
              <a:buClr>
                <a:schemeClr val="dk1"/>
              </a:buClr>
              <a:buSzPct val="100000"/>
            </a:pPr>
            <a:r>
              <a:rPr lang="en-AU" i="0" noProof="1">
                <a:latin typeface="Calibri Light" panose="020F0302020204030204" pitchFamily="34" charset="0"/>
                <a:ea typeface="Calibri"/>
                <a:cs typeface="Calibri Light" panose="020F0302020204030204" pitchFamily="34" charset="0"/>
                <a:sym typeface="Calibri"/>
              </a:rPr>
              <a:t>CaixaResearch Health Call</a:t>
            </a:r>
            <a:endParaRPr lang="en-AU" i="0" noProof="1">
              <a:latin typeface="Calibri Light" panose="020F0302020204030204" pitchFamily="34" charset="0"/>
              <a:cs typeface="Calibri Light" panose="020F0302020204030204" pitchFamily="34" charset="0"/>
            </a:endParaRPr>
          </a:p>
        </p:txBody>
      </p:sp>
      <p:cxnSp>
        <p:nvCxnSpPr>
          <p:cNvPr id="41" name="Google Shape;38;p22">
            <a:extLst>
              <a:ext uri="{FF2B5EF4-FFF2-40B4-BE49-F238E27FC236}">
                <a16:creationId xmlns:a16="http://schemas.microsoft.com/office/drawing/2014/main" id="{6E14CC0C-B034-960C-54E8-E31748D7EEE3}"/>
              </a:ext>
            </a:extLst>
          </p:cNvPr>
          <p:cNvCxnSpPr>
            <a:cxnSpLocks/>
          </p:cNvCxnSpPr>
          <p:nvPr/>
        </p:nvCxnSpPr>
        <p:spPr>
          <a:xfrm flipH="1">
            <a:off x="7678897" y="3135760"/>
            <a:ext cx="1063607" cy="0"/>
          </a:xfrm>
          <a:prstGeom prst="straightConnector1">
            <a:avLst/>
          </a:prstGeom>
          <a:noFill/>
          <a:ln w="9525" cap="flat" cmpd="sng">
            <a:solidFill>
              <a:schemeClr val="dk1"/>
            </a:solidFill>
            <a:prstDash val="solid"/>
            <a:round/>
            <a:headEnd type="none" w="sm" len="sm"/>
            <a:tailEnd type="none" w="sm" len="sm"/>
          </a:ln>
        </p:spPr>
      </p:cxnSp>
      <p:cxnSp>
        <p:nvCxnSpPr>
          <p:cNvPr id="44" name="Google Shape;38;p22">
            <a:extLst>
              <a:ext uri="{FF2B5EF4-FFF2-40B4-BE49-F238E27FC236}">
                <a16:creationId xmlns:a16="http://schemas.microsoft.com/office/drawing/2014/main" id="{1F64561C-4175-ADF1-72D7-9C9019228EB7}"/>
              </a:ext>
            </a:extLst>
          </p:cNvPr>
          <p:cNvCxnSpPr>
            <a:cxnSpLocks/>
          </p:cNvCxnSpPr>
          <p:nvPr/>
        </p:nvCxnSpPr>
        <p:spPr>
          <a:xfrm flipH="1">
            <a:off x="3337441" y="3135760"/>
            <a:ext cx="1399635" cy="0"/>
          </a:xfrm>
          <a:prstGeom prst="straightConnector1">
            <a:avLst/>
          </a:prstGeom>
          <a:noFill/>
          <a:ln w="9525" cap="flat" cmpd="sng">
            <a:solidFill>
              <a:schemeClr val="dk1"/>
            </a:solidFill>
            <a:prstDash val="solid"/>
            <a:round/>
            <a:headEnd type="none" w="sm" len="sm"/>
            <a:tailEnd type="none" w="sm" len="sm"/>
          </a:ln>
        </p:spPr>
      </p:cxnSp>
      <p:cxnSp>
        <p:nvCxnSpPr>
          <p:cNvPr id="45" name="Google Shape;38;p22">
            <a:extLst>
              <a:ext uri="{FF2B5EF4-FFF2-40B4-BE49-F238E27FC236}">
                <a16:creationId xmlns:a16="http://schemas.microsoft.com/office/drawing/2014/main" id="{386A87DE-1915-EAA2-C2B9-81CF24AD6C39}"/>
              </a:ext>
            </a:extLst>
          </p:cNvPr>
          <p:cNvCxnSpPr>
            <a:cxnSpLocks/>
          </p:cNvCxnSpPr>
          <p:nvPr/>
        </p:nvCxnSpPr>
        <p:spPr>
          <a:xfrm flipH="1">
            <a:off x="5018196" y="3135760"/>
            <a:ext cx="969042" cy="0"/>
          </a:xfrm>
          <a:prstGeom prst="straightConnector1">
            <a:avLst/>
          </a:prstGeom>
          <a:noFill/>
          <a:ln w="9525" cap="flat" cmpd="sng">
            <a:solidFill>
              <a:schemeClr val="dk1"/>
            </a:solidFill>
            <a:prstDash val="solid"/>
            <a:round/>
            <a:headEnd type="none" w="sm" len="sm"/>
            <a:tailEnd type="none" w="sm" len="sm"/>
          </a:ln>
        </p:spPr>
      </p:cxnSp>
      <p:cxnSp>
        <p:nvCxnSpPr>
          <p:cNvPr id="46" name="Google Shape;38;p22">
            <a:extLst>
              <a:ext uri="{FF2B5EF4-FFF2-40B4-BE49-F238E27FC236}">
                <a16:creationId xmlns:a16="http://schemas.microsoft.com/office/drawing/2014/main" id="{4D31CA02-BEE4-D87A-AD7A-55A999F46F1A}"/>
              </a:ext>
            </a:extLst>
          </p:cNvPr>
          <p:cNvCxnSpPr>
            <a:cxnSpLocks/>
          </p:cNvCxnSpPr>
          <p:nvPr/>
        </p:nvCxnSpPr>
        <p:spPr>
          <a:xfrm flipH="1">
            <a:off x="6394150" y="3135760"/>
            <a:ext cx="969042" cy="0"/>
          </a:xfrm>
          <a:prstGeom prst="straightConnector1">
            <a:avLst/>
          </a:prstGeom>
          <a:noFill/>
          <a:ln w="9525" cap="flat" cmpd="sng">
            <a:solidFill>
              <a:schemeClr val="dk1"/>
            </a:solidFill>
            <a:prstDash val="solid"/>
            <a:round/>
            <a:headEnd type="none" w="sm" len="sm"/>
            <a:tailEnd type="none" w="sm" len="sm"/>
          </a:ln>
        </p:spPr>
      </p:cxnSp>
      <p:pic>
        <p:nvPicPr>
          <p:cNvPr id="29" name="Picture 28">
            <a:extLst>
              <a:ext uri="{FF2B5EF4-FFF2-40B4-BE49-F238E27FC236}">
                <a16:creationId xmlns:a16="http://schemas.microsoft.com/office/drawing/2014/main" id="{DEAB67A3-07F1-8648-AD37-C88C827FF0FF}"/>
              </a:ext>
            </a:extLst>
          </p:cNvPr>
          <p:cNvPicPr>
            <a:picLocks noChangeAspect="1"/>
          </p:cNvPicPr>
          <p:nvPr/>
        </p:nvPicPr>
        <p:blipFill>
          <a:blip r:embed="rId8"/>
          <a:stretch>
            <a:fillRect/>
          </a:stretch>
        </p:blipFill>
        <p:spPr>
          <a:xfrm>
            <a:off x="530063" y="3242673"/>
            <a:ext cx="469866" cy="334328"/>
          </a:xfrm>
          <a:prstGeom prst="rect">
            <a:avLst/>
          </a:prstGeom>
        </p:spPr>
      </p:pic>
      <p:pic>
        <p:nvPicPr>
          <p:cNvPr id="3" name="Picture 2">
            <a:extLst>
              <a:ext uri="{FF2B5EF4-FFF2-40B4-BE49-F238E27FC236}">
                <a16:creationId xmlns:a16="http://schemas.microsoft.com/office/drawing/2014/main" id="{9DC80B96-2C07-2147-87BD-02EEFE712A7F}"/>
              </a:ext>
            </a:extLst>
          </p:cNvPr>
          <p:cNvPicPr>
            <a:picLocks noChangeAspect="1"/>
          </p:cNvPicPr>
          <p:nvPr/>
        </p:nvPicPr>
        <p:blipFill>
          <a:blip r:embed="rId9"/>
          <a:stretch>
            <a:fillRect/>
          </a:stretch>
        </p:blipFill>
        <p:spPr>
          <a:xfrm>
            <a:off x="6350552" y="3259451"/>
            <a:ext cx="383043" cy="383043"/>
          </a:xfrm>
          <a:prstGeom prst="rect">
            <a:avLst/>
          </a:prstGeom>
        </p:spPr>
      </p:pic>
      <p:pic>
        <p:nvPicPr>
          <p:cNvPr id="6" name="Picture 5">
            <a:extLst>
              <a:ext uri="{FF2B5EF4-FFF2-40B4-BE49-F238E27FC236}">
                <a16:creationId xmlns:a16="http://schemas.microsoft.com/office/drawing/2014/main" id="{D2804AE5-5AF8-A74B-A7BD-F03AA7EF833A}"/>
              </a:ext>
            </a:extLst>
          </p:cNvPr>
          <p:cNvPicPr>
            <a:picLocks noChangeAspect="1"/>
          </p:cNvPicPr>
          <p:nvPr/>
        </p:nvPicPr>
        <p:blipFill>
          <a:blip r:embed="rId10"/>
          <a:stretch>
            <a:fillRect/>
          </a:stretch>
        </p:blipFill>
        <p:spPr>
          <a:xfrm>
            <a:off x="1954260" y="3214793"/>
            <a:ext cx="420163" cy="420163"/>
          </a:xfrm>
          <a:prstGeom prst="rect">
            <a:avLst/>
          </a:prstGeom>
        </p:spPr>
      </p:pic>
    </p:spTree>
    <p:extLst>
      <p:ext uri="{BB962C8B-B14F-4D97-AF65-F5344CB8AC3E}">
        <p14:creationId xmlns:p14="http://schemas.microsoft.com/office/powerpoint/2010/main" val="2866501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Rectangle 143">
            <a:extLst>
              <a:ext uri="{FF2B5EF4-FFF2-40B4-BE49-F238E27FC236}">
                <a16:creationId xmlns:a16="http://schemas.microsoft.com/office/drawing/2014/main" id="{414D8D72-5C8D-6646-BE15-D71B35322849}"/>
              </a:ext>
            </a:extLst>
          </p:cNvPr>
          <p:cNvSpPr/>
          <p:nvPr/>
        </p:nvSpPr>
        <p:spPr>
          <a:xfrm rot="5400000">
            <a:off x="5833200" y="312241"/>
            <a:ext cx="2837233" cy="3784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58BD6F2E-58AB-914E-82B4-9E513C026D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11076" y="1202674"/>
            <a:ext cx="3008372" cy="4230523"/>
          </a:xfrm>
          <a:prstGeom prst="rect">
            <a:avLst/>
          </a:prstGeom>
        </p:spPr>
      </p:pic>
      <p:sp>
        <p:nvSpPr>
          <p:cNvPr id="123" name="Rectangle 25">
            <a:extLst>
              <a:ext uri="{FF2B5EF4-FFF2-40B4-BE49-F238E27FC236}">
                <a16:creationId xmlns:a16="http://schemas.microsoft.com/office/drawing/2014/main" id="{E89A3C0F-9907-4495-A9D1-10F7E6FBB577}"/>
              </a:ext>
            </a:extLst>
          </p:cNvPr>
          <p:cNvSpPr/>
          <p:nvPr/>
        </p:nvSpPr>
        <p:spPr>
          <a:xfrm>
            <a:off x="2435021" y="1132080"/>
            <a:ext cx="1343285" cy="802656"/>
          </a:xfrm>
          <a:prstGeom prst="rect">
            <a:avLst/>
          </a:prstGeom>
        </p:spPr>
        <p:txBody>
          <a:bodyPr wrap="square">
            <a:spAutoFit/>
          </a:bodyPr>
          <a:lstStyle/>
          <a:p>
            <a:pPr marL="72000" marR="0" lvl="0" indent="-72000" algn="l" defTabSz="914400" eaLnBrk="1" fontAlgn="base" latinLnBrk="0" hangingPunct="1">
              <a:lnSpc>
                <a:spcPts val="900"/>
              </a:lnSpc>
              <a:spcBef>
                <a:spcPct val="0"/>
              </a:spcBef>
              <a:spcAft>
                <a:spcPts val="500"/>
              </a:spcAft>
              <a:buSzTx/>
              <a:buFont typeface="Tipus de lletra del sistema normal"/>
              <a:buChar char="·"/>
              <a:tabLst/>
              <a:defRPr/>
            </a:pPr>
            <a:r>
              <a:rPr kumimoji="0" lang="en-US" sz="10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rPr>
              <a:t>Basic, clinical and </a:t>
            </a:r>
            <a:r>
              <a:rPr kumimoji="0" lang="en-US" sz="1000" b="0" i="0" u="none" strike="noStrike" kern="1200" cap="none" spc="0" normalizeH="0" baseline="0" dirty="0">
                <a:ln>
                  <a:noFill/>
                </a:ln>
                <a:solidFill>
                  <a:srgbClr val="262626"/>
                </a:solidFill>
                <a:effectLst/>
                <a:uLnTx/>
                <a:uFillTx/>
                <a:latin typeface="Calibri" charset="0"/>
                <a:ea typeface="Calibri" charset="0"/>
                <a:cs typeface="Calibri" charset="0"/>
              </a:rPr>
              <a:t>translational</a:t>
            </a:r>
            <a:r>
              <a:rPr kumimoji="0" lang="en-US" sz="10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rPr>
              <a:t> research.</a:t>
            </a:r>
          </a:p>
          <a:p>
            <a:pPr marL="72000" marR="0" lvl="0" indent="-72000" algn="l" defTabSz="914400" eaLnBrk="1" fontAlgn="base" latinLnBrk="0" hangingPunct="1">
              <a:lnSpc>
                <a:spcPts val="900"/>
              </a:lnSpc>
              <a:spcBef>
                <a:spcPct val="0"/>
              </a:spcBef>
              <a:spcAft>
                <a:spcPts val="500"/>
              </a:spcAft>
              <a:buSzTx/>
              <a:buFont typeface="Tipus de lletra del sistema normal"/>
              <a:buChar char="·"/>
              <a:tabLst/>
              <a:defRPr/>
            </a:pPr>
            <a:r>
              <a:rPr kumimoji="0" lang="en-US" sz="10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rPr>
              <a:t>Scientific excellence.</a:t>
            </a:r>
          </a:p>
          <a:p>
            <a:pPr marL="72000" marR="0" lvl="0" indent="-72000" algn="l" defTabSz="914400" eaLnBrk="1" fontAlgn="base" latinLnBrk="0" hangingPunct="1">
              <a:lnSpc>
                <a:spcPts val="900"/>
              </a:lnSpc>
              <a:spcBef>
                <a:spcPct val="0"/>
              </a:spcBef>
              <a:spcAft>
                <a:spcPts val="500"/>
              </a:spcAft>
              <a:buSzTx/>
              <a:buFont typeface="Tipus de lletra del sistema normal"/>
              <a:buChar char="·"/>
              <a:tabLst/>
              <a:defRPr/>
            </a:pPr>
            <a:r>
              <a:rPr kumimoji="0" lang="en-US" sz="10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rPr>
              <a:t>High impact.</a:t>
            </a:r>
          </a:p>
        </p:txBody>
      </p:sp>
      <p:sp>
        <p:nvSpPr>
          <p:cNvPr id="170" name="Right Brace 10">
            <a:extLst>
              <a:ext uri="{FF2B5EF4-FFF2-40B4-BE49-F238E27FC236}">
                <a16:creationId xmlns:a16="http://schemas.microsoft.com/office/drawing/2014/main" id="{04C34B68-B664-4D60-B2DA-CD6C4604D7EC}"/>
              </a:ext>
            </a:extLst>
          </p:cNvPr>
          <p:cNvSpPr/>
          <p:nvPr/>
        </p:nvSpPr>
        <p:spPr>
          <a:xfrm rot="5400000">
            <a:off x="3004868" y="3158961"/>
            <a:ext cx="115878" cy="1044000"/>
          </a:xfrm>
          <a:prstGeom prst="rightBrace">
            <a:avLst>
              <a:gd name="adj1" fmla="val 50330"/>
              <a:gd name="adj2" fmla="val 50000"/>
            </a:avLst>
          </a:prstGeom>
          <a:noFill/>
          <a:ln w="12700" cap="flat" cmpd="sng" algn="ctr">
            <a:solidFill>
              <a:srgbClr val="F28FB5"/>
            </a:solid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s-E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1" name="Rectangle 6">
            <a:extLst>
              <a:ext uri="{FF2B5EF4-FFF2-40B4-BE49-F238E27FC236}">
                <a16:creationId xmlns:a16="http://schemas.microsoft.com/office/drawing/2014/main" id="{CF5935F8-2C70-4FF9-B6B3-B1E047DDB329}"/>
              </a:ext>
            </a:extLst>
          </p:cNvPr>
          <p:cNvSpPr/>
          <p:nvPr/>
        </p:nvSpPr>
        <p:spPr>
          <a:xfrm>
            <a:off x="2455852" y="2478047"/>
            <a:ext cx="1135445" cy="1061829"/>
          </a:xfrm>
          <a:prstGeom prst="rect">
            <a:avLst/>
          </a:prstGeom>
        </p:spPr>
        <p:txBody>
          <a:bodyPr wrap="square">
            <a:spAutoFit/>
          </a:body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es-ES" sz="900" b="1" i="0" u="none" strike="noStrike" kern="1200" cap="none" spc="0" normalizeH="0" baseline="0" noProof="0" dirty="0">
                <a:ln>
                  <a:noFill/>
                </a:ln>
                <a:solidFill>
                  <a:srgbClr val="EA5C94"/>
                </a:solidFill>
                <a:effectLst/>
                <a:uLnTx/>
                <a:uFillTx/>
                <a:latin typeface="Calibri" charset="0"/>
                <a:ea typeface="Calibri" charset="0"/>
                <a:cs typeface="Calibri" charset="0"/>
              </a:rPr>
              <a:t>1. </a:t>
            </a:r>
            <a:r>
              <a:rPr kumimoji="0" lang="en-US" sz="900" b="1" i="0" u="none" strike="noStrike" kern="1200" cap="none" spc="0" normalizeH="0" baseline="0" dirty="0">
                <a:ln>
                  <a:noFill/>
                </a:ln>
                <a:solidFill>
                  <a:schemeClr val="tx1"/>
                </a:solidFill>
                <a:effectLst/>
                <a:uLnTx/>
                <a:uFillTx/>
                <a:latin typeface="Calibri" charset="0"/>
                <a:ea typeface="Calibri" charset="0"/>
                <a:cs typeface="Calibri" charset="0"/>
              </a:rPr>
              <a:t>INDIVIDUAL</a:t>
            </a:r>
            <a:r>
              <a:rPr kumimoji="0" lang="es-ES" sz="900" b="1" i="0" u="none" strike="noStrike" kern="1200" cap="none" spc="0" normalizeH="0" baseline="0" noProof="0" dirty="0">
                <a:ln>
                  <a:noFill/>
                </a:ln>
                <a:solidFill>
                  <a:schemeClr val="tx1"/>
                </a:solidFill>
                <a:effectLst/>
                <a:uLnTx/>
                <a:uFillTx/>
                <a:latin typeface="Calibri" charset="0"/>
                <a:ea typeface="Calibri" charset="0"/>
                <a:cs typeface="Calibri" charset="0"/>
              </a:rPr>
              <a:t>:</a:t>
            </a:r>
            <a:endParaRPr kumimoji="0" lang="es-ES" sz="900" b="0" i="0" u="none" strike="noStrike" kern="1200" cap="none" spc="0" normalizeH="0" baseline="0" noProof="0" dirty="0">
              <a:ln>
                <a:noFill/>
              </a:ln>
              <a:solidFill>
                <a:schemeClr val="tx1"/>
              </a:solidFill>
              <a:effectLst/>
              <a:uLnTx/>
              <a:uFillTx/>
              <a:latin typeface="Calibri" charset="0"/>
              <a:ea typeface="Calibri" charset="0"/>
              <a:cs typeface="Calibri" charset="0"/>
            </a:endParaRPr>
          </a:p>
          <a:p>
            <a:pPr marL="0" marR="0" lvl="0" indent="0" algn="l" defTabSz="914400" eaLnBrk="1" fontAlgn="base" latinLnBrk="0" hangingPunct="1">
              <a:lnSpc>
                <a:spcPct val="100000"/>
              </a:lnSpc>
              <a:spcBef>
                <a:spcPct val="0"/>
              </a:spcBef>
              <a:spcAft>
                <a:spcPct val="0"/>
              </a:spcAft>
              <a:buClrTx/>
              <a:buSzTx/>
              <a:buFontTx/>
              <a:buNone/>
              <a:tabLst/>
              <a:defRPr/>
            </a:pPr>
            <a:r>
              <a:rPr kumimoji="0" lang="en-GB" sz="900" i="1" u="none" strike="noStrike" kern="1200" cap="none" spc="0" normalizeH="0" baseline="0" dirty="0">
                <a:ln>
                  <a:noFill/>
                </a:ln>
                <a:solidFill>
                  <a:schemeClr val="tx1"/>
                </a:solidFill>
                <a:effectLst/>
                <a:uLnTx/>
                <a:uFillTx/>
                <a:latin typeface="Calibri" charset="0"/>
                <a:ea typeface="Calibri" charset="0"/>
                <a:cs typeface="Calibri" charset="0"/>
              </a:rPr>
              <a:t>Up to 500.000€</a:t>
            </a:r>
          </a:p>
          <a:p>
            <a:pPr marL="0" marR="0" lvl="0" indent="0" algn="l" defTabSz="914400" eaLnBrk="1" fontAlgn="base" latinLnBrk="0" hangingPunct="1">
              <a:lnSpc>
                <a:spcPct val="100000"/>
              </a:lnSpc>
              <a:spcBef>
                <a:spcPct val="0"/>
              </a:spcBef>
              <a:spcAft>
                <a:spcPct val="0"/>
              </a:spcAft>
              <a:buClrTx/>
              <a:buSzTx/>
              <a:buFontTx/>
              <a:buNone/>
              <a:tabLst/>
              <a:defRPr/>
            </a:pPr>
            <a:endParaRPr kumimoji="0" lang="es-ES" sz="900" b="0" i="0" u="none" strike="noStrike" kern="1200" cap="none" spc="0" normalizeH="0" baseline="0" noProof="0" dirty="0">
              <a:ln>
                <a:noFill/>
              </a:ln>
              <a:solidFill>
                <a:schemeClr val="tx1"/>
              </a:solidFill>
              <a:effectLst/>
              <a:uLnTx/>
              <a:uFillTx/>
              <a:latin typeface="Calibri" charset="0"/>
              <a:ea typeface="Calibri" charset="0"/>
              <a:cs typeface="Calibri" charset="0"/>
            </a:endParaRPr>
          </a:p>
          <a:p>
            <a:pPr marL="0" marR="0" lvl="0" indent="0" algn="l" defTabSz="914400" eaLnBrk="1" fontAlgn="base" latinLnBrk="0" hangingPunct="1">
              <a:lnSpc>
                <a:spcPct val="100000"/>
              </a:lnSpc>
              <a:spcBef>
                <a:spcPct val="0"/>
              </a:spcBef>
              <a:spcAft>
                <a:spcPct val="0"/>
              </a:spcAft>
              <a:buClrTx/>
              <a:buSzTx/>
              <a:buFontTx/>
              <a:buNone/>
              <a:tabLst/>
              <a:defRPr/>
            </a:pPr>
            <a:r>
              <a:rPr lang="es-ES" sz="900" b="1" kern="1200" dirty="0">
                <a:solidFill>
                  <a:srgbClr val="EA5C94"/>
                </a:solidFill>
                <a:latin typeface="Calibri" charset="0"/>
                <a:cs typeface="Calibri" charset="0"/>
              </a:rPr>
              <a:t>2. </a:t>
            </a:r>
            <a:r>
              <a:rPr kumimoji="0" lang="es-ES" sz="900" b="1" i="0" u="none" strike="noStrike" kern="1200" cap="none" spc="0" normalizeH="0" baseline="0" noProof="0" dirty="0">
                <a:ln>
                  <a:noFill/>
                </a:ln>
                <a:solidFill>
                  <a:schemeClr val="tx1"/>
                </a:solidFill>
                <a:effectLst/>
                <a:uLnTx/>
                <a:uFillTx/>
                <a:latin typeface="Calibri" charset="0"/>
                <a:ea typeface="Calibri" charset="0"/>
                <a:cs typeface="Calibri" charset="0"/>
              </a:rPr>
              <a:t>CONSORTIUM:</a:t>
            </a:r>
            <a:br>
              <a:rPr kumimoji="0" lang="es-ES" sz="900" b="1" i="0" u="none" strike="noStrike" kern="1200" cap="none" spc="0" normalizeH="0" baseline="0" noProof="0" dirty="0">
                <a:ln>
                  <a:noFill/>
                </a:ln>
                <a:solidFill>
                  <a:schemeClr val="tx1"/>
                </a:solidFill>
                <a:effectLst/>
                <a:uLnTx/>
                <a:uFillTx/>
                <a:latin typeface="Calibri" charset="0"/>
                <a:ea typeface="Calibri" charset="0"/>
                <a:cs typeface="Calibri" charset="0"/>
              </a:rPr>
            </a:br>
            <a:r>
              <a:rPr kumimoji="0" lang="es-ES" sz="900" i="0" u="none" strike="noStrike" kern="1200" cap="none" spc="0" normalizeH="0" baseline="0" noProof="0" dirty="0">
                <a:ln>
                  <a:noFill/>
                </a:ln>
                <a:solidFill>
                  <a:schemeClr val="tx1"/>
                </a:solidFill>
                <a:effectLst/>
                <a:uLnTx/>
                <a:uFillTx/>
                <a:latin typeface="Calibri" charset="0"/>
                <a:ea typeface="Calibri" charset="0"/>
                <a:cs typeface="Calibri" charset="0"/>
              </a:rPr>
              <a:t>(</a:t>
            </a:r>
            <a:r>
              <a:rPr kumimoji="0" lang="en-US" sz="900" i="0" u="none" strike="noStrike" kern="1200" cap="none" spc="0" normalizeH="0" baseline="0" dirty="0">
                <a:ln>
                  <a:noFill/>
                </a:ln>
                <a:solidFill>
                  <a:schemeClr val="tx1"/>
                </a:solidFill>
                <a:effectLst/>
                <a:uLnTx/>
                <a:uFillTx/>
                <a:latin typeface="Calibri" charset="0"/>
                <a:ea typeface="Calibri" charset="0"/>
                <a:cs typeface="Calibri" charset="0"/>
              </a:rPr>
              <a:t>2 to 5 Research organizations</a:t>
            </a:r>
            <a:r>
              <a:rPr kumimoji="0" lang="es-ES" sz="900" i="0" u="none" strike="noStrike" kern="1200" cap="none" spc="0" normalizeH="0" baseline="0" noProof="0" dirty="0">
                <a:ln>
                  <a:noFill/>
                </a:ln>
                <a:solidFill>
                  <a:schemeClr val="tx1"/>
                </a:solidFill>
                <a:effectLst/>
                <a:uLnTx/>
                <a:uFillTx/>
                <a:latin typeface="Calibri" charset="0"/>
                <a:ea typeface="Calibri" charset="0"/>
                <a:cs typeface="Calibri" charset="0"/>
              </a:rPr>
              <a:t>)</a:t>
            </a:r>
            <a:br>
              <a:rPr kumimoji="0" lang="es-ES" sz="900" i="0" u="none" strike="noStrike" kern="1200" cap="none" spc="0" normalizeH="0" baseline="0" noProof="0" dirty="0">
                <a:ln>
                  <a:noFill/>
                </a:ln>
                <a:solidFill>
                  <a:schemeClr val="tx1"/>
                </a:solidFill>
                <a:effectLst/>
                <a:uLnTx/>
                <a:uFillTx/>
                <a:latin typeface="Calibri" charset="0"/>
                <a:ea typeface="Calibri" charset="0"/>
                <a:cs typeface="Calibri" charset="0"/>
              </a:rPr>
            </a:br>
            <a:r>
              <a:rPr kumimoji="0" lang="es-ES" sz="900" i="1" u="none" strike="noStrike" kern="1200" cap="none" spc="0" normalizeH="0" baseline="0" noProof="0" dirty="0">
                <a:ln>
                  <a:noFill/>
                </a:ln>
                <a:solidFill>
                  <a:schemeClr val="tx1"/>
                </a:solidFill>
                <a:effectLst/>
                <a:uLnTx/>
                <a:uFillTx/>
                <a:latin typeface="Calibri" charset="0"/>
                <a:ea typeface="Calibri" charset="0"/>
                <a:cs typeface="Calibri" charset="0"/>
              </a:rPr>
              <a:t>Up to 1.000.000€</a:t>
            </a:r>
          </a:p>
        </p:txBody>
      </p:sp>
      <p:sp>
        <p:nvSpPr>
          <p:cNvPr id="172" name="Rectangle 9">
            <a:extLst>
              <a:ext uri="{FF2B5EF4-FFF2-40B4-BE49-F238E27FC236}">
                <a16:creationId xmlns:a16="http://schemas.microsoft.com/office/drawing/2014/main" id="{D3190455-5987-4CE1-8D54-BE7ADB8EC660}"/>
              </a:ext>
            </a:extLst>
          </p:cNvPr>
          <p:cNvSpPr/>
          <p:nvPr/>
        </p:nvSpPr>
        <p:spPr>
          <a:xfrm>
            <a:off x="2441233" y="3794949"/>
            <a:ext cx="1259996" cy="507831"/>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dirty="0">
                <a:ln>
                  <a:noFill/>
                </a:ln>
                <a:solidFill>
                  <a:srgbClr val="EA5C94"/>
                </a:solidFill>
                <a:effectLst/>
                <a:uLnTx/>
                <a:uFillTx/>
                <a:latin typeface="Calibri" charset="0"/>
                <a:ea typeface="Calibri" charset="0"/>
                <a:cs typeface="Calibri" charset="0"/>
              </a:rPr>
              <a:t>Both types can include </a:t>
            </a:r>
          </a:p>
          <a:p>
            <a:pPr marL="0" marR="0" lvl="0" indent="0" defTabSz="914400" eaLnBrk="1" fontAlgn="base" latinLnBrk="0" hangingPunct="1">
              <a:lnSpc>
                <a:spcPct val="100000"/>
              </a:lnSpc>
              <a:spcBef>
                <a:spcPct val="0"/>
              </a:spcBef>
              <a:spcAft>
                <a:spcPct val="0"/>
              </a:spcAft>
              <a:buClrTx/>
              <a:buSzTx/>
              <a:buFontTx/>
              <a:buNone/>
              <a:tabLst/>
              <a:defRPr/>
            </a:pPr>
            <a:r>
              <a:rPr kumimoji="0" lang="en-GB" sz="900" b="1" i="0" u="none" strike="noStrike" kern="1200" cap="none" spc="0" normalizeH="0" baseline="0" dirty="0">
                <a:ln>
                  <a:noFill/>
                </a:ln>
                <a:solidFill>
                  <a:srgbClr val="EA5C94"/>
                </a:solidFill>
                <a:effectLst/>
                <a:uLnTx/>
                <a:uFillTx/>
                <a:latin typeface="Calibri" charset="0"/>
                <a:ea typeface="Calibri" charset="0"/>
                <a:cs typeface="Calibri" charset="0"/>
              </a:rPr>
              <a:t>Civil Society </a:t>
            </a:r>
            <a:br>
              <a:rPr kumimoji="0" lang="en-GB" sz="900" b="1" i="0" u="none" strike="noStrike" kern="1200" cap="none" spc="0" normalizeH="0" baseline="0" dirty="0">
                <a:ln>
                  <a:noFill/>
                </a:ln>
                <a:solidFill>
                  <a:srgbClr val="EA5C94"/>
                </a:solidFill>
                <a:effectLst/>
                <a:uLnTx/>
                <a:uFillTx/>
                <a:latin typeface="Calibri" charset="0"/>
                <a:ea typeface="Calibri" charset="0"/>
                <a:cs typeface="Calibri" charset="0"/>
              </a:rPr>
            </a:br>
            <a:r>
              <a:rPr kumimoji="0" lang="en-GB" sz="900" b="1" i="0" u="none" strike="noStrike" kern="1200" cap="none" spc="0" normalizeH="0" baseline="0" dirty="0">
                <a:ln>
                  <a:noFill/>
                </a:ln>
                <a:solidFill>
                  <a:srgbClr val="EA5C94"/>
                </a:solidFill>
                <a:effectLst/>
                <a:uLnTx/>
                <a:uFillTx/>
                <a:latin typeface="Calibri" charset="0"/>
                <a:ea typeface="Calibri" charset="0"/>
                <a:cs typeface="Calibri" charset="0"/>
              </a:rPr>
              <a:t>Organizations</a:t>
            </a:r>
            <a:endParaRPr kumimoji="0" lang="en-GB" sz="900" b="0" i="0" u="none" strike="noStrike" kern="1200" cap="none" spc="0" normalizeH="0" baseline="0" dirty="0">
              <a:ln>
                <a:noFill/>
              </a:ln>
              <a:solidFill>
                <a:srgbClr val="EA5C94"/>
              </a:solidFill>
              <a:effectLst/>
              <a:uLnTx/>
              <a:uFillTx/>
              <a:latin typeface="Calibri" charset="0"/>
              <a:ea typeface="Calibri" charset="0"/>
              <a:cs typeface="Calibri" charset="0"/>
            </a:endParaRPr>
          </a:p>
        </p:txBody>
      </p:sp>
      <p:cxnSp>
        <p:nvCxnSpPr>
          <p:cNvPr id="157" name="Conector recto 9">
            <a:extLst>
              <a:ext uri="{FF2B5EF4-FFF2-40B4-BE49-F238E27FC236}">
                <a16:creationId xmlns:a16="http://schemas.microsoft.com/office/drawing/2014/main" id="{497D083A-DF68-4199-806A-1CC3163F7C50}"/>
              </a:ext>
            </a:extLst>
          </p:cNvPr>
          <p:cNvCxnSpPr>
            <a:cxnSpLocks/>
          </p:cNvCxnSpPr>
          <p:nvPr/>
        </p:nvCxnSpPr>
        <p:spPr>
          <a:xfrm>
            <a:off x="2521956" y="2022164"/>
            <a:ext cx="1044000" cy="0"/>
          </a:xfrm>
          <a:prstGeom prst="line">
            <a:avLst/>
          </a:prstGeom>
          <a:noFill/>
          <a:ln w="6350" cap="flat" cmpd="sng" algn="ctr">
            <a:solidFill>
              <a:srgbClr val="F28FB5"/>
            </a:solidFill>
            <a:prstDash val="solid"/>
          </a:ln>
          <a:effectLst/>
        </p:spPr>
      </p:cxnSp>
      <p:sp>
        <p:nvSpPr>
          <p:cNvPr id="158" name="Title 2">
            <a:extLst>
              <a:ext uri="{FF2B5EF4-FFF2-40B4-BE49-F238E27FC236}">
                <a16:creationId xmlns:a16="http://schemas.microsoft.com/office/drawing/2014/main" id="{2FA4AB60-539A-4848-BF8F-0B64F474000F}"/>
              </a:ext>
            </a:extLst>
          </p:cNvPr>
          <p:cNvSpPr txBox="1">
            <a:spLocks/>
          </p:cNvSpPr>
          <p:nvPr/>
        </p:nvSpPr>
        <p:spPr>
          <a:xfrm>
            <a:off x="2515477" y="785791"/>
            <a:ext cx="1060995" cy="316586"/>
          </a:xfrm>
          <a:prstGeom prst="rect">
            <a:avLst/>
          </a:prstGeom>
          <a:solidFill>
            <a:srgbClr val="473934"/>
          </a:solidFill>
        </p:spPr>
        <p:txBody>
          <a:bodyPr lIns="36000" tIns="0" rIns="0" bIns="0" anchor="ctr"/>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marL="0" marR="0" lvl="0" indent="0" algn="l" defTabSz="342900" rtl="0" eaLnBrk="1" fontAlgn="base" latinLnBrk="0" hangingPunct="1">
              <a:lnSpc>
                <a:spcPct val="80000"/>
              </a:lnSpc>
              <a:spcBef>
                <a:spcPct val="0"/>
              </a:spcBef>
              <a:spcAft>
                <a:spcPct val="0"/>
              </a:spcAft>
              <a:buClrTx/>
              <a:buSzTx/>
              <a:buFontTx/>
              <a:buNone/>
              <a:tabLs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Proposals </a:t>
            </a:r>
            <a:b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b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based on:</a:t>
            </a:r>
          </a:p>
        </p:txBody>
      </p:sp>
      <p:sp>
        <p:nvSpPr>
          <p:cNvPr id="161" name="Title 2">
            <a:extLst>
              <a:ext uri="{FF2B5EF4-FFF2-40B4-BE49-F238E27FC236}">
                <a16:creationId xmlns:a16="http://schemas.microsoft.com/office/drawing/2014/main" id="{65B00E3A-17D1-433F-8119-751EB1FF6ED0}"/>
              </a:ext>
            </a:extLst>
          </p:cNvPr>
          <p:cNvSpPr txBox="1">
            <a:spLocks/>
          </p:cNvSpPr>
          <p:nvPr/>
        </p:nvSpPr>
        <p:spPr>
          <a:xfrm>
            <a:off x="5359649" y="785791"/>
            <a:ext cx="1083879" cy="178711"/>
          </a:xfrm>
          <a:prstGeom prst="rect">
            <a:avLst/>
          </a:prstGeom>
          <a:solidFill>
            <a:srgbClr val="47393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HR18-HR23:</a:t>
            </a:r>
          </a:p>
        </p:txBody>
      </p:sp>
      <p:grpSp>
        <p:nvGrpSpPr>
          <p:cNvPr id="69" name="Group 68">
            <a:extLst>
              <a:ext uri="{FF2B5EF4-FFF2-40B4-BE49-F238E27FC236}">
                <a16:creationId xmlns:a16="http://schemas.microsoft.com/office/drawing/2014/main" id="{3F00BD60-9379-E24D-8A92-C291C82D841C}"/>
              </a:ext>
            </a:extLst>
          </p:cNvPr>
          <p:cNvGrpSpPr/>
          <p:nvPr/>
        </p:nvGrpSpPr>
        <p:grpSpPr>
          <a:xfrm>
            <a:off x="-1" y="785791"/>
            <a:ext cx="2296314" cy="708165"/>
            <a:chOff x="-1" y="785791"/>
            <a:chExt cx="2296314" cy="708165"/>
          </a:xfrm>
        </p:grpSpPr>
        <p:sp>
          <p:nvSpPr>
            <p:cNvPr id="70" name="Rectangle 69">
              <a:extLst>
                <a:ext uri="{FF2B5EF4-FFF2-40B4-BE49-F238E27FC236}">
                  <a16:creationId xmlns:a16="http://schemas.microsoft.com/office/drawing/2014/main" id="{5CAF63D4-3A41-2F4E-BBE5-C92AEEDEF9AC}"/>
                </a:ext>
              </a:extLst>
            </p:cNvPr>
            <p:cNvSpPr/>
            <p:nvPr/>
          </p:nvSpPr>
          <p:spPr>
            <a:xfrm>
              <a:off x="-1" y="785791"/>
              <a:ext cx="2296314" cy="708165"/>
            </a:xfrm>
            <a:prstGeom prst="rect">
              <a:avLst/>
            </a:prstGeom>
            <a:gradFill>
              <a:gsLst>
                <a:gs pos="0">
                  <a:schemeClr val="bg1">
                    <a:alpha val="59000"/>
                  </a:schemeClr>
                </a:gs>
                <a:gs pos="100000">
                  <a:schemeClr val="bg1">
                    <a:alpha val="76711"/>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1" name="CuadroTexto 2">
              <a:extLst>
                <a:ext uri="{FF2B5EF4-FFF2-40B4-BE49-F238E27FC236}">
                  <a16:creationId xmlns:a16="http://schemas.microsoft.com/office/drawing/2014/main" id="{11A1A4FA-32B4-E54A-8F37-A5E14A4CC907}"/>
                </a:ext>
              </a:extLst>
            </p:cNvPr>
            <p:cNvSpPr txBox="1"/>
            <p:nvPr/>
          </p:nvSpPr>
          <p:spPr>
            <a:xfrm>
              <a:off x="634555" y="886805"/>
              <a:ext cx="1601400"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584200" rtl="0" fontAlgn="auto" latinLnBrk="0" hangingPunct="0">
                <a:lnSpc>
                  <a:spcPct val="85000"/>
                </a:lnSpc>
                <a:spcBef>
                  <a:spcPts val="0"/>
                </a:spcBef>
                <a:spcAft>
                  <a:spcPts val="0"/>
                </a:spcAft>
                <a:buClrTx/>
                <a:buSzTx/>
                <a:buFontTx/>
                <a:buNone/>
                <a:tabLst/>
              </a:pPr>
              <a:r>
                <a:rPr kumimoji="0" lang="en-AU" sz="2000" b="0" u="none" strike="noStrike" cap="none" spc="0" normalizeH="0" baseline="0" noProof="1">
                  <a:ln>
                    <a:noFill/>
                  </a:ln>
                  <a:solidFill>
                    <a:srgbClr val="473934"/>
                  </a:solidFill>
                  <a:effectLst/>
                  <a:uFillTx/>
                  <a:latin typeface="Times" pitchFamily="2" charset="0"/>
                  <a:sym typeface="La Caixa Frutiger 45 Light"/>
                </a:rPr>
                <a:t>CaixaResearch </a:t>
              </a:r>
              <a:br>
                <a:rPr kumimoji="0" lang="en-AU" sz="2000" b="0" u="none" strike="noStrike" cap="none" spc="0" normalizeH="0" baseline="0" noProof="1">
                  <a:ln>
                    <a:noFill/>
                  </a:ln>
                  <a:solidFill>
                    <a:srgbClr val="473934"/>
                  </a:solidFill>
                  <a:effectLst/>
                  <a:uFillTx/>
                  <a:latin typeface="Times" pitchFamily="2" charset="0"/>
                  <a:sym typeface="La Caixa Frutiger 45 Light"/>
                </a:rPr>
              </a:br>
              <a:r>
                <a:rPr kumimoji="0" lang="en-AU" sz="2000" b="0" u="none" strike="noStrike" cap="none" spc="0" normalizeH="0" baseline="0" noProof="1">
                  <a:ln>
                    <a:noFill/>
                  </a:ln>
                  <a:solidFill>
                    <a:srgbClr val="473934"/>
                  </a:solidFill>
                  <a:effectLst/>
                  <a:uFillTx/>
                  <a:latin typeface="Times" pitchFamily="2" charset="0"/>
                  <a:sym typeface="La Caixa Frutiger 45 Light"/>
                </a:rPr>
                <a:t>Health Call</a:t>
              </a:r>
              <a:endParaRPr kumimoji="0" lang="en-AU" sz="2000" b="0" i="1" u="none" strike="noStrike" cap="none" spc="0" normalizeH="0" baseline="0" noProof="1">
                <a:ln>
                  <a:noFill/>
                </a:ln>
                <a:solidFill>
                  <a:srgbClr val="473934"/>
                </a:solidFill>
                <a:effectLst/>
                <a:uFillTx/>
                <a:latin typeface="Times" pitchFamily="2" charset="0"/>
                <a:sym typeface="La Caixa Frutiger 45 Light"/>
              </a:endParaRPr>
            </a:p>
          </p:txBody>
        </p:sp>
      </p:grpSp>
      <p:grpSp>
        <p:nvGrpSpPr>
          <p:cNvPr id="6" name="Group 5">
            <a:extLst>
              <a:ext uri="{FF2B5EF4-FFF2-40B4-BE49-F238E27FC236}">
                <a16:creationId xmlns:a16="http://schemas.microsoft.com/office/drawing/2014/main" id="{CE71171C-BC85-3948-BDBC-B398F17B23C0}"/>
              </a:ext>
            </a:extLst>
          </p:cNvPr>
          <p:cNvGrpSpPr/>
          <p:nvPr/>
        </p:nvGrpSpPr>
        <p:grpSpPr>
          <a:xfrm>
            <a:off x="3766901" y="785791"/>
            <a:ext cx="1444870" cy="3915467"/>
            <a:chOff x="4172724" y="785791"/>
            <a:chExt cx="1582418" cy="3776395"/>
          </a:xfrm>
        </p:grpSpPr>
        <p:cxnSp>
          <p:nvCxnSpPr>
            <p:cNvPr id="165" name="Conector recto 9">
              <a:extLst>
                <a:ext uri="{FF2B5EF4-FFF2-40B4-BE49-F238E27FC236}">
                  <a16:creationId xmlns:a16="http://schemas.microsoft.com/office/drawing/2014/main" id="{3DA25463-ECCB-4D82-9E7B-58CF4705DB23}"/>
                </a:ext>
              </a:extLst>
            </p:cNvPr>
            <p:cNvCxnSpPr>
              <a:cxnSpLocks/>
            </p:cNvCxnSpPr>
            <p:nvPr/>
          </p:nvCxnSpPr>
          <p:spPr>
            <a:xfrm flipV="1">
              <a:off x="4172724" y="785791"/>
              <a:ext cx="0" cy="3776395"/>
            </a:xfrm>
            <a:prstGeom prst="line">
              <a:avLst/>
            </a:prstGeom>
            <a:noFill/>
            <a:ln w="6350" cap="flat" cmpd="sng" algn="ctr">
              <a:solidFill>
                <a:srgbClr val="F28FB5"/>
              </a:solidFill>
              <a:prstDash val="solid"/>
            </a:ln>
            <a:effectLst/>
          </p:spPr>
        </p:cxnSp>
        <p:cxnSp>
          <p:nvCxnSpPr>
            <p:cNvPr id="59" name="Conector recto 9">
              <a:extLst>
                <a:ext uri="{FF2B5EF4-FFF2-40B4-BE49-F238E27FC236}">
                  <a16:creationId xmlns:a16="http://schemas.microsoft.com/office/drawing/2014/main" id="{16FE27C0-2B00-DD4E-B657-8EBF7CC0F84B}"/>
                </a:ext>
              </a:extLst>
            </p:cNvPr>
            <p:cNvCxnSpPr>
              <a:cxnSpLocks/>
            </p:cNvCxnSpPr>
            <p:nvPr/>
          </p:nvCxnSpPr>
          <p:spPr>
            <a:xfrm flipV="1">
              <a:off x="5755142" y="785791"/>
              <a:ext cx="0" cy="3776395"/>
            </a:xfrm>
            <a:prstGeom prst="line">
              <a:avLst/>
            </a:prstGeom>
            <a:noFill/>
            <a:ln w="6350" cap="flat" cmpd="sng" algn="ctr">
              <a:solidFill>
                <a:srgbClr val="F28FB5"/>
              </a:solidFill>
              <a:prstDash val="solid"/>
            </a:ln>
            <a:effectLst/>
          </p:spPr>
        </p:cxnSp>
      </p:grpSp>
      <p:grpSp>
        <p:nvGrpSpPr>
          <p:cNvPr id="3" name="Group 2">
            <a:extLst>
              <a:ext uri="{FF2B5EF4-FFF2-40B4-BE49-F238E27FC236}">
                <a16:creationId xmlns:a16="http://schemas.microsoft.com/office/drawing/2014/main" id="{737C59DD-66E7-E54E-8A95-84BB0FA963A0}"/>
              </a:ext>
            </a:extLst>
          </p:cNvPr>
          <p:cNvGrpSpPr/>
          <p:nvPr/>
        </p:nvGrpSpPr>
        <p:grpSpPr>
          <a:xfrm>
            <a:off x="3781613" y="785791"/>
            <a:ext cx="1415224" cy="3915474"/>
            <a:chOff x="3772469" y="785791"/>
            <a:chExt cx="1415224" cy="3915474"/>
          </a:xfrm>
        </p:grpSpPr>
        <p:grpSp>
          <p:nvGrpSpPr>
            <p:cNvPr id="5" name="Group 4">
              <a:extLst>
                <a:ext uri="{FF2B5EF4-FFF2-40B4-BE49-F238E27FC236}">
                  <a16:creationId xmlns:a16="http://schemas.microsoft.com/office/drawing/2014/main" id="{09A05016-6C95-E04E-B0B9-D78BF06FE366}"/>
                </a:ext>
              </a:extLst>
            </p:cNvPr>
            <p:cNvGrpSpPr/>
            <p:nvPr/>
          </p:nvGrpSpPr>
          <p:grpSpPr>
            <a:xfrm>
              <a:off x="3772469" y="785791"/>
              <a:ext cx="1415224" cy="3915474"/>
              <a:chOff x="4104564" y="785791"/>
              <a:chExt cx="1415224" cy="3915474"/>
            </a:xfrm>
          </p:grpSpPr>
          <p:sp>
            <p:nvSpPr>
              <p:cNvPr id="124" name="Rectangle 30">
                <a:extLst>
                  <a:ext uri="{FF2B5EF4-FFF2-40B4-BE49-F238E27FC236}">
                    <a16:creationId xmlns:a16="http://schemas.microsoft.com/office/drawing/2014/main" id="{B8EE3D66-25B0-4614-992B-4A29743EE0C9}"/>
                  </a:ext>
                </a:extLst>
              </p:cNvPr>
              <p:cNvSpPr/>
              <p:nvPr/>
            </p:nvSpPr>
            <p:spPr>
              <a:xfrm>
                <a:off x="4104564" y="1359581"/>
                <a:ext cx="1415224" cy="3341684"/>
              </a:xfrm>
              <a:prstGeom prst="rect">
                <a:avLst/>
              </a:prstGeom>
            </p:spPr>
            <p:txBody>
              <a:bodyPr wrap="square">
                <a:spAutoFit/>
              </a:bodyPr>
              <a:lstStyle/>
              <a:p>
                <a:pPr marR="0" lvl="0" algn="ctr" defTabSz="914400" eaLnBrk="1" fontAlgn="base" latinLnBrk="0" hangingPunct="1">
                  <a:lnSpc>
                    <a:spcPct val="95000"/>
                  </a:lnSpc>
                  <a:spcBef>
                    <a:spcPct val="0"/>
                  </a:spcBef>
                  <a:spcAft>
                    <a:spcPts val="1500"/>
                  </a:spcAft>
                  <a:buSzTx/>
                  <a:tabLst/>
                  <a:defRPr/>
                </a:pPr>
                <a:r>
                  <a:rPr kumimoji="0" lang="en-US" sz="9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rPr>
                  <a:t>Neuroscience</a:t>
                </a:r>
              </a:p>
              <a:p>
                <a:pPr marR="0" lvl="0" algn="ctr" defTabSz="914400" eaLnBrk="1" fontAlgn="base" latinLnBrk="0" hangingPunct="1">
                  <a:lnSpc>
                    <a:spcPct val="95000"/>
                  </a:lnSpc>
                  <a:spcBef>
                    <a:spcPct val="0"/>
                  </a:spcBef>
                  <a:spcAft>
                    <a:spcPts val="1500"/>
                  </a:spcAft>
                  <a:buSzTx/>
                  <a:tabLst/>
                  <a:defRPr/>
                </a:pPr>
                <a:endParaRPr kumimoji="0" lang="en-US" sz="9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endParaRPr>
              </a:p>
              <a:p>
                <a:pPr marR="0" lvl="0" algn="ctr" defTabSz="914400" eaLnBrk="1" fontAlgn="base" latinLnBrk="0" hangingPunct="1">
                  <a:lnSpc>
                    <a:spcPct val="95000"/>
                  </a:lnSpc>
                  <a:spcBef>
                    <a:spcPct val="0"/>
                  </a:spcBef>
                  <a:spcAft>
                    <a:spcPts val="1500"/>
                  </a:spcAft>
                  <a:buSzTx/>
                  <a:tabLst/>
                  <a:defRPr/>
                </a:pPr>
                <a:r>
                  <a:rPr kumimoji="0" lang="en-US" sz="9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rPr>
                  <a:t>Oncology </a:t>
                </a:r>
              </a:p>
              <a:p>
                <a:pPr marR="0" lvl="0" algn="ctr" defTabSz="914400" eaLnBrk="1" fontAlgn="base" latinLnBrk="0" hangingPunct="1">
                  <a:lnSpc>
                    <a:spcPct val="95000"/>
                  </a:lnSpc>
                  <a:spcBef>
                    <a:spcPct val="0"/>
                  </a:spcBef>
                  <a:spcAft>
                    <a:spcPts val="1500"/>
                  </a:spcAft>
                  <a:buSzTx/>
                  <a:tabLst/>
                  <a:defRPr/>
                </a:pPr>
                <a:endParaRPr kumimoji="0" lang="en-US" sz="9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endParaRPr>
              </a:p>
              <a:p>
                <a:pPr marR="0" lvl="0" algn="ctr" defTabSz="914400" eaLnBrk="1" fontAlgn="base" latinLnBrk="0" hangingPunct="1">
                  <a:lnSpc>
                    <a:spcPct val="95000"/>
                  </a:lnSpc>
                  <a:spcBef>
                    <a:spcPct val="0"/>
                  </a:spcBef>
                  <a:spcAft>
                    <a:spcPts val="1500"/>
                  </a:spcAft>
                  <a:buSzTx/>
                  <a:tabLst/>
                  <a:defRPr/>
                </a:pPr>
                <a:r>
                  <a:rPr kumimoji="0" lang="en-US" sz="9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rPr>
                  <a:t>Cardiovascular and associated metabolic disease</a:t>
                </a:r>
              </a:p>
              <a:p>
                <a:pPr marR="0" lvl="0" algn="ctr" defTabSz="914400" eaLnBrk="1" fontAlgn="base" latinLnBrk="0" hangingPunct="1">
                  <a:lnSpc>
                    <a:spcPct val="95000"/>
                  </a:lnSpc>
                  <a:spcBef>
                    <a:spcPct val="0"/>
                  </a:spcBef>
                  <a:spcAft>
                    <a:spcPts val="1500"/>
                  </a:spcAft>
                  <a:buSzTx/>
                  <a:tabLst/>
                  <a:defRPr/>
                </a:pPr>
                <a:endParaRPr kumimoji="0" lang="en-US" sz="9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endParaRPr>
              </a:p>
              <a:p>
                <a:pPr marR="0" lvl="0" algn="ctr" defTabSz="914400" eaLnBrk="1" fontAlgn="base" latinLnBrk="0" hangingPunct="1">
                  <a:lnSpc>
                    <a:spcPct val="95000"/>
                  </a:lnSpc>
                  <a:spcBef>
                    <a:spcPct val="0"/>
                  </a:spcBef>
                  <a:spcAft>
                    <a:spcPts val="1500"/>
                  </a:spcAft>
                  <a:buSzTx/>
                  <a:tabLst/>
                  <a:defRPr/>
                </a:pPr>
                <a:r>
                  <a:rPr kumimoji="0" lang="en-US" sz="9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rPr>
                  <a:t>Infectious diseases</a:t>
                </a:r>
              </a:p>
              <a:p>
                <a:pPr marR="0" lvl="0" algn="ctr" defTabSz="914400" eaLnBrk="1" fontAlgn="base" latinLnBrk="0" hangingPunct="1">
                  <a:lnSpc>
                    <a:spcPct val="95000"/>
                  </a:lnSpc>
                  <a:spcBef>
                    <a:spcPct val="0"/>
                  </a:spcBef>
                  <a:spcAft>
                    <a:spcPts val="1500"/>
                  </a:spcAft>
                  <a:buSzTx/>
                  <a:tabLst/>
                  <a:defRPr/>
                </a:pPr>
                <a:endParaRPr kumimoji="0" lang="en-US" sz="9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endParaRPr>
              </a:p>
              <a:p>
                <a:pPr marR="0" lvl="0" algn="ctr" defTabSz="914400" eaLnBrk="1" fontAlgn="base" latinLnBrk="0" hangingPunct="1">
                  <a:lnSpc>
                    <a:spcPct val="95000"/>
                  </a:lnSpc>
                  <a:spcBef>
                    <a:spcPct val="0"/>
                  </a:spcBef>
                  <a:spcAft>
                    <a:spcPts val="1500"/>
                  </a:spcAft>
                  <a:buSzTx/>
                  <a:tabLst/>
                  <a:defRPr/>
                </a:pPr>
                <a:r>
                  <a:rPr kumimoji="0" lang="en-US" sz="900" b="0" i="0" u="none" strike="noStrike" kern="1200" cap="none" spc="0" normalizeH="0" baseline="0" dirty="0">
                    <a:ln>
                      <a:noFill/>
                    </a:ln>
                    <a:solidFill>
                      <a:prstClr val="black">
                        <a:lumMod val="85000"/>
                        <a:lumOff val="15000"/>
                      </a:prstClr>
                    </a:solidFill>
                    <a:effectLst/>
                    <a:uLnTx/>
                    <a:uFillTx/>
                    <a:latin typeface="Calibri" charset="0"/>
                    <a:ea typeface="Calibri" charset="0"/>
                    <a:cs typeface="Calibri" charset="0"/>
                  </a:rPr>
                  <a:t>Enabling technologies (focused on the four previous thematic areas)</a:t>
                </a:r>
              </a:p>
            </p:txBody>
          </p:sp>
          <p:sp>
            <p:nvSpPr>
              <p:cNvPr id="159" name="Title 2">
                <a:extLst>
                  <a:ext uri="{FF2B5EF4-FFF2-40B4-BE49-F238E27FC236}">
                    <a16:creationId xmlns:a16="http://schemas.microsoft.com/office/drawing/2014/main" id="{86DCCB2D-48C3-41B2-B343-2A91739891B0}"/>
                  </a:ext>
                </a:extLst>
              </p:cNvPr>
              <p:cNvSpPr txBox="1">
                <a:spLocks/>
              </p:cNvSpPr>
              <p:nvPr/>
            </p:nvSpPr>
            <p:spPr>
              <a:xfrm>
                <a:off x="4237120" y="785791"/>
                <a:ext cx="1150112" cy="169016"/>
              </a:xfrm>
              <a:prstGeom prst="rect">
                <a:avLst/>
              </a:prstGeom>
              <a:solidFill>
                <a:srgbClr val="47393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marL="0" marR="0" lvl="0" indent="0" algn="l" defTabSz="342900" rtl="0" eaLnBrk="1" fontAlgn="base" latinLnBrk="0" hangingPunct="1">
                  <a:lnSpc>
                    <a:spcPts val="1200"/>
                  </a:lnSpc>
                  <a:spcBef>
                    <a:spcPct val="0"/>
                  </a:spcBef>
                  <a:spcAft>
                    <a:spcPct val="0"/>
                  </a:spcAft>
                  <a:buClrTx/>
                  <a:buSzTx/>
                  <a:buFontTx/>
                  <a:buNone/>
                  <a:tabLs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Thematic areas:</a:t>
                </a:r>
              </a:p>
            </p:txBody>
          </p:sp>
        </p:grpSp>
        <p:pic>
          <p:nvPicPr>
            <p:cNvPr id="77" name="Imagen 76">
              <a:extLst>
                <a:ext uri="{FF2B5EF4-FFF2-40B4-BE49-F238E27FC236}">
                  <a16:creationId xmlns:a16="http://schemas.microsoft.com/office/drawing/2014/main" id="{BE225969-2EE6-404C-A93E-BCFE10CF58BC}"/>
                </a:ext>
              </a:extLst>
            </p:cNvPr>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4366999" y="2318002"/>
              <a:ext cx="209824" cy="331658"/>
            </a:xfrm>
            <a:prstGeom prst="rect">
              <a:avLst/>
            </a:prstGeom>
          </p:spPr>
        </p:pic>
        <p:pic>
          <p:nvPicPr>
            <p:cNvPr id="78" name="Imagen 77">
              <a:extLst>
                <a:ext uri="{FF2B5EF4-FFF2-40B4-BE49-F238E27FC236}">
                  <a16:creationId xmlns:a16="http://schemas.microsoft.com/office/drawing/2014/main" id="{73216825-E330-BD44-AF39-4FEDF4D79F0B}"/>
                </a:ext>
              </a:extLst>
            </p:cNvPr>
            <p:cNvPicPr>
              <a:picLocks noChangeAspect="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4302436" y="3255412"/>
              <a:ext cx="331658" cy="311353"/>
            </a:xfrm>
            <a:prstGeom prst="rect">
              <a:avLst/>
            </a:prstGeom>
          </p:spPr>
        </p:pic>
        <p:pic>
          <p:nvPicPr>
            <p:cNvPr id="79" name="Imagen 78">
              <a:extLst>
                <a:ext uri="{FF2B5EF4-FFF2-40B4-BE49-F238E27FC236}">
                  <a16:creationId xmlns:a16="http://schemas.microsoft.com/office/drawing/2014/main" id="{8FDEB7D0-AB4F-2945-9C6E-329A0003E617}"/>
                </a:ext>
              </a:extLst>
            </p:cNvPr>
            <p:cNvPicPr>
              <a:picLocks noChangeAspect="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4278333" y="1102377"/>
              <a:ext cx="372269" cy="257204"/>
            </a:xfrm>
            <a:prstGeom prst="rect">
              <a:avLst/>
            </a:prstGeom>
          </p:spPr>
        </p:pic>
        <p:pic>
          <p:nvPicPr>
            <p:cNvPr id="80" name="Imagen 79">
              <a:extLst>
                <a:ext uri="{FF2B5EF4-FFF2-40B4-BE49-F238E27FC236}">
                  <a16:creationId xmlns:a16="http://schemas.microsoft.com/office/drawing/2014/main" id="{938A37F2-00E9-C74F-BDFA-C73FC627B090}"/>
                </a:ext>
              </a:extLst>
            </p:cNvPr>
            <p:cNvPicPr>
              <a:picLocks noChangeAspect="1"/>
            </p:cNvPicPr>
            <p:nvPr/>
          </p:nvPicPr>
          <p:blipFill>
            <a:blip r:embed="rId6">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4302436" y="1731775"/>
              <a:ext cx="331658" cy="277510"/>
            </a:xfrm>
            <a:prstGeom prst="rect">
              <a:avLst/>
            </a:prstGeom>
          </p:spPr>
        </p:pic>
        <p:pic>
          <p:nvPicPr>
            <p:cNvPr id="81" name="Imagen 80">
              <a:extLst>
                <a:ext uri="{FF2B5EF4-FFF2-40B4-BE49-F238E27FC236}">
                  <a16:creationId xmlns:a16="http://schemas.microsoft.com/office/drawing/2014/main" id="{58C0B8D3-B8E8-E349-85B8-C554D2128A28}"/>
                </a:ext>
              </a:extLst>
            </p:cNvPr>
            <p:cNvPicPr>
              <a:picLocks noChangeAspect="1"/>
            </p:cNvPicPr>
            <p:nvPr/>
          </p:nvPicPr>
          <p:blipFill>
            <a:blip r:embed="rId7">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4302436" y="3927870"/>
              <a:ext cx="331658" cy="257204"/>
            </a:xfrm>
            <a:prstGeom prst="rect">
              <a:avLst/>
            </a:prstGeom>
          </p:spPr>
        </p:pic>
      </p:grpSp>
      <p:sp>
        <p:nvSpPr>
          <p:cNvPr id="129" name="Title 2">
            <a:extLst>
              <a:ext uri="{FF2B5EF4-FFF2-40B4-BE49-F238E27FC236}">
                <a16:creationId xmlns:a16="http://schemas.microsoft.com/office/drawing/2014/main" id="{6D608C57-12DD-4747-9FF8-205741248F30}"/>
              </a:ext>
            </a:extLst>
          </p:cNvPr>
          <p:cNvSpPr txBox="1">
            <a:spLocks/>
          </p:cNvSpPr>
          <p:nvPr/>
        </p:nvSpPr>
        <p:spPr>
          <a:xfrm>
            <a:off x="2515477" y="2159709"/>
            <a:ext cx="1060995" cy="316586"/>
          </a:xfrm>
          <a:prstGeom prst="rect">
            <a:avLst/>
          </a:prstGeom>
          <a:solidFill>
            <a:srgbClr val="473934"/>
          </a:solidFill>
        </p:spPr>
        <p:txBody>
          <a:bodyPr lIns="36000" tIns="0" rIns="0" bIns="0" anchor="ctr"/>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marL="0" marR="0" lvl="0" indent="0" algn="l" defTabSz="342900" rtl="0" eaLnBrk="1" fontAlgn="base" latinLnBrk="0" hangingPunct="1">
              <a:lnSpc>
                <a:spcPct val="80000"/>
              </a:lnSpc>
              <a:spcBef>
                <a:spcPct val="0"/>
              </a:spcBef>
              <a:spcAft>
                <a:spcPct val="0"/>
              </a:spcAft>
              <a:buClrTx/>
              <a:buSzTx/>
              <a:buFontTx/>
              <a:buNone/>
              <a:tabLs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2 types of </a:t>
            </a:r>
            <a:b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b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proposals:</a:t>
            </a:r>
          </a:p>
        </p:txBody>
      </p:sp>
      <p:grpSp>
        <p:nvGrpSpPr>
          <p:cNvPr id="2" name="Grupo 1">
            <a:extLst>
              <a:ext uri="{FF2B5EF4-FFF2-40B4-BE49-F238E27FC236}">
                <a16:creationId xmlns:a16="http://schemas.microsoft.com/office/drawing/2014/main" id="{47409C69-FB00-2054-C7DB-3E629484285A}"/>
              </a:ext>
            </a:extLst>
          </p:cNvPr>
          <p:cNvGrpSpPr/>
          <p:nvPr/>
        </p:nvGrpSpPr>
        <p:grpSpPr>
          <a:xfrm>
            <a:off x="5362570" y="3655715"/>
            <a:ext cx="3512825" cy="562482"/>
            <a:chOff x="5328454" y="3516778"/>
            <a:chExt cx="3512825" cy="562482"/>
          </a:xfrm>
        </p:grpSpPr>
        <p:grpSp>
          <p:nvGrpSpPr>
            <p:cNvPr id="10" name="Group 9">
              <a:extLst>
                <a:ext uri="{FF2B5EF4-FFF2-40B4-BE49-F238E27FC236}">
                  <a16:creationId xmlns:a16="http://schemas.microsoft.com/office/drawing/2014/main" id="{194AC6C9-B21C-E24A-821F-C471FFF6B7C3}"/>
                </a:ext>
              </a:extLst>
            </p:cNvPr>
            <p:cNvGrpSpPr/>
            <p:nvPr/>
          </p:nvGrpSpPr>
          <p:grpSpPr>
            <a:xfrm>
              <a:off x="6631204" y="3516778"/>
              <a:ext cx="963641" cy="526539"/>
              <a:chOff x="6811350" y="1030013"/>
              <a:chExt cx="963641" cy="526539"/>
            </a:xfrm>
          </p:grpSpPr>
          <p:sp>
            <p:nvSpPr>
              <p:cNvPr id="132" name="Rectángulo 50">
                <a:extLst>
                  <a:ext uri="{FF2B5EF4-FFF2-40B4-BE49-F238E27FC236}">
                    <a16:creationId xmlns:a16="http://schemas.microsoft.com/office/drawing/2014/main" id="{9FECDF4F-ADF2-3246-B721-EF1A026FFF36}"/>
                  </a:ext>
                </a:extLst>
              </p:cNvPr>
              <p:cNvSpPr/>
              <p:nvPr/>
            </p:nvSpPr>
            <p:spPr>
              <a:xfrm>
                <a:off x="6811350" y="1359809"/>
                <a:ext cx="963641" cy="196743"/>
              </a:xfrm>
              <a:prstGeom prst="rect">
                <a:avLst/>
              </a:prstGeom>
            </p:spPr>
            <p:txBody>
              <a:bodyPr wrap="square" lIns="0" tIns="0" rIns="0" bIns="0" anchor="t">
                <a:noAutofit/>
              </a:bodyPr>
              <a:lstStyle/>
              <a:p>
                <a:pPr>
                  <a:lnSpc>
                    <a:spcPts val="1333"/>
                  </a:lnSpc>
                  <a:spcAft>
                    <a:spcPts val="141"/>
                  </a:spcAft>
                </a:pPr>
                <a:r>
                  <a:rPr lang="en-GB" sz="900" dirty="0">
                    <a:solidFill>
                      <a:schemeClr val="tx1">
                        <a:lumMod val="85000"/>
                        <a:lumOff val="15000"/>
                      </a:schemeClr>
                    </a:solidFill>
                    <a:latin typeface="Calibri" charset="0"/>
                    <a:ea typeface="Calibri" charset="0"/>
                    <a:cs typeface="Calibri" charset="0"/>
                  </a:rPr>
                  <a:t>Proposals selected</a:t>
                </a:r>
              </a:p>
            </p:txBody>
          </p:sp>
          <p:sp>
            <p:nvSpPr>
              <p:cNvPr id="133" name="Shape 312">
                <a:extLst>
                  <a:ext uri="{FF2B5EF4-FFF2-40B4-BE49-F238E27FC236}">
                    <a16:creationId xmlns:a16="http://schemas.microsoft.com/office/drawing/2014/main" id="{BE37B0F8-F208-CB49-844B-4FEF49CA28C1}"/>
                  </a:ext>
                </a:extLst>
              </p:cNvPr>
              <p:cNvSpPr txBox="1">
                <a:spLocks/>
              </p:cNvSpPr>
              <p:nvPr/>
            </p:nvSpPr>
            <p:spPr>
              <a:xfrm>
                <a:off x="6817993" y="1030013"/>
                <a:ext cx="817248" cy="369332"/>
              </a:xfrm>
              <a:prstGeom prst="rect">
                <a:avLst/>
              </a:prstGeom>
              <a:noFill/>
            </p:spPr>
            <p:txBody>
              <a:bodyPr wrap="square" lIns="0" tIns="0" rIns="0" bIns="0" anchor="t">
                <a:spAutoFit/>
              </a:bodyPr>
              <a:lstStyle>
                <a:lvl1pPr marL="31252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1pPr>
                <a:lvl2pPr marL="62505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2pPr>
                <a:lvl3pPr marL="93758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3pPr>
                <a:lvl4pPr marL="125011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4pPr>
                <a:lvl5pPr marL="1562640"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5pPr>
                <a:lvl6pPr marL="187516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6pPr>
                <a:lvl7pPr marL="218769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7pPr>
                <a:lvl8pPr marL="250022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8pPr>
                <a:lvl9pPr marL="281275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9pPr>
              </a:lstStyle>
              <a:p>
                <a:pPr marL="0" indent="0">
                  <a:spcBef>
                    <a:spcPts val="0"/>
                  </a:spcBef>
                  <a:buNone/>
                </a:pPr>
                <a:r>
                  <a:rPr lang="en-GB" sz="2400" dirty="0">
                    <a:solidFill>
                      <a:srgbClr val="EA5C94"/>
                    </a:solidFill>
                    <a:latin typeface="Calibri" panose="020F0502020204030204" pitchFamily="34" charset="0"/>
                    <a:ea typeface="Calibri" charset="0"/>
                    <a:cs typeface="Calibri" panose="020F0502020204030204" pitchFamily="34" charset="0"/>
                  </a:rPr>
                  <a:t>171</a:t>
                </a:r>
              </a:p>
            </p:txBody>
          </p:sp>
        </p:grpSp>
        <p:grpSp>
          <p:nvGrpSpPr>
            <p:cNvPr id="11" name="Group 10">
              <a:extLst>
                <a:ext uri="{FF2B5EF4-FFF2-40B4-BE49-F238E27FC236}">
                  <a16:creationId xmlns:a16="http://schemas.microsoft.com/office/drawing/2014/main" id="{CE009EED-0898-7549-9D6A-26B554123A7C}"/>
                </a:ext>
              </a:extLst>
            </p:cNvPr>
            <p:cNvGrpSpPr/>
            <p:nvPr/>
          </p:nvGrpSpPr>
          <p:grpSpPr>
            <a:xfrm>
              <a:off x="7863696" y="3516778"/>
              <a:ext cx="977583" cy="562482"/>
              <a:chOff x="8050441" y="1030013"/>
              <a:chExt cx="977583" cy="562482"/>
            </a:xfrm>
          </p:grpSpPr>
          <p:sp>
            <p:nvSpPr>
              <p:cNvPr id="137" name="Rectángulo 59">
                <a:extLst>
                  <a:ext uri="{FF2B5EF4-FFF2-40B4-BE49-F238E27FC236}">
                    <a16:creationId xmlns:a16="http://schemas.microsoft.com/office/drawing/2014/main" id="{B41DD84C-804F-D249-AB77-9A7DED18FD6B}"/>
                  </a:ext>
                </a:extLst>
              </p:cNvPr>
              <p:cNvSpPr/>
              <p:nvPr/>
            </p:nvSpPr>
            <p:spPr>
              <a:xfrm>
                <a:off x="8050441" y="1359809"/>
                <a:ext cx="618071" cy="232686"/>
              </a:xfrm>
              <a:prstGeom prst="rect">
                <a:avLst/>
              </a:prstGeom>
            </p:spPr>
            <p:txBody>
              <a:bodyPr wrap="square" lIns="0" tIns="0" rIns="0" bIns="0">
                <a:noAutofit/>
              </a:bodyPr>
              <a:lstStyle/>
              <a:p>
                <a:pPr>
                  <a:lnSpc>
                    <a:spcPts val="1333"/>
                  </a:lnSpc>
                  <a:spcAft>
                    <a:spcPts val="141"/>
                  </a:spcAft>
                </a:pPr>
                <a:r>
                  <a:rPr lang="en-GB" sz="900" dirty="0">
                    <a:solidFill>
                      <a:schemeClr val="tx1">
                        <a:lumMod val="85000"/>
                        <a:lumOff val="15000"/>
                      </a:schemeClr>
                    </a:solidFill>
                    <a:latin typeface="Calibri" charset="0"/>
                    <a:ea typeface="Calibri" charset="0"/>
                    <a:cs typeface="Calibri" charset="0"/>
                  </a:rPr>
                  <a:t>Budget</a:t>
                </a:r>
              </a:p>
            </p:txBody>
          </p:sp>
          <p:sp>
            <p:nvSpPr>
              <p:cNvPr id="140" name="Shape 312">
                <a:extLst>
                  <a:ext uri="{FF2B5EF4-FFF2-40B4-BE49-F238E27FC236}">
                    <a16:creationId xmlns:a16="http://schemas.microsoft.com/office/drawing/2014/main" id="{A2DDE04D-5877-204B-9A14-67C82CA5014F}"/>
                  </a:ext>
                </a:extLst>
              </p:cNvPr>
              <p:cNvSpPr txBox="1">
                <a:spLocks/>
              </p:cNvSpPr>
              <p:nvPr/>
            </p:nvSpPr>
            <p:spPr>
              <a:xfrm>
                <a:off x="8050441" y="1030013"/>
                <a:ext cx="977583" cy="369332"/>
              </a:xfrm>
              <a:prstGeom prst="rect">
                <a:avLst/>
              </a:prstGeom>
              <a:noFill/>
            </p:spPr>
            <p:txBody>
              <a:bodyPr wrap="square" lIns="0" tIns="0" rIns="0" bIns="0" anchor="t">
                <a:spAutoFit/>
              </a:bodyPr>
              <a:lstStyle>
                <a:lvl1pPr marL="31252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1pPr>
                <a:lvl2pPr marL="62505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2pPr>
                <a:lvl3pPr marL="93758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3pPr>
                <a:lvl4pPr marL="125011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4pPr>
                <a:lvl5pPr marL="1562640"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5pPr>
                <a:lvl6pPr marL="187516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6pPr>
                <a:lvl7pPr marL="218769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7pPr>
                <a:lvl8pPr marL="250022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8pPr>
                <a:lvl9pPr marL="281275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9pPr>
              </a:lstStyle>
              <a:p>
                <a:pPr marL="0" indent="0">
                  <a:spcBef>
                    <a:spcPts val="0"/>
                  </a:spcBef>
                  <a:buNone/>
                </a:pPr>
                <a:r>
                  <a:rPr lang="en-GB" sz="2400" dirty="0">
                    <a:solidFill>
                      <a:srgbClr val="EA5C94"/>
                    </a:solidFill>
                    <a:latin typeface="Calibri" panose="020F0502020204030204" pitchFamily="34" charset="0"/>
                    <a:ea typeface="Calibri" charset="0"/>
                    <a:cs typeface="Calibri" panose="020F0502020204030204" pitchFamily="34" charset="0"/>
                  </a:rPr>
                  <a:t>€120M</a:t>
                </a:r>
              </a:p>
            </p:txBody>
          </p:sp>
        </p:grpSp>
        <p:grpSp>
          <p:nvGrpSpPr>
            <p:cNvPr id="9" name="Group 8">
              <a:extLst>
                <a:ext uri="{FF2B5EF4-FFF2-40B4-BE49-F238E27FC236}">
                  <a16:creationId xmlns:a16="http://schemas.microsoft.com/office/drawing/2014/main" id="{467E956B-F746-A244-B981-09263CCB107E}"/>
                </a:ext>
              </a:extLst>
            </p:cNvPr>
            <p:cNvGrpSpPr/>
            <p:nvPr/>
          </p:nvGrpSpPr>
          <p:grpSpPr>
            <a:xfrm>
              <a:off x="5328454" y="3516778"/>
              <a:ext cx="1050670" cy="562322"/>
              <a:chOff x="5328454" y="1030013"/>
              <a:chExt cx="1050670" cy="562322"/>
            </a:xfrm>
          </p:grpSpPr>
          <p:sp>
            <p:nvSpPr>
              <p:cNvPr id="141" name="Shape 312">
                <a:extLst>
                  <a:ext uri="{FF2B5EF4-FFF2-40B4-BE49-F238E27FC236}">
                    <a16:creationId xmlns:a16="http://schemas.microsoft.com/office/drawing/2014/main" id="{01A8D8E4-979B-F84A-A9BD-DBF879E3AF52}"/>
                  </a:ext>
                </a:extLst>
              </p:cNvPr>
              <p:cNvSpPr txBox="1">
                <a:spLocks/>
              </p:cNvSpPr>
              <p:nvPr/>
            </p:nvSpPr>
            <p:spPr>
              <a:xfrm>
                <a:off x="5328454" y="1030013"/>
                <a:ext cx="864171" cy="369332"/>
              </a:xfrm>
              <a:prstGeom prst="rect">
                <a:avLst/>
              </a:prstGeom>
              <a:noFill/>
            </p:spPr>
            <p:txBody>
              <a:bodyPr wrap="square" lIns="0" tIns="0" rIns="0" bIns="0" anchor="t">
                <a:spAutoFit/>
              </a:bodyPr>
              <a:lstStyle>
                <a:lvl1pPr marL="31252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1pPr>
                <a:lvl2pPr marL="62505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2pPr>
                <a:lvl3pPr marL="93758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3pPr>
                <a:lvl4pPr marL="125011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4pPr>
                <a:lvl5pPr marL="1562640"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5pPr>
                <a:lvl6pPr marL="187516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6pPr>
                <a:lvl7pPr marL="218769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7pPr>
                <a:lvl8pPr marL="250022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8pPr>
                <a:lvl9pPr marL="281275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9pPr>
              </a:lstStyle>
              <a:p>
                <a:pPr marL="0" indent="0">
                  <a:spcBef>
                    <a:spcPts val="0"/>
                  </a:spcBef>
                  <a:buNone/>
                </a:pPr>
                <a:r>
                  <a:rPr lang="en-GB" sz="2400" dirty="0">
                    <a:solidFill>
                      <a:srgbClr val="EA5C94"/>
                    </a:solidFill>
                    <a:latin typeface="Calibri" panose="020F0502020204030204" pitchFamily="34" charset="0"/>
                    <a:ea typeface="Calibri" charset="0"/>
                    <a:cs typeface="Calibri" panose="020F0502020204030204" pitchFamily="34" charset="0"/>
                  </a:rPr>
                  <a:t>3,705</a:t>
                </a:r>
              </a:p>
            </p:txBody>
          </p:sp>
          <p:sp>
            <p:nvSpPr>
              <p:cNvPr id="142" name="Rectángulo 56">
                <a:extLst>
                  <a:ext uri="{FF2B5EF4-FFF2-40B4-BE49-F238E27FC236}">
                    <a16:creationId xmlns:a16="http://schemas.microsoft.com/office/drawing/2014/main" id="{B19B5610-7943-1447-A636-65D9B97495AC}"/>
                  </a:ext>
                </a:extLst>
              </p:cNvPr>
              <p:cNvSpPr/>
              <p:nvPr/>
            </p:nvSpPr>
            <p:spPr>
              <a:xfrm>
                <a:off x="5328454" y="1359809"/>
                <a:ext cx="1050670" cy="232526"/>
              </a:xfrm>
              <a:prstGeom prst="rect">
                <a:avLst/>
              </a:prstGeom>
            </p:spPr>
            <p:txBody>
              <a:bodyPr wrap="square" lIns="0" tIns="0" rIns="0" bIns="0" anchor="t">
                <a:noAutofit/>
              </a:bodyPr>
              <a:lstStyle/>
              <a:p>
                <a:pPr>
                  <a:lnSpc>
                    <a:spcPts val="1333"/>
                  </a:lnSpc>
                  <a:spcAft>
                    <a:spcPts val="141"/>
                  </a:spcAft>
                </a:pPr>
                <a:r>
                  <a:rPr lang="en-GB" sz="900" dirty="0">
                    <a:solidFill>
                      <a:schemeClr val="tx1">
                        <a:lumMod val="85000"/>
                        <a:lumOff val="15000"/>
                      </a:schemeClr>
                    </a:solidFill>
                    <a:latin typeface="Calibri" charset="0"/>
                    <a:ea typeface="Calibri" charset="0"/>
                    <a:cs typeface="Calibri" charset="0"/>
                  </a:rPr>
                  <a:t>Submitted proposals</a:t>
                </a:r>
              </a:p>
            </p:txBody>
          </p:sp>
        </p:grpSp>
      </p:grpSp>
      <p:grpSp>
        <p:nvGrpSpPr>
          <p:cNvPr id="4" name="Grupo 3">
            <a:extLst>
              <a:ext uri="{FF2B5EF4-FFF2-40B4-BE49-F238E27FC236}">
                <a16:creationId xmlns:a16="http://schemas.microsoft.com/office/drawing/2014/main" id="{C322C745-2226-126F-A5EC-60CD55332AD1}"/>
              </a:ext>
            </a:extLst>
          </p:cNvPr>
          <p:cNvGrpSpPr/>
          <p:nvPr/>
        </p:nvGrpSpPr>
        <p:grpSpPr>
          <a:xfrm>
            <a:off x="5896857" y="766113"/>
            <a:ext cx="3247137" cy="2787192"/>
            <a:chOff x="5896857" y="571528"/>
            <a:chExt cx="3247137" cy="2787192"/>
          </a:xfrm>
        </p:grpSpPr>
        <p:grpSp>
          <p:nvGrpSpPr>
            <p:cNvPr id="93" name="Agrupa 13">
              <a:extLst>
                <a:ext uri="{FF2B5EF4-FFF2-40B4-BE49-F238E27FC236}">
                  <a16:creationId xmlns:a16="http://schemas.microsoft.com/office/drawing/2014/main" id="{F9D74D7C-5452-564F-B18E-58F9BD4EE5DA}"/>
                </a:ext>
              </a:extLst>
            </p:cNvPr>
            <p:cNvGrpSpPr/>
            <p:nvPr/>
          </p:nvGrpSpPr>
          <p:grpSpPr>
            <a:xfrm>
              <a:off x="5951075" y="571528"/>
              <a:ext cx="3192919" cy="2787192"/>
              <a:chOff x="5332593" y="1154209"/>
              <a:chExt cx="3701138" cy="3230831"/>
            </a:xfrm>
          </p:grpSpPr>
          <p:grpSp>
            <p:nvGrpSpPr>
              <p:cNvPr id="94" name="Grupo 89">
                <a:extLst>
                  <a:ext uri="{FF2B5EF4-FFF2-40B4-BE49-F238E27FC236}">
                    <a16:creationId xmlns:a16="http://schemas.microsoft.com/office/drawing/2014/main" id="{8064754B-E316-4343-B11C-024254B61455}"/>
                  </a:ext>
                </a:extLst>
              </p:cNvPr>
              <p:cNvGrpSpPr/>
              <p:nvPr/>
            </p:nvGrpSpPr>
            <p:grpSpPr>
              <a:xfrm>
                <a:off x="5332593" y="1154209"/>
                <a:ext cx="3701138" cy="3230831"/>
                <a:chOff x="5145918" y="987299"/>
                <a:chExt cx="3892338" cy="3397735"/>
              </a:xfrm>
            </p:grpSpPr>
            <p:grpSp>
              <p:nvGrpSpPr>
                <p:cNvPr id="107" name="Group 59">
                  <a:extLst>
                    <a:ext uri="{FF2B5EF4-FFF2-40B4-BE49-F238E27FC236}">
                      <a16:creationId xmlns:a16="http://schemas.microsoft.com/office/drawing/2014/main" id="{4F566C6F-2A7D-E948-BA3D-19A71A5246E3}"/>
                    </a:ext>
                  </a:extLst>
                </p:cNvPr>
                <p:cNvGrpSpPr/>
                <p:nvPr/>
              </p:nvGrpSpPr>
              <p:grpSpPr>
                <a:xfrm>
                  <a:off x="5145918" y="987299"/>
                  <a:ext cx="3892338" cy="3397735"/>
                  <a:chOff x="594926" y="1391338"/>
                  <a:chExt cx="3640479" cy="3177881"/>
                </a:xfrm>
              </p:grpSpPr>
              <p:pic>
                <p:nvPicPr>
                  <p:cNvPr id="110" name="Picture 1">
                    <a:extLst>
                      <a:ext uri="{FF2B5EF4-FFF2-40B4-BE49-F238E27FC236}">
                        <a16:creationId xmlns:a16="http://schemas.microsoft.com/office/drawing/2014/main" id="{D2DC67D3-7B1F-1748-9377-9241C7DCEB8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235"/>
                  <a:stretch/>
                </p:blipFill>
                <p:spPr>
                  <a:xfrm>
                    <a:off x="594926" y="1391338"/>
                    <a:ext cx="3640479" cy="3177881"/>
                  </a:xfrm>
                  <a:prstGeom prst="rect">
                    <a:avLst/>
                  </a:prstGeom>
                </p:spPr>
              </p:pic>
              <p:pic>
                <p:nvPicPr>
                  <p:cNvPr id="111" name="Picture 54">
                    <a:extLst>
                      <a:ext uri="{FF2B5EF4-FFF2-40B4-BE49-F238E27FC236}">
                        <a16:creationId xmlns:a16="http://schemas.microsoft.com/office/drawing/2014/main" id="{CC1798E8-29FB-F04B-964F-4A59B07028FD}"/>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3415943" y="1932337"/>
                    <a:ext cx="139400" cy="189373"/>
                  </a:xfrm>
                  <a:prstGeom prst="rect">
                    <a:avLst/>
                  </a:prstGeom>
                  <a:solidFill>
                    <a:schemeClr val="bg1"/>
                  </a:solidFill>
                </p:spPr>
              </p:pic>
              <p:pic>
                <p:nvPicPr>
                  <p:cNvPr id="112" name="Picture 58">
                    <a:extLst>
                      <a:ext uri="{FF2B5EF4-FFF2-40B4-BE49-F238E27FC236}">
                        <a16:creationId xmlns:a16="http://schemas.microsoft.com/office/drawing/2014/main" id="{75C715B0-26F7-1743-ACC2-9EF7F1C82C00}"/>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2874060" y="2872455"/>
                    <a:ext cx="139400" cy="189373"/>
                  </a:xfrm>
                  <a:prstGeom prst="rect">
                    <a:avLst/>
                  </a:prstGeom>
                </p:spPr>
              </p:pic>
              <p:pic>
                <p:nvPicPr>
                  <p:cNvPr id="113" name="Picture 62">
                    <a:extLst>
                      <a:ext uri="{FF2B5EF4-FFF2-40B4-BE49-F238E27FC236}">
                        <a16:creationId xmlns:a16="http://schemas.microsoft.com/office/drawing/2014/main" id="{1540FB0C-BE15-0B4D-9078-9B411BE9F327}"/>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2617362" y="1632759"/>
                    <a:ext cx="139400" cy="189373"/>
                  </a:xfrm>
                  <a:prstGeom prst="rect">
                    <a:avLst/>
                  </a:prstGeom>
                </p:spPr>
              </p:pic>
              <p:pic>
                <p:nvPicPr>
                  <p:cNvPr id="114" name="Picture 74">
                    <a:extLst>
                      <a:ext uri="{FF2B5EF4-FFF2-40B4-BE49-F238E27FC236}">
                        <a16:creationId xmlns:a16="http://schemas.microsoft.com/office/drawing/2014/main" id="{55DF2AC0-A0EA-FE46-B2BC-C093DEA97BD2}"/>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2021118" y="2474119"/>
                    <a:ext cx="139400" cy="189373"/>
                  </a:xfrm>
                  <a:prstGeom prst="rect">
                    <a:avLst/>
                  </a:prstGeom>
                </p:spPr>
              </p:pic>
              <p:pic>
                <p:nvPicPr>
                  <p:cNvPr id="115" name="Picture 78">
                    <a:extLst>
                      <a:ext uri="{FF2B5EF4-FFF2-40B4-BE49-F238E27FC236}">
                        <a16:creationId xmlns:a16="http://schemas.microsoft.com/office/drawing/2014/main" id="{2CEAE8CB-76FC-F140-8165-B82C104D8FE0}"/>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1096392" y="1699397"/>
                    <a:ext cx="139400" cy="189372"/>
                  </a:xfrm>
                  <a:prstGeom prst="rect">
                    <a:avLst/>
                  </a:prstGeom>
                </p:spPr>
              </p:pic>
              <p:pic>
                <p:nvPicPr>
                  <p:cNvPr id="116" name="Picture 91">
                    <a:extLst>
                      <a:ext uri="{FF2B5EF4-FFF2-40B4-BE49-F238E27FC236}">
                        <a16:creationId xmlns:a16="http://schemas.microsoft.com/office/drawing/2014/main" id="{F7F28E1A-61D9-0344-A4BD-3AA620605026}"/>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1817066" y="3434795"/>
                    <a:ext cx="139400" cy="189373"/>
                  </a:xfrm>
                  <a:prstGeom prst="rect">
                    <a:avLst/>
                  </a:prstGeom>
                </p:spPr>
              </p:pic>
              <p:pic>
                <p:nvPicPr>
                  <p:cNvPr id="118" name="Picture 31">
                    <a:extLst>
                      <a:ext uri="{FF2B5EF4-FFF2-40B4-BE49-F238E27FC236}">
                        <a16:creationId xmlns:a16="http://schemas.microsoft.com/office/drawing/2014/main" id="{AAB41554-DFC8-994B-9575-FB0BF1B82B14}"/>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2352409" y="1539958"/>
                    <a:ext cx="139400" cy="189372"/>
                  </a:xfrm>
                  <a:prstGeom prst="rect">
                    <a:avLst/>
                  </a:prstGeom>
                </p:spPr>
              </p:pic>
              <p:pic>
                <p:nvPicPr>
                  <p:cNvPr id="119" name="Picture 58">
                    <a:extLst>
                      <a:ext uri="{FF2B5EF4-FFF2-40B4-BE49-F238E27FC236}">
                        <a16:creationId xmlns:a16="http://schemas.microsoft.com/office/drawing/2014/main" id="{6E0E05BE-A891-354B-BD2A-C68307BF23FC}"/>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2638167" y="3367461"/>
                    <a:ext cx="139400" cy="189373"/>
                  </a:xfrm>
                  <a:prstGeom prst="rect">
                    <a:avLst/>
                  </a:prstGeom>
                </p:spPr>
              </p:pic>
              <p:pic>
                <p:nvPicPr>
                  <p:cNvPr id="128" name="Picture 74">
                    <a:extLst>
                      <a:ext uri="{FF2B5EF4-FFF2-40B4-BE49-F238E27FC236}">
                        <a16:creationId xmlns:a16="http://schemas.microsoft.com/office/drawing/2014/main" id="{E326CD0F-84BE-5A4F-AB74-E6D78F72A3FD}"/>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2035991" y="2883143"/>
                    <a:ext cx="139400" cy="189373"/>
                  </a:xfrm>
                  <a:prstGeom prst="rect">
                    <a:avLst/>
                  </a:prstGeom>
                </p:spPr>
              </p:pic>
            </p:grpSp>
            <p:grpSp>
              <p:nvGrpSpPr>
                <p:cNvPr id="98" name="Grupo 88">
                  <a:extLst>
                    <a:ext uri="{FF2B5EF4-FFF2-40B4-BE49-F238E27FC236}">
                      <a16:creationId xmlns:a16="http://schemas.microsoft.com/office/drawing/2014/main" id="{7C09EC7D-BD3C-3D44-937F-CB60B193C80A}"/>
                    </a:ext>
                  </a:extLst>
                </p:cNvPr>
                <p:cNvGrpSpPr/>
                <p:nvPr/>
              </p:nvGrpSpPr>
              <p:grpSpPr>
                <a:xfrm>
                  <a:off x="5272694" y="1675874"/>
                  <a:ext cx="580340" cy="1808846"/>
                  <a:chOff x="5272694" y="1675874"/>
                  <a:chExt cx="580340" cy="1808846"/>
                </a:xfrm>
              </p:grpSpPr>
              <p:pic>
                <p:nvPicPr>
                  <p:cNvPr id="100" name="Picture 119">
                    <a:extLst>
                      <a:ext uri="{FF2B5EF4-FFF2-40B4-BE49-F238E27FC236}">
                        <a16:creationId xmlns:a16="http://schemas.microsoft.com/office/drawing/2014/main" id="{33CFB3E4-2812-0E40-9947-B8EA0442F49A}"/>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5447484" y="3282246"/>
                    <a:ext cx="149044" cy="202474"/>
                  </a:xfrm>
                  <a:prstGeom prst="rect">
                    <a:avLst/>
                  </a:prstGeom>
                </p:spPr>
              </p:pic>
              <p:pic>
                <p:nvPicPr>
                  <p:cNvPr id="104" name="Picture 101">
                    <a:extLst>
                      <a:ext uri="{FF2B5EF4-FFF2-40B4-BE49-F238E27FC236}">
                        <a16:creationId xmlns:a16="http://schemas.microsoft.com/office/drawing/2014/main" id="{509EED23-C649-3042-8321-995438CFC02C}"/>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5703990" y="1675874"/>
                    <a:ext cx="149044" cy="202474"/>
                  </a:xfrm>
                  <a:prstGeom prst="rect">
                    <a:avLst/>
                  </a:prstGeom>
                </p:spPr>
              </p:pic>
              <p:pic>
                <p:nvPicPr>
                  <p:cNvPr id="105" name="Picture 102">
                    <a:extLst>
                      <a:ext uri="{FF2B5EF4-FFF2-40B4-BE49-F238E27FC236}">
                        <a16:creationId xmlns:a16="http://schemas.microsoft.com/office/drawing/2014/main" id="{613B82B6-EED8-7C4B-B880-6D515D4310A9}"/>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5703990" y="2072392"/>
                    <a:ext cx="149044" cy="202474"/>
                  </a:xfrm>
                  <a:prstGeom prst="rect">
                    <a:avLst/>
                  </a:prstGeom>
                </p:spPr>
              </p:pic>
              <p:pic>
                <p:nvPicPr>
                  <p:cNvPr id="106" name="Picture 119">
                    <a:extLst>
                      <a:ext uri="{FF2B5EF4-FFF2-40B4-BE49-F238E27FC236}">
                        <a16:creationId xmlns:a16="http://schemas.microsoft.com/office/drawing/2014/main" id="{0BC3C077-731C-4545-A673-F6A4D942DEF9}"/>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5272694" y="2589528"/>
                    <a:ext cx="149044" cy="202474"/>
                  </a:xfrm>
                  <a:prstGeom prst="rect">
                    <a:avLst/>
                  </a:prstGeom>
                </p:spPr>
              </p:pic>
            </p:grpSp>
          </p:grpSp>
          <p:pic>
            <p:nvPicPr>
              <p:cNvPr id="95" name="Picture 74">
                <a:extLst>
                  <a:ext uri="{FF2B5EF4-FFF2-40B4-BE49-F238E27FC236}">
                    <a16:creationId xmlns:a16="http://schemas.microsoft.com/office/drawing/2014/main" id="{E7083DA3-78DC-D148-B5FC-8D32D0399D5B}"/>
                  </a:ext>
                </a:extLst>
              </p:cNvPr>
              <p:cNvPicPr>
                <a:picLocks noChangeAspect="1"/>
              </p:cNvPicPr>
              <p:nvPr/>
            </p:nvPicPr>
            <p:blipFill>
              <a:blip r:embed="rId9" cstate="screen">
                <a:grayscl/>
                <a:extLst>
                  <a:ext uri="{28A0092B-C50C-407E-A947-70E740481C1C}">
                    <a14:useLocalDpi xmlns:a14="http://schemas.microsoft.com/office/drawing/2010/main"/>
                  </a:ext>
                </a:extLst>
              </a:blip>
              <a:stretch>
                <a:fillRect/>
              </a:stretch>
            </p:blipFill>
            <p:spPr>
              <a:xfrm>
                <a:off x="6464770" y="1674293"/>
                <a:ext cx="141723" cy="192528"/>
              </a:xfrm>
              <a:prstGeom prst="rect">
                <a:avLst/>
              </a:prstGeom>
            </p:spPr>
          </p:pic>
        </p:grpSp>
        <p:grpSp>
          <p:nvGrpSpPr>
            <p:cNvPr id="14" name="Group 13">
              <a:extLst>
                <a:ext uri="{FF2B5EF4-FFF2-40B4-BE49-F238E27FC236}">
                  <a16:creationId xmlns:a16="http://schemas.microsoft.com/office/drawing/2014/main" id="{394C1876-0A21-EF40-A84C-7689926AC1FA}"/>
                </a:ext>
              </a:extLst>
            </p:cNvPr>
            <p:cNvGrpSpPr/>
            <p:nvPr/>
          </p:nvGrpSpPr>
          <p:grpSpPr>
            <a:xfrm>
              <a:off x="5896857" y="616165"/>
              <a:ext cx="2986757" cy="2155682"/>
              <a:chOff x="5896857" y="616165"/>
              <a:chExt cx="2986757" cy="2155682"/>
            </a:xfrm>
          </p:grpSpPr>
          <p:sp>
            <p:nvSpPr>
              <p:cNvPr id="145" name="Rectángulo 66">
                <a:extLst>
                  <a:ext uri="{FF2B5EF4-FFF2-40B4-BE49-F238E27FC236}">
                    <a16:creationId xmlns:a16="http://schemas.microsoft.com/office/drawing/2014/main" id="{74F90BF3-F907-434F-A026-7B934A534979}"/>
                  </a:ext>
                </a:extLst>
              </p:cNvPr>
              <p:cNvSpPr/>
              <p:nvPr/>
            </p:nvSpPr>
            <p:spPr>
              <a:xfrm>
                <a:off x="8316098" y="1256562"/>
                <a:ext cx="567516" cy="126694"/>
              </a:xfrm>
              <a:prstGeom prst="rect">
                <a:avLst/>
              </a:prstGeom>
              <a:solidFill>
                <a:schemeClr val="bg1"/>
              </a:solidFill>
            </p:spPr>
            <p:txBody>
              <a:bodyPr wrap="square" lIns="36000" tIns="36000" rIns="36000" bIns="18000" anchor="ctr">
                <a:noAutofit/>
              </a:bodyPr>
              <a:lstStyle/>
              <a:p>
                <a:pPr>
                  <a:lnSpc>
                    <a:spcPts val="600"/>
                  </a:lnSpc>
                  <a:spcAft>
                    <a:spcPts val="141"/>
                  </a:spcAft>
                </a:pPr>
                <a:r>
                  <a:rPr lang="en-AU" sz="600" b="1" cap="all" noProof="1">
                    <a:solidFill>
                      <a:srgbClr val="EA5C94"/>
                    </a:solidFill>
                    <a:latin typeface="Calibri" charset="0"/>
                    <a:ea typeface="Calibri" charset="0"/>
                    <a:cs typeface="Calibri" charset="0"/>
                  </a:rPr>
                  <a:t>60 / catalUÑA</a:t>
                </a:r>
              </a:p>
            </p:txBody>
          </p:sp>
          <p:sp>
            <p:nvSpPr>
              <p:cNvPr id="148" name="Rectángulo 66">
                <a:extLst>
                  <a:ext uri="{FF2B5EF4-FFF2-40B4-BE49-F238E27FC236}">
                    <a16:creationId xmlns:a16="http://schemas.microsoft.com/office/drawing/2014/main" id="{8D35E66F-8311-E544-B303-DF5CA25EA6CF}"/>
                  </a:ext>
                </a:extLst>
              </p:cNvPr>
              <p:cNvSpPr/>
              <p:nvPr/>
            </p:nvSpPr>
            <p:spPr>
              <a:xfrm>
                <a:off x="8000346" y="2034413"/>
                <a:ext cx="567515" cy="190262"/>
              </a:xfrm>
              <a:prstGeom prst="rect">
                <a:avLst/>
              </a:prstGeom>
              <a:solidFill>
                <a:schemeClr val="bg1"/>
              </a:solidFill>
            </p:spPr>
            <p:txBody>
              <a:bodyPr wrap="square" lIns="0" tIns="36000" rIns="36000" bIns="18000" anchor="ctr">
                <a:noAutofit/>
              </a:bodyPr>
              <a:lstStyle/>
              <a:p>
                <a:pPr>
                  <a:lnSpc>
                    <a:spcPts val="600"/>
                  </a:lnSpc>
                  <a:spcAft>
                    <a:spcPts val="141"/>
                  </a:spcAft>
                </a:pPr>
                <a:r>
                  <a:rPr lang="en-AU" sz="600" b="1" cap="all" noProof="1">
                    <a:solidFill>
                      <a:srgbClr val="EA5C94"/>
                    </a:solidFill>
                    <a:latin typeface="Calibri" charset="0"/>
                    <a:ea typeface="Calibri" charset="0"/>
                    <a:cs typeface="Calibri" charset="0"/>
                  </a:rPr>
                  <a:t>6 / COMUNIDAD VALENCIANA</a:t>
                </a:r>
              </a:p>
            </p:txBody>
          </p:sp>
          <p:sp>
            <p:nvSpPr>
              <p:cNvPr id="150" name="Rectángulo 66">
                <a:extLst>
                  <a:ext uri="{FF2B5EF4-FFF2-40B4-BE49-F238E27FC236}">
                    <a16:creationId xmlns:a16="http://schemas.microsoft.com/office/drawing/2014/main" id="{362A235C-6F75-F448-8EB8-D2E6EE5BA6B2}"/>
                  </a:ext>
                </a:extLst>
              </p:cNvPr>
              <p:cNvSpPr/>
              <p:nvPr/>
            </p:nvSpPr>
            <p:spPr>
              <a:xfrm>
                <a:off x="7858669" y="2421603"/>
                <a:ext cx="492253" cy="109384"/>
              </a:xfrm>
              <a:prstGeom prst="rect">
                <a:avLst/>
              </a:prstGeom>
              <a:solidFill>
                <a:schemeClr val="bg1"/>
              </a:solidFill>
            </p:spPr>
            <p:txBody>
              <a:bodyPr wrap="square" lIns="0" tIns="36000" rIns="36000" bIns="18000" anchor="ctr">
                <a:noAutofit/>
              </a:bodyPr>
              <a:lstStyle/>
              <a:p>
                <a:pPr>
                  <a:lnSpc>
                    <a:spcPts val="600"/>
                  </a:lnSpc>
                  <a:spcAft>
                    <a:spcPts val="141"/>
                  </a:spcAft>
                </a:pPr>
                <a:r>
                  <a:rPr lang="en-AU" sz="600" b="1" cap="all" noProof="1">
                    <a:solidFill>
                      <a:srgbClr val="EA5C94"/>
                    </a:solidFill>
                    <a:latin typeface="Calibri" charset="0"/>
                    <a:ea typeface="Calibri" charset="0"/>
                    <a:cs typeface="Calibri" charset="0"/>
                  </a:rPr>
                  <a:t>1 / murcia</a:t>
                </a:r>
              </a:p>
            </p:txBody>
          </p:sp>
          <p:sp>
            <p:nvSpPr>
              <p:cNvPr id="151" name="Rectángulo 66">
                <a:extLst>
                  <a:ext uri="{FF2B5EF4-FFF2-40B4-BE49-F238E27FC236}">
                    <a16:creationId xmlns:a16="http://schemas.microsoft.com/office/drawing/2014/main" id="{58FBC461-899F-0C41-A0D6-D7E61A0236FB}"/>
                  </a:ext>
                </a:extLst>
              </p:cNvPr>
              <p:cNvSpPr/>
              <p:nvPr/>
            </p:nvSpPr>
            <p:spPr>
              <a:xfrm>
                <a:off x="6859530" y="2566394"/>
                <a:ext cx="633300" cy="97453"/>
              </a:xfrm>
              <a:prstGeom prst="rect">
                <a:avLst/>
              </a:prstGeom>
              <a:solidFill>
                <a:schemeClr val="bg1"/>
              </a:solidFill>
            </p:spPr>
            <p:txBody>
              <a:bodyPr wrap="square" lIns="36000" tIns="36000" rIns="36000" bIns="18000" anchor="ctr">
                <a:noAutofit/>
              </a:bodyPr>
              <a:lstStyle/>
              <a:p>
                <a:pPr>
                  <a:lnSpc>
                    <a:spcPts val="600"/>
                  </a:lnSpc>
                  <a:spcAft>
                    <a:spcPts val="141"/>
                  </a:spcAft>
                </a:pPr>
                <a:r>
                  <a:rPr lang="en-AU" sz="600" b="1" cap="all" noProof="1">
                    <a:solidFill>
                      <a:srgbClr val="EA5C94"/>
                    </a:solidFill>
                    <a:latin typeface="Calibri" charset="0"/>
                    <a:ea typeface="Calibri" charset="0"/>
                    <a:cs typeface="Calibri" charset="0"/>
                  </a:rPr>
                  <a:t>4 / andaluCÍa</a:t>
                </a:r>
              </a:p>
            </p:txBody>
          </p:sp>
          <p:sp>
            <p:nvSpPr>
              <p:cNvPr id="152" name="Rectángulo 66">
                <a:extLst>
                  <a:ext uri="{FF2B5EF4-FFF2-40B4-BE49-F238E27FC236}">
                    <a16:creationId xmlns:a16="http://schemas.microsoft.com/office/drawing/2014/main" id="{42EB962F-5E2B-684B-830E-A01D458456AC}"/>
                  </a:ext>
                </a:extLst>
              </p:cNvPr>
              <p:cNvSpPr/>
              <p:nvPr/>
            </p:nvSpPr>
            <p:spPr>
              <a:xfrm>
                <a:off x="7760987" y="955280"/>
                <a:ext cx="514048" cy="135979"/>
              </a:xfrm>
              <a:prstGeom prst="rect">
                <a:avLst/>
              </a:prstGeom>
              <a:solidFill>
                <a:schemeClr val="bg1"/>
              </a:solidFill>
            </p:spPr>
            <p:txBody>
              <a:bodyPr wrap="square" lIns="0" tIns="36000" rIns="36000" bIns="18000" anchor="ctr">
                <a:noAutofit/>
              </a:bodyPr>
              <a:lstStyle/>
              <a:p>
                <a:pPr>
                  <a:lnSpc>
                    <a:spcPts val="600"/>
                  </a:lnSpc>
                  <a:spcAft>
                    <a:spcPts val="141"/>
                  </a:spcAft>
                </a:pPr>
                <a:r>
                  <a:rPr lang="en-AU" sz="600" b="1" cap="all" noProof="1">
                    <a:solidFill>
                      <a:srgbClr val="EA5C94"/>
                    </a:solidFill>
                    <a:latin typeface="Calibri" charset="0"/>
                    <a:ea typeface="Calibri" charset="0"/>
                    <a:cs typeface="Calibri" charset="0"/>
                  </a:rPr>
                  <a:t>4 / navarrA</a:t>
                </a:r>
              </a:p>
            </p:txBody>
          </p:sp>
          <p:sp>
            <p:nvSpPr>
              <p:cNvPr id="153" name="Rectángulo 66">
                <a:extLst>
                  <a:ext uri="{FF2B5EF4-FFF2-40B4-BE49-F238E27FC236}">
                    <a16:creationId xmlns:a16="http://schemas.microsoft.com/office/drawing/2014/main" id="{A8CFD77A-59FA-834F-8658-999996307980}"/>
                  </a:ext>
                </a:extLst>
              </p:cNvPr>
              <p:cNvSpPr/>
              <p:nvPr/>
            </p:nvSpPr>
            <p:spPr>
              <a:xfrm>
                <a:off x="7573725" y="616165"/>
                <a:ext cx="633300" cy="117642"/>
              </a:xfrm>
              <a:prstGeom prst="rect">
                <a:avLst/>
              </a:prstGeom>
              <a:noFill/>
            </p:spPr>
            <p:txBody>
              <a:bodyPr wrap="square" lIns="36000" tIns="36000" rIns="36000" bIns="18000" anchor="ctr">
                <a:noAutofit/>
              </a:bodyPr>
              <a:lstStyle/>
              <a:p>
                <a:pPr>
                  <a:lnSpc>
                    <a:spcPts val="600"/>
                  </a:lnSpc>
                  <a:spcAft>
                    <a:spcPts val="141"/>
                  </a:spcAft>
                </a:pPr>
                <a:r>
                  <a:rPr lang="en-AU" sz="600" b="1" cap="all" noProof="1">
                    <a:solidFill>
                      <a:srgbClr val="EA5C94"/>
                    </a:solidFill>
                    <a:latin typeface="Calibri" charset="0"/>
                    <a:ea typeface="Calibri" charset="0"/>
                    <a:cs typeface="Calibri" charset="0"/>
                  </a:rPr>
                  <a:t>2 / PAÍS VASCO</a:t>
                </a:r>
              </a:p>
            </p:txBody>
          </p:sp>
          <p:sp>
            <p:nvSpPr>
              <p:cNvPr id="155" name="Rectángulo 66">
                <a:extLst>
                  <a:ext uri="{FF2B5EF4-FFF2-40B4-BE49-F238E27FC236}">
                    <a16:creationId xmlns:a16="http://schemas.microsoft.com/office/drawing/2014/main" id="{9C96A443-2381-AC4A-A05B-0388F1AC158E}"/>
                  </a:ext>
                </a:extLst>
              </p:cNvPr>
              <p:cNvSpPr/>
              <p:nvPr/>
            </p:nvSpPr>
            <p:spPr>
              <a:xfrm>
                <a:off x="6260569" y="727576"/>
                <a:ext cx="382906" cy="111389"/>
              </a:xfrm>
              <a:prstGeom prst="rect">
                <a:avLst/>
              </a:prstGeom>
              <a:noFill/>
            </p:spPr>
            <p:txBody>
              <a:bodyPr wrap="square" lIns="0" tIns="36000" rIns="0" bIns="18000" anchor="ctr">
                <a:noAutofit/>
              </a:bodyPr>
              <a:lstStyle/>
              <a:p>
                <a:pPr>
                  <a:lnSpc>
                    <a:spcPts val="600"/>
                  </a:lnSpc>
                  <a:spcAft>
                    <a:spcPts val="141"/>
                  </a:spcAft>
                </a:pPr>
                <a:r>
                  <a:rPr lang="en-AU" sz="600" b="1" cap="all" noProof="1">
                    <a:solidFill>
                      <a:srgbClr val="EA5C94"/>
                    </a:solidFill>
                    <a:latin typeface="Calibri" charset="0"/>
                    <a:cs typeface="Calibri" charset="0"/>
                  </a:rPr>
                  <a:t>3 / galicia</a:t>
                </a:r>
              </a:p>
            </p:txBody>
          </p:sp>
          <p:sp>
            <p:nvSpPr>
              <p:cNvPr id="156" name="Rectángulo 66">
                <a:extLst>
                  <a:ext uri="{FF2B5EF4-FFF2-40B4-BE49-F238E27FC236}">
                    <a16:creationId xmlns:a16="http://schemas.microsoft.com/office/drawing/2014/main" id="{805D9D79-5724-B54F-975D-00C640FC1328}"/>
                  </a:ext>
                </a:extLst>
              </p:cNvPr>
              <p:cNvSpPr/>
              <p:nvPr/>
            </p:nvSpPr>
            <p:spPr>
              <a:xfrm>
                <a:off x="7351234" y="1527528"/>
                <a:ext cx="628789" cy="159755"/>
              </a:xfrm>
              <a:prstGeom prst="rect">
                <a:avLst/>
              </a:prstGeom>
              <a:solidFill>
                <a:schemeClr val="bg1"/>
              </a:solidFill>
            </p:spPr>
            <p:txBody>
              <a:bodyPr wrap="square" lIns="0" tIns="36000" rIns="36000" bIns="18000" anchor="ctr">
                <a:noAutofit/>
              </a:bodyPr>
              <a:lstStyle/>
              <a:p>
                <a:pPr>
                  <a:lnSpc>
                    <a:spcPts val="600"/>
                  </a:lnSpc>
                  <a:spcAft>
                    <a:spcPts val="141"/>
                  </a:spcAft>
                </a:pPr>
                <a:r>
                  <a:rPr lang="en-AU" sz="600" b="1" cap="all" noProof="1">
                    <a:solidFill>
                      <a:srgbClr val="EA5C94"/>
                    </a:solidFill>
                    <a:latin typeface="Calibri" charset="0"/>
                    <a:ea typeface="Calibri" charset="0"/>
                    <a:cs typeface="Calibri" charset="0"/>
                  </a:rPr>
                  <a:t>34 / comunidad de madrid</a:t>
                </a:r>
              </a:p>
            </p:txBody>
          </p:sp>
          <p:sp>
            <p:nvSpPr>
              <p:cNvPr id="162" name="Rectángulo 66">
                <a:extLst>
                  <a:ext uri="{FF2B5EF4-FFF2-40B4-BE49-F238E27FC236}">
                    <a16:creationId xmlns:a16="http://schemas.microsoft.com/office/drawing/2014/main" id="{27E9CAA5-48F8-2A48-AC1B-34AFB28DBF77}"/>
                  </a:ext>
                </a:extLst>
              </p:cNvPr>
              <p:cNvSpPr/>
              <p:nvPr/>
            </p:nvSpPr>
            <p:spPr>
              <a:xfrm>
                <a:off x="7327777" y="1923572"/>
                <a:ext cx="558413" cy="223927"/>
              </a:xfrm>
              <a:prstGeom prst="rect">
                <a:avLst/>
              </a:prstGeom>
              <a:noFill/>
            </p:spPr>
            <p:txBody>
              <a:bodyPr wrap="square" lIns="36000" tIns="36000" rIns="36000" bIns="18000" anchor="ctr">
                <a:noAutofit/>
              </a:bodyPr>
              <a:lstStyle/>
              <a:p>
                <a:pPr>
                  <a:lnSpc>
                    <a:spcPts val="600"/>
                  </a:lnSpc>
                  <a:spcAft>
                    <a:spcPts val="141"/>
                  </a:spcAft>
                </a:pPr>
                <a:r>
                  <a:rPr lang="en-AU" sz="600" b="1" cap="all" noProof="1">
                    <a:solidFill>
                      <a:srgbClr val="EA5C94"/>
                    </a:solidFill>
                    <a:latin typeface="Calibri" charset="0"/>
                    <a:ea typeface="Calibri" charset="0"/>
                    <a:cs typeface="Calibri" charset="0"/>
                  </a:rPr>
                  <a:t>1 / castilla </a:t>
                </a:r>
                <a:br>
                  <a:rPr lang="en-AU" sz="600" b="1" cap="all" noProof="1">
                    <a:solidFill>
                      <a:srgbClr val="EA5C94"/>
                    </a:solidFill>
                    <a:latin typeface="Calibri" charset="0"/>
                    <a:ea typeface="Calibri" charset="0"/>
                    <a:cs typeface="Calibri" charset="0"/>
                  </a:rPr>
                </a:br>
                <a:r>
                  <a:rPr lang="en-AU" sz="600" b="1" cap="all" noProof="1">
                    <a:solidFill>
                      <a:srgbClr val="EA5C94"/>
                    </a:solidFill>
                    <a:latin typeface="Calibri" charset="0"/>
                    <a:ea typeface="Calibri" charset="0"/>
                    <a:cs typeface="Calibri" charset="0"/>
                  </a:rPr>
                  <a:t>la-mancha</a:t>
                </a:r>
              </a:p>
            </p:txBody>
          </p:sp>
          <p:sp>
            <p:nvSpPr>
              <p:cNvPr id="163" name="Rectángulo 66">
                <a:extLst>
                  <a:ext uri="{FF2B5EF4-FFF2-40B4-BE49-F238E27FC236}">
                    <a16:creationId xmlns:a16="http://schemas.microsoft.com/office/drawing/2014/main" id="{6A7637D6-5A4D-004E-BD1E-622CEBE128E4}"/>
                  </a:ext>
                </a:extLst>
              </p:cNvPr>
              <p:cNvSpPr/>
              <p:nvPr/>
            </p:nvSpPr>
            <p:spPr>
              <a:xfrm>
                <a:off x="5976705" y="2679803"/>
                <a:ext cx="533281" cy="92044"/>
              </a:xfrm>
              <a:prstGeom prst="rect">
                <a:avLst/>
              </a:prstGeom>
              <a:noFill/>
            </p:spPr>
            <p:txBody>
              <a:bodyPr wrap="square" lIns="36000" tIns="36000" rIns="36000" bIns="18000" anchor="ctr">
                <a:noAutofit/>
              </a:bodyPr>
              <a:lstStyle/>
              <a:p>
                <a:pPr algn="r">
                  <a:lnSpc>
                    <a:spcPts val="600"/>
                  </a:lnSpc>
                  <a:spcAft>
                    <a:spcPts val="141"/>
                  </a:spcAft>
                </a:pPr>
                <a:r>
                  <a:rPr lang="en-AU" sz="600" b="1" cap="all" noProof="1">
                    <a:solidFill>
                      <a:srgbClr val="EA5C94"/>
                    </a:solidFill>
                    <a:latin typeface="Calibri" charset="0"/>
                    <a:ea typeface="Calibri" charset="0"/>
                    <a:cs typeface="Calibri" charset="0"/>
                  </a:rPr>
                  <a:t>1/ ALGARVE</a:t>
                </a:r>
              </a:p>
            </p:txBody>
          </p:sp>
          <p:sp>
            <p:nvSpPr>
              <p:cNvPr id="164" name="Rectángulo 66">
                <a:extLst>
                  <a:ext uri="{FF2B5EF4-FFF2-40B4-BE49-F238E27FC236}">
                    <a16:creationId xmlns:a16="http://schemas.microsoft.com/office/drawing/2014/main" id="{345FD366-6311-9842-8EA2-AB322CEF4261}"/>
                  </a:ext>
                </a:extLst>
              </p:cNvPr>
              <p:cNvSpPr/>
              <p:nvPr/>
            </p:nvSpPr>
            <p:spPr>
              <a:xfrm>
                <a:off x="5896858" y="1207709"/>
                <a:ext cx="489286" cy="91662"/>
              </a:xfrm>
              <a:prstGeom prst="rect">
                <a:avLst/>
              </a:prstGeom>
              <a:solidFill>
                <a:schemeClr val="bg1"/>
              </a:solidFill>
            </p:spPr>
            <p:txBody>
              <a:bodyPr wrap="square" lIns="36000" tIns="36000" rIns="18000" bIns="18000" anchor="ctr">
                <a:noAutofit/>
              </a:bodyPr>
              <a:lstStyle/>
              <a:p>
                <a:pPr algn="r">
                  <a:lnSpc>
                    <a:spcPts val="600"/>
                  </a:lnSpc>
                  <a:spcAft>
                    <a:spcPts val="141"/>
                  </a:spcAft>
                </a:pPr>
                <a:r>
                  <a:rPr lang="en-AU" sz="600" b="1" cap="all" noProof="1">
                    <a:solidFill>
                      <a:srgbClr val="EA5C94"/>
                    </a:solidFill>
                    <a:latin typeface="Calibri" charset="0"/>
                    <a:ea typeface="Calibri" charset="0"/>
                    <a:cs typeface="Calibri" charset="0"/>
                  </a:rPr>
                  <a:t>17 / nortE</a:t>
                </a:r>
              </a:p>
            </p:txBody>
          </p:sp>
          <p:sp>
            <p:nvSpPr>
              <p:cNvPr id="166" name="Rectángulo 66">
                <a:extLst>
                  <a:ext uri="{FF2B5EF4-FFF2-40B4-BE49-F238E27FC236}">
                    <a16:creationId xmlns:a16="http://schemas.microsoft.com/office/drawing/2014/main" id="{99D2E804-BE09-044C-AB2C-EAE1F7110203}"/>
                  </a:ext>
                </a:extLst>
              </p:cNvPr>
              <p:cNvSpPr/>
              <p:nvPr/>
            </p:nvSpPr>
            <p:spPr>
              <a:xfrm>
                <a:off x="5896857" y="1523821"/>
                <a:ext cx="489287" cy="99880"/>
              </a:xfrm>
              <a:prstGeom prst="rect">
                <a:avLst/>
              </a:prstGeom>
              <a:solidFill>
                <a:schemeClr val="bg1"/>
              </a:solidFill>
            </p:spPr>
            <p:txBody>
              <a:bodyPr wrap="square" lIns="36000" tIns="36000" rIns="18000" bIns="18000" anchor="ctr">
                <a:noAutofit/>
              </a:bodyPr>
              <a:lstStyle/>
              <a:p>
                <a:pPr algn="r">
                  <a:lnSpc>
                    <a:spcPts val="600"/>
                  </a:lnSpc>
                  <a:spcAft>
                    <a:spcPts val="141"/>
                  </a:spcAft>
                </a:pPr>
                <a:r>
                  <a:rPr lang="en-AU" sz="600" b="1" cap="all" noProof="1">
                    <a:solidFill>
                      <a:srgbClr val="EA5C94"/>
                    </a:solidFill>
                    <a:latin typeface="Calibri" charset="0"/>
                    <a:ea typeface="Calibri" charset="0"/>
                    <a:cs typeface="Calibri" charset="0"/>
                  </a:rPr>
                  <a:t>5 / CENTRO</a:t>
                </a:r>
              </a:p>
            </p:txBody>
          </p:sp>
          <p:sp>
            <p:nvSpPr>
              <p:cNvPr id="167" name="Rectángulo 66">
                <a:extLst>
                  <a:ext uri="{FF2B5EF4-FFF2-40B4-BE49-F238E27FC236}">
                    <a16:creationId xmlns:a16="http://schemas.microsoft.com/office/drawing/2014/main" id="{F60A4AC6-2295-9549-88E4-8D628D31AC9C}"/>
                  </a:ext>
                </a:extLst>
              </p:cNvPr>
              <p:cNvSpPr/>
              <p:nvPr/>
            </p:nvSpPr>
            <p:spPr>
              <a:xfrm>
                <a:off x="6189096" y="1941886"/>
                <a:ext cx="421319" cy="92044"/>
              </a:xfrm>
              <a:prstGeom prst="rect">
                <a:avLst/>
              </a:prstGeom>
              <a:solidFill>
                <a:schemeClr val="bg1"/>
              </a:solidFill>
            </p:spPr>
            <p:txBody>
              <a:bodyPr wrap="square" lIns="0" tIns="36000" rIns="36000" bIns="18000" anchor="ctr">
                <a:noAutofit/>
              </a:bodyPr>
              <a:lstStyle/>
              <a:p>
                <a:pPr algn="r">
                  <a:lnSpc>
                    <a:spcPts val="600"/>
                  </a:lnSpc>
                  <a:spcAft>
                    <a:spcPts val="141"/>
                  </a:spcAft>
                </a:pPr>
                <a:r>
                  <a:rPr lang="en-AU" sz="600" b="1" cap="all" noProof="1">
                    <a:solidFill>
                      <a:srgbClr val="EA5C94"/>
                    </a:solidFill>
                    <a:latin typeface="Calibri" charset="0"/>
                    <a:ea typeface="Calibri" charset="0"/>
                    <a:cs typeface="Calibri" charset="0"/>
                  </a:rPr>
                  <a:t>31 / lisboa</a:t>
                </a:r>
              </a:p>
            </p:txBody>
          </p:sp>
          <p:sp>
            <p:nvSpPr>
              <p:cNvPr id="168" name="Rectángulo 66">
                <a:extLst>
                  <a:ext uri="{FF2B5EF4-FFF2-40B4-BE49-F238E27FC236}">
                    <a16:creationId xmlns:a16="http://schemas.microsoft.com/office/drawing/2014/main" id="{ECEB870C-F866-7447-8B5D-C235D65A41E2}"/>
                  </a:ext>
                </a:extLst>
              </p:cNvPr>
              <p:cNvSpPr/>
              <p:nvPr/>
            </p:nvSpPr>
            <p:spPr>
              <a:xfrm>
                <a:off x="6901146" y="1175409"/>
                <a:ext cx="558413" cy="223927"/>
              </a:xfrm>
              <a:prstGeom prst="rect">
                <a:avLst/>
              </a:prstGeom>
              <a:noFill/>
            </p:spPr>
            <p:txBody>
              <a:bodyPr wrap="square" lIns="36000" tIns="36000" rIns="36000" bIns="18000" anchor="ctr">
                <a:noAutofit/>
              </a:bodyPr>
              <a:lstStyle/>
              <a:p>
                <a:pPr>
                  <a:lnSpc>
                    <a:spcPts val="600"/>
                  </a:lnSpc>
                  <a:spcAft>
                    <a:spcPts val="141"/>
                  </a:spcAft>
                </a:pPr>
                <a:r>
                  <a:rPr lang="en-AU" sz="600" b="1" cap="all" noProof="1">
                    <a:solidFill>
                      <a:srgbClr val="EA5C94"/>
                    </a:solidFill>
                    <a:latin typeface="Calibri" charset="0"/>
                    <a:ea typeface="Calibri" charset="0"/>
                    <a:cs typeface="Calibri" charset="0"/>
                  </a:rPr>
                  <a:t>2 / castilla </a:t>
                </a:r>
                <a:br>
                  <a:rPr lang="en-AU" sz="600" b="1" cap="all" noProof="1">
                    <a:solidFill>
                      <a:srgbClr val="EA5C94"/>
                    </a:solidFill>
                    <a:latin typeface="Calibri" charset="0"/>
                    <a:ea typeface="Calibri" charset="0"/>
                    <a:cs typeface="Calibri" charset="0"/>
                  </a:rPr>
                </a:br>
                <a:r>
                  <a:rPr lang="en-AU" sz="600" b="1" cap="all" noProof="1">
                    <a:solidFill>
                      <a:srgbClr val="EA5C94"/>
                    </a:solidFill>
                    <a:latin typeface="Calibri" charset="0"/>
                    <a:ea typeface="Calibri" charset="0"/>
                    <a:cs typeface="Calibri" charset="0"/>
                  </a:rPr>
                  <a:t>Y leon</a:t>
                </a:r>
              </a:p>
            </p:txBody>
          </p:sp>
        </p:grpSp>
      </p:grpSp>
      <p:grpSp>
        <p:nvGrpSpPr>
          <p:cNvPr id="7" name="Grupo 6">
            <a:extLst>
              <a:ext uri="{FF2B5EF4-FFF2-40B4-BE49-F238E27FC236}">
                <a16:creationId xmlns:a16="http://schemas.microsoft.com/office/drawing/2014/main" id="{E38E4658-FE02-1025-8045-21A952FA6638}"/>
              </a:ext>
            </a:extLst>
          </p:cNvPr>
          <p:cNvGrpSpPr/>
          <p:nvPr/>
        </p:nvGrpSpPr>
        <p:grpSpPr>
          <a:xfrm>
            <a:off x="2" y="784680"/>
            <a:ext cx="346464" cy="430101"/>
            <a:chOff x="2" y="784681"/>
            <a:chExt cx="346464" cy="304844"/>
          </a:xfrm>
        </p:grpSpPr>
        <p:sp>
          <p:nvSpPr>
            <p:cNvPr id="8" name="Rectangle 10">
              <a:extLst>
                <a:ext uri="{FF2B5EF4-FFF2-40B4-BE49-F238E27FC236}">
                  <a16:creationId xmlns:a16="http://schemas.microsoft.com/office/drawing/2014/main" id="{ED6250C6-9C06-7BF2-0DFA-0745A0B70AB6}"/>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2" name="Google Shape;260;p2">
              <a:extLst>
                <a:ext uri="{FF2B5EF4-FFF2-40B4-BE49-F238E27FC236}">
                  <a16:creationId xmlns:a16="http://schemas.microsoft.com/office/drawing/2014/main" id="{A28502E5-BA7B-AD8C-65C6-341006F06C66}"/>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1</a:t>
              </a:r>
            </a:p>
          </p:txBody>
        </p:sp>
      </p:grpSp>
    </p:spTree>
    <p:extLst>
      <p:ext uri="{BB962C8B-B14F-4D97-AF65-F5344CB8AC3E}">
        <p14:creationId xmlns:p14="http://schemas.microsoft.com/office/powerpoint/2010/main" val="90945229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19" name="Title 1">
            <a:extLst>
              <a:ext uri="{FF2B5EF4-FFF2-40B4-BE49-F238E27FC236}">
                <a16:creationId xmlns:a16="http://schemas.microsoft.com/office/drawing/2014/main" id="{C1039148-F38D-994F-96E7-5000223864A9}"/>
              </a:ext>
            </a:extLst>
          </p:cNvPr>
          <p:cNvSpPr txBox="1">
            <a:spLocks/>
          </p:cNvSpPr>
          <p:nvPr/>
        </p:nvSpPr>
        <p:spPr>
          <a:xfrm>
            <a:off x="435850" y="726183"/>
            <a:ext cx="4248649" cy="42890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Times"/>
              <a:buNone/>
              <a:defRPr sz="2000" b="0" i="0" u="none" strike="noStrike" cap="none">
                <a:solidFill>
                  <a:schemeClr val="dk1"/>
                </a:solidFill>
                <a:latin typeface="Times"/>
                <a:ea typeface="Times"/>
                <a:cs typeface="Times"/>
                <a:sym typeface="Time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AU" i="1" dirty="0">
                <a:latin typeface="Times"/>
                <a:ea typeface="Times"/>
                <a:cs typeface="Times"/>
                <a:sym typeface="Times"/>
              </a:rPr>
              <a:t>Context</a:t>
            </a:r>
            <a:r>
              <a:rPr lang="en-AU" dirty="0">
                <a:latin typeface="Times"/>
                <a:ea typeface="Times"/>
                <a:cs typeface="Times"/>
                <a:sym typeface="Times"/>
              </a:rPr>
              <a:t> and motivation</a:t>
            </a:r>
            <a:endParaRPr lang="en-AU" sz="1300" i="1" dirty="0">
              <a:solidFill>
                <a:schemeClr val="tx1">
                  <a:lumMod val="85000"/>
                  <a:lumOff val="15000"/>
                </a:schemeClr>
              </a:solidFill>
              <a:latin typeface="Times" charset="0"/>
              <a:ea typeface="Times" charset="0"/>
              <a:cs typeface="Times" charset="0"/>
              <a:sym typeface="Roboto"/>
            </a:endParaRPr>
          </a:p>
        </p:txBody>
      </p:sp>
      <p:cxnSp>
        <p:nvCxnSpPr>
          <p:cNvPr id="20" name="Conector recto 9">
            <a:extLst>
              <a:ext uri="{FF2B5EF4-FFF2-40B4-BE49-F238E27FC236}">
                <a16:creationId xmlns:a16="http://schemas.microsoft.com/office/drawing/2014/main" id="{80BCAE40-D8C1-4009-B0E7-15C59668FE98}"/>
              </a:ext>
            </a:extLst>
          </p:cNvPr>
          <p:cNvCxnSpPr>
            <a:cxnSpLocks/>
          </p:cNvCxnSpPr>
          <p:nvPr/>
        </p:nvCxnSpPr>
        <p:spPr>
          <a:xfrm flipH="1">
            <a:off x="530063" y="1167317"/>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3" name="Grupo 22">
            <a:extLst>
              <a:ext uri="{FF2B5EF4-FFF2-40B4-BE49-F238E27FC236}">
                <a16:creationId xmlns:a16="http://schemas.microsoft.com/office/drawing/2014/main" id="{D35E0D2D-CF75-8979-1671-5E83BCB53EF6}"/>
              </a:ext>
            </a:extLst>
          </p:cNvPr>
          <p:cNvGrpSpPr/>
          <p:nvPr/>
        </p:nvGrpSpPr>
        <p:grpSpPr>
          <a:xfrm>
            <a:off x="2" y="784680"/>
            <a:ext cx="346464" cy="430101"/>
            <a:chOff x="2" y="784681"/>
            <a:chExt cx="346464" cy="304844"/>
          </a:xfrm>
        </p:grpSpPr>
        <p:sp>
          <p:nvSpPr>
            <p:cNvPr id="24" name="Rectangle 10">
              <a:extLst>
                <a:ext uri="{FF2B5EF4-FFF2-40B4-BE49-F238E27FC236}">
                  <a16:creationId xmlns:a16="http://schemas.microsoft.com/office/drawing/2014/main" id="{65A9706E-A3ED-26B3-A885-EE87D6D699A9}"/>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5" name="Google Shape;260;p2">
              <a:extLst>
                <a:ext uri="{FF2B5EF4-FFF2-40B4-BE49-F238E27FC236}">
                  <a16:creationId xmlns:a16="http://schemas.microsoft.com/office/drawing/2014/main" id="{F91CED03-9A69-FCC4-797A-14877426B0F7}"/>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2</a:t>
              </a:r>
            </a:p>
          </p:txBody>
        </p:sp>
      </p:grpSp>
      <p:grpSp>
        <p:nvGrpSpPr>
          <p:cNvPr id="27" name="Group 6">
            <a:extLst>
              <a:ext uri="{FF2B5EF4-FFF2-40B4-BE49-F238E27FC236}">
                <a16:creationId xmlns:a16="http://schemas.microsoft.com/office/drawing/2014/main" id="{15FE494C-1CF7-E3EC-3752-BEAD654C7503}"/>
              </a:ext>
            </a:extLst>
          </p:cNvPr>
          <p:cNvGrpSpPr/>
          <p:nvPr/>
        </p:nvGrpSpPr>
        <p:grpSpPr>
          <a:xfrm>
            <a:off x="482573" y="1592834"/>
            <a:ext cx="2744981" cy="2611215"/>
            <a:chOff x="493422" y="1578234"/>
            <a:chExt cx="2744981" cy="2611215"/>
          </a:xfrm>
        </p:grpSpPr>
        <p:sp>
          <p:nvSpPr>
            <p:cNvPr id="29" name="Rectangle 50">
              <a:extLst>
                <a:ext uri="{FF2B5EF4-FFF2-40B4-BE49-F238E27FC236}">
                  <a16:creationId xmlns:a16="http://schemas.microsoft.com/office/drawing/2014/main" id="{6FE0ABEF-D2E0-6505-E747-7C9AAA2B1775}"/>
                </a:ext>
              </a:extLst>
            </p:cNvPr>
            <p:cNvSpPr/>
            <p:nvPr/>
          </p:nvSpPr>
          <p:spPr>
            <a:xfrm>
              <a:off x="697895" y="2562833"/>
              <a:ext cx="2540508" cy="246221"/>
            </a:xfrm>
            <a:prstGeom prst="rect">
              <a:avLst/>
            </a:prstGeom>
          </p:spPr>
          <p:txBody>
            <a:bodyPr wrap="square">
              <a:spAutoFit/>
            </a:bodyPr>
            <a:lstStyle/>
            <a:p>
              <a:r>
                <a:rPr lang="es-ES" sz="1000" b="1" cap="all" dirty="0">
                  <a:solidFill>
                    <a:srgbClr val="EA5C94"/>
                  </a:solidFill>
                  <a:latin typeface="Calibri" charset="0"/>
                  <a:ea typeface="Calibri" charset="0"/>
                  <a:cs typeface="Calibri" charset="0"/>
                </a:rPr>
                <a:t>90</a:t>
              </a:r>
              <a:r>
                <a:rPr lang="es-ES" sz="1000" b="1" cap="all" dirty="0">
                  <a:solidFill>
                    <a:schemeClr val="tx1">
                      <a:lumMod val="75000"/>
                      <a:lumOff val="25000"/>
                    </a:schemeClr>
                  </a:solidFill>
                  <a:latin typeface="Calibri" charset="0"/>
                  <a:ea typeface="Calibri" charset="0"/>
                  <a:cs typeface="Calibri" charset="0"/>
                </a:rPr>
                <a:t> PROPOSALS / </a:t>
              </a:r>
              <a:r>
                <a:rPr lang="es-ES" sz="1000" b="1" cap="all" dirty="0">
                  <a:solidFill>
                    <a:srgbClr val="EA5C94"/>
                  </a:solidFill>
                  <a:latin typeface="Calibri" charset="0"/>
                  <a:ea typeface="Calibri" charset="0"/>
                  <a:cs typeface="Calibri" charset="0"/>
                </a:rPr>
                <a:t>18</a:t>
              </a:r>
              <a:r>
                <a:rPr lang="es-ES" sz="1000" b="1" cap="all" dirty="0">
                  <a:solidFill>
                    <a:schemeClr val="tx1">
                      <a:lumMod val="75000"/>
                      <a:lumOff val="25000"/>
                    </a:schemeClr>
                  </a:solidFill>
                  <a:latin typeface="Calibri" charset="0"/>
                  <a:ea typeface="Calibri" charset="0"/>
                  <a:cs typeface="Calibri" charset="0"/>
                </a:rPr>
                <a:t> FOR THEMATIC AREA</a:t>
              </a:r>
            </a:p>
          </p:txBody>
        </p:sp>
        <p:sp>
          <p:nvSpPr>
            <p:cNvPr id="30" name="Rectangle 22">
              <a:extLst>
                <a:ext uri="{FF2B5EF4-FFF2-40B4-BE49-F238E27FC236}">
                  <a16:creationId xmlns:a16="http://schemas.microsoft.com/office/drawing/2014/main" id="{69C94765-8C39-2D05-95B5-871B075B104E}"/>
                </a:ext>
              </a:extLst>
            </p:cNvPr>
            <p:cNvSpPr/>
            <p:nvPr/>
          </p:nvSpPr>
          <p:spPr>
            <a:xfrm>
              <a:off x="493422" y="1835473"/>
              <a:ext cx="955684" cy="348813"/>
            </a:xfrm>
            <a:prstGeom prst="rect">
              <a:avLst/>
            </a:prstGeom>
          </p:spPr>
          <p:txBody>
            <a:bodyPr wrap="square">
              <a:spAutoFit/>
            </a:bodyPr>
            <a:lstStyle/>
            <a:p>
              <a:pPr>
                <a:lnSpc>
                  <a:spcPts val="1000"/>
                </a:lnSpc>
              </a:pPr>
              <a:r>
                <a:rPr lang="en-AU" sz="900" b="1" cap="all" dirty="0">
                  <a:solidFill>
                    <a:srgbClr val="EA5C94"/>
                  </a:solidFill>
                  <a:latin typeface="Calibri" charset="0"/>
                  <a:ea typeface="Calibri" charset="0"/>
                  <a:cs typeface="Calibri" charset="0"/>
                </a:rPr>
                <a:t>A / </a:t>
              </a:r>
            </a:p>
            <a:p>
              <a:pPr>
                <a:lnSpc>
                  <a:spcPts val="1000"/>
                </a:lnSpc>
              </a:pPr>
              <a:r>
                <a:rPr lang="en-AU" sz="900" b="1" cap="all" dirty="0">
                  <a:solidFill>
                    <a:srgbClr val="EA5C94"/>
                  </a:solidFill>
                  <a:latin typeface="Calibri" charset="0"/>
                  <a:ea typeface="Calibri" charset="0"/>
                  <a:cs typeface="Calibri" charset="0"/>
                </a:rPr>
                <a:t>Preselection</a:t>
              </a:r>
            </a:p>
          </p:txBody>
        </p:sp>
        <p:sp>
          <p:nvSpPr>
            <p:cNvPr id="31" name="Rectangle 48">
              <a:extLst>
                <a:ext uri="{FF2B5EF4-FFF2-40B4-BE49-F238E27FC236}">
                  <a16:creationId xmlns:a16="http://schemas.microsoft.com/office/drawing/2014/main" id="{E601C2C8-8F11-5612-9AE0-31B63440FD63}"/>
                </a:ext>
              </a:extLst>
            </p:cNvPr>
            <p:cNvSpPr/>
            <p:nvPr/>
          </p:nvSpPr>
          <p:spPr>
            <a:xfrm>
              <a:off x="1481682" y="1835358"/>
              <a:ext cx="1231427" cy="230832"/>
            </a:xfrm>
            <a:prstGeom prst="rect">
              <a:avLst/>
            </a:prstGeom>
          </p:spPr>
          <p:txBody>
            <a:bodyPr wrap="none">
              <a:spAutoFit/>
            </a:bodyPr>
            <a:lstStyle/>
            <a:p>
              <a:r>
                <a:rPr lang="en-AU" sz="900" cap="all" noProof="1">
                  <a:solidFill>
                    <a:schemeClr val="tx1">
                      <a:lumMod val="75000"/>
                      <a:lumOff val="25000"/>
                    </a:schemeClr>
                  </a:solidFill>
                  <a:latin typeface="Calibri" charset="0"/>
                  <a:ea typeface="Calibri" charset="0"/>
                  <a:cs typeface="Calibri" charset="0"/>
                </a:rPr>
                <a:t>Remote evaluation</a:t>
              </a:r>
              <a:endParaRPr lang="en-AU" sz="900" cap="all" noProof="1">
                <a:solidFill>
                  <a:schemeClr val="tx1">
                    <a:lumMod val="75000"/>
                    <a:lumOff val="25000"/>
                  </a:schemeClr>
                </a:solidFill>
                <a:effectLst/>
                <a:latin typeface="Calibri" charset="0"/>
                <a:ea typeface="Calibri" charset="0"/>
                <a:cs typeface="Calibri" charset="0"/>
              </a:endParaRPr>
            </a:p>
          </p:txBody>
        </p:sp>
        <p:sp>
          <p:nvSpPr>
            <p:cNvPr id="32" name="Rectangle 49">
              <a:extLst>
                <a:ext uri="{FF2B5EF4-FFF2-40B4-BE49-F238E27FC236}">
                  <a16:creationId xmlns:a16="http://schemas.microsoft.com/office/drawing/2014/main" id="{72BA23D9-210D-6750-C851-34F2382B65AA}"/>
                </a:ext>
              </a:extLst>
            </p:cNvPr>
            <p:cNvSpPr/>
            <p:nvPr/>
          </p:nvSpPr>
          <p:spPr>
            <a:xfrm>
              <a:off x="1491268" y="1993019"/>
              <a:ext cx="1601282" cy="507831"/>
            </a:xfrm>
            <a:prstGeom prst="rect">
              <a:avLst/>
            </a:prstGeom>
          </p:spPr>
          <p:txBody>
            <a:bodyPr wrap="square">
              <a:spAutoFit/>
            </a:bodyPr>
            <a:lstStyle/>
            <a:p>
              <a:r>
                <a:rPr lang="en-AU" sz="900" b="1">
                  <a:solidFill>
                    <a:srgbClr val="EA5C94"/>
                  </a:solidFill>
                  <a:latin typeface="Calibri" charset="0"/>
                  <a:ea typeface="Calibri" charset="0"/>
                  <a:cs typeface="Calibri" charset="0"/>
                </a:rPr>
                <a:t>3 </a:t>
              </a:r>
              <a:r>
                <a:rPr lang="en-AU" sz="900" b="1" i="1">
                  <a:solidFill>
                    <a:srgbClr val="EA5C94"/>
                  </a:solidFill>
                  <a:latin typeface="Calibri" charset="0"/>
                  <a:ea typeface="Calibri" charset="0"/>
                  <a:cs typeface="Calibri" charset="0"/>
                </a:rPr>
                <a:t>peers</a:t>
              </a:r>
              <a:r>
                <a:rPr lang="en-AU" sz="900" b="1">
                  <a:solidFill>
                    <a:srgbClr val="EA5C94"/>
                  </a:solidFill>
                  <a:latin typeface="Calibri" charset="0"/>
                  <a:ea typeface="Calibri" charset="0"/>
                  <a:cs typeface="Calibri" charset="0"/>
                </a:rPr>
                <a:t> / Proposal</a:t>
              </a:r>
              <a:endParaRPr lang="en-AU" sz="900">
                <a:solidFill>
                  <a:srgbClr val="EA5C94"/>
                </a:solidFill>
                <a:latin typeface="Calibri" charset="0"/>
                <a:ea typeface="Calibri" charset="0"/>
                <a:cs typeface="Calibri" charset="0"/>
              </a:endParaRPr>
            </a:p>
            <a:p>
              <a:r>
                <a:rPr lang="en-AU" sz="900">
                  <a:solidFill>
                    <a:schemeClr val="tx1">
                      <a:lumMod val="75000"/>
                      <a:lumOff val="25000"/>
                    </a:schemeClr>
                  </a:solidFill>
                  <a:latin typeface="Calibri" charset="0"/>
                  <a:ea typeface="Calibri" charset="0"/>
                  <a:cs typeface="Calibri" charset="0"/>
                </a:rPr>
                <a:t>(+1 </a:t>
              </a:r>
              <a:r>
                <a:rPr lang="en-AU" sz="900" i="1">
                  <a:solidFill>
                    <a:schemeClr val="tx1">
                      <a:lumMod val="75000"/>
                      <a:lumOff val="25000"/>
                    </a:schemeClr>
                  </a:solidFill>
                  <a:latin typeface="Calibri" charset="0"/>
                  <a:ea typeface="Calibri" charset="0"/>
                  <a:cs typeface="Calibri" charset="0"/>
                </a:rPr>
                <a:t>peer </a:t>
              </a:r>
              <a:r>
                <a:rPr lang="en-AU" sz="900">
                  <a:solidFill>
                    <a:schemeClr val="tx1">
                      <a:lumMod val="75000"/>
                      <a:lumOff val="25000"/>
                    </a:schemeClr>
                  </a:solidFill>
                  <a:latin typeface="Calibri" charset="0"/>
                  <a:ea typeface="Calibri" charset="0"/>
                  <a:cs typeface="Calibri" charset="0"/>
                </a:rPr>
                <a:t>in case of discrepancy)</a:t>
              </a:r>
              <a:endParaRPr lang="en-AU" sz="900">
                <a:solidFill>
                  <a:schemeClr val="tx1">
                    <a:lumMod val="75000"/>
                    <a:lumOff val="25000"/>
                  </a:schemeClr>
                </a:solidFill>
                <a:effectLst/>
                <a:latin typeface="Calibri" charset="0"/>
                <a:ea typeface="Calibri" charset="0"/>
                <a:cs typeface="Calibri" charset="0"/>
              </a:endParaRPr>
            </a:p>
          </p:txBody>
        </p:sp>
        <p:sp>
          <p:nvSpPr>
            <p:cNvPr id="33" name="Right Brace 54">
              <a:extLst>
                <a:ext uri="{FF2B5EF4-FFF2-40B4-BE49-F238E27FC236}">
                  <a16:creationId xmlns:a16="http://schemas.microsoft.com/office/drawing/2014/main" id="{86641A9C-60CE-2D4B-3D70-84E3920BEB68}"/>
                </a:ext>
              </a:extLst>
            </p:cNvPr>
            <p:cNvSpPr/>
            <p:nvPr/>
          </p:nvSpPr>
          <p:spPr>
            <a:xfrm rot="10800000">
              <a:off x="1407910" y="1889874"/>
              <a:ext cx="103930" cy="505789"/>
            </a:xfrm>
            <a:prstGeom prst="rightBrace">
              <a:avLst>
                <a:gd name="adj1" fmla="val 50330"/>
                <a:gd name="adj2" fmla="val 67584"/>
              </a:avLst>
            </a:prstGeom>
            <a:ln w="12700">
              <a:solidFill>
                <a:srgbClr val="EA5C9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pic>
          <p:nvPicPr>
            <p:cNvPr id="34" name="Picture 55">
              <a:extLst>
                <a:ext uri="{FF2B5EF4-FFF2-40B4-BE49-F238E27FC236}">
                  <a16:creationId xmlns:a16="http://schemas.microsoft.com/office/drawing/2014/main" id="{1808A57C-2579-A8DB-58EC-7EEAC6283E17}"/>
                </a:ext>
              </a:extLst>
            </p:cNvPr>
            <p:cNvPicPr>
              <a:picLocks noChangeAspect="1"/>
            </p:cNvPicPr>
            <p:nvPr/>
          </p:nvPicPr>
          <p:blipFill>
            <a:blip r:embed="rId3"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3375" y="2097139"/>
              <a:ext cx="248212" cy="210026"/>
            </a:xfrm>
            <a:prstGeom prst="rect">
              <a:avLst/>
            </a:prstGeom>
          </p:spPr>
        </p:pic>
        <p:sp>
          <p:nvSpPr>
            <p:cNvPr id="35" name="Rectangle 57">
              <a:extLst>
                <a:ext uri="{FF2B5EF4-FFF2-40B4-BE49-F238E27FC236}">
                  <a16:creationId xmlns:a16="http://schemas.microsoft.com/office/drawing/2014/main" id="{E3BE38EF-4FCD-9DAA-2370-2A9E0E4F427C}"/>
                </a:ext>
              </a:extLst>
            </p:cNvPr>
            <p:cNvSpPr/>
            <p:nvPr/>
          </p:nvSpPr>
          <p:spPr>
            <a:xfrm>
              <a:off x="517106" y="2962892"/>
              <a:ext cx="895979" cy="605294"/>
            </a:xfrm>
            <a:prstGeom prst="rect">
              <a:avLst/>
            </a:prstGeom>
          </p:spPr>
          <p:txBody>
            <a:bodyPr wrap="square">
              <a:spAutoFit/>
            </a:bodyPr>
            <a:lstStyle/>
            <a:p>
              <a:pPr>
                <a:lnSpc>
                  <a:spcPts val="1000"/>
                </a:lnSpc>
              </a:pPr>
              <a:r>
                <a:rPr lang="es-ES" sz="900" b="1" cap="all" dirty="0">
                  <a:solidFill>
                    <a:srgbClr val="EA5C94"/>
                  </a:solidFill>
                  <a:latin typeface="Calibri" charset="0"/>
                  <a:ea typeface="Calibri" charset="0"/>
                  <a:cs typeface="Calibri" charset="0"/>
                </a:rPr>
                <a:t>B/ </a:t>
              </a:r>
            </a:p>
            <a:p>
              <a:pPr>
                <a:lnSpc>
                  <a:spcPts val="1000"/>
                </a:lnSpc>
              </a:pPr>
              <a:r>
                <a:rPr lang="es-ES" sz="900" b="1" cap="all" dirty="0">
                  <a:solidFill>
                    <a:srgbClr val="EA5C94"/>
                  </a:solidFill>
                  <a:latin typeface="Calibri" charset="0"/>
                  <a:ea typeface="Calibri" charset="0"/>
                  <a:cs typeface="Calibri" charset="0"/>
                </a:rPr>
                <a:t>SELECTION COMMITTEES </a:t>
              </a:r>
              <a:r>
                <a:rPr lang="es-ES" sz="900" cap="all" dirty="0">
                  <a:solidFill>
                    <a:srgbClr val="EA5C94"/>
                  </a:solidFill>
                  <a:latin typeface="Calibri" charset="0"/>
                  <a:ea typeface="Calibri" charset="0"/>
                  <a:cs typeface="Calibri" charset="0"/>
                </a:rPr>
                <a:t>(INTERVIEWS)</a:t>
              </a:r>
            </a:p>
          </p:txBody>
        </p:sp>
        <p:sp>
          <p:nvSpPr>
            <p:cNvPr id="36" name="Rectangle 51">
              <a:extLst>
                <a:ext uri="{FF2B5EF4-FFF2-40B4-BE49-F238E27FC236}">
                  <a16:creationId xmlns:a16="http://schemas.microsoft.com/office/drawing/2014/main" id="{A38E9B1A-FCE1-CF53-2206-E82D4C1FBFA6}"/>
                </a:ext>
              </a:extLst>
            </p:cNvPr>
            <p:cNvSpPr/>
            <p:nvPr/>
          </p:nvSpPr>
          <p:spPr>
            <a:xfrm>
              <a:off x="1504079" y="3007439"/>
              <a:ext cx="1483099" cy="230832"/>
            </a:xfrm>
            <a:prstGeom prst="rect">
              <a:avLst/>
            </a:prstGeom>
          </p:spPr>
          <p:txBody>
            <a:bodyPr wrap="none">
              <a:spAutoFit/>
            </a:bodyPr>
            <a:lstStyle/>
            <a:p>
              <a:r>
                <a:rPr lang="es-ES" sz="900" cap="all" dirty="0">
                  <a:solidFill>
                    <a:schemeClr val="tx1">
                      <a:lumMod val="75000"/>
                      <a:lumOff val="25000"/>
                    </a:schemeClr>
                  </a:solidFill>
                  <a:latin typeface="Calibri" charset="0"/>
                  <a:ea typeface="Calibri" charset="0"/>
                  <a:cs typeface="Calibri" charset="0"/>
                </a:rPr>
                <a:t>FACE TO FACE EVALUATION</a:t>
              </a:r>
            </a:p>
          </p:txBody>
        </p:sp>
        <p:sp>
          <p:nvSpPr>
            <p:cNvPr id="37" name="Rectangle 52">
              <a:extLst>
                <a:ext uri="{FF2B5EF4-FFF2-40B4-BE49-F238E27FC236}">
                  <a16:creationId xmlns:a16="http://schemas.microsoft.com/office/drawing/2014/main" id="{BC4E9A36-DEA3-9C6E-13E7-867A95DA4127}"/>
                </a:ext>
              </a:extLst>
            </p:cNvPr>
            <p:cNvSpPr/>
            <p:nvPr/>
          </p:nvSpPr>
          <p:spPr>
            <a:xfrm>
              <a:off x="1497346" y="3173126"/>
              <a:ext cx="1619339" cy="369332"/>
            </a:xfrm>
            <a:prstGeom prst="rect">
              <a:avLst/>
            </a:prstGeom>
          </p:spPr>
          <p:txBody>
            <a:bodyPr wrap="square">
              <a:spAutoFit/>
            </a:bodyPr>
            <a:lstStyle/>
            <a:p>
              <a:r>
                <a:rPr lang="en-AU" sz="900" b="1" noProof="1">
                  <a:solidFill>
                    <a:srgbClr val="EA5C94"/>
                  </a:solidFill>
                  <a:latin typeface="Calibri" charset="0"/>
                  <a:ea typeface="Calibri" charset="0"/>
                  <a:cs typeface="Calibri" charset="0"/>
                </a:rPr>
                <a:t>1 Committee (8-12 experts) </a:t>
              </a:r>
              <a:br>
                <a:rPr lang="en-AU" sz="900" b="1" noProof="1">
                  <a:solidFill>
                    <a:srgbClr val="EA5C94"/>
                  </a:solidFill>
                  <a:latin typeface="Calibri" charset="0"/>
                  <a:ea typeface="Calibri" charset="0"/>
                  <a:cs typeface="Calibri" charset="0"/>
                </a:rPr>
              </a:br>
              <a:r>
                <a:rPr lang="en-AU" sz="900" b="1" noProof="1">
                  <a:solidFill>
                    <a:srgbClr val="EA5C94"/>
                  </a:solidFill>
                  <a:latin typeface="Calibri" charset="0"/>
                  <a:ea typeface="Calibri" charset="0"/>
                  <a:cs typeface="Calibri" charset="0"/>
                </a:rPr>
                <a:t>/ Thematic Area</a:t>
              </a:r>
            </a:p>
          </p:txBody>
        </p:sp>
        <p:sp>
          <p:nvSpPr>
            <p:cNvPr id="38" name="Right Brace 56">
              <a:extLst>
                <a:ext uri="{FF2B5EF4-FFF2-40B4-BE49-F238E27FC236}">
                  <a16:creationId xmlns:a16="http://schemas.microsoft.com/office/drawing/2014/main" id="{65F7512C-4A90-54E4-E735-B31D33E49C0C}"/>
                </a:ext>
              </a:extLst>
            </p:cNvPr>
            <p:cNvSpPr/>
            <p:nvPr/>
          </p:nvSpPr>
          <p:spPr>
            <a:xfrm rot="10800000">
              <a:off x="1422772" y="2991627"/>
              <a:ext cx="112752" cy="663869"/>
            </a:xfrm>
            <a:prstGeom prst="rightBrace">
              <a:avLst>
                <a:gd name="adj1" fmla="val 50330"/>
                <a:gd name="adj2" fmla="val 67584"/>
              </a:avLst>
            </a:prstGeom>
            <a:ln w="12700">
              <a:solidFill>
                <a:srgbClr val="EA5C9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pic>
          <p:nvPicPr>
            <p:cNvPr id="39" name="Picture 59">
              <a:extLst>
                <a:ext uri="{FF2B5EF4-FFF2-40B4-BE49-F238E27FC236}">
                  <a16:creationId xmlns:a16="http://schemas.microsoft.com/office/drawing/2014/main" id="{6CD54827-D1F4-69C7-4D35-2A8302850BDA}"/>
                </a:ext>
              </a:extLst>
            </p:cNvPr>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616183" y="3548871"/>
              <a:ext cx="1173439" cy="117344"/>
            </a:xfrm>
            <a:prstGeom prst="rect">
              <a:avLst/>
            </a:prstGeom>
          </p:spPr>
        </p:pic>
        <p:sp>
          <p:nvSpPr>
            <p:cNvPr id="40" name="Rectangle 61">
              <a:extLst>
                <a:ext uri="{FF2B5EF4-FFF2-40B4-BE49-F238E27FC236}">
                  <a16:creationId xmlns:a16="http://schemas.microsoft.com/office/drawing/2014/main" id="{D50DE200-8011-1BAE-D98A-2EDF0DC1FF08}"/>
                </a:ext>
              </a:extLst>
            </p:cNvPr>
            <p:cNvSpPr/>
            <p:nvPr/>
          </p:nvSpPr>
          <p:spPr>
            <a:xfrm>
              <a:off x="539667" y="1613331"/>
              <a:ext cx="2573195" cy="180771"/>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bg1"/>
                </a:solidFill>
              </a:endParaRPr>
            </a:p>
          </p:txBody>
        </p:sp>
        <p:sp>
          <p:nvSpPr>
            <p:cNvPr id="41" name="Rectangle 5">
              <a:extLst>
                <a:ext uri="{FF2B5EF4-FFF2-40B4-BE49-F238E27FC236}">
                  <a16:creationId xmlns:a16="http://schemas.microsoft.com/office/drawing/2014/main" id="{6C90B8D4-661C-290A-34B8-C83D7275D68D}"/>
                </a:ext>
              </a:extLst>
            </p:cNvPr>
            <p:cNvSpPr/>
            <p:nvPr/>
          </p:nvSpPr>
          <p:spPr>
            <a:xfrm>
              <a:off x="494664" y="1578234"/>
              <a:ext cx="2467111" cy="246221"/>
            </a:xfrm>
            <a:prstGeom prst="rect">
              <a:avLst/>
            </a:prstGeom>
          </p:spPr>
          <p:txBody>
            <a:bodyPr wrap="square">
              <a:spAutoFit/>
            </a:bodyPr>
            <a:lstStyle/>
            <a:p>
              <a:pPr fontAlgn="auto">
                <a:spcAft>
                  <a:spcPts val="0"/>
                </a:spcAft>
              </a:pPr>
              <a:r>
                <a:rPr lang="en-AU" sz="1000" b="1" cap="all" noProof="1">
                  <a:solidFill>
                    <a:schemeClr val="bg1"/>
                  </a:solidFill>
                  <a:latin typeface="Calibri" charset="0"/>
                  <a:ea typeface="Calibri" charset="0"/>
                  <a:cs typeface="Calibri" charset="0"/>
                </a:rPr>
                <a:t>Elegible proposals </a:t>
              </a:r>
              <a:r>
                <a:rPr lang="en-AU" sz="1000" cap="all" noProof="1">
                  <a:solidFill>
                    <a:schemeClr val="bg1"/>
                  </a:solidFill>
                  <a:latin typeface="Calibri" charset="0"/>
                  <a:cs typeface="Calibri" charset="0"/>
                </a:rPr>
                <a:t>(2024: </a:t>
              </a:r>
              <a:r>
                <a:rPr lang="en-AU" sz="1000" b="1" cap="all" noProof="1">
                  <a:solidFill>
                    <a:schemeClr val="bg1"/>
                  </a:solidFill>
                  <a:latin typeface="Calibri" charset="0"/>
                  <a:ea typeface="Calibri" charset="0"/>
                  <a:cs typeface="Calibri" charset="0"/>
                </a:rPr>
                <a:t>535</a:t>
              </a:r>
              <a:r>
                <a:rPr lang="en-AU" sz="1000" cap="all" noProof="1">
                  <a:solidFill>
                    <a:schemeClr val="bg1"/>
                  </a:solidFill>
                  <a:latin typeface="Calibri" charset="0"/>
                  <a:ea typeface="Calibri" charset="0"/>
                  <a:cs typeface="Calibri" charset="0"/>
                </a:rPr>
                <a:t>) </a:t>
              </a:r>
            </a:p>
          </p:txBody>
        </p:sp>
        <p:sp>
          <p:nvSpPr>
            <p:cNvPr id="42" name="Rectangle 69">
              <a:extLst>
                <a:ext uri="{FF2B5EF4-FFF2-40B4-BE49-F238E27FC236}">
                  <a16:creationId xmlns:a16="http://schemas.microsoft.com/office/drawing/2014/main" id="{29451E4F-D604-E029-BC0E-BD64F52C77C6}"/>
                </a:ext>
              </a:extLst>
            </p:cNvPr>
            <p:cNvSpPr/>
            <p:nvPr/>
          </p:nvSpPr>
          <p:spPr>
            <a:xfrm>
              <a:off x="539669" y="3979302"/>
              <a:ext cx="2573194" cy="180771"/>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3" name="Rectangle 70">
              <a:extLst>
                <a:ext uri="{FF2B5EF4-FFF2-40B4-BE49-F238E27FC236}">
                  <a16:creationId xmlns:a16="http://schemas.microsoft.com/office/drawing/2014/main" id="{611354B7-0AA3-5197-05A7-50C7CF526124}"/>
                </a:ext>
              </a:extLst>
            </p:cNvPr>
            <p:cNvSpPr/>
            <p:nvPr/>
          </p:nvSpPr>
          <p:spPr>
            <a:xfrm>
              <a:off x="513539" y="3943228"/>
              <a:ext cx="2623370" cy="246221"/>
            </a:xfrm>
            <a:prstGeom prst="rect">
              <a:avLst/>
            </a:prstGeom>
          </p:spPr>
          <p:txBody>
            <a:bodyPr wrap="square">
              <a:spAutoFit/>
            </a:bodyPr>
            <a:lstStyle/>
            <a:p>
              <a:pPr fontAlgn="auto">
                <a:spcAft>
                  <a:spcPts val="0"/>
                </a:spcAft>
              </a:pPr>
              <a:r>
                <a:rPr lang="es-ES" sz="1000" b="1" cap="all" dirty="0">
                  <a:solidFill>
                    <a:schemeClr val="bg1"/>
                  </a:solidFill>
                  <a:latin typeface="Calibri" charset="0"/>
                  <a:ea typeface="Calibri" charset="0"/>
                  <a:cs typeface="Calibri" charset="0"/>
                </a:rPr>
                <a:t>SELECTED PROPOSALS </a:t>
              </a:r>
              <a:r>
                <a:rPr lang="es-ES" sz="1000" cap="all" dirty="0">
                  <a:solidFill>
                    <a:schemeClr val="bg1"/>
                  </a:solidFill>
                  <a:latin typeface="Calibri" charset="0"/>
                  <a:cs typeface="Calibri" charset="0"/>
                </a:rPr>
                <a:t>(2024: </a:t>
              </a:r>
              <a:r>
                <a:rPr lang="es-ES" sz="1000" b="1" cap="all" dirty="0">
                  <a:solidFill>
                    <a:schemeClr val="bg1"/>
                  </a:solidFill>
                  <a:latin typeface="Calibri" charset="0"/>
                  <a:cs typeface="Calibri" charset="0"/>
                </a:rPr>
                <a:t>33-35</a:t>
              </a:r>
              <a:r>
                <a:rPr lang="es-ES" sz="1000" cap="all" dirty="0">
                  <a:solidFill>
                    <a:schemeClr val="bg1"/>
                  </a:solidFill>
                  <a:latin typeface="Calibri" charset="0"/>
                  <a:ea typeface="Calibri" charset="0"/>
                  <a:cs typeface="Calibri" charset="0"/>
                </a:rPr>
                <a:t>) </a:t>
              </a:r>
            </a:p>
          </p:txBody>
        </p:sp>
        <p:grpSp>
          <p:nvGrpSpPr>
            <p:cNvPr id="44" name="Agrupa 1">
              <a:extLst>
                <a:ext uri="{FF2B5EF4-FFF2-40B4-BE49-F238E27FC236}">
                  <a16:creationId xmlns:a16="http://schemas.microsoft.com/office/drawing/2014/main" id="{CC3B1196-E946-6EBB-A6F9-2078CE30728C}"/>
                </a:ext>
              </a:extLst>
            </p:cNvPr>
            <p:cNvGrpSpPr/>
            <p:nvPr/>
          </p:nvGrpSpPr>
          <p:grpSpPr>
            <a:xfrm>
              <a:off x="610863" y="2595862"/>
              <a:ext cx="2502000" cy="176597"/>
              <a:chOff x="4229614" y="2395153"/>
              <a:chExt cx="2502000" cy="176597"/>
            </a:xfrm>
          </p:grpSpPr>
          <p:cxnSp>
            <p:nvCxnSpPr>
              <p:cNvPr id="56" name="Conector recto 9">
                <a:extLst>
                  <a:ext uri="{FF2B5EF4-FFF2-40B4-BE49-F238E27FC236}">
                    <a16:creationId xmlns:a16="http://schemas.microsoft.com/office/drawing/2014/main" id="{CB99A14F-CEA1-76BB-78B0-185FD85B36AA}"/>
                  </a:ext>
                </a:extLst>
              </p:cNvPr>
              <p:cNvCxnSpPr>
                <a:cxnSpLocks/>
              </p:cNvCxnSpPr>
              <p:nvPr/>
            </p:nvCxnSpPr>
            <p:spPr>
              <a:xfrm>
                <a:off x="4229614" y="2395153"/>
                <a:ext cx="2502000" cy="0"/>
              </a:xfrm>
              <a:prstGeom prst="line">
                <a:avLst/>
              </a:prstGeom>
              <a:ln w="6350">
                <a:solidFill>
                  <a:srgbClr val="EA5C94"/>
                </a:solidFill>
              </a:ln>
              <a:effectLst/>
            </p:spPr>
            <p:style>
              <a:lnRef idx="2">
                <a:schemeClr val="accent1"/>
              </a:lnRef>
              <a:fillRef idx="0">
                <a:schemeClr val="accent1"/>
              </a:fillRef>
              <a:effectRef idx="1">
                <a:schemeClr val="accent1"/>
              </a:effectRef>
              <a:fontRef idx="minor">
                <a:schemeClr val="tx1"/>
              </a:fontRef>
            </p:style>
          </p:cxnSp>
          <p:cxnSp>
            <p:nvCxnSpPr>
              <p:cNvPr id="57" name="Conector recto 9">
                <a:extLst>
                  <a:ext uri="{FF2B5EF4-FFF2-40B4-BE49-F238E27FC236}">
                    <a16:creationId xmlns:a16="http://schemas.microsoft.com/office/drawing/2014/main" id="{C5A887FD-F534-539E-B1CF-2340E693406E}"/>
                  </a:ext>
                </a:extLst>
              </p:cNvPr>
              <p:cNvCxnSpPr>
                <a:cxnSpLocks/>
              </p:cNvCxnSpPr>
              <p:nvPr/>
            </p:nvCxnSpPr>
            <p:spPr>
              <a:xfrm>
                <a:off x="4229614" y="2571750"/>
                <a:ext cx="2502000" cy="0"/>
              </a:xfrm>
              <a:prstGeom prst="line">
                <a:avLst/>
              </a:prstGeom>
              <a:ln w="6350">
                <a:solidFill>
                  <a:srgbClr val="EA5C94"/>
                </a:solidFill>
              </a:ln>
              <a:effectLst/>
            </p:spPr>
            <p:style>
              <a:lnRef idx="2">
                <a:schemeClr val="accent1"/>
              </a:lnRef>
              <a:fillRef idx="0">
                <a:schemeClr val="accent1"/>
              </a:fillRef>
              <a:effectRef idx="1">
                <a:schemeClr val="accent1"/>
              </a:effectRef>
              <a:fontRef idx="minor">
                <a:schemeClr val="tx1"/>
              </a:fontRef>
            </p:style>
          </p:cxnSp>
        </p:grpSp>
        <p:cxnSp>
          <p:nvCxnSpPr>
            <p:cNvPr id="45" name="Straight Arrow Connector 74">
              <a:extLst>
                <a:ext uri="{FF2B5EF4-FFF2-40B4-BE49-F238E27FC236}">
                  <a16:creationId xmlns:a16="http://schemas.microsoft.com/office/drawing/2014/main" id="{3C7DB50D-45A3-399A-D7DC-CC3F979223B1}"/>
                </a:ext>
              </a:extLst>
            </p:cNvPr>
            <p:cNvCxnSpPr/>
            <p:nvPr/>
          </p:nvCxnSpPr>
          <p:spPr>
            <a:xfrm>
              <a:off x="697895" y="2415645"/>
              <a:ext cx="0" cy="517171"/>
            </a:xfrm>
            <a:prstGeom prst="straightConnector1">
              <a:avLst/>
            </a:prstGeom>
            <a:ln w="15875">
              <a:solidFill>
                <a:srgbClr val="EA5C94"/>
              </a:solidFill>
              <a:tailEnd type="arrow" w="lg" len="sm"/>
            </a:ln>
            <a:effectLst/>
          </p:spPr>
          <p:style>
            <a:lnRef idx="2">
              <a:schemeClr val="accent1"/>
            </a:lnRef>
            <a:fillRef idx="0">
              <a:schemeClr val="accent1"/>
            </a:fillRef>
            <a:effectRef idx="1">
              <a:schemeClr val="accent1"/>
            </a:effectRef>
            <a:fontRef idx="minor">
              <a:schemeClr val="tx1"/>
            </a:fontRef>
          </p:style>
        </p:cxnSp>
        <p:sp>
          <p:nvSpPr>
            <p:cNvPr id="46" name="Oval 2">
              <a:extLst>
                <a:ext uri="{FF2B5EF4-FFF2-40B4-BE49-F238E27FC236}">
                  <a16:creationId xmlns:a16="http://schemas.microsoft.com/office/drawing/2014/main" id="{F025B172-F4F0-2F6B-E7DF-7CD91B8255D5}"/>
                </a:ext>
              </a:extLst>
            </p:cNvPr>
            <p:cNvSpPr/>
            <p:nvPr/>
          </p:nvSpPr>
          <p:spPr>
            <a:xfrm>
              <a:off x="642891" y="2630016"/>
              <a:ext cx="118102" cy="118100"/>
            </a:xfrm>
            <a:prstGeom prst="ellipse">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50" name="Straight Arrow Connector 81">
              <a:extLst>
                <a:ext uri="{FF2B5EF4-FFF2-40B4-BE49-F238E27FC236}">
                  <a16:creationId xmlns:a16="http://schemas.microsoft.com/office/drawing/2014/main" id="{1D5D5022-7F80-FA2C-AB32-C937DB2DD3B9}"/>
                </a:ext>
              </a:extLst>
            </p:cNvPr>
            <p:cNvCxnSpPr/>
            <p:nvPr/>
          </p:nvCxnSpPr>
          <p:spPr>
            <a:xfrm>
              <a:off x="697895" y="3587104"/>
              <a:ext cx="0" cy="288000"/>
            </a:xfrm>
            <a:prstGeom prst="straightConnector1">
              <a:avLst/>
            </a:prstGeom>
            <a:ln w="15875">
              <a:solidFill>
                <a:srgbClr val="EA5C94"/>
              </a:solidFill>
              <a:tailEnd type="arrow" w="lg" len="sm"/>
            </a:ln>
            <a:effectLst/>
          </p:spPr>
          <p:style>
            <a:lnRef idx="2">
              <a:schemeClr val="accent1"/>
            </a:lnRef>
            <a:fillRef idx="0">
              <a:schemeClr val="accent1"/>
            </a:fillRef>
            <a:effectRef idx="1">
              <a:schemeClr val="accent1"/>
            </a:effectRef>
            <a:fontRef idx="minor">
              <a:schemeClr val="tx1"/>
            </a:fontRef>
          </p:style>
        </p:cxnSp>
      </p:grpSp>
      <p:sp>
        <p:nvSpPr>
          <p:cNvPr id="58" name="Google Shape;177;p24">
            <a:extLst>
              <a:ext uri="{FF2B5EF4-FFF2-40B4-BE49-F238E27FC236}">
                <a16:creationId xmlns:a16="http://schemas.microsoft.com/office/drawing/2014/main" id="{3C6C9FE0-3E43-AA6B-7467-1F938E893D76}"/>
              </a:ext>
            </a:extLst>
          </p:cNvPr>
          <p:cNvSpPr txBox="1">
            <a:spLocks/>
          </p:cNvSpPr>
          <p:nvPr/>
        </p:nvSpPr>
        <p:spPr>
          <a:xfrm>
            <a:off x="530062" y="1287812"/>
            <a:ext cx="2036867" cy="25294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l" defTabSz="914400" rtl="0" eaLnBrk="1" fontAlgn="auto" latinLnBrk="0" hangingPunct="1">
              <a:lnSpc>
                <a:spcPct val="100000"/>
              </a:lnSpc>
              <a:spcAft>
                <a:spcPts val="1800"/>
              </a:spcAft>
              <a:buClr>
                <a:srgbClr val="666666"/>
              </a:buClr>
              <a:buSzPts val="1400"/>
              <a:buFont typeface="Roboto"/>
              <a:buNone/>
              <a:tabLst/>
              <a:defRPr/>
            </a:pPr>
            <a:r>
              <a:rPr kumimoji="0" lang="en-US" sz="1300" i="1" u="none" strike="noStrike" kern="0" cap="none" spc="0" normalizeH="0" baseline="0" noProof="0" dirty="0">
                <a:ln>
                  <a:noFill/>
                </a:ln>
                <a:solidFill>
                  <a:schemeClr val="tx1">
                    <a:lumMod val="85000"/>
                    <a:lumOff val="15000"/>
                  </a:schemeClr>
                </a:solidFill>
                <a:effectLst/>
                <a:uLnTx/>
                <a:uFillTx/>
                <a:latin typeface="Times" charset="0"/>
                <a:ea typeface="Times" charset="0"/>
                <a:cs typeface="Times" charset="0"/>
                <a:sym typeface="Roboto"/>
              </a:rPr>
              <a:t>Evaluation phases</a:t>
            </a:r>
          </a:p>
        </p:txBody>
      </p:sp>
      <p:cxnSp>
        <p:nvCxnSpPr>
          <p:cNvPr id="59" name="Conector recto 9">
            <a:extLst>
              <a:ext uri="{FF2B5EF4-FFF2-40B4-BE49-F238E27FC236}">
                <a16:creationId xmlns:a16="http://schemas.microsoft.com/office/drawing/2014/main" id="{4306B72B-71B7-489A-A952-F4927977D5DF}"/>
              </a:ext>
            </a:extLst>
          </p:cNvPr>
          <p:cNvCxnSpPr>
            <a:cxnSpLocks/>
          </p:cNvCxnSpPr>
          <p:nvPr/>
        </p:nvCxnSpPr>
        <p:spPr>
          <a:xfrm flipH="1">
            <a:off x="530065" y="1550626"/>
            <a:ext cx="2571948"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330" name="Grupo 329">
            <a:extLst>
              <a:ext uri="{FF2B5EF4-FFF2-40B4-BE49-F238E27FC236}">
                <a16:creationId xmlns:a16="http://schemas.microsoft.com/office/drawing/2014/main" id="{615B3562-66A5-A512-88A7-950230BF0EC8}"/>
              </a:ext>
            </a:extLst>
          </p:cNvPr>
          <p:cNvGrpSpPr/>
          <p:nvPr/>
        </p:nvGrpSpPr>
        <p:grpSpPr>
          <a:xfrm>
            <a:off x="3423023" y="1287812"/>
            <a:ext cx="2630830" cy="1402242"/>
            <a:chOff x="3553650" y="1287812"/>
            <a:chExt cx="2630830" cy="1402242"/>
          </a:xfrm>
        </p:grpSpPr>
        <p:grpSp>
          <p:nvGrpSpPr>
            <p:cNvPr id="328" name="Grupo 327">
              <a:extLst>
                <a:ext uri="{FF2B5EF4-FFF2-40B4-BE49-F238E27FC236}">
                  <a16:creationId xmlns:a16="http://schemas.microsoft.com/office/drawing/2014/main" id="{80AA8A30-3149-7B59-CF7F-9F6B236B4001}"/>
                </a:ext>
              </a:extLst>
            </p:cNvPr>
            <p:cNvGrpSpPr/>
            <p:nvPr/>
          </p:nvGrpSpPr>
          <p:grpSpPr>
            <a:xfrm>
              <a:off x="3553650" y="1633026"/>
              <a:ext cx="1500796" cy="1057028"/>
              <a:chOff x="4459854" y="1723054"/>
              <a:chExt cx="1500796" cy="1057028"/>
            </a:xfrm>
          </p:grpSpPr>
          <p:sp>
            <p:nvSpPr>
              <p:cNvPr id="322" name="Rectángulo 321">
                <a:extLst>
                  <a:ext uri="{FF2B5EF4-FFF2-40B4-BE49-F238E27FC236}">
                    <a16:creationId xmlns:a16="http://schemas.microsoft.com/office/drawing/2014/main" id="{5882D65D-EEAE-1B89-D830-01826E3D1E1F}"/>
                  </a:ext>
                </a:extLst>
              </p:cNvPr>
              <p:cNvSpPr/>
              <p:nvPr/>
            </p:nvSpPr>
            <p:spPr>
              <a:xfrm>
                <a:off x="4459854" y="1901765"/>
                <a:ext cx="1500796" cy="878317"/>
              </a:xfrm>
              <a:prstGeom prst="rect">
                <a:avLst/>
              </a:prstGeom>
            </p:spPr>
            <p:txBody>
              <a:bodyPr wrap="square">
                <a:spAutoFit/>
              </a:bodyPr>
              <a:lstStyle/>
              <a:p>
                <a:pPr algn="l" fontAlgn="auto">
                  <a:lnSpc>
                    <a:spcPct val="85000"/>
                  </a:lnSpc>
                  <a:spcBef>
                    <a:spcPts val="0"/>
                  </a:spcBef>
                  <a:spcAft>
                    <a:spcPts val="900"/>
                  </a:spcAft>
                  <a:buSzPct val="80000"/>
                </a:pPr>
                <a:r>
                  <a:rPr lang="en-AU" sz="1000" noProof="1">
                    <a:latin typeface="Calibri" charset="0"/>
                    <a:cs typeface="Calibri" charset="0"/>
                  </a:rPr>
                  <a:t>How to match reviewers with proposals considering the huge dimensionality problem (hundred thousands of MeSH terms)</a:t>
                </a:r>
              </a:p>
            </p:txBody>
          </p:sp>
          <p:sp>
            <p:nvSpPr>
              <p:cNvPr id="323" name="Title 2">
                <a:extLst>
                  <a:ext uri="{FF2B5EF4-FFF2-40B4-BE49-F238E27FC236}">
                    <a16:creationId xmlns:a16="http://schemas.microsoft.com/office/drawing/2014/main" id="{41C691F0-6FBF-FBA6-B0A4-2F8DC1BF9928}"/>
                  </a:ext>
                </a:extLst>
              </p:cNvPr>
              <p:cNvSpPr txBox="1">
                <a:spLocks/>
              </p:cNvSpPr>
              <p:nvPr/>
            </p:nvSpPr>
            <p:spPr>
              <a:xfrm>
                <a:off x="4530621" y="1723054"/>
                <a:ext cx="1296000" cy="178711"/>
              </a:xfrm>
              <a:prstGeom prst="rect">
                <a:avLst/>
              </a:prstGeom>
              <a:solidFill>
                <a:srgbClr val="47393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challenge:</a:t>
                </a:r>
              </a:p>
            </p:txBody>
          </p:sp>
        </p:grpSp>
        <p:grpSp>
          <p:nvGrpSpPr>
            <p:cNvPr id="329" name="Grupo 328">
              <a:extLst>
                <a:ext uri="{FF2B5EF4-FFF2-40B4-BE49-F238E27FC236}">
                  <a16:creationId xmlns:a16="http://schemas.microsoft.com/office/drawing/2014/main" id="{DA040436-4262-865E-A35C-BAE1A61E0F89}"/>
                </a:ext>
              </a:extLst>
            </p:cNvPr>
            <p:cNvGrpSpPr/>
            <p:nvPr/>
          </p:nvGrpSpPr>
          <p:grpSpPr>
            <a:xfrm>
              <a:off x="5081657" y="1633026"/>
              <a:ext cx="1102823" cy="533808"/>
              <a:chOff x="4459854" y="2996289"/>
              <a:chExt cx="1500796" cy="533808"/>
            </a:xfrm>
          </p:grpSpPr>
          <p:sp>
            <p:nvSpPr>
              <p:cNvPr id="324" name="Rectángulo 323">
                <a:extLst>
                  <a:ext uri="{FF2B5EF4-FFF2-40B4-BE49-F238E27FC236}">
                    <a16:creationId xmlns:a16="http://schemas.microsoft.com/office/drawing/2014/main" id="{8FF31596-B947-DF84-0725-33A3FBD84703}"/>
                  </a:ext>
                </a:extLst>
              </p:cNvPr>
              <p:cNvSpPr/>
              <p:nvPr/>
            </p:nvSpPr>
            <p:spPr>
              <a:xfrm>
                <a:off x="4459854" y="3175000"/>
                <a:ext cx="1500796" cy="355097"/>
              </a:xfrm>
              <a:prstGeom prst="rect">
                <a:avLst/>
              </a:prstGeom>
            </p:spPr>
            <p:txBody>
              <a:bodyPr wrap="square">
                <a:spAutoFit/>
              </a:bodyPr>
              <a:lstStyle/>
              <a:p>
                <a:pPr algn="l" fontAlgn="auto">
                  <a:lnSpc>
                    <a:spcPct val="85000"/>
                  </a:lnSpc>
                  <a:spcBef>
                    <a:spcPts val="0"/>
                  </a:spcBef>
                  <a:spcAft>
                    <a:spcPts val="900"/>
                  </a:spcAft>
                  <a:buSzPct val="80000"/>
                </a:pPr>
                <a:r>
                  <a:rPr lang="en-AU" sz="1000" dirty="0">
                    <a:latin typeface="Calibri" charset="0"/>
                    <a:cs typeface="Calibri" charset="0"/>
                  </a:rPr>
                  <a:t>AI algorithm for the Matching process</a:t>
                </a:r>
              </a:p>
            </p:txBody>
          </p:sp>
          <p:sp>
            <p:nvSpPr>
              <p:cNvPr id="325" name="Title 2">
                <a:extLst>
                  <a:ext uri="{FF2B5EF4-FFF2-40B4-BE49-F238E27FC236}">
                    <a16:creationId xmlns:a16="http://schemas.microsoft.com/office/drawing/2014/main" id="{028A85A8-2965-AD82-899C-B3DC91B02E35}"/>
                  </a:ext>
                </a:extLst>
              </p:cNvPr>
              <p:cNvSpPr txBox="1">
                <a:spLocks/>
              </p:cNvSpPr>
              <p:nvPr/>
            </p:nvSpPr>
            <p:spPr>
              <a:xfrm>
                <a:off x="4530621" y="2996289"/>
                <a:ext cx="1296000" cy="178711"/>
              </a:xfrm>
              <a:prstGeom prst="rect">
                <a:avLst/>
              </a:prstGeom>
              <a:solidFill>
                <a:srgbClr val="47393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solution:</a:t>
                </a:r>
              </a:p>
            </p:txBody>
          </p:sp>
        </p:grpSp>
        <p:sp>
          <p:nvSpPr>
            <p:cNvPr id="326" name="Google Shape;177;p24">
              <a:extLst>
                <a:ext uri="{FF2B5EF4-FFF2-40B4-BE49-F238E27FC236}">
                  <a16:creationId xmlns:a16="http://schemas.microsoft.com/office/drawing/2014/main" id="{6F47F892-3FA2-7804-AD9D-82346049D88D}"/>
                </a:ext>
              </a:extLst>
            </p:cNvPr>
            <p:cNvSpPr txBox="1">
              <a:spLocks/>
            </p:cNvSpPr>
            <p:nvPr/>
          </p:nvSpPr>
          <p:spPr>
            <a:xfrm>
              <a:off x="3614905" y="1287812"/>
              <a:ext cx="736031" cy="25294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l" defTabSz="914400" rtl="0" eaLnBrk="1" fontAlgn="auto" latinLnBrk="0" hangingPunct="1">
                <a:lnSpc>
                  <a:spcPct val="100000"/>
                </a:lnSpc>
                <a:spcAft>
                  <a:spcPts val="1800"/>
                </a:spcAft>
                <a:buClr>
                  <a:srgbClr val="666666"/>
                </a:buClr>
                <a:buSzPts val="1400"/>
                <a:buFont typeface="Roboto"/>
                <a:buNone/>
                <a:tabLst/>
                <a:defRPr/>
              </a:pPr>
              <a:r>
                <a:rPr kumimoji="0" lang="en-US" sz="1300" i="1" u="none" strike="noStrike" kern="0" cap="none" spc="0" normalizeH="0" baseline="0" noProof="0" dirty="0">
                  <a:ln>
                    <a:noFill/>
                  </a:ln>
                  <a:solidFill>
                    <a:schemeClr val="tx1">
                      <a:lumMod val="85000"/>
                      <a:lumOff val="15000"/>
                    </a:schemeClr>
                  </a:solidFill>
                  <a:effectLst/>
                  <a:uLnTx/>
                  <a:uFillTx/>
                  <a:latin typeface="Times" charset="0"/>
                  <a:ea typeface="Times" charset="0"/>
                  <a:cs typeface="Times" charset="0"/>
                  <a:sym typeface="Roboto"/>
                </a:rPr>
                <a:t>Project 1</a:t>
              </a:r>
            </a:p>
          </p:txBody>
        </p:sp>
        <p:cxnSp>
          <p:nvCxnSpPr>
            <p:cNvPr id="327" name="Conector recto 9">
              <a:extLst>
                <a:ext uri="{FF2B5EF4-FFF2-40B4-BE49-F238E27FC236}">
                  <a16:creationId xmlns:a16="http://schemas.microsoft.com/office/drawing/2014/main" id="{301F5B60-2719-0431-AB48-67F9B13200AB}"/>
                </a:ext>
              </a:extLst>
            </p:cNvPr>
            <p:cNvCxnSpPr>
              <a:cxnSpLocks/>
            </p:cNvCxnSpPr>
            <p:nvPr/>
          </p:nvCxnSpPr>
          <p:spPr>
            <a:xfrm flipH="1">
              <a:off x="3614908" y="1550626"/>
              <a:ext cx="2484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31" name="Grupo 330">
            <a:extLst>
              <a:ext uri="{FF2B5EF4-FFF2-40B4-BE49-F238E27FC236}">
                <a16:creationId xmlns:a16="http://schemas.microsoft.com/office/drawing/2014/main" id="{2FCA4B86-DFA4-AC92-6806-941F236F649A}"/>
              </a:ext>
            </a:extLst>
          </p:cNvPr>
          <p:cNvGrpSpPr/>
          <p:nvPr/>
        </p:nvGrpSpPr>
        <p:grpSpPr>
          <a:xfrm>
            <a:off x="6286802" y="1287812"/>
            <a:ext cx="2733151" cy="1271437"/>
            <a:chOff x="3553650" y="1287812"/>
            <a:chExt cx="2733151" cy="1271437"/>
          </a:xfrm>
        </p:grpSpPr>
        <p:grpSp>
          <p:nvGrpSpPr>
            <p:cNvPr id="332" name="Grupo 331">
              <a:extLst>
                <a:ext uri="{FF2B5EF4-FFF2-40B4-BE49-F238E27FC236}">
                  <a16:creationId xmlns:a16="http://schemas.microsoft.com/office/drawing/2014/main" id="{B6667211-C075-B1C5-8283-9F4F06E56B5C}"/>
                </a:ext>
              </a:extLst>
            </p:cNvPr>
            <p:cNvGrpSpPr/>
            <p:nvPr/>
          </p:nvGrpSpPr>
          <p:grpSpPr>
            <a:xfrm>
              <a:off x="3553650" y="1633026"/>
              <a:ext cx="1500796" cy="795418"/>
              <a:chOff x="4459854" y="1723054"/>
              <a:chExt cx="1500796" cy="795418"/>
            </a:xfrm>
          </p:grpSpPr>
          <p:sp>
            <p:nvSpPr>
              <p:cNvPr id="338" name="Rectángulo 337">
                <a:extLst>
                  <a:ext uri="{FF2B5EF4-FFF2-40B4-BE49-F238E27FC236}">
                    <a16:creationId xmlns:a16="http://schemas.microsoft.com/office/drawing/2014/main" id="{6F52DF9B-B578-61AF-EAB6-50A33CD15441}"/>
                  </a:ext>
                </a:extLst>
              </p:cNvPr>
              <p:cNvSpPr/>
              <p:nvPr/>
            </p:nvSpPr>
            <p:spPr>
              <a:xfrm>
                <a:off x="4459854" y="1901765"/>
                <a:ext cx="1500796" cy="616707"/>
              </a:xfrm>
              <a:prstGeom prst="rect">
                <a:avLst/>
              </a:prstGeom>
            </p:spPr>
            <p:txBody>
              <a:bodyPr wrap="square">
                <a:spAutoFit/>
              </a:bodyPr>
              <a:lstStyle/>
              <a:p>
                <a:pPr algn="l" fontAlgn="auto">
                  <a:lnSpc>
                    <a:spcPct val="85000"/>
                  </a:lnSpc>
                  <a:spcBef>
                    <a:spcPts val="0"/>
                  </a:spcBef>
                  <a:spcAft>
                    <a:spcPts val="900"/>
                  </a:spcAft>
                  <a:buSzPct val="80000"/>
                </a:pPr>
                <a:r>
                  <a:rPr lang="en-AU" sz="1000" noProof="1">
                    <a:latin typeface="Calibri" charset="0"/>
                    <a:cs typeface="Calibri" charset="0"/>
                  </a:rPr>
                  <a:t>Can the initial screening be improved so that the workload of the evaluators is alleviated?</a:t>
                </a:r>
              </a:p>
            </p:txBody>
          </p:sp>
          <p:sp>
            <p:nvSpPr>
              <p:cNvPr id="339" name="Title 2">
                <a:extLst>
                  <a:ext uri="{FF2B5EF4-FFF2-40B4-BE49-F238E27FC236}">
                    <a16:creationId xmlns:a16="http://schemas.microsoft.com/office/drawing/2014/main" id="{34253414-BDE4-3C13-D1FC-5034593418FE}"/>
                  </a:ext>
                </a:extLst>
              </p:cNvPr>
              <p:cNvSpPr txBox="1">
                <a:spLocks/>
              </p:cNvSpPr>
              <p:nvPr/>
            </p:nvSpPr>
            <p:spPr>
              <a:xfrm>
                <a:off x="4530621" y="1723054"/>
                <a:ext cx="1296000" cy="178711"/>
              </a:xfrm>
              <a:prstGeom prst="rect">
                <a:avLst/>
              </a:prstGeom>
              <a:solidFill>
                <a:srgbClr val="47393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challenge:</a:t>
                </a:r>
              </a:p>
            </p:txBody>
          </p:sp>
        </p:grpSp>
        <p:grpSp>
          <p:nvGrpSpPr>
            <p:cNvPr id="333" name="Grupo 332">
              <a:extLst>
                <a:ext uri="{FF2B5EF4-FFF2-40B4-BE49-F238E27FC236}">
                  <a16:creationId xmlns:a16="http://schemas.microsoft.com/office/drawing/2014/main" id="{2F1CAA71-B90F-DE6D-B824-BF06E251308E}"/>
                </a:ext>
              </a:extLst>
            </p:cNvPr>
            <p:cNvGrpSpPr/>
            <p:nvPr/>
          </p:nvGrpSpPr>
          <p:grpSpPr>
            <a:xfrm>
              <a:off x="5081656" y="1633026"/>
              <a:ext cx="1205145" cy="926223"/>
              <a:chOff x="4459854" y="2996289"/>
              <a:chExt cx="1640043" cy="926223"/>
            </a:xfrm>
          </p:grpSpPr>
          <p:sp>
            <p:nvSpPr>
              <p:cNvPr id="336" name="Rectángulo 335">
                <a:extLst>
                  <a:ext uri="{FF2B5EF4-FFF2-40B4-BE49-F238E27FC236}">
                    <a16:creationId xmlns:a16="http://schemas.microsoft.com/office/drawing/2014/main" id="{7478259A-A32B-3054-90F5-6AB90271DE3D}"/>
                  </a:ext>
                </a:extLst>
              </p:cNvPr>
              <p:cNvSpPr/>
              <p:nvPr/>
            </p:nvSpPr>
            <p:spPr>
              <a:xfrm>
                <a:off x="4459854" y="3175000"/>
                <a:ext cx="1640043" cy="747512"/>
              </a:xfrm>
              <a:prstGeom prst="rect">
                <a:avLst/>
              </a:prstGeom>
            </p:spPr>
            <p:txBody>
              <a:bodyPr wrap="square">
                <a:spAutoFit/>
              </a:bodyPr>
              <a:lstStyle/>
              <a:p>
                <a:pPr algn="l" fontAlgn="auto">
                  <a:lnSpc>
                    <a:spcPct val="85000"/>
                  </a:lnSpc>
                  <a:spcBef>
                    <a:spcPts val="0"/>
                  </a:spcBef>
                  <a:spcAft>
                    <a:spcPts val="900"/>
                  </a:spcAft>
                  <a:buSzPct val="80000"/>
                </a:pPr>
                <a:r>
                  <a:rPr lang="en-AU" sz="1000" dirty="0">
                    <a:latin typeface="Calibri" charset="0"/>
                    <a:cs typeface="Calibri" charset="0"/>
                  </a:rPr>
                  <a:t>AI pre-screening to assist detecting proposals with low chances to be funded</a:t>
                </a:r>
              </a:p>
            </p:txBody>
          </p:sp>
          <p:sp>
            <p:nvSpPr>
              <p:cNvPr id="337" name="Title 2">
                <a:extLst>
                  <a:ext uri="{FF2B5EF4-FFF2-40B4-BE49-F238E27FC236}">
                    <a16:creationId xmlns:a16="http://schemas.microsoft.com/office/drawing/2014/main" id="{806D2838-2F9A-01C5-2A60-0B314DF16C4C}"/>
                  </a:ext>
                </a:extLst>
              </p:cNvPr>
              <p:cNvSpPr txBox="1">
                <a:spLocks/>
              </p:cNvSpPr>
              <p:nvPr/>
            </p:nvSpPr>
            <p:spPr>
              <a:xfrm>
                <a:off x="4530621" y="2996289"/>
                <a:ext cx="1296000" cy="178711"/>
              </a:xfrm>
              <a:prstGeom prst="rect">
                <a:avLst/>
              </a:prstGeom>
              <a:solidFill>
                <a:srgbClr val="47393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solution:</a:t>
                </a:r>
              </a:p>
            </p:txBody>
          </p:sp>
        </p:grpSp>
        <p:sp>
          <p:nvSpPr>
            <p:cNvPr id="334" name="Google Shape;177;p24">
              <a:extLst>
                <a:ext uri="{FF2B5EF4-FFF2-40B4-BE49-F238E27FC236}">
                  <a16:creationId xmlns:a16="http://schemas.microsoft.com/office/drawing/2014/main" id="{591DDA35-8A1E-D2EA-7828-F8EF5B16A929}"/>
                </a:ext>
              </a:extLst>
            </p:cNvPr>
            <p:cNvSpPr txBox="1">
              <a:spLocks/>
            </p:cNvSpPr>
            <p:nvPr/>
          </p:nvSpPr>
          <p:spPr>
            <a:xfrm>
              <a:off x="3614905" y="1287812"/>
              <a:ext cx="736031" cy="25294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l" defTabSz="914400" rtl="0" eaLnBrk="1" fontAlgn="auto" latinLnBrk="0" hangingPunct="1">
                <a:lnSpc>
                  <a:spcPct val="100000"/>
                </a:lnSpc>
                <a:spcAft>
                  <a:spcPts val="1800"/>
                </a:spcAft>
                <a:buClr>
                  <a:srgbClr val="666666"/>
                </a:buClr>
                <a:buSzPts val="1400"/>
                <a:buFont typeface="Roboto"/>
                <a:buNone/>
                <a:tabLst/>
                <a:defRPr/>
              </a:pPr>
              <a:r>
                <a:rPr kumimoji="0" lang="en-US" sz="1300" i="1" u="none" strike="noStrike" kern="0" cap="none" spc="0" normalizeH="0" baseline="0" noProof="0" dirty="0">
                  <a:ln>
                    <a:noFill/>
                  </a:ln>
                  <a:solidFill>
                    <a:schemeClr val="tx1">
                      <a:lumMod val="85000"/>
                      <a:lumOff val="15000"/>
                    </a:schemeClr>
                  </a:solidFill>
                  <a:effectLst/>
                  <a:uLnTx/>
                  <a:uFillTx/>
                  <a:latin typeface="Times" charset="0"/>
                  <a:ea typeface="Times" charset="0"/>
                  <a:cs typeface="Times" charset="0"/>
                  <a:sym typeface="Roboto"/>
                </a:rPr>
                <a:t>Project 2</a:t>
              </a:r>
            </a:p>
          </p:txBody>
        </p:sp>
        <p:cxnSp>
          <p:nvCxnSpPr>
            <p:cNvPr id="335" name="Conector recto 9">
              <a:extLst>
                <a:ext uri="{FF2B5EF4-FFF2-40B4-BE49-F238E27FC236}">
                  <a16:creationId xmlns:a16="http://schemas.microsoft.com/office/drawing/2014/main" id="{416EDB07-D776-E5A5-72B3-917D2116EAC7}"/>
                </a:ext>
              </a:extLst>
            </p:cNvPr>
            <p:cNvCxnSpPr>
              <a:cxnSpLocks/>
            </p:cNvCxnSpPr>
            <p:nvPr/>
          </p:nvCxnSpPr>
          <p:spPr>
            <a:xfrm flipH="1">
              <a:off x="3614908" y="1550626"/>
              <a:ext cx="2484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48" name="Group 8">
            <a:extLst>
              <a:ext uri="{FF2B5EF4-FFF2-40B4-BE49-F238E27FC236}">
                <a16:creationId xmlns:a16="http://schemas.microsoft.com/office/drawing/2014/main" id="{5BA26A96-6F6A-29D0-5F44-A418BF6DF016}"/>
              </a:ext>
            </a:extLst>
          </p:cNvPr>
          <p:cNvGrpSpPr/>
          <p:nvPr/>
        </p:nvGrpSpPr>
        <p:grpSpPr>
          <a:xfrm>
            <a:off x="3537868" y="2792860"/>
            <a:ext cx="3384224" cy="1950289"/>
            <a:chOff x="4008205" y="663143"/>
            <a:chExt cx="4774288" cy="2751366"/>
          </a:xfrm>
        </p:grpSpPr>
        <p:pic>
          <p:nvPicPr>
            <p:cNvPr id="349" name="Imagen 348">
              <a:extLst>
                <a:ext uri="{FF2B5EF4-FFF2-40B4-BE49-F238E27FC236}">
                  <a16:creationId xmlns:a16="http://schemas.microsoft.com/office/drawing/2014/main" id="{D4D548AE-660F-533A-FA0C-ED40386705C6}"/>
                </a:ext>
              </a:extLst>
            </p:cNvPr>
            <p:cNvPicPr>
              <a:picLocks noChangeAspect="1"/>
            </p:cNvPicPr>
            <p:nvPr/>
          </p:nvPicPr>
          <p:blipFill rotWithShape="1">
            <a:blip r:embed="rId5"/>
            <a:srcRect l="996" t="3222" r="996" b="2181"/>
            <a:stretch/>
          </p:blipFill>
          <p:spPr>
            <a:xfrm>
              <a:off x="4008205" y="663143"/>
              <a:ext cx="4774288" cy="2751366"/>
            </a:xfrm>
            <a:prstGeom prst="rect">
              <a:avLst/>
            </a:prstGeom>
            <a:solidFill>
              <a:schemeClr val="bg1"/>
            </a:solidFill>
            <a:ln>
              <a:noFill/>
            </a:ln>
          </p:spPr>
        </p:pic>
        <p:grpSp>
          <p:nvGrpSpPr>
            <p:cNvPr id="350" name="Group 7">
              <a:extLst>
                <a:ext uri="{FF2B5EF4-FFF2-40B4-BE49-F238E27FC236}">
                  <a16:creationId xmlns:a16="http://schemas.microsoft.com/office/drawing/2014/main" id="{D02E51B1-DCD7-3F3D-0A1A-C5306757EE05}"/>
                </a:ext>
              </a:extLst>
            </p:cNvPr>
            <p:cNvGrpSpPr/>
            <p:nvPr/>
          </p:nvGrpSpPr>
          <p:grpSpPr>
            <a:xfrm>
              <a:off x="5271398" y="1791920"/>
              <a:ext cx="3189978" cy="906236"/>
              <a:chOff x="5271398" y="1937041"/>
              <a:chExt cx="3189978" cy="906236"/>
            </a:xfrm>
          </p:grpSpPr>
          <p:sp>
            <p:nvSpPr>
              <p:cNvPr id="351" name="Oval 2">
                <a:extLst>
                  <a:ext uri="{FF2B5EF4-FFF2-40B4-BE49-F238E27FC236}">
                    <a16:creationId xmlns:a16="http://schemas.microsoft.com/office/drawing/2014/main" id="{807C74F0-F6A9-AF2B-D0EA-AA9B6BCFAEFF}"/>
                  </a:ext>
                </a:extLst>
              </p:cNvPr>
              <p:cNvSpPr/>
              <p:nvPr/>
            </p:nvSpPr>
            <p:spPr>
              <a:xfrm>
                <a:off x="5271398" y="1937041"/>
                <a:ext cx="906236" cy="90623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352" name="CuadroTexto 4">
                <a:extLst>
                  <a:ext uri="{FF2B5EF4-FFF2-40B4-BE49-F238E27FC236}">
                    <a16:creationId xmlns:a16="http://schemas.microsoft.com/office/drawing/2014/main" id="{92A8F45D-1166-964E-30C3-E24F944448C0}"/>
                  </a:ext>
                </a:extLst>
              </p:cNvPr>
              <p:cNvSpPr txBox="1"/>
              <p:nvPr/>
            </p:nvSpPr>
            <p:spPr>
              <a:xfrm>
                <a:off x="5271400" y="2142416"/>
                <a:ext cx="906235" cy="61642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0" tIns="0" rIns="0" bIns="0"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ct val="90000"/>
                  </a:lnSpc>
                </a:pPr>
                <a:r>
                  <a:rPr lang="es-ES" sz="800" b="1" cap="all" dirty="0">
                    <a:solidFill>
                      <a:srgbClr val="0F874A"/>
                    </a:solidFill>
                    <a:latin typeface="Calibri" charset="0"/>
                    <a:ea typeface="Calibri" charset="0"/>
                    <a:cs typeface="Calibri" charset="0"/>
                  </a:rPr>
                  <a:t>384 </a:t>
                </a:r>
                <a:br>
                  <a:rPr lang="es-ES" sz="800" b="1" cap="all" dirty="0">
                    <a:solidFill>
                      <a:srgbClr val="0F874A"/>
                    </a:solidFill>
                    <a:latin typeface="Calibri" charset="0"/>
                    <a:ea typeface="Calibri" charset="0"/>
                    <a:cs typeface="Calibri" charset="0"/>
                  </a:rPr>
                </a:br>
                <a:r>
                  <a:rPr lang="es-ES" sz="800" b="1" cap="all" dirty="0">
                    <a:solidFill>
                      <a:srgbClr val="0F874A"/>
                    </a:solidFill>
                    <a:latin typeface="Calibri" charset="0"/>
                    <a:ea typeface="Calibri" charset="0"/>
                    <a:cs typeface="Calibri" charset="0"/>
                  </a:rPr>
                  <a:t>projects</a:t>
                </a:r>
              </a:p>
              <a:p>
                <a:pPr algn="ctr">
                  <a:lnSpc>
                    <a:spcPct val="90000"/>
                  </a:lnSpc>
                </a:pPr>
                <a:r>
                  <a:rPr lang="es-ES" sz="800" b="1" cap="all" dirty="0">
                    <a:solidFill>
                      <a:srgbClr val="0F874A"/>
                    </a:solidFill>
                    <a:latin typeface="Calibri" charset="0"/>
                    <a:ea typeface="Calibri" charset="0"/>
                    <a:cs typeface="Calibri" charset="0"/>
                  </a:rPr>
                  <a:t>(70%)</a:t>
                </a:r>
              </a:p>
            </p:txBody>
          </p:sp>
          <p:sp>
            <p:nvSpPr>
              <p:cNvPr id="353" name="Oval 23">
                <a:extLst>
                  <a:ext uri="{FF2B5EF4-FFF2-40B4-BE49-F238E27FC236}">
                    <a16:creationId xmlns:a16="http://schemas.microsoft.com/office/drawing/2014/main" id="{1B057783-2B53-F0D7-2FB3-E78492E37DCF}"/>
                  </a:ext>
                </a:extLst>
              </p:cNvPr>
              <p:cNvSpPr/>
              <p:nvPr/>
            </p:nvSpPr>
            <p:spPr>
              <a:xfrm>
                <a:off x="7555139" y="1937041"/>
                <a:ext cx="906236" cy="90623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354" name="CuadroTexto 4">
                <a:extLst>
                  <a:ext uri="{FF2B5EF4-FFF2-40B4-BE49-F238E27FC236}">
                    <a16:creationId xmlns:a16="http://schemas.microsoft.com/office/drawing/2014/main" id="{CDC831B0-EEBE-110E-3F6C-3EC5D147EB98}"/>
                  </a:ext>
                </a:extLst>
              </p:cNvPr>
              <p:cNvSpPr txBox="1"/>
              <p:nvPr/>
            </p:nvSpPr>
            <p:spPr>
              <a:xfrm>
                <a:off x="7555141" y="2142416"/>
                <a:ext cx="906235" cy="61642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0" tIns="0" rIns="0" bIns="0"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ct val="90000"/>
                  </a:lnSpc>
                </a:pPr>
                <a:r>
                  <a:rPr lang="es-ES" sz="800" b="1" cap="all" dirty="0">
                    <a:solidFill>
                      <a:schemeClr val="tx1">
                        <a:lumMod val="50000"/>
                        <a:lumOff val="50000"/>
                      </a:schemeClr>
                    </a:solidFill>
                    <a:latin typeface="Calibri" charset="0"/>
                    <a:ea typeface="Calibri" charset="0"/>
                    <a:cs typeface="Calibri" charset="0"/>
                  </a:rPr>
                  <a:t>162</a:t>
                </a:r>
                <a:br>
                  <a:rPr lang="es-ES" sz="800" b="1" cap="all" dirty="0">
                    <a:solidFill>
                      <a:schemeClr val="tx1">
                        <a:lumMod val="50000"/>
                        <a:lumOff val="50000"/>
                      </a:schemeClr>
                    </a:solidFill>
                    <a:latin typeface="Calibri" charset="0"/>
                    <a:ea typeface="Calibri" charset="0"/>
                    <a:cs typeface="Calibri" charset="0"/>
                  </a:rPr>
                </a:br>
                <a:r>
                  <a:rPr lang="es-ES" sz="800" b="1" cap="all" dirty="0">
                    <a:solidFill>
                      <a:schemeClr val="tx1">
                        <a:lumMod val="50000"/>
                        <a:lumOff val="50000"/>
                      </a:schemeClr>
                    </a:solidFill>
                    <a:latin typeface="Calibri" charset="0"/>
                    <a:ea typeface="Calibri" charset="0"/>
                    <a:cs typeface="Calibri" charset="0"/>
                  </a:rPr>
                  <a:t>projects</a:t>
                </a:r>
              </a:p>
              <a:p>
                <a:pPr algn="ctr">
                  <a:lnSpc>
                    <a:spcPct val="90000"/>
                  </a:lnSpc>
                </a:pPr>
                <a:r>
                  <a:rPr lang="es-ES" sz="800" b="1" cap="all" dirty="0">
                    <a:solidFill>
                      <a:schemeClr val="tx1">
                        <a:lumMod val="50000"/>
                        <a:lumOff val="50000"/>
                      </a:schemeClr>
                    </a:solidFill>
                    <a:latin typeface="Calibri" charset="0"/>
                    <a:ea typeface="Calibri" charset="0"/>
                    <a:cs typeface="Calibri" charset="0"/>
                  </a:rPr>
                  <a:t>(30%)</a:t>
                </a: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upo 54">
            <a:extLst>
              <a:ext uri="{FF2B5EF4-FFF2-40B4-BE49-F238E27FC236}">
                <a16:creationId xmlns:a16="http://schemas.microsoft.com/office/drawing/2014/main" id="{407C4F18-2BBA-F754-B35C-9DACC3327DA3}"/>
              </a:ext>
            </a:extLst>
          </p:cNvPr>
          <p:cNvGrpSpPr/>
          <p:nvPr/>
        </p:nvGrpSpPr>
        <p:grpSpPr>
          <a:xfrm>
            <a:off x="214213" y="1229778"/>
            <a:ext cx="8715575" cy="506937"/>
            <a:chOff x="214213" y="1269106"/>
            <a:chExt cx="8715575" cy="506937"/>
          </a:xfrm>
        </p:grpSpPr>
        <p:sp>
          <p:nvSpPr>
            <p:cNvPr id="50" name="Cheurón 49">
              <a:extLst>
                <a:ext uri="{FF2B5EF4-FFF2-40B4-BE49-F238E27FC236}">
                  <a16:creationId xmlns:a16="http://schemas.microsoft.com/office/drawing/2014/main" id="{E8FAE3A8-1817-33D4-1554-DB1D85C25D58}"/>
                </a:ext>
              </a:extLst>
            </p:cNvPr>
            <p:cNvSpPr/>
            <p:nvPr/>
          </p:nvSpPr>
          <p:spPr>
            <a:xfrm>
              <a:off x="214213" y="1269106"/>
              <a:ext cx="2704758" cy="506937"/>
            </a:xfrm>
            <a:prstGeom prst="chevron">
              <a:avLst>
                <a:gd name="adj" fmla="val 170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3" name="Cheurón 52">
              <a:extLst>
                <a:ext uri="{FF2B5EF4-FFF2-40B4-BE49-F238E27FC236}">
                  <a16:creationId xmlns:a16="http://schemas.microsoft.com/office/drawing/2014/main" id="{573AD55A-B884-6F5F-DB26-926B85B984A5}"/>
                </a:ext>
              </a:extLst>
            </p:cNvPr>
            <p:cNvSpPr/>
            <p:nvPr/>
          </p:nvSpPr>
          <p:spPr>
            <a:xfrm>
              <a:off x="2874553" y="1269106"/>
              <a:ext cx="3543491" cy="506937"/>
            </a:xfrm>
            <a:prstGeom prst="chevron">
              <a:avLst>
                <a:gd name="adj" fmla="val 170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Cheurón 53">
              <a:extLst>
                <a:ext uri="{FF2B5EF4-FFF2-40B4-BE49-F238E27FC236}">
                  <a16:creationId xmlns:a16="http://schemas.microsoft.com/office/drawing/2014/main" id="{B3265190-BFAF-45E5-540C-AC76ED70C124}"/>
                </a:ext>
              </a:extLst>
            </p:cNvPr>
            <p:cNvSpPr/>
            <p:nvPr/>
          </p:nvSpPr>
          <p:spPr>
            <a:xfrm>
              <a:off x="6369208" y="1269106"/>
              <a:ext cx="2560580" cy="506937"/>
            </a:xfrm>
            <a:prstGeom prst="chevron">
              <a:avLst>
                <a:gd name="adj" fmla="val 170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8" name="Rectangle 143">
            <a:extLst>
              <a:ext uri="{FF2B5EF4-FFF2-40B4-BE49-F238E27FC236}">
                <a16:creationId xmlns:a16="http://schemas.microsoft.com/office/drawing/2014/main" id="{E4D9E3BC-F246-DEED-310B-58BD5B492381}"/>
              </a:ext>
            </a:extLst>
          </p:cNvPr>
          <p:cNvSpPr/>
          <p:nvPr/>
        </p:nvSpPr>
        <p:spPr>
          <a:xfrm rot="5400000">
            <a:off x="3793100" y="-577935"/>
            <a:ext cx="1557789" cy="91439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523228" y="1835295"/>
            <a:ext cx="1738191" cy="965521"/>
          </a:xfrm>
          <a:prstGeom prst="rect">
            <a:avLst/>
          </a:prstGeom>
        </p:spPr>
        <p:txBody>
          <a:bodyPr wrap="square" lIns="0" tIns="0" rIns="0" bIns="0">
            <a:spAutoFit/>
          </a:bodyPr>
          <a:lstStyle/>
          <a:p>
            <a:pPr marL="72000" indent="-72000" algn="l">
              <a:lnSpc>
                <a:spcPct val="85000"/>
              </a:lnSpc>
              <a:spcAft>
                <a:spcPts val="700"/>
              </a:spcAft>
              <a:buSzPct val="80000"/>
              <a:buFont typeface=".AppleSystemUIFont" charset="-120"/>
              <a:buChar char="/"/>
            </a:pPr>
            <a:r>
              <a:rPr lang="en-AU" sz="1000" noProof="1">
                <a:solidFill>
                  <a:schemeClr val="tx1">
                    <a:lumMod val="85000"/>
                    <a:lumOff val="15000"/>
                  </a:schemeClr>
                </a:solidFill>
                <a:latin typeface="Calibri" charset="0"/>
                <a:ea typeface="Calibri" charset="0"/>
                <a:cs typeface="Calibri" charset="0"/>
              </a:rPr>
              <a:t>Basic, clinical and translational research.</a:t>
            </a:r>
          </a:p>
          <a:p>
            <a:pPr marL="72000" indent="-72000" algn="l">
              <a:lnSpc>
                <a:spcPct val="85000"/>
              </a:lnSpc>
              <a:spcAft>
                <a:spcPts val="700"/>
              </a:spcAft>
              <a:buSzPct val="80000"/>
              <a:buFont typeface=".AppleSystemUIFont" charset="-120"/>
              <a:buChar char="/"/>
            </a:pPr>
            <a:r>
              <a:rPr lang="en-AU" sz="1000" noProof="1">
                <a:solidFill>
                  <a:schemeClr val="tx1">
                    <a:lumMod val="85000"/>
                    <a:lumOff val="15000"/>
                  </a:schemeClr>
                </a:solidFill>
                <a:latin typeface="Calibri" charset="0"/>
                <a:ea typeface="Calibri" charset="0"/>
                <a:cs typeface="Calibri" charset="0"/>
              </a:rPr>
              <a:t>1 to 3 Main keywords from NIH MeSh Tree.</a:t>
            </a:r>
          </a:p>
          <a:p>
            <a:pPr marL="72000" indent="-72000">
              <a:lnSpc>
                <a:spcPct val="85000"/>
              </a:lnSpc>
              <a:spcAft>
                <a:spcPts val="700"/>
              </a:spcAft>
              <a:buSzPct val="80000"/>
              <a:buFont typeface=".AppleSystemUIFont" charset="-120"/>
              <a:buChar char="/"/>
            </a:pPr>
            <a:r>
              <a:rPr lang="en-AU" sz="1000" noProof="1">
                <a:solidFill>
                  <a:schemeClr val="tx1">
                    <a:lumMod val="85000"/>
                    <a:lumOff val="15000"/>
                  </a:schemeClr>
                </a:solidFill>
                <a:latin typeface="Calibri" charset="0"/>
                <a:ea typeface="Calibri" charset="0"/>
                <a:cs typeface="Calibri" charset="0"/>
              </a:rPr>
              <a:t>3 to 5 other important keywords from NIH MeSh Tree.</a:t>
            </a:r>
          </a:p>
        </p:txBody>
      </p:sp>
      <p:sp>
        <p:nvSpPr>
          <p:cNvPr id="2" name="Title 1"/>
          <p:cNvSpPr>
            <a:spLocks noGrp="1"/>
          </p:cNvSpPr>
          <p:nvPr>
            <p:ph type="title"/>
          </p:nvPr>
        </p:nvSpPr>
        <p:spPr>
          <a:xfrm>
            <a:off x="435850" y="726183"/>
            <a:ext cx="4248649" cy="428902"/>
          </a:xfrm>
        </p:spPr>
        <p:txBody>
          <a:bodyPr/>
          <a:lstStyle/>
          <a:p>
            <a:r>
              <a:rPr lang="en-GB" noProof="0" dirty="0"/>
              <a:t>Process </a:t>
            </a:r>
            <a:r>
              <a:rPr lang="en-GB" i="1" noProof="0" dirty="0"/>
              <a:t>Remote Evaluation</a:t>
            </a:r>
            <a:endParaRPr lang="en-GB" sz="1300" i="1" kern="0" dirty="0">
              <a:solidFill>
                <a:schemeClr val="tx1">
                  <a:lumMod val="85000"/>
                  <a:lumOff val="15000"/>
                </a:schemeClr>
              </a:solidFill>
              <a:latin typeface="Times" charset="0"/>
              <a:ea typeface="Times" charset="0"/>
              <a:cs typeface="Times" charset="0"/>
              <a:sym typeface="Roboto"/>
            </a:endParaRPr>
          </a:p>
        </p:txBody>
      </p:sp>
      <p:sp>
        <p:nvSpPr>
          <p:cNvPr id="69" name="Rectangle 68">
            <a:extLst>
              <a:ext uri="{FF2B5EF4-FFF2-40B4-BE49-F238E27FC236}">
                <a16:creationId xmlns:a16="http://schemas.microsoft.com/office/drawing/2014/main" id="{45D69E79-B108-4D31-B166-8A6969F547FF}"/>
              </a:ext>
            </a:extLst>
          </p:cNvPr>
          <p:cNvSpPr/>
          <p:nvPr/>
        </p:nvSpPr>
        <p:spPr>
          <a:xfrm>
            <a:off x="3071987" y="1835295"/>
            <a:ext cx="3026838" cy="1145057"/>
          </a:xfrm>
          <a:prstGeom prst="rect">
            <a:avLst/>
          </a:prstGeom>
        </p:spPr>
        <p:txBody>
          <a:bodyPr wrap="square" lIns="0" tIns="0" rIns="0" bIns="0">
            <a:spAutoFit/>
          </a:bodyPr>
          <a:lstStyle/>
          <a:p>
            <a:pPr marL="72000" indent="-72000" algn="l">
              <a:lnSpc>
                <a:spcPct val="85000"/>
              </a:lnSpc>
              <a:spcAft>
                <a:spcPts val="700"/>
              </a:spcAft>
              <a:buSzPct val="80000"/>
              <a:buFont typeface=".AppleSystemUIFont" charset="-120"/>
              <a:buChar char="/"/>
            </a:pPr>
            <a:r>
              <a:rPr lang="en-AU" sz="1000" noProof="1">
                <a:solidFill>
                  <a:schemeClr val="tx1">
                    <a:lumMod val="85000"/>
                    <a:lumOff val="15000"/>
                  </a:schemeClr>
                </a:solidFill>
                <a:latin typeface="Calibri" charset="0"/>
                <a:ea typeface="Calibri" charset="0"/>
                <a:cs typeface="Calibri" charset="0"/>
              </a:rPr>
              <a:t>Basic, clinical and translational Research (self Selection).</a:t>
            </a:r>
          </a:p>
          <a:p>
            <a:pPr marL="72000" indent="-72000">
              <a:lnSpc>
                <a:spcPct val="85000"/>
              </a:lnSpc>
              <a:spcAft>
                <a:spcPts val="700"/>
              </a:spcAft>
              <a:buSzPct val="80000"/>
              <a:buFont typeface=".AppleSystemUIFont" charset="-120"/>
              <a:buChar char="/"/>
            </a:pPr>
            <a:r>
              <a:rPr lang="en-AU" sz="1000" noProof="1">
                <a:solidFill>
                  <a:schemeClr val="tx1">
                    <a:lumMod val="85000"/>
                    <a:lumOff val="15000"/>
                  </a:schemeClr>
                </a:solidFill>
                <a:latin typeface="Calibri" charset="0"/>
                <a:ea typeface="Calibri" charset="0"/>
                <a:cs typeface="Calibri" charset="0"/>
              </a:rPr>
              <a:t>MeSH terms obtained from all the scientific articles from the last 10 years (1st or last author). Yearly updated.</a:t>
            </a:r>
          </a:p>
          <a:p>
            <a:pPr marL="72000" indent="-72000">
              <a:lnSpc>
                <a:spcPct val="85000"/>
              </a:lnSpc>
              <a:spcAft>
                <a:spcPts val="700"/>
              </a:spcAft>
              <a:buSzPct val="80000"/>
              <a:buFont typeface=".AppleSystemUIFont" charset="-120"/>
              <a:buChar char="/"/>
            </a:pPr>
            <a:r>
              <a:rPr lang="en-AU" sz="1000" noProof="1">
                <a:solidFill>
                  <a:schemeClr val="tx1">
                    <a:lumMod val="85000"/>
                    <a:lumOff val="15000"/>
                  </a:schemeClr>
                </a:solidFill>
                <a:latin typeface="Calibri" charset="0"/>
                <a:ea typeface="Calibri" charset="0"/>
                <a:cs typeface="Calibri" charset="0"/>
              </a:rPr>
              <a:t>&gt;10 years of postdoctoral experience.</a:t>
            </a:r>
          </a:p>
          <a:p>
            <a:pPr marL="72000" indent="-72000">
              <a:lnSpc>
                <a:spcPct val="85000"/>
              </a:lnSpc>
              <a:spcAft>
                <a:spcPts val="700"/>
              </a:spcAft>
              <a:buSzPct val="80000"/>
              <a:buFont typeface=".AppleSystemUIFont" charset="-120"/>
              <a:buChar char="/"/>
            </a:pPr>
            <a:r>
              <a:rPr lang="en-AU" sz="1000" noProof="1">
                <a:solidFill>
                  <a:schemeClr val="tx1">
                    <a:lumMod val="85000"/>
                    <a:lumOff val="15000"/>
                  </a:schemeClr>
                </a:solidFill>
                <a:latin typeface="Calibri" charset="0"/>
                <a:ea typeface="Calibri" charset="0"/>
                <a:cs typeface="Calibri" charset="0"/>
              </a:rPr>
              <a:t>&gt;5 publications on the last 10 years as 1st or last author</a:t>
            </a:r>
          </a:p>
          <a:p>
            <a:pPr marL="72000" indent="-72000">
              <a:lnSpc>
                <a:spcPct val="85000"/>
              </a:lnSpc>
              <a:spcAft>
                <a:spcPts val="700"/>
              </a:spcAft>
              <a:buSzPct val="80000"/>
              <a:buFont typeface=".AppleSystemUIFont" charset="-120"/>
              <a:buChar char="/"/>
            </a:pPr>
            <a:r>
              <a:rPr lang="en-AU" sz="1000" noProof="1">
                <a:solidFill>
                  <a:schemeClr val="tx1">
                    <a:lumMod val="85000"/>
                    <a:lumOff val="15000"/>
                  </a:schemeClr>
                </a:solidFill>
                <a:latin typeface="Calibri" charset="0"/>
                <a:ea typeface="Calibri" charset="0"/>
                <a:cs typeface="Calibri" charset="0"/>
              </a:rPr>
              <a:t>Not based in Spain or Portugal.</a:t>
            </a:r>
          </a:p>
        </p:txBody>
      </p:sp>
      <p:sp>
        <p:nvSpPr>
          <p:cNvPr id="27" name="Google Shape;177;p24">
            <a:extLst>
              <a:ext uri="{FF2B5EF4-FFF2-40B4-BE49-F238E27FC236}">
                <a16:creationId xmlns:a16="http://schemas.microsoft.com/office/drawing/2014/main" id="{4EBD44F6-856B-4C67-83EC-7E7B5ECB1D93}"/>
              </a:ext>
            </a:extLst>
          </p:cNvPr>
          <p:cNvSpPr txBox="1">
            <a:spLocks/>
          </p:cNvSpPr>
          <p:nvPr/>
        </p:nvSpPr>
        <p:spPr>
          <a:xfrm>
            <a:off x="530062" y="1126369"/>
            <a:ext cx="1829540" cy="5032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indent="0">
              <a:lnSpc>
                <a:spcPts val="1200"/>
              </a:lnSpc>
              <a:buNone/>
            </a:pPr>
            <a:r>
              <a:rPr lang="en-US" sz="1300" i="1" kern="0" dirty="0">
                <a:solidFill>
                  <a:schemeClr val="tx1">
                    <a:lumMod val="85000"/>
                    <a:lumOff val="15000"/>
                  </a:schemeClr>
                </a:solidFill>
                <a:latin typeface="Times" charset="0"/>
                <a:ea typeface="Times" charset="0"/>
                <a:cs typeface="Times" charset="0"/>
              </a:rPr>
              <a:t>Projects characterization /</a:t>
            </a:r>
            <a:br>
              <a:rPr lang="en-US" sz="1300" i="1" kern="0" dirty="0">
                <a:solidFill>
                  <a:schemeClr val="tx1">
                    <a:lumMod val="85000"/>
                    <a:lumOff val="15000"/>
                  </a:schemeClr>
                </a:solidFill>
                <a:latin typeface="Times" charset="0"/>
                <a:ea typeface="Times" charset="0"/>
                <a:cs typeface="Times" charset="0"/>
              </a:rPr>
            </a:br>
            <a:r>
              <a:rPr lang="en-US" sz="1300" i="1" kern="0" dirty="0">
                <a:solidFill>
                  <a:schemeClr val="tx1">
                    <a:lumMod val="85000"/>
                    <a:lumOff val="15000"/>
                  </a:schemeClr>
                </a:solidFill>
                <a:latin typeface="Times" charset="0"/>
                <a:ea typeface="Times" charset="0"/>
                <a:cs typeface="Times" charset="0"/>
              </a:rPr>
              <a:t>Self selection</a:t>
            </a:r>
          </a:p>
        </p:txBody>
      </p:sp>
      <p:sp>
        <p:nvSpPr>
          <p:cNvPr id="29" name="Google Shape;177;p24">
            <a:extLst>
              <a:ext uri="{FF2B5EF4-FFF2-40B4-BE49-F238E27FC236}">
                <a16:creationId xmlns:a16="http://schemas.microsoft.com/office/drawing/2014/main" id="{4EBD44F6-856B-4C67-83EC-7E7B5ECB1D93}"/>
              </a:ext>
            </a:extLst>
          </p:cNvPr>
          <p:cNvSpPr txBox="1">
            <a:spLocks/>
          </p:cNvSpPr>
          <p:nvPr/>
        </p:nvSpPr>
        <p:spPr>
          <a:xfrm>
            <a:off x="3071987" y="1126369"/>
            <a:ext cx="1930042" cy="5032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indent="0">
              <a:lnSpc>
                <a:spcPts val="1200"/>
              </a:lnSpc>
              <a:buNone/>
            </a:pPr>
            <a:r>
              <a:rPr lang="en-US" sz="1300" i="1" kern="0" dirty="0">
                <a:solidFill>
                  <a:schemeClr val="tx1">
                    <a:lumMod val="85000"/>
                    <a:lumOff val="15000"/>
                  </a:schemeClr>
                </a:solidFill>
                <a:latin typeface="Times" charset="0"/>
                <a:ea typeface="Times" charset="0"/>
                <a:cs typeface="Times" charset="0"/>
              </a:rPr>
              <a:t>Reviewers characterization / Scrapping</a:t>
            </a:r>
          </a:p>
        </p:txBody>
      </p:sp>
      <p:sp>
        <p:nvSpPr>
          <p:cNvPr id="32" name="Google Shape;177;p24">
            <a:extLst>
              <a:ext uri="{FF2B5EF4-FFF2-40B4-BE49-F238E27FC236}">
                <a16:creationId xmlns:a16="http://schemas.microsoft.com/office/drawing/2014/main" id="{4EBD44F6-856B-4C67-83EC-7E7B5ECB1D93}"/>
              </a:ext>
            </a:extLst>
          </p:cNvPr>
          <p:cNvSpPr txBox="1">
            <a:spLocks/>
          </p:cNvSpPr>
          <p:nvPr/>
        </p:nvSpPr>
        <p:spPr>
          <a:xfrm>
            <a:off x="6562713" y="1126369"/>
            <a:ext cx="1574161" cy="5032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indent="0">
              <a:lnSpc>
                <a:spcPts val="1200"/>
              </a:lnSpc>
              <a:buNone/>
            </a:pPr>
            <a:r>
              <a:rPr lang="en-US" sz="1300" i="1" kern="0" dirty="0">
                <a:solidFill>
                  <a:schemeClr val="tx1">
                    <a:lumMod val="85000"/>
                    <a:lumOff val="15000"/>
                  </a:schemeClr>
                </a:solidFill>
                <a:latin typeface="Times" charset="0"/>
                <a:ea typeface="Times" charset="0"/>
                <a:cs typeface="Times" charset="0"/>
              </a:rPr>
              <a:t>Matching process / </a:t>
            </a:r>
            <a:br>
              <a:rPr lang="en-US" sz="1300" i="1" kern="0" dirty="0">
                <a:solidFill>
                  <a:schemeClr val="tx1">
                    <a:lumMod val="85000"/>
                    <a:lumOff val="15000"/>
                  </a:schemeClr>
                </a:solidFill>
                <a:latin typeface="Times" charset="0"/>
                <a:ea typeface="Times" charset="0"/>
                <a:cs typeface="Times" charset="0"/>
              </a:rPr>
            </a:br>
            <a:r>
              <a:rPr lang="en-US" sz="1300" i="1" kern="0" dirty="0">
                <a:solidFill>
                  <a:schemeClr val="tx1">
                    <a:lumMod val="85000"/>
                    <a:lumOff val="15000"/>
                  </a:schemeClr>
                </a:solidFill>
                <a:latin typeface="Times" charset="0"/>
                <a:ea typeface="Times" charset="0"/>
                <a:cs typeface="Times" charset="0"/>
              </a:rPr>
              <a:t>AI algorithm</a:t>
            </a:r>
          </a:p>
        </p:txBody>
      </p:sp>
      <p:pic>
        <p:nvPicPr>
          <p:cNvPr id="10" name="Picture 9"/>
          <p:cNvPicPr>
            <a:picLocks noChangeAspect="1"/>
          </p:cNvPicPr>
          <p:nvPr/>
        </p:nvPicPr>
        <p:blipFill>
          <a:blip r:embed="rId3">
            <a:alphaModFix amt="60000"/>
            <a:extLst>
              <a:ext uri="{28A0092B-C50C-407E-A947-70E740481C1C}">
                <a14:useLocalDpi xmlns:a14="http://schemas.microsoft.com/office/drawing/2010/main" val="0"/>
              </a:ext>
            </a:extLst>
          </a:blip>
          <a:stretch>
            <a:fillRect/>
          </a:stretch>
        </p:blipFill>
        <p:spPr>
          <a:xfrm>
            <a:off x="5872371" y="1269740"/>
            <a:ext cx="399514" cy="399514"/>
          </a:xfrm>
          <a:prstGeom prst="rect">
            <a:avLst/>
          </a:prstGeom>
          <a:noFill/>
        </p:spPr>
      </p:pic>
      <p:pic>
        <p:nvPicPr>
          <p:cNvPr id="11" name="Picture 10"/>
          <p:cNvPicPr>
            <a:picLocks noChangeAspect="1"/>
          </p:cNvPicPr>
          <p:nvPr/>
        </p:nvPicPr>
        <p:blipFill>
          <a:blip r:embed="rId4">
            <a:alphaModFix amt="60000"/>
            <a:extLst>
              <a:ext uri="{28A0092B-C50C-407E-A947-70E740481C1C}">
                <a14:useLocalDpi xmlns:a14="http://schemas.microsoft.com/office/drawing/2010/main" val="0"/>
              </a:ext>
            </a:extLst>
          </a:blip>
          <a:stretch>
            <a:fillRect/>
          </a:stretch>
        </p:blipFill>
        <p:spPr>
          <a:xfrm>
            <a:off x="8281543" y="1292148"/>
            <a:ext cx="399508" cy="399508"/>
          </a:xfrm>
          <a:prstGeom prst="rect">
            <a:avLst/>
          </a:prstGeom>
          <a:noFill/>
        </p:spPr>
      </p:pic>
      <p:pic>
        <p:nvPicPr>
          <p:cNvPr id="12" name="Picture 11"/>
          <p:cNvPicPr>
            <a:picLocks noChangeAspect="1"/>
          </p:cNvPicPr>
          <p:nvPr/>
        </p:nvPicPr>
        <p:blipFill>
          <a:blip r:embed="rId5">
            <a:alphaModFix amt="60000"/>
            <a:extLst>
              <a:ext uri="{28A0092B-C50C-407E-A947-70E740481C1C}">
                <a14:useLocalDpi xmlns:a14="http://schemas.microsoft.com/office/drawing/2010/main" val="0"/>
              </a:ext>
            </a:extLst>
          </a:blip>
          <a:stretch>
            <a:fillRect/>
          </a:stretch>
        </p:blipFill>
        <p:spPr>
          <a:xfrm>
            <a:off x="2410314" y="1311812"/>
            <a:ext cx="357085" cy="357085"/>
          </a:xfrm>
          <a:prstGeom prst="rect">
            <a:avLst/>
          </a:prstGeom>
          <a:noFill/>
        </p:spPr>
      </p:pic>
      <p:sp>
        <p:nvSpPr>
          <p:cNvPr id="92" name="Rectangle 91">
            <a:extLst>
              <a:ext uri="{FF2B5EF4-FFF2-40B4-BE49-F238E27FC236}">
                <a16:creationId xmlns:a16="http://schemas.microsoft.com/office/drawing/2014/main" id="{318367C6-7024-4C8F-88D5-5642D3BADF01}"/>
              </a:ext>
            </a:extLst>
          </p:cNvPr>
          <p:cNvSpPr/>
          <p:nvPr/>
        </p:nvSpPr>
        <p:spPr>
          <a:xfrm>
            <a:off x="6562712" y="1835295"/>
            <a:ext cx="2234821" cy="1147622"/>
          </a:xfrm>
          <a:prstGeom prst="rect">
            <a:avLst/>
          </a:prstGeom>
        </p:spPr>
        <p:txBody>
          <a:bodyPr wrap="square" lIns="0" tIns="0" rIns="0" bIns="0">
            <a:spAutoFit/>
          </a:bodyPr>
          <a:lstStyle/>
          <a:p>
            <a:pPr marL="72000" indent="-72000">
              <a:lnSpc>
                <a:spcPct val="85000"/>
              </a:lnSpc>
              <a:spcAft>
                <a:spcPts val="300"/>
              </a:spcAft>
              <a:buSzPct val="80000"/>
              <a:buFont typeface=".AppleSystemUIFont" charset="-120"/>
              <a:buChar char="/"/>
            </a:pPr>
            <a:r>
              <a:rPr lang="en-AU" sz="1000" noProof="1">
                <a:solidFill>
                  <a:schemeClr val="tx1">
                    <a:lumMod val="85000"/>
                    <a:lumOff val="15000"/>
                  </a:schemeClr>
                </a:solidFill>
                <a:latin typeface="Calibri" charset="0"/>
                <a:ea typeface="Calibri" charset="0"/>
                <a:cs typeface="Calibri" charset="0"/>
              </a:rPr>
              <a:t>Different weights for the variables:</a:t>
            </a:r>
          </a:p>
          <a:p>
            <a:pPr marL="144000" lvl="1" indent="-72000">
              <a:lnSpc>
                <a:spcPct val="85000"/>
              </a:lnSpc>
              <a:spcAft>
                <a:spcPts val="300"/>
              </a:spcAft>
              <a:buSzPct val="100000"/>
              <a:buFont typeface="Tipo de letra del sistema regular"/>
              <a:buChar char="·"/>
            </a:pPr>
            <a:r>
              <a:rPr lang="en-AU" sz="1000" noProof="1">
                <a:solidFill>
                  <a:schemeClr val="tx1">
                    <a:lumMod val="85000"/>
                    <a:lumOff val="15000"/>
                  </a:schemeClr>
                </a:solidFill>
                <a:latin typeface="Calibri" charset="0"/>
                <a:ea typeface="Calibri" charset="0"/>
                <a:cs typeface="Calibri" charset="0"/>
              </a:rPr>
              <a:t>main keywords -sec keywords - B/C/T.</a:t>
            </a:r>
          </a:p>
          <a:p>
            <a:pPr marL="144000" lvl="1" indent="-72000">
              <a:lnSpc>
                <a:spcPct val="85000"/>
              </a:lnSpc>
              <a:spcAft>
                <a:spcPts val="300"/>
              </a:spcAft>
              <a:buSzPct val="100000"/>
              <a:buFont typeface="Tipo de letra del sistema regular"/>
              <a:buChar char="·"/>
            </a:pPr>
            <a:r>
              <a:rPr lang="en-AU" sz="1000" noProof="1">
                <a:solidFill>
                  <a:schemeClr val="tx1">
                    <a:lumMod val="85000"/>
                    <a:lumOff val="15000"/>
                  </a:schemeClr>
                </a:solidFill>
                <a:latin typeface="Calibri" charset="0"/>
                <a:ea typeface="Calibri" charset="0"/>
                <a:cs typeface="Calibri" charset="0"/>
              </a:rPr>
              <a:t>Weight group of 3 or 1</a:t>
            </a:r>
          </a:p>
          <a:p>
            <a:pPr marL="144000" lvl="1" indent="-72000">
              <a:lnSpc>
                <a:spcPct val="85000"/>
              </a:lnSpc>
              <a:spcAft>
                <a:spcPts val="300"/>
              </a:spcAft>
              <a:buSzPct val="100000"/>
              <a:buFont typeface="Tipo de letra del sistema regular"/>
              <a:buChar char="·"/>
            </a:pPr>
            <a:r>
              <a:rPr lang="en-AU" sz="1000" noProof="1">
                <a:solidFill>
                  <a:schemeClr val="tx1">
                    <a:lumMod val="85000"/>
                    <a:lumOff val="15000"/>
                  </a:schemeClr>
                </a:solidFill>
                <a:latin typeface="Calibri" charset="0"/>
                <a:ea typeface="Calibri" charset="0"/>
                <a:cs typeface="Calibri" charset="0"/>
              </a:rPr>
              <a:t>MeSH frequency</a:t>
            </a:r>
          </a:p>
          <a:p>
            <a:pPr marL="144000" lvl="1" indent="-72000">
              <a:lnSpc>
                <a:spcPct val="85000"/>
              </a:lnSpc>
              <a:spcAft>
                <a:spcPts val="300"/>
              </a:spcAft>
              <a:buSzPct val="100000"/>
              <a:buFont typeface="Tipo de letra del sistema regular"/>
              <a:buChar char="·"/>
            </a:pPr>
            <a:r>
              <a:rPr lang="en-AU" sz="1000" noProof="1">
                <a:solidFill>
                  <a:schemeClr val="tx1">
                    <a:lumMod val="85000"/>
                    <a:lumOff val="15000"/>
                  </a:schemeClr>
                </a:solidFill>
                <a:latin typeface="Calibri" charset="0"/>
                <a:ea typeface="Calibri" charset="0"/>
                <a:cs typeface="Calibri" charset="0"/>
              </a:rPr>
              <a:t>Evaluation tag (reviewers excellence)</a:t>
            </a:r>
          </a:p>
          <a:p>
            <a:pPr marL="144000" lvl="1" indent="-72000">
              <a:lnSpc>
                <a:spcPct val="85000"/>
              </a:lnSpc>
              <a:spcAft>
                <a:spcPts val="300"/>
              </a:spcAft>
              <a:buSzPct val="100000"/>
              <a:buFont typeface="Tipo de letra del sistema regular"/>
              <a:buChar char="·"/>
            </a:pPr>
            <a:r>
              <a:rPr lang="en-AU" sz="1000" noProof="1">
                <a:solidFill>
                  <a:schemeClr val="tx1">
                    <a:lumMod val="85000"/>
                    <a:lumOff val="15000"/>
                  </a:schemeClr>
                </a:solidFill>
                <a:latin typeface="Calibri" charset="0"/>
                <a:ea typeface="Calibri" charset="0"/>
                <a:cs typeface="Calibri" charset="0"/>
              </a:rPr>
              <a:t>Between 5-15 proposals per reviewer.</a:t>
            </a:r>
          </a:p>
          <a:p>
            <a:pPr marL="144000" lvl="1" indent="-72000">
              <a:lnSpc>
                <a:spcPct val="85000"/>
              </a:lnSpc>
              <a:spcAft>
                <a:spcPts val="300"/>
              </a:spcAft>
              <a:buSzPct val="100000"/>
              <a:buFont typeface="Tipo de letra del sistema regular"/>
              <a:buChar char="·"/>
            </a:pPr>
            <a:r>
              <a:rPr lang="en-AU" sz="1000" noProof="1">
                <a:solidFill>
                  <a:schemeClr val="tx1">
                    <a:lumMod val="85000"/>
                    <a:lumOff val="15000"/>
                  </a:schemeClr>
                </a:solidFill>
                <a:latin typeface="Calibri" charset="0"/>
                <a:ea typeface="Calibri" charset="0"/>
                <a:cs typeface="Calibri" charset="0"/>
              </a:rPr>
              <a:t>&gt; 40 % women.</a:t>
            </a:r>
          </a:p>
        </p:txBody>
      </p:sp>
      <p:grpSp>
        <p:nvGrpSpPr>
          <p:cNvPr id="49" name="Grupo 48">
            <a:extLst>
              <a:ext uri="{FF2B5EF4-FFF2-40B4-BE49-F238E27FC236}">
                <a16:creationId xmlns:a16="http://schemas.microsoft.com/office/drawing/2014/main" id="{1ECB5732-45EE-B81E-2784-C09B5E7190BA}"/>
              </a:ext>
            </a:extLst>
          </p:cNvPr>
          <p:cNvGrpSpPr/>
          <p:nvPr/>
        </p:nvGrpSpPr>
        <p:grpSpPr>
          <a:xfrm>
            <a:off x="346466" y="3348154"/>
            <a:ext cx="8779354" cy="1351453"/>
            <a:chOff x="435850" y="3285083"/>
            <a:chExt cx="7745514" cy="1351453"/>
          </a:xfrm>
        </p:grpSpPr>
        <p:grpSp>
          <p:nvGrpSpPr>
            <p:cNvPr id="5" name="Group 6">
              <a:extLst>
                <a:ext uri="{FF2B5EF4-FFF2-40B4-BE49-F238E27FC236}">
                  <a16:creationId xmlns:a16="http://schemas.microsoft.com/office/drawing/2014/main" id="{87435A74-599B-EBEE-06B5-F3A9F34E92A6}"/>
                </a:ext>
              </a:extLst>
            </p:cNvPr>
            <p:cNvGrpSpPr/>
            <p:nvPr/>
          </p:nvGrpSpPr>
          <p:grpSpPr>
            <a:xfrm>
              <a:off x="435850" y="3285475"/>
              <a:ext cx="7745514" cy="1351061"/>
              <a:chOff x="230641" y="1571586"/>
              <a:chExt cx="9626047" cy="1881700"/>
            </a:xfrm>
          </p:grpSpPr>
          <p:grpSp>
            <p:nvGrpSpPr>
              <p:cNvPr id="6" name="Group 13">
                <a:extLst>
                  <a:ext uri="{FF2B5EF4-FFF2-40B4-BE49-F238E27FC236}">
                    <a16:creationId xmlns:a16="http://schemas.microsoft.com/office/drawing/2014/main" id="{D7DE7414-FE2A-9419-ED48-120DA0C8EB9D}"/>
                  </a:ext>
                </a:extLst>
              </p:cNvPr>
              <p:cNvGrpSpPr/>
              <p:nvPr/>
            </p:nvGrpSpPr>
            <p:grpSpPr>
              <a:xfrm>
                <a:off x="416804" y="1756247"/>
                <a:ext cx="8165490" cy="1697039"/>
                <a:chOff x="406599" y="1397831"/>
                <a:chExt cx="8165490" cy="991334"/>
              </a:xfrm>
            </p:grpSpPr>
            <p:sp>
              <p:nvSpPr>
                <p:cNvPr id="39" name="Rectangle 38">
                  <a:extLst>
                    <a:ext uri="{FF2B5EF4-FFF2-40B4-BE49-F238E27FC236}">
                      <a16:creationId xmlns:a16="http://schemas.microsoft.com/office/drawing/2014/main" id="{7D204A76-D3A0-A6DD-CA0A-4525EEC32E70}"/>
                    </a:ext>
                  </a:extLst>
                </p:cNvPr>
                <p:cNvSpPr/>
                <p:nvPr/>
              </p:nvSpPr>
              <p:spPr>
                <a:xfrm>
                  <a:off x="406599" y="1405624"/>
                  <a:ext cx="2786993" cy="983541"/>
                </a:xfrm>
                <a:prstGeom prst="rect">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40" name="Rectangle 39">
                  <a:extLst>
                    <a:ext uri="{FF2B5EF4-FFF2-40B4-BE49-F238E27FC236}">
                      <a16:creationId xmlns:a16="http://schemas.microsoft.com/office/drawing/2014/main" id="{12AB6725-3410-CFC7-8B0F-B9D5B539D400}"/>
                    </a:ext>
                  </a:extLst>
                </p:cNvPr>
                <p:cNvSpPr/>
                <p:nvPr/>
              </p:nvSpPr>
              <p:spPr>
                <a:xfrm>
                  <a:off x="3288302" y="1397831"/>
                  <a:ext cx="2324751" cy="983541"/>
                </a:xfrm>
                <a:prstGeom prst="rect">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41" name="Rectangle 40">
                  <a:extLst>
                    <a:ext uri="{FF2B5EF4-FFF2-40B4-BE49-F238E27FC236}">
                      <a16:creationId xmlns:a16="http://schemas.microsoft.com/office/drawing/2014/main" id="{3870C4A0-8311-5512-B457-5044DC7AEF96}"/>
                    </a:ext>
                  </a:extLst>
                </p:cNvPr>
                <p:cNvSpPr/>
                <p:nvPr/>
              </p:nvSpPr>
              <p:spPr>
                <a:xfrm>
                  <a:off x="5694387" y="1405624"/>
                  <a:ext cx="1582019" cy="983541"/>
                </a:xfrm>
                <a:prstGeom prst="rect">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42" name="Rectangle 41">
                  <a:extLst>
                    <a:ext uri="{FF2B5EF4-FFF2-40B4-BE49-F238E27FC236}">
                      <a16:creationId xmlns:a16="http://schemas.microsoft.com/office/drawing/2014/main" id="{7C0A0840-5FB9-8CCE-87F0-80A7EA609939}"/>
                    </a:ext>
                  </a:extLst>
                </p:cNvPr>
                <p:cNvSpPr/>
                <p:nvPr/>
              </p:nvSpPr>
              <p:spPr>
                <a:xfrm>
                  <a:off x="7358780" y="1405624"/>
                  <a:ext cx="876917" cy="983541"/>
                </a:xfrm>
                <a:prstGeom prst="rect">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43" name="Rectangle 42">
                  <a:extLst>
                    <a:ext uri="{FF2B5EF4-FFF2-40B4-BE49-F238E27FC236}">
                      <a16:creationId xmlns:a16="http://schemas.microsoft.com/office/drawing/2014/main" id="{4D9DC182-F010-76B3-AC1E-FA0CEF7136FB}"/>
                    </a:ext>
                  </a:extLst>
                </p:cNvPr>
                <p:cNvSpPr/>
                <p:nvPr/>
              </p:nvSpPr>
              <p:spPr>
                <a:xfrm>
                  <a:off x="8317028" y="1405624"/>
                  <a:ext cx="255061" cy="9835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grpSp>
          <p:sp>
            <p:nvSpPr>
              <p:cNvPr id="7" name="Freeform 16">
                <a:extLst>
                  <a:ext uri="{FF2B5EF4-FFF2-40B4-BE49-F238E27FC236}">
                    <a16:creationId xmlns:a16="http://schemas.microsoft.com/office/drawing/2014/main" id="{F3CC0954-4FC9-D5DC-D4A3-C53BEA620620}"/>
                  </a:ext>
                </a:extLst>
              </p:cNvPr>
              <p:cNvSpPr/>
              <p:nvPr/>
            </p:nvSpPr>
            <p:spPr>
              <a:xfrm>
                <a:off x="230641" y="1571586"/>
                <a:ext cx="8556171" cy="994279"/>
              </a:xfrm>
              <a:custGeom>
                <a:avLst/>
                <a:gdLst>
                  <a:gd name="connsiteX0" fmla="*/ 16328 w 8556171"/>
                  <a:gd name="connsiteY0" fmla="*/ 310243 h 791935"/>
                  <a:gd name="connsiteX1" fmla="*/ 8556171 w 8556171"/>
                  <a:gd name="connsiteY1" fmla="*/ 791935 h 791935"/>
                  <a:gd name="connsiteX2" fmla="*/ 8556171 w 8556171"/>
                  <a:gd name="connsiteY2" fmla="*/ 0 h 791935"/>
                  <a:gd name="connsiteX3" fmla="*/ 0 w 8556171"/>
                  <a:gd name="connsiteY3" fmla="*/ 0 h 791935"/>
                  <a:gd name="connsiteX4" fmla="*/ 16328 w 8556171"/>
                  <a:gd name="connsiteY4" fmla="*/ 310243 h 791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6171" h="791935">
                    <a:moveTo>
                      <a:pt x="16328" y="310243"/>
                    </a:moveTo>
                    <a:lnTo>
                      <a:pt x="8556171" y="791935"/>
                    </a:lnTo>
                    <a:lnTo>
                      <a:pt x="8556171" y="0"/>
                    </a:lnTo>
                    <a:lnTo>
                      <a:pt x="0" y="0"/>
                    </a:lnTo>
                    <a:lnTo>
                      <a:pt x="16328" y="310243"/>
                    </a:lnTo>
                    <a:close/>
                  </a:path>
                </a:pathLst>
              </a:cu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grpSp>
            <p:nvGrpSpPr>
              <p:cNvPr id="8" name="Group 22">
                <a:extLst>
                  <a:ext uri="{FF2B5EF4-FFF2-40B4-BE49-F238E27FC236}">
                    <a16:creationId xmlns:a16="http://schemas.microsoft.com/office/drawing/2014/main" id="{C9726122-EA62-0C82-EA93-9079D0FE3E6A}"/>
                  </a:ext>
                </a:extLst>
              </p:cNvPr>
              <p:cNvGrpSpPr/>
              <p:nvPr/>
            </p:nvGrpSpPr>
            <p:grpSpPr>
              <a:xfrm>
                <a:off x="431943" y="2002545"/>
                <a:ext cx="1648541" cy="676661"/>
                <a:chOff x="455215" y="1675837"/>
                <a:chExt cx="1648541" cy="676661"/>
              </a:xfrm>
            </p:grpSpPr>
            <p:sp>
              <p:nvSpPr>
                <p:cNvPr id="37" name="Rectangle 36">
                  <a:extLst>
                    <a:ext uri="{FF2B5EF4-FFF2-40B4-BE49-F238E27FC236}">
                      <a16:creationId xmlns:a16="http://schemas.microsoft.com/office/drawing/2014/main" id="{2CA5474E-B88E-2E96-3CAE-01358AEBCBC1}"/>
                    </a:ext>
                  </a:extLst>
                </p:cNvPr>
                <p:cNvSpPr/>
                <p:nvPr/>
              </p:nvSpPr>
              <p:spPr>
                <a:xfrm>
                  <a:off x="455215" y="2034130"/>
                  <a:ext cx="1648541" cy="318368"/>
                </a:xfrm>
                <a:prstGeom prst="rect">
                  <a:avLst/>
                </a:prstGeom>
              </p:spPr>
              <p:txBody>
                <a:bodyPr wrap="square">
                  <a:spAutoFit/>
                </a:bodyPr>
                <a:lstStyle/>
                <a:p>
                  <a:pPr algn="l">
                    <a:lnSpc>
                      <a:spcPts val="1100"/>
                    </a:lnSpc>
                  </a:pPr>
                  <a:r>
                    <a:rPr lang="en-AU" sz="900" b="1" dirty="0">
                      <a:solidFill>
                        <a:schemeClr val="bg1"/>
                      </a:solidFill>
                      <a:latin typeface="Calibri" charset="0"/>
                      <a:ea typeface="Calibri" charset="0"/>
                      <a:cs typeface="Calibri" charset="0"/>
                    </a:rPr>
                    <a:t>Reviewers on the pool</a:t>
                  </a:r>
                  <a:endParaRPr lang="en-AU" sz="900" dirty="0">
                    <a:solidFill>
                      <a:schemeClr val="bg1"/>
                    </a:solidFill>
                    <a:latin typeface="Calibri" charset="0"/>
                    <a:ea typeface="Calibri" charset="0"/>
                    <a:cs typeface="Calibri" charset="0"/>
                  </a:endParaRPr>
                </a:p>
              </p:txBody>
            </p:sp>
            <p:sp>
              <p:nvSpPr>
                <p:cNvPr id="38" name="Rectangle 37">
                  <a:extLst>
                    <a:ext uri="{FF2B5EF4-FFF2-40B4-BE49-F238E27FC236}">
                      <a16:creationId xmlns:a16="http://schemas.microsoft.com/office/drawing/2014/main" id="{2A768B1C-4BD2-D68F-D120-685D5A1C6D02}"/>
                    </a:ext>
                  </a:extLst>
                </p:cNvPr>
                <p:cNvSpPr/>
                <p:nvPr/>
              </p:nvSpPr>
              <p:spPr>
                <a:xfrm>
                  <a:off x="455215" y="1675837"/>
                  <a:ext cx="1148845" cy="477054"/>
                </a:xfrm>
                <a:prstGeom prst="rect">
                  <a:avLst/>
                </a:prstGeom>
              </p:spPr>
              <p:txBody>
                <a:bodyPr wrap="square">
                  <a:spAutoFit/>
                </a:bodyPr>
                <a:lstStyle/>
                <a:p>
                  <a:r>
                    <a:rPr lang="en-AU" sz="1600" b="1" cap="all" dirty="0">
                      <a:solidFill>
                        <a:schemeClr val="bg1"/>
                      </a:solidFill>
                      <a:latin typeface="Calibri" charset="0"/>
                      <a:ea typeface="Calibri" charset="0"/>
                      <a:cs typeface="Calibri" charset="0"/>
                    </a:rPr>
                    <a:t>1.635</a:t>
                  </a:r>
                </a:p>
              </p:txBody>
            </p:sp>
          </p:grpSp>
          <p:grpSp>
            <p:nvGrpSpPr>
              <p:cNvPr id="9" name="Group 43">
                <a:extLst>
                  <a:ext uri="{FF2B5EF4-FFF2-40B4-BE49-F238E27FC236}">
                    <a16:creationId xmlns:a16="http://schemas.microsoft.com/office/drawing/2014/main" id="{E0D83414-2573-C3C9-9999-9FBF714B3604}"/>
                  </a:ext>
                </a:extLst>
              </p:cNvPr>
              <p:cNvGrpSpPr/>
              <p:nvPr/>
            </p:nvGrpSpPr>
            <p:grpSpPr>
              <a:xfrm>
                <a:off x="3320254" y="2237906"/>
                <a:ext cx="2235007" cy="822819"/>
                <a:chOff x="273804" y="1651646"/>
                <a:chExt cx="2235007" cy="822819"/>
              </a:xfrm>
            </p:grpSpPr>
            <p:sp>
              <p:nvSpPr>
                <p:cNvPr id="31" name="Rectangle 30">
                  <a:extLst>
                    <a:ext uri="{FF2B5EF4-FFF2-40B4-BE49-F238E27FC236}">
                      <a16:creationId xmlns:a16="http://schemas.microsoft.com/office/drawing/2014/main" id="{CA30723D-59E1-9C53-B41E-85E9F249EF75}"/>
                    </a:ext>
                  </a:extLst>
                </p:cNvPr>
                <p:cNvSpPr/>
                <p:nvPr/>
              </p:nvSpPr>
              <p:spPr>
                <a:xfrm>
                  <a:off x="273804" y="2016516"/>
                  <a:ext cx="2235007" cy="457949"/>
                </a:xfrm>
                <a:prstGeom prst="rect">
                  <a:avLst/>
                </a:prstGeom>
              </p:spPr>
              <p:txBody>
                <a:bodyPr wrap="square">
                  <a:spAutoFit/>
                </a:bodyPr>
                <a:lstStyle/>
                <a:p>
                  <a:pPr algn="l">
                    <a:lnSpc>
                      <a:spcPct val="85000"/>
                    </a:lnSpc>
                  </a:pPr>
                  <a:r>
                    <a:rPr lang="en-AU" sz="900" dirty="0">
                      <a:solidFill>
                        <a:schemeClr val="bg1"/>
                      </a:solidFill>
                      <a:latin typeface="Calibri" charset="0"/>
                      <a:ea typeface="Calibri" charset="0"/>
                      <a:cs typeface="Calibri" charset="0"/>
                    </a:rPr>
                    <a:t>&gt;</a:t>
                  </a:r>
                  <a:r>
                    <a:rPr lang="en-AU" sz="900" b="1" dirty="0">
                      <a:solidFill>
                        <a:schemeClr val="bg1"/>
                      </a:solidFill>
                      <a:latin typeface="Calibri" charset="0"/>
                      <a:ea typeface="Calibri" charset="0"/>
                      <a:cs typeface="Calibri" charset="0"/>
                    </a:rPr>
                    <a:t>10 years of post-doctoral experience</a:t>
                  </a:r>
                  <a:r>
                    <a:rPr lang="en-AU" sz="900" dirty="0">
                      <a:solidFill>
                        <a:schemeClr val="bg1"/>
                      </a:solidFill>
                      <a:latin typeface="Calibri" charset="0"/>
                      <a:ea typeface="Calibri" charset="0"/>
                      <a:cs typeface="Calibri" charset="0"/>
                    </a:rPr>
                    <a:t>, NOT Spain or Portugal </a:t>
                  </a:r>
                </a:p>
              </p:txBody>
            </p:sp>
            <p:sp>
              <p:nvSpPr>
                <p:cNvPr id="34" name="Rectangle 33">
                  <a:extLst>
                    <a:ext uri="{FF2B5EF4-FFF2-40B4-BE49-F238E27FC236}">
                      <a16:creationId xmlns:a16="http://schemas.microsoft.com/office/drawing/2014/main" id="{41530219-6555-4857-8A7E-EF1804488A1E}"/>
                    </a:ext>
                  </a:extLst>
                </p:cNvPr>
                <p:cNvSpPr/>
                <p:nvPr/>
              </p:nvSpPr>
              <p:spPr>
                <a:xfrm>
                  <a:off x="273804" y="1651646"/>
                  <a:ext cx="1148844" cy="477054"/>
                </a:xfrm>
                <a:prstGeom prst="rect">
                  <a:avLst/>
                </a:prstGeom>
              </p:spPr>
              <p:txBody>
                <a:bodyPr wrap="square">
                  <a:spAutoFit/>
                </a:bodyPr>
                <a:lstStyle/>
                <a:p>
                  <a:r>
                    <a:rPr lang="en-AU" sz="1600" b="1" cap="all" dirty="0">
                      <a:solidFill>
                        <a:schemeClr val="bg1"/>
                      </a:solidFill>
                      <a:latin typeface="Calibri" charset="0"/>
                      <a:ea typeface="Calibri" charset="0"/>
                      <a:cs typeface="Calibri" charset="0"/>
                    </a:rPr>
                    <a:t>1.560</a:t>
                  </a:r>
                </a:p>
              </p:txBody>
            </p:sp>
          </p:grpSp>
          <p:grpSp>
            <p:nvGrpSpPr>
              <p:cNvPr id="13" name="Group 46">
                <a:extLst>
                  <a:ext uri="{FF2B5EF4-FFF2-40B4-BE49-F238E27FC236}">
                    <a16:creationId xmlns:a16="http://schemas.microsoft.com/office/drawing/2014/main" id="{0549B4BF-12E1-E105-5833-C417AB5775DC}"/>
                  </a:ext>
                </a:extLst>
              </p:cNvPr>
              <p:cNvGrpSpPr/>
              <p:nvPr/>
            </p:nvGrpSpPr>
            <p:grpSpPr>
              <a:xfrm>
                <a:off x="5691255" y="2459774"/>
                <a:ext cx="1653275" cy="960705"/>
                <a:chOff x="255271" y="1696724"/>
                <a:chExt cx="1653275" cy="960705"/>
              </a:xfrm>
            </p:grpSpPr>
            <p:sp>
              <p:nvSpPr>
                <p:cNvPr id="24" name="Rectangle 23">
                  <a:extLst>
                    <a:ext uri="{FF2B5EF4-FFF2-40B4-BE49-F238E27FC236}">
                      <a16:creationId xmlns:a16="http://schemas.microsoft.com/office/drawing/2014/main" id="{5319AE34-5D8B-CC38-37B8-1829426E0D29}"/>
                    </a:ext>
                  </a:extLst>
                </p:cNvPr>
                <p:cNvSpPr/>
                <p:nvPr/>
              </p:nvSpPr>
              <p:spPr>
                <a:xfrm>
                  <a:off x="268607" y="2035519"/>
                  <a:ext cx="1639939" cy="621910"/>
                </a:xfrm>
                <a:prstGeom prst="rect">
                  <a:avLst/>
                </a:prstGeom>
              </p:spPr>
              <p:txBody>
                <a:bodyPr wrap="square">
                  <a:spAutoFit/>
                </a:bodyPr>
                <a:lstStyle/>
                <a:p>
                  <a:pPr algn="l">
                    <a:lnSpc>
                      <a:spcPct val="85000"/>
                    </a:lnSpc>
                  </a:pPr>
                  <a:r>
                    <a:rPr lang="en-AU" sz="900" b="1" i="1" dirty="0">
                      <a:solidFill>
                        <a:schemeClr val="bg1"/>
                      </a:solidFill>
                      <a:latin typeface="Calibri" charset="0"/>
                      <a:ea typeface="Calibri" charset="0"/>
                      <a:cs typeface="Calibri" charset="0"/>
                    </a:rPr>
                    <a:t>publications requirements </a:t>
                  </a:r>
                  <a:r>
                    <a:rPr lang="en-AU" sz="900" i="1" dirty="0">
                      <a:solidFill>
                        <a:schemeClr val="bg1"/>
                      </a:solidFill>
                      <a:latin typeface="Calibri" charset="0"/>
                      <a:ea typeface="Calibri" charset="0"/>
                      <a:cs typeface="Calibri" charset="0"/>
                    </a:rPr>
                    <a:t>(15.042 scientific articles </a:t>
                  </a:r>
                  <a:br>
                    <a:rPr lang="en-AU" sz="900" i="1" dirty="0">
                      <a:solidFill>
                        <a:schemeClr val="bg1"/>
                      </a:solidFill>
                      <a:latin typeface="Calibri" charset="0"/>
                      <a:ea typeface="Calibri" charset="0"/>
                      <a:cs typeface="Calibri" charset="0"/>
                    </a:rPr>
                  </a:br>
                  <a:r>
                    <a:rPr lang="en-AU" sz="900" i="1" dirty="0">
                      <a:solidFill>
                        <a:schemeClr val="bg1"/>
                      </a:solidFill>
                      <a:latin typeface="Calibri" charset="0"/>
                      <a:ea typeface="Calibri" charset="0"/>
                      <a:cs typeface="Calibri" charset="0"/>
                    </a:rPr>
                    <a:t>and 63.056 </a:t>
                  </a:r>
                  <a:r>
                    <a:rPr lang="en-AU" sz="900" i="1" dirty="0" err="1">
                      <a:solidFill>
                        <a:schemeClr val="bg1"/>
                      </a:solidFill>
                      <a:latin typeface="Calibri" charset="0"/>
                      <a:ea typeface="Calibri" charset="0"/>
                      <a:cs typeface="Calibri" charset="0"/>
                    </a:rPr>
                    <a:t>MeSH</a:t>
                  </a:r>
                  <a:r>
                    <a:rPr lang="en-AU" sz="900" i="1" dirty="0">
                      <a:solidFill>
                        <a:schemeClr val="bg1"/>
                      </a:solidFill>
                      <a:latin typeface="Calibri" charset="0"/>
                      <a:ea typeface="Calibri" charset="0"/>
                      <a:cs typeface="Calibri" charset="0"/>
                    </a:rPr>
                    <a:t> terms)</a:t>
                  </a:r>
                </a:p>
              </p:txBody>
            </p:sp>
            <p:sp>
              <p:nvSpPr>
                <p:cNvPr id="25" name="Rectangle 24">
                  <a:extLst>
                    <a:ext uri="{FF2B5EF4-FFF2-40B4-BE49-F238E27FC236}">
                      <a16:creationId xmlns:a16="http://schemas.microsoft.com/office/drawing/2014/main" id="{DA4389F4-E772-D725-5BF4-ADF3BE2B0AAA}"/>
                    </a:ext>
                  </a:extLst>
                </p:cNvPr>
                <p:cNvSpPr/>
                <p:nvPr/>
              </p:nvSpPr>
              <p:spPr>
                <a:xfrm>
                  <a:off x="255271" y="1696724"/>
                  <a:ext cx="1148844" cy="477054"/>
                </a:xfrm>
                <a:prstGeom prst="rect">
                  <a:avLst/>
                </a:prstGeom>
              </p:spPr>
              <p:txBody>
                <a:bodyPr wrap="square">
                  <a:spAutoFit/>
                </a:bodyPr>
                <a:lstStyle/>
                <a:p>
                  <a:r>
                    <a:rPr lang="en-AU" sz="1600" b="1" cap="all" dirty="0">
                      <a:solidFill>
                        <a:schemeClr val="bg1"/>
                      </a:solidFill>
                      <a:latin typeface="Calibri" charset="0"/>
                      <a:ea typeface="Calibri" charset="0"/>
                      <a:cs typeface="Calibri" charset="0"/>
                    </a:rPr>
                    <a:t>1.085</a:t>
                  </a:r>
                </a:p>
              </p:txBody>
            </p:sp>
          </p:grpSp>
          <p:grpSp>
            <p:nvGrpSpPr>
              <p:cNvPr id="14" name="Group 49">
                <a:extLst>
                  <a:ext uri="{FF2B5EF4-FFF2-40B4-BE49-F238E27FC236}">
                    <a16:creationId xmlns:a16="http://schemas.microsoft.com/office/drawing/2014/main" id="{EA5D08E1-60E6-5E42-0C4B-00B4B0B2F42A}"/>
                  </a:ext>
                </a:extLst>
              </p:cNvPr>
              <p:cNvGrpSpPr/>
              <p:nvPr/>
            </p:nvGrpSpPr>
            <p:grpSpPr>
              <a:xfrm>
                <a:off x="7362924" y="2533923"/>
                <a:ext cx="1148844" cy="619260"/>
                <a:chOff x="459990" y="1619425"/>
                <a:chExt cx="1148844" cy="619260"/>
              </a:xfrm>
            </p:grpSpPr>
            <p:sp>
              <p:nvSpPr>
                <p:cNvPr id="20" name="Rectangle 19">
                  <a:extLst>
                    <a:ext uri="{FF2B5EF4-FFF2-40B4-BE49-F238E27FC236}">
                      <a16:creationId xmlns:a16="http://schemas.microsoft.com/office/drawing/2014/main" id="{1E61B27A-5D03-9EE3-254E-FA44E9AF13FF}"/>
                    </a:ext>
                  </a:extLst>
                </p:cNvPr>
                <p:cNvSpPr/>
                <p:nvPr/>
              </p:nvSpPr>
              <p:spPr>
                <a:xfrm>
                  <a:off x="459990" y="1920316"/>
                  <a:ext cx="919767" cy="318369"/>
                </a:xfrm>
                <a:prstGeom prst="rect">
                  <a:avLst/>
                </a:prstGeom>
              </p:spPr>
              <p:txBody>
                <a:bodyPr wrap="square">
                  <a:spAutoFit/>
                </a:bodyPr>
                <a:lstStyle/>
                <a:p>
                  <a:pPr>
                    <a:lnSpc>
                      <a:spcPts val="1100"/>
                    </a:lnSpc>
                  </a:pPr>
                  <a:r>
                    <a:rPr lang="en-AU" sz="900" dirty="0">
                      <a:solidFill>
                        <a:schemeClr val="bg1"/>
                      </a:solidFill>
                      <a:latin typeface="Calibri" charset="0"/>
                      <a:ea typeface="Calibri" charset="0"/>
                      <a:cs typeface="Calibri" charset="0"/>
                    </a:rPr>
                    <a:t>available</a:t>
                  </a:r>
                </a:p>
              </p:txBody>
            </p:sp>
            <p:sp>
              <p:nvSpPr>
                <p:cNvPr id="23" name="Rectangle 22">
                  <a:extLst>
                    <a:ext uri="{FF2B5EF4-FFF2-40B4-BE49-F238E27FC236}">
                      <a16:creationId xmlns:a16="http://schemas.microsoft.com/office/drawing/2014/main" id="{04D94EEA-D55B-47AB-1758-9071C9A67556}"/>
                    </a:ext>
                  </a:extLst>
                </p:cNvPr>
                <p:cNvSpPr/>
                <p:nvPr/>
              </p:nvSpPr>
              <p:spPr>
                <a:xfrm>
                  <a:off x="459990" y="1619425"/>
                  <a:ext cx="1148844" cy="477054"/>
                </a:xfrm>
                <a:prstGeom prst="rect">
                  <a:avLst/>
                </a:prstGeom>
              </p:spPr>
              <p:txBody>
                <a:bodyPr wrap="square">
                  <a:spAutoFit/>
                </a:bodyPr>
                <a:lstStyle/>
                <a:p>
                  <a:r>
                    <a:rPr lang="en-AU" sz="1600" b="1" cap="all" dirty="0">
                      <a:solidFill>
                        <a:schemeClr val="bg1"/>
                      </a:solidFill>
                      <a:latin typeface="Calibri" charset="0"/>
                      <a:ea typeface="Calibri" charset="0"/>
                      <a:cs typeface="Calibri" charset="0"/>
                    </a:rPr>
                    <a:t>719</a:t>
                  </a:r>
                </a:p>
              </p:txBody>
            </p:sp>
          </p:grpSp>
          <p:grpSp>
            <p:nvGrpSpPr>
              <p:cNvPr id="15" name="Group 5">
                <a:extLst>
                  <a:ext uri="{FF2B5EF4-FFF2-40B4-BE49-F238E27FC236}">
                    <a16:creationId xmlns:a16="http://schemas.microsoft.com/office/drawing/2014/main" id="{9D5CB4EF-B0BF-4FDC-E07D-65C0E027337D}"/>
                  </a:ext>
                </a:extLst>
              </p:cNvPr>
              <p:cNvGrpSpPr/>
              <p:nvPr/>
            </p:nvGrpSpPr>
            <p:grpSpPr>
              <a:xfrm>
                <a:off x="8530345" y="1786166"/>
                <a:ext cx="1326343" cy="634420"/>
                <a:chOff x="8536209" y="1264072"/>
                <a:chExt cx="1326343" cy="634420"/>
              </a:xfrm>
            </p:grpSpPr>
            <p:sp>
              <p:nvSpPr>
                <p:cNvPr id="16" name="Rectangular Callout 4">
                  <a:extLst>
                    <a:ext uri="{FF2B5EF4-FFF2-40B4-BE49-F238E27FC236}">
                      <a16:creationId xmlns:a16="http://schemas.microsoft.com/office/drawing/2014/main" id="{E76286AB-9086-0D8A-3125-725E12001C75}"/>
                    </a:ext>
                  </a:extLst>
                </p:cNvPr>
                <p:cNvSpPr/>
                <p:nvPr/>
              </p:nvSpPr>
              <p:spPr>
                <a:xfrm>
                  <a:off x="8572735" y="1286853"/>
                  <a:ext cx="1077375" cy="611639"/>
                </a:xfrm>
                <a:prstGeom prst="wedgeRectCallout">
                  <a:avLst>
                    <a:gd name="adj1" fmla="val -35524"/>
                    <a:gd name="adj2" fmla="val 67921"/>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grpSp>
              <p:nvGrpSpPr>
                <p:cNvPr id="17" name="Group 52">
                  <a:extLst>
                    <a:ext uri="{FF2B5EF4-FFF2-40B4-BE49-F238E27FC236}">
                      <a16:creationId xmlns:a16="http://schemas.microsoft.com/office/drawing/2014/main" id="{45125C84-E317-D3E5-D694-B564B8FAA54F}"/>
                    </a:ext>
                  </a:extLst>
                </p:cNvPr>
                <p:cNvGrpSpPr/>
                <p:nvPr/>
              </p:nvGrpSpPr>
              <p:grpSpPr>
                <a:xfrm>
                  <a:off x="8536209" y="1264072"/>
                  <a:ext cx="1326343" cy="606409"/>
                  <a:chOff x="1536162" y="2178322"/>
                  <a:chExt cx="1326343" cy="606409"/>
                </a:xfrm>
              </p:grpSpPr>
              <p:sp>
                <p:nvSpPr>
                  <p:cNvPr id="18" name="Rectangle 17">
                    <a:extLst>
                      <a:ext uri="{FF2B5EF4-FFF2-40B4-BE49-F238E27FC236}">
                        <a16:creationId xmlns:a16="http://schemas.microsoft.com/office/drawing/2014/main" id="{69C709B5-EA5D-C98E-946A-96AB89843197}"/>
                      </a:ext>
                    </a:extLst>
                  </p:cNvPr>
                  <p:cNvSpPr/>
                  <p:nvPr/>
                </p:nvSpPr>
                <p:spPr>
                  <a:xfrm>
                    <a:off x="1536164" y="2466363"/>
                    <a:ext cx="1326341" cy="318368"/>
                  </a:xfrm>
                  <a:prstGeom prst="rect">
                    <a:avLst/>
                  </a:prstGeom>
                </p:spPr>
                <p:txBody>
                  <a:bodyPr wrap="square">
                    <a:spAutoFit/>
                  </a:bodyPr>
                  <a:lstStyle/>
                  <a:p>
                    <a:pPr>
                      <a:lnSpc>
                        <a:spcPts val="1100"/>
                      </a:lnSpc>
                    </a:pPr>
                    <a:r>
                      <a:rPr lang="en-AU" sz="900" dirty="0">
                        <a:solidFill>
                          <a:srgbClr val="FF64A5"/>
                        </a:solidFill>
                        <a:latin typeface="Calibri" charset="0"/>
                        <a:ea typeface="Calibri" charset="0"/>
                        <a:cs typeface="Calibri" charset="0"/>
                      </a:rPr>
                      <a:t>Finally evaluated </a:t>
                    </a:r>
                    <a:endParaRPr lang="en-AU" sz="900" b="1" dirty="0">
                      <a:solidFill>
                        <a:srgbClr val="FF64A5"/>
                      </a:solidFill>
                      <a:latin typeface="Calibri" charset="0"/>
                      <a:ea typeface="Calibri" charset="0"/>
                      <a:cs typeface="Calibri" charset="0"/>
                    </a:endParaRPr>
                  </a:p>
                </p:txBody>
              </p:sp>
              <p:sp>
                <p:nvSpPr>
                  <p:cNvPr id="19" name="Rectangle 18">
                    <a:extLst>
                      <a:ext uri="{FF2B5EF4-FFF2-40B4-BE49-F238E27FC236}">
                        <a16:creationId xmlns:a16="http://schemas.microsoft.com/office/drawing/2014/main" id="{5783AA74-2F37-4A5F-6C61-F10D1E66F746}"/>
                      </a:ext>
                    </a:extLst>
                  </p:cNvPr>
                  <p:cNvSpPr/>
                  <p:nvPr/>
                </p:nvSpPr>
                <p:spPr>
                  <a:xfrm>
                    <a:off x="1536162" y="2178322"/>
                    <a:ext cx="648159" cy="471523"/>
                  </a:xfrm>
                  <a:prstGeom prst="rect">
                    <a:avLst/>
                  </a:prstGeom>
                </p:spPr>
                <p:txBody>
                  <a:bodyPr wrap="square">
                    <a:spAutoFit/>
                  </a:bodyPr>
                  <a:lstStyle/>
                  <a:p>
                    <a:r>
                      <a:rPr lang="en-AU" sz="1600" b="1" cap="all" dirty="0">
                        <a:solidFill>
                          <a:srgbClr val="FF64A5"/>
                        </a:solidFill>
                        <a:latin typeface="Calibri" charset="0"/>
                        <a:ea typeface="Calibri" charset="0"/>
                        <a:cs typeface="Calibri" charset="0"/>
                      </a:rPr>
                      <a:t>201</a:t>
                    </a:r>
                  </a:p>
                </p:txBody>
              </p:sp>
            </p:grpSp>
          </p:grpSp>
        </p:grpSp>
        <p:sp>
          <p:nvSpPr>
            <p:cNvPr id="21" name="Rectangle 20">
              <a:extLst>
                <a:ext uri="{FF2B5EF4-FFF2-40B4-BE49-F238E27FC236}">
                  <a16:creationId xmlns:a16="http://schemas.microsoft.com/office/drawing/2014/main" id="{F4551F72-AE50-4E2F-8796-644EA7BAFA2E}"/>
                </a:ext>
              </a:extLst>
            </p:cNvPr>
            <p:cNvSpPr/>
            <p:nvPr/>
          </p:nvSpPr>
          <p:spPr>
            <a:xfrm>
              <a:off x="1416944" y="3293153"/>
              <a:ext cx="2975013" cy="275075"/>
            </a:xfrm>
            <a:prstGeom prst="rect">
              <a:avLst/>
            </a:prstGeom>
          </p:spPr>
          <p:txBody>
            <a:bodyPr wrap="square">
              <a:spAutoFit/>
            </a:bodyPr>
            <a:lstStyle/>
            <a:p>
              <a:pPr algn="ctr">
                <a:lnSpc>
                  <a:spcPts val="1500"/>
                </a:lnSpc>
              </a:pPr>
              <a:r>
                <a:rPr lang="en-AU" sz="1000" i="1" dirty="0">
                  <a:solidFill>
                    <a:schemeClr val="bg1"/>
                  </a:solidFill>
                  <a:latin typeface="Times" charset="0"/>
                  <a:ea typeface="Times" charset="0"/>
                  <a:cs typeface="Times" charset="0"/>
                </a:rPr>
                <a:t>Better reviewer characterization</a:t>
              </a:r>
            </a:p>
          </p:txBody>
        </p:sp>
        <p:sp>
          <p:nvSpPr>
            <p:cNvPr id="22" name="Rectangle 21">
              <a:extLst>
                <a:ext uri="{FF2B5EF4-FFF2-40B4-BE49-F238E27FC236}">
                  <a16:creationId xmlns:a16="http://schemas.microsoft.com/office/drawing/2014/main" id="{F4551F72-AE50-4E2F-8796-644EA7BAFA2E}"/>
                </a:ext>
              </a:extLst>
            </p:cNvPr>
            <p:cNvSpPr/>
            <p:nvPr/>
          </p:nvSpPr>
          <p:spPr>
            <a:xfrm>
              <a:off x="4498450" y="3285083"/>
              <a:ext cx="1563712" cy="275075"/>
            </a:xfrm>
            <a:prstGeom prst="rect">
              <a:avLst/>
            </a:prstGeom>
          </p:spPr>
          <p:txBody>
            <a:bodyPr wrap="square">
              <a:spAutoFit/>
            </a:bodyPr>
            <a:lstStyle/>
            <a:p>
              <a:pPr algn="ctr">
                <a:lnSpc>
                  <a:spcPts val="1500"/>
                </a:lnSpc>
              </a:pPr>
              <a:r>
                <a:rPr lang="en-AU" sz="1000" i="1" dirty="0">
                  <a:solidFill>
                    <a:schemeClr val="bg1"/>
                  </a:solidFill>
                  <a:latin typeface="Times" charset="0"/>
                  <a:ea typeface="Times" charset="0"/>
                  <a:cs typeface="Times" charset="0"/>
                </a:rPr>
                <a:t>Better matching</a:t>
              </a:r>
            </a:p>
          </p:txBody>
        </p:sp>
        <p:cxnSp>
          <p:nvCxnSpPr>
            <p:cNvPr id="4" name="Straight Arrow Connector 3"/>
            <p:cNvCxnSpPr>
              <a:cxnSpLocks/>
            </p:cNvCxnSpPr>
            <p:nvPr/>
          </p:nvCxnSpPr>
          <p:spPr>
            <a:xfrm>
              <a:off x="3793057" y="3449340"/>
              <a:ext cx="979290" cy="0"/>
            </a:xfrm>
            <a:prstGeom prst="straightConnector1">
              <a:avLst/>
            </a:prstGeom>
            <a:noFill/>
            <a:ln w="34925" cap="rnd">
              <a:solidFill>
                <a:schemeClr val="bg1"/>
              </a:solidFill>
              <a:headEnd type="arrow" w="lg" len="sm"/>
              <a:tailEnd type="arrow" w="lg" len="sm"/>
            </a:ln>
            <a:effectLst/>
          </p:spPr>
          <p:style>
            <a:lnRef idx="1">
              <a:schemeClr val="accent1"/>
            </a:lnRef>
            <a:fillRef idx="3">
              <a:schemeClr val="accent1"/>
            </a:fillRef>
            <a:effectRef idx="2">
              <a:schemeClr val="accent1"/>
            </a:effectRef>
            <a:fontRef idx="minor">
              <a:schemeClr val="lt1"/>
            </a:fontRef>
          </p:style>
        </p:cxnSp>
      </p:grpSp>
      <p:cxnSp>
        <p:nvCxnSpPr>
          <p:cNvPr id="44" name="Conector recto 9">
            <a:extLst>
              <a:ext uri="{FF2B5EF4-FFF2-40B4-BE49-F238E27FC236}">
                <a16:creationId xmlns:a16="http://schemas.microsoft.com/office/drawing/2014/main" id="{860E35D6-92E0-58F7-3BEA-8A6D2B789A51}"/>
              </a:ext>
            </a:extLst>
          </p:cNvPr>
          <p:cNvCxnSpPr>
            <a:cxnSpLocks/>
          </p:cNvCxnSpPr>
          <p:nvPr/>
        </p:nvCxnSpPr>
        <p:spPr>
          <a:xfrm flipH="1">
            <a:off x="530063" y="1167317"/>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7" name="Grupo 46">
            <a:extLst>
              <a:ext uri="{FF2B5EF4-FFF2-40B4-BE49-F238E27FC236}">
                <a16:creationId xmlns:a16="http://schemas.microsoft.com/office/drawing/2014/main" id="{BC83AEBA-B37A-454C-927A-FB42FCE9CD9E}"/>
              </a:ext>
            </a:extLst>
          </p:cNvPr>
          <p:cNvGrpSpPr/>
          <p:nvPr/>
        </p:nvGrpSpPr>
        <p:grpSpPr>
          <a:xfrm>
            <a:off x="2" y="784680"/>
            <a:ext cx="346464" cy="430101"/>
            <a:chOff x="2" y="784681"/>
            <a:chExt cx="346464" cy="304844"/>
          </a:xfrm>
        </p:grpSpPr>
        <p:sp>
          <p:nvSpPr>
            <p:cNvPr id="51" name="Rectangle 10">
              <a:extLst>
                <a:ext uri="{FF2B5EF4-FFF2-40B4-BE49-F238E27FC236}">
                  <a16:creationId xmlns:a16="http://schemas.microsoft.com/office/drawing/2014/main" id="{755BDD73-CA6B-1F04-83AF-18360C4BFA32}"/>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2" name="Google Shape;260;p2">
              <a:extLst>
                <a:ext uri="{FF2B5EF4-FFF2-40B4-BE49-F238E27FC236}">
                  <a16:creationId xmlns:a16="http://schemas.microsoft.com/office/drawing/2014/main" id="{EBFA9182-D644-F82B-02C5-04B9AD19F4F6}"/>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3</a:t>
              </a:r>
            </a:p>
          </p:txBody>
        </p:sp>
      </p:grpSp>
    </p:spTree>
    <p:extLst>
      <p:ext uri="{BB962C8B-B14F-4D97-AF65-F5344CB8AC3E}">
        <p14:creationId xmlns:p14="http://schemas.microsoft.com/office/powerpoint/2010/main" val="2077795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upo 24">
            <a:extLst>
              <a:ext uri="{FF2B5EF4-FFF2-40B4-BE49-F238E27FC236}">
                <a16:creationId xmlns:a16="http://schemas.microsoft.com/office/drawing/2014/main" id="{EC6DEED2-AB47-686E-6987-8C575F11BECB}"/>
              </a:ext>
            </a:extLst>
          </p:cNvPr>
          <p:cNvGrpSpPr/>
          <p:nvPr/>
        </p:nvGrpSpPr>
        <p:grpSpPr>
          <a:xfrm>
            <a:off x="214213" y="1229778"/>
            <a:ext cx="8811034" cy="506937"/>
            <a:chOff x="214213" y="1269106"/>
            <a:chExt cx="8811034" cy="506937"/>
          </a:xfrm>
          <a:solidFill>
            <a:srgbClr val="FF64A5"/>
          </a:solidFill>
        </p:grpSpPr>
        <p:sp>
          <p:nvSpPr>
            <p:cNvPr id="26" name="Cheurón 25">
              <a:extLst>
                <a:ext uri="{FF2B5EF4-FFF2-40B4-BE49-F238E27FC236}">
                  <a16:creationId xmlns:a16="http://schemas.microsoft.com/office/drawing/2014/main" id="{68962A13-C031-BDC1-EE77-BFD3FE0C9F42}"/>
                </a:ext>
              </a:extLst>
            </p:cNvPr>
            <p:cNvSpPr/>
            <p:nvPr/>
          </p:nvSpPr>
          <p:spPr>
            <a:xfrm>
              <a:off x="214213" y="1269106"/>
              <a:ext cx="2255041" cy="506937"/>
            </a:xfrm>
            <a:prstGeom prst="chevron">
              <a:avLst>
                <a:gd name="adj" fmla="val 170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Cheurón 29">
              <a:extLst>
                <a:ext uri="{FF2B5EF4-FFF2-40B4-BE49-F238E27FC236}">
                  <a16:creationId xmlns:a16="http://schemas.microsoft.com/office/drawing/2014/main" id="{5CCE7686-E84C-4562-65EE-5DAB58DEC12B}"/>
                </a:ext>
              </a:extLst>
            </p:cNvPr>
            <p:cNvSpPr/>
            <p:nvPr/>
          </p:nvSpPr>
          <p:spPr>
            <a:xfrm>
              <a:off x="2422413" y="1269106"/>
              <a:ext cx="3732945" cy="506937"/>
            </a:xfrm>
            <a:prstGeom prst="chevron">
              <a:avLst>
                <a:gd name="adj" fmla="val 170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Cheurón 30">
              <a:extLst>
                <a:ext uri="{FF2B5EF4-FFF2-40B4-BE49-F238E27FC236}">
                  <a16:creationId xmlns:a16="http://schemas.microsoft.com/office/drawing/2014/main" id="{61E6F425-9E5E-73EE-A5A5-68F8B01076B1}"/>
                </a:ext>
              </a:extLst>
            </p:cNvPr>
            <p:cNvSpPr/>
            <p:nvPr/>
          </p:nvSpPr>
          <p:spPr>
            <a:xfrm>
              <a:off x="6099637" y="1269106"/>
              <a:ext cx="2925610" cy="506937"/>
            </a:xfrm>
            <a:prstGeom prst="chevron">
              <a:avLst>
                <a:gd name="adj" fmla="val 170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7" name="Title 6">
            <a:extLst>
              <a:ext uri="{FF2B5EF4-FFF2-40B4-BE49-F238E27FC236}">
                <a16:creationId xmlns:a16="http://schemas.microsoft.com/office/drawing/2014/main" id="{FC052EC5-62A4-6C45-91D9-67592D0BEA7C}"/>
              </a:ext>
            </a:extLst>
          </p:cNvPr>
          <p:cNvSpPr>
            <a:spLocks noGrp="1"/>
          </p:cNvSpPr>
          <p:nvPr>
            <p:ph type="title"/>
          </p:nvPr>
        </p:nvSpPr>
        <p:spPr>
          <a:xfrm>
            <a:off x="435849" y="726183"/>
            <a:ext cx="8191329" cy="428902"/>
          </a:xfrm>
        </p:spPr>
        <p:txBody>
          <a:bodyPr/>
          <a:lstStyle/>
          <a:p>
            <a:r>
              <a:rPr lang="en-GB" i="1" noProof="0" dirty="0">
                <a:latin typeface="Times" charset="0"/>
                <a:ea typeface="Times" charset="0"/>
                <a:cs typeface="Times" charset="0"/>
              </a:rPr>
              <a:t>Matching</a:t>
            </a:r>
            <a:r>
              <a:rPr lang="en-GB" noProof="0" dirty="0">
                <a:latin typeface="Times" charset="0"/>
                <a:ea typeface="Times" charset="0"/>
                <a:cs typeface="Times" charset="0"/>
              </a:rPr>
              <a:t>: a HUGE lineal optimization problem</a:t>
            </a:r>
            <a:endParaRPr lang="en-GB" noProof="0" dirty="0"/>
          </a:p>
        </p:txBody>
      </p:sp>
      <p:grpSp>
        <p:nvGrpSpPr>
          <p:cNvPr id="20" name="Grupo 19">
            <a:extLst>
              <a:ext uri="{FF2B5EF4-FFF2-40B4-BE49-F238E27FC236}">
                <a16:creationId xmlns:a16="http://schemas.microsoft.com/office/drawing/2014/main" id="{AE38286D-AE60-AC76-3CC3-843BA33F9928}"/>
              </a:ext>
            </a:extLst>
          </p:cNvPr>
          <p:cNvGrpSpPr/>
          <p:nvPr/>
        </p:nvGrpSpPr>
        <p:grpSpPr>
          <a:xfrm>
            <a:off x="257513" y="1279450"/>
            <a:ext cx="8674373" cy="3278176"/>
            <a:chOff x="496562" y="1462047"/>
            <a:chExt cx="8336043" cy="3150316"/>
          </a:xfrm>
        </p:grpSpPr>
        <p:sp>
          <p:nvSpPr>
            <p:cNvPr id="19" name="Rectángulo 18">
              <a:extLst>
                <a:ext uri="{FF2B5EF4-FFF2-40B4-BE49-F238E27FC236}">
                  <a16:creationId xmlns:a16="http://schemas.microsoft.com/office/drawing/2014/main" id="{8CBA4BDC-3C6C-494E-833D-5C7ADA86B700}"/>
                </a:ext>
              </a:extLst>
            </p:cNvPr>
            <p:cNvSpPr/>
            <p:nvPr/>
          </p:nvSpPr>
          <p:spPr>
            <a:xfrm>
              <a:off x="6164371" y="1951476"/>
              <a:ext cx="2666647" cy="262928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ca-ES" sz="2400" b="0" i="0" u="none" strike="noStrike" cap="none" spc="0" normalizeH="0" baseline="0">
                <a:ln>
                  <a:noFill/>
                </a:ln>
                <a:solidFill>
                  <a:srgbClr val="FFFFFF"/>
                </a:solidFill>
                <a:effectLst/>
                <a:uFillTx/>
                <a:latin typeface="La Caixa Frutiger 65 Bold"/>
                <a:ea typeface="La Caixa Frutiger 65 Bold"/>
                <a:cs typeface="La Caixa Frutiger 65 Bold"/>
                <a:sym typeface="La Caixa Frutiger 65 Bold"/>
              </a:endParaRPr>
            </a:p>
          </p:txBody>
        </p:sp>
        <p:sp>
          <p:nvSpPr>
            <p:cNvPr id="21" name="Rectángulo 20">
              <a:extLst>
                <a:ext uri="{FF2B5EF4-FFF2-40B4-BE49-F238E27FC236}">
                  <a16:creationId xmlns:a16="http://schemas.microsoft.com/office/drawing/2014/main" id="{81C78450-731C-46F6-AB3E-1C130047A90F}"/>
                </a:ext>
              </a:extLst>
            </p:cNvPr>
            <p:cNvSpPr/>
            <p:nvPr/>
          </p:nvSpPr>
          <p:spPr>
            <a:xfrm>
              <a:off x="2608263" y="1951476"/>
              <a:ext cx="3491148" cy="262928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ca-ES" sz="2400" b="0" i="0" u="none" strike="noStrike" cap="none" spc="0" normalizeH="0" baseline="0">
                <a:ln>
                  <a:noFill/>
                </a:ln>
                <a:solidFill>
                  <a:srgbClr val="FFFFFF"/>
                </a:solidFill>
                <a:effectLst/>
                <a:uFillTx/>
                <a:latin typeface="La Caixa Frutiger 65 Bold"/>
                <a:ea typeface="La Caixa Frutiger 65 Bold"/>
                <a:cs typeface="La Caixa Frutiger 65 Bold"/>
                <a:sym typeface="La Caixa Frutiger 65 Bold"/>
              </a:endParaRPr>
            </a:p>
          </p:txBody>
        </p:sp>
        <p:sp>
          <p:nvSpPr>
            <p:cNvPr id="24" name="Rectángulo 23">
              <a:extLst>
                <a:ext uri="{FF2B5EF4-FFF2-40B4-BE49-F238E27FC236}">
                  <a16:creationId xmlns:a16="http://schemas.microsoft.com/office/drawing/2014/main" id="{CA75AED2-111C-437F-9CD2-09CFA8D7D35F}"/>
                </a:ext>
              </a:extLst>
            </p:cNvPr>
            <p:cNvSpPr/>
            <p:nvPr/>
          </p:nvSpPr>
          <p:spPr>
            <a:xfrm>
              <a:off x="528457" y="1951476"/>
              <a:ext cx="1995012" cy="262928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ca-ES" sz="2400" b="0" i="0" u="none" strike="noStrike" cap="none" spc="0" normalizeH="0" baseline="0">
                <a:ln>
                  <a:noFill/>
                </a:ln>
                <a:solidFill>
                  <a:srgbClr val="FFFFFF"/>
                </a:solidFill>
                <a:effectLst/>
                <a:uFillTx/>
                <a:latin typeface="La Caixa Frutiger 65 Bold"/>
                <a:ea typeface="La Caixa Frutiger 65 Bold"/>
                <a:cs typeface="La Caixa Frutiger 65 Bold"/>
                <a:sym typeface="La Caixa Frutiger 65 Bold"/>
              </a:endParaRPr>
            </a:p>
          </p:txBody>
        </p:sp>
        <p:sp>
          <p:nvSpPr>
            <p:cNvPr id="29" name="Rectángulo 28">
              <a:extLst>
                <a:ext uri="{FF2B5EF4-FFF2-40B4-BE49-F238E27FC236}">
                  <a16:creationId xmlns:a16="http://schemas.microsoft.com/office/drawing/2014/main" id="{452B1B95-51A0-43D6-BA51-0836FD16E52D}"/>
                </a:ext>
              </a:extLst>
            </p:cNvPr>
            <p:cNvSpPr/>
            <p:nvPr/>
          </p:nvSpPr>
          <p:spPr>
            <a:xfrm>
              <a:off x="6296066" y="2298503"/>
              <a:ext cx="2118497" cy="899641"/>
            </a:xfrm>
            <a:prstGeom prst="rect">
              <a:avLst/>
            </a:prstGeom>
          </p:spPr>
          <p:txBody>
            <a:bodyPr wrap="square" lIns="0" tIns="0" rIns="0" bIns="0">
              <a:spAutoFit/>
            </a:bodyPr>
            <a:lstStyle/>
            <a:p>
              <a:pPr>
                <a:lnSpc>
                  <a:spcPts val="900"/>
                </a:lnSpc>
                <a:spcAft>
                  <a:spcPts val="500"/>
                </a:spcAft>
              </a:pPr>
              <a:r>
                <a:rPr lang="en-US" sz="850" b="1" cap="all" dirty="0">
                  <a:solidFill>
                    <a:srgbClr val="FF64A5"/>
                  </a:solidFill>
                  <a:latin typeface="Calibri" panose="020F0502020204030204" pitchFamily="34" charset="0"/>
                  <a:cs typeface="Calibri" panose="020F0502020204030204" pitchFamily="34" charset="0"/>
                </a:rPr>
                <a:t>Veerle Baekelandt</a:t>
              </a:r>
              <a:r>
                <a:rPr lang="en-US" sz="850" b="1" dirty="0">
                  <a:solidFill>
                    <a:srgbClr val="FF64A5"/>
                  </a:solidFill>
                  <a:latin typeface="Calibri" panose="020F0502020204030204" pitchFamily="34" charset="0"/>
                  <a:cs typeface="Calibri" panose="020F0502020204030204" pitchFamily="34" charset="0"/>
                </a:rPr>
                <a:t>, </a:t>
              </a:r>
              <a:br>
                <a:rPr lang="en-US" sz="850" b="1" dirty="0">
                  <a:solidFill>
                    <a:schemeClr val="tx1">
                      <a:lumMod val="75000"/>
                      <a:lumOff val="25000"/>
                    </a:schemeClr>
                  </a:solidFill>
                  <a:latin typeface="Calibri" panose="020F0502020204030204" pitchFamily="34" charset="0"/>
                  <a:cs typeface="Calibri" panose="020F0502020204030204" pitchFamily="34" charset="0"/>
                </a:rPr>
              </a:br>
              <a:r>
                <a:rPr lang="en-US" sz="850" b="1" dirty="0">
                  <a:solidFill>
                    <a:schemeClr val="tx1">
                      <a:lumMod val="75000"/>
                      <a:lumOff val="25000"/>
                    </a:schemeClr>
                  </a:solidFill>
                  <a:latin typeface="Calibri" panose="020F0502020204030204" pitchFamily="34" charset="0"/>
                  <a:cs typeface="Calibri" panose="020F0502020204030204" pitchFamily="34" charset="0"/>
                </a:rPr>
                <a:t>Professor at KU Leuven, Belgium. </a:t>
              </a:r>
              <a:br>
                <a:rPr lang="en-US" sz="850" b="1" dirty="0">
                  <a:solidFill>
                    <a:schemeClr val="tx1">
                      <a:lumMod val="75000"/>
                      <a:lumOff val="25000"/>
                    </a:schemeClr>
                  </a:solidFill>
                  <a:latin typeface="Calibri" panose="020F0502020204030204" pitchFamily="34" charset="0"/>
                  <a:cs typeface="Calibri" panose="020F0502020204030204" pitchFamily="34" charset="0"/>
                </a:rPr>
              </a:br>
              <a:r>
                <a:rPr lang="en-US" sz="850" dirty="0">
                  <a:solidFill>
                    <a:schemeClr val="tx1">
                      <a:lumMod val="75000"/>
                      <a:lumOff val="25000"/>
                    </a:schemeClr>
                  </a:solidFill>
                  <a:latin typeface="Calibri" panose="020F0502020204030204" pitchFamily="34" charset="0"/>
                  <a:cs typeface="Calibri" panose="020F0502020204030204" pitchFamily="34" charset="0"/>
                </a:rPr>
                <a:t>Expert in neurobiology and genetic therapy</a:t>
              </a:r>
              <a:r>
                <a:rPr lang="en-US" sz="850" kern="1200" dirty="0">
                  <a:solidFill>
                    <a:schemeClr val="tx1">
                      <a:lumMod val="75000"/>
                      <a:lumOff val="25000"/>
                    </a:schemeClr>
                  </a:solidFill>
                  <a:latin typeface="Calibri" panose="020F0502020204030204" pitchFamily="34" charset="0"/>
                  <a:cs typeface="Calibri" panose="020F0502020204030204" pitchFamily="34" charset="0"/>
                </a:rPr>
                <a:t>. </a:t>
              </a:r>
            </a:p>
            <a:p>
              <a:pPr defTabSz="584200">
                <a:lnSpc>
                  <a:spcPts val="900"/>
                </a:lnSpc>
              </a:pPr>
              <a:r>
                <a:rPr lang="en-US" sz="850" b="1" dirty="0">
                  <a:solidFill>
                    <a:schemeClr val="tx1">
                      <a:lumMod val="75000"/>
                      <a:lumOff val="25000"/>
                    </a:schemeClr>
                  </a:solidFill>
                  <a:latin typeface="Calibri" panose="020F0502020204030204" pitchFamily="34" charset="0"/>
                  <a:cs typeface="Calibri" panose="020F0502020204030204" pitchFamily="34" charset="0"/>
                </a:rPr>
                <a:t>Neurodegenerative Diseases </a:t>
              </a:r>
              <a:r>
                <a:rPr lang="en-US" sz="850" dirty="0">
                  <a:solidFill>
                    <a:schemeClr val="tx1">
                      <a:lumMod val="75000"/>
                      <a:lumOff val="25000"/>
                    </a:schemeClr>
                  </a:solidFill>
                  <a:latin typeface="Calibri" panose="020F0502020204030204" pitchFamily="34" charset="0"/>
                  <a:cs typeface="Calibri" panose="020F0502020204030204" pitchFamily="34" charset="0"/>
                </a:rPr>
                <a:t>score 1 </a:t>
              </a:r>
            </a:p>
            <a:p>
              <a:pPr defTabSz="584200">
                <a:lnSpc>
                  <a:spcPts val="900"/>
                </a:lnSpc>
              </a:pPr>
              <a:r>
                <a:rPr lang="en-US" sz="850" b="1" dirty="0">
                  <a:solidFill>
                    <a:schemeClr val="tx1">
                      <a:lumMod val="75000"/>
                      <a:lumOff val="25000"/>
                    </a:schemeClr>
                  </a:solidFill>
                  <a:latin typeface="Calibri" panose="020F0502020204030204" pitchFamily="34" charset="0"/>
                  <a:cs typeface="Calibri" panose="020F0502020204030204" pitchFamily="34" charset="0"/>
                </a:rPr>
                <a:t>Neural Pathways </a:t>
              </a:r>
              <a:r>
                <a:rPr lang="en-US" sz="850" dirty="0">
                  <a:latin typeface="Calibri" panose="020F0502020204030204" pitchFamily="34" charset="0"/>
                  <a:cs typeface="Calibri" panose="020F0502020204030204" pitchFamily="34" charset="0"/>
                </a:rPr>
                <a:t>score 1 </a:t>
              </a:r>
              <a:endParaRPr lang="en-US" sz="850" b="1" dirty="0">
                <a:latin typeface="Calibri" panose="020F0502020204030204" pitchFamily="34" charset="0"/>
                <a:cs typeface="Calibri" panose="020F0502020204030204" pitchFamily="34" charset="0"/>
              </a:endParaRPr>
            </a:p>
            <a:p>
              <a:pPr defTabSz="584200">
                <a:lnSpc>
                  <a:spcPts val="900"/>
                </a:lnSpc>
                <a:spcAft>
                  <a:spcPts val="500"/>
                </a:spcAft>
              </a:pPr>
              <a:r>
                <a:rPr lang="en-US" sz="850" b="1" dirty="0">
                  <a:solidFill>
                    <a:schemeClr val="tx1">
                      <a:lumMod val="75000"/>
                      <a:lumOff val="25000"/>
                    </a:schemeClr>
                  </a:solidFill>
                  <a:latin typeface="Calibri" panose="020F0502020204030204" pitchFamily="34" charset="0"/>
                  <a:cs typeface="Calibri" panose="020F0502020204030204" pitchFamily="34" charset="0"/>
                </a:rPr>
                <a:t>Neural Stem Cells </a:t>
              </a:r>
              <a:r>
                <a:rPr lang="en-US" sz="850" dirty="0">
                  <a:latin typeface="Calibri" panose="020F0502020204030204" pitchFamily="34" charset="0"/>
                  <a:cs typeface="Calibri" panose="020F0502020204030204" pitchFamily="34" charset="0"/>
                </a:rPr>
                <a:t>score 1</a:t>
              </a:r>
            </a:p>
            <a:p>
              <a:pPr defTabSz="584200">
                <a:lnSpc>
                  <a:spcPts val="900"/>
                </a:lnSpc>
              </a:pPr>
              <a:r>
                <a:rPr lang="en-US" sz="850" b="1" dirty="0">
                  <a:solidFill>
                    <a:schemeClr val="tx1">
                      <a:lumMod val="75000"/>
                      <a:lumOff val="25000"/>
                    </a:schemeClr>
                  </a:solidFill>
                  <a:latin typeface="Calibri" panose="020F0502020204030204" pitchFamily="34" charset="0"/>
                  <a:cs typeface="Calibri" panose="020F0502020204030204" pitchFamily="34" charset="0"/>
                </a:rPr>
                <a:t>Other important Keywords</a:t>
              </a:r>
            </a:p>
          </p:txBody>
        </p:sp>
        <p:sp>
          <p:nvSpPr>
            <p:cNvPr id="42" name="Rectángulo 41">
              <a:extLst>
                <a:ext uri="{FF2B5EF4-FFF2-40B4-BE49-F238E27FC236}">
                  <a16:creationId xmlns:a16="http://schemas.microsoft.com/office/drawing/2014/main" id="{EDFB224C-E776-454D-9C28-1387062E7213}"/>
                </a:ext>
              </a:extLst>
            </p:cNvPr>
            <p:cNvSpPr/>
            <p:nvPr/>
          </p:nvSpPr>
          <p:spPr>
            <a:xfrm>
              <a:off x="6296066" y="3493208"/>
              <a:ext cx="2273335" cy="1059851"/>
            </a:xfrm>
            <a:prstGeom prst="rect">
              <a:avLst/>
            </a:prstGeom>
          </p:spPr>
          <p:txBody>
            <a:bodyPr wrap="square" lIns="0" tIns="0" rIns="0" bIns="0">
              <a:spAutoFit/>
            </a:bodyPr>
            <a:lstStyle/>
            <a:p>
              <a:pPr>
                <a:lnSpc>
                  <a:spcPts val="900"/>
                </a:lnSpc>
                <a:spcAft>
                  <a:spcPts val="500"/>
                </a:spcAft>
              </a:pPr>
              <a:r>
                <a:rPr lang="en-US" sz="850" b="1" cap="all" dirty="0">
                  <a:solidFill>
                    <a:srgbClr val="FF64A5"/>
                  </a:solidFill>
                  <a:latin typeface="Calibri" panose="020F0502020204030204" pitchFamily="34" charset="0"/>
                  <a:cs typeface="Calibri" panose="020F0502020204030204" pitchFamily="34" charset="0"/>
                </a:rPr>
                <a:t>Steve Dunnett</a:t>
              </a:r>
              <a:r>
                <a:rPr lang="en-US" sz="850" b="1" dirty="0">
                  <a:solidFill>
                    <a:srgbClr val="FF64A5"/>
                  </a:solidFill>
                  <a:latin typeface="Calibri" panose="020F0502020204030204" pitchFamily="34" charset="0"/>
                  <a:cs typeface="Calibri" panose="020F0502020204030204" pitchFamily="34" charset="0"/>
                </a:rPr>
                <a:t>, </a:t>
              </a:r>
              <a:r>
                <a:rPr lang="en-US" sz="850" b="1" kern="1200" dirty="0">
                  <a:solidFill>
                    <a:schemeClr val="tx1">
                      <a:lumMod val="75000"/>
                      <a:lumOff val="25000"/>
                    </a:schemeClr>
                  </a:solidFill>
                  <a:latin typeface="Calibri" panose="020F0502020204030204" pitchFamily="34" charset="0"/>
                  <a:cs typeface="Calibri" panose="020F0502020204030204" pitchFamily="34" charset="0"/>
                </a:rPr>
                <a:t>Emeritus Professor, </a:t>
              </a:r>
              <a:br>
                <a:rPr lang="en-US" sz="850" b="1" kern="1200" dirty="0">
                  <a:solidFill>
                    <a:schemeClr val="tx1">
                      <a:lumMod val="75000"/>
                      <a:lumOff val="25000"/>
                    </a:schemeClr>
                  </a:solidFill>
                  <a:latin typeface="Calibri" panose="020F0502020204030204" pitchFamily="34" charset="0"/>
                  <a:cs typeface="Calibri" panose="020F0502020204030204" pitchFamily="34" charset="0"/>
                </a:rPr>
              </a:br>
              <a:r>
                <a:rPr lang="en-US" sz="850" b="1" kern="1200" dirty="0">
                  <a:solidFill>
                    <a:schemeClr val="tx1">
                      <a:lumMod val="75000"/>
                      <a:lumOff val="25000"/>
                    </a:schemeClr>
                  </a:solidFill>
                  <a:latin typeface="Calibri" panose="020F0502020204030204" pitchFamily="34" charset="0"/>
                  <a:cs typeface="Calibri" panose="020F0502020204030204" pitchFamily="34" charset="0"/>
                </a:rPr>
                <a:t>Cardiff University, United Kingdom. </a:t>
              </a:r>
              <a:br>
                <a:rPr lang="en-US" sz="850" b="1" kern="1200" dirty="0">
                  <a:solidFill>
                    <a:schemeClr val="tx1">
                      <a:lumMod val="75000"/>
                      <a:lumOff val="25000"/>
                    </a:schemeClr>
                  </a:solidFill>
                  <a:latin typeface="Calibri" panose="020F0502020204030204" pitchFamily="34" charset="0"/>
                  <a:cs typeface="Calibri" panose="020F0502020204030204" pitchFamily="34" charset="0"/>
                </a:rPr>
              </a:br>
              <a:r>
                <a:rPr lang="en-US" sz="850" kern="1200" dirty="0">
                  <a:solidFill>
                    <a:schemeClr val="tx1">
                      <a:lumMod val="75000"/>
                      <a:lumOff val="25000"/>
                    </a:schemeClr>
                  </a:solidFill>
                  <a:latin typeface="Calibri" panose="020F0502020204030204" pitchFamily="34" charset="0"/>
                  <a:cs typeface="Calibri" panose="020F0502020204030204" pitchFamily="34" charset="0"/>
                </a:rPr>
                <a:t>Expert in </a:t>
              </a:r>
              <a:r>
                <a:rPr lang="en-US" sz="850" dirty="0">
                  <a:solidFill>
                    <a:schemeClr val="tx1">
                      <a:lumMod val="75000"/>
                      <a:lumOff val="25000"/>
                    </a:schemeClr>
                  </a:solidFill>
                  <a:latin typeface="Calibri" panose="020F0502020204030204" pitchFamily="34" charset="0"/>
                  <a:cs typeface="Calibri" panose="020F0502020204030204" pitchFamily="34" charset="0"/>
                </a:rPr>
                <a:t>neurodegenerative diseases as </a:t>
              </a:r>
              <a:br>
                <a:rPr lang="en-US" sz="850" dirty="0">
                  <a:solidFill>
                    <a:schemeClr val="tx1">
                      <a:lumMod val="75000"/>
                      <a:lumOff val="25000"/>
                    </a:schemeClr>
                  </a:solidFill>
                  <a:latin typeface="Calibri" panose="020F0502020204030204" pitchFamily="34" charset="0"/>
                  <a:cs typeface="Calibri" panose="020F0502020204030204" pitchFamily="34" charset="0"/>
                </a:rPr>
              </a:br>
              <a:r>
                <a:rPr lang="en-US" sz="850" dirty="0">
                  <a:solidFill>
                    <a:schemeClr val="tx1">
                      <a:lumMod val="75000"/>
                      <a:lumOff val="25000"/>
                    </a:schemeClr>
                  </a:solidFill>
                  <a:latin typeface="Calibri" panose="020F0502020204030204" pitchFamily="34" charset="0"/>
                  <a:cs typeface="Calibri" panose="020F0502020204030204" pitchFamily="34" charset="0"/>
                </a:rPr>
                <a:t>Parkinson and Huntington.</a:t>
              </a:r>
              <a:endParaRPr lang="en-US" sz="850" kern="1200" dirty="0">
                <a:solidFill>
                  <a:schemeClr val="tx1">
                    <a:lumMod val="75000"/>
                    <a:lumOff val="25000"/>
                  </a:schemeClr>
                </a:solidFill>
                <a:latin typeface="Calibri" panose="020F0502020204030204" pitchFamily="34" charset="0"/>
                <a:cs typeface="Calibri" panose="020F0502020204030204" pitchFamily="34" charset="0"/>
              </a:endParaRPr>
            </a:p>
            <a:p>
              <a:pPr defTabSz="584200">
                <a:lnSpc>
                  <a:spcPts val="900"/>
                </a:lnSpc>
              </a:pPr>
              <a:r>
                <a:rPr lang="en-US" sz="850" b="1" dirty="0">
                  <a:solidFill>
                    <a:schemeClr val="tx1">
                      <a:lumMod val="75000"/>
                      <a:lumOff val="25000"/>
                    </a:schemeClr>
                  </a:solidFill>
                  <a:latin typeface="Calibri" panose="020F0502020204030204" pitchFamily="34" charset="0"/>
                  <a:cs typeface="Calibri" panose="020F0502020204030204" pitchFamily="34" charset="0"/>
                </a:rPr>
                <a:t>Neurodegenerative Diseases </a:t>
              </a:r>
              <a:r>
                <a:rPr lang="en-US" sz="850" dirty="0">
                  <a:solidFill>
                    <a:schemeClr val="tx1">
                      <a:lumMod val="75000"/>
                      <a:lumOff val="25000"/>
                    </a:schemeClr>
                  </a:solidFill>
                  <a:latin typeface="Calibri" panose="020F0502020204030204" pitchFamily="34" charset="0"/>
                  <a:cs typeface="Calibri" panose="020F0502020204030204" pitchFamily="34" charset="0"/>
                </a:rPr>
                <a:t>score 1 </a:t>
              </a:r>
            </a:p>
            <a:p>
              <a:pPr defTabSz="584200">
                <a:lnSpc>
                  <a:spcPts val="900"/>
                </a:lnSpc>
              </a:pPr>
              <a:r>
                <a:rPr lang="en-US" sz="850" b="1" dirty="0">
                  <a:solidFill>
                    <a:schemeClr val="tx1">
                      <a:lumMod val="75000"/>
                      <a:lumOff val="25000"/>
                    </a:schemeClr>
                  </a:solidFill>
                  <a:latin typeface="Calibri" panose="020F0502020204030204" pitchFamily="34" charset="0"/>
                  <a:cs typeface="Calibri" panose="020F0502020204030204" pitchFamily="34" charset="0"/>
                </a:rPr>
                <a:t>Neural Pathways </a:t>
              </a:r>
              <a:r>
                <a:rPr lang="en-US" sz="850" dirty="0">
                  <a:solidFill>
                    <a:schemeClr val="tx1">
                      <a:lumMod val="75000"/>
                      <a:lumOff val="25000"/>
                    </a:schemeClr>
                  </a:solidFill>
                  <a:latin typeface="Calibri" panose="020F0502020204030204" pitchFamily="34" charset="0"/>
                  <a:cs typeface="Calibri" panose="020F0502020204030204" pitchFamily="34" charset="0"/>
                </a:rPr>
                <a:t>score </a:t>
              </a:r>
              <a:r>
                <a:rPr lang="en-US" sz="850" dirty="0">
                  <a:latin typeface="Calibri" panose="020F0502020204030204" pitchFamily="34" charset="0"/>
                  <a:cs typeface="Calibri" panose="020F0502020204030204" pitchFamily="34" charset="0"/>
                </a:rPr>
                <a:t>0.44</a:t>
              </a:r>
            </a:p>
            <a:p>
              <a:pPr defTabSz="584200">
                <a:lnSpc>
                  <a:spcPts val="900"/>
                </a:lnSpc>
              </a:pPr>
              <a:r>
                <a:rPr lang="en-US" sz="850" b="1" dirty="0">
                  <a:solidFill>
                    <a:schemeClr val="tx1">
                      <a:lumMod val="75000"/>
                      <a:lumOff val="25000"/>
                    </a:schemeClr>
                  </a:solidFill>
                  <a:latin typeface="Calibri" panose="020F0502020204030204" pitchFamily="34" charset="0"/>
                  <a:cs typeface="Calibri" panose="020F0502020204030204" pitchFamily="34" charset="0"/>
                </a:rPr>
                <a:t>Neural Stem Cells </a:t>
              </a:r>
              <a:r>
                <a:rPr lang="en-US" sz="850" dirty="0">
                  <a:latin typeface="Calibri" panose="020F0502020204030204" pitchFamily="34" charset="0"/>
                  <a:cs typeface="Calibri" panose="020F0502020204030204" pitchFamily="34" charset="0"/>
                </a:rPr>
                <a:t>score 1</a:t>
              </a:r>
            </a:p>
            <a:p>
              <a:pPr defTabSz="584200">
                <a:lnSpc>
                  <a:spcPts val="900"/>
                </a:lnSpc>
              </a:pPr>
              <a:endParaRPr lang="en-US" sz="850" b="1" dirty="0">
                <a:solidFill>
                  <a:schemeClr val="tx1">
                    <a:lumMod val="75000"/>
                    <a:lumOff val="25000"/>
                  </a:schemeClr>
                </a:solidFill>
                <a:latin typeface="Calibri" panose="020F0502020204030204" pitchFamily="34" charset="0"/>
                <a:cs typeface="Calibri" panose="020F0502020204030204" pitchFamily="34" charset="0"/>
              </a:endParaRPr>
            </a:p>
            <a:p>
              <a:pPr defTabSz="584200">
                <a:lnSpc>
                  <a:spcPts val="900"/>
                </a:lnSpc>
              </a:pPr>
              <a:r>
                <a:rPr lang="en-US" sz="850" b="1" dirty="0">
                  <a:solidFill>
                    <a:schemeClr val="tx1">
                      <a:lumMod val="75000"/>
                      <a:lumOff val="25000"/>
                    </a:schemeClr>
                  </a:solidFill>
                  <a:latin typeface="Calibri" panose="020F0502020204030204" pitchFamily="34" charset="0"/>
                  <a:cs typeface="Calibri" panose="020F0502020204030204" pitchFamily="34" charset="0"/>
                </a:rPr>
                <a:t>Other important Keywords</a:t>
              </a:r>
            </a:p>
          </p:txBody>
        </p:sp>
        <p:sp>
          <p:nvSpPr>
            <p:cNvPr id="46" name="Rectangle 12">
              <a:extLst>
                <a:ext uri="{FF2B5EF4-FFF2-40B4-BE49-F238E27FC236}">
                  <a16:creationId xmlns:a16="http://schemas.microsoft.com/office/drawing/2014/main" id="{C77B9373-E3C7-401E-9DCA-567BF322537E}"/>
                </a:ext>
              </a:extLst>
            </p:cNvPr>
            <p:cNvSpPr/>
            <p:nvPr/>
          </p:nvSpPr>
          <p:spPr>
            <a:xfrm>
              <a:off x="4368751" y="1462047"/>
              <a:ext cx="812210" cy="381239"/>
            </a:xfrm>
            <a:prstGeom prst="rect">
              <a:avLst/>
            </a:prstGeom>
          </p:spPr>
          <p:txBody>
            <a:bodyPr wrap="square" lIns="0" tIns="0" rIns="0" bIns="0">
              <a:spAutoFit/>
            </a:bodyPr>
            <a:lstStyle/>
            <a:p>
              <a:pPr algn="r">
                <a:lnSpc>
                  <a:spcPct val="80000"/>
                </a:lnSpc>
              </a:pPr>
              <a:r>
                <a:rPr lang="en-AU" sz="1400" b="1" noProof="1">
                  <a:solidFill>
                    <a:schemeClr val="bg1"/>
                  </a:solidFill>
                  <a:latin typeface="Calibri" panose="020F0502020204030204" pitchFamily="34" charset="0"/>
                  <a:cs typeface="Calibri" panose="020F0502020204030204" pitchFamily="34" charset="0"/>
                </a:rPr>
                <a:t>15,900</a:t>
              </a:r>
              <a:br>
                <a:rPr lang="en-AU" sz="1000" b="1" noProof="1">
                  <a:solidFill>
                    <a:schemeClr val="bg1"/>
                  </a:solidFill>
                  <a:latin typeface="Calibri" panose="020F0502020204030204" pitchFamily="34" charset="0"/>
                  <a:cs typeface="Calibri" panose="020F0502020204030204" pitchFamily="34" charset="0"/>
                </a:rPr>
              </a:br>
              <a:r>
                <a:rPr lang="en-AU" sz="900" b="1" noProof="1">
                  <a:solidFill>
                    <a:schemeClr val="bg1"/>
                  </a:solidFill>
                  <a:latin typeface="Calibri" panose="020F0502020204030204" pitchFamily="34" charset="0"/>
                  <a:cs typeface="Calibri" panose="020F0502020204030204" pitchFamily="34" charset="0"/>
                </a:rPr>
                <a:t>Scientific </a:t>
              </a:r>
              <a:br>
                <a:rPr lang="en-AU" sz="900" b="1" noProof="1">
                  <a:solidFill>
                    <a:schemeClr val="bg1"/>
                  </a:solidFill>
                  <a:latin typeface="Calibri" panose="020F0502020204030204" pitchFamily="34" charset="0"/>
                  <a:cs typeface="Calibri" panose="020F0502020204030204" pitchFamily="34" charset="0"/>
                </a:rPr>
              </a:br>
              <a:r>
                <a:rPr lang="en-AU" sz="900" b="1" noProof="1">
                  <a:solidFill>
                    <a:schemeClr val="bg1"/>
                  </a:solidFill>
                  <a:latin typeface="Calibri" panose="020F0502020204030204" pitchFamily="34" charset="0"/>
                  <a:cs typeface="Calibri" panose="020F0502020204030204" pitchFamily="34" charset="0"/>
                </a:rPr>
                <a:t>articles</a:t>
              </a:r>
            </a:p>
          </p:txBody>
        </p:sp>
        <p:sp>
          <p:nvSpPr>
            <p:cNvPr id="47" name="Rectangle 12">
              <a:extLst>
                <a:ext uri="{FF2B5EF4-FFF2-40B4-BE49-F238E27FC236}">
                  <a16:creationId xmlns:a16="http://schemas.microsoft.com/office/drawing/2014/main" id="{86C5796C-4E6B-4568-A490-3AEB5E80C20F}"/>
                </a:ext>
              </a:extLst>
            </p:cNvPr>
            <p:cNvSpPr/>
            <p:nvPr/>
          </p:nvSpPr>
          <p:spPr>
            <a:xfrm>
              <a:off x="5169053" y="1462047"/>
              <a:ext cx="849522" cy="274760"/>
            </a:xfrm>
            <a:prstGeom prst="rect">
              <a:avLst/>
            </a:prstGeom>
          </p:spPr>
          <p:txBody>
            <a:bodyPr wrap="square" lIns="0" tIns="0" rIns="0" bIns="0">
              <a:spAutoFit/>
            </a:bodyPr>
            <a:lstStyle/>
            <a:p>
              <a:pPr algn="r">
                <a:lnSpc>
                  <a:spcPct val="80000"/>
                </a:lnSpc>
              </a:pPr>
              <a:r>
                <a:rPr lang="en-AU" sz="1400" b="1" noProof="1">
                  <a:solidFill>
                    <a:schemeClr val="bg1"/>
                  </a:solidFill>
                  <a:latin typeface="Calibri" panose="020F0502020204030204" pitchFamily="34" charset="0"/>
                  <a:cs typeface="Calibri" panose="020F0502020204030204" pitchFamily="34" charset="0"/>
                </a:rPr>
                <a:t>247,992</a:t>
              </a:r>
              <a:br>
                <a:rPr lang="en-AU" sz="1400" b="1" noProof="1">
                  <a:solidFill>
                    <a:schemeClr val="bg1"/>
                  </a:solidFill>
                  <a:latin typeface="Calibri" panose="020F0502020204030204" pitchFamily="34" charset="0"/>
                  <a:cs typeface="Calibri" panose="020F0502020204030204" pitchFamily="34" charset="0"/>
                </a:rPr>
              </a:br>
              <a:r>
                <a:rPr lang="en-AU" sz="900" b="1" noProof="1">
                  <a:solidFill>
                    <a:schemeClr val="bg1"/>
                  </a:solidFill>
                  <a:latin typeface="Calibri" panose="020F0502020204030204" pitchFamily="34" charset="0"/>
                  <a:cs typeface="Calibri" panose="020F0502020204030204" pitchFamily="34" charset="0"/>
                </a:rPr>
                <a:t>MeSH terms </a:t>
              </a:r>
            </a:p>
          </p:txBody>
        </p:sp>
        <p:sp>
          <p:nvSpPr>
            <p:cNvPr id="49" name="Rectangle 12">
              <a:extLst>
                <a:ext uri="{FF2B5EF4-FFF2-40B4-BE49-F238E27FC236}">
                  <a16:creationId xmlns:a16="http://schemas.microsoft.com/office/drawing/2014/main" id="{34244BFD-0881-4AB6-BB0E-CCD8CD9394D1}"/>
                </a:ext>
              </a:extLst>
            </p:cNvPr>
            <p:cNvSpPr/>
            <p:nvPr/>
          </p:nvSpPr>
          <p:spPr>
            <a:xfrm>
              <a:off x="7893005" y="1462047"/>
              <a:ext cx="838075" cy="381239"/>
            </a:xfrm>
            <a:prstGeom prst="rect">
              <a:avLst/>
            </a:prstGeom>
          </p:spPr>
          <p:txBody>
            <a:bodyPr wrap="square" lIns="0" tIns="0" rIns="0" bIns="0">
              <a:spAutoFit/>
            </a:bodyPr>
            <a:lstStyle/>
            <a:p>
              <a:pPr algn="r">
                <a:lnSpc>
                  <a:spcPct val="80000"/>
                </a:lnSpc>
              </a:pPr>
              <a:r>
                <a:rPr lang="en-AU" sz="1400" b="1" noProof="1">
                  <a:solidFill>
                    <a:schemeClr val="bg1"/>
                  </a:solidFill>
                  <a:latin typeface="Calibri" panose="020F0502020204030204" pitchFamily="34" charset="0"/>
                  <a:cs typeface="Calibri" panose="020F0502020204030204" pitchFamily="34" charset="0"/>
                </a:rPr>
                <a:t>+ 1,600</a:t>
              </a:r>
              <a:r>
                <a:rPr lang="en-AU" sz="1000" b="1" noProof="1">
                  <a:solidFill>
                    <a:schemeClr val="bg1"/>
                  </a:solidFill>
                  <a:latin typeface="Calibri" panose="020F0502020204030204" pitchFamily="34" charset="0"/>
                  <a:cs typeface="Calibri" panose="020F0502020204030204" pitchFamily="34" charset="0"/>
                </a:rPr>
                <a:t> </a:t>
              </a:r>
              <a:br>
                <a:rPr lang="en-AU" sz="1000" b="1" noProof="1">
                  <a:solidFill>
                    <a:schemeClr val="bg1"/>
                  </a:solidFill>
                  <a:latin typeface="Calibri" panose="020F0502020204030204" pitchFamily="34" charset="0"/>
                  <a:cs typeface="Calibri" panose="020F0502020204030204" pitchFamily="34" charset="0"/>
                </a:rPr>
              </a:br>
              <a:r>
                <a:rPr lang="en-AU" sz="900" b="1" noProof="1">
                  <a:solidFill>
                    <a:schemeClr val="bg1"/>
                  </a:solidFill>
                  <a:latin typeface="Calibri" panose="020F0502020204030204" pitchFamily="34" charset="0"/>
                  <a:cs typeface="Calibri" panose="020F0502020204030204" pitchFamily="34" charset="0"/>
                </a:rPr>
                <a:t>remote evaluations</a:t>
              </a:r>
            </a:p>
          </p:txBody>
        </p:sp>
        <p:cxnSp>
          <p:nvCxnSpPr>
            <p:cNvPr id="54" name="Conector recto 53">
              <a:extLst>
                <a:ext uri="{FF2B5EF4-FFF2-40B4-BE49-F238E27FC236}">
                  <a16:creationId xmlns:a16="http://schemas.microsoft.com/office/drawing/2014/main" id="{20890E5E-A83E-4AD4-BD33-5A9E5D994365}"/>
                </a:ext>
              </a:extLst>
            </p:cNvPr>
            <p:cNvCxnSpPr>
              <a:cxnSpLocks/>
            </p:cNvCxnSpPr>
            <p:nvPr/>
          </p:nvCxnSpPr>
          <p:spPr>
            <a:xfrm flipH="1">
              <a:off x="814850" y="2385901"/>
              <a:ext cx="448350" cy="0"/>
            </a:xfrm>
            <a:prstGeom prst="line">
              <a:avLst/>
            </a:prstGeom>
            <a:noFill/>
            <a:ln w="6350" cap="flat">
              <a:solidFill>
                <a:schemeClr val="tx1"/>
              </a:solidFill>
              <a:prstDash val="solid"/>
              <a:miter lim="400000"/>
            </a:ln>
            <a:effectLst/>
            <a:sp3d/>
          </p:spPr>
          <p:style>
            <a:lnRef idx="0">
              <a:scrgbClr r="0" g="0" b="0"/>
            </a:lnRef>
            <a:fillRef idx="0">
              <a:scrgbClr r="0" g="0" b="0"/>
            </a:fillRef>
            <a:effectRef idx="0">
              <a:scrgbClr r="0" g="0" b="0"/>
            </a:effectRef>
            <a:fontRef idx="none"/>
          </p:style>
        </p:cxnSp>
        <p:pic>
          <p:nvPicPr>
            <p:cNvPr id="4" name="Imagen 3">
              <a:extLst>
                <a:ext uri="{FF2B5EF4-FFF2-40B4-BE49-F238E27FC236}">
                  <a16:creationId xmlns:a16="http://schemas.microsoft.com/office/drawing/2014/main" id="{31126133-C128-4F22-A4C6-3CD09A6D6BC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3749" y="2049306"/>
              <a:ext cx="527063" cy="540000"/>
            </a:xfrm>
            <a:prstGeom prst="rect">
              <a:avLst/>
            </a:prstGeom>
            <a:ln w="6350">
              <a:noFill/>
            </a:ln>
          </p:spPr>
        </p:pic>
        <p:grpSp>
          <p:nvGrpSpPr>
            <p:cNvPr id="2" name="Grupo 1">
              <a:extLst>
                <a:ext uri="{FF2B5EF4-FFF2-40B4-BE49-F238E27FC236}">
                  <a16:creationId xmlns:a16="http://schemas.microsoft.com/office/drawing/2014/main" id="{1D9D0E8F-8F0D-4743-9F6B-CC7459368039}"/>
                </a:ext>
              </a:extLst>
            </p:cNvPr>
            <p:cNvGrpSpPr/>
            <p:nvPr/>
          </p:nvGrpSpPr>
          <p:grpSpPr>
            <a:xfrm>
              <a:off x="1106599" y="2085573"/>
              <a:ext cx="1459267" cy="424231"/>
              <a:chOff x="2608289" y="2208992"/>
              <a:chExt cx="1808851" cy="525860"/>
            </a:xfrm>
          </p:grpSpPr>
          <p:sp>
            <p:nvSpPr>
              <p:cNvPr id="50" name="Rectángulo 49">
                <a:extLst>
                  <a:ext uri="{FF2B5EF4-FFF2-40B4-BE49-F238E27FC236}">
                    <a16:creationId xmlns:a16="http://schemas.microsoft.com/office/drawing/2014/main" id="{93139917-E97C-4282-A51B-49A4174BB68D}"/>
                  </a:ext>
                </a:extLst>
              </p:cNvPr>
              <p:cNvSpPr/>
              <p:nvPr/>
            </p:nvSpPr>
            <p:spPr>
              <a:xfrm>
                <a:off x="2608289" y="2208992"/>
                <a:ext cx="1808851" cy="238308"/>
              </a:xfrm>
              <a:prstGeom prst="rect">
                <a:avLst/>
              </a:prstGeom>
            </p:spPr>
            <p:txBody>
              <a:bodyPr wrap="square">
                <a:spAutoFit/>
              </a:bodyPr>
              <a:lstStyle/>
              <a:p>
                <a:pPr algn="r"/>
                <a:r>
                  <a:rPr lang="en-AU" sz="700" b="1" i="1" kern="1200" noProof="1">
                    <a:solidFill>
                      <a:srgbClr val="FF64A5"/>
                    </a:solidFill>
                    <a:latin typeface="Calibri" panose="020F0502020204030204" pitchFamily="34" charset="0"/>
                    <a:cs typeface="Calibri" panose="020F0502020204030204" pitchFamily="34" charset="0"/>
                  </a:rPr>
                  <a:t>Medical Subject Headings (MeSH</a:t>
                </a:r>
                <a:r>
                  <a:rPr lang="en-AU" sz="700" i="1" kern="1200" noProof="1">
                    <a:solidFill>
                      <a:srgbClr val="FF64A5"/>
                    </a:solidFill>
                    <a:latin typeface="Calibri" panose="020F0502020204030204" pitchFamily="34" charset="0"/>
                    <a:cs typeface="Calibri" panose="020F0502020204030204" pitchFamily="34" charset="0"/>
                  </a:rPr>
                  <a:t>)</a:t>
                </a:r>
                <a:endParaRPr lang="en-AU" sz="700" kern="1200" noProof="1">
                  <a:solidFill>
                    <a:srgbClr val="FF64A5"/>
                  </a:solidFill>
                  <a:latin typeface="Calibri" panose="020F0502020204030204" pitchFamily="34" charset="0"/>
                  <a:cs typeface="Calibri" panose="020F0502020204030204" pitchFamily="34" charset="0"/>
                </a:endParaRPr>
              </a:p>
            </p:txBody>
          </p:sp>
          <p:pic>
            <p:nvPicPr>
              <p:cNvPr id="52" name="Imagen 51">
                <a:extLst>
                  <a:ext uri="{FF2B5EF4-FFF2-40B4-BE49-F238E27FC236}">
                    <a16:creationId xmlns:a16="http://schemas.microsoft.com/office/drawing/2014/main" id="{322A098B-24FA-4B14-8192-99B99A8A87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02405" y="2448992"/>
                <a:ext cx="1492030" cy="285860"/>
              </a:xfrm>
              <a:prstGeom prst="rect">
                <a:avLst/>
              </a:prstGeom>
            </p:spPr>
          </p:pic>
        </p:grpSp>
        <p:grpSp>
          <p:nvGrpSpPr>
            <p:cNvPr id="9" name="Grupo 8">
              <a:extLst>
                <a:ext uri="{FF2B5EF4-FFF2-40B4-BE49-F238E27FC236}">
                  <a16:creationId xmlns:a16="http://schemas.microsoft.com/office/drawing/2014/main" id="{C336B533-E7C1-4304-BE92-59698AAC30EA}"/>
                </a:ext>
              </a:extLst>
            </p:cNvPr>
            <p:cNvGrpSpPr/>
            <p:nvPr/>
          </p:nvGrpSpPr>
          <p:grpSpPr>
            <a:xfrm>
              <a:off x="2682011" y="3230347"/>
              <a:ext cx="1488475" cy="1273055"/>
              <a:chOff x="1992436" y="3607310"/>
              <a:chExt cx="1131337" cy="1253233"/>
            </a:xfrm>
          </p:grpSpPr>
          <p:pic>
            <p:nvPicPr>
              <p:cNvPr id="3" name="Imagen 2">
                <a:extLst>
                  <a:ext uri="{FF2B5EF4-FFF2-40B4-BE49-F238E27FC236}">
                    <a16:creationId xmlns:a16="http://schemas.microsoft.com/office/drawing/2014/main" id="{D6E80E73-3E76-479A-8480-846C2D4528F4}"/>
                  </a:ext>
                </a:extLst>
              </p:cNvPr>
              <p:cNvPicPr>
                <a:picLocks noChangeAspect="1"/>
              </p:cNvPicPr>
              <p:nvPr/>
            </p:nvPicPr>
            <p:blipFill rotWithShape="1">
              <a:blip r:embed="rId5" cstate="screen">
                <a:alphaModFix amt="80000"/>
                <a:extLst>
                  <a:ext uri="{28A0092B-C50C-407E-A947-70E740481C1C}">
                    <a14:useLocalDpi xmlns:a14="http://schemas.microsoft.com/office/drawing/2010/main"/>
                  </a:ext>
                </a:extLst>
              </a:blip>
              <a:srcRect/>
              <a:stretch/>
            </p:blipFill>
            <p:spPr>
              <a:xfrm>
                <a:off x="1992436" y="3607310"/>
                <a:ext cx="1131337" cy="1253233"/>
              </a:xfrm>
              <a:prstGeom prst="rect">
                <a:avLst/>
              </a:prstGeom>
            </p:spPr>
          </p:pic>
          <p:sp>
            <p:nvSpPr>
              <p:cNvPr id="59" name="Rectángulo: esquinas redondeadas 58">
                <a:extLst>
                  <a:ext uri="{FF2B5EF4-FFF2-40B4-BE49-F238E27FC236}">
                    <a16:creationId xmlns:a16="http://schemas.microsoft.com/office/drawing/2014/main" id="{18676022-0287-4A9F-B82B-AE01DC995CCB}"/>
                  </a:ext>
                </a:extLst>
              </p:cNvPr>
              <p:cNvSpPr/>
              <p:nvPr/>
            </p:nvSpPr>
            <p:spPr>
              <a:xfrm>
                <a:off x="2227964" y="4775074"/>
                <a:ext cx="827964" cy="78661"/>
              </a:xfrm>
              <a:prstGeom prst="roundRect">
                <a:avLst/>
              </a:prstGeom>
              <a:noFill/>
              <a:ln w="15875">
                <a:solidFill>
                  <a:srgbClr val="FF64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grpSp>
          <p:nvGrpSpPr>
            <p:cNvPr id="14" name="Grupo 13">
              <a:extLst>
                <a:ext uri="{FF2B5EF4-FFF2-40B4-BE49-F238E27FC236}">
                  <a16:creationId xmlns:a16="http://schemas.microsoft.com/office/drawing/2014/main" id="{4797AC4F-91A7-447A-9B86-1126DFD07A91}"/>
                </a:ext>
              </a:extLst>
            </p:cNvPr>
            <p:cNvGrpSpPr/>
            <p:nvPr/>
          </p:nvGrpSpPr>
          <p:grpSpPr>
            <a:xfrm>
              <a:off x="4142134" y="2039468"/>
              <a:ext cx="1894911" cy="1102887"/>
              <a:chOff x="3842664" y="3880096"/>
              <a:chExt cx="1958062" cy="1082453"/>
            </a:xfrm>
          </p:grpSpPr>
          <p:pic>
            <p:nvPicPr>
              <p:cNvPr id="12" name="Imagen 11">
                <a:extLst>
                  <a:ext uri="{FF2B5EF4-FFF2-40B4-BE49-F238E27FC236}">
                    <a16:creationId xmlns:a16="http://schemas.microsoft.com/office/drawing/2014/main" id="{607A4FB8-9F1F-46E6-806C-2F532D3D63D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842664" y="3880096"/>
                <a:ext cx="1958062" cy="1082453"/>
              </a:xfrm>
              <a:prstGeom prst="rect">
                <a:avLst/>
              </a:prstGeom>
              <a:ln w="19050"/>
              <a:effectLst/>
            </p:spPr>
          </p:pic>
          <p:sp>
            <p:nvSpPr>
              <p:cNvPr id="71" name="Rectángulo: esquinas redondeadas 70">
                <a:extLst>
                  <a:ext uri="{FF2B5EF4-FFF2-40B4-BE49-F238E27FC236}">
                    <a16:creationId xmlns:a16="http://schemas.microsoft.com/office/drawing/2014/main" id="{3F53E399-3463-4B8C-99A0-1DCE3F79C375}"/>
                  </a:ext>
                </a:extLst>
              </p:cNvPr>
              <p:cNvSpPr/>
              <p:nvPr/>
            </p:nvSpPr>
            <p:spPr>
              <a:xfrm>
                <a:off x="4774857" y="4448076"/>
                <a:ext cx="739374" cy="140920"/>
              </a:xfrm>
              <a:prstGeom prst="roundRect">
                <a:avLst/>
              </a:prstGeom>
              <a:noFill/>
              <a:ln w="12700">
                <a:solidFill>
                  <a:srgbClr val="FF64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grpSp>
          <p:nvGrpSpPr>
            <p:cNvPr id="13" name="Grupo 12">
              <a:extLst>
                <a:ext uri="{FF2B5EF4-FFF2-40B4-BE49-F238E27FC236}">
                  <a16:creationId xmlns:a16="http://schemas.microsoft.com/office/drawing/2014/main" id="{EA297AB5-A403-4E7C-A64E-160FADF0AA6B}"/>
                </a:ext>
              </a:extLst>
            </p:cNvPr>
            <p:cNvGrpSpPr/>
            <p:nvPr/>
          </p:nvGrpSpPr>
          <p:grpSpPr>
            <a:xfrm>
              <a:off x="4238935" y="3233993"/>
              <a:ext cx="1798109" cy="1269409"/>
              <a:chOff x="3769280" y="2080021"/>
              <a:chExt cx="2192328" cy="1547715"/>
            </a:xfrm>
          </p:grpSpPr>
          <p:pic>
            <p:nvPicPr>
              <p:cNvPr id="10" name="Imagen 9">
                <a:extLst>
                  <a:ext uri="{FF2B5EF4-FFF2-40B4-BE49-F238E27FC236}">
                    <a16:creationId xmlns:a16="http://schemas.microsoft.com/office/drawing/2014/main" id="{8B815DA3-756F-414F-93D4-50988449ADC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769280" y="2080021"/>
                <a:ext cx="2192328" cy="1547715"/>
              </a:xfrm>
              <a:prstGeom prst="rect">
                <a:avLst/>
              </a:prstGeom>
            </p:spPr>
          </p:pic>
          <p:sp>
            <p:nvSpPr>
              <p:cNvPr id="69" name="Rectángulo: esquinas redondeadas 68">
                <a:extLst>
                  <a:ext uri="{FF2B5EF4-FFF2-40B4-BE49-F238E27FC236}">
                    <a16:creationId xmlns:a16="http://schemas.microsoft.com/office/drawing/2014/main" id="{83D6FE50-19A6-4256-926B-3847A7BE49CA}"/>
                  </a:ext>
                </a:extLst>
              </p:cNvPr>
              <p:cNvSpPr/>
              <p:nvPr/>
            </p:nvSpPr>
            <p:spPr>
              <a:xfrm>
                <a:off x="4961613" y="3226036"/>
                <a:ext cx="552616" cy="130283"/>
              </a:xfrm>
              <a:prstGeom prst="roundRect">
                <a:avLst/>
              </a:prstGeom>
              <a:noFill/>
              <a:ln w="12700">
                <a:solidFill>
                  <a:srgbClr val="FF64A5"/>
                </a:solidFill>
              </a:ln>
              <a:effectLst>
                <a:outerShdw blurRad="40000" dist="23000" dir="5400000" rotWithShape="0">
                  <a:schemeClr val="accent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pic>
          <p:nvPicPr>
            <p:cNvPr id="15" name="Imagen 14">
              <a:extLst>
                <a:ext uri="{FF2B5EF4-FFF2-40B4-BE49-F238E27FC236}">
                  <a16:creationId xmlns:a16="http://schemas.microsoft.com/office/drawing/2014/main" id="{88021B50-E8A4-4E5E-BCF0-0ECBFB15CFF1}"/>
                </a:ext>
              </a:extLst>
            </p:cNvPr>
            <p:cNvPicPr>
              <a:picLocks noChangeAspect="1"/>
            </p:cNvPicPr>
            <p:nvPr/>
          </p:nvPicPr>
          <p:blipFill>
            <a:blip r:embed="rId8" cstate="screen">
              <a:alphaModFix amt="80000"/>
              <a:extLst>
                <a:ext uri="{28A0092B-C50C-407E-A947-70E740481C1C}">
                  <a14:useLocalDpi xmlns:a14="http://schemas.microsoft.com/office/drawing/2010/main"/>
                </a:ext>
              </a:extLst>
            </a:blip>
            <a:stretch>
              <a:fillRect/>
            </a:stretch>
          </p:blipFill>
          <p:spPr>
            <a:xfrm>
              <a:off x="2682011" y="2025570"/>
              <a:ext cx="1297099" cy="1137663"/>
            </a:xfrm>
            <a:prstGeom prst="rect">
              <a:avLst/>
            </a:prstGeom>
          </p:spPr>
        </p:pic>
        <p:sp>
          <p:nvSpPr>
            <p:cNvPr id="27" name="CuadroTexto 26">
              <a:extLst>
                <a:ext uri="{FF2B5EF4-FFF2-40B4-BE49-F238E27FC236}">
                  <a16:creationId xmlns:a16="http://schemas.microsoft.com/office/drawing/2014/main" id="{28261507-4C85-4B77-85DE-1F739396146B}"/>
                </a:ext>
              </a:extLst>
            </p:cNvPr>
            <p:cNvSpPr txBox="1"/>
            <p:nvPr/>
          </p:nvSpPr>
          <p:spPr>
            <a:xfrm>
              <a:off x="590530" y="2729038"/>
              <a:ext cx="1624217" cy="3697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defTabSz="584200" fontAlgn="auto" hangingPunct="0">
                <a:lnSpc>
                  <a:spcPts val="1000"/>
                </a:lnSpc>
                <a:spcBef>
                  <a:spcPts val="0"/>
                </a:spcBef>
                <a:spcAft>
                  <a:spcPts val="0"/>
                </a:spcAft>
              </a:pPr>
              <a:r>
                <a:rPr lang="en-AU" sz="850" b="1" kern="1200" noProof="1">
                  <a:solidFill>
                    <a:schemeClr val="tx1">
                      <a:lumMod val="75000"/>
                      <a:lumOff val="25000"/>
                    </a:schemeClr>
                  </a:solidFill>
                  <a:latin typeface="Calibri" panose="020F0502020204030204" pitchFamily="34" charset="0"/>
                  <a:cs typeface="Calibri" panose="020F0502020204030204" pitchFamily="34" charset="0"/>
                </a:rPr>
                <a:t>Proposal:</a:t>
              </a:r>
              <a:r>
                <a:rPr lang="en-AU" sz="850" kern="1200" noProof="1">
                  <a:solidFill>
                    <a:schemeClr val="tx1">
                      <a:lumMod val="75000"/>
                      <a:lumOff val="25000"/>
                    </a:schemeClr>
                  </a:solidFill>
                  <a:latin typeface="Calibri" panose="020F0502020204030204" pitchFamily="34" charset="0"/>
                  <a:cs typeface="Calibri" panose="020F0502020204030204" pitchFamily="34" charset="0"/>
                </a:rPr>
                <a:t> </a:t>
              </a:r>
              <a:r>
                <a:rPr lang="en-AU" sz="850" noProof="1">
                  <a:solidFill>
                    <a:schemeClr val="tx1">
                      <a:lumMod val="75000"/>
                      <a:lumOff val="25000"/>
                    </a:schemeClr>
                  </a:solidFill>
                  <a:latin typeface="Calibri" panose="020F0502020204030204" pitchFamily="34" charset="0"/>
                  <a:cs typeface="Calibri" panose="020F0502020204030204" pitchFamily="34" charset="0"/>
                </a:rPr>
                <a:t>In vivo reprogramming </a:t>
              </a:r>
              <a:br>
                <a:rPr lang="en-AU" sz="850" noProof="1">
                  <a:solidFill>
                    <a:schemeClr val="tx1">
                      <a:lumMod val="75000"/>
                      <a:lumOff val="25000"/>
                    </a:schemeClr>
                  </a:solidFill>
                  <a:latin typeface="Calibri" panose="020F0502020204030204" pitchFamily="34" charset="0"/>
                  <a:cs typeface="Calibri" panose="020F0502020204030204" pitchFamily="34" charset="0"/>
                </a:rPr>
              </a:br>
              <a:r>
                <a:rPr lang="en-AU" sz="850" noProof="1">
                  <a:solidFill>
                    <a:schemeClr val="tx1">
                      <a:lumMod val="75000"/>
                      <a:lumOff val="25000"/>
                    </a:schemeClr>
                  </a:solidFill>
                  <a:latin typeface="Calibri" panose="020F0502020204030204" pitchFamily="34" charset="0"/>
                  <a:cs typeface="Calibri" panose="020F0502020204030204" pitchFamily="34" charset="0"/>
                </a:rPr>
                <a:t>to rescue alterations in Huntington’s disease – </a:t>
              </a:r>
              <a:r>
                <a:rPr lang="en-AU" sz="850" kern="1200" noProof="1">
                  <a:solidFill>
                    <a:schemeClr val="tx1">
                      <a:lumMod val="75000"/>
                      <a:lumOff val="25000"/>
                    </a:schemeClr>
                  </a:solidFill>
                  <a:latin typeface="Calibri" panose="020F0502020204030204" pitchFamily="34" charset="0"/>
                  <a:cs typeface="Calibri" panose="020F0502020204030204" pitchFamily="34" charset="0"/>
                </a:rPr>
                <a:t>Dr. Canals (UB)  </a:t>
              </a:r>
            </a:p>
          </p:txBody>
        </p:sp>
        <p:sp>
          <p:nvSpPr>
            <p:cNvPr id="51" name="Rectángulo 50">
              <a:extLst>
                <a:ext uri="{FF2B5EF4-FFF2-40B4-BE49-F238E27FC236}">
                  <a16:creationId xmlns:a16="http://schemas.microsoft.com/office/drawing/2014/main" id="{46AF3492-FFEA-4592-B96A-910050B769AF}"/>
                </a:ext>
              </a:extLst>
            </p:cNvPr>
            <p:cNvSpPr/>
            <p:nvPr/>
          </p:nvSpPr>
          <p:spPr>
            <a:xfrm>
              <a:off x="496562" y="3168008"/>
              <a:ext cx="2125476" cy="1444355"/>
            </a:xfrm>
            <a:prstGeom prst="rect">
              <a:avLst/>
            </a:prstGeom>
          </p:spPr>
          <p:txBody>
            <a:bodyPr wrap="square">
              <a:spAutoFit/>
            </a:bodyPr>
            <a:lstStyle/>
            <a:p>
              <a:pPr algn="l" defTabSz="584200">
                <a:lnSpc>
                  <a:spcPts val="1000"/>
                </a:lnSpc>
              </a:pPr>
              <a:r>
                <a:rPr lang="en-AU" sz="850" b="1" kern="1200" noProof="1">
                  <a:solidFill>
                    <a:schemeClr val="tx1">
                      <a:lumMod val="75000"/>
                      <a:lumOff val="25000"/>
                    </a:schemeClr>
                  </a:solidFill>
                  <a:latin typeface="Calibri" panose="020F0502020204030204" pitchFamily="34" charset="0"/>
                  <a:cs typeface="Calibri" panose="020F0502020204030204" pitchFamily="34" charset="0"/>
                </a:rPr>
                <a:t>Main Keywords: </a:t>
              </a:r>
            </a:p>
            <a:p>
              <a:pPr defTabSz="584200">
                <a:lnSpc>
                  <a:spcPts val="1000"/>
                </a:lnSpc>
              </a:pPr>
              <a:r>
                <a:rPr lang="en-AU" sz="850" noProof="1">
                  <a:solidFill>
                    <a:schemeClr val="tx1">
                      <a:lumMod val="75000"/>
                      <a:lumOff val="25000"/>
                    </a:schemeClr>
                  </a:solidFill>
                  <a:latin typeface="Calibri" panose="020F0502020204030204" pitchFamily="34" charset="0"/>
                  <a:cs typeface="Calibri" panose="020F0502020204030204" pitchFamily="34" charset="0"/>
                </a:rPr>
                <a:t>A11.872.653 Neural Stem Cells</a:t>
              </a:r>
            </a:p>
            <a:p>
              <a:pPr defTabSz="584200">
                <a:lnSpc>
                  <a:spcPts val="1000"/>
                </a:lnSpc>
              </a:pPr>
              <a:r>
                <a:rPr lang="en-AU" sz="850" noProof="1">
                  <a:solidFill>
                    <a:schemeClr val="tx1">
                      <a:lumMod val="75000"/>
                      <a:lumOff val="25000"/>
                    </a:schemeClr>
                  </a:solidFill>
                  <a:latin typeface="Calibri" panose="020F0502020204030204" pitchFamily="34" charset="0"/>
                  <a:cs typeface="Calibri" panose="020F0502020204030204" pitchFamily="34" charset="0"/>
                </a:rPr>
                <a:t>A08.612 Neural Pathways</a:t>
              </a:r>
            </a:p>
            <a:p>
              <a:pPr defTabSz="584200">
                <a:lnSpc>
                  <a:spcPts val="1000"/>
                </a:lnSpc>
              </a:pPr>
              <a:r>
                <a:rPr lang="en-AU" sz="850" noProof="1">
                  <a:solidFill>
                    <a:schemeClr val="tx1">
                      <a:lumMod val="75000"/>
                      <a:lumOff val="25000"/>
                    </a:schemeClr>
                  </a:solidFill>
                  <a:latin typeface="Calibri" panose="020F0502020204030204" pitchFamily="34" charset="0"/>
                  <a:cs typeface="Calibri" panose="020F0502020204030204" pitchFamily="34" charset="0"/>
                </a:rPr>
                <a:t>C10.574 Neurodegenerative Diseases</a:t>
              </a:r>
            </a:p>
            <a:p>
              <a:pPr defTabSz="584200">
                <a:lnSpc>
                  <a:spcPts val="1000"/>
                </a:lnSpc>
              </a:pPr>
              <a:endParaRPr lang="en-AU" sz="850" kern="1200" noProof="1">
                <a:solidFill>
                  <a:schemeClr val="tx1">
                    <a:lumMod val="75000"/>
                    <a:lumOff val="25000"/>
                  </a:schemeClr>
                </a:solidFill>
                <a:latin typeface="Calibri" panose="020F0502020204030204" pitchFamily="34" charset="0"/>
                <a:cs typeface="Calibri" panose="020F0502020204030204" pitchFamily="34" charset="0"/>
              </a:endParaRPr>
            </a:p>
            <a:p>
              <a:pPr algn="l" defTabSz="584200">
                <a:lnSpc>
                  <a:spcPts val="1000"/>
                </a:lnSpc>
              </a:pPr>
              <a:r>
                <a:rPr lang="en-AU" sz="850" b="1" kern="1200" noProof="1">
                  <a:solidFill>
                    <a:schemeClr val="tx1">
                      <a:lumMod val="75000"/>
                      <a:lumOff val="25000"/>
                    </a:schemeClr>
                  </a:solidFill>
                  <a:latin typeface="Calibri" panose="020F0502020204030204" pitchFamily="34" charset="0"/>
                  <a:cs typeface="Calibri" panose="020F0502020204030204" pitchFamily="34" charset="0"/>
                </a:rPr>
                <a:t>Other important Keywords:</a:t>
              </a:r>
            </a:p>
            <a:p>
              <a:pPr defTabSz="584200">
                <a:lnSpc>
                  <a:spcPts val="1000"/>
                </a:lnSpc>
              </a:pPr>
              <a:r>
                <a:rPr lang="en-AU" sz="850" noProof="1">
                  <a:solidFill>
                    <a:schemeClr val="tx1">
                      <a:lumMod val="75000"/>
                      <a:lumOff val="25000"/>
                    </a:schemeClr>
                  </a:solidFill>
                  <a:latin typeface="Calibri" panose="020F0502020204030204" pitchFamily="34" charset="0"/>
                  <a:cs typeface="Calibri" panose="020F0502020204030204" pitchFamily="34" charset="0"/>
                </a:rPr>
                <a:t>Human Development</a:t>
              </a:r>
            </a:p>
            <a:p>
              <a:pPr defTabSz="584200">
                <a:lnSpc>
                  <a:spcPts val="1000"/>
                </a:lnSpc>
              </a:pPr>
              <a:r>
                <a:rPr lang="en-AU" sz="850" noProof="1">
                  <a:solidFill>
                    <a:schemeClr val="tx1">
                      <a:lumMod val="75000"/>
                      <a:lumOff val="25000"/>
                    </a:schemeClr>
                  </a:solidFill>
                  <a:latin typeface="Calibri" panose="020F0502020204030204" pitchFamily="34" charset="0"/>
                  <a:cs typeface="Calibri" panose="020F0502020204030204" pitchFamily="34" charset="0"/>
                </a:rPr>
                <a:t>Neurodevelopmental Disorders</a:t>
              </a:r>
            </a:p>
            <a:p>
              <a:pPr defTabSz="584200">
                <a:lnSpc>
                  <a:spcPts val="1000"/>
                </a:lnSpc>
              </a:pPr>
              <a:r>
                <a:rPr lang="en-AU" sz="850" noProof="1">
                  <a:solidFill>
                    <a:schemeClr val="tx1">
                      <a:lumMod val="75000"/>
                      <a:lumOff val="25000"/>
                    </a:schemeClr>
                  </a:solidFill>
                  <a:latin typeface="Calibri" panose="020F0502020204030204" pitchFamily="34" charset="0"/>
                  <a:cs typeface="Calibri" panose="020F0502020204030204" pitchFamily="34" charset="0"/>
                </a:rPr>
                <a:t>Genes</a:t>
              </a:r>
            </a:p>
            <a:p>
              <a:pPr defTabSz="584200">
                <a:lnSpc>
                  <a:spcPts val="1000"/>
                </a:lnSpc>
              </a:pPr>
              <a:r>
                <a:rPr lang="en-AU" sz="850" noProof="1">
                  <a:solidFill>
                    <a:schemeClr val="tx1">
                      <a:lumMod val="75000"/>
                      <a:lumOff val="25000"/>
                    </a:schemeClr>
                  </a:solidFill>
                  <a:latin typeface="Calibri" panose="020F0502020204030204" pitchFamily="34" charset="0"/>
                  <a:cs typeface="Calibri" panose="020F0502020204030204" pitchFamily="34" charset="0"/>
                </a:rPr>
                <a:t>Developmental</a:t>
              </a:r>
            </a:p>
            <a:p>
              <a:pPr defTabSz="584200">
                <a:lnSpc>
                  <a:spcPts val="1000"/>
                </a:lnSpc>
              </a:pPr>
              <a:r>
                <a:rPr lang="en-AU" sz="850" noProof="1">
                  <a:solidFill>
                    <a:schemeClr val="tx1">
                      <a:lumMod val="75000"/>
                      <a:lumOff val="25000"/>
                    </a:schemeClr>
                  </a:solidFill>
                  <a:latin typeface="Calibri" panose="020F0502020204030204" pitchFamily="34" charset="0"/>
                  <a:cs typeface="Calibri" panose="020F0502020204030204" pitchFamily="34" charset="0"/>
                </a:rPr>
                <a:t>Fetal Development</a:t>
              </a:r>
            </a:p>
          </p:txBody>
        </p:sp>
        <p:sp>
          <p:nvSpPr>
            <p:cNvPr id="72" name="Rectángulo: esquinas redondeadas 71">
              <a:extLst>
                <a:ext uri="{FF2B5EF4-FFF2-40B4-BE49-F238E27FC236}">
                  <a16:creationId xmlns:a16="http://schemas.microsoft.com/office/drawing/2014/main" id="{DAA5E2F5-C16B-4424-9C44-646FC22D9C20}"/>
                </a:ext>
              </a:extLst>
            </p:cNvPr>
            <p:cNvSpPr/>
            <p:nvPr/>
          </p:nvSpPr>
          <p:spPr>
            <a:xfrm>
              <a:off x="531486" y="3454190"/>
              <a:ext cx="1266808" cy="151155"/>
            </a:xfrm>
            <a:prstGeom prst="roundRect">
              <a:avLst/>
            </a:prstGeom>
            <a:noFill/>
            <a:ln w="19050">
              <a:solidFill>
                <a:srgbClr val="FF64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0" name="Rectángulo: esquinas redondeadas 69">
              <a:extLst>
                <a:ext uri="{FF2B5EF4-FFF2-40B4-BE49-F238E27FC236}">
                  <a16:creationId xmlns:a16="http://schemas.microsoft.com/office/drawing/2014/main" id="{B9CEA7DE-3963-4BA0-98F6-0FD44B413A2F}"/>
                </a:ext>
              </a:extLst>
            </p:cNvPr>
            <p:cNvSpPr/>
            <p:nvPr/>
          </p:nvSpPr>
          <p:spPr>
            <a:xfrm>
              <a:off x="2852196" y="2676590"/>
              <a:ext cx="744279" cy="85160"/>
            </a:xfrm>
            <a:prstGeom prst="roundRect">
              <a:avLst/>
            </a:prstGeom>
            <a:noFill/>
            <a:ln w="15875">
              <a:solidFill>
                <a:srgbClr val="FF64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28" name="Conector recto de flecha 27">
              <a:extLst>
                <a:ext uri="{FF2B5EF4-FFF2-40B4-BE49-F238E27FC236}">
                  <a16:creationId xmlns:a16="http://schemas.microsoft.com/office/drawing/2014/main" id="{3F7B2306-7119-470F-AC8A-0ECE0BFDB62B}"/>
                </a:ext>
              </a:extLst>
            </p:cNvPr>
            <p:cNvCxnSpPr>
              <a:cxnSpLocks/>
              <a:stCxn id="70" idx="3"/>
            </p:cNvCxnSpPr>
            <p:nvPr/>
          </p:nvCxnSpPr>
          <p:spPr>
            <a:xfrm>
              <a:off x="3596475" y="2719170"/>
              <a:ext cx="1382827" cy="0"/>
            </a:xfrm>
            <a:prstGeom prst="straightConnector1">
              <a:avLst/>
            </a:prstGeom>
            <a:ln w="19050">
              <a:solidFill>
                <a:srgbClr val="FF64A5"/>
              </a:solidFill>
              <a:tailEnd type="arrow" w="lg" len="sm"/>
            </a:ln>
            <a:effectLst/>
          </p:spPr>
          <p:style>
            <a:lnRef idx="2">
              <a:schemeClr val="accent1"/>
            </a:lnRef>
            <a:fillRef idx="0">
              <a:schemeClr val="accent1"/>
            </a:fillRef>
            <a:effectRef idx="1">
              <a:schemeClr val="accent1"/>
            </a:effectRef>
            <a:fontRef idx="minor">
              <a:schemeClr val="tx1"/>
            </a:fontRef>
          </p:style>
        </p:cxnSp>
        <p:cxnSp>
          <p:nvCxnSpPr>
            <p:cNvPr id="32" name="Conector recto de flecha 31">
              <a:extLst>
                <a:ext uri="{FF2B5EF4-FFF2-40B4-BE49-F238E27FC236}">
                  <a16:creationId xmlns:a16="http://schemas.microsoft.com/office/drawing/2014/main" id="{C617313A-B10D-436B-B7FD-3779D31C862D}"/>
                </a:ext>
              </a:extLst>
            </p:cNvPr>
            <p:cNvCxnSpPr>
              <a:cxnSpLocks/>
              <a:stCxn id="59" idx="3"/>
            </p:cNvCxnSpPr>
            <p:nvPr/>
          </p:nvCxnSpPr>
          <p:spPr>
            <a:xfrm flipV="1">
              <a:off x="4081224" y="4221538"/>
              <a:ext cx="1067193" cy="234996"/>
            </a:xfrm>
            <a:prstGeom prst="straightConnector1">
              <a:avLst/>
            </a:prstGeom>
            <a:ln w="19050">
              <a:solidFill>
                <a:srgbClr val="FF64A5"/>
              </a:solidFill>
              <a:tailEnd type="arrow" w="lg" len="sm"/>
            </a:ln>
            <a:effectLst/>
          </p:spPr>
          <p:style>
            <a:lnRef idx="2">
              <a:schemeClr val="accent1"/>
            </a:lnRef>
            <a:fillRef idx="0">
              <a:schemeClr val="accent1"/>
            </a:fillRef>
            <a:effectRef idx="1">
              <a:schemeClr val="accent1"/>
            </a:effectRef>
            <a:fontRef idx="minor">
              <a:schemeClr val="tx1"/>
            </a:fontRef>
          </p:style>
        </p:cxnSp>
        <p:cxnSp>
          <p:nvCxnSpPr>
            <p:cNvPr id="64" name="Conector recto 53">
              <a:extLst>
                <a:ext uri="{FF2B5EF4-FFF2-40B4-BE49-F238E27FC236}">
                  <a16:creationId xmlns:a16="http://schemas.microsoft.com/office/drawing/2014/main" id="{20890E5E-A83E-4AD4-BD33-5A9E5D994365}"/>
                </a:ext>
              </a:extLst>
            </p:cNvPr>
            <p:cNvCxnSpPr>
              <a:cxnSpLocks/>
            </p:cNvCxnSpPr>
            <p:nvPr/>
          </p:nvCxnSpPr>
          <p:spPr>
            <a:xfrm flipH="1">
              <a:off x="6299934" y="2226071"/>
              <a:ext cx="2303950" cy="0"/>
            </a:xfrm>
            <a:prstGeom prst="line">
              <a:avLst/>
            </a:prstGeom>
            <a:noFill/>
            <a:ln w="6350" cap="flat">
              <a:solidFill>
                <a:schemeClr val="tx1"/>
              </a:solidFill>
              <a:prstDash val="solid"/>
              <a:miter lim="400000"/>
            </a:ln>
            <a:effectLst/>
            <a:sp3d/>
          </p:spPr>
          <p:style>
            <a:lnRef idx="0">
              <a:scrgbClr r="0" g="0" b="0"/>
            </a:lnRef>
            <a:fillRef idx="0">
              <a:scrgbClr r="0" g="0" b="0"/>
            </a:fillRef>
            <a:effectRef idx="0">
              <a:scrgbClr r="0" g="0" b="0"/>
            </a:effectRef>
            <a:fontRef idx="none"/>
          </p:style>
        </p:cxnSp>
        <p:cxnSp>
          <p:nvCxnSpPr>
            <p:cNvPr id="65" name="Conector recto 53">
              <a:extLst>
                <a:ext uri="{FF2B5EF4-FFF2-40B4-BE49-F238E27FC236}">
                  <a16:creationId xmlns:a16="http://schemas.microsoft.com/office/drawing/2014/main" id="{20890E5E-A83E-4AD4-BD33-5A9E5D994365}"/>
                </a:ext>
              </a:extLst>
            </p:cNvPr>
            <p:cNvCxnSpPr>
              <a:cxnSpLocks/>
            </p:cNvCxnSpPr>
            <p:nvPr/>
          </p:nvCxnSpPr>
          <p:spPr>
            <a:xfrm flipH="1">
              <a:off x="6299934" y="3425629"/>
              <a:ext cx="2303949" cy="0"/>
            </a:xfrm>
            <a:prstGeom prst="line">
              <a:avLst/>
            </a:prstGeom>
            <a:noFill/>
            <a:ln w="6350" cap="flat">
              <a:solidFill>
                <a:schemeClr val="tx1"/>
              </a:solidFill>
              <a:prstDash val="solid"/>
              <a:miter lim="400000"/>
            </a:ln>
            <a:effectLst/>
            <a:sp3d/>
          </p:spPr>
          <p:style>
            <a:lnRef idx="0">
              <a:scrgbClr r="0" g="0" b="0"/>
            </a:lnRef>
            <a:fillRef idx="0">
              <a:scrgbClr r="0" g="0" b="0"/>
            </a:fillRef>
            <a:effectRef idx="0">
              <a:scrgbClr r="0" g="0" b="0"/>
            </a:effectRef>
            <a:fontRef idx="none"/>
          </p:style>
        </p:cxnSp>
        <p:pic>
          <p:nvPicPr>
            <p:cNvPr id="60" name="Imagen 5">
              <a:extLst>
                <a:ext uri="{FF2B5EF4-FFF2-40B4-BE49-F238E27FC236}">
                  <a16:creationId xmlns:a16="http://schemas.microsoft.com/office/drawing/2014/main" id="{46700332-236E-4AD1-8936-CAEEFB2D45D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292605" y="2082082"/>
              <a:ext cx="540000" cy="540509"/>
            </a:xfrm>
            <a:prstGeom prst="rect">
              <a:avLst/>
            </a:prstGeom>
            <a:ln w="6350">
              <a:noFill/>
            </a:ln>
          </p:spPr>
        </p:pic>
        <p:pic>
          <p:nvPicPr>
            <p:cNvPr id="61" name="Imagen 6">
              <a:extLst>
                <a:ext uri="{FF2B5EF4-FFF2-40B4-BE49-F238E27FC236}">
                  <a16:creationId xmlns:a16="http://schemas.microsoft.com/office/drawing/2014/main" id="{095E9FEE-AF4E-46EA-87BC-FA6ECB4BDB6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290260" y="3277800"/>
              <a:ext cx="532800" cy="539342"/>
            </a:xfrm>
            <a:prstGeom prst="rect">
              <a:avLst/>
            </a:prstGeom>
            <a:ln w="6350">
              <a:solidFill>
                <a:schemeClr val="tx1"/>
              </a:solidFill>
            </a:ln>
          </p:spPr>
        </p:pic>
        <p:sp>
          <p:nvSpPr>
            <p:cNvPr id="22" name="Freeform 21"/>
            <p:cNvSpPr/>
            <p:nvPr/>
          </p:nvSpPr>
          <p:spPr>
            <a:xfrm>
              <a:off x="1808443" y="2731552"/>
              <a:ext cx="975305" cy="547475"/>
            </a:xfrm>
            <a:custGeom>
              <a:avLst/>
              <a:gdLst>
                <a:gd name="connsiteX0" fmla="*/ 0 w 774619"/>
                <a:gd name="connsiteY0" fmla="*/ 547475 h 547475"/>
                <a:gd name="connsiteX1" fmla="*/ 564947 w 774619"/>
                <a:gd name="connsiteY1" fmla="*/ 547475 h 547475"/>
                <a:gd name="connsiteX2" fmla="*/ 564947 w 774619"/>
                <a:gd name="connsiteY2" fmla="*/ 0 h 547475"/>
                <a:gd name="connsiteX3" fmla="*/ 774619 w 774619"/>
                <a:gd name="connsiteY3" fmla="*/ 0 h 547475"/>
              </a:gdLst>
              <a:ahLst/>
              <a:cxnLst>
                <a:cxn ang="0">
                  <a:pos x="connsiteX0" y="connsiteY0"/>
                </a:cxn>
                <a:cxn ang="0">
                  <a:pos x="connsiteX1" y="connsiteY1"/>
                </a:cxn>
                <a:cxn ang="0">
                  <a:pos x="connsiteX2" y="connsiteY2"/>
                </a:cxn>
                <a:cxn ang="0">
                  <a:pos x="connsiteX3" y="connsiteY3"/>
                </a:cxn>
              </a:cxnLst>
              <a:rect l="l" t="t" r="r" b="b"/>
              <a:pathLst>
                <a:path w="774619" h="547475">
                  <a:moveTo>
                    <a:pt x="0" y="547475"/>
                  </a:moveTo>
                  <a:lnTo>
                    <a:pt x="564947" y="547475"/>
                  </a:lnTo>
                  <a:lnTo>
                    <a:pt x="564947" y="0"/>
                  </a:lnTo>
                  <a:lnTo>
                    <a:pt x="774619" y="0"/>
                  </a:lnTo>
                </a:path>
              </a:pathLst>
            </a:custGeom>
            <a:ln w="19050">
              <a:solidFill>
                <a:srgbClr val="FF64A5"/>
              </a:solidFill>
              <a:tailEnd type="arrow" w="lg"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_tradnl"/>
            </a:p>
          </p:txBody>
        </p:sp>
        <p:sp>
          <p:nvSpPr>
            <p:cNvPr id="73" name="Rectángulo: esquinas redondeadas 71">
              <a:extLst>
                <a:ext uri="{FF2B5EF4-FFF2-40B4-BE49-F238E27FC236}">
                  <a16:creationId xmlns:a16="http://schemas.microsoft.com/office/drawing/2014/main" id="{DAA5E2F5-C16B-4424-9C44-646FC22D9C20}"/>
                </a:ext>
              </a:extLst>
            </p:cNvPr>
            <p:cNvSpPr/>
            <p:nvPr/>
          </p:nvSpPr>
          <p:spPr>
            <a:xfrm>
              <a:off x="531486" y="3206427"/>
              <a:ext cx="1266808" cy="151155"/>
            </a:xfrm>
            <a:prstGeom prst="roundRect">
              <a:avLst/>
            </a:prstGeom>
            <a:noFill/>
            <a:ln w="19050">
              <a:solidFill>
                <a:srgbClr val="FF64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Freeform 22"/>
            <p:cNvSpPr/>
            <p:nvPr/>
          </p:nvSpPr>
          <p:spPr>
            <a:xfrm>
              <a:off x="1798294" y="3546940"/>
              <a:ext cx="1166226" cy="914400"/>
            </a:xfrm>
            <a:custGeom>
              <a:avLst/>
              <a:gdLst>
                <a:gd name="connsiteX0" fmla="*/ 0 w 1310446"/>
                <a:gd name="connsiteY0" fmla="*/ 0 h 914400"/>
                <a:gd name="connsiteX1" fmla="*/ 652311 w 1310446"/>
                <a:gd name="connsiteY1" fmla="*/ 0 h 914400"/>
                <a:gd name="connsiteX2" fmla="*/ 652311 w 1310446"/>
                <a:gd name="connsiteY2" fmla="*/ 914400 h 914400"/>
                <a:gd name="connsiteX3" fmla="*/ 1310446 w 1310446"/>
                <a:gd name="connsiteY3" fmla="*/ 914400 h 914400"/>
              </a:gdLst>
              <a:ahLst/>
              <a:cxnLst>
                <a:cxn ang="0">
                  <a:pos x="connsiteX0" y="connsiteY0"/>
                </a:cxn>
                <a:cxn ang="0">
                  <a:pos x="connsiteX1" y="connsiteY1"/>
                </a:cxn>
                <a:cxn ang="0">
                  <a:pos x="connsiteX2" y="connsiteY2"/>
                </a:cxn>
                <a:cxn ang="0">
                  <a:pos x="connsiteX3" y="connsiteY3"/>
                </a:cxn>
              </a:cxnLst>
              <a:rect l="l" t="t" r="r" b="b"/>
              <a:pathLst>
                <a:path w="1310446" h="914400">
                  <a:moveTo>
                    <a:pt x="0" y="0"/>
                  </a:moveTo>
                  <a:lnTo>
                    <a:pt x="652311" y="0"/>
                  </a:lnTo>
                  <a:lnTo>
                    <a:pt x="652311" y="914400"/>
                  </a:lnTo>
                  <a:lnTo>
                    <a:pt x="1310446" y="914400"/>
                  </a:lnTo>
                </a:path>
              </a:pathLst>
            </a:custGeom>
            <a:ln w="19050">
              <a:solidFill>
                <a:srgbClr val="FF64A5"/>
              </a:solidFill>
              <a:tailEnd type="arrow" w="lg"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_tradnl"/>
            </a:p>
          </p:txBody>
        </p:sp>
      </p:grpSp>
      <p:cxnSp>
        <p:nvCxnSpPr>
          <p:cNvPr id="18" name="Conector recto 9">
            <a:extLst>
              <a:ext uri="{FF2B5EF4-FFF2-40B4-BE49-F238E27FC236}">
                <a16:creationId xmlns:a16="http://schemas.microsoft.com/office/drawing/2014/main" id="{F8F21DB1-F81E-A253-E3DF-5C59E5A1D0BE}"/>
              </a:ext>
            </a:extLst>
          </p:cNvPr>
          <p:cNvCxnSpPr>
            <a:cxnSpLocks/>
          </p:cNvCxnSpPr>
          <p:nvPr/>
        </p:nvCxnSpPr>
        <p:spPr>
          <a:xfrm flipH="1">
            <a:off x="530063" y="1167317"/>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5" name="Google Shape;177;p24">
            <a:extLst>
              <a:ext uri="{FF2B5EF4-FFF2-40B4-BE49-F238E27FC236}">
                <a16:creationId xmlns:a16="http://schemas.microsoft.com/office/drawing/2014/main" id="{1BC08510-8F9D-571F-BECD-F63B1567E340}"/>
              </a:ext>
            </a:extLst>
          </p:cNvPr>
          <p:cNvSpPr txBox="1">
            <a:spLocks/>
          </p:cNvSpPr>
          <p:nvPr/>
        </p:nvSpPr>
        <p:spPr>
          <a:xfrm>
            <a:off x="386967" y="1204757"/>
            <a:ext cx="1295400" cy="375652"/>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indent="0">
              <a:lnSpc>
                <a:spcPts val="1200"/>
              </a:lnSpc>
              <a:buNone/>
            </a:pPr>
            <a:r>
              <a:rPr lang="en-US" sz="1300" i="1" kern="0" dirty="0">
                <a:solidFill>
                  <a:schemeClr val="bg1"/>
                </a:solidFill>
                <a:latin typeface="Times" charset="0"/>
                <a:ea typeface="Times" charset="0"/>
                <a:cs typeface="Times" charset="0"/>
              </a:rPr>
              <a:t>Proposals </a:t>
            </a:r>
            <a:br>
              <a:rPr lang="en-US" sz="1300" i="1" kern="0" dirty="0">
                <a:solidFill>
                  <a:schemeClr val="bg1"/>
                </a:solidFill>
                <a:latin typeface="Times" charset="0"/>
                <a:ea typeface="Times" charset="0"/>
                <a:cs typeface="Times" charset="0"/>
              </a:rPr>
            </a:br>
            <a:r>
              <a:rPr lang="en-US" sz="1300" i="1" kern="0" dirty="0">
                <a:solidFill>
                  <a:schemeClr val="bg1"/>
                </a:solidFill>
                <a:latin typeface="Times" charset="0"/>
                <a:ea typeface="Times" charset="0"/>
                <a:cs typeface="Times" charset="0"/>
              </a:rPr>
              <a:t>characterization </a:t>
            </a:r>
          </a:p>
        </p:txBody>
      </p:sp>
      <p:sp>
        <p:nvSpPr>
          <p:cNvPr id="36" name="Rectángulo 35">
            <a:extLst>
              <a:ext uri="{FF2B5EF4-FFF2-40B4-BE49-F238E27FC236}">
                <a16:creationId xmlns:a16="http://schemas.microsoft.com/office/drawing/2014/main" id="{AB5D3F48-8401-8D9A-DE2C-F4F3F39A5E8D}"/>
              </a:ext>
            </a:extLst>
          </p:cNvPr>
          <p:cNvSpPr/>
          <p:nvPr/>
        </p:nvSpPr>
        <p:spPr>
          <a:xfrm>
            <a:off x="374798" y="1598301"/>
            <a:ext cx="1295400" cy="120418"/>
          </a:xfrm>
          <a:prstGeom prst="rect">
            <a:avLst/>
          </a:prstGeom>
        </p:spPr>
        <p:txBody>
          <a:bodyPr wrap="square" lIns="0" tIns="0" rIns="0" bIns="0">
            <a:spAutoFit/>
          </a:bodyPr>
          <a:lstStyle/>
          <a:p>
            <a:pPr algn="l">
              <a:lnSpc>
                <a:spcPts val="900"/>
              </a:lnSpc>
            </a:pPr>
            <a:r>
              <a:rPr lang="en-AU" sz="1000" kern="1200" cap="all" dirty="0">
                <a:solidFill>
                  <a:schemeClr val="bg1"/>
                </a:solidFill>
                <a:latin typeface="Calibri" panose="020F0502020204030204" pitchFamily="34" charset="0"/>
                <a:ea typeface="Calibri Light" charset="0"/>
                <a:cs typeface="Calibri" panose="020F0502020204030204" pitchFamily="34" charset="0"/>
              </a:rPr>
              <a:t>(535 in 2024):</a:t>
            </a:r>
          </a:p>
        </p:txBody>
      </p:sp>
      <p:sp>
        <p:nvSpPr>
          <p:cNvPr id="41" name="Rectangle 12">
            <a:extLst>
              <a:ext uri="{FF2B5EF4-FFF2-40B4-BE49-F238E27FC236}">
                <a16:creationId xmlns:a16="http://schemas.microsoft.com/office/drawing/2014/main" id="{E5A8E6C7-16F4-5DCE-FD8E-B34C3B567D7A}"/>
              </a:ext>
            </a:extLst>
          </p:cNvPr>
          <p:cNvSpPr/>
          <p:nvPr/>
        </p:nvSpPr>
        <p:spPr>
          <a:xfrm>
            <a:off x="1443127" y="1279450"/>
            <a:ext cx="862379" cy="396712"/>
          </a:xfrm>
          <a:prstGeom prst="rect">
            <a:avLst/>
          </a:prstGeom>
        </p:spPr>
        <p:txBody>
          <a:bodyPr wrap="square" lIns="0" tIns="0" rIns="0" bIns="0">
            <a:spAutoFit/>
          </a:bodyPr>
          <a:lstStyle/>
          <a:p>
            <a:pPr algn="r">
              <a:lnSpc>
                <a:spcPct val="80000"/>
              </a:lnSpc>
            </a:pPr>
            <a:r>
              <a:rPr lang="en-AU" sz="900" b="1" noProof="1">
                <a:solidFill>
                  <a:schemeClr val="bg1"/>
                </a:solidFill>
                <a:latin typeface="Calibri" panose="020F0502020204030204" pitchFamily="34" charset="0"/>
                <a:cs typeface="Calibri" panose="020F0502020204030204" pitchFamily="34" charset="0"/>
              </a:rPr>
              <a:t>Around </a:t>
            </a:r>
            <a:br>
              <a:rPr lang="en-AU" sz="900" b="1" noProof="1">
                <a:solidFill>
                  <a:schemeClr val="bg1"/>
                </a:solidFill>
                <a:latin typeface="Calibri" panose="020F0502020204030204" pitchFamily="34" charset="0"/>
                <a:cs typeface="Calibri" panose="020F0502020204030204" pitchFamily="34" charset="0"/>
              </a:rPr>
            </a:br>
            <a:r>
              <a:rPr lang="en-AU" sz="1400" b="1" noProof="1">
                <a:solidFill>
                  <a:schemeClr val="bg1"/>
                </a:solidFill>
                <a:latin typeface="Calibri" panose="020F0502020204030204" pitchFamily="34" charset="0"/>
                <a:cs typeface="Calibri" panose="020F0502020204030204" pitchFamily="34" charset="0"/>
              </a:rPr>
              <a:t>4,000</a:t>
            </a:r>
            <a:r>
              <a:rPr lang="en-AU" sz="1000" b="1" noProof="1">
                <a:solidFill>
                  <a:schemeClr val="bg1"/>
                </a:solidFill>
                <a:latin typeface="Calibri" panose="020F0502020204030204" pitchFamily="34" charset="0"/>
                <a:cs typeface="Calibri" panose="020F0502020204030204" pitchFamily="34" charset="0"/>
              </a:rPr>
              <a:t> </a:t>
            </a:r>
            <a:br>
              <a:rPr lang="en-AU" sz="1000" b="1" noProof="1">
                <a:solidFill>
                  <a:schemeClr val="bg1"/>
                </a:solidFill>
                <a:latin typeface="Calibri" panose="020F0502020204030204" pitchFamily="34" charset="0"/>
                <a:cs typeface="Calibri" panose="020F0502020204030204" pitchFamily="34" charset="0"/>
              </a:rPr>
            </a:br>
            <a:r>
              <a:rPr lang="en-AU" sz="900" b="1" noProof="1">
                <a:solidFill>
                  <a:schemeClr val="bg1"/>
                </a:solidFill>
                <a:latin typeface="Calibri" panose="020F0502020204030204" pitchFamily="34" charset="0"/>
                <a:cs typeface="Calibri" panose="020F0502020204030204" pitchFamily="34" charset="0"/>
              </a:rPr>
              <a:t>MeSH terms</a:t>
            </a:r>
          </a:p>
        </p:txBody>
      </p:sp>
      <p:sp>
        <p:nvSpPr>
          <p:cNvPr id="53" name="Google Shape;177;p24">
            <a:extLst>
              <a:ext uri="{FF2B5EF4-FFF2-40B4-BE49-F238E27FC236}">
                <a16:creationId xmlns:a16="http://schemas.microsoft.com/office/drawing/2014/main" id="{986D597E-CB02-9635-1900-852ADF6979A5}"/>
              </a:ext>
            </a:extLst>
          </p:cNvPr>
          <p:cNvSpPr txBox="1">
            <a:spLocks/>
          </p:cNvSpPr>
          <p:nvPr/>
        </p:nvSpPr>
        <p:spPr>
          <a:xfrm>
            <a:off x="2577964" y="1204757"/>
            <a:ext cx="1295400" cy="375652"/>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indent="0">
              <a:lnSpc>
                <a:spcPts val="1200"/>
              </a:lnSpc>
              <a:buNone/>
            </a:pPr>
            <a:r>
              <a:rPr lang="en-US" sz="1300" i="1" kern="0" dirty="0">
                <a:solidFill>
                  <a:schemeClr val="bg1"/>
                </a:solidFill>
                <a:latin typeface="Times" charset="0"/>
                <a:ea typeface="Times" charset="0"/>
                <a:cs typeface="Times" charset="0"/>
              </a:rPr>
              <a:t>Reviewers </a:t>
            </a:r>
            <a:br>
              <a:rPr lang="en-US" sz="1300" i="1" kern="0" dirty="0">
                <a:solidFill>
                  <a:schemeClr val="bg1"/>
                </a:solidFill>
                <a:latin typeface="Times" charset="0"/>
                <a:ea typeface="Times" charset="0"/>
                <a:cs typeface="Times" charset="0"/>
              </a:rPr>
            </a:br>
            <a:r>
              <a:rPr lang="en-US" sz="1300" i="1" kern="0" dirty="0">
                <a:solidFill>
                  <a:schemeClr val="bg1"/>
                </a:solidFill>
                <a:latin typeface="Times" charset="0"/>
                <a:ea typeface="Times" charset="0"/>
                <a:cs typeface="Times" charset="0"/>
              </a:rPr>
              <a:t>characterization </a:t>
            </a:r>
          </a:p>
        </p:txBody>
      </p:sp>
      <p:sp>
        <p:nvSpPr>
          <p:cNvPr id="81" name="Rectángulo 80">
            <a:extLst>
              <a:ext uri="{FF2B5EF4-FFF2-40B4-BE49-F238E27FC236}">
                <a16:creationId xmlns:a16="http://schemas.microsoft.com/office/drawing/2014/main" id="{DB96EC1B-F1BE-DFC6-C21C-7DEBEDE35C6F}"/>
              </a:ext>
            </a:extLst>
          </p:cNvPr>
          <p:cNvSpPr/>
          <p:nvPr/>
        </p:nvSpPr>
        <p:spPr>
          <a:xfrm>
            <a:off x="2565795" y="1598301"/>
            <a:ext cx="1514754" cy="120418"/>
          </a:xfrm>
          <a:prstGeom prst="rect">
            <a:avLst/>
          </a:prstGeom>
        </p:spPr>
        <p:txBody>
          <a:bodyPr wrap="square" lIns="0" tIns="0" rIns="0" bIns="0">
            <a:spAutoFit/>
          </a:bodyPr>
          <a:lstStyle/>
          <a:p>
            <a:pPr algn="l">
              <a:lnSpc>
                <a:spcPts val="900"/>
              </a:lnSpc>
            </a:pPr>
            <a:r>
              <a:rPr lang="en-AU" sz="1000" kern="1200" cap="all" dirty="0">
                <a:solidFill>
                  <a:schemeClr val="bg1"/>
                </a:solidFill>
                <a:latin typeface="Calibri" panose="020F0502020204030204" pitchFamily="34" charset="0"/>
                <a:ea typeface="Calibri Light" charset="0"/>
                <a:cs typeface="Calibri" panose="020F0502020204030204" pitchFamily="34" charset="0"/>
              </a:rPr>
              <a:t>(719 reviewers in 2024):</a:t>
            </a:r>
          </a:p>
        </p:txBody>
      </p:sp>
      <p:sp>
        <p:nvSpPr>
          <p:cNvPr id="82" name="Google Shape;177;p24">
            <a:extLst>
              <a:ext uri="{FF2B5EF4-FFF2-40B4-BE49-F238E27FC236}">
                <a16:creationId xmlns:a16="http://schemas.microsoft.com/office/drawing/2014/main" id="{E0AE2207-9C62-C929-5166-95C6DCFF2A9E}"/>
              </a:ext>
            </a:extLst>
          </p:cNvPr>
          <p:cNvSpPr txBox="1">
            <a:spLocks/>
          </p:cNvSpPr>
          <p:nvPr/>
        </p:nvSpPr>
        <p:spPr>
          <a:xfrm>
            <a:off x="6291262" y="1274702"/>
            <a:ext cx="1295400" cy="37565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indent="0">
              <a:lnSpc>
                <a:spcPts val="1200"/>
              </a:lnSpc>
              <a:buNone/>
            </a:pPr>
            <a:r>
              <a:rPr lang="en-US" sz="1300" i="1" kern="0" dirty="0">
                <a:solidFill>
                  <a:schemeClr val="bg1"/>
                </a:solidFill>
                <a:latin typeface="Times" charset="0"/>
                <a:ea typeface="Times" charset="0"/>
                <a:cs typeface="Times" charset="0"/>
              </a:rPr>
              <a:t>Matching</a:t>
            </a:r>
          </a:p>
        </p:txBody>
      </p:sp>
      <p:grpSp>
        <p:nvGrpSpPr>
          <p:cNvPr id="37" name="Grupo 36">
            <a:extLst>
              <a:ext uri="{FF2B5EF4-FFF2-40B4-BE49-F238E27FC236}">
                <a16:creationId xmlns:a16="http://schemas.microsoft.com/office/drawing/2014/main" id="{DD991578-6410-4504-1DE2-E069D593FC7A}"/>
              </a:ext>
            </a:extLst>
          </p:cNvPr>
          <p:cNvGrpSpPr/>
          <p:nvPr/>
        </p:nvGrpSpPr>
        <p:grpSpPr>
          <a:xfrm>
            <a:off x="2" y="784680"/>
            <a:ext cx="346464" cy="430101"/>
            <a:chOff x="2" y="784681"/>
            <a:chExt cx="346464" cy="304844"/>
          </a:xfrm>
        </p:grpSpPr>
        <p:sp>
          <p:nvSpPr>
            <p:cNvPr id="38" name="Rectangle 10">
              <a:extLst>
                <a:ext uri="{FF2B5EF4-FFF2-40B4-BE49-F238E27FC236}">
                  <a16:creationId xmlns:a16="http://schemas.microsoft.com/office/drawing/2014/main" id="{A7547273-E286-1FB3-3140-6F1055EF14CD}"/>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39" name="Google Shape;260;p2">
              <a:extLst>
                <a:ext uri="{FF2B5EF4-FFF2-40B4-BE49-F238E27FC236}">
                  <a16:creationId xmlns:a16="http://schemas.microsoft.com/office/drawing/2014/main" id="{5DB211AF-54AA-928D-5432-F04F555A147D}"/>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3</a:t>
              </a:r>
            </a:p>
          </p:txBody>
        </p:sp>
      </p:grpSp>
    </p:spTree>
    <p:extLst>
      <p:ext uri="{BB962C8B-B14F-4D97-AF65-F5344CB8AC3E}">
        <p14:creationId xmlns:p14="http://schemas.microsoft.com/office/powerpoint/2010/main" val="1821839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520049" y="1636641"/>
            <a:ext cx="2506051" cy="282943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 name="Title 4"/>
          <p:cNvSpPr>
            <a:spLocks noGrp="1"/>
          </p:cNvSpPr>
          <p:nvPr>
            <p:ph type="title"/>
          </p:nvPr>
        </p:nvSpPr>
        <p:spPr>
          <a:xfrm>
            <a:off x="435850" y="726182"/>
            <a:ext cx="3484936" cy="728687"/>
          </a:xfrm>
        </p:spPr>
        <p:txBody>
          <a:bodyPr/>
          <a:lstStyle/>
          <a:p>
            <a:r>
              <a:rPr lang="en-GB" i="1" noProof="0" dirty="0"/>
              <a:t>AI-assisted eligibility process: </a:t>
            </a:r>
            <a:br>
              <a:rPr lang="en-GB" i="1" noProof="0" dirty="0"/>
            </a:br>
            <a:r>
              <a:rPr lang="en-GB" i="1" noProof="0" dirty="0"/>
              <a:t>Prior Ethical considerations</a:t>
            </a:r>
            <a:endParaRPr lang="en-GB" noProof="0" dirty="0"/>
          </a:p>
        </p:txBody>
      </p:sp>
      <p:sp>
        <p:nvSpPr>
          <p:cNvPr id="7" name="Google Shape;177;p24">
            <a:extLst>
              <a:ext uri="{FF2B5EF4-FFF2-40B4-BE49-F238E27FC236}">
                <a16:creationId xmlns:a16="http://schemas.microsoft.com/office/drawing/2014/main" id="{9C34514A-B77A-4F02-A9E4-AF2FD2AD8FB0}"/>
              </a:ext>
            </a:extLst>
          </p:cNvPr>
          <p:cNvSpPr txBox="1">
            <a:spLocks/>
          </p:cNvSpPr>
          <p:nvPr/>
        </p:nvSpPr>
        <p:spPr>
          <a:xfrm>
            <a:off x="1215535" y="2438400"/>
            <a:ext cx="1832161" cy="189432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defTabSz="914400" rtl="0" eaLnBrk="1" fontAlgn="auto" latinLnBrk="0" hangingPunct="1">
              <a:lnSpc>
                <a:spcPct val="90000"/>
              </a:lnSpc>
              <a:spcBef>
                <a:spcPts val="0"/>
              </a:spcBef>
              <a:spcAft>
                <a:spcPts val="3500"/>
              </a:spcAft>
              <a:buClr>
                <a:srgbClr val="666666"/>
              </a:buClr>
              <a:buSzPct val="80000"/>
              <a:buNone/>
              <a:tabLst/>
              <a:defRPr/>
            </a:pPr>
            <a:r>
              <a:rPr kumimoji="0" lang="en-US" sz="1300" b="0" i="0" u="none" strike="noStrike" kern="0" cap="all" spc="0" normalizeH="0" baseline="0" noProof="0" dirty="0">
                <a:ln>
                  <a:noFill/>
                </a:ln>
                <a:solidFill>
                  <a:schemeClr val="tx1"/>
                </a:solidFill>
                <a:effectLst/>
                <a:uLnTx/>
                <a:uFillTx/>
                <a:latin typeface="Calibri" charset="0"/>
                <a:ea typeface="Calibri" charset="0"/>
                <a:cs typeface="Calibri" charset="0"/>
                <a:sym typeface="Roboto"/>
              </a:rPr>
              <a:t>Socially </a:t>
            </a:r>
            <a:br>
              <a:rPr kumimoji="0" lang="en-US" sz="1300" b="0" i="0" u="none" strike="noStrike" kern="0" cap="all" spc="0" normalizeH="0" baseline="0" noProof="0" dirty="0">
                <a:ln>
                  <a:noFill/>
                </a:ln>
                <a:solidFill>
                  <a:schemeClr val="tx1"/>
                </a:solidFill>
                <a:effectLst/>
                <a:uLnTx/>
                <a:uFillTx/>
                <a:latin typeface="Calibri" charset="0"/>
                <a:ea typeface="Calibri" charset="0"/>
                <a:cs typeface="Calibri" charset="0"/>
                <a:sym typeface="Roboto"/>
              </a:rPr>
            </a:br>
            <a:r>
              <a:rPr kumimoji="0" lang="en-US" sz="1300" b="0" i="0" u="none" strike="noStrike" kern="0" cap="all" spc="0" normalizeH="0" baseline="0" noProof="0" dirty="0">
                <a:ln>
                  <a:noFill/>
                </a:ln>
                <a:solidFill>
                  <a:schemeClr val="tx1"/>
                </a:solidFill>
                <a:effectLst/>
                <a:uLnTx/>
                <a:uFillTx/>
                <a:latin typeface="Calibri" charset="0"/>
                <a:ea typeface="Calibri" charset="0"/>
                <a:cs typeface="Calibri" charset="0"/>
                <a:sym typeface="Roboto"/>
              </a:rPr>
              <a:t>acceptable?</a:t>
            </a:r>
          </a:p>
          <a:p>
            <a:pPr marL="0" marR="0" lvl="0" indent="0" defTabSz="914400" rtl="0" eaLnBrk="1" fontAlgn="auto" latinLnBrk="0" hangingPunct="1">
              <a:lnSpc>
                <a:spcPct val="90000"/>
              </a:lnSpc>
              <a:spcBef>
                <a:spcPts val="0"/>
              </a:spcBef>
              <a:spcAft>
                <a:spcPts val="3500"/>
              </a:spcAft>
              <a:buClr>
                <a:srgbClr val="666666"/>
              </a:buClr>
              <a:buSzPct val="80000"/>
              <a:buNone/>
              <a:tabLst/>
              <a:defRPr/>
            </a:pPr>
            <a:r>
              <a:rPr lang="en-US" sz="1300" kern="0" cap="all" dirty="0">
                <a:solidFill>
                  <a:schemeClr val="tx1"/>
                </a:solidFill>
                <a:latin typeface="Calibri" charset="0"/>
                <a:ea typeface="Calibri" charset="0"/>
                <a:cs typeface="Calibri" charset="0"/>
              </a:rPr>
              <a:t>Fair?</a:t>
            </a:r>
            <a:endParaRPr kumimoji="0" lang="en-US" sz="1300" b="0" i="0" u="none" strike="noStrike" kern="0" cap="all" spc="0" normalizeH="0" baseline="0" noProof="0" dirty="0">
              <a:ln>
                <a:noFill/>
              </a:ln>
              <a:solidFill>
                <a:schemeClr val="tx1"/>
              </a:solidFill>
              <a:effectLst/>
              <a:uLnTx/>
              <a:uFillTx/>
              <a:latin typeface="Calibri" charset="0"/>
              <a:ea typeface="Calibri" charset="0"/>
              <a:cs typeface="Calibri" charset="0"/>
              <a:sym typeface="Roboto"/>
            </a:endParaRPr>
          </a:p>
          <a:p>
            <a:pPr marL="0" lvl="0" indent="0" fontAlgn="auto">
              <a:lnSpc>
                <a:spcPct val="90000"/>
              </a:lnSpc>
              <a:spcAft>
                <a:spcPts val="3500"/>
              </a:spcAft>
              <a:buSzPct val="80000"/>
              <a:buNone/>
              <a:defRPr/>
            </a:pPr>
            <a:r>
              <a:rPr lang="en-US" sz="1300" kern="0" cap="all" dirty="0">
                <a:solidFill>
                  <a:schemeClr val="tx1"/>
                </a:solidFill>
                <a:latin typeface="Calibri" charset="0"/>
                <a:ea typeface="Calibri" charset="0"/>
                <a:cs typeface="Calibri" charset="0"/>
              </a:rPr>
              <a:t>Reliable? </a:t>
            </a:r>
            <a:endParaRPr kumimoji="0" lang="en-US" sz="1300" b="1" i="0" u="none" strike="noStrike" kern="0" cap="all" spc="0" normalizeH="0" baseline="0" noProof="0" dirty="0">
              <a:ln>
                <a:noFill/>
              </a:ln>
              <a:solidFill>
                <a:srgbClr val="1A9988"/>
              </a:solidFill>
              <a:effectLst/>
              <a:uLnTx/>
              <a:uFillTx/>
              <a:latin typeface="Calibri" charset="0"/>
              <a:ea typeface="Calibri" charset="0"/>
              <a:cs typeface="Calibri" charset="0"/>
              <a:sym typeface="Roboto"/>
            </a:endParaRPr>
          </a:p>
        </p:txBody>
      </p:sp>
      <p:sp>
        <p:nvSpPr>
          <p:cNvPr id="3" name="Rectángulo 2">
            <a:extLst>
              <a:ext uri="{FF2B5EF4-FFF2-40B4-BE49-F238E27FC236}">
                <a16:creationId xmlns:a16="http://schemas.microsoft.com/office/drawing/2014/main" id="{14EF934C-2E38-4540-A607-CF04A9258DB5}"/>
              </a:ext>
            </a:extLst>
          </p:cNvPr>
          <p:cNvSpPr/>
          <p:nvPr/>
        </p:nvSpPr>
        <p:spPr>
          <a:xfrm>
            <a:off x="7400726" y="3689368"/>
            <a:ext cx="1430293" cy="654471"/>
          </a:xfrm>
          <a:prstGeom prst="rect">
            <a:avLst/>
          </a:prstGeom>
        </p:spPr>
        <p:txBody>
          <a:bodyPr wrap="square">
            <a:spAutoFit/>
          </a:bodyPr>
          <a:lstStyle/>
          <a:p>
            <a:r>
              <a:rPr lang="en-US" sz="900" i="1" dirty="0">
                <a:latin typeface="Calibri" charset="0"/>
                <a:ea typeface="Calibri" charset="0"/>
                <a:cs typeface="Calibri" charset="0"/>
              </a:rPr>
              <a:t>EC High-Level Expert Group on AI</a:t>
            </a:r>
            <a:r>
              <a:rPr lang="en-US" sz="900" i="1">
                <a:latin typeface="Calibri" charset="0"/>
                <a:ea typeface="Calibri" charset="0"/>
                <a:cs typeface="Calibri" charset="0"/>
              </a:rPr>
              <a:t>. </a:t>
            </a:r>
            <a:br>
              <a:rPr lang="en-US" sz="900" i="1">
                <a:latin typeface="Calibri" charset="0"/>
                <a:ea typeface="Calibri" charset="0"/>
                <a:cs typeface="Calibri" charset="0"/>
              </a:rPr>
            </a:br>
            <a:r>
              <a:rPr lang="en-US" sz="900" i="1" dirty="0">
                <a:latin typeface="Calibri" charset="0"/>
                <a:ea typeface="Calibri" charset="0"/>
                <a:cs typeface="Calibri" charset="0"/>
              </a:rPr>
              <a:t>"Ethics guidelines for trustworthy AI" (2019)</a:t>
            </a:r>
            <a:endParaRPr lang="es-ES" sz="900" i="1" dirty="0">
              <a:latin typeface="Calibri" charset="0"/>
              <a:ea typeface="Calibri" charset="0"/>
              <a:cs typeface="Calibri" charset="0"/>
            </a:endParaRPr>
          </a:p>
        </p:txBody>
      </p:sp>
      <p:cxnSp>
        <p:nvCxnSpPr>
          <p:cNvPr id="18" name="Conector recto 9">
            <a:extLst>
              <a:ext uri="{FF2B5EF4-FFF2-40B4-BE49-F238E27FC236}">
                <a16:creationId xmlns:a16="http://schemas.microsoft.com/office/drawing/2014/main" id="{7D6DC286-FEFD-C941-8B7E-C6D050BFECEE}"/>
              </a:ext>
            </a:extLst>
          </p:cNvPr>
          <p:cNvCxnSpPr>
            <a:cxnSpLocks/>
          </p:cNvCxnSpPr>
          <p:nvPr/>
        </p:nvCxnSpPr>
        <p:spPr>
          <a:xfrm flipH="1">
            <a:off x="530063" y="1512708"/>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Google Shape;177;p24">
            <a:extLst>
              <a:ext uri="{FF2B5EF4-FFF2-40B4-BE49-F238E27FC236}">
                <a16:creationId xmlns:a16="http://schemas.microsoft.com/office/drawing/2014/main" id="{4EBD44F6-856B-4C67-83EC-7E7B5ECB1D93}"/>
              </a:ext>
            </a:extLst>
          </p:cNvPr>
          <p:cNvSpPr txBox="1">
            <a:spLocks/>
          </p:cNvSpPr>
          <p:nvPr/>
        </p:nvSpPr>
        <p:spPr>
          <a:xfrm>
            <a:off x="640421" y="1760072"/>
            <a:ext cx="2102779" cy="55286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lvl="0" indent="0" fontAlgn="auto">
              <a:lnSpc>
                <a:spcPct val="85000"/>
              </a:lnSpc>
              <a:spcAft>
                <a:spcPts val="1200"/>
              </a:spcAft>
              <a:buNone/>
              <a:defRPr/>
            </a:pPr>
            <a:r>
              <a:rPr lang="en-US" sz="1300" i="1" kern="0" dirty="0">
                <a:solidFill>
                  <a:schemeClr val="tx1">
                    <a:lumMod val="85000"/>
                    <a:lumOff val="15000"/>
                  </a:schemeClr>
                </a:solidFill>
                <a:latin typeface="Times" charset="0"/>
                <a:ea typeface="Times" charset="0"/>
                <a:cs typeface="Times" charset="0"/>
              </a:rPr>
              <a:t>What makes </a:t>
            </a:r>
            <a:br>
              <a:rPr lang="en-US" sz="1300" i="1" kern="0" dirty="0">
                <a:solidFill>
                  <a:schemeClr val="tx1">
                    <a:lumMod val="85000"/>
                    <a:lumOff val="15000"/>
                  </a:schemeClr>
                </a:solidFill>
                <a:latin typeface="Times" charset="0"/>
                <a:ea typeface="Times" charset="0"/>
                <a:cs typeface="Times" charset="0"/>
              </a:rPr>
            </a:br>
            <a:r>
              <a:rPr lang="en-US" sz="1300" i="1" kern="0" dirty="0">
                <a:solidFill>
                  <a:schemeClr val="tx1">
                    <a:lumMod val="85000"/>
                    <a:lumOff val="15000"/>
                  </a:schemeClr>
                </a:solidFill>
                <a:latin typeface="Times" charset="0"/>
                <a:ea typeface="Times" charset="0"/>
                <a:cs typeface="Times" charset="0"/>
              </a:rPr>
              <a:t>the application...</a:t>
            </a:r>
          </a:p>
        </p:txBody>
      </p:sp>
      <p:cxnSp>
        <p:nvCxnSpPr>
          <p:cNvPr id="21" name="Conector recto 9">
            <a:extLst>
              <a:ext uri="{FF2B5EF4-FFF2-40B4-BE49-F238E27FC236}">
                <a16:creationId xmlns:a16="http://schemas.microsoft.com/office/drawing/2014/main" id="{7D6DC286-FEFD-C941-8B7E-C6D050BFECEE}"/>
              </a:ext>
            </a:extLst>
          </p:cNvPr>
          <p:cNvCxnSpPr>
            <a:cxnSpLocks/>
          </p:cNvCxnSpPr>
          <p:nvPr/>
        </p:nvCxnSpPr>
        <p:spPr>
          <a:xfrm flipH="1">
            <a:off x="640426" y="2221180"/>
            <a:ext cx="2239763"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3689785" y="288967"/>
            <a:ext cx="4119644" cy="4035131"/>
            <a:chOff x="4418131" y="126662"/>
            <a:chExt cx="4119644" cy="4035131"/>
          </a:xfrm>
        </p:grpSpPr>
        <p:sp>
          <p:nvSpPr>
            <p:cNvPr id="32" name="Oval 31"/>
            <p:cNvSpPr/>
            <p:nvPr/>
          </p:nvSpPr>
          <p:spPr>
            <a:xfrm>
              <a:off x="4884732" y="557865"/>
              <a:ext cx="3192467" cy="3192467"/>
            </a:xfrm>
            <a:prstGeom prst="ellipse">
              <a:avLst/>
            </a:prstGeom>
            <a:solidFill>
              <a:schemeClr val="bg1"/>
            </a:solidFill>
            <a:ln w="9525">
              <a:solidFill>
                <a:srgbClr val="5EB1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nvGrpSpPr>
            <p:cNvPr id="33" name="Group 32"/>
            <p:cNvGrpSpPr/>
            <p:nvPr/>
          </p:nvGrpSpPr>
          <p:grpSpPr>
            <a:xfrm>
              <a:off x="5503757" y="1205653"/>
              <a:ext cx="1959644" cy="1958249"/>
              <a:chOff x="5256107" y="1205653"/>
              <a:chExt cx="1959644" cy="1958249"/>
            </a:xfrm>
          </p:grpSpPr>
          <p:grpSp>
            <p:nvGrpSpPr>
              <p:cNvPr id="10" name="Group 9"/>
              <p:cNvGrpSpPr/>
              <p:nvPr/>
            </p:nvGrpSpPr>
            <p:grpSpPr>
              <a:xfrm>
                <a:off x="5256107" y="1205653"/>
                <a:ext cx="1959644" cy="1958249"/>
                <a:chOff x="5256107" y="1205653"/>
                <a:chExt cx="1959644" cy="1958249"/>
              </a:xfrm>
            </p:grpSpPr>
            <p:sp>
              <p:nvSpPr>
                <p:cNvPr id="8" name="Freeform 7"/>
                <p:cNvSpPr/>
                <p:nvPr/>
              </p:nvSpPr>
              <p:spPr>
                <a:xfrm>
                  <a:off x="5256107" y="1205653"/>
                  <a:ext cx="1959644" cy="1958249"/>
                </a:xfrm>
                <a:custGeom>
                  <a:avLst/>
                  <a:gdLst>
                    <a:gd name="connsiteX0" fmla="*/ 508000 w 1943946"/>
                    <a:gd name="connsiteY0" fmla="*/ 1930400 h 1930400"/>
                    <a:gd name="connsiteX1" fmla="*/ 176106 w 1943946"/>
                    <a:gd name="connsiteY1" fmla="*/ 379307 h 1930400"/>
                    <a:gd name="connsiteX2" fmla="*/ 1781386 w 1943946"/>
                    <a:gd name="connsiteY2" fmla="*/ 379307 h 1930400"/>
                    <a:gd name="connsiteX3" fmla="*/ 1503680 w 1943946"/>
                    <a:gd name="connsiteY3" fmla="*/ 1903307 h 1930400"/>
                    <a:gd name="connsiteX4" fmla="*/ 0 w 1943946"/>
                    <a:gd name="connsiteY4" fmla="*/ 1314027 h 1930400"/>
                    <a:gd name="connsiteX5" fmla="*/ 982133 w 1943946"/>
                    <a:gd name="connsiteY5" fmla="*/ 0 h 1930400"/>
                    <a:gd name="connsiteX6" fmla="*/ 1943946 w 1943946"/>
                    <a:gd name="connsiteY6" fmla="*/ 1361440 h 1930400"/>
                    <a:gd name="connsiteX7" fmla="*/ 508000 w 1943946"/>
                    <a:gd name="connsiteY7" fmla="*/ 1930400 h 1930400"/>
                    <a:gd name="connsiteX0" fmla="*/ 508000 w 1943946"/>
                    <a:gd name="connsiteY0" fmla="*/ 1930400 h 1930400"/>
                    <a:gd name="connsiteX1" fmla="*/ 176106 w 1943946"/>
                    <a:gd name="connsiteY1" fmla="*/ 379307 h 1930400"/>
                    <a:gd name="connsiteX2" fmla="*/ 1781386 w 1943946"/>
                    <a:gd name="connsiteY2" fmla="*/ 379307 h 1930400"/>
                    <a:gd name="connsiteX3" fmla="*/ 1503680 w 1943946"/>
                    <a:gd name="connsiteY3" fmla="*/ 1903307 h 1930400"/>
                    <a:gd name="connsiteX4" fmla="*/ 0 w 1943946"/>
                    <a:gd name="connsiteY4" fmla="*/ 1251235 h 1930400"/>
                    <a:gd name="connsiteX5" fmla="*/ 982133 w 1943946"/>
                    <a:gd name="connsiteY5" fmla="*/ 0 h 1930400"/>
                    <a:gd name="connsiteX6" fmla="*/ 1943946 w 1943946"/>
                    <a:gd name="connsiteY6" fmla="*/ 1361440 h 1930400"/>
                    <a:gd name="connsiteX7" fmla="*/ 508000 w 1943946"/>
                    <a:gd name="connsiteY7" fmla="*/ 1930400 h 1930400"/>
                    <a:gd name="connsiteX0" fmla="*/ 508000 w 1959644"/>
                    <a:gd name="connsiteY0" fmla="*/ 1930400 h 1930400"/>
                    <a:gd name="connsiteX1" fmla="*/ 176106 w 1959644"/>
                    <a:gd name="connsiteY1" fmla="*/ 379307 h 1930400"/>
                    <a:gd name="connsiteX2" fmla="*/ 1781386 w 1959644"/>
                    <a:gd name="connsiteY2" fmla="*/ 379307 h 1930400"/>
                    <a:gd name="connsiteX3" fmla="*/ 1503680 w 1959644"/>
                    <a:gd name="connsiteY3" fmla="*/ 1903307 h 1930400"/>
                    <a:gd name="connsiteX4" fmla="*/ 0 w 1959644"/>
                    <a:gd name="connsiteY4" fmla="*/ 1251235 h 1930400"/>
                    <a:gd name="connsiteX5" fmla="*/ 982133 w 1959644"/>
                    <a:gd name="connsiteY5" fmla="*/ 0 h 1930400"/>
                    <a:gd name="connsiteX6" fmla="*/ 1959644 w 1959644"/>
                    <a:gd name="connsiteY6" fmla="*/ 1255480 h 1930400"/>
                    <a:gd name="connsiteX7" fmla="*/ 508000 w 1959644"/>
                    <a:gd name="connsiteY7" fmla="*/ 1930400 h 1930400"/>
                    <a:gd name="connsiteX0" fmla="*/ 508000 w 1959644"/>
                    <a:gd name="connsiteY0" fmla="*/ 1930400 h 1958249"/>
                    <a:gd name="connsiteX1" fmla="*/ 176106 w 1959644"/>
                    <a:gd name="connsiteY1" fmla="*/ 379307 h 1958249"/>
                    <a:gd name="connsiteX2" fmla="*/ 1781386 w 1959644"/>
                    <a:gd name="connsiteY2" fmla="*/ 379307 h 1958249"/>
                    <a:gd name="connsiteX3" fmla="*/ 1417342 w 1959644"/>
                    <a:gd name="connsiteY3" fmla="*/ 1958249 h 1958249"/>
                    <a:gd name="connsiteX4" fmla="*/ 0 w 1959644"/>
                    <a:gd name="connsiteY4" fmla="*/ 1251235 h 1958249"/>
                    <a:gd name="connsiteX5" fmla="*/ 982133 w 1959644"/>
                    <a:gd name="connsiteY5" fmla="*/ 0 h 1958249"/>
                    <a:gd name="connsiteX6" fmla="*/ 1959644 w 1959644"/>
                    <a:gd name="connsiteY6" fmla="*/ 1255480 h 1958249"/>
                    <a:gd name="connsiteX7" fmla="*/ 508000 w 1959644"/>
                    <a:gd name="connsiteY7" fmla="*/ 1930400 h 1958249"/>
                    <a:gd name="connsiteX0" fmla="*/ 535471 w 1959644"/>
                    <a:gd name="connsiteY0" fmla="*/ 1953947 h 1958249"/>
                    <a:gd name="connsiteX1" fmla="*/ 176106 w 1959644"/>
                    <a:gd name="connsiteY1" fmla="*/ 379307 h 1958249"/>
                    <a:gd name="connsiteX2" fmla="*/ 1781386 w 1959644"/>
                    <a:gd name="connsiteY2" fmla="*/ 379307 h 1958249"/>
                    <a:gd name="connsiteX3" fmla="*/ 1417342 w 1959644"/>
                    <a:gd name="connsiteY3" fmla="*/ 1958249 h 1958249"/>
                    <a:gd name="connsiteX4" fmla="*/ 0 w 1959644"/>
                    <a:gd name="connsiteY4" fmla="*/ 1251235 h 1958249"/>
                    <a:gd name="connsiteX5" fmla="*/ 982133 w 1959644"/>
                    <a:gd name="connsiteY5" fmla="*/ 0 h 1958249"/>
                    <a:gd name="connsiteX6" fmla="*/ 1959644 w 1959644"/>
                    <a:gd name="connsiteY6" fmla="*/ 1255480 h 1958249"/>
                    <a:gd name="connsiteX7" fmla="*/ 535471 w 1959644"/>
                    <a:gd name="connsiteY7" fmla="*/ 1953947 h 195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9644" h="1958249">
                      <a:moveTo>
                        <a:pt x="535471" y="1953947"/>
                      </a:moveTo>
                      <a:lnTo>
                        <a:pt x="176106" y="379307"/>
                      </a:lnTo>
                      <a:lnTo>
                        <a:pt x="1781386" y="379307"/>
                      </a:lnTo>
                      <a:lnTo>
                        <a:pt x="1417342" y="1958249"/>
                      </a:lnTo>
                      <a:lnTo>
                        <a:pt x="0" y="1251235"/>
                      </a:lnTo>
                      <a:lnTo>
                        <a:pt x="982133" y="0"/>
                      </a:lnTo>
                      <a:lnTo>
                        <a:pt x="1959644" y="1255480"/>
                      </a:lnTo>
                      <a:lnTo>
                        <a:pt x="535471" y="1953947"/>
                      </a:lnTo>
                      <a:close/>
                    </a:path>
                  </a:pathLst>
                </a:custGeom>
                <a:noFill/>
                <a:ln>
                  <a:gradFill>
                    <a:gsLst>
                      <a:gs pos="0">
                        <a:srgbClr val="5EB1BA"/>
                      </a:gs>
                      <a:gs pos="100000">
                        <a:schemeClr val="accent5">
                          <a:lumMod val="40000"/>
                          <a:lumOff val="60000"/>
                        </a:schemeClr>
                      </a:gs>
                    </a:gsLst>
                    <a:lin ang="5400000" scaled="1"/>
                  </a:gra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9" name="7-Point Star 8"/>
                <p:cNvSpPr/>
                <p:nvPr/>
              </p:nvSpPr>
              <p:spPr>
                <a:xfrm>
                  <a:off x="5256107" y="1206645"/>
                  <a:ext cx="1954018" cy="1947908"/>
                </a:xfrm>
                <a:prstGeom prst="star7">
                  <a:avLst>
                    <a:gd name="adj" fmla="val 18737"/>
                    <a:gd name="hf" fmla="val 102572"/>
                    <a:gd name="vf" fmla="val 105210"/>
                  </a:avLst>
                </a:prstGeom>
                <a:noFill/>
                <a:ln>
                  <a:gradFill>
                    <a:gsLst>
                      <a:gs pos="0">
                        <a:srgbClr val="5EB1BA"/>
                      </a:gs>
                      <a:gs pos="100000">
                        <a:schemeClr val="accent5">
                          <a:lumMod val="40000"/>
                          <a:lumOff val="60000"/>
                        </a:schemeClr>
                      </a:gs>
                    </a:gsLst>
                    <a:lin ang="5400000" scaled="1"/>
                  </a:gra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sp>
            <p:nvSpPr>
              <p:cNvPr id="11" name="Oval 10"/>
              <p:cNvSpPr/>
              <p:nvPr/>
            </p:nvSpPr>
            <p:spPr>
              <a:xfrm>
                <a:off x="5686425" y="1668780"/>
                <a:ext cx="1108132" cy="1108132"/>
              </a:xfrm>
              <a:prstGeom prst="ellipse">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24" name="Group 23"/>
            <p:cNvGrpSpPr/>
            <p:nvPr/>
          </p:nvGrpSpPr>
          <p:grpSpPr>
            <a:xfrm>
              <a:off x="4418131" y="126662"/>
              <a:ext cx="4119644" cy="4035131"/>
              <a:chOff x="4170481" y="126662"/>
              <a:chExt cx="4119644" cy="4035131"/>
            </a:xfrm>
          </p:grpSpPr>
          <p:sp>
            <p:nvSpPr>
              <p:cNvPr id="25" name="Oval 24"/>
              <p:cNvSpPr/>
              <p:nvPr/>
            </p:nvSpPr>
            <p:spPr>
              <a:xfrm>
                <a:off x="5686425" y="126662"/>
                <a:ext cx="1080000" cy="1080000"/>
              </a:xfrm>
              <a:prstGeom prst="ellipse">
                <a:avLst/>
              </a:prstGeom>
              <a:solidFill>
                <a:schemeClr val="bg1"/>
              </a:solidFill>
              <a:ln w="9525" cap="rnd">
                <a:solidFill>
                  <a:srgbClr val="00206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6" name="Oval 25"/>
              <p:cNvSpPr/>
              <p:nvPr/>
            </p:nvSpPr>
            <p:spPr>
              <a:xfrm>
                <a:off x="4461789" y="726183"/>
                <a:ext cx="1080000" cy="1080000"/>
              </a:xfrm>
              <a:prstGeom prst="ellipse">
                <a:avLst/>
              </a:prstGeom>
              <a:solidFill>
                <a:schemeClr val="bg1"/>
              </a:solidFill>
              <a:ln w="9525" cap="rnd">
                <a:solidFill>
                  <a:srgbClr val="00206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7" name="Oval 26"/>
              <p:cNvSpPr/>
              <p:nvPr/>
            </p:nvSpPr>
            <p:spPr>
              <a:xfrm>
                <a:off x="6892078" y="726183"/>
                <a:ext cx="1080000" cy="1080000"/>
              </a:xfrm>
              <a:prstGeom prst="ellipse">
                <a:avLst/>
              </a:prstGeom>
              <a:solidFill>
                <a:schemeClr val="bg1"/>
              </a:solidFill>
              <a:ln w="9525" cap="rnd">
                <a:solidFill>
                  <a:srgbClr val="00206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8" name="Oval 27"/>
              <p:cNvSpPr/>
              <p:nvPr/>
            </p:nvSpPr>
            <p:spPr>
              <a:xfrm>
                <a:off x="4170481" y="2016718"/>
                <a:ext cx="1080000" cy="1080000"/>
              </a:xfrm>
              <a:prstGeom prst="ellipse">
                <a:avLst/>
              </a:prstGeom>
              <a:solidFill>
                <a:schemeClr val="bg1"/>
              </a:solidFill>
              <a:ln w="9525" cap="rnd">
                <a:solidFill>
                  <a:srgbClr val="00206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9" name="Oval 28"/>
              <p:cNvSpPr/>
              <p:nvPr/>
            </p:nvSpPr>
            <p:spPr>
              <a:xfrm>
                <a:off x="7210125" y="2016718"/>
                <a:ext cx="1080000" cy="1080000"/>
              </a:xfrm>
              <a:prstGeom prst="ellipse">
                <a:avLst/>
              </a:prstGeom>
              <a:solidFill>
                <a:schemeClr val="bg1"/>
              </a:solidFill>
              <a:ln w="9525" cap="rnd">
                <a:solidFill>
                  <a:srgbClr val="00206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30" name="Oval 29"/>
              <p:cNvSpPr/>
              <p:nvPr/>
            </p:nvSpPr>
            <p:spPr>
              <a:xfrm>
                <a:off x="6369875" y="3081793"/>
                <a:ext cx="1080000" cy="1080000"/>
              </a:xfrm>
              <a:prstGeom prst="ellipse">
                <a:avLst/>
              </a:prstGeom>
              <a:solidFill>
                <a:schemeClr val="bg1"/>
              </a:solidFill>
              <a:ln w="9525" cap="rnd">
                <a:solidFill>
                  <a:srgbClr val="00206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31" name="Oval 30"/>
              <p:cNvSpPr/>
              <p:nvPr/>
            </p:nvSpPr>
            <p:spPr>
              <a:xfrm>
                <a:off x="5001789" y="3081793"/>
                <a:ext cx="1080000" cy="1080000"/>
              </a:xfrm>
              <a:prstGeom prst="ellipse">
                <a:avLst/>
              </a:prstGeom>
              <a:solidFill>
                <a:schemeClr val="bg1"/>
              </a:solidFill>
              <a:ln w="9525" cap="rnd">
                <a:solidFill>
                  <a:srgbClr val="00206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4" name="Group 3"/>
            <p:cNvGrpSpPr/>
            <p:nvPr/>
          </p:nvGrpSpPr>
          <p:grpSpPr>
            <a:xfrm>
              <a:off x="4436060" y="418279"/>
              <a:ext cx="4036462" cy="3395130"/>
              <a:chOff x="4436060" y="418279"/>
              <a:chExt cx="4036462" cy="3395130"/>
            </a:xfrm>
          </p:grpSpPr>
          <p:sp>
            <p:nvSpPr>
              <p:cNvPr id="37" name="Google Shape;177;p24">
                <a:extLst>
                  <a:ext uri="{FF2B5EF4-FFF2-40B4-BE49-F238E27FC236}">
                    <a16:creationId xmlns:a16="http://schemas.microsoft.com/office/drawing/2014/main" id="{9C34514A-B77A-4F02-A9E4-AF2FD2AD8FB0}"/>
                  </a:ext>
                </a:extLst>
              </p:cNvPr>
              <p:cNvSpPr txBox="1">
                <a:spLocks/>
              </p:cNvSpPr>
              <p:nvPr/>
            </p:nvSpPr>
            <p:spPr>
              <a:xfrm>
                <a:off x="4780284" y="1114513"/>
                <a:ext cx="938310" cy="27447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ctr" defTabSz="914400" rtl="0" eaLnBrk="1" fontAlgn="auto" latinLnBrk="0" hangingPunct="1">
                  <a:lnSpc>
                    <a:spcPts val="900"/>
                  </a:lnSpc>
                  <a:spcBef>
                    <a:spcPts val="0"/>
                  </a:spcBef>
                  <a:buClr>
                    <a:srgbClr val="666666"/>
                  </a:buClr>
                  <a:buSzPct val="80000"/>
                  <a:buNone/>
                  <a:tabLst/>
                  <a:defRPr/>
                </a:pPr>
                <a: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t>Accountability</a:t>
                </a:r>
              </a:p>
            </p:txBody>
          </p:sp>
          <p:sp>
            <p:nvSpPr>
              <p:cNvPr id="38" name="Google Shape;177;p24">
                <a:extLst>
                  <a:ext uri="{FF2B5EF4-FFF2-40B4-BE49-F238E27FC236}">
                    <a16:creationId xmlns:a16="http://schemas.microsoft.com/office/drawing/2014/main" id="{9C34514A-B77A-4F02-A9E4-AF2FD2AD8FB0}"/>
                  </a:ext>
                </a:extLst>
              </p:cNvPr>
              <p:cNvSpPr txBox="1">
                <a:spLocks/>
              </p:cNvSpPr>
              <p:nvPr/>
            </p:nvSpPr>
            <p:spPr>
              <a:xfrm>
                <a:off x="6694146" y="3471999"/>
                <a:ext cx="938310" cy="27447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ctr" defTabSz="914400" rtl="0" eaLnBrk="1" fontAlgn="auto" latinLnBrk="0" hangingPunct="1">
                  <a:lnSpc>
                    <a:spcPts val="900"/>
                  </a:lnSpc>
                  <a:spcBef>
                    <a:spcPts val="0"/>
                  </a:spcBef>
                  <a:buClr>
                    <a:srgbClr val="666666"/>
                  </a:buClr>
                  <a:buSzPct val="80000"/>
                  <a:buNone/>
                  <a:tabLst/>
                  <a:defRPr/>
                </a:pPr>
                <a: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t>Transparency</a:t>
                </a:r>
              </a:p>
            </p:txBody>
          </p:sp>
          <p:sp>
            <p:nvSpPr>
              <p:cNvPr id="39" name="Google Shape;177;p24">
                <a:extLst>
                  <a:ext uri="{FF2B5EF4-FFF2-40B4-BE49-F238E27FC236}">
                    <a16:creationId xmlns:a16="http://schemas.microsoft.com/office/drawing/2014/main" id="{9C34514A-B77A-4F02-A9E4-AF2FD2AD8FB0}"/>
                  </a:ext>
                </a:extLst>
              </p:cNvPr>
              <p:cNvSpPr txBox="1">
                <a:spLocks/>
              </p:cNvSpPr>
              <p:nvPr/>
            </p:nvSpPr>
            <p:spPr>
              <a:xfrm>
                <a:off x="7534212" y="2423848"/>
                <a:ext cx="938310" cy="27447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ctr" defTabSz="914400" rtl="0" eaLnBrk="1" fontAlgn="auto" latinLnBrk="0" hangingPunct="1">
                  <a:lnSpc>
                    <a:spcPts val="900"/>
                  </a:lnSpc>
                  <a:spcBef>
                    <a:spcPts val="0"/>
                  </a:spcBef>
                  <a:buClr>
                    <a:srgbClr val="666666"/>
                  </a:buClr>
                  <a:buSzPct val="80000"/>
                  <a:buNone/>
                  <a:tabLst/>
                  <a:defRPr/>
                </a:pPr>
                <a: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t>Privacy and data governance</a:t>
                </a:r>
              </a:p>
            </p:txBody>
          </p:sp>
          <p:sp>
            <p:nvSpPr>
              <p:cNvPr id="40" name="Google Shape;177;p24">
                <a:extLst>
                  <a:ext uri="{FF2B5EF4-FFF2-40B4-BE49-F238E27FC236}">
                    <a16:creationId xmlns:a16="http://schemas.microsoft.com/office/drawing/2014/main" id="{9C34514A-B77A-4F02-A9E4-AF2FD2AD8FB0}"/>
                  </a:ext>
                </a:extLst>
              </p:cNvPr>
              <p:cNvSpPr txBox="1">
                <a:spLocks/>
              </p:cNvSpPr>
              <p:nvPr/>
            </p:nvSpPr>
            <p:spPr>
              <a:xfrm>
                <a:off x="7158710" y="1032401"/>
                <a:ext cx="1044141" cy="450568"/>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ctr" defTabSz="914400" rtl="0" eaLnBrk="1" fontAlgn="auto" latinLnBrk="0" hangingPunct="1">
                  <a:lnSpc>
                    <a:spcPts val="900"/>
                  </a:lnSpc>
                  <a:spcBef>
                    <a:spcPts val="0"/>
                  </a:spcBef>
                  <a:buClr>
                    <a:srgbClr val="666666"/>
                  </a:buClr>
                  <a:buSzPct val="80000"/>
                  <a:buNone/>
                  <a:tabLst/>
                  <a:defRPr/>
                </a:pPr>
                <a: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t>Technical </a:t>
                </a:r>
                <a:b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br>
                <a: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t>robustness </a:t>
                </a:r>
                <a:b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br>
                <a: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t>and safety</a:t>
                </a:r>
              </a:p>
            </p:txBody>
          </p:sp>
          <p:sp>
            <p:nvSpPr>
              <p:cNvPr id="41" name="Google Shape;177;p24">
                <a:extLst>
                  <a:ext uri="{FF2B5EF4-FFF2-40B4-BE49-F238E27FC236}">
                    <a16:creationId xmlns:a16="http://schemas.microsoft.com/office/drawing/2014/main" id="{9C34514A-B77A-4F02-A9E4-AF2FD2AD8FB0}"/>
                  </a:ext>
                </a:extLst>
              </p:cNvPr>
              <p:cNvSpPr txBox="1">
                <a:spLocks/>
              </p:cNvSpPr>
              <p:nvPr/>
            </p:nvSpPr>
            <p:spPr>
              <a:xfrm>
                <a:off x="5940700" y="418279"/>
                <a:ext cx="1044141" cy="450568"/>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ctr" defTabSz="914400" rtl="0" eaLnBrk="1" fontAlgn="auto" latinLnBrk="0" hangingPunct="1">
                  <a:lnSpc>
                    <a:spcPts val="900"/>
                  </a:lnSpc>
                  <a:spcBef>
                    <a:spcPts val="0"/>
                  </a:spcBef>
                  <a:buClr>
                    <a:srgbClr val="666666"/>
                  </a:buClr>
                  <a:buSzPct val="80000"/>
                  <a:buNone/>
                  <a:tabLst/>
                  <a:defRPr/>
                </a:pPr>
                <a:r>
                  <a:rPr kumimoji="0" lang="en-US" sz="850" b="1" i="0" u="none" strike="noStrike" kern="0" cap="none" spc="0" normalizeH="0" baseline="0" noProof="0">
                    <a:ln>
                      <a:noFill/>
                    </a:ln>
                    <a:solidFill>
                      <a:srgbClr val="002060"/>
                    </a:solidFill>
                    <a:effectLst/>
                    <a:uLnTx/>
                    <a:uFillTx/>
                    <a:latin typeface="Calibri" charset="0"/>
                    <a:ea typeface="Calibri" charset="0"/>
                    <a:cs typeface="Calibri" charset="0"/>
                    <a:sym typeface="Roboto"/>
                  </a:rPr>
                  <a:t>Human agency </a:t>
                </a:r>
                <a:br>
                  <a:rPr kumimoji="0" lang="en-US" sz="850" b="1" i="0" u="none" strike="noStrike" kern="0" cap="none" spc="0" normalizeH="0" baseline="0" noProof="0">
                    <a:ln>
                      <a:noFill/>
                    </a:ln>
                    <a:solidFill>
                      <a:srgbClr val="002060"/>
                    </a:solidFill>
                    <a:effectLst/>
                    <a:uLnTx/>
                    <a:uFillTx/>
                    <a:latin typeface="Calibri" charset="0"/>
                    <a:ea typeface="Calibri" charset="0"/>
                    <a:cs typeface="Calibri" charset="0"/>
                    <a:sym typeface="Roboto"/>
                  </a:rPr>
                </a:br>
                <a:r>
                  <a:rPr kumimoji="0" lang="en-US" sz="850" b="1" i="0" u="none" strike="noStrike" kern="0" cap="none" spc="0" normalizeH="0" baseline="0" noProof="0">
                    <a:ln>
                      <a:noFill/>
                    </a:ln>
                    <a:solidFill>
                      <a:srgbClr val="002060"/>
                    </a:solidFill>
                    <a:effectLst/>
                    <a:uLnTx/>
                    <a:uFillTx/>
                    <a:latin typeface="Calibri" charset="0"/>
                    <a:ea typeface="Calibri" charset="0"/>
                    <a:cs typeface="Calibri" charset="0"/>
                    <a:sym typeface="Roboto"/>
                  </a:rPr>
                  <a:t>and oversight</a:t>
                </a:r>
                <a:endPar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endParaRPr>
              </a:p>
            </p:txBody>
          </p:sp>
          <p:sp>
            <p:nvSpPr>
              <p:cNvPr id="42" name="Google Shape;177;p24">
                <a:extLst>
                  <a:ext uri="{FF2B5EF4-FFF2-40B4-BE49-F238E27FC236}">
                    <a16:creationId xmlns:a16="http://schemas.microsoft.com/office/drawing/2014/main" id="{9C34514A-B77A-4F02-A9E4-AF2FD2AD8FB0}"/>
                  </a:ext>
                </a:extLst>
              </p:cNvPr>
              <p:cNvSpPr txBox="1">
                <a:spLocks/>
              </p:cNvSpPr>
              <p:nvPr/>
            </p:nvSpPr>
            <p:spPr>
              <a:xfrm>
                <a:off x="4436060" y="2314851"/>
                <a:ext cx="1044141" cy="450568"/>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ctr" defTabSz="914400" rtl="0" eaLnBrk="1" fontAlgn="auto" latinLnBrk="0" hangingPunct="1">
                  <a:lnSpc>
                    <a:spcPts val="900"/>
                  </a:lnSpc>
                  <a:spcBef>
                    <a:spcPts val="0"/>
                  </a:spcBef>
                  <a:buClr>
                    <a:srgbClr val="666666"/>
                  </a:buClr>
                  <a:buSzPct val="80000"/>
                  <a:buNone/>
                  <a:tabLst/>
                  <a:defRPr/>
                </a:pPr>
                <a: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t>Societal and</a:t>
                </a:r>
                <a:b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br>
                <a:r>
                  <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rPr>
                  <a:t>environmental</a:t>
                </a:r>
                <a:br>
                  <a:rPr kumimoji="0" lang="en-US" sz="850" b="1" i="0" u="none" strike="noStrike" kern="0" cap="none" spc="0" normalizeH="0" baseline="0" noProof="0">
                    <a:ln>
                      <a:noFill/>
                    </a:ln>
                    <a:solidFill>
                      <a:srgbClr val="002060"/>
                    </a:solidFill>
                    <a:effectLst/>
                    <a:uLnTx/>
                    <a:uFillTx/>
                    <a:latin typeface="Calibri" charset="0"/>
                    <a:ea typeface="Calibri" charset="0"/>
                    <a:cs typeface="Calibri" charset="0"/>
                    <a:sym typeface="Roboto"/>
                  </a:rPr>
                </a:br>
                <a:r>
                  <a:rPr kumimoji="0" lang="en-US" sz="850" b="1" i="0" u="none" strike="noStrike" kern="0" cap="none" spc="0" normalizeH="0" baseline="0" noProof="0">
                    <a:ln>
                      <a:noFill/>
                    </a:ln>
                    <a:solidFill>
                      <a:srgbClr val="002060"/>
                    </a:solidFill>
                    <a:effectLst/>
                    <a:uLnTx/>
                    <a:uFillTx/>
                    <a:latin typeface="Calibri" charset="0"/>
                    <a:ea typeface="Calibri" charset="0"/>
                    <a:cs typeface="Calibri" charset="0"/>
                    <a:sym typeface="Roboto"/>
                  </a:rPr>
                  <a:t>wellbeing</a:t>
                </a:r>
                <a:endPar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endParaRPr>
              </a:p>
            </p:txBody>
          </p:sp>
          <p:sp>
            <p:nvSpPr>
              <p:cNvPr id="43" name="Google Shape;177;p24">
                <a:extLst>
                  <a:ext uri="{FF2B5EF4-FFF2-40B4-BE49-F238E27FC236}">
                    <a16:creationId xmlns:a16="http://schemas.microsoft.com/office/drawing/2014/main" id="{9C34514A-B77A-4F02-A9E4-AF2FD2AD8FB0}"/>
                  </a:ext>
                </a:extLst>
              </p:cNvPr>
              <p:cNvSpPr txBox="1">
                <a:spLocks/>
              </p:cNvSpPr>
              <p:nvPr/>
            </p:nvSpPr>
            <p:spPr>
              <a:xfrm>
                <a:off x="5267368" y="3362841"/>
                <a:ext cx="1044141" cy="450568"/>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ctr" defTabSz="914400" rtl="0" eaLnBrk="1" fontAlgn="auto" latinLnBrk="0" hangingPunct="1">
                  <a:lnSpc>
                    <a:spcPts val="900"/>
                  </a:lnSpc>
                  <a:spcBef>
                    <a:spcPts val="0"/>
                  </a:spcBef>
                  <a:buClr>
                    <a:srgbClr val="666666"/>
                  </a:buClr>
                  <a:buSzPct val="80000"/>
                  <a:buNone/>
                  <a:tabLst/>
                  <a:defRPr/>
                </a:pPr>
                <a:r>
                  <a:rPr kumimoji="0" lang="en-US" sz="850" b="1" i="0" u="none" strike="noStrike" kern="0" cap="none" spc="0" normalizeH="0" baseline="0" noProof="0">
                    <a:ln>
                      <a:noFill/>
                    </a:ln>
                    <a:solidFill>
                      <a:srgbClr val="002060"/>
                    </a:solidFill>
                    <a:effectLst/>
                    <a:uLnTx/>
                    <a:uFillTx/>
                    <a:latin typeface="Calibri" charset="0"/>
                    <a:ea typeface="Calibri" charset="0"/>
                    <a:cs typeface="Calibri" charset="0"/>
                    <a:sym typeface="Roboto"/>
                  </a:rPr>
                  <a:t>Diversity </a:t>
                </a:r>
                <a:br>
                  <a:rPr kumimoji="0" lang="en-US" sz="850" b="1" i="0" u="none" strike="noStrike" kern="0" cap="none" spc="0" normalizeH="0" baseline="0" noProof="0">
                    <a:ln>
                      <a:noFill/>
                    </a:ln>
                    <a:solidFill>
                      <a:srgbClr val="002060"/>
                    </a:solidFill>
                    <a:effectLst/>
                    <a:uLnTx/>
                    <a:uFillTx/>
                    <a:latin typeface="Calibri" charset="0"/>
                    <a:ea typeface="Calibri" charset="0"/>
                    <a:cs typeface="Calibri" charset="0"/>
                    <a:sym typeface="Roboto"/>
                  </a:rPr>
                </a:br>
                <a:r>
                  <a:rPr kumimoji="0" lang="en-US" sz="850" b="1" i="0" u="none" strike="noStrike" kern="0" cap="none" spc="0" normalizeH="0" baseline="0" noProof="0">
                    <a:ln>
                      <a:noFill/>
                    </a:ln>
                    <a:solidFill>
                      <a:srgbClr val="002060"/>
                    </a:solidFill>
                    <a:effectLst/>
                    <a:uLnTx/>
                    <a:uFillTx/>
                    <a:latin typeface="Calibri" charset="0"/>
                    <a:ea typeface="Calibri" charset="0"/>
                    <a:cs typeface="Calibri" charset="0"/>
                    <a:sym typeface="Roboto"/>
                  </a:rPr>
                  <a:t>non-discrimination</a:t>
                </a:r>
                <a:br>
                  <a:rPr kumimoji="0" lang="en-US" sz="850" b="1" i="0" u="none" strike="noStrike" kern="0" cap="none" spc="0" normalizeH="0" baseline="0" noProof="0">
                    <a:ln>
                      <a:noFill/>
                    </a:ln>
                    <a:solidFill>
                      <a:srgbClr val="002060"/>
                    </a:solidFill>
                    <a:effectLst/>
                    <a:uLnTx/>
                    <a:uFillTx/>
                    <a:latin typeface="Calibri" charset="0"/>
                    <a:ea typeface="Calibri" charset="0"/>
                    <a:cs typeface="Calibri" charset="0"/>
                    <a:sym typeface="Roboto"/>
                  </a:rPr>
                </a:br>
                <a:r>
                  <a:rPr kumimoji="0" lang="en-US" sz="850" b="1" i="0" u="none" strike="noStrike" kern="0" cap="none" spc="0" normalizeH="0" baseline="0" noProof="0">
                    <a:ln>
                      <a:noFill/>
                    </a:ln>
                    <a:solidFill>
                      <a:srgbClr val="002060"/>
                    </a:solidFill>
                    <a:effectLst/>
                    <a:uLnTx/>
                    <a:uFillTx/>
                    <a:latin typeface="Calibri" charset="0"/>
                    <a:ea typeface="Calibri" charset="0"/>
                    <a:cs typeface="Calibri" charset="0"/>
                    <a:sym typeface="Roboto"/>
                  </a:rPr>
                  <a:t>and fairness</a:t>
                </a:r>
                <a:endParaRPr kumimoji="0" lang="en-US" sz="850" b="1" i="0" u="none" strike="noStrike" kern="0" cap="none" spc="0" normalizeH="0" baseline="0" noProof="0" dirty="0">
                  <a:ln>
                    <a:noFill/>
                  </a:ln>
                  <a:solidFill>
                    <a:srgbClr val="002060"/>
                  </a:solidFill>
                  <a:effectLst/>
                  <a:uLnTx/>
                  <a:uFillTx/>
                  <a:latin typeface="Calibri" charset="0"/>
                  <a:ea typeface="Calibri" charset="0"/>
                  <a:cs typeface="Calibri" charset="0"/>
                  <a:sym typeface="Roboto"/>
                </a:endParaRPr>
              </a:p>
            </p:txBody>
          </p:sp>
        </p:grpSp>
        <p:sp>
          <p:nvSpPr>
            <p:cNvPr id="44" name="Google Shape;177;p24">
              <a:extLst>
                <a:ext uri="{FF2B5EF4-FFF2-40B4-BE49-F238E27FC236}">
                  <a16:creationId xmlns:a16="http://schemas.microsoft.com/office/drawing/2014/main" id="{9C34514A-B77A-4F02-A9E4-AF2FD2AD8FB0}"/>
                </a:ext>
              </a:extLst>
            </p:cNvPr>
            <p:cNvSpPr txBox="1">
              <a:spLocks/>
            </p:cNvSpPr>
            <p:nvPr/>
          </p:nvSpPr>
          <p:spPr>
            <a:xfrm>
              <a:off x="5843698" y="1866855"/>
              <a:ext cx="1285682" cy="766158"/>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ctr" defTabSz="914400" rtl="0" eaLnBrk="1" fontAlgn="auto" latinLnBrk="0" hangingPunct="1">
                <a:lnSpc>
                  <a:spcPts val="900"/>
                </a:lnSpc>
                <a:spcBef>
                  <a:spcPts val="0"/>
                </a:spcBef>
                <a:buClr>
                  <a:srgbClr val="666666"/>
                </a:buClr>
                <a:buSzPct val="80000"/>
                <a:buNone/>
                <a:tabLst/>
                <a:defRPr/>
              </a:pPr>
              <a:r>
                <a:rPr kumimoji="0" lang="en-US" sz="850" b="1" i="0" u="none" strike="noStrike" kern="0" cap="none" spc="0" normalizeH="0" baseline="0" noProof="0" dirty="0">
                  <a:ln>
                    <a:noFill/>
                  </a:ln>
                  <a:solidFill>
                    <a:schemeClr val="bg1"/>
                  </a:solidFill>
                  <a:effectLst/>
                  <a:uLnTx/>
                  <a:uFillTx/>
                  <a:latin typeface="Calibri" charset="0"/>
                  <a:ea typeface="Calibri" charset="0"/>
                  <a:cs typeface="Calibri" charset="0"/>
                  <a:sym typeface="Roboto"/>
                </a:rPr>
                <a:t>To be continuously</a:t>
              </a:r>
              <a:br>
                <a:rPr kumimoji="0" lang="en-US" sz="850" b="1" i="0" u="none" strike="noStrike" kern="0" cap="none" spc="0" normalizeH="0" baseline="0" noProof="0" dirty="0">
                  <a:ln>
                    <a:noFill/>
                  </a:ln>
                  <a:solidFill>
                    <a:schemeClr val="bg1"/>
                  </a:solidFill>
                  <a:effectLst/>
                  <a:uLnTx/>
                  <a:uFillTx/>
                  <a:latin typeface="Calibri" charset="0"/>
                  <a:ea typeface="Calibri" charset="0"/>
                  <a:cs typeface="Calibri" charset="0"/>
                  <a:sym typeface="Roboto"/>
                </a:rPr>
              </a:br>
              <a:r>
                <a:rPr kumimoji="0" lang="en-US" sz="850" b="1" i="0" u="none" strike="noStrike" kern="0" cap="none" spc="0" normalizeH="0" baseline="0" noProof="0" dirty="0">
                  <a:ln>
                    <a:noFill/>
                  </a:ln>
                  <a:solidFill>
                    <a:schemeClr val="bg1"/>
                  </a:solidFill>
                  <a:effectLst/>
                  <a:uLnTx/>
                  <a:uFillTx/>
                  <a:latin typeface="Calibri" charset="0"/>
                  <a:ea typeface="Calibri" charset="0"/>
                  <a:cs typeface="Calibri" charset="0"/>
                  <a:sym typeface="Roboto"/>
                </a:rPr>
                <a:t>evaluated and</a:t>
              </a:r>
              <a:br>
                <a:rPr kumimoji="0" lang="en-US" sz="850" b="1" i="0" u="none" strike="noStrike" kern="0" cap="none" spc="0" normalizeH="0" baseline="0" noProof="0" dirty="0">
                  <a:ln>
                    <a:noFill/>
                  </a:ln>
                  <a:solidFill>
                    <a:schemeClr val="bg1"/>
                  </a:solidFill>
                  <a:effectLst/>
                  <a:uLnTx/>
                  <a:uFillTx/>
                  <a:latin typeface="Calibri" charset="0"/>
                  <a:ea typeface="Calibri" charset="0"/>
                  <a:cs typeface="Calibri" charset="0"/>
                  <a:sym typeface="Roboto"/>
                </a:rPr>
              </a:br>
              <a:r>
                <a:rPr kumimoji="0" lang="en-US" sz="850" b="1" i="0" u="none" strike="noStrike" kern="0" cap="none" spc="0" normalizeH="0" baseline="0" noProof="0" dirty="0">
                  <a:ln>
                    <a:noFill/>
                  </a:ln>
                  <a:solidFill>
                    <a:schemeClr val="bg1"/>
                  </a:solidFill>
                  <a:effectLst/>
                  <a:uLnTx/>
                  <a:uFillTx/>
                  <a:latin typeface="Calibri" charset="0"/>
                  <a:ea typeface="Calibri" charset="0"/>
                  <a:cs typeface="Calibri" charset="0"/>
                  <a:sym typeface="Roboto"/>
                </a:rPr>
                <a:t>addressed throughout</a:t>
              </a:r>
              <a:br>
                <a:rPr kumimoji="0" lang="en-US" sz="850" b="1" i="0" u="none" strike="noStrike" kern="0" cap="none" spc="0" normalizeH="0" baseline="0" noProof="0" dirty="0">
                  <a:ln>
                    <a:noFill/>
                  </a:ln>
                  <a:solidFill>
                    <a:schemeClr val="bg1"/>
                  </a:solidFill>
                  <a:effectLst/>
                  <a:uLnTx/>
                  <a:uFillTx/>
                  <a:latin typeface="Calibri" charset="0"/>
                  <a:ea typeface="Calibri" charset="0"/>
                  <a:cs typeface="Calibri" charset="0"/>
                  <a:sym typeface="Roboto"/>
                </a:rPr>
              </a:br>
              <a:r>
                <a:rPr kumimoji="0" lang="en-US" sz="850" b="1" i="0" u="none" strike="noStrike" kern="0" cap="none" spc="0" normalizeH="0" baseline="0" noProof="0" dirty="0">
                  <a:ln>
                    <a:noFill/>
                  </a:ln>
                  <a:solidFill>
                    <a:schemeClr val="bg1"/>
                  </a:solidFill>
                  <a:effectLst/>
                  <a:uLnTx/>
                  <a:uFillTx/>
                  <a:latin typeface="Calibri" charset="0"/>
                  <a:ea typeface="Calibri" charset="0"/>
                  <a:cs typeface="Calibri" charset="0"/>
                  <a:sym typeface="Roboto"/>
                </a:rPr>
                <a:t>the AI system’s </a:t>
              </a:r>
              <a:br>
                <a:rPr kumimoji="0" lang="en-US" sz="850" b="1" i="0" u="none" strike="noStrike" kern="0" cap="none" spc="0" normalizeH="0" baseline="0" noProof="0" dirty="0">
                  <a:ln>
                    <a:noFill/>
                  </a:ln>
                  <a:solidFill>
                    <a:schemeClr val="bg1"/>
                  </a:solidFill>
                  <a:effectLst/>
                  <a:uLnTx/>
                  <a:uFillTx/>
                  <a:latin typeface="Calibri" charset="0"/>
                  <a:ea typeface="Calibri" charset="0"/>
                  <a:cs typeface="Calibri" charset="0"/>
                  <a:sym typeface="Roboto"/>
                </a:rPr>
              </a:br>
              <a:r>
                <a:rPr kumimoji="0" lang="en-US" sz="850" b="1" i="0" u="none" strike="noStrike" kern="0" cap="none" spc="0" normalizeH="0" baseline="0" noProof="0" dirty="0">
                  <a:ln>
                    <a:noFill/>
                  </a:ln>
                  <a:solidFill>
                    <a:schemeClr val="bg1"/>
                  </a:solidFill>
                  <a:effectLst/>
                  <a:uLnTx/>
                  <a:uFillTx/>
                  <a:latin typeface="Calibri" charset="0"/>
                  <a:ea typeface="Calibri" charset="0"/>
                  <a:cs typeface="Calibri" charset="0"/>
                  <a:sym typeface="Roboto"/>
                </a:rPr>
                <a:t>life cycle</a:t>
              </a:r>
            </a:p>
          </p:txBody>
        </p:sp>
      </p:grpSp>
      <p:pic>
        <p:nvPicPr>
          <p:cNvPr id="23" name="Imagen 22">
            <a:extLst>
              <a:ext uri="{FF2B5EF4-FFF2-40B4-BE49-F238E27FC236}">
                <a16:creationId xmlns:a16="http://schemas.microsoft.com/office/drawing/2014/main" id="{C8968C21-1F4C-D395-EE1B-68A6CF1471D6}"/>
              </a:ext>
            </a:extLst>
          </p:cNvPr>
          <p:cNvPicPr>
            <a:picLocks noChangeAspect="1"/>
          </p:cNvPicPr>
          <p:nvPr/>
        </p:nvPicPr>
        <p:blipFill>
          <a:blip r:embed="rId2">
            <a:alphaModFix amt="40000"/>
          </a:blip>
          <a:stretch>
            <a:fillRect/>
          </a:stretch>
        </p:blipFill>
        <p:spPr>
          <a:xfrm>
            <a:off x="644725" y="3114500"/>
            <a:ext cx="506884" cy="506884"/>
          </a:xfrm>
          <a:prstGeom prst="rect">
            <a:avLst/>
          </a:prstGeom>
        </p:spPr>
      </p:pic>
      <p:pic>
        <p:nvPicPr>
          <p:cNvPr id="50" name="Imagen 49">
            <a:extLst>
              <a:ext uri="{FF2B5EF4-FFF2-40B4-BE49-F238E27FC236}">
                <a16:creationId xmlns:a16="http://schemas.microsoft.com/office/drawing/2014/main" id="{A5C3C6D9-2A40-B31C-DE32-557AF8BBB337}"/>
              </a:ext>
            </a:extLst>
          </p:cNvPr>
          <p:cNvPicPr>
            <a:picLocks noChangeAspect="1"/>
          </p:cNvPicPr>
          <p:nvPr/>
        </p:nvPicPr>
        <p:blipFill>
          <a:blip r:embed="rId3">
            <a:alphaModFix amt="40000"/>
          </a:blip>
          <a:stretch>
            <a:fillRect/>
          </a:stretch>
        </p:blipFill>
        <p:spPr>
          <a:xfrm>
            <a:off x="627093" y="3779483"/>
            <a:ext cx="573612" cy="573612"/>
          </a:xfrm>
          <a:prstGeom prst="rect">
            <a:avLst/>
          </a:prstGeom>
        </p:spPr>
      </p:pic>
      <p:pic>
        <p:nvPicPr>
          <p:cNvPr id="53" name="Imagen 52">
            <a:extLst>
              <a:ext uri="{FF2B5EF4-FFF2-40B4-BE49-F238E27FC236}">
                <a16:creationId xmlns:a16="http://schemas.microsoft.com/office/drawing/2014/main" id="{14D34688-5D46-1EFF-65F8-2C2CF76D49BD}"/>
              </a:ext>
            </a:extLst>
          </p:cNvPr>
          <p:cNvPicPr>
            <a:picLocks noChangeAspect="1"/>
          </p:cNvPicPr>
          <p:nvPr/>
        </p:nvPicPr>
        <p:blipFill>
          <a:blip r:embed="rId4">
            <a:alphaModFix amt="40000"/>
          </a:blip>
          <a:stretch>
            <a:fillRect/>
          </a:stretch>
        </p:blipFill>
        <p:spPr>
          <a:xfrm>
            <a:off x="640918" y="2449209"/>
            <a:ext cx="502780" cy="502780"/>
          </a:xfrm>
          <a:prstGeom prst="rect">
            <a:avLst/>
          </a:prstGeom>
        </p:spPr>
      </p:pic>
      <p:grpSp>
        <p:nvGrpSpPr>
          <p:cNvPr id="45" name="Grupo 36">
            <a:extLst>
              <a:ext uri="{FF2B5EF4-FFF2-40B4-BE49-F238E27FC236}">
                <a16:creationId xmlns:a16="http://schemas.microsoft.com/office/drawing/2014/main" id="{A83265E4-253C-5A42-8F9E-68CCA7CA4DAE}"/>
              </a:ext>
            </a:extLst>
          </p:cNvPr>
          <p:cNvGrpSpPr/>
          <p:nvPr/>
        </p:nvGrpSpPr>
        <p:grpSpPr>
          <a:xfrm>
            <a:off x="2" y="784680"/>
            <a:ext cx="346464" cy="430101"/>
            <a:chOff x="2" y="784681"/>
            <a:chExt cx="346464" cy="304844"/>
          </a:xfrm>
        </p:grpSpPr>
        <p:sp>
          <p:nvSpPr>
            <p:cNvPr id="46" name="Rectangle 10">
              <a:extLst>
                <a:ext uri="{FF2B5EF4-FFF2-40B4-BE49-F238E27FC236}">
                  <a16:creationId xmlns:a16="http://schemas.microsoft.com/office/drawing/2014/main" id="{CD1C0098-D1F1-2348-BCC2-377F58B49E5E}"/>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47" name="Google Shape;260;p2">
              <a:extLst>
                <a:ext uri="{FF2B5EF4-FFF2-40B4-BE49-F238E27FC236}">
                  <a16:creationId xmlns:a16="http://schemas.microsoft.com/office/drawing/2014/main" id="{B7D96405-FA7C-3441-977C-5733AE0F815F}"/>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4</a:t>
              </a:r>
            </a:p>
          </p:txBody>
        </p:sp>
      </p:grpSp>
    </p:spTree>
    <p:extLst>
      <p:ext uri="{BB962C8B-B14F-4D97-AF65-F5344CB8AC3E}">
        <p14:creationId xmlns:p14="http://schemas.microsoft.com/office/powerpoint/2010/main" val="300122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g2dba83ebaf1_0_16"/>
          <p:cNvSpPr txBox="1"/>
          <p:nvPr/>
        </p:nvSpPr>
        <p:spPr>
          <a:xfrm>
            <a:off x="435849" y="726183"/>
            <a:ext cx="6545400" cy="429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000"/>
              <a:buFont typeface="Times"/>
              <a:buNone/>
            </a:pPr>
            <a:r>
              <a:rPr lang="es-ES_tradnl" sz="2000" i="1" noProof="1">
                <a:solidFill>
                  <a:schemeClr val="dk1"/>
                </a:solidFill>
                <a:latin typeface="Times"/>
                <a:ea typeface="Times"/>
                <a:cs typeface="Times"/>
                <a:sym typeface="Times"/>
              </a:rPr>
              <a:t>Prior Ethical</a:t>
            </a:r>
            <a:r>
              <a:rPr lang="es-ES_tradnl" sz="2000" noProof="1">
                <a:solidFill>
                  <a:schemeClr val="dk1"/>
                </a:solidFill>
                <a:latin typeface="Times"/>
                <a:ea typeface="Times"/>
                <a:cs typeface="Times"/>
                <a:sym typeface="Times"/>
              </a:rPr>
              <a:t> </a:t>
            </a:r>
            <a:r>
              <a:rPr lang="es-ES_tradnl" sz="2000" i="1" noProof="1">
                <a:solidFill>
                  <a:schemeClr val="dk1"/>
                </a:solidFill>
                <a:latin typeface="Times"/>
                <a:ea typeface="Times"/>
                <a:cs typeface="Times"/>
                <a:sym typeface="Times"/>
              </a:rPr>
              <a:t>considerations</a:t>
            </a:r>
            <a:endParaRPr lang="es-ES_tradnl" sz="2000" b="0" i="1" u="none" strike="noStrike" cap="none" noProof="1">
              <a:solidFill>
                <a:schemeClr val="dk1"/>
              </a:solidFill>
              <a:latin typeface="Times"/>
              <a:ea typeface="Times"/>
              <a:cs typeface="Times"/>
              <a:sym typeface="Times"/>
            </a:endParaRPr>
          </a:p>
        </p:txBody>
      </p:sp>
      <p:pic>
        <p:nvPicPr>
          <p:cNvPr id="633" name="Google Shape;633;g2dba83ebaf1_0_16"/>
          <p:cNvPicPr preferRelativeResize="0"/>
          <p:nvPr/>
        </p:nvPicPr>
        <p:blipFill rotWithShape="1">
          <a:blip r:embed="rId3">
            <a:alphaModFix/>
          </a:blip>
          <a:srcRect/>
          <a:stretch/>
        </p:blipFill>
        <p:spPr>
          <a:xfrm>
            <a:off x="7524304" y="186458"/>
            <a:ext cx="1463167" cy="310923"/>
          </a:xfrm>
          <a:prstGeom prst="rect">
            <a:avLst/>
          </a:prstGeom>
          <a:noFill/>
          <a:ln>
            <a:noFill/>
          </a:ln>
        </p:spPr>
      </p:pic>
      <p:grpSp>
        <p:nvGrpSpPr>
          <p:cNvPr id="2" name="Grupo 1">
            <a:extLst>
              <a:ext uri="{FF2B5EF4-FFF2-40B4-BE49-F238E27FC236}">
                <a16:creationId xmlns:a16="http://schemas.microsoft.com/office/drawing/2014/main" id="{2E432D91-F7D8-078E-E8B2-F395EBBC3590}"/>
              </a:ext>
            </a:extLst>
          </p:cNvPr>
          <p:cNvGrpSpPr/>
          <p:nvPr/>
        </p:nvGrpSpPr>
        <p:grpSpPr>
          <a:xfrm>
            <a:off x="2" y="784680"/>
            <a:ext cx="346464" cy="430101"/>
            <a:chOff x="2" y="784681"/>
            <a:chExt cx="346464" cy="304844"/>
          </a:xfrm>
        </p:grpSpPr>
        <p:sp>
          <p:nvSpPr>
            <p:cNvPr id="3" name="Rectangle 10">
              <a:extLst>
                <a:ext uri="{FF2B5EF4-FFF2-40B4-BE49-F238E27FC236}">
                  <a16:creationId xmlns:a16="http://schemas.microsoft.com/office/drawing/2014/main" id="{CF0DDDED-AD05-A024-13A5-D3208F477A60}"/>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4" name="Google Shape;260;p2">
              <a:extLst>
                <a:ext uri="{FF2B5EF4-FFF2-40B4-BE49-F238E27FC236}">
                  <a16:creationId xmlns:a16="http://schemas.microsoft.com/office/drawing/2014/main" id="{A43C52A7-3C6F-9E81-09C2-A410397EB236}"/>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4</a:t>
              </a:r>
            </a:p>
          </p:txBody>
        </p:sp>
      </p:grpSp>
      <p:cxnSp>
        <p:nvCxnSpPr>
          <p:cNvPr id="18" name="Conector recto 9">
            <a:extLst>
              <a:ext uri="{FF2B5EF4-FFF2-40B4-BE49-F238E27FC236}">
                <a16:creationId xmlns:a16="http://schemas.microsoft.com/office/drawing/2014/main" id="{3F52775A-0DF6-A848-89F4-03F95E8C6DB7}"/>
              </a:ext>
            </a:extLst>
          </p:cNvPr>
          <p:cNvCxnSpPr>
            <a:cxnSpLocks/>
          </p:cNvCxnSpPr>
          <p:nvPr/>
        </p:nvCxnSpPr>
        <p:spPr>
          <a:xfrm flipH="1">
            <a:off x="530063" y="1167317"/>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36" name="Google Shape;636;g2dba83ebaf1_0_16"/>
          <p:cNvSpPr txBox="1"/>
          <p:nvPr/>
        </p:nvSpPr>
        <p:spPr>
          <a:xfrm>
            <a:off x="530062" y="2526088"/>
            <a:ext cx="2304692" cy="1604303"/>
          </a:xfrm>
          <a:prstGeom prst="rect">
            <a:avLst/>
          </a:prstGeom>
          <a:noFill/>
          <a:ln>
            <a:noFill/>
          </a:ln>
        </p:spPr>
        <p:txBody>
          <a:bodyPr spcFirstLastPara="1" wrap="square" lIns="0" tIns="0" rIns="0" bIns="0" anchor="t" anchorCtr="0">
            <a:noAutofit/>
          </a:bodyPr>
          <a:lstStyle/>
          <a:p>
            <a:pPr marL="90000" lvl="0" indent="-90000" algn="l" rtl="0">
              <a:lnSpc>
                <a:spcPct val="85000"/>
              </a:lnSpc>
              <a:spcAft>
                <a:spcPts val="800"/>
              </a:spcAft>
              <a:buClr>
                <a:srgbClr val="666666"/>
              </a:buClr>
              <a:buSzPts val="840"/>
              <a:buFont typeface="Tipus de lletra del sistema normal"/>
              <a:buChar char="/"/>
            </a:pPr>
            <a:r>
              <a:rPr lang="en-AU" sz="1050" dirty="0">
                <a:solidFill>
                  <a:srgbClr val="262626"/>
                </a:solidFill>
                <a:latin typeface="Calibri"/>
                <a:ea typeface="Calibri"/>
                <a:cs typeface="Calibri"/>
                <a:sym typeface="Calibri"/>
              </a:rPr>
              <a:t>Depends on the attitude of researchers and general public towards the use of AI-assisted technologies</a:t>
            </a:r>
          </a:p>
          <a:p>
            <a:pPr marL="90000" lvl="0" indent="-90000" algn="l" rtl="0">
              <a:lnSpc>
                <a:spcPct val="85000"/>
              </a:lnSpc>
              <a:spcAft>
                <a:spcPts val="800"/>
              </a:spcAft>
              <a:buClr>
                <a:srgbClr val="666666"/>
              </a:buClr>
              <a:buSzPts val="840"/>
              <a:buFont typeface="Tipus de lletra del sistema normal"/>
              <a:buChar char="/"/>
            </a:pPr>
            <a:r>
              <a:rPr lang="en-AU" sz="1050" dirty="0">
                <a:solidFill>
                  <a:srgbClr val="262626"/>
                </a:solidFill>
                <a:latin typeface="Calibri"/>
                <a:ea typeface="Calibri"/>
                <a:cs typeface="Calibri"/>
                <a:sym typeface="Calibri"/>
              </a:rPr>
              <a:t>Requires managing the expectations of the applicants with respect to the selection criteria of the programme</a:t>
            </a:r>
          </a:p>
          <a:p>
            <a:pPr marL="90000" lvl="0" indent="-90000" algn="l" rtl="0">
              <a:lnSpc>
                <a:spcPct val="85000"/>
              </a:lnSpc>
              <a:spcAft>
                <a:spcPts val="800"/>
              </a:spcAft>
              <a:buClr>
                <a:srgbClr val="666666"/>
              </a:buClr>
              <a:buSzPts val="840"/>
              <a:buFont typeface="Tipus de lletra del sistema normal"/>
              <a:buChar char="/"/>
            </a:pPr>
            <a:r>
              <a:rPr lang="en-AU" sz="1050" dirty="0">
                <a:solidFill>
                  <a:srgbClr val="262626"/>
                </a:solidFill>
                <a:latin typeface="Calibri"/>
                <a:ea typeface="Calibri"/>
                <a:cs typeface="Calibri"/>
                <a:sym typeface="Calibri"/>
              </a:rPr>
              <a:t>Transparency in the presentation of the rules and assurance of ethical practices are essential</a:t>
            </a:r>
            <a:endParaRPr lang="en-AU" sz="1050" b="1" dirty="0">
              <a:solidFill>
                <a:srgbClr val="262626"/>
              </a:solidFill>
              <a:latin typeface="Calibri"/>
              <a:ea typeface="Calibri"/>
              <a:cs typeface="Calibri"/>
              <a:sym typeface="Calibri"/>
            </a:endParaRPr>
          </a:p>
        </p:txBody>
      </p:sp>
      <p:sp>
        <p:nvSpPr>
          <p:cNvPr id="637" name="Google Shape;637;g2dba83ebaf1_0_16"/>
          <p:cNvSpPr txBox="1"/>
          <p:nvPr/>
        </p:nvSpPr>
        <p:spPr>
          <a:xfrm>
            <a:off x="3503254" y="2526088"/>
            <a:ext cx="2260345" cy="1489203"/>
          </a:xfrm>
          <a:prstGeom prst="rect">
            <a:avLst/>
          </a:prstGeom>
          <a:noFill/>
          <a:ln>
            <a:noFill/>
          </a:ln>
        </p:spPr>
        <p:txBody>
          <a:bodyPr spcFirstLastPara="1" wrap="square" lIns="0" tIns="0" rIns="0" bIns="0" anchor="t" anchorCtr="0">
            <a:noAutofit/>
          </a:bodyPr>
          <a:lstStyle/>
          <a:p>
            <a:pPr marL="90000" lvl="0" indent="-90000" algn="l" rtl="0">
              <a:lnSpc>
                <a:spcPct val="85000"/>
              </a:lnSpc>
              <a:spcAft>
                <a:spcPts val="800"/>
              </a:spcAft>
              <a:buClr>
                <a:srgbClr val="666666"/>
              </a:buClr>
              <a:buSzPts val="840"/>
              <a:buFont typeface="Tipus de lletra del sistema normal"/>
              <a:buChar char="/"/>
            </a:pPr>
            <a:r>
              <a:rPr lang="en-AU" sz="1050" dirty="0">
                <a:solidFill>
                  <a:srgbClr val="262626"/>
                </a:solidFill>
                <a:latin typeface="Calibri"/>
                <a:ea typeface="Calibri"/>
                <a:cs typeface="Calibri"/>
                <a:sym typeface="Calibri"/>
              </a:rPr>
              <a:t>Compliance with the law</a:t>
            </a:r>
          </a:p>
          <a:p>
            <a:pPr marL="90000" lvl="0" indent="-90000" algn="l" rtl="0">
              <a:lnSpc>
                <a:spcPct val="85000"/>
              </a:lnSpc>
              <a:spcAft>
                <a:spcPts val="800"/>
              </a:spcAft>
              <a:buClr>
                <a:srgbClr val="666666"/>
              </a:buClr>
              <a:buSzPts val="840"/>
              <a:buFont typeface="Tipus de lletra del sistema normal"/>
              <a:buChar char="/"/>
            </a:pPr>
            <a:r>
              <a:rPr lang="en-AU" sz="1050" dirty="0">
                <a:solidFill>
                  <a:srgbClr val="262626"/>
                </a:solidFill>
                <a:latin typeface="Calibri"/>
                <a:ea typeface="Calibri"/>
                <a:cs typeface="Calibri"/>
                <a:sym typeface="Calibri"/>
              </a:rPr>
              <a:t>Sources of biases should be identified and constantly monitored</a:t>
            </a:r>
          </a:p>
          <a:p>
            <a:pPr marL="90000" lvl="0" indent="-90000" algn="l" rtl="0">
              <a:lnSpc>
                <a:spcPct val="85000"/>
              </a:lnSpc>
              <a:spcAft>
                <a:spcPts val="800"/>
              </a:spcAft>
              <a:buClr>
                <a:srgbClr val="666666"/>
              </a:buClr>
              <a:buSzPts val="840"/>
              <a:buFont typeface="Tipus de lletra del sistema normal"/>
              <a:buChar char="/"/>
            </a:pPr>
            <a:r>
              <a:rPr lang="en-AU" sz="1050" dirty="0">
                <a:solidFill>
                  <a:srgbClr val="262626"/>
                </a:solidFill>
                <a:latin typeface="Calibri"/>
                <a:ea typeface="Calibri"/>
                <a:cs typeface="Calibri"/>
                <a:sym typeface="Calibri"/>
              </a:rPr>
              <a:t>Final decisions should be made by a human being</a:t>
            </a:r>
          </a:p>
          <a:p>
            <a:pPr marL="90000" lvl="0" indent="-90000" algn="l" rtl="0">
              <a:lnSpc>
                <a:spcPct val="85000"/>
              </a:lnSpc>
              <a:spcAft>
                <a:spcPts val="800"/>
              </a:spcAft>
              <a:buClr>
                <a:srgbClr val="666666"/>
              </a:buClr>
              <a:buSzPts val="840"/>
              <a:buFont typeface="Tipus de lletra del sistema normal"/>
              <a:buChar char="/"/>
            </a:pPr>
            <a:r>
              <a:rPr lang="en-AU" sz="1050" dirty="0">
                <a:solidFill>
                  <a:srgbClr val="262626"/>
                </a:solidFill>
                <a:latin typeface="Calibri"/>
                <a:ea typeface="Calibri"/>
                <a:cs typeface="Calibri"/>
                <a:sym typeface="Calibri"/>
              </a:rPr>
              <a:t>Redress mechanisms should be put in place</a:t>
            </a:r>
          </a:p>
        </p:txBody>
      </p:sp>
      <p:sp>
        <p:nvSpPr>
          <p:cNvPr id="638" name="Google Shape;638;g2dba83ebaf1_0_16"/>
          <p:cNvSpPr txBox="1"/>
          <p:nvPr/>
        </p:nvSpPr>
        <p:spPr>
          <a:xfrm>
            <a:off x="6432099" y="2526088"/>
            <a:ext cx="1967633" cy="1537500"/>
          </a:xfrm>
          <a:prstGeom prst="rect">
            <a:avLst/>
          </a:prstGeom>
          <a:noFill/>
          <a:ln>
            <a:noFill/>
          </a:ln>
        </p:spPr>
        <p:txBody>
          <a:bodyPr spcFirstLastPara="1" wrap="square" lIns="0" tIns="0" rIns="0" bIns="0" anchor="t" anchorCtr="0">
            <a:noAutofit/>
          </a:bodyPr>
          <a:lstStyle/>
          <a:p>
            <a:pPr marL="90000" lvl="0" indent="-90000" algn="l" rtl="0">
              <a:lnSpc>
                <a:spcPct val="85000"/>
              </a:lnSpc>
              <a:spcAft>
                <a:spcPts val="800"/>
              </a:spcAft>
              <a:buClr>
                <a:srgbClr val="666666"/>
              </a:buClr>
              <a:buSzPts val="840"/>
              <a:buFont typeface="Tipus de lletra del sistema normal"/>
              <a:buChar char="/"/>
            </a:pPr>
            <a:r>
              <a:rPr lang="en-AU" sz="1050" dirty="0">
                <a:solidFill>
                  <a:srgbClr val="262626"/>
                </a:solidFill>
                <a:latin typeface="Calibri"/>
                <a:ea typeface="Calibri"/>
                <a:cs typeface="Calibri"/>
                <a:sym typeface="Calibri"/>
              </a:rPr>
              <a:t>The outputs of the algorithm should be explainable in a manner that allows feedback to be given to the applicants</a:t>
            </a:r>
          </a:p>
          <a:p>
            <a:pPr marL="90000" lvl="0" indent="-90000" algn="l" rtl="0">
              <a:lnSpc>
                <a:spcPct val="85000"/>
              </a:lnSpc>
              <a:spcAft>
                <a:spcPts val="800"/>
              </a:spcAft>
              <a:buClr>
                <a:srgbClr val="666666"/>
              </a:buClr>
              <a:buSzPts val="840"/>
              <a:buFont typeface="Tipus de lletra del sistema normal"/>
              <a:buChar char="/"/>
            </a:pPr>
            <a:r>
              <a:rPr lang="en-AU" sz="1050" dirty="0">
                <a:solidFill>
                  <a:srgbClr val="262626"/>
                </a:solidFill>
                <a:latin typeface="Calibri"/>
                <a:ea typeface="Calibri"/>
                <a:cs typeface="Calibri"/>
                <a:sym typeface="Calibri"/>
              </a:rPr>
              <a:t>The model should be resilient and its predictions accurate and replicable</a:t>
            </a:r>
          </a:p>
        </p:txBody>
      </p:sp>
      <p:pic>
        <p:nvPicPr>
          <p:cNvPr id="33" name="Imagen 22">
            <a:extLst>
              <a:ext uri="{FF2B5EF4-FFF2-40B4-BE49-F238E27FC236}">
                <a16:creationId xmlns:a16="http://schemas.microsoft.com/office/drawing/2014/main" id="{1B7D8200-AA93-DB44-8DA6-F9293E07A2EB}"/>
              </a:ext>
            </a:extLst>
          </p:cNvPr>
          <p:cNvPicPr>
            <a:picLocks noChangeAspect="1"/>
          </p:cNvPicPr>
          <p:nvPr/>
        </p:nvPicPr>
        <p:blipFill>
          <a:blip r:embed="rId4">
            <a:alphaModFix amt="40000"/>
          </a:blip>
          <a:stretch>
            <a:fillRect/>
          </a:stretch>
        </p:blipFill>
        <p:spPr>
          <a:xfrm>
            <a:off x="5076265" y="1374962"/>
            <a:ext cx="762755" cy="762755"/>
          </a:xfrm>
          <a:prstGeom prst="rect">
            <a:avLst/>
          </a:prstGeom>
        </p:spPr>
      </p:pic>
      <p:pic>
        <p:nvPicPr>
          <p:cNvPr id="34" name="Imagen 49">
            <a:extLst>
              <a:ext uri="{FF2B5EF4-FFF2-40B4-BE49-F238E27FC236}">
                <a16:creationId xmlns:a16="http://schemas.microsoft.com/office/drawing/2014/main" id="{3DF973E5-779A-B845-BAE0-DE0C5F58AADB}"/>
              </a:ext>
            </a:extLst>
          </p:cNvPr>
          <p:cNvPicPr>
            <a:picLocks noChangeAspect="1"/>
          </p:cNvPicPr>
          <p:nvPr/>
        </p:nvPicPr>
        <p:blipFill>
          <a:blip r:embed="rId5">
            <a:alphaModFix amt="40000"/>
          </a:blip>
          <a:stretch>
            <a:fillRect/>
          </a:stretch>
        </p:blipFill>
        <p:spPr>
          <a:xfrm>
            <a:off x="7843282" y="1349530"/>
            <a:ext cx="820820" cy="820820"/>
          </a:xfrm>
          <a:prstGeom prst="rect">
            <a:avLst/>
          </a:prstGeom>
        </p:spPr>
      </p:pic>
      <p:pic>
        <p:nvPicPr>
          <p:cNvPr id="35" name="Imagen 52">
            <a:extLst>
              <a:ext uri="{FF2B5EF4-FFF2-40B4-BE49-F238E27FC236}">
                <a16:creationId xmlns:a16="http://schemas.microsoft.com/office/drawing/2014/main" id="{622719E9-B5A9-BC48-A826-C269DC683BC8}"/>
              </a:ext>
            </a:extLst>
          </p:cNvPr>
          <p:cNvPicPr>
            <a:picLocks noChangeAspect="1"/>
          </p:cNvPicPr>
          <p:nvPr/>
        </p:nvPicPr>
        <p:blipFill>
          <a:blip r:embed="rId6">
            <a:alphaModFix amt="40000"/>
          </a:blip>
          <a:stretch>
            <a:fillRect/>
          </a:stretch>
        </p:blipFill>
        <p:spPr>
          <a:xfrm>
            <a:off x="2037963" y="1310805"/>
            <a:ext cx="820819" cy="820819"/>
          </a:xfrm>
          <a:prstGeom prst="rect">
            <a:avLst/>
          </a:prstGeom>
        </p:spPr>
      </p:pic>
      <p:sp>
        <p:nvSpPr>
          <p:cNvPr id="21" name="Title 2">
            <a:extLst>
              <a:ext uri="{FF2B5EF4-FFF2-40B4-BE49-F238E27FC236}">
                <a16:creationId xmlns:a16="http://schemas.microsoft.com/office/drawing/2014/main" id="{2EE4CD76-1FF1-3C4E-AA9E-1B5C43A687C4}"/>
              </a:ext>
            </a:extLst>
          </p:cNvPr>
          <p:cNvSpPr txBox="1">
            <a:spLocks/>
          </p:cNvSpPr>
          <p:nvPr/>
        </p:nvSpPr>
        <p:spPr>
          <a:xfrm>
            <a:off x="530063" y="2229359"/>
            <a:ext cx="2341022" cy="178711"/>
          </a:xfrm>
          <a:prstGeom prst="rect">
            <a:avLst/>
          </a:prstGeom>
          <a:solidFill>
            <a:srgbClr val="EA5C9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Social acceptability</a:t>
            </a:r>
          </a:p>
        </p:txBody>
      </p:sp>
      <p:sp>
        <p:nvSpPr>
          <p:cNvPr id="22" name="Title 2">
            <a:extLst>
              <a:ext uri="{FF2B5EF4-FFF2-40B4-BE49-F238E27FC236}">
                <a16:creationId xmlns:a16="http://schemas.microsoft.com/office/drawing/2014/main" id="{46AC5DDD-765E-7B43-BACB-E14CAA3B44EF}"/>
              </a:ext>
            </a:extLst>
          </p:cNvPr>
          <p:cNvSpPr txBox="1">
            <a:spLocks/>
          </p:cNvSpPr>
          <p:nvPr/>
        </p:nvSpPr>
        <p:spPr>
          <a:xfrm>
            <a:off x="3490951" y="2229359"/>
            <a:ext cx="2341022" cy="178711"/>
          </a:xfrm>
          <a:prstGeom prst="rect">
            <a:avLst/>
          </a:prstGeom>
          <a:solidFill>
            <a:srgbClr val="EA5C9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Fairness</a:t>
            </a:r>
          </a:p>
        </p:txBody>
      </p:sp>
      <p:sp>
        <p:nvSpPr>
          <p:cNvPr id="27" name="Title 2">
            <a:extLst>
              <a:ext uri="{FF2B5EF4-FFF2-40B4-BE49-F238E27FC236}">
                <a16:creationId xmlns:a16="http://schemas.microsoft.com/office/drawing/2014/main" id="{F979B244-431C-184E-BEA9-6D50EFA96563}"/>
              </a:ext>
            </a:extLst>
          </p:cNvPr>
          <p:cNvSpPr txBox="1">
            <a:spLocks/>
          </p:cNvSpPr>
          <p:nvPr/>
        </p:nvSpPr>
        <p:spPr>
          <a:xfrm>
            <a:off x="6432102" y="2229359"/>
            <a:ext cx="2232000" cy="178711"/>
          </a:xfrm>
          <a:prstGeom prst="rect">
            <a:avLst/>
          </a:prstGeom>
          <a:solidFill>
            <a:srgbClr val="EA5C9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Reliability</a:t>
            </a:r>
          </a:p>
        </p:txBody>
      </p:sp>
      <p:cxnSp>
        <p:nvCxnSpPr>
          <p:cNvPr id="28" name="Conector recto 9">
            <a:extLst>
              <a:ext uri="{FF2B5EF4-FFF2-40B4-BE49-F238E27FC236}">
                <a16:creationId xmlns:a16="http://schemas.microsoft.com/office/drawing/2014/main" id="{E9F3D3F9-3EB4-044E-920C-8456573D905E}"/>
              </a:ext>
            </a:extLst>
          </p:cNvPr>
          <p:cNvCxnSpPr>
            <a:cxnSpLocks/>
          </p:cNvCxnSpPr>
          <p:nvPr/>
        </p:nvCxnSpPr>
        <p:spPr>
          <a:xfrm flipH="1">
            <a:off x="530063" y="4125670"/>
            <a:ext cx="2341022"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9" name="Conector recto 9">
            <a:extLst>
              <a:ext uri="{FF2B5EF4-FFF2-40B4-BE49-F238E27FC236}">
                <a16:creationId xmlns:a16="http://schemas.microsoft.com/office/drawing/2014/main" id="{EC2E91DC-994B-0344-93DA-5A2451345344}"/>
              </a:ext>
            </a:extLst>
          </p:cNvPr>
          <p:cNvCxnSpPr>
            <a:cxnSpLocks/>
          </p:cNvCxnSpPr>
          <p:nvPr/>
        </p:nvCxnSpPr>
        <p:spPr>
          <a:xfrm flipH="1">
            <a:off x="3508587" y="4125670"/>
            <a:ext cx="2341022"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 name="Conector recto 9">
            <a:extLst>
              <a:ext uri="{FF2B5EF4-FFF2-40B4-BE49-F238E27FC236}">
                <a16:creationId xmlns:a16="http://schemas.microsoft.com/office/drawing/2014/main" id="{956C05A7-C888-C249-A46E-DF8D5C36BE44}"/>
              </a:ext>
            </a:extLst>
          </p:cNvPr>
          <p:cNvCxnSpPr>
            <a:cxnSpLocks/>
          </p:cNvCxnSpPr>
          <p:nvPr/>
        </p:nvCxnSpPr>
        <p:spPr>
          <a:xfrm flipH="1">
            <a:off x="6493834" y="4125670"/>
            <a:ext cx="2226584"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6014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Conector recto 46">
            <a:extLst>
              <a:ext uri="{FF2B5EF4-FFF2-40B4-BE49-F238E27FC236}">
                <a16:creationId xmlns:a16="http://schemas.microsoft.com/office/drawing/2014/main" id="{175C3745-5278-0A16-82FE-AC1416E4F8A4}"/>
              </a:ext>
            </a:extLst>
          </p:cNvPr>
          <p:cNvCxnSpPr>
            <a:cxnSpLocks/>
          </p:cNvCxnSpPr>
          <p:nvPr/>
        </p:nvCxnSpPr>
        <p:spPr>
          <a:xfrm>
            <a:off x="0" y="1513722"/>
            <a:ext cx="9144000" cy="0"/>
          </a:xfrm>
          <a:prstGeom prst="line">
            <a:avLst/>
          </a:prstGeom>
          <a:ln>
            <a:solidFill>
              <a:srgbClr val="FF64A5"/>
            </a:solidFill>
          </a:ln>
          <a:effectLst/>
        </p:spPr>
        <p:style>
          <a:lnRef idx="2">
            <a:schemeClr val="accent1"/>
          </a:lnRef>
          <a:fillRef idx="0">
            <a:schemeClr val="accent1"/>
          </a:fillRef>
          <a:effectRef idx="1">
            <a:schemeClr val="accent1"/>
          </a:effectRef>
          <a:fontRef idx="minor">
            <a:schemeClr val="tx1"/>
          </a:fontRef>
        </p:style>
      </p:cxnSp>
      <p:sp>
        <p:nvSpPr>
          <p:cNvPr id="26" name="Rectangle 25"/>
          <p:cNvSpPr/>
          <p:nvPr/>
        </p:nvSpPr>
        <p:spPr>
          <a:xfrm>
            <a:off x="530063" y="1948384"/>
            <a:ext cx="1303849" cy="1451679"/>
          </a:xfrm>
          <a:prstGeom prst="rect">
            <a:avLst/>
          </a:prstGeom>
        </p:spPr>
        <p:txBody>
          <a:bodyPr wrap="square" lIns="0" tIns="0" rIns="0" bIns="0">
            <a:spAutoFit/>
          </a:bodyPr>
          <a:lstStyle/>
          <a:p>
            <a:pPr marL="90000" lvl="0" indent="-90000" fontAlgn="auto">
              <a:lnSpc>
                <a:spcPct val="90000"/>
              </a:lnSpc>
              <a:spcAft>
                <a:spcPts val="800"/>
              </a:spcAft>
              <a:buSzPct val="80000"/>
              <a:buFont typeface=".AppleSystemUIFont" charset="-120"/>
              <a:buChar char="/"/>
              <a:defRPr/>
            </a:pPr>
            <a:r>
              <a:rPr lang="en-US" sz="1000" b="1" kern="0" dirty="0">
                <a:solidFill>
                  <a:schemeClr val="tx1">
                    <a:lumMod val="85000"/>
                    <a:lumOff val="15000"/>
                  </a:schemeClr>
                </a:solidFill>
                <a:latin typeface="Calibri" charset="0"/>
                <a:ea typeface="Calibri" charset="0"/>
                <a:cs typeface="Calibri" charset="0"/>
              </a:rPr>
              <a:t>Several AI models </a:t>
            </a:r>
            <a:r>
              <a:rPr lang="en-US" sz="1000" kern="0" dirty="0">
                <a:solidFill>
                  <a:schemeClr val="tx1">
                    <a:lumMod val="85000"/>
                    <a:lumOff val="15000"/>
                  </a:schemeClr>
                </a:solidFill>
                <a:latin typeface="Calibri" charset="0"/>
                <a:ea typeface="Calibri" charset="0"/>
                <a:cs typeface="Calibri" charset="0"/>
              </a:rPr>
              <a:t>based on natural language processing were </a:t>
            </a:r>
            <a:r>
              <a:rPr lang="en-US" sz="1000" b="1" kern="0" dirty="0">
                <a:solidFill>
                  <a:schemeClr val="tx1">
                    <a:lumMod val="85000"/>
                    <a:lumOff val="15000"/>
                  </a:schemeClr>
                </a:solidFill>
                <a:latin typeface="Calibri" charset="0"/>
                <a:ea typeface="Calibri" charset="0"/>
                <a:cs typeface="Calibri" charset="0"/>
              </a:rPr>
              <a:t>tested</a:t>
            </a:r>
          </a:p>
          <a:p>
            <a:pPr marL="90000" lvl="0" indent="-90000" fontAlgn="auto">
              <a:lnSpc>
                <a:spcPct val="90000"/>
              </a:lnSpc>
              <a:spcAft>
                <a:spcPts val="800"/>
              </a:spcAft>
              <a:buSzPct val="80000"/>
              <a:buFont typeface=".AppleSystemUIFont" charset="-120"/>
              <a:buChar char="/"/>
              <a:defRPr/>
            </a:pPr>
            <a:r>
              <a:rPr kumimoji="0" lang="en-US" sz="1000" b="1" i="0" u="none" strike="noStrike" kern="0" cap="none" spc="0" normalizeH="0" baseline="0" noProof="0" dirty="0">
                <a:ln>
                  <a:noFill/>
                </a:ln>
                <a:solidFill>
                  <a:schemeClr val="tx1">
                    <a:lumMod val="85000"/>
                    <a:lumOff val="15000"/>
                  </a:schemeClr>
                </a:solidFill>
                <a:effectLst/>
                <a:uLnTx/>
                <a:uFillTx/>
                <a:latin typeface="Calibri" charset="0"/>
                <a:ea typeface="Calibri" charset="0"/>
                <a:cs typeface="Calibri" charset="0"/>
                <a:sym typeface="Roboto"/>
              </a:rPr>
              <a:t>Data </a:t>
            </a:r>
            <a:r>
              <a:rPr kumimoji="0" lang="en-US" sz="1000" i="0" u="none" strike="noStrike" kern="0" cap="none" spc="0" normalizeH="0" baseline="0" noProof="0" dirty="0">
                <a:ln>
                  <a:noFill/>
                </a:ln>
                <a:solidFill>
                  <a:schemeClr val="tx1">
                    <a:lumMod val="85000"/>
                    <a:lumOff val="15000"/>
                  </a:schemeClr>
                </a:solidFill>
                <a:effectLst/>
                <a:uLnTx/>
                <a:uFillTx/>
                <a:latin typeface="Calibri" charset="0"/>
                <a:ea typeface="Calibri" charset="0"/>
                <a:cs typeface="Calibri" charset="0"/>
                <a:sym typeface="Roboto"/>
              </a:rPr>
              <a:t>for training </a:t>
            </a:r>
            <a:br>
              <a:rPr kumimoji="0" lang="en-US" sz="1000" i="0" u="none" strike="noStrike" kern="0" cap="none" spc="0" normalizeH="0" baseline="0" noProof="0" dirty="0">
                <a:ln>
                  <a:noFill/>
                </a:ln>
                <a:solidFill>
                  <a:schemeClr val="tx1">
                    <a:lumMod val="85000"/>
                    <a:lumOff val="15000"/>
                  </a:schemeClr>
                </a:solidFill>
                <a:effectLst/>
                <a:uLnTx/>
                <a:uFillTx/>
                <a:latin typeface="Calibri" charset="0"/>
                <a:ea typeface="Calibri" charset="0"/>
                <a:cs typeface="Calibri" charset="0"/>
                <a:sym typeface="Roboto"/>
              </a:rPr>
            </a:br>
            <a:r>
              <a:rPr kumimoji="0" lang="en-US" sz="1000" i="0" u="none" strike="noStrike" kern="0" cap="none" spc="0" normalizeH="0" baseline="0" noProof="0" dirty="0">
                <a:ln>
                  <a:noFill/>
                </a:ln>
                <a:solidFill>
                  <a:schemeClr val="tx1">
                    <a:lumMod val="85000"/>
                    <a:lumOff val="15000"/>
                  </a:schemeClr>
                </a:solidFill>
                <a:effectLst/>
                <a:uLnTx/>
                <a:uFillTx/>
                <a:latin typeface="Calibri" charset="0"/>
                <a:ea typeface="Calibri" charset="0"/>
                <a:cs typeface="Calibri" charset="0"/>
                <a:sym typeface="Roboto"/>
              </a:rPr>
              <a:t>and validation: </a:t>
            </a:r>
            <a:br>
              <a:rPr kumimoji="0" lang="en-US" sz="1000" i="0" u="none" strike="noStrike" kern="0" cap="none" spc="0" normalizeH="0" baseline="0" noProof="0" dirty="0">
                <a:ln>
                  <a:noFill/>
                </a:ln>
                <a:solidFill>
                  <a:schemeClr val="tx1">
                    <a:lumMod val="85000"/>
                    <a:lumOff val="15000"/>
                  </a:schemeClr>
                </a:solidFill>
                <a:effectLst/>
                <a:uLnTx/>
                <a:uFillTx/>
                <a:latin typeface="Calibri" charset="0"/>
                <a:ea typeface="Calibri" charset="0"/>
                <a:cs typeface="Calibri" charset="0"/>
                <a:sym typeface="Roboto"/>
              </a:rPr>
            </a:br>
            <a:r>
              <a:rPr kumimoji="0" lang="en-US" sz="1000" b="1" i="0" u="none" strike="noStrike" kern="0" cap="none" spc="0" normalizeH="0" baseline="0" noProof="0" dirty="0">
                <a:ln>
                  <a:noFill/>
                </a:ln>
                <a:solidFill>
                  <a:schemeClr val="tx1">
                    <a:lumMod val="85000"/>
                    <a:lumOff val="15000"/>
                  </a:schemeClr>
                </a:solidFill>
                <a:effectLst/>
                <a:uLnTx/>
                <a:uFillTx/>
                <a:latin typeface="Calibri" charset="0"/>
                <a:ea typeface="Calibri" charset="0"/>
                <a:cs typeface="Calibri" charset="0"/>
                <a:sym typeface="Roboto"/>
              </a:rPr>
              <a:t>3.212 proposals</a:t>
            </a:r>
            <a:r>
              <a:rPr kumimoji="0" lang="en-US" sz="1000" i="0" u="none" strike="noStrike" kern="0" cap="none" spc="0" normalizeH="0" baseline="0" noProof="0" dirty="0">
                <a:ln>
                  <a:noFill/>
                </a:ln>
                <a:solidFill>
                  <a:schemeClr val="tx1">
                    <a:lumMod val="85000"/>
                    <a:lumOff val="15000"/>
                  </a:schemeClr>
                </a:solidFill>
                <a:effectLst/>
                <a:uLnTx/>
                <a:uFillTx/>
                <a:latin typeface="Calibri" charset="0"/>
                <a:ea typeface="Calibri" charset="0"/>
                <a:cs typeface="Calibri" charset="0"/>
                <a:sym typeface="Roboto"/>
              </a:rPr>
              <a:t> (HR18-HR22)</a:t>
            </a:r>
          </a:p>
          <a:p>
            <a:pPr marL="90000" lvl="0" indent="-90000" fontAlgn="auto">
              <a:lnSpc>
                <a:spcPct val="90000"/>
              </a:lnSpc>
              <a:spcAft>
                <a:spcPts val="800"/>
              </a:spcAft>
              <a:buSzPct val="80000"/>
              <a:buFont typeface=".AppleSystemUIFont" charset="-120"/>
              <a:buChar char="/"/>
              <a:defRPr/>
            </a:pPr>
            <a:r>
              <a:rPr kumimoji="0" lang="en-US" sz="1000" i="0" u="none" strike="noStrike" kern="0" cap="none" spc="0" normalizeH="0" baseline="0" noProof="0" dirty="0">
                <a:ln>
                  <a:noFill/>
                </a:ln>
                <a:solidFill>
                  <a:schemeClr val="tx1">
                    <a:lumMod val="85000"/>
                    <a:lumOff val="15000"/>
                  </a:schemeClr>
                </a:solidFill>
                <a:effectLst/>
                <a:uLnTx/>
                <a:uFillTx/>
                <a:latin typeface="Calibri" charset="0"/>
                <a:ea typeface="Calibri" charset="0"/>
                <a:cs typeface="Calibri" charset="0"/>
                <a:sym typeface="Roboto"/>
              </a:rPr>
              <a:t>Promising results</a:t>
            </a:r>
          </a:p>
        </p:txBody>
      </p:sp>
      <p:sp>
        <p:nvSpPr>
          <p:cNvPr id="2" name="Title 1"/>
          <p:cNvSpPr>
            <a:spLocks noGrp="1"/>
          </p:cNvSpPr>
          <p:nvPr>
            <p:ph type="title"/>
          </p:nvPr>
        </p:nvSpPr>
        <p:spPr>
          <a:xfrm>
            <a:off x="435850" y="726183"/>
            <a:ext cx="4248649" cy="428902"/>
          </a:xfrm>
        </p:spPr>
        <p:txBody>
          <a:bodyPr/>
          <a:lstStyle/>
          <a:p>
            <a:pPr lvl="0" fontAlgn="auto">
              <a:spcAft>
                <a:spcPts val="0"/>
              </a:spcAft>
              <a:defRPr/>
            </a:pPr>
            <a:r>
              <a:rPr lang="en-AU" noProof="1">
                <a:latin typeface="Times" charset="0"/>
                <a:ea typeface="Times" charset="0"/>
                <a:cs typeface="Times" charset="0"/>
              </a:rPr>
              <a:t>AI to assess elegibility: </a:t>
            </a:r>
            <a:r>
              <a:rPr lang="en-AU" i="1" noProof="1">
                <a:latin typeface="Times" charset="0"/>
                <a:ea typeface="Times" charset="0"/>
                <a:cs typeface="Times" charset="0"/>
              </a:rPr>
              <a:t>LCF journey</a:t>
            </a:r>
            <a:endParaRPr kumimoji="0" lang="en-AU" sz="1800" b="0" i="1" u="none" strike="noStrike" kern="1200" cap="none" spc="0" normalizeH="0" baseline="0" noProof="1">
              <a:ln>
                <a:noFill/>
              </a:ln>
              <a:effectLst/>
              <a:uLnTx/>
              <a:uFillTx/>
              <a:latin typeface="Times" pitchFamily="2" charset="0"/>
              <a:ea typeface="+mj-ea"/>
              <a:cs typeface="+mj-cs"/>
            </a:endParaRPr>
          </a:p>
        </p:txBody>
      </p:sp>
      <p:sp>
        <p:nvSpPr>
          <p:cNvPr id="69" name="Rectangle 68">
            <a:extLst>
              <a:ext uri="{FF2B5EF4-FFF2-40B4-BE49-F238E27FC236}">
                <a16:creationId xmlns:a16="http://schemas.microsoft.com/office/drawing/2014/main" id="{45D69E79-B108-4D31-B166-8A6969F547FF}"/>
              </a:ext>
            </a:extLst>
          </p:cNvPr>
          <p:cNvSpPr/>
          <p:nvPr/>
        </p:nvSpPr>
        <p:spPr>
          <a:xfrm>
            <a:off x="3932024" y="1948384"/>
            <a:ext cx="2655589" cy="1641475"/>
          </a:xfrm>
          <a:prstGeom prst="rect">
            <a:avLst/>
          </a:prstGeom>
        </p:spPr>
        <p:txBody>
          <a:bodyPr wrap="square" lIns="0" tIns="0" rIns="0" bIns="0">
            <a:spAutoFit/>
          </a:bodyPr>
          <a:lstStyle/>
          <a:p>
            <a:pPr marL="108000" lvl="0" indent="-108000" fontAlgn="auto">
              <a:lnSpc>
                <a:spcPct val="90000"/>
              </a:lnSpc>
              <a:spcAft>
                <a:spcPts val="800"/>
              </a:spcAft>
              <a:buSzPct val="80000"/>
              <a:buFont typeface=".AppleSystemUIFont" charset="-120"/>
              <a:buChar char="/"/>
              <a:defRPr/>
            </a:pPr>
            <a:r>
              <a:rPr lang="en-AU" sz="1000" b="1" kern="0" noProof="1">
                <a:solidFill>
                  <a:schemeClr val="tx1">
                    <a:lumMod val="85000"/>
                    <a:lumOff val="15000"/>
                  </a:schemeClr>
                </a:solidFill>
                <a:latin typeface="Calibri" charset="0"/>
                <a:ea typeface="Calibri" charset="0"/>
                <a:cs typeface="Calibri" charset="0"/>
              </a:rPr>
              <a:t>546 proposals </a:t>
            </a:r>
            <a:r>
              <a:rPr lang="en-AU" sz="1000" kern="0" noProof="1">
                <a:solidFill>
                  <a:schemeClr val="tx1">
                    <a:lumMod val="85000"/>
                    <a:lumOff val="15000"/>
                  </a:schemeClr>
                </a:solidFill>
                <a:latin typeface="Calibri" charset="0"/>
                <a:ea typeface="Calibri" charset="0"/>
                <a:cs typeface="Calibri" charset="0"/>
              </a:rPr>
              <a:t>(HR22)</a:t>
            </a:r>
          </a:p>
          <a:p>
            <a:pPr marL="108000" lvl="0" indent="-108000" fontAlgn="auto">
              <a:lnSpc>
                <a:spcPct val="90000"/>
              </a:lnSpc>
              <a:spcBef>
                <a:spcPts val="0"/>
              </a:spcBef>
              <a:spcAft>
                <a:spcPts val="200"/>
              </a:spcAft>
              <a:buSzPct val="80000"/>
              <a:buFont typeface=".AppleSystemUIFont" charset="-120"/>
              <a:buChar char="/"/>
              <a:defRPr/>
            </a:pPr>
            <a:r>
              <a:rPr lang="en-AU" sz="1000" b="1" kern="0" noProof="1">
                <a:solidFill>
                  <a:schemeClr val="tx1">
                    <a:lumMod val="85000"/>
                    <a:lumOff val="15000"/>
                  </a:schemeClr>
                </a:solidFill>
                <a:latin typeface="Calibri" charset="0"/>
                <a:ea typeface="Calibri" charset="0"/>
                <a:cs typeface="Calibri" charset="0"/>
              </a:rPr>
              <a:t>Pre-rejected</a:t>
            </a:r>
            <a:r>
              <a:rPr lang="en-AU" sz="1000" kern="0" noProof="1">
                <a:solidFill>
                  <a:schemeClr val="tx1">
                    <a:lumMod val="85000"/>
                    <a:lumOff val="15000"/>
                  </a:schemeClr>
                </a:solidFill>
                <a:latin typeface="Calibri" charset="0"/>
                <a:ea typeface="Calibri" charset="0"/>
                <a:cs typeface="Calibri" charset="0"/>
              </a:rPr>
              <a:t> proposals by AI are </a:t>
            </a:r>
            <a:r>
              <a:rPr lang="en-AU" sz="1000" b="1" kern="0" noProof="1">
                <a:solidFill>
                  <a:schemeClr val="tx1">
                    <a:lumMod val="85000"/>
                    <a:lumOff val="15000"/>
                  </a:schemeClr>
                </a:solidFill>
                <a:latin typeface="Calibri" charset="0"/>
                <a:ea typeface="Calibri" charset="0"/>
                <a:cs typeface="Calibri" charset="0"/>
              </a:rPr>
              <a:t>evaluated </a:t>
            </a:r>
            <a:br>
              <a:rPr lang="en-AU" sz="1000" b="1" kern="0" noProof="1">
                <a:solidFill>
                  <a:schemeClr val="tx1">
                    <a:lumMod val="85000"/>
                    <a:lumOff val="15000"/>
                  </a:schemeClr>
                </a:solidFill>
                <a:latin typeface="Calibri" charset="0"/>
                <a:ea typeface="Calibri" charset="0"/>
                <a:cs typeface="Calibri" charset="0"/>
              </a:rPr>
            </a:br>
            <a:r>
              <a:rPr lang="en-AU" sz="1000" b="1" kern="0" noProof="1">
                <a:solidFill>
                  <a:schemeClr val="tx1">
                    <a:lumMod val="85000"/>
                    <a:lumOff val="15000"/>
                  </a:schemeClr>
                </a:solidFill>
                <a:latin typeface="Calibri" charset="0"/>
                <a:ea typeface="Calibri" charset="0"/>
                <a:cs typeface="Calibri" charset="0"/>
              </a:rPr>
              <a:t>by 2 experts</a:t>
            </a:r>
            <a:r>
              <a:rPr lang="en-AU" sz="1000" kern="0" noProof="1">
                <a:solidFill>
                  <a:schemeClr val="tx1">
                    <a:lumMod val="85000"/>
                    <a:lumOff val="15000"/>
                  </a:schemeClr>
                </a:solidFill>
                <a:latin typeface="Calibri" charset="0"/>
                <a:ea typeface="Calibri" charset="0"/>
                <a:cs typeface="Calibri" charset="0"/>
              </a:rPr>
              <a:t>: </a:t>
            </a:r>
          </a:p>
          <a:p>
            <a:pPr marL="144000" lvl="1" indent="-72000" fontAlgn="auto">
              <a:lnSpc>
                <a:spcPct val="90000"/>
              </a:lnSpc>
              <a:spcBef>
                <a:spcPts val="0"/>
              </a:spcBef>
              <a:spcAft>
                <a:spcPts val="200"/>
              </a:spcAft>
              <a:buSzPct val="100000"/>
              <a:buFont typeface="Tipo de letra del sistema regular"/>
              <a:buChar char="·"/>
              <a:defRPr/>
            </a:pPr>
            <a:r>
              <a:rPr lang="en-AU" sz="1000" kern="0" noProof="1">
                <a:solidFill>
                  <a:schemeClr val="tx1">
                    <a:lumMod val="85000"/>
                    <a:lumOff val="15000"/>
                  </a:schemeClr>
                </a:solidFill>
                <a:latin typeface="Calibri" charset="0"/>
                <a:ea typeface="Calibri" charset="0"/>
                <a:cs typeface="Calibri" charset="0"/>
              </a:rPr>
              <a:t>Proposals are rejected if both experts confirm it</a:t>
            </a:r>
          </a:p>
          <a:p>
            <a:pPr marL="144000" lvl="1" indent="-72000" fontAlgn="auto">
              <a:lnSpc>
                <a:spcPct val="90000"/>
              </a:lnSpc>
              <a:spcBef>
                <a:spcPts val="0"/>
              </a:spcBef>
              <a:spcAft>
                <a:spcPts val="800"/>
              </a:spcAft>
              <a:buSzPct val="100000"/>
              <a:buFont typeface="Tipo de letra del sistema regular"/>
              <a:buChar char="·"/>
              <a:defRPr/>
            </a:pPr>
            <a:r>
              <a:rPr lang="en-AU" sz="1000" kern="0" noProof="1">
                <a:solidFill>
                  <a:schemeClr val="tx1">
                    <a:lumMod val="85000"/>
                    <a:lumOff val="15000"/>
                  </a:schemeClr>
                </a:solidFill>
                <a:latin typeface="Calibri" charset="0"/>
                <a:ea typeface="Calibri" charset="0"/>
                <a:cs typeface="Calibri" charset="0"/>
              </a:rPr>
              <a:t>Proposals are saved if at least 1 expert has doubts</a:t>
            </a:r>
          </a:p>
          <a:p>
            <a:pPr marL="108000" lvl="0" indent="-108000" fontAlgn="auto">
              <a:lnSpc>
                <a:spcPct val="90000"/>
              </a:lnSpc>
              <a:spcAft>
                <a:spcPts val="800"/>
              </a:spcAft>
              <a:buSzPct val="80000"/>
              <a:buFont typeface=".AppleSystemUIFont" charset="-120"/>
              <a:buChar char="/"/>
              <a:defRPr/>
            </a:pPr>
            <a:r>
              <a:rPr lang="en-AU" sz="1000" kern="0" noProof="1">
                <a:solidFill>
                  <a:schemeClr val="tx1">
                    <a:lumMod val="85000"/>
                    <a:lumOff val="15000"/>
                  </a:schemeClr>
                </a:solidFill>
                <a:latin typeface="Calibri" charset="0"/>
                <a:ea typeface="Calibri" charset="0"/>
                <a:cs typeface="Calibri" charset="0"/>
              </a:rPr>
              <a:t>In </a:t>
            </a:r>
            <a:r>
              <a:rPr lang="en-AU" sz="1000" b="1" kern="0" noProof="1">
                <a:solidFill>
                  <a:schemeClr val="tx1">
                    <a:lumMod val="85000"/>
                    <a:lumOff val="15000"/>
                  </a:schemeClr>
                </a:solidFill>
                <a:latin typeface="Calibri" charset="0"/>
                <a:ea typeface="Calibri" charset="0"/>
                <a:cs typeface="Calibri" charset="0"/>
              </a:rPr>
              <a:t>HR22</a:t>
            </a:r>
            <a:r>
              <a:rPr lang="en-AU" sz="1000" kern="0" noProof="1">
                <a:solidFill>
                  <a:schemeClr val="tx1">
                    <a:lumMod val="85000"/>
                    <a:lumOff val="15000"/>
                  </a:schemeClr>
                </a:solidFill>
                <a:latin typeface="Calibri" charset="0"/>
                <a:ea typeface="Calibri" charset="0"/>
                <a:cs typeface="Calibri" charset="0"/>
              </a:rPr>
              <a:t> 86 proposals would have been rejected (AI + experts). Only 1 arrived to selection comittees and was funded (from reservation panel).</a:t>
            </a:r>
          </a:p>
        </p:txBody>
      </p:sp>
      <p:sp>
        <p:nvSpPr>
          <p:cNvPr id="92" name="Rectangle 91">
            <a:extLst>
              <a:ext uri="{FF2B5EF4-FFF2-40B4-BE49-F238E27FC236}">
                <a16:creationId xmlns:a16="http://schemas.microsoft.com/office/drawing/2014/main" id="{318367C6-7024-4C8F-88D5-5642D3BADF01}"/>
              </a:ext>
            </a:extLst>
          </p:cNvPr>
          <p:cNvSpPr/>
          <p:nvPr/>
        </p:nvSpPr>
        <p:spPr>
          <a:xfrm>
            <a:off x="7056107" y="1948384"/>
            <a:ext cx="1574161" cy="782265"/>
          </a:xfrm>
          <a:prstGeom prst="rect">
            <a:avLst/>
          </a:prstGeom>
        </p:spPr>
        <p:txBody>
          <a:bodyPr wrap="square" lIns="0" tIns="0" rIns="0" bIns="0">
            <a:spAutoFit/>
          </a:bodyPr>
          <a:lstStyle/>
          <a:p>
            <a:pPr marL="108000" lvl="0" indent="-108000" fontAlgn="auto">
              <a:lnSpc>
                <a:spcPct val="90000"/>
              </a:lnSpc>
              <a:spcAft>
                <a:spcPts val="700"/>
              </a:spcAft>
              <a:buSzPct val="80000"/>
              <a:buFont typeface=".AppleSystemUIFont" charset="-120"/>
              <a:buChar char="/"/>
              <a:defRPr/>
            </a:pPr>
            <a:r>
              <a:rPr lang="en-AU" sz="1000" kern="0" noProof="1">
                <a:solidFill>
                  <a:schemeClr val="tx1">
                    <a:lumMod val="85000"/>
                    <a:lumOff val="15000"/>
                  </a:schemeClr>
                </a:solidFill>
                <a:latin typeface="Calibri" charset="0"/>
                <a:ea typeface="Calibri" charset="0"/>
                <a:cs typeface="Calibri" charset="0"/>
              </a:rPr>
              <a:t>493 proposals presented: </a:t>
            </a:r>
            <a:br>
              <a:rPr lang="en-AU" sz="1000" kern="0" noProof="1">
                <a:solidFill>
                  <a:schemeClr val="tx1">
                    <a:lumMod val="85000"/>
                    <a:lumOff val="15000"/>
                  </a:schemeClr>
                </a:solidFill>
                <a:latin typeface="Calibri" charset="0"/>
                <a:ea typeface="Calibri" charset="0"/>
                <a:cs typeface="Calibri" charset="0"/>
              </a:rPr>
            </a:br>
            <a:r>
              <a:rPr lang="en-AU" sz="1000" b="1" kern="0" noProof="1">
                <a:solidFill>
                  <a:schemeClr val="tx1">
                    <a:lumMod val="85000"/>
                    <a:lumOff val="15000"/>
                  </a:schemeClr>
                </a:solidFill>
                <a:latin typeface="Calibri" charset="0"/>
                <a:ea typeface="Calibri" charset="0"/>
                <a:cs typeface="Calibri" charset="0"/>
              </a:rPr>
              <a:t>430 elegible and </a:t>
            </a:r>
            <a:br>
              <a:rPr lang="en-AU" sz="1000" b="1" kern="0" noProof="1">
                <a:solidFill>
                  <a:schemeClr val="tx1">
                    <a:lumMod val="85000"/>
                    <a:lumOff val="15000"/>
                  </a:schemeClr>
                </a:solidFill>
                <a:latin typeface="Calibri" charset="0"/>
                <a:ea typeface="Calibri" charset="0"/>
                <a:cs typeface="Calibri" charset="0"/>
              </a:rPr>
            </a:br>
            <a:r>
              <a:rPr lang="en-AU" sz="1000" b="1" kern="0" noProof="1">
                <a:solidFill>
                  <a:schemeClr val="tx1">
                    <a:lumMod val="85000"/>
                    <a:lumOff val="15000"/>
                  </a:schemeClr>
                </a:solidFill>
                <a:latin typeface="Calibri" charset="0"/>
                <a:ea typeface="Calibri" charset="0"/>
                <a:cs typeface="Calibri" charset="0"/>
              </a:rPr>
              <a:t>63 non elegible </a:t>
            </a:r>
            <a:br>
              <a:rPr lang="en-AU" sz="1000" b="1" kern="0" noProof="1">
                <a:solidFill>
                  <a:schemeClr val="tx1">
                    <a:lumMod val="85000"/>
                    <a:lumOff val="15000"/>
                  </a:schemeClr>
                </a:solidFill>
                <a:latin typeface="Calibri" charset="0"/>
                <a:ea typeface="Calibri" charset="0"/>
                <a:cs typeface="Calibri" charset="0"/>
              </a:rPr>
            </a:br>
            <a:r>
              <a:rPr lang="en-AU" sz="1000" b="1" kern="0" noProof="1">
                <a:solidFill>
                  <a:schemeClr val="tx1">
                    <a:lumMod val="85000"/>
                    <a:lumOff val="15000"/>
                  </a:schemeClr>
                </a:solidFill>
                <a:latin typeface="Calibri" charset="0"/>
                <a:ea typeface="Calibri" charset="0"/>
                <a:cs typeface="Calibri" charset="0"/>
              </a:rPr>
              <a:t>(AI + experts).</a:t>
            </a:r>
            <a:endParaRPr lang="en-AU" sz="1000" kern="0" noProof="1">
              <a:solidFill>
                <a:schemeClr val="tx1">
                  <a:lumMod val="85000"/>
                  <a:lumOff val="15000"/>
                </a:schemeClr>
              </a:solidFill>
              <a:latin typeface="Calibri" charset="0"/>
              <a:ea typeface="Calibri" charset="0"/>
              <a:cs typeface="Calibri" charset="0"/>
            </a:endParaRPr>
          </a:p>
          <a:p>
            <a:pPr marL="108000" lvl="0" indent="-108000" fontAlgn="auto">
              <a:lnSpc>
                <a:spcPct val="90000"/>
              </a:lnSpc>
              <a:spcAft>
                <a:spcPts val="700"/>
              </a:spcAft>
              <a:buSzPct val="80000"/>
              <a:buFont typeface=".AppleSystemUIFont" charset="-120"/>
              <a:buChar char="/"/>
              <a:defRPr/>
            </a:pPr>
            <a:r>
              <a:rPr lang="en-AU" sz="1000" b="1" kern="0" noProof="1">
                <a:solidFill>
                  <a:srgbClr val="FF64A5"/>
                </a:solidFill>
                <a:latin typeface="Calibri" charset="0"/>
                <a:ea typeface="Calibri" charset="0"/>
                <a:cs typeface="Calibri" charset="0"/>
              </a:rPr>
              <a:t>Results HR23</a:t>
            </a:r>
          </a:p>
        </p:txBody>
      </p:sp>
      <p:cxnSp>
        <p:nvCxnSpPr>
          <p:cNvPr id="44" name="Conector recto 9">
            <a:extLst>
              <a:ext uri="{FF2B5EF4-FFF2-40B4-BE49-F238E27FC236}">
                <a16:creationId xmlns:a16="http://schemas.microsoft.com/office/drawing/2014/main" id="{860E35D6-92E0-58F7-3BEA-8A6D2B789A51}"/>
              </a:ext>
            </a:extLst>
          </p:cNvPr>
          <p:cNvCxnSpPr>
            <a:cxnSpLocks/>
          </p:cNvCxnSpPr>
          <p:nvPr/>
        </p:nvCxnSpPr>
        <p:spPr>
          <a:xfrm flipH="1">
            <a:off x="530063" y="1167317"/>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28" name="Picture 45">
            <a:extLst>
              <a:ext uri="{FF2B5EF4-FFF2-40B4-BE49-F238E27FC236}">
                <a16:creationId xmlns:a16="http://schemas.microsoft.com/office/drawing/2014/main" id="{A7B5FF36-C4B5-1E67-C2BF-A8DB2E3B5D94}"/>
              </a:ext>
            </a:extLst>
          </p:cNvPr>
          <p:cNvPicPr>
            <a:picLocks noChangeAspect="1"/>
          </p:cNvPicPr>
          <p:nvPr/>
        </p:nvPicPr>
        <p:blipFill rotWithShape="1">
          <a:blip r:embed="rId3">
            <a:alphaModFix amt="40000"/>
            <a:extLst>
              <a:ext uri="{28A0092B-C50C-407E-A947-70E740481C1C}">
                <a14:useLocalDpi xmlns:a14="http://schemas.microsoft.com/office/drawing/2010/main" val="0"/>
              </a:ext>
            </a:extLst>
          </a:blip>
          <a:srcRect l="-6626" t="-6626" r="-6626" b="-6626"/>
          <a:stretch/>
        </p:blipFill>
        <p:spPr>
          <a:xfrm>
            <a:off x="3875244" y="3812398"/>
            <a:ext cx="809255" cy="627633"/>
          </a:xfrm>
          <a:prstGeom prst="rect">
            <a:avLst/>
          </a:prstGeom>
          <a:noFill/>
        </p:spPr>
      </p:pic>
      <p:pic>
        <p:nvPicPr>
          <p:cNvPr id="30" name="Picture 46">
            <a:extLst>
              <a:ext uri="{FF2B5EF4-FFF2-40B4-BE49-F238E27FC236}">
                <a16:creationId xmlns:a16="http://schemas.microsoft.com/office/drawing/2014/main" id="{71137353-9731-5878-1F16-528321F5D7C2}"/>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l="-18571"/>
          <a:stretch/>
        </p:blipFill>
        <p:spPr>
          <a:xfrm>
            <a:off x="435850" y="3765900"/>
            <a:ext cx="799316" cy="674131"/>
          </a:xfrm>
          <a:prstGeom prst="rect">
            <a:avLst/>
          </a:prstGeom>
          <a:noFill/>
        </p:spPr>
      </p:pic>
      <p:pic>
        <p:nvPicPr>
          <p:cNvPr id="33" name="Gráfico 32" descr="Flechas de cheurón">
            <a:extLst>
              <a:ext uri="{FF2B5EF4-FFF2-40B4-BE49-F238E27FC236}">
                <a16:creationId xmlns:a16="http://schemas.microsoft.com/office/drawing/2014/main" id="{3634DF92-CC4E-21E3-ED6A-48F16C9070B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67323" y="3859587"/>
            <a:ext cx="525600" cy="525600"/>
          </a:xfrm>
          <a:prstGeom prst="rect">
            <a:avLst/>
          </a:prstGeom>
        </p:spPr>
      </p:pic>
      <p:pic>
        <p:nvPicPr>
          <p:cNvPr id="45" name="Picture 2" descr="Pre-training of BioBERT with words from PubMed and PMC [62].">
            <a:extLst>
              <a:ext uri="{FF2B5EF4-FFF2-40B4-BE49-F238E27FC236}">
                <a16:creationId xmlns:a16="http://schemas.microsoft.com/office/drawing/2014/main" id="{AF1ABEC7-5D2D-8AF1-C342-C647B488BF7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3638" t="12892" r="1171" b="2741"/>
          <a:stretch/>
        </p:blipFill>
        <p:spPr bwMode="auto">
          <a:xfrm>
            <a:off x="1952453" y="1919359"/>
            <a:ext cx="1424426" cy="1661248"/>
          </a:xfrm>
          <a:prstGeom prst="roundRect">
            <a:avLst>
              <a:gd name="adj" fmla="val 5307"/>
            </a:avLst>
          </a:prstGeom>
          <a:noFill/>
          <a:ln>
            <a:noFill/>
          </a:ln>
          <a:extLst>
            <a:ext uri="{909E8E84-426E-40DD-AFC4-6F175D3DCCD1}">
              <a14:hiddenFill xmlns:a14="http://schemas.microsoft.com/office/drawing/2010/main">
                <a:solidFill>
                  <a:srgbClr val="FFFFFF"/>
                </a:solidFill>
              </a14:hiddenFill>
            </a:ext>
          </a:extLst>
        </p:spPr>
      </p:pic>
      <p:grpSp>
        <p:nvGrpSpPr>
          <p:cNvPr id="58" name="Grupo 57">
            <a:extLst>
              <a:ext uri="{FF2B5EF4-FFF2-40B4-BE49-F238E27FC236}">
                <a16:creationId xmlns:a16="http://schemas.microsoft.com/office/drawing/2014/main" id="{5E5DCA3C-F966-BEB8-795D-ABEC7309803D}"/>
              </a:ext>
            </a:extLst>
          </p:cNvPr>
          <p:cNvGrpSpPr/>
          <p:nvPr/>
        </p:nvGrpSpPr>
        <p:grpSpPr>
          <a:xfrm>
            <a:off x="530063" y="1303861"/>
            <a:ext cx="1463147" cy="530031"/>
            <a:chOff x="530063" y="1303861"/>
            <a:chExt cx="1463147" cy="530031"/>
          </a:xfrm>
        </p:grpSpPr>
        <p:sp>
          <p:nvSpPr>
            <p:cNvPr id="27" name="Google Shape;177;p24">
              <a:extLst>
                <a:ext uri="{FF2B5EF4-FFF2-40B4-BE49-F238E27FC236}">
                  <a16:creationId xmlns:a16="http://schemas.microsoft.com/office/drawing/2014/main" id="{4EBD44F6-856B-4C67-83EC-7E7B5ECB1D93}"/>
                </a:ext>
              </a:extLst>
            </p:cNvPr>
            <p:cNvSpPr txBox="1">
              <a:spLocks/>
            </p:cNvSpPr>
            <p:nvPr/>
          </p:nvSpPr>
          <p:spPr>
            <a:xfrm>
              <a:off x="530063" y="1685406"/>
              <a:ext cx="1463147" cy="14848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indent="0">
                <a:lnSpc>
                  <a:spcPts val="1200"/>
                </a:lnSpc>
                <a:buNone/>
              </a:pPr>
              <a:r>
                <a:rPr lang="en-US" sz="1300" i="1" kern="0" dirty="0">
                  <a:solidFill>
                    <a:schemeClr val="tx1">
                      <a:lumMod val="85000"/>
                      <a:lumOff val="15000"/>
                    </a:schemeClr>
                  </a:solidFill>
                  <a:latin typeface="Times" charset="0"/>
                  <a:ea typeface="Times" charset="0"/>
                  <a:cs typeface="Times" charset="0"/>
                </a:rPr>
                <a:t>Proof of concept</a:t>
              </a:r>
            </a:p>
          </p:txBody>
        </p:sp>
        <p:grpSp>
          <p:nvGrpSpPr>
            <p:cNvPr id="57" name="Grupo 56">
              <a:extLst>
                <a:ext uri="{FF2B5EF4-FFF2-40B4-BE49-F238E27FC236}">
                  <a16:creationId xmlns:a16="http://schemas.microsoft.com/office/drawing/2014/main" id="{E9C4E7CC-7006-2DFD-91FD-A9A7EBAD117B}"/>
                </a:ext>
              </a:extLst>
            </p:cNvPr>
            <p:cNvGrpSpPr/>
            <p:nvPr/>
          </p:nvGrpSpPr>
          <p:grpSpPr>
            <a:xfrm>
              <a:off x="530063" y="1303861"/>
              <a:ext cx="1303849" cy="285886"/>
              <a:chOff x="530063" y="1303861"/>
              <a:chExt cx="1303849" cy="285886"/>
            </a:xfrm>
          </p:grpSpPr>
          <p:sp>
            <p:nvSpPr>
              <p:cNvPr id="51" name="Elipse 50">
                <a:extLst>
                  <a:ext uri="{FF2B5EF4-FFF2-40B4-BE49-F238E27FC236}">
                    <a16:creationId xmlns:a16="http://schemas.microsoft.com/office/drawing/2014/main" id="{3D10A901-1CCD-611C-8C72-BB0EB811A6EC}"/>
                  </a:ext>
                </a:extLst>
              </p:cNvPr>
              <p:cNvSpPr/>
              <p:nvPr/>
            </p:nvSpPr>
            <p:spPr>
              <a:xfrm>
                <a:off x="530063" y="1441251"/>
                <a:ext cx="148496" cy="148496"/>
              </a:xfrm>
              <a:prstGeom prst="ellipse">
                <a:avLst/>
              </a:prstGeom>
              <a:solidFill>
                <a:schemeClr val="bg1"/>
              </a:solidFill>
              <a:ln>
                <a:solidFill>
                  <a:srgbClr val="FF64A5"/>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56" name="Rectángulo 55">
                <a:extLst>
                  <a:ext uri="{FF2B5EF4-FFF2-40B4-BE49-F238E27FC236}">
                    <a16:creationId xmlns:a16="http://schemas.microsoft.com/office/drawing/2014/main" id="{A4AEE469-E2F9-297C-2FF2-92B4B7E7EFFA}"/>
                  </a:ext>
                </a:extLst>
              </p:cNvPr>
              <p:cNvSpPr/>
              <p:nvPr/>
            </p:nvSpPr>
            <p:spPr>
              <a:xfrm>
                <a:off x="538512" y="1303861"/>
                <a:ext cx="1295400" cy="120418"/>
              </a:xfrm>
              <a:prstGeom prst="rect">
                <a:avLst/>
              </a:prstGeom>
            </p:spPr>
            <p:txBody>
              <a:bodyPr wrap="square" lIns="0" tIns="0" rIns="0" bIns="0">
                <a:spAutoFit/>
              </a:bodyPr>
              <a:lstStyle/>
              <a:p>
                <a:pPr algn="l">
                  <a:lnSpc>
                    <a:spcPts val="900"/>
                  </a:lnSpc>
                </a:pPr>
                <a:r>
                  <a:rPr lang="en-AU" sz="1000" b="1" kern="1200" cap="all" dirty="0">
                    <a:solidFill>
                      <a:srgbClr val="FF64A5"/>
                    </a:solidFill>
                    <a:latin typeface="Calibri" panose="020F0502020204030204" pitchFamily="34" charset="0"/>
                    <a:ea typeface="Calibri Light" charset="0"/>
                    <a:cs typeface="Calibri" panose="020F0502020204030204" pitchFamily="34" charset="0"/>
                  </a:rPr>
                  <a:t>2020-2021</a:t>
                </a:r>
              </a:p>
            </p:txBody>
          </p:sp>
        </p:grpSp>
      </p:grpSp>
      <p:grpSp>
        <p:nvGrpSpPr>
          <p:cNvPr id="59" name="Grupo 58">
            <a:extLst>
              <a:ext uri="{FF2B5EF4-FFF2-40B4-BE49-F238E27FC236}">
                <a16:creationId xmlns:a16="http://schemas.microsoft.com/office/drawing/2014/main" id="{625FE130-A6E7-3F64-3FBF-CB6DDD64EA60}"/>
              </a:ext>
            </a:extLst>
          </p:cNvPr>
          <p:cNvGrpSpPr/>
          <p:nvPr/>
        </p:nvGrpSpPr>
        <p:grpSpPr>
          <a:xfrm>
            <a:off x="3932024" y="1303861"/>
            <a:ext cx="1463147" cy="530031"/>
            <a:chOff x="530063" y="1303861"/>
            <a:chExt cx="1463147" cy="530031"/>
          </a:xfrm>
        </p:grpSpPr>
        <p:sp>
          <p:nvSpPr>
            <p:cNvPr id="60" name="Google Shape;177;p24">
              <a:extLst>
                <a:ext uri="{FF2B5EF4-FFF2-40B4-BE49-F238E27FC236}">
                  <a16:creationId xmlns:a16="http://schemas.microsoft.com/office/drawing/2014/main" id="{71E1B023-C035-4AF0-2F02-AB71AC6E7AFD}"/>
                </a:ext>
              </a:extLst>
            </p:cNvPr>
            <p:cNvSpPr txBox="1">
              <a:spLocks/>
            </p:cNvSpPr>
            <p:nvPr/>
          </p:nvSpPr>
          <p:spPr>
            <a:xfrm>
              <a:off x="530063" y="1685406"/>
              <a:ext cx="1463147" cy="14848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indent="0">
                <a:lnSpc>
                  <a:spcPts val="1200"/>
                </a:lnSpc>
                <a:buNone/>
              </a:pPr>
              <a:r>
                <a:rPr lang="en-US" sz="1300" i="1" kern="0" dirty="0">
                  <a:solidFill>
                    <a:schemeClr val="tx1">
                      <a:lumMod val="85000"/>
                      <a:lumOff val="15000"/>
                    </a:schemeClr>
                  </a:solidFill>
                  <a:latin typeface="Times" charset="0"/>
                  <a:ea typeface="Times" charset="0"/>
                  <a:cs typeface="Times" charset="0"/>
                </a:rPr>
                <a:t>Pilot</a:t>
              </a:r>
            </a:p>
          </p:txBody>
        </p:sp>
        <p:grpSp>
          <p:nvGrpSpPr>
            <p:cNvPr id="61" name="Grupo 60">
              <a:extLst>
                <a:ext uri="{FF2B5EF4-FFF2-40B4-BE49-F238E27FC236}">
                  <a16:creationId xmlns:a16="http://schemas.microsoft.com/office/drawing/2014/main" id="{DA79B8DE-A251-A7D2-76A1-F977593AFB45}"/>
                </a:ext>
              </a:extLst>
            </p:cNvPr>
            <p:cNvGrpSpPr/>
            <p:nvPr/>
          </p:nvGrpSpPr>
          <p:grpSpPr>
            <a:xfrm>
              <a:off x="530063" y="1303861"/>
              <a:ext cx="1303849" cy="285886"/>
              <a:chOff x="530063" y="1303861"/>
              <a:chExt cx="1303849" cy="285886"/>
            </a:xfrm>
          </p:grpSpPr>
          <p:sp>
            <p:nvSpPr>
              <p:cNvPr id="62" name="Elipse 61">
                <a:extLst>
                  <a:ext uri="{FF2B5EF4-FFF2-40B4-BE49-F238E27FC236}">
                    <a16:creationId xmlns:a16="http://schemas.microsoft.com/office/drawing/2014/main" id="{68BCE001-B011-B2E2-F2F7-E057CAE81E0D}"/>
                  </a:ext>
                </a:extLst>
              </p:cNvPr>
              <p:cNvSpPr/>
              <p:nvPr/>
            </p:nvSpPr>
            <p:spPr>
              <a:xfrm>
                <a:off x="530063" y="1441251"/>
                <a:ext cx="148496" cy="148496"/>
              </a:xfrm>
              <a:prstGeom prst="ellipse">
                <a:avLst/>
              </a:prstGeom>
              <a:solidFill>
                <a:schemeClr val="bg1"/>
              </a:solidFill>
              <a:ln>
                <a:solidFill>
                  <a:srgbClr val="FF64A5"/>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63" name="Rectángulo 62">
                <a:extLst>
                  <a:ext uri="{FF2B5EF4-FFF2-40B4-BE49-F238E27FC236}">
                    <a16:creationId xmlns:a16="http://schemas.microsoft.com/office/drawing/2014/main" id="{75EB0A15-7A6A-DB6F-9AA7-5E50971C9877}"/>
                  </a:ext>
                </a:extLst>
              </p:cNvPr>
              <p:cNvSpPr/>
              <p:nvPr/>
            </p:nvSpPr>
            <p:spPr>
              <a:xfrm>
                <a:off x="538512" y="1303861"/>
                <a:ext cx="1295400" cy="120418"/>
              </a:xfrm>
              <a:prstGeom prst="rect">
                <a:avLst/>
              </a:prstGeom>
            </p:spPr>
            <p:txBody>
              <a:bodyPr wrap="square" lIns="0" tIns="0" rIns="0" bIns="0">
                <a:spAutoFit/>
              </a:bodyPr>
              <a:lstStyle/>
              <a:p>
                <a:pPr algn="l">
                  <a:lnSpc>
                    <a:spcPts val="900"/>
                  </a:lnSpc>
                </a:pPr>
                <a:r>
                  <a:rPr lang="en-AU" sz="1000" b="1" kern="1200" cap="all" dirty="0">
                    <a:solidFill>
                      <a:srgbClr val="FF64A5"/>
                    </a:solidFill>
                    <a:latin typeface="Calibri" panose="020F0502020204030204" pitchFamily="34" charset="0"/>
                    <a:ea typeface="Calibri Light" charset="0"/>
                    <a:cs typeface="Calibri" panose="020F0502020204030204" pitchFamily="34" charset="0"/>
                  </a:rPr>
                  <a:t>2022</a:t>
                </a:r>
              </a:p>
            </p:txBody>
          </p:sp>
        </p:grpSp>
      </p:grpSp>
      <p:grpSp>
        <p:nvGrpSpPr>
          <p:cNvPr id="64" name="Grupo 63">
            <a:extLst>
              <a:ext uri="{FF2B5EF4-FFF2-40B4-BE49-F238E27FC236}">
                <a16:creationId xmlns:a16="http://schemas.microsoft.com/office/drawing/2014/main" id="{3C3CE685-E3B9-AD44-A27B-81691164D818}"/>
              </a:ext>
            </a:extLst>
          </p:cNvPr>
          <p:cNvGrpSpPr/>
          <p:nvPr/>
        </p:nvGrpSpPr>
        <p:grpSpPr>
          <a:xfrm>
            <a:off x="7047658" y="1303861"/>
            <a:ext cx="1463147" cy="530031"/>
            <a:chOff x="530063" y="1303861"/>
            <a:chExt cx="1463147" cy="530031"/>
          </a:xfrm>
        </p:grpSpPr>
        <p:sp>
          <p:nvSpPr>
            <p:cNvPr id="65" name="Google Shape;177;p24">
              <a:extLst>
                <a:ext uri="{FF2B5EF4-FFF2-40B4-BE49-F238E27FC236}">
                  <a16:creationId xmlns:a16="http://schemas.microsoft.com/office/drawing/2014/main" id="{4ADB0FA2-D1FA-1118-FCCF-B31E43F18A19}"/>
                </a:ext>
              </a:extLst>
            </p:cNvPr>
            <p:cNvSpPr txBox="1">
              <a:spLocks/>
            </p:cNvSpPr>
            <p:nvPr/>
          </p:nvSpPr>
          <p:spPr>
            <a:xfrm>
              <a:off x="530063" y="1685406"/>
              <a:ext cx="1463147" cy="14848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indent="0">
                <a:lnSpc>
                  <a:spcPts val="1200"/>
                </a:lnSpc>
                <a:buNone/>
              </a:pPr>
              <a:r>
                <a:rPr lang="en-US" sz="1300" i="1" kern="0" dirty="0">
                  <a:solidFill>
                    <a:schemeClr val="tx1">
                      <a:lumMod val="85000"/>
                      <a:lumOff val="15000"/>
                    </a:schemeClr>
                  </a:solidFill>
                  <a:latin typeface="Times" charset="0"/>
                  <a:ea typeface="Times" charset="0"/>
                  <a:cs typeface="Times" charset="0"/>
                </a:rPr>
                <a:t>Application </a:t>
              </a:r>
            </a:p>
          </p:txBody>
        </p:sp>
        <p:grpSp>
          <p:nvGrpSpPr>
            <p:cNvPr id="66" name="Grupo 65">
              <a:extLst>
                <a:ext uri="{FF2B5EF4-FFF2-40B4-BE49-F238E27FC236}">
                  <a16:creationId xmlns:a16="http://schemas.microsoft.com/office/drawing/2014/main" id="{F71679A5-392C-261B-6C73-FD1E88D9E1BF}"/>
                </a:ext>
              </a:extLst>
            </p:cNvPr>
            <p:cNvGrpSpPr/>
            <p:nvPr/>
          </p:nvGrpSpPr>
          <p:grpSpPr>
            <a:xfrm>
              <a:off x="530063" y="1303861"/>
              <a:ext cx="1303849" cy="285886"/>
              <a:chOff x="530063" y="1303861"/>
              <a:chExt cx="1303849" cy="285886"/>
            </a:xfrm>
          </p:grpSpPr>
          <p:sp>
            <p:nvSpPr>
              <p:cNvPr id="67" name="Elipse 66">
                <a:extLst>
                  <a:ext uri="{FF2B5EF4-FFF2-40B4-BE49-F238E27FC236}">
                    <a16:creationId xmlns:a16="http://schemas.microsoft.com/office/drawing/2014/main" id="{2232698B-5F98-0D38-6D31-0450FFA4A80F}"/>
                  </a:ext>
                </a:extLst>
              </p:cNvPr>
              <p:cNvSpPr/>
              <p:nvPr/>
            </p:nvSpPr>
            <p:spPr>
              <a:xfrm>
                <a:off x="530063" y="1441251"/>
                <a:ext cx="148496" cy="148496"/>
              </a:xfrm>
              <a:prstGeom prst="ellipse">
                <a:avLst/>
              </a:prstGeom>
              <a:solidFill>
                <a:schemeClr val="bg1"/>
              </a:solidFill>
              <a:ln>
                <a:solidFill>
                  <a:srgbClr val="FF64A5"/>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68" name="Rectángulo 67">
                <a:extLst>
                  <a:ext uri="{FF2B5EF4-FFF2-40B4-BE49-F238E27FC236}">
                    <a16:creationId xmlns:a16="http://schemas.microsoft.com/office/drawing/2014/main" id="{AA16F256-0C57-319F-4795-FF3423A72E3E}"/>
                  </a:ext>
                </a:extLst>
              </p:cNvPr>
              <p:cNvSpPr/>
              <p:nvPr/>
            </p:nvSpPr>
            <p:spPr>
              <a:xfrm>
                <a:off x="538512" y="1303861"/>
                <a:ext cx="1295400" cy="120418"/>
              </a:xfrm>
              <a:prstGeom prst="rect">
                <a:avLst/>
              </a:prstGeom>
            </p:spPr>
            <p:txBody>
              <a:bodyPr wrap="square" lIns="0" tIns="0" rIns="0" bIns="0">
                <a:spAutoFit/>
              </a:bodyPr>
              <a:lstStyle/>
              <a:p>
                <a:pPr algn="l">
                  <a:lnSpc>
                    <a:spcPts val="900"/>
                  </a:lnSpc>
                </a:pPr>
                <a:r>
                  <a:rPr lang="en-AU" sz="1000" b="1" kern="1200" cap="all" dirty="0">
                    <a:solidFill>
                      <a:srgbClr val="FF64A5"/>
                    </a:solidFill>
                    <a:latin typeface="Calibri" panose="020F0502020204030204" pitchFamily="34" charset="0"/>
                    <a:ea typeface="Calibri Light" charset="0"/>
                    <a:cs typeface="Calibri" panose="020F0502020204030204" pitchFamily="34" charset="0"/>
                  </a:rPr>
                  <a:t>2023</a:t>
                </a:r>
              </a:p>
            </p:txBody>
          </p:sp>
        </p:grpSp>
      </p:grpSp>
      <p:grpSp>
        <p:nvGrpSpPr>
          <p:cNvPr id="4" name="Grupo 3">
            <a:extLst>
              <a:ext uri="{FF2B5EF4-FFF2-40B4-BE49-F238E27FC236}">
                <a16:creationId xmlns:a16="http://schemas.microsoft.com/office/drawing/2014/main" id="{865951CF-C809-94F3-7A25-676FBA381EE1}"/>
              </a:ext>
            </a:extLst>
          </p:cNvPr>
          <p:cNvGrpSpPr/>
          <p:nvPr/>
        </p:nvGrpSpPr>
        <p:grpSpPr>
          <a:xfrm>
            <a:off x="2" y="784680"/>
            <a:ext cx="346464" cy="430101"/>
            <a:chOff x="2" y="784681"/>
            <a:chExt cx="346464" cy="304844"/>
          </a:xfrm>
        </p:grpSpPr>
        <p:sp>
          <p:nvSpPr>
            <p:cNvPr id="5" name="Rectangle 10">
              <a:extLst>
                <a:ext uri="{FF2B5EF4-FFF2-40B4-BE49-F238E27FC236}">
                  <a16:creationId xmlns:a16="http://schemas.microsoft.com/office/drawing/2014/main" id="{6A3FB4E1-951F-753A-E845-601E25F23D73}"/>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6" name="Google Shape;260;p2">
              <a:extLst>
                <a:ext uri="{FF2B5EF4-FFF2-40B4-BE49-F238E27FC236}">
                  <a16:creationId xmlns:a16="http://schemas.microsoft.com/office/drawing/2014/main" id="{695E243B-4D04-B228-8DC1-9307A50AA02D}"/>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4</a:t>
              </a:r>
            </a:p>
          </p:txBody>
        </p:sp>
      </p:grpSp>
    </p:spTree>
    <p:extLst>
      <p:ext uri="{BB962C8B-B14F-4D97-AF65-F5344CB8AC3E}">
        <p14:creationId xmlns:p14="http://schemas.microsoft.com/office/powerpoint/2010/main" val="1279449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cxnSp>
        <p:nvCxnSpPr>
          <p:cNvPr id="89" name="Conector recto 9">
            <a:extLst>
              <a:ext uri="{FF2B5EF4-FFF2-40B4-BE49-F238E27FC236}">
                <a16:creationId xmlns:a16="http://schemas.microsoft.com/office/drawing/2014/main" id="{EEFB3FF8-05CA-114A-9693-930DA92FF6E5}"/>
              </a:ext>
            </a:extLst>
          </p:cNvPr>
          <p:cNvCxnSpPr>
            <a:cxnSpLocks/>
          </p:cNvCxnSpPr>
          <p:nvPr/>
        </p:nvCxnSpPr>
        <p:spPr>
          <a:xfrm flipH="1">
            <a:off x="530063" y="1167317"/>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8" name="Rectángulo 32">
            <a:extLst>
              <a:ext uri="{FF2B5EF4-FFF2-40B4-BE49-F238E27FC236}">
                <a16:creationId xmlns:a16="http://schemas.microsoft.com/office/drawing/2014/main" id="{990E9E03-3F00-4546-AC55-89379FB4FA74}"/>
              </a:ext>
            </a:extLst>
          </p:cNvPr>
          <p:cNvSpPr/>
          <p:nvPr/>
        </p:nvSpPr>
        <p:spPr>
          <a:xfrm>
            <a:off x="0" y="2899107"/>
            <a:ext cx="6998542" cy="1764000"/>
          </a:xfrm>
          <a:prstGeom prst="rect">
            <a:avLst/>
          </a:prstGeom>
          <a:solidFill>
            <a:schemeClr val="bg1">
              <a:lumMod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ca-ES" sz="2400" b="0" i="0" u="none" strike="noStrike" cap="none" spc="0" normalizeH="0" baseline="0">
              <a:ln>
                <a:noFill/>
              </a:ln>
              <a:solidFill>
                <a:srgbClr val="FFFFFF"/>
              </a:solidFill>
              <a:effectLst/>
              <a:uFillTx/>
              <a:latin typeface="La Caixa Frutiger 65 Bold"/>
              <a:ea typeface="La Caixa Frutiger 65 Bold"/>
              <a:cs typeface="La Caixa Frutiger 65 Bold"/>
              <a:sym typeface="La Caixa Frutiger 65 Bold"/>
            </a:endParaRPr>
          </a:p>
        </p:txBody>
      </p:sp>
      <p:sp>
        <p:nvSpPr>
          <p:cNvPr id="4" name="Google Shape;692;p13">
            <a:extLst>
              <a:ext uri="{FF2B5EF4-FFF2-40B4-BE49-F238E27FC236}">
                <a16:creationId xmlns:a16="http://schemas.microsoft.com/office/drawing/2014/main" id="{73A650EB-F526-1651-8BEF-207F4E923AF2}"/>
              </a:ext>
            </a:extLst>
          </p:cNvPr>
          <p:cNvSpPr txBox="1"/>
          <p:nvPr/>
        </p:nvSpPr>
        <p:spPr>
          <a:xfrm>
            <a:off x="1378015" y="1329611"/>
            <a:ext cx="1376908" cy="927177"/>
          </a:xfrm>
          <a:prstGeom prst="rect">
            <a:avLst/>
          </a:prstGeom>
          <a:noFill/>
          <a:ln>
            <a:noFill/>
          </a:ln>
        </p:spPr>
        <p:txBody>
          <a:bodyPr spcFirstLastPara="1" wrap="square" lIns="0" tIns="0" rIns="0" bIns="0" anchor="t" anchorCtr="0">
            <a:spAutoFit/>
          </a:bodyPr>
          <a:lstStyle/>
          <a:p>
            <a:pPr marL="1800" lvl="0" algn="l" rtl="0">
              <a:lnSpc>
                <a:spcPct val="85000"/>
              </a:lnSpc>
              <a:spcBef>
                <a:spcPts val="300"/>
              </a:spcBef>
              <a:buClrTx/>
              <a:buSzPts val="1000"/>
            </a:pPr>
            <a:r>
              <a:rPr lang="en-AU" sz="1500" b="1" i="1" dirty="0">
                <a:solidFill>
                  <a:srgbClr val="EA5C94"/>
                </a:solidFill>
                <a:latin typeface="Times" pitchFamily="2" charset="0"/>
                <a:ea typeface="Calibri" panose="020F0502020204030204" pitchFamily="34" charset="0"/>
                <a:cs typeface="Calibri" panose="020F0502020204030204" pitchFamily="34" charset="0"/>
              </a:rPr>
              <a:t>1</a:t>
            </a:r>
          </a:p>
          <a:p>
            <a:pPr marL="1800" lvl="0" algn="l" rtl="0">
              <a:lnSpc>
                <a:spcPct val="85000"/>
              </a:lnSpc>
              <a:spcBef>
                <a:spcPts val="300"/>
              </a:spcBef>
              <a:buClrTx/>
              <a:buSzPts val="1000"/>
            </a:pPr>
            <a: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t>Analysis concluded the data did </a:t>
            </a:r>
            <a:r>
              <a:rPr lang="en-AU" sz="1000" b="1" dirty="0">
                <a:solidFill>
                  <a:schemeClr val="tx1"/>
                </a:solidFill>
                <a:latin typeface="Calibri" panose="020F0502020204030204" pitchFamily="34" charset="0"/>
                <a:ea typeface="Calibri" panose="020F0502020204030204" pitchFamily="34" charset="0"/>
                <a:cs typeface="Calibri" panose="020F0502020204030204" pitchFamily="34" charset="0"/>
              </a:rPr>
              <a:t>not contain any obvious bias </a:t>
            </a:r>
            <a: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t>that needed to be addressed before developing the models.</a:t>
            </a:r>
          </a:p>
        </p:txBody>
      </p:sp>
      <p:sp>
        <p:nvSpPr>
          <p:cNvPr id="5" name="Google Shape;692;p13">
            <a:extLst>
              <a:ext uri="{FF2B5EF4-FFF2-40B4-BE49-F238E27FC236}">
                <a16:creationId xmlns:a16="http://schemas.microsoft.com/office/drawing/2014/main" id="{523BFF90-614D-B179-60D3-11164201BEFA}"/>
              </a:ext>
            </a:extLst>
          </p:cNvPr>
          <p:cNvSpPr txBox="1"/>
          <p:nvPr/>
        </p:nvSpPr>
        <p:spPr>
          <a:xfrm>
            <a:off x="3100697" y="1329611"/>
            <a:ext cx="1877030" cy="1319592"/>
          </a:xfrm>
          <a:prstGeom prst="rect">
            <a:avLst/>
          </a:prstGeom>
          <a:noFill/>
          <a:ln>
            <a:noFill/>
          </a:ln>
        </p:spPr>
        <p:txBody>
          <a:bodyPr spcFirstLastPara="1" wrap="square" lIns="0" tIns="0" rIns="0" bIns="0" anchor="t" anchorCtr="0">
            <a:spAutoFit/>
          </a:bodyPr>
          <a:lstStyle/>
          <a:p>
            <a:pPr marL="1800" lvl="0" algn="l" rtl="0">
              <a:lnSpc>
                <a:spcPct val="85000"/>
              </a:lnSpc>
              <a:spcBef>
                <a:spcPts val="300"/>
              </a:spcBef>
              <a:buClrTx/>
              <a:buSzPts val="1000"/>
            </a:pPr>
            <a:r>
              <a:rPr lang="en-AU" sz="1500" b="1" i="1" dirty="0">
                <a:solidFill>
                  <a:srgbClr val="EA5C94"/>
                </a:solidFill>
                <a:latin typeface="Times" pitchFamily="2" charset="0"/>
                <a:cs typeface="Calibri" panose="020F0502020204030204" pitchFamily="34" charset="0"/>
              </a:rPr>
              <a:t>2</a:t>
            </a:r>
          </a:p>
          <a:p>
            <a:pPr marL="1800" lvl="0" algn="l" rtl="0">
              <a:lnSpc>
                <a:spcPct val="85000"/>
              </a:lnSpc>
              <a:spcBef>
                <a:spcPts val="300"/>
              </a:spcBef>
              <a:buClrTx/>
              <a:buSzPts val="1000"/>
            </a:pPr>
            <a: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t>Analysis of the </a:t>
            </a:r>
            <a:r>
              <a:rPr lang="en-AU" sz="1000" b="1" dirty="0">
                <a:solidFill>
                  <a:schemeClr val="tx1"/>
                </a:solidFill>
                <a:latin typeface="Calibri" panose="020F0502020204030204" pitchFamily="34" charset="0"/>
                <a:ea typeface="Calibri" panose="020F0502020204030204" pitchFamily="34" charset="0"/>
                <a:cs typeface="Calibri" panose="020F0502020204030204" pitchFamily="34" charset="0"/>
              </a:rPr>
              <a:t>homogeneity and quality of the data </a:t>
            </a:r>
            <a: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t>to assess the suitability of the application and </a:t>
            </a:r>
            <a:b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t>of the models pretrained on biomedical text. The same type of analysis was carried out for the </a:t>
            </a:r>
            <a:r>
              <a:rPr lang="en-AU" sz="1000" b="1" dirty="0">
                <a:solidFill>
                  <a:schemeClr val="tx1"/>
                </a:solidFill>
                <a:latin typeface="Calibri" panose="020F0502020204030204" pitchFamily="34" charset="0"/>
                <a:ea typeface="Calibri" panose="020F0502020204030204" pitchFamily="34" charset="0"/>
                <a:cs typeface="Calibri" panose="020F0502020204030204" pitchFamily="34" charset="0"/>
              </a:rPr>
              <a:t>innovation programme </a:t>
            </a:r>
            <a: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t>and it was deemed </a:t>
            </a:r>
            <a:r>
              <a:rPr lang="en-AU" sz="1000" b="1" dirty="0">
                <a:solidFill>
                  <a:schemeClr val="tx1"/>
                </a:solidFill>
                <a:latin typeface="Calibri" panose="020F0502020204030204" pitchFamily="34" charset="0"/>
                <a:ea typeface="Calibri" panose="020F0502020204030204" pitchFamily="34" charset="0"/>
                <a:cs typeface="Calibri" panose="020F0502020204030204" pitchFamily="34" charset="0"/>
              </a:rPr>
              <a:t>unsuitable</a:t>
            </a:r>
            <a: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6" name="Google Shape;692;p13">
            <a:extLst>
              <a:ext uri="{FF2B5EF4-FFF2-40B4-BE49-F238E27FC236}">
                <a16:creationId xmlns:a16="http://schemas.microsoft.com/office/drawing/2014/main" id="{F6391EC0-68BD-435E-43F7-5C7FE7BD7B9F}"/>
              </a:ext>
            </a:extLst>
          </p:cNvPr>
          <p:cNvSpPr txBox="1"/>
          <p:nvPr/>
        </p:nvSpPr>
        <p:spPr>
          <a:xfrm>
            <a:off x="5392771" y="1329611"/>
            <a:ext cx="1197500" cy="796372"/>
          </a:xfrm>
          <a:prstGeom prst="rect">
            <a:avLst/>
          </a:prstGeom>
          <a:noFill/>
          <a:ln>
            <a:noFill/>
          </a:ln>
        </p:spPr>
        <p:txBody>
          <a:bodyPr spcFirstLastPara="1" wrap="square" lIns="0" tIns="0" rIns="0" bIns="0" anchor="t" anchorCtr="0">
            <a:spAutoFit/>
          </a:bodyPr>
          <a:lstStyle/>
          <a:p>
            <a:pPr marL="1800" lvl="0" algn="l" rtl="0">
              <a:lnSpc>
                <a:spcPct val="85000"/>
              </a:lnSpc>
              <a:spcBef>
                <a:spcPts val="300"/>
              </a:spcBef>
              <a:buClrTx/>
              <a:buSzPts val="1000"/>
            </a:pPr>
            <a:r>
              <a:rPr lang="en-AU" sz="1500" b="1" i="1" dirty="0">
                <a:solidFill>
                  <a:srgbClr val="EA5C94"/>
                </a:solidFill>
                <a:latin typeface="Times" pitchFamily="2" charset="0"/>
                <a:cs typeface="Calibri" panose="020F0502020204030204" pitchFamily="34" charset="0"/>
              </a:rPr>
              <a:t>3</a:t>
            </a:r>
          </a:p>
          <a:p>
            <a:pPr marL="1800" lvl="0" algn="l" rtl="0">
              <a:lnSpc>
                <a:spcPct val="85000"/>
              </a:lnSpc>
              <a:spcBef>
                <a:spcPts val="300"/>
              </a:spcBef>
              <a:buClrTx/>
              <a:buSzPts val="1000"/>
            </a:pPr>
            <a: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t>The data used corresponds only to the </a:t>
            </a:r>
            <a:r>
              <a:rPr lang="en-AU" sz="1000" b="1" dirty="0">
                <a:solidFill>
                  <a:schemeClr val="tx1"/>
                </a:solidFill>
                <a:latin typeface="Calibri" panose="020F0502020204030204" pitchFamily="34" charset="0"/>
                <a:ea typeface="Calibri" panose="020F0502020204030204" pitchFamily="34" charset="0"/>
                <a:cs typeface="Calibri" panose="020F0502020204030204" pitchFamily="34" charset="0"/>
              </a:rPr>
              <a:t>proposal texts</a:t>
            </a:r>
            <a: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t>, and </a:t>
            </a:r>
            <a:r>
              <a:rPr lang="en-AU" sz="1000" b="1" dirty="0">
                <a:solidFill>
                  <a:schemeClr val="tx1"/>
                </a:solidFill>
                <a:latin typeface="Calibri" panose="020F0502020204030204" pitchFamily="34" charset="0"/>
                <a:ea typeface="Calibri" panose="020F0502020204030204" pitchFamily="34" charset="0"/>
                <a:cs typeface="Calibri" panose="020F0502020204030204" pitchFamily="34" charset="0"/>
              </a:rPr>
              <a:t>not personal data</a:t>
            </a:r>
            <a:r>
              <a:rPr lang="en-AU" sz="1000"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8" name="Título 7">
            <a:extLst>
              <a:ext uri="{FF2B5EF4-FFF2-40B4-BE49-F238E27FC236}">
                <a16:creationId xmlns:a16="http://schemas.microsoft.com/office/drawing/2014/main" id="{C62B594D-2514-D02D-36D8-2AD68AB0A9B8}"/>
              </a:ext>
            </a:extLst>
          </p:cNvPr>
          <p:cNvSpPr>
            <a:spLocks noGrp="1"/>
          </p:cNvSpPr>
          <p:nvPr>
            <p:ph type="title"/>
          </p:nvPr>
        </p:nvSpPr>
        <p:spPr/>
        <p:txBody>
          <a:bodyPr/>
          <a:lstStyle/>
          <a:p>
            <a:r>
              <a:rPr lang="es-ES" dirty="0" err="1"/>
              <a:t>Proof</a:t>
            </a:r>
            <a:r>
              <a:rPr lang="es-ES" dirty="0"/>
              <a:t> </a:t>
            </a:r>
            <a:r>
              <a:rPr lang="es-ES" dirty="0" err="1"/>
              <a:t>of</a:t>
            </a:r>
            <a:r>
              <a:rPr lang="es-ES" dirty="0"/>
              <a:t> concept</a:t>
            </a:r>
          </a:p>
        </p:txBody>
      </p:sp>
      <p:grpSp>
        <p:nvGrpSpPr>
          <p:cNvPr id="15" name="Grupo 14">
            <a:extLst>
              <a:ext uri="{FF2B5EF4-FFF2-40B4-BE49-F238E27FC236}">
                <a16:creationId xmlns:a16="http://schemas.microsoft.com/office/drawing/2014/main" id="{70B6ABFF-1F22-1DF2-A924-BDC0B9219DF9}"/>
              </a:ext>
            </a:extLst>
          </p:cNvPr>
          <p:cNvGrpSpPr/>
          <p:nvPr/>
        </p:nvGrpSpPr>
        <p:grpSpPr>
          <a:xfrm>
            <a:off x="2" y="784680"/>
            <a:ext cx="346464" cy="430101"/>
            <a:chOff x="2" y="784681"/>
            <a:chExt cx="346464" cy="304844"/>
          </a:xfrm>
        </p:grpSpPr>
        <p:sp>
          <p:nvSpPr>
            <p:cNvPr id="16" name="Rectangle 10">
              <a:extLst>
                <a:ext uri="{FF2B5EF4-FFF2-40B4-BE49-F238E27FC236}">
                  <a16:creationId xmlns:a16="http://schemas.microsoft.com/office/drawing/2014/main" id="{CA5D48F7-B4C5-4D21-3DB1-60E293C6E4FA}"/>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7" name="Google Shape;260;p2">
              <a:extLst>
                <a:ext uri="{FF2B5EF4-FFF2-40B4-BE49-F238E27FC236}">
                  <a16:creationId xmlns:a16="http://schemas.microsoft.com/office/drawing/2014/main" id="{CD886778-0DAB-2F5B-6EA0-9C0236DE1A87}"/>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4</a:t>
              </a:r>
            </a:p>
          </p:txBody>
        </p:sp>
      </p:grpSp>
      <p:sp>
        <p:nvSpPr>
          <p:cNvPr id="43" name="Rectángulo 32">
            <a:extLst>
              <a:ext uri="{FF2B5EF4-FFF2-40B4-BE49-F238E27FC236}">
                <a16:creationId xmlns:a16="http://schemas.microsoft.com/office/drawing/2014/main" id="{F6E2C632-91E8-7F45-A83D-F411587E2BB8}"/>
              </a:ext>
            </a:extLst>
          </p:cNvPr>
          <p:cNvSpPr/>
          <p:nvPr/>
        </p:nvSpPr>
        <p:spPr>
          <a:xfrm>
            <a:off x="7005315" y="783432"/>
            <a:ext cx="2136920" cy="368824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ca-ES" sz="2400" b="0" i="0" u="none" strike="noStrike" cap="none" spc="0" normalizeH="0" baseline="0">
              <a:ln>
                <a:noFill/>
              </a:ln>
              <a:solidFill>
                <a:srgbClr val="FFFFFF"/>
              </a:solidFill>
              <a:effectLst/>
              <a:uFillTx/>
              <a:latin typeface="La Caixa Frutiger 65 Bold"/>
              <a:ea typeface="La Caixa Frutiger 65 Bold"/>
              <a:cs typeface="La Caixa Frutiger 65 Bold"/>
              <a:sym typeface="La Caixa Frutiger 65 Bold"/>
            </a:endParaRPr>
          </a:p>
        </p:txBody>
      </p:sp>
      <p:sp>
        <p:nvSpPr>
          <p:cNvPr id="44" name="CustomShape 3">
            <a:extLst>
              <a:ext uri="{FF2B5EF4-FFF2-40B4-BE49-F238E27FC236}">
                <a16:creationId xmlns:a16="http://schemas.microsoft.com/office/drawing/2014/main" id="{0499CCF2-FDAE-364A-B697-2C2DB1CB3B87}"/>
              </a:ext>
            </a:extLst>
          </p:cNvPr>
          <p:cNvSpPr/>
          <p:nvPr/>
        </p:nvSpPr>
        <p:spPr>
          <a:xfrm>
            <a:off x="7122390" y="1151410"/>
            <a:ext cx="1737253" cy="1746987"/>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nSpc>
                <a:spcPct val="85000"/>
              </a:lnSpc>
              <a:tabLst>
                <a:tab pos="0" algn="l"/>
              </a:tabLst>
            </a:pPr>
            <a:r>
              <a:rPr lang="en-US" sz="1100" spc="-1" noProof="1">
                <a:solidFill>
                  <a:schemeClr val="tx1">
                    <a:lumMod val="85000"/>
                    <a:lumOff val="15000"/>
                  </a:schemeClr>
                </a:solidFill>
                <a:latin typeface="Calibri" charset="0"/>
                <a:ea typeface="Calibri" charset="0"/>
                <a:cs typeface="Calibri" charset="0"/>
              </a:rPr>
              <a:t>This new tool combines three AI biomedical research models based on natural language processing:</a:t>
            </a:r>
          </a:p>
          <a:p>
            <a:pPr marL="108000" indent="-108000">
              <a:lnSpc>
                <a:spcPct val="85000"/>
              </a:lnSpc>
              <a:spcBef>
                <a:spcPts val="600"/>
              </a:spcBef>
              <a:spcAft>
                <a:spcPts val="400"/>
              </a:spcAft>
              <a:buSzPct val="80000"/>
              <a:buFont typeface="Verdana" charset="0"/>
              <a:buChar char="/"/>
              <a:tabLst>
                <a:tab pos="0" algn="l"/>
              </a:tabLst>
            </a:pPr>
            <a:r>
              <a:rPr lang="en-US" sz="1100" spc="-1" noProof="1">
                <a:solidFill>
                  <a:schemeClr val="tx1">
                    <a:lumMod val="85000"/>
                    <a:lumOff val="15000"/>
                  </a:schemeClr>
                </a:solidFill>
                <a:latin typeface="Calibri" charset="0"/>
                <a:ea typeface="Calibri" charset="0"/>
                <a:cs typeface="Calibri" charset="0"/>
              </a:rPr>
              <a:t>BioBERT, </a:t>
            </a:r>
          </a:p>
          <a:p>
            <a:pPr marL="108000" indent="-108000">
              <a:lnSpc>
                <a:spcPct val="85000"/>
              </a:lnSpc>
              <a:spcAft>
                <a:spcPts val="400"/>
              </a:spcAft>
              <a:buSzPct val="80000"/>
              <a:buFont typeface="Verdana" charset="0"/>
              <a:buChar char="/"/>
              <a:tabLst>
                <a:tab pos="0" algn="l"/>
              </a:tabLst>
            </a:pPr>
            <a:r>
              <a:rPr lang="en-US" sz="1100" spc="-1" noProof="1">
                <a:solidFill>
                  <a:schemeClr val="tx1">
                    <a:lumMod val="85000"/>
                    <a:lumOff val="15000"/>
                  </a:schemeClr>
                </a:solidFill>
                <a:latin typeface="Calibri" charset="0"/>
                <a:ea typeface="Calibri" charset="0"/>
                <a:cs typeface="Calibri" charset="0"/>
              </a:rPr>
              <a:t>BioELECTRA </a:t>
            </a:r>
          </a:p>
          <a:p>
            <a:pPr marL="108000" indent="-108000">
              <a:lnSpc>
                <a:spcPct val="85000"/>
              </a:lnSpc>
              <a:spcAft>
                <a:spcPts val="400"/>
              </a:spcAft>
              <a:buSzPct val="80000"/>
              <a:buFont typeface="Verdana" charset="0"/>
              <a:buChar char="/"/>
              <a:tabLst>
                <a:tab pos="0" algn="l"/>
              </a:tabLst>
            </a:pPr>
            <a:r>
              <a:rPr lang="en-US" sz="1100" spc="-1" noProof="1">
                <a:solidFill>
                  <a:schemeClr val="tx1">
                    <a:lumMod val="85000"/>
                    <a:lumOff val="15000"/>
                  </a:schemeClr>
                </a:solidFill>
                <a:latin typeface="Calibri" charset="0"/>
                <a:ea typeface="Calibri" charset="0"/>
                <a:cs typeface="Calibri" charset="0"/>
              </a:rPr>
              <a:t>BioBERT with Adapter blocks. </a:t>
            </a:r>
            <a:endParaRPr lang="en-US" sz="1100" b="0" strike="noStrike" spc="-1" noProof="1">
              <a:solidFill>
                <a:schemeClr val="tx1">
                  <a:lumMod val="85000"/>
                  <a:lumOff val="15000"/>
                </a:schemeClr>
              </a:solidFill>
              <a:latin typeface="Calibri" charset="0"/>
              <a:ea typeface="Calibri" charset="0"/>
              <a:cs typeface="Calibri" charset="0"/>
            </a:endParaRPr>
          </a:p>
        </p:txBody>
      </p:sp>
      <p:pic>
        <p:nvPicPr>
          <p:cNvPr id="45" name="Picture 2" descr="Pre-training of BioBERT with words from PubMed and PMC [62].">
            <a:extLst>
              <a:ext uri="{FF2B5EF4-FFF2-40B4-BE49-F238E27FC236}">
                <a16:creationId xmlns:a16="http://schemas.microsoft.com/office/drawing/2014/main" id="{AF3EA511-003D-5543-B844-13D456B190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638" t="12892" r="1171" b="2741"/>
          <a:stretch/>
        </p:blipFill>
        <p:spPr bwMode="auto">
          <a:xfrm>
            <a:off x="7543442" y="2633425"/>
            <a:ext cx="1427718" cy="1665089"/>
          </a:xfrm>
          <a:prstGeom prst="roundRect">
            <a:avLst>
              <a:gd name="adj" fmla="val 8843"/>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46" name="CustomShape 3">
            <a:extLst>
              <a:ext uri="{FF2B5EF4-FFF2-40B4-BE49-F238E27FC236}">
                <a16:creationId xmlns:a16="http://schemas.microsoft.com/office/drawing/2014/main" id="{CFC287A8-B341-9440-84FF-9B76D9C29F05}"/>
              </a:ext>
            </a:extLst>
          </p:cNvPr>
          <p:cNvSpPr/>
          <p:nvPr/>
        </p:nvSpPr>
        <p:spPr>
          <a:xfrm>
            <a:off x="7122390" y="909881"/>
            <a:ext cx="1398151" cy="184279"/>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Autofit/>
          </a:bodyPr>
          <a:lstStyle/>
          <a:p>
            <a:pPr>
              <a:lnSpc>
                <a:spcPts val="1000"/>
              </a:lnSpc>
              <a:spcAft>
                <a:spcPts val="500"/>
              </a:spcAft>
              <a:buClr>
                <a:srgbClr val="000000"/>
              </a:buClr>
              <a:tabLst>
                <a:tab pos="0" algn="l"/>
              </a:tabLst>
            </a:pPr>
            <a:r>
              <a:rPr lang="en-US" sz="1000" b="1" spc="-1" noProof="1">
                <a:solidFill>
                  <a:schemeClr val="tx1">
                    <a:lumMod val="85000"/>
                    <a:lumOff val="15000"/>
                  </a:schemeClr>
                </a:solidFill>
                <a:latin typeface="Calibri" charset="0"/>
                <a:ea typeface="Calibri" charset="0"/>
                <a:cs typeface="Calibri" charset="0"/>
              </a:rPr>
              <a:t>BioBERT Pre-training</a:t>
            </a:r>
            <a:endParaRPr lang="en-US" sz="1000" b="1" strike="noStrike" spc="-1" noProof="1">
              <a:solidFill>
                <a:schemeClr val="tx1">
                  <a:lumMod val="85000"/>
                  <a:lumOff val="15000"/>
                </a:schemeClr>
              </a:solidFill>
              <a:latin typeface="Calibri" charset="0"/>
              <a:ea typeface="Calibri" charset="0"/>
              <a:cs typeface="Calibri" charset="0"/>
            </a:endParaRPr>
          </a:p>
        </p:txBody>
      </p:sp>
      <p:sp>
        <p:nvSpPr>
          <p:cNvPr id="47" name="Google Shape;177;p24">
            <a:extLst>
              <a:ext uri="{FF2B5EF4-FFF2-40B4-BE49-F238E27FC236}">
                <a16:creationId xmlns:a16="http://schemas.microsoft.com/office/drawing/2014/main" id="{6A054366-32D3-DA43-9198-667799B31303}"/>
              </a:ext>
            </a:extLst>
          </p:cNvPr>
          <p:cNvSpPr txBox="1">
            <a:spLocks/>
          </p:cNvSpPr>
          <p:nvPr/>
        </p:nvSpPr>
        <p:spPr>
          <a:xfrm>
            <a:off x="530062" y="1287812"/>
            <a:ext cx="736435" cy="25294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l" defTabSz="914400" rtl="0" eaLnBrk="1" fontAlgn="auto" latinLnBrk="0" hangingPunct="1">
              <a:lnSpc>
                <a:spcPct val="100000"/>
              </a:lnSpc>
              <a:spcAft>
                <a:spcPts val="1800"/>
              </a:spcAft>
              <a:buClr>
                <a:srgbClr val="666666"/>
              </a:buClr>
              <a:buSzPts val="1400"/>
              <a:buFont typeface="Roboto"/>
              <a:buNone/>
              <a:tabLst/>
              <a:defRPr/>
            </a:pPr>
            <a:r>
              <a:rPr kumimoji="0" lang="en-US" sz="1300" i="1" u="none" strike="noStrike" kern="0" cap="none" spc="0" normalizeH="0" baseline="0" noProof="0" dirty="0">
                <a:ln>
                  <a:noFill/>
                </a:ln>
                <a:solidFill>
                  <a:schemeClr val="tx1">
                    <a:lumMod val="85000"/>
                    <a:lumOff val="15000"/>
                  </a:schemeClr>
                </a:solidFill>
                <a:effectLst/>
                <a:uLnTx/>
                <a:uFillTx/>
                <a:latin typeface="Times" charset="0"/>
                <a:ea typeface="Times" charset="0"/>
                <a:cs typeface="Times" charset="0"/>
                <a:sym typeface="Roboto"/>
              </a:rPr>
              <a:t>Analysis:</a:t>
            </a:r>
          </a:p>
        </p:txBody>
      </p:sp>
      <p:cxnSp>
        <p:nvCxnSpPr>
          <p:cNvPr id="48" name="Conector recto 9">
            <a:extLst>
              <a:ext uri="{FF2B5EF4-FFF2-40B4-BE49-F238E27FC236}">
                <a16:creationId xmlns:a16="http://schemas.microsoft.com/office/drawing/2014/main" id="{72CEE6AB-B09C-2A47-B610-9C43A415768F}"/>
              </a:ext>
            </a:extLst>
          </p:cNvPr>
          <p:cNvCxnSpPr>
            <a:cxnSpLocks/>
          </p:cNvCxnSpPr>
          <p:nvPr/>
        </p:nvCxnSpPr>
        <p:spPr>
          <a:xfrm flipV="1">
            <a:off x="1252032" y="1362066"/>
            <a:ext cx="0" cy="116313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4" name="Group 13">
            <a:extLst>
              <a:ext uri="{FF2B5EF4-FFF2-40B4-BE49-F238E27FC236}">
                <a16:creationId xmlns:a16="http://schemas.microsoft.com/office/drawing/2014/main" id="{A2270180-6CFA-3045-8B79-A2D696A3305D}"/>
              </a:ext>
            </a:extLst>
          </p:cNvPr>
          <p:cNvGrpSpPr/>
          <p:nvPr/>
        </p:nvGrpSpPr>
        <p:grpSpPr>
          <a:xfrm>
            <a:off x="521823" y="3017518"/>
            <a:ext cx="6229257" cy="1557998"/>
            <a:chOff x="473375" y="2950338"/>
            <a:chExt cx="6229257" cy="1557998"/>
          </a:xfrm>
        </p:grpSpPr>
        <p:sp>
          <p:nvSpPr>
            <p:cNvPr id="673" name="Google Shape;673;p13"/>
            <p:cNvSpPr/>
            <p:nvPr/>
          </p:nvSpPr>
          <p:spPr>
            <a:xfrm>
              <a:off x="473375" y="2950338"/>
              <a:ext cx="1272300" cy="127659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500"/>
                </a:spcAft>
                <a:buNone/>
              </a:pPr>
              <a:r>
                <a:rPr lang="en-AU" sz="1300" i="1" dirty="0">
                  <a:solidFill>
                    <a:schemeClr val="bg1"/>
                  </a:solidFill>
                  <a:latin typeface="Times" charset="0"/>
                  <a:sym typeface="Calibri"/>
                </a:rPr>
                <a:t>Training: </a:t>
              </a:r>
            </a:p>
            <a:p>
              <a:pPr marL="0" marR="0" lvl="0" indent="0" algn="l" rtl="0">
                <a:lnSpc>
                  <a:spcPct val="85000"/>
                </a:lnSpc>
                <a:spcBef>
                  <a:spcPts val="0"/>
                </a:spcBef>
                <a:spcAft>
                  <a:spcPts val="0"/>
                </a:spcAft>
                <a:buNone/>
              </a:pPr>
              <a:r>
                <a:rPr lang="en-AU" sz="1000" b="0" strike="noStrike" dirty="0">
                  <a:solidFill>
                    <a:schemeClr val="bg1"/>
                  </a:solidFill>
                  <a:latin typeface="Calibri"/>
                  <a:ea typeface="Calibri"/>
                  <a:cs typeface="Calibri"/>
                  <a:sym typeface="Calibri"/>
                </a:rPr>
                <a:t>So that the model can learn how to predict the goodness of each project, we split the proposals in </a:t>
              </a:r>
              <a:r>
                <a:rPr lang="en-AU" sz="1000" b="1" strike="noStrike" dirty="0">
                  <a:solidFill>
                    <a:schemeClr val="bg1"/>
                  </a:solidFill>
                  <a:latin typeface="Calibri"/>
                  <a:ea typeface="Calibri"/>
                  <a:cs typeface="Calibri"/>
                  <a:sym typeface="Calibri"/>
                </a:rPr>
                <a:t>3 partitions</a:t>
              </a:r>
              <a:r>
                <a:rPr lang="en-AU" sz="1000" b="0" strike="noStrike" dirty="0">
                  <a:solidFill>
                    <a:schemeClr val="bg1"/>
                  </a:solidFill>
                  <a:latin typeface="Calibri"/>
                  <a:ea typeface="Calibri"/>
                  <a:cs typeface="Calibri"/>
                  <a:sym typeface="Calibri"/>
                </a:rPr>
                <a:t>:</a:t>
              </a:r>
              <a:endParaRPr lang="en-AU" sz="1000" dirty="0">
                <a:solidFill>
                  <a:schemeClr val="bg1"/>
                </a:solidFill>
              </a:endParaRPr>
            </a:p>
          </p:txBody>
        </p:sp>
        <p:grpSp>
          <p:nvGrpSpPr>
            <p:cNvPr id="52" name="Group 51">
              <a:extLst>
                <a:ext uri="{FF2B5EF4-FFF2-40B4-BE49-F238E27FC236}">
                  <a16:creationId xmlns:a16="http://schemas.microsoft.com/office/drawing/2014/main" id="{199856A6-4012-614F-9D0F-AE57B7EAC5CB}"/>
                </a:ext>
              </a:extLst>
            </p:cNvPr>
            <p:cNvGrpSpPr/>
            <p:nvPr/>
          </p:nvGrpSpPr>
          <p:grpSpPr>
            <a:xfrm>
              <a:off x="2119470" y="2993326"/>
              <a:ext cx="4583162" cy="1515010"/>
              <a:chOff x="554942" y="1944482"/>
              <a:chExt cx="4583162" cy="1515010"/>
            </a:xfrm>
          </p:grpSpPr>
          <p:sp>
            <p:nvSpPr>
              <p:cNvPr id="53" name="Cheurón 7">
                <a:extLst>
                  <a:ext uri="{FF2B5EF4-FFF2-40B4-BE49-F238E27FC236}">
                    <a16:creationId xmlns:a16="http://schemas.microsoft.com/office/drawing/2014/main" id="{96A58973-3599-6945-966A-C8913EF8D1C1}"/>
                  </a:ext>
                </a:extLst>
              </p:cNvPr>
              <p:cNvSpPr/>
              <p:nvPr/>
            </p:nvSpPr>
            <p:spPr>
              <a:xfrm>
                <a:off x="554942" y="1944482"/>
                <a:ext cx="1524337" cy="506937"/>
              </a:xfrm>
              <a:prstGeom prst="chevron">
                <a:avLst>
                  <a:gd name="adj" fmla="val 17028"/>
                </a:avLst>
              </a:prstGeom>
              <a:solidFill>
                <a:srgbClr val="FF6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Cheurón 9">
                <a:extLst>
                  <a:ext uri="{FF2B5EF4-FFF2-40B4-BE49-F238E27FC236}">
                    <a16:creationId xmlns:a16="http://schemas.microsoft.com/office/drawing/2014/main" id="{57595318-55E7-C140-A306-3D031C5F39CD}"/>
                  </a:ext>
                </a:extLst>
              </p:cNvPr>
              <p:cNvSpPr/>
              <p:nvPr/>
            </p:nvSpPr>
            <p:spPr>
              <a:xfrm>
                <a:off x="2025827" y="1944482"/>
                <a:ext cx="1689346" cy="506937"/>
              </a:xfrm>
              <a:prstGeom prst="chevron">
                <a:avLst>
                  <a:gd name="adj" fmla="val 17028"/>
                </a:avLst>
              </a:prstGeom>
              <a:solidFill>
                <a:srgbClr val="FF6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Cheurón 10">
                <a:extLst>
                  <a:ext uri="{FF2B5EF4-FFF2-40B4-BE49-F238E27FC236}">
                    <a16:creationId xmlns:a16="http://schemas.microsoft.com/office/drawing/2014/main" id="{407C11ED-ED95-324E-9A1B-570424804C8E}"/>
                  </a:ext>
                </a:extLst>
              </p:cNvPr>
              <p:cNvSpPr/>
              <p:nvPr/>
            </p:nvSpPr>
            <p:spPr>
              <a:xfrm>
                <a:off x="3763715" y="1944482"/>
                <a:ext cx="1374389" cy="506937"/>
              </a:xfrm>
              <a:prstGeom prst="chevron">
                <a:avLst>
                  <a:gd name="adj" fmla="val 17028"/>
                </a:avLst>
              </a:prstGeom>
              <a:solidFill>
                <a:srgbClr val="EA5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6" name="CustomShape 3">
                <a:extLst>
                  <a:ext uri="{FF2B5EF4-FFF2-40B4-BE49-F238E27FC236}">
                    <a16:creationId xmlns:a16="http://schemas.microsoft.com/office/drawing/2014/main" id="{D145218F-9801-6343-ACCB-426AC7121F69}"/>
                  </a:ext>
                </a:extLst>
              </p:cNvPr>
              <p:cNvSpPr/>
              <p:nvPr/>
            </p:nvSpPr>
            <p:spPr>
              <a:xfrm>
                <a:off x="735569" y="1946163"/>
                <a:ext cx="218514" cy="242182"/>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nSpc>
                    <a:spcPct val="100000"/>
                  </a:lnSpc>
                  <a:spcBef>
                    <a:spcPts val="1001"/>
                  </a:spcBef>
                  <a:buClr>
                    <a:srgbClr val="000000"/>
                  </a:buClr>
                  <a:tabLst>
                    <a:tab pos="0" algn="l"/>
                  </a:tabLst>
                </a:pPr>
                <a:r>
                  <a:rPr lang="en-US" sz="2000" b="1" i="1" strike="noStrike" spc="-1" dirty="0">
                    <a:solidFill>
                      <a:schemeClr val="bg1"/>
                    </a:solidFill>
                    <a:latin typeface="Times" pitchFamily="2" charset="0"/>
                    <a:ea typeface="Calibri" charset="0"/>
                    <a:cs typeface="Calibri" charset="0"/>
                  </a:rPr>
                  <a:t>1</a:t>
                </a:r>
              </a:p>
            </p:txBody>
          </p:sp>
          <p:sp>
            <p:nvSpPr>
              <p:cNvPr id="57" name="CustomShape 3">
                <a:extLst>
                  <a:ext uri="{FF2B5EF4-FFF2-40B4-BE49-F238E27FC236}">
                    <a16:creationId xmlns:a16="http://schemas.microsoft.com/office/drawing/2014/main" id="{D0371AEF-A214-AA4C-BA18-D29A390D6300}"/>
                  </a:ext>
                </a:extLst>
              </p:cNvPr>
              <p:cNvSpPr/>
              <p:nvPr/>
            </p:nvSpPr>
            <p:spPr>
              <a:xfrm>
                <a:off x="2207267" y="1946163"/>
                <a:ext cx="592961" cy="242182"/>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nSpc>
                    <a:spcPct val="100000"/>
                  </a:lnSpc>
                  <a:buClr>
                    <a:srgbClr val="000000"/>
                  </a:buClr>
                  <a:tabLst>
                    <a:tab pos="0" algn="l"/>
                  </a:tabLst>
                </a:pPr>
                <a:r>
                  <a:rPr lang="en-US" sz="2000" b="1" i="1" strike="noStrike" spc="-1" dirty="0">
                    <a:solidFill>
                      <a:schemeClr val="bg1"/>
                    </a:solidFill>
                    <a:latin typeface="Times" pitchFamily="2" charset="0"/>
                    <a:ea typeface="Calibri" charset="0"/>
                    <a:cs typeface="Calibri" charset="0"/>
                  </a:rPr>
                  <a:t>2</a:t>
                </a:r>
              </a:p>
            </p:txBody>
          </p:sp>
          <p:sp>
            <p:nvSpPr>
              <p:cNvPr id="58" name="CustomShape 3">
                <a:extLst>
                  <a:ext uri="{FF2B5EF4-FFF2-40B4-BE49-F238E27FC236}">
                    <a16:creationId xmlns:a16="http://schemas.microsoft.com/office/drawing/2014/main" id="{BA31214D-074C-5C41-9337-190092A6A699}"/>
                  </a:ext>
                </a:extLst>
              </p:cNvPr>
              <p:cNvSpPr/>
              <p:nvPr/>
            </p:nvSpPr>
            <p:spPr>
              <a:xfrm>
                <a:off x="3919591" y="1946163"/>
                <a:ext cx="306050" cy="242182"/>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nSpc>
                    <a:spcPct val="100000"/>
                  </a:lnSpc>
                  <a:buClr>
                    <a:srgbClr val="000000"/>
                  </a:buClr>
                  <a:tabLst>
                    <a:tab pos="0" algn="l"/>
                  </a:tabLst>
                </a:pPr>
                <a:r>
                  <a:rPr lang="en-US" sz="2000" b="1" i="1" strike="noStrike" spc="-1" dirty="0">
                    <a:solidFill>
                      <a:schemeClr val="bg1"/>
                    </a:solidFill>
                    <a:latin typeface="Times" pitchFamily="2" charset="0"/>
                    <a:ea typeface="Calibri" charset="0"/>
                    <a:cs typeface="Calibri" charset="0"/>
                  </a:rPr>
                  <a:t>3</a:t>
                </a:r>
              </a:p>
            </p:txBody>
          </p:sp>
          <p:sp>
            <p:nvSpPr>
              <p:cNvPr id="61" name="CustomShape 3">
                <a:extLst>
                  <a:ext uri="{FF2B5EF4-FFF2-40B4-BE49-F238E27FC236}">
                    <a16:creationId xmlns:a16="http://schemas.microsoft.com/office/drawing/2014/main" id="{7EF7E1DC-C3E5-C64E-AAFD-58046F2A23A3}"/>
                  </a:ext>
                </a:extLst>
              </p:cNvPr>
              <p:cNvSpPr/>
              <p:nvPr/>
            </p:nvSpPr>
            <p:spPr>
              <a:xfrm>
                <a:off x="3919591" y="2226173"/>
                <a:ext cx="1190792" cy="225246"/>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Autofit/>
              </a:bodyPr>
              <a:lstStyle/>
              <a:p>
                <a:pPr>
                  <a:lnSpc>
                    <a:spcPts val="1400"/>
                  </a:lnSpc>
                  <a:spcAft>
                    <a:spcPts val="500"/>
                  </a:spcAft>
                  <a:buClr>
                    <a:srgbClr val="000000"/>
                  </a:buClr>
                  <a:tabLst>
                    <a:tab pos="0" algn="l"/>
                  </a:tabLst>
                </a:pPr>
                <a:r>
                  <a:rPr lang="en-US" sz="1400" i="1" spc="-1" dirty="0">
                    <a:solidFill>
                      <a:schemeClr val="bg1"/>
                    </a:solidFill>
                    <a:latin typeface="Times" charset="0"/>
                    <a:ea typeface="Times" charset="0"/>
                    <a:cs typeface="Times" charset="0"/>
                  </a:rPr>
                  <a:t>Test:</a:t>
                </a:r>
                <a:endParaRPr lang="en-US" sz="1100" b="0" strike="noStrike" spc="-1" dirty="0">
                  <a:solidFill>
                    <a:schemeClr val="tx1">
                      <a:lumMod val="85000"/>
                      <a:lumOff val="15000"/>
                    </a:schemeClr>
                  </a:solidFill>
                  <a:latin typeface="Calibri" charset="0"/>
                  <a:ea typeface="Calibri" charset="0"/>
                  <a:cs typeface="Calibri" charset="0"/>
                </a:endParaRPr>
              </a:p>
            </p:txBody>
          </p:sp>
          <p:sp>
            <p:nvSpPr>
              <p:cNvPr id="62" name="CustomShape 3">
                <a:extLst>
                  <a:ext uri="{FF2B5EF4-FFF2-40B4-BE49-F238E27FC236}">
                    <a16:creationId xmlns:a16="http://schemas.microsoft.com/office/drawing/2014/main" id="{757CE8D9-7FE4-E643-AFBD-8516D3C4363B}"/>
                  </a:ext>
                </a:extLst>
              </p:cNvPr>
              <p:cNvSpPr/>
              <p:nvPr/>
            </p:nvSpPr>
            <p:spPr>
              <a:xfrm>
                <a:off x="687328" y="2571750"/>
                <a:ext cx="1367591" cy="736044"/>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spcBef>
                    <a:spcPts val="0"/>
                  </a:spcBef>
                  <a:spcAft>
                    <a:spcPts val="300"/>
                  </a:spcAft>
                  <a:buClr>
                    <a:srgbClr val="000000"/>
                  </a:buClr>
                  <a:tabLst>
                    <a:tab pos="0" algn="l"/>
                  </a:tabLst>
                </a:pPr>
                <a:r>
                  <a:rPr lang="en-US" sz="950" b="0" strike="noStrike" spc="-1" dirty="0">
                    <a:solidFill>
                      <a:schemeClr val="bg1"/>
                    </a:solidFill>
                    <a:latin typeface="Calibri" charset="0"/>
                    <a:ea typeface="Calibri" charset="0"/>
                    <a:cs typeface="Calibri" charset="0"/>
                  </a:rPr>
                  <a:t>Model learns patterns from both inputs (text) and labels (evaluation results).</a:t>
                </a:r>
              </a:p>
              <a:p>
                <a:pPr>
                  <a:lnSpc>
                    <a:spcPct val="90000"/>
                  </a:lnSpc>
                  <a:spcBef>
                    <a:spcPts val="0"/>
                  </a:spcBef>
                  <a:spcAft>
                    <a:spcPts val="300"/>
                  </a:spcAft>
                  <a:buClr>
                    <a:srgbClr val="000000"/>
                  </a:buClr>
                  <a:tabLst>
                    <a:tab pos="0" algn="l"/>
                  </a:tabLst>
                </a:pPr>
                <a:r>
                  <a:rPr lang="en-US" sz="950" b="1" spc="-1" dirty="0">
                    <a:solidFill>
                      <a:schemeClr val="bg1"/>
                    </a:solidFill>
                    <a:latin typeface="Calibri" charset="0"/>
                    <a:ea typeface="Calibri" charset="0"/>
                    <a:cs typeface="Calibri" charset="0"/>
                  </a:rPr>
                  <a:t>70% of proposals </a:t>
                </a:r>
                <a:r>
                  <a:rPr lang="en-US" sz="950" spc="-1" dirty="0">
                    <a:solidFill>
                      <a:schemeClr val="bg1"/>
                    </a:solidFill>
                    <a:latin typeface="Calibri" charset="0"/>
                    <a:ea typeface="Calibri" charset="0"/>
                    <a:cs typeface="Calibri" charset="0"/>
                  </a:rPr>
                  <a:t>from </a:t>
                </a:r>
                <a:br>
                  <a:rPr lang="en-US" sz="950" spc="-1" dirty="0">
                    <a:solidFill>
                      <a:schemeClr val="bg1"/>
                    </a:solidFill>
                    <a:latin typeface="Calibri" charset="0"/>
                    <a:ea typeface="Calibri" charset="0"/>
                    <a:cs typeface="Calibri" charset="0"/>
                  </a:rPr>
                </a:br>
                <a:r>
                  <a:rPr lang="en-US" sz="950" spc="-1" dirty="0">
                    <a:solidFill>
                      <a:schemeClr val="bg1"/>
                    </a:solidFill>
                    <a:latin typeface="Calibri" charset="0"/>
                    <a:ea typeface="Calibri" charset="0"/>
                    <a:cs typeface="Calibri" charset="0"/>
                  </a:rPr>
                  <a:t>HR18, HR19, HR20 and HR21.</a:t>
                </a:r>
              </a:p>
            </p:txBody>
          </p:sp>
          <p:sp>
            <p:nvSpPr>
              <p:cNvPr id="63" name="CustomShape 3">
                <a:extLst>
                  <a:ext uri="{FF2B5EF4-FFF2-40B4-BE49-F238E27FC236}">
                    <a16:creationId xmlns:a16="http://schemas.microsoft.com/office/drawing/2014/main" id="{A22188A4-B1B9-B941-BFCF-51F5A18A51AD}"/>
                  </a:ext>
                </a:extLst>
              </p:cNvPr>
              <p:cNvSpPr/>
              <p:nvPr/>
            </p:nvSpPr>
            <p:spPr>
              <a:xfrm>
                <a:off x="2233930" y="2571751"/>
                <a:ext cx="1379836" cy="887741"/>
              </a:xfrm>
              <a:prstGeom prst="rect">
                <a:avLst/>
              </a:prstGeom>
              <a:noFill/>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spcBef>
                    <a:spcPts val="0"/>
                  </a:spcBef>
                  <a:spcAft>
                    <a:spcPts val="300"/>
                  </a:spcAft>
                  <a:buClr>
                    <a:srgbClr val="000000"/>
                  </a:buClr>
                  <a:tabLst>
                    <a:tab pos="0" algn="l"/>
                  </a:tabLst>
                </a:pPr>
                <a:r>
                  <a:rPr lang="en-US" sz="950" b="0" strike="noStrike" spc="-1" dirty="0">
                    <a:solidFill>
                      <a:schemeClr val="bg1"/>
                    </a:solidFill>
                    <a:latin typeface="Calibri" charset="0"/>
                    <a:ea typeface="Calibri" charset="0"/>
                    <a:cs typeface="Calibri" charset="0"/>
                  </a:rPr>
                  <a:t>Model only sees the inputs (text) and it doesn’t learn from the evaluation results.</a:t>
                </a:r>
              </a:p>
              <a:p>
                <a:pPr>
                  <a:lnSpc>
                    <a:spcPct val="90000"/>
                  </a:lnSpc>
                  <a:spcBef>
                    <a:spcPts val="0"/>
                  </a:spcBef>
                  <a:spcAft>
                    <a:spcPts val="300"/>
                  </a:spcAft>
                  <a:buClr>
                    <a:srgbClr val="000000"/>
                  </a:buClr>
                  <a:tabLst>
                    <a:tab pos="0" algn="l"/>
                  </a:tabLst>
                </a:pPr>
                <a:r>
                  <a:rPr lang="en-US" sz="950" b="1" spc="-1" dirty="0">
                    <a:solidFill>
                      <a:schemeClr val="bg1"/>
                    </a:solidFill>
                    <a:latin typeface="Calibri" charset="0"/>
                    <a:ea typeface="Calibri" charset="0"/>
                    <a:cs typeface="Calibri" charset="0"/>
                  </a:rPr>
                  <a:t>30% of proposals </a:t>
                </a:r>
                <a:br>
                  <a:rPr lang="en-US" sz="950" b="1" spc="-1" dirty="0">
                    <a:solidFill>
                      <a:schemeClr val="bg1"/>
                    </a:solidFill>
                    <a:latin typeface="Calibri" charset="0"/>
                    <a:ea typeface="Calibri" charset="0"/>
                    <a:cs typeface="Calibri" charset="0"/>
                  </a:rPr>
                </a:br>
                <a:r>
                  <a:rPr lang="en-US" sz="950" spc="-1" dirty="0">
                    <a:solidFill>
                      <a:schemeClr val="bg1"/>
                    </a:solidFill>
                    <a:latin typeface="Calibri" charset="0"/>
                    <a:ea typeface="Calibri" charset="0"/>
                    <a:cs typeface="Calibri" charset="0"/>
                  </a:rPr>
                  <a:t>from HR18, HR19, HR20 and HR21.</a:t>
                </a:r>
              </a:p>
              <a:p>
                <a:pPr>
                  <a:lnSpc>
                    <a:spcPct val="90000"/>
                  </a:lnSpc>
                  <a:spcBef>
                    <a:spcPts val="0"/>
                  </a:spcBef>
                  <a:spcAft>
                    <a:spcPts val="300"/>
                  </a:spcAft>
                  <a:buClr>
                    <a:srgbClr val="000000"/>
                  </a:buClr>
                  <a:tabLst>
                    <a:tab pos="0" algn="l"/>
                  </a:tabLst>
                </a:pPr>
                <a:endParaRPr lang="en-US" sz="950" b="0" strike="noStrike" spc="-1" dirty="0">
                  <a:solidFill>
                    <a:schemeClr val="bg1"/>
                  </a:solidFill>
                  <a:latin typeface="Calibri" charset="0"/>
                  <a:ea typeface="Calibri" charset="0"/>
                  <a:cs typeface="Calibri" charset="0"/>
                </a:endParaRPr>
              </a:p>
            </p:txBody>
          </p:sp>
          <p:sp>
            <p:nvSpPr>
              <p:cNvPr id="64" name="CustomShape 3">
                <a:extLst>
                  <a:ext uri="{FF2B5EF4-FFF2-40B4-BE49-F238E27FC236}">
                    <a16:creationId xmlns:a16="http://schemas.microsoft.com/office/drawing/2014/main" id="{87C46D8C-3D54-2444-A608-A7788F84176F}"/>
                  </a:ext>
                </a:extLst>
              </p:cNvPr>
              <p:cNvSpPr/>
              <p:nvPr/>
            </p:nvSpPr>
            <p:spPr>
              <a:xfrm>
                <a:off x="3919591" y="2571750"/>
                <a:ext cx="1190792" cy="606336"/>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spcBef>
                    <a:spcPts val="0"/>
                  </a:spcBef>
                  <a:spcAft>
                    <a:spcPts val="300"/>
                  </a:spcAft>
                  <a:buClr>
                    <a:srgbClr val="000000"/>
                  </a:buClr>
                  <a:tabLst>
                    <a:tab pos="0" algn="l"/>
                  </a:tabLst>
                </a:pPr>
                <a:r>
                  <a:rPr lang="en-US" sz="950" b="0" strike="noStrike" spc="-1" dirty="0">
                    <a:solidFill>
                      <a:schemeClr val="bg1"/>
                    </a:solidFill>
                    <a:latin typeface="Calibri" charset="0"/>
                    <a:ea typeface="Calibri" charset="0"/>
                    <a:cs typeface="Calibri" charset="0"/>
                  </a:rPr>
                  <a:t>This data is used </a:t>
                </a:r>
                <a:br>
                  <a:rPr lang="en-US" sz="950" b="0" strike="noStrike" spc="-1" dirty="0">
                    <a:solidFill>
                      <a:schemeClr val="bg1"/>
                    </a:solidFill>
                    <a:latin typeface="Calibri" charset="0"/>
                    <a:ea typeface="Calibri" charset="0"/>
                    <a:cs typeface="Calibri" charset="0"/>
                  </a:rPr>
                </a:br>
                <a:r>
                  <a:rPr lang="en-US" sz="950" b="0" strike="noStrike" spc="-1" dirty="0">
                    <a:solidFill>
                      <a:schemeClr val="bg1"/>
                    </a:solidFill>
                    <a:latin typeface="Calibri" charset="0"/>
                    <a:ea typeface="Calibri" charset="0"/>
                    <a:cs typeface="Calibri" charset="0"/>
                  </a:rPr>
                  <a:t>for the final validation of the model.</a:t>
                </a:r>
              </a:p>
              <a:p>
                <a:pPr>
                  <a:lnSpc>
                    <a:spcPct val="90000"/>
                  </a:lnSpc>
                  <a:spcBef>
                    <a:spcPts val="0"/>
                  </a:spcBef>
                  <a:spcAft>
                    <a:spcPts val="300"/>
                  </a:spcAft>
                  <a:buClr>
                    <a:srgbClr val="000000"/>
                  </a:buClr>
                  <a:tabLst>
                    <a:tab pos="0" algn="l"/>
                  </a:tabLst>
                </a:pPr>
                <a:r>
                  <a:rPr lang="en-US" sz="950" b="1" spc="-1" dirty="0">
                    <a:solidFill>
                      <a:schemeClr val="bg1"/>
                    </a:solidFill>
                    <a:latin typeface="Calibri" charset="0"/>
                    <a:ea typeface="Calibri" charset="0"/>
                    <a:cs typeface="Calibri" charset="0"/>
                  </a:rPr>
                  <a:t>HR22</a:t>
                </a:r>
              </a:p>
              <a:p>
                <a:pPr>
                  <a:lnSpc>
                    <a:spcPct val="90000"/>
                  </a:lnSpc>
                  <a:spcBef>
                    <a:spcPts val="0"/>
                  </a:spcBef>
                  <a:spcAft>
                    <a:spcPts val="300"/>
                  </a:spcAft>
                  <a:buClr>
                    <a:srgbClr val="000000"/>
                  </a:buClr>
                  <a:tabLst>
                    <a:tab pos="0" algn="l"/>
                  </a:tabLst>
                </a:pPr>
                <a:endParaRPr lang="en-US" sz="950" b="0" strike="noStrike" spc="-1" dirty="0">
                  <a:solidFill>
                    <a:schemeClr val="bg1"/>
                  </a:solidFill>
                  <a:latin typeface="Calibri" charset="0"/>
                  <a:ea typeface="Calibri" charset="0"/>
                  <a:cs typeface="Calibri" charset="0"/>
                </a:endParaRPr>
              </a:p>
            </p:txBody>
          </p:sp>
          <p:sp>
            <p:nvSpPr>
              <p:cNvPr id="32" name="CustomShape 3">
                <a:extLst>
                  <a:ext uri="{FF2B5EF4-FFF2-40B4-BE49-F238E27FC236}">
                    <a16:creationId xmlns:a16="http://schemas.microsoft.com/office/drawing/2014/main" id="{A2DFE030-48D4-164C-B7AD-30A8C6526F12}"/>
                  </a:ext>
                </a:extLst>
              </p:cNvPr>
              <p:cNvSpPr/>
              <p:nvPr/>
            </p:nvSpPr>
            <p:spPr>
              <a:xfrm>
                <a:off x="2191458" y="2226173"/>
                <a:ext cx="1190792" cy="225246"/>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Autofit/>
              </a:bodyPr>
              <a:lstStyle/>
              <a:p>
                <a:pPr>
                  <a:lnSpc>
                    <a:spcPts val="1400"/>
                  </a:lnSpc>
                  <a:spcAft>
                    <a:spcPts val="500"/>
                  </a:spcAft>
                  <a:buClr>
                    <a:srgbClr val="000000"/>
                  </a:buClr>
                  <a:tabLst>
                    <a:tab pos="0" algn="l"/>
                  </a:tabLst>
                </a:pPr>
                <a:r>
                  <a:rPr lang="en-US" sz="1400" i="1" spc="-1" dirty="0">
                    <a:solidFill>
                      <a:schemeClr val="bg1"/>
                    </a:solidFill>
                    <a:latin typeface="Times" charset="0"/>
                    <a:ea typeface="Times" charset="0"/>
                    <a:cs typeface="Times" charset="0"/>
                  </a:rPr>
                  <a:t>Validation:</a:t>
                </a:r>
                <a:endParaRPr lang="en-US" sz="1100" b="0" strike="noStrike" spc="-1" dirty="0">
                  <a:solidFill>
                    <a:schemeClr val="tx1">
                      <a:lumMod val="85000"/>
                      <a:lumOff val="15000"/>
                    </a:schemeClr>
                  </a:solidFill>
                  <a:latin typeface="Calibri" charset="0"/>
                  <a:ea typeface="Calibri" charset="0"/>
                  <a:cs typeface="Calibri" charset="0"/>
                </a:endParaRPr>
              </a:p>
            </p:txBody>
          </p:sp>
          <p:sp>
            <p:nvSpPr>
              <p:cNvPr id="33" name="CustomShape 3">
                <a:extLst>
                  <a:ext uri="{FF2B5EF4-FFF2-40B4-BE49-F238E27FC236}">
                    <a16:creationId xmlns:a16="http://schemas.microsoft.com/office/drawing/2014/main" id="{0F098935-E4A6-D04F-9181-5D92DED8DE9D}"/>
                  </a:ext>
                </a:extLst>
              </p:cNvPr>
              <p:cNvSpPr/>
              <p:nvPr/>
            </p:nvSpPr>
            <p:spPr>
              <a:xfrm>
                <a:off x="706607" y="2226173"/>
                <a:ext cx="1190792" cy="225246"/>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Autofit/>
              </a:bodyPr>
              <a:lstStyle/>
              <a:p>
                <a:pPr>
                  <a:lnSpc>
                    <a:spcPts val="1400"/>
                  </a:lnSpc>
                  <a:spcAft>
                    <a:spcPts val="500"/>
                  </a:spcAft>
                  <a:buClr>
                    <a:srgbClr val="000000"/>
                  </a:buClr>
                  <a:tabLst>
                    <a:tab pos="0" algn="l"/>
                  </a:tabLst>
                </a:pPr>
                <a:r>
                  <a:rPr lang="en-US" sz="1400" i="1" spc="-1" dirty="0">
                    <a:solidFill>
                      <a:schemeClr val="bg1"/>
                    </a:solidFill>
                    <a:latin typeface="Times" charset="0"/>
                    <a:ea typeface="Times" charset="0"/>
                    <a:cs typeface="Times" charset="0"/>
                  </a:rPr>
                  <a:t>Training:</a:t>
                </a:r>
                <a:endParaRPr lang="en-US" sz="1100" b="0" strike="noStrike" spc="-1" dirty="0">
                  <a:solidFill>
                    <a:schemeClr val="tx1">
                      <a:lumMod val="85000"/>
                      <a:lumOff val="15000"/>
                    </a:schemeClr>
                  </a:solidFill>
                  <a:latin typeface="Calibri" charset="0"/>
                  <a:ea typeface="Calibri" charset="0"/>
                  <a:cs typeface="Calibri" charset="0"/>
                </a:endParaRPr>
              </a:p>
            </p:txBody>
          </p:sp>
        </p:grpSp>
        <p:cxnSp>
          <p:nvCxnSpPr>
            <p:cNvPr id="68" name="Conector recto 9">
              <a:extLst>
                <a:ext uri="{FF2B5EF4-FFF2-40B4-BE49-F238E27FC236}">
                  <a16:creationId xmlns:a16="http://schemas.microsoft.com/office/drawing/2014/main" id="{3D10B55C-37A0-504F-B048-0A6213A96704}"/>
                </a:ext>
              </a:extLst>
            </p:cNvPr>
            <p:cNvCxnSpPr>
              <a:cxnSpLocks/>
            </p:cNvCxnSpPr>
            <p:nvPr/>
          </p:nvCxnSpPr>
          <p:spPr>
            <a:xfrm flipV="1">
              <a:off x="1942374" y="2981682"/>
              <a:ext cx="0" cy="143563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86" name="Google Shape;677;p13">
            <a:extLst>
              <a:ext uri="{FF2B5EF4-FFF2-40B4-BE49-F238E27FC236}">
                <a16:creationId xmlns:a16="http://schemas.microsoft.com/office/drawing/2014/main" id="{3A9B9CB6-F8BC-9547-AF58-3661C176D659}"/>
              </a:ext>
            </a:extLst>
          </p:cNvPr>
          <p:cNvCxnSpPr>
            <a:cxnSpLocks/>
          </p:cNvCxnSpPr>
          <p:nvPr/>
        </p:nvCxnSpPr>
        <p:spPr>
          <a:xfrm flipH="1">
            <a:off x="498448" y="2790105"/>
            <a:ext cx="6252632" cy="0"/>
          </a:xfrm>
          <a:prstGeom prst="straightConnector1">
            <a:avLst/>
          </a:prstGeom>
          <a:noFill/>
          <a:ln w="6350" cap="flat" cmpd="sng">
            <a:solidFill>
              <a:schemeClr val="dk1"/>
            </a:solidFill>
            <a:prstDash val="solid"/>
            <a:round/>
            <a:headEnd type="none" w="sm" len="sm"/>
            <a:tailEnd type="non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849" y="726183"/>
            <a:ext cx="5790777" cy="428902"/>
          </a:xfrm>
        </p:spPr>
        <p:txBody>
          <a:bodyPr/>
          <a:lstStyle/>
          <a:p>
            <a:r>
              <a:rPr lang="en-GB" noProof="0" dirty="0"/>
              <a:t>Pilot: </a:t>
            </a:r>
            <a:r>
              <a:rPr lang="en-GB" i="1" noProof="0" dirty="0"/>
              <a:t>3 rejection scenarios and expert confirmation</a:t>
            </a:r>
          </a:p>
        </p:txBody>
      </p:sp>
      <p:sp>
        <p:nvSpPr>
          <p:cNvPr id="8" name="Text Placeholder 8">
            <a:extLst>
              <a:ext uri="{FF2B5EF4-FFF2-40B4-BE49-F238E27FC236}">
                <a16:creationId xmlns:a16="http://schemas.microsoft.com/office/drawing/2014/main" id="{D108FA28-D1DF-4853-B58F-2A5B2AC89919}"/>
              </a:ext>
            </a:extLst>
          </p:cNvPr>
          <p:cNvSpPr txBox="1">
            <a:spLocks/>
          </p:cNvSpPr>
          <p:nvPr/>
        </p:nvSpPr>
        <p:spPr>
          <a:xfrm>
            <a:off x="533884" y="1968962"/>
            <a:ext cx="1068774" cy="1055417"/>
          </a:xfrm>
          <a:prstGeom prst="rect">
            <a:avLst/>
          </a:prstGeom>
        </p:spPr>
        <p:txBody>
          <a:bodyPr lIns="0" tIns="0" rIns="0" bIns="0"/>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fontAlgn="auto">
              <a:lnSpc>
                <a:spcPct val="85000"/>
              </a:lnSpc>
              <a:spcBef>
                <a:spcPts val="0"/>
              </a:spcBef>
              <a:spcAft>
                <a:spcPts val="500"/>
              </a:spcAft>
              <a:buNone/>
            </a:pPr>
            <a:r>
              <a:rPr lang="en-US" sz="1000" dirty="0">
                <a:latin typeface="Calibri" charset="0"/>
                <a:ea typeface="Calibri" charset="0"/>
                <a:cs typeface="Calibri" charset="0"/>
              </a:rPr>
              <a:t>Pre-rejection of those projects where </a:t>
            </a:r>
            <a:r>
              <a:rPr lang="en-US" sz="1000" b="1" dirty="0">
                <a:latin typeface="Calibri" charset="0"/>
                <a:ea typeface="Calibri" charset="0"/>
                <a:cs typeface="Calibri" charset="0"/>
              </a:rPr>
              <a:t>all 3 </a:t>
            </a:r>
            <a:r>
              <a:rPr lang="en-US" sz="1000" dirty="0">
                <a:latin typeface="Calibri" charset="0"/>
                <a:ea typeface="Calibri" charset="0"/>
                <a:cs typeface="Calibri" charset="0"/>
              </a:rPr>
              <a:t>AI models agree on rejection.</a:t>
            </a:r>
          </a:p>
          <a:p>
            <a:pPr marL="0" indent="0" fontAlgn="auto">
              <a:lnSpc>
                <a:spcPct val="85000"/>
              </a:lnSpc>
              <a:spcBef>
                <a:spcPts val="0"/>
              </a:spcBef>
              <a:spcAft>
                <a:spcPts val="500"/>
              </a:spcAft>
              <a:buNone/>
            </a:pPr>
            <a:r>
              <a:rPr lang="en-US" sz="1000" dirty="0">
                <a:latin typeface="Calibri" charset="0"/>
                <a:ea typeface="Calibri" charset="0"/>
                <a:cs typeface="Calibri" charset="0"/>
              </a:rPr>
              <a:t>(HR22: </a:t>
            </a:r>
            <a:r>
              <a:rPr lang="en-US" sz="1000" b="1" dirty="0">
                <a:latin typeface="Calibri" charset="0"/>
                <a:ea typeface="Calibri" charset="0"/>
                <a:cs typeface="Calibri" charset="0"/>
              </a:rPr>
              <a:t>116</a:t>
            </a:r>
            <a:r>
              <a:rPr lang="en-US" sz="1000" dirty="0">
                <a:latin typeface="Calibri" charset="0"/>
                <a:ea typeface="Calibri" charset="0"/>
                <a:cs typeface="Calibri" charset="0"/>
              </a:rPr>
              <a:t>/546)</a:t>
            </a:r>
            <a:endParaRPr lang="en-US" sz="1000" b="1" dirty="0">
              <a:latin typeface="Calibri" charset="0"/>
              <a:ea typeface="Calibri" charset="0"/>
              <a:cs typeface="Calibri" charset="0"/>
            </a:endParaRPr>
          </a:p>
        </p:txBody>
      </p:sp>
      <p:sp>
        <p:nvSpPr>
          <p:cNvPr id="10" name="Text Placeholder 8">
            <a:extLst>
              <a:ext uri="{FF2B5EF4-FFF2-40B4-BE49-F238E27FC236}">
                <a16:creationId xmlns:a16="http://schemas.microsoft.com/office/drawing/2014/main" id="{D108FA28-D1DF-4853-B58F-2A5B2AC89919}"/>
              </a:ext>
            </a:extLst>
          </p:cNvPr>
          <p:cNvSpPr txBox="1">
            <a:spLocks/>
          </p:cNvSpPr>
          <p:nvPr/>
        </p:nvSpPr>
        <p:spPr>
          <a:xfrm>
            <a:off x="1840715" y="1968962"/>
            <a:ext cx="969450" cy="974691"/>
          </a:xfrm>
          <a:prstGeom prst="rect">
            <a:avLst/>
          </a:prstGeom>
        </p:spPr>
        <p:txBody>
          <a:bodyPr lIns="0" tIns="0" rIns="0" bIns="0"/>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fontAlgn="auto">
              <a:lnSpc>
                <a:spcPct val="85000"/>
              </a:lnSpc>
              <a:spcBef>
                <a:spcPts val="0"/>
              </a:spcBef>
              <a:spcAft>
                <a:spcPts val="500"/>
              </a:spcAft>
              <a:buNone/>
            </a:pPr>
            <a:r>
              <a:rPr lang="en-US" sz="1000" dirty="0">
                <a:latin typeface="Calibri" charset="0"/>
                <a:ea typeface="Calibri" charset="0"/>
                <a:cs typeface="Calibri" charset="0"/>
              </a:rPr>
              <a:t>Pre-rejection of those projects where </a:t>
            </a:r>
            <a:r>
              <a:rPr lang="en-US" sz="1000" b="1" dirty="0">
                <a:latin typeface="Calibri" charset="0"/>
                <a:ea typeface="Calibri" charset="0"/>
                <a:cs typeface="Calibri" charset="0"/>
              </a:rPr>
              <a:t>at least 2 </a:t>
            </a:r>
            <a:r>
              <a:rPr lang="en-US" sz="1000" dirty="0">
                <a:latin typeface="Calibri" charset="0"/>
                <a:ea typeface="Calibri" charset="0"/>
                <a:cs typeface="Calibri" charset="0"/>
              </a:rPr>
              <a:t>AI models agree on rejection.</a:t>
            </a:r>
          </a:p>
          <a:p>
            <a:pPr marL="0" indent="0" fontAlgn="auto">
              <a:lnSpc>
                <a:spcPct val="85000"/>
              </a:lnSpc>
              <a:spcBef>
                <a:spcPts val="0"/>
              </a:spcBef>
              <a:spcAft>
                <a:spcPts val="500"/>
              </a:spcAft>
              <a:buNone/>
            </a:pPr>
            <a:r>
              <a:rPr lang="en-US" sz="1000" dirty="0">
                <a:latin typeface="Calibri" charset="0"/>
                <a:ea typeface="Calibri" charset="0"/>
                <a:cs typeface="Calibri" charset="0"/>
              </a:rPr>
              <a:t>(HR22: </a:t>
            </a:r>
            <a:r>
              <a:rPr lang="en-US" sz="1000" b="1" dirty="0">
                <a:latin typeface="Calibri" charset="0"/>
                <a:ea typeface="Calibri" charset="0"/>
                <a:cs typeface="Calibri" charset="0"/>
              </a:rPr>
              <a:t>160</a:t>
            </a:r>
            <a:r>
              <a:rPr lang="en-US" sz="1000" dirty="0">
                <a:latin typeface="Calibri" charset="0"/>
                <a:ea typeface="Calibri" charset="0"/>
                <a:cs typeface="Calibri" charset="0"/>
              </a:rPr>
              <a:t>/546)</a:t>
            </a:r>
            <a:endParaRPr lang="en-US" sz="1000" b="1" dirty="0">
              <a:latin typeface="Calibri" charset="0"/>
              <a:ea typeface="Calibri" charset="0"/>
              <a:cs typeface="Calibri" charset="0"/>
            </a:endParaRPr>
          </a:p>
        </p:txBody>
      </p:sp>
      <p:sp>
        <p:nvSpPr>
          <p:cNvPr id="11" name="Text Placeholder 8">
            <a:extLst>
              <a:ext uri="{FF2B5EF4-FFF2-40B4-BE49-F238E27FC236}">
                <a16:creationId xmlns:a16="http://schemas.microsoft.com/office/drawing/2014/main" id="{D108FA28-D1DF-4853-B58F-2A5B2AC89919}"/>
              </a:ext>
            </a:extLst>
          </p:cNvPr>
          <p:cNvSpPr txBox="1">
            <a:spLocks/>
          </p:cNvSpPr>
          <p:nvPr/>
        </p:nvSpPr>
        <p:spPr>
          <a:xfrm>
            <a:off x="3211265" y="1968962"/>
            <a:ext cx="1013382" cy="663272"/>
          </a:xfrm>
          <a:prstGeom prst="rect">
            <a:avLst/>
          </a:prstGeom>
        </p:spPr>
        <p:txBody>
          <a:bodyPr lIns="0" tIns="0" rIns="0" bIns="0"/>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fontAlgn="auto">
              <a:lnSpc>
                <a:spcPct val="85000"/>
              </a:lnSpc>
              <a:spcBef>
                <a:spcPts val="0"/>
              </a:spcBef>
              <a:spcAft>
                <a:spcPts val="500"/>
              </a:spcAft>
              <a:buNone/>
            </a:pPr>
            <a:r>
              <a:rPr lang="en-US" sz="1000" dirty="0">
                <a:latin typeface="Calibri" charset="0"/>
                <a:ea typeface="Calibri" charset="0"/>
                <a:cs typeface="Calibri" charset="0"/>
              </a:rPr>
              <a:t>Pre-rejection of those projects where </a:t>
            </a:r>
            <a:r>
              <a:rPr lang="en-US" sz="1000" b="1" dirty="0">
                <a:latin typeface="Calibri" charset="0"/>
                <a:ea typeface="Calibri" charset="0"/>
                <a:cs typeface="Calibri" charset="0"/>
              </a:rPr>
              <a:t>at least one </a:t>
            </a:r>
            <a:r>
              <a:rPr lang="en-US" sz="1000" dirty="0">
                <a:latin typeface="Calibri" charset="0"/>
                <a:ea typeface="Calibri" charset="0"/>
                <a:cs typeface="Calibri" charset="0"/>
              </a:rPr>
              <a:t>AI model agrees on rejection.</a:t>
            </a:r>
          </a:p>
          <a:p>
            <a:pPr marL="0" indent="0" fontAlgn="auto">
              <a:lnSpc>
                <a:spcPct val="85000"/>
              </a:lnSpc>
              <a:spcBef>
                <a:spcPts val="0"/>
              </a:spcBef>
              <a:spcAft>
                <a:spcPts val="500"/>
              </a:spcAft>
              <a:buNone/>
            </a:pPr>
            <a:r>
              <a:rPr lang="en-US" sz="1000" dirty="0">
                <a:latin typeface="Calibri" charset="0"/>
                <a:ea typeface="Calibri" charset="0"/>
                <a:cs typeface="Calibri" charset="0"/>
              </a:rPr>
              <a:t>(HR22: </a:t>
            </a:r>
            <a:r>
              <a:rPr lang="en-US" sz="1000" b="1" dirty="0">
                <a:latin typeface="Calibri" charset="0"/>
                <a:ea typeface="Calibri" charset="0"/>
                <a:cs typeface="Calibri" charset="0"/>
              </a:rPr>
              <a:t>216</a:t>
            </a:r>
            <a:r>
              <a:rPr lang="en-US" sz="1000" dirty="0">
                <a:latin typeface="Calibri" charset="0"/>
                <a:ea typeface="Calibri" charset="0"/>
                <a:cs typeface="Calibri" charset="0"/>
              </a:rPr>
              <a:t>/546)</a:t>
            </a:r>
            <a:endParaRPr lang="en-US" sz="1000" b="1" dirty="0">
              <a:latin typeface="Calibri" charset="0"/>
              <a:ea typeface="Calibri" charset="0"/>
              <a:cs typeface="Calibri" charset="0"/>
            </a:endParaRPr>
          </a:p>
        </p:txBody>
      </p:sp>
      <p:sp>
        <p:nvSpPr>
          <p:cNvPr id="3" name="Text Placeholder 8">
            <a:extLst>
              <a:ext uri="{FF2B5EF4-FFF2-40B4-BE49-F238E27FC236}">
                <a16:creationId xmlns:a16="http://schemas.microsoft.com/office/drawing/2014/main" id="{EC443F4C-C7AC-3782-5354-7A556D456B34}"/>
              </a:ext>
            </a:extLst>
          </p:cNvPr>
          <p:cNvSpPr txBox="1">
            <a:spLocks/>
          </p:cNvSpPr>
          <p:nvPr/>
        </p:nvSpPr>
        <p:spPr>
          <a:xfrm>
            <a:off x="5211754" y="1744438"/>
            <a:ext cx="1659684" cy="1980714"/>
          </a:xfrm>
          <a:prstGeom prst="rect">
            <a:avLst/>
          </a:prstGeom>
        </p:spPr>
        <p:txBody>
          <a:bodyPr lIns="0" tIns="0" rIns="0" bIns="0"/>
          <a:lstStyle>
            <a:defPPr>
              <a:defRPr lang="es-ES_tradnl"/>
            </a:defPPr>
            <a:lvl1pPr marL="257175" indent="-257175" defTabSz="342900" eaLnBrk="1" fontAlgn="auto" latinLnBrk="0" hangingPunct="1">
              <a:spcBef>
                <a:spcPts val="600"/>
              </a:spcBef>
              <a:spcAft>
                <a:spcPts val="600"/>
              </a:spcAft>
              <a:buFont typeface="Arial"/>
              <a:buChar char="•"/>
              <a:defRPr sz="1700">
                <a:latin typeface="+mn-lt"/>
                <a:ea typeface="+mn-ea"/>
                <a:cs typeface="+mn-cs"/>
              </a:defRPr>
            </a:lvl1pPr>
            <a:lvl2pPr marL="557213" indent="-214313" defTabSz="342900" eaLnBrk="1" latinLnBrk="0" hangingPunct="1">
              <a:spcBef>
                <a:spcPct val="20000"/>
              </a:spcBef>
              <a:buFont typeface="Arial"/>
              <a:buChar char="–"/>
              <a:defRPr sz="2100">
                <a:latin typeface="+mn-lt"/>
                <a:ea typeface="+mn-ea"/>
                <a:cs typeface="+mn-cs"/>
              </a:defRPr>
            </a:lvl2pPr>
            <a:lvl3pPr marL="857250" indent="-171450" defTabSz="342900" eaLnBrk="1" latinLnBrk="0" hangingPunct="1">
              <a:spcBef>
                <a:spcPct val="20000"/>
              </a:spcBef>
              <a:buFont typeface="Arial"/>
              <a:buChar char="•"/>
              <a:defRPr sz="1800">
                <a:latin typeface="+mn-lt"/>
                <a:ea typeface="+mn-ea"/>
                <a:cs typeface="+mn-cs"/>
              </a:defRPr>
            </a:lvl3pPr>
            <a:lvl4pPr marL="1200150" indent="-171450" defTabSz="342900" eaLnBrk="1" latinLnBrk="0" hangingPunct="1">
              <a:spcBef>
                <a:spcPct val="20000"/>
              </a:spcBef>
              <a:buFont typeface="Arial"/>
              <a:buChar char="–"/>
              <a:defRPr sz="1500">
                <a:latin typeface="+mn-lt"/>
                <a:ea typeface="+mn-ea"/>
                <a:cs typeface="+mn-cs"/>
              </a:defRPr>
            </a:lvl4pPr>
            <a:lvl5pPr marL="1543050" indent="-171450" defTabSz="342900" eaLnBrk="1" latinLnBrk="0" hangingPunct="1">
              <a:spcBef>
                <a:spcPct val="20000"/>
              </a:spcBef>
              <a:buFont typeface="Arial"/>
              <a:buChar char="»"/>
              <a:defRPr sz="1500">
                <a:latin typeface="+mn-lt"/>
                <a:ea typeface="+mn-ea"/>
                <a:cs typeface="+mn-cs"/>
              </a:defRPr>
            </a:lvl5pPr>
            <a:lvl6pPr marL="1885950" indent="-171450" defTabSz="342900">
              <a:spcBef>
                <a:spcPct val="20000"/>
              </a:spcBef>
              <a:buFont typeface="Arial"/>
              <a:buChar char="•"/>
              <a:defRPr sz="1500">
                <a:latin typeface="+mn-lt"/>
                <a:ea typeface="+mn-ea"/>
                <a:cs typeface="+mn-cs"/>
              </a:defRPr>
            </a:lvl6pPr>
            <a:lvl7pPr marL="2228850" indent="-171450" defTabSz="342900">
              <a:spcBef>
                <a:spcPct val="20000"/>
              </a:spcBef>
              <a:buFont typeface="Arial"/>
              <a:buChar char="•"/>
              <a:defRPr sz="1500">
                <a:latin typeface="+mn-lt"/>
                <a:ea typeface="+mn-ea"/>
                <a:cs typeface="+mn-cs"/>
              </a:defRPr>
            </a:lvl7pPr>
            <a:lvl8pPr marL="2571750" indent="-171450" defTabSz="342900">
              <a:spcBef>
                <a:spcPct val="20000"/>
              </a:spcBef>
              <a:buFont typeface="Arial"/>
              <a:buChar char="•"/>
              <a:defRPr sz="1500">
                <a:latin typeface="+mn-lt"/>
                <a:ea typeface="+mn-ea"/>
                <a:cs typeface="+mn-cs"/>
              </a:defRPr>
            </a:lvl8pPr>
            <a:lvl9pPr marL="2914650" indent="-171450" defTabSz="342900">
              <a:spcBef>
                <a:spcPct val="20000"/>
              </a:spcBef>
              <a:buFont typeface="Arial"/>
              <a:buChar char="•"/>
              <a:defRPr sz="1500">
                <a:latin typeface="+mn-lt"/>
                <a:ea typeface="+mn-ea"/>
                <a:cs typeface="+mn-cs"/>
              </a:defRPr>
            </a:lvl9pPr>
          </a:lstStyle>
          <a:p>
            <a:pPr marL="108000" indent="-108000">
              <a:lnSpc>
                <a:spcPct val="85000"/>
              </a:lnSpc>
              <a:spcBef>
                <a:spcPts val="0"/>
              </a:spcBef>
              <a:spcAft>
                <a:spcPts val="1000"/>
              </a:spcAft>
              <a:buSzPct val="80000"/>
              <a:buFont typeface=".AppleSystemUIFont" charset="-120"/>
              <a:buChar char="/"/>
            </a:pPr>
            <a:r>
              <a:rPr lang="en-US" sz="1100" dirty="0">
                <a:latin typeface="Calibri" charset="0"/>
                <a:ea typeface="Calibri" charset="0"/>
                <a:cs typeface="Calibri" charset="0"/>
              </a:rPr>
              <a:t>Experts had participated in CaixaResearch Selection Committees in </a:t>
            </a:r>
            <a:r>
              <a:rPr lang="en-US" sz="1100" b="1" dirty="0">
                <a:latin typeface="Calibri" charset="0"/>
                <a:ea typeface="Calibri" charset="0"/>
                <a:cs typeface="Calibri" charset="0"/>
              </a:rPr>
              <a:t>previous editions </a:t>
            </a:r>
            <a:r>
              <a:rPr lang="en-US" sz="1100" dirty="0">
                <a:latin typeface="Calibri" charset="0"/>
                <a:ea typeface="Calibri" charset="0"/>
                <a:cs typeface="Calibri" charset="0"/>
              </a:rPr>
              <a:t>(8 men, 6 women) </a:t>
            </a:r>
          </a:p>
          <a:p>
            <a:pPr marL="108000" indent="-108000">
              <a:lnSpc>
                <a:spcPct val="85000"/>
              </a:lnSpc>
              <a:spcBef>
                <a:spcPts val="0"/>
              </a:spcBef>
              <a:spcAft>
                <a:spcPts val="1000"/>
              </a:spcAft>
              <a:buSzPct val="80000"/>
              <a:buFont typeface=".AppleSystemUIFont" charset="-120"/>
              <a:buChar char="/"/>
            </a:pPr>
            <a:r>
              <a:rPr lang="en-US" sz="1100" dirty="0">
                <a:latin typeface="Calibri" charset="0"/>
                <a:ea typeface="Calibri" charset="0"/>
                <a:cs typeface="Calibri" charset="0"/>
              </a:rPr>
              <a:t>Each expert evaluate </a:t>
            </a:r>
            <a:r>
              <a:rPr lang="en-US" sz="1100" b="1" dirty="0">
                <a:latin typeface="Calibri" charset="0"/>
                <a:ea typeface="Calibri" charset="0"/>
                <a:cs typeface="Calibri" charset="0"/>
              </a:rPr>
              <a:t>20-25 proposals </a:t>
            </a:r>
            <a:r>
              <a:rPr lang="en-US" sz="1100" dirty="0">
                <a:latin typeface="Calibri" charset="0"/>
                <a:ea typeface="Calibri" charset="0"/>
                <a:cs typeface="Calibri" charset="0"/>
              </a:rPr>
              <a:t>(2 of them are positive controls, not rejected by AI).</a:t>
            </a:r>
          </a:p>
          <a:p>
            <a:pPr marL="108000" indent="-108000">
              <a:lnSpc>
                <a:spcPct val="85000"/>
              </a:lnSpc>
              <a:spcBef>
                <a:spcPts val="0"/>
              </a:spcBef>
              <a:spcAft>
                <a:spcPts val="1000"/>
              </a:spcAft>
              <a:buSzPct val="80000"/>
              <a:buFont typeface=".AppleSystemUIFont" charset="-120"/>
              <a:buChar char="/"/>
            </a:pPr>
            <a:r>
              <a:rPr lang="en-US" sz="1100" dirty="0">
                <a:latin typeface="Calibri" charset="0"/>
                <a:ea typeface="Calibri" charset="0"/>
                <a:cs typeface="Calibri" charset="0"/>
              </a:rPr>
              <a:t>Experts were </a:t>
            </a:r>
            <a:r>
              <a:rPr lang="en-US" sz="1100" b="1" dirty="0">
                <a:latin typeface="Calibri" charset="0"/>
                <a:ea typeface="Calibri" charset="0"/>
                <a:cs typeface="Calibri" charset="0"/>
              </a:rPr>
              <a:t>informed</a:t>
            </a:r>
            <a:r>
              <a:rPr lang="en-US" sz="1100" dirty="0">
                <a:latin typeface="Calibri" charset="0"/>
                <a:ea typeface="Calibri" charset="0"/>
                <a:cs typeface="Calibri" charset="0"/>
              </a:rPr>
              <a:t> of the pilot study. </a:t>
            </a:r>
          </a:p>
        </p:txBody>
      </p:sp>
      <p:sp>
        <p:nvSpPr>
          <p:cNvPr id="4" name="Text Placeholder 8">
            <a:extLst>
              <a:ext uri="{FF2B5EF4-FFF2-40B4-BE49-F238E27FC236}">
                <a16:creationId xmlns:a16="http://schemas.microsoft.com/office/drawing/2014/main" id="{968D6DD8-410A-6986-367C-DEF9C1628D45}"/>
              </a:ext>
            </a:extLst>
          </p:cNvPr>
          <p:cNvSpPr txBox="1">
            <a:spLocks/>
          </p:cNvSpPr>
          <p:nvPr/>
        </p:nvSpPr>
        <p:spPr>
          <a:xfrm>
            <a:off x="7215055" y="1744438"/>
            <a:ext cx="1659684" cy="1900886"/>
          </a:xfrm>
          <a:prstGeom prst="rect">
            <a:avLst/>
          </a:prstGeom>
        </p:spPr>
        <p:txBody>
          <a:bodyPr lIns="0" tIns="0" rIns="0" bIns="0"/>
          <a:lstStyle>
            <a:defPPr>
              <a:defRPr lang="es-ES_tradnl"/>
            </a:defPPr>
            <a:lvl1pPr marL="257175" indent="-257175" defTabSz="342900" eaLnBrk="1" fontAlgn="auto" latinLnBrk="0" hangingPunct="1">
              <a:spcBef>
                <a:spcPts val="600"/>
              </a:spcBef>
              <a:spcAft>
                <a:spcPts val="600"/>
              </a:spcAft>
              <a:buFont typeface="Arial"/>
              <a:buChar char="•"/>
              <a:defRPr sz="1700">
                <a:latin typeface="+mn-lt"/>
                <a:ea typeface="+mn-ea"/>
                <a:cs typeface="+mn-cs"/>
              </a:defRPr>
            </a:lvl1pPr>
            <a:lvl2pPr marL="557213" indent="-214313" defTabSz="342900" eaLnBrk="1" latinLnBrk="0" hangingPunct="1">
              <a:spcBef>
                <a:spcPct val="20000"/>
              </a:spcBef>
              <a:buFont typeface="Arial"/>
              <a:buChar char="–"/>
              <a:defRPr sz="2100">
                <a:latin typeface="+mn-lt"/>
                <a:ea typeface="+mn-ea"/>
                <a:cs typeface="+mn-cs"/>
              </a:defRPr>
            </a:lvl2pPr>
            <a:lvl3pPr marL="857250" indent="-171450" defTabSz="342900" eaLnBrk="1" latinLnBrk="0" hangingPunct="1">
              <a:spcBef>
                <a:spcPct val="20000"/>
              </a:spcBef>
              <a:buFont typeface="Arial"/>
              <a:buChar char="•"/>
              <a:defRPr sz="1800">
                <a:latin typeface="+mn-lt"/>
                <a:ea typeface="+mn-ea"/>
                <a:cs typeface="+mn-cs"/>
              </a:defRPr>
            </a:lvl3pPr>
            <a:lvl4pPr marL="1200150" indent="-171450" defTabSz="342900" eaLnBrk="1" latinLnBrk="0" hangingPunct="1">
              <a:spcBef>
                <a:spcPct val="20000"/>
              </a:spcBef>
              <a:buFont typeface="Arial"/>
              <a:buChar char="–"/>
              <a:defRPr sz="1500">
                <a:latin typeface="+mn-lt"/>
                <a:ea typeface="+mn-ea"/>
                <a:cs typeface="+mn-cs"/>
              </a:defRPr>
            </a:lvl4pPr>
            <a:lvl5pPr marL="1543050" indent="-171450" defTabSz="342900" eaLnBrk="1" latinLnBrk="0" hangingPunct="1">
              <a:spcBef>
                <a:spcPct val="20000"/>
              </a:spcBef>
              <a:buFont typeface="Arial"/>
              <a:buChar char="»"/>
              <a:defRPr sz="1500">
                <a:latin typeface="+mn-lt"/>
                <a:ea typeface="+mn-ea"/>
                <a:cs typeface="+mn-cs"/>
              </a:defRPr>
            </a:lvl5pPr>
            <a:lvl6pPr marL="1885950" indent="-171450" defTabSz="342900">
              <a:spcBef>
                <a:spcPct val="20000"/>
              </a:spcBef>
              <a:buFont typeface="Arial"/>
              <a:buChar char="•"/>
              <a:defRPr sz="1500">
                <a:latin typeface="+mn-lt"/>
                <a:ea typeface="+mn-ea"/>
                <a:cs typeface="+mn-cs"/>
              </a:defRPr>
            </a:lvl6pPr>
            <a:lvl7pPr marL="2228850" indent="-171450" defTabSz="342900">
              <a:spcBef>
                <a:spcPct val="20000"/>
              </a:spcBef>
              <a:buFont typeface="Arial"/>
              <a:buChar char="•"/>
              <a:defRPr sz="1500">
                <a:latin typeface="+mn-lt"/>
                <a:ea typeface="+mn-ea"/>
                <a:cs typeface="+mn-cs"/>
              </a:defRPr>
            </a:lvl7pPr>
            <a:lvl8pPr marL="2571750" indent="-171450" defTabSz="342900">
              <a:spcBef>
                <a:spcPct val="20000"/>
              </a:spcBef>
              <a:buFont typeface="Arial"/>
              <a:buChar char="•"/>
              <a:defRPr sz="1500">
                <a:latin typeface="+mn-lt"/>
                <a:ea typeface="+mn-ea"/>
                <a:cs typeface="+mn-cs"/>
              </a:defRPr>
            </a:lvl8pPr>
            <a:lvl9pPr marL="2914650" indent="-171450" defTabSz="342900">
              <a:spcBef>
                <a:spcPct val="20000"/>
              </a:spcBef>
              <a:buFont typeface="Arial"/>
              <a:buChar char="•"/>
              <a:defRPr sz="1500">
                <a:latin typeface="+mn-lt"/>
                <a:ea typeface="+mn-ea"/>
                <a:cs typeface="+mn-cs"/>
              </a:defRPr>
            </a:lvl9pPr>
          </a:lstStyle>
          <a:p>
            <a:pPr marL="108000" indent="-108000">
              <a:lnSpc>
                <a:spcPct val="85000"/>
              </a:lnSpc>
              <a:spcBef>
                <a:spcPts val="0"/>
              </a:spcBef>
              <a:spcAft>
                <a:spcPts val="1000"/>
              </a:spcAft>
              <a:buSzPct val="80000"/>
              <a:buFont typeface=".AppleSystemUIFont" charset="-120"/>
              <a:buChar char="/"/>
            </a:pPr>
            <a:r>
              <a:rPr lang="en-US" sz="1100" b="1" dirty="0">
                <a:latin typeface="Calibri" charset="0"/>
                <a:ea typeface="Calibri" charset="0"/>
                <a:cs typeface="Calibri" charset="0"/>
              </a:rPr>
              <a:t>216 proposals </a:t>
            </a:r>
            <a:r>
              <a:rPr lang="en-US" sz="1100" dirty="0">
                <a:latin typeface="Calibri" charset="0"/>
                <a:ea typeface="Calibri" charset="0"/>
                <a:cs typeface="Calibri" charset="0"/>
              </a:rPr>
              <a:t>were evaluated</a:t>
            </a:r>
            <a:r>
              <a:rPr lang="en-US" sz="1100" b="1" dirty="0">
                <a:latin typeface="Calibri" charset="0"/>
                <a:ea typeface="Calibri" charset="0"/>
                <a:cs typeface="Calibri" charset="0"/>
              </a:rPr>
              <a:t>; 50% </a:t>
            </a:r>
            <a:r>
              <a:rPr lang="en-US" sz="1100" dirty="0">
                <a:latin typeface="Calibri" charset="0"/>
                <a:ea typeface="Calibri" charset="0"/>
                <a:cs typeface="Calibri" charset="0"/>
              </a:rPr>
              <a:t>of them had </a:t>
            </a:r>
            <a:r>
              <a:rPr lang="en-US" sz="1100" b="1" dirty="0">
                <a:latin typeface="Calibri" charset="0"/>
                <a:ea typeface="Calibri" charset="0"/>
                <a:cs typeface="Calibri" charset="0"/>
              </a:rPr>
              <a:t>multiple evaluation</a:t>
            </a:r>
            <a:r>
              <a:rPr lang="en-US" sz="1100" dirty="0">
                <a:latin typeface="Calibri" charset="0"/>
                <a:ea typeface="Calibri" charset="0"/>
                <a:cs typeface="Calibri" charset="0"/>
              </a:rPr>
              <a:t>. </a:t>
            </a:r>
          </a:p>
          <a:p>
            <a:pPr marL="108000" indent="-108000">
              <a:lnSpc>
                <a:spcPct val="85000"/>
              </a:lnSpc>
              <a:spcBef>
                <a:spcPts val="0"/>
              </a:spcBef>
              <a:spcAft>
                <a:spcPts val="1000"/>
              </a:spcAft>
              <a:buSzPct val="80000"/>
              <a:buFont typeface=".AppleSystemUIFont" charset="-120"/>
              <a:buChar char="/"/>
            </a:pPr>
            <a:r>
              <a:rPr lang="en-US" sz="1100" b="1" dirty="0">
                <a:latin typeface="Calibri" charset="0"/>
                <a:ea typeface="Calibri" charset="0"/>
                <a:cs typeface="Calibri" charset="0"/>
              </a:rPr>
              <a:t>Evaluation: </a:t>
            </a:r>
            <a:r>
              <a:rPr lang="en-US" sz="1100" dirty="0">
                <a:latin typeface="Calibri" charset="0"/>
                <a:ea typeface="Calibri" charset="0"/>
                <a:cs typeface="Calibri" charset="0"/>
              </a:rPr>
              <a:t>rejection confirmed or reasonable doubt/ weaknesses of the proposal.</a:t>
            </a:r>
          </a:p>
          <a:p>
            <a:pPr marL="108000" indent="-108000">
              <a:lnSpc>
                <a:spcPct val="85000"/>
              </a:lnSpc>
              <a:spcBef>
                <a:spcPts val="0"/>
              </a:spcBef>
              <a:spcAft>
                <a:spcPts val="1000"/>
              </a:spcAft>
              <a:buSzPct val="80000"/>
              <a:buFont typeface=".AppleSystemUIFont" charset="-120"/>
              <a:buChar char="/"/>
            </a:pPr>
            <a:r>
              <a:rPr lang="en-US" sz="1100" b="1" dirty="0">
                <a:latin typeface="Calibri" charset="0"/>
                <a:ea typeface="Calibri" charset="0"/>
                <a:cs typeface="Calibri" charset="0"/>
              </a:rPr>
              <a:t>Evaluation timing: </a:t>
            </a:r>
            <a:br>
              <a:rPr lang="en-US" sz="1100" b="1" dirty="0">
                <a:latin typeface="Calibri" charset="0"/>
                <a:ea typeface="Calibri" charset="0"/>
                <a:cs typeface="Calibri" charset="0"/>
              </a:rPr>
            </a:br>
            <a:r>
              <a:rPr lang="en-US" sz="1100" dirty="0">
                <a:latin typeface="Calibri" charset="0"/>
                <a:ea typeface="Calibri" charset="0"/>
                <a:cs typeface="Calibri" charset="0"/>
              </a:rPr>
              <a:t>March to April.</a:t>
            </a:r>
          </a:p>
        </p:txBody>
      </p:sp>
      <p:cxnSp>
        <p:nvCxnSpPr>
          <p:cNvPr id="14" name="Conector recto 9">
            <a:extLst>
              <a:ext uri="{FF2B5EF4-FFF2-40B4-BE49-F238E27FC236}">
                <a16:creationId xmlns:a16="http://schemas.microsoft.com/office/drawing/2014/main" id="{68A9A174-D2DA-214C-6078-5EC5661DE229}"/>
              </a:ext>
            </a:extLst>
          </p:cNvPr>
          <p:cNvCxnSpPr>
            <a:cxnSpLocks/>
          </p:cNvCxnSpPr>
          <p:nvPr/>
        </p:nvCxnSpPr>
        <p:spPr>
          <a:xfrm flipH="1">
            <a:off x="530063" y="1167317"/>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 name="Google Shape;177;p24">
            <a:extLst>
              <a:ext uri="{FF2B5EF4-FFF2-40B4-BE49-F238E27FC236}">
                <a16:creationId xmlns:a16="http://schemas.microsoft.com/office/drawing/2014/main" id="{C0EA02E6-DE60-4EAB-D311-0C8165E18271}"/>
              </a:ext>
            </a:extLst>
          </p:cNvPr>
          <p:cNvSpPr txBox="1">
            <a:spLocks/>
          </p:cNvSpPr>
          <p:nvPr/>
        </p:nvSpPr>
        <p:spPr>
          <a:xfrm>
            <a:off x="530062" y="1287812"/>
            <a:ext cx="2036867" cy="25294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l" defTabSz="914400" rtl="0" eaLnBrk="1" fontAlgn="auto" latinLnBrk="0" hangingPunct="1">
              <a:lnSpc>
                <a:spcPct val="100000"/>
              </a:lnSpc>
              <a:spcAft>
                <a:spcPts val="1800"/>
              </a:spcAft>
              <a:buClr>
                <a:srgbClr val="666666"/>
              </a:buClr>
              <a:buSzPts val="1400"/>
              <a:buFont typeface="Roboto"/>
              <a:buNone/>
              <a:tabLst/>
              <a:defRPr/>
            </a:pPr>
            <a:r>
              <a:rPr kumimoji="0" lang="en-US" sz="1300" i="1" u="none" strike="noStrike" kern="0" cap="none" spc="0" normalizeH="0" baseline="0" noProof="0" dirty="0">
                <a:ln>
                  <a:noFill/>
                </a:ln>
                <a:solidFill>
                  <a:schemeClr val="tx1">
                    <a:lumMod val="85000"/>
                    <a:lumOff val="15000"/>
                  </a:schemeClr>
                </a:solidFill>
                <a:effectLst/>
                <a:uLnTx/>
                <a:uFillTx/>
                <a:latin typeface="Times" charset="0"/>
                <a:ea typeface="Times" charset="0"/>
                <a:cs typeface="Times" charset="0"/>
                <a:sym typeface="Roboto"/>
              </a:rPr>
              <a:t>Rejection Scenarios</a:t>
            </a:r>
          </a:p>
        </p:txBody>
      </p:sp>
      <p:cxnSp>
        <p:nvCxnSpPr>
          <p:cNvPr id="17" name="Conector recto 9">
            <a:extLst>
              <a:ext uri="{FF2B5EF4-FFF2-40B4-BE49-F238E27FC236}">
                <a16:creationId xmlns:a16="http://schemas.microsoft.com/office/drawing/2014/main" id="{F9CD1DB8-D711-E3B3-0965-00630B3D145D}"/>
              </a:ext>
            </a:extLst>
          </p:cNvPr>
          <p:cNvCxnSpPr>
            <a:cxnSpLocks/>
          </p:cNvCxnSpPr>
          <p:nvPr/>
        </p:nvCxnSpPr>
        <p:spPr>
          <a:xfrm flipH="1">
            <a:off x="530065" y="1550626"/>
            <a:ext cx="3816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Google Shape;177;p24">
            <a:extLst>
              <a:ext uri="{FF2B5EF4-FFF2-40B4-BE49-F238E27FC236}">
                <a16:creationId xmlns:a16="http://schemas.microsoft.com/office/drawing/2014/main" id="{FE3954CA-D241-0007-B4F9-624F0745F704}"/>
              </a:ext>
            </a:extLst>
          </p:cNvPr>
          <p:cNvSpPr txBox="1">
            <a:spLocks/>
          </p:cNvSpPr>
          <p:nvPr/>
        </p:nvSpPr>
        <p:spPr>
          <a:xfrm>
            <a:off x="5211754" y="1287812"/>
            <a:ext cx="2036867" cy="25294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marR="0" lvl="0" indent="0" algn="l" defTabSz="914400" rtl="0" eaLnBrk="1" fontAlgn="auto" latinLnBrk="0" hangingPunct="1">
              <a:lnSpc>
                <a:spcPct val="100000"/>
              </a:lnSpc>
              <a:spcAft>
                <a:spcPts val="1800"/>
              </a:spcAft>
              <a:buClr>
                <a:srgbClr val="666666"/>
              </a:buClr>
              <a:buSzPts val="1400"/>
              <a:buFont typeface="Roboto"/>
              <a:buNone/>
              <a:tabLst/>
              <a:defRPr/>
            </a:pPr>
            <a:r>
              <a:rPr kumimoji="0" lang="en-US" sz="1300" i="1" u="none" strike="noStrike" kern="0" cap="none" spc="0" normalizeH="0" baseline="0" noProof="0" dirty="0">
                <a:ln>
                  <a:noFill/>
                </a:ln>
                <a:solidFill>
                  <a:schemeClr val="tx1">
                    <a:lumMod val="85000"/>
                    <a:lumOff val="15000"/>
                  </a:schemeClr>
                </a:solidFill>
                <a:effectLst/>
                <a:uLnTx/>
                <a:uFillTx/>
                <a:latin typeface="Times" charset="0"/>
                <a:ea typeface="Times" charset="0"/>
                <a:cs typeface="Times" charset="0"/>
                <a:sym typeface="Roboto"/>
              </a:rPr>
              <a:t>Expert Confirmation</a:t>
            </a:r>
          </a:p>
        </p:txBody>
      </p:sp>
      <p:cxnSp>
        <p:nvCxnSpPr>
          <p:cNvPr id="19" name="Conector recto 9">
            <a:extLst>
              <a:ext uri="{FF2B5EF4-FFF2-40B4-BE49-F238E27FC236}">
                <a16:creationId xmlns:a16="http://schemas.microsoft.com/office/drawing/2014/main" id="{81078F64-C27E-F2C2-869B-657FC6603424}"/>
              </a:ext>
            </a:extLst>
          </p:cNvPr>
          <p:cNvCxnSpPr>
            <a:cxnSpLocks/>
          </p:cNvCxnSpPr>
          <p:nvPr/>
        </p:nvCxnSpPr>
        <p:spPr>
          <a:xfrm flipH="1">
            <a:off x="5211757" y="1550626"/>
            <a:ext cx="3619262"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Title 2">
            <a:extLst>
              <a:ext uri="{FF2B5EF4-FFF2-40B4-BE49-F238E27FC236}">
                <a16:creationId xmlns:a16="http://schemas.microsoft.com/office/drawing/2014/main" id="{2115EA89-8C4F-24E5-6F2B-00B3A4A560F5}"/>
              </a:ext>
            </a:extLst>
          </p:cNvPr>
          <p:cNvSpPr txBox="1">
            <a:spLocks/>
          </p:cNvSpPr>
          <p:nvPr/>
        </p:nvSpPr>
        <p:spPr>
          <a:xfrm>
            <a:off x="533884" y="1712400"/>
            <a:ext cx="927271" cy="178711"/>
          </a:xfrm>
          <a:prstGeom prst="rect">
            <a:avLst/>
          </a:prstGeom>
          <a:solidFill>
            <a:srgbClr val="EA5C94"/>
          </a:solidFill>
        </p:spPr>
        <p:txBody>
          <a:bodyPr lIns="36000" tIns="0" rIns="3600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Unanimity:</a:t>
            </a:r>
          </a:p>
        </p:txBody>
      </p:sp>
      <p:sp>
        <p:nvSpPr>
          <p:cNvPr id="25" name="Title 2">
            <a:extLst>
              <a:ext uri="{FF2B5EF4-FFF2-40B4-BE49-F238E27FC236}">
                <a16:creationId xmlns:a16="http://schemas.microsoft.com/office/drawing/2014/main" id="{A0197B68-5CC7-2631-4AEA-F8724892CAB9}"/>
              </a:ext>
            </a:extLst>
          </p:cNvPr>
          <p:cNvSpPr txBox="1">
            <a:spLocks/>
          </p:cNvSpPr>
          <p:nvPr/>
        </p:nvSpPr>
        <p:spPr>
          <a:xfrm>
            <a:off x="3211266" y="1712400"/>
            <a:ext cx="1134800" cy="178711"/>
          </a:xfrm>
          <a:prstGeom prst="rect">
            <a:avLst/>
          </a:prstGeom>
          <a:solidFill>
            <a:srgbClr val="EA5C94"/>
          </a:solidFill>
        </p:spPr>
        <p:txBody>
          <a:bodyPr lIns="36000" tIns="0" rIns="3600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“At least one”:</a:t>
            </a:r>
          </a:p>
        </p:txBody>
      </p:sp>
      <p:sp>
        <p:nvSpPr>
          <p:cNvPr id="26" name="Title 2">
            <a:extLst>
              <a:ext uri="{FF2B5EF4-FFF2-40B4-BE49-F238E27FC236}">
                <a16:creationId xmlns:a16="http://schemas.microsoft.com/office/drawing/2014/main" id="{A24DD2AD-F54E-8A5D-C456-E0380B1FFBA1}"/>
              </a:ext>
            </a:extLst>
          </p:cNvPr>
          <p:cNvSpPr txBox="1">
            <a:spLocks/>
          </p:cNvSpPr>
          <p:nvPr/>
        </p:nvSpPr>
        <p:spPr>
          <a:xfrm>
            <a:off x="1840716" y="1712400"/>
            <a:ext cx="927272" cy="178711"/>
          </a:xfrm>
          <a:prstGeom prst="rect">
            <a:avLst/>
          </a:prstGeom>
          <a:solidFill>
            <a:srgbClr val="EA5C94"/>
          </a:solidFill>
        </p:spPr>
        <p:txBody>
          <a:bodyPr lIns="36000" tIns="0" rIns="3600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Majority:</a:t>
            </a:r>
          </a:p>
        </p:txBody>
      </p:sp>
      <p:grpSp>
        <p:nvGrpSpPr>
          <p:cNvPr id="50" name="Grupo 49">
            <a:extLst>
              <a:ext uri="{FF2B5EF4-FFF2-40B4-BE49-F238E27FC236}">
                <a16:creationId xmlns:a16="http://schemas.microsoft.com/office/drawing/2014/main" id="{87F86AC6-EB2E-0D4B-3F3F-25C21A3AEA72}"/>
              </a:ext>
            </a:extLst>
          </p:cNvPr>
          <p:cNvGrpSpPr/>
          <p:nvPr/>
        </p:nvGrpSpPr>
        <p:grpSpPr>
          <a:xfrm>
            <a:off x="499760" y="2951427"/>
            <a:ext cx="631453" cy="153425"/>
            <a:chOff x="499760" y="1947626"/>
            <a:chExt cx="631453" cy="153425"/>
          </a:xfrm>
        </p:grpSpPr>
        <p:pic>
          <p:nvPicPr>
            <p:cNvPr id="46" name="Picture 45">
              <a:extLst>
                <a:ext uri="{FF2B5EF4-FFF2-40B4-BE49-F238E27FC236}">
                  <a16:creationId xmlns:a16="http://schemas.microsoft.com/office/drawing/2014/main" id="{1A4E3BEB-A6AF-B072-221D-5E42690168D0}"/>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6626" t="-6626" r="-6626" b="-6626"/>
            <a:stretch/>
          </p:blipFill>
          <p:spPr>
            <a:xfrm>
              <a:off x="499760" y="1947626"/>
              <a:ext cx="197822" cy="153425"/>
            </a:xfrm>
            <a:prstGeom prst="rect">
              <a:avLst/>
            </a:prstGeom>
            <a:noFill/>
          </p:spPr>
        </p:pic>
        <p:pic>
          <p:nvPicPr>
            <p:cNvPr id="48" name="Picture 45">
              <a:extLst>
                <a:ext uri="{FF2B5EF4-FFF2-40B4-BE49-F238E27FC236}">
                  <a16:creationId xmlns:a16="http://schemas.microsoft.com/office/drawing/2014/main" id="{2A445058-3664-15B7-4BEB-CD218BBC69F1}"/>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6626" t="-6626" r="-6626" b="-6626"/>
            <a:stretch/>
          </p:blipFill>
          <p:spPr>
            <a:xfrm>
              <a:off x="716576" y="1947626"/>
              <a:ext cx="197822" cy="153425"/>
            </a:xfrm>
            <a:prstGeom prst="rect">
              <a:avLst/>
            </a:prstGeom>
            <a:noFill/>
          </p:spPr>
        </p:pic>
        <p:pic>
          <p:nvPicPr>
            <p:cNvPr id="49" name="Picture 45">
              <a:extLst>
                <a:ext uri="{FF2B5EF4-FFF2-40B4-BE49-F238E27FC236}">
                  <a16:creationId xmlns:a16="http://schemas.microsoft.com/office/drawing/2014/main" id="{CC99F0FD-B4F1-CCE4-C474-C1DB27C742D0}"/>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6626" t="-6626" r="-6626" b="-6626"/>
            <a:stretch/>
          </p:blipFill>
          <p:spPr>
            <a:xfrm>
              <a:off x="933391" y="1947626"/>
              <a:ext cx="197822" cy="153425"/>
            </a:xfrm>
            <a:prstGeom prst="rect">
              <a:avLst/>
            </a:prstGeom>
            <a:noFill/>
          </p:spPr>
        </p:pic>
      </p:grpSp>
      <p:grpSp>
        <p:nvGrpSpPr>
          <p:cNvPr id="51" name="Grupo 50">
            <a:extLst>
              <a:ext uri="{FF2B5EF4-FFF2-40B4-BE49-F238E27FC236}">
                <a16:creationId xmlns:a16="http://schemas.microsoft.com/office/drawing/2014/main" id="{E389316A-5768-37F6-8502-5CAFAADE9F13}"/>
              </a:ext>
            </a:extLst>
          </p:cNvPr>
          <p:cNvGrpSpPr/>
          <p:nvPr/>
        </p:nvGrpSpPr>
        <p:grpSpPr>
          <a:xfrm>
            <a:off x="1814802" y="2951427"/>
            <a:ext cx="631453" cy="153425"/>
            <a:chOff x="499760" y="1947626"/>
            <a:chExt cx="631453" cy="153425"/>
          </a:xfrm>
        </p:grpSpPr>
        <p:pic>
          <p:nvPicPr>
            <p:cNvPr id="52" name="Picture 45">
              <a:extLst>
                <a:ext uri="{FF2B5EF4-FFF2-40B4-BE49-F238E27FC236}">
                  <a16:creationId xmlns:a16="http://schemas.microsoft.com/office/drawing/2014/main" id="{EC3B8D11-E120-90F6-DE4C-6963A194694A}"/>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6626" t="-6626" r="-6626" b="-6626"/>
            <a:stretch/>
          </p:blipFill>
          <p:spPr>
            <a:xfrm>
              <a:off x="499760" y="1947626"/>
              <a:ext cx="197822" cy="153425"/>
            </a:xfrm>
            <a:prstGeom prst="rect">
              <a:avLst/>
            </a:prstGeom>
            <a:noFill/>
          </p:spPr>
        </p:pic>
        <p:pic>
          <p:nvPicPr>
            <p:cNvPr id="53" name="Picture 45">
              <a:extLst>
                <a:ext uri="{FF2B5EF4-FFF2-40B4-BE49-F238E27FC236}">
                  <a16:creationId xmlns:a16="http://schemas.microsoft.com/office/drawing/2014/main" id="{25506E37-2A9D-9846-228A-ABA98820905F}"/>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6626" t="-6626" r="-6626" b="-6626"/>
            <a:stretch/>
          </p:blipFill>
          <p:spPr>
            <a:xfrm>
              <a:off x="716576" y="1947626"/>
              <a:ext cx="197822" cy="153425"/>
            </a:xfrm>
            <a:prstGeom prst="rect">
              <a:avLst/>
            </a:prstGeom>
            <a:noFill/>
          </p:spPr>
        </p:pic>
        <p:pic>
          <p:nvPicPr>
            <p:cNvPr id="54" name="Picture 45">
              <a:extLst>
                <a:ext uri="{FF2B5EF4-FFF2-40B4-BE49-F238E27FC236}">
                  <a16:creationId xmlns:a16="http://schemas.microsoft.com/office/drawing/2014/main" id="{FEB47A7B-E538-2AD4-F148-48AB99A2A746}"/>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6626" t="-6626" r="-6626" b="-6626"/>
            <a:stretch/>
          </p:blipFill>
          <p:spPr>
            <a:xfrm>
              <a:off x="933391" y="1947626"/>
              <a:ext cx="197822" cy="153425"/>
            </a:xfrm>
            <a:prstGeom prst="rect">
              <a:avLst/>
            </a:prstGeom>
            <a:noFill/>
          </p:spPr>
        </p:pic>
      </p:grpSp>
      <p:grpSp>
        <p:nvGrpSpPr>
          <p:cNvPr id="55" name="Grupo 54">
            <a:extLst>
              <a:ext uri="{FF2B5EF4-FFF2-40B4-BE49-F238E27FC236}">
                <a16:creationId xmlns:a16="http://schemas.microsoft.com/office/drawing/2014/main" id="{8FC08892-F443-F6CF-1F9E-7040332AB420}"/>
              </a:ext>
            </a:extLst>
          </p:cNvPr>
          <p:cNvGrpSpPr/>
          <p:nvPr/>
        </p:nvGrpSpPr>
        <p:grpSpPr>
          <a:xfrm>
            <a:off x="3191115" y="2951427"/>
            <a:ext cx="631453" cy="153425"/>
            <a:chOff x="499760" y="1947626"/>
            <a:chExt cx="631453" cy="153425"/>
          </a:xfrm>
        </p:grpSpPr>
        <p:pic>
          <p:nvPicPr>
            <p:cNvPr id="56" name="Picture 45">
              <a:extLst>
                <a:ext uri="{FF2B5EF4-FFF2-40B4-BE49-F238E27FC236}">
                  <a16:creationId xmlns:a16="http://schemas.microsoft.com/office/drawing/2014/main" id="{A749943A-61C1-3E69-3164-68D35B89D62C}"/>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6626" t="-6626" r="-6626" b="-6626"/>
            <a:stretch/>
          </p:blipFill>
          <p:spPr>
            <a:xfrm>
              <a:off x="499760" y="1947626"/>
              <a:ext cx="197822" cy="153425"/>
            </a:xfrm>
            <a:prstGeom prst="rect">
              <a:avLst/>
            </a:prstGeom>
            <a:noFill/>
          </p:spPr>
        </p:pic>
        <p:pic>
          <p:nvPicPr>
            <p:cNvPr id="57" name="Picture 45">
              <a:extLst>
                <a:ext uri="{FF2B5EF4-FFF2-40B4-BE49-F238E27FC236}">
                  <a16:creationId xmlns:a16="http://schemas.microsoft.com/office/drawing/2014/main" id="{2A165678-4391-2F25-DF76-07FD062F1EBE}"/>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6626" t="-6626" r="-6626" b="-6626"/>
            <a:stretch/>
          </p:blipFill>
          <p:spPr>
            <a:xfrm>
              <a:off x="716576" y="1947626"/>
              <a:ext cx="197822" cy="153425"/>
            </a:xfrm>
            <a:prstGeom prst="rect">
              <a:avLst/>
            </a:prstGeom>
            <a:noFill/>
          </p:spPr>
        </p:pic>
        <p:pic>
          <p:nvPicPr>
            <p:cNvPr id="58" name="Picture 45">
              <a:extLst>
                <a:ext uri="{FF2B5EF4-FFF2-40B4-BE49-F238E27FC236}">
                  <a16:creationId xmlns:a16="http://schemas.microsoft.com/office/drawing/2014/main" id="{94A6BD17-2739-06E1-72FF-D08FE7E15FAB}"/>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6626" t="-6626" r="-6626" b="-6626"/>
            <a:stretch/>
          </p:blipFill>
          <p:spPr>
            <a:xfrm>
              <a:off x="933391" y="1947626"/>
              <a:ext cx="197822" cy="153425"/>
            </a:xfrm>
            <a:prstGeom prst="rect">
              <a:avLst/>
            </a:prstGeom>
            <a:noFill/>
          </p:spPr>
        </p:pic>
      </p:grpSp>
      <p:pic>
        <p:nvPicPr>
          <p:cNvPr id="61" name="Imagen 60">
            <a:extLst>
              <a:ext uri="{FF2B5EF4-FFF2-40B4-BE49-F238E27FC236}">
                <a16:creationId xmlns:a16="http://schemas.microsoft.com/office/drawing/2014/main" id="{6D67FD05-0D47-231C-D6F8-4FE8E523FDC4}"/>
              </a:ext>
            </a:extLst>
          </p:cNvPr>
          <p:cNvPicPr>
            <a:picLocks noChangeAspect="1"/>
          </p:cNvPicPr>
          <p:nvPr/>
        </p:nvPicPr>
        <p:blipFill>
          <a:blip r:embed="rId4">
            <a:alphaModFix amt="40000"/>
          </a:blip>
          <a:stretch>
            <a:fillRect/>
          </a:stretch>
        </p:blipFill>
        <p:spPr>
          <a:xfrm>
            <a:off x="499760" y="3892231"/>
            <a:ext cx="733117" cy="733117"/>
          </a:xfrm>
          <a:prstGeom prst="rect">
            <a:avLst/>
          </a:prstGeom>
        </p:spPr>
      </p:pic>
      <p:pic>
        <p:nvPicPr>
          <p:cNvPr id="63" name="Imagen 62">
            <a:extLst>
              <a:ext uri="{FF2B5EF4-FFF2-40B4-BE49-F238E27FC236}">
                <a16:creationId xmlns:a16="http://schemas.microsoft.com/office/drawing/2014/main" id="{EDA6764C-2489-0F2D-F8BF-75A8D496C722}"/>
              </a:ext>
            </a:extLst>
          </p:cNvPr>
          <p:cNvPicPr>
            <a:picLocks noChangeAspect="1"/>
          </p:cNvPicPr>
          <p:nvPr/>
        </p:nvPicPr>
        <p:blipFill>
          <a:blip r:embed="rId5">
            <a:alphaModFix amt="40000"/>
          </a:blip>
          <a:stretch>
            <a:fillRect/>
          </a:stretch>
        </p:blipFill>
        <p:spPr>
          <a:xfrm>
            <a:off x="5148961" y="3892231"/>
            <a:ext cx="733117" cy="733117"/>
          </a:xfrm>
          <a:prstGeom prst="rect">
            <a:avLst/>
          </a:prstGeom>
        </p:spPr>
      </p:pic>
      <p:grpSp>
        <p:nvGrpSpPr>
          <p:cNvPr id="15" name="Grupo 14">
            <a:extLst>
              <a:ext uri="{FF2B5EF4-FFF2-40B4-BE49-F238E27FC236}">
                <a16:creationId xmlns:a16="http://schemas.microsoft.com/office/drawing/2014/main" id="{FD272E05-44B3-9418-7A96-9B64CD475467}"/>
              </a:ext>
            </a:extLst>
          </p:cNvPr>
          <p:cNvGrpSpPr/>
          <p:nvPr/>
        </p:nvGrpSpPr>
        <p:grpSpPr>
          <a:xfrm>
            <a:off x="2" y="784680"/>
            <a:ext cx="346464" cy="430101"/>
            <a:chOff x="2" y="784681"/>
            <a:chExt cx="346464" cy="304844"/>
          </a:xfrm>
        </p:grpSpPr>
        <p:sp>
          <p:nvSpPr>
            <p:cNvPr id="20" name="Rectangle 10">
              <a:extLst>
                <a:ext uri="{FF2B5EF4-FFF2-40B4-BE49-F238E27FC236}">
                  <a16:creationId xmlns:a16="http://schemas.microsoft.com/office/drawing/2014/main" id="{7A02556E-8934-7E85-BF72-9D1627DA4A9C}"/>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1" name="Google Shape;260;p2">
              <a:extLst>
                <a:ext uri="{FF2B5EF4-FFF2-40B4-BE49-F238E27FC236}">
                  <a16:creationId xmlns:a16="http://schemas.microsoft.com/office/drawing/2014/main" id="{93E510B8-6B4C-F07C-645C-BC6271029A19}"/>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4</a:t>
              </a:r>
            </a:p>
          </p:txBody>
        </p:sp>
      </p:grpSp>
    </p:spTree>
    <p:extLst>
      <p:ext uri="{BB962C8B-B14F-4D97-AF65-F5344CB8AC3E}">
        <p14:creationId xmlns:p14="http://schemas.microsoft.com/office/powerpoint/2010/main" val="316845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Conector recto 9">
            <a:extLst>
              <a:ext uri="{FF2B5EF4-FFF2-40B4-BE49-F238E27FC236}">
                <a16:creationId xmlns:a16="http://schemas.microsoft.com/office/drawing/2014/main" id="{7D6DC286-FEFD-C941-8B7E-C6D050BFECEE}"/>
              </a:ext>
            </a:extLst>
          </p:cNvPr>
          <p:cNvCxnSpPr>
            <a:cxnSpLocks/>
          </p:cNvCxnSpPr>
          <p:nvPr/>
        </p:nvCxnSpPr>
        <p:spPr>
          <a:xfrm flipH="1">
            <a:off x="530063" y="1206645"/>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7" name="Freeform 236"/>
          <p:cNvSpPr/>
          <p:nvPr/>
        </p:nvSpPr>
        <p:spPr>
          <a:xfrm>
            <a:off x="6575431" y="2307916"/>
            <a:ext cx="234362" cy="165810"/>
          </a:xfrm>
          <a:custGeom>
            <a:avLst/>
            <a:gdLst>
              <a:gd name="connsiteX0" fmla="*/ 0 w 320040"/>
              <a:gd name="connsiteY0" fmla="*/ 0 h 502920"/>
              <a:gd name="connsiteX1" fmla="*/ 0 w 320040"/>
              <a:gd name="connsiteY1" fmla="*/ 502920 h 502920"/>
              <a:gd name="connsiteX2" fmla="*/ 320040 w 320040"/>
              <a:gd name="connsiteY2" fmla="*/ 502920 h 502920"/>
            </a:gdLst>
            <a:ahLst/>
            <a:cxnLst>
              <a:cxn ang="0">
                <a:pos x="connsiteX0" y="connsiteY0"/>
              </a:cxn>
              <a:cxn ang="0">
                <a:pos x="connsiteX1" y="connsiteY1"/>
              </a:cxn>
              <a:cxn ang="0">
                <a:pos x="connsiteX2" y="connsiteY2"/>
              </a:cxn>
            </a:cxnLst>
            <a:rect l="l" t="t" r="r" b="b"/>
            <a:pathLst>
              <a:path w="320040" h="502920">
                <a:moveTo>
                  <a:pt x="0" y="0"/>
                </a:moveTo>
                <a:lnTo>
                  <a:pt x="0" y="502920"/>
                </a:lnTo>
                <a:lnTo>
                  <a:pt x="320040" y="502920"/>
                </a:lnTo>
              </a:path>
            </a:pathLst>
          </a:cu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14" name="Rectangle 213"/>
          <p:cNvSpPr/>
          <p:nvPr/>
        </p:nvSpPr>
        <p:spPr>
          <a:xfrm>
            <a:off x="4397780" y="2007648"/>
            <a:ext cx="559592" cy="2376161"/>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nvGrpSpPr>
          <p:cNvPr id="215" name="Group 214"/>
          <p:cNvGrpSpPr/>
          <p:nvPr/>
        </p:nvGrpSpPr>
        <p:grpSpPr>
          <a:xfrm>
            <a:off x="4441454" y="2009190"/>
            <a:ext cx="470780" cy="396813"/>
            <a:chOff x="579534" y="2009190"/>
            <a:chExt cx="470780" cy="396813"/>
          </a:xfrm>
        </p:grpSpPr>
        <p:sp>
          <p:nvSpPr>
            <p:cNvPr id="216" name="CuadroTexto 121">
              <a:extLst>
                <a:ext uri="{FF2B5EF4-FFF2-40B4-BE49-F238E27FC236}">
                  <a16:creationId xmlns:a16="http://schemas.microsoft.com/office/drawing/2014/main" id="{E4D468EF-DD54-4FB8-909B-B747DC20122D}"/>
                </a:ext>
              </a:extLst>
            </p:cNvPr>
            <p:cNvSpPr txBox="1"/>
            <p:nvPr/>
          </p:nvSpPr>
          <p:spPr>
            <a:xfrm>
              <a:off x="582418" y="2009190"/>
              <a:ext cx="389530" cy="307777"/>
            </a:xfrm>
            <a:prstGeom prst="rect">
              <a:avLst/>
            </a:prstGeom>
            <a:noFill/>
          </p:spPr>
          <p:txBody>
            <a:bodyPr wrap="none" lIns="0" tIns="0" rIns="0" bIns="0" rtlCol="0">
              <a:spAutoFit/>
            </a:bodyPr>
            <a:lstStyle/>
            <a:p>
              <a:r>
                <a:rPr lang="es-ES" sz="2000" b="1" dirty="0">
                  <a:solidFill>
                    <a:schemeClr val="bg1"/>
                  </a:solidFill>
                  <a:latin typeface="Calibri" charset="0"/>
                  <a:ea typeface="Calibri" charset="0"/>
                  <a:cs typeface="Calibri" charset="0"/>
                </a:rPr>
                <a:t>546</a:t>
              </a:r>
            </a:p>
          </p:txBody>
        </p:sp>
        <p:sp>
          <p:nvSpPr>
            <p:cNvPr id="217" name="CuadroTexto 112">
              <a:extLst>
                <a:ext uri="{FF2B5EF4-FFF2-40B4-BE49-F238E27FC236}">
                  <a16:creationId xmlns:a16="http://schemas.microsoft.com/office/drawing/2014/main" id="{CCF0FDF6-EEBA-451A-B2A4-D9AABEF527C9}"/>
                </a:ext>
              </a:extLst>
            </p:cNvPr>
            <p:cNvSpPr txBox="1"/>
            <p:nvPr/>
          </p:nvSpPr>
          <p:spPr>
            <a:xfrm>
              <a:off x="579534" y="2267504"/>
              <a:ext cx="470780" cy="138499"/>
            </a:xfrm>
            <a:prstGeom prst="rect">
              <a:avLst/>
            </a:prstGeom>
            <a:noFill/>
            <a:ln>
              <a:noFill/>
            </a:ln>
          </p:spPr>
          <p:txBody>
            <a:bodyPr wrap="square" lIns="0" tIns="0" rIns="0" bIns="0" rtlCol="0">
              <a:spAutoFit/>
            </a:bodyPr>
            <a:lstStyle/>
            <a:p>
              <a:r>
                <a:rPr lang="en-AU" sz="900" cap="all" dirty="0" err="1">
                  <a:solidFill>
                    <a:schemeClr val="bg1"/>
                  </a:solidFill>
                  <a:latin typeface="Calibri" charset="0"/>
                  <a:ea typeface="Calibri" charset="0"/>
                  <a:cs typeface="Calibri" charset="0"/>
                </a:rPr>
                <a:t>eligibles</a:t>
              </a:r>
              <a:endParaRPr lang="en-AU" sz="900" cap="all" dirty="0">
                <a:solidFill>
                  <a:schemeClr val="bg1"/>
                </a:solidFill>
                <a:latin typeface="Calibri" charset="0"/>
                <a:ea typeface="Calibri" charset="0"/>
                <a:cs typeface="Calibri" charset="0"/>
              </a:endParaRPr>
            </a:p>
          </p:txBody>
        </p:sp>
      </p:grpSp>
      <p:sp>
        <p:nvSpPr>
          <p:cNvPr id="24" name="Rectangular Callout 23"/>
          <p:cNvSpPr/>
          <p:nvPr/>
        </p:nvSpPr>
        <p:spPr>
          <a:xfrm>
            <a:off x="3391191" y="3861653"/>
            <a:ext cx="739429" cy="606400"/>
          </a:xfrm>
          <a:prstGeom prst="wedgeRectCallout">
            <a:avLst>
              <a:gd name="adj1" fmla="val -70722"/>
              <a:gd name="adj2" fmla="val 28884"/>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title"/>
          </p:nvPr>
        </p:nvSpPr>
        <p:spPr/>
        <p:txBody>
          <a:bodyPr/>
          <a:lstStyle/>
          <a:p>
            <a:r>
              <a:rPr lang="en-GB" i="1" noProof="0" dirty="0"/>
              <a:t>Pilot 3:</a:t>
            </a:r>
            <a:r>
              <a:rPr lang="en-GB" noProof="0" dirty="0"/>
              <a:t> results</a:t>
            </a:r>
          </a:p>
        </p:txBody>
      </p:sp>
      <p:cxnSp>
        <p:nvCxnSpPr>
          <p:cNvPr id="6" name="Conector recto 5">
            <a:extLst>
              <a:ext uri="{FF2B5EF4-FFF2-40B4-BE49-F238E27FC236}">
                <a16:creationId xmlns:a16="http://schemas.microsoft.com/office/drawing/2014/main" id="{4A44C249-A4AE-4FDD-8C94-E3D18EABD672}"/>
              </a:ext>
            </a:extLst>
          </p:cNvPr>
          <p:cNvCxnSpPr>
            <a:cxnSpLocks/>
          </p:cNvCxnSpPr>
          <p:nvPr/>
        </p:nvCxnSpPr>
        <p:spPr>
          <a:xfrm>
            <a:off x="4276800" y="1529348"/>
            <a:ext cx="0" cy="330247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6" name="Text Placeholder 11">
            <a:extLst>
              <a:ext uri="{FF2B5EF4-FFF2-40B4-BE49-F238E27FC236}">
                <a16:creationId xmlns:a16="http://schemas.microsoft.com/office/drawing/2014/main" id="{3BF5F44A-D417-4B9C-9B3F-7D2078690BDB}"/>
              </a:ext>
            </a:extLst>
          </p:cNvPr>
          <p:cNvSpPr txBox="1">
            <a:spLocks/>
          </p:cNvSpPr>
          <p:nvPr/>
        </p:nvSpPr>
        <p:spPr>
          <a:xfrm>
            <a:off x="4306776" y="4523430"/>
            <a:ext cx="2028335" cy="247583"/>
          </a:xfrm>
          <a:prstGeom prst="rect">
            <a:avLst/>
          </a:prstGeom>
        </p:spPr>
        <p:txBody>
          <a:bodyPr anchor="t"/>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fontAlgn="auto">
              <a:lnSpc>
                <a:spcPts val="700"/>
              </a:lnSpc>
              <a:spcBef>
                <a:spcPts val="0"/>
              </a:spcBef>
              <a:spcAft>
                <a:spcPts val="0"/>
              </a:spcAft>
              <a:buFont typeface="Arial"/>
              <a:buNone/>
            </a:pPr>
            <a:r>
              <a:rPr lang="en-AU" sz="700" i="1" dirty="0">
                <a:latin typeface="Calibri" charset="0"/>
                <a:ea typeface="Calibri" charset="0"/>
                <a:cs typeface="Calibri" charset="0"/>
              </a:rPr>
              <a:t>(*) A project is rescued if there’s at least </a:t>
            </a:r>
            <a:br>
              <a:rPr lang="en-AU" sz="700" i="1" dirty="0">
                <a:latin typeface="Calibri" charset="0"/>
                <a:ea typeface="Calibri" charset="0"/>
                <a:cs typeface="Calibri" charset="0"/>
              </a:rPr>
            </a:br>
            <a:r>
              <a:rPr lang="en-AU" sz="700" i="1" dirty="0">
                <a:latin typeface="Calibri" charset="0"/>
                <a:ea typeface="Calibri" charset="0"/>
                <a:cs typeface="Calibri" charset="0"/>
              </a:rPr>
              <a:t>a reviewer who doesn’t confirm AI pre-rejection.  </a:t>
            </a:r>
          </a:p>
        </p:txBody>
      </p:sp>
      <p:sp>
        <p:nvSpPr>
          <p:cNvPr id="9" name="Rectangle 8"/>
          <p:cNvSpPr/>
          <p:nvPr/>
        </p:nvSpPr>
        <p:spPr>
          <a:xfrm>
            <a:off x="535860" y="2007648"/>
            <a:ext cx="559592" cy="2376161"/>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nvGrpSpPr>
          <p:cNvPr id="12" name="Group 11"/>
          <p:cNvGrpSpPr/>
          <p:nvPr/>
        </p:nvGrpSpPr>
        <p:grpSpPr>
          <a:xfrm>
            <a:off x="1469228" y="2011776"/>
            <a:ext cx="660395" cy="2382081"/>
            <a:chOff x="1372559" y="2477617"/>
            <a:chExt cx="788246" cy="1991906"/>
          </a:xfrm>
        </p:grpSpPr>
        <p:sp>
          <p:nvSpPr>
            <p:cNvPr id="62" name="Rectangle 61"/>
            <p:cNvSpPr/>
            <p:nvPr/>
          </p:nvSpPr>
          <p:spPr>
            <a:xfrm>
              <a:off x="1372559" y="4181523"/>
              <a:ext cx="788246" cy="288000"/>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63" name="Rectangle 62"/>
            <p:cNvSpPr/>
            <p:nvPr/>
          </p:nvSpPr>
          <p:spPr>
            <a:xfrm>
              <a:off x="1372559" y="2477617"/>
              <a:ext cx="788246" cy="1677600"/>
            </a:xfrm>
            <a:prstGeom prst="rect">
              <a:avLst/>
            </a:prstGeom>
            <a:pattFill prst="wdUpDiag">
              <a:fgClr>
                <a:srgbClr val="EA5C94"/>
              </a:fgClr>
              <a:bgClr>
                <a:srgbClr val="FF64A5"/>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grpSp>
      <p:grpSp>
        <p:nvGrpSpPr>
          <p:cNvPr id="64" name="Group 63"/>
          <p:cNvGrpSpPr/>
          <p:nvPr/>
        </p:nvGrpSpPr>
        <p:grpSpPr>
          <a:xfrm>
            <a:off x="2431916" y="4036022"/>
            <a:ext cx="716664" cy="368337"/>
            <a:chOff x="1372559" y="3992318"/>
            <a:chExt cx="788246" cy="308005"/>
          </a:xfrm>
        </p:grpSpPr>
        <p:sp>
          <p:nvSpPr>
            <p:cNvPr id="65" name="Rectangle 64"/>
            <p:cNvSpPr/>
            <p:nvPr/>
          </p:nvSpPr>
          <p:spPr>
            <a:xfrm>
              <a:off x="1372559" y="4181523"/>
              <a:ext cx="788246" cy="118800"/>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80" name="Rectangle 79"/>
            <p:cNvSpPr/>
            <p:nvPr/>
          </p:nvSpPr>
          <p:spPr>
            <a:xfrm>
              <a:off x="1372559" y="3992318"/>
              <a:ext cx="788246" cy="169200"/>
            </a:xfrm>
            <a:prstGeom prst="rect">
              <a:avLst/>
            </a:prstGeom>
            <a:pattFill prst="wdUpDiag">
              <a:fgClr>
                <a:srgbClr val="EA5C94"/>
              </a:fgClr>
              <a:bgClr>
                <a:srgbClr val="FF64A5"/>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26" name="Group 25"/>
          <p:cNvGrpSpPr/>
          <p:nvPr/>
        </p:nvGrpSpPr>
        <p:grpSpPr>
          <a:xfrm>
            <a:off x="579534" y="2009190"/>
            <a:ext cx="470780" cy="396813"/>
            <a:chOff x="579534" y="2009190"/>
            <a:chExt cx="470780" cy="396813"/>
          </a:xfrm>
        </p:grpSpPr>
        <p:sp>
          <p:nvSpPr>
            <p:cNvPr id="83" name="CuadroTexto 121">
              <a:extLst>
                <a:ext uri="{FF2B5EF4-FFF2-40B4-BE49-F238E27FC236}">
                  <a16:creationId xmlns:a16="http://schemas.microsoft.com/office/drawing/2014/main" id="{E4D468EF-DD54-4FB8-909B-B747DC20122D}"/>
                </a:ext>
              </a:extLst>
            </p:cNvPr>
            <p:cNvSpPr txBox="1"/>
            <p:nvPr/>
          </p:nvSpPr>
          <p:spPr>
            <a:xfrm>
              <a:off x="582418" y="2009190"/>
              <a:ext cx="389530" cy="307777"/>
            </a:xfrm>
            <a:prstGeom prst="rect">
              <a:avLst/>
            </a:prstGeom>
            <a:noFill/>
          </p:spPr>
          <p:txBody>
            <a:bodyPr wrap="none" lIns="0" tIns="0" rIns="0" bIns="0" rtlCol="0">
              <a:spAutoFit/>
            </a:bodyPr>
            <a:lstStyle/>
            <a:p>
              <a:r>
                <a:rPr lang="es-ES" sz="2000" b="1" dirty="0">
                  <a:solidFill>
                    <a:schemeClr val="bg1"/>
                  </a:solidFill>
                  <a:latin typeface="Calibri" charset="0"/>
                  <a:ea typeface="Calibri" charset="0"/>
                  <a:cs typeface="Calibri" charset="0"/>
                </a:rPr>
                <a:t>546</a:t>
              </a:r>
            </a:p>
          </p:txBody>
        </p:sp>
        <p:sp>
          <p:nvSpPr>
            <p:cNvPr id="84" name="CuadroTexto 112">
              <a:extLst>
                <a:ext uri="{FF2B5EF4-FFF2-40B4-BE49-F238E27FC236}">
                  <a16:creationId xmlns:a16="http://schemas.microsoft.com/office/drawing/2014/main" id="{CCF0FDF6-EEBA-451A-B2A4-D9AABEF527C9}"/>
                </a:ext>
              </a:extLst>
            </p:cNvPr>
            <p:cNvSpPr txBox="1"/>
            <p:nvPr/>
          </p:nvSpPr>
          <p:spPr>
            <a:xfrm>
              <a:off x="579534" y="2267504"/>
              <a:ext cx="470780" cy="138499"/>
            </a:xfrm>
            <a:prstGeom prst="rect">
              <a:avLst/>
            </a:prstGeom>
            <a:noFill/>
            <a:ln>
              <a:noFill/>
            </a:ln>
          </p:spPr>
          <p:txBody>
            <a:bodyPr wrap="square" lIns="0" tIns="0" rIns="0" bIns="0" rtlCol="0">
              <a:spAutoFit/>
            </a:bodyPr>
            <a:lstStyle/>
            <a:p>
              <a:r>
                <a:rPr lang="en-AU" sz="900" cap="all" dirty="0" err="1">
                  <a:solidFill>
                    <a:schemeClr val="bg1"/>
                  </a:solidFill>
                  <a:latin typeface="Calibri" charset="0"/>
                  <a:ea typeface="Calibri" charset="0"/>
                  <a:cs typeface="Calibri" charset="0"/>
                </a:rPr>
                <a:t>eligibles</a:t>
              </a:r>
              <a:endParaRPr lang="en-AU" sz="900" cap="all" dirty="0">
                <a:solidFill>
                  <a:schemeClr val="bg1"/>
                </a:solidFill>
                <a:latin typeface="Calibri" charset="0"/>
                <a:ea typeface="Calibri" charset="0"/>
                <a:cs typeface="Calibri" charset="0"/>
              </a:endParaRPr>
            </a:p>
          </p:txBody>
        </p:sp>
      </p:grpSp>
      <p:grpSp>
        <p:nvGrpSpPr>
          <p:cNvPr id="22" name="Group 21"/>
          <p:cNvGrpSpPr/>
          <p:nvPr/>
        </p:nvGrpSpPr>
        <p:grpSpPr>
          <a:xfrm>
            <a:off x="1502442" y="4057763"/>
            <a:ext cx="707249" cy="307200"/>
            <a:chOff x="1833575" y="3692480"/>
            <a:chExt cx="707249" cy="307200"/>
          </a:xfrm>
        </p:grpSpPr>
        <p:sp>
          <p:nvSpPr>
            <p:cNvPr id="85" name="CuadroTexto 121">
              <a:extLst>
                <a:ext uri="{FF2B5EF4-FFF2-40B4-BE49-F238E27FC236}">
                  <a16:creationId xmlns:a16="http://schemas.microsoft.com/office/drawing/2014/main" id="{E4D468EF-DD54-4FB8-909B-B747DC20122D}"/>
                </a:ext>
              </a:extLst>
            </p:cNvPr>
            <p:cNvSpPr txBox="1"/>
            <p:nvPr/>
          </p:nvSpPr>
          <p:spPr>
            <a:xfrm>
              <a:off x="1833575" y="3692480"/>
              <a:ext cx="195566" cy="230832"/>
            </a:xfrm>
            <a:prstGeom prst="rect">
              <a:avLst/>
            </a:prstGeom>
            <a:noFill/>
          </p:spPr>
          <p:txBody>
            <a:bodyPr wrap="none" lIns="0" tIns="0" rIns="0" bIns="0" rtlCol="0">
              <a:spAutoFit/>
            </a:bodyPr>
            <a:lstStyle/>
            <a:p>
              <a:r>
                <a:rPr lang="es-ES" sz="1500" b="1" dirty="0">
                  <a:solidFill>
                    <a:schemeClr val="bg1"/>
                  </a:solidFill>
                  <a:latin typeface="Calibri" charset="0"/>
                  <a:ea typeface="Calibri" charset="0"/>
                  <a:cs typeface="Calibri" charset="0"/>
                </a:rPr>
                <a:t>80</a:t>
              </a:r>
            </a:p>
          </p:txBody>
        </p:sp>
        <p:sp>
          <p:nvSpPr>
            <p:cNvPr id="86" name="CuadroTexto 112">
              <a:extLst>
                <a:ext uri="{FF2B5EF4-FFF2-40B4-BE49-F238E27FC236}">
                  <a16:creationId xmlns:a16="http://schemas.microsoft.com/office/drawing/2014/main" id="{CCF0FDF6-EEBA-451A-B2A4-D9AABEF527C9}"/>
                </a:ext>
              </a:extLst>
            </p:cNvPr>
            <p:cNvSpPr txBox="1"/>
            <p:nvPr/>
          </p:nvSpPr>
          <p:spPr>
            <a:xfrm>
              <a:off x="1833575" y="3876569"/>
              <a:ext cx="707249" cy="123111"/>
            </a:xfrm>
            <a:prstGeom prst="rect">
              <a:avLst/>
            </a:prstGeom>
            <a:noFill/>
            <a:ln>
              <a:noFill/>
            </a:ln>
          </p:spPr>
          <p:txBody>
            <a:bodyPr wrap="square" lIns="0" tIns="0" rIns="0" bIns="0" rtlCol="0">
              <a:spAutoFit/>
            </a:bodyPr>
            <a:lstStyle/>
            <a:p>
              <a:r>
                <a:rPr lang="en-AU" sz="800" cap="all" dirty="0">
                  <a:solidFill>
                    <a:schemeClr val="bg1"/>
                  </a:solidFill>
                  <a:latin typeface="Calibri" charset="0"/>
                  <a:ea typeface="Calibri" charset="0"/>
                  <a:cs typeface="Calibri" charset="0"/>
                </a:rPr>
                <a:t>Pre-selected</a:t>
              </a:r>
            </a:p>
          </p:txBody>
        </p:sp>
      </p:grpSp>
      <p:grpSp>
        <p:nvGrpSpPr>
          <p:cNvPr id="20" name="Group 19"/>
          <p:cNvGrpSpPr/>
          <p:nvPr/>
        </p:nvGrpSpPr>
        <p:grpSpPr>
          <a:xfrm>
            <a:off x="1502442" y="3729654"/>
            <a:ext cx="707249" cy="243943"/>
            <a:chOff x="1833575" y="3415171"/>
            <a:chExt cx="707249" cy="243943"/>
          </a:xfrm>
        </p:grpSpPr>
        <p:sp>
          <p:nvSpPr>
            <p:cNvPr id="87" name="CuadroTexto 121">
              <a:extLst>
                <a:ext uri="{FF2B5EF4-FFF2-40B4-BE49-F238E27FC236}">
                  <a16:creationId xmlns:a16="http://schemas.microsoft.com/office/drawing/2014/main" id="{E4D468EF-DD54-4FB8-909B-B747DC20122D}"/>
                </a:ext>
              </a:extLst>
            </p:cNvPr>
            <p:cNvSpPr txBox="1"/>
            <p:nvPr/>
          </p:nvSpPr>
          <p:spPr>
            <a:xfrm>
              <a:off x="1833575" y="3415171"/>
              <a:ext cx="197170" cy="153888"/>
            </a:xfrm>
            <a:prstGeom prst="rect">
              <a:avLst/>
            </a:prstGeom>
            <a:noFill/>
          </p:spPr>
          <p:txBody>
            <a:bodyPr wrap="none" lIns="0" tIns="0" rIns="0" bIns="0" rtlCol="0">
              <a:spAutoFit/>
            </a:bodyPr>
            <a:lstStyle/>
            <a:p>
              <a:r>
                <a:rPr lang="es-ES" sz="1000" b="1" dirty="0">
                  <a:solidFill>
                    <a:schemeClr val="bg1"/>
                  </a:solidFill>
                  <a:latin typeface="Calibri" charset="0"/>
                  <a:ea typeface="Calibri" charset="0"/>
                  <a:cs typeface="Calibri" charset="0"/>
                </a:rPr>
                <a:t>466</a:t>
              </a:r>
            </a:p>
          </p:txBody>
        </p:sp>
        <p:sp>
          <p:nvSpPr>
            <p:cNvPr id="88" name="CuadroTexto 112">
              <a:extLst>
                <a:ext uri="{FF2B5EF4-FFF2-40B4-BE49-F238E27FC236}">
                  <a16:creationId xmlns:a16="http://schemas.microsoft.com/office/drawing/2014/main" id="{CCF0FDF6-EEBA-451A-B2A4-D9AABEF527C9}"/>
                </a:ext>
              </a:extLst>
            </p:cNvPr>
            <p:cNvSpPr txBox="1"/>
            <p:nvPr/>
          </p:nvSpPr>
          <p:spPr>
            <a:xfrm>
              <a:off x="1833575" y="3536003"/>
              <a:ext cx="707249" cy="123111"/>
            </a:xfrm>
            <a:prstGeom prst="rect">
              <a:avLst/>
            </a:prstGeom>
            <a:noFill/>
            <a:ln>
              <a:noFill/>
            </a:ln>
          </p:spPr>
          <p:txBody>
            <a:bodyPr wrap="square" lIns="0" tIns="0" rIns="0" bIns="0" rtlCol="0">
              <a:spAutoFit/>
            </a:bodyPr>
            <a:lstStyle/>
            <a:p>
              <a:r>
                <a:rPr lang="en-AU" sz="800" cap="all" dirty="0">
                  <a:solidFill>
                    <a:schemeClr val="bg1"/>
                  </a:solidFill>
                  <a:latin typeface="Calibri" charset="0"/>
                  <a:ea typeface="Calibri" charset="0"/>
                  <a:cs typeface="Calibri" charset="0"/>
                </a:rPr>
                <a:t>rejected</a:t>
              </a:r>
            </a:p>
          </p:txBody>
        </p:sp>
      </p:grpSp>
      <p:sp>
        <p:nvSpPr>
          <p:cNvPr id="17" name="Freeform 16"/>
          <p:cNvSpPr/>
          <p:nvPr/>
        </p:nvSpPr>
        <p:spPr>
          <a:xfrm>
            <a:off x="1183353" y="3338685"/>
            <a:ext cx="205698" cy="899680"/>
          </a:xfrm>
          <a:custGeom>
            <a:avLst/>
            <a:gdLst>
              <a:gd name="connsiteX0" fmla="*/ 0 w 320040"/>
              <a:gd name="connsiteY0" fmla="*/ 0 h 502920"/>
              <a:gd name="connsiteX1" fmla="*/ 0 w 320040"/>
              <a:gd name="connsiteY1" fmla="*/ 502920 h 502920"/>
              <a:gd name="connsiteX2" fmla="*/ 320040 w 320040"/>
              <a:gd name="connsiteY2" fmla="*/ 502920 h 502920"/>
            </a:gdLst>
            <a:ahLst/>
            <a:cxnLst>
              <a:cxn ang="0">
                <a:pos x="connsiteX0" y="connsiteY0"/>
              </a:cxn>
              <a:cxn ang="0">
                <a:pos x="connsiteX1" y="connsiteY1"/>
              </a:cxn>
              <a:cxn ang="0">
                <a:pos x="connsiteX2" y="connsiteY2"/>
              </a:cxn>
            </a:cxnLst>
            <a:rect l="l" t="t" r="r" b="b"/>
            <a:pathLst>
              <a:path w="320040" h="502920">
                <a:moveTo>
                  <a:pt x="0" y="0"/>
                </a:moveTo>
                <a:lnTo>
                  <a:pt x="0" y="502920"/>
                </a:lnTo>
                <a:lnTo>
                  <a:pt x="320040" y="502920"/>
                </a:lnTo>
              </a:path>
            </a:pathLst>
          </a:cu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95" name="Freeform 94"/>
          <p:cNvSpPr/>
          <p:nvPr/>
        </p:nvSpPr>
        <p:spPr>
          <a:xfrm>
            <a:off x="2203788" y="3430672"/>
            <a:ext cx="188180" cy="899680"/>
          </a:xfrm>
          <a:custGeom>
            <a:avLst/>
            <a:gdLst>
              <a:gd name="connsiteX0" fmla="*/ 0 w 320040"/>
              <a:gd name="connsiteY0" fmla="*/ 0 h 502920"/>
              <a:gd name="connsiteX1" fmla="*/ 0 w 320040"/>
              <a:gd name="connsiteY1" fmla="*/ 502920 h 502920"/>
              <a:gd name="connsiteX2" fmla="*/ 320040 w 320040"/>
              <a:gd name="connsiteY2" fmla="*/ 502920 h 502920"/>
            </a:gdLst>
            <a:ahLst/>
            <a:cxnLst>
              <a:cxn ang="0">
                <a:pos x="connsiteX0" y="connsiteY0"/>
              </a:cxn>
              <a:cxn ang="0">
                <a:pos x="connsiteX1" y="connsiteY1"/>
              </a:cxn>
              <a:cxn ang="0">
                <a:pos x="connsiteX2" y="connsiteY2"/>
              </a:cxn>
            </a:cxnLst>
            <a:rect l="l" t="t" r="r" b="b"/>
            <a:pathLst>
              <a:path w="320040" h="502920">
                <a:moveTo>
                  <a:pt x="0" y="0"/>
                </a:moveTo>
                <a:lnTo>
                  <a:pt x="0" y="502920"/>
                </a:lnTo>
                <a:lnTo>
                  <a:pt x="320040" y="502920"/>
                </a:lnTo>
              </a:path>
            </a:pathLst>
          </a:cu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nvGrpSpPr>
          <p:cNvPr id="81" name="Group 80"/>
          <p:cNvGrpSpPr/>
          <p:nvPr/>
        </p:nvGrpSpPr>
        <p:grpSpPr>
          <a:xfrm>
            <a:off x="3453556" y="4039689"/>
            <a:ext cx="713767" cy="383700"/>
            <a:chOff x="2049585" y="3508708"/>
            <a:chExt cx="713767" cy="383700"/>
          </a:xfrm>
        </p:grpSpPr>
        <p:sp>
          <p:nvSpPr>
            <p:cNvPr id="82" name="CuadroTexto 121">
              <a:extLst>
                <a:ext uri="{FF2B5EF4-FFF2-40B4-BE49-F238E27FC236}">
                  <a16:creationId xmlns:a16="http://schemas.microsoft.com/office/drawing/2014/main" id="{E4D468EF-DD54-4FB8-909B-B747DC20122D}"/>
                </a:ext>
              </a:extLst>
            </p:cNvPr>
            <p:cNvSpPr txBox="1"/>
            <p:nvPr/>
          </p:nvSpPr>
          <p:spPr>
            <a:xfrm>
              <a:off x="2049585" y="3508708"/>
              <a:ext cx="259686" cy="307777"/>
            </a:xfrm>
            <a:prstGeom prst="rect">
              <a:avLst/>
            </a:prstGeom>
            <a:noFill/>
          </p:spPr>
          <p:txBody>
            <a:bodyPr wrap="none" lIns="0" tIns="0" rIns="0" bIns="0" rtlCol="0">
              <a:spAutoFit/>
            </a:bodyPr>
            <a:lstStyle/>
            <a:p>
              <a:r>
                <a:rPr lang="es-ES" sz="2000" b="1" dirty="0">
                  <a:solidFill>
                    <a:srgbClr val="5EB1BA"/>
                  </a:solidFill>
                  <a:latin typeface="Calibri" charset="0"/>
                  <a:ea typeface="Calibri" charset="0"/>
                  <a:cs typeface="Calibri" charset="0"/>
                </a:rPr>
                <a:t>33</a:t>
              </a:r>
            </a:p>
          </p:txBody>
        </p:sp>
        <p:sp>
          <p:nvSpPr>
            <p:cNvPr id="92" name="CuadroTexto 112">
              <a:extLst>
                <a:ext uri="{FF2B5EF4-FFF2-40B4-BE49-F238E27FC236}">
                  <a16:creationId xmlns:a16="http://schemas.microsoft.com/office/drawing/2014/main" id="{CCF0FDF6-EEBA-451A-B2A4-D9AABEF527C9}"/>
                </a:ext>
              </a:extLst>
            </p:cNvPr>
            <p:cNvSpPr txBox="1"/>
            <p:nvPr/>
          </p:nvSpPr>
          <p:spPr>
            <a:xfrm>
              <a:off x="2056103" y="3769297"/>
              <a:ext cx="707249" cy="123111"/>
            </a:xfrm>
            <a:prstGeom prst="rect">
              <a:avLst/>
            </a:prstGeom>
            <a:noFill/>
            <a:ln>
              <a:noFill/>
            </a:ln>
          </p:spPr>
          <p:txBody>
            <a:bodyPr wrap="square" lIns="0" tIns="0" rIns="0" bIns="0" rtlCol="0">
              <a:spAutoFit/>
            </a:bodyPr>
            <a:lstStyle/>
            <a:p>
              <a:r>
                <a:rPr lang="en-AU" sz="800" cap="all" dirty="0">
                  <a:solidFill>
                    <a:srgbClr val="5EB1BA"/>
                  </a:solidFill>
                  <a:latin typeface="Calibri" charset="0"/>
                  <a:ea typeface="Calibri" charset="0"/>
                  <a:cs typeface="Calibri" charset="0"/>
                </a:rPr>
                <a:t>awarded</a:t>
              </a:r>
            </a:p>
          </p:txBody>
        </p:sp>
      </p:grpSp>
      <p:grpSp>
        <p:nvGrpSpPr>
          <p:cNvPr id="94" name="Group 93"/>
          <p:cNvGrpSpPr/>
          <p:nvPr/>
        </p:nvGrpSpPr>
        <p:grpSpPr>
          <a:xfrm>
            <a:off x="2459738" y="4018514"/>
            <a:ext cx="686689" cy="229032"/>
            <a:chOff x="1830400" y="3337245"/>
            <a:chExt cx="686689" cy="229032"/>
          </a:xfrm>
        </p:grpSpPr>
        <p:sp>
          <p:nvSpPr>
            <p:cNvPr id="99" name="CuadroTexto 121">
              <a:extLst>
                <a:ext uri="{FF2B5EF4-FFF2-40B4-BE49-F238E27FC236}">
                  <a16:creationId xmlns:a16="http://schemas.microsoft.com/office/drawing/2014/main" id="{E4D468EF-DD54-4FB8-909B-B747DC20122D}"/>
                </a:ext>
              </a:extLst>
            </p:cNvPr>
            <p:cNvSpPr txBox="1"/>
            <p:nvPr/>
          </p:nvSpPr>
          <p:spPr>
            <a:xfrm>
              <a:off x="1830400" y="3337245"/>
              <a:ext cx="131446" cy="153888"/>
            </a:xfrm>
            <a:prstGeom prst="rect">
              <a:avLst/>
            </a:prstGeom>
            <a:noFill/>
          </p:spPr>
          <p:txBody>
            <a:bodyPr wrap="none" lIns="0" tIns="0" rIns="0" bIns="0" rtlCol="0">
              <a:spAutoFit/>
            </a:bodyPr>
            <a:lstStyle/>
            <a:p>
              <a:r>
                <a:rPr lang="es-ES" sz="1000" b="1" dirty="0">
                  <a:solidFill>
                    <a:schemeClr val="bg1"/>
                  </a:solidFill>
                  <a:latin typeface="Calibri" charset="0"/>
                  <a:ea typeface="Calibri" charset="0"/>
                  <a:cs typeface="Calibri" charset="0"/>
                </a:rPr>
                <a:t>47</a:t>
              </a:r>
            </a:p>
          </p:txBody>
        </p:sp>
        <p:sp>
          <p:nvSpPr>
            <p:cNvPr id="100" name="CuadroTexto 112">
              <a:extLst>
                <a:ext uri="{FF2B5EF4-FFF2-40B4-BE49-F238E27FC236}">
                  <a16:creationId xmlns:a16="http://schemas.microsoft.com/office/drawing/2014/main" id="{CCF0FDF6-EEBA-451A-B2A4-D9AABEF527C9}"/>
                </a:ext>
              </a:extLst>
            </p:cNvPr>
            <p:cNvSpPr txBox="1"/>
            <p:nvPr/>
          </p:nvSpPr>
          <p:spPr>
            <a:xfrm>
              <a:off x="1830601" y="3462274"/>
              <a:ext cx="686488" cy="104003"/>
            </a:xfrm>
            <a:prstGeom prst="rect">
              <a:avLst/>
            </a:prstGeom>
            <a:noFill/>
            <a:ln>
              <a:noFill/>
            </a:ln>
          </p:spPr>
          <p:txBody>
            <a:bodyPr wrap="square" lIns="0" tIns="0" rIns="0" bIns="0" rtlCol="0">
              <a:spAutoFit/>
            </a:bodyPr>
            <a:lstStyle/>
            <a:p>
              <a:pPr>
                <a:lnSpc>
                  <a:spcPts val="800"/>
                </a:lnSpc>
              </a:pPr>
              <a:r>
                <a:rPr lang="en-AU" sz="800" cap="all" dirty="0">
                  <a:solidFill>
                    <a:schemeClr val="bg1"/>
                  </a:solidFill>
                  <a:latin typeface="Calibri" charset="0"/>
                  <a:ea typeface="Calibri" charset="0"/>
                  <a:cs typeface="Calibri" charset="0"/>
                </a:rPr>
                <a:t>Not-awarded</a:t>
              </a:r>
            </a:p>
          </p:txBody>
        </p:sp>
      </p:grpSp>
      <p:sp>
        <p:nvSpPr>
          <p:cNvPr id="101" name="Title 1"/>
          <p:cNvSpPr txBox="1">
            <a:spLocks/>
          </p:cNvSpPr>
          <p:nvPr/>
        </p:nvSpPr>
        <p:spPr>
          <a:xfrm>
            <a:off x="435850" y="1248602"/>
            <a:ext cx="1335626" cy="289167"/>
          </a:xfrm>
          <a:prstGeom prst="rect">
            <a:avLst/>
          </a:prstGeom>
        </p:spPr>
        <p:txBody>
          <a:bodyPr/>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auto">
              <a:spcAft>
                <a:spcPts val="0"/>
              </a:spcAft>
            </a:pPr>
            <a:r>
              <a:rPr lang="en-GB" sz="1300" i="1" dirty="0"/>
              <a:t>Call HR22</a:t>
            </a:r>
            <a:endParaRPr lang="en-GB" sz="1300" dirty="0"/>
          </a:p>
        </p:txBody>
      </p:sp>
      <p:sp>
        <p:nvSpPr>
          <p:cNvPr id="3" name="TextBox 2"/>
          <p:cNvSpPr txBox="1"/>
          <p:nvPr/>
        </p:nvSpPr>
        <p:spPr>
          <a:xfrm>
            <a:off x="530063" y="1551336"/>
            <a:ext cx="2303425" cy="193452"/>
          </a:xfrm>
          <a:prstGeom prst="roundRect">
            <a:avLst>
              <a:gd name="adj" fmla="val 0"/>
            </a:avLst>
          </a:prstGeom>
          <a:solidFill>
            <a:srgbClr val="002060"/>
          </a:solidFill>
        </p:spPr>
        <p:txBody>
          <a:bodyPr wrap="square" lIns="36000" tIns="18000" rIns="36000" bIns="18000" rtlCol="0">
            <a:spAutoFit/>
          </a:bodyPr>
          <a:lstStyle/>
          <a:p>
            <a:r>
              <a:rPr lang="en-AU" sz="900" cap="all" dirty="0">
                <a:solidFill>
                  <a:schemeClr val="bg1"/>
                </a:solidFill>
                <a:latin typeface="Calibri" charset="0"/>
                <a:ea typeface="Calibri" charset="0"/>
                <a:cs typeface="Calibri" charset="0"/>
              </a:rPr>
              <a:t>Current Selection Model:</a:t>
            </a:r>
          </a:p>
        </p:txBody>
      </p:sp>
      <p:sp>
        <p:nvSpPr>
          <p:cNvPr id="66" name="TextBox 65"/>
          <p:cNvSpPr txBox="1"/>
          <p:nvPr/>
        </p:nvSpPr>
        <p:spPr>
          <a:xfrm>
            <a:off x="4383244" y="1551336"/>
            <a:ext cx="2303425" cy="193452"/>
          </a:xfrm>
          <a:prstGeom prst="roundRect">
            <a:avLst>
              <a:gd name="adj" fmla="val 0"/>
            </a:avLst>
          </a:prstGeom>
          <a:solidFill>
            <a:srgbClr val="002060"/>
          </a:solidFill>
        </p:spPr>
        <p:txBody>
          <a:bodyPr wrap="square" lIns="36000" tIns="18000" rIns="36000" bIns="18000" rtlCol="0">
            <a:spAutoFit/>
          </a:bodyPr>
          <a:lstStyle/>
          <a:p>
            <a:r>
              <a:rPr lang="en-AU" sz="900" cap="all" dirty="0">
                <a:solidFill>
                  <a:schemeClr val="bg1"/>
                </a:solidFill>
                <a:latin typeface="Calibri" charset="0"/>
                <a:ea typeface="Calibri" charset="0"/>
                <a:cs typeface="Calibri" charset="0"/>
              </a:rPr>
              <a:t>Ai assisted model:</a:t>
            </a:r>
          </a:p>
        </p:txBody>
      </p:sp>
      <p:sp>
        <p:nvSpPr>
          <p:cNvPr id="133" name="Rectangle 132"/>
          <p:cNvSpPr/>
          <p:nvPr/>
        </p:nvSpPr>
        <p:spPr>
          <a:xfrm>
            <a:off x="5677958" y="2534476"/>
            <a:ext cx="660395" cy="1859381"/>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34" name="Rectangle 133"/>
          <p:cNvSpPr/>
          <p:nvPr/>
        </p:nvSpPr>
        <p:spPr>
          <a:xfrm>
            <a:off x="5677958" y="2011777"/>
            <a:ext cx="660395" cy="494678"/>
          </a:xfrm>
          <a:prstGeom prst="rect">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nvGrpSpPr>
          <p:cNvPr id="93" name="Group 92"/>
          <p:cNvGrpSpPr/>
          <p:nvPr/>
        </p:nvGrpSpPr>
        <p:grpSpPr>
          <a:xfrm>
            <a:off x="5723872" y="2577853"/>
            <a:ext cx="707249" cy="307200"/>
            <a:chOff x="1833575" y="3692480"/>
            <a:chExt cx="707249" cy="307200"/>
          </a:xfrm>
        </p:grpSpPr>
        <p:sp>
          <p:nvSpPr>
            <p:cNvPr id="122" name="CuadroTexto 121">
              <a:extLst>
                <a:ext uri="{FF2B5EF4-FFF2-40B4-BE49-F238E27FC236}">
                  <a16:creationId xmlns:a16="http://schemas.microsoft.com/office/drawing/2014/main" id="{E4D468EF-DD54-4FB8-909B-B747DC20122D}"/>
                </a:ext>
              </a:extLst>
            </p:cNvPr>
            <p:cNvSpPr txBox="1"/>
            <p:nvPr/>
          </p:nvSpPr>
          <p:spPr>
            <a:xfrm>
              <a:off x="1833575" y="3692480"/>
              <a:ext cx="293350" cy="230832"/>
            </a:xfrm>
            <a:prstGeom prst="rect">
              <a:avLst/>
            </a:prstGeom>
            <a:noFill/>
          </p:spPr>
          <p:txBody>
            <a:bodyPr wrap="none" lIns="0" tIns="0" rIns="0" bIns="0" rtlCol="0">
              <a:spAutoFit/>
            </a:bodyPr>
            <a:lstStyle/>
            <a:p>
              <a:r>
                <a:rPr lang="es-ES" sz="1500" b="1" dirty="0">
                  <a:solidFill>
                    <a:schemeClr val="bg1"/>
                  </a:solidFill>
                  <a:latin typeface="Calibri" charset="0"/>
                  <a:ea typeface="Calibri" charset="0"/>
                  <a:cs typeface="Calibri" charset="0"/>
                </a:rPr>
                <a:t>430</a:t>
              </a:r>
            </a:p>
          </p:txBody>
        </p:sp>
        <p:sp>
          <p:nvSpPr>
            <p:cNvPr id="123" name="CuadroTexto 112">
              <a:extLst>
                <a:ext uri="{FF2B5EF4-FFF2-40B4-BE49-F238E27FC236}">
                  <a16:creationId xmlns:a16="http://schemas.microsoft.com/office/drawing/2014/main" id="{CCF0FDF6-EEBA-451A-B2A4-D9AABEF527C9}"/>
                </a:ext>
              </a:extLst>
            </p:cNvPr>
            <p:cNvSpPr txBox="1"/>
            <p:nvPr/>
          </p:nvSpPr>
          <p:spPr>
            <a:xfrm>
              <a:off x="1833575" y="3876569"/>
              <a:ext cx="707249" cy="123111"/>
            </a:xfrm>
            <a:prstGeom prst="rect">
              <a:avLst/>
            </a:prstGeom>
            <a:noFill/>
            <a:ln>
              <a:noFill/>
            </a:ln>
          </p:spPr>
          <p:txBody>
            <a:bodyPr wrap="square" lIns="0" tIns="0" rIns="0" bIns="0" rtlCol="0">
              <a:spAutoFit/>
            </a:bodyPr>
            <a:lstStyle/>
            <a:p>
              <a:r>
                <a:rPr lang="en-AU" sz="800" cap="all" dirty="0" err="1">
                  <a:solidFill>
                    <a:schemeClr val="bg1"/>
                  </a:solidFill>
                  <a:latin typeface="Calibri" charset="0"/>
                  <a:ea typeface="Calibri" charset="0"/>
                  <a:cs typeface="Calibri" charset="0"/>
                </a:rPr>
                <a:t>Eligibles</a:t>
              </a:r>
              <a:r>
                <a:rPr lang="en-AU" sz="800" cap="all" dirty="0">
                  <a:solidFill>
                    <a:schemeClr val="bg1"/>
                  </a:solidFill>
                  <a:latin typeface="Calibri" charset="0"/>
                  <a:ea typeface="Calibri" charset="0"/>
                  <a:cs typeface="Calibri" charset="0"/>
                </a:rPr>
                <a:t> +</a:t>
              </a:r>
            </a:p>
          </p:txBody>
        </p:sp>
      </p:grpSp>
      <p:grpSp>
        <p:nvGrpSpPr>
          <p:cNvPr id="105" name="Group 104"/>
          <p:cNvGrpSpPr/>
          <p:nvPr/>
        </p:nvGrpSpPr>
        <p:grpSpPr>
          <a:xfrm>
            <a:off x="5723872" y="2191323"/>
            <a:ext cx="707249" cy="307206"/>
            <a:chOff x="1833575" y="3351908"/>
            <a:chExt cx="707249" cy="307206"/>
          </a:xfrm>
        </p:grpSpPr>
        <p:sp>
          <p:nvSpPr>
            <p:cNvPr id="120" name="CuadroTexto 121">
              <a:extLst>
                <a:ext uri="{FF2B5EF4-FFF2-40B4-BE49-F238E27FC236}">
                  <a16:creationId xmlns:a16="http://schemas.microsoft.com/office/drawing/2014/main" id="{E4D468EF-DD54-4FB8-909B-B747DC20122D}"/>
                </a:ext>
              </a:extLst>
            </p:cNvPr>
            <p:cNvSpPr txBox="1"/>
            <p:nvPr/>
          </p:nvSpPr>
          <p:spPr>
            <a:xfrm>
              <a:off x="1833575" y="3351908"/>
              <a:ext cx="293350" cy="230832"/>
            </a:xfrm>
            <a:prstGeom prst="rect">
              <a:avLst/>
            </a:prstGeom>
            <a:noFill/>
          </p:spPr>
          <p:txBody>
            <a:bodyPr wrap="none" lIns="0" tIns="0" rIns="0" bIns="0" rtlCol="0">
              <a:spAutoFit/>
            </a:bodyPr>
            <a:lstStyle/>
            <a:p>
              <a:r>
                <a:rPr lang="es-ES" sz="1500" b="1" dirty="0">
                  <a:solidFill>
                    <a:schemeClr val="bg1"/>
                  </a:solidFill>
                  <a:latin typeface="Calibri" charset="0"/>
                  <a:ea typeface="Calibri" charset="0"/>
                  <a:cs typeface="Calibri" charset="0"/>
                </a:rPr>
                <a:t>116</a:t>
              </a:r>
            </a:p>
          </p:txBody>
        </p:sp>
        <p:sp>
          <p:nvSpPr>
            <p:cNvPr id="121" name="CuadroTexto 112">
              <a:extLst>
                <a:ext uri="{FF2B5EF4-FFF2-40B4-BE49-F238E27FC236}">
                  <a16:creationId xmlns:a16="http://schemas.microsoft.com/office/drawing/2014/main" id="{CCF0FDF6-EEBA-451A-B2A4-D9AABEF527C9}"/>
                </a:ext>
              </a:extLst>
            </p:cNvPr>
            <p:cNvSpPr txBox="1"/>
            <p:nvPr/>
          </p:nvSpPr>
          <p:spPr>
            <a:xfrm>
              <a:off x="1833575" y="3536003"/>
              <a:ext cx="707249" cy="123111"/>
            </a:xfrm>
            <a:prstGeom prst="rect">
              <a:avLst/>
            </a:prstGeom>
            <a:noFill/>
            <a:ln>
              <a:noFill/>
            </a:ln>
          </p:spPr>
          <p:txBody>
            <a:bodyPr wrap="square" lIns="0" tIns="0" rIns="0" bIns="0" rtlCol="0">
              <a:spAutoFit/>
            </a:bodyPr>
            <a:lstStyle/>
            <a:p>
              <a:r>
                <a:rPr lang="en-AU" sz="800" cap="all" dirty="0">
                  <a:solidFill>
                    <a:schemeClr val="bg1"/>
                  </a:solidFill>
                  <a:latin typeface="Calibri" charset="0"/>
                  <a:ea typeface="Calibri" charset="0"/>
                  <a:cs typeface="Calibri" charset="0"/>
                </a:rPr>
                <a:t>Pre-rejected</a:t>
              </a:r>
            </a:p>
          </p:txBody>
        </p:sp>
      </p:grpSp>
      <p:grpSp>
        <p:nvGrpSpPr>
          <p:cNvPr id="11" name="Group 10"/>
          <p:cNvGrpSpPr/>
          <p:nvPr/>
        </p:nvGrpSpPr>
        <p:grpSpPr>
          <a:xfrm>
            <a:off x="6841094" y="2011777"/>
            <a:ext cx="308699" cy="528394"/>
            <a:chOff x="7858751" y="2732492"/>
            <a:chExt cx="658800" cy="442549"/>
          </a:xfrm>
        </p:grpSpPr>
        <p:sp>
          <p:nvSpPr>
            <p:cNvPr id="199" name="Rectangle 198"/>
            <p:cNvSpPr/>
            <p:nvPr/>
          </p:nvSpPr>
          <p:spPr>
            <a:xfrm>
              <a:off x="7858751" y="2732492"/>
              <a:ext cx="658800" cy="309600"/>
            </a:xfrm>
            <a:prstGeom prst="rect">
              <a:avLst/>
            </a:prstGeom>
            <a:pattFill prst="wdUpDiag">
              <a:fgClr>
                <a:srgbClr val="EA5C94"/>
              </a:fgClr>
              <a:bgClr>
                <a:srgbClr val="FF64A5"/>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00" name="Rectangle 199"/>
            <p:cNvSpPr/>
            <p:nvPr/>
          </p:nvSpPr>
          <p:spPr>
            <a:xfrm>
              <a:off x="7858751" y="3067041"/>
              <a:ext cx="658800" cy="108000"/>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14" name="Group 13"/>
          <p:cNvGrpSpPr/>
          <p:nvPr/>
        </p:nvGrpSpPr>
        <p:grpSpPr>
          <a:xfrm>
            <a:off x="930313" y="2801469"/>
            <a:ext cx="706378" cy="606936"/>
            <a:chOff x="1026127" y="2801469"/>
            <a:chExt cx="706378" cy="606936"/>
          </a:xfrm>
        </p:grpSpPr>
        <p:grpSp>
          <p:nvGrpSpPr>
            <p:cNvPr id="102" name="Group 101"/>
            <p:cNvGrpSpPr/>
            <p:nvPr/>
          </p:nvGrpSpPr>
          <p:grpSpPr>
            <a:xfrm>
              <a:off x="1026127" y="2801469"/>
              <a:ext cx="706378" cy="606936"/>
              <a:chOff x="1294089" y="3209058"/>
              <a:chExt cx="706378" cy="606936"/>
            </a:xfrm>
          </p:grpSpPr>
          <p:sp>
            <p:nvSpPr>
              <p:cNvPr id="103" name="Oval 102"/>
              <p:cNvSpPr/>
              <p:nvPr/>
            </p:nvSpPr>
            <p:spPr>
              <a:xfrm>
                <a:off x="1342799" y="3209058"/>
                <a:ext cx="606938" cy="606936"/>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04" name="Rectangle 103"/>
              <p:cNvSpPr/>
              <p:nvPr/>
            </p:nvSpPr>
            <p:spPr>
              <a:xfrm>
                <a:off x="1294089" y="3508987"/>
                <a:ext cx="706378" cy="158377"/>
              </a:xfrm>
              <a:prstGeom prst="rect">
                <a:avLst/>
              </a:prstGeom>
            </p:spPr>
            <p:txBody>
              <a:bodyPr wrap="square" lIns="0" tIns="0" rIns="0" bIns="0">
                <a:spAutoFit/>
              </a:bodyPr>
              <a:lstStyle/>
              <a:p>
                <a:pPr algn="ctr">
                  <a:lnSpc>
                    <a:spcPts val="600"/>
                  </a:lnSpc>
                </a:pPr>
                <a:r>
                  <a:rPr lang="en-AU" sz="700" cap="all" dirty="0">
                    <a:solidFill>
                      <a:schemeClr val="bg1"/>
                    </a:solidFill>
                    <a:latin typeface="Calibri" charset="0"/>
                    <a:ea typeface="Calibri" charset="0"/>
                    <a:cs typeface="Calibri" charset="0"/>
                  </a:rPr>
                  <a:t>Remote</a:t>
                </a:r>
                <a:br>
                  <a:rPr lang="en-AU" sz="700" cap="all" dirty="0">
                    <a:solidFill>
                      <a:schemeClr val="bg1"/>
                    </a:solidFill>
                    <a:latin typeface="Calibri" charset="0"/>
                    <a:ea typeface="Calibri" charset="0"/>
                    <a:cs typeface="Calibri" charset="0"/>
                  </a:rPr>
                </a:br>
                <a:r>
                  <a:rPr lang="en-AU" sz="700" cap="all" dirty="0">
                    <a:solidFill>
                      <a:schemeClr val="bg1"/>
                    </a:solidFill>
                    <a:latin typeface="Calibri" charset="0"/>
                    <a:ea typeface="Calibri" charset="0"/>
                    <a:cs typeface="Calibri" charset="0"/>
                  </a:rPr>
                  <a:t>Evaluation</a:t>
                </a:r>
              </a:p>
            </p:txBody>
          </p:sp>
        </p:gr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286331" y="2853205"/>
              <a:ext cx="183950" cy="183948"/>
            </a:xfrm>
            <a:prstGeom prst="rect">
              <a:avLst/>
            </a:prstGeom>
          </p:spPr>
        </p:pic>
      </p:grpSp>
      <p:grpSp>
        <p:nvGrpSpPr>
          <p:cNvPr id="16" name="Group 15"/>
          <p:cNvGrpSpPr/>
          <p:nvPr/>
        </p:nvGrpSpPr>
        <p:grpSpPr>
          <a:xfrm>
            <a:off x="1988047" y="3035932"/>
            <a:ext cx="706378" cy="606936"/>
            <a:chOff x="2017763" y="3035932"/>
            <a:chExt cx="706378" cy="606936"/>
          </a:xfrm>
        </p:grpSpPr>
        <p:grpSp>
          <p:nvGrpSpPr>
            <p:cNvPr id="130" name="Group 129"/>
            <p:cNvGrpSpPr/>
            <p:nvPr/>
          </p:nvGrpSpPr>
          <p:grpSpPr>
            <a:xfrm>
              <a:off x="2017763" y="3035932"/>
              <a:ext cx="706378" cy="606936"/>
              <a:chOff x="1294089" y="3209058"/>
              <a:chExt cx="706378" cy="606936"/>
            </a:xfrm>
          </p:grpSpPr>
          <p:sp>
            <p:nvSpPr>
              <p:cNvPr id="132" name="Oval 131"/>
              <p:cNvSpPr/>
              <p:nvPr/>
            </p:nvSpPr>
            <p:spPr>
              <a:xfrm>
                <a:off x="1342799" y="3209058"/>
                <a:ext cx="606938" cy="606936"/>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35" name="Rectangle 134"/>
              <p:cNvSpPr/>
              <p:nvPr/>
            </p:nvSpPr>
            <p:spPr>
              <a:xfrm>
                <a:off x="1294089" y="3508987"/>
                <a:ext cx="706378" cy="158377"/>
              </a:xfrm>
              <a:prstGeom prst="rect">
                <a:avLst/>
              </a:prstGeom>
            </p:spPr>
            <p:txBody>
              <a:bodyPr wrap="square" lIns="0" tIns="0" rIns="0" bIns="0">
                <a:spAutoFit/>
              </a:bodyPr>
              <a:lstStyle/>
              <a:p>
                <a:pPr algn="ctr">
                  <a:lnSpc>
                    <a:spcPts val="600"/>
                  </a:lnSpc>
                </a:pPr>
                <a:r>
                  <a:rPr lang="en-AU" sz="700" cap="all" dirty="0">
                    <a:solidFill>
                      <a:schemeClr val="bg1"/>
                    </a:solidFill>
                    <a:latin typeface="Calibri" charset="0"/>
                    <a:ea typeface="Calibri" charset="0"/>
                    <a:cs typeface="Calibri" charset="0"/>
                  </a:rPr>
                  <a:t>Selection</a:t>
                </a:r>
                <a:br>
                  <a:rPr lang="en-AU" sz="700" cap="all" dirty="0">
                    <a:solidFill>
                      <a:schemeClr val="bg1"/>
                    </a:solidFill>
                    <a:latin typeface="Calibri" charset="0"/>
                    <a:ea typeface="Calibri" charset="0"/>
                    <a:cs typeface="Calibri" charset="0"/>
                  </a:rPr>
                </a:br>
                <a:r>
                  <a:rPr lang="en-AU" sz="700" cap="all" dirty="0" err="1">
                    <a:solidFill>
                      <a:schemeClr val="bg1"/>
                    </a:solidFill>
                    <a:latin typeface="Calibri" charset="0"/>
                    <a:ea typeface="Calibri" charset="0"/>
                    <a:cs typeface="Calibri" charset="0"/>
                  </a:rPr>
                  <a:t>commitees</a:t>
                </a:r>
                <a:endParaRPr lang="en-AU" sz="700" cap="all" dirty="0">
                  <a:solidFill>
                    <a:schemeClr val="bg1"/>
                  </a:solidFill>
                  <a:latin typeface="Calibri" charset="0"/>
                  <a:ea typeface="Calibri" charset="0"/>
                  <a:cs typeface="Calibri" charset="0"/>
                </a:endParaRPr>
              </a:p>
            </p:txBody>
          </p:sp>
        </p:grpSp>
        <p:pic>
          <p:nvPicPr>
            <p:cNvPr id="136" name="Picture 1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t="13976" b="13976"/>
            <a:stretch/>
          </p:blipFill>
          <p:spPr>
            <a:xfrm>
              <a:off x="2234752" y="3102180"/>
              <a:ext cx="272400" cy="196258"/>
            </a:xfrm>
            <a:prstGeom prst="rect">
              <a:avLst/>
            </a:prstGeom>
          </p:spPr>
        </p:pic>
      </p:grpSp>
      <p:grpSp>
        <p:nvGrpSpPr>
          <p:cNvPr id="177" name="Group 176"/>
          <p:cNvGrpSpPr/>
          <p:nvPr/>
        </p:nvGrpSpPr>
        <p:grpSpPr>
          <a:xfrm>
            <a:off x="6661765" y="2981502"/>
            <a:ext cx="706378" cy="606936"/>
            <a:chOff x="1026127" y="2801469"/>
            <a:chExt cx="706378" cy="606936"/>
          </a:xfrm>
        </p:grpSpPr>
        <p:grpSp>
          <p:nvGrpSpPr>
            <p:cNvPr id="178" name="Group 177"/>
            <p:cNvGrpSpPr/>
            <p:nvPr/>
          </p:nvGrpSpPr>
          <p:grpSpPr>
            <a:xfrm>
              <a:off x="1026127" y="2801469"/>
              <a:ext cx="706378" cy="606936"/>
              <a:chOff x="1294089" y="3209058"/>
              <a:chExt cx="706378" cy="606936"/>
            </a:xfrm>
          </p:grpSpPr>
          <p:sp>
            <p:nvSpPr>
              <p:cNvPr id="197" name="Oval 196"/>
              <p:cNvSpPr/>
              <p:nvPr/>
            </p:nvSpPr>
            <p:spPr>
              <a:xfrm>
                <a:off x="1342799" y="3209058"/>
                <a:ext cx="606938" cy="606936"/>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98" name="Rectangle 197"/>
              <p:cNvSpPr/>
              <p:nvPr/>
            </p:nvSpPr>
            <p:spPr>
              <a:xfrm>
                <a:off x="1294089" y="3508987"/>
                <a:ext cx="706378" cy="158377"/>
              </a:xfrm>
              <a:prstGeom prst="rect">
                <a:avLst/>
              </a:prstGeom>
            </p:spPr>
            <p:txBody>
              <a:bodyPr wrap="square" lIns="0" tIns="0" rIns="0" bIns="0">
                <a:spAutoFit/>
              </a:bodyPr>
              <a:lstStyle/>
              <a:p>
                <a:pPr algn="ctr">
                  <a:lnSpc>
                    <a:spcPts val="600"/>
                  </a:lnSpc>
                </a:pPr>
                <a:r>
                  <a:rPr lang="en-AU" sz="700" cap="all" dirty="0">
                    <a:solidFill>
                      <a:schemeClr val="bg1"/>
                    </a:solidFill>
                    <a:latin typeface="Calibri" charset="0"/>
                    <a:ea typeface="Calibri" charset="0"/>
                    <a:cs typeface="Calibri" charset="0"/>
                  </a:rPr>
                  <a:t>Remote</a:t>
                </a:r>
                <a:br>
                  <a:rPr lang="en-AU" sz="700" cap="all" dirty="0">
                    <a:solidFill>
                      <a:schemeClr val="bg1"/>
                    </a:solidFill>
                    <a:latin typeface="Calibri" charset="0"/>
                    <a:ea typeface="Calibri" charset="0"/>
                    <a:cs typeface="Calibri" charset="0"/>
                  </a:rPr>
                </a:br>
                <a:r>
                  <a:rPr lang="en-AU" sz="700" cap="all" dirty="0">
                    <a:solidFill>
                      <a:schemeClr val="bg1"/>
                    </a:solidFill>
                    <a:latin typeface="Calibri" charset="0"/>
                    <a:ea typeface="Calibri" charset="0"/>
                    <a:cs typeface="Calibri" charset="0"/>
                  </a:rPr>
                  <a:t>Evaluation</a:t>
                </a:r>
              </a:p>
            </p:txBody>
          </p:sp>
        </p:grpSp>
        <p:pic>
          <p:nvPicPr>
            <p:cNvPr id="196" name="Picture 195"/>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286331" y="2853205"/>
              <a:ext cx="183950" cy="183948"/>
            </a:xfrm>
            <a:prstGeom prst="rect">
              <a:avLst/>
            </a:prstGeom>
          </p:spPr>
        </p:pic>
      </p:grpSp>
      <p:sp>
        <p:nvSpPr>
          <p:cNvPr id="27" name="Left Brace 26"/>
          <p:cNvSpPr/>
          <p:nvPr/>
        </p:nvSpPr>
        <p:spPr>
          <a:xfrm>
            <a:off x="5494304" y="2007648"/>
            <a:ext cx="140147" cy="2386209"/>
          </a:xfrm>
          <a:prstGeom prst="leftBrace">
            <a:avLst>
              <a:gd name="adj1" fmla="val 50893"/>
              <a:gd name="adj2" fmla="val 47282"/>
            </a:avLst>
          </a:prstGeom>
          <a:noFill/>
          <a:ln>
            <a:solidFill>
              <a:srgbClr val="002060"/>
            </a:solidFill>
            <a:tailEnd type="none" w="lg" len="sm"/>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lt1"/>
              </a:solidFill>
            </a:endParaRPr>
          </a:p>
        </p:txBody>
      </p:sp>
      <p:grpSp>
        <p:nvGrpSpPr>
          <p:cNvPr id="28" name="Group 27"/>
          <p:cNvGrpSpPr/>
          <p:nvPr/>
        </p:nvGrpSpPr>
        <p:grpSpPr>
          <a:xfrm>
            <a:off x="4789611" y="2801469"/>
            <a:ext cx="706378" cy="606936"/>
            <a:chOff x="4168741" y="2801469"/>
            <a:chExt cx="706378" cy="606936"/>
          </a:xfrm>
        </p:grpSpPr>
        <p:grpSp>
          <p:nvGrpSpPr>
            <p:cNvPr id="219" name="Group 218"/>
            <p:cNvGrpSpPr/>
            <p:nvPr/>
          </p:nvGrpSpPr>
          <p:grpSpPr>
            <a:xfrm>
              <a:off x="4168741" y="2801469"/>
              <a:ext cx="706378" cy="606936"/>
              <a:chOff x="1294089" y="3209058"/>
              <a:chExt cx="706378" cy="606936"/>
            </a:xfrm>
          </p:grpSpPr>
          <p:sp>
            <p:nvSpPr>
              <p:cNvPr id="221" name="Oval 220"/>
              <p:cNvSpPr/>
              <p:nvPr/>
            </p:nvSpPr>
            <p:spPr>
              <a:xfrm>
                <a:off x="1342799" y="3209058"/>
                <a:ext cx="606938" cy="606936"/>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22" name="Rectangle 221"/>
              <p:cNvSpPr/>
              <p:nvPr/>
            </p:nvSpPr>
            <p:spPr>
              <a:xfrm>
                <a:off x="1294089" y="3612946"/>
                <a:ext cx="706378" cy="81433"/>
              </a:xfrm>
              <a:prstGeom prst="rect">
                <a:avLst/>
              </a:prstGeom>
            </p:spPr>
            <p:txBody>
              <a:bodyPr wrap="square" lIns="0" tIns="0" rIns="0" bIns="0">
                <a:spAutoFit/>
              </a:bodyPr>
              <a:lstStyle/>
              <a:p>
                <a:pPr algn="ctr">
                  <a:lnSpc>
                    <a:spcPts val="600"/>
                  </a:lnSpc>
                </a:pPr>
                <a:r>
                  <a:rPr lang="en-AU" sz="700" cap="all">
                    <a:solidFill>
                      <a:schemeClr val="bg1"/>
                    </a:solidFill>
                    <a:latin typeface="Calibri" charset="0"/>
                    <a:ea typeface="Calibri" charset="0"/>
                    <a:cs typeface="Calibri" charset="0"/>
                  </a:rPr>
                  <a:t>ai</a:t>
                </a:r>
                <a:endParaRPr lang="en-AU" sz="700" cap="all" dirty="0">
                  <a:solidFill>
                    <a:schemeClr val="bg1"/>
                  </a:solidFill>
                  <a:latin typeface="Calibri" charset="0"/>
                  <a:ea typeface="Calibri" charset="0"/>
                  <a:cs typeface="Calibri" charset="0"/>
                </a:endParaRPr>
              </a:p>
            </p:txBody>
          </p:sp>
        </p:grpSp>
        <p:pic>
          <p:nvPicPr>
            <p:cNvPr id="223" name="Picture 222"/>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386800" y="2879750"/>
              <a:ext cx="270260" cy="270260"/>
            </a:xfrm>
            <a:prstGeom prst="rect">
              <a:avLst/>
            </a:prstGeom>
          </p:spPr>
        </p:pic>
      </p:grpSp>
      <p:cxnSp>
        <p:nvCxnSpPr>
          <p:cNvPr id="34" name="Straight Arrow Connector 33"/>
          <p:cNvCxnSpPr/>
          <p:nvPr/>
        </p:nvCxnSpPr>
        <p:spPr>
          <a:xfrm>
            <a:off x="7004172" y="2534476"/>
            <a:ext cx="0" cy="410703"/>
          </a:xfrm>
          <a:prstGeom prst="straightConnector1">
            <a:avLst/>
          </a:pr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cxnSp>
      <p:cxnSp>
        <p:nvCxnSpPr>
          <p:cNvPr id="239" name="Straight Arrow Connector 238"/>
          <p:cNvCxnSpPr/>
          <p:nvPr/>
        </p:nvCxnSpPr>
        <p:spPr>
          <a:xfrm rot="-5400000">
            <a:off x="6497111" y="3188711"/>
            <a:ext cx="0" cy="324000"/>
          </a:xfrm>
          <a:prstGeom prst="straightConnector1">
            <a:avLst/>
          </a:pr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cxnSp>
      <p:grpSp>
        <p:nvGrpSpPr>
          <p:cNvPr id="40" name="Group 39"/>
          <p:cNvGrpSpPr/>
          <p:nvPr/>
        </p:nvGrpSpPr>
        <p:grpSpPr>
          <a:xfrm>
            <a:off x="7194230" y="2084493"/>
            <a:ext cx="479480" cy="542619"/>
            <a:chOff x="7194230" y="2128962"/>
            <a:chExt cx="479480" cy="542619"/>
          </a:xfrm>
        </p:grpSpPr>
        <p:sp>
          <p:nvSpPr>
            <p:cNvPr id="240" name="CuadroTexto 121">
              <a:extLst>
                <a:ext uri="{FF2B5EF4-FFF2-40B4-BE49-F238E27FC236}">
                  <a16:creationId xmlns:a16="http://schemas.microsoft.com/office/drawing/2014/main" id="{E4D468EF-DD54-4FB8-909B-B747DC20122D}"/>
                </a:ext>
              </a:extLst>
            </p:cNvPr>
            <p:cNvSpPr txBox="1"/>
            <p:nvPr/>
          </p:nvSpPr>
          <p:spPr>
            <a:xfrm>
              <a:off x="7194768" y="2435766"/>
              <a:ext cx="131446" cy="153888"/>
            </a:xfrm>
            <a:prstGeom prst="rect">
              <a:avLst/>
            </a:prstGeom>
            <a:noFill/>
          </p:spPr>
          <p:txBody>
            <a:bodyPr wrap="none" lIns="0" tIns="0" rIns="0" bIns="0" rtlCol="0">
              <a:spAutoFit/>
            </a:bodyPr>
            <a:lstStyle/>
            <a:p>
              <a:r>
                <a:rPr lang="es-ES" sz="1000" b="1" dirty="0">
                  <a:solidFill>
                    <a:srgbClr val="5EB1BA"/>
                  </a:solidFill>
                  <a:latin typeface="Calibri" charset="0"/>
                  <a:ea typeface="Calibri" charset="0"/>
                  <a:cs typeface="Calibri" charset="0"/>
                </a:rPr>
                <a:t>30</a:t>
              </a:r>
            </a:p>
          </p:txBody>
        </p:sp>
        <p:sp>
          <p:nvSpPr>
            <p:cNvPr id="241" name="CuadroTexto 112">
              <a:extLst>
                <a:ext uri="{FF2B5EF4-FFF2-40B4-BE49-F238E27FC236}">
                  <a16:creationId xmlns:a16="http://schemas.microsoft.com/office/drawing/2014/main" id="{CCF0FDF6-EEBA-451A-B2A4-D9AABEF527C9}"/>
                </a:ext>
              </a:extLst>
            </p:cNvPr>
            <p:cNvSpPr txBox="1"/>
            <p:nvPr/>
          </p:nvSpPr>
          <p:spPr>
            <a:xfrm>
              <a:off x="7194230" y="2548470"/>
              <a:ext cx="479480" cy="123111"/>
            </a:xfrm>
            <a:prstGeom prst="rect">
              <a:avLst/>
            </a:prstGeom>
            <a:noFill/>
            <a:ln>
              <a:noFill/>
            </a:ln>
          </p:spPr>
          <p:txBody>
            <a:bodyPr wrap="square" lIns="0" tIns="0" rIns="0" bIns="0" rtlCol="0">
              <a:spAutoFit/>
            </a:bodyPr>
            <a:lstStyle/>
            <a:p>
              <a:r>
                <a:rPr lang="en-AU" sz="800" cap="all" dirty="0">
                  <a:solidFill>
                    <a:srgbClr val="5EB1BA"/>
                  </a:solidFill>
                  <a:latin typeface="Calibri" charset="0"/>
                  <a:ea typeface="Calibri" charset="0"/>
                  <a:cs typeface="Calibri" charset="0"/>
                </a:rPr>
                <a:t>Rescued*</a:t>
              </a:r>
            </a:p>
          </p:txBody>
        </p:sp>
        <p:sp>
          <p:nvSpPr>
            <p:cNvPr id="242" name="CuadroTexto 121">
              <a:extLst>
                <a:ext uri="{FF2B5EF4-FFF2-40B4-BE49-F238E27FC236}">
                  <a16:creationId xmlns:a16="http://schemas.microsoft.com/office/drawing/2014/main" id="{E4D468EF-DD54-4FB8-909B-B747DC20122D}"/>
                </a:ext>
              </a:extLst>
            </p:cNvPr>
            <p:cNvSpPr txBox="1"/>
            <p:nvPr/>
          </p:nvSpPr>
          <p:spPr>
            <a:xfrm>
              <a:off x="7194768" y="2128962"/>
              <a:ext cx="131446" cy="153888"/>
            </a:xfrm>
            <a:prstGeom prst="rect">
              <a:avLst/>
            </a:prstGeom>
            <a:noFill/>
          </p:spPr>
          <p:txBody>
            <a:bodyPr wrap="none" lIns="0" tIns="0" rIns="0" bIns="0" rtlCol="0">
              <a:spAutoFit/>
            </a:bodyPr>
            <a:lstStyle/>
            <a:p>
              <a:r>
                <a:rPr lang="es-ES" sz="1000" b="1" dirty="0">
                  <a:solidFill>
                    <a:srgbClr val="FF64A5"/>
                  </a:solidFill>
                  <a:latin typeface="Calibri" charset="0"/>
                  <a:ea typeface="Calibri" charset="0"/>
                  <a:cs typeface="Calibri" charset="0"/>
                </a:rPr>
                <a:t>86</a:t>
              </a:r>
            </a:p>
          </p:txBody>
        </p:sp>
        <p:sp>
          <p:nvSpPr>
            <p:cNvPr id="243" name="CuadroTexto 112">
              <a:extLst>
                <a:ext uri="{FF2B5EF4-FFF2-40B4-BE49-F238E27FC236}">
                  <a16:creationId xmlns:a16="http://schemas.microsoft.com/office/drawing/2014/main" id="{CCF0FDF6-EEBA-451A-B2A4-D9AABEF527C9}"/>
                </a:ext>
              </a:extLst>
            </p:cNvPr>
            <p:cNvSpPr txBox="1"/>
            <p:nvPr/>
          </p:nvSpPr>
          <p:spPr>
            <a:xfrm>
              <a:off x="7194230" y="2235842"/>
              <a:ext cx="479480" cy="123111"/>
            </a:xfrm>
            <a:prstGeom prst="rect">
              <a:avLst/>
            </a:prstGeom>
            <a:noFill/>
            <a:ln>
              <a:noFill/>
            </a:ln>
          </p:spPr>
          <p:txBody>
            <a:bodyPr wrap="square" lIns="0" tIns="0" rIns="0" bIns="0" rtlCol="0">
              <a:spAutoFit/>
            </a:bodyPr>
            <a:lstStyle/>
            <a:p>
              <a:r>
                <a:rPr lang="en-AU" sz="800" cap="all" dirty="0">
                  <a:solidFill>
                    <a:srgbClr val="FF64A5"/>
                  </a:solidFill>
                  <a:latin typeface="Calibri" charset="0"/>
                  <a:ea typeface="Calibri" charset="0"/>
                  <a:cs typeface="Calibri" charset="0"/>
                </a:rPr>
                <a:t>rejected</a:t>
              </a:r>
            </a:p>
          </p:txBody>
        </p:sp>
      </p:grpSp>
      <p:sp>
        <p:nvSpPr>
          <p:cNvPr id="244" name="Rectangle 243"/>
          <p:cNvSpPr/>
          <p:nvPr/>
        </p:nvSpPr>
        <p:spPr>
          <a:xfrm>
            <a:off x="7827559" y="2425060"/>
            <a:ext cx="660395" cy="1968797"/>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45" name="Freeform 244"/>
          <p:cNvSpPr/>
          <p:nvPr/>
        </p:nvSpPr>
        <p:spPr>
          <a:xfrm>
            <a:off x="6998221" y="3507057"/>
            <a:ext cx="730462" cy="271621"/>
          </a:xfrm>
          <a:custGeom>
            <a:avLst/>
            <a:gdLst>
              <a:gd name="connsiteX0" fmla="*/ 0 w 320040"/>
              <a:gd name="connsiteY0" fmla="*/ 0 h 502920"/>
              <a:gd name="connsiteX1" fmla="*/ 0 w 320040"/>
              <a:gd name="connsiteY1" fmla="*/ 502920 h 502920"/>
              <a:gd name="connsiteX2" fmla="*/ 320040 w 320040"/>
              <a:gd name="connsiteY2" fmla="*/ 502920 h 502920"/>
            </a:gdLst>
            <a:ahLst/>
            <a:cxnLst>
              <a:cxn ang="0">
                <a:pos x="connsiteX0" y="connsiteY0"/>
              </a:cxn>
              <a:cxn ang="0">
                <a:pos x="connsiteX1" y="connsiteY1"/>
              </a:cxn>
              <a:cxn ang="0">
                <a:pos x="connsiteX2" y="connsiteY2"/>
              </a:cxn>
            </a:cxnLst>
            <a:rect l="l" t="t" r="r" b="b"/>
            <a:pathLst>
              <a:path w="320040" h="502920">
                <a:moveTo>
                  <a:pt x="0" y="0"/>
                </a:moveTo>
                <a:lnTo>
                  <a:pt x="0" y="502920"/>
                </a:lnTo>
                <a:lnTo>
                  <a:pt x="320040" y="502920"/>
                </a:lnTo>
              </a:path>
            </a:pathLst>
          </a:cu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nvGrpSpPr>
          <p:cNvPr id="246" name="Group 245"/>
          <p:cNvGrpSpPr/>
          <p:nvPr/>
        </p:nvGrpSpPr>
        <p:grpSpPr>
          <a:xfrm>
            <a:off x="7879582" y="2454742"/>
            <a:ext cx="707249" cy="307200"/>
            <a:chOff x="1833575" y="3692480"/>
            <a:chExt cx="707249" cy="307200"/>
          </a:xfrm>
        </p:grpSpPr>
        <p:sp>
          <p:nvSpPr>
            <p:cNvPr id="247" name="CuadroTexto 121">
              <a:extLst>
                <a:ext uri="{FF2B5EF4-FFF2-40B4-BE49-F238E27FC236}">
                  <a16:creationId xmlns:a16="http://schemas.microsoft.com/office/drawing/2014/main" id="{E4D468EF-DD54-4FB8-909B-B747DC20122D}"/>
                </a:ext>
              </a:extLst>
            </p:cNvPr>
            <p:cNvSpPr txBox="1"/>
            <p:nvPr/>
          </p:nvSpPr>
          <p:spPr>
            <a:xfrm>
              <a:off x="1833575" y="3692480"/>
              <a:ext cx="293350" cy="230832"/>
            </a:xfrm>
            <a:prstGeom prst="rect">
              <a:avLst/>
            </a:prstGeom>
            <a:noFill/>
          </p:spPr>
          <p:txBody>
            <a:bodyPr wrap="none" lIns="0" tIns="0" rIns="0" bIns="0" rtlCol="0">
              <a:spAutoFit/>
            </a:bodyPr>
            <a:lstStyle/>
            <a:p>
              <a:r>
                <a:rPr lang="es-ES" sz="1500" b="1" dirty="0">
                  <a:solidFill>
                    <a:schemeClr val="bg1"/>
                  </a:solidFill>
                  <a:latin typeface="Calibri" charset="0"/>
                  <a:ea typeface="Calibri" charset="0"/>
                  <a:cs typeface="Calibri" charset="0"/>
                </a:rPr>
                <a:t>460</a:t>
              </a:r>
            </a:p>
          </p:txBody>
        </p:sp>
        <p:sp>
          <p:nvSpPr>
            <p:cNvPr id="248" name="CuadroTexto 112">
              <a:extLst>
                <a:ext uri="{FF2B5EF4-FFF2-40B4-BE49-F238E27FC236}">
                  <a16:creationId xmlns:a16="http://schemas.microsoft.com/office/drawing/2014/main" id="{CCF0FDF6-EEBA-451A-B2A4-D9AABEF527C9}"/>
                </a:ext>
              </a:extLst>
            </p:cNvPr>
            <p:cNvSpPr txBox="1"/>
            <p:nvPr/>
          </p:nvSpPr>
          <p:spPr>
            <a:xfrm>
              <a:off x="1833575" y="3876569"/>
              <a:ext cx="707249" cy="123111"/>
            </a:xfrm>
            <a:prstGeom prst="rect">
              <a:avLst/>
            </a:prstGeom>
            <a:noFill/>
            <a:ln>
              <a:noFill/>
            </a:ln>
          </p:spPr>
          <p:txBody>
            <a:bodyPr wrap="square" lIns="0" tIns="0" rIns="0" bIns="0" rtlCol="0">
              <a:spAutoFit/>
            </a:bodyPr>
            <a:lstStyle/>
            <a:p>
              <a:r>
                <a:rPr lang="en-AU" sz="800" cap="all" dirty="0" err="1">
                  <a:solidFill>
                    <a:schemeClr val="bg1"/>
                  </a:solidFill>
                  <a:latin typeface="Calibri" charset="0"/>
                  <a:ea typeface="Calibri" charset="0"/>
                  <a:cs typeface="Calibri" charset="0"/>
                </a:rPr>
                <a:t>Eligibles</a:t>
              </a:r>
              <a:r>
                <a:rPr lang="en-AU" sz="800" cap="all" dirty="0">
                  <a:solidFill>
                    <a:schemeClr val="bg1"/>
                  </a:solidFill>
                  <a:latin typeface="Calibri" charset="0"/>
                  <a:ea typeface="Calibri" charset="0"/>
                  <a:cs typeface="Calibri" charset="0"/>
                </a:rPr>
                <a:t> +</a:t>
              </a:r>
            </a:p>
          </p:txBody>
        </p:sp>
      </p:grpSp>
      <p:grpSp>
        <p:nvGrpSpPr>
          <p:cNvPr id="250" name="Group 249"/>
          <p:cNvGrpSpPr/>
          <p:nvPr/>
        </p:nvGrpSpPr>
        <p:grpSpPr>
          <a:xfrm>
            <a:off x="8197470" y="3372639"/>
            <a:ext cx="706378" cy="307634"/>
            <a:chOff x="1294089" y="3435445"/>
            <a:chExt cx="706378" cy="307634"/>
          </a:xfrm>
        </p:grpSpPr>
        <p:sp>
          <p:nvSpPr>
            <p:cNvPr id="252" name="Oval 251"/>
            <p:cNvSpPr/>
            <p:nvPr/>
          </p:nvSpPr>
          <p:spPr>
            <a:xfrm>
              <a:off x="1492450" y="3435445"/>
              <a:ext cx="307636" cy="307634"/>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53" name="Rectangle 252"/>
            <p:cNvSpPr/>
            <p:nvPr/>
          </p:nvSpPr>
          <p:spPr>
            <a:xfrm>
              <a:off x="1294089" y="3543895"/>
              <a:ext cx="706378" cy="98360"/>
            </a:xfrm>
            <a:prstGeom prst="rect">
              <a:avLst/>
            </a:prstGeom>
          </p:spPr>
          <p:txBody>
            <a:bodyPr wrap="square" lIns="0" tIns="0" rIns="0" bIns="0">
              <a:spAutoFit/>
            </a:bodyPr>
            <a:lstStyle/>
            <a:p>
              <a:pPr algn="ctr">
                <a:lnSpc>
                  <a:spcPts val="600"/>
                </a:lnSpc>
              </a:pPr>
              <a:r>
                <a:rPr lang="mr-IN" sz="1200" cap="all" dirty="0">
                  <a:solidFill>
                    <a:schemeClr val="bg1"/>
                  </a:solidFill>
                  <a:latin typeface="Calibri" charset="0"/>
                  <a:ea typeface="Calibri" charset="0"/>
                  <a:cs typeface="Calibri" charset="0"/>
                </a:rPr>
                <a:t>…</a:t>
              </a:r>
              <a:endParaRPr lang="en-AU" sz="1200" cap="all" dirty="0">
                <a:solidFill>
                  <a:schemeClr val="bg1"/>
                </a:solidFill>
                <a:latin typeface="Calibri" charset="0"/>
                <a:ea typeface="Calibri" charset="0"/>
                <a:cs typeface="Calibri" charset="0"/>
              </a:endParaRPr>
            </a:p>
          </p:txBody>
        </p:sp>
      </p:grpSp>
      <p:sp>
        <p:nvSpPr>
          <p:cNvPr id="4" name="Rounded Rectangle 3"/>
          <p:cNvSpPr/>
          <p:nvPr/>
        </p:nvSpPr>
        <p:spPr>
          <a:xfrm>
            <a:off x="3206264" y="3680273"/>
            <a:ext cx="1001538" cy="976570"/>
          </a:xfrm>
          <a:prstGeom prst="roundRect">
            <a:avLst>
              <a:gd name="adj" fmla="val 9363"/>
            </a:avLst>
          </a:prstGeom>
          <a:noFill/>
          <a:ln w="6350" cap="rnd">
            <a:solidFill>
              <a:schemeClr val="tx1">
                <a:lumMod val="65000"/>
                <a:lumOff val="3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96" name="Rounded Rectangle 95"/>
          <p:cNvSpPr/>
          <p:nvPr/>
        </p:nvSpPr>
        <p:spPr>
          <a:xfrm>
            <a:off x="6782125" y="1940538"/>
            <a:ext cx="881934" cy="453092"/>
          </a:xfrm>
          <a:prstGeom prst="roundRect">
            <a:avLst>
              <a:gd name="adj" fmla="val 9363"/>
            </a:avLst>
          </a:prstGeom>
          <a:noFill/>
          <a:ln w="6350" cap="rnd">
            <a:solidFill>
              <a:schemeClr val="tx1">
                <a:lumMod val="65000"/>
                <a:lumOff val="3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nvGrpSpPr>
          <p:cNvPr id="5" name="Group 4"/>
          <p:cNvGrpSpPr/>
          <p:nvPr/>
        </p:nvGrpSpPr>
        <p:grpSpPr>
          <a:xfrm>
            <a:off x="6168262" y="1940538"/>
            <a:ext cx="706378" cy="484522"/>
            <a:chOff x="6168262" y="1940538"/>
            <a:chExt cx="706378" cy="484522"/>
          </a:xfrm>
        </p:grpSpPr>
        <p:grpSp>
          <p:nvGrpSpPr>
            <p:cNvPr id="225" name="Group 224"/>
            <p:cNvGrpSpPr/>
            <p:nvPr/>
          </p:nvGrpSpPr>
          <p:grpSpPr>
            <a:xfrm>
              <a:off x="6168262" y="1940538"/>
              <a:ext cx="706378" cy="484522"/>
              <a:chOff x="1294089" y="3270265"/>
              <a:chExt cx="706378" cy="484522"/>
            </a:xfrm>
          </p:grpSpPr>
          <p:sp>
            <p:nvSpPr>
              <p:cNvPr id="227" name="Oval 226"/>
              <p:cNvSpPr/>
              <p:nvPr/>
            </p:nvSpPr>
            <p:spPr>
              <a:xfrm>
                <a:off x="1404006" y="3270265"/>
                <a:ext cx="484524" cy="484522"/>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28" name="Rectangle 227"/>
              <p:cNvSpPr/>
              <p:nvPr/>
            </p:nvSpPr>
            <p:spPr>
              <a:xfrm>
                <a:off x="1294089" y="3594728"/>
                <a:ext cx="706378" cy="81433"/>
              </a:xfrm>
              <a:prstGeom prst="rect">
                <a:avLst/>
              </a:prstGeom>
            </p:spPr>
            <p:txBody>
              <a:bodyPr wrap="square" lIns="0" tIns="0" rIns="0" bIns="0">
                <a:spAutoFit/>
              </a:bodyPr>
              <a:lstStyle/>
              <a:p>
                <a:pPr algn="ctr">
                  <a:lnSpc>
                    <a:spcPts val="600"/>
                  </a:lnSpc>
                </a:pPr>
                <a:r>
                  <a:rPr lang="en-AU" sz="700" cap="all" dirty="0">
                    <a:solidFill>
                      <a:schemeClr val="bg1"/>
                    </a:solidFill>
                    <a:latin typeface="Calibri" charset="0"/>
                    <a:ea typeface="Calibri" charset="0"/>
                    <a:cs typeface="Calibri" charset="0"/>
                  </a:rPr>
                  <a:t>experts</a:t>
                </a:r>
              </a:p>
            </p:txBody>
          </p:sp>
        </p:grpSp>
        <p:pic>
          <p:nvPicPr>
            <p:cNvPr id="107" name="Picture 106"/>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406599" y="1995828"/>
              <a:ext cx="216002" cy="216000"/>
            </a:xfrm>
            <a:prstGeom prst="rect">
              <a:avLst/>
            </a:prstGeom>
          </p:spPr>
        </p:pic>
      </p:grpSp>
      <p:sp>
        <p:nvSpPr>
          <p:cNvPr id="112" name="Rounded Rectangle 111"/>
          <p:cNvSpPr/>
          <p:nvPr/>
        </p:nvSpPr>
        <p:spPr>
          <a:xfrm>
            <a:off x="5782473" y="708655"/>
            <a:ext cx="2791900" cy="1093733"/>
          </a:xfrm>
          <a:prstGeom prst="roundRect">
            <a:avLst>
              <a:gd name="adj" fmla="val 0"/>
            </a:avLst>
          </a:prstGeom>
          <a:solidFill>
            <a:schemeClr val="bg1"/>
          </a:solidFill>
          <a:ln w="6350" cap="rnd">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13" name="Google Shape;177;p24">
            <a:extLst>
              <a:ext uri="{FF2B5EF4-FFF2-40B4-BE49-F238E27FC236}">
                <a16:creationId xmlns:a16="http://schemas.microsoft.com/office/drawing/2014/main" id="{C241616A-CFA4-4D64-8B1C-671B1CABB5B2}"/>
              </a:ext>
            </a:extLst>
          </p:cNvPr>
          <p:cNvSpPr txBox="1">
            <a:spLocks/>
          </p:cNvSpPr>
          <p:nvPr/>
        </p:nvSpPr>
        <p:spPr>
          <a:xfrm>
            <a:off x="5902270" y="796461"/>
            <a:ext cx="2552305" cy="938395"/>
          </a:xfrm>
          <a:prstGeom prst="rect">
            <a:avLst/>
          </a:prstGeom>
          <a:noFill/>
          <a:ln>
            <a:noFill/>
          </a:ln>
        </p:spPr>
        <p:txBody>
          <a:bodyPr spcFirstLastPara="1" wrap="square" lIns="91425" tIns="36000"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1pPr>
            <a:lvl2pPr marL="914400" marR="0" lvl="1"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2pPr>
            <a:lvl3pPr marL="1371600" marR="0" lvl="2"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3pPr>
            <a:lvl4pPr marL="1828800" marR="0" lvl="3"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4pPr>
            <a:lvl5pPr marL="2286000" marR="0" lvl="4"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5pPr>
            <a:lvl6pPr marL="2743200" marR="0" lvl="5"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6pPr>
            <a:lvl7pPr marL="3200400" marR="0" lvl="6"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7pPr>
            <a:lvl8pPr marL="3657600" marR="0" lvl="7" indent="-317500" algn="l" rtl="0">
              <a:lnSpc>
                <a:spcPct val="115000"/>
              </a:lnSpc>
              <a:spcBef>
                <a:spcPts val="1600"/>
              </a:spcBef>
              <a:spcAft>
                <a:spcPts val="0"/>
              </a:spcAft>
              <a:buClr>
                <a:srgbClr val="666666"/>
              </a:buClr>
              <a:buSzPts val="1400"/>
              <a:buFont typeface="Roboto"/>
              <a:buChar char="○"/>
              <a:defRPr sz="1400" b="0" i="0" u="none" strike="noStrike" cap="none">
                <a:solidFill>
                  <a:srgbClr val="666666"/>
                </a:solidFill>
                <a:latin typeface="Roboto"/>
                <a:ea typeface="Roboto"/>
                <a:cs typeface="Roboto"/>
                <a:sym typeface="Roboto"/>
              </a:defRPr>
            </a:lvl8pPr>
            <a:lvl9pPr marL="4114800" marR="0" lvl="8" indent="-317500" algn="l" rtl="0">
              <a:lnSpc>
                <a:spcPct val="115000"/>
              </a:lnSpc>
              <a:spcBef>
                <a:spcPts val="1600"/>
              </a:spcBef>
              <a:spcAft>
                <a:spcPts val="1600"/>
              </a:spcAft>
              <a:buClr>
                <a:srgbClr val="666666"/>
              </a:buClr>
              <a:buSzPts val="1400"/>
              <a:buFont typeface="Roboto"/>
              <a:buChar char="■"/>
              <a:defRPr sz="1400" b="0" i="0" u="none" strike="noStrike" cap="none">
                <a:solidFill>
                  <a:srgbClr val="666666"/>
                </a:solidFill>
                <a:latin typeface="Roboto"/>
                <a:ea typeface="Roboto"/>
                <a:cs typeface="Roboto"/>
                <a:sym typeface="Roboto"/>
              </a:defRPr>
            </a:lvl9pPr>
          </a:lstStyle>
          <a:p>
            <a:pPr marL="0" indent="0" algn="ctr" fontAlgn="auto">
              <a:lnSpc>
                <a:spcPts val="1300"/>
              </a:lnSpc>
              <a:buNone/>
              <a:defRPr/>
            </a:pPr>
            <a:r>
              <a:rPr lang="en-US" sz="1200" kern="0" cap="all" dirty="0">
                <a:solidFill>
                  <a:schemeClr val="tx1"/>
                </a:solidFill>
                <a:latin typeface="Calibri" charset="0"/>
                <a:ea typeface="Calibri" charset="0"/>
                <a:cs typeface="Calibri" charset="0"/>
              </a:rPr>
              <a:t>Only 1 proposal of the </a:t>
            </a:r>
            <a:br>
              <a:rPr lang="en-US" sz="1200" kern="0" cap="all" dirty="0">
                <a:solidFill>
                  <a:schemeClr val="tx1"/>
                </a:solidFill>
                <a:latin typeface="Calibri" charset="0"/>
                <a:ea typeface="Calibri" charset="0"/>
                <a:cs typeface="Calibri" charset="0"/>
              </a:rPr>
            </a:br>
            <a:r>
              <a:rPr lang="en-US" sz="1200" b="1" kern="0" cap="all" dirty="0">
                <a:solidFill>
                  <a:srgbClr val="FF64A5"/>
                </a:solidFill>
                <a:latin typeface="Calibri" charset="0"/>
                <a:ea typeface="Calibri" charset="0"/>
                <a:cs typeface="Calibri" charset="0"/>
              </a:rPr>
              <a:t>86 pre-rejected</a:t>
            </a:r>
            <a:r>
              <a:rPr lang="en-US" sz="1200" kern="0" cap="all" dirty="0">
                <a:solidFill>
                  <a:srgbClr val="FF0000"/>
                </a:solidFill>
                <a:latin typeface="Calibri" charset="0"/>
                <a:ea typeface="Calibri" charset="0"/>
                <a:cs typeface="Calibri" charset="0"/>
              </a:rPr>
              <a:t> </a:t>
            </a:r>
            <a:r>
              <a:rPr lang="en-US" sz="1200" kern="0" cap="all" dirty="0">
                <a:solidFill>
                  <a:schemeClr val="tx1"/>
                </a:solidFill>
                <a:latin typeface="Calibri" charset="0"/>
                <a:ea typeface="Calibri" charset="0"/>
                <a:cs typeface="Calibri" charset="0"/>
              </a:rPr>
              <a:t>(AI and Experts) </a:t>
            </a:r>
            <a:br>
              <a:rPr lang="en-US" sz="1200" kern="0" cap="all" dirty="0">
                <a:solidFill>
                  <a:schemeClr val="tx1"/>
                </a:solidFill>
                <a:latin typeface="Calibri" charset="0"/>
                <a:ea typeface="Calibri" charset="0"/>
                <a:cs typeface="Calibri" charset="0"/>
              </a:rPr>
            </a:br>
            <a:r>
              <a:rPr lang="en-US" sz="1200" kern="0" cap="all" dirty="0">
                <a:solidFill>
                  <a:schemeClr val="tx1"/>
                </a:solidFill>
                <a:latin typeface="Calibri" charset="0"/>
                <a:ea typeface="Calibri" charset="0"/>
                <a:cs typeface="Calibri" charset="0"/>
              </a:rPr>
              <a:t>has reached the Selection Committees and has finally been </a:t>
            </a:r>
            <a:r>
              <a:rPr lang="en-US" sz="1200" b="1" kern="0" cap="all" dirty="0">
                <a:solidFill>
                  <a:srgbClr val="5EB1BA"/>
                </a:solidFill>
                <a:latin typeface="Calibri" charset="0"/>
                <a:ea typeface="Calibri" charset="0"/>
                <a:cs typeface="Calibri" charset="0"/>
              </a:rPr>
              <a:t>awarded (reserve)</a:t>
            </a:r>
          </a:p>
        </p:txBody>
      </p:sp>
      <p:grpSp>
        <p:nvGrpSpPr>
          <p:cNvPr id="21" name="Grupo 20">
            <a:extLst>
              <a:ext uri="{FF2B5EF4-FFF2-40B4-BE49-F238E27FC236}">
                <a16:creationId xmlns:a16="http://schemas.microsoft.com/office/drawing/2014/main" id="{1A9801CD-701C-AA26-71BE-96D8292C520A}"/>
              </a:ext>
            </a:extLst>
          </p:cNvPr>
          <p:cNvGrpSpPr/>
          <p:nvPr/>
        </p:nvGrpSpPr>
        <p:grpSpPr>
          <a:xfrm>
            <a:off x="2" y="784680"/>
            <a:ext cx="346464" cy="430101"/>
            <a:chOff x="2" y="784681"/>
            <a:chExt cx="346464" cy="304844"/>
          </a:xfrm>
        </p:grpSpPr>
        <p:sp>
          <p:nvSpPr>
            <p:cNvPr id="23" name="Rectangle 10">
              <a:extLst>
                <a:ext uri="{FF2B5EF4-FFF2-40B4-BE49-F238E27FC236}">
                  <a16:creationId xmlns:a16="http://schemas.microsoft.com/office/drawing/2014/main" id="{F8F3E753-28EF-C891-0285-A100BC5B63EE}"/>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5" name="Google Shape;260;p2">
              <a:extLst>
                <a:ext uri="{FF2B5EF4-FFF2-40B4-BE49-F238E27FC236}">
                  <a16:creationId xmlns:a16="http://schemas.microsoft.com/office/drawing/2014/main" id="{7C575741-AE4F-7853-39D5-4D42ED724878}"/>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4</a:t>
              </a:r>
            </a:p>
          </p:txBody>
        </p:sp>
      </p:grpSp>
    </p:spTree>
    <p:extLst>
      <p:ext uri="{BB962C8B-B14F-4D97-AF65-F5344CB8AC3E}">
        <p14:creationId xmlns:p14="http://schemas.microsoft.com/office/powerpoint/2010/main" val="42624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1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13" name="Rectángulo 32">
            <a:extLst>
              <a:ext uri="{FF2B5EF4-FFF2-40B4-BE49-F238E27FC236}">
                <a16:creationId xmlns:a16="http://schemas.microsoft.com/office/drawing/2014/main" id="{DB9B4042-D95C-F84C-A509-BBF7BB4ADCA2}"/>
              </a:ext>
            </a:extLst>
          </p:cNvPr>
          <p:cNvSpPr/>
          <p:nvPr/>
        </p:nvSpPr>
        <p:spPr>
          <a:xfrm>
            <a:off x="0" y="2322503"/>
            <a:ext cx="9144000" cy="2152364"/>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ca-ES" sz="2400" b="0" i="0" u="none" strike="noStrike" cap="none" spc="0" normalizeH="0" baseline="0">
              <a:ln>
                <a:noFill/>
              </a:ln>
              <a:solidFill>
                <a:srgbClr val="FFFFFF"/>
              </a:solidFill>
              <a:effectLst/>
              <a:uFillTx/>
              <a:latin typeface="La Caixa Frutiger 65 Bold"/>
              <a:ea typeface="La Caixa Frutiger 65 Bold"/>
              <a:cs typeface="La Caixa Frutiger 65 Bold"/>
              <a:sym typeface="La Caixa Frutiger 65 Bold"/>
            </a:endParaRPr>
          </a:p>
        </p:txBody>
      </p:sp>
      <p:sp>
        <p:nvSpPr>
          <p:cNvPr id="698" name="Google Shape;698;g2dba83ebaf1_0_114"/>
          <p:cNvSpPr txBox="1"/>
          <p:nvPr/>
        </p:nvSpPr>
        <p:spPr>
          <a:xfrm>
            <a:off x="530019" y="1287894"/>
            <a:ext cx="7743564" cy="350486"/>
          </a:xfrm>
          <a:prstGeom prst="rect">
            <a:avLst/>
          </a:prstGeom>
          <a:noFill/>
          <a:ln>
            <a:noFill/>
          </a:ln>
        </p:spPr>
        <p:txBody>
          <a:bodyPr spcFirstLastPara="1" wrap="square" lIns="0" tIns="0" rIns="0" bIns="0" anchor="t" anchorCtr="0">
            <a:noAutofit/>
          </a:bodyPr>
          <a:lstStyle/>
          <a:p>
            <a:pPr marR="0" lvl="0" algn="l" rtl="0">
              <a:lnSpc>
                <a:spcPct val="100000"/>
              </a:lnSpc>
              <a:spcBef>
                <a:spcPts val="300"/>
              </a:spcBef>
              <a:spcAft>
                <a:spcPts val="0"/>
              </a:spcAft>
              <a:buClr>
                <a:srgbClr val="666666"/>
              </a:buClr>
              <a:buSzPts val="1300"/>
            </a:pPr>
            <a:r>
              <a:rPr lang="en-AU" sz="1300" b="1" dirty="0">
                <a:solidFill>
                  <a:srgbClr val="EA5C94"/>
                </a:solidFill>
                <a:latin typeface="Calibri"/>
                <a:ea typeface="Calibri"/>
                <a:cs typeface="Calibri"/>
                <a:sym typeface="Calibri"/>
              </a:rPr>
              <a:t>Multiple predictions translated into a “quality score” </a:t>
            </a:r>
            <a:r>
              <a:rPr lang="en-AU" sz="1300" b="1" dirty="0">
                <a:solidFill>
                  <a:srgbClr val="EA5C94"/>
                </a:solidFill>
                <a:latin typeface="Calibri"/>
                <a:ea typeface="Calibri"/>
                <a:cs typeface="Calibri"/>
                <a:sym typeface="Wingdings" panose="05000000000000000000" pitchFamily="2" charset="2"/>
              </a:rPr>
              <a:t> inverse probability of belonging to the bottom class</a:t>
            </a:r>
            <a:endParaRPr lang="en-AU" sz="1100" b="0" i="0" u="none" strike="noStrike" cap="none" dirty="0">
              <a:solidFill>
                <a:srgbClr val="262626"/>
              </a:solidFill>
              <a:latin typeface="Calibri"/>
              <a:ea typeface="Calibri"/>
              <a:cs typeface="Calibri"/>
              <a:sym typeface="Calibri"/>
            </a:endParaRPr>
          </a:p>
        </p:txBody>
      </p:sp>
      <p:pic>
        <p:nvPicPr>
          <p:cNvPr id="709" name="Google Shape;709;g2dba83ebaf1_0_114"/>
          <p:cNvPicPr preferRelativeResize="0"/>
          <p:nvPr/>
        </p:nvPicPr>
        <p:blipFill>
          <a:blip r:embed="rId3">
            <a:alphaModFix/>
          </a:blip>
          <a:stretch>
            <a:fillRect/>
          </a:stretch>
        </p:blipFill>
        <p:spPr>
          <a:xfrm>
            <a:off x="373145" y="2363305"/>
            <a:ext cx="2544386" cy="2075622"/>
          </a:xfrm>
          <a:prstGeom prst="rect">
            <a:avLst/>
          </a:prstGeom>
          <a:noFill/>
          <a:ln>
            <a:noFill/>
          </a:ln>
        </p:spPr>
      </p:pic>
      <p:pic>
        <p:nvPicPr>
          <p:cNvPr id="710" name="Google Shape;710;g2dba83ebaf1_0_114"/>
          <p:cNvPicPr preferRelativeResize="0"/>
          <p:nvPr/>
        </p:nvPicPr>
        <p:blipFill rotWithShape="1">
          <a:blip r:embed="rId4">
            <a:alphaModFix/>
          </a:blip>
          <a:srcRect l="1536" r="1234" b="2372"/>
          <a:stretch/>
        </p:blipFill>
        <p:spPr>
          <a:xfrm>
            <a:off x="4721871" y="2364762"/>
            <a:ext cx="2481267" cy="2068863"/>
          </a:xfrm>
          <a:prstGeom prst="rect">
            <a:avLst/>
          </a:prstGeom>
          <a:noFill/>
          <a:ln>
            <a:noFill/>
          </a:ln>
        </p:spPr>
      </p:pic>
      <p:sp>
        <p:nvSpPr>
          <p:cNvPr id="3" name="QuadreDeText 2">
            <a:extLst>
              <a:ext uri="{FF2B5EF4-FFF2-40B4-BE49-F238E27FC236}">
                <a16:creationId xmlns:a16="http://schemas.microsoft.com/office/drawing/2014/main" id="{DFD034AE-F7D9-AFB5-9E97-41EA621D3DE6}"/>
              </a:ext>
            </a:extLst>
          </p:cNvPr>
          <p:cNvSpPr txBox="1"/>
          <p:nvPr/>
        </p:nvSpPr>
        <p:spPr>
          <a:xfrm>
            <a:off x="3023470" y="2413827"/>
            <a:ext cx="1548529" cy="1421928"/>
          </a:xfrm>
          <a:prstGeom prst="rect">
            <a:avLst/>
          </a:prstGeom>
          <a:noFill/>
        </p:spPr>
        <p:txBody>
          <a:bodyPr wrap="square">
            <a:spAutoFit/>
          </a:bodyPr>
          <a:lstStyle/>
          <a:p>
            <a:pPr>
              <a:lnSpc>
                <a:spcPct val="90000"/>
              </a:lnSpc>
            </a:pPr>
            <a:r>
              <a:rPr lang="en-AU" sz="800" kern="0" dirty="0">
                <a:effectLst/>
                <a:latin typeface="Calibri" panose="020F0502020204030204" pitchFamily="34" charset="0"/>
                <a:ea typeface="Calibri" panose="020F0502020204030204" pitchFamily="34" charset="0"/>
                <a:cs typeface="Calibri" panose="020F0502020204030204" pitchFamily="34" charset="0"/>
              </a:rPr>
              <a:t>The local predictions for each section of a proposal (blue) are compared to the average of each section across the entire call (orange). This particular proposal’s strengths with respect to the other proposals lie in its state of the art, abstract, and methodology, while its weak sections correspond to work plan, ethical &amp; social, and limitations &amp; contingency</a:t>
            </a:r>
            <a:endParaRPr lang="en-AU" sz="800" dirty="0">
              <a:latin typeface="Calibri" panose="020F0502020204030204" pitchFamily="34" charset="0"/>
              <a:cs typeface="Calibri" panose="020F0502020204030204" pitchFamily="34" charset="0"/>
            </a:endParaRPr>
          </a:p>
        </p:txBody>
      </p:sp>
      <p:sp>
        <p:nvSpPr>
          <p:cNvPr id="5" name="QuadreDeText 4">
            <a:extLst>
              <a:ext uri="{FF2B5EF4-FFF2-40B4-BE49-F238E27FC236}">
                <a16:creationId xmlns:a16="http://schemas.microsoft.com/office/drawing/2014/main" id="{D542E897-C289-3187-AC5B-9D918443453E}"/>
              </a:ext>
            </a:extLst>
          </p:cNvPr>
          <p:cNvSpPr txBox="1"/>
          <p:nvPr/>
        </p:nvSpPr>
        <p:spPr>
          <a:xfrm>
            <a:off x="7392482" y="2413827"/>
            <a:ext cx="1562174" cy="1421928"/>
          </a:xfrm>
          <a:prstGeom prst="rect">
            <a:avLst/>
          </a:prstGeom>
          <a:noFill/>
        </p:spPr>
        <p:txBody>
          <a:bodyPr wrap="square">
            <a:spAutoFit/>
          </a:bodyPr>
          <a:lstStyle/>
          <a:p>
            <a:pPr>
              <a:lnSpc>
                <a:spcPct val="90000"/>
              </a:lnSpc>
            </a:pPr>
            <a:r>
              <a:rPr lang="en-AU" sz="800" kern="0" dirty="0">
                <a:effectLst/>
                <a:latin typeface="Calibri" panose="020F0502020204030204" pitchFamily="34" charset="0"/>
                <a:ea typeface="Calibri" panose="020F0502020204030204" pitchFamily="34" charset="0"/>
                <a:cs typeface="Calibri" panose="020F0502020204030204" pitchFamily="34" charset="0"/>
              </a:rPr>
              <a:t>The local predictions excluding each one of the sections of a proposal (blue) are compared to the score obtained using the proposal’s full text (orange). In this case, the section contributing most positively to the proposal’s score is the state of the art; conversely, the ethical &amp; social section has a negative impact (the score increases when this section is omitted)</a:t>
            </a:r>
            <a:endParaRPr lang="en-AU" sz="800" dirty="0">
              <a:latin typeface="Calibri" panose="020F0502020204030204" pitchFamily="34" charset="0"/>
              <a:cs typeface="Calibri" panose="020F0502020204030204" pitchFamily="34" charset="0"/>
            </a:endParaRPr>
          </a:p>
        </p:txBody>
      </p:sp>
      <p:sp>
        <p:nvSpPr>
          <p:cNvPr id="4" name="Título 3">
            <a:extLst>
              <a:ext uri="{FF2B5EF4-FFF2-40B4-BE49-F238E27FC236}">
                <a16:creationId xmlns:a16="http://schemas.microsoft.com/office/drawing/2014/main" id="{D678E462-6850-771F-61AE-D15D14CB1514}"/>
              </a:ext>
            </a:extLst>
          </p:cNvPr>
          <p:cNvSpPr>
            <a:spLocks noGrp="1"/>
          </p:cNvSpPr>
          <p:nvPr>
            <p:ph type="title"/>
          </p:nvPr>
        </p:nvSpPr>
        <p:spPr/>
        <p:txBody>
          <a:bodyPr/>
          <a:lstStyle/>
          <a:p>
            <a:r>
              <a:rPr lang="en-AU"/>
              <a:t>POC: </a:t>
            </a:r>
            <a:r>
              <a:rPr lang="en-AU" i="1"/>
              <a:t>initial version of explainability</a:t>
            </a:r>
            <a:endParaRPr lang="en-AU"/>
          </a:p>
        </p:txBody>
      </p:sp>
      <p:grpSp>
        <p:nvGrpSpPr>
          <p:cNvPr id="9" name="Grupo 8">
            <a:extLst>
              <a:ext uri="{FF2B5EF4-FFF2-40B4-BE49-F238E27FC236}">
                <a16:creationId xmlns:a16="http://schemas.microsoft.com/office/drawing/2014/main" id="{2C9DC9CA-5979-655B-D741-A5950CF3D4B8}"/>
              </a:ext>
            </a:extLst>
          </p:cNvPr>
          <p:cNvGrpSpPr/>
          <p:nvPr/>
        </p:nvGrpSpPr>
        <p:grpSpPr>
          <a:xfrm>
            <a:off x="2" y="784680"/>
            <a:ext cx="346464" cy="430101"/>
            <a:chOff x="2" y="784681"/>
            <a:chExt cx="346464" cy="304844"/>
          </a:xfrm>
        </p:grpSpPr>
        <p:sp>
          <p:nvSpPr>
            <p:cNvPr id="10" name="Rectangle 10">
              <a:extLst>
                <a:ext uri="{FF2B5EF4-FFF2-40B4-BE49-F238E27FC236}">
                  <a16:creationId xmlns:a16="http://schemas.microsoft.com/office/drawing/2014/main" id="{5D01F35F-416A-69B9-8C0C-CEEE122242B0}"/>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1" name="Google Shape;260;p2">
              <a:extLst>
                <a:ext uri="{FF2B5EF4-FFF2-40B4-BE49-F238E27FC236}">
                  <a16:creationId xmlns:a16="http://schemas.microsoft.com/office/drawing/2014/main" id="{367355D8-DA6B-0EA1-1254-8D467BC6318A}"/>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4</a:t>
              </a:r>
            </a:p>
          </p:txBody>
        </p:sp>
      </p:grpSp>
      <p:cxnSp>
        <p:nvCxnSpPr>
          <p:cNvPr id="12" name="Conector recto 9">
            <a:extLst>
              <a:ext uri="{FF2B5EF4-FFF2-40B4-BE49-F238E27FC236}">
                <a16:creationId xmlns:a16="http://schemas.microsoft.com/office/drawing/2014/main" id="{A1BCB1A6-570F-FB47-8696-6E3AD0F015D1}"/>
              </a:ext>
            </a:extLst>
          </p:cNvPr>
          <p:cNvCxnSpPr>
            <a:cxnSpLocks/>
          </p:cNvCxnSpPr>
          <p:nvPr/>
        </p:nvCxnSpPr>
        <p:spPr>
          <a:xfrm flipH="1">
            <a:off x="530063" y="1167317"/>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Google Shape;698;g2dba83ebaf1_0_114">
            <a:extLst>
              <a:ext uri="{FF2B5EF4-FFF2-40B4-BE49-F238E27FC236}">
                <a16:creationId xmlns:a16="http://schemas.microsoft.com/office/drawing/2014/main" id="{FCEABB8C-1559-FB4D-BF8E-31E1A568EB6D}"/>
              </a:ext>
            </a:extLst>
          </p:cNvPr>
          <p:cNvSpPr txBox="1"/>
          <p:nvPr/>
        </p:nvSpPr>
        <p:spPr>
          <a:xfrm>
            <a:off x="530018" y="1671557"/>
            <a:ext cx="1708023" cy="505999"/>
          </a:xfrm>
          <a:prstGeom prst="rect">
            <a:avLst/>
          </a:prstGeom>
          <a:noFill/>
          <a:ln>
            <a:noFill/>
          </a:ln>
        </p:spPr>
        <p:txBody>
          <a:bodyPr spcFirstLastPara="1" wrap="square" lIns="0" tIns="0" rIns="0" bIns="0" anchor="t" anchorCtr="0">
            <a:noAutofit/>
          </a:bodyPr>
          <a:lstStyle/>
          <a:p>
            <a:pPr marL="90000" marR="0" lvl="1" indent="-90000" algn="l" rtl="0">
              <a:lnSpc>
                <a:spcPct val="85000"/>
              </a:lnSpc>
              <a:spcBef>
                <a:spcPts val="0"/>
              </a:spcBef>
              <a:spcAft>
                <a:spcPts val="0"/>
              </a:spcAft>
              <a:buClr>
                <a:srgbClr val="666666"/>
              </a:buClr>
              <a:buSzPct val="80000"/>
              <a:buFont typeface="Tipus de lletra del sistema normal"/>
              <a:buChar char="/"/>
            </a:pPr>
            <a:r>
              <a:rPr lang="en-AU" sz="1100" dirty="0">
                <a:solidFill>
                  <a:srgbClr val="262626"/>
                </a:solidFill>
                <a:latin typeface="Calibri"/>
                <a:ea typeface="Calibri"/>
                <a:cs typeface="Calibri"/>
                <a:sym typeface="Calibri"/>
              </a:rPr>
              <a:t>Global prediction: the actual prediction using the full text of the proposal.</a:t>
            </a:r>
            <a:endParaRPr lang="en-AU" sz="1100" b="0" i="0" u="none" strike="noStrike" cap="none" dirty="0">
              <a:solidFill>
                <a:srgbClr val="262626"/>
              </a:solidFill>
              <a:latin typeface="Calibri"/>
              <a:ea typeface="Calibri"/>
              <a:cs typeface="Calibri"/>
              <a:sym typeface="Calibri"/>
            </a:endParaRPr>
          </a:p>
        </p:txBody>
      </p:sp>
      <p:sp>
        <p:nvSpPr>
          <p:cNvPr id="15" name="Google Shape;698;g2dba83ebaf1_0_114">
            <a:extLst>
              <a:ext uri="{FF2B5EF4-FFF2-40B4-BE49-F238E27FC236}">
                <a16:creationId xmlns:a16="http://schemas.microsoft.com/office/drawing/2014/main" id="{3451A6AD-07AB-A943-A97E-C90E3C9AFE15}"/>
              </a:ext>
            </a:extLst>
          </p:cNvPr>
          <p:cNvSpPr txBox="1"/>
          <p:nvPr/>
        </p:nvSpPr>
        <p:spPr>
          <a:xfrm>
            <a:off x="2917531" y="1671557"/>
            <a:ext cx="2430591" cy="505999"/>
          </a:xfrm>
          <a:prstGeom prst="rect">
            <a:avLst/>
          </a:prstGeom>
          <a:noFill/>
          <a:ln>
            <a:noFill/>
          </a:ln>
        </p:spPr>
        <p:txBody>
          <a:bodyPr spcFirstLastPara="1" wrap="square" lIns="0" tIns="0" rIns="0" bIns="0" anchor="t" anchorCtr="0">
            <a:noAutofit/>
          </a:bodyPr>
          <a:lstStyle/>
          <a:p>
            <a:pPr marL="90000" marR="0" lvl="1" indent="-90000" algn="l" rtl="0">
              <a:lnSpc>
                <a:spcPct val="85000"/>
              </a:lnSpc>
              <a:spcBef>
                <a:spcPts val="0"/>
              </a:spcBef>
              <a:spcAft>
                <a:spcPts val="0"/>
              </a:spcAft>
              <a:buClr>
                <a:srgbClr val="666666"/>
              </a:buClr>
              <a:buSzPct val="80000"/>
              <a:buFont typeface="Tipus de lletra del sistema normal"/>
              <a:buChar char="/"/>
            </a:pPr>
            <a:r>
              <a:rPr lang="en-AU" sz="1100" dirty="0">
                <a:solidFill>
                  <a:schemeClr val="tx1"/>
                </a:solidFill>
                <a:latin typeface="Calibri"/>
                <a:ea typeface="Calibri"/>
                <a:cs typeface="Calibri"/>
                <a:sym typeface="Calibri"/>
              </a:rPr>
              <a:t>Local prediction by section: predictions generated for each single section of the proposal (e.g., abstract, methodology). </a:t>
            </a:r>
            <a:endParaRPr lang="en-AU" sz="1100" b="0" i="0" u="none" strike="noStrike" cap="none" dirty="0">
              <a:solidFill>
                <a:srgbClr val="262626"/>
              </a:solidFill>
              <a:latin typeface="Calibri"/>
              <a:ea typeface="Calibri"/>
              <a:cs typeface="Calibri"/>
              <a:sym typeface="Calibri"/>
            </a:endParaRPr>
          </a:p>
        </p:txBody>
      </p:sp>
      <p:sp>
        <p:nvSpPr>
          <p:cNvPr id="16" name="Google Shape;698;g2dba83ebaf1_0_114">
            <a:extLst>
              <a:ext uri="{FF2B5EF4-FFF2-40B4-BE49-F238E27FC236}">
                <a16:creationId xmlns:a16="http://schemas.microsoft.com/office/drawing/2014/main" id="{34CB4F6A-B405-554E-8E2F-2216EE93344E}"/>
              </a:ext>
            </a:extLst>
          </p:cNvPr>
          <p:cNvSpPr txBox="1"/>
          <p:nvPr/>
        </p:nvSpPr>
        <p:spPr>
          <a:xfrm>
            <a:off x="5894925" y="1671557"/>
            <a:ext cx="2213181" cy="505999"/>
          </a:xfrm>
          <a:prstGeom prst="rect">
            <a:avLst/>
          </a:prstGeom>
          <a:noFill/>
          <a:ln>
            <a:noFill/>
          </a:ln>
        </p:spPr>
        <p:txBody>
          <a:bodyPr spcFirstLastPara="1" wrap="square" lIns="0" tIns="0" rIns="0" bIns="0" anchor="t" anchorCtr="0">
            <a:noAutofit/>
          </a:bodyPr>
          <a:lstStyle/>
          <a:p>
            <a:pPr marL="90000" marR="0" lvl="1" indent="-90000" algn="l" rtl="0">
              <a:lnSpc>
                <a:spcPct val="85000"/>
              </a:lnSpc>
              <a:spcBef>
                <a:spcPts val="0"/>
              </a:spcBef>
              <a:spcAft>
                <a:spcPts val="0"/>
              </a:spcAft>
              <a:buClr>
                <a:srgbClr val="666666"/>
              </a:buClr>
              <a:buSzPct val="80000"/>
              <a:buFont typeface="Tipus de lletra del sistema normal"/>
              <a:buChar char="/"/>
            </a:pPr>
            <a:r>
              <a:rPr lang="en-AU" sz="1100" dirty="0">
                <a:solidFill>
                  <a:schemeClr val="tx1"/>
                </a:solidFill>
                <a:latin typeface="Calibri"/>
                <a:ea typeface="Calibri"/>
                <a:cs typeface="Calibri"/>
                <a:sym typeface="Calibri"/>
              </a:rPr>
              <a:t>Local predictions excluding sections: predictions </a:t>
            </a:r>
            <a:r>
              <a:rPr lang="en-AU" sz="1100" dirty="0">
                <a:solidFill>
                  <a:srgbClr val="262626"/>
                </a:solidFill>
                <a:latin typeface="Calibri"/>
                <a:ea typeface="Calibri"/>
                <a:cs typeface="Calibri"/>
                <a:sym typeface="Calibri"/>
              </a:rPr>
              <a:t>generated using the full text excluding specific sections</a:t>
            </a:r>
            <a:endParaRPr lang="en-AU" sz="1100" b="0" i="0" u="none" strike="noStrike" cap="none" dirty="0">
              <a:solidFill>
                <a:srgbClr val="262626"/>
              </a:solidFill>
              <a:latin typeface="Calibri"/>
              <a:ea typeface="Calibri"/>
              <a:cs typeface="Calibri"/>
              <a:sym typeface="Calibri"/>
            </a:endParaRPr>
          </a:p>
        </p:txBody>
      </p:sp>
    </p:spTree>
    <p:extLst>
      <p:ext uri="{BB962C8B-B14F-4D97-AF65-F5344CB8AC3E}">
        <p14:creationId xmlns:p14="http://schemas.microsoft.com/office/powerpoint/2010/main" val="258436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g2dba83ebaf1_0_50"/>
          <p:cNvSpPr txBox="1">
            <a:spLocks noGrp="1"/>
          </p:cNvSpPr>
          <p:nvPr>
            <p:ph type="title"/>
          </p:nvPr>
        </p:nvSpPr>
        <p:spPr>
          <a:xfrm>
            <a:off x="435849" y="726183"/>
            <a:ext cx="5790900" cy="429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000"/>
              <a:buFont typeface="Times"/>
              <a:buNone/>
            </a:pPr>
            <a:r>
              <a:rPr lang="es-ES"/>
              <a:t>Pilot: </a:t>
            </a:r>
            <a:r>
              <a:rPr lang="es-ES" i="1"/>
              <a:t>workshop with experts</a:t>
            </a:r>
            <a:endParaRPr/>
          </a:p>
        </p:txBody>
      </p:sp>
      <p:sp>
        <p:nvSpPr>
          <p:cNvPr id="3" name="Google Shape;859;g2dba83ebaf1_0_50">
            <a:extLst>
              <a:ext uri="{FF2B5EF4-FFF2-40B4-BE49-F238E27FC236}">
                <a16:creationId xmlns:a16="http://schemas.microsoft.com/office/drawing/2014/main" id="{ABAE62E1-88FC-2454-1ADF-256A57A43032}"/>
              </a:ext>
            </a:extLst>
          </p:cNvPr>
          <p:cNvSpPr txBox="1"/>
          <p:nvPr/>
        </p:nvSpPr>
        <p:spPr>
          <a:xfrm>
            <a:off x="530063" y="1608397"/>
            <a:ext cx="1612063" cy="1333029"/>
          </a:xfrm>
          <a:prstGeom prst="rect">
            <a:avLst/>
          </a:prstGeom>
          <a:noFill/>
          <a:ln>
            <a:noFill/>
          </a:ln>
        </p:spPr>
        <p:txBody>
          <a:bodyPr spcFirstLastPara="1" wrap="square" lIns="0" tIns="0" rIns="0" bIns="0" anchor="t" anchorCtr="0">
            <a:noAutofit/>
          </a:bodyPr>
          <a:lstStyle/>
          <a:p>
            <a:pPr marR="0" lvl="0" algn="l" rtl="0">
              <a:lnSpc>
                <a:spcPct val="90000"/>
              </a:lnSpc>
              <a:spcBef>
                <a:spcPts val="300"/>
              </a:spcBef>
              <a:spcAft>
                <a:spcPts val="0"/>
              </a:spcAft>
              <a:buClr>
                <a:srgbClr val="666666"/>
              </a:buClr>
              <a:buSzPts val="1300"/>
            </a:pPr>
            <a:r>
              <a:rPr lang="en-AU" sz="1100" dirty="0">
                <a:solidFill>
                  <a:srgbClr val="262626"/>
                </a:solidFill>
                <a:latin typeface="Calibri"/>
                <a:ea typeface="Calibri"/>
                <a:cs typeface="Calibri"/>
                <a:sym typeface="Calibri"/>
              </a:rPr>
              <a:t>Essential to understand how the users of the tool interact with it and involve them throughout its development in order to improve the methodology and provide thorough guidelines for its use</a:t>
            </a:r>
            <a:endParaRPr lang="en-AU" sz="1100" b="1" dirty="0">
              <a:solidFill>
                <a:srgbClr val="5EB1BA"/>
              </a:solidFill>
              <a:latin typeface="Calibri"/>
              <a:ea typeface="Calibri"/>
              <a:cs typeface="Calibri"/>
              <a:sym typeface="Calibri"/>
            </a:endParaRPr>
          </a:p>
        </p:txBody>
      </p:sp>
      <p:grpSp>
        <p:nvGrpSpPr>
          <p:cNvPr id="7" name="Grupo 6">
            <a:extLst>
              <a:ext uri="{FF2B5EF4-FFF2-40B4-BE49-F238E27FC236}">
                <a16:creationId xmlns:a16="http://schemas.microsoft.com/office/drawing/2014/main" id="{7B5D7951-8FB3-F058-E3A2-3715E337B540}"/>
              </a:ext>
            </a:extLst>
          </p:cNvPr>
          <p:cNvGrpSpPr/>
          <p:nvPr/>
        </p:nvGrpSpPr>
        <p:grpSpPr>
          <a:xfrm>
            <a:off x="2" y="784680"/>
            <a:ext cx="346464" cy="430101"/>
            <a:chOff x="2" y="784681"/>
            <a:chExt cx="346464" cy="304844"/>
          </a:xfrm>
        </p:grpSpPr>
        <p:sp>
          <p:nvSpPr>
            <p:cNvPr id="8" name="Rectangle 10">
              <a:extLst>
                <a:ext uri="{FF2B5EF4-FFF2-40B4-BE49-F238E27FC236}">
                  <a16:creationId xmlns:a16="http://schemas.microsoft.com/office/drawing/2014/main" id="{D7FCA524-AD56-5CCE-A635-70D4862D7D08}"/>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9" name="Google Shape;260;p2">
              <a:extLst>
                <a:ext uri="{FF2B5EF4-FFF2-40B4-BE49-F238E27FC236}">
                  <a16:creationId xmlns:a16="http://schemas.microsoft.com/office/drawing/2014/main" id="{2BC2B4D1-7C77-B812-CFF8-05F9EA7F0F66}"/>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4</a:t>
              </a:r>
            </a:p>
          </p:txBody>
        </p:sp>
      </p:grpSp>
      <p:sp>
        <p:nvSpPr>
          <p:cNvPr id="10" name="Title 2">
            <a:extLst>
              <a:ext uri="{FF2B5EF4-FFF2-40B4-BE49-F238E27FC236}">
                <a16:creationId xmlns:a16="http://schemas.microsoft.com/office/drawing/2014/main" id="{0FF7E0FA-52B2-4B46-8115-33351AD995F0}"/>
              </a:ext>
            </a:extLst>
          </p:cNvPr>
          <p:cNvSpPr txBox="1">
            <a:spLocks/>
          </p:cNvSpPr>
          <p:nvPr/>
        </p:nvSpPr>
        <p:spPr>
          <a:xfrm>
            <a:off x="530063" y="1324678"/>
            <a:ext cx="1692073" cy="178711"/>
          </a:xfrm>
          <a:prstGeom prst="rect">
            <a:avLst/>
          </a:prstGeom>
          <a:solidFill>
            <a:srgbClr val="EA5C9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Socio-technical system:</a:t>
            </a:r>
          </a:p>
        </p:txBody>
      </p:sp>
      <p:cxnSp>
        <p:nvCxnSpPr>
          <p:cNvPr id="11" name="Conector recto 9">
            <a:extLst>
              <a:ext uri="{FF2B5EF4-FFF2-40B4-BE49-F238E27FC236}">
                <a16:creationId xmlns:a16="http://schemas.microsoft.com/office/drawing/2014/main" id="{13E5A54C-CEAA-DB42-AAE8-9E51207217BF}"/>
              </a:ext>
            </a:extLst>
          </p:cNvPr>
          <p:cNvCxnSpPr>
            <a:cxnSpLocks/>
          </p:cNvCxnSpPr>
          <p:nvPr/>
        </p:nvCxnSpPr>
        <p:spPr>
          <a:xfrm flipH="1">
            <a:off x="530063" y="1167317"/>
            <a:ext cx="7271112"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Title 2">
            <a:extLst>
              <a:ext uri="{FF2B5EF4-FFF2-40B4-BE49-F238E27FC236}">
                <a16:creationId xmlns:a16="http://schemas.microsoft.com/office/drawing/2014/main" id="{D7BEB925-8547-0B4D-B491-169016DABD03}"/>
              </a:ext>
            </a:extLst>
          </p:cNvPr>
          <p:cNvSpPr txBox="1">
            <a:spLocks/>
          </p:cNvSpPr>
          <p:nvPr/>
        </p:nvSpPr>
        <p:spPr>
          <a:xfrm>
            <a:off x="2621034" y="1324678"/>
            <a:ext cx="1692073" cy="178711"/>
          </a:xfrm>
          <a:prstGeom prst="rect">
            <a:avLst/>
          </a:prstGeom>
          <a:solidFill>
            <a:srgbClr val="EA5C94"/>
          </a:solidFill>
        </p:spPr>
        <p:txBody>
          <a:bodyPr lIns="36000" tIns="0" rIns="0" bIns="0" anchor="b"/>
          <a:lstStyle>
            <a:lvl1pPr algn="l" defTabSz="342900" rtl="0" eaLnBrk="1" latinLnBrk="0" hangingPunct="1">
              <a:spcBef>
                <a:spcPct val="0"/>
              </a:spcBef>
              <a:buNone/>
              <a:defRPr sz="2000" kern="1200">
                <a:solidFill>
                  <a:schemeClr val="tx1"/>
                </a:solidFill>
                <a:latin typeface="Times" pitchFamily="2" charset="0"/>
                <a:ea typeface="+mj-ea"/>
                <a:cs typeface="+mj-cs"/>
              </a:defRPr>
            </a:lvl1pPr>
          </a:lstStyle>
          <a:p>
            <a:pPr fontAlgn="base">
              <a:lnSpc>
                <a:spcPts val="1200"/>
              </a:lnSpc>
              <a:spcAft>
                <a:spcPct val="0"/>
              </a:spcAft>
              <a:defRPr/>
            </a:pPr>
            <a:r>
              <a:rPr kumimoji="0" lang="en-US" sz="1100" b="0" i="0" u="none" strike="noStrike" kern="1200" cap="all" spc="0" normalizeH="0" baseline="0" noProof="0" dirty="0">
                <a:ln>
                  <a:noFill/>
                </a:ln>
                <a:solidFill>
                  <a:prstClr val="white"/>
                </a:solidFill>
                <a:effectLst/>
                <a:uLnTx/>
                <a:uFillTx/>
                <a:latin typeface="Calibri" charset="0"/>
                <a:ea typeface="Calibri" charset="0"/>
                <a:cs typeface="Calibri" charset="0"/>
              </a:rPr>
              <a:t>Discussion highlights:</a:t>
            </a:r>
          </a:p>
        </p:txBody>
      </p:sp>
      <p:sp>
        <p:nvSpPr>
          <p:cNvPr id="13" name="Google Shape;859;g2dba83ebaf1_0_50">
            <a:extLst>
              <a:ext uri="{FF2B5EF4-FFF2-40B4-BE49-F238E27FC236}">
                <a16:creationId xmlns:a16="http://schemas.microsoft.com/office/drawing/2014/main" id="{85F0B65C-C5A4-1A45-80F7-6BD80D909AA6}"/>
              </a:ext>
            </a:extLst>
          </p:cNvPr>
          <p:cNvSpPr txBox="1"/>
          <p:nvPr/>
        </p:nvSpPr>
        <p:spPr>
          <a:xfrm>
            <a:off x="2627428" y="1608398"/>
            <a:ext cx="1778317" cy="178709"/>
          </a:xfrm>
          <a:prstGeom prst="rect">
            <a:avLst/>
          </a:prstGeom>
          <a:noFill/>
          <a:ln>
            <a:noFill/>
          </a:ln>
        </p:spPr>
        <p:txBody>
          <a:bodyPr spcFirstLastPara="1" wrap="square" lIns="0" tIns="0" rIns="0" bIns="0" anchor="t" anchorCtr="0">
            <a:noAutofit/>
          </a:bodyPr>
          <a:lstStyle/>
          <a:p>
            <a:pPr marR="0" lvl="0" algn="l" rtl="0">
              <a:lnSpc>
                <a:spcPct val="90000"/>
              </a:lnSpc>
              <a:spcBef>
                <a:spcPts val="300"/>
              </a:spcBef>
              <a:spcAft>
                <a:spcPts val="0"/>
              </a:spcAft>
              <a:buClr>
                <a:srgbClr val="666666"/>
              </a:buClr>
              <a:buSzPts val="1300"/>
            </a:pPr>
            <a:r>
              <a:rPr lang="en-AU" sz="1100" b="1" dirty="0">
                <a:solidFill>
                  <a:srgbClr val="262626"/>
                </a:solidFill>
                <a:latin typeface="Calibri"/>
                <a:ea typeface="Calibri"/>
                <a:cs typeface="Calibri"/>
                <a:sym typeface="Calibri"/>
              </a:rPr>
              <a:t>Concerns about:</a:t>
            </a:r>
          </a:p>
        </p:txBody>
      </p:sp>
      <p:sp>
        <p:nvSpPr>
          <p:cNvPr id="859" name="Google Shape;859;g2dba83ebaf1_0_50"/>
          <p:cNvSpPr txBox="1"/>
          <p:nvPr/>
        </p:nvSpPr>
        <p:spPr>
          <a:xfrm>
            <a:off x="2621034" y="1892116"/>
            <a:ext cx="1516145" cy="2379347"/>
          </a:xfrm>
          <a:prstGeom prst="rect">
            <a:avLst/>
          </a:prstGeom>
          <a:noFill/>
          <a:ln>
            <a:noFill/>
          </a:ln>
        </p:spPr>
        <p:txBody>
          <a:bodyPr spcFirstLastPara="1" wrap="square" lIns="0" tIns="0" rIns="0" bIns="0" anchor="t" anchorCtr="0">
            <a:noAutofit/>
          </a:bodyPr>
          <a:lstStyle/>
          <a:p>
            <a:pPr marR="0" lvl="1" algn="l" rtl="0">
              <a:lnSpc>
                <a:spcPct val="90000"/>
              </a:lnSpc>
              <a:spcAft>
                <a:spcPts val="400"/>
              </a:spcAft>
              <a:buClr>
                <a:srgbClr val="666666"/>
              </a:buClr>
              <a:buSzPct val="80000"/>
            </a:pPr>
            <a:r>
              <a:rPr lang="en-AU" sz="1000" b="1" dirty="0">
                <a:solidFill>
                  <a:srgbClr val="EA5C94"/>
                </a:solidFill>
                <a:latin typeface="Calibri"/>
                <a:ea typeface="Calibri"/>
                <a:cs typeface="Calibri"/>
                <a:sym typeface="Calibri"/>
              </a:rPr>
              <a:t>Classification criteria </a:t>
            </a:r>
            <a:br>
              <a:rPr lang="en-AU" sz="1000" b="1" dirty="0">
                <a:solidFill>
                  <a:srgbClr val="EA5C94"/>
                </a:solidFill>
                <a:latin typeface="Calibri"/>
                <a:ea typeface="Calibri"/>
                <a:cs typeface="Calibri"/>
                <a:sym typeface="Calibri"/>
              </a:rPr>
            </a:br>
            <a:r>
              <a:rPr lang="en-AU" sz="1000" b="1" dirty="0">
                <a:solidFill>
                  <a:srgbClr val="EA5C94"/>
                </a:solidFill>
                <a:latin typeface="Calibri"/>
                <a:ea typeface="Calibri"/>
                <a:cs typeface="Calibri"/>
                <a:sym typeface="Calibri"/>
              </a:rPr>
              <a:t>of the model</a:t>
            </a:r>
          </a:p>
          <a:p>
            <a:pPr marL="90000" marR="0" lvl="2" indent="-90000" algn="l" rtl="0">
              <a:lnSpc>
                <a:spcPct val="90000"/>
              </a:lnSpc>
              <a:spcAft>
                <a:spcPts val="400"/>
              </a:spcAft>
              <a:buClr>
                <a:srgbClr val="262626"/>
              </a:buClr>
              <a:buSzPct val="80000"/>
              <a:buFont typeface="Tipus de lletra del sistema normal"/>
              <a:buChar char="/"/>
            </a:pPr>
            <a:r>
              <a:rPr lang="en-AU" sz="1000" dirty="0">
                <a:solidFill>
                  <a:srgbClr val="262626"/>
                </a:solidFill>
                <a:latin typeface="Calibri"/>
                <a:ea typeface="Calibri"/>
                <a:cs typeface="Calibri"/>
                <a:sym typeface="Calibri"/>
              </a:rPr>
              <a:t>no explicit criteria, statistical similarity to poor-performance proposals from previous years</a:t>
            </a:r>
          </a:p>
          <a:p>
            <a:pPr marL="90000" lvl="2" indent="-90000" algn="l" rtl="0">
              <a:lnSpc>
                <a:spcPct val="90000"/>
              </a:lnSpc>
              <a:spcAft>
                <a:spcPts val="400"/>
              </a:spcAft>
              <a:buClr>
                <a:srgbClr val="262626"/>
              </a:buClr>
              <a:buSzPct val="80000"/>
              <a:buFont typeface="Tipus de lletra del sistema normal"/>
              <a:buChar char="/"/>
            </a:pPr>
            <a:r>
              <a:rPr lang="en-AU" sz="1000" dirty="0">
                <a:solidFill>
                  <a:srgbClr val="262626"/>
                </a:solidFill>
                <a:latin typeface="Calibri"/>
                <a:ea typeface="Calibri"/>
                <a:cs typeface="Calibri"/>
                <a:sym typeface="Calibri"/>
              </a:rPr>
              <a:t>emphasis on the fact that proposals that have a language that is too “different” or “innovative” may be flagged for removal -&gt; role of evaluators is fundamental and must be highlighted in the guidelines</a:t>
            </a:r>
          </a:p>
        </p:txBody>
      </p:sp>
      <p:sp>
        <p:nvSpPr>
          <p:cNvPr id="14" name="Google Shape;859;g2dba83ebaf1_0_50">
            <a:extLst>
              <a:ext uri="{FF2B5EF4-FFF2-40B4-BE49-F238E27FC236}">
                <a16:creationId xmlns:a16="http://schemas.microsoft.com/office/drawing/2014/main" id="{D38E3A13-34A9-CA4B-A174-06609695D1C5}"/>
              </a:ext>
            </a:extLst>
          </p:cNvPr>
          <p:cNvSpPr txBox="1"/>
          <p:nvPr/>
        </p:nvSpPr>
        <p:spPr>
          <a:xfrm>
            <a:off x="4324079" y="1892116"/>
            <a:ext cx="1253976" cy="1343446"/>
          </a:xfrm>
          <a:prstGeom prst="rect">
            <a:avLst/>
          </a:prstGeom>
          <a:noFill/>
          <a:ln>
            <a:noFill/>
          </a:ln>
        </p:spPr>
        <p:txBody>
          <a:bodyPr spcFirstLastPara="1" wrap="square" lIns="0" tIns="0" rIns="0" bIns="0" anchor="t" anchorCtr="0">
            <a:noAutofit/>
          </a:bodyPr>
          <a:lstStyle/>
          <a:p>
            <a:pPr marR="0" lvl="1" algn="l" rtl="0">
              <a:lnSpc>
                <a:spcPct val="90000"/>
              </a:lnSpc>
              <a:spcAft>
                <a:spcPts val="400"/>
              </a:spcAft>
              <a:buClr>
                <a:srgbClr val="666666"/>
              </a:buClr>
              <a:buSzPct val="80000"/>
            </a:pPr>
            <a:r>
              <a:rPr lang="en-AU" sz="1000" b="1" dirty="0">
                <a:solidFill>
                  <a:srgbClr val="EA5C94"/>
                </a:solidFill>
                <a:latin typeface="Calibri"/>
                <a:ea typeface="Calibri"/>
                <a:cs typeface="Calibri"/>
                <a:sym typeface="Calibri"/>
              </a:rPr>
              <a:t>Bias amplification</a:t>
            </a:r>
          </a:p>
          <a:p>
            <a:pPr marL="90000" marR="0" lvl="2" indent="-90000" algn="l" rtl="0">
              <a:lnSpc>
                <a:spcPct val="90000"/>
              </a:lnSpc>
              <a:spcAft>
                <a:spcPts val="400"/>
              </a:spcAft>
              <a:buClr>
                <a:srgbClr val="262626"/>
              </a:buClr>
              <a:buSzPct val="80000"/>
              <a:buFont typeface="Tipus de lletra del sistema normal"/>
              <a:buChar char="/"/>
            </a:pPr>
            <a:r>
              <a:rPr lang="en-AU" sz="1000" dirty="0">
                <a:solidFill>
                  <a:srgbClr val="262626"/>
                </a:solidFill>
                <a:latin typeface="Calibri"/>
                <a:ea typeface="Calibri"/>
                <a:cs typeface="Calibri"/>
                <a:sym typeface="Calibri"/>
              </a:rPr>
              <a:t>emphasis on the study prior to the implementation of the solution</a:t>
            </a:r>
          </a:p>
          <a:p>
            <a:pPr marL="90000" marR="0" lvl="2" indent="-90000" algn="l" rtl="0">
              <a:lnSpc>
                <a:spcPct val="90000"/>
              </a:lnSpc>
              <a:spcAft>
                <a:spcPts val="400"/>
              </a:spcAft>
              <a:buClr>
                <a:srgbClr val="262626"/>
              </a:buClr>
              <a:buSzPct val="80000"/>
              <a:buFont typeface="Tipus de lletra del sistema normal"/>
              <a:buChar char="/"/>
            </a:pPr>
            <a:r>
              <a:rPr lang="en-AU" sz="1000" dirty="0">
                <a:solidFill>
                  <a:srgbClr val="262626"/>
                </a:solidFill>
                <a:latin typeface="Calibri"/>
                <a:ea typeface="Calibri"/>
                <a:cs typeface="Calibri"/>
                <a:sym typeface="Calibri"/>
              </a:rPr>
              <a:t>commitment to continuous monitoring</a:t>
            </a:r>
          </a:p>
        </p:txBody>
      </p:sp>
      <p:sp>
        <p:nvSpPr>
          <p:cNvPr id="15" name="Google Shape;859;g2dba83ebaf1_0_50">
            <a:extLst>
              <a:ext uri="{FF2B5EF4-FFF2-40B4-BE49-F238E27FC236}">
                <a16:creationId xmlns:a16="http://schemas.microsoft.com/office/drawing/2014/main" id="{CD7DA4B4-1D3F-EB42-AC70-CBFB2B7296FA}"/>
              </a:ext>
            </a:extLst>
          </p:cNvPr>
          <p:cNvSpPr txBox="1"/>
          <p:nvPr/>
        </p:nvSpPr>
        <p:spPr>
          <a:xfrm>
            <a:off x="5841685" y="1892116"/>
            <a:ext cx="1390389" cy="1931738"/>
          </a:xfrm>
          <a:prstGeom prst="rect">
            <a:avLst/>
          </a:prstGeom>
          <a:noFill/>
          <a:ln>
            <a:noFill/>
          </a:ln>
        </p:spPr>
        <p:txBody>
          <a:bodyPr spcFirstLastPara="1" wrap="square" lIns="0" tIns="0" rIns="0" bIns="0" anchor="t" anchorCtr="0">
            <a:noAutofit/>
          </a:bodyPr>
          <a:lstStyle/>
          <a:p>
            <a:pPr marR="0" lvl="1" algn="l" rtl="0">
              <a:lnSpc>
                <a:spcPct val="90000"/>
              </a:lnSpc>
              <a:spcAft>
                <a:spcPts val="400"/>
              </a:spcAft>
              <a:buClr>
                <a:srgbClr val="666666"/>
              </a:buClr>
              <a:buSzPct val="80000"/>
            </a:pPr>
            <a:r>
              <a:rPr lang="en-AU" sz="1000" b="1" dirty="0">
                <a:solidFill>
                  <a:srgbClr val="EA5C94"/>
                </a:solidFill>
                <a:latin typeface="Calibri"/>
                <a:ea typeface="Calibri"/>
                <a:cs typeface="Calibri"/>
                <a:sym typeface="Calibri"/>
              </a:rPr>
              <a:t>Accuracy of the model and incentive to accept the model’s outputs</a:t>
            </a:r>
          </a:p>
          <a:p>
            <a:pPr marL="90000" lvl="2" indent="-90000" algn="l" rtl="0">
              <a:lnSpc>
                <a:spcPct val="90000"/>
              </a:lnSpc>
              <a:spcAft>
                <a:spcPts val="400"/>
              </a:spcAft>
              <a:buClr>
                <a:srgbClr val="262626"/>
              </a:buClr>
              <a:buSzPct val="80000"/>
              <a:buFont typeface="Tipus de lletra del sistema normal"/>
              <a:buChar char="/"/>
            </a:pPr>
            <a:r>
              <a:rPr lang="en-AU" sz="1000" dirty="0">
                <a:solidFill>
                  <a:srgbClr val="262626"/>
                </a:solidFill>
                <a:latin typeface="Calibri"/>
                <a:ea typeface="Calibri"/>
                <a:cs typeface="Calibri"/>
                <a:sym typeface="Calibri"/>
              </a:rPr>
              <a:t>guidelines must highlight the higher impact of ratifying the rejection of a wrongly flagged proposal</a:t>
            </a:r>
          </a:p>
          <a:p>
            <a:pPr marL="90000" lvl="2" indent="-90000" algn="l" rtl="0">
              <a:lnSpc>
                <a:spcPct val="90000"/>
              </a:lnSpc>
              <a:spcAft>
                <a:spcPts val="400"/>
              </a:spcAft>
              <a:buClr>
                <a:srgbClr val="262626"/>
              </a:buClr>
              <a:buSzPct val="80000"/>
              <a:buFont typeface="Tipus de lletra del sistema normal"/>
              <a:buChar char="/"/>
            </a:pPr>
            <a:r>
              <a:rPr lang="en-AU" sz="1000" dirty="0">
                <a:solidFill>
                  <a:srgbClr val="262626"/>
                </a:solidFill>
                <a:latin typeface="Calibri"/>
                <a:ea typeface="Calibri"/>
                <a:cs typeface="Calibri"/>
                <a:sym typeface="Calibri"/>
              </a:rPr>
              <a:t>experts must be encouraged to be conservative in their decisions</a:t>
            </a:r>
          </a:p>
        </p:txBody>
      </p:sp>
      <p:sp>
        <p:nvSpPr>
          <p:cNvPr id="16" name="Google Shape;859;g2dba83ebaf1_0_50">
            <a:extLst>
              <a:ext uri="{FF2B5EF4-FFF2-40B4-BE49-F238E27FC236}">
                <a16:creationId xmlns:a16="http://schemas.microsoft.com/office/drawing/2014/main" id="{CB65A720-F504-6946-94FE-7685D5C6B999}"/>
              </a:ext>
            </a:extLst>
          </p:cNvPr>
          <p:cNvSpPr txBox="1"/>
          <p:nvPr/>
        </p:nvSpPr>
        <p:spPr>
          <a:xfrm>
            <a:off x="7502098" y="1892116"/>
            <a:ext cx="1445808" cy="1669567"/>
          </a:xfrm>
          <a:prstGeom prst="rect">
            <a:avLst/>
          </a:prstGeom>
          <a:noFill/>
          <a:ln>
            <a:noFill/>
          </a:ln>
        </p:spPr>
        <p:txBody>
          <a:bodyPr spcFirstLastPara="1" wrap="square" lIns="0" tIns="0" rIns="0" bIns="0" anchor="t" anchorCtr="0">
            <a:noAutofit/>
          </a:bodyPr>
          <a:lstStyle/>
          <a:p>
            <a:pPr marR="0" lvl="1" algn="l" rtl="0">
              <a:lnSpc>
                <a:spcPct val="90000"/>
              </a:lnSpc>
              <a:spcAft>
                <a:spcPts val="400"/>
              </a:spcAft>
              <a:buClr>
                <a:srgbClr val="666666"/>
              </a:buClr>
              <a:buSzPct val="80000"/>
            </a:pPr>
            <a:r>
              <a:rPr lang="en-AU" sz="1000" b="1" dirty="0">
                <a:solidFill>
                  <a:srgbClr val="EA5C94"/>
                </a:solidFill>
                <a:latin typeface="Calibri"/>
                <a:ea typeface="Calibri"/>
                <a:cs typeface="Calibri"/>
                <a:sym typeface="Calibri"/>
              </a:rPr>
              <a:t>Cost effectiveness </a:t>
            </a:r>
            <a:br>
              <a:rPr lang="en-AU" sz="1000" b="1" dirty="0">
                <a:solidFill>
                  <a:srgbClr val="EA5C94"/>
                </a:solidFill>
                <a:latin typeface="Calibri"/>
                <a:ea typeface="Calibri"/>
                <a:cs typeface="Calibri"/>
                <a:sym typeface="Calibri"/>
              </a:rPr>
            </a:br>
            <a:r>
              <a:rPr lang="en-AU" sz="1000" b="1" dirty="0">
                <a:solidFill>
                  <a:srgbClr val="EA5C94"/>
                </a:solidFill>
                <a:latin typeface="Calibri"/>
                <a:ea typeface="Calibri"/>
                <a:cs typeface="Calibri"/>
                <a:sym typeface="Calibri"/>
              </a:rPr>
              <a:t>of the solution</a:t>
            </a:r>
          </a:p>
          <a:p>
            <a:pPr marL="90000" lvl="2" indent="-90000" algn="l" rtl="0">
              <a:lnSpc>
                <a:spcPct val="90000"/>
              </a:lnSpc>
              <a:spcAft>
                <a:spcPts val="400"/>
              </a:spcAft>
              <a:buClr>
                <a:srgbClr val="262626"/>
              </a:buClr>
              <a:buSzPct val="80000"/>
              <a:buFont typeface="Tipus de lletra del sistema normal"/>
              <a:buChar char="/"/>
            </a:pPr>
            <a:r>
              <a:rPr lang="en-AU" sz="1000" dirty="0">
                <a:solidFill>
                  <a:srgbClr val="262626"/>
                </a:solidFill>
                <a:latin typeface="Calibri"/>
                <a:ea typeface="Calibri"/>
                <a:cs typeface="Calibri"/>
                <a:sym typeface="Calibri"/>
              </a:rPr>
              <a:t>the goal is reducing the workload of the peer reviewers, and the number of immature proposals reaching the remote evaluation phase and requiring reviewer matching, however small in scale</a:t>
            </a:r>
          </a:p>
        </p:txBody>
      </p:sp>
      <p:cxnSp>
        <p:nvCxnSpPr>
          <p:cNvPr id="17" name="Conector recto 9">
            <a:extLst>
              <a:ext uri="{FF2B5EF4-FFF2-40B4-BE49-F238E27FC236}">
                <a16:creationId xmlns:a16="http://schemas.microsoft.com/office/drawing/2014/main" id="{3AA028FD-E521-E246-9685-E1437A131CBF}"/>
              </a:ext>
            </a:extLst>
          </p:cNvPr>
          <p:cNvCxnSpPr>
            <a:cxnSpLocks/>
          </p:cNvCxnSpPr>
          <p:nvPr/>
        </p:nvCxnSpPr>
        <p:spPr>
          <a:xfrm flipV="1">
            <a:off x="2417416" y="1324678"/>
            <a:ext cx="0" cy="289563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21" name="Picture 20">
            <a:extLst>
              <a:ext uri="{FF2B5EF4-FFF2-40B4-BE49-F238E27FC236}">
                <a16:creationId xmlns:a16="http://schemas.microsoft.com/office/drawing/2014/main" id="{2D19ECDB-05EC-D44E-B9E8-F83C0DB11116}"/>
              </a:ext>
            </a:extLst>
          </p:cNvPr>
          <p:cNvPicPr>
            <a:picLocks noChangeAspect="1"/>
          </p:cNvPicPr>
          <p:nvPr/>
        </p:nvPicPr>
        <p:blipFill>
          <a:blip r:embed="rId3">
            <a:alphaModFix amt="40000"/>
          </a:blip>
          <a:stretch>
            <a:fillRect/>
          </a:stretch>
        </p:blipFill>
        <p:spPr>
          <a:xfrm>
            <a:off x="7935211" y="763384"/>
            <a:ext cx="877453" cy="877453"/>
          </a:xfrm>
          <a:prstGeom prst="rect">
            <a:avLst/>
          </a:prstGeom>
        </p:spPr>
      </p:pic>
      <p:pic>
        <p:nvPicPr>
          <p:cNvPr id="24" name="Picture 23">
            <a:extLst>
              <a:ext uri="{FF2B5EF4-FFF2-40B4-BE49-F238E27FC236}">
                <a16:creationId xmlns:a16="http://schemas.microsoft.com/office/drawing/2014/main" id="{124CFF3C-7638-3E41-9EF7-837F6E3A0294}"/>
              </a:ext>
            </a:extLst>
          </p:cNvPr>
          <p:cNvPicPr>
            <a:picLocks noChangeAspect="1"/>
          </p:cNvPicPr>
          <p:nvPr/>
        </p:nvPicPr>
        <p:blipFill>
          <a:blip r:embed="rId4">
            <a:alphaModFix amt="40000"/>
          </a:blip>
          <a:stretch>
            <a:fillRect/>
          </a:stretch>
        </p:blipFill>
        <p:spPr>
          <a:xfrm>
            <a:off x="510754" y="3235562"/>
            <a:ext cx="951736" cy="951736"/>
          </a:xfrm>
          <a:prstGeom prst="rect">
            <a:avLst/>
          </a:prstGeom>
        </p:spPr>
      </p:pic>
    </p:spTree>
    <p:extLst>
      <p:ext uri="{BB962C8B-B14F-4D97-AF65-F5344CB8AC3E}">
        <p14:creationId xmlns:p14="http://schemas.microsoft.com/office/powerpoint/2010/main" val="1097916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Conector recto 9">
            <a:extLst>
              <a:ext uri="{FF2B5EF4-FFF2-40B4-BE49-F238E27FC236}">
                <a16:creationId xmlns:a16="http://schemas.microsoft.com/office/drawing/2014/main" id="{7D6DC286-FEFD-C941-8B7E-C6D050BFECEE}"/>
              </a:ext>
            </a:extLst>
          </p:cNvPr>
          <p:cNvCxnSpPr>
            <a:cxnSpLocks/>
          </p:cNvCxnSpPr>
          <p:nvPr/>
        </p:nvCxnSpPr>
        <p:spPr>
          <a:xfrm flipH="1">
            <a:off x="530063" y="1206645"/>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AU" sz="2000" b="0" i="0" u="none" strike="noStrike" kern="1200" cap="none" spc="0" normalizeH="0" baseline="0" dirty="0">
                <a:ln>
                  <a:noFill/>
                </a:ln>
                <a:effectLst/>
                <a:uLnTx/>
                <a:uFillTx/>
                <a:latin typeface="Times" charset="0"/>
                <a:ea typeface="Times" charset="0"/>
                <a:cs typeface="Times" charset="0"/>
              </a:rPr>
              <a:t>Application 2023: </a:t>
            </a:r>
            <a:r>
              <a:rPr kumimoji="0" lang="en-AU" sz="2000" b="0" i="1" u="none" strike="noStrike" kern="1200" cap="none" spc="0" normalizeH="0" baseline="0" dirty="0">
                <a:ln>
                  <a:noFill/>
                </a:ln>
                <a:effectLst/>
                <a:uLnTx/>
                <a:uFillTx/>
                <a:latin typeface="Times" charset="0"/>
                <a:ea typeface="Times" charset="0"/>
                <a:cs typeface="Times" charset="0"/>
              </a:rPr>
              <a:t>Results</a:t>
            </a:r>
            <a:endParaRPr kumimoji="0" lang="en-AU" sz="2000" b="0" i="1" u="none" strike="noStrike" kern="1200" cap="none" spc="0" normalizeH="0" baseline="0" dirty="0">
              <a:ln>
                <a:noFill/>
              </a:ln>
              <a:effectLst/>
              <a:uLnTx/>
              <a:uFillTx/>
              <a:latin typeface="Times" pitchFamily="2" charset="0"/>
              <a:ea typeface="+mj-ea"/>
              <a:cs typeface="+mj-cs"/>
            </a:endParaRPr>
          </a:p>
        </p:txBody>
      </p:sp>
      <p:grpSp>
        <p:nvGrpSpPr>
          <p:cNvPr id="15" name="Agrupa 3">
            <a:extLst>
              <a:ext uri="{FF2B5EF4-FFF2-40B4-BE49-F238E27FC236}">
                <a16:creationId xmlns:a16="http://schemas.microsoft.com/office/drawing/2014/main" id="{90F83C87-7FAC-D75B-552D-E2DD4B57BA12}"/>
              </a:ext>
            </a:extLst>
          </p:cNvPr>
          <p:cNvGrpSpPr/>
          <p:nvPr/>
        </p:nvGrpSpPr>
        <p:grpSpPr>
          <a:xfrm>
            <a:off x="568745" y="1351305"/>
            <a:ext cx="8140365" cy="3125577"/>
            <a:chOff x="568745" y="1256964"/>
            <a:chExt cx="8140365" cy="3125577"/>
          </a:xfrm>
        </p:grpSpPr>
        <p:grpSp>
          <p:nvGrpSpPr>
            <p:cNvPr id="18" name="Grupo 8">
              <a:extLst>
                <a:ext uri="{FF2B5EF4-FFF2-40B4-BE49-F238E27FC236}">
                  <a16:creationId xmlns:a16="http://schemas.microsoft.com/office/drawing/2014/main" id="{E76716C6-59C8-8279-3C44-9635FB330042}"/>
                </a:ext>
              </a:extLst>
            </p:cNvPr>
            <p:cNvGrpSpPr/>
            <p:nvPr/>
          </p:nvGrpSpPr>
          <p:grpSpPr>
            <a:xfrm>
              <a:off x="568745" y="1256964"/>
              <a:ext cx="5258747" cy="2586145"/>
              <a:chOff x="676888" y="1647528"/>
              <a:chExt cx="5258747" cy="2586145"/>
            </a:xfrm>
          </p:grpSpPr>
          <p:sp>
            <p:nvSpPr>
              <p:cNvPr id="57" name="Freeform 236">
                <a:extLst>
                  <a:ext uri="{FF2B5EF4-FFF2-40B4-BE49-F238E27FC236}">
                    <a16:creationId xmlns:a16="http://schemas.microsoft.com/office/drawing/2014/main" id="{ABC494E7-C99D-251C-59E1-AD343D2BE290}"/>
                  </a:ext>
                </a:extLst>
              </p:cNvPr>
              <p:cNvSpPr/>
              <p:nvPr/>
            </p:nvSpPr>
            <p:spPr>
              <a:xfrm>
                <a:off x="2916203" y="2027293"/>
                <a:ext cx="240998" cy="175384"/>
              </a:xfrm>
              <a:custGeom>
                <a:avLst/>
                <a:gdLst>
                  <a:gd name="connsiteX0" fmla="*/ 0 w 320040"/>
                  <a:gd name="connsiteY0" fmla="*/ 0 h 502920"/>
                  <a:gd name="connsiteX1" fmla="*/ 0 w 320040"/>
                  <a:gd name="connsiteY1" fmla="*/ 502920 h 502920"/>
                  <a:gd name="connsiteX2" fmla="*/ 320040 w 320040"/>
                  <a:gd name="connsiteY2" fmla="*/ 502920 h 502920"/>
                </a:gdLst>
                <a:ahLst/>
                <a:cxnLst>
                  <a:cxn ang="0">
                    <a:pos x="connsiteX0" y="connsiteY0"/>
                  </a:cxn>
                  <a:cxn ang="0">
                    <a:pos x="connsiteX1" y="connsiteY1"/>
                  </a:cxn>
                  <a:cxn ang="0">
                    <a:pos x="connsiteX2" y="connsiteY2"/>
                  </a:cxn>
                </a:cxnLst>
                <a:rect l="l" t="t" r="r" b="b"/>
                <a:pathLst>
                  <a:path w="320040" h="502920">
                    <a:moveTo>
                      <a:pt x="0" y="0"/>
                    </a:moveTo>
                    <a:lnTo>
                      <a:pt x="0" y="502920"/>
                    </a:lnTo>
                    <a:lnTo>
                      <a:pt x="320040" y="502920"/>
                    </a:lnTo>
                  </a:path>
                </a:pathLst>
              </a:cu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9" name="Rectangle 213">
                <a:extLst>
                  <a:ext uri="{FF2B5EF4-FFF2-40B4-BE49-F238E27FC236}">
                    <a16:creationId xmlns:a16="http://schemas.microsoft.com/office/drawing/2014/main" id="{356727B1-D96A-79BF-6647-A90BFFC8CCFC}"/>
                  </a:ext>
                </a:extLst>
              </p:cNvPr>
              <p:cNvSpPr/>
              <p:nvPr/>
            </p:nvSpPr>
            <p:spPr>
              <a:xfrm>
                <a:off x="676888" y="1709688"/>
                <a:ext cx="575438" cy="2513357"/>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nvGrpSpPr>
              <p:cNvPr id="60" name="Group 214">
                <a:extLst>
                  <a:ext uri="{FF2B5EF4-FFF2-40B4-BE49-F238E27FC236}">
                    <a16:creationId xmlns:a16="http://schemas.microsoft.com/office/drawing/2014/main" id="{32BB4D99-21B5-CED8-F982-ECCFD9E3BE26}"/>
                  </a:ext>
                </a:extLst>
              </p:cNvPr>
              <p:cNvGrpSpPr/>
              <p:nvPr/>
            </p:nvGrpSpPr>
            <p:grpSpPr>
              <a:xfrm>
                <a:off x="721798" y="1703876"/>
                <a:ext cx="556491" cy="385744"/>
                <a:chOff x="579533" y="2002155"/>
                <a:chExt cx="541167" cy="364688"/>
              </a:xfrm>
            </p:grpSpPr>
            <p:sp>
              <p:nvSpPr>
                <p:cNvPr id="146" name="CuadroTexto 121">
                  <a:extLst>
                    <a:ext uri="{FF2B5EF4-FFF2-40B4-BE49-F238E27FC236}">
                      <a16:creationId xmlns:a16="http://schemas.microsoft.com/office/drawing/2014/main" id="{9B85D932-8DBE-9FB6-409E-8D7C37F18617}"/>
                    </a:ext>
                  </a:extLst>
                </p:cNvPr>
                <p:cNvSpPr txBox="1"/>
                <p:nvPr/>
              </p:nvSpPr>
              <p:spPr>
                <a:xfrm>
                  <a:off x="589452" y="2002155"/>
                  <a:ext cx="389530" cy="307777"/>
                </a:xfrm>
                <a:prstGeom prst="rect">
                  <a:avLst/>
                </a:prstGeom>
                <a:noFill/>
              </p:spPr>
              <p:txBody>
                <a:bodyPr wrap="none" lIns="0" tIns="0" rIns="0" bIns="0" rtlCol="0">
                  <a:spAutoFit/>
                </a:bodyPr>
                <a:lstStyle/>
                <a:p>
                  <a:r>
                    <a:rPr lang="es-ES" sz="2000" b="1" dirty="0">
                      <a:solidFill>
                        <a:schemeClr val="bg1"/>
                      </a:solidFill>
                      <a:latin typeface="Calibri" charset="0"/>
                      <a:ea typeface="Calibri" charset="0"/>
                      <a:cs typeface="Calibri" charset="0"/>
                    </a:rPr>
                    <a:t>493</a:t>
                  </a:r>
                </a:p>
              </p:txBody>
            </p:sp>
            <p:sp>
              <p:nvSpPr>
                <p:cNvPr id="147" name="CuadroTexto 112">
                  <a:extLst>
                    <a:ext uri="{FF2B5EF4-FFF2-40B4-BE49-F238E27FC236}">
                      <a16:creationId xmlns:a16="http://schemas.microsoft.com/office/drawing/2014/main" id="{A7346436-FD72-F276-6CB6-8071AEA1D7C3}"/>
                    </a:ext>
                  </a:extLst>
                </p:cNvPr>
                <p:cNvSpPr txBox="1"/>
                <p:nvPr/>
              </p:nvSpPr>
              <p:spPr>
                <a:xfrm>
                  <a:off x="579533" y="2265001"/>
                  <a:ext cx="541167" cy="101842"/>
                </a:xfrm>
                <a:prstGeom prst="rect">
                  <a:avLst/>
                </a:prstGeom>
                <a:noFill/>
                <a:ln>
                  <a:noFill/>
                </a:ln>
              </p:spPr>
              <p:txBody>
                <a:bodyPr wrap="square" lIns="0" tIns="0" rIns="0" bIns="0" rtlCol="0">
                  <a:spAutoFit/>
                </a:bodyPr>
                <a:lstStyle/>
                <a:p>
                  <a:r>
                    <a:rPr lang="en-AU" sz="700" cap="all" dirty="0">
                      <a:solidFill>
                        <a:schemeClr val="bg1"/>
                      </a:solidFill>
                      <a:latin typeface="Calibri" charset="0"/>
                      <a:ea typeface="Calibri" charset="0"/>
                      <a:cs typeface="Calibri" charset="0"/>
                    </a:rPr>
                    <a:t>PROPOSALS</a:t>
                  </a:r>
                </a:p>
              </p:txBody>
            </p:sp>
          </p:grpSp>
          <p:sp>
            <p:nvSpPr>
              <p:cNvPr id="61" name="Rectangle 132">
                <a:extLst>
                  <a:ext uri="{FF2B5EF4-FFF2-40B4-BE49-F238E27FC236}">
                    <a16:creationId xmlns:a16="http://schemas.microsoft.com/office/drawing/2014/main" id="{F29E9380-A18C-8DD4-CC25-BBF3652A72F4}"/>
                  </a:ext>
                </a:extLst>
              </p:cNvPr>
              <p:cNvSpPr/>
              <p:nvPr/>
            </p:nvSpPr>
            <p:spPr>
              <a:xfrm>
                <a:off x="1993316" y="2266934"/>
                <a:ext cx="679095" cy="1966739"/>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67" name="Rectangle 133">
                <a:extLst>
                  <a:ext uri="{FF2B5EF4-FFF2-40B4-BE49-F238E27FC236}">
                    <a16:creationId xmlns:a16="http://schemas.microsoft.com/office/drawing/2014/main" id="{B448AA19-4DEB-B761-A135-F3948AE2300C}"/>
                  </a:ext>
                </a:extLst>
              </p:cNvPr>
              <p:cNvSpPr/>
              <p:nvPr/>
            </p:nvSpPr>
            <p:spPr>
              <a:xfrm>
                <a:off x="1993316" y="1714056"/>
                <a:ext cx="679095" cy="523240"/>
              </a:xfrm>
              <a:prstGeom prst="rect">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nvGrpSpPr>
              <p:cNvPr id="68" name="Group 92">
                <a:extLst>
                  <a:ext uri="{FF2B5EF4-FFF2-40B4-BE49-F238E27FC236}">
                    <a16:creationId xmlns:a16="http://schemas.microsoft.com/office/drawing/2014/main" id="{858AFAB7-4A8E-6AF8-3DC9-FF6F29508B9F}"/>
                  </a:ext>
                </a:extLst>
              </p:cNvPr>
              <p:cNvGrpSpPr/>
              <p:nvPr/>
            </p:nvGrpSpPr>
            <p:grpSpPr>
              <a:xfrm>
                <a:off x="2040531" y="2312816"/>
                <a:ext cx="727276" cy="317829"/>
                <a:chOff x="1833575" y="3692480"/>
                <a:chExt cx="707249" cy="300480"/>
              </a:xfrm>
            </p:grpSpPr>
            <p:sp>
              <p:nvSpPr>
                <p:cNvPr id="144" name="CuadroTexto 25">
                  <a:extLst>
                    <a:ext uri="{FF2B5EF4-FFF2-40B4-BE49-F238E27FC236}">
                      <a16:creationId xmlns:a16="http://schemas.microsoft.com/office/drawing/2014/main" id="{FE12922C-5BBA-46EC-CBF3-0AE1372913B9}"/>
                    </a:ext>
                  </a:extLst>
                </p:cNvPr>
                <p:cNvSpPr txBox="1"/>
                <p:nvPr/>
              </p:nvSpPr>
              <p:spPr>
                <a:xfrm>
                  <a:off x="1833575" y="3692480"/>
                  <a:ext cx="293350" cy="230832"/>
                </a:xfrm>
                <a:prstGeom prst="rect">
                  <a:avLst/>
                </a:prstGeom>
                <a:noFill/>
              </p:spPr>
              <p:txBody>
                <a:bodyPr wrap="none" lIns="0" tIns="0" rIns="0" bIns="0" rtlCol="0">
                  <a:spAutoFit/>
                </a:bodyPr>
                <a:lstStyle/>
                <a:p>
                  <a:r>
                    <a:rPr lang="es-ES" sz="1500" b="1" dirty="0">
                      <a:solidFill>
                        <a:schemeClr val="bg1"/>
                      </a:solidFill>
                      <a:latin typeface="Calibri" charset="0"/>
                      <a:ea typeface="Calibri" charset="0"/>
                      <a:cs typeface="Calibri" charset="0"/>
                    </a:rPr>
                    <a:t>395</a:t>
                  </a:r>
                </a:p>
              </p:txBody>
            </p:sp>
            <p:sp>
              <p:nvSpPr>
                <p:cNvPr id="145" name="CuadroTexto 112">
                  <a:extLst>
                    <a:ext uri="{FF2B5EF4-FFF2-40B4-BE49-F238E27FC236}">
                      <a16:creationId xmlns:a16="http://schemas.microsoft.com/office/drawing/2014/main" id="{B40336F0-2183-1886-6207-E1EE7DE1829D}"/>
                    </a:ext>
                  </a:extLst>
                </p:cNvPr>
                <p:cNvSpPr txBox="1"/>
                <p:nvPr/>
              </p:nvSpPr>
              <p:spPr>
                <a:xfrm>
                  <a:off x="1833575" y="3876569"/>
                  <a:ext cx="707249" cy="116391"/>
                </a:xfrm>
                <a:prstGeom prst="rect">
                  <a:avLst/>
                </a:prstGeom>
                <a:noFill/>
                <a:ln>
                  <a:noFill/>
                </a:ln>
              </p:spPr>
              <p:txBody>
                <a:bodyPr wrap="square" lIns="0" tIns="0" rIns="0" bIns="0" rtlCol="0">
                  <a:spAutoFit/>
                </a:bodyPr>
                <a:lstStyle/>
                <a:p>
                  <a:r>
                    <a:rPr lang="en-AU" sz="800" cap="all" dirty="0">
                      <a:solidFill>
                        <a:schemeClr val="bg1"/>
                      </a:solidFill>
                      <a:latin typeface="Calibri" charset="0"/>
                      <a:ea typeface="Calibri" charset="0"/>
                      <a:cs typeface="Calibri" charset="0"/>
                    </a:rPr>
                    <a:t>ELEGIBLE </a:t>
                  </a:r>
                </a:p>
              </p:txBody>
            </p:sp>
          </p:grpSp>
          <p:grpSp>
            <p:nvGrpSpPr>
              <p:cNvPr id="69" name="Group 104">
                <a:extLst>
                  <a:ext uri="{FF2B5EF4-FFF2-40B4-BE49-F238E27FC236}">
                    <a16:creationId xmlns:a16="http://schemas.microsoft.com/office/drawing/2014/main" id="{8CBC2373-4F76-AC85-AAA0-A42735FE27C4}"/>
                  </a:ext>
                </a:extLst>
              </p:cNvPr>
              <p:cNvGrpSpPr/>
              <p:nvPr/>
            </p:nvGrpSpPr>
            <p:grpSpPr>
              <a:xfrm>
                <a:off x="2039184" y="1903970"/>
                <a:ext cx="733557" cy="307134"/>
                <a:chOff x="1832265" y="3351908"/>
                <a:chExt cx="713357" cy="290368"/>
              </a:xfrm>
            </p:grpSpPr>
            <p:sp>
              <p:nvSpPr>
                <p:cNvPr id="142" name="CuadroTexto 121">
                  <a:extLst>
                    <a:ext uri="{FF2B5EF4-FFF2-40B4-BE49-F238E27FC236}">
                      <a16:creationId xmlns:a16="http://schemas.microsoft.com/office/drawing/2014/main" id="{A5BF032E-5897-95AA-4922-579484E05103}"/>
                    </a:ext>
                  </a:extLst>
                </p:cNvPr>
                <p:cNvSpPr txBox="1"/>
                <p:nvPr/>
              </p:nvSpPr>
              <p:spPr>
                <a:xfrm>
                  <a:off x="1833575" y="3351908"/>
                  <a:ext cx="190181" cy="218231"/>
                </a:xfrm>
                <a:prstGeom prst="rect">
                  <a:avLst/>
                </a:prstGeom>
                <a:noFill/>
              </p:spPr>
              <p:txBody>
                <a:bodyPr wrap="none" lIns="0" tIns="0" rIns="0" bIns="0" rtlCol="0">
                  <a:spAutoFit/>
                </a:bodyPr>
                <a:lstStyle/>
                <a:p>
                  <a:r>
                    <a:rPr lang="es-ES" sz="1500" b="1" dirty="0">
                      <a:solidFill>
                        <a:schemeClr val="bg1"/>
                      </a:solidFill>
                      <a:latin typeface="Calibri" charset="0"/>
                      <a:ea typeface="Calibri" charset="0"/>
                      <a:cs typeface="Calibri" charset="0"/>
                    </a:rPr>
                    <a:t>98</a:t>
                  </a:r>
                </a:p>
              </p:txBody>
            </p:sp>
            <p:sp>
              <p:nvSpPr>
                <p:cNvPr id="143" name="CuadroTexto 112">
                  <a:extLst>
                    <a:ext uri="{FF2B5EF4-FFF2-40B4-BE49-F238E27FC236}">
                      <a16:creationId xmlns:a16="http://schemas.microsoft.com/office/drawing/2014/main" id="{00DA9488-CA9A-DB81-483C-FCFC536F1B39}"/>
                    </a:ext>
                  </a:extLst>
                </p:cNvPr>
                <p:cNvSpPr txBox="1"/>
                <p:nvPr/>
              </p:nvSpPr>
              <p:spPr>
                <a:xfrm>
                  <a:off x="1832265" y="3540434"/>
                  <a:ext cx="713357" cy="101842"/>
                </a:xfrm>
                <a:prstGeom prst="rect">
                  <a:avLst/>
                </a:prstGeom>
                <a:noFill/>
                <a:ln>
                  <a:noFill/>
                </a:ln>
              </p:spPr>
              <p:txBody>
                <a:bodyPr wrap="square" lIns="0" tIns="0" rIns="0" bIns="0" rtlCol="0">
                  <a:spAutoFit/>
                </a:bodyPr>
                <a:lstStyle/>
                <a:p>
                  <a:r>
                    <a:rPr lang="en-AU" sz="700" cap="all" dirty="0">
                      <a:solidFill>
                        <a:schemeClr val="bg1"/>
                      </a:solidFill>
                      <a:latin typeface="Calibri" charset="0"/>
                      <a:ea typeface="Calibri" charset="0"/>
                      <a:cs typeface="Calibri" charset="0"/>
                    </a:rPr>
                    <a:t>LABELLED</a:t>
                  </a:r>
                </a:p>
              </p:txBody>
            </p:sp>
          </p:grpSp>
          <p:grpSp>
            <p:nvGrpSpPr>
              <p:cNvPr id="70" name="Group 10">
                <a:extLst>
                  <a:ext uri="{FF2B5EF4-FFF2-40B4-BE49-F238E27FC236}">
                    <a16:creationId xmlns:a16="http://schemas.microsoft.com/office/drawing/2014/main" id="{DEC0C94C-BC71-1423-1CC1-777BA0A17D2F}"/>
                  </a:ext>
                </a:extLst>
              </p:cNvPr>
              <p:cNvGrpSpPr/>
              <p:nvPr/>
            </p:nvGrpSpPr>
            <p:grpSpPr>
              <a:xfrm>
                <a:off x="3189389" y="1714056"/>
                <a:ext cx="317440" cy="558903"/>
                <a:chOff x="7858751" y="2732492"/>
                <a:chExt cx="658800" cy="442549"/>
              </a:xfrm>
            </p:grpSpPr>
            <p:sp>
              <p:nvSpPr>
                <p:cNvPr id="140" name="Rectangle 198">
                  <a:extLst>
                    <a:ext uri="{FF2B5EF4-FFF2-40B4-BE49-F238E27FC236}">
                      <a16:creationId xmlns:a16="http://schemas.microsoft.com/office/drawing/2014/main" id="{C1F97C8F-20FD-2FD5-3912-4875B343D68E}"/>
                    </a:ext>
                  </a:extLst>
                </p:cNvPr>
                <p:cNvSpPr/>
                <p:nvPr/>
              </p:nvSpPr>
              <p:spPr>
                <a:xfrm>
                  <a:off x="7858751" y="2732492"/>
                  <a:ext cx="658800" cy="253526"/>
                </a:xfrm>
                <a:prstGeom prst="rect">
                  <a:avLst/>
                </a:prstGeom>
                <a:pattFill prst="wdUpDiag">
                  <a:fgClr>
                    <a:srgbClr val="EA5C94"/>
                  </a:fgClr>
                  <a:bgClr>
                    <a:srgbClr val="FF64A5"/>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41" name="Rectangle 199">
                  <a:extLst>
                    <a:ext uri="{FF2B5EF4-FFF2-40B4-BE49-F238E27FC236}">
                      <a16:creationId xmlns:a16="http://schemas.microsoft.com/office/drawing/2014/main" id="{166DA759-C8FF-0C3F-685B-F9287593D0B3}"/>
                    </a:ext>
                  </a:extLst>
                </p:cNvPr>
                <p:cNvSpPr/>
                <p:nvPr/>
              </p:nvSpPr>
              <p:spPr>
                <a:xfrm>
                  <a:off x="7858751" y="3010938"/>
                  <a:ext cx="658800" cy="164103"/>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grpSp>
          <p:grpSp>
            <p:nvGrpSpPr>
              <p:cNvPr id="72" name="Group 176">
                <a:extLst>
                  <a:ext uri="{FF2B5EF4-FFF2-40B4-BE49-F238E27FC236}">
                    <a16:creationId xmlns:a16="http://schemas.microsoft.com/office/drawing/2014/main" id="{13F41C1A-273F-B74A-C785-4CF16F6B9B09}"/>
                  </a:ext>
                </a:extLst>
              </p:cNvPr>
              <p:cNvGrpSpPr/>
              <p:nvPr/>
            </p:nvGrpSpPr>
            <p:grpSpPr>
              <a:xfrm>
                <a:off x="5209255" y="2680317"/>
                <a:ext cx="726380" cy="641980"/>
                <a:chOff x="1026127" y="2801469"/>
                <a:chExt cx="706378" cy="606936"/>
              </a:xfrm>
            </p:grpSpPr>
            <p:grpSp>
              <p:nvGrpSpPr>
                <p:cNvPr id="128" name="Group 177">
                  <a:extLst>
                    <a:ext uri="{FF2B5EF4-FFF2-40B4-BE49-F238E27FC236}">
                      <a16:creationId xmlns:a16="http://schemas.microsoft.com/office/drawing/2014/main" id="{9D14D269-513A-6344-4A69-845B960222FE}"/>
                    </a:ext>
                  </a:extLst>
                </p:cNvPr>
                <p:cNvGrpSpPr/>
                <p:nvPr/>
              </p:nvGrpSpPr>
              <p:grpSpPr>
                <a:xfrm>
                  <a:off x="1026127" y="2801469"/>
                  <a:ext cx="706378" cy="606936"/>
                  <a:chOff x="1294089" y="3209058"/>
                  <a:chExt cx="706378" cy="606936"/>
                </a:xfrm>
              </p:grpSpPr>
              <p:sp>
                <p:nvSpPr>
                  <p:cNvPr id="131" name="Oval 196">
                    <a:extLst>
                      <a:ext uri="{FF2B5EF4-FFF2-40B4-BE49-F238E27FC236}">
                        <a16:creationId xmlns:a16="http://schemas.microsoft.com/office/drawing/2014/main" id="{CF2549FE-FF23-8938-BFBF-20BCAE9B1DE5}"/>
                      </a:ext>
                    </a:extLst>
                  </p:cNvPr>
                  <p:cNvSpPr/>
                  <p:nvPr/>
                </p:nvSpPr>
                <p:spPr>
                  <a:xfrm>
                    <a:off x="1342799" y="3209058"/>
                    <a:ext cx="606938" cy="606936"/>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37" name="Rectangle 197">
                    <a:extLst>
                      <a:ext uri="{FF2B5EF4-FFF2-40B4-BE49-F238E27FC236}">
                        <a16:creationId xmlns:a16="http://schemas.microsoft.com/office/drawing/2014/main" id="{74F91E10-42FD-1527-D2AB-EA3C27BEB0A0}"/>
                      </a:ext>
                    </a:extLst>
                  </p:cNvPr>
                  <p:cNvSpPr/>
                  <p:nvPr/>
                </p:nvSpPr>
                <p:spPr>
                  <a:xfrm>
                    <a:off x="1294089" y="3508987"/>
                    <a:ext cx="706378" cy="149732"/>
                  </a:xfrm>
                  <a:prstGeom prst="rect">
                    <a:avLst/>
                  </a:prstGeom>
                </p:spPr>
                <p:txBody>
                  <a:bodyPr wrap="square" lIns="0" tIns="0" rIns="0" bIns="0">
                    <a:spAutoFit/>
                  </a:bodyPr>
                  <a:lstStyle/>
                  <a:p>
                    <a:pPr algn="ctr">
                      <a:lnSpc>
                        <a:spcPts val="600"/>
                      </a:lnSpc>
                    </a:pPr>
                    <a:r>
                      <a:rPr lang="en-AU" sz="700" cap="all" dirty="0">
                        <a:solidFill>
                          <a:schemeClr val="bg1"/>
                        </a:solidFill>
                        <a:latin typeface="Calibri" charset="0"/>
                        <a:ea typeface="Calibri" charset="0"/>
                        <a:cs typeface="Calibri" charset="0"/>
                      </a:rPr>
                      <a:t>REMOTE EVALUATION</a:t>
                    </a:r>
                  </a:p>
                </p:txBody>
              </p:sp>
            </p:grpSp>
            <p:pic>
              <p:nvPicPr>
                <p:cNvPr id="129" name="Picture 195">
                  <a:extLst>
                    <a:ext uri="{FF2B5EF4-FFF2-40B4-BE49-F238E27FC236}">
                      <a16:creationId xmlns:a16="http://schemas.microsoft.com/office/drawing/2014/main" id="{52E0316E-30E2-CE2C-FEF3-028BB29FCF7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286331" y="2853205"/>
                  <a:ext cx="183950" cy="183948"/>
                </a:xfrm>
                <a:prstGeom prst="rect">
                  <a:avLst/>
                </a:prstGeom>
              </p:spPr>
            </p:pic>
          </p:grpSp>
          <p:sp>
            <p:nvSpPr>
              <p:cNvPr id="73" name="Left Brace 26">
                <a:extLst>
                  <a:ext uri="{FF2B5EF4-FFF2-40B4-BE49-F238E27FC236}">
                    <a16:creationId xmlns:a16="http://schemas.microsoft.com/office/drawing/2014/main" id="{C9DD42E3-1FBA-1246-621D-353DE9F50712}"/>
                  </a:ext>
                </a:extLst>
              </p:cNvPr>
              <p:cNvSpPr/>
              <p:nvPr/>
            </p:nvSpPr>
            <p:spPr>
              <a:xfrm>
                <a:off x="1804462" y="1709688"/>
                <a:ext cx="144116" cy="2523985"/>
              </a:xfrm>
              <a:prstGeom prst="leftBrace">
                <a:avLst>
                  <a:gd name="adj1" fmla="val 50893"/>
                  <a:gd name="adj2" fmla="val 47282"/>
                </a:avLst>
              </a:prstGeom>
              <a:noFill/>
              <a:ln>
                <a:solidFill>
                  <a:srgbClr val="002060"/>
                </a:solidFill>
                <a:tailEnd type="none" w="lg" len="sm"/>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lt1"/>
                  </a:solidFill>
                </a:endParaRPr>
              </a:p>
            </p:txBody>
          </p:sp>
          <p:grpSp>
            <p:nvGrpSpPr>
              <p:cNvPr id="74" name="Group 27">
                <a:extLst>
                  <a:ext uri="{FF2B5EF4-FFF2-40B4-BE49-F238E27FC236}">
                    <a16:creationId xmlns:a16="http://schemas.microsoft.com/office/drawing/2014/main" id="{8D2F042F-E414-79B0-2A0A-470D00937AF1}"/>
                  </a:ext>
                </a:extLst>
              </p:cNvPr>
              <p:cNvGrpSpPr/>
              <p:nvPr/>
            </p:nvGrpSpPr>
            <p:grpSpPr>
              <a:xfrm>
                <a:off x="1072780" y="2549343"/>
                <a:ext cx="726380" cy="641980"/>
                <a:chOff x="4161901" y="2801469"/>
                <a:chExt cx="706378" cy="606936"/>
              </a:xfrm>
            </p:grpSpPr>
            <p:grpSp>
              <p:nvGrpSpPr>
                <p:cNvPr id="124" name="Group 218">
                  <a:extLst>
                    <a:ext uri="{FF2B5EF4-FFF2-40B4-BE49-F238E27FC236}">
                      <a16:creationId xmlns:a16="http://schemas.microsoft.com/office/drawing/2014/main" id="{5C291CEA-CF1D-8F93-6642-11EBB8650E6E}"/>
                    </a:ext>
                  </a:extLst>
                </p:cNvPr>
                <p:cNvGrpSpPr/>
                <p:nvPr/>
              </p:nvGrpSpPr>
              <p:grpSpPr>
                <a:xfrm>
                  <a:off x="4161901" y="2801469"/>
                  <a:ext cx="706378" cy="606936"/>
                  <a:chOff x="1287249" y="3209058"/>
                  <a:chExt cx="706378" cy="606936"/>
                </a:xfrm>
              </p:grpSpPr>
              <p:sp>
                <p:nvSpPr>
                  <p:cNvPr id="126" name="Oval 220">
                    <a:extLst>
                      <a:ext uri="{FF2B5EF4-FFF2-40B4-BE49-F238E27FC236}">
                        <a16:creationId xmlns:a16="http://schemas.microsoft.com/office/drawing/2014/main" id="{2E841872-1A9F-0764-F0FC-8A9AC7931E76}"/>
                      </a:ext>
                    </a:extLst>
                  </p:cNvPr>
                  <p:cNvSpPr/>
                  <p:nvPr/>
                </p:nvSpPr>
                <p:spPr>
                  <a:xfrm>
                    <a:off x="1342799" y="3209058"/>
                    <a:ext cx="606938" cy="606936"/>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27" name="Rectangle 221">
                    <a:extLst>
                      <a:ext uri="{FF2B5EF4-FFF2-40B4-BE49-F238E27FC236}">
                        <a16:creationId xmlns:a16="http://schemas.microsoft.com/office/drawing/2014/main" id="{BC99E50C-1ED3-25B5-5AF1-B7419F6C7CB7}"/>
                      </a:ext>
                    </a:extLst>
                  </p:cNvPr>
                  <p:cNvSpPr/>
                  <p:nvPr/>
                </p:nvSpPr>
                <p:spPr>
                  <a:xfrm>
                    <a:off x="1287249" y="3612946"/>
                    <a:ext cx="706378" cy="76988"/>
                  </a:xfrm>
                  <a:prstGeom prst="rect">
                    <a:avLst/>
                  </a:prstGeom>
                </p:spPr>
                <p:txBody>
                  <a:bodyPr wrap="square" lIns="0" tIns="0" rIns="0" bIns="0">
                    <a:spAutoFit/>
                  </a:bodyPr>
                  <a:lstStyle/>
                  <a:p>
                    <a:pPr algn="ctr">
                      <a:lnSpc>
                        <a:spcPts val="600"/>
                      </a:lnSpc>
                    </a:pPr>
                    <a:r>
                      <a:rPr lang="en-AU" sz="700" cap="all" dirty="0">
                        <a:solidFill>
                          <a:schemeClr val="bg1"/>
                        </a:solidFill>
                        <a:latin typeface="Calibri" charset="0"/>
                        <a:ea typeface="Calibri" charset="0"/>
                        <a:cs typeface="Calibri" charset="0"/>
                      </a:rPr>
                      <a:t>AI</a:t>
                    </a:r>
                  </a:p>
                </p:txBody>
              </p:sp>
            </p:grpSp>
            <p:pic>
              <p:nvPicPr>
                <p:cNvPr id="125" name="Picture 222">
                  <a:extLst>
                    <a:ext uri="{FF2B5EF4-FFF2-40B4-BE49-F238E27FC236}">
                      <a16:creationId xmlns:a16="http://schemas.microsoft.com/office/drawing/2014/main" id="{16EA416B-6E65-1C16-8A28-41D75AB208D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386800" y="2879750"/>
                  <a:ext cx="270260" cy="270260"/>
                </a:xfrm>
                <a:prstGeom prst="rect">
                  <a:avLst/>
                </a:prstGeom>
              </p:spPr>
            </p:pic>
          </p:grpSp>
          <p:cxnSp>
            <p:nvCxnSpPr>
              <p:cNvPr id="75" name="Straight Arrow Connector 238">
                <a:extLst>
                  <a:ext uri="{FF2B5EF4-FFF2-40B4-BE49-F238E27FC236}">
                    <a16:creationId xmlns:a16="http://schemas.microsoft.com/office/drawing/2014/main" id="{4FD8D88E-3920-C464-417B-E0E7745E6BB4}"/>
                  </a:ext>
                </a:extLst>
              </p:cNvPr>
              <p:cNvCxnSpPr>
                <a:cxnSpLocks/>
              </p:cNvCxnSpPr>
              <p:nvPr/>
            </p:nvCxnSpPr>
            <p:spPr>
              <a:xfrm flipV="1">
                <a:off x="2692800" y="3047874"/>
                <a:ext cx="1482117" cy="1"/>
              </a:xfrm>
              <a:prstGeom prst="straightConnector1">
                <a:avLst/>
              </a:pr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cxnSp>
          <p:grpSp>
            <p:nvGrpSpPr>
              <p:cNvPr id="76" name="Group 39">
                <a:extLst>
                  <a:ext uri="{FF2B5EF4-FFF2-40B4-BE49-F238E27FC236}">
                    <a16:creationId xmlns:a16="http://schemas.microsoft.com/office/drawing/2014/main" id="{518E167C-1B40-7BEB-782F-1BCA0306469A}"/>
                  </a:ext>
                </a:extLst>
              </p:cNvPr>
              <p:cNvGrpSpPr/>
              <p:nvPr/>
            </p:nvGrpSpPr>
            <p:grpSpPr>
              <a:xfrm>
                <a:off x="3552523" y="1790970"/>
                <a:ext cx="634678" cy="526541"/>
                <a:chOff x="7194229" y="2128962"/>
                <a:chExt cx="617201" cy="497799"/>
              </a:xfrm>
            </p:grpSpPr>
            <p:sp>
              <p:nvSpPr>
                <p:cNvPr id="116" name="CuadroTexto 121">
                  <a:extLst>
                    <a:ext uri="{FF2B5EF4-FFF2-40B4-BE49-F238E27FC236}">
                      <a16:creationId xmlns:a16="http://schemas.microsoft.com/office/drawing/2014/main" id="{BE80E6E5-3623-C2F0-258B-60081D6A49FA}"/>
                    </a:ext>
                  </a:extLst>
                </p:cNvPr>
                <p:cNvSpPr txBox="1"/>
                <p:nvPr/>
              </p:nvSpPr>
              <p:spPr>
                <a:xfrm>
                  <a:off x="7194768" y="2397666"/>
                  <a:ext cx="127826" cy="145488"/>
                </a:xfrm>
                <a:prstGeom prst="rect">
                  <a:avLst/>
                </a:prstGeom>
                <a:noFill/>
              </p:spPr>
              <p:txBody>
                <a:bodyPr wrap="none" lIns="0" tIns="0" rIns="0" bIns="0" rtlCol="0">
                  <a:spAutoFit/>
                </a:bodyPr>
                <a:lstStyle/>
                <a:p>
                  <a:r>
                    <a:rPr lang="es-ES" sz="1000" b="1" dirty="0">
                      <a:solidFill>
                        <a:srgbClr val="5EB1BA"/>
                      </a:solidFill>
                      <a:latin typeface="Calibri" charset="0"/>
                      <a:ea typeface="Calibri" charset="0"/>
                      <a:cs typeface="Calibri" charset="0"/>
                    </a:rPr>
                    <a:t>35</a:t>
                  </a:r>
                </a:p>
              </p:txBody>
            </p:sp>
            <p:sp>
              <p:nvSpPr>
                <p:cNvPr id="117" name="CuadroTexto 112">
                  <a:extLst>
                    <a:ext uri="{FF2B5EF4-FFF2-40B4-BE49-F238E27FC236}">
                      <a16:creationId xmlns:a16="http://schemas.microsoft.com/office/drawing/2014/main" id="{B4D34569-5A9B-7922-AFA7-62273AACC35C}"/>
                    </a:ext>
                  </a:extLst>
                </p:cNvPr>
                <p:cNvSpPr txBox="1"/>
                <p:nvPr/>
              </p:nvSpPr>
              <p:spPr>
                <a:xfrm>
                  <a:off x="7194229" y="2510370"/>
                  <a:ext cx="584739" cy="116391"/>
                </a:xfrm>
                <a:prstGeom prst="rect">
                  <a:avLst/>
                </a:prstGeom>
                <a:noFill/>
                <a:ln>
                  <a:noFill/>
                </a:ln>
              </p:spPr>
              <p:txBody>
                <a:bodyPr wrap="square" lIns="0" tIns="0" rIns="0" bIns="0" rtlCol="0">
                  <a:spAutoFit/>
                </a:bodyPr>
                <a:lstStyle/>
                <a:p>
                  <a:r>
                    <a:rPr lang="en-AU" sz="800" cap="all" dirty="0">
                      <a:solidFill>
                        <a:srgbClr val="5EB1BA"/>
                      </a:solidFill>
                      <a:latin typeface="Calibri" charset="0"/>
                      <a:ea typeface="Calibri" charset="0"/>
                      <a:cs typeface="Calibri" charset="0"/>
                    </a:rPr>
                    <a:t>RESCUED</a:t>
                  </a:r>
                </a:p>
              </p:txBody>
            </p:sp>
            <p:sp>
              <p:nvSpPr>
                <p:cNvPr id="118" name="CuadroTexto 121">
                  <a:extLst>
                    <a:ext uri="{FF2B5EF4-FFF2-40B4-BE49-F238E27FC236}">
                      <a16:creationId xmlns:a16="http://schemas.microsoft.com/office/drawing/2014/main" id="{60E04773-4897-DC2D-102E-0D8672B87DE7}"/>
                    </a:ext>
                  </a:extLst>
                </p:cNvPr>
                <p:cNvSpPr txBox="1"/>
                <p:nvPr/>
              </p:nvSpPr>
              <p:spPr>
                <a:xfrm>
                  <a:off x="7194768" y="2128962"/>
                  <a:ext cx="127826" cy="145488"/>
                </a:xfrm>
                <a:prstGeom prst="rect">
                  <a:avLst/>
                </a:prstGeom>
                <a:noFill/>
              </p:spPr>
              <p:txBody>
                <a:bodyPr wrap="none" lIns="0" tIns="0" rIns="0" bIns="0" rtlCol="0">
                  <a:spAutoFit/>
                </a:bodyPr>
                <a:lstStyle/>
                <a:p>
                  <a:r>
                    <a:rPr lang="es-ES" sz="1000" b="1" dirty="0">
                      <a:solidFill>
                        <a:srgbClr val="FF64A5"/>
                      </a:solidFill>
                      <a:latin typeface="Calibri" charset="0"/>
                      <a:ea typeface="Calibri" charset="0"/>
                      <a:cs typeface="Calibri" charset="0"/>
                    </a:rPr>
                    <a:t>63</a:t>
                  </a:r>
                </a:p>
              </p:txBody>
            </p:sp>
            <p:sp>
              <p:nvSpPr>
                <p:cNvPr id="119" name="CuadroTexto 112">
                  <a:extLst>
                    <a:ext uri="{FF2B5EF4-FFF2-40B4-BE49-F238E27FC236}">
                      <a16:creationId xmlns:a16="http://schemas.microsoft.com/office/drawing/2014/main" id="{9BFA48B2-F1DF-FFC7-61B9-D1F0E72C044B}"/>
                    </a:ext>
                  </a:extLst>
                </p:cNvPr>
                <p:cNvSpPr txBox="1"/>
                <p:nvPr/>
              </p:nvSpPr>
              <p:spPr>
                <a:xfrm>
                  <a:off x="7194230" y="2235842"/>
                  <a:ext cx="617200" cy="116391"/>
                </a:xfrm>
                <a:prstGeom prst="rect">
                  <a:avLst/>
                </a:prstGeom>
                <a:noFill/>
                <a:ln>
                  <a:noFill/>
                </a:ln>
              </p:spPr>
              <p:txBody>
                <a:bodyPr wrap="square" lIns="0" tIns="0" rIns="0" bIns="0" rtlCol="0">
                  <a:spAutoFit/>
                </a:bodyPr>
                <a:lstStyle/>
                <a:p>
                  <a:r>
                    <a:rPr lang="en-AU" sz="800" cap="all" dirty="0">
                      <a:solidFill>
                        <a:srgbClr val="FF64A5"/>
                      </a:solidFill>
                      <a:latin typeface="Calibri" charset="0"/>
                      <a:ea typeface="Calibri" charset="0"/>
                      <a:cs typeface="Calibri" charset="0"/>
                    </a:rPr>
                    <a:t>REJECTED</a:t>
                  </a:r>
                </a:p>
              </p:txBody>
            </p:sp>
          </p:grpSp>
          <p:sp>
            <p:nvSpPr>
              <p:cNvPr id="78" name="Freeform 244">
                <a:extLst>
                  <a:ext uri="{FF2B5EF4-FFF2-40B4-BE49-F238E27FC236}">
                    <a16:creationId xmlns:a16="http://schemas.microsoft.com/office/drawing/2014/main" id="{C16DE717-136B-4CE8-E3D4-FC2B7C98B38C}"/>
                  </a:ext>
                </a:extLst>
              </p:cNvPr>
              <p:cNvSpPr/>
              <p:nvPr/>
            </p:nvSpPr>
            <p:spPr>
              <a:xfrm>
                <a:off x="3336896" y="2282793"/>
                <a:ext cx="813147" cy="284248"/>
              </a:xfrm>
              <a:custGeom>
                <a:avLst/>
                <a:gdLst>
                  <a:gd name="connsiteX0" fmla="*/ 0 w 320040"/>
                  <a:gd name="connsiteY0" fmla="*/ 0 h 502920"/>
                  <a:gd name="connsiteX1" fmla="*/ 0 w 320040"/>
                  <a:gd name="connsiteY1" fmla="*/ 502920 h 502920"/>
                  <a:gd name="connsiteX2" fmla="*/ 320040 w 320040"/>
                  <a:gd name="connsiteY2" fmla="*/ 502920 h 502920"/>
                </a:gdLst>
                <a:ahLst/>
                <a:cxnLst>
                  <a:cxn ang="0">
                    <a:pos x="connsiteX0" y="connsiteY0"/>
                  </a:cxn>
                  <a:cxn ang="0">
                    <a:pos x="connsiteX1" y="connsiteY1"/>
                  </a:cxn>
                  <a:cxn ang="0">
                    <a:pos x="connsiteX2" y="connsiteY2"/>
                  </a:cxn>
                </a:cxnLst>
                <a:rect l="l" t="t" r="r" b="b"/>
                <a:pathLst>
                  <a:path w="320040" h="502920">
                    <a:moveTo>
                      <a:pt x="0" y="0"/>
                    </a:moveTo>
                    <a:lnTo>
                      <a:pt x="0" y="502920"/>
                    </a:lnTo>
                    <a:lnTo>
                      <a:pt x="320040" y="502920"/>
                    </a:lnTo>
                  </a:path>
                </a:pathLst>
              </a:cu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grpSp>
            <p:nvGrpSpPr>
              <p:cNvPr id="90" name="Group 95">
                <a:extLst>
                  <a:ext uri="{FF2B5EF4-FFF2-40B4-BE49-F238E27FC236}">
                    <a16:creationId xmlns:a16="http://schemas.microsoft.com/office/drawing/2014/main" id="{AFE21089-FBA8-E299-7883-BA523C847233}"/>
                  </a:ext>
                </a:extLst>
              </p:cNvPr>
              <p:cNvGrpSpPr/>
              <p:nvPr/>
            </p:nvGrpSpPr>
            <p:grpSpPr>
              <a:xfrm>
                <a:off x="2461774" y="1647528"/>
                <a:ext cx="726380" cy="512498"/>
                <a:chOff x="6161422" y="1940538"/>
                <a:chExt cx="706378" cy="484522"/>
              </a:xfrm>
            </p:grpSpPr>
            <p:grpSp>
              <p:nvGrpSpPr>
                <p:cNvPr id="108" name="Group 96">
                  <a:extLst>
                    <a:ext uri="{FF2B5EF4-FFF2-40B4-BE49-F238E27FC236}">
                      <a16:creationId xmlns:a16="http://schemas.microsoft.com/office/drawing/2014/main" id="{79CF788D-122A-199E-7D39-4325BD0F281A}"/>
                    </a:ext>
                  </a:extLst>
                </p:cNvPr>
                <p:cNvGrpSpPr/>
                <p:nvPr/>
              </p:nvGrpSpPr>
              <p:grpSpPr>
                <a:xfrm>
                  <a:off x="6161422" y="1940538"/>
                  <a:ext cx="706378" cy="484522"/>
                  <a:chOff x="1287249" y="3270265"/>
                  <a:chExt cx="706378" cy="484522"/>
                </a:xfrm>
              </p:grpSpPr>
              <p:sp>
                <p:nvSpPr>
                  <p:cNvPr id="110" name="Oval 105">
                    <a:extLst>
                      <a:ext uri="{FF2B5EF4-FFF2-40B4-BE49-F238E27FC236}">
                        <a16:creationId xmlns:a16="http://schemas.microsoft.com/office/drawing/2014/main" id="{73440346-05ED-989E-014A-E79B14AD457C}"/>
                      </a:ext>
                    </a:extLst>
                  </p:cNvPr>
                  <p:cNvSpPr/>
                  <p:nvPr/>
                </p:nvSpPr>
                <p:spPr>
                  <a:xfrm>
                    <a:off x="1404006" y="3270265"/>
                    <a:ext cx="484524" cy="484522"/>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11" name="Rectangle 106">
                    <a:extLst>
                      <a:ext uri="{FF2B5EF4-FFF2-40B4-BE49-F238E27FC236}">
                        <a16:creationId xmlns:a16="http://schemas.microsoft.com/office/drawing/2014/main" id="{7C343E2A-3D04-3928-A372-2EB23120CFEA}"/>
                      </a:ext>
                    </a:extLst>
                  </p:cNvPr>
                  <p:cNvSpPr/>
                  <p:nvPr/>
                </p:nvSpPr>
                <p:spPr>
                  <a:xfrm>
                    <a:off x="1287249" y="3594728"/>
                    <a:ext cx="706378" cy="76988"/>
                  </a:xfrm>
                  <a:prstGeom prst="rect">
                    <a:avLst/>
                  </a:prstGeom>
                </p:spPr>
                <p:txBody>
                  <a:bodyPr wrap="square" lIns="0" tIns="0" rIns="0" bIns="0">
                    <a:spAutoFit/>
                  </a:bodyPr>
                  <a:lstStyle/>
                  <a:p>
                    <a:pPr algn="ctr">
                      <a:lnSpc>
                        <a:spcPts val="600"/>
                      </a:lnSpc>
                    </a:pPr>
                    <a:r>
                      <a:rPr lang="en-AU" sz="700" cap="all" dirty="0">
                        <a:solidFill>
                          <a:schemeClr val="bg1"/>
                        </a:solidFill>
                        <a:latin typeface="Calibri" charset="0"/>
                        <a:ea typeface="Calibri" charset="0"/>
                        <a:cs typeface="Calibri" charset="0"/>
                      </a:rPr>
                      <a:t>experts</a:t>
                    </a:r>
                  </a:p>
                </p:txBody>
              </p:sp>
            </p:grpSp>
            <p:pic>
              <p:nvPicPr>
                <p:cNvPr id="109" name="Picture 97">
                  <a:extLst>
                    <a:ext uri="{FF2B5EF4-FFF2-40B4-BE49-F238E27FC236}">
                      <a16:creationId xmlns:a16="http://schemas.microsoft.com/office/drawing/2014/main" id="{FB725176-896D-F405-0840-EAE2C57B79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6599" y="1995828"/>
                  <a:ext cx="216002" cy="216000"/>
                </a:xfrm>
                <a:prstGeom prst="rect">
                  <a:avLst/>
                </a:prstGeom>
              </p:spPr>
            </p:pic>
          </p:grpSp>
          <p:cxnSp>
            <p:nvCxnSpPr>
              <p:cNvPr id="106" name="Straight Arrow Connector 238">
                <a:extLst>
                  <a:ext uri="{FF2B5EF4-FFF2-40B4-BE49-F238E27FC236}">
                    <a16:creationId xmlns:a16="http://schemas.microsoft.com/office/drawing/2014/main" id="{EBC24ABA-8381-4FC5-004A-1192BDF901DB}"/>
                  </a:ext>
                </a:extLst>
              </p:cNvPr>
              <p:cNvCxnSpPr/>
              <p:nvPr/>
            </p:nvCxnSpPr>
            <p:spPr>
              <a:xfrm rot="16200000">
                <a:off x="5063046" y="2876956"/>
                <a:ext cx="0" cy="333175"/>
              </a:xfrm>
              <a:prstGeom prst="straightConnector1">
                <a:avLst/>
              </a:pr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cxnSp>
        </p:grpSp>
        <p:sp>
          <p:nvSpPr>
            <p:cNvPr id="21" name="Title 16">
              <a:extLst>
                <a:ext uri="{FF2B5EF4-FFF2-40B4-BE49-F238E27FC236}">
                  <a16:creationId xmlns:a16="http://schemas.microsoft.com/office/drawing/2014/main" id="{11162FA9-FC00-8FED-58EE-07F18D708554}"/>
                </a:ext>
              </a:extLst>
            </p:cNvPr>
            <p:cNvSpPr txBox="1">
              <a:spLocks/>
            </p:cNvSpPr>
            <p:nvPr/>
          </p:nvSpPr>
          <p:spPr>
            <a:xfrm>
              <a:off x="1813722" y="4110330"/>
              <a:ext cx="1202488" cy="272211"/>
            </a:xfrm>
            <a:prstGeom prst="rect">
              <a:avLst/>
            </a:prstGeom>
            <a:noFill/>
            <a:ln>
              <a:noFill/>
            </a:ln>
          </p:spPr>
          <p:txBody>
            <a:bodyPr spcFirstLastPara="1" wrap="square" lIns="0" tIns="0" rIns="0" bIns="0" anchor="t" anchorCtr="0">
              <a:noAutofit/>
            </a:bodyPr>
            <a:lstStyle>
              <a:lvl1pPr marR="0" lvl="0" algn="l" defTabSz="342900" rtl="0" eaLnBrk="1" latinLnBrk="0" hangingPunct="1">
                <a:lnSpc>
                  <a:spcPct val="100000"/>
                </a:lnSpc>
                <a:spcBef>
                  <a:spcPts val="0"/>
                </a:spcBef>
                <a:spcAft>
                  <a:spcPts val="0"/>
                </a:spcAft>
                <a:buClr>
                  <a:schemeClr val="dk1"/>
                </a:buClr>
                <a:buSzPts val="2000"/>
                <a:buFont typeface="Times"/>
                <a:buNone/>
                <a:defRPr sz="2000" b="0" i="0" u="none" strike="noStrike" kern="1200" cap="none">
                  <a:solidFill>
                    <a:schemeClr val="dk1"/>
                  </a:solidFill>
                  <a:latin typeface="Times"/>
                  <a:ea typeface="Times"/>
                  <a:cs typeface="Times"/>
                  <a:sym typeface="Time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fontAlgn="auto">
                <a:lnSpc>
                  <a:spcPct val="85000"/>
                </a:lnSpc>
              </a:pPr>
              <a:r>
                <a:rPr lang="en-GB" sz="1200" b="1" dirty="0">
                  <a:solidFill>
                    <a:srgbClr val="473934"/>
                  </a:solidFill>
                  <a:latin typeface="Calibri" panose="020F0502020204030204" pitchFamily="34" charset="0"/>
                  <a:cs typeface="Calibri" panose="020F0502020204030204" pitchFamily="34" charset="0"/>
                </a:rPr>
                <a:t>ELEGIBILITY</a:t>
              </a:r>
            </a:p>
            <a:p>
              <a:pPr algn="ctr" fontAlgn="auto">
                <a:lnSpc>
                  <a:spcPct val="85000"/>
                </a:lnSpc>
              </a:pPr>
              <a:r>
                <a:rPr lang="en-GB" sz="1000" dirty="0">
                  <a:solidFill>
                    <a:srgbClr val="473934"/>
                  </a:solidFill>
                  <a:latin typeface="Calibri" panose="020F0502020204030204" pitchFamily="34" charset="0"/>
                  <a:cs typeface="Calibri" panose="020F0502020204030204" pitchFamily="34" charset="0"/>
                </a:rPr>
                <a:t>(December)</a:t>
              </a:r>
            </a:p>
          </p:txBody>
        </p:sp>
        <p:sp>
          <p:nvSpPr>
            <p:cNvPr id="33" name="Rectangle 243">
              <a:extLst>
                <a:ext uri="{FF2B5EF4-FFF2-40B4-BE49-F238E27FC236}">
                  <a16:creationId xmlns:a16="http://schemas.microsoft.com/office/drawing/2014/main" id="{295EDE9E-3086-D246-FB7F-0CC37DCD3FE4}"/>
                </a:ext>
              </a:extLst>
            </p:cNvPr>
            <p:cNvSpPr/>
            <p:nvPr/>
          </p:nvSpPr>
          <p:spPr>
            <a:xfrm>
              <a:off x="6183511" y="3326261"/>
              <a:ext cx="672108" cy="527633"/>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35" name="Straight Arrow Connector 238">
              <a:extLst>
                <a:ext uri="{FF2B5EF4-FFF2-40B4-BE49-F238E27FC236}">
                  <a16:creationId xmlns:a16="http://schemas.microsoft.com/office/drawing/2014/main" id="{CC4A4017-F524-0464-2883-A9348EA0F9D9}"/>
                </a:ext>
              </a:extLst>
            </p:cNvPr>
            <p:cNvCxnSpPr/>
            <p:nvPr/>
          </p:nvCxnSpPr>
          <p:spPr>
            <a:xfrm rot="16200000">
              <a:off x="5972463" y="2491080"/>
              <a:ext cx="0" cy="333175"/>
            </a:xfrm>
            <a:prstGeom prst="straightConnector1">
              <a:avLst/>
            </a:pr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cxnSp>
        <p:sp>
          <p:nvSpPr>
            <p:cNvPr id="36" name="Rectangle 133">
              <a:extLst>
                <a:ext uri="{FF2B5EF4-FFF2-40B4-BE49-F238E27FC236}">
                  <a16:creationId xmlns:a16="http://schemas.microsoft.com/office/drawing/2014/main" id="{9F44BF63-03E2-FDE2-7236-5FC5C58FE5A5}"/>
                </a:ext>
              </a:extLst>
            </p:cNvPr>
            <p:cNvSpPr/>
            <p:nvPr/>
          </p:nvSpPr>
          <p:spPr>
            <a:xfrm>
              <a:off x="6187538" y="1708011"/>
              <a:ext cx="668081" cy="1589503"/>
            </a:xfrm>
            <a:prstGeom prst="rect">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37" name="CuadroTexto 121">
              <a:extLst>
                <a:ext uri="{FF2B5EF4-FFF2-40B4-BE49-F238E27FC236}">
                  <a16:creationId xmlns:a16="http://schemas.microsoft.com/office/drawing/2014/main" id="{F8BF6B22-F148-2D62-A781-AC06FC1B38F9}"/>
                </a:ext>
              </a:extLst>
            </p:cNvPr>
            <p:cNvSpPr txBox="1"/>
            <p:nvPr/>
          </p:nvSpPr>
          <p:spPr>
            <a:xfrm>
              <a:off x="6227463" y="3329681"/>
              <a:ext cx="182742" cy="215444"/>
            </a:xfrm>
            <a:prstGeom prst="rect">
              <a:avLst/>
            </a:prstGeom>
            <a:noFill/>
          </p:spPr>
          <p:txBody>
            <a:bodyPr wrap="none" lIns="0" tIns="0" rIns="0" bIns="0" rtlCol="0">
              <a:spAutoFit/>
            </a:bodyPr>
            <a:lstStyle/>
            <a:p>
              <a:r>
                <a:rPr lang="es-ES" sz="1400" b="1" dirty="0">
                  <a:solidFill>
                    <a:schemeClr val="bg1"/>
                  </a:solidFill>
                  <a:latin typeface="Calibri" charset="0"/>
                  <a:ea typeface="Calibri" charset="0"/>
                  <a:cs typeface="Calibri" charset="0"/>
                </a:rPr>
                <a:t>85</a:t>
              </a:r>
            </a:p>
          </p:txBody>
        </p:sp>
        <p:sp>
          <p:nvSpPr>
            <p:cNvPr id="38" name="CuadroTexto 112">
              <a:extLst>
                <a:ext uri="{FF2B5EF4-FFF2-40B4-BE49-F238E27FC236}">
                  <a16:creationId xmlns:a16="http://schemas.microsoft.com/office/drawing/2014/main" id="{4A02EE53-0320-20A1-650F-8850EC67D034}"/>
                </a:ext>
              </a:extLst>
            </p:cNvPr>
            <p:cNvSpPr txBox="1"/>
            <p:nvPr/>
          </p:nvSpPr>
          <p:spPr>
            <a:xfrm>
              <a:off x="6245398" y="3530332"/>
              <a:ext cx="573955" cy="246221"/>
            </a:xfrm>
            <a:prstGeom prst="rect">
              <a:avLst/>
            </a:prstGeom>
            <a:noFill/>
            <a:ln>
              <a:noFill/>
            </a:ln>
          </p:spPr>
          <p:txBody>
            <a:bodyPr wrap="square" lIns="0" tIns="0" rIns="0" bIns="0" rtlCol="0">
              <a:spAutoFit/>
            </a:bodyPr>
            <a:lstStyle/>
            <a:p>
              <a:r>
                <a:rPr lang="en-AU" sz="800" cap="all" dirty="0">
                  <a:solidFill>
                    <a:schemeClr val="bg1"/>
                  </a:solidFill>
                  <a:latin typeface="Calibri" charset="0"/>
                  <a:ea typeface="Calibri" charset="0"/>
                  <a:cs typeface="Calibri" charset="0"/>
                </a:rPr>
                <a:t>Pre</a:t>
              </a:r>
            </a:p>
            <a:p>
              <a:r>
                <a:rPr lang="en-AU" sz="800" cap="all" dirty="0" err="1">
                  <a:solidFill>
                    <a:schemeClr val="bg1"/>
                  </a:solidFill>
                  <a:latin typeface="Calibri" charset="0"/>
                  <a:ea typeface="Calibri" charset="0"/>
                  <a:cs typeface="Calibri" charset="0"/>
                </a:rPr>
                <a:t>selecTED</a:t>
              </a:r>
              <a:endParaRPr lang="en-AU" sz="800" cap="all" dirty="0">
                <a:solidFill>
                  <a:schemeClr val="bg1"/>
                </a:solidFill>
                <a:latin typeface="Calibri" charset="0"/>
                <a:ea typeface="Calibri" charset="0"/>
                <a:cs typeface="Calibri" charset="0"/>
              </a:endParaRPr>
            </a:p>
          </p:txBody>
        </p:sp>
        <p:sp>
          <p:nvSpPr>
            <p:cNvPr id="39" name="CuadroTexto 121">
              <a:extLst>
                <a:ext uri="{FF2B5EF4-FFF2-40B4-BE49-F238E27FC236}">
                  <a16:creationId xmlns:a16="http://schemas.microsoft.com/office/drawing/2014/main" id="{8C27FB09-66EB-3F0F-123B-572C51A5F64C}"/>
                </a:ext>
              </a:extLst>
            </p:cNvPr>
            <p:cNvSpPr txBox="1"/>
            <p:nvPr/>
          </p:nvSpPr>
          <p:spPr>
            <a:xfrm>
              <a:off x="6239441" y="1719731"/>
              <a:ext cx="293350" cy="230832"/>
            </a:xfrm>
            <a:prstGeom prst="rect">
              <a:avLst/>
            </a:prstGeom>
            <a:noFill/>
          </p:spPr>
          <p:txBody>
            <a:bodyPr wrap="none" lIns="0" tIns="0" rIns="0" bIns="0" rtlCol="0">
              <a:spAutoFit/>
            </a:bodyPr>
            <a:lstStyle/>
            <a:p>
              <a:r>
                <a:rPr lang="es-ES" sz="1500" b="1" dirty="0">
                  <a:solidFill>
                    <a:schemeClr val="bg1"/>
                  </a:solidFill>
                  <a:latin typeface="Calibri" charset="0"/>
                  <a:ea typeface="Calibri" charset="0"/>
                  <a:cs typeface="Calibri" charset="0"/>
                </a:rPr>
                <a:t>345</a:t>
              </a:r>
            </a:p>
          </p:txBody>
        </p:sp>
        <p:sp>
          <p:nvSpPr>
            <p:cNvPr id="41" name="CuadroTexto 112">
              <a:extLst>
                <a:ext uri="{FF2B5EF4-FFF2-40B4-BE49-F238E27FC236}">
                  <a16:creationId xmlns:a16="http://schemas.microsoft.com/office/drawing/2014/main" id="{5A1A7912-01AF-CA93-49CC-E383E364B124}"/>
                </a:ext>
              </a:extLst>
            </p:cNvPr>
            <p:cNvSpPr txBox="1"/>
            <p:nvPr/>
          </p:nvSpPr>
          <p:spPr>
            <a:xfrm>
              <a:off x="6238444" y="1956659"/>
              <a:ext cx="733557" cy="215444"/>
            </a:xfrm>
            <a:prstGeom prst="rect">
              <a:avLst/>
            </a:prstGeom>
            <a:noFill/>
            <a:ln>
              <a:noFill/>
            </a:ln>
          </p:spPr>
          <p:txBody>
            <a:bodyPr wrap="square" lIns="0" tIns="0" rIns="0" bIns="0" rtlCol="0">
              <a:spAutoFit/>
            </a:bodyPr>
            <a:lstStyle/>
            <a:p>
              <a:r>
                <a:rPr lang="en-AU" sz="700" cap="all" dirty="0">
                  <a:solidFill>
                    <a:schemeClr val="bg1"/>
                  </a:solidFill>
                  <a:latin typeface="Calibri" charset="0"/>
                  <a:ea typeface="Calibri" charset="0"/>
                  <a:cs typeface="Calibri" charset="0"/>
                </a:rPr>
                <a:t>DON’T REACH PANELS</a:t>
              </a:r>
            </a:p>
          </p:txBody>
        </p:sp>
        <p:cxnSp>
          <p:nvCxnSpPr>
            <p:cNvPr id="45" name="Straight Arrow Connector 238">
              <a:extLst>
                <a:ext uri="{FF2B5EF4-FFF2-40B4-BE49-F238E27FC236}">
                  <a16:creationId xmlns:a16="http://schemas.microsoft.com/office/drawing/2014/main" id="{B1C971C8-3F18-D34C-9BE7-2B5A8F628437}"/>
                </a:ext>
              </a:extLst>
            </p:cNvPr>
            <p:cNvCxnSpPr>
              <a:cxnSpLocks/>
            </p:cNvCxnSpPr>
            <p:nvPr/>
          </p:nvCxnSpPr>
          <p:spPr>
            <a:xfrm>
              <a:off x="6900357" y="3530332"/>
              <a:ext cx="862260" cy="7260"/>
            </a:xfrm>
            <a:prstGeom prst="straightConnector1">
              <a:avLst/>
            </a:pr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cxnSp>
        <p:cxnSp>
          <p:nvCxnSpPr>
            <p:cNvPr id="46" name="Straight Arrow Connector 238">
              <a:extLst>
                <a:ext uri="{FF2B5EF4-FFF2-40B4-BE49-F238E27FC236}">
                  <a16:creationId xmlns:a16="http://schemas.microsoft.com/office/drawing/2014/main" id="{FDD07AB3-241A-5D0A-E4EA-CCF344CACDF9}"/>
                </a:ext>
              </a:extLst>
            </p:cNvPr>
            <p:cNvCxnSpPr>
              <a:cxnSpLocks/>
              <a:stCxn id="131" idx="4"/>
            </p:cNvCxnSpPr>
            <p:nvPr/>
          </p:nvCxnSpPr>
          <p:spPr>
            <a:xfrm>
              <a:off x="5463263" y="2931733"/>
              <a:ext cx="672108" cy="598598"/>
            </a:xfrm>
            <a:prstGeom prst="straightConnector1">
              <a:avLst/>
            </a:prstGeom>
            <a:noFill/>
            <a:ln>
              <a:solidFill>
                <a:srgbClr val="002060"/>
              </a:solidFill>
              <a:tailEnd type="arrow" w="lg" len="sm"/>
            </a:ln>
            <a:effectLst/>
          </p:spPr>
          <p:style>
            <a:lnRef idx="1">
              <a:schemeClr val="accent1"/>
            </a:lnRef>
            <a:fillRef idx="3">
              <a:schemeClr val="accent1"/>
            </a:fillRef>
            <a:effectRef idx="2">
              <a:schemeClr val="accent1"/>
            </a:effectRef>
            <a:fontRef idx="minor">
              <a:schemeClr val="lt1"/>
            </a:fontRef>
          </p:style>
        </p:cxnSp>
        <p:sp>
          <p:nvSpPr>
            <p:cNvPr id="47" name="Rectangle 243">
              <a:extLst>
                <a:ext uri="{FF2B5EF4-FFF2-40B4-BE49-F238E27FC236}">
                  <a16:creationId xmlns:a16="http://schemas.microsoft.com/office/drawing/2014/main" id="{A1848D43-8707-8842-4C1F-FBF9D054C6BD}"/>
                </a:ext>
              </a:extLst>
            </p:cNvPr>
            <p:cNvSpPr/>
            <p:nvPr/>
          </p:nvSpPr>
          <p:spPr>
            <a:xfrm>
              <a:off x="7910719" y="2915619"/>
              <a:ext cx="672109" cy="945535"/>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48" name="Rectangle 133">
              <a:extLst>
                <a:ext uri="{FF2B5EF4-FFF2-40B4-BE49-F238E27FC236}">
                  <a16:creationId xmlns:a16="http://schemas.microsoft.com/office/drawing/2014/main" id="{1A4ADACF-E23A-CBED-5634-3FE76D0BF8A0}"/>
                </a:ext>
              </a:extLst>
            </p:cNvPr>
            <p:cNvSpPr/>
            <p:nvPr/>
          </p:nvSpPr>
          <p:spPr>
            <a:xfrm>
              <a:off x="7914747" y="1715271"/>
              <a:ext cx="668081" cy="1172929"/>
            </a:xfrm>
            <a:prstGeom prst="rect">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49" name="CuadroTexto 121">
              <a:extLst>
                <a:ext uri="{FF2B5EF4-FFF2-40B4-BE49-F238E27FC236}">
                  <a16:creationId xmlns:a16="http://schemas.microsoft.com/office/drawing/2014/main" id="{0A2F1E10-9B89-A66E-A9AE-4DDD756EA245}"/>
                </a:ext>
              </a:extLst>
            </p:cNvPr>
            <p:cNvSpPr txBox="1"/>
            <p:nvPr/>
          </p:nvSpPr>
          <p:spPr>
            <a:xfrm>
              <a:off x="7954672" y="3336941"/>
              <a:ext cx="182742" cy="215444"/>
            </a:xfrm>
            <a:prstGeom prst="rect">
              <a:avLst/>
            </a:prstGeom>
            <a:noFill/>
          </p:spPr>
          <p:txBody>
            <a:bodyPr wrap="none" lIns="0" tIns="0" rIns="0" bIns="0" rtlCol="0">
              <a:spAutoFit/>
            </a:bodyPr>
            <a:lstStyle/>
            <a:p>
              <a:r>
                <a:rPr lang="es-ES" sz="1400" b="1" dirty="0">
                  <a:solidFill>
                    <a:schemeClr val="bg1"/>
                  </a:solidFill>
                  <a:latin typeface="Calibri" charset="0"/>
                  <a:ea typeface="Calibri" charset="0"/>
                  <a:cs typeface="Calibri" charset="0"/>
                </a:rPr>
                <a:t>32</a:t>
              </a:r>
            </a:p>
          </p:txBody>
        </p:sp>
        <p:sp>
          <p:nvSpPr>
            <p:cNvPr id="50" name="CuadroTexto 112">
              <a:extLst>
                <a:ext uri="{FF2B5EF4-FFF2-40B4-BE49-F238E27FC236}">
                  <a16:creationId xmlns:a16="http://schemas.microsoft.com/office/drawing/2014/main" id="{BC3F694B-3542-FF41-8E1F-2C6E671FB2F5}"/>
                </a:ext>
              </a:extLst>
            </p:cNvPr>
            <p:cNvSpPr txBox="1"/>
            <p:nvPr/>
          </p:nvSpPr>
          <p:spPr>
            <a:xfrm>
              <a:off x="7972607" y="3537592"/>
              <a:ext cx="573955" cy="246221"/>
            </a:xfrm>
            <a:prstGeom prst="rect">
              <a:avLst/>
            </a:prstGeom>
            <a:noFill/>
            <a:ln>
              <a:noFill/>
            </a:ln>
          </p:spPr>
          <p:txBody>
            <a:bodyPr wrap="square" lIns="0" tIns="0" rIns="0" bIns="0" rtlCol="0">
              <a:spAutoFit/>
            </a:bodyPr>
            <a:lstStyle/>
            <a:p>
              <a:r>
                <a:rPr lang="en-AU" sz="800" cap="all" dirty="0">
                  <a:solidFill>
                    <a:schemeClr val="bg1"/>
                  </a:solidFill>
                  <a:latin typeface="Calibri" charset="0"/>
                  <a:ea typeface="Calibri" charset="0"/>
                  <a:cs typeface="Calibri" charset="0"/>
                </a:rPr>
                <a:t>27+4+1</a:t>
              </a:r>
            </a:p>
            <a:p>
              <a:r>
                <a:rPr lang="en-AU" sz="800" cap="all" dirty="0" err="1">
                  <a:solidFill>
                    <a:schemeClr val="bg1"/>
                  </a:solidFill>
                  <a:latin typeface="Calibri" charset="0"/>
                  <a:ea typeface="Calibri" charset="0"/>
                  <a:cs typeface="Calibri" charset="0"/>
                </a:rPr>
                <a:t>selecTED</a:t>
              </a:r>
              <a:endParaRPr lang="en-AU" sz="800" cap="all" dirty="0">
                <a:solidFill>
                  <a:schemeClr val="bg1"/>
                </a:solidFill>
                <a:latin typeface="Calibri" charset="0"/>
                <a:ea typeface="Calibri" charset="0"/>
                <a:cs typeface="Calibri" charset="0"/>
              </a:endParaRPr>
            </a:p>
          </p:txBody>
        </p:sp>
        <p:sp>
          <p:nvSpPr>
            <p:cNvPr id="51" name="CuadroTexto 121">
              <a:extLst>
                <a:ext uri="{FF2B5EF4-FFF2-40B4-BE49-F238E27FC236}">
                  <a16:creationId xmlns:a16="http://schemas.microsoft.com/office/drawing/2014/main" id="{EB9EFACB-E581-5FB2-2FD6-A40DD3231B92}"/>
                </a:ext>
              </a:extLst>
            </p:cNvPr>
            <p:cNvSpPr txBox="1"/>
            <p:nvPr/>
          </p:nvSpPr>
          <p:spPr>
            <a:xfrm>
              <a:off x="7957024" y="1722178"/>
              <a:ext cx="195566" cy="230832"/>
            </a:xfrm>
            <a:prstGeom prst="rect">
              <a:avLst/>
            </a:prstGeom>
            <a:noFill/>
          </p:spPr>
          <p:txBody>
            <a:bodyPr wrap="none" lIns="0" tIns="0" rIns="0" bIns="0" rtlCol="0">
              <a:spAutoFit/>
            </a:bodyPr>
            <a:lstStyle/>
            <a:p>
              <a:r>
                <a:rPr lang="es-ES" sz="1500" b="1" dirty="0">
                  <a:solidFill>
                    <a:schemeClr val="bg1"/>
                  </a:solidFill>
                  <a:latin typeface="Calibri" charset="0"/>
                  <a:ea typeface="Calibri" charset="0"/>
                  <a:cs typeface="Calibri" charset="0"/>
                </a:rPr>
                <a:t>53</a:t>
              </a:r>
            </a:p>
          </p:txBody>
        </p:sp>
        <p:sp>
          <p:nvSpPr>
            <p:cNvPr id="52" name="CuadroTexto 112">
              <a:extLst>
                <a:ext uri="{FF2B5EF4-FFF2-40B4-BE49-F238E27FC236}">
                  <a16:creationId xmlns:a16="http://schemas.microsoft.com/office/drawing/2014/main" id="{F4118E59-E268-071D-D1C9-92C74AAD1CE5}"/>
                </a:ext>
              </a:extLst>
            </p:cNvPr>
            <p:cNvSpPr txBox="1"/>
            <p:nvPr/>
          </p:nvSpPr>
          <p:spPr>
            <a:xfrm>
              <a:off x="7956027" y="1959106"/>
              <a:ext cx="733557" cy="215444"/>
            </a:xfrm>
            <a:prstGeom prst="rect">
              <a:avLst/>
            </a:prstGeom>
            <a:noFill/>
            <a:ln>
              <a:noFill/>
            </a:ln>
          </p:spPr>
          <p:txBody>
            <a:bodyPr wrap="square" lIns="0" tIns="0" rIns="0" bIns="0" rtlCol="0">
              <a:spAutoFit/>
            </a:bodyPr>
            <a:lstStyle/>
            <a:p>
              <a:r>
                <a:rPr lang="en-AU" sz="700" cap="all" dirty="0">
                  <a:solidFill>
                    <a:schemeClr val="bg1"/>
                  </a:solidFill>
                  <a:latin typeface="Calibri" charset="0"/>
                  <a:ea typeface="Calibri" charset="0"/>
                  <a:cs typeface="Calibri" charset="0"/>
                </a:rPr>
                <a:t>NO </a:t>
              </a:r>
              <a:r>
                <a:rPr lang="en-AU" sz="700" cap="all" dirty="0" err="1">
                  <a:solidFill>
                    <a:schemeClr val="bg1"/>
                  </a:solidFill>
                  <a:latin typeface="Calibri" charset="0"/>
                  <a:ea typeface="Calibri" charset="0"/>
                  <a:cs typeface="Calibri" charset="0"/>
                </a:rPr>
                <a:t>seleccionados</a:t>
              </a:r>
              <a:endParaRPr lang="en-AU" sz="700" cap="all" dirty="0">
                <a:solidFill>
                  <a:schemeClr val="bg1"/>
                </a:solidFill>
                <a:latin typeface="Calibri" charset="0"/>
                <a:ea typeface="Calibri" charset="0"/>
                <a:cs typeface="Calibri" charset="0"/>
              </a:endParaRPr>
            </a:p>
          </p:txBody>
        </p:sp>
        <p:sp>
          <p:nvSpPr>
            <p:cNvPr id="53" name="Oval 196">
              <a:extLst>
                <a:ext uri="{FF2B5EF4-FFF2-40B4-BE49-F238E27FC236}">
                  <a16:creationId xmlns:a16="http://schemas.microsoft.com/office/drawing/2014/main" id="{E29921EE-31A2-3905-4C3A-AFA7BEC4285C}"/>
                </a:ext>
              </a:extLst>
            </p:cNvPr>
            <p:cNvSpPr/>
            <p:nvPr/>
          </p:nvSpPr>
          <p:spPr>
            <a:xfrm>
              <a:off x="7078117" y="2573098"/>
              <a:ext cx="624124" cy="641980"/>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4" name="Rectangle 197">
              <a:extLst>
                <a:ext uri="{FF2B5EF4-FFF2-40B4-BE49-F238E27FC236}">
                  <a16:creationId xmlns:a16="http://schemas.microsoft.com/office/drawing/2014/main" id="{D9248A9A-E213-03B7-21AD-81E57CF8C6E0}"/>
                </a:ext>
              </a:extLst>
            </p:cNvPr>
            <p:cNvSpPr/>
            <p:nvPr/>
          </p:nvSpPr>
          <p:spPr>
            <a:xfrm>
              <a:off x="7026989" y="2992685"/>
              <a:ext cx="726380" cy="81433"/>
            </a:xfrm>
            <a:prstGeom prst="rect">
              <a:avLst/>
            </a:prstGeom>
          </p:spPr>
          <p:txBody>
            <a:bodyPr wrap="square" lIns="0" tIns="0" rIns="0" bIns="0">
              <a:spAutoFit/>
            </a:bodyPr>
            <a:lstStyle/>
            <a:p>
              <a:pPr algn="ctr">
                <a:lnSpc>
                  <a:spcPts val="600"/>
                </a:lnSpc>
              </a:pPr>
              <a:r>
                <a:rPr lang="en-AU" sz="700" cap="all" dirty="0">
                  <a:solidFill>
                    <a:schemeClr val="bg1"/>
                  </a:solidFill>
                  <a:latin typeface="Calibri" charset="0"/>
                  <a:ea typeface="Calibri" charset="0"/>
                  <a:cs typeface="Calibri" charset="0"/>
                </a:rPr>
                <a:t>INTERVIEWS</a:t>
              </a:r>
            </a:p>
          </p:txBody>
        </p:sp>
        <p:pic>
          <p:nvPicPr>
            <p:cNvPr id="55" name="Picture 97">
              <a:extLst>
                <a:ext uri="{FF2B5EF4-FFF2-40B4-BE49-F238E27FC236}">
                  <a16:creationId xmlns:a16="http://schemas.microsoft.com/office/drawing/2014/main" id="{AE5F0FE9-1C8D-DBF2-60FA-B87F5707A6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67832" y="2701187"/>
              <a:ext cx="222118" cy="228472"/>
            </a:xfrm>
            <a:prstGeom prst="rect">
              <a:avLst/>
            </a:prstGeom>
          </p:spPr>
        </p:pic>
        <p:sp>
          <p:nvSpPr>
            <p:cNvPr id="159" name="Title 16">
              <a:extLst>
                <a:ext uri="{FF2B5EF4-FFF2-40B4-BE49-F238E27FC236}">
                  <a16:creationId xmlns:a16="http://schemas.microsoft.com/office/drawing/2014/main" id="{626CBD0F-F2F8-EBE8-DDBF-B9D166ED3214}"/>
                </a:ext>
              </a:extLst>
            </p:cNvPr>
            <p:cNvSpPr txBox="1">
              <a:spLocks/>
            </p:cNvSpPr>
            <p:nvPr/>
          </p:nvSpPr>
          <p:spPr>
            <a:xfrm>
              <a:off x="5035427" y="4110330"/>
              <a:ext cx="1660983" cy="272211"/>
            </a:xfrm>
            <a:prstGeom prst="rect">
              <a:avLst/>
            </a:prstGeom>
            <a:noFill/>
            <a:ln>
              <a:noFill/>
            </a:ln>
          </p:spPr>
          <p:txBody>
            <a:bodyPr spcFirstLastPara="1" wrap="square" lIns="0" tIns="0" rIns="0" bIns="0" anchor="t" anchorCtr="0">
              <a:noAutofit/>
            </a:bodyPr>
            <a:lstStyle>
              <a:lvl1pPr marR="0" lvl="0" algn="l" defTabSz="342900" rtl="0" eaLnBrk="1" latinLnBrk="0" hangingPunct="1">
                <a:lnSpc>
                  <a:spcPct val="100000"/>
                </a:lnSpc>
                <a:spcBef>
                  <a:spcPts val="0"/>
                </a:spcBef>
                <a:spcAft>
                  <a:spcPts val="0"/>
                </a:spcAft>
                <a:buClr>
                  <a:schemeClr val="dk1"/>
                </a:buClr>
                <a:buSzPts val="2000"/>
                <a:buFont typeface="Times"/>
                <a:buNone/>
                <a:defRPr sz="2000" b="0" i="0" u="none" strike="noStrike" kern="1200" cap="none">
                  <a:solidFill>
                    <a:schemeClr val="dk1"/>
                  </a:solidFill>
                  <a:latin typeface="Times"/>
                  <a:ea typeface="Times"/>
                  <a:cs typeface="Times"/>
                  <a:sym typeface="Time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fontAlgn="auto">
                <a:lnSpc>
                  <a:spcPct val="85000"/>
                </a:lnSpc>
              </a:pPr>
              <a:r>
                <a:rPr lang="en-GB" sz="1200" b="1" dirty="0">
                  <a:solidFill>
                    <a:srgbClr val="473934"/>
                  </a:solidFill>
                  <a:latin typeface="Calibri" panose="020F0502020204030204" pitchFamily="34" charset="0"/>
                  <a:cs typeface="Calibri" panose="020F0502020204030204" pitchFamily="34" charset="0"/>
                </a:rPr>
                <a:t>REMOTE EVALUATION</a:t>
              </a:r>
            </a:p>
            <a:p>
              <a:pPr algn="ctr" fontAlgn="auto">
                <a:lnSpc>
                  <a:spcPct val="85000"/>
                </a:lnSpc>
              </a:pPr>
              <a:r>
                <a:rPr lang="en-GB" sz="1000" dirty="0">
                  <a:solidFill>
                    <a:srgbClr val="473934"/>
                  </a:solidFill>
                  <a:latin typeface="Calibri" panose="020F0502020204030204" pitchFamily="34" charset="0"/>
                  <a:cs typeface="Calibri" panose="020F0502020204030204" pitchFamily="34" charset="0"/>
                </a:rPr>
                <a:t>(January - April)</a:t>
              </a:r>
            </a:p>
          </p:txBody>
        </p:sp>
        <p:sp>
          <p:nvSpPr>
            <p:cNvPr id="160" name="Title 16">
              <a:extLst>
                <a:ext uri="{FF2B5EF4-FFF2-40B4-BE49-F238E27FC236}">
                  <a16:creationId xmlns:a16="http://schemas.microsoft.com/office/drawing/2014/main" id="{2113DAAB-DE4B-DE1D-F34A-90DA772E9D9A}"/>
                </a:ext>
              </a:extLst>
            </p:cNvPr>
            <p:cNvSpPr txBox="1">
              <a:spLocks/>
            </p:cNvSpPr>
            <p:nvPr/>
          </p:nvSpPr>
          <p:spPr>
            <a:xfrm>
              <a:off x="7784436" y="4110330"/>
              <a:ext cx="924674" cy="272211"/>
            </a:xfrm>
            <a:prstGeom prst="rect">
              <a:avLst/>
            </a:prstGeom>
            <a:noFill/>
            <a:ln>
              <a:noFill/>
            </a:ln>
          </p:spPr>
          <p:txBody>
            <a:bodyPr spcFirstLastPara="1" wrap="square" lIns="0" tIns="0" rIns="0" bIns="0" anchor="t" anchorCtr="0">
              <a:noAutofit/>
            </a:bodyPr>
            <a:lstStyle>
              <a:lvl1pPr marR="0" lvl="0" algn="l" defTabSz="342900" rtl="0" eaLnBrk="1" latinLnBrk="0" hangingPunct="1">
                <a:lnSpc>
                  <a:spcPct val="100000"/>
                </a:lnSpc>
                <a:spcBef>
                  <a:spcPts val="0"/>
                </a:spcBef>
                <a:spcAft>
                  <a:spcPts val="0"/>
                </a:spcAft>
                <a:buClr>
                  <a:schemeClr val="dk1"/>
                </a:buClr>
                <a:buSzPts val="2000"/>
                <a:buFont typeface="Times"/>
                <a:buNone/>
                <a:defRPr sz="2000" b="0" i="0" u="none" strike="noStrike" kern="1200" cap="none">
                  <a:solidFill>
                    <a:schemeClr val="dk1"/>
                  </a:solidFill>
                  <a:latin typeface="Times"/>
                  <a:ea typeface="Times"/>
                  <a:cs typeface="Times"/>
                  <a:sym typeface="Time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fontAlgn="auto">
                <a:lnSpc>
                  <a:spcPct val="85000"/>
                </a:lnSpc>
              </a:pPr>
              <a:r>
                <a:rPr lang="en-GB" sz="1200" b="1" dirty="0">
                  <a:solidFill>
                    <a:srgbClr val="473934"/>
                  </a:solidFill>
                  <a:latin typeface="Calibri" panose="020F0502020204030204" pitchFamily="34" charset="0"/>
                  <a:cs typeface="Calibri" panose="020F0502020204030204" pitchFamily="34" charset="0"/>
                </a:rPr>
                <a:t>PANELS</a:t>
              </a:r>
            </a:p>
            <a:p>
              <a:pPr algn="ctr" fontAlgn="auto">
                <a:lnSpc>
                  <a:spcPct val="85000"/>
                </a:lnSpc>
              </a:pPr>
              <a:r>
                <a:rPr lang="en-GB" sz="1000" dirty="0">
                  <a:solidFill>
                    <a:srgbClr val="473934"/>
                  </a:solidFill>
                  <a:latin typeface="Calibri" panose="020F0502020204030204" pitchFamily="34" charset="0"/>
                  <a:cs typeface="Calibri" panose="020F0502020204030204" pitchFamily="34" charset="0"/>
                </a:rPr>
                <a:t>(May 30-31)</a:t>
              </a:r>
            </a:p>
          </p:txBody>
        </p:sp>
      </p:grpSp>
      <p:sp>
        <p:nvSpPr>
          <p:cNvPr id="148" name="CuadroTexto 34">
            <a:extLst>
              <a:ext uri="{FF2B5EF4-FFF2-40B4-BE49-F238E27FC236}">
                <a16:creationId xmlns:a16="http://schemas.microsoft.com/office/drawing/2014/main" id="{FC8B3D2A-8A23-EA9D-4C59-45B54847804A}"/>
              </a:ext>
            </a:extLst>
          </p:cNvPr>
          <p:cNvSpPr txBox="1"/>
          <p:nvPr/>
        </p:nvSpPr>
        <p:spPr>
          <a:xfrm>
            <a:off x="5344042" y="1257237"/>
            <a:ext cx="3764556" cy="400110"/>
          </a:xfrm>
          <a:prstGeom prst="rect">
            <a:avLst/>
          </a:prstGeom>
          <a:noFill/>
        </p:spPr>
        <p:txBody>
          <a:bodyPr wrap="square" rtlCol="0">
            <a:spAutoFit/>
          </a:bodyPr>
          <a:lstStyle/>
          <a:p>
            <a:pPr algn="ctr"/>
            <a:r>
              <a:rPr lang="en-GB" sz="1000" b="1" dirty="0">
                <a:solidFill>
                  <a:srgbClr val="5EB1BA"/>
                </a:solidFill>
                <a:latin typeface="Calibri" panose="020F0502020204030204" pitchFamily="34" charset="0"/>
                <a:cs typeface="Calibri" panose="020F0502020204030204" pitchFamily="34" charset="0"/>
              </a:rPr>
              <a:t>None AI labelled proposal </a:t>
            </a:r>
            <a:r>
              <a:rPr lang="en-GB" sz="1000" dirty="0">
                <a:solidFill>
                  <a:srgbClr val="5EB1BA"/>
                </a:solidFill>
                <a:latin typeface="Calibri" panose="020F0502020204030204" pitchFamily="34" charset="0"/>
                <a:cs typeface="Calibri" panose="020F0502020204030204" pitchFamily="34" charset="0"/>
              </a:rPr>
              <a:t>(not even any labelled </a:t>
            </a:r>
            <a:br>
              <a:rPr lang="en-GB" sz="1000" dirty="0">
                <a:solidFill>
                  <a:srgbClr val="5EB1BA"/>
                </a:solidFill>
                <a:latin typeface="Calibri" panose="020F0502020204030204" pitchFamily="34" charset="0"/>
                <a:cs typeface="Calibri" panose="020F0502020204030204" pitchFamily="34" charset="0"/>
              </a:rPr>
            </a:br>
            <a:r>
              <a:rPr lang="en-GB" sz="1000" dirty="0">
                <a:solidFill>
                  <a:srgbClr val="5EB1BA"/>
                </a:solidFill>
                <a:latin typeface="Calibri" panose="020F0502020204030204" pitchFamily="34" charset="0"/>
                <a:cs typeface="Calibri" panose="020F0502020204030204" pitchFamily="34" charset="0"/>
              </a:rPr>
              <a:t>by only 1 algorithm) </a:t>
            </a:r>
            <a:r>
              <a:rPr lang="en-GB" sz="1000" b="1" dirty="0">
                <a:solidFill>
                  <a:srgbClr val="5EB1BA"/>
                </a:solidFill>
                <a:latin typeface="Calibri" panose="020F0502020204030204" pitchFamily="34" charset="0"/>
                <a:cs typeface="Calibri" panose="020F0502020204030204" pitchFamily="34" charset="0"/>
              </a:rPr>
              <a:t>has been finally selected</a:t>
            </a:r>
            <a:r>
              <a:rPr lang="es-ES" sz="1000" b="1" dirty="0">
                <a:solidFill>
                  <a:srgbClr val="5EB1BA"/>
                </a:solidFill>
                <a:latin typeface="Calibri" panose="020F0502020204030204" pitchFamily="34" charset="0"/>
                <a:cs typeface="Calibri" panose="020F0502020204030204" pitchFamily="34" charset="0"/>
              </a:rPr>
              <a:t>.</a:t>
            </a:r>
            <a:endParaRPr lang="es-ES" sz="600" b="1" dirty="0">
              <a:solidFill>
                <a:srgbClr val="5EB1BA"/>
              </a:solidFill>
              <a:latin typeface="Calibri" panose="020F0502020204030204" pitchFamily="34" charset="0"/>
              <a:cs typeface="Calibri" panose="020F0502020204030204" pitchFamily="34" charset="0"/>
            </a:endParaRPr>
          </a:p>
        </p:txBody>
      </p:sp>
      <p:sp>
        <p:nvSpPr>
          <p:cNvPr id="149" name="Rectangle 133">
            <a:extLst>
              <a:ext uri="{FF2B5EF4-FFF2-40B4-BE49-F238E27FC236}">
                <a16:creationId xmlns:a16="http://schemas.microsoft.com/office/drawing/2014/main" id="{907DAFBE-DB37-A74A-37DE-CE65A0610BDE}"/>
              </a:ext>
            </a:extLst>
          </p:cNvPr>
          <p:cNvSpPr/>
          <p:nvPr/>
        </p:nvSpPr>
        <p:spPr>
          <a:xfrm>
            <a:off x="4091452" y="1436588"/>
            <a:ext cx="679095" cy="342341"/>
          </a:xfrm>
          <a:prstGeom prst="rect">
            <a:avLst/>
          </a:prstGeom>
          <a:solidFill>
            <a:srgbClr val="FF64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50" name="CuadroTexto 121">
            <a:extLst>
              <a:ext uri="{FF2B5EF4-FFF2-40B4-BE49-F238E27FC236}">
                <a16:creationId xmlns:a16="http://schemas.microsoft.com/office/drawing/2014/main" id="{54C9BDB4-69A1-EB8B-0175-2FD5EF4EAA58}"/>
              </a:ext>
            </a:extLst>
          </p:cNvPr>
          <p:cNvSpPr txBox="1"/>
          <p:nvPr/>
        </p:nvSpPr>
        <p:spPr>
          <a:xfrm>
            <a:off x="4138666" y="1455924"/>
            <a:ext cx="195566" cy="230832"/>
          </a:xfrm>
          <a:prstGeom prst="rect">
            <a:avLst/>
          </a:prstGeom>
          <a:noFill/>
        </p:spPr>
        <p:txBody>
          <a:bodyPr wrap="none" lIns="0" tIns="0" rIns="0" bIns="0" rtlCol="0">
            <a:spAutoFit/>
          </a:bodyPr>
          <a:lstStyle/>
          <a:p>
            <a:r>
              <a:rPr lang="es-ES" sz="1500" b="1" dirty="0">
                <a:solidFill>
                  <a:schemeClr val="bg1"/>
                </a:solidFill>
                <a:latin typeface="Calibri" charset="0"/>
                <a:ea typeface="Calibri" charset="0"/>
                <a:cs typeface="Calibri" charset="0"/>
              </a:rPr>
              <a:t>63</a:t>
            </a:r>
          </a:p>
        </p:txBody>
      </p:sp>
      <p:sp>
        <p:nvSpPr>
          <p:cNvPr id="151" name="CuadroTexto 112">
            <a:extLst>
              <a:ext uri="{FF2B5EF4-FFF2-40B4-BE49-F238E27FC236}">
                <a16:creationId xmlns:a16="http://schemas.microsoft.com/office/drawing/2014/main" id="{BA163D08-FF4B-A450-62B0-1C02B3057DA3}"/>
              </a:ext>
            </a:extLst>
          </p:cNvPr>
          <p:cNvSpPr txBox="1"/>
          <p:nvPr/>
        </p:nvSpPr>
        <p:spPr>
          <a:xfrm>
            <a:off x="4146524" y="1652413"/>
            <a:ext cx="733557" cy="107722"/>
          </a:xfrm>
          <a:prstGeom prst="rect">
            <a:avLst/>
          </a:prstGeom>
          <a:noFill/>
          <a:ln>
            <a:noFill/>
          </a:ln>
        </p:spPr>
        <p:txBody>
          <a:bodyPr wrap="square" lIns="0" tIns="0" rIns="0" bIns="0" rtlCol="0">
            <a:spAutoFit/>
          </a:bodyPr>
          <a:lstStyle/>
          <a:p>
            <a:r>
              <a:rPr lang="en-AU" sz="700" cap="all" dirty="0">
                <a:solidFill>
                  <a:schemeClr val="bg1"/>
                </a:solidFill>
                <a:latin typeface="Calibri" charset="0"/>
                <a:ea typeface="Calibri" charset="0"/>
                <a:cs typeface="Calibri" charset="0"/>
              </a:rPr>
              <a:t>NON ELEGIBLE</a:t>
            </a:r>
          </a:p>
        </p:txBody>
      </p:sp>
      <p:sp>
        <p:nvSpPr>
          <p:cNvPr id="152" name="Rectangle 243">
            <a:extLst>
              <a:ext uri="{FF2B5EF4-FFF2-40B4-BE49-F238E27FC236}">
                <a16:creationId xmlns:a16="http://schemas.microsoft.com/office/drawing/2014/main" id="{F590A449-BD47-A291-7861-CA49ACF57C24}"/>
              </a:ext>
            </a:extLst>
          </p:cNvPr>
          <p:cNvSpPr/>
          <p:nvPr/>
        </p:nvSpPr>
        <p:spPr>
          <a:xfrm>
            <a:off x="4095645" y="1809612"/>
            <a:ext cx="669676" cy="2127838"/>
          </a:xfrm>
          <a:prstGeom prst="rect">
            <a:avLst/>
          </a:prstGeom>
          <a:solidFill>
            <a:srgbClr val="5EB1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53" name="CuadroTexto 121">
            <a:extLst>
              <a:ext uri="{FF2B5EF4-FFF2-40B4-BE49-F238E27FC236}">
                <a16:creationId xmlns:a16="http://schemas.microsoft.com/office/drawing/2014/main" id="{7962930E-2ADC-7B16-CEAE-0FA7010F1FD7}"/>
              </a:ext>
            </a:extLst>
          </p:cNvPr>
          <p:cNvSpPr txBox="1"/>
          <p:nvPr/>
        </p:nvSpPr>
        <p:spPr>
          <a:xfrm>
            <a:off x="4149140" y="1837214"/>
            <a:ext cx="293350" cy="230832"/>
          </a:xfrm>
          <a:prstGeom prst="rect">
            <a:avLst/>
          </a:prstGeom>
          <a:noFill/>
        </p:spPr>
        <p:txBody>
          <a:bodyPr wrap="none" lIns="0" tIns="0" rIns="0" bIns="0" rtlCol="0">
            <a:spAutoFit/>
          </a:bodyPr>
          <a:lstStyle/>
          <a:p>
            <a:r>
              <a:rPr lang="es-ES" sz="1500" b="1" dirty="0">
                <a:solidFill>
                  <a:schemeClr val="bg1"/>
                </a:solidFill>
                <a:latin typeface="Calibri" charset="0"/>
                <a:ea typeface="Calibri" charset="0"/>
                <a:cs typeface="Calibri" charset="0"/>
              </a:rPr>
              <a:t>430</a:t>
            </a:r>
          </a:p>
        </p:txBody>
      </p:sp>
      <p:sp>
        <p:nvSpPr>
          <p:cNvPr id="154" name="CuadroTexto 112">
            <a:extLst>
              <a:ext uri="{FF2B5EF4-FFF2-40B4-BE49-F238E27FC236}">
                <a16:creationId xmlns:a16="http://schemas.microsoft.com/office/drawing/2014/main" id="{50DFD49C-4C29-70EE-333F-E9E566411EB1}"/>
              </a:ext>
            </a:extLst>
          </p:cNvPr>
          <p:cNvSpPr txBox="1"/>
          <p:nvPr/>
        </p:nvSpPr>
        <p:spPr>
          <a:xfrm>
            <a:off x="4149140" y="2031932"/>
            <a:ext cx="727276" cy="123111"/>
          </a:xfrm>
          <a:prstGeom prst="rect">
            <a:avLst/>
          </a:prstGeom>
          <a:noFill/>
          <a:ln>
            <a:noFill/>
          </a:ln>
        </p:spPr>
        <p:txBody>
          <a:bodyPr wrap="square" lIns="0" tIns="0" rIns="0" bIns="0" rtlCol="0">
            <a:spAutoFit/>
          </a:bodyPr>
          <a:lstStyle/>
          <a:p>
            <a:r>
              <a:rPr lang="en-AU" sz="800" cap="all" dirty="0" err="1">
                <a:solidFill>
                  <a:schemeClr val="bg1"/>
                </a:solidFill>
                <a:latin typeface="Calibri" charset="0"/>
                <a:ea typeface="Calibri" charset="0"/>
                <a:cs typeface="Calibri" charset="0"/>
              </a:rPr>
              <a:t>Elegible</a:t>
            </a:r>
            <a:r>
              <a:rPr lang="en-AU" sz="800" cap="all" dirty="0">
                <a:solidFill>
                  <a:schemeClr val="bg1"/>
                </a:solidFill>
                <a:latin typeface="Calibri" charset="0"/>
                <a:ea typeface="Calibri" charset="0"/>
                <a:cs typeface="Calibri" charset="0"/>
              </a:rPr>
              <a:t> </a:t>
            </a:r>
          </a:p>
        </p:txBody>
      </p:sp>
      <p:sp>
        <p:nvSpPr>
          <p:cNvPr id="156" name="Abrir corchete 155">
            <a:extLst>
              <a:ext uri="{FF2B5EF4-FFF2-40B4-BE49-F238E27FC236}">
                <a16:creationId xmlns:a16="http://schemas.microsoft.com/office/drawing/2014/main" id="{4B4AB751-86C2-88B6-F196-8743340ED655}"/>
              </a:ext>
            </a:extLst>
          </p:cNvPr>
          <p:cNvSpPr/>
          <p:nvPr/>
        </p:nvSpPr>
        <p:spPr>
          <a:xfrm rot="16200000">
            <a:off x="2607329" y="1990542"/>
            <a:ext cx="103037" cy="4180205"/>
          </a:xfrm>
          <a:prstGeom prst="leftBracket">
            <a:avLst>
              <a:gd name="adj" fmla="val 107910"/>
            </a:avLst>
          </a:prstGeom>
          <a:noFill/>
          <a:ln w="6350" cap="flat" cmpd="sng">
            <a:solidFill>
              <a:schemeClr val="dk1"/>
            </a:solidFill>
            <a:prstDash val="solid"/>
            <a:round/>
            <a:headEnd type="none" w="sm" len="sm"/>
            <a:tailEnd type="none" w="sm" len="sm"/>
          </a:ln>
        </p:spPr>
        <p:txBody>
          <a:bodyPr rtlCol="0" anchor="ctr"/>
          <a:lstStyle/>
          <a:p>
            <a:pPr algn="ctr"/>
            <a:endParaRPr lang="es-ES"/>
          </a:p>
        </p:txBody>
      </p:sp>
      <p:sp>
        <p:nvSpPr>
          <p:cNvPr id="157" name="Abrir corchete 156">
            <a:extLst>
              <a:ext uri="{FF2B5EF4-FFF2-40B4-BE49-F238E27FC236}">
                <a16:creationId xmlns:a16="http://schemas.microsoft.com/office/drawing/2014/main" id="{C46785A8-3220-5A12-F62E-38146D3A0E5D}"/>
              </a:ext>
            </a:extLst>
          </p:cNvPr>
          <p:cNvSpPr/>
          <p:nvPr/>
        </p:nvSpPr>
        <p:spPr>
          <a:xfrm rot="16200000">
            <a:off x="5814401" y="3091141"/>
            <a:ext cx="103037" cy="1979005"/>
          </a:xfrm>
          <a:prstGeom prst="leftBracket">
            <a:avLst>
              <a:gd name="adj" fmla="val 107910"/>
            </a:avLst>
          </a:prstGeom>
          <a:noFill/>
          <a:ln w="6350" cap="flat" cmpd="sng">
            <a:solidFill>
              <a:schemeClr val="dk1"/>
            </a:solidFill>
            <a:prstDash val="solid"/>
            <a:round/>
            <a:headEnd type="none" w="sm" len="sm"/>
            <a:tailEnd type="none" w="sm" len="sm"/>
          </a:ln>
        </p:spPr>
        <p:txBody>
          <a:bodyPr rtlCol="0" anchor="ctr"/>
          <a:lstStyle/>
          <a:p>
            <a:pPr algn="ctr"/>
            <a:endParaRPr lang="es-ES"/>
          </a:p>
        </p:txBody>
      </p:sp>
      <p:sp>
        <p:nvSpPr>
          <p:cNvPr id="161" name="Abrir corchete 160">
            <a:extLst>
              <a:ext uri="{FF2B5EF4-FFF2-40B4-BE49-F238E27FC236}">
                <a16:creationId xmlns:a16="http://schemas.microsoft.com/office/drawing/2014/main" id="{82CF8FAC-8319-59BA-B039-599F8096F789}"/>
              </a:ext>
            </a:extLst>
          </p:cNvPr>
          <p:cNvSpPr/>
          <p:nvPr/>
        </p:nvSpPr>
        <p:spPr>
          <a:xfrm rot="16200000">
            <a:off x="7990144" y="3272513"/>
            <a:ext cx="103037" cy="1616259"/>
          </a:xfrm>
          <a:prstGeom prst="leftBracket">
            <a:avLst>
              <a:gd name="adj" fmla="val 107910"/>
            </a:avLst>
          </a:prstGeom>
          <a:noFill/>
          <a:ln w="6350" cap="flat" cmpd="sng">
            <a:solidFill>
              <a:schemeClr val="dk1"/>
            </a:solidFill>
            <a:prstDash val="solid"/>
            <a:round/>
            <a:headEnd type="none" w="sm" len="sm"/>
            <a:tailEnd type="none" w="sm" len="sm"/>
          </a:ln>
        </p:spPr>
        <p:txBody>
          <a:bodyPr rtlCol="0" anchor="ctr"/>
          <a:lstStyle/>
          <a:p>
            <a:pPr algn="ctr"/>
            <a:endParaRPr lang="es-ES"/>
          </a:p>
        </p:txBody>
      </p:sp>
      <p:grpSp>
        <p:nvGrpSpPr>
          <p:cNvPr id="6" name="Grupo 5">
            <a:extLst>
              <a:ext uri="{FF2B5EF4-FFF2-40B4-BE49-F238E27FC236}">
                <a16:creationId xmlns:a16="http://schemas.microsoft.com/office/drawing/2014/main" id="{39001876-3CCF-756D-8CDE-7BCB699B1239}"/>
              </a:ext>
            </a:extLst>
          </p:cNvPr>
          <p:cNvGrpSpPr/>
          <p:nvPr/>
        </p:nvGrpSpPr>
        <p:grpSpPr>
          <a:xfrm>
            <a:off x="2" y="784680"/>
            <a:ext cx="346464" cy="430101"/>
            <a:chOff x="2" y="784681"/>
            <a:chExt cx="346464" cy="304844"/>
          </a:xfrm>
        </p:grpSpPr>
        <p:sp>
          <p:nvSpPr>
            <p:cNvPr id="8" name="Rectangle 10">
              <a:extLst>
                <a:ext uri="{FF2B5EF4-FFF2-40B4-BE49-F238E27FC236}">
                  <a16:creationId xmlns:a16="http://schemas.microsoft.com/office/drawing/2014/main" id="{2A860304-E35F-BEC6-F14B-A7FC759A84D3}"/>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9" name="Google Shape;260;p2">
              <a:extLst>
                <a:ext uri="{FF2B5EF4-FFF2-40B4-BE49-F238E27FC236}">
                  <a16:creationId xmlns:a16="http://schemas.microsoft.com/office/drawing/2014/main" id="{2C3CCEE5-97BB-CB2C-DF3E-4DF1D906DB59}"/>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4</a:t>
              </a:r>
            </a:p>
          </p:txBody>
        </p:sp>
      </p:grpSp>
    </p:spTree>
    <p:extLst>
      <p:ext uri="{BB962C8B-B14F-4D97-AF65-F5344CB8AC3E}">
        <p14:creationId xmlns:p14="http://schemas.microsoft.com/office/powerpoint/2010/main" val="503972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11" name="Título 10">
            <a:extLst>
              <a:ext uri="{FF2B5EF4-FFF2-40B4-BE49-F238E27FC236}">
                <a16:creationId xmlns:a16="http://schemas.microsoft.com/office/drawing/2014/main" id="{A655A000-2833-48EB-70BE-BA248029FE8F}"/>
              </a:ext>
            </a:extLst>
          </p:cNvPr>
          <p:cNvSpPr>
            <a:spLocks noGrp="1"/>
          </p:cNvSpPr>
          <p:nvPr>
            <p:ph type="title"/>
          </p:nvPr>
        </p:nvSpPr>
        <p:spPr/>
        <p:txBody>
          <a:bodyPr/>
          <a:lstStyle/>
          <a:p>
            <a:r>
              <a:rPr lang="en-AU" i="1" dirty="0"/>
              <a:t>Main takeaways &amp; conditions for success</a:t>
            </a:r>
            <a:endParaRPr lang="en-AU" dirty="0"/>
          </a:p>
        </p:txBody>
      </p:sp>
      <p:grpSp>
        <p:nvGrpSpPr>
          <p:cNvPr id="13" name="Grupo 12">
            <a:extLst>
              <a:ext uri="{FF2B5EF4-FFF2-40B4-BE49-F238E27FC236}">
                <a16:creationId xmlns:a16="http://schemas.microsoft.com/office/drawing/2014/main" id="{D4DEB61C-B5C6-BCA8-DA4C-F50F78EF2783}"/>
              </a:ext>
            </a:extLst>
          </p:cNvPr>
          <p:cNvGrpSpPr/>
          <p:nvPr/>
        </p:nvGrpSpPr>
        <p:grpSpPr>
          <a:xfrm>
            <a:off x="2" y="784680"/>
            <a:ext cx="346464" cy="430101"/>
            <a:chOff x="2" y="784681"/>
            <a:chExt cx="346464" cy="304844"/>
          </a:xfrm>
        </p:grpSpPr>
        <p:sp>
          <p:nvSpPr>
            <p:cNvPr id="14" name="Rectangle 10">
              <a:extLst>
                <a:ext uri="{FF2B5EF4-FFF2-40B4-BE49-F238E27FC236}">
                  <a16:creationId xmlns:a16="http://schemas.microsoft.com/office/drawing/2014/main" id="{74F8DD99-46C9-3126-C650-B32A3560BA12}"/>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5" name="Google Shape;260;p2">
              <a:extLst>
                <a:ext uri="{FF2B5EF4-FFF2-40B4-BE49-F238E27FC236}">
                  <a16:creationId xmlns:a16="http://schemas.microsoft.com/office/drawing/2014/main" id="{0ED8102F-2FE7-D1B6-528C-FD340EB12B7B}"/>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5</a:t>
              </a:r>
            </a:p>
          </p:txBody>
        </p:sp>
      </p:grpSp>
      <p:cxnSp>
        <p:nvCxnSpPr>
          <p:cNvPr id="16" name="Conector recto 9">
            <a:extLst>
              <a:ext uri="{FF2B5EF4-FFF2-40B4-BE49-F238E27FC236}">
                <a16:creationId xmlns:a16="http://schemas.microsoft.com/office/drawing/2014/main" id="{7A2B19D3-1825-AB45-B198-1008089322D1}"/>
              </a:ext>
            </a:extLst>
          </p:cNvPr>
          <p:cNvCxnSpPr>
            <a:cxnSpLocks/>
          </p:cNvCxnSpPr>
          <p:nvPr/>
        </p:nvCxnSpPr>
        <p:spPr>
          <a:xfrm flipH="1">
            <a:off x="530063" y="1206645"/>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898" name="Group 897">
            <a:extLst>
              <a:ext uri="{FF2B5EF4-FFF2-40B4-BE49-F238E27FC236}">
                <a16:creationId xmlns:a16="http://schemas.microsoft.com/office/drawing/2014/main" id="{0124D058-9C2B-034E-8C4C-587F2686AFBB}"/>
              </a:ext>
            </a:extLst>
          </p:cNvPr>
          <p:cNvGrpSpPr/>
          <p:nvPr/>
        </p:nvGrpSpPr>
        <p:grpSpPr>
          <a:xfrm>
            <a:off x="7544726" y="1393354"/>
            <a:ext cx="1377115" cy="2814161"/>
            <a:chOff x="7544726" y="1393354"/>
            <a:chExt cx="1377115" cy="2814161"/>
          </a:xfrm>
        </p:grpSpPr>
        <p:sp>
          <p:nvSpPr>
            <p:cNvPr id="9" name="Google Shape;958;p17">
              <a:extLst>
                <a:ext uri="{FF2B5EF4-FFF2-40B4-BE49-F238E27FC236}">
                  <a16:creationId xmlns:a16="http://schemas.microsoft.com/office/drawing/2014/main" id="{30035890-91E3-832F-D17F-841796320CCD}"/>
                </a:ext>
              </a:extLst>
            </p:cNvPr>
            <p:cNvSpPr txBox="1"/>
            <p:nvPr/>
          </p:nvSpPr>
          <p:spPr>
            <a:xfrm>
              <a:off x="7544726" y="2059743"/>
              <a:ext cx="1377115" cy="2147772"/>
            </a:xfrm>
            <a:prstGeom prst="rect">
              <a:avLst/>
            </a:prstGeom>
            <a:noFill/>
            <a:ln>
              <a:noFill/>
            </a:ln>
          </p:spPr>
          <p:txBody>
            <a:bodyPr spcFirstLastPara="1" wrap="square" lIns="0" tIns="0" rIns="0" bIns="0" anchor="t" anchorCtr="0">
              <a:noAutofit/>
            </a:bodyPr>
            <a:lstStyle/>
            <a:p>
              <a:pPr marR="0" lvl="0" algn="l" rtl="0">
                <a:lnSpc>
                  <a:spcPct val="85000"/>
                </a:lnSpc>
                <a:spcAft>
                  <a:spcPts val="600"/>
                </a:spcAft>
                <a:buClrTx/>
                <a:buSzPts val="920"/>
              </a:pPr>
              <a:r>
                <a:rPr lang="en-AU" sz="1100" b="1" i="0" u="none" strike="noStrike" cap="none" dirty="0">
                  <a:solidFill>
                    <a:srgbClr val="EA5C94"/>
                  </a:solidFill>
                  <a:latin typeface="Calibri"/>
                  <a:ea typeface="Calibri"/>
                  <a:cs typeface="Calibri"/>
                  <a:sym typeface="Calibri"/>
                </a:rPr>
                <a:t>Step by step </a:t>
              </a:r>
              <a:br>
                <a:rPr lang="en-AU" sz="1100" b="1" i="0" u="none" strike="noStrike" cap="none" dirty="0">
                  <a:solidFill>
                    <a:srgbClr val="5EB1BA"/>
                  </a:solidFill>
                  <a:latin typeface="Calibri"/>
                  <a:ea typeface="Calibri"/>
                  <a:cs typeface="Calibri"/>
                  <a:sym typeface="Calibri"/>
                </a:rPr>
              </a:br>
              <a:r>
                <a:rPr lang="en-AU" sz="1100" b="0" i="0" u="none" strike="noStrike" cap="none" dirty="0">
                  <a:solidFill>
                    <a:srgbClr val="262626"/>
                  </a:solidFill>
                  <a:latin typeface="Calibri"/>
                  <a:ea typeface="Calibri"/>
                  <a:cs typeface="Calibri"/>
                  <a:sym typeface="Calibri"/>
                </a:rPr>
                <a:t>to ensure acceptance. Solid results. Transparency. </a:t>
              </a:r>
              <a:br>
                <a:rPr lang="en-AU" sz="1100" b="0" i="0" u="none" strike="noStrike" cap="none" dirty="0">
                  <a:solidFill>
                    <a:srgbClr val="262626"/>
                  </a:solidFill>
                  <a:latin typeface="Calibri"/>
                  <a:ea typeface="Calibri"/>
                  <a:cs typeface="Calibri"/>
                  <a:sym typeface="Calibri"/>
                </a:rPr>
              </a:br>
              <a:r>
                <a:rPr lang="en-AU" sz="1100" b="0" i="0" u="none" strike="noStrike" cap="none" dirty="0">
                  <a:solidFill>
                    <a:srgbClr val="262626"/>
                  </a:solidFill>
                  <a:latin typeface="Calibri"/>
                  <a:ea typeface="Calibri"/>
                  <a:cs typeface="Calibri"/>
                  <a:sym typeface="Calibri"/>
                </a:rPr>
                <a:t>(NOTE: Status Quo is NOT perfect)</a:t>
              </a:r>
            </a:p>
          </p:txBody>
        </p:sp>
        <p:grpSp>
          <p:nvGrpSpPr>
            <p:cNvPr id="897" name="Group 896">
              <a:extLst>
                <a:ext uri="{FF2B5EF4-FFF2-40B4-BE49-F238E27FC236}">
                  <a16:creationId xmlns:a16="http://schemas.microsoft.com/office/drawing/2014/main" id="{F511B8D6-2465-5E41-851A-1A6632A634C1}"/>
                </a:ext>
              </a:extLst>
            </p:cNvPr>
            <p:cNvGrpSpPr/>
            <p:nvPr/>
          </p:nvGrpSpPr>
          <p:grpSpPr>
            <a:xfrm>
              <a:off x="7544726" y="1393354"/>
              <a:ext cx="1260000" cy="555042"/>
              <a:chOff x="7544726" y="1393354"/>
              <a:chExt cx="1260000" cy="555042"/>
            </a:xfrm>
          </p:grpSpPr>
          <p:cxnSp>
            <p:nvCxnSpPr>
              <p:cNvPr id="24" name="Conector recto 9">
                <a:extLst>
                  <a:ext uri="{FF2B5EF4-FFF2-40B4-BE49-F238E27FC236}">
                    <a16:creationId xmlns:a16="http://schemas.microsoft.com/office/drawing/2014/main" id="{FA10FECF-803C-0449-A6FA-9BAFAEB43777}"/>
                  </a:ext>
                </a:extLst>
              </p:cNvPr>
              <p:cNvCxnSpPr>
                <a:cxnSpLocks/>
              </p:cNvCxnSpPr>
              <p:nvPr/>
            </p:nvCxnSpPr>
            <p:spPr>
              <a:xfrm flipH="1">
                <a:off x="7544726" y="1948396"/>
                <a:ext cx="1260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9" name="Picture 48">
                <a:extLst>
                  <a:ext uri="{FF2B5EF4-FFF2-40B4-BE49-F238E27FC236}">
                    <a16:creationId xmlns:a16="http://schemas.microsoft.com/office/drawing/2014/main" id="{C3C8C0EF-67F3-AF47-8E96-E603530E64CC}"/>
                  </a:ext>
                </a:extLst>
              </p:cNvPr>
              <p:cNvPicPr>
                <a:picLocks noChangeAspect="1"/>
              </p:cNvPicPr>
              <p:nvPr/>
            </p:nvPicPr>
            <p:blipFill>
              <a:blip r:embed="rId3">
                <a:alphaModFix amt="40000"/>
              </a:blip>
              <a:stretch>
                <a:fillRect/>
              </a:stretch>
            </p:blipFill>
            <p:spPr>
              <a:xfrm>
                <a:off x="7544726" y="1393354"/>
                <a:ext cx="473859" cy="473859"/>
              </a:xfrm>
              <a:prstGeom prst="rect">
                <a:avLst/>
              </a:prstGeom>
            </p:spPr>
          </p:pic>
        </p:grpSp>
      </p:grpSp>
      <p:grpSp>
        <p:nvGrpSpPr>
          <p:cNvPr id="896" name="Group 895">
            <a:extLst>
              <a:ext uri="{FF2B5EF4-FFF2-40B4-BE49-F238E27FC236}">
                <a16:creationId xmlns:a16="http://schemas.microsoft.com/office/drawing/2014/main" id="{14A7CEC8-411A-6C49-A02D-0B7FE168AD0A}"/>
              </a:ext>
            </a:extLst>
          </p:cNvPr>
          <p:cNvGrpSpPr/>
          <p:nvPr/>
        </p:nvGrpSpPr>
        <p:grpSpPr>
          <a:xfrm>
            <a:off x="5697689" y="1350424"/>
            <a:ext cx="1517555" cy="2857091"/>
            <a:chOff x="5650621" y="1350424"/>
            <a:chExt cx="1517555" cy="2857091"/>
          </a:xfrm>
        </p:grpSpPr>
        <p:sp>
          <p:nvSpPr>
            <p:cNvPr id="8" name="Google Shape;958;p17">
              <a:extLst>
                <a:ext uri="{FF2B5EF4-FFF2-40B4-BE49-F238E27FC236}">
                  <a16:creationId xmlns:a16="http://schemas.microsoft.com/office/drawing/2014/main" id="{97688C0C-505E-05AE-F857-B844EA745639}"/>
                </a:ext>
              </a:extLst>
            </p:cNvPr>
            <p:cNvSpPr txBox="1"/>
            <p:nvPr/>
          </p:nvSpPr>
          <p:spPr>
            <a:xfrm>
              <a:off x="5791061" y="2059743"/>
              <a:ext cx="1377115" cy="2147772"/>
            </a:xfrm>
            <a:prstGeom prst="rect">
              <a:avLst/>
            </a:prstGeom>
            <a:noFill/>
            <a:ln>
              <a:noFill/>
            </a:ln>
          </p:spPr>
          <p:txBody>
            <a:bodyPr spcFirstLastPara="1" wrap="square" lIns="0" tIns="0" rIns="0" bIns="0" anchor="t" anchorCtr="0">
              <a:noAutofit/>
            </a:bodyPr>
            <a:lstStyle/>
            <a:p>
              <a:pPr marR="0" lvl="0" algn="l" rtl="0">
                <a:lnSpc>
                  <a:spcPct val="85000"/>
                </a:lnSpc>
                <a:spcAft>
                  <a:spcPts val="600"/>
                </a:spcAft>
                <a:buClrTx/>
                <a:buSzPct val="100000"/>
              </a:pPr>
              <a:r>
                <a:rPr lang="en-AU" sz="1100" b="1" dirty="0">
                  <a:solidFill>
                    <a:srgbClr val="EA5C94"/>
                  </a:solidFill>
                  <a:latin typeface="Calibri"/>
                  <a:ea typeface="Calibri"/>
                  <a:cs typeface="Calibri"/>
                  <a:sym typeface="Calibri"/>
                </a:rPr>
                <a:t>Transparent communication</a:t>
              </a:r>
            </a:p>
            <a:p>
              <a:pPr marL="90000" lvl="1" algn="l" rtl="0">
                <a:lnSpc>
                  <a:spcPct val="85000"/>
                </a:lnSpc>
                <a:spcAft>
                  <a:spcPts val="600"/>
                </a:spcAft>
                <a:buClrTx/>
                <a:buSzPct val="100000"/>
              </a:pPr>
              <a:r>
                <a:rPr lang="en-AU" sz="1100" dirty="0">
                  <a:solidFill>
                    <a:srgbClr val="262626"/>
                  </a:solidFill>
                  <a:latin typeface="Calibri"/>
                  <a:ea typeface="Calibri"/>
                  <a:cs typeface="Calibri"/>
                  <a:sym typeface="Calibri"/>
                </a:rPr>
                <a:t>publish details of the implementation with the rules of the call</a:t>
              </a:r>
            </a:p>
            <a:p>
              <a:pPr marL="90000" lvl="1" algn="l" rtl="0">
                <a:lnSpc>
                  <a:spcPct val="85000"/>
                </a:lnSpc>
                <a:spcAft>
                  <a:spcPts val="600"/>
                </a:spcAft>
                <a:buClrTx/>
                <a:buSzPct val="100000"/>
              </a:pPr>
              <a:r>
                <a:rPr lang="en-AU" sz="1100" dirty="0">
                  <a:solidFill>
                    <a:srgbClr val="262626"/>
                  </a:solidFill>
                  <a:latin typeface="Calibri"/>
                  <a:ea typeface="Calibri"/>
                  <a:cs typeface="Calibri"/>
                  <a:sym typeface="Calibri"/>
                </a:rPr>
                <a:t>make explicit which stages of the process are automated, emphasise human judgement</a:t>
              </a:r>
            </a:p>
            <a:p>
              <a:pPr marL="90000" lvl="1" algn="l" rtl="0">
                <a:lnSpc>
                  <a:spcPct val="85000"/>
                </a:lnSpc>
                <a:spcAft>
                  <a:spcPts val="600"/>
                </a:spcAft>
                <a:buClrTx/>
                <a:buSzPct val="100000"/>
              </a:pPr>
              <a:r>
                <a:rPr lang="en-AU" sz="1100" dirty="0">
                  <a:solidFill>
                    <a:srgbClr val="262626"/>
                  </a:solidFill>
                  <a:latin typeface="Calibri"/>
                  <a:ea typeface="Calibri"/>
                  <a:cs typeface="Calibri"/>
                  <a:sym typeface="Calibri"/>
                </a:rPr>
                <a:t>provide guidelines </a:t>
              </a:r>
              <a:br>
                <a:rPr lang="en-AU" sz="1100" dirty="0">
                  <a:solidFill>
                    <a:srgbClr val="262626"/>
                  </a:solidFill>
                  <a:latin typeface="Calibri"/>
                  <a:ea typeface="Calibri"/>
                  <a:cs typeface="Calibri"/>
                  <a:sym typeface="Calibri"/>
                </a:rPr>
              </a:br>
              <a:r>
                <a:rPr lang="en-AU" sz="1100" dirty="0">
                  <a:solidFill>
                    <a:srgbClr val="262626"/>
                  </a:solidFill>
                  <a:latin typeface="Calibri"/>
                  <a:ea typeface="Calibri"/>
                  <a:cs typeface="Calibri"/>
                  <a:sym typeface="Calibri"/>
                </a:rPr>
                <a:t>for redress</a:t>
              </a:r>
              <a:endParaRPr lang="en-AU" sz="1100" b="0" i="0" u="none" strike="noStrike" cap="none" dirty="0">
                <a:solidFill>
                  <a:srgbClr val="262626"/>
                </a:solidFill>
                <a:latin typeface="Calibri"/>
                <a:ea typeface="Calibri"/>
                <a:cs typeface="Calibri"/>
                <a:sym typeface="Calibri"/>
              </a:endParaRPr>
            </a:p>
          </p:txBody>
        </p:sp>
        <p:cxnSp>
          <p:nvCxnSpPr>
            <p:cNvPr id="23" name="Conector recto 9">
              <a:extLst>
                <a:ext uri="{FF2B5EF4-FFF2-40B4-BE49-F238E27FC236}">
                  <a16:creationId xmlns:a16="http://schemas.microsoft.com/office/drawing/2014/main" id="{AB6B468A-71FA-BD42-97B4-FE505DFEE2BF}"/>
                </a:ext>
              </a:extLst>
            </p:cNvPr>
            <p:cNvCxnSpPr>
              <a:cxnSpLocks/>
            </p:cNvCxnSpPr>
            <p:nvPr/>
          </p:nvCxnSpPr>
          <p:spPr>
            <a:xfrm flipH="1">
              <a:off x="5791061" y="1948396"/>
              <a:ext cx="1260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1" name="Group 40">
              <a:extLst>
                <a:ext uri="{FF2B5EF4-FFF2-40B4-BE49-F238E27FC236}">
                  <a16:creationId xmlns:a16="http://schemas.microsoft.com/office/drawing/2014/main" id="{2D0BA694-7402-B24F-B0C8-4A9505562DF4}"/>
                </a:ext>
              </a:extLst>
            </p:cNvPr>
            <p:cNvGrpSpPr/>
            <p:nvPr/>
          </p:nvGrpSpPr>
          <p:grpSpPr>
            <a:xfrm>
              <a:off x="5650621" y="2402987"/>
              <a:ext cx="228600" cy="1499928"/>
              <a:chOff x="5650621" y="2402987"/>
              <a:chExt cx="228600" cy="1499928"/>
            </a:xfrm>
          </p:grpSpPr>
          <p:pic>
            <p:nvPicPr>
              <p:cNvPr id="34" name="Picture 33">
                <a:extLst>
                  <a:ext uri="{FF2B5EF4-FFF2-40B4-BE49-F238E27FC236}">
                    <a16:creationId xmlns:a16="http://schemas.microsoft.com/office/drawing/2014/main" id="{E68BD2A0-AB15-0D4A-A838-7A3178A3E928}"/>
                  </a:ext>
                </a:extLst>
              </p:cNvPr>
              <p:cNvPicPr>
                <a:picLocks noChangeAspect="1"/>
              </p:cNvPicPr>
              <p:nvPr/>
            </p:nvPicPr>
            <p:blipFill>
              <a:blip r:embed="rId4">
                <a:duotone>
                  <a:schemeClr val="accent3">
                    <a:shade val="45000"/>
                    <a:satMod val="135000"/>
                  </a:schemeClr>
                  <a:prstClr val="white"/>
                </a:duotone>
              </a:blip>
              <a:stretch>
                <a:fillRect/>
              </a:stretch>
            </p:blipFill>
            <p:spPr>
              <a:xfrm>
                <a:off x="5658958" y="2897441"/>
                <a:ext cx="192190" cy="192190"/>
              </a:xfrm>
              <a:prstGeom prst="rect">
                <a:avLst/>
              </a:prstGeom>
            </p:spPr>
          </p:pic>
          <p:pic>
            <p:nvPicPr>
              <p:cNvPr id="35" name="Picture 34">
                <a:extLst>
                  <a:ext uri="{FF2B5EF4-FFF2-40B4-BE49-F238E27FC236}">
                    <a16:creationId xmlns:a16="http://schemas.microsoft.com/office/drawing/2014/main" id="{1EFB0B90-5FFB-8E47-9917-ABA120B5842C}"/>
                  </a:ext>
                </a:extLst>
              </p:cNvPr>
              <p:cNvPicPr>
                <a:picLocks noChangeAspect="1"/>
              </p:cNvPicPr>
              <p:nvPr/>
            </p:nvPicPr>
            <p:blipFill>
              <a:blip r:embed="rId5">
                <a:duotone>
                  <a:schemeClr val="accent2">
                    <a:shade val="45000"/>
                    <a:satMod val="135000"/>
                  </a:schemeClr>
                  <a:prstClr val="white"/>
                </a:duotone>
                <a:alphaModFix/>
              </a:blip>
              <a:stretch>
                <a:fillRect/>
              </a:stretch>
            </p:blipFill>
            <p:spPr>
              <a:xfrm>
                <a:off x="5650621" y="3674315"/>
                <a:ext cx="228600" cy="228600"/>
              </a:xfrm>
              <a:prstGeom prst="rect">
                <a:avLst/>
              </a:prstGeom>
            </p:spPr>
          </p:pic>
          <p:pic>
            <p:nvPicPr>
              <p:cNvPr id="42" name="Picture 41">
                <a:extLst>
                  <a:ext uri="{FF2B5EF4-FFF2-40B4-BE49-F238E27FC236}">
                    <a16:creationId xmlns:a16="http://schemas.microsoft.com/office/drawing/2014/main" id="{33F5065C-76BD-6B4F-944A-3FCF5238C260}"/>
                  </a:ext>
                </a:extLst>
              </p:cNvPr>
              <p:cNvPicPr>
                <a:picLocks noChangeAspect="1"/>
              </p:cNvPicPr>
              <p:nvPr/>
            </p:nvPicPr>
            <p:blipFill>
              <a:blip r:embed="rId4">
                <a:duotone>
                  <a:schemeClr val="accent3">
                    <a:shade val="45000"/>
                    <a:satMod val="135000"/>
                  </a:schemeClr>
                  <a:prstClr val="white"/>
                </a:duotone>
              </a:blip>
              <a:stretch>
                <a:fillRect/>
              </a:stretch>
            </p:blipFill>
            <p:spPr>
              <a:xfrm>
                <a:off x="5658958" y="2402987"/>
                <a:ext cx="192190" cy="192190"/>
              </a:xfrm>
              <a:prstGeom prst="rect">
                <a:avLst/>
              </a:prstGeom>
            </p:spPr>
          </p:pic>
        </p:grpSp>
        <p:pic>
          <p:nvPicPr>
            <p:cNvPr id="51" name="Picture 50">
              <a:extLst>
                <a:ext uri="{FF2B5EF4-FFF2-40B4-BE49-F238E27FC236}">
                  <a16:creationId xmlns:a16="http://schemas.microsoft.com/office/drawing/2014/main" id="{4D4F6540-312A-B540-B51C-3E3878E030DF}"/>
                </a:ext>
              </a:extLst>
            </p:cNvPr>
            <p:cNvPicPr>
              <a:picLocks noChangeAspect="1"/>
            </p:cNvPicPr>
            <p:nvPr/>
          </p:nvPicPr>
          <p:blipFill>
            <a:blip r:embed="rId6">
              <a:alphaModFix amt="40000"/>
              <a:extLst>
                <a:ext uri="{28A0092B-C50C-407E-A947-70E740481C1C}">
                  <a14:useLocalDpi xmlns:a14="http://schemas.microsoft.com/office/drawing/2010/main" val="0"/>
                </a:ext>
              </a:extLst>
            </a:blip>
            <a:stretch>
              <a:fillRect/>
            </a:stretch>
          </p:blipFill>
          <p:spPr>
            <a:xfrm>
              <a:off x="5788328" y="1350424"/>
              <a:ext cx="473859" cy="473859"/>
            </a:xfrm>
            <a:prstGeom prst="rect">
              <a:avLst/>
            </a:prstGeom>
          </p:spPr>
        </p:pic>
      </p:grpSp>
      <p:grpSp>
        <p:nvGrpSpPr>
          <p:cNvPr id="62" name="Group 61">
            <a:extLst>
              <a:ext uri="{FF2B5EF4-FFF2-40B4-BE49-F238E27FC236}">
                <a16:creationId xmlns:a16="http://schemas.microsoft.com/office/drawing/2014/main" id="{FDD3D3E1-A5AA-3640-823F-E1B28684EF98}"/>
              </a:ext>
            </a:extLst>
          </p:cNvPr>
          <p:cNvGrpSpPr/>
          <p:nvPr/>
        </p:nvGrpSpPr>
        <p:grpSpPr>
          <a:xfrm>
            <a:off x="2139313" y="1350424"/>
            <a:ext cx="1508083" cy="2857091"/>
            <a:chOff x="2152761" y="1350424"/>
            <a:chExt cx="1508083" cy="2857091"/>
          </a:xfrm>
        </p:grpSpPr>
        <p:sp>
          <p:nvSpPr>
            <p:cNvPr id="6" name="Google Shape;958;p17">
              <a:extLst>
                <a:ext uri="{FF2B5EF4-FFF2-40B4-BE49-F238E27FC236}">
                  <a16:creationId xmlns:a16="http://schemas.microsoft.com/office/drawing/2014/main" id="{A113DDBC-E156-78D9-EFB9-D342C4549513}"/>
                </a:ext>
              </a:extLst>
            </p:cNvPr>
            <p:cNvSpPr txBox="1"/>
            <p:nvPr/>
          </p:nvSpPr>
          <p:spPr>
            <a:xfrm>
              <a:off x="2283729" y="2059743"/>
              <a:ext cx="1377115" cy="2147772"/>
            </a:xfrm>
            <a:prstGeom prst="rect">
              <a:avLst/>
            </a:prstGeom>
            <a:noFill/>
            <a:ln>
              <a:noFill/>
            </a:ln>
          </p:spPr>
          <p:txBody>
            <a:bodyPr spcFirstLastPara="1" wrap="square" lIns="0" tIns="0" rIns="0" bIns="0" anchor="t" anchorCtr="0">
              <a:noAutofit/>
            </a:bodyPr>
            <a:lstStyle/>
            <a:p>
              <a:pPr marR="0" lvl="0" algn="l" rtl="0">
                <a:lnSpc>
                  <a:spcPct val="85000"/>
                </a:lnSpc>
                <a:spcAft>
                  <a:spcPts val="600"/>
                </a:spcAft>
                <a:buClrTx/>
                <a:buSzPts val="920"/>
              </a:pPr>
              <a:r>
                <a:rPr lang="en-AU" sz="1100" b="1" dirty="0">
                  <a:solidFill>
                    <a:srgbClr val="EA5C94"/>
                  </a:solidFill>
                  <a:latin typeface="Calibri"/>
                  <a:ea typeface="Calibri"/>
                  <a:cs typeface="Calibri"/>
                  <a:sym typeface="Calibri"/>
                </a:rPr>
                <a:t>Implementation</a:t>
              </a:r>
            </a:p>
            <a:p>
              <a:pPr marL="90000" marR="0" lvl="1" algn="l" rtl="0">
                <a:lnSpc>
                  <a:spcPct val="85000"/>
                </a:lnSpc>
                <a:spcAft>
                  <a:spcPts val="600"/>
                </a:spcAft>
                <a:buClrTx/>
                <a:buSzPct val="100000"/>
              </a:pPr>
              <a:r>
                <a:rPr lang="en-AU" sz="1100" dirty="0">
                  <a:solidFill>
                    <a:srgbClr val="262626"/>
                  </a:solidFill>
                  <a:latin typeface="Calibri"/>
                  <a:cs typeface="Calibri"/>
                  <a:sym typeface="Calibri"/>
                </a:rPr>
                <a:t>model selection </a:t>
              </a:r>
              <a:br>
                <a:rPr lang="en-AU" sz="1100" dirty="0">
                  <a:solidFill>
                    <a:srgbClr val="262626"/>
                  </a:solidFill>
                  <a:latin typeface="Calibri"/>
                  <a:cs typeface="Calibri"/>
                  <a:sym typeface="Calibri"/>
                </a:rPr>
              </a:br>
              <a:r>
                <a:rPr lang="en-AU" sz="1100" dirty="0">
                  <a:solidFill>
                    <a:srgbClr val="262626"/>
                  </a:solidFill>
                  <a:latin typeface="Calibri"/>
                  <a:cs typeface="Calibri"/>
                  <a:sym typeface="Calibri"/>
                </a:rPr>
                <a:t>and evaluation</a:t>
              </a:r>
            </a:p>
            <a:p>
              <a:pPr marL="90000" marR="0" lvl="1" algn="l" rtl="0">
                <a:lnSpc>
                  <a:spcPct val="85000"/>
                </a:lnSpc>
                <a:spcAft>
                  <a:spcPts val="600"/>
                </a:spcAft>
                <a:buClrTx/>
                <a:buSzPct val="100000"/>
              </a:pPr>
              <a:r>
                <a:rPr lang="en-AU" sz="1100" dirty="0">
                  <a:solidFill>
                    <a:srgbClr val="262626"/>
                  </a:solidFill>
                  <a:latin typeface="Calibri"/>
                  <a:cs typeface="Calibri"/>
                  <a:sym typeface="Calibri"/>
                </a:rPr>
                <a:t>pilot phase</a:t>
              </a:r>
            </a:p>
            <a:p>
              <a:pPr marL="90000" marR="0" lvl="1" algn="l" rtl="0">
                <a:lnSpc>
                  <a:spcPct val="85000"/>
                </a:lnSpc>
                <a:spcAft>
                  <a:spcPts val="600"/>
                </a:spcAft>
                <a:buClrTx/>
                <a:buSzPct val="100000"/>
              </a:pPr>
              <a:r>
                <a:rPr lang="en-AU" sz="1100" dirty="0">
                  <a:solidFill>
                    <a:srgbClr val="262626"/>
                  </a:solidFill>
                  <a:latin typeface="Calibri"/>
                  <a:cs typeface="Calibri"/>
                  <a:sym typeface="Calibri"/>
                </a:rPr>
                <a:t>thorou</a:t>
              </a:r>
              <a:r>
                <a:rPr lang="en-AU" sz="1100" dirty="0">
                  <a:solidFill>
                    <a:srgbClr val="262626"/>
                  </a:solidFill>
                  <a:latin typeface="Calibri"/>
                  <a:ea typeface="Calibri"/>
                  <a:cs typeface="Calibri"/>
                  <a:sym typeface="Calibri"/>
                </a:rPr>
                <a:t>gh documentation </a:t>
              </a:r>
              <a:br>
                <a:rPr lang="en-AU" sz="1100" dirty="0">
                  <a:solidFill>
                    <a:srgbClr val="262626"/>
                  </a:solidFill>
                  <a:latin typeface="Calibri"/>
                  <a:ea typeface="Calibri"/>
                  <a:cs typeface="Calibri"/>
                  <a:sym typeface="Calibri"/>
                </a:rPr>
              </a:br>
              <a:r>
                <a:rPr lang="en-AU" sz="1100" dirty="0">
                  <a:solidFill>
                    <a:srgbClr val="262626"/>
                  </a:solidFill>
                  <a:latin typeface="Calibri"/>
                  <a:ea typeface="Calibri"/>
                  <a:cs typeface="Calibri"/>
                  <a:sym typeface="Calibri"/>
                </a:rPr>
                <a:t>of the process</a:t>
              </a:r>
              <a:endParaRPr lang="en-AU" sz="1100" dirty="0"/>
            </a:p>
          </p:txBody>
        </p:sp>
        <p:cxnSp>
          <p:nvCxnSpPr>
            <p:cNvPr id="21" name="Conector recto 9">
              <a:extLst>
                <a:ext uri="{FF2B5EF4-FFF2-40B4-BE49-F238E27FC236}">
                  <a16:creationId xmlns:a16="http://schemas.microsoft.com/office/drawing/2014/main" id="{A9B69114-D12C-6247-ACF2-EB464B335483}"/>
                </a:ext>
              </a:extLst>
            </p:cNvPr>
            <p:cNvCxnSpPr>
              <a:cxnSpLocks/>
            </p:cNvCxnSpPr>
            <p:nvPr/>
          </p:nvCxnSpPr>
          <p:spPr>
            <a:xfrm flipH="1">
              <a:off x="2283729" y="1948396"/>
              <a:ext cx="1260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1ED11389-6356-EF41-A6B0-79F0B30265E1}"/>
                </a:ext>
              </a:extLst>
            </p:cNvPr>
            <p:cNvGrpSpPr/>
            <p:nvPr/>
          </p:nvGrpSpPr>
          <p:grpSpPr>
            <a:xfrm>
              <a:off x="2152761" y="2261591"/>
              <a:ext cx="192190" cy="789772"/>
              <a:chOff x="2152761" y="2261591"/>
              <a:chExt cx="192190" cy="789772"/>
            </a:xfrm>
          </p:grpSpPr>
          <p:pic>
            <p:nvPicPr>
              <p:cNvPr id="38" name="Picture 37">
                <a:extLst>
                  <a:ext uri="{FF2B5EF4-FFF2-40B4-BE49-F238E27FC236}">
                    <a16:creationId xmlns:a16="http://schemas.microsoft.com/office/drawing/2014/main" id="{5B4E1AAE-A704-6446-BC0B-E81E79B32925}"/>
                  </a:ext>
                </a:extLst>
              </p:cNvPr>
              <p:cNvPicPr>
                <a:picLocks noChangeAspect="1"/>
              </p:cNvPicPr>
              <p:nvPr/>
            </p:nvPicPr>
            <p:blipFill>
              <a:blip r:embed="rId4">
                <a:duotone>
                  <a:schemeClr val="accent3">
                    <a:shade val="45000"/>
                    <a:satMod val="135000"/>
                  </a:schemeClr>
                  <a:prstClr val="white"/>
                </a:duotone>
              </a:blip>
              <a:stretch>
                <a:fillRect/>
              </a:stretch>
            </p:blipFill>
            <p:spPr>
              <a:xfrm>
                <a:off x="2152761" y="2261591"/>
                <a:ext cx="192190" cy="192190"/>
              </a:xfrm>
              <a:prstGeom prst="rect">
                <a:avLst/>
              </a:prstGeom>
            </p:spPr>
          </p:pic>
          <p:pic>
            <p:nvPicPr>
              <p:cNvPr id="39" name="Picture 38">
                <a:extLst>
                  <a:ext uri="{FF2B5EF4-FFF2-40B4-BE49-F238E27FC236}">
                    <a16:creationId xmlns:a16="http://schemas.microsoft.com/office/drawing/2014/main" id="{9904A78D-EEDB-B44B-B326-22F031538A9A}"/>
                  </a:ext>
                </a:extLst>
              </p:cNvPr>
              <p:cNvPicPr>
                <a:picLocks noChangeAspect="1"/>
              </p:cNvPicPr>
              <p:nvPr/>
            </p:nvPicPr>
            <p:blipFill>
              <a:blip r:embed="rId4">
                <a:duotone>
                  <a:schemeClr val="accent3">
                    <a:shade val="45000"/>
                    <a:satMod val="135000"/>
                  </a:schemeClr>
                  <a:prstClr val="white"/>
                </a:duotone>
              </a:blip>
              <a:stretch>
                <a:fillRect/>
              </a:stretch>
            </p:blipFill>
            <p:spPr>
              <a:xfrm>
                <a:off x="2152761" y="2628881"/>
                <a:ext cx="192190" cy="192190"/>
              </a:xfrm>
              <a:prstGeom prst="rect">
                <a:avLst/>
              </a:prstGeom>
            </p:spPr>
          </p:pic>
          <p:pic>
            <p:nvPicPr>
              <p:cNvPr id="40" name="Picture 39">
                <a:extLst>
                  <a:ext uri="{FF2B5EF4-FFF2-40B4-BE49-F238E27FC236}">
                    <a16:creationId xmlns:a16="http://schemas.microsoft.com/office/drawing/2014/main" id="{114D3F0B-7EF8-2C4E-A3E6-A374759D060B}"/>
                  </a:ext>
                </a:extLst>
              </p:cNvPr>
              <p:cNvPicPr>
                <a:picLocks noChangeAspect="1"/>
              </p:cNvPicPr>
              <p:nvPr/>
            </p:nvPicPr>
            <p:blipFill>
              <a:blip r:embed="rId4">
                <a:duotone>
                  <a:schemeClr val="accent3">
                    <a:shade val="45000"/>
                    <a:satMod val="135000"/>
                  </a:schemeClr>
                  <a:prstClr val="white"/>
                </a:duotone>
              </a:blip>
              <a:stretch>
                <a:fillRect/>
              </a:stretch>
            </p:blipFill>
            <p:spPr>
              <a:xfrm>
                <a:off x="2152761" y="2859173"/>
                <a:ext cx="192190" cy="192190"/>
              </a:xfrm>
              <a:prstGeom prst="rect">
                <a:avLst/>
              </a:prstGeom>
            </p:spPr>
          </p:pic>
        </p:grpSp>
        <p:pic>
          <p:nvPicPr>
            <p:cNvPr id="55" name="Picture 54">
              <a:extLst>
                <a:ext uri="{FF2B5EF4-FFF2-40B4-BE49-F238E27FC236}">
                  <a16:creationId xmlns:a16="http://schemas.microsoft.com/office/drawing/2014/main" id="{FF4DAE58-01FF-C84D-9B2E-72AB984AD111}"/>
                </a:ext>
              </a:extLst>
            </p:cNvPr>
            <p:cNvPicPr>
              <a:picLocks noChangeAspect="1"/>
            </p:cNvPicPr>
            <p:nvPr/>
          </p:nvPicPr>
          <p:blipFill>
            <a:blip r:embed="rId7">
              <a:alphaModFix amt="40000"/>
            </a:blip>
            <a:stretch>
              <a:fillRect/>
            </a:stretch>
          </p:blipFill>
          <p:spPr>
            <a:xfrm>
              <a:off x="2231114" y="1350424"/>
              <a:ext cx="486626" cy="486626"/>
            </a:xfrm>
            <a:prstGeom prst="rect">
              <a:avLst/>
            </a:prstGeom>
          </p:spPr>
        </p:pic>
      </p:grpSp>
      <p:grpSp>
        <p:nvGrpSpPr>
          <p:cNvPr id="63" name="Group 62">
            <a:extLst>
              <a:ext uri="{FF2B5EF4-FFF2-40B4-BE49-F238E27FC236}">
                <a16:creationId xmlns:a16="http://schemas.microsoft.com/office/drawing/2014/main" id="{FC1473B2-4F8D-D147-B46F-4B41FDE71E1A}"/>
              </a:ext>
            </a:extLst>
          </p:cNvPr>
          <p:cNvGrpSpPr/>
          <p:nvPr/>
        </p:nvGrpSpPr>
        <p:grpSpPr>
          <a:xfrm>
            <a:off x="3844724" y="1371741"/>
            <a:ext cx="1515996" cy="2835774"/>
            <a:chOff x="3844724" y="1371741"/>
            <a:chExt cx="1515996" cy="2835774"/>
          </a:xfrm>
        </p:grpSpPr>
        <p:sp>
          <p:nvSpPr>
            <p:cNvPr id="7" name="Google Shape;958;p17">
              <a:extLst>
                <a:ext uri="{FF2B5EF4-FFF2-40B4-BE49-F238E27FC236}">
                  <a16:creationId xmlns:a16="http://schemas.microsoft.com/office/drawing/2014/main" id="{BD2C2EA4-1290-7F6B-A432-E032E43031A4}"/>
                </a:ext>
              </a:extLst>
            </p:cNvPr>
            <p:cNvSpPr txBox="1"/>
            <p:nvPr/>
          </p:nvSpPr>
          <p:spPr>
            <a:xfrm>
              <a:off x="3983605" y="2059743"/>
              <a:ext cx="1377115" cy="2147772"/>
            </a:xfrm>
            <a:prstGeom prst="rect">
              <a:avLst/>
            </a:prstGeom>
            <a:noFill/>
            <a:ln>
              <a:noFill/>
            </a:ln>
          </p:spPr>
          <p:txBody>
            <a:bodyPr spcFirstLastPara="1" wrap="square" lIns="0" tIns="0" rIns="0" bIns="0" anchor="t" anchorCtr="0">
              <a:noAutofit/>
            </a:bodyPr>
            <a:lstStyle/>
            <a:p>
              <a:pPr marR="0" lvl="0" algn="l" rtl="0">
                <a:lnSpc>
                  <a:spcPct val="85000"/>
                </a:lnSpc>
                <a:spcAft>
                  <a:spcPts val="600"/>
                </a:spcAft>
                <a:buClrTx/>
                <a:buSzPct val="100000"/>
              </a:pPr>
              <a:r>
                <a:rPr lang="en-AU" sz="1100" b="1" dirty="0">
                  <a:solidFill>
                    <a:srgbClr val="EA5C94"/>
                  </a:solidFill>
                  <a:latin typeface="Calibri"/>
                  <a:ea typeface="Calibri"/>
                  <a:cs typeface="Calibri"/>
                  <a:sym typeface="Calibri"/>
                </a:rPr>
                <a:t>Ensure human agency</a:t>
              </a:r>
            </a:p>
            <a:p>
              <a:pPr marL="90000" lvl="1" algn="l" rtl="0">
                <a:lnSpc>
                  <a:spcPct val="85000"/>
                </a:lnSpc>
                <a:spcAft>
                  <a:spcPts val="600"/>
                </a:spcAft>
                <a:buClrTx/>
                <a:buSzPct val="100000"/>
              </a:pPr>
              <a:r>
                <a:rPr lang="en-AU" sz="1100" dirty="0">
                  <a:solidFill>
                    <a:srgbClr val="262626"/>
                  </a:solidFill>
                  <a:latin typeface="Calibri"/>
                  <a:ea typeface="Calibri"/>
                  <a:cs typeface="Calibri"/>
                  <a:sym typeface="Calibri"/>
                </a:rPr>
                <a:t>model </a:t>
              </a:r>
              <a:r>
                <a:rPr lang="en-AU" sz="1100" dirty="0" err="1">
                  <a:solidFill>
                    <a:srgbClr val="262626"/>
                  </a:solidFill>
                  <a:latin typeface="Calibri"/>
                  <a:ea typeface="Calibri"/>
                  <a:cs typeface="Calibri"/>
                  <a:sym typeface="Calibri"/>
                </a:rPr>
                <a:t>explainability</a:t>
              </a:r>
              <a:r>
                <a:rPr lang="en-AU" sz="1100" dirty="0">
                  <a:solidFill>
                    <a:srgbClr val="262626"/>
                  </a:solidFill>
                  <a:latin typeface="Calibri"/>
                  <a:ea typeface="Calibri"/>
                  <a:cs typeface="Calibri"/>
                  <a:sym typeface="Calibri"/>
                </a:rPr>
                <a:t> to provide feedback to evaluators and applicants</a:t>
              </a:r>
            </a:p>
            <a:p>
              <a:pPr marL="90000" lvl="1" algn="l" rtl="0">
                <a:lnSpc>
                  <a:spcPct val="85000"/>
                </a:lnSpc>
                <a:spcAft>
                  <a:spcPts val="600"/>
                </a:spcAft>
                <a:buClrTx/>
                <a:buSzPct val="100000"/>
              </a:pPr>
              <a:r>
                <a:rPr lang="en-AU" sz="1100" dirty="0">
                  <a:solidFill>
                    <a:srgbClr val="262626"/>
                  </a:solidFill>
                  <a:latin typeface="Calibri"/>
                  <a:ea typeface="Calibri"/>
                  <a:cs typeface="Calibri"/>
                  <a:sym typeface="Calibri"/>
                </a:rPr>
                <a:t>involve evaluators in the development of the solution — give them full discretion over the outputs</a:t>
              </a:r>
            </a:p>
            <a:p>
              <a:pPr marL="90000" lvl="1" algn="l" rtl="0">
                <a:lnSpc>
                  <a:spcPct val="85000"/>
                </a:lnSpc>
                <a:spcAft>
                  <a:spcPts val="600"/>
                </a:spcAft>
                <a:buClrTx/>
                <a:buSzPct val="100000"/>
              </a:pPr>
              <a:r>
                <a:rPr lang="en-AU" sz="1100" dirty="0">
                  <a:solidFill>
                    <a:srgbClr val="262626"/>
                  </a:solidFill>
                  <a:latin typeface="Calibri"/>
                  <a:ea typeface="Calibri"/>
                  <a:cs typeface="Calibri"/>
                  <a:sym typeface="Calibri"/>
                </a:rPr>
                <a:t>implement redress mechanisms for the applicants</a:t>
              </a:r>
              <a:endParaRPr lang="en-AU" sz="1100" b="1" dirty="0">
                <a:solidFill>
                  <a:srgbClr val="5EB1BA"/>
                </a:solidFill>
                <a:latin typeface="Calibri"/>
                <a:ea typeface="Calibri"/>
                <a:cs typeface="Calibri"/>
                <a:sym typeface="Calibri"/>
              </a:endParaRPr>
            </a:p>
          </p:txBody>
        </p:sp>
        <p:cxnSp>
          <p:nvCxnSpPr>
            <p:cNvPr id="22" name="Conector recto 9">
              <a:extLst>
                <a:ext uri="{FF2B5EF4-FFF2-40B4-BE49-F238E27FC236}">
                  <a16:creationId xmlns:a16="http://schemas.microsoft.com/office/drawing/2014/main" id="{98ED9617-C553-BC40-92CD-663E420B1C6E}"/>
                </a:ext>
              </a:extLst>
            </p:cNvPr>
            <p:cNvCxnSpPr>
              <a:cxnSpLocks/>
            </p:cNvCxnSpPr>
            <p:nvPr/>
          </p:nvCxnSpPr>
          <p:spPr>
            <a:xfrm flipH="1">
              <a:off x="3983605" y="1948396"/>
              <a:ext cx="1377115"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33" name="Group 32">
              <a:extLst>
                <a:ext uri="{FF2B5EF4-FFF2-40B4-BE49-F238E27FC236}">
                  <a16:creationId xmlns:a16="http://schemas.microsoft.com/office/drawing/2014/main" id="{84CFDE62-FA5C-7342-B69D-C1EA4659AF3A}"/>
                </a:ext>
              </a:extLst>
            </p:cNvPr>
            <p:cNvGrpSpPr/>
            <p:nvPr/>
          </p:nvGrpSpPr>
          <p:grpSpPr>
            <a:xfrm>
              <a:off x="3844724" y="2239624"/>
              <a:ext cx="228600" cy="1663291"/>
              <a:chOff x="3898514" y="2239624"/>
              <a:chExt cx="228600" cy="1663291"/>
            </a:xfrm>
          </p:grpSpPr>
          <p:pic>
            <p:nvPicPr>
              <p:cNvPr id="28" name="Picture 27">
                <a:extLst>
                  <a:ext uri="{FF2B5EF4-FFF2-40B4-BE49-F238E27FC236}">
                    <a16:creationId xmlns:a16="http://schemas.microsoft.com/office/drawing/2014/main" id="{324E76DB-BABF-A94F-990B-A2A7D77BAE17}"/>
                  </a:ext>
                </a:extLst>
              </p:cNvPr>
              <p:cNvPicPr>
                <a:picLocks noChangeAspect="1"/>
              </p:cNvPicPr>
              <p:nvPr/>
            </p:nvPicPr>
            <p:blipFill>
              <a:blip r:embed="rId5">
                <a:duotone>
                  <a:schemeClr val="accent2">
                    <a:shade val="45000"/>
                    <a:satMod val="135000"/>
                  </a:schemeClr>
                  <a:prstClr val="white"/>
                </a:duotone>
              </a:blip>
              <a:stretch>
                <a:fillRect/>
              </a:stretch>
            </p:blipFill>
            <p:spPr>
              <a:xfrm>
                <a:off x="3898514" y="3674315"/>
                <a:ext cx="228600" cy="228600"/>
              </a:xfrm>
              <a:prstGeom prst="rect">
                <a:avLst/>
              </a:prstGeom>
            </p:spPr>
          </p:pic>
          <p:pic>
            <p:nvPicPr>
              <p:cNvPr id="31" name="Picture 30">
                <a:extLst>
                  <a:ext uri="{FF2B5EF4-FFF2-40B4-BE49-F238E27FC236}">
                    <a16:creationId xmlns:a16="http://schemas.microsoft.com/office/drawing/2014/main" id="{F368F270-6922-4942-A481-CE159E653581}"/>
                  </a:ext>
                </a:extLst>
              </p:cNvPr>
              <p:cNvPicPr>
                <a:picLocks noChangeAspect="1"/>
              </p:cNvPicPr>
              <p:nvPr/>
            </p:nvPicPr>
            <p:blipFill>
              <a:blip r:embed="rId4">
                <a:duotone>
                  <a:schemeClr val="accent3">
                    <a:shade val="45000"/>
                    <a:satMod val="135000"/>
                  </a:schemeClr>
                  <a:prstClr val="white"/>
                </a:duotone>
              </a:blip>
              <a:stretch>
                <a:fillRect/>
              </a:stretch>
            </p:blipFill>
            <p:spPr>
              <a:xfrm>
                <a:off x="3915449" y="2904987"/>
                <a:ext cx="192190" cy="192190"/>
              </a:xfrm>
              <a:prstGeom prst="rect">
                <a:avLst/>
              </a:prstGeom>
            </p:spPr>
          </p:pic>
          <p:pic>
            <p:nvPicPr>
              <p:cNvPr id="32" name="Picture 31">
                <a:extLst>
                  <a:ext uri="{FF2B5EF4-FFF2-40B4-BE49-F238E27FC236}">
                    <a16:creationId xmlns:a16="http://schemas.microsoft.com/office/drawing/2014/main" id="{0BE4440D-E3CF-1D4A-B8D0-6080FB6ADFD1}"/>
                  </a:ext>
                </a:extLst>
              </p:cNvPr>
              <p:cNvPicPr>
                <a:picLocks noChangeAspect="1"/>
              </p:cNvPicPr>
              <p:nvPr/>
            </p:nvPicPr>
            <p:blipFill>
              <a:blip r:embed="rId5">
                <a:duotone>
                  <a:schemeClr val="accent6">
                    <a:shade val="45000"/>
                    <a:satMod val="135000"/>
                  </a:schemeClr>
                  <a:prstClr val="white"/>
                </a:duotone>
                <a:alphaModFix amt="51000"/>
              </a:blip>
              <a:stretch>
                <a:fillRect/>
              </a:stretch>
            </p:blipFill>
            <p:spPr>
              <a:xfrm>
                <a:off x="3898514" y="2239624"/>
                <a:ext cx="228600" cy="228600"/>
              </a:xfrm>
              <a:prstGeom prst="rect">
                <a:avLst/>
              </a:prstGeom>
            </p:spPr>
          </p:pic>
        </p:grpSp>
        <p:pic>
          <p:nvPicPr>
            <p:cNvPr id="58" name="Picture 57">
              <a:extLst>
                <a:ext uri="{FF2B5EF4-FFF2-40B4-BE49-F238E27FC236}">
                  <a16:creationId xmlns:a16="http://schemas.microsoft.com/office/drawing/2014/main" id="{5CD8ABFC-126F-4349-8C3E-C92527DB227C}"/>
                </a:ext>
              </a:extLst>
            </p:cNvPr>
            <p:cNvPicPr>
              <a:picLocks noChangeAspect="1"/>
            </p:cNvPicPr>
            <p:nvPr/>
          </p:nvPicPr>
          <p:blipFill>
            <a:blip r:embed="rId8">
              <a:alphaModFix amt="40000"/>
            </a:blip>
            <a:stretch>
              <a:fillRect/>
            </a:stretch>
          </p:blipFill>
          <p:spPr>
            <a:xfrm>
              <a:off x="3976880" y="1371741"/>
              <a:ext cx="473859" cy="473859"/>
            </a:xfrm>
            <a:prstGeom prst="rect">
              <a:avLst/>
            </a:prstGeom>
          </p:spPr>
        </p:pic>
      </p:grpSp>
      <p:grpSp>
        <p:nvGrpSpPr>
          <p:cNvPr id="60" name="Group 59">
            <a:extLst>
              <a:ext uri="{FF2B5EF4-FFF2-40B4-BE49-F238E27FC236}">
                <a16:creationId xmlns:a16="http://schemas.microsoft.com/office/drawing/2014/main" id="{8A9A961F-D0E0-9847-8284-EB359EC5629D}"/>
              </a:ext>
            </a:extLst>
          </p:cNvPr>
          <p:cNvGrpSpPr/>
          <p:nvPr/>
        </p:nvGrpSpPr>
        <p:grpSpPr>
          <a:xfrm>
            <a:off x="401854" y="1370383"/>
            <a:ext cx="1505323" cy="2837132"/>
            <a:chOff x="401854" y="1370383"/>
            <a:chExt cx="1505323" cy="2837132"/>
          </a:xfrm>
        </p:grpSpPr>
        <p:sp>
          <p:nvSpPr>
            <p:cNvPr id="958" name="Google Shape;958;p17"/>
            <p:cNvSpPr txBox="1"/>
            <p:nvPr/>
          </p:nvSpPr>
          <p:spPr>
            <a:xfrm>
              <a:off x="530062" y="2059743"/>
              <a:ext cx="1377115" cy="2147772"/>
            </a:xfrm>
            <a:prstGeom prst="rect">
              <a:avLst/>
            </a:prstGeom>
            <a:noFill/>
            <a:ln>
              <a:noFill/>
            </a:ln>
          </p:spPr>
          <p:txBody>
            <a:bodyPr spcFirstLastPara="1" wrap="square" lIns="0" tIns="0" rIns="0" bIns="0" anchor="t" anchorCtr="0">
              <a:noAutofit/>
            </a:bodyPr>
            <a:lstStyle/>
            <a:p>
              <a:pPr marR="0" lvl="0" algn="l" rtl="0">
                <a:lnSpc>
                  <a:spcPct val="85000"/>
                </a:lnSpc>
                <a:spcAft>
                  <a:spcPts val="600"/>
                </a:spcAft>
                <a:buClr>
                  <a:srgbClr val="666666"/>
                </a:buClr>
                <a:buSzPts val="920"/>
              </a:pPr>
              <a:r>
                <a:rPr lang="en-AU" sz="1100" b="1" dirty="0">
                  <a:solidFill>
                    <a:srgbClr val="EA5C94"/>
                  </a:solidFill>
                  <a:latin typeface="Calibri"/>
                  <a:ea typeface="Calibri"/>
                  <a:cs typeface="Calibri"/>
                  <a:sym typeface="Calibri"/>
                </a:rPr>
                <a:t>Initial assessment </a:t>
              </a:r>
              <a:br>
                <a:rPr lang="en-AU" sz="1100" b="1" dirty="0">
                  <a:solidFill>
                    <a:srgbClr val="EA5C94"/>
                  </a:solidFill>
                  <a:latin typeface="Calibri"/>
                  <a:ea typeface="Calibri"/>
                  <a:cs typeface="Calibri"/>
                  <a:sym typeface="Calibri"/>
                </a:rPr>
              </a:br>
              <a:r>
                <a:rPr lang="en-AU" sz="1100" b="1" dirty="0">
                  <a:solidFill>
                    <a:srgbClr val="EA5C94"/>
                  </a:solidFill>
                  <a:latin typeface="Calibri"/>
                  <a:ea typeface="Calibri"/>
                  <a:cs typeface="Calibri"/>
                  <a:sym typeface="Calibri"/>
                </a:rPr>
                <a:t>and data selection</a:t>
              </a:r>
            </a:p>
            <a:p>
              <a:pPr marL="90000" marR="0" lvl="1" algn="l" rtl="0">
                <a:lnSpc>
                  <a:spcPct val="85000"/>
                </a:lnSpc>
                <a:spcAft>
                  <a:spcPts val="600"/>
                </a:spcAft>
                <a:buClrTx/>
                <a:buSzPct val="100000"/>
              </a:pPr>
              <a:r>
                <a:rPr lang="en-AU" sz="1100" dirty="0">
                  <a:solidFill>
                    <a:srgbClr val="262626"/>
                  </a:solidFill>
                  <a:latin typeface="Calibri"/>
                  <a:ea typeface="Calibri"/>
                  <a:cs typeface="Calibri"/>
                  <a:sym typeface="Calibri"/>
                </a:rPr>
                <a:t>data quality, homogeneity and quantity</a:t>
              </a:r>
            </a:p>
            <a:p>
              <a:pPr marL="90000" marR="0" lvl="1" algn="l" rtl="0">
                <a:lnSpc>
                  <a:spcPct val="85000"/>
                </a:lnSpc>
                <a:spcAft>
                  <a:spcPts val="600"/>
                </a:spcAft>
                <a:buClrTx/>
                <a:buSzPct val="100000"/>
              </a:pPr>
              <a:r>
                <a:rPr lang="en-AU" sz="1100" dirty="0">
                  <a:solidFill>
                    <a:srgbClr val="262626"/>
                  </a:solidFill>
                  <a:latin typeface="Calibri"/>
                  <a:ea typeface="Calibri"/>
                  <a:cs typeface="Calibri"/>
                  <a:sym typeface="Calibri"/>
                </a:rPr>
                <a:t>historical biases</a:t>
              </a:r>
            </a:p>
            <a:p>
              <a:pPr marL="90000" marR="0" lvl="1" algn="l" rtl="0">
                <a:lnSpc>
                  <a:spcPct val="85000"/>
                </a:lnSpc>
                <a:spcAft>
                  <a:spcPts val="600"/>
                </a:spcAft>
                <a:buClrTx/>
                <a:buSzPct val="100000"/>
              </a:pPr>
              <a:r>
                <a:rPr lang="en-AU" sz="1100" dirty="0">
                  <a:solidFill>
                    <a:srgbClr val="262626"/>
                  </a:solidFill>
                  <a:latin typeface="Calibri"/>
                  <a:ea typeface="Calibri"/>
                  <a:cs typeface="Calibri"/>
                  <a:sym typeface="Calibri"/>
                </a:rPr>
                <a:t>avoid the use of personally identifiable information</a:t>
              </a:r>
              <a:endParaRPr lang="en-AU" sz="1100" b="1" dirty="0">
                <a:solidFill>
                  <a:srgbClr val="5EB1BA"/>
                </a:solidFill>
                <a:latin typeface="Calibri"/>
                <a:ea typeface="Calibri"/>
                <a:cs typeface="Calibri"/>
                <a:sym typeface="Calibri"/>
              </a:endParaRPr>
            </a:p>
          </p:txBody>
        </p:sp>
        <p:cxnSp>
          <p:nvCxnSpPr>
            <p:cNvPr id="20" name="Conector recto 9">
              <a:extLst>
                <a:ext uri="{FF2B5EF4-FFF2-40B4-BE49-F238E27FC236}">
                  <a16:creationId xmlns:a16="http://schemas.microsoft.com/office/drawing/2014/main" id="{C598C5A6-3F53-7746-80F0-C69DFBDB656F}"/>
                </a:ext>
              </a:extLst>
            </p:cNvPr>
            <p:cNvCxnSpPr>
              <a:cxnSpLocks/>
            </p:cNvCxnSpPr>
            <p:nvPr/>
          </p:nvCxnSpPr>
          <p:spPr>
            <a:xfrm flipH="1">
              <a:off x="530063" y="1948396"/>
              <a:ext cx="1260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4" name="Group 43">
              <a:extLst>
                <a:ext uri="{FF2B5EF4-FFF2-40B4-BE49-F238E27FC236}">
                  <a16:creationId xmlns:a16="http://schemas.microsoft.com/office/drawing/2014/main" id="{28A8356D-BD62-6B43-B9F2-D6ABDA5BA612}"/>
                </a:ext>
              </a:extLst>
            </p:cNvPr>
            <p:cNvGrpSpPr/>
            <p:nvPr/>
          </p:nvGrpSpPr>
          <p:grpSpPr>
            <a:xfrm>
              <a:off x="401854" y="2395556"/>
              <a:ext cx="192190" cy="933513"/>
              <a:chOff x="401854" y="2395556"/>
              <a:chExt cx="192190" cy="933513"/>
            </a:xfrm>
          </p:grpSpPr>
          <p:pic>
            <p:nvPicPr>
              <p:cNvPr id="26" name="Picture 25">
                <a:extLst>
                  <a:ext uri="{FF2B5EF4-FFF2-40B4-BE49-F238E27FC236}">
                    <a16:creationId xmlns:a16="http://schemas.microsoft.com/office/drawing/2014/main" id="{2391685E-A8A4-0C43-B9E7-8333D1B0CE34}"/>
                  </a:ext>
                </a:extLst>
              </p:cNvPr>
              <p:cNvPicPr>
                <a:picLocks noChangeAspect="1"/>
              </p:cNvPicPr>
              <p:nvPr/>
            </p:nvPicPr>
            <p:blipFill>
              <a:blip r:embed="rId4">
                <a:duotone>
                  <a:schemeClr val="accent3">
                    <a:shade val="45000"/>
                    <a:satMod val="135000"/>
                  </a:schemeClr>
                  <a:prstClr val="white"/>
                </a:duotone>
              </a:blip>
              <a:stretch>
                <a:fillRect/>
              </a:stretch>
            </p:blipFill>
            <p:spPr>
              <a:xfrm>
                <a:off x="401854" y="2395556"/>
                <a:ext cx="192190" cy="192190"/>
              </a:xfrm>
              <a:prstGeom prst="rect">
                <a:avLst/>
              </a:prstGeom>
            </p:spPr>
          </p:pic>
          <p:pic>
            <p:nvPicPr>
              <p:cNvPr id="36" name="Picture 35">
                <a:extLst>
                  <a:ext uri="{FF2B5EF4-FFF2-40B4-BE49-F238E27FC236}">
                    <a16:creationId xmlns:a16="http://schemas.microsoft.com/office/drawing/2014/main" id="{5FE5F929-E7AA-6C4F-AC88-EC2E5581DD59}"/>
                  </a:ext>
                </a:extLst>
              </p:cNvPr>
              <p:cNvPicPr>
                <a:picLocks noChangeAspect="1"/>
              </p:cNvPicPr>
              <p:nvPr/>
            </p:nvPicPr>
            <p:blipFill>
              <a:blip r:embed="rId4">
                <a:duotone>
                  <a:schemeClr val="accent3">
                    <a:shade val="45000"/>
                    <a:satMod val="135000"/>
                  </a:schemeClr>
                  <a:prstClr val="white"/>
                </a:duotone>
              </a:blip>
              <a:stretch>
                <a:fillRect/>
              </a:stretch>
            </p:blipFill>
            <p:spPr>
              <a:xfrm>
                <a:off x="401854" y="2882880"/>
                <a:ext cx="192190" cy="192190"/>
              </a:xfrm>
              <a:prstGeom prst="rect">
                <a:avLst/>
              </a:prstGeom>
            </p:spPr>
          </p:pic>
          <p:pic>
            <p:nvPicPr>
              <p:cNvPr id="37" name="Picture 36">
                <a:extLst>
                  <a:ext uri="{FF2B5EF4-FFF2-40B4-BE49-F238E27FC236}">
                    <a16:creationId xmlns:a16="http://schemas.microsoft.com/office/drawing/2014/main" id="{34844894-D151-C447-937D-EE244F3DC834}"/>
                  </a:ext>
                </a:extLst>
              </p:cNvPr>
              <p:cNvPicPr>
                <a:picLocks noChangeAspect="1"/>
              </p:cNvPicPr>
              <p:nvPr/>
            </p:nvPicPr>
            <p:blipFill>
              <a:blip r:embed="rId4">
                <a:duotone>
                  <a:schemeClr val="accent3">
                    <a:shade val="45000"/>
                    <a:satMod val="135000"/>
                  </a:schemeClr>
                  <a:prstClr val="white"/>
                </a:duotone>
              </a:blip>
              <a:stretch>
                <a:fillRect/>
              </a:stretch>
            </p:blipFill>
            <p:spPr>
              <a:xfrm>
                <a:off x="401854" y="3136879"/>
                <a:ext cx="192190" cy="192190"/>
              </a:xfrm>
              <a:prstGeom prst="rect">
                <a:avLst/>
              </a:prstGeom>
            </p:spPr>
          </p:pic>
        </p:grpSp>
        <p:pic>
          <p:nvPicPr>
            <p:cNvPr id="61" name="Picture 60">
              <a:extLst>
                <a:ext uri="{FF2B5EF4-FFF2-40B4-BE49-F238E27FC236}">
                  <a16:creationId xmlns:a16="http://schemas.microsoft.com/office/drawing/2014/main" id="{5A05C07B-CDD7-B94E-9382-05EAD997AC9F}"/>
                </a:ext>
              </a:extLst>
            </p:cNvPr>
            <p:cNvPicPr>
              <a:picLocks noChangeAspect="1"/>
            </p:cNvPicPr>
            <p:nvPr/>
          </p:nvPicPr>
          <p:blipFill>
            <a:blip r:embed="rId9">
              <a:alphaModFix amt="40000"/>
            </a:blip>
            <a:stretch>
              <a:fillRect/>
            </a:stretch>
          </p:blipFill>
          <p:spPr>
            <a:xfrm>
              <a:off x="530063" y="1370383"/>
              <a:ext cx="473859" cy="473859"/>
            </a:xfrm>
            <a:prstGeom prst="rect">
              <a:avLst/>
            </a:prstGeom>
          </p:spPr>
        </p:pic>
      </p:grpSp>
    </p:spTree>
    <p:extLst>
      <p:ext uri="{BB962C8B-B14F-4D97-AF65-F5344CB8AC3E}">
        <p14:creationId xmlns:p14="http://schemas.microsoft.com/office/powerpoint/2010/main" val="180702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356D5005-6CC9-9F49-A4FF-F5EC479C8B05}"/>
              </a:ext>
            </a:extLst>
          </p:cNvPr>
          <p:cNvSpPr>
            <a:spLocks noGrp="1"/>
          </p:cNvSpPr>
          <p:nvPr>
            <p:ph type="title"/>
          </p:nvPr>
        </p:nvSpPr>
        <p:spPr/>
        <p:txBody>
          <a:bodyPr/>
          <a:lstStyle/>
          <a:p>
            <a:r>
              <a:rPr lang="en-GB" i="1" noProof="0" dirty="0">
                <a:latin typeface="Times" charset="0"/>
                <a:ea typeface="Times" charset="0"/>
                <a:cs typeface="Times" charset="0"/>
              </a:rPr>
              <a:t>Ongoing &amp; future work – Open Questions</a:t>
            </a:r>
            <a:endParaRPr lang="en-GB" noProof="0" dirty="0"/>
          </a:p>
        </p:txBody>
      </p:sp>
      <p:cxnSp>
        <p:nvCxnSpPr>
          <p:cNvPr id="84" name="Conector recto 9">
            <a:extLst>
              <a:ext uri="{FF2B5EF4-FFF2-40B4-BE49-F238E27FC236}">
                <a16:creationId xmlns:a16="http://schemas.microsoft.com/office/drawing/2014/main" id="{7D6DC286-FEFD-C941-8B7E-C6D050BFECEE}"/>
              </a:ext>
            </a:extLst>
          </p:cNvPr>
          <p:cNvCxnSpPr>
            <a:cxnSpLocks/>
          </p:cNvCxnSpPr>
          <p:nvPr/>
        </p:nvCxnSpPr>
        <p:spPr>
          <a:xfrm flipH="1">
            <a:off x="530063" y="1206645"/>
            <a:ext cx="830095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8" name="Imagen 7">
            <a:extLst>
              <a:ext uri="{FF2B5EF4-FFF2-40B4-BE49-F238E27FC236}">
                <a16:creationId xmlns:a16="http://schemas.microsoft.com/office/drawing/2014/main" id="{2695FDF7-F78E-51CD-60AD-46F867945354}"/>
              </a:ext>
            </a:extLst>
          </p:cNvPr>
          <p:cNvPicPr>
            <a:picLocks noChangeAspect="1"/>
          </p:cNvPicPr>
          <p:nvPr/>
        </p:nvPicPr>
        <p:blipFill>
          <a:blip r:embed="rId3">
            <a:alphaModFix amt="40000"/>
          </a:blip>
          <a:stretch>
            <a:fillRect/>
          </a:stretch>
        </p:blipFill>
        <p:spPr>
          <a:xfrm>
            <a:off x="4572000" y="2792189"/>
            <a:ext cx="1978191" cy="1978191"/>
          </a:xfrm>
          <a:prstGeom prst="rect">
            <a:avLst/>
          </a:prstGeom>
        </p:spPr>
      </p:pic>
      <p:grpSp>
        <p:nvGrpSpPr>
          <p:cNvPr id="13" name="Grupo 12">
            <a:extLst>
              <a:ext uri="{FF2B5EF4-FFF2-40B4-BE49-F238E27FC236}">
                <a16:creationId xmlns:a16="http://schemas.microsoft.com/office/drawing/2014/main" id="{6986D683-5EDC-9A03-EA4A-6F73AD966B50}"/>
              </a:ext>
            </a:extLst>
          </p:cNvPr>
          <p:cNvGrpSpPr/>
          <p:nvPr/>
        </p:nvGrpSpPr>
        <p:grpSpPr>
          <a:xfrm>
            <a:off x="530064" y="1333786"/>
            <a:ext cx="8300955" cy="3521700"/>
            <a:chOff x="682463" y="1842303"/>
            <a:chExt cx="8300955" cy="3521700"/>
          </a:xfrm>
        </p:grpSpPr>
        <p:sp>
          <p:nvSpPr>
            <p:cNvPr id="6" name="Google Shape;970;g2dba83ebaf1_0_101">
              <a:extLst>
                <a:ext uri="{FF2B5EF4-FFF2-40B4-BE49-F238E27FC236}">
                  <a16:creationId xmlns:a16="http://schemas.microsoft.com/office/drawing/2014/main" id="{11339A62-82D8-809A-C124-804975A1F6F6}"/>
                </a:ext>
              </a:extLst>
            </p:cNvPr>
            <p:cNvSpPr txBox="1"/>
            <p:nvPr/>
          </p:nvSpPr>
          <p:spPr>
            <a:xfrm>
              <a:off x="682463" y="1842303"/>
              <a:ext cx="1429366" cy="3521700"/>
            </a:xfrm>
            <a:prstGeom prst="rect">
              <a:avLst/>
            </a:prstGeom>
            <a:noFill/>
            <a:ln>
              <a:noFill/>
            </a:ln>
          </p:spPr>
          <p:txBody>
            <a:bodyPr spcFirstLastPara="1" wrap="square" lIns="0" tIns="0" rIns="0" bIns="0" anchor="t" anchorCtr="0">
              <a:noAutofit/>
            </a:bodyPr>
            <a:lstStyle/>
            <a:p>
              <a:pPr marL="104775" lvl="0" indent="-109220" algn="l" rtl="0">
                <a:lnSpc>
                  <a:spcPct val="90000"/>
                </a:lnSpc>
                <a:spcBef>
                  <a:spcPts val="600"/>
                </a:spcBef>
                <a:spcAft>
                  <a:spcPts val="0"/>
                </a:spcAft>
                <a:buClr>
                  <a:srgbClr val="666666"/>
                </a:buClr>
                <a:buSzPts val="1120"/>
                <a:buChar char="/"/>
              </a:pPr>
              <a:r>
                <a:rPr lang="en-AU" sz="1100" dirty="0">
                  <a:solidFill>
                    <a:srgbClr val="262626"/>
                  </a:solidFill>
                  <a:latin typeface="Calibri" panose="020F0502020204030204" pitchFamily="34" charset="0"/>
                  <a:ea typeface="Calibri"/>
                  <a:cs typeface="Calibri" panose="020F0502020204030204" pitchFamily="34" charset="0"/>
                  <a:sym typeface="Calibri"/>
                </a:rPr>
                <a:t>Start a specific project to study different options for the </a:t>
              </a:r>
              <a:r>
                <a:rPr lang="en-AU" sz="1100" b="1" dirty="0">
                  <a:solidFill>
                    <a:srgbClr val="EA5C94"/>
                  </a:solidFill>
                  <a:latin typeface="Calibri" panose="020F0502020204030204" pitchFamily="34" charset="0"/>
                  <a:ea typeface="Calibri"/>
                  <a:cs typeface="Calibri" panose="020F0502020204030204" pitchFamily="34" charset="0"/>
                  <a:sym typeface="Calibri"/>
                </a:rPr>
                <a:t>improvement of the </a:t>
              </a:r>
              <a:r>
                <a:rPr lang="en-AU" sz="1100" b="1" dirty="0" err="1">
                  <a:solidFill>
                    <a:srgbClr val="EA5C94"/>
                  </a:solidFill>
                  <a:latin typeface="Calibri" panose="020F0502020204030204" pitchFamily="34" charset="0"/>
                  <a:ea typeface="Calibri"/>
                  <a:cs typeface="Calibri" panose="020F0502020204030204" pitchFamily="34" charset="0"/>
                  <a:sym typeface="Calibri"/>
                </a:rPr>
                <a:t>explainability</a:t>
              </a:r>
              <a:r>
                <a:rPr lang="en-AU" sz="1100" b="1" dirty="0">
                  <a:solidFill>
                    <a:srgbClr val="EA5C94"/>
                  </a:solidFill>
                  <a:latin typeface="Calibri" panose="020F0502020204030204" pitchFamily="34" charset="0"/>
                  <a:ea typeface="Calibri"/>
                  <a:cs typeface="Calibri" panose="020F0502020204030204" pitchFamily="34" charset="0"/>
                  <a:sym typeface="Calibri"/>
                </a:rPr>
                <a:t> </a:t>
              </a:r>
              <a:r>
                <a:rPr lang="en-AU" sz="1100" dirty="0">
                  <a:solidFill>
                    <a:srgbClr val="262626"/>
                  </a:solidFill>
                  <a:latin typeface="Calibri" panose="020F0502020204030204" pitchFamily="34" charset="0"/>
                  <a:ea typeface="Calibri"/>
                  <a:cs typeface="Calibri" panose="020F0502020204030204" pitchFamily="34" charset="0"/>
                  <a:sym typeface="Calibri"/>
                </a:rPr>
                <a:t>of the content eligibility process.</a:t>
              </a:r>
            </a:p>
          </p:txBody>
        </p:sp>
        <p:sp>
          <p:nvSpPr>
            <p:cNvPr id="7" name="Google Shape;970;g2dba83ebaf1_0_101">
              <a:extLst>
                <a:ext uri="{FF2B5EF4-FFF2-40B4-BE49-F238E27FC236}">
                  <a16:creationId xmlns:a16="http://schemas.microsoft.com/office/drawing/2014/main" id="{211E9246-E4A2-F113-67E8-E52E47989A2A}"/>
                </a:ext>
              </a:extLst>
            </p:cNvPr>
            <p:cNvSpPr txBox="1"/>
            <p:nvPr/>
          </p:nvSpPr>
          <p:spPr>
            <a:xfrm>
              <a:off x="2302746" y="1842303"/>
              <a:ext cx="1672717" cy="1921878"/>
            </a:xfrm>
            <a:prstGeom prst="rect">
              <a:avLst/>
            </a:prstGeom>
            <a:noFill/>
            <a:ln>
              <a:noFill/>
            </a:ln>
          </p:spPr>
          <p:txBody>
            <a:bodyPr spcFirstLastPara="1" wrap="square" lIns="0" tIns="0" rIns="0" bIns="0" anchor="t" anchorCtr="0">
              <a:noAutofit/>
            </a:bodyPr>
            <a:lstStyle/>
            <a:p>
              <a:pPr marL="104775" lvl="0" indent="-109220" algn="l" rtl="0">
                <a:lnSpc>
                  <a:spcPct val="90000"/>
                </a:lnSpc>
                <a:spcBef>
                  <a:spcPts val="600"/>
                </a:spcBef>
                <a:spcAft>
                  <a:spcPts val="0"/>
                </a:spcAft>
                <a:buClr>
                  <a:srgbClr val="666666"/>
                </a:buClr>
                <a:buSzPts val="1120"/>
                <a:buChar char="/"/>
              </a:pPr>
              <a:r>
                <a:rPr lang="en-AU" sz="1100" b="1" dirty="0">
                  <a:solidFill>
                    <a:srgbClr val="EA5C94"/>
                  </a:solidFill>
                  <a:latin typeface="Calibri" panose="020F0502020204030204" pitchFamily="34" charset="0"/>
                  <a:ea typeface="Calibri"/>
                  <a:cs typeface="Calibri" panose="020F0502020204030204" pitchFamily="34" charset="0"/>
                  <a:sym typeface="Calibri"/>
                </a:rPr>
                <a:t>Evaluating</a:t>
              </a:r>
              <a:r>
                <a:rPr lang="en-AU" sz="1100" dirty="0">
                  <a:solidFill>
                    <a:srgbClr val="262626"/>
                  </a:solidFill>
                  <a:latin typeface="Calibri" panose="020F0502020204030204" pitchFamily="34" charset="0"/>
                  <a:ea typeface="Calibri"/>
                  <a:cs typeface="Calibri" panose="020F0502020204030204" pitchFamily="34" charset="0"/>
                  <a:sym typeface="Calibri"/>
                </a:rPr>
                <a:t>:</a:t>
              </a:r>
              <a:endParaRPr lang="en-AU" sz="1100" dirty="0">
                <a:solidFill>
                  <a:schemeClr val="dk1"/>
                </a:solidFill>
                <a:latin typeface="Calibri" panose="020F0502020204030204" pitchFamily="34" charset="0"/>
                <a:cs typeface="Calibri" panose="020F0502020204030204" pitchFamily="34" charset="0"/>
              </a:endParaRPr>
            </a:p>
            <a:p>
              <a:pPr marL="144000" lvl="1" indent="-72000" algn="l" rtl="0">
                <a:lnSpc>
                  <a:spcPct val="90000"/>
                </a:lnSpc>
                <a:spcBef>
                  <a:spcPts val="600"/>
                </a:spcBef>
                <a:spcAft>
                  <a:spcPts val="0"/>
                </a:spcAft>
                <a:buClr>
                  <a:srgbClr val="666666"/>
                </a:buClr>
                <a:buSzPct val="100000"/>
                <a:buFont typeface="Tipo de letra del sistema regular"/>
                <a:buChar char="·"/>
              </a:pPr>
              <a:r>
                <a:rPr lang="en-AU" sz="1100" dirty="0">
                  <a:solidFill>
                    <a:srgbClr val="262626"/>
                  </a:solidFill>
                  <a:latin typeface="Calibri" panose="020F0502020204030204" pitchFamily="34" charset="0"/>
                  <a:ea typeface="Calibri"/>
                  <a:cs typeface="Calibri" panose="020F0502020204030204" pitchFamily="34" charset="0"/>
                  <a:sym typeface="Calibri"/>
                </a:rPr>
                <a:t>The most appropriate approach to sharing reviewers’ feedback with the applicants.</a:t>
              </a:r>
              <a:endParaRPr lang="en-AU" sz="1100" dirty="0">
                <a:solidFill>
                  <a:schemeClr val="dk1"/>
                </a:solidFill>
                <a:latin typeface="Calibri" panose="020F0502020204030204" pitchFamily="34" charset="0"/>
                <a:cs typeface="Calibri" panose="020F0502020204030204" pitchFamily="34" charset="0"/>
              </a:endParaRPr>
            </a:p>
            <a:p>
              <a:pPr marL="144000" lvl="1" indent="-72000" algn="l" rtl="0">
                <a:lnSpc>
                  <a:spcPct val="90000"/>
                </a:lnSpc>
                <a:spcBef>
                  <a:spcPts val="600"/>
                </a:spcBef>
                <a:spcAft>
                  <a:spcPts val="0"/>
                </a:spcAft>
                <a:buClr>
                  <a:srgbClr val="666666"/>
                </a:buClr>
                <a:buSzPct val="100000"/>
                <a:buFont typeface="Tipo de letra del sistema regular"/>
                <a:buChar char="·"/>
              </a:pPr>
              <a:r>
                <a:rPr lang="en-AU" sz="1100" dirty="0">
                  <a:solidFill>
                    <a:srgbClr val="262626"/>
                  </a:solidFill>
                  <a:latin typeface="Calibri" panose="020F0502020204030204" pitchFamily="34" charset="0"/>
                  <a:ea typeface="Calibri"/>
                  <a:cs typeface="Calibri" panose="020F0502020204030204" pitchFamily="34" charset="0"/>
                  <a:sym typeface="Calibri"/>
                </a:rPr>
                <a:t>Creating a tool so the applicants could check the probability of being selected before applying (based on the previous year information).</a:t>
              </a:r>
              <a:endParaRPr lang="en-AU" sz="1100" dirty="0">
                <a:solidFill>
                  <a:schemeClr val="dk1"/>
                </a:solidFill>
                <a:latin typeface="Calibri" panose="020F0502020204030204" pitchFamily="34" charset="0"/>
                <a:cs typeface="Calibri" panose="020F0502020204030204" pitchFamily="34" charset="0"/>
              </a:endParaRPr>
            </a:p>
          </p:txBody>
        </p:sp>
        <p:sp>
          <p:nvSpPr>
            <p:cNvPr id="9" name="Google Shape;970;g2dba83ebaf1_0_101">
              <a:extLst>
                <a:ext uri="{FF2B5EF4-FFF2-40B4-BE49-F238E27FC236}">
                  <a16:creationId xmlns:a16="http://schemas.microsoft.com/office/drawing/2014/main" id="{59B0B996-0D4A-8998-21B8-250F2E0B6B34}"/>
                </a:ext>
              </a:extLst>
            </p:cNvPr>
            <p:cNvSpPr txBox="1"/>
            <p:nvPr/>
          </p:nvSpPr>
          <p:spPr>
            <a:xfrm>
              <a:off x="4166380" y="1842303"/>
              <a:ext cx="1342819" cy="1158203"/>
            </a:xfrm>
            <a:prstGeom prst="rect">
              <a:avLst/>
            </a:prstGeom>
            <a:noFill/>
            <a:ln>
              <a:noFill/>
            </a:ln>
          </p:spPr>
          <p:txBody>
            <a:bodyPr spcFirstLastPara="1" wrap="square" lIns="0" tIns="0" rIns="0" bIns="0" anchor="t" anchorCtr="0">
              <a:noAutofit/>
            </a:bodyPr>
            <a:lstStyle/>
            <a:p>
              <a:pPr marL="104775" marR="0" lvl="0" indent="-109220" algn="l" rtl="0">
                <a:lnSpc>
                  <a:spcPct val="90000"/>
                </a:lnSpc>
                <a:spcBef>
                  <a:spcPts val="600"/>
                </a:spcBef>
                <a:spcAft>
                  <a:spcPts val="0"/>
                </a:spcAft>
                <a:buClr>
                  <a:srgbClr val="666666"/>
                </a:buClr>
                <a:buSzPts val="1120"/>
                <a:buFont typeface="Arial"/>
                <a:buChar char="/"/>
              </a:pPr>
              <a:r>
                <a:rPr lang="en-AU" sz="1100" b="0" i="0" u="none" strike="noStrike" cap="none" dirty="0">
                  <a:solidFill>
                    <a:srgbClr val="262626"/>
                  </a:solidFill>
                  <a:latin typeface="Calibri" panose="020F0502020204030204" pitchFamily="34" charset="0"/>
                  <a:ea typeface="Calibri"/>
                  <a:cs typeface="Calibri" panose="020F0502020204030204" pitchFamily="34" charset="0"/>
                  <a:sym typeface="Calibri"/>
                </a:rPr>
                <a:t>Any final decision is under </a:t>
              </a:r>
              <a:r>
                <a:rPr lang="en-AU" sz="1100" b="1" i="0" u="none" strike="noStrike" cap="none" dirty="0">
                  <a:solidFill>
                    <a:srgbClr val="EA5C94"/>
                  </a:solidFill>
                  <a:latin typeface="Calibri" panose="020F0502020204030204" pitchFamily="34" charset="0"/>
                  <a:ea typeface="Calibri"/>
                  <a:cs typeface="Calibri" panose="020F0502020204030204" pitchFamily="34" charset="0"/>
                  <a:sym typeface="Calibri"/>
                </a:rPr>
                <a:t>human validation</a:t>
              </a:r>
              <a:r>
                <a:rPr lang="en-AU" sz="1100" b="0" i="0" u="none" strike="noStrike" cap="none" dirty="0">
                  <a:solidFill>
                    <a:srgbClr val="262626"/>
                  </a:solidFill>
                  <a:latin typeface="Calibri" panose="020F0502020204030204" pitchFamily="34" charset="0"/>
                  <a:ea typeface="Calibri"/>
                  <a:cs typeface="Calibri" panose="020F0502020204030204" pitchFamily="34" charset="0"/>
                  <a:sym typeface="Calibri"/>
                </a:rPr>
                <a:t>. With solid results, can we lower the human intervention? </a:t>
              </a:r>
              <a:endParaRPr lang="en-AU" sz="1100" dirty="0">
                <a:latin typeface="Calibri" panose="020F0502020204030204" pitchFamily="34" charset="0"/>
                <a:cs typeface="Calibri" panose="020F0502020204030204" pitchFamily="34" charset="0"/>
              </a:endParaRPr>
            </a:p>
          </p:txBody>
        </p:sp>
        <p:sp>
          <p:nvSpPr>
            <p:cNvPr id="10" name="Google Shape;970;g2dba83ebaf1_0_101">
              <a:extLst>
                <a:ext uri="{FF2B5EF4-FFF2-40B4-BE49-F238E27FC236}">
                  <a16:creationId xmlns:a16="http://schemas.microsoft.com/office/drawing/2014/main" id="{C67AFD8E-A336-B690-944B-759DB9755F45}"/>
                </a:ext>
              </a:extLst>
            </p:cNvPr>
            <p:cNvSpPr txBox="1"/>
            <p:nvPr/>
          </p:nvSpPr>
          <p:spPr>
            <a:xfrm>
              <a:off x="5809528" y="1842303"/>
              <a:ext cx="1416912" cy="886898"/>
            </a:xfrm>
            <a:prstGeom prst="rect">
              <a:avLst/>
            </a:prstGeom>
            <a:noFill/>
            <a:ln>
              <a:noFill/>
            </a:ln>
          </p:spPr>
          <p:txBody>
            <a:bodyPr spcFirstLastPara="1" wrap="square" lIns="0" tIns="0" rIns="0" bIns="0" anchor="t" anchorCtr="0">
              <a:noAutofit/>
            </a:bodyPr>
            <a:lstStyle/>
            <a:p>
              <a:pPr marL="104775" marR="0" lvl="0" indent="-109220" algn="l" rtl="0">
                <a:lnSpc>
                  <a:spcPct val="90000"/>
                </a:lnSpc>
                <a:spcBef>
                  <a:spcPts val="600"/>
                </a:spcBef>
                <a:spcAft>
                  <a:spcPts val="0"/>
                </a:spcAft>
                <a:buClr>
                  <a:srgbClr val="666666"/>
                </a:buClr>
                <a:buSzPts val="1120"/>
                <a:buFont typeface="Arial"/>
                <a:buChar char="/"/>
              </a:pPr>
              <a:r>
                <a:rPr lang="en-AU" sz="1100" b="0" i="0" u="none" strike="noStrike" cap="none" dirty="0">
                  <a:solidFill>
                    <a:srgbClr val="262626"/>
                  </a:solidFill>
                  <a:latin typeface="Calibri" panose="020F0502020204030204" pitchFamily="34" charset="0"/>
                  <a:ea typeface="Calibri"/>
                  <a:cs typeface="Calibri" panose="020F0502020204030204" pitchFamily="34" charset="0"/>
                  <a:sym typeface="Calibri"/>
                </a:rPr>
                <a:t>Can we consider the </a:t>
              </a:r>
              <a:r>
                <a:rPr lang="en-AU" sz="1100" b="1" i="0" u="none" strike="noStrike" cap="none" dirty="0">
                  <a:solidFill>
                    <a:srgbClr val="EA5C94"/>
                  </a:solidFill>
                  <a:latin typeface="Calibri" panose="020F0502020204030204" pitchFamily="34" charset="0"/>
                  <a:ea typeface="Calibri"/>
                  <a:cs typeface="Calibri" panose="020F0502020204030204" pitchFamily="34" charset="0"/>
                  <a:sym typeface="Calibri"/>
                </a:rPr>
                <a:t>scenario of </a:t>
              </a:r>
              <a:r>
                <a:rPr lang="en-AU" sz="1100" b="1" i="1" u="none" strike="noStrike" cap="none" dirty="0">
                  <a:solidFill>
                    <a:srgbClr val="EA5C94"/>
                  </a:solidFill>
                  <a:latin typeface="Calibri" panose="020F0502020204030204" pitchFamily="34" charset="0"/>
                  <a:ea typeface="Calibri"/>
                  <a:cs typeface="Calibri" panose="020F0502020204030204" pitchFamily="34" charset="0"/>
                  <a:sym typeface="Calibri"/>
                </a:rPr>
                <a:t>majority </a:t>
              </a:r>
              <a:r>
                <a:rPr lang="en-AU" sz="1100" b="0" u="none" strike="noStrike" cap="none" dirty="0">
                  <a:solidFill>
                    <a:srgbClr val="262626"/>
                  </a:solidFill>
                  <a:latin typeface="Calibri" panose="020F0502020204030204" pitchFamily="34" charset="0"/>
                  <a:ea typeface="Calibri"/>
                  <a:cs typeface="Calibri" panose="020F0502020204030204" pitchFamily="34" charset="0"/>
                  <a:sym typeface="Calibri"/>
                </a:rPr>
                <a:t>as </a:t>
              </a:r>
              <a:r>
                <a:rPr lang="en-AU" sz="1100" dirty="0">
                  <a:solidFill>
                    <a:srgbClr val="262626"/>
                  </a:solidFill>
                  <a:latin typeface="Calibri" panose="020F0502020204030204" pitchFamily="34" charset="0"/>
                  <a:ea typeface="Calibri"/>
                  <a:cs typeface="Calibri" panose="020F0502020204030204" pitchFamily="34" charset="0"/>
                  <a:sym typeface="Calibri"/>
                </a:rPr>
                <a:t>opposed to the conservative approach of </a:t>
              </a:r>
              <a:r>
                <a:rPr lang="en-AU" sz="1100" i="1" dirty="0">
                  <a:solidFill>
                    <a:srgbClr val="262626"/>
                  </a:solidFill>
                  <a:latin typeface="Calibri" panose="020F0502020204030204" pitchFamily="34" charset="0"/>
                  <a:ea typeface="Calibri"/>
                  <a:cs typeface="Calibri" panose="020F0502020204030204" pitchFamily="34" charset="0"/>
                  <a:sym typeface="Calibri"/>
                </a:rPr>
                <a:t>unanimity</a:t>
              </a:r>
              <a:r>
                <a:rPr lang="en-AU" sz="1100" dirty="0">
                  <a:solidFill>
                    <a:srgbClr val="262626"/>
                  </a:solidFill>
                  <a:latin typeface="Calibri" panose="020F0502020204030204" pitchFamily="34" charset="0"/>
                  <a:ea typeface="Calibri"/>
                  <a:cs typeface="Calibri" panose="020F0502020204030204" pitchFamily="34" charset="0"/>
                  <a:sym typeface="Calibri"/>
                </a:rPr>
                <a:t>?</a:t>
              </a:r>
              <a:endParaRPr lang="en-AU" sz="1100" dirty="0">
                <a:latin typeface="Calibri" panose="020F0502020204030204" pitchFamily="34" charset="0"/>
                <a:cs typeface="Calibri" panose="020F0502020204030204" pitchFamily="34" charset="0"/>
              </a:endParaRPr>
            </a:p>
          </p:txBody>
        </p:sp>
        <p:sp>
          <p:nvSpPr>
            <p:cNvPr id="11" name="Google Shape;970;g2dba83ebaf1_0_101">
              <a:extLst>
                <a:ext uri="{FF2B5EF4-FFF2-40B4-BE49-F238E27FC236}">
                  <a16:creationId xmlns:a16="http://schemas.microsoft.com/office/drawing/2014/main" id="{F265E3F2-344E-56A0-66BD-B274836145DE}"/>
                </a:ext>
              </a:extLst>
            </p:cNvPr>
            <p:cNvSpPr txBox="1"/>
            <p:nvPr/>
          </p:nvSpPr>
          <p:spPr>
            <a:xfrm>
              <a:off x="7432131" y="1842303"/>
              <a:ext cx="1551287" cy="1650571"/>
            </a:xfrm>
            <a:prstGeom prst="rect">
              <a:avLst/>
            </a:prstGeom>
            <a:noFill/>
            <a:ln>
              <a:noFill/>
            </a:ln>
          </p:spPr>
          <p:txBody>
            <a:bodyPr spcFirstLastPara="1" wrap="square" lIns="0" tIns="0" rIns="0" bIns="0" anchor="t" anchorCtr="0">
              <a:noAutofit/>
            </a:bodyPr>
            <a:lstStyle/>
            <a:p>
              <a:pPr marL="104775" marR="0" lvl="0" indent="-109220" algn="l" rtl="0">
                <a:lnSpc>
                  <a:spcPct val="90000"/>
                </a:lnSpc>
                <a:spcBef>
                  <a:spcPts val="600"/>
                </a:spcBef>
                <a:spcAft>
                  <a:spcPts val="0"/>
                </a:spcAft>
                <a:buClr>
                  <a:srgbClr val="666666"/>
                </a:buClr>
                <a:buSzPts val="1120"/>
                <a:buFont typeface="Arial"/>
                <a:buChar char="/"/>
              </a:pPr>
              <a:r>
                <a:rPr lang="en-AU" sz="1100" b="0" i="0" u="none" strike="noStrike" cap="none" dirty="0">
                  <a:solidFill>
                    <a:srgbClr val="262626"/>
                  </a:solidFill>
                  <a:latin typeface="Calibri" panose="020F0502020204030204" pitchFamily="34" charset="0"/>
                  <a:ea typeface="Calibri"/>
                  <a:cs typeface="Calibri" panose="020F0502020204030204" pitchFamily="34" charset="0"/>
                  <a:sym typeface="Calibri"/>
                </a:rPr>
                <a:t>These algorithms have been trained to detect </a:t>
              </a:r>
              <a:r>
                <a:rPr lang="en-AU" sz="1100" b="1" i="0" u="none" strike="noStrike" cap="none" dirty="0">
                  <a:solidFill>
                    <a:srgbClr val="EA5C94"/>
                  </a:solidFill>
                  <a:latin typeface="Calibri" panose="020F0502020204030204" pitchFamily="34" charset="0"/>
                  <a:ea typeface="Calibri"/>
                  <a:cs typeface="Calibri" panose="020F0502020204030204" pitchFamily="34" charset="0"/>
                  <a:sym typeface="Calibri"/>
                </a:rPr>
                <a:t>low probability </a:t>
              </a:r>
              <a:r>
                <a:rPr lang="en-AU" sz="1100" b="0" i="0" u="none" strike="noStrike" cap="none" dirty="0">
                  <a:solidFill>
                    <a:srgbClr val="262626"/>
                  </a:solidFill>
                  <a:latin typeface="Calibri" panose="020F0502020204030204" pitchFamily="34" charset="0"/>
                  <a:ea typeface="Calibri"/>
                  <a:cs typeface="Calibri" panose="020F0502020204030204" pitchFamily="34" charset="0"/>
                  <a:sym typeface="Calibri"/>
                </a:rPr>
                <a:t>of being selected, but </a:t>
              </a:r>
              <a:r>
                <a:rPr lang="en-AU" sz="1100" dirty="0">
                  <a:solidFill>
                    <a:srgbClr val="262626"/>
                  </a:solidFill>
                  <a:latin typeface="Calibri" panose="020F0502020204030204" pitchFamily="34" charset="0"/>
                  <a:ea typeface="Calibri"/>
                  <a:cs typeface="Calibri" panose="020F0502020204030204" pitchFamily="34" charset="0"/>
                  <a:sym typeface="Calibri"/>
                </a:rPr>
                <a:t>what conditions would need to be met for the solution to be applied to identify the “best” proposals instead</a:t>
              </a:r>
              <a:r>
                <a:rPr lang="en-AU" sz="1100" b="0" i="0" u="none" strike="noStrike" cap="none" dirty="0">
                  <a:solidFill>
                    <a:srgbClr val="262626"/>
                  </a:solidFill>
                  <a:latin typeface="Calibri" panose="020F0502020204030204" pitchFamily="34" charset="0"/>
                  <a:ea typeface="Calibri"/>
                  <a:cs typeface="Calibri" panose="020F0502020204030204" pitchFamily="34" charset="0"/>
                  <a:sym typeface="Calibri"/>
                </a:rPr>
                <a:t>?</a:t>
              </a:r>
              <a:endParaRPr lang="en-AU" sz="1100" dirty="0">
                <a:latin typeface="Calibri" panose="020F0502020204030204" pitchFamily="34" charset="0"/>
                <a:cs typeface="Calibri" panose="020F0502020204030204" pitchFamily="34" charset="0"/>
              </a:endParaRPr>
            </a:p>
            <a:p>
              <a:pPr marL="107999" marR="0" lvl="0" indent="-36879" algn="l" rtl="0">
                <a:lnSpc>
                  <a:spcPct val="90000"/>
                </a:lnSpc>
                <a:spcBef>
                  <a:spcPts val="600"/>
                </a:spcBef>
                <a:spcAft>
                  <a:spcPts val="300"/>
                </a:spcAft>
                <a:buClr>
                  <a:srgbClr val="666666"/>
                </a:buClr>
                <a:buSzPts val="1120"/>
                <a:buFont typeface="Arial"/>
                <a:buNone/>
              </a:pPr>
              <a:endParaRPr lang="en-AU" sz="1100" b="0" i="0" u="none" strike="noStrike" cap="none" dirty="0">
                <a:solidFill>
                  <a:srgbClr val="262626"/>
                </a:solidFill>
                <a:latin typeface="Calibri" panose="020F0502020204030204" pitchFamily="34" charset="0"/>
                <a:ea typeface="Calibri"/>
                <a:cs typeface="Calibri" panose="020F0502020204030204" pitchFamily="34" charset="0"/>
                <a:sym typeface="Calibri"/>
              </a:endParaRPr>
            </a:p>
          </p:txBody>
        </p:sp>
      </p:grpSp>
      <p:grpSp>
        <p:nvGrpSpPr>
          <p:cNvPr id="14" name="Grupo 13">
            <a:extLst>
              <a:ext uri="{FF2B5EF4-FFF2-40B4-BE49-F238E27FC236}">
                <a16:creationId xmlns:a16="http://schemas.microsoft.com/office/drawing/2014/main" id="{CC586EF5-8184-FFBD-FED0-EF4BB8746D3F}"/>
              </a:ext>
            </a:extLst>
          </p:cNvPr>
          <p:cNvGrpSpPr/>
          <p:nvPr/>
        </p:nvGrpSpPr>
        <p:grpSpPr>
          <a:xfrm>
            <a:off x="2" y="784680"/>
            <a:ext cx="346464" cy="430101"/>
            <a:chOff x="2" y="784681"/>
            <a:chExt cx="346464" cy="304844"/>
          </a:xfrm>
        </p:grpSpPr>
        <p:sp>
          <p:nvSpPr>
            <p:cNvPr id="15" name="Rectangle 10">
              <a:extLst>
                <a:ext uri="{FF2B5EF4-FFF2-40B4-BE49-F238E27FC236}">
                  <a16:creationId xmlns:a16="http://schemas.microsoft.com/office/drawing/2014/main" id="{C9494BC1-85A1-C6A8-86E4-48214A0B343B}"/>
                </a:ext>
              </a:extLst>
            </p:cNvPr>
            <p:cNvSpPr/>
            <p:nvPr/>
          </p:nvSpPr>
          <p:spPr>
            <a:xfrm rot="5400000">
              <a:off x="37925" y="746758"/>
              <a:ext cx="270617" cy="346464"/>
            </a:xfrm>
            <a:prstGeom prst="rect">
              <a:avLst/>
            </a:prstGeom>
            <a:solidFill>
              <a:srgbClr val="EA5C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6" name="Google Shape;260;p2">
              <a:extLst>
                <a:ext uri="{FF2B5EF4-FFF2-40B4-BE49-F238E27FC236}">
                  <a16:creationId xmlns:a16="http://schemas.microsoft.com/office/drawing/2014/main" id="{F3CBDA7E-C9B5-11AE-E67C-6FF22F5DB5C9}"/>
                </a:ext>
              </a:extLst>
            </p:cNvPr>
            <p:cNvSpPr txBox="1">
              <a:spLocks/>
            </p:cNvSpPr>
            <p:nvPr/>
          </p:nvSpPr>
          <p:spPr>
            <a:xfrm>
              <a:off x="118118" y="809927"/>
              <a:ext cx="192190" cy="27959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chemeClr val="dk1"/>
                </a:buClr>
                <a:buSzPts val="1400"/>
                <a:buFont typeface="Arial"/>
                <a:buNone/>
                <a:defRPr sz="1400" b="0" i="1" u="none" strike="noStrike" cap="none">
                  <a:solidFill>
                    <a:schemeClr val="dk1"/>
                  </a:solidFill>
                  <a:latin typeface="Times"/>
                  <a:ea typeface="Times"/>
                  <a:cs typeface="Times"/>
                  <a:sym typeface="Times"/>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pPr marL="0" indent="0" algn="r">
                <a:lnSpc>
                  <a:spcPct val="85000"/>
                </a:lnSpc>
                <a:spcBef>
                  <a:spcPts val="0"/>
                </a:spcBef>
                <a:buSzPct val="100000"/>
              </a:pPr>
              <a:r>
                <a:rPr lang="en-AU" sz="2500" b="1" noProof="1">
                  <a:solidFill>
                    <a:schemeClr val="bg1"/>
                  </a:solidFill>
                  <a:latin typeface="Times" pitchFamily="2" charset="0"/>
                  <a:ea typeface="Calibri"/>
                  <a:cs typeface="Calibri" panose="020F0502020204030204" pitchFamily="34" charset="0"/>
                  <a:sym typeface="Calibri"/>
                </a:rPr>
                <a:t>6</a:t>
              </a:r>
            </a:p>
          </p:txBody>
        </p:sp>
      </p:grpSp>
    </p:spTree>
    <p:extLst>
      <p:ext uri="{BB962C8B-B14F-4D97-AF65-F5344CB8AC3E}">
        <p14:creationId xmlns:p14="http://schemas.microsoft.com/office/powerpoint/2010/main" val="3890804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7" name="Rectangle 6">
            <a:extLst>
              <a:ext uri="{FF2B5EF4-FFF2-40B4-BE49-F238E27FC236}">
                <a16:creationId xmlns:a16="http://schemas.microsoft.com/office/drawing/2014/main" id="{79AABE87-9EB2-5647-8DE8-16FA04D7D7B3}"/>
              </a:ext>
            </a:extLst>
          </p:cNvPr>
          <p:cNvSpPr/>
          <p:nvPr/>
        </p:nvSpPr>
        <p:spPr>
          <a:xfrm rot="5400000">
            <a:off x="2000246" y="-2000250"/>
            <a:ext cx="5143500" cy="9144001"/>
          </a:xfrm>
          <a:prstGeom prst="rect">
            <a:avLst/>
          </a:prstGeom>
          <a:gradFill>
            <a:gsLst>
              <a:gs pos="51000">
                <a:srgbClr val="E2DDD9">
                  <a:alpha val="53000"/>
                </a:srgbClr>
              </a:gs>
              <a:gs pos="8000">
                <a:srgbClr val="E2DDD9">
                  <a:alpha val="92000"/>
                </a:srgbClr>
              </a:gs>
              <a:gs pos="100000">
                <a:srgbClr val="EDE9E6"/>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39D41BA-BA48-954F-95E6-5481821F0C31}"/>
              </a:ext>
            </a:extLst>
          </p:cNvPr>
          <p:cNvSpPr/>
          <p:nvPr/>
        </p:nvSpPr>
        <p:spPr>
          <a:xfrm rot="5400000">
            <a:off x="3724832" y="-1203511"/>
            <a:ext cx="1694327" cy="9144001"/>
          </a:xfrm>
          <a:prstGeom prst="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79" name="Google Shape;979;p18"/>
          <p:cNvPicPr preferRelativeResize="0"/>
          <p:nvPr/>
        </p:nvPicPr>
        <p:blipFill rotWithShape="1">
          <a:blip r:embed="rId3">
            <a:alphaModFix/>
          </a:blip>
          <a:srcRect/>
          <a:stretch/>
        </p:blipFill>
        <p:spPr>
          <a:xfrm>
            <a:off x="798681" y="3021074"/>
            <a:ext cx="3387377" cy="697589"/>
          </a:xfrm>
          <a:prstGeom prst="rect">
            <a:avLst/>
          </a:prstGeom>
          <a:noFill/>
          <a:ln>
            <a:noFill/>
          </a:ln>
        </p:spPr>
      </p:pic>
      <p:sp>
        <p:nvSpPr>
          <p:cNvPr id="980" name="Google Shape;980;p18"/>
          <p:cNvSpPr txBox="1"/>
          <p:nvPr/>
        </p:nvSpPr>
        <p:spPr>
          <a:xfrm>
            <a:off x="1910759" y="1165127"/>
            <a:ext cx="5160198" cy="42890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300"/>
              <a:buFont typeface="Times"/>
              <a:buNone/>
            </a:pPr>
            <a:r>
              <a:rPr lang="en-AU" sz="3300" i="1" dirty="0">
                <a:solidFill>
                  <a:schemeClr val="dk1"/>
                </a:solidFill>
                <a:latin typeface="Times"/>
                <a:ea typeface="Times"/>
                <a:cs typeface="Times"/>
                <a:sym typeface="Times"/>
              </a:rPr>
              <a:t>Thank you for your attention</a:t>
            </a:r>
            <a:endParaRPr lang="en-AU" sz="3300" dirty="0">
              <a:solidFill>
                <a:schemeClr val="dk1"/>
              </a:solidFill>
              <a:latin typeface="Calibri"/>
              <a:ea typeface="Calibri"/>
              <a:cs typeface="Calibri"/>
              <a:sym typeface="Calibri"/>
            </a:endParaRPr>
          </a:p>
        </p:txBody>
      </p:sp>
      <p:grpSp>
        <p:nvGrpSpPr>
          <p:cNvPr id="3" name="Group 2">
            <a:extLst>
              <a:ext uri="{FF2B5EF4-FFF2-40B4-BE49-F238E27FC236}">
                <a16:creationId xmlns:a16="http://schemas.microsoft.com/office/drawing/2014/main" id="{8C5D74A5-1E6D-3889-9389-BF25E1770BBB}"/>
              </a:ext>
            </a:extLst>
          </p:cNvPr>
          <p:cNvGrpSpPr/>
          <p:nvPr/>
        </p:nvGrpSpPr>
        <p:grpSpPr>
          <a:xfrm>
            <a:off x="5114587" y="3168944"/>
            <a:ext cx="2896410" cy="428901"/>
            <a:chOff x="7490792" y="219344"/>
            <a:chExt cx="1766948" cy="261650"/>
          </a:xfrm>
        </p:grpSpPr>
        <p:pic>
          <p:nvPicPr>
            <p:cNvPr id="4" name="Picture 3">
              <a:extLst>
                <a:ext uri="{FF2B5EF4-FFF2-40B4-BE49-F238E27FC236}">
                  <a16:creationId xmlns:a16="http://schemas.microsoft.com/office/drawing/2014/main" id="{EEB5DEA9-5057-4EAB-A759-CA441377737D}"/>
                </a:ext>
              </a:extLst>
            </p:cNvPr>
            <p:cNvPicPr>
              <a:picLocks noChangeAspect="1"/>
            </p:cNvPicPr>
            <p:nvPr/>
          </p:nvPicPr>
          <p:blipFill>
            <a:blip r:embed="rId4"/>
            <a:stretch>
              <a:fillRect/>
            </a:stretch>
          </p:blipFill>
          <p:spPr>
            <a:xfrm>
              <a:off x="7490792" y="225172"/>
              <a:ext cx="732509" cy="192343"/>
            </a:xfrm>
            <a:prstGeom prst="rect">
              <a:avLst/>
            </a:prstGeom>
          </p:spPr>
        </p:pic>
        <p:pic>
          <p:nvPicPr>
            <p:cNvPr id="5" name="Picture 4">
              <a:extLst>
                <a:ext uri="{FF2B5EF4-FFF2-40B4-BE49-F238E27FC236}">
                  <a16:creationId xmlns:a16="http://schemas.microsoft.com/office/drawing/2014/main" id="{E87E592D-2A40-2AB8-BF20-8B58ABFB07DE}"/>
                </a:ext>
              </a:extLst>
            </p:cNvPr>
            <p:cNvPicPr>
              <a:picLocks noChangeAspect="1"/>
            </p:cNvPicPr>
            <p:nvPr/>
          </p:nvPicPr>
          <p:blipFill>
            <a:blip r:embed="rId5"/>
            <a:stretch>
              <a:fillRect/>
            </a:stretch>
          </p:blipFill>
          <p:spPr>
            <a:xfrm>
              <a:off x="8740975" y="219344"/>
              <a:ext cx="516765" cy="261650"/>
            </a:xfrm>
            <a:prstGeom prst="rect">
              <a:avLst/>
            </a:prstGeom>
          </p:spPr>
        </p:pic>
      </p:grpSp>
    </p:spTree>
  </p:cSld>
  <p:clrMapOvr>
    <a:masterClrMapping/>
  </p:clrMapOvr>
</p:sld>
</file>

<file path=ppt/theme/theme1.xml><?xml version="1.0" encoding="utf-8"?>
<a:theme xmlns:a="http://schemas.openxmlformats.org/drawingml/2006/main" name="1_FBLC_plantilla_CAT_v7 rev">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BLC_plantilla_CAT_v7 rev">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57f7ca7-6ab5-4f50-9801-ac383da2ce0e" xsi:nil="true"/>
    <lcf76f155ced4ddcb4097134ff3c332f xmlns="8a158141-373b-4b56-a6d6-95967575cae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17E364DD787342B1E0BB7516D0AD96" ma:contentTypeVersion="15" ma:contentTypeDescription="Create a new document." ma:contentTypeScope="" ma:versionID="06df0dffd5f341f3ce6b79f952229587">
  <xsd:schema xmlns:xsd="http://www.w3.org/2001/XMLSchema" xmlns:xs="http://www.w3.org/2001/XMLSchema" xmlns:p="http://schemas.microsoft.com/office/2006/metadata/properties" xmlns:ns2="8a158141-373b-4b56-a6d6-95967575caed" xmlns:ns3="957f7ca7-6ab5-4f50-9801-ac383da2ce0e" targetNamespace="http://schemas.microsoft.com/office/2006/metadata/properties" ma:root="true" ma:fieldsID="be66162bf9ae5d40b040d3ceb99e9285" ns2:_="" ns3:_="">
    <xsd:import namespace="8a158141-373b-4b56-a6d6-95967575caed"/>
    <xsd:import namespace="957f7ca7-6ab5-4f50-9801-ac383da2ce0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158141-373b-4b56-a6d6-95967575ca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bc0f795-3120-4af3-b474-0d86cc53418c"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7f7ca7-6ab5-4f50-9801-ac383da2ce0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94a503f-18cd-4012-8b42-bb73484732c5}" ma:internalName="TaxCatchAll" ma:showField="CatchAllData" ma:web="957f7ca7-6ab5-4f50-9801-ac383da2ce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6C10AB-CD45-407E-86D1-6C77986423E1}">
  <ds:schemaRefs>
    <ds:schemaRef ds:uri="http://schemas.microsoft.com/office/2006/metadata/properties"/>
    <ds:schemaRef ds:uri="http://schemas.microsoft.com/office/infopath/2007/PartnerControls"/>
    <ds:schemaRef ds:uri="957f7ca7-6ab5-4f50-9801-ac383da2ce0e"/>
    <ds:schemaRef ds:uri="8a158141-373b-4b56-a6d6-95967575caed"/>
  </ds:schemaRefs>
</ds:datastoreItem>
</file>

<file path=customXml/itemProps2.xml><?xml version="1.0" encoding="utf-8"?>
<ds:datastoreItem xmlns:ds="http://schemas.openxmlformats.org/officeDocument/2006/customXml" ds:itemID="{B15ECE9D-7890-4BFB-A681-197E762DFF7E}">
  <ds:schemaRefs>
    <ds:schemaRef ds:uri="http://schemas.microsoft.com/sharepoint/v3/contenttype/forms"/>
  </ds:schemaRefs>
</ds:datastoreItem>
</file>

<file path=customXml/itemProps3.xml><?xml version="1.0" encoding="utf-8"?>
<ds:datastoreItem xmlns:ds="http://schemas.openxmlformats.org/officeDocument/2006/customXml" ds:itemID="{9ED08F0F-5087-4115-9298-1F5CCDA47FCD}"/>
</file>

<file path=docProps/app.xml><?xml version="1.0" encoding="utf-8"?>
<Properties xmlns="http://schemas.openxmlformats.org/officeDocument/2006/extended-properties" xmlns:vt="http://schemas.openxmlformats.org/officeDocument/2006/docPropsVTypes">
  <TotalTime>1481</TotalTime>
  <Words>2619</Words>
  <Application>Microsoft Office PowerPoint</Application>
  <PresentationFormat>Presentació en pantalla (16:9)</PresentationFormat>
  <Paragraphs>405</Paragraphs>
  <Slides>18</Slides>
  <Notes>13</Notes>
  <HiddenSlides>0</HiddenSlides>
  <MMClips>0</MMClips>
  <ScaleCrop>false</ScaleCrop>
  <HeadingPairs>
    <vt:vector size="6" baseType="variant">
      <vt:variant>
        <vt:lpstr>Tipus de lletra utilitzats</vt:lpstr>
      </vt:variant>
      <vt:variant>
        <vt:i4>12</vt:i4>
      </vt:variant>
      <vt:variant>
        <vt:lpstr>Tema</vt:lpstr>
      </vt:variant>
      <vt:variant>
        <vt:i4>2</vt:i4>
      </vt:variant>
      <vt:variant>
        <vt:lpstr>Títols de les diapositives</vt:lpstr>
      </vt:variant>
      <vt:variant>
        <vt:i4>18</vt:i4>
      </vt:variant>
    </vt:vector>
  </HeadingPairs>
  <TitlesOfParts>
    <vt:vector size="32" baseType="lpstr">
      <vt:lpstr>.AppleSystemUIFont</vt:lpstr>
      <vt:lpstr>Arial</vt:lpstr>
      <vt:lpstr>Calibri</vt:lpstr>
      <vt:lpstr>Calibri Light</vt:lpstr>
      <vt:lpstr>Courier New</vt:lpstr>
      <vt:lpstr>La Caixa Frutiger 65 Bold</vt:lpstr>
      <vt:lpstr>Roboto</vt:lpstr>
      <vt:lpstr>Times</vt:lpstr>
      <vt:lpstr>Times New Roman</vt:lpstr>
      <vt:lpstr>Tipo de letra del sistema regular</vt:lpstr>
      <vt:lpstr>Tipus de lletra del sistema normal</vt:lpstr>
      <vt:lpstr>Verdana</vt:lpstr>
      <vt:lpstr>1_FBLC_plantilla_CAT_v7 rev</vt:lpstr>
      <vt:lpstr>FBLC_plantilla_CAT_v7 rev</vt:lpstr>
      <vt:lpstr>Presentació del PowerPoint</vt:lpstr>
      <vt:lpstr>Outline</vt:lpstr>
      <vt:lpstr>Presentació del PowerPoint</vt:lpstr>
      <vt:lpstr>Presentació del PowerPoint</vt:lpstr>
      <vt:lpstr>Process Remote Evaluation</vt:lpstr>
      <vt:lpstr>Matching: a HUGE lineal optimization problem</vt:lpstr>
      <vt:lpstr>AI-assisted eligibility process:  Prior Ethical considerations</vt:lpstr>
      <vt:lpstr>Presentació del PowerPoint</vt:lpstr>
      <vt:lpstr>AI to assess elegibility: LCF journey</vt:lpstr>
      <vt:lpstr>Proof of concept</vt:lpstr>
      <vt:lpstr>Pilot: 3 rejection scenarios and expert confirmation</vt:lpstr>
      <vt:lpstr>Pilot 3: results</vt:lpstr>
      <vt:lpstr>POC: initial version of explainability</vt:lpstr>
      <vt:lpstr>Pilot: workshop with experts</vt:lpstr>
      <vt:lpstr>Application 2023: Results</vt:lpstr>
      <vt:lpstr>Main takeaways &amp; conditions for success</vt:lpstr>
      <vt:lpstr>Ongoing &amp; future work – Open Questions</vt:lpstr>
      <vt:lpstr>Presentació del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AI-assisted pre-screening of biomedical research proposals Ethical considerations and the pilot case of "la Caixa" Foundation</dc:title>
  <dc:creator>Randstad - Isaac Iglesias Amalrich</dc:creator>
  <cp:lastModifiedBy>Carla Carbonell Cortés</cp:lastModifiedBy>
  <cp:revision>41</cp:revision>
  <dcterms:created xsi:type="dcterms:W3CDTF">2020-03-27T11:54:44Z</dcterms:created>
  <dcterms:modified xsi:type="dcterms:W3CDTF">2024-06-06T14:16:17Z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0x010100DD17E364DD787342B1E0BB7516D0AD96</vt:lpwstr>
  </property>
  <property fmtid="{D5CDD505-2E9C-101B-9397-08002B2CF9AE}" pid="4" name="MediaServiceImageTags">
    <vt:lpwstr/>
  </property>
</Properties>
</file>