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nva Sans" panose="020B0503030501040103" pitchFamily="34" charset="0"/>
      <p:regular r:id="rId14"/>
    </p:embeddedFont>
    <p:embeddedFont>
      <p:font typeface="Roboto Bold" panose="02000000000000000000" pitchFamily="2" charset="0"/>
      <p:regular r:id="rId15"/>
      <p:bold r:id="rId16"/>
    </p:embeddedFont>
    <p:embeddedFont>
      <p:font typeface="Source Sans Pro" panose="020B0503030403020204" pitchFamily="34" charset="0"/>
      <p:regular r:id="rId17"/>
    </p:embeddedFont>
    <p:embeddedFont>
      <p:font typeface="Source Sans Pro Bold" panose="020B0703030403020204" pitchFamily="3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40" autoAdjust="0"/>
  </p:normalViewPr>
  <p:slideViewPr>
    <p:cSldViewPr>
      <p:cViewPr varScale="1">
        <p:scale>
          <a:sx n="68" d="100"/>
          <a:sy n="68" d="100"/>
        </p:scale>
        <p:origin x="100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sv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hyperlink" Target="https://drive.google.com/file/d/1TMrbfGPHGOW_1Qe75bO6Nc2ATatvarbw/view?usp=shari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3774616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74617" cy="1913890"/>
            </a:xfrm>
            <a:custGeom>
              <a:avLst/>
              <a:gdLst/>
              <a:ahLst/>
              <a:cxnLst/>
              <a:rect l="l" t="t" r="r" b="b"/>
              <a:pathLst>
                <a:path w="3774617" h="1913890">
                  <a:moveTo>
                    <a:pt x="0" y="0"/>
                  </a:moveTo>
                  <a:lnTo>
                    <a:pt x="3774617" y="0"/>
                  </a:lnTo>
                  <a:lnTo>
                    <a:pt x="3774617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E2C25">
                <a:alpha val="69804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 flipH="1" flipV="1">
            <a:off x="0" y="0"/>
            <a:ext cx="2614584" cy="2614584"/>
          </a:xfrm>
          <a:custGeom>
            <a:avLst/>
            <a:gdLst/>
            <a:ahLst/>
            <a:cxnLst/>
            <a:rect l="l" t="t" r="r" b="b"/>
            <a:pathLst>
              <a:path w="2614584" h="2614584">
                <a:moveTo>
                  <a:pt x="2614584" y="2614584"/>
                </a:moveTo>
                <a:lnTo>
                  <a:pt x="0" y="2614584"/>
                </a:lnTo>
                <a:lnTo>
                  <a:pt x="0" y="0"/>
                </a:lnTo>
                <a:lnTo>
                  <a:pt x="2614584" y="0"/>
                </a:lnTo>
                <a:lnTo>
                  <a:pt x="2614584" y="26145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73416" y="7672416"/>
            <a:ext cx="2614584" cy="2614584"/>
          </a:xfrm>
          <a:custGeom>
            <a:avLst/>
            <a:gdLst/>
            <a:ahLst/>
            <a:cxnLst/>
            <a:rect l="l" t="t" r="r" b="b"/>
            <a:pathLst>
              <a:path w="2614584" h="2614584">
                <a:moveTo>
                  <a:pt x="0" y="0"/>
                </a:moveTo>
                <a:lnTo>
                  <a:pt x="2614584" y="0"/>
                </a:lnTo>
                <a:lnTo>
                  <a:pt x="2614584" y="2614584"/>
                </a:lnTo>
                <a:lnTo>
                  <a:pt x="0" y="26145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956723" y="2825637"/>
            <a:ext cx="989135" cy="989135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686548" y="3906162"/>
            <a:ext cx="14914904" cy="1992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6"/>
              </a:lnSpc>
            </a:pPr>
            <a:r>
              <a:rPr lang="en-US" sz="5661">
                <a:solidFill>
                  <a:srgbClr val="FFFFFF"/>
                </a:solidFill>
                <a:latin typeface="Roboto Bold"/>
              </a:rPr>
              <a:t>VISUALIZING COLONIAL BIAS </a:t>
            </a:r>
          </a:p>
          <a:p>
            <a:pPr algn="ctr">
              <a:lnSpc>
                <a:spcPts val="7926"/>
              </a:lnSpc>
              <a:spcBef>
                <a:spcPct val="0"/>
              </a:spcBef>
            </a:pPr>
            <a:r>
              <a:rPr lang="en-US" sz="5661">
                <a:solidFill>
                  <a:srgbClr val="FFFFFF"/>
                </a:solidFill>
                <a:latin typeface="Roboto Bold"/>
              </a:rPr>
              <a:t>IN NATURAL HISTORY COLLECTIONS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649433" y="2825637"/>
            <a:ext cx="989135" cy="98913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9342143" y="2825637"/>
            <a:ext cx="989135" cy="989135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-848613" y="7241691"/>
            <a:ext cx="4033217" cy="403321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03395" y="-987909"/>
            <a:ext cx="4033217" cy="403321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5045449" y="6367218"/>
            <a:ext cx="7800816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spc="709">
                <a:solidFill>
                  <a:srgbClr val="FFFFFF"/>
                </a:solidFill>
                <a:latin typeface="Source Sans Pro"/>
              </a:rPr>
              <a:t>SAKURA MORALES FURUTA*</a:t>
            </a:r>
          </a:p>
          <a:p>
            <a:pPr algn="ctr">
              <a:lnSpc>
                <a:spcPts val="2799"/>
              </a:lnSpc>
            </a:pPr>
            <a:r>
              <a:rPr lang="en-US" sz="1999" spc="709">
                <a:solidFill>
                  <a:srgbClr val="FFFFFF"/>
                </a:solidFill>
                <a:latin typeface="Source Sans Pro"/>
              </a:rPr>
              <a:t>ANA REVIEJO SALAMANCA*</a:t>
            </a:r>
          </a:p>
          <a:p>
            <a:pPr algn="ctr">
              <a:lnSpc>
                <a:spcPts val="2799"/>
              </a:lnSpc>
            </a:pPr>
            <a:r>
              <a:rPr lang="en-US" sz="1999" spc="709">
                <a:solidFill>
                  <a:srgbClr val="FFFFFF"/>
                </a:solidFill>
                <a:latin typeface="Source Sans Pro"/>
              </a:rPr>
              <a:t>MICHAELA TODD*</a:t>
            </a:r>
          </a:p>
          <a:p>
            <a:pPr algn="ctr">
              <a:lnSpc>
                <a:spcPts val="2799"/>
              </a:lnSpc>
            </a:pPr>
            <a:r>
              <a:rPr lang="en-US" sz="1999" spc="709">
                <a:solidFill>
                  <a:srgbClr val="FFFFFF"/>
                </a:solidFill>
                <a:latin typeface="Source Sans Pro"/>
              </a:rPr>
              <a:t>LISE STORK</a:t>
            </a:r>
          </a:p>
          <a:p>
            <a:pPr algn="ctr">
              <a:lnSpc>
                <a:spcPts val="2799"/>
              </a:lnSpc>
            </a:pPr>
            <a:r>
              <a:rPr lang="en-US" sz="1999" spc="709">
                <a:solidFill>
                  <a:srgbClr val="FFFFFF"/>
                </a:solidFill>
                <a:latin typeface="Source Sans Pro"/>
              </a:rPr>
              <a:t>ANDREAS WEBER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endParaRPr lang="en-US" sz="1999" spc="709">
              <a:solidFill>
                <a:srgbClr val="FFFFFF"/>
              </a:solidFill>
              <a:latin typeface="Source Sans Pro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4876763" y="1817931"/>
            <a:ext cx="1593306" cy="1593306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817931" y="6875763"/>
            <a:ext cx="1593306" cy="1593306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4768092" y="8898780"/>
            <a:ext cx="8078173" cy="17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3"/>
              </a:lnSpc>
              <a:spcBef>
                <a:spcPct val="0"/>
              </a:spcBef>
            </a:pPr>
            <a:r>
              <a:rPr lang="en-US" sz="1194">
                <a:solidFill>
                  <a:srgbClr val="FFFFFF"/>
                </a:solidFill>
                <a:latin typeface="Source Sans Pro"/>
              </a:rPr>
              <a:t>* Sakura Morales Furuta, Ana Reviejo Salamanca and Michaela Todd share the first authorship of this presentation and paper.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83549" y="631467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57390" y="2884441"/>
            <a:ext cx="6124199" cy="6124174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t="-3333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461750" y="406252"/>
            <a:ext cx="1187277" cy="494567"/>
            <a:chOff x="0" y="0"/>
            <a:chExt cx="1583036" cy="659423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59423" cy="659423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461807" y="0"/>
              <a:ext cx="659423" cy="659423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923613" y="0"/>
              <a:ext cx="659423" cy="659423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</p:grpSp>
      <p:grpSp>
        <p:nvGrpSpPr>
          <p:cNvPr id="13" name="Group 13"/>
          <p:cNvGrpSpPr/>
          <p:nvPr/>
        </p:nvGrpSpPr>
        <p:grpSpPr>
          <a:xfrm>
            <a:off x="2836366" y="1557674"/>
            <a:ext cx="4114215" cy="4114199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t="-16666" b="-16666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470523" y="488123"/>
            <a:ext cx="2731686" cy="28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Roboto Bold"/>
              </a:rPr>
              <a:t>DH BENELUX - LEUVEN 2024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6007" y="1047750"/>
            <a:ext cx="7077114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6499">
                <a:solidFill>
                  <a:srgbClr val="FFFFFF"/>
                </a:solidFill>
                <a:latin typeface="Roboto Bold"/>
              </a:rPr>
              <a:t>Our Project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00769" y="2058666"/>
            <a:ext cx="11119080" cy="7199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1" lvl="1" indent="-345435" algn="l">
              <a:lnSpc>
                <a:spcPts val="639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Source Sans Pro"/>
              </a:rPr>
              <a:t>First things first: </a:t>
            </a:r>
            <a:r>
              <a:rPr lang="en-US" sz="3199">
                <a:solidFill>
                  <a:srgbClr val="62A64C"/>
                </a:solidFill>
                <a:latin typeface="Source Sans Pro Bold"/>
              </a:rPr>
              <a:t>Who are we?</a:t>
            </a:r>
            <a:r>
              <a:rPr lang="en-US" sz="3199">
                <a:solidFill>
                  <a:srgbClr val="FFFFFF"/>
                </a:solidFill>
                <a:latin typeface="Source Sans Pro Bold"/>
              </a:rPr>
              <a:t> </a:t>
            </a:r>
          </a:p>
          <a:p>
            <a:pPr marL="690871" lvl="1" indent="-345435" algn="l">
              <a:lnSpc>
                <a:spcPts val="639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Source Sans Pro"/>
              </a:rPr>
              <a:t>Task: </a:t>
            </a:r>
            <a:r>
              <a:rPr lang="en-US" sz="3199">
                <a:solidFill>
                  <a:srgbClr val="62A64C"/>
                </a:solidFill>
                <a:latin typeface="Source Sans Pro Bold"/>
              </a:rPr>
              <a:t>visualise colonial bias</a:t>
            </a:r>
            <a:r>
              <a:rPr lang="en-US" sz="3199">
                <a:solidFill>
                  <a:srgbClr val="FFFFFF"/>
                </a:solidFill>
                <a:latin typeface="Source Sans Pro"/>
              </a:rPr>
              <a:t> of natural history collections... in 4 weeks!</a:t>
            </a:r>
          </a:p>
          <a:p>
            <a:pPr marL="690871" lvl="1" indent="-345435" algn="l">
              <a:lnSpc>
                <a:spcPts val="639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Source Sans Pro"/>
              </a:rPr>
              <a:t>Rich world of (natural history) data BUT </a:t>
            </a:r>
            <a:r>
              <a:rPr lang="en-US" sz="3199">
                <a:solidFill>
                  <a:srgbClr val="62A64C"/>
                </a:solidFill>
                <a:latin typeface="Source Sans Pro Bold"/>
              </a:rPr>
              <a:t>limited accessibility</a:t>
            </a:r>
          </a:p>
          <a:p>
            <a:pPr marL="690871" lvl="1" indent="-345435" algn="l">
              <a:lnSpc>
                <a:spcPts val="639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Source Sans Pro"/>
              </a:rPr>
              <a:t>Goals: </a:t>
            </a:r>
          </a:p>
          <a:p>
            <a:pPr marL="1381742" lvl="2" indent="-460581" algn="l">
              <a:lnSpc>
                <a:spcPts val="6399"/>
              </a:lnSpc>
              <a:buFont typeface="Arial"/>
              <a:buChar char="⚬"/>
            </a:pPr>
            <a:r>
              <a:rPr lang="en-US" sz="3199">
                <a:solidFill>
                  <a:srgbClr val="FFFFFF"/>
                </a:solidFill>
                <a:latin typeface="Source Sans Pro"/>
              </a:rPr>
              <a:t>Address a gap in historical research and computer science research</a:t>
            </a:r>
          </a:p>
          <a:p>
            <a:pPr marL="1381742" lvl="2" indent="-460581" algn="l">
              <a:lnSpc>
                <a:spcPts val="6399"/>
              </a:lnSpc>
              <a:buFont typeface="Arial"/>
              <a:buChar char="⚬"/>
            </a:pPr>
            <a:r>
              <a:rPr lang="en-US" sz="3199">
                <a:solidFill>
                  <a:srgbClr val="FFFFFF"/>
                </a:solidFill>
                <a:latin typeface="Source Sans Pro"/>
              </a:rPr>
              <a:t>Highlight </a:t>
            </a:r>
            <a:r>
              <a:rPr lang="en-US" sz="3199">
                <a:solidFill>
                  <a:srgbClr val="62A64C"/>
                </a:solidFill>
                <a:latin typeface="Source Sans Pro Bold"/>
              </a:rPr>
              <a:t>importance of accurate and accessible visual representations of biodiversity collection histories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812285" y="2237958"/>
            <a:ext cx="5560412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6499">
                <a:solidFill>
                  <a:srgbClr val="FFFFFF"/>
                </a:solidFill>
                <a:latin typeface="Roboto Bold"/>
              </a:rPr>
              <a:t>Dataset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812285" y="1345171"/>
            <a:ext cx="1187277" cy="494567"/>
            <a:chOff x="0" y="0"/>
            <a:chExt cx="1583036" cy="65942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59423" cy="659423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461807" y="0"/>
              <a:ext cx="659423" cy="659423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  <p:grpSp>
          <p:nvGrpSpPr>
            <p:cNvPr id="10" name="Group 10"/>
            <p:cNvGrpSpPr/>
            <p:nvPr/>
          </p:nvGrpSpPr>
          <p:grpSpPr>
            <a:xfrm>
              <a:off x="923613" y="0"/>
              <a:ext cx="659423" cy="659423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</p:grpSp>
      <p:sp>
        <p:nvSpPr>
          <p:cNvPr id="12" name="TextBox 12"/>
          <p:cNvSpPr txBox="1"/>
          <p:nvPr/>
        </p:nvSpPr>
        <p:spPr>
          <a:xfrm>
            <a:off x="9789442" y="3998027"/>
            <a:ext cx="7583177" cy="5921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endParaRPr/>
          </a:p>
          <a:p>
            <a:pPr marL="573673" lvl="1" indent="-286837" algn="l">
              <a:lnSpc>
                <a:spcPts val="3959"/>
              </a:lnSpc>
              <a:buFont typeface="Arial"/>
              <a:buChar char="•"/>
            </a:pPr>
            <a:r>
              <a:rPr lang="en-US" sz="2657">
                <a:solidFill>
                  <a:srgbClr val="FFFFFF"/>
                </a:solidFill>
                <a:latin typeface="Source Sans Pro"/>
              </a:rPr>
              <a:t>Created by Amsterdam University, Leiden University, Wageningen University and Research Centre (National Herbarium Nederland) and the Dutch National Natural History Museum Naturalis in Leiden</a:t>
            </a:r>
          </a:p>
          <a:p>
            <a:pPr algn="l">
              <a:lnSpc>
                <a:spcPts val="3959"/>
              </a:lnSpc>
            </a:pPr>
            <a:endParaRPr lang="en-US" sz="2657">
              <a:solidFill>
                <a:srgbClr val="FFFFFF"/>
              </a:solidFill>
              <a:latin typeface="Source Sans Pro"/>
            </a:endParaRPr>
          </a:p>
          <a:p>
            <a:pPr marL="573673" lvl="1" indent="-286837" algn="l">
              <a:lnSpc>
                <a:spcPts val="3959"/>
              </a:lnSpc>
              <a:buFont typeface="Arial"/>
              <a:buChar char="•"/>
            </a:pPr>
            <a:r>
              <a:rPr lang="en-US" sz="2657">
                <a:solidFill>
                  <a:srgbClr val="FFFFFF"/>
                </a:solidFill>
                <a:latin typeface="Source Sans Pro"/>
              </a:rPr>
              <a:t>5 million entries </a:t>
            </a:r>
          </a:p>
          <a:p>
            <a:pPr algn="l">
              <a:lnSpc>
                <a:spcPts val="3959"/>
              </a:lnSpc>
            </a:pPr>
            <a:endParaRPr lang="en-US" sz="2657">
              <a:solidFill>
                <a:srgbClr val="FFFFFF"/>
              </a:solidFill>
              <a:latin typeface="Source Sans Pro"/>
            </a:endParaRPr>
          </a:p>
          <a:p>
            <a:pPr marL="573673" lvl="1" indent="-286837" algn="l">
              <a:lnSpc>
                <a:spcPts val="3959"/>
              </a:lnSpc>
              <a:buFont typeface="Arial"/>
              <a:buChar char="•"/>
            </a:pPr>
            <a:r>
              <a:rPr lang="en-US" sz="2657">
                <a:solidFill>
                  <a:srgbClr val="FFFFFF"/>
                </a:solidFill>
                <a:latin typeface="Source Sans Pro"/>
              </a:rPr>
              <a:t>From 1550 - 2023</a:t>
            </a:r>
          </a:p>
          <a:p>
            <a:pPr algn="l">
              <a:lnSpc>
                <a:spcPts val="3959"/>
              </a:lnSpc>
            </a:pPr>
            <a:endParaRPr lang="en-US" sz="2657">
              <a:solidFill>
                <a:srgbClr val="FFFFFF"/>
              </a:solidFill>
              <a:latin typeface="Source Sans Pro"/>
            </a:endParaRPr>
          </a:p>
          <a:p>
            <a:pPr algn="l">
              <a:lnSpc>
                <a:spcPts val="3959"/>
              </a:lnSpc>
            </a:pPr>
            <a:endParaRPr lang="en-US" sz="2657">
              <a:solidFill>
                <a:srgbClr val="FFFFFF"/>
              </a:solidFill>
              <a:latin typeface="Source Sans Pr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470523" y="488123"/>
            <a:ext cx="2731686" cy="28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Roboto Bold"/>
              </a:rPr>
              <a:t>DH BENELUX - LEUVEN 2024</a:t>
            </a:r>
          </a:p>
        </p:txBody>
      </p:sp>
      <p:sp>
        <p:nvSpPr>
          <p:cNvPr id="14" name="Freeform 14"/>
          <p:cNvSpPr/>
          <p:nvPr/>
        </p:nvSpPr>
        <p:spPr>
          <a:xfrm>
            <a:off x="558286" y="1345171"/>
            <a:ext cx="8710899" cy="8941829"/>
          </a:xfrm>
          <a:custGeom>
            <a:avLst/>
            <a:gdLst/>
            <a:ahLst/>
            <a:cxnLst/>
            <a:rect l="l" t="t" r="r" b="b"/>
            <a:pathLst>
              <a:path w="8710899" h="8941829">
                <a:moveTo>
                  <a:pt x="0" y="0"/>
                </a:moveTo>
                <a:lnTo>
                  <a:pt x="8710898" y="0"/>
                </a:lnTo>
                <a:lnTo>
                  <a:pt x="8710898" y="8941829"/>
                </a:lnTo>
                <a:lnTo>
                  <a:pt x="0" y="89418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2197" t="-2911" r="-54500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812285" y="3146008"/>
            <a:ext cx="7537490" cy="537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9"/>
              </a:lnSpc>
              <a:spcBef>
                <a:spcPct val="0"/>
              </a:spcBef>
            </a:pPr>
            <a:r>
              <a:rPr lang="en-US" sz="3164">
                <a:solidFill>
                  <a:srgbClr val="FFFFFF"/>
                </a:solidFill>
                <a:latin typeface="Source Sans Pro Bold"/>
              </a:rPr>
              <a:t>Naturalis Biodiversity Center (NL) - Botany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3307168"/>
            <a:ext cx="494567" cy="494567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5055" y="3307168"/>
            <a:ext cx="494567" cy="494567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721410" y="3307168"/>
            <a:ext cx="494567" cy="494567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9" name="Freeform 9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5911413" y="6407801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-1232052" flipV="1">
            <a:off x="13172927" y="4025864"/>
            <a:ext cx="1043704" cy="294846"/>
          </a:xfrm>
          <a:custGeom>
            <a:avLst/>
            <a:gdLst/>
            <a:ahLst/>
            <a:cxnLst/>
            <a:rect l="l" t="t" r="r" b="b"/>
            <a:pathLst>
              <a:path w="1043704" h="294846">
                <a:moveTo>
                  <a:pt x="0" y="294846"/>
                </a:moveTo>
                <a:lnTo>
                  <a:pt x="1043704" y="294846"/>
                </a:lnTo>
                <a:lnTo>
                  <a:pt x="1043704" y="0"/>
                </a:lnTo>
                <a:lnTo>
                  <a:pt x="0" y="0"/>
                </a:lnTo>
                <a:lnTo>
                  <a:pt x="0" y="29484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2017188"/>
            <a:ext cx="14484061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6499">
                <a:solidFill>
                  <a:srgbClr val="FFFFFF"/>
                </a:solidFill>
                <a:latin typeface="Roboto Bold"/>
              </a:rPr>
              <a:t>Visualizing Data in Microsoft Power BI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73752" y="4731575"/>
            <a:ext cx="5275322" cy="86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  <a:spcBef>
                <a:spcPct val="0"/>
              </a:spcBef>
            </a:pPr>
            <a:r>
              <a:rPr lang="en-US" sz="2523">
                <a:solidFill>
                  <a:srgbClr val="FFFFFF"/>
                </a:solidFill>
                <a:latin typeface="Source Sans Pro"/>
              </a:rPr>
              <a:t>Loading dataset into Power BI as an Excel sheet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68694" y="4646885"/>
            <a:ext cx="1445916" cy="97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48"/>
              </a:lnSpc>
              <a:spcBef>
                <a:spcPct val="0"/>
              </a:spcBef>
            </a:pPr>
            <a:r>
              <a:rPr lang="en-US" sz="5677">
                <a:solidFill>
                  <a:srgbClr val="62A64C"/>
                </a:solidFill>
                <a:latin typeface="Source Sans Pro Bold"/>
              </a:rPr>
              <a:t>01.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14609" y="7107126"/>
            <a:ext cx="5311910" cy="129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2523">
                <a:solidFill>
                  <a:srgbClr val="FFFFFF"/>
                </a:solidFill>
                <a:latin typeface="Source Sans Pro"/>
              </a:rPr>
              <a:t>Choosing appropiate visualisations for our data:</a:t>
            </a:r>
          </a:p>
          <a:p>
            <a:pPr algn="l">
              <a:lnSpc>
                <a:spcPts val="3532"/>
              </a:lnSpc>
              <a:spcBef>
                <a:spcPct val="0"/>
              </a:spcBef>
            </a:pPr>
            <a:r>
              <a:rPr lang="en-US" sz="2523">
                <a:solidFill>
                  <a:srgbClr val="FFFFFF"/>
                </a:solidFill>
                <a:latin typeface="Source Sans Pro"/>
              </a:rPr>
              <a:t>World map, pie chart and timeline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01308" y="4646885"/>
            <a:ext cx="1445916" cy="97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48"/>
              </a:lnSpc>
              <a:spcBef>
                <a:spcPct val="0"/>
              </a:spcBef>
            </a:pPr>
            <a:r>
              <a:rPr lang="en-US" sz="5677">
                <a:solidFill>
                  <a:srgbClr val="62A64C"/>
                </a:solidFill>
                <a:latin typeface="Source Sans Pro Bold"/>
              </a:rPr>
              <a:t>02.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63978" y="4481705"/>
            <a:ext cx="5460561" cy="129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  <a:spcBef>
                <a:spcPct val="0"/>
              </a:spcBef>
            </a:pPr>
            <a:r>
              <a:rPr lang="en-US" sz="2523">
                <a:solidFill>
                  <a:srgbClr val="FFFFFF"/>
                </a:solidFill>
                <a:latin typeface="Source Sans Pro"/>
              </a:rPr>
              <a:t>Splitting the eventDate row (date of registration of the specimen) into two to create a timeline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68694" y="7022435"/>
            <a:ext cx="1445916" cy="97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48"/>
              </a:lnSpc>
              <a:spcBef>
                <a:spcPct val="0"/>
              </a:spcBef>
            </a:pPr>
            <a:r>
              <a:rPr lang="en-US" sz="5677">
                <a:solidFill>
                  <a:srgbClr val="62A64C"/>
                </a:solidFill>
                <a:latin typeface="Source Sans Pro Bold"/>
              </a:rPr>
              <a:t>03.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85324" y="6889303"/>
            <a:ext cx="5639215" cy="1735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2523">
                <a:solidFill>
                  <a:srgbClr val="FFFFFF"/>
                </a:solidFill>
                <a:latin typeface="Source Sans Pro"/>
              </a:rPr>
              <a:t>Choosing appropiate filters for our data: </a:t>
            </a:r>
          </a:p>
          <a:p>
            <a:pPr algn="l">
              <a:lnSpc>
                <a:spcPts val="3532"/>
              </a:lnSpc>
            </a:pPr>
            <a:endParaRPr lang="en-US" sz="2523">
              <a:solidFill>
                <a:srgbClr val="FFFFFF"/>
              </a:solidFill>
              <a:latin typeface="Source Sans Pro"/>
            </a:endParaRPr>
          </a:p>
          <a:p>
            <a:pPr algn="l">
              <a:lnSpc>
                <a:spcPts val="3532"/>
              </a:lnSpc>
              <a:spcBef>
                <a:spcPct val="0"/>
              </a:spcBef>
            </a:pPr>
            <a:r>
              <a:rPr lang="en-US" sz="2523">
                <a:solidFill>
                  <a:srgbClr val="FFFFFF"/>
                </a:solidFill>
                <a:latin typeface="Source Sans Pro"/>
              </a:rPr>
              <a:t>Recorded by, Family, Continent and Type of Status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01308" y="7022435"/>
            <a:ext cx="1445916" cy="97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48"/>
              </a:lnSpc>
              <a:spcBef>
                <a:spcPct val="0"/>
              </a:spcBef>
            </a:pPr>
            <a:r>
              <a:rPr lang="en-US" sz="5677">
                <a:solidFill>
                  <a:srgbClr val="62A64C"/>
                </a:solidFill>
                <a:latin typeface="Source Sans Pro Bold"/>
              </a:rPr>
              <a:t>04.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70523" y="488123"/>
            <a:ext cx="2731686" cy="28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Roboto Bold"/>
              </a:rPr>
              <a:t>DH BENELUX - LEUVEN 2024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463147" y="3744585"/>
            <a:ext cx="3221993" cy="428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  <a:spcBef>
                <a:spcPct val="0"/>
              </a:spcBef>
            </a:pPr>
            <a:r>
              <a:rPr lang="en-US" sz="2523">
                <a:solidFill>
                  <a:srgbClr val="FFFFFF"/>
                </a:solidFill>
                <a:latin typeface="Source Sans Pro"/>
              </a:rPr>
              <a:t>01/01/2001-31/01/2001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339231" y="5979099"/>
            <a:ext cx="3221993" cy="428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  <a:spcBef>
                <a:spcPct val="0"/>
              </a:spcBef>
            </a:pPr>
            <a:r>
              <a:rPr lang="en-US" sz="2523">
                <a:solidFill>
                  <a:srgbClr val="FFFFFF"/>
                </a:solidFill>
                <a:latin typeface="Source Sans Pro"/>
              </a:rPr>
              <a:t>01/01/2001 | 31/01/2001</a:t>
            </a:r>
          </a:p>
        </p:txBody>
      </p:sp>
      <p:sp>
        <p:nvSpPr>
          <p:cNvPr id="24" name="Freeform 24"/>
          <p:cNvSpPr/>
          <p:nvPr/>
        </p:nvSpPr>
        <p:spPr>
          <a:xfrm rot="5266591" flipV="1">
            <a:off x="16660673" y="4837382"/>
            <a:ext cx="1582601" cy="447085"/>
          </a:xfrm>
          <a:custGeom>
            <a:avLst/>
            <a:gdLst/>
            <a:ahLst/>
            <a:cxnLst/>
            <a:rect l="l" t="t" r="r" b="b"/>
            <a:pathLst>
              <a:path w="1582601" h="447085">
                <a:moveTo>
                  <a:pt x="0" y="447085"/>
                </a:moveTo>
                <a:lnTo>
                  <a:pt x="1582602" y="447085"/>
                </a:lnTo>
                <a:lnTo>
                  <a:pt x="1582602" y="0"/>
                </a:lnTo>
                <a:lnTo>
                  <a:pt x="0" y="0"/>
                </a:lnTo>
                <a:lnTo>
                  <a:pt x="0" y="44708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9281658" flipV="1">
            <a:off x="13167312" y="6038241"/>
            <a:ext cx="1043704" cy="294846"/>
          </a:xfrm>
          <a:custGeom>
            <a:avLst/>
            <a:gdLst/>
            <a:ahLst/>
            <a:cxnLst/>
            <a:rect l="l" t="t" r="r" b="b"/>
            <a:pathLst>
              <a:path w="1043704" h="294846">
                <a:moveTo>
                  <a:pt x="0" y="294847"/>
                </a:moveTo>
                <a:lnTo>
                  <a:pt x="1043703" y="294847"/>
                </a:lnTo>
                <a:lnTo>
                  <a:pt x="1043703" y="0"/>
                </a:lnTo>
                <a:lnTo>
                  <a:pt x="0" y="0"/>
                </a:lnTo>
                <a:lnTo>
                  <a:pt x="0" y="29484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93439" y="107309"/>
            <a:ext cx="22074878" cy="10072382"/>
            <a:chOff x="0" y="0"/>
            <a:chExt cx="29433171" cy="13429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433171" cy="13429843"/>
            </a:xfrm>
            <a:custGeom>
              <a:avLst/>
              <a:gdLst/>
              <a:ahLst/>
              <a:cxnLst/>
              <a:rect l="l" t="t" r="r" b="b"/>
              <a:pathLst>
                <a:path w="29433171" h="13429843">
                  <a:moveTo>
                    <a:pt x="0" y="0"/>
                  </a:moveTo>
                  <a:lnTo>
                    <a:pt x="29433171" y="0"/>
                  </a:lnTo>
                  <a:lnTo>
                    <a:pt x="29433171" y="13429843"/>
                  </a:lnTo>
                  <a:lnTo>
                    <a:pt x="0" y="13429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817946" y="1823748"/>
              <a:ext cx="17272123" cy="7124143"/>
            </a:xfrm>
            <a:custGeom>
              <a:avLst/>
              <a:gdLst/>
              <a:ahLst/>
              <a:cxnLst/>
              <a:rect l="l" t="t" r="r" b="b"/>
              <a:pathLst>
                <a:path w="17272123" h="7124143">
                  <a:moveTo>
                    <a:pt x="0" y="0"/>
                  </a:moveTo>
                  <a:lnTo>
                    <a:pt x="17272123" y="0"/>
                  </a:lnTo>
                  <a:lnTo>
                    <a:pt x="17272123" y="7124144"/>
                  </a:lnTo>
                  <a:lnTo>
                    <a:pt x="0" y="7124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0697" t="-20821" r="-17764" b="-5761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580983" y="1273541"/>
            <a:ext cx="1187277" cy="494567"/>
            <a:chOff x="0" y="0"/>
            <a:chExt cx="1583036" cy="65942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659423" cy="659423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461807" y="0"/>
              <a:ext cx="659423" cy="659423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923613" y="0"/>
              <a:ext cx="659423" cy="659423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8F36">
                  <a:alpha val="49804"/>
                </a:srgbClr>
              </a:solidFill>
            </p:spPr>
          </p:sp>
        </p:grpSp>
      </p:grpSp>
      <p:sp>
        <p:nvSpPr>
          <p:cNvPr id="11" name="TextBox 11"/>
          <p:cNvSpPr txBox="1"/>
          <p:nvPr/>
        </p:nvSpPr>
        <p:spPr>
          <a:xfrm>
            <a:off x="1470523" y="1047750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6499">
                <a:solidFill>
                  <a:srgbClr val="FFFFFF"/>
                </a:solidFill>
                <a:latin typeface="Roboto Bold"/>
              </a:rPr>
              <a:t>Results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71512" y="1121151"/>
            <a:ext cx="9703110" cy="723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8"/>
              </a:lnSpc>
              <a:spcBef>
                <a:spcPct val="0"/>
              </a:spcBef>
            </a:pPr>
            <a:r>
              <a:rPr lang="en-US" sz="4270">
                <a:solidFill>
                  <a:srgbClr val="62A64C"/>
                </a:solidFill>
                <a:latin typeface="Source Sans Pro Bold"/>
              </a:rPr>
              <a:t>Interactivity, accessibility, potential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70523" y="488123"/>
            <a:ext cx="2731686" cy="28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Roboto Bold"/>
              </a:rPr>
              <a:t>DH BENELUX - LEUVEN 2024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45171" y="2731555"/>
            <a:ext cx="11127898" cy="5973711"/>
            <a:chOff x="0" y="0"/>
            <a:chExt cx="14837198" cy="796494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837198" cy="7964947"/>
            </a:xfrm>
            <a:custGeom>
              <a:avLst/>
              <a:gdLst/>
              <a:ahLst/>
              <a:cxnLst/>
              <a:rect l="l" t="t" r="r" b="b"/>
              <a:pathLst>
                <a:path w="14837198" h="7964947">
                  <a:moveTo>
                    <a:pt x="0" y="0"/>
                  </a:moveTo>
                  <a:lnTo>
                    <a:pt x="14837198" y="0"/>
                  </a:lnTo>
                  <a:lnTo>
                    <a:pt x="14837198" y="7964947"/>
                  </a:lnTo>
                  <a:lnTo>
                    <a:pt x="0" y="7964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13320793" y="192691"/>
              <a:ext cx="1516405" cy="647299"/>
              <a:chOff x="0" y="0"/>
              <a:chExt cx="381486" cy="162843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81486" cy="162843"/>
              </a:xfrm>
              <a:custGeom>
                <a:avLst/>
                <a:gdLst/>
                <a:ahLst/>
                <a:cxnLst/>
                <a:rect l="l" t="t" r="r" b="b"/>
                <a:pathLst>
                  <a:path w="381486" h="162843">
                    <a:moveTo>
                      <a:pt x="0" y="0"/>
                    </a:moveTo>
                    <a:lnTo>
                      <a:pt x="381486" y="0"/>
                    </a:lnTo>
                    <a:lnTo>
                      <a:pt x="381486" y="162843"/>
                    </a:lnTo>
                    <a:lnTo>
                      <a:pt x="0" y="162843"/>
                    </a:lnTo>
                    <a:close/>
                  </a:path>
                </a:pathLst>
              </a:custGeom>
              <a:solidFill>
                <a:srgbClr val="AD97E1"/>
              </a:solidFill>
              <a:ln w="28575" cap="sq">
                <a:solidFill>
                  <a:srgbClr val="98ACA8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381486" cy="2104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3231207" y="219384"/>
              <a:ext cx="163952" cy="589463"/>
              <a:chOff x="0" y="0"/>
              <a:chExt cx="41246" cy="148293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1246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41246" h="148293">
                    <a:moveTo>
                      <a:pt x="0" y="0"/>
                    </a:moveTo>
                    <a:lnTo>
                      <a:pt x="41246" y="0"/>
                    </a:lnTo>
                    <a:lnTo>
                      <a:pt x="41246" y="148293"/>
                    </a:lnTo>
                    <a:lnTo>
                      <a:pt x="0" y="148293"/>
                    </a:lnTo>
                    <a:close/>
                  </a:path>
                </a:pathLst>
              </a:custGeom>
              <a:solidFill>
                <a:srgbClr val="AD97E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1246" cy="1959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</p:grpSp>
      <p:sp>
        <p:nvSpPr>
          <p:cNvPr id="22" name="TextBox 22"/>
          <p:cNvSpPr txBox="1"/>
          <p:nvPr/>
        </p:nvSpPr>
        <p:spPr>
          <a:xfrm>
            <a:off x="12833213" y="3089106"/>
            <a:ext cx="4367868" cy="469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1179" lvl="1" indent="-320590" algn="l">
              <a:lnSpc>
                <a:spcPts val="4157"/>
              </a:lnSpc>
              <a:buFont typeface="Arial"/>
              <a:buChar char="•"/>
            </a:pPr>
            <a:r>
              <a:rPr lang="en-US" sz="2969">
                <a:solidFill>
                  <a:srgbClr val="FFFFFF"/>
                </a:solidFill>
                <a:latin typeface="Canva Sans"/>
              </a:rPr>
              <a:t>Unknown cases: starting point</a:t>
            </a:r>
          </a:p>
          <a:p>
            <a:pPr marL="641179" lvl="1" indent="-320590" algn="l">
              <a:lnSpc>
                <a:spcPts val="4157"/>
              </a:lnSpc>
              <a:buFont typeface="Arial"/>
              <a:buChar char="•"/>
            </a:pPr>
            <a:r>
              <a:rPr lang="en-US" sz="2969">
                <a:solidFill>
                  <a:srgbClr val="FFFFFF"/>
                </a:solidFill>
                <a:latin typeface="Canva Sans"/>
              </a:rPr>
              <a:t>Interactivity: makes data accessible</a:t>
            </a:r>
          </a:p>
          <a:p>
            <a:pPr marL="1282359" lvl="2" indent="-427453" algn="l">
              <a:lnSpc>
                <a:spcPts val="4157"/>
              </a:lnSpc>
              <a:buFont typeface="Arial"/>
              <a:buChar char="⚬"/>
            </a:pPr>
            <a:r>
              <a:rPr lang="en-US" sz="2969">
                <a:solidFill>
                  <a:srgbClr val="FFFFFF"/>
                </a:solidFill>
                <a:latin typeface="Canva Sans"/>
              </a:rPr>
              <a:t>Reveals cultural histories and socio-political contexts</a:t>
            </a:r>
          </a:p>
          <a:p>
            <a:pPr marL="641179" lvl="1" indent="-320590" algn="l">
              <a:lnSpc>
                <a:spcPts val="4157"/>
              </a:lnSpc>
              <a:buFont typeface="Arial"/>
              <a:buChar char="•"/>
            </a:pPr>
            <a:r>
              <a:rPr lang="en-US" sz="2969">
                <a:solidFill>
                  <a:srgbClr val="FFFFFF"/>
                </a:solidFill>
                <a:latin typeface="Canva Sans"/>
              </a:rPr>
              <a:t>User-friendly tool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897243" y="1045770"/>
            <a:ext cx="494567" cy="494567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243598" y="1045770"/>
            <a:ext cx="494567" cy="494567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1589953" y="1045770"/>
            <a:ext cx="494567" cy="494567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2836366" y="5490755"/>
            <a:ext cx="6789058" cy="4589886"/>
          </a:xfrm>
          <a:custGeom>
            <a:avLst/>
            <a:gdLst/>
            <a:ahLst/>
            <a:cxnLst/>
            <a:rect l="l" t="t" r="r" b="b"/>
            <a:pathLst>
              <a:path w="6789058" h="4589886">
                <a:moveTo>
                  <a:pt x="0" y="0"/>
                </a:moveTo>
                <a:lnTo>
                  <a:pt x="6789058" y="0"/>
                </a:lnTo>
                <a:lnTo>
                  <a:pt x="6789058" y="4589886"/>
                </a:lnTo>
                <a:lnTo>
                  <a:pt x="0" y="45898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27801" y="1747083"/>
            <a:ext cx="7044800" cy="6200028"/>
          </a:xfrm>
          <a:custGeom>
            <a:avLst/>
            <a:gdLst/>
            <a:ahLst/>
            <a:cxnLst/>
            <a:rect l="l" t="t" r="r" b="b"/>
            <a:pathLst>
              <a:path w="7044800" h="6200028">
                <a:moveTo>
                  <a:pt x="0" y="0"/>
                </a:moveTo>
                <a:lnTo>
                  <a:pt x="7044800" y="0"/>
                </a:lnTo>
                <a:lnTo>
                  <a:pt x="7044800" y="6200027"/>
                </a:lnTo>
                <a:lnTo>
                  <a:pt x="0" y="62000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731256" y="2788242"/>
            <a:ext cx="2412744" cy="1309742"/>
          </a:xfrm>
          <a:custGeom>
            <a:avLst/>
            <a:gdLst/>
            <a:ahLst/>
            <a:cxnLst/>
            <a:rect l="l" t="t" r="r" b="b"/>
            <a:pathLst>
              <a:path w="2412744" h="1309742">
                <a:moveTo>
                  <a:pt x="0" y="0"/>
                </a:moveTo>
                <a:lnTo>
                  <a:pt x="2412744" y="0"/>
                </a:lnTo>
                <a:lnTo>
                  <a:pt x="2412744" y="1309742"/>
                </a:lnTo>
                <a:lnTo>
                  <a:pt x="0" y="13097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809363" y="5736960"/>
            <a:ext cx="7077114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25"/>
              </a:lnSpc>
            </a:pPr>
            <a:r>
              <a:rPr lang="en-US" sz="5500">
                <a:solidFill>
                  <a:srgbClr val="FFFFFF"/>
                </a:solidFill>
                <a:latin typeface="Roboto Bold"/>
              </a:rPr>
              <a:t>Future Work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62080" y="6768692"/>
            <a:ext cx="6846311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Source Sans Pro"/>
              </a:rPr>
              <a:t>Broader range of specimens not limited to herbaria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Source Sans Pro"/>
              </a:rPr>
              <a:t>Data pre-processing for PowerBi may limit accessibility </a:t>
            </a:r>
          </a:p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Source Sans Pro"/>
              </a:rPr>
              <a:t>Other types of visualizations with other programs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70523" y="165876"/>
            <a:ext cx="2731686" cy="28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Roboto Bold"/>
              </a:rPr>
              <a:t>DH BENELUX - LEUVEN 2024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35221" y="926699"/>
            <a:ext cx="6583043" cy="827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2"/>
              </a:lnSpc>
            </a:pPr>
            <a:r>
              <a:rPr lang="en-US" sz="2802">
                <a:solidFill>
                  <a:srgbClr val="B6DDAC"/>
                </a:solidFill>
                <a:latin typeface="Roboto Bold"/>
              </a:rPr>
              <a:t>Taxonomic Distribution of Occurrences from the Naturalis Dataset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185407" y="9791411"/>
            <a:ext cx="1743968" cy="289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33"/>
              </a:lnSpc>
              <a:spcBef>
                <a:spcPct val="0"/>
              </a:spcBef>
            </a:pPr>
            <a:r>
              <a:rPr lang="en-US" sz="1737">
                <a:solidFill>
                  <a:srgbClr val="FFFFFF"/>
                </a:solidFill>
                <a:latin typeface="Canva Sans"/>
              </a:rPr>
              <a:t>*</a:t>
            </a:r>
            <a:r>
              <a:rPr lang="en-US" sz="1737" u="sng">
                <a:solidFill>
                  <a:srgbClr val="FFFFFF"/>
                </a:solidFill>
                <a:latin typeface="Canva Sans"/>
                <a:hlinkClick r:id="rId9" tooltip="https://drive.google.com/file/d/1TMrbfGPHGOW_1Qe75bO6Nc2ATatvarbw/view?usp=sharing"/>
              </a:rPr>
              <a:t>access to video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809363" y="2267726"/>
            <a:ext cx="7077114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25"/>
              </a:lnSpc>
            </a:pPr>
            <a:r>
              <a:rPr lang="en-US" sz="5500">
                <a:solidFill>
                  <a:srgbClr val="FFFFFF"/>
                </a:solidFill>
                <a:latin typeface="Roboto Bold"/>
              </a:rPr>
              <a:t>Applicability &amp; Scope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14913" y="3302776"/>
            <a:ext cx="6846311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Source Sans Pro"/>
              </a:rPr>
              <a:t>Provides a starting point for tracing the histories of any museum collection </a:t>
            </a:r>
          </a:p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Source Sans Pro"/>
              </a:rPr>
              <a:t>Scope can be extended to address other contemporary relevant questions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Macintosh PowerPoint</Application>
  <PresentationFormat>Custom</PresentationFormat>
  <Paragraphs>57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Roboto Bold</vt:lpstr>
      <vt:lpstr>Source Sans Pro</vt:lpstr>
      <vt:lpstr>Source Sans Pro Bold</vt:lpstr>
      <vt:lpstr>Calibri</vt:lpstr>
      <vt:lpstr>Canva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Visualizing Colonial Bias  in Natural History Collections DH Benelux 2024</dc:title>
  <cp:lastModifiedBy>Todd, M.I. (Michaela)</cp:lastModifiedBy>
  <cp:revision>1</cp:revision>
  <dcterms:created xsi:type="dcterms:W3CDTF">2006-08-16T00:00:00Z</dcterms:created>
  <dcterms:modified xsi:type="dcterms:W3CDTF">2024-06-02T18:42:17Z</dcterms:modified>
  <dc:identifier>DAGF8asUzV0</dc:identifier>
</cp:coreProperties>
</file>