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sldIdLst>
    <p:sldId id="753" r:id="rId3"/>
    <p:sldId id="758" r:id="rId4"/>
    <p:sldId id="260" r:id="rId5"/>
    <p:sldId id="749" r:id="rId6"/>
    <p:sldId id="750" r:id="rId7"/>
    <p:sldId id="751" r:id="rId8"/>
    <p:sldId id="752" r:id="rId9"/>
    <p:sldId id="754" r:id="rId10"/>
    <p:sldId id="257" r:id="rId11"/>
    <p:sldId id="755" r:id="rId12"/>
    <p:sldId id="756" r:id="rId13"/>
    <p:sldId id="259" r:id="rId14"/>
    <p:sldId id="757" r:id="rId15"/>
    <p:sldId id="75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24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81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15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79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52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569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34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316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839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7958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578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D51CB-31CA-41AC-B669-AA80B2976CB7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D125-1DB1-4B5C-8910-2AA236251C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8494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3F7E7-7440-4138-BF92-F0AF3B0EA1C7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50A13-A7CF-43DF-B79C-0C32A1EE21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32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C697C-260F-4B44-A4D3-ECE246BDE034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3B1F-E238-487F-9317-9A6AE21A53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363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6592-59AC-4A64-AA25-0FEE31D45099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6AF62-6919-40FF-B754-48EE3B32D7F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3351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A0D8E-5422-4CB0-ACB7-20F74FE6E930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A4CB-A1D8-4BB0-989C-55DC7EEE61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2148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0F7B3-39E6-4466-9F86-67C8FB7377EC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CE18-6A0B-4270-B7BA-F50233E4BF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255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CC1A0-CF6D-46C6-959E-3C9CADDBD6BE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DF0D1-BD99-4DA8-B78A-779AB81937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2738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89DD5-E1B4-4F30-A0EF-0CBB79396A58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AE4F-2FC9-46A3-9308-5008572114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3502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716C2-8F71-4A58-A848-7936F7C76BDE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BFEDC-3CF2-4ECA-A91A-C0639FA0FB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12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EE5FB-2717-43DD-A2F4-89A3C9AA4661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C4D7E-A130-4BB0-A6A3-1871EE78F8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0986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95A8D-4F2A-4944-9BD0-C9B0A3B5604E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E0F7A-5C64-431B-8397-57F94042EA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572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3B1D0-D385-4525-B250-5D9EB09A9716}" type="datetimeFigureOut">
              <a:rPr lang="it-IT" smtClean="0"/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241F1-7F4B-4820-A41F-05635F49C68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439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877649-EF4B-489A-BDBF-C2750217D19D}" type="datetimeFigureOut">
              <a:rPr lang="it-IT"/>
              <a:pPr>
                <a:defRPr/>
              </a:pPr>
              <a:t>04/06/2024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64C655-14E8-4F78-A864-117164805C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628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orcid.org/0000-0003-4927-2632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air-impact.eu/events/fair-implementation-workshops/where-do-i-start-fairification-sensitive-dat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ars.it/il-problema-ideologico-della-valutazion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ars.it/il-problema-ideologico-della-valutazion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ars.it/il-problema-ideologico-della-valutazion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ars.it/il-problema-ideologico-della-valutazion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ars.it/il-problema-ideologico-della-valutazion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ars.it/il-problema-ideologico-della-valutazion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openaire.eu/argos-community-calls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hyperlink" Target="https://royalsocietypublishing.org/doi/full/10.1098/rsos.23020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openaire.eu/argos-community-call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royalsocietypublishing.org/doi/full/10.1098/rsos.23020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openaire.eu/argos-community-call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royalsocietypublishing.org/doi/full/10.1098/rsos.23020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fair.foundation/lifes-press-release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fair.foundation/lifes-press-release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163078" y="1341174"/>
            <a:ext cx="8826500" cy="1143000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Qualche novità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sz="3100" dirty="0">
                <a:solidFill>
                  <a:schemeClr val="bg1"/>
                </a:solidFill>
                <a:latin typeface="Calibri Light" panose="020F0302020204030204" pitchFamily="34" charset="0"/>
              </a:rPr>
              <a:t>Elena Giglia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108A3859-E85B-4A33-A597-3FE4736298F4}"/>
              </a:ext>
            </a:extLst>
          </p:cNvPr>
          <p:cNvGrpSpPr/>
          <p:nvPr/>
        </p:nvGrpSpPr>
        <p:grpSpPr>
          <a:xfrm>
            <a:off x="139504" y="6454146"/>
            <a:ext cx="8366760" cy="437191"/>
            <a:chOff x="139504" y="6454146"/>
            <a:chExt cx="8366760" cy="437191"/>
          </a:xfrm>
        </p:grpSpPr>
        <p:pic>
          <p:nvPicPr>
            <p:cNvPr id="8" name="Picture 2" descr="Creative Commons License">
              <a:extLst>
                <a:ext uri="{FF2B5EF4-FFF2-40B4-BE49-F238E27FC236}">
                  <a16:creationId xmlns:a16="http://schemas.microsoft.com/office/drawing/2014/main" id="{468B5BCA-0A70-4A0C-8221-B0FEC3AB6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504" y="6454146"/>
              <a:ext cx="838200" cy="295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E3DDDFB9-4731-4031-AB53-E12801AF4B65}"/>
                </a:ext>
              </a:extLst>
            </p:cNvPr>
            <p:cNvSpPr/>
            <p:nvPr/>
          </p:nvSpPr>
          <p:spPr>
            <a:xfrm>
              <a:off x="977704" y="6491227"/>
              <a:ext cx="752856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This work is licensed under a 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Creative Commons Attribution 4.0 International License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  <a:sym typeface="Arial"/>
                </a:rPr>
                <a:t>.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Photos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are mine.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Feel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free to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reuse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from </a:t>
              </a:r>
              <a:r>
                <a:rPr kumimoji="0" lang="it-IT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Flickr</a:t>
              </a:r>
              <a:r>
                <a:rPr kumimoji="0" 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/eg65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endParaRPr>
            </a:p>
          </p:txBody>
        </p:sp>
      </p:grpSp>
      <p:sp>
        <p:nvSpPr>
          <p:cNvPr id="22" name="Rettangolo 21">
            <a:extLst>
              <a:ext uri="{FF2B5EF4-FFF2-40B4-BE49-F238E27FC236}">
                <a16:creationId xmlns:a16="http://schemas.microsoft.com/office/drawing/2014/main" id="{C6854D10-1BC9-47C7-AE88-2EE68BFBC1F0}"/>
              </a:ext>
            </a:extLst>
          </p:cNvPr>
          <p:cNvSpPr/>
          <p:nvPr/>
        </p:nvSpPr>
        <p:spPr>
          <a:xfrm>
            <a:off x="163088" y="4769849"/>
            <a:ext cx="1260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Elena Giglia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EA15BEC-7DBD-4069-9041-0F0AD63512B4}"/>
              </a:ext>
            </a:extLst>
          </p:cNvPr>
          <p:cNvSpPr txBox="1"/>
          <p:nvPr/>
        </p:nvSpPr>
        <p:spPr>
          <a:xfrm>
            <a:off x="2957663" y="204850"/>
            <a:ext cx="5923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Università di Torino, CUAP data steward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 giugno 2024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CE7D883-C1BD-450E-96EB-10D3E1FAECEC}"/>
              </a:ext>
            </a:extLst>
          </p:cNvPr>
          <p:cNvGrpSpPr/>
          <p:nvPr/>
        </p:nvGrpSpPr>
        <p:grpSpPr>
          <a:xfrm>
            <a:off x="139504" y="5176262"/>
            <a:ext cx="1940469" cy="503651"/>
            <a:chOff x="3693375" y="5823435"/>
            <a:chExt cx="1940469" cy="503651"/>
          </a:xfrm>
        </p:grpSpPr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537C3581-BCB3-43E7-9ACE-AADD182D361E}"/>
                </a:ext>
              </a:extLst>
            </p:cNvPr>
            <p:cNvGrpSpPr/>
            <p:nvPr/>
          </p:nvGrpSpPr>
          <p:grpSpPr>
            <a:xfrm>
              <a:off x="3693375" y="5823435"/>
              <a:ext cx="1940469" cy="479391"/>
              <a:chOff x="3693375" y="5823435"/>
              <a:chExt cx="1940469" cy="479391"/>
            </a:xfrm>
          </p:grpSpPr>
          <p:grpSp>
            <p:nvGrpSpPr>
              <p:cNvPr id="23" name="Gruppo 22">
                <a:extLst>
                  <a:ext uri="{FF2B5EF4-FFF2-40B4-BE49-F238E27FC236}">
                    <a16:creationId xmlns:a16="http://schemas.microsoft.com/office/drawing/2014/main" id="{4CD06AA9-DC9B-43C6-864B-2CE57372377B}"/>
                  </a:ext>
                </a:extLst>
              </p:cNvPr>
              <p:cNvGrpSpPr/>
              <p:nvPr/>
            </p:nvGrpSpPr>
            <p:grpSpPr>
              <a:xfrm>
                <a:off x="3693375" y="5823435"/>
                <a:ext cx="1628787" cy="479391"/>
                <a:chOff x="-5043" y="5875362"/>
                <a:chExt cx="1628787" cy="479391"/>
              </a:xfrm>
            </p:grpSpPr>
            <p:grpSp>
              <p:nvGrpSpPr>
                <p:cNvPr id="25" name="Gruppo 24">
                  <a:extLst>
                    <a:ext uri="{FF2B5EF4-FFF2-40B4-BE49-F238E27FC236}">
                      <a16:creationId xmlns:a16="http://schemas.microsoft.com/office/drawing/2014/main" id="{FA5055EF-8B76-4926-828C-AC67074ED7E9}"/>
                    </a:ext>
                  </a:extLst>
                </p:cNvPr>
                <p:cNvGrpSpPr/>
                <p:nvPr/>
              </p:nvGrpSpPr>
              <p:grpSpPr>
                <a:xfrm>
                  <a:off x="123419" y="5875362"/>
                  <a:ext cx="1500325" cy="479391"/>
                  <a:chOff x="6918902" y="6022647"/>
                  <a:chExt cx="2064761" cy="697419"/>
                </a:xfrm>
              </p:grpSpPr>
              <p:sp>
                <p:nvSpPr>
                  <p:cNvPr id="27" name="Rettangolo 26">
                    <a:extLst>
                      <a:ext uri="{FF2B5EF4-FFF2-40B4-BE49-F238E27FC236}">
                        <a16:creationId xmlns:a16="http://schemas.microsoft.com/office/drawing/2014/main" id="{3E7DD35E-64EA-4222-9AA7-DEBAB9CC0B8D}"/>
                      </a:ext>
                    </a:extLst>
                  </p:cNvPr>
                  <p:cNvSpPr/>
                  <p:nvPr/>
                </p:nvSpPr>
                <p:spPr>
                  <a:xfrm>
                    <a:off x="6918902" y="6022647"/>
                    <a:ext cx="2064761" cy="59881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rPr>
                      <a:t>elena.giglia@unito.it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endParaRPr>
                  </a:p>
                </p:txBody>
              </p:sp>
              <p:sp>
                <p:nvSpPr>
                  <p:cNvPr id="28" name="CasellaDiTesto 27">
                    <a:extLst>
                      <a:ext uri="{FF2B5EF4-FFF2-40B4-BE49-F238E27FC236}">
                        <a16:creationId xmlns:a16="http://schemas.microsoft.com/office/drawing/2014/main" id="{062FFA20-8D94-4730-8312-2CEAD17A9705}"/>
                      </a:ext>
                    </a:extLst>
                  </p:cNvPr>
                  <p:cNvSpPr txBox="1"/>
                  <p:nvPr/>
                </p:nvSpPr>
                <p:spPr>
                  <a:xfrm>
                    <a:off x="7272933" y="6339476"/>
                    <a:ext cx="975523" cy="38059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@</a:t>
                    </a:r>
                    <a:r>
                      <a:rPr kumimoji="0" lang="it-IT" sz="11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egiglia</a:t>
                    </a:r>
                    <a:r>
                      <a: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</a:t>
                    </a:r>
                  </a:p>
                </p:txBody>
              </p:sp>
            </p:grpSp>
            <p:pic>
              <p:nvPicPr>
                <p:cNvPr id="26" name="Picture 2" descr="X, il nuovo Twitter: la CEO spiega cosa sia, la risposta è &quot;tutto&quot; -  Multiplayer.it">
                  <a:extLst>
                    <a:ext uri="{FF2B5EF4-FFF2-40B4-BE49-F238E27FC236}">
                      <a16:creationId xmlns:a16="http://schemas.microsoft.com/office/drawing/2014/main" id="{4D8521B8-D83B-43F7-960F-9685261737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5043" y="6114552"/>
                  <a:ext cx="385713" cy="216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4" name="Rettangolo 23">
                <a:extLst>
                  <a:ext uri="{FF2B5EF4-FFF2-40B4-BE49-F238E27FC236}">
                    <a16:creationId xmlns:a16="http://schemas.microsoft.com/office/drawing/2014/main" id="{7BC7C700-EA1B-4887-A970-D39036D471B2}"/>
                  </a:ext>
                </a:extLst>
              </p:cNvPr>
              <p:cNvSpPr/>
              <p:nvPr/>
            </p:nvSpPr>
            <p:spPr>
              <a:xfrm>
                <a:off x="5088502" y="6054564"/>
                <a:ext cx="54534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ORCID</a:t>
                </a:r>
                <a:r>
                  <a:rPr kumimoji="0" lang="it-IT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rPr>
                  <a:t> </a:t>
                </a:r>
              </a:p>
            </p:txBody>
          </p:sp>
        </p:grp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BF007422-8396-4384-9747-CB4D3E298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66881" y="6028262"/>
              <a:ext cx="298824" cy="2988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6966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.DA NON PERDERE…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0F52D516-2CBF-44CF-96A3-66F137BD21B3}"/>
              </a:ext>
            </a:extLst>
          </p:cNvPr>
          <p:cNvGrpSpPr/>
          <p:nvPr/>
        </p:nvGrpSpPr>
        <p:grpSpPr>
          <a:xfrm>
            <a:off x="1264610" y="973003"/>
            <a:ext cx="7118995" cy="5801206"/>
            <a:chOff x="1264610" y="973003"/>
            <a:chExt cx="7118995" cy="5801206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0ED662F2-4BC3-44AD-88E3-0E2C6FC16D98}"/>
                </a:ext>
              </a:extLst>
            </p:cNvPr>
            <p:cNvGrpSpPr/>
            <p:nvPr/>
          </p:nvGrpSpPr>
          <p:grpSpPr>
            <a:xfrm>
              <a:off x="1338681" y="973003"/>
              <a:ext cx="7044924" cy="1350645"/>
              <a:chOff x="1511935" y="2753677"/>
              <a:chExt cx="7044924" cy="1350645"/>
            </a:xfrm>
          </p:grpSpPr>
          <p:pic>
            <p:nvPicPr>
              <p:cNvPr id="14" name="Immagine 13">
                <a:extLst>
                  <a:ext uri="{FF2B5EF4-FFF2-40B4-BE49-F238E27FC236}">
                    <a16:creationId xmlns:a16="http://schemas.microsoft.com/office/drawing/2014/main" id="{34F15F46-1B90-459F-A674-909515745450}"/>
                  </a:ext>
                </a:extLst>
              </p:cNvPr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11935" y="2753677"/>
                <a:ext cx="6120130" cy="1350645"/>
              </a:xfrm>
              <a:prstGeom prst="rect">
                <a:avLst/>
              </a:prstGeom>
            </p:spPr>
          </p:pic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86A0714B-01E1-459A-9673-A23C83939B44}"/>
                  </a:ext>
                </a:extLst>
              </p:cNvPr>
              <p:cNvSpPr txBox="1"/>
              <p:nvPr/>
            </p:nvSpPr>
            <p:spPr>
              <a:xfrm>
                <a:off x="1751799" y="3765883"/>
                <a:ext cx="6805060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000" u="sng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https://fair-impact.eu/events/fair-implementation-workshops/where-do-i-start-fairification-sensitive-data</a:t>
                </a:r>
                <a:endParaRPr lang="it-IT" sz="1000" dirty="0"/>
              </a:p>
            </p:txBody>
          </p:sp>
        </p:grpSp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EF544C8-88FC-45ED-892D-3ED30D3A6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4610" y="2689579"/>
              <a:ext cx="6268272" cy="40846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164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..</a:t>
            </a:r>
            <a:r>
              <a:rPr lang="it-IT" dirty="0" err="1">
                <a:solidFill>
                  <a:schemeClr val="bg1"/>
                </a:solidFill>
              </a:rPr>
              <a:t>ettepareva</a:t>
            </a:r>
            <a:r>
              <a:rPr lang="it-IT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48647A25-BDCF-4A46-A3FC-0DCB03F1F390}"/>
              </a:ext>
            </a:extLst>
          </p:cNvPr>
          <p:cNvGrpSpPr/>
          <p:nvPr/>
        </p:nvGrpSpPr>
        <p:grpSpPr>
          <a:xfrm>
            <a:off x="0" y="1426038"/>
            <a:ext cx="9144000" cy="5320918"/>
            <a:chOff x="0" y="1426038"/>
            <a:chExt cx="9144000" cy="5320918"/>
          </a:xfrm>
        </p:grpSpPr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91E1E4EF-7828-49BE-BC0B-FC9A9452F100}"/>
                </a:ext>
              </a:extLst>
            </p:cNvPr>
            <p:cNvGrpSpPr/>
            <p:nvPr/>
          </p:nvGrpSpPr>
          <p:grpSpPr>
            <a:xfrm>
              <a:off x="0" y="1426038"/>
              <a:ext cx="9144000" cy="5320918"/>
              <a:chOff x="0" y="1426038"/>
              <a:chExt cx="9144000" cy="5320918"/>
            </a:xfrm>
          </p:grpSpPr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96624E45-3BC3-45DF-A110-9B601E3C3F6A}"/>
                  </a:ext>
                </a:extLst>
              </p:cNvPr>
              <p:cNvGrpSpPr/>
              <p:nvPr/>
            </p:nvGrpSpPr>
            <p:grpSpPr>
              <a:xfrm>
                <a:off x="0" y="1426038"/>
                <a:ext cx="9144000" cy="5320918"/>
                <a:chOff x="0" y="1426038"/>
                <a:chExt cx="9144000" cy="5320918"/>
              </a:xfrm>
            </p:grpSpPr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14DF50F2-2079-4028-B4BB-3835DEA88D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0" y="1426038"/>
                  <a:ext cx="9144000" cy="246588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8" name="Immagine 7">
                  <a:extLst>
                    <a:ext uri="{FF2B5EF4-FFF2-40B4-BE49-F238E27FC236}">
                      <a16:creationId xmlns:a16="http://schemas.microsoft.com/office/drawing/2014/main" id="{BCD6279E-BE72-443F-82D9-D11694CDF9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4116968"/>
                  <a:ext cx="9144000" cy="2629988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B54EB820-123D-4B12-8A4A-BB0D6025726B}"/>
                  </a:ext>
                </a:extLst>
              </p:cNvPr>
              <p:cNvSpPr txBox="1"/>
              <p:nvPr/>
            </p:nvSpPr>
            <p:spPr>
              <a:xfrm>
                <a:off x="2425566" y="1520285"/>
                <a:ext cx="48703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2024</a:t>
                </a:r>
                <a:endParaRPr lang="it-IT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0F5D0AE3-FAE0-431B-B3EE-D9DE995E141C}"/>
                </a:ext>
              </a:extLst>
            </p:cNvPr>
            <p:cNvSpPr/>
            <p:nvPr/>
          </p:nvSpPr>
          <p:spPr>
            <a:xfrm>
              <a:off x="2569945" y="5881036"/>
              <a:ext cx="5861786" cy="51013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>
                  <a:latin typeface="+mj-lt"/>
                </a:rPr>
                <a:t>CORRETTO… ERA «RIVISTE PREDATORIE (OPEN ACCESS)»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8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..</a:t>
            </a:r>
            <a:r>
              <a:rPr lang="it-IT" dirty="0" err="1">
                <a:solidFill>
                  <a:schemeClr val="bg1"/>
                </a:solidFill>
              </a:rPr>
              <a:t>ettepareva</a:t>
            </a:r>
            <a:r>
              <a:rPr lang="it-IT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A3882AA-26DF-4EFF-B1CA-EDB07B3DE4D5}"/>
              </a:ext>
            </a:extLst>
          </p:cNvPr>
          <p:cNvGrpSpPr/>
          <p:nvPr/>
        </p:nvGrpSpPr>
        <p:grpSpPr>
          <a:xfrm>
            <a:off x="0" y="1139688"/>
            <a:ext cx="9144000" cy="5875036"/>
            <a:chOff x="0" y="1139688"/>
            <a:chExt cx="9144000" cy="5875036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2479BCD3-6A99-4CA7-B19B-0E4D6A0D10E1}"/>
                </a:ext>
              </a:extLst>
            </p:cNvPr>
            <p:cNvGrpSpPr/>
            <p:nvPr/>
          </p:nvGrpSpPr>
          <p:grpSpPr>
            <a:xfrm>
              <a:off x="0" y="1139688"/>
              <a:ext cx="9144000" cy="5875036"/>
              <a:chOff x="0" y="1139688"/>
              <a:chExt cx="9144000" cy="5875036"/>
            </a:xfrm>
          </p:grpSpPr>
          <p:pic>
            <p:nvPicPr>
              <p:cNvPr id="3" name="Immagine 2">
                <a:extLst>
                  <a:ext uri="{FF2B5EF4-FFF2-40B4-BE49-F238E27FC236}">
                    <a16:creationId xmlns:a16="http://schemas.microsoft.com/office/drawing/2014/main" id="{C4C33F81-F9B9-41C5-A8C2-3A660F1E54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3218197"/>
                <a:ext cx="9144000" cy="3796527"/>
              </a:xfrm>
              <a:prstGeom prst="rect">
                <a:avLst/>
              </a:prstGeom>
            </p:spPr>
          </p:pic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14DF50F2-2079-4028-B4BB-3835DEA88D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139688"/>
                <a:ext cx="9144000" cy="246588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Rettangolo con angoli arrotondati 9">
                <a:extLst>
                  <a:ext uri="{FF2B5EF4-FFF2-40B4-BE49-F238E27FC236}">
                    <a16:creationId xmlns:a16="http://schemas.microsoft.com/office/drawing/2014/main" id="{0F5D0AE3-FAE0-431B-B3EE-D9DE995E141C}"/>
                  </a:ext>
                </a:extLst>
              </p:cNvPr>
              <p:cNvSpPr/>
              <p:nvPr/>
            </p:nvSpPr>
            <p:spPr>
              <a:xfrm>
                <a:off x="972151" y="6006164"/>
                <a:ext cx="2829828" cy="775467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dirty="0">
                    <a:latin typeface="+mj-lt"/>
                  </a:rPr>
                  <a:t>COME VOLEVASI DIMOSTRARE</a:t>
                </a:r>
              </a:p>
            </p:txBody>
          </p:sp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F5786460-83C3-438D-B453-45FD60A7B1CB}"/>
                  </a:ext>
                </a:extLst>
              </p:cNvPr>
              <p:cNvSpPr/>
              <p:nvPr/>
            </p:nvSpPr>
            <p:spPr>
              <a:xfrm>
                <a:off x="4687503" y="6448926"/>
                <a:ext cx="4456497" cy="565798"/>
              </a:xfrm>
              <a:prstGeom prst="roundRect">
                <a:avLst/>
              </a:prstGeom>
              <a:noFill/>
              <a:ln w="762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B8F34A8C-EE28-47BB-9DC4-75994B3C4FAF}"/>
                </a:ext>
              </a:extLst>
            </p:cNvPr>
            <p:cNvSpPr txBox="1"/>
            <p:nvPr/>
          </p:nvSpPr>
          <p:spPr>
            <a:xfrm>
              <a:off x="2387065" y="1257568"/>
              <a:ext cx="48703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dirty="0">
                  <a:solidFill>
                    <a:schemeClr val="bg1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2024</a:t>
              </a:r>
              <a:endParaRPr lang="it-IT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41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..</a:t>
            </a:r>
            <a:r>
              <a:rPr lang="it-IT" dirty="0" err="1">
                <a:solidFill>
                  <a:schemeClr val="bg1"/>
                </a:solidFill>
              </a:rPr>
              <a:t>ettepareva</a:t>
            </a:r>
            <a:r>
              <a:rPr lang="it-IT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69B76C0D-BBD7-49A3-BD47-97A7893E86B6}"/>
              </a:ext>
            </a:extLst>
          </p:cNvPr>
          <p:cNvGrpSpPr/>
          <p:nvPr/>
        </p:nvGrpSpPr>
        <p:grpSpPr>
          <a:xfrm>
            <a:off x="0" y="982964"/>
            <a:ext cx="9144000" cy="5875036"/>
            <a:chOff x="0" y="982964"/>
            <a:chExt cx="9144000" cy="5875036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73EFE7A3-C3F4-4A0F-B617-47E345356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517" y="3304641"/>
              <a:ext cx="8065971" cy="3553359"/>
            </a:xfrm>
            <a:prstGeom prst="rect">
              <a:avLst/>
            </a:prstGeom>
          </p:spPr>
        </p:pic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6A3882AA-26DF-4EFF-B1CA-EDB07B3DE4D5}"/>
                </a:ext>
              </a:extLst>
            </p:cNvPr>
            <p:cNvGrpSpPr/>
            <p:nvPr/>
          </p:nvGrpSpPr>
          <p:grpSpPr>
            <a:xfrm>
              <a:off x="0" y="982964"/>
              <a:ext cx="9144000" cy="5641943"/>
              <a:chOff x="0" y="1139688"/>
              <a:chExt cx="9144000" cy="5641943"/>
            </a:xfrm>
          </p:grpSpPr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2479BCD3-6A99-4CA7-B19B-0E4D6A0D10E1}"/>
                  </a:ext>
                </a:extLst>
              </p:cNvPr>
              <p:cNvGrpSpPr/>
              <p:nvPr/>
            </p:nvGrpSpPr>
            <p:grpSpPr>
              <a:xfrm>
                <a:off x="0" y="1139688"/>
                <a:ext cx="9144000" cy="5641943"/>
                <a:chOff x="0" y="1139688"/>
                <a:chExt cx="9144000" cy="5641943"/>
              </a:xfrm>
            </p:grpSpPr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14DF50F2-2079-4028-B4BB-3835DEA88D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1139688"/>
                  <a:ext cx="9144000" cy="246588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0" name="Rettangolo con angoli arrotondati 9">
                  <a:extLst>
                    <a:ext uri="{FF2B5EF4-FFF2-40B4-BE49-F238E27FC236}">
                      <a16:creationId xmlns:a16="http://schemas.microsoft.com/office/drawing/2014/main" id="{0F5D0AE3-FAE0-431B-B3EE-D9DE995E141C}"/>
                    </a:ext>
                  </a:extLst>
                </p:cNvPr>
                <p:cNvSpPr/>
                <p:nvPr/>
              </p:nvSpPr>
              <p:spPr>
                <a:xfrm>
                  <a:off x="972151" y="6006164"/>
                  <a:ext cx="2829828" cy="775467"/>
                </a:xfrm>
                <a:prstGeom prst="roundRect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dirty="0">
                      <a:latin typeface="+mj-lt"/>
                    </a:rPr>
                    <a:t>COME VOLEVASI DIMOSTRARE</a:t>
                  </a:r>
                </a:p>
              </p:txBody>
            </p:sp>
            <p:sp>
              <p:nvSpPr>
                <p:cNvPr id="5" name="Rettangolo con angoli arrotondati 4">
                  <a:extLst>
                    <a:ext uri="{FF2B5EF4-FFF2-40B4-BE49-F238E27FC236}">
                      <a16:creationId xmlns:a16="http://schemas.microsoft.com/office/drawing/2014/main" id="{F5786460-83C3-438D-B453-45FD60A7B1CB}"/>
                    </a:ext>
                  </a:extLst>
                </p:cNvPr>
                <p:cNvSpPr/>
                <p:nvPr/>
              </p:nvSpPr>
              <p:spPr>
                <a:xfrm>
                  <a:off x="5390147" y="4759604"/>
                  <a:ext cx="1934678" cy="565798"/>
                </a:xfrm>
                <a:prstGeom prst="roundRect">
                  <a:avLst/>
                </a:prstGeom>
                <a:noFill/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B8F34A8C-EE28-47BB-9DC4-75994B3C4FAF}"/>
                  </a:ext>
                </a:extLst>
              </p:cNvPr>
              <p:cNvSpPr txBox="1"/>
              <p:nvPr/>
            </p:nvSpPr>
            <p:spPr>
              <a:xfrm>
                <a:off x="2387065" y="1257568"/>
                <a:ext cx="48703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2024</a:t>
                </a:r>
                <a:endParaRPr lang="it-IT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913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..</a:t>
            </a:r>
            <a:r>
              <a:rPr lang="it-IT" dirty="0" err="1">
                <a:solidFill>
                  <a:schemeClr val="bg1"/>
                </a:solidFill>
              </a:rPr>
              <a:t>ettepareva</a:t>
            </a:r>
            <a:r>
              <a:rPr lang="it-IT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69B76C0D-BBD7-49A3-BD47-97A7893E86B6}"/>
              </a:ext>
            </a:extLst>
          </p:cNvPr>
          <p:cNvGrpSpPr/>
          <p:nvPr/>
        </p:nvGrpSpPr>
        <p:grpSpPr>
          <a:xfrm>
            <a:off x="0" y="982964"/>
            <a:ext cx="9144000" cy="5875036"/>
            <a:chOff x="0" y="982964"/>
            <a:chExt cx="9144000" cy="5875036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73EFE7A3-C3F4-4A0F-B617-47E345356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517" y="3304641"/>
              <a:ext cx="8065971" cy="3553359"/>
            </a:xfrm>
            <a:prstGeom prst="rect">
              <a:avLst/>
            </a:prstGeom>
          </p:spPr>
        </p:pic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6A3882AA-26DF-4EFF-B1CA-EDB07B3DE4D5}"/>
                </a:ext>
              </a:extLst>
            </p:cNvPr>
            <p:cNvGrpSpPr/>
            <p:nvPr/>
          </p:nvGrpSpPr>
          <p:grpSpPr>
            <a:xfrm>
              <a:off x="0" y="982964"/>
              <a:ext cx="9144000" cy="5641943"/>
              <a:chOff x="0" y="1139688"/>
              <a:chExt cx="9144000" cy="5641943"/>
            </a:xfrm>
          </p:grpSpPr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2479BCD3-6A99-4CA7-B19B-0E4D6A0D10E1}"/>
                  </a:ext>
                </a:extLst>
              </p:cNvPr>
              <p:cNvGrpSpPr/>
              <p:nvPr/>
            </p:nvGrpSpPr>
            <p:grpSpPr>
              <a:xfrm>
                <a:off x="0" y="1139688"/>
                <a:ext cx="9144000" cy="5641943"/>
                <a:chOff x="0" y="1139688"/>
                <a:chExt cx="9144000" cy="5641943"/>
              </a:xfrm>
            </p:grpSpPr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14DF50F2-2079-4028-B4BB-3835DEA88D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1139688"/>
                  <a:ext cx="9144000" cy="246588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0" name="Rettangolo con angoli arrotondati 9">
                  <a:extLst>
                    <a:ext uri="{FF2B5EF4-FFF2-40B4-BE49-F238E27FC236}">
                      <a16:creationId xmlns:a16="http://schemas.microsoft.com/office/drawing/2014/main" id="{0F5D0AE3-FAE0-431B-B3EE-D9DE995E141C}"/>
                    </a:ext>
                  </a:extLst>
                </p:cNvPr>
                <p:cNvSpPr/>
                <p:nvPr/>
              </p:nvSpPr>
              <p:spPr>
                <a:xfrm>
                  <a:off x="972151" y="6006164"/>
                  <a:ext cx="2829828" cy="775467"/>
                </a:xfrm>
                <a:prstGeom prst="round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dirty="0">
                      <a:latin typeface="+mj-lt"/>
                    </a:rPr>
                    <a:t>COME VOLEVASI DIMOSTRARE</a:t>
                  </a:r>
                </a:p>
              </p:txBody>
            </p:sp>
            <p:sp>
              <p:nvSpPr>
                <p:cNvPr id="5" name="Rettangolo con angoli arrotondati 4">
                  <a:extLst>
                    <a:ext uri="{FF2B5EF4-FFF2-40B4-BE49-F238E27FC236}">
                      <a16:creationId xmlns:a16="http://schemas.microsoft.com/office/drawing/2014/main" id="{F5786460-83C3-438D-B453-45FD60A7B1CB}"/>
                    </a:ext>
                  </a:extLst>
                </p:cNvPr>
                <p:cNvSpPr/>
                <p:nvPr/>
              </p:nvSpPr>
              <p:spPr>
                <a:xfrm>
                  <a:off x="5390147" y="4759604"/>
                  <a:ext cx="1934678" cy="565798"/>
                </a:xfrm>
                <a:prstGeom prst="roundRect">
                  <a:avLst/>
                </a:prstGeom>
                <a:noFill/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B8F34A8C-EE28-47BB-9DC4-75994B3C4FAF}"/>
                  </a:ext>
                </a:extLst>
              </p:cNvPr>
              <p:cNvSpPr txBox="1"/>
              <p:nvPr/>
            </p:nvSpPr>
            <p:spPr>
              <a:xfrm>
                <a:off x="2387065" y="1257568"/>
                <a:ext cx="48703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2024</a:t>
                </a:r>
                <a:endParaRPr lang="it-IT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70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2428042-4E31-410A-BAEE-D9B6B1B3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501" y="3055507"/>
            <a:ext cx="5197571" cy="3854529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..</a:t>
            </a:r>
            <a:r>
              <a:rPr lang="it-IT" dirty="0" err="1">
                <a:solidFill>
                  <a:schemeClr val="bg1"/>
                </a:solidFill>
              </a:rPr>
              <a:t>ettepareva</a:t>
            </a:r>
            <a:r>
              <a:rPr lang="it-IT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A3882AA-26DF-4EFF-B1CA-EDB07B3DE4D5}"/>
              </a:ext>
            </a:extLst>
          </p:cNvPr>
          <p:cNvGrpSpPr/>
          <p:nvPr/>
        </p:nvGrpSpPr>
        <p:grpSpPr>
          <a:xfrm>
            <a:off x="-62565" y="472825"/>
            <a:ext cx="9144000" cy="5641943"/>
            <a:chOff x="0" y="1139688"/>
            <a:chExt cx="9144000" cy="5641943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2479BCD3-6A99-4CA7-B19B-0E4D6A0D10E1}"/>
                </a:ext>
              </a:extLst>
            </p:cNvPr>
            <p:cNvGrpSpPr/>
            <p:nvPr/>
          </p:nvGrpSpPr>
          <p:grpSpPr>
            <a:xfrm>
              <a:off x="0" y="1139688"/>
              <a:ext cx="9144000" cy="5641943"/>
              <a:chOff x="0" y="1139688"/>
              <a:chExt cx="9144000" cy="5641943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14DF50F2-2079-4028-B4BB-3835DEA88D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139688"/>
                <a:ext cx="9144000" cy="246588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Rettangolo con angoli arrotondati 9">
                <a:extLst>
                  <a:ext uri="{FF2B5EF4-FFF2-40B4-BE49-F238E27FC236}">
                    <a16:creationId xmlns:a16="http://schemas.microsoft.com/office/drawing/2014/main" id="{0F5D0AE3-FAE0-431B-B3EE-D9DE995E141C}"/>
                  </a:ext>
                </a:extLst>
              </p:cNvPr>
              <p:cNvSpPr/>
              <p:nvPr/>
            </p:nvSpPr>
            <p:spPr>
              <a:xfrm>
                <a:off x="972151" y="6006164"/>
                <a:ext cx="2829828" cy="775467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dirty="0">
                    <a:latin typeface="+mj-lt"/>
                  </a:rPr>
                  <a:t>SI SALVA IN CORNER</a:t>
                </a:r>
              </a:p>
            </p:txBody>
          </p:sp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F5786460-83C3-438D-B453-45FD60A7B1CB}"/>
                  </a:ext>
                </a:extLst>
              </p:cNvPr>
              <p:cNvSpPr/>
              <p:nvPr/>
            </p:nvSpPr>
            <p:spPr>
              <a:xfrm>
                <a:off x="3585411" y="3722370"/>
                <a:ext cx="4783756" cy="1603032"/>
              </a:xfrm>
              <a:prstGeom prst="roundRect">
                <a:avLst/>
              </a:prstGeom>
              <a:noFill/>
              <a:ln w="762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B8F34A8C-EE28-47BB-9DC4-75994B3C4FAF}"/>
                </a:ext>
              </a:extLst>
            </p:cNvPr>
            <p:cNvSpPr txBox="1"/>
            <p:nvPr/>
          </p:nvSpPr>
          <p:spPr>
            <a:xfrm>
              <a:off x="2387065" y="1257568"/>
              <a:ext cx="48703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dirty="0">
                  <a:solidFill>
                    <a:schemeClr val="bg1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2024</a:t>
              </a:r>
              <a:endParaRPr lang="it-IT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34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0DB8C8E-CE21-4073-BD85-70F3C646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65" y="201497"/>
            <a:ext cx="7886700" cy="1325563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..</a:t>
            </a:r>
            <a:r>
              <a:rPr lang="it-IT" dirty="0" err="1">
                <a:solidFill>
                  <a:schemeClr val="bg1"/>
                </a:solidFill>
              </a:rPr>
              <a:t>ettepareva</a:t>
            </a:r>
            <a:r>
              <a:rPr lang="it-IT" dirty="0">
                <a:solidFill>
                  <a:schemeClr val="bg1"/>
                </a:solidFill>
              </a:rPr>
              <a:t>…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74340FD5-2EF5-4D5A-8440-DF7C9BBDBED5}"/>
              </a:ext>
            </a:extLst>
          </p:cNvPr>
          <p:cNvGrpSpPr/>
          <p:nvPr/>
        </p:nvGrpSpPr>
        <p:grpSpPr>
          <a:xfrm>
            <a:off x="-62565" y="472825"/>
            <a:ext cx="9269130" cy="6030934"/>
            <a:chOff x="-62565" y="472825"/>
            <a:chExt cx="9269130" cy="6030934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ADFD6860-82A7-4EED-9831-4371F3694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565" y="2938707"/>
              <a:ext cx="9144000" cy="3565052"/>
            </a:xfrm>
            <a:prstGeom prst="rect">
              <a:avLst/>
            </a:prstGeom>
          </p:spPr>
        </p:pic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6A3882AA-26DF-4EFF-B1CA-EDB07B3DE4D5}"/>
                </a:ext>
              </a:extLst>
            </p:cNvPr>
            <p:cNvGrpSpPr/>
            <p:nvPr/>
          </p:nvGrpSpPr>
          <p:grpSpPr>
            <a:xfrm>
              <a:off x="-62565" y="472825"/>
              <a:ext cx="9206565" cy="3877529"/>
              <a:chOff x="0" y="1139688"/>
              <a:chExt cx="9206565" cy="3877529"/>
            </a:xfrm>
          </p:grpSpPr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2479BCD3-6A99-4CA7-B19B-0E4D6A0D10E1}"/>
                  </a:ext>
                </a:extLst>
              </p:cNvPr>
              <p:cNvGrpSpPr/>
              <p:nvPr/>
            </p:nvGrpSpPr>
            <p:grpSpPr>
              <a:xfrm>
                <a:off x="0" y="1139688"/>
                <a:ext cx="9206565" cy="3877529"/>
                <a:chOff x="0" y="1139688"/>
                <a:chExt cx="9206565" cy="3877529"/>
              </a:xfrm>
            </p:grpSpPr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14DF50F2-2079-4028-B4BB-3835DEA88D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1139688"/>
                  <a:ext cx="9144000" cy="246588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0" name="Rettangolo con angoli arrotondati 9">
                  <a:extLst>
                    <a:ext uri="{FF2B5EF4-FFF2-40B4-BE49-F238E27FC236}">
                      <a16:creationId xmlns:a16="http://schemas.microsoft.com/office/drawing/2014/main" id="{0F5D0AE3-FAE0-431B-B3EE-D9DE995E141C}"/>
                    </a:ext>
                  </a:extLst>
                </p:cNvPr>
                <p:cNvSpPr/>
                <p:nvPr/>
              </p:nvSpPr>
              <p:spPr>
                <a:xfrm>
                  <a:off x="440357" y="3489164"/>
                  <a:ext cx="2829828" cy="775467"/>
                </a:xfrm>
                <a:prstGeom prst="roundRec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dirty="0">
                      <a:latin typeface="+mj-lt"/>
                    </a:rPr>
                    <a:t>SI SALVA IN CORNER</a:t>
                  </a:r>
                </a:p>
              </p:txBody>
            </p:sp>
            <p:sp>
              <p:nvSpPr>
                <p:cNvPr id="5" name="Rettangolo con angoli arrotondati 4">
                  <a:extLst>
                    <a:ext uri="{FF2B5EF4-FFF2-40B4-BE49-F238E27FC236}">
                      <a16:creationId xmlns:a16="http://schemas.microsoft.com/office/drawing/2014/main" id="{F5786460-83C3-438D-B453-45FD60A7B1CB}"/>
                    </a:ext>
                  </a:extLst>
                </p:cNvPr>
                <p:cNvSpPr/>
                <p:nvPr/>
              </p:nvSpPr>
              <p:spPr>
                <a:xfrm>
                  <a:off x="3270185" y="3722370"/>
                  <a:ext cx="5936380" cy="1294847"/>
                </a:xfrm>
                <a:prstGeom prst="roundRect">
                  <a:avLst/>
                </a:prstGeom>
                <a:noFill/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B8F34A8C-EE28-47BB-9DC4-75994B3C4FAF}"/>
                  </a:ext>
                </a:extLst>
              </p:cNvPr>
              <p:cNvSpPr txBox="1"/>
              <p:nvPr/>
            </p:nvSpPr>
            <p:spPr>
              <a:xfrm>
                <a:off x="2387065" y="1257568"/>
                <a:ext cx="48703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2024</a:t>
                </a:r>
                <a:endParaRPr lang="it-IT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526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D50BE-8ADF-4E52-98DE-3CEA9BF5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chemeClr val="bg1"/>
                </a:solidFill>
              </a:rPr>
              <a:t>Replacing academic journals</a:t>
            </a:r>
            <a:br>
              <a:rPr lang="it-IT">
                <a:solidFill>
                  <a:schemeClr val="bg1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55D132-837D-4223-A4AC-FC82FD848ECC}"/>
              </a:ext>
            </a:extLst>
          </p:cNvPr>
          <p:cNvSpPr txBox="1"/>
          <p:nvPr/>
        </p:nvSpPr>
        <p:spPr>
          <a:xfrm>
            <a:off x="0" y="-6278642"/>
            <a:ext cx="0" cy="12557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>
                <a:hlinkClick r:id="rId2" tooltip="https://www.openaire.eu/argos-community-calls"/>
              </a:rPr>
              <a:t>https://www.openaire.eu/argos-community-calls</a:t>
            </a:r>
            <a:endParaRPr lang="it-IT"/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35D604DE-A605-4784-9427-FBD966EEF46E}"/>
              </a:ext>
            </a:extLst>
          </p:cNvPr>
          <p:cNvGrpSpPr/>
          <p:nvPr/>
        </p:nvGrpSpPr>
        <p:grpSpPr>
          <a:xfrm>
            <a:off x="440936" y="1248585"/>
            <a:ext cx="9340736" cy="5478463"/>
            <a:chOff x="440936" y="1248585"/>
            <a:chExt cx="9340736" cy="5478463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94B1B26E-7DBD-41CC-B86D-7CC05FF05D31}"/>
                </a:ext>
              </a:extLst>
            </p:cNvPr>
            <p:cNvGrpSpPr/>
            <p:nvPr/>
          </p:nvGrpSpPr>
          <p:grpSpPr>
            <a:xfrm>
              <a:off x="440936" y="1248585"/>
              <a:ext cx="9340736" cy="5478463"/>
              <a:chOff x="440936" y="1248585"/>
              <a:chExt cx="9340736" cy="5478463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01068DE0-9BF9-4079-B9DE-248C3D69A1B7}"/>
                  </a:ext>
                </a:extLst>
              </p:cNvPr>
              <p:cNvGrpSpPr/>
              <p:nvPr/>
            </p:nvGrpSpPr>
            <p:grpSpPr>
              <a:xfrm>
                <a:off x="4283241" y="1248585"/>
                <a:ext cx="5498431" cy="2920927"/>
                <a:chOff x="1342724" y="1489216"/>
                <a:chExt cx="8034688" cy="4268260"/>
              </a:xfrm>
            </p:grpSpPr>
            <p:pic>
              <p:nvPicPr>
                <p:cNvPr id="5" name="Immagine 4">
                  <a:extLst>
                    <a:ext uri="{FF2B5EF4-FFF2-40B4-BE49-F238E27FC236}">
                      <a16:creationId xmlns:a16="http://schemas.microsoft.com/office/drawing/2014/main" id="{A8D35583-0F48-45D5-9A11-28AE1D263C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342724" y="1489216"/>
                  <a:ext cx="6458552" cy="426826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A9B1D78F-38DC-4932-B283-E59D8F461697}"/>
                    </a:ext>
                  </a:extLst>
                </p:cNvPr>
                <p:cNvSpPr txBox="1"/>
                <p:nvPr/>
              </p:nvSpPr>
              <p:spPr>
                <a:xfrm>
                  <a:off x="4733224" y="1690689"/>
                  <a:ext cx="4644188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it-IT" sz="1200" dirty="0">
                      <a:hlinkClick r:id="rId4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2023</a:t>
                  </a:r>
                  <a:r>
                    <a:rPr lang="it-IT" sz="1200" dirty="0"/>
                    <a:t> </a:t>
                  </a:r>
                </a:p>
              </p:txBody>
            </p:sp>
          </p:grpSp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D976D962-D7B6-4F97-B7D2-80A202EE9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0936" y="2574148"/>
                <a:ext cx="4762500" cy="41529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C6C7B2A5-3423-40E2-B144-1C3E9F17A00D}"/>
                </a:ext>
              </a:extLst>
            </p:cNvPr>
            <p:cNvSpPr/>
            <p:nvPr/>
          </p:nvSpPr>
          <p:spPr>
            <a:xfrm>
              <a:off x="5274644" y="4639377"/>
              <a:ext cx="2945331" cy="185349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>
                  <a:latin typeface="+mj-lt"/>
                </a:rPr>
                <a:t>CRISI DI </a:t>
              </a:r>
            </a:p>
            <a:p>
              <a:pPr marL="285750" indent="-285750" algn="ctr">
                <a:buFontTx/>
                <a:buChar char="-"/>
              </a:pPr>
              <a:r>
                <a:rPr lang="it-IT" dirty="0">
                  <a:latin typeface="+mj-lt"/>
                </a:rPr>
                <a:t>REPLICABILITÀ</a:t>
              </a:r>
            </a:p>
            <a:p>
              <a:pPr marL="285750" indent="-285750" algn="ctr">
                <a:buFontTx/>
                <a:buChar char="-"/>
              </a:pPr>
              <a:r>
                <a:rPr lang="it-IT" dirty="0">
                  <a:latin typeface="+mj-lt"/>
                </a:rPr>
                <a:t>SOSTENIBILITÀ</a:t>
              </a:r>
            </a:p>
            <a:p>
              <a:pPr marL="285750" indent="-285750" algn="ctr">
                <a:buFontTx/>
                <a:buChar char="-"/>
              </a:pPr>
              <a:r>
                <a:rPr lang="it-IT" dirty="0">
                  <a:latin typeface="+mj-lt"/>
                </a:rPr>
                <a:t>FUNZIONALITÀ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93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D50BE-8ADF-4E52-98DE-3CEA9BF5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chemeClr val="bg1"/>
                </a:solidFill>
              </a:rPr>
              <a:t>Replacing academic journals</a:t>
            </a:r>
            <a:br>
              <a:rPr lang="it-IT">
                <a:solidFill>
                  <a:schemeClr val="bg1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55D132-837D-4223-A4AC-FC82FD848ECC}"/>
              </a:ext>
            </a:extLst>
          </p:cNvPr>
          <p:cNvSpPr txBox="1"/>
          <p:nvPr/>
        </p:nvSpPr>
        <p:spPr>
          <a:xfrm>
            <a:off x="0" y="-6278642"/>
            <a:ext cx="0" cy="12557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>
                <a:hlinkClick r:id="rId2" tooltip="https://www.openaire.eu/argos-community-calls"/>
              </a:rPr>
              <a:t>https://www.openaire.eu/argos-community-calls</a:t>
            </a:r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B35DBB28-11E9-4235-8FC3-B5A5BED88B5F}"/>
              </a:ext>
            </a:extLst>
          </p:cNvPr>
          <p:cNvGrpSpPr/>
          <p:nvPr/>
        </p:nvGrpSpPr>
        <p:grpSpPr>
          <a:xfrm>
            <a:off x="123204" y="277865"/>
            <a:ext cx="9956851" cy="6302270"/>
            <a:chOff x="123204" y="277865"/>
            <a:chExt cx="9956851" cy="6302270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004CD6B2-5320-4E87-8C3A-CDEE4D096693}"/>
                </a:ext>
              </a:extLst>
            </p:cNvPr>
            <p:cNvGrpSpPr/>
            <p:nvPr/>
          </p:nvGrpSpPr>
          <p:grpSpPr>
            <a:xfrm>
              <a:off x="123204" y="277865"/>
              <a:ext cx="9956851" cy="6302270"/>
              <a:chOff x="123204" y="277865"/>
              <a:chExt cx="9956851" cy="6302270"/>
            </a:xfrm>
          </p:grpSpPr>
          <p:grpSp>
            <p:nvGrpSpPr>
              <p:cNvPr id="4" name="Gruppo 3">
                <a:extLst>
                  <a:ext uri="{FF2B5EF4-FFF2-40B4-BE49-F238E27FC236}">
                    <a16:creationId xmlns:a16="http://schemas.microsoft.com/office/drawing/2014/main" id="{A5FA2B9A-669E-40C4-ACDF-0C7615ABC900}"/>
                  </a:ext>
                </a:extLst>
              </p:cNvPr>
              <p:cNvGrpSpPr/>
              <p:nvPr/>
            </p:nvGrpSpPr>
            <p:grpSpPr>
              <a:xfrm>
                <a:off x="522915" y="277865"/>
                <a:ext cx="9557140" cy="4964110"/>
                <a:chOff x="388162" y="1160706"/>
                <a:chExt cx="9557140" cy="4964110"/>
              </a:xfrm>
            </p:grpSpPr>
            <p:grpSp>
              <p:nvGrpSpPr>
                <p:cNvPr id="10" name="Gruppo 9">
                  <a:extLst>
                    <a:ext uri="{FF2B5EF4-FFF2-40B4-BE49-F238E27FC236}">
                      <a16:creationId xmlns:a16="http://schemas.microsoft.com/office/drawing/2014/main" id="{01068DE0-9BF9-4079-B9DE-248C3D69A1B7}"/>
                    </a:ext>
                  </a:extLst>
                </p:cNvPr>
                <p:cNvGrpSpPr/>
                <p:nvPr/>
              </p:nvGrpSpPr>
              <p:grpSpPr>
                <a:xfrm>
                  <a:off x="5858776" y="1160706"/>
                  <a:ext cx="4086526" cy="1844041"/>
                  <a:chOff x="2731083" y="1690689"/>
                  <a:chExt cx="6646329" cy="2999149"/>
                </a:xfrm>
              </p:grpSpPr>
              <p:pic>
                <p:nvPicPr>
                  <p:cNvPr id="5" name="Immagine 4">
                    <a:extLst>
                      <a:ext uri="{FF2B5EF4-FFF2-40B4-BE49-F238E27FC236}">
                        <a16:creationId xmlns:a16="http://schemas.microsoft.com/office/drawing/2014/main" id="{A8D35583-0F48-45D5-9A11-28AE1D263C6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731083" y="1745812"/>
                    <a:ext cx="4454778" cy="2944026"/>
                  </a:xfrm>
                  <a:prstGeom prst="rect">
                    <a:avLst/>
                  </a:prstGeom>
                </p:spPr>
              </p:pic>
              <p:sp>
                <p:nvSpPr>
                  <p:cNvPr id="9" name="CasellaDiTesto 8">
                    <a:extLst>
                      <a:ext uri="{FF2B5EF4-FFF2-40B4-BE49-F238E27FC236}">
                        <a16:creationId xmlns:a16="http://schemas.microsoft.com/office/drawing/2014/main" id="{A9B1D78F-38DC-4932-B283-E59D8F461697}"/>
                      </a:ext>
                    </a:extLst>
                  </p:cNvPr>
                  <p:cNvSpPr txBox="1"/>
                  <p:nvPr/>
                </p:nvSpPr>
                <p:spPr>
                  <a:xfrm>
                    <a:off x="4733224" y="1690689"/>
                    <a:ext cx="4644188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it-IT" sz="1200" dirty="0">
                        <a:hlinkClick r:id="rId4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rPr>
                      <a:t>2023</a:t>
                    </a:r>
                    <a:r>
                      <a:rPr lang="it-IT" sz="1200" dirty="0"/>
                      <a:t> </a:t>
                    </a:r>
                  </a:p>
                </p:txBody>
              </p:sp>
            </p:grpSp>
            <p:pic>
              <p:nvPicPr>
                <p:cNvPr id="3" name="Immagine 2">
                  <a:extLst>
                    <a:ext uri="{FF2B5EF4-FFF2-40B4-BE49-F238E27FC236}">
                      <a16:creationId xmlns:a16="http://schemas.microsoft.com/office/drawing/2014/main" id="{F4CD3835-F42B-4D84-B5CB-C961CBC953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8162" y="2166226"/>
                  <a:ext cx="6969349" cy="3958590"/>
                </a:xfrm>
                <a:prstGeom prst="rect">
                  <a:avLst/>
                </a:prstGeom>
              </p:spPr>
            </p:pic>
          </p:grpSp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629F64B7-4559-4056-B446-653322313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204" y="5074975"/>
                <a:ext cx="8897592" cy="1505160"/>
              </a:xfrm>
              <a:prstGeom prst="rect">
                <a:avLst/>
              </a:prstGeom>
            </p:spPr>
          </p:pic>
        </p:grp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B1C01D7E-622B-4450-9E6C-1069DF3A118C}"/>
                </a:ext>
              </a:extLst>
            </p:cNvPr>
            <p:cNvSpPr/>
            <p:nvPr/>
          </p:nvSpPr>
          <p:spPr>
            <a:xfrm>
              <a:off x="6246796" y="4292867"/>
              <a:ext cx="2739040" cy="83739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>
                  <a:latin typeface="+mj-lt"/>
                </a:rPr>
                <a:t>SI BASA SU INFRASTRUTTURE APERTE ED ESISTENTI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D50BE-8ADF-4E52-98DE-3CEA9BF5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chemeClr val="bg1"/>
                </a:solidFill>
              </a:rPr>
              <a:t>Replacing academic journals</a:t>
            </a:r>
            <a:br>
              <a:rPr lang="it-IT">
                <a:solidFill>
                  <a:schemeClr val="bg1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55D132-837D-4223-A4AC-FC82FD848ECC}"/>
              </a:ext>
            </a:extLst>
          </p:cNvPr>
          <p:cNvSpPr txBox="1"/>
          <p:nvPr/>
        </p:nvSpPr>
        <p:spPr>
          <a:xfrm>
            <a:off x="0" y="-6278642"/>
            <a:ext cx="0" cy="12557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>
                <a:hlinkClick r:id="rId2" tooltip="https://www.openaire.eu/argos-community-calls"/>
              </a:rPr>
              <a:t>https://www.openaire.eu/argos-community-calls</a:t>
            </a:r>
            <a:endParaRPr lang="it-IT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BA449A7B-70E7-4C22-8D84-0C3799042202}"/>
              </a:ext>
            </a:extLst>
          </p:cNvPr>
          <p:cNvGrpSpPr/>
          <p:nvPr/>
        </p:nvGrpSpPr>
        <p:grpSpPr>
          <a:xfrm>
            <a:off x="0" y="277865"/>
            <a:ext cx="10080055" cy="6569927"/>
            <a:chOff x="0" y="277865"/>
            <a:chExt cx="10080055" cy="6569927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01068DE0-9BF9-4079-B9DE-248C3D69A1B7}"/>
                </a:ext>
              </a:extLst>
            </p:cNvPr>
            <p:cNvGrpSpPr/>
            <p:nvPr/>
          </p:nvGrpSpPr>
          <p:grpSpPr>
            <a:xfrm>
              <a:off x="5993529" y="277865"/>
              <a:ext cx="4086526" cy="1844041"/>
              <a:chOff x="2731083" y="1690689"/>
              <a:chExt cx="6646329" cy="2999149"/>
            </a:xfrm>
          </p:grpSpPr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A8D35583-0F48-45D5-9A11-28AE1D263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31083" y="1745812"/>
                <a:ext cx="4454778" cy="2944026"/>
              </a:xfrm>
              <a:prstGeom prst="rect">
                <a:avLst/>
              </a:prstGeom>
            </p:spPr>
          </p:pic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A9B1D78F-38DC-4932-B283-E59D8F461697}"/>
                  </a:ext>
                </a:extLst>
              </p:cNvPr>
              <p:cNvSpPr txBox="1"/>
              <p:nvPr/>
            </p:nvSpPr>
            <p:spPr>
              <a:xfrm>
                <a:off x="4733224" y="1690689"/>
                <a:ext cx="4644188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200" dirty="0"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2023</a:t>
                </a:r>
                <a:r>
                  <a:rPr lang="it-IT" sz="1200" dirty="0"/>
                  <a:t> </a:t>
                </a:r>
              </a:p>
            </p:txBody>
          </p:sp>
        </p:grp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AA690947-DAA7-4A4E-B7C6-B331D346E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6741" y="3175802"/>
              <a:ext cx="5007259" cy="3671990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586A831D-35DF-4010-916B-E5E531712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448179"/>
              <a:ext cx="4977394" cy="4105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0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8F76DE-5220-4FCD-8A5B-F334328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39607F2-4057-4790-BA16-9D2B2460168B}"/>
              </a:ext>
            </a:extLst>
          </p:cNvPr>
          <p:cNvGrpSpPr/>
          <p:nvPr/>
        </p:nvGrpSpPr>
        <p:grpSpPr>
          <a:xfrm>
            <a:off x="1094272" y="115546"/>
            <a:ext cx="8049728" cy="6570020"/>
            <a:chOff x="1094272" y="115546"/>
            <a:chExt cx="8049728" cy="6570020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26BE68D8-D849-4757-B80C-114552F830EF}"/>
                </a:ext>
              </a:extLst>
            </p:cNvPr>
            <p:cNvGrpSpPr/>
            <p:nvPr/>
          </p:nvGrpSpPr>
          <p:grpSpPr>
            <a:xfrm>
              <a:off x="1094272" y="115546"/>
              <a:ext cx="8049728" cy="3902415"/>
              <a:chOff x="1094272" y="115546"/>
              <a:chExt cx="8049728" cy="3902415"/>
            </a:xfrm>
          </p:grpSpPr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E13C280F-BA49-4039-A7D5-C7E078B461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4272" y="1145439"/>
                <a:ext cx="7421078" cy="2872522"/>
              </a:xfrm>
              <a:prstGeom prst="rect">
                <a:avLst/>
              </a:prstGeom>
            </p:spPr>
          </p:pic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1FEB0DA-48FC-4AF7-844D-4491A8097B7C}"/>
                  </a:ext>
                </a:extLst>
              </p:cNvPr>
              <p:cNvSpPr txBox="1"/>
              <p:nvPr/>
            </p:nvSpPr>
            <p:spPr>
              <a:xfrm>
                <a:off x="2093495" y="1506023"/>
                <a:ext cx="58184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https://www.gofair.foundation/lifes-press-release</a:t>
                </a:r>
                <a:r>
                  <a:rPr lang="it-IT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FF4E3E53-C219-4D51-8132-3BFD4EFBF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5647" y="115546"/>
                <a:ext cx="1958353" cy="1759810"/>
              </a:xfrm>
              <a:prstGeom prst="rect">
                <a:avLst/>
              </a:prstGeom>
            </p:spPr>
          </p:pic>
        </p:grp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6BC3A6CA-31C0-4B07-BC35-D24B77517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3030" y="4018388"/>
              <a:ext cx="6843562" cy="26671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3023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8F76DE-5220-4FCD-8A5B-F334328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95DA2322-4E5B-458E-9D3A-81533D33D91B}"/>
              </a:ext>
            </a:extLst>
          </p:cNvPr>
          <p:cNvGrpSpPr/>
          <p:nvPr/>
        </p:nvGrpSpPr>
        <p:grpSpPr>
          <a:xfrm>
            <a:off x="1094272" y="115546"/>
            <a:ext cx="8049728" cy="6626908"/>
            <a:chOff x="1094272" y="115546"/>
            <a:chExt cx="8049728" cy="6626908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26BE68D8-D849-4757-B80C-114552F830EF}"/>
                </a:ext>
              </a:extLst>
            </p:cNvPr>
            <p:cNvGrpSpPr/>
            <p:nvPr/>
          </p:nvGrpSpPr>
          <p:grpSpPr>
            <a:xfrm>
              <a:off x="1094272" y="115546"/>
              <a:ext cx="8049728" cy="3902415"/>
              <a:chOff x="1094272" y="115546"/>
              <a:chExt cx="8049728" cy="3902415"/>
            </a:xfrm>
          </p:grpSpPr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E13C280F-BA49-4039-A7D5-C7E078B461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4272" y="1145439"/>
                <a:ext cx="7421078" cy="2872522"/>
              </a:xfrm>
              <a:prstGeom prst="rect">
                <a:avLst/>
              </a:prstGeom>
            </p:spPr>
          </p:pic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1FEB0DA-48FC-4AF7-844D-4491A8097B7C}"/>
                  </a:ext>
                </a:extLst>
              </p:cNvPr>
              <p:cNvSpPr txBox="1"/>
              <p:nvPr/>
            </p:nvSpPr>
            <p:spPr>
              <a:xfrm>
                <a:off x="2093495" y="1506023"/>
                <a:ext cx="58184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https://www.gofair.foundation/lifes-press-release</a:t>
                </a:r>
                <a:r>
                  <a:rPr lang="it-IT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FF4E3E53-C219-4D51-8132-3BFD4EFBF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5647" y="115546"/>
                <a:ext cx="1958353" cy="1759810"/>
              </a:xfrm>
              <a:prstGeom prst="rect">
                <a:avLst/>
              </a:prstGeom>
            </p:spPr>
          </p:pic>
        </p:grp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D6F84A10-10E3-43A4-A02B-33DEFE95C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1518" y="3850965"/>
              <a:ext cx="6593305" cy="28914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33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440147-DDB9-4DAA-955A-9D6789873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EF9FCB55-FBC6-4399-AD19-654AB8C8DB2D}"/>
              </a:ext>
            </a:extLst>
          </p:cNvPr>
          <p:cNvGrpSpPr/>
          <p:nvPr/>
        </p:nvGrpSpPr>
        <p:grpSpPr>
          <a:xfrm>
            <a:off x="375385" y="1027907"/>
            <a:ext cx="8730114" cy="5736958"/>
            <a:chOff x="375385" y="1027907"/>
            <a:chExt cx="8730114" cy="5736958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38FD66AD-B8FF-4852-B462-D27177D10717}"/>
                </a:ext>
              </a:extLst>
            </p:cNvPr>
            <p:cNvSpPr/>
            <p:nvPr/>
          </p:nvSpPr>
          <p:spPr>
            <a:xfrm>
              <a:off x="3416969" y="5640404"/>
              <a:ext cx="2685449" cy="100102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COME COLLABORARE?</a:t>
              </a: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D1B79F1B-980C-4579-9D9B-9E0FE3F6D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5385" y="1027907"/>
              <a:ext cx="4057361" cy="3237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B23ADEE5-2154-41E1-8819-DB37C9849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0073" y="2351157"/>
              <a:ext cx="5615426" cy="3237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F7069D4B-DB26-4BB4-A163-F582A46D5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385" y="4411488"/>
              <a:ext cx="2728466" cy="23533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675715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Tema di Office">
  <a:themeElements>
    <a:clrScheme name="Personalizzato 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1342</TotalTime>
  <Words>194</Words>
  <Application>Microsoft Office PowerPoint</Application>
  <PresentationFormat>Presentazione su schermo (4:3)</PresentationFormat>
  <Paragraphs>45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Tema di Office</vt:lpstr>
      <vt:lpstr>5_Tema di Office</vt:lpstr>
      <vt:lpstr>Qualche novità Elena Giglia</vt:lpstr>
      <vt:lpstr>.DA NON PERDERE…</vt:lpstr>
      <vt:lpstr>..ettepareva…</vt:lpstr>
      <vt:lpstr>..ettepareva…</vt:lpstr>
      <vt:lpstr>..ettepareva…</vt:lpstr>
      <vt:lpstr>..ettepareva…</vt:lpstr>
      <vt:lpstr>..ettepareva…</vt:lpstr>
      <vt:lpstr>..ettepareva…</vt:lpstr>
      <vt:lpstr>Replacing academic journals </vt:lpstr>
      <vt:lpstr>Replacing academic journals </vt:lpstr>
      <vt:lpstr>Replacing academic journals 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novita</dc:title>
  <dc:creator>Elena Giglia</dc:creator>
  <cp:lastModifiedBy>Elena Giglia</cp:lastModifiedBy>
  <cp:revision>18</cp:revision>
  <dcterms:created xsi:type="dcterms:W3CDTF">2024-06-04T17:47:47Z</dcterms:created>
  <dcterms:modified xsi:type="dcterms:W3CDTF">2024-06-05T16:10:26Z</dcterms:modified>
</cp:coreProperties>
</file>