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4"/>
    <p:sldMasterId id="2147483661" r:id="rId5"/>
    <p:sldMasterId id="2147483674" r:id="rId6"/>
    <p:sldMasterId id="2147483687" r:id="rId7"/>
  </p:sldMasterIdLst>
  <p:notesMasterIdLst>
    <p:notesMasterId r:id="rId53"/>
  </p:notesMasterIdLst>
  <p:sldIdLst>
    <p:sldId id="256" r:id="rId8"/>
    <p:sldId id="350" r:id="rId9"/>
    <p:sldId id="680" r:id="rId10"/>
    <p:sldId id="535" r:id="rId11"/>
    <p:sldId id="653" r:id="rId12"/>
    <p:sldId id="262" r:id="rId13"/>
    <p:sldId id="372" r:id="rId14"/>
    <p:sldId id="662" r:id="rId15"/>
    <p:sldId id="476" r:id="rId16"/>
    <p:sldId id="948" r:id="rId17"/>
    <p:sldId id="539" r:id="rId18"/>
    <p:sldId id="962" r:id="rId19"/>
    <p:sldId id="579" r:id="rId20"/>
    <p:sldId id="946" r:id="rId21"/>
    <p:sldId id="949" r:id="rId22"/>
    <p:sldId id="581" r:id="rId23"/>
    <p:sldId id="565" r:id="rId24"/>
    <p:sldId id="950" r:id="rId25"/>
    <p:sldId id="489" r:id="rId26"/>
    <p:sldId id="541" r:id="rId27"/>
    <p:sldId id="550" r:id="rId28"/>
    <p:sldId id="540" r:id="rId29"/>
    <p:sldId id="947" r:id="rId30"/>
    <p:sldId id="582" r:id="rId31"/>
    <p:sldId id="542" r:id="rId32"/>
    <p:sldId id="551" r:id="rId33"/>
    <p:sldId id="963" r:id="rId34"/>
    <p:sldId id="545" r:id="rId35"/>
    <p:sldId id="965" r:id="rId36"/>
    <p:sldId id="964" r:id="rId37"/>
    <p:sldId id="564" r:id="rId38"/>
    <p:sldId id="543" r:id="rId39"/>
    <p:sldId id="382" r:id="rId40"/>
    <p:sldId id="943" r:id="rId41"/>
    <p:sldId id="658" r:id="rId42"/>
    <p:sldId id="477" r:id="rId43"/>
    <p:sldId id="488" r:id="rId44"/>
    <p:sldId id="944" r:id="rId45"/>
    <p:sldId id="957" r:id="rId46"/>
    <p:sldId id="966" r:id="rId47"/>
    <p:sldId id="967" r:id="rId48"/>
    <p:sldId id="968" r:id="rId49"/>
    <p:sldId id="700" r:id="rId50"/>
    <p:sldId id="389" r:id="rId51"/>
    <p:sldId id="356" r:id="rId52"/>
  </p:sldIdLst>
  <p:sldSz cx="9144000" cy="5143500" type="screen16x9"/>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oigt, Pia" initials="VP" lastIdx="7" clrIdx="0">
    <p:extLst>
      <p:ext uri="{19B8F6BF-5375-455C-9EA6-DF929625EA0E}">
        <p15:presenceInfo xmlns:p15="http://schemas.microsoft.com/office/powerpoint/2012/main" userId="S-1-5-21-2361800232-213331468-3115616407-2530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4242"/>
    <a:srgbClr val="8AC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7" autoAdjust="0"/>
    <p:restoredTop sz="94660"/>
  </p:normalViewPr>
  <p:slideViewPr>
    <p:cSldViewPr snapToGrid="0">
      <p:cViewPr varScale="1">
        <p:scale>
          <a:sx n="107" d="100"/>
          <a:sy n="107" d="100"/>
        </p:scale>
        <p:origin x="106"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heme" Target="theme/theme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4"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de-DE" sz="4400" b="0" strike="noStrike" spc="-1">
                <a:latin typeface="Arial"/>
              </a:rPr>
              <a:t>Folie mittels Klicken verschieben</a:t>
            </a:r>
          </a:p>
        </p:txBody>
      </p:sp>
      <p:sp>
        <p:nvSpPr>
          <p:cNvPr id="465" name="PlaceHolder 2"/>
          <p:cNvSpPr>
            <a:spLocks noGrp="1"/>
          </p:cNvSpPr>
          <p:nvPr>
            <p:ph type="body"/>
          </p:nvPr>
        </p:nvSpPr>
        <p:spPr>
          <a:xfrm>
            <a:off x="756000" y="5078520"/>
            <a:ext cx="6047640" cy="4811040"/>
          </a:xfrm>
          <a:prstGeom prst="rect">
            <a:avLst/>
          </a:prstGeom>
        </p:spPr>
        <p:txBody>
          <a:bodyPr lIns="0" tIns="0" rIns="0" bIns="0">
            <a:noAutofit/>
          </a:bodyPr>
          <a:lstStyle/>
          <a:p>
            <a:r>
              <a:rPr lang="de-DE" sz="2000" b="0" strike="noStrike" spc="-1">
                <a:latin typeface="Arial"/>
              </a:rPr>
              <a:t>Format der Notizen mittels Klicken bearbeiten</a:t>
            </a:r>
          </a:p>
        </p:txBody>
      </p:sp>
      <p:sp>
        <p:nvSpPr>
          <p:cNvPr id="466" name="PlaceHolder 3"/>
          <p:cNvSpPr>
            <a:spLocks noGrp="1"/>
          </p:cNvSpPr>
          <p:nvPr>
            <p:ph type="hdr"/>
          </p:nvPr>
        </p:nvSpPr>
        <p:spPr>
          <a:xfrm>
            <a:off x="0" y="0"/>
            <a:ext cx="3280680" cy="534240"/>
          </a:xfrm>
          <a:prstGeom prst="rect">
            <a:avLst/>
          </a:prstGeom>
        </p:spPr>
        <p:txBody>
          <a:bodyPr lIns="0" tIns="0" rIns="0" bIns="0">
            <a:noAutofit/>
          </a:bodyPr>
          <a:lstStyle/>
          <a:p>
            <a:r>
              <a:rPr lang="de-DE" sz="1400" b="0" strike="noStrike" spc="-1">
                <a:latin typeface="Times New Roman"/>
              </a:rPr>
              <a:t>&lt;Kopfzeile&gt;</a:t>
            </a:r>
          </a:p>
        </p:txBody>
      </p:sp>
      <p:sp>
        <p:nvSpPr>
          <p:cNvPr id="467"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de-DE" sz="1400" b="0" strike="noStrike" spc="-1">
                <a:latin typeface="Times New Roman"/>
              </a:rPr>
              <a:t>&lt;Datum/Uhrzeit&gt;</a:t>
            </a:r>
          </a:p>
        </p:txBody>
      </p:sp>
      <p:sp>
        <p:nvSpPr>
          <p:cNvPr id="468" name="PlaceHolder 5"/>
          <p:cNvSpPr>
            <a:spLocks noGrp="1"/>
          </p:cNvSpPr>
          <p:nvPr>
            <p:ph type="ftr"/>
          </p:nvPr>
        </p:nvSpPr>
        <p:spPr>
          <a:xfrm>
            <a:off x="0" y="10157400"/>
            <a:ext cx="3280680" cy="534240"/>
          </a:xfrm>
          <a:prstGeom prst="rect">
            <a:avLst/>
          </a:prstGeom>
        </p:spPr>
        <p:txBody>
          <a:bodyPr lIns="0" tIns="0" rIns="0" bIns="0" anchor="b">
            <a:noAutofit/>
          </a:bodyPr>
          <a:lstStyle/>
          <a:p>
            <a:r>
              <a:rPr lang="de-DE" sz="1400" b="0" strike="noStrike" spc="-1">
                <a:latin typeface="Times New Roman"/>
              </a:rPr>
              <a:t>&lt;Fußzeile&gt;</a:t>
            </a:r>
          </a:p>
        </p:txBody>
      </p:sp>
      <p:sp>
        <p:nvSpPr>
          <p:cNvPr id="469"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A70B6B5F-D6CF-4BAD-93F1-0165B22FD9C5}" type="slidenum">
              <a:rPr lang="de-DE" sz="1400" b="0" strike="noStrike" spc="-1">
                <a:latin typeface="Times New Roman"/>
              </a:rPr>
              <a:t>‹Nr.›</a:t>
            </a:fld>
            <a:endParaRPr lang="de-DE"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 name="PlaceHolder 1"/>
          <p:cNvSpPr>
            <a:spLocks noGrp="1" noRot="1" noChangeAspect="1"/>
          </p:cNvSpPr>
          <p:nvPr>
            <p:ph type="sldImg"/>
          </p:nvPr>
        </p:nvSpPr>
        <p:spPr>
          <a:xfrm>
            <a:off x="384175" y="685800"/>
            <a:ext cx="6083300" cy="3422650"/>
          </a:xfrm>
          <a:prstGeom prst="rect">
            <a:avLst/>
          </a:prstGeom>
        </p:spPr>
      </p:sp>
      <p:sp>
        <p:nvSpPr>
          <p:cNvPr id="809" name="PlaceHolder 2"/>
          <p:cNvSpPr>
            <a:spLocks noGrp="1"/>
          </p:cNvSpPr>
          <p:nvPr>
            <p:ph type="body"/>
          </p:nvPr>
        </p:nvSpPr>
        <p:spPr>
          <a:xfrm>
            <a:off x="685800" y="4343400"/>
            <a:ext cx="5480640" cy="4109040"/>
          </a:xfrm>
          <a:prstGeom prst="rect">
            <a:avLst/>
          </a:prstGeom>
        </p:spPr>
        <p:txBody>
          <a:bodyPr lIns="0" tIns="0" rIns="0" bIns="0">
            <a:noAutofit/>
          </a:bodyPr>
          <a:lstStyle/>
          <a:p>
            <a:endParaRPr lang="de-DE" sz="2000" b="0" strike="noStrike" spc="-1" dirty="0">
              <a:latin typeface="Arial"/>
            </a:endParaRPr>
          </a:p>
        </p:txBody>
      </p:sp>
      <p:sp>
        <p:nvSpPr>
          <p:cNvPr id="810" name="CustomShape 3"/>
          <p:cNvSpPr/>
          <p:nvPr/>
        </p:nvSpPr>
        <p:spPr>
          <a:xfrm>
            <a:off x="3884760" y="8685360"/>
            <a:ext cx="2966040" cy="451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6BB65786-C970-4B9D-93DB-4500B01F2A9A}" type="slidenum">
              <a:rPr lang="de-DE" sz="1200" b="0" strike="noStrike" spc="-1">
                <a:solidFill>
                  <a:srgbClr val="000000"/>
                </a:solidFill>
                <a:latin typeface="Arial"/>
                <a:ea typeface="MS PGothic"/>
              </a:rPr>
              <a:t>1</a:t>
            </a:fld>
            <a:endParaRPr lang="de-DE" sz="1200" b="0" strike="noStrike" spc="-1" dirty="0">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3</a:t>
            </a:fld>
            <a:endParaRPr lang="de-DE" sz="1400" b="0" strike="noStrike" spc="-1">
              <a:latin typeface="Times New Roman"/>
            </a:endParaRPr>
          </a:p>
        </p:txBody>
      </p:sp>
    </p:spTree>
    <p:extLst>
      <p:ext uri="{BB962C8B-B14F-4D97-AF65-F5344CB8AC3E}">
        <p14:creationId xmlns:p14="http://schemas.microsoft.com/office/powerpoint/2010/main" val="2708854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F0DC4728-A94E-4BFC-9BB2-20531FE150A5}" type="slidenum">
              <a:rPr lang="de-DE" smtClean="0"/>
              <a:t>5</a:t>
            </a:fld>
            <a:endParaRPr lang="de-DE"/>
          </a:p>
        </p:txBody>
      </p:sp>
    </p:spTree>
    <p:extLst>
      <p:ext uri="{BB962C8B-B14F-4D97-AF65-F5344CB8AC3E}">
        <p14:creationId xmlns:p14="http://schemas.microsoft.com/office/powerpoint/2010/main" val="1362528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7</a:t>
            </a:fld>
            <a:endParaRPr lang="de-DE" sz="1400" b="0" strike="noStrike" spc="-1">
              <a:latin typeface="Times New Roman"/>
            </a:endParaRPr>
          </a:p>
        </p:txBody>
      </p:sp>
    </p:spTree>
    <p:extLst>
      <p:ext uri="{BB962C8B-B14F-4D97-AF65-F5344CB8AC3E}">
        <p14:creationId xmlns:p14="http://schemas.microsoft.com/office/powerpoint/2010/main" val="3537931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FF73AAAE-5F9A-4204-AFEA-00ECD2D60F92}" type="slidenum">
              <a:rPr lang="de-DE" altLang="de-DE" smtClean="0"/>
              <a:pPr>
                <a:defRPr/>
              </a:pPr>
              <a:t>8</a:t>
            </a:fld>
            <a:endParaRPr lang="de-DE" altLang="de-DE" dirty="0"/>
          </a:p>
        </p:txBody>
      </p:sp>
    </p:spTree>
    <p:extLst>
      <p:ext uri="{BB962C8B-B14F-4D97-AF65-F5344CB8AC3E}">
        <p14:creationId xmlns:p14="http://schemas.microsoft.com/office/powerpoint/2010/main" val="2919699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sym typeface="Wingdings" panose="05000000000000000000" pitchFamily="2" charset="2"/>
            </a:endParaRPr>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9</a:t>
            </a:fld>
            <a:endParaRPr lang="de-DE" sz="1400" b="0" strike="noStrike" spc="-1">
              <a:latin typeface="Times New Roman"/>
            </a:endParaRPr>
          </a:p>
        </p:txBody>
      </p:sp>
    </p:spTree>
    <p:extLst>
      <p:ext uri="{BB962C8B-B14F-4D97-AF65-F5344CB8AC3E}">
        <p14:creationId xmlns:p14="http://schemas.microsoft.com/office/powerpoint/2010/main" val="83901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11</a:t>
            </a:fld>
            <a:endParaRPr lang="de-DE" sz="1400" b="0" strike="noStrike" spc="-1">
              <a:latin typeface="Times New Roman"/>
            </a:endParaRPr>
          </a:p>
        </p:txBody>
      </p:sp>
    </p:spTree>
    <p:extLst>
      <p:ext uri="{BB962C8B-B14F-4D97-AF65-F5344CB8AC3E}">
        <p14:creationId xmlns:p14="http://schemas.microsoft.com/office/powerpoint/2010/main" val="901945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12</a:t>
            </a:fld>
            <a:endParaRPr lang="de-DE" sz="1400" b="0" strike="noStrike" spc="-1">
              <a:latin typeface="Times New Roman"/>
            </a:endParaRPr>
          </a:p>
        </p:txBody>
      </p:sp>
    </p:spTree>
    <p:extLst>
      <p:ext uri="{BB962C8B-B14F-4D97-AF65-F5344CB8AC3E}">
        <p14:creationId xmlns:p14="http://schemas.microsoft.com/office/powerpoint/2010/main" val="3289185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13</a:t>
            </a:fld>
            <a:endParaRPr lang="de-DE" sz="1400" b="0" strike="noStrike" spc="-1">
              <a:latin typeface="Times New Roman"/>
            </a:endParaRPr>
          </a:p>
        </p:txBody>
      </p:sp>
    </p:spTree>
    <p:extLst>
      <p:ext uri="{BB962C8B-B14F-4D97-AF65-F5344CB8AC3E}">
        <p14:creationId xmlns:p14="http://schemas.microsoft.com/office/powerpoint/2010/main" val="368315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14</a:t>
            </a:fld>
            <a:endParaRPr lang="de-DE" sz="1400" b="0" strike="noStrike" spc="-1">
              <a:latin typeface="Times New Roman"/>
            </a:endParaRPr>
          </a:p>
        </p:txBody>
      </p:sp>
    </p:spTree>
    <p:extLst>
      <p:ext uri="{BB962C8B-B14F-4D97-AF65-F5344CB8AC3E}">
        <p14:creationId xmlns:p14="http://schemas.microsoft.com/office/powerpoint/2010/main" val="1135431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16</a:t>
            </a:fld>
            <a:endParaRPr lang="de-DE" sz="1400" b="0" strike="noStrike" spc="-1">
              <a:latin typeface="Times New Roman"/>
            </a:endParaRPr>
          </a:p>
        </p:txBody>
      </p:sp>
    </p:spTree>
    <p:extLst>
      <p:ext uri="{BB962C8B-B14F-4D97-AF65-F5344CB8AC3E}">
        <p14:creationId xmlns:p14="http://schemas.microsoft.com/office/powerpoint/2010/main" val="4082603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17</a:t>
            </a:fld>
            <a:endParaRPr lang="de-DE" sz="1400" b="0" strike="noStrike" spc="-1">
              <a:latin typeface="Times New Roman"/>
            </a:endParaRPr>
          </a:p>
        </p:txBody>
      </p:sp>
    </p:spTree>
    <p:extLst>
      <p:ext uri="{BB962C8B-B14F-4D97-AF65-F5344CB8AC3E}">
        <p14:creationId xmlns:p14="http://schemas.microsoft.com/office/powerpoint/2010/main" val="1269574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18</a:t>
            </a:fld>
            <a:endParaRPr lang="de-DE" sz="1400" b="0" strike="noStrike" spc="-1">
              <a:latin typeface="Times New Roman"/>
            </a:endParaRPr>
          </a:p>
        </p:txBody>
      </p:sp>
    </p:spTree>
    <p:extLst>
      <p:ext uri="{BB962C8B-B14F-4D97-AF65-F5344CB8AC3E}">
        <p14:creationId xmlns:p14="http://schemas.microsoft.com/office/powerpoint/2010/main" val="3570957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19</a:t>
            </a:fld>
            <a:endParaRPr lang="de-DE" sz="1400" b="0" strike="noStrike" spc="-1">
              <a:latin typeface="Times New Roman"/>
            </a:endParaRPr>
          </a:p>
        </p:txBody>
      </p:sp>
    </p:spTree>
    <p:extLst>
      <p:ext uri="{BB962C8B-B14F-4D97-AF65-F5344CB8AC3E}">
        <p14:creationId xmlns:p14="http://schemas.microsoft.com/office/powerpoint/2010/main" val="1490028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20</a:t>
            </a:fld>
            <a:endParaRPr lang="de-DE" sz="1400" b="0" strike="noStrike" spc="-1">
              <a:latin typeface="Times New Roman"/>
            </a:endParaRPr>
          </a:p>
        </p:txBody>
      </p:sp>
    </p:spTree>
    <p:extLst>
      <p:ext uri="{BB962C8B-B14F-4D97-AF65-F5344CB8AC3E}">
        <p14:creationId xmlns:p14="http://schemas.microsoft.com/office/powerpoint/2010/main" val="2900688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21</a:t>
            </a:fld>
            <a:endParaRPr lang="de-DE" sz="1400" b="0" strike="noStrike" spc="-1">
              <a:latin typeface="Times New Roman"/>
            </a:endParaRPr>
          </a:p>
        </p:txBody>
      </p:sp>
    </p:spTree>
    <p:extLst>
      <p:ext uri="{BB962C8B-B14F-4D97-AF65-F5344CB8AC3E}">
        <p14:creationId xmlns:p14="http://schemas.microsoft.com/office/powerpoint/2010/main" val="3429299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22</a:t>
            </a:fld>
            <a:endParaRPr lang="de-DE" sz="1400" b="0" strike="noStrike" spc="-1">
              <a:latin typeface="Times New Roman"/>
            </a:endParaRPr>
          </a:p>
        </p:txBody>
      </p:sp>
    </p:spTree>
    <p:extLst>
      <p:ext uri="{BB962C8B-B14F-4D97-AF65-F5344CB8AC3E}">
        <p14:creationId xmlns:p14="http://schemas.microsoft.com/office/powerpoint/2010/main" val="2898004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24</a:t>
            </a:fld>
            <a:endParaRPr lang="de-DE" sz="1400" b="0" strike="noStrike" spc="-1">
              <a:latin typeface="Times New Roman"/>
            </a:endParaRPr>
          </a:p>
        </p:txBody>
      </p:sp>
    </p:spTree>
    <p:extLst>
      <p:ext uri="{BB962C8B-B14F-4D97-AF65-F5344CB8AC3E}">
        <p14:creationId xmlns:p14="http://schemas.microsoft.com/office/powerpoint/2010/main" val="2072810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25</a:t>
            </a:fld>
            <a:endParaRPr lang="de-DE" sz="1400" b="0" strike="noStrike" spc="-1">
              <a:latin typeface="Times New Roman"/>
            </a:endParaRPr>
          </a:p>
        </p:txBody>
      </p:sp>
    </p:spTree>
    <p:extLst>
      <p:ext uri="{BB962C8B-B14F-4D97-AF65-F5344CB8AC3E}">
        <p14:creationId xmlns:p14="http://schemas.microsoft.com/office/powerpoint/2010/main" val="216913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spc="-1" dirty="0">
              <a:sym typeface="Wingdings" panose="05000000000000000000" pitchFamily="2" charset="2"/>
            </a:endParaRPr>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26</a:t>
            </a:fld>
            <a:endParaRPr lang="de-DE" sz="1400" b="0" strike="noStrike" spc="-1">
              <a:latin typeface="Times New Roman"/>
            </a:endParaRPr>
          </a:p>
        </p:txBody>
      </p:sp>
    </p:spTree>
    <p:extLst>
      <p:ext uri="{BB962C8B-B14F-4D97-AF65-F5344CB8AC3E}">
        <p14:creationId xmlns:p14="http://schemas.microsoft.com/office/powerpoint/2010/main" val="1605089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spc="-1" dirty="0">
              <a:sym typeface="Wingdings" panose="05000000000000000000" pitchFamily="2" charset="2"/>
            </a:endParaRPr>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27</a:t>
            </a:fld>
            <a:endParaRPr lang="de-DE" sz="1400" b="0" strike="noStrike" spc="-1">
              <a:latin typeface="Times New Roman"/>
            </a:endParaRPr>
          </a:p>
        </p:txBody>
      </p:sp>
    </p:spTree>
    <p:extLst>
      <p:ext uri="{BB962C8B-B14F-4D97-AF65-F5344CB8AC3E}">
        <p14:creationId xmlns:p14="http://schemas.microsoft.com/office/powerpoint/2010/main" val="1761279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28</a:t>
            </a:fld>
            <a:endParaRPr lang="de-DE" sz="1400" b="0" strike="noStrike" spc="-1">
              <a:latin typeface="Times New Roman"/>
            </a:endParaRPr>
          </a:p>
        </p:txBody>
      </p:sp>
    </p:spTree>
    <p:extLst>
      <p:ext uri="{BB962C8B-B14F-4D97-AF65-F5344CB8AC3E}">
        <p14:creationId xmlns:p14="http://schemas.microsoft.com/office/powerpoint/2010/main" val="3926453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29</a:t>
            </a:fld>
            <a:endParaRPr lang="de-DE" sz="1400" b="0" strike="noStrike" spc="-1">
              <a:latin typeface="Times New Roman"/>
            </a:endParaRPr>
          </a:p>
        </p:txBody>
      </p:sp>
    </p:spTree>
    <p:extLst>
      <p:ext uri="{BB962C8B-B14F-4D97-AF65-F5344CB8AC3E}">
        <p14:creationId xmlns:p14="http://schemas.microsoft.com/office/powerpoint/2010/main" val="944473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30</a:t>
            </a:fld>
            <a:endParaRPr lang="de-DE" sz="1400" b="0" strike="noStrike" spc="-1">
              <a:latin typeface="Times New Roman"/>
            </a:endParaRPr>
          </a:p>
        </p:txBody>
      </p:sp>
    </p:spTree>
    <p:extLst>
      <p:ext uri="{BB962C8B-B14F-4D97-AF65-F5344CB8AC3E}">
        <p14:creationId xmlns:p14="http://schemas.microsoft.com/office/powerpoint/2010/main" val="2789788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31</a:t>
            </a:fld>
            <a:endParaRPr lang="de-DE" sz="1400" b="0" strike="noStrike" spc="-1">
              <a:latin typeface="Times New Roman"/>
            </a:endParaRPr>
          </a:p>
        </p:txBody>
      </p:sp>
    </p:spTree>
    <p:extLst>
      <p:ext uri="{BB962C8B-B14F-4D97-AF65-F5344CB8AC3E}">
        <p14:creationId xmlns:p14="http://schemas.microsoft.com/office/powerpoint/2010/main" val="5666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32</a:t>
            </a:fld>
            <a:endParaRPr lang="de-DE" sz="1400" b="0" strike="noStrike" spc="-1">
              <a:latin typeface="Times New Roman"/>
            </a:endParaRPr>
          </a:p>
        </p:txBody>
      </p:sp>
    </p:spTree>
    <p:extLst>
      <p:ext uri="{BB962C8B-B14F-4D97-AF65-F5344CB8AC3E}">
        <p14:creationId xmlns:p14="http://schemas.microsoft.com/office/powerpoint/2010/main" val="4210950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650" y="882650"/>
            <a:ext cx="7734300" cy="4351338"/>
          </a:xfrm>
        </p:spPr>
      </p:sp>
      <p:sp>
        <p:nvSpPr>
          <p:cNvPr id="3" name="Notizenplatzhalter 2"/>
          <p:cNvSpPr>
            <a:spLocks noGrp="1"/>
          </p:cNvSpPr>
          <p:nvPr>
            <p:ph type="body" idx="1"/>
          </p:nvPr>
        </p:nvSpPr>
        <p:spPr/>
        <p:txBody>
          <a:bodyPr/>
          <a:lstStyle/>
          <a:p>
            <a:r>
              <a:rPr lang="de-DE" dirty="0"/>
              <a:t>In </a:t>
            </a:r>
            <a:r>
              <a:rPr lang="de-DE" dirty="0" err="1"/>
              <a:t>Zenodo-Präsi</a:t>
            </a:r>
            <a:r>
              <a:rPr lang="de-DE" baseline="0" dirty="0"/>
              <a:t> auslagern</a:t>
            </a:r>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33</a:t>
            </a:fld>
            <a:endParaRPr lang="de-DE" sz="1400" b="0" strike="noStrike" spc="-1">
              <a:latin typeface="Times New Roman"/>
            </a:endParaRPr>
          </a:p>
        </p:txBody>
      </p:sp>
    </p:spTree>
    <p:extLst>
      <p:ext uri="{BB962C8B-B14F-4D97-AF65-F5344CB8AC3E}">
        <p14:creationId xmlns:p14="http://schemas.microsoft.com/office/powerpoint/2010/main" val="22327744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Ein guter Speicher muss her…</a:t>
            </a:r>
          </a:p>
        </p:txBody>
      </p:sp>
      <p:sp>
        <p:nvSpPr>
          <p:cNvPr id="4" name="Foliennummernplatzhalter 3"/>
          <p:cNvSpPr>
            <a:spLocks noGrp="1"/>
          </p:cNvSpPr>
          <p:nvPr>
            <p:ph type="sldNum" sz="quarter" idx="10"/>
          </p:nvPr>
        </p:nvSpPr>
        <p:spPr/>
        <p:txBody>
          <a:bodyPr/>
          <a:lstStyle/>
          <a:p>
            <a:pPr>
              <a:defRPr/>
            </a:pPr>
            <a:fld id="{FF73AAAE-5F9A-4204-AFEA-00ECD2D60F92}" type="slidenum">
              <a:rPr lang="de-DE" altLang="de-DE" smtClean="0"/>
              <a:pPr>
                <a:defRPr/>
              </a:pPr>
              <a:t>35</a:t>
            </a:fld>
            <a:endParaRPr lang="de-DE" altLang="de-DE" dirty="0"/>
          </a:p>
        </p:txBody>
      </p:sp>
    </p:spTree>
    <p:extLst>
      <p:ext uri="{BB962C8B-B14F-4D97-AF65-F5344CB8AC3E}">
        <p14:creationId xmlns:p14="http://schemas.microsoft.com/office/powerpoint/2010/main" val="34253321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p:nvPr>
        </p:nvSpPr>
        <p:spPr/>
        <p:txBody>
          <a:bodyPr/>
          <a:lstStyle/>
          <a:p>
            <a:pPr algn="r"/>
            <a:fld id="{A70B6B5F-D6CF-4BAD-93F1-0165B22FD9C5}" type="slidenum">
              <a:rPr lang="de-DE" sz="1400" b="0" strike="noStrike" spc="-1" smtClean="0">
                <a:latin typeface="Times New Roman"/>
              </a:rPr>
              <a:t>36</a:t>
            </a:fld>
            <a:endParaRPr lang="de-DE" sz="1400" b="0" strike="noStrike" spc="-1">
              <a:latin typeface="Times New Roman"/>
            </a:endParaRPr>
          </a:p>
        </p:txBody>
      </p:sp>
    </p:spTree>
    <p:extLst>
      <p:ext uri="{BB962C8B-B14F-4D97-AF65-F5344CB8AC3E}">
        <p14:creationId xmlns:p14="http://schemas.microsoft.com/office/powerpoint/2010/main" val="1019347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FF73AAAE-5F9A-4204-AFEA-00ECD2D60F92}" type="slidenum">
              <a:rPr lang="de-DE" altLang="de-DE" smtClean="0"/>
              <a:pPr>
                <a:defRPr/>
              </a:pPr>
              <a:t>43</a:t>
            </a:fld>
            <a:endParaRPr lang="de-DE" altLang="de-DE" dirty="0"/>
          </a:p>
        </p:txBody>
      </p:sp>
    </p:spTree>
    <p:extLst>
      <p:ext uri="{BB962C8B-B14F-4D97-AF65-F5344CB8AC3E}">
        <p14:creationId xmlns:p14="http://schemas.microsoft.com/office/powerpoint/2010/main" val="734240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5" name="PlaceHolder 2"/>
          <p:cNvSpPr>
            <a:spLocks noGrp="1"/>
          </p:cNvSpPr>
          <p:nvPr>
            <p:ph type="subTitle"/>
          </p:nvPr>
        </p:nvSpPr>
        <p:spPr>
          <a:xfrm>
            <a:off x="457200" y="1203480"/>
            <a:ext cx="8229240" cy="298296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7"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9"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de-DE" sz="3200" b="0" strike="noStrike" spc="-1">
              <a:latin typeface="Arial"/>
            </a:endParaRPr>
          </a:p>
        </p:txBody>
      </p:sp>
      <p:sp>
        <p:nvSpPr>
          <p:cNvPr id="10"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457200" y="205200"/>
            <a:ext cx="8229240" cy="39812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4"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15"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de-DE" sz="3200" b="0" strike="noStrike" spc="-1">
              <a:latin typeface="Arial"/>
            </a:endParaRPr>
          </a:p>
        </p:txBody>
      </p:sp>
      <p:sp>
        <p:nvSpPr>
          <p:cNvPr id="16"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8"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de-DE" sz="3200" b="0" strike="noStrike" spc="-1">
              <a:latin typeface="Arial"/>
            </a:endParaRPr>
          </a:p>
        </p:txBody>
      </p:sp>
      <p:sp>
        <p:nvSpPr>
          <p:cNvPr id="19"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20"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22"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23"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24"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26"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de-DE" sz="3200" b="0" strike="noStrike" spc="-1">
              <a:latin typeface="Arial"/>
            </a:endParaRPr>
          </a:p>
        </p:txBody>
      </p:sp>
      <p:sp>
        <p:nvSpPr>
          <p:cNvPr id="27"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29"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30"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31"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de-DE" sz="3200" b="0" strike="noStrike" spc="-1">
              <a:latin typeface="Arial"/>
            </a:endParaRPr>
          </a:p>
        </p:txBody>
      </p:sp>
      <p:sp>
        <p:nvSpPr>
          <p:cNvPr id="32"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34"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de-DE" sz="3200" b="0" strike="noStrike" spc="-1">
              <a:latin typeface="Arial"/>
            </a:endParaRPr>
          </a:p>
        </p:txBody>
      </p:sp>
      <p:sp>
        <p:nvSpPr>
          <p:cNvPr id="35"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de-DE" sz="3200" b="0" strike="noStrike" spc="-1">
              <a:latin typeface="Arial"/>
            </a:endParaRPr>
          </a:p>
        </p:txBody>
      </p:sp>
      <p:sp>
        <p:nvSpPr>
          <p:cNvPr id="36"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de-DE" sz="3200" b="0" strike="noStrike" spc="-1">
              <a:latin typeface="Arial"/>
            </a:endParaRPr>
          </a:p>
        </p:txBody>
      </p:sp>
      <p:sp>
        <p:nvSpPr>
          <p:cNvPr id="37"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de-DE" sz="3200" b="0" strike="noStrike" spc="-1">
              <a:latin typeface="Arial"/>
            </a:endParaRPr>
          </a:p>
        </p:txBody>
      </p:sp>
      <p:sp>
        <p:nvSpPr>
          <p:cNvPr id="38"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de-DE" sz="3200" b="0" strike="noStrike" spc="-1">
              <a:latin typeface="Arial"/>
            </a:endParaRPr>
          </a:p>
        </p:txBody>
      </p:sp>
      <p:sp>
        <p:nvSpPr>
          <p:cNvPr id="39"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48" name="PlaceHolder 2"/>
          <p:cNvSpPr>
            <a:spLocks noGrp="1"/>
          </p:cNvSpPr>
          <p:nvPr>
            <p:ph type="subTitle"/>
          </p:nvPr>
        </p:nvSpPr>
        <p:spPr>
          <a:xfrm>
            <a:off x="457200" y="1203480"/>
            <a:ext cx="8229240" cy="298296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50"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52"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de-DE" sz="3200" b="0" strike="noStrike" spc="-1">
              <a:latin typeface="Arial"/>
            </a:endParaRPr>
          </a:p>
        </p:txBody>
      </p:sp>
      <p:sp>
        <p:nvSpPr>
          <p:cNvPr id="53"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457200" y="205200"/>
            <a:ext cx="8229240" cy="39812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57"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58"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de-DE" sz="3200" b="0" strike="noStrike" spc="-1">
              <a:latin typeface="Arial"/>
            </a:endParaRPr>
          </a:p>
        </p:txBody>
      </p:sp>
      <p:sp>
        <p:nvSpPr>
          <p:cNvPr id="59"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61"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de-DE" sz="3200" b="0" strike="noStrike" spc="-1">
              <a:latin typeface="Arial"/>
            </a:endParaRPr>
          </a:p>
        </p:txBody>
      </p:sp>
      <p:sp>
        <p:nvSpPr>
          <p:cNvPr id="62"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63"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65"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66"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67"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69"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de-DE" sz="3200" b="0" strike="noStrike" spc="-1">
              <a:latin typeface="Arial"/>
            </a:endParaRPr>
          </a:p>
        </p:txBody>
      </p:sp>
      <p:sp>
        <p:nvSpPr>
          <p:cNvPr id="70"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72"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73"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74"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de-DE" sz="3200" b="0" strike="noStrike" spc="-1">
              <a:latin typeface="Arial"/>
            </a:endParaRPr>
          </a:p>
        </p:txBody>
      </p:sp>
      <p:sp>
        <p:nvSpPr>
          <p:cNvPr id="75"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77"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de-DE" sz="3200" b="0" strike="noStrike" spc="-1">
              <a:latin typeface="Arial"/>
            </a:endParaRPr>
          </a:p>
        </p:txBody>
      </p:sp>
      <p:sp>
        <p:nvSpPr>
          <p:cNvPr id="78"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de-DE" sz="3200" b="0" strike="noStrike" spc="-1">
              <a:latin typeface="Arial"/>
            </a:endParaRPr>
          </a:p>
        </p:txBody>
      </p:sp>
      <p:sp>
        <p:nvSpPr>
          <p:cNvPr id="79"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de-DE" sz="3200" b="0" strike="noStrike" spc="-1">
              <a:latin typeface="Arial"/>
            </a:endParaRPr>
          </a:p>
        </p:txBody>
      </p:sp>
      <p:sp>
        <p:nvSpPr>
          <p:cNvPr id="80"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de-DE" sz="3200" b="0" strike="noStrike" spc="-1">
              <a:latin typeface="Arial"/>
            </a:endParaRPr>
          </a:p>
        </p:txBody>
      </p:sp>
      <p:sp>
        <p:nvSpPr>
          <p:cNvPr id="81"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de-DE" sz="3200" b="0" strike="noStrike" spc="-1">
              <a:latin typeface="Arial"/>
            </a:endParaRPr>
          </a:p>
        </p:txBody>
      </p:sp>
      <p:sp>
        <p:nvSpPr>
          <p:cNvPr id="82"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Zwischenfolie links">
    <p:spTree>
      <p:nvGrpSpPr>
        <p:cNvPr id="1" name=""/>
        <p:cNvGrpSpPr/>
        <p:nvPr/>
      </p:nvGrpSpPr>
      <p:grpSpPr>
        <a:xfrm>
          <a:off x="0" y="0"/>
          <a:ext cx="0" cy="0"/>
          <a:chOff x="0" y="0"/>
          <a:chExt cx="0" cy="0"/>
        </a:xfrm>
      </p:grpSpPr>
      <p:sp>
        <p:nvSpPr>
          <p:cNvPr id="14" name="Textplatzhalter 4"/>
          <p:cNvSpPr>
            <a:spLocks noGrp="1"/>
          </p:cNvSpPr>
          <p:nvPr>
            <p:ph type="body" sz="quarter" idx="13"/>
          </p:nvPr>
        </p:nvSpPr>
        <p:spPr bwMode="auto">
          <a:xfrm flipH="1">
            <a:off x="-14439" y="-5922"/>
            <a:ext cx="5654316" cy="5152775"/>
          </a:xfrm>
          <a:custGeom>
            <a:avLst/>
            <a:gdLst>
              <a:gd name="connsiteX0" fmla="*/ 0 w 2419350"/>
              <a:gd name="connsiteY0" fmla="*/ 5172957 h 5172957"/>
              <a:gd name="connsiteX1" fmla="*/ 604838 w 2419350"/>
              <a:gd name="connsiteY1" fmla="*/ 0 h 5172957"/>
              <a:gd name="connsiteX2" fmla="*/ 1814513 w 2419350"/>
              <a:gd name="connsiteY2" fmla="*/ 0 h 5172957"/>
              <a:gd name="connsiteX3" fmla="*/ 2419350 w 2419350"/>
              <a:gd name="connsiteY3" fmla="*/ 5172957 h 5172957"/>
              <a:gd name="connsiteX4" fmla="*/ 0 w 2419350"/>
              <a:gd name="connsiteY4" fmla="*/ 5172957 h 5172957"/>
              <a:gd name="connsiteX0" fmla="*/ 0 w 2439138"/>
              <a:gd name="connsiteY0" fmla="*/ 5172957 h 5172957"/>
              <a:gd name="connsiteX1" fmla="*/ 604838 w 2439138"/>
              <a:gd name="connsiteY1" fmla="*/ 0 h 5172957"/>
              <a:gd name="connsiteX2" fmla="*/ 2439138 w 2439138"/>
              <a:gd name="connsiteY2" fmla="*/ 6439 h 5172957"/>
              <a:gd name="connsiteX3" fmla="*/ 2419350 w 2439138"/>
              <a:gd name="connsiteY3" fmla="*/ 5172957 h 5172957"/>
              <a:gd name="connsiteX4" fmla="*/ 0 w 2439138"/>
              <a:gd name="connsiteY4" fmla="*/ 5172957 h 5172957"/>
              <a:gd name="connsiteX0" fmla="*/ 3226626 w 5665764"/>
              <a:gd name="connsiteY0" fmla="*/ 5166518 h 5166518"/>
              <a:gd name="connsiteX1" fmla="*/ 0 w 5665764"/>
              <a:gd name="connsiteY1" fmla="*/ 6440 h 5166518"/>
              <a:gd name="connsiteX2" fmla="*/ 5665764 w 5665764"/>
              <a:gd name="connsiteY2" fmla="*/ 0 h 5166518"/>
              <a:gd name="connsiteX3" fmla="*/ 5645976 w 5665764"/>
              <a:gd name="connsiteY3" fmla="*/ 5166518 h 5166518"/>
              <a:gd name="connsiteX4" fmla="*/ 3226626 w 5665764"/>
              <a:gd name="connsiteY4" fmla="*/ 5166518 h 5166518"/>
              <a:gd name="connsiteX0" fmla="*/ 2421696 w 5665764"/>
              <a:gd name="connsiteY0" fmla="*/ 5192275 h 5192275"/>
              <a:gd name="connsiteX1" fmla="*/ 0 w 5665764"/>
              <a:gd name="connsiteY1" fmla="*/ 6440 h 5192275"/>
              <a:gd name="connsiteX2" fmla="*/ 5665764 w 5665764"/>
              <a:gd name="connsiteY2" fmla="*/ 0 h 5192275"/>
              <a:gd name="connsiteX3" fmla="*/ 5645976 w 5665764"/>
              <a:gd name="connsiteY3" fmla="*/ 5166518 h 5192275"/>
              <a:gd name="connsiteX4" fmla="*/ 2421696 w 5665764"/>
              <a:gd name="connsiteY4" fmla="*/ 5192275 h 5192275"/>
              <a:gd name="connsiteX0" fmla="*/ 2421696 w 5665764"/>
              <a:gd name="connsiteY0" fmla="*/ 5183177 h 5183177"/>
              <a:gd name="connsiteX1" fmla="*/ 0 w 5665764"/>
              <a:gd name="connsiteY1" fmla="*/ 6440 h 5183177"/>
              <a:gd name="connsiteX2" fmla="*/ 5665764 w 5665764"/>
              <a:gd name="connsiteY2" fmla="*/ 0 h 5183177"/>
              <a:gd name="connsiteX3" fmla="*/ 5645976 w 5665764"/>
              <a:gd name="connsiteY3" fmla="*/ 5166518 h 5183177"/>
              <a:gd name="connsiteX4" fmla="*/ 2421696 w 5665764"/>
              <a:gd name="connsiteY4" fmla="*/ 5183177 h 5183177"/>
              <a:gd name="connsiteX0" fmla="*/ 2421696 w 5665764"/>
              <a:gd name="connsiteY0" fmla="*/ 5174079 h 5174079"/>
              <a:gd name="connsiteX1" fmla="*/ 0 w 5665764"/>
              <a:gd name="connsiteY1" fmla="*/ 6440 h 5174079"/>
              <a:gd name="connsiteX2" fmla="*/ 5665764 w 5665764"/>
              <a:gd name="connsiteY2" fmla="*/ 0 h 5174079"/>
              <a:gd name="connsiteX3" fmla="*/ 5645976 w 5665764"/>
              <a:gd name="connsiteY3" fmla="*/ 5166518 h 5174079"/>
              <a:gd name="connsiteX4" fmla="*/ 2421696 w 5665764"/>
              <a:gd name="connsiteY4" fmla="*/ 5174079 h 5174079"/>
              <a:gd name="connsiteX0" fmla="*/ 2417147 w 5665764"/>
              <a:gd name="connsiteY0" fmla="*/ 5169530 h 5169530"/>
              <a:gd name="connsiteX1" fmla="*/ 0 w 5665764"/>
              <a:gd name="connsiteY1" fmla="*/ 6440 h 5169530"/>
              <a:gd name="connsiteX2" fmla="*/ 5665764 w 5665764"/>
              <a:gd name="connsiteY2" fmla="*/ 0 h 5169530"/>
              <a:gd name="connsiteX3" fmla="*/ 5645976 w 5665764"/>
              <a:gd name="connsiteY3" fmla="*/ 5166518 h 5169530"/>
              <a:gd name="connsiteX4" fmla="*/ 2417147 w 5665764"/>
              <a:gd name="connsiteY4" fmla="*/ 5169530 h 5169530"/>
              <a:gd name="connsiteX0" fmla="*/ 2417147 w 5652116"/>
              <a:gd name="connsiteY0" fmla="*/ 5164981 h 5164981"/>
              <a:gd name="connsiteX1" fmla="*/ 0 w 5652116"/>
              <a:gd name="connsiteY1" fmla="*/ 1891 h 5164981"/>
              <a:gd name="connsiteX2" fmla="*/ 5652116 w 5652116"/>
              <a:gd name="connsiteY2" fmla="*/ 0 h 5164981"/>
              <a:gd name="connsiteX3" fmla="*/ 5645976 w 5652116"/>
              <a:gd name="connsiteY3" fmla="*/ 5161969 h 5164981"/>
              <a:gd name="connsiteX4" fmla="*/ 2417147 w 5652116"/>
              <a:gd name="connsiteY4" fmla="*/ 5164981 h 5164981"/>
              <a:gd name="connsiteX0" fmla="*/ 2417147 w 5646219"/>
              <a:gd name="connsiteY0" fmla="*/ 5163090 h 5163090"/>
              <a:gd name="connsiteX1" fmla="*/ 0 w 5646219"/>
              <a:gd name="connsiteY1" fmla="*/ 0 h 5163090"/>
              <a:gd name="connsiteX2" fmla="*/ 5638468 w 5646219"/>
              <a:gd name="connsiteY2" fmla="*/ 11757 h 5163090"/>
              <a:gd name="connsiteX3" fmla="*/ 5645976 w 5646219"/>
              <a:gd name="connsiteY3" fmla="*/ 5160078 h 5163090"/>
              <a:gd name="connsiteX4" fmla="*/ 2417147 w 5646219"/>
              <a:gd name="connsiteY4" fmla="*/ 5163090 h 5163090"/>
              <a:gd name="connsiteX0" fmla="*/ 2417147 w 5646219"/>
              <a:gd name="connsiteY0" fmla="*/ 5164981 h 5164981"/>
              <a:gd name="connsiteX1" fmla="*/ 0 w 5646219"/>
              <a:gd name="connsiteY1" fmla="*/ 1891 h 5164981"/>
              <a:gd name="connsiteX2" fmla="*/ 5638468 w 5646219"/>
              <a:gd name="connsiteY2" fmla="*/ 0 h 5164981"/>
              <a:gd name="connsiteX3" fmla="*/ 5645976 w 5646219"/>
              <a:gd name="connsiteY3" fmla="*/ 5161969 h 5164981"/>
              <a:gd name="connsiteX4" fmla="*/ 2417147 w 5646219"/>
              <a:gd name="connsiteY4" fmla="*/ 5164981 h 5164981"/>
              <a:gd name="connsiteX0" fmla="*/ 2417147 w 5641803"/>
              <a:gd name="connsiteY0" fmla="*/ 5164981 h 5164981"/>
              <a:gd name="connsiteX1" fmla="*/ 0 w 5641803"/>
              <a:gd name="connsiteY1" fmla="*/ 1891 h 5164981"/>
              <a:gd name="connsiteX2" fmla="*/ 5638468 w 5641803"/>
              <a:gd name="connsiteY2" fmla="*/ 0 h 5164981"/>
              <a:gd name="connsiteX3" fmla="*/ 5641426 w 5641803"/>
              <a:gd name="connsiteY3" fmla="*/ 5161969 h 5164981"/>
              <a:gd name="connsiteX4" fmla="*/ 2417147 w 5641803"/>
              <a:gd name="connsiteY4" fmla="*/ 5164981 h 5164981"/>
              <a:gd name="connsiteX0" fmla="*/ 2417147 w 5643017"/>
              <a:gd name="connsiteY0" fmla="*/ 5174079 h 5174079"/>
              <a:gd name="connsiteX1" fmla="*/ 0 w 5643017"/>
              <a:gd name="connsiteY1" fmla="*/ 10989 h 5174079"/>
              <a:gd name="connsiteX2" fmla="*/ 5643017 w 5643017"/>
              <a:gd name="connsiteY2" fmla="*/ 0 h 5174079"/>
              <a:gd name="connsiteX3" fmla="*/ 5641426 w 5643017"/>
              <a:gd name="connsiteY3" fmla="*/ 5171067 h 5174079"/>
              <a:gd name="connsiteX4" fmla="*/ 2417147 w 5643017"/>
              <a:gd name="connsiteY4" fmla="*/ 5174079 h 5174079"/>
              <a:gd name="connsiteX0" fmla="*/ 2417147 w 5643017"/>
              <a:gd name="connsiteY0" fmla="*/ 5174079 h 5174079"/>
              <a:gd name="connsiteX1" fmla="*/ 0 w 5643017"/>
              <a:gd name="connsiteY1" fmla="*/ 4609 h 5174079"/>
              <a:gd name="connsiteX2" fmla="*/ 5643017 w 5643017"/>
              <a:gd name="connsiteY2" fmla="*/ 0 h 5174079"/>
              <a:gd name="connsiteX3" fmla="*/ 5641426 w 5643017"/>
              <a:gd name="connsiteY3" fmla="*/ 5171067 h 5174079"/>
              <a:gd name="connsiteX4" fmla="*/ 2417147 w 5643017"/>
              <a:gd name="connsiteY4" fmla="*/ 5174079 h 5174079"/>
              <a:gd name="connsiteX0" fmla="*/ 2417147 w 5654316"/>
              <a:gd name="connsiteY0" fmla="*/ 5174079 h 5177448"/>
              <a:gd name="connsiteX1" fmla="*/ 0 w 5654316"/>
              <a:gd name="connsiteY1" fmla="*/ 4609 h 5177448"/>
              <a:gd name="connsiteX2" fmla="*/ 5643017 w 5654316"/>
              <a:gd name="connsiteY2" fmla="*/ 0 h 5177448"/>
              <a:gd name="connsiteX3" fmla="*/ 5654126 w 5654316"/>
              <a:gd name="connsiteY3" fmla="*/ 5177448 h 5177448"/>
              <a:gd name="connsiteX4" fmla="*/ 2417147 w 5654316"/>
              <a:gd name="connsiteY4" fmla="*/ 5174079 h 517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4316" h="5177448">
                <a:moveTo>
                  <a:pt x="2417147" y="5174079"/>
                </a:moveTo>
                <a:lnTo>
                  <a:pt x="0" y="4609"/>
                </a:lnTo>
                <a:lnTo>
                  <a:pt x="5643017" y="0"/>
                </a:lnTo>
                <a:cubicBezTo>
                  <a:pt x="5640970" y="1720656"/>
                  <a:pt x="5656173" y="3456792"/>
                  <a:pt x="5654126" y="5177448"/>
                </a:cubicBezTo>
                <a:lnTo>
                  <a:pt x="2417147" y="5174079"/>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4pPr>
              <a:defRPr>
                <a:ln>
                  <a:noFill/>
                </a:ln>
                <a:noFill/>
              </a:defRPr>
            </a:lvl4pPr>
          </a:lstStyle>
          <a:p>
            <a:pPr lvl="0"/>
            <a:r>
              <a:rPr lang="de-DE"/>
              <a:t>Formatvorlagen des Textmasters bearbeiten</a:t>
            </a:r>
          </a:p>
        </p:txBody>
      </p:sp>
      <p:sp>
        <p:nvSpPr>
          <p:cNvPr id="5" name="Textplatzhalter 4"/>
          <p:cNvSpPr>
            <a:spLocks noGrp="1"/>
          </p:cNvSpPr>
          <p:nvPr>
            <p:ph type="body" sz="quarter" idx="11"/>
          </p:nvPr>
        </p:nvSpPr>
        <p:spPr bwMode="auto">
          <a:xfrm flipH="1">
            <a:off x="-14439" y="-4153"/>
            <a:ext cx="4711557" cy="5154092"/>
          </a:xfrm>
          <a:custGeom>
            <a:avLst/>
            <a:gdLst>
              <a:gd name="connsiteX0" fmla="*/ 0 w 1466850"/>
              <a:gd name="connsiteY0" fmla="*/ 1608226 h 1608226"/>
              <a:gd name="connsiteX1" fmla="*/ 366713 w 1466850"/>
              <a:gd name="connsiteY1" fmla="*/ 0 h 1608226"/>
              <a:gd name="connsiteX2" fmla="*/ 1466850 w 1466850"/>
              <a:gd name="connsiteY2" fmla="*/ 0 h 1608226"/>
              <a:gd name="connsiteX3" fmla="*/ 1100138 w 1466850"/>
              <a:gd name="connsiteY3" fmla="*/ 1608226 h 1608226"/>
              <a:gd name="connsiteX4" fmla="*/ 0 w 1466850"/>
              <a:gd name="connsiteY4" fmla="*/ 1608226 h 1608226"/>
              <a:gd name="connsiteX0" fmla="*/ 0 w 2304312"/>
              <a:gd name="connsiteY0" fmla="*/ 1608226 h 1614665"/>
              <a:gd name="connsiteX1" fmla="*/ 366713 w 2304312"/>
              <a:gd name="connsiteY1" fmla="*/ 0 h 1614665"/>
              <a:gd name="connsiteX2" fmla="*/ 1466850 w 2304312"/>
              <a:gd name="connsiteY2" fmla="*/ 0 h 1614665"/>
              <a:gd name="connsiteX3" fmla="*/ 2304312 w 2304312"/>
              <a:gd name="connsiteY3" fmla="*/ 1614665 h 1614665"/>
              <a:gd name="connsiteX4" fmla="*/ 0 w 2304312"/>
              <a:gd name="connsiteY4" fmla="*/ 1608226 h 1614665"/>
              <a:gd name="connsiteX0" fmla="*/ 0 w 4725205"/>
              <a:gd name="connsiteY0" fmla="*/ 5162795 h 5169234"/>
              <a:gd name="connsiteX1" fmla="*/ 366713 w 4725205"/>
              <a:gd name="connsiteY1" fmla="*/ 3554569 h 5169234"/>
              <a:gd name="connsiteX2" fmla="*/ 4725205 w 4725205"/>
              <a:gd name="connsiteY2" fmla="*/ 0 h 5169234"/>
              <a:gd name="connsiteX3" fmla="*/ 2304312 w 4725205"/>
              <a:gd name="connsiteY3" fmla="*/ 5169234 h 5169234"/>
              <a:gd name="connsiteX4" fmla="*/ 0 w 4725205"/>
              <a:gd name="connsiteY4" fmla="*/ 5162795 h 5169234"/>
              <a:gd name="connsiteX0" fmla="*/ 0 w 4725205"/>
              <a:gd name="connsiteY0" fmla="*/ 5162795 h 5169234"/>
              <a:gd name="connsiteX1" fmla="*/ 2369378 w 4725205"/>
              <a:gd name="connsiteY1" fmla="*/ 19319 h 5169234"/>
              <a:gd name="connsiteX2" fmla="*/ 4725205 w 4725205"/>
              <a:gd name="connsiteY2" fmla="*/ 0 h 5169234"/>
              <a:gd name="connsiteX3" fmla="*/ 2304312 w 4725205"/>
              <a:gd name="connsiteY3" fmla="*/ 5169234 h 5169234"/>
              <a:gd name="connsiteX4" fmla="*/ 0 w 4725205"/>
              <a:gd name="connsiteY4" fmla="*/ 5162795 h 5169234"/>
              <a:gd name="connsiteX0" fmla="*/ 0 w 4725205"/>
              <a:gd name="connsiteY0" fmla="*/ 5162795 h 5169234"/>
              <a:gd name="connsiteX1" fmla="*/ 2382257 w 4725205"/>
              <a:gd name="connsiteY1" fmla="*/ 1 h 5169234"/>
              <a:gd name="connsiteX2" fmla="*/ 4725205 w 4725205"/>
              <a:gd name="connsiteY2" fmla="*/ 0 h 5169234"/>
              <a:gd name="connsiteX3" fmla="*/ 2304312 w 4725205"/>
              <a:gd name="connsiteY3" fmla="*/ 5169234 h 5169234"/>
              <a:gd name="connsiteX4" fmla="*/ 0 w 4725205"/>
              <a:gd name="connsiteY4" fmla="*/ 5162795 h 5169234"/>
              <a:gd name="connsiteX0" fmla="*/ 0 w 4720656"/>
              <a:gd name="connsiteY0" fmla="*/ 5176443 h 5176443"/>
              <a:gd name="connsiteX1" fmla="*/ 2377708 w 4720656"/>
              <a:gd name="connsiteY1" fmla="*/ 1 h 5176443"/>
              <a:gd name="connsiteX2" fmla="*/ 4720656 w 4720656"/>
              <a:gd name="connsiteY2" fmla="*/ 0 h 5176443"/>
              <a:gd name="connsiteX3" fmla="*/ 2299763 w 4720656"/>
              <a:gd name="connsiteY3" fmla="*/ 5169234 h 5176443"/>
              <a:gd name="connsiteX4" fmla="*/ 0 w 4720656"/>
              <a:gd name="connsiteY4" fmla="*/ 5176443 h 5176443"/>
              <a:gd name="connsiteX0" fmla="*/ 0 w 4720656"/>
              <a:gd name="connsiteY0" fmla="*/ 5176443 h 5176443"/>
              <a:gd name="connsiteX1" fmla="*/ 2377708 w 4720656"/>
              <a:gd name="connsiteY1" fmla="*/ 1 h 5176443"/>
              <a:gd name="connsiteX2" fmla="*/ 4720656 w 4720656"/>
              <a:gd name="connsiteY2" fmla="*/ 0 h 5176443"/>
              <a:gd name="connsiteX3" fmla="*/ 2299763 w 4720656"/>
              <a:gd name="connsiteY3" fmla="*/ 5169234 h 5176443"/>
              <a:gd name="connsiteX4" fmla="*/ 0 w 4720656"/>
              <a:gd name="connsiteY4" fmla="*/ 5176443 h 5176443"/>
              <a:gd name="connsiteX0" fmla="*/ 0 w 4711557"/>
              <a:gd name="connsiteY0" fmla="*/ 5167345 h 5169234"/>
              <a:gd name="connsiteX1" fmla="*/ 2368609 w 4711557"/>
              <a:gd name="connsiteY1" fmla="*/ 1 h 5169234"/>
              <a:gd name="connsiteX2" fmla="*/ 4711557 w 4711557"/>
              <a:gd name="connsiteY2" fmla="*/ 0 h 5169234"/>
              <a:gd name="connsiteX3" fmla="*/ 2290664 w 4711557"/>
              <a:gd name="connsiteY3" fmla="*/ 5169234 h 5169234"/>
              <a:gd name="connsiteX4" fmla="*/ 0 w 4711557"/>
              <a:gd name="connsiteY4" fmla="*/ 5167345 h 5169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1557" h="5169234">
                <a:moveTo>
                  <a:pt x="0" y="5167345"/>
                </a:moveTo>
                <a:lnTo>
                  <a:pt x="2368609" y="1"/>
                </a:lnTo>
                <a:lnTo>
                  <a:pt x="4711557" y="0"/>
                </a:lnTo>
                <a:lnTo>
                  <a:pt x="2290664" y="5169234"/>
                </a:lnTo>
                <a:lnTo>
                  <a:pt x="0" y="5167345"/>
                </a:lnTo>
                <a:close/>
              </a:path>
            </a:pathLst>
          </a:custGeom>
          <a:solidFill>
            <a:srgbClr val="FF5451">
              <a:alpha val="5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4pPr>
              <a:defRPr>
                <a:ln>
                  <a:noFill/>
                </a:ln>
                <a:noFill/>
              </a:defRPr>
            </a:lvl4pPr>
          </a:lstStyle>
          <a:p>
            <a:pPr lvl="0"/>
            <a:r>
              <a:rPr lang="de-DE"/>
              <a:t>Formatvorlagen des Textmasters bearbeiten</a:t>
            </a:r>
          </a:p>
        </p:txBody>
      </p:sp>
      <p:sp>
        <p:nvSpPr>
          <p:cNvPr id="3" name="Textplatzhalter 2"/>
          <p:cNvSpPr>
            <a:spLocks noGrp="1"/>
          </p:cNvSpPr>
          <p:nvPr>
            <p:ph type="body" idx="1"/>
          </p:nvPr>
        </p:nvSpPr>
        <p:spPr>
          <a:xfrm>
            <a:off x="471878" y="1066801"/>
            <a:ext cx="3562911" cy="350998"/>
          </a:xfrm>
        </p:spPr>
        <p:txBody>
          <a:bodyPr anchor="b">
            <a:noAutofit/>
          </a:bodyPr>
          <a:lstStyle>
            <a:lvl1pPr marL="0" indent="0" algn="l">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7" name="Bildplatzhalter"/>
          <p:cNvSpPr>
            <a:spLocks noGrp="1"/>
          </p:cNvSpPr>
          <p:nvPr>
            <p:ph type="pic" sz="quarter" idx="10"/>
          </p:nvPr>
        </p:nvSpPr>
        <p:spPr bwMode="auto">
          <a:xfrm>
            <a:off x="2711450" y="0"/>
            <a:ext cx="6432551" cy="514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800" baseline="0"/>
            </a:lvl1pPr>
          </a:lstStyle>
          <a:p>
            <a:pPr lvl="0"/>
            <a:r>
              <a:rPr lang="de-DE" noProof="0"/>
              <a:t>Bild durch Klicken auf Symbol hinzufügen</a:t>
            </a:r>
            <a:endParaRPr lang="de-DE" noProof="0" dirty="0"/>
          </a:p>
        </p:txBody>
      </p:sp>
      <p:sp>
        <p:nvSpPr>
          <p:cNvPr id="2" name="Titel 1"/>
          <p:cNvSpPr>
            <a:spLocks noGrp="1"/>
          </p:cNvSpPr>
          <p:nvPr>
            <p:ph type="title"/>
          </p:nvPr>
        </p:nvSpPr>
        <p:spPr>
          <a:xfrm>
            <a:off x="471878" y="1447164"/>
            <a:ext cx="3562911" cy="2201545"/>
          </a:xfrm>
        </p:spPr>
        <p:txBody>
          <a:bodyPr anchor="t"/>
          <a:lstStyle>
            <a:lvl1pPr algn="l">
              <a:defRPr sz="2800" b="1" cap="all">
                <a:solidFill>
                  <a:srgbClr val="FFFFFF"/>
                </a:solidFill>
              </a:defRPr>
            </a:lvl1pPr>
          </a:lstStyle>
          <a:p>
            <a:r>
              <a:rPr lang="de-DE"/>
              <a:t>Titelmasterformat durch Klicken bearbeiten</a:t>
            </a:r>
            <a:endParaRPr lang="de-DE" dirty="0"/>
          </a:p>
        </p:txBody>
      </p:sp>
    </p:spTree>
    <p:extLst>
      <p:ext uri="{BB962C8B-B14F-4D97-AF65-F5344CB8AC3E}">
        <p14:creationId xmlns:p14="http://schemas.microsoft.com/office/powerpoint/2010/main" val="4140896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Nur Titel">
    <p:spTree>
      <p:nvGrpSpPr>
        <p:cNvPr id="1" name=""/>
        <p:cNvGrpSpPr/>
        <p:nvPr/>
      </p:nvGrpSpPr>
      <p:grpSpPr>
        <a:xfrm>
          <a:off x="0" y="0"/>
          <a:ext cx="0" cy="0"/>
          <a:chOff x="0" y="0"/>
          <a:chExt cx="0" cy="0"/>
        </a:xfrm>
      </p:grpSpPr>
      <p:pic>
        <p:nvPicPr>
          <p:cNvPr id="15" name="Grafik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92150"/>
          </a:xfrm>
          <a:prstGeom prst="rect">
            <a:avLst/>
          </a:prstGeom>
        </p:spPr>
      </p:pic>
      <p:sp>
        <p:nvSpPr>
          <p:cNvPr id="10" name="Titelplatzhalter 1"/>
          <p:cNvSpPr>
            <a:spLocks noGrp="1"/>
          </p:cNvSpPr>
          <p:nvPr>
            <p:ph type="title"/>
          </p:nvPr>
        </p:nvSpPr>
        <p:spPr>
          <a:xfrm>
            <a:off x="628650" y="147497"/>
            <a:ext cx="7886700" cy="413868"/>
          </a:xfrm>
          <a:prstGeom prst="rect">
            <a:avLst/>
          </a:prstGeom>
        </p:spPr>
        <p:txBody>
          <a:bodyPr vert="horz" lIns="91440" tIns="45720" rIns="91440" bIns="45720" rtlCol="0" anchor="ctr">
            <a:noAutofit/>
          </a:bodyPr>
          <a:lstStyle>
            <a:lvl1pPr>
              <a:defRPr sz="2700">
                <a:solidFill>
                  <a:schemeClr val="bg1"/>
                </a:solidFill>
              </a:defRPr>
            </a:lvl1pPr>
          </a:lstStyle>
          <a:p>
            <a:r>
              <a:rPr lang="de-DE"/>
              <a:t>Titelmasterformat durch Klicken bearbeiten</a:t>
            </a:r>
          </a:p>
        </p:txBody>
      </p:sp>
      <p:sp>
        <p:nvSpPr>
          <p:cNvPr id="11" name="Textplatzhalter 2"/>
          <p:cNvSpPr>
            <a:spLocks noGrp="1"/>
          </p:cNvSpPr>
          <p:nvPr>
            <p:ph idx="1"/>
          </p:nvPr>
        </p:nvSpPr>
        <p:spPr>
          <a:xfrm>
            <a:off x="628650" y="965200"/>
            <a:ext cx="7886700" cy="361883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13" name="Grafik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2947" y="3137894"/>
            <a:ext cx="3198665" cy="2356653"/>
          </a:xfrm>
          <a:prstGeom prst="rect">
            <a:avLst/>
          </a:prstGeom>
        </p:spPr>
      </p:pic>
    </p:spTree>
    <p:extLst>
      <p:ext uri="{BB962C8B-B14F-4D97-AF65-F5344CB8AC3E}">
        <p14:creationId xmlns:p14="http://schemas.microsoft.com/office/powerpoint/2010/main" val="7592689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pic>
        <p:nvPicPr>
          <p:cNvPr id="15" name="Grafik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5851" cy="692150"/>
          </a:xfrm>
          <a:prstGeom prst="rect">
            <a:avLst/>
          </a:prstGeom>
        </p:spPr>
      </p:pic>
      <p:sp>
        <p:nvSpPr>
          <p:cNvPr id="10" name="Titelplatzhalter 1"/>
          <p:cNvSpPr>
            <a:spLocks noGrp="1"/>
          </p:cNvSpPr>
          <p:nvPr>
            <p:ph type="title"/>
          </p:nvPr>
        </p:nvSpPr>
        <p:spPr>
          <a:xfrm>
            <a:off x="628650" y="139140"/>
            <a:ext cx="7886700" cy="413868"/>
          </a:xfrm>
          <a:prstGeom prst="rect">
            <a:avLst/>
          </a:prstGeom>
        </p:spPr>
        <p:txBody>
          <a:bodyPr vert="horz" lIns="91440" tIns="45720" rIns="91440" bIns="45720" rtlCol="0" anchor="ctr">
            <a:noAutofit/>
          </a:bodyPr>
          <a:lstStyle>
            <a:lvl1pPr>
              <a:defRPr sz="2700">
                <a:solidFill>
                  <a:schemeClr val="bg1"/>
                </a:solidFill>
              </a:defRPr>
            </a:lvl1pPr>
          </a:lstStyle>
          <a:p>
            <a:r>
              <a:rPr lang="de-DE"/>
              <a:t>Titelmasterformat durch Klicken bearbeiten</a:t>
            </a:r>
          </a:p>
        </p:txBody>
      </p:sp>
      <p:sp>
        <p:nvSpPr>
          <p:cNvPr id="11" name="Textplatzhalter 2"/>
          <p:cNvSpPr>
            <a:spLocks noGrp="1"/>
          </p:cNvSpPr>
          <p:nvPr>
            <p:ph idx="1"/>
          </p:nvPr>
        </p:nvSpPr>
        <p:spPr>
          <a:xfrm>
            <a:off x="628650" y="965200"/>
            <a:ext cx="7886700" cy="361883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9626" y="4602234"/>
            <a:ext cx="1293660" cy="384729"/>
          </a:xfrm>
          <a:prstGeom prst="rect">
            <a:avLst/>
          </a:prstGeom>
        </p:spPr>
      </p:pic>
      <p:pic>
        <p:nvPicPr>
          <p:cNvPr id="13" name="Grafik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22947" y="3137894"/>
            <a:ext cx="3198665" cy="2356653"/>
          </a:xfrm>
          <a:prstGeom prst="rect">
            <a:avLst/>
          </a:prstGeom>
        </p:spPr>
      </p:pic>
    </p:spTree>
    <p:extLst>
      <p:ext uri="{BB962C8B-B14F-4D97-AF65-F5344CB8AC3E}">
        <p14:creationId xmlns:p14="http://schemas.microsoft.com/office/powerpoint/2010/main" val="25877179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el und Inhalt ohne Unter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304799"/>
            <a:ext cx="8234363" cy="758825"/>
          </a:xfrm>
          <a:prstGeom prst="rect">
            <a:avLst/>
          </a:prstGeom>
        </p:spPr>
        <p:txBody>
          <a:bodyPr anchor="b"/>
          <a:lstStyle>
            <a:lvl1pPr>
              <a:defRPr>
                <a:solidFill>
                  <a:schemeClr val="tx1"/>
                </a:solidFill>
              </a:defRPr>
            </a:lvl1pPr>
          </a:lstStyle>
          <a:p>
            <a:r>
              <a:rPr lang="de-DE" dirty="0"/>
              <a:t>Titelmasterformat durch Klicken bearbeiten</a:t>
            </a:r>
          </a:p>
        </p:txBody>
      </p:sp>
      <p:sp>
        <p:nvSpPr>
          <p:cNvPr id="3" name="Inhaltsplatzhalter 2"/>
          <p:cNvSpPr>
            <a:spLocks noGrp="1"/>
          </p:cNvSpPr>
          <p:nvPr>
            <p:ph idx="1"/>
          </p:nvPr>
        </p:nvSpPr>
        <p:spPr>
          <a:xfrm>
            <a:off x="457200" y="1223492"/>
            <a:ext cx="8234363" cy="3379199"/>
          </a:xfrm>
          <a:prstGeom prst="rect">
            <a:avLst/>
          </a:prstGeom>
        </p:spPr>
        <p:txBody>
          <a:bodyPr>
            <a:noAutofit/>
          </a:bodyPr>
          <a:lstStyle>
            <a:lvl1pPr marL="269875" indent="-269875">
              <a:buClr>
                <a:srgbClr val="D8413E"/>
              </a:buClr>
              <a:buFont typeface="Symbol" charset="2"/>
              <a:buChar char="-"/>
              <a:defRPr sz="1800">
                <a:solidFill>
                  <a:schemeClr val="tx1"/>
                </a:solidFill>
              </a:defRPr>
            </a:lvl1pPr>
            <a:lvl2pPr marL="714375" indent="-257175">
              <a:buClr>
                <a:srgbClr val="D8413E"/>
              </a:buClr>
              <a:buFont typeface="Symbol" charset="2"/>
              <a:buChar char="-"/>
              <a:defRPr sz="1600">
                <a:solidFill>
                  <a:schemeClr val="tx1"/>
                </a:solidFill>
              </a:defRPr>
            </a:lvl2pPr>
            <a:lvl3pPr marL="1160463" indent="-246063">
              <a:buClr>
                <a:srgbClr val="D8413E"/>
              </a:buClr>
              <a:buFont typeface="Symbol" charset="2"/>
              <a:buChar char="-"/>
              <a:defRPr sz="1600">
                <a:solidFill>
                  <a:schemeClr val="tx1"/>
                </a:solidFill>
              </a:defRPr>
            </a:lvl3pPr>
            <a:lvl4pPr marL="1617663" indent="-246063">
              <a:buClr>
                <a:srgbClr val="D8413E"/>
              </a:buClr>
              <a:buFont typeface="Symbol" charset="2"/>
              <a:buChar char="-"/>
              <a:defRPr sz="1600">
                <a:solidFill>
                  <a:schemeClr val="tx1"/>
                </a:solidFill>
              </a:defRPr>
            </a:lvl4pPr>
            <a:lvl5pPr marL="2063750" indent="-234950">
              <a:buClr>
                <a:srgbClr val="D8413E"/>
              </a:buClr>
              <a:buFont typeface="Symbol" charset="2"/>
              <a:buChar char="-"/>
              <a:defRPr sz="1600">
                <a:solidFill>
                  <a:schemeClr val="tx1"/>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oliennummernplatzhalter 5"/>
          <p:cNvSpPr>
            <a:spLocks noGrp="1"/>
          </p:cNvSpPr>
          <p:nvPr>
            <p:ph type="sldNum" sz="quarter" idx="4"/>
          </p:nvPr>
        </p:nvSpPr>
        <p:spPr>
          <a:xfrm>
            <a:off x="8129391" y="4879075"/>
            <a:ext cx="562171" cy="204716"/>
          </a:xfrm>
          <a:prstGeom prst="rect">
            <a:avLst/>
          </a:prstGeom>
        </p:spPr>
        <p:txBody>
          <a:bodyPr lIns="0" tIns="0" rIns="0" bIns="0" anchor="t" anchorCtr="0"/>
          <a:lstStyle>
            <a:lvl1pPr marL="0" marR="0" indent="0" algn="r" defTabSz="457200" rtl="0" eaLnBrk="1" fontAlgn="base" latinLnBrk="0" hangingPunct="1">
              <a:lnSpc>
                <a:spcPct val="100000"/>
              </a:lnSpc>
              <a:spcBef>
                <a:spcPct val="0"/>
              </a:spcBef>
              <a:spcAft>
                <a:spcPct val="0"/>
              </a:spcAft>
              <a:buClrTx/>
              <a:buSzTx/>
              <a:buFontTx/>
              <a:buNone/>
              <a:tabLst/>
              <a:defRPr/>
            </a:lvl1pPr>
          </a:lstStyle>
          <a:p>
            <a:pPr>
              <a:defRPr/>
            </a:pPr>
            <a:fld id="{AFCF9BA9-AB08-46E1-A235-3AC71B2FE2C1}" type="slidenum">
              <a:rPr lang="de-DE" altLang="de-DE" sz="1000" smtClean="0">
                <a:solidFill>
                  <a:srgbClr val="D8413E"/>
                </a:solidFill>
                <a:latin typeface="Arial" panose="020B0604020202020204" pitchFamily="34" charset="0"/>
                <a:cs typeface="Arial" panose="020B0604020202020204" pitchFamily="34" charset="0"/>
              </a:rPr>
              <a:pPr>
                <a:defRPr/>
              </a:pPr>
              <a:t>‹Nr.›</a:t>
            </a:fld>
            <a:endParaRPr lang="de-DE" altLang="de-DE" sz="1000" dirty="0">
              <a:solidFill>
                <a:srgbClr val="D8413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730828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el und Inhalt - 2 Blöcke">
    <p:spTree>
      <p:nvGrpSpPr>
        <p:cNvPr id="1" name=""/>
        <p:cNvGrpSpPr/>
        <p:nvPr/>
      </p:nvGrpSpPr>
      <p:grpSpPr>
        <a:xfrm>
          <a:off x="0" y="0"/>
          <a:ext cx="0" cy="0"/>
          <a:chOff x="0" y="0"/>
          <a:chExt cx="0" cy="0"/>
        </a:xfrm>
      </p:grpSpPr>
      <p:sp>
        <p:nvSpPr>
          <p:cNvPr id="2" name="Titel 1"/>
          <p:cNvSpPr>
            <a:spLocks noGrp="1"/>
          </p:cNvSpPr>
          <p:nvPr>
            <p:ph type="title"/>
          </p:nvPr>
        </p:nvSpPr>
        <p:spPr>
          <a:xfrm>
            <a:off x="457200" y="304797"/>
            <a:ext cx="8229600" cy="758827"/>
          </a:xfrm>
          <a:prstGeom prst="rect">
            <a:avLst/>
          </a:prstGeom>
        </p:spPr>
        <p:txBody>
          <a:bodyPr anchor="b"/>
          <a:lstStyle>
            <a:lvl1pPr>
              <a:defRPr>
                <a:solidFill>
                  <a:schemeClr val="tx1"/>
                </a:solidFill>
              </a:defRPr>
            </a:lvl1pPr>
          </a:lstStyle>
          <a:p>
            <a:r>
              <a:rPr lang="de-DE"/>
              <a:t>Titelmasterformat durch Klicken bearbeiten</a:t>
            </a:r>
            <a:endParaRPr lang="de-DE" dirty="0"/>
          </a:p>
        </p:txBody>
      </p:sp>
      <p:sp>
        <p:nvSpPr>
          <p:cNvPr id="3" name="Inhaltsplatzhalter 2"/>
          <p:cNvSpPr>
            <a:spLocks noGrp="1"/>
          </p:cNvSpPr>
          <p:nvPr>
            <p:ph idx="1"/>
          </p:nvPr>
        </p:nvSpPr>
        <p:spPr>
          <a:xfrm>
            <a:off x="457200" y="1617133"/>
            <a:ext cx="3952240" cy="2977092"/>
          </a:xfrm>
          <a:prstGeom prst="rect">
            <a:avLst/>
          </a:prstGeom>
        </p:spPr>
        <p:txBody>
          <a:bodyPr>
            <a:noAutofit/>
          </a:bodyPr>
          <a:lstStyle>
            <a:lvl1pPr marL="269875" indent="-269875">
              <a:buClr>
                <a:srgbClr val="D8413E"/>
              </a:buClr>
              <a:buFont typeface="Symbol" charset="2"/>
              <a:buChar char="-"/>
              <a:defRPr sz="1800">
                <a:solidFill>
                  <a:schemeClr val="tx1"/>
                </a:solidFill>
              </a:defRPr>
            </a:lvl1pPr>
            <a:lvl2pPr marL="714375" indent="-257175">
              <a:buClr>
                <a:srgbClr val="D8413E"/>
              </a:buClr>
              <a:buFont typeface="Symbol" charset="2"/>
              <a:buChar char="-"/>
              <a:defRPr sz="1600">
                <a:solidFill>
                  <a:schemeClr val="tx1"/>
                </a:solidFill>
              </a:defRPr>
            </a:lvl2pPr>
            <a:lvl3pPr marL="1160463" indent="-246063">
              <a:buClr>
                <a:srgbClr val="D8413E"/>
              </a:buClr>
              <a:buFont typeface="Symbol" charset="2"/>
              <a:buChar char="-"/>
              <a:defRPr sz="1600">
                <a:solidFill>
                  <a:schemeClr val="tx1"/>
                </a:solidFill>
              </a:defRPr>
            </a:lvl3pPr>
            <a:lvl4pPr marL="1617663" indent="-246063">
              <a:buClr>
                <a:srgbClr val="D8413E"/>
              </a:buClr>
              <a:buFont typeface="Symbol" charset="2"/>
              <a:buChar char="-"/>
              <a:defRPr sz="1600">
                <a:solidFill>
                  <a:schemeClr val="tx1"/>
                </a:solidFill>
              </a:defRPr>
            </a:lvl4pPr>
            <a:lvl5pPr marL="2000250" indent="-171450">
              <a:buClr>
                <a:srgbClr val="D8413E"/>
              </a:buClr>
              <a:buFont typeface="Symbol" charset="2"/>
              <a:buChar char="-"/>
              <a:defRPr sz="1600">
                <a:solidFill>
                  <a:schemeClr val="tx1"/>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extplatzhalter 7"/>
          <p:cNvSpPr>
            <a:spLocks noGrp="1"/>
          </p:cNvSpPr>
          <p:nvPr>
            <p:ph type="body" sz="quarter" idx="13"/>
          </p:nvPr>
        </p:nvSpPr>
        <p:spPr>
          <a:xfrm>
            <a:off x="457200" y="1139588"/>
            <a:ext cx="8229600" cy="364092"/>
          </a:xfrm>
          <a:prstGeom prst="rect">
            <a:avLst/>
          </a:prstGeom>
        </p:spPr>
        <p:txBody>
          <a:bodyPr anchor="b">
            <a:noAutofit/>
          </a:bodyPr>
          <a:lstStyle>
            <a:lvl1pPr>
              <a:defRPr sz="1400" cap="all">
                <a:solidFill>
                  <a:schemeClr val="tx1"/>
                </a:solidFill>
              </a:defRPr>
            </a:lvl1pPr>
          </a:lstStyle>
          <a:p>
            <a:pPr lvl="0"/>
            <a:r>
              <a:rPr lang="de-DE"/>
              <a:t>Formatvorlagen des Textmasters bearbeiten</a:t>
            </a:r>
          </a:p>
        </p:txBody>
      </p:sp>
      <p:sp>
        <p:nvSpPr>
          <p:cNvPr id="9" name="Inhaltsplatzhalter 2"/>
          <p:cNvSpPr>
            <a:spLocks noGrp="1"/>
          </p:cNvSpPr>
          <p:nvPr>
            <p:ph idx="14"/>
          </p:nvPr>
        </p:nvSpPr>
        <p:spPr>
          <a:xfrm>
            <a:off x="4724400" y="1617133"/>
            <a:ext cx="3962400" cy="2977092"/>
          </a:xfrm>
          <a:prstGeom prst="rect">
            <a:avLst/>
          </a:prstGeom>
        </p:spPr>
        <p:txBody>
          <a:bodyPr>
            <a:noAutofit/>
          </a:bodyPr>
          <a:lstStyle>
            <a:lvl1pPr marL="269875" indent="-269875">
              <a:buClr>
                <a:srgbClr val="D8413E"/>
              </a:buClr>
              <a:buFont typeface="Symbol" charset="2"/>
              <a:buChar char="-"/>
              <a:defRPr sz="1800">
                <a:solidFill>
                  <a:schemeClr val="tx1"/>
                </a:solidFill>
              </a:defRPr>
            </a:lvl1pPr>
            <a:lvl2pPr marL="714375" indent="-257175">
              <a:buClr>
                <a:srgbClr val="D8413E"/>
              </a:buClr>
              <a:buFont typeface="Symbol" charset="2"/>
              <a:buChar char="-"/>
              <a:defRPr sz="1600">
                <a:solidFill>
                  <a:schemeClr val="tx1"/>
                </a:solidFill>
              </a:defRPr>
            </a:lvl2pPr>
            <a:lvl3pPr marL="1160463" indent="-246063">
              <a:buClr>
                <a:srgbClr val="D8413E"/>
              </a:buClr>
              <a:buFont typeface="Symbol" charset="2"/>
              <a:buChar char="-"/>
              <a:defRPr sz="1600">
                <a:solidFill>
                  <a:schemeClr val="tx1"/>
                </a:solidFill>
              </a:defRPr>
            </a:lvl3pPr>
            <a:lvl4pPr marL="1617663" indent="-246063">
              <a:buClr>
                <a:srgbClr val="D8413E"/>
              </a:buClr>
              <a:buFont typeface="Symbol" charset="2"/>
              <a:buChar char="-"/>
              <a:defRPr sz="1600">
                <a:solidFill>
                  <a:schemeClr val="tx1"/>
                </a:solidFill>
              </a:defRPr>
            </a:lvl4pPr>
            <a:lvl5pPr marL="2000250" indent="-171450">
              <a:buClr>
                <a:srgbClr val="D8413E"/>
              </a:buClr>
              <a:buFont typeface="Symbol" charset="2"/>
              <a:buChar char="-"/>
              <a:defRPr sz="1600">
                <a:solidFill>
                  <a:schemeClr val="tx1"/>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Foliennummernplatzhalter 5"/>
          <p:cNvSpPr>
            <a:spLocks noGrp="1"/>
          </p:cNvSpPr>
          <p:nvPr>
            <p:ph type="sldNum" sz="quarter" idx="4"/>
          </p:nvPr>
        </p:nvSpPr>
        <p:spPr>
          <a:xfrm>
            <a:off x="7948613" y="4879075"/>
            <a:ext cx="742950" cy="204716"/>
          </a:xfrm>
          <a:prstGeom prst="rect">
            <a:avLst/>
          </a:prstGeom>
        </p:spPr>
        <p:txBody>
          <a:bodyPr lIns="0" tIns="0" rIns="0" bIns="0" anchor="t" anchorCtr="0"/>
          <a:lstStyle>
            <a:lvl1pPr marL="0" marR="0" indent="0" algn="r" defTabSz="457200" rtl="0" eaLnBrk="1" fontAlgn="base" latinLnBrk="0" hangingPunct="1">
              <a:lnSpc>
                <a:spcPct val="100000"/>
              </a:lnSpc>
              <a:spcBef>
                <a:spcPct val="0"/>
              </a:spcBef>
              <a:spcAft>
                <a:spcPct val="0"/>
              </a:spcAft>
              <a:buClrTx/>
              <a:buSzTx/>
              <a:buFontTx/>
              <a:buNone/>
              <a:tabLst/>
              <a:defRPr/>
            </a:lvl1pPr>
          </a:lstStyle>
          <a:p>
            <a:pPr>
              <a:defRPr/>
            </a:pPr>
            <a:fld id="{E6F2A070-8A77-484A-BFE7-6B1E5C215647}" type="slidenum">
              <a:rPr lang="de-DE" altLang="de-DE" sz="1000" smtClean="0">
                <a:solidFill>
                  <a:srgbClr val="D8413E"/>
                </a:solidFill>
                <a:latin typeface="Arial" panose="020B0604020202020204" pitchFamily="34" charset="0"/>
                <a:cs typeface="Arial" panose="020B0604020202020204" pitchFamily="34" charset="0"/>
              </a:rPr>
              <a:pPr>
                <a:defRPr/>
              </a:pPr>
              <a:t>‹Nr.›</a:t>
            </a:fld>
            <a:endParaRPr lang="de-DE" altLang="de-DE" sz="1000" dirty="0">
              <a:solidFill>
                <a:srgbClr val="D8413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027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89" name="PlaceHolder 2"/>
          <p:cNvSpPr>
            <a:spLocks noGrp="1"/>
          </p:cNvSpPr>
          <p:nvPr>
            <p:ph type="subTitle"/>
          </p:nvPr>
        </p:nvSpPr>
        <p:spPr>
          <a:xfrm>
            <a:off x="457200" y="1203480"/>
            <a:ext cx="8229240" cy="298296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91"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93"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de-DE" sz="3200" b="0" strike="noStrike" spc="-1">
              <a:latin typeface="Arial"/>
            </a:endParaRPr>
          </a:p>
        </p:txBody>
      </p:sp>
      <p:sp>
        <p:nvSpPr>
          <p:cNvPr id="94"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457200" y="205200"/>
            <a:ext cx="8229240" cy="39812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98"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99"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de-DE" sz="3200" b="0" strike="noStrike" spc="-1">
              <a:latin typeface="Arial"/>
            </a:endParaRPr>
          </a:p>
        </p:txBody>
      </p:sp>
      <p:sp>
        <p:nvSpPr>
          <p:cNvPr id="100"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02"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de-DE" sz="3200" b="0" strike="noStrike" spc="-1">
              <a:latin typeface="Arial"/>
            </a:endParaRPr>
          </a:p>
        </p:txBody>
      </p:sp>
      <p:sp>
        <p:nvSpPr>
          <p:cNvPr id="103"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104"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06"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107"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108"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10"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de-DE" sz="3200" b="0" strike="noStrike" spc="-1">
              <a:latin typeface="Arial"/>
            </a:endParaRPr>
          </a:p>
        </p:txBody>
      </p:sp>
      <p:sp>
        <p:nvSpPr>
          <p:cNvPr id="111"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13"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114"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115"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de-DE" sz="3200" b="0" strike="noStrike" spc="-1">
              <a:latin typeface="Arial"/>
            </a:endParaRPr>
          </a:p>
        </p:txBody>
      </p:sp>
      <p:sp>
        <p:nvSpPr>
          <p:cNvPr id="116"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18"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de-DE" sz="3200" b="0" strike="noStrike" spc="-1">
              <a:latin typeface="Arial"/>
            </a:endParaRPr>
          </a:p>
        </p:txBody>
      </p:sp>
      <p:sp>
        <p:nvSpPr>
          <p:cNvPr id="119"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de-DE" sz="3200" b="0" strike="noStrike" spc="-1">
              <a:latin typeface="Arial"/>
            </a:endParaRPr>
          </a:p>
        </p:txBody>
      </p:sp>
      <p:sp>
        <p:nvSpPr>
          <p:cNvPr id="120"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de-DE" sz="3200" b="0" strike="noStrike" spc="-1">
              <a:latin typeface="Arial"/>
            </a:endParaRPr>
          </a:p>
        </p:txBody>
      </p:sp>
      <p:sp>
        <p:nvSpPr>
          <p:cNvPr id="121"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de-DE" sz="3200" b="0" strike="noStrike" spc="-1">
              <a:latin typeface="Arial"/>
            </a:endParaRPr>
          </a:p>
        </p:txBody>
      </p:sp>
      <p:sp>
        <p:nvSpPr>
          <p:cNvPr id="122"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de-DE" sz="3200" b="0" strike="noStrike" spc="-1">
              <a:latin typeface="Arial"/>
            </a:endParaRPr>
          </a:p>
        </p:txBody>
      </p:sp>
      <p:sp>
        <p:nvSpPr>
          <p:cNvPr id="123"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2_Titel und ein Inhalt">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lvl1pPr>
              <a:defRPr/>
            </a:lvl1pPr>
          </a:lstStyle>
          <a:p>
            <a:r>
              <a:rPr lang="de-DE"/>
              <a:t>Mastertitelformat bearbeiten</a:t>
            </a:r>
            <a:endParaRPr lang="de-DE" dirty="0"/>
          </a:p>
        </p:txBody>
      </p:sp>
      <p:sp>
        <p:nvSpPr>
          <p:cNvPr id="6" name="Inhaltsplatzhalter 5"/>
          <p:cNvSpPr>
            <a:spLocks noGrp="1"/>
          </p:cNvSpPr>
          <p:nvPr>
            <p:ph sz="quarter" idx="10"/>
          </p:nvPr>
        </p:nvSpPr>
        <p:spPr>
          <a:xfrm>
            <a:off x="656033" y="878682"/>
            <a:ext cx="7935516" cy="3493294"/>
          </a:xfrm>
        </p:spPr>
        <p:txBody>
          <a:bodyPr/>
          <a:lstStyle>
            <a:lvl1pPr>
              <a:spcBef>
                <a:spcPts val="900"/>
              </a:spcBef>
              <a:defRPr/>
            </a:lvl1pPr>
            <a:lvl3pPr>
              <a:spcBef>
                <a:spcPts val="900"/>
              </a:spcBef>
              <a:defRPr/>
            </a:lvl3pPr>
          </a:lstStyle>
          <a:p>
            <a:pPr lvl="0"/>
            <a:r>
              <a:rPr lang="de-DE"/>
              <a:t>Mastertextformat bearbeiten</a:t>
            </a:r>
          </a:p>
        </p:txBody>
      </p:sp>
      <p:sp>
        <p:nvSpPr>
          <p:cNvPr id="2" name="Foliennummernplatzhalter 5">
            <a:extLst>
              <a:ext uri="{FF2B5EF4-FFF2-40B4-BE49-F238E27FC236}">
                <a16:creationId xmlns:a16="http://schemas.microsoft.com/office/drawing/2014/main" id="{9723012B-3BE6-4476-C998-6EA0F883E397}"/>
              </a:ext>
            </a:extLst>
          </p:cNvPr>
          <p:cNvSpPr>
            <a:spLocks noGrp="1"/>
          </p:cNvSpPr>
          <p:nvPr>
            <p:ph type="sldNum" sz="quarter" idx="4"/>
          </p:nvPr>
        </p:nvSpPr>
        <p:spPr>
          <a:xfrm>
            <a:off x="7948613" y="4879075"/>
            <a:ext cx="742950" cy="204716"/>
          </a:xfrm>
          <a:prstGeom prst="rect">
            <a:avLst/>
          </a:prstGeom>
        </p:spPr>
        <p:txBody>
          <a:bodyPr lIns="0" tIns="0" rIns="0" bIns="0" anchor="t" anchorCtr="0"/>
          <a:lstStyle>
            <a:lvl1pPr marL="0" marR="0" indent="0" algn="r" defTabSz="457200" rtl="0" eaLnBrk="1" fontAlgn="base" latinLnBrk="0" hangingPunct="1">
              <a:lnSpc>
                <a:spcPct val="100000"/>
              </a:lnSpc>
              <a:spcBef>
                <a:spcPct val="0"/>
              </a:spcBef>
              <a:spcAft>
                <a:spcPct val="0"/>
              </a:spcAft>
              <a:buClrTx/>
              <a:buSzTx/>
              <a:buFontTx/>
              <a:buNone/>
              <a:tabLst/>
              <a:defRPr/>
            </a:lvl1pPr>
          </a:lstStyle>
          <a:p>
            <a:pPr>
              <a:defRPr/>
            </a:pPr>
            <a:fld id="{01A9B2D6-5EFE-4937-AE57-083B7F8CA155}" type="slidenum">
              <a:rPr lang="de-DE" altLang="de-DE" sz="1000" smtClean="0">
                <a:solidFill>
                  <a:srgbClr val="D8413E"/>
                </a:solidFill>
                <a:latin typeface="Arial" panose="020B0604020202020204" pitchFamily="34" charset="0"/>
                <a:cs typeface="Arial" panose="020B0604020202020204" pitchFamily="34" charset="0"/>
              </a:rPr>
              <a:pPr>
                <a:defRPr/>
              </a:pPr>
              <a:t>‹Nr.›</a:t>
            </a:fld>
            <a:endParaRPr lang="de-DE" altLang="de-DE" sz="1000" dirty="0">
              <a:solidFill>
                <a:srgbClr val="D8413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9164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el und Inhalt ohne Unter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304799"/>
            <a:ext cx="8234363" cy="758825"/>
          </a:xfrm>
          <a:prstGeom prst="rect">
            <a:avLst/>
          </a:prstGeom>
        </p:spPr>
        <p:txBody>
          <a:bodyPr anchor="b"/>
          <a:lstStyle>
            <a:lvl1pPr>
              <a:defRPr>
                <a:solidFill>
                  <a:schemeClr val="tx1"/>
                </a:solidFill>
              </a:defRPr>
            </a:lvl1pPr>
          </a:lstStyle>
          <a:p>
            <a:r>
              <a:rPr lang="de-DE" dirty="0"/>
              <a:t>Titelmasterformat durch Klicken bearbeiten</a:t>
            </a:r>
          </a:p>
        </p:txBody>
      </p:sp>
      <p:sp>
        <p:nvSpPr>
          <p:cNvPr id="3" name="Inhaltsplatzhalter 2"/>
          <p:cNvSpPr>
            <a:spLocks noGrp="1"/>
          </p:cNvSpPr>
          <p:nvPr>
            <p:ph idx="1"/>
          </p:nvPr>
        </p:nvSpPr>
        <p:spPr>
          <a:xfrm>
            <a:off x="457200" y="1223492"/>
            <a:ext cx="8234363" cy="3379199"/>
          </a:xfrm>
          <a:prstGeom prst="rect">
            <a:avLst/>
          </a:prstGeom>
        </p:spPr>
        <p:txBody>
          <a:bodyPr>
            <a:noAutofit/>
          </a:bodyPr>
          <a:lstStyle>
            <a:lvl1pPr marL="269875" indent="-269875">
              <a:buClr>
                <a:srgbClr val="D8413E"/>
              </a:buClr>
              <a:buFont typeface="Symbol" charset="2"/>
              <a:buChar char="-"/>
              <a:defRPr sz="1800">
                <a:solidFill>
                  <a:schemeClr val="tx1"/>
                </a:solidFill>
              </a:defRPr>
            </a:lvl1pPr>
            <a:lvl2pPr marL="714375" indent="-257175">
              <a:buClr>
                <a:srgbClr val="D8413E"/>
              </a:buClr>
              <a:buFont typeface="Symbol" charset="2"/>
              <a:buChar char="-"/>
              <a:defRPr sz="1600">
                <a:solidFill>
                  <a:schemeClr val="tx1"/>
                </a:solidFill>
              </a:defRPr>
            </a:lvl2pPr>
            <a:lvl3pPr marL="1160463" indent="-246063">
              <a:buClr>
                <a:srgbClr val="D8413E"/>
              </a:buClr>
              <a:buFont typeface="Symbol" charset="2"/>
              <a:buChar char="-"/>
              <a:defRPr sz="1600">
                <a:solidFill>
                  <a:schemeClr val="tx1"/>
                </a:solidFill>
              </a:defRPr>
            </a:lvl3pPr>
            <a:lvl4pPr marL="1617663" indent="-246063">
              <a:buClr>
                <a:srgbClr val="D8413E"/>
              </a:buClr>
              <a:buFont typeface="Symbol" charset="2"/>
              <a:buChar char="-"/>
              <a:defRPr sz="1600">
                <a:solidFill>
                  <a:schemeClr val="tx1"/>
                </a:solidFill>
              </a:defRPr>
            </a:lvl4pPr>
            <a:lvl5pPr marL="2063750" indent="-234950">
              <a:buClr>
                <a:srgbClr val="D8413E"/>
              </a:buClr>
              <a:buFont typeface="Symbol" charset="2"/>
              <a:buChar char="-"/>
              <a:defRPr sz="1600">
                <a:solidFill>
                  <a:schemeClr val="tx1"/>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oliennummernplatzhalter 5"/>
          <p:cNvSpPr>
            <a:spLocks noGrp="1"/>
          </p:cNvSpPr>
          <p:nvPr>
            <p:ph type="sldNum" sz="quarter" idx="4"/>
          </p:nvPr>
        </p:nvSpPr>
        <p:spPr>
          <a:xfrm>
            <a:off x="8129391" y="4879075"/>
            <a:ext cx="562171" cy="204716"/>
          </a:xfrm>
          <a:prstGeom prst="rect">
            <a:avLst/>
          </a:prstGeom>
        </p:spPr>
        <p:txBody>
          <a:bodyPr lIns="0" tIns="0" rIns="0" bIns="0" anchor="t" anchorCtr="0"/>
          <a:lstStyle>
            <a:lvl1pPr marL="0" marR="0" indent="0" algn="r" defTabSz="457200" rtl="0" eaLnBrk="1" fontAlgn="base" latinLnBrk="0" hangingPunct="1">
              <a:lnSpc>
                <a:spcPct val="100000"/>
              </a:lnSpc>
              <a:spcBef>
                <a:spcPct val="0"/>
              </a:spcBef>
              <a:spcAft>
                <a:spcPct val="0"/>
              </a:spcAft>
              <a:buClrTx/>
              <a:buSzTx/>
              <a:buFontTx/>
              <a:buNone/>
              <a:tabLst/>
              <a:defRPr/>
            </a:lvl1pPr>
          </a:lstStyle>
          <a:p>
            <a:pPr>
              <a:defRPr/>
            </a:pPr>
            <a:fld id="{AFCF9BA9-AB08-46E1-A235-3AC71B2FE2C1}" type="slidenum">
              <a:rPr lang="de-DE" altLang="de-DE" sz="1000" smtClean="0">
                <a:solidFill>
                  <a:srgbClr val="D8413E"/>
                </a:solidFill>
                <a:latin typeface="Arial" panose="020B0604020202020204" pitchFamily="34" charset="0"/>
                <a:cs typeface="Arial" panose="020B0604020202020204" pitchFamily="34" charset="0"/>
              </a:rPr>
              <a:pPr>
                <a:defRPr/>
              </a:pPr>
              <a:t>‹Nr.›</a:t>
            </a:fld>
            <a:endParaRPr lang="de-DE" altLang="de-DE" sz="1000" dirty="0">
              <a:solidFill>
                <a:srgbClr val="D8413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010957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el und Inhalt mit Unter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304799"/>
            <a:ext cx="8234363" cy="758825"/>
          </a:xfrm>
          <a:prstGeom prst="rect">
            <a:avLst/>
          </a:prstGeom>
        </p:spPr>
        <p:txBody>
          <a:bodyPr anchor="b"/>
          <a:lstStyle>
            <a:lvl1pPr>
              <a:defRPr>
                <a:solidFill>
                  <a:schemeClr val="tx1"/>
                </a:solidFill>
              </a:defRPr>
            </a:lvl1pPr>
          </a:lstStyle>
          <a:p>
            <a:r>
              <a:rPr lang="de-DE" dirty="0"/>
              <a:t>Titelmasterformat durch Klicken bearbeiten</a:t>
            </a:r>
          </a:p>
        </p:txBody>
      </p:sp>
      <p:sp>
        <p:nvSpPr>
          <p:cNvPr id="3" name="Inhaltsplatzhalter 2"/>
          <p:cNvSpPr>
            <a:spLocks noGrp="1"/>
          </p:cNvSpPr>
          <p:nvPr>
            <p:ph idx="1"/>
          </p:nvPr>
        </p:nvSpPr>
        <p:spPr>
          <a:xfrm>
            <a:off x="457200" y="1617134"/>
            <a:ext cx="8234363" cy="2985558"/>
          </a:xfrm>
          <a:prstGeom prst="rect">
            <a:avLst/>
          </a:prstGeom>
        </p:spPr>
        <p:txBody>
          <a:bodyPr>
            <a:noAutofit/>
          </a:bodyPr>
          <a:lstStyle>
            <a:lvl1pPr marL="269875" indent="-269875">
              <a:buClr>
                <a:srgbClr val="D8413E"/>
              </a:buClr>
              <a:buFont typeface="Symbol" charset="2"/>
              <a:buChar char="-"/>
              <a:defRPr sz="1800">
                <a:solidFill>
                  <a:schemeClr val="tx1"/>
                </a:solidFill>
              </a:defRPr>
            </a:lvl1pPr>
            <a:lvl2pPr marL="714375" indent="-257175">
              <a:buClr>
                <a:srgbClr val="D8413E"/>
              </a:buClr>
              <a:buFont typeface="Symbol" charset="2"/>
              <a:buChar char="-"/>
              <a:defRPr sz="1600">
                <a:solidFill>
                  <a:schemeClr val="tx1"/>
                </a:solidFill>
              </a:defRPr>
            </a:lvl2pPr>
            <a:lvl3pPr marL="1160463" indent="-246063">
              <a:buClr>
                <a:srgbClr val="D8413E"/>
              </a:buClr>
              <a:buFont typeface="Symbol" charset="2"/>
              <a:buChar char="-"/>
              <a:defRPr sz="1600">
                <a:solidFill>
                  <a:schemeClr val="tx1"/>
                </a:solidFill>
              </a:defRPr>
            </a:lvl3pPr>
            <a:lvl4pPr marL="1617663" indent="-246063">
              <a:buClr>
                <a:srgbClr val="D8413E"/>
              </a:buClr>
              <a:buFont typeface="Symbol" charset="2"/>
              <a:buChar char="-"/>
              <a:defRPr sz="1600">
                <a:solidFill>
                  <a:schemeClr val="tx1"/>
                </a:solidFill>
              </a:defRPr>
            </a:lvl4pPr>
            <a:lvl5pPr marL="2063750" indent="-234950">
              <a:buClr>
                <a:srgbClr val="D8413E"/>
              </a:buClr>
              <a:buFont typeface="Symbol" charset="2"/>
              <a:buChar char="-"/>
              <a:defRPr sz="1600">
                <a:solidFill>
                  <a:schemeClr val="tx1"/>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extplatzhalter 7"/>
          <p:cNvSpPr>
            <a:spLocks noGrp="1"/>
          </p:cNvSpPr>
          <p:nvPr>
            <p:ph type="body" sz="quarter" idx="13"/>
          </p:nvPr>
        </p:nvSpPr>
        <p:spPr>
          <a:xfrm>
            <a:off x="457200" y="1125940"/>
            <a:ext cx="8234363" cy="377740"/>
          </a:xfrm>
          <a:prstGeom prst="rect">
            <a:avLst/>
          </a:prstGeom>
        </p:spPr>
        <p:txBody>
          <a:bodyPr anchor="b">
            <a:noAutofit/>
          </a:bodyPr>
          <a:lstStyle>
            <a:lvl1pPr>
              <a:defRPr sz="1400" cap="all">
                <a:solidFill>
                  <a:schemeClr val="tx1"/>
                </a:solidFill>
              </a:defRPr>
            </a:lvl1pPr>
          </a:lstStyle>
          <a:p>
            <a:pPr lvl="0"/>
            <a:r>
              <a:rPr lang="de-DE"/>
              <a:t>Formatvorlagen des Textmasters bearbeiten</a:t>
            </a:r>
          </a:p>
        </p:txBody>
      </p:sp>
      <p:sp>
        <p:nvSpPr>
          <p:cNvPr id="14" name="Foliennummernplatzhalter 5"/>
          <p:cNvSpPr>
            <a:spLocks noGrp="1"/>
          </p:cNvSpPr>
          <p:nvPr>
            <p:ph type="sldNum" sz="quarter" idx="4"/>
          </p:nvPr>
        </p:nvSpPr>
        <p:spPr>
          <a:xfrm>
            <a:off x="7948613" y="4879075"/>
            <a:ext cx="742950" cy="204716"/>
          </a:xfrm>
          <a:prstGeom prst="rect">
            <a:avLst/>
          </a:prstGeom>
        </p:spPr>
        <p:txBody>
          <a:bodyPr lIns="0" tIns="0" rIns="0" bIns="0" anchor="t" anchorCtr="0"/>
          <a:lstStyle>
            <a:lvl1pPr marL="0" marR="0" indent="0" algn="r" defTabSz="457200" rtl="0" eaLnBrk="1" fontAlgn="base" latinLnBrk="0" hangingPunct="1">
              <a:lnSpc>
                <a:spcPct val="100000"/>
              </a:lnSpc>
              <a:spcBef>
                <a:spcPct val="0"/>
              </a:spcBef>
              <a:spcAft>
                <a:spcPct val="0"/>
              </a:spcAft>
              <a:buClrTx/>
              <a:buSzTx/>
              <a:buFontTx/>
              <a:buNone/>
              <a:tabLst/>
              <a:defRPr/>
            </a:lvl1pPr>
          </a:lstStyle>
          <a:p>
            <a:pPr>
              <a:defRPr/>
            </a:pPr>
            <a:fld id="{248790C2-FB8D-4AD1-BFB1-8D82BB9A4283}" type="slidenum">
              <a:rPr lang="de-DE" altLang="de-DE" sz="1000" smtClean="0">
                <a:solidFill>
                  <a:srgbClr val="D8413E"/>
                </a:solidFill>
                <a:latin typeface="Arial" panose="020B0604020202020204" pitchFamily="34" charset="0"/>
                <a:cs typeface="Arial" panose="020B0604020202020204" pitchFamily="34" charset="0"/>
              </a:rPr>
              <a:pPr>
                <a:defRPr/>
              </a:pPr>
              <a:t>‹Nr.›</a:t>
            </a:fld>
            <a:endParaRPr lang="de-DE" altLang="de-DE" sz="1000" dirty="0">
              <a:solidFill>
                <a:srgbClr val="D8413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0279950"/>
      </p:ext>
    </p:extLst>
  </p:cSld>
  <p:clrMapOvr>
    <a:masterClrMapping/>
  </p:clrMapOvr>
  <p:extLst>
    <p:ext uri="{DCECCB84-F9BA-43D5-87BE-67443E8EF086}">
      <p15:sldGuideLst xmlns:p15="http://schemas.microsoft.com/office/powerpoint/2012/main">
        <p15:guide id="3" orient="horz" pos="316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32" name="PlaceHolder 2"/>
          <p:cNvSpPr>
            <a:spLocks noGrp="1"/>
          </p:cNvSpPr>
          <p:nvPr>
            <p:ph type="subTitle"/>
          </p:nvPr>
        </p:nvSpPr>
        <p:spPr>
          <a:xfrm>
            <a:off x="457200" y="1203480"/>
            <a:ext cx="8229240" cy="298296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34"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36"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de-DE" sz="3200" b="0" strike="noStrike" spc="-1">
              <a:latin typeface="Arial"/>
            </a:endParaRPr>
          </a:p>
        </p:txBody>
      </p:sp>
      <p:sp>
        <p:nvSpPr>
          <p:cNvPr id="137"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8"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9" name="PlaceHolder 1"/>
          <p:cNvSpPr>
            <a:spLocks noGrp="1"/>
          </p:cNvSpPr>
          <p:nvPr>
            <p:ph type="subTitle"/>
          </p:nvPr>
        </p:nvSpPr>
        <p:spPr>
          <a:xfrm>
            <a:off x="457200" y="205200"/>
            <a:ext cx="8229240" cy="39812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41"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142"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de-DE" sz="3200" b="0" strike="noStrike" spc="-1">
              <a:latin typeface="Arial"/>
            </a:endParaRPr>
          </a:p>
        </p:txBody>
      </p:sp>
      <p:sp>
        <p:nvSpPr>
          <p:cNvPr id="143"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45"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de-DE" sz="3200" b="0" strike="noStrike" spc="-1">
              <a:latin typeface="Arial"/>
            </a:endParaRPr>
          </a:p>
        </p:txBody>
      </p:sp>
      <p:sp>
        <p:nvSpPr>
          <p:cNvPr id="146"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147"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49"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150"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151"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53"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de-DE" sz="3200" b="0" strike="noStrike" spc="-1">
              <a:latin typeface="Arial"/>
            </a:endParaRPr>
          </a:p>
        </p:txBody>
      </p:sp>
      <p:sp>
        <p:nvSpPr>
          <p:cNvPr id="154"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56"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de-DE" sz="3200" b="0" strike="noStrike" spc="-1">
              <a:latin typeface="Arial"/>
            </a:endParaRPr>
          </a:p>
        </p:txBody>
      </p:sp>
      <p:sp>
        <p:nvSpPr>
          <p:cNvPr id="157"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de-DE" sz="3200" b="0" strike="noStrike" spc="-1">
              <a:latin typeface="Arial"/>
            </a:endParaRPr>
          </a:p>
        </p:txBody>
      </p:sp>
      <p:sp>
        <p:nvSpPr>
          <p:cNvPr id="158"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de-DE" sz="3200" b="0" strike="noStrike" spc="-1">
              <a:latin typeface="Arial"/>
            </a:endParaRPr>
          </a:p>
        </p:txBody>
      </p:sp>
      <p:sp>
        <p:nvSpPr>
          <p:cNvPr id="159"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de-DE" sz="4400" b="0" strike="noStrike" spc="-1">
              <a:latin typeface="Arial"/>
            </a:endParaRPr>
          </a:p>
        </p:txBody>
      </p:sp>
      <p:sp>
        <p:nvSpPr>
          <p:cNvPr id="161"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de-DE" sz="3200" b="0" strike="noStrike" spc="-1">
              <a:latin typeface="Arial"/>
            </a:endParaRPr>
          </a:p>
        </p:txBody>
      </p:sp>
      <p:sp>
        <p:nvSpPr>
          <p:cNvPr id="162"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de-DE" sz="3200" b="0" strike="noStrike" spc="-1">
              <a:latin typeface="Arial"/>
            </a:endParaRPr>
          </a:p>
        </p:txBody>
      </p:sp>
      <p:sp>
        <p:nvSpPr>
          <p:cNvPr id="163"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de-DE" sz="3200" b="0" strike="noStrike" spc="-1">
              <a:latin typeface="Arial"/>
            </a:endParaRPr>
          </a:p>
        </p:txBody>
      </p:sp>
      <p:sp>
        <p:nvSpPr>
          <p:cNvPr id="164"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de-DE" sz="3200" b="0" strike="noStrike" spc="-1">
              <a:latin typeface="Arial"/>
            </a:endParaRPr>
          </a:p>
        </p:txBody>
      </p:sp>
      <p:sp>
        <p:nvSpPr>
          <p:cNvPr id="165"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de-DE" sz="3200" b="0" strike="noStrike" spc="-1">
              <a:latin typeface="Arial"/>
            </a:endParaRPr>
          </a:p>
        </p:txBody>
      </p:sp>
      <p:sp>
        <p:nvSpPr>
          <p:cNvPr id="166"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3.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image" Target="../media/image3.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image" Target="../media/image7.png"/><Relationship Id="rId2" Type="http://schemas.openxmlformats.org/officeDocument/2006/relationships/slideLayout" Target="../slideLayouts/slideLayout31.xml"/><Relationship Id="rId16"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4.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Bild 9"/>
          <p:cNvPicPr/>
          <p:nvPr/>
        </p:nvPicPr>
        <p:blipFill>
          <a:blip r:embed="rId14"/>
          <a:stretch/>
        </p:blipFill>
        <p:spPr>
          <a:xfrm>
            <a:off x="5639040" y="0"/>
            <a:ext cx="3518640" cy="5152320"/>
          </a:xfrm>
          <a:prstGeom prst="rect">
            <a:avLst/>
          </a:prstGeom>
          <a:ln>
            <a:noFill/>
          </a:ln>
        </p:spPr>
      </p:pic>
      <p:pic>
        <p:nvPicPr>
          <p:cNvPr id="5" name="Grafik 9"/>
          <p:cNvPicPr/>
          <p:nvPr/>
        </p:nvPicPr>
        <p:blipFill>
          <a:blip r:embed="rId15"/>
          <a:stretch/>
        </p:blipFill>
        <p:spPr>
          <a:xfrm>
            <a:off x="366480" y="260640"/>
            <a:ext cx="2918520" cy="940680"/>
          </a:xfrm>
          <a:prstGeom prst="rect">
            <a:avLst/>
          </a:prstGeom>
          <a:ln>
            <a:noFill/>
          </a:ln>
        </p:spPr>
      </p:pic>
      <p:sp>
        <p:nvSpPr>
          <p:cNvPr id="2"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r>
              <a:rPr lang="de-DE" sz="4400" b="0" strike="noStrike" spc="-1">
                <a:latin typeface="Arial"/>
              </a:rPr>
              <a:t>Format des Titeltextes durch Klicken bearbeiten</a:t>
            </a:r>
          </a:p>
        </p:txBody>
      </p:sp>
      <p:sp>
        <p:nvSpPr>
          <p:cNvPr id="3" name="PlaceHolder 2"/>
          <p:cNvSpPr>
            <a:spLocks noGrp="1"/>
          </p:cNvSpPr>
          <p:nvPr>
            <p:ph type="body"/>
          </p:nvPr>
        </p:nvSpPr>
        <p:spPr>
          <a:xfrm>
            <a:off x="457200" y="1203480"/>
            <a:ext cx="8229240" cy="2982960"/>
          </a:xfrm>
          <a:prstGeom prst="rect">
            <a:avLst/>
          </a:prstGeom>
        </p:spPr>
        <p:txBody>
          <a:bodyPr lIns="0" tIns="0" rIns="0" bIns="0">
            <a:normAutofit fontScale="80000"/>
          </a:bodyPr>
          <a:lstStyle/>
          <a:p>
            <a:pPr marL="432000" indent="-324000">
              <a:spcBef>
                <a:spcPts val="1417"/>
              </a:spcBef>
              <a:buClr>
                <a:srgbClr val="000000"/>
              </a:buClr>
              <a:buSzPct val="45000"/>
              <a:buFont typeface="Wingdings" charset="2"/>
              <a:buChar char=""/>
            </a:pPr>
            <a:r>
              <a:rPr lang="de-DE" sz="3200" b="0" strike="noStrike" spc="-1">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latin typeface="Arial"/>
              </a:rPr>
              <a:t>Dritte Gliederungsebene</a:t>
            </a:r>
          </a:p>
          <a:p>
            <a:pPr marL="1728000" lvl="3" indent="-216000">
              <a:spcBef>
                <a:spcPts val="567"/>
              </a:spcBef>
              <a:buClr>
                <a:srgbClr val="000000"/>
              </a:buClr>
              <a:buSzPct val="75000"/>
              <a:buFont typeface="Symbol" charset="2"/>
              <a:buChar char=""/>
            </a:pPr>
            <a:r>
              <a:rPr lang="de-DE" sz="2000" b="0" strike="noStrike" spc="-1">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Line 1"/>
          <p:cNvSpPr/>
          <p:nvPr/>
        </p:nvSpPr>
        <p:spPr>
          <a:xfrm>
            <a:off x="0" y="155520"/>
            <a:ext cx="457200" cy="0"/>
          </a:xfrm>
          <a:prstGeom prst="line">
            <a:avLst/>
          </a:prstGeom>
          <a:ln w="3240">
            <a:solidFill>
              <a:srgbClr val="262A31"/>
            </a:solidFill>
            <a:round/>
          </a:ln>
        </p:spPr>
        <p:style>
          <a:lnRef idx="0">
            <a:scrgbClr r="0" g="0" b="0"/>
          </a:lnRef>
          <a:fillRef idx="0">
            <a:scrgbClr r="0" g="0" b="0"/>
          </a:fillRef>
          <a:effectRef idx="0">
            <a:scrgbClr r="0" g="0" b="0"/>
          </a:effectRef>
          <a:fontRef idx="minor"/>
        </p:style>
      </p:sp>
      <p:pic>
        <p:nvPicPr>
          <p:cNvPr id="41" name="Grafik 5"/>
          <p:cNvPicPr/>
          <p:nvPr/>
        </p:nvPicPr>
        <p:blipFill>
          <a:blip r:embed="rId19"/>
          <a:stretch/>
        </p:blipFill>
        <p:spPr>
          <a:xfrm>
            <a:off x="457200" y="4769280"/>
            <a:ext cx="541440" cy="318240"/>
          </a:xfrm>
          <a:prstGeom prst="rect">
            <a:avLst/>
          </a:prstGeom>
          <a:ln>
            <a:noFill/>
          </a:ln>
        </p:spPr>
      </p:pic>
      <p:sp>
        <p:nvSpPr>
          <p:cNvPr id="42" name="CustomShape 2"/>
          <p:cNvSpPr/>
          <p:nvPr/>
        </p:nvSpPr>
        <p:spPr>
          <a:xfrm>
            <a:off x="457200" y="22680"/>
            <a:ext cx="6996240" cy="27554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de-DE" sz="1200" b="1" strike="noStrike" spc="-1" dirty="0">
                <a:solidFill>
                  <a:srgbClr val="000000"/>
                </a:solidFill>
                <a:latin typeface="Arial"/>
                <a:ea typeface="MS PGothic"/>
              </a:rPr>
              <a:t>Datenschutz bei Forschungsdaten</a:t>
            </a:r>
            <a:endParaRPr lang="de-DE" sz="1200" b="0" strike="noStrike" spc="-1" dirty="0">
              <a:latin typeface="Arial"/>
            </a:endParaRPr>
          </a:p>
        </p:txBody>
      </p:sp>
      <p:sp>
        <p:nvSpPr>
          <p:cNvPr id="43" name="Line 3"/>
          <p:cNvSpPr/>
          <p:nvPr/>
        </p:nvSpPr>
        <p:spPr>
          <a:xfrm>
            <a:off x="457200" y="4713480"/>
            <a:ext cx="8229600" cy="0"/>
          </a:xfrm>
          <a:prstGeom prst="line">
            <a:avLst/>
          </a:prstGeom>
          <a:ln w="3240">
            <a:solidFill>
              <a:srgbClr val="D8413E"/>
            </a:solidFill>
            <a:round/>
          </a:ln>
        </p:spPr>
        <p:style>
          <a:lnRef idx="0">
            <a:scrgbClr r="0" g="0" b="0"/>
          </a:lnRef>
          <a:fillRef idx="0">
            <a:scrgbClr r="0" g="0" b="0"/>
          </a:fillRef>
          <a:effectRef idx="0">
            <a:scrgbClr r="0" g="0" b="0"/>
          </a:effectRef>
          <a:fontRef idx="minor"/>
        </p:style>
      </p:sp>
      <p:sp>
        <p:nvSpPr>
          <p:cNvPr id="45" name="PlaceHolder 4"/>
          <p:cNvSpPr>
            <a:spLocks noGrp="1"/>
          </p:cNvSpPr>
          <p:nvPr>
            <p:ph type="title"/>
          </p:nvPr>
        </p:nvSpPr>
        <p:spPr>
          <a:xfrm>
            <a:off x="457200" y="205200"/>
            <a:ext cx="8229240" cy="858600"/>
          </a:xfrm>
          <a:prstGeom prst="rect">
            <a:avLst/>
          </a:prstGeom>
        </p:spPr>
        <p:txBody>
          <a:bodyPr lIns="0" tIns="0" rIns="0" bIns="0" anchor="ctr">
            <a:noAutofit/>
          </a:bodyPr>
          <a:lstStyle/>
          <a:p>
            <a:pPr algn="ctr"/>
            <a:r>
              <a:rPr lang="de-DE" sz="4400" b="0" strike="noStrike" spc="-1" dirty="0">
                <a:latin typeface="Arial"/>
              </a:rPr>
              <a:t>Format des Titeltextes durch Klicken bearbeiten</a:t>
            </a:r>
          </a:p>
        </p:txBody>
      </p:sp>
      <p:sp>
        <p:nvSpPr>
          <p:cNvPr id="46" name="PlaceHolder 5"/>
          <p:cNvSpPr>
            <a:spLocks noGrp="1"/>
          </p:cNvSpPr>
          <p:nvPr>
            <p:ph type="body"/>
          </p:nvPr>
        </p:nvSpPr>
        <p:spPr>
          <a:xfrm>
            <a:off x="457200" y="1203480"/>
            <a:ext cx="8229240" cy="2982960"/>
          </a:xfrm>
          <a:prstGeom prst="rect">
            <a:avLst/>
          </a:prstGeom>
        </p:spPr>
        <p:txBody>
          <a:bodyPr lIns="0" tIns="0" rIns="0" bIns="0">
            <a:normAutofit fontScale="88000"/>
          </a:bodyPr>
          <a:lstStyle/>
          <a:p>
            <a:pPr marL="432000" indent="-324000">
              <a:spcBef>
                <a:spcPts val="1417"/>
              </a:spcBef>
              <a:buClr>
                <a:srgbClr val="000000"/>
              </a:buClr>
              <a:buSzPct val="45000"/>
              <a:buFont typeface="Wingdings" charset="2"/>
              <a:buChar char=""/>
            </a:pPr>
            <a:r>
              <a:rPr lang="de-DE" sz="3200" b="0" strike="noStrike" spc="-1">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latin typeface="Arial"/>
              </a:rPr>
              <a:t>Dritte Gliederungsebene</a:t>
            </a:r>
          </a:p>
          <a:p>
            <a:pPr marL="1728000" lvl="3" indent="-216000">
              <a:spcBef>
                <a:spcPts val="567"/>
              </a:spcBef>
              <a:buClr>
                <a:srgbClr val="000000"/>
              </a:buClr>
              <a:buSzPct val="75000"/>
              <a:buFont typeface="Symbol" charset="2"/>
              <a:buChar char=""/>
            </a:pPr>
            <a:r>
              <a:rPr lang="de-DE" sz="2000" b="0" strike="noStrike" spc="-1">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796" r:id="rId13"/>
    <p:sldLayoutId id="2147483797" r:id="rId14"/>
    <p:sldLayoutId id="2147483798" r:id="rId15"/>
    <p:sldLayoutId id="2147483801" r:id="rId16"/>
    <p:sldLayoutId id="2147483802"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3" name="Bild 9"/>
          <p:cNvPicPr/>
          <p:nvPr/>
        </p:nvPicPr>
        <p:blipFill>
          <a:blip r:embed="rId17"/>
          <a:stretch/>
        </p:blipFill>
        <p:spPr>
          <a:xfrm>
            <a:off x="5829480" y="0"/>
            <a:ext cx="3309840" cy="5138640"/>
          </a:xfrm>
          <a:prstGeom prst="rect">
            <a:avLst/>
          </a:prstGeom>
          <a:ln>
            <a:noFill/>
          </a:ln>
        </p:spPr>
      </p:pic>
      <p:sp>
        <p:nvSpPr>
          <p:cNvPr id="84" name="Line 1"/>
          <p:cNvSpPr/>
          <p:nvPr/>
        </p:nvSpPr>
        <p:spPr>
          <a:xfrm>
            <a:off x="457200" y="4713480"/>
            <a:ext cx="5731200" cy="0"/>
          </a:xfrm>
          <a:prstGeom prst="line">
            <a:avLst/>
          </a:prstGeom>
          <a:ln w="3240">
            <a:solidFill>
              <a:srgbClr val="D8413E"/>
            </a:solidFill>
            <a:round/>
          </a:ln>
        </p:spPr>
        <p:style>
          <a:lnRef idx="0">
            <a:scrgbClr r="0" g="0" b="0"/>
          </a:lnRef>
          <a:fillRef idx="0">
            <a:scrgbClr r="0" g="0" b="0"/>
          </a:fillRef>
          <a:effectRef idx="0">
            <a:scrgbClr r="0" g="0" b="0"/>
          </a:effectRef>
          <a:fontRef idx="minor"/>
        </p:style>
      </p:sp>
      <p:pic>
        <p:nvPicPr>
          <p:cNvPr id="85" name="Grafik 11"/>
          <p:cNvPicPr/>
          <p:nvPr/>
        </p:nvPicPr>
        <p:blipFill>
          <a:blip r:embed="rId18"/>
          <a:stretch/>
        </p:blipFill>
        <p:spPr>
          <a:xfrm>
            <a:off x="457200" y="4769280"/>
            <a:ext cx="542160" cy="318960"/>
          </a:xfrm>
          <a:prstGeom prst="rect">
            <a:avLst/>
          </a:prstGeom>
          <a:ln>
            <a:noFill/>
          </a:ln>
        </p:spPr>
      </p:pic>
      <p:sp>
        <p:nvSpPr>
          <p:cNvPr id="86" name="PlaceHolder 2"/>
          <p:cNvSpPr>
            <a:spLocks noGrp="1"/>
          </p:cNvSpPr>
          <p:nvPr>
            <p:ph type="title"/>
          </p:nvPr>
        </p:nvSpPr>
        <p:spPr>
          <a:xfrm>
            <a:off x="457200" y="205200"/>
            <a:ext cx="8229240" cy="858600"/>
          </a:xfrm>
          <a:prstGeom prst="rect">
            <a:avLst/>
          </a:prstGeom>
        </p:spPr>
        <p:txBody>
          <a:bodyPr lIns="0" tIns="0" rIns="0" bIns="0" anchor="ctr">
            <a:noAutofit/>
          </a:bodyPr>
          <a:lstStyle/>
          <a:p>
            <a:pPr algn="ctr"/>
            <a:r>
              <a:rPr lang="de-DE" sz="4400" b="0" strike="noStrike" spc="-1">
                <a:latin typeface="Arial"/>
              </a:rPr>
              <a:t>Format des Titeltextes durch Klicken bearbeiten</a:t>
            </a:r>
          </a:p>
        </p:txBody>
      </p:sp>
      <p:sp>
        <p:nvSpPr>
          <p:cNvPr id="87" name="PlaceHolder 3"/>
          <p:cNvSpPr>
            <a:spLocks noGrp="1"/>
          </p:cNvSpPr>
          <p:nvPr>
            <p:ph type="body"/>
          </p:nvPr>
        </p:nvSpPr>
        <p:spPr>
          <a:xfrm>
            <a:off x="457200" y="1203480"/>
            <a:ext cx="8229240" cy="2982960"/>
          </a:xfrm>
          <a:prstGeom prst="rect">
            <a:avLst/>
          </a:prstGeom>
        </p:spPr>
        <p:txBody>
          <a:bodyPr lIns="0" tIns="0" rIns="0" bIns="0">
            <a:normAutofit fontScale="88000"/>
          </a:bodyPr>
          <a:lstStyle/>
          <a:p>
            <a:pPr marL="432000" indent="-324000">
              <a:spcBef>
                <a:spcPts val="1417"/>
              </a:spcBef>
              <a:buClr>
                <a:srgbClr val="000000"/>
              </a:buClr>
              <a:buSzPct val="45000"/>
              <a:buFont typeface="Wingdings" charset="2"/>
              <a:buChar char=""/>
            </a:pPr>
            <a:r>
              <a:rPr lang="de-DE" sz="3200" b="0" strike="noStrike" spc="-1">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latin typeface="Arial"/>
              </a:rPr>
              <a:t>Dritte Gliederungsebene</a:t>
            </a:r>
          </a:p>
          <a:p>
            <a:pPr marL="1728000" lvl="3" indent="-216000">
              <a:spcBef>
                <a:spcPts val="567"/>
              </a:spcBef>
              <a:buClr>
                <a:srgbClr val="000000"/>
              </a:buClr>
              <a:buSzPct val="75000"/>
              <a:buFont typeface="Symbol" charset="2"/>
              <a:buChar char=""/>
            </a:pPr>
            <a:r>
              <a:rPr lang="de-DE" sz="2000" b="0" strike="noStrike" spc="-1">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791" r:id="rId13"/>
    <p:sldLayoutId id="2147483793" r:id="rId14"/>
    <p:sldLayoutId id="2147483799"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 name="Line 1"/>
          <p:cNvSpPr/>
          <p:nvPr/>
        </p:nvSpPr>
        <p:spPr>
          <a:xfrm>
            <a:off x="0" y="155520"/>
            <a:ext cx="457200" cy="0"/>
          </a:xfrm>
          <a:prstGeom prst="line">
            <a:avLst/>
          </a:prstGeom>
          <a:ln w="3240">
            <a:solidFill>
              <a:srgbClr val="262A31"/>
            </a:solidFill>
            <a:round/>
          </a:ln>
        </p:spPr>
        <p:style>
          <a:lnRef idx="0">
            <a:scrgbClr r="0" g="0" b="0"/>
          </a:lnRef>
          <a:fillRef idx="0">
            <a:scrgbClr r="0" g="0" b="0"/>
          </a:fillRef>
          <a:effectRef idx="0">
            <a:scrgbClr r="0" g="0" b="0"/>
          </a:effectRef>
          <a:fontRef idx="minor"/>
        </p:style>
      </p:sp>
      <p:pic>
        <p:nvPicPr>
          <p:cNvPr id="125" name="Grafik 5"/>
          <p:cNvPicPr/>
          <p:nvPr/>
        </p:nvPicPr>
        <p:blipFill>
          <a:blip r:embed="rId14"/>
          <a:stretch/>
        </p:blipFill>
        <p:spPr>
          <a:xfrm>
            <a:off x="457200" y="4769280"/>
            <a:ext cx="541440" cy="318240"/>
          </a:xfrm>
          <a:prstGeom prst="rect">
            <a:avLst/>
          </a:prstGeom>
          <a:ln>
            <a:noFill/>
          </a:ln>
        </p:spPr>
      </p:pic>
      <p:sp>
        <p:nvSpPr>
          <p:cNvPr id="126" name="CustomShape 2"/>
          <p:cNvSpPr/>
          <p:nvPr/>
        </p:nvSpPr>
        <p:spPr>
          <a:xfrm>
            <a:off x="457200" y="22680"/>
            <a:ext cx="6996240" cy="27554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de-DE" sz="1200" b="1" strike="noStrike" spc="-1" dirty="0">
                <a:solidFill>
                  <a:srgbClr val="000000"/>
                </a:solidFill>
                <a:latin typeface="Arial"/>
                <a:ea typeface="MS PGothic"/>
              </a:rPr>
              <a:t>Datenschutz bei Forschungsdaten</a:t>
            </a:r>
            <a:endParaRPr lang="de-DE" sz="1200" b="0" strike="noStrike" spc="-1" dirty="0">
              <a:latin typeface="Arial"/>
            </a:endParaRPr>
          </a:p>
        </p:txBody>
      </p:sp>
      <p:sp>
        <p:nvSpPr>
          <p:cNvPr id="127" name="Line 3"/>
          <p:cNvSpPr/>
          <p:nvPr/>
        </p:nvSpPr>
        <p:spPr>
          <a:xfrm>
            <a:off x="457200" y="4713480"/>
            <a:ext cx="8229600" cy="0"/>
          </a:xfrm>
          <a:prstGeom prst="line">
            <a:avLst/>
          </a:prstGeom>
          <a:ln w="3240">
            <a:solidFill>
              <a:srgbClr val="D8413E"/>
            </a:solidFill>
            <a:round/>
          </a:ln>
        </p:spPr>
        <p:style>
          <a:lnRef idx="0">
            <a:scrgbClr r="0" g="0" b="0"/>
          </a:lnRef>
          <a:fillRef idx="0">
            <a:scrgbClr r="0" g="0" b="0"/>
          </a:fillRef>
          <a:effectRef idx="0">
            <a:scrgbClr r="0" g="0" b="0"/>
          </a:effectRef>
          <a:fontRef idx="minor"/>
        </p:style>
      </p:sp>
      <p:sp>
        <p:nvSpPr>
          <p:cNvPr id="129" name="PlaceHolder 4"/>
          <p:cNvSpPr>
            <a:spLocks noGrp="1"/>
          </p:cNvSpPr>
          <p:nvPr>
            <p:ph type="title"/>
          </p:nvPr>
        </p:nvSpPr>
        <p:spPr>
          <a:xfrm>
            <a:off x="457200" y="205200"/>
            <a:ext cx="8229240" cy="858600"/>
          </a:xfrm>
          <a:prstGeom prst="rect">
            <a:avLst/>
          </a:prstGeom>
        </p:spPr>
        <p:txBody>
          <a:bodyPr lIns="0" tIns="0" rIns="0" bIns="0" anchor="ctr">
            <a:noAutofit/>
          </a:bodyPr>
          <a:lstStyle/>
          <a:p>
            <a:pPr algn="ctr"/>
            <a:r>
              <a:rPr lang="de-DE" sz="4400" b="0" strike="noStrike" spc="-1" dirty="0">
                <a:latin typeface="Arial"/>
              </a:rPr>
              <a:t>Format des Titeltextes durch Klicken bearbeiten</a:t>
            </a:r>
          </a:p>
        </p:txBody>
      </p:sp>
      <p:sp>
        <p:nvSpPr>
          <p:cNvPr id="130" name="PlaceHolder 5"/>
          <p:cNvSpPr>
            <a:spLocks noGrp="1"/>
          </p:cNvSpPr>
          <p:nvPr>
            <p:ph type="body"/>
          </p:nvPr>
        </p:nvSpPr>
        <p:spPr>
          <a:xfrm>
            <a:off x="457200" y="1203480"/>
            <a:ext cx="8229240" cy="2982960"/>
          </a:xfrm>
          <a:prstGeom prst="rect">
            <a:avLst/>
          </a:prstGeom>
        </p:spPr>
        <p:txBody>
          <a:bodyPr lIns="0" tIns="0" rIns="0" bIns="0">
            <a:normAutofit fontScale="88000"/>
          </a:bodyPr>
          <a:lstStyle/>
          <a:p>
            <a:pPr marL="432000" indent="-324000">
              <a:spcBef>
                <a:spcPts val="1417"/>
              </a:spcBef>
              <a:buClr>
                <a:srgbClr val="000000"/>
              </a:buClr>
              <a:buSzPct val="45000"/>
              <a:buFont typeface="Wingdings" charset="2"/>
              <a:buChar char=""/>
            </a:pPr>
            <a:r>
              <a:rPr lang="de-DE" sz="3200" b="0" strike="noStrike" spc="-1">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latin typeface="Arial"/>
              </a:rPr>
              <a:t>Dritte Gliederungsebene</a:t>
            </a:r>
          </a:p>
          <a:p>
            <a:pPr marL="1728000" lvl="3" indent="-216000">
              <a:spcBef>
                <a:spcPts val="567"/>
              </a:spcBef>
              <a:buClr>
                <a:srgbClr val="000000"/>
              </a:buClr>
              <a:buSzPct val="75000"/>
              <a:buFont typeface="Symbol" charset="2"/>
              <a:buChar char=""/>
            </a:pPr>
            <a:r>
              <a:rPr lang="de-DE" sz="2000" b="0" strike="noStrike" spc="-1">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eb.archive.org/web/20230703203009/https:/digitalbevaring.dk/" TargetMode="External"/><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18" Type="http://schemas.openxmlformats.org/officeDocument/2006/relationships/image" Target="../media/image26.png"/><Relationship Id="rId3" Type="http://schemas.openxmlformats.org/officeDocument/2006/relationships/image" Target="../media/image11.svg"/><Relationship Id="rId21" Type="http://schemas.openxmlformats.org/officeDocument/2006/relationships/image" Target="../media/image29.svg"/><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25.svg"/><Relationship Id="rId2" Type="http://schemas.openxmlformats.org/officeDocument/2006/relationships/image" Target="../media/image10.png"/><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23.svg"/><Relationship Id="rId23" Type="http://schemas.openxmlformats.org/officeDocument/2006/relationships/image" Target="../media/image31.svg"/><Relationship Id="rId10" Type="http://schemas.openxmlformats.org/officeDocument/2006/relationships/image" Target="../media/image18.png"/><Relationship Id="rId19" Type="http://schemas.openxmlformats.org/officeDocument/2006/relationships/image" Target="../media/image27.svg"/><Relationship Id="rId4" Type="http://schemas.openxmlformats.org/officeDocument/2006/relationships/image" Target="../media/image12.png"/><Relationship Id="rId9" Type="http://schemas.openxmlformats.org/officeDocument/2006/relationships/image" Target="../media/image17.svg"/><Relationship Id="rId14" Type="http://schemas.openxmlformats.org/officeDocument/2006/relationships/image" Target="../media/image22.png"/><Relationship Id="rId22"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hyperlink" Target="https://web.archive.org/web/20230703203009/https:/digitalbevaring.dk/"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6.png"/><Relationship Id="rId12" Type="http://schemas.openxmlformats.org/officeDocument/2006/relationships/image" Target="../media/image13.svg"/><Relationship Id="rId2"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image" Target="../media/image27.svg"/><Relationship Id="rId11" Type="http://schemas.openxmlformats.org/officeDocument/2006/relationships/image" Target="../media/image38.png"/><Relationship Id="rId5" Type="http://schemas.openxmlformats.org/officeDocument/2006/relationships/image" Target="../media/image35.png"/><Relationship Id="rId10" Type="http://schemas.openxmlformats.org/officeDocument/2006/relationships/image" Target="../media/image25.svg"/><Relationship Id="rId4" Type="http://schemas.openxmlformats.org/officeDocument/2006/relationships/image" Target="../media/image15.svg"/><Relationship Id="rId9" Type="http://schemas.openxmlformats.org/officeDocument/2006/relationships/image" Target="../media/image37.png"/><Relationship Id="rId1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hyperlink" Target="https://creativecommons.org/licenses/by-sa/4.0/deed.en" TargetMode="External"/><Relationship Id="rId4" Type="http://schemas.openxmlformats.org/officeDocument/2006/relationships/hyperlink" Target="https://commons.wikimedia.org/wiki/File:FAIR_data_principles.jp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hyperlink" Target="https://www.forschungsdaten.org/index.php/Datei:Hartmann_TerraIncognita-Forschungsdaten-RechtlicheHeimat.pdf"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hyperlink" Target="https://unsplash.com/s/photos/kostenlose-bild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s://www.berd-nfdi.de/iva3/"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18" Type="http://schemas.openxmlformats.org/officeDocument/2006/relationships/image" Target="../media/image64.sv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17" Type="http://schemas.openxmlformats.org/officeDocument/2006/relationships/image" Target="../media/image63.png"/><Relationship Id="rId2" Type="http://schemas.openxmlformats.org/officeDocument/2006/relationships/notesSlide" Target="../notesSlides/notesSlide12.xml"/><Relationship Id="rId16" Type="http://schemas.openxmlformats.org/officeDocument/2006/relationships/image" Target="../media/image62.svg"/><Relationship Id="rId1" Type="http://schemas.openxmlformats.org/officeDocument/2006/relationships/slideLayout" Target="../slideLayouts/slideLayout13.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 Id="rId14" Type="http://schemas.openxmlformats.org/officeDocument/2006/relationships/image" Target="../media/image60.svg"/></Relationships>
</file>

<file path=ppt/slides/_rels/slide18.xml.rels><?xml version="1.0" encoding="UTF-8" standalone="yes"?>
<Relationships xmlns="http://schemas.openxmlformats.org/package/2006/relationships"><Relationship Id="rId3" Type="http://schemas.openxmlformats.org/officeDocument/2006/relationships/hyperlink" Target="https://dsgvo-gesetz.de/art-6-dsgvo/"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hyperlink" Target="https://dsgvo-gesetz.de/art-89-dsgvo/"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dsgvo-gesetz.de/art-30-dsgvo/"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hyperlink" Target="https://www.datenschutzkonferenz-online.de/media/ah/201802_ah_muster_verantwortliche.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dsgvo-gesetz.de/erwaegungsgruende/nr-33/"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hyperlink" Target="https://www.medizininformatik-initiative.de/de/mustertext-zur-patienteneinwilligun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www.medizininformatik-initiative.de/sites/default/files/2020-04/MII_AG-Consent_Einheitlicher-Mustertext_v1.6d.pdf"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hyperlink" Target="https://www.forschungsdaten-bildung.de/files/fdb-informiert-nr-1.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hyperlink" Target="https://www.forschungsdaten-bildung.de/files/fdb-informiert-nr-1.pdf" TargetMode="External"/><Relationship Id="rId5" Type="http://schemas.openxmlformats.org/officeDocument/2006/relationships/image" Target="../media/image68.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s://www.forschungsdaten-bildung.de/files/fdb-informiert-nr-1.pdf" TargetMode="External"/><Relationship Id="rId5" Type="http://schemas.openxmlformats.org/officeDocument/2006/relationships/image" Target="../media/image68.png"/><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hyperlink" Target="https://amnesia.openaire.eu/amnesia/" TargetMode="External"/><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hyperlink" Target="https://www.youtube.com/watch?v=D3TQOogv-HA"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8" Type="http://schemas.openxmlformats.org/officeDocument/2006/relationships/hyperlink" Target="https://doi.org/10.17620/02671.50" TargetMode="External"/><Relationship Id="rId3" Type="http://schemas.openxmlformats.org/officeDocument/2006/relationships/hyperlink" Target="https://www.forschungsdaten-bildung.de/get_files.php?action=get_file&amp;file=fdbinfo_1.pdf" TargetMode="External"/><Relationship Id="rId7" Type="http://schemas.openxmlformats.org/officeDocument/2006/relationships/hyperlink" Target="https://www.forschungsdaten-bildung.de/anonymisierung"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hyperlink" Target="https://amnesia.openaire.eu/" TargetMode="External"/><Relationship Id="rId5" Type="http://schemas.openxmlformats.org/officeDocument/2006/relationships/hyperlink" Target="https://www.forschungsdaten-bildung.de/einwilligung?la=de" TargetMode="External"/><Relationship Id="rId4" Type="http://schemas.openxmlformats.org/officeDocument/2006/relationships/hyperlink" Target="https://www.qualiservice.org/de/helpdesk.html#download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8.xml"/><Relationship Id="rId1" Type="http://schemas.openxmlformats.org/officeDocument/2006/relationships/slideLayout" Target="../slideLayouts/slideLayout45.xml"/><Relationship Id="rId4" Type="http://schemas.openxmlformats.org/officeDocument/2006/relationships/image" Target="../media/image72.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www.urz.uni-leipzig.de/servicedesk-und-hilfe/hilfe-zu-unseren-services/it-sicherheit/datenverschluesselung-mit-cryptomator" TargetMode="Externa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www.gesetze-im-internet.de/bdsg_2018/__27.html" TargetMode="External"/><Relationship Id="rId1" Type="http://schemas.openxmlformats.org/officeDocument/2006/relationships/slideLayout" Target="../slideLayouts/slideLayout28.xml"/><Relationship Id="rId4" Type="http://schemas.openxmlformats.org/officeDocument/2006/relationships/hyperlink" Target="https://web.archive.org/web/20230703203009/https:/digitalbevaring.dk/"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eb.archive.org/web/20230703203009/https:/digitalbevaring.dk/" TargetMode="External"/><Relationship Id="rId2" Type="http://schemas.openxmlformats.org/officeDocument/2006/relationships/image" Target="../media/image74.pn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8" Type="http://schemas.openxmlformats.org/officeDocument/2006/relationships/hyperlink" Target="https://web.archive.org/web/20230703203009/https:/digitalbevaring.dk/" TargetMode="External"/><Relationship Id="rId3" Type="http://schemas.openxmlformats.org/officeDocument/2006/relationships/hyperlink" Target="https://www.forschungsdaten-bildung.de/daten-managen" TargetMode="External"/><Relationship Id="rId7" Type="http://schemas.openxmlformats.org/officeDocument/2006/relationships/image" Target="../media/image74.png"/><Relationship Id="rId2" Type="http://schemas.openxmlformats.org/officeDocument/2006/relationships/hyperlink" Target="https://www.konsortswd.de/angebote/forschende/alle-datenzentren/" TargetMode="External"/><Relationship Id="rId1" Type="http://schemas.openxmlformats.org/officeDocument/2006/relationships/slideLayout" Target="../slideLayouts/slideLayout28.xml"/><Relationship Id="rId6" Type="http://schemas.openxmlformats.org/officeDocument/2006/relationships/hyperlink" Target="https://www.berd-nfdi.de/" TargetMode="External"/><Relationship Id="rId5" Type="http://schemas.openxmlformats.org/officeDocument/2006/relationships/hyperlink" Target="https://www.konsortswd.de/" TargetMode="External"/><Relationship Id="rId4" Type="http://schemas.openxmlformats.org/officeDocument/2006/relationships/hyperlink" Target="https://www.qualiservice.org/de/"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8" Type="http://schemas.openxmlformats.org/officeDocument/2006/relationships/hyperlink" Target="https://www.uni-leipzig.de/forschung/forschungsservice/forschungsintegritaet/schlichtung-von-konflikten#c388096" TargetMode="External"/><Relationship Id="rId3" Type="http://schemas.openxmlformats.org/officeDocument/2006/relationships/hyperlink" Target="mailto:dsb@uni-leipzig.de" TargetMode="External"/><Relationship Id="rId7" Type="http://schemas.openxmlformats.org/officeDocument/2006/relationships/hyperlink" Target="mailto:ombusdkommission@uni-leipzig.de" TargetMode="External"/><Relationship Id="rId2" Type="http://schemas.openxmlformats.org/officeDocument/2006/relationships/hyperlink" Target="mailto:forschungsdaten@uni-leipzig.de" TargetMode="External"/><Relationship Id="rId1" Type="http://schemas.openxmlformats.org/officeDocument/2006/relationships/slideLayout" Target="../slideLayouts/slideLayout13.xml"/><Relationship Id="rId6" Type="http://schemas.openxmlformats.org/officeDocument/2006/relationships/hyperlink" Target="mailto:ethikbeirat@uni-leipzig.de" TargetMode="External"/><Relationship Id="rId5" Type="http://schemas.openxmlformats.org/officeDocument/2006/relationships/hyperlink" Target="mailto:justitiariat@zv.uni-leipzig.de" TargetMode="External"/><Relationship Id="rId4" Type="http://schemas.openxmlformats.org/officeDocument/2006/relationships/hyperlink" Target="mailto:openscience@ub.uni-leipzig.de"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urz.uni-leipzig.de/unsere-services?mksearch%5bterm%5d=&amp;mksearch%5bfq%5d%5bservice_target_groups_mi%5d=&amp;mksearch%5bfq%5d%5bservice_tags_mi%5d=&amp;mksearch%5bfq%5d%5bservice_service_levels_mi%5d=" TargetMode="External"/><Relationship Id="rId2" Type="http://schemas.openxmlformats.org/officeDocument/2006/relationships/hyperlink" Target="https://www.uni-leipzig.de/forschung/forschungsservice/forschungsdatenmanagement/" TargetMode="External"/><Relationship Id="rId1" Type="http://schemas.openxmlformats.org/officeDocument/2006/relationships/slideLayout" Target="../slideLayouts/slideLayout13.xml"/><Relationship Id="rId5" Type="http://schemas.openxmlformats.org/officeDocument/2006/relationships/hyperlink" Target="https://www.nfdi.de/konsortien/" TargetMode="External"/><Relationship Id="rId4" Type="http://schemas.openxmlformats.org/officeDocument/2006/relationships/hyperlink" Target="https://saxfdm.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 name="CustomShape 1"/>
          <p:cNvSpPr/>
          <p:nvPr/>
        </p:nvSpPr>
        <p:spPr>
          <a:xfrm>
            <a:off x="234688" y="1655505"/>
            <a:ext cx="8337813" cy="147396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de-DE" sz="2800" b="1" strike="noStrike" spc="-1" dirty="0">
                <a:solidFill>
                  <a:srgbClr val="000000"/>
                </a:solidFill>
                <a:latin typeface="Arial"/>
                <a:ea typeface="MS PGothic"/>
              </a:rPr>
              <a:t>So geschlossen wie nötig, </a:t>
            </a:r>
            <a:br>
              <a:rPr lang="de-DE" sz="2800" b="1" strike="noStrike" spc="-1" dirty="0">
                <a:solidFill>
                  <a:srgbClr val="000000"/>
                </a:solidFill>
                <a:latin typeface="Arial"/>
                <a:ea typeface="MS PGothic"/>
              </a:rPr>
            </a:br>
            <a:r>
              <a:rPr lang="de-DE" sz="2800" b="1" strike="noStrike" spc="-1" dirty="0">
                <a:solidFill>
                  <a:srgbClr val="000000"/>
                </a:solidFill>
                <a:latin typeface="Arial"/>
                <a:ea typeface="MS PGothic"/>
              </a:rPr>
              <a:t>so offen wie möglich</a:t>
            </a:r>
            <a:br>
              <a:rPr lang="de-DE" sz="2800" b="1" strike="noStrike" spc="-1" dirty="0">
                <a:solidFill>
                  <a:srgbClr val="000000"/>
                </a:solidFill>
                <a:latin typeface="Arial"/>
                <a:ea typeface="MS PGothic"/>
              </a:rPr>
            </a:br>
            <a:endParaRPr lang="de-DE" sz="500" b="1" strike="noStrike" spc="-1" dirty="0">
              <a:solidFill>
                <a:srgbClr val="000000"/>
              </a:solidFill>
              <a:latin typeface="Arial"/>
              <a:ea typeface="MS PGothic"/>
            </a:endParaRPr>
          </a:p>
          <a:p>
            <a:pPr>
              <a:lnSpc>
                <a:spcPct val="100000"/>
              </a:lnSpc>
            </a:pPr>
            <a:r>
              <a:rPr lang="de-DE" sz="2800" b="1" strike="noStrike" spc="-1" dirty="0">
                <a:solidFill>
                  <a:srgbClr val="000000"/>
                </a:solidFill>
                <a:latin typeface="Arial"/>
                <a:ea typeface="MS PGothic"/>
              </a:rPr>
              <a:t>Datenschutz beim Umgang mit Forschungsdaten</a:t>
            </a:r>
          </a:p>
          <a:p>
            <a:pPr>
              <a:lnSpc>
                <a:spcPct val="100000"/>
              </a:lnSpc>
            </a:pPr>
            <a:endParaRPr lang="de-DE" sz="2800" b="0" strike="noStrike" spc="-1" dirty="0">
              <a:latin typeface="Arial"/>
            </a:endParaRPr>
          </a:p>
        </p:txBody>
      </p:sp>
      <p:sp>
        <p:nvSpPr>
          <p:cNvPr id="471" name="CustomShape 2"/>
          <p:cNvSpPr/>
          <p:nvPr/>
        </p:nvSpPr>
        <p:spPr>
          <a:xfrm>
            <a:off x="295200" y="3797280"/>
            <a:ext cx="7498800" cy="620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320"/>
              </a:spcBef>
            </a:pPr>
            <a:r>
              <a:rPr lang="de-DE" sz="1600" b="0" strike="noStrike" spc="-1" dirty="0">
                <a:solidFill>
                  <a:srgbClr val="262A31"/>
                </a:solidFill>
                <a:latin typeface="Arial"/>
                <a:ea typeface="MS PGothic"/>
              </a:rPr>
              <a:t>Pia Voigt,</a:t>
            </a:r>
          </a:p>
          <a:p>
            <a:pPr>
              <a:lnSpc>
                <a:spcPct val="100000"/>
              </a:lnSpc>
              <a:spcBef>
                <a:spcPts val="320"/>
              </a:spcBef>
            </a:pPr>
            <a:r>
              <a:rPr lang="de-DE" sz="1600" spc="-1" dirty="0">
                <a:solidFill>
                  <a:srgbClr val="262A31"/>
                </a:solidFill>
                <a:latin typeface="Arial"/>
                <a:ea typeface="MS PGothic"/>
              </a:rPr>
              <a:t>Referentin</a:t>
            </a:r>
            <a:r>
              <a:rPr lang="de-DE" sz="1600" b="0" strike="noStrike" spc="-1" dirty="0">
                <a:solidFill>
                  <a:srgbClr val="262A31"/>
                </a:solidFill>
                <a:latin typeface="Arial"/>
                <a:ea typeface="MS PGothic"/>
              </a:rPr>
              <a:t> Forschungsdatenmanagement</a:t>
            </a:r>
            <a:endParaRPr lang="de-DE" sz="1600" b="0" strike="noStrike" spc="-1" dirty="0">
              <a:latin typeface="Arial"/>
            </a:endParaRPr>
          </a:p>
          <a:p>
            <a:pPr>
              <a:lnSpc>
                <a:spcPct val="100000"/>
              </a:lnSpc>
              <a:spcBef>
                <a:spcPts val="320"/>
              </a:spcBef>
            </a:pPr>
            <a:r>
              <a:rPr lang="de-DE" sz="1600" spc="-1" dirty="0">
                <a:solidFill>
                  <a:srgbClr val="262A31"/>
                </a:solidFill>
                <a:latin typeface="Arial"/>
                <a:ea typeface="MS PGothic"/>
              </a:rPr>
              <a:t>28.05.</a:t>
            </a:r>
            <a:r>
              <a:rPr lang="de-DE" sz="1600" b="0" strike="noStrike" spc="-1" dirty="0">
                <a:solidFill>
                  <a:srgbClr val="262A31"/>
                </a:solidFill>
                <a:latin typeface="Arial"/>
                <a:ea typeface="MS PGothic"/>
              </a:rPr>
              <a:t>2024</a:t>
            </a:r>
            <a:endParaRPr lang="de-DE" sz="1600" b="0" strike="noStrike" spc="-1" dirty="0">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CustomShape 1"/>
          <p:cNvSpPr/>
          <p:nvPr/>
        </p:nvSpPr>
        <p:spPr>
          <a:xfrm>
            <a:off x="360000" y="304920"/>
            <a:ext cx="83257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endParaRPr lang="de-DE" sz="1800" b="0" strike="noStrike" spc="-1" dirty="0">
              <a:latin typeface="Arial"/>
            </a:endParaRPr>
          </a:p>
          <a:p>
            <a:pPr>
              <a:lnSpc>
                <a:spcPct val="100000"/>
              </a:lnSpc>
            </a:pPr>
            <a:r>
              <a:rPr lang="de-DE" sz="2000" b="1" strike="noStrike" cap="all" spc="-1" dirty="0">
                <a:solidFill>
                  <a:srgbClr val="000000"/>
                </a:solidFill>
                <a:latin typeface="Arial"/>
                <a:ea typeface="MS PGothic"/>
              </a:rPr>
              <a:t>Was sie erwartet…</a:t>
            </a:r>
            <a:endParaRPr lang="de-DE" sz="2000" b="0" strike="noStrike" spc="-1" dirty="0">
              <a:latin typeface="Arial"/>
            </a:endParaRPr>
          </a:p>
        </p:txBody>
      </p:sp>
      <p:sp>
        <p:nvSpPr>
          <p:cNvPr id="481" name="CustomShape 2"/>
          <p:cNvSpPr/>
          <p:nvPr/>
        </p:nvSpPr>
        <p:spPr>
          <a:xfrm>
            <a:off x="457200" y="1223640"/>
            <a:ext cx="8228520" cy="3373560"/>
          </a:xfrm>
          <a:prstGeom prst="rect">
            <a:avLst/>
          </a:prstGeom>
          <a:noFill/>
          <a:ln>
            <a:noFill/>
          </a:ln>
        </p:spPr>
        <p:style>
          <a:lnRef idx="0">
            <a:scrgbClr r="0" g="0" b="0"/>
          </a:lnRef>
          <a:fillRef idx="0">
            <a:scrgbClr r="0" g="0" b="0"/>
          </a:fillRef>
          <a:effectRef idx="0">
            <a:scrgbClr r="0" g="0" b="0"/>
          </a:effectRef>
          <a:fontRef idx="minor"/>
        </p:style>
      </p:sp>
      <p:sp>
        <p:nvSpPr>
          <p:cNvPr id="483" name="CustomShape 4"/>
          <p:cNvSpPr/>
          <p:nvPr/>
        </p:nvSpPr>
        <p:spPr>
          <a:xfrm>
            <a:off x="457200" y="1203480"/>
            <a:ext cx="8224920" cy="347256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342900" indent="-342900">
              <a:lnSpc>
                <a:spcPct val="100000"/>
              </a:lnSpc>
              <a:spcBef>
                <a:spcPts val="1417"/>
              </a:spcBef>
              <a:buAutoNum type="arabicPeriod"/>
            </a:pPr>
            <a:r>
              <a:rPr lang="de-DE" spc="-1" dirty="0"/>
              <a:t>Forschungsdatenmanagement – </a:t>
            </a:r>
            <a:br>
              <a:rPr lang="de-DE" spc="-1" dirty="0"/>
            </a:br>
            <a:r>
              <a:rPr lang="de-DE" spc="-1" dirty="0"/>
              <a:t>Eine kurze Einführung</a:t>
            </a:r>
            <a:br>
              <a:rPr lang="de-DE" sz="500" spc="-1" dirty="0"/>
            </a:br>
            <a:endParaRPr lang="de-DE" sz="500" spc="-1" dirty="0"/>
          </a:p>
          <a:p>
            <a:pPr marL="342900" indent="-342900">
              <a:lnSpc>
                <a:spcPct val="100000"/>
              </a:lnSpc>
              <a:spcBef>
                <a:spcPts val="1417"/>
              </a:spcBef>
              <a:buAutoNum type="arabicPeriod"/>
            </a:pPr>
            <a:r>
              <a:rPr lang="de-DE" spc="-1" dirty="0"/>
              <a:t>Datenschutz beim Umgang mit Forschungsdaten</a:t>
            </a:r>
          </a:p>
          <a:p>
            <a:pPr marL="800100" lvl="1" indent="-342900">
              <a:spcBef>
                <a:spcPts val="1417"/>
              </a:spcBef>
              <a:buFont typeface="+mj-lt"/>
              <a:buAutoNum type="alphaLcPeriod"/>
            </a:pPr>
            <a:r>
              <a:rPr lang="de-DE" spc="-1" dirty="0"/>
              <a:t>Einführung Datenschutz und FDM</a:t>
            </a:r>
          </a:p>
          <a:p>
            <a:pPr marL="800100" lvl="1" indent="-342900">
              <a:spcBef>
                <a:spcPts val="1417"/>
              </a:spcBef>
              <a:buFont typeface="+mj-lt"/>
              <a:buAutoNum type="alphaLcPeriod"/>
            </a:pPr>
            <a:r>
              <a:rPr lang="de-DE" spc="-1" dirty="0"/>
              <a:t>Maßnahmen zum Datenschutz</a:t>
            </a:r>
          </a:p>
          <a:p>
            <a:pPr marL="800100" lvl="1" indent="-342900">
              <a:spcBef>
                <a:spcPts val="1417"/>
              </a:spcBef>
              <a:buFont typeface="+mj-lt"/>
              <a:buAutoNum type="alphaLcPeriod"/>
            </a:pPr>
            <a:r>
              <a:rPr lang="de-DE" spc="-1" dirty="0"/>
              <a:t>Datenschutz und Open Data</a:t>
            </a:r>
            <a:endParaRPr lang="de-DE" b="0" strike="noStrike" spc="-1" dirty="0"/>
          </a:p>
        </p:txBody>
      </p:sp>
      <p:pic>
        <p:nvPicPr>
          <p:cNvPr id="3" name="Grafik 2">
            <a:extLst>
              <a:ext uri="{FF2B5EF4-FFF2-40B4-BE49-F238E27FC236}">
                <a16:creationId xmlns:a16="http://schemas.microsoft.com/office/drawing/2014/main" id="{F1E5913B-4B45-4B0B-A351-643C96CFB6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4103" y="2277399"/>
            <a:ext cx="3972169" cy="2439891"/>
          </a:xfrm>
          <a:prstGeom prst="rect">
            <a:avLst/>
          </a:prstGeom>
        </p:spPr>
      </p:pic>
      <p:sp>
        <p:nvSpPr>
          <p:cNvPr id="5" name="Rechteck 4">
            <a:extLst>
              <a:ext uri="{FF2B5EF4-FFF2-40B4-BE49-F238E27FC236}">
                <a16:creationId xmlns:a16="http://schemas.microsoft.com/office/drawing/2014/main" id="{8FD2F6BB-1E62-4D1A-A8B4-947CC0253EA2}"/>
              </a:ext>
            </a:extLst>
          </p:cNvPr>
          <p:cNvSpPr/>
          <p:nvPr/>
        </p:nvSpPr>
        <p:spPr>
          <a:xfrm>
            <a:off x="5955140" y="2872166"/>
            <a:ext cx="988799" cy="3064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95000"/>
                  </a:schemeClr>
                </a:solidFill>
                <a:latin typeface="HGSGothicM" panose="020B0600000000000000" pitchFamily="50" charset="-128"/>
                <a:ea typeface="HGSGothicM" panose="020B0600000000000000" pitchFamily="50" charset="-128"/>
              </a:rPr>
              <a:t>schützen</a:t>
            </a:r>
          </a:p>
        </p:txBody>
      </p:sp>
      <p:sp>
        <p:nvSpPr>
          <p:cNvPr id="10" name="Textfeld 9">
            <a:extLst>
              <a:ext uri="{FF2B5EF4-FFF2-40B4-BE49-F238E27FC236}">
                <a16:creationId xmlns:a16="http://schemas.microsoft.com/office/drawing/2014/main" id="{1F29412D-A80C-4999-B474-6F74F693ABFD}"/>
              </a:ext>
            </a:extLst>
          </p:cNvPr>
          <p:cNvSpPr txBox="1"/>
          <p:nvPr/>
        </p:nvSpPr>
        <p:spPr>
          <a:xfrm>
            <a:off x="4853880" y="4379434"/>
            <a:ext cx="2721094" cy="276999"/>
          </a:xfrm>
          <a:prstGeom prst="rect">
            <a:avLst/>
          </a:prstGeom>
          <a:noFill/>
        </p:spPr>
        <p:txBody>
          <a:bodyPr wrap="square" lIns="0" tIns="0" rIns="0" bIns="0" rtlCol="0">
            <a:spAutoFit/>
          </a:bodyPr>
          <a:lstStyle/>
          <a:p>
            <a:pPr algn="r"/>
            <a:r>
              <a:rPr lang="de-DE" sz="800" i="0" dirty="0">
                <a:latin typeface="+mn-lt"/>
                <a:cs typeface="Arial" panose="020B0604020202020204" pitchFamily="34" charset="0"/>
              </a:rPr>
              <a:t>Illustration (modifiziert): </a:t>
            </a:r>
            <a:r>
              <a:rPr lang="de-DE" sz="800" i="0" dirty="0" err="1">
                <a:latin typeface="+mn-lt"/>
                <a:cs typeface="Arial" panose="020B0604020202020204" pitchFamily="34" charset="0"/>
              </a:rPr>
              <a:t>Jørgen</a:t>
            </a:r>
            <a:r>
              <a:rPr lang="de-DE" sz="800" i="0" dirty="0">
                <a:latin typeface="+mn-lt"/>
                <a:cs typeface="Arial" panose="020B0604020202020204" pitchFamily="34" charset="0"/>
              </a:rPr>
              <a:t> Stamp | </a:t>
            </a:r>
            <a:r>
              <a:rPr lang="de-DE" sz="800" i="0" dirty="0">
                <a:solidFill>
                  <a:srgbClr val="D64242"/>
                </a:solidFill>
                <a:latin typeface="+mn-lt"/>
                <a:cs typeface="Arial" panose="020B0604020202020204" pitchFamily="34" charset="0"/>
                <a:hlinkClick r:id="rId3">
                  <a:extLst>
                    <a:ext uri="{A12FA001-AC4F-418D-AE19-62706E023703}">
                      <ahyp:hlinkClr xmlns:ahyp="http://schemas.microsoft.com/office/drawing/2018/hyperlinkcolor" val="tx"/>
                    </a:ext>
                  </a:extLst>
                </a:hlinkClick>
              </a:rPr>
              <a:t>digitalbevaring.dk</a:t>
            </a:r>
            <a:r>
              <a:rPr lang="de-DE" sz="800" i="0" dirty="0">
                <a:solidFill>
                  <a:srgbClr val="D64242"/>
                </a:solidFill>
                <a:latin typeface="+mn-lt"/>
                <a:cs typeface="Arial" panose="020B0604020202020204" pitchFamily="34" charset="0"/>
              </a:rPr>
              <a:t> </a:t>
            </a:r>
            <a:r>
              <a:rPr lang="de-DE" i="0" dirty="0">
                <a:latin typeface="+mn-lt"/>
                <a:cs typeface="Arial" panose="020B0604020202020204" pitchFamily="34" charset="0"/>
              </a:rPr>
              <a:t> </a:t>
            </a:r>
          </a:p>
        </p:txBody>
      </p:sp>
      <p:sp>
        <p:nvSpPr>
          <p:cNvPr id="4" name="Rechteck 3">
            <a:extLst>
              <a:ext uri="{FF2B5EF4-FFF2-40B4-BE49-F238E27FC236}">
                <a16:creationId xmlns:a16="http://schemas.microsoft.com/office/drawing/2014/main" id="{CEB43539-D526-4BFC-9C9B-EF07A74D38B8}"/>
              </a:ext>
            </a:extLst>
          </p:cNvPr>
          <p:cNvSpPr/>
          <p:nvPr/>
        </p:nvSpPr>
        <p:spPr>
          <a:xfrm>
            <a:off x="5982489" y="2410071"/>
            <a:ext cx="688699" cy="5102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de-DE" sz="1400" dirty="0">
                <a:solidFill>
                  <a:schemeClr val="bg1">
                    <a:lumMod val="95000"/>
                  </a:schemeClr>
                </a:solidFill>
                <a:latin typeface="HGSGothicM" panose="020B0600000000000000" pitchFamily="50" charset="-128"/>
                <a:ea typeface="HGSGothicM" panose="020B0600000000000000" pitchFamily="50" charset="-128"/>
              </a:rPr>
              <a:t>Daten</a:t>
            </a:r>
          </a:p>
        </p:txBody>
      </p:sp>
    </p:spTree>
    <p:extLst>
      <p:ext uri="{BB962C8B-B14F-4D97-AF65-F5344CB8AC3E}">
        <p14:creationId xmlns:p14="http://schemas.microsoft.com/office/powerpoint/2010/main" val="3401673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6268806-F356-4015-83CC-487718CBF8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3637" y="-205317"/>
            <a:ext cx="7650364" cy="5355255"/>
          </a:xfrm>
          <a:prstGeom prst="rect">
            <a:avLst/>
          </a:prstGeom>
        </p:spPr>
      </p:pic>
      <p:sp>
        <p:nvSpPr>
          <p:cNvPr id="2" name="Textplatzhalter 1">
            <a:extLst>
              <a:ext uri="{FF2B5EF4-FFF2-40B4-BE49-F238E27FC236}">
                <a16:creationId xmlns:a16="http://schemas.microsoft.com/office/drawing/2014/main" id="{2088B3F0-6787-4818-BCEA-48F59C877612}"/>
              </a:ext>
            </a:extLst>
          </p:cNvPr>
          <p:cNvSpPr>
            <a:spLocks noGrp="1"/>
          </p:cNvSpPr>
          <p:nvPr>
            <p:ph type="body" sz="quarter" idx="13"/>
          </p:nvPr>
        </p:nvSpPr>
        <p:spPr>
          <a:solidFill>
            <a:srgbClr val="C00000"/>
          </a:solidFill>
          <a:ln>
            <a:solidFill>
              <a:srgbClr val="C00000"/>
            </a:solidFill>
          </a:ln>
        </p:spPr>
        <p:txBody>
          <a:bodyPr>
            <a:normAutofit fontScale="95500"/>
          </a:bodyPr>
          <a:lstStyle/>
          <a:p>
            <a:endParaRPr lang="de-DE" dirty="0"/>
          </a:p>
        </p:txBody>
      </p:sp>
      <p:sp>
        <p:nvSpPr>
          <p:cNvPr id="3" name="Textplatzhalter 2">
            <a:extLst>
              <a:ext uri="{FF2B5EF4-FFF2-40B4-BE49-F238E27FC236}">
                <a16:creationId xmlns:a16="http://schemas.microsoft.com/office/drawing/2014/main" id="{2D1104EC-DFB0-4216-B6FF-5CF75AD9352B}"/>
              </a:ext>
            </a:extLst>
          </p:cNvPr>
          <p:cNvSpPr>
            <a:spLocks noGrp="1"/>
          </p:cNvSpPr>
          <p:nvPr>
            <p:ph type="body" sz="quarter" idx="11"/>
          </p:nvPr>
        </p:nvSpPr>
        <p:spPr>
          <a:solidFill>
            <a:srgbClr val="FF0000">
              <a:alpha val="50196"/>
            </a:srgbClr>
          </a:solidFill>
          <a:ln>
            <a:noFill/>
          </a:ln>
        </p:spPr>
        <p:txBody>
          <a:bodyPr>
            <a:normAutofit fontScale="95500"/>
          </a:bodyPr>
          <a:lstStyle/>
          <a:p>
            <a:endParaRPr lang="de-DE" dirty="0"/>
          </a:p>
        </p:txBody>
      </p:sp>
      <p:sp>
        <p:nvSpPr>
          <p:cNvPr id="6" name="Titel 5">
            <a:extLst>
              <a:ext uri="{FF2B5EF4-FFF2-40B4-BE49-F238E27FC236}">
                <a16:creationId xmlns:a16="http://schemas.microsoft.com/office/drawing/2014/main" id="{3766F4DF-BF44-415E-A564-9DB59FDCD49C}"/>
              </a:ext>
            </a:extLst>
          </p:cNvPr>
          <p:cNvSpPr>
            <a:spLocks noGrp="1"/>
          </p:cNvSpPr>
          <p:nvPr>
            <p:ph type="title"/>
          </p:nvPr>
        </p:nvSpPr>
        <p:spPr>
          <a:xfrm>
            <a:off x="375625" y="1447164"/>
            <a:ext cx="4469091" cy="2201545"/>
          </a:xfrm>
        </p:spPr>
        <p:txBody>
          <a:bodyPr/>
          <a:lstStyle/>
          <a:p>
            <a:r>
              <a:rPr lang="de-DE" dirty="0"/>
              <a:t>Forschungs-</a:t>
            </a:r>
            <a:r>
              <a:rPr lang="de-DE" dirty="0" err="1"/>
              <a:t>datenmanagement</a:t>
            </a:r>
            <a:br>
              <a:rPr lang="de-DE" dirty="0"/>
            </a:br>
            <a:br>
              <a:rPr lang="de-DE" dirty="0"/>
            </a:br>
            <a:r>
              <a:rPr lang="de-DE" dirty="0"/>
              <a:t>Eine kurze Einführung</a:t>
            </a:r>
          </a:p>
        </p:txBody>
      </p:sp>
    </p:spTree>
    <p:extLst>
      <p:ext uri="{BB962C8B-B14F-4D97-AF65-F5344CB8AC3E}">
        <p14:creationId xmlns:p14="http://schemas.microsoft.com/office/powerpoint/2010/main" val="2861649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CustomShape 1"/>
          <p:cNvSpPr/>
          <p:nvPr/>
        </p:nvSpPr>
        <p:spPr>
          <a:xfrm>
            <a:off x="360000" y="304920"/>
            <a:ext cx="83257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endParaRPr lang="de-DE" sz="1800" b="0" strike="noStrike" spc="-1" dirty="0">
              <a:latin typeface="Arial"/>
            </a:endParaRPr>
          </a:p>
          <a:p>
            <a:pPr>
              <a:lnSpc>
                <a:spcPct val="100000"/>
              </a:lnSpc>
            </a:pPr>
            <a:r>
              <a:rPr lang="de-DE" sz="2000" b="1" strike="noStrike" cap="all" spc="-1" dirty="0">
                <a:solidFill>
                  <a:srgbClr val="000000"/>
                </a:solidFill>
                <a:latin typeface="Arial"/>
                <a:ea typeface="MS PGothic"/>
              </a:rPr>
              <a:t>Forschungsdaten (FD)</a:t>
            </a:r>
            <a:endParaRPr lang="de-DE" sz="2000" b="0" strike="noStrike" spc="-1" dirty="0">
              <a:latin typeface="Arial"/>
            </a:endParaRPr>
          </a:p>
        </p:txBody>
      </p:sp>
      <p:sp>
        <p:nvSpPr>
          <p:cNvPr id="481" name="CustomShape 2"/>
          <p:cNvSpPr/>
          <p:nvPr/>
        </p:nvSpPr>
        <p:spPr>
          <a:xfrm>
            <a:off x="457200" y="1223640"/>
            <a:ext cx="8228520" cy="3373560"/>
          </a:xfrm>
          <a:prstGeom prst="rect">
            <a:avLst/>
          </a:prstGeom>
          <a:noFill/>
          <a:ln>
            <a:noFill/>
          </a:ln>
        </p:spPr>
        <p:style>
          <a:lnRef idx="0">
            <a:scrgbClr r="0" g="0" b="0"/>
          </a:lnRef>
          <a:fillRef idx="0">
            <a:scrgbClr r="0" g="0" b="0"/>
          </a:fillRef>
          <a:effectRef idx="0">
            <a:scrgbClr r="0" g="0" b="0"/>
          </a:effectRef>
          <a:fontRef idx="minor"/>
        </p:style>
      </p:sp>
      <p:sp>
        <p:nvSpPr>
          <p:cNvPr id="483" name="CustomShape 4"/>
          <p:cNvSpPr/>
          <p:nvPr/>
        </p:nvSpPr>
        <p:spPr>
          <a:xfrm>
            <a:off x="457200" y="1203480"/>
            <a:ext cx="8224920" cy="347256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a:lnSpc>
                <a:spcPct val="100000"/>
              </a:lnSpc>
              <a:spcBef>
                <a:spcPts val="1417"/>
              </a:spcBef>
            </a:pPr>
            <a:r>
              <a:rPr lang="de-DE" b="0" strike="noStrike" spc="-1" dirty="0">
                <a:ea typeface="DejaVu Sans"/>
              </a:rPr>
              <a:t>… sind alle Daten, die während eines </a:t>
            </a:r>
            <a:r>
              <a:rPr lang="de-DE" b="1" strike="noStrike" spc="-1" dirty="0">
                <a:ea typeface="DejaVu Sans"/>
              </a:rPr>
              <a:t>wissenschaftlichen Forschungs-prozesses</a:t>
            </a:r>
            <a:r>
              <a:rPr lang="de-DE" b="0" strike="noStrike" spc="-1" dirty="0">
                <a:ea typeface="DejaVu Sans"/>
              </a:rPr>
              <a:t> </a:t>
            </a:r>
            <a:r>
              <a:rPr lang="de-DE" strike="noStrike" spc="-1" dirty="0">
                <a:ea typeface="DejaVu Sans"/>
              </a:rPr>
              <a:t>entstehen, verarbeitet werden oder dessen Ergebnis sind</a:t>
            </a:r>
            <a:r>
              <a:rPr lang="de-DE" b="0" strike="noStrike" spc="-1" dirty="0">
                <a:ea typeface="DejaVu Sans"/>
              </a:rPr>
              <a:t>.</a:t>
            </a:r>
            <a:r>
              <a:rPr lang="de-DE" spc="-1" dirty="0"/>
              <a:t> </a:t>
            </a:r>
            <a:r>
              <a:rPr lang="de-DE" b="0" strike="noStrike" spc="-1" dirty="0">
                <a:ea typeface="Noto Sans CJK SC"/>
              </a:rPr>
              <a:t>Aufgrund der Fächervielfalt sind FD sehr </a:t>
            </a:r>
            <a:r>
              <a:rPr lang="de-DE" b="1" strike="noStrike" spc="-1" dirty="0">
                <a:ea typeface="Noto Sans CJK SC"/>
              </a:rPr>
              <a:t>heterogen</a:t>
            </a:r>
            <a:r>
              <a:rPr lang="de-DE" b="0" strike="noStrike" spc="-1" dirty="0">
                <a:ea typeface="Noto Sans CJK SC"/>
              </a:rPr>
              <a:t>.</a:t>
            </a:r>
            <a:endParaRPr lang="de-DE" spc="-1" dirty="0"/>
          </a:p>
          <a:p>
            <a:pPr>
              <a:lnSpc>
                <a:spcPct val="100000"/>
              </a:lnSpc>
              <a:spcBef>
                <a:spcPts val="1417"/>
              </a:spcBef>
            </a:pPr>
            <a:r>
              <a:rPr lang="de-DE" spc="-1" dirty="0">
                <a:ea typeface="Noto Sans CJK SC"/>
              </a:rPr>
              <a:t>Beispiele</a:t>
            </a:r>
            <a:r>
              <a:rPr lang="de-DE" b="0" strike="noStrike" spc="-1" dirty="0">
                <a:ea typeface="Noto Sans CJK SC"/>
              </a:rPr>
              <a:t>:</a:t>
            </a:r>
            <a:br>
              <a:rPr lang="de-DE" b="0" strike="noStrike" spc="-1" dirty="0">
                <a:ea typeface="Noto Sans CJK SC"/>
              </a:rPr>
            </a:br>
            <a:r>
              <a:rPr lang="de-DE" b="0" strike="noStrike" spc="-1" dirty="0">
                <a:ea typeface="MS PGothic"/>
              </a:rPr>
              <a:t>Messdaten, Laborwerte, audiovisuelle Informationen, Texte, Survey-Daten, Objekte aus Sammlungen oder Proben, methodische Testverfahren (Fragebögen, Interviews), Transkripte, Beobachtungen, Software, Code, Simulationen…</a:t>
            </a:r>
            <a:endParaRPr lang="de-DE" b="0" strike="noStrike" spc="-1" dirty="0"/>
          </a:p>
        </p:txBody>
      </p:sp>
      <p:pic>
        <p:nvPicPr>
          <p:cNvPr id="3" name="Grafik 2" descr="Präsentation mit Balkendiagramm">
            <a:extLst>
              <a:ext uri="{FF2B5EF4-FFF2-40B4-BE49-F238E27FC236}">
                <a16:creationId xmlns:a16="http://schemas.microsoft.com/office/drawing/2014/main" id="{F915824F-9833-46CB-8E66-F117156BC2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30175" y="4063174"/>
            <a:ext cx="468730" cy="468730"/>
          </a:xfrm>
          <a:prstGeom prst="rect">
            <a:avLst/>
          </a:prstGeom>
        </p:spPr>
      </p:pic>
      <p:pic>
        <p:nvPicPr>
          <p:cNvPr id="21" name="Grafik 20" descr="Datenbank">
            <a:extLst>
              <a:ext uri="{FF2B5EF4-FFF2-40B4-BE49-F238E27FC236}">
                <a16:creationId xmlns:a16="http://schemas.microsoft.com/office/drawing/2014/main" id="{D22A0ABE-914D-474E-86F8-A46EBE5AC89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03319" y="4074787"/>
            <a:ext cx="477911" cy="477911"/>
          </a:xfrm>
          <a:prstGeom prst="rect">
            <a:avLst/>
          </a:prstGeom>
        </p:spPr>
      </p:pic>
      <p:pic>
        <p:nvPicPr>
          <p:cNvPr id="27" name="Grafik 26" descr="Kolben">
            <a:extLst>
              <a:ext uri="{FF2B5EF4-FFF2-40B4-BE49-F238E27FC236}">
                <a16:creationId xmlns:a16="http://schemas.microsoft.com/office/drawing/2014/main" id="{87FCF621-DF78-40B8-BB7F-A6BADD6D64B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25194" y="4026330"/>
            <a:ext cx="487517" cy="487517"/>
          </a:xfrm>
          <a:prstGeom prst="rect">
            <a:avLst/>
          </a:prstGeom>
        </p:spPr>
      </p:pic>
      <p:pic>
        <p:nvPicPr>
          <p:cNvPr id="29" name="Grafik 28" descr="Mikroskop">
            <a:extLst>
              <a:ext uri="{FF2B5EF4-FFF2-40B4-BE49-F238E27FC236}">
                <a16:creationId xmlns:a16="http://schemas.microsoft.com/office/drawing/2014/main" id="{A288B8F5-F866-4B44-86C0-E2FB33E8DB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60700" y="4088250"/>
            <a:ext cx="448570" cy="448570"/>
          </a:xfrm>
          <a:prstGeom prst="rect">
            <a:avLst/>
          </a:prstGeom>
        </p:spPr>
      </p:pic>
      <p:pic>
        <p:nvPicPr>
          <p:cNvPr id="31" name="Grafik 30" descr="Dokument">
            <a:extLst>
              <a:ext uri="{FF2B5EF4-FFF2-40B4-BE49-F238E27FC236}">
                <a16:creationId xmlns:a16="http://schemas.microsoft.com/office/drawing/2014/main" id="{3688E39D-A235-412C-9EA1-A2DDAABF625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585188" y="4058584"/>
            <a:ext cx="477910" cy="477910"/>
          </a:xfrm>
          <a:prstGeom prst="rect">
            <a:avLst/>
          </a:prstGeom>
        </p:spPr>
      </p:pic>
      <p:pic>
        <p:nvPicPr>
          <p:cNvPr id="33" name="Grafik 32" descr="Satellit">
            <a:extLst>
              <a:ext uri="{FF2B5EF4-FFF2-40B4-BE49-F238E27FC236}">
                <a16:creationId xmlns:a16="http://schemas.microsoft.com/office/drawing/2014/main" id="{F494396D-2A12-4D63-AFCE-0CB7151A5A3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873629" y="4062007"/>
            <a:ext cx="477910" cy="477910"/>
          </a:xfrm>
          <a:prstGeom prst="rect">
            <a:avLst/>
          </a:prstGeom>
        </p:spPr>
      </p:pic>
      <p:pic>
        <p:nvPicPr>
          <p:cNvPr id="35" name="Grafik 34" descr="Videokamera">
            <a:extLst>
              <a:ext uri="{FF2B5EF4-FFF2-40B4-BE49-F238E27FC236}">
                <a16:creationId xmlns:a16="http://schemas.microsoft.com/office/drawing/2014/main" id="{0B44E051-68E9-44A3-8AA6-C4C9EBB792F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076876" y="4074787"/>
            <a:ext cx="461884" cy="461884"/>
          </a:xfrm>
          <a:prstGeom prst="rect">
            <a:avLst/>
          </a:prstGeom>
        </p:spPr>
      </p:pic>
      <p:pic>
        <p:nvPicPr>
          <p:cNvPr id="37" name="Grafik 36" descr="Karte mit Lagemarkierung">
            <a:extLst>
              <a:ext uri="{FF2B5EF4-FFF2-40B4-BE49-F238E27FC236}">
                <a16:creationId xmlns:a16="http://schemas.microsoft.com/office/drawing/2014/main" id="{C047B544-83AE-432A-BD46-706C3198609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752846" y="4070021"/>
            <a:ext cx="461883" cy="461883"/>
          </a:xfrm>
          <a:prstGeom prst="rect">
            <a:avLst/>
          </a:prstGeom>
        </p:spPr>
      </p:pic>
      <p:pic>
        <p:nvPicPr>
          <p:cNvPr id="39" name="Grafik 38" descr="Internet">
            <a:extLst>
              <a:ext uri="{FF2B5EF4-FFF2-40B4-BE49-F238E27FC236}">
                <a16:creationId xmlns:a16="http://schemas.microsoft.com/office/drawing/2014/main" id="{E4EA0160-0793-4D0F-9A50-01AA33679A28}"/>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325805" y="4076723"/>
            <a:ext cx="461882" cy="461882"/>
          </a:xfrm>
          <a:prstGeom prst="rect">
            <a:avLst/>
          </a:prstGeom>
        </p:spPr>
      </p:pic>
      <p:pic>
        <p:nvPicPr>
          <p:cNvPr id="45" name="Grafik 44" descr="Fernglas">
            <a:extLst>
              <a:ext uri="{FF2B5EF4-FFF2-40B4-BE49-F238E27FC236}">
                <a16:creationId xmlns:a16="http://schemas.microsoft.com/office/drawing/2014/main" id="{F13C5B20-445F-4181-8511-472DC11DA06A}"/>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4183539" y="4090842"/>
            <a:ext cx="459541" cy="459541"/>
          </a:xfrm>
          <a:prstGeom prst="rect">
            <a:avLst/>
          </a:prstGeom>
        </p:spPr>
      </p:pic>
      <p:pic>
        <p:nvPicPr>
          <p:cNvPr id="49" name="Grafik 48" descr="Kamera">
            <a:extLst>
              <a:ext uri="{FF2B5EF4-FFF2-40B4-BE49-F238E27FC236}">
                <a16:creationId xmlns:a16="http://schemas.microsoft.com/office/drawing/2014/main" id="{2DFF25DE-976F-4381-85C7-F33F6056980A}"/>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222912" y="4079065"/>
            <a:ext cx="459540" cy="459540"/>
          </a:xfrm>
          <a:prstGeom prst="rect">
            <a:avLst/>
          </a:prstGeom>
        </p:spPr>
      </p:pic>
    </p:spTree>
    <p:extLst>
      <p:ext uri="{BB962C8B-B14F-4D97-AF65-F5344CB8AC3E}">
        <p14:creationId xmlns:p14="http://schemas.microsoft.com/office/powerpoint/2010/main" val="3223886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F4AD30-D9C9-71D9-05C1-CE293E00C9C5}"/>
              </a:ext>
            </a:extLst>
          </p:cNvPr>
          <p:cNvSpPr>
            <a:spLocks noGrp="1"/>
          </p:cNvSpPr>
          <p:nvPr>
            <p:ph type="title"/>
          </p:nvPr>
        </p:nvSpPr>
        <p:spPr>
          <a:xfrm>
            <a:off x="320400" y="-107654"/>
            <a:ext cx="8229240" cy="858600"/>
          </a:xfrm>
          <a:prstGeom prst="rect">
            <a:avLst/>
          </a:prstGeom>
        </p:spPr>
        <p:txBody>
          <a:bodyPr anchor="b"/>
          <a:lstStyle/>
          <a:p>
            <a:r>
              <a:rPr lang="de-DE" sz="2000" b="1" dirty="0"/>
              <a:t>VERANTWORTUNG ÜBERNEHMEN FÜR DEN WERT IHRER DATEN</a:t>
            </a:r>
          </a:p>
        </p:txBody>
      </p:sp>
      <p:pic>
        <p:nvPicPr>
          <p:cNvPr id="16" name="Grafik 15">
            <a:extLst>
              <a:ext uri="{FF2B5EF4-FFF2-40B4-BE49-F238E27FC236}">
                <a16:creationId xmlns:a16="http://schemas.microsoft.com/office/drawing/2014/main" id="{1F813DE2-FC95-4CD0-BF65-181ABC7B1E63}"/>
              </a:ext>
            </a:extLst>
          </p:cNvPr>
          <p:cNvPicPr>
            <a:picLocks noChangeAspect="1"/>
          </p:cNvPicPr>
          <p:nvPr/>
        </p:nvPicPr>
        <p:blipFill>
          <a:blip r:embed="rId3"/>
          <a:stretch>
            <a:fillRect/>
          </a:stretch>
        </p:blipFill>
        <p:spPr>
          <a:xfrm>
            <a:off x="3158263" y="2135731"/>
            <a:ext cx="2651606" cy="2571750"/>
          </a:xfrm>
          <a:prstGeom prst="rect">
            <a:avLst/>
          </a:prstGeom>
        </p:spPr>
      </p:pic>
      <p:sp>
        <p:nvSpPr>
          <p:cNvPr id="17" name="Denkblase: wolkenförmig 16">
            <a:extLst>
              <a:ext uri="{FF2B5EF4-FFF2-40B4-BE49-F238E27FC236}">
                <a16:creationId xmlns:a16="http://schemas.microsoft.com/office/drawing/2014/main" id="{BC099DF1-B227-4C16-93B3-B26E43624368}"/>
              </a:ext>
            </a:extLst>
          </p:cNvPr>
          <p:cNvSpPr/>
          <p:nvPr/>
        </p:nvSpPr>
        <p:spPr>
          <a:xfrm>
            <a:off x="408826" y="2590013"/>
            <a:ext cx="1868906" cy="1443192"/>
          </a:xfrm>
          <a:prstGeom prst="cloudCallout">
            <a:avLst>
              <a:gd name="adj1" fmla="val 89274"/>
              <a:gd name="adj2" fmla="val -7974"/>
            </a:avLst>
          </a:prstGeom>
          <a:solidFill>
            <a:srgbClr val="C0000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 für die (zukünftige) eigene Forschung</a:t>
            </a:r>
          </a:p>
        </p:txBody>
      </p:sp>
      <p:sp>
        <p:nvSpPr>
          <p:cNvPr id="26" name="Denkblase: wolkenförmig 25">
            <a:extLst>
              <a:ext uri="{FF2B5EF4-FFF2-40B4-BE49-F238E27FC236}">
                <a16:creationId xmlns:a16="http://schemas.microsoft.com/office/drawing/2014/main" id="{154063E1-342D-4265-89D7-271ECF1CF339}"/>
              </a:ext>
            </a:extLst>
          </p:cNvPr>
          <p:cNvSpPr/>
          <p:nvPr/>
        </p:nvSpPr>
        <p:spPr>
          <a:xfrm>
            <a:off x="1300340" y="996582"/>
            <a:ext cx="2043028" cy="1443192"/>
          </a:xfrm>
          <a:prstGeom prst="cloudCallout">
            <a:avLst>
              <a:gd name="adj1" fmla="val 49354"/>
              <a:gd name="adj2" fmla="val 71504"/>
            </a:avLst>
          </a:prstGeom>
          <a:solidFill>
            <a:srgbClr val="C0000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 gegenüber Betreuenden und Vorgesetzten</a:t>
            </a:r>
          </a:p>
        </p:txBody>
      </p:sp>
      <p:sp>
        <p:nvSpPr>
          <p:cNvPr id="27" name="Denkblase: wolkenförmig 26">
            <a:extLst>
              <a:ext uri="{FF2B5EF4-FFF2-40B4-BE49-F238E27FC236}">
                <a16:creationId xmlns:a16="http://schemas.microsoft.com/office/drawing/2014/main" id="{C457A0B5-9296-4992-BD09-41AA0DD28814}"/>
              </a:ext>
            </a:extLst>
          </p:cNvPr>
          <p:cNvSpPr/>
          <p:nvPr/>
        </p:nvSpPr>
        <p:spPr>
          <a:xfrm>
            <a:off x="4022191" y="844561"/>
            <a:ext cx="2358200" cy="1443192"/>
          </a:xfrm>
          <a:prstGeom prst="cloudCallout">
            <a:avLst>
              <a:gd name="adj1" fmla="val 11761"/>
              <a:gd name="adj2" fmla="val 83262"/>
            </a:avLst>
          </a:prstGeom>
          <a:solidFill>
            <a:srgbClr val="C0000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 gegenüber Promovierenden, Angestellten, Forschungs-gruppe</a:t>
            </a:r>
          </a:p>
        </p:txBody>
      </p:sp>
      <p:sp>
        <p:nvSpPr>
          <p:cNvPr id="28" name="Denkblase: wolkenförmig 27">
            <a:extLst>
              <a:ext uri="{FF2B5EF4-FFF2-40B4-BE49-F238E27FC236}">
                <a16:creationId xmlns:a16="http://schemas.microsoft.com/office/drawing/2014/main" id="{CA4A988F-6F67-4519-969D-52F479EB9BE5}"/>
              </a:ext>
            </a:extLst>
          </p:cNvPr>
          <p:cNvSpPr/>
          <p:nvPr/>
        </p:nvSpPr>
        <p:spPr>
          <a:xfrm>
            <a:off x="6635240" y="1549086"/>
            <a:ext cx="1917026" cy="1232728"/>
          </a:xfrm>
          <a:prstGeom prst="cloudCallout">
            <a:avLst>
              <a:gd name="adj1" fmla="val -88449"/>
              <a:gd name="adj2" fmla="val 54705"/>
            </a:avLst>
          </a:prstGeom>
          <a:solidFill>
            <a:srgbClr val="C0000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 für den Forschungs-verbund</a:t>
            </a:r>
          </a:p>
        </p:txBody>
      </p:sp>
      <p:sp>
        <p:nvSpPr>
          <p:cNvPr id="5" name="Denkblase: wolkenförmig 4">
            <a:extLst>
              <a:ext uri="{FF2B5EF4-FFF2-40B4-BE49-F238E27FC236}">
                <a16:creationId xmlns:a16="http://schemas.microsoft.com/office/drawing/2014/main" id="{27A3761C-5C31-9111-44A5-D24E8562E026}"/>
              </a:ext>
            </a:extLst>
          </p:cNvPr>
          <p:cNvSpPr/>
          <p:nvPr/>
        </p:nvSpPr>
        <p:spPr>
          <a:xfrm>
            <a:off x="6762342" y="3060574"/>
            <a:ext cx="2044774" cy="885671"/>
          </a:xfrm>
          <a:prstGeom prst="cloudCallout">
            <a:avLst>
              <a:gd name="adj1" fmla="val -92271"/>
              <a:gd name="adj2" fmla="val -32452"/>
            </a:avLst>
          </a:prstGeom>
          <a:solidFill>
            <a:srgbClr val="C0000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 für die Öffentlichkeit</a:t>
            </a:r>
          </a:p>
        </p:txBody>
      </p:sp>
      <p:sp>
        <p:nvSpPr>
          <p:cNvPr id="3" name="Textfeld 2">
            <a:extLst>
              <a:ext uri="{FF2B5EF4-FFF2-40B4-BE49-F238E27FC236}">
                <a16:creationId xmlns:a16="http://schemas.microsoft.com/office/drawing/2014/main" id="{AA83994E-100E-5046-0C2A-F446874810EF}"/>
              </a:ext>
            </a:extLst>
          </p:cNvPr>
          <p:cNvSpPr txBox="1"/>
          <p:nvPr/>
        </p:nvSpPr>
        <p:spPr>
          <a:xfrm>
            <a:off x="3343368" y="4669095"/>
            <a:ext cx="2242642" cy="276999"/>
          </a:xfrm>
          <a:prstGeom prst="rect">
            <a:avLst/>
          </a:prstGeom>
          <a:noFill/>
        </p:spPr>
        <p:txBody>
          <a:bodyPr wrap="square" lIns="0" tIns="0" rIns="0" bIns="0" rtlCol="0">
            <a:spAutoFit/>
          </a:bodyPr>
          <a:lstStyle/>
          <a:p>
            <a:pPr algn="r"/>
            <a:r>
              <a:rPr lang="de-DE" sz="800" i="0" dirty="0">
                <a:latin typeface="+mn-lt"/>
                <a:cs typeface="Arial" panose="020B0604020202020204" pitchFamily="34" charset="0"/>
              </a:rPr>
              <a:t>Illustration: </a:t>
            </a:r>
            <a:r>
              <a:rPr lang="de-DE" sz="800" i="0" dirty="0" err="1">
                <a:latin typeface="+mn-lt"/>
                <a:cs typeface="Arial" panose="020B0604020202020204" pitchFamily="34" charset="0"/>
              </a:rPr>
              <a:t>Jørgen</a:t>
            </a:r>
            <a:r>
              <a:rPr lang="de-DE" sz="800" i="0" dirty="0">
                <a:latin typeface="+mn-lt"/>
                <a:cs typeface="Arial" panose="020B0604020202020204" pitchFamily="34" charset="0"/>
              </a:rPr>
              <a:t> Stamp | </a:t>
            </a:r>
            <a:r>
              <a:rPr lang="de-DE" sz="800" i="0" dirty="0">
                <a:solidFill>
                  <a:srgbClr val="D64242"/>
                </a:solidFill>
                <a:latin typeface="+mn-lt"/>
                <a:cs typeface="Arial" panose="020B0604020202020204" pitchFamily="34" charset="0"/>
                <a:hlinkClick r:id="rId4">
                  <a:extLst>
                    <a:ext uri="{A12FA001-AC4F-418D-AE19-62706E023703}">
                      <ahyp:hlinkClr xmlns:ahyp="http://schemas.microsoft.com/office/drawing/2018/hyperlinkcolor" val="tx"/>
                    </a:ext>
                  </a:extLst>
                </a:hlinkClick>
              </a:rPr>
              <a:t>digitalbevaring.dk</a:t>
            </a:r>
            <a:r>
              <a:rPr lang="de-DE" i="0" dirty="0">
                <a:latin typeface="+mn-lt"/>
                <a:cs typeface="Arial" panose="020B0604020202020204" pitchFamily="34" charset="0"/>
              </a:rPr>
              <a:t> </a:t>
            </a:r>
          </a:p>
        </p:txBody>
      </p:sp>
      <p:sp>
        <p:nvSpPr>
          <p:cNvPr id="11" name="Textfeld 10">
            <a:extLst>
              <a:ext uri="{FF2B5EF4-FFF2-40B4-BE49-F238E27FC236}">
                <a16:creationId xmlns:a16="http://schemas.microsoft.com/office/drawing/2014/main" id="{64B4E21E-89B8-4D5E-A36C-D5799EDCF509}"/>
              </a:ext>
            </a:extLst>
          </p:cNvPr>
          <p:cNvSpPr txBox="1"/>
          <p:nvPr/>
        </p:nvSpPr>
        <p:spPr>
          <a:xfrm>
            <a:off x="2274453" y="4950039"/>
            <a:ext cx="5455232" cy="184666"/>
          </a:xfrm>
          <a:prstGeom prst="rect">
            <a:avLst/>
          </a:prstGeom>
          <a:noFill/>
        </p:spPr>
        <p:txBody>
          <a:bodyPr wrap="square" rtlCol="0">
            <a:spAutoFit/>
          </a:bodyPr>
          <a:lstStyle/>
          <a:p>
            <a:r>
              <a:rPr lang="de-DE" sz="600" dirty="0"/>
              <a:t>Quelle: Kontaktstelle Forschungsdaten TU Dresden, Workshop „Detaillierte Maßnahmen des Forschungsdatenmanagements“</a:t>
            </a:r>
          </a:p>
        </p:txBody>
      </p:sp>
    </p:spTree>
    <p:extLst>
      <p:ext uri="{BB962C8B-B14F-4D97-AF65-F5344CB8AC3E}">
        <p14:creationId xmlns:p14="http://schemas.microsoft.com/office/powerpoint/2010/main" val="3932786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CustomShape 1"/>
          <p:cNvSpPr/>
          <p:nvPr/>
        </p:nvSpPr>
        <p:spPr>
          <a:xfrm>
            <a:off x="320041" y="304920"/>
            <a:ext cx="8227800" cy="752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cap="all" spc="-1" dirty="0" err="1">
                <a:solidFill>
                  <a:srgbClr val="000000"/>
                </a:solidFill>
                <a:latin typeface="Arial"/>
                <a:ea typeface="MS PGothic"/>
              </a:rPr>
              <a:t>F</a:t>
            </a:r>
            <a:r>
              <a:rPr lang="de-DE" sz="2000" b="1" strike="noStrike" cap="all" spc="-1" dirty="0" err="1">
                <a:solidFill>
                  <a:srgbClr val="000000"/>
                </a:solidFill>
                <a:latin typeface="Arial"/>
                <a:ea typeface="MS PGothic"/>
              </a:rPr>
              <a:t>orschungsdatenManagement</a:t>
            </a:r>
            <a:r>
              <a:rPr lang="de-DE" sz="2000" b="1" strike="noStrike" cap="all" spc="-1" dirty="0">
                <a:solidFill>
                  <a:srgbClr val="000000"/>
                </a:solidFill>
                <a:latin typeface="Arial"/>
                <a:ea typeface="MS PGothic"/>
              </a:rPr>
              <a:t> (FDM)</a:t>
            </a:r>
            <a:endParaRPr lang="de-DE" sz="2000" b="0" strike="noStrike" spc="-1" dirty="0">
              <a:latin typeface="Arial"/>
            </a:endParaRPr>
          </a:p>
        </p:txBody>
      </p:sp>
      <p:sp>
        <p:nvSpPr>
          <p:cNvPr id="287" name="CustomShape 2"/>
          <p:cNvSpPr/>
          <p:nvPr/>
        </p:nvSpPr>
        <p:spPr>
          <a:xfrm>
            <a:off x="319321" y="11322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20000"/>
              </a:lnSpc>
              <a:spcBef>
                <a:spcPts val="360"/>
              </a:spcBef>
            </a:pPr>
            <a:r>
              <a:rPr lang="de-DE" sz="1679" b="0" strike="noStrike" spc="-1" dirty="0">
                <a:solidFill>
                  <a:srgbClr val="000000"/>
                </a:solidFill>
                <a:latin typeface="arial"/>
                <a:ea typeface="MS PGothic"/>
              </a:rPr>
              <a:t>… umfasst alle Aktivitäten, die mit</a:t>
            </a:r>
            <a:endParaRPr lang="de-DE" sz="1679" b="0" strike="noStrike" spc="-1" dirty="0">
              <a:latin typeface="Arial"/>
            </a:endParaRPr>
          </a:p>
          <a:p>
            <a:pPr marL="270000" indent="-264240">
              <a:lnSpc>
                <a:spcPct val="120000"/>
              </a:lnSpc>
              <a:spcBef>
                <a:spcPts val="360"/>
              </a:spcBef>
              <a:buClr>
                <a:srgbClr val="D64242"/>
              </a:buClr>
              <a:buSzPct val="80000"/>
              <a:buFont typeface="Symbol"/>
              <a:buChar char=""/>
            </a:pPr>
            <a:r>
              <a:rPr lang="de-DE" sz="1679" b="0" strike="noStrike" spc="-1" dirty="0">
                <a:solidFill>
                  <a:srgbClr val="000000"/>
                </a:solidFill>
                <a:latin typeface="arial"/>
                <a:ea typeface="MS PGothic"/>
              </a:rPr>
              <a:t>Aufbereitung,</a:t>
            </a:r>
            <a:endParaRPr lang="de-DE" sz="1679" b="0" strike="noStrike" spc="-1" dirty="0">
              <a:latin typeface="Arial"/>
            </a:endParaRPr>
          </a:p>
          <a:p>
            <a:pPr marL="270000" indent="-264240">
              <a:lnSpc>
                <a:spcPct val="120000"/>
              </a:lnSpc>
              <a:spcBef>
                <a:spcPts val="360"/>
              </a:spcBef>
              <a:buClr>
                <a:srgbClr val="D64242"/>
              </a:buClr>
              <a:buSzPct val="80000"/>
              <a:buFont typeface="Symbol"/>
              <a:buChar char=""/>
            </a:pPr>
            <a:r>
              <a:rPr lang="de-DE" sz="1679" b="0" strike="noStrike" spc="-1" dirty="0">
                <a:solidFill>
                  <a:srgbClr val="000000"/>
                </a:solidFill>
                <a:latin typeface="arial"/>
                <a:ea typeface="MS PGothic"/>
              </a:rPr>
              <a:t>Speicherung,</a:t>
            </a:r>
            <a:endParaRPr lang="de-DE" sz="1679" b="0" strike="noStrike" spc="-1" dirty="0">
              <a:latin typeface="Arial"/>
            </a:endParaRPr>
          </a:p>
          <a:p>
            <a:pPr marL="270000" indent="-264240">
              <a:lnSpc>
                <a:spcPct val="120000"/>
              </a:lnSpc>
              <a:spcBef>
                <a:spcPts val="360"/>
              </a:spcBef>
              <a:buClr>
                <a:srgbClr val="D64242"/>
              </a:buClr>
              <a:buSzPct val="80000"/>
              <a:buFont typeface="Symbol"/>
              <a:buChar char=""/>
            </a:pPr>
            <a:r>
              <a:rPr lang="de-DE" sz="1679" b="0" strike="noStrike" spc="-1" dirty="0">
                <a:solidFill>
                  <a:srgbClr val="000000"/>
                </a:solidFill>
                <a:latin typeface="arial"/>
                <a:ea typeface="MS PGothic"/>
              </a:rPr>
              <a:t>Archivierung und</a:t>
            </a:r>
            <a:endParaRPr lang="de-DE" sz="1679" b="0" strike="noStrike" spc="-1" dirty="0">
              <a:latin typeface="Arial"/>
            </a:endParaRPr>
          </a:p>
          <a:p>
            <a:pPr marL="270000" indent="-264240">
              <a:lnSpc>
                <a:spcPct val="120000"/>
              </a:lnSpc>
              <a:spcBef>
                <a:spcPts val="360"/>
              </a:spcBef>
              <a:buClr>
                <a:srgbClr val="D64242"/>
              </a:buClr>
              <a:buSzPct val="80000"/>
              <a:buFont typeface="Symbol"/>
              <a:buChar char=""/>
            </a:pPr>
            <a:r>
              <a:rPr lang="de-DE" sz="1679" b="0" strike="noStrike" spc="-1" dirty="0">
                <a:solidFill>
                  <a:srgbClr val="000000"/>
                </a:solidFill>
                <a:latin typeface="arial"/>
                <a:ea typeface="MS PGothic"/>
              </a:rPr>
              <a:t>Veröffentlichung von FD verbunden sind.</a:t>
            </a:r>
            <a:endParaRPr lang="de-DE" sz="1679" b="0" strike="noStrike" spc="-1" dirty="0">
              <a:latin typeface="Arial"/>
            </a:endParaRPr>
          </a:p>
          <a:p>
            <a:pPr>
              <a:lnSpc>
                <a:spcPct val="120000"/>
              </a:lnSpc>
              <a:spcBef>
                <a:spcPts val="360"/>
              </a:spcBef>
            </a:pPr>
            <a:endParaRPr lang="de-DE" sz="1679" b="0" strike="noStrike" spc="-1" dirty="0">
              <a:latin typeface="Arial"/>
            </a:endParaRPr>
          </a:p>
          <a:p>
            <a:pPr>
              <a:lnSpc>
                <a:spcPct val="120000"/>
              </a:lnSpc>
              <a:spcBef>
                <a:spcPts val="360"/>
              </a:spcBef>
            </a:pPr>
            <a:r>
              <a:rPr lang="de-DE" sz="1679" b="0" strike="noStrike" spc="-1" dirty="0">
                <a:solidFill>
                  <a:srgbClr val="000000"/>
                </a:solidFill>
                <a:latin typeface="arial"/>
                <a:ea typeface="MS PGothic"/>
              </a:rPr>
              <a:t>FDM begleitet den Forschungsprozess von den ersten Planungen bis zur Archivierung, Nachnutzung oder Löschung der Daten. Ziel ist es, diese </a:t>
            </a:r>
            <a:r>
              <a:rPr lang="de-DE" sz="1679" b="1" strike="noStrike" spc="-1" dirty="0">
                <a:solidFill>
                  <a:srgbClr val="000000"/>
                </a:solidFill>
                <a:latin typeface="arial"/>
                <a:ea typeface="MS PGothic"/>
              </a:rPr>
              <a:t>langfristig zugänglich, nachnutzbar und nachvollziehbar</a:t>
            </a:r>
            <a:r>
              <a:rPr lang="de-DE" sz="1679" b="0" strike="noStrike" spc="-1" dirty="0">
                <a:solidFill>
                  <a:srgbClr val="000000"/>
                </a:solidFill>
                <a:latin typeface="arial"/>
                <a:ea typeface="MS PGothic"/>
              </a:rPr>
              <a:t> zu halten</a:t>
            </a:r>
            <a:r>
              <a:rPr lang="de-DE" sz="1679" spc="-1" dirty="0">
                <a:solidFill>
                  <a:srgbClr val="000000"/>
                </a:solidFill>
                <a:latin typeface="arial"/>
                <a:ea typeface="MS PGothic"/>
              </a:rPr>
              <a:t>. Diese Prinzipien lassen sich auch auf </a:t>
            </a:r>
            <a:r>
              <a:rPr lang="de-DE" sz="1679" b="1" spc="-1" dirty="0">
                <a:solidFill>
                  <a:srgbClr val="000000"/>
                </a:solidFill>
                <a:latin typeface="arial"/>
                <a:ea typeface="MS PGothic"/>
              </a:rPr>
              <a:t>Forschungssoftware</a:t>
            </a:r>
            <a:r>
              <a:rPr lang="de-DE" sz="1679" spc="-1" dirty="0">
                <a:solidFill>
                  <a:srgbClr val="000000"/>
                </a:solidFill>
                <a:latin typeface="arial"/>
                <a:ea typeface="MS PGothic"/>
              </a:rPr>
              <a:t> übertragen.</a:t>
            </a:r>
            <a:endParaRPr lang="de-DE" sz="1679" b="0" strike="noStrike" spc="-1" dirty="0">
              <a:latin typeface="Arial"/>
            </a:endParaRPr>
          </a:p>
        </p:txBody>
      </p:sp>
      <p:pic>
        <p:nvPicPr>
          <p:cNvPr id="5" name="Grafik 4">
            <a:extLst>
              <a:ext uri="{FF2B5EF4-FFF2-40B4-BE49-F238E27FC236}">
                <a16:creationId xmlns:a16="http://schemas.microsoft.com/office/drawing/2014/main" id="{A0B8F9CD-1780-4A68-B66E-986818EE443F}"/>
              </a:ext>
            </a:extLst>
          </p:cNvPr>
          <p:cNvPicPr/>
          <p:nvPr/>
        </p:nvPicPr>
        <p:blipFill>
          <a:blip r:embed="rId2"/>
          <a:stretch/>
        </p:blipFill>
        <p:spPr>
          <a:xfrm>
            <a:off x="5812440" y="500520"/>
            <a:ext cx="3114780" cy="4338060"/>
          </a:xfrm>
          <a:prstGeom prst="rect">
            <a:avLst/>
          </a:prstGeom>
          <a:ln>
            <a:noFill/>
          </a:ln>
        </p:spPr>
      </p:pic>
      <p:sp>
        <p:nvSpPr>
          <p:cNvPr id="6" name="Rechteck 5">
            <a:extLst>
              <a:ext uri="{FF2B5EF4-FFF2-40B4-BE49-F238E27FC236}">
                <a16:creationId xmlns:a16="http://schemas.microsoft.com/office/drawing/2014/main" id="{7A78DEBA-563F-4300-BD42-F38A42CC7A49}"/>
              </a:ext>
            </a:extLst>
          </p:cNvPr>
          <p:cNvSpPr/>
          <p:nvPr/>
        </p:nvSpPr>
        <p:spPr>
          <a:xfrm>
            <a:off x="4671531" y="1928928"/>
            <a:ext cx="163557" cy="174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Kolben">
            <a:extLst>
              <a:ext uri="{FF2B5EF4-FFF2-40B4-BE49-F238E27FC236}">
                <a16:creationId xmlns:a16="http://schemas.microsoft.com/office/drawing/2014/main" id="{8C2F5660-0B55-4ED0-B259-6D1A996EA7D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7108" y="1416938"/>
            <a:ext cx="304579" cy="304579"/>
          </a:xfrm>
          <a:prstGeom prst="rect">
            <a:avLst/>
          </a:prstGeom>
        </p:spPr>
      </p:pic>
      <p:pic>
        <p:nvPicPr>
          <p:cNvPr id="11" name="Grafik 10" descr="Internet">
            <a:extLst>
              <a:ext uri="{FF2B5EF4-FFF2-40B4-BE49-F238E27FC236}">
                <a16:creationId xmlns:a16="http://schemas.microsoft.com/office/drawing/2014/main" id="{7B8F0DB2-A9EA-497C-A396-B4D919A2585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80827" y="1272540"/>
            <a:ext cx="342690" cy="342690"/>
          </a:xfrm>
          <a:prstGeom prst="rect">
            <a:avLst/>
          </a:prstGeom>
        </p:spPr>
      </p:pic>
      <p:sp>
        <p:nvSpPr>
          <p:cNvPr id="2" name="Rechteck 1">
            <a:extLst>
              <a:ext uri="{FF2B5EF4-FFF2-40B4-BE49-F238E27FC236}">
                <a16:creationId xmlns:a16="http://schemas.microsoft.com/office/drawing/2014/main" id="{66CD1CD3-5E57-49DB-A05B-8092F3419819}"/>
              </a:ext>
            </a:extLst>
          </p:cNvPr>
          <p:cNvSpPr/>
          <p:nvPr/>
        </p:nvSpPr>
        <p:spPr>
          <a:xfrm>
            <a:off x="7063740" y="1739916"/>
            <a:ext cx="556260" cy="3023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descr="Präsentation mit Balkendiagramm">
            <a:extLst>
              <a:ext uri="{FF2B5EF4-FFF2-40B4-BE49-F238E27FC236}">
                <a16:creationId xmlns:a16="http://schemas.microsoft.com/office/drawing/2014/main" id="{70583634-1A14-416F-B9D9-D7ED6A107D7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33477" y="1865031"/>
            <a:ext cx="302377" cy="302377"/>
          </a:xfrm>
          <a:prstGeom prst="rect">
            <a:avLst/>
          </a:prstGeom>
        </p:spPr>
      </p:pic>
      <p:pic>
        <p:nvPicPr>
          <p:cNvPr id="12" name="Grafik 11" descr="Karte mit Lagemarkierung">
            <a:extLst>
              <a:ext uri="{FF2B5EF4-FFF2-40B4-BE49-F238E27FC236}">
                <a16:creationId xmlns:a16="http://schemas.microsoft.com/office/drawing/2014/main" id="{05B06430-7875-4E39-8E43-DBCA54D50B8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79601" y="1521525"/>
            <a:ext cx="294829" cy="294829"/>
          </a:xfrm>
          <a:prstGeom prst="rect">
            <a:avLst/>
          </a:prstGeom>
        </p:spPr>
      </p:pic>
      <p:pic>
        <p:nvPicPr>
          <p:cNvPr id="9" name="Grafik 8" descr="Datenbank">
            <a:extLst>
              <a:ext uri="{FF2B5EF4-FFF2-40B4-BE49-F238E27FC236}">
                <a16:creationId xmlns:a16="http://schemas.microsoft.com/office/drawing/2014/main" id="{55D91336-14D0-43EA-81FD-F36E550F764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213470" y="1611293"/>
            <a:ext cx="302378" cy="302378"/>
          </a:xfrm>
          <a:prstGeom prst="rect">
            <a:avLst/>
          </a:prstGeom>
        </p:spPr>
      </p:pic>
      <p:pic>
        <p:nvPicPr>
          <p:cNvPr id="10" name="Grafik 9" descr="Dokument">
            <a:extLst>
              <a:ext uri="{FF2B5EF4-FFF2-40B4-BE49-F238E27FC236}">
                <a16:creationId xmlns:a16="http://schemas.microsoft.com/office/drawing/2014/main" id="{48A674F4-ED49-4DB1-86AB-AEFC522F4C74}"/>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30790" y="1823736"/>
            <a:ext cx="302377" cy="302377"/>
          </a:xfrm>
          <a:prstGeom prst="rect">
            <a:avLst/>
          </a:prstGeom>
        </p:spPr>
      </p:pic>
    </p:spTree>
    <p:extLst>
      <p:ext uri="{BB962C8B-B14F-4D97-AF65-F5344CB8AC3E}">
        <p14:creationId xmlns:p14="http://schemas.microsoft.com/office/powerpoint/2010/main" val="597107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 name="CustomShape 1"/>
          <p:cNvSpPr/>
          <p:nvPr/>
        </p:nvSpPr>
        <p:spPr>
          <a:xfrm>
            <a:off x="457200" y="2668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spc="-1" dirty="0">
                <a:solidFill>
                  <a:srgbClr val="000000"/>
                </a:solidFill>
                <a:latin typeface="arial"/>
                <a:ea typeface="DejaVu Sans"/>
              </a:rPr>
              <a:t>FAIR-PRINZIPIEN</a:t>
            </a:r>
            <a:endParaRPr lang="de-DE" sz="2000" b="0" strike="noStrike" spc="-1" dirty="0">
              <a:latin typeface="Arial"/>
            </a:endParaRPr>
          </a:p>
        </p:txBody>
      </p:sp>
      <p:sp>
        <p:nvSpPr>
          <p:cNvPr id="551" name="CustomShape 2"/>
          <p:cNvSpPr/>
          <p:nvPr/>
        </p:nvSpPr>
        <p:spPr>
          <a:xfrm>
            <a:off x="457200" y="1223640"/>
            <a:ext cx="8229240" cy="3374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111960">
              <a:lnSpc>
                <a:spcPct val="100000"/>
              </a:lnSpc>
              <a:spcBef>
                <a:spcPts val="1417"/>
              </a:spcBef>
              <a:buClr>
                <a:srgbClr val="D83E41"/>
              </a:buClr>
              <a:buSzPct val="45000"/>
            </a:pPr>
            <a:endParaRPr lang="de-DE" sz="1600" b="0" strike="noStrike" spc="-1" dirty="0">
              <a:latin typeface="Arial"/>
            </a:endParaRPr>
          </a:p>
        </p:txBody>
      </p:sp>
      <p:pic>
        <p:nvPicPr>
          <p:cNvPr id="5" name="Picture 8" descr="ttps://upload.wikimedia.org/wikipedia/commons/a/aa/FAIR_data_principles.jpg">
            <a:extLst>
              <a:ext uri="{FF2B5EF4-FFF2-40B4-BE49-F238E27FC236}">
                <a16:creationId xmlns:a16="http://schemas.microsoft.com/office/drawing/2014/main" id="{CDC7E269-7A8A-4717-9DCA-61E0BBDBC79F}"/>
              </a:ext>
            </a:extLst>
          </p:cNvPr>
          <p:cNvPicPr/>
          <p:nvPr/>
        </p:nvPicPr>
        <p:blipFill>
          <a:blip r:embed="rId3"/>
          <a:srcRect l="3837" t="4188" r="1690" b="5554"/>
          <a:stretch/>
        </p:blipFill>
        <p:spPr>
          <a:xfrm>
            <a:off x="780124" y="1434834"/>
            <a:ext cx="7171196" cy="2359926"/>
          </a:xfrm>
          <a:prstGeom prst="rect">
            <a:avLst/>
          </a:prstGeom>
          <a:ln>
            <a:noFill/>
          </a:ln>
        </p:spPr>
      </p:pic>
      <p:sp>
        <p:nvSpPr>
          <p:cNvPr id="2" name="Rechteck 1">
            <a:extLst>
              <a:ext uri="{FF2B5EF4-FFF2-40B4-BE49-F238E27FC236}">
                <a16:creationId xmlns:a16="http://schemas.microsoft.com/office/drawing/2014/main" id="{27F1F1FF-56BF-4662-9728-4970C046FF95}"/>
              </a:ext>
            </a:extLst>
          </p:cNvPr>
          <p:cNvSpPr/>
          <p:nvPr/>
        </p:nvSpPr>
        <p:spPr>
          <a:xfrm>
            <a:off x="780124" y="4506562"/>
            <a:ext cx="7622897" cy="215444"/>
          </a:xfrm>
          <a:prstGeom prst="rect">
            <a:avLst/>
          </a:prstGeom>
        </p:spPr>
        <p:txBody>
          <a:bodyPr wrap="square">
            <a:spAutoFit/>
          </a:bodyPr>
          <a:lstStyle/>
          <a:p>
            <a:pPr>
              <a:lnSpc>
                <a:spcPct val="100000"/>
              </a:lnSpc>
            </a:pPr>
            <a:r>
              <a:rPr lang="de-DE" sz="800" i="1" spc="-1" dirty="0">
                <a:solidFill>
                  <a:srgbClr val="000000"/>
                </a:solidFill>
                <a:ea typeface="MS PGothic"/>
              </a:rPr>
              <a:t>Quelle: </a:t>
            </a:r>
            <a:r>
              <a:rPr lang="de-DE" sz="800" i="1" spc="-1" dirty="0" err="1">
                <a:solidFill>
                  <a:srgbClr val="000000"/>
                </a:solidFill>
                <a:ea typeface="MS PGothic"/>
              </a:rPr>
              <a:t>Pundir</a:t>
            </a:r>
            <a:r>
              <a:rPr lang="de-DE" sz="800" i="1" spc="-1" dirty="0">
                <a:solidFill>
                  <a:srgbClr val="000000"/>
                </a:solidFill>
                <a:ea typeface="MS PGothic"/>
              </a:rPr>
              <a:t>, </a:t>
            </a:r>
            <a:r>
              <a:rPr lang="de-DE" sz="800" i="1" spc="-1" dirty="0" err="1">
                <a:solidFill>
                  <a:srgbClr val="000000"/>
                </a:solidFill>
                <a:ea typeface="MS PGothic"/>
              </a:rPr>
              <a:t>Sangya</a:t>
            </a:r>
            <a:r>
              <a:rPr lang="de-DE" sz="800" i="1" spc="-1" dirty="0">
                <a:solidFill>
                  <a:srgbClr val="000000"/>
                </a:solidFill>
                <a:ea typeface="MS PGothic"/>
              </a:rPr>
              <a:t>.</a:t>
            </a:r>
            <a:r>
              <a:rPr lang="de-DE" sz="800" i="1" spc="-1" dirty="0">
                <a:solidFill>
                  <a:srgbClr val="B02F2C"/>
                </a:solidFill>
                <a:ea typeface="MS PGothic"/>
              </a:rPr>
              <a:t> </a:t>
            </a:r>
            <a:r>
              <a:rPr lang="de-DE" sz="800" spc="-1" dirty="0">
                <a:solidFill>
                  <a:srgbClr val="D64242"/>
                </a:solidFill>
                <a:ea typeface="MS PGothic"/>
                <a:hlinkClick r:id="rId4">
                  <a:extLst>
                    <a:ext uri="{A12FA001-AC4F-418D-AE19-62706E023703}">
                      <ahyp:hlinkClr xmlns:ahyp="http://schemas.microsoft.com/office/drawing/2018/hyperlinkcolor" val="tx"/>
                    </a:ext>
                  </a:extLst>
                </a:hlinkClick>
              </a:rPr>
              <a:t>https://commons.wikimedia.org/wiki/File:FAIR_data_principles.jpg</a:t>
            </a:r>
            <a:r>
              <a:rPr lang="de-DE" sz="800" i="1" spc="-1" dirty="0">
                <a:solidFill>
                  <a:srgbClr val="000000"/>
                </a:solidFill>
                <a:ea typeface="MS PGothic"/>
              </a:rPr>
              <a:t>, CC-BY-SA-4.0</a:t>
            </a:r>
            <a:r>
              <a:rPr lang="de-DE" sz="800" i="1" spc="-1" dirty="0">
                <a:solidFill>
                  <a:srgbClr val="D64242"/>
                </a:solidFill>
                <a:ea typeface="MS PGothic"/>
              </a:rPr>
              <a:t> </a:t>
            </a:r>
            <a:r>
              <a:rPr lang="de-DE" sz="800" i="1" spc="-1" dirty="0">
                <a:solidFill>
                  <a:srgbClr val="D64242"/>
                </a:solidFill>
                <a:ea typeface="MS PGothic"/>
                <a:hlinkClick r:id="rId5">
                  <a:extLst>
                    <a:ext uri="{A12FA001-AC4F-418D-AE19-62706E023703}">
                      <ahyp:hlinkClr xmlns:ahyp="http://schemas.microsoft.com/office/drawing/2018/hyperlinkcolor" val="tx"/>
                    </a:ext>
                  </a:extLst>
                </a:hlinkClick>
              </a:rPr>
              <a:t>https://creativecommons.org/licenses/by-sa/4.0/deed.en</a:t>
            </a:r>
            <a:endParaRPr lang="de-DE" sz="800" i="1" spc="-1" dirty="0">
              <a:solidFill>
                <a:srgbClr val="D64242"/>
              </a:solidFill>
            </a:endParaRPr>
          </a:p>
        </p:txBody>
      </p:sp>
    </p:spTree>
    <p:extLst>
      <p:ext uri="{BB962C8B-B14F-4D97-AF65-F5344CB8AC3E}">
        <p14:creationId xmlns:p14="http://schemas.microsoft.com/office/powerpoint/2010/main" val="561540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199" y="1135252"/>
            <a:ext cx="8518359" cy="3379199"/>
          </a:xfrm>
        </p:spPr>
        <p:txBody>
          <a:bodyPr/>
          <a:lstStyle/>
          <a:p>
            <a:pPr>
              <a:buFont typeface="Arial" panose="020B0604020202020204" pitchFamily="34" charset="0"/>
              <a:buChar char="•"/>
            </a:pPr>
            <a:r>
              <a:rPr lang="en-US" sz="1700" b="1" dirty="0"/>
              <a:t>Findable</a:t>
            </a:r>
            <a:r>
              <a:rPr lang="en-US" sz="1700" dirty="0"/>
              <a:t>: </a:t>
            </a:r>
            <a:br>
              <a:rPr lang="en-US" sz="1700" dirty="0"/>
            </a:br>
            <a:r>
              <a:rPr lang="en-US" sz="1700" dirty="0" err="1"/>
              <a:t>Daten</a:t>
            </a:r>
            <a:r>
              <a:rPr lang="en-US" sz="1700" dirty="0"/>
              <a:t> und </a:t>
            </a:r>
            <a:r>
              <a:rPr lang="en-US" sz="1700" dirty="0" err="1"/>
              <a:t>Metadaten</a:t>
            </a:r>
            <a:r>
              <a:rPr lang="en-US" sz="1700" dirty="0"/>
              <a:t> </a:t>
            </a:r>
            <a:r>
              <a:rPr lang="en-US" sz="1700" dirty="0" err="1"/>
              <a:t>sind</a:t>
            </a:r>
            <a:r>
              <a:rPr lang="en-US" sz="1700" dirty="0"/>
              <a:t> </a:t>
            </a:r>
            <a:r>
              <a:rPr lang="en-US" sz="1700" dirty="0" err="1"/>
              <a:t>auffindbar</a:t>
            </a:r>
            <a:r>
              <a:rPr lang="en-US" sz="1700" dirty="0"/>
              <a:t>, menschen- und </a:t>
            </a:r>
            <a:r>
              <a:rPr lang="en-US" sz="1700" dirty="0" err="1"/>
              <a:t>maschinenlesbar</a:t>
            </a:r>
            <a:r>
              <a:rPr lang="en-US" sz="1700" dirty="0"/>
              <a:t> </a:t>
            </a:r>
          </a:p>
          <a:p>
            <a:pPr>
              <a:buFont typeface="Arial" panose="020B0604020202020204" pitchFamily="34" charset="0"/>
              <a:buChar char="•"/>
            </a:pPr>
            <a:r>
              <a:rPr lang="en-US" sz="1700" b="1" dirty="0"/>
              <a:t>Accessible</a:t>
            </a:r>
            <a:r>
              <a:rPr lang="en-US" sz="1700" dirty="0"/>
              <a:t>: </a:t>
            </a:r>
            <a:br>
              <a:rPr lang="en-US" sz="1700" dirty="0"/>
            </a:br>
            <a:r>
              <a:rPr lang="en-US" sz="1700" dirty="0" err="1"/>
              <a:t>Daten</a:t>
            </a:r>
            <a:r>
              <a:rPr lang="en-US" sz="1700" dirty="0"/>
              <a:t> und </a:t>
            </a:r>
            <a:r>
              <a:rPr lang="en-US" sz="1700" dirty="0" err="1"/>
              <a:t>Metadaten</a:t>
            </a:r>
            <a:r>
              <a:rPr lang="en-US" sz="1700" dirty="0"/>
              <a:t> </a:t>
            </a:r>
            <a:r>
              <a:rPr lang="en-US" sz="1700" dirty="0" err="1"/>
              <a:t>sind</a:t>
            </a:r>
            <a:r>
              <a:rPr lang="en-US" sz="1700" dirty="0"/>
              <a:t> </a:t>
            </a:r>
            <a:r>
              <a:rPr lang="en-US" sz="1700" dirty="0" err="1"/>
              <a:t>mittels</a:t>
            </a:r>
            <a:r>
              <a:rPr lang="en-US" sz="1700" dirty="0"/>
              <a:t> Standard-</a:t>
            </a:r>
            <a:r>
              <a:rPr lang="en-US" sz="1700" dirty="0" err="1"/>
              <a:t>Kommunikationsprotokollen</a:t>
            </a:r>
            <a:r>
              <a:rPr lang="en-US" sz="1700" dirty="0"/>
              <a:t> </a:t>
            </a:r>
            <a:r>
              <a:rPr lang="en-US" sz="1700" dirty="0" err="1"/>
              <a:t>abrufbar</a:t>
            </a:r>
            <a:r>
              <a:rPr lang="en-US" sz="1700" dirty="0"/>
              <a:t>, </a:t>
            </a:r>
            <a:r>
              <a:rPr lang="en-US" sz="1700" dirty="0" err="1"/>
              <a:t>herunterladbar</a:t>
            </a:r>
            <a:r>
              <a:rPr lang="en-US" sz="1700" dirty="0"/>
              <a:t> </a:t>
            </a:r>
            <a:r>
              <a:rPr lang="en-US" sz="1700" dirty="0" err="1"/>
              <a:t>oder</a:t>
            </a:r>
            <a:r>
              <a:rPr lang="en-US" sz="1700" dirty="0"/>
              <a:t> </a:t>
            </a:r>
            <a:r>
              <a:rPr lang="en-US" sz="1700" dirty="0" err="1"/>
              <a:t>lokal</a:t>
            </a:r>
            <a:r>
              <a:rPr lang="en-US" sz="1700" dirty="0"/>
              <a:t> </a:t>
            </a:r>
            <a:r>
              <a:rPr lang="en-US" sz="1700" dirty="0" err="1"/>
              <a:t>nutzbar</a:t>
            </a:r>
            <a:endParaRPr lang="en-US" sz="1700" b="1" dirty="0"/>
          </a:p>
          <a:p>
            <a:pPr>
              <a:buFont typeface="Arial" panose="020B0604020202020204" pitchFamily="34" charset="0"/>
              <a:buChar char="•"/>
            </a:pPr>
            <a:r>
              <a:rPr lang="en-US" sz="1700" b="1" dirty="0"/>
              <a:t>Interoperable</a:t>
            </a:r>
            <a:r>
              <a:rPr lang="en-US" sz="1700" dirty="0"/>
              <a:t>: </a:t>
            </a:r>
            <a:br>
              <a:rPr lang="en-US" sz="1700" dirty="0"/>
            </a:br>
            <a:r>
              <a:rPr lang="en-US" sz="1700" dirty="0" err="1"/>
              <a:t>Daten</a:t>
            </a:r>
            <a:r>
              <a:rPr lang="en-US" sz="1700" dirty="0"/>
              <a:t> </a:t>
            </a:r>
            <a:r>
              <a:rPr lang="en-US" sz="1700" dirty="0" err="1"/>
              <a:t>sind</a:t>
            </a:r>
            <a:r>
              <a:rPr lang="en-US" sz="1700" dirty="0"/>
              <a:t> in (teil-)</a:t>
            </a:r>
            <a:r>
              <a:rPr lang="en-US" sz="1700" dirty="0" err="1"/>
              <a:t>automatisierter</a:t>
            </a:r>
            <a:r>
              <a:rPr lang="en-US" sz="1700" dirty="0"/>
              <a:t> Weise </a:t>
            </a:r>
            <a:r>
              <a:rPr lang="en-US" sz="1700" dirty="0" err="1"/>
              <a:t>verknüpfbar</a:t>
            </a:r>
            <a:r>
              <a:rPr lang="en-US" sz="1700" dirty="0"/>
              <a:t>, </a:t>
            </a:r>
            <a:r>
              <a:rPr lang="en-US" sz="1700" dirty="0" err="1"/>
              <a:t>austauschbar</a:t>
            </a:r>
            <a:r>
              <a:rPr lang="en-US" sz="1700" dirty="0"/>
              <a:t>, </a:t>
            </a:r>
            <a:r>
              <a:rPr lang="en-US" sz="1700" dirty="0" err="1"/>
              <a:t>interpretierbar</a:t>
            </a:r>
            <a:r>
              <a:rPr lang="en-US" sz="1700" dirty="0"/>
              <a:t>, </a:t>
            </a:r>
            <a:r>
              <a:rPr lang="en-US" sz="1700" dirty="0" err="1"/>
              <a:t>kombinierbar</a:t>
            </a:r>
            <a:endParaRPr lang="en-US" sz="1700" b="1" dirty="0"/>
          </a:p>
          <a:p>
            <a:pPr>
              <a:buFont typeface="Arial" panose="020B0604020202020204" pitchFamily="34" charset="0"/>
              <a:buChar char="•"/>
            </a:pPr>
            <a:r>
              <a:rPr lang="en-US" sz="1700" b="1" dirty="0"/>
              <a:t>Reusable</a:t>
            </a:r>
            <a:r>
              <a:rPr lang="en-US" sz="1700" dirty="0"/>
              <a:t>: </a:t>
            </a:r>
            <a:br>
              <a:rPr lang="en-US" sz="1700" dirty="0"/>
            </a:br>
            <a:r>
              <a:rPr lang="en-US" sz="1700" dirty="0" err="1"/>
              <a:t>Wiederverwendung</a:t>
            </a:r>
            <a:r>
              <a:rPr lang="en-US" sz="1700" dirty="0"/>
              <a:t> von </a:t>
            </a:r>
            <a:r>
              <a:rPr lang="en-US" sz="1700" dirty="0" err="1"/>
              <a:t>Daten</a:t>
            </a:r>
            <a:r>
              <a:rPr lang="en-US" sz="1700" dirty="0"/>
              <a:t>, </a:t>
            </a:r>
            <a:r>
              <a:rPr lang="en-US" sz="1700" dirty="0" err="1"/>
              <a:t>verständliche</a:t>
            </a:r>
            <a:r>
              <a:rPr lang="en-US" sz="1700" dirty="0"/>
              <a:t> </a:t>
            </a:r>
            <a:r>
              <a:rPr lang="en-US" sz="1700" dirty="0" err="1"/>
              <a:t>Dokumentation</a:t>
            </a:r>
            <a:r>
              <a:rPr lang="en-US" sz="1700" dirty="0"/>
              <a:t> und </a:t>
            </a:r>
            <a:r>
              <a:rPr lang="en-US" sz="1700" dirty="0" err="1"/>
              <a:t>Nachnutzungsbedingungen</a:t>
            </a:r>
            <a:br>
              <a:rPr lang="en-US" sz="500" dirty="0"/>
            </a:br>
            <a:endParaRPr lang="de-DE" sz="500" dirty="0"/>
          </a:p>
          <a:p>
            <a:pPr>
              <a:buFont typeface="Wingdings" panose="05000000000000000000" pitchFamily="2" charset="2"/>
              <a:buChar char="Ø"/>
            </a:pPr>
            <a:r>
              <a:rPr lang="en-US" sz="1700" b="1" dirty="0"/>
              <a:t>“As open as possible, as closed as necessary.”</a:t>
            </a:r>
          </a:p>
          <a:p>
            <a:endParaRPr lang="en-US" dirty="0"/>
          </a:p>
        </p:txBody>
      </p:sp>
      <p:sp>
        <p:nvSpPr>
          <p:cNvPr id="7" name="CustomShape 1">
            <a:extLst>
              <a:ext uri="{FF2B5EF4-FFF2-40B4-BE49-F238E27FC236}">
                <a16:creationId xmlns:a16="http://schemas.microsoft.com/office/drawing/2014/main" id="{1ECD12ED-3B93-47CF-97A7-C7B8DCAB531B}"/>
              </a:ext>
            </a:extLst>
          </p:cNvPr>
          <p:cNvSpPr/>
          <p:nvPr/>
        </p:nvSpPr>
        <p:spPr>
          <a:xfrm>
            <a:off x="457200" y="2668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spc="-1" dirty="0">
                <a:solidFill>
                  <a:srgbClr val="000000"/>
                </a:solidFill>
                <a:latin typeface="arial"/>
                <a:ea typeface="DejaVu Sans"/>
              </a:rPr>
              <a:t>FAIR-PRINZIPIEN</a:t>
            </a:r>
            <a:endParaRPr lang="de-DE" sz="2000" b="0" strike="noStrike" spc="-1" dirty="0">
              <a:latin typeface="Arial"/>
            </a:endParaRPr>
          </a:p>
        </p:txBody>
      </p:sp>
    </p:spTree>
    <p:extLst>
      <p:ext uri="{BB962C8B-B14F-4D97-AF65-F5344CB8AC3E}">
        <p14:creationId xmlns:p14="http://schemas.microsoft.com/office/powerpoint/2010/main" val="390492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cap="all" spc="-1" dirty="0">
                <a:solidFill>
                  <a:srgbClr val="000000"/>
                </a:solidFill>
                <a:latin typeface="Arial"/>
                <a:ea typeface="MS PGothic"/>
              </a:rPr>
              <a:t>Rechtsgebiete mit FDM-Bezug</a:t>
            </a:r>
            <a:endParaRPr lang="de-DE" sz="2000" b="0" strike="noStrike" spc="-1" dirty="0">
              <a:latin typeface="Arial"/>
            </a:endParaRPr>
          </a:p>
        </p:txBody>
      </p:sp>
      <p:graphicFrame>
        <p:nvGraphicFramePr>
          <p:cNvPr id="5" name="Tabelle 4">
            <a:extLst>
              <a:ext uri="{FF2B5EF4-FFF2-40B4-BE49-F238E27FC236}">
                <a16:creationId xmlns:a16="http://schemas.microsoft.com/office/drawing/2014/main" id="{8813552B-8FA6-49AD-8720-AB80F992F6F9}"/>
              </a:ext>
            </a:extLst>
          </p:cNvPr>
          <p:cNvGraphicFramePr>
            <a:graphicFrameLocks noGrp="1"/>
          </p:cNvGraphicFramePr>
          <p:nvPr>
            <p:extLst>
              <p:ext uri="{D42A27DB-BD31-4B8C-83A1-F6EECF244321}">
                <p14:modId xmlns:p14="http://schemas.microsoft.com/office/powerpoint/2010/main" val="252573965"/>
              </p:ext>
            </p:extLst>
          </p:nvPr>
        </p:nvGraphicFramePr>
        <p:xfrm>
          <a:off x="194982" y="1138315"/>
          <a:ext cx="8706970" cy="3402013"/>
        </p:xfrm>
        <a:graphic>
          <a:graphicData uri="http://schemas.openxmlformats.org/drawingml/2006/table">
            <a:tbl>
              <a:tblPr bandRow="1">
                <a:tableStyleId>{5C22544A-7EE6-4342-B048-85BDC9FD1C3A}</a:tableStyleId>
              </a:tblPr>
              <a:tblGrid>
                <a:gridCol w="2313568">
                  <a:extLst>
                    <a:ext uri="{9D8B030D-6E8A-4147-A177-3AD203B41FA5}">
                      <a16:colId xmlns:a16="http://schemas.microsoft.com/office/drawing/2014/main" val="3542527393"/>
                    </a:ext>
                  </a:extLst>
                </a:gridCol>
                <a:gridCol w="1906573">
                  <a:extLst>
                    <a:ext uri="{9D8B030D-6E8A-4147-A177-3AD203B41FA5}">
                      <a16:colId xmlns:a16="http://schemas.microsoft.com/office/drawing/2014/main" val="3635573129"/>
                    </a:ext>
                  </a:extLst>
                </a:gridCol>
                <a:gridCol w="2612840">
                  <a:extLst>
                    <a:ext uri="{9D8B030D-6E8A-4147-A177-3AD203B41FA5}">
                      <a16:colId xmlns:a16="http://schemas.microsoft.com/office/drawing/2014/main" val="2927349113"/>
                    </a:ext>
                  </a:extLst>
                </a:gridCol>
                <a:gridCol w="1873989">
                  <a:extLst>
                    <a:ext uri="{9D8B030D-6E8A-4147-A177-3AD203B41FA5}">
                      <a16:colId xmlns:a16="http://schemas.microsoft.com/office/drawing/2014/main" val="1120623688"/>
                    </a:ext>
                  </a:extLst>
                </a:gridCol>
              </a:tblGrid>
              <a:tr h="437601">
                <a:tc>
                  <a:txBody>
                    <a:bodyPr/>
                    <a:lstStyle/>
                    <a:p>
                      <a:pPr algn="ctr">
                        <a:buNone/>
                      </a:pPr>
                      <a:r>
                        <a:rPr lang="de-DE" sz="1400" b="1" noProof="0" dirty="0">
                          <a:solidFill>
                            <a:schemeClr val="bg1"/>
                          </a:solidFill>
                        </a:rPr>
                        <a:t>Patentrecht</a:t>
                      </a:r>
                    </a:p>
                  </a:txBody>
                  <a:tcPr marL="75438" marR="75438" marT="34290" marB="34290" anchor="ctr">
                    <a:solidFill>
                      <a:srgbClr val="0070C0"/>
                    </a:solidFill>
                  </a:tcPr>
                </a:tc>
                <a:tc>
                  <a:txBody>
                    <a:bodyPr/>
                    <a:lstStyle/>
                    <a:p>
                      <a:pPr algn="ctr"/>
                      <a:r>
                        <a:rPr lang="de-DE" sz="1400" b="1" noProof="0" dirty="0">
                          <a:solidFill>
                            <a:schemeClr val="bg1"/>
                          </a:solidFill>
                        </a:rPr>
                        <a:t>Urheberrecht</a:t>
                      </a:r>
                    </a:p>
                  </a:txBody>
                  <a:tcPr marL="75438" marR="75438" marT="34290" marB="34290" anchor="ctr">
                    <a:solidFill>
                      <a:srgbClr val="0070C0"/>
                    </a:solidFill>
                  </a:tcPr>
                </a:tc>
                <a:tc>
                  <a:txBody>
                    <a:bodyPr/>
                    <a:lstStyle/>
                    <a:p>
                      <a:pPr algn="ctr"/>
                      <a:r>
                        <a:rPr lang="de-DE" sz="1400" b="1" noProof="0" dirty="0">
                          <a:solidFill>
                            <a:schemeClr val="bg1"/>
                          </a:solidFill>
                        </a:rPr>
                        <a:t>Wettbewerbsrecht</a:t>
                      </a:r>
                    </a:p>
                  </a:txBody>
                  <a:tcPr marL="75438" marR="75438" marT="34290" marB="34290" anchor="ctr">
                    <a:solidFill>
                      <a:srgbClr val="0070C0"/>
                    </a:solidFill>
                  </a:tcPr>
                </a:tc>
                <a:tc>
                  <a:txBody>
                    <a:bodyPr/>
                    <a:lstStyle/>
                    <a:p>
                      <a:pPr algn="ctr"/>
                      <a:r>
                        <a:rPr lang="de-DE" sz="1400" b="1" noProof="0" dirty="0">
                          <a:solidFill>
                            <a:schemeClr val="bg1"/>
                          </a:solidFill>
                        </a:rPr>
                        <a:t>Datenschutzrecht</a:t>
                      </a:r>
                    </a:p>
                  </a:txBody>
                  <a:tcPr marL="75438" marR="75438" marT="34290" marB="34290" anchor="ctr">
                    <a:solidFill>
                      <a:srgbClr val="0070C0"/>
                    </a:solidFill>
                  </a:tcPr>
                </a:tc>
                <a:extLst>
                  <a:ext uri="{0D108BD9-81ED-4DB2-BD59-A6C34878D82A}">
                    <a16:rowId xmlns:a16="http://schemas.microsoft.com/office/drawing/2014/main" val="69991623"/>
                  </a:ext>
                </a:extLst>
              </a:tr>
              <a:tr h="733025">
                <a:tc>
                  <a:txBody>
                    <a:bodyPr/>
                    <a:lstStyle/>
                    <a:p>
                      <a:pPr algn="ctr">
                        <a:buNone/>
                      </a:pPr>
                      <a:r>
                        <a:rPr lang="de-DE" sz="1200" noProof="0" dirty="0"/>
                        <a:t>Was ist zu beachten, wenn FD Patentreife erlangen (könnten)?</a:t>
                      </a:r>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r>
                        <a:rPr lang="de-DE" sz="1200" noProof="0" dirty="0"/>
                        <a:t>Welche FD unterfallen</a:t>
                      </a:r>
                      <a:r>
                        <a:rPr lang="de-DE" sz="1200" baseline="0" noProof="0" dirty="0"/>
                        <a:t> dem Urheberrechtsgesetz?</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r>
                        <a:rPr lang="de-DE" sz="1200" noProof="0" dirty="0"/>
                        <a:t>Werden Daten im unternehmerischen Geschäftsverkehr</a:t>
                      </a:r>
                      <a:r>
                        <a:rPr lang="de-DE" sz="1200" baseline="0" noProof="0" dirty="0"/>
                        <a:t> unfair genutzt?</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buNone/>
                      </a:pPr>
                      <a:r>
                        <a:rPr lang="de-DE" sz="1200" noProof="0" dirty="0"/>
                        <a:t>Welche FD enthalten personenbezogene</a:t>
                      </a:r>
                      <a:r>
                        <a:rPr lang="de-DE" sz="1200" baseline="0" noProof="0" dirty="0"/>
                        <a:t> Daten?</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extLst>
                  <a:ext uri="{0D108BD9-81ED-4DB2-BD59-A6C34878D82A}">
                    <a16:rowId xmlns:a16="http://schemas.microsoft.com/office/drawing/2014/main" val="3990204125"/>
                  </a:ext>
                </a:extLst>
              </a:tr>
              <a:tr h="410103">
                <a:tc>
                  <a:txBody>
                    <a:bodyPr/>
                    <a:lstStyle/>
                    <a:p>
                      <a:pPr algn="ctr">
                        <a:buNone/>
                      </a:pPr>
                      <a:r>
                        <a:rPr lang="de-DE" sz="1400" b="1" noProof="0" dirty="0">
                          <a:solidFill>
                            <a:srgbClr val="FFFFFF"/>
                          </a:solidFill>
                        </a:rPr>
                        <a:t>Wissenschaftsrecht</a:t>
                      </a:r>
                      <a:endParaRPr lang="de-DE" sz="1400" b="1" noProof="0" dirty="0">
                        <a:solidFill>
                          <a:schemeClr val="bg1"/>
                        </a:solidFill>
                      </a:endParaRPr>
                    </a:p>
                  </a:txBody>
                  <a:tcPr marL="75438" marR="75438" marT="34290" marB="34290" anchor="ctr">
                    <a:solidFill>
                      <a:srgbClr val="0070C0"/>
                    </a:solidFill>
                  </a:tcPr>
                </a:tc>
                <a:tc>
                  <a:txBody>
                    <a:bodyPr/>
                    <a:lstStyle/>
                    <a:p>
                      <a:pPr algn="ctr">
                        <a:buNone/>
                      </a:pPr>
                      <a:r>
                        <a:rPr lang="de-DE" sz="1400" b="1" noProof="0" dirty="0">
                          <a:solidFill>
                            <a:srgbClr val="FFFFFF"/>
                          </a:solidFill>
                        </a:rPr>
                        <a:t>Grundrechte</a:t>
                      </a:r>
                      <a:endParaRPr lang="de-DE" sz="1400" b="1" noProof="0" dirty="0">
                        <a:solidFill>
                          <a:schemeClr val="bg1"/>
                        </a:solidFill>
                      </a:endParaRPr>
                    </a:p>
                  </a:txBody>
                  <a:tcPr marL="75438" marR="75438" marT="34290" marB="34290" anchor="ctr">
                    <a:solidFill>
                      <a:srgbClr val="0070C0"/>
                    </a:solidFill>
                  </a:tcPr>
                </a:tc>
                <a:tc>
                  <a:txBody>
                    <a:bodyPr/>
                    <a:lstStyle/>
                    <a:p>
                      <a:pPr algn="ctr">
                        <a:buNone/>
                      </a:pPr>
                      <a:r>
                        <a:rPr lang="de-DE" sz="1400" b="1" noProof="0" dirty="0">
                          <a:solidFill>
                            <a:srgbClr val="FFFFFF"/>
                          </a:solidFill>
                        </a:rPr>
                        <a:t>Internationales Recht</a:t>
                      </a:r>
                      <a:endParaRPr lang="de-DE" sz="1400" b="1" noProof="0" dirty="0">
                        <a:solidFill>
                          <a:schemeClr val="bg1"/>
                        </a:solidFill>
                      </a:endParaRPr>
                    </a:p>
                  </a:txBody>
                  <a:tcPr marL="75438" marR="75438" marT="34290" marB="34290" anchor="ctr">
                    <a:solidFill>
                      <a:srgbClr val="0070C0"/>
                    </a:solidFill>
                  </a:tcPr>
                </a:tc>
                <a:tc>
                  <a:txBody>
                    <a:bodyPr/>
                    <a:lstStyle/>
                    <a:p>
                      <a:pPr algn="ctr">
                        <a:buNone/>
                      </a:pPr>
                      <a:r>
                        <a:rPr lang="de-DE" sz="1400" b="1" noProof="0" dirty="0">
                          <a:solidFill>
                            <a:srgbClr val="FFFFFF"/>
                          </a:solidFill>
                        </a:rPr>
                        <a:t>EU-Recht</a:t>
                      </a:r>
                      <a:endParaRPr lang="de-DE" sz="1400" b="1" noProof="0" dirty="0">
                        <a:solidFill>
                          <a:schemeClr val="bg1"/>
                        </a:solidFill>
                      </a:endParaRPr>
                    </a:p>
                  </a:txBody>
                  <a:tcPr marL="75438" marR="75438" marT="34290" marB="34290" anchor="ctr">
                    <a:solidFill>
                      <a:srgbClr val="0070C0"/>
                    </a:solidFill>
                  </a:tcPr>
                </a:tc>
                <a:extLst>
                  <a:ext uri="{0D108BD9-81ED-4DB2-BD59-A6C34878D82A}">
                    <a16:rowId xmlns:a16="http://schemas.microsoft.com/office/drawing/2014/main" val="3124348621"/>
                  </a:ext>
                </a:extLst>
              </a:tr>
              <a:tr h="711961">
                <a:tc>
                  <a:txBody>
                    <a:bodyPr/>
                    <a:lstStyle/>
                    <a:p>
                      <a:pPr algn="ctr">
                        <a:buNone/>
                      </a:pPr>
                      <a:r>
                        <a:rPr lang="de-DE" sz="1200" noProof="0" dirty="0"/>
                        <a:t>Bestehen</a:t>
                      </a:r>
                      <a:r>
                        <a:rPr lang="de-DE" sz="1200" baseline="0" noProof="0" dirty="0"/>
                        <a:t> Vorgaben z. B. in Hochschulgesetzen oder Satzungen der Hochschulen?</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buNone/>
                      </a:pPr>
                      <a:r>
                        <a:rPr lang="de-DE" sz="1200" noProof="0" dirty="0"/>
                        <a:t>Welche verfassungs-rechtlichen Grenzen</a:t>
                      </a:r>
                      <a:r>
                        <a:rPr lang="de-DE" sz="1200" baseline="0" noProof="0" dirty="0"/>
                        <a:t> sind zu beachten?</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buNone/>
                      </a:pPr>
                      <a:r>
                        <a:rPr lang="de-DE" sz="1200" noProof="0" dirty="0"/>
                        <a:t>Welche Bestimmungen</a:t>
                      </a:r>
                      <a:r>
                        <a:rPr lang="de-DE" sz="1200" baseline="0" noProof="0" dirty="0"/>
                        <a:t> bestehen außerhalb Deutschlands?</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buNone/>
                      </a:pPr>
                      <a:r>
                        <a:rPr lang="de-DE" sz="1200" noProof="0" dirty="0"/>
                        <a:t>Z. B. DSGVO, Data </a:t>
                      </a:r>
                      <a:r>
                        <a:rPr lang="de-DE" sz="1200" noProof="0" dirty="0" err="1"/>
                        <a:t>Governance</a:t>
                      </a:r>
                      <a:r>
                        <a:rPr lang="de-DE" sz="1200" noProof="0" dirty="0"/>
                        <a:t> Act </a:t>
                      </a:r>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extLst>
                  <a:ext uri="{0D108BD9-81ED-4DB2-BD59-A6C34878D82A}">
                    <a16:rowId xmlns:a16="http://schemas.microsoft.com/office/drawing/2014/main" val="3002272643"/>
                  </a:ext>
                </a:extLst>
              </a:tr>
              <a:tr h="376298">
                <a:tc>
                  <a:txBody>
                    <a:bodyPr/>
                    <a:lstStyle/>
                    <a:p>
                      <a:pPr algn="ctr">
                        <a:buNone/>
                      </a:pPr>
                      <a:r>
                        <a:rPr lang="de-DE" sz="1400" b="1" noProof="0" dirty="0">
                          <a:solidFill>
                            <a:srgbClr val="FFFFFF"/>
                          </a:solidFill>
                        </a:rPr>
                        <a:t>Vertragsrecht</a:t>
                      </a:r>
                      <a:endParaRPr lang="de-DE" sz="1400" b="1" noProof="0" dirty="0">
                        <a:solidFill>
                          <a:schemeClr val="bg1"/>
                        </a:solidFill>
                      </a:endParaRPr>
                    </a:p>
                  </a:txBody>
                  <a:tcPr marL="75438" marR="75438" marT="34290" marB="34290" anchor="ctr">
                    <a:solidFill>
                      <a:srgbClr val="0070C0"/>
                    </a:solidFill>
                  </a:tcPr>
                </a:tc>
                <a:tc>
                  <a:txBody>
                    <a:bodyPr/>
                    <a:lstStyle/>
                    <a:p>
                      <a:pPr algn="ctr">
                        <a:buNone/>
                      </a:pPr>
                      <a:r>
                        <a:rPr lang="de-DE" sz="1400" b="1" noProof="0" dirty="0">
                          <a:solidFill>
                            <a:srgbClr val="FFFFFF"/>
                          </a:solidFill>
                        </a:rPr>
                        <a:t>Arbeits-/ Dienstrecht</a:t>
                      </a:r>
                      <a:endParaRPr lang="de-DE" sz="1400" b="1" noProof="0" dirty="0">
                        <a:solidFill>
                          <a:schemeClr val="bg1"/>
                        </a:solidFill>
                      </a:endParaRPr>
                    </a:p>
                  </a:txBody>
                  <a:tcPr marL="75438" marR="75438" marT="34290" marB="34290" anchor="ctr">
                    <a:solidFill>
                      <a:srgbClr val="0070C0"/>
                    </a:solidFill>
                  </a:tcPr>
                </a:tc>
                <a:tc>
                  <a:txBody>
                    <a:bodyPr/>
                    <a:lstStyle/>
                    <a:p>
                      <a:pPr algn="ctr">
                        <a:buNone/>
                      </a:pPr>
                      <a:r>
                        <a:rPr lang="de-DE" sz="1400" b="1" noProof="0" dirty="0">
                          <a:solidFill>
                            <a:srgbClr val="FFFFFF"/>
                          </a:solidFill>
                        </a:rPr>
                        <a:t>Förderbedingungen</a:t>
                      </a:r>
                    </a:p>
                  </a:txBody>
                  <a:tcPr marL="75438" marR="75438" marT="34290" marB="34290" anchor="ctr">
                    <a:solidFill>
                      <a:srgbClr val="0070C0"/>
                    </a:solidFill>
                  </a:tcPr>
                </a:tc>
                <a:tc>
                  <a:txBody>
                    <a:bodyPr/>
                    <a:lstStyle/>
                    <a:p>
                      <a:pPr algn="ctr">
                        <a:buNone/>
                      </a:pPr>
                      <a:r>
                        <a:rPr lang="de-DE" sz="1400" b="1" noProof="0" dirty="0" err="1">
                          <a:solidFill>
                            <a:srgbClr val="FFFFFF"/>
                          </a:solidFill>
                        </a:rPr>
                        <a:t>Policies</a:t>
                      </a:r>
                      <a:endParaRPr lang="de-DE" sz="1400" b="1" noProof="0" dirty="0">
                        <a:solidFill>
                          <a:srgbClr val="FFFFFF"/>
                        </a:solidFill>
                      </a:endParaRPr>
                    </a:p>
                  </a:txBody>
                  <a:tcPr marL="75438" marR="75438" marT="34290" marB="34290" anchor="ctr">
                    <a:solidFill>
                      <a:srgbClr val="0070C0"/>
                    </a:solidFill>
                  </a:tcPr>
                </a:tc>
                <a:extLst>
                  <a:ext uri="{0D108BD9-81ED-4DB2-BD59-A6C34878D82A}">
                    <a16:rowId xmlns:a16="http://schemas.microsoft.com/office/drawing/2014/main" val="248131969"/>
                  </a:ext>
                </a:extLst>
              </a:tr>
              <a:tr h="733025">
                <a:tc>
                  <a:txBody>
                    <a:bodyPr/>
                    <a:lstStyle/>
                    <a:p>
                      <a:pPr algn="ctr">
                        <a:buNone/>
                      </a:pPr>
                      <a:r>
                        <a:rPr lang="de-DE" sz="1200" noProof="0" dirty="0"/>
                        <a:t>Bestehen Absprachen</a:t>
                      </a:r>
                      <a:r>
                        <a:rPr lang="de-DE" sz="1200" baseline="0" noProof="0" dirty="0"/>
                        <a:t> zum geistigen Eigentum an FD?</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buNone/>
                      </a:pPr>
                      <a:r>
                        <a:rPr lang="de-DE" sz="1200" noProof="0" dirty="0"/>
                        <a:t>Wer hat Nutzungsrechte an</a:t>
                      </a:r>
                      <a:r>
                        <a:rPr lang="de-DE" sz="1200" baseline="0" noProof="0" dirty="0"/>
                        <a:t> erhobenen FD?</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buNone/>
                      </a:pPr>
                      <a:r>
                        <a:rPr lang="de-DE" sz="1200" noProof="0" dirty="0"/>
                        <a:t>Welche Bedingungen geben Fördere</a:t>
                      </a:r>
                      <a:r>
                        <a:rPr lang="de-DE" sz="1200" baseline="0" noProof="0" dirty="0"/>
                        <a:t>r vor?</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tc>
                  <a:txBody>
                    <a:bodyPr/>
                    <a:lstStyle/>
                    <a:p>
                      <a:pPr algn="ctr">
                        <a:buNone/>
                      </a:pPr>
                      <a:r>
                        <a:rPr lang="de-DE" sz="1200" noProof="0" dirty="0"/>
                        <a:t>Welche Bindung können</a:t>
                      </a:r>
                      <a:r>
                        <a:rPr lang="de-DE" sz="1200" baseline="0" noProof="0" dirty="0"/>
                        <a:t> </a:t>
                      </a:r>
                      <a:r>
                        <a:rPr lang="de-DE" sz="1200" baseline="0" noProof="0" dirty="0" err="1"/>
                        <a:t>Policies</a:t>
                      </a:r>
                      <a:r>
                        <a:rPr lang="de-DE" sz="1200" baseline="0" noProof="0" dirty="0"/>
                        <a:t> entfalten?</a:t>
                      </a:r>
                      <a:endParaRPr lang="de-DE" sz="1200" noProof="0" dirty="0"/>
                    </a:p>
                  </a:txBody>
                  <a:tcPr marL="75438" marR="75438" marT="34290" marB="34290" anchor="ctr">
                    <a:gradFill flip="none" rotWithShape="1">
                      <a:gsLst>
                        <a:gs pos="0">
                          <a:srgbClr val="D64242">
                            <a:tint val="66000"/>
                            <a:satMod val="160000"/>
                          </a:srgbClr>
                        </a:gs>
                        <a:gs pos="50000">
                          <a:srgbClr val="D64242">
                            <a:tint val="44500"/>
                            <a:satMod val="160000"/>
                          </a:srgbClr>
                        </a:gs>
                        <a:gs pos="100000">
                          <a:srgbClr val="D64242">
                            <a:tint val="23500"/>
                            <a:satMod val="160000"/>
                          </a:srgbClr>
                        </a:gs>
                      </a:gsLst>
                      <a:lin ang="18900000" scaled="1"/>
                      <a:tileRect/>
                    </a:gradFill>
                  </a:tcPr>
                </a:tc>
                <a:extLst>
                  <a:ext uri="{0D108BD9-81ED-4DB2-BD59-A6C34878D82A}">
                    <a16:rowId xmlns:a16="http://schemas.microsoft.com/office/drawing/2014/main" val="661759080"/>
                  </a:ext>
                </a:extLst>
              </a:tr>
            </a:tbl>
          </a:graphicData>
        </a:graphic>
      </p:graphicFrame>
      <p:sp>
        <p:nvSpPr>
          <p:cNvPr id="6" name="Textfeld 5">
            <a:extLst>
              <a:ext uri="{FF2B5EF4-FFF2-40B4-BE49-F238E27FC236}">
                <a16:creationId xmlns:a16="http://schemas.microsoft.com/office/drawing/2014/main" id="{2E141C19-3B7A-4F9F-9240-B0372F5AE7AE}"/>
              </a:ext>
            </a:extLst>
          </p:cNvPr>
          <p:cNvSpPr txBox="1"/>
          <p:nvPr/>
        </p:nvSpPr>
        <p:spPr>
          <a:xfrm>
            <a:off x="1358283" y="4739606"/>
            <a:ext cx="6771237" cy="338554"/>
          </a:xfrm>
          <a:prstGeom prst="rect">
            <a:avLst/>
          </a:prstGeom>
          <a:noFill/>
        </p:spPr>
        <p:txBody>
          <a:bodyPr wrap="square" rtlCol="0">
            <a:spAutoFit/>
          </a:bodyPr>
          <a:lstStyle/>
          <a:p>
            <a:r>
              <a:rPr lang="de-DE" sz="800" dirty="0">
                <a:latin typeface="+mn-lt"/>
              </a:rPr>
              <a:t>Nach: Hartmann, Thomas (2018). </a:t>
            </a:r>
            <a:r>
              <a:rPr lang="de-DE" sz="800" dirty="0"/>
              <a:t>Ausblick: Terra incognita – digitale Forschungsdaten auf der Suche nach einer rechtlichen Heimat,</a:t>
            </a:r>
            <a:br>
              <a:rPr lang="de-DE" sz="800" dirty="0"/>
            </a:br>
            <a:r>
              <a:rPr lang="de-DE" sz="800" dirty="0">
                <a:solidFill>
                  <a:srgbClr val="D64242"/>
                </a:solidFill>
                <a:hlinkClick r:id="rId3">
                  <a:extLst>
                    <a:ext uri="{A12FA001-AC4F-418D-AE19-62706E023703}">
                      <ahyp:hlinkClr xmlns:ahyp="http://schemas.microsoft.com/office/drawing/2018/hyperlinkcolor" val="tx"/>
                    </a:ext>
                  </a:extLst>
                </a:hlinkClick>
              </a:rPr>
              <a:t>https://www.forschungsdaten.org/index.php/Datei:Hartmann_TerraIncognita-Forschungsdaten-RechtlicheHeimat.pdf</a:t>
            </a:r>
            <a:r>
              <a:rPr lang="de-DE" sz="800" dirty="0"/>
              <a:t> </a:t>
            </a:r>
            <a:endParaRPr lang="de-DE" sz="800" dirty="0">
              <a:latin typeface="+mn-lt"/>
              <a:cs typeface="Arial" panose="020B0604020202020204" pitchFamily="34" charset="0"/>
            </a:endParaRPr>
          </a:p>
        </p:txBody>
      </p:sp>
    </p:spTree>
    <p:extLst>
      <p:ext uri="{BB962C8B-B14F-4D97-AF65-F5344CB8AC3E}">
        <p14:creationId xmlns:p14="http://schemas.microsoft.com/office/powerpoint/2010/main" val="3703674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F416D31-1F15-41D7-985F-6CE0023B2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5829" y="-9009"/>
            <a:ext cx="7750531" cy="5158947"/>
          </a:xfrm>
          <a:prstGeom prst="rect">
            <a:avLst/>
          </a:prstGeom>
        </p:spPr>
      </p:pic>
      <p:sp>
        <p:nvSpPr>
          <p:cNvPr id="2" name="Textplatzhalter 1">
            <a:extLst>
              <a:ext uri="{FF2B5EF4-FFF2-40B4-BE49-F238E27FC236}">
                <a16:creationId xmlns:a16="http://schemas.microsoft.com/office/drawing/2014/main" id="{2088B3F0-6787-4818-BCEA-48F59C877612}"/>
              </a:ext>
            </a:extLst>
          </p:cNvPr>
          <p:cNvSpPr>
            <a:spLocks noGrp="1"/>
          </p:cNvSpPr>
          <p:nvPr>
            <p:ph type="body" sz="quarter" idx="13"/>
          </p:nvPr>
        </p:nvSpPr>
        <p:spPr>
          <a:solidFill>
            <a:srgbClr val="C00000"/>
          </a:solidFill>
          <a:ln>
            <a:solidFill>
              <a:srgbClr val="C00000"/>
            </a:solidFill>
          </a:ln>
        </p:spPr>
        <p:txBody>
          <a:bodyPr>
            <a:normAutofit fontScale="95500"/>
          </a:bodyPr>
          <a:lstStyle/>
          <a:p>
            <a:endParaRPr lang="de-DE" dirty="0"/>
          </a:p>
        </p:txBody>
      </p:sp>
      <p:sp>
        <p:nvSpPr>
          <p:cNvPr id="3" name="Textplatzhalter 2">
            <a:extLst>
              <a:ext uri="{FF2B5EF4-FFF2-40B4-BE49-F238E27FC236}">
                <a16:creationId xmlns:a16="http://schemas.microsoft.com/office/drawing/2014/main" id="{2D1104EC-DFB0-4216-B6FF-5CF75AD9352B}"/>
              </a:ext>
            </a:extLst>
          </p:cNvPr>
          <p:cNvSpPr>
            <a:spLocks noGrp="1"/>
          </p:cNvSpPr>
          <p:nvPr>
            <p:ph type="body" sz="quarter" idx="11"/>
          </p:nvPr>
        </p:nvSpPr>
        <p:spPr>
          <a:solidFill>
            <a:srgbClr val="FF0000">
              <a:alpha val="50196"/>
            </a:srgbClr>
          </a:solidFill>
          <a:ln>
            <a:noFill/>
          </a:ln>
        </p:spPr>
        <p:txBody>
          <a:bodyPr>
            <a:normAutofit fontScale="95500"/>
          </a:bodyPr>
          <a:lstStyle/>
          <a:p>
            <a:endParaRPr lang="de-DE" dirty="0"/>
          </a:p>
        </p:txBody>
      </p:sp>
      <p:sp>
        <p:nvSpPr>
          <p:cNvPr id="6" name="Titel 5">
            <a:extLst>
              <a:ext uri="{FF2B5EF4-FFF2-40B4-BE49-F238E27FC236}">
                <a16:creationId xmlns:a16="http://schemas.microsoft.com/office/drawing/2014/main" id="{3766F4DF-BF44-415E-A564-9DB59FDCD49C}"/>
              </a:ext>
            </a:extLst>
          </p:cNvPr>
          <p:cNvSpPr>
            <a:spLocks noGrp="1"/>
          </p:cNvSpPr>
          <p:nvPr>
            <p:ph type="title"/>
          </p:nvPr>
        </p:nvSpPr>
        <p:spPr>
          <a:xfrm>
            <a:off x="362177" y="1937986"/>
            <a:ext cx="4469091" cy="2201545"/>
          </a:xfrm>
        </p:spPr>
        <p:txBody>
          <a:bodyPr/>
          <a:lstStyle/>
          <a:p>
            <a:r>
              <a:rPr lang="de-DE" dirty="0"/>
              <a:t>Datenschutz bei Forschungsdaten</a:t>
            </a:r>
          </a:p>
        </p:txBody>
      </p:sp>
    </p:spTree>
    <p:extLst>
      <p:ext uri="{BB962C8B-B14F-4D97-AF65-F5344CB8AC3E}">
        <p14:creationId xmlns:p14="http://schemas.microsoft.com/office/powerpoint/2010/main" val="1633913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egende: mit Pfeil nach unten 6">
            <a:extLst>
              <a:ext uri="{FF2B5EF4-FFF2-40B4-BE49-F238E27FC236}">
                <a16:creationId xmlns:a16="http://schemas.microsoft.com/office/drawing/2014/main" id="{3B236402-2C73-4C58-A81B-1578FC29DD68}"/>
              </a:ext>
            </a:extLst>
          </p:cNvPr>
          <p:cNvSpPr/>
          <p:nvPr/>
        </p:nvSpPr>
        <p:spPr>
          <a:xfrm>
            <a:off x="457200" y="1428750"/>
            <a:ext cx="5572124" cy="104298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Grundgesetz:</a:t>
            </a:r>
          </a:p>
          <a:p>
            <a:pPr algn="ctr"/>
            <a:r>
              <a:rPr lang="de-DE" dirty="0"/>
              <a:t>Recht auf informationelle Selbstbestimmung</a:t>
            </a:r>
          </a:p>
        </p:txBody>
      </p:sp>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cap="all" spc="-1" dirty="0">
                <a:solidFill>
                  <a:srgbClr val="000000"/>
                </a:solidFill>
                <a:latin typeface="Arial"/>
                <a:ea typeface="MS PGothic"/>
              </a:rPr>
              <a:t>Was ist das? – </a:t>
            </a:r>
            <a:r>
              <a:rPr lang="de-DE" sz="2000" b="1" strike="noStrike" cap="all" spc="-1" dirty="0">
                <a:solidFill>
                  <a:srgbClr val="000000"/>
                </a:solidFill>
                <a:latin typeface="Arial"/>
                <a:ea typeface="MS PGothic"/>
              </a:rPr>
              <a:t>Datenschutz</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spcBef>
                <a:spcPts val="360"/>
              </a:spcBef>
            </a:pPr>
            <a:endParaRPr lang="de-DE" sz="2000" spc="-1" dirty="0">
              <a:sym typeface="Wingdings" panose="05000000000000000000" pitchFamily="2" charset="2"/>
            </a:endParaRPr>
          </a:p>
        </p:txBody>
      </p:sp>
      <p:sp>
        <p:nvSpPr>
          <p:cNvPr id="6" name="Denkblase: wolkenförmig 5">
            <a:extLst>
              <a:ext uri="{FF2B5EF4-FFF2-40B4-BE49-F238E27FC236}">
                <a16:creationId xmlns:a16="http://schemas.microsoft.com/office/drawing/2014/main" id="{DC0486B8-0A27-4390-87BE-66D9900FE752}"/>
              </a:ext>
            </a:extLst>
          </p:cNvPr>
          <p:cNvSpPr/>
          <p:nvPr/>
        </p:nvSpPr>
        <p:spPr>
          <a:xfrm>
            <a:off x="5357813" y="65340"/>
            <a:ext cx="3614738" cy="2124775"/>
          </a:xfrm>
          <a:prstGeom prst="cloudCallout">
            <a:avLst>
              <a:gd name="adj1" fmla="val -68461"/>
              <a:gd name="adj2" fmla="val -9315"/>
            </a:avLst>
          </a:prstGeom>
          <a:solidFill>
            <a:srgbClr val="8AC2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Schutz vor unerlaubter Nutzung und Verarbeitung </a:t>
            </a:r>
            <a:r>
              <a:rPr lang="de-DE" b="1" u="sng" dirty="0">
                <a:solidFill>
                  <a:schemeClr val="tx1"/>
                </a:solidFill>
              </a:rPr>
              <a:t>personenbezogener Daten</a:t>
            </a:r>
          </a:p>
        </p:txBody>
      </p:sp>
      <p:sp>
        <p:nvSpPr>
          <p:cNvPr id="8" name="Legende: mit Pfeil nach unten 7">
            <a:extLst>
              <a:ext uri="{FF2B5EF4-FFF2-40B4-BE49-F238E27FC236}">
                <a16:creationId xmlns:a16="http://schemas.microsoft.com/office/drawing/2014/main" id="{E9E59E29-5D0A-4BCB-8973-5ED20A307525}"/>
              </a:ext>
            </a:extLst>
          </p:cNvPr>
          <p:cNvSpPr/>
          <p:nvPr/>
        </p:nvSpPr>
        <p:spPr>
          <a:xfrm>
            <a:off x="457200" y="2514604"/>
            <a:ext cx="5572124" cy="1285871"/>
          </a:xfrm>
          <a:prstGeom prst="downArrowCallout">
            <a:avLst>
              <a:gd name="adj1" fmla="val 19652"/>
              <a:gd name="adj2" fmla="val 19652"/>
              <a:gd name="adj3" fmla="val 23930"/>
              <a:gd name="adj4" fmla="val 628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Datenschutzgrundverordnung (DSGVO, EU-Ebene),</a:t>
            </a:r>
          </a:p>
          <a:p>
            <a:pPr algn="ctr"/>
            <a:r>
              <a:rPr lang="de-DE" dirty="0"/>
              <a:t>Bundesdatenschutzgesetz,</a:t>
            </a:r>
          </a:p>
          <a:p>
            <a:pPr algn="ctr"/>
            <a:r>
              <a:rPr lang="de-DE" dirty="0"/>
              <a:t>Landesdatenschutzgesetz</a:t>
            </a:r>
          </a:p>
        </p:txBody>
      </p:sp>
      <p:sp>
        <p:nvSpPr>
          <p:cNvPr id="10" name="Legende: mit Pfeil nach links 9">
            <a:extLst>
              <a:ext uri="{FF2B5EF4-FFF2-40B4-BE49-F238E27FC236}">
                <a16:creationId xmlns:a16="http://schemas.microsoft.com/office/drawing/2014/main" id="{8CE4B775-F9E5-4F12-AD6A-0B8E1725F61C}"/>
              </a:ext>
            </a:extLst>
          </p:cNvPr>
          <p:cNvSpPr/>
          <p:nvPr/>
        </p:nvSpPr>
        <p:spPr>
          <a:xfrm>
            <a:off x="6154341" y="2300286"/>
            <a:ext cx="2611040" cy="2207419"/>
          </a:xfrm>
          <a:prstGeom prst="leftArrowCallout">
            <a:avLst>
              <a:gd name="adj1" fmla="val 12919"/>
              <a:gd name="adj2" fmla="val 11913"/>
              <a:gd name="adj3" fmla="val 18624"/>
              <a:gd name="adj4" fmla="val 77905"/>
            </a:avLst>
          </a:prstGeom>
          <a:solidFill>
            <a:srgbClr val="8AC2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262A31"/>
                </a:solidFill>
              </a:rPr>
              <a:t>Vs. </a:t>
            </a:r>
            <a:r>
              <a:rPr lang="de-DE" b="1" dirty="0">
                <a:solidFill>
                  <a:srgbClr val="262A31"/>
                </a:solidFill>
              </a:rPr>
              <a:t>Datensicherheit</a:t>
            </a:r>
          </a:p>
          <a:p>
            <a:pPr algn="ctr"/>
            <a:br>
              <a:rPr lang="de-DE" dirty="0">
                <a:solidFill>
                  <a:srgbClr val="262A31"/>
                </a:solidFill>
              </a:rPr>
            </a:br>
            <a:r>
              <a:rPr lang="de-DE" dirty="0">
                <a:solidFill>
                  <a:srgbClr val="262A31"/>
                </a:solidFill>
              </a:rPr>
              <a:t>Schutz der Daten vor Angriffen Dritter (Verschlüsselung, Passwortschutz)</a:t>
            </a:r>
          </a:p>
        </p:txBody>
      </p:sp>
      <p:sp>
        <p:nvSpPr>
          <p:cNvPr id="11" name="Rechteck 10">
            <a:extLst>
              <a:ext uri="{FF2B5EF4-FFF2-40B4-BE49-F238E27FC236}">
                <a16:creationId xmlns:a16="http://schemas.microsoft.com/office/drawing/2014/main" id="{05E9364B-8D9F-4B27-8E85-BFC4D912830A}"/>
              </a:ext>
            </a:extLst>
          </p:cNvPr>
          <p:cNvSpPr/>
          <p:nvPr/>
        </p:nvSpPr>
        <p:spPr>
          <a:xfrm>
            <a:off x="457200" y="3850485"/>
            <a:ext cx="5572124" cy="857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Datenlebenszyklus: </a:t>
            </a:r>
            <a:br>
              <a:rPr lang="de-DE" dirty="0"/>
            </a:br>
            <a:r>
              <a:rPr lang="de-DE" dirty="0"/>
              <a:t>Erhebung, Speicherung, Verarbeitung, Archivierung (Löschung), Nachnutzung</a:t>
            </a:r>
          </a:p>
        </p:txBody>
      </p:sp>
    </p:spTree>
    <p:extLst>
      <p:ext uri="{BB962C8B-B14F-4D97-AF65-F5344CB8AC3E}">
        <p14:creationId xmlns:p14="http://schemas.microsoft.com/office/powerpoint/2010/main" val="4065254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egende: mit Pfeil nach unten 6">
            <a:extLst>
              <a:ext uri="{FF2B5EF4-FFF2-40B4-BE49-F238E27FC236}">
                <a16:creationId xmlns:a16="http://schemas.microsoft.com/office/drawing/2014/main" id="{3B236402-2C73-4C58-A81B-1578FC29DD68}"/>
              </a:ext>
            </a:extLst>
          </p:cNvPr>
          <p:cNvSpPr/>
          <p:nvPr/>
        </p:nvSpPr>
        <p:spPr>
          <a:xfrm>
            <a:off x="457200" y="1428750"/>
            <a:ext cx="5572124" cy="104298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Grundgesetz:</a:t>
            </a:r>
          </a:p>
          <a:p>
            <a:pPr algn="ctr"/>
            <a:r>
              <a:rPr lang="de-DE" dirty="0"/>
              <a:t>Recht auf informationelle Selbstbestimmung</a:t>
            </a:r>
          </a:p>
        </p:txBody>
      </p:sp>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cap="all" spc="-1" dirty="0">
                <a:solidFill>
                  <a:srgbClr val="000000"/>
                </a:solidFill>
                <a:latin typeface="Arial"/>
                <a:ea typeface="MS PGothic"/>
              </a:rPr>
              <a:t>Was ist das? – </a:t>
            </a:r>
            <a:r>
              <a:rPr lang="de-DE" sz="2000" b="1" strike="noStrike" cap="all" spc="-1" dirty="0">
                <a:solidFill>
                  <a:srgbClr val="000000"/>
                </a:solidFill>
                <a:latin typeface="Arial"/>
                <a:ea typeface="MS PGothic"/>
              </a:rPr>
              <a:t>Datenschutz</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spcBef>
                <a:spcPts val="360"/>
              </a:spcBef>
            </a:pPr>
            <a:endParaRPr lang="de-DE" sz="2000" spc="-1" dirty="0">
              <a:sym typeface="Wingdings" panose="05000000000000000000" pitchFamily="2" charset="2"/>
            </a:endParaRPr>
          </a:p>
        </p:txBody>
      </p:sp>
      <p:sp>
        <p:nvSpPr>
          <p:cNvPr id="6" name="Denkblase: wolkenförmig 5">
            <a:extLst>
              <a:ext uri="{FF2B5EF4-FFF2-40B4-BE49-F238E27FC236}">
                <a16:creationId xmlns:a16="http://schemas.microsoft.com/office/drawing/2014/main" id="{DC0486B8-0A27-4390-87BE-66D9900FE752}"/>
              </a:ext>
            </a:extLst>
          </p:cNvPr>
          <p:cNvSpPr/>
          <p:nvPr/>
        </p:nvSpPr>
        <p:spPr>
          <a:xfrm>
            <a:off x="5357813" y="65340"/>
            <a:ext cx="3614738" cy="2124775"/>
          </a:xfrm>
          <a:prstGeom prst="cloudCallout">
            <a:avLst>
              <a:gd name="adj1" fmla="val -68461"/>
              <a:gd name="adj2" fmla="val -9315"/>
            </a:avLst>
          </a:prstGeom>
          <a:solidFill>
            <a:srgbClr val="8AC2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Schutz vor unerlaubter Nutzung und Verarbeitung </a:t>
            </a:r>
            <a:r>
              <a:rPr lang="de-DE" b="1" u="sng" dirty="0">
                <a:solidFill>
                  <a:schemeClr val="tx1"/>
                </a:solidFill>
              </a:rPr>
              <a:t>personenbezogener Daten</a:t>
            </a:r>
          </a:p>
        </p:txBody>
      </p:sp>
      <p:sp>
        <p:nvSpPr>
          <p:cNvPr id="8" name="Legende: mit Pfeil nach unten 7">
            <a:extLst>
              <a:ext uri="{FF2B5EF4-FFF2-40B4-BE49-F238E27FC236}">
                <a16:creationId xmlns:a16="http://schemas.microsoft.com/office/drawing/2014/main" id="{E9E59E29-5D0A-4BCB-8973-5ED20A307525}"/>
              </a:ext>
            </a:extLst>
          </p:cNvPr>
          <p:cNvSpPr/>
          <p:nvPr/>
        </p:nvSpPr>
        <p:spPr>
          <a:xfrm>
            <a:off x="457200" y="2514604"/>
            <a:ext cx="5572124" cy="1285871"/>
          </a:xfrm>
          <a:prstGeom prst="downArrowCallout">
            <a:avLst>
              <a:gd name="adj1" fmla="val 19652"/>
              <a:gd name="adj2" fmla="val 19652"/>
              <a:gd name="adj3" fmla="val 23930"/>
              <a:gd name="adj4" fmla="val 628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Datenschutzgrundverordnung (DSGVO, EU-Ebene),</a:t>
            </a:r>
          </a:p>
          <a:p>
            <a:pPr algn="ctr"/>
            <a:r>
              <a:rPr lang="de-DE" dirty="0"/>
              <a:t>Bundesdatenschutzgesetz,</a:t>
            </a:r>
          </a:p>
          <a:p>
            <a:pPr algn="ctr"/>
            <a:r>
              <a:rPr lang="de-DE" dirty="0"/>
              <a:t>Landesdatenschutzgesetz</a:t>
            </a:r>
          </a:p>
        </p:txBody>
      </p:sp>
      <p:sp>
        <p:nvSpPr>
          <p:cNvPr id="10" name="Legende: mit Pfeil nach links 9">
            <a:extLst>
              <a:ext uri="{FF2B5EF4-FFF2-40B4-BE49-F238E27FC236}">
                <a16:creationId xmlns:a16="http://schemas.microsoft.com/office/drawing/2014/main" id="{8CE4B775-F9E5-4F12-AD6A-0B8E1725F61C}"/>
              </a:ext>
            </a:extLst>
          </p:cNvPr>
          <p:cNvSpPr/>
          <p:nvPr/>
        </p:nvSpPr>
        <p:spPr>
          <a:xfrm>
            <a:off x="6154341" y="2300286"/>
            <a:ext cx="2611040" cy="2207419"/>
          </a:xfrm>
          <a:prstGeom prst="leftArrowCallout">
            <a:avLst>
              <a:gd name="adj1" fmla="val 12919"/>
              <a:gd name="adj2" fmla="val 11913"/>
              <a:gd name="adj3" fmla="val 18624"/>
              <a:gd name="adj4" fmla="val 77905"/>
            </a:avLst>
          </a:prstGeom>
          <a:solidFill>
            <a:srgbClr val="8AC2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262A31"/>
                </a:solidFill>
              </a:rPr>
              <a:t>Vs. </a:t>
            </a:r>
            <a:r>
              <a:rPr lang="de-DE" b="1" dirty="0">
                <a:solidFill>
                  <a:srgbClr val="262A31"/>
                </a:solidFill>
              </a:rPr>
              <a:t>Datensicherheit</a:t>
            </a:r>
          </a:p>
          <a:p>
            <a:pPr algn="ctr"/>
            <a:br>
              <a:rPr lang="de-DE" dirty="0">
                <a:solidFill>
                  <a:srgbClr val="262A31"/>
                </a:solidFill>
              </a:rPr>
            </a:br>
            <a:r>
              <a:rPr lang="de-DE" dirty="0">
                <a:solidFill>
                  <a:srgbClr val="262A31"/>
                </a:solidFill>
              </a:rPr>
              <a:t>Schutz der Daten vor Angriffen Dritter (Verschlüsselung, Passwortschutz)</a:t>
            </a:r>
          </a:p>
        </p:txBody>
      </p:sp>
      <p:sp>
        <p:nvSpPr>
          <p:cNvPr id="11" name="Rechteck 10">
            <a:extLst>
              <a:ext uri="{FF2B5EF4-FFF2-40B4-BE49-F238E27FC236}">
                <a16:creationId xmlns:a16="http://schemas.microsoft.com/office/drawing/2014/main" id="{05E9364B-8D9F-4B27-8E85-BFC4D912830A}"/>
              </a:ext>
            </a:extLst>
          </p:cNvPr>
          <p:cNvSpPr/>
          <p:nvPr/>
        </p:nvSpPr>
        <p:spPr>
          <a:xfrm>
            <a:off x="457200" y="3850485"/>
            <a:ext cx="5572124" cy="857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Datenlebenszyklus: </a:t>
            </a:r>
            <a:br>
              <a:rPr lang="de-DE" dirty="0"/>
            </a:br>
            <a:r>
              <a:rPr lang="de-DE" dirty="0"/>
              <a:t>Erhebung, Speicherung, Verarbeitung, Archivierung (Löschung), Nachnutzung</a:t>
            </a:r>
          </a:p>
        </p:txBody>
      </p:sp>
      <p:sp>
        <p:nvSpPr>
          <p:cNvPr id="12" name="Explosion: 8 Zacken 11">
            <a:extLst>
              <a:ext uri="{FF2B5EF4-FFF2-40B4-BE49-F238E27FC236}">
                <a16:creationId xmlns:a16="http://schemas.microsoft.com/office/drawing/2014/main" id="{E77984FA-9FE9-42F7-B204-E2DD9F8B3EC7}"/>
              </a:ext>
            </a:extLst>
          </p:cNvPr>
          <p:cNvSpPr/>
          <p:nvPr/>
        </p:nvSpPr>
        <p:spPr>
          <a:xfrm>
            <a:off x="1670557" y="1302579"/>
            <a:ext cx="3400425" cy="3373560"/>
          </a:xfrm>
          <a:prstGeom prst="irregularSeal1">
            <a:avLst/>
          </a:prstGeom>
          <a:solidFill>
            <a:srgbClr val="D6424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FORSCHUNGS-FREIHEIT</a:t>
            </a:r>
          </a:p>
        </p:txBody>
      </p:sp>
    </p:spTree>
    <p:extLst>
      <p:ext uri="{BB962C8B-B14F-4D97-AF65-F5344CB8AC3E}">
        <p14:creationId xmlns:p14="http://schemas.microsoft.com/office/powerpoint/2010/main" val="4034291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Was ist das? </a:t>
            </a:r>
            <a:r>
              <a:rPr lang="de-DE" sz="2000" b="1" cap="all" spc="-1" dirty="0">
                <a:solidFill>
                  <a:srgbClr val="000000"/>
                </a:solidFill>
                <a:latin typeface="Arial"/>
                <a:ea typeface="MS PGothic"/>
              </a:rPr>
              <a:t>–</a:t>
            </a:r>
            <a:r>
              <a:rPr lang="de-DE" sz="2000" b="1" strike="noStrike" cap="all" spc="-1" dirty="0">
                <a:solidFill>
                  <a:srgbClr val="000000"/>
                </a:solidFill>
                <a:latin typeface="Arial"/>
                <a:ea typeface="MS PGothic"/>
              </a:rPr>
              <a:t> Personenbezug</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spcBef>
                <a:spcPts val="360"/>
              </a:spcBef>
            </a:pPr>
            <a:endParaRPr lang="de-DE" sz="2000" spc="-1" dirty="0">
              <a:sym typeface="Wingdings" panose="05000000000000000000" pitchFamily="2" charset="2"/>
            </a:endParaRPr>
          </a:p>
        </p:txBody>
      </p:sp>
      <p:sp>
        <p:nvSpPr>
          <p:cNvPr id="2" name="Denkblase: wolkenförmig 1">
            <a:extLst>
              <a:ext uri="{FF2B5EF4-FFF2-40B4-BE49-F238E27FC236}">
                <a16:creationId xmlns:a16="http://schemas.microsoft.com/office/drawing/2014/main" id="{B150091A-EF59-4537-B81B-2E93B5714EFE}"/>
              </a:ext>
            </a:extLst>
          </p:cNvPr>
          <p:cNvSpPr/>
          <p:nvPr/>
        </p:nvSpPr>
        <p:spPr>
          <a:xfrm>
            <a:off x="1055070" y="1353281"/>
            <a:ext cx="1235869" cy="972014"/>
          </a:xfrm>
          <a:prstGeom prst="cloudCallout">
            <a:avLst>
              <a:gd name="adj1" fmla="val 103138"/>
              <a:gd name="adj2" fmla="val 430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Name</a:t>
            </a:r>
          </a:p>
        </p:txBody>
      </p:sp>
      <p:sp>
        <p:nvSpPr>
          <p:cNvPr id="3" name="Denkblase: wolkenförmig 2">
            <a:extLst>
              <a:ext uri="{FF2B5EF4-FFF2-40B4-BE49-F238E27FC236}">
                <a16:creationId xmlns:a16="http://schemas.microsoft.com/office/drawing/2014/main" id="{6586F0BC-2AE9-4059-904B-959EB11D1285}"/>
              </a:ext>
            </a:extLst>
          </p:cNvPr>
          <p:cNvSpPr/>
          <p:nvPr/>
        </p:nvSpPr>
        <p:spPr>
          <a:xfrm>
            <a:off x="6277545" y="1323200"/>
            <a:ext cx="2112075" cy="900082"/>
          </a:xfrm>
          <a:prstGeom prst="cloudCallout">
            <a:avLst>
              <a:gd name="adj1" fmla="val -70316"/>
              <a:gd name="adj2" fmla="val 439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Parteizuge-hörigkeit</a:t>
            </a:r>
          </a:p>
        </p:txBody>
      </p:sp>
      <p:sp>
        <p:nvSpPr>
          <p:cNvPr id="7" name="Denkblase: wolkenförmig 6">
            <a:extLst>
              <a:ext uri="{FF2B5EF4-FFF2-40B4-BE49-F238E27FC236}">
                <a16:creationId xmlns:a16="http://schemas.microsoft.com/office/drawing/2014/main" id="{DB5C927F-EF17-4427-B549-1B53C4EE7159}"/>
              </a:ext>
            </a:extLst>
          </p:cNvPr>
          <p:cNvSpPr/>
          <p:nvPr/>
        </p:nvSpPr>
        <p:spPr>
          <a:xfrm>
            <a:off x="292707" y="2505403"/>
            <a:ext cx="2084827" cy="753121"/>
          </a:xfrm>
          <a:prstGeom prst="cloudCallout">
            <a:avLst>
              <a:gd name="adj1" fmla="val 75573"/>
              <a:gd name="adj2" fmla="val -68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Geschlecht</a:t>
            </a:r>
          </a:p>
        </p:txBody>
      </p:sp>
      <p:sp>
        <p:nvSpPr>
          <p:cNvPr id="8" name="Denkblase: wolkenförmig 7">
            <a:extLst>
              <a:ext uri="{FF2B5EF4-FFF2-40B4-BE49-F238E27FC236}">
                <a16:creationId xmlns:a16="http://schemas.microsoft.com/office/drawing/2014/main" id="{403E73E1-4933-46CF-9514-A75A47AD7EFA}"/>
              </a:ext>
            </a:extLst>
          </p:cNvPr>
          <p:cNvSpPr/>
          <p:nvPr/>
        </p:nvSpPr>
        <p:spPr>
          <a:xfrm>
            <a:off x="2598427" y="3815039"/>
            <a:ext cx="1579276" cy="730924"/>
          </a:xfrm>
          <a:prstGeom prst="cloudCallout">
            <a:avLst>
              <a:gd name="adj1" fmla="val 32996"/>
              <a:gd name="adj2" fmla="val -1192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Religion</a:t>
            </a:r>
          </a:p>
        </p:txBody>
      </p:sp>
      <p:sp>
        <p:nvSpPr>
          <p:cNvPr id="9" name="Denkblase: wolkenförmig 8">
            <a:extLst>
              <a:ext uri="{FF2B5EF4-FFF2-40B4-BE49-F238E27FC236}">
                <a16:creationId xmlns:a16="http://schemas.microsoft.com/office/drawing/2014/main" id="{0E6F738D-1E6A-41B9-BDE3-7E42A9D24FA8}"/>
              </a:ext>
            </a:extLst>
          </p:cNvPr>
          <p:cNvSpPr/>
          <p:nvPr/>
        </p:nvSpPr>
        <p:spPr>
          <a:xfrm>
            <a:off x="6368519" y="3476362"/>
            <a:ext cx="1385887" cy="775667"/>
          </a:xfrm>
          <a:prstGeom prst="cloudCallout">
            <a:avLst>
              <a:gd name="adj1" fmla="val -105368"/>
              <a:gd name="adj2" fmla="val -71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Beruf</a:t>
            </a:r>
          </a:p>
        </p:txBody>
      </p:sp>
      <p:sp>
        <p:nvSpPr>
          <p:cNvPr id="10" name="Denkblase: wolkenförmig 9">
            <a:extLst>
              <a:ext uri="{FF2B5EF4-FFF2-40B4-BE49-F238E27FC236}">
                <a16:creationId xmlns:a16="http://schemas.microsoft.com/office/drawing/2014/main" id="{D39E22C8-DA93-43B1-8B20-3445F3E088B8}"/>
              </a:ext>
            </a:extLst>
          </p:cNvPr>
          <p:cNvSpPr/>
          <p:nvPr/>
        </p:nvSpPr>
        <p:spPr>
          <a:xfrm>
            <a:off x="3719125" y="946639"/>
            <a:ext cx="2701671" cy="753122"/>
          </a:xfrm>
          <a:prstGeom prst="cloudCallout">
            <a:avLst>
              <a:gd name="adj1" fmla="val -10224"/>
              <a:gd name="adj2" fmla="val 1029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Adresse/ Telefon/ E-Mail</a:t>
            </a:r>
          </a:p>
        </p:txBody>
      </p:sp>
      <p:sp>
        <p:nvSpPr>
          <p:cNvPr id="11" name="Denkblase: wolkenförmig 10">
            <a:extLst>
              <a:ext uri="{FF2B5EF4-FFF2-40B4-BE49-F238E27FC236}">
                <a16:creationId xmlns:a16="http://schemas.microsoft.com/office/drawing/2014/main" id="{21C88FE7-7840-4F33-8D55-B2D493AF33C4}"/>
              </a:ext>
            </a:extLst>
          </p:cNvPr>
          <p:cNvSpPr/>
          <p:nvPr/>
        </p:nvSpPr>
        <p:spPr>
          <a:xfrm>
            <a:off x="4309408" y="3900432"/>
            <a:ext cx="1908680" cy="656068"/>
          </a:xfrm>
          <a:prstGeom prst="cloudCallout">
            <a:avLst>
              <a:gd name="adj1" fmla="val -13347"/>
              <a:gd name="adj2" fmla="val -135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Username</a:t>
            </a:r>
          </a:p>
        </p:txBody>
      </p:sp>
      <p:sp>
        <p:nvSpPr>
          <p:cNvPr id="12" name="Denkblase: wolkenförmig 11">
            <a:extLst>
              <a:ext uri="{FF2B5EF4-FFF2-40B4-BE49-F238E27FC236}">
                <a16:creationId xmlns:a16="http://schemas.microsoft.com/office/drawing/2014/main" id="{8D550063-8955-42F3-996F-39369D2DE6EC}"/>
              </a:ext>
            </a:extLst>
          </p:cNvPr>
          <p:cNvSpPr/>
          <p:nvPr/>
        </p:nvSpPr>
        <p:spPr>
          <a:xfrm>
            <a:off x="715680" y="3453622"/>
            <a:ext cx="1908680" cy="774844"/>
          </a:xfrm>
          <a:prstGeom prst="cloudCallout">
            <a:avLst>
              <a:gd name="adj1" fmla="val 67339"/>
              <a:gd name="adj2" fmla="val -825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Gesund-</a:t>
            </a:r>
            <a:br>
              <a:rPr lang="de-DE" dirty="0"/>
            </a:br>
            <a:r>
              <a:rPr lang="de-DE" dirty="0" err="1"/>
              <a:t>heitsdaten</a:t>
            </a:r>
            <a:endParaRPr lang="de-DE" dirty="0"/>
          </a:p>
        </p:txBody>
      </p:sp>
      <p:sp>
        <p:nvSpPr>
          <p:cNvPr id="13" name="Denkblase: wolkenförmig 12">
            <a:extLst>
              <a:ext uri="{FF2B5EF4-FFF2-40B4-BE49-F238E27FC236}">
                <a16:creationId xmlns:a16="http://schemas.microsoft.com/office/drawing/2014/main" id="{746DD9EE-20A6-41FA-8FD4-A2279BBEB5B8}"/>
              </a:ext>
            </a:extLst>
          </p:cNvPr>
          <p:cNvSpPr/>
          <p:nvPr/>
        </p:nvSpPr>
        <p:spPr>
          <a:xfrm>
            <a:off x="6611865" y="2364042"/>
            <a:ext cx="1700145" cy="1035844"/>
          </a:xfrm>
          <a:prstGeom prst="cloudCallout">
            <a:avLst>
              <a:gd name="adj1" fmla="val -91177"/>
              <a:gd name="adj2" fmla="val -65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Matrikel-</a:t>
            </a:r>
            <a:br>
              <a:rPr lang="de-DE" dirty="0"/>
            </a:br>
            <a:r>
              <a:rPr lang="de-DE" dirty="0" err="1"/>
              <a:t>nummer</a:t>
            </a:r>
            <a:endParaRPr lang="de-DE" dirty="0"/>
          </a:p>
        </p:txBody>
      </p:sp>
      <p:sp>
        <p:nvSpPr>
          <p:cNvPr id="14" name="Denkblase: wolkenförmig 13">
            <a:extLst>
              <a:ext uri="{FF2B5EF4-FFF2-40B4-BE49-F238E27FC236}">
                <a16:creationId xmlns:a16="http://schemas.microsoft.com/office/drawing/2014/main" id="{878599AF-460A-4305-A9FA-697B7EEDFC49}"/>
              </a:ext>
            </a:extLst>
          </p:cNvPr>
          <p:cNvSpPr/>
          <p:nvPr/>
        </p:nvSpPr>
        <p:spPr>
          <a:xfrm>
            <a:off x="2456943" y="1066390"/>
            <a:ext cx="1097689" cy="753122"/>
          </a:xfrm>
          <a:prstGeom prst="cloudCallout">
            <a:avLst>
              <a:gd name="adj1" fmla="val 80041"/>
              <a:gd name="adj2" fmla="val 852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Alter</a:t>
            </a:r>
          </a:p>
        </p:txBody>
      </p:sp>
      <p:sp>
        <p:nvSpPr>
          <p:cNvPr id="5" name="Textfeld 4">
            <a:extLst>
              <a:ext uri="{FF2B5EF4-FFF2-40B4-BE49-F238E27FC236}">
                <a16:creationId xmlns:a16="http://schemas.microsoft.com/office/drawing/2014/main" id="{D641BC64-9950-4F5E-8538-EEFBCA21C41B}"/>
              </a:ext>
            </a:extLst>
          </p:cNvPr>
          <p:cNvSpPr txBox="1"/>
          <p:nvPr/>
        </p:nvSpPr>
        <p:spPr>
          <a:xfrm>
            <a:off x="3097264" y="2264568"/>
            <a:ext cx="2701671" cy="923330"/>
          </a:xfrm>
          <a:prstGeom prst="rect">
            <a:avLst/>
          </a:prstGeom>
          <a:solidFill>
            <a:srgbClr val="8AC2D1"/>
          </a:solidFill>
          <a:ln w="19050">
            <a:solidFill>
              <a:srgbClr val="D64242"/>
            </a:solidFill>
          </a:ln>
        </p:spPr>
        <p:txBody>
          <a:bodyPr wrap="square" rtlCol="0">
            <a:spAutoFit/>
          </a:bodyPr>
          <a:lstStyle/>
          <a:p>
            <a:pPr algn="ctr"/>
            <a:r>
              <a:rPr lang="de-DE" dirty="0"/>
              <a:t>Identifikation,</a:t>
            </a:r>
          </a:p>
          <a:p>
            <a:pPr algn="ctr"/>
            <a:r>
              <a:rPr lang="de-DE" dirty="0"/>
              <a:t>Kombination,</a:t>
            </a:r>
          </a:p>
          <a:p>
            <a:pPr algn="ctr"/>
            <a:r>
              <a:rPr lang="de-DE" dirty="0"/>
              <a:t>Sensible Daten</a:t>
            </a:r>
          </a:p>
        </p:txBody>
      </p:sp>
    </p:spTree>
    <p:extLst>
      <p:ext uri="{BB962C8B-B14F-4D97-AF65-F5344CB8AC3E}">
        <p14:creationId xmlns:p14="http://schemas.microsoft.com/office/powerpoint/2010/main" val="632489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Beispiele Datenarten mit Personenbezug</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spcBef>
                <a:spcPts val="360"/>
              </a:spcBef>
            </a:pPr>
            <a:endParaRPr lang="de-DE" spc="-1" dirty="0">
              <a:sym typeface="Wingdings" panose="05000000000000000000" pitchFamily="2" charset="2"/>
            </a:endParaRPr>
          </a:p>
        </p:txBody>
      </p:sp>
      <p:pic>
        <p:nvPicPr>
          <p:cNvPr id="18" name="Grafik 17">
            <a:extLst>
              <a:ext uri="{FF2B5EF4-FFF2-40B4-BE49-F238E27FC236}">
                <a16:creationId xmlns:a16="http://schemas.microsoft.com/office/drawing/2014/main" id="{0C351342-2BEA-4CCC-A0E0-74ED63BBCF8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550551" y="1788834"/>
            <a:ext cx="1801586" cy="2702379"/>
          </a:xfrm>
          <a:prstGeom prst="rect">
            <a:avLst/>
          </a:prstGeom>
        </p:spPr>
      </p:pic>
      <p:pic>
        <p:nvPicPr>
          <p:cNvPr id="20" name="Grafik 19">
            <a:extLst>
              <a:ext uri="{FF2B5EF4-FFF2-40B4-BE49-F238E27FC236}">
                <a16:creationId xmlns:a16="http://schemas.microsoft.com/office/drawing/2014/main" id="{FF95DC69-F1DF-4174-BA51-29255045100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934015" y="652287"/>
            <a:ext cx="1905761" cy="2541015"/>
          </a:xfrm>
          <a:prstGeom prst="rect">
            <a:avLst/>
          </a:prstGeom>
        </p:spPr>
      </p:pic>
      <p:pic>
        <p:nvPicPr>
          <p:cNvPr id="22" name="Grafik 21">
            <a:extLst>
              <a:ext uri="{FF2B5EF4-FFF2-40B4-BE49-F238E27FC236}">
                <a16:creationId xmlns:a16="http://schemas.microsoft.com/office/drawing/2014/main" id="{AEBEF252-D719-470A-BA23-2B2174AB408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064726" y="1147400"/>
            <a:ext cx="2645228" cy="1763485"/>
          </a:xfrm>
          <a:prstGeom prst="rect">
            <a:avLst/>
          </a:prstGeom>
        </p:spPr>
      </p:pic>
      <p:pic>
        <p:nvPicPr>
          <p:cNvPr id="24" name="Grafik 23">
            <a:extLst>
              <a:ext uri="{FF2B5EF4-FFF2-40B4-BE49-F238E27FC236}">
                <a16:creationId xmlns:a16="http://schemas.microsoft.com/office/drawing/2014/main" id="{264807C2-5A2D-4337-B9ED-A57A208193E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223673" y="3193302"/>
            <a:ext cx="2467429" cy="1387929"/>
          </a:xfrm>
          <a:prstGeom prst="rect">
            <a:avLst/>
          </a:prstGeom>
        </p:spPr>
      </p:pic>
      <p:pic>
        <p:nvPicPr>
          <p:cNvPr id="26" name="Grafik 25">
            <a:extLst>
              <a:ext uri="{FF2B5EF4-FFF2-40B4-BE49-F238E27FC236}">
                <a16:creationId xmlns:a16="http://schemas.microsoft.com/office/drawing/2014/main" id="{F0FAEEA3-2B19-4CB2-B42D-91FA8946FDE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97381" y="3009939"/>
            <a:ext cx="1850572" cy="1387929"/>
          </a:xfrm>
          <a:prstGeom prst="rect">
            <a:avLst/>
          </a:prstGeom>
        </p:spPr>
      </p:pic>
      <p:pic>
        <p:nvPicPr>
          <p:cNvPr id="28" name="Grafik 27">
            <a:extLst>
              <a:ext uri="{FF2B5EF4-FFF2-40B4-BE49-F238E27FC236}">
                <a16:creationId xmlns:a16="http://schemas.microsoft.com/office/drawing/2014/main" id="{543A72FF-356D-4716-8694-B2ADED20DE60}"/>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02895" y="1282192"/>
            <a:ext cx="2256495" cy="1504518"/>
          </a:xfrm>
          <a:prstGeom prst="rect">
            <a:avLst/>
          </a:prstGeom>
        </p:spPr>
      </p:pic>
      <p:sp>
        <p:nvSpPr>
          <p:cNvPr id="2" name="Textfeld 1">
            <a:extLst>
              <a:ext uri="{FF2B5EF4-FFF2-40B4-BE49-F238E27FC236}">
                <a16:creationId xmlns:a16="http://schemas.microsoft.com/office/drawing/2014/main" id="{E5D0DAE5-F8B2-4F86-A359-D8194829CCB7}"/>
              </a:ext>
            </a:extLst>
          </p:cNvPr>
          <p:cNvSpPr txBox="1"/>
          <p:nvPr/>
        </p:nvSpPr>
        <p:spPr>
          <a:xfrm>
            <a:off x="6039649" y="4441369"/>
            <a:ext cx="2036269" cy="215444"/>
          </a:xfrm>
          <a:prstGeom prst="rect">
            <a:avLst/>
          </a:prstGeom>
          <a:noFill/>
        </p:spPr>
        <p:txBody>
          <a:bodyPr wrap="square" rtlCol="0">
            <a:spAutoFit/>
          </a:bodyPr>
          <a:lstStyle/>
          <a:p>
            <a:r>
              <a:rPr lang="de-DE" sz="800" dirty="0"/>
              <a:t>Quelle (alle Bilder): </a:t>
            </a:r>
            <a:r>
              <a:rPr lang="de-DE" sz="800" dirty="0" err="1">
                <a:solidFill>
                  <a:srgbClr val="D64242"/>
                </a:solidFill>
                <a:hlinkClick r:id="rId9">
                  <a:extLst>
                    <a:ext uri="{A12FA001-AC4F-418D-AE19-62706E023703}">
                      <ahyp:hlinkClr xmlns:ahyp="http://schemas.microsoft.com/office/drawing/2018/hyperlinkcolor" val="tx"/>
                    </a:ext>
                  </a:extLst>
                </a:hlinkClick>
              </a:rPr>
              <a:t>Unsplash</a:t>
            </a:r>
            <a:endParaRPr lang="de-DE" sz="800" dirty="0">
              <a:solidFill>
                <a:srgbClr val="D64242"/>
              </a:solidFill>
            </a:endParaRPr>
          </a:p>
        </p:txBody>
      </p:sp>
    </p:spTree>
    <p:extLst>
      <p:ext uri="{BB962C8B-B14F-4D97-AF65-F5344CB8AC3E}">
        <p14:creationId xmlns:p14="http://schemas.microsoft.com/office/powerpoint/2010/main" val="1921418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tertitel 3">
            <a:extLst>
              <a:ext uri="{FF2B5EF4-FFF2-40B4-BE49-F238E27FC236}">
                <a16:creationId xmlns:a16="http://schemas.microsoft.com/office/drawing/2014/main" id="{BBDED3F3-FB0B-4B42-8EE9-24E63EB616F9}"/>
              </a:ext>
            </a:extLst>
          </p:cNvPr>
          <p:cNvSpPr>
            <a:spLocks noGrp="1"/>
          </p:cNvSpPr>
          <p:nvPr>
            <p:ph type="subTitle"/>
          </p:nvPr>
        </p:nvSpPr>
        <p:spPr/>
        <p:txBody>
          <a:bodyPr/>
          <a:lstStyle/>
          <a:p>
            <a:pPr marL="0" indent="0">
              <a:buNone/>
            </a:pPr>
            <a:br>
              <a:rPr lang="de-DE" b="1" dirty="0"/>
            </a:br>
            <a:r>
              <a:rPr lang="de-DE" b="1" dirty="0"/>
              <a:t>PERSONENBEZOGENE DATEN </a:t>
            </a:r>
            <a:br>
              <a:rPr lang="de-DE" b="1" dirty="0"/>
            </a:br>
            <a:r>
              <a:rPr lang="de-DE" b="1" dirty="0"/>
              <a:t>ERHEBEN UND VERARBEITEN</a:t>
            </a:r>
          </a:p>
        </p:txBody>
      </p:sp>
    </p:spTree>
    <p:extLst>
      <p:ext uri="{BB962C8B-B14F-4D97-AF65-F5344CB8AC3E}">
        <p14:creationId xmlns:p14="http://schemas.microsoft.com/office/powerpoint/2010/main" val="2528817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0F6AD1-775E-4E95-9DA4-D2C9F8CFFAA8}"/>
              </a:ext>
            </a:extLst>
          </p:cNvPr>
          <p:cNvSpPr>
            <a:spLocks noGrp="1"/>
          </p:cNvSpPr>
          <p:nvPr>
            <p:ph type="title" idx="4294967295"/>
          </p:nvPr>
        </p:nvSpPr>
        <p:spPr>
          <a:xfrm>
            <a:off x="463930" y="306388"/>
            <a:ext cx="8229600" cy="858837"/>
          </a:xfrm>
        </p:spPr>
        <p:txBody>
          <a:bodyPr anchor="b"/>
          <a:lstStyle/>
          <a:p>
            <a:r>
              <a:rPr lang="de-DE" sz="2000" b="1" dirty="0"/>
              <a:t>IVA3 – VIRTUELLER ASSISTENT ZUR DATENSCHUTZRECHTLICHEN PRÜFUNG</a:t>
            </a:r>
          </a:p>
        </p:txBody>
      </p:sp>
      <p:pic>
        <p:nvPicPr>
          <p:cNvPr id="7" name="Grafik 6">
            <a:extLst>
              <a:ext uri="{FF2B5EF4-FFF2-40B4-BE49-F238E27FC236}">
                <a16:creationId xmlns:a16="http://schemas.microsoft.com/office/drawing/2014/main" id="{E5308784-84C0-4496-B4AA-C7102DA5BA73}"/>
              </a:ext>
            </a:extLst>
          </p:cNvPr>
          <p:cNvPicPr>
            <a:picLocks noChangeAspect="1"/>
          </p:cNvPicPr>
          <p:nvPr/>
        </p:nvPicPr>
        <p:blipFill>
          <a:blip r:embed="rId3"/>
          <a:stretch>
            <a:fillRect/>
          </a:stretch>
        </p:blipFill>
        <p:spPr>
          <a:xfrm>
            <a:off x="473978" y="1294150"/>
            <a:ext cx="6967002" cy="3350403"/>
          </a:xfrm>
          <a:prstGeom prst="rect">
            <a:avLst/>
          </a:prstGeom>
          <a:ln>
            <a:solidFill>
              <a:schemeClr val="tx1"/>
            </a:solidFill>
          </a:ln>
        </p:spPr>
      </p:pic>
      <p:sp>
        <p:nvSpPr>
          <p:cNvPr id="4" name="Rechteck: abgerundete Ecken 3">
            <a:extLst>
              <a:ext uri="{FF2B5EF4-FFF2-40B4-BE49-F238E27FC236}">
                <a16:creationId xmlns:a16="http://schemas.microsoft.com/office/drawing/2014/main" id="{9A7B0434-212B-47E1-B12A-18D215B7D980}"/>
              </a:ext>
            </a:extLst>
          </p:cNvPr>
          <p:cNvSpPr/>
          <p:nvPr/>
        </p:nvSpPr>
        <p:spPr>
          <a:xfrm>
            <a:off x="5805127" y="201337"/>
            <a:ext cx="3271706" cy="16777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Wingdings" panose="05000000000000000000" pitchFamily="2" charset="2"/>
              <a:buChar char="Ø"/>
            </a:pPr>
            <a:r>
              <a:rPr lang="de-DE" sz="1500" dirty="0"/>
              <a:t>Prüfung wissenschaftlicher Vorhaben auf datenschutz-rechtliche Anforderungen</a:t>
            </a:r>
          </a:p>
          <a:p>
            <a:pPr marL="285750" indent="-285750">
              <a:buFont typeface="Wingdings" panose="05000000000000000000" pitchFamily="2" charset="2"/>
              <a:buChar char="Ø"/>
            </a:pPr>
            <a:r>
              <a:rPr lang="de-DE" sz="1500" dirty="0"/>
              <a:t>Juristisch nicht bindend</a:t>
            </a:r>
          </a:p>
          <a:p>
            <a:pPr marL="285750" indent="-285750">
              <a:buFont typeface="Wingdings" panose="05000000000000000000" pitchFamily="2" charset="2"/>
              <a:buChar char="Ø"/>
            </a:pPr>
            <a:r>
              <a:rPr lang="de-DE" sz="1500" dirty="0"/>
              <a:t>Zugang: </a:t>
            </a:r>
            <a:r>
              <a:rPr lang="de-DE" sz="1500" dirty="0" err="1">
                <a:solidFill>
                  <a:srgbClr val="D64242"/>
                </a:solidFill>
                <a:hlinkClick r:id="rId4">
                  <a:extLst>
                    <a:ext uri="{A12FA001-AC4F-418D-AE19-62706E023703}">
                      <ahyp:hlinkClr xmlns:ahyp="http://schemas.microsoft.com/office/drawing/2018/hyperlinkcolor" val="tx"/>
                    </a:ext>
                  </a:extLst>
                </a:hlinkClick>
              </a:rPr>
              <a:t>iVA</a:t>
            </a:r>
            <a:r>
              <a:rPr lang="de-DE" sz="1500" dirty="0">
                <a:solidFill>
                  <a:srgbClr val="D64242"/>
                </a:solidFill>
                <a:hlinkClick r:id="rId4">
                  <a:extLst>
                    <a:ext uri="{A12FA001-AC4F-418D-AE19-62706E023703}">
                      <ahyp:hlinkClr xmlns:ahyp="http://schemas.microsoft.com/office/drawing/2018/hyperlinkcolor" val="tx"/>
                    </a:ext>
                  </a:extLst>
                </a:hlinkClick>
              </a:rPr>
              <a:t> BERD@NFDI</a:t>
            </a:r>
            <a:endParaRPr lang="de-DE" sz="1500" dirty="0">
              <a:solidFill>
                <a:srgbClr val="D64242"/>
              </a:solidFill>
            </a:endParaRPr>
          </a:p>
        </p:txBody>
      </p:sp>
    </p:spTree>
    <p:extLst>
      <p:ext uri="{BB962C8B-B14F-4D97-AF65-F5344CB8AC3E}">
        <p14:creationId xmlns:p14="http://schemas.microsoft.com/office/powerpoint/2010/main" val="3936944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Denkblase: wolkenförmig 26">
            <a:extLst>
              <a:ext uri="{FF2B5EF4-FFF2-40B4-BE49-F238E27FC236}">
                <a16:creationId xmlns:a16="http://schemas.microsoft.com/office/drawing/2014/main" id="{B2ADB543-4005-49B6-BEEA-3EAE8F687911}"/>
              </a:ext>
            </a:extLst>
          </p:cNvPr>
          <p:cNvSpPr/>
          <p:nvPr/>
        </p:nvSpPr>
        <p:spPr>
          <a:xfrm>
            <a:off x="6421153" y="2836908"/>
            <a:ext cx="2059317" cy="1463545"/>
          </a:xfrm>
          <a:prstGeom prst="cloudCallout">
            <a:avLst>
              <a:gd name="adj1" fmla="val -69154"/>
              <a:gd name="adj2" fmla="val -10545"/>
            </a:avLst>
          </a:prstGeom>
          <a:solidFill>
            <a:srgbClr val="8AC2D1"/>
          </a:solidFill>
          <a:ln>
            <a:solidFill>
              <a:srgbClr val="D6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Denkblase: wolkenförmig 25">
            <a:extLst>
              <a:ext uri="{FF2B5EF4-FFF2-40B4-BE49-F238E27FC236}">
                <a16:creationId xmlns:a16="http://schemas.microsoft.com/office/drawing/2014/main" id="{81FF58B1-4AD5-4C85-9662-97D2177086FB}"/>
              </a:ext>
            </a:extLst>
          </p:cNvPr>
          <p:cNvSpPr/>
          <p:nvPr/>
        </p:nvSpPr>
        <p:spPr>
          <a:xfrm>
            <a:off x="5827972" y="969378"/>
            <a:ext cx="2724357" cy="1570424"/>
          </a:xfrm>
          <a:prstGeom prst="cloudCallout">
            <a:avLst>
              <a:gd name="adj1" fmla="val -59456"/>
              <a:gd name="adj2" fmla="val 39705"/>
            </a:avLst>
          </a:prstGeom>
          <a:solidFill>
            <a:srgbClr val="8AC2D1"/>
          </a:solidFill>
          <a:ln>
            <a:solidFill>
              <a:srgbClr val="D6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Denkblase: wolkenförmig 24">
            <a:extLst>
              <a:ext uri="{FF2B5EF4-FFF2-40B4-BE49-F238E27FC236}">
                <a16:creationId xmlns:a16="http://schemas.microsoft.com/office/drawing/2014/main" id="{E9460489-6373-4C6C-8217-8449DB04A06F}"/>
              </a:ext>
            </a:extLst>
          </p:cNvPr>
          <p:cNvSpPr/>
          <p:nvPr/>
        </p:nvSpPr>
        <p:spPr>
          <a:xfrm>
            <a:off x="3469336" y="648478"/>
            <a:ext cx="1746388" cy="1346420"/>
          </a:xfrm>
          <a:prstGeom prst="cloudCallout">
            <a:avLst>
              <a:gd name="adj1" fmla="val 26684"/>
              <a:gd name="adj2" fmla="val 66076"/>
            </a:avLst>
          </a:prstGeom>
          <a:solidFill>
            <a:srgbClr val="8AC2D1"/>
          </a:solidFill>
          <a:ln>
            <a:solidFill>
              <a:srgbClr val="D6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Denkblase: wolkenförmig 23">
            <a:extLst>
              <a:ext uri="{FF2B5EF4-FFF2-40B4-BE49-F238E27FC236}">
                <a16:creationId xmlns:a16="http://schemas.microsoft.com/office/drawing/2014/main" id="{AFBF9327-87EA-4D5D-91C3-8EE9DCB11442}"/>
              </a:ext>
            </a:extLst>
          </p:cNvPr>
          <p:cNvSpPr/>
          <p:nvPr/>
        </p:nvSpPr>
        <p:spPr>
          <a:xfrm>
            <a:off x="957902" y="1112358"/>
            <a:ext cx="2059317" cy="1463545"/>
          </a:xfrm>
          <a:prstGeom prst="cloudCallout">
            <a:avLst>
              <a:gd name="adj1" fmla="val 63076"/>
              <a:gd name="adj2" fmla="val 39070"/>
            </a:avLst>
          </a:prstGeom>
          <a:solidFill>
            <a:srgbClr val="8AC2D1"/>
          </a:solidFill>
          <a:ln>
            <a:solidFill>
              <a:srgbClr val="D6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Denkblase: wolkenförmig 12">
            <a:extLst>
              <a:ext uri="{FF2B5EF4-FFF2-40B4-BE49-F238E27FC236}">
                <a16:creationId xmlns:a16="http://schemas.microsoft.com/office/drawing/2014/main" id="{8289F25B-5598-4AF5-BB27-AE320FDF87F4}"/>
              </a:ext>
            </a:extLst>
          </p:cNvPr>
          <p:cNvSpPr/>
          <p:nvPr/>
        </p:nvSpPr>
        <p:spPr>
          <a:xfrm>
            <a:off x="442376" y="2722170"/>
            <a:ext cx="2059317" cy="1463545"/>
          </a:xfrm>
          <a:prstGeom prst="cloudCallout">
            <a:avLst>
              <a:gd name="adj1" fmla="val 70259"/>
              <a:gd name="adj2" fmla="val -5491"/>
            </a:avLst>
          </a:prstGeom>
          <a:solidFill>
            <a:srgbClr val="8AC2D1"/>
          </a:solidFill>
          <a:ln>
            <a:solidFill>
              <a:srgbClr val="D6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Grundsätze der Verarbeitung personen</a:t>
            </a:r>
            <a:r>
              <a:rPr lang="de-DE" sz="2000" b="1" cap="all" spc="-1" dirty="0">
                <a:solidFill>
                  <a:srgbClr val="000000"/>
                </a:solidFill>
                <a:latin typeface="Arial"/>
                <a:ea typeface="MS PGothic"/>
              </a:rPr>
              <a:t>bezogener Daten</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spcBef>
                <a:spcPts val="360"/>
              </a:spcBef>
            </a:pPr>
            <a:endParaRPr lang="de-DE" spc="-1" dirty="0">
              <a:sym typeface="Wingdings" panose="05000000000000000000" pitchFamily="2" charset="2"/>
            </a:endParaRPr>
          </a:p>
        </p:txBody>
      </p:sp>
      <p:sp>
        <p:nvSpPr>
          <p:cNvPr id="5" name="Sechseck 4">
            <a:extLst>
              <a:ext uri="{FF2B5EF4-FFF2-40B4-BE49-F238E27FC236}">
                <a16:creationId xmlns:a16="http://schemas.microsoft.com/office/drawing/2014/main" id="{99ECE312-6295-45B5-BBB3-8D33BF52D4A8}"/>
              </a:ext>
            </a:extLst>
          </p:cNvPr>
          <p:cNvSpPr/>
          <p:nvPr/>
        </p:nvSpPr>
        <p:spPr bwMode="auto">
          <a:xfrm>
            <a:off x="3165294" y="2282734"/>
            <a:ext cx="2598489" cy="2399922"/>
          </a:xfrm>
          <a:prstGeom prst="hexagon">
            <a:avLst/>
          </a:prstGeom>
          <a:solidFill>
            <a:srgbClr val="8AC2D1"/>
          </a:solidFill>
          <a:ln>
            <a:solidFill>
              <a:srgbClr val="D6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Verwirrte Person">
            <a:extLst>
              <a:ext uri="{FF2B5EF4-FFF2-40B4-BE49-F238E27FC236}">
                <a16:creationId xmlns:a16="http://schemas.microsoft.com/office/drawing/2014/main" id="{5931AC9C-79E6-4AE6-9006-2F9E3CB071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545291" y="2863372"/>
            <a:ext cx="1856996" cy="1856996"/>
          </a:xfrm>
          <a:prstGeom prst="rect">
            <a:avLst/>
          </a:prstGeom>
        </p:spPr>
      </p:pic>
      <p:pic>
        <p:nvPicPr>
          <p:cNvPr id="8" name="Grafik 7" descr="Videokamera">
            <a:extLst>
              <a:ext uri="{FF2B5EF4-FFF2-40B4-BE49-F238E27FC236}">
                <a16:creationId xmlns:a16="http://schemas.microsoft.com/office/drawing/2014/main" id="{8E539286-C3A1-40B7-8C14-33EB2FD9D84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4751745" y="2566643"/>
            <a:ext cx="381627" cy="381627"/>
          </a:xfrm>
          <a:prstGeom prst="rect">
            <a:avLst/>
          </a:prstGeom>
        </p:spPr>
      </p:pic>
      <p:pic>
        <p:nvPicPr>
          <p:cNvPr id="9" name="Grafik 8" descr="Dokument">
            <a:extLst>
              <a:ext uri="{FF2B5EF4-FFF2-40B4-BE49-F238E27FC236}">
                <a16:creationId xmlns:a16="http://schemas.microsoft.com/office/drawing/2014/main" id="{3E878F1F-D3D2-4730-A703-E0D1C1E647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5261960" y="3297163"/>
            <a:ext cx="394869" cy="394869"/>
          </a:xfrm>
          <a:prstGeom prst="rect">
            <a:avLst/>
          </a:prstGeom>
        </p:spPr>
      </p:pic>
      <p:pic>
        <p:nvPicPr>
          <p:cNvPr id="10" name="Grafik 9" descr="Präsentation mit Balkendiagramm">
            <a:extLst>
              <a:ext uri="{FF2B5EF4-FFF2-40B4-BE49-F238E27FC236}">
                <a16:creationId xmlns:a16="http://schemas.microsoft.com/office/drawing/2014/main" id="{4B1FF78B-9549-4FAE-A94D-EB5BC4FFFD0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5009389" y="2931379"/>
            <a:ext cx="387284" cy="387284"/>
          </a:xfrm>
          <a:prstGeom prst="rect">
            <a:avLst/>
          </a:prstGeom>
        </p:spPr>
      </p:pic>
      <p:pic>
        <p:nvPicPr>
          <p:cNvPr id="12" name="Grafik 11" descr="Fernglas">
            <a:extLst>
              <a:ext uri="{FF2B5EF4-FFF2-40B4-BE49-F238E27FC236}">
                <a16:creationId xmlns:a16="http://schemas.microsoft.com/office/drawing/2014/main" id="{6D65FB9C-8707-492E-8E7B-5983F1F88D7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flipH="1">
            <a:off x="3297774" y="3284546"/>
            <a:ext cx="379691" cy="379691"/>
          </a:xfrm>
          <a:prstGeom prst="rect">
            <a:avLst/>
          </a:prstGeom>
        </p:spPr>
      </p:pic>
      <p:pic>
        <p:nvPicPr>
          <p:cNvPr id="14" name="Grafik 13" descr="Internet">
            <a:extLst>
              <a:ext uri="{FF2B5EF4-FFF2-40B4-BE49-F238E27FC236}">
                <a16:creationId xmlns:a16="http://schemas.microsoft.com/office/drawing/2014/main" id="{3B0F52BD-7B12-423D-9C8A-7521AABBFF3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flipH="1">
            <a:off x="4268644" y="2408606"/>
            <a:ext cx="381624" cy="381624"/>
          </a:xfrm>
          <a:prstGeom prst="rect">
            <a:avLst/>
          </a:prstGeom>
        </p:spPr>
      </p:pic>
      <p:pic>
        <p:nvPicPr>
          <p:cNvPr id="16" name="Grafik 15" descr="Datenbank">
            <a:extLst>
              <a:ext uri="{FF2B5EF4-FFF2-40B4-BE49-F238E27FC236}">
                <a16:creationId xmlns:a16="http://schemas.microsoft.com/office/drawing/2014/main" id="{7A278953-8894-4011-8279-9738099D1FC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flipH="1">
            <a:off x="3491612" y="2947473"/>
            <a:ext cx="394869" cy="394869"/>
          </a:xfrm>
          <a:prstGeom prst="rect">
            <a:avLst/>
          </a:prstGeom>
        </p:spPr>
      </p:pic>
      <p:pic>
        <p:nvPicPr>
          <p:cNvPr id="17" name="Grafik 16" descr="Kamera">
            <a:extLst>
              <a:ext uri="{FF2B5EF4-FFF2-40B4-BE49-F238E27FC236}">
                <a16:creationId xmlns:a16="http://schemas.microsoft.com/office/drawing/2014/main" id="{15BE33F7-0BC6-4421-A4B4-4D9749F11323}"/>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flipH="1">
            <a:off x="3761432" y="2562484"/>
            <a:ext cx="379691" cy="379691"/>
          </a:xfrm>
          <a:prstGeom prst="rect">
            <a:avLst/>
          </a:prstGeom>
        </p:spPr>
      </p:pic>
      <p:sp>
        <p:nvSpPr>
          <p:cNvPr id="2" name="Textfeld 1">
            <a:extLst>
              <a:ext uri="{FF2B5EF4-FFF2-40B4-BE49-F238E27FC236}">
                <a16:creationId xmlns:a16="http://schemas.microsoft.com/office/drawing/2014/main" id="{B22E63AF-F03A-4933-8E60-CEE3B891BFAE}"/>
              </a:ext>
            </a:extLst>
          </p:cNvPr>
          <p:cNvSpPr txBox="1"/>
          <p:nvPr/>
        </p:nvSpPr>
        <p:spPr>
          <a:xfrm>
            <a:off x="5993489" y="1329756"/>
            <a:ext cx="2298450" cy="923330"/>
          </a:xfrm>
          <a:prstGeom prst="rect">
            <a:avLst/>
          </a:prstGeom>
          <a:noFill/>
          <a:ln w="12700">
            <a:noFill/>
          </a:ln>
        </p:spPr>
        <p:txBody>
          <a:bodyPr wrap="square" rtlCol="0">
            <a:spAutoFit/>
          </a:bodyPr>
          <a:lstStyle/>
          <a:p>
            <a:pPr algn="ctr"/>
            <a:r>
              <a:rPr lang="de-DE" dirty="0"/>
              <a:t>Rechtmäßig gesetz-</a:t>
            </a:r>
          </a:p>
          <a:p>
            <a:pPr algn="ctr"/>
            <a:r>
              <a:rPr lang="de-DE" dirty="0" err="1"/>
              <a:t>liche</a:t>
            </a:r>
            <a:r>
              <a:rPr lang="de-DE" dirty="0"/>
              <a:t> Grundlage vorhanden</a:t>
            </a:r>
          </a:p>
        </p:txBody>
      </p:sp>
      <p:sp>
        <p:nvSpPr>
          <p:cNvPr id="3" name="Textfeld 2">
            <a:extLst>
              <a:ext uri="{FF2B5EF4-FFF2-40B4-BE49-F238E27FC236}">
                <a16:creationId xmlns:a16="http://schemas.microsoft.com/office/drawing/2014/main" id="{DBC94D44-E9A6-4E6C-BD32-719D15016D2B}"/>
              </a:ext>
            </a:extLst>
          </p:cNvPr>
          <p:cNvSpPr txBox="1"/>
          <p:nvPr/>
        </p:nvSpPr>
        <p:spPr>
          <a:xfrm>
            <a:off x="586896" y="2941480"/>
            <a:ext cx="1720773" cy="923330"/>
          </a:xfrm>
          <a:prstGeom prst="rect">
            <a:avLst/>
          </a:prstGeom>
          <a:noFill/>
          <a:ln w="12700">
            <a:noFill/>
          </a:ln>
        </p:spPr>
        <p:txBody>
          <a:bodyPr wrap="square" rtlCol="0">
            <a:spAutoFit/>
          </a:bodyPr>
          <a:lstStyle/>
          <a:p>
            <a:pPr algn="ctr"/>
            <a:r>
              <a:rPr lang="de-DE" dirty="0"/>
              <a:t>Transparenz der </a:t>
            </a:r>
            <a:r>
              <a:rPr lang="de-DE" dirty="0" err="1"/>
              <a:t>Datenver-arbeitung</a:t>
            </a:r>
            <a:endParaRPr lang="de-DE" dirty="0"/>
          </a:p>
        </p:txBody>
      </p:sp>
      <p:sp>
        <p:nvSpPr>
          <p:cNvPr id="4" name="Textfeld 3">
            <a:extLst>
              <a:ext uri="{FF2B5EF4-FFF2-40B4-BE49-F238E27FC236}">
                <a16:creationId xmlns:a16="http://schemas.microsoft.com/office/drawing/2014/main" id="{F3C393DD-7277-437A-A1D1-752AC6568023}"/>
              </a:ext>
            </a:extLst>
          </p:cNvPr>
          <p:cNvSpPr txBox="1"/>
          <p:nvPr/>
        </p:nvSpPr>
        <p:spPr>
          <a:xfrm>
            <a:off x="1262495" y="1329317"/>
            <a:ext cx="1459495" cy="923330"/>
          </a:xfrm>
          <a:prstGeom prst="rect">
            <a:avLst/>
          </a:prstGeom>
          <a:noFill/>
          <a:ln w="12700">
            <a:noFill/>
          </a:ln>
        </p:spPr>
        <p:txBody>
          <a:bodyPr wrap="square" rtlCol="0">
            <a:spAutoFit/>
          </a:bodyPr>
          <a:lstStyle/>
          <a:p>
            <a:pPr algn="ctr"/>
            <a:r>
              <a:rPr lang="de-DE" dirty="0"/>
              <a:t>Für einen definierten Zweck</a:t>
            </a:r>
          </a:p>
        </p:txBody>
      </p:sp>
      <p:sp>
        <p:nvSpPr>
          <p:cNvPr id="18" name="Textfeld 17">
            <a:extLst>
              <a:ext uri="{FF2B5EF4-FFF2-40B4-BE49-F238E27FC236}">
                <a16:creationId xmlns:a16="http://schemas.microsoft.com/office/drawing/2014/main" id="{55B9690E-A5DD-4E0E-B4AE-5B898D80BBD7}"/>
              </a:ext>
            </a:extLst>
          </p:cNvPr>
          <p:cNvSpPr txBox="1"/>
          <p:nvPr/>
        </p:nvSpPr>
        <p:spPr>
          <a:xfrm>
            <a:off x="3567325" y="1000963"/>
            <a:ext cx="1551065" cy="646331"/>
          </a:xfrm>
          <a:prstGeom prst="rect">
            <a:avLst/>
          </a:prstGeom>
          <a:noFill/>
          <a:ln w="12700">
            <a:noFill/>
          </a:ln>
        </p:spPr>
        <p:txBody>
          <a:bodyPr wrap="square" rtlCol="0">
            <a:spAutoFit/>
          </a:bodyPr>
          <a:lstStyle/>
          <a:p>
            <a:pPr algn="ctr"/>
            <a:r>
              <a:rPr lang="de-DE" dirty="0"/>
              <a:t>Datenspar-</a:t>
            </a:r>
            <a:r>
              <a:rPr lang="de-DE" dirty="0" err="1"/>
              <a:t>samkeit</a:t>
            </a:r>
            <a:endParaRPr lang="de-DE" dirty="0"/>
          </a:p>
        </p:txBody>
      </p:sp>
      <p:sp>
        <p:nvSpPr>
          <p:cNvPr id="21" name="Textfeld 20">
            <a:extLst>
              <a:ext uri="{FF2B5EF4-FFF2-40B4-BE49-F238E27FC236}">
                <a16:creationId xmlns:a16="http://schemas.microsoft.com/office/drawing/2014/main" id="{43F20087-C175-476B-A246-B85DE3AF7B3D}"/>
              </a:ext>
            </a:extLst>
          </p:cNvPr>
          <p:cNvSpPr txBox="1"/>
          <p:nvPr/>
        </p:nvSpPr>
        <p:spPr>
          <a:xfrm>
            <a:off x="6547561" y="3126024"/>
            <a:ext cx="1763434" cy="923330"/>
          </a:xfrm>
          <a:prstGeom prst="rect">
            <a:avLst/>
          </a:prstGeom>
          <a:noFill/>
          <a:ln w="12700">
            <a:noFill/>
          </a:ln>
        </p:spPr>
        <p:txBody>
          <a:bodyPr wrap="square" rtlCol="0">
            <a:spAutoFit/>
          </a:bodyPr>
          <a:lstStyle/>
          <a:p>
            <a:pPr algn="ctr"/>
            <a:r>
              <a:rPr lang="de-DE" dirty="0"/>
              <a:t>Vor Verlust und Missbrauch geschützt</a:t>
            </a:r>
          </a:p>
        </p:txBody>
      </p:sp>
    </p:spTree>
    <p:extLst>
      <p:ext uri="{BB962C8B-B14F-4D97-AF65-F5344CB8AC3E}">
        <p14:creationId xmlns:p14="http://schemas.microsoft.com/office/powerpoint/2010/main" val="1045233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Verarbeitung personen</a:t>
            </a:r>
            <a:r>
              <a:rPr lang="de-DE" sz="2000" b="1" cap="all" spc="-1" dirty="0">
                <a:solidFill>
                  <a:srgbClr val="000000"/>
                </a:solidFill>
                <a:latin typeface="Arial"/>
                <a:ea typeface="MS PGothic"/>
              </a:rPr>
              <a:t>bezogener Daten</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85750" indent="-285750">
              <a:spcBef>
                <a:spcPts val="360"/>
              </a:spcBef>
              <a:buFont typeface="Wingdings" panose="05000000000000000000" pitchFamily="2" charset="2"/>
              <a:buChar char="Ø"/>
            </a:pPr>
            <a:r>
              <a:rPr lang="de-DE" spc="-1" dirty="0">
                <a:solidFill>
                  <a:srgbClr val="D64242"/>
                </a:solidFill>
                <a:sym typeface="Wingdings" panose="05000000000000000000" pitchFamily="2" charset="2"/>
                <a:hlinkClick r:id="rId3">
                  <a:extLst>
                    <a:ext uri="{A12FA001-AC4F-418D-AE19-62706E023703}">
                      <ahyp:hlinkClr xmlns:ahyp="http://schemas.microsoft.com/office/drawing/2018/hyperlinkcolor" val="tx"/>
                    </a:ext>
                  </a:extLst>
                </a:hlinkClick>
              </a:rPr>
              <a:t>Art. 6, DSGVO</a:t>
            </a:r>
            <a:r>
              <a:rPr lang="de-DE" spc="-1" dirty="0">
                <a:sym typeface="Wingdings" panose="05000000000000000000" pitchFamily="2" charset="2"/>
              </a:rPr>
              <a:t>: Rechtmäßigkeit der Verarbeitung</a:t>
            </a:r>
          </a:p>
          <a:p>
            <a:pPr marL="800100" lvl="1" indent="-342900">
              <a:spcBef>
                <a:spcPts val="360"/>
              </a:spcBef>
              <a:buClr>
                <a:srgbClr val="D64242"/>
              </a:buClr>
              <a:buFont typeface="Arial" panose="020B0604020202020204" pitchFamily="34" charset="0"/>
              <a:buChar char="•"/>
            </a:pPr>
            <a:r>
              <a:rPr lang="de-DE" b="1" spc="-1" dirty="0">
                <a:sym typeface="Wingdings" panose="05000000000000000000" pitchFamily="2" charset="2"/>
              </a:rPr>
              <a:t>Einwilligung</a:t>
            </a:r>
            <a:r>
              <a:rPr lang="de-DE" spc="-1" dirty="0">
                <a:sym typeface="Wingdings" panose="05000000000000000000" pitchFamily="2" charset="2"/>
              </a:rPr>
              <a:t> der betroffenen Person(en) (zweckgebunden)</a:t>
            </a:r>
          </a:p>
          <a:p>
            <a:pPr marL="800100" lvl="1" indent="-342900">
              <a:spcBef>
                <a:spcPts val="360"/>
              </a:spcBef>
              <a:buClr>
                <a:srgbClr val="D64242"/>
              </a:buClr>
              <a:buFont typeface="Arial" panose="020B0604020202020204" pitchFamily="34" charset="0"/>
              <a:buChar char="•"/>
            </a:pPr>
            <a:r>
              <a:rPr lang="de-DE" spc="-1" dirty="0">
                <a:sym typeface="Wingdings" panose="05000000000000000000" pitchFamily="2" charset="2"/>
              </a:rPr>
              <a:t>Verarbeitung zur Erfüllung einer Aufgabe im öffentlichen Interesse oder eines Vertrages erforderlich</a:t>
            </a:r>
          </a:p>
          <a:p>
            <a:pPr marL="800100" lvl="1" indent="-342900">
              <a:spcBef>
                <a:spcPts val="360"/>
              </a:spcBef>
              <a:buClr>
                <a:srgbClr val="D64242"/>
              </a:buClr>
              <a:buFont typeface="Arial" panose="020B0604020202020204" pitchFamily="34" charset="0"/>
              <a:buChar char="•"/>
            </a:pPr>
            <a:r>
              <a:rPr lang="de-DE" spc="-1" dirty="0">
                <a:sym typeface="Wingdings" panose="05000000000000000000" pitchFamily="2" charset="2"/>
              </a:rPr>
              <a:t>...</a:t>
            </a:r>
          </a:p>
          <a:p>
            <a:pPr marL="342900" indent="-342900">
              <a:spcBef>
                <a:spcPts val="360"/>
              </a:spcBef>
              <a:buFont typeface="Wingdings" panose="05000000000000000000" pitchFamily="2" charset="2"/>
              <a:buChar char="Ø"/>
            </a:pPr>
            <a:r>
              <a:rPr lang="de-DE" spc="-1" dirty="0">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Art. 89, DSGVO</a:t>
            </a:r>
            <a:r>
              <a:rPr lang="de-DE" spc="-1" dirty="0">
                <a:sym typeface="Wingdings" panose="05000000000000000000" pitchFamily="2" charset="2"/>
              </a:rPr>
              <a:t>: Verarbeitung von personenbezogenen Daten zu wissenschaftlichen Zwecken (u.a.)</a:t>
            </a:r>
          </a:p>
          <a:p>
            <a:pPr marL="800100" lvl="1" indent="-342900">
              <a:spcBef>
                <a:spcPts val="360"/>
              </a:spcBef>
              <a:buClr>
                <a:srgbClr val="D64242"/>
              </a:buClr>
              <a:buFont typeface="Arial" panose="020B0604020202020204" pitchFamily="34" charset="0"/>
              <a:buChar char="•"/>
            </a:pPr>
            <a:r>
              <a:rPr lang="de-DE" spc="-1" dirty="0">
                <a:sym typeface="Wingdings" panose="05000000000000000000" pitchFamily="2" charset="2"/>
              </a:rPr>
              <a:t>Zu </a:t>
            </a:r>
            <a:r>
              <a:rPr lang="de-DE" b="1" spc="-1" dirty="0">
                <a:sym typeface="Wingdings" panose="05000000000000000000" pitchFamily="2" charset="2"/>
              </a:rPr>
              <a:t>definierten</a:t>
            </a:r>
            <a:r>
              <a:rPr lang="de-DE" spc="-1" dirty="0">
                <a:sym typeface="Wingdings" panose="05000000000000000000" pitchFamily="2" charset="2"/>
              </a:rPr>
              <a:t> wissenschaftlichen Zwecken Datenauswertung möglich</a:t>
            </a:r>
          </a:p>
          <a:p>
            <a:pPr marL="800100" lvl="1" indent="-342900">
              <a:spcBef>
                <a:spcPts val="360"/>
              </a:spcBef>
              <a:buClr>
                <a:srgbClr val="D64242"/>
              </a:buClr>
              <a:buFont typeface="Arial" panose="020B0604020202020204" pitchFamily="34" charset="0"/>
              <a:buChar char="•"/>
            </a:pPr>
            <a:r>
              <a:rPr lang="de-DE" spc="-1" dirty="0">
                <a:sym typeface="Wingdings" panose="05000000000000000000" pitchFamily="2" charset="2"/>
              </a:rPr>
              <a:t>Rechte betroffener Personen müssen gewahrt bleiben, </a:t>
            </a:r>
            <a:r>
              <a:rPr lang="de-DE" b="1" spc="-1" dirty="0">
                <a:sym typeface="Wingdings" panose="05000000000000000000" pitchFamily="2" charset="2"/>
              </a:rPr>
              <a:t>Grundsatz der Datenminimierung</a:t>
            </a:r>
            <a:r>
              <a:rPr lang="de-DE" spc="-1" dirty="0">
                <a:sym typeface="Wingdings" panose="05000000000000000000" pitchFamily="2" charset="2"/>
              </a:rPr>
              <a:t>  technische oder organisatorische Maßnahmen (z. Bsp. Pseudonymisierung, informierte Einwilligung)</a:t>
            </a:r>
          </a:p>
        </p:txBody>
      </p:sp>
    </p:spTree>
    <p:extLst>
      <p:ext uri="{BB962C8B-B14F-4D97-AF65-F5344CB8AC3E}">
        <p14:creationId xmlns:p14="http://schemas.microsoft.com/office/powerpoint/2010/main" val="3837249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Pflichten – Erhebung und Verarbeitung</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2900"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Abwägung Forschungsinteresse und Schutzbelangen </a:t>
            </a:r>
            <a:br>
              <a:rPr lang="de-DE" sz="1600" spc="-1" dirty="0">
                <a:sym typeface="Wingdings" panose="05000000000000000000" pitchFamily="2" charset="2"/>
              </a:rPr>
            </a:br>
            <a:r>
              <a:rPr lang="de-DE" sz="1600" spc="-1" dirty="0">
                <a:sym typeface="Wingdings" panose="05000000000000000000" pitchFamily="2" charset="2"/>
              </a:rPr>
              <a:t>Betroffener </a:t>
            </a:r>
            <a:r>
              <a:rPr lang="de-DE" sz="1600" b="1" spc="-1" dirty="0">
                <a:sym typeface="Wingdings" panose="05000000000000000000" pitchFamily="2" charset="2"/>
              </a:rPr>
              <a:t>von Anfang an</a:t>
            </a:r>
          </a:p>
          <a:p>
            <a:pPr marL="800100" lvl="1"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Welche Angaben werden </a:t>
            </a:r>
            <a:r>
              <a:rPr lang="de-DE" sz="1600" b="1" spc="-1" dirty="0">
                <a:sym typeface="Wingdings" panose="05000000000000000000" pitchFamily="2" charset="2"/>
              </a:rPr>
              <a:t>zwingend</a:t>
            </a:r>
            <a:r>
              <a:rPr lang="de-DE" sz="1600" spc="-1" dirty="0">
                <a:sym typeface="Wingdings" panose="05000000000000000000" pitchFamily="2" charset="2"/>
              </a:rPr>
              <a:t> benötigt?</a:t>
            </a:r>
          </a:p>
          <a:p>
            <a:pPr marL="342900"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Betroffene über Forschungszweck </a:t>
            </a:r>
            <a:r>
              <a:rPr lang="de-DE" sz="1600" b="1" spc="-1" dirty="0">
                <a:sym typeface="Wingdings" panose="05000000000000000000" pitchFamily="2" charset="2"/>
              </a:rPr>
              <a:t>aufklären</a:t>
            </a:r>
          </a:p>
          <a:p>
            <a:pPr marL="800100" lvl="1"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Informierte Einwilligung</a:t>
            </a:r>
          </a:p>
          <a:p>
            <a:pPr marL="342900"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Getrennte, sichere Speicherung von personenbezogenen und Forschungsdaten</a:t>
            </a:r>
          </a:p>
          <a:p>
            <a:pPr marL="800100" lvl="1"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Pseudonymisierung</a:t>
            </a:r>
          </a:p>
          <a:p>
            <a:pPr marL="800100" lvl="1"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Verschlüsselung</a:t>
            </a:r>
          </a:p>
          <a:p>
            <a:pPr marL="800100" lvl="1"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Zugriffskontrolle</a:t>
            </a:r>
          </a:p>
          <a:p>
            <a:pPr marL="342900"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Verfahrensverzeichnis (mit Datenschutzbeauftragtem) anlegen </a:t>
            </a:r>
            <a:br>
              <a:rPr lang="de-DE" sz="1600" spc="-1" dirty="0">
                <a:sym typeface="Wingdings" panose="05000000000000000000" pitchFamily="2" charset="2"/>
              </a:rPr>
            </a:br>
            <a:r>
              <a:rPr lang="de-DE" sz="1600" spc="-1" dirty="0">
                <a:sym typeface="Wingdings" panose="05000000000000000000" pitchFamily="2" charset="2"/>
              </a:rPr>
              <a:t>(</a:t>
            </a:r>
            <a:r>
              <a:rPr lang="de-DE" sz="1600" spc="-1" dirty="0">
                <a:solidFill>
                  <a:srgbClr val="D64242"/>
                </a:solidFill>
                <a:sym typeface="Wingdings" panose="05000000000000000000" pitchFamily="2" charset="2"/>
                <a:hlinkClick r:id="rId3">
                  <a:extLst>
                    <a:ext uri="{A12FA001-AC4F-418D-AE19-62706E023703}">
                      <ahyp:hlinkClr xmlns:ahyp="http://schemas.microsoft.com/office/drawing/2018/hyperlinkcolor" val="tx"/>
                    </a:ext>
                  </a:extLst>
                </a:hlinkClick>
              </a:rPr>
              <a:t>Art. 30, DSGVO</a:t>
            </a:r>
            <a:r>
              <a:rPr lang="de-DE" sz="1600" spc="-1" dirty="0">
                <a:solidFill>
                  <a:srgbClr val="D64242"/>
                </a:solidFill>
                <a:sym typeface="Wingdings" panose="05000000000000000000" pitchFamily="2" charset="2"/>
              </a:rPr>
              <a:t> </a:t>
            </a:r>
            <a:r>
              <a:rPr lang="de-DE" sz="1600" spc="-1" dirty="0">
                <a:sym typeface="Wingdings" panose="05000000000000000000" pitchFamily="2" charset="2"/>
              </a:rPr>
              <a:t>,</a:t>
            </a:r>
            <a:r>
              <a:rPr lang="de-DE" sz="1600" spc="-1" dirty="0">
                <a:solidFill>
                  <a:srgbClr val="D64242"/>
                </a:solidFill>
                <a:sym typeface="Wingdings" panose="05000000000000000000" pitchFamily="2" charset="2"/>
              </a:rPr>
              <a:t> </a:t>
            </a:r>
            <a:r>
              <a:rPr lang="de-DE" sz="1600" spc="-1" dirty="0">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Muster </a:t>
            </a:r>
            <a:r>
              <a:rPr lang="de-DE" sz="1600" spc="-1" dirty="0" err="1">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BfDI</a:t>
            </a:r>
            <a:r>
              <a:rPr lang="de-DE" sz="1600" spc="-1" dirty="0">
                <a:sym typeface="Wingdings" panose="05000000000000000000" pitchFamily="2" charset="2"/>
              </a:rPr>
              <a:t>)</a:t>
            </a:r>
          </a:p>
          <a:p>
            <a:pPr marL="342900" indent="-342900">
              <a:spcBef>
                <a:spcPts val="360"/>
              </a:spcBef>
              <a:buClr>
                <a:srgbClr val="D64242"/>
              </a:buClr>
              <a:buFont typeface="Arial" panose="020B0604020202020204" pitchFamily="34" charset="0"/>
              <a:buChar char="•"/>
            </a:pPr>
            <a:r>
              <a:rPr lang="de-DE" sz="1600" spc="-1" dirty="0">
                <a:sym typeface="Wingdings" panose="05000000000000000000" pitchFamily="2" charset="2"/>
              </a:rPr>
              <a:t>Löschen (Löschkonzept) oder Anonymisieren nach Abschluss der Forschungstätigkeit</a:t>
            </a:r>
          </a:p>
          <a:p>
            <a:pPr marL="342900" indent="-342900">
              <a:spcBef>
                <a:spcPts val="360"/>
              </a:spcBef>
              <a:buFont typeface="Arial" panose="020B0604020202020204" pitchFamily="34" charset="0"/>
              <a:buChar char="•"/>
            </a:pPr>
            <a:endParaRPr lang="de-DE" sz="2000" spc="-1" dirty="0">
              <a:sym typeface="Wingdings" panose="05000000000000000000" pitchFamily="2" charset="2"/>
            </a:endParaRPr>
          </a:p>
          <a:p>
            <a:pPr marL="342900" indent="-342900">
              <a:spcBef>
                <a:spcPts val="360"/>
              </a:spcBef>
              <a:buFont typeface="Arial" panose="020B0604020202020204" pitchFamily="34" charset="0"/>
              <a:buChar char="•"/>
            </a:pPr>
            <a:endParaRPr lang="de-DE" sz="2000" spc="-1" dirty="0">
              <a:sym typeface="Wingdings" panose="05000000000000000000" pitchFamily="2" charset="2"/>
            </a:endParaRPr>
          </a:p>
        </p:txBody>
      </p:sp>
      <p:sp>
        <p:nvSpPr>
          <p:cNvPr id="2" name="Explosion: 8 Zacken 1">
            <a:extLst>
              <a:ext uri="{FF2B5EF4-FFF2-40B4-BE49-F238E27FC236}">
                <a16:creationId xmlns:a16="http://schemas.microsoft.com/office/drawing/2014/main" id="{94DE9804-2A38-4E65-8C80-0B3D7A8F1224}"/>
              </a:ext>
            </a:extLst>
          </p:cNvPr>
          <p:cNvSpPr/>
          <p:nvPr/>
        </p:nvSpPr>
        <p:spPr>
          <a:xfrm rot="1340463">
            <a:off x="6386852" y="324774"/>
            <a:ext cx="2840331" cy="218599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Prinzip der Datenspar-</a:t>
            </a:r>
          </a:p>
          <a:p>
            <a:pPr algn="ctr"/>
            <a:r>
              <a:rPr lang="de-DE" sz="1600" dirty="0" err="1"/>
              <a:t>samkeit</a:t>
            </a:r>
            <a:endParaRPr lang="de-DE" sz="1600" dirty="0"/>
          </a:p>
        </p:txBody>
      </p:sp>
    </p:spTree>
    <p:extLst>
      <p:ext uri="{BB962C8B-B14F-4D97-AF65-F5344CB8AC3E}">
        <p14:creationId xmlns:p14="http://schemas.microsoft.com/office/powerpoint/2010/main" val="1093909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Exkurs: Informierte Einwilligung</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85750" indent="-285750">
              <a:spcBef>
                <a:spcPts val="360"/>
              </a:spcBef>
              <a:buClr>
                <a:srgbClr val="D64242"/>
              </a:buClr>
              <a:buFont typeface="Wingdings" panose="05000000000000000000" pitchFamily="2" charset="2"/>
              <a:buChar char="Ø"/>
            </a:pPr>
            <a:r>
              <a:rPr lang="de-DE" sz="1500" spc="-1" dirty="0">
                <a:sym typeface="Wingdings" panose="05000000000000000000" pitchFamily="2" charset="2"/>
              </a:rPr>
              <a:t>I.d.R. für jede Nutzung personenbezogener Daten (Erhebung, Verarbeitung, Archivierung, Veröffentlichung, Anschlussnutzung (in der Lehre))</a:t>
            </a:r>
          </a:p>
          <a:p>
            <a:pPr algn="ctr">
              <a:spcBef>
                <a:spcPts val="360"/>
              </a:spcBef>
            </a:pPr>
            <a:endParaRPr lang="de-DE" sz="1500" b="1" spc="-1" dirty="0">
              <a:sym typeface="Wingdings" panose="05000000000000000000" pitchFamily="2" charset="2"/>
            </a:endParaRPr>
          </a:p>
          <a:p>
            <a:pPr algn="ctr">
              <a:spcBef>
                <a:spcPts val="360"/>
              </a:spcBef>
            </a:pPr>
            <a:r>
              <a:rPr lang="de-DE" sz="2000" b="1" spc="-1" dirty="0">
                <a:sym typeface="Wingdings" panose="05000000000000000000" pitchFamily="2" charset="2"/>
              </a:rPr>
              <a:t>Formale Anforderungen</a:t>
            </a:r>
          </a:p>
          <a:p>
            <a:pPr>
              <a:spcBef>
                <a:spcPts val="360"/>
              </a:spcBef>
            </a:pPr>
            <a:endParaRPr lang="de-DE" sz="1500" spc="-1" dirty="0">
              <a:sym typeface="Wingdings" panose="05000000000000000000" pitchFamily="2" charset="2"/>
            </a:endParaRPr>
          </a:p>
          <a:p>
            <a:pPr marL="800100" lvl="1" indent="-342900">
              <a:spcBef>
                <a:spcPts val="360"/>
              </a:spcBef>
              <a:buFontTx/>
              <a:buChar char="-"/>
            </a:pPr>
            <a:endParaRPr lang="de-DE" sz="1500" spc="-1" dirty="0">
              <a:sym typeface="Wingdings" panose="05000000000000000000" pitchFamily="2" charset="2"/>
            </a:endParaRPr>
          </a:p>
          <a:p>
            <a:pPr marL="800100" lvl="1" indent="-342900">
              <a:spcBef>
                <a:spcPts val="360"/>
              </a:spcBef>
              <a:buFontTx/>
              <a:buChar char="-"/>
            </a:pPr>
            <a:endParaRPr lang="de-DE" sz="1500" spc="-1" dirty="0">
              <a:sym typeface="Wingdings" panose="05000000000000000000" pitchFamily="2" charset="2"/>
            </a:endParaRPr>
          </a:p>
          <a:p>
            <a:pPr marL="800100" lvl="1" indent="-342900">
              <a:spcBef>
                <a:spcPts val="360"/>
              </a:spcBef>
              <a:buFontTx/>
              <a:buChar char="-"/>
            </a:pPr>
            <a:endParaRPr lang="de-DE" sz="1500" spc="-1" dirty="0">
              <a:sym typeface="Wingdings" panose="05000000000000000000" pitchFamily="2" charset="2"/>
            </a:endParaRPr>
          </a:p>
          <a:p>
            <a:pPr marL="800100" lvl="1" indent="-342900">
              <a:spcBef>
                <a:spcPts val="360"/>
              </a:spcBef>
              <a:buFontTx/>
              <a:buChar char="-"/>
            </a:pPr>
            <a:endParaRPr lang="de-DE" sz="1500" spc="-1" dirty="0">
              <a:sym typeface="Wingdings" panose="05000000000000000000" pitchFamily="2" charset="2"/>
            </a:endParaRPr>
          </a:p>
          <a:p>
            <a:pPr marL="800100" lvl="1" indent="-342900">
              <a:spcBef>
                <a:spcPts val="360"/>
              </a:spcBef>
              <a:buFontTx/>
              <a:buChar char="-"/>
            </a:pPr>
            <a:endParaRPr lang="de-DE" sz="1500" spc="-1" dirty="0">
              <a:sym typeface="Wingdings" panose="05000000000000000000" pitchFamily="2" charset="2"/>
            </a:endParaRPr>
          </a:p>
          <a:p>
            <a:pPr marL="800100" lvl="1" indent="-342900">
              <a:spcBef>
                <a:spcPts val="360"/>
              </a:spcBef>
              <a:buFontTx/>
              <a:buChar char="-"/>
            </a:pPr>
            <a:endParaRPr lang="de-DE" sz="1500" spc="-1" dirty="0">
              <a:sym typeface="Wingdings" panose="05000000000000000000" pitchFamily="2" charset="2"/>
            </a:endParaRPr>
          </a:p>
          <a:p>
            <a:pPr lvl="1">
              <a:spcBef>
                <a:spcPts val="360"/>
              </a:spcBef>
            </a:pPr>
            <a:endParaRPr lang="de-DE" sz="2000" spc="-1" dirty="0">
              <a:sym typeface="Wingdings" panose="05000000000000000000" pitchFamily="2" charset="2"/>
            </a:endParaRPr>
          </a:p>
          <a:p>
            <a:pPr marL="800100" lvl="1" indent="-342900">
              <a:spcBef>
                <a:spcPts val="360"/>
              </a:spcBef>
              <a:buFontTx/>
              <a:buChar char="-"/>
            </a:pPr>
            <a:endParaRPr lang="de-DE" sz="2000" spc="-1" dirty="0">
              <a:sym typeface="Wingdings" panose="05000000000000000000" pitchFamily="2" charset="2"/>
            </a:endParaRPr>
          </a:p>
          <a:p>
            <a:pPr marL="342900" indent="-342900">
              <a:spcBef>
                <a:spcPts val="360"/>
              </a:spcBef>
              <a:buFontTx/>
              <a:buChar char="-"/>
            </a:pPr>
            <a:endParaRPr lang="de-DE" sz="2000" spc="-1" dirty="0">
              <a:sym typeface="Wingdings" panose="05000000000000000000" pitchFamily="2" charset="2"/>
            </a:endParaRPr>
          </a:p>
          <a:p>
            <a:pPr marL="342900" indent="-342900">
              <a:spcBef>
                <a:spcPts val="360"/>
              </a:spcBef>
              <a:buFontTx/>
              <a:buChar char="-"/>
            </a:pPr>
            <a:endParaRPr lang="de-DE" sz="2000" spc="-1" dirty="0">
              <a:sym typeface="Wingdings" panose="05000000000000000000" pitchFamily="2" charset="2"/>
            </a:endParaRPr>
          </a:p>
          <a:p>
            <a:pPr marL="342900" indent="-342900">
              <a:spcBef>
                <a:spcPts val="360"/>
              </a:spcBef>
              <a:buFont typeface="Arial" panose="020B0604020202020204" pitchFamily="34" charset="0"/>
              <a:buChar char="•"/>
            </a:pPr>
            <a:endParaRPr lang="de-DE" sz="2000" spc="-1" dirty="0">
              <a:sym typeface="Wingdings" panose="05000000000000000000" pitchFamily="2" charset="2"/>
            </a:endParaRPr>
          </a:p>
        </p:txBody>
      </p:sp>
      <p:sp>
        <p:nvSpPr>
          <p:cNvPr id="2" name="Scrollen: vertikal 1">
            <a:extLst>
              <a:ext uri="{FF2B5EF4-FFF2-40B4-BE49-F238E27FC236}">
                <a16:creationId xmlns:a16="http://schemas.microsoft.com/office/drawing/2014/main" id="{2E7E9D9F-FBC7-46FE-95A7-16D0651FEF1C}"/>
              </a:ext>
            </a:extLst>
          </p:cNvPr>
          <p:cNvSpPr/>
          <p:nvPr/>
        </p:nvSpPr>
        <p:spPr>
          <a:xfrm>
            <a:off x="337947" y="2037101"/>
            <a:ext cx="2592000" cy="12276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Nachweisbare Form</a:t>
            </a:r>
          </a:p>
          <a:p>
            <a:pPr algn="ctr"/>
            <a:r>
              <a:rPr lang="de-DE" sz="1600" dirty="0"/>
              <a:t>(schriftlich, mündlich)</a:t>
            </a:r>
          </a:p>
        </p:txBody>
      </p:sp>
      <p:sp>
        <p:nvSpPr>
          <p:cNvPr id="3" name="Scrollen: vertikal 2">
            <a:extLst>
              <a:ext uri="{FF2B5EF4-FFF2-40B4-BE49-F238E27FC236}">
                <a16:creationId xmlns:a16="http://schemas.microsoft.com/office/drawing/2014/main" id="{A9EA11EE-1F14-4693-83BB-BF5E5D011AC1}"/>
              </a:ext>
            </a:extLst>
          </p:cNvPr>
          <p:cNvSpPr/>
          <p:nvPr/>
        </p:nvSpPr>
        <p:spPr>
          <a:xfrm>
            <a:off x="3215833" y="2756160"/>
            <a:ext cx="2592000" cy="12276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Einfache, zielgruppengerechte Sprache</a:t>
            </a:r>
          </a:p>
        </p:txBody>
      </p:sp>
      <p:sp>
        <p:nvSpPr>
          <p:cNvPr id="4" name="Scrollen: vertikal 3">
            <a:extLst>
              <a:ext uri="{FF2B5EF4-FFF2-40B4-BE49-F238E27FC236}">
                <a16:creationId xmlns:a16="http://schemas.microsoft.com/office/drawing/2014/main" id="{0AE44E10-CFB2-4419-9C66-C36923507CF9}"/>
              </a:ext>
            </a:extLst>
          </p:cNvPr>
          <p:cNvSpPr/>
          <p:nvPr/>
        </p:nvSpPr>
        <p:spPr>
          <a:xfrm>
            <a:off x="6214055" y="2037881"/>
            <a:ext cx="2590800" cy="122682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Umstände, Zweck, Art der Datenerhebung und -verarbeitung</a:t>
            </a:r>
          </a:p>
        </p:txBody>
      </p:sp>
      <p:sp>
        <p:nvSpPr>
          <p:cNvPr id="5" name="Scrollen: vertikal 4">
            <a:extLst>
              <a:ext uri="{FF2B5EF4-FFF2-40B4-BE49-F238E27FC236}">
                <a16:creationId xmlns:a16="http://schemas.microsoft.com/office/drawing/2014/main" id="{08ADF86A-BFE9-4A23-A4C0-0C2D80C5CE01}"/>
              </a:ext>
            </a:extLst>
          </p:cNvPr>
          <p:cNvSpPr/>
          <p:nvPr/>
        </p:nvSpPr>
        <p:spPr>
          <a:xfrm>
            <a:off x="619604" y="3369960"/>
            <a:ext cx="2592000" cy="12276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Einwilligung und Informationen trennen</a:t>
            </a:r>
          </a:p>
        </p:txBody>
      </p:sp>
      <p:sp>
        <p:nvSpPr>
          <p:cNvPr id="6" name="Scrollen: vertikal 5">
            <a:extLst>
              <a:ext uri="{FF2B5EF4-FFF2-40B4-BE49-F238E27FC236}">
                <a16:creationId xmlns:a16="http://schemas.microsoft.com/office/drawing/2014/main" id="{E47E5674-C950-4141-8F3F-DF57B74B5960}"/>
              </a:ext>
            </a:extLst>
          </p:cNvPr>
          <p:cNvSpPr/>
          <p:nvPr/>
        </p:nvSpPr>
        <p:spPr>
          <a:xfrm>
            <a:off x="5817000" y="3369960"/>
            <a:ext cx="2590800" cy="12276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Widerrufsrecht hervorheben</a:t>
            </a:r>
          </a:p>
        </p:txBody>
      </p:sp>
    </p:spTree>
    <p:extLst>
      <p:ext uri="{BB962C8B-B14F-4D97-AF65-F5344CB8AC3E}">
        <p14:creationId xmlns:p14="http://schemas.microsoft.com/office/powerpoint/2010/main" val="636754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rollen: vertikal 1">
            <a:extLst>
              <a:ext uri="{FF2B5EF4-FFF2-40B4-BE49-F238E27FC236}">
                <a16:creationId xmlns:a16="http://schemas.microsoft.com/office/drawing/2014/main" id="{0DBD7780-B6AF-4344-99BB-20D2D0E77D1D}"/>
              </a:ext>
            </a:extLst>
          </p:cNvPr>
          <p:cNvSpPr/>
          <p:nvPr/>
        </p:nvSpPr>
        <p:spPr>
          <a:xfrm>
            <a:off x="1134830" y="344209"/>
            <a:ext cx="7094770" cy="4451411"/>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1700" spc="-1" dirty="0">
              <a:sym typeface="Wingdings" panose="05000000000000000000" pitchFamily="2" charset="2"/>
            </a:endParaRPr>
          </a:p>
          <a:p>
            <a:pPr marL="285750" indent="-285750">
              <a:buFont typeface="Wingdings" panose="05000000000000000000" pitchFamily="2" charset="2"/>
              <a:buChar char="ü"/>
            </a:pPr>
            <a:r>
              <a:rPr lang="de-DE" sz="1700" spc="-1" dirty="0">
                <a:sym typeface="Wingdings" panose="05000000000000000000" pitchFamily="2" charset="2"/>
              </a:rPr>
              <a:t>Name, Kontaktdaten der verantwortlich Forschenden</a:t>
            </a:r>
          </a:p>
          <a:p>
            <a:pPr marL="285750" indent="-285750">
              <a:buFont typeface="Wingdings" panose="05000000000000000000" pitchFamily="2" charset="2"/>
              <a:buChar char="ü"/>
            </a:pPr>
            <a:r>
              <a:rPr lang="de-DE" sz="1700" spc="-1" dirty="0">
                <a:sym typeface="Wingdings" panose="05000000000000000000" pitchFamily="2" charset="2"/>
              </a:rPr>
              <a:t>Name, Kontaktdaten des/der Datenschutzbeauftragten</a:t>
            </a:r>
          </a:p>
          <a:p>
            <a:pPr marL="285750" indent="-285750">
              <a:buFont typeface="Wingdings" panose="05000000000000000000" pitchFamily="2" charset="2"/>
              <a:buChar char="ü"/>
            </a:pPr>
            <a:r>
              <a:rPr lang="de-DE" sz="1700" spc="-1" dirty="0">
                <a:sym typeface="Wingdings" panose="05000000000000000000" pitchFamily="2" charset="2"/>
              </a:rPr>
              <a:t>Begleitinformationen zum Vorhaben</a:t>
            </a:r>
          </a:p>
          <a:p>
            <a:pPr marL="285750" indent="-285750">
              <a:buFont typeface="Wingdings" panose="05000000000000000000" pitchFamily="2" charset="2"/>
              <a:buChar char="ü"/>
            </a:pPr>
            <a:r>
              <a:rPr lang="de-DE" sz="1700" spc="-1" dirty="0">
                <a:sym typeface="Wingdings" panose="05000000000000000000" pitchFamily="2" charset="2"/>
              </a:rPr>
              <a:t>Zweck(e) und Art der Datenverarbeitung</a:t>
            </a:r>
          </a:p>
          <a:p>
            <a:pPr marL="285750" indent="-285750">
              <a:buFont typeface="Wingdings" panose="05000000000000000000" pitchFamily="2" charset="2"/>
              <a:buChar char="ü"/>
            </a:pPr>
            <a:r>
              <a:rPr lang="de-DE" sz="1700" spc="-1" dirty="0">
                <a:sym typeface="Wingdings" panose="05000000000000000000" pitchFamily="2" charset="2"/>
              </a:rPr>
              <a:t>Rechtliche Grundlage der Verarbeitung (Informationspflicht)</a:t>
            </a:r>
          </a:p>
          <a:p>
            <a:pPr marL="285750" indent="-285750">
              <a:buFont typeface="Wingdings" panose="05000000000000000000" pitchFamily="2" charset="2"/>
              <a:buChar char="ü"/>
            </a:pPr>
            <a:r>
              <a:rPr lang="de-DE" sz="1700" spc="-1" dirty="0">
                <a:sym typeface="Wingdings" panose="05000000000000000000" pitchFamily="2" charset="2"/>
              </a:rPr>
              <a:t>Rechte des/der Betroffenen </a:t>
            </a:r>
            <a:r>
              <a:rPr lang="de-DE" sz="1700" spc="-1" dirty="0" err="1">
                <a:sym typeface="Wingdings" panose="05000000000000000000" pitchFamily="2" charset="2"/>
              </a:rPr>
              <a:t>ggü</a:t>
            </a:r>
            <a:r>
              <a:rPr lang="de-DE" sz="1700" spc="-1" dirty="0">
                <a:sym typeface="Wingdings" panose="05000000000000000000" pitchFamily="2" charset="2"/>
              </a:rPr>
              <a:t>. dem/der Verantwortlichen</a:t>
            </a:r>
          </a:p>
          <a:p>
            <a:pPr marL="285750" indent="-285750">
              <a:buFont typeface="Wingdings" panose="05000000000000000000" pitchFamily="2" charset="2"/>
              <a:buChar char="ü"/>
            </a:pPr>
            <a:r>
              <a:rPr lang="de-DE" sz="1700" spc="-1" dirty="0">
                <a:sym typeface="Wingdings" panose="05000000000000000000" pitchFamily="2" charset="2"/>
              </a:rPr>
              <a:t>Hinweis auf Beschwerderecht bei übergeordneten Stellen</a:t>
            </a:r>
          </a:p>
          <a:p>
            <a:pPr marL="285750" indent="-285750">
              <a:buFont typeface="Wingdings" panose="05000000000000000000" pitchFamily="2" charset="2"/>
              <a:buChar char="ü"/>
            </a:pPr>
            <a:r>
              <a:rPr lang="de-DE" sz="1700" spc="-1" dirty="0">
                <a:sym typeface="Wingdings" panose="05000000000000000000" pitchFamily="2" charset="2"/>
              </a:rPr>
              <a:t>Ggf. Empfänger bei Weitergabe der Daten an externe Stellen (bspw. Transkription) </a:t>
            </a:r>
          </a:p>
          <a:p>
            <a:pPr marL="285750" indent="-285750">
              <a:buFont typeface="Wingdings" panose="05000000000000000000" pitchFamily="2" charset="2"/>
              <a:buChar char="ü"/>
            </a:pPr>
            <a:r>
              <a:rPr lang="de-DE" sz="1700" spc="-1" dirty="0">
                <a:sym typeface="Wingdings" panose="05000000000000000000" pitchFamily="2" charset="2"/>
              </a:rPr>
              <a:t>Kategorien, (öffentliche) Quelle bei Verarbeitung bereits existierender Daten (Dritterhebung)</a:t>
            </a:r>
          </a:p>
        </p:txBody>
      </p:sp>
      <p:sp>
        <p:nvSpPr>
          <p:cNvPr id="694" name="CustomShape 1"/>
          <p:cNvSpPr/>
          <p:nvPr/>
        </p:nvSpPr>
        <p:spPr>
          <a:xfrm>
            <a:off x="775903" y="199389"/>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ctr">
              <a:lnSpc>
                <a:spcPct val="100000"/>
              </a:lnSpc>
            </a:pPr>
            <a:r>
              <a:rPr lang="de-DE" sz="2000" b="1" strike="noStrike" cap="all" spc="-1" dirty="0">
                <a:solidFill>
                  <a:schemeClr val="bg1"/>
                </a:solidFill>
                <a:latin typeface="Arial"/>
                <a:ea typeface="MS PGothic"/>
              </a:rPr>
              <a:t>Informierte Einwilligung – Inhalte</a:t>
            </a:r>
            <a:endParaRPr lang="de-DE" sz="2000" b="0" strike="noStrike" spc="-1" dirty="0">
              <a:solidFill>
                <a:schemeClr val="bg1"/>
              </a:solidFill>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lvl="1">
              <a:spcBef>
                <a:spcPts val="360"/>
              </a:spcBef>
            </a:pPr>
            <a:endParaRPr lang="de-DE" sz="2000" spc="-1" dirty="0">
              <a:sym typeface="Wingdings" panose="05000000000000000000" pitchFamily="2" charset="2"/>
            </a:endParaRPr>
          </a:p>
          <a:p>
            <a:pPr marL="342900" indent="-342900">
              <a:spcBef>
                <a:spcPts val="360"/>
              </a:spcBef>
              <a:buFontTx/>
              <a:buChar char="-"/>
            </a:pPr>
            <a:endParaRPr lang="de-DE" sz="2000" spc="-1" dirty="0">
              <a:sym typeface="Wingdings" panose="05000000000000000000" pitchFamily="2" charset="2"/>
            </a:endParaRPr>
          </a:p>
          <a:p>
            <a:pPr marL="342900" indent="-342900">
              <a:spcBef>
                <a:spcPts val="360"/>
              </a:spcBef>
              <a:buFontTx/>
              <a:buChar char="-"/>
            </a:pPr>
            <a:endParaRPr lang="de-DE" sz="2000" spc="-1" dirty="0">
              <a:sym typeface="Wingdings" panose="05000000000000000000" pitchFamily="2" charset="2"/>
            </a:endParaRPr>
          </a:p>
          <a:p>
            <a:pPr marL="342900" indent="-342900">
              <a:spcBef>
                <a:spcPts val="360"/>
              </a:spcBef>
              <a:buFont typeface="Arial" panose="020B0604020202020204" pitchFamily="34" charset="0"/>
              <a:buChar char="•"/>
            </a:pPr>
            <a:endParaRPr lang="de-DE" sz="2000" spc="-1" dirty="0">
              <a:sym typeface="Wingdings" panose="05000000000000000000" pitchFamily="2" charset="2"/>
            </a:endParaRPr>
          </a:p>
        </p:txBody>
      </p:sp>
    </p:spTree>
    <p:extLst>
      <p:ext uri="{BB962C8B-B14F-4D97-AF65-F5344CB8AC3E}">
        <p14:creationId xmlns:p14="http://schemas.microsoft.com/office/powerpoint/2010/main" val="2483317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spc="-1" dirty="0">
                <a:latin typeface="Arial"/>
              </a:rPr>
              <a:t>ANWENDUNG – INFORMIERTE EINWILLIGUNG</a:t>
            </a:r>
          </a:p>
        </p:txBody>
      </p:sp>
      <p:sp>
        <p:nvSpPr>
          <p:cNvPr id="695" name="CustomShape 2"/>
          <p:cNvSpPr/>
          <p:nvPr/>
        </p:nvSpPr>
        <p:spPr>
          <a:xfrm>
            <a:off x="457199" y="1224000"/>
            <a:ext cx="8425543"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2900" indent="-342900">
              <a:spcBef>
                <a:spcPts val="360"/>
              </a:spcBef>
              <a:buClr>
                <a:srgbClr val="C00000"/>
              </a:buClr>
              <a:buFont typeface="Arial" panose="020B0604020202020204" pitchFamily="34" charset="0"/>
              <a:buChar char="?"/>
            </a:pPr>
            <a:r>
              <a:rPr lang="de-DE" sz="2000" b="1" spc="-1" dirty="0">
                <a:sym typeface="Wingdings" panose="05000000000000000000" pitchFamily="2" charset="2"/>
              </a:rPr>
              <a:t>Braucht es eine erneute Einwilligung, wenn personenbezogene Forschungsdaten, bspw. aus klinischen Studien, für Anschlussforschungen genutzt werden?</a:t>
            </a:r>
          </a:p>
          <a:p>
            <a:pPr>
              <a:spcBef>
                <a:spcPts val="360"/>
              </a:spcBef>
            </a:pPr>
            <a:endParaRPr lang="de-DE" sz="500" spc="-1" dirty="0">
              <a:sym typeface="Wingdings" panose="05000000000000000000" pitchFamily="2" charset="2"/>
            </a:endParaRPr>
          </a:p>
          <a:p>
            <a:pPr marL="342900" indent="-342900">
              <a:spcBef>
                <a:spcPts val="360"/>
              </a:spcBef>
              <a:buClr>
                <a:srgbClr val="C00000"/>
              </a:buClr>
              <a:buFont typeface="Arial" panose="020B0604020202020204" pitchFamily="34" charset="0"/>
              <a:buChar char="!"/>
            </a:pPr>
            <a:r>
              <a:rPr lang="de-DE" sz="2000" b="1" spc="-1" dirty="0">
                <a:sym typeface="Wingdings" panose="05000000000000000000" pitchFamily="2" charset="2"/>
              </a:rPr>
              <a:t>Broad </a:t>
            </a:r>
            <a:r>
              <a:rPr lang="de-DE" sz="2000" b="1" spc="-1" dirty="0" err="1">
                <a:sym typeface="Wingdings" panose="05000000000000000000" pitchFamily="2" charset="2"/>
              </a:rPr>
              <a:t>Consent</a:t>
            </a:r>
            <a:r>
              <a:rPr lang="de-DE" sz="2000" b="1" spc="-1" dirty="0">
                <a:sym typeface="Wingdings" panose="05000000000000000000" pitchFamily="2" charset="2"/>
              </a:rPr>
              <a:t> (</a:t>
            </a:r>
            <a:r>
              <a:rPr lang="de-DE" sz="2000" spc="-1" dirty="0">
                <a:solidFill>
                  <a:srgbClr val="D64242"/>
                </a:solidFill>
                <a:sym typeface="Wingdings" panose="05000000000000000000" pitchFamily="2" charset="2"/>
                <a:hlinkClick r:id="rId3">
                  <a:extLst>
                    <a:ext uri="{A12FA001-AC4F-418D-AE19-62706E023703}">
                      <ahyp:hlinkClr xmlns:ahyp="http://schemas.microsoft.com/office/drawing/2018/hyperlinkcolor" val="tx"/>
                    </a:ext>
                  </a:extLst>
                </a:hlinkClick>
              </a:rPr>
              <a:t>Erwägungsgrund 33, DSGVO</a:t>
            </a:r>
            <a:r>
              <a:rPr lang="de-DE" sz="2000" b="1" spc="-1" dirty="0">
                <a:sym typeface="Wingdings" panose="05000000000000000000" pitchFamily="2" charset="2"/>
              </a:rPr>
              <a:t>):</a:t>
            </a:r>
          </a:p>
          <a:p>
            <a:pPr marL="800100" lvl="1" indent="-342900">
              <a:spcBef>
                <a:spcPts val="360"/>
              </a:spcBef>
              <a:buClr>
                <a:srgbClr val="C00000"/>
              </a:buClr>
              <a:buFont typeface="Arial" panose="020B0604020202020204" pitchFamily="34" charset="0"/>
              <a:buChar char="•"/>
            </a:pPr>
            <a:r>
              <a:rPr lang="de-DE" sz="2000" spc="-1" dirty="0">
                <a:sym typeface="Wingdings" panose="05000000000000000000" pitchFamily="2" charset="2"/>
              </a:rPr>
              <a:t>Vor Beginn eines Forschungsprojekts wissenschaftliche Zwecke häufig </a:t>
            </a:r>
            <a:r>
              <a:rPr lang="de-DE" sz="2000" b="1" spc="-1" dirty="0">
                <a:sym typeface="Wingdings" panose="05000000000000000000" pitchFamily="2" charset="2"/>
              </a:rPr>
              <a:t>nicht vollständig absehbar</a:t>
            </a:r>
            <a:r>
              <a:rPr lang="de-DE" sz="2000" spc="-1" dirty="0">
                <a:sym typeface="Wingdings" panose="05000000000000000000" pitchFamily="2" charset="2"/>
              </a:rPr>
              <a:t> </a:t>
            </a:r>
          </a:p>
          <a:p>
            <a:pPr marL="800100" lvl="1" indent="-342900">
              <a:spcBef>
                <a:spcPts val="360"/>
              </a:spcBef>
              <a:buClr>
                <a:srgbClr val="C00000"/>
              </a:buClr>
              <a:buFont typeface="Arial" panose="020B0604020202020204" pitchFamily="34" charset="0"/>
              <a:buChar char="•"/>
            </a:pPr>
            <a:r>
              <a:rPr lang="de-DE" sz="2000" spc="-1" dirty="0">
                <a:sym typeface="Wingdings" panose="05000000000000000000" pitchFamily="2" charset="2"/>
              </a:rPr>
              <a:t>Betroffene Personen geben </a:t>
            </a:r>
            <a:r>
              <a:rPr lang="de-DE" sz="2000" b="1" spc="-1" dirty="0">
                <a:sym typeface="Wingdings" panose="05000000000000000000" pitchFamily="2" charset="2"/>
              </a:rPr>
              <a:t>Einwilligung</a:t>
            </a:r>
            <a:r>
              <a:rPr lang="de-DE" sz="2000" spc="-1" dirty="0">
                <a:sym typeface="Wingdings" panose="05000000000000000000" pitchFamily="2" charset="2"/>
              </a:rPr>
              <a:t> für bestimmte Bereiche der wissenschaftlichen Forschung</a:t>
            </a:r>
          </a:p>
          <a:p>
            <a:pPr marL="800100" lvl="1" indent="-342900">
              <a:spcBef>
                <a:spcPts val="360"/>
              </a:spcBef>
              <a:buClr>
                <a:srgbClr val="C00000"/>
              </a:buClr>
              <a:buFont typeface="Arial" panose="020B0604020202020204" pitchFamily="34" charset="0"/>
              <a:buChar char="•"/>
            </a:pPr>
            <a:r>
              <a:rPr lang="de-DE" sz="2000" b="1" spc="-1" dirty="0">
                <a:sym typeface="Wingdings" panose="05000000000000000000" pitchFamily="2" charset="2"/>
              </a:rPr>
              <a:t>Ethische Standards</a:t>
            </a:r>
            <a:r>
              <a:rPr lang="de-DE" sz="2000" spc="-1" dirty="0">
                <a:sym typeface="Wingdings" panose="05000000000000000000" pitchFamily="2" charset="2"/>
              </a:rPr>
              <a:t> berücksichtigen</a:t>
            </a:r>
          </a:p>
          <a:p>
            <a:pPr marL="800100" lvl="1" indent="-342900">
              <a:spcBef>
                <a:spcPts val="360"/>
              </a:spcBef>
              <a:buClr>
                <a:srgbClr val="C00000"/>
              </a:buClr>
              <a:buFont typeface="Arial" panose="020B0604020202020204" pitchFamily="34" charset="0"/>
              <a:buChar char="•"/>
            </a:pPr>
            <a:r>
              <a:rPr lang="de-DE" sz="2000" spc="-1" dirty="0">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Mustertext Patienteneinwilligung (Medizininformatik Initiative)</a:t>
            </a:r>
            <a:r>
              <a:rPr lang="de-DE" sz="2000" spc="-1" dirty="0">
                <a:sym typeface="Wingdings" panose="05000000000000000000" pitchFamily="2" charset="2"/>
              </a:rPr>
              <a:t> </a:t>
            </a:r>
          </a:p>
        </p:txBody>
      </p:sp>
    </p:spTree>
    <p:extLst>
      <p:ext uri="{BB962C8B-B14F-4D97-AF65-F5344CB8AC3E}">
        <p14:creationId xmlns:p14="http://schemas.microsoft.com/office/powerpoint/2010/main" val="3650066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677247" y="3709529"/>
            <a:ext cx="2008833" cy="1169551"/>
          </a:xfrm>
          <a:prstGeom prst="rect">
            <a:avLst/>
          </a:prstGeom>
          <a:noFill/>
        </p:spPr>
        <p:txBody>
          <a:bodyPr wrap="square" rtlCol="0">
            <a:spAutoFit/>
          </a:bodyPr>
          <a:lstStyle/>
          <a:p>
            <a:r>
              <a:rPr lang="de-DE" sz="1000" dirty="0"/>
              <a:t>Medizininformatik-Initiative, Arbeitsgruppe </a:t>
            </a:r>
            <a:r>
              <a:rPr lang="de-DE" sz="1000" dirty="0" err="1"/>
              <a:t>Consent</a:t>
            </a:r>
            <a:r>
              <a:rPr lang="de-DE" sz="1000" dirty="0"/>
              <a:t>: </a:t>
            </a:r>
            <a:br>
              <a:rPr lang="de-DE" sz="1000" dirty="0"/>
            </a:br>
            <a:r>
              <a:rPr lang="de-DE" sz="1000" dirty="0">
                <a:solidFill>
                  <a:srgbClr val="D64242"/>
                </a:solidFill>
                <a:hlinkClick r:id="rId2">
                  <a:extLst>
                    <a:ext uri="{A12FA001-AC4F-418D-AE19-62706E023703}">
                      <ahyp:hlinkClr xmlns:ahyp="http://schemas.microsoft.com/office/drawing/2018/hyperlinkcolor" val="tx"/>
                    </a:ext>
                  </a:extLst>
                </a:hlinkClick>
              </a:rPr>
              <a:t>Mustertext Patienteneinwilligung, Version 1.6d</a:t>
            </a:r>
            <a:endParaRPr lang="de-DE" sz="1000" dirty="0">
              <a:solidFill>
                <a:srgbClr val="D64242"/>
              </a:solidFill>
            </a:endParaRPr>
          </a:p>
          <a:p>
            <a:r>
              <a:rPr lang="de-DE" sz="1000" dirty="0"/>
              <a:t>(Stand 16.04.2020).</a:t>
            </a:r>
            <a:br>
              <a:rPr lang="de-DE" sz="1000" dirty="0"/>
            </a:br>
            <a:endParaRPr lang="de-DE" sz="1000" dirty="0"/>
          </a:p>
        </p:txBody>
      </p:sp>
      <p:pic>
        <p:nvPicPr>
          <p:cNvPr id="4" name="Grafik 3"/>
          <p:cNvPicPr>
            <a:picLocks noChangeAspect="1"/>
          </p:cNvPicPr>
          <p:nvPr/>
        </p:nvPicPr>
        <p:blipFill>
          <a:blip r:embed="rId3"/>
          <a:stretch>
            <a:fillRect/>
          </a:stretch>
        </p:blipFill>
        <p:spPr>
          <a:xfrm>
            <a:off x="469197" y="337933"/>
            <a:ext cx="6208050" cy="4300326"/>
          </a:xfrm>
          <a:prstGeom prst="rect">
            <a:avLst/>
          </a:prstGeom>
          <a:ln>
            <a:solidFill>
              <a:schemeClr val="accent2"/>
            </a:solidFill>
          </a:ln>
        </p:spPr>
      </p:pic>
    </p:spTree>
    <p:extLst>
      <p:ext uri="{BB962C8B-B14F-4D97-AF65-F5344CB8AC3E}">
        <p14:creationId xmlns:p14="http://schemas.microsoft.com/office/powerpoint/2010/main" val="3574327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Pflichten – Archivierung und Nachnutzung</a:t>
            </a:r>
            <a:endParaRPr lang="de-DE" sz="2000" b="0" strike="noStrike" spc="-1" dirty="0">
              <a:latin typeface="Arial"/>
            </a:endParaRPr>
          </a:p>
        </p:txBody>
      </p:sp>
      <p:sp>
        <p:nvSpPr>
          <p:cNvPr id="695" name="CustomShape 2"/>
          <p:cNvSpPr/>
          <p:nvPr/>
        </p:nvSpPr>
        <p:spPr>
          <a:xfrm>
            <a:off x="457199" y="1224000"/>
            <a:ext cx="8425543"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2900" indent="-342900">
              <a:spcBef>
                <a:spcPts val="360"/>
              </a:spcBef>
              <a:buClr>
                <a:srgbClr val="D64242"/>
              </a:buClr>
              <a:buFont typeface="Arial" panose="020B0604020202020204" pitchFamily="34" charset="0"/>
              <a:buChar char="•"/>
            </a:pPr>
            <a:r>
              <a:rPr lang="de-DE" sz="2000" b="1" spc="-1" dirty="0">
                <a:sym typeface="Wingdings" panose="05000000000000000000" pitchFamily="2" charset="2"/>
              </a:rPr>
              <a:t>Anonymisierung</a:t>
            </a:r>
            <a:r>
              <a:rPr lang="de-DE" sz="2000" spc="-1" dirty="0">
                <a:sym typeface="Wingdings" panose="05000000000000000000" pitchFamily="2" charset="2"/>
              </a:rPr>
              <a:t> nach Ende der Datenverarbeitung, </a:t>
            </a:r>
            <a:br>
              <a:rPr lang="de-DE" sz="2000" spc="-1" dirty="0">
                <a:sym typeface="Wingdings" panose="05000000000000000000" pitchFamily="2" charset="2"/>
              </a:rPr>
            </a:br>
            <a:r>
              <a:rPr lang="de-DE" sz="2000" spc="-1" dirty="0">
                <a:sym typeface="Wingdings" panose="05000000000000000000" pitchFamily="2" charset="2"/>
              </a:rPr>
              <a:t>Ausnahmen möglich (Kontaktdaten zur weiteren Nachvollziehbarkeit)</a:t>
            </a:r>
          </a:p>
          <a:p>
            <a:pPr marL="342900" indent="-342900">
              <a:spcBef>
                <a:spcPts val="360"/>
              </a:spcBef>
              <a:buClr>
                <a:srgbClr val="D64242"/>
              </a:buClr>
              <a:buFont typeface="Arial" panose="020B0604020202020204" pitchFamily="34" charset="0"/>
              <a:buChar char="•"/>
            </a:pPr>
            <a:r>
              <a:rPr lang="de-DE" sz="2000" b="1" spc="-1" dirty="0">
                <a:sym typeface="Wingdings" panose="05000000000000000000" pitchFamily="2" charset="2"/>
              </a:rPr>
              <a:t>Archivierung</a:t>
            </a:r>
            <a:r>
              <a:rPr lang="de-DE" sz="2000" spc="-1" dirty="0">
                <a:sym typeface="Wingdings" panose="05000000000000000000" pitchFamily="2" charset="2"/>
              </a:rPr>
              <a:t> von Rohdaten nur mit Einwilligung, </a:t>
            </a:r>
            <a:br>
              <a:rPr lang="de-DE" sz="2000" spc="-1" dirty="0">
                <a:sym typeface="Wingdings" panose="05000000000000000000" pitchFamily="2" charset="2"/>
              </a:rPr>
            </a:br>
            <a:r>
              <a:rPr lang="de-DE" sz="2000" spc="-1" dirty="0">
                <a:sym typeface="Wingdings" panose="05000000000000000000" pitchFamily="2" charset="2"/>
              </a:rPr>
              <a:t>Pseudonymisierung reicht nicht aus</a:t>
            </a:r>
          </a:p>
          <a:p>
            <a:pPr marL="342900" indent="-342900">
              <a:spcBef>
                <a:spcPts val="360"/>
              </a:spcBef>
              <a:buClr>
                <a:srgbClr val="D64242"/>
              </a:buClr>
              <a:buFont typeface="Arial" panose="020B0604020202020204" pitchFamily="34" charset="0"/>
              <a:buChar char="•"/>
            </a:pPr>
            <a:r>
              <a:rPr lang="de-DE" sz="2000" b="1" spc="-1" dirty="0">
                <a:sym typeface="Wingdings" panose="05000000000000000000" pitchFamily="2" charset="2"/>
              </a:rPr>
              <a:t>Publikation</a:t>
            </a:r>
            <a:r>
              <a:rPr lang="de-DE" sz="2000" spc="-1" dirty="0">
                <a:sym typeface="Wingdings" panose="05000000000000000000" pitchFamily="2" charset="2"/>
              </a:rPr>
              <a:t> personenbezogener Daten nur mit Einwilligung (pseudonymisiert) möglich</a:t>
            </a:r>
          </a:p>
          <a:p>
            <a:pPr marL="342900" indent="-342900">
              <a:spcBef>
                <a:spcPts val="360"/>
              </a:spcBef>
              <a:buClr>
                <a:srgbClr val="D64242"/>
              </a:buClr>
              <a:buFont typeface="Arial" panose="020B0604020202020204" pitchFamily="34" charset="0"/>
              <a:buChar char="•"/>
            </a:pPr>
            <a:r>
              <a:rPr lang="de-DE" sz="2000" b="1" spc="-1" dirty="0">
                <a:sym typeface="Wingdings" panose="05000000000000000000" pitchFamily="2" charset="2"/>
              </a:rPr>
              <a:t>Löschen</a:t>
            </a:r>
            <a:r>
              <a:rPr lang="de-DE" sz="2000" spc="-1" dirty="0">
                <a:sym typeface="Wingdings" panose="05000000000000000000" pitchFamily="2" charset="2"/>
              </a:rPr>
              <a:t> von Daten:</a:t>
            </a:r>
          </a:p>
          <a:p>
            <a:pPr marL="800100" lvl="1" indent="-342900">
              <a:spcBef>
                <a:spcPts val="360"/>
              </a:spcBef>
              <a:buClr>
                <a:srgbClr val="D64242"/>
              </a:buClr>
              <a:buFont typeface="Arial" panose="020B0604020202020204" pitchFamily="34" charset="0"/>
              <a:buChar char="•"/>
            </a:pPr>
            <a:r>
              <a:rPr lang="de-DE" sz="2000" spc="-1" dirty="0">
                <a:sym typeface="Wingdings" panose="05000000000000000000" pitchFamily="2" charset="2"/>
              </a:rPr>
              <a:t>Nach Ablauf angekündigter Frist</a:t>
            </a:r>
          </a:p>
          <a:p>
            <a:pPr marL="800100" lvl="1" indent="-342900">
              <a:spcBef>
                <a:spcPts val="360"/>
              </a:spcBef>
              <a:buClr>
                <a:srgbClr val="D64242"/>
              </a:buClr>
              <a:buFont typeface="Arial" panose="020B0604020202020204" pitchFamily="34" charset="0"/>
              <a:buChar char="•"/>
            </a:pPr>
            <a:r>
              <a:rPr lang="de-DE" sz="2000" spc="-1" dirty="0">
                <a:sym typeface="Wingdings" panose="05000000000000000000" pitchFamily="2" charset="2"/>
              </a:rPr>
              <a:t>Nicht </a:t>
            </a:r>
            <a:r>
              <a:rPr lang="de-DE" sz="2000" spc="-1" dirty="0" err="1">
                <a:sym typeface="Wingdings" panose="05000000000000000000" pitchFamily="2" charset="2"/>
              </a:rPr>
              <a:t>anonymisierbare</a:t>
            </a:r>
            <a:r>
              <a:rPr lang="de-DE" sz="2000" spc="-1" dirty="0">
                <a:sym typeface="Wingdings" panose="05000000000000000000" pitchFamily="2" charset="2"/>
              </a:rPr>
              <a:t> Daten ohne Einwilligung</a:t>
            </a:r>
          </a:p>
          <a:p>
            <a:pPr marL="800100" lvl="1" indent="-342900">
              <a:spcBef>
                <a:spcPts val="360"/>
              </a:spcBef>
              <a:buClr>
                <a:srgbClr val="D64242"/>
              </a:buClr>
              <a:buFont typeface="Arial" panose="020B0604020202020204" pitchFamily="34" charset="0"/>
              <a:buChar char="•"/>
            </a:pPr>
            <a:r>
              <a:rPr lang="de-DE" sz="2000" spc="-1" dirty="0">
                <a:sym typeface="Wingdings" panose="05000000000000000000" pitchFamily="2" charset="2"/>
              </a:rPr>
              <a:t>Auf Antrag der Betroffenen</a:t>
            </a:r>
          </a:p>
        </p:txBody>
      </p:sp>
    </p:spTree>
    <p:extLst>
      <p:ext uri="{BB962C8B-B14F-4D97-AF65-F5344CB8AC3E}">
        <p14:creationId xmlns:p14="http://schemas.microsoft.com/office/powerpoint/2010/main" val="1529580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Exkurs: Pseudonymisierung und Anonymisierung</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2900" indent="-342900">
              <a:spcBef>
                <a:spcPts val="360"/>
              </a:spcBef>
              <a:buClr>
                <a:srgbClr val="D64242"/>
              </a:buClr>
              <a:buFont typeface="Arial" panose="020B0604020202020204" pitchFamily="34" charset="0"/>
              <a:buChar char="•"/>
            </a:pPr>
            <a:r>
              <a:rPr lang="de-DE" sz="2000" spc="-1" dirty="0">
                <a:sym typeface="Wingdings" panose="05000000000000000000" pitchFamily="2" charset="2"/>
              </a:rPr>
              <a:t>Quantitative vs. qualitative Daten</a:t>
            </a:r>
          </a:p>
          <a:p>
            <a:pPr marL="342900" indent="-342900">
              <a:spcBef>
                <a:spcPts val="360"/>
              </a:spcBef>
              <a:buFont typeface="Arial" panose="020B0604020202020204" pitchFamily="34" charset="0"/>
              <a:buChar char="•"/>
            </a:pPr>
            <a:endParaRPr lang="de-DE" sz="2000" spc="-1" dirty="0">
              <a:sym typeface="Wingdings" panose="05000000000000000000" pitchFamily="2" charset="2"/>
            </a:endParaRPr>
          </a:p>
        </p:txBody>
      </p:sp>
      <p:sp>
        <p:nvSpPr>
          <p:cNvPr id="2" name="Textfeld 1">
            <a:extLst>
              <a:ext uri="{FF2B5EF4-FFF2-40B4-BE49-F238E27FC236}">
                <a16:creationId xmlns:a16="http://schemas.microsoft.com/office/drawing/2014/main" id="{D77F9834-FEB2-4CE2-9565-CF793E4D721E}"/>
              </a:ext>
            </a:extLst>
          </p:cNvPr>
          <p:cNvSpPr txBox="1"/>
          <p:nvPr/>
        </p:nvSpPr>
        <p:spPr>
          <a:xfrm>
            <a:off x="457200" y="1722664"/>
            <a:ext cx="4114800" cy="2585323"/>
          </a:xfrm>
          <a:prstGeom prst="rect">
            <a:avLst/>
          </a:prstGeom>
          <a:noFill/>
        </p:spPr>
        <p:txBody>
          <a:bodyPr wrap="square" rtlCol="0">
            <a:spAutoFit/>
          </a:bodyPr>
          <a:lstStyle/>
          <a:p>
            <a:pPr algn="ctr"/>
            <a:r>
              <a:rPr lang="de-DE" b="1" dirty="0"/>
              <a:t>Pseudonymisierung</a:t>
            </a:r>
          </a:p>
          <a:p>
            <a:pPr marL="285750" indent="-285750">
              <a:buClr>
                <a:srgbClr val="D64242"/>
              </a:buClr>
              <a:buFont typeface="Arial" panose="020B0604020202020204" pitchFamily="34" charset="0"/>
              <a:buChar char="•"/>
            </a:pPr>
            <a:r>
              <a:rPr lang="de-DE" dirty="0"/>
              <a:t>Personenbezogene Merkmale ersetzen </a:t>
            </a:r>
            <a:r>
              <a:rPr lang="de-DE" dirty="0">
                <a:sym typeface="Wingdings" panose="05000000000000000000" pitchFamily="2" charset="2"/>
              </a:rPr>
              <a:t> Schlüsselliste</a:t>
            </a:r>
          </a:p>
          <a:p>
            <a:pPr marL="285750" indent="-285750">
              <a:buClr>
                <a:srgbClr val="D64242"/>
              </a:buClr>
              <a:buFont typeface="Arial" panose="020B0604020202020204" pitchFamily="34" charset="0"/>
              <a:buChar char="•"/>
            </a:pPr>
            <a:r>
              <a:rPr lang="de-DE" dirty="0">
                <a:sym typeface="Wingdings" panose="05000000000000000000" pitchFamily="2" charset="2"/>
              </a:rPr>
              <a:t>Sichere, getrennte Aufbewahrung (Zugriff min. 2 Personen)</a:t>
            </a:r>
          </a:p>
          <a:p>
            <a:pPr marL="285750" indent="-285750">
              <a:buClr>
                <a:srgbClr val="D64242"/>
              </a:buClr>
              <a:buFont typeface="Arial" panose="020B0604020202020204" pitchFamily="34" charset="0"/>
              <a:buChar char="•"/>
            </a:pPr>
            <a:r>
              <a:rPr lang="de-DE" dirty="0">
                <a:sym typeface="Wingdings" panose="05000000000000000000" pitchFamily="2" charset="2"/>
              </a:rPr>
              <a:t>Zusammenführung zu Forschungszweck</a:t>
            </a:r>
          </a:p>
          <a:p>
            <a:pPr marL="285750" indent="-285750">
              <a:buClr>
                <a:srgbClr val="D64242"/>
              </a:buClr>
              <a:buFont typeface="Arial" panose="020B0604020202020204" pitchFamily="34" charset="0"/>
              <a:buChar char="•"/>
            </a:pPr>
            <a:r>
              <a:rPr lang="de-DE" dirty="0">
                <a:sym typeface="Wingdings" panose="05000000000000000000" pitchFamily="2" charset="2"/>
              </a:rPr>
              <a:t>Löschen der Daten und der Schlüsselliste nach Projektende </a:t>
            </a:r>
            <a:endParaRPr lang="de-DE" dirty="0"/>
          </a:p>
        </p:txBody>
      </p:sp>
      <p:sp>
        <p:nvSpPr>
          <p:cNvPr id="3" name="Textfeld 2">
            <a:extLst>
              <a:ext uri="{FF2B5EF4-FFF2-40B4-BE49-F238E27FC236}">
                <a16:creationId xmlns:a16="http://schemas.microsoft.com/office/drawing/2014/main" id="{12709053-14AD-4EF2-868F-51270F7DD7B7}"/>
              </a:ext>
            </a:extLst>
          </p:cNvPr>
          <p:cNvSpPr txBox="1"/>
          <p:nvPr/>
        </p:nvSpPr>
        <p:spPr>
          <a:xfrm>
            <a:off x="4795889" y="1722664"/>
            <a:ext cx="3902529" cy="3016210"/>
          </a:xfrm>
          <a:prstGeom prst="rect">
            <a:avLst/>
          </a:prstGeom>
          <a:noFill/>
        </p:spPr>
        <p:txBody>
          <a:bodyPr wrap="square" rtlCol="0">
            <a:spAutoFit/>
          </a:bodyPr>
          <a:lstStyle/>
          <a:p>
            <a:pPr algn="ctr"/>
            <a:r>
              <a:rPr lang="de-DE" b="1" dirty="0"/>
              <a:t>Anonymisierung</a:t>
            </a:r>
          </a:p>
          <a:p>
            <a:pPr marL="342900" indent="-342900">
              <a:spcBef>
                <a:spcPts val="360"/>
              </a:spcBef>
              <a:buClr>
                <a:srgbClr val="D64242"/>
              </a:buClr>
              <a:buFont typeface="Arial" panose="020B0604020202020204" pitchFamily="34" charset="0"/>
              <a:buChar char="•"/>
            </a:pPr>
            <a:r>
              <a:rPr lang="de-DE" spc="-1" dirty="0">
                <a:sym typeface="Wingdings" panose="05000000000000000000" pitchFamily="2" charset="2"/>
              </a:rPr>
              <a:t>Bezug zu natürlicher Person auch mit großem Aufwand nicht (mehr) herstellbar</a:t>
            </a:r>
          </a:p>
          <a:p>
            <a:pPr marL="342900" indent="-342900">
              <a:spcBef>
                <a:spcPts val="360"/>
              </a:spcBef>
              <a:buClr>
                <a:srgbClr val="D64242"/>
              </a:buClr>
              <a:buFont typeface="Arial" panose="020B0604020202020204" pitchFamily="34" charset="0"/>
              <a:buChar char="•"/>
            </a:pPr>
            <a:r>
              <a:rPr lang="de-DE" spc="-1" dirty="0">
                <a:sym typeface="Wingdings" panose="05000000000000000000" pitchFamily="2" charset="2"/>
              </a:rPr>
              <a:t>Keine absolute Anonymität (elektronische Datenanalyseverfahren) </a:t>
            </a:r>
          </a:p>
          <a:p>
            <a:pPr marL="342900" indent="-342900">
              <a:spcBef>
                <a:spcPts val="360"/>
              </a:spcBef>
              <a:buClr>
                <a:srgbClr val="D64242"/>
              </a:buClr>
              <a:buFont typeface="Arial" panose="020B0604020202020204" pitchFamily="34" charset="0"/>
              <a:buChar char="•"/>
            </a:pPr>
            <a:r>
              <a:rPr lang="de-DE" spc="-1" dirty="0">
                <a:sym typeface="Wingdings" panose="05000000000000000000" pitchFamily="2" charset="2"/>
              </a:rPr>
              <a:t>Möglichst hoher Aufwand zur </a:t>
            </a:r>
            <a:r>
              <a:rPr lang="de-DE" spc="-1" dirty="0" err="1">
                <a:sym typeface="Wingdings" panose="05000000000000000000" pitchFamily="2" charset="2"/>
              </a:rPr>
              <a:t>Deanonymisierung</a:t>
            </a:r>
            <a:r>
              <a:rPr lang="de-DE" spc="-1" dirty="0">
                <a:sym typeface="Wingdings" panose="05000000000000000000" pitchFamily="2" charset="2"/>
              </a:rPr>
              <a:t>  faktische Anonymität</a:t>
            </a:r>
          </a:p>
        </p:txBody>
      </p:sp>
    </p:spTree>
    <p:extLst>
      <p:ext uri="{BB962C8B-B14F-4D97-AF65-F5344CB8AC3E}">
        <p14:creationId xmlns:p14="http://schemas.microsoft.com/office/powerpoint/2010/main" val="3217502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Exkurs:  Anonymisierung – Möglichkeiten</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a:spcBef>
                <a:spcPts val="360"/>
              </a:spcBef>
            </a:pPr>
            <a:endParaRPr lang="de-DE" sz="2000" spc="-1" dirty="0">
              <a:sym typeface="Wingdings" panose="05000000000000000000" pitchFamily="2" charset="2"/>
            </a:endParaRPr>
          </a:p>
        </p:txBody>
      </p:sp>
      <p:sp>
        <p:nvSpPr>
          <p:cNvPr id="5" name="Scrollen: horizontal 4">
            <a:extLst>
              <a:ext uri="{FF2B5EF4-FFF2-40B4-BE49-F238E27FC236}">
                <a16:creationId xmlns:a16="http://schemas.microsoft.com/office/drawing/2014/main" id="{FAF46E9B-A458-46AB-81F7-6A26E69E44AD}"/>
              </a:ext>
            </a:extLst>
          </p:cNvPr>
          <p:cNvSpPr/>
          <p:nvPr/>
        </p:nvSpPr>
        <p:spPr>
          <a:xfrm>
            <a:off x="217654" y="1427770"/>
            <a:ext cx="2672256" cy="1286999"/>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spc="-1" dirty="0">
                <a:sym typeface="Wingdings" panose="05000000000000000000" pitchFamily="2" charset="2"/>
              </a:rPr>
              <a:t>Vergleichbare Merkmale </a:t>
            </a:r>
            <a:br>
              <a:rPr lang="de-DE" sz="1600" spc="-1" dirty="0">
                <a:sym typeface="Wingdings" panose="05000000000000000000" pitchFamily="2" charset="2"/>
              </a:rPr>
            </a:br>
            <a:r>
              <a:rPr lang="de-DE" sz="1600" spc="-1" dirty="0">
                <a:sym typeface="Wingdings" panose="05000000000000000000" pitchFamily="2" charset="2"/>
              </a:rPr>
              <a:t>(</a:t>
            </a:r>
            <a:r>
              <a:rPr lang="de-DE" sz="1600" spc="-1" dirty="0" err="1">
                <a:sym typeface="Wingdings" panose="05000000000000000000" pitchFamily="2" charset="2"/>
              </a:rPr>
              <a:t>LehrerIn</a:t>
            </a:r>
            <a:r>
              <a:rPr lang="de-DE" sz="1600" spc="-1" dirty="0">
                <a:sym typeface="Wingdings" panose="05000000000000000000" pitchFamily="2" charset="2"/>
              </a:rPr>
              <a:t> &gt; </a:t>
            </a:r>
            <a:r>
              <a:rPr lang="de-DE" sz="1600" spc="-1" dirty="0" err="1">
                <a:sym typeface="Wingdings" panose="05000000000000000000" pitchFamily="2" charset="2"/>
              </a:rPr>
              <a:t>DozentIn</a:t>
            </a:r>
            <a:r>
              <a:rPr lang="de-DE" sz="1600" spc="-1" dirty="0">
                <a:sym typeface="Wingdings" panose="05000000000000000000" pitchFamily="2" charset="2"/>
              </a:rPr>
              <a:t>)</a:t>
            </a:r>
            <a:endParaRPr lang="de-DE" sz="1600" dirty="0"/>
          </a:p>
          <a:p>
            <a:pPr algn="ctr"/>
            <a:endParaRPr lang="de-DE" dirty="0"/>
          </a:p>
        </p:txBody>
      </p:sp>
      <p:sp>
        <p:nvSpPr>
          <p:cNvPr id="6" name="Scrollen: horizontal 5">
            <a:extLst>
              <a:ext uri="{FF2B5EF4-FFF2-40B4-BE49-F238E27FC236}">
                <a16:creationId xmlns:a16="http://schemas.microsoft.com/office/drawing/2014/main" id="{2BA0D7E3-8FFB-40DA-A253-443EACFEFECB}"/>
              </a:ext>
            </a:extLst>
          </p:cNvPr>
          <p:cNvSpPr/>
          <p:nvPr/>
        </p:nvSpPr>
        <p:spPr>
          <a:xfrm>
            <a:off x="5886751" y="1004986"/>
            <a:ext cx="2969493" cy="156676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60"/>
              </a:spcBef>
            </a:pPr>
            <a:r>
              <a:rPr lang="de-DE" sz="1600" spc="-1" dirty="0" err="1">
                <a:sym typeface="Wingdings" panose="05000000000000000000" pitchFamily="2" charset="2"/>
              </a:rPr>
              <a:t>Gößere</a:t>
            </a:r>
            <a:r>
              <a:rPr lang="de-DE" sz="1600" spc="-1" dirty="0">
                <a:sym typeface="Wingdings" panose="05000000000000000000" pitchFamily="2" charset="2"/>
              </a:rPr>
              <a:t> Kategorien</a:t>
            </a:r>
          </a:p>
          <a:p>
            <a:pPr algn="ctr">
              <a:spcBef>
                <a:spcPts val="360"/>
              </a:spcBef>
            </a:pPr>
            <a:r>
              <a:rPr lang="de-DE" sz="1600" spc="-1" dirty="0">
                <a:sym typeface="Wingdings" panose="05000000000000000000" pitchFamily="2" charset="2"/>
              </a:rPr>
              <a:t>(</a:t>
            </a:r>
            <a:r>
              <a:rPr lang="de-DE" sz="1600" spc="-1" dirty="0" err="1">
                <a:sym typeface="Wingdings" panose="05000000000000000000" pitchFamily="2" charset="2"/>
              </a:rPr>
              <a:t>LehrerIn</a:t>
            </a:r>
            <a:r>
              <a:rPr lang="de-DE" sz="1600" spc="-1" dirty="0">
                <a:sym typeface="Wingdings" panose="05000000000000000000" pitchFamily="2" charset="2"/>
              </a:rPr>
              <a:t> &gt; Bildungswesen)</a:t>
            </a:r>
            <a:endParaRPr lang="de-DE" sz="1600" dirty="0"/>
          </a:p>
        </p:txBody>
      </p:sp>
      <p:sp>
        <p:nvSpPr>
          <p:cNvPr id="7" name="Scrollen: horizontal 6">
            <a:extLst>
              <a:ext uri="{FF2B5EF4-FFF2-40B4-BE49-F238E27FC236}">
                <a16:creationId xmlns:a16="http://schemas.microsoft.com/office/drawing/2014/main" id="{0C375534-EAB7-4798-A9BB-999E70725EED}"/>
              </a:ext>
            </a:extLst>
          </p:cNvPr>
          <p:cNvSpPr/>
          <p:nvPr/>
        </p:nvSpPr>
        <p:spPr>
          <a:xfrm>
            <a:off x="5860448" y="2714769"/>
            <a:ext cx="2276917" cy="1287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60"/>
              </a:spcBef>
            </a:pPr>
            <a:r>
              <a:rPr lang="de-DE" sz="1600" spc="-1" dirty="0">
                <a:sym typeface="Wingdings" panose="05000000000000000000" pitchFamily="2" charset="2"/>
              </a:rPr>
              <a:t>Platzhalter </a:t>
            </a:r>
            <a:br>
              <a:rPr lang="de-DE" sz="1600" spc="-1" dirty="0">
                <a:sym typeface="Wingdings" panose="05000000000000000000" pitchFamily="2" charset="2"/>
              </a:rPr>
            </a:br>
            <a:r>
              <a:rPr lang="de-DE" sz="1600" spc="-1" dirty="0">
                <a:sym typeface="Wingdings" panose="05000000000000000000" pitchFamily="2" charset="2"/>
              </a:rPr>
              <a:t>(</a:t>
            </a:r>
            <a:r>
              <a:rPr lang="de-DE" sz="1600" spc="-1" dirty="0" err="1">
                <a:sym typeface="Wingdings" panose="05000000000000000000" pitchFamily="2" charset="2"/>
              </a:rPr>
              <a:t>LehrerIn</a:t>
            </a:r>
            <a:r>
              <a:rPr lang="de-DE" sz="1600" spc="-1" dirty="0">
                <a:sym typeface="Wingdings" panose="05000000000000000000" pitchFamily="2" charset="2"/>
              </a:rPr>
              <a:t> &gt; [Beruf])</a:t>
            </a:r>
          </a:p>
          <a:p>
            <a:pPr algn="ctr"/>
            <a:endParaRPr lang="de-DE" sz="1600" dirty="0"/>
          </a:p>
        </p:txBody>
      </p:sp>
      <p:sp>
        <p:nvSpPr>
          <p:cNvPr id="8" name="Scrollen: horizontal 7">
            <a:extLst>
              <a:ext uri="{FF2B5EF4-FFF2-40B4-BE49-F238E27FC236}">
                <a16:creationId xmlns:a16="http://schemas.microsoft.com/office/drawing/2014/main" id="{1D4308C1-5962-473E-8738-BFC3AED86A79}"/>
              </a:ext>
            </a:extLst>
          </p:cNvPr>
          <p:cNvSpPr/>
          <p:nvPr/>
        </p:nvSpPr>
        <p:spPr>
          <a:xfrm>
            <a:off x="658989" y="2880729"/>
            <a:ext cx="2355768" cy="1287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60"/>
              </a:spcBef>
            </a:pPr>
            <a:r>
              <a:rPr lang="de-DE" sz="1600" spc="-1" dirty="0">
                <a:sym typeface="Wingdings" panose="05000000000000000000" pitchFamily="2" charset="2"/>
              </a:rPr>
              <a:t>Schwärzen, löschen (</a:t>
            </a:r>
            <a:r>
              <a:rPr lang="de-DE" sz="1600" spc="-1" dirty="0" err="1">
                <a:sym typeface="Wingdings" panose="05000000000000000000" pitchFamily="2" charset="2"/>
              </a:rPr>
              <a:t>LehrerIn</a:t>
            </a:r>
            <a:r>
              <a:rPr lang="de-DE" sz="1600" spc="-1" dirty="0">
                <a:sym typeface="Wingdings" panose="05000000000000000000" pitchFamily="2" charset="2"/>
              </a:rPr>
              <a:t> &gt; XXX)</a:t>
            </a:r>
            <a:endParaRPr lang="de-DE" sz="1600" dirty="0"/>
          </a:p>
        </p:txBody>
      </p:sp>
      <p:sp>
        <p:nvSpPr>
          <p:cNvPr id="9" name="Scrollen: horizontal 8">
            <a:extLst>
              <a:ext uri="{FF2B5EF4-FFF2-40B4-BE49-F238E27FC236}">
                <a16:creationId xmlns:a16="http://schemas.microsoft.com/office/drawing/2014/main" id="{371E48D4-02F0-4542-9872-5B6469BDCA03}"/>
              </a:ext>
            </a:extLst>
          </p:cNvPr>
          <p:cNvSpPr/>
          <p:nvPr/>
        </p:nvSpPr>
        <p:spPr>
          <a:xfrm>
            <a:off x="3185281" y="1871008"/>
            <a:ext cx="2581697" cy="140148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Datensparsamkeit</a:t>
            </a:r>
          </a:p>
        </p:txBody>
      </p:sp>
    </p:spTree>
    <p:extLst>
      <p:ext uri="{BB962C8B-B14F-4D97-AF65-F5344CB8AC3E}">
        <p14:creationId xmlns:p14="http://schemas.microsoft.com/office/powerpoint/2010/main" val="1474956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Exkurs:  Anonymisierung – Möglichkeiten</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marL="342900" indent="-342900">
              <a:spcBef>
                <a:spcPts val="360"/>
              </a:spcBef>
              <a:buFont typeface="Wingdings" panose="05000000000000000000" pitchFamily="2" charset="2"/>
              <a:buChar char="Ø"/>
            </a:pPr>
            <a:endParaRPr lang="de-DE" sz="2000" spc="-1" dirty="0">
              <a:sym typeface="Wingdings" panose="05000000000000000000" pitchFamily="2" charset="2"/>
            </a:endParaRPr>
          </a:p>
          <a:p>
            <a:pPr>
              <a:spcBef>
                <a:spcPts val="360"/>
              </a:spcBef>
            </a:pPr>
            <a:endParaRPr lang="de-DE" sz="2000" spc="-1" dirty="0">
              <a:sym typeface="Wingdings" panose="05000000000000000000" pitchFamily="2" charset="2"/>
            </a:endParaRPr>
          </a:p>
        </p:txBody>
      </p:sp>
      <p:sp>
        <p:nvSpPr>
          <p:cNvPr id="5" name="Scrollen: horizontal 4">
            <a:extLst>
              <a:ext uri="{FF2B5EF4-FFF2-40B4-BE49-F238E27FC236}">
                <a16:creationId xmlns:a16="http://schemas.microsoft.com/office/drawing/2014/main" id="{FAF46E9B-A458-46AB-81F7-6A26E69E44AD}"/>
              </a:ext>
            </a:extLst>
          </p:cNvPr>
          <p:cNvSpPr/>
          <p:nvPr/>
        </p:nvSpPr>
        <p:spPr>
          <a:xfrm>
            <a:off x="217654" y="1427770"/>
            <a:ext cx="2672256" cy="1286999"/>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spc="-1" dirty="0">
                <a:sym typeface="Wingdings" panose="05000000000000000000" pitchFamily="2" charset="2"/>
              </a:rPr>
              <a:t>Vergleichbare Merkmale </a:t>
            </a:r>
            <a:br>
              <a:rPr lang="de-DE" sz="1600" spc="-1" dirty="0">
                <a:sym typeface="Wingdings" panose="05000000000000000000" pitchFamily="2" charset="2"/>
              </a:rPr>
            </a:br>
            <a:r>
              <a:rPr lang="de-DE" sz="1600" spc="-1" dirty="0">
                <a:sym typeface="Wingdings" panose="05000000000000000000" pitchFamily="2" charset="2"/>
              </a:rPr>
              <a:t>(</a:t>
            </a:r>
            <a:r>
              <a:rPr lang="de-DE" sz="1600" spc="-1" dirty="0" err="1">
                <a:sym typeface="Wingdings" panose="05000000000000000000" pitchFamily="2" charset="2"/>
              </a:rPr>
              <a:t>LehrerIn</a:t>
            </a:r>
            <a:r>
              <a:rPr lang="de-DE" sz="1600" spc="-1" dirty="0">
                <a:sym typeface="Wingdings" panose="05000000000000000000" pitchFamily="2" charset="2"/>
              </a:rPr>
              <a:t> &gt; </a:t>
            </a:r>
            <a:r>
              <a:rPr lang="de-DE" sz="1600" spc="-1" dirty="0" err="1">
                <a:sym typeface="Wingdings" panose="05000000000000000000" pitchFamily="2" charset="2"/>
              </a:rPr>
              <a:t>DozentIn</a:t>
            </a:r>
            <a:r>
              <a:rPr lang="de-DE" sz="1600" spc="-1" dirty="0">
                <a:sym typeface="Wingdings" panose="05000000000000000000" pitchFamily="2" charset="2"/>
              </a:rPr>
              <a:t>)</a:t>
            </a:r>
            <a:endParaRPr lang="de-DE" sz="1600" dirty="0"/>
          </a:p>
          <a:p>
            <a:pPr algn="ctr"/>
            <a:endParaRPr lang="de-DE" dirty="0"/>
          </a:p>
        </p:txBody>
      </p:sp>
      <p:sp>
        <p:nvSpPr>
          <p:cNvPr id="6" name="Scrollen: horizontal 5">
            <a:extLst>
              <a:ext uri="{FF2B5EF4-FFF2-40B4-BE49-F238E27FC236}">
                <a16:creationId xmlns:a16="http://schemas.microsoft.com/office/drawing/2014/main" id="{2BA0D7E3-8FFB-40DA-A253-443EACFEFECB}"/>
              </a:ext>
            </a:extLst>
          </p:cNvPr>
          <p:cNvSpPr/>
          <p:nvPr/>
        </p:nvSpPr>
        <p:spPr>
          <a:xfrm>
            <a:off x="5886751" y="1004986"/>
            <a:ext cx="2969493" cy="156676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60"/>
              </a:spcBef>
            </a:pPr>
            <a:r>
              <a:rPr lang="de-DE" sz="1600" spc="-1" dirty="0" err="1">
                <a:sym typeface="Wingdings" panose="05000000000000000000" pitchFamily="2" charset="2"/>
              </a:rPr>
              <a:t>Gößere</a:t>
            </a:r>
            <a:r>
              <a:rPr lang="de-DE" sz="1600" spc="-1" dirty="0">
                <a:sym typeface="Wingdings" panose="05000000000000000000" pitchFamily="2" charset="2"/>
              </a:rPr>
              <a:t> Kategorien</a:t>
            </a:r>
          </a:p>
          <a:p>
            <a:pPr algn="ctr">
              <a:spcBef>
                <a:spcPts val="360"/>
              </a:spcBef>
            </a:pPr>
            <a:r>
              <a:rPr lang="de-DE" sz="1600" spc="-1" dirty="0">
                <a:sym typeface="Wingdings" panose="05000000000000000000" pitchFamily="2" charset="2"/>
              </a:rPr>
              <a:t>(</a:t>
            </a:r>
            <a:r>
              <a:rPr lang="de-DE" sz="1600" spc="-1" dirty="0" err="1">
                <a:sym typeface="Wingdings" panose="05000000000000000000" pitchFamily="2" charset="2"/>
              </a:rPr>
              <a:t>LehrerIn</a:t>
            </a:r>
            <a:r>
              <a:rPr lang="de-DE" sz="1600" spc="-1" dirty="0">
                <a:sym typeface="Wingdings" panose="05000000000000000000" pitchFamily="2" charset="2"/>
              </a:rPr>
              <a:t> &gt; Bildungswesen)</a:t>
            </a:r>
            <a:endParaRPr lang="de-DE" sz="1600" dirty="0"/>
          </a:p>
        </p:txBody>
      </p:sp>
      <p:sp>
        <p:nvSpPr>
          <p:cNvPr id="7" name="Scrollen: horizontal 6">
            <a:extLst>
              <a:ext uri="{FF2B5EF4-FFF2-40B4-BE49-F238E27FC236}">
                <a16:creationId xmlns:a16="http://schemas.microsoft.com/office/drawing/2014/main" id="{0C375534-EAB7-4798-A9BB-999E70725EED}"/>
              </a:ext>
            </a:extLst>
          </p:cNvPr>
          <p:cNvSpPr/>
          <p:nvPr/>
        </p:nvSpPr>
        <p:spPr>
          <a:xfrm>
            <a:off x="5860448" y="2714769"/>
            <a:ext cx="2276917" cy="1287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60"/>
              </a:spcBef>
            </a:pPr>
            <a:r>
              <a:rPr lang="de-DE" sz="1600" spc="-1" dirty="0">
                <a:sym typeface="Wingdings" panose="05000000000000000000" pitchFamily="2" charset="2"/>
              </a:rPr>
              <a:t>Platzhalter </a:t>
            </a:r>
            <a:br>
              <a:rPr lang="de-DE" sz="1600" spc="-1" dirty="0">
                <a:sym typeface="Wingdings" panose="05000000000000000000" pitchFamily="2" charset="2"/>
              </a:rPr>
            </a:br>
            <a:r>
              <a:rPr lang="de-DE" sz="1600" spc="-1" dirty="0">
                <a:sym typeface="Wingdings" panose="05000000000000000000" pitchFamily="2" charset="2"/>
              </a:rPr>
              <a:t>(</a:t>
            </a:r>
            <a:r>
              <a:rPr lang="de-DE" sz="1600" spc="-1" dirty="0" err="1">
                <a:sym typeface="Wingdings" panose="05000000000000000000" pitchFamily="2" charset="2"/>
              </a:rPr>
              <a:t>LehrerIn</a:t>
            </a:r>
            <a:r>
              <a:rPr lang="de-DE" sz="1600" spc="-1" dirty="0">
                <a:sym typeface="Wingdings" panose="05000000000000000000" pitchFamily="2" charset="2"/>
              </a:rPr>
              <a:t> &gt; [Beruf])</a:t>
            </a:r>
          </a:p>
          <a:p>
            <a:pPr algn="ctr"/>
            <a:endParaRPr lang="de-DE" sz="1600" dirty="0"/>
          </a:p>
        </p:txBody>
      </p:sp>
      <p:sp>
        <p:nvSpPr>
          <p:cNvPr id="8" name="Scrollen: horizontal 7">
            <a:extLst>
              <a:ext uri="{FF2B5EF4-FFF2-40B4-BE49-F238E27FC236}">
                <a16:creationId xmlns:a16="http://schemas.microsoft.com/office/drawing/2014/main" id="{1D4308C1-5962-473E-8738-BFC3AED86A79}"/>
              </a:ext>
            </a:extLst>
          </p:cNvPr>
          <p:cNvSpPr/>
          <p:nvPr/>
        </p:nvSpPr>
        <p:spPr>
          <a:xfrm>
            <a:off x="658989" y="2880729"/>
            <a:ext cx="2355768" cy="1287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60"/>
              </a:spcBef>
            </a:pPr>
            <a:r>
              <a:rPr lang="de-DE" sz="1600" spc="-1" dirty="0">
                <a:sym typeface="Wingdings" panose="05000000000000000000" pitchFamily="2" charset="2"/>
              </a:rPr>
              <a:t>Schwärzen, löschen (</a:t>
            </a:r>
            <a:r>
              <a:rPr lang="de-DE" sz="1600" spc="-1" dirty="0" err="1">
                <a:sym typeface="Wingdings" panose="05000000000000000000" pitchFamily="2" charset="2"/>
              </a:rPr>
              <a:t>LehrerIn</a:t>
            </a:r>
            <a:r>
              <a:rPr lang="de-DE" sz="1600" spc="-1" dirty="0">
                <a:sym typeface="Wingdings" panose="05000000000000000000" pitchFamily="2" charset="2"/>
              </a:rPr>
              <a:t> &gt; XXX)</a:t>
            </a:r>
            <a:endParaRPr lang="de-DE" sz="1600" dirty="0"/>
          </a:p>
        </p:txBody>
      </p:sp>
      <p:sp>
        <p:nvSpPr>
          <p:cNvPr id="9" name="Scrollen: horizontal 8">
            <a:extLst>
              <a:ext uri="{FF2B5EF4-FFF2-40B4-BE49-F238E27FC236}">
                <a16:creationId xmlns:a16="http://schemas.microsoft.com/office/drawing/2014/main" id="{371E48D4-02F0-4542-9872-5B6469BDCA03}"/>
              </a:ext>
            </a:extLst>
          </p:cNvPr>
          <p:cNvSpPr/>
          <p:nvPr/>
        </p:nvSpPr>
        <p:spPr>
          <a:xfrm>
            <a:off x="3185281" y="1871008"/>
            <a:ext cx="2581697" cy="140148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Datensparsamkeit</a:t>
            </a:r>
          </a:p>
        </p:txBody>
      </p:sp>
      <p:sp>
        <p:nvSpPr>
          <p:cNvPr id="10" name="Explosion: 14 Zacken 9">
            <a:extLst>
              <a:ext uri="{FF2B5EF4-FFF2-40B4-BE49-F238E27FC236}">
                <a16:creationId xmlns:a16="http://schemas.microsoft.com/office/drawing/2014/main" id="{2C899DFD-9045-4062-8A56-03B9E9E1EE29}"/>
              </a:ext>
            </a:extLst>
          </p:cNvPr>
          <p:cNvSpPr/>
          <p:nvPr/>
        </p:nvSpPr>
        <p:spPr>
          <a:xfrm>
            <a:off x="1567926" y="604230"/>
            <a:ext cx="5816406" cy="4068436"/>
          </a:xfrm>
          <a:prstGeom prst="irregularSeal2">
            <a:avLst/>
          </a:prstGeom>
          <a:solidFill>
            <a:srgbClr val="8AC2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60"/>
              </a:spcBef>
            </a:pPr>
            <a:r>
              <a:rPr lang="de-DE" sz="2000" b="1" spc="-1" dirty="0">
                <a:solidFill>
                  <a:schemeClr val="tx1"/>
                </a:solidFill>
                <a:sym typeface="Wingdings" panose="05000000000000000000" pitchFamily="2" charset="2"/>
              </a:rPr>
              <a:t>! ACHTUNG !</a:t>
            </a:r>
            <a:r>
              <a:rPr lang="de-DE" sz="2000" spc="-1" dirty="0">
                <a:solidFill>
                  <a:schemeClr val="tx1"/>
                </a:solidFill>
                <a:sym typeface="Wingdings" panose="05000000000000000000" pitchFamily="2" charset="2"/>
              </a:rPr>
              <a:t> Verfremden von Ton/Bild mithilfe von Tools (relativ) leicht </a:t>
            </a:r>
            <a:r>
              <a:rPr lang="de-DE" sz="2000" b="1" spc="-1" dirty="0">
                <a:solidFill>
                  <a:schemeClr val="tx1"/>
                </a:solidFill>
                <a:sym typeface="Wingdings" panose="05000000000000000000" pitchFamily="2" charset="2"/>
              </a:rPr>
              <a:t>umkehrbar</a:t>
            </a:r>
            <a:r>
              <a:rPr lang="de-DE" sz="2000" spc="-1" dirty="0">
                <a:solidFill>
                  <a:schemeClr val="tx1"/>
                </a:solidFill>
                <a:sym typeface="Wingdings" panose="05000000000000000000" pitchFamily="2" charset="2"/>
              </a:rPr>
              <a:t>!</a:t>
            </a:r>
          </a:p>
        </p:txBody>
      </p:sp>
    </p:spTree>
    <p:extLst>
      <p:ext uri="{BB962C8B-B14F-4D97-AF65-F5344CB8AC3E}">
        <p14:creationId xmlns:p14="http://schemas.microsoft.com/office/powerpoint/2010/main" val="1067102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Fallbeispiele Anonymisierung</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lvl="2">
              <a:spcBef>
                <a:spcPts val="360"/>
              </a:spcBef>
            </a:pPr>
            <a:endParaRPr lang="de-DE" sz="2000" spc="-1" dirty="0">
              <a:sym typeface="Wingdings" panose="05000000000000000000" pitchFamily="2" charset="2"/>
            </a:endParaRPr>
          </a:p>
          <a:p>
            <a:pPr marL="342900" indent="-342900">
              <a:spcBef>
                <a:spcPts val="360"/>
              </a:spcBef>
              <a:buFont typeface="Arial" panose="020B0604020202020204" pitchFamily="34" charset="0"/>
              <a:buChar char="•"/>
            </a:pPr>
            <a:endParaRPr lang="de-DE" sz="2000" spc="-1" dirty="0">
              <a:sym typeface="Wingdings" panose="05000000000000000000" pitchFamily="2" charset="2"/>
            </a:endParaRPr>
          </a:p>
        </p:txBody>
      </p:sp>
      <p:pic>
        <p:nvPicPr>
          <p:cNvPr id="2" name="Grafik 1">
            <a:extLst>
              <a:ext uri="{FF2B5EF4-FFF2-40B4-BE49-F238E27FC236}">
                <a16:creationId xmlns:a16="http://schemas.microsoft.com/office/drawing/2014/main" id="{493CB77F-5460-449A-9EF7-1F8D89400727}"/>
              </a:ext>
            </a:extLst>
          </p:cNvPr>
          <p:cNvPicPr>
            <a:picLocks noChangeAspect="1"/>
          </p:cNvPicPr>
          <p:nvPr/>
        </p:nvPicPr>
        <p:blipFill>
          <a:blip r:embed="rId3"/>
          <a:stretch>
            <a:fillRect/>
          </a:stretch>
        </p:blipFill>
        <p:spPr>
          <a:xfrm>
            <a:off x="382658" y="1058040"/>
            <a:ext cx="6109014" cy="2470277"/>
          </a:xfrm>
          <a:prstGeom prst="rect">
            <a:avLst/>
          </a:prstGeom>
          <a:ln w="19050">
            <a:solidFill>
              <a:srgbClr val="0070C0"/>
            </a:solidFill>
          </a:ln>
        </p:spPr>
      </p:pic>
      <p:sp>
        <p:nvSpPr>
          <p:cNvPr id="3" name="Textfeld 2">
            <a:extLst>
              <a:ext uri="{FF2B5EF4-FFF2-40B4-BE49-F238E27FC236}">
                <a16:creationId xmlns:a16="http://schemas.microsoft.com/office/drawing/2014/main" id="{9CAA93C1-7A7E-41B2-A2EF-15A195BFD04A}"/>
              </a:ext>
            </a:extLst>
          </p:cNvPr>
          <p:cNvSpPr txBox="1"/>
          <p:nvPr/>
        </p:nvSpPr>
        <p:spPr>
          <a:xfrm>
            <a:off x="595993" y="3528316"/>
            <a:ext cx="5770302" cy="369332"/>
          </a:xfrm>
          <a:prstGeom prst="rect">
            <a:avLst/>
          </a:prstGeom>
          <a:noFill/>
          <a:ln w="19050">
            <a:solidFill>
              <a:srgbClr val="0070C0"/>
            </a:solidFill>
          </a:ln>
        </p:spPr>
        <p:txBody>
          <a:bodyPr wrap="square" rtlCol="0">
            <a:spAutoFit/>
          </a:bodyPr>
          <a:lstStyle/>
          <a:p>
            <a:r>
              <a:rPr lang="de-DE" dirty="0"/>
              <a:t>Löschen von Merkmalen/Platzhalter, starke Abstraktion</a:t>
            </a:r>
          </a:p>
        </p:txBody>
      </p:sp>
      <p:sp>
        <p:nvSpPr>
          <p:cNvPr id="8" name="Textfeld 7">
            <a:extLst>
              <a:ext uri="{FF2B5EF4-FFF2-40B4-BE49-F238E27FC236}">
                <a16:creationId xmlns:a16="http://schemas.microsoft.com/office/drawing/2014/main" id="{2141AE1D-0C09-41DE-80D6-EC48DEBB0A6C}"/>
              </a:ext>
            </a:extLst>
          </p:cNvPr>
          <p:cNvSpPr txBox="1"/>
          <p:nvPr/>
        </p:nvSpPr>
        <p:spPr>
          <a:xfrm>
            <a:off x="5282293" y="506092"/>
            <a:ext cx="3861707" cy="461665"/>
          </a:xfrm>
          <a:prstGeom prst="rect">
            <a:avLst/>
          </a:prstGeom>
          <a:noFill/>
        </p:spPr>
        <p:txBody>
          <a:bodyPr wrap="square" rtlCol="0">
            <a:spAutoFit/>
          </a:bodyPr>
          <a:lstStyle/>
          <a:p>
            <a:r>
              <a:rPr lang="de-DE" sz="800" dirty="0"/>
              <a:t>Quelle: Meyermann, Alexia; Porzelt, Maike (2014): Hinweise zur Anonymisierung von qualitativen Daten. Forschungsdaten </a:t>
            </a:r>
            <a:r>
              <a:rPr lang="de-DE" sz="800" dirty="0" err="1"/>
              <a:t>bildung</a:t>
            </a:r>
            <a:r>
              <a:rPr lang="de-DE" sz="800" dirty="0"/>
              <a:t> informiert, Nr.1 (2014). </a:t>
            </a:r>
            <a:r>
              <a:rPr lang="de-DE" sz="800" dirty="0">
                <a:solidFill>
                  <a:srgbClr val="D64242"/>
                </a:solidFill>
                <a:hlinkClick r:id="rId4">
                  <a:extLst>
                    <a:ext uri="{A12FA001-AC4F-418D-AE19-62706E023703}">
                      <ahyp:hlinkClr xmlns:ahyp="http://schemas.microsoft.com/office/drawing/2018/hyperlinkcolor" val="tx"/>
                    </a:ext>
                  </a:extLst>
                </a:hlinkClick>
              </a:rPr>
              <a:t>https://www.forschungsdaten-bildung.de/files/fdb-informiert-nr-1.pdf</a:t>
            </a:r>
            <a:endParaRPr lang="de-DE" dirty="0">
              <a:solidFill>
                <a:srgbClr val="D64242"/>
              </a:solidFill>
            </a:endParaRPr>
          </a:p>
        </p:txBody>
      </p:sp>
    </p:spTree>
    <p:extLst>
      <p:ext uri="{BB962C8B-B14F-4D97-AF65-F5344CB8AC3E}">
        <p14:creationId xmlns:p14="http://schemas.microsoft.com/office/powerpoint/2010/main" val="114324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Fallbeispiele Anonymisierung</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lvl="2">
              <a:spcBef>
                <a:spcPts val="360"/>
              </a:spcBef>
            </a:pPr>
            <a:endParaRPr lang="de-DE" sz="2000" spc="-1" dirty="0">
              <a:sym typeface="Wingdings" panose="05000000000000000000" pitchFamily="2" charset="2"/>
            </a:endParaRPr>
          </a:p>
          <a:p>
            <a:pPr marL="342900" indent="-342900">
              <a:spcBef>
                <a:spcPts val="360"/>
              </a:spcBef>
              <a:buFont typeface="Arial" panose="020B0604020202020204" pitchFamily="34" charset="0"/>
              <a:buChar char="•"/>
            </a:pPr>
            <a:endParaRPr lang="de-DE" sz="2000" spc="-1" dirty="0">
              <a:sym typeface="Wingdings" panose="05000000000000000000" pitchFamily="2" charset="2"/>
            </a:endParaRPr>
          </a:p>
        </p:txBody>
      </p:sp>
      <p:pic>
        <p:nvPicPr>
          <p:cNvPr id="2" name="Grafik 1">
            <a:extLst>
              <a:ext uri="{FF2B5EF4-FFF2-40B4-BE49-F238E27FC236}">
                <a16:creationId xmlns:a16="http://schemas.microsoft.com/office/drawing/2014/main" id="{493CB77F-5460-449A-9EF7-1F8D89400727}"/>
              </a:ext>
            </a:extLst>
          </p:cNvPr>
          <p:cNvPicPr>
            <a:picLocks noChangeAspect="1"/>
          </p:cNvPicPr>
          <p:nvPr/>
        </p:nvPicPr>
        <p:blipFill>
          <a:blip r:embed="rId3"/>
          <a:stretch>
            <a:fillRect/>
          </a:stretch>
        </p:blipFill>
        <p:spPr>
          <a:xfrm>
            <a:off x="382658" y="1058040"/>
            <a:ext cx="6109014" cy="2470277"/>
          </a:xfrm>
          <a:prstGeom prst="rect">
            <a:avLst/>
          </a:prstGeom>
          <a:ln w="19050">
            <a:solidFill>
              <a:srgbClr val="0070C0"/>
            </a:solidFill>
          </a:ln>
        </p:spPr>
      </p:pic>
      <p:sp>
        <p:nvSpPr>
          <p:cNvPr id="3" name="Textfeld 2">
            <a:extLst>
              <a:ext uri="{FF2B5EF4-FFF2-40B4-BE49-F238E27FC236}">
                <a16:creationId xmlns:a16="http://schemas.microsoft.com/office/drawing/2014/main" id="{9CAA93C1-7A7E-41B2-A2EF-15A195BFD04A}"/>
              </a:ext>
            </a:extLst>
          </p:cNvPr>
          <p:cNvSpPr txBox="1"/>
          <p:nvPr/>
        </p:nvSpPr>
        <p:spPr>
          <a:xfrm>
            <a:off x="595993" y="3528316"/>
            <a:ext cx="5770302" cy="369332"/>
          </a:xfrm>
          <a:prstGeom prst="rect">
            <a:avLst/>
          </a:prstGeom>
          <a:noFill/>
          <a:ln w="19050">
            <a:solidFill>
              <a:srgbClr val="0070C0"/>
            </a:solidFill>
          </a:ln>
        </p:spPr>
        <p:txBody>
          <a:bodyPr wrap="square" rtlCol="0">
            <a:spAutoFit/>
          </a:bodyPr>
          <a:lstStyle/>
          <a:p>
            <a:r>
              <a:rPr lang="de-DE" dirty="0"/>
              <a:t>Löschen von Merkmalen/Platzhalter, starke Abstraktion</a:t>
            </a:r>
          </a:p>
        </p:txBody>
      </p:sp>
      <p:pic>
        <p:nvPicPr>
          <p:cNvPr id="4" name="Grafik 3">
            <a:extLst>
              <a:ext uri="{FF2B5EF4-FFF2-40B4-BE49-F238E27FC236}">
                <a16:creationId xmlns:a16="http://schemas.microsoft.com/office/drawing/2014/main" id="{49C13A74-E1C7-430F-8B49-AAD800E8C105}"/>
              </a:ext>
            </a:extLst>
          </p:cNvPr>
          <p:cNvPicPr>
            <a:picLocks noChangeAspect="1"/>
          </p:cNvPicPr>
          <p:nvPr/>
        </p:nvPicPr>
        <p:blipFill>
          <a:blip r:embed="rId4"/>
          <a:stretch>
            <a:fillRect/>
          </a:stretch>
        </p:blipFill>
        <p:spPr>
          <a:xfrm>
            <a:off x="1384284" y="2706545"/>
            <a:ext cx="6745236" cy="1521683"/>
          </a:xfrm>
          <a:prstGeom prst="rect">
            <a:avLst/>
          </a:prstGeom>
          <a:ln w="19050">
            <a:solidFill>
              <a:srgbClr val="0070C0"/>
            </a:solidFill>
          </a:ln>
        </p:spPr>
      </p:pic>
      <p:sp>
        <p:nvSpPr>
          <p:cNvPr id="5" name="Textfeld 4">
            <a:extLst>
              <a:ext uri="{FF2B5EF4-FFF2-40B4-BE49-F238E27FC236}">
                <a16:creationId xmlns:a16="http://schemas.microsoft.com/office/drawing/2014/main" id="{7EAD9A9E-8F64-4BCA-A334-29CBF12CE54D}"/>
              </a:ext>
            </a:extLst>
          </p:cNvPr>
          <p:cNvSpPr txBox="1"/>
          <p:nvPr/>
        </p:nvSpPr>
        <p:spPr>
          <a:xfrm>
            <a:off x="3437165" y="4218763"/>
            <a:ext cx="2778786" cy="369332"/>
          </a:xfrm>
          <a:prstGeom prst="rect">
            <a:avLst/>
          </a:prstGeom>
          <a:noFill/>
          <a:ln w="19050">
            <a:solidFill>
              <a:srgbClr val="0070C0"/>
            </a:solidFill>
          </a:ln>
        </p:spPr>
        <p:txBody>
          <a:bodyPr wrap="square" rtlCol="0">
            <a:spAutoFit/>
          </a:bodyPr>
          <a:lstStyle/>
          <a:p>
            <a:r>
              <a:rPr lang="de-DE" dirty="0"/>
              <a:t>Pseudonyme verwenden</a:t>
            </a:r>
          </a:p>
        </p:txBody>
      </p:sp>
      <p:pic>
        <p:nvPicPr>
          <p:cNvPr id="6" name="Grafik 5">
            <a:extLst>
              <a:ext uri="{FF2B5EF4-FFF2-40B4-BE49-F238E27FC236}">
                <a16:creationId xmlns:a16="http://schemas.microsoft.com/office/drawing/2014/main" id="{627EB4A5-5FC5-4E01-9100-EC27246F41B5}"/>
              </a:ext>
            </a:extLst>
          </p:cNvPr>
          <p:cNvPicPr>
            <a:picLocks noChangeAspect="1"/>
          </p:cNvPicPr>
          <p:nvPr/>
        </p:nvPicPr>
        <p:blipFill>
          <a:blip r:embed="rId5"/>
          <a:stretch>
            <a:fillRect/>
          </a:stretch>
        </p:blipFill>
        <p:spPr>
          <a:xfrm>
            <a:off x="457200" y="1510211"/>
            <a:ext cx="8276016" cy="3127197"/>
          </a:xfrm>
          <a:prstGeom prst="rect">
            <a:avLst/>
          </a:prstGeom>
          <a:ln w="19050">
            <a:solidFill>
              <a:srgbClr val="0070C0"/>
            </a:solidFill>
          </a:ln>
        </p:spPr>
      </p:pic>
      <p:sp>
        <p:nvSpPr>
          <p:cNvPr id="7" name="Textfeld 6">
            <a:extLst>
              <a:ext uri="{FF2B5EF4-FFF2-40B4-BE49-F238E27FC236}">
                <a16:creationId xmlns:a16="http://schemas.microsoft.com/office/drawing/2014/main" id="{40C262BC-77E9-4900-A96B-E2219DE22AA3}"/>
              </a:ext>
            </a:extLst>
          </p:cNvPr>
          <p:cNvSpPr txBox="1"/>
          <p:nvPr/>
        </p:nvSpPr>
        <p:spPr>
          <a:xfrm>
            <a:off x="3019245" y="4747482"/>
            <a:ext cx="2924355" cy="369332"/>
          </a:xfrm>
          <a:prstGeom prst="rect">
            <a:avLst/>
          </a:prstGeom>
          <a:noFill/>
          <a:ln w="19050">
            <a:solidFill>
              <a:srgbClr val="0070C0"/>
            </a:solidFill>
          </a:ln>
        </p:spPr>
        <p:txBody>
          <a:bodyPr wrap="square" rtlCol="0">
            <a:spAutoFit/>
          </a:bodyPr>
          <a:lstStyle/>
          <a:p>
            <a:r>
              <a:rPr lang="de-DE" dirty="0"/>
              <a:t>Ersetzen durch Kategorien</a:t>
            </a:r>
          </a:p>
        </p:txBody>
      </p:sp>
      <p:sp>
        <p:nvSpPr>
          <p:cNvPr id="8" name="Textfeld 7">
            <a:extLst>
              <a:ext uri="{FF2B5EF4-FFF2-40B4-BE49-F238E27FC236}">
                <a16:creationId xmlns:a16="http://schemas.microsoft.com/office/drawing/2014/main" id="{2141AE1D-0C09-41DE-80D6-EC48DEBB0A6C}"/>
              </a:ext>
            </a:extLst>
          </p:cNvPr>
          <p:cNvSpPr txBox="1"/>
          <p:nvPr/>
        </p:nvSpPr>
        <p:spPr>
          <a:xfrm>
            <a:off x="5282293" y="506092"/>
            <a:ext cx="3861707" cy="461665"/>
          </a:xfrm>
          <a:prstGeom prst="rect">
            <a:avLst/>
          </a:prstGeom>
          <a:noFill/>
        </p:spPr>
        <p:txBody>
          <a:bodyPr wrap="square" rtlCol="0">
            <a:spAutoFit/>
          </a:bodyPr>
          <a:lstStyle/>
          <a:p>
            <a:r>
              <a:rPr lang="de-DE" sz="800" dirty="0"/>
              <a:t>Quelle: Meyermann, Alexia; Porzelt, Maike (2014): Hinweise zur Anonymisierung von qualitativen Daten. Forschungsdaten </a:t>
            </a:r>
            <a:r>
              <a:rPr lang="de-DE" sz="800" dirty="0" err="1"/>
              <a:t>bildung</a:t>
            </a:r>
            <a:r>
              <a:rPr lang="de-DE" sz="800" dirty="0"/>
              <a:t> informiert, Nr.1 (2014). </a:t>
            </a:r>
            <a:r>
              <a:rPr lang="de-DE" sz="800" dirty="0">
                <a:solidFill>
                  <a:srgbClr val="D64242"/>
                </a:solidFill>
                <a:hlinkClick r:id="rId6">
                  <a:extLst>
                    <a:ext uri="{A12FA001-AC4F-418D-AE19-62706E023703}">
                      <ahyp:hlinkClr xmlns:ahyp="http://schemas.microsoft.com/office/drawing/2018/hyperlinkcolor" val="tx"/>
                    </a:ext>
                  </a:extLst>
                </a:hlinkClick>
              </a:rPr>
              <a:t>https://www.forschungsdaten-bildung.de/files/fdb-informiert-nr-1.pdf</a:t>
            </a:r>
            <a:endParaRPr lang="de-DE" dirty="0">
              <a:solidFill>
                <a:srgbClr val="D64242"/>
              </a:solidFill>
            </a:endParaRPr>
          </a:p>
        </p:txBody>
      </p:sp>
    </p:spTree>
    <p:extLst>
      <p:ext uri="{BB962C8B-B14F-4D97-AF65-F5344CB8AC3E}">
        <p14:creationId xmlns:p14="http://schemas.microsoft.com/office/powerpoint/2010/main" val="2736598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Fallbeispiele Anonymisierung</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lvl="2">
              <a:spcBef>
                <a:spcPts val="360"/>
              </a:spcBef>
            </a:pPr>
            <a:endParaRPr lang="de-DE" sz="2000" spc="-1" dirty="0">
              <a:sym typeface="Wingdings" panose="05000000000000000000" pitchFamily="2" charset="2"/>
            </a:endParaRPr>
          </a:p>
          <a:p>
            <a:pPr marL="342900" indent="-342900">
              <a:spcBef>
                <a:spcPts val="360"/>
              </a:spcBef>
              <a:buFont typeface="Arial" panose="020B0604020202020204" pitchFamily="34" charset="0"/>
              <a:buChar char="•"/>
            </a:pPr>
            <a:endParaRPr lang="de-DE" sz="2000" spc="-1" dirty="0">
              <a:sym typeface="Wingdings" panose="05000000000000000000" pitchFamily="2" charset="2"/>
            </a:endParaRPr>
          </a:p>
        </p:txBody>
      </p:sp>
      <p:pic>
        <p:nvPicPr>
          <p:cNvPr id="2" name="Grafik 1">
            <a:extLst>
              <a:ext uri="{FF2B5EF4-FFF2-40B4-BE49-F238E27FC236}">
                <a16:creationId xmlns:a16="http://schemas.microsoft.com/office/drawing/2014/main" id="{493CB77F-5460-449A-9EF7-1F8D89400727}"/>
              </a:ext>
            </a:extLst>
          </p:cNvPr>
          <p:cNvPicPr>
            <a:picLocks noChangeAspect="1"/>
          </p:cNvPicPr>
          <p:nvPr/>
        </p:nvPicPr>
        <p:blipFill>
          <a:blip r:embed="rId3"/>
          <a:stretch>
            <a:fillRect/>
          </a:stretch>
        </p:blipFill>
        <p:spPr>
          <a:xfrm>
            <a:off x="382658" y="1058040"/>
            <a:ext cx="6109014" cy="2470277"/>
          </a:xfrm>
          <a:prstGeom prst="rect">
            <a:avLst/>
          </a:prstGeom>
          <a:ln w="19050">
            <a:solidFill>
              <a:srgbClr val="0070C0"/>
            </a:solidFill>
          </a:ln>
        </p:spPr>
      </p:pic>
      <p:sp>
        <p:nvSpPr>
          <p:cNvPr id="3" name="Textfeld 2">
            <a:extLst>
              <a:ext uri="{FF2B5EF4-FFF2-40B4-BE49-F238E27FC236}">
                <a16:creationId xmlns:a16="http://schemas.microsoft.com/office/drawing/2014/main" id="{9CAA93C1-7A7E-41B2-A2EF-15A195BFD04A}"/>
              </a:ext>
            </a:extLst>
          </p:cNvPr>
          <p:cNvSpPr txBox="1"/>
          <p:nvPr/>
        </p:nvSpPr>
        <p:spPr>
          <a:xfrm>
            <a:off x="595993" y="3528316"/>
            <a:ext cx="5770302" cy="369332"/>
          </a:xfrm>
          <a:prstGeom prst="rect">
            <a:avLst/>
          </a:prstGeom>
          <a:noFill/>
          <a:ln w="19050">
            <a:solidFill>
              <a:srgbClr val="0070C0"/>
            </a:solidFill>
          </a:ln>
        </p:spPr>
        <p:txBody>
          <a:bodyPr wrap="square" rtlCol="0">
            <a:spAutoFit/>
          </a:bodyPr>
          <a:lstStyle/>
          <a:p>
            <a:r>
              <a:rPr lang="de-DE" dirty="0"/>
              <a:t>Löschen von Merkmalen/Platzhalter, starke Abstraktion</a:t>
            </a:r>
          </a:p>
        </p:txBody>
      </p:sp>
      <p:pic>
        <p:nvPicPr>
          <p:cNvPr id="4" name="Grafik 3">
            <a:extLst>
              <a:ext uri="{FF2B5EF4-FFF2-40B4-BE49-F238E27FC236}">
                <a16:creationId xmlns:a16="http://schemas.microsoft.com/office/drawing/2014/main" id="{49C13A74-E1C7-430F-8B49-AAD800E8C105}"/>
              </a:ext>
            </a:extLst>
          </p:cNvPr>
          <p:cNvPicPr>
            <a:picLocks noChangeAspect="1"/>
          </p:cNvPicPr>
          <p:nvPr/>
        </p:nvPicPr>
        <p:blipFill>
          <a:blip r:embed="rId4"/>
          <a:stretch>
            <a:fillRect/>
          </a:stretch>
        </p:blipFill>
        <p:spPr>
          <a:xfrm>
            <a:off x="1384284" y="2706545"/>
            <a:ext cx="6745236" cy="1521683"/>
          </a:xfrm>
          <a:prstGeom prst="rect">
            <a:avLst/>
          </a:prstGeom>
          <a:ln w="19050">
            <a:solidFill>
              <a:srgbClr val="0070C0"/>
            </a:solidFill>
          </a:ln>
        </p:spPr>
      </p:pic>
      <p:sp>
        <p:nvSpPr>
          <p:cNvPr id="5" name="Textfeld 4">
            <a:extLst>
              <a:ext uri="{FF2B5EF4-FFF2-40B4-BE49-F238E27FC236}">
                <a16:creationId xmlns:a16="http://schemas.microsoft.com/office/drawing/2014/main" id="{7EAD9A9E-8F64-4BCA-A334-29CBF12CE54D}"/>
              </a:ext>
            </a:extLst>
          </p:cNvPr>
          <p:cNvSpPr txBox="1"/>
          <p:nvPr/>
        </p:nvSpPr>
        <p:spPr>
          <a:xfrm>
            <a:off x="3437165" y="4218763"/>
            <a:ext cx="2778786" cy="369332"/>
          </a:xfrm>
          <a:prstGeom prst="rect">
            <a:avLst/>
          </a:prstGeom>
          <a:noFill/>
          <a:ln w="19050">
            <a:solidFill>
              <a:srgbClr val="0070C0"/>
            </a:solidFill>
          </a:ln>
        </p:spPr>
        <p:txBody>
          <a:bodyPr wrap="square" rtlCol="0">
            <a:spAutoFit/>
          </a:bodyPr>
          <a:lstStyle/>
          <a:p>
            <a:r>
              <a:rPr lang="de-DE" dirty="0"/>
              <a:t>Pseudonyme verwenden</a:t>
            </a:r>
          </a:p>
        </p:txBody>
      </p:sp>
      <p:pic>
        <p:nvPicPr>
          <p:cNvPr id="6" name="Grafik 5">
            <a:extLst>
              <a:ext uri="{FF2B5EF4-FFF2-40B4-BE49-F238E27FC236}">
                <a16:creationId xmlns:a16="http://schemas.microsoft.com/office/drawing/2014/main" id="{627EB4A5-5FC5-4E01-9100-EC27246F41B5}"/>
              </a:ext>
            </a:extLst>
          </p:cNvPr>
          <p:cNvPicPr>
            <a:picLocks noChangeAspect="1"/>
          </p:cNvPicPr>
          <p:nvPr/>
        </p:nvPicPr>
        <p:blipFill>
          <a:blip r:embed="rId5"/>
          <a:stretch>
            <a:fillRect/>
          </a:stretch>
        </p:blipFill>
        <p:spPr>
          <a:xfrm>
            <a:off x="457200" y="1510211"/>
            <a:ext cx="8276016" cy="3127197"/>
          </a:xfrm>
          <a:prstGeom prst="rect">
            <a:avLst/>
          </a:prstGeom>
          <a:ln w="19050">
            <a:solidFill>
              <a:srgbClr val="0070C0"/>
            </a:solidFill>
          </a:ln>
        </p:spPr>
      </p:pic>
      <p:sp>
        <p:nvSpPr>
          <p:cNvPr id="7" name="Textfeld 6">
            <a:extLst>
              <a:ext uri="{FF2B5EF4-FFF2-40B4-BE49-F238E27FC236}">
                <a16:creationId xmlns:a16="http://schemas.microsoft.com/office/drawing/2014/main" id="{40C262BC-77E9-4900-A96B-E2219DE22AA3}"/>
              </a:ext>
            </a:extLst>
          </p:cNvPr>
          <p:cNvSpPr txBox="1"/>
          <p:nvPr/>
        </p:nvSpPr>
        <p:spPr>
          <a:xfrm>
            <a:off x="3019245" y="4747482"/>
            <a:ext cx="2924355" cy="369332"/>
          </a:xfrm>
          <a:prstGeom prst="rect">
            <a:avLst/>
          </a:prstGeom>
          <a:noFill/>
          <a:ln w="19050">
            <a:solidFill>
              <a:srgbClr val="0070C0"/>
            </a:solidFill>
          </a:ln>
        </p:spPr>
        <p:txBody>
          <a:bodyPr wrap="square" rtlCol="0">
            <a:spAutoFit/>
          </a:bodyPr>
          <a:lstStyle/>
          <a:p>
            <a:r>
              <a:rPr lang="de-DE" dirty="0"/>
              <a:t>Ersetzen durch Kategorien</a:t>
            </a:r>
          </a:p>
        </p:txBody>
      </p:sp>
      <p:sp>
        <p:nvSpPr>
          <p:cNvPr id="8" name="Textfeld 7">
            <a:extLst>
              <a:ext uri="{FF2B5EF4-FFF2-40B4-BE49-F238E27FC236}">
                <a16:creationId xmlns:a16="http://schemas.microsoft.com/office/drawing/2014/main" id="{2141AE1D-0C09-41DE-80D6-EC48DEBB0A6C}"/>
              </a:ext>
            </a:extLst>
          </p:cNvPr>
          <p:cNvSpPr txBox="1"/>
          <p:nvPr/>
        </p:nvSpPr>
        <p:spPr>
          <a:xfrm>
            <a:off x="5282293" y="506092"/>
            <a:ext cx="3861707" cy="461665"/>
          </a:xfrm>
          <a:prstGeom prst="rect">
            <a:avLst/>
          </a:prstGeom>
          <a:noFill/>
        </p:spPr>
        <p:txBody>
          <a:bodyPr wrap="square" rtlCol="0">
            <a:spAutoFit/>
          </a:bodyPr>
          <a:lstStyle/>
          <a:p>
            <a:r>
              <a:rPr lang="de-DE" sz="800" dirty="0"/>
              <a:t>Quelle: Meyermann, Alexia; Porzelt, Maike (2014): Hinweise zur Anonymisierung von qualitativen Daten. Forschungsdaten </a:t>
            </a:r>
            <a:r>
              <a:rPr lang="de-DE" sz="800" dirty="0" err="1"/>
              <a:t>bildung</a:t>
            </a:r>
            <a:r>
              <a:rPr lang="de-DE" sz="800" dirty="0"/>
              <a:t> informiert, Nr.1 (2014). </a:t>
            </a:r>
            <a:r>
              <a:rPr lang="de-DE" sz="800" dirty="0">
                <a:solidFill>
                  <a:srgbClr val="D64242"/>
                </a:solidFill>
                <a:hlinkClick r:id="rId6">
                  <a:extLst>
                    <a:ext uri="{A12FA001-AC4F-418D-AE19-62706E023703}">
                      <ahyp:hlinkClr xmlns:ahyp="http://schemas.microsoft.com/office/drawing/2018/hyperlinkcolor" val="tx"/>
                    </a:ext>
                  </a:extLst>
                </a:hlinkClick>
              </a:rPr>
              <a:t>https://www.forschungsdaten-bildung.de/files/fdb-informiert-nr-1.pdf</a:t>
            </a:r>
            <a:endParaRPr lang="de-DE" dirty="0">
              <a:solidFill>
                <a:srgbClr val="D64242"/>
              </a:solidFill>
            </a:endParaRPr>
          </a:p>
        </p:txBody>
      </p:sp>
    </p:spTree>
    <p:extLst>
      <p:ext uri="{BB962C8B-B14F-4D97-AF65-F5344CB8AC3E}">
        <p14:creationId xmlns:p14="http://schemas.microsoft.com/office/powerpoint/2010/main" val="2854935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Tool zur Anonymisierung Quantitativer Datensätze</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spcBef>
                <a:spcPts val="360"/>
              </a:spcBef>
            </a:pPr>
            <a:endParaRPr lang="de-DE" sz="2000" spc="-1" dirty="0">
              <a:sym typeface="Wingdings" panose="05000000000000000000" pitchFamily="2" charset="2"/>
            </a:endParaRPr>
          </a:p>
          <a:p>
            <a:pPr>
              <a:spcBef>
                <a:spcPts val="360"/>
              </a:spcBef>
            </a:pPr>
            <a:endParaRPr lang="de-DE" sz="2000" spc="-1" dirty="0">
              <a:sym typeface="Wingdings" panose="05000000000000000000" pitchFamily="2" charset="2"/>
            </a:endParaRPr>
          </a:p>
          <a:p>
            <a:pPr>
              <a:spcBef>
                <a:spcPts val="360"/>
              </a:spcBef>
            </a:pPr>
            <a:endParaRPr lang="de-DE" sz="2000" spc="-1" dirty="0">
              <a:solidFill>
                <a:srgbClr val="0000FF"/>
              </a:solidFill>
              <a:sym typeface="Wingdings" panose="05000000000000000000" pitchFamily="2" charset="2"/>
            </a:endParaRPr>
          </a:p>
          <a:p>
            <a:pPr algn="ctr">
              <a:spcBef>
                <a:spcPts val="360"/>
              </a:spcBef>
            </a:pPr>
            <a:endParaRPr lang="de-DE" sz="2000" spc="-1" dirty="0">
              <a:solidFill>
                <a:srgbClr val="D64242"/>
              </a:solidFill>
              <a:sym typeface="Wingdings" panose="05000000000000000000" pitchFamily="2" charset="2"/>
            </a:endParaRPr>
          </a:p>
          <a:p>
            <a:pPr algn="ctr">
              <a:spcBef>
                <a:spcPts val="360"/>
              </a:spcBef>
            </a:pPr>
            <a:br>
              <a:rPr lang="de-DE" sz="2000" spc="-1" dirty="0">
                <a:solidFill>
                  <a:srgbClr val="D64242"/>
                </a:solidFill>
                <a:sym typeface="Wingdings" panose="05000000000000000000" pitchFamily="2" charset="2"/>
                <a:hlinkClick r:id="rId3">
                  <a:extLst>
                    <a:ext uri="{A12FA001-AC4F-418D-AE19-62706E023703}">
                      <ahyp:hlinkClr xmlns:ahyp="http://schemas.microsoft.com/office/drawing/2018/hyperlinkcolor" val="tx"/>
                    </a:ext>
                  </a:extLst>
                </a:hlinkClick>
              </a:rPr>
            </a:br>
            <a:r>
              <a:rPr lang="de-DE" sz="2000" spc="-1" dirty="0" err="1">
                <a:solidFill>
                  <a:srgbClr val="D64242"/>
                </a:solidFill>
                <a:sym typeface="Wingdings" panose="05000000000000000000" pitchFamily="2" charset="2"/>
                <a:hlinkClick r:id="rId3">
                  <a:extLst>
                    <a:ext uri="{A12FA001-AC4F-418D-AE19-62706E023703}">
                      <ahyp:hlinkClr xmlns:ahyp="http://schemas.microsoft.com/office/drawing/2018/hyperlinkcolor" val="tx"/>
                    </a:ext>
                  </a:extLst>
                </a:hlinkClick>
              </a:rPr>
              <a:t>Amnesia</a:t>
            </a:r>
            <a:r>
              <a:rPr lang="de-DE" sz="2000" spc="-1" dirty="0">
                <a:solidFill>
                  <a:srgbClr val="D64242"/>
                </a:solidFill>
                <a:sym typeface="Wingdings" panose="05000000000000000000" pitchFamily="2" charset="2"/>
                <a:hlinkClick r:id="rId3">
                  <a:extLst>
                    <a:ext uri="{A12FA001-AC4F-418D-AE19-62706E023703}">
                      <ahyp:hlinkClr xmlns:ahyp="http://schemas.microsoft.com/office/drawing/2018/hyperlinkcolor" val="tx"/>
                    </a:ext>
                  </a:extLst>
                </a:hlinkClick>
              </a:rPr>
              <a:t> Demo-Version</a:t>
            </a:r>
            <a:endParaRPr lang="de-DE" sz="2000" spc="-1" dirty="0">
              <a:solidFill>
                <a:srgbClr val="D64242"/>
              </a:solidFill>
              <a:sym typeface="Wingdings" panose="05000000000000000000" pitchFamily="2" charset="2"/>
            </a:endParaRPr>
          </a:p>
          <a:p>
            <a:pPr algn="ctr">
              <a:spcBef>
                <a:spcPts val="360"/>
              </a:spcBef>
            </a:pPr>
            <a:endParaRPr lang="de-DE" sz="2000" spc="-1" dirty="0">
              <a:solidFill>
                <a:srgbClr val="D64242"/>
              </a:solidFill>
              <a:sym typeface="Wingdings" panose="05000000000000000000" pitchFamily="2" charset="2"/>
            </a:endParaRPr>
          </a:p>
          <a:p>
            <a:pPr algn="ctr">
              <a:spcBef>
                <a:spcPts val="360"/>
              </a:spcBef>
            </a:pPr>
            <a:r>
              <a:rPr lang="de-DE" sz="2000" spc="-1" dirty="0" err="1">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Amnesia</a:t>
            </a:r>
            <a:r>
              <a:rPr lang="de-DE" sz="2000" spc="-1" dirty="0">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 </a:t>
            </a:r>
            <a:r>
              <a:rPr lang="de-DE" sz="2000" spc="-1" dirty="0" err="1">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Anonymization</a:t>
            </a:r>
            <a:r>
              <a:rPr lang="de-DE" sz="2000" spc="-1" dirty="0">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 Tool Tutorial: Data </a:t>
            </a:r>
            <a:r>
              <a:rPr lang="de-DE" sz="2000" spc="-1" dirty="0" err="1">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Anonymization</a:t>
            </a:r>
            <a:r>
              <a:rPr lang="de-DE" sz="2000" spc="-1" dirty="0">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 (</a:t>
            </a:r>
            <a:r>
              <a:rPr lang="de-DE" sz="2000" spc="-1" dirty="0" err="1">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Youtube</a:t>
            </a:r>
            <a:r>
              <a:rPr lang="de-DE" sz="2000" spc="-1" dirty="0">
                <a:solidFill>
                  <a:srgbClr val="D64242"/>
                </a:solidFill>
                <a:sym typeface="Wingdings" panose="05000000000000000000" pitchFamily="2" charset="2"/>
                <a:hlinkClick r:id="rId4">
                  <a:extLst>
                    <a:ext uri="{A12FA001-AC4F-418D-AE19-62706E023703}">
                      <ahyp:hlinkClr xmlns:ahyp="http://schemas.microsoft.com/office/drawing/2018/hyperlinkcolor" val="tx"/>
                    </a:ext>
                  </a:extLst>
                </a:hlinkClick>
              </a:rPr>
              <a:t>)</a:t>
            </a:r>
            <a:endParaRPr lang="de-DE" sz="2000" spc="-1" dirty="0">
              <a:solidFill>
                <a:srgbClr val="D64242"/>
              </a:solidFill>
              <a:sym typeface="Wingdings" panose="05000000000000000000" pitchFamily="2" charset="2"/>
            </a:endParaRPr>
          </a:p>
        </p:txBody>
      </p:sp>
      <p:pic>
        <p:nvPicPr>
          <p:cNvPr id="3" name="Grafik 2">
            <a:extLst>
              <a:ext uri="{FF2B5EF4-FFF2-40B4-BE49-F238E27FC236}">
                <a16:creationId xmlns:a16="http://schemas.microsoft.com/office/drawing/2014/main" id="{DFD336EA-6C82-4075-8E99-F368FB7CA113}"/>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76147" y="1412421"/>
            <a:ext cx="1190625" cy="1371600"/>
          </a:xfrm>
          <a:prstGeom prst="rect">
            <a:avLst/>
          </a:prstGeom>
        </p:spPr>
      </p:pic>
    </p:spTree>
    <p:extLst>
      <p:ext uri="{BB962C8B-B14F-4D97-AF65-F5344CB8AC3E}">
        <p14:creationId xmlns:p14="http://schemas.microsoft.com/office/powerpoint/2010/main" val="3737684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D293B4F9-EFFE-4609-88FB-458DA843097A}"/>
              </a:ext>
            </a:extLst>
          </p:cNvPr>
          <p:cNvSpPr/>
          <p:nvPr/>
        </p:nvSpPr>
        <p:spPr>
          <a:xfrm>
            <a:off x="1303175" y="263334"/>
            <a:ext cx="6796528" cy="4344841"/>
          </a:xfrm>
          <a:prstGeom prst="rect">
            <a:avLst/>
          </a:prstGeom>
          <a:solidFill>
            <a:schemeClr val="accent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8338B9DF-D67E-4B19-A3F6-2A55FF14FE95}"/>
              </a:ext>
            </a:extLst>
          </p:cNvPr>
          <p:cNvSpPr/>
          <p:nvPr/>
        </p:nvSpPr>
        <p:spPr>
          <a:xfrm>
            <a:off x="1160292" y="358739"/>
            <a:ext cx="6796528" cy="4344844"/>
          </a:xfrm>
          <a:prstGeom prst="rect">
            <a:avLst/>
          </a:prstGeom>
          <a:solidFill>
            <a:schemeClr val="bg1">
              <a:alpha val="50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noFill/>
            </a:endParaRPr>
          </a:p>
        </p:txBody>
      </p:sp>
      <p:sp>
        <p:nvSpPr>
          <p:cNvPr id="694" name="CustomShape 1"/>
          <p:cNvSpPr/>
          <p:nvPr/>
        </p:nvSpPr>
        <p:spPr>
          <a:xfrm>
            <a:off x="1187180" y="113159"/>
            <a:ext cx="6796528"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ctr">
              <a:lnSpc>
                <a:spcPct val="100000"/>
              </a:lnSpc>
            </a:pPr>
            <a:r>
              <a:rPr lang="de-DE" sz="2000" b="1" strike="noStrike" cap="all" spc="-1" dirty="0">
                <a:solidFill>
                  <a:srgbClr val="000000"/>
                </a:solidFill>
                <a:latin typeface="Arial"/>
                <a:ea typeface="MS PGothic"/>
              </a:rPr>
              <a:t>Checkliste Datenschutz</a:t>
            </a:r>
            <a:endParaRPr lang="de-DE" sz="2000" b="0" strike="noStrike" spc="-1" dirty="0">
              <a:latin typeface="Arial"/>
            </a:endParaRPr>
          </a:p>
        </p:txBody>
      </p:sp>
      <p:sp>
        <p:nvSpPr>
          <p:cNvPr id="695" name="CustomShape 2"/>
          <p:cNvSpPr/>
          <p:nvPr/>
        </p:nvSpPr>
        <p:spPr>
          <a:xfrm>
            <a:off x="1901792" y="1002331"/>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457200" indent="-457200">
              <a:spcBef>
                <a:spcPts val="360"/>
              </a:spcBef>
              <a:buFont typeface="Wingdings" panose="05000000000000000000" pitchFamily="2" charset="2"/>
              <a:buChar char="ü"/>
            </a:pPr>
            <a:r>
              <a:rPr lang="de-DE" sz="1900" spc="-1" dirty="0">
                <a:sym typeface="Wingdings" panose="05000000000000000000" pitchFamily="2" charset="2"/>
              </a:rPr>
              <a:t>Datensparsamkeit, Datenminimierung</a:t>
            </a:r>
          </a:p>
          <a:p>
            <a:pPr marL="457200" indent="-457200">
              <a:spcBef>
                <a:spcPts val="360"/>
              </a:spcBef>
              <a:buFont typeface="Wingdings" panose="05000000000000000000" pitchFamily="2" charset="2"/>
              <a:buChar char="ü"/>
            </a:pPr>
            <a:r>
              <a:rPr lang="de-DE" sz="1900" spc="-1" dirty="0">
                <a:sym typeface="Wingdings" panose="05000000000000000000" pitchFamily="2" charset="2"/>
              </a:rPr>
              <a:t>Informierte Einwilligungserklärung,  </a:t>
            </a:r>
            <a:br>
              <a:rPr lang="de-DE" sz="1900" spc="-1" dirty="0">
                <a:sym typeface="Wingdings" panose="05000000000000000000" pitchFamily="2" charset="2"/>
              </a:rPr>
            </a:br>
            <a:r>
              <a:rPr lang="de-DE" sz="1900" spc="-1" dirty="0">
                <a:sym typeface="Wingdings" panose="05000000000000000000" pitchFamily="2" charset="2"/>
              </a:rPr>
              <a:t>laufende Information bei Zweckänderung</a:t>
            </a:r>
          </a:p>
          <a:p>
            <a:pPr marL="457200" indent="-457200">
              <a:spcBef>
                <a:spcPts val="360"/>
              </a:spcBef>
              <a:buFont typeface="Wingdings" panose="05000000000000000000" pitchFamily="2" charset="2"/>
              <a:buChar char="ü"/>
            </a:pPr>
            <a:r>
              <a:rPr lang="de-DE" sz="1900" spc="-1" dirty="0">
                <a:sym typeface="Wingdings" panose="05000000000000000000" pitchFamily="2" charset="2"/>
              </a:rPr>
              <a:t>Datensicherheit: getrennte Speicherung, </a:t>
            </a:r>
            <a:br>
              <a:rPr lang="de-DE" sz="1900" spc="-1" dirty="0">
                <a:sym typeface="Wingdings" panose="05000000000000000000" pitchFamily="2" charset="2"/>
              </a:rPr>
            </a:br>
            <a:r>
              <a:rPr lang="de-DE" sz="1900" spc="-1" dirty="0">
                <a:sym typeface="Wingdings" panose="05000000000000000000" pitchFamily="2" charset="2"/>
              </a:rPr>
              <a:t>Pseudonymisierung (Schlüsselliste), </a:t>
            </a:r>
            <a:br>
              <a:rPr lang="de-DE" sz="1900" spc="-1" dirty="0">
                <a:sym typeface="Wingdings" panose="05000000000000000000" pitchFamily="2" charset="2"/>
              </a:rPr>
            </a:br>
            <a:r>
              <a:rPr lang="de-DE" sz="1900" spc="-1" dirty="0">
                <a:sym typeface="Wingdings" panose="05000000000000000000" pitchFamily="2" charset="2"/>
              </a:rPr>
              <a:t>Passwort, Backup</a:t>
            </a:r>
          </a:p>
          <a:p>
            <a:pPr marL="457200" indent="-457200">
              <a:spcBef>
                <a:spcPts val="360"/>
              </a:spcBef>
              <a:buFont typeface="Wingdings" panose="05000000000000000000" pitchFamily="2" charset="2"/>
              <a:buChar char="ü"/>
            </a:pPr>
            <a:r>
              <a:rPr lang="de-DE" sz="1900" spc="-1" dirty="0">
                <a:sym typeface="Wingdings" panose="05000000000000000000" pitchFamily="2" charset="2"/>
              </a:rPr>
              <a:t>Zugriffsregelungen (Nutzungsvereinbarungen)</a:t>
            </a:r>
          </a:p>
          <a:p>
            <a:pPr marL="457200" indent="-457200">
              <a:spcBef>
                <a:spcPts val="360"/>
              </a:spcBef>
              <a:buFont typeface="Wingdings" panose="05000000000000000000" pitchFamily="2" charset="2"/>
              <a:buChar char="ü"/>
            </a:pPr>
            <a:r>
              <a:rPr lang="de-DE" sz="1900" spc="-1" dirty="0">
                <a:sym typeface="Wingdings" panose="05000000000000000000" pitchFamily="2" charset="2"/>
              </a:rPr>
              <a:t>Anonymisierung, sobald Forschungszweck </a:t>
            </a:r>
            <a:br>
              <a:rPr lang="de-DE" sz="1900" spc="-1" dirty="0">
                <a:sym typeface="Wingdings" panose="05000000000000000000" pitchFamily="2" charset="2"/>
              </a:rPr>
            </a:br>
            <a:r>
              <a:rPr lang="de-DE" sz="1900" spc="-1" dirty="0">
                <a:sym typeface="Wingdings" panose="05000000000000000000" pitchFamily="2" charset="2"/>
              </a:rPr>
              <a:t>dies erlaubt</a:t>
            </a:r>
          </a:p>
          <a:p>
            <a:pPr marL="457200" indent="-457200">
              <a:spcBef>
                <a:spcPts val="360"/>
              </a:spcBef>
              <a:buFont typeface="Wingdings" panose="05000000000000000000" pitchFamily="2" charset="2"/>
              <a:buChar char="ü"/>
            </a:pPr>
            <a:r>
              <a:rPr lang="de-DE" sz="1900" spc="-1" dirty="0">
                <a:sym typeface="Wingdings" panose="05000000000000000000" pitchFamily="2" charset="2"/>
              </a:rPr>
              <a:t>Fristgerechtes Löschen oder Widerspruch </a:t>
            </a:r>
            <a:br>
              <a:rPr lang="de-DE" sz="1900" spc="-1" dirty="0">
                <a:sym typeface="Wingdings" panose="05000000000000000000" pitchFamily="2" charset="2"/>
              </a:rPr>
            </a:br>
            <a:r>
              <a:rPr lang="de-DE" sz="1900" spc="-1" dirty="0">
                <a:sym typeface="Wingdings" panose="05000000000000000000" pitchFamily="2" charset="2"/>
              </a:rPr>
              <a:t>oder keine Einwilligung/Anonymisierung</a:t>
            </a:r>
            <a:endParaRPr lang="de-DE" sz="2000" spc="-1" dirty="0">
              <a:sym typeface="Wingdings" panose="05000000000000000000" pitchFamily="2" charset="2"/>
            </a:endParaRPr>
          </a:p>
        </p:txBody>
      </p:sp>
      <p:cxnSp>
        <p:nvCxnSpPr>
          <p:cNvPr id="5" name="Gerader Verbinder 4">
            <a:extLst>
              <a:ext uri="{FF2B5EF4-FFF2-40B4-BE49-F238E27FC236}">
                <a16:creationId xmlns:a16="http://schemas.microsoft.com/office/drawing/2014/main" id="{70EDA728-3935-4B0D-A5E0-C386E9B62B85}"/>
              </a:ext>
            </a:extLst>
          </p:cNvPr>
          <p:cNvCxnSpPr>
            <a:cxnSpLocks/>
          </p:cNvCxnSpPr>
          <p:nvPr/>
        </p:nvCxnSpPr>
        <p:spPr>
          <a:xfrm>
            <a:off x="1171812" y="928737"/>
            <a:ext cx="679652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5480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strike="noStrike" cap="all" spc="-1" dirty="0">
                <a:solidFill>
                  <a:srgbClr val="000000"/>
                </a:solidFill>
                <a:latin typeface="Arial"/>
                <a:ea typeface="MS PGothic"/>
              </a:rPr>
              <a:t>Weiterführende Informationen</a:t>
            </a:r>
            <a:endParaRPr lang="de-DE" sz="2000" b="0" strike="noStrike" spc="-1" dirty="0">
              <a:latin typeface="Arial"/>
            </a:endParaRPr>
          </a:p>
        </p:txBody>
      </p:sp>
      <p:sp>
        <p:nvSpPr>
          <p:cNvPr id="695" name="CustomShape 2"/>
          <p:cNvSpPr/>
          <p:nvPr/>
        </p:nvSpPr>
        <p:spPr>
          <a:xfrm>
            <a:off x="457200" y="122400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85750" indent="-285750">
              <a:spcBef>
                <a:spcPts val="360"/>
              </a:spcBef>
              <a:buClr>
                <a:srgbClr val="D64242"/>
              </a:buClr>
              <a:buFont typeface="Arial" panose="020B0604020202020204" pitchFamily="34" charset="0"/>
              <a:buChar char="•"/>
            </a:pPr>
            <a:r>
              <a:rPr lang="de-DE" sz="1500" spc="-1" dirty="0"/>
              <a:t>Einwilligungserklärungen:</a:t>
            </a:r>
            <a:endParaRPr lang="de-DE" sz="1500" dirty="0"/>
          </a:p>
          <a:p>
            <a:pPr marL="742950" lvl="1" indent="-285750">
              <a:spcBef>
                <a:spcPts val="360"/>
              </a:spcBef>
              <a:buFont typeface="Arial" panose="020B0604020202020204" pitchFamily="34" charset="0"/>
              <a:buChar char="•"/>
            </a:pPr>
            <a:r>
              <a:rPr lang="de-DE" sz="1500" spc="-1" dirty="0">
                <a:solidFill>
                  <a:srgbClr val="D64242"/>
                </a:solidFill>
                <a:hlinkClick r:id="rId3">
                  <a:extLst>
                    <a:ext uri="{A12FA001-AC4F-418D-AE19-62706E023703}">
                      <ahyp:hlinkClr xmlns:ahyp="http://schemas.microsoft.com/office/drawing/2018/hyperlinkcolor" val="tx"/>
                    </a:ext>
                  </a:extLst>
                </a:hlinkClick>
              </a:rPr>
              <a:t>Verbund Forschungsdaten Bildung (2019): Checkliste zur Erstellung rechtskonformer Einwilligungserklärungen mit besonderer Berücksichtigung von Erhebungen an Schulen. Version 2.0, </a:t>
            </a:r>
            <a:r>
              <a:rPr lang="de-DE" sz="1500" spc="-1" dirty="0" err="1">
                <a:solidFill>
                  <a:srgbClr val="D64242"/>
                </a:solidFill>
                <a:hlinkClick r:id="rId3">
                  <a:extLst>
                    <a:ext uri="{A12FA001-AC4F-418D-AE19-62706E023703}">
                      <ahyp:hlinkClr xmlns:ahyp="http://schemas.microsoft.com/office/drawing/2018/hyperlinkcolor" val="tx"/>
                    </a:ext>
                  </a:extLst>
                </a:hlinkClick>
              </a:rPr>
              <a:t>fdbinfo</a:t>
            </a:r>
            <a:r>
              <a:rPr lang="de-DE" sz="1500" spc="-1" dirty="0">
                <a:solidFill>
                  <a:srgbClr val="D64242"/>
                </a:solidFill>
                <a:hlinkClick r:id="rId3">
                  <a:extLst>
                    <a:ext uri="{A12FA001-AC4F-418D-AE19-62706E023703}">
                      <ahyp:hlinkClr xmlns:ahyp="http://schemas.microsoft.com/office/drawing/2018/hyperlinkcolor" val="tx"/>
                    </a:ext>
                  </a:extLst>
                </a:hlinkClick>
              </a:rPr>
              <a:t> Nr. 1.</a:t>
            </a:r>
            <a:endParaRPr lang="de-DE" sz="1500" spc="-1" dirty="0">
              <a:solidFill>
                <a:srgbClr val="D64242"/>
              </a:solidFill>
            </a:endParaRPr>
          </a:p>
          <a:p>
            <a:pPr marL="742950" lvl="1" indent="-285750">
              <a:spcBef>
                <a:spcPts val="360"/>
              </a:spcBef>
              <a:buFont typeface="Arial" panose="020B0604020202020204" pitchFamily="34" charset="0"/>
              <a:buChar char="•"/>
            </a:pPr>
            <a:r>
              <a:rPr lang="de-DE" sz="1500" dirty="0" err="1">
                <a:solidFill>
                  <a:srgbClr val="D64242"/>
                </a:solidFill>
                <a:hlinkClick r:id="rId4">
                  <a:extLst>
                    <a:ext uri="{A12FA001-AC4F-418D-AE19-62706E023703}">
                      <ahyp:hlinkClr xmlns:ahyp="http://schemas.microsoft.com/office/drawing/2018/hyperlinkcolor" val="tx"/>
                    </a:ext>
                  </a:extLst>
                </a:hlinkClick>
              </a:rPr>
              <a:t>Qualiservice</a:t>
            </a:r>
            <a:r>
              <a:rPr lang="de-DE" sz="1500" dirty="0">
                <a:solidFill>
                  <a:srgbClr val="D64242"/>
                </a:solidFill>
                <a:hlinkClick r:id="rId4">
                  <a:extLst>
                    <a:ext uri="{A12FA001-AC4F-418D-AE19-62706E023703}">
                      <ahyp:hlinkClr xmlns:ahyp="http://schemas.microsoft.com/office/drawing/2018/hyperlinkcolor" val="tx"/>
                    </a:ext>
                  </a:extLst>
                </a:hlinkClick>
              </a:rPr>
              <a:t> – Templates und Hinweise informierte Einwilligung</a:t>
            </a:r>
            <a:endParaRPr lang="de-DE" sz="1500" dirty="0">
              <a:solidFill>
                <a:srgbClr val="D64242"/>
              </a:solidFill>
            </a:endParaRPr>
          </a:p>
          <a:p>
            <a:pPr marL="742950" lvl="1" indent="-285750">
              <a:spcBef>
                <a:spcPts val="360"/>
              </a:spcBef>
              <a:buFont typeface="Arial" panose="020B0604020202020204" pitchFamily="34" charset="0"/>
              <a:buChar char="•"/>
            </a:pPr>
            <a:r>
              <a:rPr lang="de-DE" sz="1500" dirty="0">
                <a:solidFill>
                  <a:srgbClr val="D64242"/>
                </a:solidFill>
                <a:hlinkClick r:id="rId5">
                  <a:extLst>
                    <a:ext uri="{A12FA001-AC4F-418D-AE19-62706E023703}">
                      <ahyp:hlinkClr xmlns:ahyp="http://schemas.microsoft.com/office/drawing/2018/hyperlinkcolor" val="tx"/>
                    </a:ext>
                  </a:extLst>
                </a:hlinkClick>
              </a:rPr>
              <a:t>Forschungsdaten Bildung: Hinweise zur informierten Einwilligung</a:t>
            </a:r>
            <a:r>
              <a:rPr lang="de-DE" sz="1500" spc="-1" dirty="0">
                <a:solidFill>
                  <a:srgbClr val="D64242"/>
                </a:solidFill>
              </a:rPr>
              <a:t> </a:t>
            </a:r>
          </a:p>
          <a:p>
            <a:pPr marL="285750" indent="-285750">
              <a:spcBef>
                <a:spcPts val="360"/>
              </a:spcBef>
              <a:buClr>
                <a:srgbClr val="D64242"/>
              </a:buClr>
              <a:buFont typeface="Arial" panose="020B0604020202020204" pitchFamily="34" charset="0"/>
              <a:buChar char="•"/>
            </a:pPr>
            <a:r>
              <a:rPr lang="de-DE" sz="1500" spc="-1" dirty="0"/>
              <a:t>Anonymisierung:</a:t>
            </a:r>
          </a:p>
          <a:p>
            <a:pPr marL="742950" lvl="1" indent="-285750">
              <a:spcBef>
                <a:spcPts val="360"/>
              </a:spcBef>
              <a:buFont typeface="Arial" panose="020B0604020202020204" pitchFamily="34" charset="0"/>
              <a:buChar char="•"/>
            </a:pPr>
            <a:r>
              <a:rPr lang="de-DE" sz="1500" spc="-1" dirty="0">
                <a:solidFill>
                  <a:srgbClr val="D64242"/>
                </a:solidFill>
                <a:hlinkClick r:id="rId6">
                  <a:extLst>
                    <a:ext uri="{A12FA001-AC4F-418D-AE19-62706E023703}">
                      <ahyp:hlinkClr xmlns:ahyp="http://schemas.microsoft.com/office/drawing/2018/hyperlinkcolor" val="tx"/>
                    </a:ext>
                  </a:extLst>
                </a:hlinkClick>
              </a:rPr>
              <a:t>https://amnesia.openaire.eu/</a:t>
            </a:r>
            <a:r>
              <a:rPr lang="de-DE" sz="1500" spc="-1" dirty="0">
                <a:solidFill>
                  <a:srgbClr val="D64242"/>
                </a:solidFill>
              </a:rPr>
              <a:t> </a:t>
            </a:r>
            <a:r>
              <a:rPr lang="de-DE" sz="1500" spc="-1" dirty="0"/>
              <a:t>(Tool)</a:t>
            </a:r>
            <a:endParaRPr lang="de-DE" sz="1500" spc="-1" dirty="0">
              <a:sym typeface="Wingdings" panose="05000000000000000000" pitchFamily="2" charset="2"/>
            </a:endParaRPr>
          </a:p>
          <a:p>
            <a:pPr marL="742950" lvl="1" indent="-285750">
              <a:spcBef>
                <a:spcPts val="360"/>
              </a:spcBef>
              <a:buFont typeface="Arial" panose="020B0604020202020204" pitchFamily="34" charset="0"/>
              <a:buChar char="•"/>
            </a:pPr>
            <a:r>
              <a:rPr lang="de-DE" sz="1500" spc="-1" dirty="0">
                <a:solidFill>
                  <a:srgbClr val="D64242"/>
                </a:solidFill>
                <a:hlinkClick r:id="rId7">
                  <a:extLst>
                    <a:ext uri="{A12FA001-AC4F-418D-AE19-62706E023703}">
                      <ahyp:hlinkClr xmlns:ahyp="http://schemas.microsoft.com/office/drawing/2018/hyperlinkcolor" val="tx"/>
                    </a:ext>
                  </a:extLst>
                </a:hlinkClick>
              </a:rPr>
              <a:t>https://www.forschungsdaten-bildung.de/anonymisierung</a:t>
            </a:r>
            <a:endParaRPr lang="de-DE" sz="1500" spc="-1" dirty="0"/>
          </a:p>
          <a:p>
            <a:pPr marL="285750" indent="-285750">
              <a:spcBef>
                <a:spcPts val="360"/>
              </a:spcBef>
              <a:buClr>
                <a:srgbClr val="D64242"/>
              </a:buClr>
              <a:buFont typeface="Arial" panose="020B0604020202020204" pitchFamily="34" charset="0"/>
              <a:buChar char="•"/>
            </a:pPr>
            <a:r>
              <a:rPr lang="de-DE" sz="1500" spc="-1" dirty="0"/>
              <a:t>Datenschutz im Forschungsdatenmanagement:</a:t>
            </a:r>
          </a:p>
          <a:p>
            <a:pPr marL="742950" lvl="1" indent="-285750">
              <a:spcBef>
                <a:spcPts val="360"/>
              </a:spcBef>
              <a:buClr>
                <a:srgbClr val="D64242"/>
              </a:buClr>
              <a:buFont typeface="Arial" panose="020B0604020202020204" pitchFamily="34" charset="0"/>
              <a:buChar char="•"/>
            </a:pPr>
            <a:r>
              <a:rPr lang="de-DE" sz="1500" dirty="0"/>
              <a:t>Rat für Sozial- und Wirtschaftsdaten (2020): Handreichung Datenschutz. 2., </a:t>
            </a:r>
            <a:r>
              <a:rPr lang="de-DE" sz="1500" dirty="0" err="1"/>
              <a:t>vollst</a:t>
            </a:r>
            <a:r>
              <a:rPr lang="de-DE" sz="1500" dirty="0"/>
              <a:t>. </a:t>
            </a:r>
            <a:r>
              <a:rPr lang="de-DE" sz="1500" dirty="0" err="1"/>
              <a:t>überarb</a:t>
            </a:r>
            <a:r>
              <a:rPr lang="de-DE" sz="1500" dirty="0"/>
              <a:t>. Auflage. </a:t>
            </a:r>
            <a:r>
              <a:rPr lang="de-DE" sz="1500" dirty="0" err="1"/>
              <a:t>RatSWD</a:t>
            </a:r>
            <a:r>
              <a:rPr lang="de-DE" sz="1500" dirty="0"/>
              <a:t> Output 8 (6). Berlin, </a:t>
            </a:r>
            <a:r>
              <a:rPr lang="de-DE" sz="1500" dirty="0" err="1"/>
              <a:t>RatSWD</a:t>
            </a:r>
            <a:r>
              <a:rPr lang="de-DE" sz="1500" dirty="0"/>
              <a:t>. </a:t>
            </a:r>
            <a:r>
              <a:rPr lang="de-DE" sz="1500" dirty="0">
                <a:solidFill>
                  <a:srgbClr val="D64242"/>
                </a:solidFill>
                <a:hlinkClick r:id="rId8">
                  <a:extLst>
                    <a:ext uri="{A12FA001-AC4F-418D-AE19-62706E023703}">
                      <ahyp:hlinkClr xmlns:ahyp="http://schemas.microsoft.com/office/drawing/2018/hyperlinkcolor" val="tx"/>
                    </a:ext>
                  </a:extLst>
                </a:hlinkClick>
              </a:rPr>
              <a:t>https://doi.org/10.17620/02671.50</a:t>
            </a:r>
            <a:endParaRPr lang="de-DE" sz="1500" spc="-1" dirty="0">
              <a:solidFill>
                <a:srgbClr val="D64242"/>
              </a:solidFill>
            </a:endParaRPr>
          </a:p>
          <a:p>
            <a:pPr marL="742950" lvl="1" indent="-285750">
              <a:spcBef>
                <a:spcPts val="360"/>
              </a:spcBef>
              <a:buFont typeface="Arial" panose="020B0604020202020204" pitchFamily="34" charset="0"/>
              <a:buChar char="•"/>
            </a:pPr>
            <a:endParaRPr lang="de-DE" sz="1500" spc="-1" dirty="0"/>
          </a:p>
          <a:p>
            <a:pPr lvl="1">
              <a:spcBef>
                <a:spcPts val="360"/>
              </a:spcBef>
            </a:pPr>
            <a:endParaRPr lang="de-DE" sz="1500" spc="-1" dirty="0">
              <a:latin typeface="Arial"/>
            </a:endParaRPr>
          </a:p>
        </p:txBody>
      </p:sp>
    </p:spTree>
    <p:extLst>
      <p:ext uri="{BB962C8B-B14F-4D97-AF65-F5344CB8AC3E}">
        <p14:creationId xmlns:p14="http://schemas.microsoft.com/office/powerpoint/2010/main" val="620290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a:extLst>
              <a:ext uri="{FF2B5EF4-FFF2-40B4-BE49-F238E27FC236}">
                <a16:creationId xmlns:a16="http://schemas.microsoft.com/office/drawing/2014/main" id="{61754D58-C95A-4677-BAD5-1FC890E23A9C}"/>
              </a:ext>
            </a:extLst>
          </p:cNvPr>
          <p:cNvSpPr>
            <a:spLocks noGrp="1"/>
          </p:cNvSpPr>
          <p:nvPr>
            <p:ph type="subTitle"/>
          </p:nvPr>
        </p:nvSpPr>
        <p:spPr/>
        <p:txBody>
          <a:bodyPr/>
          <a:lstStyle/>
          <a:p>
            <a:pPr marL="0" indent="0">
              <a:buNone/>
            </a:pPr>
            <a:r>
              <a:rPr lang="de-DE" b="1" dirty="0"/>
              <a:t>DATEIEN SPEICHERN </a:t>
            </a:r>
            <a:br>
              <a:rPr lang="de-DE" b="1" dirty="0"/>
            </a:br>
            <a:r>
              <a:rPr lang="de-DE" b="1" dirty="0"/>
              <a:t>UND SICHERN</a:t>
            </a:r>
          </a:p>
        </p:txBody>
      </p:sp>
    </p:spTree>
    <p:extLst>
      <p:ext uri="{BB962C8B-B14F-4D97-AF65-F5344CB8AC3E}">
        <p14:creationId xmlns:p14="http://schemas.microsoft.com/office/powerpoint/2010/main" val="1353328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57200" y="306000"/>
            <a:ext cx="8234362" cy="758825"/>
          </a:xfrm>
        </p:spPr>
        <p:txBody>
          <a:bodyPr anchor="b"/>
          <a:lstStyle/>
          <a:p>
            <a:r>
              <a:rPr lang="de-DE" sz="2000" b="1" dirty="0"/>
              <a:t>WAS PASSIEREN KANN …</a:t>
            </a:r>
          </a:p>
        </p:txBody>
      </p:sp>
      <p:pic>
        <p:nvPicPr>
          <p:cNvPr id="10" name="Grafik 9"/>
          <p:cNvPicPr>
            <a:picLocks noChangeAspect="1"/>
          </p:cNvPicPr>
          <p:nvPr/>
        </p:nvPicPr>
        <p:blipFill rotWithShape="1">
          <a:blip r:embed="rId3">
            <a:extLst>
              <a:ext uri="{28A0092B-C50C-407E-A947-70E740481C1C}">
                <a14:useLocalDpi xmlns:a14="http://schemas.microsoft.com/office/drawing/2010/main" val="0"/>
              </a:ext>
            </a:extLst>
          </a:blip>
          <a:srcRect t="17973" b="12770"/>
          <a:stretch/>
        </p:blipFill>
        <p:spPr>
          <a:xfrm>
            <a:off x="5817455" y="3181810"/>
            <a:ext cx="3091823" cy="1309270"/>
          </a:xfrm>
          <a:prstGeom prst="rect">
            <a:avLst/>
          </a:prstGeom>
        </p:spPr>
      </p:pic>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9201" y="3105125"/>
            <a:ext cx="2318171" cy="1546551"/>
          </a:xfrm>
          <a:prstGeom prst="rect">
            <a:avLst/>
          </a:prstGeom>
        </p:spPr>
      </p:pic>
      <p:sp>
        <p:nvSpPr>
          <p:cNvPr id="3" name="Textfeld 2">
            <a:extLst>
              <a:ext uri="{FF2B5EF4-FFF2-40B4-BE49-F238E27FC236}">
                <a16:creationId xmlns:a16="http://schemas.microsoft.com/office/drawing/2014/main" id="{101A9855-0BBB-493A-9605-05934556690F}"/>
              </a:ext>
            </a:extLst>
          </p:cNvPr>
          <p:cNvSpPr txBox="1"/>
          <p:nvPr/>
        </p:nvSpPr>
        <p:spPr>
          <a:xfrm>
            <a:off x="4846630" y="1044635"/>
            <a:ext cx="3905885" cy="2031325"/>
          </a:xfrm>
          <a:prstGeom prst="rect">
            <a:avLst/>
          </a:prstGeom>
          <a:noFill/>
        </p:spPr>
        <p:txBody>
          <a:bodyPr wrap="square" rtlCol="0">
            <a:spAutoFit/>
          </a:bodyPr>
          <a:lstStyle/>
          <a:p>
            <a:pPr marL="0" indent="0" algn="ctr">
              <a:buNone/>
            </a:pPr>
            <a:r>
              <a:rPr lang="de-DE" sz="1800" b="1" dirty="0"/>
              <a:t>Strategien</a:t>
            </a:r>
          </a:p>
          <a:p>
            <a:pPr marL="285750" indent="-285750">
              <a:buClr>
                <a:srgbClr val="D64242"/>
              </a:buClr>
              <a:buFont typeface="Arial" panose="020B0604020202020204" pitchFamily="34" charset="0"/>
              <a:buChar char="•"/>
            </a:pPr>
            <a:r>
              <a:rPr lang="de-DE" sz="1800" dirty="0"/>
              <a:t>Sicherung wichtiger Dateien auf räumlich getrennten Datenträgern</a:t>
            </a:r>
          </a:p>
          <a:p>
            <a:pPr marL="285750" indent="-285750">
              <a:buClr>
                <a:srgbClr val="D64242"/>
              </a:buClr>
              <a:buFont typeface="Arial" panose="020B0604020202020204" pitchFamily="34" charset="0"/>
              <a:buChar char="•"/>
            </a:pPr>
            <a:r>
              <a:rPr lang="de-DE" sz="1800" dirty="0"/>
              <a:t>Speicherung auf sicheren Servern mit automatischem regelmäßigem </a:t>
            </a:r>
            <a:r>
              <a:rPr lang="de-DE" sz="1800" b="1" dirty="0"/>
              <a:t>Backup</a:t>
            </a:r>
          </a:p>
          <a:p>
            <a:endParaRPr lang="de-DE" dirty="0"/>
          </a:p>
        </p:txBody>
      </p:sp>
      <p:sp>
        <p:nvSpPr>
          <p:cNvPr id="6" name="Textfeld 5">
            <a:extLst>
              <a:ext uri="{FF2B5EF4-FFF2-40B4-BE49-F238E27FC236}">
                <a16:creationId xmlns:a16="http://schemas.microsoft.com/office/drawing/2014/main" id="{874249EF-6319-472B-87AE-99888361AA0E}"/>
              </a:ext>
            </a:extLst>
          </p:cNvPr>
          <p:cNvSpPr txBox="1"/>
          <p:nvPr/>
        </p:nvSpPr>
        <p:spPr>
          <a:xfrm>
            <a:off x="707199" y="1049337"/>
            <a:ext cx="4450556" cy="2308324"/>
          </a:xfrm>
          <a:prstGeom prst="rect">
            <a:avLst/>
          </a:prstGeom>
          <a:noFill/>
        </p:spPr>
        <p:txBody>
          <a:bodyPr wrap="square" rtlCol="0">
            <a:spAutoFit/>
          </a:bodyPr>
          <a:lstStyle/>
          <a:p>
            <a:pPr marL="0" indent="0" algn="ctr">
              <a:buNone/>
            </a:pPr>
            <a:r>
              <a:rPr lang="de-DE" sz="1800" b="1" dirty="0"/>
              <a:t>Risiken</a:t>
            </a:r>
          </a:p>
          <a:p>
            <a:pPr marL="285750" indent="-285750">
              <a:buClr>
                <a:srgbClr val="D64242"/>
              </a:buClr>
              <a:buFont typeface="Arial" panose="020B0604020202020204" pitchFamily="34" charset="0"/>
              <a:buChar char="•"/>
            </a:pPr>
            <a:r>
              <a:rPr lang="de-DE" sz="1800" dirty="0"/>
              <a:t>Unbeabsichtigte Änderungen oder Löschen</a:t>
            </a:r>
          </a:p>
          <a:p>
            <a:pPr marL="285750" indent="-285750">
              <a:buClr>
                <a:srgbClr val="D64242"/>
              </a:buClr>
              <a:buFont typeface="Arial" panose="020B0604020202020204" pitchFamily="34" charset="0"/>
              <a:buChar char="•"/>
            </a:pPr>
            <a:r>
              <a:rPr lang="de-DE" dirty="0"/>
              <a:t>T</a:t>
            </a:r>
            <a:r>
              <a:rPr lang="de-DE" sz="1800" dirty="0"/>
              <a:t>echnische Defekte</a:t>
            </a:r>
          </a:p>
          <a:p>
            <a:pPr marL="285750" indent="-285750">
              <a:buClr>
                <a:srgbClr val="D64242"/>
              </a:buClr>
              <a:buFont typeface="Arial" panose="020B0604020202020204" pitchFamily="34" charset="0"/>
              <a:buChar char="•"/>
            </a:pPr>
            <a:r>
              <a:rPr lang="de-DE" sz="1800" dirty="0"/>
              <a:t>Katastrophen (Unwetter …)</a:t>
            </a:r>
          </a:p>
          <a:p>
            <a:pPr marL="285750" indent="-285750">
              <a:buClr>
                <a:srgbClr val="D64242"/>
              </a:buClr>
              <a:buFont typeface="Arial" panose="020B0604020202020204" pitchFamily="34" charset="0"/>
              <a:buChar char="•"/>
            </a:pPr>
            <a:r>
              <a:rPr lang="de-DE" sz="1800" dirty="0"/>
              <a:t>Diebstahl</a:t>
            </a:r>
          </a:p>
          <a:p>
            <a:pPr marL="285750" indent="-285750">
              <a:buClr>
                <a:srgbClr val="D64242"/>
              </a:buClr>
              <a:buFont typeface="Arial" panose="020B0604020202020204" pitchFamily="34" charset="0"/>
              <a:buChar char="•"/>
            </a:pPr>
            <a:r>
              <a:rPr lang="de-DE" dirty="0"/>
              <a:t>…</a:t>
            </a:r>
            <a:endParaRPr lang="de-DE" sz="1800" dirty="0"/>
          </a:p>
          <a:p>
            <a:endParaRPr lang="de-DE" dirty="0"/>
          </a:p>
        </p:txBody>
      </p:sp>
    </p:spTree>
    <p:extLst>
      <p:ext uri="{BB962C8B-B14F-4D97-AF65-F5344CB8AC3E}">
        <p14:creationId xmlns:p14="http://schemas.microsoft.com/office/powerpoint/2010/main" val="915059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cap="all" spc="-1" dirty="0">
                <a:solidFill>
                  <a:srgbClr val="000000"/>
                </a:solidFill>
                <a:latin typeface="Arial"/>
                <a:ea typeface="MS PGothic"/>
              </a:rPr>
              <a:t>Daten Sichern: </a:t>
            </a:r>
            <a:r>
              <a:rPr lang="de-DE" sz="2000" b="1" cap="all" spc="-1" dirty="0" err="1">
                <a:solidFill>
                  <a:srgbClr val="000000"/>
                </a:solidFill>
                <a:latin typeface="Arial"/>
                <a:ea typeface="MS PGothic"/>
              </a:rPr>
              <a:t>backup</a:t>
            </a:r>
            <a:endParaRPr lang="de-DE" sz="2000" b="0" strike="noStrike" spc="-1" dirty="0">
              <a:latin typeface="Arial"/>
            </a:endParaRPr>
          </a:p>
        </p:txBody>
      </p:sp>
      <p:sp>
        <p:nvSpPr>
          <p:cNvPr id="497" name="CustomShape 2"/>
          <p:cNvSpPr/>
          <p:nvPr/>
        </p:nvSpPr>
        <p:spPr>
          <a:xfrm>
            <a:off x="457200" y="1223640"/>
            <a:ext cx="8228520" cy="3373560"/>
          </a:xfrm>
          <a:prstGeom prst="rect">
            <a:avLst/>
          </a:prstGeom>
          <a:noFill/>
          <a:ln>
            <a:noFill/>
          </a:ln>
        </p:spPr>
        <p:style>
          <a:lnRef idx="0">
            <a:scrgbClr r="0" g="0" b="0"/>
          </a:lnRef>
          <a:fillRef idx="0">
            <a:scrgbClr r="0" g="0" b="0"/>
          </a:fillRef>
          <a:effectRef idx="0">
            <a:scrgbClr r="0" g="0" b="0"/>
          </a:effectRef>
          <a:fontRef idx="minor"/>
        </p:style>
        <p:txBody>
          <a:bodyPr/>
          <a:lstStyle/>
          <a:p>
            <a:endParaRPr lang="de-DE"/>
          </a:p>
        </p:txBody>
      </p:sp>
      <p:sp>
        <p:nvSpPr>
          <p:cNvPr id="499" name="CustomShape 4"/>
          <p:cNvSpPr/>
          <p:nvPr/>
        </p:nvSpPr>
        <p:spPr>
          <a:xfrm>
            <a:off x="457200" y="1275480"/>
            <a:ext cx="8224200" cy="2977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285750" indent="-285750">
              <a:buClr>
                <a:srgbClr val="D64242"/>
              </a:buClr>
              <a:buFont typeface="Arial" panose="020B0604020202020204" pitchFamily="34" charset="0"/>
              <a:buChar char="•"/>
            </a:pPr>
            <a:r>
              <a:rPr lang="de-DE" b="1" dirty="0"/>
              <a:t>Sicherungskopie</a:t>
            </a:r>
            <a:r>
              <a:rPr lang="de-DE" dirty="0"/>
              <a:t> von Daten auf getrenntem Speichermedium mit Möglichkeit zur Datenwiederherstellung</a:t>
            </a:r>
          </a:p>
          <a:p>
            <a:pPr lvl="1">
              <a:buClr>
                <a:srgbClr val="D64242"/>
              </a:buClr>
            </a:pPr>
            <a:endParaRPr lang="de-DE" dirty="0"/>
          </a:p>
          <a:p>
            <a:pPr marL="285750" indent="-285750">
              <a:buClr>
                <a:srgbClr val="D64242"/>
              </a:buClr>
              <a:buFont typeface="Arial" panose="020B0604020202020204" pitchFamily="34" charset="0"/>
              <a:buChar char="•"/>
            </a:pPr>
            <a:r>
              <a:rPr lang="de-DE" dirty="0"/>
              <a:t>Anforderungen einer </a:t>
            </a:r>
            <a:r>
              <a:rPr lang="de-DE" b="1" dirty="0"/>
              <a:t>Backup-Strategie (3-2-1 Regel)</a:t>
            </a:r>
            <a:r>
              <a:rPr lang="de-DE" dirty="0"/>
              <a:t>:</a:t>
            </a:r>
          </a:p>
          <a:p>
            <a:pPr marL="742950" lvl="1" indent="-285750">
              <a:buClr>
                <a:srgbClr val="D64242"/>
              </a:buClr>
              <a:buFont typeface="Wingdings" panose="05000000000000000000" pitchFamily="2" charset="2"/>
              <a:buChar char="Ø"/>
            </a:pPr>
            <a:r>
              <a:rPr lang="de-DE" dirty="0"/>
              <a:t>Mindestens 3 Kopien einer Datei, </a:t>
            </a:r>
          </a:p>
          <a:p>
            <a:pPr marL="742950" lvl="1" indent="-285750">
              <a:buClr>
                <a:srgbClr val="D64242"/>
              </a:buClr>
              <a:buFont typeface="Wingdings" panose="05000000000000000000" pitchFamily="2" charset="2"/>
              <a:buChar char="Ø"/>
            </a:pPr>
            <a:r>
              <a:rPr lang="de-DE" dirty="0"/>
              <a:t>auf mindestens 2 unterschiedlichen Medien, </a:t>
            </a:r>
          </a:p>
          <a:p>
            <a:pPr marL="742950" lvl="1" indent="-285750">
              <a:buClr>
                <a:srgbClr val="D64242"/>
              </a:buClr>
              <a:buFont typeface="Wingdings" panose="05000000000000000000" pitchFamily="2" charset="2"/>
              <a:buChar char="Ø"/>
            </a:pPr>
            <a:r>
              <a:rPr lang="de-DE" dirty="0"/>
              <a:t>wovon mindestens eins dezentral ist.</a:t>
            </a:r>
          </a:p>
          <a:p>
            <a:pPr lvl="1">
              <a:buClr>
                <a:srgbClr val="D64242"/>
              </a:buClr>
            </a:pPr>
            <a:endParaRPr lang="de-DE" dirty="0"/>
          </a:p>
          <a:p>
            <a:pPr marL="285750" indent="-285750">
              <a:lnSpc>
                <a:spcPct val="120000"/>
              </a:lnSpc>
              <a:buClr>
                <a:srgbClr val="D64242"/>
              </a:buClr>
              <a:buFont typeface="Arial" panose="020B0604020202020204" pitchFamily="34" charset="0"/>
              <a:buChar char="•"/>
            </a:pPr>
            <a:r>
              <a:rPr lang="de-DE" b="1" dirty="0"/>
              <a:t>Test der Datenwiederherstellung</a:t>
            </a:r>
            <a:r>
              <a:rPr lang="de-DE" dirty="0"/>
              <a:t> zu Beginn und in regelmäßigen Abständen!</a:t>
            </a:r>
          </a:p>
          <a:p>
            <a:pPr>
              <a:lnSpc>
                <a:spcPct val="100000"/>
              </a:lnSpc>
              <a:spcBef>
                <a:spcPts val="1417"/>
              </a:spcBef>
            </a:pPr>
            <a:endParaRPr lang="de-DE" spc="-1" dirty="0">
              <a:latin typeface="Arial"/>
            </a:endParaRPr>
          </a:p>
        </p:txBody>
      </p:sp>
    </p:spTree>
    <p:extLst>
      <p:ext uri="{BB962C8B-B14F-4D97-AF65-F5344CB8AC3E}">
        <p14:creationId xmlns:p14="http://schemas.microsoft.com/office/powerpoint/2010/main" val="2180997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b="1" dirty="0"/>
              <a:t>SCHUTZ SENSIBLER DATEN</a:t>
            </a:r>
          </a:p>
        </p:txBody>
      </p:sp>
      <p:sp>
        <p:nvSpPr>
          <p:cNvPr id="3" name="Inhaltsplatzhalter 2"/>
          <p:cNvSpPr>
            <a:spLocks noGrp="1"/>
          </p:cNvSpPr>
          <p:nvPr>
            <p:ph idx="1"/>
          </p:nvPr>
        </p:nvSpPr>
        <p:spPr/>
        <p:txBody>
          <a:bodyPr/>
          <a:lstStyle/>
          <a:p>
            <a:pPr marL="0" indent="0">
              <a:buNone/>
            </a:pPr>
            <a:r>
              <a:rPr lang="de-DE" dirty="0"/>
              <a:t>Schützen Sie Ihre (sensiblen) Daten: </a:t>
            </a:r>
          </a:p>
          <a:p>
            <a:pPr>
              <a:buFont typeface="Arial" panose="020B0604020202020204" pitchFamily="34" charset="0"/>
              <a:buChar char="•"/>
            </a:pPr>
            <a:r>
              <a:rPr lang="de-DE" dirty="0"/>
              <a:t>Hardware (bspw. separater abschließbarer Raum) </a:t>
            </a:r>
          </a:p>
          <a:p>
            <a:pPr>
              <a:buFont typeface="Arial" panose="020B0604020202020204" pitchFamily="34" charset="0"/>
              <a:buChar char="•"/>
            </a:pPr>
            <a:r>
              <a:rPr lang="de-DE" dirty="0"/>
              <a:t>Dateiverschlüsselung </a:t>
            </a:r>
          </a:p>
          <a:p>
            <a:pPr>
              <a:buFont typeface="Arial" panose="020B0604020202020204" pitchFamily="34" charset="0"/>
              <a:buChar char="•"/>
            </a:pPr>
            <a:r>
              <a:rPr lang="de-DE" dirty="0"/>
              <a:t>Sicherheit der Passwörter </a:t>
            </a:r>
          </a:p>
          <a:p>
            <a:pPr>
              <a:buFont typeface="Arial" panose="020B0604020202020204" pitchFamily="34" charset="0"/>
              <a:buChar char="•"/>
            </a:pPr>
            <a:r>
              <a:rPr lang="de-DE" dirty="0"/>
              <a:t>Mindestens zwei Personen sollten Zugang zu Ihren Daten haben </a:t>
            </a:r>
          </a:p>
          <a:p>
            <a:endParaRPr lang="de-DE" dirty="0"/>
          </a:p>
        </p:txBody>
      </p:sp>
    </p:spTree>
    <p:extLst>
      <p:ext uri="{BB962C8B-B14F-4D97-AF65-F5344CB8AC3E}">
        <p14:creationId xmlns:p14="http://schemas.microsoft.com/office/powerpoint/2010/main" val="1711221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2C8F9973-0E10-4009-A471-7962192C0B25}"/>
              </a:ext>
            </a:extLst>
          </p:cNvPr>
          <p:cNvSpPr>
            <a:spLocks noGrp="1"/>
          </p:cNvSpPr>
          <p:nvPr>
            <p:ph type="title"/>
          </p:nvPr>
        </p:nvSpPr>
        <p:spPr/>
        <p:txBody>
          <a:bodyPr/>
          <a:lstStyle/>
          <a:p>
            <a:r>
              <a:rPr lang="de-DE" sz="2000" b="1" dirty="0"/>
              <a:t>DATENVERSCHLÜSSELUNG MIT CRYPTOMATOR</a:t>
            </a:r>
          </a:p>
        </p:txBody>
      </p:sp>
      <p:sp>
        <p:nvSpPr>
          <p:cNvPr id="11" name="Textplatzhalter 10">
            <a:extLst>
              <a:ext uri="{FF2B5EF4-FFF2-40B4-BE49-F238E27FC236}">
                <a16:creationId xmlns:a16="http://schemas.microsoft.com/office/drawing/2014/main" id="{5CD3A84F-F7C0-4612-9068-8EF751B2160A}"/>
              </a:ext>
            </a:extLst>
          </p:cNvPr>
          <p:cNvSpPr>
            <a:spLocks noGrp="1"/>
          </p:cNvSpPr>
          <p:nvPr>
            <p:ph type="body" sz="quarter" idx="13"/>
          </p:nvPr>
        </p:nvSpPr>
        <p:spPr/>
        <p:txBody>
          <a:bodyPr/>
          <a:lstStyle/>
          <a:p>
            <a:pPr marL="0" indent="0">
              <a:buNone/>
            </a:pPr>
            <a:r>
              <a:rPr lang="de-DE" sz="1100" cap="none" dirty="0">
                <a:solidFill>
                  <a:srgbClr val="D64242"/>
                </a:solidFill>
                <a:hlinkClick r:id="rId2">
                  <a:extLst>
                    <a:ext uri="{A12FA001-AC4F-418D-AE19-62706E023703}">
                      <ahyp:hlinkClr xmlns:ahyp="http://schemas.microsoft.com/office/drawing/2018/hyperlinkcolor" val="tx"/>
                    </a:ext>
                  </a:extLst>
                </a:hlinkClick>
              </a:rPr>
              <a:t>https://www.urz.uni-leipzig.de/servicedesk-und-hilfe/hilfe-zu-unseren-services/it-sicherheit/datenverschluesselung-mit-cryptomator</a:t>
            </a:r>
            <a:endParaRPr lang="de-DE" sz="1100" cap="none" dirty="0">
              <a:solidFill>
                <a:srgbClr val="D64242"/>
              </a:solidFill>
            </a:endParaRPr>
          </a:p>
        </p:txBody>
      </p:sp>
      <p:sp>
        <p:nvSpPr>
          <p:cNvPr id="13" name="Inhaltsplatzhalter 12">
            <a:extLst>
              <a:ext uri="{FF2B5EF4-FFF2-40B4-BE49-F238E27FC236}">
                <a16:creationId xmlns:a16="http://schemas.microsoft.com/office/drawing/2014/main" id="{030C0CE8-8D69-410B-AC99-D3279FF52F98}"/>
              </a:ext>
            </a:extLst>
          </p:cNvPr>
          <p:cNvSpPr>
            <a:spLocks noGrp="1"/>
          </p:cNvSpPr>
          <p:nvPr>
            <p:ph idx="14"/>
          </p:nvPr>
        </p:nvSpPr>
        <p:spPr>
          <a:xfrm>
            <a:off x="4724400" y="2126793"/>
            <a:ext cx="3962400" cy="2977092"/>
          </a:xfrm>
        </p:spPr>
        <p:txBody>
          <a:bodyPr/>
          <a:lstStyle/>
          <a:p>
            <a:pPr marL="0" indent="0">
              <a:buNone/>
            </a:pPr>
            <a:r>
              <a:rPr lang="de-DE" dirty="0"/>
              <a:t>Das Verschlüsselungsprogramm bietet die Möglichkeit, verschlüsselte Dateien in einer Cloud abzulegen, sodass selbst die Cloud nicht mehr zum Lesen dieser Dateien in der Lage ist. Des Weiteren kann es genutzt werden, um den Zugang zu empfindlichen Daten auf Rechnern zu erschweren.</a:t>
            </a:r>
          </a:p>
        </p:txBody>
      </p:sp>
      <p:pic>
        <p:nvPicPr>
          <p:cNvPr id="2050" name="Picture 2" descr="Bild eines Vorhängeschlosses auf einem Tablet">
            <a:extLst>
              <a:ext uri="{FF2B5EF4-FFF2-40B4-BE49-F238E27FC236}">
                <a16:creationId xmlns:a16="http://schemas.microsoft.com/office/drawing/2014/main" id="{4AB23658-984D-404E-8C41-AA363597654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995845"/>
            <a:ext cx="3952875" cy="2220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644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a:extLst>
              <a:ext uri="{FF2B5EF4-FFF2-40B4-BE49-F238E27FC236}">
                <a16:creationId xmlns:a16="http://schemas.microsoft.com/office/drawing/2014/main" id="{12C312D3-01A6-428D-A41B-1785052C5C7D}"/>
              </a:ext>
            </a:extLst>
          </p:cNvPr>
          <p:cNvSpPr>
            <a:spLocks noGrp="1"/>
          </p:cNvSpPr>
          <p:nvPr>
            <p:ph type="subTitle"/>
          </p:nvPr>
        </p:nvSpPr>
        <p:spPr>
          <a:xfrm>
            <a:off x="457200" y="507708"/>
            <a:ext cx="8229240" cy="3981240"/>
          </a:xfrm>
        </p:spPr>
        <p:txBody>
          <a:bodyPr/>
          <a:lstStyle/>
          <a:p>
            <a:pPr marL="0" indent="0">
              <a:buNone/>
            </a:pPr>
            <a:r>
              <a:rPr lang="de-DE" b="1" dirty="0"/>
              <a:t>PERSONENBEZOGENE DATEN </a:t>
            </a:r>
            <a:br>
              <a:rPr lang="de-DE" b="1" dirty="0"/>
            </a:br>
            <a:r>
              <a:rPr lang="de-DE" b="1" dirty="0"/>
              <a:t>PUBLIZIEREN</a:t>
            </a:r>
          </a:p>
        </p:txBody>
      </p:sp>
    </p:spTree>
    <p:extLst>
      <p:ext uri="{BB962C8B-B14F-4D97-AF65-F5344CB8AC3E}">
        <p14:creationId xmlns:p14="http://schemas.microsoft.com/office/powerpoint/2010/main" val="1769607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b="1" dirty="0"/>
              <a:t>PERSONENBEZOGENE DATEN DÜRFEN VERÖFFENTLICHT WERDEN, WENN…</a:t>
            </a:r>
          </a:p>
        </p:txBody>
      </p:sp>
      <p:sp>
        <p:nvSpPr>
          <p:cNvPr id="3" name="Inhaltsplatzhalter 2"/>
          <p:cNvSpPr>
            <a:spLocks noGrp="1"/>
          </p:cNvSpPr>
          <p:nvPr>
            <p:ph idx="1"/>
          </p:nvPr>
        </p:nvSpPr>
        <p:spPr>
          <a:xfrm>
            <a:off x="457200" y="1101726"/>
            <a:ext cx="5957350" cy="3379199"/>
          </a:xfrm>
        </p:spPr>
        <p:txBody>
          <a:bodyPr/>
          <a:lstStyle/>
          <a:p>
            <a:pPr marL="0" indent="0">
              <a:buNone/>
            </a:pPr>
            <a:endParaRPr lang="de-DE" dirty="0"/>
          </a:p>
          <a:p>
            <a:pPr marL="0" indent="0">
              <a:buNone/>
            </a:pPr>
            <a:r>
              <a:rPr lang="de-DE" sz="1600" dirty="0"/>
              <a:t>… sie </a:t>
            </a:r>
            <a:r>
              <a:rPr lang="de-DE" sz="1600" b="1" dirty="0"/>
              <a:t>vollständig anonymisiert</a:t>
            </a:r>
            <a:r>
              <a:rPr lang="de-DE" sz="1600" dirty="0"/>
              <a:t> sind</a:t>
            </a:r>
          </a:p>
          <a:p>
            <a:pPr marL="0" indent="0">
              <a:buNone/>
            </a:pPr>
            <a:endParaRPr lang="de-DE" sz="1600" dirty="0"/>
          </a:p>
          <a:p>
            <a:pPr marL="0" indent="0">
              <a:buNone/>
            </a:pPr>
            <a:r>
              <a:rPr lang="de-DE" sz="1600" dirty="0"/>
              <a:t>… Betroffene nachweisbar in die Publikation </a:t>
            </a:r>
            <a:r>
              <a:rPr lang="de-DE" sz="1600" b="1" dirty="0"/>
              <a:t>eingewilligt</a:t>
            </a:r>
            <a:r>
              <a:rPr lang="de-DE" sz="1600" dirty="0"/>
              <a:t> haben</a:t>
            </a:r>
          </a:p>
          <a:p>
            <a:pPr marL="0" indent="0">
              <a:buNone/>
            </a:pPr>
            <a:endParaRPr lang="de-DE" sz="1600" dirty="0"/>
          </a:p>
          <a:p>
            <a:pPr marL="0" indent="0">
              <a:buNone/>
            </a:pPr>
            <a:r>
              <a:rPr lang="de-DE" sz="1600" dirty="0"/>
              <a:t>… die Publikation für die „Darstellung von Forschungsergebnissen über </a:t>
            </a:r>
            <a:r>
              <a:rPr lang="de-DE" sz="1600" b="1" dirty="0"/>
              <a:t>Ereignisse der Zeitgeschichte</a:t>
            </a:r>
            <a:r>
              <a:rPr lang="de-DE" sz="1600" dirty="0"/>
              <a:t> unerlässlich“ ist (</a:t>
            </a:r>
            <a:r>
              <a:rPr lang="de-DE" sz="1600" dirty="0" err="1"/>
              <a:t>vgl</a:t>
            </a:r>
            <a:r>
              <a:rPr lang="de-DE" sz="1600" dirty="0"/>
              <a:t>: </a:t>
            </a:r>
            <a:r>
              <a:rPr lang="de-DE" sz="1600" dirty="0">
                <a:solidFill>
                  <a:srgbClr val="D64242"/>
                </a:solidFill>
                <a:hlinkClick r:id="rId2">
                  <a:extLst>
                    <a:ext uri="{A12FA001-AC4F-418D-AE19-62706E023703}">
                      <ahyp:hlinkClr xmlns:ahyp="http://schemas.microsoft.com/office/drawing/2018/hyperlinkcolor" val="tx"/>
                    </a:ext>
                  </a:extLst>
                </a:hlinkClick>
              </a:rPr>
              <a:t>BDSG §27</a:t>
            </a:r>
            <a:r>
              <a:rPr lang="de-DE" sz="1600" dirty="0"/>
              <a:t>)</a:t>
            </a:r>
          </a:p>
        </p:txBody>
      </p:sp>
      <p:pic>
        <p:nvPicPr>
          <p:cNvPr id="6" name="Grafik 5">
            <a:extLst>
              <a:ext uri="{FF2B5EF4-FFF2-40B4-BE49-F238E27FC236}">
                <a16:creationId xmlns:a16="http://schemas.microsoft.com/office/drawing/2014/main" id="{C231C061-B7C4-4A3D-9959-660565C0E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905786" y="2435932"/>
            <a:ext cx="2906278" cy="2215573"/>
          </a:xfrm>
          <a:prstGeom prst="rect">
            <a:avLst/>
          </a:prstGeom>
        </p:spPr>
      </p:pic>
      <p:sp>
        <p:nvSpPr>
          <p:cNvPr id="7" name="Textfeld 6">
            <a:extLst>
              <a:ext uri="{FF2B5EF4-FFF2-40B4-BE49-F238E27FC236}">
                <a16:creationId xmlns:a16="http://schemas.microsoft.com/office/drawing/2014/main" id="{F282C521-73FB-4FDC-A4A4-45097C1BE986}"/>
              </a:ext>
            </a:extLst>
          </p:cNvPr>
          <p:cNvSpPr txBox="1"/>
          <p:nvPr/>
        </p:nvSpPr>
        <p:spPr>
          <a:xfrm>
            <a:off x="6203453" y="4648470"/>
            <a:ext cx="2242642" cy="276999"/>
          </a:xfrm>
          <a:prstGeom prst="rect">
            <a:avLst/>
          </a:prstGeom>
          <a:noFill/>
        </p:spPr>
        <p:txBody>
          <a:bodyPr wrap="square" lIns="0" tIns="0" rIns="0" bIns="0" rtlCol="0">
            <a:spAutoFit/>
          </a:bodyPr>
          <a:lstStyle/>
          <a:p>
            <a:pPr algn="r"/>
            <a:r>
              <a:rPr lang="de-DE" sz="800" i="0" dirty="0">
                <a:latin typeface="+mn-lt"/>
                <a:cs typeface="Arial" panose="020B0604020202020204" pitchFamily="34" charset="0"/>
              </a:rPr>
              <a:t>Illustration: </a:t>
            </a:r>
            <a:r>
              <a:rPr lang="de-DE" sz="800" i="0" dirty="0" err="1">
                <a:latin typeface="+mn-lt"/>
                <a:cs typeface="Arial" panose="020B0604020202020204" pitchFamily="34" charset="0"/>
              </a:rPr>
              <a:t>Jørgen</a:t>
            </a:r>
            <a:r>
              <a:rPr lang="de-DE" sz="800" i="0" dirty="0">
                <a:latin typeface="+mn-lt"/>
                <a:cs typeface="Arial" panose="020B0604020202020204" pitchFamily="34" charset="0"/>
              </a:rPr>
              <a:t> Stamp | </a:t>
            </a:r>
            <a:r>
              <a:rPr lang="de-DE" sz="800" i="0" dirty="0">
                <a:solidFill>
                  <a:srgbClr val="D64242"/>
                </a:solidFill>
                <a:latin typeface="+mn-lt"/>
                <a:cs typeface="Arial" panose="020B0604020202020204" pitchFamily="34" charset="0"/>
                <a:hlinkClick r:id="rId4">
                  <a:extLst>
                    <a:ext uri="{A12FA001-AC4F-418D-AE19-62706E023703}">
                      <ahyp:hlinkClr xmlns:ahyp="http://schemas.microsoft.com/office/drawing/2018/hyperlinkcolor" val="tx"/>
                    </a:ext>
                  </a:extLst>
                </a:hlinkClick>
              </a:rPr>
              <a:t>digitalbevaring.dk</a:t>
            </a:r>
            <a:r>
              <a:rPr lang="de-DE" i="0" dirty="0">
                <a:latin typeface="+mn-lt"/>
                <a:cs typeface="Arial" panose="020B0604020202020204" pitchFamily="34" charset="0"/>
              </a:rPr>
              <a:t> </a:t>
            </a:r>
          </a:p>
        </p:txBody>
      </p:sp>
    </p:spTree>
    <p:extLst>
      <p:ext uri="{BB962C8B-B14F-4D97-AF65-F5344CB8AC3E}">
        <p14:creationId xmlns:p14="http://schemas.microsoft.com/office/powerpoint/2010/main" val="29344377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b="1" dirty="0"/>
              <a:t>EMPFEHLUNGEN FÜR DIE PUBLIKATION </a:t>
            </a:r>
            <a:br>
              <a:rPr lang="de-DE" sz="2000" b="1" dirty="0"/>
            </a:br>
            <a:r>
              <a:rPr lang="de-DE" sz="2000" b="1" dirty="0"/>
              <a:t>PERSONENBEZOGENER DATEN</a:t>
            </a:r>
          </a:p>
        </p:txBody>
      </p:sp>
      <p:sp>
        <p:nvSpPr>
          <p:cNvPr id="3" name="Inhaltsplatzhalter 2"/>
          <p:cNvSpPr>
            <a:spLocks noGrp="1"/>
          </p:cNvSpPr>
          <p:nvPr>
            <p:ph idx="1"/>
          </p:nvPr>
        </p:nvSpPr>
        <p:spPr>
          <a:xfrm>
            <a:off x="457200" y="1307981"/>
            <a:ext cx="5957350" cy="3379199"/>
          </a:xfrm>
        </p:spPr>
        <p:txBody>
          <a:bodyPr/>
          <a:lstStyle/>
          <a:p>
            <a:pPr>
              <a:buFont typeface="Arial" panose="020B0604020202020204" pitchFamily="34" charset="0"/>
              <a:buChar char="•"/>
            </a:pPr>
            <a:r>
              <a:rPr lang="de-DE" dirty="0"/>
              <a:t>Wählen Sie </a:t>
            </a:r>
            <a:r>
              <a:rPr lang="de-DE" b="1" dirty="0"/>
              <a:t>geeignete Repositorien oder Datenzentren</a:t>
            </a:r>
            <a:r>
              <a:rPr lang="de-DE" dirty="0"/>
              <a:t> für die Veröffentlichung Ihrer Daten:</a:t>
            </a:r>
          </a:p>
          <a:p>
            <a:pPr lvl="1">
              <a:buFont typeface="Arial" panose="020B0604020202020204" pitchFamily="34" charset="0"/>
              <a:buChar char="•"/>
            </a:pPr>
            <a:r>
              <a:rPr lang="de-DE" b="1" dirty="0"/>
              <a:t>Spezialisierung</a:t>
            </a:r>
            <a:r>
              <a:rPr lang="de-DE" dirty="0"/>
              <a:t> auf Daten der Sozial- und Wirtschaftswissenschaften, Bildungswissenschaften, Verhaltenswissenschaften und Medizin</a:t>
            </a:r>
          </a:p>
          <a:p>
            <a:pPr lvl="1">
              <a:buFont typeface="Arial" panose="020B0604020202020204" pitchFamily="34" charset="0"/>
              <a:buChar char="•"/>
            </a:pPr>
            <a:r>
              <a:rPr lang="de-DE" dirty="0"/>
              <a:t>Nutzen Sie </a:t>
            </a:r>
            <a:r>
              <a:rPr lang="de-DE" b="1" dirty="0"/>
              <a:t>Angebote von Fachdiensten</a:t>
            </a:r>
            <a:r>
              <a:rPr lang="de-DE" dirty="0"/>
              <a:t>, </a:t>
            </a:r>
            <a:br>
              <a:rPr lang="de-DE" dirty="0"/>
            </a:br>
            <a:r>
              <a:rPr lang="de-DE" dirty="0"/>
              <a:t>bspw. zur Anonymisierung Ihrer Daten</a:t>
            </a:r>
          </a:p>
          <a:p>
            <a:pPr lvl="1">
              <a:buFont typeface="Arial" panose="020B0604020202020204" pitchFamily="34" charset="0"/>
              <a:buChar char="•"/>
            </a:pPr>
            <a:r>
              <a:rPr lang="de-DE" dirty="0"/>
              <a:t>Nutzen Sie die Möglichkeiten des </a:t>
            </a:r>
            <a:r>
              <a:rPr lang="de-DE" b="1" dirty="0" err="1"/>
              <a:t>Restricted</a:t>
            </a:r>
            <a:r>
              <a:rPr lang="de-DE" b="1" dirty="0"/>
              <a:t> </a:t>
            </a:r>
            <a:br>
              <a:rPr lang="de-DE" b="1" dirty="0"/>
            </a:br>
            <a:r>
              <a:rPr lang="de-DE" b="1" dirty="0"/>
              <a:t>oder </a:t>
            </a:r>
            <a:r>
              <a:rPr lang="de-DE" b="1" dirty="0" err="1"/>
              <a:t>Closed</a:t>
            </a:r>
            <a:r>
              <a:rPr lang="de-DE" b="1" dirty="0"/>
              <a:t> Access</a:t>
            </a:r>
            <a:r>
              <a:rPr lang="de-DE" dirty="0"/>
              <a:t> (Verfügbarkeit nur für </a:t>
            </a:r>
            <a:br>
              <a:rPr lang="de-DE" dirty="0"/>
            </a:br>
            <a:r>
              <a:rPr lang="de-DE" dirty="0"/>
              <a:t>bestimmte/befugte Personen unter bestimmten Voraussetzungen) für die Datenveröffentlichung</a:t>
            </a:r>
          </a:p>
          <a:p>
            <a:pPr lvl="1">
              <a:buFont typeface="Arial" panose="020B0604020202020204" pitchFamily="34" charset="0"/>
              <a:buChar char="•"/>
            </a:pPr>
            <a:endParaRPr lang="de-DE" dirty="0"/>
          </a:p>
        </p:txBody>
      </p:sp>
      <p:pic>
        <p:nvPicPr>
          <p:cNvPr id="6" name="Grafik 5">
            <a:extLst>
              <a:ext uri="{FF2B5EF4-FFF2-40B4-BE49-F238E27FC236}">
                <a16:creationId xmlns:a16="http://schemas.microsoft.com/office/drawing/2014/main" id="{C231C061-B7C4-4A3D-9959-660565C0E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06406" y="2435932"/>
            <a:ext cx="2906278" cy="2215573"/>
          </a:xfrm>
          <a:prstGeom prst="rect">
            <a:avLst/>
          </a:prstGeom>
        </p:spPr>
      </p:pic>
      <p:sp>
        <p:nvSpPr>
          <p:cNvPr id="7" name="Textfeld 6">
            <a:extLst>
              <a:ext uri="{FF2B5EF4-FFF2-40B4-BE49-F238E27FC236}">
                <a16:creationId xmlns:a16="http://schemas.microsoft.com/office/drawing/2014/main" id="{F282C521-73FB-4FDC-A4A4-45097C1BE986}"/>
              </a:ext>
            </a:extLst>
          </p:cNvPr>
          <p:cNvSpPr txBox="1"/>
          <p:nvPr/>
        </p:nvSpPr>
        <p:spPr>
          <a:xfrm>
            <a:off x="6093451" y="4648470"/>
            <a:ext cx="2242642" cy="276999"/>
          </a:xfrm>
          <a:prstGeom prst="rect">
            <a:avLst/>
          </a:prstGeom>
          <a:noFill/>
        </p:spPr>
        <p:txBody>
          <a:bodyPr wrap="square" lIns="0" tIns="0" rIns="0" bIns="0" rtlCol="0">
            <a:spAutoFit/>
          </a:bodyPr>
          <a:lstStyle/>
          <a:p>
            <a:pPr algn="r"/>
            <a:r>
              <a:rPr lang="de-DE" sz="800" i="0" dirty="0">
                <a:latin typeface="+mn-lt"/>
                <a:cs typeface="Arial" panose="020B0604020202020204" pitchFamily="34" charset="0"/>
              </a:rPr>
              <a:t>Illustration: </a:t>
            </a:r>
            <a:r>
              <a:rPr lang="de-DE" sz="800" i="0" dirty="0" err="1">
                <a:latin typeface="+mn-lt"/>
                <a:cs typeface="Arial" panose="020B0604020202020204" pitchFamily="34" charset="0"/>
              </a:rPr>
              <a:t>Jørgen</a:t>
            </a:r>
            <a:r>
              <a:rPr lang="de-DE" sz="800" i="0" dirty="0">
                <a:latin typeface="+mn-lt"/>
                <a:cs typeface="Arial" panose="020B0604020202020204" pitchFamily="34" charset="0"/>
              </a:rPr>
              <a:t> Stamp | </a:t>
            </a:r>
            <a:r>
              <a:rPr lang="de-DE" sz="800" i="0" dirty="0">
                <a:solidFill>
                  <a:srgbClr val="D64242"/>
                </a:solidFill>
                <a:latin typeface="+mn-lt"/>
                <a:cs typeface="Arial" panose="020B0604020202020204" pitchFamily="34" charset="0"/>
                <a:hlinkClick r:id="rId3">
                  <a:extLst>
                    <a:ext uri="{A12FA001-AC4F-418D-AE19-62706E023703}">
                      <ahyp:hlinkClr xmlns:ahyp="http://schemas.microsoft.com/office/drawing/2018/hyperlinkcolor" val="tx"/>
                    </a:ext>
                  </a:extLst>
                </a:hlinkClick>
              </a:rPr>
              <a:t>digitalbevaring.dk</a:t>
            </a:r>
            <a:r>
              <a:rPr lang="de-DE" i="0" dirty="0">
                <a:latin typeface="+mn-lt"/>
                <a:cs typeface="Arial" panose="020B0604020202020204" pitchFamily="34" charset="0"/>
              </a:rPr>
              <a:t> </a:t>
            </a:r>
          </a:p>
        </p:txBody>
      </p:sp>
    </p:spTree>
    <p:extLst>
      <p:ext uri="{BB962C8B-B14F-4D97-AF65-F5344CB8AC3E}">
        <p14:creationId xmlns:p14="http://schemas.microsoft.com/office/powerpoint/2010/main" val="2966261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b="1" dirty="0"/>
              <a:t>GEEIGNETE FACHDIENSTE, REPOSITORIEN UND DATENZENTREN</a:t>
            </a:r>
          </a:p>
        </p:txBody>
      </p:sp>
      <p:sp>
        <p:nvSpPr>
          <p:cNvPr id="3" name="Inhaltsplatzhalter 2"/>
          <p:cNvSpPr>
            <a:spLocks noGrp="1"/>
          </p:cNvSpPr>
          <p:nvPr>
            <p:ph idx="1"/>
          </p:nvPr>
        </p:nvSpPr>
        <p:spPr>
          <a:xfrm>
            <a:off x="457200" y="1307981"/>
            <a:ext cx="5957350" cy="3379199"/>
          </a:xfrm>
          <a:ln>
            <a:noFill/>
          </a:ln>
        </p:spPr>
        <p:txBody>
          <a:bodyPr/>
          <a:lstStyle/>
          <a:p>
            <a:pPr>
              <a:buFont typeface="Arial" panose="020B0604020202020204" pitchFamily="34" charset="0"/>
              <a:buChar char="•"/>
            </a:pPr>
            <a:r>
              <a:rPr lang="de-DE" dirty="0">
                <a:solidFill>
                  <a:srgbClr val="D64242"/>
                </a:solidFill>
                <a:hlinkClick r:id="rId2">
                  <a:extLst>
                    <a:ext uri="{A12FA001-AC4F-418D-AE19-62706E023703}">
                      <ahyp:hlinkClr xmlns:ahyp="http://schemas.microsoft.com/office/drawing/2018/hyperlinkcolor" val="tx"/>
                    </a:ext>
                  </a:extLst>
                </a:hlinkClick>
              </a:rPr>
              <a:t>Akkreditierte Datenzentren des </a:t>
            </a:r>
            <a:r>
              <a:rPr lang="de-DE" dirty="0" err="1">
                <a:solidFill>
                  <a:srgbClr val="D64242"/>
                </a:solidFill>
                <a:hlinkClick r:id="rId2">
                  <a:extLst>
                    <a:ext uri="{A12FA001-AC4F-418D-AE19-62706E023703}">
                      <ahyp:hlinkClr xmlns:ahyp="http://schemas.microsoft.com/office/drawing/2018/hyperlinkcolor" val="tx"/>
                    </a:ext>
                  </a:extLst>
                </a:hlinkClick>
              </a:rPr>
              <a:t>RatSWD</a:t>
            </a:r>
            <a:endParaRPr lang="de-DE" dirty="0">
              <a:solidFill>
                <a:srgbClr val="D64242"/>
              </a:solidFill>
            </a:endParaRPr>
          </a:p>
          <a:p>
            <a:pPr>
              <a:buFont typeface="Arial" panose="020B0604020202020204" pitchFamily="34" charset="0"/>
              <a:buChar char="•"/>
            </a:pPr>
            <a:r>
              <a:rPr lang="de-DE" dirty="0">
                <a:solidFill>
                  <a:srgbClr val="D64242"/>
                </a:solidFill>
                <a:hlinkClick r:id="rId3">
                  <a:extLst>
                    <a:ext uri="{A12FA001-AC4F-418D-AE19-62706E023703}">
                      <ahyp:hlinkClr xmlns:ahyp="http://schemas.microsoft.com/office/drawing/2018/hyperlinkcolor" val="tx"/>
                    </a:ext>
                  </a:extLst>
                </a:hlinkClick>
              </a:rPr>
              <a:t>Angebote des Verbund Forschungsdaten Bildung</a:t>
            </a:r>
            <a:endParaRPr lang="de-DE" dirty="0">
              <a:solidFill>
                <a:srgbClr val="D64242"/>
              </a:solidFill>
            </a:endParaRPr>
          </a:p>
          <a:p>
            <a:pPr>
              <a:buFont typeface="Arial" panose="020B0604020202020204" pitchFamily="34" charset="0"/>
              <a:buChar char="•"/>
            </a:pPr>
            <a:r>
              <a:rPr lang="de-DE" dirty="0" err="1">
                <a:solidFill>
                  <a:srgbClr val="D64242"/>
                </a:solidFill>
                <a:hlinkClick r:id="rId4">
                  <a:extLst>
                    <a:ext uri="{A12FA001-AC4F-418D-AE19-62706E023703}">
                      <ahyp:hlinkClr xmlns:ahyp="http://schemas.microsoft.com/office/drawing/2018/hyperlinkcolor" val="tx"/>
                    </a:ext>
                  </a:extLst>
                </a:hlinkClick>
              </a:rPr>
              <a:t>Qualiservice</a:t>
            </a:r>
            <a:r>
              <a:rPr lang="de-DE" dirty="0">
                <a:solidFill>
                  <a:srgbClr val="D64242"/>
                </a:solidFill>
                <a:hlinkClick r:id="rId4">
                  <a:extLst>
                    <a:ext uri="{A12FA001-AC4F-418D-AE19-62706E023703}">
                      <ahyp:hlinkClr xmlns:ahyp="http://schemas.microsoft.com/office/drawing/2018/hyperlinkcolor" val="tx"/>
                    </a:ext>
                  </a:extLst>
                </a:hlinkClick>
              </a:rPr>
              <a:t> – Forschungsdatenzentrum für qualitative sozialwissenschaftliche Forschungsdaten (Angebote, Informationen, Vorlagen)</a:t>
            </a:r>
            <a:r>
              <a:rPr lang="de-DE" dirty="0">
                <a:solidFill>
                  <a:srgbClr val="D64242"/>
                </a:solidFill>
              </a:rPr>
              <a:t> </a:t>
            </a:r>
          </a:p>
          <a:p>
            <a:pPr>
              <a:buFont typeface="Arial" panose="020B0604020202020204" pitchFamily="34" charset="0"/>
              <a:buChar char="•"/>
            </a:pPr>
            <a:r>
              <a:rPr lang="de-DE" dirty="0" err="1">
                <a:solidFill>
                  <a:srgbClr val="D64242"/>
                </a:solidFill>
                <a:hlinkClick r:id="rId5">
                  <a:extLst>
                    <a:ext uri="{A12FA001-AC4F-418D-AE19-62706E023703}">
                      <ahyp:hlinkClr xmlns:ahyp="http://schemas.microsoft.com/office/drawing/2018/hyperlinkcolor" val="tx"/>
                    </a:ext>
                  </a:extLst>
                </a:hlinkClick>
              </a:rPr>
              <a:t>KonsortSWD</a:t>
            </a:r>
            <a:r>
              <a:rPr lang="de-DE" dirty="0">
                <a:solidFill>
                  <a:srgbClr val="D64242"/>
                </a:solidFill>
                <a:hlinkClick r:id="rId5">
                  <a:extLst>
                    <a:ext uri="{A12FA001-AC4F-418D-AE19-62706E023703}">
                      <ahyp:hlinkClr xmlns:ahyp="http://schemas.microsoft.com/office/drawing/2018/hyperlinkcolor" val="tx"/>
                    </a:ext>
                  </a:extLst>
                </a:hlinkClick>
              </a:rPr>
              <a:t> – NFDI-Konsortium für Forschungsdaten der Sozial- und Wirtschaftswissenschaften</a:t>
            </a:r>
            <a:endParaRPr lang="de-DE" dirty="0">
              <a:solidFill>
                <a:srgbClr val="D64242"/>
              </a:solidFill>
            </a:endParaRPr>
          </a:p>
          <a:p>
            <a:pPr>
              <a:buFont typeface="Arial" panose="020B0604020202020204" pitchFamily="34" charset="0"/>
              <a:buChar char="•"/>
            </a:pPr>
            <a:r>
              <a:rPr lang="de-DE" dirty="0">
                <a:solidFill>
                  <a:srgbClr val="D64242"/>
                </a:solidFill>
                <a:hlinkClick r:id="rId6">
                  <a:extLst>
                    <a:ext uri="{A12FA001-AC4F-418D-AE19-62706E023703}">
                      <ahyp:hlinkClr xmlns:ahyp="http://schemas.microsoft.com/office/drawing/2018/hyperlinkcolor" val="tx"/>
                    </a:ext>
                  </a:extLst>
                </a:hlinkClick>
              </a:rPr>
              <a:t>BERD@NFDI – NFDI-Konsortium für Daten der Wirtschaftswissenschaften</a:t>
            </a:r>
            <a:endParaRPr lang="de-DE" dirty="0">
              <a:solidFill>
                <a:srgbClr val="D64242"/>
              </a:solidFill>
            </a:endParaRPr>
          </a:p>
          <a:p>
            <a:pPr>
              <a:buFont typeface="Arial" panose="020B0604020202020204" pitchFamily="34" charset="0"/>
              <a:buChar char="•"/>
            </a:pPr>
            <a:endParaRPr lang="de-DE" dirty="0">
              <a:solidFill>
                <a:srgbClr val="D64242"/>
              </a:solidFill>
            </a:endParaRPr>
          </a:p>
          <a:p>
            <a:pPr>
              <a:buFont typeface="Arial" panose="020B0604020202020204" pitchFamily="34" charset="0"/>
              <a:buChar char="•"/>
            </a:pPr>
            <a:endParaRPr lang="de-DE" dirty="0">
              <a:solidFill>
                <a:srgbClr val="D64242"/>
              </a:solidFill>
            </a:endParaRPr>
          </a:p>
        </p:txBody>
      </p:sp>
      <p:pic>
        <p:nvPicPr>
          <p:cNvPr id="6" name="Grafik 5">
            <a:extLst>
              <a:ext uri="{FF2B5EF4-FFF2-40B4-BE49-F238E27FC236}">
                <a16:creationId xmlns:a16="http://schemas.microsoft.com/office/drawing/2014/main" id="{C231C061-B7C4-4A3D-9959-660565C0EF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947036" y="2484628"/>
            <a:ext cx="2906278" cy="2215573"/>
          </a:xfrm>
          <a:prstGeom prst="rect">
            <a:avLst/>
          </a:prstGeom>
        </p:spPr>
      </p:pic>
      <p:sp>
        <p:nvSpPr>
          <p:cNvPr id="7" name="Textfeld 6">
            <a:extLst>
              <a:ext uri="{FF2B5EF4-FFF2-40B4-BE49-F238E27FC236}">
                <a16:creationId xmlns:a16="http://schemas.microsoft.com/office/drawing/2014/main" id="{F282C521-73FB-4FDC-A4A4-45097C1BE986}"/>
              </a:ext>
            </a:extLst>
          </p:cNvPr>
          <p:cNvSpPr txBox="1"/>
          <p:nvPr/>
        </p:nvSpPr>
        <p:spPr>
          <a:xfrm>
            <a:off x="6167834" y="4651139"/>
            <a:ext cx="2242642" cy="276999"/>
          </a:xfrm>
          <a:prstGeom prst="rect">
            <a:avLst/>
          </a:prstGeom>
          <a:noFill/>
        </p:spPr>
        <p:txBody>
          <a:bodyPr wrap="square" lIns="0" tIns="0" rIns="0" bIns="0" rtlCol="0">
            <a:spAutoFit/>
          </a:bodyPr>
          <a:lstStyle/>
          <a:p>
            <a:pPr algn="r"/>
            <a:r>
              <a:rPr lang="de-DE" sz="800" i="0" dirty="0">
                <a:latin typeface="+mn-lt"/>
                <a:cs typeface="Arial" panose="020B0604020202020204" pitchFamily="34" charset="0"/>
              </a:rPr>
              <a:t>Illustration: </a:t>
            </a:r>
            <a:r>
              <a:rPr lang="de-DE" sz="800" i="0" dirty="0" err="1">
                <a:latin typeface="+mn-lt"/>
                <a:cs typeface="Arial" panose="020B0604020202020204" pitchFamily="34" charset="0"/>
              </a:rPr>
              <a:t>Jørgen</a:t>
            </a:r>
            <a:r>
              <a:rPr lang="de-DE" sz="800" i="0" dirty="0">
                <a:latin typeface="+mn-lt"/>
                <a:cs typeface="Arial" panose="020B0604020202020204" pitchFamily="34" charset="0"/>
              </a:rPr>
              <a:t> Stamp | </a:t>
            </a:r>
            <a:r>
              <a:rPr lang="de-DE" sz="800" i="0" dirty="0">
                <a:solidFill>
                  <a:srgbClr val="D64242"/>
                </a:solidFill>
                <a:latin typeface="+mn-lt"/>
                <a:cs typeface="Arial" panose="020B0604020202020204" pitchFamily="34" charset="0"/>
                <a:hlinkClick r:id="rId8">
                  <a:extLst>
                    <a:ext uri="{A12FA001-AC4F-418D-AE19-62706E023703}">
                      <ahyp:hlinkClr xmlns:ahyp="http://schemas.microsoft.com/office/drawing/2018/hyperlinkcolor" val="tx"/>
                    </a:ext>
                  </a:extLst>
                </a:hlinkClick>
              </a:rPr>
              <a:t>digitalbevaring.dk</a:t>
            </a:r>
            <a:r>
              <a:rPr lang="de-DE" i="0" dirty="0">
                <a:latin typeface="+mn-lt"/>
                <a:cs typeface="Arial" panose="020B0604020202020204" pitchFamily="34" charset="0"/>
              </a:rPr>
              <a:t> </a:t>
            </a:r>
          </a:p>
        </p:txBody>
      </p:sp>
    </p:spTree>
    <p:extLst>
      <p:ext uri="{BB962C8B-B14F-4D97-AF65-F5344CB8AC3E}">
        <p14:creationId xmlns:p14="http://schemas.microsoft.com/office/powerpoint/2010/main" val="20777547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B07F69E-8612-4F58-9C06-8675AC0C8F89}"/>
              </a:ext>
            </a:extLst>
          </p:cNvPr>
          <p:cNvPicPr>
            <a:picLocks noChangeAspect="1"/>
          </p:cNvPicPr>
          <p:nvPr/>
        </p:nvPicPr>
        <p:blipFill>
          <a:blip r:embed="rId3"/>
          <a:stretch>
            <a:fillRect/>
          </a:stretch>
        </p:blipFill>
        <p:spPr>
          <a:xfrm>
            <a:off x="685800" y="0"/>
            <a:ext cx="8458200" cy="5149939"/>
          </a:xfrm>
          <a:prstGeom prst="rect">
            <a:avLst/>
          </a:prstGeom>
        </p:spPr>
      </p:pic>
      <p:sp>
        <p:nvSpPr>
          <p:cNvPr id="19" name="Textplatzhalter 18">
            <a:extLst>
              <a:ext uri="{FF2B5EF4-FFF2-40B4-BE49-F238E27FC236}">
                <a16:creationId xmlns:a16="http://schemas.microsoft.com/office/drawing/2014/main" id="{0AAAEAC4-5957-4D33-8F96-D7DDB3B5EED9}"/>
              </a:ext>
            </a:extLst>
          </p:cNvPr>
          <p:cNvSpPr>
            <a:spLocks noGrp="1"/>
          </p:cNvSpPr>
          <p:nvPr>
            <p:ph type="body" sz="quarter" idx="13"/>
          </p:nvPr>
        </p:nvSpPr>
        <p:spPr>
          <a:solidFill>
            <a:srgbClr val="C00000"/>
          </a:solidFill>
        </p:spPr>
        <p:txBody>
          <a:bodyPr>
            <a:normAutofit fontScale="95500"/>
          </a:bodyPr>
          <a:lstStyle/>
          <a:p>
            <a:endParaRPr lang="de-DE" dirty="0"/>
          </a:p>
        </p:txBody>
      </p:sp>
      <p:sp>
        <p:nvSpPr>
          <p:cNvPr id="18" name="Textplatzhalter 17">
            <a:extLst>
              <a:ext uri="{FF2B5EF4-FFF2-40B4-BE49-F238E27FC236}">
                <a16:creationId xmlns:a16="http://schemas.microsoft.com/office/drawing/2014/main" id="{753644DE-31E7-484A-A926-4A3CB4D405FA}"/>
              </a:ext>
            </a:extLst>
          </p:cNvPr>
          <p:cNvSpPr>
            <a:spLocks noGrp="1"/>
          </p:cNvSpPr>
          <p:nvPr>
            <p:ph type="body" sz="quarter" idx="11"/>
          </p:nvPr>
        </p:nvSpPr>
        <p:spPr/>
        <p:txBody>
          <a:bodyPr>
            <a:normAutofit fontScale="95500"/>
          </a:bodyPr>
          <a:lstStyle/>
          <a:p>
            <a:endParaRPr lang="de-DE" dirty="0"/>
          </a:p>
        </p:txBody>
      </p:sp>
      <p:sp>
        <p:nvSpPr>
          <p:cNvPr id="16" name="Textplatzhalter 15">
            <a:extLst>
              <a:ext uri="{FF2B5EF4-FFF2-40B4-BE49-F238E27FC236}">
                <a16:creationId xmlns:a16="http://schemas.microsoft.com/office/drawing/2014/main" id="{2E8F58A2-7B0F-4356-84EC-BC973951CFCD}"/>
              </a:ext>
            </a:extLst>
          </p:cNvPr>
          <p:cNvSpPr>
            <a:spLocks noGrp="1"/>
          </p:cNvSpPr>
          <p:nvPr>
            <p:ph type="body" idx="1"/>
          </p:nvPr>
        </p:nvSpPr>
        <p:spPr/>
        <p:txBody>
          <a:bodyPr/>
          <a:lstStyle/>
          <a:p>
            <a:endParaRPr lang="de-DE" dirty="0"/>
          </a:p>
        </p:txBody>
      </p:sp>
      <p:sp>
        <p:nvSpPr>
          <p:cNvPr id="15" name="Titel 14">
            <a:extLst>
              <a:ext uri="{FF2B5EF4-FFF2-40B4-BE49-F238E27FC236}">
                <a16:creationId xmlns:a16="http://schemas.microsoft.com/office/drawing/2014/main" id="{6ECAE344-0E4D-4E44-9C84-7AB011EDC448}"/>
              </a:ext>
            </a:extLst>
          </p:cNvPr>
          <p:cNvSpPr>
            <a:spLocks noGrp="1"/>
          </p:cNvSpPr>
          <p:nvPr>
            <p:ph type="title"/>
          </p:nvPr>
        </p:nvSpPr>
        <p:spPr>
          <a:xfrm>
            <a:off x="396927" y="2144203"/>
            <a:ext cx="4225241" cy="2201545"/>
          </a:xfrm>
        </p:spPr>
        <p:txBody>
          <a:bodyPr/>
          <a:lstStyle/>
          <a:p>
            <a:r>
              <a:rPr lang="de-DE" dirty="0"/>
              <a:t>Support und weiterführende Informationen</a:t>
            </a:r>
          </a:p>
        </p:txBody>
      </p:sp>
      <p:sp>
        <p:nvSpPr>
          <p:cNvPr id="4" name="Foliennummernplatzhalter 3">
            <a:extLst>
              <a:ext uri="{FF2B5EF4-FFF2-40B4-BE49-F238E27FC236}">
                <a16:creationId xmlns:a16="http://schemas.microsoft.com/office/drawing/2014/main" id="{BD40E1AF-378E-45A9-97A5-8BF0831983AE}"/>
              </a:ext>
            </a:extLst>
          </p:cNvPr>
          <p:cNvSpPr>
            <a:spLocks noGrp="1"/>
          </p:cNvSpPr>
          <p:nvPr>
            <p:ph type="sldNum" sz="quarter" idx="4294967295"/>
          </p:nvPr>
        </p:nvSpPr>
        <p:spPr>
          <a:xfrm>
            <a:off x="8582025" y="4878388"/>
            <a:ext cx="561975" cy="204787"/>
          </a:xfrm>
          <a:prstGeom prst="rect">
            <a:avLst/>
          </a:prstGeom>
        </p:spPr>
        <p:txBody>
          <a:bodyPr/>
          <a:lstStyle/>
          <a:p>
            <a:pPr>
              <a:defRPr/>
            </a:pPr>
            <a:fld id="{AFCF9BA9-AB08-46E1-A235-3AC71B2FE2C1}" type="slidenum">
              <a:rPr lang="de-DE" altLang="de-DE" sz="1000" smtClean="0">
                <a:solidFill>
                  <a:srgbClr val="D8413E"/>
                </a:solidFill>
                <a:latin typeface="Arial" panose="020B0604020202020204" pitchFamily="34" charset="0"/>
                <a:cs typeface="Arial" panose="020B0604020202020204" pitchFamily="34" charset="0"/>
              </a:rPr>
              <a:pPr>
                <a:defRPr/>
              </a:pPr>
              <a:t>43</a:t>
            </a:fld>
            <a:endParaRPr lang="de-DE" altLang="de-DE" sz="1000" dirty="0">
              <a:solidFill>
                <a:srgbClr val="D8413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2296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cap="all" spc="-1" dirty="0">
                <a:solidFill>
                  <a:srgbClr val="000000"/>
                </a:solidFill>
                <a:latin typeface="Arial"/>
                <a:ea typeface="MS PGothic"/>
              </a:rPr>
              <a:t>Ansprechpartner </a:t>
            </a:r>
            <a:r>
              <a:rPr lang="de-DE" sz="2000" b="1" strike="noStrike" cap="all" spc="-1" dirty="0">
                <a:solidFill>
                  <a:srgbClr val="000000"/>
                </a:solidFill>
                <a:latin typeface="Arial"/>
                <a:ea typeface="MS PGothic"/>
              </a:rPr>
              <a:t>Recht, </a:t>
            </a:r>
            <a:r>
              <a:rPr lang="de-DE" sz="2000" b="1" strike="noStrike" cap="all" spc="-1" dirty="0" err="1">
                <a:solidFill>
                  <a:srgbClr val="000000"/>
                </a:solidFill>
                <a:latin typeface="Arial"/>
                <a:ea typeface="MS PGothic"/>
              </a:rPr>
              <a:t>GwP</a:t>
            </a:r>
            <a:r>
              <a:rPr lang="de-DE" sz="2000" b="1" strike="noStrike" cap="all" spc="-1" dirty="0">
                <a:solidFill>
                  <a:srgbClr val="000000"/>
                </a:solidFill>
                <a:latin typeface="Arial"/>
                <a:ea typeface="MS PGothic"/>
              </a:rPr>
              <a:t> und Ethik an der Universität Leipzig</a:t>
            </a:r>
            <a:endParaRPr lang="de-DE" sz="2000" b="0" strike="noStrike" spc="-1" dirty="0">
              <a:latin typeface="Arial"/>
            </a:endParaRPr>
          </a:p>
        </p:txBody>
      </p:sp>
      <p:sp>
        <p:nvSpPr>
          <p:cNvPr id="695" name="CustomShape 2"/>
          <p:cNvSpPr/>
          <p:nvPr/>
        </p:nvSpPr>
        <p:spPr>
          <a:xfrm>
            <a:off x="457200" y="1224000"/>
            <a:ext cx="3621881"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85750" indent="-285750">
              <a:lnSpc>
                <a:spcPct val="100000"/>
              </a:lnSpc>
              <a:spcBef>
                <a:spcPts val="360"/>
              </a:spcBef>
              <a:buFont typeface="Arial" panose="020B0604020202020204" pitchFamily="34" charset="0"/>
              <a:buChar char="•"/>
            </a:pPr>
            <a:r>
              <a:rPr lang="de-DE" b="1" spc="-1" dirty="0">
                <a:latin typeface="Arial"/>
              </a:rPr>
              <a:t>Team Forschungsdaten</a:t>
            </a:r>
            <a:br>
              <a:rPr lang="de-DE" spc="-1" dirty="0">
                <a:latin typeface="Arial"/>
              </a:rPr>
            </a:br>
            <a:r>
              <a:rPr lang="de-DE" spc="-1" dirty="0">
                <a:solidFill>
                  <a:srgbClr val="D64242"/>
                </a:solidFill>
                <a:latin typeface="Arial"/>
                <a:hlinkClick r:id="rId2">
                  <a:extLst>
                    <a:ext uri="{A12FA001-AC4F-418D-AE19-62706E023703}">
                      <ahyp:hlinkClr xmlns:ahyp="http://schemas.microsoft.com/office/drawing/2018/hyperlinkcolor" val="tx"/>
                    </a:ext>
                  </a:extLst>
                </a:hlinkClick>
              </a:rPr>
              <a:t>forschungsdaten@uni-leipzig.de</a:t>
            </a:r>
            <a:r>
              <a:rPr lang="de-DE" spc="-1" dirty="0">
                <a:solidFill>
                  <a:srgbClr val="D64242"/>
                </a:solidFill>
                <a:latin typeface="Arial"/>
              </a:rPr>
              <a:t> </a:t>
            </a:r>
            <a:endParaRPr lang="de-DE" b="1" spc="-1" dirty="0">
              <a:solidFill>
                <a:srgbClr val="D64242"/>
              </a:solidFill>
              <a:latin typeface="Arial"/>
            </a:endParaRPr>
          </a:p>
          <a:p>
            <a:pPr marL="285750" indent="-285750">
              <a:lnSpc>
                <a:spcPct val="100000"/>
              </a:lnSpc>
              <a:spcBef>
                <a:spcPts val="360"/>
              </a:spcBef>
              <a:buFont typeface="Arial" panose="020B0604020202020204" pitchFamily="34" charset="0"/>
              <a:buChar char="•"/>
            </a:pPr>
            <a:r>
              <a:rPr lang="de-DE" b="1" spc="-1" dirty="0">
                <a:latin typeface="Arial"/>
              </a:rPr>
              <a:t>Datenschutzbeauftragter</a:t>
            </a:r>
            <a:r>
              <a:rPr lang="de-DE" spc="-1" dirty="0">
                <a:latin typeface="Arial"/>
              </a:rPr>
              <a:t> </a:t>
            </a:r>
            <a:br>
              <a:rPr lang="de-DE" spc="-1" dirty="0">
                <a:latin typeface="Arial"/>
              </a:rPr>
            </a:br>
            <a:r>
              <a:rPr lang="de-DE" spc="-1" dirty="0">
                <a:solidFill>
                  <a:srgbClr val="D64242"/>
                </a:solidFill>
                <a:latin typeface="Arial"/>
                <a:hlinkClick r:id="rId3">
                  <a:extLst>
                    <a:ext uri="{A12FA001-AC4F-418D-AE19-62706E023703}">
                      <ahyp:hlinkClr xmlns:ahyp="http://schemas.microsoft.com/office/drawing/2018/hyperlinkcolor" val="tx"/>
                    </a:ext>
                  </a:extLst>
                </a:hlinkClick>
              </a:rPr>
              <a:t>dsb@uni-leipzig.de</a:t>
            </a:r>
            <a:r>
              <a:rPr lang="de-DE" spc="-1" dirty="0">
                <a:solidFill>
                  <a:srgbClr val="D64242"/>
                </a:solidFill>
                <a:latin typeface="Arial"/>
              </a:rPr>
              <a:t> </a:t>
            </a:r>
            <a:endParaRPr lang="de-DE" b="1" spc="-1" dirty="0">
              <a:solidFill>
                <a:srgbClr val="D64242"/>
              </a:solidFill>
              <a:latin typeface="Arial"/>
            </a:endParaRPr>
          </a:p>
          <a:p>
            <a:pPr marL="285750" indent="-285750">
              <a:lnSpc>
                <a:spcPct val="100000"/>
              </a:lnSpc>
              <a:spcBef>
                <a:spcPts val="360"/>
              </a:spcBef>
              <a:buFont typeface="Arial" panose="020B0604020202020204" pitchFamily="34" charset="0"/>
              <a:buChar char="•"/>
            </a:pPr>
            <a:r>
              <a:rPr lang="de-DE" b="1" spc="-1" dirty="0">
                <a:latin typeface="Arial"/>
              </a:rPr>
              <a:t>Open Science Office der </a:t>
            </a:r>
            <a:br>
              <a:rPr lang="de-DE" b="1" spc="-1" dirty="0">
                <a:latin typeface="Arial"/>
              </a:rPr>
            </a:br>
            <a:r>
              <a:rPr lang="de-DE" b="1" spc="-1" dirty="0">
                <a:latin typeface="Arial"/>
              </a:rPr>
              <a:t>Universitätsbibliothek</a:t>
            </a:r>
            <a:br>
              <a:rPr lang="de-DE" b="1" spc="-1" dirty="0">
                <a:latin typeface="Arial"/>
              </a:rPr>
            </a:br>
            <a:r>
              <a:rPr lang="de-DE" spc="-1" dirty="0">
                <a:solidFill>
                  <a:srgbClr val="D64242"/>
                </a:solidFill>
                <a:latin typeface="Arial"/>
                <a:hlinkClick r:id="rId4">
                  <a:extLst>
                    <a:ext uri="{A12FA001-AC4F-418D-AE19-62706E023703}">
                      <ahyp:hlinkClr xmlns:ahyp="http://schemas.microsoft.com/office/drawing/2018/hyperlinkcolor" val="tx"/>
                    </a:ext>
                  </a:extLst>
                </a:hlinkClick>
              </a:rPr>
              <a:t>openscience@ub.uni-leipzig.de</a:t>
            </a:r>
            <a:r>
              <a:rPr lang="de-DE" spc="-1" dirty="0">
                <a:solidFill>
                  <a:srgbClr val="D64242"/>
                </a:solidFill>
                <a:latin typeface="Arial"/>
              </a:rPr>
              <a:t> </a:t>
            </a:r>
          </a:p>
          <a:p>
            <a:pPr marL="285750" indent="-285750">
              <a:lnSpc>
                <a:spcPct val="100000"/>
              </a:lnSpc>
              <a:spcBef>
                <a:spcPts val="360"/>
              </a:spcBef>
              <a:buFont typeface="Arial" panose="020B0604020202020204" pitchFamily="34" charset="0"/>
              <a:buChar char="•"/>
            </a:pPr>
            <a:r>
              <a:rPr lang="de-DE" b="1" spc="-1" dirty="0">
                <a:latin typeface="Arial"/>
              </a:rPr>
              <a:t>Justitiariat</a:t>
            </a:r>
            <a:br>
              <a:rPr lang="de-DE" spc="-1" dirty="0">
                <a:latin typeface="Arial"/>
              </a:rPr>
            </a:br>
            <a:r>
              <a:rPr lang="de-DE" dirty="0">
                <a:solidFill>
                  <a:srgbClr val="D64242"/>
                </a:solidFill>
                <a:hlinkClick r:id="rId5">
                  <a:extLst>
                    <a:ext uri="{A12FA001-AC4F-418D-AE19-62706E023703}">
                      <ahyp:hlinkClr xmlns:ahyp="http://schemas.microsoft.com/office/drawing/2018/hyperlinkcolor" val="tx"/>
                    </a:ext>
                  </a:extLst>
                </a:hlinkClick>
              </a:rPr>
              <a:t>justitiariat@zv.uni-leipzig.de</a:t>
            </a:r>
            <a:r>
              <a:rPr lang="de-DE" dirty="0">
                <a:solidFill>
                  <a:srgbClr val="D64242"/>
                </a:solidFill>
              </a:rPr>
              <a:t> </a:t>
            </a:r>
          </a:p>
        </p:txBody>
      </p:sp>
      <p:sp>
        <p:nvSpPr>
          <p:cNvPr id="2" name="Textfeld 1">
            <a:extLst>
              <a:ext uri="{FF2B5EF4-FFF2-40B4-BE49-F238E27FC236}">
                <a16:creationId xmlns:a16="http://schemas.microsoft.com/office/drawing/2014/main" id="{A77999C6-8A3E-4F94-B23B-ABBE78185DC8}"/>
              </a:ext>
            </a:extLst>
          </p:cNvPr>
          <p:cNvSpPr txBox="1"/>
          <p:nvPr/>
        </p:nvSpPr>
        <p:spPr>
          <a:xfrm>
            <a:off x="4321969" y="1224000"/>
            <a:ext cx="4107656" cy="1754326"/>
          </a:xfrm>
          <a:prstGeom prst="rect">
            <a:avLst/>
          </a:prstGeom>
          <a:noFill/>
        </p:spPr>
        <p:txBody>
          <a:bodyPr wrap="square" rtlCol="0">
            <a:spAutoFit/>
          </a:bodyPr>
          <a:lstStyle/>
          <a:p>
            <a:pPr marL="285750" indent="-285750">
              <a:buFont typeface="Arial" panose="020B0604020202020204" pitchFamily="34" charset="0"/>
              <a:buChar char="•"/>
            </a:pPr>
            <a:r>
              <a:rPr lang="de-DE" b="1" spc="-1" dirty="0"/>
              <a:t>Ethikbeirat</a:t>
            </a:r>
            <a:r>
              <a:rPr lang="de-DE" spc="-1" dirty="0"/>
              <a:t> </a:t>
            </a:r>
            <a:br>
              <a:rPr lang="de-DE" spc="-1" dirty="0"/>
            </a:br>
            <a:r>
              <a:rPr lang="de-DE" spc="-1" dirty="0">
                <a:solidFill>
                  <a:srgbClr val="D64242"/>
                </a:solidFill>
                <a:hlinkClick r:id="rId6">
                  <a:extLst>
                    <a:ext uri="{A12FA001-AC4F-418D-AE19-62706E023703}">
                      <ahyp:hlinkClr xmlns:ahyp="http://schemas.microsoft.com/office/drawing/2018/hyperlinkcolor" val="tx"/>
                    </a:ext>
                  </a:extLst>
                </a:hlinkClick>
              </a:rPr>
              <a:t>ethikbeirat@uni-leipzig.de</a:t>
            </a:r>
            <a:endParaRPr lang="de-DE" spc="-1" dirty="0">
              <a:solidFill>
                <a:srgbClr val="D64242"/>
              </a:solidFill>
            </a:endParaRPr>
          </a:p>
          <a:p>
            <a:pPr marL="285750" indent="-285750">
              <a:buFont typeface="Arial" panose="020B0604020202020204" pitchFamily="34" charset="0"/>
              <a:buChar char="•"/>
            </a:pPr>
            <a:r>
              <a:rPr lang="de-DE" b="1" spc="-1" dirty="0"/>
              <a:t>Ombudskommission</a:t>
            </a:r>
            <a:br>
              <a:rPr lang="de-DE" spc="-1" dirty="0">
                <a:solidFill>
                  <a:srgbClr val="D64242"/>
                </a:solidFill>
              </a:rPr>
            </a:br>
            <a:r>
              <a:rPr lang="de-DE" spc="-1" dirty="0">
                <a:solidFill>
                  <a:srgbClr val="D64242"/>
                </a:solidFill>
                <a:hlinkClick r:id="rId7">
                  <a:extLst>
                    <a:ext uri="{A12FA001-AC4F-418D-AE19-62706E023703}">
                      <ahyp:hlinkClr xmlns:ahyp="http://schemas.microsoft.com/office/drawing/2018/hyperlinkcolor" val="tx"/>
                    </a:ext>
                  </a:extLst>
                </a:hlinkClick>
              </a:rPr>
              <a:t>ombudskommission@uni-leipzig.de</a:t>
            </a:r>
            <a:endParaRPr lang="de-DE" spc="-1" dirty="0">
              <a:solidFill>
                <a:srgbClr val="D64242"/>
              </a:solidFill>
            </a:endParaRPr>
          </a:p>
          <a:p>
            <a:pPr marL="285750" indent="-285750">
              <a:buFont typeface="Arial" panose="020B0604020202020204" pitchFamily="34" charset="0"/>
              <a:buChar char="•"/>
            </a:pPr>
            <a:r>
              <a:rPr lang="de-DE" b="1" spc="-1" dirty="0" err="1"/>
              <a:t>Schlichter:innen</a:t>
            </a:r>
            <a:r>
              <a:rPr lang="de-DE" b="1" spc="-1" dirty="0"/>
              <a:t> der UL</a:t>
            </a:r>
            <a:br>
              <a:rPr lang="de-DE" spc="-1" dirty="0">
                <a:solidFill>
                  <a:srgbClr val="D64242"/>
                </a:solidFill>
              </a:rPr>
            </a:br>
            <a:r>
              <a:rPr lang="de-DE" spc="-1" dirty="0">
                <a:solidFill>
                  <a:srgbClr val="D64242"/>
                </a:solidFill>
                <a:hlinkClick r:id="rId8">
                  <a:extLst>
                    <a:ext uri="{A12FA001-AC4F-418D-AE19-62706E023703}">
                      <ahyp:hlinkClr xmlns:ahyp="http://schemas.microsoft.com/office/drawing/2018/hyperlinkcolor" val="tx"/>
                    </a:ext>
                  </a:extLst>
                </a:hlinkClick>
              </a:rPr>
              <a:t>Webseite</a:t>
            </a:r>
            <a:endParaRPr lang="de-DE" spc="-1" dirty="0">
              <a:solidFill>
                <a:srgbClr val="D64242"/>
              </a:solidFill>
            </a:endParaRPr>
          </a:p>
        </p:txBody>
      </p:sp>
    </p:spTree>
    <p:extLst>
      <p:ext uri="{BB962C8B-B14F-4D97-AF65-F5344CB8AC3E}">
        <p14:creationId xmlns:p14="http://schemas.microsoft.com/office/powerpoint/2010/main" val="34789752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 name="CustomShape 1"/>
          <p:cNvSpPr/>
          <p:nvPr/>
        </p:nvSpPr>
        <p:spPr>
          <a:xfrm>
            <a:off x="457200" y="304920"/>
            <a:ext cx="8228520" cy="75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de-DE" sz="2000" b="1" cap="all" spc="-1" dirty="0">
                <a:solidFill>
                  <a:srgbClr val="000000"/>
                </a:solidFill>
                <a:latin typeface="Arial"/>
                <a:ea typeface="MS PGothic"/>
              </a:rPr>
              <a:t>FDM an der UL</a:t>
            </a:r>
            <a:endParaRPr lang="de-DE" sz="2000" b="0" strike="noStrike" spc="-1" dirty="0">
              <a:latin typeface="Arial"/>
            </a:endParaRPr>
          </a:p>
        </p:txBody>
      </p:sp>
      <p:sp>
        <p:nvSpPr>
          <p:cNvPr id="797" name="CustomShape 2"/>
          <p:cNvSpPr/>
          <p:nvPr/>
        </p:nvSpPr>
        <p:spPr>
          <a:xfrm>
            <a:off x="457200" y="1223640"/>
            <a:ext cx="8228520" cy="337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91510" indent="-285750">
              <a:lnSpc>
                <a:spcPct val="100000"/>
              </a:lnSpc>
              <a:spcBef>
                <a:spcPts val="360"/>
              </a:spcBef>
              <a:buClr>
                <a:srgbClr val="D8413E"/>
              </a:buClr>
              <a:buFont typeface="Arial" panose="020B0604020202020204" pitchFamily="34" charset="0"/>
              <a:buChar char="•"/>
            </a:pPr>
            <a:r>
              <a:rPr lang="de-DE" sz="1400" b="1" spc="-1" dirty="0">
                <a:solidFill>
                  <a:srgbClr val="000000"/>
                </a:solidFill>
                <a:latin typeface="Arial"/>
                <a:ea typeface="MS PGothic"/>
              </a:rPr>
              <a:t>Aktuelle Infos</a:t>
            </a:r>
            <a:r>
              <a:rPr lang="de-DE" sz="1400" spc="-1" dirty="0">
                <a:solidFill>
                  <a:srgbClr val="000000"/>
                </a:solidFill>
                <a:latin typeface="Arial"/>
                <a:ea typeface="MS PGothic"/>
              </a:rPr>
              <a:t> a</a:t>
            </a:r>
            <a:r>
              <a:rPr lang="de-DE" sz="1400" b="0" strike="noStrike" spc="-1" dirty="0">
                <a:solidFill>
                  <a:srgbClr val="000000"/>
                </a:solidFill>
                <a:latin typeface="Arial"/>
                <a:ea typeface="MS PGothic"/>
              </a:rPr>
              <a:t>uf unserer Webseite: </a:t>
            </a:r>
            <a:r>
              <a:rPr lang="de-DE" sz="1400" b="0" strike="noStrike" spc="-1" dirty="0">
                <a:solidFill>
                  <a:srgbClr val="D64242"/>
                </a:solidFill>
                <a:latin typeface="Arial"/>
                <a:ea typeface="MS PGothic"/>
                <a:hlinkClick r:id="rId2">
                  <a:extLst>
                    <a:ext uri="{A12FA001-AC4F-418D-AE19-62706E023703}">
                      <ahyp:hlinkClr xmlns:ahyp="http://schemas.microsoft.com/office/drawing/2018/hyperlinkcolor" val="tx"/>
                    </a:ext>
                  </a:extLst>
                </a:hlinkClick>
              </a:rPr>
              <a:t>Forschungsdatenmanagement an der Uni Leipzig</a:t>
            </a:r>
            <a:r>
              <a:rPr lang="de-DE" sz="1400" b="0" strike="noStrike" spc="-1" dirty="0">
                <a:latin typeface="Arial"/>
                <a:ea typeface="MS PGothic"/>
              </a:rPr>
              <a:t> </a:t>
            </a:r>
            <a:endParaRPr lang="de-DE" sz="1400" spc="-1" dirty="0">
              <a:latin typeface="Arial"/>
              <a:ea typeface="MS PGothic"/>
            </a:endParaRPr>
          </a:p>
          <a:p>
            <a:pPr marL="291510" indent="-285750">
              <a:lnSpc>
                <a:spcPct val="100000"/>
              </a:lnSpc>
              <a:spcBef>
                <a:spcPts val="360"/>
              </a:spcBef>
              <a:buClr>
                <a:srgbClr val="D8413E"/>
              </a:buClr>
              <a:buFont typeface="Arial" panose="020B0604020202020204" pitchFamily="34" charset="0"/>
              <a:buChar char="•"/>
            </a:pPr>
            <a:r>
              <a:rPr lang="de-DE" sz="1400" b="1" spc="-1" dirty="0">
                <a:ea typeface="MS PGothic"/>
              </a:rPr>
              <a:t>IT-Serviceangebote</a:t>
            </a:r>
            <a:r>
              <a:rPr lang="de-DE" sz="1400" spc="-1" dirty="0">
                <a:ea typeface="MS PGothic"/>
              </a:rPr>
              <a:t> im </a:t>
            </a:r>
            <a:r>
              <a:rPr lang="de-DE" sz="1400" spc="-1" dirty="0">
                <a:solidFill>
                  <a:srgbClr val="D64242"/>
                </a:solidFill>
                <a:ea typeface="MS PGothic"/>
                <a:hlinkClick r:id="rId3">
                  <a:extLst>
                    <a:ext uri="{A12FA001-AC4F-418D-AE19-62706E023703}">
                      <ahyp:hlinkClr xmlns:ahyp="http://schemas.microsoft.com/office/drawing/2018/hyperlinkcolor" val="tx"/>
                    </a:ext>
                  </a:extLst>
                </a:hlinkClick>
              </a:rPr>
              <a:t>Servicekatalog des URZ</a:t>
            </a:r>
            <a:endParaRPr lang="de-DE" sz="1400" spc="-1" dirty="0">
              <a:solidFill>
                <a:srgbClr val="D64242"/>
              </a:solidFill>
              <a:ea typeface="MS PGothic"/>
            </a:endParaRPr>
          </a:p>
          <a:p>
            <a:pPr marL="291510" indent="-285750">
              <a:lnSpc>
                <a:spcPct val="100000"/>
              </a:lnSpc>
              <a:spcBef>
                <a:spcPts val="360"/>
              </a:spcBef>
              <a:buClr>
                <a:srgbClr val="D8413E"/>
              </a:buClr>
              <a:buFont typeface="Arial" panose="020B0604020202020204" pitchFamily="34" charset="0"/>
              <a:buChar char="•"/>
            </a:pPr>
            <a:r>
              <a:rPr lang="de-DE" sz="1400" b="1" spc="-1" dirty="0">
                <a:ea typeface="MS PGothic"/>
              </a:rPr>
              <a:t>Beratung:</a:t>
            </a:r>
          </a:p>
          <a:p>
            <a:pPr marL="748710" lvl="1" indent="-285750">
              <a:spcBef>
                <a:spcPts val="360"/>
              </a:spcBef>
              <a:buClr>
                <a:srgbClr val="D8413E"/>
              </a:buClr>
              <a:buFont typeface="Arial" panose="020B0604020202020204" pitchFamily="34" charset="0"/>
              <a:buChar char="•"/>
            </a:pPr>
            <a:r>
              <a:rPr lang="de-DE" sz="1300" spc="-1" dirty="0">
                <a:ea typeface="MS PGothic"/>
              </a:rPr>
              <a:t>DMP, Antragsberatung, Technische Umsetzung, Recht und Veröffentlichung</a:t>
            </a:r>
          </a:p>
          <a:p>
            <a:pPr marL="462960" lvl="1">
              <a:spcBef>
                <a:spcPts val="360"/>
              </a:spcBef>
              <a:buClr>
                <a:srgbClr val="D8413E"/>
              </a:buClr>
            </a:pPr>
            <a:endParaRPr lang="de-DE" sz="1300" spc="-1" dirty="0">
              <a:solidFill>
                <a:srgbClr val="D64242"/>
              </a:solidFill>
              <a:ea typeface="MS PGothic"/>
            </a:endParaRPr>
          </a:p>
          <a:p>
            <a:pPr marL="462960" lvl="1">
              <a:spcBef>
                <a:spcPts val="360"/>
              </a:spcBef>
              <a:buClr>
                <a:srgbClr val="D8413E"/>
              </a:buClr>
            </a:pPr>
            <a:endParaRPr lang="de-DE" sz="1300" spc="-1" dirty="0">
              <a:solidFill>
                <a:srgbClr val="D64242"/>
              </a:solidFill>
              <a:ea typeface="MS PGothic"/>
            </a:endParaRPr>
          </a:p>
          <a:p>
            <a:pPr marL="291510" indent="-285750">
              <a:lnSpc>
                <a:spcPct val="100000"/>
              </a:lnSpc>
              <a:spcBef>
                <a:spcPts val="360"/>
              </a:spcBef>
              <a:buClr>
                <a:srgbClr val="D8413E"/>
              </a:buClr>
              <a:buFont typeface="Arial" panose="020B0604020202020204" pitchFamily="34" charset="0"/>
              <a:buChar char="•"/>
            </a:pPr>
            <a:r>
              <a:rPr lang="de-DE" sz="1400" spc="-1" dirty="0">
                <a:ea typeface="MS PGothic"/>
              </a:rPr>
              <a:t>Angebote der Sächsischen </a:t>
            </a:r>
            <a:r>
              <a:rPr lang="de-DE" sz="1400" b="1" spc="-1" dirty="0">
                <a:ea typeface="MS PGothic"/>
              </a:rPr>
              <a:t>FDM-Landesinitiative</a:t>
            </a:r>
            <a:r>
              <a:rPr lang="de-DE" sz="1400" spc="-1" dirty="0">
                <a:ea typeface="MS PGothic"/>
              </a:rPr>
              <a:t> </a:t>
            </a:r>
            <a:r>
              <a:rPr lang="de-DE" sz="1400" b="1" spc="-1" dirty="0" err="1">
                <a:solidFill>
                  <a:srgbClr val="D64242"/>
                </a:solidFill>
                <a:ea typeface="MS PGothic"/>
                <a:hlinkClick r:id="rId4">
                  <a:extLst>
                    <a:ext uri="{A12FA001-AC4F-418D-AE19-62706E023703}">
                      <ahyp:hlinkClr xmlns:ahyp="http://schemas.microsoft.com/office/drawing/2018/hyperlinkcolor" val="tx"/>
                    </a:ext>
                  </a:extLst>
                </a:hlinkClick>
              </a:rPr>
              <a:t>SaxFDM</a:t>
            </a:r>
            <a:r>
              <a:rPr lang="de-DE" sz="1400" spc="-1" dirty="0">
                <a:ea typeface="MS PGothic"/>
              </a:rPr>
              <a:t> </a:t>
            </a:r>
            <a:br>
              <a:rPr lang="de-DE" sz="1400" spc="-1" dirty="0">
                <a:ea typeface="MS PGothic"/>
              </a:rPr>
            </a:br>
            <a:r>
              <a:rPr lang="de-DE" sz="1400" spc="-1" dirty="0">
                <a:ea typeface="MS PGothic"/>
              </a:rPr>
              <a:t>(Beratung, Schulung, Veranstaltungen Mitwirkung)</a:t>
            </a:r>
          </a:p>
          <a:p>
            <a:pPr marL="291510" indent="-285750">
              <a:lnSpc>
                <a:spcPct val="100000"/>
              </a:lnSpc>
              <a:spcBef>
                <a:spcPts val="360"/>
              </a:spcBef>
              <a:buClr>
                <a:srgbClr val="D8413E"/>
              </a:buClr>
              <a:buFont typeface="Arial" panose="020B0604020202020204" pitchFamily="34" charset="0"/>
              <a:buChar char="•"/>
            </a:pPr>
            <a:r>
              <a:rPr lang="de-DE" sz="1400" spc="-1" dirty="0">
                <a:ea typeface="MS PGothic"/>
              </a:rPr>
              <a:t>Beteiligung zahlreicher Forschender der UL an </a:t>
            </a:r>
            <a:r>
              <a:rPr lang="de-DE" sz="1400" b="1" spc="-1" dirty="0">
                <a:solidFill>
                  <a:srgbClr val="D64242"/>
                </a:solidFill>
                <a:ea typeface="MS PGothic"/>
                <a:hlinkClick r:id="rId5">
                  <a:extLst>
                    <a:ext uri="{A12FA001-AC4F-418D-AE19-62706E023703}">
                      <ahyp:hlinkClr xmlns:ahyp="http://schemas.microsoft.com/office/drawing/2018/hyperlinkcolor" val="tx"/>
                    </a:ext>
                  </a:extLst>
                </a:hlinkClick>
              </a:rPr>
              <a:t>Konsortien der Nationalen Forschungsdateninfrastruktur (NFDI)</a:t>
            </a:r>
            <a:r>
              <a:rPr lang="de-DE" sz="1400" spc="-1" dirty="0">
                <a:ea typeface="MS PGothic"/>
              </a:rPr>
              <a:t>:</a:t>
            </a:r>
          </a:p>
          <a:p>
            <a:pPr marL="748710" lvl="1" indent="-285750">
              <a:spcBef>
                <a:spcPts val="360"/>
              </a:spcBef>
              <a:buClr>
                <a:srgbClr val="D8413E"/>
              </a:buClr>
              <a:buFont typeface="Arial" panose="020B0604020202020204" pitchFamily="34" charset="0"/>
              <a:buChar char="•"/>
            </a:pPr>
            <a:r>
              <a:rPr lang="de-DE" sz="1300" spc="-1" dirty="0">
                <a:latin typeface="Arial"/>
                <a:ea typeface="MS PGothic"/>
              </a:rPr>
              <a:t>Geistes-, Kultur- und Sozialwissenschaften, Chemie, Physik, Bio- und Geowissenschaften, Medizin, Mathematik, Data Science, Materialwissenschaften</a:t>
            </a:r>
          </a:p>
        </p:txBody>
      </p:sp>
    </p:spTree>
    <p:extLst>
      <p:ext uri="{BB962C8B-B14F-4D97-AF65-F5344CB8AC3E}">
        <p14:creationId xmlns:p14="http://schemas.microsoft.com/office/powerpoint/2010/main" val="2689301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33B93F8D91D6B4B8E450E0F5CA8D3B9" ma:contentTypeVersion="0" ma:contentTypeDescription="Ein neues Dokument erstellen." ma:contentTypeScope="" ma:versionID="fb8129185354afe3b45f9699cee4c41c">
  <xsd:schema xmlns:xsd="http://www.w3.org/2001/XMLSchema" xmlns:xs="http://www.w3.org/2001/XMLSchema" xmlns:p="http://schemas.microsoft.com/office/2006/metadata/properties" targetNamespace="http://schemas.microsoft.com/office/2006/metadata/properties" ma:root="true" ma:fieldsID="b4f5dc90cf06628c3b90945c8266c24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D43AFE-63F1-4251-A3C1-4E3AB2A5C0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E3C31E1-5100-41AA-AE24-2412CB76DB9F}">
  <ds:schemaRefs>
    <ds:schemaRef ds:uri="http://purl.org/dc/terms/"/>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84656D79-4AEE-45D7-B7CA-B914FB4004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Musterfoliensatz_16zu9</Template>
  <TotalTime>0</TotalTime>
  <Words>2230</Words>
  <Application>Microsoft Office PowerPoint</Application>
  <PresentationFormat>Bildschirmpräsentation (16:9)</PresentationFormat>
  <Paragraphs>369</Paragraphs>
  <Slides>45</Slides>
  <Notes>30</Notes>
  <HiddenSlides>0</HiddenSlides>
  <MMClips>0</MMClips>
  <ScaleCrop>false</ScaleCrop>
  <HeadingPairs>
    <vt:vector size="6" baseType="variant">
      <vt:variant>
        <vt:lpstr>Verwendete Schriftarten</vt:lpstr>
      </vt:variant>
      <vt:variant>
        <vt:i4>6</vt:i4>
      </vt:variant>
      <vt:variant>
        <vt:lpstr>Design</vt:lpstr>
      </vt:variant>
      <vt:variant>
        <vt:i4>4</vt:i4>
      </vt:variant>
      <vt:variant>
        <vt:lpstr>Folientitel</vt:lpstr>
      </vt:variant>
      <vt:variant>
        <vt:i4>45</vt:i4>
      </vt:variant>
    </vt:vector>
  </HeadingPairs>
  <TitlesOfParts>
    <vt:vector size="55" baseType="lpstr">
      <vt:lpstr>HGSGothicM</vt:lpstr>
      <vt:lpstr>Arial</vt:lpstr>
      <vt:lpstr>Arial</vt:lpstr>
      <vt:lpstr>Symbol</vt:lpstr>
      <vt:lpstr>Times New Roman</vt:lpstr>
      <vt:lpstr>Wingdings</vt:lpstr>
      <vt:lpstr>Office Theme</vt:lpstr>
      <vt:lpstr>Office Theme</vt:lpstr>
      <vt:lpstr>Office Theme</vt:lpstr>
      <vt:lpstr>Office Theme</vt:lpstr>
      <vt:lpstr>PowerPoint-Präsentation</vt:lpstr>
      <vt:lpstr>PowerPoint-Präsentation</vt:lpstr>
      <vt:lpstr>Forschungs-datenmanagement  Eine kurze Einführung</vt:lpstr>
      <vt:lpstr>PowerPoint-Präsentation</vt:lpstr>
      <vt:lpstr>VERANTWORTUNG ÜBERNEHMEN FÜR DEN WERT IHRER DATEN</vt:lpstr>
      <vt:lpstr>PowerPoint-Präsentation</vt:lpstr>
      <vt:lpstr>PowerPoint-Präsentation</vt:lpstr>
      <vt:lpstr>PowerPoint-Präsentation</vt:lpstr>
      <vt:lpstr>PowerPoint-Präsentation</vt:lpstr>
      <vt:lpstr>Datenschutz bei Forschungsdaten</vt:lpstr>
      <vt:lpstr>PowerPoint-Präsentation</vt:lpstr>
      <vt:lpstr>PowerPoint-Präsentation</vt:lpstr>
      <vt:lpstr>PowerPoint-Präsentation</vt:lpstr>
      <vt:lpstr>PowerPoint-Präsentation</vt:lpstr>
      <vt:lpstr>PowerPoint-Präsentation</vt:lpstr>
      <vt:lpstr>IVA3 – VIRTUELLER ASSISTENT ZUR DATENSCHUTZRECHTLICHEN PRÜFUNG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WAS PASSIEREN KANN …</vt:lpstr>
      <vt:lpstr>PowerPoint-Präsentation</vt:lpstr>
      <vt:lpstr>SCHUTZ SENSIBLER DATEN</vt:lpstr>
      <vt:lpstr>DATENVERSCHLÜSSELUNG MIT CRYPTOMATOR</vt:lpstr>
      <vt:lpstr>PowerPoint-Präsentation</vt:lpstr>
      <vt:lpstr>PERSONENBEZOGENE DATEN DÜRFEN VERÖFFENTLICHT WERDEN, WENN…</vt:lpstr>
      <vt:lpstr>EMPFEHLUNGEN FÜR DIE PUBLIKATION  PERSONENBEZOGENER DATEN</vt:lpstr>
      <vt:lpstr>GEEIGNETE FACHDIENSTE, REPOSITORIEN UND DATENZENTREN</vt:lpstr>
      <vt:lpstr>Support und weiterführende Informationen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Datenschutz und Forschungsdaten</dc:title>
  <dc:subject/>
  <dc:creator>Voigt, Pia</dc:creator>
  <cp:keywords>FDM</cp:keywords>
  <dc:description/>
  <cp:lastModifiedBy>Voigt, Pia</cp:lastModifiedBy>
  <cp:revision>672</cp:revision>
  <cp:lastPrinted>2017-09-28T12:33:25Z</cp:lastPrinted>
  <dcterms:created xsi:type="dcterms:W3CDTF">2018-11-30T21:20:39Z</dcterms:created>
  <dcterms:modified xsi:type="dcterms:W3CDTF">2024-05-30T14:20:09Z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ntentTypeId">
    <vt:lpwstr>0x010100133B93F8D91D6B4B8E450E0F5CA8D3B9</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14</vt:i4>
  </property>
  <property fmtid="{D5CDD505-2E9C-101B-9397-08002B2CF9AE}" pid="9" name="PresentationFormat">
    <vt:lpwstr>Bildschirmpräsentation (16:9)</vt:lpwstr>
  </property>
  <property fmtid="{D5CDD505-2E9C-101B-9397-08002B2CF9AE}" pid="10" name="ScaleCrop">
    <vt:bool>false</vt:bool>
  </property>
  <property fmtid="{D5CDD505-2E9C-101B-9397-08002B2CF9AE}" pid="11" name="ShareDoc">
    <vt:bool>false</vt:bool>
  </property>
  <property fmtid="{D5CDD505-2E9C-101B-9397-08002B2CF9AE}" pid="12" name="Slides">
    <vt:i4>88</vt:i4>
  </property>
</Properties>
</file>