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5"/>
  </p:notesMasterIdLst>
  <p:sldIdLst>
    <p:sldId id="256" r:id="rId5"/>
    <p:sldId id="257" r:id="rId6"/>
    <p:sldId id="268" r:id="rId7"/>
    <p:sldId id="269" r:id="rId8"/>
    <p:sldId id="270" r:id="rId9"/>
    <p:sldId id="282" r:id="rId10"/>
    <p:sldId id="272" r:id="rId11"/>
    <p:sldId id="278" r:id="rId12"/>
    <p:sldId id="279" r:id="rId13"/>
    <p:sldId id="274" r:id="rId14"/>
    <p:sldId id="283" r:id="rId15"/>
    <p:sldId id="281" r:id="rId16"/>
    <p:sldId id="275" r:id="rId17"/>
    <p:sldId id="285" r:id="rId18"/>
    <p:sldId id="286" r:id="rId19"/>
    <p:sldId id="258" r:id="rId20"/>
    <p:sldId id="277" r:id="rId21"/>
    <p:sldId id="276" r:id="rId22"/>
    <p:sldId id="284" r:id="rId23"/>
    <p:sldId id="287" r:id="rId24"/>
    <p:sldId id="288" r:id="rId25"/>
    <p:sldId id="289" r:id="rId26"/>
    <p:sldId id="290" r:id="rId27"/>
    <p:sldId id="263" r:id="rId28"/>
    <p:sldId id="266" r:id="rId29"/>
    <p:sldId id="259" r:id="rId30"/>
    <p:sldId id="267" r:id="rId31"/>
    <p:sldId id="280" r:id="rId32"/>
    <p:sldId id="260" r:id="rId33"/>
    <p:sldId id="265" r:id="rId34"/>
  </p:sldIdLst>
  <p:sldSz cx="12192000" cy="6858000"/>
  <p:notesSz cx="6858000" cy="9144000"/>
  <p:embeddedFontLst>
    <p:embeddedFont>
      <p:font typeface="Glegoo" pitchFamily="2" charset="77"/>
      <p:regular r:id="rId36"/>
      <p:bold r:id="rId37"/>
    </p:embeddedFont>
    <p:embeddedFont>
      <p:font typeface="Open Sans" panose="020B0606030504020204" pitchFamily="34" charset="0"/>
      <p:regular r:id="rId38"/>
      <p:bold r:id="rId39"/>
      <p:italic r:id="rId40"/>
      <p:boldItalic r:id="rId41"/>
    </p:embeddedFont>
    <p:embeddedFont>
      <p:font typeface="Open Sans Light" panose="020B0306030504020204" pitchFamily="34" charset="0"/>
      <p:regular r:id="rId42"/>
      <p:italic r:id="rId43"/>
    </p:embeddedFont>
    <p:embeddedFont>
      <p:font typeface="Titillium Web" pitchFamily="2" charset="77"/>
      <p:regular r:id="rId44"/>
      <p:bold r:id="rId45"/>
      <p:italic r:id="rId46"/>
      <p:boldItalic r:id="rId47"/>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E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91"/>
    <p:restoredTop sz="95775"/>
  </p:normalViewPr>
  <p:slideViewPr>
    <p:cSldViewPr snapToGrid="0">
      <p:cViewPr varScale="1">
        <p:scale>
          <a:sx n="112" d="100"/>
          <a:sy n="112" d="100"/>
        </p:scale>
        <p:origin x="208" y="3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FCF62B-321A-4BC0-A895-17A02380D584}" type="doc">
      <dgm:prSet loTypeId="urn:microsoft.com/office/officeart/2005/8/layout/cycle2" loCatId="cycle" qsTypeId="urn:microsoft.com/office/officeart/2005/8/quickstyle/simple1" qsCatId="simple" csTypeId="urn:microsoft.com/office/officeart/2005/8/colors/accent0_3" csCatId="mainScheme" phldr="1"/>
      <dgm:spPr/>
      <dgm:t>
        <a:bodyPr/>
        <a:lstStyle/>
        <a:p>
          <a:endParaRPr lang="en-GB"/>
        </a:p>
      </dgm:t>
    </dgm:pt>
    <dgm:pt modelId="{FC23D250-E237-45E5-A356-B890CF8B0154}">
      <dgm:prSet phldrT="[Text]" custT="1"/>
      <dgm:spPr/>
      <dgm:t>
        <a:bodyPr/>
        <a:lstStyle/>
        <a:p>
          <a:r>
            <a:rPr lang="en-GB" sz="1800" b="1" i="0" dirty="0">
              <a:latin typeface="Open Sans" panose="020B0606030504020204" pitchFamily="34" charset="0"/>
              <a:ea typeface="Open Sans" panose="020B0606030504020204" pitchFamily="34" charset="0"/>
              <a:cs typeface="Open Sans" panose="020B0606030504020204" pitchFamily="34" charset="0"/>
            </a:rPr>
            <a:t>PLAN FOR DATA</a:t>
          </a:r>
        </a:p>
      </dgm:t>
    </dgm:pt>
    <dgm:pt modelId="{3EAC05DF-34B0-4157-BC1F-93164B54CF2F}" type="parTrans" cxnId="{BF4540C9-4475-4EA1-A2DF-2133F77CA1D2}">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F2877FEF-0D6A-46CD-88A6-63C28B9A9768}" type="sibTrans" cxnId="{BF4540C9-4475-4EA1-A2DF-2133F77CA1D2}">
      <dgm:prSet/>
      <dgm:spPr/>
      <dgm:t>
        <a:bodyPr/>
        <a:lstStyle/>
        <a:p>
          <a:endParaRPr lang="en-GB" b="0" i="0" dirty="0">
            <a:latin typeface="Open Sans" panose="020B0606030504020204" pitchFamily="34" charset="0"/>
            <a:ea typeface="Open Sans" panose="020B0606030504020204" pitchFamily="34" charset="0"/>
            <a:cs typeface="Open Sans" panose="020B0606030504020204" pitchFamily="34" charset="0"/>
          </a:endParaRPr>
        </a:p>
      </dgm:t>
    </dgm:pt>
    <dgm:pt modelId="{AB811FA7-581D-4AEA-92F1-DB69C7191C62}">
      <dgm:prSet phldrT="[Text]" custT="1"/>
      <dgm:spPr/>
      <dgm:t>
        <a:bodyPr/>
        <a:lstStyle/>
        <a:p>
          <a:r>
            <a:rPr lang="en-GB" sz="1800" b="1" i="0" dirty="0">
              <a:latin typeface="Open Sans" panose="020B0606030504020204" pitchFamily="34" charset="0"/>
              <a:ea typeface="Open Sans" panose="020B0606030504020204" pitchFamily="34" charset="0"/>
              <a:cs typeface="Open Sans" panose="020B0606030504020204" pitchFamily="34" charset="0"/>
            </a:rPr>
            <a:t>COLLECT DATA</a:t>
          </a:r>
        </a:p>
      </dgm:t>
    </dgm:pt>
    <dgm:pt modelId="{6F558079-E844-4A77-B8EE-081163500BC6}" type="parTrans" cxnId="{7F02E64D-BD41-42FF-8CCC-7B4089027A0E}">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E2D32038-DE36-43A5-859D-399F02E61B56}" type="sibTrans" cxnId="{7F02E64D-BD41-42FF-8CCC-7B4089027A0E}">
      <dgm:prSet/>
      <dgm:spPr/>
      <dgm:t>
        <a:bodyPr/>
        <a:lstStyle/>
        <a:p>
          <a:endParaRPr lang="en-GB" b="0" i="0" dirty="0">
            <a:latin typeface="Open Sans" panose="020B0606030504020204" pitchFamily="34" charset="0"/>
            <a:ea typeface="Open Sans" panose="020B0606030504020204" pitchFamily="34" charset="0"/>
            <a:cs typeface="Open Sans" panose="020B0606030504020204" pitchFamily="34" charset="0"/>
          </a:endParaRPr>
        </a:p>
      </dgm:t>
    </dgm:pt>
    <dgm:pt modelId="{E6179190-DA40-4A2B-8ED1-368C53721692}">
      <dgm:prSet phldrT="[Text]" custT="1"/>
      <dgm:spPr/>
      <dgm:t>
        <a:bodyPr/>
        <a:lstStyle/>
        <a:p>
          <a:r>
            <a:rPr lang="en-GB" sz="1600" b="1" i="0" dirty="0">
              <a:latin typeface="Open Sans" panose="020B0606030504020204" pitchFamily="34" charset="0"/>
              <a:ea typeface="Open Sans" panose="020B0606030504020204" pitchFamily="34" charset="0"/>
              <a:cs typeface="Open Sans" panose="020B0606030504020204" pitchFamily="34" charset="0"/>
            </a:rPr>
            <a:t>ANALYSE &amp; PROCESS DATA</a:t>
          </a:r>
        </a:p>
      </dgm:t>
    </dgm:pt>
    <dgm:pt modelId="{D7C72B82-CE80-4570-BFED-7694DDC1D65B}" type="parTrans" cxnId="{441497EA-A138-4ADA-8162-2A727AB6D956}">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DABC674E-E8B4-4D87-8C9D-0372737792C9}" type="sibTrans" cxnId="{441497EA-A138-4ADA-8162-2A727AB6D956}">
      <dgm:prSet/>
      <dgm:spPr/>
      <dgm:t>
        <a:bodyPr/>
        <a:lstStyle/>
        <a:p>
          <a:endParaRPr lang="en-GB" b="0" i="0" dirty="0">
            <a:latin typeface="Open Sans" panose="020B0606030504020204" pitchFamily="34" charset="0"/>
            <a:ea typeface="Open Sans" panose="020B0606030504020204" pitchFamily="34" charset="0"/>
            <a:cs typeface="Open Sans" panose="020B0606030504020204" pitchFamily="34" charset="0"/>
          </a:endParaRPr>
        </a:p>
      </dgm:t>
    </dgm:pt>
    <dgm:pt modelId="{59A93071-F438-46CA-A1CA-C7817C02D2F3}">
      <dgm:prSet phldrT="[Text]" custT="1"/>
      <dgm:spPr/>
      <dgm:t>
        <a:bodyPr/>
        <a:lstStyle/>
        <a:p>
          <a:r>
            <a:rPr lang="en-GB" sz="1800" b="1" i="0" dirty="0">
              <a:latin typeface="Open Sans" panose="020B0606030504020204" pitchFamily="34" charset="0"/>
              <a:ea typeface="Open Sans" panose="020B0606030504020204" pitchFamily="34" charset="0"/>
              <a:cs typeface="Open Sans" panose="020B0606030504020204" pitchFamily="34" charset="0"/>
            </a:rPr>
            <a:t>PUBLISH &amp; SHARE DATA</a:t>
          </a:r>
        </a:p>
      </dgm:t>
    </dgm:pt>
    <dgm:pt modelId="{343838F6-6665-46A8-8D1C-96EA92968215}" type="parTrans" cxnId="{36C0C458-9ACC-4703-88B7-BBF5E1F40DF6}">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CDAA7ABA-1BDA-4A00-8714-AF699D04F11A}" type="sibTrans" cxnId="{36C0C458-9ACC-4703-88B7-BBF5E1F40DF6}">
      <dgm:prSet/>
      <dgm:spPr/>
      <dgm:t>
        <a:bodyPr/>
        <a:lstStyle/>
        <a:p>
          <a:endParaRPr lang="en-GB" b="0" i="0" dirty="0">
            <a:latin typeface="Open Sans" panose="020B0606030504020204" pitchFamily="34" charset="0"/>
            <a:ea typeface="Open Sans" panose="020B0606030504020204" pitchFamily="34" charset="0"/>
            <a:cs typeface="Open Sans" panose="020B0606030504020204" pitchFamily="34" charset="0"/>
          </a:endParaRPr>
        </a:p>
      </dgm:t>
    </dgm:pt>
    <dgm:pt modelId="{02094E49-2528-4394-84AF-FD48DFBDA5CE}">
      <dgm:prSet phldrT="[Text]" custT="1"/>
      <dgm:spPr/>
      <dgm:t>
        <a:bodyPr/>
        <a:lstStyle/>
        <a:p>
          <a:r>
            <a:rPr lang="en-GB" sz="1600" b="1" i="0" dirty="0">
              <a:latin typeface="Open Sans" panose="020B0606030504020204" pitchFamily="34" charset="0"/>
              <a:ea typeface="Open Sans" panose="020B0606030504020204" pitchFamily="34" charset="0"/>
              <a:cs typeface="Open Sans" panose="020B0606030504020204" pitchFamily="34" charset="0"/>
            </a:rPr>
            <a:t>PRESERVE DATA</a:t>
          </a:r>
        </a:p>
      </dgm:t>
    </dgm:pt>
    <dgm:pt modelId="{9A989EB9-44F9-4BBE-90EA-EA997E468A6B}" type="parTrans" cxnId="{7BA59CA6-DD26-42B1-A7E8-237621CD9769}">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6BBDF233-33E7-4C5F-8A77-8B11F4EECE65}" type="sibTrans" cxnId="{7BA59CA6-DD26-42B1-A7E8-237621CD9769}">
      <dgm:prSet/>
      <dgm:spPr/>
      <dgm:t>
        <a:bodyPr/>
        <a:lstStyle/>
        <a:p>
          <a:endParaRPr lang="en-GB" b="0" i="0" dirty="0">
            <a:latin typeface="Open Sans" panose="020B0606030504020204" pitchFamily="34" charset="0"/>
            <a:ea typeface="Open Sans" panose="020B0606030504020204" pitchFamily="34" charset="0"/>
            <a:cs typeface="Open Sans" panose="020B0606030504020204" pitchFamily="34" charset="0"/>
          </a:endParaRPr>
        </a:p>
      </dgm:t>
    </dgm:pt>
    <dgm:pt modelId="{5ABFC098-F24E-4FAA-9D52-E161195AE008}">
      <dgm:prSet phldrT="[Text]" custT="1"/>
      <dgm:spPr/>
      <dgm:t>
        <a:bodyPr/>
        <a:lstStyle/>
        <a:p>
          <a:r>
            <a:rPr lang="en-GB" sz="1800" b="1" i="0" dirty="0">
              <a:latin typeface="Open Sans" panose="020B0606030504020204" pitchFamily="34" charset="0"/>
              <a:ea typeface="Open Sans" panose="020B0606030504020204" pitchFamily="34" charset="0"/>
              <a:cs typeface="Open Sans" panose="020B0606030504020204" pitchFamily="34" charset="0"/>
            </a:rPr>
            <a:t>RE-USE DATA</a:t>
          </a:r>
        </a:p>
      </dgm:t>
    </dgm:pt>
    <dgm:pt modelId="{62F1B7AD-B041-4030-AE1C-7B89913E00B3}" type="parTrans" cxnId="{A793CA4F-E83F-4025-92AB-C659A0A184AE}">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15C3DB5B-F16A-465A-9CE0-6C3F63F1D5D6}" type="sibTrans" cxnId="{A793CA4F-E83F-4025-92AB-C659A0A184AE}">
      <dgm:prSet/>
      <dgm:spPr/>
      <dgm:t>
        <a:bodyPr/>
        <a:lstStyle/>
        <a:p>
          <a:endParaRPr lang="en-GB" b="0" i="0" dirty="0">
            <a:latin typeface="Open Sans" panose="020B0606030504020204" pitchFamily="34" charset="0"/>
            <a:ea typeface="Open Sans" panose="020B0606030504020204" pitchFamily="34" charset="0"/>
            <a:cs typeface="Open Sans" panose="020B0606030504020204" pitchFamily="34" charset="0"/>
          </a:endParaRPr>
        </a:p>
      </dgm:t>
    </dgm:pt>
    <dgm:pt modelId="{8C2C6728-653A-4846-8A92-421429B2549A}" type="pres">
      <dgm:prSet presAssocID="{9AFCF62B-321A-4BC0-A895-17A02380D584}" presName="cycle" presStyleCnt="0">
        <dgm:presLayoutVars>
          <dgm:dir/>
          <dgm:resizeHandles val="exact"/>
        </dgm:presLayoutVars>
      </dgm:prSet>
      <dgm:spPr/>
    </dgm:pt>
    <dgm:pt modelId="{F44DD936-DD87-401D-8092-16245D4AB821}" type="pres">
      <dgm:prSet presAssocID="{FC23D250-E237-45E5-A356-B890CF8B0154}" presName="node" presStyleLbl="node1" presStyleIdx="0" presStyleCnt="6">
        <dgm:presLayoutVars>
          <dgm:bulletEnabled val="1"/>
        </dgm:presLayoutVars>
      </dgm:prSet>
      <dgm:spPr/>
    </dgm:pt>
    <dgm:pt modelId="{55602E44-A259-403A-AA10-99E2C4CB5EEF}" type="pres">
      <dgm:prSet presAssocID="{F2877FEF-0D6A-46CD-88A6-63C28B9A9768}" presName="sibTrans" presStyleLbl="sibTrans2D1" presStyleIdx="0" presStyleCnt="6"/>
      <dgm:spPr/>
    </dgm:pt>
    <dgm:pt modelId="{820B4219-0B00-4CEC-BC60-7DC9DACABA06}" type="pres">
      <dgm:prSet presAssocID="{F2877FEF-0D6A-46CD-88A6-63C28B9A9768}" presName="connectorText" presStyleLbl="sibTrans2D1" presStyleIdx="0" presStyleCnt="6"/>
      <dgm:spPr/>
    </dgm:pt>
    <dgm:pt modelId="{89050531-30EB-4718-AD16-9925E6B7109A}" type="pres">
      <dgm:prSet presAssocID="{AB811FA7-581D-4AEA-92F1-DB69C7191C62}" presName="node" presStyleLbl="node1" presStyleIdx="1" presStyleCnt="6">
        <dgm:presLayoutVars>
          <dgm:bulletEnabled val="1"/>
        </dgm:presLayoutVars>
      </dgm:prSet>
      <dgm:spPr/>
    </dgm:pt>
    <dgm:pt modelId="{064CA767-CFE9-4BA1-9242-D90A150AD67B}" type="pres">
      <dgm:prSet presAssocID="{E2D32038-DE36-43A5-859D-399F02E61B56}" presName="sibTrans" presStyleLbl="sibTrans2D1" presStyleIdx="1" presStyleCnt="6"/>
      <dgm:spPr/>
    </dgm:pt>
    <dgm:pt modelId="{6E99BF20-B29B-4A74-A363-AB63C2D85643}" type="pres">
      <dgm:prSet presAssocID="{E2D32038-DE36-43A5-859D-399F02E61B56}" presName="connectorText" presStyleLbl="sibTrans2D1" presStyleIdx="1" presStyleCnt="6"/>
      <dgm:spPr/>
    </dgm:pt>
    <dgm:pt modelId="{6EFBBC35-76F6-492F-A2EA-3D4229C3C3AF}" type="pres">
      <dgm:prSet presAssocID="{E6179190-DA40-4A2B-8ED1-368C53721692}" presName="node" presStyleLbl="node1" presStyleIdx="2" presStyleCnt="6">
        <dgm:presLayoutVars>
          <dgm:bulletEnabled val="1"/>
        </dgm:presLayoutVars>
      </dgm:prSet>
      <dgm:spPr/>
    </dgm:pt>
    <dgm:pt modelId="{1A2BB2A6-9C80-4017-B4C9-7787FFE3ECED}" type="pres">
      <dgm:prSet presAssocID="{DABC674E-E8B4-4D87-8C9D-0372737792C9}" presName="sibTrans" presStyleLbl="sibTrans2D1" presStyleIdx="2" presStyleCnt="6"/>
      <dgm:spPr/>
    </dgm:pt>
    <dgm:pt modelId="{A68B1AA6-8A65-40F4-8878-D171DD96DC7F}" type="pres">
      <dgm:prSet presAssocID="{DABC674E-E8B4-4D87-8C9D-0372737792C9}" presName="connectorText" presStyleLbl="sibTrans2D1" presStyleIdx="2" presStyleCnt="6"/>
      <dgm:spPr/>
    </dgm:pt>
    <dgm:pt modelId="{984F2FAB-11C3-44CE-A3CF-C5639BE5D9ED}" type="pres">
      <dgm:prSet presAssocID="{59A93071-F438-46CA-A1CA-C7817C02D2F3}" presName="node" presStyleLbl="node1" presStyleIdx="3" presStyleCnt="6">
        <dgm:presLayoutVars>
          <dgm:bulletEnabled val="1"/>
        </dgm:presLayoutVars>
      </dgm:prSet>
      <dgm:spPr/>
    </dgm:pt>
    <dgm:pt modelId="{0E2061FF-78E2-478C-98ED-5BE2AC8BF4FE}" type="pres">
      <dgm:prSet presAssocID="{CDAA7ABA-1BDA-4A00-8714-AF699D04F11A}" presName="sibTrans" presStyleLbl="sibTrans2D1" presStyleIdx="3" presStyleCnt="6"/>
      <dgm:spPr/>
    </dgm:pt>
    <dgm:pt modelId="{28F38A19-0568-4F52-8EA3-51B5B55BC4E7}" type="pres">
      <dgm:prSet presAssocID="{CDAA7ABA-1BDA-4A00-8714-AF699D04F11A}" presName="connectorText" presStyleLbl="sibTrans2D1" presStyleIdx="3" presStyleCnt="6"/>
      <dgm:spPr/>
    </dgm:pt>
    <dgm:pt modelId="{AD954F19-3196-4E35-BA10-F0E1D663F060}" type="pres">
      <dgm:prSet presAssocID="{02094E49-2528-4394-84AF-FD48DFBDA5CE}" presName="node" presStyleLbl="node1" presStyleIdx="4" presStyleCnt="6">
        <dgm:presLayoutVars>
          <dgm:bulletEnabled val="1"/>
        </dgm:presLayoutVars>
      </dgm:prSet>
      <dgm:spPr/>
    </dgm:pt>
    <dgm:pt modelId="{73D06381-D924-4AB1-9E68-7059333CAD7E}" type="pres">
      <dgm:prSet presAssocID="{6BBDF233-33E7-4C5F-8A77-8B11F4EECE65}" presName="sibTrans" presStyleLbl="sibTrans2D1" presStyleIdx="4" presStyleCnt="6"/>
      <dgm:spPr/>
    </dgm:pt>
    <dgm:pt modelId="{CA3EB6CC-CCB4-4278-AD65-ED03A42AAE20}" type="pres">
      <dgm:prSet presAssocID="{6BBDF233-33E7-4C5F-8A77-8B11F4EECE65}" presName="connectorText" presStyleLbl="sibTrans2D1" presStyleIdx="4" presStyleCnt="6"/>
      <dgm:spPr/>
    </dgm:pt>
    <dgm:pt modelId="{66DC83D7-F81A-4B90-A592-87A3F1B8332B}" type="pres">
      <dgm:prSet presAssocID="{5ABFC098-F24E-4FAA-9D52-E161195AE008}" presName="node" presStyleLbl="node1" presStyleIdx="5" presStyleCnt="6">
        <dgm:presLayoutVars>
          <dgm:bulletEnabled val="1"/>
        </dgm:presLayoutVars>
      </dgm:prSet>
      <dgm:spPr/>
    </dgm:pt>
    <dgm:pt modelId="{EA965ABB-A46D-4AD8-93C8-BDA348C8EAE5}" type="pres">
      <dgm:prSet presAssocID="{15C3DB5B-F16A-465A-9CE0-6C3F63F1D5D6}" presName="sibTrans" presStyleLbl="sibTrans2D1" presStyleIdx="5" presStyleCnt="6"/>
      <dgm:spPr/>
    </dgm:pt>
    <dgm:pt modelId="{D73CAD11-DAD1-4E88-B3FE-6CB822C377CB}" type="pres">
      <dgm:prSet presAssocID="{15C3DB5B-F16A-465A-9CE0-6C3F63F1D5D6}" presName="connectorText" presStyleLbl="sibTrans2D1" presStyleIdx="5" presStyleCnt="6"/>
      <dgm:spPr/>
    </dgm:pt>
  </dgm:ptLst>
  <dgm:cxnLst>
    <dgm:cxn modelId="{159B2E09-CDFC-4D42-BD49-E966E1D86749}" type="presOf" srcId="{9AFCF62B-321A-4BC0-A895-17A02380D584}" destId="{8C2C6728-653A-4846-8A92-421429B2549A}" srcOrd="0" destOrd="0" presId="urn:microsoft.com/office/officeart/2005/8/layout/cycle2"/>
    <dgm:cxn modelId="{3EDD4230-0CDA-194E-AB03-C8715F604874}" type="presOf" srcId="{15C3DB5B-F16A-465A-9CE0-6C3F63F1D5D6}" destId="{D73CAD11-DAD1-4E88-B3FE-6CB822C377CB}" srcOrd="1" destOrd="0" presId="urn:microsoft.com/office/officeart/2005/8/layout/cycle2"/>
    <dgm:cxn modelId="{7F02E64D-BD41-42FF-8CCC-7B4089027A0E}" srcId="{9AFCF62B-321A-4BC0-A895-17A02380D584}" destId="{AB811FA7-581D-4AEA-92F1-DB69C7191C62}" srcOrd="1" destOrd="0" parTransId="{6F558079-E844-4A77-B8EE-081163500BC6}" sibTransId="{E2D32038-DE36-43A5-859D-399F02E61B56}"/>
    <dgm:cxn modelId="{A793CA4F-E83F-4025-92AB-C659A0A184AE}" srcId="{9AFCF62B-321A-4BC0-A895-17A02380D584}" destId="{5ABFC098-F24E-4FAA-9D52-E161195AE008}" srcOrd="5" destOrd="0" parTransId="{62F1B7AD-B041-4030-AE1C-7B89913E00B3}" sibTransId="{15C3DB5B-F16A-465A-9CE0-6C3F63F1D5D6}"/>
    <dgm:cxn modelId="{36C0C458-9ACC-4703-88B7-BBF5E1F40DF6}" srcId="{9AFCF62B-321A-4BC0-A895-17A02380D584}" destId="{59A93071-F438-46CA-A1CA-C7817C02D2F3}" srcOrd="3" destOrd="0" parTransId="{343838F6-6665-46A8-8D1C-96EA92968215}" sibTransId="{CDAA7ABA-1BDA-4A00-8714-AF699D04F11A}"/>
    <dgm:cxn modelId="{3E359C68-68E5-724E-956F-4C66937FC701}" type="presOf" srcId="{E2D32038-DE36-43A5-859D-399F02E61B56}" destId="{6E99BF20-B29B-4A74-A363-AB63C2D85643}" srcOrd="1" destOrd="0" presId="urn:microsoft.com/office/officeart/2005/8/layout/cycle2"/>
    <dgm:cxn modelId="{E9146870-1B34-D14D-8814-C00C407BCBE9}" type="presOf" srcId="{AB811FA7-581D-4AEA-92F1-DB69C7191C62}" destId="{89050531-30EB-4718-AD16-9925E6B7109A}" srcOrd="0" destOrd="0" presId="urn:microsoft.com/office/officeart/2005/8/layout/cycle2"/>
    <dgm:cxn modelId="{70D07E72-BD34-6347-9A77-EA2FEC3FAD0C}" type="presOf" srcId="{15C3DB5B-F16A-465A-9CE0-6C3F63F1D5D6}" destId="{EA965ABB-A46D-4AD8-93C8-BDA348C8EAE5}" srcOrd="0" destOrd="0" presId="urn:microsoft.com/office/officeart/2005/8/layout/cycle2"/>
    <dgm:cxn modelId="{2660BD78-A5F7-1843-8033-784C2131E18D}" type="presOf" srcId="{F2877FEF-0D6A-46CD-88A6-63C28B9A9768}" destId="{55602E44-A259-403A-AA10-99E2C4CB5EEF}" srcOrd="0" destOrd="0" presId="urn:microsoft.com/office/officeart/2005/8/layout/cycle2"/>
    <dgm:cxn modelId="{2C09DE86-F018-9941-BA99-90EAB169396D}" type="presOf" srcId="{02094E49-2528-4394-84AF-FD48DFBDA5CE}" destId="{AD954F19-3196-4E35-BA10-F0E1D663F060}" srcOrd="0" destOrd="0" presId="urn:microsoft.com/office/officeart/2005/8/layout/cycle2"/>
    <dgm:cxn modelId="{8F965D87-AC8D-984A-9647-3404AE8F9502}" type="presOf" srcId="{DABC674E-E8B4-4D87-8C9D-0372737792C9}" destId="{1A2BB2A6-9C80-4017-B4C9-7787FFE3ECED}" srcOrd="0" destOrd="0" presId="urn:microsoft.com/office/officeart/2005/8/layout/cycle2"/>
    <dgm:cxn modelId="{AF95C38D-B64B-0348-AADB-571858B3516E}" type="presOf" srcId="{59A93071-F438-46CA-A1CA-C7817C02D2F3}" destId="{984F2FAB-11C3-44CE-A3CF-C5639BE5D9ED}" srcOrd="0" destOrd="0" presId="urn:microsoft.com/office/officeart/2005/8/layout/cycle2"/>
    <dgm:cxn modelId="{7BA59CA6-DD26-42B1-A7E8-237621CD9769}" srcId="{9AFCF62B-321A-4BC0-A895-17A02380D584}" destId="{02094E49-2528-4394-84AF-FD48DFBDA5CE}" srcOrd="4" destOrd="0" parTransId="{9A989EB9-44F9-4BBE-90EA-EA997E468A6B}" sibTransId="{6BBDF233-33E7-4C5F-8A77-8B11F4EECE65}"/>
    <dgm:cxn modelId="{9FAF0AB8-18BB-C34C-AAF9-068F739C1EE0}" type="presOf" srcId="{6BBDF233-33E7-4C5F-8A77-8B11F4EECE65}" destId="{73D06381-D924-4AB1-9E68-7059333CAD7E}" srcOrd="0" destOrd="0" presId="urn:microsoft.com/office/officeart/2005/8/layout/cycle2"/>
    <dgm:cxn modelId="{798219C4-9944-004C-BE8F-821EAE6E5E50}" type="presOf" srcId="{E6179190-DA40-4A2B-8ED1-368C53721692}" destId="{6EFBBC35-76F6-492F-A2EA-3D4229C3C3AF}" srcOrd="0" destOrd="0" presId="urn:microsoft.com/office/officeart/2005/8/layout/cycle2"/>
    <dgm:cxn modelId="{074DCFC6-661E-E749-93AD-5571E904C7B1}" type="presOf" srcId="{CDAA7ABA-1BDA-4A00-8714-AF699D04F11A}" destId="{0E2061FF-78E2-478C-98ED-5BE2AC8BF4FE}" srcOrd="0" destOrd="0" presId="urn:microsoft.com/office/officeart/2005/8/layout/cycle2"/>
    <dgm:cxn modelId="{BF4540C9-4475-4EA1-A2DF-2133F77CA1D2}" srcId="{9AFCF62B-321A-4BC0-A895-17A02380D584}" destId="{FC23D250-E237-45E5-A356-B890CF8B0154}" srcOrd="0" destOrd="0" parTransId="{3EAC05DF-34B0-4157-BC1F-93164B54CF2F}" sibTransId="{F2877FEF-0D6A-46CD-88A6-63C28B9A9768}"/>
    <dgm:cxn modelId="{7F4E3BD4-52EF-9D40-ADE5-C712EAAEC5F3}" type="presOf" srcId="{F2877FEF-0D6A-46CD-88A6-63C28B9A9768}" destId="{820B4219-0B00-4CEC-BC60-7DC9DACABA06}" srcOrd="1" destOrd="0" presId="urn:microsoft.com/office/officeart/2005/8/layout/cycle2"/>
    <dgm:cxn modelId="{74AF44D4-051E-9F49-AADD-8BC0B7710C1A}" type="presOf" srcId="{DABC674E-E8B4-4D87-8C9D-0372737792C9}" destId="{A68B1AA6-8A65-40F4-8878-D171DD96DC7F}" srcOrd="1" destOrd="0" presId="urn:microsoft.com/office/officeart/2005/8/layout/cycle2"/>
    <dgm:cxn modelId="{341626E0-6D1C-A845-B60B-9AE6BF6CA68F}" type="presOf" srcId="{CDAA7ABA-1BDA-4A00-8714-AF699D04F11A}" destId="{28F38A19-0568-4F52-8EA3-51B5B55BC4E7}" srcOrd="1" destOrd="0" presId="urn:microsoft.com/office/officeart/2005/8/layout/cycle2"/>
    <dgm:cxn modelId="{6A76DDE0-BC34-FB4F-8B71-5DCC91FFADCB}" type="presOf" srcId="{E2D32038-DE36-43A5-859D-399F02E61B56}" destId="{064CA767-CFE9-4BA1-9242-D90A150AD67B}" srcOrd="0" destOrd="0" presId="urn:microsoft.com/office/officeart/2005/8/layout/cycle2"/>
    <dgm:cxn modelId="{441497EA-A138-4ADA-8162-2A727AB6D956}" srcId="{9AFCF62B-321A-4BC0-A895-17A02380D584}" destId="{E6179190-DA40-4A2B-8ED1-368C53721692}" srcOrd="2" destOrd="0" parTransId="{D7C72B82-CE80-4570-BFED-7694DDC1D65B}" sibTransId="{DABC674E-E8B4-4D87-8C9D-0372737792C9}"/>
    <dgm:cxn modelId="{F28393EB-E8D0-E846-AE67-CAABDFDDD445}" type="presOf" srcId="{FC23D250-E237-45E5-A356-B890CF8B0154}" destId="{F44DD936-DD87-401D-8092-16245D4AB821}" srcOrd="0" destOrd="0" presId="urn:microsoft.com/office/officeart/2005/8/layout/cycle2"/>
    <dgm:cxn modelId="{C04A44FE-EF63-B44F-ABA1-2DD2DAC68BAA}" type="presOf" srcId="{5ABFC098-F24E-4FAA-9D52-E161195AE008}" destId="{66DC83D7-F81A-4B90-A592-87A3F1B8332B}" srcOrd="0" destOrd="0" presId="urn:microsoft.com/office/officeart/2005/8/layout/cycle2"/>
    <dgm:cxn modelId="{771DBBFE-97CA-E747-92BD-2D290AE03ECF}" type="presOf" srcId="{6BBDF233-33E7-4C5F-8A77-8B11F4EECE65}" destId="{CA3EB6CC-CCB4-4278-AD65-ED03A42AAE20}" srcOrd="1" destOrd="0" presId="urn:microsoft.com/office/officeart/2005/8/layout/cycle2"/>
    <dgm:cxn modelId="{2DDD9765-39D9-3E46-8711-03425973E767}" type="presParOf" srcId="{8C2C6728-653A-4846-8A92-421429B2549A}" destId="{F44DD936-DD87-401D-8092-16245D4AB821}" srcOrd="0" destOrd="0" presId="urn:microsoft.com/office/officeart/2005/8/layout/cycle2"/>
    <dgm:cxn modelId="{66C1008D-A63E-0F45-9868-E014691471FD}" type="presParOf" srcId="{8C2C6728-653A-4846-8A92-421429B2549A}" destId="{55602E44-A259-403A-AA10-99E2C4CB5EEF}" srcOrd="1" destOrd="0" presId="urn:microsoft.com/office/officeart/2005/8/layout/cycle2"/>
    <dgm:cxn modelId="{2CEC5BEA-F352-4C47-A4BC-11A6803347C7}" type="presParOf" srcId="{55602E44-A259-403A-AA10-99E2C4CB5EEF}" destId="{820B4219-0B00-4CEC-BC60-7DC9DACABA06}" srcOrd="0" destOrd="0" presId="urn:microsoft.com/office/officeart/2005/8/layout/cycle2"/>
    <dgm:cxn modelId="{C2B717ED-BD42-EF44-9160-6DCC08948E39}" type="presParOf" srcId="{8C2C6728-653A-4846-8A92-421429B2549A}" destId="{89050531-30EB-4718-AD16-9925E6B7109A}" srcOrd="2" destOrd="0" presId="urn:microsoft.com/office/officeart/2005/8/layout/cycle2"/>
    <dgm:cxn modelId="{387D334E-8AE0-1648-A1F9-793C23151F8B}" type="presParOf" srcId="{8C2C6728-653A-4846-8A92-421429B2549A}" destId="{064CA767-CFE9-4BA1-9242-D90A150AD67B}" srcOrd="3" destOrd="0" presId="urn:microsoft.com/office/officeart/2005/8/layout/cycle2"/>
    <dgm:cxn modelId="{33C061FE-031B-0E41-B7CB-13099514D1B9}" type="presParOf" srcId="{064CA767-CFE9-4BA1-9242-D90A150AD67B}" destId="{6E99BF20-B29B-4A74-A363-AB63C2D85643}" srcOrd="0" destOrd="0" presId="urn:microsoft.com/office/officeart/2005/8/layout/cycle2"/>
    <dgm:cxn modelId="{52B6FF73-CB43-CB49-887D-08AF460949CC}" type="presParOf" srcId="{8C2C6728-653A-4846-8A92-421429B2549A}" destId="{6EFBBC35-76F6-492F-A2EA-3D4229C3C3AF}" srcOrd="4" destOrd="0" presId="urn:microsoft.com/office/officeart/2005/8/layout/cycle2"/>
    <dgm:cxn modelId="{8703537D-DE7E-4642-923B-A9F9C628D775}" type="presParOf" srcId="{8C2C6728-653A-4846-8A92-421429B2549A}" destId="{1A2BB2A6-9C80-4017-B4C9-7787FFE3ECED}" srcOrd="5" destOrd="0" presId="urn:microsoft.com/office/officeart/2005/8/layout/cycle2"/>
    <dgm:cxn modelId="{64514A0B-E225-7242-B6BA-2AB83BAC902E}" type="presParOf" srcId="{1A2BB2A6-9C80-4017-B4C9-7787FFE3ECED}" destId="{A68B1AA6-8A65-40F4-8878-D171DD96DC7F}" srcOrd="0" destOrd="0" presId="urn:microsoft.com/office/officeart/2005/8/layout/cycle2"/>
    <dgm:cxn modelId="{74C94DB4-264B-064E-866E-B5CCF4AC76FC}" type="presParOf" srcId="{8C2C6728-653A-4846-8A92-421429B2549A}" destId="{984F2FAB-11C3-44CE-A3CF-C5639BE5D9ED}" srcOrd="6" destOrd="0" presId="urn:microsoft.com/office/officeart/2005/8/layout/cycle2"/>
    <dgm:cxn modelId="{DB11EA24-579B-F640-A04B-1365F6889E4E}" type="presParOf" srcId="{8C2C6728-653A-4846-8A92-421429B2549A}" destId="{0E2061FF-78E2-478C-98ED-5BE2AC8BF4FE}" srcOrd="7" destOrd="0" presId="urn:microsoft.com/office/officeart/2005/8/layout/cycle2"/>
    <dgm:cxn modelId="{84DE12E1-5D1A-814F-8E31-3292F1F6769B}" type="presParOf" srcId="{0E2061FF-78E2-478C-98ED-5BE2AC8BF4FE}" destId="{28F38A19-0568-4F52-8EA3-51B5B55BC4E7}" srcOrd="0" destOrd="0" presId="urn:microsoft.com/office/officeart/2005/8/layout/cycle2"/>
    <dgm:cxn modelId="{22D038D7-F708-D947-A2DE-2BF47B40B0A4}" type="presParOf" srcId="{8C2C6728-653A-4846-8A92-421429B2549A}" destId="{AD954F19-3196-4E35-BA10-F0E1D663F060}" srcOrd="8" destOrd="0" presId="urn:microsoft.com/office/officeart/2005/8/layout/cycle2"/>
    <dgm:cxn modelId="{7E9F2783-4AF6-E946-BA4A-4C7D1BF19750}" type="presParOf" srcId="{8C2C6728-653A-4846-8A92-421429B2549A}" destId="{73D06381-D924-4AB1-9E68-7059333CAD7E}" srcOrd="9" destOrd="0" presId="urn:microsoft.com/office/officeart/2005/8/layout/cycle2"/>
    <dgm:cxn modelId="{2349D103-4E72-0845-A392-2378B5932BB5}" type="presParOf" srcId="{73D06381-D924-4AB1-9E68-7059333CAD7E}" destId="{CA3EB6CC-CCB4-4278-AD65-ED03A42AAE20}" srcOrd="0" destOrd="0" presId="urn:microsoft.com/office/officeart/2005/8/layout/cycle2"/>
    <dgm:cxn modelId="{F3FAF9B8-470E-D348-9F85-1706C0D2312B}" type="presParOf" srcId="{8C2C6728-653A-4846-8A92-421429B2549A}" destId="{66DC83D7-F81A-4B90-A592-87A3F1B8332B}" srcOrd="10" destOrd="0" presId="urn:microsoft.com/office/officeart/2005/8/layout/cycle2"/>
    <dgm:cxn modelId="{D067A5EE-0817-4340-A912-09938E44DC00}" type="presParOf" srcId="{8C2C6728-653A-4846-8A92-421429B2549A}" destId="{EA965ABB-A46D-4AD8-93C8-BDA348C8EAE5}" srcOrd="11" destOrd="0" presId="urn:microsoft.com/office/officeart/2005/8/layout/cycle2"/>
    <dgm:cxn modelId="{953DE8B9-E4B1-C84F-885C-AC3107A7E4C5}" type="presParOf" srcId="{EA965ABB-A46D-4AD8-93C8-BDA348C8EAE5}" destId="{D73CAD11-DAD1-4E88-B3FE-6CB822C377CB}" srcOrd="0" destOrd="0" presId="urn:microsoft.com/office/officeart/2005/8/layout/cycle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DD936-DD87-401D-8092-16245D4AB821}">
      <dsp:nvSpPr>
        <dsp:cNvPr id="0" name=""/>
        <dsp:cNvSpPr/>
      </dsp:nvSpPr>
      <dsp:spPr>
        <a:xfrm>
          <a:off x="3431790" y="2091"/>
          <a:ext cx="1518418" cy="151841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i="0" kern="1200" dirty="0">
              <a:latin typeface="Open Sans" panose="020B0606030504020204" pitchFamily="34" charset="0"/>
              <a:ea typeface="Open Sans" panose="020B0606030504020204" pitchFamily="34" charset="0"/>
              <a:cs typeface="Open Sans" panose="020B0606030504020204" pitchFamily="34" charset="0"/>
            </a:rPr>
            <a:t>PLAN FOR DATA</a:t>
          </a:r>
        </a:p>
      </dsp:txBody>
      <dsp:txXfrm>
        <a:off x="3654157" y="224458"/>
        <a:ext cx="1073684" cy="1073684"/>
      </dsp:txXfrm>
    </dsp:sp>
    <dsp:sp modelId="{55602E44-A259-403A-AA10-99E2C4CB5EEF}">
      <dsp:nvSpPr>
        <dsp:cNvPr id="0" name=""/>
        <dsp:cNvSpPr/>
      </dsp:nvSpPr>
      <dsp:spPr>
        <a:xfrm rot="1800000">
          <a:off x="4966246" y="1068870"/>
          <a:ext cx="402576" cy="51246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b="0" i="0" kern="1200" dirty="0">
            <a:latin typeface="Open Sans" panose="020B0606030504020204" pitchFamily="34" charset="0"/>
            <a:ea typeface="Open Sans" panose="020B0606030504020204" pitchFamily="34" charset="0"/>
            <a:cs typeface="Open Sans" panose="020B0606030504020204" pitchFamily="34" charset="0"/>
          </a:endParaRPr>
        </a:p>
      </dsp:txBody>
      <dsp:txXfrm>
        <a:off x="4974336" y="1141170"/>
        <a:ext cx="281803" cy="307480"/>
      </dsp:txXfrm>
    </dsp:sp>
    <dsp:sp modelId="{89050531-30EB-4718-AD16-9925E6B7109A}">
      <dsp:nvSpPr>
        <dsp:cNvPr id="0" name=""/>
        <dsp:cNvSpPr/>
      </dsp:nvSpPr>
      <dsp:spPr>
        <a:xfrm>
          <a:off x="5404594" y="1141090"/>
          <a:ext cx="1518418" cy="151841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i="0" kern="1200" dirty="0">
              <a:latin typeface="Open Sans" panose="020B0606030504020204" pitchFamily="34" charset="0"/>
              <a:ea typeface="Open Sans" panose="020B0606030504020204" pitchFamily="34" charset="0"/>
              <a:cs typeface="Open Sans" panose="020B0606030504020204" pitchFamily="34" charset="0"/>
            </a:rPr>
            <a:t>COLLECT DATA</a:t>
          </a:r>
        </a:p>
      </dsp:txBody>
      <dsp:txXfrm>
        <a:off x="5626961" y="1363457"/>
        <a:ext cx="1073684" cy="1073684"/>
      </dsp:txXfrm>
    </dsp:sp>
    <dsp:sp modelId="{064CA767-CFE9-4BA1-9242-D90A150AD67B}">
      <dsp:nvSpPr>
        <dsp:cNvPr id="0" name=""/>
        <dsp:cNvSpPr/>
      </dsp:nvSpPr>
      <dsp:spPr>
        <a:xfrm rot="5400000">
          <a:off x="5962515" y="2771671"/>
          <a:ext cx="402576" cy="51246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b="0" i="0" kern="1200" dirty="0">
            <a:latin typeface="Open Sans" panose="020B0606030504020204" pitchFamily="34" charset="0"/>
            <a:ea typeface="Open Sans" panose="020B0606030504020204" pitchFamily="34" charset="0"/>
            <a:cs typeface="Open Sans" panose="020B0606030504020204" pitchFamily="34" charset="0"/>
          </a:endParaRPr>
        </a:p>
      </dsp:txBody>
      <dsp:txXfrm>
        <a:off x="6022902" y="2813778"/>
        <a:ext cx="281803" cy="307480"/>
      </dsp:txXfrm>
    </dsp:sp>
    <dsp:sp modelId="{6EFBBC35-76F6-492F-A2EA-3D4229C3C3AF}">
      <dsp:nvSpPr>
        <dsp:cNvPr id="0" name=""/>
        <dsp:cNvSpPr/>
      </dsp:nvSpPr>
      <dsp:spPr>
        <a:xfrm>
          <a:off x="5404594" y="3419087"/>
          <a:ext cx="1518418" cy="151841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i="0" kern="1200" dirty="0">
              <a:latin typeface="Open Sans" panose="020B0606030504020204" pitchFamily="34" charset="0"/>
              <a:ea typeface="Open Sans" panose="020B0606030504020204" pitchFamily="34" charset="0"/>
              <a:cs typeface="Open Sans" panose="020B0606030504020204" pitchFamily="34" charset="0"/>
            </a:rPr>
            <a:t>ANALYSE &amp; PROCESS DATA</a:t>
          </a:r>
        </a:p>
      </dsp:txBody>
      <dsp:txXfrm>
        <a:off x="5626961" y="3641454"/>
        <a:ext cx="1073684" cy="1073684"/>
      </dsp:txXfrm>
    </dsp:sp>
    <dsp:sp modelId="{1A2BB2A6-9C80-4017-B4C9-7787FFE3ECED}">
      <dsp:nvSpPr>
        <dsp:cNvPr id="0" name=""/>
        <dsp:cNvSpPr/>
      </dsp:nvSpPr>
      <dsp:spPr>
        <a:xfrm rot="9000000">
          <a:off x="4985980" y="4485866"/>
          <a:ext cx="402576" cy="51246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b="0" i="0" kern="1200" dirty="0">
            <a:latin typeface="Open Sans" panose="020B0606030504020204" pitchFamily="34" charset="0"/>
            <a:ea typeface="Open Sans" panose="020B0606030504020204" pitchFamily="34" charset="0"/>
            <a:cs typeface="Open Sans" panose="020B0606030504020204" pitchFamily="34" charset="0"/>
          </a:endParaRPr>
        </a:p>
      </dsp:txBody>
      <dsp:txXfrm rot="10800000">
        <a:off x="5098663" y="4558166"/>
        <a:ext cx="281803" cy="307480"/>
      </dsp:txXfrm>
    </dsp:sp>
    <dsp:sp modelId="{984F2FAB-11C3-44CE-A3CF-C5639BE5D9ED}">
      <dsp:nvSpPr>
        <dsp:cNvPr id="0" name=""/>
        <dsp:cNvSpPr/>
      </dsp:nvSpPr>
      <dsp:spPr>
        <a:xfrm>
          <a:off x="3431790" y="4558086"/>
          <a:ext cx="1518418" cy="151841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i="0" kern="1200" dirty="0">
              <a:latin typeface="Open Sans" panose="020B0606030504020204" pitchFamily="34" charset="0"/>
              <a:ea typeface="Open Sans" panose="020B0606030504020204" pitchFamily="34" charset="0"/>
              <a:cs typeface="Open Sans" panose="020B0606030504020204" pitchFamily="34" charset="0"/>
            </a:rPr>
            <a:t>PUBLISH &amp; SHARE DATA</a:t>
          </a:r>
        </a:p>
      </dsp:txBody>
      <dsp:txXfrm>
        <a:off x="3654157" y="4780453"/>
        <a:ext cx="1073684" cy="1073684"/>
      </dsp:txXfrm>
    </dsp:sp>
    <dsp:sp modelId="{0E2061FF-78E2-478C-98ED-5BE2AC8BF4FE}">
      <dsp:nvSpPr>
        <dsp:cNvPr id="0" name=""/>
        <dsp:cNvSpPr/>
      </dsp:nvSpPr>
      <dsp:spPr>
        <a:xfrm rot="12600000">
          <a:off x="3013176" y="4497260"/>
          <a:ext cx="402576" cy="51246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b="0" i="0" kern="1200" dirty="0">
            <a:latin typeface="Open Sans" panose="020B0606030504020204" pitchFamily="34" charset="0"/>
            <a:ea typeface="Open Sans" panose="020B0606030504020204" pitchFamily="34" charset="0"/>
            <a:cs typeface="Open Sans" panose="020B0606030504020204" pitchFamily="34" charset="0"/>
          </a:endParaRPr>
        </a:p>
      </dsp:txBody>
      <dsp:txXfrm rot="10800000">
        <a:off x="3125859" y="4629946"/>
        <a:ext cx="281803" cy="307480"/>
      </dsp:txXfrm>
    </dsp:sp>
    <dsp:sp modelId="{AD954F19-3196-4E35-BA10-F0E1D663F060}">
      <dsp:nvSpPr>
        <dsp:cNvPr id="0" name=""/>
        <dsp:cNvSpPr/>
      </dsp:nvSpPr>
      <dsp:spPr>
        <a:xfrm>
          <a:off x="1458986" y="3419087"/>
          <a:ext cx="1518418" cy="151841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i="0" kern="1200" dirty="0">
              <a:latin typeface="Open Sans" panose="020B0606030504020204" pitchFamily="34" charset="0"/>
              <a:ea typeface="Open Sans" panose="020B0606030504020204" pitchFamily="34" charset="0"/>
              <a:cs typeface="Open Sans" panose="020B0606030504020204" pitchFamily="34" charset="0"/>
            </a:rPr>
            <a:t>PRESERVE DATA</a:t>
          </a:r>
        </a:p>
      </dsp:txBody>
      <dsp:txXfrm>
        <a:off x="1681353" y="3641454"/>
        <a:ext cx="1073684" cy="1073684"/>
      </dsp:txXfrm>
    </dsp:sp>
    <dsp:sp modelId="{73D06381-D924-4AB1-9E68-7059333CAD7E}">
      <dsp:nvSpPr>
        <dsp:cNvPr id="0" name=""/>
        <dsp:cNvSpPr/>
      </dsp:nvSpPr>
      <dsp:spPr>
        <a:xfrm rot="16200000">
          <a:off x="2016907" y="2794458"/>
          <a:ext cx="402576" cy="51246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b="0" i="0" kern="1200" dirty="0">
            <a:latin typeface="Open Sans" panose="020B0606030504020204" pitchFamily="34" charset="0"/>
            <a:ea typeface="Open Sans" panose="020B0606030504020204" pitchFamily="34" charset="0"/>
            <a:cs typeface="Open Sans" panose="020B0606030504020204" pitchFamily="34" charset="0"/>
          </a:endParaRPr>
        </a:p>
      </dsp:txBody>
      <dsp:txXfrm>
        <a:off x="2077294" y="2957338"/>
        <a:ext cx="281803" cy="307480"/>
      </dsp:txXfrm>
    </dsp:sp>
    <dsp:sp modelId="{66DC83D7-F81A-4B90-A592-87A3F1B8332B}">
      <dsp:nvSpPr>
        <dsp:cNvPr id="0" name=""/>
        <dsp:cNvSpPr/>
      </dsp:nvSpPr>
      <dsp:spPr>
        <a:xfrm>
          <a:off x="1458986" y="1141090"/>
          <a:ext cx="1518418" cy="151841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i="0" kern="1200" dirty="0">
              <a:latin typeface="Open Sans" panose="020B0606030504020204" pitchFamily="34" charset="0"/>
              <a:ea typeface="Open Sans" panose="020B0606030504020204" pitchFamily="34" charset="0"/>
              <a:cs typeface="Open Sans" panose="020B0606030504020204" pitchFamily="34" charset="0"/>
            </a:rPr>
            <a:t>RE-USE DATA</a:t>
          </a:r>
        </a:p>
      </dsp:txBody>
      <dsp:txXfrm>
        <a:off x="1681353" y="1363457"/>
        <a:ext cx="1073684" cy="1073684"/>
      </dsp:txXfrm>
    </dsp:sp>
    <dsp:sp modelId="{EA965ABB-A46D-4AD8-93C8-BDA348C8EAE5}">
      <dsp:nvSpPr>
        <dsp:cNvPr id="0" name=""/>
        <dsp:cNvSpPr/>
      </dsp:nvSpPr>
      <dsp:spPr>
        <a:xfrm rot="19800000">
          <a:off x="2993442" y="1080263"/>
          <a:ext cx="402576" cy="51246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b="0" i="0" kern="1200" dirty="0">
            <a:latin typeface="Open Sans" panose="020B0606030504020204" pitchFamily="34" charset="0"/>
            <a:ea typeface="Open Sans" panose="020B0606030504020204" pitchFamily="34" charset="0"/>
            <a:cs typeface="Open Sans" panose="020B0606030504020204" pitchFamily="34" charset="0"/>
          </a:endParaRPr>
        </a:p>
      </dsp:txBody>
      <dsp:txXfrm>
        <a:off x="3001532" y="1212949"/>
        <a:ext cx="281803" cy="30748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Open Sans" panose="020B0606030504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Open Sans" panose="020B0606030504020204" pitchFamily="34" charset="0"/>
              </a:defRPr>
            </a:lvl1pPr>
          </a:lstStyle>
          <a:p>
            <a:fld id="{3E83DE80-2BB0-9C46-9E16-1D19E682F8EB}" type="datetimeFigureOut">
              <a:rPr lang="en-GB" smtClean="0"/>
              <a:pPr/>
              <a:t>30/05/2024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Open Sans" panose="020B0606030504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Open Sans" panose="020B0606030504020204" pitchFamily="34" charset="0"/>
              </a:defRPr>
            </a:lvl1pPr>
          </a:lstStyle>
          <a:p>
            <a:fld id="{B364440E-9CA7-0845-9065-5E48F45754C1}" type="slidenum">
              <a:rPr lang="en-GB" smtClean="0"/>
              <a:pPr/>
              <a:t>‹#›</a:t>
            </a:fld>
            <a:endParaRPr lang="en-GB" dirty="0"/>
          </a:p>
        </p:txBody>
      </p:sp>
    </p:spTree>
    <p:extLst>
      <p:ext uri="{BB962C8B-B14F-4D97-AF65-F5344CB8AC3E}">
        <p14:creationId xmlns:p14="http://schemas.microsoft.com/office/powerpoint/2010/main" val="403652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Open Sans" panose="020B0606030504020204" pitchFamily="34" charset="0"/>
        <a:ea typeface="+mn-ea"/>
        <a:cs typeface="+mn-cs"/>
      </a:defRPr>
    </a:lvl1pPr>
    <a:lvl2pPr marL="457200" algn="l" defTabSz="914400" rtl="0" eaLnBrk="1" latinLnBrk="0" hangingPunct="1">
      <a:defRPr sz="1200" b="0" i="0" kern="1200">
        <a:solidFill>
          <a:schemeClr val="tx1"/>
        </a:solidFill>
        <a:latin typeface="Open Sans" panose="020B0606030504020204" pitchFamily="34" charset="0"/>
        <a:ea typeface="+mn-ea"/>
        <a:cs typeface="+mn-cs"/>
      </a:defRPr>
    </a:lvl2pPr>
    <a:lvl3pPr marL="914400" algn="l" defTabSz="914400" rtl="0" eaLnBrk="1" latinLnBrk="0" hangingPunct="1">
      <a:defRPr sz="1200" b="0" i="0" kern="1200">
        <a:solidFill>
          <a:schemeClr val="tx1"/>
        </a:solidFill>
        <a:latin typeface="Open Sans" panose="020B0606030504020204" pitchFamily="34" charset="0"/>
        <a:ea typeface="+mn-ea"/>
        <a:cs typeface="+mn-cs"/>
      </a:defRPr>
    </a:lvl3pPr>
    <a:lvl4pPr marL="1371600" algn="l" defTabSz="914400" rtl="0" eaLnBrk="1" latinLnBrk="0" hangingPunct="1">
      <a:defRPr sz="1200" b="0" i="0" kern="1200">
        <a:solidFill>
          <a:schemeClr val="tx1"/>
        </a:solidFill>
        <a:latin typeface="Open Sans" panose="020B0606030504020204" pitchFamily="34" charset="0"/>
        <a:ea typeface="+mn-ea"/>
        <a:cs typeface="+mn-cs"/>
      </a:defRPr>
    </a:lvl4pPr>
    <a:lvl5pPr marL="1828800" algn="l" defTabSz="914400" rtl="0" eaLnBrk="1" latinLnBrk="0" hangingPunct="1">
      <a:defRPr sz="1200" b="0" i="0" kern="1200">
        <a:solidFill>
          <a:schemeClr val="tx1"/>
        </a:solidFill>
        <a:latin typeface="Open Sans" panose="020B060603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364440E-9CA7-0845-9065-5E48F45754C1}" type="slidenum">
              <a:rPr lang="en-GB" smtClean="0"/>
              <a:t>1</a:t>
            </a:fld>
            <a:endParaRPr lang="en-GB"/>
          </a:p>
        </p:txBody>
      </p:sp>
    </p:spTree>
    <p:extLst>
      <p:ext uri="{BB962C8B-B14F-4D97-AF65-F5344CB8AC3E}">
        <p14:creationId xmlns:p14="http://schemas.microsoft.com/office/powerpoint/2010/main" val="2847550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64440E-9CA7-0845-9065-5E48F45754C1}" type="slidenum">
              <a:rPr lang="en-GB" smtClean="0"/>
              <a:pPr/>
              <a:t>2</a:t>
            </a:fld>
            <a:endParaRPr lang="en-GB" dirty="0"/>
          </a:p>
        </p:txBody>
      </p:sp>
    </p:spTree>
    <p:extLst>
      <p:ext uri="{BB962C8B-B14F-4D97-AF65-F5344CB8AC3E}">
        <p14:creationId xmlns:p14="http://schemas.microsoft.com/office/powerpoint/2010/main" val="421005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64440E-9CA7-0845-9065-5E48F45754C1}" type="slidenum">
              <a:rPr lang="en-GB" smtClean="0"/>
              <a:t>11</a:t>
            </a:fld>
            <a:endParaRPr lang="en-GB"/>
          </a:p>
        </p:txBody>
      </p:sp>
    </p:spTree>
    <p:extLst>
      <p:ext uri="{BB962C8B-B14F-4D97-AF65-F5344CB8AC3E}">
        <p14:creationId xmlns:p14="http://schemas.microsoft.com/office/powerpoint/2010/main" val="3338078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364440E-9CA7-0845-9065-5E48F45754C1}" type="slidenum">
              <a:rPr lang="en-GB" smtClean="0"/>
              <a:t>15</a:t>
            </a:fld>
            <a:endParaRPr lang="en-GB"/>
          </a:p>
        </p:txBody>
      </p:sp>
    </p:spTree>
    <p:extLst>
      <p:ext uri="{BB962C8B-B14F-4D97-AF65-F5344CB8AC3E}">
        <p14:creationId xmlns:p14="http://schemas.microsoft.com/office/powerpoint/2010/main" val="671720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64440E-9CA7-0845-9065-5E48F45754C1}" type="slidenum">
              <a:rPr lang="en-GB" smtClean="0"/>
              <a:t>16</a:t>
            </a:fld>
            <a:endParaRPr lang="en-GB"/>
          </a:p>
        </p:txBody>
      </p:sp>
    </p:spTree>
    <p:extLst>
      <p:ext uri="{BB962C8B-B14F-4D97-AF65-F5344CB8AC3E}">
        <p14:creationId xmlns:p14="http://schemas.microsoft.com/office/powerpoint/2010/main" val="2734546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Ref idx="1001">
        <a:schemeClr val="bg1"/>
      </p:bgRef>
    </p:bg>
    <p:spTree>
      <p:nvGrpSpPr>
        <p:cNvPr id="1" name=""/>
        <p:cNvGrpSpPr/>
        <p:nvPr/>
      </p:nvGrpSpPr>
      <p:grpSpPr>
        <a:xfrm>
          <a:off x="0" y="0"/>
          <a:ext cx="0" cy="0"/>
          <a:chOff x="0" y="0"/>
          <a:chExt cx="0" cy="0"/>
        </a:xfrm>
      </p:grpSpPr>
      <p:pic>
        <p:nvPicPr>
          <p:cNvPr id="79" name="Graphic 78">
            <a:extLst>
              <a:ext uri="{FF2B5EF4-FFF2-40B4-BE49-F238E27FC236}">
                <a16:creationId xmlns:a16="http://schemas.microsoft.com/office/drawing/2014/main" id="{D280C063-A16D-6D67-5049-FAB25F5C3D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35670" y="5015698"/>
            <a:ext cx="5476432" cy="1842302"/>
          </a:xfrm>
          <a:prstGeom prst="rect">
            <a:avLst/>
          </a:prstGeom>
        </p:spPr>
      </p:pic>
      <p:sp>
        <p:nvSpPr>
          <p:cNvPr id="7" name="Tekstvak 6">
            <a:extLst>
              <a:ext uri="{FF2B5EF4-FFF2-40B4-BE49-F238E27FC236}">
                <a16:creationId xmlns:a16="http://schemas.microsoft.com/office/drawing/2014/main" id="{13699E00-D0EA-E48C-0081-A16BD83AB004}"/>
              </a:ext>
            </a:extLst>
          </p:cNvPr>
          <p:cNvSpPr txBox="1"/>
          <p:nvPr userDrawn="1"/>
        </p:nvSpPr>
        <p:spPr>
          <a:xfrm>
            <a:off x="361121" y="6010513"/>
            <a:ext cx="4280452" cy="369332"/>
          </a:xfrm>
          <a:prstGeom prst="rect">
            <a:avLst/>
          </a:prstGeom>
          <a:noFill/>
        </p:spPr>
        <p:txBody>
          <a:bodyPr wrap="square" rtlCol="0">
            <a:spAutoFit/>
          </a:bodyPr>
          <a:lstStyle/>
          <a:p>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DANS is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an</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institute</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of KNAW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and</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NWO</a:t>
            </a:r>
            <a:br>
              <a:rPr lang="nl-NL" sz="900" b="0" i="0" dirty="0">
                <a:latin typeface="Open Sans Light" panose="020B0306030504020204" pitchFamily="34" charset="0"/>
                <a:ea typeface="Open Sans Light" panose="020B0306030504020204" pitchFamily="34" charset="0"/>
                <a:cs typeface="Open Sans Light" panose="020B0306030504020204" pitchFamily="34" charset="0"/>
              </a:rPr>
            </a:b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Dutch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national</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centre</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of expertise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and</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repository</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for</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research data</a:t>
            </a:r>
          </a:p>
        </p:txBody>
      </p:sp>
      <p:sp>
        <p:nvSpPr>
          <p:cNvPr id="9" name="Tekstvak 8">
            <a:extLst>
              <a:ext uri="{FF2B5EF4-FFF2-40B4-BE49-F238E27FC236}">
                <a16:creationId xmlns:a16="http://schemas.microsoft.com/office/drawing/2014/main" id="{AB039912-817A-1309-3F5B-6EEB68F96D7C}"/>
              </a:ext>
            </a:extLst>
          </p:cNvPr>
          <p:cNvSpPr txBox="1"/>
          <p:nvPr userDrawn="1"/>
        </p:nvSpPr>
        <p:spPr>
          <a:xfrm>
            <a:off x="7530107" y="6149013"/>
            <a:ext cx="4280452" cy="230832"/>
          </a:xfrm>
          <a:prstGeom prst="rect">
            <a:avLst/>
          </a:prstGeom>
          <a:noFill/>
        </p:spPr>
        <p:txBody>
          <a:bodyPr wrap="square" rtlCol="0">
            <a:spAutoFit/>
          </a:bodyPr>
          <a:lstStyle/>
          <a:p>
            <a:pPr algn="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www.dans.knaw.nl</a:t>
            </a:r>
            <a:endParaRPr lang="nl-NL" sz="900" b="0" i="0"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8" name="Graphic 7">
            <a:extLst>
              <a:ext uri="{FF2B5EF4-FFF2-40B4-BE49-F238E27FC236}">
                <a16:creationId xmlns:a16="http://schemas.microsoft.com/office/drawing/2014/main" id="{111D90A0-7C6A-1024-5EBA-4401F6B2953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82203" y="478155"/>
            <a:ext cx="2230372" cy="548742"/>
          </a:xfrm>
          <a:prstGeom prst="rect">
            <a:avLst/>
          </a:prstGeom>
        </p:spPr>
      </p:pic>
      <p:grpSp>
        <p:nvGrpSpPr>
          <p:cNvPr id="48" name="Groep 47">
            <a:extLst>
              <a:ext uri="{FF2B5EF4-FFF2-40B4-BE49-F238E27FC236}">
                <a16:creationId xmlns:a16="http://schemas.microsoft.com/office/drawing/2014/main" id="{B544289E-1092-DE8B-96DB-3D9FD53FEFB4}"/>
              </a:ext>
            </a:extLst>
          </p:cNvPr>
          <p:cNvGrpSpPr>
            <a:grpSpLocks noChangeAspect="1"/>
          </p:cNvGrpSpPr>
          <p:nvPr userDrawn="1"/>
        </p:nvGrpSpPr>
        <p:grpSpPr>
          <a:xfrm>
            <a:off x="9482202" y="1502255"/>
            <a:ext cx="1801520" cy="2700000"/>
            <a:chOff x="9492836" y="1543371"/>
            <a:chExt cx="1765767" cy="2646415"/>
          </a:xfrm>
        </p:grpSpPr>
        <p:sp>
          <p:nvSpPr>
            <p:cNvPr id="49" name="Vrije vorm: vorm 48">
              <a:extLst>
                <a:ext uri="{FF2B5EF4-FFF2-40B4-BE49-F238E27FC236}">
                  <a16:creationId xmlns:a16="http://schemas.microsoft.com/office/drawing/2014/main" id="{108DAAE4-8E1D-22FF-D483-C243A87DF33F}"/>
                </a:ext>
              </a:extLst>
            </p:cNvPr>
            <p:cNvSpPr/>
            <p:nvPr/>
          </p:nvSpPr>
          <p:spPr>
            <a:xfrm>
              <a:off x="11178918" y="4110101"/>
              <a:ext cx="79685" cy="79685"/>
            </a:xfrm>
            <a:custGeom>
              <a:avLst/>
              <a:gdLst>
                <a:gd name="connsiteX0" fmla="*/ 34861 w 40766"/>
                <a:gd name="connsiteY0" fmla="*/ 34862 h 40766"/>
                <a:gd name="connsiteX1" fmla="*/ 39243 w 40766"/>
                <a:gd name="connsiteY1" fmla="*/ 28194 h 40766"/>
                <a:gd name="connsiteX2" fmla="*/ 40767 w 40766"/>
                <a:gd name="connsiteY2" fmla="*/ 20383 h 40766"/>
                <a:gd name="connsiteX3" fmla="*/ 39243 w 40766"/>
                <a:gd name="connsiteY3" fmla="*/ 12573 h 40766"/>
                <a:gd name="connsiteX4" fmla="*/ 34861 w 40766"/>
                <a:gd name="connsiteY4" fmla="*/ 5905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5 h 40766"/>
                <a:gd name="connsiteX9" fmla="*/ 1524 w 40766"/>
                <a:gd name="connsiteY9" fmla="*/ 12573 h 40766"/>
                <a:gd name="connsiteX10" fmla="*/ 0 w 40766"/>
                <a:gd name="connsiteY10" fmla="*/ 20383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6"/>
                    <a:pt x="38290" y="30766"/>
                    <a:pt x="39243" y="28194"/>
                  </a:cubicBezTo>
                  <a:cubicBezTo>
                    <a:pt x="40291" y="25717"/>
                    <a:pt x="40767" y="23050"/>
                    <a:pt x="40767" y="20383"/>
                  </a:cubicBezTo>
                  <a:cubicBezTo>
                    <a:pt x="40767" y="17717"/>
                    <a:pt x="40291" y="15050"/>
                    <a:pt x="39243" y="12573"/>
                  </a:cubicBezTo>
                  <a:cubicBezTo>
                    <a:pt x="38195" y="10096"/>
                    <a:pt x="36767" y="7906"/>
                    <a:pt x="34861" y="5905"/>
                  </a:cubicBezTo>
                  <a:cubicBezTo>
                    <a:pt x="32956" y="4000"/>
                    <a:pt x="30766" y="2476"/>
                    <a:pt x="28194" y="1524"/>
                  </a:cubicBezTo>
                  <a:cubicBezTo>
                    <a:pt x="25717" y="476"/>
                    <a:pt x="23050" y="0"/>
                    <a:pt x="20383" y="0"/>
                  </a:cubicBezTo>
                  <a:cubicBezTo>
                    <a:pt x="17717" y="0"/>
                    <a:pt x="15050" y="476"/>
                    <a:pt x="12573" y="1524"/>
                  </a:cubicBezTo>
                  <a:cubicBezTo>
                    <a:pt x="10096" y="2572"/>
                    <a:pt x="7906" y="4000"/>
                    <a:pt x="5905" y="5905"/>
                  </a:cubicBezTo>
                  <a:cubicBezTo>
                    <a:pt x="4000" y="7810"/>
                    <a:pt x="2476" y="10001"/>
                    <a:pt x="1524" y="12573"/>
                  </a:cubicBezTo>
                  <a:cubicBezTo>
                    <a:pt x="476" y="15050"/>
                    <a:pt x="0" y="17717"/>
                    <a:pt x="0" y="20383"/>
                  </a:cubicBezTo>
                  <a:cubicBezTo>
                    <a:pt x="0" y="23050"/>
                    <a:pt x="476" y="25717"/>
                    <a:pt x="1524" y="28194"/>
                  </a:cubicBezTo>
                  <a:cubicBezTo>
                    <a:pt x="2572" y="30671"/>
                    <a:pt x="4000" y="32861"/>
                    <a:pt x="5905" y="34862"/>
                  </a:cubicBezTo>
                  <a:cubicBezTo>
                    <a:pt x="7810" y="36767"/>
                    <a:pt x="10001" y="38291"/>
                    <a:pt x="12573" y="39243"/>
                  </a:cubicBezTo>
                  <a:cubicBezTo>
                    <a:pt x="15050" y="40291"/>
                    <a:pt x="17717" y="40767"/>
                    <a:pt x="20383" y="40767"/>
                  </a:cubicBezTo>
                  <a:cubicBezTo>
                    <a:pt x="23050" y="40767"/>
                    <a:pt x="25717" y="40291"/>
                    <a:pt x="28194" y="39243"/>
                  </a:cubicBezTo>
                  <a:cubicBezTo>
                    <a:pt x="30671" y="38195"/>
                    <a:pt x="32861" y="36767"/>
                    <a:pt x="34861"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0" name="Vrije vorm: vorm 49">
              <a:extLst>
                <a:ext uri="{FF2B5EF4-FFF2-40B4-BE49-F238E27FC236}">
                  <a16:creationId xmlns:a16="http://schemas.microsoft.com/office/drawing/2014/main" id="{E5CF945A-BB9A-A444-BC76-0F58A39A12FE}"/>
                </a:ext>
              </a:extLst>
            </p:cNvPr>
            <p:cNvSpPr/>
            <p:nvPr/>
          </p:nvSpPr>
          <p:spPr>
            <a:xfrm>
              <a:off x="10757583" y="4120342"/>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0"/>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1" y="0"/>
                    <a:pt x="17050" y="0"/>
                  </a:cubicBezTo>
                  <a:cubicBezTo>
                    <a:pt x="14859" y="0"/>
                    <a:pt x="12668" y="476"/>
                    <a:pt x="10573" y="1333"/>
                  </a:cubicBezTo>
                  <a:cubicBezTo>
                    <a:pt x="8477" y="2191"/>
                    <a:pt x="6668"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8" y="30671"/>
                    <a:pt x="8477" y="31909"/>
                    <a:pt x="10573" y="32766"/>
                  </a:cubicBezTo>
                  <a:cubicBezTo>
                    <a:pt x="12668" y="33623"/>
                    <a:pt x="14859" y="34100"/>
                    <a:pt x="17050" y="34100"/>
                  </a:cubicBezTo>
                  <a:cubicBezTo>
                    <a:pt x="19241" y="34100"/>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1" name="Vrije vorm: vorm 50">
              <a:extLst>
                <a:ext uri="{FF2B5EF4-FFF2-40B4-BE49-F238E27FC236}">
                  <a16:creationId xmlns:a16="http://schemas.microsoft.com/office/drawing/2014/main" id="{F199A5FB-7177-405F-9DBE-952F26A544B1}"/>
                </a:ext>
              </a:extLst>
            </p:cNvPr>
            <p:cNvSpPr/>
            <p:nvPr/>
          </p:nvSpPr>
          <p:spPr>
            <a:xfrm>
              <a:off x="10334388" y="4123321"/>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1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1 h 27241"/>
                <a:gd name="connsiteX9" fmla="*/ 1048 w 27241"/>
                <a:gd name="connsiteY9" fmla="*/ 8382 h 27241"/>
                <a:gd name="connsiteX10" fmla="*/ 0 w 27241"/>
                <a:gd name="connsiteY10" fmla="*/ 13621 h 27241"/>
                <a:gd name="connsiteX11" fmla="*/ 1048 w 27241"/>
                <a:gd name="connsiteY11" fmla="*/ 18860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0" y="17145"/>
                    <a:pt x="27242" y="15431"/>
                    <a:pt x="27242" y="13621"/>
                  </a:cubicBezTo>
                  <a:cubicBezTo>
                    <a:pt x="27242" y="11811"/>
                    <a:pt x="26860" y="10097"/>
                    <a:pt x="26194" y="8382"/>
                  </a:cubicBezTo>
                  <a:cubicBezTo>
                    <a:pt x="25527" y="6668"/>
                    <a:pt x="24479" y="5239"/>
                    <a:pt x="23241" y="4001"/>
                  </a:cubicBezTo>
                  <a:cubicBezTo>
                    <a:pt x="22003" y="2762"/>
                    <a:pt x="20479" y="1715"/>
                    <a:pt x="18859" y="1048"/>
                  </a:cubicBezTo>
                  <a:cubicBezTo>
                    <a:pt x="17145" y="381"/>
                    <a:pt x="15430" y="0"/>
                    <a:pt x="13621" y="0"/>
                  </a:cubicBezTo>
                  <a:cubicBezTo>
                    <a:pt x="11811" y="0"/>
                    <a:pt x="10096" y="381"/>
                    <a:pt x="8382" y="1048"/>
                  </a:cubicBezTo>
                  <a:cubicBezTo>
                    <a:pt x="6667" y="1715"/>
                    <a:pt x="5239" y="2762"/>
                    <a:pt x="4000" y="4001"/>
                  </a:cubicBezTo>
                  <a:cubicBezTo>
                    <a:pt x="2762" y="5239"/>
                    <a:pt x="1715" y="6763"/>
                    <a:pt x="1048" y="8382"/>
                  </a:cubicBezTo>
                  <a:cubicBezTo>
                    <a:pt x="381" y="10097"/>
                    <a:pt x="0" y="11811"/>
                    <a:pt x="0" y="13621"/>
                  </a:cubicBezTo>
                  <a:cubicBezTo>
                    <a:pt x="0" y="15431"/>
                    <a:pt x="381" y="17145"/>
                    <a:pt x="1048" y="18860"/>
                  </a:cubicBezTo>
                  <a:cubicBezTo>
                    <a:pt x="1715" y="20574"/>
                    <a:pt x="2762" y="22003"/>
                    <a:pt x="4000" y="23241"/>
                  </a:cubicBezTo>
                  <a:cubicBezTo>
                    <a:pt x="5239" y="24479"/>
                    <a:pt x="6763" y="25527"/>
                    <a:pt x="8382" y="26194"/>
                  </a:cubicBezTo>
                  <a:cubicBezTo>
                    <a:pt x="10001" y="26861"/>
                    <a:pt x="11811" y="27242"/>
                    <a:pt x="13621" y="27242"/>
                  </a:cubicBezTo>
                  <a:cubicBezTo>
                    <a:pt x="15430" y="27242"/>
                    <a:pt x="17145" y="26861"/>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2" name="Vrije vorm: vorm 51">
              <a:extLst>
                <a:ext uri="{FF2B5EF4-FFF2-40B4-BE49-F238E27FC236}">
                  <a16:creationId xmlns:a16="http://schemas.microsoft.com/office/drawing/2014/main" id="{3BF33593-51A6-61BC-B1FD-E70FDEBE086D}"/>
                </a:ext>
              </a:extLst>
            </p:cNvPr>
            <p:cNvSpPr/>
            <p:nvPr/>
          </p:nvSpPr>
          <p:spPr>
            <a:xfrm>
              <a:off x="9915101" y="4130209"/>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3" name="Vrije vorm: vorm 52">
              <a:extLst>
                <a:ext uri="{FF2B5EF4-FFF2-40B4-BE49-F238E27FC236}">
                  <a16:creationId xmlns:a16="http://schemas.microsoft.com/office/drawing/2014/main" id="{74B89AB4-637C-B214-9230-118ECDE9D1AB}"/>
                </a:ext>
              </a:extLst>
            </p:cNvPr>
            <p:cNvSpPr/>
            <p:nvPr/>
          </p:nvSpPr>
          <p:spPr>
            <a:xfrm>
              <a:off x="9492836" y="4137657"/>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5" y="4858"/>
                    <a:pt x="12859" y="4096"/>
                  </a:cubicBezTo>
                  <a:cubicBezTo>
                    <a:pt x="12478" y="3238"/>
                    <a:pt x="12002" y="2572"/>
                    <a:pt x="11430" y="1905"/>
                  </a:cubicBezTo>
                  <a:cubicBezTo>
                    <a:pt x="10763" y="1238"/>
                    <a:pt x="10097" y="762"/>
                    <a:pt x="9239" y="476"/>
                  </a:cubicBezTo>
                  <a:cubicBezTo>
                    <a:pt x="8382" y="95"/>
                    <a:pt x="7525" y="0"/>
                    <a:pt x="6668" y="0"/>
                  </a:cubicBezTo>
                  <a:cubicBezTo>
                    <a:pt x="5810" y="0"/>
                    <a:pt x="4858" y="191"/>
                    <a:pt x="4096" y="476"/>
                  </a:cubicBezTo>
                  <a:cubicBezTo>
                    <a:pt x="3239" y="857"/>
                    <a:pt x="2572" y="1333"/>
                    <a:pt x="1905" y="1905"/>
                  </a:cubicBezTo>
                  <a:cubicBezTo>
                    <a:pt x="1238" y="2477"/>
                    <a:pt x="762" y="3238"/>
                    <a:pt x="476" y="4096"/>
                  </a:cubicBezTo>
                  <a:cubicBezTo>
                    <a:pt x="95" y="4953"/>
                    <a:pt x="0" y="5810"/>
                    <a:pt x="0" y="6667"/>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5"/>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4" name="Vrije vorm: vorm 53">
              <a:extLst>
                <a:ext uri="{FF2B5EF4-FFF2-40B4-BE49-F238E27FC236}">
                  <a16:creationId xmlns:a16="http://schemas.microsoft.com/office/drawing/2014/main" id="{8C8474CD-982E-1355-6672-A33A9B222E7C}"/>
                </a:ext>
              </a:extLst>
            </p:cNvPr>
            <p:cNvSpPr/>
            <p:nvPr/>
          </p:nvSpPr>
          <p:spPr>
            <a:xfrm>
              <a:off x="11186924" y="3690071"/>
              <a:ext cx="66653" cy="66653"/>
            </a:xfrm>
            <a:custGeom>
              <a:avLst/>
              <a:gdLst>
                <a:gd name="connsiteX0" fmla="*/ 29051 w 34099"/>
                <a:gd name="connsiteY0" fmla="*/ 29051 h 34099"/>
                <a:gd name="connsiteX1" fmla="*/ 32766 w 34099"/>
                <a:gd name="connsiteY1" fmla="*/ 23527 h 34099"/>
                <a:gd name="connsiteX2" fmla="*/ 34099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099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099" y="19240"/>
                    <a:pt x="34099" y="17050"/>
                  </a:cubicBezTo>
                  <a:cubicBezTo>
                    <a:pt x="34099" y="14859"/>
                    <a:pt x="33623" y="12668"/>
                    <a:pt x="32766" y="10573"/>
                  </a:cubicBezTo>
                  <a:cubicBezTo>
                    <a:pt x="31909" y="8477"/>
                    <a:pt x="30671"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7" y="30670"/>
                    <a:pt x="8477" y="31909"/>
                    <a:pt x="10573" y="32766"/>
                  </a:cubicBezTo>
                  <a:cubicBezTo>
                    <a:pt x="12668" y="33623"/>
                    <a:pt x="14859" y="34099"/>
                    <a:pt x="17050" y="34099"/>
                  </a:cubicBezTo>
                  <a:cubicBezTo>
                    <a:pt x="19240" y="34099"/>
                    <a:pt x="21431" y="33623"/>
                    <a:pt x="23527" y="32766"/>
                  </a:cubicBezTo>
                  <a:cubicBezTo>
                    <a:pt x="25622" y="31909"/>
                    <a:pt x="27432" y="30670"/>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5" name="Vrije vorm: vorm 54">
              <a:extLst>
                <a:ext uri="{FF2B5EF4-FFF2-40B4-BE49-F238E27FC236}">
                  <a16:creationId xmlns:a16="http://schemas.microsoft.com/office/drawing/2014/main" id="{DC64C158-07C6-E6FE-251C-63CA825BDC4A}"/>
                </a:ext>
              </a:extLst>
            </p:cNvPr>
            <p:cNvSpPr/>
            <p:nvPr/>
          </p:nvSpPr>
          <p:spPr>
            <a:xfrm>
              <a:off x="10765963" y="3694725"/>
              <a:ext cx="53248" cy="53248"/>
            </a:xfrm>
            <a:custGeom>
              <a:avLst/>
              <a:gdLst>
                <a:gd name="connsiteX0" fmla="*/ 23241 w 27241"/>
                <a:gd name="connsiteY0" fmla="*/ 23241 h 27241"/>
                <a:gd name="connsiteX1" fmla="*/ 26194 w 27241"/>
                <a:gd name="connsiteY1" fmla="*/ 18859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59 h 27241"/>
                <a:gd name="connsiteX12" fmla="*/ 4000 w 27241"/>
                <a:gd name="connsiteY12" fmla="*/ 23241 h 27241"/>
                <a:gd name="connsiteX13" fmla="*/ 8382 w 27241"/>
                <a:gd name="connsiteY13" fmla="*/ 26194 h 27241"/>
                <a:gd name="connsiteX14" fmla="*/ 13621 w 27241"/>
                <a:gd name="connsiteY14" fmla="*/ 27241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59"/>
                  </a:cubicBezTo>
                  <a:cubicBezTo>
                    <a:pt x="26860" y="17145"/>
                    <a:pt x="27242" y="15430"/>
                    <a:pt x="27242" y="13621"/>
                  </a:cubicBezTo>
                  <a:cubicBezTo>
                    <a:pt x="27242" y="11811"/>
                    <a:pt x="26860" y="10096"/>
                    <a:pt x="26194" y="8382"/>
                  </a:cubicBezTo>
                  <a:cubicBezTo>
                    <a:pt x="25527" y="6667"/>
                    <a:pt x="24479" y="5239"/>
                    <a:pt x="23241" y="4000"/>
                  </a:cubicBezTo>
                  <a:cubicBezTo>
                    <a:pt x="22003" y="2762"/>
                    <a:pt x="20479" y="1714"/>
                    <a:pt x="18859" y="1048"/>
                  </a:cubicBezTo>
                  <a:cubicBezTo>
                    <a:pt x="17240" y="381"/>
                    <a:pt x="15430" y="0"/>
                    <a:pt x="13621" y="0"/>
                  </a:cubicBezTo>
                  <a:cubicBezTo>
                    <a:pt x="11811" y="0"/>
                    <a:pt x="10096" y="381"/>
                    <a:pt x="8382" y="1048"/>
                  </a:cubicBezTo>
                  <a:cubicBezTo>
                    <a:pt x="6667" y="1714"/>
                    <a:pt x="5239" y="2762"/>
                    <a:pt x="4000" y="4000"/>
                  </a:cubicBezTo>
                  <a:cubicBezTo>
                    <a:pt x="2762" y="5239"/>
                    <a:pt x="1715" y="6763"/>
                    <a:pt x="1048" y="8382"/>
                  </a:cubicBezTo>
                  <a:cubicBezTo>
                    <a:pt x="381" y="10096"/>
                    <a:pt x="0" y="11811"/>
                    <a:pt x="0" y="13621"/>
                  </a:cubicBezTo>
                  <a:cubicBezTo>
                    <a:pt x="0" y="15430"/>
                    <a:pt x="381" y="17145"/>
                    <a:pt x="1048" y="18859"/>
                  </a:cubicBezTo>
                  <a:cubicBezTo>
                    <a:pt x="1715" y="20574"/>
                    <a:pt x="2762" y="22003"/>
                    <a:pt x="4000" y="23241"/>
                  </a:cubicBezTo>
                  <a:cubicBezTo>
                    <a:pt x="5239" y="24479"/>
                    <a:pt x="6763" y="25527"/>
                    <a:pt x="8382" y="26194"/>
                  </a:cubicBezTo>
                  <a:cubicBezTo>
                    <a:pt x="10001" y="26860"/>
                    <a:pt x="11811" y="27241"/>
                    <a:pt x="13621" y="27241"/>
                  </a:cubicBezTo>
                  <a:cubicBezTo>
                    <a:pt x="15430" y="27241"/>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6" name="Vrije vorm: vorm 55">
              <a:extLst>
                <a:ext uri="{FF2B5EF4-FFF2-40B4-BE49-F238E27FC236}">
                  <a16:creationId xmlns:a16="http://schemas.microsoft.com/office/drawing/2014/main" id="{2960F85F-8877-4D57-61D2-A7C714808BA4}"/>
                </a:ext>
              </a:extLst>
            </p:cNvPr>
            <p:cNvSpPr/>
            <p:nvPr/>
          </p:nvSpPr>
          <p:spPr>
            <a:xfrm>
              <a:off x="10341090" y="3704965"/>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7" name="Vrije vorm: vorm 56">
              <a:extLst>
                <a:ext uri="{FF2B5EF4-FFF2-40B4-BE49-F238E27FC236}">
                  <a16:creationId xmlns:a16="http://schemas.microsoft.com/office/drawing/2014/main" id="{D18CD35A-0AE1-4075-3F3A-424C3F8C034D}"/>
                </a:ext>
              </a:extLst>
            </p:cNvPr>
            <p:cNvSpPr/>
            <p:nvPr/>
          </p:nvSpPr>
          <p:spPr>
            <a:xfrm>
              <a:off x="9923479" y="3710364"/>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5" y="4858"/>
                    <a:pt x="12859" y="4096"/>
                  </a:cubicBezTo>
                  <a:cubicBezTo>
                    <a:pt x="12478" y="3238"/>
                    <a:pt x="12002" y="2572"/>
                    <a:pt x="11430" y="1905"/>
                  </a:cubicBezTo>
                  <a:cubicBezTo>
                    <a:pt x="10763" y="1238"/>
                    <a:pt x="10096" y="762"/>
                    <a:pt x="9239" y="476"/>
                  </a:cubicBezTo>
                  <a:cubicBezTo>
                    <a:pt x="8382" y="95"/>
                    <a:pt x="7525" y="0"/>
                    <a:pt x="6668" y="0"/>
                  </a:cubicBezTo>
                  <a:cubicBezTo>
                    <a:pt x="5810" y="0"/>
                    <a:pt x="4858" y="190"/>
                    <a:pt x="4096" y="476"/>
                  </a:cubicBezTo>
                  <a:cubicBezTo>
                    <a:pt x="3239" y="857"/>
                    <a:pt x="2572" y="1333"/>
                    <a:pt x="1905" y="1905"/>
                  </a:cubicBezTo>
                  <a:cubicBezTo>
                    <a:pt x="1238" y="2572"/>
                    <a:pt x="762" y="3238"/>
                    <a:pt x="476" y="4096"/>
                  </a:cubicBezTo>
                  <a:cubicBezTo>
                    <a:pt x="95" y="4953"/>
                    <a:pt x="0" y="5810"/>
                    <a:pt x="0" y="6667"/>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4"/>
                    <a:pt x="9239" y="12859"/>
                  </a:cubicBezTo>
                  <a:cubicBezTo>
                    <a:pt x="10096" y="12478"/>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8" name="Vrije vorm: vorm 57">
              <a:extLst>
                <a:ext uri="{FF2B5EF4-FFF2-40B4-BE49-F238E27FC236}">
                  <a16:creationId xmlns:a16="http://schemas.microsoft.com/office/drawing/2014/main" id="{E66C5D64-3011-8CDD-FF0B-84641CDC6A45}"/>
                </a:ext>
              </a:extLst>
            </p:cNvPr>
            <p:cNvSpPr/>
            <p:nvPr/>
          </p:nvSpPr>
          <p:spPr>
            <a:xfrm>
              <a:off x="11178918" y="3258124"/>
              <a:ext cx="79685" cy="79685"/>
            </a:xfrm>
            <a:custGeom>
              <a:avLst/>
              <a:gdLst>
                <a:gd name="connsiteX0" fmla="*/ 34861 w 40766"/>
                <a:gd name="connsiteY0" fmla="*/ 34862 h 40766"/>
                <a:gd name="connsiteX1" fmla="*/ 39243 w 40766"/>
                <a:gd name="connsiteY1" fmla="*/ 28194 h 40766"/>
                <a:gd name="connsiteX2" fmla="*/ 40767 w 40766"/>
                <a:gd name="connsiteY2" fmla="*/ 20383 h 40766"/>
                <a:gd name="connsiteX3" fmla="*/ 39243 w 40766"/>
                <a:gd name="connsiteY3" fmla="*/ 12573 h 40766"/>
                <a:gd name="connsiteX4" fmla="*/ 34861 w 40766"/>
                <a:gd name="connsiteY4" fmla="*/ 5906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6 h 40766"/>
                <a:gd name="connsiteX9" fmla="*/ 1524 w 40766"/>
                <a:gd name="connsiteY9" fmla="*/ 12573 h 40766"/>
                <a:gd name="connsiteX10" fmla="*/ 0 w 40766"/>
                <a:gd name="connsiteY10" fmla="*/ 20383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6"/>
                    <a:pt x="38290" y="30766"/>
                    <a:pt x="39243" y="28194"/>
                  </a:cubicBezTo>
                  <a:cubicBezTo>
                    <a:pt x="40291" y="25718"/>
                    <a:pt x="40767" y="23050"/>
                    <a:pt x="40767" y="20383"/>
                  </a:cubicBezTo>
                  <a:cubicBezTo>
                    <a:pt x="40767" y="17717"/>
                    <a:pt x="40291" y="15050"/>
                    <a:pt x="39243" y="12573"/>
                  </a:cubicBezTo>
                  <a:cubicBezTo>
                    <a:pt x="38195" y="10096"/>
                    <a:pt x="36767" y="7906"/>
                    <a:pt x="34861" y="5906"/>
                  </a:cubicBezTo>
                  <a:cubicBezTo>
                    <a:pt x="32956" y="4000"/>
                    <a:pt x="30766" y="2477"/>
                    <a:pt x="28194" y="1524"/>
                  </a:cubicBezTo>
                  <a:cubicBezTo>
                    <a:pt x="25717" y="476"/>
                    <a:pt x="23050" y="0"/>
                    <a:pt x="20383" y="0"/>
                  </a:cubicBezTo>
                  <a:cubicBezTo>
                    <a:pt x="17717" y="0"/>
                    <a:pt x="15050" y="476"/>
                    <a:pt x="12573" y="1524"/>
                  </a:cubicBezTo>
                  <a:cubicBezTo>
                    <a:pt x="10096" y="2572"/>
                    <a:pt x="7906" y="4000"/>
                    <a:pt x="5905" y="5906"/>
                  </a:cubicBezTo>
                  <a:cubicBezTo>
                    <a:pt x="4000" y="7810"/>
                    <a:pt x="2476" y="10001"/>
                    <a:pt x="1524" y="12573"/>
                  </a:cubicBezTo>
                  <a:cubicBezTo>
                    <a:pt x="476" y="15050"/>
                    <a:pt x="0" y="17717"/>
                    <a:pt x="0" y="20383"/>
                  </a:cubicBezTo>
                  <a:cubicBezTo>
                    <a:pt x="0" y="23050"/>
                    <a:pt x="476" y="25718"/>
                    <a:pt x="1524" y="28194"/>
                  </a:cubicBezTo>
                  <a:cubicBezTo>
                    <a:pt x="2572" y="30671"/>
                    <a:pt x="4000" y="32861"/>
                    <a:pt x="5905" y="34862"/>
                  </a:cubicBezTo>
                  <a:cubicBezTo>
                    <a:pt x="7810" y="36767"/>
                    <a:pt x="10001" y="38291"/>
                    <a:pt x="12573" y="39243"/>
                  </a:cubicBezTo>
                  <a:cubicBezTo>
                    <a:pt x="15050" y="40291"/>
                    <a:pt x="17717" y="40767"/>
                    <a:pt x="20383" y="40767"/>
                  </a:cubicBezTo>
                  <a:cubicBezTo>
                    <a:pt x="23050" y="40767"/>
                    <a:pt x="25717" y="40291"/>
                    <a:pt x="28194" y="39243"/>
                  </a:cubicBezTo>
                  <a:cubicBezTo>
                    <a:pt x="30671" y="38195"/>
                    <a:pt x="32861" y="36767"/>
                    <a:pt x="34861"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59" name="Vrije vorm: vorm 58">
              <a:extLst>
                <a:ext uri="{FF2B5EF4-FFF2-40B4-BE49-F238E27FC236}">
                  <a16:creationId xmlns:a16="http://schemas.microsoft.com/office/drawing/2014/main" id="{CC07C905-B6C2-CDDD-CA95-8AF5D3793575}"/>
                </a:ext>
              </a:extLst>
            </p:cNvPr>
            <p:cNvSpPr/>
            <p:nvPr/>
          </p:nvSpPr>
          <p:spPr>
            <a:xfrm>
              <a:off x="10757957" y="3265012"/>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0"/>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7" y="30671"/>
                    <a:pt x="8477" y="31909"/>
                    <a:pt x="10573" y="32766"/>
                  </a:cubicBezTo>
                  <a:cubicBezTo>
                    <a:pt x="12668" y="33623"/>
                    <a:pt x="14859" y="34100"/>
                    <a:pt x="17050" y="34100"/>
                  </a:cubicBezTo>
                  <a:cubicBezTo>
                    <a:pt x="19240" y="34100"/>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0" name="Vrije vorm: vorm 59">
              <a:extLst>
                <a:ext uri="{FF2B5EF4-FFF2-40B4-BE49-F238E27FC236}">
                  <a16:creationId xmlns:a16="http://schemas.microsoft.com/office/drawing/2014/main" id="{A8E5FE48-C56C-74E7-C3C3-54FF8BF0CD8A}"/>
                </a:ext>
              </a:extLst>
            </p:cNvPr>
            <p:cNvSpPr/>
            <p:nvPr/>
          </p:nvSpPr>
          <p:spPr>
            <a:xfrm>
              <a:off x="10334388" y="3270413"/>
              <a:ext cx="53248" cy="53248"/>
            </a:xfrm>
            <a:custGeom>
              <a:avLst/>
              <a:gdLst>
                <a:gd name="connsiteX0" fmla="*/ 23241 w 27241"/>
                <a:gd name="connsiteY0" fmla="*/ 23241 h 27241"/>
                <a:gd name="connsiteX1" fmla="*/ 26194 w 27241"/>
                <a:gd name="connsiteY1" fmla="*/ 18859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59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59"/>
                  </a:cubicBezTo>
                  <a:cubicBezTo>
                    <a:pt x="26860" y="17145"/>
                    <a:pt x="27242" y="15430"/>
                    <a:pt x="27242" y="13621"/>
                  </a:cubicBezTo>
                  <a:cubicBezTo>
                    <a:pt x="27242" y="11811"/>
                    <a:pt x="26860" y="10096"/>
                    <a:pt x="26194" y="8382"/>
                  </a:cubicBezTo>
                  <a:cubicBezTo>
                    <a:pt x="25527" y="6667"/>
                    <a:pt x="24479" y="5239"/>
                    <a:pt x="23241" y="4000"/>
                  </a:cubicBezTo>
                  <a:cubicBezTo>
                    <a:pt x="22003" y="2762"/>
                    <a:pt x="20479" y="1715"/>
                    <a:pt x="18859" y="1048"/>
                  </a:cubicBezTo>
                  <a:cubicBezTo>
                    <a:pt x="17240" y="381"/>
                    <a:pt x="15430" y="0"/>
                    <a:pt x="13621" y="0"/>
                  </a:cubicBezTo>
                  <a:cubicBezTo>
                    <a:pt x="11811" y="0"/>
                    <a:pt x="10096" y="381"/>
                    <a:pt x="8382" y="1048"/>
                  </a:cubicBezTo>
                  <a:cubicBezTo>
                    <a:pt x="6667" y="1715"/>
                    <a:pt x="5239" y="2762"/>
                    <a:pt x="4000" y="4000"/>
                  </a:cubicBezTo>
                  <a:cubicBezTo>
                    <a:pt x="2762" y="5239"/>
                    <a:pt x="1715" y="6763"/>
                    <a:pt x="1048" y="8382"/>
                  </a:cubicBezTo>
                  <a:cubicBezTo>
                    <a:pt x="381" y="10096"/>
                    <a:pt x="0" y="11811"/>
                    <a:pt x="0" y="13621"/>
                  </a:cubicBezTo>
                  <a:cubicBezTo>
                    <a:pt x="0" y="15430"/>
                    <a:pt x="381" y="17145"/>
                    <a:pt x="1048" y="18859"/>
                  </a:cubicBezTo>
                  <a:cubicBezTo>
                    <a:pt x="1715" y="20574"/>
                    <a:pt x="2762" y="22003"/>
                    <a:pt x="4000" y="23241"/>
                  </a:cubicBezTo>
                  <a:cubicBezTo>
                    <a:pt x="5239" y="24479"/>
                    <a:pt x="6763" y="25527"/>
                    <a:pt x="8382" y="26194"/>
                  </a:cubicBezTo>
                  <a:cubicBezTo>
                    <a:pt x="10001" y="26860"/>
                    <a:pt x="11811" y="27242"/>
                    <a:pt x="13621" y="27242"/>
                  </a:cubicBezTo>
                  <a:cubicBezTo>
                    <a:pt x="15430" y="27242"/>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1" name="Vrije vorm: vorm 60">
              <a:extLst>
                <a:ext uri="{FF2B5EF4-FFF2-40B4-BE49-F238E27FC236}">
                  <a16:creationId xmlns:a16="http://schemas.microsoft.com/office/drawing/2014/main" id="{B09FB68A-BAD0-4E1C-6811-5D69D5D07BD9}"/>
                </a:ext>
              </a:extLst>
            </p:cNvPr>
            <p:cNvSpPr/>
            <p:nvPr/>
          </p:nvSpPr>
          <p:spPr>
            <a:xfrm>
              <a:off x="9915101" y="3276742"/>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2" name="Vrije vorm: vorm 61">
              <a:extLst>
                <a:ext uri="{FF2B5EF4-FFF2-40B4-BE49-F238E27FC236}">
                  <a16:creationId xmlns:a16="http://schemas.microsoft.com/office/drawing/2014/main" id="{C5A48C67-1BDD-023D-30BC-49DB348255D3}"/>
                </a:ext>
              </a:extLst>
            </p:cNvPr>
            <p:cNvSpPr/>
            <p:nvPr/>
          </p:nvSpPr>
          <p:spPr>
            <a:xfrm>
              <a:off x="9492836" y="3284190"/>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5" y="4858"/>
                    <a:pt x="12859" y="4096"/>
                  </a:cubicBezTo>
                  <a:cubicBezTo>
                    <a:pt x="12478" y="3238"/>
                    <a:pt x="12002" y="2572"/>
                    <a:pt x="11430" y="1905"/>
                  </a:cubicBezTo>
                  <a:cubicBezTo>
                    <a:pt x="10763" y="1238"/>
                    <a:pt x="10097" y="762"/>
                    <a:pt x="9239" y="476"/>
                  </a:cubicBezTo>
                  <a:cubicBezTo>
                    <a:pt x="8382" y="95"/>
                    <a:pt x="7525" y="0"/>
                    <a:pt x="6668" y="0"/>
                  </a:cubicBezTo>
                  <a:cubicBezTo>
                    <a:pt x="5810" y="0"/>
                    <a:pt x="4858" y="190"/>
                    <a:pt x="4096" y="476"/>
                  </a:cubicBezTo>
                  <a:cubicBezTo>
                    <a:pt x="3239" y="857"/>
                    <a:pt x="2572" y="1333"/>
                    <a:pt x="1905" y="1905"/>
                  </a:cubicBezTo>
                  <a:cubicBezTo>
                    <a:pt x="1238" y="2477"/>
                    <a:pt x="762" y="3238"/>
                    <a:pt x="476" y="4096"/>
                  </a:cubicBezTo>
                  <a:cubicBezTo>
                    <a:pt x="95" y="4953"/>
                    <a:pt x="0" y="5810"/>
                    <a:pt x="0" y="6667"/>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4"/>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3" name="Vrije vorm: vorm 62">
              <a:extLst>
                <a:ext uri="{FF2B5EF4-FFF2-40B4-BE49-F238E27FC236}">
                  <a16:creationId xmlns:a16="http://schemas.microsoft.com/office/drawing/2014/main" id="{B450527C-57DE-6AD7-5066-049B60DAD5E5}"/>
                </a:ext>
              </a:extLst>
            </p:cNvPr>
            <p:cNvSpPr/>
            <p:nvPr/>
          </p:nvSpPr>
          <p:spPr>
            <a:xfrm>
              <a:off x="11185806" y="2835487"/>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099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0"/>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1" y="0"/>
                    <a:pt x="17050" y="0"/>
                  </a:cubicBezTo>
                  <a:cubicBezTo>
                    <a:pt x="14859" y="0"/>
                    <a:pt x="12668" y="476"/>
                    <a:pt x="10573" y="1333"/>
                  </a:cubicBezTo>
                  <a:cubicBezTo>
                    <a:pt x="8477" y="2191"/>
                    <a:pt x="6668"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8" y="30671"/>
                    <a:pt x="8477" y="31909"/>
                    <a:pt x="10573" y="32766"/>
                  </a:cubicBezTo>
                  <a:cubicBezTo>
                    <a:pt x="12668" y="33623"/>
                    <a:pt x="14859" y="34099"/>
                    <a:pt x="17050" y="34099"/>
                  </a:cubicBezTo>
                  <a:cubicBezTo>
                    <a:pt x="19241" y="34099"/>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4" name="Vrije vorm: vorm 63">
              <a:extLst>
                <a:ext uri="{FF2B5EF4-FFF2-40B4-BE49-F238E27FC236}">
                  <a16:creationId xmlns:a16="http://schemas.microsoft.com/office/drawing/2014/main" id="{77C994F1-D2C1-0240-CF0F-E6575C82BB15}"/>
                </a:ext>
              </a:extLst>
            </p:cNvPr>
            <p:cNvSpPr/>
            <p:nvPr/>
          </p:nvSpPr>
          <p:spPr>
            <a:xfrm>
              <a:off x="10764845" y="2841072"/>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1 h 27241"/>
                <a:gd name="connsiteX5" fmla="*/ 18860 w 27241"/>
                <a:gd name="connsiteY5" fmla="*/ 1048 h 27241"/>
                <a:gd name="connsiteX6" fmla="*/ 13621 w 27241"/>
                <a:gd name="connsiteY6" fmla="*/ 0 h 27241"/>
                <a:gd name="connsiteX7" fmla="*/ 8382 w 27241"/>
                <a:gd name="connsiteY7" fmla="*/ 1048 h 27241"/>
                <a:gd name="connsiteX8" fmla="*/ 4001 w 27241"/>
                <a:gd name="connsiteY8" fmla="*/ 4001 h 27241"/>
                <a:gd name="connsiteX9" fmla="*/ 1048 w 27241"/>
                <a:gd name="connsiteY9" fmla="*/ 8382 h 27241"/>
                <a:gd name="connsiteX10" fmla="*/ 0 w 27241"/>
                <a:gd name="connsiteY10" fmla="*/ 13621 h 27241"/>
                <a:gd name="connsiteX11" fmla="*/ 1048 w 27241"/>
                <a:gd name="connsiteY11" fmla="*/ 18860 h 27241"/>
                <a:gd name="connsiteX12" fmla="*/ 4001 w 27241"/>
                <a:gd name="connsiteY12" fmla="*/ 23241 h 27241"/>
                <a:gd name="connsiteX13" fmla="*/ 8382 w 27241"/>
                <a:gd name="connsiteY13" fmla="*/ 26194 h 27241"/>
                <a:gd name="connsiteX14" fmla="*/ 13621 w 27241"/>
                <a:gd name="connsiteY14" fmla="*/ 27242 h 27241"/>
                <a:gd name="connsiteX15" fmla="*/ 18860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1" y="17145"/>
                    <a:pt x="27242" y="15431"/>
                    <a:pt x="27242" y="13621"/>
                  </a:cubicBezTo>
                  <a:cubicBezTo>
                    <a:pt x="27242" y="11811"/>
                    <a:pt x="26861" y="10097"/>
                    <a:pt x="26194" y="8382"/>
                  </a:cubicBezTo>
                  <a:cubicBezTo>
                    <a:pt x="25527" y="6668"/>
                    <a:pt x="24479" y="5239"/>
                    <a:pt x="23241" y="4001"/>
                  </a:cubicBezTo>
                  <a:cubicBezTo>
                    <a:pt x="22003" y="2762"/>
                    <a:pt x="20479" y="1715"/>
                    <a:pt x="18860" y="1048"/>
                  </a:cubicBezTo>
                  <a:cubicBezTo>
                    <a:pt x="17240" y="381"/>
                    <a:pt x="15431" y="0"/>
                    <a:pt x="13621" y="0"/>
                  </a:cubicBezTo>
                  <a:cubicBezTo>
                    <a:pt x="11811" y="0"/>
                    <a:pt x="10097" y="381"/>
                    <a:pt x="8382" y="1048"/>
                  </a:cubicBezTo>
                  <a:cubicBezTo>
                    <a:pt x="6668" y="1715"/>
                    <a:pt x="5239" y="2762"/>
                    <a:pt x="4001" y="4001"/>
                  </a:cubicBezTo>
                  <a:cubicBezTo>
                    <a:pt x="2762" y="5239"/>
                    <a:pt x="1715" y="6763"/>
                    <a:pt x="1048" y="8382"/>
                  </a:cubicBezTo>
                  <a:cubicBezTo>
                    <a:pt x="381" y="10097"/>
                    <a:pt x="0" y="11811"/>
                    <a:pt x="0" y="13621"/>
                  </a:cubicBezTo>
                  <a:cubicBezTo>
                    <a:pt x="0" y="15431"/>
                    <a:pt x="381" y="17145"/>
                    <a:pt x="1048" y="18860"/>
                  </a:cubicBezTo>
                  <a:cubicBezTo>
                    <a:pt x="1715" y="20574"/>
                    <a:pt x="2762" y="22003"/>
                    <a:pt x="4001" y="23241"/>
                  </a:cubicBezTo>
                  <a:cubicBezTo>
                    <a:pt x="5239" y="24479"/>
                    <a:pt x="6763" y="25527"/>
                    <a:pt x="8382" y="26194"/>
                  </a:cubicBezTo>
                  <a:cubicBezTo>
                    <a:pt x="10001" y="26860"/>
                    <a:pt x="11811" y="27242"/>
                    <a:pt x="13621" y="27242"/>
                  </a:cubicBezTo>
                  <a:cubicBezTo>
                    <a:pt x="15431" y="27242"/>
                    <a:pt x="17145" y="26860"/>
                    <a:pt x="18860"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5" name="Vrije vorm: vorm 64">
              <a:extLst>
                <a:ext uri="{FF2B5EF4-FFF2-40B4-BE49-F238E27FC236}">
                  <a16:creationId xmlns:a16="http://schemas.microsoft.com/office/drawing/2014/main" id="{2D326225-3BD8-D95C-3B8C-B9B9970E03CF}"/>
                </a:ext>
              </a:extLst>
            </p:cNvPr>
            <p:cNvSpPr/>
            <p:nvPr/>
          </p:nvSpPr>
          <p:spPr>
            <a:xfrm>
              <a:off x="10341090" y="2847774"/>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2 h 20383"/>
                <a:gd name="connsiteX14" fmla="*/ 10192 w 20383"/>
                <a:gd name="connsiteY14" fmla="*/ 20383 h 20383"/>
                <a:gd name="connsiteX15" fmla="*/ 14097 w 20383"/>
                <a:gd name="connsiteY15" fmla="*/ 19622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2"/>
                  </a:cubicBezTo>
                  <a:cubicBezTo>
                    <a:pt x="7525" y="20098"/>
                    <a:pt x="8858" y="20383"/>
                    <a:pt x="10192" y="20383"/>
                  </a:cubicBezTo>
                  <a:cubicBezTo>
                    <a:pt x="11525" y="20383"/>
                    <a:pt x="12859" y="20098"/>
                    <a:pt x="14097" y="19622"/>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6" name="Vrije vorm: vorm 65">
              <a:extLst>
                <a:ext uri="{FF2B5EF4-FFF2-40B4-BE49-F238E27FC236}">
                  <a16:creationId xmlns:a16="http://schemas.microsoft.com/office/drawing/2014/main" id="{77A2A6E7-80A8-4DFA-1B03-E165C54CCF35}"/>
                </a:ext>
              </a:extLst>
            </p:cNvPr>
            <p:cNvSpPr/>
            <p:nvPr/>
          </p:nvSpPr>
          <p:spPr>
            <a:xfrm>
              <a:off x="9924038" y="2854663"/>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7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7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4" y="4858"/>
                    <a:pt x="12859" y="4096"/>
                  </a:cubicBezTo>
                  <a:cubicBezTo>
                    <a:pt x="12478" y="3238"/>
                    <a:pt x="12002" y="2572"/>
                    <a:pt x="11430" y="1905"/>
                  </a:cubicBezTo>
                  <a:cubicBezTo>
                    <a:pt x="10763" y="1238"/>
                    <a:pt x="10096" y="762"/>
                    <a:pt x="9239" y="476"/>
                  </a:cubicBezTo>
                  <a:cubicBezTo>
                    <a:pt x="8382" y="95"/>
                    <a:pt x="7525" y="0"/>
                    <a:pt x="6667" y="0"/>
                  </a:cubicBezTo>
                  <a:cubicBezTo>
                    <a:pt x="5810" y="0"/>
                    <a:pt x="4858" y="190"/>
                    <a:pt x="4096" y="476"/>
                  </a:cubicBezTo>
                  <a:cubicBezTo>
                    <a:pt x="3239" y="857"/>
                    <a:pt x="2572" y="1333"/>
                    <a:pt x="1905" y="1905"/>
                  </a:cubicBezTo>
                  <a:cubicBezTo>
                    <a:pt x="1238" y="2572"/>
                    <a:pt x="762" y="3238"/>
                    <a:pt x="476" y="4096"/>
                  </a:cubicBezTo>
                  <a:cubicBezTo>
                    <a:pt x="95" y="4953"/>
                    <a:pt x="0" y="5810"/>
                    <a:pt x="0" y="6667"/>
                  </a:cubicBezTo>
                  <a:cubicBezTo>
                    <a:pt x="0" y="7525"/>
                    <a:pt x="191" y="8477"/>
                    <a:pt x="476" y="9239"/>
                  </a:cubicBezTo>
                  <a:cubicBezTo>
                    <a:pt x="857" y="10096"/>
                    <a:pt x="1333" y="10763"/>
                    <a:pt x="1905" y="11430"/>
                  </a:cubicBezTo>
                  <a:cubicBezTo>
                    <a:pt x="2572" y="12097"/>
                    <a:pt x="3239" y="12573"/>
                    <a:pt x="4096" y="12859"/>
                  </a:cubicBezTo>
                  <a:cubicBezTo>
                    <a:pt x="4953" y="13240"/>
                    <a:pt x="5810" y="13335"/>
                    <a:pt x="6667" y="13335"/>
                  </a:cubicBezTo>
                  <a:cubicBezTo>
                    <a:pt x="7525" y="13335"/>
                    <a:pt x="8477" y="13144"/>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7" name="Vrije vorm: vorm 66">
              <a:extLst>
                <a:ext uri="{FF2B5EF4-FFF2-40B4-BE49-F238E27FC236}">
                  <a16:creationId xmlns:a16="http://schemas.microsoft.com/office/drawing/2014/main" id="{DC46D788-AEED-3F9E-6264-8AF793D671AD}"/>
                </a:ext>
              </a:extLst>
            </p:cNvPr>
            <p:cNvSpPr/>
            <p:nvPr/>
          </p:nvSpPr>
          <p:spPr>
            <a:xfrm>
              <a:off x="11192323" y="2412849"/>
              <a:ext cx="53248" cy="53248"/>
            </a:xfrm>
            <a:custGeom>
              <a:avLst/>
              <a:gdLst>
                <a:gd name="connsiteX0" fmla="*/ 23241 w 27241"/>
                <a:gd name="connsiteY0" fmla="*/ 23241 h 27241"/>
                <a:gd name="connsiteX1" fmla="*/ 26194 w 27241"/>
                <a:gd name="connsiteY1" fmla="*/ 18859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59 h 27241"/>
                <a:gd name="connsiteX12" fmla="*/ 4000 w 27241"/>
                <a:gd name="connsiteY12" fmla="*/ 23241 h 27241"/>
                <a:gd name="connsiteX13" fmla="*/ 8382 w 27241"/>
                <a:gd name="connsiteY13" fmla="*/ 26194 h 27241"/>
                <a:gd name="connsiteX14" fmla="*/ 13621 w 27241"/>
                <a:gd name="connsiteY14" fmla="*/ 27241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59"/>
                  </a:cubicBezTo>
                  <a:cubicBezTo>
                    <a:pt x="26860" y="17145"/>
                    <a:pt x="27242" y="15430"/>
                    <a:pt x="27242" y="13621"/>
                  </a:cubicBezTo>
                  <a:cubicBezTo>
                    <a:pt x="27242" y="11811"/>
                    <a:pt x="26860" y="10096"/>
                    <a:pt x="26194" y="8382"/>
                  </a:cubicBezTo>
                  <a:cubicBezTo>
                    <a:pt x="25527" y="6667"/>
                    <a:pt x="24479" y="5239"/>
                    <a:pt x="23241" y="4000"/>
                  </a:cubicBezTo>
                  <a:cubicBezTo>
                    <a:pt x="22003" y="2762"/>
                    <a:pt x="20479" y="1715"/>
                    <a:pt x="18859" y="1048"/>
                  </a:cubicBezTo>
                  <a:cubicBezTo>
                    <a:pt x="17145" y="381"/>
                    <a:pt x="15430" y="0"/>
                    <a:pt x="13621" y="0"/>
                  </a:cubicBezTo>
                  <a:cubicBezTo>
                    <a:pt x="11811" y="0"/>
                    <a:pt x="10096" y="381"/>
                    <a:pt x="8382" y="1048"/>
                  </a:cubicBezTo>
                  <a:cubicBezTo>
                    <a:pt x="6667" y="1715"/>
                    <a:pt x="5239" y="2762"/>
                    <a:pt x="4000" y="4000"/>
                  </a:cubicBezTo>
                  <a:cubicBezTo>
                    <a:pt x="2762" y="5239"/>
                    <a:pt x="1715" y="6763"/>
                    <a:pt x="1048" y="8382"/>
                  </a:cubicBezTo>
                  <a:cubicBezTo>
                    <a:pt x="381" y="10096"/>
                    <a:pt x="0" y="11811"/>
                    <a:pt x="0" y="13621"/>
                  </a:cubicBezTo>
                  <a:cubicBezTo>
                    <a:pt x="0" y="15430"/>
                    <a:pt x="381" y="17145"/>
                    <a:pt x="1048" y="18859"/>
                  </a:cubicBezTo>
                  <a:cubicBezTo>
                    <a:pt x="1715" y="20574"/>
                    <a:pt x="2762" y="22003"/>
                    <a:pt x="4000" y="23241"/>
                  </a:cubicBezTo>
                  <a:cubicBezTo>
                    <a:pt x="5239" y="24479"/>
                    <a:pt x="6763" y="25527"/>
                    <a:pt x="8382" y="26194"/>
                  </a:cubicBezTo>
                  <a:cubicBezTo>
                    <a:pt x="10001" y="26860"/>
                    <a:pt x="11811" y="27241"/>
                    <a:pt x="13621" y="27241"/>
                  </a:cubicBezTo>
                  <a:cubicBezTo>
                    <a:pt x="15430" y="27241"/>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8" name="Vrije vorm: vorm 67">
              <a:extLst>
                <a:ext uri="{FF2B5EF4-FFF2-40B4-BE49-F238E27FC236}">
                  <a16:creationId xmlns:a16="http://schemas.microsoft.com/office/drawing/2014/main" id="{36754132-0335-4E1C-2087-0FC822229A45}"/>
                </a:ext>
              </a:extLst>
            </p:cNvPr>
            <p:cNvSpPr/>
            <p:nvPr/>
          </p:nvSpPr>
          <p:spPr>
            <a:xfrm>
              <a:off x="10770803" y="2422902"/>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6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6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2 h 20383"/>
                <a:gd name="connsiteX14" fmla="*/ 10192 w 20383"/>
                <a:gd name="connsiteY14" fmla="*/ 20384 h 20383"/>
                <a:gd name="connsiteX15" fmla="*/ 14097 w 20383"/>
                <a:gd name="connsiteY15" fmla="*/ 19622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6"/>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6"/>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2"/>
                  </a:cubicBezTo>
                  <a:cubicBezTo>
                    <a:pt x="7525" y="20098"/>
                    <a:pt x="8858" y="20384"/>
                    <a:pt x="10192" y="20384"/>
                  </a:cubicBezTo>
                  <a:cubicBezTo>
                    <a:pt x="11525" y="20384"/>
                    <a:pt x="12859" y="20098"/>
                    <a:pt x="14097" y="19622"/>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69" name="Vrije vorm: vorm 68">
              <a:extLst>
                <a:ext uri="{FF2B5EF4-FFF2-40B4-BE49-F238E27FC236}">
                  <a16:creationId xmlns:a16="http://schemas.microsoft.com/office/drawing/2014/main" id="{00B57EF1-5DF8-3B52-3D6D-BE79D873C535}"/>
                </a:ext>
              </a:extLst>
            </p:cNvPr>
            <p:cNvSpPr/>
            <p:nvPr/>
          </p:nvSpPr>
          <p:spPr>
            <a:xfrm>
              <a:off x="10348352" y="2426625"/>
              <a:ext cx="26064" cy="26066"/>
            </a:xfrm>
            <a:custGeom>
              <a:avLst/>
              <a:gdLst>
                <a:gd name="connsiteX0" fmla="*/ 11430 w 13334"/>
                <a:gd name="connsiteY0" fmla="*/ 11430 h 13335"/>
                <a:gd name="connsiteX1" fmla="*/ 12859 w 13334"/>
                <a:gd name="connsiteY1" fmla="*/ 9239 h 13335"/>
                <a:gd name="connsiteX2" fmla="*/ 13335 w 13334"/>
                <a:gd name="connsiteY2" fmla="*/ 6668 h 13335"/>
                <a:gd name="connsiteX3" fmla="*/ 12859 w 13334"/>
                <a:gd name="connsiteY3" fmla="*/ 4096 h 13335"/>
                <a:gd name="connsiteX4" fmla="*/ 11430 w 13334"/>
                <a:gd name="connsiteY4" fmla="*/ 1905 h 13335"/>
                <a:gd name="connsiteX5" fmla="*/ 9239 w 13334"/>
                <a:gd name="connsiteY5" fmla="*/ 476 h 13335"/>
                <a:gd name="connsiteX6" fmla="*/ 6667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8 h 13335"/>
                <a:gd name="connsiteX11" fmla="*/ 476 w 13334"/>
                <a:gd name="connsiteY11" fmla="*/ 9239 h 13335"/>
                <a:gd name="connsiteX12" fmla="*/ 1905 w 13334"/>
                <a:gd name="connsiteY12" fmla="*/ 11430 h 13335"/>
                <a:gd name="connsiteX13" fmla="*/ 4096 w 13334"/>
                <a:gd name="connsiteY13" fmla="*/ 12859 h 13335"/>
                <a:gd name="connsiteX14" fmla="*/ 6667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7"/>
                    <a:pt x="12859" y="9239"/>
                  </a:cubicBezTo>
                  <a:cubicBezTo>
                    <a:pt x="13240" y="8382"/>
                    <a:pt x="13335" y="7525"/>
                    <a:pt x="13335" y="6668"/>
                  </a:cubicBezTo>
                  <a:cubicBezTo>
                    <a:pt x="13335" y="5810"/>
                    <a:pt x="13144" y="4858"/>
                    <a:pt x="12859" y="4096"/>
                  </a:cubicBezTo>
                  <a:cubicBezTo>
                    <a:pt x="12478" y="3239"/>
                    <a:pt x="12001" y="2572"/>
                    <a:pt x="11430" y="1905"/>
                  </a:cubicBezTo>
                  <a:cubicBezTo>
                    <a:pt x="10763" y="1238"/>
                    <a:pt x="10096" y="762"/>
                    <a:pt x="9239" y="476"/>
                  </a:cubicBezTo>
                  <a:cubicBezTo>
                    <a:pt x="8382" y="95"/>
                    <a:pt x="7525" y="0"/>
                    <a:pt x="6667" y="0"/>
                  </a:cubicBezTo>
                  <a:cubicBezTo>
                    <a:pt x="5810" y="0"/>
                    <a:pt x="4858" y="191"/>
                    <a:pt x="4096" y="476"/>
                  </a:cubicBezTo>
                  <a:cubicBezTo>
                    <a:pt x="3239" y="857"/>
                    <a:pt x="2572" y="1333"/>
                    <a:pt x="1905" y="1905"/>
                  </a:cubicBezTo>
                  <a:cubicBezTo>
                    <a:pt x="1238" y="2572"/>
                    <a:pt x="762" y="3239"/>
                    <a:pt x="476" y="4096"/>
                  </a:cubicBezTo>
                  <a:cubicBezTo>
                    <a:pt x="95" y="4953"/>
                    <a:pt x="0" y="5810"/>
                    <a:pt x="0" y="6668"/>
                  </a:cubicBezTo>
                  <a:cubicBezTo>
                    <a:pt x="0" y="7525"/>
                    <a:pt x="191" y="8477"/>
                    <a:pt x="476" y="9239"/>
                  </a:cubicBezTo>
                  <a:cubicBezTo>
                    <a:pt x="857" y="10097"/>
                    <a:pt x="1333" y="10763"/>
                    <a:pt x="1905" y="11430"/>
                  </a:cubicBezTo>
                  <a:cubicBezTo>
                    <a:pt x="2476" y="12097"/>
                    <a:pt x="3239" y="12573"/>
                    <a:pt x="4096" y="12859"/>
                  </a:cubicBezTo>
                  <a:cubicBezTo>
                    <a:pt x="4953" y="13240"/>
                    <a:pt x="5810" y="13335"/>
                    <a:pt x="6667" y="13335"/>
                  </a:cubicBezTo>
                  <a:cubicBezTo>
                    <a:pt x="7525" y="13335"/>
                    <a:pt x="8477" y="13145"/>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0" name="Vrije vorm: vorm 69">
              <a:extLst>
                <a:ext uri="{FF2B5EF4-FFF2-40B4-BE49-F238E27FC236}">
                  <a16:creationId xmlns:a16="http://schemas.microsoft.com/office/drawing/2014/main" id="{FED26408-7F31-592D-3BBE-D991F900F6AC}"/>
                </a:ext>
              </a:extLst>
            </p:cNvPr>
            <p:cNvSpPr/>
            <p:nvPr/>
          </p:nvSpPr>
          <p:spPr>
            <a:xfrm>
              <a:off x="11185062" y="1979412"/>
              <a:ext cx="66653" cy="66653"/>
            </a:xfrm>
            <a:custGeom>
              <a:avLst/>
              <a:gdLst>
                <a:gd name="connsiteX0" fmla="*/ 29051 w 34099"/>
                <a:gd name="connsiteY0" fmla="*/ 29051 h 34099"/>
                <a:gd name="connsiteX1" fmla="*/ 32766 w 34099"/>
                <a:gd name="connsiteY1" fmla="*/ 23527 h 34099"/>
                <a:gd name="connsiteX2" fmla="*/ 34099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0" y="27432"/>
                    <a:pt x="31909" y="25622"/>
                    <a:pt x="32766" y="23527"/>
                  </a:cubicBezTo>
                  <a:cubicBezTo>
                    <a:pt x="33623" y="21431"/>
                    <a:pt x="34099" y="19240"/>
                    <a:pt x="34099" y="17050"/>
                  </a:cubicBezTo>
                  <a:cubicBezTo>
                    <a:pt x="34099" y="14859"/>
                    <a:pt x="33623" y="12668"/>
                    <a:pt x="32766" y="10573"/>
                  </a:cubicBezTo>
                  <a:cubicBezTo>
                    <a:pt x="31909" y="8477"/>
                    <a:pt x="30670"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7" y="30670"/>
                    <a:pt x="8477" y="31909"/>
                    <a:pt x="10573" y="32766"/>
                  </a:cubicBezTo>
                  <a:cubicBezTo>
                    <a:pt x="12668" y="33623"/>
                    <a:pt x="14859" y="34100"/>
                    <a:pt x="17050" y="34100"/>
                  </a:cubicBezTo>
                  <a:cubicBezTo>
                    <a:pt x="19240" y="34100"/>
                    <a:pt x="21431" y="33623"/>
                    <a:pt x="23527" y="32766"/>
                  </a:cubicBezTo>
                  <a:cubicBezTo>
                    <a:pt x="25622" y="31909"/>
                    <a:pt x="27432" y="30670"/>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1" name="Vrije vorm: vorm 70">
              <a:extLst>
                <a:ext uri="{FF2B5EF4-FFF2-40B4-BE49-F238E27FC236}">
                  <a16:creationId xmlns:a16="http://schemas.microsoft.com/office/drawing/2014/main" id="{7E3FBE48-ABAF-72F2-12D1-3C61D2C89F68}"/>
                </a:ext>
              </a:extLst>
            </p:cNvPr>
            <p:cNvSpPr/>
            <p:nvPr/>
          </p:nvSpPr>
          <p:spPr>
            <a:xfrm>
              <a:off x="10764100" y="1986115"/>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1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1 h 27241"/>
                <a:gd name="connsiteX9" fmla="*/ 1048 w 27241"/>
                <a:gd name="connsiteY9" fmla="*/ 8382 h 27241"/>
                <a:gd name="connsiteX10" fmla="*/ 0 w 27241"/>
                <a:gd name="connsiteY10" fmla="*/ 13621 h 27241"/>
                <a:gd name="connsiteX11" fmla="*/ 1048 w 27241"/>
                <a:gd name="connsiteY11" fmla="*/ 18860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0" y="17145"/>
                    <a:pt x="27242" y="15431"/>
                    <a:pt x="27242" y="13621"/>
                  </a:cubicBezTo>
                  <a:cubicBezTo>
                    <a:pt x="27242" y="11811"/>
                    <a:pt x="26860" y="10097"/>
                    <a:pt x="26194" y="8382"/>
                  </a:cubicBezTo>
                  <a:cubicBezTo>
                    <a:pt x="25527" y="6668"/>
                    <a:pt x="24479" y="5239"/>
                    <a:pt x="23241" y="4001"/>
                  </a:cubicBezTo>
                  <a:cubicBezTo>
                    <a:pt x="22003" y="2762"/>
                    <a:pt x="20479" y="1715"/>
                    <a:pt x="18859" y="1048"/>
                  </a:cubicBezTo>
                  <a:cubicBezTo>
                    <a:pt x="17240" y="381"/>
                    <a:pt x="15430" y="0"/>
                    <a:pt x="13621" y="0"/>
                  </a:cubicBezTo>
                  <a:cubicBezTo>
                    <a:pt x="11811" y="0"/>
                    <a:pt x="10096" y="381"/>
                    <a:pt x="8382" y="1048"/>
                  </a:cubicBezTo>
                  <a:cubicBezTo>
                    <a:pt x="6667" y="1715"/>
                    <a:pt x="5239" y="2762"/>
                    <a:pt x="4000" y="4001"/>
                  </a:cubicBezTo>
                  <a:cubicBezTo>
                    <a:pt x="2762" y="5239"/>
                    <a:pt x="1715" y="6763"/>
                    <a:pt x="1048" y="8382"/>
                  </a:cubicBezTo>
                  <a:cubicBezTo>
                    <a:pt x="381" y="10097"/>
                    <a:pt x="0" y="11811"/>
                    <a:pt x="0" y="13621"/>
                  </a:cubicBezTo>
                  <a:cubicBezTo>
                    <a:pt x="0" y="15431"/>
                    <a:pt x="381" y="17145"/>
                    <a:pt x="1048" y="18860"/>
                  </a:cubicBezTo>
                  <a:cubicBezTo>
                    <a:pt x="1715" y="20574"/>
                    <a:pt x="2762" y="22003"/>
                    <a:pt x="4000" y="23241"/>
                  </a:cubicBezTo>
                  <a:cubicBezTo>
                    <a:pt x="5239" y="24479"/>
                    <a:pt x="6763" y="25527"/>
                    <a:pt x="8382" y="26194"/>
                  </a:cubicBezTo>
                  <a:cubicBezTo>
                    <a:pt x="10001" y="26860"/>
                    <a:pt x="11811" y="27242"/>
                    <a:pt x="13621" y="27242"/>
                  </a:cubicBezTo>
                  <a:cubicBezTo>
                    <a:pt x="15430" y="27242"/>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2" name="Vrije vorm: vorm 71">
              <a:extLst>
                <a:ext uri="{FF2B5EF4-FFF2-40B4-BE49-F238E27FC236}">
                  <a16:creationId xmlns:a16="http://schemas.microsoft.com/office/drawing/2014/main" id="{953C28DB-DADA-6123-F8FB-C47A2C7CE872}"/>
                </a:ext>
              </a:extLst>
            </p:cNvPr>
            <p:cNvSpPr/>
            <p:nvPr/>
          </p:nvSpPr>
          <p:spPr>
            <a:xfrm>
              <a:off x="10341090" y="1992818"/>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6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6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6"/>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6"/>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3" name="Vrije vorm: vorm 72">
              <a:extLst>
                <a:ext uri="{FF2B5EF4-FFF2-40B4-BE49-F238E27FC236}">
                  <a16:creationId xmlns:a16="http://schemas.microsoft.com/office/drawing/2014/main" id="{2B36FB95-9FF5-70BF-0504-087ADD7DC24C}"/>
                </a:ext>
              </a:extLst>
            </p:cNvPr>
            <p:cNvSpPr/>
            <p:nvPr/>
          </p:nvSpPr>
          <p:spPr>
            <a:xfrm>
              <a:off x="9924038" y="2001569"/>
              <a:ext cx="26064" cy="26066"/>
            </a:xfrm>
            <a:custGeom>
              <a:avLst/>
              <a:gdLst>
                <a:gd name="connsiteX0" fmla="*/ 11430 w 13334"/>
                <a:gd name="connsiteY0" fmla="*/ 11430 h 13335"/>
                <a:gd name="connsiteX1" fmla="*/ 12859 w 13334"/>
                <a:gd name="connsiteY1" fmla="*/ 9239 h 13335"/>
                <a:gd name="connsiteX2" fmla="*/ 13335 w 13334"/>
                <a:gd name="connsiteY2" fmla="*/ 6668 h 13335"/>
                <a:gd name="connsiteX3" fmla="*/ 12859 w 13334"/>
                <a:gd name="connsiteY3" fmla="*/ 4096 h 13335"/>
                <a:gd name="connsiteX4" fmla="*/ 11430 w 13334"/>
                <a:gd name="connsiteY4" fmla="*/ 1905 h 13335"/>
                <a:gd name="connsiteX5" fmla="*/ 9239 w 13334"/>
                <a:gd name="connsiteY5" fmla="*/ 476 h 13335"/>
                <a:gd name="connsiteX6" fmla="*/ 6667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8 h 13335"/>
                <a:gd name="connsiteX11" fmla="*/ 476 w 13334"/>
                <a:gd name="connsiteY11" fmla="*/ 9239 h 13335"/>
                <a:gd name="connsiteX12" fmla="*/ 1905 w 13334"/>
                <a:gd name="connsiteY12" fmla="*/ 11430 h 13335"/>
                <a:gd name="connsiteX13" fmla="*/ 4096 w 13334"/>
                <a:gd name="connsiteY13" fmla="*/ 12859 h 13335"/>
                <a:gd name="connsiteX14" fmla="*/ 6667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7"/>
                    <a:pt x="12859" y="9239"/>
                  </a:cubicBezTo>
                  <a:cubicBezTo>
                    <a:pt x="13240" y="8382"/>
                    <a:pt x="13335" y="7525"/>
                    <a:pt x="13335" y="6668"/>
                  </a:cubicBezTo>
                  <a:cubicBezTo>
                    <a:pt x="13335" y="5810"/>
                    <a:pt x="13144" y="4858"/>
                    <a:pt x="12859" y="4096"/>
                  </a:cubicBezTo>
                  <a:cubicBezTo>
                    <a:pt x="12478" y="3239"/>
                    <a:pt x="12002" y="2572"/>
                    <a:pt x="11430" y="1905"/>
                  </a:cubicBezTo>
                  <a:cubicBezTo>
                    <a:pt x="10763" y="1238"/>
                    <a:pt x="10096" y="762"/>
                    <a:pt x="9239" y="476"/>
                  </a:cubicBezTo>
                  <a:cubicBezTo>
                    <a:pt x="8382" y="95"/>
                    <a:pt x="7525" y="0"/>
                    <a:pt x="6667" y="0"/>
                  </a:cubicBezTo>
                  <a:cubicBezTo>
                    <a:pt x="5810" y="0"/>
                    <a:pt x="4858" y="191"/>
                    <a:pt x="4096" y="476"/>
                  </a:cubicBezTo>
                  <a:cubicBezTo>
                    <a:pt x="3239" y="857"/>
                    <a:pt x="2572" y="1334"/>
                    <a:pt x="1905" y="1905"/>
                  </a:cubicBezTo>
                  <a:cubicBezTo>
                    <a:pt x="1238" y="2572"/>
                    <a:pt x="762" y="3239"/>
                    <a:pt x="476" y="4096"/>
                  </a:cubicBezTo>
                  <a:cubicBezTo>
                    <a:pt x="95" y="4953"/>
                    <a:pt x="0" y="5810"/>
                    <a:pt x="0" y="6668"/>
                  </a:cubicBezTo>
                  <a:cubicBezTo>
                    <a:pt x="0" y="7525"/>
                    <a:pt x="191" y="8477"/>
                    <a:pt x="476" y="9239"/>
                  </a:cubicBezTo>
                  <a:cubicBezTo>
                    <a:pt x="857" y="10097"/>
                    <a:pt x="1333" y="10763"/>
                    <a:pt x="1905" y="11430"/>
                  </a:cubicBezTo>
                  <a:cubicBezTo>
                    <a:pt x="2477" y="12097"/>
                    <a:pt x="3239" y="12573"/>
                    <a:pt x="4096" y="12859"/>
                  </a:cubicBezTo>
                  <a:cubicBezTo>
                    <a:pt x="4953" y="13240"/>
                    <a:pt x="5810" y="13335"/>
                    <a:pt x="6667" y="13335"/>
                  </a:cubicBezTo>
                  <a:cubicBezTo>
                    <a:pt x="7525" y="13335"/>
                    <a:pt x="8477" y="13145"/>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4" name="Vrije vorm: vorm 73">
              <a:extLst>
                <a:ext uri="{FF2B5EF4-FFF2-40B4-BE49-F238E27FC236}">
                  <a16:creationId xmlns:a16="http://schemas.microsoft.com/office/drawing/2014/main" id="{114998FE-C4DD-EAD9-FB9E-85895A34A8BD}"/>
                </a:ext>
              </a:extLst>
            </p:cNvPr>
            <p:cNvSpPr/>
            <p:nvPr/>
          </p:nvSpPr>
          <p:spPr>
            <a:xfrm>
              <a:off x="11178918" y="1543371"/>
              <a:ext cx="79685" cy="79685"/>
            </a:xfrm>
            <a:custGeom>
              <a:avLst/>
              <a:gdLst>
                <a:gd name="connsiteX0" fmla="*/ 34861 w 40766"/>
                <a:gd name="connsiteY0" fmla="*/ 34862 h 40766"/>
                <a:gd name="connsiteX1" fmla="*/ 39243 w 40766"/>
                <a:gd name="connsiteY1" fmla="*/ 28194 h 40766"/>
                <a:gd name="connsiteX2" fmla="*/ 40767 w 40766"/>
                <a:gd name="connsiteY2" fmla="*/ 20384 h 40766"/>
                <a:gd name="connsiteX3" fmla="*/ 39243 w 40766"/>
                <a:gd name="connsiteY3" fmla="*/ 12573 h 40766"/>
                <a:gd name="connsiteX4" fmla="*/ 34861 w 40766"/>
                <a:gd name="connsiteY4" fmla="*/ 5906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6 h 40766"/>
                <a:gd name="connsiteX9" fmla="*/ 1524 w 40766"/>
                <a:gd name="connsiteY9" fmla="*/ 12573 h 40766"/>
                <a:gd name="connsiteX10" fmla="*/ 0 w 40766"/>
                <a:gd name="connsiteY10" fmla="*/ 20384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7"/>
                    <a:pt x="38290" y="30766"/>
                    <a:pt x="39243" y="28194"/>
                  </a:cubicBezTo>
                  <a:cubicBezTo>
                    <a:pt x="40291" y="25718"/>
                    <a:pt x="40767" y="23051"/>
                    <a:pt x="40767" y="20384"/>
                  </a:cubicBezTo>
                  <a:cubicBezTo>
                    <a:pt x="40767" y="17717"/>
                    <a:pt x="40291" y="15050"/>
                    <a:pt x="39243" y="12573"/>
                  </a:cubicBezTo>
                  <a:cubicBezTo>
                    <a:pt x="38195" y="10096"/>
                    <a:pt x="36767" y="7906"/>
                    <a:pt x="34861" y="5906"/>
                  </a:cubicBezTo>
                  <a:cubicBezTo>
                    <a:pt x="32956" y="4000"/>
                    <a:pt x="30766" y="2477"/>
                    <a:pt x="28194" y="1524"/>
                  </a:cubicBezTo>
                  <a:cubicBezTo>
                    <a:pt x="25717" y="476"/>
                    <a:pt x="23050" y="0"/>
                    <a:pt x="20383" y="0"/>
                  </a:cubicBezTo>
                  <a:cubicBezTo>
                    <a:pt x="17717" y="0"/>
                    <a:pt x="15050" y="476"/>
                    <a:pt x="12573" y="1524"/>
                  </a:cubicBezTo>
                  <a:cubicBezTo>
                    <a:pt x="10096" y="2572"/>
                    <a:pt x="7906" y="4000"/>
                    <a:pt x="5905" y="5906"/>
                  </a:cubicBezTo>
                  <a:cubicBezTo>
                    <a:pt x="4000" y="7810"/>
                    <a:pt x="2476" y="10001"/>
                    <a:pt x="1524" y="12573"/>
                  </a:cubicBezTo>
                  <a:cubicBezTo>
                    <a:pt x="476" y="15050"/>
                    <a:pt x="0" y="17717"/>
                    <a:pt x="0" y="20384"/>
                  </a:cubicBezTo>
                  <a:cubicBezTo>
                    <a:pt x="0" y="23051"/>
                    <a:pt x="476" y="25718"/>
                    <a:pt x="1524" y="28194"/>
                  </a:cubicBezTo>
                  <a:cubicBezTo>
                    <a:pt x="2572" y="30671"/>
                    <a:pt x="4000" y="32861"/>
                    <a:pt x="5905" y="34862"/>
                  </a:cubicBezTo>
                  <a:cubicBezTo>
                    <a:pt x="7810" y="36766"/>
                    <a:pt x="10001" y="38291"/>
                    <a:pt x="12573" y="39243"/>
                  </a:cubicBezTo>
                  <a:cubicBezTo>
                    <a:pt x="15050" y="40291"/>
                    <a:pt x="17717" y="40767"/>
                    <a:pt x="20383" y="40767"/>
                  </a:cubicBezTo>
                  <a:cubicBezTo>
                    <a:pt x="23050" y="40767"/>
                    <a:pt x="25717" y="40291"/>
                    <a:pt x="28194" y="39243"/>
                  </a:cubicBezTo>
                  <a:cubicBezTo>
                    <a:pt x="30671" y="38195"/>
                    <a:pt x="32861" y="36766"/>
                    <a:pt x="34861"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5" name="Vrije vorm: vorm 74">
              <a:extLst>
                <a:ext uri="{FF2B5EF4-FFF2-40B4-BE49-F238E27FC236}">
                  <a16:creationId xmlns:a16="http://schemas.microsoft.com/office/drawing/2014/main" id="{FEDAFEA2-2D24-0BF5-EE7F-8F07E9943FD5}"/>
                </a:ext>
              </a:extLst>
            </p:cNvPr>
            <p:cNvSpPr/>
            <p:nvPr/>
          </p:nvSpPr>
          <p:spPr>
            <a:xfrm>
              <a:off x="10757957" y="1550073"/>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1"/>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1"/>
                    <a:pt x="476" y="21431"/>
                    <a:pt x="1333" y="23527"/>
                  </a:cubicBezTo>
                  <a:cubicBezTo>
                    <a:pt x="2191" y="25622"/>
                    <a:pt x="3429" y="27432"/>
                    <a:pt x="5048" y="29051"/>
                  </a:cubicBezTo>
                  <a:cubicBezTo>
                    <a:pt x="6667" y="30671"/>
                    <a:pt x="8477" y="31909"/>
                    <a:pt x="10573" y="32766"/>
                  </a:cubicBezTo>
                  <a:cubicBezTo>
                    <a:pt x="12668" y="33623"/>
                    <a:pt x="14859" y="34100"/>
                    <a:pt x="17050" y="34100"/>
                  </a:cubicBezTo>
                  <a:cubicBezTo>
                    <a:pt x="19240" y="34100"/>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6" name="Vrije vorm: vorm 75">
              <a:extLst>
                <a:ext uri="{FF2B5EF4-FFF2-40B4-BE49-F238E27FC236}">
                  <a16:creationId xmlns:a16="http://schemas.microsoft.com/office/drawing/2014/main" id="{815E0AB8-63CB-BC0B-4F14-209CB427FE82}"/>
                </a:ext>
              </a:extLst>
            </p:cNvPr>
            <p:cNvSpPr/>
            <p:nvPr/>
          </p:nvSpPr>
          <p:spPr>
            <a:xfrm>
              <a:off x="10334388" y="1556588"/>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60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0" y="17145"/>
                    <a:pt x="27242" y="15431"/>
                    <a:pt x="27242" y="13621"/>
                  </a:cubicBezTo>
                  <a:cubicBezTo>
                    <a:pt x="27242" y="11811"/>
                    <a:pt x="26860" y="10097"/>
                    <a:pt x="26194" y="8382"/>
                  </a:cubicBezTo>
                  <a:cubicBezTo>
                    <a:pt x="25527" y="6667"/>
                    <a:pt x="24479" y="5239"/>
                    <a:pt x="23241" y="4000"/>
                  </a:cubicBezTo>
                  <a:cubicBezTo>
                    <a:pt x="22003" y="2762"/>
                    <a:pt x="20479" y="1714"/>
                    <a:pt x="18859" y="1048"/>
                  </a:cubicBezTo>
                  <a:cubicBezTo>
                    <a:pt x="17240" y="381"/>
                    <a:pt x="15430" y="0"/>
                    <a:pt x="13621" y="0"/>
                  </a:cubicBezTo>
                  <a:cubicBezTo>
                    <a:pt x="11811" y="0"/>
                    <a:pt x="10096" y="381"/>
                    <a:pt x="8382" y="1048"/>
                  </a:cubicBezTo>
                  <a:cubicBezTo>
                    <a:pt x="6667" y="1714"/>
                    <a:pt x="5239" y="2762"/>
                    <a:pt x="4000" y="4000"/>
                  </a:cubicBezTo>
                  <a:cubicBezTo>
                    <a:pt x="2762" y="5239"/>
                    <a:pt x="1715" y="6763"/>
                    <a:pt x="1048" y="8382"/>
                  </a:cubicBezTo>
                  <a:cubicBezTo>
                    <a:pt x="381" y="10097"/>
                    <a:pt x="0" y="11811"/>
                    <a:pt x="0" y="13621"/>
                  </a:cubicBezTo>
                  <a:cubicBezTo>
                    <a:pt x="0" y="15431"/>
                    <a:pt x="381" y="17145"/>
                    <a:pt x="1048" y="18860"/>
                  </a:cubicBezTo>
                  <a:cubicBezTo>
                    <a:pt x="1715" y="20574"/>
                    <a:pt x="2762" y="22003"/>
                    <a:pt x="4000" y="23241"/>
                  </a:cubicBezTo>
                  <a:cubicBezTo>
                    <a:pt x="5239" y="24479"/>
                    <a:pt x="6763" y="25527"/>
                    <a:pt x="8382" y="26194"/>
                  </a:cubicBezTo>
                  <a:cubicBezTo>
                    <a:pt x="10001" y="26861"/>
                    <a:pt x="11811" y="27242"/>
                    <a:pt x="13621" y="27242"/>
                  </a:cubicBezTo>
                  <a:cubicBezTo>
                    <a:pt x="15430" y="27242"/>
                    <a:pt x="17145" y="26861"/>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7" name="Vrije vorm: vorm 76">
              <a:extLst>
                <a:ext uri="{FF2B5EF4-FFF2-40B4-BE49-F238E27FC236}">
                  <a16:creationId xmlns:a16="http://schemas.microsoft.com/office/drawing/2014/main" id="{F1D03A34-892D-689D-4F34-BB48FA140546}"/>
                </a:ext>
              </a:extLst>
            </p:cNvPr>
            <p:cNvSpPr/>
            <p:nvPr/>
          </p:nvSpPr>
          <p:spPr>
            <a:xfrm>
              <a:off x="9915101" y="1561989"/>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6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6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2 h 20383"/>
                <a:gd name="connsiteX14" fmla="*/ 10192 w 20383"/>
                <a:gd name="connsiteY14" fmla="*/ 20384 h 20383"/>
                <a:gd name="connsiteX15" fmla="*/ 14097 w 20383"/>
                <a:gd name="connsiteY15" fmla="*/ 19622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6"/>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6"/>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2"/>
                  </a:cubicBezTo>
                  <a:cubicBezTo>
                    <a:pt x="7525" y="20098"/>
                    <a:pt x="8858" y="20384"/>
                    <a:pt x="10192" y="20384"/>
                  </a:cubicBezTo>
                  <a:cubicBezTo>
                    <a:pt x="11525" y="20384"/>
                    <a:pt x="12859" y="20098"/>
                    <a:pt x="14097" y="19622"/>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78" name="Vrije vorm: vorm 77">
              <a:extLst>
                <a:ext uri="{FF2B5EF4-FFF2-40B4-BE49-F238E27FC236}">
                  <a16:creationId xmlns:a16="http://schemas.microsoft.com/office/drawing/2014/main" id="{60FC53D6-343D-AF72-A127-D3F026FEA18A}"/>
                </a:ext>
              </a:extLst>
            </p:cNvPr>
            <p:cNvSpPr/>
            <p:nvPr/>
          </p:nvSpPr>
          <p:spPr>
            <a:xfrm>
              <a:off x="9492836" y="1569434"/>
              <a:ext cx="26064" cy="26066"/>
            </a:xfrm>
            <a:custGeom>
              <a:avLst/>
              <a:gdLst>
                <a:gd name="connsiteX0" fmla="*/ 11430 w 13334"/>
                <a:gd name="connsiteY0" fmla="*/ 11430 h 13335"/>
                <a:gd name="connsiteX1" fmla="*/ 12859 w 13334"/>
                <a:gd name="connsiteY1" fmla="*/ 9239 h 13335"/>
                <a:gd name="connsiteX2" fmla="*/ 13335 w 13334"/>
                <a:gd name="connsiteY2" fmla="*/ 6668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8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8"/>
                  </a:cubicBezTo>
                  <a:cubicBezTo>
                    <a:pt x="13335" y="5810"/>
                    <a:pt x="13145" y="4858"/>
                    <a:pt x="12859" y="4096"/>
                  </a:cubicBezTo>
                  <a:cubicBezTo>
                    <a:pt x="12478" y="3238"/>
                    <a:pt x="12002" y="2572"/>
                    <a:pt x="11430" y="1905"/>
                  </a:cubicBezTo>
                  <a:cubicBezTo>
                    <a:pt x="10763" y="1238"/>
                    <a:pt x="10097" y="762"/>
                    <a:pt x="9239" y="476"/>
                  </a:cubicBezTo>
                  <a:cubicBezTo>
                    <a:pt x="8382" y="190"/>
                    <a:pt x="7525" y="0"/>
                    <a:pt x="6668" y="0"/>
                  </a:cubicBezTo>
                  <a:cubicBezTo>
                    <a:pt x="5810" y="0"/>
                    <a:pt x="4858" y="190"/>
                    <a:pt x="4096" y="476"/>
                  </a:cubicBezTo>
                  <a:cubicBezTo>
                    <a:pt x="3239" y="857"/>
                    <a:pt x="2572" y="1333"/>
                    <a:pt x="1905" y="1905"/>
                  </a:cubicBezTo>
                  <a:cubicBezTo>
                    <a:pt x="1238" y="2572"/>
                    <a:pt x="762" y="3238"/>
                    <a:pt x="476" y="4096"/>
                  </a:cubicBezTo>
                  <a:cubicBezTo>
                    <a:pt x="95" y="4953"/>
                    <a:pt x="0" y="5810"/>
                    <a:pt x="0" y="6668"/>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5"/>
                    <a:pt x="9239" y="12859"/>
                  </a:cubicBezTo>
                  <a:cubicBezTo>
                    <a:pt x="10097" y="12478"/>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grpSp>
      <p:sp>
        <p:nvSpPr>
          <p:cNvPr id="80" name="Titel 1">
            <a:extLst>
              <a:ext uri="{FF2B5EF4-FFF2-40B4-BE49-F238E27FC236}">
                <a16:creationId xmlns:a16="http://schemas.microsoft.com/office/drawing/2014/main" id="{62A18A3F-59D6-9A1C-90B0-6B43B599D7C9}"/>
              </a:ext>
            </a:extLst>
          </p:cNvPr>
          <p:cNvSpPr>
            <a:spLocks noGrp="1"/>
          </p:cNvSpPr>
          <p:nvPr>
            <p:ph type="ctrTitle" hasCustomPrompt="1"/>
          </p:nvPr>
        </p:nvSpPr>
        <p:spPr>
          <a:xfrm>
            <a:off x="1524000" y="1927432"/>
            <a:ext cx="9144000" cy="706437"/>
          </a:xfrm>
        </p:spPr>
        <p:txBody>
          <a:bodyPr anchor="t">
            <a:normAutofit/>
          </a:bodyPr>
          <a:lstStyle>
            <a:lvl1pPr algn="l">
              <a:defRPr sz="4000" b="0" i="0">
                <a:solidFill>
                  <a:schemeClr val="tx2"/>
                </a:solidFill>
                <a:latin typeface="Glegoo" pitchFamily="2" charset="77"/>
                <a:cs typeface="Glegoo" pitchFamily="2" charset="77"/>
              </a:defRPr>
            </a:lvl1pPr>
          </a:lstStyle>
          <a:p>
            <a:r>
              <a:rPr lang="nl-NL" dirty="0"/>
              <a:t>The </a:t>
            </a:r>
            <a:r>
              <a:rPr lang="nl-NL" dirty="0" err="1"/>
              <a:t>title</a:t>
            </a:r>
            <a:r>
              <a:rPr lang="nl-NL" dirty="0"/>
              <a:t> of </a:t>
            </a:r>
            <a:r>
              <a:rPr lang="nl-NL" dirty="0" err="1"/>
              <a:t>your</a:t>
            </a:r>
            <a:r>
              <a:rPr lang="nl-NL" dirty="0"/>
              <a:t> </a:t>
            </a:r>
            <a:r>
              <a:rPr lang="nl-NL" dirty="0" err="1"/>
              <a:t>presentation</a:t>
            </a:r>
            <a:endParaRPr lang="nl-NL" dirty="0"/>
          </a:p>
        </p:txBody>
      </p:sp>
      <p:sp>
        <p:nvSpPr>
          <p:cNvPr id="81" name="Ondertitel 2">
            <a:extLst>
              <a:ext uri="{FF2B5EF4-FFF2-40B4-BE49-F238E27FC236}">
                <a16:creationId xmlns:a16="http://schemas.microsoft.com/office/drawing/2014/main" id="{6F0292C7-992E-B833-DF2A-CF621515EA78}"/>
              </a:ext>
            </a:extLst>
          </p:cNvPr>
          <p:cNvSpPr>
            <a:spLocks noGrp="1"/>
          </p:cNvSpPr>
          <p:nvPr>
            <p:ph type="subTitle" idx="1" hasCustomPrompt="1"/>
          </p:nvPr>
        </p:nvSpPr>
        <p:spPr>
          <a:xfrm>
            <a:off x="1524000" y="2737335"/>
            <a:ext cx="9144000" cy="691666"/>
          </a:xfrm>
        </p:spPr>
        <p:txBody>
          <a:bodyPr>
            <a:normAutofit/>
          </a:bodyPr>
          <a:lstStyle>
            <a:lvl1pPr marL="0" indent="0" algn="l">
              <a:buNone/>
              <a:defRPr sz="20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dirty="0" err="1"/>
              <a:t>And</a:t>
            </a:r>
            <a:r>
              <a:rPr lang="nl-NL" dirty="0"/>
              <a:t> a </a:t>
            </a:r>
            <a:r>
              <a:rPr lang="nl-NL" dirty="0" err="1"/>
              <a:t>possible</a:t>
            </a:r>
            <a:r>
              <a:rPr lang="nl-NL" dirty="0"/>
              <a:t> </a:t>
            </a:r>
            <a:r>
              <a:rPr lang="nl-NL" dirty="0" err="1"/>
              <a:t>subtitle</a:t>
            </a:r>
            <a:r>
              <a:rPr lang="nl-NL" dirty="0"/>
              <a:t> </a:t>
            </a:r>
          </a:p>
        </p:txBody>
      </p:sp>
      <p:sp>
        <p:nvSpPr>
          <p:cNvPr id="82" name="Tijdelijke aanduiding voor tekst 4">
            <a:extLst>
              <a:ext uri="{FF2B5EF4-FFF2-40B4-BE49-F238E27FC236}">
                <a16:creationId xmlns:a16="http://schemas.microsoft.com/office/drawing/2014/main" id="{E0F53E0C-CA4E-09E3-B2E8-20A29F30FFD8}"/>
              </a:ext>
            </a:extLst>
          </p:cNvPr>
          <p:cNvSpPr>
            <a:spLocks noGrp="1"/>
          </p:cNvSpPr>
          <p:nvPr>
            <p:ph type="body" sz="quarter" idx="13" hasCustomPrompt="1"/>
          </p:nvPr>
        </p:nvSpPr>
        <p:spPr>
          <a:xfrm>
            <a:off x="1524000" y="3508375"/>
            <a:ext cx="9144000" cy="895350"/>
          </a:xfrm>
        </p:spPr>
        <p:txBody>
          <a:bodyPr>
            <a:normAutofit/>
          </a:bodyPr>
          <a:lstStyle>
            <a:lvl1pPr marL="0" indent="0">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nl-NL" dirty="0"/>
              <a:t>Name of </a:t>
            </a:r>
            <a:r>
              <a:rPr lang="nl-NL" dirty="0" err="1"/>
              <a:t>presentor</a:t>
            </a:r>
            <a:r>
              <a:rPr lang="nl-NL" dirty="0"/>
              <a:t> – </a:t>
            </a:r>
            <a:r>
              <a:rPr lang="nl-NL" dirty="0" err="1"/>
              <a:t>function</a:t>
            </a:r>
            <a:r>
              <a:rPr lang="nl-NL" dirty="0"/>
              <a:t> </a:t>
            </a:r>
            <a:r>
              <a:rPr lang="nl-NL" dirty="0" err="1"/>
              <a:t>and</a:t>
            </a:r>
            <a:r>
              <a:rPr lang="nl-NL" dirty="0"/>
              <a:t> </a:t>
            </a:r>
            <a:r>
              <a:rPr lang="nl-NL" dirty="0" err="1"/>
              <a:t>organisation</a:t>
            </a:r>
            <a:r>
              <a:rPr lang="nl-NL" dirty="0"/>
              <a:t> </a:t>
            </a:r>
            <a:r>
              <a:rPr lang="nl-NL" dirty="0" err="1"/>
              <a:t>if</a:t>
            </a:r>
            <a:r>
              <a:rPr lang="nl-NL" dirty="0"/>
              <a:t> </a:t>
            </a:r>
            <a:r>
              <a:rPr lang="nl-NL" dirty="0" err="1"/>
              <a:t>other</a:t>
            </a:r>
            <a:r>
              <a:rPr lang="nl-NL" dirty="0"/>
              <a:t> </a:t>
            </a:r>
            <a:r>
              <a:rPr lang="nl-NL" dirty="0" err="1"/>
              <a:t>than</a:t>
            </a:r>
            <a:r>
              <a:rPr lang="nl-NL" dirty="0"/>
              <a:t> DANS</a:t>
            </a:r>
          </a:p>
          <a:p>
            <a:pPr lvl="0"/>
            <a:r>
              <a:rPr lang="nl-NL" dirty="0"/>
              <a:t>Name of second </a:t>
            </a:r>
            <a:r>
              <a:rPr lang="nl-NL" dirty="0" err="1"/>
              <a:t>presentor</a:t>
            </a:r>
            <a:r>
              <a:rPr lang="nl-NL" dirty="0"/>
              <a:t> – </a:t>
            </a:r>
            <a:r>
              <a:rPr lang="nl-NL" dirty="0" err="1"/>
              <a:t>function</a:t>
            </a:r>
            <a:r>
              <a:rPr lang="nl-NL" dirty="0"/>
              <a:t> </a:t>
            </a:r>
            <a:r>
              <a:rPr lang="nl-NL" dirty="0" err="1"/>
              <a:t>and</a:t>
            </a:r>
            <a:r>
              <a:rPr lang="nl-NL" dirty="0"/>
              <a:t> </a:t>
            </a:r>
            <a:r>
              <a:rPr lang="nl-NL" dirty="0" err="1"/>
              <a:t>organisation</a:t>
            </a:r>
            <a:r>
              <a:rPr lang="nl-NL" dirty="0"/>
              <a:t> </a:t>
            </a:r>
            <a:r>
              <a:rPr lang="nl-NL" dirty="0" err="1"/>
              <a:t>if</a:t>
            </a:r>
            <a:r>
              <a:rPr lang="nl-NL" dirty="0"/>
              <a:t> </a:t>
            </a:r>
            <a:r>
              <a:rPr lang="nl-NL" dirty="0" err="1"/>
              <a:t>other</a:t>
            </a:r>
            <a:r>
              <a:rPr lang="nl-NL" dirty="0"/>
              <a:t> </a:t>
            </a:r>
            <a:r>
              <a:rPr lang="nl-NL" dirty="0" err="1"/>
              <a:t>than</a:t>
            </a:r>
            <a:r>
              <a:rPr lang="nl-NL" dirty="0"/>
              <a:t> DANS</a:t>
            </a:r>
          </a:p>
        </p:txBody>
      </p:sp>
      <p:sp>
        <p:nvSpPr>
          <p:cNvPr id="83" name="Tijdelijke aanduiding voor tekst 4">
            <a:extLst>
              <a:ext uri="{FF2B5EF4-FFF2-40B4-BE49-F238E27FC236}">
                <a16:creationId xmlns:a16="http://schemas.microsoft.com/office/drawing/2014/main" id="{92642ADA-FFB0-8E69-FB02-6282B40E04CB}"/>
              </a:ext>
            </a:extLst>
          </p:cNvPr>
          <p:cNvSpPr>
            <a:spLocks noGrp="1"/>
          </p:cNvSpPr>
          <p:nvPr>
            <p:ph type="body" sz="quarter" idx="14" hasCustomPrompt="1"/>
          </p:nvPr>
        </p:nvSpPr>
        <p:spPr>
          <a:xfrm>
            <a:off x="1524000" y="4483099"/>
            <a:ext cx="9144000" cy="895350"/>
          </a:xfrm>
        </p:spPr>
        <p:txBody>
          <a:bodyPr>
            <a:normAutofit/>
          </a:bodyPr>
          <a:lstStyle>
            <a:lvl1pPr marL="0" indent="0">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nl-NL" dirty="0"/>
              <a:t>Date </a:t>
            </a:r>
            <a:r>
              <a:rPr lang="nl-NL" dirty="0" err="1"/>
              <a:t>dd</a:t>
            </a:r>
            <a:r>
              <a:rPr lang="nl-NL" dirty="0"/>
              <a:t>/mm/</a:t>
            </a:r>
            <a:r>
              <a:rPr lang="nl-NL" dirty="0" err="1"/>
              <a:t>yy</a:t>
            </a:r>
            <a:endParaRPr lang="nl-NL" dirty="0"/>
          </a:p>
        </p:txBody>
      </p:sp>
    </p:spTree>
    <p:extLst>
      <p:ext uri="{BB962C8B-B14F-4D97-AF65-F5344CB8AC3E}">
        <p14:creationId xmlns:p14="http://schemas.microsoft.com/office/powerpoint/2010/main" val="41960689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74" userDrawn="1">
          <p15:clr>
            <a:srgbClr val="FBAE40"/>
          </p15:clr>
        </p15:guide>
        <p15:guide id="2" pos="737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able of content">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B263CC-03AA-9911-50BD-5806E3D935A7}"/>
              </a:ext>
            </a:extLst>
          </p:cNvPr>
          <p:cNvSpPr>
            <a:spLocks noGrp="1"/>
          </p:cNvSpPr>
          <p:nvPr>
            <p:ph type="title" hasCustomPrompt="1"/>
          </p:nvPr>
        </p:nvSpPr>
        <p:spPr>
          <a:xfrm>
            <a:off x="838200" y="487045"/>
            <a:ext cx="10515600" cy="1325563"/>
          </a:xfrm>
        </p:spPr>
        <p:txBody>
          <a:bodyPr>
            <a:normAutofit/>
          </a:bodyPr>
          <a:lstStyle>
            <a:lvl1pPr>
              <a:defRPr sz="4000">
                <a:solidFill>
                  <a:schemeClr val="tx2"/>
                </a:solidFill>
                <a:latin typeface="Glegoo" pitchFamily="2" charset="77"/>
                <a:cs typeface="Glegoo" pitchFamily="2" charset="77"/>
              </a:defRPr>
            </a:lvl1pPr>
          </a:lstStyle>
          <a:p>
            <a:r>
              <a:rPr lang="nl-NL" dirty="0" err="1"/>
              <a:t>Title</a:t>
            </a:r>
            <a:r>
              <a:rPr lang="nl-NL" dirty="0"/>
              <a:t>, e.g. </a:t>
            </a:r>
            <a:r>
              <a:rPr lang="nl-NL" dirty="0" err="1"/>
              <a:t>Today’s</a:t>
            </a:r>
            <a:r>
              <a:rPr lang="nl-NL" dirty="0"/>
              <a:t> Program</a:t>
            </a:r>
          </a:p>
        </p:txBody>
      </p:sp>
      <p:sp>
        <p:nvSpPr>
          <p:cNvPr id="3" name="Tijdelijke aanduiding voor inhoud 2">
            <a:extLst>
              <a:ext uri="{FF2B5EF4-FFF2-40B4-BE49-F238E27FC236}">
                <a16:creationId xmlns:a16="http://schemas.microsoft.com/office/drawing/2014/main" id="{98F4A1DD-A6D9-35E6-3E5B-6E34C533F6CB}"/>
              </a:ext>
            </a:extLst>
          </p:cNvPr>
          <p:cNvSpPr>
            <a:spLocks noGrp="1"/>
          </p:cNvSpPr>
          <p:nvPr>
            <p:ph idx="1" hasCustomPrompt="1"/>
          </p:nvPr>
        </p:nvSpPr>
        <p:spPr>
          <a:xfrm>
            <a:off x="838200" y="1947545"/>
            <a:ext cx="10515600" cy="4351338"/>
          </a:xfrm>
        </p:spPr>
        <p:txBody>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600">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l-NL" dirty="0"/>
              <a:t>15:30 – 16:00	 Topic </a:t>
            </a:r>
          </a:p>
          <a:p>
            <a:pPr lvl="1"/>
            <a:r>
              <a:rPr lang="nl-NL" dirty="0"/>
              <a:t>Sub topic </a:t>
            </a:r>
          </a:p>
          <a:p>
            <a:pPr lvl="0"/>
            <a:r>
              <a:rPr lang="nl-NL" dirty="0"/>
              <a:t>16:00 – 16:10 Second topic</a:t>
            </a:r>
          </a:p>
          <a:p>
            <a:pPr lvl="0"/>
            <a:r>
              <a:rPr lang="nl-NL" dirty="0" err="1"/>
              <a:t>Etc</a:t>
            </a:r>
            <a:endParaRPr lang="nl-NL" dirty="0"/>
          </a:p>
        </p:txBody>
      </p:sp>
    </p:spTree>
    <p:extLst>
      <p:ext uri="{BB962C8B-B14F-4D97-AF65-F5344CB8AC3E}">
        <p14:creationId xmlns:p14="http://schemas.microsoft.com/office/powerpoint/2010/main" val="366808764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egular content slide">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B263CC-03AA-9911-50BD-5806E3D935A7}"/>
              </a:ext>
            </a:extLst>
          </p:cNvPr>
          <p:cNvSpPr>
            <a:spLocks noGrp="1"/>
          </p:cNvSpPr>
          <p:nvPr>
            <p:ph type="title" hasCustomPrompt="1"/>
          </p:nvPr>
        </p:nvSpPr>
        <p:spPr>
          <a:xfrm>
            <a:off x="838200" y="487045"/>
            <a:ext cx="10515600" cy="1325563"/>
          </a:xfrm>
        </p:spPr>
        <p:txBody>
          <a:bodyPr>
            <a:normAutofit/>
          </a:bodyPr>
          <a:lstStyle>
            <a:lvl1pPr>
              <a:defRPr sz="4000">
                <a:solidFill>
                  <a:schemeClr val="tx2"/>
                </a:solidFill>
                <a:latin typeface="Glegoo" pitchFamily="2" charset="77"/>
                <a:cs typeface="Glegoo" pitchFamily="2" charset="77"/>
              </a:defRPr>
            </a:lvl1pPr>
          </a:lstStyle>
          <a:p>
            <a:r>
              <a:rPr lang="nl-NL" dirty="0" err="1"/>
              <a:t>Title</a:t>
            </a:r>
            <a:r>
              <a:rPr lang="nl-NL" dirty="0"/>
              <a:t> </a:t>
            </a:r>
          </a:p>
        </p:txBody>
      </p:sp>
      <p:sp>
        <p:nvSpPr>
          <p:cNvPr id="3" name="Tijdelijke aanduiding voor inhoud 2">
            <a:extLst>
              <a:ext uri="{FF2B5EF4-FFF2-40B4-BE49-F238E27FC236}">
                <a16:creationId xmlns:a16="http://schemas.microsoft.com/office/drawing/2014/main" id="{98F4A1DD-A6D9-35E6-3E5B-6E34C533F6CB}"/>
              </a:ext>
            </a:extLst>
          </p:cNvPr>
          <p:cNvSpPr>
            <a:spLocks noGrp="1"/>
          </p:cNvSpPr>
          <p:nvPr>
            <p:ph idx="1" hasCustomPrompt="1"/>
          </p:nvPr>
        </p:nvSpPr>
        <p:spPr>
          <a:xfrm>
            <a:off x="838200" y="1947545"/>
            <a:ext cx="10515600" cy="4351338"/>
          </a:xfrm>
        </p:spPr>
        <p:txBody>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vl2pPr>
              <a:defRPr sz="1600">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l-NL" dirty="0"/>
              <a:t>Content</a:t>
            </a:r>
          </a:p>
        </p:txBody>
      </p:sp>
    </p:spTree>
    <p:extLst>
      <p:ext uri="{BB962C8B-B14F-4D97-AF65-F5344CB8AC3E}">
        <p14:creationId xmlns:p14="http://schemas.microsoft.com/office/powerpoint/2010/main" val="312851912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Slide with two colums">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5DA453-C632-3805-9DEF-A707BA243FDE}"/>
              </a:ext>
            </a:extLst>
          </p:cNvPr>
          <p:cNvSpPr>
            <a:spLocks noGrp="1"/>
          </p:cNvSpPr>
          <p:nvPr>
            <p:ph type="title" hasCustomPrompt="1"/>
          </p:nvPr>
        </p:nvSpPr>
        <p:spPr>
          <a:xfrm>
            <a:off x="838200" y="500062"/>
            <a:ext cx="10515600" cy="1325563"/>
          </a:xfrm>
        </p:spPr>
        <p:txBody>
          <a:bodyPr>
            <a:normAutofit/>
          </a:bodyPr>
          <a:lstStyle>
            <a:lvl1pPr>
              <a:defRPr sz="4000">
                <a:solidFill>
                  <a:schemeClr val="tx2"/>
                </a:solidFill>
                <a:latin typeface="Glegoo" pitchFamily="2" charset="77"/>
                <a:cs typeface="Glegoo" pitchFamily="2" charset="77"/>
              </a:defRPr>
            </a:lvl1pPr>
          </a:lstStyle>
          <a:p>
            <a:r>
              <a:rPr lang="nl-NL" dirty="0" err="1"/>
              <a:t>Title</a:t>
            </a:r>
            <a:endParaRPr lang="nl-NL" dirty="0"/>
          </a:p>
        </p:txBody>
      </p:sp>
      <p:sp>
        <p:nvSpPr>
          <p:cNvPr id="3" name="Tijdelijke aanduiding voor inhoud 2">
            <a:extLst>
              <a:ext uri="{FF2B5EF4-FFF2-40B4-BE49-F238E27FC236}">
                <a16:creationId xmlns:a16="http://schemas.microsoft.com/office/drawing/2014/main" id="{952E27BF-F2F6-CD73-BDB9-7D7AC5308744}"/>
              </a:ext>
            </a:extLst>
          </p:cNvPr>
          <p:cNvSpPr>
            <a:spLocks noGrp="1"/>
          </p:cNvSpPr>
          <p:nvPr>
            <p:ph sz="half" idx="1"/>
          </p:nvPr>
        </p:nvSpPr>
        <p:spPr>
          <a:xfrm>
            <a:off x="838200" y="2006600"/>
            <a:ext cx="5181600" cy="4351338"/>
          </a:xfrm>
        </p:spPr>
        <p:txBody>
          <a:bodyPr>
            <a:normAutofit/>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800" b="0" i="0">
                <a:latin typeface="Open Sans" panose="020B0606030504020204" pitchFamily="34" charset="0"/>
                <a:ea typeface="Open Sans" panose="020B0606030504020204" pitchFamily="34" charset="0"/>
                <a:cs typeface="Open Sans" panose="020B0606030504020204" pitchFamily="34" charset="0"/>
              </a:defRPr>
            </a:lvl2pPr>
            <a:lvl3pPr>
              <a:defRPr sz="1600" b="0" i="0">
                <a:latin typeface="Open Sans" panose="020B0606030504020204" pitchFamily="34" charset="0"/>
                <a:ea typeface="Open Sans" panose="020B0606030504020204" pitchFamily="34" charset="0"/>
                <a:cs typeface="Open Sans" panose="020B0606030504020204" pitchFamily="34" charset="0"/>
              </a:defRPr>
            </a:lvl3pPr>
            <a:lvl4pPr>
              <a:defRPr sz="1400" b="0" i="0">
                <a:latin typeface="Open Sans" panose="020B0606030504020204" pitchFamily="34" charset="0"/>
                <a:ea typeface="Open Sans" panose="020B0606030504020204" pitchFamily="34" charset="0"/>
                <a:cs typeface="Open Sans" panose="020B0606030504020204" pitchFamily="34" charset="0"/>
              </a:defRPr>
            </a:lvl4pPr>
            <a:lvl5pPr>
              <a:defRPr sz="14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
        <p:nvSpPr>
          <p:cNvPr id="4" name="Tijdelijke aanduiding voor inhoud 3">
            <a:extLst>
              <a:ext uri="{FF2B5EF4-FFF2-40B4-BE49-F238E27FC236}">
                <a16:creationId xmlns:a16="http://schemas.microsoft.com/office/drawing/2014/main" id="{F0FA3D75-242B-EBF5-E7A1-2A245665DE97}"/>
              </a:ext>
            </a:extLst>
          </p:cNvPr>
          <p:cNvSpPr>
            <a:spLocks noGrp="1"/>
          </p:cNvSpPr>
          <p:nvPr>
            <p:ph sz="half" idx="2"/>
          </p:nvPr>
        </p:nvSpPr>
        <p:spPr>
          <a:xfrm>
            <a:off x="6172200" y="2006600"/>
            <a:ext cx="5181600" cy="4351338"/>
          </a:xfrm>
        </p:spPr>
        <p:txBody>
          <a:bodyPr>
            <a:normAutofit/>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800" b="0" i="0">
                <a:latin typeface="Open Sans" panose="020B0606030504020204" pitchFamily="34" charset="0"/>
                <a:ea typeface="Open Sans" panose="020B0606030504020204" pitchFamily="34" charset="0"/>
                <a:cs typeface="Open Sans" panose="020B0606030504020204" pitchFamily="34" charset="0"/>
              </a:defRPr>
            </a:lvl2pPr>
            <a:lvl3pPr>
              <a:defRPr sz="1600" b="0" i="0">
                <a:latin typeface="Open Sans" panose="020B0606030504020204" pitchFamily="34" charset="0"/>
                <a:ea typeface="Open Sans" panose="020B0606030504020204" pitchFamily="34" charset="0"/>
                <a:cs typeface="Open Sans" panose="020B0606030504020204" pitchFamily="34" charset="0"/>
              </a:defRPr>
            </a:lvl3pPr>
            <a:lvl4pPr>
              <a:defRPr sz="1400" b="0" i="0">
                <a:latin typeface="Open Sans" panose="020B0606030504020204" pitchFamily="34" charset="0"/>
                <a:ea typeface="Open Sans" panose="020B0606030504020204" pitchFamily="34" charset="0"/>
                <a:cs typeface="Open Sans" panose="020B0606030504020204" pitchFamily="34" charset="0"/>
              </a:defRPr>
            </a:lvl4pPr>
            <a:lvl5pPr>
              <a:defRPr sz="14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294869003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lide to make a compare">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E6F87C-44FB-B606-D8AE-11AAD9F67E03}"/>
              </a:ext>
            </a:extLst>
          </p:cNvPr>
          <p:cNvSpPr>
            <a:spLocks noGrp="1"/>
          </p:cNvSpPr>
          <p:nvPr>
            <p:ph type="title"/>
          </p:nvPr>
        </p:nvSpPr>
        <p:spPr>
          <a:xfrm>
            <a:off x="838200" y="527334"/>
            <a:ext cx="10515600" cy="1325563"/>
          </a:xfrm>
        </p:spPr>
        <p:txBody>
          <a:bodyPr>
            <a:normAutofit/>
          </a:bodyPr>
          <a:lstStyle>
            <a:lvl1pPr>
              <a:defRPr sz="4000">
                <a:solidFill>
                  <a:schemeClr val="tx2"/>
                </a:solidFill>
                <a:latin typeface="Glegoo" pitchFamily="2" charset="77"/>
                <a:cs typeface="Glegoo" pitchFamily="2" charset="77"/>
              </a:defRPr>
            </a:lvl1pPr>
          </a:lstStyle>
          <a:p>
            <a:r>
              <a:rPr lang="en-GB"/>
              <a:t>Click to edit Master title style</a:t>
            </a:r>
            <a:endParaRPr lang="nl-NL" dirty="0"/>
          </a:p>
        </p:txBody>
      </p:sp>
      <p:sp>
        <p:nvSpPr>
          <p:cNvPr id="3" name="Tijdelijke aanduiding voor tekst 2">
            <a:extLst>
              <a:ext uri="{FF2B5EF4-FFF2-40B4-BE49-F238E27FC236}">
                <a16:creationId xmlns:a16="http://schemas.microsoft.com/office/drawing/2014/main" id="{0AC3F10D-7974-6930-8C6A-39B1C7F11890}"/>
              </a:ext>
            </a:extLst>
          </p:cNvPr>
          <p:cNvSpPr>
            <a:spLocks noGrp="1"/>
          </p:cNvSpPr>
          <p:nvPr>
            <p:ph type="body" idx="1"/>
          </p:nvPr>
        </p:nvSpPr>
        <p:spPr>
          <a:xfrm>
            <a:off x="838200" y="1843372"/>
            <a:ext cx="5157787" cy="823912"/>
          </a:xfrm>
        </p:spPr>
        <p:txBody>
          <a:bodyPr anchor="b">
            <a:normAutofit/>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Tijdelijke aanduiding voor inhoud 3">
            <a:extLst>
              <a:ext uri="{FF2B5EF4-FFF2-40B4-BE49-F238E27FC236}">
                <a16:creationId xmlns:a16="http://schemas.microsoft.com/office/drawing/2014/main" id="{A42F306C-8D21-9540-2964-2A0E44551570}"/>
              </a:ext>
            </a:extLst>
          </p:cNvPr>
          <p:cNvSpPr>
            <a:spLocks noGrp="1"/>
          </p:cNvSpPr>
          <p:nvPr>
            <p:ph sz="half" idx="2"/>
          </p:nvPr>
        </p:nvSpPr>
        <p:spPr>
          <a:xfrm>
            <a:off x="838200" y="2667284"/>
            <a:ext cx="5157787" cy="3684588"/>
          </a:xfrm>
        </p:spPr>
        <p:txBody>
          <a:bodyPr>
            <a:normAutofit/>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800" b="0" i="0">
                <a:latin typeface="Open Sans" panose="020B0606030504020204" pitchFamily="34" charset="0"/>
                <a:ea typeface="Open Sans" panose="020B0606030504020204" pitchFamily="34" charset="0"/>
                <a:cs typeface="Open Sans" panose="020B0606030504020204" pitchFamily="34" charset="0"/>
              </a:defRPr>
            </a:lvl2pPr>
            <a:lvl3pPr>
              <a:defRPr sz="1600" b="0" i="0">
                <a:latin typeface="Open Sans" panose="020B0606030504020204" pitchFamily="34" charset="0"/>
                <a:ea typeface="Open Sans" panose="020B0606030504020204" pitchFamily="34" charset="0"/>
                <a:cs typeface="Open Sans" panose="020B0606030504020204" pitchFamily="34" charset="0"/>
              </a:defRPr>
            </a:lvl3pPr>
            <a:lvl4pPr>
              <a:defRPr sz="1400" b="0" i="0">
                <a:latin typeface="Open Sans" panose="020B0606030504020204" pitchFamily="34" charset="0"/>
                <a:ea typeface="Open Sans" panose="020B0606030504020204" pitchFamily="34" charset="0"/>
                <a:cs typeface="Open Sans" panose="020B0606030504020204" pitchFamily="34" charset="0"/>
              </a:defRPr>
            </a:lvl4pPr>
            <a:lvl5pPr>
              <a:defRPr sz="14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
        <p:nvSpPr>
          <p:cNvPr id="5" name="Tijdelijke aanduiding voor tekst 4">
            <a:extLst>
              <a:ext uri="{FF2B5EF4-FFF2-40B4-BE49-F238E27FC236}">
                <a16:creationId xmlns:a16="http://schemas.microsoft.com/office/drawing/2014/main" id="{A6418BA8-622F-28A6-7F62-DE98BC9D27AA}"/>
              </a:ext>
            </a:extLst>
          </p:cNvPr>
          <p:cNvSpPr>
            <a:spLocks noGrp="1"/>
          </p:cNvSpPr>
          <p:nvPr>
            <p:ph type="body" sz="quarter" idx="3"/>
          </p:nvPr>
        </p:nvSpPr>
        <p:spPr>
          <a:xfrm>
            <a:off x="6170612" y="1845571"/>
            <a:ext cx="5183188" cy="823912"/>
          </a:xfrm>
        </p:spPr>
        <p:txBody>
          <a:bodyPr anchor="b">
            <a:normAutofit/>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Tijdelijke aanduiding voor inhoud 5">
            <a:extLst>
              <a:ext uri="{FF2B5EF4-FFF2-40B4-BE49-F238E27FC236}">
                <a16:creationId xmlns:a16="http://schemas.microsoft.com/office/drawing/2014/main" id="{A703D39C-7C75-72A0-2CAA-2674F853EDDF}"/>
              </a:ext>
            </a:extLst>
          </p:cNvPr>
          <p:cNvSpPr>
            <a:spLocks noGrp="1"/>
          </p:cNvSpPr>
          <p:nvPr>
            <p:ph sz="quarter" idx="4"/>
          </p:nvPr>
        </p:nvSpPr>
        <p:spPr>
          <a:xfrm>
            <a:off x="6170612" y="2669483"/>
            <a:ext cx="5183188" cy="3684588"/>
          </a:xfrm>
        </p:spPr>
        <p:txBody>
          <a:bodyPr>
            <a:normAutofit/>
          </a:bodyPr>
          <a:lstStyle>
            <a:lvl1pPr>
              <a:defRPr sz="2000">
                <a:latin typeface="Open Sans" panose="020B0606030504020204" pitchFamily="34" charset="0"/>
                <a:ea typeface="Open Sans" panose="020B0606030504020204" pitchFamily="34" charset="0"/>
                <a:cs typeface="Open Sans" panose="020B0606030504020204" pitchFamily="34" charset="0"/>
              </a:defRPr>
            </a:lvl1pPr>
            <a:lvl2pPr>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256829496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image">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EEF2E4-8071-F14B-DB5C-F3435DAC94ED}"/>
              </a:ext>
            </a:extLst>
          </p:cNvPr>
          <p:cNvSpPr>
            <a:spLocks noGrp="1"/>
          </p:cNvSpPr>
          <p:nvPr>
            <p:ph type="title"/>
          </p:nvPr>
        </p:nvSpPr>
        <p:spPr>
          <a:xfrm>
            <a:off x="838200" y="507629"/>
            <a:ext cx="10515600" cy="1325563"/>
          </a:xfrm>
        </p:spPr>
        <p:txBody>
          <a:bodyPr/>
          <a:lstStyle/>
          <a:p>
            <a:r>
              <a:rPr lang="en-GB"/>
              <a:t>Click to edit Master title style</a:t>
            </a:r>
            <a:endParaRPr lang="nl-NL" dirty="0"/>
          </a:p>
        </p:txBody>
      </p:sp>
      <p:sp>
        <p:nvSpPr>
          <p:cNvPr id="4" name="Tijdelijke aanduiding voor afbeelding 3">
            <a:extLst>
              <a:ext uri="{FF2B5EF4-FFF2-40B4-BE49-F238E27FC236}">
                <a16:creationId xmlns:a16="http://schemas.microsoft.com/office/drawing/2014/main" id="{DDF71AFD-6E5A-55A0-C5B3-610D04F88511}"/>
              </a:ext>
            </a:extLst>
          </p:cNvPr>
          <p:cNvSpPr>
            <a:spLocks noGrp="1"/>
          </p:cNvSpPr>
          <p:nvPr>
            <p:ph type="pic" sz="quarter" idx="10"/>
          </p:nvPr>
        </p:nvSpPr>
        <p:spPr>
          <a:xfrm>
            <a:off x="838200" y="2001838"/>
            <a:ext cx="10515599" cy="4329112"/>
          </a:xfrm>
        </p:spPr>
        <p:txBody>
          <a:bodyPr/>
          <a:lstStyle/>
          <a:p>
            <a:r>
              <a:rPr lang="en-GB"/>
              <a:t>Click icon to add picture</a:t>
            </a:r>
            <a:endParaRPr lang="nl-NL"/>
          </a:p>
        </p:txBody>
      </p:sp>
    </p:spTree>
    <p:extLst>
      <p:ext uri="{BB962C8B-B14F-4D97-AF65-F5344CB8AC3E}">
        <p14:creationId xmlns:p14="http://schemas.microsoft.com/office/powerpoint/2010/main" val="407166419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BC65445B-C8B8-BD94-6E66-D9A90BE99D48}"/>
              </a:ext>
            </a:extLst>
          </p:cNvPr>
          <p:cNvSpPr>
            <a:spLocks noGrp="1"/>
          </p:cNvSpPr>
          <p:nvPr>
            <p:ph type="pic" sz="quarter" idx="10"/>
          </p:nvPr>
        </p:nvSpPr>
        <p:spPr>
          <a:xfrm>
            <a:off x="1096489" y="1039018"/>
            <a:ext cx="9999022" cy="5406479"/>
          </a:xfrm>
        </p:spPr>
        <p:txBody>
          <a:bodyPr/>
          <a:lstStyle/>
          <a:p>
            <a:r>
              <a:rPr lang="en-GB"/>
              <a:t>Click icon to add picture</a:t>
            </a:r>
            <a:endParaRPr lang="nl-NL"/>
          </a:p>
        </p:txBody>
      </p:sp>
    </p:spTree>
    <p:extLst>
      <p:ext uri="{BB962C8B-B14F-4D97-AF65-F5344CB8AC3E}">
        <p14:creationId xmlns:p14="http://schemas.microsoft.com/office/powerpoint/2010/main" val="2718809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Between slide">
    <p:bg>
      <p:bgRef idx="1001">
        <a:schemeClr val="bg1"/>
      </p:bgRef>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61DCBBF1-1A25-20A8-1E44-19DF8018EF4B}"/>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b="0" i="0" dirty="0">
              <a:latin typeface="Open Sans" panose="020B0606030504020204" pitchFamily="34" charset="0"/>
            </a:endParaRPr>
          </a:p>
        </p:txBody>
      </p:sp>
      <p:sp>
        <p:nvSpPr>
          <p:cNvPr id="5" name="Vrije vorm: vorm 4">
            <a:extLst>
              <a:ext uri="{FF2B5EF4-FFF2-40B4-BE49-F238E27FC236}">
                <a16:creationId xmlns:a16="http://schemas.microsoft.com/office/drawing/2014/main" id="{36EDFE55-3139-18C6-7917-0E02BA704C33}"/>
              </a:ext>
            </a:extLst>
          </p:cNvPr>
          <p:cNvSpPr/>
          <p:nvPr userDrawn="1"/>
        </p:nvSpPr>
        <p:spPr>
          <a:xfrm>
            <a:off x="0" y="0"/>
            <a:ext cx="2400300" cy="4295776"/>
          </a:xfrm>
          <a:custGeom>
            <a:avLst/>
            <a:gdLst>
              <a:gd name="connsiteX0" fmla="*/ 0 w 2400300"/>
              <a:gd name="connsiteY0" fmla="*/ 0 h 4295776"/>
              <a:gd name="connsiteX1" fmla="*/ 1443707 w 2400300"/>
              <a:gd name="connsiteY1" fmla="*/ 0 h 4295776"/>
              <a:gd name="connsiteX2" fmla="*/ 1531390 w 2400300"/>
              <a:gd name="connsiteY2" fmla="*/ 65568 h 4295776"/>
              <a:gd name="connsiteX3" fmla="*/ 2400300 w 2400300"/>
              <a:gd name="connsiteY3" fmla="*/ 1908052 h 4295776"/>
              <a:gd name="connsiteX4" fmla="*/ 12576 w 2400300"/>
              <a:gd name="connsiteY4" fmla="*/ 4295776 h 4295776"/>
              <a:gd name="connsiteX5" fmla="*/ 0 w 2400300"/>
              <a:gd name="connsiteY5" fmla="*/ 4295141 h 4295776"/>
              <a:gd name="connsiteX6" fmla="*/ 0 w 2400300"/>
              <a:gd name="connsiteY6" fmla="*/ 0 h 429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0300" h="4295776">
                <a:moveTo>
                  <a:pt x="0" y="0"/>
                </a:moveTo>
                <a:lnTo>
                  <a:pt x="1443707" y="0"/>
                </a:lnTo>
                <a:lnTo>
                  <a:pt x="1531390" y="65568"/>
                </a:lnTo>
                <a:cubicBezTo>
                  <a:pt x="2062055" y="503512"/>
                  <a:pt x="2400300" y="1166281"/>
                  <a:pt x="2400300" y="1908052"/>
                </a:cubicBezTo>
                <a:cubicBezTo>
                  <a:pt x="2400300" y="3226756"/>
                  <a:pt x="1331280" y="4295776"/>
                  <a:pt x="12576" y="4295776"/>
                </a:cubicBezTo>
                <a:lnTo>
                  <a:pt x="0" y="4295141"/>
                </a:lnTo>
                <a:lnTo>
                  <a:pt x="0" y="0"/>
                </a:lnTo>
                <a:close/>
              </a:path>
            </a:pathLst>
          </a:cu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b="0" i="0" dirty="0">
              <a:latin typeface="Open Sans" panose="020B0606030504020204" pitchFamily="34" charset="0"/>
            </a:endParaRPr>
          </a:p>
        </p:txBody>
      </p:sp>
      <p:pic>
        <p:nvPicPr>
          <p:cNvPr id="6" name="Graphic 5">
            <a:extLst>
              <a:ext uri="{FF2B5EF4-FFF2-40B4-BE49-F238E27FC236}">
                <a16:creationId xmlns:a16="http://schemas.microsoft.com/office/drawing/2014/main" id="{85AA96F8-FE0A-BBFC-973D-DE3AEA3539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1" y="0"/>
            <a:ext cx="2400300" cy="811369"/>
          </a:xfrm>
          <a:prstGeom prst="rect">
            <a:avLst/>
          </a:prstGeom>
        </p:spPr>
      </p:pic>
      <p:sp>
        <p:nvSpPr>
          <p:cNvPr id="7" name="Vrije vorm: vorm 6">
            <a:extLst>
              <a:ext uri="{FF2B5EF4-FFF2-40B4-BE49-F238E27FC236}">
                <a16:creationId xmlns:a16="http://schemas.microsoft.com/office/drawing/2014/main" id="{7223A9E7-62C1-7ED7-8F8F-030D4047BFEF}"/>
              </a:ext>
            </a:extLst>
          </p:cNvPr>
          <p:cNvSpPr/>
          <p:nvPr userDrawn="1"/>
        </p:nvSpPr>
        <p:spPr>
          <a:xfrm>
            <a:off x="0" y="3597363"/>
            <a:ext cx="1194891" cy="1433416"/>
          </a:xfrm>
          <a:custGeom>
            <a:avLst/>
            <a:gdLst>
              <a:gd name="connsiteX0" fmla="*/ 477380 w 1192884"/>
              <a:gd name="connsiteY0" fmla="*/ 0 h 1431008"/>
              <a:gd name="connsiteX1" fmla="*/ 1192884 w 1192884"/>
              <a:gd name="connsiteY1" fmla="*/ 715504 h 1431008"/>
              <a:gd name="connsiteX2" fmla="*/ 477380 w 1192884"/>
              <a:gd name="connsiteY2" fmla="*/ 1431008 h 1431008"/>
              <a:gd name="connsiteX3" fmla="*/ 77335 w 1192884"/>
              <a:gd name="connsiteY3" fmla="*/ 1308811 h 1431008"/>
              <a:gd name="connsiteX4" fmla="*/ 0 w 1192884"/>
              <a:gd name="connsiteY4" fmla="*/ 1245005 h 1431008"/>
              <a:gd name="connsiteX5" fmla="*/ 0 w 1192884"/>
              <a:gd name="connsiteY5" fmla="*/ 186004 h 1431008"/>
              <a:gd name="connsiteX6" fmla="*/ 77335 w 1192884"/>
              <a:gd name="connsiteY6" fmla="*/ 122197 h 1431008"/>
              <a:gd name="connsiteX7" fmla="*/ 477380 w 1192884"/>
              <a:gd name="connsiteY7" fmla="*/ 0 h 1431008"/>
              <a:gd name="connsiteX0" fmla="*/ 0 w 1192884"/>
              <a:gd name="connsiteY0" fmla="*/ 186004 h 1431008"/>
              <a:gd name="connsiteX1" fmla="*/ 77335 w 1192884"/>
              <a:gd name="connsiteY1" fmla="*/ 122197 h 1431008"/>
              <a:gd name="connsiteX2" fmla="*/ 477380 w 1192884"/>
              <a:gd name="connsiteY2" fmla="*/ 0 h 1431008"/>
              <a:gd name="connsiteX3" fmla="*/ 1192884 w 1192884"/>
              <a:gd name="connsiteY3" fmla="*/ 715504 h 1431008"/>
              <a:gd name="connsiteX4" fmla="*/ 477380 w 1192884"/>
              <a:gd name="connsiteY4" fmla="*/ 1431008 h 1431008"/>
              <a:gd name="connsiteX5" fmla="*/ 77335 w 1192884"/>
              <a:gd name="connsiteY5" fmla="*/ 1308811 h 1431008"/>
              <a:gd name="connsiteX6" fmla="*/ 0 w 1192884"/>
              <a:gd name="connsiteY6" fmla="*/ 1245005 h 1431008"/>
              <a:gd name="connsiteX7" fmla="*/ 91440 w 1192884"/>
              <a:gd name="connsiteY7" fmla="*/ 277444 h 1431008"/>
              <a:gd name="connsiteX0" fmla="*/ 0 w 1192884"/>
              <a:gd name="connsiteY0" fmla="*/ 186004 h 1431008"/>
              <a:gd name="connsiteX1" fmla="*/ 77335 w 1192884"/>
              <a:gd name="connsiteY1" fmla="*/ 122197 h 1431008"/>
              <a:gd name="connsiteX2" fmla="*/ 477380 w 1192884"/>
              <a:gd name="connsiteY2" fmla="*/ 0 h 1431008"/>
              <a:gd name="connsiteX3" fmla="*/ 1192884 w 1192884"/>
              <a:gd name="connsiteY3" fmla="*/ 715504 h 1431008"/>
              <a:gd name="connsiteX4" fmla="*/ 477380 w 1192884"/>
              <a:gd name="connsiteY4" fmla="*/ 1431008 h 1431008"/>
              <a:gd name="connsiteX5" fmla="*/ 77335 w 1192884"/>
              <a:gd name="connsiteY5" fmla="*/ 1308811 h 1431008"/>
              <a:gd name="connsiteX6" fmla="*/ 0 w 1192884"/>
              <a:gd name="connsiteY6" fmla="*/ 1245005 h 143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2884" h="1431008">
                <a:moveTo>
                  <a:pt x="0" y="186004"/>
                </a:moveTo>
                <a:lnTo>
                  <a:pt x="77335" y="122197"/>
                </a:lnTo>
                <a:cubicBezTo>
                  <a:pt x="191530" y="45048"/>
                  <a:pt x="329194" y="0"/>
                  <a:pt x="477380" y="0"/>
                </a:cubicBezTo>
                <a:cubicBezTo>
                  <a:pt x="872542" y="0"/>
                  <a:pt x="1192884" y="320342"/>
                  <a:pt x="1192884" y="715504"/>
                </a:cubicBezTo>
                <a:cubicBezTo>
                  <a:pt x="1192884" y="1110666"/>
                  <a:pt x="872542" y="1431008"/>
                  <a:pt x="477380" y="1431008"/>
                </a:cubicBezTo>
                <a:cubicBezTo>
                  <a:pt x="329194" y="1431008"/>
                  <a:pt x="191530" y="1385960"/>
                  <a:pt x="77335" y="1308811"/>
                </a:cubicBezTo>
                <a:lnTo>
                  <a:pt x="0" y="1245005"/>
                </a:lnTo>
              </a:path>
            </a:pathLst>
          </a:custGeom>
          <a:noFill/>
          <a:ln w="25400">
            <a:solidFill>
              <a:schemeClr val="accent6">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b="0" i="0" dirty="0">
              <a:latin typeface="Open Sans" panose="020B0606030504020204" pitchFamily="34" charset="0"/>
            </a:endParaRPr>
          </a:p>
        </p:txBody>
      </p:sp>
      <p:sp>
        <p:nvSpPr>
          <p:cNvPr id="8" name="Ovaal 7">
            <a:extLst>
              <a:ext uri="{FF2B5EF4-FFF2-40B4-BE49-F238E27FC236}">
                <a16:creationId xmlns:a16="http://schemas.microsoft.com/office/drawing/2014/main" id="{4D7845DA-1464-E910-F82E-6ADD785909D5}"/>
              </a:ext>
            </a:extLst>
          </p:cNvPr>
          <p:cNvSpPr/>
          <p:nvPr userDrawn="1"/>
        </p:nvSpPr>
        <p:spPr>
          <a:xfrm>
            <a:off x="475197" y="5559327"/>
            <a:ext cx="220419" cy="2204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b="0" i="0" dirty="0">
              <a:latin typeface="Open Sans" panose="020B0606030504020204" pitchFamily="34" charset="0"/>
            </a:endParaRPr>
          </a:p>
        </p:txBody>
      </p:sp>
      <p:grpSp>
        <p:nvGrpSpPr>
          <p:cNvPr id="9" name="Groep 8">
            <a:extLst>
              <a:ext uri="{FF2B5EF4-FFF2-40B4-BE49-F238E27FC236}">
                <a16:creationId xmlns:a16="http://schemas.microsoft.com/office/drawing/2014/main" id="{A4F84199-B832-34C9-57DC-DF5F344CDC66}"/>
              </a:ext>
            </a:extLst>
          </p:cNvPr>
          <p:cNvGrpSpPr>
            <a:grpSpLocks noChangeAspect="1"/>
          </p:cNvGrpSpPr>
          <p:nvPr userDrawn="1"/>
        </p:nvGrpSpPr>
        <p:grpSpPr>
          <a:xfrm>
            <a:off x="11621385" y="1502255"/>
            <a:ext cx="95951" cy="2700000"/>
            <a:chOff x="8676829" y="3671299"/>
            <a:chExt cx="48387" cy="1361598"/>
          </a:xfrm>
          <a:solidFill>
            <a:schemeClr val="accent6">
              <a:lumMod val="90000"/>
            </a:schemeClr>
          </a:solidFill>
        </p:grpSpPr>
        <p:sp>
          <p:nvSpPr>
            <p:cNvPr id="10" name="Vrije vorm: vorm 9">
              <a:extLst>
                <a:ext uri="{FF2B5EF4-FFF2-40B4-BE49-F238E27FC236}">
                  <a16:creationId xmlns:a16="http://schemas.microsoft.com/office/drawing/2014/main" id="{EB28A99B-4A19-34BD-0C32-EE4580BE37BA}"/>
                </a:ext>
              </a:extLst>
            </p:cNvPr>
            <p:cNvSpPr/>
            <p:nvPr/>
          </p:nvSpPr>
          <p:spPr>
            <a:xfrm>
              <a:off x="8677591" y="4985272"/>
              <a:ext cx="47625" cy="47625"/>
            </a:xfrm>
            <a:custGeom>
              <a:avLst/>
              <a:gdLst>
                <a:gd name="connsiteX0" fmla="*/ 32956 w 47625"/>
                <a:gd name="connsiteY0" fmla="*/ 45815 h 47625"/>
                <a:gd name="connsiteX1" fmla="*/ 40672 w 47625"/>
                <a:gd name="connsiteY1" fmla="*/ 40672 h 47625"/>
                <a:gd name="connsiteX2" fmla="*/ 45815 w 47625"/>
                <a:gd name="connsiteY2" fmla="*/ 32957 h 47625"/>
                <a:gd name="connsiteX3" fmla="*/ 47625 w 47625"/>
                <a:gd name="connsiteY3" fmla="*/ 23813 h 47625"/>
                <a:gd name="connsiteX4" fmla="*/ 45815 w 47625"/>
                <a:gd name="connsiteY4" fmla="*/ 14669 h 47625"/>
                <a:gd name="connsiteX5" fmla="*/ 40672 w 47625"/>
                <a:gd name="connsiteY5" fmla="*/ 6953 h 47625"/>
                <a:gd name="connsiteX6" fmla="*/ 32956 w 47625"/>
                <a:gd name="connsiteY6" fmla="*/ 1810 h 47625"/>
                <a:gd name="connsiteX7" fmla="*/ 23813 w 47625"/>
                <a:gd name="connsiteY7" fmla="*/ 0 h 47625"/>
                <a:gd name="connsiteX8" fmla="*/ 14669 w 47625"/>
                <a:gd name="connsiteY8" fmla="*/ 1810 h 47625"/>
                <a:gd name="connsiteX9" fmla="*/ 6953 w 47625"/>
                <a:gd name="connsiteY9" fmla="*/ 6953 h 47625"/>
                <a:gd name="connsiteX10" fmla="*/ 1810 w 47625"/>
                <a:gd name="connsiteY10" fmla="*/ 14669 h 47625"/>
                <a:gd name="connsiteX11" fmla="*/ 0 w 47625"/>
                <a:gd name="connsiteY11" fmla="*/ 23813 h 47625"/>
                <a:gd name="connsiteX12" fmla="*/ 1810 w 47625"/>
                <a:gd name="connsiteY12" fmla="*/ 32957 h 47625"/>
                <a:gd name="connsiteX13" fmla="*/ 6953 w 47625"/>
                <a:gd name="connsiteY13" fmla="*/ 40672 h 47625"/>
                <a:gd name="connsiteX14" fmla="*/ 14669 w 47625"/>
                <a:gd name="connsiteY14" fmla="*/ 45815 h 47625"/>
                <a:gd name="connsiteX15" fmla="*/ 23813 w 47625"/>
                <a:gd name="connsiteY15" fmla="*/ 47625 h 47625"/>
                <a:gd name="connsiteX16" fmla="*/ 32956 w 47625"/>
                <a:gd name="connsiteY16" fmla="*/ 4581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47625">
                  <a:moveTo>
                    <a:pt x="32956" y="45815"/>
                  </a:moveTo>
                  <a:cubicBezTo>
                    <a:pt x="35909" y="44577"/>
                    <a:pt x="38481" y="42863"/>
                    <a:pt x="40672" y="40672"/>
                  </a:cubicBezTo>
                  <a:cubicBezTo>
                    <a:pt x="42863" y="38481"/>
                    <a:pt x="44672" y="35814"/>
                    <a:pt x="45815" y="32957"/>
                  </a:cubicBezTo>
                  <a:cubicBezTo>
                    <a:pt x="47053" y="30004"/>
                    <a:pt x="47625" y="26956"/>
                    <a:pt x="47625" y="23813"/>
                  </a:cubicBezTo>
                  <a:cubicBezTo>
                    <a:pt x="47625" y="20669"/>
                    <a:pt x="47053" y="17621"/>
                    <a:pt x="45815" y="14669"/>
                  </a:cubicBezTo>
                  <a:cubicBezTo>
                    <a:pt x="44577" y="11716"/>
                    <a:pt x="42863" y="9144"/>
                    <a:pt x="40672" y="6953"/>
                  </a:cubicBezTo>
                  <a:cubicBezTo>
                    <a:pt x="38481" y="4763"/>
                    <a:pt x="35909" y="2953"/>
                    <a:pt x="32956" y="1810"/>
                  </a:cubicBezTo>
                  <a:cubicBezTo>
                    <a:pt x="30004" y="571"/>
                    <a:pt x="26956" y="0"/>
                    <a:pt x="23813" y="0"/>
                  </a:cubicBezTo>
                  <a:cubicBezTo>
                    <a:pt x="20669" y="0"/>
                    <a:pt x="17621" y="571"/>
                    <a:pt x="14669" y="1810"/>
                  </a:cubicBezTo>
                  <a:cubicBezTo>
                    <a:pt x="11716" y="3048"/>
                    <a:pt x="9144" y="4763"/>
                    <a:pt x="6953" y="6953"/>
                  </a:cubicBezTo>
                  <a:cubicBezTo>
                    <a:pt x="4763" y="9144"/>
                    <a:pt x="2953" y="11811"/>
                    <a:pt x="1810" y="14669"/>
                  </a:cubicBezTo>
                  <a:cubicBezTo>
                    <a:pt x="571" y="17621"/>
                    <a:pt x="0" y="20669"/>
                    <a:pt x="0" y="23813"/>
                  </a:cubicBezTo>
                  <a:cubicBezTo>
                    <a:pt x="0" y="26956"/>
                    <a:pt x="571" y="30004"/>
                    <a:pt x="1810" y="32957"/>
                  </a:cubicBezTo>
                  <a:cubicBezTo>
                    <a:pt x="3048" y="35909"/>
                    <a:pt x="4763" y="38481"/>
                    <a:pt x="6953" y="40672"/>
                  </a:cubicBezTo>
                  <a:cubicBezTo>
                    <a:pt x="9144" y="42863"/>
                    <a:pt x="11716" y="44672"/>
                    <a:pt x="14669" y="45815"/>
                  </a:cubicBezTo>
                  <a:cubicBezTo>
                    <a:pt x="17621" y="47054"/>
                    <a:pt x="20669" y="47625"/>
                    <a:pt x="23813" y="47625"/>
                  </a:cubicBezTo>
                  <a:cubicBezTo>
                    <a:pt x="26956" y="47625"/>
                    <a:pt x="30004" y="47054"/>
                    <a:pt x="32956" y="45815"/>
                  </a:cubicBezTo>
                  <a:close/>
                </a:path>
              </a:pathLst>
            </a:custGeom>
            <a:grpFill/>
            <a:ln w="0" cap="flat">
              <a:noFill/>
              <a:prstDash val="solid"/>
              <a:miter/>
            </a:ln>
          </p:spPr>
          <p:txBody>
            <a:bodyPr rtlCol="0" anchor="ctr"/>
            <a:lstStyle/>
            <a:p>
              <a:endParaRPr lang="nl-NL" b="0" i="0" dirty="0">
                <a:latin typeface="Open Sans" panose="020B0606030504020204" pitchFamily="34" charset="0"/>
              </a:endParaRPr>
            </a:p>
          </p:txBody>
        </p:sp>
        <p:sp>
          <p:nvSpPr>
            <p:cNvPr id="11" name="Vrije vorm: vorm 10">
              <a:extLst>
                <a:ext uri="{FF2B5EF4-FFF2-40B4-BE49-F238E27FC236}">
                  <a16:creationId xmlns:a16="http://schemas.microsoft.com/office/drawing/2014/main" id="{5D82DFB5-0A08-8A3C-B1CA-D500F4A364B4}"/>
                </a:ext>
              </a:extLst>
            </p:cNvPr>
            <p:cNvSpPr/>
            <p:nvPr/>
          </p:nvSpPr>
          <p:spPr>
            <a:xfrm>
              <a:off x="8681687" y="4770388"/>
              <a:ext cx="40766" cy="40766"/>
            </a:xfrm>
            <a:custGeom>
              <a:avLst/>
              <a:gdLst>
                <a:gd name="connsiteX0" fmla="*/ 34861 w 40766"/>
                <a:gd name="connsiteY0" fmla="*/ 34862 h 40766"/>
                <a:gd name="connsiteX1" fmla="*/ 39243 w 40766"/>
                <a:gd name="connsiteY1" fmla="*/ 28194 h 40766"/>
                <a:gd name="connsiteX2" fmla="*/ 40767 w 40766"/>
                <a:gd name="connsiteY2" fmla="*/ 20383 h 40766"/>
                <a:gd name="connsiteX3" fmla="*/ 39243 w 40766"/>
                <a:gd name="connsiteY3" fmla="*/ 12573 h 40766"/>
                <a:gd name="connsiteX4" fmla="*/ 34861 w 40766"/>
                <a:gd name="connsiteY4" fmla="*/ 5906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6 h 40766"/>
                <a:gd name="connsiteX9" fmla="*/ 1524 w 40766"/>
                <a:gd name="connsiteY9" fmla="*/ 12573 h 40766"/>
                <a:gd name="connsiteX10" fmla="*/ 0 w 40766"/>
                <a:gd name="connsiteY10" fmla="*/ 20383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6"/>
                    <a:pt x="38290" y="30766"/>
                    <a:pt x="39243" y="28194"/>
                  </a:cubicBezTo>
                  <a:cubicBezTo>
                    <a:pt x="40291" y="25717"/>
                    <a:pt x="40767" y="23050"/>
                    <a:pt x="40767" y="20383"/>
                  </a:cubicBezTo>
                  <a:cubicBezTo>
                    <a:pt x="40767" y="17717"/>
                    <a:pt x="40291" y="15050"/>
                    <a:pt x="39243" y="12573"/>
                  </a:cubicBezTo>
                  <a:cubicBezTo>
                    <a:pt x="38195" y="10096"/>
                    <a:pt x="36767" y="7906"/>
                    <a:pt x="34861" y="5906"/>
                  </a:cubicBezTo>
                  <a:cubicBezTo>
                    <a:pt x="32956" y="4000"/>
                    <a:pt x="30766" y="2477"/>
                    <a:pt x="28194" y="1524"/>
                  </a:cubicBezTo>
                  <a:cubicBezTo>
                    <a:pt x="25717" y="476"/>
                    <a:pt x="23050" y="0"/>
                    <a:pt x="20383" y="0"/>
                  </a:cubicBezTo>
                  <a:cubicBezTo>
                    <a:pt x="17717" y="0"/>
                    <a:pt x="15049" y="476"/>
                    <a:pt x="12573" y="1524"/>
                  </a:cubicBezTo>
                  <a:cubicBezTo>
                    <a:pt x="10096" y="2572"/>
                    <a:pt x="7906" y="4000"/>
                    <a:pt x="5905" y="5906"/>
                  </a:cubicBezTo>
                  <a:cubicBezTo>
                    <a:pt x="4000" y="7810"/>
                    <a:pt x="2476" y="10001"/>
                    <a:pt x="1524" y="12573"/>
                  </a:cubicBezTo>
                  <a:cubicBezTo>
                    <a:pt x="476" y="15050"/>
                    <a:pt x="0" y="17717"/>
                    <a:pt x="0" y="20383"/>
                  </a:cubicBezTo>
                  <a:cubicBezTo>
                    <a:pt x="0" y="23050"/>
                    <a:pt x="476" y="25717"/>
                    <a:pt x="1524" y="28194"/>
                  </a:cubicBezTo>
                  <a:cubicBezTo>
                    <a:pt x="2572" y="30671"/>
                    <a:pt x="4000" y="32861"/>
                    <a:pt x="5905" y="34862"/>
                  </a:cubicBezTo>
                  <a:cubicBezTo>
                    <a:pt x="7810" y="36767"/>
                    <a:pt x="10001" y="38291"/>
                    <a:pt x="12573" y="39243"/>
                  </a:cubicBezTo>
                  <a:cubicBezTo>
                    <a:pt x="15049" y="40291"/>
                    <a:pt x="17717" y="40767"/>
                    <a:pt x="20383" y="40767"/>
                  </a:cubicBezTo>
                  <a:cubicBezTo>
                    <a:pt x="23050" y="40767"/>
                    <a:pt x="25717" y="40291"/>
                    <a:pt x="28194" y="39243"/>
                  </a:cubicBezTo>
                  <a:cubicBezTo>
                    <a:pt x="30671" y="38195"/>
                    <a:pt x="32861" y="36767"/>
                    <a:pt x="34861" y="34862"/>
                  </a:cubicBezTo>
                  <a:close/>
                </a:path>
              </a:pathLst>
            </a:custGeom>
            <a:grpFill/>
            <a:ln w="0" cap="flat">
              <a:noFill/>
              <a:prstDash val="solid"/>
              <a:miter/>
            </a:ln>
          </p:spPr>
          <p:txBody>
            <a:bodyPr rtlCol="0" anchor="ctr"/>
            <a:lstStyle/>
            <a:p>
              <a:endParaRPr lang="nl-NL" b="0" i="0" dirty="0">
                <a:latin typeface="Open Sans" panose="020B0606030504020204" pitchFamily="34" charset="0"/>
              </a:endParaRPr>
            </a:p>
          </p:txBody>
        </p:sp>
        <p:sp>
          <p:nvSpPr>
            <p:cNvPr id="12" name="Vrije vorm: vorm 11">
              <a:extLst>
                <a:ext uri="{FF2B5EF4-FFF2-40B4-BE49-F238E27FC236}">
                  <a16:creationId xmlns:a16="http://schemas.microsoft.com/office/drawing/2014/main" id="{9550BDDE-593E-84FA-C27B-D528346CA11E}"/>
                </a:ext>
              </a:extLst>
            </p:cNvPr>
            <p:cNvSpPr/>
            <p:nvPr/>
          </p:nvSpPr>
          <p:spPr>
            <a:xfrm>
              <a:off x="8676829" y="4547217"/>
              <a:ext cx="47625" cy="47625"/>
            </a:xfrm>
            <a:custGeom>
              <a:avLst/>
              <a:gdLst>
                <a:gd name="connsiteX0" fmla="*/ 40672 w 47625"/>
                <a:gd name="connsiteY0" fmla="*/ 40672 h 47625"/>
                <a:gd name="connsiteX1" fmla="*/ 45815 w 47625"/>
                <a:gd name="connsiteY1" fmla="*/ 32956 h 47625"/>
                <a:gd name="connsiteX2" fmla="*/ 47625 w 47625"/>
                <a:gd name="connsiteY2" fmla="*/ 23813 h 47625"/>
                <a:gd name="connsiteX3" fmla="*/ 45815 w 47625"/>
                <a:gd name="connsiteY3" fmla="*/ 14669 h 47625"/>
                <a:gd name="connsiteX4" fmla="*/ 40672 w 47625"/>
                <a:gd name="connsiteY4" fmla="*/ 6953 h 47625"/>
                <a:gd name="connsiteX5" fmla="*/ 32956 w 47625"/>
                <a:gd name="connsiteY5" fmla="*/ 1810 h 47625"/>
                <a:gd name="connsiteX6" fmla="*/ 23813 w 47625"/>
                <a:gd name="connsiteY6" fmla="*/ 0 h 47625"/>
                <a:gd name="connsiteX7" fmla="*/ 14669 w 47625"/>
                <a:gd name="connsiteY7" fmla="*/ 1810 h 47625"/>
                <a:gd name="connsiteX8" fmla="*/ 6953 w 47625"/>
                <a:gd name="connsiteY8" fmla="*/ 6953 h 47625"/>
                <a:gd name="connsiteX9" fmla="*/ 1810 w 47625"/>
                <a:gd name="connsiteY9" fmla="*/ 14669 h 47625"/>
                <a:gd name="connsiteX10" fmla="*/ 0 w 47625"/>
                <a:gd name="connsiteY10" fmla="*/ 23813 h 47625"/>
                <a:gd name="connsiteX11" fmla="*/ 1810 w 47625"/>
                <a:gd name="connsiteY11" fmla="*/ 32956 h 47625"/>
                <a:gd name="connsiteX12" fmla="*/ 6953 w 47625"/>
                <a:gd name="connsiteY12" fmla="*/ 40672 h 47625"/>
                <a:gd name="connsiteX13" fmla="*/ 14669 w 47625"/>
                <a:gd name="connsiteY13" fmla="*/ 45815 h 47625"/>
                <a:gd name="connsiteX14" fmla="*/ 23813 w 47625"/>
                <a:gd name="connsiteY14" fmla="*/ 47625 h 47625"/>
                <a:gd name="connsiteX15" fmla="*/ 32956 w 47625"/>
                <a:gd name="connsiteY15" fmla="*/ 45815 h 47625"/>
                <a:gd name="connsiteX16" fmla="*/ 40672 w 47625"/>
                <a:gd name="connsiteY16" fmla="*/ 4067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47625">
                  <a:moveTo>
                    <a:pt x="40672" y="40672"/>
                  </a:moveTo>
                  <a:cubicBezTo>
                    <a:pt x="42863" y="38481"/>
                    <a:pt x="44672" y="35814"/>
                    <a:pt x="45815" y="32956"/>
                  </a:cubicBezTo>
                  <a:cubicBezTo>
                    <a:pt x="47054" y="30004"/>
                    <a:pt x="47625" y="26956"/>
                    <a:pt x="47625" y="23813"/>
                  </a:cubicBezTo>
                  <a:cubicBezTo>
                    <a:pt x="47625" y="20669"/>
                    <a:pt x="47054" y="17621"/>
                    <a:pt x="45815" y="14669"/>
                  </a:cubicBezTo>
                  <a:cubicBezTo>
                    <a:pt x="44577" y="11716"/>
                    <a:pt x="42863" y="9144"/>
                    <a:pt x="40672" y="6953"/>
                  </a:cubicBezTo>
                  <a:cubicBezTo>
                    <a:pt x="38481" y="4763"/>
                    <a:pt x="35909" y="2953"/>
                    <a:pt x="32956" y="1810"/>
                  </a:cubicBezTo>
                  <a:cubicBezTo>
                    <a:pt x="30004" y="571"/>
                    <a:pt x="26956" y="0"/>
                    <a:pt x="23813" y="0"/>
                  </a:cubicBezTo>
                  <a:cubicBezTo>
                    <a:pt x="20669" y="0"/>
                    <a:pt x="17621" y="571"/>
                    <a:pt x="14669" y="1810"/>
                  </a:cubicBezTo>
                  <a:cubicBezTo>
                    <a:pt x="11716" y="3048"/>
                    <a:pt x="9144" y="4763"/>
                    <a:pt x="6953" y="6953"/>
                  </a:cubicBezTo>
                  <a:cubicBezTo>
                    <a:pt x="4763" y="9144"/>
                    <a:pt x="2953" y="11811"/>
                    <a:pt x="1810" y="14669"/>
                  </a:cubicBezTo>
                  <a:cubicBezTo>
                    <a:pt x="571" y="17621"/>
                    <a:pt x="0" y="20669"/>
                    <a:pt x="0" y="23813"/>
                  </a:cubicBezTo>
                  <a:cubicBezTo>
                    <a:pt x="0" y="26956"/>
                    <a:pt x="571" y="30004"/>
                    <a:pt x="1810" y="32956"/>
                  </a:cubicBezTo>
                  <a:cubicBezTo>
                    <a:pt x="3048" y="35909"/>
                    <a:pt x="4763" y="38481"/>
                    <a:pt x="6953" y="40672"/>
                  </a:cubicBezTo>
                  <a:cubicBezTo>
                    <a:pt x="9144" y="42863"/>
                    <a:pt x="11716" y="44672"/>
                    <a:pt x="14669" y="45815"/>
                  </a:cubicBezTo>
                  <a:cubicBezTo>
                    <a:pt x="17621" y="47054"/>
                    <a:pt x="20669" y="47625"/>
                    <a:pt x="23813" y="47625"/>
                  </a:cubicBezTo>
                  <a:cubicBezTo>
                    <a:pt x="26956" y="47625"/>
                    <a:pt x="30004" y="47054"/>
                    <a:pt x="32956" y="45815"/>
                  </a:cubicBezTo>
                  <a:cubicBezTo>
                    <a:pt x="35909" y="44577"/>
                    <a:pt x="38481" y="42863"/>
                    <a:pt x="40672" y="40672"/>
                  </a:cubicBezTo>
                  <a:close/>
                </a:path>
              </a:pathLst>
            </a:custGeom>
            <a:grpFill/>
            <a:ln w="0" cap="flat">
              <a:noFill/>
              <a:prstDash val="solid"/>
              <a:miter/>
            </a:ln>
          </p:spPr>
          <p:txBody>
            <a:bodyPr rtlCol="0" anchor="ctr"/>
            <a:lstStyle/>
            <a:p>
              <a:endParaRPr lang="nl-NL" b="0" i="0" dirty="0">
                <a:latin typeface="Open Sans" panose="020B0606030504020204" pitchFamily="34" charset="0"/>
              </a:endParaRPr>
            </a:p>
          </p:txBody>
        </p:sp>
        <p:sp>
          <p:nvSpPr>
            <p:cNvPr id="13" name="Vrije vorm: vorm 12">
              <a:extLst>
                <a:ext uri="{FF2B5EF4-FFF2-40B4-BE49-F238E27FC236}">
                  <a16:creationId xmlns:a16="http://schemas.microsoft.com/office/drawing/2014/main" id="{7545B779-6943-E552-7CA8-5A779C8B1B92}"/>
                </a:ext>
              </a:extLst>
            </p:cNvPr>
            <p:cNvSpPr/>
            <p:nvPr/>
          </p:nvSpPr>
          <p:spPr>
            <a:xfrm>
              <a:off x="8681115" y="4335096"/>
              <a:ext cx="40767" cy="40766"/>
            </a:xfrm>
            <a:custGeom>
              <a:avLst/>
              <a:gdLst>
                <a:gd name="connsiteX0" fmla="*/ 34862 w 40767"/>
                <a:gd name="connsiteY0" fmla="*/ 34861 h 40766"/>
                <a:gd name="connsiteX1" fmla="*/ 39243 w 40767"/>
                <a:gd name="connsiteY1" fmla="*/ 28194 h 40766"/>
                <a:gd name="connsiteX2" fmla="*/ 40767 w 40767"/>
                <a:gd name="connsiteY2" fmla="*/ 20383 h 40766"/>
                <a:gd name="connsiteX3" fmla="*/ 39243 w 40767"/>
                <a:gd name="connsiteY3" fmla="*/ 12573 h 40766"/>
                <a:gd name="connsiteX4" fmla="*/ 34862 w 40767"/>
                <a:gd name="connsiteY4" fmla="*/ 5905 h 40766"/>
                <a:gd name="connsiteX5" fmla="*/ 28194 w 40767"/>
                <a:gd name="connsiteY5" fmla="*/ 1524 h 40766"/>
                <a:gd name="connsiteX6" fmla="*/ 20383 w 40767"/>
                <a:gd name="connsiteY6" fmla="*/ 0 h 40766"/>
                <a:gd name="connsiteX7" fmla="*/ 12573 w 40767"/>
                <a:gd name="connsiteY7" fmla="*/ 1524 h 40766"/>
                <a:gd name="connsiteX8" fmla="*/ 5906 w 40767"/>
                <a:gd name="connsiteY8" fmla="*/ 5905 h 40766"/>
                <a:gd name="connsiteX9" fmla="*/ 1524 w 40767"/>
                <a:gd name="connsiteY9" fmla="*/ 12573 h 40766"/>
                <a:gd name="connsiteX10" fmla="*/ 0 w 40767"/>
                <a:gd name="connsiteY10" fmla="*/ 20383 h 40766"/>
                <a:gd name="connsiteX11" fmla="*/ 1524 w 40767"/>
                <a:gd name="connsiteY11" fmla="*/ 28194 h 40766"/>
                <a:gd name="connsiteX12" fmla="*/ 5906 w 40767"/>
                <a:gd name="connsiteY12" fmla="*/ 34861 h 40766"/>
                <a:gd name="connsiteX13" fmla="*/ 12573 w 40767"/>
                <a:gd name="connsiteY13" fmla="*/ 39243 h 40766"/>
                <a:gd name="connsiteX14" fmla="*/ 20383 w 40767"/>
                <a:gd name="connsiteY14" fmla="*/ 40767 h 40766"/>
                <a:gd name="connsiteX15" fmla="*/ 28194 w 40767"/>
                <a:gd name="connsiteY15" fmla="*/ 39243 h 40766"/>
                <a:gd name="connsiteX16" fmla="*/ 34862 w 40767"/>
                <a:gd name="connsiteY16" fmla="*/ 34861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7" h="40766">
                  <a:moveTo>
                    <a:pt x="34862" y="34861"/>
                  </a:moveTo>
                  <a:cubicBezTo>
                    <a:pt x="36767" y="32956"/>
                    <a:pt x="38291" y="30766"/>
                    <a:pt x="39243" y="28194"/>
                  </a:cubicBezTo>
                  <a:cubicBezTo>
                    <a:pt x="40291" y="25717"/>
                    <a:pt x="40767" y="23050"/>
                    <a:pt x="40767" y="20383"/>
                  </a:cubicBezTo>
                  <a:cubicBezTo>
                    <a:pt x="40767" y="17717"/>
                    <a:pt x="40291" y="15049"/>
                    <a:pt x="39243" y="12573"/>
                  </a:cubicBezTo>
                  <a:cubicBezTo>
                    <a:pt x="38195" y="10096"/>
                    <a:pt x="36767" y="7906"/>
                    <a:pt x="34862" y="5905"/>
                  </a:cubicBezTo>
                  <a:cubicBezTo>
                    <a:pt x="32957" y="4000"/>
                    <a:pt x="30766" y="2476"/>
                    <a:pt x="28194" y="1524"/>
                  </a:cubicBezTo>
                  <a:cubicBezTo>
                    <a:pt x="25718" y="476"/>
                    <a:pt x="23051" y="0"/>
                    <a:pt x="20383" y="0"/>
                  </a:cubicBezTo>
                  <a:cubicBezTo>
                    <a:pt x="17717" y="0"/>
                    <a:pt x="15050" y="476"/>
                    <a:pt x="12573" y="1524"/>
                  </a:cubicBezTo>
                  <a:cubicBezTo>
                    <a:pt x="10097" y="2572"/>
                    <a:pt x="7906" y="4000"/>
                    <a:pt x="5906" y="5905"/>
                  </a:cubicBezTo>
                  <a:cubicBezTo>
                    <a:pt x="4001" y="7810"/>
                    <a:pt x="2477" y="10001"/>
                    <a:pt x="1524" y="12573"/>
                  </a:cubicBezTo>
                  <a:cubicBezTo>
                    <a:pt x="476" y="15049"/>
                    <a:pt x="0" y="17717"/>
                    <a:pt x="0" y="20383"/>
                  </a:cubicBezTo>
                  <a:cubicBezTo>
                    <a:pt x="0" y="23050"/>
                    <a:pt x="476" y="25717"/>
                    <a:pt x="1524" y="28194"/>
                  </a:cubicBezTo>
                  <a:cubicBezTo>
                    <a:pt x="2572" y="30671"/>
                    <a:pt x="4001" y="32861"/>
                    <a:pt x="5906" y="34861"/>
                  </a:cubicBezTo>
                  <a:cubicBezTo>
                    <a:pt x="7810" y="36767"/>
                    <a:pt x="10001" y="38290"/>
                    <a:pt x="12573" y="39243"/>
                  </a:cubicBezTo>
                  <a:cubicBezTo>
                    <a:pt x="15050" y="40291"/>
                    <a:pt x="17717" y="40767"/>
                    <a:pt x="20383" y="40767"/>
                  </a:cubicBezTo>
                  <a:cubicBezTo>
                    <a:pt x="23051" y="40767"/>
                    <a:pt x="25718" y="40291"/>
                    <a:pt x="28194" y="39243"/>
                  </a:cubicBezTo>
                  <a:cubicBezTo>
                    <a:pt x="30671" y="38195"/>
                    <a:pt x="32861" y="36767"/>
                    <a:pt x="34862" y="34861"/>
                  </a:cubicBezTo>
                  <a:close/>
                </a:path>
              </a:pathLst>
            </a:custGeom>
            <a:grpFill/>
            <a:ln w="0" cap="flat">
              <a:noFill/>
              <a:prstDash val="solid"/>
              <a:miter/>
            </a:ln>
          </p:spPr>
          <p:txBody>
            <a:bodyPr rtlCol="0" anchor="ctr"/>
            <a:lstStyle/>
            <a:p>
              <a:endParaRPr lang="nl-NL" b="0" i="0" dirty="0">
                <a:latin typeface="Open Sans" panose="020B0606030504020204" pitchFamily="34" charset="0"/>
              </a:endParaRPr>
            </a:p>
          </p:txBody>
        </p:sp>
        <p:sp>
          <p:nvSpPr>
            <p:cNvPr id="14" name="Vrije vorm: vorm 13">
              <a:extLst>
                <a:ext uri="{FF2B5EF4-FFF2-40B4-BE49-F238E27FC236}">
                  <a16:creationId xmlns:a16="http://schemas.microsoft.com/office/drawing/2014/main" id="{9E52FB1A-E844-14DE-934E-1988FED50634}"/>
                </a:ext>
              </a:extLst>
            </p:cNvPr>
            <p:cNvSpPr/>
            <p:nvPr/>
          </p:nvSpPr>
          <p:spPr>
            <a:xfrm>
              <a:off x="8683687" y="4116211"/>
              <a:ext cx="34099" cy="34099"/>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1"/>
                    <a:pt x="34100" y="17050"/>
                  </a:cubicBezTo>
                  <a:cubicBezTo>
                    <a:pt x="34100" y="14859"/>
                    <a:pt x="33623" y="12668"/>
                    <a:pt x="32766" y="10573"/>
                  </a:cubicBezTo>
                  <a:cubicBezTo>
                    <a:pt x="31909" y="8477"/>
                    <a:pt x="30671" y="6668"/>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8"/>
                    <a:pt x="2191" y="8477"/>
                    <a:pt x="1333" y="10573"/>
                  </a:cubicBezTo>
                  <a:cubicBezTo>
                    <a:pt x="476" y="12668"/>
                    <a:pt x="0" y="14859"/>
                    <a:pt x="0" y="17050"/>
                  </a:cubicBezTo>
                  <a:cubicBezTo>
                    <a:pt x="0" y="19241"/>
                    <a:pt x="476" y="21431"/>
                    <a:pt x="1333" y="23527"/>
                  </a:cubicBezTo>
                  <a:cubicBezTo>
                    <a:pt x="2191" y="25622"/>
                    <a:pt x="3429" y="27432"/>
                    <a:pt x="5048" y="29051"/>
                  </a:cubicBezTo>
                  <a:cubicBezTo>
                    <a:pt x="6667" y="30671"/>
                    <a:pt x="8477" y="31909"/>
                    <a:pt x="10573" y="32766"/>
                  </a:cubicBezTo>
                  <a:cubicBezTo>
                    <a:pt x="12668" y="33623"/>
                    <a:pt x="14859" y="34100"/>
                    <a:pt x="17050" y="34100"/>
                  </a:cubicBezTo>
                  <a:cubicBezTo>
                    <a:pt x="19240" y="34100"/>
                    <a:pt x="21431" y="33623"/>
                    <a:pt x="23527" y="32766"/>
                  </a:cubicBezTo>
                  <a:cubicBezTo>
                    <a:pt x="25622" y="31909"/>
                    <a:pt x="27432" y="30671"/>
                    <a:pt x="29051" y="29051"/>
                  </a:cubicBezTo>
                  <a:close/>
                </a:path>
              </a:pathLst>
            </a:custGeom>
            <a:grpFill/>
            <a:ln w="0" cap="flat">
              <a:noFill/>
              <a:prstDash val="solid"/>
              <a:miter/>
            </a:ln>
          </p:spPr>
          <p:txBody>
            <a:bodyPr rtlCol="0" anchor="ctr"/>
            <a:lstStyle/>
            <a:p>
              <a:endParaRPr lang="nl-NL" b="0" i="0" dirty="0">
                <a:latin typeface="Open Sans" panose="020B0606030504020204" pitchFamily="34" charset="0"/>
              </a:endParaRPr>
            </a:p>
          </p:txBody>
        </p:sp>
        <p:sp>
          <p:nvSpPr>
            <p:cNvPr id="15" name="Vrije vorm: vorm 14">
              <a:extLst>
                <a:ext uri="{FF2B5EF4-FFF2-40B4-BE49-F238E27FC236}">
                  <a16:creationId xmlns:a16="http://schemas.microsoft.com/office/drawing/2014/main" id="{4B068828-798F-286B-5ADB-F8D26B1EF991}"/>
                </a:ext>
              </a:extLst>
            </p:cNvPr>
            <p:cNvSpPr/>
            <p:nvPr/>
          </p:nvSpPr>
          <p:spPr>
            <a:xfrm>
              <a:off x="8680829" y="3894374"/>
              <a:ext cx="40766" cy="40767"/>
            </a:xfrm>
            <a:custGeom>
              <a:avLst/>
              <a:gdLst>
                <a:gd name="connsiteX0" fmla="*/ 34862 w 40766"/>
                <a:gd name="connsiteY0" fmla="*/ 34862 h 40767"/>
                <a:gd name="connsiteX1" fmla="*/ 39243 w 40766"/>
                <a:gd name="connsiteY1" fmla="*/ 28194 h 40767"/>
                <a:gd name="connsiteX2" fmla="*/ 40767 w 40766"/>
                <a:gd name="connsiteY2" fmla="*/ 20383 h 40767"/>
                <a:gd name="connsiteX3" fmla="*/ 39243 w 40766"/>
                <a:gd name="connsiteY3" fmla="*/ 12573 h 40767"/>
                <a:gd name="connsiteX4" fmla="*/ 34862 w 40766"/>
                <a:gd name="connsiteY4" fmla="*/ 5906 h 40767"/>
                <a:gd name="connsiteX5" fmla="*/ 28194 w 40766"/>
                <a:gd name="connsiteY5" fmla="*/ 1524 h 40767"/>
                <a:gd name="connsiteX6" fmla="*/ 20383 w 40766"/>
                <a:gd name="connsiteY6" fmla="*/ 0 h 40767"/>
                <a:gd name="connsiteX7" fmla="*/ 12573 w 40766"/>
                <a:gd name="connsiteY7" fmla="*/ 1524 h 40767"/>
                <a:gd name="connsiteX8" fmla="*/ 5906 w 40766"/>
                <a:gd name="connsiteY8" fmla="*/ 5906 h 40767"/>
                <a:gd name="connsiteX9" fmla="*/ 1524 w 40766"/>
                <a:gd name="connsiteY9" fmla="*/ 12573 h 40767"/>
                <a:gd name="connsiteX10" fmla="*/ 0 w 40766"/>
                <a:gd name="connsiteY10" fmla="*/ 20383 h 40767"/>
                <a:gd name="connsiteX11" fmla="*/ 1524 w 40766"/>
                <a:gd name="connsiteY11" fmla="*/ 28194 h 40767"/>
                <a:gd name="connsiteX12" fmla="*/ 5906 w 40766"/>
                <a:gd name="connsiteY12" fmla="*/ 34862 h 40767"/>
                <a:gd name="connsiteX13" fmla="*/ 12573 w 40766"/>
                <a:gd name="connsiteY13" fmla="*/ 39243 h 40767"/>
                <a:gd name="connsiteX14" fmla="*/ 20383 w 40766"/>
                <a:gd name="connsiteY14" fmla="*/ 40767 h 40767"/>
                <a:gd name="connsiteX15" fmla="*/ 28194 w 40766"/>
                <a:gd name="connsiteY15" fmla="*/ 39243 h 40767"/>
                <a:gd name="connsiteX16" fmla="*/ 34862 w 40766"/>
                <a:gd name="connsiteY16" fmla="*/ 34862 h 40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7">
                  <a:moveTo>
                    <a:pt x="34862" y="34862"/>
                  </a:moveTo>
                  <a:cubicBezTo>
                    <a:pt x="36767" y="32956"/>
                    <a:pt x="38291" y="30766"/>
                    <a:pt x="39243" y="28194"/>
                  </a:cubicBezTo>
                  <a:cubicBezTo>
                    <a:pt x="40291" y="25718"/>
                    <a:pt x="40767" y="23051"/>
                    <a:pt x="40767" y="20383"/>
                  </a:cubicBezTo>
                  <a:cubicBezTo>
                    <a:pt x="40767" y="17717"/>
                    <a:pt x="40291" y="15049"/>
                    <a:pt x="39243" y="12573"/>
                  </a:cubicBezTo>
                  <a:cubicBezTo>
                    <a:pt x="38195" y="10096"/>
                    <a:pt x="36767" y="7906"/>
                    <a:pt x="34862" y="5906"/>
                  </a:cubicBezTo>
                  <a:cubicBezTo>
                    <a:pt x="32956" y="4001"/>
                    <a:pt x="30766" y="2477"/>
                    <a:pt x="28194" y="1524"/>
                  </a:cubicBezTo>
                  <a:cubicBezTo>
                    <a:pt x="25718" y="476"/>
                    <a:pt x="23050" y="0"/>
                    <a:pt x="20383" y="0"/>
                  </a:cubicBezTo>
                  <a:cubicBezTo>
                    <a:pt x="17717" y="0"/>
                    <a:pt x="15050" y="476"/>
                    <a:pt x="12573" y="1524"/>
                  </a:cubicBezTo>
                  <a:cubicBezTo>
                    <a:pt x="10097" y="2572"/>
                    <a:pt x="7906" y="4001"/>
                    <a:pt x="5906" y="5906"/>
                  </a:cubicBezTo>
                  <a:cubicBezTo>
                    <a:pt x="4000" y="7810"/>
                    <a:pt x="2477" y="10001"/>
                    <a:pt x="1524" y="12573"/>
                  </a:cubicBezTo>
                  <a:cubicBezTo>
                    <a:pt x="476" y="15049"/>
                    <a:pt x="0" y="17717"/>
                    <a:pt x="0" y="20383"/>
                  </a:cubicBezTo>
                  <a:cubicBezTo>
                    <a:pt x="0" y="23051"/>
                    <a:pt x="476" y="25718"/>
                    <a:pt x="1524" y="28194"/>
                  </a:cubicBezTo>
                  <a:cubicBezTo>
                    <a:pt x="2572" y="30670"/>
                    <a:pt x="4000" y="32861"/>
                    <a:pt x="5906" y="34862"/>
                  </a:cubicBezTo>
                  <a:cubicBezTo>
                    <a:pt x="7810" y="36767"/>
                    <a:pt x="10001" y="38291"/>
                    <a:pt x="12573" y="39243"/>
                  </a:cubicBezTo>
                  <a:cubicBezTo>
                    <a:pt x="15050" y="40291"/>
                    <a:pt x="17717" y="40767"/>
                    <a:pt x="20383" y="40767"/>
                  </a:cubicBezTo>
                  <a:cubicBezTo>
                    <a:pt x="23050" y="40767"/>
                    <a:pt x="25718" y="40291"/>
                    <a:pt x="28194" y="39243"/>
                  </a:cubicBezTo>
                  <a:cubicBezTo>
                    <a:pt x="30671" y="38195"/>
                    <a:pt x="32861" y="36767"/>
                    <a:pt x="34862" y="34862"/>
                  </a:cubicBezTo>
                  <a:close/>
                </a:path>
              </a:pathLst>
            </a:custGeom>
            <a:grpFill/>
            <a:ln w="0" cap="flat">
              <a:noFill/>
              <a:prstDash val="solid"/>
              <a:miter/>
            </a:ln>
          </p:spPr>
          <p:txBody>
            <a:bodyPr rtlCol="0" anchor="ctr"/>
            <a:lstStyle/>
            <a:p>
              <a:endParaRPr lang="nl-NL" b="0" i="0" dirty="0">
                <a:latin typeface="Open Sans" panose="020B0606030504020204" pitchFamily="34" charset="0"/>
              </a:endParaRPr>
            </a:p>
          </p:txBody>
        </p:sp>
        <p:sp>
          <p:nvSpPr>
            <p:cNvPr id="16" name="Vrije vorm: vorm 15">
              <a:extLst>
                <a:ext uri="{FF2B5EF4-FFF2-40B4-BE49-F238E27FC236}">
                  <a16:creationId xmlns:a16="http://schemas.microsoft.com/office/drawing/2014/main" id="{019619AF-6740-C71B-74C6-E077375A48FA}"/>
                </a:ext>
              </a:extLst>
            </p:cNvPr>
            <p:cNvSpPr/>
            <p:nvPr/>
          </p:nvSpPr>
          <p:spPr>
            <a:xfrm>
              <a:off x="8677591" y="3671299"/>
              <a:ext cx="47625" cy="47625"/>
            </a:xfrm>
            <a:custGeom>
              <a:avLst/>
              <a:gdLst>
                <a:gd name="connsiteX0" fmla="*/ 40672 w 47625"/>
                <a:gd name="connsiteY0" fmla="*/ 40672 h 47625"/>
                <a:gd name="connsiteX1" fmla="*/ 45815 w 47625"/>
                <a:gd name="connsiteY1" fmla="*/ 32957 h 47625"/>
                <a:gd name="connsiteX2" fmla="*/ 47625 w 47625"/>
                <a:gd name="connsiteY2" fmla="*/ 23813 h 47625"/>
                <a:gd name="connsiteX3" fmla="*/ 45815 w 47625"/>
                <a:gd name="connsiteY3" fmla="*/ 14669 h 47625"/>
                <a:gd name="connsiteX4" fmla="*/ 40672 w 47625"/>
                <a:gd name="connsiteY4" fmla="*/ 6953 h 47625"/>
                <a:gd name="connsiteX5" fmla="*/ 32956 w 47625"/>
                <a:gd name="connsiteY5" fmla="*/ 1810 h 47625"/>
                <a:gd name="connsiteX6" fmla="*/ 23813 w 47625"/>
                <a:gd name="connsiteY6" fmla="*/ 0 h 47625"/>
                <a:gd name="connsiteX7" fmla="*/ 14669 w 47625"/>
                <a:gd name="connsiteY7" fmla="*/ 1810 h 47625"/>
                <a:gd name="connsiteX8" fmla="*/ 6953 w 47625"/>
                <a:gd name="connsiteY8" fmla="*/ 6953 h 47625"/>
                <a:gd name="connsiteX9" fmla="*/ 1810 w 47625"/>
                <a:gd name="connsiteY9" fmla="*/ 14669 h 47625"/>
                <a:gd name="connsiteX10" fmla="*/ 0 w 47625"/>
                <a:gd name="connsiteY10" fmla="*/ 23813 h 47625"/>
                <a:gd name="connsiteX11" fmla="*/ 1810 w 47625"/>
                <a:gd name="connsiteY11" fmla="*/ 32957 h 47625"/>
                <a:gd name="connsiteX12" fmla="*/ 6953 w 47625"/>
                <a:gd name="connsiteY12" fmla="*/ 40672 h 47625"/>
                <a:gd name="connsiteX13" fmla="*/ 14669 w 47625"/>
                <a:gd name="connsiteY13" fmla="*/ 45815 h 47625"/>
                <a:gd name="connsiteX14" fmla="*/ 23813 w 47625"/>
                <a:gd name="connsiteY14" fmla="*/ 47625 h 47625"/>
                <a:gd name="connsiteX15" fmla="*/ 32956 w 47625"/>
                <a:gd name="connsiteY15" fmla="*/ 45815 h 47625"/>
                <a:gd name="connsiteX16" fmla="*/ 40672 w 47625"/>
                <a:gd name="connsiteY16" fmla="*/ 4067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47625">
                  <a:moveTo>
                    <a:pt x="40672" y="40672"/>
                  </a:moveTo>
                  <a:cubicBezTo>
                    <a:pt x="42863" y="38481"/>
                    <a:pt x="44672" y="35814"/>
                    <a:pt x="45815" y="32957"/>
                  </a:cubicBezTo>
                  <a:cubicBezTo>
                    <a:pt x="47053" y="30004"/>
                    <a:pt x="47625" y="26956"/>
                    <a:pt x="47625" y="23813"/>
                  </a:cubicBezTo>
                  <a:cubicBezTo>
                    <a:pt x="47625" y="20669"/>
                    <a:pt x="47053" y="17621"/>
                    <a:pt x="45815" y="14669"/>
                  </a:cubicBezTo>
                  <a:cubicBezTo>
                    <a:pt x="44577" y="11716"/>
                    <a:pt x="42863" y="9144"/>
                    <a:pt x="40672" y="6953"/>
                  </a:cubicBezTo>
                  <a:cubicBezTo>
                    <a:pt x="38481" y="4763"/>
                    <a:pt x="35909" y="2953"/>
                    <a:pt x="32956" y="1810"/>
                  </a:cubicBezTo>
                  <a:cubicBezTo>
                    <a:pt x="30004" y="572"/>
                    <a:pt x="26956" y="0"/>
                    <a:pt x="23813" y="0"/>
                  </a:cubicBezTo>
                  <a:cubicBezTo>
                    <a:pt x="20669" y="0"/>
                    <a:pt x="17621" y="572"/>
                    <a:pt x="14669" y="1810"/>
                  </a:cubicBezTo>
                  <a:cubicBezTo>
                    <a:pt x="11716" y="3048"/>
                    <a:pt x="9144" y="4763"/>
                    <a:pt x="6953" y="6953"/>
                  </a:cubicBezTo>
                  <a:cubicBezTo>
                    <a:pt x="4763" y="9144"/>
                    <a:pt x="2953" y="11811"/>
                    <a:pt x="1810" y="14669"/>
                  </a:cubicBezTo>
                  <a:cubicBezTo>
                    <a:pt x="571" y="17621"/>
                    <a:pt x="0" y="20669"/>
                    <a:pt x="0" y="23813"/>
                  </a:cubicBezTo>
                  <a:cubicBezTo>
                    <a:pt x="0" y="26956"/>
                    <a:pt x="571" y="30004"/>
                    <a:pt x="1810" y="32957"/>
                  </a:cubicBezTo>
                  <a:cubicBezTo>
                    <a:pt x="3048" y="35909"/>
                    <a:pt x="4763" y="38481"/>
                    <a:pt x="6953" y="40672"/>
                  </a:cubicBezTo>
                  <a:cubicBezTo>
                    <a:pt x="9144" y="42863"/>
                    <a:pt x="11716" y="44672"/>
                    <a:pt x="14669" y="45815"/>
                  </a:cubicBezTo>
                  <a:cubicBezTo>
                    <a:pt x="17621" y="47054"/>
                    <a:pt x="20669" y="47625"/>
                    <a:pt x="23813" y="47625"/>
                  </a:cubicBezTo>
                  <a:cubicBezTo>
                    <a:pt x="26956" y="47625"/>
                    <a:pt x="30004" y="47054"/>
                    <a:pt x="32956" y="45815"/>
                  </a:cubicBezTo>
                  <a:cubicBezTo>
                    <a:pt x="35909" y="44577"/>
                    <a:pt x="38481" y="42863"/>
                    <a:pt x="40672" y="40672"/>
                  </a:cubicBezTo>
                  <a:close/>
                </a:path>
              </a:pathLst>
            </a:custGeom>
            <a:grpFill/>
            <a:ln w="0" cap="flat">
              <a:noFill/>
              <a:prstDash val="solid"/>
              <a:miter/>
            </a:ln>
          </p:spPr>
          <p:txBody>
            <a:bodyPr rtlCol="0" anchor="ctr"/>
            <a:lstStyle/>
            <a:p>
              <a:endParaRPr lang="nl-NL" b="0" i="0" dirty="0">
                <a:latin typeface="Open Sans" panose="020B0606030504020204" pitchFamily="34" charset="0"/>
              </a:endParaRPr>
            </a:p>
          </p:txBody>
        </p:sp>
      </p:grpSp>
      <p:sp>
        <p:nvSpPr>
          <p:cNvPr id="2" name="Titel 1">
            <a:extLst>
              <a:ext uri="{FF2B5EF4-FFF2-40B4-BE49-F238E27FC236}">
                <a16:creationId xmlns:a16="http://schemas.microsoft.com/office/drawing/2014/main" id="{9122E290-A4BB-7E55-841F-8FD7D047C7CA}"/>
              </a:ext>
            </a:extLst>
          </p:cNvPr>
          <p:cNvSpPr>
            <a:spLocks noGrp="1"/>
          </p:cNvSpPr>
          <p:nvPr userDrawn="1">
            <p:ph type="title" hasCustomPrompt="1"/>
          </p:nvPr>
        </p:nvSpPr>
        <p:spPr>
          <a:xfrm>
            <a:off x="1282534" y="1163474"/>
            <a:ext cx="10136167" cy="2363498"/>
          </a:xfrm>
        </p:spPr>
        <p:txBody>
          <a:bodyPr anchor="t">
            <a:normAutofit/>
          </a:bodyPr>
          <a:lstStyle>
            <a:lvl1pPr>
              <a:defRPr sz="4000">
                <a:solidFill>
                  <a:schemeClr val="bg1"/>
                </a:solidFill>
              </a:defRPr>
            </a:lvl1pPr>
          </a:lstStyle>
          <a:p>
            <a:r>
              <a:rPr lang="nl-NL" dirty="0" err="1"/>
              <a:t>Title</a:t>
            </a:r>
            <a:r>
              <a:rPr lang="nl-NL" dirty="0"/>
              <a:t> </a:t>
            </a:r>
          </a:p>
        </p:txBody>
      </p:sp>
      <p:sp>
        <p:nvSpPr>
          <p:cNvPr id="3" name="Tijdelijke aanduiding voor tekst 2">
            <a:extLst>
              <a:ext uri="{FF2B5EF4-FFF2-40B4-BE49-F238E27FC236}">
                <a16:creationId xmlns:a16="http://schemas.microsoft.com/office/drawing/2014/main" id="{9B90D51E-7710-8B34-B8AB-58627BA29F99}"/>
              </a:ext>
            </a:extLst>
          </p:cNvPr>
          <p:cNvSpPr>
            <a:spLocks noGrp="1"/>
          </p:cNvSpPr>
          <p:nvPr userDrawn="1">
            <p:ph type="body" idx="1" hasCustomPrompt="1"/>
          </p:nvPr>
        </p:nvSpPr>
        <p:spPr>
          <a:xfrm>
            <a:off x="1282535" y="3648075"/>
            <a:ext cx="10136167" cy="1500187"/>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err="1"/>
              <a:t>Subtitle</a:t>
            </a:r>
            <a:r>
              <a:rPr lang="nl-NL" dirty="0"/>
              <a:t> </a:t>
            </a:r>
          </a:p>
        </p:txBody>
      </p:sp>
      <p:pic>
        <p:nvPicPr>
          <p:cNvPr id="18" name="Graphic 17">
            <a:extLst>
              <a:ext uri="{FF2B5EF4-FFF2-40B4-BE49-F238E27FC236}">
                <a16:creationId xmlns:a16="http://schemas.microsoft.com/office/drawing/2014/main" id="{BE46A06F-015B-C03F-D8BE-A6FE2FF9BF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635670" y="5015698"/>
            <a:ext cx="5476432" cy="1842302"/>
          </a:xfrm>
          <a:prstGeom prst="rect">
            <a:avLst/>
          </a:prstGeom>
        </p:spPr>
      </p:pic>
    </p:spTree>
    <p:extLst>
      <p:ext uri="{BB962C8B-B14F-4D97-AF65-F5344CB8AC3E}">
        <p14:creationId xmlns:p14="http://schemas.microsoft.com/office/powerpoint/2010/main" val="137852262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e-filling image">
    <p:bg>
      <p:bgPr>
        <a:solidFill>
          <a:schemeClr val="bg1"/>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F7AEDF05-D43C-E463-0BF8-91C5BA9C1AF6}"/>
              </a:ext>
            </a:extLst>
          </p:cNvPr>
          <p:cNvSpPr>
            <a:spLocks noGrp="1"/>
          </p:cNvSpPr>
          <p:nvPr>
            <p:ph type="pic" sz="quarter" idx="10"/>
          </p:nvPr>
        </p:nvSpPr>
        <p:spPr>
          <a:xfrm>
            <a:off x="0" y="0"/>
            <a:ext cx="12192000" cy="6858000"/>
          </a:xfrm>
        </p:spPr>
        <p:txBody>
          <a:bodyPr/>
          <a:lstStyle/>
          <a:p>
            <a:r>
              <a:rPr lang="en-GB"/>
              <a:t>Click icon to add picture</a:t>
            </a:r>
            <a:endParaRPr lang="nl-NL" dirty="0"/>
          </a:p>
        </p:txBody>
      </p:sp>
    </p:spTree>
    <p:extLst>
      <p:ext uri="{BB962C8B-B14F-4D97-AF65-F5344CB8AC3E}">
        <p14:creationId xmlns:p14="http://schemas.microsoft.com/office/powerpoint/2010/main" val="2709761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bg>
      <p:bgRef idx="1001">
        <a:schemeClr val="bg1"/>
      </p:bgRef>
    </p:bg>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13699E00-D0EA-E48C-0081-A16BD83AB004}"/>
              </a:ext>
            </a:extLst>
          </p:cNvPr>
          <p:cNvSpPr txBox="1"/>
          <p:nvPr userDrawn="1"/>
        </p:nvSpPr>
        <p:spPr>
          <a:xfrm>
            <a:off x="388386" y="6015368"/>
            <a:ext cx="4280452" cy="369332"/>
          </a:xfrm>
          <a:prstGeom prst="rect">
            <a:avLst/>
          </a:prstGeom>
          <a:noFill/>
        </p:spPr>
        <p:txBody>
          <a:bodyPr wrap="square" rtlCol="0">
            <a:spAutoFit/>
          </a:bodyPr>
          <a:lstStyle/>
          <a:p>
            <a:pPr algn="l"/>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DANS is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an</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institute</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of KNAW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and</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NWO</a:t>
            </a:r>
            <a:br>
              <a:rPr lang="nl-NL" sz="900" b="0" i="0" dirty="0">
                <a:latin typeface="Open Sans Light" panose="020B0306030504020204" pitchFamily="34" charset="0"/>
                <a:ea typeface="Open Sans Light" panose="020B0306030504020204" pitchFamily="34" charset="0"/>
                <a:cs typeface="Open Sans Light" panose="020B0306030504020204" pitchFamily="34" charset="0"/>
              </a:rPr>
            </a:b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Dutch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national</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centre</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of expertise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and</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repository</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a:t>
            </a:r>
            <a:r>
              <a:rPr lang="nl-NL" sz="900" b="0" i="0" dirty="0" err="1">
                <a:latin typeface="Open Sans Light" panose="020B0306030504020204" pitchFamily="34" charset="0"/>
                <a:ea typeface="Open Sans Light" panose="020B0306030504020204" pitchFamily="34" charset="0"/>
                <a:cs typeface="Open Sans Light" panose="020B0306030504020204" pitchFamily="34" charset="0"/>
              </a:rPr>
              <a:t>for</a:t>
            </a:r>
            <a:r>
              <a:rPr lang="nl-NL" sz="900" b="0" i="0" dirty="0">
                <a:latin typeface="Open Sans Light" panose="020B0306030504020204" pitchFamily="34" charset="0"/>
                <a:ea typeface="Open Sans Light" panose="020B0306030504020204" pitchFamily="34" charset="0"/>
                <a:cs typeface="Open Sans Light" panose="020B0306030504020204" pitchFamily="34" charset="0"/>
              </a:rPr>
              <a:t> research data</a:t>
            </a:r>
          </a:p>
        </p:txBody>
      </p:sp>
      <p:pic>
        <p:nvPicPr>
          <p:cNvPr id="2" name="Graphic 1">
            <a:extLst>
              <a:ext uri="{FF2B5EF4-FFF2-40B4-BE49-F238E27FC236}">
                <a16:creationId xmlns:a16="http://schemas.microsoft.com/office/drawing/2014/main" id="{D1AD9585-4A17-24FB-3270-3D9D2459C9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82203" y="478155"/>
            <a:ext cx="2230372" cy="548742"/>
          </a:xfrm>
          <a:prstGeom prst="rect">
            <a:avLst/>
          </a:prstGeom>
        </p:spPr>
      </p:pic>
      <p:grpSp>
        <p:nvGrpSpPr>
          <p:cNvPr id="5" name="Groep 4">
            <a:extLst>
              <a:ext uri="{FF2B5EF4-FFF2-40B4-BE49-F238E27FC236}">
                <a16:creationId xmlns:a16="http://schemas.microsoft.com/office/drawing/2014/main" id="{6976504B-A16F-23A2-133C-F8831B39F488}"/>
              </a:ext>
            </a:extLst>
          </p:cNvPr>
          <p:cNvGrpSpPr>
            <a:grpSpLocks noChangeAspect="1"/>
          </p:cNvGrpSpPr>
          <p:nvPr userDrawn="1"/>
        </p:nvGrpSpPr>
        <p:grpSpPr>
          <a:xfrm>
            <a:off x="9482202" y="1502255"/>
            <a:ext cx="1801520" cy="2700000"/>
            <a:chOff x="9492836" y="1543371"/>
            <a:chExt cx="1765767" cy="2646415"/>
          </a:xfrm>
        </p:grpSpPr>
        <p:sp>
          <p:nvSpPr>
            <p:cNvPr id="9" name="Vrije vorm: vorm 8">
              <a:extLst>
                <a:ext uri="{FF2B5EF4-FFF2-40B4-BE49-F238E27FC236}">
                  <a16:creationId xmlns:a16="http://schemas.microsoft.com/office/drawing/2014/main" id="{C2D92256-7FB4-2D74-9F66-0735E45398F2}"/>
                </a:ext>
              </a:extLst>
            </p:cNvPr>
            <p:cNvSpPr/>
            <p:nvPr/>
          </p:nvSpPr>
          <p:spPr>
            <a:xfrm>
              <a:off x="11178918" y="4110101"/>
              <a:ext cx="79685" cy="79685"/>
            </a:xfrm>
            <a:custGeom>
              <a:avLst/>
              <a:gdLst>
                <a:gd name="connsiteX0" fmla="*/ 34861 w 40766"/>
                <a:gd name="connsiteY0" fmla="*/ 34862 h 40766"/>
                <a:gd name="connsiteX1" fmla="*/ 39243 w 40766"/>
                <a:gd name="connsiteY1" fmla="*/ 28194 h 40766"/>
                <a:gd name="connsiteX2" fmla="*/ 40767 w 40766"/>
                <a:gd name="connsiteY2" fmla="*/ 20383 h 40766"/>
                <a:gd name="connsiteX3" fmla="*/ 39243 w 40766"/>
                <a:gd name="connsiteY3" fmla="*/ 12573 h 40766"/>
                <a:gd name="connsiteX4" fmla="*/ 34861 w 40766"/>
                <a:gd name="connsiteY4" fmla="*/ 5905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5 h 40766"/>
                <a:gd name="connsiteX9" fmla="*/ 1524 w 40766"/>
                <a:gd name="connsiteY9" fmla="*/ 12573 h 40766"/>
                <a:gd name="connsiteX10" fmla="*/ 0 w 40766"/>
                <a:gd name="connsiteY10" fmla="*/ 20383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6"/>
                    <a:pt x="38290" y="30766"/>
                    <a:pt x="39243" y="28194"/>
                  </a:cubicBezTo>
                  <a:cubicBezTo>
                    <a:pt x="40291" y="25717"/>
                    <a:pt x="40767" y="23050"/>
                    <a:pt x="40767" y="20383"/>
                  </a:cubicBezTo>
                  <a:cubicBezTo>
                    <a:pt x="40767" y="17717"/>
                    <a:pt x="40291" y="15050"/>
                    <a:pt x="39243" y="12573"/>
                  </a:cubicBezTo>
                  <a:cubicBezTo>
                    <a:pt x="38195" y="10096"/>
                    <a:pt x="36767" y="7906"/>
                    <a:pt x="34861" y="5905"/>
                  </a:cubicBezTo>
                  <a:cubicBezTo>
                    <a:pt x="32956" y="4000"/>
                    <a:pt x="30766" y="2476"/>
                    <a:pt x="28194" y="1524"/>
                  </a:cubicBezTo>
                  <a:cubicBezTo>
                    <a:pt x="25717" y="476"/>
                    <a:pt x="23050" y="0"/>
                    <a:pt x="20383" y="0"/>
                  </a:cubicBezTo>
                  <a:cubicBezTo>
                    <a:pt x="17717" y="0"/>
                    <a:pt x="15050" y="476"/>
                    <a:pt x="12573" y="1524"/>
                  </a:cubicBezTo>
                  <a:cubicBezTo>
                    <a:pt x="10096" y="2572"/>
                    <a:pt x="7906" y="4000"/>
                    <a:pt x="5905" y="5905"/>
                  </a:cubicBezTo>
                  <a:cubicBezTo>
                    <a:pt x="4000" y="7810"/>
                    <a:pt x="2476" y="10001"/>
                    <a:pt x="1524" y="12573"/>
                  </a:cubicBezTo>
                  <a:cubicBezTo>
                    <a:pt x="476" y="15050"/>
                    <a:pt x="0" y="17717"/>
                    <a:pt x="0" y="20383"/>
                  </a:cubicBezTo>
                  <a:cubicBezTo>
                    <a:pt x="0" y="23050"/>
                    <a:pt x="476" y="25717"/>
                    <a:pt x="1524" y="28194"/>
                  </a:cubicBezTo>
                  <a:cubicBezTo>
                    <a:pt x="2572" y="30671"/>
                    <a:pt x="4000" y="32861"/>
                    <a:pt x="5905" y="34862"/>
                  </a:cubicBezTo>
                  <a:cubicBezTo>
                    <a:pt x="7810" y="36767"/>
                    <a:pt x="10001" y="38291"/>
                    <a:pt x="12573" y="39243"/>
                  </a:cubicBezTo>
                  <a:cubicBezTo>
                    <a:pt x="15050" y="40291"/>
                    <a:pt x="17717" y="40767"/>
                    <a:pt x="20383" y="40767"/>
                  </a:cubicBezTo>
                  <a:cubicBezTo>
                    <a:pt x="23050" y="40767"/>
                    <a:pt x="25717" y="40291"/>
                    <a:pt x="28194" y="39243"/>
                  </a:cubicBezTo>
                  <a:cubicBezTo>
                    <a:pt x="30671" y="38195"/>
                    <a:pt x="32861" y="36767"/>
                    <a:pt x="34861"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14" name="Vrije vorm: vorm 13">
              <a:extLst>
                <a:ext uri="{FF2B5EF4-FFF2-40B4-BE49-F238E27FC236}">
                  <a16:creationId xmlns:a16="http://schemas.microsoft.com/office/drawing/2014/main" id="{D2E0A3A4-BB13-7726-1562-7DFC5A528129}"/>
                </a:ext>
              </a:extLst>
            </p:cNvPr>
            <p:cNvSpPr/>
            <p:nvPr/>
          </p:nvSpPr>
          <p:spPr>
            <a:xfrm>
              <a:off x="10757583" y="4120342"/>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0"/>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1" y="0"/>
                    <a:pt x="17050" y="0"/>
                  </a:cubicBezTo>
                  <a:cubicBezTo>
                    <a:pt x="14859" y="0"/>
                    <a:pt x="12668" y="476"/>
                    <a:pt x="10573" y="1333"/>
                  </a:cubicBezTo>
                  <a:cubicBezTo>
                    <a:pt x="8477" y="2191"/>
                    <a:pt x="6668"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8" y="30671"/>
                    <a:pt x="8477" y="31909"/>
                    <a:pt x="10573" y="32766"/>
                  </a:cubicBezTo>
                  <a:cubicBezTo>
                    <a:pt x="12668" y="33623"/>
                    <a:pt x="14859" y="34100"/>
                    <a:pt x="17050" y="34100"/>
                  </a:cubicBezTo>
                  <a:cubicBezTo>
                    <a:pt x="19241" y="34100"/>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16" name="Vrije vorm: vorm 15">
              <a:extLst>
                <a:ext uri="{FF2B5EF4-FFF2-40B4-BE49-F238E27FC236}">
                  <a16:creationId xmlns:a16="http://schemas.microsoft.com/office/drawing/2014/main" id="{93CFE98A-7618-ED98-C30A-7695E8F0B85D}"/>
                </a:ext>
              </a:extLst>
            </p:cNvPr>
            <p:cNvSpPr/>
            <p:nvPr/>
          </p:nvSpPr>
          <p:spPr>
            <a:xfrm>
              <a:off x="10334388" y="4123321"/>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1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1 h 27241"/>
                <a:gd name="connsiteX9" fmla="*/ 1048 w 27241"/>
                <a:gd name="connsiteY9" fmla="*/ 8382 h 27241"/>
                <a:gd name="connsiteX10" fmla="*/ 0 w 27241"/>
                <a:gd name="connsiteY10" fmla="*/ 13621 h 27241"/>
                <a:gd name="connsiteX11" fmla="*/ 1048 w 27241"/>
                <a:gd name="connsiteY11" fmla="*/ 18860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0" y="17145"/>
                    <a:pt x="27242" y="15431"/>
                    <a:pt x="27242" y="13621"/>
                  </a:cubicBezTo>
                  <a:cubicBezTo>
                    <a:pt x="27242" y="11811"/>
                    <a:pt x="26860" y="10097"/>
                    <a:pt x="26194" y="8382"/>
                  </a:cubicBezTo>
                  <a:cubicBezTo>
                    <a:pt x="25527" y="6668"/>
                    <a:pt x="24479" y="5239"/>
                    <a:pt x="23241" y="4001"/>
                  </a:cubicBezTo>
                  <a:cubicBezTo>
                    <a:pt x="22003" y="2762"/>
                    <a:pt x="20479" y="1715"/>
                    <a:pt x="18859" y="1048"/>
                  </a:cubicBezTo>
                  <a:cubicBezTo>
                    <a:pt x="17145" y="381"/>
                    <a:pt x="15430" y="0"/>
                    <a:pt x="13621" y="0"/>
                  </a:cubicBezTo>
                  <a:cubicBezTo>
                    <a:pt x="11811" y="0"/>
                    <a:pt x="10096" y="381"/>
                    <a:pt x="8382" y="1048"/>
                  </a:cubicBezTo>
                  <a:cubicBezTo>
                    <a:pt x="6667" y="1715"/>
                    <a:pt x="5239" y="2762"/>
                    <a:pt x="4000" y="4001"/>
                  </a:cubicBezTo>
                  <a:cubicBezTo>
                    <a:pt x="2762" y="5239"/>
                    <a:pt x="1715" y="6763"/>
                    <a:pt x="1048" y="8382"/>
                  </a:cubicBezTo>
                  <a:cubicBezTo>
                    <a:pt x="381" y="10097"/>
                    <a:pt x="0" y="11811"/>
                    <a:pt x="0" y="13621"/>
                  </a:cubicBezTo>
                  <a:cubicBezTo>
                    <a:pt x="0" y="15431"/>
                    <a:pt x="381" y="17145"/>
                    <a:pt x="1048" y="18860"/>
                  </a:cubicBezTo>
                  <a:cubicBezTo>
                    <a:pt x="1715" y="20574"/>
                    <a:pt x="2762" y="22003"/>
                    <a:pt x="4000" y="23241"/>
                  </a:cubicBezTo>
                  <a:cubicBezTo>
                    <a:pt x="5239" y="24479"/>
                    <a:pt x="6763" y="25527"/>
                    <a:pt x="8382" y="26194"/>
                  </a:cubicBezTo>
                  <a:cubicBezTo>
                    <a:pt x="10001" y="26861"/>
                    <a:pt x="11811" y="27242"/>
                    <a:pt x="13621" y="27242"/>
                  </a:cubicBezTo>
                  <a:cubicBezTo>
                    <a:pt x="15430" y="27242"/>
                    <a:pt x="17145" y="26861"/>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17" name="Vrije vorm: vorm 16">
              <a:extLst>
                <a:ext uri="{FF2B5EF4-FFF2-40B4-BE49-F238E27FC236}">
                  <a16:creationId xmlns:a16="http://schemas.microsoft.com/office/drawing/2014/main" id="{2E96B2E7-0AD7-7941-82E9-1EA2FB82638A}"/>
                </a:ext>
              </a:extLst>
            </p:cNvPr>
            <p:cNvSpPr/>
            <p:nvPr/>
          </p:nvSpPr>
          <p:spPr>
            <a:xfrm>
              <a:off x="9915101" y="4130209"/>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18" name="Vrije vorm: vorm 17">
              <a:extLst>
                <a:ext uri="{FF2B5EF4-FFF2-40B4-BE49-F238E27FC236}">
                  <a16:creationId xmlns:a16="http://schemas.microsoft.com/office/drawing/2014/main" id="{9C6684C2-9D53-44F4-4FC8-EA4022860AA0}"/>
                </a:ext>
              </a:extLst>
            </p:cNvPr>
            <p:cNvSpPr/>
            <p:nvPr/>
          </p:nvSpPr>
          <p:spPr>
            <a:xfrm>
              <a:off x="9492836" y="4137657"/>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5" y="4858"/>
                    <a:pt x="12859" y="4096"/>
                  </a:cubicBezTo>
                  <a:cubicBezTo>
                    <a:pt x="12478" y="3238"/>
                    <a:pt x="12002" y="2572"/>
                    <a:pt x="11430" y="1905"/>
                  </a:cubicBezTo>
                  <a:cubicBezTo>
                    <a:pt x="10763" y="1238"/>
                    <a:pt x="10097" y="762"/>
                    <a:pt x="9239" y="476"/>
                  </a:cubicBezTo>
                  <a:cubicBezTo>
                    <a:pt x="8382" y="95"/>
                    <a:pt x="7525" y="0"/>
                    <a:pt x="6668" y="0"/>
                  </a:cubicBezTo>
                  <a:cubicBezTo>
                    <a:pt x="5810" y="0"/>
                    <a:pt x="4858" y="191"/>
                    <a:pt x="4096" y="476"/>
                  </a:cubicBezTo>
                  <a:cubicBezTo>
                    <a:pt x="3239" y="857"/>
                    <a:pt x="2572" y="1333"/>
                    <a:pt x="1905" y="1905"/>
                  </a:cubicBezTo>
                  <a:cubicBezTo>
                    <a:pt x="1238" y="2477"/>
                    <a:pt x="762" y="3238"/>
                    <a:pt x="476" y="4096"/>
                  </a:cubicBezTo>
                  <a:cubicBezTo>
                    <a:pt x="95" y="4953"/>
                    <a:pt x="0" y="5810"/>
                    <a:pt x="0" y="6667"/>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5"/>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19" name="Vrije vorm: vorm 18">
              <a:extLst>
                <a:ext uri="{FF2B5EF4-FFF2-40B4-BE49-F238E27FC236}">
                  <a16:creationId xmlns:a16="http://schemas.microsoft.com/office/drawing/2014/main" id="{C1576449-F168-B718-2A0D-CAD601903289}"/>
                </a:ext>
              </a:extLst>
            </p:cNvPr>
            <p:cNvSpPr/>
            <p:nvPr/>
          </p:nvSpPr>
          <p:spPr>
            <a:xfrm>
              <a:off x="11186924" y="3690071"/>
              <a:ext cx="66653" cy="66653"/>
            </a:xfrm>
            <a:custGeom>
              <a:avLst/>
              <a:gdLst>
                <a:gd name="connsiteX0" fmla="*/ 29051 w 34099"/>
                <a:gd name="connsiteY0" fmla="*/ 29051 h 34099"/>
                <a:gd name="connsiteX1" fmla="*/ 32766 w 34099"/>
                <a:gd name="connsiteY1" fmla="*/ 23527 h 34099"/>
                <a:gd name="connsiteX2" fmla="*/ 34099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099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099" y="19240"/>
                    <a:pt x="34099" y="17050"/>
                  </a:cubicBezTo>
                  <a:cubicBezTo>
                    <a:pt x="34099" y="14859"/>
                    <a:pt x="33623" y="12668"/>
                    <a:pt x="32766" y="10573"/>
                  </a:cubicBezTo>
                  <a:cubicBezTo>
                    <a:pt x="31909" y="8477"/>
                    <a:pt x="30671"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7" y="30670"/>
                    <a:pt x="8477" y="31909"/>
                    <a:pt x="10573" y="32766"/>
                  </a:cubicBezTo>
                  <a:cubicBezTo>
                    <a:pt x="12668" y="33623"/>
                    <a:pt x="14859" y="34099"/>
                    <a:pt x="17050" y="34099"/>
                  </a:cubicBezTo>
                  <a:cubicBezTo>
                    <a:pt x="19240" y="34099"/>
                    <a:pt x="21431" y="33623"/>
                    <a:pt x="23527" y="32766"/>
                  </a:cubicBezTo>
                  <a:cubicBezTo>
                    <a:pt x="25622" y="31909"/>
                    <a:pt x="27432" y="30670"/>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0" name="Vrije vorm: vorm 19">
              <a:extLst>
                <a:ext uri="{FF2B5EF4-FFF2-40B4-BE49-F238E27FC236}">
                  <a16:creationId xmlns:a16="http://schemas.microsoft.com/office/drawing/2014/main" id="{98311736-8D2A-7DDF-738F-47A5BA2AAFBC}"/>
                </a:ext>
              </a:extLst>
            </p:cNvPr>
            <p:cNvSpPr/>
            <p:nvPr/>
          </p:nvSpPr>
          <p:spPr>
            <a:xfrm>
              <a:off x="10765963" y="3694725"/>
              <a:ext cx="53248" cy="53248"/>
            </a:xfrm>
            <a:custGeom>
              <a:avLst/>
              <a:gdLst>
                <a:gd name="connsiteX0" fmla="*/ 23241 w 27241"/>
                <a:gd name="connsiteY0" fmla="*/ 23241 h 27241"/>
                <a:gd name="connsiteX1" fmla="*/ 26194 w 27241"/>
                <a:gd name="connsiteY1" fmla="*/ 18859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59 h 27241"/>
                <a:gd name="connsiteX12" fmla="*/ 4000 w 27241"/>
                <a:gd name="connsiteY12" fmla="*/ 23241 h 27241"/>
                <a:gd name="connsiteX13" fmla="*/ 8382 w 27241"/>
                <a:gd name="connsiteY13" fmla="*/ 26194 h 27241"/>
                <a:gd name="connsiteX14" fmla="*/ 13621 w 27241"/>
                <a:gd name="connsiteY14" fmla="*/ 27241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59"/>
                  </a:cubicBezTo>
                  <a:cubicBezTo>
                    <a:pt x="26860" y="17145"/>
                    <a:pt x="27242" y="15430"/>
                    <a:pt x="27242" y="13621"/>
                  </a:cubicBezTo>
                  <a:cubicBezTo>
                    <a:pt x="27242" y="11811"/>
                    <a:pt x="26860" y="10096"/>
                    <a:pt x="26194" y="8382"/>
                  </a:cubicBezTo>
                  <a:cubicBezTo>
                    <a:pt x="25527" y="6667"/>
                    <a:pt x="24479" y="5239"/>
                    <a:pt x="23241" y="4000"/>
                  </a:cubicBezTo>
                  <a:cubicBezTo>
                    <a:pt x="22003" y="2762"/>
                    <a:pt x="20479" y="1714"/>
                    <a:pt x="18859" y="1048"/>
                  </a:cubicBezTo>
                  <a:cubicBezTo>
                    <a:pt x="17240" y="381"/>
                    <a:pt x="15430" y="0"/>
                    <a:pt x="13621" y="0"/>
                  </a:cubicBezTo>
                  <a:cubicBezTo>
                    <a:pt x="11811" y="0"/>
                    <a:pt x="10096" y="381"/>
                    <a:pt x="8382" y="1048"/>
                  </a:cubicBezTo>
                  <a:cubicBezTo>
                    <a:pt x="6667" y="1714"/>
                    <a:pt x="5239" y="2762"/>
                    <a:pt x="4000" y="4000"/>
                  </a:cubicBezTo>
                  <a:cubicBezTo>
                    <a:pt x="2762" y="5239"/>
                    <a:pt x="1715" y="6763"/>
                    <a:pt x="1048" y="8382"/>
                  </a:cubicBezTo>
                  <a:cubicBezTo>
                    <a:pt x="381" y="10096"/>
                    <a:pt x="0" y="11811"/>
                    <a:pt x="0" y="13621"/>
                  </a:cubicBezTo>
                  <a:cubicBezTo>
                    <a:pt x="0" y="15430"/>
                    <a:pt x="381" y="17145"/>
                    <a:pt x="1048" y="18859"/>
                  </a:cubicBezTo>
                  <a:cubicBezTo>
                    <a:pt x="1715" y="20574"/>
                    <a:pt x="2762" y="22003"/>
                    <a:pt x="4000" y="23241"/>
                  </a:cubicBezTo>
                  <a:cubicBezTo>
                    <a:pt x="5239" y="24479"/>
                    <a:pt x="6763" y="25527"/>
                    <a:pt x="8382" y="26194"/>
                  </a:cubicBezTo>
                  <a:cubicBezTo>
                    <a:pt x="10001" y="26860"/>
                    <a:pt x="11811" y="27241"/>
                    <a:pt x="13621" y="27241"/>
                  </a:cubicBezTo>
                  <a:cubicBezTo>
                    <a:pt x="15430" y="27241"/>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1" name="Vrije vorm: vorm 20">
              <a:extLst>
                <a:ext uri="{FF2B5EF4-FFF2-40B4-BE49-F238E27FC236}">
                  <a16:creationId xmlns:a16="http://schemas.microsoft.com/office/drawing/2014/main" id="{7C36935D-0B6A-3A96-4CA2-993365542444}"/>
                </a:ext>
              </a:extLst>
            </p:cNvPr>
            <p:cNvSpPr/>
            <p:nvPr/>
          </p:nvSpPr>
          <p:spPr>
            <a:xfrm>
              <a:off x="10341090" y="3704965"/>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2" name="Vrije vorm: vorm 21">
              <a:extLst>
                <a:ext uri="{FF2B5EF4-FFF2-40B4-BE49-F238E27FC236}">
                  <a16:creationId xmlns:a16="http://schemas.microsoft.com/office/drawing/2014/main" id="{C28EEA9F-0013-E837-CCAA-2C0310F838B8}"/>
                </a:ext>
              </a:extLst>
            </p:cNvPr>
            <p:cNvSpPr/>
            <p:nvPr/>
          </p:nvSpPr>
          <p:spPr>
            <a:xfrm>
              <a:off x="9923479" y="3710364"/>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5" y="4858"/>
                    <a:pt x="12859" y="4096"/>
                  </a:cubicBezTo>
                  <a:cubicBezTo>
                    <a:pt x="12478" y="3238"/>
                    <a:pt x="12002" y="2572"/>
                    <a:pt x="11430" y="1905"/>
                  </a:cubicBezTo>
                  <a:cubicBezTo>
                    <a:pt x="10763" y="1238"/>
                    <a:pt x="10096" y="762"/>
                    <a:pt x="9239" y="476"/>
                  </a:cubicBezTo>
                  <a:cubicBezTo>
                    <a:pt x="8382" y="95"/>
                    <a:pt x="7525" y="0"/>
                    <a:pt x="6668" y="0"/>
                  </a:cubicBezTo>
                  <a:cubicBezTo>
                    <a:pt x="5810" y="0"/>
                    <a:pt x="4858" y="190"/>
                    <a:pt x="4096" y="476"/>
                  </a:cubicBezTo>
                  <a:cubicBezTo>
                    <a:pt x="3239" y="857"/>
                    <a:pt x="2572" y="1333"/>
                    <a:pt x="1905" y="1905"/>
                  </a:cubicBezTo>
                  <a:cubicBezTo>
                    <a:pt x="1238" y="2572"/>
                    <a:pt x="762" y="3238"/>
                    <a:pt x="476" y="4096"/>
                  </a:cubicBezTo>
                  <a:cubicBezTo>
                    <a:pt x="95" y="4953"/>
                    <a:pt x="0" y="5810"/>
                    <a:pt x="0" y="6667"/>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4"/>
                    <a:pt x="9239" y="12859"/>
                  </a:cubicBezTo>
                  <a:cubicBezTo>
                    <a:pt x="10096" y="12478"/>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3" name="Vrije vorm: vorm 22">
              <a:extLst>
                <a:ext uri="{FF2B5EF4-FFF2-40B4-BE49-F238E27FC236}">
                  <a16:creationId xmlns:a16="http://schemas.microsoft.com/office/drawing/2014/main" id="{82F42522-C604-217C-6392-70FC7B1E1974}"/>
                </a:ext>
              </a:extLst>
            </p:cNvPr>
            <p:cNvSpPr/>
            <p:nvPr/>
          </p:nvSpPr>
          <p:spPr>
            <a:xfrm>
              <a:off x="11178918" y="3258124"/>
              <a:ext cx="79685" cy="79685"/>
            </a:xfrm>
            <a:custGeom>
              <a:avLst/>
              <a:gdLst>
                <a:gd name="connsiteX0" fmla="*/ 34861 w 40766"/>
                <a:gd name="connsiteY0" fmla="*/ 34862 h 40766"/>
                <a:gd name="connsiteX1" fmla="*/ 39243 w 40766"/>
                <a:gd name="connsiteY1" fmla="*/ 28194 h 40766"/>
                <a:gd name="connsiteX2" fmla="*/ 40767 w 40766"/>
                <a:gd name="connsiteY2" fmla="*/ 20383 h 40766"/>
                <a:gd name="connsiteX3" fmla="*/ 39243 w 40766"/>
                <a:gd name="connsiteY3" fmla="*/ 12573 h 40766"/>
                <a:gd name="connsiteX4" fmla="*/ 34861 w 40766"/>
                <a:gd name="connsiteY4" fmla="*/ 5906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6 h 40766"/>
                <a:gd name="connsiteX9" fmla="*/ 1524 w 40766"/>
                <a:gd name="connsiteY9" fmla="*/ 12573 h 40766"/>
                <a:gd name="connsiteX10" fmla="*/ 0 w 40766"/>
                <a:gd name="connsiteY10" fmla="*/ 20383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6"/>
                    <a:pt x="38290" y="30766"/>
                    <a:pt x="39243" y="28194"/>
                  </a:cubicBezTo>
                  <a:cubicBezTo>
                    <a:pt x="40291" y="25718"/>
                    <a:pt x="40767" y="23050"/>
                    <a:pt x="40767" y="20383"/>
                  </a:cubicBezTo>
                  <a:cubicBezTo>
                    <a:pt x="40767" y="17717"/>
                    <a:pt x="40291" y="15050"/>
                    <a:pt x="39243" y="12573"/>
                  </a:cubicBezTo>
                  <a:cubicBezTo>
                    <a:pt x="38195" y="10096"/>
                    <a:pt x="36767" y="7906"/>
                    <a:pt x="34861" y="5906"/>
                  </a:cubicBezTo>
                  <a:cubicBezTo>
                    <a:pt x="32956" y="4000"/>
                    <a:pt x="30766" y="2477"/>
                    <a:pt x="28194" y="1524"/>
                  </a:cubicBezTo>
                  <a:cubicBezTo>
                    <a:pt x="25717" y="476"/>
                    <a:pt x="23050" y="0"/>
                    <a:pt x="20383" y="0"/>
                  </a:cubicBezTo>
                  <a:cubicBezTo>
                    <a:pt x="17717" y="0"/>
                    <a:pt x="15050" y="476"/>
                    <a:pt x="12573" y="1524"/>
                  </a:cubicBezTo>
                  <a:cubicBezTo>
                    <a:pt x="10096" y="2572"/>
                    <a:pt x="7906" y="4000"/>
                    <a:pt x="5905" y="5906"/>
                  </a:cubicBezTo>
                  <a:cubicBezTo>
                    <a:pt x="4000" y="7810"/>
                    <a:pt x="2476" y="10001"/>
                    <a:pt x="1524" y="12573"/>
                  </a:cubicBezTo>
                  <a:cubicBezTo>
                    <a:pt x="476" y="15050"/>
                    <a:pt x="0" y="17717"/>
                    <a:pt x="0" y="20383"/>
                  </a:cubicBezTo>
                  <a:cubicBezTo>
                    <a:pt x="0" y="23050"/>
                    <a:pt x="476" y="25718"/>
                    <a:pt x="1524" y="28194"/>
                  </a:cubicBezTo>
                  <a:cubicBezTo>
                    <a:pt x="2572" y="30671"/>
                    <a:pt x="4000" y="32861"/>
                    <a:pt x="5905" y="34862"/>
                  </a:cubicBezTo>
                  <a:cubicBezTo>
                    <a:pt x="7810" y="36767"/>
                    <a:pt x="10001" y="38291"/>
                    <a:pt x="12573" y="39243"/>
                  </a:cubicBezTo>
                  <a:cubicBezTo>
                    <a:pt x="15050" y="40291"/>
                    <a:pt x="17717" y="40767"/>
                    <a:pt x="20383" y="40767"/>
                  </a:cubicBezTo>
                  <a:cubicBezTo>
                    <a:pt x="23050" y="40767"/>
                    <a:pt x="25717" y="40291"/>
                    <a:pt x="28194" y="39243"/>
                  </a:cubicBezTo>
                  <a:cubicBezTo>
                    <a:pt x="30671" y="38195"/>
                    <a:pt x="32861" y="36767"/>
                    <a:pt x="34861"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4" name="Vrije vorm: vorm 23">
              <a:extLst>
                <a:ext uri="{FF2B5EF4-FFF2-40B4-BE49-F238E27FC236}">
                  <a16:creationId xmlns:a16="http://schemas.microsoft.com/office/drawing/2014/main" id="{C9F14803-6ECC-6337-2836-D0388D1F7F2B}"/>
                </a:ext>
              </a:extLst>
            </p:cNvPr>
            <p:cNvSpPr/>
            <p:nvPr/>
          </p:nvSpPr>
          <p:spPr>
            <a:xfrm>
              <a:off x="10757957" y="3265012"/>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0"/>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7" y="30671"/>
                    <a:pt x="8477" y="31909"/>
                    <a:pt x="10573" y="32766"/>
                  </a:cubicBezTo>
                  <a:cubicBezTo>
                    <a:pt x="12668" y="33623"/>
                    <a:pt x="14859" y="34100"/>
                    <a:pt x="17050" y="34100"/>
                  </a:cubicBezTo>
                  <a:cubicBezTo>
                    <a:pt x="19240" y="34100"/>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5" name="Vrije vorm: vorm 24">
              <a:extLst>
                <a:ext uri="{FF2B5EF4-FFF2-40B4-BE49-F238E27FC236}">
                  <a16:creationId xmlns:a16="http://schemas.microsoft.com/office/drawing/2014/main" id="{18F7BB64-1182-337F-9F6F-1113466FCEBB}"/>
                </a:ext>
              </a:extLst>
            </p:cNvPr>
            <p:cNvSpPr/>
            <p:nvPr/>
          </p:nvSpPr>
          <p:spPr>
            <a:xfrm>
              <a:off x="10334388" y="3270413"/>
              <a:ext cx="53248" cy="53248"/>
            </a:xfrm>
            <a:custGeom>
              <a:avLst/>
              <a:gdLst>
                <a:gd name="connsiteX0" fmla="*/ 23241 w 27241"/>
                <a:gd name="connsiteY0" fmla="*/ 23241 h 27241"/>
                <a:gd name="connsiteX1" fmla="*/ 26194 w 27241"/>
                <a:gd name="connsiteY1" fmla="*/ 18859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59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59"/>
                  </a:cubicBezTo>
                  <a:cubicBezTo>
                    <a:pt x="26860" y="17145"/>
                    <a:pt x="27242" y="15430"/>
                    <a:pt x="27242" y="13621"/>
                  </a:cubicBezTo>
                  <a:cubicBezTo>
                    <a:pt x="27242" y="11811"/>
                    <a:pt x="26860" y="10096"/>
                    <a:pt x="26194" y="8382"/>
                  </a:cubicBezTo>
                  <a:cubicBezTo>
                    <a:pt x="25527" y="6667"/>
                    <a:pt x="24479" y="5239"/>
                    <a:pt x="23241" y="4000"/>
                  </a:cubicBezTo>
                  <a:cubicBezTo>
                    <a:pt x="22003" y="2762"/>
                    <a:pt x="20479" y="1715"/>
                    <a:pt x="18859" y="1048"/>
                  </a:cubicBezTo>
                  <a:cubicBezTo>
                    <a:pt x="17240" y="381"/>
                    <a:pt x="15430" y="0"/>
                    <a:pt x="13621" y="0"/>
                  </a:cubicBezTo>
                  <a:cubicBezTo>
                    <a:pt x="11811" y="0"/>
                    <a:pt x="10096" y="381"/>
                    <a:pt x="8382" y="1048"/>
                  </a:cubicBezTo>
                  <a:cubicBezTo>
                    <a:pt x="6667" y="1715"/>
                    <a:pt x="5239" y="2762"/>
                    <a:pt x="4000" y="4000"/>
                  </a:cubicBezTo>
                  <a:cubicBezTo>
                    <a:pt x="2762" y="5239"/>
                    <a:pt x="1715" y="6763"/>
                    <a:pt x="1048" y="8382"/>
                  </a:cubicBezTo>
                  <a:cubicBezTo>
                    <a:pt x="381" y="10096"/>
                    <a:pt x="0" y="11811"/>
                    <a:pt x="0" y="13621"/>
                  </a:cubicBezTo>
                  <a:cubicBezTo>
                    <a:pt x="0" y="15430"/>
                    <a:pt x="381" y="17145"/>
                    <a:pt x="1048" y="18859"/>
                  </a:cubicBezTo>
                  <a:cubicBezTo>
                    <a:pt x="1715" y="20574"/>
                    <a:pt x="2762" y="22003"/>
                    <a:pt x="4000" y="23241"/>
                  </a:cubicBezTo>
                  <a:cubicBezTo>
                    <a:pt x="5239" y="24479"/>
                    <a:pt x="6763" y="25527"/>
                    <a:pt x="8382" y="26194"/>
                  </a:cubicBezTo>
                  <a:cubicBezTo>
                    <a:pt x="10001" y="26860"/>
                    <a:pt x="11811" y="27242"/>
                    <a:pt x="13621" y="27242"/>
                  </a:cubicBezTo>
                  <a:cubicBezTo>
                    <a:pt x="15430" y="27242"/>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6" name="Vrije vorm: vorm 25">
              <a:extLst>
                <a:ext uri="{FF2B5EF4-FFF2-40B4-BE49-F238E27FC236}">
                  <a16:creationId xmlns:a16="http://schemas.microsoft.com/office/drawing/2014/main" id="{7337B4AE-B160-4088-F77D-57D7FF28E317}"/>
                </a:ext>
              </a:extLst>
            </p:cNvPr>
            <p:cNvSpPr/>
            <p:nvPr/>
          </p:nvSpPr>
          <p:spPr>
            <a:xfrm>
              <a:off x="9915101" y="3276742"/>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7" name="Vrije vorm: vorm 26">
              <a:extLst>
                <a:ext uri="{FF2B5EF4-FFF2-40B4-BE49-F238E27FC236}">
                  <a16:creationId xmlns:a16="http://schemas.microsoft.com/office/drawing/2014/main" id="{57ADE1E3-D551-0374-0A99-52E483573CA6}"/>
                </a:ext>
              </a:extLst>
            </p:cNvPr>
            <p:cNvSpPr/>
            <p:nvPr/>
          </p:nvSpPr>
          <p:spPr>
            <a:xfrm>
              <a:off x="9492836" y="3284190"/>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5" y="4858"/>
                    <a:pt x="12859" y="4096"/>
                  </a:cubicBezTo>
                  <a:cubicBezTo>
                    <a:pt x="12478" y="3238"/>
                    <a:pt x="12002" y="2572"/>
                    <a:pt x="11430" y="1905"/>
                  </a:cubicBezTo>
                  <a:cubicBezTo>
                    <a:pt x="10763" y="1238"/>
                    <a:pt x="10097" y="762"/>
                    <a:pt x="9239" y="476"/>
                  </a:cubicBezTo>
                  <a:cubicBezTo>
                    <a:pt x="8382" y="95"/>
                    <a:pt x="7525" y="0"/>
                    <a:pt x="6668" y="0"/>
                  </a:cubicBezTo>
                  <a:cubicBezTo>
                    <a:pt x="5810" y="0"/>
                    <a:pt x="4858" y="190"/>
                    <a:pt x="4096" y="476"/>
                  </a:cubicBezTo>
                  <a:cubicBezTo>
                    <a:pt x="3239" y="857"/>
                    <a:pt x="2572" y="1333"/>
                    <a:pt x="1905" y="1905"/>
                  </a:cubicBezTo>
                  <a:cubicBezTo>
                    <a:pt x="1238" y="2477"/>
                    <a:pt x="762" y="3238"/>
                    <a:pt x="476" y="4096"/>
                  </a:cubicBezTo>
                  <a:cubicBezTo>
                    <a:pt x="95" y="4953"/>
                    <a:pt x="0" y="5810"/>
                    <a:pt x="0" y="6667"/>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4"/>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8" name="Vrije vorm: vorm 27">
              <a:extLst>
                <a:ext uri="{FF2B5EF4-FFF2-40B4-BE49-F238E27FC236}">
                  <a16:creationId xmlns:a16="http://schemas.microsoft.com/office/drawing/2014/main" id="{A39CD8BC-E3BD-C575-9E31-8A35CC7AFDCE}"/>
                </a:ext>
              </a:extLst>
            </p:cNvPr>
            <p:cNvSpPr/>
            <p:nvPr/>
          </p:nvSpPr>
          <p:spPr>
            <a:xfrm>
              <a:off x="11185806" y="2835487"/>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099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0"/>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1" y="0"/>
                    <a:pt x="17050" y="0"/>
                  </a:cubicBezTo>
                  <a:cubicBezTo>
                    <a:pt x="14859" y="0"/>
                    <a:pt x="12668" y="476"/>
                    <a:pt x="10573" y="1333"/>
                  </a:cubicBezTo>
                  <a:cubicBezTo>
                    <a:pt x="8477" y="2191"/>
                    <a:pt x="6668"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8" y="30671"/>
                    <a:pt x="8477" y="31909"/>
                    <a:pt x="10573" y="32766"/>
                  </a:cubicBezTo>
                  <a:cubicBezTo>
                    <a:pt x="12668" y="33623"/>
                    <a:pt x="14859" y="34099"/>
                    <a:pt x="17050" y="34099"/>
                  </a:cubicBezTo>
                  <a:cubicBezTo>
                    <a:pt x="19241" y="34099"/>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29" name="Vrije vorm: vorm 28">
              <a:extLst>
                <a:ext uri="{FF2B5EF4-FFF2-40B4-BE49-F238E27FC236}">
                  <a16:creationId xmlns:a16="http://schemas.microsoft.com/office/drawing/2014/main" id="{EC2F2C89-1ED4-0B91-CB8D-41B436485E3C}"/>
                </a:ext>
              </a:extLst>
            </p:cNvPr>
            <p:cNvSpPr/>
            <p:nvPr/>
          </p:nvSpPr>
          <p:spPr>
            <a:xfrm>
              <a:off x="10764845" y="2841072"/>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1 h 27241"/>
                <a:gd name="connsiteX5" fmla="*/ 18860 w 27241"/>
                <a:gd name="connsiteY5" fmla="*/ 1048 h 27241"/>
                <a:gd name="connsiteX6" fmla="*/ 13621 w 27241"/>
                <a:gd name="connsiteY6" fmla="*/ 0 h 27241"/>
                <a:gd name="connsiteX7" fmla="*/ 8382 w 27241"/>
                <a:gd name="connsiteY7" fmla="*/ 1048 h 27241"/>
                <a:gd name="connsiteX8" fmla="*/ 4001 w 27241"/>
                <a:gd name="connsiteY8" fmla="*/ 4001 h 27241"/>
                <a:gd name="connsiteX9" fmla="*/ 1048 w 27241"/>
                <a:gd name="connsiteY9" fmla="*/ 8382 h 27241"/>
                <a:gd name="connsiteX10" fmla="*/ 0 w 27241"/>
                <a:gd name="connsiteY10" fmla="*/ 13621 h 27241"/>
                <a:gd name="connsiteX11" fmla="*/ 1048 w 27241"/>
                <a:gd name="connsiteY11" fmla="*/ 18860 h 27241"/>
                <a:gd name="connsiteX12" fmla="*/ 4001 w 27241"/>
                <a:gd name="connsiteY12" fmla="*/ 23241 h 27241"/>
                <a:gd name="connsiteX13" fmla="*/ 8382 w 27241"/>
                <a:gd name="connsiteY13" fmla="*/ 26194 h 27241"/>
                <a:gd name="connsiteX14" fmla="*/ 13621 w 27241"/>
                <a:gd name="connsiteY14" fmla="*/ 27242 h 27241"/>
                <a:gd name="connsiteX15" fmla="*/ 18860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1" y="17145"/>
                    <a:pt x="27242" y="15431"/>
                    <a:pt x="27242" y="13621"/>
                  </a:cubicBezTo>
                  <a:cubicBezTo>
                    <a:pt x="27242" y="11811"/>
                    <a:pt x="26861" y="10097"/>
                    <a:pt x="26194" y="8382"/>
                  </a:cubicBezTo>
                  <a:cubicBezTo>
                    <a:pt x="25527" y="6668"/>
                    <a:pt x="24479" y="5239"/>
                    <a:pt x="23241" y="4001"/>
                  </a:cubicBezTo>
                  <a:cubicBezTo>
                    <a:pt x="22003" y="2762"/>
                    <a:pt x="20479" y="1715"/>
                    <a:pt x="18860" y="1048"/>
                  </a:cubicBezTo>
                  <a:cubicBezTo>
                    <a:pt x="17240" y="381"/>
                    <a:pt x="15431" y="0"/>
                    <a:pt x="13621" y="0"/>
                  </a:cubicBezTo>
                  <a:cubicBezTo>
                    <a:pt x="11811" y="0"/>
                    <a:pt x="10097" y="381"/>
                    <a:pt x="8382" y="1048"/>
                  </a:cubicBezTo>
                  <a:cubicBezTo>
                    <a:pt x="6668" y="1715"/>
                    <a:pt x="5239" y="2762"/>
                    <a:pt x="4001" y="4001"/>
                  </a:cubicBezTo>
                  <a:cubicBezTo>
                    <a:pt x="2762" y="5239"/>
                    <a:pt x="1715" y="6763"/>
                    <a:pt x="1048" y="8382"/>
                  </a:cubicBezTo>
                  <a:cubicBezTo>
                    <a:pt x="381" y="10097"/>
                    <a:pt x="0" y="11811"/>
                    <a:pt x="0" y="13621"/>
                  </a:cubicBezTo>
                  <a:cubicBezTo>
                    <a:pt x="0" y="15431"/>
                    <a:pt x="381" y="17145"/>
                    <a:pt x="1048" y="18860"/>
                  </a:cubicBezTo>
                  <a:cubicBezTo>
                    <a:pt x="1715" y="20574"/>
                    <a:pt x="2762" y="22003"/>
                    <a:pt x="4001" y="23241"/>
                  </a:cubicBezTo>
                  <a:cubicBezTo>
                    <a:pt x="5239" y="24479"/>
                    <a:pt x="6763" y="25527"/>
                    <a:pt x="8382" y="26194"/>
                  </a:cubicBezTo>
                  <a:cubicBezTo>
                    <a:pt x="10001" y="26860"/>
                    <a:pt x="11811" y="27242"/>
                    <a:pt x="13621" y="27242"/>
                  </a:cubicBezTo>
                  <a:cubicBezTo>
                    <a:pt x="15431" y="27242"/>
                    <a:pt x="17145" y="26860"/>
                    <a:pt x="18860"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0" name="Vrije vorm: vorm 29">
              <a:extLst>
                <a:ext uri="{FF2B5EF4-FFF2-40B4-BE49-F238E27FC236}">
                  <a16:creationId xmlns:a16="http://schemas.microsoft.com/office/drawing/2014/main" id="{F5CD13EE-CFBB-8099-4DCF-E389EA2FA893}"/>
                </a:ext>
              </a:extLst>
            </p:cNvPr>
            <p:cNvSpPr/>
            <p:nvPr/>
          </p:nvSpPr>
          <p:spPr>
            <a:xfrm>
              <a:off x="10341090" y="2847774"/>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7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7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2 h 20383"/>
                <a:gd name="connsiteX14" fmla="*/ 10192 w 20383"/>
                <a:gd name="connsiteY14" fmla="*/ 20383 h 20383"/>
                <a:gd name="connsiteX15" fmla="*/ 14097 w 20383"/>
                <a:gd name="connsiteY15" fmla="*/ 19622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7"/>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7"/>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2"/>
                  </a:cubicBezTo>
                  <a:cubicBezTo>
                    <a:pt x="7525" y="20098"/>
                    <a:pt x="8858" y="20383"/>
                    <a:pt x="10192" y="20383"/>
                  </a:cubicBezTo>
                  <a:cubicBezTo>
                    <a:pt x="11525" y="20383"/>
                    <a:pt x="12859" y="20098"/>
                    <a:pt x="14097" y="19622"/>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1" name="Vrije vorm: vorm 30">
              <a:extLst>
                <a:ext uri="{FF2B5EF4-FFF2-40B4-BE49-F238E27FC236}">
                  <a16:creationId xmlns:a16="http://schemas.microsoft.com/office/drawing/2014/main" id="{997096CE-3548-DE88-B7B5-75F9F3E958E9}"/>
                </a:ext>
              </a:extLst>
            </p:cNvPr>
            <p:cNvSpPr/>
            <p:nvPr/>
          </p:nvSpPr>
          <p:spPr>
            <a:xfrm>
              <a:off x="9924038" y="2854663"/>
              <a:ext cx="26064" cy="26066"/>
            </a:xfrm>
            <a:custGeom>
              <a:avLst/>
              <a:gdLst>
                <a:gd name="connsiteX0" fmla="*/ 11430 w 13334"/>
                <a:gd name="connsiteY0" fmla="*/ 11430 h 13335"/>
                <a:gd name="connsiteX1" fmla="*/ 12859 w 13334"/>
                <a:gd name="connsiteY1" fmla="*/ 9239 h 13335"/>
                <a:gd name="connsiteX2" fmla="*/ 13335 w 13334"/>
                <a:gd name="connsiteY2" fmla="*/ 6667 h 13335"/>
                <a:gd name="connsiteX3" fmla="*/ 12859 w 13334"/>
                <a:gd name="connsiteY3" fmla="*/ 4096 h 13335"/>
                <a:gd name="connsiteX4" fmla="*/ 11430 w 13334"/>
                <a:gd name="connsiteY4" fmla="*/ 1905 h 13335"/>
                <a:gd name="connsiteX5" fmla="*/ 9239 w 13334"/>
                <a:gd name="connsiteY5" fmla="*/ 476 h 13335"/>
                <a:gd name="connsiteX6" fmla="*/ 6667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7 h 13335"/>
                <a:gd name="connsiteX11" fmla="*/ 476 w 13334"/>
                <a:gd name="connsiteY11" fmla="*/ 9239 h 13335"/>
                <a:gd name="connsiteX12" fmla="*/ 1905 w 13334"/>
                <a:gd name="connsiteY12" fmla="*/ 11430 h 13335"/>
                <a:gd name="connsiteX13" fmla="*/ 4096 w 13334"/>
                <a:gd name="connsiteY13" fmla="*/ 12859 h 13335"/>
                <a:gd name="connsiteX14" fmla="*/ 6667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7"/>
                  </a:cubicBezTo>
                  <a:cubicBezTo>
                    <a:pt x="13335" y="5810"/>
                    <a:pt x="13144" y="4858"/>
                    <a:pt x="12859" y="4096"/>
                  </a:cubicBezTo>
                  <a:cubicBezTo>
                    <a:pt x="12478" y="3238"/>
                    <a:pt x="12002" y="2572"/>
                    <a:pt x="11430" y="1905"/>
                  </a:cubicBezTo>
                  <a:cubicBezTo>
                    <a:pt x="10763" y="1238"/>
                    <a:pt x="10096" y="762"/>
                    <a:pt x="9239" y="476"/>
                  </a:cubicBezTo>
                  <a:cubicBezTo>
                    <a:pt x="8382" y="95"/>
                    <a:pt x="7525" y="0"/>
                    <a:pt x="6667" y="0"/>
                  </a:cubicBezTo>
                  <a:cubicBezTo>
                    <a:pt x="5810" y="0"/>
                    <a:pt x="4858" y="190"/>
                    <a:pt x="4096" y="476"/>
                  </a:cubicBezTo>
                  <a:cubicBezTo>
                    <a:pt x="3239" y="857"/>
                    <a:pt x="2572" y="1333"/>
                    <a:pt x="1905" y="1905"/>
                  </a:cubicBezTo>
                  <a:cubicBezTo>
                    <a:pt x="1238" y="2572"/>
                    <a:pt x="762" y="3238"/>
                    <a:pt x="476" y="4096"/>
                  </a:cubicBezTo>
                  <a:cubicBezTo>
                    <a:pt x="95" y="4953"/>
                    <a:pt x="0" y="5810"/>
                    <a:pt x="0" y="6667"/>
                  </a:cubicBezTo>
                  <a:cubicBezTo>
                    <a:pt x="0" y="7525"/>
                    <a:pt x="191" y="8477"/>
                    <a:pt x="476" y="9239"/>
                  </a:cubicBezTo>
                  <a:cubicBezTo>
                    <a:pt x="857" y="10096"/>
                    <a:pt x="1333" y="10763"/>
                    <a:pt x="1905" y="11430"/>
                  </a:cubicBezTo>
                  <a:cubicBezTo>
                    <a:pt x="2572" y="12097"/>
                    <a:pt x="3239" y="12573"/>
                    <a:pt x="4096" y="12859"/>
                  </a:cubicBezTo>
                  <a:cubicBezTo>
                    <a:pt x="4953" y="13240"/>
                    <a:pt x="5810" y="13335"/>
                    <a:pt x="6667" y="13335"/>
                  </a:cubicBezTo>
                  <a:cubicBezTo>
                    <a:pt x="7525" y="13335"/>
                    <a:pt x="8477" y="13144"/>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2" name="Vrije vorm: vorm 31">
              <a:extLst>
                <a:ext uri="{FF2B5EF4-FFF2-40B4-BE49-F238E27FC236}">
                  <a16:creationId xmlns:a16="http://schemas.microsoft.com/office/drawing/2014/main" id="{E844828F-486B-A04D-5AFF-F4C9943653BB}"/>
                </a:ext>
              </a:extLst>
            </p:cNvPr>
            <p:cNvSpPr/>
            <p:nvPr/>
          </p:nvSpPr>
          <p:spPr>
            <a:xfrm>
              <a:off x="11192323" y="2412849"/>
              <a:ext cx="53248" cy="53248"/>
            </a:xfrm>
            <a:custGeom>
              <a:avLst/>
              <a:gdLst>
                <a:gd name="connsiteX0" fmla="*/ 23241 w 27241"/>
                <a:gd name="connsiteY0" fmla="*/ 23241 h 27241"/>
                <a:gd name="connsiteX1" fmla="*/ 26194 w 27241"/>
                <a:gd name="connsiteY1" fmla="*/ 18859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59 h 27241"/>
                <a:gd name="connsiteX12" fmla="*/ 4000 w 27241"/>
                <a:gd name="connsiteY12" fmla="*/ 23241 h 27241"/>
                <a:gd name="connsiteX13" fmla="*/ 8382 w 27241"/>
                <a:gd name="connsiteY13" fmla="*/ 26194 h 27241"/>
                <a:gd name="connsiteX14" fmla="*/ 13621 w 27241"/>
                <a:gd name="connsiteY14" fmla="*/ 27241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59"/>
                  </a:cubicBezTo>
                  <a:cubicBezTo>
                    <a:pt x="26860" y="17145"/>
                    <a:pt x="27242" y="15430"/>
                    <a:pt x="27242" y="13621"/>
                  </a:cubicBezTo>
                  <a:cubicBezTo>
                    <a:pt x="27242" y="11811"/>
                    <a:pt x="26860" y="10096"/>
                    <a:pt x="26194" y="8382"/>
                  </a:cubicBezTo>
                  <a:cubicBezTo>
                    <a:pt x="25527" y="6667"/>
                    <a:pt x="24479" y="5239"/>
                    <a:pt x="23241" y="4000"/>
                  </a:cubicBezTo>
                  <a:cubicBezTo>
                    <a:pt x="22003" y="2762"/>
                    <a:pt x="20479" y="1715"/>
                    <a:pt x="18859" y="1048"/>
                  </a:cubicBezTo>
                  <a:cubicBezTo>
                    <a:pt x="17145" y="381"/>
                    <a:pt x="15430" y="0"/>
                    <a:pt x="13621" y="0"/>
                  </a:cubicBezTo>
                  <a:cubicBezTo>
                    <a:pt x="11811" y="0"/>
                    <a:pt x="10096" y="381"/>
                    <a:pt x="8382" y="1048"/>
                  </a:cubicBezTo>
                  <a:cubicBezTo>
                    <a:pt x="6667" y="1715"/>
                    <a:pt x="5239" y="2762"/>
                    <a:pt x="4000" y="4000"/>
                  </a:cubicBezTo>
                  <a:cubicBezTo>
                    <a:pt x="2762" y="5239"/>
                    <a:pt x="1715" y="6763"/>
                    <a:pt x="1048" y="8382"/>
                  </a:cubicBezTo>
                  <a:cubicBezTo>
                    <a:pt x="381" y="10096"/>
                    <a:pt x="0" y="11811"/>
                    <a:pt x="0" y="13621"/>
                  </a:cubicBezTo>
                  <a:cubicBezTo>
                    <a:pt x="0" y="15430"/>
                    <a:pt x="381" y="17145"/>
                    <a:pt x="1048" y="18859"/>
                  </a:cubicBezTo>
                  <a:cubicBezTo>
                    <a:pt x="1715" y="20574"/>
                    <a:pt x="2762" y="22003"/>
                    <a:pt x="4000" y="23241"/>
                  </a:cubicBezTo>
                  <a:cubicBezTo>
                    <a:pt x="5239" y="24479"/>
                    <a:pt x="6763" y="25527"/>
                    <a:pt x="8382" y="26194"/>
                  </a:cubicBezTo>
                  <a:cubicBezTo>
                    <a:pt x="10001" y="26860"/>
                    <a:pt x="11811" y="27241"/>
                    <a:pt x="13621" y="27241"/>
                  </a:cubicBezTo>
                  <a:cubicBezTo>
                    <a:pt x="15430" y="27241"/>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3" name="Vrije vorm: vorm 32">
              <a:extLst>
                <a:ext uri="{FF2B5EF4-FFF2-40B4-BE49-F238E27FC236}">
                  <a16:creationId xmlns:a16="http://schemas.microsoft.com/office/drawing/2014/main" id="{4296713E-F84A-E06F-C74D-1DABF5DC059E}"/>
                </a:ext>
              </a:extLst>
            </p:cNvPr>
            <p:cNvSpPr/>
            <p:nvPr/>
          </p:nvSpPr>
          <p:spPr>
            <a:xfrm>
              <a:off x="10770803" y="2422902"/>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6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6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2 h 20383"/>
                <a:gd name="connsiteX14" fmla="*/ 10192 w 20383"/>
                <a:gd name="connsiteY14" fmla="*/ 20384 h 20383"/>
                <a:gd name="connsiteX15" fmla="*/ 14097 w 20383"/>
                <a:gd name="connsiteY15" fmla="*/ 19622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6"/>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6"/>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2"/>
                  </a:cubicBezTo>
                  <a:cubicBezTo>
                    <a:pt x="7525" y="20098"/>
                    <a:pt x="8858" y="20384"/>
                    <a:pt x="10192" y="20384"/>
                  </a:cubicBezTo>
                  <a:cubicBezTo>
                    <a:pt x="11525" y="20384"/>
                    <a:pt x="12859" y="20098"/>
                    <a:pt x="14097" y="19622"/>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4" name="Vrije vorm: vorm 33">
              <a:extLst>
                <a:ext uri="{FF2B5EF4-FFF2-40B4-BE49-F238E27FC236}">
                  <a16:creationId xmlns:a16="http://schemas.microsoft.com/office/drawing/2014/main" id="{132684E1-1388-4D0D-EF9F-6BDA80058723}"/>
                </a:ext>
              </a:extLst>
            </p:cNvPr>
            <p:cNvSpPr/>
            <p:nvPr/>
          </p:nvSpPr>
          <p:spPr>
            <a:xfrm>
              <a:off x="10348352" y="2426625"/>
              <a:ext cx="26064" cy="26066"/>
            </a:xfrm>
            <a:custGeom>
              <a:avLst/>
              <a:gdLst>
                <a:gd name="connsiteX0" fmla="*/ 11430 w 13334"/>
                <a:gd name="connsiteY0" fmla="*/ 11430 h 13335"/>
                <a:gd name="connsiteX1" fmla="*/ 12859 w 13334"/>
                <a:gd name="connsiteY1" fmla="*/ 9239 h 13335"/>
                <a:gd name="connsiteX2" fmla="*/ 13335 w 13334"/>
                <a:gd name="connsiteY2" fmla="*/ 6668 h 13335"/>
                <a:gd name="connsiteX3" fmla="*/ 12859 w 13334"/>
                <a:gd name="connsiteY3" fmla="*/ 4096 h 13335"/>
                <a:gd name="connsiteX4" fmla="*/ 11430 w 13334"/>
                <a:gd name="connsiteY4" fmla="*/ 1905 h 13335"/>
                <a:gd name="connsiteX5" fmla="*/ 9239 w 13334"/>
                <a:gd name="connsiteY5" fmla="*/ 476 h 13335"/>
                <a:gd name="connsiteX6" fmla="*/ 6667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8 h 13335"/>
                <a:gd name="connsiteX11" fmla="*/ 476 w 13334"/>
                <a:gd name="connsiteY11" fmla="*/ 9239 h 13335"/>
                <a:gd name="connsiteX12" fmla="*/ 1905 w 13334"/>
                <a:gd name="connsiteY12" fmla="*/ 11430 h 13335"/>
                <a:gd name="connsiteX13" fmla="*/ 4096 w 13334"/>
                <a:gd name="connsiteY13" fmla="*/ 12859 h 13335"/>
                <a:gd name="connsiteX14" fmla="*/ 6667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7"/>
                    <a:pt x="12859" y="9239"/>
                  </a:cubicBezTo>
                  <a:cubicBezTo>
                    <a:pt x="13240" y="8382"/>
                    <a:pt x="13335" y="7525"/>
                    <a:pt x="13335" y="6668"/>
                  </a:cubicBezTo>
                  <a:cubicBezTo>
                    <a:pt x="13335" y="5810"/>
                    <a:pt x="13144" y="4858"/>
                    <a:pt x="12859" y="4096"/>
                  </a:cubicBezTo>
                  <a:cubicBezTo>
                    <a:pt x="12478" y="3239"/>
                    <a:pt x="12001" y="2572"/>
                    <a:pt x="11430" y="1905"/>
                  </a:cubicBezTo>
                  <a:cubicBezTo>
                    <a:pt x="10763" y="1238"/>
                    <a:pt x="10096" y="762"/>
                    <a:pt x="9239" y="476"/>
                  </a:cubicBezTo>
                  <a:cubicBezTo>
                    <a:pt x="8382" y="95"/>
                    <a:pt x="7525" y="0"/>
                    <a:pt x="6667" y="0"/>
                  </a:cubicBezTo>
                  <a:cubicBezTo>
                    <a:pt x="5810" y="0"/>
                    <a:pt x="4858" y="191"/>
                    <a:pt x="4096" y="476"/>
                  </a:cubicBezTo>
                  <a:cubicBezTo>
                    <a:pt x="3239" y="857"/>
                    <a:pt x="2572" y="1333"/>
                    <a:pt x="1905" y="1905"/>
                  </a:cubicBezTo>
                  <a:cubicBezTo>
                    <a:pt x="1238" y="2572"/>
                    <a:pt x="762" y="3239"/>
                    <a:pt x="476" y="4096"/>
                  </a:cubicBezTo>
                  <a:cubicBezTo>
                    <a:pt x="95" y="4953"/>
                    <a:pt x="0" y="5810"/>
                    <a:pt x="0" y="6668"/>
                  </a:cubicBezTo>
                  <a:cubicBezTo>
                    <a:pt x="0" y="7525"/>
                    <a:pt x="191" y="8477"/>
                    <a:pt x="476" y="9239"/>
                  </a:cubicBezTo>
                  <a:cubicBezTo>
                    <a:pt x="857" y="10097"/>
                    <a:pt x="1333" y="10763"/>
                    <a:pt x="1905" y="11430"/>
                  </a:cubicBezTo>
                  <a:cubicBezTo>
                    <a:pt x="2476" y="12097"/>
                    <a:pt x="3239" y="12573"/>
                    <a:pt x="4096" y="12859"/>
                  </a:cubicBezTo>
                  <a:cubicBezTo>
                    <a:pt x="4953" y="13240"/>
                    <a:pt x="5810" y="13335"/>
                    <a:pt x="6667" y="13335"/>
                  </a:cubicBezTo>
                  <a:cubicBezTo>
                    <a:pt x="7525" y="13335"/>
                    <a:pt x="8477" y="13145"/>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5" name="Vrije vorm: vorm 34">
              <a:extLst>
                <a:ext uri="{FF2B5EF4-FFF2-40B4-BE49-F238E27FC236}">
                  <a16:creationId xmlns:a16="http://schemas.microsoft.com/office/drawing/2014/main" id="{4AB96DC4-EDE8-9921-2866-571983FC1AC8}"/>
                </a:ext>
              </a:extLst>
            </p:cNvPr>
            <p:cNvSpPr/>
            <p:nvPr/>
          </p:nvSpPr>
          <p:spPr>
            <a:xfrm>
              <a:off x="11185062" y="1979412"/>
              <a:ext cx="66653" cy="66653"/>
            </a:xfrm>
            <a:custGeom>
              <a:avLst/>
              <a:gdLst>
                <a:gd name="connsiteX0" fmla="*/ 29051 w 34099"/>
                <a:gd name="connsiteY0" fmla="*/ 29051 h 34099"/>
                <a:gd name="connsiteX1" fmla="*/ 32766 w 34099"/>
                <a:gd name="connsiteY1" fmla="*/ 23527 h 34099"/>
                <a:gd name="connsiteX2" fmla="*/ 34099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0" y="27432"/>
                    <a:pt x="31909" y="25622"/>
                    <a:pt x="32766" y="23527"/>
                  </a:cubicBezTo>
                  <a:cubicBezTo>
                    <a:pt x="33623" y="21431"/>
                    <a:pt x="34099" y="19240"/>
                    <a:pt x="34099" y="17050"/>
                  </a:cubicBezTo>
                  <a:cubicBezTo>
                    <a:pt x="34099" y="14859"/>
                    <a:pt x="33623" y="12668"/>
                    <a:pt x="32766" y="10573"/>
                  </a:cubicBezTo>
                  <a:cubicBezTo>
                    <a:pt x="31909" y="8477"/>
                    <a:pt x="30670"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0"/>
                    <a:pt x="476" y="21431"/>
                    <a:pt x="1333" y="23527"/>
                  </a:cubicBezTo>
                  <a:cubicBezTo>
                    <a:pt x="2191" y="25622"/>
                    <a:pt x="3429" y="27432"/>
                    <a:pt x="5048" y="29051"/>
                  </a:cubicBezTo>
                  <a:cubicBezTo>
                    <a:pt x="6667" y="30670"/>
                    <a:pt x="8477" y="31909"/>
                    <a:pt x="10573" y="32766"/>
                  </a:cubicBezTo>
                  <a:cubicBezTo>
                    <a:pt x="12668" y="33623"/>
                    <a:pt x="14859" y="34100"/>
                    <a:pt x="17050" y="34100"/>
                  </a:cubicBezTo>
                  <a:cubicBezTo>
                    <a:pt x="19240" y="34100"/>
                    <a:pt x="21431" y="33623"/>
                    <a:pt x="23527" y="32766"/>
                  </a:cubicBezTo>
                  <a:cubicBezTo>
                    <a:pt x="25622" y="31909"/>
                    <a:pt x="27432" y="30670"/>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6" name="Vrije vorm: vorm 35">
              <a:extLst>
                <a:ext uri="{FF2B5EF4-FFF2-40B4-BE49-F238E27FC236}">
                  <a16:creationId xmlns:a16="http://schemas.microsoft.com/office/drawing/2014/main" id="{F59A2449-2497-E4ED-015A-D358CE69F4D3}"/>
                </a:ext>
              </a:extLst>
            </p:cNvPr>
            <p:cNvSpPr/>
            <p:nvPr/>
          </p:nvSpPr>
          <p:spPr>
            <a:xfrm>
              <a:off x="10764100" y="1986115"/>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1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1 h 27241"/>
                <a:gd name="connsiteX9" fmla="*/ 1048 w 27241"/>
                <a:gd name="connsiteY9" fmla="*/ 8382 h 27241"/>
                <a:gd name="connsiteX10" fmla="*/ 0 w 27241"/>
                <a:gd name="connsiteY10" fmla="*/ 13621 h 27241"/>
                <a:gd name="connsiteX11" fmla="*/ 1048 w 27241"/>
                <a:gd name="connsiteY11" fmla="*/ 18860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0" y="17145"/>
                    <a:pt x="27242" y="15431"/>
                    <a:pt x="27242" y="13621"/>
                  </a:cubicBezTo>
                  <a:cubicBezTo>
                    <a:pt x="27242" y="11811"/>
                    <a:pt x="26860" y="10097"/>
                    <a:pt x="26194" y="8382"/>
                  </a:cubicBezTo>
                  <a:cubicBezTo>
                    <a:pt x="25527" y="6668"/>
                    <a:pt x="24479" y="5239"/>
                    <a:pt x="23241" y="4001"/>
                  </a:cubicBezTo>
                  <a:cubicBezTo>
                    <a:pt x="22003" y="2762"/>
                    <a:pt x="20479" y="1715"/>
                    <a:pt x="18859" y="1048"/>
                  </a:cubicBezTo>
                  <a:cubicBezTo>
                    <a:pt x="17240" y="381"/>
                    <a:pt x="15430" y="0"/>
                    <a:pt x="13621" y="0"/>
                  </a:cubicBezTo>
                  <a:cubicBezTo>
                    <a:pt x="11811" y="0"/>
                    <a:pt x="10096" y="381"/>
                    <a:pt x="8382" y="1048"/>
                  </a:cubicBezTo>
                  <a:cubicBezTo>
                    <a:pt x="6667" y="1715"/>
                    <a:pt x="5239" y="2762"/>
                    <a:pt x="4000" y="4001"/>
                  </a:cubicBezTo>
                  <a:cubicBezTo>
                    <a:pt x="2762" y="5239"/>
                    <a:pt x="1715" y="6763"/>
                    <a:pt x="1048" y="8382"/>
                  </a:cubicBezTo>
                  <a:cubicBezTo>
                    <a:pt x="381" y="10097"/>
                    <a:pt x="0" y="11811"/>
                    <a:pt x="0" y="13621"/>
                  </a:cubicBezTo>
                  <a:cubicBezTo>
                    <a:pt x="0" y="15431"/>
                    <a:pt x="381" y="17145"/>
                    <a:pt x="1048" y="18860"/>
                  </a:cubicBezTo>
                  <a:cubicBezTo>
                    <a:pt x="1715" y="20574"/>
                    <a:pt x="2762" y="22003"/>
                    <a:pt x="4000" y="23241"/>
                  </a:cubicBezTo>
                  <a:cubicBezTo>
                    <a:pt x="5239" y="24479"/>
                    <a:pt x="6763" y="25527"/>
                    <a:pt x="8382" y="26194"/>
                  </a:cubicBezTo>
                  <a:cubicBezTo>
                    <a:pt x="10001" y="26860"/>
                    <a:pt x="11811" y="27242"/>
                    <a:pt x="13621" y="27242"/>
                  </a:cubicBezTo>
                  <a:cubicBezTo>
                    <a:pt x="15430" y="27242"/>
                    <a:pt x="17145" y="26860"/>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7" name="Vrije vorm: vorm 36">
              <a:extLst>
                <a:ext uri="{FF2B5EF4-FFF2-40B4-BE49-F238E27FC236}">
                  <a16:creationId xmlns:a16="http://schemas.microsoft.com/office/drawing/2014/main" id="{50E34E26-7ADB-2472-0280-8814DE3C54E9}"/>
                </a:ext>
              </a:extLst>
            </p:cNvPr>
            <p:cNvSpPr/>
            <p:nvPr/>
          </p:nvSpPr>
          <p:spPr>
            <a:xfrm>
              <a:off x="10341090" y="1992818"/>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6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6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1 h 20383"/>
                <a:gd name="connsiteX14" fmla="*/ 10192 w 20383"/>
                <a:gd name="connsiteY14" fmla="*/ 20383 h 20383"/>
                <a:gd name="connsiteX15" fmla="*/ 14097 w 20383"/>
                <a:gd name="connsiteY15" fmla="*/ 19621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6"/>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6"/>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1"/>
                  </a:cubicBezTo>
                  <a:cubicBezTo>
                    <a:pt x="7525" y="20098"/>
                    <a:pt x="8858" y="20383"/>
                    <a:pt x="10192" y="20383"/>
                  </a:cubicBezTo>
                  <a:cubicBezTo>
                    <a:pt x="11525" y="20383"/>
                    <a:pt x="12859" y="20098"/>
                    <a:pt x="14097" y="19621"/>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8" name="Vrije vorm: vorm 37">
              <a:extLst>
                <a:ext uri="{FF2B5EF4-FFF2-40B4-BE49-F238E27FC236}">
                  <a16:creationId xmlns:a16="http://schemas.microsoft.com/office/drawing/2014/main" id="{BAC54715-8C2C-1BBF-39B4-BEB0E5C56791}"/>
                </a:ext>
              </a:extLst>
            </p:cNvPr>
            <p:cNvSpPr/>
            <p:nvPr/>
          </p:nvSpPr>
          <p:spPr>
            <a:xfrm>
              <a:off x="9924038" y="2001569"/>
              <a:ext cx="26064" cy="26066"/>
            </a:xfrm>
            <a:custGeom>
              <a:avLst/>
              <a:gdLst>
                <a:gd name="connsiteX0" fmla="*/ 11430 w 13334"/>
                <a:gd name="connsiteY0" fmla="*/ 11430 h 13335"/>
                <a:gd name="connsiteX1" fmla="*/ 12859 w 13334"/>
                <a:gd name="connsiteY1" fmla="*/ 9239 h 13335"/>
                <a:gd name="connsiteX2" fmla="*/ 13335 w 13334"/>
                <a:gd name="connsiteY2" fmla="*/ 6668 h 13335"/>
                <a:gd name="connsiteX3" fmla="*/ 12859 w 13334"/>
                <a:gd name="connsiteY3" fmla="*/ 4096 h 13335"/>
                <a:gd name="connsiteX4" fmla="*/ 11430 w 13334"/>
                <a:gd name="connsiteY4" fmla="*/ 1905 h 13335"/>
                <a:gd name="connsiteX5" fmla="*/ 9239 w 13334"/>
                <a:gd name="connsiteY5" fmla="*/ 476 h 13335"/>
                <a:gd name="connsiteX6" fmla="*/ 6667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8 h 13335"/>
                <a:gd name="connsiteX11" fmla="*/ 476 w 13334"/>
                <a:gd name="connsiteY11" fmla="*/ 9239 h 13335"/>
                <a:gd name="connsiteX12" fmla="*/ 1905 w 13334"/>
                <a:gd name="connsiteY12" fmla="*/ 11430 h 13335"/>
                <a:gd name="connsiteX13" fmla="*/ 4096 w 13334"/>
                <a:gd name="connsiteY13" fmla="*/ 12859 h 13335"/>
                <a:gd name="connsiteX14" fmla="*/ 6667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7"/>
                    <a:pt x="12859" y="9239"/>
                  </a:cubicBezTo>
                  <a:cubicBezTo>
                    <a:pt x="13240" y="8382"/>
                    <a:pt x="13335" y="7525"/>
                    <a:pt x="13335" y="6668"/>
                  </a:cubicBezTo>
                  <a:cubicBezTo>
                    <a:pt x="13335" y="5810"/>
                    <a:pt x="13144" y="4858"/>
                    <a:pt x="12859" y="4096"/>
                  </a:cubicBezTo>
                  <a:cubicBezTo>
                    <a:pt x="12478" y="3239"/>
                    <a:pt x="12002" y="2572"/>
                    <a:pt x="11430" y="1905"/>
                  </a:cubicBezTo>
                  <a:cubicBezTo>
                    <a:pt x="10763" y="1238"/>
                    <a:pt x="10096" y="762"/>
                    <a:pt x="9239" y="476"/>
                  </a:cubicBezTo>
                  <a:cubicBezTo>
                    <a:pt x="8382" y="95"/>
                    <a:pt x="7525" y="0"/>
                    <a:pt x="6667" y="0"/>
                  </a:cubicBezTo>
                  <a:cubicBezTo>
                    <a:pt x="5810" y="0"/>
                    <a:pt x="4858" y="191"/>
                    <a:pt x="4096" y="476"/>
                  </a:cubicBezTo>
                  <a:cubicBezTo>
                    <a:pt x="3239" y="857"/>
                    <a:pt x="2572" y="1334"/>
                    <a:pt x="1905" y="1905"/>
                  </a:cubicBezTo>
                  <a:cubicBezTo>
                    <a:pt x="1238" y="2572"/>
                    <a:pt x="762" y="3239"/>
                    <a:pt x="476" y="4096"/>
                  </a:cubicBezTo>
                  <a:cubicBezTo>
                    <a:pt x="95" y="4953"/>
                    <a:pt x="0" y="5810"/>
                    <a:pt x="0" y="6668"/>
                  </a:cubicBezTo>
                  <a:cubicBezTo>
                    <a:pt x="0" y="7525"/>
                    <a:pt x="191" y="8477"/>
                    <a:pt x="476" y="9239"/>
                  </a:cubicBezTo>
                  <a:cubicBezTo>
                    <a:pt x="857" y="10097"/>
                    <a:pt x="1333" y="10763"/>
                    <a:pt x="1905" y="11430"/>
                  </a:cubicBezTo>
                  <a:cubicBezTo>
                    <a:pt x="2477" y="12097"/>
                    <a:pt x="3239" y="12573"/>
                    <a:pt x="4096" y="12859"/>
                  </a:cubicBezTo>
                  <a:cubicBezTo>
                    <a:pt x="4953" y="13240"/>
                    <a:pt x="5810" y="13335"/>
                    <a:pt x="6667" y="13335"/>
                  </a:cubicBezTo>
                  <a:cubicBezTo>
                    <a:pt x="7525" y="13335"/>
                    <a:pt x="8477" y="13145"/>
                    <a:pt x="9239" y="12859"/>
                  </a:cubicBezTo>
                  <a:cubicBezTo>
                    <a:pt x="10001" y="12573"/>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9" name="Vrije vorm: vorm 38">
              <a:extLst>
                <a:ext uri="{FF2B5EF4-FFF2-40B4-BE49-F238E27FC236}">
                  <a16:creationId xmlns:a16="http://schemas.microsoft.com/office/drawing/2014/main" id="{7B278D8D-727E-645F-D093-1AE1C9D5D715}"/>
                </a:ext>
              </a:extLst>
            </p:cNvPr>
            <p:cNvSpPr/>
            <p:nvPr/>
          </p:nvSpPr>
          <p:spPr>
            <a:xfrm>
              <a:off x="11178918" y="1543371"/>
              <a:ext cx="79685" cy="79685"/>
            </a:xfrm>
            <a:custGeom>
              <a:avLst/>
              <a:gdLst>
                <a:gd name="connsiteX0" fmla="*/ 34861 w 40766"/>
                <a:gd name="connsiteY0" fmla="*/ 34862 h 40766"/>
                <a:gd name="connsiteX1" fmla="*/ 39243 w 40766"/>
                <a:gd name="connsiteY1" fmla="*/ 28194 h 40766"/>
                <a:gd name="connsiteX2" fmla="*/ 40767 w 40766"/>
                <a:gd name="connsiteY2" fmla="*/ 20384 h 40766"/>
                <a:gd name="connsiteX3" fmla="*/ 39243 w 40766"/>
                <a:gd name="connsiteY3" fmla="*/ 12573 h 40766"/>
                <a:gd name="connsiteX4" fmla="*/ 34861 w 40766"/>
                <a:gd name="connsiteY4" fmla="*/ 5906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6 h 40766"/>
                <a:gd name="connsiteX9" fmla="*/ 1524 w 40766"/>
                <a:gd name="connsiteY9" fmla="*/ 12573 h 40766"/>
                <a:gd name="connsiteX10" fmla="*/ 0 w 40766"/>
                <a:gd name="connsiteY10" fmla="*/ 20384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7"/>
                    <a:pt x="38290" y="30766"/>
                    <a:pt x="39243" y="28194"/>
                  </a:cubicBezTo>
                  <a:cubicBezTo>
                    <a:pt x="40291" y="25718"/>
                    <a:pt x="40767" y="23051"/>
                    <a:pt x="40767" y="20384"/>
                  </a:cubicBezTo>
                  <a:cubicBezTo>
                    <a:pt x="40767" y="17717"/>
                    <a:pt x="40291" y="15050"/>
                    <a:pt x="39243" y="12573"/>
                  </a:cubicBezTo>
                  <a:cubicBezTo>
                    <a:pt x="38195" y="10096"/>
                    <a:pt x="36767" y="7906"/>
                    <a:pt x="34861" y="5906"/>
                  </a:cubicBezTo>
                  <a:cubicBezTo>
                    <a:pt x="32956" y="4000"/>
                    <a:pt x="30766" y="2477"/>
                    <a:pt x="28194" y="1524"/>
                  </a:cubicBezTo>
                  <a:cubicBezTo>
                    <a:pt x="25717" y="476"/>
                    <a:pt x="23050" y="0"/>
                    <a:pt x="20383" y="0"/>
                  </a:cubicBezTo>
                  <a:cubicBezTo>
                    <a:pt x="17717" y="0"/>
                    <a:pt x="15050" y="476"/>
                    <a:pt x="12573" y="1524"/>
                  </a:cubicBezTo>
                  <a:cubicBezTo>
                    <a:pt x="10096" y="2572"/>
                    <a:pt x="7906" y="4000"/>
                    <a:pt x="5905" y="5906"/>
                  </a:cubicBezTo>
                  <a:cubicBezTo>
                    <a:pt x="4000" y="7810"/>
                    <a:pt x="2476" y="10001"/>
                    <a:pt x="1524" y="12573"/>
                  </a:cubicBezTo>
                  <a:cubicBezTo>
                    <a:pt x="476" y="15050"/>
                    <a:pt x="0" y="17717"/>
                    <a:pt x="0" y="20384"/>
                  </a:cubicBezTo>
                  <a:cubicBezTo>
                    <a:pt x="0" y="23051"/>
                    <a:pt x="476" y="25718"/>
                    <a:pt x="1524" y="28194"/>
                  </a:cubicBezTo>
                  <a:cubicBezTo>
                    <a:pt x="2572" y="30671"/>
                    <a:pt x="4000" y="32861"/>
                    <a:pt x="5905" y="34862"/>
                  </a:cubicBezTo>
                  <a:cubicBezTo>
                    <a:pt x="7810" y="36766"/>
                    <a:pt x="10001" y="38291"/>
                    <a:pt x="12573" y="39243"/>
                  </a:cubicBezTo>
                  <a:cubicBezTo>
                    <a:pt x="15050" y="40291"/>
                    <a:pt x="17717" y="40767"/>
                    <a:pt x="20383" y="40767"/>
                  </a:cubicBezTo>
                  <a:cubicBezTo>
                    <a:pt x="23050" y="40767"/>
                    <a:pt x="25717" y="40291"/>
                    <a:pt x="28194" y="39243"/>
                  </a:cubicBezTo>
                  <a:cubicBezTo>
                    <a:pt x="30671" y="38195"/>
                    <a:pt x="32861" y="36766"/>
                    <a:pt x="34861"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40" name="Vrije vorm: vorm 39">
              <a:extLst>
                <a:ext uri="{FF2B5EF4-FFF2-40B4-BE49-F238E27FC236}">
                  <a16:creationId xmlns:a16="http://schemas.microsoft.com/office/drawing/2014/main" id="{E752C13C-3F93-D841-A5A1-C26483E0C3D3}"/>
                </a:ext>
              </a:extLst>
            </p:cNvPr>
            <p:cNvSpPr/>
            <p:nvPr/>
          </p:nvSpPr>
          <p:spPr>
            <a:xfrm>
              <a:off x="10757957" y="1550073"/>
              <a:ext cx="66653" cy="66653"/>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1"/>
                    <a:pt x="34100" y="17050"/>
                  </a:cubicBezTo>
                  <a:cubicBezTo>
                    <a:pt x="34100" y="14859"/>
                    <a:pt x="33623" y="12668"/>
                    <a:pt x="32766" y="10573"/>
                  </a:cubicBezTo>
                  <a:cubicBezTo>
                    <a:pt x="31909" y="8477"/>
                    <a:pt x="30671" y="6667"/>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7"/>
                    <a:pt x="2191" y="8477"/>
                    <a:pt x="1333" y="10573"/>
                  </a:cubicBezTo>
                  <a:cubicBezTo>
                    <a:pt x="476" y="12668"/>
                    <a:pt x="0" y="14859"/>
                    <a:pt x="0" y="17050"/>
                  </a:cubicBezTo>
                  <a:cubicBezTo>
                    <a:pt x="0" y="19241"/>
                    <a:pt x="476" y="21431"/>
                    <a:pt x="1333" y="23527"/>
                  </a:cubicBezTo>
                  <a:cubicBezTo>
                    <a:pt x="2191" y="25622"/>
                    <a:pt x="3429" y="27432"/>
                    <a:pt x="5048" y="29051"/>
                  </a:cubicBezTo>
                  <a:cubicBezTo>
                    <a:pt x="6667" y="30671"/>
                    <a:pt x="8477" y="31909"/>
                    <a:pt x="10573" y="32766"/>
                  </a:cubicBezTo>
                  <a:cubicBezTo>
                    <a:pt x="12668" y="33623"/>
                    <a:pt x="14859" y="34100"/>
                    <a:pt x="17050" y="34100"/>
                  </a:cubicBezTo>
                  <a:cubicBezTo>
                    <a:pt x="19240" y="34100"/>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41" name="Vrije vorm: vorm 40">
              <a:extLst>
                <a:ext uri="{FF2B5EF4-FFF2-40B4-BE49-F238E27FC236}">
                  <a16:creationId xmlns:a16="http://schemas.microsoft.com/office/drawing/2014/main" id="{DF9D41D8-3907-9293-4140-840243ADB923}"/>
                </a:ext>
              </a:extLst>
            </p:cNvPr>
            <p:cNvSpPr/>
            <p:nvPr/>
          </p:nvSpPr>
          <p:spPr>
            <a:xfrm>
              <a:off x="10334388" y="1556588"/>
              <a:ext cx="53248" cy="53248"/>
            </a:xfrm>
            <a:custGeom>
              <a:avLst/>
              <a:gdLst>
                <a:gd name="connsiteX0" fmla="*/ 23241 w 27241"/>
                <a:gd name="connsiteY0" fmla="*/ 23241 h 27241"/>
                <a:gd name="connsiteX1" fmla="*/ 26194 w 27241"/>
                <a:gd name="connsiteY1" fmla="*/ 18860 h 27241"/>
                <a:gd name="connsiteX2" fmla="*/ 27242 w 27241"/>
                <a:gd name="connsiteY2" fmla="*/ 13621 h 27241"/>
                <a:gd name="connsiteX3" fmla="*/ 26194 w 27241"/>
                <a:gd name="connsiteY3" fmla="*/ 8382 h 27241"/>
                <a:gd name="connsiteX4" fmla="*/ 23241 w 27241"/>
                <a:gd name="connsiteY4" fmla="*/ 4000 h 27241"/>
                <a:gd name="connsiteX5" fmla="*/ 18859 w 27241"/>
                <a:gd name="connsiteY5" fmla="*/ 1048 h 27241"/>
                <a:gd name="connsiteX6" fmla="*/ 13621 w 27241"/>
                <a:gd name="connsiteY6" fmla="*/ 0 h 27241"/>
                <a:gd name="connsiteX7" fmla="*/ 8382 w 27241"/>
                <a:gd name="connsiteY7" fmla="*/ 1048 h 27241"/>
                <a:gd name="connsiteX8" fmla="*/ 4000 w 27241"/>
                <a:gd name="connsiteY8" fmla="*/ 4000 h 27241"/>
                <a:gd name="connsiteX9" fmla="*/ 1048 w 27241"/>
                <a:gd name="connsiteY9" fmla="*/ 8382 h 27241"/>
                <a:gd name="connsiteX10" fmla="*/ 0 w 27241"/>
                <a:gd name="connsiteY10" fmla="*/ 13621 h 27241"/>
                <a:gd name="connsiteX11" fmla="*/ 1048 w 27241"/>
                <a:gd name="connsiteY11" fmla="*/ 18860 h 27241"/>
                <a:gd name="connsiteX12" fmla="*/ 4000 w 27241"/>
                <a:gd name="connsiteY12" fmla="*/ 23241 h 27241"/>
                <a:gd name="connsiteX13" fmla="*/ 8382 w 27241"/>
                <a:gd name="connsiteY13" fmla="*/ 26194 h 27241"/>
                <a:gd name="connsiteX14" fmla="*/ 13621 w 27241"/>
                <a:gd name="connsiteY14" fmla="*/ 27242 h 27241"/>
                <a:gd name="connsiteX15" fmla="*/ 18859 w 27241"/>
                <a:gd name="connsiteY15" fmla="*/ 26194 h 27241"/>
                <a:gd name="connsiteX16" fmla="*/ 23241 w 27241"/>
                <a:gd name="connsiteY16" fmla="*/ 23241 h 2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41" h="27241">
                  <a:moveTo>
                    <a:pt x="23241" y="23241"/>
                  </a:moveTo>
                  <a:cubicBezTo>
                    <a:pt x="24479" y="22003"/>
                    <a:pt x="25527" y="20479"/>
                    <a:pt x="26194" y="18860"/>
                  </a:cubicBezTo>
                  <a:cubicBezTo>
                    <a:pt x="26860" y="17145"/>
                    <a:pt x="27242" y="15431"/>
                    <a:pt x="27242" y="13621"/>
                  </a:cubicBezTo>
                  <a:cubicBezTo>
                    <a:pt x="27242" y="11811"/>
                    <a:pt x="26860" y="10097"/>
                    <a:pt x="26194" y="8382"/>
                  </a:cubicBezTo>
                  <a:cubicBezTo>
                    <a:pt x="25527" y="6667"/>
                    <a:pt x="24479" y="5239"/>
                    <a:pt x="23241" y="4000"/>
                  </a:cubicBezTo>
                  <a:cubicBezTo>
                    <a:pt x="22003" y="2762"/>
                    <a:pt x="20479" y="1714"/>
                    <a:pt x="18859" y="1048"/>
                  </a:cubicBezTo>
                  <a:cubicBezTo>
                    <a:pt x="17240" y="381"/>
                    <a:pt x="15430" y="0"/>
                    <a:pt x="13621" y="0"/>
                  </a:cubicBezTo>
                  <a:cubicBezTo>
                    <a:pt x="11811" y="0"/>
                    <a:pt x="10096" y="381"/>
                    <a:pt x="8382" y="1048"/>
                  </a:cubicBezTo>
                  <a:cubicBezTo>
                    <a:pt x="6667" y="1714"/>
                    <a:pt x="5239" y="2762"/>
                    <a:pt x="4000" y="4000"/>
                  </a:cubicBezTo>
                  <a:cubicBezTo>
                    <a:pt x="2762" y="5239"/>
                    <a:pt x="1715" y="6763"/>
                    <a:pt x="1048" y="8382"/>
                  </a:cubicBezTo>
                  <a:cubicBezTo>
                    <a:pt x="381" y="10097"/>
                    <a:pt x="0" y="11811"/>
                    <a:pt x="0" y="13621"/>
                  </a:cubicBezTo>
                  <a:cubicBezTo>
                    <a:pt x="0" y="15431"/>
                    <a:pt x="381" y="17145"/>
                    <a:pt x="1048" y="18860"/>
                  </a:cubicBezTo>
                  <a:cubicBezTo>
                    <a:pt x="1715" y="20574"/>
                    <a:pt x="2762" y="22003"/>
                    <a:pt x="4000" y="23241"/>
                  </a:cubicBezTo>
                  <a:cubicBezTo>
                    <a:pt x="5239" y="24479"/>
                    <a:pt x="6763" y="25527"/>
                    <a:pt x="8382" y="26194"/>
                  </a:cubicBezTo>
                  <a:cubicBezTo>
                    <a:pt x="10001" y="26861"/>
                    <a:pt x="11811" y="27242"/>
                    <a:pt x="13621" y="27242"/>
                  </a:cubicBezTo>
                  <a:cubicBezTo>
                    <a:pt x="15430" y="27242"/>
                    <a:pt x="17145" y="26861"/>
                    <a:pt x="18859" y="26194"/>
                  </a:cubicBezTo>
                  <a:cubicBezTo>
                    <a:pt x="20574" y="25527"/>
                    <a:pt x="22003" y="24479"/>
                    <a:pt x="23241" y="2324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42" name="Vrije vorm: vorm 41">
              <a:extLst>
                <a:ext uri="{FF2B5EF4-FFF2-40B4-BE49-F238E27FC236}">
                  <a16:creationId xmlns:a16="http://schemas.microsoft.com/office/drawing/2014/main" id="{F0BBCDC9-0505-6A6F-AFA2-A96E01F1E1C6}"/>
                </a:ext>
              </a:extLst>
            </p:cNvPr>
            <p:cNvSpPr/>
            <p:nvPr/>
          </p:nvSpPr>
          <p:spPr>
            <a:xfrm>
              <a:off x="9915101" y="1561989"/>
              <a:ext cx="39842" cy="39842"/>
            </a:xfrm>
            <a:custGeom>
              <a:avLst/>
              <a:gdLst>
                <a:gd name="connsiteX0" fmla="*/ 17431 w 20383"/>
                <a:gd name="connsiteY0" fmla="*/ 17431 h 20383"/>
                <a:gd name="connsiteX1" fmla="*/ 19621 w 20383"/>
                <a:gd name="connsiteY1" fmla="*/ 14097 h 20383"/>
                <a:gd name="connsiteX2" fmla="*/ 20383 w 20383"/>
                <a:gd name="connsiteY2" fmla="*/ 10192 h 20383"/>
                <a:gd name="connsiteX3" fmla="*/ 19621 w 20383"/>
                <a:gd name="connsiteY3" fmla="*/ 6286 h 20383"/>
                <a:gd name="connsiteX4" fmla="*/ 17431 w 20383"/>
                <a:gd name="connsiteY4" fmla="*/ 2953 h 20383"/>
                <a:gd name="connsiteX5" fmla="*/ 14097 w 20383"/>
                <a:gd name="connsiteY5" fmla="*/ 762 h 20383"/>
                <a:gd name="connsiteX6" fmla="*/ 10192 w 20383"/>
                <a:gd name="connsiteY6" fmla="*/ 0 h 20383"/>
                <a:gd name="connsiteX7" fmla="*/ 6286 w 20383"/>
                <a:gd name="connsiteY7" fmla="*/ 762 h 20383"/>
                <a:gd name="connsiteX8" fmla="*/ 2953 w 20383"/>
                <a:gd name="connsiteY8" fmla="*/ 2953 h 20383"/>
                <a:gd name="connsiteX9" fmla="*/ 762 w 20383"/>
                <a:gd name="connsiteY9" fmla="*/ 6286 h 20383"/>
                <a:gd name="connsiteX10" fmla="*/ 0 w 20383"/>
                <a:gd name="connsiteY10" fmla="*/ 10192 h 20383"/>
                <a:gd name="connsiteX11" fmla="*/ 762 w 20383"/>
                <a:gd name="connsiteY11" fmla="*/ 14097 h 20383"/>
                <a:gd name="connsiteX12" fmla="*/ 2953 w 20383"/>
                <a:gd name="connsiteY12" fmla="*/ 17431 h 20383"/>
                <a:gd name="connsiteX13" fmla="*/ 6286 w 20383"/>
                <a:gd name="connsiteY13" fmla="*/ 19622 h 20383"/>
                <a:gd name="connsiteX14" fmla="*/ 10192 w 20383"/>
                <a:gd name="connsiteY14" fmla="*/ 20384 h 20383"/>
                <a:gd name="connsiteX15" fmla="*/ 14097 w 20383"/>
                <a:gd name="connsiteY15" fmla="*/ 19622 h 20383"/>
                <a:gd name="connsiteX16" fmla="*/ 17431 w 20383"/>
                <a:gd name="connsiteY16" fmla="*/ 17431 h 2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383" h="20383">
                  <a:moveTo>
                    <a:pt x="17431" y="17431"/>
                  </a:moveTo>
                  <a:cubicBezTo>
                    <a:pt x="18383" y="16478"/>
                    <a:pt x="19145" y="15335"/>
                    <a:pt x="19621" y="14097"/>
                  </a:cubicBezTo>
                  <a:cubicBezTo>
                    <a:pt x="20098" y="12859"/>
                    <a:pt x="20383" y="11525"/>
                    <a:pt x="20383" y="10192"/>
                  </a:cubicBezTo>
                  <a:cubicBezTo>
                    <a:pt x="20383" y="8858"/>
                    <a:pt x="20098" y="7525"/>
                    <a:pt x="19621" y="6286"/>
                  </a:cubicBezTo>
                  <a:cubicBezTo>
                    <a:pt x="19145" y="5048"/>
                    <a:pt x="18383" y="3905"/>
                    <a:pt x="17431" y="2953"/>
                  </a:cubicBezTo>
                  <a:cubicBezTo>
                    <a:pt x="16478" y="2000"/>
                    <a:pt x="15335" y="1238"/>
                    <a:pt x="14097" y="762"/>
                  </a:cubicBezTo>
                  <a:cubicBezTo>
                    <a:pt x="12859" y="286"/>
                    <a:pt x="11525" y="0"/>
                    <a:pt x="10192" y="0"/>
                  </a:cubicBezTo>
                  <a:cubicBezTo>
                    <a:pt x="8858" y="0"/>
                    <a:pt x="7525" y="286"/>
                    <a:pt x="6286" y="762"/>
                  </a:cubicBezTo>
                  <a:cubicBezTo>
                    <a:pt x="5048" y="1238"/>
                    <a:pt x="3905" y="2000"/>
                    <a:pt x="2953" y="2953"/>
                  </a:cubicBezTo>
                  <a:cubicBezTo>
                    <a:pt x="2000" y="3905"/>
                    <a:pt x="1238" y="5048"/>
                    <a:pt x="762" y="6286"/>
                  </a:cubicBezTo>
                  <a:cubicBezTo>
                    <a:pt x="286" y="7525"/>
                    <a:pt x="0" y="8858"/>
                    <a:pt x="0" y="10192"/>
                  </a:cubicBezTo>
                  <a:cubicBezTo>
                    <a:pt x="0" y="11525"/>
                    <a:pt x="286" y="12859"/>
                    <a:pt x="762" y="14097"/>
                  </a:cubicBezTo>
                  <a:cubicBezTo>
                    <a:pt x="1238" y="15335"/>
                    <a:pt x="2000" y="16478"/>
                    <a:pt x="2953" y="17431"/>
                  </a:cubicBezTo>
                  <a:cubicBezTo>
                    <a:pt x="3905" y="18383"/>
                    <a:pt x="5048" y="19145"/>
                    <a:pt x="6286" y="19622"/>
                  </a:cubicBezTo>
                  <a:cubicBezTo>
                    <a:pt x="7525" y="20098"/>
                    <a:pt x="8858" y="20384"/>
                    <a:pt x="10192" y="20384"/>
                  </a:cubicBezTo>
                  <a:cubicBezTo>
                    <a:pt x="11525" y="20384"/>
                    <a:pt x="12859" y="20098"/>
                    <a:pt x="14097" y="19622"/>
                  </a:cubicBezTo>
                  <a:cubicBezTo>
                    <a:pt x="15335" y="19145"/>
                    <a:pt x="16478" y="18383"/>
                    <a:pt x="17431" y="1743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43" name="Vrije vorm: vorm 42">
              <a:extLst>
                <a:ext uri="{FF2B5EF4-FFF2-40B4-BE49-F238E27FC236}">
                  <a16:creationId xmlns:a16="http://schemas.microsoft.com/office/drawing/2014/main" id="{752E89C1-3CE1-2631-D2CA-BB93F44629D3}"/>
                </a:ext>
              </a:extLst>
            </p:cNvPr>
            <p:cNvSpPr/>
            <p:nvPr/>
          </p:nvSpPr>
          <p:spPr>
            <a:xfrm>
              <a:off x="9492836" y="1569434"/>
              <a:ext cx="26064" cy="26066"/>
            </a:xfrm>
            <a:custGeom>
              <a:avLst/>
              <a:gdLst>
                <a:gd name="connsiteX0" fmla="*/ 11430 w 13334"/>
                <a:gd name="connsiteY0" fmla="*/ 11430 h 13335"/>
                <a:gd name="connsiteX1" fmla="*/ 12859 w 13334"/>
                <a:gd name="connsiteY1" fmla="*/ 9239 h 13335"/>
                <a:gd name="connsiteX2" fmla="*/ 13335 w 13334"/>
                <a:gd name="connsiteY2" fmla="*/ 6668 h 13335"/>
                <a:gd name="connsiteX3" fmla="*/ 12859 w 13334"/>
                <a:gd name="connsiteY3" fmla="*/ 4096 h 13335"/>
                <a:gd name="connsiteX4" fmla="*/ 11430 w 13334"/>
                <a:gd name="connsiteY4" fmla="*/ 1905 h 13335"/>
                <a:gd name="connsiteX5" fmla="*/ 9239 w 13334"/>
                <a:gd name="connsiteY5" fmla="*/ 476 h 13335"/>
                <a:gd name="connsiteX6" fmla="*/ 6668 w 13334"/>
                <a:gd name="connsiteY6" fmla="*/ 0 h 13335"/>
                <a:gd name="connsiteX7" fmla="*/ 4096 w 13334"/>
                <a:gd name="connsiteY7" fmla="*/ 476 h 13335"/>
                <a:gd name="connsiteX8" fmla="*/ 1905 w 13334"/>
                <a:gd name="connsiteY8" fmla="*/ 1905 h 13335"/>
                <a:gd name="connsiteX9" fmla="*/ 476 w 13334"/>
                <a:gd name="connsiteY9" fmla="*/ 4096 h 13335"/>
                <a:gd name="connsiteX10" fmla="*/ 0 w 13334"/>
                <a:gd name="connsiteY10" fmla="*/ 6668 h 13335"/>
                <a:gd name="connsiteX11" fmla="*/ 476 w 13334"/>
                <a:gd name="connsiteY11" fmla="*/ 9239 h 13335"/>
                <a:gd name="connsiteX12" fmla="*/ 1905 w 13334"/>
                <a:gd name="connsiteY12" fmla="*/ 11430 h 13335"/>
                <a:gd name="connsiteX13" fmla="*/ 4096 w 13334"/>
                <a:gd name="connsiteY13" fmla="*/ 12859 h 13335"/>
                <a:gd name="connsiteX14" fmla="*/ 6668 w 13334"/>
                <a:gd name="connsiteY14" fmla="*/ 13335 h 13335"/>
                <a:gd name="connsiteX15" fmla="*/ 9239 w 13334"/>
                <a:gd name="connsiteY15" fmla="*/ 12859 h 13335"/>
                <a:gd name="connsiteX16" fmla="*/ 11430 w 13334"/>
                <a:gd name="connsiteY16" fmla="*/ 1143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3335">
                  <a:moveTo>
                    <a:pt x="11430" y="11430"/>
                  </a:moveTo>
                  <a:cubicBezTo>
                    <a:pt x="12097" y="10763"/>
                    <a:pt x="12573" y="10096"/>
                    <a:pt x="12859" y="9239"/>
                  </a:cubicBezTo>
                  <a:cubicBezTo>
                    <a:pt x="13240" y="8382"/>
                    <a:pt x="13335" y="7525"/>
                    <a:pt x="13335" y="6668"/>
                  </a:cubicBezTo>
                  <a:cubicBezTo>
                    <a:pt x="13335" y="5810"/>
                    <a:pt x="13145" y="4858"/>
                    <a:pt x="12859" y="4096"/>
                  </a:cubicBezTo>
                  <a:cubicBezTo>
                    <a:pt x="12478" y="3238"/>
                    <a:pt x="12002" y="2572"/>
                    <a:pt x="11430" y="1905"/>
                  </a:cubicBezTo>
                  <a:cubicBezTo>
                    <a:pt x="10763" y="1238"/>
                    <a:pt x="10097" y="762"/>
                    <a:pt x="9239" y="476"/>
                  </a:cubicBezTo>
                  <a:cubicBezTo>
                    <a:pt x="8382" y="190"/>
                    <a:pt x="7525" y="0"/>
                    <a:pt x="6668" y="0"/>
                  </a:cubicBezTo>
                  <a:cubicBezTo>
                    <a:pt x="5810" y="0"/>
                    <a:pt x="4858" y="190"/>
                    <a:pt x="4096" y="476"/>
                  </a:cubicBezTo>
                  <a:cubicBezTo>
                    <a:pt x="3239" y="857"/>
                    <a:pt x="2572" y="1333"/>
                    <a:pt x="1905" y="1905"/>
                  </a:cubicBezTo>
                  <a:cubicBezTo>
                    <a:pt x="1238" y="2572"/>
                    <a:pt x="762" y="3238"/>
                    <a:pt x="476" y="4096"/>
                  </a:cubicBezTo>
                  <a:cubicBezTo>
                    <a:pt x="95" y="4953"/>
                    <a:pt x="0" y="5810"/>
                    <a:pt x="0" y="6668"/>
                  </a:cubicBezTo>
                  <a:cubicBezTo>
                    <a:pt x="0" y="7525"/>
                    <a:pt x="191" y="8477"/>
                    <a:pt x="476" y="9239"/>
                  </a:cubicBezTo>
                  <a:cubicBezTo>
                    <a:pt x="857" y="10096"/>
                    <a:pt x="1334" y="10763"/>
                    <a:pt x="1905" y="11430"/>
                  </a:cubicBezTo>
                  <a:cubicBezTo>
                    <a:pt x="2572" y="12097"/>
                    <a:pt x="3239" y="12573"/>
                    <a:pt x="4096" y="12859"/>
                  </a:cubicBezTo>
                  <a:cubicBezTo>
                    <a:pt x="4953" y="13240"/>
                    <a:pt x="5810" y="13335"/>
                    <a:pt x="6668" y="13335"/>
                  </a:cubicBezTo>
                  <a:cubicBezTo>
                    <a:pt x="7525" y="13335"/>
                    <a:pt x="8477" y="13145"/>
                    <a:pt x="9239" y="12859"/>
                  </a:cubicBezTo>
                  <a:cubicBezTo>
                    <a:pt x="10097" y="12478"/>
                    <a:pt x="10763" y="12002"/>
                    <a:pt x="11430" y="11430"/>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grpSp>
    </p:spTree>
    <p:extLst>
      <p:ext uri="{BB962C8B-B14F-4D97-AF65-F5344CB8AC3E}">
        <p14:creationId xmlns:p14="http://schemas.microsoft.com/office/powerpoint/2010/main" val="30800505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7378"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17DB9EBB-E0C6-8F75-8273-1831DEFCB165}"/>
              </a:ext>
            </a:extLst>
          </p:cNvPr>
          <p:cNvSpPr/>
          <p:nvPr userDrawn="1"/>
        </p:nvSpPr>
        <p:spPr>
          <a:xfrm>
            <a:off x="0" y="0"/>
            <a:ext cx="2400300" cy="4295776"/>
          </a:xfrm>
          <a:custGeom>
            <a:avLst/>
            <a:gdLst>
              <a:gd name="connsiteX0" fmla="*/ 0 w 2400300"/>
              <a:gd name="connsiteY0" fmla="*/ 0 h 4295776"/>
              <a:gd name="connsiteX1" fmla="*/ 1443707 w 2400300"/>
              <a:gd name="connsiteY1" fmla="*/ 0 h 4295776"/>
              <a:gd name="connsiteX2" fmla="*/ 1531390 w 2400300"/>
              <a:gd name="connsiteY2" fmla="*/ 65568 h 4295776"/>
              <a:gd name="connsiteX3" fmla="*/ 2400300 w 2400300"/>
              <a:gd name="connsiteY3" fmla="*/ 1908052 h 4295776"/>
              <a:gd name="connsiteX4" fmla="*/ 12576 w 2400300"/>
              <a:gd name="connsiteY4" fmla="*/ 4295776 h 4295776"/>
              <a:gd name="connsiteX5" fmla="*/ 0 w 2400300"/>
              <a:gd name="connsiteY5" fmla="*/ 4295141 h 4295776"/>
              <a:gd name="connsiteX6" fmla="*/ 0 w 2400300"/>
              <a:gd name="connsiteY6" fmla="*/ 0 h 429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0300" h="4295776">
                <a:moveTo>
                  <a:pt x="0" y="0"/>
                </a:moveTo>
                <a:lnTo>
                  <a:pt x="1443707" y="0"/>
                </a:lnTo>
                <a:lnTo>
                  <a:pt x="1531390" y="65568"/>
                </a:lnTo>
                <a:cubicBezTo>
                  <a:pt x="2062055" y="503512"/>
                  <a:pt x="2400300" y="1166281"/>
                  <a:pt x="2400300" y="1908052"/>
                </a:cubicBezTo>
                <a:cubicBezTo>
                  <a:pt x="2400300" y="3226756"/>
                  <a:pt x="1331280" y="4295776"/>
                  <a:pt x="12576" y="4295776"/>
                </a:cubicBezTo>
                <a:lnTo>
                  <a:pt x="0" y="4295141"/>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b="0" i="0" dirty="0">
              <a:latin typeface="Open Sans" panose="020B0606030504020204" pitchFamily="34" charset="0"/>
            </a:endParaRPr>
          </a:p>
        </p:txBody>
      </p:sp>
      <p:pic>
        <p:nvPicPr>
          <p:cNvPr id="77" name="Graphic 76">
            <a:extLst>
              <a:ext uri="{FF2B5EF4-FFF2-40B4-BE49-F238E27FC236}">
                <a16:creationId xmlns:a16="http://schemas.microsoft.com/office/drawing/2014/main" id="{57AFFE98-9DDF-9847-4EE5-E550FAF73E93}"/>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838201" y="0"/>
            <a:ext cx="2400300" cy="811369"/>
          </a:xfrm>
          <a:prstGeom prst="rect">
            <a:avLst/>
          </a:prstGeom>
        </p:spPr>
      </p:pic>
      <p:sp>
        <p:nvSpPr>
          <p:cNvPr id="30" name="Ovaal 29">
            <a:extLst>
              <a:ext uri="{FF2B5EF4-FFF2-40B4-BE49-F238E27FC236}">
                <a16:creationId xmlns:a16="http://schemas.microsoft.com/office/drawing/2014/main" id="{A2C07C7D-5582-9E1C-E9A3-EDDC542FA202}"/>
              </a:ext>
            </a:extLst>
          </p:cNvPr>
          <p:cNvSpPr/>
          <p:nvPr userDrawn="1"/>
        </p:nvSpPr>
        <p:spPr>
          <a:xfrm>
            <a:off x="475197" y="5559327"/>
            <a:ext cx="220419" cy="22041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b="0" i="0" dirty="0">
              <a:latin typeface="Open Sans" panose="020B0606030504020204" pitchFamily="34" charset="0"/>
            </a:endParaRPr>
          </a:p>
        </p:txBody>
      </p:sp>
      <p:grpSp>
        <p:nvGrpSpPr>
          <p:cNvPr id="31" name="Groep 30">
            <a:extLst>
              <a:ext uri="{FF2B5EF4-FFF2-40B4-BE49-F238E27FC236}">
                <a16:creationId xmlns:a16="http://schemas.microsoft.com/office/drawing/2014/main" id="{DA77E712-1EB0-F45E-3DCD-438FEB8C1E6A}"/>
              </a:ext>
            </a:extLst>
          </p:cNvPr>
          <p:cNvGrpSpPr>
            <a:grpSpLocks noChangeAspect="1"/>
          </p:cNvGrpSpPr>
          <p:nvPr userDrawn="1"/>
        </p:nvGrpSpPr>
        <p:grpSpPr>
          <a:xfrm>
            <a:off x="11621385" y="1502255"/>
            <a:ext cx="95951" cy="2700000"/>
            <a:chOff x="8676829" y="3671299"/>
            <a:chExt cx="48387" cy="1361598"/>
          </a:xfrm>
        </p:grpSpPr>
        <p:sp>
          <p:nvSpPr>
            <p:cNvPr id="32" name="Vrije vorm: vorm 31">
              <a:extLst>
                <a:ext uri="{FF2B5EF4-FFF2-40B4-BE49-F238E27FC236}">
                  <a16:creationId xmlns:a16="http://schemas.microsoft.com/office/drawing/2014/main" id="{6EAA39FD-890B-0446-8662-C0771CC1178D}"/>
                </a:ext>
              </a:extLst>
            </p:cNvPr>
            <p:cNvSpPr/>
            <p:nvPr/>
          </p:nvSpPr>
          <p:spPr>
            <a:xfrm>
              <a:off x="8677591" y="4985272"/>
              <a:ext cx="47625" cy="47625"/>
            </a:xfrm>
            <a:custGeom>
              <a:avLst/>
              <a:gdLst>
                <a:gd name="connsiteX0" fmla="*/ 32956 w 47625"/>
                <a:gd name="connsiteY0" fmla="*/ 45815 h 47625"/>
                <a:gd name="connsiteX1" fmla="*/ 40672 w 47625"/>
                <a:gd name="connsiteY1" fmla="*/ 40672 h 47625"/>
                <a:gd name="connsiteX2" fmla="*/ 45815 w 47625"/>
                <a:gd name="connsiteY2" fmla="*/ 32957 h 47625"/>
                <a:gd name="connsiteX3" fmla="*/ 47625 w 47625"/>
                <a:gd name="connsiteY3" fmla="*/ 23813 h 47625"/>
                <a:gd name="connsiteX4" fmla="*/ 45815 w 47625"/>
                <a:gd name="connsiteY4" fmla="*/ 14669 h 47625"/>
                <a:gd name="connsiteX5" fmla="*/ 40672 w 47625"/>
                <a:gd name="connsiteY5" fmla="*/ 6953 h 47625"/>
                <a:gd name="connsiteX6" fmla="*/ 32956 w 47625"/>
                <a:gd name="connsiteY6" fmla="*/ 1810 h 47625"/>
                <a:gd name="connsiteX7" fmla="*/ 23813 w 47625"/>
                <a:gd name="connsiteY7" fmla="*/ 0 h 47625"/>
                <a:gd name="connsiteX8" fmla="*/ 14669 w 47625"/>
                <a:gd name="connsiteY8" fmla="*/ 1810 h 47625"/>
                <a:gd name="connsiteX9" fmla="*/ 6953 w 47625"/>
                <a:gd name="connsiteY9" fmla="*/ 6953 h 47625"/>
                <a:gd name="connsiteX10" fmla="*/ 1810 w 47625"/>
                <a:gd name="connsiteY10" fmla="*/ 14669 h 47625"/>
                <a:gd name="connsiteX11" fmla="*/ 0 w 47625"/>
                <a:gd name="connsiteY11" fmla="*/ 23813 h 47625"/>
                <a:gd name="connsiteX12" fmla="*/ 1810 w 47625"/>
                <a:gd name="connsiteY12" fmla="*/ 32957 h 47625"/>
                <a:gd name="connsiteX13" fmla="*/ 6953 w 47625"/>
                <a:gd name="connsiteY13" fmla="*/ 40672 h 47625"/>
                <a:gd name="connsiteX14" fmla="*/ 14669 w 47625"/>
                <a:gd name="connsiteY14" fmla="*/ 45815 h 47625"/>
                <a:gd name="connsiteX15" fmla="*/ 23813 w 47625"/>
                <a:gd name="connsiteY15" fmla="*/ 47625 h 47625"/>
                <a:gd name="connsiteX16" fmla="*/ 32956 w 47625"/>
                <a:gd name="connsiteY16" fmla="*/ 4581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47625">
                  <a:moveTo>
                    <a:pt x="32956" y="45815"/>
                  </a:moveTo>
                  <a:cubicBezTo>
                    <a:pt x="35909" y="44577"/>
                    <a:pt x="38481" y="42863"/>
                    <a:pt x="40672" y="40672"/>
                  </a:cubicBezTo>
                  <a:cubicBezTo>
                    <a:pt x="42863" y="38481"/>
                    <a:pt x="44672" y="35814"/>
                    <a:pt x="45815" y="32957"/>
                  </a:cubicBezTo>
                  <a:cubicBezTo>
                    <a:pt x="47053" y="30004"/>
                    <a:pt x="47625" y="26956"/>
                    <a:pt x="47625" y="23813"/>
                  </a:cubicBezTo>
                  <a:cubicBezTo>
                    <a:pt x="47625" y="20669"/>
                    <a:pt x="47053" y="17621"/>
                    <a:pt x="45815" y="14669"/>
                  </a:cubicBezTo>
                  <a:cubicBezTo>
                    <a:pt x="44577" y="11716"/>
                    <a:pt x="42863" y="9144"/>
                    <a:pt x="40672" y="6953"/>
                  </a:cubicBezTo>
                  <a:cubicBezTo>
                    <a:pt x="38481" y="4763"/>
                    <a:pt x="35909" y="2953"/>
                    <a:pt x="32956" y="1810"/>
                  </a:cubicBezTo>
                  <a:cubicBezTo>
                    <a:pt x="30004" y="571"/>
                    <a:pt x="26956" y="0"/>
                    <a:pt x="23813" y="0"/>
                  </a:cubicBezTo>
                  <a:cubicBezTo>
                    <a:pt x="20669" y="0"/>
                    <a:pt x="17621" y="571"/>
                    <a:pt x="14669" y="1810"/>
                  </a:cubicBezTo>
                  <a:cubicBezTo>
                    <a:pt x="11716" y="3048"/>
                    <a:pt x="9144" y="4763"/>
                    <a:pt x="6953" y="6953"/>
                  </a:cubicBezTo>
                  <a:cubicBezTo>
                    <a:pt x="4763" y="9144"/>
                    <a:pt x="2953" y="11811"/>
                    <a:pt x="1810" y="14669"/>
                  </a:cubicBezTo>
                  <a:cubicBezTo>
                    <a:pt x="571" y="17621"/>
                    <a:pt x="0" y="20669"/>
                    <a:pt x="0" y="23813"/>
                  </a:cubicBezTo>
                  <a:cubicBezTo>
                    <a:pt x="0" y="26956"/>
                    <a:pt x="571" y="30004"/>
                    <a:pt x="1810" y="32957"/>
                  </a:cubicBezTo>
                  <a:cubicBezTo>
                    <a:pt x="3048" y="35909"/>
                    <a:pt x="4763" y="38481"/>
                    <a:pt x="6953" y="40672"/>
                  </a:cubicBezTo>
                  <a:cubicBezTo>
                    <a:pt x="9144" y="42863"/>
                    <a:pt x="11716" y="44672"/>
                    <a:pt x="14669" y="45815"/>
                  </a:cubicBezTo>
                  <a:cubicBezTo>
                    <a:pt x="17621" y="47054"/>
                    <a:pt x="20669" y="47625"/>
                    <a:pt x="23813" y="47625"/>
                  </a:cubicBezTo>
                  <a:cubicBezTo>
                    <a:pt x="26956" y="47625"/>
                    <a:pt x="30004" y="47054"/>
                    <a:pt x="32956" y="45815"/>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3" name="Vrije vorm: vorm 32">
              <a:extLst>
                <a:ext uri="{FF2B5EF4-FFF2-40B4-BE49-F238E27FC236}">
                  <a16:creationId xmlns:a16="http://schemas.microsoft.com/office/drawing/2014/main" id="{BF0204DA-0622-9B8E-10C1-A937401D1908}"/>
                </a:ext>
              </a:extLst>
            </p:cNvPr>
            <p:cNvSpPr/>
            <p:nvPr/>
          </p:nvSpPr>
          <p:spPr>
            <a:xfrm>
              <a:off x="8681687" y="4770388"/>
              <a:ext cx="40766" cy="40766"/>
            </a:xfrm>
            <a:custGeom>
              <a:avLst/>
              <a:gdLst>
                <a:gd name="connsiteX0" fmla="*/ 34861 w 40766"/>
                <a:gd name="connsiteY0" fmla="*/ 34862 h 40766"/>
                <a:gd name="connsiteX1" fmla="*/ 39243 w 40766"/>
                <a:gd name="connsiteY1" fmla="*/ 28194 h 40766"/>
                <a:gd name="connsiteX2" fmla="*/ 40767 w 40766"/>
                <a:gd name="connsiteY2" fmla="*/ 20383 h 40766"/>
                <a:gd name="connsiteX3" fmla="*/ 39243 w 40766"/>
                <a:gd name="connsiteY3" fmla="*/ 12573 h 40766"/>
                <a:gd name="connsiteX4" fmla="*/ 34861 w 40766"/>
                <a:gd name="connsiteY4" fmla="*/ 5906 h 40766"/>
                <a:gd name="connsiteX5" fmla="*/ 28194 w 40766"/>
                <a:gd name="connsiteY5" fmla="*/ 1524 h 40766"/>
                <a:gd name="connsiteX6" fmla="*/ 20383 w 40766"/>
                <a:gd name="connsiteY6" fmla="*/ 0 h 40766"/>
                <a:gd name="connsiteX7" fmla="*/ 12573 w 40766"/>
                <a:gd name="connsiteY7" fmla="*/ 1524 h 40766"/>
                <a:gd name="connsiteX8" fmla="*/ 5905 w 40766"/>
                <a:gd name="connsiteY8" fmla="*/ 5906 h 40766"/>
                <a:gd name="connsiteX9" fmla="*/ 1524 w 40766"/>
                <a:gd name="connsiteY9" fmla="*/ 12573 h 40766"/>
                <a:gd name="connsiteX10" fmla="*/ 0 w 40766"/>
                <a:gd name="connsiteY10" fmla="*/ 20383 h 40766"/>
                <a:gd name="connsiteX11" fmla="*/ 1524 w 40766"/>
                <a:gd name="connsiteY11" fmla="*/ 28194 h 40766"/>
                <a:gd name="connsiteX12" fmla="*/ 5905 w 40766"/>
                <a:gd name="connsiteY12" fmla="*/ 34862 h 40766"/>
                <a:gd name="connsiteX13" fmla="*/ 12573 w 40766"/>
                <a:gd name="connsiteY13" fmla="*/ 39243 h 40766"/>
                <a:gd name="connsiteX14" fmla="*/ 20383 w 40766"/>
                <a:gd name="connsiteY14" fmla="*/ 40767 h 40766"/>
                <a:gd name="connsiteX15" fmla="*/ 28194 w 40766"/>
                <a:gd name="connsiteY15" fmla="*/ 39243 h 40766"/>
                <a:gd name="connsiteX16" fmla="*/ 34861 w 40766"/>
                <a:gd name="connsiteY16" fmla="*/ 34862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6">
                  <a:moveTo>
                    <a:pt x="34861" y="34862"/>
                  </a:moveTo>
                  <a:cubicBezTo>
                    <a:pt x="36767" y="32956"/>
                    <a:pt x="38290" y="30766"/>
                    <a:pt x="39243" y="28194"/>
                  </a:cubicBezTo>
                  <a:cubicBezTo>
                    <a:pt x="40291" y="25717"/>
                    <a:pt x="40767" y="23050"/>
                    <a:pt x="40767" y="20383"/>
                  </a:cubicBezTo>
                  <a:cubicBezTo>
                    <a:pt x="40767" y="17717"/>
                    <a:pt x="40291" y="15050"/>
                    <a:pt x="39243" y="12573"/>
                  </a:cubicBezTo>
                  <a:cubicBezTo>
                    <a:pt x="38195" y="10096"/>
                    <a:pt x="36767" y="7906"/>
                    <a:pt x="34861" y="5906"/>
                  </a:cubicBezTo>
                  <a:cubicBezTo>
                    <a:pt x="32956" y="4000"/>
                    <a:pt x="30766" y="2477"/>
                    <a:pt x="28194" y="1524"/>
                  </a:cubicBezTo>
                  <a:cubicBezTo>
                    <a:pt x="25717" y="476"/>
                    <a:pt x="23050" y="0"/>
                    <a:pt x="20383" y="0"/>
                  </a:cubicBezTo>
                  <a:cubicBezTo>
                    <a:pt x="17717" y="0"/>
                    <a:pt x="15049" y="476"/>
                    <a:pt x="12573" y="1524"/>
                  </a:cubicBezTo>
                  <a:cubicBezTo>
                    <a:pt x="10096" y="2572"/>
                    <a:pt x="7906" y="4000"/>
                    <a:pt x="5905" y="5906"/>
                  </a:cubicBezTo>
                  <a:cubicBezTo>
                    <a:pt x="4000" y="7810"/>
                    <a:pt x="2476" y="10001"/>
                    <a:pt x="1524" y="12573"/>
                  </a:cubicBezTo>
                  <a:cubicBezTo>
                    <a:pt x="476" y="15050"/>
                    <a:pt x="0" y="17717"/>
                    <a:pt x="0" y="20383"/>
                  </a:cubicBezTo>
                  <a:cubicBezTo>
                    <a:pt x="0" y="23050"/>
                    <a:pt x="476" y="25717"/>
                    <a:pt x="1524" y="28194"/>
                  </a:cubicBezTo>
                  <a:cubicBezTo>
                    <a:pt x="2572" y="30671"/>
                    <a:pt x="4000" y="32861"/>
                    <a:pt x="5905" y="34862"/>
                  </a:cubicBezTo>
                  <a:cubicBezTo>
                    <a:pt x="7810" y="36767"/>
                    <a:pt x="10001" y="38291"/>
                    <a:pt x="12573" y="39243"/>
                  </a:cubicBezTo>
                  <a:cubicBezTo>
                    <a:pt x="15049" y="40291"/>
                    <a:pt x="17717" y="40767"/>
                    <a:pt x="20383" y="40767"/>
                  </a:cubicBezTo>
                  <a:cubicBezTo>
                    <a:pt x="23050" y="40767"/>
                    <a:pt x="25717" y="40291"/>
                    <a:pt x="28194" y="39243"/>
                  </a:cubicBezTo>
                  <a:cubicBezTo>
                    <a:pt x="30671" y="38195"/>
                    <a:pt x="32861" y="36767"/>
                    <a:pt x="34861"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4" name="Vrije vorm: vorm 33">
              <a:extLst>
                <a:ext uri="{FF2B5EF4-FFF2-40B4-BE49-F238E27FC236}">
                  <a16:creationId xmlns:a16="http://schemas.microsoft.com/office/drawing/2014/main" id="{613801AD-51A3-8ABA-8C48-3AFB991835D9}"/>
                </a:ext>
              </a:extLst>
            </p:cNvPr>
            <p:cNvSpPr/>
            <p:nvPr/>
          </p:nvSpPr>
          <p:spPr>
            <a:xfrm>
              <a:off x="8676829" y="4547217"/>
              <a:ext cx="47625" cy="47625"/>
            </a:xfrm>
            <a:custGeom>
              <a:avLst/>
              <a:gdLst>
                <a:gd name="connsiteX0" fmla="*/ 40672 w 47625"/>
                <a:gd name="connsiteY0" fmla="*/ 40672 h 47625"/>
                <a:gd name="connsiteX1" fmla="*/ 45815 w 47625"/>
                <a:gd name="connsiteY1" fmla="*/ 32956 h 47625"/>
                <a:gd name="connsiteX2" fmla="*/ 47625 w 47625"/>
                <a:gd name="connsiteY2" fmla="*/ 23813 h 47625"/>
                <a:gd name="connsiteX3" fmla="*/ 45815 w 47625"/>
                <a:gd name="connsiteY3" fmla="*/ 14669 h 47625"/>
                <a:gd name="connsiteX4" fmla="*/ 40672 w 47625"/>
                <a:gd name="connsiteY4" fmla="*/ 6953 h 47625"/>
                <a:gd name="connsiteX5" fmla="*/ 32956 w 47625"/>
                <a:gd name="connsiteY5" fmla="*/ 1810 h 47625"/>
                <a:gd name="connsiteX6" fmla="*/ 23813 w 47625"/>
                <a:gd name="connsiteY6" fmla="*/ 0 h 47625"/>
                <a:gd name="connsiteX7" fmla="*/ 14669 w 47625"/>
                <a:gd name="connsiteY7" fmla="*/ 1810 h 47625"/>
                <a:gd name="connsiteX8" fmla="*/ 6953 w 47625"/>
                <a:gd name="connsiteY8" fmla="*/ 6953 h 47625"/>
                <a:gd name="connsiteX9" fmla="*/ 1810 w 47625"/>
                <a:gd name="connsiteY9" fmla="*/ 14669 h 47625"/>
                <a:gd name="connsiteX10" fmla="*/ 0 w 47625"/>
                <a:gd name="connsiteY10" fmla="*/ 23813 h 47625"/>
                <a:gd name="connsiteX11" fmla="*/ 1810 w 47625"/>
                <a:gd name="connsiteY11" fmla="*/ 32956 h 47625"/>
                <a:gd name="connsiteX12" fmla="*/ 6953 w 47625"/>
                <a:gd name="connsiteY12" fmla="*/ 40672 h 47625"/>
                <a:gd name="connsiteX13" fmla="*/ 14669 w 47625"/>
                <a:gd name="connsiteY13" fmla="*/ 45815 h 47625"/>
                <a:gd name="connsiteX14" fmla="*/ 23813 w 47625"/>
                <a:gd name="connsiteY14" fmla="*/ 47625 h 47625"/>
                <a:gd name="connsiteX15" fmla="*/ 32956 w 47625"/>
                <a:gd name="connsiteY15" fmla="*/ 45815 h 47625"/>
                <a:gd name="connsiteX16" fmla="*/ 40672 w 47625"/>
                <a:gd name="connsiteY16" fmla="*/ 4067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47625">
                  <a:moveTo>
                    <a:pt x="40672" y="40672"/>
                  </a:moveTo>
                  <a:cubicBezTo>
                    <a:pt x="42863" y="38481"/>
                    <a:pt x="44672" y="35814"/>
                    <a:pt x="45815" y="32956"/>
                  </a:cubicBezTo>
                  <a:cubicBezTo>
                    <a:pt x="47054" y="30004"/>
                    <a:pt x="47625" y="26956"/>
                    <a:pt x="47625" y="23813"/>
                  </a:cubicBezTo>
                  <a:cubicBezTo>
                    <a:pt x="47625" y="20669"/>
                    <a:pt x="47054" y="17621"/>
                    <a:pt x="45815" y="14669"/>
                  </a:cubicBezTo>
                  <a:cubicBezTo>
                    <a:pt x="44577" y="11716"/>
                    <a:pt x="42863" y="9144"/>
                    <a:pt x="40672" y="6953"/>
                  </a:cubicBezTo>
                  <a:cubicBezTo>
                    <a:pt x="38481" y="4763"/>
                    <a:pt x="35909" y="2953"/>
                    <a:pt x="32956" y="1810"/>
                  </a:cubicBezTo>
                  <a:cubicBezTo>
                    <a:pt x="30004" y="571"/>
                    <a:pt x="26956" y="0"/>
                    <a:pt x="23813" y="0"/>
                  </a:cubicBezTo>
                  <a:cubicBezTo>
                    <a:pt x="20669" y="0"/>
                    <a:pt x="17621" y="571"/>
                    <a:pt x="14669" y="1810"/>
                  </a:cubicBezTo>
                  <a:cubicBezTo>
                    <a:pt x="11716" y="3048"/>
                    <a:pt x="9144" y="4763"/>
                    <a:pt x="6953" y="6953"/>
                  </a:cubicBezTo>
                  <a:cubicBezTo>
                    <a:pt x="4763" y="9144"/>
                    <a:pt x="2953" y="11811"/>
                    <a:pt x="1810" y="14669"/>
                  </a:cubicBezTo>
                  <a:cubicBezTo>
                    <a:pt x="571" y="17621"/>
                    <a:pt x="0" y="20669"/>
                    <a:pt x="0" y="23813"/>
                  </a:cubicBezTo>
                  <a:cubicBezTo>
                    <a:pt x="0" y="26956"/>
                    <a:pt x="571" y="30004"/>
                    <a:pt x="1810" y="32956"/>
                  </a:cubicBezTo>
                  <a:cubicBezTo>
                    <a:pt x="3048" y="35909"/>
                    <a:pt x="4763" y="38481"/>
                    <a:pt x="6953" y="40672"/>
                  </a:cubicBezTo>
                  <a:cubicBezTo>
                    <a:pt x="9144" y="42863"/>
                    <a:pt x="11716" y="44672"/>
                    <a:pt x="14669" y="45815"/>
                  </a:cubicBezTo>
                  <a:cubicBezTo>
                    <a:pt x="17621" y="47054"/>
                    <a:pt x="20669" y="47625"/>
                    <a:pt x="23813" y="47625"/>
                  </a:cubicBezTo>
                  <a:cubicBezTo>
                    <a:pt x="26956" y="47625"/>
                    <a:pt x="30004" y="47054"/>
                    <a:pt x="32956" y="45815"/>
                  </a:cubicBezTo>
                  <a:cubicBezTo>
                    <a:pt x="35909" y="44577"/>
                    <a:pt x="38481" y="42863"/>
                    <a:pt x="40672" y="4067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5" name="Vrije vorm: vorm 34">
              <a:extLst>
                <a:ext uri="{FF2B5EF4-FFF2-40B4-BE49-F238E27FC236}">
                  <a16:creationId xmlns:a16="http://schemas.microsoft.com/office/drawing/2014/main" id="{9868ADE4-25EF-7B10-E8A0-A4AE9055A42D}"/>
                </a:ext>
              </a:extLst>
            </p:cNvPr>
            <p:cNvSpPr/>
            <p:nvPr/>
          </p:nvSpPr>
          <p:spPr>
            <a:xfrm>
              <a:off x="8681115" y="4335096"/>
              <a:ext cx="40767" cy="40766"/>
            </a:xfrm>
            <a:custGeom>
              <a:avLst/>
              <a:gdLst>
                <a:gd name="connsiteX0" fmla="*/ 34862 w 40767"/>
                <a:gd name="connsiteY0" fmla="*/ 34861 h 40766"/>
                <a:gd name="connsiteX1" fmla="*/ 39243 w 40767"/>
                <a:gd name="connsiteY1" fmla="*/ 28194 h 40766"/>
                <a:gd name="connsiteX2" fmla="*/ 40767 w 40767"/>
                <a:gd name="connsiteY2" fmla="*/ 20383 h 40766"/>
                <a:gd name="connsiteX3" fmla="*/ 39243 w 40767"/>
                <a:gd name="connsiteY3" fmla="*/ 12573 h 40766"/>
                <a:gd name="connsiteX4" fmla="*/ 34862 w 40767"/>
                <a:gd name="connsiteY4" fmla="*/ 5905 h 40766"/>
                <a:gd name="connsiteX5" fmla="*/ 28194 w 40767"/>
                <a:gd name="connsiteY5" fmla="*/ 1524 h 40766"/>
                <a:gd name="connsiteX6" fmla="*/ 20383 w 40767"/>
                <a:gd name="connsiteY6" fmla="*/ 0 h 40766"/>
                <a:gd name="connsiteX7" fmla="*/ 12573 w 40767"/>
                <a:gd name="connsiteY7" fmla="*/ 1524 h 40766"/>
                <a:gd name="connsiteX8" fmla="*/ 5906 w 40767"/>
                <a:gd name="connsiteY8" fmla="*/ 5905 h 40766"/>
                <a:gd name="connsiteX9" fmla="*/ 1524 w 40767"/>
                <a:gd name="connsiteY9" fmla="*/ 12573 h 40766"/>
                <a:gd name="connsiteX10" fmla="*/ 0 w 40767"/>
                <a:gd name="connsiteY10" fmla="*/ 20383 h 40766"/>
                <a:gd name="connsiteX11" fmla="*/ 1524 w 40767"/>
                <a:gd name="connsiteY11" fmla="*/ 28194 h 40766"/>
                <a:gd name="connsiteX12" fmla="*/ 5906 w 40767"/>
                <a:gd name="connsiteY12" fmla="*/ 34861 h 40766"/>
                <a:gd name="connsiteX13" fmla="*/ 12573 w 40767"/>
                <a:gd name="connsiteY13" fmla="*/ 39243 h 40766"/>
                <a:gd name="connsiteX14" fmla="*/ 20383 w 40767"/>
                <a:gd name="connsiteY14" fmla="*/ 40767 h 40766"/>
                <a:gd name="connsiteX15" fmla="*/ 28194 w 40767"/>
                <a:gd name="connsiteY15" fmla="*/ 39243 h 40766"/>
                <a:gd name="connsiteX16" fmla="*/ 34862 w 40767"/>
                <a:gd name="connsiteY16" fmla="*/ 34861 h 4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7" h="40766">
                  <a:moveTo>
                    <a:pt x="34862" y="34861"/>
                  </a:moveTo>
                  <a:cubicBezTo>
                    <a:pt x="36767" y="32956"/>
                    <a:pt x="38291" y="30766"/>
                    <a:pt x="39243" y="28194"/>
                  </a:cubicBezTo>
                  <a:cubicBezTo>
                    <a:pt x="40291" y="25717"/>
                    <a:pt x="40767" y="23050"/>
                    <a:pt x="40767" y="20383"/>
                  </a:cubicBezTo>
                  <a:cubicBezTo>
                    <a:pt x="40767" y="17717"/>
                    <a:pt x="40291" y="15049"/>
                    <a:pt x="39243" y="12573"/>
                  </a:cubicBezTo>
                  <a:cubicBezTo>
                    <a:pt x="38195" y="10096"/>
                    <a:pt x="36767" y="7906"/>
                    <a:pt x="34862" y="5905"/>
                  </a:cubicBezTo>
                  <a:cubicBezTo>
                    <a:pt x="32957" y="4000"/>
                    <a:pt x="30766" y="2476"/>
                    <a:pt x="28194" y="1524"/>
                  </a:cubicBezTo>
                  <a:cubicBezTo>
                    <a:pt x="25718" y="476"/>
                    <a:pt x="23051" y="0"/>
                    <a:pt x="20383" y="0"/>
                  </a:cubicBezTo>
                  <a:cubicBezTo>
                    <a:pt x="17717" y="0"/>
                    <a:pt x="15050" y="476"/>
                    <a:pt x="12573" y="1524"/>
                  </a:cubicBezTo>
                  <a:cubicBezTo>
                    <a:pt x="10097" y="2572"/>
                    <a:pt x="7906" y="4000"/>
                    <a:pt x="5906" y="5905"/>
                  </a:cubicBezTo>
                  <a:cubicBezTo>
                    <a:pt x="4001" y="7810"/>
                    <a:pt x="2477" y="10001"/>
                    <a:pt x="1524" y="12573"/>
                  </a:cubicBezTo>
                  <a:cubicBezTo>
                    <a:pt x="476" y="15049"/>
                    <a:pt x="0" y="17717"/>
                    <a:pt x="0" y="20383"/>
                  </a:cubicBezTo>
                  <a:cubicBezTo>
                    <a:pt x="0" y="23050"/>
                    <a:pt x="476" y="25717"/>
                    <a:pt x="1524" y="28194"/>
                  </a:cubicBezTo>
                  <a:cubicBezTo>
                    <a:pt x="2572" y="30671"/>
                    <a:pt x="4001" y="32861"/>
                    <a:pt x="5906" y="34861"/>
                  </a:cubicBezTo>
                  <a:cubicBezTo>
                    <a:pt x="7810" y="36767"/>
                    <a:pt x="10001" y="38290"/>
                    <a:pt x="12573" y="39243"/>
                  </a:cubicBezTo>
                  <a:cubicBezTo>
                    <a:pt x="15050" y="40291"/>
                    <a:pt x="17717" y="40767"/>
                    <a:pt x="20383" y="40767"/>
                  </a:cubicBezTo>
                  <a:cubicBezTo>
                    <a:pt x="23051" y="40767"/>
                    <a:pt x="25718" y="40291"/>
                    <a:pt x="28194" y="39243"/>
                  </a:cubicBezTo>
                  <a:cubicBezTo>
                    <a:pt x="30671" y="38195"/>
                    <a:pt x="32861" y="36767"/>
                    <a:pt x="34862" y="3486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6" name="Vrije vorm: vorm 35">
              <a:extLst>
                <a:ext uri="{FF2B5EF4-FFF2-40B4-BE49-F238E27FC236}">
                  <a16:creationId xmlns:a16="http://schemas.microsoft.com/office/drawing/2014/main" id="{BFF48985-10D6-78A7-FC4E-D74303274598}"/>
                </a:ext>
              </a:extLst>
            </p:cNvPr>
            <p:cNvSpPr/>
            <p:nvPr/>
          </p:nvSpPr>
          <p:spPr>
            <a:xfrm>
              <a:off x="8683687" y="4116211"/>
              <a:ext cx="34099" cy="34099"/>
            </a:xfrm>
            <a:custGeom>
              <a:avLst/>
              <a:gdLst>
                <a:gd name="connsiteX0" fmla="*/ 29051 w 34099"/>
                <a:gd name="connsiteY0" fmla="*/ 29051 h 34099"/>
                <a:gd name="connsiteX1" fmla="*/ 32766 w 34099"/>
                <a:gd name="connsiteY1" fmla="*/ 23527 h 34099"/>
                <a:gd name="connsiteX2" fmla="*/ 34100 w 34099"/>
                <a:gd name="connsiteY2" fmla="*/ 17050 h 34099"/>
                <a:gd name="connsiteX3" fmla="*/ 32766 w 34099"/>
                <a:gd name="connsiteY3" fmla="*/ 10573 h 34099"/>
                <a:gd name="connsiteX4" fmla="*/ 29051 w 34099"/>
                <a:gd name="connsiteY4" fmla="*/ 5048 h 34099"/>
                <a:gd name="connsiteX5" fmla="*/ 23527 w 34099"/>
                <a:gd name="connsiteY5" fmla="*/ 1333 h 34099"/>
                <a:gd name="connsiteX6" fmla="*/ 17050 w 34099"/>
                <a:gd name="connsiteY6" fmla="*/ 0 h 34099"/>
                <a:gd name="connsiteX7" fmla="*/ 10573 w 34099"/>
                <a:gd name="connsiteY7" fmla="*/ 1333 h 34099"/>
                <a:gd name="connsiteX8" fmla="*/ 5048 w 34099"/>
                <a:gd name="connsiteY8" fmla="*/ 5048 h 34099"/>
                <a:gd name="connsiteX9" fmla="*/ 1333 w 34099"/>
                <a:gd name="connsiteY9" fmla="*/ 10573 h 34099"/>
                <a:gd name="connsiteX10" fmla="*/ 0 w 34099"/>
                <a:gd name="connsiteY10" fmla="*/ 17050 h 34099"/>
                <a:gd name="connsiteX11" fmla="*/ 1333 w 34099"/>
                <a:gd name="connsiteY11" fmla="*/ 23527 h 34099"/>
                <a:gd name="connsiteX12" fmla="*/ 5048 w 34099"/>
                <a:gd name="connsiteY12" fmla="*/ 29051 h 34099"/>
                <a:gd name="connsiteX13" fmla="*/ 10573 w 34099"/>
                <a:gd name="connsiteY13" fmla="*/ 32766 h 34099"/>
                <a:gd name="connsiteX14" fmla="*/ 17050 w 34099"/>
                <a:gd name="connsiteY14" fmla="*/ 34100 h 34099"/>
                <a:gd name="connsiteX15" fmla="*/ 23527 w 34099"/>
                <a:gd name="connsiteY15" fmla="*/ 32766 h 34099"/>
                <a:gd name="connsiteX16" fmla="*/ 29051 w 34099"/>
                <a:gd name="connsiteY16" fmla="*/ 29051 h 3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099" h="34099">
                  <a:moveTo>
                    <a:pt x="29051" y="29051"/>
                  </a:moveTo>
                  <a:cubicBezTo>
                    <a:pt x="30671" y="27432"/>
                    <a:pt x="31909" y="25622"/>
                    <a:pt x="32766" y="23527"/>
                  </a:cubicBezTo>
                  <a:cubicBezTo>
                    <a:pt x="33623" y="21431"/>
                    <a:pt x="34100" y="19241"/>
                    <a:pt x="34100" y="17050"/>
                  </a:cubicBezTo>
                  <a:cubicBezTo>
                    <a:pt x="34100" y="14859"/>
                    <a:pt x="33623" y="12668"/>
                    <a:pt x="32766" y="10573"/>
                  </a:cubicBezTo>
                  <a:cubicBezTo>
                    <a:pt x="31909" y="8477"/>
                    <a:pt x="30671" y="6668"/>
                    <a:pt x="29051" y="5048"/>
                  </a:cubicBezTo>
                  <a:cubicBezTo>
                    <a:pt x="27432" y="3429"/>
                    <a:pt x="25622" y="2191"/>
                    <a:pt x="23527" y="1333"/>
                  </a:cubicBezTo>
                  <a:cubicBezTo>
                    <a:pt x="21431" y="476"/>
                    <a:pt x="19240" y="0"/>
                    <a:pt x="17050" y="0"/>
                  </a:cubicBezTo>
                  <a:cubicBezTo>
                    <a:pt x="14859" y="0"/>
                    <a:pt x="12668" y="476"/>
                    <a:pt x="10573" y="1333"/>
                  </a:cubicBezTo>
                  <a:cubicBezTo>
                    <a:pt x="8477" y="2191"/>
                    <a:pt x="6667" y="3429"/>
                    <a:pt x="5048" y="5048"/>
                  </a:cubicBezTo>
                  <a:cubicBezTo>
                    <a:pt x="3429" y="6668"/>
                    <a:pt x="2191" y="8477"/>
                    <a:pt x="1333" y="10573"/>
                  </a:cubicBezTo>
                  <a:cubicBezTo>
                    <a:pt x="476" y="12668"/>
                    <a:pt x="0" y="14859"/>
                    <a:pt x="0" y="17050"/>
                  </a:cubicBezTo>
                  <a:cubicBezTo>
                    <a:pt x="0" y="19241"/>
                    <a:pt x="476" y="21431"/>
                    <a:pt x="1333" y="23527"/>
                  </a:cubicBezTo>
                  <a:cubicBezTo>
                    <a:pt x="2191" y="25622"/>
                    <a:pt x="3429" y="27432"/>
                    <a:pt x="5048" y="29051"/>
                  </a:cubicBezTo>
                  <a:cubicBezTo>
                    <a:pt x="6667" y="30671"/>
                    <a:pt x="8477" y="31909"/>
                    <a:pt x="10573" y="32766"/>
                  </a:cubicBezTo>
                  <a:cubicBezTo>
                    <a:pt x="12668" y="33623"/>
                    <a:pt x="14859" y="34100"/>
                    <a:pt x="17050" y="34100"/>
                  </a:cubicBezTo>
                  <a:cubicBezTo>
                    <a:pt x="19240" y="34100"/>
                    <a:pt x="21431" y="33623"/>
                    <a:pt x="23527" y="32766"/>
                  </a:cubicBezTo>
                  <a:cubicBezTo>
                    <a:pt x="25622" y="31909"/>
                    <a:pt x="27432" y="30671"/>
                    <a:pt x="29051" y="29051"/>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7" name="Vrije vorm: vorm 36">
              <a:extLst>
                <a:ext uri="{FF2B5EF4-FFF2-40B4-BE49-F238E27FC236}">
                  <a16:creationId xmlns:a16="http://schemas.microsoft.com/office/drawing/2014/main" id="{FA184064-4C75-1AF5-054E-39840444341A}"/>
                </a:ext>
              </a:extLst>
            </p:cNvPr>
            <p:cNvSpPr/>
            <p:nvPr/>
          </p:nvSpPr>
          <p:spPr>
            <a:xfrm>
              <a:off x="8680829" y="3894374"/>
              <a:ext cx="40766" cy="40767"/>
            </a:xfrm>
            <a:custGeom>
              <a:avLst/>
              <a:gdLst>
                <a:gd name="connsiteX0" fmla="*/ 34862 w 40766"/>
                <a:gd name="connsiteY0" fmla="*/ 34862 h 40767"/>
                <a:gd name="connsiteX1" fmla="*/ 39243 w 40766"/>
                <a:gd name="connsiteY1" fmla="*/ 28194 h 40767"/>
                <a:gd name="connsiteX2" fmla="*/ 40767 w 40766"/>
                <a:gd name="connsiteY2" fmla="*/ 20383 h 40767"/>
                <a:gd name="connsiteX3" fmla="*/ 39243 w 40766"/>
                <a:gd name="connsiteY3" fmla="*/ 12573 h 40767"/>
                <a:gd name="connsiteX4" fmla="*/ 34862 w 40766"/>
                <a:gd name="connsiteY4" fmla="*/ 5906 h 40767"/>
                <a:gd name="connsiteX5" fmla="*/ 28194 w 40766"/>
                <a:gd name="connsiteY5" fmla="*/ 1524 h 40767"/>
                <a:gd name="connsiteX6" fmla="*/ 20383 w 40766"/>
                <a:gd name="connsiteY6" fmla="*/ 0 h 40767"/>
                <a:gd name="connsiteX7" fmla="*/ 12573 w 40766"/>
                <a:gd name="connsiteY7" fmla="*/ 1524 h 40767"/>
                <a:gd name="connsiteX8" fmla="*/ 5906 w 40766"/>
                <a:gd name="connsiteY8" fmla="*/ 5906 h 40767"/>
                <a:gd name="connsiteX9" fmla="*/ 1524 w 40766"/>
                <a:gd name="connsiteY9" fmla="*/ 12573 h 40767"/>
                <a:gd name="connsiteX10" fmla="*/ 0 w 40766"/>
                <a:gd name="connsiteY10" fmla="*/ 20383 h 40767"/>
                <a:gd name="connsiteX11" fmla="*/ 1524 w 40766"/>
                <a:gd name="connsiteY11" fmla="*/ 28194 h 40767"/>
                <a:gd name="connsiteX12" fmla="*/ 5906 w 40766"/>
                <a:gd name="connsiteY12" fmla="*/ 34862 h 40767"/>
                <a:gd name="connsiteX13" fmla="*/ 12573 w 40766"/>
                <a:gd name="connsiteY13" fmla="*/ 39243 h 40767"/>
                <a:gd name="connsiteX14" fmla="*/ 20383 w 40766"/>
                <a:gd name="connsiteY14" fmla="*/ 40767 h 40767"/>
                <a:gd name="connsiteX15" fmla="*/ 28194 w 40766"/>
                <a:gd name="connsiteY15" fmla="*/ 39243 h 40767"/>
                <a:gd name="connsiteX16" fmla="*/ 34862 w 40766"/>
                <a:gd name="connsiteY16" fmla="*/ 34862 h 40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766" h="40767">
                  <a:moveTo>
                    <a:pt x="34862" y="34862"/>
                  </a:moveTo>
                  <a:cubicBezTo>
                    <a:pt x="36767" y="32956"/>
                    <a:pt x="38291" y="30766"/>
                    <a:pt x="39243" y="28194"/>
                  </a:cubicBezTo>
                  <a:cubicBezTo>
                    <a:pt x="40291" y="25718"/>
                    <a:pt x="40767" y="23051"/>
                    <a:pt x="40767" y="20383"/>
                  </a:cubicBezTo>
                  <a:cubicBezTo>
                    <a:pt x="40767" y="17717"/>
                    <a:pt x="40291" y="15049"/>
                    <a:pt x="39243" y="12573"/>
                  </a:cubicBezTo>
                  <a:cubicBezTo>
                    <a:pt x="38195" y="10096"/>
                    <a:pt x="36767" y="7906"/>
                    <a:pt x="34862" y="5906"/>
                  </a:cubicBezTo>
                  <a:cubicBezTo>
                    <a:pt x="32956" y="4001"/>
                    <a:pt x="30766" y="2477"/>
                    <a:pt x="28194" y="1524"/>
                  </a:cubicBezTo>
                  <a:cubicBezTo>
                    <a:pt x="25718" y="476"/>
                    <a:pt x="23050" y="0"/>
                    <a:pt x="20383" y="0"/>
                  </a:cubicBezTo>
                  <a:cubicBezTo>
                    <a:pt x="17717" y="0"/>
                    <a:pt x="15050" y="476"/>
                    <a:pt x="12573" y="1524"/>
                  </a:cubicBezTo>
                  <a:cubicBezTo>
                    <a:pt x="10097" y="2572"/>
                    <a:pt x="7906" y="4001"/>
                    <a:pt x="5906" y="5906"/>
                  </a:cubicBezTo>
                  <a:cubicBezTo>
                    <a:pt x="4000" y="7810"/>
                    <a:pt x="2477" y="10001"/>
                    <a:pt x="1524" y="12573"/>
                  </a:cubicBezTo>
                  <a:cubicBezTo>
                    <a:pt x="476" y="15049"/>
                    <a:pt x="0" y="17717"/>
                    <a:pt x="0" y="20383"/>
                  </a:cubicBezTo>
                  <a:cubicBezTo>
                    <a:pt x="0" y="23051"/>
                    <a:pt x="476" y="25718"/>
                    <a:pt x="1524" y="28194"/>
                  </a:cubicBezTo>
                  <a:cubicBezTo>
                    <a:pt x="2572" y="30670"/>
                    <a:pt x="4000" y="32861"/>
                    <a:pt x="5906" y="34862"/>
                  </a:cubicBezTo>
                  <a:cubicBezTo>
                    <a:pt x="7810" y="36767"/>
                    <a:pt x="10001" y="38291"/>
                    <a:pt x="12573" y="39243"/>
                  </a:cubicBezTo>
                  <a:cubicBezTo>
                    <a:pt x="15050" y="40291"/>
                    <a:pt x="17717" y="40767"/>
                    <a:pt x="20383" y="40767"/>
                  </a:cubicBezTo>
                  <a:cubicBezTo>
                    <a:pt x="23050" y="40767"/>
                    <a:pt x="25718" y="40291"/>
                    <a:pt x="28194" y="39243"/>
                  </a:cubicBezTo>
                  <a:cubicBezTo>
                    <a:pt x="30671" y="38195"/>
                    <a:pt x="32861" y="36767"/>
                    <a:pt x="34862" y="3486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sp>
          <p:nvSpPr>
            <p:cNvPr id="38" name="Vrije vorm: vorm 37">
              <a:extLst>
                <a:ext uri="{FF2B5EF4-FFF2-40B4-BE49-F238E27FC236}">
                  <a16:creationId xmlns:a16="http://schemas.microsoft.com/office/drawing/2014/main" id="{DE4B190A-7D4C-86C4-3B92-EF1467833F1A}"/>
                </a:ext>
              </a:extLst>
            </p:cNvPr>
            <p:cNvSpPr/>
            <p:nvPr/>
          </p:nvSpPr>
          <p:spPr>
            <a:xfrm>
              <a:off x="8677591" y="3671299"/>
              <a:ext cx="47625" cy="47625"/>
            </a:xfrm>
            <a:custGeom>
              <a:avLst/>
              <a:gdLst>
                <a:gd name="connsiteX0" fmla="*/ 40672 w 47625"/>
                <a:gd name="connsiteY0" fmla="*/ 40672 h 47625"/>
                <a:gd name="connsiteX1" fmla="*/ 45815 w 47625"/>
                <a:gd name="connsiteY1" fmla="*/ 32957 h 47625"/>
                <a:gd name="connsiteX2" fmla="*/ 47625 w 47625"/>
                <a:gd name="connsiteY2" fmla="*/ 23813 h 47625"/>
                <a:gd name="connsiteX3" fmla="*/ 45815 w 47625"/>
                <a:gd name="connsiteY3" fmla="*/ 14669 h 47625"/>
                <a:gd name="connsiteX4" fmla="*/ 40672 w 47625"/>
                <a:gd name="connsiteY4" fmla="*/ 6953 h 47625"/>
                <a:gd name="connsiteX5" fmla="*/ 32956 w 47625"/>
                <a:gd name="connsiteY5" fmla="*/ 1810 h 47625"/>
                <a:gd name="connsiteX6" fmla="*/ 23813 w 47625"/>
                <a:gd name="connsiteY6" fmla="*/ 0 h 47625"/>
                <a:gd name="connsiteX7" fmla="*/ 14669 w 47625"/>
                <a:gd name="connsiteY7" fmla="*/ 1810 h 47625"/>
                <a:gd name="connsiteX8" fmla="*/ 6953 w 47625"/>
                <a:gd name="connsiteY8" fmla="*/ 6953 h 47625"/>
                <a:gd name="connsiteX9" fmla="*/ 1810 w 47625"/>
                <a:gd name="connsiteY9" fmla="*/ 14669 h 47625"/>
                <a:gd name="connsiteX10" fmla="*/ 0 w 47625"/>
                <a:gd name="connsiteY10" fmla="*/ 23813 h 47625"/>
                <a:gd name="connsiteX11" fmla="*/ 1810 w 47625"/>
                <a:gd name="connsiteY11" fmla="*/ 32957 h 47625"/>
                <a:gd name="connsiteX12" fmla="*/ 6953 w 47625"/>
                <a:gd name="connsiteY12" fmla="*/ 40672 h 47625"/>
                <a:gd name="connsiteX13" fmla="*/ 14669 w 47625"/>
                <a:gd name="connsiteY13" fmla="*/ 45815 h 47625"/>
                <a:gd name="connsiteX14" fmla="*/ 23813 w 47625"/>
                <a:gd name="connsiteY14" fmla="*/ 47625 h 47625"/>
                <a:gd name="connsiteX15" fmla="*/ 32956 w 47625"/>
                <a:gd name="connsiteY15" fmla="*/ 45815 h 47625"/>
                <a:gd name="connsiteX16" fmla="*/ 40672 w 47625"/>
                <a:gd name="connsiteY16" fmla="*/ 4067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625" h="47625">
                  <a:moveTo>
                    <a:pt x="40672" y="40672"/>
                  </a:moveTo>
                  <a:cubicBezTo>
                    <a:pt x="42863" y="38481"/>
                    <a:pt x="44672" y="35814"/>
                    <a:pt x="45815" y="32957"/>
                  </a:cubicBezTo>
                  <a:cubicBezTo>
                    <a:pt x="47053" y="30004"/>
                    <a:pt x="47625" y="26956"/>
                    <a:pt x="47625" y="23813"/>
                  </a:cubicBezTo>
                  <a:cubicBezTo>
                    <a:pt x="47625" y="20669"/>
                    <a:pt x="47053" y="17621"/>
                    <a:pt x="45815" y="14669"/>
                  </a:cubicBezTo>
                  <a:cubicBezTo>
                    <a:pt x="44577" y="11716"/>
                    <a:pt x="42863" y="9144"/>
                    <a:pt x="40672" y="6953"/>
                  </a:cubicBezTo>
                  <a:cubicBezTo>
                    <a:pt x="38481" y="4763"/>
                    <a:pt x="35909" y="2953"/>
                    <a:pt x="32956" y="1810"/>
                  </a:cubicBezTo>
                  <a:cubicBezTo>
                    <a:pt x="30004" y="572"/>
                    <a:pt x="26956" y="0"/>
                    <a:pt x="23813" y="0"/>
                  </a:cubicBezTo>
                  <a:cubicBezTo>
                    <a:pt x="20669" y="0"/>
                    <a:pt x="17621" y="572"/>
                    <a:pt x="14669" y="1810"/>
                  </a:cubicBezTo>
                  <a:cubicBezTo>
                    <a:pt x="11716" y="3048"/>
                    <a:pt x="9144" y="4763"/>
                    <a:pt x="6953" y="6953"/>
                  </a:cubicBezTo>
                  <a:cubicBezTo>
                    <a:pt x="4763" y="9144"/>
                    <a:pt x="2953" y="11811"/>
                    <a:pt x="1810" y="14669"/>
                  </a:cubicBezTo>
                  <a:cubicBezTo>
                    <a:pt x="571" y="17621"/>
                    <a:pt x="0" y="20669"/>
                    <a:pt x="0" y="23813"/>
                  </a:cubicBezTo>
                  <a:cubicBezTo>
                    <a:pt x="0" y="26956"/>
                    <a:pt x="571" y="30004"/>
                    <a:pt x="1810" y="32957"/>
                  </a:cubicBezTo>
                  <a:cubicBezTo>
                    <a:pt x="3048" y="35909"/>
                    <a:pt x="4763" y="38481"/>
                    <a:pt x="6953" y="40672"/>
                  </a:cubicBezTo>
                  <a:cubicBezTo>
                    <a:pt x="9144" y="42863"/>
                    <a:pt x="11716" y="44672"/>
                    <a:pt x="14669" y="45815"/>
                  </a:cubicBezTo>
                  <a:cubicBezTo>
                    <a:pt x="17621" y="47054"/>
                    <a:pt x="20669" y="47625"/>
                    <a:pt x="23813" y="47625"/>
                  </a:cubicBezTo>
                  <a:cubicBezTo>
                    <a:pt x="26956" y="47625"/>
                    <a:pt x="30004" y="47054"/>
                    <a:pt x="32956" y="45815"/>
                  </a:cubicBezTo>
                  <a:cubicBezTo>
                    <a:pt x="35909" y="44577"/>
                    <a:pt x="38481" y="42863"/>
                    <a:pt x="40672" y="40672"/>
                  </a:cubicBezTo>
                  <a:close/>
                </a:path>
              </a:pathLst>
            </a:custGeom>
            <a:solidFill>
              <a:srgbClr val="00ABD7"/>
            </a:solidFill>
            <a:ln w="0" cap="flat">
              <a:noFill/>
              <a:prstDash val="solid"/>
              <a:miter/>
            </a:ln>
          </p:spPr>
          <p:txBody>
            <a:bodyPr rtlCol="0" anchor="ctr"/>
            <a:lstStyle/>
            <a:p>
              <a:endParaRPr lang="nl-NL" b="0" i="0" dirty="0">
                <a:latin typeface="Open Sans" panose="020B0606030504020204" pitchFamily="34" charset="0"/>
              </a:endParaRPr>
            </a:p>
          </p:txBody>
        </p:sp>
      </p:grpSp>
      <p:sp>
        <p:nvSpPr>
          <p:cNvPr id="2" name="Tijdelijke aanduiding voor titel 1">
            <a:extLst>
              <a:ext uri="{FF2B5EF4-FFF2-40B4-BE49-F238E27FC236}">
                <a16:creationId xmlns:a16="http://schemas.microsoft.com/office/drawing/2014/main" id="{2783A0CE-8828-0215-70B2-41F4B3B964BE}"/>
              </a:ext>
            </a:extLst>
          </p:cNvPr>
          <p:cNvSpPr>
            <a:spLocks noGrp="1"/>
          </p:cNvSpPr>
          <p:nvPr userDrawn="1">
            <p:ph type="title"/>
          </p:nvPr>
        </p:nvSpPr>
        <p:spPr>
          <a:xfrm>
            <a:off x="838200" y="460128"/>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412EA320-4A54-69E5-581C-64BE712C6B1E}"/>
              </a:ext>
            </a:extLst>
          </p:cNvPr>
          <p:cNvSpPr>
            <a:spLocks noGrp="1"/>
          </p:cNvSpPr>
          <p:nvPr userDrawn="1">
            <p:ph type="body" idx="1"/>
          </p:nvPr>
        </p:nvSpPr>
        <p:spPr>
          <a:xfrm>
            <a:off x="838200" y="1920628"/>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4" name="Graphic 3">
            <a:extLst>
              <a:ext uri="{FF2B5EF4-FFF2-40B4-BE49-F238E27FC236}">
                <a16:creationId xmlns:a16="http://schemas.microsoft.com/office/drawing/2014/main" id="{C5C5DF32-6652-CBD9-2CCB-18F1C9C6B68E}"/>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 y="3835843"/>
            <a:ext cx="759890" cy="919866"/>
          </a:xfrm>
          <a:prstGeom prst="rect">
            <a:avLst/>
          </a:prstGeom>
        </p:spPr>
      </p:pic>
    </p:spTree>
    <p:extLst>
      <p:ext uri="{BB962C8B-B14F-4D97-AF65-F5344CB8AC3E}">
        <p14:creationId xmlns:p14="http://schemas.microsoft.com/office/powerpoint/2010/main" val="3983243037"/>
      </p:ext>
    </p:extLst>
  </p:cSld>
  <p:clrMap bg1="lt1" tx1="dk1" bg2="lt2" tx2="dk2" accent1="accent1" accent2="accent2" accent3="accent3" accent4="accent4" accent5="accent5" accent6="accent6" hlink="hlink" folHlink="folHlink"/>
  <p:sldLayoutIdLst>
    <p:sldLayoutId id="2147483664" r:id="rId1"/>
    <p:sldLayoutId id="2147483650" r:id="rId2"/>
    <p:sldLayoutId id="2147483660" r:id="rId3"/>
    <p:sldLayoutId id="2147483652" r:id="rId4"/>
    <p:sldLayoutId id="2147483653" r:id="rId5"/>
    <p:sldLayoutId id="2147483662" r:id="rId6"/>
    <p:sldLayoutId id="2147483655" r:id="rId7"/>
    <p:sldLayoutId id="2147483665" r:id="rId8"/>
    <p:sldLayoutId id="2147483661" r:id="rId9"/>
    <p:sldLayoutId id="2147483663" r:id="rId10"/>
  </p:sldLayoutIdLst>
  <p:hf hdr="0" ftr="0" dt="0"/>
  <p:txStyles>
    <p:titleStyle>
      <a:lvl1pPr algn="l" defTabSz="914400" rtl="0" eaLnBrk="1" latinLnBrk="0" hangingPunct="1">
        <a:lnSpc>
          <a:spcPct val="90000"/>
        </a:lnSpc>
        <a:spcBef>
          <a:spcPct val="0"/>
        </a:spcBef>
        <a:buNone/>
        <a:defRPr sz="4000" kern="1200">
          <a:solidFill>
            <a:schemeClr val="tx2"/>
          </a:solidFill>
          <a:latin typeface="Glegoo" pitchFamily="2" charset="77"/>
          <a:ea typeface="+mj-ea"/>
          <a:cs typeface="Glegoo" pitchFamily="2" charset="77"/>
        </a:defRPr>
      </a:lvl1pPr>
    </p:titleStyle>
    <p:bodyStyle>
      <a:lvl1pPr marL="269875" indent="-269875"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38163" indent="-26828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08038" indent="-26987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077913" indent="-2698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346200" indent="-2682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hyperlink" Target="https://www.openaccess.nl/en/what-is-open-acces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accessibility.nl/over-toegankelijkheid/wat-is-toegankelijkheid" TargetMode="Externa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w3.org/WAI/fundamentals/accessibility-intro/"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social.desa.un.org/issues/disability/crpd/convention-on-the-rights-of-persons-with-disabilities-crpd#Fulltext"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web-directive.eu/"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dashboard.digitoegankelijk.nl/"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dashboard.digitoegankelijk.nl/"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w3.org/WAI/business-case/"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www.unesco.org/en/open-science?hub=686" TargetMode="Externa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ukdataservice.ac.uk/learning-hub/research-data-management/" TargetMode="External"/><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muse-it.eu/"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doi.org/10.1145/3597638.3608417" TargetMode="External"/><Relationship Id="rId1" Type="http://schemas.openxmlformats.org/officeDocument/2006/relationships/slideLayout" Target="../slideLayouts/slideLayout3.xml"/><Relationship Id="rId4" Type="http://schemas.openxmlformats.org/officeDocument/2006/relationships/hyperlink" Target="https://courses.cs.washington.edu/courses/cse493e/23au/projects/matplotalt.html"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authorservices.taylorandfrancis.com/publishing-your-research/writing-your-paper/importance-of-accessibility/"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hyperlink" Target="https://academicaudiotranscription.com/" TargetMode="External"/><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5281/zenodo.6391146" TargetMode="External"/><Relationship Id="rId7" Type="http://schemas.openxmlformats.org/officeDocument/2006/relationships/hyperlink" Target="https://www.are.na/kim-ferguson/accessibility-101-tackling-ableism" TargetMode="External"/><Relationship Id="rId2" Type="http://schemas.openxmlformats.org/officeDocument/2006/relationships/hyperlink" Target="https://www.consilium.europa.eu/en/infographics/disability-eu-facts-figures/" TargetMode="External"/><Relationship Id="rId1" Type="http://schemas.openxmlformats.org/officeDocument/2006/relationships/slideLayout" Target="../slideLayouts/slideLayout4.xml"/><Relationship Id="rId6" Type="http://schemas.openxmlformats.org/officeDocument/2006/relationships/hyperlink" Target="https://wave.webaim.org/" TargetMode="External"/><Relationship Id="rId5" Type="http://schemas.openxmlformats.org/officeDocument/2006/relationships/hyperlink" Target="https://web-directive.eu/" TargetMode="External"/><Relationship Id="rId4" Type="http://schemas.openxmlformats.org/officeDocument/2006/relationships/hyperlink" Target="https://axesslab.com/alt-text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ebi.ac.uk/training/events/web-accessibility" TargetMode="External"/><Relationship Id="rId2" Type="http://schemas.openxmlformats.org/officeDocument/2006/relationships/hyperlink" Target="https://www.w3.org/WAI/courses/foundations-course/" TargetMode="External"/><Relationship Id="rId1" Type="http://schemas.openxmlformats.org/officeDocument/2006/relationships/slideLayout" Target="../slideLayouts/slideLayout4.xml"/><Relationship Id="rId5" Type="http://schemas.openxmlformats.org/officeDocument/2006/relationships/hyperlink" Target="https://doi.org/10.1145/3369903" TargetMode="External"/><Relationship Id="rId4" Type="http://schemas.openxmlformats.org/officeDocument/2006/relationships/hyperlink" Target="https://wave.webaim.org/"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geenbeperkingmeer.nl/book/" TargetMode="External"/><Relationship Id="rId2" Type="http://schemas.openxmlformats.org/officeDocument/2006/relationships/hyperlink" Target="https://openplato.eu/blocks/catalog/detail.php?id=55"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hyperlink" Target="https://www.accessible-academia.nl/en/" TargetMode="External"/><Relationship Id="rId3" Type="http://schemas.openxmlformats.org/officeDocument/2006/relationships/hyperlink" Target="https://www.w3.org/WAI/about/projects/wai-coop/" TargetMode="External"/><Relationship Id="rId7" Type="http://schemas.openxmlformats.org/officeDocument/2006/relationships/hyperlink" Target="https://iederin.nl/onze-doelen/toegankelijkheid/" TargetMode="External"/><Relationship Id="rId2" Type="http://schemas.openxmlformats.org/officeDocument/2006/relationships/hyperlink" Target="https://www.muse-it.eu/" TargetMode="External"/><Relationship Id="rId1" Type="http://schemas.openxmlformats.org/officeDocument/2006/relationships/slideLayout" Target="../slideLayouts/slideLayout4.xml"/><Relationship Id="rId6" Type="http://schemas.openxmlformats.org/officeDocument/2006/relationships/hyperlink" Target="https://www.accessibility.nl/en/english" TargetMode="External"/><Relationship Id="rId5" Type="http://schemas.openxmlformats.org/officeDocument/2006/relationships/hyperlink" Target="https://www.hanuniversity.com/en/research/research-center/inclusive-digital-design-engineering/" TargetMode="External"/><Relationship Id="rId4" Type="http://schemas.openxmlformats.org/officeDocument/2006/relationships/hyperlink" Target="https://suitceyes.eu/"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courses.cs.washington.edu/courses/cse493e/23au/projects/matplotalt.html" TargetMode="External"/><Relationship Id="rId3" Type="http://schemas.openxmlformats.org/officeDocument/2006/relationships/hyperlink" Target="https://www.accessibility.nl/over-toegankelijkheid/wat-is-toegankelijkheid" TargetMode="External"/><Relationship Id="rId7" Type="http://schemas.openxmlformats.org/officeDocument/2006/relationships/hyperlink" Target="https://doi.org/10.1145/3597638.3608417" TargetMode="External"/><Relationship Id="rId2" Type="http://schemas.openxmlformats.org/officeDocument/2006/relationships/hyperlink" Target="https://www.openaccess.nl/en/what-is-open-access" TargetMode="External"/><Relationship Id="rId1" Type="http://schemas.openxmlformats.org/officeDocument/2006/relationships/slideLayout" Target="../slideLayouts/slideLayout4.xml"/><Relationship Id="rId6" Type="http://schemas.openxmlformats.org/officeDocument/2006/relationships/hyperlink" Target="https://www.w3.org/WAI/business-case/" TargetMode="External"/><Relationship Id="rId5" Type="http://schemas.openxmlformats.org/officeDocument/2006/relationships/hyperlink" Target="https://ukdataservice.ac.uk/learning-hub/research-data-management/" TargetMode="External"/><Relationship Id="rId4" Type="http://schemas.openxmlformats.org/officeDocument/2006/relationships/hyperlink" Target="https://social.desa.un.org/issues/disability/crpd/convention-on-the-rights-of-persons-with-disabilities-crpd#Fulltext" TargetMode="External"/><Relationship Id="rId9" Type="http://schemas.openxmlformats.org/officeDocument/2006/relationships/hyperlink" Target="https://openmoji.org/"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Layout" Target="../slideLayouts/slideLayout10.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E731E1CF-93D1-029A-79CF-7B4F4166B6C3}"/>
              </a:ext>
            </a:extLst>
          </p:cNvPr>
          <p:cNvSpPr>
            <a:spLocks noGrp="1"/>
          </p:cNvSpPr>
          <p:nvPr>
            <p:ph type="ctrTitle"/>
          </p:nvPr>
        </p:nvSpPr>
        <p:spPr>
          <a:xfrm>
            <a:off x="2330450" y="1768475"/>
            <a:ext cx="7531100" cy="1562100"/>
          </a:xfrm>
        </p:spPr>
        <p:txBody>
          <a:bodyPr>
            <a:normAutofit/>
          </a:bodyPr>
          <a:lstStyle/>
          <a:p>
            <a:r>
              <a:rPr lang="en-GB" sz="4400" b="1" i="0" dirty="0">
                <a:effectLst/>
                <a:highlight>
                  <a:srgbClr val="FFFFFF"/>
                </a:highlight>
                <a:latin typeface="Titillium Web" panose="020F0502020204030204" pitchFamily="34" charset="0"/>
              </a:rPr>
              <a:t>Open Science + Accessibility = A Winning Formula</a:t>
            </a:r>
            <a:endParaRPr lang="nl-NL" sz="4400" b="1" dirty="0"/>
          </a:p>
        </p:txBody>
      </p:sp>
      <p:sp>
        <p:nvSpPr>
          <p:cNvPr id="9" name="Tijdelijke aanduiding voor tekst 8">
            <a:extLst>
              <a:ext uri="{FF2B5EF4-FFF2-40B4-BE49-F238E27FC236}">
                <a16:creationId xmlns:a16="http://schemas.microsoft.com/office/drawing/2014/main" id="{09C9CC64-879D-10FB-9203-2EA4B7EF777A}"/>
              </a:ext>
            </a:extLst>
          </p:cNvPr>
          <p:cNvSpPr>
            <a:spLocks noGrp="1"/>
          </p:cNvSpPr>
          <p:nvPr>
            <p:ph type="body" sz="quarter" idx="13"/>
          </p:nvPr>
        </p:nvSpPr>
        <p:spPr>
          <a:xfrm>
            <a:off x="2330450" y="3330575"/>
            <a:ext cx="7531100" cy="895350"/>
          </a:xfrm>
        </p:spPr>
        <p:txBody>
          <a:bodyPr>
            <a:normAutofit fontScale="77500" lnSpcReduction="20000"/>
          </a:bodyPr>
          <a:lstStyle/>
          <a:p>
            <a:r>
              <a:rPr lang="nl-NL" sz="2800" b="1" dirty="0"/>
              <a:t>Kim Ferguson </a:t>
            </a:r>
          </a:p>
          <a:p>
            <a:r>
              <a:rPr lang="nl-NL" sz="2800" dirty="0"/>
              <a:t>Research Data Management Specialist @ DANS-KNAW</a:t>
            </a:r>
          </a:p>
        </p:txBody>
      </p:sp>
      <p:sp>
        <p:nvSpPr>
          <p:cNvPr id="10" name="Tijdelijke aanduiding voor tekst 9">
            <a:extLst>
              <a:ext uri="{FF2B5EF4-FFF2-40B4-BE49-F238E27FC236}">
                <a16:creationId xmlns:a16="http://schemas.microsoft.com/office/drawing/2014/main" id="{76229490-002F-A0C5-A263-33E8F960F46F}"/>
              </a:ext>
            </a:extLst>
          </p:cNvPr>
          <p:cNvSpPr>
            <a:spLocks noGrp="1"/>
          </p:cNvSpPr>
          <p:nvPr>
            <p:ph type="body" sz="quarter" idx="14"/>
          </p:nvPr>
        </p:nvSpPr>
        <p:spPr>
          <a:xfrm>
            <a:off x="2371725" y="4225925"/>
            <a:ext cx="7372350" cy="895350"/>
          </a:xfrm>
        </p:spPr>
        <p:txBody>
          <a:bodyPr>
            <a:normAutofit/>
          </a:bodyPr>
          <a:lstStyle/>
          <a:p>
            <a:r>
              <a:rPr lang="nl-NL" sz="2000" dirty="0"/>
              <a:t>SURF Research Day 2024 – May 30th, 2024 - Amersfoort</a:t>
            </a:r>
          </a:p>
        </p:txBody>
      </p:sp>
      <p:sp>
        <p:nvSpPr>
          <p:cNvPr id="3" name="TextBox 2">
            <a:extLst>
              <a:ext uri="{FF2B5EF4-FFF2-40B4-BE49-F238E27FC236}">
                <a16:creationId xmlns:a16="http://schemas.microsoft.com/office/drawing/2014/main" id="{0542D432-1AA6-25A8-8555-0F1B6AEA4B2A}"/>
              </a:ext>
            </a:extLst>
          </p:cNvPr>
          <p:cNvSpPr txBox="1"/>
          <p:nvPr/>
        </p:nvSpPr>
        <p:spPr>
          <a:xfrm>
            <a:off x="4523851" y="5774291"/>
            <a:ext cx="3144295" cy="369332"/>
          </a:xfrm>
          <a:prstGeom prst="rect">
            <a:avLst/>
          </a:prstGeom>
          <a:noFill/>
        </p:spPr>
        <p:txBody>
          <a:bodyPr wrap="square" rtlCol="0">
            <a:spAutoFit/>
          </a:bodyPr>
          <a:lstStyle/>
          <a:p>
            <a:pPr algn="ctr"/>
            <a:r>
              <a:rPr lang="en-GB" b="1" dirty="0">
                <a:latin typeface="Open Sans" panose="020B0606030504020204" pitchFamily="34" charset="0"/>
                <a:ea typeface="Open Sans" panose="020B0606030504020204" pitchFamily="34" charset="0"/>
                <a:cs typeface="Open Sans" panose="020B0606030504020204" pitchFamily="34" charset="0"/>
              </a:rPr>
              <a:t>10.5281/zenodo.11392951</a:t>
            </a:r>
          </a:p>
        </p:txBody>
      </p:sp>
      <p:pic>
        <p:nvPicPr>
          <p:cNvPr id="2" name="Picture 1" descr="Cc by 4">
            <a:extLst>
              <a:ext uri="{FF2B5EF4-FFF2-40B4-BE49-F238E27FC236}">
                <a16:creationId xmlns:a16="http://schemas.microsoft.com/office/drawing/2014/main" id="{B7282BCB-404E-42D9-A406-026846A92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2654" y="6143623"/>
            <a:ext cx="1686691" cy="59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112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40769F-25F4-AD2A-EF5A-3501B0905F04}"/>
              </a:ext>
            </a:extLst>
          </p:cNvPr>
          <p:cNvSpPr>
            <a:spLocks noGrp="1"/>
          </p:cNvSpPr>
          <p:nvPr>
            <p:ph type="title"/>
          </p:nvPr>
        </p:nvSpPr>
        <p:spPr/>
        <p:txBody>
          <a:bodyPr/>
          <a:lstStyle/>
          <a:p>
            <a:r>
              <a:rPr lang="nl-NL" dirty="0" err="1"/>
              <a:t>Some</a:t>
            </a:r>
            <a:r>
              <a:rPr lang="nl-NL" dirty="0"/>
              <a:t> </a:t>
            </a:r>
            <a:r>
              <a:rPr lang="nl-NL" dirty="0" err="1"/>
              <a:t>questions</a:t>
            </a:r>
            <a:r>
              <a:rPr lang="nl-NL" dirty="0"/>
              <a:t> </a:t>
            </a:r>
            <a:r>
              <a:rPr lang="nl-NL" dirty="0" err="1"/>
              <a:t>to</a:t>
            </a:r>
            <a:r>
              <a:rPr lang="nl-NL" dirty="0"/>
              <a:t> </a:t>
            </a:r>
            <a:r>
              <a:rPr lang="nl-NL" dirty="0" err="1"/>
              <a:t>consider</a:t>
            </a:r>
            <a:r>
              <a:rPr lang="nl-NL" dirty="0"/>
              <a:t> </a:t>
            </a:r>
            <a:r>
              <a:rPr lang="nl-NL" dirty="0" err="1"/>
              <a:t>for</a:t>
            </a:r>
            <a:r>
              <a:rPr lang="nl-NL" dirty="0"/>
              <a:t> </a:t>
            </a:r>
            <a:r>
              <a:rPr lang="nl-NL" dirty="0" err="1"/>
              <a:t>today</a:t>
            </a:r>
            <a:r>
              <a:rPr lang="nl-NL" dirty="0"/>
              <a:t>…</a:t>
            </a:r>
          </a:p>
        </p:txBody>
      </p:sp>
      <p:sp>
        <p:nvSpPr>
          <p:cNvPr id="3" name="Tijdelijke aanduiding voor inhoud 2">
            <a:extLst>
              <a:ext uri="{FF2B5EF4-FFF2-40B4-BE49-F238E27FC236}">
                <a16:creationId xmlns:a16="http://schemas.microsoft.com/office/drawing/2014/main" id="{2E1D0C8C-1A8F-6403-B3CC-566BD6F11AA7}"/>
              </a:ext>
            </a:extLst>
          </p:cNvPr>
          <p:cNvSpPr>
            <a:spLocks noGrp="1"/>
          </p:cNvSpPr>
          <p:nvPr>
            <p:ph idx="1"/>
          </p:nvPr>
        </p:nvSpPr>
        <p:spPr>
          <a:xfrm>
            <a:off x="1883664" y="1947545"/>
            <a:ext cx="9470136" cy="4351338"/>
          </a:xfrm>
        </p:spPr>
        <p:txBody>
          <a:bodyPr>
            <a:normAutofit/>
          </a:bodyPr>
          <a:lstStyle/>
          <a:p>
            <a:pPr marL="514350" indent="-514350">
              <a:lnSpc>
                <a:spcPct val="150000"/>
              </a:lnSpc>
              <a:buFont typeface="+mj-lt"/>
              <a:buAutoNum type="arabicPeriod"/>
            </a:pPr>
            <a:r>
              <a:rPr lang="nl-NL" sz="3200" dirty="0"/>
              <a:t>Accessibility – </a:t>
            </a:r>
            <a:r>
              <a:rPr lang="nl-NL" sz="3200" dirty="0" err="1"/>
              <a:t>what</a:t>
            </a:r>
            <a:r>
              <a:rPr lang="nl-NL" sz="3200" dirty="0"/>
              <a:t> is </a:t>
            </a:r>
            <a:r>
              <a:rPr lang="nl-NL" sz="3200" dirty="0" err="1"/>
              <a:t>it</a:t>
            </a:r>
            <a:r>
              <a:rPr lang="nl-NL" sz="3200" dirty="0"/>
              <a:t> (</a:t>
            </a:r>
            <a:r>
              <a:rPr lang="nl-NL" sz="3200" dirty="0" err="1"/>
              <a:t>and</a:t>
            </a:r>
            <a:r>
              <a:rPr lang="nl-NL" sz="3200" dirty="0"/>
              <a:t> in </a:t>
            </a:r>
            <a:r>
              <a:rPr lang="nl-NL" sz="3200" dirty="0" err="1"/>
              <a:t>what</a:t>
            </a:r>
            <a:r>
              <a:rPr lang="nl-NL" sz="3200" dirty="0"/>
              <a:t> context)?</a:t>
            </a:r>
          </a:p>
          <a:p>
            <a:pPr marL="514350" indent="-514350">
              <a:lnSpc>
                <a:spcPct val="150000"/>
              </a:lnSpc>
              <a:buFont typeface="+mj-lt"/>
              <a:buAutoNum type="arabicPeriod"/>
            </a:pPr>
            <a:r>
              <a:rPr lang="nl-NL" sz="3200" dirty="0" err="1"/>
              <a:t>What</a:t>
            </a:r>
            <a:r>
              <a:rPr lang="nl-NL" sz="3200" dirty="0"/>
              <a:t> </a:t>
            </a:r>
            <a:r>
              <a:rPr lang="nl-NL" sz="3200" dirty="0" err="1"/>
              <a:t>legal</a:t>
            </a:r>
            <a:r>
              <a:rPr lang="nl-NL" sz="3200" dirty="0"/>
              <a:t> </a:t>
            </a:r>
            <a:r>
              <a:rPr lang="nl-NL" sz="3200" dirty="0" err="1"/>
              <a:t>frameworks</a:t>
            </a:r>
            <a:r>
              <a:rPr lang="nl-NL" sz="3200" dirty="0"/>
              <a:t> </a:t>
            </a:r>
            <a:r>
              <a:rPr lang="nl-NL" sz="3200" dirty="0" err="1"/>
              <a:t>exist</a:t>
            </a:r>
            <a:r>
              <a:rPr lang="nl-NL" sz="3200" dirty="0"/>
              <a:t>? </a:t>
            </a:r>
          </a:p>
          <a:p>
            <a:pPr marL="514350" indent="-514350">
              <a:lnSpc>
                <a:spcPct val="150000"/>
              </a:lnSpc>
              <a:buFont typeface="+mj-lt"/>
              <a:buAutoNum type="arabicPeriod"/>
            </a:pPr>
            <a:r>
              <a:rPr lang="nl-NL" sz="3200" dirty="0" err="1"/>
              <a:t>Why</a:t>
            </a:r>
            <a:r>
              <a:rPr lang="nl-NL" sz="3200" dirty="0"/>
              <a:t> make </a:t>
            </a:r>
            <a:r>
              <a:rPr lang="nl-NL" sz="3200" dirty="0" err="1"/>
              <a:t>things</a:t>
            </a:r>
            <a:r>
              <a:rPr lang="nl-NL" sz="3200" dirty="0"/>
              <a:t> more </a:t>
            </a:r>
            <a:r>
              <a:rPr lang="nl-NL" sz="3200" dirty="0" err="1"/>
              <a:t>accessible</a:t>
            </a:r>
            <a:r>
              <a:rPr lang="nl-NL" sz="3200" dirty="0"/>
              <a:t>?</a:t>
            </a:r>
          </a:p>
          <a:p>
            <a:pPr marL="514350" indent="-514350">
              <a:lnSpc>
                <a:spcPct val="150000"/>
              </a:lnSpc>
              <a:buFont typeface="+mj-lt"/>
              <a:buAutoNum type="arabicPeriod"/>
            </a:pPr>
            <a:r>
              <a:rPr lang="nl-NL" sz="3200" dirty="0"/>
              <a:t>How </a:t>
            </a:r>
            <a:r>
              <a:rPr lang="nl-NL" sz="3200" dirty="0" err="1"/>
              <a:t>to</a:t>
            </a:r>
            <a:r>
              <a:rPr lang="nl-NL" sz="3200" dirty="0"/>
              <a:t> make </a:t>
            </a:r>
            <a:r>
              <a:rPr lang="nl-NL" sz="3200" dirty="0" err="1"/>
              <a:t>things</a:t>
            </a:r>
            <a:r>
              <a:rPr lang="nl-NL" sz="3200" dirty="0"/>
              <a:t> more </a:t>
            </a:r>
            <a:r>
              <a:rPr lang="nl-NL" sz="3200" dirty="0" err="1"/>
              <a:t>accessible</a:t>
            </a:r>
            <a:r>
              <a:rPr lang="nl-NL" sz="3200" dirty="0"/>
              <a:t>?</a:t>
            </a:r>
          </a:p>
          <a:p>
            <a:pPr marL="514350" indent="-514350">
              <a:lnSpc>
                <a:spcPct val="150000"/>
              </a:lnSpc>
              <a:buFont typeface="+mj-lt"/>
              <a:buAutoNum type="arabicPeriod"/>
            </a:pPr>
            <a:r>
              <a:rPr lang="nl-NL" sz="3200" dirty="0" err="1"/>
              <a:t>Where</a:t>
            </a:r>
            <a:r>
              <a:rPr lang="nl-NL" sz="3200" dirty="0"/>
              <a:t> do we go </a:t>
            </a:r>
            <a:r>
              <a:rPr lang="nl-NL" sz="3200" dirty="0" err="1"/>
              <a:t>from</a:t>
            </a:r>
            <a:r>
              <a:rPr lang="nl-NL" sz="3200" dirty="0"/>
              <a:t> </a:t>
            </a:r>
            <a:r>
              <a:rPr lang="nl-NL" sz="3200" dirty="0" err="1"/>
              <a:t>here</a:t>
            </a:r>
            <a:r>
              <a:rPr lang="nl-NL" sz="3200" dirty="0"/>
              <a:t>?</a:t>
            </a:r>
          </a:p>
        </p:txBody>
      </p:sp>
      <p:sp>
        <p:nvSpPr>
          <p:cNvPr id="4" name="TextBox 3">
            <a:extLst>
              <a:ext uri="{FF2B5EF4-FFF2-40B4-BE49-F238E27FC236}">
                <a16:creationId xmlns:a16="http://schemas.microsoft.com/office/drawing/2014/main" id="{4F64EFC9-6ACC-CD2D-7628-1A4876EDFFAD}"/>
              </a:ext>
            </a:extLst>
          </p:cNvPr>
          <p:cNvSpPr txBox="1"/>
          <p:nvPr/>
        </p:nvSpPr>
        <p:spPr>
          <a:xfrm>
            <a:off x="102870" y="6403975"/>
            <a:ext cx="5474970" cy="369332"/>
          </a:xfrm>
          <a:prstGeom prst="rect">
            <a:avLst/>
          </a:prstGeom>
          <a:noFill/>
        </p:spPr>
        <p:txBody>
          <a:bodyPr wrap="square" rtlCol="0">
            <a:spAutoFit/>
          </a:bodyPr>
          <a:lstStyle/>
          <a:p>
            <a:r>
              <a:rPr lang="en-GB"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https://</a:t>
            </a:r>
            <a:r>
              <a:rPr lang="en-GB" dirty="0" err="1">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doi.org</a:t>
            </a:r>
            <a:r>
              <a:rPr lang="en-GB"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/10.5281/zenodo.11392951</a:t>
            </a:r>
          </a:p>
        </p:txBody>
      </p:sp>
    </p:spTree>
    <p:extLst>
      <p:ext uri="{BB962C8B-B14F-4D97-AF65-F5344CB8AC3E}">
        <p14:creationId xmlns:p14="http://schemas.microsoft.com/office/powerpoint/2010/main" val="1507125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7B993-45B6-6C26-CF91-1C3026B0589D}"/>
              </a:ext>
            </a:extLst>
          </p:cNvPr>
          <p:cNvSpPr>
            <a:spLocks noGrp="1"/>
          </p:cNvSpPr>
          <p:nvPr>
            <p:ph type="title"/>
          </p:nvPr>
        </p:nvSpPr>
        <p:spPr/>
        <p:txBody>
          <a:bodyPr/>
          <a:lstStyle/>
          <a:p>
            <a:r>
              <a:rPr lang="en-GB" dirty="0"/>
              <a:t>Accessibility &amp; FAIR</a:t>
            </a:r>
          </a:p>
        </p:txBody>
      </p:sp>
      <p:pic>
        <p:nvPicPr>
          <p:cNvPr id="5" name="Content Placeholder 4" descr="FAIR acronym with symbols - Findable with a magnifying glass, accessible with a finger touching a button, interoperable with gears, and reusable with a recycle logo&#10;">
            <a:extLst>
              <a:ext uri="{FF2B5EF4-FFF2-40B4-BE49-F238E27FC236}">
                <a16:creationId xmlns:a16="http://schemas.microsoft.com/office/drawing/2014/main" id="{1C4E4A7F-D570-AB28-BB2B-32C4C7120C9C}"/>
              </a:ext>
            </a:extLst>
          </p:cNvPr>
          <p:cNvPicPr>
            <a:picLocks noGrp="1" noChangeAspect="1"/>
          </p:cNvPicPr>
          <p:nvPr>
            <p:ph idx="1"/>
          </p:nvPr>
        </p:nvPicPr>
        <p:blipFill rotWithShape="1">
          <a:blip r:embed="rId2"/>
          <a:srcRect l="4265" t="5434" r="2330" b="5434"/>
          <a:stretch/>
        </p:blipFill>
        <p:spPr>
          <a:xfrm>
            <a:off x="1208314" y="1812608"/>
            <a:ext cx="9982200" cy="3232785"/>
          </a:xfrm>
        </p:spPr>
      </p:pic>
      <p:sp>
        <p:nvSpPr>
          <p:cNvPr id="8" name="Rectangle 7" descr="rectangle highlighting the A in FAIR">
            <a:extLst>
              <a:ext uri="{FF2B5EF4-FFF2-40B4-BE49-F238E27FC236}">
                <a16:creationId xmlns:a16="http://schemas.microsoft.com/office/drawing/2014/main" id="{9263CB06-3931-A056-708F-3BB41B02F746}"/>
              </a:ext>
            </a:extLst>
          </p:cNvPr>
          <p:cNvSpPr/>
          <p:nvPr/>
        </p:nvSpPr>
        <p:spPr>
          <a:xfrm>
            <a:off x="3091543" y="1611086"/>
            <a:ext cx="2830286" cy="3614057"/>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Open Sans" panose="020B0606030504020204" pitchFamily="34" charset="0"/>
            </a:endParaRPr>
          </a:p>
        </p:txBody>
      </p:sp>
      <p:sp>
        <p:nvSpPr>
          <p:cNvPr id="9" name="TextBox 8">
            <a:extLst>
              <a:ext uri="{FF2B5EF4-FFF2-40B4-BE49-F238E27FC236}">
                <a16:creationId xmlns:a16="http://schemas.microsoft.com/office/drawing/2014/main" id="{75534745-871A-0ECE-129A-E816CAF5CD9B}"/>
              </a:ext>
            </a:extLst>
          </p:cNvPr>
          <p:cNvSpPr txBox="1"/>
          <p:nvPr/>
        </p:nvSpPr>
        <p:spPr>
          <a:xfrm>
            <a:off x="1230085" y="5426665"/>
            <a:ext cx="9731829" cy="707886"/>
          </a:xfrm>
          <a:prstGeom prst="rect">
            <a:avLst/>
          </a:prstGeom>
          <a:noFill/>
        </p:spPr>
        <p:txBody>
          <a:bodyPr wrap="square" rtlCol="0">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Here, </a:t>
            </a:r>
            <a:r>
              <a:rPr lang="en-GB" sz="2000" b="1" u="sng" dirty="0">
                <a:latin typeface="Open Sans" panose="020B0606030504020204" pitchFamily="34" charset="0"/>
                <a:ea typeface="Open Sans" panose="020B0606030504020204" pitchFamily="34" charset="0"/>
                <a:cs typeface="Open Sans" panose="020B0606030504020204" pitchFamily="34" charset="0"/>
              </a:rPr>
              <a:t>Accessible</a:t>
            </a:r>
            <a:r>
              <a:rPr lang="en-GB" sz="2000" dirty="0">
                <a:latin typeface="Open Sans" panose="020B0606030504020204" pitchFamily="34" charset="0"/>
                <a:ea typeface="Open Sans" panose="020B0606030504020204" pitchFamily="34" charset="0"/>
                <a:cs typeface="Open Sans" panose="020B0606030504020204" pitchFamily="34" charset="0"/>
              </a:rPr>
              <a:t> essentially means that: (1) (meta)data is retrievable through a standardized protocol, and (2) metadata is always available to be retrieved</a:t>
            </a:r>
          </a:p>
        </p:txBody>
      </p:sp>
      <p:sp>
        <p:nvSpPr>
          <p:cNvPr id="10" name="TextBox 9">
            <a:extLst>
              <a:ext uri="{FF2B5EF4-FFF2-40B4-BE49-F238E27FC236}">
                <a16:creationId xmlns:a16="http://schemas.microsoft.com/office/drawing/2014/main" id="{2C8EEEFA-5658-E3BC-B342-85E3FA4BA836}"/>
              </a:ext>
            </a:extLst>
          </p:cNvPr>
          <p:cNvSpPr txBox="1"/>
          <p:nvPr/>
        </p:nvSpPr>
        <p:spPr>
          <a:xfrm>
            <a:off x="3725634" y="6336073"/>
            <a:ext cx="4740729" cy="615553"/>
          </a:xfrm>
          <a:prstGeom prst="rect">
            <a:avLst/>
          </a:prstGeom>
          <a:noFill/>
        </p:spPr>
        <p:txBody>
          <a:bodyPr wrap="square" rtlCol="0">
            <a:spAutoFit/>
          </a:bodyPr>
          <a:lstStyle/>
          <a:p>
            <a:pPr algn="ctr"/>
            <a:r>
              <a:rPr lang="en-GB" sz="16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FAIR image: Sangya </a:t>
            </a:r>
            <a:r>
              <a:rPr lang="en-GB" sz="1600" dirty="0" err="1">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Pundir</a:t>
            </a:r>
            <a:r>
              <a:rPr lang="en-GB" sz="16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 CC by 4.0</a:t>
            </a:r>
          </a:p>
          <a:p>
            <a:pPr algn="ctr"/>
            <a:r>
              <a:rPr lang="en-GB" dirty="0">
                <a:latin typeface="Open Sans" panose="020B0606030504020204" pitchFamily="34" charset="0"/>
              </a:rPr>
              <a:t>   </a:t>
            </a:r>
          </a:p>
        </p:txBody>
      </p:sp>
    </p:spTree>
    <p:extLst>
      <p:ext uri="{BB962C8B-B14F-4D97-AF65-F5344CB8AC3E}">
        <p14:creationId xmlns:p14="http://schemas.microsoft.com/office/powerpoint/2010/main" val="310388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89856-E72B-0C56-802B-2F6C43455B8B}"/>
              </a:ext>
            </a:extLst>
          </p:cNvPr>
          <p:cNvSpPr>
            <a:spLocks noGrp="1"/>
          </p:cNvSpPr>
          <p:nvPr>
            <p:ph type="title"/>
          </p:nvPr>
        </p:nvSpPr>
        <p:spPr/>
        <p:txBody>
          <a:bodyPr/>
          <a:lstStyle/>
          <a:p>
            <a:r>
              <a:rPr lang="en-GB" dirty="0"/>
              <a:t>Accessibility &amp; Open Science</a:t>
            </a:r>
          </a:p>
        </p:txBody>
      </p:sp>
      <p:pic>
        <p:nvPicPr>
          <p:cNvPr id="1026" name="Picture 2" descr="open access logo with a lock in the middle">
            <a:extLst>
              <a:ext uri="{FF2B5EF4-FFF2-40B4-BE49-F238E27FC236}">
                <a16:creationId xmlns:a16="http://schemas.microsoft.com/office/drawing/2014/main" id="{33E7F02E-5FF7-5B1C-BCBD-1AEF84418FD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667" b="91667" l="2267" r="95267">
                        <a14:foregroundMark x1="2333" y1="62500" x2="33333" y2="55333"/>
                        <a14:foregroundMark x1="42067" y1="8667" x2="45667" y2="9500"/>
                        <a14:foregroundMark x1="41267" y1="64333" x2="46133" y2="64667"/>
                        <a14:foregroundMark x1="42067" y1="91333" x2="45533" y2="91667"/>
                        <a14:foregroundMark x1="57067" y1="54333" x2="62600" y2="54667"/>
                        <a14:foregroundMark x1="62600" y1="54667" x2="95200" y2="51667"/>
                        <a14:foregroundMark x1="95200" y1="51667" x2="95267" y2="51833"/>
                        <a14:foregroundMark x1="44133" y1="10833" x2="45133" y2="7667"/>
                      </a14:backgroundRemoval>
                    </a14:imgEffect>
                  </a14:imgLayer>
                </a14:imgProps>
              </a:ext>
              <a:ext uri="{28A0092B-C50C-407E-A947-70E740481C1C}">
                <a14:useLocalDpi xmlns:a14="http://schemas.microsoft.com/office/drawing/2010/main" val="0"/>
              </a:ext>
            </a:extLst>
          </a:blip>
          <a:srcRect/>
          <a:stretch>
            <a:fillRect/>
          </a:stretch>
        </p:blipFill>
        <p:spPr bwMode="auto">
          <a:xfrm>
            <a:off x="2754085" y="1398950"/>
            <a:ext cx="6683829" cy="26735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213DE69-99E1-C195-5338-185823C3AEDA}"/>
              </a:ext>
            </a:extLst>
          </p:cNvPr>
          <p:cNvSpPr txBox="1"/>
          <p:nvPr/>
        </p:nvSpPr>
        <p:spPr>
          <a:xfrm>
            <a:off x="1594756" y="4072482"/>
            <a:ext cx="9002485" cy="2492990"/>
          </a:xfrm>
          <a:prstGeom prst="rect">
            <a:avLst/>
          </a:prstGeom>
          <a:noFill/>
        </p:spPr>
        <p:txBody>
          <a:bodyPr wrap="square" rtlCol="0">
            <a:spAutoFit/>
          </a:bodyPr>
          <a:lstStyle/>
          <a:p>
            <a:r>
              <a:rPr lang="en-GB" dirty="0">
                <a:latin typeface="Open Sans" panose="020B0606030504020204" pitchFamily="34" charset="0"/>
                <a:ea typeface="Open Sans" panose="020B0606030504020204" pitchFamily="34" charset="0"/>
                <a:cs typeface="Open Sans" panose="020B0606030504020204" pitchFamily="34" charset="0"/>
              </a:rPr>
              <a:t>From </a:t>
            </a:r>
            <a:r>
              <a:rPr lang="en-GB" dirty="0">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Open Access NL</a:t>
            </a:r>
            <a:r>
              <a:rPr lang="en-GB" dirty="0">
                <a:latin typeface="Open Sans" panose="020B0606030504020204" pitchFamily="34" charset="0"/>
                <a:ea typeface="Open Sans" panose="020B0606030504020204" pitchFamily="34" charset="0"/>
                <a:cs typeface="Open Sans" panose="020B0606030504020204" pitchFamily="34" charset="0"/>
              </a:rPr>
              <a:t>, </a:t>
            </a: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sz="2400" dirty="0">
                <a:latin typeface="Open Sans" panose="020B0606030504020204" pitchFamily="34" charset="0"/>
                <a:ea typeface="Open Sans" panose="020B0606030504020204" pitchFamily="34" charset="0"/>
                <a:cs typeface="Open Sans" panose="020B0606030504020204" pitchFamily="34" charset="0"/>
              </a:rPr>
              <a:t>“A publication is defined 'open access' when there are no financial, legal or technical barriers to accessing it - that is to say when </a:t>
            </a:r>
            <a:r>
              <a:rPr lang="en-GB" sz="2400" b="1" u="sng" dirty="0">
                <a:latin typeface="Open Sans" panose="020B0606030504020204" pitchFamily="34" charset="0"/>
                <a:ea typeface="Open Sans" panose="020B0606030504020204" pitchFamily="34" charset="0"/>
                <a:cs typeface="Open Sans" panose="020B0606030504020204" pitchFamily="34" charset="0"/>
              </a:rPr>
              <a:t>anyone</a:t>
            </a:r>
            <a:r>
              <a:rPr lang="en-GB" sz="2400" dirty="0">
                <a:latin typeface="Open Sans" panose="020B0606030504020204" pitchFamily="34" charset="0"/>
                <a:ea typeface="Open Sans" panose="020B0606030504020204" pitchFamily="34" charset="0"/>
                <a:cs typeface="Open Sans" panose="020B0606030504020204" pitchFamily="34" charset="0"/>
              </a:rPr>
              <a:t> can read, download, copy, distribute, print, search for and search within the information, or use it in education or in any other way within the legal agreements.”</a:t>
            </a:r>
          </a:p>
        </p:txBody>
      </p:sp>
    </p:spTree>
    <p:extLst>
      <p:ext uri="{BB962C8B-B14F-4D97-AF65-F5344CB8AC3E}">
        <p14:creationId xmlns:p14="http://schemas.microsoft.com/office/powerpoint/2010/main" val="328134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EE69-F699-589D-F73D-826809C5EF83}"/>
              </a:ext>
            </a:extLst>
          </p:cNvPr>
          <p:cNvSpPr>
            <a:spLocks noGrp="1"/>
          </p:cNvSpPr>
          <p:nvPr>
            <p:ph type="title"/>
          </p:nvPr>
        </p:nvSpPr>
        <p:spPr/>
        <p:txBody>
          <a:bodyPr/>
          <a:lstStyle/>
          <a:p>
            <a:r>
              <a:rPr lang="en-GB" dirty="0"/>
              <a:t>Accessibility &amp; disability</a:t>
            </a:r>
          </a:p>
        </p:txBody>
      </p:sp>
      <p:sp>
        <p:nvSpPr>
          <p:cNvPr id="3" name="Content Placeholder 2">
            <a:extLst>
              <a:ext uri="{FF2B5EF4-FFF2-40B4-BE49-F238E27FC236}">
                <a16:creationId xmlns:a16="http://schemas.microsoft.com/office/drawing/2014/main" id="{84A1E461-E84C-9BB5-740A-C27710DD7BFF}"/>
              </a:ext>
            </a:extLst>
          </p:cNvPr>
          <p:cNvSpPr>
            <a:spLocks noGrp="1"/>
          </p:cNvSpPr>
          <p:nvPr>
            <p:ph idx="1"/>
          </p:nvPr>
        </p:nvSpPr>
        <p:spPr>
          <a:xfrm>
            <a:off x="2797629" y="1431109"/>
            <a:ext cx="5181600" cy="762998"/>
          </a:xfrm>
        </p:spPr>
        <p:txBody>
          <a:bodyPr>
            <a:normAutofit/>
          </a:bodyPr>
          <a:lstStyle/>
          <a:p>
            <a:pPr algn="ctr"/>
            <a:r>
              <a:rPr lang="en-GB" sz="2800" i="1" dirty="0">
                <a:hlinkClick r:id="rId2">
                  <a:extLst>
                    <a:ext uri="{A12FA001-AC4F-418D-AE19-62706E023703}">
                      <ahyp:hlinkClr xmlns:ahyp="http://schemas.microsoft.com/office/drawing/2018/hyperlinkcolor" val="tx"/>
                    </a:ext>
                  </a:extLst>
                </a:hlinkClick>
              </a:rPr>
              <a:t>Toegankelijkheid</a:t>
            </a:r>
            <a:r>
              <a:rPr lang="en-GB" sz="2800" dirty="0"/>
              <a:t> in Dutch</a:t>
            </a:r>
          </a:p>
        </p:txBody>
      </p:sp>
      <p:pic>
        <p:nvPicPr>
          <p:cNvPr id="4" name="Content Placeholder 5" descr="The ubiquitous blue sign with white stick figure in a wheelchair" title="ISO Standard handicap sign">
            <a:extLst>
              <a:ext uri="{FF2B5EF4-FFF2-40B4-BE49-F238E27FC236}">
                <a16:creationId xmlns:a16="http://schemas.microsoft.com/office/drawing/2014/main" id="{23158512-97FC-DE56-8FB3-8CB565BDB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291" y="2418421"/>
            <a:ext cx="1846659" cy="1846659"/>
          </a:xfrm>
          <a:prstGeom prst="rect">
            <a:avLst/>
          </a:prstGeom>
        </p:spPr>
      </p:pic>
      <p:pic>
        <p:nvPicPr>
          <p:cNvPr id="5" name="Picture 4" descr="6 non-standard disability signs&#10;&#10;6 signs arranged 3 by 2. All have standard dark blue background and white simple images depicting different disabilities. From left to right, top to bottom: 1. Text, Not every disability is visible, with the outline of the standard wheelchair symbol on the ground, and a stick figure standing. 2. Somewhat standard d/Deaf sign, with an outline of an ear with a strike through from bottom left to upper right corner. 3. Blind/low visibility sign, with a stick figure upright, walking, using a cane. 4. profile of a persons head with the brain in profile as well, indicating learning or cognitive disabilities 5. to hands in the okay symbol formation, one flipped horizontally, for sign language. 6. Different format of the  typical wheelchair sign, instead the stick figure is more active, with arms raised as if moving chair forward independently.">
            <a:extLst>
              <a:ext uri="{FF2B5EF4-FFF2-40B4-BE49-F238E27FC236}">
                <a16:creationId xmlns:a16="http://schemas.microsoft.com/office/drawing/2014/main" id="{C2B4C296-E384-A624-AF25-1F739BF1F0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0835" y="2019609"/>
            <a:ext cx="3833756" cy="2644285"/>
          </a:xfrm>
          <a:prstGeom prst="rect">
            <a:avLst/>
          </a:prstGeom>
        </p:spPr>
      </p:pic>
      <p:sp>
        <p:nvSpPr>
          <p:cNvPr id="6" name="TextBox 5">
            <a:extLst>
              <a:ext uri="{FF2B5EF4-FFF2-40B4-BE49-F238E27FC236}">
                <a16:creationId xmlns:a16="http://schemas.microsoft.com/office/drawing/2014/main" id="{C6C8EA92-ED48-772A-52C0-803FD0CBF769}"/>
              </a:ext>
            </a:extLst>
          </p:cNvPr>
          <p:cNvSpPr txBox="1"/>
          <p:nvPr/>
        </p:nvSpPr>
        <p:spPr>
          <a:xfrm>
            <a:off x="1930343" y="4663894"/>
            <a:ext cx="9423457" cy="1754326"/>
          </a:xfrm>
          <a:prstGeom prst="rect">
            <a:avLst/>
          </a:prstGeom>
          <a:noFill/>
        </p:spPr>
        <p:txBody>
          <a:bodyPr wrap="square" rtlCol="0">
            <a:spAutoFit/>
          </a:bodyPr>
          <a:lstStyle/>
          <a:p>
            <a:r>
              <a:rPr lang="en-GB" dirty="0"/>
              <a:t>From </a:t>
            </a:r>
            <a:r>
              <a:rPr lang="en-GB" dirty="0">
                <a:hlinkClick r:id="rId2">
                  <a:extLst>
                    <a:ext uri="{A12FA001-AC4F-418D-AE19-62706E023703}">
                      <ahyp:hlinkClr xmlns:ahyp="http://schemas.microsoft.com/office/drawing/2018/hyperlinkcolor" val="tx"/>
                    </a:ext>
                  </a:extLst>
                </a:hlinkClick>
              </a:rPr>
              <a:t>Accessibility.nl</a:t>
            </a:r>
            <a:r>
              <a:rPr lang="en-GB" dirty="0"/>
              <a:t>, </a:t>
            </a:r>
          </a:p>
          <a:p>
            <a:endParaRPr lang="en-GB" dirty="0"/>
          </a:p>
          <a:p>
            <a:r>
              <a:rPr lang="en-GB" sz="2400" dirty="0"/>
              <a:t>“Accessibility is about ensuring that everyone, with or without disabilities, has the opportunity to use all forms of facilities, information and services. </a:t>
            </a:r>
          </a:p>
          <a:p>
            <a:r>
              <a:rPr lang="en-GB" sz="2400" b="1" dirty="0"/>
              <a:t>Everyone should be able to participate fully in society</a:t>
            </a:r>
            <a:r>
              <a:rPr lang="en-GB" sz="2400" dirty="0"/>
              <a:t>.”</a:t>
            </a:r>
            <a:endParaRPr lang="en-GB" dirty="0"/>
          </a:p>
        </p:txBody>
      </p:sp>
    </p:spTree>
    <p:extLst>
      <p:ext uri="{BB962C8B-B14F-4D97-AF65-F5344CB8AC3E}">
        <p14:creationId xmlns:p14="http://schemas.microsoft.com/office/powerpoint/2010/main" val="176248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60EE7-E484-5AC7-BC63-E8A0E1F6CC8F}"/>
              </a:ext>
            </a:extLst>
          </p:cNvPr>
          <p:cNvSpPr>
            <a:spLocks noGrp="1"/>
          </p:cNvSpPr>
          <p:nvPr>
            <p:ph type="title"/>
          </p:nvPr>
        </p:nvSpPr>
        <p:spPr/>
        <p:txBody>
          <a:bodyPr/>
          <a:lstStyle/>
          <a:p>
            <a:r>
              <a:rPr lang="en-GB" dirty="0"/>
              <a:t>Web/digital accessibility</a:t>
            </a:r>
          </a:p>
        </p:txBody>
      </p:sp>
      <p:sp>
        <p:nvSpPr>
          <p:cNvPr id="3" name="Content Placeholder 2">
            <a:extLst>
              <a:ext uri="{FF2B5EF4-FFF2-40B4-BE49-F238E27FC236}">
                <a16:creationId xmlns:a16="http://schemas.microsoft.com/office/drawing/2014/main" id="{9FE5EC77-A849-7FED-CC1D-3FA2AD485E2A}"/>
              </a:ext>
            </a:extLst>
          </p:cNvPr>
          <p:cNvSpPr>
            <a:spLocks noGrp="1"/>
          </p:cNvSpPr>
          <p:nvPr>
            <p:ph idx="1"/>
          </p:nvPr>
        </p:nvSpPr>
        <p:spPr>
          <a:xfrm>
            <a:off x="838200" y="1534886"/>
            <a:ext cx="10515600" cy="5214257"/>
          </a:xfrm>
        </p:spPr>
        <p:txBody>
          <a:bodyPr>
            <a:normAutofit/>
          </a:bodyPr>
          <a:lstStyle/>
          <a:p>
            <a:r>
              <a:rPr lang="en-GB" sz="2400" dirty="0"/>
              <a:t>Web accessibility refers to how websites, tools, applications, and technologies are designed and improved so that people with disabilities can use them (</a:t>
            </a:r>
            <a:r>
              <a:rPr lang="en-GB" sz="2400" dirty="0">
                <a:hlinkClick r:id="rId2">
                  <a:extLst>
                    <a:ext uri="{A12FA001-AC4F-418D-AE19-62706E023703}">
                      <ahyp:hlinkClr xmlns:ahyp="http://schemas.microsoft.com/office/drawing/2018/hyperlinkcolor" val="tx"/>
                    </a:ext>
                  </a:extLst>
                </a:hlinkClick>
              </a:rPr>
              <a:t>W3C</a:t>
            </a:r>
            <a:r>
              <a:rPr lang="en-GB" sz="2400" dirty="0"/>
              <a:t>)</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Web Content Accessibility Guidelines (WCAG) standards</a:t>
            </a:r>
          </a:p>
          <a:p>
            <a:pPr marL="342900" indent="-342900">
              <a:buFont typeface="Arial" panose="020B0604020202020204" pitchFamily="34" charset="0"/>
              <a:buChar char="•"/>
            </a:pPr>
            <a:r>
              <a:rPr lang="en-GB" sz="2400" dirty="0"/>
              <a:t>Interventions can range from adding additional metadata or coding to rebuilding entire user-facing interfaces</a:t>
            </a:r>
          </a:p>
          <a:p>
            <a:pPr marL="342900" indent="-342900">
              <a:buFont typeface="Arial" panose="020B0604020202020204" pitchFamily="34" charset="0"/>
              <a:buChar char="•"/>
            </a:pPr>
            <a:r>
              <a:rPr lang="en-GB" sz="2400" dirty="0"/>
              <a:t>Devices to support web accessibility can include: </a:t>
            </a:r>
            <a:r>
              <a:rPr lang="en-GB" sz="2400" dirty="0" err="1"/>
              <a:t>screenreaders</a:t>
            </a:r>
            <a:r>
              <a:rPr lang="en-GB" sz="2400" dirty="0"/>
              <a:t>, magnifiers, screen capture, screen filters, eye tracking software, </a:t>
            </a:r>
            <a:r>
              <a:rPr lang="en-GB" sz="2400" dirty="0" err="1"/>
              <a:t>bluetooth</a:t>
            </a:r>
            <a:r>
              <a:rPr lang="en-GB" sz="2400" dirty="0"/>
              <a:t> or wired interfaces for external hardware, etc. </a:t>
            </a:r>
          </a:p>
        </p:txBody>
      </p:sp>
      <p:pic>
        <p:nvPicPr>
          <p:cNvPr id="5" name="Picture 4">
            <a:extLst>
              <a:ext uri="{FF2B5EF4-FFF2-40B4-BE49-F238E27FC236}">
                <a16:creationId xmlns:a16="http://schemas.microsoft.com/office/drawing/2014/main" id="{D565AE76-ECA6-4F50-4A18-ED2D5A671AC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981399" y="0"/>
            <a:ext cx="1493804" cy="1493804"/>
          </a:xfrm>
          <a:prstGeom prst="rect">
            <a:avLst/>
          </a:prstGeom>
        </p:spPr>
      </p:pic>
    </p:spTree>
    <p:extLst>
      <p:ext uri="{BB962C8B-B14F-4D97-AF65-F5344CB8AC3E}">
        <p14:creationId xmlns:p14="http://schemas.microsoft.com/office/powerpoint/2010/main" val="213870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9899-8C16-73FF-A59F-AEE0EB23BAAA}"/>
              </a:ext>
            </a:extLst>
          </p:cNvPr>
          <p:cNvSpPr>
            <a:spLocks noGrp="1"/>
          </p:cNvSpPr>
          <p:nvPr>
            <p:ph type="title"/>
          </p:nvPr>
        </p:nvSpPr>
        <p:spPr/>
        <p:txBody>
          <a:bodyPr/>
          <a:lstStyle/>
          <a:p>
            <a:r>
              <a:rPr lang="en-GB" dirty="0"/>
              <a:t>Legal frameworks for accessibility</a:t>
            </a:r>
          </a:p>
        </p:txBody>
      </p:sp>
      <p:sp>
        <p:nvSpPr>
          <p:cNvPr id="4" name="Text Placeholder 3">
            <a:extLst>
              <a:ext uri="{FF2B5EF4-FFF2-40B4-BE49-F238E27FC236}">
                <a16:creationId xmlns:a16="http://schemas.microsoft.com/office/drawing/2014/main" id="{A329E719-31FB-134E-C555-2639977C751D}"/>
              </a:ext>
            </a:extLst>
          </p:cNvPr>
          <p:cNvSpPr>
            <a:spLocks noGrp="1"/>
          </p:cNvSpPr>
          <p:nvPr>
            <p:ph type="body" idx="1"/>
          </p:nvPr>
        </p:nvSpPr>
        <p:spPr/>
        <p:txBody>
          <a:bodyPr/>
          <a:lstStyle/>
          <a:p>
            <a:r>
              <a:rPr lang="en-GB" dirty="0"/>
              <a:t>Worldwide:</a:t>
            </a:r>
          </a:p>
        </p:txBody>
      </p:sp>
      <p:sp>
        <p:nvSpPr>
          <p:cNvPr id="3" name="Content Placeholder 2">
            <a:extLst>
              <a:ext uri="{FF2B5EF4-FFF2-40B4-BE49-F238E27FC236}">
                <a16:creationId xmlns:a16="http://schemas.microsoft.com/office/drawing/2014/main" id="{BDE614E8-82CD-CA21-8B4B-851C77145D57}"/>
              </a:ext>
            </a:extLst>
          </p:cNvPr>
          <p:cNvSpPr>
            <a:spLocks noGrp="1"/>
          </p:cNvSpPr>
          <p:nvPr>
            <p:ph sz="half" idx="2"/>
          </p:nvPr>
        </p:nvSpPr>
        <p:spPr>
          <a:xfrm>
            <a:off x="838200" y="2667283"/>
            <a:ext cx="5157787" cy="3853259"/>
          </a:xfrm>
        </p:spPr>
        <p:txBody>
          <a:bodyPr>
            <a:normAutofit lnSpcReduction="10000"/>
          </a:bodyPr>
          <a:lstStyle/>
          <a:p>
            <a:r>
              <a:rPr lang="en-GB" b="1" dirty="0">
                <a:hlinkClick r:id="rId2">
                  <a:extLst>
                    <a:ext uri="{A12FA001-AC4F-418D-AE19-62706E023703}">
                      <ahyp:hlinkClr xmlns:ahyp="http://schemas.microsoft.com/office/drawing/2018/hyperlinkcolor" val="tx"/>
                    </a:ext>
                  </a:extLst>
                </a:hlinkClick>
              </a:rPr>
              <a:t>UN Convention for the Rights of Persons with Disability </a:t>
            </a:r>
            <a:r>
              <a:rPr lang="en-GB" dirty="0"/>
              <a:t>includes accessibility, including:</a:t>
            </a:r>
          </a:p>
          <a:p>
            <a:pPr marL="0" indent="0">
              <a:buNone/>
            </a:pPr>
            <a:r>
              <a:rPr lang="en-GB" dirty="0"/>
              <a:t>“Recognizing the importance of accessibility to the physical, social, economic and cultural environment, to health and education and to information and communication, in enabling persons with disabilities to fully enjoy all human rights and fundamental freedoms”</a:t>
            </a:r>
          </a:p>
          <a:p>
            <a:pPr marL="0" indent="0">
              <a:buNone/>
            </a:pPr>
            <a:endParaRPr lang="en-GB" dirty="0"/>
          </a:p>
          <a:p>
            <a:pPr marL="0" indent="0">
              <a:buNone/>
            </a:pPr>
            <a:r>
              <a:rPr lang="en-GB" dirty="0"/>
              <a:t>The Netherlands ratified the UN CRPD in 2016</a:t>
            </a:r>
          </a:p>
        </p:txBody>
      </p:sp>
      <p:sp>
        <p:nvSpPr>
          <p:cNvPr id="5" name="Text Placeholder 4">
            <a:extLst>
              <a:ext uri="{FF2B5EF4-FFF2-40B4-BE49-F238E27FC236}">
                <a16:creationId xmlns:a16="http://schemas.microsoft.com/office/drawing/2014/main" id="{21176C14-E69D-460C-8BEA-21447CCAF571}"/>
              </a:ext>
            </a:extLst>
          </p:cNvPr>
          <p:cNvSpPr>
            <a:spLocks noGrp="1"/>
          </p:cNvSpPr>
          <p:nvPr>
            <p:ph type="body" sz="quarter" idx="3"/>
          </p:nvPr>
        </p:nvSpPr>
        <p:spPr/>
        <p:txBody>
          <a:bodyPr/>
          <a:lstStyle/>
          <a:p>
            <a:r>
              <a:rPr lang="en-GB" dirty="0"/>
              <a:t>Europe/Netherlands</a:t>
            </a:r>
          </a:p>
        </p:txBody>
      </p:sp>
      <p:sp>
        <p:nvSpPr>
          <p:cNvPr id="6" name="Content Placeholder 5">
            <a:extLst>
              <a:ext uri="{FF2B5EF4-FFF2-40B4-BE49-F238E27FC236}">
                <a16:creationId xmlns:a16="http://schemas.microsoft.com/office/drawing/2014/main" id="{87B75D59-C014-EF8C-60F5-8C40748FD35C}"/>
              </a:ext>
            </a:extLst>
          </p:cNvPr>
          <p:cNvSpPr>
            <a:spLocks noGrp="1"/>
          </p:cNvSpPr>
          <p:nvPr>
            <p:ph sz="quarter" idx="4"/>
          </p:nvPr>
        </p:nvSpPr>
        <p:spPr/>
        <p:txBody>
          <a:bodyPr>
            <a:normAutofit lnSpcReduction="10000"/>
          </a:bodyPr>
          <a:lstStyle/>
          <a:p>
            <a:r>
              <a:rPr lang="en-GB" dirty="0"/>
              <a:t>EU: </a:t>
            </a:r>
          </a:p>
          <a:p>
            <a:pPr lvl="1"/>
            <a:r>
              <a:rPr lang="en-GB" b="1" dirty="0"/>
              <a:t>Web Accessibility Directive (2016)</a:t>
            </a:r>
          </a:p>
          <a:p>
            <a:pPr lvl="1"/>
            <a:r>
              <a:rPr lang="en-GB" b="1" dirty="0"/>
              <a:t>European Accessibility Act (2019)</a:t>
            </a:r>
          </a:p>
          <a:p>
            <a:r>
              <a:rPr lang="en-GB" dirty="0"/>
              <a:t>Netherlands: Aligns with EU legislation, along with legislation on disability</a:t>
            </a:r>
          </a:p>
        </p:txBody>
      </p:sp>
      <p:pic>
        <p:nvPicPr>
          <p:cNvPr id="8" name="Picture 7">
            <a:extLst>
              <a:ext uri="{FF2B5EF4-FFF2-40B4-BE49-F238E27FC236}">
                <a16:creationId xmlns:a16="http://schemas.microsoft.com/office/drawing/2014/main" id="{B7CD32F3-271E-FDF3-6ECA-92834BCFD7A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966759" y="0"/>
            <a:ext cx="1719112" cy="1719112"/>
          </a:xfrm>
          <a:prstGeom prst="rect">
            <a:avLst/>
          </a:prstGeom>
        </p:spPr>
      </p:pic>
    </p:spTree>
    <p:extLst>
      <p:ext uri="{BB962C8B-B14F-4D97-AF65-F5344CB8AC3E}">
        <p14:creationId xmlns:p14="http://schemas.microsoft.com/office/powerpoint/2010/main" val="380268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5E34C-6113-02F6-705E-C7E3B84BF274}"/>
              </a:ext>
            </a:extLst>
          </p:cNvPr>
          <p:cNvSpPr>
            <a:spLocks noGrp="1"/>
          </p:cNvSpPr>
          <p:nvPr>
            <p:ph type="title"/>
          </p:nvPr>
        </p:nvSpPr>
        <p:spPr/>
        <p:txBody>
          <a:bodyPr/>
          <a:lstStyle/>
          <a:p>
            <a:r>
              <a:rPr lang="en-GB" dirty="0"/>
              <a:t>European Accessibility Act</a:t>
            </a:r>
          </a:p>
        </p:txBody>
      </p:sp>
      <p:sp>
        <p:nvSpPr>
          <p:cNvPr id="3" name="Content Placeholder 2">
            <a:extLst>
              <a:ext uri="{FF2B5EF4-FFF2-40B4-BE49-F238E27FC236}">
                <a16:creationId xmlns:a16="http://schemas.microsoft.com/office/drawing/2014/main" id="{6DB7BBBE-7AEB-AC77-40E9-F3E8594981DE}"/>
              </a:ext>
            </a:extLst>
          </p:cNvPr>
          <p:cNvSpPr>
            <a:spLocks noGrp="1"/>
          </p:cNvSpPr>
          <p:nvPr>
            <p:ph idx="1"/>
          </p:nvPr>
        </p:nvSpPr>
        <p:spPr>
          <a:xfrm>
            <a:off x="838200" y="1645920"/>
            <a:ext cx="10515600" cy="4652963"/>
          </a:xfrm>
        </p:spPr>
        <p:txBody>
          <a:bodyPr>
            <a:normAutofit lnSpcReduction="10000"/>
          </a:bodyPr>
          <a:lstStyle/>
          <a:p>
            <a:r>
              <a:rPr lang="en-GB" sz="2400" dirty="0"/>
              <a:t>Started its life in 2019 as the ”Directive (EU) 2019/882 on the accessibility requirements for products and services”</a:t>
            </a:r>
          </a:p>
          <a:p>
            <a:r>
              <a:rPr lang="en-GB" sz="2400" dirty="0">
                <a:sym typeface="Wingdings" pitchFamily="2" charset="2"/>
              </a:rPr>
              <a:t> computers, ATMs, television, smartphones, ticket services, e-commerce, etc.</a:t>
            </a:r>
            <a:endParaRPr lang="en-GB" sz="2400" dirty="0"/>
          </a:p>
          <a:p>
            <a:r>
              <a:rPr lang="en-GB" sz="2400" dirty="0">
                <a:sym typeface="Wingdings" pitchFamily="2" charset="2"/>
              </a:rPr>
              <a:t> Some particular exceptions for web content generated before the deadline to apply measures</a:t>
            </a:r>
            <a:endParaRPr lang="en-GB" sz="2400" dirty="0"/>
          </a:p>
          <a:p>
            <a:endParaRPr lang="en-GB" sz="2400" dirty="0"/>
          </a:p>
          <a:p>
            <a:r>
              <a:rPr lang="en-GB" sz="2400" dirty="0"/>
              <a:t>Main aim is to harmonize regulations across the EU in the private sector </a:t>
            </a:r>
          </a:p>
          <a:p>
            <a:r>
              <a:rPr lang="en-GB" sz="2400" dirty="0">
                <a:sym typeface="Wingdings" pitchFamily="2" charset="2"/>
              </a:rPr>
              <a:t> From June 2022, all EU member states needed to harmonize their legislation (and have)</a:t>
            </a:r>
          </a:p>
          <a:p>
            <a:r>
              <a:rPr lang="en-GB" sz="2400" dirty="0">
                <a:sym typeface="Wingdings" pitchFamily="2" charset="2"/>
              </a:rPr>
              <a:t> From June 2025, all EU member states must apply measures (exceptions possible)</a:t>
            </a:r>
          </a:p>
          <a:p>
            <a:endParaRPr lang="en-GB" dirty="0">
              <a:sym typeface="Wingdings" pitchFamily="2" charset="2"/>
            </a:endParaRPr>
          </a:p>
          <a:p>
            <a:endParaRPr lang="en-GB" dirty="0"/>
          </a:p>
          <a:p>
            <a:endParaRPr lang="en-GB" dirty="0"/>
          </a:p>
        </p:txBody>
      </p:sp>
    </p:spTree>
    <p:extLst>
      <p:ext uri="{BB962C8B-B14F-4D97-AF65-F5344CB8AC3E}">
        <p14:creationId xmlns:p14="http://schemas.microsoft.com/office/powerpoint/2010/main" val="238291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E969-8413-D9F1-48ED-FFAFA64B3632}"/>
              </a:ext>
            </a:extLst>
          </p:cNvPr>
          <p:cNvSpPr>
            <a:spLocks noGrp="1"/>
          </p:cNvSpPr>
          <p:nvPr>
            <p:ph type="title"/>
          </p:nvPr>
        </p:nvSpPr>
        <p:spPr/>
        <p:txBody>
          <a:bodyPr>
            <a:normAutofit/>
          </a:bodyPr>
          <a:lstStyle/>
          <a:p>
            <a:r>
              <a:rPr lang="en-GB" sz="3600" dirty="0"/>
              <a:t>European Web Accessibility Directive (WAD)</a:t>
            </a:r>
          </a:p>
        </p:txBody>
      </p:sp>
      <p:sp>
        <p:nvSpPr>
          <p:cNvPr id="3" name="Content Placeholder 2">
            <a:extLst>
              <a:ext uri="{FF2B5EF4-FFF2-40B4-BE49-F238E27FC236}">
                <a16:creationId xmlns:a16="http://schemas.microsoft.com/office/drawing/2014/main" id="{4A21CF92-6B67-608A-FA1B-9960D1E6CBD4}"/>
              </a:ext>
            </a:extLst>
          </p:cNvPr>
          <p:cNvSpPr>
            <a:spLocks noGrp="1"/>
          </p:cNvSpPr>
          <p:nvPr>
            <p:ph idx="1"/>
          </p:nvPr>
        </p:nvSpPr>
        <p:spPr/>
        <p:txBody>
          <a:bodyPr>
            <a:normAutofit/>
          </a:bodyPr>
          <a:lstStyle/>
          <a:p>
            <a:r>
              <a:rPr lang="en-GB" sz="2400" dirty="0"/>
              <a:t>Started its life as “Directive (EU) 2016/2102 on the accessibility of the websites and mobile applications of public sector bodies”</a:t>
            </a:r>
          </a:p>
          <a:p>
            <a:pPr marL="342900" indent="-342900">
              <a:buFont typeface="Wingdings" pitchFamily="2" charset="2"/>
              <a:buChar char="à"/>
            </a:pPr>
            <a:r>
              <a:rPr lang="en-GB" sz="2400" dirty="0">
                <a:sym typeface="Wingdings" pitchFamily="2" charset="2"/>
              </a:rPr>
              <a:t>Explicitly aimed at public sector bodies (governments) for websites and applications</a:t>
            </a:r>
          </a:p>
          <a:p>
            <a:pPr marL="342900" indent="-342900">
              <a:buFont typeface="Wingdings" pitchFamily="2" charset="2"/>
              <a:buChar char="à"/>
            </a:pPr>
            <a:r>
              <a:rPr lang="en-GB" sz="2400" dirty="0">
                <a:sym typeface="Wingdings" pitchFamily="2" charset="2"/>
              </a:rPr>
              <a:t>Harmonisation deadline was 2020</a:t>
            </a:r>
          </a:p>
          <a:p>
            <a:pPr marL="342900" indent="-342900">
              <a:buFont typeface="Wingdings" pitchFamily="2" charset="2"/>
              <a:buChar char="à"/>
            </a:pPr>
            <a:endParaRPr lang="en-GB" sz="2400" dirty="0">
              <a:sym typeface="Wingdings" pitchFamily="2" charset="2"/>
            </a:endParaRPr>
          </a:p>
          <a:p>
            <a:r>
              <a:rPr lang="en-GB" sz="2400" dirty="0">
                <a:sym typeface="Wingdings" pitchFamily="2" charset="2"/>
              </a:rPr>
              <a:t>There is an entire FAQ page dedicated to it for more details: </a:t>
            </a:r>
            <a:r>
              <a:rPr lang="en-GB" sz="2400" dirty="0">
                <a:sym typeface="Wingdings" pitchFamily="2" charset="2"/>
                <a:hlinkClick r:id="rId2">
                  <a:extLst>
                    <a:ext uri="{A12FA001-AC4F-418D-AE19-62706E023703}">
                      <ahyp:hlinkClr xmlns:ahyp="http://schemas.microsoft.com/office/drawing/2018/hyperlinkcolor" val="tx"/>
                    </a:ext>
                  </a:extLst>
                </a:hlinkClick>
              </a:rPr>
              <a:t>https://web-directive.eu/</a:t>
            </a:r>
            <a:r>
              <a:rPr lang="en-GB" sz="2400" dirty="0">
                <a:sym typeface="Wingdings" pitchFamily="2" charset="2"/>
              </a:rPr>
              <a:t> </a:t>
            </a:r>
          </a:p>
        </p:txBody>
      </p:sp>
    </p:spTree>
    <p:extLst>
      <p:ext uri="{BB962C8B-B14F-4D97-AF65-F5344CB8AC3E}">
        <p14:creationId xmlns:p14="http://schemas.microsoft.com/office/powerpoint/2010/main" val="1866506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DC26-82E4-80A2-D674-2B3475BD8AFD}"/>
              </a:ext>
            </a:extLst>
          </p:cNvPr>
          <p:cNvSpPr>
            <a:spLocks noGrp="1"/>
          </p:cNvSpPr>
          <p:nvPr>
            <p:ph type="title"/>
          </p:nvPr>
        </p:nvSpPr>
        <p:spPr/>
        <p:txBody>
          <a:bodyPr/>
          <a:lstStyle/>
          <a:p>
            <a:r>
              <a:rPr lang="en-GB" dirty="0"/>
              <a:t>What about Dutch (public) websites?</a:t>
            </a:r>
          </a:p>
        </p:txBody>
      </p:sp>
      <p:sp>
        <p:nvSpPr>
          <p:cNvPr id="3" name="Content Placeholder 2">
            <a:extLst>
              <a:ext uri="{FF2B5EF4-FFF2-40B4-BE49-F238E27FC236}">
                <a16:creationId xmlns:a16="http://schemas.microsoft.com/office/drawing/2014/main" id="{D09B2B4B-3192-AD04-CE8B-F96C3A526D4E}"/>
              </a:ext>
            </a:extLst>
          </p:cNvPr>
          <p:cNvSpPr>
            <a:spLocks noGrp="1"/>
          </p:cNvSpPr>
          <p:nvPr>
            <p:ph idx="1"/>
          </p:nvPr>
        </p:nvSpPr>
        <p:spPr>
          <a:xfrm>
            <a:off x="838200" y="1947545"/>
            <a:ext cx="10515600" cy="4592740"/>
          </a:xfrm>
        </p:spPr>
        <p:txBody>
          <a:bodyPr>
            <a:normAutofit fontScale="92500" lnSpcReduction="10000"/>
          </a:bodyPr>
          <a:lstStyle/>
          <a:p>
            <a:r>
              <a:rPr lang="en-GB" sz="2400" dirty="0"/>
              <a:t>There’s a dashboard for that! </a:t>
            </a:r>
            <a:r>
              <a:rPr lang="en-GB" sz="2400" dirty="0">
                <a:hlinkClick r:id="rId2">
                  <a:extLst>
                    <a:ext uri="{A12FA001-AC4F-418D-AE19-62706E023703}">
                      <ahyp:hlinkClr xmlns:ahyp="http://schemas.microsoft.com/office/drawing/2018/hyperlinkcolor" val="tx"/>
                    </a:ext>
                  </a:extLst>
                </a:hlinkClick>
              </a:rPr>
              <a:t>https://dashboard.digitoegankelijk.nl/</a:t>
            </a:r>
            <a:r>
              <a:rPr lang="en-GB" sz="2400" dirty="0"/>
              <a:t> </a:t>
            </a:r>
          </a:p>
          <a:p>
            <a:endParaRPr lang="en-GB" dirty="0"/>
          </a:p>
          <a:p>
            <a:r>
              <a:rPr lang="en-GB" sz="2400" dirty="0"/>
              <a:t>First, there are five levels:</a:t>
            </a:r>
          </a:p>
          <a:p>
            <a:pPr marL="269875" lvl="1" indent="0">
              <a:buNone/>
            </a:pPr>
            <a:br>
              <a:rPr lang="en-GB" sz="1800" dirty="0"/>
            </a:br>
            <a:r>
              <a:rPr lang="en-GB" sz="2400" dirty="0"/>
              <a:t>A: Completely compliant</a:t>
            </a:r>
          </a:p>
          <a:p>
            <a:pPr marL="269875" lvl="1" indent="0">
              <a:buNone/>
            </a:pPr>
            <a:r>
              <a:rPr lang="en-GB" sz="2400" dirty="0"/>
              <a:t>B: Partially compliant</a:t>
            </a:r>
          </a:p>
          <a:p>
            <a:pPr marL="269875" lvl="1" indent="0">
              <a:buNone/>
            </a:pPr>
            <a:r>
              <a:rPr lang="en-GB" sz="2400" dirty="0"/>
              <a:t>C: First measures taken</a:t>
            </a:r>
          </a:p>
          <a:p>
            <a:pPr marL="269875" lvl="1" indent="0">
              <a:buNone/>
            </a:pPr>
            <a:r>
              <a:rPr lang="en-GB" sz="2400" dirty="0"/>
              <a:t>D: Not sufficient</a:t>
            </a:r>
          </a:p>
          <a:p>
            <a:pPr marL="269875" lvl="1" indent="0">
              <a:buNone/>
            </a:pPr>
            <a:r>
              <a:rPr lang="en-GB" sz="2400" dirty="0"/>
              <a:t>E: No explanation</a:t>
            </a:r>
          </a:p>
          <a:p>
            <a:endParaRPr lang="en-GB" dirty="0"/>
          </a:p>
          <a:p>
            <a:r>
              <a:rPr lang="en-GB" sz="2800" dirty="0"/>
              <a:t>The Dutch government is responsible for 8945 websites. </a:t>
            </a:r>
          </a:p>
          <a:p>
            <a:r>
              <a:rPr lang="en-GB" sz="2800" b="1" dirty="0"/>
              <a:t>Question: </a:t>
            </a:r>
            <a:r>
              <a:rPr lang="en-GB" sz="2800" dirty="0"/>
              <a:t>How do you think are many are level A compliant?</a:t>
            </a:r>
          </a:p>
        </p:txBody>
      </p:sp>
    </p:spTree>
    <p:extLst>
      <p:ext uri="{BB962C8B-B14F-4D97-AF65-F5344CB8AC3E}">
        <p14:creationId xmlns:p14="http://schemas.microsoft.com/office/powerpoint/2010/main" val="114053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F645-5018-2BFE-7576-022A6D1916AD}"/>
              </a:ext>
            </a:extLst>
          </p:cNvPr>
          <p:cNvSpPr>
            <a:spLocks noGrp="1"/>
          </p:cNvSpPr>
          <p:nvPr>
            <p:ph type="title"/>
          </p:nvPr>
        </p:nvSpPr>
        <p:spPr>
          <a:xfrm>
            <a:off x="718458" y="-1102269"/>
            <a:ext cx="6767430" cy="1102269"/>
          </a:xfrm>
        </p:spPr>
        <p:txBody>
          <a:bodyPr>
            <a:normAutofit/>
          </a:bodyPr>
          <a:lstStyle/>
          <a:p>
            <a:r>
              <a:rPr lang="en-GB" dirty="0"/>
              <a:t>Dutch public websites</a:t>
            </a:r>
          </a:p>
        </p:txBody>
      </p:sp>
      <p:pic>
        <p:nvPicPr>
          <p:cNvPr id="7" name="Picture 6" descr="Accessibility status of Dutch government websites, where 501 are level A (completely compliant), 2126 are level B (partially compliant), 741 are level c (first measures taken), 2623 are level D (not sufficient) and 2954 are level E (no explanation). The statuses come from the organisations accessibility statements. With an E status, a site or app has no explanation, but it is known who the owner is. Last updated may 29, 2024">
            <a:extLst>
              <a:ext uri="{FF2B5EF4-FFF2-40B4-BE49-F238E27FC236}">
                <a16:creationId xmlns:a16="http://schemas.microsoft.com/office/drawing/2014/main" id="{579D17A5-9875-DE17-7024-10EE6D77539C}"/>
              </a:ext>
            </a:extLst>
          </p:cNvPr>
          <p:cNvPicPr>
            <a:picLocks noChangeAspect="1"/>
          </p:cNvPicPr>
          <p:nvPr/>
        </p:nvPicPr>
        <p:blipFill>
          <a:blip r:embed="rId3"/>
          <a:stretch>
            <a:fillRect/>
          </a:stretch>
        </p:blipFill>
        <p:spPr>
          <a:xfrm>
            <a:off x="982482" y="41678"/>
            <a:ext cx="4537136" cy="6726383"/>
          </a:xfrm>
          <a:prstGeom prst="rect">
            <a:avLst/>
          </a:prstGeom>
        </p:spPr>
      </p:pic>
      <p:pic>
        <p:nvPicPr>
          <p:cNvPr id="11" name="Picture 10" descr="38% of all websites and apps comply with the legal obligation. These websites and apps with Status A, B, or C.">
            <a:extLst>
              <a:ext uri="{FF2B5EF4-FFF2-40B4-BE49-F238E27FC236}">
                <a16:creationId xmlns:a16="http://schemas.microsoft.com/office/drawing/2014/main" id="{FAEADEC5-175A-3564-8C1A-98445361EE1C}"/>
              </a:ext>
            </a:extLst>
          </p:cNvPr>
          <p:cNvPicPr>
            <a:picLocks noChangeAspect="1"/>
          </p:cNvPicPr>
          <p:nvPr/>
        </p:nvPicPr>
        <p:blipFill rotWithShape="1">
          <a:blip r:embed="rId4"/>
          <a:srcRect l="2637" t="7503"/>
          <a:stretch/>
        </p:blipFill>
        <p:spPr>
          <a:xfrm>
            <a:off x="5700423" y="985744"/>
            <a:ext cx="5942215" cy="1191768"/>
          </a:xfrm>
          <a:prstGeom prst="rect">
            <a:avLst/>
          </a:prstGeom>
        </p:spPr>
      </p:pic>
      <p:pic>
        <p:nvPicPr>
          <p:cNvPr id="13" name="Picture 12" descr="6% of website and apps meet accessibility requirements. These are all websites and apps with a Status A.">
            <a:extLst>
              <a:ext uri="{FF2B5EF4-FFF2-40B4-BE49-F238E27FC236}">
                <a16:creationId xmlns:a16="http://schemas.microsoft.com/office/drawing/2014/main" id="{31C1F838-331B-F388-CB58-3F132A96CEF3}"/>
              </a:ext>
            </a:extLst>
          </p:cNvPr>
          <p:cNvPicPr>
            <a:picLocks noChangeAspect="1"/>
          </p:cNvPicPr>
          <p:nvPr/>
        </p:nvPicPr>
        <p:blipFill>
          <a:blip r:embed="rId5"/>
          <a:stretch>
            <a:fillRect/>
          </a:stretch>
        </p:blipFill>
        <p:spPr>
          <a:xfrm>
            <a:off x="5519617" y="2504784"/>
            <a:ext cx="6303828" cy="1191768"/>
          </a:xfrm>
          <a:prstGeom prst="rect">
            <a:avLst/>
          </a:prstGeom>
        </p:spPr>
      </p:pic>
      <p:sp>
        <p:nvSpPr>
          <p:cNvPr id="14" name="TextBox 13">
            <a:extLst>
              <a:ext uri="{FF2B5EF4-FFF2-40B4-BE49-F238E27FC236}">
                <a16:creationId xmlns:a16="http://schemas.microsoft.com/office/drawing/2014/main" id="{C7ABEC26-3AFD-98F8-ED83-94D9EA937999}"/>
              </a:ext>
            </a:extLst>
          </p:cNvPr>
          <p:cNvSpPr txBox="1"/>
          <p:nvPr/>
        </p:nvSpPr>
        <p:spPr>
          <a:xfrm>
            <a:off x="5904854" y="4432515"/>
            <a:ext cx="5918591" cy="1200329"/>
          </a:xfrm>
          <a:prstGeom prst="rect">
            <a:avLst/>
          </a:prstGeom>
          <a:noFill/>
        </p:spPr>
        <p:txBody>
          <a:bodyPr wrap="square" rtlCol="0">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Certainly, that’s room for improvement – but you can’t improve what you don’t measure, so this is a good first step!</a:t>
            </a:r>
          </a:p>
        </p:txBody>
      </p:sp>
      <p:sp>
        <p:nvSpPr>
          <p:cNvPr id="9" name="TextBox 8">
            <a:extLst>
              <a:ext uri="{FF2B5EF4-FFF2-40B4-BE49-F238E27FC236}">
                <a16:creationId xmlns:a16="http://schemas.microsoft.com/office/drawing/2014/main" id="{AF026381-767C-6820-A768-A667003B47EF}"/>
              </a:ext>
            </a:extLst>
          </p:cNvPr>
          <p:cNvSpPr txBox="1"/>
          <p:nvPr/>
        </p:nvSpPr>
        <p:spPr>
          <a:xfrm>
            <a:off x="6558004" y="6422859"/>
            <a:ext cx="6098582" cy="369332"/>
          </a:xfrm>
          <a:prstGeom prst="rect">
            <a:avLst/>
          </a:prstGeom>
          <a:noFill/>
        </p:spPr>
        <p:txBody>
          <a:bodyPr wrap="square">
            <a:spAutoFit/>
          </a:bodyPr>
          <a:lstStyle/>
          <a:p>
            <a:r>
              <a:rPr lang="en-GB" dirty="0">
                <a:latin typeface="Open Sans" panose="020B0606030504020204" pitchFamily="34" charset="0"/>
              </a:rPr>
              <a:t>Source: </a:t>
            </a:r>
            <a:r>
              <a:rPr lang="en-GB" dirty="0">
                <a:latin typeface="Open Sans" panose="020B0606030504020204" pitchFamily="34" charset="0"/>
                <a:hlinkClick r:id="rId6">
                  <a:extLst>
                    <a:ext uri="{A12FA001-AC4F-418D-AE19-62706E023703}">
                      <ahyp:hlinkClr xmlns:ahyp="http://schemas.microsoft.com/office/drawing/2018/hyperlinkcolor" val="tx"/>
                    </a:ext>
                  </a:extLst>
                </a:hlinkClick>
              </a:rPr>
              <a:t>https://dashboard.digitoegankelijk.nl/</a:t>
            </a:r>
            <a:r>
              <a:rPr lang="en-GB" dirty="0">
                <a:latin typeface="Open Sans" panose="020B0606030504020204" pitchFamily="34" charset="0"/>
              </a:rPr>
              <a:t> </a:t>
            </a:r>
          </a:p>
        </p:txBody>
      </p:sp>
    </p:spTree>
    <p:extLst>
      <p:ext uri="{BB962C8B-B14F-4D97-AF65-F5344CB8AC3E}">
        <p14:creationId xmlns:p14="http://schemas.microsoft.com/office/powerpoint/2010/main" val="346786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6376-0133-4A39-E628-1C266F338ED3}"/>
              </a:ext>
            </a:extLst>
          </p:cNvPr>
          <p:cNvSpPr>
            <a:spLocks noGrp="1"/>
          </p:cNvSpPr>
          <p:nvPr>
            <p:ph type="title"/>
          </p:nvPr>
        </p:nvSpPr>
        <p:spPr>
          <a:xfrm>
            <a:off x="1027916" y="2579914"/>
            <a:ext cx="10136167" cy="1698172"/>
          </a:xfrm>
        </p:spPr>
        <p:txBody>
          <a:bodyPr>
            <a:normAutofit fontScale="90000"/>
          </a:bodyPr>
          <a:lstStyle/>
          <a:p>
            <a:pPr algn="ctr"/>
            <a:r>
              <a:rPr lang="en-GB" sz="6000" b="1" dirty="0"/>
              <a:t>So, why should Open Science be accessible?</a:t>
            </a:r>
          </a:p>
        </p:txBody>
      </p:sp>
    </p:spTree>
    <p:extLst>
      <p:ext uri="{BB962C8B-B14F-4D97-AF65-F5344CB8AC3E}">
        <p14:creationId xmlns:p14="http://schemas.microsoft.com/office/powerpoint/2010/main" val="2802374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BD175-7584-974A-52A4-2F94801DC94E}"/>
              </a:ext>
            </a:extLst>
          </p:cNvPr>
          <p:cNvSpPr>
            <a:spLocks noGrp="1"/>
          </p:cNvSpPr>
          <p:nvPr>
            <p:ph type="title"/>
          </p:nvPr>
        </p:nvSpPr>
        <p:spPr>
          <a:xfrm>
            <a:off x="838200" y="947057"/>
            <a:ext cx="10515600" cy="865551"/>
          </a:xfrm>
        </p:spPr>
        <p:txBody>
          <a:bodyPr>
            <a:normAutofit/>
          </a:bodyPr>
          <a:lstStyle/>
          <a:p>
            <a:r>
              <a:rPr lang="en-GB" sz="4400" dirty="0"/>
              <a:t>If you need reasons:</a:t>
            </a:r>
          </a:p>
        </p:txBody>
      </p:sp>
      <p:sp>
        <p:nvSpPr>
          <p:cNvPr id="3" name="Content Placeholder 2">
            <a:extLst>
              <a:ext uri="{FF2B5EF4-FFF2-40B4-BE49-F238E27FC236}">
                <a16:creationId xmlns:a16="http://schemas.microsoft.com/office/drawing/2014/main" id="{4273AE2F-98B0-18DE-7C1F-94139D4C832B}"/>
              </a:ext>
            </a:extLst>
          </p:cNvPr>
          <p:cNvSpPr>
            <a:spLocks noGrp="1"/>
          </p:cNvSpPr>
          <p:nvPr>
            <p:ph idx="1"/>
          </p:nvPr>
        </p:nvSpPr>
        <p:spPr>
          <a:xfrm>
            <a:off x="838200" y="1812608"/>
            <a:ext cx="10515600" cy="4867161"/>
          </a:xfrm>
        </p:spPr>
        <p:txBody>
          <a:bodyPr>
            <a:normAutofit lnSpcReduction="10000"/>
          </a:bodyPr>
          <a:lstStyle/>
          <a:p>
            <a:pPr marL="342900" indent="-342900">
              <a:buFont typeface="Arial" panose="020B0604020202020204" pitchFamily="34" charset="0"/>
              <a:buChar char="•"/>
            </a:pPr>
            <a:r>
              <a:rPr lang="en-GB" sz="2800" dirty="0"/>
              <a:t>Legal (already covered)</a:t>
            </a:r>
          </a:p>
          <a:p>
            <a:pPr marL="881063" lvl="1" indent="-342900"/>
            <a:r>
              <a:rPr lang="en-GB" sz="2000" dirty="0"/>
              <a:t>Especially web-based platforms or initiatives</a:t>
            </a:r>
          </a:p>
          <a:p>
            <a:pPr marL="342900" indent="-342900">
              <a:buFont typeface="Arial" panose="020B0604020202020204" pitchFamily="34" charset="0"/>
              <a:buChar char="•"/>
            </a:pPr>
            <a:r>
              <a:rPr lang="en-GB" sz="2800" dirty="0"/>
              <a:t>Ethical</a:t>
            </a:r>
          </a:p>
          <a:p>
            <a:pPr marL="881063" lvl="1" indent="-342900"/>
            <a:r>
              <a:rPr lang="en-GB" sz="2000" dirty="0"/>
              <a:t>Science is for the benefit of </a:t>
            </a:r>
            <a:r>
              <a:rPr lang="en-GB" sz="2000" b="1" u="sng" dirty="0"/>
              <a:t>all</a:t>
            </a:r>
            <a:r>
              <a:rPr lang="en-GB" sz="2000" dirty="0"/>
              <a:t> of society</a:t>
            </a:r>
          </a:p>
          <a:p>
            <a:pPr marL="881063" lvl="1" indent="-342900"/>
            <a:r>
              <a:rPr lang="en-GB" sz="2000" dirty="0"/>
              <a:t>Funding comes from the taxpayers</a:t>
            </a:r>
          </a:p>
          <a:p>
            <a:pPr marL="881063" lvl="1" indent="-342900"/>
            <a:r>
              <a:rPr lang="en-GB" sz="2000" dirty="0"/>
              <a:t>Education and the so-called “leaky pipeline” is unjust</a:t>
            </a:r>
          </a:p>
          <a:p>
            <a:pPr marL="342900" indent="-342900">
              <a:buFont typeface="Arial" panose="020B0604020202020204" pitchFamily="34" charset="0"/>
              <a:buChar char="•"/>
            </a:pPr>
            <a:r>
              <a:rPr lang="en-GB" sz="2800" dirty="0"/>
              <a:t>Moral</a:t>
            </a:r>
          </a:p>
          <a:p>
            <a:pPr marL="881063" lvl="1" indent="-342900"/>
            <a:r>
              <a:rPr lang="en-GB" sz="2000" dirty="0"/>
              <a:t>Now you know that there’s an issue – do you ignore it?</a:t>
            </a:r>
          </a:p>
          <a:p>
            <a:pPr marL="881063" lvl="1" indent="-342900"/>
            <a:r>
              <a:rPr lang="en-GB" sz="2000" dirty="0"/>
              <a:t>Establishing workflows and adhering to standards could benefit you one day</a:t>
            </a:r>
          </a:p>
          <a:p>
            <a:pPr marL="342900" indent="-342900">
              <a:buFont typeface="Arial" panose="020B0604020202020204" pitchFamily="34" charset="0"/>
              <a:buChar char="•"/>
            </a:pPr>
            <a:r>
              <a:rPr lang="en-GB" sz="2800" dirty="0"/>
              <a:t>Practical/”</a:t>
            </a:r>
            <a:r>
              <a:rPr lang="en-GB" sz="2800" dirty="0">
                <a:hlinkClick r:id="rId2">
                  <a:extLst>
                    <a:ext uri="{A12FA001-AC4F-418D-AE19-62706E023703}">
                      <ahyp:hlinkClr xmlns:ahyp="http://schemas.microsoft.com/office/drawing/2018/hyperlinkcolor" val="tx"/>
                    </a:ext>
                  </a:extLst>
                </a:hlinkClick>
              </a:rPr>
              <a:t>business case</a:t>
            </a:r>
            <a:r>
              <a:rPr lang="en-GB" sz="2800" dirty="0"/>
              <a:t>”</a:t>
            </a:r>
          </a:p>
          <a:p>
            <a:pPr marL="881063" lvl="1" indent="-342900"/>
            <a:r>
              <a:rPr lang="en-GB" sz="2000" dirty="0"/>
              <a:t>More diverse perspectives improve scientific output (so researchers and citizens alike)</a:t>
            </a:r>
          </a:p>
          <a:p>
            <a:pPr marL="881063" lvl="1" indent="-342900"/>
            <a:r>
              <a:rPr lang="en-GB" sz="2000" dirty="0"/>
              <a:t>Accessibility features help beyond those with disabilities</a:t>
            </a:r>
          </a:p>
        </p:txBody>
      </p:sp>
      <p:pic>
        <p:nvPicPr>
          <p:cNvPr id="4" name="Picture 3">
            <a:extLst>
              <a:ext uri="{FF2B5EF4-FFF2-40B4-BE49-F238E27FC236}">
                <a16:creationId xmlns:a16="http://schemas.microsoft.com/office/drawing/2014/main" id="{6E2A81A2-4A82-8317-F2A3-D3C8EAE8AB1A}"/>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8530922" y="178231"/>
            <a:ext cx="2570205" cy="2570205"/>
          </a:xfrm>
          <a:prstGeom prst="rect">
            <a:avLst/>
          </a:prstGeom>
        </p:spPr>
      </p:pic>
    </p:spTree>
    <p:extLst>
      <p:ext uri="{BB962C8B-B14F-4D97-AF65-F5344CB8AC3E}">
        <p14:creationId xmlns:p14="http://schemas.microsoft.com/office/powerpoint/2010/main" val="368615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6376-0133-4A39-E628-1C266F338ED3}"/>
              </a:ext>
            </a:extLst>
          </p:cNvPr>
          <p:cNvSpPr>
            <a:spLocks noGrp="1"/>
          </p:cNvSpPr>
          <p:nvPr>
            <p:ph type="title"/>
          </p:nvPr>
        </p:nvSpPr>
        <p:spPr>
          <a:xfrm>
            <a:off x="1986624" y="2199544"/>
            <a:ext cx="8218752" cy="2458911"/>
          </a:xfrm>
        </p:spPr>
        <p:txBody>
          <a:bodyPr>
            <a:normAutofit fontScale="90000"/>
          </a:bodyPr>
          <a:lstStyle/>
          <a:p>
            <a:pPr algn="ctr"/>
            <a:r>
              <a:rPr lang="en-GB" sz="6000" b="1" dirty="0"/>
              <a:t>Okay, but how can Open Science be more accessible?</a:t>
            </a:r>
          </a:p>
        </p:txBody>
      </p:sp>
    </p:spTree>
    <p:extLst>
      <p:ext uri="{BB962C8B-B14F-4D97-AF65-F5344CB8AC3E}">
        <p14:creationId xmlns:p14="http://schemas.microsoft.com/office/powerpoint/2010/main" val="3166153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65310-70A0-F91C-584D-94EA52FD1136}"/>
              </a:ext>
            </a:extLst>
          </p:cNvPr>
          <p:cNvSpPr>
            <a:spLocks noGrp="1"/>
          </p:cNvSpPr>
          <p:nvPr>
            <p:ph type="title"/>
          </p:nvPr>
        </p:nvSpPr>
        <p:spPr>
          <a:xfrm>
            <a:off x="1486301" y="782369"/>
            <a:ext cx="4609699" cy="2646630"/>
          </a:xfrm>
        </p:spPr>
        <p:txBody>
          <a:bodyPr/>
          <a:lstStyle/>
          <a:p>
            <a:r>
              <a:rPr lang="en-GB" dirty="0"/>
              <a:t>UNESCO Open Science Pillars</a:t>
            </a:r>
          </a:p>
        </p:txBody>
      </p:sp>
      <p:sp>
        <p:nvSpPr>
          <p:cNvPr id="6" name="Content Placeholder 2">
            <a:extLst>
              <a:ext uri="{FF2B5EF4-FFF2-40B4-BE49-F238E27FC236}">
                <a16:creationId xmlns:a16="http://schemas.microsoft.com/office/drawing/2014/main" id="{A4C3C9B1-375E-76D1-0345-A509189F040D}"/>
              </a:ext>
            </a:extLst>
          </p:cNvPr>
          <p:cNvSpPr>
            <a:spLocks noGrp="1"/>
          </p:cNvSpPr>
          <p:nvPr>
            <p:ph idx="1"/>
          </p:nvPr>
        </p:nvSpPr>
        <p:spPr>
          <a:xfrm>
            <a:off x="1486301" y="4092949"/>
            <a:ext cx="4359441" cy="1802106"/>
          </a:xfrm>
        </p:spPr>
        <p:txBody>
          <a:bodyPr>
            <a:normAutofit/>
          </a:bodyPr>
          <a:lstStyle/>
          <a:p>
            <a:r>
              <a:rPr lang="en-GB" sz="2800" dirty="0"/>
              <a:t>Accessibility can be assessed in each of these elements – some more explicit than others</a:t>
            </a:r>
            <a:endParaRPr lang="en-GB" sz="2400" dirty="0"/>
          </a:p>
        </p:txBody>
      </p:sp>
      <p:pic>
        <p:nvPicPr>
          <p:cNvPr id="5" name="Picture 4" descr="UNESCO Open Science pillars, which resemble a puzzle set with four interlocking sections. Open scientific knowledge, which includes scientific publications, open research data, open educational resources, open source software and code, and open hardware. Open science infrastructures includes virtual and physical. Open engagement of societal actors includes crowdfunding, crowd sourcing, scientific volunteering, and citizen and participatory science. The final piece is open dialogue with other knowledge systems which includes local communities, marginalised scholars, and indigenous peoples.">
            <a:extLst>
              <a:ext uri="{FF2B5EF4-FFF2-40B4-BE49-F238E27FC236}">
                <a16:creationId xmlns:a16="http://schemas.microsoft.com/office/drawing/2014/main" id="{8B0B550A-E763-5884-3A9E-A4BDE9F9EEC6}"/>
              </a:ext>
            </a:extLst>
          </p:cNvPr>
          <p:cNvPicPr>
            <a:picLocks noChangeAspect="1"/>
          </p:cNvPicPr>
          <p:nvPr/>
        </p:nvPicPr>
        <p:blipFill rotWithShape="1">
          <a:blip r:embed="rId3"/>
          <a:srcRect l="4721" t="6425" r="4871" b="7668"/>
          <a:stretch/>
        </p:blipFill>
        <p:spPr>
          <a:xfrm>
            <a:off x="5588267" y="298993"/>
            <a:ext cx="5592278" cy="6260013"/>
          </a:xfrm>
          <a:prstGeom prst="rect">
            <a:avLst/>
          </a:prstGeom>
        </p:spPr>
      </p:pic>
      <p:sp>
        <p:nvSpPr>
          <p:cNvPr id="7" name="Tijdelijke aanduiding voor inhoud 2">
            <a:extLst>
              <a:ext uri="{FF2B5EF4-FFF2-40B4-BE49-F238E27FC236}">
                <a16:creationId xmlns:a16="http://schemas.microsoft.com/office/drawing/2014/main" id="{1457A8AB-8EE6-3C4C-29CD-07E84C05643F}"/>
              </a:ext>
            </a:extLst>
          </p:cNvPr>
          <p:cNvSpPr txBox="1">
            <a:spLocks/>
          </p:cNvSpPr>
          <p:nvPr/>
        </p:nvSpPr>
        <p:spPr>
          <a:xfrm>
            <a:off x="7522028" y="6465116"/>
            <a:ext cx="2068286" cy="3928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38163" indent="-268288"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08038" indent="-26987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077913" indent="-2698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346200" indent="-2682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hlinkClick r:id="rId4">
                  <a:extLst>
                    <a:ext uri="{A12FA001-AC4F-418D-AE19-62706E023703}">
                      <ahyp:hlinkClr xmlns:ahyp="http://schemas.microsoft.com/office/drawing/2018/hyperlinkcolor" val="tx"/>
                    </a:ext>
                  </a:extLst>
                </a:hlinkClick>
              </a:rPr>
              <a:t>UNESCO</a:t>
            </a:r>
            <a:endParaRPr lang="nl-NL" dirty="0"/>
          </a:p>
        </p:txBody>
      </p:sp>
    </p:spTree>
    <p:extLst>
      <p:ext uri="{BB962C8B-B14F-4D97-AF65-F5344CB8AC3E}">
        <p14:creationId xmlns:p14="http://schemas.microsoft.com/office/powerpoint/2010/main" val="4271526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8327BE-2AE5-CC76-A711-15A3B3DA02FE}"/>
              </a:ext>
            </a:extLst>
          </p:cNvPr>
          <p:cNvSpPr>
            <a:spLocks noGrp="1"/>
          </p:cNvSpPr>
          <p:nvPr>
            <p:ph type="title"/>
          </p:nvPr>
        </p:nvSpPr>
        <p:spPr>
          <a:xfrm>
            <a:off x="1651649" y="1103549"/>
            <a:ext cx="3439886" cy="3301184"/>
          </a:xfrm>
        </p:spPr>
        <p:txBody>
          <a:bodyPr/>
          <a:lstStyle/>
          <a:p>
            <a:r>
              <a:rPr lang="nl-NL" dirty="0"/>
              <a:t>The Research Data Life </a:t>
            </a:r>
            <a:r>
              <a:rPr lang="nl-NL" dirty="0" err="1"/>
              <a:t>Cycle</a:t>
            </a:r>
            <a:endParaRPr lang="nl-NL" dirty="0"/>
          </a:p>
        </p:txBody>
      </p:sp>
      <p:sp>
        <p:nvSpPr>
          <p:cNvPr id="3" name="Tijdelijke aanduiding voor inhoud 2">
            <a:extLst>
              <a:ext uri="{FF2B5EF4-FFF2-40B4-BE49-F238E27FC236}">
                <a16:creationId xmlns:a16="http://schemas.microsoft.com/office/drawing/2014/main" id="{2E9A2731-8DFA-5E0A-431E-C246EE9928BF}"/>
              </a:ext>
            </a:extLst>
          </p:cNvPr>
          <p:cNvSpPr>
            <a:spLocks noGrp="1"/>
          </p:cNvSpPr>
          <p:nvPr>
            <p:ph idx="1"/>
          </p:nvPr>
        </p:nvSpPr>
        <p:spPr>
          <a:xfrm>
            <a:off x="7303111" y="6435271"/>
            <a:ext cx="2506120" cy="392884"/>
          </a:xfrm>
        </p:spPr>
        <p:txBody>
          <a:bodyPr/>
          <a:lstStyle/>
          <a:p>
            <a:pPr algn="ctr"/>
            <a:r>
              <a:rPr lang="nl-NL" dirty="0">
                <a:hlinkClick r:id="rId3">
                  <a:extLst>
                    <a:ext uri="{A12FA001-AC4F-418D-AE19-62706E023703}">
                      <ahyp:hlinkClr xmlns:ahyp="http://schemas.microsoft.com/office/drawing/2018/hyperlinkcolor" val="tx"/>
                    </a:ext>
                  </a:extLst>
                </a:hlinkClick>
              </a:rPr>
              <a:t>UK Data Service</a:t>
            </a:r>
            <a:endParaRPr lang="nl-NL" dirty="0"/>
          </a:p>
        </p:txBody>
      </p:sp>
      <p:graphicFrame>
        <p:nvGraphicFramePr>
          <p:cNvPr id="4" name="Diagram1" descr="Diagram showing the data life cycle: Plan for data, then collectdata, then analyse &amp; process data, then publish &amp; share data, then preserve, then re-use date, then back to plan for data">
            <a:extLst>
              <a:ext uri="{FF2B5EF4-FFF2-40B4-BE49-F238E27FC236}">
                <a16:creationId xmlns:a16="http://schemas.microsoft.com/office/drawing/2014/main" id="{3217CEB5-01E3-505A-A6C7-EB793943F883}"/>
              </a:ext>
            </a:extLst>
          </p:cNvPr>
          <p:cNvGraphicFramePr/>
          <p:nvPr>
            <p:extLst>
              <p:ext uri="{D42A27DB-BD31-4B8C-83A1-F6EECF244321}">
                <p14:modId xmlns:p14="http://schemas.microsoft.com/office/powerpoint/2010/main" val="1642715204"/>
              </p:ext>
            </p:extLst>
          </p:nvPr>
        </p:nvGraphicFramePr>
        <p:xfrm>
          <a:off x="4365171" y="292358"/>
          <a:ext cx="8382000" cy="60785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61352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032E7-D14A-2D0D-B356-B2ECD15953E2}"/>
              </a:ext>
            </a:extLst>
          </p:cNvPr>
          <p:cNvSpPr>
            <a:spLocks noGrp="1"/>
          </p:cNvSpPr>
          <p:nvPr>
            <p:ph type="title"/>
          </p:nvPr>
        </p:nvSpPr>
        <p:spPr/>
        <p:txBody>
          <a:bodyPr>
            <a:normAutofit/>
          </a:bodyPr>
          <a:lstStyle/>
          <a:p>
            <a:r>
              <a:rPr lang="en-GB" sz="3600" b="1" dirty="0"/>
              <a:t>Plan for Data:</a:t>
            </a:r>
            <a:r>
              <a:rPr lang="en-GB" sz="3600" dirty="0"/>
              <a:t> Citizen Science &amp; Co-Creation</a:t>
            </a:r>
          </a:p>
        </p:txBody>
      </p:sp>
      <p:sp>
        <p:nvSpPr>
          <p:cNvPr id="3" name="Content Placeholder 2">
            <a:extLst>
              <a:ext uri="{FF2B5EF4-FFF2-40B4-BE49-F238E27FC236}">
                <a16:creationId xmlns:a16="http://schemas.microsoft.com/office/drawing/2014/main" id="{F752DCC7-4379-5FDA-A603-0AC7EB2CACBD}"/>
              </a:ext>
            </a:extLst>
          </p:cNvPr>
          <p:cNvSpPr>
            <a:spLocks noGrp="1"/>
          </p:cNvSpPr>
          <p:nvPr>
            <p:ph idx="1"/>
          </p:nvPr>
        </p:nvSpPr>
        <p:spPr/>
        <p:txBody>
          <a:bodyPr/>
          <a:lstStyle/>
          <a:p>
            <a:r>
              <a:rPr lang="en-GB" sz="2800" b="1" dirty="0"/>
              <a:t>Question: </a:t>
            </a:r>
            <a:r>
              <a:rPr lang="en-GB" sz="2800" dirty="0"/>
              <a:t>Who is involved in a citizen science or co-creation initiative? </a:t>
            </a:r>
          </a:p>
          <a:p>
            <a:r>
              <a:rPr lang="en-GB" sz="2800" dirty="0"/>
              <a:t>Is accessibility mentioned in the project planning for the entire process?</a:t>
            </a:r>
          </a:p>
          <a:p>
            <a:endParaRPr lang="en-GB" dirty="0"/>
          </a:p>
          <a:p>
            <a:pPr marL="538163" lvl="2" indent="0">
              <a:buNone/>
            </a:pPr>
            <a:r>
              <a:rPr lang="en-GB" sz="2800" dirty="0"/>
              <a:t>Example: </a:t>
            </a:r>
            <a:r>
              <a:rPr lang="en-GB" sz="2800" dirty="0">
                <a:hlinkClick r:id="rId2">
                  <a:extLst>
                    <a:ext uri="{A12FA001-AC4F-418D-AE19-62706E023703}">
                      <ahyp:hlinkClr xmlns:ahyp="http://schemas.microsoft.com/office/drawing/2018/hyperlinkcolor" val="tx"/>
                    </a:ext>
                  </a:extLst>
                </a:hlinkClick>
              </a:rPr>
              <a:t>MuseIT</a:t>
            </a:r>
            <a:endParaRPr lang="en-GB" sz="2800" dirty="0"/>
          </a:p>
          <a:p>
            <a:pPr marL="1150938" lvl="2" indent="-342900"/>
            <a:r>
              <a:rPr lang="en-GB" sz="2800" dirty="0"/>
              <a:t>Music co-creation</a:t>
            </a:r>
          </a:p>
          <a:p>
            <a:pPr marL="1150938" lvl="2" indent="-342900"/>
            <a:r>
              <a:rPr lang="en-GB" sz="2800" dirty="0"/>
              <a:t>Haptic feedback</a:t>
            </a:r>
          </a:p>
          <a:p>
            <a:pPr marL="1150938" lvl="2" indent="-342900"/>
            <a:r>
              <a:rPr lang="en-GB" sz="2800" dirty="0"/>
              <a:t>Experiencing CH in VR</a:t>
            </a:r>
          </a:p>
        </p:txBody>
      </p:sp>
      <p:pic>
        <p:nvPicPr>
          <p:cNvPr id="5" name="Picture 4" descr="A logo with hands holding hexagons that contain an art palette, a vase, and a music note. The word MuseIT in the center">
            <a:extLst>
              <a:ext uri="{FF2B5EF4-FFF2-40B4-BE49-F238E27FC236}">
                <a16:creationId xmlns:a16="http://schemas.microsoft.com/office/drawing/2014/main" id="{A1E96C6C-3FD9-0B74-4FED-0ADD26C059DA}"/>
              </a:ext>
            </a:extLst>
          </p:cNvPr>
          <p:cNvPicPr>
            <a:picLocks noChangeAspect="1"/>
          </p:cNvPicPr>
          <p:nvPr/>
        </p:nvPicPr>
        <p:blipFill>
          <a:blip r:embed="rId3"/>
          <a:stretch>
            <a:fillRect/>
          </a:stretch>
        </p:blipFill>
        <p:spPr>
          <a:xfrm>
            <a:off x="7609663" y="3533418"/>
            <a:ext cx="2869539" cy="2837537"/>
          </a:xfrm>
          <a:prstGeom prst="rect">
            <a:avLst/>
          </a:prstGeom>
        </p:spPr>
      </p:pic>
    </p:spTree>
    <p:extLst>
      <p:ext uri="{BB962C8B-B14F-4D97-AF65-F5344CB8AC3E}">
        <p14:creationId xmlns:p14="http://schemas.microsoft.com/office/powerpoint/2010/main" val="107192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532C-621E-1579-B50C-F4CFB412CB43}"/>
              </a:ext>
            </a:extLst>
          </p:cNvPr>
          <p:cNvSpPr>
            <a:spLocks noGrp="1"/>
          </p:cNvSpPr>
          <p:nvPr>
            <p:ph type="title"/>
          </p:nvPr>
        </p:nvSpPr>
        <p:spPr>
          <a:xfrm>
            <a:off x="838200" y="683416"/>
            <a:ext cx="10878519" cy="1022194"/>
          </a:xfrm>
        </p:spPr>
        <p:txBody>
          <a:bodyPr>
            <a:normAutofit/>
          </a:bodyPr>
          <a:lstStyle/>
          <a:p>
            <a:r>
              <a:rPr lang="en-GB" sz="3600" b="1" dirty="0"/>
              <a:t>Analysing &amp; Processing Data:</a:t>
            </a:r>
            <a:r>
              <a:rPr lang="en-GB" sz="3600" dirty="0"/>
              <a:t> </a:t>
            </a:r>
            <a:r>
              <a:rPr lang="en-GB" sz="3600" dirty="0" err="1"/>
              <a:t>eNotebooks</a:t>
            </a:r>
            <a:endParaRPr lang="en-GB" sz="3600" dirty="0"/>
          </a:p>
        </p:txBody>
      </p:sp>
      <p:sp>
        <p:nvSpPr>
          <p:cNvPr id="4" name="Content Placeholder 2">
            <a:extLst>
              <a:ext uri="{FF2B5EF4-FFF2-40B4-BE49-F238E27FC236}">
                <a16:creationId xmlns:a16="http://schemas.microsoft.com/office/drawing/2014/main" id="{7F07CE96-9B43-7966-8718-1F1735F641CF}"/>
              </a:ext>
            </a:extLst>
          </p:cNvPr>
          <p:cNvSpPr>
            <a:spLocks noGrp="1"/>
          </p:cNvSpPr>
          <p:nvPr>
            <p:ph idx="1"/>
          </p:nvPr>
        </p:nvSpPr>
        <p:spPr>
          <a:xfrm>
            <a:off x="838200" y="1812609"/>
            <a:ext cx="10515600" cy="1616392"/>
          </a:xfrm>
        </p:spPr>
        <p:txBody>
          <a:bodyPr>
            <a:normAutofit/>
          </a:bodyPr>
          <a:lstStyle/>
          <a:p>
            <a:r>
              <a:rPr lang="en-GB" sz="2800" b="1" dirty="0"/>
              <a:t>Question: </a:t>
            </a:r>
            <a:r>
              <a:rPr lang="en-GB" sz="2800" dirty="0"/>
              <a:t>In your work, do you use </a:t>
            </a:r>
            <a:r>
              <a:rPr lang="en-GB" sz="2800" dirty="0" err="1"/>
              <a:t>Jupyter</a:t>
            </a:r>
            <a:r>
              <a:rPr lang="en-GB" sz="2800" dirty="0"/>
              <a:t> notebooks? </a:t>
            </a:r>
          </a:p>
        </p:txBody>
      </p:sp>
      <p:pic>
        <p:nvPicPr>
          <p:cNvPr id="6" name="Picture 5" descr="screenshot of journal article, “Notably Inaccessible - Data Driven Underestanding of Data Science Notebook (In)Accessibilility” by Venkatesh Potluri, Sudheesh Singanamalla, Nussara Tieanklin, Jennifer Mankoff. Proceedings of the 25th International ACM SIGACCESS conference on Computers and Accessibility, October 2023.">
            <a:hlinkClick r:id="rId2"/>
            <a:extLst>
              <a:ext uri="{FF2B5EF4-FFF2-40B4-BE49-F238E27FC236}">
                <a16:creationId xmlns:a16="http://schemas.microsoft.com/office/drawing/2014/main" id="{69A591EC-D225-05C7-E28E-50B5FCF286DD}"/>
              </a:ext>
            </a:extLst>
          </p:cNvPr>
          <p:cNvPicPr>
            <a:picLocks noChangeAspect="1"/>
          </p:cNvPicPr>
          <p:nvPr/>
        </p:nvPicPr>
        <p:blipFill>
          <a:blip r:embed="rId3"/>
          <a:stretch>
            <a:fillRect/>
          </a:stretch>
        </p:blipFill>
        <p:spPr>
          <a:xfrm>
            <a:off x="1135250" y="2620805"/>
            <a:ext cx="10348993" cy="3158143"/>
          </a:xfrm>
          <a:prstGeom prst="rect">
            <a:avLst/>
          </a:prstGeom>
        </p:spPr>
      </p:pic>
      <p:sp>
        <p:nvSpPr>
          <p:cNvPr id="7" name="Content Placeholder 2">
            <a:extLst>
              <a:ext uri="{FF2B5EF4-FFF2-40B4-BE49-F238E27FC236}">
                <a16:creationId xmlns:a16="http://schemas.microsoft.com/office/drawing/2014/main" id="{5AF2B300-7A86-BBC6-B419-D1E4EBEB3014}"/>
              </a:ext>
            </a:extLst>
          </p:cNvPr>
          <p:cNvSpPr txBox="1">
            <a:spLocks/>
          </p:cNvSpPr>
          <p:nvPr/>
        </p:nvSpPr>
        <p:spPr>
          <a:xfrm>
            <a:off x="838200" y="6049804"/>
            <a:ext cx="10515600" cy="537340"/>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38163" indent="-268288"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08038" indent="-26987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077913" indent="-2698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346200" indent="-2682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800" dirty="0"/>
              <a:t>Potential partial solution: </a:t>
            </a:r>
            <a:r>
              <a:rPr lang="en-GB" sz="2800" dirty="0">
                <a:hlinkClick r:id="rId4">
                  <a:extLst>
                    <a:ext uri="{A12FA001-AC4F-418D-AE19-62706E023703}">
                      <ahyp:hlinkClr xmlns:ahyp="http://schemas.microsoft.com/office/drawing/2018/hyperlinkcolor" val="tx"/>
                    </a:ext>
                  </a:extLst>
                </a:hlinkClick>
              </a:rPr>
              <a:t>matplotalt</a:t>
            </a:r>
            <a:r>
              <a:rPr lang="en-GB" sz="2800" dirty="0"/>
              <a:t>, a small python package</a:t>
            </a:r>
          </a:p>
        </p:txBody>
      </p:sp>
    </p:spTree>
    <p:extLst>
      <p:ext uri="{BB962C8B-B14F-4D97-AF65-F5344CB8AC3E}">
        <p14:creationId xmlns:p14="http://schemas.microsoft.com/office/powerpoint/2010/main" val="321465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199C-DDC0-D25E-C51B-1B31E22393D0}"/>
              </a:ext>
            </a:extLst>
          </p:cNvPr>
          <p:cNvSpPr>
            <a:spLocks noGrp="1"/>
          </p:cNvSpPr>
          <p:nvPr>
            <p:ph type="title"/>
          </p:nvPr>
        </p:nvSpPr>
        <p:spPr/>
        <p:txBody>
          <a:bodyPr>
            <a:normAutofit/>
          </a:bodyPr>
          <a:lstStyle/>
          <a:p>
            <a:r>
              <a:rPr lang="en-GB" sz="3600" b="1" dirty="0"/>
              <a:t>Publish &amp; Share Data:</a:t>
            </a:r>
            <a:r>
              <a:rPr lang="en-GB" sz="3600" dirty="0"/>
              <a:t> Accessible Articles</a:t>
            </a:r>
          </a:p>
        </p:txBody>
      </p:sp>
      <p:sp>
        <p:nvSpPr>
          <p:cNvPr id="3" name="Content Placeholder 2">
            <a:extLst>
              <a:ext uri="{FF2B5EF4-FFF2-40B4-BE49-F238E27FC236}">
                <a16:creationId xmlns:a16="http://schemas.microsoft.com/office/drawing/2014/main" id="{F86B0FBB-0A2E-B255-DC20-AF40CEEA64CA}"/>
              </a:ext>
            </a:extLst>
          </p:cNvPr>
          <p:cNvSpPr>
            <a:spLocks noGrp="1"/>
          </p:cNvSpPr>
          <p:nvPr>
            <p:ph idx="1"/>
          </p:nvPr>
        </p:nvSpPr>
        <p:spPr/>
        <p:txBody>
          <a:bodyPr>
            <a:normAutofit lnSpcReduction="10000"/>
          </a:bodyPr>
          <a:lstStyle/>
          <a:p>
            <a:r>
              <a:rPr lang="en-GB" sz="2800" b="1" dirty="0"/>
              <a:t>Question: </a:t>
            </a:r>
            <a:r>
              <a:rPr lang="en-GB" sz="2800" dirty="0"/>
              <a:t>Are your journal articles accessible once they go to the publisher? Even your Open Access ones, are they truly accessible?</a:t>
            </a:r>
          </a:p>
          <a:p>
            <a:endParaRPr lang="en-GB" sz="2800" dirty="0"/>
          </a:p>
          <a:p>
            <a:r>
              <a:rPr lang="en-GB" sz="2800" dirty="0"/>
              <a:t>Example: </a:t>
            </a:r>
            <a:r>
              <a:rPr lang="en-GB" sz="2800" dirty="0">
                <a:hlinkClick r:id="rId2">
                  <a:extLst>
                    <a:ext uri="{A12FA001-AC4F-418D-AE19-62706E023703}">
                      <ahyp:hlinkClr xmlns:ahyp="http://schemas.microsoft.com/office/drawing/2018/hyperlinkcolor" val="tx"/>
                    </a:ext>
                  </a:extLst>
                </a:hlinkClick>
              </a:rPr>
              <a:t>Accessibility Commitment from Taylor &amp; Francis</a:t>
            </a:r>
            <a:endParaRPr lang="en-GB" sz="2800" dirty="0"/>
          </a:p>
          <a:p>
            <a:endParaRPr lang="en-GB" sz="2800" dirty="0"/>
          </a:p>
          <a:p>
            <a:r>
              <a:rPr lang="en-GB" sz="2800" b="1" dirty="0"/>
              <a:t>How to find out about other publishers? </a:t>
            </a:r>
          </a:p>
          <a:p>
            <a:pPr marL="457200" indent="-457200">
              <a:buFont typeface="Arial" panose="020B0604020202020204" pitchFamily="34" charset="0"/>
              <a:buChar char="•"/>
            </a:pPr>
            <a:r>
              <a:rPr lang="en-GB" sz="2800" dirty="0"/>
              <a:t>Look for Accessibility Statement on publisher website</a:t>
            </a:r>
          </a:p>
          <a:p>
            <a:pPr marL="457200" indent="-457200">
              <a:buFont typeface="Arial" panose="020B0604020202020204" pitchFamily="34" charset="0"/>
              <a:buChar char="•"/>
            </a:pPr>
            <a:r>
              <a:rPr lang="en-GB" sz="2800" dirty="0"/>
              <a:t>Email the author contact about how they will be meeting accessibility requirements</a:t>
            </a:r>
          </a:p>
        </p:txBody>
      </p:sp>
    </p:spTree>
    <p:extLst>
      <p:ext uri="{BB962C8B-B14F-4D97-AF65-F5344CB8AC3E}">
        <p14:creationId xmlns:p14="http://schemas.microsoft.com/office/powerpoint/2010/main" val="170061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3E81-6BC4-F9D8-7005-E56C79AB64B3}"/>
              </a:ext>
            </a:extLst>
          </p:cNvPr>
          <p:cNvSpPr>
            <a:spLocks noGrp="1"/>
          </p:cNvSpPr>
          <p:nvPr>
            <p:ph type="title"/>
          </p:nvPr>
        </p:nvSpPr>
        <p:spPr/>
        <p:txBody>
          <a:bodyPr/>
          <a:lstStyle/>
          <a:p>
            <a:r>
              <a:rPr lang="en-GB" dirty="0"/>
              <a:t>Other aspects to consider:</a:t>
            </a:r>
          </a:p>
        </p:txBody>
      </p:sp>
      <p:sp>
        <p:nvSpPr>
          <p:cNvPr id="3" name="Content Placeholder 2">
            <a:extLst>
              <a:ext uri="{FF2B5EF4-FFF2-40B4-BE49-F238E27FC236}">
                <a16:creationId xmlns:a16="http://schemas.microsoft.com/office/drawing/2014/main" id="{6C585597-5641-F0EB-E900-0898971AFA51}"/>
              </a:ext>
            </a:extLst>
          </p:cNvPr>
          <p:cNvSpPr>
            <a:spLocks noGrp="1"/>
          </p:cNvSpPr>
          <p:nvPr>
            <p:ph idx="1"/>
          </p:nvPr>
        </p:nvSpPr>
        <p:spPr>
          <a:xfrm>
            <a:off x="5439385" y="1528175"/>
            <a:ext cx="6014987" cy="5035463"/>
          </a:xfrm>
        </p:spPr>
        <p:txBody>
          <a:bodyPr>
            <a:normAutofit fontScale="92500"/>
          </a:bodyPr>
          <a:lstStyle/>
          <a:p>
            <a:pPr marL="342900" indent="-342900">
              <a:buFont typeface="Arial" panose="020B0604020202020204" pitchFamily="34" charset="0"/>
              <a:buChar char="•"/>
            </a:pPr>
            <a:r>
              <a:rPr lang="en-GB" sz="2400" dirty="0"/>
              <a:t>Creation of dissemination, communication, promotional, or educational content</a:t>
            </a:r>
          </a:p>
          <a:p>
            <a:pPr marL="881063" lvl="1" indent="-342900"/>
            <a:r>
              <a:rPr lang="en-GB" sz="1800" dirty="0"/>
              <a:t>Accessible PDFs, </a:t>
            </a:r>
            <a:r>
              <a:rPr lang="en-GB" sz="1800" dirty="0" err="1"/>
              <a:t>Powerpoint</a:t>
            </a:r>
            <a:r>
              <a:rPr lang="en-GB" sz="1800" dirty="0"/>
              <a:t> slide decks, captions on videos, colour palette, image descriptions, transcripts, etc.</a:t>
            </a:r>
          </a:p>
          <a:p>
            <a:pPr marL="342900" indent="-342900">
              <a:buFont typeface="Arial" panose="020B0604020202020204" pitchFamily="34" charset="0"/>
              <a:buChar char="•"/>
            </a:pPr>
            <a:r>
              <a:rPr lang="en-GB" sz="2400" dirty="0"/>
              <a:t>Networking and community events</a:t>
            </a:r>
          </a:p>
          <a:p>
            <a:pPr marL="881063" lvl="1" indent="-342900"/>
            <a:r>
              <a:rPr lang="en-GB" sz="1800" dirty="0"/>
              <a:t>Accessible venues, options for access, communication of expectations</a:t>
            </a:r>
          </a:p>
          <a:p>
            <a:pPr marL="342900" indent="-342900">
              <a:buFont typeface="Arial" panose="020B0604020202020204" pitchFamily="34" charset="0"/>
              <a:buChar char="•"/>
            </a:pPr>
            <a:r>
              <a:rPr lang="en-GB" sz="2400" dirty="0"/>
              <a:t>Hiring and mentoring practices</a:t>
            </a:r>
          </a:p>
          <a:p>
            <a:pPr marL="881063" lvl="1" indent="-342900"/>
            <a:r>
              <a:rPr lang="en-GB" sz="1800" dirty="0"/>
              <a:t>Ensuring a safe, secure, and accessible work environment</a:t>
            </a:r>
          </a:p>
          <a:p>
            <a:pPr marL="342900" indent="-342900">
              <a:buFont typeface="Arial" panose="020B0604020202020204" pitchFamily="34" charset="0"/>
              <a:buChar char="•"/>
            </a:pPr>
            <a:r>
              <a:rPr lang="en-GB" sz="2200" dirty="0"/>
              <a:t>Funders </a:t>
            </a:r>
            <a:r>
              <a:rPr lang="en-GB" sz="2200" dirty="0">
                <a:sym typeface="Wingdings" pitchFamily="2" charset="2"/>
              </a:rPr>
              <a:t> requirements &amp; guidance from the proposal stage</a:t>
            </a:r>
            <a:endParaRPr lang="en-GB" sz="2200" dirty="0"/>
          </a:p>
          <a:p>
            <a:pPr marL="342900" indent="-342900">
              <a:buFont typeface="Arial" panose="020B0604020202020204" pitchFamily="34" charset="0"/>
              <a:buChar char="•"/>
            </a:pPr>
            <a:r>
              <a:rPr lang="en-GB" sz="2200" dirty="0"/>
              <a:t>Recognising and compensating the experience of disabled scholars and citizens</a:t>
            </a:r>
          </a:p>
        </p:txBody>
      </p:sp>
      <p:pic>
        <p:nvPicPr>
          <p:cNvPr id="4" name="Picture 3">
            <a:extLst>
              <a:ext uri="{FF2B5EF4-FFF2-40B4-BE49-F238E27FC236}">
                <a16:creationId xmlns:a16="http://schemas.microsoft.com/office/drawing/2014/main" id="{D7E7BDFC-7901-10FD-FF24-0A7667A4ECAA}"/>
              </a:ext>
              <a:ext uri="{C183D7F6-B498-43B3-948B-1728B52AA6E4}">
                <adec:decorative xmlns:adec="http://schemas.microsoft.com/office/drawing/2017/decorative" val="1"/>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538773" y="1209564"/>
            <a:ext cx="2859135" cy="2859135"/>
          </a:xfrm>
          <a:prstGeom prst="rect">
            <a:avLst/>
          </a:prstGeom>
        </p:spPr>
      </p:pic>
      <p:pic>
        <p:nvPicPr>
          <p:cNvPr id="5" name="Picture 4">
            <a:extLst>
              <a:ext uri="{FF2B5EF4-FFF2-40B4-BE49-F238E27FC236}">
                <a16:creationId xmlns:a16="http://schemas.microsoft.com/office/drawing/2014/main" id="{ABDD35EA-3241-EC78-EDAE-CCF7CC2B51CB}"/>
              </a:ext>
              <a:ext uri="{C183D7F6-B498-43B3-948B-1728B52AA6E4}">
                <adec:decorative xmlns:adec="http://schemas.microsoft.com/office/drawing/2017/decorative" val="1"/>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3196764" y="1644691"/>
            <a:ext cx="1784309" cy="1784309"/>
          </a:xfrm>
          <a:prstGeom prst="rect">
            <a:avLst/>
          </a:prstGeom>
        </p:spPr>
      </p:pic>
      <p:pic>
        <p:nvPicPr>
          <p:cNvPr id="6" name="Picture 5">
            <a:extLst>
              <a:ext uri="{FF2B5EF4-FFF2-40B4-BE49-F238E27FC236}">
                <a16:creationId xmlns:a16="http://schemas.microsoft.com/office/drawing/2014/main" id="{61149100-3EB3-03C2-DB73-DE04E6FDAA62}"/>
              </a:ext>
              <a:ext uri="{C183D7F6-B498-43B3-948B-1728B52AA6E4}">
                <adec:decorative xmlns:adec="http://schemas.microsoft.com/office/drawing/2017/decorative" val="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219363" y="3887347"/>
            <a:ext cx="1977401" cy="1977401"/>
          </a:xfrm>
          <a:prstGeom prst="rect">
            <a:avLst/>
          </a:prstGeom>
        </p:spPr>
      </p:pic>
      <p:pic>
        <p:nvPicPr>
          <p:cNvPr id="7" name="Picture 6">
            <a:extLst>
              <a:ext uri="{FF2B5EF4-FFF2-40B4-BE49-F238E27FC236}">
                <a16:creationId xmlns:a16="http://schemas.microsoft.com/office/drawing/2014/main" id="{5A10EC9C-4DDE-08B4-CF87-D559C4014586}"/>
              </a:ext>
              <a:ext uri="{C183D7F6-B498-43B3-948B-1728B52AA6E4}">
                <adec:decorative xmlns:adec="http://schemas.microsoft.com/office/drawing/2017/decorative" val="1"/>
              </a:ext>
            </a:extLst>
          </p:cNvPr>
          <p:cNvPicPr>
            <a:picLocks noChangeAspect="1"/>
          </p:cNvPicPr>
          <p:nvPr/>
        </p:nvPicPr>
        <p:blipFill>
          <a:blip r:embed="rId5">
            <a:alphaModFix amt="70000"/>
            <a:extLst>
              <a:ext uri="{28A0092B-C50C-407E-A947-70E740481C1C}">
                <a14:useLocalDpi xmlns:a14="http://schemas.microsoft.com/office/drawing/2010/main" val="0"/>
              </a:ext>
            </a:extLst>
          </a:blip>
          <a:stretch>
            <a:fillRect/>
          </a:stretch>
        </p:blipFill>
        <p:spPr>
          <a:xfrm>
            <a:off x="2717318" y="3420746"/>
            <a:ext cx="2743200" cy="2743200"/>
          </a:xfrm>
          <a:prstGeom prst="rect">
            <a:avLst/>
          </a:prstGeom>
        </p:spPr>
      </p:pic>
    </p:spTree>
    <p:extLst>
      <p:ext uri="{BB962C8B-B14F-4D97-AF65-F5344CB8AC3E}">
        <p14:creationId xmlns:p14="http://schemas.microsoft.com/office/powerpoint/2010/main" val="3675897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C8317-8137-4656-1B01-7C1073B6B0D1}"/>
              </a:ext>
            </a:extLst>
          </p:cNvPr>
          <p:cNvSpPr>
            <a:spLocks noGrp="1"/>
          </p:cNvSpPr>
          <p:nvPr>
            <p:ph type="title"/>
          </p:nvPr>
        </p:nvSpPr>
        <p:spPr>
          <a:xfrm>
            <a:off x="2833036" y="2570031"/>
            <a:ext cx="6525928" cy="1717938"/>
          </a:xfrm>
        </p:spPr>
        <p:txBody>
          <a:bodyPr>
            <a:normAutofit/>
          </a:bodyPr>
          <a:lstStyle/>
          <a:p>
            <a:pPr algn="ctr"/>
            <a:r>
              <a:rPr lang="en-GB" sz="5400" b="1" dirty="0"/>
              <a:t>Where do we go from here?</a:t>
            </a:r>
          </a:p>
        </p:txBody>
      </p:sp>
    </p:spTree>
    <p:extLst>
      <p:ext uri="{BB962C8B-B14F-4D97-AF65-F5344CB8AC3E}">
        <p14:creationId xmlns:p14="http://schemas.microsoft.com/office/powerpoint/2010/main" val="3094624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1AF68E-A8FF-2C3F-D313-4FB09A15576C}"/>
              </a:ext>
            </a:extLst>
          </p:cNvPr>
          <p:cNvSpPr>
            <a:spLocks noGrp="1"/>
          </p:cNvSpPr>
          <p:nvPr>
            <p:ph type="title"/>
          </p:nvPr>
        </p:nvSpPr>
        <p:spPr>
          <a:xfrm>
            <a:off x="2156459" y="89437"/>
            <a:ext cx="7879081" cy="1325563"/>
          </a:xfrm>
        </p:spPr>
        <p:txBody>
          <a:bodyPr/>
          <a:lstStyle/>
          <a:p>
            <a:pPr algn="ctr"/>
            <a:r>
              <a:rPr lang="en-GB" dirty="0"/>
              <a:t>Things to consider…</a:t>
            </a:r>
          </a:p>
        </p:txBody>
      </p:sp>
      <p:sp>
        <p:nvSpPr>
          <p:cNvPr id="11" name="TextBox 10">
            <a:extLst>
              <a:ext uri="{FF2B5EF4-FFF2-40B4-BE49-F238E27FC236}">
                <a16:creationId xmlns:a16="http://schemas.microsoft.com/office/drawing/2014/main" id="{F6ED516B-23E5-6059-83EF-995EEF881742}"/>
              </a:ext>
            </a:extLst>
          </p:cNvPr>
          <p:cNvSpPr txBox="1"/>
          <p:nvPr/>
        </p:nvSpPr>
        <p:spPr>
          <a:xfrm>
            <a:off x="4565382" y="1269416"/>
            <a:ext cx="3061234" cy="584775"/>
          </a:xfrm>
          <a:prstGeom prst="rect">
            <a:avLst/>
          </a:prstGeom>
          <a:noFill/>
        </p:spPr>
        <p:txBody>
          <a:bodyPr wrap="square" rtlCol="0">
            <a:spAutoFit/>
          </a:bodyPr>
          <a:lstStyle/>
          <a:p>
            <a:pPr algn="ctr"/>
            <a:r>
              <a:rPr lang="en-GB" sz="3200" u="sng" dirty="0">
                <a:latin typeface="Open Sans" panose="020B0606030504020204" pitchFamily="34" charset="0"/>
                <a:ea typeface="Open Sans" panose="020B0606030504020204" pitchFamily="34" charset="0"/>
                <a:cs typeface="Open Sans" panose="020B0606030504020204" pitchFamily="34" charset="0"/>
              </a:rPr>
              <a:t>Open Science</a:t>
            </a:r>
          </a:p>
        </p:txBody>
      </p:sp>
      <p:sp>
        <p:nvSpPr>
          <p:cNvPr id="12" name="TextBox 11">
            <a:extLst>
              <a:ext uri="{FF2B5EF4-FFF2-40B4-BE49-F238E27FC236}">
                <a16:creationId xmlns:a16="http://schemas.microsoft.com/office/drawing/2014/main" id="{5854B3C5-2586-F695-77F9-17029AE9B2A7}"/>
              </a:ext>
            </a:extLst>
          </p:cNvPr>
          <p:cNvSpPr txBox="1"/>
          <p:nvPr/>
        </p:nvSpPr>
        <p:spPr>
          <a:xfrm>
            <a:off x="7800775" y="1260265"/>
            <a:ext cx="2594810" cy="584775"/>
          </a:xfrm>
          <a:prstGeom prst="rect">
            <a:avLst/>
          </a:prstGeom>
          <a:noFill/>
        </p:spPr>
        <p:txBody>
          <a:bodyPr wrap="square" rtlCol="0">
            <a:spAutoFit/>
          </a:bodyPr>
          <a:lstStyle/>
          <a:p>
            <a:pPr algn="ctr"/>
            <a:r>
              <a:rPr lang="en-GB" sz="3200" u="sng" dirty="0">
                <a:latin typeface="Open Sans" panose="020B0606030504020204" pitchFamily="34" charset="0"/>
                <a:ea typeface="Open Sans" panose="020B0606030504020204" pitchFamily="34" charset="0"/>
                <a:cs typeface="Open Sans" panose="020B0606030504020204" pitchFamily="34" charset="0"/>
              </a:rPr>
              <a:t>Accessibility</a:t>
            </a:r>
          </a:p>
        </p:txBody>
      </p:sp>
      <p:grpSp>
        <p:nvGrpSpPr>
          <p:cNvPr id="25" name="Group 24" descr="group and individual effort">
            <a:extLst>
              <a:ext uri="{FF2B5EF4-FFF2-40B4-BE49-F238E27FC236}">
                <a16:creationId xmlns:a16="http://schemas.microsoft.com/office/drawing/2014/main" id="{32EB2B65-7C45-2774-4B81-76F585B12F27}"/>
              </a:ext>
            </a:extLst>
          </p:cNvPr>
          <p:cNvGrpSpPr/>
          <p:nvPr/>
        </p:nvGrpSpPr>
        <p:grpSpPr>
          <a:xfrm>
            <a:off x="1691472" y="1680826"/>
            <a:ext cx="3392683" cy="1310939"/>
            <a:chOff x="1691472" y="1989436"/>
            <a:chExt cx="3392683" cy="1310939"/>
          </a:xfrm>
        </p:grpSpPr>
        <p:pic>
          <p:nvPicPr>
            <p:cNvPr id="20" name="Picture 19">
              <a:extLst>
                <a:ext uri="{FF2B5EF4-FFF2-40B4-BE49-F238E27FC236}">
                  <a16:creationId xmlns:a16="http://schemas.microsoft.com/office/drawing/2014/main" id="{5A287D24-4D94-B620-9FBE-ACDB02789B4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691472" y="1989436"/>
              <a:ext cx="1310939" cy="1310939"/>
            </a:xfrm>
            <a:prstGeom prst="rect">
              <a:avLst/>
            </a:prstGeom>
          </p:spPr>
        </p:pic>
        <p:sp>
          <p:nvSpPr>
            <p:cNvPr id="21" name="TextBox 20">
              <a:extLst>
                <a:ext uri="{FF2B5EF4-FFF2-40B4-BE49-F238E27FC236}">
                  <a16:creationId xmlns:a16="http://schemas.microsoft.com/office/drawing/2014/main" id="{11363076-D24B-A105-335A-F21537576C4C}"/>
                </a:ext>
                <a:ext uri="{C183D7F6-B498-43B3-948B-1728B52AA6E4}">
                  <adec:decorative xmlns:adec="http://schemas.microsoft.com/office/drawing/2017/decorative" val="1"/>
                </a:ext>
              </a:extLst>
            </p:cNvPr>
            <p:cNvSpPr txBox="1"/>
            <p:nvPr/>
          </p:nvSpPr>
          <p:spPr>
            <a:xfrm>
              <a:off x="2986112" y="2313641"/>
              <a:ext cx="2098043" cy="707886"/>
            </a:xfrm>
            <a:prstGeom prst="rect">
              <a:avLst/>
            </a:prstGeom>
            <a:noFill/>
          </p:spPr>
          <p:txBody>
            <a:bodyPr wrap="square" rtlCol="0">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Group &amp; Individual Effort</a:t>
              </a:r>
            </a:p>
          </p:txBody>
        </p:sp>
      </p:grpSp>
      <p:grpSp>
        <p:nvGrpSpPr>
          <p:cNvPr id="26" name="Group 25" descr="funding">
            <a:extLst>
              <a:ext uri="{FF2B5EF4-FFF2-40B4-BE49-F238E27FC236}">
                <a16:creationId xmlns:a16="http://schemas.microsoft.com/office/drawing/2014/main" id="{824B015E-D9FB-A6A4-178B-36D1285D5B85}"/>
              </a:ext>
            </a:extLst>
          </p:cNvPr>
          <p:cNvGrpSpPr/>
          <p:nvPr/>
        </p:nvGrpSpPr>
        <p:grpSpPr>
          <a:xfrm>
            <a:off x="1755392" y="2863757"/>
            <a:ext cx="3086379" cy="1163319"/>
            <a:chOff x="1755392" y="3172367"/>
            <a:chExt cx="3086379" cy="1163319"/>
          </a:xfrm>
        </p:grpSpPr>
        <p:pic>
          <p:nvPicPr>
            <p:cNvPr id="14" name="Picture 13">
              <a:extLst>
                <a:ext uri="{FF2B5EF4-FFF2-40B4-BE49-F238E27FC236}">
                  <a16:creationId xmlns:a16="http://schemas.microsoft.com/office/drawing/2014/main" id="{2F4E1B3D-117A-BE01-1BC4-4CD9A932412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55392" y="3172367"/>
              <a:ext cx="1163319" cy="1163319"/>
            </a:xfrm>
            <a:prstGeom prst="rect">
              <a:avLst/>
            </a:prstGeom>
          </p:spPr>
        </p:pic>
        <p:sp>
          <p:nvSpPr>
            <p:cNvPr id="22" name="TextBox 21">
              <a:extLst>
                <a:ext uri="{FF2B5EF4-FFF2-40B4-BE49-F238E27FC236}">
                  <a16:creationId xmlns:a16="http://schemas.microsoft.com/office/drawing/2014/main" id="{4D9C28E0-78CC-C206-5549-EF97E8DD8E08}"/>
                </a:ext>
              </a:extLst>
            </p:cNvPr>
            <p:cNvSpPr txBox="1"/>
            <p:nvPr/>
          </p:nvSpPr>
          <p:spPr>
            <a:xfrm>
              <a:off x="2974470" y="3553971"/>
              <a:ext cx="1867301" cy="400110"/>
            </a:xfrm>
            <a:prstGeom prst="rect">
              <a:avLst/>
            </a:prstGeom>
            <a:noFill/>
          </p:spPr>
          <p:txBody>
            <a:bodyPr wrap="square" rtlCol="0">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Funding</a:t>
              </a:r>
            </a:p>
          </p:txBody>
        </p:sp>
      </p:grpSp>
      <p:grpSp>
        <p:nvGrpSpPr>
          <p:cNvPr id="27" name="Group 26" descr="awareness">
            <a:extLst>
              <a:ext uri="{FF2B5EF4-FFF2-40B4-BE49-F238E27FC236}">
                <a16:creationId xmlns:a16="http://schemas.microsoft.com/office/drawing/2014/main" id="{587F32C9-5407-96F0-39DF-13048145BA10}"/>
              </a:ext>
            </a:extLst>
          </p:cNvPr>
          <p:cNvGrpSpPr/>
          <p:nvPr/>
        </p:nvGrpSpPr>
        <p:grpSpPr>
          <a:xfrm>
            <a:off x="1719410" y="4027076"/>
            <a:ext cx="3122360" cy="1255061"/>
            <a:chOff x="1719410" y="4335686"/>
            <a:chExt cx="3122360" cy="1255061"/>
          </a:xfrm>
        </p:grpSpPr>
        <p:pic>
          <p:nvPicPr>
            <p:cNvPr id="18" name="Picture 17">
              <a:extLst>
                <a:ext uri="{FF2B5EF4-FFF2-40B4-BE49-F238E27FC236}">
                  <a16:creationId xmlns:a16="http://schemas.microsoft.com/office/drawing/2014/main" id="{D1D7CDC3-07B3-1DAA-9A81-82A83F6CB8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19410" y="4335686"/>
              <a:ext cx="1255061" cy="1255061"/>
            </a:xfrm>
            <a:prstGeom prst="rect">
              <a:avLst/>
            </a:prstGeom>
          </p:spPr>
        </p:pic>
        <p:sp>
          <p:nvSpPr>
            <p:cNvPr id="23" name="TextBox 22">
              <a:extLst>
                <a:ext uri="{FF2B5EF4-FFF2-40B4-BE49-F238E27FC236}">
                  <a16:creationId xmlns:a16="http://schemas.microsoft.com/office/drawing/2014/main" id="{6C2FFF89-2D5B-6B75-9114-131E5D84FA50}"/>
                </a:ext>
              </a:extLst>
            </p:cNvPr>
            <p:cNvSpPr txBox="1"/>
            <p:nvPr/>
          </p:nvSpPr>
          <p:spPr>
            <a:xfrm>
              <a:off x="2974469" y="4763161"/>
              <a:ext cx="1867301" cy="400110"/>
            </a:xfrm>
            <a:prstGeom prst="rect">
              <a:avLst/>
            </a:prstGeom>
            <a:noFill/>
          </p:spPr>
          <p:txBody>
            <a:bodyPr wrap="square" rtlCol="0">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Awareness</a:t>
              </a:r>
            </a:p>
          </p:txBody>
        </p:sp>
      </p:grpSp>
      <p:grpSp>
        <p:nvGrpSpPr>
          <p:cNvPr id="28" name="Group 27" descr="time">
            <a:extLst>
              <a:ext uri="{FF2B5EF4-FFF2-40B4-BE49-F238E27FC236}">
                <a16:creationId xmlns:a16="http://schemas.microsoft.com/office/drawing/2014/main" id="{358C14C0-2735-4008-0DA6-9742B589E7C0}"/>
              </a:ext>
            </a:extLst>
          </p:cNvPr>
          <p:cNvGrpSpPr/>
          <p:nvPr/>
        </p:nvGrpSpPr>
        <p:grpSpPr>
          <a:xfrm>
            <a:off x="1770522" y="5379711"/>
            <a:ext cx="3071248" cy="1152835"/>
            <a:chOff x="1770522" y="5688321"/>
            <a:chExt cx="3071248" cy="1152835"/>
          </a:xfrm>
        </p:grpSpPr>
        <p:pic>
          <p:nvPicPr>
            <p:cNvPr id="16" name="Picture 15">
              <a:extLst>
                <a:ext uri="{FF2B5EF4-FFF2-40B4-BE49-F238E27FC236}">
                  <a16:creationId xmlns:a16="http://schemas.microsoft.com/office/drawing/2014/main" id="{86745536-4E65-CB42-E26C-1392D2667FF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770522" y="5688321"/>
              <a:ext cx="1152835" cy="1152835"/>
            </a:xfrm>
            <a:prstGeom prst="rect">
              <a:avLst/>
            </a:prstGeom>
          </p:spPr>
        </p:pic>
        <p:sp>
          <p:nvSpPr>
            <p:cNvPr id="24" name="TextBox 23">
              <a:extLst>
                <a:ext uri="{FF2B5EF4-FFF2-40B4-BE49-F238E27FC236}">
                  <a16:creationId xmlns:a16="http://schemas.microsoft.com/office/drawing/2014/main" id="{F602174C-14C1-696D-FBDF-CD42A2184134}"/>
                </a:ext>
              </a:extLst>
            </p:cNvPr>
            <p:cNvSpPr txBox="1"/>
            <p:nvPr/>
          </p:nvSpPr>
          <p:spPr>
            <a:xfrm>
              <a:off x="2918711" y="6064683"/>
              <a:ext cx="1923059" cy="400110"/>
            </a:xfrm>
            <a:prstGeom prst="rect">
              <a:avLst/>
            </a:prstGeom>
            <a:noFill/>
          </p:spPr>
          <p:txBody>
            <a:bodyPr wrap="square" rtlCol="0">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Time</a:t>
              </a:r>
            </a:p>
          </p:txBody>
        </p:sp>
      </p:grpSp>
      <p:pic>
        <p:nvPicPr>
          <p:cNvPr id="30" name="Picture 29" descr="A green check mark in a square&#10;">
            <a:extLst>
              <a:ext uri="{FF2B5EF4-FFF2-40B4-BE49-F238E27FC236}">
                <a16:creationId xmlns:a16="http://schemas.microsoft.com/office/drawing/2014/main" id="{E1287FB6-23D8-5A17-BD45-BF0D0DA0BE42}"/>
              </a:ext>
            </a:extLst>
          </p:cNvPr>
          <p:cNvPicPr>
            <a:picLocks noChangeAspect="1"/>
          </p:cNvPicPr>
          <p:nvPr/>
        </p:nvPicPr>
        <p:blipFill>
          <a:blip r:embed="rId6"/>
          <a:stretch>
            <a:fillRect/>
          </a:stretch>
        </p:blipFill>
        <p:spPr>
          <a:xfrm>
            <a:off x="5531501" y="1734761"/>
            <a:ext cx="1128996" cy="1128996"/>
          </a:xfrm>
          <a:prstGeom prst="rect">
            <a:avLst/>
          </a:prstGeom>
        </p:spPr>
      </p:pic>
      <p:pic>
        <p:nvPicPr>
          <p:cNvPr id="31" name="Picture 30" descr="A green check mark in a square&#10;&#10;">
            <a:extLst>
              <a:ext uri="{FF2B5EF4-FFF2-40B4-BE49-F238E27FC236}">
                <a16:creationId xmlns:a16="http://schemas.microsoft.com/office/drawing/2014/main" id="{DA71D8C1-3312-5E36-6BB5-D0D865A42133}"/>
              </a:ext>
            </a:extLst>
          </p:cNvPr>
          <p:cNvPicPr>
            <a:picLocks noChangeAspect="1"/>
          </p:cNvPicPr>
          <p:nvPr/>
        </p:nvPicPr>
        <p:blipFill>
          <a:blip r:embed="rId6"/>
          <a:stretch>
            <a:fillRect/>
          </a:stretch>
        </p:blipFill>
        <p:spPr>
          <a:xfrm>
            <a:off x="5531501" y="2913213"/>
            <a:ext cx="1128996" cy="1128996"/>
          </a:xfrm>
          <a:prstGeom prst="rect">
            <a:avLst/>
          </a:prstGeom>
        </p:spPr>
      </p:pic>
      <p:pic>
        <p:nvPicPr>
          <p:cNvPr id="32" name="Picture 31" descr="A green check mark in a square&#10;&#10;">
            <a:extLst>
              <a:ext uri="{FF2B5EF4-FFF2-40B4-BE49-F238E27FC236}">
                <a16:creationId xmlns:a16="http://schemas.microsoft.com/office/drawing/2014/main" id="{7362503D-BE42-C099-48D1-E84D9CA6C1A9}"/>
              </a:ext>
            </a:extLst>
          </p:cNvPr>
          <p:cNvPicPr>
            <a:picLocks noChangeAspect="1"/>
          </p:cNvPicPr>
          <p:nvPr/>
        </p:nvPicPr>
        <p:blipFill>
          <a:blip r:embed="rId6"/>
          <a:stretch>
            <a:fillRect/>
          </a:stretch>
        </p:blipFill>
        <p:spPr>
          <a:xfrm>
            <a:off x="5531501" y="4091665"/>
            <a:ext cx="1128996" cy="1128996"/>
          </a:xfrm>
          <a:prstGeom prst="rect">
            <a:avLst/>
          </a:prstGeom>
        </p:spPr>
      </p:pic>
      <p:pic>
        <p:nvPicPr>
          <p:cNvPr id="33" name="Picture 32" descr="A green check mark in a square&#10;&#10;">
            <a:extLst>
              <a:ext uri="{FF2B5EF4-FFF2-40B4-BE49-F238E27FC236}">
                <a16:creationId xmlns:a16="http://schemas.microsoft.com/office/drawing/2014/main" id="{8989E79B-7A6A-18DD-9051-5FF8DEA85575}"/>
              </a:ext>
            </a:extLst>
          </p:cNvPr>
          <p:cNvPicPr>
            <a:picLocks noChangeAspect="1"/>
          </p:cNvPicPr>
          <p:nvPr/>
        </p:nvPicPr>
        <p:blipFill>
          <a:blip r:embed="rId6"/>
          <a:stretch>
            <a:fillRect/>
          </a:stretch>
        </p:blipFill>
        <p:spPr>
          <a:xfrm>
            <a:off x="5531501" y="5270117"/>
            <a:ext cx="1128996" cy="1128996"/>
          </a:xfrm>
          <a:prstGeom prst="rect">
            <a:avLst/>
          </a:prstGeom>
        </p:spPr>
      </p:pic>
      <p:pic>
        <p:nvPicPr>
          <p:cNvPr id="34" name="Picture 33" descr="A green check mark in a square&#10;">
            <a:extLst>
              <a:ext uri="{FF2B5EF4-FFF2-40B4-BE49-F238E27FC236}">
                <a16:creationId xmlns:a16="http://schemas.microsoft.com/office/drawing/2014/main" id="{B86C3493-D31E-E763-371A-010886EA31D7}"/>
              </a:ext>
            </a:extLst>
          </p:cNvPr>
          <p:cNvPicPr>
            <a:picLocks noChangeAspect="1"/>
          </p:cNvPicPr>
          <p:nvPr/>
        </p:nvPicPr>
        <p:blipFill>
          <a:blip r:embed="rId6"/>
          <a:stretch>
            <a:fillRect/>
          </a:stretch>
        </p:blipFill>
        <p:spPr>
          <a:xfrm>
            <a:off x="8592735" y="1734761"/>
            <a:ext cx="1128996" cy="1128996"/>
          </a:xfrm>
          <a:prstGeom prst="rect">
            <a:avLst/>
          </a:prstGeom>
        </p:spPr>
      </p:pic>
      <p:pic>
        <p:nvPicPr>
          <p:cNvPr id="35" name="Picture 34" descr="A green check mark in a square&#10;&#10;">
            <a:extLst>
              <a:ext uri="{FF2B5EF4-FFF2-40B4-BE49-F238E27FC236}">
                <a16:creationId xmlns:a16="http://schemas.microsoft.com/office/drawing/2014/main" id="{546D709C-F9ED-2847-0C4D-131CE6C4251C}"/>
              </a:ext>
            </a:extLst>
          </p:cNvPr>
          <p:cNvPicPr>
            <a:picLocks noChangeAspect="1"/>
          </p:cNvPicPr>
          <p:nvPr/>
        </p:nvPicPr>
        <p:blipFill>
          <a:blip r:embed="rId6"/>
          <a:stretch>
            <a:fillRect/>
          </a:stretch>
        </p:blipFill>
        <p:spPr>
          <a:xfrm>
            <a:off x="8592735" y="2913213"/>
            <a:ext cx="1128996" cy="1128996"/>
          </a:xfrm>
          <a:prstGeom prst="rect">
            <a:avLst/>
          </a:prstGeom>
        </p:spPr>
      </p:pic>
      <p:pic>
        <p:nvPicPr>
          <p:cNvPr id="36" name="Picture 35" descr="A green check mark in a square&#10;&#10;">
            <a:extLst>
              <a:ext uri="{FF2B5EF4-FFF2-40B4-BE49-F238E27FC236}">
                <a16:creationId xmlns:a16="http://schemas.microsoft.com/office/drawing/2014/main" id="{4926073F-C132-9AF0-881F-032C70599DD9}"/>
              </a:ext>
            </a:extLst>
          </p:cNvPr>
          <p:cNvPicPr>
            <a:picLocks noChangeAspect="1"/>
          </p:cNvPicPr>
          <p:nvPr/>
        </p:nvPicPr>
        <p:blipFill>
          <a:blip r:embed="rId6"/>
          <a:stretch>
            <a:fillRect/>
          </a:stretch>
        </p:blipFill>
        <p:spPr>
          <a:xfrm>
            <a:off x="8592735" y="4091665"/>
            <a:ext cx="1128996" cy="1128996"/>
          </a:xfrm>
          <a:prstGeom prst="rect">
            <a:avLst/>
          </a:prstGeom>
        </p:spPr>
      </p:pic>
      <p:pic>
        <p:nvPicPr>
          <p:cNvPr id="37" name="Picture 36" descr="A green check mark in a square&#10;&#10;">
            <a:extLst>
              <a:ext uri="{FF2B5EF4-FFF2-40B4-BE49-F238E27FC236}">
                <a16:creationId xmlns:a16="http://schemas.microsoft.com/office/drawing/2014/main" id="{E031EADA-09EB-976A-4709-DCD38114A036}"/>
              </a:ext>
            </a:extLst>
          </p:cNvPr>
          <p:cNvPicPr>
            <a:picLocks noChangeAspect="1"/>
          </p:cNvPicPr>
          <p:nvPr/>
        </p:nvPicPr>
        <p:blipFill>
          <a:blip r:embed="rId6"/>
          <a:stretch>
            <a:fillRect/>
          </a:stretch>
        </p:blipFill>
        <p:spPr>
          <a:xfrm>
            <a:off x="8592735" y="5270117"/>
            <a:ext cx="1128996" cy="1128996"/>
          </a:xfrm>
          <a:prstGeom prst="rect">
            <a:avLst/>
          </a:prstGeom>
        </p:spPr>
      </p:pic>
      <p:sp>
        <p:nvSpPr>
          <p:cNvPr id="2" name="TextBox 1">
            <a:extLst>
              <a:ext uri="{FF2B5EF4-FFF2-40B4-BE49-F238E27FC236}">
                <a16:creationId xmlns:a16="http://schemas.microsoft.com/office/drawing/2014/main" id="{A8FECC63-3332-29C1-F242-46D619275A3F}"/>
              </a:ext>
            </a:extLst>
          </p:cNvPr>
          <p:cNvSpPr txBox="1"/>
          <p:nvPr/>
        </p:nvSpPr>
        <p:spPr>
          <a:xfrm>
            <a:off x="56531" y="6488668"/>
            <a:ext cx="5474970" cy="369332"/>
          </a:xfrm>
          <a:prstGeom prst="rect">
            <a:avLst/>
          </a:prstGeom>
          <a:noFill/>
        </p:spPr>
        <p:txBody>
          <a:bodyPr wrap="square" rtlCol="0">
            <a:spAutoFit/>
          </a:bodyPr>
          <a:lstStyle/>
          <a:p>
            <a:r>
              <a:rPr lang="en-GB"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https://</a:t>
            </a:r>
            <a:r>
              <a:rPr lang="en-GB" dirty="0" err="1">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doi.org</a:t>
            </a:r>
            <a:r>
              <a:rPr lang="en-GB"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/10.5281/zenodo.11392951</a:t>
            </a:r>
          </a:p>
        </p:txBody>
      </p:sp>
    </p:spTree>
    <p:extLst>
      <p:ext uri="{BB962C8B-B14F-4D97-AF65-F5344CB8AC3E}">
        <p14:creationId xmlns:p14="http://schemas.microsoft.com/office/powerpoint/2010/main" val="38273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EEC5-C80E-E982-979C-1114A17CFFEF}"/>
              </a:ext>
            </a:extLst>
          </p:cNvPr>
          <p:cNvSpPr>
            <a:spLocks noGrp="1"/>
          </p:cNvSpPr>
          <p:nvPr>
            <p:ph type="title"/>
          </p:nvPr>
        </p:nvSpPr>
        <p:spPr/>
        <p:txBody>
          <a:bodyPr/>
          <a:lstStyle/>
          <a:p>
            <a:pPr algn="ctr"/>
            <a:r>
              <a:rPr lang="en-GB" dirty="0"/>
              <a:t>Final notes</a:t>
            </a:r>
          </a:p>
        </p:txBody>
      </p:sp>
      <p:pic>
        <p:nvPicPr>
          <p:cNvPr id="9" name="Content Placeholder 8" descr="Event screenshot at Utrecht University. June 27, 2024. UN Disability Convention: Utrecht University Accessible to All!. info includes: “Five years ago, since 2018, Utrecht University committed to the UN Disability Convention, which legally enshrines equal opportunities for students and staff in education. On 27 June, we will discuss our current status together.”">
            <a:extLst>
              <a:ext uri="{FF2B5EF4-FFF2-40B4-BE49-F238E27FC236}">
                <a16:creationId xmlns:a16="http://schemas.microsoft.com/office/drawing/2014/main" id="{7F031744-D7B5-2CD2-6F94-735C067E27E2}"/>
              </a:ext>
            </a:extLst>
          </p:cNvPr>
          <p:cNvPicPr>
            <a:picLocks noGrp="1" noChangeAspect="1"/>
          </p:cNvPicPr>
          <p:nvPr>
            <p:ph sz="half" idx="2"/>
          </p:nvPr>
        </p:nvPicPr>
        <p:blipFill>
          <a:blip r:embed="rId2"/>
          <a:stretch>
            <a:fillRect/>
          </a:stretch>
        </p:blipFill>
        <p:spPr>
          <a:xfrm>
            <a:off x="6257143" y="1509625"/>
            <a:ext cx="4712616" cy="5026281"/>
          </a:xfrm>
        </p:spPr>
      </p:pic>
      <p:pic>
        <p:nvPicPr>
          <p:cNvPr id="1026" name="Picture 2" descr="Academic Audio Transcription logo">
            <a:hlinkClick r:id="rId3"/>
            <a:extLst>
              <a:ext uri="{FF2B5EF4-FFF2-40B4-BE49-F238E27FC236}">
                <a16:creationId xmlns:a16="http://schemas.microsoft.com/office/drawing/2014/main" id="{EF83B0E8-F4F7-1F03-4974-24CC3CEE5F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2241" y="2980944"/>
            <a:ext cx="4545755" cy="185026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04F189C-4FB3-F6D3-7970-58618DE2E175}"/>
              </a:ext>
            </a:extLst>
          </p:cNvPr>
          <p:cNvSpPr txBox="1"/>
          <p:nvPr/>
        </p:nvSpPr>
        <p:spPr>
          <a:xfrm>
            <a:off x="102870" y="6403975"/>
            <a:ext cx="5474970" cy="369332"/>
          </a:xfrm>
          <a:prstGeom prst="rect">
            <a:avLst/>
          </a:prstGeom>
          <a:noFill/>
        </p:spPr>
        <p:txBody>
          <a:bodyPr wrap="square" rtlCol="0">
            <a:spAutoFit/>
          </a:bodyPr>
          <a:lstStyle/>
          <a:p>
            <a:r>
              <a:rPr lang="en-GB"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https://</a:t>
            </a:r>
            <a:r>
              <a:rPr lang="en-GB" dirty="0" err="1">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doi.org</a:t>
            </a:r>
            <a:r>
              <a:rPr lang="en-GB"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/10.5281/zenodo.11392951</a:t>
            </a:r>
          </a:p>
        </p:txBody>
      </p:sp>
    </p:spTree>
    <p:extLst>
      <p:ext uri="{BB962C8B-B14F-4D97-AF65-F5344CB8AC3E}">
        <p14:creationId xmlns:p14="http://schemas.microsoft.com/office/powerpoint/2010/main" val="419018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FAAD60D-E9C9-25DF-79A0-4185F09EB04C}"/>
              </a:ext>
            </a:extLst>
          </p:cNvPr>
          <p:cNvSpPr>
            <a:spLocks noGrp="1"/>
          </p:cNvSpPr>
          <p:nvPr>
            <p:ph type="title"/>
          </p:nvPr>
        </p:nvSpPr>
        <p:spPr>
          <a:xfrm>
            <a:off x="1027916" y="2277836"/>
            <a:ext cx="10136167" cy="2302328"/>
          </a:xfrm>
        </p:spPr>
        <p:txBody>
          <a:bodyPr>
            <a:normAutofit fontScale="90000"/>
          </a:bodyPr>
          <a:lstStyle/>
          <a:p>
            <a:pPr algn="ctr"/>
            <a:r>
              <a:rPr lang="nl-NL" sz="9600" b="1" dirty="0"/>
              <a:t>Resources &amp; </a:t>
            </a:r>
            <a:r>
              <a:rPr lang="nl-NL" sz="9600" b="1" dirty="0" err="1"/>
              <a:t>References</a:t>
            </a:r>
            <a:endParaRPr lang="nl-NL" sz="9600" b="1" dirty="0"/>
          </a:p>
        </p:txBody>
      </p:sp>
    </p:spTree>
    <p:extLst>
      <p:ext uri="{BB962C8B-B14F-4D97-AF65-F5344CB8AC3E}">
        <p14:creationId xmlns:p14="http://schemas.microsoft.com/office/powerpoint/2010/main" val="3258661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5492E8-6CCF-3555-253E-C48CFE300A7F}"/>
              </a:ext>
            </a:extLst>
          </p:cNvPr>
          <p:cNvSpPr>
            <a:spLocks noGrp="1"/>
          </p:cNvSpPr>
          <p:nvPr>
            <p:ph type="title"/>
          </p:nvPr>
        </p:nvSpPr>
        <p:spPr/>
        <p:txBody>
          <a:bodyPr>
            <a:normAutofit/>
          </a:bodyPr>
          <a:lstStyle/>
          <a:p>
            <a:r>
              <a:rPr lang="nl-NL" sz="3200" dirty="0" err="1"/>
              <a:t>Diving</a:t>
            </a:r>
            <a:r>
              <a:rPr lang="nl-NL" sz="3200" dirty="0"/>
              <a:t> </a:t>
            </a:r>
            <a:r>
              <a:rPr lang="nl-NL" sz="3200" dirty="0" err="1"/>
              <a:t>into</a:t>
            </a:r>
            <a:r>
              <a:rPr lang="nl-NL" sz="3200" dirty="0"/>
              <a:t> </a:t>
            </a:r>
            <a:r>
              <a:rPr lang="nl-NL" sz="3200" dirty="0" err="1"/>
              <a:t>accessibility</a:t>
            </a:r>
            <a:r>
              <a:rPr lang="nl-NL" sz="3200" dirty="0"/>
              <a:t>: </a:t>
            </a:r>
            <a:r>
              <a:rPr lang="nl-NL" sz="3200" dirty="0" err="1"/>
              <a:t>starting</a:t>
            </a:r>
            <a:r>
              <a:rPr lang="nl-NL" sz="3200" dirty="0"/>
              <a:t> resources</a:t>
            </a:r>
          </a:p>
        </p:txBody>
      </p:sp>
      <p:sp>
        <p:nvSpPr>
          <p:cNvPr id="3" name="Tijdelijke aanduiding voor inhoud 2">
            <a:extLst>
              <a:ext uri="{FF2B5EF4-FFF2-40B4-BE49-F238E27FC236}">
                <a16:creationId xmlns:a16="http://schemas.microsoft.com/office/drawing/2014/main" id="{6C68E4EE-4624-B12D-13E7-710DFD18FA72}"/>
              </a:ext>
            </a:extLst>
          </p:cNvPr>
          <p:cNvSpPr>
            <a:spLocks noGrp="1"/>
          </p:cNvSpPr>
          <p:nvPr>
            <p:ph sz="half" idx="1"/>
          </p:nvPr>
        </p:nvSpPr>
        <p:spPr>
          <a:xfrm>
            <a:off x="838200" y="1727200"/>
            <a:ext cx="5181600" cy="4630738"/>
          </a:xfrm>
        </p:spPr>
        <p:txBody>
          <a:bodyPr>
            <a:normAutofit lnSpcReduction="10000"/>
          </a:bodyPr>
          <a:lstStyle/>
          <a:p>
            <a:pPr>
              <a:lnSpc>
                <a:spcPct val="110000"/>
              </a:lnSpc>
            </a:pPr>
            <a:r>
              <a:rPr lang="en-GB" sz="1600" kern="100" dirty="0">
                <a:effectLst/>
              </a:rPr>
              <a:t>European Council (2024) </a:t>
            </a:r>
            <a:r>
              <a:rPr lang="en-GB" sz="1600" i="1" kern="100" dirty="0">
                <a:effectLst/>
              </a:rPr>
              <a:t>Disability in the EU: facts and figures</a:t>
            </a:r>
            <a:r>
              <a:rPr lang="en-GB" sz="1600" kern="100" dirty="0">
                <a:effectLst/>
              </a:rPr>
              <a:t>, </a:t>
            </a:r>
            <a:r>
              <a:rPr lang="en-GB" sz="1600" i="1" kern="100" dirty="0" err="1">
                <a:effectLst/>
              </a:rPr>
              <a:t>Consilium</a:t>
            </a:r>
            <a:r>
              <a:rPr lang="en-GB" sz="1600" i="1" kern="100" dirty="0">
                <a:effectLst/>
              </a:rPr>
              <a:t> EU</a:t>
            </a:r>
            <a:r>
              <a:rPr lang="en-GB" sz="1600" kern="100" dirty="0">
                <a:effectLst/>
              </a:rPr>
              <a:t>. Available at: </a:t>
            </a:r>
            <a:r>
              <a:rPr lang="en-GB" sz="1600" kern="100" dirty="0">
                <a:effectLst/>
                <a:hlinkClick r:id="rId2">
                  <a:extLst>
                    <a:ext uri="{A12FA001-AC4F-418D-AE19-62706E023703}">
                      <ahyp:hlinkClr xmlns:ahyp="http://schemas.microsoft.com/office/drawing/2018/hyperlinkcolor" val="tx"/>
                    </a:ext>
                  </a:extLst>
                </a:hlinkClick>
              </a:rPr>
              <a:t>https://www.consilium.europa.eu/en/infographics/disability-eu-facts-figures/</a:t>
            </a:r>
            <a:r>
              <a:rPr lang="en-GB" sz="1600" kern="100" dirty="0">
                <a:effectLst/>
              </a:rPr>
              <a:t> (Accessed: 25 May 2024).</a:t>
            </a:r>
            <a:endParaRPr lang="en-NL" sz="1600" kern="100" dirty="0">
              <a:effectLst/>
            </a:endParaRPr>
          </a:p>
          <a:p>
            <a:pPr lvl="1">
              <a:lnSpc>
                <a:spcPct val="110000"/>
              </a:lnSpc>
            </a:pPr>
            <a:r>
              <a:rPr lang="nl-NL" sz="1400" dirty="0" err="1"/>
              <a:t>Facts</a:t>
            </a:r>
            <a:r>
              <a:rPr lang="nl-NL" sz="1400" dirty="0"/>
              <a:t> </a:t>
            </a:r>
            <a:r>
              <a:rPr lang="nl-NL" sz="1400" dirty="0" err="1"/>
              <a:t>and</a:t>
            </a:r>
            <a:r>
              <a:rPr lang="nl-NL" sz="1400" dirty="0"/>
              <a:t> </a:t>
            </a:r>
            <a:r>
              <a:rPr lang="nl-NL" sz="1400" dirty="0" err="1"/>
              <a:t>figures</a:t>
            </a:r>
            <a:r>
              <a:rPr lang="nl-NL" sz="1400" dirty="0"/>
              <a:t> on </a:t>
            </a:r>
            <a:r>
              <a:rPr lang="nl-NL" sz="1400" dirty="0" err="1"/>
              <a:t>disability</a:t>
            </a:r>
            <a:r>
              <a:rPr lang="nl-NL" sz="1400" dirty="0"/>
              <a:t> </a:t>
            </a:r>
            <a:r>
              <a:rPr lang="nl-NL" sz="1400" dirty="0" err="1"/>
              <a:t>within</a:t>
            </a:r>
            <a:r>
              <a:rPr lang="nl-NL" sz="1400" dirty="0"/>
              <a:t> </a:t>
            </a:r>
            <a:r>
              <a:rPr lang="nl-NL" sz="1400" dirty="0" err="1"/>
              <a:t>the</a:t>
            </a:r>
            <a:r>
              <a:rPr lang="nl-NL" sz="1400" dirty="0"/>
              <a:t> EU</a:t>
            </a:r>
          </a:p>
          <a:p>
            <a:pPr>
              <a:lnSpc>
                <a:spcPct val="110000"/>
              </a:lnSpc>
            </a:pPr>
            <a:r>
              <a:rPr lang="en-GB" sz="1600" kern="100" dirty="0">
                <a:effectLst/>
              </a:rPr>
              <a:t>Ferguson, K.B. (2022) ‘Using an accessibility checker to increase the accessibility of your work’, 28 March. Available at: </a:t>
            </a:r>
            <a:r>
              <a:rPr lang="en-GB" sz="1600" kern="100" dirty="0">
                <a:effectLst/>
                <a:hlinkClick r:id="rId3">
                  <a:extLst>
                    <a:ext uri="{A12FA001-AC4F-418D-AE19-62706E023703}">
                      <ahyp:hlinkClr xmlns:ahyp="http://schemas.microsoft.com/office/drawing/2018/hyperlinkcolor" val="tx"/>
                    </a:ext>
                  </a:extLst>
                </a:hlinkClick>
              </a:rPr>
              <a:t>https://doi.org/10.5281/zenodo.6391146</a:t>
            </a:r>
            <a:r>
              <a:rPr lang="en-GB" sz="1600" kern="100" dirty="0"/>
              <a:t>.</a:t>
            </a:r>
            <a:endParaRPr lang="en-NL" sz="1600" kern="100" dirty="0">
              <a:effectLst/>
            </a:endParaRPr>
          </a:p>
          <a:p>
            <a:pPr lvl="1">
              <a:lnSpc>
                <a:spcPct val="110000"/>
              </a:lnSpc>
            </a:pPr>
            <a:r>
              <a:rPr lang="en-GB" sz="1400" kern="100" dirty="0">
                <a:effectLst/>
              </a:rPr>
              <a:t>Presentation on the use of Microsoft’s Accessibility Checker found in the MS Office Suite</a:t>
            </a:r>
          </a:p>
          <a:p>
            <a:pPr>
              <a:lnSpc>
                <a:spcPct val="110000"/>
              </a:lnSpc>
            </a:pPr>
            <a:r>
              <a:rPr lang="en-GB" sz="1600" kern="100" dirty="0" err="1">
                <a:effectLst/>
              </a:rPr>
              <a:t>Göransson</a:t>
            </a:r>
            <a:r>
              <a:rPr lang="en-GB" sz="1600" kern="100" dirty="0">
                <a:effectLst/>
              </a:rPr>
              <a:t>, D. (2017) </a:t>
            </a:r>
            <a:r>
              <a:rPr lang="en-GB" sz="1600" i="1" kern="100" dirty="0">
                <a:effectLst/>
              </a:rPr>
              <a:t>Alt-texts: The Ultimate Guide</a:t>
            </a:r>
            <a:r>
              <a:rPr lang="en-GB" sz="1600" kern="100" dirty="0">
                <a:effectLst/>
              </a:rPr>
              <a:t>, </a:t>
            </a:r>
            <a:r>
              <a:rPr lang="en-GB" sz="1600" i="1" kern="100" dirty="0" err="1">
                <a:effectLst/>
              </a:rPr>
              <a:t>Axess</a:t>
            </a:r>
            <a:r>
              <a:rPr lang="en-GB" sz="1600" i="1" kern="100" dirty="0">
                <a:effectLst/>
              </a:rPr>
              <a:t> Lab</a:t>
            </a:r>
            <a:r>
              <a:rPr lang="en-GB" sz="1600" kern="100" dirty="0">
                <a:effectLst/>
              </a:rPr>
              <a:t>. Available at: </a:t>
            </a:r>
            <a:r>
              <a:rPr lang="en-GB" sz="1600" kern="100" dirty="0">
                <a:effectLst/>
                <a:hlinkClick r:id="rId4">
                  <a:extLst>
                    <a:ext uri="{A12FA001-AC4F-418D-AE19-62706E023703}">
                      <ahyp:hlinkClr xmlns:ahyp="http://schemas.microsoft.com/office/drawing/2018/hyperlinkcolor" val="tx"/>
                    </a:ext>
                  </a:extLst>
                </a:hlinkClick>
              </a:rPr>
              <a:t>https://axesslab.com/alt-texts/</a:t>
            </a:r>
            <a:r>
              <a:rPr lang="en-GB" sz="1600" kern="100" dirty="0">
                <a:effectLst/>
              </a:rPr>
              <a:t> (Accessed: 25 May 2024).</a:t>
            </a:r>
            <a:endParaRPr lang="en-NL" sz="1600" kern="100" dirty="0"/>
          </a:p>
          <a:p>
            <a:pPr lvl="1">
              <a:lnSpc>
                <a:spcPct val="110000"/>
              </a:lnSpc>
            </a:pPr>
            <a:r>
              <a:rPr lang="nl-NL" sz="1400" dirty="0" err="1"/>
              <a:t>Walkthrough</a:t>
            </a:r>
            <a:r>
              <a:rPr lang="nl-NL" sz="1400" dirty="0"/>
              <a:t> guide on </a:t>
            </a:r>
            <a:r>
              <a:rPr lang="nl-NL" sz="1400" dirty="0" err="1"/>
              <a:t>drafting</a:t>
            </a:r>
            <a:r>
              <a:rPr lang="nl-NL" sz="1400" dirty="0"/>
              <a:t> alt-</a:t>
            </a:r>
            <a:r>
              <a:rPr lang="nl-NL" sz="1400" dirty="0" err="1"/>
              <a:t>text</a:t>
            </a:r>
            <a:r>
              <a:rPr lang="nl-NL" sz="1400" dirty="0"/>
              <a:t> </a:t>
            </a:r>
            <a:r>
              <a:rPr lang="nl-NL" sz="1400" dirty="0" err="1"/>
              <a:t>from</a:t>
            </a:r>
            <a:r>
              <a:rPr lang="nl-NL" sz="1400" dirty="0"/>
              <a:t> </a:t>
            </a:r>
            <a:r>
              <a:rPr lang="nl-NL" sz="1400" dirty="0" err="1"/>
              <a:t>someone</a:t>
            </a:r>
            <a:r>
              <a:rPr lang="nl-NL" sz="1400" dirty="0"/>
              <a:t> </a:t>
            </a:r>
            <a:r>
              <a:rPr lang="nl-NL" sz="1400" dirty="0" err="1"/>
              <a:t>who</a:t>
            </a:r>
            <a:r>
              <a:rPr lang="nl-NL" sz="1400" dirty="0"/>
              <a:t> </a:t>
            </a:r>
            <a:r>
              <a:rPr lang="nl-NL" sz="1400" dirty="0" err="1"/>
              <a:t>relies</a:t>
            </a:r>
            <a:r>
              <a:rPr lang="nl-NL" sz="1400" dirty="0"/>
              <a:t> on </a:t>
            </a:r>
            <a:r>
              <a:rPr lang="nl-NL" sz="1400" dirty="0" err="1"/>
              <a:t>them</a:t>
            </a:r>
            <a:endParaRPr lang="nl-NL" sz="1400" dirty="0"/>
          </a:p>
        </p:txBody>
      </p:sp>
      <p:sp>
        <p:nvSpPr>
          <p:cNvPr id="4" name="Tijdelijke aanduiding voor inhoud 3">
            <a:extLst>
              <a:ext uri="{FF2B5EF4-FFF2-40B4-BE49-F238E27FC236}">
                <a16:creationId xmlns:a16="http://schemas.microsoft.com/office/drawing/2014/main" id="{C8593594-A016-4D58-5DDA-EEDA4F9FA071}"/>
              </a:ext>
            </a:extLst>
          </p:cNvPr>
          <p:cNvSpPr>
            <a:spLocks noGrp="1"/>
          </p:cNvSpPr>
          <p:nvPr>
            <p:ph sz="half" idx="2"/>
          </p:nvPr>
        </p:nvSpPr>
        <p:spPr>
          <a:xfrm>
            <a:off x="6172200" y="1727200"/>
            <a:ext cx="5181600" cy="4630738"/>
          </a:xfrm>
        </p:spPr>
        <p:txBody>
          <a:bodyPr>
            <a:normAutofit lnSpcReduction="10000"/>
          </a:bodyPr>
          <a:lstStyle/>
          <a:p>
            <a:pPr>
              <a:lnSpc>
                <a:spcPct val="110000"/>
              </a:lnSpc>
            </a:pPr>
            <a:r>
              <a:rPr lang="nl-NL" sz="1600" dirty="0" err="1"/>
              <a:t>EU’s</a:t>
            </a:r>
            <a:r>
              <a:rPr lang="nl-NL" sz="1600" dirty="0"/>
              <a:t> Web Accessibility Directive: FAQ’s </a:t>
            </a:r>
            <a:r>
              <a:rPr lang="nl-NL" sz="1600" dirty="0">
                <a:hlinkClick r:id="rId5">
                  <a:extLst>
                    <a:ext uri="{A12FA001-AC4F-418D-AE19-62706E023703}">
                      <ahyp:hlinkClr xmlns:ahyp="http://schemas.microsoft.com/office/drawing/2018/hyperlinkcolor" val="tx"/>
                    </a:ext>
                  </a:extLst>
                </a:hlinkClick>
              </a:rPr>
              <a:t>https://web-directive.eu/</a:t>
            </a:r>
            <a:r>
              <a:rPr lang="nl-NL" sz="1600" dirty="0"/>
              <a:t> </a:t>
            </a:r>
            <a:r>
              <a:rPr lang="en-GB" sz="1600" kern="100" dirty="0">
                <a:effectLst/>
              </a:rPr>
              <a:t>(Accessed: 25 May 2024).</a:t>
            </a:r>
            <a:endParaRPr lang="nl-NL" sz="1600" dirty="0"/>
          </a:p>
          <a:p>
            <a:pPr lvl="1">
              <a:lnSpc>
                <a:spcPct val="110000"/>
              </a:lnSpc>
            </a:pPr>
            <a:r>
              <a:rPr lang="nl-NL" sz="1400" dirty="0"/>
              <a:t>A </a:t>
            </a:r>
            <a:r>
              <a:rPr lang="nl-NL" sz="1400" dirty="0" err="1"/>
              <a:t>readable</a:t>
            </a:r>
            <a:r>
              <a:rPr lang="nl-NL" sz="1400" dirty="0"/>
              <a:t> FAQ on </a:t>
            </a:r>
            <a:r>
              <a:rPr lang="nl-NL" sz="1400" dirty="0" err="1"/>
              <a:t>the</a:t>
            </a:r>
            <a:r>
              <a:rPr lang="nl-NL" sz="1400" dirty="0"/>
              <a:t> WAD </a:t>
            </a:r>
            <a:r>
              <a:rPr lang="nl-NL" sz="1400" dirty="0" err="1"/>
              <a:t>including</a:t>
            </a:r>
            <a:r>
              <a:rPr lang="nl-NL" sz="1400" dirty="0"/>
              <a:t> </a:t>
            </a:r>
            <a:r>
              <a:rPr lang="nl-NL" sz="1400" dirty="0" err="1"/>
              <a:t>references</a:t>
            </a:r>
            <a:r>
              <a:rPr lang="nl-NL" sz="1400" dirty="0"/>
              <a:t> </a:t>
            </a:r>
            <a:r>
              <a:rPr lang="nl-NL" sz="1400" dirty="0" err="1"/>
              <a:t>to</a:t>
            </a:r>
            <a:r>
              <a:rPr lang="nl-NL" sz="1400" dirty="0"/>
              <a:t> </a:t>
            </a:r>
            <a:r>
              <a:rPr lang="nl-NL" sz="1400" dirty="0" err="1"/>
              <a:t>additional</a:t>
            </a:r>
            <a:r>
              <a:rPr lang="nl-NL" sz="1400" dirty="0"/>
              <a:t> resources (</a:t>
            </a:r>
            <a:r>
              <a:rPr lang="nl-NL" sz="1400" dirty="0" err="1"/>
              <a:t>very</a:t>
            </a:r>
            <a:r>
              <a:rPr lang="nl-NL" sz="1400" dirty="0"/>
              <a:t> important </a:t>
            </a:r>
            <a:r>
              <a:rPr lang="nl-NL" sz="1400" dirty="0" err="1"/>
              <a:t>for</a:t>
            </a:r>
            <a:r>
              <a:rPr lang="nl-NL" sz="1400" dirty="0"/>
              <a:t> </a:t>
            </a:r>
            <a:r>
              <a:rPr lang="nl-NL" sz="1400" dirty="0" err="1"/>
              <a:t>those</a:t>
            </a:r>
            <a:r>
              <a:rPr lang="nl-NL" sz="1400" dirty="0"/>
              <a:t> in EU </a:t>
            </a:r>
            <a:r>
              <a:rPr lang="nl-NL" sz="1400" dirty="0" err="1"/>
              <a:t>projects</a:t>
            </a:r>
            <a:r>
              <a:rPr lang="nl-NL" sz="1400" dirty="0"/>
              <a:t>!)</a:t>
            </a:r>
          </a:p>
          <a:p>
            <a:pPr marL="0" indent="0" fontAlgn="ctr">
              <a:lnSpc>
                <a:spcPct val="110000"/>
              </a:lnSpc>
              <a:spcBef>
                <a:spcPts val="0"/>
              </a:spcBef>
              <a:buNone/>
            </a:pPr>
            <a:endParaRPr lang="nl-NL" sz="1600" dirty="0"/>
          </a:p>
          <a:p>
            <a:pPr fontAlgn="ctr">
              <a:lnSpc>
                <a:spcPct val="110000"/>
              </a:lnSpc>
              <a:spcBef>
                <a:spcPts val="0"/>
              </a:spcBef>
            </a:pPr>
            <a:r>
              <a:rPr lang="nl-NL" sz="1600" dirty="0"/>
              <a:t>WAVE® Web Accessibility tools: </a:t>
            </a:r>
            <a:r>
              <a:rPr lang="nl-NL" sz="1600" dirty="0">
                <a:hlinkClick r:id="rId6">
                  <a:extLst>
                    <a:ext uri="{A12FA001-AC4F-418D-AE19-62706E023703}">
                      <ahyp:hlinkClr xmlns:ahyp="http://schemas.microsoft.com/office/drawing/2018/hyperlinkcolor" val="tx"/>
                    </a:ext>
                  </a:extLst>
                </a:hlinkClick>
              </a:rPr>
              <a:t>https://wave.webaim.org/</a:t>
            </a:r>
            <a:r>
              <a:rPr lang="nl-NL" sz="1600" dirty="0"/>
              <a:t> </a:t>
            </a:r>
            <a:r>
              <a:rPr lang="en-GB" sz="1600" kern="100" dirty="0">
                <a:effectLst/>
              </a:rPr>
              <a:t>(Accessed: 25 May 2024).</a:t>
            </a:r>
            <a:endParaRPr lang="nl-NL" sz="1600" dirty="0"/>
          </a:p>
          <a:p>
            <a:pPr lvl="1" fontAlgn="ctr">
              <a:lnSpc>
                <a:spcPct val="110000"/>
              </a:lnSpc>
              <a:spcBef>
                <a:spcPts val="0"/>
              </a:spcBef>
            </a:pPr>
            <a:r>
              <a:rPr lang="nl-NL" sz="1400" dirty="0" err="1"/>
              <a:t>Recommend</a:t>
            </a:r>
            <a:r>
              <a:rPr lang="nl-NL" sz="1400" dirty="0"/>
              <a:t> </a:t>
            </a:r>
            <a:r>
              <a:rPr lang="nl-NL" sz="1400" dirty="0" err="1"/>
              <a:t>installing</a:t>
            </a:r>
            <a:r>
              <a:rPr lang="nl-NL" sz="1400" dirty="0"/>
              <a:t> </a:t>
            </a:r>
            <a:r>
              <a:rPr lang="nl-NL" sz="1400" dirty="0" err="1"/>
              <a:t>the</a:t>
            </a:r>
            <a:r>
              <a:rPr lang="nl-NL" sz="1400" dirty="0"/>
              <a:t> browser extension, </a:t>
            </a:r>
            <a:r>
              <a:rPr lang="nl-NL" sz="1400" dirty="0" err="1"/>
              <a:t>otherwise</a:t>
            </a:r>
            <a:r>
              <a:rPr lang="nl-NL" sz="1400" dirty="0"/>
              <a:t> </a:t>
            </a:r>
            <a:r>
              <a:rPr lang="nl-NL" sz="1400" dirty="0" err="1"/>
              <a:t>can</a:t>
            </a:r>
            <a:r>
              <a:rPr lang="nl-NL" sz="1400" dirty="0"/>
              <a:t> </a:t>
            </a:r>
            <a:r>
              <a:rPr lang="nl-NL" sz="1400" dirty="0" err="1"/>
              <a:t>use</a:t>
            </a:r>
            <a:r>
              <a:rPr lang="nl-NL" sz="1400" dirty="0"/>
              <a:t> </a:t>
            </a:r>
            <a:r>
              <a:rPr lang="nl-NL" sz="1400" dirty="0" err="1"/>
              <a:t>the</a:t>
            </a:r>
            <a:r>
              <a:rPr lang="nl-NL" sz="1400" dirty="0"/>
              <a:t> web </a:t>
            </a:r>
            <a:r>
              <a:rPr lang="nl-NL" sz="1400" dirty="0" err="1"/>
              <a:t>version</a:t>
            </a:r>
            <a:r>
              <a:rPr lang="nl-NL" sz="1400" dirty="0"/>
              <a:t> </a:t>
            </a:r>
            <a:r>
              <a:rPr lang="nl-NL" sz="1400" dirty="0" err="1"/>
              <a:t>to</a:t>
            </a:r>
            <a:r>
              <a:rPr lang="nl-NL" sz="1400" dirty="0"/>
              <a:t> </a:t>
            </a:r>
            <a:r>
              <a:rPr lang="nl-NL" sz="1400" dirty="0" err="1"/>
              <a:t>investigate</a:t>
            </a:r>
            <a:r>
              <a:rPr lang="nl-NL" sz="1400" dirty="0"/>
              <a:t> web sites </a:t>
            </a:r>
            <a:r>
              <a:rPr lang="nl-NL" sz="1400" dirty="0" err="1"/>
              <a:t>and</a:t>
            </a:r>
            <a:r>
              <a:rPr lang="nl-NL" sz="1400" dirty="0"/>
              <a:t> </a:t>
            </a:r>
            <a:r>
              <a:rPr lang="nl-NL" sz="1400" dirty="0" err="1"/>
              <a:t>generate</a:t>
            </a:r>
            <a:r>
              <a:rPr lang="nl-NL" sz="1400" dirty="0"/>
              <a:t> </a:t>
            </a:r>
            <a:r>
              <a:rPr lang="nl-NL" sz="1400" dirty="0" err="1"/>
              <a:t>reports</a:t>
            </a:r>
            <a:r>
              <a:rPr lang="nl-NL" sz="1400" dirty="0"/>
              <a:t> (</a:t>
            </a:r>
            <a:r>
              <a:rPr lang="nl-NL" sz="1400" dirty="0" err="1"/>
              <a:t>the</a:t>
            </a:r>
            <a:r>
              <a:rPr lang="nl-NL" sz="1400" dirty="0"/>
              <a:t> tools </a:t>
            </a:r>
            <a:r>
              <a:rPr lang="nl-NL" sz="1400" dirty="0" err="1"/>
              <a:t>also</a:t>
            </a:r>
            <a:r>
              <a:rPr lang="nl-NL" sz="1400" dirty="0"/>
              <a:t> </a:t>
            </a:r>
            <a:r>
              <a:rPr lang="nl-NL" sz="1400" dirty="0" err="1"/>
              <a:t>explain</a:t>
            </a:r>
            <a:r>
              <a:rPr lang="nl-NL" sz="1400" dirty="0"/>
              <a:t> </a:t>
            </a:r>
            <a:r>
              <a:rPr lang="nl-NL" sz="1400" dirty="0" err="1"/>
              <a:t>why</a:t>
            </a:r>
            <a:r>
              <a:rPr lang="nl-NL" sz="1400" dirty="0"/>
              <a:t> these </a:t>
            </a:r>
            <a:r>
              <a:rPr lang="nl-NL" sz="1400" dirty="0" err="1"/>
              <a:t>elements</a:t>
            </a:r>
            <a:r>
              <a:rPr lang="nl-NL" sz="1400" dirty="0"/>
              <a:t> are important </a:t>
            </a:r>
            <a:r>
              <a:rPr lang="nl-NL" sz="1400" dirty="0" err="1"/>
              <a:t>to</a:t>
            </a:r>
            <a:r>
              <a:rPr lang="nl-NL" sz="1400" dirty="0"/>
              <a:t> </a:t>
            </a:r>
            <a:r>
              <a:rPr lang="nl-NL" sz="1400" dirty="0" err="1"/>
              <a:t>consider</a:t>
            </a:r>
            <a:r>
              <a:rPr lang="nl-NL" sz="1400" dirty="0"/>
              <a:t>)</a:t>
            </a:r>
          </a:p>
          <a:p>
            <a:pPr fontAlgn="ctr">
              <a:lnSpc>
                <a:spcPct val="110000"/>
              </a:lnSpc>
              <a:spcBef>
                <a:spcPts val="0"/>
              </a:spcBef>
            </a:pPr>
            <a:endParaRPr lang="nl-NL" sz="1600" dirty="0"/>
          </a:p>
          <a:p>
            <a:pPr fontAlgn="ctr">
              <a:lnSpc>
                <a:spcPct val="110000"/>
              </a:lnSpc>
              <a:spcBef>
                <a:spcPts val="0"/>
              </a:spcBef>
            </a:pPr>
            <a:r>
              <a:rPr lang="nl-NL" sz="1600" dirty="0"/>
              <a:t>Collection of </a:t>
            </a:r>
            <a:r>
              <a:rPr lang="nl-NL" sz="1600" dirty="0" err="1"/>
              <a:t>potential</a:t>
            </a:r>
            <a:r>
              <a:rPr lang="nl-NL" sz="1600" dirty="0"/>
              <a:t> </a:t>
            </a:r>
            <a:r>
              <a:rPr lang="nl-NL" sz="1600" dirty="0" err="1"/>
              <a:t>useful</a:t>
            </a:r>
            <a:r>
              <a:rPr lang="nl-NL" sz="1600" dirty="0"/>
              <a:t> tools/</a:t>
            </a:r>
            <a:r>
              <a:rPr lang="nl-NL" sz="1600" dirty="0" err="1"/>
              <a:t>articles</a:t>
            </a:r>
            <a:r>
              <a:rPr lang="nl-NL" sz="1600" dirty="0"/>
              <a:t> (</a:t>
            </a:r>
            <a:r>
              <a:rPr lang="nl-NL" sz="1600" dirty="0" err="1"/>
              <a:t>curated</a:t>
            </a:r>
            <a:r>
              <a:rPr lang="nl-NL" sz="1600" dirty="0"/>
              <a:t> </a:t>
            </a:r>
            <a:r>
              <a:rPr lang="nl-NL" sz="1600" dirty="0" err="1"/>
              <a:t>by</a:t>
            </a:r>
            <a:r>
              <a:rPr lang="nl-NL" sz="1600" dirty="0"/>
              <a:t> me, </a:t>
            </a:r>
            <a:r>
              <a:rPr lang="nl-NL" sz="1600" dirty="0" err="1"/>
              <a:t>not</a:t>
            </a:r>
            <a:r>
              <a:rPr lang="nl-NL" sz="1600" dirty="0"/>
              <a:t> </a:t>
            </a:r>
            <a:r>
              <a:rPr lang="nl-NL" sz="1600" dirty="0" err="1"/>
              <a:t>the</a:t>
            </a:r>
            <a:r>
              <a:rPr lang="nl-NL" sz="1600" dirty="0"/>
              <a:t> </a:t>
            </a:r>
            <a:r>
              <a:rPr lang="nl-NL" sz="1600" dirty="0" err="1"/>
              <a:t>be-all</a:t>
            </a:r>
            <a:r>
              <a:rPr lang="nl-NL" sz="1600" dirty="0"/>
              <a:t> end-</a:t>
            </a:r>
            <a:r>
              <a:rPr lang="nl-NL" sz="1600" dirty="0" err="1"/>
              <a:t>all</a:t>
            </a:r>
            <a:r>
              <a:rPr lang="nl-NL" sz="1600" dirty="0"/>
              <a:t> of </a:t>
            </a:r>
            <a:r>
              <a:rPr lang="nl-NL" sz="1600" dirty="0" err="1"/>
              <a:t>lists</a:t>
            </a:r>
            <a:r>
              <a:rPr lang="nl-NL" sz="1600" dirty="0"/>
              <a:t> but a </a:t>
            </a:r>
            <a:r>
              <a:rPr lang="nl-NL" sz="1600" dirty="0" err="1"/>
              <a:t>place</a:t>
            </a:r>
            <a:r>
              <a:rPr lang="nl-NL" sz="1600" dirty="0"/>
              <a:t> </a:t>
            </a:r>
            <a:r>
              <a:rPr lang="nl-NL" sz="1600" dirty="0" err="1"/>
              <a:t>to</a:t>
            </a:r>
            <a:r>
              <a:rPr lang="nl-NL" sz="1600" dirty="0"/>
              <a:t> start!):  </a:t>
            </a:r>
            <a:r>
              <a:rPr lang="nl-NL" sz="1600" dirty="0">
                <a:hlinkClick r:id="rId7">
                  <a:extLst>
                    <a:ext uri="{A12FA001-AC4F-418D-AE19-62706E023703}">
                      <ahyp:hlinkClr xmlns:ahyp="http://schemas.microsoft.com/office/drawing/2018/hyperlinkcolor" val="tx"/>
                    </a:ext>
                  </a:extLst>
                </a:hlinkClick>
              </a:rPr>
              <a:t>https://www.are.na/kim-ferguson/accessibility-101-tackling-ableism</a:t>
            </a:r>
            <a:r>
              <a:rPr lang="nl-NL" sz="1600" dirty="0"/>
              <a:t> </a:t>
            </a:r>
          </a:p>
        </p:txBody>
      </p:sp>
    </p:spTree>
    <p:extLst>
      <p:ext uri="{BB962C8B-B14F-4D97-AF65-F5344CB8AC3E}">
        <p14:creationId xmlns:p14="http://schemas.microsoft.com/office/powerpoint/2010/main" val="219056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5492E8-6CCF-3555-253E-C48CFE300A7F}"/>
              </a:ext>
            </a:extLst>
          </p:cNvPr>
          <p:cNvSpPr>
            <a:spLocks noGrp="1"/>
          </p:cNvSpPr>
          <p:nvPr>
            <p:ph type="title"/>
          </p:nvPr>
        </p:nvSpPr>
        <p:spPr/>
        <p:txBody>
          <a:bodyPr>
            <a:normAutofit/>
          </a:bodyPr>
          <a:lstStyle/>
          <a:p>
            <a:r>
              <a:rPr lang="nl-NL" sz="3200" dirty="0"/>
              <a:t>Resources </a:t>
            </a:r>
            <a:r>
              <a:rPr lang="nl-NL" sz="3200" dirty="0" err="1"/>
              <a:t>for</a:t>
            </a:r>
            <a:r>
              <a:rPr lang="nl-NL" sz="3200" dirty="0"/>
              <a:t> web designers/software engineers</a:t>
            </a:r>
          </a:p>
        </p:txBody>
      </p:sp>
      <p:sp>
        <p:nvSpPr>
          <p:cNvPr id="3" name="Tijdelijke aanduiding voor inhoud 2">
            <a:extLst>
              <a:ext uri="{FF2B5EF4-FFF2-40B4-BE49-F238E27FC236}">
                <a16:creationId xmlns:a16="http://schemas.microsoft.com/office/drawing/2014/main" id="{6C68E4EE-4624-B12D-13E7-710DFD18FA72}"/>
              </a:ext>
            </a:extLst>
          </p:cNvPr>
          <p:cNvSpPr>
            <a:spLocks noGrp="1"/>
          </p:cNvSpPr>
          <p:nvPr>
            <p:ph sz="half" idx="1"/>
          </p:nvPr>
        </p:nvSpPr>
        <p:spPr>
          <a:xfrm>
            <a:off x="838200" y="1574800"/>
            <a:ext cx="5181600" cy="5003800"/>
          </a:xfrm>
        </p:spPr>
        <p:txBody>
          <a:bodyPr>
            <a:normAutofit fontScale="92500"/>
          </a:bodyPr>
          <a:lstStyle/>
          <a:p>
            <a:pPr fontAlgn="ctr">
              <a:lnSpc>
                <a:spcPct val="110000"/>
              </a:lnSpc>
              <a:spcBef>
                <a:spcPts val="0"/>
              </a:spcBef>
            </a:pPr>
            <a:r>
              <a:rPr lang="nl-NL" sz="1800" dirty="0"/>
              <a:t>W3C Web Accessibility </a:t>
            </a:r>
            <a:r>
              <a:rPr lang="nl-NL" sz="1800" dirty="0" err="1"/>
              <a:t>Initiative</a:t>
            </a:r>
            <a:r>
              <a:rPr lang="nl-NL" sz="1800" dirty="0"/>
              <a:t>, Courses on Accessibility: </a:t>
            </a:r>
            <a:r>
              <a:rPr lang="nl-NL" sz="1600" dirty="0">
                <a:hlinkClick r:id="rId2">
                  <a:extLst>
                    <a:ext uri="{A12FA001-AC4F-418D-AE19-62706E023703}">
                      <ahyp:hlinkClr xmlns:ahyp="http://schemas.microsoft.com/office/drawing/2018/hyperlinkcolor" val="tx"/>
                    </a:ext>
                  </a:extLst>
                </a:hlinkClick>
              </a:rPr>
              <a:t>https://www.w3.org/WAI/courses/foundations-course/</a:t>
            </a:r>
            <a:r>
              <a:rPr lang="nl-NL" sz="1600" dirty="0"/>
              <a:t> </a:t>
            </a:r>
          </a:p>
          <a:p>
            <a:pPr lvl="1" fontAlgn="ctr">
              <a:lnSpc>
                <a:spcPct val="110000"/>
              </a:lnSpc>
              <a:spcBef>
                <a:spcPts val="0"/>
              </a:spcBef>
            </a:pPr>
            <a:r>
              <a:rPr lang="nl-NL" sz="1400" dirty="0"/>
              <a:t>Free course </a:t>
            </a:r>
            <a:r>
              <a:rPr lang="nl-NL" sz="1400" dirty="0" err="1"/>
              <a:t>with</a:t>
            </a:r>
            <a:r>
              <a:rPr lang="nl-NL" sz="1400" dirty="0"/>
              <a:t> option of </a:t>
            </a:r>
            <a:r>
              <a:rPr lang="nl-NL" sz="1400" dirty="0" err="1"/>
              <a:t>certificate</a:t>
            </a:r>
            <a:r>
              <a:rPr lang="nl-NL" sz="1400" dirty="0"/>
              <a:t>, as well as list of </a:t>
            </a:r>
            <a:r>
              <a:rPr lang="nl-NL" sz="1400" dirty="0" err="1"/>
              <a:t>other</a:t>
            </a:r>
            <a:r>
              <a:rPr lang="nl-NL" sz="1400" dirty="0"/>
              <a:t> courses</a:t>
            </a:r>
            <a:endParaRPr lang="nl-NL" sz="1600" dirty="0"/>
          </a:p>
          <a:p>
            <a:pPr>
              <a:lnSpc>
                <a:spcPct val="110000"/>
              </a:lnSpc>
            </a:pPr>
            <a:r>
              <a:rPr lang="nl-NL" sz="1800" dirty="0"/>
              <a:t>EMBL-EBI (2023) </a:t>
            </a:r>
            <a:r>
              <a:rPr lang="nl-NL" sz="1800" dirty="0" err="1"/>
              <a:t>Improving</a:t>
            </a:r>
            <a:r>
              <a:rPr lang="nl-NL" sz="1800" dirty="0"/>
              <a:t> </a:t>
            </a:r>
            <a:r>
              <a:rPr lang="nl-NL" sz="1800" dirty="0" err="1"/>
              <a:t>the</a:t>
            </a:r>
            <a:r>
              <a:rPr lang="nl-NL" sz="1800" dirty="0"/>
              <a:t> </a:t>
            </a:r>
            <a:r>
              <a:rPr lang="nl-NL" sz="1800" dirty="0" err="1"/>
              <a:t>accessibility</a:t>
            </a:r>
            <a:r>
              <a:rPr lang="nl-NL" sz="1800" dirty="0"/>
              <a:t> of </a:t>
            </a:r>
            <a:r>
              <a:rPr lang="nl-NL" sz="1800" dirty="0" err="1"/>
              <a:t>the</a:t>
            </a:r>
            <a:r>
              <a:rPr lang="nl-NL" sz="1800" dirty="0"/>
              <a:t> EMBL-EBI website: background, </a:t>
            </a:r>
            <a:r>
              <a:rPr lang="nl-NL" sz="1800" dirty="0" err="1"/>
              <a:t>process</a:t>
            </a:r>
            <a:r>
              <a:rPr lang="nl-NL" sz="1800" dirty="0"/>
              <a:t>, </a:t>
            </a:r>
            <a:r>
              <a:rPr lang="nl-NL" sz="1800" dirty="0" err="1"/>
              <a:t>and</a:t>
            </a:r>
            <a:r>
              <a:rPr lang="nl-NL" sz="1800" dirty="0"/>
              <a:t> </a:t>
            </a:r>
            <a:r>
              <a:rPr lang="nl-NL" sz="1800" dirty="0" err="1"/>
              <a:t>lessons</a:t>
            </a:r>
            <a:r>
              <a:rPr lang="nl-NL" sz="1800" dirty="0"/>
              <a:t>. </a:t>
            </a:r>
            <a:r>
              <a:rPr lang="nl-NL" sz="1800" dirty="0" err="1"/>
              <a:t>Available</a:t>
            </a:r>
            <a:r>
              <a:rPr lang="nl-NL" sz="1800" dirty="0"/>
              <a:t> at: </a:t>
            </a:r>
            <a:r>
              <a:rPr lang="nl-NL" sz="1800" dirty="0">
                <a:hlinkClick r:id="rId3">
                  <a:extLst>
                    <a:ext uri="{A12FA001-AC4F-418D-AE19-62706E023703}">
                      <ahyp:hlinkClr xmlns:ahyp="http://schemas.microsoft.com/office/drawing/2018/hyperlinkcolor" val="tx"/>
                    </a:ext>
                  </a:extLst>
                </a:hlinkClick>
              </a:rPr>
              <a:t>https://www.ebi.ac.uk/training/events/web-accessibility</a:t>
            </a:r>
            <a:r>
              <a:rPr lang="nl-NL" sz="1800" dirty="0"/>
              <a:t>  (</a:t>
            </a:r>
            <a:r>
              <a:rPr lang="nl-NL" sz="1800" dirty="0" err="1"/>
              <a:t>Accessed</a:t>
            </a:r>
            <a:r>
              <a:rPr lang="nl-NL" sz="1800" dirty="0"/>
              <a:t>: 21 </a:t>
            </a:r>
            <a:r>
              <a:rPr lang="nl-NL" sz="1800" dirty="0" err="1"/>
              <a:t>June</a:t>
            </a:r>
            <a:r>
              <a:rPr lang="nl-NL" sz="1800" dirty="0"/>
              <a:t> 2023).</a:t>
            </a:r>
          </a:p>
          <a:p>
            <a:pPr marL="611188" lvl="1" indent="-342900">
              <a:lnSpc>
                <a:spcPct val="110000"/>
              </a:lnSpc>
            </a:pPr>
            <a:r>
              <a:rPr lang="nl-NL" sz="1400" dirty="0"/>
              <a:t>A </a:t>
            </a:r>
            <a:r>
              <a:rPr lang="nl-NL" sz="1400" dirty="0" err="1"/>
              <a:t>good</a:t>
            </a:r>
            <a:r>
              <a:rPr lang="nl-NL" sz="1400" dirty="0"/>
              <a:t> primer </a:t>
            </a:r>
            <a:r>
              <a:rPr lang="nl-NL" sz="1400" dirty="0" err="1"/>
              <a:t>for</a:t>
            </a:r>
            <a:r>
              <a:rPr lang="nl-NL" sz="1400" dirty="0"/>
              <a:t> </a:t>
            </a:r>
            <a:r>
              <a:rPr lang="nl-NL" sz="1400" dirty="0" err="1"/>
              <a:t>those</a:t>
            </a:r>
            <a:r>
              <a:rPr lang="nl-NL" sz="1400" dirty="0"/>
              <a:t> </a:t>
            </a:r>
            <a:r>
              <a:rPr lang="nl-NL" sz="1400" dirty="0" err="1"/>
              <a:t>who</a:t>
            </a:r>
            <a:r>
              <a:rPr lang="nl-NL" sz="1400" dirty="0"/>
              <a:t> are </a:t>
            </a:r>
            <a:r>
              <a:rPr lang="nl-NL" sz="1400" dirty="0" err="1"/>
              <a:t>able</a:t>
            </a:r>
            <a:r>
              <a:rPr lang="nl-NL" sz="1400" dirty="0"/>
              <a:t> </a:t>
            </a:r>
            <a:r>
              <a:rPr lang="nl-NL" sz="1400" dirty="0" err="1"/>
              <a:t>to</a:t>
            </a:r>
            <a:r>
              <a:rPr lang="nl-NL" sz="1400" dirty="0"/>
              <a:t> </a:t>
            </a:r>
            <a:r>
              <a:rPr lang="nl-NL" sz="1400" dirty="0" err="1"/>
              <a:t>improve</a:t>
            </a:r>
            <a:r>
              <a:rPr lang="nl-NL" sz="1400" dirty="0"/>
              <a:t> website </a:t>
            </a:r>
            <a:r>
              <a:rPr lang="nl-NL" sz="1400" dirty="0" err="1"/>
              <a:t>for</a:t>
            </a:r>
            <a:r>
              <a:rPr lang="nl-NL" sz="1400" dirty="0"/>
              <a:t> </a:t>
            </a:r>
            <a:r>
              <a:rPr lang="nl-NL" sz="1400" dirty="0" err="1"/>
              <a:t>organisations</a:t>
            </a:r>
            <a:r>
              <a:rPr lang="nl-NL" sz="1400" dirty="0"/>
              <a:t> or databases, </a:t>
            </a:r>
            <a:r>
              <a:rPr lang="nl-NL" sz="1400" dirty="0" err="1"/>
              <a:t>including</a:t>
            </a:r>
            <a:r>
              <a:rPr lang="nl-NL" sz="1400" dirty="0"/>
              <a:t> </a:t>
            </a:r>
            <a:r>
              <a:rPr lang="nl-NL" sz="1400" dirty="0" err="1"/>
              <a:t>using</a:t>
            </a:r>
            <a:r>
              <a:rPr lang="nl-NL" sz="1400" dirty="0"/>
              <a:t> </a:t>
            </a:r>
            <a:r>
              <a:rPr lang="nl-NL" sz="1400" dirty="0" err="1"/>
              <a:t>the</a:t>
            </a:r>
            <a:r>
              <a:rPr lang="nl-NL" sz="1400" dirty="0"/>
              <a:t> WAVE Web Accessibility assessment tool.</a:t>
            </a:r>
          </a:p>
        </p:txBody>
      </p:sp>
      <p:sp>
        <p:nvSpPr>
          <p:cNvPr id="4" name="Tijdelijke aanduiding voor inhoud 3">
            <a:extLst>
              <a:ext uri="{FF2B5EF4-FFF2-40B4-BE49-F238E27FC236}">
                <a16:creationId xmlns:a16="http://schemas.microsoft.com/office/drawing/2014/main" id="{C8593594-A016-4D58-5DDA-EEDA4F9FA071}"/>
              </a:ext>
            </a:extLst>
          </p:cNvPr>
          <p:cNvSpPr>
            <a:spLocks noGrp="1"/>
          </p:cNvSpPr>
          <p:nvPr>
            <p:ph sz="half" idx="2"/>
          </p:nvPr>
        </p:nvSpPr>
        <p:spPr>
          <a:xfrm>
            <a:off x="6172200" y="1574800"/>
            <a:ext cx="5181600" cy="4783138"/>
          </a:xfrm>
        </p:spPr>
        <p:txBody>
          <a:bodyPr>
            <a:normAutofit fontScale="92500"/>
          </a:bodyPr>
          <a:lstStyle/>
          <a:p>
            <a:pPr>
              <a:lnSpc>
                <a:spcPct val="110000"/>
              </a:lnSpc>
            </a:pPr>
            <a:r>
              <a:rPr lang="nl-NL" sz="1800" dirty="0"/>
              <a:t>WAVE® Web Accessibility tools: </a:t>
            </a:r>
            <a:r>
              <a:rPr lang="nl-NL" sz="1800" dirty="0">
                <a:hlinkClick r:id="rId4">
                  <a:extLst>
                    <a:ext uri="{A12FA001-AC4F-418D-AE19-62706E023703}">
                      <ahyp:hlinkClr xmlns:ahyp="http://schemas.microsoft.com/office/drawing/2018/hyperlinkcolor" val="tx"/>
                    </a:ext>
                  </a:extLst>
                </a:hlinkClick>
              </a:rPr>
              <a:t>https://wave.webaim.org/</a:t>
            </a:r>
            <a:r>
              <a:rPr lang="nl-NL" sz="1800" dirty="0"/>
              <a:t> </a:t>
            </a:r>
          </a:p>
          <a:p>
            <a:pPr marL="611188" lvl="1" indent="-342900">
              <a:lnSpc>
                <a:spcPct val="110000"/>
              </a:lnSpc>
              <a:spcAft>
                <a:spcPts val="600"/>
              </a:spcAft>
            </a:pPr>
            <a:r>
              <a:rPr lang="nl-NL" sz="1500" dirty="0" err="1"/>
              <a:t>Recommend</a:t>
            </a:r>
            <a:r>
              <a:rPr lang="nl-NL" sz="1500" dirty="0"/>
              <a:t> </a:t>
            </a:r>
            <a:r>
              <a:rPr lang="nl-NL" sz="1500" dirty="0" err="1"/>
              <a:t>installing</a:t>
            </a:r>
            <a:r>
              <a:rPr lang="nl-NL" sz="1500" dirty="0"/>
              <a:t> </a:t>
            </a:r>
            <a:r>
              <a:rPr lang="nl-NL" sz="1500" dirty="0" err="1"/>
              <a:t>the</a:t>
            </a:r>
            <a:r>
              <a:rPr lang="nl-NL" sz="1500" dirty="0"/>
              <a:t> browser extension, </a:t>
            </a:r>
            <a:r>
              <a:rPr lang="nl-NL" sz="1500" dirty="0" err="1"/>
              <a:t>otherwise</a:t>
            </a:r>
            <a:r>
              <a:rPr lang="nl-NL" sz="1500" dirty="0"/>
              <a:t> </a:t>
            </a:r>
            <a:r>
              <a:rPr lang="nl-NL" sz="1500" dirty="0" err="1"/>
              <a:t>can</a:t>
            </a:r>
            <a:r>
              <a:rPr lang="nl-NL" sz="1500" dirty="0"/>
              <a:t> </a:t>
            </a:r>
            <a:r>
              <a:rPr lang="nl-NL" sz="1500" dirty="0" err="1"/>
              <a:t>use</a:t>
            </a:r>
            <a:r>
              <a:rPr lang="nl-NL" sz="1500" dirty="0"/>
              <a:t> </a:t>
            </a:r>
            <a:r>
              <a:rPr lang="nl-NL" sz="1500" dirty="0" err="1"/>
              <a:t>the</a:t>
            </a:r>
            <a:r>
              <a:rPr lang="nl-NL" sz="1500" dirty="0"/>
              <a:t> web </a:t>
            </a:r>
            <a:r>
              <a:rPr lang="nl-NL" sz="1500" dirty="0" err="1"/>
              <a:t>version</a:t>
            </a:r>
            <a:r>
              <a:rPr lang="nl-NL" sz="1500" dirty="0"/>
              <a:t> </a:t>
            </a:r>
            <a:r>
              <a:rPr lang="nl-NL" sz="1500" dirty="0" err="1"/>
              <a:t>to</a:t>
            </a:r>
            <a:r>
              <a:rPr lang="nl-NL" sz="1500" dirty="0"/>
              <a:t> </a:t>
            </a:r>
            <a:r>
              <a:rPr lang="nl-NL" sz="1500" dirty="0" err="1"/>
              <a:t>investigate</a:t>
            </a:r>
            <a:r>
              <a:rPr lang="nl-NL" sz="1500" dirty="0"/>
              <a:t> web sites </a:t>
            </a:r>
            <a:r>
              <a:rPr lang="nl-NL" sz="1500" dirty="0" err="1"/>
              <a:t>and</a:t>
            </a:r>
            <a:r>
              <a:rPr lang="nl-NL" sz="1500" dirty="0"/>
              <a:t> </a:t>
            </a:r>
            <a:r>
              <a:rPr lang="nl-NL" sz="1500" dirty="0" err="1"/>
              <a:t>generate</a:t>
            </a:r>
            <a:r>
              <a:rPr lang="nl-NL" sz="1500" dirty="0"/>
              <a:t> </a:t>
            </a:r>
            <a:r>
              <a:rPr lang="nl-NL" sz="1500" dirty="0" err="1"/>
              <a:t>reports</a:t>
            </a:r>
            <a:r>
              <a:rPr lang="nl-NL" sz="1500" dirty="0"/>
              <a:t> (</a:t>
            </a:r>
            <a:r>
              <a:rPr lang="nl-NL" sz="1500" dirty="0" err="1"/>
              <a:t>the</a:t>
            </a:r>
            <a:r>
              <a:rPr lang="nl-NL" sz="1500" dirty="0"/>
              <a:t> tools </a:t>
            </a:r>
            <a:r>
              <a:rPr lang="nl-NL" sz="1500" dirty="0" err="1"/>
              <a:t>also</a:t>
            </a:r>
            <a:r>
              <a:rPr lang="nl-NL" sz="1500" dirty="0"/>
              <a:t> </a:t>
            </a:r>
            <a:r>
              <a:rPr lang="nl-NL" sz="1500" dirty="0" err="1"/>
              <a:t>explain</a:t>
            </a:r>
            <a:r>
              <a:rPr lang="nl-NL" sz="1500" dirty="0"/>
              <a:t> </a:t>
            </a:r>
            <a:r>
              <a:rPr lang="nl-NL" sz="1500" dirty="0" err="1"/>
              <a:t>why</a:t>
            </a:r>
            <a:r>
              <a:rPr lang="nl-NL" sz="1500" dirty="0"/>
              <a:t> these </a:t>
            </a:r>
            <a:r>
              <a:rPr lang="nl-NL" sz="1500" dirty="0" err="1"/>
              <a:t>elements</a:t>
            </a:r>
            <a:r>
              <a:rPr lang="nl-NL" sz="1500" dirty="0"/>
              <a:t> are important </a:t>
            </a:r>
            <a:r>
              <a:rPr lang="nl-NL" sz="1500" dirty="0" err="1"/>
              <a:t>to</a:t>
            </a:r>
            <a:r>
              <a:rPr lang="nl-NL" sz="1500" dirty="0"/>
              <a:t> </a:t>
            </a:r>
            <a:r>
              <a:rPr lang="nl-NL" sz="1500" dirty="0" err="1"/>
              <a:t>consider</a:t>
            </a:r>
            <a:r>
              <a:rPr lang="nl-NL" sz="1500" dirty="0"/>
              <a:t>)</a:t>
            </a:r>
            <a:endParaRPr lang="en-GB" sz="1600" dirty="0">
              <a:effectLst/>
            </a:endParaRPr>
          </a:p>
          <a:p>
            <a:pPr fontAlgn="ctr">
              <a:lnSpc>
                <a:spcPct val="120000"/>
              </a:lnSpc>
              <a:spcBef>
                <a:spcPts val="0"/>
              </a:spcBef>
            </a:pPr>
            <a:r>
              <a:rPr lang="en-GB" sz="1800" dirty="0">
                <a:effectLst/>
              </a:rPr>
              <a:t>Kristen Shinohara, </a:t>
            </a:r>
            <a:r>
              <a:rPr lang="en-GB" sz="1800" dirty="0" err="1">
                <a:effectLst/>
              </a:rPr>
              <a:t>Nayeri</a:t>
            </a:r>
            <a:r>
              <a:rPr lang="en-GB" sz="1800" dirty="0">
                <a:effectLst/>
              </a:rPr>
              <a:t> </a:t>
            </a:r>
            <a:r>
              <a:rPr lang="en-GB" sz="1800" dirty="0" err="1">
                <a:effectLst/>
              </a:rPr>
              <a:t>Jacobo</a:t>
            </a:r>
            <a:r>
              <a:rPr lang="en-GB" sz="1800" dirty="0">
                <a:effectLst/>
              </a:rPr>
              <a:t>, Wanda Pratt, and Jacob O. </a:t>
            </a:r>
            <a:r>
              <a:rPr lang="en-GB" sz="1800" dirty="0" err="1">
                <a:effectLst/>
              </a:rPr>
              <a:t>Wobbrock</a:t>
            </a:r>
            <a:r>
              <a:rPr lang="en-GB" sz="1800" dirty="0">
                <a:effectLst/>
              </a:rPr>
              <a:t>. 2019. Design for Social Accessibility Method Cards: Engaging Users and Reflecting on Social Scenarios for Accessible Design. </a:t>
            </a:r>
            <a:r>
              <a:rPr lang="nl-NL" sz="1800" i="1" dirty="0">
                <a:effectLst/>
              </a:rPr>
              <a:t>ACM Trans. Access. </a:t>
            </a:r>
            <a:r>
              <a:rPr lang="nl-NL" sz="1800" i="1" dirty="0" err="1">
                <a:effectLst/>
              </a:rPr>
              <a:t>Comput</a:t>
            </a:r>
            <a:r>
              <a:rPr lang="nl-NL" sz="1800" i="1" dirty="0">
                <a:effectLst/>
              </a:rPr>
              <a:t>. </a:t>
            </a:r>
            <a:r>
              <a:rPr lang="en-GB" sz="1800" dirty="0">
                <a:effectLst/>
              </a:rPr>
              <a:t>12, 4, Article 17 (December 2019), 33 pages. </a:t>
            </a:r>
            <a:r>
              <a:rPr lang="nl-NL" sz="1800" dirty="0">
                <a:effectLst/>
                <a:hlinkClick r:id="rId5">
                  <a:extLst>
                    <a:ext uri="{A12FA001-AC4F-418D-AE19-62706E023703}">
                      <ahyp:hlinkClr xmlns:ahyp="http://schemas.microsoft.com/office/drawing/2018/hyperlinkcolor" val="tx"/>
                    </a:ext>
                  </a:extLst>
                </a:hlinkClick>
              </a:rPr>
              <a:t>https://doi.org/10.1145/3369903</a:t>
            </a:r>
            <a:r>
              <a:rPr lang="nl-NL" sz="1800" dirty="0">
                <a:effectLst/>
              </a:rPr>
              <a:t> </a:t>
            </a:r>
            <a:endParaRPr lang="en-GB" sz="1800" dirty="0"/>
          </a:p>
          <a:p>
            <a:pPr lvl="1" fontAlgn="ctr">
              <a:lnSpc>
                <a:spcPct val="120000"/>
              </a:lnSpc>
              <a:spcBef>
                <a:spcPts val="0"/>
              </a:spcBef>
            </a:pPr>
            <a:r>
              <a:rPr lang="nl-NL" sz="1400" dirty="0" err="1">
                <a:effectLst/>
              </a:rPr>
              <a:t>Also</a:t>
            </a:r>
            <a:r>
              <a:rPr lang="nl-NL" sz="1400" dirty="0">
                <a:effectLst/>
              </a:rPr>
              <a:t> </a:t>
            </a:r>
            <a:r>
              <a:rPr lang="nl-NL" sz="1400" dirty="0" err="1">
                <a:effectLst/>
              </a:rPr>
              <a:t>contains</a:t>
            </a:r>
            <a:r>
              <a:rPr lang="nl-NL" sz="1400" dirty="0">
                <a:effectLst/>
              </a:rPr>
              <a:t> </a:t>
            </a:r>
            <a:r>
              <a:rPr lang="nl-NL" sz="1400" dirty="0" err="1">
                <a:effectLst/>
              </a:rPr>
              <a:t>examples</a:t>
            </a:r>
            <a:r>
              <a:rPr lang="nl-NL" sz="1400" dirty="0">
                <a:effectLst/>
              </a:rPr>
              <a:t> of </a:t>
            </a:r>
            <a:r>
              <a:rPr lang="nl-NL" sz="1400" dirty="0" err="1">
                <a:effectLst/>
              </a:rPr>
              <a:t>working</a:t>
            </a:r>
            <a:r>
              <a:rPr lang="nl-NL" sz="1400" dirty="0">
                <a:effectLst/>
              </a:rPr>
              <a:t> </a:t>
            </a:r>
            <a:r>
              <a:rPr lang="nl-NL" sz="1400" dirty="0" err="1">
                <a:effectLst/>
              </a:rPr>
              <a:t>with</a:t>
            </a:r>
            <a:r>
              <a:rPr lang="nl-NL" sz="1400" dirty="0">
                <a:effectLst/>
              </a:rPr>
              <a:t> users </a:t>
            </a:r>
            <a:r>
              <a:rPr lang="nl-NL" sz="1400" dirty="0" err="1">
                <a:effectLst/>
              </a:rPr>
              <a:t>with</a:t>
            </a:r>
            <a:r>
              <a:rPr lang="nl-NL" sz="1400" dirty="0">
                <a:effectLst/>
              </a:rPr>
              <a:t> </a:t>
            </a:r>
            <a:r>
              <a:rPr lang="nl-NL" sz="1400" dirty="0" err="1">
                <a:effectLst/>
              </a:rPr>
              <a:t>lived</a:t>
            </a:r>
            <a:r>
              <a:rPr lang="nl-NL" sz="1400" dirty="0">
                <a:effectLst/>
              </a:rPr>
              <a:t> </a:t>
            </a:r>
            <a:r>
              <a:rPr lang="nl-NL" sz="1400" dirty="0" err="1">
                <a:effectLst/>
              </a:rPr>
              <a:t>experience</a:t>
            </a:r>
            <a:endParaRPr lang="nl-NL" sz="1400" dirty="0">
              <a:effectLst/>
            </a:endParaRPr>
          </a:p>
        </p:txBody>
      </p:sp>
    </p:spTree>
    <p:extLst>
      <p:ext uri="{BB962C8B-B14F-4D97-AF65-F5344CB8AC3E}">
        <p14:creationId xmlns:p14="http://schemas.microsoft.com/office/powerpoint/2010/main" val="3751988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5492E8-6CCF-3555-253E-C48CFE300A7F}"/>
              </a:ext>
            </a:extLst>
          </p:cNvPr>
          <p:cNvSpPr>
            <a:spLocks noGrp="1"/>
          </p:cNvSpPr>
          <p:nvPr>
            <p:ph type="title"/>
          </p:nvPr>
        </p:nvSpPr>
        <p:spPr>
          <a:xfrm>
            <a:off x="838200" y="660399"/>
            <a:ext cx="10515600" cy="1325563"/>
          </a:xfrm>
        </p:spPr>
        <p:txBody>
          <a:bodyPr>
            <a:normAutofit/>
          </a:bodyPr>
          <a:lstStyle/>
          <a:p>
            <a:r>
              <a:rPr lang="nl-NL" sz="3200" dirty="0"/>
              <a:t>Resources </a:t>
            </a:r>
            <a:r>
              <a:rPr lang="nl-NL" sz="3200" dirty="0" err="1"/>
              <a:t>for</a:t>
            </a:r>
            <a:r>
              <a:rPr lang="nl-NL" sz="3200" dirty="0"/>
              <a:t> trainers/</a:t>
            </a:r>
            <a:r>
              <a:rPr lang="nl-NL" sz="3200" dirty="0" err="1"/>
              <a:t>librarians</a:t>
            </a:r>
            <a:r>
              <a:rPr lang="nl-NL" sz="3200" dirty="0"/>
              <a:t>/</a:t>
            </a:r>
            <a:r>
              <a:rPr lang="nl-NL" sz="3200" dirty="0" err="1"/>
              <a:t>educators</a:t>
            </a:r>
            <a:r>
              <a:rPr lang="nl-NL" sz="3200" dirty="0"/>
              <a:t> </a:t>
            </a:r>
            <a:r>
              <a:rPr lang="nl-NL" sz="3200" dirty="0" err="1"/>
              <a:t>and</a:t>
            </a:r>
            <a:r>
              <a:rPr lang="nl-NL" sz="3200" dirty="0"/>
              <a:t> event </a:t>
            </a:r>
            <a:r>
              <a:rPr lang="nl-NL" sz="3200" dirty="0" err="1"/>
              <a:t>organisers</a:t>
            </a:r>
            <a:endParaRPr lang="nl-NL" sz="3200" dirty="0"/>
          </a:p>
        </p:txBody>
      </p:sp>
      <p:sp>
        <p:nvSpPr>
          <p:cNvPr id="3" name="Tijdelijke aanduiding voor inhoud 2">
            <a:extLst>
              <a:ext uri="{FF2B5EF4-FFF2-40B4-BE49-F238E27FC236}">
                <a16:creationId xmlns:a16="http://schemas.microsoft.com/office/drawing/2014/main" id="{6C68E4EE-4624-B12D-13E7-710DFD18FA72}"/>
              </a:ext>
            </a:extLst>
          </p:cNvPr>
          <p:cNvSpPr>
            <a:spLocks noGrp="1"/>
          </p:cNvSpPr>
          <p:nvPr>
            <p:ph sz="half" idx="1"/>
          </p:nvPr>
        </p:nvSpPr>
        <p:spPr>
          <a:xfrm>
            <a:off x="838200" y="2006600"/>
            <a:ext cx="5181600" cy="4351338"/>
          </a:xfrm>
        </p:spPr>
        <p:txBody>
          <a:bodyPr/>
          <a:lstStyle/>
          <a:p>
            <a:pPr fontAlgn="ctr">
              <a:lnSpc>
                <a:spcPct val="100000"/>
              </a:lnSpc>
              <a:spcBef>
                <a:spcPts val="0"/>
              </a:spcBef>
            </a:pPr>
            <a:r>
              <a:rPr lang="en-GB" sz="1800" kern="100" dirty="0">
                <a:effectLst/>
              </a:rPr>
              <a:t>Ferguson, K. </a:t>
            </a:r>
            <a:r>
              <a:rPr lang="en-GB" sz="1800" i="1" kern="100" dirty="0">
                <a:effectLst/>
              </a:rPr>
              <a:t>et al.</a:t>
            </a:r>
            <a:r>
              <a:rPr lang="en-GB" sz="1800" kern="100" dirty="0">
                <a:effectLst/>
              </a:rPr>
              <a:t> (2023) </a:t>
            </a:r>
            <a:r>
              <a:rPr lang="en-GB" sz="1800" i="1" kern="100" dirty="0">
                <a:effectLst/>
              </a:rPr>
              <a:t>Incorporating accessibility into training on EOSC</a:t>
            </a:r>
            <a:r>
              <a:rPr lang="en-GB" sz="1800" kern="100" dirty="0">
                <a:effectLst/>
              </a:rPr>
              <a:t>, </a:t>
            </a:r>
            <a:r>
              <a:rPr lang="en-GB" sz="1800" i="1" kern="100" dirty="0" err="1">
                <a:effectLst/>
              </a:rPr>
              <a:t>OpenPlato</a:t>
            </a:r>
            <a:r>
              <a:rPr lang="en-GB" sz="1800" kern="100" dirty="0">
                <a:effectLst/>
              </a:rPr>
              <a:t>. Available at: </a:t>
            </a:r>
            <a:r>
              <a:rPr lang="en-GB" sz="1800" kern="100" dirty="0">
                <a:effectLst/>
                <a:hlinkClick r:id="rId2">
                  <a:extLst>
                    <a:ext uri="{A12FA001-AC4F-418D-AE19-62706E023703}">
                      <ahyp:hlinkClr xmlns:ahyp="http://schemas.microsoft.com/office/drawing/2018/hyperlinkcolor" val="tx"/>
                    </a:ext>
                  </a:extLst>
                </a:hlinkClick>
              </a:rPr>
              <a:t>https://openplato.eu/blocks/catalog/detail.php?id=55</a:t>
            </a:r>
            <a:r>
              <a:rPr lang="en-GB" sz="1800" kern="100" dirty="0">
                <a:effectLst/>
              </a:rPr>
              <a:t>  (Accessed: 25 May 2024).</a:t>
            </a:r>
            <a:endParaRPr lang="en-NL" sz="1800" kern="100" dirty="0"/>
          </a:p>
          <a:p>
            <a:pPr lvl="1" fontAlgn="ctr">
              <a:lnSpc>
                <a:spcPct val="100000"/>
              </a:lnSpc>
              <a:spcBef>
                <a:spcPts val="0"/>
              </a:spcBef>
            </a:pPr>
            <a:r>
              <a:rPr lang="nl-NL" sz="1600" dirty="0" err="1"/>
              <a:t>While</a:t>
            </a:r>
            <a:r>
              <a:rPr lang="nl-NL" sz="1600" dirty="0"/>
              <a:t> </a:t>
            </a:r>
            <a:r>
              <a:rPr lang="nl-NL" sz="1600" dirty="0" err="1"/>
              <a:t>from</a:t>
            </a:r>
            <a:r>
              <a:rPr lang="nl-NL" sz="1600" dirty="0"/>
              <a:t> a course </a:t>
            </a:r>
            <a:r>
              <a:rPr lang="nl-NL" sz="1600" dirty="0" err="1"/>
              <a:t>for</a:t>
            </a:r>
            <a:r>
              <a:rPr lang="nl-NL" sz="1600" dirty="0"/>
              <a:t> </a:t>
            </a:r>
            <a:r>
              <a:rPr lang="nl-NL" sz="1600" dirty="0" err="1"/>
              <a:t>the</a:t>
            </a:r>
            <a:r>
              <a:rPr lang="nl-NL" sz="1600" dirty="0"/>
              <a:t> EOSC Portal, </a:t>
            </a:r>
            <a:r>
              <a:rPr lang="nl-NL" sz="1600" dirty="0" err="1"/>
              <a:t>the</a:t>
            </a:r>
            <a:r>
              <a:rPr lang="nl-NL" sz="1600" dirty="0"/>
              <a:t> </a:t>
            </a:r>
            <a:r>
              <a:rPr lang="nl-NL" sz="1600" dirty="0" err="1"/>
              <a:t>takeaways</a:t>
            </a:r>
            <a:r>
              <a:rPr lang="nl-NL" sz="1600" dirty="0"/>
              <a:t> are </a:t>
            </a:r>
            <a:r>
              <a:rPr lang="nl-NL" sz="1600" dirty="0" err="1"/>
              <a:t>applicable</a:t>
            </a:r>
            <a:r>
              <a:rPr lang="nl-NL" sz="1600" dirty="0"/>
              <a:t> </a:t>
            </a:r>
            <a:r>
              <a:rPr lang="nl-NL" sz="1600" dirty="0" err="1"/>
              <a:t>beyond</a:t>
            </a:r>
            <a:r>
              <a:rPr lang="nl-NL" sz="1600" dirty="0"/>
              <a:t> </a:t>
            </a:r>
            <a:r>
              <a:rPr lang="nl-NL" sz="1600" dirty="0" err="1"/>
              <a:t>the</a:t>
            </a:r>
            <a:r>
              <a:rPr lang="nl-NL" sz="1600" dirty="0"/>
              <a:t> EOSC, as well as a </a:t>
            </a:r>
            <a:r>
              <a:rPr lang="nl-NL" sz="1600" dirty="0" err="1"/>
              <a:t>wider</a:t>
            </a:r>
            <a:r>
              <a:rPr lang="nl-NL" sz="1600" dirty="0"/>
              <a:t> </a:t>
            </a:r>
            <a:r>
              <a:rPr lang="nl-NL" sz="1600" dirty="0" err="1"/>
              <a:t>consideration</a:t>
            </a:r>
            <a:r>
              <a:rPr lang="nl-NL" sz="1600" dirty="0"/>
              <a:t> of </a:t>
            </a:r>
            <a:r>
              <a:rPr lang="nl-NL" sz="1600" dirty="0" err="1"/>
              <a:t>accessibility</a:t>
            </a:r>
            <a:r>
              <a:rPr lang="nl-NL" sz="1600" dirty="0"/>
              <a:t> (</a:t>
            </a:r>
            <a:r>
              <a:rPr lang="nl-NL" sz="1600" dirty="0" err="1"/>
              <a:t>includes</a:t>
            </a:r>
            <a:r>
              <a:rPr lang="nl-NL" sz="1600" dirty="0"/>
              <a:t> </a:t>
            </a:r>
            <a:r>
              <a:rPr lang="nl-NL" sz="1600" dirty="0" err="1"/>
              <a:t>language</a:t>
            </a:r>
            <a:r>
              <a:rPr lang="nl-NL" sz="1600" dirty="0"/>
              <a:t> </a:t>
            </a:r>
            <a:r>
              <a:rPr lang="nl-NL" sz="1600" dirty="0" err="1"/>
              <a:t>and</a:t>
            </a:r>
            <a:r>
              <a:rPr lang="nl-NL" sz="1600" dirty="0"/>
              <a:t> internet access)</a:t>
            </a:r>
          </a:p>
          <a:p>
            <a:pPr marL="0" indent="0">
              <a:buNone/>
            </a:pPr>
            <a:endParaRPr lang="nl-NL" sz="1800" dirty="0"/>
          </a:p>
        </p:txBody>
      </p:sp>
      <p:sp>
        <p:nvSpPr>
          <p:cNvPr id="4" name="Tijdelijke aanduiding voor inhoud 3">
            <a:extLst>
              <a:ext uri="{FF2B5EF4-FFF2-40B4-BE49-F238E27FC236}">
                <a16:creationId xmlns:a16="http://schemas.microsoft.com/office/drawing/2014/main" id="{C8593594-A016-4D58-5DDA-EEDA4F9FA071}"/>
              </a:ext>
            </a:extLst>
          </p:cNvPr>
          <p:cNvSpPr>
            <a:spLocks noGrp="1"/>
          </p:cNvSpPr>
          <p:nvPr>
            <p:ph sz="half" idx="2"/>
          </p:nvPr>
        </p:nvSpPr>
        <p:spPr/>
        <p:txBody>
          <a:bodyPr>
            <a:normAutofit/>
          </a:bodyPr>
          <a:lstStyle/>
          <a:p>
            <a:pPr fontAlgn="ctr">
              <a:lnSpc>
                <a:spcPct val="100000"/>
              </a:lnSpc>
              <a:spcBef>
                <a:spcPts val="0"/>
              </a:spcBef>
            </a:pPr>
            <a:r>
              <a:rPr lang="nl-NL" sz="1800" dirty="0"/>
              <a:t>Make </a:t>
            </a:r>
            <a:r>
              <a:rPr lang="nl-NL" sz="1800" dirty="0" err="1"/>
              <a:t>Your</a:t>
            </a:r>
            <a:r>
              <a:rPr lang="nl-NL" sz="1800" dirty="0"/>
              <a:t> Event More </a:t>
            </a:r>
            <a:r>
              <a:rPr lang="nl-NL" sz="1800" dirty="0" err="1"/>
              <a:t>Accessible</a:t>
            </a:r>
            <a:r>
              <a:rPr lang="nl-NL" sz="1800" dirty="0"/>
              <a:t> </a:t>
            </a:r>
            <a:r>
              <a:rPr lang="nl-NL" sz="1800" dirty="0" err="1"/>
              <a:t>for</a:t>
            </a:r>
            <a:r>
              <a:rPr lang="nl-NL" sz="1800" dirty="0"/>
              <a:t> </a:t>
            </a:r>
            <a:r>
              <a:rPr lang="nl-NL" sz="1800" dirty="0" err="1"/>
              <a:t>Everyone</a:t>
            </a:r>
            <a:r>
              <a:rPr lang="nl-NL" sz="1800" dirty="0"/>
              <a:t> (</a:t>
            </a:r>
            <a:r>
              <a:rPr lang="nl-NL" sz="1800" dirty="0" err="1"/>
              <a:t>book</a:t>
            </a:r>
            <a:r>
              <a:rPr lang="nl-NL" sz="1800" dirty="0"/>
              <a:t>), </a:t>
            </a:r>
            <a:r>
              <a:rPr lang="nl-NL" sz="1800" dirty="0" err="1"/>
              <a:t>by</a:t>
            </a:r>
            <a:r>
              <a:rPr lang="nl-NL" sz="1800" dirty="0"/>
              <a:t> Marianne Dijkhoorn (</a:t>
            </a:r>
            <a:r>
              <a:rPr lang="nl-NL" sz="1800" dirty="0">
                <a:hlinkClick r:id="rId3">
                  <a:extLst>
                    <a:ext uri="{A12FA001-AC4F-418D-AE19-62706E023703}">
                      <ahyp:hlinkClr xmlns:ahyp="http://schemas.microsoft.com/office/drawing/2018/hyperlinkcolor" val="tx"/>
                    </a:ext>
                  </a:extLst>
                </a:hlinkClick>
              </a:rPr>
              <a:t>https://geenbeperkingmeer.nl/book/</a:t>
            </a:r>
            <a:r>
              <a:rPr lang="nl-NL" sz="1800" dirty="0"/>
              <a:t>)</a:t>
            </a:r>
          </a:p>
          <a:p>
            <a:pPr lvl="1" fontAlgn="ctr">
              <a:lnSpc>
                <a:spcPct val="100000"/>
              </a:lnSpc>
              <a:spcBef>
                <a:spcPts val="0"/>
              </a:spcBef>
            </a:pPr>
            <a:r>
              <a:rPr lang="nl-NL" sz="1600" dirty="0"/>
              <a:t>An English </a:t>
            </a:r>
            <a:r>
              <a:rPr lang="nl-NL" sz="1600" dirty="0" err="1"/>
              <a:t>translation</a:t>
            </a:r>
            <a:r>
              <a:rPr lang="nl-NL" sz="1600" dirty="0"/>
              <a:t> of </a:t>
            </a:r>
            <a:r>
              <a:rPr lang="nl-NL" sz="1600" dirty="0" err="1"/>
              <a:t>Dijkhoorn’s</a:t>
            </a:r>
            <a:r>
              <a:rPr lang="nl-NL" sz="1600" dirty="0"/>
              <a:t> </a:t>
            </a:r>
            <a:r>
              <a:rPr lang="nl-NL" sz="1600" dirty="0" err="1"/>
              <a:t>original</a:t>
            </a:r>
            <a:r>
              <a:rPr lang="nl-NL" sz="1600" dirty="0"/>
              <a:t> </a:t>
            </a:r>
            <a:r>
              <a:rPr lang="nl-NL" sz="1600" dirty="0" err="1"/>
              <a:t>book</a:t>
            </a:r>
            <a:r>
              <a:rPr lang="nl-NL" sz="1600" dirty="0"/>
              <a:t> (“Maak je event toegankelijk voor iedereen”) </a:t>
            </a:r>
            <a:r>
              <a:rPr lang="nl-NL" sz="1600" dirty="0" err="1"/>
              <a:t>so</a:t>
            </a:r>
            <a:r>
              <a:rPr lang="nl-NL" sz="1600" dirty="0"/>
              <a:t> check out </a:t>
            </a:r>
            <a:r>
              <a:rPr lang="nl-NL" sz="1600" dirty="0" err="1"/>
              <a:t>the</a:t>
            </a:r>
            <a:r>
              <a:rPr lang="nl-NL" sz="1600" dirty="0"/>
              <a:t> Dutch </a:t>
            </a:r>
            <a:r>
              <a:rPr lang="nl-NL" sz="1600" dirty="0" err="1"/>
              <a:t>version</a:t>
            </a:r>
            <a:r>
              <a:rPr lang="nl-NL" sz="1600" dirty="0"/>
              <a:t> </a:t>
            </a:r>
            <a:r>
              <a:rPr lang="nl-NL" sz="1600" dirty="0" err="1"/>
              <a:t>if</a:t>
            </a:r>
            <a:r>
              <a:rPr lang="nl-NL" sz="1600" dirty="0"/>
              <a:t> </a:t>
            </a:r>
            <a:r>
              <a:rPr lang="nl-NL" sz="1600" dirty="0" err="1"/>
              <a:t>you</a:t>
            </a:r>
            <a:r>
              <a:rPr lang="nl-NL" sz="1600" dirty="0"/>
              <a:t> </a:t>
            </a:r>
            <a:r>
              <a:rPr lang="nl-NL" sz="1600" dirty="0" err="1"/>
              <a:t>prefer</a:t>
            </a:r>
            <a:r>
              <a:rPr lang="nl-NL" sz="1600" dirty="0"/>
              <a:t> Dutch</a:t>
            </a:r>
          </a:p>
          <a:p>
            <a:pPr lvl="1" fontAlgn="ctr">
              <a:lnSpc>
                <a:spcPct val="100000"/>
              </a:lnSpc>
              <a:spcBef>
                <a:spcPts val="0"/>
              </a:spcBef>
            </a:pPr>
            <a:r>
              <a:rPr lang="nl-NL" sz="1600" dirty="0" err="1"/>
              <a:t>This</a:t>
            </a:r>
            <a:r>
              <a:rPr lang="nl-NL" sz="1600" dirty="0"/>
              <a:t> </a:t>
            </a:r>
            <a:r>
              <a:rPr lang="nl-NL" sz="1600" dirty="0" err="1"/>
              <a:t>book</a:t>
            </a:r>
            <a:r>
              <a:rPr lang="nl-NL" sz="1600" dirty="0"/>
              <a:t> is </a:t>
            </a:r>
            <a:r>
              <a:rPr lang="nl-NL" sz="1600" dirty="0" err="1"/>
              <a:t>applicable</a:t>
            </a:r>
            <a:r>
              <a:rPr lang="nl-NL" sz="1600" dirty="0"/>
              <a:t> </a:t>
            </a:r>
            <a:r>
              <a:rPr lang="nl-NL" sz="1600" dirty="0" err="1"/>
              <a:t>to</a:t>
            </a:r>
            <a:r>
              <a:rPr lang="nl-NL" sz="1600" dirty="0"/>
              <a:t> </a:t>
            </a:r>
            <a:r>
              <a:rPr lang="nl-NL" sz="1600" dirty="0" err="1"/>
              <a:t>the</a:t>
            </a:r>
            <a:r>
              <a:rPr lang="nl-NL" sz="1600" dirty="0"/>
              <a:t> Dutch </a:t>
            </a:r>
            <a:r>
              <a:rPr lang="nl-NL" sz="1600" dirty="0" err="1"/>
              <a:t>perspective</a:t>
            </a:r>
            <a:r>
              <a:rPr lang="nl-NL" sz="1600" dirty="0"/>
              <a:t> of </a:t>
            </a:r>
            <a:r>
              <a:rPr lang="nl-NL" sz="1600" dirty="0" err="1"/>
              <a:t>organising</a:t>
            </a:r>
            <a:r>
              <a:rPr lang="nl-NL" sz="1600" dirty="0"/>
              <a:t> events; </a:t>
            </a:r>
            <a:r>
              <a:rPr lang="nl-NL" sz="1600" dirty="0" err="1"/>
              <a:t>for</a:t>
            </a:r>
            <a:r>
              <a:rPr lang="nl-NL" sz="1600" dirty="0"/>
              <a:t> event planning in The Netherlands, </a:t>
            </a:r>
            <a:r>
              <a:rPr lang="nl-NL" sz="1600" dirty="0" err="1"/>
              <a:t>potentially</a:t>
            </a:r>
            <a:r>
              <a:rPr lang="nl-NL" sz="1600" dirty="0"/>
              <a:t> more </a:t>
            </a:r>
            <a:r>
              <a:rPr lang="nl-NL" sz="1600" dirty="0" err="1"/>
              <a:t>useful</a:t>
            </a:r>
            <a:r>
              <a:rPr lang="nl-NL" sz="1600" dirty="0"/>
              <a:t> </a:t>
            </a:r>
            <a:r>
              <a:rPr lang="nl-NL" sz="1600" dirty="0" err="1"/>
              <a:t>than</a:t>
            </a:r>
            <a:r>
              <a:rPr lang="nl-NL" sz="1600" dirty="0"/>
              <a:t> </a:t>
            </a:r>
            <a:r>
              <a:rPr lang="nl-NL" sz="1600" dirty="0" err="1"/>
              <a:t>other</a:t>
            </a:r>
            <a:r>
              <a:rPr lang="nl-NL" sz="1600" dirty="0"/>
              <a:t> English-</a:t>
            </a:r>
            <a:r>
              <a:rPr lang="nl-NL" sz="1600" dirty="0" err="1"/>
              <a:t>language</a:t>
            </a:r>
            <a:r>
              <a:rPr lang="nl-NL" sz="1600" dirty="0"/>
              <a:t> resources</a:t>
            </a:r>
            <a:endParaRPr lang="nl-NL" dirty="0"/>
          </a:p>
          <a:p>
            <a:pPr marL="0" indent="0" fontAlgn="ctr">
              <a:spcBef>
                <a:spcPts val="0"/>
              </a:spcBef>
              <a:buNone/>
            </a:pPr>
            <a:endParaRPr lang="nl-NL" sz="1400" dirty="0"/>
          </a:p>
        </p:txBody>
      </p:sp>
    </p:spTree>
    <p:extLst>
      <p:ext uri="{BB962C8B-B14F-4D97-AF65-F5344CB8AC3E}">
        <p14:creationId xmlns:p14="http://schemas.microsoft.com/office/powerpoint/2010/main" val="2947023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5388-3205-0DF1-6719-860C155FFCFB}"/>
              </a:ext>
            </a:extLst>
          </p:cNvPr>
          <p:cNvSpPr>
            <a:spLocks noGrp="1"/>
          </p:cNvSpPr>
          <p:nvPr>
            <p:ph type="title"/>
          </p:nvPr>
        </p:nvSpPr>
        <p:spPr/>
        <p:txBody>
          <a:bodyPr/>
          <a:lstStyle/>
          <a:p>
            <a:r>
              <a:rPr lang="en-GB" dirty="0"/>
              <a:t>Projects/Groups of interest</a:t>
            </a:r>
          </a:p>
        </p:txBody>
      </p:sp>
      <p:sp>
        <p:nvSpPr>
          <p:cNvPr id="3" name="Content Placeholder 2">
            <a:extLst>
              <a:ext uri="{FF2B5EF4-FFF2-40B4-BE49-F238E27FC236}">
                <a16:creationId xmlns:a16="http://schemas.microsoft.com/office/drawing/2014/main" id="{BF1B18BA-D72C-0842-9D06-882C14D4B899}"/>
              </a:ext>
            </a:extLst>
          </p:cNvPr>
          <p:cNvSpPr>
            <a:spLocks noGrp="1"/>
          </p:cNvSpPr>
          <p:nvPr>
            <p:ph sz="half" idx="1"/>
          </p:nvPr>
        </p:nvSpPr>
        <p:spPr>
          <a:xfrm>
            <a:off x="838200" y="1621630"/>
            <a:ext cx="5181600" cy="5159829"/>
          </a:xfrm>
        </p:spPr>
        <p:txBody>
          <a:bodyPr>
            <a:normAutofit fontScale="92500" lnSpcReduction="10000"/>
          </a:bodyPr>
          <a:lstStyle/>
          <a:p>
            <a:r>
              <a:rPr lang="en-GB" sz="1900" dirty="0"/>
              <a:t>MuseIT: </a:t>
            </a:r>
            <a:r>
              <a:rPr lang="en-GB" sz="1900" dirty="0">
                <a:hlinkClick r:id="rId2">
                  <a:extLst>
                    <a:ext uri="{A12FA001-AC4F-418D-AE19-62706E023703}">
                      <ahyp:hlinkClr xmlns:ahyp="http://schemas.microsoft.com/office/drawing/2018/hyperlinkcolor" val="tx"/>
                    </a:ext>
                  </a:extLst>
                </a:hlinkClick>
              </a:rPr>
              <a:t>https://www.muse-it.eu/</a:t>
            </a:r>
            <a:r>
              <a:rPr lang="en-GB" sz="1900" dirty="0"/>
              <a:t> </a:t>
            </a:r>
          </a:p>
          <a:p>
            <a:pPr lvl="1"/>
            <a:r>
              <a:rPr lang="en-GB" sz="1500" dirty="0"/>
              <a:t>EU-funded project (2023-2025) that aims to develop technologies that facilitate and widen access to cultural heritage</a:t>
            </a:r>
          </a:p>
          <a:p>
            <a:r>
              <a:rPr lang="en-GB" sz="1900" dirty="0"/>
              <a:t>WAI-</a:t>
            </a:r>
            <a:r>
              <a:rPr lang="en-GB" sz="1900" dirty="0" err="1"/>
              <a:t>CooP</a:t>
            </a:r>
            <a:r>
              <a:rPr lang="en-GB" sz="1900" dirty="0"/>
              <a:t> (Web Accessibility Initiative – Communities of Practice): </a:t>
            </a:r>
            <a:r>
              <a:rPr lang="en-GB" sz="1900" dirty="0">
                <a:hlinkClick r:id="rId3">
                  <a:extLst>
                    <a:ext uri="{A12FA001-AC4F-418D-AE19-62706E023703}">
                      <ahyp:hlinkClr xmlns:ahyp="http://schemas.microsoft.com/office/drawing/2018/hyperlinkcolor" val="tx"/>
                    </a:ext>
                  </a:extLst>
                </a:hlinkClick>
              </a:rPr>
              <a:t>https://www.w3.org/WAI/about/projects/wai-coop/</a:t>
            </a:r>
            <a:r>
              <a:rPr lang="en-GB" sz="1900" dirty="0"/>
              <a:t> </a:t>
            </a:r>
          </a:p>
          <a:p>
            <a:pPr lvl="1"/>
            <a:r>
              <a:rPr lang="en-GB" sz="1500" dirty="0"/>
              <a:t>Project under EU (2021-2024), whose results include lists of available standards and courses</a:t>
            </a:r>
          </a:p>
          <a:p>
            <a:r>
              <a:rPr lang="en-GB" sz="1900" dirty="0"/>
              <a:t>SUITCEYES: </a:t>
            </a:r>
            <a:r>
              <a:rPr lang="en-GB" sz="1900" dirty="0">
                <a:hlinkClick r:id="rId4">
                  <a:extLst>
                    <a:ext uri="{A12FA001-AC4F-418D-AE19-62706E023703}">
                      <ahyp:hlinkClr xmlns:ahyp="http://schemas.microsoft.com/office/drawing/2018/hyperlinkcolor" val="tx"/>
                    </a:ext>
                  </a:extLst>
                </a:hlinkClick>
              </a:rPr>
              <a:t>https://suitceyes.eu/</a:t>
            </a:r>
            <a:r>
              <a:rPr lang="en-GB" sz="1900" dirty="0"/>
              <a:t> </a:t>
            </a:r>
          </a:p>
          <a:p>
            <a:pPr lvl="1"/>
            <a:r>
              <a:rPr lang="en-GB" sz="1500" dirty="0"/>
              <a:t>Project to develop haptic communication technologies for people with </a:t>
            </a:r>
            <a:r>
              <a:rPr lang="en-GB" sz="1500" dirty="0" err="1"/>
              <a:t>deafblindness</a:t>
            </a:r>
            <a:r>
              <a:rPr lang="en-GB" sz="1500" dirty="0"/>
              <a:t> (2018-2021)</a:t>
            </a:r>
          </a:p>
          <a:p>
            <a:r>
              <a:rPr lang="en-GB" sz="1900" dirty="0"/>
              <a:t>Research </a:t>
            </a:r>
            <a:r>
              <a:rPr lang="en-GB" sz="1900" dirty="0" err="1"/>
              <a:t>Center</a:t>
            </a:r>
            <a:r>
              <a:rPr lang="en-GB" sz="1900" dirty="0"/>
              <a:t> for Inclusive Digital Design &amp; Engineering (HAN University of Applied Sciences): </a:t>
            </a:r>
            <a:r>
              <a:rPr lang="en-GB" sz="1900" dirty="0">
                <a:hlinkClick r:id="rId5">
                  <a:extLst>
                    <a:ext uri="{A12FA001-AC4F-418D-AE19-62706E023703}">
                      <ahyp:hlinkClr xmlns:ahyp="http://schemas.microsoft.com/office/drawing/2018/hyperlinkcolor" val="tx"/>
                    </a:ext>
                  </a:extLst>
                </a:hlinkClick>
              </a:rPr>
              <a:t>https://www.hanuniversity.com/en/research/research-center/inclusive-digital-design-engineering/</a:t>
            </a:r>
            <a:r>
              <a:rPr lang="en-GB" sz="1900" dirty="0"/>
              <a:t> </a:t>
            </a:r>
          </a:p>
          <a:p>
            <a:pPr lvl="1"/>
            <a:r>
              <a:rPr lang="en-GB" sz="1500" dirty="0"/>
              <a:t>Several interesting projects including EU-funded projects and tools for web accessibility</a:t>
            </a:r>
          </a:p>
        </p:txBody>
      </p:sp>
      <p:sp>
        <p:nvSpPr>
          <p:cNvPr id="4" name="Content Placeholder 3">
            <a:extLst>
              <a:ext uri="{FF2B5EF4-FFF2-40B4-BE49-F238E27FC236}">
                <a16:creationId xmlns:a16="http://schemas.microsoft.com/office/drawing/2014/main" id="{BAB344B5-6253-2328-4CA3-0B2DC3A7323D}"/>
              </a:ext>
            </a:extLst>
          </p:cNvPr>
          <p:cNvSpPr>
            <a:spLocks noGrp="1"/>
          </p:cNvSpPr>
          <p:nvPr>
            <p:ph sz="half" idx="2"/>
          </p:nvPr>
        </p:nvSpPr>
        <p:spPr>
          <a:xfrm>
            <a:off x="6172200" y="1621630"/>
            <a:ext cx="5181600" cy="4877481"/>
          </a:xfrm>
        </p:spPr>
        <p:txBody>
          <a:bodyPr>
            <a:normAutofit fontScale="92500" lnSpcReduction="10000"/>
          </a:bodyPr>
          <a:lstStyle/>
          <a:p>
            <a:r>
              <a:rPr lang="en-GB" sz="1900" dirty="0" err="1"/>
              <a:t>Stichting</a:t>
            </a:r>
            <a:r>
              <a:rPr lang="en-GB" sz="1900" dirty="0"/>
              <a:t> Accessibility, part of </a:t>
            </a:r>
            <a:r>
              <a:rPr lang="en-GB" sz="1900" dirty="0" err="1"/>
              <a:t>Stichting</a:t>
            </a:r>
            <a:r>
              <a:rPr lang="en-GB" sz="1900" dirty="0"/>
              <a:t> </a:t>
            </a:r>
            <a:r>
              <a:rPr lang="en-GB" sz="1900" dirty="0" err="1"/>
              <a:t>Bartiméus</a:t>
            </a:r>
            <a:r>
              <a:rPr lang="en-GB" sz="1900" dirty="0"/>
              <a:t>: </a:t>
            </a:r>
            <a:r>
              <a:rPr lang="en-GB" sz="1900" dirty="0">
                <a:hlinkClick r:id="rId6">
                  <a:extLst>
                    <a:ext uri="{A12FA001-AC4F-418D-AE19-62706E023703}">
                      <ahyp:hlinkClr xmlns:ahyp="http://schemas.microsoft.com/office/drawing/2018/hyperlinkcolor" val="tx"/>
                    </a:ext>
                  </a:extLst>
                </a:hlinkClick>
              </a:rPr>
              <a:t>https://www.accessibility.nl/en/english</a:t>
            </a:r>
            <a:r>
              <a:rPr lang="en-GB" sz="1900" dirty="0"/>
              <a:t> </a:t>
            </a:r>
          </a:p>
          <a:p>
            <a:pPr lvl="1"/>
            <a:r>
              <a:rPr lang="en-GB" sz="1500" dirty="0"/>
              <a:t>Provide trainings; work on projects related to improving accessibility in education and design</a:t>
            </a:r>
          </a:p>
          <a:p>
            <a:pPr marL="269875" lvl="1" indent="0">
              <a:buNone/>
            </a:pPr>
            <a:endParaRPr lang="en-GB" dirty="0"/>
          </a:p>
          <a:p>
            <a:r>
              <a:rPr lang="en-GB" sz="1900" dirty="0" err="1"/>
              <a:t>Ieder</a:t>
            </a:r>
            <a:r>
              <a:rPr lang="en-GB" sz="1900" dirty="0"/>
              <a:t>(in): </a:t>
            </a:r>
            <a:r>
              <a:rPr lang="en-GB" sz="1900" dirty="0">
                <a:hlinkClick r:id="rId7">
                  <a:extLst>
                    <a:ext uri="{A12FA001-AC4F-418D-AE19-62706E023703}">
                      <ahyp:hlinkClr xmlns:ahyp="http://schemas.microsoft.com/office/drawing/2018/hyperlinkcolor" val="tx"/>
                    </a:ext>
                  </a:extLst>
                </a:hlinkClick>
              </a:rPr>
              <a:t>https://iederin.nl/onze-doelen/toegankelijkheid/</a:t>
            </a:r>
            <a:r>
              <a:rPr lang="en-GB" sz="1900" dirty="0"/>
              <a:t>  </a:t>
            </a:r>
          </a:p>
          <a:p>
            <a:pPr lvl="1"/>
            <a:r>
              <a:rPr lang="en-GB" sz="1500" dirty="0"/>
              <a:t>Dutch advocacy organisation</a:t>
            </a:r>
          </a:p>
          <a:p>
            <a:endParaRPr lang="en-GB" sz="1900" dirty="0"/>
          </a:p>
          <a:p>
            <a:r>
              <a:rPr lang="en-GB" sz="1900" dirty="0"/>
              <a:t>Accessible Academia: </a:t>
            </a:r>
            <a:r>
              <a:rPr lang="en-GB" sz="1900" dirty="0">
                <a:hlinkClick r:id="rId8">
                  <a:extLst>
                    <a:ext uri="{A12FA001-AC4F-418D-AE19-62706E023703}">
                      <ahyp:hlinkClr xmlns:ahyp="http://schemas.microsoft.com/office/drawing/2018/hyperlinkcolor" val="tx"/>
                    </a:ext>
                  </a:extLst>
                </a:hlinkClick>
              </a:rPr>
              <a:t>https://www.accessible-academia.nl/en/</a:t>
            </a:r>
            <a:r>
              <a:rPr lang="en-GB" sz="1900" dirty="0"/>
              <a:t> </a:t>
            </a:r>
          </a:p>
          <a:p>
            <a:pPr lvl="1"/>
            <a:r>
              <a:rPr lang="en-GB" sz="1500" dirty="0"/>
              <a:t>Collective of disabled &amp; chronically ill academics, mainly based in The Netherlands – peer support &amp; advocacy</a:t>
            </a:r>
          </a:p>
        </p:txBody>
      </p:sp>
    </p:spTree>
    <p:extLst>
      <p:ext uri="{BB962C8B-B14F-4D97-AF65-F5344CB8AC3E}">
        <p14:creationId xmlns:p14="http://schemas.microsoft.com/office/powerpoint/2010/main" val="2729139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D4929D1-AA28-D8C3-FAF1-FBA2B9587B67}"/>
              </a:ext>
            </a:extLst>
          </p:cNvPr>
          <p:cNvSpPr>
            <a:spLocks noGrp="1"/>
          </p:cNvSpPr>
          <p:nvPr>
            <p:ph type="title"/>
          </p:nvPr>
        </p:nvSpPr>
        <p:spPr/>
        <p:txBody>
          <a:bodyPr/>
          <a:lstStyle/>
          <a:p>
            <a:r>
              <a:rPr lang="en-GB" dirty="0"/>
              <a:t>References</a:t>
            </a:r>
          </a:p>
        </p:txBody>
      </p:sp>
      <p:sp>
        <p:nvSpPr>
          <p:cNvPr id="8" name="Content Placeholder 7">
            <a:extLst>
              <a:ext uri="{FF2B5EF4-FFF2-40B4-BE49-F238E27FC236}">
                <a16:creationId xmlns:a16="http://schemas.microsoft.com/office/drawing/2014/main" id="{32EAF780-3BA8-793D-F305-69D2E7AC2454}"/>
              </a:ext>
            </a:extLst>
          </p:cNvPr>
          <p:cNvSpPr>
            <a:spLocks noGrp="1"/>
          </p:cNvSpPr>
          <p:nvPr>
            <p:ph sz="half" idx="1"/>
          </p:nvPr>
        </p:nvSpPr>
        <p:spPr/>
        <p:txBody>
          <a:bodyPr>
            <a:normAutofit fontScale="92500" lnSpcReduction="10000"/>
          </a:bodyPr>
          <a:lstStyle/>
          <a:p>
            <a:r>
              <a:rPr lang="en-GB" dirty="0"/>
              <a:t>Open Access NL, What is Open Access </a:t>
            </a:r>
            <a:r>
              <a:rPr lang="en-GB" dirty="0">
                <a:hlinkClick r:id="rId2">
                  <a:extLst>
                    <a:ext uri="{A12FA001-AC4F-418D-AE19-62706E023703}">
                      <ahyp:hlinkClr xmlns:ahyp="http://schemas.microsoft.com/office/drawing/2018/hyperlinkcolor" val="tx"/>
                    </a:ext>
                  </a:extLst>
                </a:hlinkClick>
              </a:rPr>
              <a:t>https://www.openaccess.nl/en/what-is-open-access</a:t>
            </a:r>
            <a:r>
              <a:rPr lang="en-GB" dirty="0"/>
              <a:t> </a:t>
            </a:r>
          </a:p>
          <a:p>
            <a:r>
              <a:rPr lang="en-GB" dirty="0"/>
              <a:t>Accessibility.nl, Toegankelijkheid - Wat is het?, </a:t>
            </a:r>
            <a:r>
              <a:rPr lang="en-GB" dirty="0">
                <a:hlinkClick r:id="rId3">
                  <a:extLst>
                    <a:ext uri="{A12FA001-AC4F-418D-AE19-62706E023703}">
                      <ahyp:hlinkClr xmlns:ahyp="http://schemas.microsoft.com/office/drawing/2018/hyperlinkcolor" val="tx"/>
                    </a:ext>
                  </a:extLst>
                </a:hlinkClick>
              </a:rPr>
              <a:t>https://www.accessibility.nl/over-toegankelijkheid/wat-is-toegankelijkheid</a:t>
            </a:r>
            <a:r>
              <a:rPr lang="en-GB" dirty="0"/>
              <a:t> </a:t>
            </a:r>
          </a:p>
          <a:p>
            <a:r>
              <a:rPr lang="en-GB" dirty="0"/>
              <a:t>UN Convention for the Rights of People with Disabilities, </a:t>
            </a:r>
            <a:r>
              <a:rPr lang="en-GB" dirty="0">
                <a:hlinkClick r:id="rId4">
                  <a:extLst>
                    <a:ext uri="{A12FA001-AC4F-418D-AE19-62706E023703}">
                      <ahyp:hlinkClr xmlns:ahyp="http://schemas.microsoft.com/office/drawing/2018/hyperlinkcolor" val="tx"/>
                    </a:ext>
                  </a:extLst>
                </a:hlinkClick>
              </a:rPr>
              <a:t>https://social.desa.un.org/issues/disability/crpd/convention-on-the-rights-of-persons-with-disabilities-crpd#Fulltext</a:t>
            </a:r>
            <a:r>
              <a:rPr lang="en-GB" dirty="0"/>
              <a:t> </a:t>
            </a:r>
          </a:p>
          <a:p>
            <a:r>
              <a:rPr lang="en-GB" dirty="0"/>
              <a:t>UK Data Service, Research Data Management </a:t>
            </a:r>
            <a:r>
              <a:rPr lang="en-GB" dirty="0">
                <a:hlinkClick r:id="rId5">
                  <a:extLst>
                    <a:ext uri="{A12FA001-AC4F-418D-AE19-62706E023703}">
                      <ahyp:hlinkClr xmlns:ahyp="http://schemas.microsoft.com/office/drawing/2018/hyperlinkcolor" val="tx"/>
                    </a:ext>
                  </a:extLst>
                </a:hlinkClick>
              </a:rPr>
              <a:t>https://ukdataservice.ac.uk/learning-hub/research-data-management/</a:t>
            </a:r>
            <a:endParaRPr lang="en-GB" dirty="0"/>
          </a:p>
        </p:txBody>
      </p:sp>
      <p:sp>
        <p:nvSpPr>
          <p:cNvPr id="9" name="Content Placeholder 8">
            <a:extLst>
              <a:ext uri="{FF2B5EF4-FFF2-40B4-BE49-F238E27FC236}">
                <a16:creationId xmlns:a16="http://schemas.microsoft.com/office/drawing/2014/main" id="{58801487-6551-3BA3-BCA5-E1141F1BB255}"/>
              </a:ext>
            </a:extLst>
          </p:cNvPr>
          <p:cNvSpPr>
            <a:spLocks noGrp="1"/>
          </p:cNvSpPr>
          <p:nvPr>
            <p:ph sz="half" idx="2"/>
          </p:nvPr>
        </p:nvSpPr>
        <p:spPr>
          <a:xfrm>
            <a:off x="6172200" y="2006600"/>
            <a:ext cx="5385816" cy="4607142"/>
          </a:xfrm>
        </p:spPr>
        <p:txBody>
          <a:bodyPr>
            <a:normAutofit fontScale="92500" lnSpcReduction="10000"/>
          </a:bodyPr>
          <a:lstStyle/>
          <a:p>
            <a:r>
              <a:rPr lang="en-GB" dirty="0"/>
              <a:t>Business case for accessibility, W3C: </a:t>
            </a:r>
            <a:r>
              <a:rPr lang="en-GB" dirty="0">
                <a:hlinkClick r:id="rId6">
                  <a:extLst>
                    <a:ext uri="{A12FA001-AC4F-418D-AE19-62706E023703}">
                      <ahyp:hlinkClr xmlns:ahyp="http://schemas.microsoft.com/office/drawing/2018/hyperlinkcolor" val="tx"/>
                    </a:ext>
                  </a:extLst>
                </a:hlinkClick>
              </a:rPr>
              <a:t>https://www.w3.org/WAI/business-case/</a:t>
            </a:r>
            <a:r>
              <a:rPr lang="en-GB" dirty="0"/>
              <a:t> </a:t>
            </a:r>
            <a:endParaRPr lang="en-GB" sz="2000" kern="100" dirty="0">
              <a:effectLst/>
            </a:endParaRPr>
          </a:p>
          <a:p>
            <a:r>
              <a:rPr lang="en-GB" sz="2000" kern="100" dirty="0">
                <a:effectLst/>
              </a:rPr>
              <a:t>Potluri, V. et al. (2023) ‘Notably Inaccessible — Data Driven Understanding of Data Science Notebook (In)Accessibility’, in The 25th International ACM SIGACCESS Conference on Computers and Accessibility. ASSETS ’23: The 25th International ACM SIGACCESS Conference on Computers and Accessibility, New York NY USA: ACM, pp. 1–19. Available at: </a:t>
            </a:r>
            <a:r>
              <a:rPr lang="en-GB" sz="2000" kern="100" dirty="0">
                <a:effectLst/>
                <a:hlinkClick r:id="rId7">
                  <a:extLst>
                    <a:ext uri="{A12FA001-AC4F-418D-AE19-62706E023703}">
                      <ahyp:hlinkClr xmlns:ahyp="http://schemas.microsoft.com/office/drawing/2018/hyperlinkcolor" val="tx"/>
                    </a:ext>
                  </a:extLst>
                </a:hlinkClick>
              </a:rPr>
              <a:t>https://doi.org/10.1145/3597638.3608417</a:t>
            </a:r>
            <a:r>
              <a:rPr lang="en-GB" sz="2000" kern="100" dirty="0">
                <a:effectLst/>
              </a:rPr>
              <a:t>.</a:t>
            </a:r>
          </a:p>
          <a:p>
            <a:r>
              <a:rPr lang="en-GB" kern="100" dirty="0"/>
              <a:t>Matplotalt: </a:t>
            </a:r>
            <a:r>
              <a:rPr lang="en-GB" kern="100" dirty="0">
                <a:hlinkClick r:id="rId8">
                  <a:extLst>
                    <a:ext uri="{A12FA001-AC4F-418D-AE19-62706E023703}">
                      <ahyp:hlinkClr xmlns:ahyp="http://schemas.microsoft.com/office/drawing/2018/hyperlinkcolor" val="tx"/>
                    </a:ext>
                  </a:extLst>
                </a:hlinkClick>
              </a:rPr>
              <a:t>https://courses.cs.washington.edu/courses/cse493e/23au/projects/matplotalt.html</a:t>
            </a:r>
            <a:r>
              <a:rPr lang="en-GB" kern="100" dirty="0"/>
              <a:t> </a:t>
            </a:r>
            <a:endParaRPr lang="en-NL" sz="2000" kern="100" dirty="0"/>
          </a:p>
          <a:p>
            <a:r>
              <a:rPr lang="en-GB" dirty="0"/>
              <a:t>Emojis are open source from </a:t>
            </a:r>
            <a:r>
              <a:rPr lang="en-GB" dirty="0">
                <a:hlinkClick r:id="rId9">
                  <a:extLst>
                    <a:ext uri="{A12FA001-AC4F-418D-AE19-62706E023703}">
                      <ahyp:hlinkClr xmlns:ahyp="http://schemas.microsoft.com/office/drawing/2018/hyperlinkcolor" val="tx"/>
                    </a:ext>
                  </a:extLst>
                </a:hlinkClick>
              </a:rPr>
              <a:t>OpenMoji</a:t>
            </a:r>
            <a:r>
              <a:rPr lang="en-GB" dirty="0"/>
              <a:t>, with a CC BY-SA 4.0 license</a:t>
            </a:r>
          </a:p>
        </p:txBody>
      </p:sp>
    </p:spTree>
    <p:extLst>
      <p:ext uri="{BB962C8B-B14F-4D97-AF65-F5344CB8AC3E}">
        <p14:creationId xmlns:p14="http://schemas.microsoft.com/office/powerpoint/2010/main" val="4090713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0FD8D94B-5D69-75E5-51C5-FAF7B0015581}"/>
              </a:ext>
            </a:extLst>
          </p:cNvPr>
          <p:cNvSpPr txBox="1">
            <a:spLocks noGrp="1"/>
          </p:cNvSpPr>
          <p:nvPr>
            <p:ph type="title" idx="4294967295"/>
          </p:nvPr>
        </p:nvSpPr>
        <p:spPr>
          <a:xfrm>
            <a:off x="1524000" y="1309860"/>
            <a:ext cx="914400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0" i="0" u="none" strike="noStrike" kern="1200" cap="none" spc="0" normalizeH="0" baseline="0" noProof="0" dirty="0">
                <a:ln>
                  <a:noFill/>
                </a:ln>
                <a:solidFill>
                  <a:schemeClr val="tx2"/>
                </a:solidFill>
                <a:effectLst/>
                <a:uLnTx/>
                <a:uFillTx/>
                <a:latin typeface="Glegoo" pitchFamily="2" charset="77"/>
                <a:ea typeface="+mn-ea"/>
                <a:cs typeface="Glegoo" pitchFamily="2" charset="77"/>
              </a:rPr>
              <a:t>More information</a:t>
            </a:r>
          </a:p>
        </p:txBody>
      </p:sp>
      <p:sp>
        <p:nvSpPr>
          <p:cNvPr id="3" name="Tekstvak 2">
            <a:extLst>
              <a:ext uri="{FF2B5EF4-FFF2-40B4-BE49-F238E27FC236}">
                <a16:creationId xmlns:a16="http://schemas.microsoft.com/office/drawing/2014/main" id="{CF95DEB8-6A9F-D6B9-37DB-E2F88C377031}"/>
              </a:ext>
            </a:extLst>
          </p:cNvPr>
          <p:cNvSpPr txBox="1"/>
          <p:nvPr/>
        </p:nvSpPr>
        <p:spPr>
          <a:xfrm>
            <a:off x="3791758" y="2151456"/>
            <a:ext cx="4630615" cy="400110"/>
          </a:xfrm>
          <a:prstGeom prst="rect">
            <a:avLst/>
          </a:prstGeom>
          <a:noFill/>
        </p:spPr>
        <p:txBody>
          <a:bodyPr wrap="square" rtlCol="0">
            <a:spAutoFit/>
          </a:bodyPr>
          <a:lstStyle/>
          <a:p>
            <a:pPr algn="ctr"/>
            <a:r>
              <a:rPr lang="nl-NL" sz="2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Visit</a:t>
            </a:r>
            <a:r>
              <a:rPr lang="nl-NL"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nl-NL" sz="2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our</a:t>
            </a:r>
            <a:r>
              <a:rPr lang="nl-NL"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website </a:t>
            </a:r>
            <a:r>
              <a:rPr lang="nl-NL" sz="20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www.dans.knaw.nl</a:t>
            </a:r>
            <a:endParaRPr lang="nl-NL" sz="20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kstvak 3">
            <a:extLst>
              <a:ext uri="{FF2B5EF4-FFF2-40B4-BE49-F238E27FC236}">
                <a16:creationId xmlns:a16="http://schemas.microsoft.com/office/drawing/2014/main" id="{2C8DAF6B-319D-58D6-61B3-EE6AB483D59A}"/>
              </a:ext>
            </a:extLst>
          </p:cNvPr>
          <p:cNvSpPr txBox="1"/>
          <p:nvPr/>
        </p:nvSpPr>
        <p:spPr>
          <a:xfrm>
            <a:off x="3791758" y="2685276"/>
            <a:ext cx="2590800" cy="400110"/>
          </a:xfrm>
          <a:prstGeom prst="rect">
            <a:avLst/>
          </a:prstGeom>
          <a:noFill/>
        </p:spPr>
        <p:txBody>
          <a:bodyPr wrap="square" rtlCol="0">
            <a:spAutoFit/>
          </a:bodyPr>
          <a:lstStyle/>
          <a:p>
            <a:pPr algn="ctr"/>
            <a:r>
              <a:rPr lang="nl-NL" sz="2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And</a:t>
            </a:r>
            <a:r>
              <a:rPr lang="nl-NL"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follow </a:t>
            </a:r>
            <a:r>
              <a:rPr lang="nl-NL" sz="2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us</a:t>
            </a:r>
            <a:r>
              <a:rPr lang="nl-NL"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online</a:t>
            </a:r>
            <a:endParaRPr lang="nl-NL" sz="20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6" name="Groep 5" descr="social media links for DANS&lt;, including mastodon (@dans_knaw_neo), linkedin (@DANS) and x (@dans_knaw_kwo)">
            <a:extLst>
              <a:ext uri="{FF2B5EF4-FFF2-40B4-BE49-F238E27FC236}">
                <a16:creationId xmlns:a16="http://schemas.microsoft.com/office/drawing/2014/main" id="{DCF3F6D1-D64B-E460-52B3-6778FFF39B89}"/>
              </a:ext>
            </a:extLst>
          </p:cNvPr>
          <p:cNvGrpSpPr/>
          <p:nvPr/>
        </p:nvGrpSpPr>
        <p:grpSpPr>
          <a:xfrm>
            <a:off x="3789232" y="3224154"/>
            <a:ext cx="2961074" cy="1753851"/>
            <a:chOff x="3789232" y="3224154"/>
            <a:chExt cx="2961074" cy="1753851"/>
          </a:xfrm>
        </p:grpSpPr>
        <p:sp>
          <p:nvSpPr>
            <p:cNvPr id="5" name="object 4">
              <a:extLst>
                <a:ext uri="{FF2B5EF4-FFF2-40B4-BE49-F238E27FC236}">
                  <a16:creationId xmlns:a16="http://schemas.microsoft.com/office/drawing/2014/main" id="{47A35F4F-49E3-A7CE-C359-440B684FA389}"/>
                </a:ext>
              </a:extLst>
            </p:cNvPr>
            <p:cNvSpPr txBox="1"/>
            <p:nvPr/>
          </p:nvSpPr>
          <p:spPr>
            <a:xfrm>
              <a:off x="4534147" y="3990506"/>
              <a:ext cx="2216159" cy="217366"/>
            </a:xfrm>
            <a:prstGeom prst="rect">
              <a:avLst/>
            </a:prstGeom>
          </p:spPr>
          <p:txBody>
            <a:bodyPr vert="horz" wrap="square" lIns="0" tIns="32384" rIns="0" bIns="0" rtlCol="0">
              <a:spAutoFit/>
            </a:bodyPr>
            <a:lstStyle/>
            <a:p>
              <a:pPr marL="12700">
                <a:lnSpc>
                  <a:spcPct val="100000"/>
                </a:lnSpc>
                <a:spcBef>
                  <a:spcPts val="254"/>
                </a:spcBef>
              </a:pPr>
              <a:r>
                <a:rPr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Linked</a:t>
              </a:r>
              <a:r>
                <a:rPr lang="nl-NL"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I</a:t>
              </a:r>
              <a:r>
                <a:rPr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n</a:t>
              </a:r>
              <a:r>
                <a:rPr lang="nl-NL"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 </a:t>
              </a:r>
              <a:r>
                <a:rPr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@DANS</a:t>
              </a:r>
              <a:endParaRPr sz="1200" b="0" i="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object 4">
              <a:extLst>
                <a:ext uri="{FF2B5EF4-FFF2-40B4-BE49-F238E27FC236}">
                  <a16:creationId xmlns:a16="http://schemas.microsoft.com/office/drawing/2014/main" id="{696C112A-7A98-9FBB-2D46-2569726610C9}"/>
                </a:ext>
                <a:ext uri="{C183D7F6-B498-43B3-948B-1728B52AA6E4}">
                  <adec:decorative xmlns:adec="http://schemas.microsoft.com/office/drawing/2017/decorative" val="0"/>
                </a:ext>
              </a:extLst>
            </p:cNvPr>
            <p:cNvSpPr txBox="1"/>
            <p:nvPr/>
          </p:nvSpPr>
          <p:spPr>
            <a:xfrm>
              <a:off x="4534146" y="3348833"/>
              <a:ext cx="2216160" cy="217366"/>
            </a:xfrm>
            <a:prstGeom prst="rect">
              <a:avLst/>
            </a:prstGeom>
          </p:spPr>
          <p:txBody>
            <a:bodyPr vert="horz" wrap="square" lIns="0" tIns="32384" rIns="0" bIns="0" rtlCol="0">
              <a:spAutoFit/>
            </a:bodyPr>
            <a:lstStyle/>
            <a:p>
              <a:pPr marL="12700">
                <a:lnSpc>
                  <a:spcPct val="100000"/>
                </a:lnSpc>
              </a:pPr>
              <a:r>
                <a:rPr lang="nl-NL"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M</a:t>
              </a:r>
              <a:r>
                <a:rPr sz="1200" b="0" i="0" spc="-10" dirty="0" err="1">
                  <a:solidFill>
                    <a:srgbClr val="033B4A"/>
                  </a:solidFill>
                  <a:latin typeface="Open Sans" panose="020B0606030504020204" pitchFamily="34" charset="0"/>
                  <a:ea typeface="Open Sans" panose="020B0606030504020204" pitchFamily="34" charset="0"/>
                  <a:cs typeface="Open Sans" panose="020B0606030504020204" pitchFamily="34" charset="0"/>
                </a:rPr>
                <a:t>astodon</a:t>
              </a:r>
              <a:r>
                <a:rPr lang="nl-NL"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 </a:t>
              </a:r>
              <a:r>
                <a:rPr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@DANS_knaw_nwo</a:t>
              </a:r>
              <a:endParaRPr sz="1200" b="0" i="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object 4">
              <a:extLst>
                <a:ext uri="{FF2B5EF4-FFF2-40B4-BE49-F238E27FC236}">
                  <a16:creationId xmlns:a16="http://schemas.microsoft.com/office/drawing/2014/main" id="{1E522C8C-C631-D133-A454-C854462171BD}"/>
                </a:ext>
              </a:extLst>
            </p:cNvPr>
            <p:cNvSpPr txBox="1"/>
            <p:nvPr/>
          </p:nvSpPr>
          <p:spPr>
            <a:xfrm>
              <a:off x="4534147" y="4636598"/>
              <a:ext cx="2216159" cy="217366"/>
            </a:xfrm>
            <a:prstGeom prst="rect">
              <a:avLst/>
            </a:prstGeom>
          </p:spPr>
          <p:txBody>
            <a:bodyPr vert="horz" wrap="square" lIns="0" tIns="32384" rIns="0" bIns="0" rtlCol="0">
              <a:spAutoFit/>
            </a:bodyPr>
            <a:lstStyle/>
            <a:p>
              <a:pPr marL="12700">
                <a:lnSpc>
                  <a:spcPct val="100000"/>
                </a:lnSpc>
                <a:spcBef>
                  <a:spcPts val="254"/>
                </a:spcBef>
              </a:pPr>
              <a:r>
                <a:rPr lang="nl-NL"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X </a:t>
              </a:r>
              <a:r>
                <a:rPr lang="nl-NL" sz="1200" b="0" i="0" spc="-10" dirty="0">
                  <a:solidFill>
                    <a:srgbClr val="033B4A"/>
                  </a:solidFill>
                  <a:latin typeface="Open Sans" panose="020B0606030504020204" pitchFamily="34" charset="0"/>
                  <a:ea typeface="Open Sans" panose="020B0606030504020204" pitchFamily="34" charset="0"/>
                  <a:cs typeface="Open Sans" panose="020B0606030504020204" pitchFamily="34" charset="0"/>
                </a:rPr>
                <a:t>@DANS_knaw_nwo</a:t>
              </a:r>
              <a:endParaRPr sz="1200" b="0" i="0"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Graphic 10">
              <a:extLst>
                <a:ext uri="{FF2B5EF4-FFF2-40B4-BE49-F238E27FC236}">
                  <a16:creationId xmlns:a16="http://schemas.microsoft.com/office/drawing/2014/main" id="{C80ED177-67D2-BEB0-FEBF-3B6E3FA2B6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89234" y="3224154"/>
              <a:ext cx="466725" cy="466725"/>
            </a:xfrm>
            <a:prstGeom prst="rect">
              <a:avLst/>
            </a:prstGeom>
          </p:spPr>
        </p:pic>
        <p:pic>
          <p:nvPicPr>
            <p:cNvPr id="12" name="Graphic 11">
              <a:extLst>
                <a:ext uri="{FF2B5EF4-FFF2-40B4-BE49-F238E27FC236}">
                  <a16:creationId xmlns:a16="http://schemas.microsoft.com/office/drawing/2014/main" id="{4CE5D0F4-B52D-6FAA-112C-A9F52D4C93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89233" y="3867717"/>
              <a:ext cx="466725" cy="466725"/>
            </a:xfrm>
            <a:prstGeom prst="rect">
              <a:avLst/>
            </a:prstGeom>
          </p:spPr>
        </p:pic>
        <p:pic>
          <p:nvPicPr>
            <p:cNvPr id="13" name="Graphic 12">
              <a:extLst>
                <a:ext uri="{FF2B5EF4-FFF2-40B4-BE49-F238E27FC236}">
                  <a16:creationId xmlns:a16="http://schemas.microsoft.com/office/drawing/2014/main" id="{E2231C52-25EF-F560-CAF0-DEC8E10D03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89232" y="4511280"/>
              <a:ext cx="466725" cy="466725"/>
            </a:xfrm>
            <a:prstGeom prst="rect">
              <a:avLst/>
            </a:prstGeom>
          </p:spPr>
        </p:pic>
      </p:grpSp>
      <p:sp>
        <p:nvSpPr>
          <p:cNvPr id="7" name="TextBox 6">
            <a:extLst>
              <a:ext uri="{FF2B5EF4-FFF2-40B4-BE49-F238E27FC236}">
                <a16:creationId xmlns:a16="http://schemas.microsoft.com/office/drawing/2014/main" id="{8036FC38-34E4-4A44-EEEB-615109EA56E3}"/>
              </a:ext>
            </a:extLst>
          </p:cNvPr>
          <p:cNvSpPr txBox="1"/>
          <p:nvPr/>
        </p:nvSpPr>
        <p:spPr>
          <a:xfrm>
            <a:off x="4295656" y="5767246"/>
            <a:ext cx="3622818" cy="369332"/>
          </a:xfrm>
          <a:prstGeom prst="rect">
            <a:avLst/>
          </a:prstGeom>
          <a:noFill/>
        </p:spPr>
        <p:txBody>
          <a:bodyPr wrap="square" rtlCol="0">
            <a:spAutoFit/>
          </a:bodyPr>
          <a:lstStyle/>
          <a:p>
            <a:pPr algn="ctr"/>
            <a:r>
              <a:rPr lang="en-GB" dirty="0"/>
              <a:t>10.5281/zenodo.11392951</a:t>
            </a:r>
          </a:p>
        </p:txBody>
      </p:sp>
      <p:pic>
        <p:nvPicPr>
          <p:cNvPr id="8" name="Picture 7" descr="Cc by 4">
            <a:extLst>
              <a:ext uri="{FF2B5EF4-FFF2-40B4-BE49-F238E27FC236}">
                <a16:creationId xmlns:a16="http://schemas.microsoft.com/office/drawing/2014/main" id="{E31EF29D-6505-A7F9-A06A-74F05C33F6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2654" y="6143623"/>
            <a:ext cx="1686691" cy="59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886937"/>
      </p:ext>
    </p:extLst>
  </p:cSld>
  <p:clrMapOvr>
    <a:masterClrMapping/>
  </p:clrMapOvr>
</p:sld>
</file>

<file path=ppt/theme/theme1.xml><?xml version="1.0" encoding="utf-8"?>
<a:theme xmlns:a="http://schemas.openxmlformats.org/drawingml/2006/main" name="Kantoorthema">
  <a:themeElements>
    <a:clrScheme name="!!Dans - via Janno">
      <a:dk1>
        <a:srgbClr val="093B4B"/>
      </a:dk1>
      <a:lt1>
        <a:srgbClr val="FFFFFF"/>
      </a:lt1>
      <a:dk2>
        <a:srgbClr val="EB3229"/>
      </a:dk2>
      <a:lt2>
        <a:srgbClr val="E7E6E6"/>
      </a:lt2>
      <a:accent1>
        <a:srgbClr val="01A8D9"/>
      </a:accent1>
      <a:accent2>
        <a:srgbClr val="E6F4FA"/>
      </a:accent2>
      <a:accent3>
        <a:srgbClr val="0B3949"/>
      </a:accent3>
      <a:accent4>
        <a:srgbClr val="EB3229"/>
      </a:accent4>
      <a:accent5>
        <a:srgbClr val="05A9D9"/>
      </a:accent5>
      <a:accent6>
        <a:srgbClr val="E6F4FA"/>
      </a:accent6>
      <a:hlink>
        <a:srgbClr val="00A8D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0 - 10-01-2024 - Dans PP.potx" id="{E7652AFF-6859-4497-BF1B-460D2A89D65B}" vid="{D0546E03-6FA0-46ED-A8A6-271CF5671E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A8AEE3BEB4AC4F93FDE9BB203C5B39" ma:contentTypeVersion="20" ma:contentTypeDescription="Een nieuw document maken." ma:contentTypeScope="" ma:versionID="653d304fd0eae25b3fb1abdeaf168738">
  <xsd:schema xmlns:xsd="http://www.w3.org/2001/XMLSchema" xmlns:xs="http://www.w3.org/2001/XMLSchema" xmlns:p="http://schemas.microsoft.com/office/2006/metadata/properties" xmlns:ns3="4cf0f583-3130-4e5b-ad26-f91a386946ac" xmlns:ns4="0d6d4b1e-4c0e-4327-9fad-47541fe05ef6" targetNamespace="http://schemas.microsoft.com/office/2006/metadata/properties" ma:root="true" ma:fieldsID="a20c61c86079ad27acbb0d12c4db82aa" ns3:_="" ns4:_="">
    <xsd:import namespace="4cf0f583-3130-4e5b-ad26-f91a386946ac"/>
    <xsd:import namespace="0d6d4b1e-4c0e-4327-9fad-47541fe05ef6"/>
    <xsd:element name="properties">
      <xsd:complexType>
        <xsd:sequence>
          <xsd:element name="documentManagement">
            <xsd:complexType>
              <xsd:all>
                <xsd:element ref="ns3:SharedWithUsers" minOccurs="0"/>
                <xsd:element ref="ns3:SharingHintHash" minOccurs="0"/>
                <xsd:element ref="ns3:SharedWithDetails"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f0f583-3130-4e5b-ad26-f91a386946ac"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int-hash delen" ma:internalName="SharingHintHash" ma:readOnly="true">
      <xsd:simpleType>
        <xsd:restriction base="dms:Text"/>
      </xsd:simpleType>
    </xsd:element>
    <xsd:element name="SharedWithDetails" ma:index="10" nillable="true" ma:displayName="Gedeeld met details" ma:description="" ma:internalName="SharedWithDetails" ma:readOnly="true">
      <xsd:simpleType>
        <xsd:restriction base="dms:Note">
          <xsd:maxLength value="255"/>
        </xsd:restriction>
      </xsd:simpleType>
    </xsd:element>
    <xsd:element name="LastSharedByUser" ma:index="11" nillable="true" ma:displayName="Laatst gedeeld, per gebruiker" ma:description="" ma:internalName="LastSharedByUser" ma:readOnly="true">
      <xsd:simpleType>
        <xsd:restriction base="dms:Note">
          <xsd:maxLength value="255"/>
        </xsd:restriction>
      </xsd:simpleType>
    </xsd:element>
    <xsd:element name="LastSharedByTime" ma:index="12" nillable="true" ma:displayName="Laatst gedeeld, per tijdstip"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0d6d4b1e-4c0e-4327-9fad-47541fe05ef6"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ystemTags" ma:index="26"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0d6d4b1e-4c0e-4327-9fad-47541fe05ef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EBAF1A-C5C8-4D8D-845C-C644D8D1C6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f0f583-3130-4e5b-ad26-f91a386946ac"/>
    <ds:schemaRef ds:uri="0d6d4b1e-4c0e-4327-9fad-47541fe05e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9BF642-885D-4D90-833B-6A8F19E94EBA}">
  <ds:schemaRefs>
    <ds:schemaRef ds:uri="http://schemas.openxmlformats.org/package/2006/metadata/core-properties"/>
    <ds:schemaRef ds:uri="http://purl.org/dc/dcmitype/"/>
    <ds:schemaRef ds:uri="http://schemas.microsoft.com/office/2006/metadata/properties"/>
    <ds:schemaRef ds:uri="http://schemas.microsoft.com/office/2006/documentManagement/types"/>
    <ds:schemaRef ds:uri="0d6d4b1e-4c0e-4327-9fad-47541fe05ef6"/>
    <ds:schemaRef ds:uri="http://purl.org/dc/elements/1.1/"/>
    <ds:schemaRef ds:uri="http://schemas.microsoft.com/office/infopath/2007/PartnerControls"/>
    <ds:schemaRef ds:uri="http://purl.org/dc/terms/"/>
    <ds:schemaRef ds:uri="4cf0f583-3130-4e5b-ad26-f91a386946ac"/>
    <ds:schemaRef ds:uri="http://www.w3.org/XML/1998/namespace"/>
  </ds:schemaRefs>
</ds:datastoreItem>
</file>

<file path=customXml/itemProps3.xml><?xml version="1.0" encoding="utf-8"?>
<ds:datastoreItem xmlns:ds="http://schemas.openxmlformats.org/officeDocument/2006/customXml" ds:itemID="{87BEBBFD-5994-4CC1-859C-D0ABBE167D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Kantoorthema</Template>
  <TotalTime>1646</TotalTime>
  <Words>2297</Words>
  <Application>Microsoft Macintosh PowerPoint</Application>
  <PresentationFormat>Widescreen</PresentationFormat>
  <Paragraphs>206</Paragraphs>
  <Slides>30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Glegoo</vt:lpstr>
      <vt:lpstr>Arial</vt:lpstr>
      <vt:lpstr>Open Sans Light</vt:lpstr>
      <vt:lpstr>Titillium Web</vt:lpstr>
      <vt:lpstr>Wingdings</vt:lpstr>
      <vt:lpstr>Open Sans</vt:lpstr>
      <vt:lpstr>Kantoorthema</vt:lpstr>
      <vt:lpstr>Open Science + Accessibility = A Winning Formula</vt:lpstr>
      <vt:lpstr>Some questions to consider for today…</vt:lpstr>
      <vt:lpstr>Accessibility &amp; FAIR</vt:lpstr>
      <vt:lpstr>Accessibility &amp; Open Science</vt:lpstr>
      <vt:lpstr>Accessibility &amp; disability</vt:lpstr>
      <vt:lpstr>Web/digital accessibility</vt:lpstr>
      <vt:lpstr>Legal frameworks for accessibility</vt:lpstr>
      <vt:lpstr>European Accessibility Act</vt:lpstr>
      <vt:lpstr>European Web Accessibility Directive (WAD)</vt:lpstr>
      <vt:lpstr>What about Dutch (public) websites?</vt:lpstr>
      <vt:lpstr>Dutch public websites</vt:lpstr>
      <vt:lpstr>So, why should Open Science be accessible?</vt:lpstr>
      <vt:lpstr>If you need reasons:</vt:lpstr>
      <vt:lpstr>Okay, but how can Open Science be more accessible?</vt:lpstr>
      <vt:lpstr>UNESCO Open Science Pillars</vt:lpstr>
      <vt:lpstr>The Research Data Life Cycle</vt:lpstr>
      <vt:lpstr>Plan for Data: Citizen Science &amp; Co-Creation</vt:lpstr>
      <vt:lpstr>Analysing &amp; Processing Data: eNotebooks</vt:lpstr>
      <vt:lpstr>Publish &amp; Share Data: Accessible Articles</vt:lpstr>
      <vt:lpstr>Other aspects to consider:</vt:lpstr>
      <vt:lpstr>Where do we go from here?</vt:lpstr>
      <vt:lpstr>Things to consider…</vt:lpstr>
      <vt:lpstr>Final notes</vt:lpstr>
      <vt:lpstr>Resources &amp; References</vt:lpstr>
      <vt:lpstr>Diving into accessibility: starting resources</vt:lpstr>
      <vt:lpstr>Resources for web designers/software engineers</vt:lpstr>
      <vt:lpstr>Resources for trainers/librarians/educators and event organisers</vt:lpstr>
      <vt:lpstr>Projects/Groups of interest</vt:lpstr>
      <vt:lpstr>References</vt:lpstr>
      <vt:lpstr>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 Ferguson</dc:creator>
  <cp:lastModifiedBy>Kim Ferguson</cp:lastModifiedBy>
  <cp:revision>18</cp:revision>
  <dcterms:created xsi:type="dcterms:W3CDTF">2024-05-25T14:22:16Z</dcterms:created>
  <dcterms:modified xsi:type="dcterms:W3CDTF">2024-05-30T05:51:14Z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0x01010093A8AEE3BEB4AC4F93FDE9BB203C5B39</vt:lpwstr>
  </property>
</Properties>
</file>