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61" r:id="rId5"/>
    <p:sldId id="598" r:id="rId6"/>
    <p:sldId id="262" r:id="rId7"/>
    <p:sldId id="290" r:id="rId8"/>
    <p:sldId id="599" r:id="rId9"/>
    <p:sldId id="600" r:id="rId10"/>
    <p:sldId id="545" r:id="rId11"/>
    <p:sldId id="556" r:id="rId12"/>
    <p:sldId id="551" r:id="rId13"/>
    <p:sldId id="546" r:id="rId14"/>
    <p:sldId id="547" r:id="rId15"/>
    <p:sldId id="548" r:id="rId16"/>
    <p:sldId id="554" r:id="rId17"/>
    <p:sldId id="552" r:id="rId18"/>
    <p:sldId id="553" r:id="rId19"/>
    <p:sldId id="569" r:id="rId20"/>
    <p:sldId id="596" r:id="rId21"/>
    <p:sldId id="597" r:id="rId22"/>
    <p:sldId id="601" r:id="rId23"/>
    <p:sldId id="29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322"/>
    <a:srgbClr val="5B6770"/>
    <a:srgbClr val="D9E1E2"/>
    <a:srgbClr val="702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F8A6C5-C563-4E90-B3ED-AD9AB5C6EF5E}" v="7" dt="2024-05-28T18:31:39.7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5" autoAdjust="0"/>
    <p:restoredTop sz="47454" autoAdjust="0"/>
  </p:normalViewPr>
  <p:slideViewPr>
    <p:cSldViewPr snapToGrid="0" snapToObjects="1">
      <p:cViewPr varScale="1">
        <p:scale>
          <a:sx n="45" d="100"/>
          <a:sy n="45" d="100"/>
        </p:scale>
        <p:origin x="1587" y="63"/>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aker, Maureen A" userId="163858b4-dd3c-4134-a83b-77f4b352a5a8" providerId="ADAL" clId="{6254C1E1-6986-4B82-AECA-BF8E998FBCE1}"/>
    <pc:docChg chg="undo custSel modSld">
      <pc:chgData name="Haaker, Maureen A" userId="163858b4-dd3c-4134-a83b-77f4b352a5a8" providerId="ADAL" clId="{6254C1E1-6986-4B82-AECA-BF8E998FBCE1}" dt="2024-05-21T21:57:48.802" v="60" actId="1076"/>
      <pc:docMkLst>
        <pc:docMk/>
      </pc:docMkLst>
      <pc:sldChg chg="modSp mod">
        <pc:chgData name="Haaker, Maureen A" userId="163858b4-dd3c-4134-a83b-77f4b352a5a8" providerId="ADAL" clId="{6254C1E1-6986-4B82-AECA-BF8E998FBCE1}" dt="2024-05-21T21:57:48.802" v="60" actId="1076"/>
        <pc:sldMkLst>
          <pc:docMk/>
          <pc:sldMk cId="3841458078" sldId="261"/>
        </pc:sldMkLst>
        <pc:spChg chg="mod">
          <ac:chgData name="Haaker, Maureen A" userId="163858b4-dd3c-4134-a83b-77f4b352a5a8" providerId="ADAL" clId="{6254C1E1-6986-4B82-AECA-BF8E998FBCE1}" dt="2024-05-21T21:57:48.802" v="60" actId="1076"/>
          <ac:spMkLst>
            <pc:docMk/>
            <pc:sldMk cId="3841458078" sldId="261"/>
            <ac:spMk id="4" creationId="{761B70D4-7556-534B-BB93-5540A3673493}"/>
          </ac:spMkLst>
        </pc:spChg>
      </pc:sldChg>
    </pc:docChg>
  </pc:docChgLst>
  <pc:docChgLst>
    <pc:chgData name="Haaker, Maureen A" userId="163858b4-dd3c-4134-a83b-77f4b352a5a8" providerId="ADAL" clId="{3FF8A6C5-C563-4E90-B3ED-AD9AB5C6EF5E}"/>
    <pc:docChg chg="undo custSel addSld delSld modSld sldOrd">
      <pc:chgData name="Haaker, Maureen A" userId="163858b4-dd3c-4134-a83b-77f4b352a5a8" providerId="ADAL" clId="{3FF8A6C5-C563-4E90-B3ED-AD9AB5C6EF5E}" dt="2024-05-28T18:34:24.486" v="1965" actId="47"/>
      <pc:docMkLst>
        <pc:docMk/>
      </pc:docMkLst>
      <pc:sldChg chg="modSp mod modNotesTx">
        <pc:chgData name="Haaker, Maureen A" userId="163858b4-dd3c-4134-a83b-77f4b352a5a8" providerId="ADAL" clId="{3FF8A6C5-C563-4E90-B3ED-AD9AB5C6EF5E}" dt="2024-05-28T18:31:43.240" v="1805" actId="20577"/>
        <pc:sldMkLst>
          <pc:docMk/>
          <pc:sldMk cId="89592748" sldId="262"/>
        </pc:sldMkLst>
        <pc:spChg chg="mod">
          <ac:chgData name="Haaker, Maureen A" userId="163858b4-dd3c-4134-a83b-77f4b352a5a8" providerId="ADAL" clId="{3FF8A6C5-C563-4E90-B3ED-AD9AB5C6EF5E}" dt="2024-05-28T16:37:49.679" v="271" actId="20577"/>
          <ac:spMkLst>
            <pc:docMk/>
            <pc:sldMk cId="89592748" sldId="262"/>
            <ac:spMk id="2" creationId="{00000000-0000-0000-0000-000000000000}"/>
          </ac:spMkLst>
        </pc:spChg>
        <pc:spChg chg="mod">
          <ac:chgData name="Haaker, Maureen A" userId="163858b4-dd3c-4134-a83b-77f4b352a5a8" providerId="ADAL" clId="{3FF8A6C5-C563-4E90-B3ED-AD9AB5C6EF5E}" dt="2024-05-28T16:40:51.895" v="568" actId="313"/>
          <ac:spMkLst>
            <pc:docMk/>
            <pc:sldMk cId="89592748" sldId="262"/>
            <ac:spMk id="3" creationId="{00000000-0000-0000-0000-000000000000}"/>
          </ac:spMkLst>
        </pc:spChg>
      </pc:sldChg>
      <pc:sldChg chg="modNotesTx">
        <pc:chgData name="Haaker, Maureen A" userId="163858b4-dd3c-4134-a83b-77f4b352a5a8" providerId="ADAL" clId="{3FF8A6C5-C563-4E90-B3ED-AD9AB5C6EF5E}" dt="2024-05-28T18:31:53.318" v="1834" actId="20577"/>
        <pc:sldMkLst>
          <pc:docMk/>
          <pc:sldMk cId="1938689214" sldId="290"/>
        </pc:sldMkLst>
      </pc:sldChg>
      <pc:sldChg chg="del">
        <pc:chgData name="Haaker, Maureen A" userId="163858b4-dd3c-4134-a83b-77f4b352a5a8" providerId="ADAL" clId="{3FF8A6C5-C563-4E90-B3ED-AD9AB5C6EF5E}" dt="2024-05-28T16:41:14.250" v="571" actId="47"/>
        <pc:sldMkLst>
          <pc:docMk/>
          <pc:sldMk cId="2860052946" sldId="295"/>
        </pc:sldMkLst>
      </pc:sldChg>
      <pc:sldChg chg="del ord">
        <pc:chgData name="Haaker, Maureen A" userId="163858b4-dd3c-4134-a83b-77f4b352a5a8" providerId="ADAL" clId="{3FF8A6C5-C563-4E90-B3ED-AD9AB5C6EF5E}" dt="2024-05-28T18:02:00.230" v="808" actId="47"/>
        <pc:sldMkLst>
          <pc:docMk/>
          <pc:sldMk cId="179178288" sldId="296"/>
        </pc:sldMkLst>
      </pc:sldChg>
      <pc:sldChg chg="del ord">
        <pc:chgData name="Haaker, Maureen A" userId="163858b4-dd3c-4134-a83b-77f4b352a5a8" providerId="ADAL" clId="{3FF8A6C5-C563-4E90-B3ED-AD9AB5C6EF5E}" dt="2024-05-28T18:01:59.275" v="807" actId="47"/>
        <pc:sldMkLst>
          <pc:docMk/>
          <pc:sldMk cId="100294088" sldId="297"/>
        </pc:sldMkLst>
      </pc:sldChg>
      <pc:sldChg chg="del">
        <pc:chgData name="Haaker, Maureen A" userId="163858b4-dd3c-4134-a83b-77f4b352a5a8" providerId="ADAL" clId="{3FF8A6C5-C563-4E90-B3ED-AD9AB5C6EF5E}" dt="2024-05-28T16:41:20.890" v="572" actId="47"/>
        <pc:sldMkLst>
          <pc:docMk/>
          <pc:sldMk cId="2468334169" sldId="298"/>
        </pc:sldMkLst>
      </pc:sldChg>
      <pc:sldChg chg="add del">
        <pc:chgData name="Haaker, Maureen A" userId="163858b4-dd3c-4134-a83b-77f4b352a5a8" providerId="ADAL" clId="{3FF8A6C5-C563-4E90-B3ED-AD9AB5C6EF5E}" dt="2024-05-28T18:01:21.720" v="805" actId="47"/>
        <pc:sldMkLst>
          <pc:docMk/>
          <pc:sldMk cId="3632459341" sldId="355"/>
        </pc:sldMkLst>
      </pc:sldChg>
      <pc:sldChg chg="add modNotesTx">
        <pc:chgData name="Haaker, Maureen A" userId="163858b4-dd3c-4134-a83b-77f4b352a5a8" providerId="ADAL" clId="{3FF8A6C5-C563-4E90-B3ED-AD9AB5C6EF5E}" dt="2024-05-28T17:59:01.831" v="793"/>
        <pc:sldMkLst>
          <pc:docMk/>
          <pc:sldMk cId="2745095363" sldId="545"/>
        </pc:sldMkLst>
      </pc:sldChg>
      <pc:sldChg chg="add modNotesTx">
        <pc:chgData name="Haaker, Maureen A" userId="163858b4-dd3c-4134-a83b-77f4b352a5a8" providerId="ADAL" clId="{3FF8A6C5-C563-4E90-B3ED-AD9AB5C6EF5E}" dt="2024-05-28T17:59:56.784" v="798"/>
        <pc:sldMkLst>
          <pc:docMk/>
          <pc:sldMk cId="39602928" sldId="546"/>
        </pc:sldMkLst>
      </pc:sldChg>
      <pc:sldChg chg="add modNotesTx">
        <pc:chgData name="Haaker, Maureen A" userId="163858b4-dd3c-4134-a83b-77f4b352a5a8" providerId="ADAL" clId="{3FF8A6C5-C563-4E90-B3ED-AD9AB5C6EF5E}" dt="2024-05-28T18:00:06.886" v="799"/>
        <pc:sldMkLst>
          <pc:docMk/>
          <pc:sldMk cId="3737967484" sldId="547"/>
        </pc:sldMkLst>
      </pc:sldChg>
      <pc:sldChg chg="add modNotesTx">
        <pc:chgData name="Haaker, Maureen A" userId="163858b4-dd3c-4134-a83b-77f4b352a5a8" providerId="ADAL" clId="{3FF8A6C5-C563-4E90-B3ED-AD9AB5C6EF5E}" dt="2024-05-28T18:00:16.208" v="800"/>
        <pc:sldMkLst>
          <pc:docMk/>
          <pc:sldMk cId="2092297109" sldId="548"/>
        </pc:sldMkLst>
      </pc:sldChg>
      <pc:sldChg chg="add modNotesTx">
        <pc:chgData name="Haaker, Maureen A" userId="163858b4-dd3c-4134-a83b-77f4b352a5a8" providerId="ADAL" clId="{3FF8A6C5-C563-4E90-B3ED-AD9AB5C6EF5E}" dt="2024-05-28T17:59:48.096" v="797"/>
        <pc:sldMkLst>
          <pc:docMk/>
          <pc:sldMk cId="263265641" sldId="551"/>
        </pc:sldMkLst>
      </pc:sldChg>
      <pc:sldChg chg="add modNotesTx">
        <pc:chgData name="Haaker, Maureen A" userId="163858b4-dd3c-4134-a83b-77f4b352a5a8" providerId="ADAL" clId="{3FF8A6C5-C563-4E90-B3ED-AD9AB5C6EF5E}" dt="2024-05-28T18:00:42.658" v="802"/>
        <pc:sldMkLst>
          <pc:docMk/>
          <pc:sldMk cId="2721265080" sldId="552"/>
        </pc:sldMkLst>
      </pc:sldChg>
      <pc:sldChg chg="add modNotesTx">
        <pc:chgData name="Haaker, Maureen A" userId="163858b4-dd3c-4134-a83b-77f4b352a5a8" providerId="ADAL" clId="{3FF8A6C5-C563-4E90-B3ED-AD9AB5C6EF5E}" dt="2024-05-28T18:00:54.883" v="803"/>
        <pc:sldMkLst>
          <pc:docMk/>
          <pc:sldMk cId="1883569271" sldId="553"/>
        </pc:sldMkLst>
      </pc:sldChg>
      <pc:sldChg chg="add modNotesTx">
        <pc:chgData name="Haaker, Maureen A" userId="163858b4-dd3c-4134-a83b-77f4b352a5a8" providerId="ADAL" clId="{3FF8A6C5-C563-4E90-B3ED-AD9AB5C6EF5E}" dt="2024-05-28T18:00:34.891" v="801"/>
        <pc:sldMkLst>
          <pc:docMk/>
          <pc:sldMk cId="2645909610" sldId="554"/>
        </pc:sldMkLst>
      </pc:sldChg>
      <pc:sldChg chg="add ord modNotesTx">
        <pc:chgData name="Haaker, Maureen A" userId="163858b4-dd3c-4134-a83b-77f4b352a5a8" providerId="ADAL" clId="{3FF8A6C5-C563-4E90-B3ED-AD9AB5C6EF5E}" dt="2024-05-28T17:59:36.847" v="796"/>
        <pc:sldMkLst>
          <pc:docMk/>
          <pc:sldMk cId="817170741" sldId="556"/>
        </pc:sldMkLst>
      </pc:sldChg>
      <pc:sldChg chg="addSp delSp add del mod modNotesTx">
        <pc:chgData name="Haaker, Maureen A" userId="163858b4-dd3c-4134-a83b-77f4b352a5a8" providerId="ADAL" clId="{3FF8A6C5-C563-4E90-B3ED-AD9AB5C6EF5E}" dt="2024-05-28T18:34:24.486" v="1965" actId="47"/>
        <pc:sldMkLst>
          <pc:docMk/>
          <pc:sldMk cId="258301234" sldId="562"/>
        </pc:sldMkLst>
        <pc:spChg chg="add del">
          <ac:chgData name="Haaker, Maureen A" userId="163858b4-dd3c-4134-a83b-77f4b352a5a8" providerId="ADAL" clId="{3FF8A6C5-C563-4E90-B3ED-AD9AB5C6EF5E}" dt="2024-05-28T17:58:47.263" v="791" actId="22"/>
          <ac:spMkLst>
            <pc:docMk/>
            <pc:sldMk cId="258301234" sldId="562"/>
            <ac:spMk id="6" creationId="{BEC9A63E-1574-057E-0AEE-1BCDE3DA07AA}"/>
          </ac:spMkLst>
        </pc:spChg>
      </pc:sldChg>
      <pc:sldChg chg="add del">
        <pc:chgData name="Haaker, Maureen A" userId="163858b4-dd3c-4134-a83b-77f4b352a5a8" providerId="ADAL" clId="{3FF8A6C5-C563-4E90-B3ED-AD9AB5C6EF5E}" dt="2024-05-28T16:41:23.232" v="573" actId="47"/>
        <pc:sldMkLst>
          <pc:docMk/>
          <pc:sldMk cId="131494935" sldId="568"/>
        </pc:sldMkLst>
      </pc:sldChg>
      <pc:sldChg chg="add modNotesTx">
        <pc:chgData name="Haaker, Maureen A" userId="163858b4-dd3c-4134-a83b-77f4b352a5a8" providerId="ADAL" clId="{3FF8A6C5-C563-4E90-B3ED-AD9AB5C6EF5E}" dt="2024-05-28T18:01:08.092" v="804"/>
        <pc:sldMkLst>
          <pc:docMk/>
          <pc:sldMk cId="3375172688" sldId="569"/>
        </pc:sldMkLst>
      </pc:sldChg>
      <pc:sldChg chg="add del ord modNotesTx">
        <pc:chgData name="Haaker, Maureen A" userId="163858b4-dd3c-4134-a83b-77f4b352a5a8" providerId="ADAL" clId="{3FF8A6C5-C563-4E90-B3ED-AD9AB5C6EF5E}" dt="2024-05-28T18:34:24.486" v="1965" actId="47"/>
        <pc:sldMkLst>
          <pc:docMk/>
          <pc:sldMk cId="1487971785" sldId="593"/>
        </pc:sldMkLst>
      </pc:sldChg>
      <pc:sldChg chg="add del modNotesTx">
        <pc:chgData name="Haaker, Maureen A" userId="163858b4-dd3c-4134-a83b-77f4b352a5a8" providerId="ADAL" clId="{3FF8A6C5-C563-4E90-B3ED-AD9AB5C6EF5E}" dt="2024-05-28T18:34:24.486" v="1965" actId="47"/>
        <pc:sldMkLst>
          <pc:docMk/>
          <pc:sldMk cId="3789670717" sldId="594"/>
        </pc:sldMkLst>
      </pc:sldChg>
      <pc:sldChg chg="add modNotesTx">
        <pc:chgData name="Haaker, Maureen A" userId="163858b4-dd3c-4134-a83b-77f4b352a5a8" providerId="ADAL" clId="{3FF8A6C5-C563-4E90-B3ED-AD9AB5C6EF5E}" dt="2024-05-28T18:01:51.811" v="806"/>
        <pc:sldMkLst>
          <pc:docMk/>
          <pc:sldMk cId="2320024123" sldId="596"/>
        </pc:sldMkLst>
      </pc:sldChg>
      <pc:sldChg chg="add modNotesTx">
        <pc:chgData name="Haaker, Maureen A" userId="163858b4-dd3c-4134-a83b-77f4b352a5a8" providerId="ADAL" clId="{3FF8A6C5-C563-4E90-B3ED-AD9AB5C6EF5E}" dt="2024-05-28T18:02:12.766" v="812" actId="20577"/>
        <pc:sldMkLst>
          <pc:docMk/>
          <pc:sldMk cId="3175392022" sldId="597"/>
        </pc:sldMkLst>
      </pc:sldChg>
      <pc:sldChg chg="addSp delSp modSp new mod modClrScheme chgLayout modNotesTx">
        <pc:chgData name="Haaker, Maureen A" userId="163858b4-dd3c-4134-a83b-77f4b352a5a8" providerId="ADAL" clId="{3FF8A6C5-C563-4E90-B3ED-AD9AB5C6EF5E}" dt="2024-05-28T18:13:13.893" v="1765" actId="20577"/>
        <pc:sldMkLst>
          <pc:docMk/>
          <pc:sldMk cId="2554775312" sldId="598"/>
        </pc:sldMkLst>
        <pc:spChg chg="del mod ord">
          <ac:chgData name="Haaker, Maureen A" userId="163858b4-dd3c-4134-a83b-77f4b352a5a8" providerId="ADAL" clId="{3FF8A6C5-C563-4E90-B3ED-AD9AB5C6EF5E}" dt="2024-05-28T12:54:16.886" v="3" actId="700"/>
          <ac:spMkLst>
            <pc:docMk/>
            <pc:sldMk cId="2554775312" sldId="598"/>
            <ac:spMk id="2" creationId="{1AD4E0C0-060D-37EF-3115-6FE892B08F52}"/>
          </ac:spMkLst>
        </pc:spChg>
        <pc:spChg chg="del">
          <ac:chgData name="Haaker, Maureen A" userId="163858b4-dd3c-4134-a83b-77f4b352a5a8" providerId="ADAL" clId="{3FF8A6C5-C563-4E90-B3ED-AD9AB5C6EF5E}" dt="2024-05-28T12:54:16.886" v="3" actId="700"/>
          <ac:spMkLst>
            <pc:docMk/>
            <pc:sldMk cId="2554775312" sldId="598"/>
            <ac:spMk id="3" creationId="{4AB0D81E-5F7F-089E-A744-963B8D09EA82}"/>
          </ac:spMkLst>
        </pc:spChg>
        <pc:spChg chg="mod ord">
          <ac:chgData name="Haaker, Maureen A" userId="163858b4-dd3c-4134-a83b-77f4b352a5a8" providerId="ADAL" clId="{3FF8A6C5-C563-4E90-B3ED-AD9AB5C6EF5E}" dt="2024-05-28T12:54:16.886" v="3" actId="700"/>
          <ac:spMkLst>
            <pc:docMk/>
            <pc:sldMk cId="2554775312" sldId="598"/>
            <ac:spMk id="4" creationId="{CD039E24-75FF-8696-2309-28905C0967E3}"/>
          </ac:spMkLst>
        </pc:spChg>
        <pc:spChg chg="add mod ord">
          <ac:chgData name="Haaker, Maureen A" userId="163858b4-dd3c-4134-a83b-77f4b352a5a8" providerId="ADAL" clId="{3FF8A6C5-C563-4E90-B3ED-AD9AB5C6EF5E}" dt="2024-05-28T13:07:21.140" v="71" actId="20577"/>
          <ac:spMkLst>
            <pc:docMk/>
            <pc:sldMk cId="2554775312" sldId="598"/>
            <ac:spMk id="5" creationId="{CC61AD08-7AE5-E55D-9349-0A3E3D087D12}"/>
          </ac:spMkLst>
        </pc:spChg>
      </pc:sldChg>
      <pc:sldChg chg="addSp delSp modSp new del mod modClrScheme chgLayout">
        <pc:chgData name="Haaker, Maureen A" userId="163858b4-dd3c-4134-a83b-77f4b352a5a8" providerId="ADAL" clId="{3FF8A6C5-C563-4E90-B3ED-AD9AB5C6EF5E}" dt="2024-05-28T16:37:36.215" v="243" actId="47"/>
        <pc:sldMkLst>
          <pc:docMk/>
          <pc:sldMk cId="700109826" sldId="599"/>
        </pc:sldMkLst>
        <pc:spChg chg="mod ord">
          <ac:chgData name="Haaker, Maureen A" userId="163858b4-dd3c-4134-a83b-77f4b352a5a8" providerId="ADAL" clId="{3FF8A6C5-C563-4E90-B3ED-AD9AB5C6EF5E}" dt="2024-05-28T16:36:16.259" v="75" actId="26606"/>
          <ac:spMkLst>
            <pc:docMk/>
            <pc:sldMk cId="700109826" sldId="599"/>
            <ac:spMk id="2" creationId="{28F4B7FD-1FF0-EFCA-2A01-6FE8BA770714}"/>
          </ac:spMkLst>
        </pc:spChg>
        <pc:spChg chg="del mod ord">
          <ac:chgData name="Haaker, Maureen A" userId="163858b4-dd3c-4134-a83b-77f4b352a5a8" providerId="ADAL" clId="{3FF8A6C5-C563-4E90-B3ED-AD9AB5C6EF5E}" dt="2024-05-28T16:36:07.713" v="74" actId="700"/>
          <ac:spMkLst>
            <pc:docMk/>
            <pc:sldMk cId="700109826" sldId="599"/>
            <ac:spMk id="3" creationId="{8038AFBC-91A6-D531-191D-CF85B7691F62}"/>
          </ac:spMkLst>
        </pc:spChg>
        <pc:spChg chg="add del mod ord">
          <ac:chgData name="Haaker, Maureen A" userId="163858b4-dd3c-4134-a83b-77f4b352a5a8" providerId="ADAL" clId="{3FF8A6C5-C563-4E90-B3ED-AD9AB5C6EF5E}" dt="2024-05-28T16:36:16.259" v="75" actId="26606"/>
          <ac:spMkLst>
            <pc:docMk/>
            <pc:sldMk cId="700109826" sldId="599"/>
            <ac:spMk id="4" creationId="{C967D66B-9B75-6606-D7D3-B1D893E61742}"/>
          </ac:spMkLst>
        </pc:spChg>
        <pc:spChg chg="add del mod ord">
          <ac:chgData name="Haaker, Maureen A" userId="163858b4-dd3c-4134-a83b-77f4b352a5a8" providerId="ADAL" clId="{3FF8A6C5-C563-4E90-B3ED-AD9AB5C6EF5E}" dt="2024-05-28T16:36:16.259" v="75" actId="26606"/>
          <ac:spMkLst>
            <pc:docMk/>
            <pc:sldMk cId="700109826" sldId="599"/>
            <ac:spMk id="5" creationId="{768541A4-36CB-267A-A765-86C0976565CC}"/>
          </ac:spMkLst>
        </pc:spChg>
        <pc:spChg chg="add mod">
          <ac:chgData name="Haaker, Maureen A" userId="163858b4-dd3c-4134-a83b-77f4b352a5a8" providerId="ADAL" clId="{3FF8A6C5-C563-4E90-B3ED-AD9AB5C6EF5E}" dt="2024-05-28T16:36:25.417" v="85" actId="20577"/>
          <ac:spMkLst>
            <pc:docMk/>
            <pc:sldMk cId="700109826" sldId="599"/>
            <ac:spMk id="10" creationId="{066D814D-DAFA-3BAF-8E10-B2C118AF54C8}"/>
          </ac:spMkLst>
        </pc:spChg>
        <pc:spChg chg="add mod">
          <ac:chgData name="Haaker, Maureen A" userId="163858b4-dd3c-4134-a83b-77f4b352a5a8" providerId="ADAL" clId="{3FF8A6C5-C563-4E90-B3ED-AD9AB5C6EF5E}" dt="2024-05-28T16:37:13.919" v="239" actId="20577"/>
          <ac:spMkLst>
            <pc:docMk/>
            <pc:sldMk cId="700109826" sldId="599"/>
            <ac:spMk id="12" creationId="{B95DD711-AC1E-4552-72F1-A496F4E1658B}"/>
          </ac:spMkLst>
        </pc:spChg>
      </pc:sldChg>
      <pc:sldChg chg="modSp add mod modNotesTx">
        <pc:chgData name="Haaker, Maureen A" userId="163858b4-dd3c-4134-a83b-77f4b352a5a8" providerId="ADAL" clId="{3FF8A6C5-C563-4E90-B3ED-AD9AB5C6EF5E}" dt="2024-05-28T18:33:15.432" v="1859" actId="20577"/>
        <pc:sldMkLst>
          <pc:docMk/>
          <pc:sldMk cId="2145307282" sldId="599"/>
        </pc:sldMkLst>
        <pc:spChg chg="mod">
          <ac:chgData name="Haaker, Maureen A" userId="163858b4-dd3c-4134-a83b-77f4b352a5a8" providerId="ADAL" clId="{3FF8A6C5-C563-4E90-B3ED-AD9AB5C6EF5E}" dt="2024-05-28T16:43:01.707" v="592" actId="20577"/>
          <ac:spMkLst>
            <pc:docMk/>
            <pc:sldMk cId="2145307282" sldId="599"/>
            <ac:spMk id="2" creationId="{00000000-0000-0000-0000-000000000000}"/>
          </ac:spMkLst>
        </pc:spChg>
        <pc:spChg chg="mod">
          <ac:chgData name="Haaker, Maureen A" userId="163858b4-dd3c-4134-a83b-77f4b352a5a8" providerId="ADAL" clId="{3FF8A6C5-C563-4E90-B3ED-AD9AB5C6EF5E}" dt="2024-05-28T17:57:18.958" v="787" actId="27636"/>
          <ac:spMkLst>
            <pc:docMk/>
            <pc:sldMk cId="2145307282" sldId="599"/>
            <ac:spMk id="3" creationId="{00000000-0000-0000-0000-000000000000}"/>
          </ac:spMkLst>
        </pc:spChg>
      </pc:sldChg>
      <pc:sldChg chg="addSp delSp modSp new mod modClrScheme chgLayout modNotesTx">
        <pc:chgData name="Haaker, Maureen A" userId="163858b4-dd3c-4134-a83b-77f4b352a5a8" providerId="ADAL" clId="{3FF8A6C5-C563-4E90-B3ED-AD9AB5C6EF5E}" dt="2024-05-28T18:34:16.426" v="1964" actId="20577"/>
        <pc:sldMkLst>
          <pc:docMk/>
          <pc:sldMk cId="2236935273" sldId="600"/>
        </pc:sldMkLst>
        <pc:spChg chg="mod ord">
          <ac:chgData name="Haaker, Maureen A" userId="163858b4-dd3c-4134-a83b-77f4b352a5a8" providerId="ADAL" clId="{3FF8A6C5-C563-4E90-B3ED-AD9AB5C6EF5E}" dt="2024-05-28T17:49:22.057" v="641" actId="700"/>
          <ac:spMkLst>
            <pc:docMk/>
            <pc:sldMk cId="2236935273" sldId="600"/>
            <ac:spMk id="2" creationId="{9D2A5B56-94C4-DD00-DB59-717A02FDC77E}"/>
          </ac:spMkLst>
        </pc:spChg>
        <pc:spChg chg="del mod ord">
          <ac:chgData name="Haaker, Maureen A" userId="163858b4-dd3c-4134-a83b-77f4b352a5a8" providerId="ADAL" clId="{3FF8A6C5-C563-4E90-B3ED-AD9AB5C6EF5E}" dt="2024-05-28T17:49:22.057" v="641" actId="700"/>
          <ac:spMkLst>
            <pc:docMk/>
            <pc:sldMk cId="2236935273" sldId="600"/>
            <ac:spMk id="3" creationId="{05697B70-9502-D0C8-6B74-704627DCD7A4}"/>
          </ac:spMkLst>
        </pc:spChg>
        <pc:spChg chg="mod ord">
          <ac:chgData name="Haaker, Maureen A" userId="163858b4-dd3c-4134-a83b-77f4b352a5a8" providerId="ADAL" clId="{3FF8A6C5-C563-4E90-B3ED-AD9AB5C6EF5E}" dt="2024-05-28T17:49:22.057" v="641" actId="700"/>
          <ac:spMkLst>
            <pc:docMk/>
            <pc:sldMk cId="2236935273" sldId="600"/>
            <ac:spMk id="4" creationId="{863A3C81-8B2C-91B2-7D2B-553360E78B3A}"/>
          </ac:spMkLst>
        </pc:spChg>
        <pc:spChg chg="add mod ord">
          <ac:chgData name="Haaker, Maureen A" userId="163858b4-dd3c-4134-a83b-77f4b352a5a8" providerId="ADAL" clId="{3FF8A6C5-C563-4E90-B3ED-AD9AB5C6EF5E}" dt="2024-05-28T17:49:55.469" v="650" actId="20577"/>
          <ac:spMkLst>
            <pc:docMk/>
            <pc:sldMk cId="2236935273" sldId="600"/>
            <ac:spMk id="5" creationId="{6DBAB291-703F-E3AB-D6F2-0474C8558FA0}"/>
          </ac:spMkLst>
        </pc:spChg>
      </pc:sldChg>
      <pc:sldChg chg="addSp modSp new mod modClrScheme chgLayout modNotesTx">
        <pc:chgData name="Haaker, Maureen A" userId="163858b4-dd3c-4134-a83b-77f4b352a5a8" providerId="ADAL" clId="{3FF8A6C5-C563-4E90-B3ED-AD9AB5C6EF5E}" dt="2024-05-28T18:12:15.156" v="1764" actId="20577"/>
        <pc:sldMkLst>
          <pc:docMk/>
          <pc:sldMk cId="3614306126" sldId="601"/>
        </pc:sldMkLst>
        <pc:spChg chg="mod ord">
          <ac:chgData name="Haaker, Maureen A" userId="163858b4-dd3c-4134-a83b-77f4b352a5a8" providerId="ADAL" clId="{3FF8A6C5-C563-4E90-B3ED-AD9AB5C6EF5E}" dt="2024-05-28T18:05:40.322" v="893" actId="700"/>
          <ac:spMkLst>
            <pc:docMk/>
            <pc:sldMk cId="3614306126" sldId="601"/>
            <ac:spMk id="2" creationId="{8FEF21D1-AAF1-DE4C-FED0-E63A2A3C7A62}"/>
          </ac:spMkLst>
        </pc:spChg>
        <pc:spChg chg="mod ord">
          <ac:chgData name="Haaker, Maureen A" userId="163858b4-dd3c-4134-a83b-77f4b352a5a8" providerId="ADAL" clId="{3FF8A6C5-C563-4E90-B3ED-AD9AB5C6EF5E}" dt="2024-05-28T18:05:40.322" v="893" actId="700"/>
          <ac:spMkLst>
            <pc:docMk/>
            <pc:sldMk cId="3614306126" sldId="601"/>
            <ac:spMk id="3" creationId="{9800886E-B640-1F29-BE85-4940DB335E6B}"/>
          </ac:spMkLst>
        </pc:spChg>
        <pc:spChg chg="add mod ord">
          <ac:chgData name="Haaker, Maureen A" userId="163858b4-dd3c-4134-a83b-77f4b352a5a8" providerId="ADAL" clId="{3FF8A6C5-C563-4E90-B3ED-AD9AB5C6EF5E}" dt="2024-05-28T18:08:35.582" v="1241" actId="20577"/>
          <ac:spMkLst>
            <pc:docMk/>
            <pc:sldMk cId="3614306126" sldId="601"/>
            <ac:spMk id="4" creationId="{6C0BCBF7-C626-6404-9EC0-F52D1CBBA4F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85E3F5-AC1A-413D-91A7-FED3CF06A171}"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US"/>
        </a:p>
      </dgm:t>
    </dgm:pt>
    <dgm:pt modelId="{DF6445D6-AD6E-40EA-9CC5-ADA2989007DF}">
      <dgm:prSet phldrT="[Text]" custT="1"/>
      <dgm:spPr>
        <a:solidFill>
          <a:srgbClr val="5B6770"/>
        </a:solidFill>
      </dgm:spPr>
      <dgm:t>
        <a:bodyPr/>
        <a:lstStyle/>
        <a:p>
          <a:r>
            <a:rPr lang="en-US" sz="2800" b="1" dirty="0"/>
            <a:t>Data Transparency</a:t>
          </a:r>
          <a:br>
            <a:rPr lang="en-US" sz="2800" dirty="0"/>
          </a:br>
          <a:r>
            <a:rPr lang="en-US" sz="2400" dirty="0"/>
            <a:t>Providing full or partial access to data</a:t>
          </a:r>
          <a:endParaRPr lang="en-US" sz="2800" dirty="0"/>
        </a:p>
      </dgm:t>
    </dgm:pt>
    <dgm:pt modelId="{FD3A9267-89C5-42A0-BEB5-1DDA231823E6}" type="parTrans" cxnId="{DB4D8DF8-82C5-4A2E-B512-09B03C48D2E2}">
      <dgm:prSet/>
      <dgm:spPr/>
      <dgm:t>
        <a:bodyPr/>
        <a:lstStyle/>
        <a:p>
          <a:endParaRPr lang="en-US"/>
        </a:p>
      </dgm:t>
    </dgm:pt>
    <dgm:pt modelId="{E652122A-26B5-4D80-91C5-8600170F5AF4}" type="sibTrans" cxnId="{DB4D8DF8-82C5-4A2E-B512-09B03C48D2E2}">
      <dgm:prSet/>
      <dgm:spPr/>
      <dgm:t>
        <a:bodyPr/>
        <a:lstStyle/>
        <a:p>
          <a:endParaRPr lang="en-US"/>
        </a:p>
      </dgm:t>
    </dgm:pt>
    <dgm:pt modelId="{A817AB60-6E09-4302-AE6B-E170AF69A8D1}">
      <dgm:prSet phldrT="[Text]" custT="1"/>
      <dgm:spPr>
        <a:solidFill>
          <a:srgbClr val="5B6770"/>
        </a:solidFill>
      </dgm:spPr>
      <dgm:t>
        <a:bodyPr/>
        <a:lstStyle/>
        <a:p>
          <a:r>
            <a:rPr lang="en-US" sz="2800" b="1" dirty="0"/>
            <a:t>Analytic Transparency</a:t>
          </a:r>
          <a:br>
            <a:rPr lang="en-US" sz="2800" dirty="0"/>
          </a:br>
          <a:r>
            <a:rPr lang="en-US" sz="2400" dirty="0"/>
            <a:t>Comprehensively documenting processes for data analysis</a:t>
          </a:r>
        </a:p>
      </dgm:t>
    </dgm:pt>
    <dgm:pt modelId="{1C325A12-1C88-4054-AE1C-F6B0B20E8645}" type="parTrans" cxnId="{49F3FD16-BAFF-4623-946A-73A293497173}">
      <dgm:prSet/>
      <dgm:spPr/>
      <dgm:t>
        <a:bodyPr/>
        <a:lstStyle/>
        <a:p>
          <a:endParaRPr lang="en-US"/>
        </a:p>
      </dgm:t>
    </dgm:pt>
    <dgm:pt modelId="{055F724D-E94C-4C0A-8239-9858FA0B048A}" type="sibTrans" cxnId="{49F3FD16-BAFF-4623-946A-73A293497173}">
      <dgm:prSet/>
      <dgm:spPr/>
      <dgm:t>
        <a:bodyPr/>
        <a:lstStyle/>
        <a:p>
          <a:endParaRPr lang="en-US"/>
        </a:p>
      </dgm:t>
    </dgm:pt>
    <dgm:pt modelId="{61C838B0-BF5E-4D91-801D-B85969C802D9}">
      <dgm:prSet phldrT="[Text]" custT="1"/>
      <dgm:spPr>
        <a:solidFill>
          <a:srgbClr val="5B6770"/>
        </a:solidFill>
      </dgm:spPr>
      <dgm:t>
        <a:bodyPr/>
        <a:lstStyle/>
        <a:p>
          <a:r>
            <a:rPr lang="en-US" sz="2800" b="1" dirty="0"/>
            <a:t>Process Transparency</a:t>
          </a:r>
          <a:br>
            <a:rPr lang="en-US" sz="2800" dirty="0"/>
          </a:br>
          <a:r>
            <a:rPr lang="en-US" sz="2400" dirty="0"/>
            <a:t>Comprehensively documenting processes for data collection</a:t>
          </a:r>
        </a:p>
      </dgm:t>
    </dgm:pt>
    <dgm:pt modelId="{3F6DF59A-450D-4A18-A430-61B9861B174D}" type="sibTrans" cxnId="{D964DCA1-9F7F-4207-8CD8-611487A74B4A}">
      <dgm:prSet/>
      <dgm:spPr/>
      <dgm:t>
        <a:bodyPr/>
        <a:lstStyle/>
        <a:p>
          <a:endParaRPr lang="en-US"/>
        </a:p>
      </dgm:t>
    </dgm:pt>
    <dgm:pt modelId="{E83354B5-A8BA-4F15-9EF2-1F6EC557B227}" type="parTrans" cxnId="{D964DCA1-9F7F-4207-8CD8-611487A74B4A}">
      <dgm:prSet/>
      <dgm:spPr/>
      <dgm:t>
        <a:bodyPr/>
        <a:lstStyle/>
        <a:p>
          <a:endParaRPr lang="en-US"/>
        </a:p>
      </dgm:t>
    </dgm:pt>
    <dgm:pt modelId="{EB411461-D5D7-4C79-89A6-39318FE265E8}" type="pres">
      <dgm:prSet presAssocID="{3885E3F5-AC1A-413D-91A7-FED3CF06A171}" presName="Name0" presStyleCnt="0">
        <dgm:presLayoutVars>
          <dgm:resizeHandles/>
        </dgm:presLayoutVars>
      </dgm:prSet>
      <dgm:spPr/>
    </dgm:pt>
    <dgm:pt modelId="{C0B97396-4AE9-4F19-90B3-0992536DD998}" type="pres">
      <dgm:prSet presAssocID="{DF6445D6-AD6E-40EA-9CC5-ADA2989007DF}" presName="text" presStyleLbl="node1" presStyleIdx="0" presStyleCnt="3" custScaleX="639555">
        <dgm:presLayoutVars>
          <dgm:bulletEnabled val="1"/>
        </dgm:presLayoutVars>
      </dgm:prSet>
      <dgm:spPr/>
    </dgm:pt>
    <dgm:pt modelId="{F0094E23-6D6B-4862-BF99-9F971C9AFCAF}" type="pres">
      <dgm:prSet presAssocID="{E652122A-26B5-4D80-91C5-8600170F5AF4}" presName="space" presStyleCnt="0"/>
      <dgm:spPr/>
    </dgm:pt>
    <dgm:pt modelId="{D5416B3E-14EF-425F-BFA2-B5BC703FCCE3}" type="pres">
      <dgm:prSet presAssocID="{61C838B0-BF5E-4D91-801D-B85969C802D9}" presName="text" presStyleLbl="node1" presStyleIdx="1" presStyleCnt="3" custScaleX="639555">
        <dgm:presLayoutVars>
          <dgm:bulletEnabled val="1"/>
        </dgm:presLayoutVars>
      </dgm:prSet>
      <dgm:spPr/>
    </dgm:pt>
    <dgm:pt modelId="{66CB1BD4-C1DB-4002-B615-2DA15993F035}" type="pres">
      <dgm:prSet presAssocID="{3F6DF59A-450D-4A18-A430-61B9861B174D}" presName="space" presStyleCnt="0"/>
      <dgm:spPr/>
    </dgm:pt>
    <dgm:pt modelId="{0C7B7AC6-97CA-472F-ABB4-69205FD77D17}" type="pres">
      <dgm:prSet presAssocID="{A817AB60-6E09-4302-AE6B-E170AF69A8D1}" presName="text" presStyleLbl="node1" presStyleIdx="2" presStyleCnt="3" custScaleX="639555">
        <dgm:presLayoutVars>
          <dgm:bulletEnabled val="1"/>
        </dgm:presLayoutVars>
      </dgm:prSet>
      <dgm:spPr/>
    </dgm:pt>
  </dgm:ptLst>
  <dgm:cxnLst>
    <dgm:cxn modelId="{F8E50E03-2F61-449C-907E-C1D31E306B63}" type="presOf" srcId="{61C838B0-BF5E-4D91-801D-B85969C802D9}" destId="{D5416B3E-14EF-425F-BFA2-B5BC703FCCE3}" srcOrd="0" destOrd="0" presId="urn:diagrams.loki3.com/VaryingWidthList"/>
    <dgm:cxn modelId="{56846315-7D51-46EE-81B8-99207B2F7EDC}" type="presOf" srcId="{3885E3F5-AC1A-413D-91A7-FED3CF06A171}" destId="{EB411461-D5D7-4C79-89A6-39318FE265E8}" srcOrd="0" destOrd="0" presId="urn:diagrams.loki3.com/VaryingWidthList"/>
    <dgm:cxn modelId="{49F3FD16-BAFF-4623-946A-73A293497173}" srcId="{3885E3F5-AC1A-413D-91A7-FED3CF06A171}" destId="{A817AB60-6E09-4302-AE6B-E170AF69A8D1}" srcOrd="2" destOrd="0" parTransId="{1C325A12-1C88-4054-AE1C-F6B0B20E8645}" sibTransId="{055F724D-E94C-4C0A-8239-9858FA0B048A}"/>
    <dgm:cxn modelId="{D964DCA1-9F7F-4207-8CD8-611487A74B4A}" srcId="{3885E3F5-AC1A-413D-91A7-FED3CF06A171}" destId="{61C838B0-BF5E-4D91-801D-B85969C802D9}" srcOrd="1" destOrd="0" parTransId="{E83354B5-A8BA-4F15-9EF2-1F6EC557B227}" sibTransId="{3F6DF59A-450D-4A18-A430-61B9861B174D}"/>
    <dgm:cxn modelId="{308789B0-E1BE-4858-A8F4-4A5D862BB320}" type="presOf" srcId="{DF6445D6-AD6E-40EA-9CC5-ADA2989007DF}" destId="{C0B97396-4AE9-4F19-90B3-0992536DD998}" srcOrd="0" destOrd="0" presId="urn:diagrams.loki3.com/VaryingWidthList"/>
    <dgm:cxn modelId="{E0AB9FC7-08CE-4203-80DA-6FEBE24415CD}" type="presOf" srcId="{A817AB60-6E09-4302-AE6B-E170AF69A8D1}" destId="{0C7B7AC6-97CA-472F-ABB4-69205FD77D17}" srcOrd="0" destOrd="0" presId="urn:diagrams.loki3.com/VaryingWidthList"/>
    <dgm:cxn modelId="{DB4D8DF8-82C5-4A2E-B512-09B03C48D2E2}" srcId="{3885E3F5-AC1A-413D-91A7-FED3CF06A171}" destId="{DF6445D6-AD6E-40EA-9CC5-ADA2989007DF}" srcOrd="0" destOrd="0" parTransId="{FD3A9267-89C5-42A0-BEB5-1DDA231823E6}" sibTransId="{E652122A-26B5-4D80-91C5-8600170F5AF4}"/>
    <dgm:cxn modelId="{B04B1EA6-580B-47F1-953A-08E6E88C2EB9}" type="presParOf" srcId="{EB411461-D5D7-4C79-89A6-39318FE265E8}" destId="{C0B97396-4AE9-4F19-90B3-0992536DD998}" srcOrd="0" destOrd="0" presId="urn:diagrams.loki3.com/VaryingWidthList"/>
    <dgm:cxn modelId="{D90EE0BD-9511-4988-B6BD-1A0786DE98A5}" type="presParOf" srcId="{EB411461-D5D7-4C79-89A6-39318FE265E8}" destId="{F0094E23-6D6B-4862-BF99-9F971C9AFCAF}" srcOrd="1" destOrd="0" presId="urn:diagrams.loki3.com/VaryingWidthList"/>
    <dgm:cxn modelId="{998C57C6-71D2-433F-B6EF-14756E5A52F8}" type="presParOf" srcId="{EB411461-D5D7-4C79-89A6-39318FE265E8}" destId="{D5416B3E-14EF-425F-BFA2-B5BC703FCCE3}" srcOrd="2" destOrd="0" presId="urn:diagrams.loki3.com/VaryingWidthList"/>
    <dgm:cxn modelId="{41FD0921-7AF2-42D5-A070-7BA25D6F529A}" type="presParOf" srcId="{EB411461-D5D7-4C79-89A6-39318FE265E8}" destId="{66CB1BD4-C1DB-4002-B615-2DA15993F035}" srcOrd="3" destOrd="0" presId="urn:diagrams.loki3.com/VaryingWidthList"/>
    <dgm:cxn modelId="{9B4CF066-FDF8-47CD-B981-661D3FDB5893}" type="presParOf" srcId="{EB411461-D5D7-4C79-89A6-39318FE265E8}" destId="{0C7B7AC6-97CA-472F-ABB4-69205FD77D17}" srcOrd="4"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97396-4AE9-4F19-90B3-0992536DD998}">
      <dsp:nvSpPr>
        <dsp:cNvPr id="0" name=""/>
        <dsp:cNvSpPr/>
      </dsp:nvSpPr>
      <dsp:spPr>
        <a:xfrm>
          <a:off x="0" y="1758"/>
          <a:ext cx="9424987" cy="1160301"/>
        </a:xfrm>
        <a:prstGeom prst="rect">
          <a:avLst/>
        </a:prstGeom>
        <a:solidFill>
          <a:srgbClr val="5B67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b="1" kern="1200" dirty="0"/>
            <a:t>Data Transparency</a:t>
          </a:r>
          <a:br>
            <a:rPr lang="en-US" sz="2800" kern="1200" dirty="0"/>
          </a:br>
          <a:r>
            <a:rPr lang="en-US" sz="2400" kern="1200" dirty="0"/>
            <a:t>Providing full or partial access to data</a:t>
          </a:r>
          <a:endParaRPr lang="en-US" sz="2800" kern="1200" dirty="0"/>
        </a:p>
      </dsp:txBody>
      <dsp:txXfrm>
        <a:off x="0" y="1758"/>
        <a:ext cx="9424987" cy="1160301"/>
      </dsp:txXfrm>
    </dsp:sp>
    <dsp:sp modelId="{D5416B3E-14EF-425F-BFA2-B5BC703FCCE3}">
      <dsp:nvSpPr>
        <dsp:cNvPr id="0" name=""/>
        <dsp:cNvSpPr/>
      </dsp:nvSpPr>
      <dsp:spPr>
        <a:xfrm>
          <a:off x="0" y="1220074"/>
          <a:ext cx="9424987" cy="1160301"/>
        </a:xfrm>
        <a:prstGeom prst="rect">
          <a:avLst/>
        </a:prstGeom>
        <a:solidFill>
          <a:srgbClr val="5B67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b="1" kern="1200" dirty="0"/>
            <a:t>Process Transparency</a:t>
          </a:r>
          <a:br>
            <a:rPr lang="en-US" sz="2800" kern="1200" dirty="0"/>
          </a:br>
          <a:r>
            <a:rPr lang="en-US" sz="2400" kern="1200" dirty="0"/>
            <a:t>Comprehensively documenting processes for data collection</a:t>
          </a:r>
        </a:p>
      </dsp:txBody>
      <dsp:txXfrm>
        <a:off x="0" y="1220074"/>
        <a:ext cx="9424987" cy="1160301"/>
      </dsp:txXfrm>
    </dsp:sp>
    <dsp:sp modelId="{0C7B7AC6-97CA-472F-ABB4-69205FD77D17}">
      <dsp:nvSpPr>
        <dsp:cNvPr id="0" name=""/>
        <dsp:cNvSpPr/>
      </dsp:nvSpPr>
      <dsp:spPr>
        <a:xfrm>
          <a:off x="0" y="2438390"/>
          <a:ext cx="9424987" cy="1160301"/>
        </a:xfrm>
        <a:prstGeom prst="rect">
          <a:avLst/>
        </a:prstGeom>
        <a:solidFill>
          <a:srgbClr val="5B67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b="1" kern="1200" dirty="0"/>
            <a:t>Analytic Transparency</a:t>
          </a:r>
          <a:br>
            <a:rPr lang="en-US" sz="2800" kern="1200" dirty="0"/>
          </a:br>
          <a:r>
            <a:rPr lang="en-US" sz="2400" kern="1200" dirty="0"/>
            <a:t>Comprehensively documenting processes for data analysis</a:t>
          </a:r>
        </a:p>
      </dsp:txBody>
      <dsp:txXfrm>
        <a:off x="0" y="2438390"/>
        <a:ext cx="9424987" cy="1160301"/>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53542-6DB0-433F-A254-AEF992256B1C}" type="datetimeFigureOut">
              <a:rPr lang="en-GB" smtClean="0"/>
              <a:t>28/05/2024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8BA1C7-F8EB-407D-B268-5D2A8AEBBEE5}" type="slidenum">
              <a:rPr lang="en-GB" smtClean="0"/>
              <a:t>‹#›</a:t>
            </a:fld>
            <a:endParaRPr lang="en-GB"/>
          </a:p>
        </p:txBody>
      </p:sp>
    </p:spTree>
    <p:extLst>
      <p:ext uri="{BB962C8B-B14F-4D97-AF65-F5344CB8AC3E}">
        <p14:creationId xmlns:p14="http://schemas.microsoft.com/office/powerpoint/2010/main" val="1820149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620EB2-56AE-4D49-92A2-200E9A3683D8}" type="datetimeFigureOut">
              <a:rPr lang="en-US" smtClean="0"/>
              <a:t>5/28/2024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D74495-12D2-6A47-A762-3590D56449EA}" type="slidenum">
              <a:rPr lang="en-US" smtClean="0"/>
              <a:t>‹#›</a:t>
            </a:fld>
            <a:endParaRPr lang="en-US"/>
          </a:p>
        </p:txBody>
      </p:sp>
    </p:spTree>
    <p:extLst>
      <p:ext uri="{BB962C8B-B14F-4D97-AF65-F5344CB8AC3E}">
        <p14:creationId xmlns:p14="http://schemas.microsoft.com/office/powerpoint/2010/main" val="3712722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Before we start – I just wanted to a very quick, individual exercise. I have up here a very small snippet of data. I want you to guess the age and nationality of this participant and year this interview was taken based on the information. What I will say – and what you would gather if you had more than just snippet – is that Isabel and Karen are this person’s children, and G19 stands for Grandmother19, H for Husband, and LP is the interviewer. Just going to give you a minute to read it.</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This is a young grandmother, at the age of 43, who was interviewed for a collection by Mildred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Blaxter</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titled “Mothers and Daughters”, which was conducted in 1978 and which explored how concepts of health can be socially reproduced through the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generations. What this exercise is meant to show is how documentation can change the data. For</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example, I see the word Grandmother, and my mind immediately goes to image of my grandparents, aged 70+. But of course, that is image very specific to my social location, so the documentation helps me see the data reflexively. </a:t>
            </a:r>
          </a:p>
          <a:p>
            <a:pPr>
              <a:lnSpc>
                <a:spcPct val="107000"/>
              </a:lnSpc>
              <a:spcAft>
                <a:spcPts val="800"/>
              </a:spcAft>
            </a:pPr>
            <a:endParaRPr lang="en-US"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This, I think is the wonderful power of documentation to reveal something about the data and its collection. Today, in this talk, I’m going to cover 2 key areas: one is to talk through the movement on reproducibility in research, which has been on-going for a few years now – but specifically where qualitative research sits within this discussion. I’m going to make the argument that qualitative researchers, in particular, should be capitalizing on the opportunities in documentation as a way of demonstrating reproducibility, positionality, and good data management, and two: I’m going to give some exemplary cases of documentation that are held at the UK Data Service, to give an idea of the breadth and richness that can be released through documentation. I’ll also highlight where technology can be utilized to make documentation.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2</a:t>
            </a:fld>
            <a:endParaRPr lang="en-US"/>
          </a:p>
        </p:txBody>
      </p:sp>
    </p:spTree>
    <p:extLst>
      <p:ext uri="{BB962C8B-B14F-4D97-AF65-F5344CB8AC3E}">
        <p14:creationId xmlns:p14="http://schemas.microsoft.com/office/powerpoint/2010/main" val="3129557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So to start off with: Reproducibility, I think, is a term that can sometimes make some qualitative researchers squirm a bit. So first, and foremost, I want to define reproducibility. Some of this discomfort derives, I think because of how reproducibility is sometimes used interchangeably – or perhaps just often concurrently – with replication. But there is an important distinction between these terms: reproducibility does not mean replication.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Janz</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(2015, p. 3) explains, replication “is the process by which a published article’s hypotheses and findings are re-analyzed to confirm or challenge the results”. Within the quantitative tradition, this is routinely done and often used to teach quantitative methods. Reproducibility, conversely, is the process of providing context and background to better understand and evaluate how research was done.</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Reproducibility in research became a catch phrase at some point around 2010 to address the growing awareness of perceived issues of research quality. The general discussion of “how to assess research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rigour</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however, goes back further.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Lincoln and Guba (1985), for example, wrote about how trustworthiness was a good concept to use when talking about qualitative work. Creswell (1998) built upon this idea, but believed verification was at the root of qualitative research quality, and they identified eight procedures for verifying research findings. There are many other suggested models for this, but all aim to address how in-depth, immersive research requires a more nuanced conversation, and one which considers the greater the use of interpretative frames.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It is important to note that conversations at policy level of improving research quality and integrity to prevent these sorts of mishaps have largely ignored the language used by qualitative researchers. This language of “trustworthiness”, “verification”, and even “transparency” are left to the wayside, and instead calls for </a:t>
            </a:r>
            <a:r>
              <a:rPr lang="en-GB" sz="1800" i="1" kern="100" dirty="0">
                <a:effectLst/>
                <a:latin typeface="Times New Roman" panose="02020603050405020304" pitchFamily="18" charset="0"/>
                <a:ea typeface="Aptos" panose="020B0004020202020204" pitchFamily="34" charset="0"/>
                <a:cs typeface="Times New Roman" panose="02020603050405020304" pitchFamily="18" charset="0"/>
              </a:rPr>
              <a:t>openness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in research, bringing with it a whole other crisis. This kind of language has (rightfully so) alarmed qualitative researchers, whose in-depth, highly localised data leaves room for disclosure of participant identities, and perhaps some concern over how processes of interpretation are understood to those who have not spent the time and energy needed to fully understand the context of the research and data collection. Reproducibility, on the other hand, is term that I think qualitative researchers could embrace, and we can use DART’s model of transparency to help us think through how we contextualise research.</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3</a:t>
            </a:fld>
            <a:endParaRPr lang="en-US"/>
          </a:p>
        </p:txBody>
      </p:sp>
    </p:spTree>
    <p:extLst>
      <p:ext uri="{BB962C8B-B14F-4D97-AF65-F5344CB8AC3E}">
        <p14:creationId xmlns:p14="http://schemas.microsoft.com/office/powerpoint/2010/main" val="343415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Times New Roman" panose="02020603050405020304" pitchFamily="18" charset="0"/>
                <a:ea typeface="Aptos" panose="020B0004020202020204" pitchFamily="34" charset="0"/>
                <a:cs typeface="Times New Roman" panose="02020603050405020304" pitchFamily="18" charset="0"/>
              </a:rPr>
              <a:t>Most recently, we have what </a:t>
            </a:r>
            <a:r>
              <a:rPr lang="en-GB" sz="1200" kern="100" dirty="0" err="1">
                <a:effectLst/>
                <a:latin typeface="Times New Roman" panose="02020603050405020304" pitchFamily="18" charset="0"/>
                <a:ea typeface="Aptos" panose="020B0004020202020204" pitchFamily="34" charset="0"/>
                <a:cs typeface="Times New Roman" panose="02020603050405020304" pitchFamily="18" charset="0"/>
              </a:rPr>
              <a:t>Moravscik</a:t>
            </a:r>
            <a:r>
              <a:rPr lang="en-GB" sz="1200" kern="100" dirty="0">
                <a:effectLst/>
                <a:latin typeface="Times New Roman" panose="02020603050405020304" pitchFamily="18" charset="0"/>
                <a:ea typeface="Aptos" panose="020B0004020202020204" pitchFamily="34" charset="0"/>
                <a:cs typeface="Times New Roman" panose="02020603050405020304" pitchFamily="18" charset="0"/>
              </a:rPr>
              <a:t> (2014) calls “the revolution in qualitative research”: transparency. </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Transparency, and how this is evaluated within research, was the focus of Data Access and Research Transparency (DA-RT), a subcommittee of the American Political Science Association. In 2012, DA-RT proposed changes in their ethics guidelines which advanced this discussion around how qualitative researchers demonstrate the evidence behind the conclusions. These changes outline transparency on multiple levels: data, methods, and analysis.</a:t>
            </a: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4</a:t>
            </a:fld>
            <a:endParaRPr lang="en-US"/>
          </a:p>
        </p:txBody>
      </p:sp>
    </p:spTree>
    <p:extLst>
      <p:ext uri="{BB962C8B-B14F-4D97-AF65-F5344CB8AC3E}">
        <p14:creationId xmlns:p14="http://schemas.microsoft.com/office/powerpoint/2010/main" val="3622278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It is important to note that conversations at policy level of improving research quality and integrity to prevent these sorts of mishaps have largely ignored the language used by qualitative researchers. This language of “trustworthiness”, “verification”, and even “transparency” are left to the wayside, and instead calls for </a:t>
            </a:r>
            <a:r>
              <a:rPr lang="en-GB" sz="1800" i="1" kern="100" dirty="0">
                <a:effectLst/>
                <a:latin typeface="Times New Roman" panose="02020603050405020304" pitchFamily="18" charset="0"/>
                <a:ea typeface="Aptos" panose="020B0004020202020204" pitchFamily="34" charset="0"/>
                <a:cs typeface="Times New Roman" panose="02020603050405020304" pitchFamily="18" charset="0"/>
              </a:rPr>
              <a:t>openness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in research, bringing with it a whole other crisis. This kind of language has (rightfully so) alarmed qualitative researchers, whose in-depth, highly localised data leaves room for disclosure of participant identities, and perhaps some concern over how processes of interpretation are understood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byto</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those who do not fully understand the context of the research and data collection. </a:t>
            </a:r>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5</a:t>
            </a:fld>
            <a:endParaRPr lang="en-US"/>
          </a:p>
        </p:txBody>
      </p:sp>
    </p:spTree>
    <p:extLst>
      <p:ext uri="{BB962C8B-B14F-4D97-AF65-F5344CB8AC3E}">
        <p14:creationId xmlns:p14="http://schemas.microsoft.com/office/powerpoint/2010/main" val="229732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But we can respond to these calls using what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quali</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research is known for best: context. I want to now talk about today is the methods and analysis levels of transparency, and give exemplary cases of this kind of documentation we hold with our data collections at the UK Data Service. In 2018, we decided to make a bit of an inventory of all our qualitative collections, noting what kind of research was done, what kind of documentation was available, and how much data was available. We sifted through over 1200 collections – and here, I’ll show you some of my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favourite</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examples. As I talk through these examples, I’ll make just a couple observations – what we see a lot of or not at all or how re-users have used it.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6</a:t>
            </a:fld>
            <a:endParaRPr lang="en-US"/>
          </a:p>
        </p:txBody>
      </p:sp>
    </p:spTree>
    <p:extLst>
      <p:ext uri="{BB962C8B-B14F-4D97-AF65-F5344CB8AC3E}">
        <p14:creationId xmlns:p14="http://schemas.microsoft.com/office/powerpoint/2010/main" val="1032810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goal of our inventory was to actually find examples of collections with field notes. Out of 1200 collections, only half a dozen actually had this. A couple had this through observations written by researchers in the moment of data gathering. Some types of methods dictate taking time for self-reflection as part of the method, and this may even be used as data. Others recommend this as a good practice. These are comments are just a few sentences, written after every interview, by the interviewers of the Affluent Worker, seminal research conducted in the 1970s which was used to create our ONS categories of class. They help to contextualise the relationships between researcher and participant. Seeing this in the archived collection was unusual – I’m not sure if methods don’t often dictate this kind of quick reflection or if it’s just something that is not often shared, but it really helps to rebuild the power dynamics of the interview. We’ve also had researchers who do research on these reflections alone – we currently have an interdisciplinary team from University of Durham looking to continue analysing some of these comments to better understand issues of race, sex and class and how it affected understandings of class.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7</a:t>
            </a:fld>
            <a:endParaRPr lang="en-US"/>
          </a:p>
        </p:txBody>
      </p:sp>
    </p:spTree>
    <p:extLst>
      <p:ext uri="{BB962C8B-B14F-4D97-AF65-F5344CB8AC3E}">
        <p14:creationId xmlns:p14="http://schemas.microsoft.com/office/powerpoint/2010/main" val="3163488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Aptos" panose="020B0004020202020204" pitchFamily="34" charset="0"/>
              </a:rPr>
              <a:t>Field notes are another example of very detailed documentation. Field notes are a bit different in that they occupy this grey space of being both data and documentation at different times. It’s worth pointing out documentation is something that is normally openly available, so field notes and other reflections – depending on the level of detail – may need to be put under similar access restrictions as data. Of the collections that had either reflections or field notes, almost all of them, like this collection, were ethnographic. </a:t>
            </a:r>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8</a:t>
            </a:fld>
            <a:endParaRPr lang="en-US"/>
          </a:p>
        </p:txBody>
      </p:sp>
    </p:spTree>
    <p:extLst>
      <p:ext uri="{BB962C8B-B14F-4D97-AF65-F5344CB8AC3E}">
        <p14:creationId xmlns:p14="http://schemas.microsoft.com/office/powerpoint/2010/main" val="4074586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Field notes are great for documenting the research process, but you can also document the analysis process. Dennis Marsden’s </a:t>
            </a:r>
            <a:r>
              <a:rPr lang="en-GB" sz="1800" i="1" kern="100" dirty="0">
                <a:effectLst/>
                <a:latin typeface="Times New Roman" panose="02020603050405020304" pitchFamily="18" charset="0"/>
                <a:ea typeface="Aptos" panose="020B0004020202020204" pitchFamily="34" charset="0"/>
                <a:cs typeface="Times New Roman" panose="02020603050405020304" pitchFamily="18" charset="0"/>
              </a:rPr>
              <a:t>Mothers Alone</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collection had an example of this in its documentation. His piece on “felt poverty”, as written, never made it to publication, but it included in the documentation for the collection. This is an interesting collection – led by white, educated men, interviewing single mothers living on welfare – but this piece really provides the context to show the sympathy the research team felt toward their participants. If field notes were rare, this kind of analysis documentation is even rarer. This is, I think one of three collections we found with analytic notes which documented the development of ideas across analysis.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9</a:t>
            </a:fld>
            <a:endParaRPr lang="en-US"/>
          </a:p>
        </p:txBody>
      </p:sp>
    </p:spTree>
    <p:extLst>
      <p:ext uri="{BB962C8B-B14F-4D97-AF65-F5344CB8AC3E}">
        <p14:creationId xmlns:p14="http://schemas.microsoft.com/office/powerpoint/2010/main" val="1361351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More prevalent, but also of varying standards, were unpublished pieces expanding on the methods. Often in publication you get this sanitised paragraph about how it all went, but we know research is never that neat. Annette Lawson’s study, Adultery: An Analysis of Love and Betrayal, was a project conducted in the 1980s, aiming to explore an extremely taboo topic (at the time anyway). As such, it was really hard to recruit participants. Lawson chose to put out a call for participants in a newspaper, but it created an arguably biased sample – mostly white, middle class women responded to her call for participants. As such, Lawson was preoccupied with the sample, and wrote a 54-page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defense</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of her sample. She started here, with a discussion on ethical conundrums that arose from the sampling strategy, including jealous partners sending in information of their married partners to participate, or another man who called from a psychiatric ward.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10</a:t>
            </a:fld>
            <a:endParaRPr lang="en-US"/>
          </a:p>
        </p:txBody>
      </p:sp>
    </p:spTree>
    <p:extLst>
      <p:ext uri="{BB962C8B-B14F-4D97-AF65-F5344CB8AC3E}">
        <p14:creationId xmlns:p14="http://schemas.microsoft.com/office/powerpoint/2010/main" val="1486544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Aptos" panose="020B0004020202020204" pitchFamily="34" charset="0"/>
              </a:rPr>
              <a:t>She also had extensive comparison between her sample an the national population, exploring what was a significant difference from the national population and whether this would affect her data…</a:t>
            </a:r>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11</a:t>
            </a:fld>
            <a:endParaRPr lang="en-US"/>
          </a:p>
        </p:txBody>
      </p:sp>
    </p:spTree>
    <p:extLst>
      <p:ext uri="{BB962C8B-B14F-4D97-AF65-F5344CB8AC3E}">
        <p14:creationId xmlns:p14="http://schemas.microsoft.com/office/powerpoint/2010/main" val="2034334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Until finally, she comes to some very interesting conclusions about sampling strategies more broadly, including the point the sampling needs to match the context of the study, and that exploratory studies are benefitted from a greater focus on the ability to talk about the topic in detail, rather than a focus on the participants.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12</a:t>
            </a:fld>
            <a:endParaRPr lang="en-US"/>
          </a:p>
        </p:txBody>
      </p:sp>
    </p:spTree>
    <p:extLst>
      <p:ext uri="{BB962C8B-B14F-4D97-AF65-F5344CB8AC3E}">
        <p14:creationId xmlns:p14="http://schemas.microsoft.com/office/powerpoint/2010/main" val="1252935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There are new possibilities with changing technology. NVivo and other computer-</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assissted</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qualitative analysis software allow you to download your codebooks, memos, and mind maps. Here you can see a list of nodes and their descriptions – all very easily downloadable. When we received the Edwardians collections, which contained 453 80+ page interviews with British residents born during the Edwardian period, it was accompanied with this work done by hand. 16 shelves were dedicated to holding the coding of these transcripts into key themes. Now, this can all be downloaded in a single file, at any point during or after coding.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5D74495-12D2-6A47-A762-3590D56449EA}" type="slidenum">
              <a:rPr lang="en-US" smtClean="0"/>
              <a:t>13</a:t>
            </a:fld>
            <a:endParaRPr lang="en-US"/>
          </a:p>
        </p:txBody>
      </p:sp>
    </p:spTree>
    <p:extLst>
      <p:ext uri="{BB962C8B-B14F-4D97-AF65-F5344CB8AC3E}">
        <p14:creationId xmlns:p14="http://schemas.microsoft.com/office/powerpoint/2010/main" val="1353980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Times New Roman" panose="02020603050405020304" pitchFamily="18" charset="0"/>
                <a:ea typeface="Aptos" panose="020B0004020202020204" pitchFamily="34" charset="0"/>
              </a:rPr>
              <a:t>Research teams can also use blogs and websites to keep in touch with participants, keep a research blog which updates others on the progress, posts information for participants or even send out calls for participants. Once the project is done, that site can then site alongside the project as a related resource, providing that additional documentation. </a:t>
            </a:r>
            <a:endParaRPr lang="en-GB" dirty="0"/>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14</a:t>
            </a:fld>
            <a:endParaRPr lang="en-US"/>
          </a:p>
        </p:txBody>
      </p:sp>
    </p:spTree>
    <p:extLst>
      <p:ext uri="{BB962C8B-B14F-4D97-AF65-F5344CB8AC3E}">
        <p14:creationId xmlns:p14="http://schemas.microsoft.com/office/powerpoint/2010/main" val="684973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We also see more creative documentation too, such as this photo story. Again, this sort of thing can be classed as either documentation or potentially data, but there is scope to use video and audio files to accompany the data.</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15</a:t>
            </a:fld>
            <a:endParaRPr lang="en-US"/>
          </a:p>
        </p:txBody>
      </p:sp>
    </p:spTree>
    <p:extLst>
      <p:ext uri="{BB962C8B-B14F-4D97-AF65-F5344CB8AC3E}">
        <p14:creationId xmlns:p14="http://schemas.microsoft.com/office/powerpoint/2010/main" val="3298129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Finally, changing technology is not just for how research is done, but also how we archive. The UK Data Service has create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Qualibank</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an online tool for searching, browsing and citing qualitative data. As part of this tool, you can search and view qualitative data online, and also view linked documentation. This documentation can relate to specific data or the collection as whole – but it allows for the distinction between project level and data level documentation.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16</a:t>
            </a:fld>
            <a:endParaRPr lang="en-US"/>
          </a:p>
        </p:txBody>
      </p:sp>
    </p:spTree>
    <p:extLst>
      <p:ext uri="{BB962C8B-B14F-4D97-AF65-F5344CB8AC3E}">
        <p14:creationId xmlns:p14="http://schemas.microsoft.com/office/powerpoint/2010/main" val="471248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Finally, I want to make three summary points about the value documentation.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Often we think about the re-use value of data specifically, but less about how documentation has its own value. Documentation can serve as a inspiration for good practices – so adapting consent forms and information sheets, rather than writing from scratch. We have 100s of consent forms documented within our collections, including snippets of ones you see here, explaining what data sharing means. You can also examine how to do research with children and vulnerable groups. Writing up information letters and consent forms for children in especially difficult, but we have a few collections which provide good examples of how this was produced in the past. So we can learn from documentation about good practices in research.</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17</a:t>
            </a:fld>
            <a:endParaRPr lang="en-US"/>
          </a:p>
        </p:txBody>
      </p:sp>
    </p:spTree>
    <p:extLst>
      <p:ext uri="{BB962C8B-B14F-4D97-AF65-F5344CB8AC3E}">
        <p14:creationId xmlns:p14="http://schemas.microsoft.com/office/powerpoint/2010/main" val="3952475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2. Documentation itself can be re-used. One collection, the Foot and Mouth Disease in North Cumbria deposited their interview guides, which we were reused by med students to better understand doctor-patient dynamics. I also refer dissertation students to find a similar interview guide before settling on making one themselves to help them see what’s important to ask and what’s not. Documentation, then becomes an impactful output for researchers, which when deposited with their collection can receive a DOI and usage can be tracked.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18</a:t>
            </a:fld>
            <a:endParaRPr lang="en-US"/>
          </a:p>
        </p:txBody>
      </p:sp>
    </p:spTree>
    <p:extLst>
      <p:ext uri="{BB962C8B-B14F-4D97-AF65-F5344CB8AC3E}">
        <p14:creationId xmlns:p14="http://schemas.microsoft.com/office/powerpoint/2010/main" val="2044442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15000"/>
              </a:lnSpc>
              <a:spcAft>
                <a:spcPts val="800"/>
              </a:spcAft>
              <a:buFont typeface="+mj-lt"/>
              <a:buNone/>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Finally, documentation helps to build provenance. Many of our qualitative re-users who re-use data for research are historians, who rely upon documentation to not only make the data more discoverable, as we often think of the purpose of documentation, but also to help build up the starting point for historical narratives. We can learn a lot from how historians do their work, but it’s really important that they do have this background context: it helps them situate the researcher and themselves in relation to the people who took part in the research. </a:t>
            </a:r>
          </a:p>
          <a:p>
            <a:pPr marL="0" lvl="0" indent="0">
              <a:lnSpc>
                <a:spcPct val="115000"/>
              </a:lnSpc>
              <a:spcAft>
                <a:spcPts val="800"/>
              </a:spcAft>
              <a:buFont typeface="+mj-l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Times New Roman" panose="02020603050405020304" pitchFamily="18" charset="0"/>
                <a:ea typeface="Aptos" panose="020B0004020202020204" pitchFamily="34" charset="0"/>
              </a:rPr>
              <a:t>In conclusion, in all the discussions about open science and open data, I think this conversation has been largely dominated by research traditions which find it easy to document and share data. We also need to be mindful of terminology we use, and actively encourage archiving standards as not only good practice, but impactful and innovative sources for future research. The blueprints of FAIR are still relevant to qualitative research, and I think it’s important to highlight that qualitative researcher can respond to these calls in a unique and robust way. Part of what makes qualitative research unique is its context, so we need to make sure this is recognised within the calls for FAIR data. </a:t>
            </a:r>
            <a:endParaRPr lang="en-GB" dirty="0"/>
          </a:p>
        </p:txBody>
      </p:sp>
      <p:sp>
        <p:nvSpPr>
          <p:cNvPr id="4" name="Slide Number Placeholder 3"/>
          <p:cNvSpPr>
            <a:spLocks noGrp="1"/>
          </p:cNvSpPr>
          <p:nvPr>
            <p:ph type="sldNum" sz="quarter" idx="5"/>
          </p:nvPr>
        </p:nvSpPr>
        <p:spPr/>
        <p:txBody>
          <a:bodyPr/>
          <a:lstStyle/>
          <a:p>
            <a:fld id="{95D74495-12D2-6A47-A762-3590D56449EA}" type="slidenum">
              <a:rPr lang="en-US" smtClean="0"/>
              <a:t>19</a:t>
            </a:fld>
            <a:endParaRPr lang="en-US"/>
          </a:p>
        </p:txBody>
      </p:sp>
    </p:spTree>
    <p:extLst>
      <p:ext uri="{BB962C8B-B14F-4D97-AF65-F5344CB8AC3E}">
        <p14:creationId xmlns:p14="http://schemas.microsoft.com/office/powerpoint/2010/main" val="17656084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5FFB9A-F3F6-8946-9ABA-98B8C06C07F5}"/>
              </a:ext>
            </a:extLst>
          </p:cNvPr>
          <p:cNvSpPr>
            <a:spLocks noGrp="1"/>
          </p:cNvSpPr>
          <p:nvPr>
            <p:ph type="title" hasCustomPrompt="1"/>
          </p:nvPr>
        </p:nvSpPr>
        <p:spPr>
          <a:xfrm>
            <a:off x="831851" y="1209040"/>
            <a:ext cx="5264150" cy="2578867"/>
          </a:xfrm>
        </p:spPr>
        <p:txBody>
          <a:bodyPr anchor="b">
            <a:normAutofit/>
          </a:bodyPr>
          <a:lstStyle>
            <a:lvl1pPr>
              <a:defRPr sz="4400">
                <a:solidFill>
                  <a:schemeClr val="tx1"/>
                </a:solidFill>
              </a:defRPr>
            </a:lvl1pPr>
          </a:lstStyle>
          <a:p>
            <a:r>
              <a:rPr lang="en-GB" dirty="0"/>
              <a:t>Click to edit Master title style w/ image</a:t>
            </a:r>
            <a:endParaRPr lang="en-US" dirty="0"/>
          </a:p>
        </p:txBody>
      </p:sp>
      <p:sp>
        <p:nvSpPr>
          <p:cNvPr id="8" name="Text Placeholder 2">
            <a:extLst>
              <a:ext uri="{FF2B5EF4-FFF2-40B4-BE49-F238E27FC236}">
                <a16:creationId xmlns:a16="http://schemas.microsoft.com/office/drawing/2014/main" id="{5333B02D-6238-4843-B9D5-1E272AAC556A}"/>
              </a:ext>
            </a:extLst>
          </p:cNvPr>
          <p:cNvSpPr>
            <a:spLocks noGrp="1"/>
          </p:cNvSpPr>
          <p:nvPr>
            <p:ph type="body" idx="1"/>
          </p:nvPr>
        </p:nvSpPr>
        <p:spPr>
          <a:xfrm>
            <a:off x="831851" y="3814895"/>
            <a:ext cx="526415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4" name="Logo" descr="UK Data Service logo">
            <a:extLst>
              <a:ext uri="{FF2B5EF4-FFF2-40B4-BE49-F238E27FC236}">
                <a16:creationId xmlns:a16="http://schemas.microsoft.com/office/drawing/2014/main" id="{76C60B7B-315C-B548-A043-C196F7D38CB3}"/>
              </a:ext>
            </a:extLst>
          </p:cNvPr>
          <p:cNvPicPr>
            <a:picLocks noChangeAspect="1"/>
          </p:cNvPicPr>
          <p:nvPr userDrawn="1"/>
        </p:nvPicPr>
        <p:blipFill>
          <a:blip r:embed="rId2"/>
          <a:stretch>
            <a:fillRect/>
          </a:stretch>
        </p:blipFill>
        <p:spPr>
          <a:xfrm>
            <a:off x="599440" y="182880"/>
            <a:ext cx="3101521" cy="1059831"/>
          </a:xfrm>
          <a:prstGeom prst="rect">
            <a:avLst/>
          </a:prstGeom>
        </p:spPr>
      </p:pic>
      <p:sp>
        <p:nvSpPr>
          <p:cNvPr id="13" name="Picture Placeholder 2" descr="[Image description to go here]">
            <a:extLst>
              <a:ext uri="{FF2B5EF4-FFF2-40B4-BE49-F238E27FC236}">
                <a16:creationId xmlns:a16="http://schemas.microsoft.com/office/drawing/2014/main" id="{3C9C5F8A-2236-FE4B-91BF-E087092BF608}"/>
              </a:ext>
            </a:extLst>
          </p:cNvPr>
          <p:cNvSpPr>
            <a:spLocks noGrp="1"/>
          </p:cNvSpPr>
          <p:nvPr>
            <p:ph type="pic" idx="13" hasCustomPrompt="1"/>
          </p:nvPr>
        </p:nvSpPr>
        <p:spPr>
          <a:xfrm>
            <a:off x="8077200" y="1"/>
            <a:ext cx="4114800" cy="685799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a:t>
            </a:r>
            <a:r>
              <a:rPr lang="en-US" dirty="0" err="1"/>
              <a:t>colour</a:t>
            </a:r>
            <a:r>
              <a:rPr lang="en-US" dirty="0"/>
              <a:t> image for ‘impact’ content.</a:t>
            </a:r>
          </a:p>
        </p:txBody>
      </p:sp>
      <p:sp>
        <p:nvSpPr>
          <p:cNvPr id="12" name="Picture Placeholder 2">
            <a:extLst>
              <a:ext uri="{FF2B5EF4-FFF2-40B4-BE49-F238E27FC236}">
                <a16:creationId xmlns:a16="http://schemas.microsoft.com/office/drawing/2014/main" id="{F2791F5A-39D3-DC4F-AA9D-8EF80ABB167C}"/>
              </a:ext>
              <a:ext uri="{C183D7F6-B498-43B3-948B-1728B52AA6E4}">
                <adec:decorative xmlns:adec="http://schemas.microsoft.com/office/drawing/2017/decorative" val="1"/>
              </a:ext>
            </a:extLst>
          </p:cNvPr>
          <p:cNvSpPr>
            <a:spLocks noGrp="1"/>
          </p:cNvSpPr>
          <p:nvPr>
            <p:ph type="pic" idx="14" hasCustomPrompt="1"/>
          </p:nvPr>
        </p:nvSpPr>
        <p:spPr>
          <a:xfrm>
            <a:off x="6213474" y="2388526"/>
            <a:ext cx="3727451" cy="2852737"/>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Place hex graphic here to overlay black and white image.</a:t>
            </a:r>
          </a:p>
        </p:txBody>
      </p:sp>
      <p:pic>
        <p:nvPicPr>
          <p:cNvPr id="10" name="Picture 9" descr="UKRI Economic and Social Research Council logo">
            <a:extLst>
              <a:ext uri="{FF2B5EF4-FFF2-40B4-BE49-F238E27FC236}">
                <a16:creationId xmlns:a16="http://schemas.microsoft.com/office/drawing/2014/main" id="{B406835A-EC17-A04A-BE37-2B9F3923BD3C}"/>
              </a:ext>
            </a:extLst>
          </p:cNvPr>
          <p:cNvPicPr>
            <a:picLocks noChangeAspect="1"/>
          </p:cNvPicPr>
          <p:nvPr userDrawn="1"/>
        </p:nvPicPr>
        <p:blipFill>
          <a:blip r:embed="rId3"/>
          <a:stretch>
            <a:fillRect/>
          </a:stretch>
        </p:blipFill>
        <p:spPr>
          <a:xfrm>
            <a:off x="831851" y="5527040"/>
            <a:ext cx="2210353" cy="560520"/>
          </a:xfrm>
          <a:prstGeom prst="rect">
            <a:avLst/>
          </a:prstGeom>
        </p:spPr>
      </p:pic>
      <p:sp>
        <p:nvSpPr>
          <p:cNvPr id="4" name="Date Placeholder 3">
            <a:extLst>
              <a:ext uri="{FF2B5EF4-FFF2-40B4-BE49-F238E27FC236}">
                <a16:creationId xmlns:a16="http://schemas.microsoft.com/office/drawing/2014/main" id="{7EDFE899-5F81-544E-A915-E6320293E09D}"/>
              </a:ext>
            </a:extLst>
          </p:cNvPr>
          <p:cNvSpPr>
            <a:spLocks noGrp="1"/>
          </p:cNvSpPr>
          <p:nvPr>
            <p:ph type="dt" sz="half" idx="10"/>
          </p:nvPr>
        </p:nvSpPr>
        <p:spPr/>
        <p:txBody>
          <a:bodyPr/>
          <a:lstStyle/>
          <a:p>
            <a:fld id="{7AB3EE13-5FCB-9C42-A93B-39A2047ADC20}" type="datetime1">
              <a:rPr lang="en-GB" smtClean="0"/>
              <a:t>28/05/2024</a:t>
            </a:fld>
            <a:endParaRPr lang="en-US" dirty="0"/>
          </a:p>
        </p:txBody>
      </p:sp>
      <p:sp>
        <p:nvSpPr>
          <p:cNvPr id="5" name="Footer Placeholder 4">
            <a:extLst>
              <a:ext uri="{FF2B5EF4-FFF2-40B4-BE49-F238E27FC236}">
                <a16:creationId xmlns:a16="http://schemas.microsoft.com/office/drawing/2014/main" id="{2FB821E7-45D7-F74F-B564-964148DA00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9A7D14-C32E-2C42-98CD-EAC78D9BD1FA}"/>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3156538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ection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568CA6-59BD-244B-9036-0C61FAFBFC2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8160000" y="1818000"/>
            <a:ext cx="4032000" cy="5040000"/>
          </a:xfrm>
          <a:prstGeom prst="rect">
            <a:avLst/>
          </a:prstGeom>
        </p:spPr>
      </p:pic>
      <p:sp>
        <p:nvSpPr>
          <p:cNvPr id="15" name="Title 1">
            <a:extLst>
              <a:ext uri="{FF2B5EF4-FFF2-40B4-BE49-F238E27FC236}">
                <a16:creationId xmlns:a16="http://schemas.microsoft.com/office/drawing/2014/main" id="{D7F1ED91-20F3-6C45-B97B-320BA4DC48B7}"/>
              </a:ext>
            </a:extLst>
          </p:cNvPr>
          <p:cNvSpPr>
            <a:spLocks noGrp="1"/>
          </p:cNvSpPr>
          <p:nvPr>
            <p:ph type="title"/>
          </p:nvPr>
        </p:nvSpPr>
        <p:spPr>
          <a:xfrm>
            <a:off x="831850" y="1229360"/>
            <a:ext cx="7347646" cy="2558547"/>
          </a:xfrm>
        </p:spPr>
        <p:txBody>
          <a:bodyPr anchor="b">
            <a:normAutofit/>
          </a:bodyPr>
          <a:lstStyle>
            <a:lvl1pPr>
              <a:defRPr sz="4400"/>
            </a:lvl1pPr>
          </a:lstStyle>
          <a:p>
            <a:r>
              <a:rPr lang="en-US"/>
              <a:t>Click to edit Master title style</a:t>
            </a:r>
            <a:endParaRPr lang="en-US" dirty="0"/>
          </a:p>
        </p:txBody>
      </p:sp>
      <p:sp>
        <p:nvSpPr>
          <p:cNvPr id="16" name="Text Placeholder 2">
            <a:extLst>
              <a:ext uri="{FF2B5EF4-FFF2-40B4-BE49-F238E27FC236}">
                <a16:creationId xmlns:a16="http://schemas.microsoft.com/office/drawing/2014/main" id="{ACAD05E5-D687-604F-9665-B43A8F5A0F15}"/>
              </a:ext>
            </a:extLst>
          </p:cNvPr>
          <p:cNvSpPr>
            <a:spLocks noGrp="1"/>
          </p:cNvSpPr>
          <p:nvPr>
            <p:ph type="body" idx="1"/>
          </p:nvPr>
        </p:nvSpPr>
        <p:spPr>
          <a:xfrm>
            <a:off x="831850" y="3814895"/>
            <a:ext cx="733679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1" name="Picture 10" descr="UK Data Service logo">
            <a:extLst>
              <a:ext uri="{FF2B5EF4-FFF2-40B4-BE49-F238E27FC236}">
                <a16:creationId xmlns:a16="http://schemas.microsoft.com/office/drawing/2014/main" id="{156298A7-4C3C-BA4C-97D4-F2F510C5A17A}"/>
              </a:ext>
            </a:extLst>
          </p:cNvPr>
          <p:cNvPicPr>
            <a:picLocks noChangeAspect="1"/>
          </p:cNvPicPr>
          <p:nvPr userDrawn="1"/>
        </p:nvPicPr>
        <p:blipFill>
          <a:blip r:embed="rId3"/>
          <a:stretch>
            <a:fillRect/>
          </a:stretch>
        </p:blipFill>
        <p:spPr>
          <a:xfrm>
            <a:off x="599440" y="182880"/>
            <a:ext cx="3101521" cy="1059831"/>
          </a:xfrm>
          <a:prstGeom prst="rect">
            <a:avLst/>
          </a:prstGeom>
        </p:spPr>
      </p:pic>
      <p:sp>
        <p:nvSpPr>
          <p:cNvPr id="4" name="Date Placeholder 3">
            <a:extLst>
              <a:ext uri="{FF2B5EF4-FFF2-40B4-BE49-F238E27FC236}">
                <a16:creationId xmlns:a16="http://schemas.microsoft.com/office/drawing/2014/main" id="{576A7BAA-6633-ED49-B704-0C3C14CAA02E}"/>
              </a:ext>
            </a:extLst>
          </p:cNvPr>
          <p:cNvSpPr>
            <a:spLocks noGrp="1"/>
          </p:cNvSpPr>
          <p:nvPr>
            <p:ph type="dt" sz="half" idx="10"/>
          </p:nvPr>
        </p:nvSpPr>
        <p:spPr/>
        <p:txBody>
          <a:bodyPr/>
          <a:lstStyle/>
          <a:p>
            <a:fld id="{B215A42F-436F-F945-AF86-C545F1275288}" type="datetime1">
              <a:rPr lang="en-GB" smtClean="0"/>
              <a:t>28/05/2024</a:t>
            </a:fld>
            <a:endParaRPr lang="en-US" dirty="0"/>
          </a:p>
        </p:txBody>
      </p:sp>
      <p:sp>
        <p:nvSpPr>
          <p:cNvPr id="5" name="Footer Placeholder 4">
            <a:extLst>
              <a:ext uri="{FF2B5EF4-FFF2-40B4-BE49-F238E27FC236}">
                <a16:creationId xmlns:a16="http://schemas.microsoft.com/office/drawing/2014/main" id="{BFAB7BBB-4F97-4945-8A6E-B312377E7D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4C29CD-B531-3345-9F02-2BBEC37AF461}"/>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37595621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text block (No-colour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13409"/>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24001"/>
            <a:ext cx="9977438" cy="32209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descr="&quot; &quot;">
            <a:extLst>
              <a:ext uri="{FF2B5EF4-FFF2-40B4-BE49-F238E27FC236}">
                <a16:creationId xmlns:a16="http://schemas.microsoft.com/office/drawing/2014/main" id="{5E49A4A5-C4C1-5D41-BB01-2986D21171C3}"/>
              </a:ext>
            </a:extLst>
          </p:cNvPr>
          <p:cNvPicPr>
            <a:picLocks noChangeAspect="1"/>
          </p:cNvPicPr>
          <p:nvPr userDrawn="1"/>
        </p:nvPicPr>
        <p:blipFill>
          <a:blip r:embed="rId2"/>
          <a:stretch>
            <a:fillRect/>
          </a:stretch>
        </p:blipFill>
        <p:spPr>
          <a:xfrm>
            <a:off x="8610600" y="3099873"/>
            <a:ext cx="3594462" cy="3594462"/>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28/05/2024</a:t>
            </a:fld>
            <a:endParaRPr lang="en-US"/>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4042561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ingle text block (Colour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38123"/>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48713"/>
            <a:ext cx="8843682" cy="406545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28/05/2024</a:t>
            </a:fld>
            <a:endParaRPr lang="en-US"/>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pic>
        <p:nvPicPr>
          <p:cNvPr id="11" name="Picture 10" descr="&quot; &quot;">
            <a:extLst>
              <a:ext uri="{FF2B5EF4-FFF2-40B4-BE49-F238E27FC236}">
                <a16:creationId xmlns:a16="http://schemas.microsoft.com/office/drawing/2014/main" id="{96E4B558-0EB5-6F40-AF8C-7DF31DEF437A}"/>
              </a:ext>
            </a:extLst>
          </p:cNvPr>
          <p:cNvPicPr>
            <a:picLocks noChangeAspect="1"/>
          </p:cNvPicPr>
          <p:nvPr userDrawn="1"/>
        </p:nvPicPr>
        <p:blipFill>
          <a:blip r:embed="rId2"/>
          <a:stretch>
            <a:fillRect/>
          </a:stretch>
        </p:blipFill>
        <p:spPr>
          <a:xfrm>
            <a:off x="7112000" y="1223011"/>
            <a:ext cx="5080000" cy="6350000"/>
          </a:xfrm>
          <a:prstGeom prst="rect">
            <a:avLst/>
          </a:prstGeom>
        </p:spPr>
      </p:pic>
    </p:spTree>
    <p:extLst>
      <p:ext uri="{BB962C8B-B14F-4D97-AF65-F5344CB8AC3E}">
        <p14:creationId xmlns:p14="http://schemas.microsoft.com/office/powerpoint/2010/main" val="3280349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text block (Small Hex)">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B4B117-0BB7-B947-BBCE-4B75B6FF2C13}"/>
              </a:ext>
            </a:extLst>
          </p:cNvPr>
          <p:cNvSpPr>
            <a:spLocks noGrp="1"/>
          </p:cNvSpPr>
          <p:nvPr>
            <p:ph type="title"/>
          </p:nvPr>
        </p:nvSpPr>
        <p:spPr>
          <a:xfrm>
            <a:off x="838200" y="538123"/>
            <a:ext cx="9977271" cy="548819"/>
          </a:xfrm>
        </p:spPr>
        <p:txBody>
          <a:bodyPr>
            <a:noAutofit/>
          </a:bodyPr>
          <a:lstStyle>
            <a:lvl1pPr>
              <a:defRPr sz="3600"/>
            </a:lvl1pPr>
          </a:lstStyle>
          <a:p>
            <a:r>
              <a:rPr lang="en-US"/>
              <a:t>Click to edit Master title style</a:t>
            </a:r>
            <a:endParaRPr lang="en-US" dirty="0"/>
          </a:p>
        </p:txBody>
      </p:sp>
      <p:sp>
        <p:nvSpPr>
          <p:cNvPr id="10" name="Text Placeholder 9"/>
          <p:cNvSpPr>
            <a:spLocks noGrp="1"/>
          </p:cNvSpPr>
          <p:nvPr>
            <p:ph type="body" sz="quarter" idx="13"/>
          </p:nvPr>
        </p:nvSpPr>
        <p:spPr>
          <a:xfrm>
            <a:off x="838200" y="1540477"/>
            <a:ext cx="9977438" cy="425789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28/05/2024</a:t>
            </a:fld>
            <a:endParaRPr lang="en-US"/>
          </a:p>
        </p:txBody>
      </p:sp>
      <p:pic>
        <p:nvPicPr>
          <p:cNvPr id="12" name="Picture 11">
            <a:extLst>
              <a:ext uri="{FF2B5EF4-FFF2-40B4-BE49-F238E27FC236}">
                <a16:creationId xmlns:a16="http://schemas.microsoft.com/office/drawing/2014/main" id="{8E568CA6-59BD-244B-9036-0C61FAFBFC2A}"/>
              </a:ext>
            </a:extLst>
          </p:cNvPr>
          <p:cNvPicPr>
            <a:picLocks noChangeAspect="1"/>
          </p:cNvPicPr>
          <p:nvPr userDrawn="1"/>
        </p:nvPicPr>
        <p:blipFill>
          <a:blip r:embed="rId2"/>
          <a:srcRect/>
          <a:stretch/>
        </p:blipFill>
        <p:spPr>
          <a:xfrm>
            <a:off x="10647926" y="5391304"/>
            <a:ext cx="1544074" cy="1930092"/>
          </a:xfrm>
          <a:prstGeom prst="rect">
            <a:avLst/>
          </a:prstGeom>
        </p:spPr>
      </p:pic>
    </p:spTree>
    <p:extLst>
      <p:ext uri="{BB962C8B-B14F-4D97-AF65-F5344CB8AC3E}">
        <p14:creationId xmlns:p14="http://schemas.microsoft.com/office/powerpoint/2010/main" val="391842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56283B-FAA3-0C45-8F69-C61CD2C68C0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2" name="Picture 11">
            <a:extLst>
              <a:ext uri="{FF2B5EF4-FFF2-40B4-BE49-F238E27FC236}">
                <a16:creationId xmlns:a16="http://schemas.microsoft.com/office/drawing/2014/main" id="{8D2BAFDA-3085-094D-8597-EA125B75D51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Chart Placeholder 2">
            <a:extLst>
              <a:ext uri="{FF2B5EF4-FFF2-40B4-BE49-F238E27FC236}">
                <a16:creationId xmlns:a16="http://schemas.microsoft.com/office/drawing/2014/main" id="{D7C0223E-760F-4543-BDE3-CA6F2E441259}"/>
              </a:ext>
            </a:extLst>
          </p:cNvPr>
          <p:cNvSpPr>
            <a:spLocks noGrp="1"/>
          </p:cNvSpPr>
          <p:nvPr>
            <p:ph type="chart" sz="quarter" idx="13" hasCustomPrompt="1"/>
          </p:nvPr>
        </p:nvSpPr>
        <p:spPr>
          <a:xfrm>
            <a:off x="838200" y="1498600"/>
            <a:ext cx="7315200" cy="4484687"/>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GB" smtClean="0">
                <a:effectLs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Double click the icon to add and edit charts. Use suitable brand </a:t>
            </a:r>
            <a:r>
              <a:rPr lang="en-US" dirty="0" err="1"/>
              <a:t>colours</a:t>
            </a:r>
            <a:r>
              <a:rPr lang="en-US" dirty="0"/>
              <a:t> to change the chart’s appearance. Use black or purple </a:t>
            </a:r>
            <a:r>
              <a:rPr lang="en-US" dirty="0" err="1"/>
              <a:t>colour</a:t>
            </a:r>
            <a:r>
              <a:rPr lang="en-US" dirty="0"/>
              <a:t> (</a:t>
            </a:r>
            <a:r>
              <a:rPr lang="en-GB" dirty="0">
                <a:solidFill>
                  <a:srgbClr val="222221"/>
                </a:solidFill>
                <a:effectLst/>
                <a:latin typeface="Helvetica" pitchFamily="2" charset="0"/>
              </a:rPr>
              <a:t>#702082) for all text. Refer to theme and our brand guide for more colours.</a:t>
            </a:r>
          </a:p>
          <a:p>
            <a:endParaRPr lang="en-US" dirty="0"/>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BC2AF70C-7487-5D49-97F3-B37681DB2E7A}" type="datetime1">
              <a:rPr lang="en-GB" smtClean="0"/>
              <a:t>28/05/2024</a:t>
            </a:fld>
            <a:endParaRPr lang="en-US" dirty="0"/>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dirty="0"/>
          </a:p>
        </p:txBody>
      </p:sp>
    </p:spTree>
    <p:extLst>
      <p:ext uri="{BB962C8B-B14F-4D97-AF65-F5344CB8AC3E}">
        <p14:creationId xmlns:p14="http://schemas.microsoft.com/office/powerpoint/2010/main" val="432745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85E4F7-9E26-F444-BDD5-B54AD9B3559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179C323-C234-3B4B-AC17-6AE6E504560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4" name="Table Placeholder 3">
            <a:extLst>
              <a:ext uri="{FF2B5EF4-FFF2-40B4-BE49-F238E27FC236}">
                <a16:creationId xmlns:a16="http://schemas.microsoft.com/office/drawing/2014/main" id="{3F149F08-6749-4F49-BA62-07A1E155EC2B}"/>
              </a:ext>
            </a:extLst>
          </p:cNvPr>
          <p:cNvSpPr>
            <a:spLocks noGrp="1"/>
          </p:cNvSpPr>
          <p:nvPr>
            <p:ph type="tbl" sz="quarter" idx="13" hasCustomPrompt="1"/>
          </p:nvPr>
        </p:nvSpPr>
        <p:spPr>
          <a:xfrm>
            <a:off x="838200" y="1498600"/>
            <a:ext cx="9977438" cy="381952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Double click icon to design your table. Use black or purple </a:t>
            </a:r>
            <a:r>
              <a:rPr lang="en-US" dirty="0" err="1"/>
              <a:t>colour</a:t>
            </a:r>
            <a:r>
              <a:rPr lang="en-US" dirty="0"/>
              <a:t> (</a:t>
            </a:r>
            <a:r>
              <a:rPr lang="en-GB" dirty="0">
                <a:solidFill>
                  <a:srgbClr val="222221"/>
                </a:solidFill>
                <a:effectLst/>
                <a:latin typeface="Helvetica" pitchFamily="2" charset="0"/>
              </a:rPr>
              <a:t>#702082) for all text. Refer to theme and our brand guide for more colours.</a:t>
            </a:r>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98024559-C37D-F943-A0B6-3EDAAF776624}" type="datetime1">
              <a:rPr lang="en-GB" smtClean="0"/>
              <a:t>28/05/2024</a:t>
            </a:fld>
            <a:endParaRPr lang="en-US"/>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66935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85E4F7-9E26-F444-BDD5-B54AD9B3559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179C323-C234-3B4B-AC17-6AE6E504560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98024559-C37D-F943-A0B6-3EDAAF776624}" type="datetime1">
              <a:rPr lang="en-GB" smtClean="0"/>
              <a:t>28/05/2024</a:t>
            </a:fld>
            <a:endParaRPr lang="en-US"/>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a:p>
        </p:txBody>
      </p:sp>
      <p:sp>
        <p:nvSpPr>
          <p:cNvPr id="11" name="SmartArt Placeholder 3"/>
          <p:cNvSpPr>
            <a:spLocks noGrp="1"/>
          </p:cNvSpPr>
          <p:nvPr>
            <p:ph type="dgm" sz="quarter" idx="13"/>
          </p:nvPr>
        </p:nvSpPr>
        <p:spPr>
          <a:xfrm>
            <a:off x="838200" y="1773238"/>
            <a:ext cx="9424988" cy="3600450"/>
          </a:xfrm>
        </p:spPr>
        <p:txBody>
          <a:bodyPr/>
          <a:lstStyle/>
          <a:p>
            <a:r>
              <a:rPr lang="en-US"/>
              <a:t>Click icon to add SmartArt graphic</a:t>
            </a:r>
            <a:endParaRPr lang="en-GB" dirty="0"/>
          </a:p>
        </p:txBody>
      </p:sp>
    </p:spTree>
    <p:extLst>
      <p:ext uri="{BB962C8B-B14F-4D97-AF65-F5344CB8AC3E}">
        <p14:creationId xmlns:p14="http://schemas.microsoft.com/office/powerpoint/2010/main" val="92837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eneric Text &amp; Imag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F05234C-2ACE-284E-9BC2-36AD230EE50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160000" y="1818000"/>
            <a:ext cx="4032000" cy="5040000"/>
          </a:xfrm>
          <a:prstGeom prst="rect">
            <a:avLst/>
          </a:prstGeom>
        </p:spPr>
      </p:pic>
      <p:sp>
        <p:nvSpPr>
          <p:cNvPr id="2" name="Title 1">
            <a:extLst>
              <a:ext uri="{FF2B5EF4-FFF2-40B4-BE49-F238E27FC236}">
                <a16:creationId xmlns:a16="http://schemas.microsoft.com/office/drawing/2014/main" id="{0A51BE7A-0162-E341-B254-C9EBCDF7DC93}"/>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62430BE4-70A3-6545-9DF6-33845DC86CAB}"/>
              </a:ext>
            </a:extLst>
          </p:cNvPr>
          <p:cNvSpPr>
            <a:spLocks noGrp="1"/>
          </p:cNvSpPr>
          <p:nvPr>
            <p:ph idx="1"/>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a:t>
            </a:r>
            <a:r>
              <a:rPr lang="en-US" dirty="0" err="1"/>
              <a:t>colour</a:t>
            </a:r>
            <a:r>
              <a:rPr lang="en-US" dirty="0"/>
              <a:t> image for ‘impact’ content.</a:t>
            </a:r>
          </a:p>
          <a:p>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9059AB2C-4B99-BA49-A1DA-3174DB9E16C4}" type="datetime1">
              <a:rPr lang="en-GB" smtClean="0"/>
              <a:t>28/05/2024</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217055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eneric/Impact Text &amp; Image 2">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1B5E875-B60A-AE45-B59D-5F3A83B9175D}"/>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image for generic/service content or </a:t>
            </a:r>
            <a:r>
              <a:rPr lang="en-US" dirty="0" err="1"/>
              <a:t>colour</a:t>
            </a:r>
            <a:r>
              <a:rPr lang="en-US" dirty="0"/>
              <a:t> image for ‘impact’ content.</a:t>
            </a:r>
          </a:p>
          <a:p>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9059AB2C-4B99-BA49-A1DA-3174DB9E16C4}" type="datetime1">
              <a:rPr lang="en-GB" smtClean="0"/>
              <a:t>28/05/2024</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pic>
        <p:nvPicPr>
          <p:cNvPr id="17" name="Picture 16">
            <a:extLst>
              <a:ext uri="{FF2B5EF4-FFF2-40B4-BE49-F238E27FC236}">
                <a16:creationId xmlns:a16="http://schemas.microsoft.com/office/drawing/2014/main" id="{FDA96812-C596-B049-AAB8-93457EF6B8F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Tree>
    <p:extLst>
      <p:ext uri="{BB962C8B-B14F-4D97-AF65-F5344CB8AC3E}">
        <p14:creationId xmlns:p14="http://schemas.microsoft.com/office/powerpoint/2010/main" val="4031055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ic Text &amp; Image 2">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B6D3317-D90B-EF49-866A-F478D6494A08}"/>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3" name="Picture 12">
            <a:extLst>
              <a:ext uri="{FF2B5EF4-FFF2-40B4-BE49-F238E27FC236}">
                <a16:creationId xmlns:a16="http://schemas.microsoft.com/office/drawing/2014/main" id="{528D9441-422C-3640-820A-48711927143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160000" y="1818000"/>
            <a:ext cx="4032000" cy="5040000"/>
          </a:xfrm>
          <a:prstGeom prst="rect">
            <a:avLst/>
          </a:prstGeom>
        </p:spPr>
      </p:pic>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2400"/>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a:t>
            </a:r>
            <a:r>
              <a:rPr lang="en-US" dirty="0" err="1"/>
              <a:t>colour</a:t>
            </a:r>
            <a:r>
              <a:rPr lang="en-US" dirty="0"/>
              <a:t> image for ‘impact’ content.</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EFE0CEC1-651B-7546-AFA1-0AE5803C80CE}" type="datetime1">
              <a:rPr lang="en-GB" smtClean="0"/>
              <a:t>28/05/2024</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673671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ic/Impact Text &amp; Image 3">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BCBE07B-4D26-5540-BEE8-6A38DAFED008}"/>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6" name="Picture 15">
            <a:extLst>
              <a:ext uri="{FF2B5EF4-FFF2-40B4-BE49-F238E27FC236}">
                <a16:creationId xmlns:a16="http://schemas.microsoft.com/office/drawing/2014/main" id="{BDDACAEE-DC94-BB45-B780-0A68123536C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200" y="1459478"/>
            <a:ext cx="5044440" cy="4352400"/>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2">
            <a:extLst>
              <a:ext uri="{FF2B5EF4-FFF2-40B4-BE49-F238E27FC236}">
                <a16:creationId xmlns:a16="http://schemas.microsoft.com/office/drawing/2014/main" id="{A88647BF-A57C-8249-889F-5AC7DD3202E7}"/>
              </a:ext>
            </a:extLst>
          </p:cNvPr>
          <p:cNvSpPr>
            <a:spLocks noGrp="1"/>
          </p:cNvSpPr>
          <p:nvPr>
            <p:ph type="pic" idx="13" hasCustomPrompt="1"/>
          </p:nvPr>
        </p:nvSpPr>
        <p:spPr>
          <a:xfrm>
            <a:off x="6309360" y="1463040"/>
            <a:ext cx="5044440" cy="3362960"/>
          </a:xfrm>
          <a:prstGeom prst="roundRect">
            <a:avLst>
              <a:gd name="adj" fmla="val 2736"/>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a:t>
            </a:r>
            <a:r>
              <a:rPr lang="en-US" dirty="0" err="1"/>
              <a:t>colour</a:t>
            </a:r>
            <a:r>
              <a:rPr lang="en-US" dirty="0"/>
              <a:t> image for ‘impact’ content.</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EFE0CEC1-651B-7546-AFA1-0AE5803C80CE}" type="datetime1">
              <a:rPr lang="en-GB" smtClean="0"/>
              <a:t>28/05/2024</a:t>
            </a:fld>
            <a:endParaRPr lang="en-US" dirty="0"/>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82286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ic Flow Chart 1">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 uri="{C183D7F6-B498-43B3-948B-1728B52AA6E4}">
                <adec:decorative xmlns:adec="http://schemas.microsoft.com/office/drawing/2017/decorative" val="1"/>
              </a:ext>
            </a:extLst>
          </p:cNvPr>
          <p:cNvCxnSpPr>
            <a:cxnSpLocks/>
          </p:cNvCxnSpPr>
          <p:nvPr userDrawn="1"/>
        </p:nvCxnSpPr>
        <p:spPr>
          <a:xfrm>
            <a:off x="2913682" y="3617843"/>
            <a:ext cx="9288981"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DBD6C3D8-F4FB-0748-80D9-9B0C2AE54EA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21" name="Title 1">
            <a:extLst>
              <a:ext uri="{FF2B5EF4-FFF2-40B4-BE49-F238E27FC236}">
                <a16:creationId xmlns:a16="http://schemas.microsoft.com/office/drawing/2014/main" id="{3EA6D41D-BD33-514C-80EA-5E51B030E26E}"/>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199" y="1960844"/>
            <a:ext cx="2369457"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1">
            <a:extLst>
              <a:ext uri="{FF2B5EF4-FFF2-40B4-BE49-F238E27FC236}">
                <a16:creationId xmlns:a16="http://schemas.microsoft.com/office/drawing/2014/main" id="{5229882F-8E60-DC4E-B829-E40C3B79068A}"/>
              </a:ext>
            </a:extLst>
          </p:cNvPr>
          <p:cNvSpPr txBox="1">
            <a:spLocks noChangeAspect="1"/>
          </p:cNvSpPr>
          <p:nvPr userDrawn="1"/>
        </p:nvSpPr>
        <p:spPr>
          <a:xfrm>
            <a:off x="3440291" y="3257843"/>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1</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4443757" y="1960844"/>
            <a:ext cx="2370113"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2">
            <a:extLst>
              <a:ext uri="{FF2B5EF4-FFF2-40B4-BE49-F238E27FC236}">
                <a16:creationId xmlns:a16="http://schemas.microsoft.com/office/drawing/2014/main" id="{FEC23411-C866-AD45-97DB-A8500AA6A094}"/>
              </a:ext>
            </a:extLst>
          </p:cNvPr>
          <p:cNvSpPr txBox="1">
            <a:spLocks/>
          </p:cNvSpPr>
          <p:nvPr userDrawn="1"/>
        </p:nvSpPr>
        <p:spPr>
          <a:xfrm>
            <a:off x="7041271" y="3257843"/>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2</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8042227" y="1960844"/>
            <a:ext cx="2361661"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Box 18" descr="3">
            <a:extLst>
              <a:ext uri="{FF2B5EF4-FFF2-40B4-BE49-F238E27FC236}">
                <a16:creationId xmlns:a16="http://schemas.microsoft.com/office/drawing/2014/main" id="{A666CD40-405E-8F48-BB3F-139D673BAC5B}"/>
              </a:ext>
            </a:extLst>
          </p:cNvPr>
          <p:cNvSpPr txBox="1">
            <a:spLocks/>
          </p:cNvSpPr>
          <p:nvPr userDrawn="1"/>
        </p:nvSpPr>
        <p:spPr>
          <a:xfrm>
            <a:off x="10633800" y="3275678"/>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3</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0715BF9A-A25A-9E44-AC24-21CF2156EB06}" type="datetime1">
              <a:rPr lang="en-GB" smtClean="0"/>
              <a:t>28/05/2024</a:t>
            </a:fld>
            <a:endParaRPr lang="en-US"/>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2501938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eneric Flow Chart 2">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 uri="{C183D7F6-B498-43B3-948B-1728B52AA6E4}">
                <adec:decorative xmlns:adec="http://schemas.microsoft.com/office/drawing/2017/decorative" val="1"/>
              </a:ext>
            </a:extLst>
          </p:cNvPr>
          <p:cNvCxnSpPr>
            <a:cxnSpLocks/>
          </p:cNvCxnSpPr>
          <p:nvPr userDrawn="1"/>
        </p:nvCxnSpPr>
        <p:spPr>
          <a:xfrm>
            <a:off x="-50800" y="3617843"/>
            <a:ext cx="12253463"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4AE12F76-1376-6D42-B2AA-7CB3A9664C0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21" name="Title 1">
            <a:extLst>
              <a:ext uri="{FF2B5EF4-FFF2-40B4-BE49-F238E27FC236}">
                <a16:creationId xmlns:a16="http://schemas.microsoft.com/office/drawing/2014/main" id="{867A9403-DB04-8348-B31B-339D7FB807C9}"/>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838199" y="1960844"/>
            <a:ext cx="2369457"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3">
            <a:extLst>
              <a:ext uri="{FF2B5EF4-FFF2-40B4-BE49-F238E27FC236}">
                <a16:creationId xmlns:a16="http://schemas.microsoft.com/office/drawing/2014/main" id="{5229882F-8E60-DC4E-B829-E40C3B79068A}"/>
              </a:ext>
            </a:extLst>
          </p:cNvPr>
          <p:cNvSpPr txBox="1">
            <a:spLocks noChangeAspect="1"/>
          </p:cNvSpPr>
          <p:nvPr userDrawn="1"/>
        </p:nvSpPr>
        <p:spPr>
          <a:xfrm>
            <a:off x="3440291" y="3264220"/>
            <a:ext cx="7200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4</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4443757" y="1960844"/>
            <a:ext cx="2370113"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4">
            <a:extLst>
              <a:ext uri="{FF2B5EF4-FFF2-40B4-BE49-F238E27FC236}">
                <a16:creationId xmlns:a16="http://schemas.microsoft.com/office/drawing/2014/main" id="{FEC23411-C866-AD45-97DB-A8500AA6A094}"/>
              </a:ext>
            </a:extLst>
          </p:cNvPr>
          <p:cNvSpPr txBox="1">
            <a:spLocks noChangeAspect="1"/>
          </p:cNvSpPr>
          <p:nvPr userDrawn="1"/>
        </p:nvSpPr>
        <p:spPr>
          <a:xfrm>
            <a:off x="7041271" y="3264220"/>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5</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8042227" y="1960844"/>
            <a:ext cx="2361661"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Box 18" descr="5">
            <a:extLst>
              <a:ext uri="{FF2B5EF4-FFF2-40B4-BE49-F238E27FC236}">
                <a16:creationId xmlns:a16="http://schemas.microsoft.com/office/drawing/2014/main" id="{A666CD40-405E-8F48-BB3F-139D673BAC5B}"/>
              </a:ext>
            </a:extLst>
          </p:cNvPr>
          <p:cNvSpPr txBox="1">
            <a:spLocks/>
          </p:cNvSpPr>
          <p:nvPr userDrawn="1"/>
        </p:nvSpPr>
        <p:spPr>
          <a:xfrm>
            <a:off x="10746535" y="3264220"/>
            <a:ext cx="7236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6</a:t>
            </a:r>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4503D537-DB89-2741-879E-E6FBC377CB7F}" type="datetime1">
              <a:rPr lang="en-GB" smtClean="0"/>
              <a:t>28/05/2024</a:t>
            </a:fld>
            <a:endParaRPr lang="en-US"/>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908249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neric Flow Chart 3">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6D04D0-7888-BF4A-8490-E3598A8C2B1F}"/>
              </a:ext>
            </a:extLst>
          </p:cNvPr>
          <p:cNvCxnSpPr>
            <a:cxnSpLocks/>
          </p:cNvCxnSpPr>
          <p:nvPr userDrawn="1"/>
        </p:nvCxnSpPr>
        <p:spPr>
          <a:xfrm>
            <a:off x="0" y="3617843"/>
            <a:ext cx="11036591" cy="0"/>
          </a:xfrm>
          <a:prstGeom prst="line">
            <a:avLst/>
          </a:prstGeom>
          <a:ln w="28575">
            <a:solidFill>
              <a:srgbClr val="70208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53365D08-9FBB-4142-93B8-0502CDFD984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9" name="Title 1">
            <a:extLst>
              <a:ext uri="{FF2B5EF4-FFF2-40B4-BE49-F238E27FC236}">
                <a16:creationId xmlns:a16="http://schemas.microsoft.com/office/drawing/2014/main" id="{A783AA5C-25E9-1D47-A098-CB8BECAF4201}"/>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
        <p:nvSpPr>
          <p:cNvPr id="21" name="TextBox 20" descr="4">
            <a:extLst>
              <a:ext uri="{FF2B5EF4-FFF2-40B4-BE49-F238E27FC236}">
                <a16:creationId xmlns:a16="http://schemas.microsoft.com/office/drawing/2014/main" id="{402C4869-86BF-854E-91B5-2F8215766C1F}"/>
              </a:ext>
            </a:extLst>
          </p:cNvPr>
          <p:cNvSpPr txBox="1">
            <a:spLocks/>
          </p:cNvSpPr>
          <p:nvPr userDrawn="1"/>
        </p:nvSpPr>
        <p:spPr>
          <a:xfrm>
            <a:off x="795409" y="3261755"/>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4</a:t>
            </a:r>
          </a:p>
        </p:txBody>
      </p:sp>
      <p:sp>
        <p:nvSpPr>
          <p:cNvPr id="15" name="Content Placeholder 2">
            <a:extLst>
              <a:ext uri="{FF2B5EF4-FFF2-40B4-BE49-F238E27FC236}">
                <a16:creationId xmlns:a16="http://schemas.microsoft.com/office/drawing/2014/main" id="{CBE827E2-8C8D-664E-B07C-9EADEC5D464C}"/>
              </a:ext>
            </a:extLst>
          </p:cNvPr>
          <p:cNvSpPr>
            <a:spLocks noGrp="1"/>
          </p:cNvSpPr>
          <p:nvPr>
            <p:ph idx="1"/>
          </p:nvPr>
        </p:nvSpPr>
        <p:spPr>
          <a:xfrm>
            <a:off x="1773663" y="1960844"/>
            <a:ext cx="2369457"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descr="5">
            <a:extLst>
              <a:ext uri="{FF2B5EF4-FFF2-40B4-BE49-F238E27FC236}">
                <a16:creationId xmlns:a16="http://schemas.microsoft.com/office/drawing/2014/main" id="{5229882F-8E60-DC4E-B829-E40C3B79068A}"/>
              </a:ext>
            </a:extLst>
          </p:cNvPr>
          <p:cNvSpPr txBox="1">
            <a:spLocks/>
          </p:cNvSpPr>
          <p:nvPr userDrawn="1"/>
        </p:nvSpPr>
        <p:spPr>
          <a:xfrm>
            <a:off x="4405429" y="3243612"/>
            <a:ext cx="723600" cy="720000"/>
          </a:xfrm>
          <a:prstGeom prst="ellipse">
            <a:avLst/>
          </a:prstGeom>
          <a:solidFill>
            <a:srgbClr val="70208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5</a:t>
            </a:r>
          </a:p>
        </p:txBody>
      </p:sp>
      <p:sp>
        <p:nvSpPr>
          <p:cNvPr id="17" name="Content Placeholder 2">
            <a:extLst>
              <a:ext uri="{FF2B5EF4-FFF2-40B4-BE49-F238E27FC236}">
                <a16:creationId xmlns:a16="http://schemas.microsoft.com/office/drawing/2014/main" id="{551A80D3-61D4-CF4A-8400-CA845C208530}"/>
              </a:ext>
            </a:extLst>
          </p:cNvPr>
          <p:cNvSpPr>
            <a:spLocks noGrp="1"/>
          </p:cNvSpPr>
          <p:nvPr>
            <p:ph idx="13"/>
          </p:nvPr>
        </p:nvSpPr>
        <p:spPr>
          <a:xfrm>
            <a:off x="5382573" y="1960844"/>
            <a:ext cx="2370113" cy="3313997"/>
          </a:xfrm>
          <a:prstGeom prst="roundRect">
            <a:avLst>
              <a:gd name="adj" fmla="val 3758"/>
            </a:avLst>
          </a:prstGeom>
          <a:solidFill>
            <a:srgbClr val="70208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descr="6">
            <a:extLst>
              <a:ext uri="{FF2B5EF4-FFF2-40B4-BE49-F238E27FC236}">
                <a16:creationId xmlns:a16="http://schemas.microsoft.com/office/drawing/2014/main" id="{FEC23411-C866-AD45-97DB-A8500AA6A094}"/>
              </a:ext>
            </a:extLst>
          </p:cNvPr>
          <p:cNvSpPr txBox="1">
            <a:spLocks/>
          </p:cNvSpPr>
          <p:nvPr userDrawn="1"/>
        </p:nvSpPr>
        <p:spPr>
          <a:xfrm>
            <a:off x="8020801" y="3243612"/>
            <a:ext cx="720000" cy="720000"/>
          </a:xfrm>
          <a:prstGeom prst="ellipse">
            <a:avLst/>
          </a:prstGeom>
          <a:solidFill>
            <a:srgbClr val="212322"/>
          </a:solidFill>
        </p:spPr>
        <p:txBody>
          <a:bodyPr wrap="square" rtlCol="0" anchor="ctr">
            <a:spAutoFit/>
          </a:bodyPr>
          <a:lstStyle/>
          <a:p>
            <a:pPr algn="ctr"/>
            <a:r>
              <a:rPr lang="en-US" b="0" i="0" dirty="0">
                <a:solidFill>
                  <a:schemeClr val="bg1"/>
                </a:solidFill>
                <a:latin typeface="Arial" panose="020B0604020202020204" pitchFamily="34" charset="0"/>
                <a:cs typeface="Arial" panose="020B0604020202020204" pitchFamily="34" charset="0"/>
              </a:rPr>
              <a:t>6</a:t>
            </a:r>
          </a:p>
        </p:txBody>
      </p:sp>
      <p:sp>
        <p:nvSpPr>
          <p:cNvPr id="20" name="Content Placeholder 2">
            <a:extLst>
              <a:ext uri="{FF2B5EF4-FFF2-40B4-BE49-F238E27FC236}">
                <a16:creationId xmlns:a16="http://schemas.microsoft.com/office/drawing/2014/main" id="{4B35406F-3770-2A40-9173-67A3538D2FBD}"/>
              </a:ext>
            </a:extLst>
          </p:cNvPr>
          <p:cNvSpPr>
            <a:spLocks noGrp="1"/>
          </p:cNvSpPr>
          <p:nvPr>
            <p:ph idx="14"/>
          </p:nvPr>
        </p:nvSpPr>
        <p:spPr>
          <a:xfrm>
            <a:off x="9007581" y="1960844"/>
            <a:ext cx="2361661" cy="3313997"/>
          </a:xfrm>
          <a:prstGeom prst="roundRect">
            <a:avLst>
              <a:gd name="adj" fmla="val 3758"/>
            </a:avLst>
          </a:prstGeom>
          <a:solidFill>
            <a:srgbClr val="212322"/>
          </a:solidFill>
        </p:spPr>
        <p:txBody>
          <a:bodyPr lIns="180000" tIns="180000" rIns="180000" bIns="180000" anchor="ctr" anchorCtr="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244F07-9552-DF47-A3DF-81EEEB30D5D2}"/>
              </a:ext>
            </a:extLst>
          </p:cNvPr>
          <p:cNvSpPr>
            <a:spLocks noGrp="1"/>
          </p:cNvSpPr>
          <p:nvPr>
            <p:ph type="dt" sz="half" idx="10"/>
          </p:nvPr>
        </p:nvSpPr>
        <p:spPr/>
        <p:txBody>
          <a:bodyPr/>
          <a:lstStyle/>
          <a:p>
            <a:fld id="{A4096729-12C7-6847-AF20-30EC9E9095B0}" type="datetime1">
              <a:rPr lang="en-GB" smtClean="0"/>
              <a:t>28/05/2024</a:t>
            </a:fld>
            <a:endParaRPr lang="en-US"/>
          </a:p>
        </p:txBody>
      </p:sp>
      <p:sp>
        <p:nvSpPr>
          <p:cNvPr id="5" name="Footer Placeholder 4">
            <a:extLst>
              <a:ext uri="{FF2B5EF4-FFF2-40B4-BE49-F238E27FC236}">
                <a16:creationId xmlns:a16="http://schemas.microsoft.com/office/drawing/2014/main" id="{70360707-9E51-FF4F-8A77-BCC5BE697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14B9F-1F46-414D-B534-1A5CCD323D2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4160475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neric/Impact Two Colum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26A9C47-FC13-6448-9F53-7E11444CCFFD}"/>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6" name="Picture 15">
            <a:extLst>
              <a:ext uri="{FF2B5EF4-FFF2-40B4-BE49-F238E27FC236}">
                <a16:creationId xmlns:a16="http://schemas.microsoft.com/office/drawing/2014/main" id="{C5878313-77FD-8244-8818-E61634B962F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8A0C2EC8-81AB-2648-BD99-8F3BC31361FC}"/>
              </a:ext>
            </a:extLst>
          </p:cNvPr>
          <p:cNvSpPr>
            <a:spLocks noGrp="1"/>
          </p:cNvSpPr>
          <p:nvPr>
            <p:ph idx="14"/>
          </p:nvPr>
        </p:nvSpPr>
        <p:spPr>
          <a:xfrm>
            <a:off x="838200" y="145947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4B89A0-27EB-7D49-A1FB-0A24F43DEDB3}"/>
              </a:ext>
            </a:extLst>
          </p:cNvPr>
          <p:cNvSpPr>
            <a:spLocks noGrp="1"/>
          </p:cNvSpPr>
          <p:nvPr>
            <p:ph sz="half" idx="2"/>
          </p:nvPr>
        </p:nvSpPr>
        <p:spPr>
          <a:xfrm>
            <a:off x="6309360" y="1473048"/>
            <a:ext cx="504444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396E716-C6D3-7140-8AC0-DDCC0A368FE6}"/>
              </a:ext>
            </a:extLst>
          </p:cNvPr>
          <p:cNvSpPr>
            <a:spLocks noGrp="1"/>
          </p:cNvSpPr>
          <p:nvPr>
            <p:ph type="dt" sz="half" idx="10"/>
          </p:nvPr>
        </p:nvSpPr>
        <p:spPr/>
        <p:txBody>
          <a:bodyPr/>
          <a:lstStyle/>
          <a:p>
            <a:fld id="{01026011-5817-4C4F-8C54-ED4A8F32D78D}" type="datetime1">
              <a:rPr lang="en-GB" smtClean="0"/>
              <a:t>28/05/2024</a:t>
            </a:fld>
            <a:endParaRPr lang="en-US"/>
          </a:p>
        </p:txBody>
      </p:sp>
      <p:sp>
        <p:nvSpPr>
          <p:cNvPr id="6" name="Footer Placeholder 5">
            <a:extLst>
              <a:ext uri="{FF2B5EF4-FFF2-40B4-BE49-F238E27FC236}">
                <a16:creationId xmlns:a16="http://schemas.microsoft.com/office/drawing/2014/main" id="{0933742A-7D36-C84C-82B7-F28431F11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FA0B6A-A6F4-6C45-A2B9-16CA5FF6523D}"/>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3556566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eneric/Impact Two Column 2">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0337DCC-087C-EF4C-B483-4BDDB150609F}"/>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7" name="Picture 16">
            <a:extLst>
              <a:ext uri="{FF2B5EF4-FFF2-40B4-BE49-F238E27FC236}">
                <a16:creationId xmlns:a16="http://schemas.microsoft.com/office/drawing/2014/main" id="{21502FDC-D3BB-9B41-8939-2A314D1D487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Text Placeholder 2">
            <a:extLst>
              <a:ext uri="{FF2B5EF4-FFF2-40B4-BE49-F238E27FC236}">
                <a16:creationId xmlns:a16="http://schemas.microsoft.com/office/drawing/2014/main" id="{2FDD5734-76C8-6E43-990B-FACD1199D39C}"/>
              </a:ext>
            </a:extLst>
          </p:cNvPr>
          <p:cNvSpPr>
            <a:spLocks noGrp="1"/>
          </p:cNvSpPr>
          <p:nvPr>
            <p:ph type="body" idx="1"/>
          </p:nvPr>
        </p:nvSpPr>
        <p:spPr>
          <a:xfrm>
            <a:off x="839789" y="1462549"/>
            <a:ext cx="5042852"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Content Placeholder 2">
            <a:extLst>
              <a:ext uri="{FF2B5EF4-FFF2-40B4-BE49-F238E27FC236}">
                <a16:creationId xmlns:a16="http://schemas.microsoft.com/office/drawing/2014/main" id="{D2049980-D938-5240-A9B1-A7B9C08A3FD7}"/>
              </a:ext>
            </a:extLst>
          </p:cNvPr>
          <p:cNvSpPr>
            <a:spLocks noGrp="1"/>
          </p:cNvSpPr>
          <p:nvPr>
            <p:ph idx="14"/>
          </p:nvPr>
        </p:nvSpPr>
        <p:spPr>
          <a:xfrm>
            <a:off x="838200" y="2540580"/>
            <a:ext cx="5044440" cy="33272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694AF8A-80DC-4A40-A902-B667F289330F}"/>
              </a:ext>
            </a:extLst>
          </p:cNvPr>
          <p:cNvSpPr>
            <a:spLocks noGrp="1"/>
          </p:cNvSpPr>
          <p:nvPr>
            <p:ph type="body" sz="quarter" idx="3"/>
          </p:nvPr>
        </p:nvSpPr>
        <p:spPr>
          <a:xfrm>
            <a:off x="6309360" y="1462549"/>
            <a:ext cx="5046028" cy="823912"/>
          </a:xfrm>
        </p:spPr>
        <p:txBody>
          <a:bodyPr anchor="b"/>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5" name="Content Placeholder 3">
            <a:extLst>
              <a:ext uri="{FF2B5EF4-FFF2-40B4-BE49-F238E27FC236}">
                <a16:creationId xmlns:a16="http://schemas.microsoft.com/office/drawing/2014/main" id="{1FFC97D4-D179-AC49-9CD5-C230CF63DF32}"/>
              </a:ext>
            </a:extLst>
          </p:cNvPr>
          <p:cNvSpPr>
            <a:spLocks noGrp="1"/>
          </p:cNvSpPr>
          <p:nvPr>
            <p:ph sz="half" idx="2"/>
          </p:nvPr>
        </p:nvSpPr>
        <p:spPr>
          <a:xfrm>
            <a:off x="6309360" y="2554150"/>
            <a:ext cx="5044440" cy="33272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D7CB24B-B261-464F-8701-7A7D30D33A55}"/>
              </a:ext>
            </a:extLst>
          </p:cNvPr>
          <p:cNvSpPr>
            <a:spLocks noGrp="1"/>
          </p:cNvSpPr>
          <p:nvPr>
            <p:ph type="dt" sz="half" idx="10"/>
          </p:nvPr>
        </p:nvSpPr>
        <p:spPr/>
        <p:txBody>
          <a:bodyPr/>
          <a:lstStyle/>
          <a:p>
            <a:fld id="{57AD4DEB-400B-2F47-8EA9-BED2FF45862A}" type="datetime1">
              <a:rPr lang="en-GB" smtClean="0"/>
              <a:t>28/05/2024</a:t>
            </a:fld>
            <a:endParaRPr lang="en-US"/>
          </a:p>
        </p:txBody>
      </p:sp>
      <p:sp>
        <p:nvSpPr>
          <p:cNvPr id="8" name="Footer Placeholder 7">
            <a:extLst>
              <a:ext uri="{FF2B5EF4-FFF2-40B4-BE49-F238E27FC236}">
                <a16:creationId xmlns:a16="http://schemas.microsoft.com/office/drawing/2014/main" id="{D77D488B-CF03-CF4C-AC0D-CE28BE9175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FEA418-9509-2546-A306-76691545CF90}"/>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3530232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eneric/Impact 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BF8616-2073-4D43-96DD-F449E93AA9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F617DED8-4350-C740-BB7C-D6C45B1EB394}" type="datetime1">
              <a:rPr lang="en-GB" smtClean="0"/>
              <a:t>28/05/2024</a:t>
            </a:fld>
            <a:endParaRPr lang="en-US"/>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
        <p:nvSpPr>
          <p:cNvPr id="9" name="Title 1">
            <a:extLst>
              <a:ext uri="{FF2B5EF4-FFF2-40B4-BE49-F238E27FC236}">
                <a16:creationId xmlns:a16="http://schemas.microsoft.com/office/drawing/2014/main" id="{75F5B6C1-7363-7845-84D2-65178D7ACEAF}"/>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spTree>
    <p:extLst>
      <p:ext uri="{BB962C8B-B14F-4D97-AF65-F5344CB8AC3E}">
        <p14:creationId xmlns:p14="http://schemas.microsoft.com/office/powerpoint/2010/main" val="1771265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eneric/Impact Two Column Imag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171A6C3-7214-5D45-B4C8-B6981E6ED0EA}"/>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5" name="Picture 14">
            <a:extLst>
              <a:ext uri="{FF2B5EF4-FFF2-40B4-BE49-F238E27FC236}">
                <a16:creationId xmlns:a16="http://schemas.microsoft.com/office/drawing/2014/main" id="{89054E92-8F01-F54E-8278-480D5601F5A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1" name="Picture Placeholder 2">
            <a:extLst>
              <a:ext uri="{FF2B5EF4-FFF2-40B4-BE49-F238E27FC236}">
                <a16:creationId xmlns:a16="http://schemas.microsoft.com/office/drawing/2014/main" id="{E2730E72-8D0C-9849-B689-B4BEB07099DE}"/>
              </a:ext>
            </a:extLst>
          </p:cNvPr>
          <p:cNvSpPr>
            <a:spLocks noGrp="1"/>
          </p:cNvSpPr>
          <p:nvPr>
            <p:ph type="pic" idx="14"/>
          </p:nvPr>
        </p:nvSpPr>
        <p:spPr>
          <a:xfrm>
            <a:off x="838201" y="1463040"/>
            <a:ext cx="5044440" cy="3362960"/>
          </a:xfrm>
          <a:prstGeom prst="roundRect">
            <a:avLst>
              <a:gd name="adj" fmla="val 2736"/>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Text Placeholder 3">
            <a:extLst>
              <a:ext uri="{FF2B5EF4-FFF2-40B4-BE49-F238E27FC236}">
                <a16:creationId xmlns:a16="http://schemas.microsoft.com/office/drawing/2014/main" id="{70287752-A3D4-354A-80FC-B04FFE1BC6F4}"/>
              </a:ext>
            </a:extLst>
          </p:cNvPr>
          <p:cNvSpPr>
            <a:spLocks noGrp="1"/>
          </p:cNvSpPr>
          <p:nvPr>
            <p:ph type="body" sz="half" idx="2"/>
          </p:nvPr>
        </p:nvSpPr>
        <p:spPr>
          <a:xfrm>
            <a:off x="839788" y="5150923"/>
            <a:ext cx="5042853" cy="688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 name="Picture Placeholder 2">
            <a:extLst>
              <a:ext uri="{FF2B5EF4-FFF2-40B4-BE49-F238E27FC236}">
                <a16:creationId xmlns:a16="http://schemas.microsoft.com/office/drawing/2014/main" id="{D51B0398-8716-8F4A-97F7-95F84FB5CA3A}"/>
              </a:ext>
            </a:extLst>
          </p:cNvPr>
          <p:cNvSpPr>
            <a:spLocks noGrp="1"/>
          </p:cNvSpPr>
          <p:nvPr>
            <p:ph type="pic" idx="13"/>
          </p:nvPr>
        </p:nvSpPr>
        <p:spPr>
          <a:xfrm>
            <a:off x="6309360" y="1463040"/>
            <a:ext cx="5044440" cy="3362960"/>
          </a:xfrm>
          <a:prstGeom prst="roundRect">
            <a:avLst>
              <a:gd name="adj" fmla="val 2736"/>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Text Placeholder 3">
            <a:extLst>
              <a:ext uri="{FF2B5EF4-FFF2-40B4-BE49-F238E27FC236}">
                <a16:creationId xmlns:a16="http://schemas.microsoft.com/office/drawing/2014/main" id="{CBB708B0-6D17-BC4F-A793-1D36B2137D90}"/>
              </a:ext>
            </a:extLst>
          </p:cNvPr>
          <p:cNvSpPr>
            <a:spLocks noGrp="1"/>
          </p:cNvSpPr>
          <p:nvPr>
            <p:ph type="body" sz="half" idx="15"/>
          </p:nvPr>
        </p:nvSpPr>
        <p:spPr>
          <a:xfrm>
            <a:off x="6309360" y="5150923"/>
            <a:ext cx="5085807" cy="6881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2" name="Date Placeholder 1">
            <a:extLst>
              <a:ext uri="{FF2B5EF4-FFF2-40B4-BE49-F238E27FC236}">
                <a16:creationId xmlns:a16="http://schemas.microsoft.com/office/drawing/2014/main" id="{02822C03-EB4F-6C40-A1DC-FC28C5081126}"/>
              </a:ext>
            </a:extLst>
          </p:cNvPr>
          <p:cNvSpPr>
            <a:spLocks noGrp="1"/>
          </p:cNvSpPr>
          <p:nvPr>
            <p:ph type="dt" sz="half" idx="10"/>
          </p:nvPr>
        </p:nvSpPr>
        <p:spPr/>
        <p:txBody>
          <a:bodyPr/>
          <a:lstStyle/>
          <a:p>
            <a:fld id="{6B019124-9FEE-F749-B64E-9F79989DAC2E}" type="datetime1">
              <a:rPr lang="en-GB" smtClean="0"/>
              <a:t>28/05/2024</a:t>
            </a:fld>
            <a:endParaRPr lang="en-US"/>
          </a:p>
        </p:txBody>
      </p:sp>
      <p:sp>
        <p:nvSpPr>
          <p:cNvPr id="3" name="Footer Placeholder 2">
            <a:extLst>
              <a:ext uri="{FF2B5EF4-FFF2-40B4-BE49-F238E27FC236}">
                <a16:creationId xmlns:a16="http://schemas.microsoft.com/office/drawing/2014/main" id="{077AB214-15AA-D748-81F1-3058A17859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425E78-C9A1-1F43-B258-04C4C460ED07}"/>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926611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neric/Impact Text w/ Large Imag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D637F60-8147-E64A-B40D-2B0E76450DAB}"/>
              </a:ext>
            </a:extLst>
          </p:cNvPr>
          <p:cNvSpPr>
            <a:spLocks noGrp="1"/>
          </p:cNvSpPr>
          <p:nvPr>
            <p:ph type="title"/>
          </p:nvPr>
        </p:nvSpPr>
        <p:spPr>
          <a:xfrm>
            <a:off x="838200" y="519964"/>
            <a:ext cx="9977271" cy="548819"/>
          </a:xfrm>
        </p:spPr>
        <p:txBody>
          <a:bodyPr>
            <a:noAutofit/>
          </a:bodyPr>
          <a:lstStyle>
            <a:lvl1pPr>
              <a:defRPr sz="3600"/>
            </a:lvl1pPr>
          </a:lstStyle>
          <a:p>
            <a:r>
              <a:rPr lang="en-US"/>
              <a:t>Click to edit Master title style</a:t>
            </a:r>
            <a:endParaRPr lang="en-US" dirty="0"/>
          </a:p>
        </p:txBody>
      </p:sp>
      <p:pic>
        <p:nvPicPr>
          <p:cNvPr id="13" name="Picture 12">
            <a:extLst>
              <a:ext uri="{FF2B5EF4-FFF2-40B4-BE49-F238E27FC236}">
                <a16:creationId xmlns:a16="http://schemas.microsoft.com/office/drawing/2014/main" id="{1D3CC57A-08FB-2043-9F96-FEB3835CE5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52000" y="2718000"/>
            <a:ext cx="4140000" cy="4140000"/>
          </a:xfrm>
          <a:prstGeom prst="rect">
            <a:avLst/>
          </a:prstGeom>
        </p:spPr>
      </p:pic>
      <p:sp>
        <p:nvSpPr>
          <p:cNvPr id="15" name="Content Placeholder 2">
            <a:extLst>
              <a:ext uri="{FF2B5EF4-FFF2-40B4-BE49-F238E27FC236}">
                <a16:creationId xmlns:a16="http://schemas.microsoft.com/office/drawing/2014/main" id="{E30400B8-1E22-FA40-8821-BF2BE615A391}"/>
              </a:ext>
            </a:extLst>
          </p:cNvPr>
          <p:cNvSpPr>
            <a:spLocks noGrp="1"/>
          </p:cNvSpPr>
          <p:nvPr>
            <p:ph idx="1"/>
          </p:nvPr>
        </p:nvSpPr>
        <p:spPr>
          <a:xfrm>
            <a:off x="838200" y="1463040"/>
            <a:ext cx="3981994" cy="41137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a:extLst>
              <a:ext uri="{FF2B5EF4-FFF2-40B4-BE49-F238E27FC236}">
                <a16:creationId xmlns:a16="http://schemas.microsoft.com/office/drawing/2014/main" id="{B1AA4212-F7CB-D54A-B323-E0607E7F2D43}"/>
              </a:ext>
            </a:extLst>
          </p:cNvPr>
          <p:cNvSpPr>
            <a:spLocks noGrp="1"/>
          </p:cNvSpPr>
          <p:nvPr>
            <p:ph type="pic" idx="13" hasCustomPrompt="1"/>
          </p:nvPr>
        </p:nvSpPr>
        <p:spPr>
          <a:xfrm>
            <a:off x="5183188" y="1463040"/>
            <a:ext cx="6170612" cy="4113741"/>
          </a:xfrm>
          <a:prstGeom prst="roundRect">
            <a:avLst>
              <a:gd name="adj" fmla="val 2736"/>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black and white for generic/service content or </a:t>
            </a:r>
            <a:r>
              <a:rPr lang="en-US" dirty="0" err="1"/>
              <a:t>colour</a:t>
            </a:r>
            <a:r>
              <a:rPr lang="en-US" dirty="0"/>
              <a:t> image for ‘impact’ content.</a:t>
            </a:r>
          </a:p>
          <a:p>
            <a:endParaRPr lang="en-US" dirty="0"/>
          </a:p>
        </p:txBody>
      </p:sp>
      <p:sp>
        <p:nvSpPr>
          <p:cNvPr id="5" name="Date Placeholder 4">
            <a:extLst>
              <a:ext uri="{FF2B5EF4-FFF2-40B4-BE49-F238E27FC236}">
                <a16:creationId xmlns:a16="http://schemas.microsoft.com/office/drawing/2014/main" id="{24E5832B-BD35-5546-BFD6-7A0897477F2A}"/>
              </a:ext>
            </a:extLst>
          </p:cNvPr>
          <p:cNvSpPr>
            <a:spLocks noGrp="1"/>
          </p:cNvSpPr>
          <p:nvPr>
            <p:ph type="dt" sz="half" idx="10"/>
          </p:nvPr>
        </p:nvSpPr>
        <p:spPr/>
        <p:txBody>
          <a:bodyPr/>
          <a:lstStyle/>
          <a:p>
            <a:fld id="{121B5539-A31E-E445-B370-3EE7B5028308}" type="datetime1">
              <a:rPr lang="en-GB" smtClean="0"/>
              <a:t>28/05/2024</a:t>
            </a:fld>
            <a:endParaRPr lang="en-US"/>
          </a:p>
        </p:txBody>
      </p:sp>
      <p:sp>
        <p:nvSpPr>
          <p:cNvPr id="6" name="Footer Placeholder 5">
            <a:extLst>
              <a:ext uri="{FF2B5EF4-FFF2-40B4-BE49-F238E27FC236}">
                <a16:creationId xmlns:a16="http://schemas.microsoft.com/office/drawing/2014/main" id="{12417B17-7C2F-CC4E-8479-ACD6C7D429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AC452-7B7D-9941-880B-F88136874632}"/>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1791476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257F14C-28EB-D44F-835B-2A45258A3E7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40193" y="0"/>
            <a:ext cx="4140000" cy="4140000"/>
          </a:xfrm>
          <a:prstGeom prst="rect">
            <a:avLst/>
          </a:prstGeom>
        </p:spPr>
      </p:pic>
      <p:pic>
        <p:nvPicPr>
          <p:cNvPr id="15" name="Picture 14">
            <a:extLst>
              <a:ext uri="{FF2B5EF4-FFF2-40B4-BE49-F238E27FC236}">
                <a16:creationId xmlns:a16="http://schemas.microsoft.com/office/drawing/2014/main" id="{3DCBD7EA-7633-8544-82AA-792AA39D270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052000" y="2718000"/>
            <a:ext cx="4140000" cy="4140000"/>
          </a:xfrm>
          <a:prstGeom prst="rect">
            <a:avLst/>
          </a:prstGeom>
        </p:spPr>
      </p:pic>
      <p:sp>
        <p:nvSpPr>
          <p:cNvPr id="13" name="Title 1">
            <a:extLst>
              <a:ext uri="{FF2B5EF4-FFF2-40B4-BE49-F238E27FC236}">
                <a16:creationId xmlns:a16="http://schemas.microsoft.com/office/drawing/2014/main" id="{2278BD0B-2407-594E-B441-F29356308E5A}"/>
              </a:ext>
            </a:extLst>
          </p:cNvPr>
          <p:cNvSpPr>
            <a:spLocks noGrp="1"/>
          </p:cNvSpPr>
          <p:nvPr>
            <p:ph type="title"/>
          </p:nvPr>
        </p:nvSpPr>
        <p:spPr>
          <a:xfrm>
            <a:off x="831850" y="1240077"/>
            <a:ext cx="5264150" cy="2547830"/>
          </a:xfrm>
        </p:spPr>
        <p:txBody>
          <a:bodyPr anchor="b">
            <a:normAutofit/>
          </a:bodyPr>
          <a:lstStyle>
            <a:lvl1pPr>
              <a:defRPr sz="4400"/>
            </a:lvl1pPr>
          </a:lstStyle>
          <a:p>
            <a:r>
              <a:rPr lang="en-US"/>
              <a:t>Click to edit Master title style</a:t>
            </a:r>
            <a:endParaRPr lang="en-US" dirty="0"/>
          </a:p>
        </p:txBody>
      </p:sp>
      <p:sp>
        <p:nvSpPr>
          <p:cNvPr id="14" name="Text Placeholder 2">
            <a:extLst>
              <a:ext uri="{FF2B5EF4-FFF2-40B4-BE49-F238E27FC236}">
                <a16:creationId xmlns:a16="http://schemas.microsoft.com/office/drawing/2014/main" id="{3073C0B5-D10A-244A-A642-F2ECD8D216A4}"/>
              </a:ext>
            </a:extLst>
          </p:cNvPr>
          <p:cNvSpPr>
            <a:spLocks noGrp="1"/>
          </p:cNvSpPr>
          <p:nvPr>
            <p:ph type="body" idx="1" hasCustomPrompt="1"/>
          </p:nvPr>
        </p:nvSpPr>
        <p:spPr>
          <a:xfrm>
            <a:off x="831850" y="3814895"/>
            <a:ext cx="526415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Insert contact details [name, email]</a:t>
            </a:r>
          </a:p>
        </p:txBody>
      </p:sp>
      <p:pic>
        <p:nvPicPr>
          <p:cNvPr id="17" name="Logo" descr="UK Data Service logo">
            <a:extLst>
              <a:ext uri="{FF2B5EF4-FFF2-40B4-BE49-F238E27FC236}">
                <a16:creationId xmlns:a16="http://schemas.microsoft.com/office/drawing/2014/main" id="{0F76BA20-AA2B-7340-AC15-C4F4ACBB3B65}"/>
              </a:ext>
            </a:extLst>
          </p:cNvPr>
          <p:cNvPicPr>
            <a:picLocks noChangeAspect="1"/>
          </p:cNvPicPr>
          <p:nvPr userDrawn="1"/>
        </p:nvPicPr>
        <p:blipFill>
          <a:blip r:embed="rId4"/>
          <a:stretch>
            <a:fillRect/>
          </a:stretch>
        </p:blipFill>
        <p:spPr>
          <a:xfrm>
            <a:off x="599440" y="182880"/>
            <a:ext cx="3101521" cy="1059831"/>
          </a:xfrm>
          <a:prstGeom prst="rect">
            <a:avLst/>
          </a:prstGeom>
        </p:spPr>
      </p:pic>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45591B23-550B-D34F-BD1A-05839C075451}" type="datetime1">
              <a:rPr lang="en-GB" smtClean="0"/>
              <a:t>28/05/2024</a:t>
            </a:fld>
            <a:endParaRPr lang="en-US"/>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1724626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278BD0B-2407-594E-B441-F29356308E5A}"/>
              </a:ext>
            </a:extLst>
          </p:cNvPr>
          <p:cNvSpPr>
            <a:spLocks noGrp="1"/>
          </p:cNvSpPr>
          <p:nvPr>
            <p:ph type="title"/>
          </p:nvPr>
        </p:nvSpPr>
        <p:spPr>
          <a:xfrm>
            <a:off x="831850" y="1252603"/>
            <a:ext cx="5264150" cy="2535304"/>
          </a:xfrm>
        </p:spPr>
        <p:txBody>
          <a:bodyPr anchor="b">
            <a:normAutofit/>
          </a:bodyPr>
          <a:lstStyle>
            <a:lvl1pPr>
              <a:defRPr sz="4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6CEB37C-4AD6-6546-88C7-0D5145F73F1B}"/>
              </a:ext>
            </a:extLst>
          </p:cNvPr>
          <p:cNvSpPr>
            <a:spLocks noGrp="1"/>
          </p:cNvSpPr>
          <p:nvPr>
            <p:ph type="dt" sz="half" idx="10"/>
          </p:nvPr>
        </p:nvSpPr>
        <p:spPr/>
        <p:txBody>
          <a:bodyPr/>
          <a:lstStyle/>
          <a:p>
            <a:fld id="{45591B23-550B-D34F-BD1A-05839C075451}" type="datetime1">
              <a:rPr lang="en-GB" smtClean="0"/>
              <a:t>28/05/2024</a:t>
            </a:fld>
            <a:endParaRPr lang="en-US"/>
          </a:p>
        </p:txBody>
      </p:sp>
      <p:pic>
        <p:nvPicPr>
          <p:cNvPr id="10" name="Logo" descr="UK Data Service logo">
            <a:extLst>
              <a:ext uri="{FF2B5EF4-FFF2-40B4-BE49-F238E27FC236}">
                <a16:creationId xmlns:a16="http://schemas.microsoft.com/office/drawing/2014/main" id="{7236A974-59D9-5341-B4B6-A118591D7A93}"/>
              </a:ext>
            </a:extLst>
          </p:cNvPr>
          <p:cNvPicPr>
            <a:picLocks noChangeAspect="1"/>
          </p:cNvPicPr>
          <p:nvPr userDrawn="1"/>
        </p:nvPicPr>
        <p:blipFill>
          <a:blip r:embed="rId2"/>
          <a:stretch>
            <a:fillRect/>
          </a:stretch>
        </p:blipFill>
        <p:spPr>
          <a:xfrm>
            <a:off x="599440" y="182880"/>
            <a:ext cx="3101521" cy="1059831"/>
          </a:xfrm>
          <a:prstGeom prst="rect">
            <a:avLst/>
          </a:prstGeom>
        </p:spPr>
      </p:pic>
      <p:sp>
        <p:nvSpPr>
          <p:cNvPr id="14" name="Text Placeholder 2">
            <a:extLst>
              <a:ext uri="{FF2B5EF4-FFF2-40B4-BE49-F238E27FC236}">
                <a16:creationId xmlns:a16="http://schemas.microsoft.com/office/drawing/2014/main" id="{3073C0B5-D10A-244A-A642-F2ECD8D216A4}"/>
              </a:ext>
            </a:extLst>
          </p:cNvPr>
          <p:cNvSpPr>
            <a:spLocks noGrp="1"/>
          </p:cNvSpPr>
          <p:nvPr>
            <p:ph type="body" idx="1"/>
          </p:nvPr>
        </p:nvSpPr>
        <p:spPr>
          <a:xfrm>
            <a:off x="831850" y="3814895"/>
            <a:ext cx="5264150" cy="1500187"/>
          </a:xfrm>
        </p:spPr>
        <p:txBody>
          <a:bodyPr/>
          <a:lstStyle>
            <a:lvl1pPr marL="0" indent="0">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Footer Placeholder 3">
            <a:extLst>
              <a:ext uri="{FF2B5EF4-FFF2-40B4-BE49-F238E27FC236}">
                <a16:creationId xmlns:a16="http://schemas.microsoft.com/office/drawing/2014/main" id="{EFF34D09-7FF5-A642-B57F-6056C877E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49AC83-1E27-5343-BB94-CDF1C9977B06}"/>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4670014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B6CE-15A0-1F4C-8750-95EFE64645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3ABD98-971F-2E47-A3B1-7DF8D243597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3FDF4-2C51-0642-B47E-E9644E942529}"/>
              </a:ext>
            </a:extLst>
          </p:cNvPr>
          <p:cNvSpPr>
            <a:spLocks noGrp="1"/>
          </p:cNvSpPr>
          <p:nvPr>
            <p:ph type="dt" sz="half" idx="10"/>
          </p:nvPr>
        </p:nvSpPr>
        <p:spPr/>
        <p:txBody>
          <a:bodyPr/>
          <a:lstStyle/>
          <a:p>
            <a:fld id="{49289C17-556E-C046-A339-146F08853335}" type="datetime1">
              <a:rPr lang="en-GB" smtClean="0"/>
              <a:t>28/05/2024</a:t>
            </a:fld>
            <a:endParaRPr lang="en-US"/>
          </a:p>
        </p:txBody>
      </p:sp>
      <p:sp>
        <p:nvSpPr>
          <p:cNvPr id="5" name="Footer Placeholder 4">
            <a:extLst>
              <a:ext uri="{FF2B5EF4-FFF2-40B4-BE49-F238E27FC236}">
                <a16:creationId xmlns:a16="http://schemas.microsoft.com/office/drawing/2014/main" id="{419A1DE3-9B49-6A45-9086-4F82B8A46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178811-6AAB-0544-B451-5714A93F500C}"/>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635740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704203-40B6-AD49-BABA-0F53D899F9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AD708B-2825-8A44-ADE7-0D8D0CFF2C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A64769-EEF7-A549-9639-8815B60030E5}"/>
              </a:ext>
            </a:extLst>
          </p:cNvPr>
          <p:cNvSpPr>
            <a:spLocks noGrp="1"/>
          </p:cNvSpPr>
          <p:nvPr>
            <p:ph type="dt" sz="half" idx="10"/>
          </p:nvPr>
        </p:nvSpPr>
        <p:spPr/>
        <p:txBody>
          <a:bodyPr/>
          <a:lstStyle/>
          <a:p>
            <a:fld id="{0A4E35E5-3497-504C-90EE-ACD012EC1750}" type="datetime1">
              <a:rPr lang="en-GB" smtClean="0"/>
              <a:t>28/05/2024</a:t>
            </a:fld>
            <a:endParaRPr lang="en-US"/>
          </a:p>
        </p:txBody>
      </p:sp>
      <p:sp>
        <p:nvSpPr>
          <p:cNvPr id="5" name="Footer Placeholder 4">
            <a:extLst>
              <a:ext uri="{FF2B5EF4-FFF2-40B4-BE49-F238E27FC236}">
                <a16:creationId xmlns:a16="http://schemas.microsoft.com/office/drawing/2014/main" id="{A4221ACA-B6B2-A145-B9B1-6320D9CAFD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8F0699-5091-B846-8889-D3EC580EBA0B}"/>
              </a:ext>
            </a:extLst>
          </p:cNvPr>
          <p:cNvSpPr>
            <a:spLocks noGrp="1"/>
          </p:cNvSpPr>
          <p:nvPr>
            <p:ph type="sldNum" sz="quarter" idx="12"/>
          </p:nvPr>
        </p:nvSpPr>
        <p:spPr/>
        <p:txBody>
          <a:bodyPr/>
          <a:lstStyle/>
          <a:p>
            <a:fld id="{016687C5-7511-7743-B429-3BDBE272F28B}" type="slidenum">
              <a:rPr lang="en-US" smtClean="0"/>
              <a:t>‹#›</a:t>
            </a:fld>
            <a:endParaRPr lang="en-US"/>
          </a:p>
        </p:txBody>
      </p:sp>
    </p:spTree>
    <p:extLst>
      <p:ext uri="{BB962C8B-B14F-4D97-AF65-F5344CB8AC3E}">
        <p14:creationId xmlns:p14="http://schemas.microsoft.com/office/powerpoint/2010/main" val="2681949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UKDS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5360" y="260648"/>
            <a:ext cx="10972800" cy="1143000"/>
          </a:xfrm>
        </p:spPr>
        <p:txBody>
          <a:bodyPr>
            <a:normAutofit/>
          </a:bodyPr>
          <a:lstStyle>
            <a:lvl1pPr algn="l">
              <a:defRPr sz="4500">
                <a:latin typeface="Arial" panose="020B0604020202020204" pitchFamily="34" charset="0"/>
              </a:defRPr>
            </a:lvl1pPr>
          </a:lstStyle>
          <a:p>
            <a:r>
              <a:rPr lang="en-US"/>
              <a:t>Slide title here (sentence case, 45pt)</a:t>
            </a:r>
            <a:endParaRPr lang="en-GB"/>
          </a:p>
        </p:txBody>
      </p:sp>
      <p:sp>
        <p:nvSpPr>
          <p:cNvPr id="3" name="Content Placeholder 2"/>
          <p:cNvSpPr>
            <a:spLocks noGrp="1"/>
          </p:cNvSpPr>
          <p:nvPr>
            <p:ph idx="1" hasCustomPrompt="1"/>
          </p:nvPr>
        </p:nvSpPr>
        <p:spPr>
          <a:xfrm>
            <a:off x="380300" y="1643459"/>
            <a:ext cx="10972800" cy="5141168"/>
          </a:xfrm>
        </p:spPr>
        <p:txBody>
          <a:bodyPr/>
          <a:lstStyle>
            <a:lvl1pPr>
              <a:defRPr sz="3800" baseline="0">
                <a:latin typeface="Arial" panose="020B0604020202020204" pitchFamily="34" charset="0"/>
              </a:defRPr>
            </a:lvl1pPr>
            <a:lvl2pPr marL="557213" indent="-214313">
              <a:buFont typeface="Arial" pitchFamily="34" charset="0"/>
              <a:buChar char="•"/>
              <a:defRPr sz="3600" baseline="0">
                <a:latin typeface="Arial" panose="020B0604020202020204" pitchFamily="34" charset="0"/>
              </a:defRPr>
            </a:lvl2pPr>
            <a:lvl3pPr marL="942975" indent="-257175">
              <a:buFont typeface="Arial" pitchFamily="34" charset="0"/>
              <a:buChar char="•"/>
              <a:defRPr sz="3200" baseline="0">
                <a:latin typeface="Arial" panose="020B0604020202020204" pitchFamily="34" charset="0"/>
              </a:defRPr>
            </a:lvl3pPr>
          </a:lstStyle>
          <a:p>
            <a:r>
              <a:rPr lang="en-GB"/>
              <a:t>Bullet points are in sentence case (38pt)</a:t>
            </a:r>
          </a:p>
          <a:p>
            <a:pPr lvl="1"/>
            <a:r>
              <a:rPr lang="en-US"/>
              <a:t>Even second level points (36pt)</a:t>
            </a:r>
          </a:p>
          <a:p>
            <a:pPr lvl="2"/>
            <a:r>
              <a:rPr lang="en-US"/>
              <a:t>Third level (no smaller than 32pt for widescreen)</a:t>
            </a:r>
          </a:p>
        </p:txBody>
      </p:sp>
    </p:spTree>
    <p:extLst>
      <p:ext uri="{BB962C8B-B14F-4D97-AF65-F5344CB8AC3E}">
        <p14:creationId xmlns:p14="http://schemas.microsoft.com/office/powerpoint/2010/main" val="903473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8D3251-F8FF-3E43-9ABF-224BA6655B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00C572-2F59-9442-A975-71EAAFC4CB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701CD03-6088-6243-83B0-E50471392C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lumMod val="75000"/>
                    <a:lumOff val="25000"/>
                  </a:schemeClr>
                </a:solidFill>
              </a:defRPr>
            </a:lvl1pPr>
          </a:lstStyle>
          <a:p>
            <a:fld id="{94F93ADD-E702-C74C-B2F2-777AA750DCF5}" type="datetime1">
              <a:rPr lang="en-GB" smtClean="0"/>
              <a:t>28/05/2024</a:t>
            </a:fld>
            <a:endParaRPr lang="en-US" dirty="0"/>
          </a:p>
        </p:txBody>
      </p:sp>
      <p:sp>
        <p:nvSpPr>
          <p:cNvPr id="5" name="Footer Placeholder 4">
            <a:extLst>
              <a:ext uri="{FF2B5EF4-FFF2-40B4-BE49-F238E27FC236}">
                <a16:creationId xmlns:a16="http://schemas.microsoft.com/office/drawing/2014/main" id="{C51C6E44-43F8-EC48-801C-C47A6939FA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2">
                    <a:lumMod val="75000"/>
                    <a:lumOff val="25000"/>
                  </a:schemeClr>
                </a:solidFill>
              </a:defRPr>
            </a:lvl1pPr>
          </a:lstStyle>
          <a:p>
            <a:endParaRPr lang="en-US" dirty="0"/>
          </a:p>
        </p:txBody>
      </p:sp>
      <p:sp>
        <p:nvSpPr>
          <p:cNvPr id="6" name="Slide Number Placeholder 5">
            <a:extLst>
              <a:ext uri="{FF2B5EF4-FFF2-40B4-BE49-F238E27FC236}">
                <a16:creationId xmlns:a16="http://schemas.microsoft.com/office/drawing/2014/main" id="{37BF583A-B9F5-4F41-8DD5-8AC7F4FF96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lumMod val="75000"/>
                    <a:lumOff val="25000"/>
                  </a:schemeClr>
                </a:solidFill>
              </a:defRPr>
            </a:lvl1pPr>
          </a:lstStyle>
          <a:p>
            <a:fld id="{016687C5-7511-7743-B429-3BDBE272F28B}" type="slidenum">
              <a:rPr lang="en-US" smtClean="0"/>
              <a:pPr/>
              <a:t>‹#›</a:t>
            </a:fld>
            <a:endParaRPr lang="en-US" dirty="0"/>
          </a:p>
        </p:txBody>
      </p:sp>
    </p:spTree>
    <p:extLst>
      <p:ext uri="{BB962C8B-B14F-4D97-AF65-F5344CB8AC3E}">
        <p14:creationId xmlns:p14="http://schemas.microsoft.com/office/powerpoint/2010/main" val="344337512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712" r:id="rId3"/>
    <p:sldLayoutId id="2147483713" r:id="rId4"/>
    <p:sldLayoutId id="2147483714" r:id="rId5"/>
    <p:sldLayoutId id="2147483677" r:id="rId6"/>
    <p:sldLayoutId id="2147483669" r:id="rId7"/>
    <p:sldLayoutId id="2147483715" r:id="rId8"/>
    <p:sldLayoutId id="2147483665" r:id="rId9"/>
    <p:sldLayoutId id="2147483702" r:id="rId10"/>
    <p:sldLayoutId id="2147483680" r:id="rId11"/>
    <p:sldLayoutId id="2147483706" r:id="rId12"/>
    <p:sldLayoutId id="2147483671" r:id="rId13"/>
    <p:sldLayoutId id="2147483673" r:id="rId14"/>
    <p:sldLayoutId id="2147483692" r:id="rId15"/>
    <p:sldLayoutId id="2147483652" r:id="rId16"/>
    <p:sldLayoutId id="2147483653" r:id="rId17"/>
    <p:sldLayoutId id="2147483654" r:id="rId18"/>
    <p:sldLayoutId id="2147483655" r:id="rId19"/>
    <p:sldLayoutId id="2147483657" r:id="rId20"/>
    <p:sldLayoutId id="2147483670" r:id="rId21"/>
    <p:sldLayoutId id="2147483678" r:id="rId22"/>
    <p:sldLayoutId id="2147483658" r:id="rId23"/>
    <p:sldLayoutId id="2147483659" r:id="rId24"/>
    <p:sldLayoutId id="2147483716" r:id="rId2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publicationethics.org/resources/guidelines/principles-transparency-and-best-practice-scholarly-publishin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publications.parliament.uk/pa/cm5803/cmselect/cmsctech/101/summary.html" TargetMode="External"/><Relationship Id="rId5" Type="http://schemas.openxmlformats.org/officeDocument/2006/relationships/hyperlink" Target="https://www.ukri.org/funding/information-for-award-holders/data-policy/common-principles-on-data-policy/" TargetMode="External"/><Relationship Id="rId4" Type="http://schemas.openxmlformats.org/officeDocument/2006/relationships/hyperlink" Target="https://www.universitiesuk.ac.uk/policy-and-analysis/reports/Documents/2012/the-concordat-to-support-research-integrity.pdf"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hyperlink" Target="https://discover.ukdataservice.ac.uk/catalogue/?sn=6512&amp;type=Data%20catalogue"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hyperlink" Target="https://discover.ukdataservice.ac.uk/catalogue/?sn=852476&amp;type=Data%20catalogu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hyperlink" Target="https://discover.ukdataservice.ac.uk/catalogue/?sn=5072&amp;type=Data%20catalogu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5.xml"/><Relationship Id="rId5" Type="http://schemas.openxmlformats.org/officeDocument/2006/relationships/hyperlink" Target="https://discover.ukdataservice.ac.uk/catalogue/?sn=4858&amp;type=Data%20catalogue" TargetMode="Externa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hyperlink" Target="https://discover.ukdataservice.ac.uk/catalogue/?sn=4858&amp;type=Data%20catalogue" TargetMode="Externa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hyperlink" Target="https://discover.ukdataservice.ac.uk/catalogue/?sn=4858&amp;type=Data%20catalogu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hyperlink" Target="https://discover.ukdataservice.ac.uk/catalogue/?sn=851852&amp;type=Data%20catalogu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hyperlink" Target="https://discover.ukdataservice.ac.uk/catalogue/?sn=852476&amp;type=Data%20catalogu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1B70D4-7556-534B-BB93-5540A3673493}"/>
              </a:ext>
            </a:extLst>
          </p:cNvPr>
          <p:cNvSpPr>
            <a:spLocks noGrp="1"/>
          </p:cNvSpPr>
          <p:nvPr>
            <p:ph type="title"/>
          </p:nvPr>
        </p:nvSpPr>
        <p:spPr>
          <a:xfrm>
            <a:off x="831850" y="1670003"/>
            <a:ext cx="6972634" cy="2578867"/>
          </a:xfrm>
        </p:spPr>
        <p:txBody>
          <a:bodyPr>
            <a:normAutofit fontScale="90000"/>
          </a:bodyPr>
          <a:lstStyle/>
          <a:p>
            <a:r>
              <a:rPr lang="en-GB" dirty="0"/>
              <a:t>Documenting Reproducibility: </a:t>
            </a:r>
            <a:br>
              <a:rPr lang="en-GB" dirty="0"/>
            </a:br>
            <a:r>
              <a:rPr lang="en-GB" dirty="0"/>
              <a:t>The Integral Role of Documentation in Transparent Qualitative Research</a:t>
            </a:r>
            <a:endParaRPr lang="en-US" dirty="0"/>
          </a:p>
        </p:txBody>
      </p:sp>
      <p:sp>
        <p:nvSpPr>
          <p:cNvPr id="5" name="Text Placeholder 4">
            <a:extLst>
              <a:ext uri="{FF2B5EF4-FFF2-40B4-BE49-F238E27FC236}">
                <a16:creationId xmlns:a16="http://schemas.microsoft.com/office/drawing/2014/main" id="{B23607BC-A661-1942-930C-8EB3C9C8AFDE}"/>
              </a:ext>
            </a:extLst>
          </p:cNvPr>
          <p:cNvSpPr>
            <a:spLocks noGrp="1"/>
          </p:cNvSpPr>
          <p:nvPr>
            <p:ph type="body" idx="1"/>
          </p:nvPr>
        </p:nvSpPr>
        <p:spPr>
          <a:xfrm>
            <a:off x="831851" y="4561001"/>
            <a:ext cx="5264150" cy="1500187"/>
          </a:xfrm>
        </p:spPr>
        <p:txBody>
          <a:bodyPr/>
          <a:lstStyle/>
          <a:p>
            <a:r>
              <a:rPr lang="en-GB" dirty="0"/>
              <a:t>Maureen Haaker</a:t>
            </a:r>
            <a:endParaRPr lang="en-US" dirty="0"/>
          </a:p>
        </p:txBody>
      </p:sp>
      <p:sp>
        <p:nvSpPr>
          <p:cNvPr id="3" name="Slide Number Placeholder 2">
            <a:extLst>
              <a:ext uri="{FF2B5EF4-FFF2-40B4-BE49-F238E27FC236}">
                <a16:creationId xmlns:a16="http://schemas.microsoft.com/office/drawing/2014/main" id="{89B40B0B-BDD4-934E-8690-7D00D9EAE6BA}"/>
              </a:ext>
            </a:extLst>
          </p:cNvPr>
          <p:cNvSpPr>
            <a:spLocks noGrp="1"/>
          </p:cNvSpPr>
          <p:nvPr>
            <p:ph type="sldNum" sz="quarter" idx="12"/>
          </p:nvPr>
        </p:nvSpPr>
        <p:spPr/>
        <p:txBody>
          <a:bodyPr/>
          <a:lstStyle/>
          <a:p>
            <a:fld id="{016687C5-7511-7743-B429-3BDBE272F28B}" type="slidenum">
              <a:rPr lang="en-US" smtClean="0"/>
              <a:t>1</a:t>
            </a:fld>
            <a:endParaRPr lang="en-US"/>
          </a:p>
        </p:txBody>
      </p:sp>
      <p:pic>
        <p:nvPicPr>
          <p:cNvPr id="7" name="Picture Placeholder 5" descr="People walking in a busy unnamed location">
            <a:extLst>
              <a:ext uri="{FF2B5EF4-FFF2-40B4-BE49-F238E27FC236}">
                <a16:creationId xmlns:a16="http://schemas.microsoft.com/office/drawing/2014/main" id="{081F8F27-1C23-DE44-B435-0913D52578A2}"/>
              </a:ext>
            </a:extLst>
          </p:cNvPr>
          <p:cNvPicPr>
            <a:picLocks noGrp="1" noChangeAspect="1"/>
          </p:cNvPicPr>
          <p:nvPr>
            <p:ph type="pic" idx="13"/>
          </p:nvPr>
        </p:nvPicPr>
        <p:blipFill>
          <a:blip r:embed="rId2"/>
          <a:srcRect l="4994" r="4994"/>
          <a:stretch>
            <a:fillRect/>
          </a:stretch>
        </p:blipFill>
        <p:spPr/>
      </p:pic>
      <p:pic>
        <p:nvPicPr>
          <p:cNvPr id="8" name="Picture 6" descr="&quot; &quot;&#10;&#10;"/>
          <p:cNvPicPr>
            <a:picLocks noGrp="1" noChangeAspect="1" noChangeArrowheads="1"/>
          </p:cNvPicPr>
          <p:nvPr>
            <p:ph type="pic" idx="14"/>
          </p:nvPr>
        </p:nvPicPr>
        <p:blipFill>
          <a:blip r:embed="rId3">
            <a:extLst>
              <a:ext uri="{28A0092B-C50C-407E-A947-70E740481C1C}">
                <a14:useLocalDpi xmlns:a14="http://schemas.microsoft.com/office/drawing/2010/main" val="0"/>
              </a:ext>
            </a:extLst>
          </a:blip>
          <a:srcRect l="11899" r="11899"/>
          <a:stretch>
            <a:fillRect/>
          </a:stretch>
        </p:blipFill>
        <p:spPr bwMode="auto">
          <a:xfrm>
            <a:off x="4705949" y="1744755"/>
            <a:ext cx="3727451"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208069" y="6479114"/>
            <a:ext cx="6690633" cy="230832"/>
          </a:xfrm>
          <a:prstGeom prst="rect">
            <a:avLst/>
          </a:prstGeom>
        </p:spPr>
        <p:txBody>
          <a:bodyPr wrap="square">
            <a:spAutoFit/>
          </a:bodyPr>
          <a:lstStyle/>
          <a:p>
            <a:pPr algn="r"/>
            <a:r>
              <a:rPr lang="en-GB" sz="900" dirty="0">
                <a:solidFill>
                  <a:prstClr val="black"/>
                </a:solidFill>
                <a:latin typeface="Arial" panose="020B0604020202020204" pitchFamily="34" charset="0"/>
                <a:cs typeface="Arial" panose="020B0604020202020204" pitchFamily="34" charset="0"/>
              </a:rPr>
              <a:t>Copyright © 2024 University of Essex. Created by University of Essex, UK Data Service. </a:t>
            </a:r>
            <a:endParaRPr lang="en-GB" sz="900" dirty="0"/>
          </a:p>
        </p:txBody>
      </p:sp>
    </p:spTree>
    <p:extLst>
      <p:ext uri="{BB962C8B-B14F-4D97-AF65-F5344CB8AC3E}">
        <p14:creationId xmlns:p14="http://schemas.microsoft.com/office/powerpoint/2010/main" val="384145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039E24-75FF-8696-2309-28905C0967E3}"/>
              </a:ext>
            </a:extLst>
          </p:cNvPr>
          <p:cNvSpPr>
            <a:spLocks noGrp="1"/>
          </p:cNvSpPr>
          <p:nvPr>
            <p:ph type="sldNum" sz="quarter" idx="12"/>
          </p:nvPr>
        </p:nvSpPr>
        <p:spPr/>
        <p:txBody>
          <a:bodyPr/>
          <a:lstStyle/>
          <a:p>
            <a:fld id="{016687C5-7511-7743-B429-3BDBE272F28B}" type="slidenum">
              <a:rPr lang="en-US" smtClean="0"/>
              <a:t>2</a:t>
            </a:fld>
            <a:endParaRPr lang="en-US"/>
          </a:p>
        </p:txBody>
      </p:sp>
      <p:sp>
        <p:nvSpPr>
          <p:cNvPr id="5" name="Title 4">
            <a:extLst>
              <a:ext uri="{FF2B5EF4-FFF2-40B4-BE49-F238E27FC236}">
                <a16:creationId xmlns:a16="http://schemas.microsoft.com/office/drawing/2014/main" id="{CC61AD08-7AE5-E55D-9349-0A3E3D087D12}"/>
              </a:ext>
            </a:extLst>
          </p:cNvPr>
          <p:cNvSpPr>
            <a:spLocks noGrp="1"/>
          </p:cNvSpPr>
          <p:nvPr>
            <p:ph type="title"/>
          </p:nvPr>
        </p:nvSpPr>
        <p:spPr>
          <a:xfrm>
            <a:off x="319760" y="168434"/>
            <a:ext cx="11713295" cy="6267913"/>
          </a:xfrm>
        </p:spPr>
        <p:txBody>
          <a:bodyPr/>
          <a:lstStyle/>
          <a:p>
            <a:pPr indent="-457200">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G19:  	[W]e wis brought up on ‘fit, soup, tatties... butter, eggs.. fit else? Veggies. A real... a substantial meal. I mean, we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niver</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got steak an' things like that.. I mean there wis meatless days, some days you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couldnae</a:t>
            </a:r>
            <a:r>
              <a:rPr lang="en-GB" sz="1800" dirty="0">
                <a:effectLst/>
                <a:latin typeface="Calibri" panose="020F0502020204030204" pitchFamily="34" charset="0"/>
                <a:ea typeface="Calibri" panose="020F0502020204030204" pitchFamily="34" charset="0"/>
                <a:cs typeface="Times New Roman" panose="02020603050405020304" pitchFamily="18" charset="0"/>
              </a:rPr>
              <a:t> get meat. I believe 	we wis healthier than what my kids were. They got a’ this... a’ the goodness has gone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oot</a:t>
            </a:r>
            <a:r>
              <a:rPr lang="en-GB" sz="1800" dirty="0">
                <a:effectLst/>
                <a:latin typeface="Calibri" panose="020F0502020204030204" pitchFamily="34" charset="0"/>
                <a:ea typeface="Calibri" panose="020F0502020204030204" pitchFamily="34" charset="0"/>
                <a:cs typeface="Times New Roman" panose="02020603050405020304" pitchFamily="18" charset="0"/>
              </a:rPr>
              <a:t> o’ the grub, I think.</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LP:	Uh-huh... you think that food's got quite a lot to do with it?</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G19:	Well, my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bringin</a:t>
            </a:r>
            <a:r>
              <a:rPr lang="en-GB" sz="1800" dirty="0">
                <a:effectLst/>
                <a:latin typeface="Calibri" panose="020F0502020204030204" pitchFamily="34" charset="0"/>
                <a:ea typeface="Calibri" panose="020F0502020204030204" pitchFamily="34" charset="0"/>
                <a:cs typeface="Times New Roman" panose="02020603050405020304" pitchFamily="18" charset="0"/>
              </a:rPr>
              <a:t>’ up made us healthier than 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brinin</a:t>
            </a:r>
            <a:r>
              <a:rPr lang="en-GB" sz="1800" dirty="0">
                <a:effectLst/>
                <a:latin typeface="Calibri" panose="020F0502020204030204" pitchFamily="34" charset="0"/>
                <a:ea typeface="Calibri" panose="020F0502020204030204" pitchFamily="34" charset="0"/>
                <a:cs typeface="Times New Roman" panose="02020603050405020304" pitchFamily="18" charset="0"/>
              </a:rPr>
              <a:t>’ up I've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gien</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them...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comin</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wi</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things we ate. Wi' the 	things that we was forced to eat or do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withoot</a:t>
            </a:r>
            <a:r>
              <a:rPr lang="en-GB" sz="1800" dirty="0">
                <a:effectLst/>
                <a:latin typeface="Calibri" panose="020F0502020204030204" pitchFamily="34" charset="0"/>
                <a:ea typeface="Calibri" panose="020F0502020204030204" pitchFamily="34" charset="0"/>
                <a:cs typeface="Times New Roman" panose="02020603050405020304" pitchFamily="18" charset="0"/>
              </a:rPr>
              <a:t>. But nowadays... baked rice... now, you got baked rice. It wis made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wi</a:t>
            </a:r>
            <a:r>
              <a:rPr lang="en-GB" sz="1800" dirty="0">
                <a:effectLst/>
                <a:latin typeface="Calibri" panose="020F0502020204030204" pitchFamily="34" charset="0"/>
                <a:ea typeface="Calibri" panose="020F0502020204030204" pitchFamily="34" charset="0"/>
                <a:cs typeface="Times New Roman" panose="02020603050405020304" pitchFamily="18" charset="0"/>
              </a:rPr>
              <a:t>' eggs an’ there wis currants in it, an’ this wis a luxury, mind?</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H:	Nowadays, they'd sooner buy a tin.</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G19:	Nowadays they get a tin an’ there's nae eggs in it an' the goodness is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oot</a:t>
            </a:r>
            <a:r>
              <a:rPr lang="en-GB" sz="1800" dirty="0">
                <a:effectLst/>
                <a:latin typeface="Calibri" panose="020F0502020204030204" pitchFamily="34" charset="0"/>
                <a:ea typeface="Calibri" panose="020F0502020204030204" pitchFamily="34" charset="0"/>
                <a:cs typeface="Times New Roman" panose="02020603050405020304" pitchFamily="18" charset="0"/>
              </a:rPr>
              <a:t> o’ it. Like... have you ever had frozen 	stuff an’ you've cooked it an' you feel as though it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didnae</a:t>
            </a:r>
            <a:r>
              <a:rPr lang="en-GB" sz="1800" dirty="0">
                <a:effectLst/>
                <a:latin typeface="Calibri" panose="020F0502020204030204" pitchFamily="34" charset="0"/>
                <a:ea typeface="Calibri" panose="020F0502020204030204" pitchFamily="34" charset="0"/>
                <a:cs typeface="Times New Roman" panose="02020603050405020304" pitchFamily="18" charset="0"/>
              </a:rPr>
              <a:t> taste right... Isabel wis that fat, but she wis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goin</a:t>
            </a:r>
            <a:r>
              <a:rPr lang="en-GB" sz="1800" dirty="0">
                <a:effectLst/>
                <a:latin typeface="Calibri" panose="020F0502020204030204" pitchFamily="34" charset="0"/>
                <a:ea typeface="Calibri" panose="020F0502020204030204" pitchFamily="34" charset="0"/>
                <a:cs typeface="Times New Roman" panose="02020603050405020304" pitchFamily="18" charset="0"/>
              </a:rPr>
              <a:t>’ to be a 	ballet dancer an’ she wis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gaun</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aboot</a:t>
            </a:r>
            <a:r>
              <a:rPr lang="en-GB" sz="1800" dirty="0">
                <a:effectLst/>
                <a:latin typeface="Calibri" panose="020F0502020204030204" pitchFamily="34" charset="0"/>
                <a:ea typeface="Calibri" panose="020F0502020204030204" pitchFamily="34" charset="0"/>
                <a:cs typeface="Times New Roman" panose="02020603050405020304" pitchFamily="18" charset="0"/>
              </a:rPr>
              <a:t> like an elephant! Ken. We all laugh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aboot</a:t>
            </a:r>
            <a:r>
              <a:rPr lang="en-GB" sz="1800" dirty="0">
                <a:effectLst/>
                <a:latin typeface="Calibri" panose="020F0502020204030204" pitchFamily="34" charset="0"/>
                <a:ea typeface="Calibri" panose="020F0502020204030204" pitchFamily="34" charset="0"/>
                <a:cs typeface="Times New Roman" panose="02020603050405020304" pitchFamily="18" charset="0"/>
              </a:rPr>
              <a:t> this nowadays. They were happy, 	days. Kids are nae happy nowadays. They're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gettin</a:t>
            </a:r>
            <a:r>
              <a:rPr lang="en-GB" sz="1800" dirty="0">
                <a:effectLst/>
                <a:latin typeface="Calibri" panose="020F0502020204030204" pitchFamily="34" charset="0"/>
                <a:ea typeface="Calibri" panose="020F0502020204030204" pitchFamily="34" charset="0"/>
                <a:cs typeface="Times New Roman" panose="02020603050405020304" pitchFamily="18" charset="0"/>
              </a:rPr>
              <a:t>’ too much. They're never deprived of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onythin</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they get it 	eventually. Even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wi</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school... they're nae feart at their teachers 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wey</a:t>
            </a:r>
            <a:r>
              <a:rPr lang="en-GB" sz="1800" dirty="0">
                <a:effectLst/>
                <a:latin typeface="Calibri" panose="020F0502020204030204" pitchFamily="34" charset="0"/>
                <a:ea typeface="Calibri" panose="020F0502020204030204" pitchFamily="34" charset="0"/>
                <a:cs typeface="Times New Roman" panose="02020603050405020304" pitchFamily="18" charset="0"/>
              </a:rPr>
              <a:t> we were. 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wey</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they were, we used 	to come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hame</a:t>
            </a:r>
            <a:r>
              <a:rPr lang="en-GB" sz="1800" dirty="0">
                <a:effectLst/>
                <a:latin typeface="Calibri" panose="020F0502020204030204" pitchFamily="34" charset="0"/>
                <a:ea typeface="Calibri" panose="020F0502020204030204" pitchFamily="34" charset="0"/>
                <a:cs typeface="Times New Roman" panose="02020603050405020304" pitchFamily="18" charset="0"/>
              </a:rPr>
              <a:t>... "I got the strap" an' then get a punch up for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gettin</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strap. Karen comes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hame</a:t>
            </a:r>
            <a:r>
              <a:rPr lang="en-GB" sz="1800" dirty="0">
                <a:effectLst/>
                <a:latin typeface="Calibri" panose="020F0502020204030204" pitchFamily="34" charset="0"/>
                <a:ea typeface="Calibri" panose="020F0502020204030204" pitchFamily="34" charset="0"/>
                <a:cs typeface="Times New Roman" panose="02020603050405020304" pitchFamily="18" charset="0"/>
              </a:rPr>
              <a:t> an' says to me "I 	got the strap today". I says "Oh well, ging back an’ get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anither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een</a:t>
            </a:r>
            <a:r>
              <a:rPr lang="en-GB" sz="1800" dirty="0">
                <a:effectLst/>
                <a:latin typeface="Calibri" panose="020F0502020204030204" pitchFamily="34" charset="0"/>
                <a:ea typeface="Calibri" panose="020F0502020204030204" pitchFamily="34" charset="0"/>
                <a:cs typeface="Times New Roman" panose="02020603050405020304" pitchFamily="18" charset="0"/>
              </a:rPr>
              <a:t>"... she thinks I should ging up an' say to the 	teacher "Dinna strap my daughter". Ken fit I mean? It's a difference... they're defiant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wi</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strap they were feart 	at the strap... </a:t>
            </a:r>
            <a:endParaRPr lang="en-GB" dirty="0"/>
          </a:p>
        </p:txBody>
      </p:sp>
    </p:spTree>
    <p:extLst>
      <p:ext uri="{BB962C8B-B14F-4D97-AF65-F5344CB8AC3E}">
        <p14:creationId xmlns:p14="http://schemas.microsoft.com/office/powerpoint/2010/main" val="2554775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229361"/>
            <a:ext cx="8626300" cy="907979"/>
          </a:xfrm>
        </p:spPr>
        <p:txBody>
          <a:bodyPr>
            <a:normAutofit/>
          </a:bodyPr>
          <a:lstStyle/>
          <a:p>
            <a:r>
              <a:rPr lang="en-US" dirty="0"/>
              <a:t>Reproducibility in Research</a:t>
            </a:r>
            <a:endParaRPr lang="en-GB" dirty="0"/>
          </a:p>
        </p:txBody>
      </p:sp>
      <p:sp>
        <p:nvSpPr>
          <p:cNvPr id="3" name="Text Placeholder 2"/>
          <p:cNvSpPr>
            <a:spLocks noGrp="1"/>
          </p:cNvSpPr>
          <p:nvPr>
            <p:ph type="body" idx="1"/>
          </p:nvPr>
        </p:nvSpPr>
        <p:spPr>
          <a:xfrm>
            <a:off x="831849" y="2221487"/>
            <a:ext cx="7616533" cy="4302729"/>
          </a:xfrm>
        </p:spPr>
        <p:txBody>
          <a:bodyPr>
            <a:normAutofit/>
          </a:bodyPr>
          <a:lstStyle/>
          <a:p>
            <a:pPr marL="342900" indent="-342900">
              <a:lnSpc>
                <a:spcPct val="120000"/>
              </a:lnSpc>
              <a:buFont typeface="Arial" panose="020B0604020202020204" pitchFamily="34" charset="0"/>
              <a:buChar char="•"/>
            </a:pPr>
            <a:r>
              <a:rPr lang="en-US" dirty="0">
                <a:solidFill>
                  <a:srgbClr val="212322"/>
                </a:solidFill>
              </a:rPr>
              <a:t>Conflation with replication?</a:t>
            </a:r>
          </a:p>
          <a:p>
            <a:pPr marL="800100" lvl="1" indent="-342900">
              <a:lnSpc>
                <a:spcPct val="120000"/>
              </a:lnSpc>
              <a:buFont typeface="Arial" panose="020B0604020202020204" pitchFamily="34" charset="0"/>
              <a:buChar char="•"/>
            </a:pPr>
            <a:r>
              <a:rPr lang="en-US" dirty="0" err="1">
                <a:solidFill>
                  <a:srgbClr val="212322"/>
                </a:solidFill>
              </a:rPr>
              <a:t>Janz</a:t>
            </a:r>
            <a:r>
              <a:rPr lang="en-US" dirty="0">
                <a:solidFill>
                  <a:srgbClr val="212322"/>
                </a:solidFill>
              </a:rPr>
              <a:t> (2015, p. 3) explains replication “is the process by which a published article’s hypotheses and findings are re-analyzed to confirm or challenge the results”. </a:t>
            </a:r>
          </a:p>
          <a:p>
            <a:pPr marL="342900" indent="-342900">
              <a:lnSpc>
                <a:spcPct val="120000"/>
              </a:lnSpc>
              <a:buFont typeface="Arial" panose="020B0604020202020204" pitchFamily="34" charset="0"/>
              <a:buChar char="•"/>
            </a:pPr>
            <a:r>
              <a:rPr lang="en-GB" dirty="0">
                <a:solidFill>
                  <a:srgbClr val="212322"/>
                </a:solidFill>
              </a:rPr>
              <a:t>Lincoln and Guba (1985): “Trustworthiness”</a:t>
            </a:r>
          </a:p>
          <a:p>
            <a:pPr marL="342900" indent="-342900">
              <a:lnSpc>
                <a:spcPct val="120000"/>
              </a:lnSpc>
              <a:buFont typeface="Arial" panose="020B0604020202020204" pitchFamily="34" charset="0"/>
              <a:buChar char="•"/>
            </a:pPr>
            <a:r>
              <a:rPr lang="en-GB" sz="2400" dirty="0">
                <a:solidFill>
                  <a:srgbClr val="212322"/>
                </a:solidFill>
              </a:rPr>
              <a:t>Cresswell (1998): “Verification”</a:t>
            </a:r>
          </a:p>
          <a:p>
            <a:pPr marL="342900" indent="-342900">
              <a:lnSpc>
                <a:spcPct val="120000"/>
              </a:lnSpc>
              <a:buFont typeface="Arial" panose="020B0604020202020204" pitchFamily="34" charset="0"/>
              <a:buChar char="•"/>
            </a:pPr>
            <a:r>
              <a:rPr lang="en-GB" dirty="0" err="1">
                <a:solidFill>
                  <a:srgbClr val="212322"/>
                </a:solidFill>
              </a:rPr>
              <a:t>Moravscik</a:t>
            </a:r>
            <a:r>
              <a:rPr lang="en-GB" dirty="0">
                <a:solidFill>
                  <a:srgbClr val="212322"/>
                </a:solidFill>
              </a:rPr>
              <a:t> (2014): “Transparency”</a:t>
            </a:r>
          </a:p>
          <a:p>
            <a:pPr marL="342900" indent="-342900">
              <a:lnSpc>
                <a:spcPct val="120000"/>
              </a:lnSpc>
              <a:buFont typeface="Arial" panose="020B0604020202020204" pitchFamily="34" charset="0"/>
              <a:buChar char="•"/>
            </a:pPr>
            <a:r>
              <a:rPr lang="en-GB" sz="2400" dirty="0">
                <a:solidFill>
                  <a:srgbClr val="212322"/>
                </a:solidFill>
              </a:rPr>
              <a:t>Policies: “Openness” </a:t>
            </a: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3</a:t>
            </a:fld>
            <a:endParaRPr lang="en-US"/>
          </a:p>
        </p:txBody>
      </p:sp>
    </p:spTree>
    <p:extLst>
      <p:ext uri="{BB962C8B-B14F-4D97-AF65-F5344CB8AC3E}">
        <p14:creationId xmlns:p14="http://schemas.microsoft.com/office/powerpoint/2010/main" val="895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2649"/>
            <a:ext cx="9977271" cy="548819"/>
          </a:xfrm>
        </p:spPr>
        <p:txBody>
          <a:bodyPr/>
          <a:lstStyle/>
          <a:p>
            <a:r>
              <a:rPr lang="en-US" dirty="0"/>
              <a:t>DA-RT Guidelines for Transparency </a:t>
            </a:r>
            <a:endParaRPr lang="en-GB" dirty="0"/>
          </a:p>
        </p:txBody>
      </p:sp>
      <p:sp>
        <p:nvSpPr>
          <p:cNvPr id="3" name="Slide Number Placeholder 2"/>
          <p:cNvSpPr>
            <a:spLocks noGrp="1"/>
          </p:cNvSpPr>
          <p:nvPr>
            <p:ph type="sldNum" sz="quarter" idx="12"/>
          </p:nvPr>
        </p:nvSpPr>
        <p:spPr/>
        <p:txBody>
          <a:bodyPr/>
          <a:lstStyle/>
          <a:p>
            <a:fld id="{016687C5-7511-7743-B429-3BDBE272F28B}" type="slidenum">
              <a:rPr lang="en-US" smtClean="0"/>
              <a:t>4</a:t>
            </a:fld>
            <a:endParaRPr lang="en-US"/>
          </a:p>
        </p:txBody>
      </p:sp>
      <p:graphicFrame>
        <p:nvGraphicFramePr>
          <p:cNvPr id="7" name="Content Placeholder 20"/>
          <p:cNvGraphicFramePr>
            <a:graphicFrameLocks noGrp="1"/>
          </p:cNvGraphicFramePr>
          <p:nvPr>
            <p:ph type="dgm" sz="quarter" idx="13"/>
            <p:extLst>
              <p:ext uri="{D42A27DB-BD31-4B8C-83A1-F6EECF244321}">
                <p14:modId xmlns:p14="http://schemas.microsoft.com/office/powerpoint/2010/main" val="2758640518"/>
              </p:ext>
            </p:extLst>
          </p:nvPr>
        </p:nvGraphicFramePr>
        <p:xfrm>
          <a:off x="838200" y="1773238"/>
          <a:ext cx="9424988" cy="3600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8689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229361"/>
            <a:ext cx="8626300" cy="907979"/>
          </a:xfrm>
        </p:spPr>
        <p:txBody>
          <a:bodyPr>
            <a:normAutofit/>
          </a:bodyPr>
          <a:lstStyle/>
          <a:p>
            <a:r>
              <a:rPr lang="en-US" dirty="0"/>
              <a:t>Openness in Research</a:t>
            </a:r>
            <a:endParaRPr lang="en-GB" dirty="0"/>
          </a:p>
        </p:txBody>
      </p:sp>
      <p:sp>
        <p:nvSpPr>
          <p:cNvPr id="3" name="Text Placeholder 2"/>
          <p:cNvSpPr>
            <a:spLocks noGrp="1"/>
          </p:cNvSpPr>
          <p:nvPr>
            <p:ph type="body" idx="1"/>
          </p:nvPr>
        </p:nvSpPr>
        <p:spPr>
          <a:xfrm>
            <a:off x="831849" y="2221487"/>
            <a:ext cx="8626301" cy="4302729"/>
          </a:xfrm>
        </p:spPr>
        <p:txBody>
          <a:bodyPr>
            <a:normAutofit/>
          </a:bodyPr>
          <a:lstStyle/>
          <a:p>
            <a:pPr marL="342900" indent="-342900">
              <a:lnSpc>
                <a:spcPct val="120000"/>
              </a:lnSpc>
              <a:buFont typeface="Arial" panose="020B0604020202020204" pitchFamily="34" charset="0"/>
              <a:buChar char="•"/>
            </a:pPr>
            <a:r>
              <a:rPr lang="en-GB" dirty="0">
                <a:solidFill>
                  <a:srgbClr val="212322"/>
                </a:solidFill>
              </a:rPr>
              <a:t>Funders, professional societies, and journals driving open research mandates</a:t>
            </a:r>
          </a:p>
          <a:p>
            <a:pPr marL="800100" lvl="1" indent="-342900">
              <a:lnSpc>
                <a:spcPct val="120000"/>
              </a:lnSpc>
              <a:buFont typeface="Arial" panose="020B0604020202020204" pitchFamily="34" charset="0"/>
              <a:buChar char="•"/>
            </a:pPr>
            <a:r>
              <a:rPr lang="en-GB" dirty="0">
                <a:solidFill>
                  <a:srgbClr val="212322"/>
                </a:solidFill>
              </a:rPr>
              <a:t>COPE </a:t>
            </a:r>
            <a:r>
              <a:rPr lang="en-GB" dirty="0">
                <a:solidFill>
                  <a:srgbClr val="212322"/>
                </a:solidFill>
                <a:hlinkClick r:id="rId3"/>
              </a:rPr>
              <a:t>guidelines</a:t>
            </a:r>
            <a:endParaRPr lang="en-GB" dirty="0">
              <a:solidFill>
                <a:srgbClr val="212322"/>
              </a:solidFill>
            </a:endParaRPr>
          </a:p>
          <a:p>
            <a:pPr marL="800100" lvl="1" indent="-342900">
              <a:lnSpc>
                <a:spcPct val="120000"/>
              </a:lnSpc>
              <a:buFont typeface="Arial" panose="020B0604020202020204" pitchFamily="34" charset="0"/>
              <a:buChar char="•"/>
            </a:pPr>
            <a:r>
              <a:rPr lang="en-GB" dirty="0">
                <a:solidFill>
                  <a:srgbClr val="212322"/>
                </a:solidFill>
              </a:rPr>
              <a:t>Universities UK </a:t>
            </a:r>
            <a:r>
              <a:rPr lang="en-GB" dirty="0">
                <a:solidFill>
                  <a:srgbClr val="212322"/>
                </a:solidFill>
                <a:hlinkClick r:id="rId4"/>
              </a:rPr>
              <a:t>Concordat to Support Research Integrity</a:t>
            </a:r>
            <a:endParaRPr lang="en-GB" dirty="0">
              <a:solidFill>
                <a:srgbClr val="212322"/>
              </a:solidFill>
            </a:endParaRPr>
          </a:p>
          <a:p>
            <a:pPr marL="800100" lvl="1" indent="-342900">
              <a:lnSpc>
                <a:spcPct val="120000"/>
              </a:lnSpc>
              <a:buFont typeface="Arial" panose="020B0604020202020204" pitchFamily="34" charset="0"/>
              <a:buChar char="•"/>
            </a:pPr>
            <a:r>
              <a:rPr lang="en-GB" dirty="0">
                <a:solidFill>
                  <a:srgbClr val="212322"/>
                </a:solidFill>
              </a:rPr>
              <a:t>RCUK </a:t>
            </a:r>
            <a:r>
              <a:rPr lang="en-GB" dirty="0">
                <a:solidFill>
                  <a:srgbClr val="212322"/>
                </a:solidFill>
                <a:hlinkClick r:id="rId5"/>
              </a:rPr>
              <a:t>Common Principles on Data Policy</a:t>
            </a:r>
            <a:endParaRPr lang="en-GB" dirty="0">
              <a:solidFill>
                <a:srgbClr val="212322"/>
              </a:solidFill>
            </a:endParaRPr>
          </a:p>
          <a:p>
            <a:pPr marL="342900" lvl="1" indent="-342900">
              <a:lnSpc>
                <a:spcPct val="120000"/>
              </a:lnSpc>
              <a:buFont typeface="Arial" panose="020B0604020202020204" pitchFamily="34" charset="0"/>
              <a:buChar char="•"/>
            </a:pPr>
            <a:r>
              <a:rPr lang="en-GB" sz="2400" dirty="0">
                <a:solidFill>
                  <a:srgbClr val="212322"/>
                </a:solidFill>
              </a:rPr>
              <a:t>UK House of Commons Science, Innovation and Technology Committee’s </a:t>
            </a:r>
            <a:r>
              <a:rPr lang="en-GB" sz="2400" dirty="0">
                <a:solidFill>
                  <a:srgbClr val="212322"/>
                </a:solidFill>
                <a:hlinkClick r:id="rId6"/>
              </a:rPr>
              <a:t>(2023) report </a:t>
            </a:r>
            <a:r>
              <a:rPr lang="en-GB" sz="2400" dirty="0">
                <a:solidFill>
                  <a:srgbClr val="212322"/>
                </a:solidFill>
              </a:rPr>
              <a:t>on reproducibility calls to “open research…to the broader research community and beyond in perpetuity.” </a:t>
            </a:r>
            <a:endParaRPr lang="en-GB" dirty="0"/>
          </a:p>
          <a:p>
            <a:pPr marL="342900" indent="-342900">
              <a:lnSpc>
                <a:spcPct val="120000"/>
              </a:lnSpc>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5</a:t>
            </a:fld>
            <a:endParaRPr lang="en-US"/>
          </a:p>
        </p:txBody>
      </p:sp>
    </p:spTree>
    <p:extLst>
      <p:ext uri="{BB962C8B-B14F-4D97-AF65-F5344CB8AC3E}">
        <p14:creationId xmlns:p14="http://schemas.microsoft.com/office/powerpoint/2010/main" val="2145307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A5B56-94C4-DD00-DB59-717A02FDC77E}"/>
              </a:ext>
            </a:extLst>
          </p:cNvPr>
          <p:cNvSpPr>
            <a:spLocks noGrp="1"/>
          </p:cNvSpPr>
          <p:nvPr>
            <p:ph type="title"/>
          </p:nvPr>
        </p:nvSpPr>
        <p:spPr/>
        <p:txBody>
          <a:bodyPr/>
          <a:lstStyle/>
          <a:p>
            <a:r>
              <a:rPr lang="en-US" dirty="0"/>
              <a:t>Providing context through documentation</a:t>
            </a:r>
            <a:endParaRPr lang="en-GB" dirty="0"/>
          </a:p>
        </p:txBody>
      </p:sp>
      <p:sp>
        <p:nvSpPr>
          <p:cNvPr id="5" name="Text Placeholder 4">
            <a:extLst>
              <a:ext uri="{FF2B5EF4-FFF2-40B4-BE49-F238E27FC236}">
                <a16:creationId xmlns:a16="http://schemas.microsoft.com/office/drawing/2014/main" id="{6DBAB291-703F-E3AB-D6F2-0474C8558FA0}"/>
              </a:ext>
            </a:extLst>
          </p:cNvPr>
          <p:cNvSpPr>
            <a:spLocks noGrp="1"/>
          </p:cNvSpPr>
          <p:nvPr>
            <p:ph type="body" sz="quarter" idx="13"/>
          </p:nvPr>
        </p:nvSpPr>
        <p:spPr/>
        <p:txBody>
          <a:bodyPr/>
          <a:lstStyle/>
          <a:p>
            <a:r>
              <a:rPr lang="en-US" dirty="0"/>
              <a:t>Research Data Policy in place in UK since 1995</a:t>
            </a:r>
          </a:p>
          <a:p>
            <a:r>
              <a:rPr lang="en-US" dirty="0"/>
              <a:t>People share what they feel they ‘can’ share</a:t>
            </a:r>
          </a:p>
          <a:p>
            <a:r>
              <a:rPr lang="en-US" dirty="0"/>
              <a:t>Evidence base: 1200 qualitative data collections shared</a:t>
            </a:r>
          </a:p>
          <a:p>
            <a:r>
              <a:rPr lang="en-US" dirty="0"/>
              <a:t>Practical guidance and protocols on sharing datasets and methods</a:t>
            </a:r>
          </a:p>
        </p:txBody>
      </p:sp>
      <p:sp>
        <p:nvSpPr>
          <p:cNvPr id="4" name="Slide Number Placeholder 3">
            <a:extLst>
              <a:ext uri="{FF2B5EF4-FFF2-40B4-BE49-F238E27FC236}">
                <a16:creationId xmlns:a16="http://schemas.microsoft.com/office/drawing/2014/main" id="{863A3C81-8B2C-91B2-7D2B-553360E78B3A}"/>
              </a:ext>
            </a:extLst>
          </p:cNvPr>
          <p:cNvSpPr>
            <a:spLocks noGrp="1"/>
          </p:cNvSpPr>
          <p:nvPr>
            <p:ph type="sldNum" sz="quarter" idx="12"/>
          </p:nvPr>
        </p:nvSpPr>
        <p:spPr/>
        <p:txBody>
          <a:bodyPr/>
          <a:lstStyle/>
          <a:p>
            <a:fld id="{016687C5-7511-7743-B429-3BDBE272F28B}" type="slidenum">
              <a:rPr lang="en-US" smtClean="0"/>
              <a:t>6</a:t>
            </a:fld>
            <a:endParaRPr lang="en-US"/>
          </a:p>
        </p:txBody>
      </p:sp>
    </p:spTree>
    <p:extLst>
      <p:ext uri="{BB962C8B-B14F-4D97-AF65-F5344CB8AC3E}">
        <p14:creationId xmlns:p14="http://schemas.microsoft.com/office/powerpoint/2010/main" val="2236935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Affluent Worker: Interviewer comments</a:t>
            </a:r>
          </a:p>
        </p:txBody>
      </p:sp>
      <p:pic>
        <p:nvPicPr>
          <p:cNvPr id="4" name="Picture 3" descr="Screenshot of handwritten notes taken after interview, written by interviewer in Affluent Worker collection"/>
          <p:cNvPicPr>
            <a:picLocks noChangeAspect="1"/>
          </p:cNvPicPr>
          <p:nvPr/>
        </p:nvPicPr>
        <p:blipFill rotWithShape="1">
          <a:blip r:embed="rId3"/>
          <a:srcRect l="16852" t="8601" r="65486" b="45226"/>
          <a:stretch/>
        </p:blipFill>
        <p:spPr>
          <a:xfrm>
            <a:off x="335360" y="1596269"/>
            <a:ext cx="5610781" cy="4125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Screenshot of handwritten notes taken after interview, written by interviewer in Affluent Worker collection"/>
          <p:cNvPicPr>
            <a:picLocks noChangeAspect="1"/>
          </p:cNvPicPr>
          <p:nvPr/>
        </p:nvPicPr>
        <p:blipFill rotWithShape="1">
          <a:blip r:embed="rId4"/>
          <a:srcRect l="15231" t="9671" r="64954" b="21687"/>
          <a:stretch/>
        </p:blipFill>
        <p:spPr>
          <a:xfrm>
            <a:off x="6252402" y="1196039"/>
            <a:ext cx="5055758" cy="49258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2876243" y="6497318"/>
            <a:ext cx="6439513" cy="276999"/>
          </a:xfrm>
          <a:prstGeom prst="rect">
            <a:avLst/>
          </a:prstGeom>
          <a:noFill/>
        </p:spPr>
        <p:txBody>
          <a:bodyPr wrap="square" rtlCol="0">
            <a:spAutoFit/>
          </a:bodyPr>
          <a:lstStyle/>
          <a:p>
            <a:r>
              <a:rPr lang="en-GB" sz="1200">
                <a:hlinkClick r:id="rId5"/>
              </a:rPr>
              <a:t>https://discover.ukdataservice.ac.uk/catalogue/?sn=6512&amp;type=Data%20catalogue</a:t>
            </a:r>
            <a:r>
              <a:rPr lang="en-GB" sz="1200"/>
              <a:t> </a:t>
            </a:r>
          </a:p>
        </p:txBody>
      </p:sp>
    </p:spTree>
    <p:extLst>
      <p:ext uri="{BB962C8B-B14F-4D97-AF65-F5344CB8AC3E}">
        <p14:creationId xmlns:p14="http://schemas.microsoft.com/office/powerpoint/2010/main" val="2745095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760" y="-235360"/>
            <a:ext cx="10972800" cy="1143000"/>
          </a:xfrm>
        </p:spPr>
        <p:txBody>
          <a:bodyPr/>
          <a:lstStyle/>
          <a:p>
            <a:r>
              <a:rPr lang="en-GB"/>
              <a:t>Field notes</a:t>
            </a:r>
          </a:p>
        </p:txBody>
      </p:sp>
      <p:pic>
        <p:nvPicPr>
          <p:cNvPr id="4" name="Picture 3" descr="Image of page in research diary, with dated paragraphs describing progress and experiences collecting data."/>
          <p:cNvPicPr>
            <a:picLocks noChangeAspect="1"/>
          </p:cNvPicPr>
          <p:nvPr/>
        </p:nvPicPr>
        <p:blipFill rotWithShape="1">
          <a:blip r:embed="rId3"/>
          <a:srcRect l="77361" t="16708" r="6018" b="12839"/>
          <a:stretch/>
        </p:blipFill>
        <p:spPr>
          <a:xfrm>
            <a:off x="5808596" y="308194"/>
            <a:ext cx="5135913" cy="61230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Field notes from research diary, with accompanying photograph taken on data collection"/>
          <p:cNvPicPr>
            <a:picLocks noChangeAspect="1"/>
          </p:cNvPicPr>
          <p:nvPr/>
        </p:nvPicPr>
        <p:blipFill rotWithShape="1">
          <a:blip r:embed="rId3"/>
          <a:srcRect l="56088" t="16708" r="26760" b="12839"/>
          <a:stretch/>
        </p:blipFill>
        <p:spPr>
          <a:xfrm>
            <a:off x="487760" y="635266"/>
            <a:ext cx="5017306" cy="57959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2285309" y="6547749"/>
            <a:ext cx="6439513" cy="276999"/>
          </a:xfrm>
          <a:prstGeom prst="rect">
            <a:avLst/>
          </a:prstGeom>
          <a:noFill/>
        </p:spPr>
        <p:txBody>
          <a:bodyPr wrap="square" rtlCol="0">
            <a:spAutoFit/>
          </a:bodyPr>
          <a:lstStyle/>
          <a:p>
            <a:pPr algn="ctr"/>
            <a:r>
              <a:rPr lang="en-GB" sz="1200">
                <a:hlinkClick r:id="rId4"/>
              </a:rPr>
              <a:t>https://discover.ukdataservice.ac.uk/catalogue/?sn=852476&amp;type=Data%20catalogue</a:t>
            </a:r>
            <a:r>
              <a:rPr lang="en-GB" sz="1200"/>
              <a:t> </a:t>
            </a:r>
          </a:p>
        </p:txBody>
      </p:sp>
    </p:spTree>
    <p:extLst>
      <p:ext uri="{BB962C8B-B14F-4D97-AF65-F5344CB8AC3E}">
        <p14:creationId xmlns:p14="http://schemas.microsoft.com/office/powerpoint/2010/main" val="817170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Marsden’s reflection on “felt poverty”</a:t>
            </a:r>
          </a:p>
        </p:txBody>
      </p:sp>
      <p:pic>
        <p:nvPicPr>
          <p:cNvPr id="4" name="Content Placeholder 3" descr="Screenshot of Dennis Marsden's documentation, a draftwork of analysis titled &quot;felt poverty&quot;">
            <a:extLst>
              <a:ext uri="{FF2B5EF4-FFF2-40B4-BE49-F238E27FC236}">
                <a16:creationId xmlns:a16="http://schemas.microsoft.com/office/drawing/2014/main" id="{1381B908-8519-44DD-AEE4-5CB0B1B108E0}"/>
              </a:ext>
            </a:extLst>
          </p:cNvPr>
          <p:cNvPicPr>
            <a:picLocks noGrp="1" noChangeAspect="1"/>
          </p:cNvPicPr>
          <p:nvPr>
            <p:ph idx="1"/>
          </p:nvPr>
        </p:nvPicPr>
        <p:blipFill rotWithShape="1">
          <a:blip r:embed="rId3"/>
          <a:srcRect l="20390" t="14159" r="23828" b="8846"/>
          <a:stretch/>
        </p:blipFill>
        <p:spPr>
          <a:xfrm>
            <a:off x="2579382" y="1220769"/>
            <a:ext cx="6625912" cy="5141912"/>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876243" y="6491702"/>
            <a:ext cx="6439513" cy="276999"/>
          </a:xfrm>
          <a:prstGeom prst="rect">
            <a:avLst/>
          </a:prstGeom>
          <a:noFill/>
        </p:spPr>
        <p:txBody>
          <a:bodyPr wrap="square" rtlCol="0">
            <a:spAutoFit/>
          </a:bodyPr>
          <a:lstStyle/>
          <a:p>
            <a:r>
              <a:rPr lang="en-GB" sz="1200">
                <a:hlinkClick r:id="rId4"/>
              </a:rPr>
              <a:t>https://discover.ukdataservice.ac.uk/catalogue/?sn=5072&amp;type=Data%20catalogue</a:t>
            </a:r>
            <a:r>
              <a:rPr lang="en-GB" sz="1200"/>
              <a:t> </a:t>
            </a:r>
          </a:p>
        </p:txBody>
      </p:sp>
    </p:spTree>
    <p:extLst>
      <p:ext uri="{BB962C8B-B14F-4D97-AF65-F5344CB8AC3E}">
        <p14:creationId xmlns:p14="http://schemas.microsoft.com/office/powerpoint/2010/main" val="263265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945" y="151571"/>
            <a:ext cx="1576567" cy="6333453"/>
          </a:xfrm>
        </p:spPr>
        <p:txBody>
          <a:bodyPr vert="wordArtVert">
            <a:normAutofit/>
          </a:bodyPr>
          <a:lstStyle/>
          <a:p>
            <a:r>
              <a:rPr lang="en-GB"/>
              <a:t>Sampling</a:t>
            </a:r>
          </a:p>
        </p:txBody>
      </p:sp>
      <p:pic>
        <p:nvPicPr>
          <p:cNvPr id="4" name="Picture 3" descr="Screenshot of Annette Lawson's documentation on sampling">
            <a:extLst>
              <a:ext uri="{FF2B5EF4-FFF2-40B4-BE49-F238E27FC236}">
                <a16:creationId xmlns:a16="http://schemas.microsoft.com/office/drawing/2014/main" id="{3907BAE2-F140-43E0-9512-9925E9E12D36}"/>
              </a:ext>
            </a:extLst>
          </p:cNvPr>
          <p:cNvPicPr>
            <a:picLocks noChangeAspect="1"/>
          </p:cNvPicPr>
          <p:nvPr/>
        </p:nvPicPr>
        <p:blipFill rotWithShape="1">
          <a:blip r:embed="rId3"/>
          <a:srcRect l="36797" t="22876" r="36250" b="8105"/>
          <a:stretch/>
        </p:blipFill>
        <p:spPr>
          <a:xfrm>
            <a:off x="1814512" y="232071"/>
            <a:ext cx="4287289" cy="61724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Screenshot of Annette Lawson's documentation on sampling">
            <a:extLst>
              <a:ext uri="{FF2B5EF4-FFF2-40B4-BE49-F238E27FC236}">
                <a16:creationId xmlns:a16="http://schemas.microsoft.com/office/drawing/2014/main" id="{BAAB1C4D-5683-48AF-B5E9-5E963815F0F4}"/>
              </a:ext>
            </a:extLst>
          </p:cNvPr>
          <p:cNvPicPr>
            <a:picLocks noChangeAspect="1"/>
          </p:cNvPicPr>
          <p:nvPr/>
        </p:nvPicPr>
        <p:blipFill rotWithShape="1">
          <a:blip r:embed="rId4"/>
          <a:srcRect l="37854" t="24363" r="37188" b="15984"/>
          <a:stretch/>
        </p:blipFill>
        <p:spPr>
          <a:xfrm>
            <a:off x="6442468" y="211657"/>
            <a:ext cx="4593079" cy="61724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6692233F-410C-45BF-A6A3-B68DCCC83F9B}"/>
              </a:ext>
            </a:extLst>
          </p:cNvPr>
          <p:cNvSpPr txBox="1"/>
          <p:nvPr/>
        </p:nvSpPr>
        <p:spPr>
          <a:xfrm>
            <a:off x="2101585" y="6497605"/>
            <a:ext cx="8605438" cy="276999"/>
          </a:xfrm>
          <a:prstGeom prst="rect">
            <a:avLst/>
          </a:prstGeom>
          <a:noFill/>
        </p:spPr>
        <p:txBody>
          <a:bodyPr wrap="square" rtlCol="0">
            <a:spAutoFit/>
          </a:bodyPr>
          <a:lstStyle/>
          <a:p>
            <a:pPr algn="ctr"/>
            <a:r>
              <a:rPr lang="en-GB" sz="1200">
                <a:hlinkClick r:id="rId5"/>
              </a:rPr>
              <a:t>https://discover.ukdataservice.ac.uk/catalogue/?sn=4858&amp;type=Data%20catalogue</a:t>
            </a:r>
            <a:r>
              <a:rPr lang="en-GB" sz="1200"/>
              <a:t> </a:t>
            </a:r>
          </a:p>
        </p:txBody>
      </p:sp>
    </p:spTree>
    <p:extLst>
      <p:ext uri="{BB962C8B-B14F-4D97-AF65-F5344CB8AC3E}">
        <p14:creationId xmlns:p14="http://schemas.microsoft.com/office/powerpoint/2010/main" val="39602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8560" y="717847"/>
            <a:ext cx="4202647" cy="1143000"/>
          </a:xfrm>
        </p:spPr>
        <p:txBody>
          <a:bodyPr>
            <a:normAutofit fontScale="90000"/>
          </a:bodyPr>
          <a:lstStyle/>
          <a:p>
            <a:pPr algn="ctr"/>
            <a:r>
              <a:rPr lang="en-GB"/>
              <a:t>More on </a:t>
            </a:r>
            <a:br>
              <a:rPr lang="en-GB"/>
            </a:br>
            <a:r>
              <a:rPr lang="en-GB"/>
              <a:t>sampling…</a:t>
            </a:r>
          </a:p>
        </p:txBody>
      </p:sp>
      <p:pic>
        <p:nvPicPr>
          <p:cNvPr id="4" name="Picture 3" descr="Screenshot of Annette Lawson's documentation on sampling">
            <a:extLst>
              <a:ext uri="{FF2B5EF4-FFF2-40B4-BE49-F238E27FC236}">
                <a16:creationId xmlns:a16="http://schemas.microsoft.com/office/drawing/2014/main" id="{46ECF28B-8EF4-425F-A406-3EA8129969CF}"/>
              </a:ext>
            </a:extLst>
          </p:cNvPr>
          <p:cNvPicPr>
            <a:picLocks noChangeAspect="1"/>
          </p:cNvPicPr>
          <p:nvPr/>
        </p:nvPicPr>
        <p:blipFill rotWithShape="1">
          <a:blip r:embed="rId3"/>
          <a:srcRect l="37125" t="21862" r="36836" b="10870"/>
          <a:stretch/>
        </p:blipFill>
        <p:spPr>
          <a:xfrm>
            <a:off x="203878" y="260648"/>
            <a:ext cx="3174683" cy="46110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Screenshot of Annette Lawson's documentation on sampling, showing comparison of urban/rural divide between her sample and national population ">
            <a:extLst>
              <a:ext uri="{FF2B5EF4-FFF2-40B4-BE49-F238E27FC236}">
                <a16:creationId xmlns:a16="http://schemas.microsoft.com/office/drawing/2014/main" id="{47501910-C710-4D98-AF84-FD2ED97B70E8}"/>
              </a:ext>
            </a:extLst>
          </p:cNvPr>
          <p:cNvPicPr>
            <a:picLocks noChangeAspect="1"/>
          </p:cNvPicPr>
          <p:nvPr/>
        </p:nvPicPr>
        <p:blipFill rotWithShape="1">
          <a:blip r:embed="rId4"/>
          <a:srcRect l="23203" t="21862" r="23828" b="22278"/>
          <a:stretch/>
        </p:blipFill>
        <p:spPr>
          <a:xfrm>
            <a:off x="1905000" y="2332759"/>
            <a:ext cx="6457950" cy="3829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Screenshot of Annette Lawson's documentation on sampling">
            <a:extLst>
              <a:ext uri="{FF2B5EF4-FFF2-40B4-BE49-F238E27FC236}">
                <a16:creationId xmlns:a16="http://schemas.microsoft.com/office/drawing/2014/main" id="{306E199C-DFAE-4152-9110-54D8CDEEE814}"/>
              </a:ext>
            </a:extLst>
          </p:cNvPr>
          <p:cNvPicPr>
            <a:picLocks noChangeAspect="1"/>
          </p:cNvPicPr>
          <p:nvPr/>
        </p:nvPicPr>
        <p:blipFill rotWithShape="1">
          <a:blip r:embed="rId5"/>
          <a:srcRect l="35750" t="23529" r="36375" b="20611"/>
          <a:stretch/>
        </p:blipFill>
        <p:spPr>
          <a:xfrm>
            <a:off x="7669610" y="400053"/>
            <a:ext cx="3638549" cy="40994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8457E4D8-8F1F-4C0D-97D5-C1AB6B243C2D}"/>
              </a:ext>
            </a:extLst>
          </p:cNvPr>
          <p:cNvSpPr txBox="1"/>
          <p:nvPr/>
        </p:nvSpPr>
        <p:spPr>
          <a:xfrm>
            <a:off x="1796019" y="6457947"/>
            <a:ext cx="8599962" cy="276999"/>
          </a:xfrm>
          <a:prstGeom prst="rect">
            <a:avLst/>
          </a:prstGeom>
          <a:noFill/>
        </p:spPr>
        <p:txBody>
          <a:bodyPr wrap="square" rtlCol="0">
            <a:spAutoFit/>
          </a:bodyPr>
          <a:lstStyle/>
          <a:p>
            <a:pPr algn="ctr"/>
            <a:r>
              <a:rPr lang="en-GB" sz="1200">
                <a:hlinkClick r:id="rId6"/>
              </a:rPr>
              <a:t>https://discover.ukdataservice.ac.uk/catalogue/?sn=4858&amp;type=Data%20catalogue</a:t>
            </a:r>
            <a:r>
              <a:rPr lang="en-GB" sz="1200"/>
              <a:t> </a:t>
            </a:r>
          </a:p>
        </p:txBody>
      </p:sp>
    </p:spTree>
    <p:extLst>
      <p:ext uri="{BB962C8B-B14F-4D97-AF65-F5344CB8AC3E}">
        <p14:creationId xmlns:p14="http://schemas.microsoft.com/office/powerpoint/2010/main" val="3737967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a:t>…and even more on sampling</a:t>
            </a:r>
          </a:p>
        </p:txBody>
      </p:sp>
      <p:pic>
        <p:nvPicPr>
          <p:cNvPr id="4" name="Picture 3" descr="Screenshot of Annette Lawson's documentation on sampling"/>
          <p:cNvPicPr>
            <a:picLocks noChangeAspect="1"/>
          </p:cNvPicPr>
          <p:nvPr/>
        </p:nvPicPr>
        <p:blipFill rotWithShape="1">
          <a:blip r:embed="rId3"/>
          <a:srcRect l="16829" t="15844" r="65902" b="4897"/>
          <a:stretch/>
        </p:blipFill>
        <p:spPr>
          <a:xfrm>
            <a:off x="6696780" y="540265"/>
            <a:ext cx="4527094" cy="58438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335360" y="1476076"/>
            <a:ext cx="6007251" cy="1477328"/>
          </a:xfrm>
          <a:prstGeom prst="rect">
            <a:avLst/>
          </a:prstGeom>
          <a:ln>
            <a:solidFill>
              <a:srgbClr val="92D05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GB"/>
              <a:t>The critical question to be asked about any sample is not whether they do or do not represent the general population from which they are drawn, but whether the characteristics on which they vary matter, given the focus and purposes of the study…</a:t>
            </a:r>
          </a:p>
        </p:txBody>
      </p:sp>
      <p:sp>
        <p:nvSpPr>
          <p:cNvPr id="6" name="TextBox 5"/>
          <p:cNvSpPr txBox="1"/>
          <p:nvPr/>
        </p:nvSpPr>
        <p:spPr>
          <a:xfrm>
            <a:off x="399011" y="3400520"/>
            <a:ext cx="5943599" cy="2862322"/>
          </a:xfrm>
          <a:prstGeom prst="rect">
            <a:avLst/>
          </a:prstGeom>
          <a:ln>
            <a:solidFill>
              <a:srgbClr val="00B0F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GB"/>
              <a:t>Furthermore, if it is intended that general statements about the incidence and prevalence of “adultery in Britain today” are to be made, then a sample would need to be drawn which represented the distribution of people “in Britain today”.  However, when a study is being undertaken in a new area, when it refers to an illicit behaviour which is surrounded by much secrecy, when it is intended not to make such grad statements but rather to look in depth and in detail at adultery, then this sample has certain advantages…</a:t>
            </a:r>
          </a:p>
        </p:txBody>
      </p:sp>
      <p:sp>
        <p:nvSpPr>
          <p:cNvPr id="22" name="Rectangle 21"/>
          <p:cNvSpPr/>
          <p:nvPr/>
        </p:nvSpPr>
        <p:spPr>
          <a:xfrm>
            <a:off x="6869676" y="2854378"/>
            <a:ext cx="4181302" cy="644237"/>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6869676" y="5029568"/>
            <a:ext cx="4181302" cy="131251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64DA96E1-0D05-4ADB-8465-73005F51A4D1}"/>
              </a:ext>
            </a:extLst>
          </p:cNvPr>
          <p:cNvSpPr txBox="1"/>
          <p:nvPr/>
        </p:nvSpPr>
        <p:spPr>
          <a:xfrm>
            <a:off x="2881479" y="6539725"/>
            <a:ext cx="5880561" cy="276999"/>
          </a:xfrm>
          <a:prstGeom prst="rect">
            <a:avLst/>
          </a:prstGeom>
          <a:noFill/>
        </p:spPr>
        <p:txBody>
          <a:bodyPr wrap="square" rtlCol="0">
            <a:spAutoFit/>
          </a:bodyPr>
          <a:lstStyle/>
          <a:p>
            <a:r>
              <a:rPr lang="en-GB" sz="1200">
                <a:hlinkClick r:id="rId4"/>
              </a:rPr>
              <a:t>https://discover.ukdataservice.ac.uk/catalogue/?sn=4858&amp;type=Data%20catalogue</a:t>
            </a:r>
            <a:r>
              <a:rPr lang="en-GB" sz="1200"/>
              <a:t> </a:t>
            </a:r>
          </a:p>
        </p:txBody>
      </p:sp>
    </p:spTree>
    <p:extLst>
      <p:ext uri="{BB962C8B-B14F-4D97-AF65-F5344CB8AC3E}">
        <p14:creationId xmlns:p14="http://schemas.microsoft.com/office/powerpoint/2010/main" val="2092297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t>New possibilities with changing technology</a:t>
            </a:r>
          </a:p>
        </p:txBody>
      </p:sp>
      <p:pic>
        <p:nvPicPr>
          <p:cNvPr id="1026" name="Picture 2" descr="Screen shot of NVivo's list of nodes and their description">
            <a:extLst>
              <a:ext uri="{FF2B5EF4-FFF2-40B4-BE49-F238E27FC236}">
                <a16:creationId xmlns:a16="http://schemas.microsoft.com/office/drawing/2014/main" id="{C030CEAF-7F42-4569-A006-17C111B26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8912" y="1659731"/>
            <a:ext cx="8734176" cy="39957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909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Living Multicultural: blog</a:t>
            </a:r>
          </a:p>
        </p:txBody>
      </p:sp>
      <p:pic>
        <p:nvPicPr>
          <p:cNvPr id="4" name="Content Placeholder 3" descr="Screenshot of project blog from Living Multicultural collection, titled &quot;Organising our analysis&quot;, with other blog posts listed down the right margin, including &quot;Winter update&quot;, &quot;Autumn update&quot;, and &quot;Spring update&quot;.">
            <a:extLst>
              <a:ext uri="{FF2B5EF4-FFF2-40B4-BE49-F238E27FC236}">
                <a16:creationId xmlns:a16="http://schemas.microsoft.com/office/drawing/2014/main" id="{99B71168-B613-458C-A198-24F9EC74AD49}"/>
              </a:ext>
            </a:extLst>
          </p:cNvPr>
          <p:cNvPicPr>
            <a:picLocks noGrp="1" noChangeAspect="1"/>
          </p:cNvPicPr>
          <p:nvPr>
            <p:ph idx="1"/>
          </p:nvPr>
        </p:nvPicPr>
        <p:blipFill rotWithShape="1">
          <a:blip r:embed="rId3"/>
          <a:srcRect l="8086" t="11023" r="10703" b="5303"/>
          <a:stretch/>
        </p:blipFill>
        <p:spPr>
          <a:xfrm>
            <a:off x="1383544" y="1312207"/>
            <a:ext cx="8876432" cy="5141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2876243" y="6581001"/>
            <a:ext cx="6439513" cy="276999"/>
          </a:xfrm>
          <a:prstGeom prst="rect">
            <a:avLst/>
          </a:prstGeom>
          <a:noFill/>
        </p:spPr>
        <p:txBody>
          <a:bodyPr wrap="square" rtlCol="0">
            <a:spAutoFit/>
          </a:bodyPr>
          <a:lstStyle/>
          <a:p>
            <a:pPr algn="ctr"/>
            <a:r>
              <a:rPr lang="en-GB" sz="1200">
                <a:hlinkClick r:id="rId4"/>
              </a:rPr>
              <a:t>https://discover.ukdataservice.ac.uk/catalogue/?sn=851852&amp;type=Data%20catalogue</a:t>
            </a:r>
            <a:r>
              <a:rPr lang="en-GB" sz="1200"/>
              <a:t> </a:t>
            </a:r>
          </a:p>
        </p:txBody>
      </p:sp>
    </p:spTree>
    <p:extLst>
      <p:ext uri="{BB962C8B-B14F-4D97-AF65-F5344CB8AC3E}">
        <p14:creationId xmlns:p14="http://schemas.microsoft.com/office/powerpoint/2010/main" val="2721265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Creative documentation</a:t>
            </a:r>
          </a:p>
        </p:txBody>
      </p:sp>
      <p:pic>
        <p:nvPicPr>
          <p:cNvPr id="4" name="Picture 3" descr="Screenshot of group of people from Village in Africa who take part in the &quot;Participatory video in Conservation, Markets, and Justice, a photo story&quot;"/>
          <p:cNvPicPr>
            <a:picLocks noChangeAspect="1"/>
          </p:cNvPicPr>
          <p:nvPr/>
        </p:nvPicPr>
        <p:blipFill rotWithShape="1">
          <a:blip r:embed="rId3"/>
          <a:srcRect l="10208" t="12633" r="60834" b="15843"/>
          <a:stretch/>
        </p:blipFill>
        <p:spPr>
          <a:xfrm>
            <a:off x="2002755" y="1263534"/>
            <a:ext cx="7372002" cy="51209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2602003" y="6581001"/>
            <a:ext cx="6439513" cy="276999"/>
          </a:xfrm>
          <a:prstGeom prst="rect">
            <a:avLst/>
          </a:prstGeom>
          <a:noFill/>
        </p:spPr>
        <p:txBody>
          <a:bodyPr wrap="square" rtlCol="0">
            <a:spAutoFit/>
          </a:bodyPr>
          <a:lstStyle/>
          <a:p>
            <a:pPr algn="ctr"/>
            <a:r>
              <a:rPr lang="en-GB" sz="1200">
                <a:hlinkClick r:id="rId4"/>
              </a:rPr>
              <a:t>https://discover.ukdataservice.ac.uk/catalogue/?sn=852476&amp;type=Data%20catalogue</a:t>
            </a:r>
            <a:r>
              <a:rPr lang="en-GB" sz="1200"/>
              <a:t> </a:t>
            </a:r>
          </a:p>
        </p:txBody>
      </p:sp>
    </p:spTree>
    <p:extLst>
      <p:ext uri="{BB962C8B-B14F-4D97-AF65-F5344CB8AC3E}">
        <p14:creationId xmlns:p14="http://schemas.microsoft.com/office/powerpoint/2010/main" val="1883569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1FCF1-B180-69DA-850F-971B87B399C3}"/>
              </a:ext>
            </a:extLst>
          </p:cNvPr>
          <p:cNvSpPr>
            <a:spLocks noGrp="1"/>
          </p:cNvSpPr>
          <p:nvPr>
            <p:ph type="title"/>
          </p:nvPr>
        </p:nvSpPr>
        <p:spPr/>
        <p:txBody>
          <a:bodyPr>
            <a:normAutofit fontScale="90000"/>
          </a:bodyPr>
          <a:lstStyle/>
          <a:p>
            <a:r>
              <a:rPr lang="en-US"/>
              <a:t>Linking specific documentation to specific data</a:t>
            </a:r>
            <a:endParaRPr lang="en-GB"/>
          </a:p>
        </p:txBody>
      </p:sp>
      <p:pic>
        <p:nvPicPr>
          <p:cNvPr id="4" name="Picture 4" descr="Snippet of QualiBank user interface, which showed related resources to a specific interview, including audio extract, image related to the collection, and collection documentation. ">
            <a:extLst>
              <a:ext uri="{FF2B5EF4-FFF2-40B4-BE49-F238E27FC236}">
                <a16:creationId xmlns:a16="http://schemas.microsoft.com/office/drawing/2014/main" id="{CEF19769-4ED2-AB52-9594-7FEDAF10AAAA}"/>
              </a:ext>
            </a:extLst>
          </p:cNvPr>
          <p:cNvPicPr>
            <a:picLocks noGrp="1" noChangeAspect="1"/>
          </p:cNvPicPr>
          <p:nvPr>
            <p:ph idx="1"/>
          </p:nvPr>
        </p:nvPicPr>
        <p:blipFill>
          <a:blip r:embed="rId3"/>
          <a:stretch>
            <a:fillRect/>
          </a:stretch>
        </p:blipFill>
        <p:spPr>
          <a:xfrm>
            <a:off x="3063031" y="1400267"/>
            <a:ext cx="5526274" cy="51411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75172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A5B70E-49E7-627B-DA6D-0A8A43465061}"/>
              </a:ext>
            </a:extLst>
          </p:cNvPr>
          <p:cNvSpPr>
            <a:spLocks noGrp="1"/>
          </p:cNvSpPr>
          <p:nvPr>
            <p:ph type="sldNum" sz="quarter" idx="12"/>
          </p:nvPr>
        </p:nvSpPr>
        <p:spPr/>
        <p:txBody>
          <a:bodyPr/>
          <a:lstStyle/>
          <a:p>
            <a:fld id="{016687C5-7511-7743-B429-3BDBE272F28B}" type="slidenum">
              <a:rPr lang="en-US" smtClean="0"/>
              <a:t>17</a:t>
            </a:fld>
            <a:endParaRPr lang="en-US"/>
          </a:p>
        </p:txBody>
      </p:sp>
      <p:sp>
        <p:nvSpPr>
          <p:cNvPr id="3" name="Title 2">
            <a:extLst>
              <a:ext uri="{FF2B5EF4-FFF2-40B4-BE49-F238E27FC236}">
                <a16:creationId xmlns:a16="http://schemas.microsoft.com/office/drawing/2014/main" id="{9B30C183-BE94-911D-5191-46A0CA8D3520}"/>
              </a:ext>
            </a:extLst>
          </p:cNvPr>
          <p:cNvSpPr>
            <a:spLocks noGrp="1"/>
          </p:cNvSpPr>
          <p:nvPr>
            <p:ph type="title"/>
          </p:nvPr>
        </p:nvSpPr>
        <p:spPr>
          <a:xfrm>
            <a:off x="838200" y="519964"/>
            <a:ext cx="10227479" cy="548819"/>
          </a:xfrm>
        </p:spPr>
        <p:txBody>
          <a:bodyPr/>
          <a:lstStyle/>
          <a:p>
            <a:r>
              <a:rPr lang="en-US">
                <a:latin typeface="Arial"/>
                <a:cs typeface="Arial"/>
              </a:rPr>
              <a:t>Researching with children and vulnerable groups</a:t>
            </a:r>
            <a:endParaRPr lang="en-US"/>
          </a:p>
        </p:txBody>
      </p:sp>
      <p:pic>
        <p:nvPicPr>
          <p:cNvPr id="4" name="Picture 4" descr="Screenshot of information pamphlet for children on research project, outlining the project, who will be present at data collection, and how data will be treated.">
            <a:extLst>
              <a:ext uri="{FF2B5EF4-FFF2-40B4-BE49-F238E27FC236}">
                <a16:creationId xmlns:a16="http://schemas.microsoft.com/office/drawing/2014/main" id="{717BDD7A-85E1-4B57-4617-45F78B06054A}"/>
              </a:ext>
            </a:extLst>
          </p:cNvPr>
          <p:cNvPicPr>
            <a:picLocks noChangeAspect="1"/>
          </p:cNvPicPr>
          <p:nvPr/>
        </p:nvPicPr>
        <p:blipFill>
          <a:blip r:embed="rId3"/>
          <a:stretch>
            <a:fillRect/>
          </a:stretch>
        </p:blipFill>
        <p:spPr>
          <a:xfrm>
            <a:off x="4390708" y="1429649"/>
            <a:ext cx="7354763" cy="5185138"/>
          </a:xfrm>
          <a:prstGeom prst="rect">
            <a:avLst/>
          </a:prstGeom>
        </p:spPr>
      </p:pic>
      <p:pic>
        <p:nvPicPr>
          <p:cNvPr id="5" name="Picture 5" descr="Screenshot of a &quot;My Life&quot; story guide, to be filled in by children">
            <a:extLst>
              <a:ext uri="{FF2B5EF4-FFF2-40B4-BE49-F238E27FC236}">
                <a16:creationId xmlns:a16="http://schemas.microsoft.com/office/drawing/2014/main" id="{2F4A9609-F63A-4CBA-B106-59CAB524F234}"/>
              </a:ext>
            </a:extLst>
          </p:cNvPr>
          <p:cNvPicPr>
            <a:picLocks noChangeAspect="1"/>
          </p:cNvPicPr>
          <p:nvPr/>
        </p:nvPicPr>
        <p:blipFill>
          <a:blip r:embed="rId4"/>
          <a:stretch>
            <a:fillRect/>
          </a:stretch>
        </p:blipFill>
        <p:spPr>
          <a:xfrm>
            <a:off x="500975" y="1131737"/>
            <a:ext cx="3894306" cy="5664569"/>
          </a:xfrm>
          <a:prstGeom prst="rect">
            <a:avLst/>
          </a:prstGeom>
        </p:spPr>
      </p:pic>
    </p:spTree>
    <p:extLst>
      <p:ext uri="{BB962C8B-B14F-4D97-AF65-F5344CB8AC3E}">
        <p14:creationId xmlns:p14="http://schemas.microsoft.com/office/powerpoint/2010/main" val="2320024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38FE60-ACD4-A14B-B9B9-874717916CE0}"/>
              </a:ext>
            </a:extLst>
          </p:cNvPr>
          <p:cNvSpPr>
            <a:spLocks noGrp="1"/>
          </p:cNvSpPr>
          <p:nvPr>
            <p:ph type="sldNum" sz="quarter" idx="12"/>
          </p:nvPr>
        </p:nvSpPr>
        <p:spPr/>
        <p:txBody>
          <a:bodyPr/>
          <a:lstStyle/>
          <a:p>
            <a:fld id="{016687C5-7511-7743-B429-3BDBE272F28B}" type="slidenum">
              <a:rPr lang="en-US" smtClean="0"/>
              <a:t>18</a:t>
            </a:fld>
            <a:endParaRPr lang="en-US"/>
          </a:p>
        </p:txBody>
      </p:sp>
      <p:sp>
        <p:nvSpPr>
          <p:cNvPr id="3" name="Title 2">
            <a:extLst>
              <a:ext uri="{FF2B5EF4-FFF2-40B4-BE49-F238E27FC236}">
                <a16:creationId xmlns:a16="http://schemas.microsoft.com/office/drawing/2014/main" id="{3A939F24-322A-9C4C-028B-4D62786E2A47}"/>
              </a:ext>
            </a:extLst>
          </p:cNvPr>
          <p:cNvSpPr>
            <a:spLocks noGrp="1"/>
          </p:cNvSpPr>
          <p:nvPr>
            <p:ph type="title"/>
          </p:nvPr>
        </p:nvSpPr>
        <p:spPr/>
        <p:txBody>
          <a:bodyPr/>
          <a:lstStyle/>
          <a:p>
            <a:r>
              <a:rPr lang="en-US">
                <a:latin typeface="Arial"/>
                <a:cs typeface="Arial"/>
              </a:rPr>
              <a:t>Developing an interview guide</a:t>
            </a:r>
            <a:endParaRPr lang="en-US"/>
          </a:p>
        </p:txBody>
      </p:sp>
      <p:pic>
        <p:nvPicPr>
          <p:cNvPr id="4" name="Picture 4" descr="Snippet of Pioneers of social research interview guide">
            <a:extLst>
              <a:ext uri="{FF2B5EF4-FFF2-40B4-BE49-F238E27FC236}">
                <a16:creationId xmlns:a16="http://schemas.microsoft.com/office/drawing/2014/main" id="{17E50D3E-36AE-A8A2-EF8C-695B3A066259}"/>
              </a:ext>
            </a:extLst>
          </p:cNvPr>
          <p:cNvPicPr>
            <a:picLocks noChangeAspect="1"/>
          </p:cNvPicPr>
          <p:nvPr/>
        </p:nvPicPr>
        <p:blipFill>
          <a:blip r:embed="rId3"/>
          <a:stretch>
            <a:fillRect/>
          </a:stretch>
        </p:blipFill>
        <p:spPr>
          <a:xfrm>
            <a:off x="2251953" y="1144856"/>
            <a:ext cx="7153071" cy="5573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75392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00886E-B640-1F29-BE85-4940DB335E6B}"/>
              </a:ext>
            </a:extLst>
          </p:cNvPr>
          <p:cNvSpPr>
            <a:spLocks noGrp="1"/>
          </p:cNvSpPr>
          <p:nvPr>
            <p:ph type="title"/>
          </p:nvPr>
        </p:nvSpPr>
        <p:spPr/>
        <p:txBody>
          <a:bodyPr/>
          <a:lstStyle/>
          <a:p>
            <a:r>
              <a:rPr lang="en-US" dirty="0"/>
              <a:t>In summary</a:t>
            </a:r>
            <a:endParaRPr lang="en-GB" dirty="0"/>
          </a:p>
        </p:txBody>
      </p:sp>
      <p:sp>
        <p:nvSpPr>
          <p:cNvPr id="4" name="Text Placeholder 3">
            <a:extLst>
              <a:ext uri="{FF2B5EF4-FFF2-40B4-BE49-F238E27FC236}">
                <a16:creationId xmlns:a16="http://schemas.microsoft.com/office/drawing/2014/main" id="{6C0BCBF7-C626-6404-9EC0-F52D1CBBA4F6}"/>
              </a:ext>
            </a:extLst>
          </p:cNvPr>
          <p:cNvSpPr>
            <a:spLocks noGrp="1"/>
          </p:cNvSpPr>
          <p:nvPr>
            <p:ph type="body" sz="quarter" idx="13"/>
          </p:nvPr>
        </p:nvSpPr>
        <p:spPr/>
        <p:txBody>
          <a:bodyPr/>
          <a:lstStyle/>
          <a:p>
            <a:pPr marL="457200" indent="-457200">
              <a:buFont typeface="+mj-lt"/>
              <a:buAutoNum type="arabicPeriod"/>
            </a:pPr>
            <a:r>
              <a:rPr lang="en-US" dirty="0"/>
              <a:t>Documentation teaches </a:t>
            </a:r>
            <a:r>
              <a:rPr lang="en-US" dirty="0">
                <a:solidFill>
                  <a:schemeClr val="tx1">
                    <a:lumMod val="60000"/>
                    <a:lumOff val="40000"/>
                  </a:schemeClr>
                </a:solidFill>
              </a:rPr>
              <a:t>good research practices</a:t>
            </a:r>
            <a:r>
              <a:rPr lang="en-US" dirty="0"/>
              <a:t>.</a:t>
            </a:r>
          </a:p>
          <a:p>
            <a:pPr marL="457200" indent="-457200">
              <a:buFont typeface="+mj-lt"/>
              <a:buAutoNum type="arabicPeriod"/>
            </a:pPr>
            <a:r>
              <a:rPr lang="en-US" dirty="0"/>
              <a:t>Documentation is </a:t>
            </a:r>
            <a:r>
              <a:rPr lang="en-US" dirty="0">
                <a:solidFill>
                  <a:schemeClr val="tx1">
                    <a:lumMod val="60000"/>
                    <a:lumOff val="40000"/>
                  </a:schemeClr>
                </a:solidFill>
              </a:rPr>
              <a:t>reusable and impactful</a:t>
            </a:r>
            <a:r>
              <a:rPr lang="en-US" dirty="0"/>
              <a:t>.</a:t>
            </a:r>
          </a:p>
          <a:p>
            <a:pPr marL="457200" indent="-457200">
              <a:buFont typeface="+mj-lt"/>
              <a:buAutoNum type="arabicPeriod"/>
            </a:pPr>
            <a:r>
              <a:rPr lang="en-US" dirty="0"/>
              <a:t>Documentation helps to build </a:t>
            </a:r>
            <a:r>
              <a:rPr lang="en-US" dirty="0">
                <a:solidFill>
                  <a:schemeClr val="tx1">
                    <a:lumMod val="60000"/>
                    <a:lumOff val="40000"/>
                  </a:schemeClr>
                </a:solidFill>
              </a:rPr>
              <a:t>(historical) provenance</a:t>
            </a:r>
            <a:r>
              <a:rPr lang="en-US" dirty="0"/>
              <a:t>.</a:t>
            </a:r>
          </a:p>
          <a:p>
            <a:pPr marL="457200" indent="-457200">
              <a:buFont typeface="+mj-lt"/>
              <a:buAutoNum type="arabicPeriod"/>
            </a:pPr>
            <a:endParaRPr lang="en-US" dirty="0"/>
          </a:p>
          <a:p>
            <a:pPr marL="0" indent="0">
              <a:buNone/>
            </a:pPr>
            <a:r>
              <a:rPr lang="en-US" dirty="0"/>
              <a:t>As qualitative researchers, how do we respond to calls for reproducibility within research? By creating and sharing comprehensive documentation for our research projects.</a:t>
            </a:r>
          </a:p>
        </p:txBody>
      </p:sp>
      <p:sp>
        <p:nvSpPr>
          <p:cNvPr id="2" name="Slide Number Placeholder 1">
            <a:extLst>
              <a:ext uri="{FF2B5EF4-FFF2-40B4-BE49-F238E27FC236}">
                <a16:creationId xmlns:a16="http://schemas.microsoft.com/office/drawing/2014/main" id="{8FEF21D1-AAF1-DE4C-FED0-E63A2A3C7A62}"/>
              </a:ext>
            </a:extLst>
          </p:cNvPr>
          <p:cNvSpPr>
            <a:spLocks noGrp="1"/>
          </p:cNvSpPr>
          <p:nvPr>
            <p:ph type="sldNum" sz="quarter" idx="12"/>
          </p:nvPr>
        </p:nvSpPr>
        <p:spPr/>
        <p:txBody>
          <a:bodyPr/>
          <a:lstStyle/>
          <a:p>
            <a:fld id="{016687C5-7511-7743-B429-3BDBE272F28B}" type="slidenum">
              <a:rPr lang="en-US" smtClean="0"/>
              <a:t>19</a:t>
            </a:fld>
            <a:endParaRPr lang="en-US"/>
          </a:p>
        </p:txBody>
      </p:sp>
    </p:spTree>
    <p:extLst>
      <p:ext uri="{BB962C8B-B14F-4D97-AF65-F5344CB8AC3E}">
        <p14:creationId xmlns:p14="http://schemas.microsoft.com/office/powerpoint/2010/main" val="3614306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Thank you.</a:t>
            </a:r>
            <a:endParaRPr lang="en-GB" dirty="0"/>
          </a:p>
        </p:txBody>
      </p:sp>
      <p:sp>
        <p:nvSpPr>
          <p:cNvPr id="3" name="Text Placeholder 2"/>
          <p:cNvSpPr>
            <a:spLocks noGrp="1"/>
          </p:cNvSpPr>
          <p:nvPr>
            <p:ph type="body" idx="1"/>
          </p:nvPr>
        </p:nvSpPr>
        <p:spPr/>
        <p:txBody>
          <a:bodyPr/>
          <a:lstStyle/>
          <a:p>
            <a:r>
              <a:rPr lang="en-US" dirty="0"/>
              <a:t>Maureen Haaker</a:t>
            </a:r>
          </a:p>
          <a:p>
            <a:r>
              <a:rPr lang="en-US" dirty="0"/>
              <a:t>mahaak@essex.ac.uk</a:t>
            </a:r>
            <a:endParaRPr lang="en-GB" dirty="0"/>
          </a:p>
        </p:txBody>
      </p:sp>
      <p:sp>
        <p:nvSpPr>
          <p:cNvPr id="4" name="Slide Number Placeholder 3"/>
          <p:cNvSpPr>
            <a:spLocks noGrp="1"/>
          </p:cNvSpPr>
          <p:nvPr>
            <p:ph type="sldNum" sz="quarter" idx="12"/>
          </p:nvPr>
        </p:nvSpPr>
        <p:spPr/>
        <p:txBody>
          <a:bodyPr/>
          <a:lstStyle/>
          <a:p>
            <a:fld id="{016687C5-7511-7743-B429-3BDBE272F28B}" type="slidenum">
              <a:rPr lang="en-US" smtClean="0"/>
              <a:t>20</a:t>
            </a:fld>
            <a:endParaRPr lang="en-US"/>
          </a:p>
        </p:txBody>
      </p:sp>
    </p:spTree>
    <p:extLst>
      <p:ext uri="{BB962C8B-B14F-4D97-AF65-F5344CB8AC3E}">
        <p14:creationId xmlns:p14="http://schemas.microsoft.com/office/powerpoint/2010/main" val="1212910310"/>
      </p:ext>
    </p:extLst>
  </p:cSld>
  <p:clrMapOvr>
    <a:masterClrMapping/>
  </p:clrMapOvr>
</p:sld>
</file>

<file path=ppt/theme/theme1.xml><?xml version="1.0" encoding="utf-8"?>
<a:theme xmlns:a="http://schemas.openxmlformats.org/drawingml/2006/main" name="Office Theme">
  <a:themeElements>
    <a:clrScheme name="Custom 1">
      <a:dk1>
        <a:srgbClr val="702082"/>
      </a:dk1>
      <a:lt1>
        <a:srgbClr val="FFFFFF"/>
      </a:lt1>
      <a:dk2>
        <a:srgbClr val="212322"/>
      </a:dk2>
      <a:lt2>
        <a:srgbClr val="D9E1E2"/>
      </a:lt2>
      <a:accent1>
        <a:srgbClr val="CE0057"/>
      </a:accent1>
      <a:accent2>
        <a:srgbClr val="2B5696"/>
      </a:accent2>
      <a:accent3>
        <a:srgbClr val="008654"/>
      </a:accent3>
      <a:accent4>
        <a:srgbClr val="FF6620"/>
      </a:accent4>
      <a:accent5>
        <a:srgbClr val="00A8CE"/>
      </a:accent5>
      <a:accent6>
        <a:srgbClr val="78BD20"/>
      </a:accent6>
      <a:hlink>
        <a:srgbClr val="2B5696"/>
      </a:hlink>
      <a:folHlink>
        <a:srgbClr val="5B6770"/>
      </a:folHlink>
    </a:clrScheme>
    <a:fontScheme name="UKDS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ssiblePowerPointTemplate2024" id="{28716902-B1FF-4BE5-B7E9-C5A1596F5B93}" vid="{A6B5259B-04B9-4C9E-A385-1D5EDA5A028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3FAA4FA3BC0248A7E410512F85C813" ma:contentTypeVersion="6" ma:contentTypeDescription="Create a new document." ma:contentTypeScope="" ma:versionID="38eedc4c3b07de7e559a08ffc15910ad">
  <xsd:schema xmlns:xsd="http://www.w3.org/2001/XMLSchema" xmlns:xs="http://www.w3.org/2001/XMLSchema" xmlns:p="http://schemas.microsoft.com/office/2006/metadata/properties" xmlns:ns3="03c665af-2ae0-4ba3-b5be-bbe1ce61610a" xmlns:ns4="0a90237d-6f18-4f46-bb4c-0afefb48f5ed" targetNamespace="http://schemas.microsoft.com/office/2006/metadata/properties" ma:root="true" ma:fieldsID="a7239350cae6380426037114182bc39a" ns3:_="" ns4:_="">
    <xsd:import namespace="03c665af-2ae0-4ba3-b5be-bbe1ce61610a"/>
    <xsd:import namespace="0a90237d-6f18-4f46-bb4c-0afefb48f5e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c665af-2ae0-4ba3-b5be-bbe1ce6161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90237d-6f18-4f46-bb4c-0afefb48f5e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03c665af-2ae0-4ba3-b5be-bbe1ce61610a" xsi:nil="true"/>
  </documentManagement>
</p:properties>
</file>

<file path=customXml/itemProps1.xml><?xml version="1.0" encoding="utf-8"?>
<ds:datastoreItem xmlns:ds="http://schemas.openxmlformats.org/officeDocument/2006/customXml" ds:itemID="{FC7112D3-3E17-4FD0-A911-A23B0C479B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c665af-2ae0-4ba3-b5be-bbe1ce61610a"/>
    <ds:schemaRef ds:uri="0a90237d-6f18-4f46-bb4c-0afefb48f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E64C2F-9916-4FA3-9552-E914AC641B62}">
  <ds:schemaRefs>
    <ds:schemaRef ds:uri="http://schemas.microsoft.com/sharepoint/v3/contenttype/forms"/>
  </ds:schemaRefs>
</ds:datastoreItem>
</file>

<file path=customXml/itemProps3.xml><?xml version="1.0" encoding="utf-8"?>
<ds:datastoreItem xmlns:ds="http://schemas.openxmlformats.org/officeDocument/2006/customXml" ds:itemID="{AD60CF0A-1C05-4529-8F1F-84F37F8DB843}">
  <ds:schemaRefs>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0a90237d-6f18-4f46-bb4c-0afefb48f5ed"/>
    <ds:schemaRef ds:uri="http://schemas.openxmlformats.org/package/2006/metadata/core-properties"/>
    <ds:schemaRef ds:uri="03c665af-2ae0-4ba3-b5be-bbe1ce61610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AccessiblePowerPointTemplate2024</Template>
  <TotalTime>409</TotalTime>
  <Words>3791</Words>
  <Application>Microsoft Office PowerPoint</Application>
  <PresentationFormat>Widescreen</PresentationFormat>
  <Paragraphs>113</Paragraphs>
  <Slides>20</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Arial</vt:lpstr>
      <vt:lpstr>Calibri</vt:lpstr>
      <vt:lpstr>Helvetica</vt:lpstr>
      <vt:lpstr>Times New Roman</vt:lpstr>
      <vt:lpstr>Office Theme</vt:lpstr>
      <vt:lpstr>Documenting Reproducibility:  The Integral Role of Documentation in Transparent Qualitative Research</vt:lpstr>
      <vt:lpstr>G19:   [W]e wis brought up on ‘fit, soup, tatties... butter, eggs.. fit else? Veggies. A real... a substantial meal. I mean, we  niver got steak an' things like that.. I mean there wis meatless days, some days you couldnae get meat. I believe  we wis healthier than what my kids were. They got a’ this... a’ the goodness has gone oot o’ the grub, I think. LP: Uh-huh... you think that food's got quite a lot to do with it? G19: Well, my bringin’ up made us healthier than the brinin’ up I've gien them... comin’... wi' the things we ate. Wi' the  things that we was forced to eat or do withoot. But nowadays... baked rice... now, you got baked rice. It wis made  wi' eggs an’ there wis currants in it, an’ this wis a luxury, mind? H: Nowadays, they'd sooner buy a tin. G19: Nowadays they get a tin an’ there's nae eggs in it an' the goodness is oot o’ it. Like... have you ever had frozen  stuff an’ you've cooked it an' you feel as though it didnae taste right... Isabel wis that fat, but she wis goin’ to be a  ballet dancer an’ she wis gaun aboot like an elephant! Ken. We all laugh aboot this nowadays. They were happy,  days. Kids are nae happy nowadays. They're gettin’ too much. They're never deprived of onythin’, they get it  eventually. Even wi' the school... they're nae feart at their teachers the wey we were. The wey they were, we used  to come hame... "I got the strap" an' then get a punch up for gettin' the strap. Karen comes hame an' says to me "I  got the strap today". I says "Oh well, ging back an’ get anither een"... she thinks I should ging up an' say to the  teacher "Dinna strap my daughter". Ken fit I mean? It's a difference... they're defiant wi' the strap they were feart  at the strap... </vt:lpstr>
      <vt:lpstr>Reproducibility in Research</vt:lpstr>
      <vt:lpstr>DA-RT Guidelines for Transparency </vt:lpstr>
      <vt:lpstr>Openness in Research</vt:lpstr>
      <vt:lpstr>Providing context through documentation</vt:lpstr>
      <vt:lpstr>Affluent Worker: Interviewer comments</vt:lpstr>
      <vt:lpstr>Field notes</vt:lpstr>
      <vt:lpstr>Marsden’s reflection on “felt poverty”</vt:lpstr>
      <vt:lpstr>Sampling</vt:lpstr>
      <vt:lpstr>More on  sampling…</vt:lpstr>
      <vt:lpstr>…and even more on sampling</vt:lpstr>
      <vt:lpstr>New possibilities with changing technology</vt:lpstr>
      <vt:lpstr>Living Multicultural: blog</vt:lpstr>
      <vt:lpstr>Creative documentation</vt:lpstr>
      <vt:lpstr>Linking specific documentation to specific data</vt:lpstr>
      <vt:lpstr>Researching with children and vulnerable groups</vt:lpstr>
      <vt:lpstr>Developing an interview guide</vt:lpstr>
      <vt:lpstr>In 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Haaker, Maureen A</dc:creator>
  <cp:keywords>YYYY-MM-DD; UK Data Service</cp:keywords>
  <cp:lastModifiedBy>Haaker, Maureen A</cp:lastModifiedBy>
  <cp:revision>8</cp:revision>
  <dcterms:created xsi:type="dcterms:W3CDTF">2024-02-09T22:03:35Z</dcterms:created>
  <dcterms:modified xsi:type="dcterms:W3CDTF">2024-05-28T18:34:31Z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0x010100053FAA4FA3BC0248A7E410512F85C813</vt:lpwstr>
  </property>
</Properties>
</file>