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30"/>
  </p:normalViewPr>
  <p:slideViewPr>
    <p:cSldViewPr snapToGrid="0">
      <p:cViewPr varScale="1">
        <p:scale>
          <a:sx n="113" d="100"/>
          <a:sy n="113" d="100"/>
        </p:scale>
        <p:origin x="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79E5D-2F4C-4F79-8A0A-C77EF2E3952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A20E7-0F40-4C6A-A13D-2891916D4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649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A20E7-0F40-4C6A-A13D-2891916D495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34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AB6A26-DF3D-5740-CCE3-C9490E659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05135C-BC99-828F-7BAE-49089336A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629169-17D6-07E3-2F73-D7D75936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FCE173-642D-F5C9-35B2-A2B00BA4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FF95F5-DF7A-13B6-B4B3-73108A0D4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29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D4792-123A-AA4E-358C-04398F781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9C916D-65F7-869A-99F8-CFCDCF467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8E7215-AD4B-A23B-30E8-57F90185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ACAB32-C2F6-A768-B6EE-FB4D4CC5F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765091-104E-7AF9-266A-D4D85F1C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1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FFB23A-645C-D4DA-E394-C02CDEB29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408666-28B2-3F0A-F3F0-583D54D54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68F81D-FB1C-5D32-2ECA-36AD0203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D09000-734D-1990-921E-8CF7D3543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B5C60B-93F2-DF0F-98A6-CED7804F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679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73169B-5489-F306-AC03-39F894EAD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CB4C71-DA28-2EE1-A862-1C88E91C7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A6165E-D58F-C76C-DC8F-37473E0B9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681E81-E098-42AB-129E-876431B57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E40E7E-0DA0-A489-6CC5-58DE4B519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111EA9-4827-E0FB-A68F-60066B79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76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DFD02-EFA8-AA86-ACB5-155498E38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A6BA7B-C919-962F-57DF-8149D72A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1BF597-81FE-4A31-822E-D596715CE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E24003E-C243-24AB-41CD-1CA732A60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C871A96-CA6A-2FEB-ED47-99CF67A75D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85E9AA-5085-5295-6152-C977C38D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37BCB1-F36D-2BD6-F9D0-5E8769F5C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1CD39CA-4717-0C46-9348-C5D11A10C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57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845E0-AE96-52AF-5DF0-4631BF6E9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524F3D5-D6AB-FEB7-2715-B293AD74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090A2B-956E-13A5-3C11-EFA1C2C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AF6D40-A686-73FB-643C-B08D70F0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73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C5A047D-E861-5A2B-7D7C-7CBCB35CE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0FAEB8-15EC-E136-F2F7-8241BC55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201366-B926-9129-F11A-0752C7B1B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013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5EF3C-2594-DAC6-A73D-AA3B8C06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DBA0A8-FCD8-A21E-B3A6-F3C4BCC8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A4A56E4-D756-1499-4508-B8CE2091F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BC5F68-5912-91A4-D4FD-1C8E843B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66AC43-E03A-20E9-E03B-64AEA48C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525B8B-C0E5-4EE5-7825-1039A054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26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0FD24-B202-62B7-8093-78353217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91B901-834C-9D04-415B-D3C078F05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BAB262-0069-F8B2-2ABD-7B6D160EE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A5CAEE-7F50-E42D-0355-74884F40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E0B9BA-A690-DA05-578F-AC5EB93E7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F5EF7A-660A-CCEA-3DD4-76AD2872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58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6F5B2D-3383-BDF8-8156-232700D04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3E509D-E221-A977-D73C-2D0B25065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E2C46C-088D-FDF0-4650-5A2320537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CF1A37-E617-5F0C-23D1-742AB946D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132080-DB6D-2130-5D3C-1B31451DD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272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88205B8-BA50-0D82-8B75-01E5831E97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451444-8888-D602-3AD2-234A08D5E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63372A-7807-8C51-E5A6-E3F176BA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A76A65-594C-11BC-179F-FA35F8EE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0F4BF0-A76F-79DE-F943-50B5B7AE4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19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6D8DDCC-B54A-3B61-9575-FD34485EF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3F1226-7DDE-D3D3-C514-0E41A29D9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12CBE4-3356-FD62-9375-23A70CD48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BA7697-6FC6-406B-81C8-255C48D706C4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E9CBC7-2597-16F1-15FF-DC198220D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048E8B-984A-D8F0-8F09-9512205BC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2AF600-66BE-4E11-92F6-5739079D1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23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uniprot.org/uniprotkb/A0A3B5YYA4/entry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uniprot.org/uniprotkb/A0A3B6DL62/entry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uniprot.org/uniprotkb/A0A3B5ZPA1/entry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obscurité, Néon, léger, nuit&#10;&#10;Description générée automatiquement">
            <a:extLst>
              <a:ext uri="{FF2B5EF4-FFF2-40B4-BE49-F238E27FC236}">
                <a16:creationId xmlns:a16="http://schemas.microsoft.com/office/drawing/2014/main" id="{577F0893-B0AA-C4AB-78A8-380198AD34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9" t="8709" r="34415" b="-1425"/>
          <a:stretch/>
        </p:blipFill>
        <p:spPr>
          <a:xfrm>
            <a:off x="3126657" y="139176"/>
            <a:ext cx="5142271" cy="63949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3251CD-64C7-DA97-81D7-89D2B5DBEDFC}"/>
              </a:ext>
            </a:extLst>
          </p:cNvPr>
          <p:cNvSpPr txBox="1"/>
          <p:nvPr/>
        </p:nvSpPr>
        <p:spPr>
          <a:xfrm>
            <a:off x="4340026" y="4915803"/>
            <a:ext cx="357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TaDGK1 : </a:t>
            </a:r>
            <a:r>
              <a:rPr lang="fr-FR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A0A3B5YYA4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CB8B08-6DDD-C37B-A453-751800D1E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83" y="0"/>
            <a:ext cx="2781300" cy="25781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B6FB08-E5DE-DF6F-20A8-B791ECFAC83C}"/>
              </a:ext>
            </a:extLst>
          </p:cNvPr>
          <p:cNvSpPr txBox="1"/>
          <p:nvPr/>
        </p:nvSpPr>
        <p:spPr>
          <a:xfrm>
            <a:off x="0" y="5918605"/>
            <a:ext cx="12192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Figure S5. </a:t>
            </a:r>
            <a:r>
              <a:rPr lang="fr-FR" sz="1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Predicted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 structures of TaDGK1, TaDGK5, </a:t>
            </a:r>
            <a:r>
              <a:rPr lang="fr-FR" sz="1400" dirty="0">
                <a:latin typeface="Palatino Linotype" panose="02040502050505030304" pitchFamily="18" charset="0"/>
              </a:rPr>
              <a:t>TaPI-PLC2_1A , 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TaPLD1, TaPLD9 and TaPLD10. The structures </a:t>
            </a:r>
            <a:r>
              <a:rPr lang="fr-FR" sz="1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were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predicted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 by </a:t>
            </a:r>
            <a:r>
              <a:rPr lang="fr-FR" sz="1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Alphafold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 [and </a:t>
            </a:r>
            <a:r>
              <a:rPr lang="fr-FR" sz="1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represented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 by the </a:t>
            </a:r>
            <a:r>
              <a:rPr lang="fr-FR" sz="1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PyMOL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Molecular</a:t>
            </a:r>
            <a:r>
              <a:rPr lang="fr-FR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 Graphics System, Version 2.0 Schrödinger, LLC. </a:t>
            </a:r>
            <a:r>
              <a:rPr lang="en-US" sz="1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The predicted structures are colored based on the confidence with which each part of the protein is modelled. </a:t>
            </a:r>
            <a:r>
              <a:rPr lang="fr-FR" sz="1400" dirty="0">
                <a:latin typeface="Palatino Linotype" panose="02040502050505030304" pitchFamily="18" charset="0"/>
              </a:rPr>
              <a:t>The </a:t>
            </a:r>
            <a:r>
              <a:rPr lang="fr-FR" sz="1400" dirty="0" err="1">
                <a:latin typeface="Palatino Linotype" panose="02040502050505030304" pitchFamily="18" charset="0"/>
              </a:rPr>
              <a:t>predicted</a:t>
            </a:r>
            <a:r>
              <a:rPr lang="fr-FR" sz="1400" dirty="0">
                <a:latin typeface="Palatino Linotype" panose="02040502050505030304" pitchFamily="18" charset="0"/>
              </a:rPr>
              <a:t> local distance </a:t>
            </a:r>
            <a:r>
              <a:rPr lang="fr-FR" sz="1400" dirty="0" err="1">
                <a:latin typeface="Palatino Linotype" panose="02040502050505030304" pitchFamily="18" charset="0"/>
              </a:rPr>
              <a:t>difference</a:t>
            </a:r>
            <a:r>
              <a:rPr lang="fr-FR" sz="1400" dirty="0">
                <a:latin typeface="Palatino Linotype" panose="02040502050505030304" pitchFamily="18" charset="0"/>
              </a:rPr>
              <a:t> test (</a:t>
            </a:r>
            <a:r>
              <a:rPr lang="fr-FR" sz="1400" dirty="0" err="1">
                <a:latin typeface="Palatino Linotype" panose="02040502050505030304" pitchFamily="18" charset="0"/>
              </a:rPr>
              <a:t>pLDDT</a:t>
            </a:r>
            <a:r>
              <a:rPr lang="fr-FR" sz="1400" dirty="0">
                <a:latin typeface="Palatino Linotype" panose="02040502050505030304" pitchFamily="18" charset="0"/>
              </a:rPr>
              <a:t>) </a:t>
            </a:r>
            <a:r>
              <a:rPr lang="fr-FR" sz="1400" dirty="0" err="1">
                <a:latin typeface="Palatino Linotype" panose="02040502050505030304" pitchFamily="18" charset="0"/>
              </a:rPr>
              <a:t>is</a:t>
            </a:r>
            <a:r>
              <a:rPr lang="fr-FR" sz="1400" dirty="0">
                <a:latin typeface="Palatino Linotype" panose="02040502050505030304" pitchFamily="18" charset="0"/>
              </a:rPr>
              <a:t> a per-</a:t>
            </a:r>
            <a:r>
              <a:rPr lang="fr-FR" sz="1400" dirty="0" err="1">
                <a:latin typeface="Palatino Linotype" panose="02040502050505030304" pitchFamily="18" charset="0"/>
              </a:rPr>
              <a:t>residue</a:t>
            </a:r>
            <a:r>
              <a:rPr lang="fr-FR" sz="1400" dirty="0">
                <a:latin typeface="Palatino Linotype" panose="02040502050505030304" pitchFamily="18" charset="0"/>
              </a:rPr>
              <a:t> </a:t>
            </a:r>
            <a:r>
              <a:rPr lang="fr-FR" sz="1400" dirty="0" err="1">
                <a:latin typeface="Palatino Linotype" panose="02040502050505030304" pitchFamily="18" charset="0"/>
              </a:rPr>
              <a:t>measure</a:t>
            </a:r>
            <a:r>
              <a:rPr lang="fr-FR" sz="1400" dirty="0">
                <a:latin typeface="Palatino Linotype" panose="02040502050505030304" pitchFamily="18" charset="0"/>
              </a:rPr>
              <a:t> of local confidence. It </a:t>
            </a:r>
            <a:r>
              <a:rPr lang="fr-FR" sz="1400" dirty="0" err="1">
                <a:latin typeface="Palatino Linotype" panose="02040502050505030304" pitchFamily="18" charset="0"/>
              </a:rPr>
              <a:t>is</a:t>
            </a:r>
            <a:r>
              <a:rPr lang="fr-FR" sz="1400" dirty="0">
                <a:latin typeface="Palatino Linotype" panose="02040502050505030304" pitchFamily="18" charset="0"/>
              </a:rPr>
              <a:t> </a:t>
            </a:r>
            <a:r>
              <a:rPr lang="fr-FR" sz="1400" dirty="0" err="1">
                <a:latin typeface="Palatino Linotype" panose="02040502050505030304" pitchFamily="18" charset="0"/>
              </a:rPr>
              <a:t>scaled</a:t>
            </a:r>
            <a:r>
              <a:rPr lang="fr-FR" sz="1400" dirty="0">
                <a:latin typeface="Palatino Linotype" panose="02040502050505030304" pitchFamily="18" charset="0"/>
              </a:rPr>
              <a:t> </a:t>
            </a:r>
            <a:r>
              <a:rPr lang="fr-FR" sz="1400" dirty="0" err="1">
                <a:latin typeface="Palatino Linotype" panose="02040502050505030304" pitchFamily="18" charset="0"/>
              </a:rPr>
              <a:t>from</a:t>
            </a:r>
            <a:r>
              <a:rPr lang="fr-FR" sz="1400" dirty="0">
                <a:latin typeface="Palatino Linotype" panose="02040502050505030304" pitchFamily="18" charset="0"/>
              </a:rPr>
              <a:t> 0 to 100, </a:t>
            </a:r>
            <a:r>
              <a:rPr lang="fr-FR" sz="1400" dirty="0" err="1">
                <a:latin typeface="Palatino Linotype" panose="02040502050505030304" pitchFamily="18" charset="0"/>
              </a:rPr>
              <a:t>with</a:t>
            </a:r>
            <a:r>
              <a:rPr lang="fr-FR" sz="1400" dirty="0">
                <a:latin typeface="Palatino Linotype" panose="02040502050505030304" pitchFamily="18" charset="0"/>
              </a:rPr>
              <a:t> </a:t>
            </a:r>
            <a:r>
              <a:rPr lang="fr-FR" sz="1400" dirty="0" err="1">
                <a:latin typeface="Palatino Linotype" panose="02040502050505030304" pitchFamily="18" charset="0"/>
              </a:rPr>
              <a:t>higher</a:t>
            </a:r>
            <a:r>
              <a:rPr lang="fr-FR" sz="1400" dirty="0">
                <a:latin typeface="Palatino Linotype" panose="02040502050505030304" pitchFamily="18" charset="0"/>
              </a:rPr>
              <a:t> scores </a:t>
            </a:r>
            <a:r>
              <a:rPr lang="fr-FR" sz="1400" dirty="0" err="1">
                <a:latin typeface="Palatino Linotype" panose="02040502050505030304" pitchFamily="18" charset="0"/>
              </a:rPr>
              <a:t>indicating</a:t>
            </a:r>
            <a:r>
              <a:rPr lang="fr-FR" sz="1400" dirty="0">
                <a:latin typeface="Palatino Linotype" panose="02040502050505030304" pitchFamily="18" charset="0"/>
              </a:rPr>
              <a:t> </a:t>
            </a:r>
            <a:r>
              <a:rPr lang="fr-FR" sz="1400" dirty="0" err="1">
                <a:latin typeface="Palatino Linotype" panose="02040502050505030304" pitchFamily="18" charset="0"/>
              </a:rPr>
              <a:t>higher</a:t>
            </a:r>
            <a:r>
              <a:rPr lang="fr-FR" sz="1400" dirty="0">
                <a:latin typeface="Palatino Linotype" panose="02040502050505030304" pitchFamily="18" charset="0"/>
              </a:rPr>
              <a:t> confidence and </a:t>
            </a:r>
            <a:r>
              <a:rPr lang="fr-FR" sz="1400" dirty="0" err="1">
                <a:latin typeface="Palatino Linotype" panose="02040502050505030304" pitchFamily="18" charset="0"/>
              </a:rPr>
              <a:t>usually</a:t>
            </a:r>
            <a:r>
              <a:rPr lang="fr-FR" sz="1400" dirty="0">
                <a:latin typeface="Palatino Linotype" panose="02040502050505030304" pitchFamily="18" charset="0"/>
              </a:rPr>
              <a:t> a more </a:t>
            </a:r>
            <a:r>
              <a:rPr lang="fr-FR" sz="1400" dirty="0" err="1">
                <a:latin typeface="Palatino Linotype" panose="02040502050505030304" pitchFamily="18" charset="0"/>
              </a:rPr>
              <a:t>accurate</a:t>
            </a:r>
            <a:r>
              <a:rPr lang="fr-FR" sz="1400" dirty="0">
                <a:latin typeface="Palatino Linotype" panose="02040502050505030304" pitchFamily="18" charset="0"/>
              </a:rPr>
              <a:t> </a:t>
            </a:r>
            <a:r>
              <a:rPr lang="fr-FR" sz="1400" dirty="0" err="1">
                <a:latin typeface="Palatino Linotype" panose="02040502050505030304" pitchFamily="18" charset="0"/>
              </a:rPr>
              <a:t>prediction</a:t>
            </a:r>
            <a:r>
              <a:rPr lang="fr-FR" sz="1400" dirty="0">
                <a:latin typeface="Palatino Linotype" panose="02040502050505030304" pitchFamily="18" charset="0"/>
              </a:rPr>
              <a:t>.</a:t>
            </a:r>
          </a:p>
          <a:p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145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73251CD-64C7-DA97-81D7-89D2B5DBEDFC}"/>
              </a:ext>
            </a:extLst>
          </p:cNvPr>
          <p:cNvSpPr txBox="1"/>
          <p:nvPr/>
        </p:nvSpPr>
        <p:spPr>
          <a:xfrm>
            <a:off x="4758813" y="6243484"/>
            <a:ext cx="360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TaDGK5 : </a:t>
            </a:r>
            <a:r>
              <a:rPr lang="fr-FR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A0A3B6DL62</a:t>
            </a:r>
            <a:endParaRPr lang="fr-FR" dirty="0"/>
          </a:p>
        </p:txBody>
      </p:sp>
      <p:pic>
        <p:nvPicPr>
          <p:cNvPr id="3" name="Image 2" descr="Une image contenant léger, art, obscurité, Bleu Majorelle&#10;&#10;Description générée automatiquement">
            <a:extLst>
              <a:ext uri="{FF2B5EF4-FFF2-40B4-BE49-F238E27FC236}">
                <a16:creationId xmlns:a16="http://schemas.microsoft.com/office/drawing/2014/main" id="{A24FA0DD-C43F-D67C-DD28-E2B4321870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5" t="14233" r="32163" b="4341"/>
          <a:stretch/>
        </p:blipFill>
        <p:spPr>
          <a:xfrm>
            <a:off x="3234813" y="127820"/>
            <a:ext cx="5309419" cy="591448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5E04B4-937D-873D-8C48-BC4C84F60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813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90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73251CD-64C7-DA97-81D7-89D2B5DBEDFC}"/>
              </a:ext>
            </a:extLst>
          </p:cNvPr>
          <p:cNvSpPr txBox="1"/>
          <p:nvPr/>
        </p:nvSpPr>
        <p:spPr>
          <a:xfrm>
            <a:off x="4758813" y="6243484"/>
            <a:ext cx="360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TaPI-PLC2_1A : </a:t>
            </a:r>
            <a:r>
              <a:rPr lang="fr-FR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A0A3B5ZPA1</a:t>
            </a:r>
            <a:endParaRPr lang="fr-FR" dirty="0"/>
          </a:p>
        </p:txBody>
      </p:sp>
      <p:pic>
        <p:nvPicPr>
          <p:cNvPr id="4" name="Image 3" descr="Une image contenant art, Bleu Majorelle, Bleu électrique, capture d’écran&#10;&#10;Description générée automatiquement">
            <a:extLst>
              <a:ext uri="{FF2B5EF4-FFF2-40B4-BE49-F238E27FC236}">
                <a16:creationId xmlns:a16="http://schemas.microsoft.com/office/drawing/2014/main" id="{6377B030-84E0-1183-24D3-2F43437DF8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2" r="23340"/>
          <a:stretch/>
        </p:blipFill>
        <p:spPr>
          <a:xfrm>
            <a:off x="2623395" y="-325410"/>
            <a:ext cx="7580670" cy="67535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59725F-2DB2-5043-DBE5-2175682EA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813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7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73251CD-64C7-DA97-81D7-89D2B5DBEDFC}"/>
              </a:ext>
            </a:extLst>
          </p:cNvPr>
          <p:cNvSpPr txBox="1"/>
          <p:nvPr/>
        </p:nvSpPr>
        <p:spPr>
          <a:xfrm>
            <a:off x="4758813" y="6243484"/>
            <a:ext cx="360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TaPLD1 : </a:t>
            </a: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A0A3B5YR57</a:t>
            </a:r>
            <a:endParaRPr lang="fr-FR" dirty="0"/>
          </a:p>
        </p:txBody>
      </p:sp>
      <p:pic>
        <p:nvPicPr>
          <p:cNvPr id="3" name="Image 2" descr="Une image contenant art, Art fractal, Bleu Majorelle, Caractère coloré&#10;&#10;Description générée automatiquement">
            <a:extLst>
              <a:ext uri="{FF2B5EF4-FFF2-40B4-BE49-F238E27FC236}">
                <a16:creationId xmlns:a16="http://schemas.microsoft.com/office/drawing/2014/main" id="{356EC281-4E30-BEF9-9683-769FD3F7CD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0" r="30265"/>
          <a:stretch/>
        </p:blipFill>
        <p:spPr>
          <a:xfrm>
            <a:off x="2713703" y="-515655"/>
            <a:ext cx="6420465" cy="694380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4B5D64-E590-F6E8-31B7-FF4EE0AE2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813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02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73251CD-64C7-DA97-81D7-89D2B5DBEDFC}"/>
              </a:ext>
            </a:extLst>
          </p:cNvPr>
          <p:cNvSpPr txBox="1"/>
          <p:nvPr/>
        </p:nvSpPr>
        <p:spPr>
          <a:xfrm>
            <a:off x="4758813" y="6243484"/>
            <a:ext cx="360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TaPLD9 : </a:t>
            </a: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A0A3B5ZUY7</a:t>
            </a:r>
            <a:endParaRPr lang="fr-FR" dirty="0"/>
          </a:p>
        </p:txBody>
      </p:sp>
      <p:pic>
        <p:nvPicPr>
          <p:cNvPr id="4" name="Image 3" descr="Une image contenant obscurité, art, capture d’écran, léger&#10;&#10;Description générée automatiquement">
            <a:extLst>
              <a:ext uri="{FF2B5EF4-FFF2-40B4-BE49-F238E27FC236}">
                <a16:creationId xmlns:a16="http://schemas.microsoft.com/office/drawing/2014/main" id="{29514CA8-2C01-2FB3-67B6-7DF126EACF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1" r="29601"/>
          <a:stretch/>
        </p:blipFill>
        <p:spPr>
          <a:xfrm>
            <a:off x="3242187" y="-130355"/>
            <a:ext cx="5707625" cy="63738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60C639C-02DC-FA61-6A1F-904FC28C4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813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29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73251CD-64C7-DA97-81D7-89D2B5DBEDFC}"/>
              </a:ext>
            </a:extLst>
          </p:cNvPr>
          <p:cNvSpPr txBox="1"/>
          <p:nvPr/>
        </p:nvSpPr>
        <p:spPr>
          <a:xfrm>
            <a:off x="5043949" y="6279994"/>
            <a:ext cx="360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TaPLD10 : </a:t>
            </a: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A0A3B5ZZR4</a:t>
            </a:r>
            <a:endParaRPr lang="fr-FR" dirty="0"/>
          </a:p>
        </p:txBody>
      </p:sp>
      <p:pic>
        <p:nvPicPr>
          <p:cNvPr id="3" name="Image 2" descr="Une image contenant art, capture d’écran, Art fractal, obscurité&#10;&#10;Description générée automatiquement">
            <a:extLst>
              <a:ext uri="{FF2B5EF4-FFF2-40B4-BE49-F238E27FC236}">
                <a16:creationId xmlns:a16="http://schemas.microsoft.com/office/drawing/2014/main" id="{9954001C-CD94-3BCA-906E-319991853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2" t="16315" r="36053" b="10172"/>
          <a:stretch/>
        </p:blipFill>
        <p:spPr>
          <a:xfrm>
            <a:off x="3038168" y="-147484"/>
            <a:ext cx="5830528" cy="629412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176BDD-011B-56FD-B0A6-E95A543E2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813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708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116</Words>
  <Application>Microsoft Macintosh PowerPoint</Application>
  <PresentationFormat>Grand écran</PresentationFormat>
  <Paragraphs>8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Palatino Linotype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Lucas Amokrane</dc:creator>
  <cp:lastModifiedBy>Eric Ruelland</cp:lastModifiedBy>
  <cp:revision>5</cp:revision>
  <dcterms:created xsi:type="dcterms:W3CDTF">2024-05-03T07:29:56Z</dcterms:created>
  <dcterms:modified xsi:type="dcterms:W3CDTF">2024-05-16T10:41:20Z</dcterms:modified>
</cp:coreProperties>
</file>