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8229600" cy="1463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065" userDrawn="1">
          <p15:clr>
            <a:srgbClr val="A4A3A4"/>
          </p15:clr>
        </p15:guide>
        <p15:guide id="3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050" y="96"/>
      </p:cViewPr>
      <p:guideLst>
        <p:guide orient="horz" pos="3120"/>
        <p:guide pos="4065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05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15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654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973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93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736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7859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5997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22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128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976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561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32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s://europepmc.org/" TargetMode="External"/><Relationship Id="rId18" Type="http://schemas.openxmlformats.org/officeDocument/2006/relationships/hyperlink" Target="https://oaister.on.worldcat.org/discovery" TargetMode="External"/><Relationship Id="rId26" Type="http://schemas.openxmlformats.org/officeDocument/2006/relationships/image" Target="../media/image12.png"/><Relationship Id="rId3" Type="http://schemas.openxmlformats.org/officeDocument/2006/relationships/image" Target="../media/image2.gif"/><Relationship Id="rId21" Type="http://schemas.openxmlformats.org/officeDocument/2006/relationships/image" Target="../media/image10.png"/><Relationship Id="rId7" Type="http://schemas.openxmlformats.org/officeDocument/2006/relationships/hyperlink" Target="https://dissem.in/" TargetMode="External"/><Relationship Id="rId12" Type="http://schemas.openxmlformats.org/officeDocument/2006/relationships/image" Target="../media/image6.png"/><Relationship Id="rId17" Type="http://schemas.openxmlformats.org/officeDocument/2006/relationships/hyperlink" Target="https://www.oclc.org/en/oaister.html" TargetMode="External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hyperlink" Target="https://osf.io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hyperlink" Target="https://core.ac.uk/" TargetMode="External"/><Relationship Id="rId2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ww.base-search.net/about/en/about_sources_date.php?" TargetMode="External"/><Relationship Id="rId15" Type="http://schemas.openxmlformats.org/officeDocument/2006/relationships/hyperlink" Target="https://explore.openaire.eu/" TargetMode="External"/><Relationship Id="rId23" Type="http://schemas.openxmlformats.org/officeDocument/2006/relationships/hyperlink" Target="https://open-access.network/startseite" TargetMode="External"/><Relationship Id="rId28" Type="http://schemas.openxmlformats.org/officeDocument/2006/relationships/image" Target="../media/image14.png"/><Relationship Id="rId10" Type="http://schemas.openxmlformats.org/officeDocument/2006/relationships/image" Target="../media/image5.jpg"/><Relationship Id="rId19" Type="http://schemas.openxmlformats.org/officeDocument/2006/relationships/image" Target="../media/image9.png"/><Relationship Id="rId4" Type="http://schemas.openxmlformats.org/officeDocument/2006/relationships/hyperlink" Target="https://www.base-search.net/" TargetMode="External"/><Relationship Id="rId9" Type="http://schemas.openxmlformats.org/officeDocument/2006/relationships/hyperlink" Target="https://openalex.org/" TargetMode="External"/><Relationship Id="rId14" Type="http://schemas.openxmlformats.org/officeDocument/2006/relationships/image" Target="../media/image7.jpg"/><Relationship Id="rId22" Type="http://schemas.openxmlformats.org/officeDocument/2006/relationships/hyperlink" Target="https://share.osf.io/" TargetMode="External"/><Relationship Id="rId27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npaywall.org/" TargetMode="External"/><Relationship Id="rId13" Type="http://schemas.openxmlformats.org/officeDocument/2006/relationships/hyperlink" Target="https://journalcheckertool.org/" TargetMode="External"/><Relationship Id="rId18" Type="http://schemas.openxmlformats.org/officeDocument/2006/relationships/hyperlink" Target="https://www.doabooks.org/" TargetMode="External"/><Relationship Id="rId3" Type="http://schemas.openxmlformats.org/officeDocument/2006/relationships/image" Target="../media/image15.png"/><Relationship Id="rId21" Type="http://schemas.openxmlformats.org/officeDocument/2006/relationships/hyperlink" Target="https://open-access.network/startseite" TargetMode="External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17" Type="http://schemas.openxmlformats.org/officeDocument/2006/relationships/image" Target="../media/image21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hyperlink" Target="https://oabooks-toolkit.org/" TargetMode="External"/><Relationship Id="rId20" Type="http://schemas.openxmlformats.org/officeDocument/2006/relationships/hyperlink" Target="https://doaj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oahelper.org/https:/www.oahelper.org/https:/www.oahelper.org/" TargetMode="External"/><Relationship Id="rId11" Type="http://schemas.openxmlformats.org/officeDocument/2006/relationships/image" Target="../media/image13.png"/><Relationship Id="rId24" Type="http://schemas.openxmlformats.org/officeDocument/2006/relationships/image" Target="../media/image12.png"/><Relationship Id="rId5" Type="http://schemas.openxmlformats.org/officeDocument/2006/relationships/image" Target="../media/image16.png"/><Relationship Id="rId15" Type="http://schemas.openxmlformats.org/officeDocument/2006/relationships/hyperlink" Target="https://www.oapen.org/" TargetMode="External"/><Relationship Id="rId23" Type="http://schemas.openxmlformats.org/officeDocument/2006/relationships/image" Target="../media/image11.png"/><Relationship Id="rId10" Type="http://schemas.openxmlformats.org/officeDocument/2006/relationships/hyperlink" Target="https://service.tib.eu/bison/" TargetMode="External"/><Relationship Id="rId19" Type="http://schemas.openxmlformats.org/officeDocument/2006/relationships/image" Target="../media/image22.png"/><Relationship Id="rId4" Type="http://schemas.openxmlformats.org/officeDocument/2006/relationships/hyperlink" Target="https://oa.works/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0.png"/><Relationship Id="rId22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Hintergrund"/>
          <p:cNvGrpSpPr/>
          <p:nvPr/>
        </p:nvGrpSpPr>
        <p:grpSpPr>
          <a:xfrm>
            <a:off x="-10910" y="-12032"/>
            <a:ext cx="7049384" cy="10034337"/>
            <a:chOff x="-168442" y="-169165"/>
            <a:chExt cx="7254298" cy="10228847"/>
          </a:xfrm>
        </p:grpSpPr>
        <p:pic>
          <p:nvPicPr>
            <p:cNvPr id="62" name="Image 0" descr="preencoded.png"/>
            <p:cNvPicPr>
              <a:picLocks noChangeAspect="1"/>
            </p:cNvPicPr>
            <p:nvPr/>
          </p:nvPicPr>
          <p:blipFill rotWithShape="1">
            <a:blip r:embed="rId2"/>
            <a:srcRect l="32646" r="23701"/>
            <a:stretch/>
          </p:blipFill>
          <p:spPr>
            <a:xfrm>
              <a:off x="-168442" y="-169165"/>
              <a:ext cx="7254298" cy="10228847"/>
            </a:xfrm>
            <a:prstGeom prst="rect">
              <a:avLst/>
            </a:prstGeom>
          </p:spPr>
        </p:pic>
        <p:sp>
          <p:nvSpPr>
            <p:cNvPr id="63" name="Shape 0"/>
            <p:cNvSpPr/>
            <p:nvPr/>
          </p:nvSpPr>
          <p:spPr>
            <a:xfrm>
              <a:off x="-168442" y="-169165"/>
              <a:ext cx="7254298" cy="10228847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/>
          </p:spPr>
        </p:sp>
      </p:grpSp>
      <p:sp>
        <p:nvSpPr>
          <p:cNvPr id="60" name="Titel"/>
          <p:cNvSpPr/>
          <p:nvPr/>
        </p:nvSpPr>
        <p:spPr>
          <a:xfrm>
            <a:off x="466664" y="324613"/>
            <a:ext cx="2624125" cy="337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94"/>
              </a:lnSpc>
            </a:pPr>
            <a:r>
              <a:rPr lang="en-US" sz="20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Open-Access-</a:t>
            </a:r>
            <a:r>
              <a:rPr lang="en-US" sz="2000" b="1" dirty="0" err="1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Literatur</a:t>
            </a:r>
            <a:r>
              <a:rPr lang="en-US" sz="20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finden</a:t>
            </a:r>
            <a:endParaRPr lang="en-US" sz="2000" dirty="0"/>
          </a:p>
        </p:txBody>
      </p:sp>
      <p:sp>
        <p:nvSpPr>
          <p:cNvPr id="61" name="Untertitel"/>
          <p:cNvSpPr/>
          <p:nvPr/>
        </p:nvSpPr>
        <p:spPr>
          <a:xfrm>
            <a:off x="466663" y="661764"/>
            <a:ext cx="6153999" cy="546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de-DE" sz="1400" b="1" dirty="0">
                <a:cs typeface="Arial" panose="020B0604020202020204" pitchFamily="34" charset="0"/>
              </a:rPr>
              <a:t>Zahlreiche Suchmaschinen sind auf Open-Access-Fachpublikationen spezialisiert und ermöglichen den weltweiten, kostenfreien Zugang auf Volltexte.</a:t>
            </a:r>
          </a:p>
        </p:txBody>
      </p:sp>
      <p:pic>
        <p:nvPicPr>
          <p:cNvPr id="22" name="Logo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1" r="78460"/>
          <a:stretch/>
        </p:blipFill>
        <p:spPr>
          <a:xfrm>
            <a:off x="1209708" y="1314450"/>
            <a:ext cx="304735" cy="367024"/>
          </a:xfrm>
          <a:prstGeom prst="rect">
            <a:avLst/>
          </a:prstGeom>
        </p:spPr>
      </p:pic>
      <p:sp>
        <p:nvSpPr>
          <p:cNvPr id="2" name="Titel 1"/>
          <p:cNvSpPr txBox="1"/>
          <p:nvPr/>
        </p:nvSpPr>
        <p:spPr>
          <a:xfrm>
            <a:off x="476250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BASE</a:t>
            </a:r>
            <a:endParaRPr lang="de-DE" sz="1200" b="1" dirty="0"/>
          </a:p>
        </p:txBody>
      </p:sp>
      <p:sp>
        <p:nvSpPr>
          <p:cNvPr id="12" name="Textfeld 1"/>
          <p:cNvSpPr txBox="1"/>
          <p:nvPr/>
        </p:nvSpPr>
        <p:spPr>
          <a:xfrm>
            <a:off x="497979" y="1987666"/>
            <a:ext cx="1728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Die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Bielefeld Academic Search Engine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ist eine der weltweit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größten wissenschaftlichen Such-maschinen.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Der Index umfasst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sehr viele Dokumente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von mehr als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11.000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5"/>
              </a:rPr>
              <a:t>Datenlieferanten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mit wachsender Tendenz. Die Mehrheit der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Inhalte ist open </a:t>
            </a:r>
            <a:r>
              <a:rPr lang="de-DE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access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.</a:t>
            </a:r>
            <a:endParaRPr lang="de-DE" sz="1100" dirty="0"/>
          </a:p>
        </p:txBody>
      </p:sp>
      <p:pic>
        <p:nvPicPr>
          <p:cNvPr id="52" name="Log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07" y="1352944"/>
            <a:ext cx="354286" cy="360000"/>
          </a:xfrm>
          <a:prstGeom prst="rect">
            <a:avLst/>
          </a:prstGeom>
        </p:spPr>
      </p:pic>
      <p:sp>
        <p:nvSpPr>
          <p:cNvPr id="3" name="Titel 2"/>
          <p:cNvSpPr txBox="1"/>
          <p:nvPr/>
        </p:nvSpPr>
        <p:spPr>
          <a:xfrm>
            <a:off x="2562225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Dissemin</a:t>
            </a:r>
            <a:endParaRPr lang="de-DE" sz="1200" b="1" dirty="0"/>
          </a:p>
        </p:txBody>
      </p:sp>
      <p:sp>
        <p:nvSpPr>
          <p:cNvPr id="13" name="Textfeld 2"/>
          <p:cNvSpPr txBox="1"/>
          <p:nvPr/>
        </p:nvSpPr>
        <p:spPr>
          <a:xfrm>
            <a:off x="2620050" y="1987666"/>
            <a:ext cx="1656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7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Dissemin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unterstützt Autor*innen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bei der Zweitveröffentlichung ihrer Publikation. Es wird geprüft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ob Publikationen hinter Bezahlschranken ("</a:t>
            </a:r>
            <a:r>
              <a:rPr lang="de-DE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Paywall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") von den Verfasser*innen in ein Repositorium hochgeladen werden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können.</a:t>
            </a:r>
            <a:endParaRPr lang="de-DE" sz="1200" dirty="0"/>
          </a:p>
        </p:txBody>
      </p:sp>
      <p:pic>
        <p:nvPicPr>
          <p:cNvPr id="57" name="Logo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25" y="1348956"/>
            <a:ext cx="360000" cy="360000"/>
          </a:xfrm>
          <a:prstGeom prst="rect">
            <a:avLst/>
          </a:prstGeom>
        </p:spPr>
      </p:pic>
      <p:sp>
        <p:nvSpPr>
          <p:cNvPr id="4" name="Titel 3"/>
          <p:cNvSpPr txBox="1"/>
          <p:nvPr/>
        </p:nvSpPr>
        <p:spPr>
          <a:xfrm>
            <a:off x="4648200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 smtClean="0"/>
              <a:t>OpenAlex</a:t>
            </a:r>
            <a:endParaRPr lang="de-DE" sz="1200" b="1" dirty="0"/>
          </a:p>
        </p:txBody>
      </p:sp>
      <p:sp>
        <p:nvSpPr>
          <p:cNvPr id="14" name="Textfeld 3"/>
          <p:cNvSpPr txBox="1"/>
          <p:nvPr/>
        </p:nvSpPr>
        <p:spPr>
          <a:xfrm>
            <a:off x="4706025" y="1987666"/>
            <a:ext cx="1692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9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OpenAlex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ist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ein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umfassender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K</a:t>
            </a:r>
            <a:r>
              <a:rPr lang="en-US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atalog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/>
              <a:t>des globalen Forschungs-systems. Er enthält mehr als 250 Mill. </a:t>
            </a:r>
            <a:r>
              <a:rPr lang="de-DE" sz="1100" dirty="0" err="1" smtClean="0"/>
              <a:t>wissenschaft-liche</a:t>
            </a:r>
            <a:r>
              <a:rPr lang="de-DE" sz="1100" dirty="0" smtClean="0"/>
              <a:t> </a:t>
            </a:r>
            <a:r>
              <a:rPr lang="de-DE" sz="1100" dirty="0"/>
              <a:t>Arbeiten (+ Open-Access-Status), </a:t>
            </a:r>
            <a:r>
              <a:rPr lang="de-DE" sz="1100" dirty="0" smtClean="0"/>
              <a:t>Autor-*innen</a:t>
            </a:r>
            <a:r>
              <a:rPr lang="de-DE" sz="1100" dirty="0"/>
              <a:t>, Institutionen </a:t>
            </a:r>
            <a:r>
              <a:rPr lang="de-DE" sz="1100" dirty="0" smtClean="0"/>
              <a:t>etc., inklusive nicht-englischer </a:t>
            </a:r>
            <a:r>
              <a:rPr lang="de-DE" sz="1100" dirty="0"/>
              <a:t>Sprachen </a:t>
            </a:r>
            <a:r>
              <a:rPr lang="de-DE" sz="1100" dirty="0" smtClean="0"/>
              <a:t>und Werke aus </a:t>
            </a:r>
            <a:r>
              <a:rPr lang="de-DE" sz="1100" dirty="0"/>
              <a:t>dem globalen Süden</a:t>
            </a:r>
            <a:r>
              <a:rPr lang="de-DE" sz="1100" dirty="0" smtClean="0"/>
              <a:t>.</a:t>
            </a:r>
            <a:endParaRPr lang="de-DE" sz="1200" dirty="0"/>
          </a:p>
        </p:txBody>
      </p:sp>
      <p:pic>
        <p:nvPicPr>
          <p:cNvPr id="31" name="Logo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75" y="4062543"/>
            <a:ext cx="360000" cy="360000"/>
          </a:xfrm>
          <a:prstGeom prst="rect">
            <a:avLst/>
          </a:prstGeom>
        </p:spPr>
      </p:pic>
      <p:sp>
        <p:nvSpPr>
          <p:cNvPr id="35" name="Titel 4"/>
          <p:cNvSpPr txBox="1"/>
          <p:nvPr/>
        </p:nvSpPr>
        <p:spPr>
          <a:xfrm>
            <a:off x="476250" y="4471745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CORE</a:t>
            </a:r>
            <a:endParaRPr lang="de-DE" sz="1200" b="1" dirty="0"/>
          </a:p>
        </p:txBody>
      </p:sp>
      <p:sp>
        <p:nvSpPr>
          <p:cNvPr id="36" name="Textfeld 4"/>
          <p:cNvSpPr txBox="1"/>
          <p:nvPr/>
        </p:nvSpPr>
        <p:spPr>
          <a:xfrm>
            <a:off x="485947" y="4710364"/>
            <a:ext cx="1728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Mit dem Ziel die gesamte Open-Access-Forschung zu aggregieren, ist 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1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CORE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die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weltweit größte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Sammlung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an frei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verfügbaren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Volltexten und verbessert die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Auffindbarkeit von OA-Publikationen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, die von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Repositorien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und Zeitschriften bereitgestellt werden.</a:t>
            </a:r>
            <a:endParaRPr lang="de-DE" sz="1200" dirty="0"/>
          </a:p>
        </p:txBody>
      </p:sp>
      <p:pic>
        <p:nvPicPr>
          <p:cNvPr id="53" name="Logo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50" y="4053559"/>
            <a:ext cx="360000" cy="403782"/>
          </a:xfrm>
          <a:prstGeom prst="rect">
            <a:avLst/>
          </a:prstGeom>
        </p:spPr>
      </p:pic>
      <p:sp>
        <p:nvSpPr>
          <p:cNvPr id="6" name="Titel 5"/>
          <p:cNvSpPr txBox="1"/>
          <p:nvPr/>
        </p:nvSpPr>
        <p:spPr>
          <a:xfrm>
            <a:off x="2562225" y="4471745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Europe PMC</a:t>
            </a:r>
            <a:endParaRPr lang="de-DE" sz="1200" b="1" dirty="0"/>
          </a:p>
        </p:txBody>
      </p:sp>
      <p:sp>
        <p:nvSpPr>
          <p:cNvPr id="16" name="Textfeld 5"/>
          <p:cNvSpPr txBox="1"/>
          <p:nvPr/>
        </p:nvSpPr>
        <p:spPr>
          <a:xfrm>
            <a:off x="2620050" y="4710364"/>
            <a:ext cx="1656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3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Europe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3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PMC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bietet Zugang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zu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einer Sammlung von Mill. biowissenschaftlichen Veröffentlichungen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und </a:t>
            </a:r>
            <a:r>
              <a:rPr lang="de-DE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Preprints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aus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zuverlässigen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Quellen. Die Verknüpfung verwandter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Ressourcen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fördert zudem Reproduzierbarkeit.</a:t>
            </a:r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</p:txBody>
      </p:sp>
      <p:pic>
        <p:nvPicPr>
          <p:cNvPr id="56" name="Logo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25" y="4054802"/>
            <a:ext cx="360000" cy="360000"/>
          </a:xfrm>
          <a:prstGeom prst="rect">
            <a:avLst/>
          </a:prstGeom>
        </p:spPr>
      </p:pic>
      <p:sp>
        <p:nvSpPr>
          <p:cNvPr id="7" name="Titel 6"/>
          <p:cNvSpPr txBox="1"/>
          <p:nvPr/>
        </p:nvSpPr>
        <p:spPr>
          <a:xfrm>
            <a:off x="4648200" y="4471745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OpenAIRE</a:t>
            </a:r>
            <a:endParaRPr lang="de-DE" sz="1200" b="1" dirty="0"/>
          </a:p>
        </p:txBody>
      </p:sp>
      <p:sp>
        <p:nvSpPr>
          <p:cNvPr id="17" name="Textfeld 6"/>
          <p:cNvSpPr txBox="1"/>
          <p:nvPr/>
        </p:nvSpPr>
        <p:spPr>
          <a:xfrm>
            <a:off x="4706025" y="4710364"/>
            <a:ext cx="1656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Der </a:t>
            </a:r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OpenAIRE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 Research Graph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/>
              <a:t>führt </a:t>
            </a:r>
            <a:r>
              <a:rPr lang="de-DE" sz="1100" dirty="0"/>
              <a:t>Hunderte </a:t>
            </a:r>
            <a:r>
              <a:rPr lang="de-DE" sz="1100" dirty="0" smtClean="0"/>
              <a:t>Mill. </a:t>
            </a:r>
            <a:r>
              <a:rPr lang="de-DE" sz="1100" dirty="0"/>
              <a:t>von </a:t>
            </a:r>
            <a:r>
              <a:rPr lang="de-DE" sz="1100" dirty="0" smtClean="0"/>
              <a:t>Metadaten-sätzen </a:t>
            </a:r>
            <a:r>
              <a:rPr lang="de-DE" sz="1100" dirty="0"/>
              <a:t>aus über 70k </a:t>
            </a:r>
            <a:r>
              <a:rPr lang="de-DE" sz="1100" dirty="0" smtClean="0"/>
              <a:t>vertrauenswürdigen Datenquellen zusammen </a:t>
            </a:r>
            <a:r>
              <a:rPr lang="de-DE" sz="1100" dirty="0"/>
              <a:t>und verknüpft sie. Das Projekt ist </a:t>
            </a:r>
            <a:r>
              <a:rPr lang="de-DE" sz="1100" dirty="0" smtClean="0"/>
              <a:t>aktuell </a:t>
            </a:r>
            <a:r>
              <a:rPr lang="de-DE" sz="1100" dirty="0"/>
              <a:t>die maßgebliche Quelle für die European Open Science Cloud (EOSC).</a:t>
            </a:r>
          </a:p>
        </p:txBody>
      </p:sp>
      <p:pic>
        <p:nvPicPr>
          <p:cNvPr id="55" name="Logo 7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" t="-8205" r="65049" b="-3512"/>
          <a:stretch/>
        </p:blipFill>
        <p:spPr>
          <a:xfrm>
            <a:off x="1145047" y="6760806"/>
            <a:ext cx="406384" cy="412750"/>
          </a:xfrm>
          <a:prstGeom prst="rect">
            <a:avLst/>
          </a:prstGeom>
        </p:spPr>
      </p:pic>
      <p:sp>
        <p:nvSpPr>
          <p:cNvPr id="8" name="Titel 7"/>
          <p:cNvSpPr txBox="1"/>
          <p:nvPr/>
        </p:nvSpPr>
        <p:spPr>
          <a:xfrm>
            <a:off x="466664" y="725133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OAIster</a:t>
            </a:r>
          </a:p>
        </p:txBody>
      </p:sp>
      <p:sp>
        <p:nvSpPr>
          <p:cNvPr id="18" name="Textfeld 7"/>
          <p:cNvSpPr txBox="1"/>
          <p:nvPr/>
        </p:nvSpPr>
        <p:spPr>
          <a:xfrm>
            <a:off x="472111" y="7498324"/>
            <a:ext cx="17280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hlinkClick r:id="rId17"/>
              </a:rPr>
              <a:t>OAIster</a:t>
            </a:r>
            <a:r>
              <a:rPr lang="de-DE" sz="1100" dirty="0"/>
              <a:t> ist ein Verbundkatalog mit mehr als 50 Millionen Open-Access-Datensätzen. Diese sind über </a:t>
            </a:r>
            <a:r>
              <a:rPr lang="de-DE" sz="1100" dirty="0">
                <a:hlinkClick r:id="rId18"/>
              </a:rPr>
              <a:t>WorldCat</a:t>
            </a:r>
            <a:r>
              <a:rPr lang="de-DE" sz="1100" dirty="0"/>
              <a:t> recherchierbar und von über 2.000 Datenanbietern zusammengetragen.</a:t>
            </a:r>
          </a:p>
        </p:txBody>
      </p:sp>
      <p:pic>
        <p:nvPicPr>
          <p:cNvPr id="58" name="Logo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207" y="6789917"/>
            <a:ext cx="360000" cy="360000"/>
          </a:xfrm>
          <a:prstGeom prst="rect">
            <a:avLst/>
          </a:prstGeom>
        </p:spPr>
      </p:pic>
      <p:sp>
        <p:nvSpPr>
          <p:cNvPr id="9" name="Titel 8"/>
          <p:cNvSpPr txBox="1"/>
          <p:nvPr/>
        </p:nvSpPr>
        <p:spPr>
          <a:xfrm>
            <a:off x="2542632" y="725133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OSF</a:t>
            </a:r>
            <a:endParaRPr lang="de-DE" sz="1200" b="1" dirty="0"/>
          </a:p>
        </p:txBody>
      </p:sp>
      <p:sp>
        <p:nvSpPr>
          <p:cNvPr id="19" name="Textfeld 8"/>
          <p:cNvSpPr txBox="1"/>
          <p:nvPr/>
        </p:nvSpPr>
        <p:spPr>
          <a:xfrm>
            <a:off x="2596207" y="7498324"/>
            <a:ext cx="165600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0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Open Science 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0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Framework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ist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eine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fächer-übergreifende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Plattform für die Suche von Artikeln, Daten und Materialien, sowie für das Management der eigenen Forschung und Kollaborationen.</a:t>
            </a:r>
          </a:p>
          <a:p>
            <a:pPr algn="ctr"/>
            <a:endParaRPr lang="de-DE" sz="1200" dirty="0"/>
          </a:p>
        </p:txBody>
      </p:sp>
      <p:pic>
        <p:nvPicPr>
          <p:cNvPr id="59" name="Logo 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74" y="6795457"/>
            <a:ext cx="450000" cy="360000"/>
          </a:xfrm>
          <a:prstGeom prst="rect">
            <a:avLst/>
          </a:prstGeom>
        </p:spPr>
      </p:pic>
      <p:sp>
        <p:nvSpPr>
          <p:cNvPr id="10" name="Titel 9"/>
          <p:cNvSpPr txBox="1"/>
          <p:nvPr/>
        </p:nvSpPr>
        <p:spPr>
          <a:xfrm>
            <a:off x="4618599" y="725133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SHARE</a:t>
            </a:r>
            <a:endParaRPr lang="de-DE" sz="1200" b="1" dirty="0"/>
          </a:p>
        </p:txBody>
      </p:sp>
      <p:sp>
        <p:nvSpPr>
          <p:cNvPr id="20" name="Textfeld 9"/>
          <p:cNvSpPr txBox="1"/>
          <p:nvPr/>
        </p:nvSpPr>
        <p:spPr>
          <a:xfrm>
            <a:off x="4672174" y="7498324"/>
            <a:ext cx="1692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2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SHARE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's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offene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Tools und Dienste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helfen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dabei, über verschiedene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Forschungsökosysteme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verteilte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wissenschaftliche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Arbeiten zusammenzuführen, um sie besser auffindbar zu machen.</a:t>
            </a:r>
          </a:p>
          <a:p>
            <a:pPr algn="ctr"/>
            <a:endParaRPr lang="de-DE" sz="1200" dirty="0"/>
          </a:p>
        </p:txBody>
      </p:sp>
      <p:grpSp>
        <p:nvGrpSpPr>
          <p:cNvPr id="79" name="Lizenz und weitere Informationen"/>
          <p:cNvGrpSpPr/>
          <p:nvPr/>
        </p:nvGrpSpPr>
        <p:grpSpPr>
          <a:xfrm>
            <a:off x="412343" y="9200461"/>
            <a:ext cx="3453528" cy="531316"/>
            <a:chOff x="466665" y="9155244"/>
            <a:chExt cx="3453528" cy="531316"/>
          </a:xfrm>
        </p:grpSpPr>
        <p:sp>
          <p:nvSpPr>
            <p:cNvPr id="39" name="Textbox"/>
            <p:cNvSpPr/>
            <p:nvPr/>
          </p:nvSpPr>
          <p:spPr>
            <a:xfrm>
              <a:off x="466665" y="9155244"/>
              <a:ext cx="3453528" cy="531316"/>
            </a:xfrm>
            <a:prstGeom prst="roundRect">
              <a:avLst>
                <a:gd name="adj" fmla="val 6175"/>
              </a:avLst>
            </a:prstGeom>
            <a:solidFill>
              <a:srgbClr val="B3E5FF"/>
            </a:solidFill>
            <a:ln/>
          </p:spPr>
        </p:sp>
        <p:sp>
          <p:nvSpPr>
            <p:cNvPr id="40" name="Text 1"/>
            <p:cNvSpPr/>
            <p:nvPr/>
          </p:nvSpPr>
          <p:spPr>
            <a:xfrm>
              <a:off x="476251" y="9184423"/>
              <a:ext cx="3390267" cy="17690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Für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mehr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Informationen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besuche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u="sng" dirty="0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open-</a:t>
              </a:r>
              <a:r>
                <a:rPr lang="en-US" sz="800" u="sng" dirty="0" err="1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3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access.network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sp>
          <p:nvSpPr>
            <p:cNvPr id="41" name="Text 2"/>
            <p:cNvSpPr/>
            <p:nvPr/>
          </p:nvSpPr>
          <p:spPr>
            <a:xfrm>
              <a:off x="476251" y="9343315"/>
              <a:ext cx="2848978" cy="261685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Dieses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Werk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ist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unter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einer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Creative Commons Attribution 4.0 International </a:t>
              </a:r>
              <a:r>
                <a:rPr lang="en-US" sz="800" u="sng" dirty="0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License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lizenziert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 Die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genutzen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Logos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sind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von der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Lizenz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ausgeschlossen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pic>
          <p:nvPicPr>
            <p:cNvPr id="65" name="Grafik" descr="Creative Commons Namensnennung 4.0 International Lizenz" title="CC BY Lizenz">
              <a:extLst>
                <a:ext uri="{FF2B5EF4-FFF2-40B4-BE49-F238E27FC236}">
                  <a16:creationId xmlns:a16="http://schemas.microsoft.com/office/drawing/2014/main" id="{124C532F-13B2-6144-BF0F-96DB3235A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434" y="9427265"/>
              <a:ext cx="523596" cy="184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Einrichtung und Förderung"/>
          <p:cNvGrpSpPr/>
          <p:nvPr/>
        </p:nvGrpSpPr>
        <p:grpSpPr>
          <a:xfrm>
            <a:off x="4047155" y="9122996"/>
            <a:ext cx="2632583" cy="629372"/>
            <a:chOff x="4047155" y="9122996"/>
            <a:chExt cx="2632583" cy="629372"/>
          </a:xfrm>
        </p:grpSpPr>
        <p:sp>
          <p:nvSpPr>
            <p:cNvPr id="77" name="Textfeld 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47155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ERSTELLT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Grafik 1" title="Logo Technische Informationsbilbiothek (TIB)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777" y="9301234"/>
              <a:ext cx="534448" cy="354424"/>
            </a:xfrm>
            <a:prstGeom prst="rect">
              <a:avLst/>
            </a:prstGeom>
          </p:spPr>
        </p:pic>
        <p:sp>
          <p:nvSpPr>
            <p:cNvPr id="76" name="Textfeld 2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74123" y="9122996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Grafik 2" title="Logo open-access.network Projekt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27275" y="9299169"/>
              <a:ext cx="465690" cy="333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xtfeld 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900662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Grafik 3" descr="https://upload.wikimedia.org/wikipedia/commons/thumb/5/5c/BMBF_Logo.svg/640px-BMBF_Logo.svg.png" title="Logo Bundesministerium für Bildung und Forschung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011" y="9212368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47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intergrund"/>
          <p:cNvGrpSpPr/>
          <p:nvPr/>
        </p:nvGrpSpPr>
        <p:grpSpPr>
          <a:xfrm>
            <a:off x="-10910" y="-12032"/>
            <a:ext cx="7049384" cy="10034337"/>
            <a:chOff x="-10910" y="-12032"/>
            <a:chExt cx="7049384" cy="10034337"/>
          </a:xfrm>
        </p:grpSpPr>
        <p:pic>
          <p:nvPicPr>
            <p:cNvPr id="62" name="Image 0" descr="preencoded.png"/>
            <p:cNvPicPr>
              <a:picLocks noChangeAspect="1"/>
            </p:cNvPicPr>
            <p:nvPr/>
          </p:nvPicPr>
          <p:blipFill rotWithShape="1">
            <a:blip r:embed="rId2"/>
            <a:srcRect l="32646" r="23701"/>
            <a:stretch/>
          </p:blipFill>
          <p:spPr>
            <a:xfrm>
              <a:off x="-10910" y="-12032"/>
              <a:ext cx="7049384" cy="10034337"/>
            </a:xfrm>
            <a:prstGeom prst="rect">
              <a:avLst/>
            </a:prstGeom>
          </p:spPr>
        </p:pic>
        <p:sp>
          <p:nvSpPr>
            <p:cNvPr id="63" name="Shape 0"/>
            <p:cNvSpPr/>
            <p:nvPr/>
          </p:nvSpPr>
          <p:spPr>
            <a:xfrm>
              <a:off x="-10910" y="-12032"/>
              <a:ext cx="7049384" cy="10034337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/>
          </p:spPr>
        </p:sp>
      </p:grpSp>
      <p:sp>
        <p:nvSpPr>
          <p:cNvPr id="60" name="Titel"/>
          <p:cNvSpPr/>
          <p:nvPr/>
        </p:nvSpPr>
        <p:spPr>
          <a:xfrm>
            <a:off x="466664" y="324613"/>
            <a:ext cx="3326044" cy="337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94"/>
              </a:lnSpc>
            </a:pPr>
            <a:r>
              <a:rPr lang="en-US" sz="20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Open-Access-</a:t>
            </a:r>
            <a:r>
              <a:rPr lang="en-US" sz="2000" b="1" dirty="0" err="1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Literatur</a:t>
            </a:r>
            <a:r>
              <a:rPr lang="en-US" sz="20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finden</a:t>
            </a:r>
            <a:endParaRPr lang="en-US" sz="2000" dirty="0"/>
          </a:p>
        </p:txBody>
      </p:sp>
      <p:sp>
        <p:nvSpPr>
          <p:cNvPr id="61" name="Untertitel 1"/>
          <p:cNvSpPr/>
          <p:nvPr/>
        </p:nvSpPr>
        <p:spPr>
          <a:xfrm>
            <a:off x="466664" y="661764"/>
            <a:ext cx="4887361" cy="546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35"/>
              </a:lnSpc>
            </a:pPr>
            <a:r>
              <a:rPr lang="de-DE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Browser-</a:t>
            </a:r>
            <a:r>
              <a:rPr lang="de-DE" sz="1400" b="1" dirty="0" err="1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Plug-ins</a:t>
            </a:r>
            <a:r>
              <a:rPr lang="de-DE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 oder -Erweiterungen für Open-Access-Versionen von wissenschaftlichen Artikeln:</a:t>
            </a:r>
            <a:endParaRPr lang="en-US" sz="1400" b="1" dirty="0">
              <a:solidFill>
                <a:srgbClr val="000000"/>
              </a:solidFill>
              <a:ea typeface="p22-mackinac-pro" pitchFamily="34" charset="-122"/>
              <a:cs typeface="p22-mackinac-pro" pitchFamily="34" charset="-120"/>
            </a:endParaRPr>
          </a:p>
        </p:txBody>
      </p:sp>
      <p:pic>
        <p:nvPicPr>
          <p:cNvPr id="22" name="Logo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76" y="1140270"/>
            <a:ext cx="212398" cy="367024"/>
          </a:xfrm>
          <a:prstGeom prst="rect">
            <a:avLst/>
          </a:prstGeom>
        </p:spPr>
      </p:pic>
      <p:sp>
        <p:nvSpPr>
          <p:cNvPr id="2" name="Titel 1"/>
          <p:cNvSpPr txBox="1"/>
          <p:nvPr/>
        </p:nvSpPr>
        <p:spPr>
          <a:xfrm>
            <a:off x="476250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 Access Button</a:t>
            </a:r>
            <a:endParaRPr lang="en-US" sz="1200" dirty="0"/>
          </a:p>
        </p:txBody>
      </p:sp>
      <p:sp>
        <p:nvSpPr>
          <p:cNvPr id="12" name="Textfeld 1"/>
          <p:cNvSpPr txBox="1"/>
          <p:nvPr/>
        </p:nvSpPr>
        <p:spPr>
          <a:xfrm>
            <a:off x="534075" y="1813486"/>
            <a:ext cx="1656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Neben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anderen Tools bietet </a:t>
            </a:r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OA.Works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auch die Browsererweiterung Open Access Button an, die den kostenlosen und legalen Zugang zu Fachpublikationen ermöglicht oder diese automatisch bei den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Autor*innen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anfordert.</a:t>
            </a: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</p:txBody>
      </p:sp>
      <p:pic>
        <p:nvPicPr>
          <p:cNvPr id="52" name="Logo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07" y="1181621"/>
            <a:ext cx="354286" cy="354286"/>
          </a:xfrm>
          <a:prstGeom prst="rect">
            <a:avLst/>
          </a:prstGeom>
        </p:spPr>
      </p:pic>
      <p:sp>
        <p:nvSpPr>
          <p:cNvPr id="3" name="Titel 2"/>
          <p:cNvSpPr txBox="1"/>
          <p:nvPr/>
        </p:nvSpPr>
        <p:spPr>
          <a:xfrm>
            <a:off x="2562225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 Access Helper</a:t>
            </a:r>
            <a:endParaRPr lang="en-US" sz="1200" dirty="0"/>
          </a:p>
        </p:txBody>
      </p:sp>
      <p:sp>
        <p:nvSpPr>
          <p:cNvPr id="13" name="Textfeld 2"/>
          <p:cNvSpPr txBox="1"/>
          <p:nvPr/>
        </p:nvSpPr>
        <p:spPr>
          <a:xfrm>
            <a:off x="2620050" y="1813486"/>
            <a:ext cx="165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Der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6"/>
              </a:rPr>
              <a:t>Open Access Helper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unterstützt die Recherche nach Open-Access-Versionen von Artikeln. Es gibt ihn als App für iOS oder als Browser-Extension für MacOS, Chrome oder Firefox.</a:t>
            </a:r>
          </a:p>
          <a:p>
            <a:pPr algn="ctr"/>
            <a:endParaRPr lang="de-DE" sz="1200" dirty="0"/>
          </a:p>
        </p:txBody>
      </p:sp>
      <p:pic>
        <p:nvPicPr>
          <p:cNvPr id="57" name="Logo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25" y="1174776"/>
            <a:ext cx="314400" cy="360000"/>
          </a:xfrm>
          <a:prstGeom prst="rect">
            <a:avLst/>
          </a:prstGeom>
        </p:spPr>
      </p:pic>
      <p:sp>
        <p:nvSpPr>
          <p:cNvPr id="4" name="Titel 3"/>
          <p:cNvSpPr txBox="1"/>
          <p:nvPr/>
        </p:nvSpPr>
        <p:spPr>
          <a:xfrm>
            <a:off x="4648200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unpaywall</a:t>
            </a:r>
            <a:endParaRPr lang="de-DE" sz="1200" b="1" dirty="0"/>
          </a:p>
        </p:txBody>
      </p:sp>
      <p:sp>
        <p:nvSpPr>
          <p:cNvPr id="14" name="Textfeld 3"/>
          <p:cNvSpPr txBox="1"/>
          <p:nvPr/>
        </p:nvSpPr>
        <p:spPr>
          <a:xfrm>
            <a:off x="4706025" y="1813486"/>
            <a:ext cx="1656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8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Unpaywall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8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bietet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eine Browser-Extension für Chrome und Firefox. Sie unterstützt die Recherche, indem automatisch nach Open-Access-Versionen von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ursprünglich „</a:t>
            </a:r>
            <a:r>
              <a:rPr lang="de-DE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closed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err="1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access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“ Publikationen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gesucht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wird.</a:t>
            </a:r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200" dirty="0"/>
          </a:p>
        </p:txBody>
      </p:sp>
      <p:sp>
        <p:nvSpPr>
          <p:cNvPr id="54" name="Untertitel 2"/>
          <p:cNvSpPr/>
          <p:nvPr/>
        </p:nvSpPr>
        <p:spPr>
          <a:xfrm>
            <a:off x="479719" y="3724519"/>
            <a:ext cx="4606600" cy="364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35"/>
              </a:lnSpc>
            </a:pPr>
            <a:r>
              <a:rPr lang="de-DE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Dienste für die Suche nach geeigneten Open-Access-Büchern und Open-Access-Zeitschriften: </a:t>
            </a:r>
            <a:r>
              <a:rPr lang="en-US" sz="14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 </a:t>
            </a:r>
            <a:endParaRPr lang="en-US" sz="1400" dirty="0"/>
          </a:p>
        </p:txBody>
      </p:sp>
      <p:pic>
        <p:nvPicPr>
          <p:cNvPr id="31" name="Logo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6" y="4274753"/>
            <a:ext cx="412019" cy="216000"/>
          </a:xfrm>
          <a:prstGeom prst="rect">
            <a:avLst/>
          </a:prstGeom>
        </p:spPr>
      </p:pic>
      <p:sp>
        <p:nvSpPr>
          <p:cNvPr id="35" name="Titel 4"/>
          <p:cNvSpPr txBox="1"/>
          <p:nvPr/>
        </p:nvSpPr>
        <p:spPr>
          <a:xfrm>
            <a:off x="476250" y="453348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B!SON</a:t>
            </a:r>
            <a:endParaRPr lang="de-DE" sz="1200" b="1" dirty="0"/>
          </a:p>
        </p:txBody>
      </p:sp>
      <p:sp>
        <p:nvSpPr>
          <p:cNvPr id="36" name="Textfeld 4"/>
          <p:cNvSpPr txBox="1"/>
          <p:nvPr/>
        </p:nvSpPr>
        <p:spPr>
          <a:xfrm>
            <a:off x="534075" y="4806935"/>
            <a:ext cx="165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Das Tool 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0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B!SON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/>
              <a:t>empfiehlt </a:t>
            </a:r>
            <a:r>
              <a:rPr lang="de-DE" sz="1100" dirty="0"/>
              <a:t>Open-Access-Zeitschriften anhand von Teilen eines Manuskripts. Das Tool basiert auf maschinellem Lernen, ist </a:t>
            </a:r>
            <a:r>
              <a:rPr lang="de-DE" sz="1100" dirty="0" smtClean="0"/>
              <a:t>open </a:t>
            </a:r>
            <a:r>
              <a:rPr lang="de-DE" sz="1100" dirty="0" err="1" smtClean="0"/>
              <a:t>source</a:t>
            </a:r>
            <a:r>
              <a:rPr lang="de-DE" sz="1100" dirty="0" smtClean="0"/>
              <a:t> </a:t>
            </a:r>
            <a:r>
              <a:rPr lang="de-DE" sz="1100" dirty="0"/>
              <a:t>und nutzt ausschließlich offene Datenquellen (DOAJ, </a:t>
            </a:r>
            <a:r>
              <a:rPr lang="de-DE" sz="1100" dirty="0" err="1"/>
              <a:t>OpenCitations</a:t>
            </a:r>
            <a:r>
              <a:rPr lang="de-DE" sz="1100" dirty="0"/>
              <a:t>, Journal </a:t>
            </a:r>
            <a:r>
              <a:rPr lang="de-DE" sz="1100" dirty="0" err="1"/>
              <a:t>Checker</a:t>
            </a:r>
            <a:r>
              <a:rPr lang="de-DE" sz="1100" dirty="0"/>
              <a:t> Tool/</a:t>
            </a:r>
            <a:r>
              <a:rPr lang="de-DE" sz="1100" dirty="0" err="1"/>
              <a:t>CoalitionS</a:t>
            </a:r>
            <a:r>
              <a:rPr lang="de-DE" sz="1100" dirty="0"/>
              <a:t>).</a:t>
            </a:r>
            <a:endParaRPr lang="de-DE" sz="1100" dirty="0" smtClean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100" dirty="0" smtClean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  <a:p>
            <a:pPr algn="ctr"/>
            <a:endParaRPr lang="de-DE" sz="1200" dirty="0"/>
          </a:p>
        </p:txBody>
      </p:sp>
      <p:pic>
        <p:nvPicPr>
          <p:cNvPr id="53" name="Logo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50" y="4232634"/>
            <a:ext cx="360000" cy="258119"/>
          </a:xfrm>
          <a:prstGeom prst="rect">
            <a:avLst/>
          </a:prstGeom>
        </p:spPr>
      </p:pic>
      <p:sp>
        <p:nvSpPr>
          <p:cNvPr id="6" name="Titel 5"/>
          <p:cNvSpPr txBox="1"/>
          <p:nvPr/>
        </p:nvSpPr>
        <p:spPr>
          <a:xfrm>
            <a:off x="2562225" y="453348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 smtClean="0"/>
              <a:t>oa.finder</a:t>
            </a:r>
            <a:endParaRPr lang="de-DE" sz="1200" b="1" dirty="0"/>
          </a:p>
        </p:txBody>
      </p:sp>
      <p:sp>
        <p:nvSpPr>
          <p:cNvPr id="16" name="Textfeld 5"/>
          <p:cNvSpPr txBox="1"/>
          <p:nvPr/>
        </p:nvSpPr>
        <p:spPr>
          <a:xfrm>
            <a:off x="2604148" y="4806935"/>
            <a:ext cx="16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Das Recherchetool </a:t>
            </a:r>
            <a:r>
              <a:rPr lang="en-US" sz="1100" u="sng" dirty="0" err="1" smtClean="0">
                <a:solidFill>
                  <a:srgbClr val="007EBD"/>
                </a:solidFill>
                <a:ea typeface="Eudoxus Sans" pitchFamily="34" charset="-122"/>
                <a:cs typeface="Calibri" panose="020F0502020204030204" pitchFamily="34" charset="0"/>
              </a:rPr>
              <a:t>oa.finder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 hilft Autor*innen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Open-Access-Optionen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für ihre Publikationen in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Zeitschriften oder Büchern zu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finden. Die Empfehlung basiert auf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dem Publikationstyp, der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Rolle und Organisation der einreichenden Person. </a:t>
            </a:r>
            <a:endParaRPr lang="en-US" sz="1100" dirty="0">
              <a:cs typeface="Calibri" panose="020F0502020204030204" pitchFamily="34" charset="0"/>
            </a:endParaRPr>
          </a:p>
        </p:txBody>
      </p:sp>
      <p:pic>
        <p:nvPicPr>
          <p:cNvPr id="56" name="Logo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13" y="4310753"/>
            <a:ext cx="1198425" cy="180000"/>
          </a:xfrm>
          <a:prstGeom prst="rect">
            <a:avLst/>
          </a:prstGeom>
        </p:spPr>
      </p:pic>
      <p:sp>
        <p:nvSpPr>
          <p:cNvPr id="7" name="Titel 6"/>
          <p:cNvSpPr txBox="1"/>
          <p:nvPr/>
        </p:nvSpPr>
        <p:spPr>
          <a:xfrm>
            <a:off x="4648200" y="453348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Journal </a:t>
            </a:r>
            <a:r>
              <a:rPr lang="de-DE" sz="1200" b="1" dirty="0" err="1" smtClean="0"/>
              <a:t>Checker</a:t>
            </a:r>
            <a:r>
              <a:rPr lang="de-DE" sz="1200" b="1" dirty="0" smtClean="0"/>
              <a:t> Tool</a:t>
            </a:r>
            <a:endParaRPr lang="de-DE" sz="1200" b="1" dirty="0"/>
          </a:p>
        </p:txBody>
      </p:sp>
      <p:sp>
        <p:nvSpPr>
          <p:cNvPr id="17" name="Textfeld 6"/>
          <p:cNvSpPr txBox="1"/>
          <p:nvPr/>
        </p:nvSpPr>
        <p:spPr>
          <a:xfrm>
            <a:off x="4706025" y="4806935"/>
            <a:ext cx="1656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Das </a:t>
            </a:r>
            <a:r>
              <a:rPr lang="en-US" sz="1100" u="sng" dirty="0">
                <a:solidFill>
                  <a:srgbClr val="007EBD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Journal Checker Tool</a:t>
            </a:r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 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von </a:t>
            </a:r>
            <a:r>
              <a:rPr lang="de-DE" sz="1100" dirty="0" err="1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cOAlition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 S hilft 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Autor*innen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, Plan S-konforme 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Publikations-wege 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zu 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finden. Das Tool 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prüft, ob eine Kombination aus 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Geldgeber*in, </a:t>
            </a:r>
            <a:r>
              <a:rPr lang="de-DE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Institution und Zeitschrift 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mit der Open-Access-</a:t>
            </a:r>
            <a:r>
              <a:rPr lang="de-DE" sz="1100" dirty="0" err="1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Policy</a:t>
            </a:r>
            <a:r>
              <a:rPr lang="de-DE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 des Förderers vereinbar ist.</a:t>
            </a:r>
            <a:endParaRPr lang="de-DE" sz="1100" dirty="0">
              <a:solidFill>
                <a:srgbClr val="272525"/>
              </a:solidFill>
              <a:latin typeface="Calibri" panose="020F0502020204030204" pitchFamily="34" charset="0"/>
              <a:ea typeface="Eudoxus Sans" pitchFamily="34" charset="-122"/>
              <a:cs typeface="Calibri" panose="020F0502020204030204" pitchFamily="34" charset="0"/>
            </a:endParaRPr>
          </a:p>
          <a:p>
            <a:pPr algn="ctr"/>
            <a:endParaRPr lang="de-DE" sz="1100" dirty="0">
              <a:solidFill>
                <a:srgbClr val="272525"/>
              </a:solidFill>
              <a:latin typeface="Calibri" panose="020F0502020204030204" pitchFamily="34" charset="0"/>
              <a:ea typeface="Eudoxus Sans" pitchFamily="34" charset="-122"/>
              <a:cs typeface="Calibri" panose="020F0502020204030204" pitchFamily="34" charset="0"/>
            </a:endParaRPr>
          </a:p>
          <a:p>
            <a:pPr algn="ctr"/>
            <a:endParaRPr lang="de-DE" sz="1100" dirty="0">
              <a:solidFill>
                <a:srgbClr val="272525"/>
              </a:solidFill>
              <a:latin typeface="Calibri" panose="020F0502020204030204" pitchFamily="34" charset="0"/>
              <a:ea typeface="Eudoxus Sans" pitchFamily="34" charset="-122"/>
              <a:cs typeface="Calibri" panose="020F0502020204030204" pitchFamily="34" charset="0"/>
            </a:endParaRPr>
          </a:p>
        </p:txBody>
      </p:sp>
      <p:pic>
        <p:nvPicPr>
          <p:cNvPr id="55" name="Logo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3" y="6823345"/>
            <a:ext cx="360000" cy="211058"/>
          </a:xfrm>
          <a:prstGeom prst="rect">
            <a:avLst/>
          </a:prstGeom>
        </p:spPr>
      </p:pic>
      <p:sp>
        <p:nvSpPr>
          <p:cNvPr id="8" name="Titel 7"/>
          <p:cNvSpPr txBox="1"/>
          <p:nvPr/>
        </p:nvSpPr>
        <p:spPr>
          <a:xfrm>
            <a:off x="466664" y="7140880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OAPEN</a:t>
            </a:r>
            <a:endParaRPr lang="de-DE" sz="1200" b="1" dirty="0"/>
          </a:p>
        </p:txBody>
      </p:sp>
      <p:sp>
        <p:nvSpPr>
          <p:cNvPr id="18" name="Textfeld 7"/>
          <p:cNvSpPr txBox="1"/>
          <p:nvPr/>
        </p:nvSpPr>
        <p:spPr>
          <a:xfrm>
            <a:off x="502271" y="7387867"/>
            <a:ext cx="1728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Die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Bibliotheksplattform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OAPEN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stellt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Open-Access-Bücher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als Volltexte zur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Verfügung, besonders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aus dem Bereich der Geistes- und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Sozialwissenschaften. Zudem stellt es das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16"/>
              </a:rPr>
              <a:t>Open Access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16"/>
              </a:rPr>
              <a:t>Books Toolkit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mit praktischen Tipps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für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OA-Bücher zur Verfügung.</a:t>
            </a:r>
            <a:endParaRPr lang="de-DE" sz="1200" dirty="0"/>
          </a:p>
        </p:txBody>
      </p:sp>
      <p:pic>
        <p:nvPicPr>
          <p:cNvPr id="58" name="Logo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077" y="6854403"/>
            <a:ext cx="547945" cy="180000"/>
          </a:xfrm>
          <a:prstGeom prst="rect">
            <a:avLst/>
          </a:prstGeom>
        </p:spPr>
      </p:pic>
      <p:sp>
        <p:nvSpPr>
          <p:cNvPr id="9" name="Titel 8"/>
          <p:cNvSpPr txBox="1"/>
          <p:nvPr/>
        </p:nvSpPr>
        <p:spPr>
          <a:xfrm>
            <a:off x="2542632" y="7140880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DOAB</a:t>
            </a:r>
            <a:endParaRPr lang="de-DE" sz="1200" b="1" dirty="0"/>
          </a:p>
        </p:txBody>
      </p:sp>
      <p:sp>
        <p:nvSpPr>
          <p:cNvPr id="19" name="Textfeld 8"/>
          <p:cNvSpPr txBox="1"/>
          <p:nvPr/>
        </p:nvSpPr>
        <p:spPr>
          <a:xfrm>
            <a:off x="2585751" y="7390744"/>
            <a:ext cx="1728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Das 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8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Directory of Open Access Books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ist ein von der Community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betriebenes Verzeichnis, das wissenschaftliche, begutachtete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Open-Access-Bücher indexiert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und damit Nutzenden hilft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, vertrauenswürdige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OA-Buchverlage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zu finden.</a:t>
            </a:r>
            <a:endParaRPr lang="de-DE" sz="1200" dirty="0"/>
          </a:p>
        </p:txBody>
      </p:sp>
      <p:pic>
        <p:nvPicPr>
          <p:cNvPr id="59" name="Logo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182" y="6818403"/>
            <a:ext cx="667183" cy="216000"/>
          </a:xfrm>
          <a:prstGeom prst="rect">
            <a:avLst/>
          </a:prstGeom>
        </p:spPr>
      </p:pic>
      <p:sp>
        <p:nvSpPr>
          <p:cNvPr id="10" name="Titel 9"/>
          <p:cNvSpPr txBox="1"/>
          <p:nvPr/>
        </p:nvSpPr>
        <p:spPr>
          <a:xfrm>
            <a:off x="4618599" y="7140880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DOAJ</a:t>
            </a:r>
            <a:endParaRPr lang="de-DE" sz="1200" b="1" dirty="0"/>
          </a:p>
        </p:txBody>
      </p:sp>
      <p:sp>
        <p:nvSpPr>
          <p:cNvPr id="20" name="Textfeld 9"/>
          <p:cNvSpPr txBox="1"/>
          <p:nvPr/>
        </p:nvSpPr>
        <p:spPr>
          <a:xfrm>
            <a:off x="4648931" y="7387867"/>
            <a:ext cx="1728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Das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0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Directory of Open Access Journals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indexiert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qualitativ hochwertige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, </a:t>
            </a:r>
            <a:r>
              <a:rPr lang="de-DE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frei zugängliche </a:t>
            </a:r>
            <a:r>
              <a:rPr lang="de-DE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und begutachtete Zeitschriften. Die von der Community betriebene Plattform bietet Nutzenden damit eine riesige Sammlung an OA-Zeitschriften.</a:t>
            </a:r>
            <a:endParaRPr lang="de-DE" sz="1100" dirty="0">
              <a:solidFill>
                <a:srgbClr val="272525"/>
              </a:solidFill>
              <a:ea typeface="Eudoxus Sans" pitchFamily="34" charset="-122"/>
              <a:cs typeface="Eudoxus Sans" pitchFamily="34" charset="-120"/>
            </a:endParaRPr>
          </a:p>
        </p:txBody>
      </p:sp>
      <p:grpSp>
        <p:nvGrpSpPr>
          <p:cNvPr id="11" name="Lizenz und weitere Informationen"/>
          <p:cNvGrpSpPr/>
          <p:nvPr/>
        </p:nvGrpSpPr>
        <p:grpSpPr>
          <a:xfrm>
            <a:off x="412343" y="9200461"/>
            <a:ext cx="3453528" cy="531316"/>
            <a:chOff x="412343" y="9200461"/>
            <a:chExt cx="3453528" cy="531316"/>
          </a:xfrm>
        </p:grpSpPr>
        <p:sp>
          <p:nvSpPr>
            <p:cNvPr id="39" name="Textbox"/>
            <p:cNvSpPr/>
            <p:nvPr/>
          </p:nvSpPr>
          <p:spPr>
            <a:xfrm>
              <a:off x="412343" y="9200461"/>
              <a:ext cx="3453528" cy="531316"/>
            </a:xfrm>
            <a:prstGeom prst="roundRect">
              <a:avLst>
                <a:gd name="adj" fmla="val 6175"/>
              </a:avLst>
            </a:prstGeom>
            <a:solidFill>
              <a:srgbClr val="B3E5FF"/>
            </a:solidFill>
            <a:ln/>
          </p:spPr>
        </p:sp>
        <p:sp>
          <p:nvSpPr>
            <p:cNvPr id="49" name="Text 1"/>
            <p:cNvSpPr/>
            <p:nvPr/>
          </p:nvSpPr>
          <p:spPr>
            <a:xfrm>
              <a:off x="421929" y="9229640"/>
              <a:ext cx="3390267" cy="17690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Für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mehr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Informationen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besuche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u="sng" dirty="0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1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open-</a:t>
              </a:r>
              <a:r>
                <a:rPr lang="en-US" sz="800" u="sng" dirty="0" err="1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1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access.network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sp>
          <p:nvSpPr>
            <p:cNvPr id="50" name="Text 2"/>
            <p:cNvSpPr/>
            <p:nvPr/>
          </p:nvSpPr>
          <p:spPr>
            <a:xfrm>
              <a:off x="421929" y="9388532"/>
              <a:ext cx="2846121" cy="261685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Dieses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Werk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ist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unter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einer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Creative Commons Attribution 4.0 International </a:t>
              </a:r>
              <a:r>
                <a:rPr lang="en-US" sz="800" u="sng" dirty="0" smtClean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License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lizenziert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 Die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genutzen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Logos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sind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von der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Lizenz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 </a:t>
              </a:r>
              <a:r>
                <a:rPr lang="en-US" sz="800" dirty="0" err="1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ausgeschlossen</a:t>
              </a:r>
              <a:r>
                <a:rPr lang="en-US" sz="800" dirty="0" smtClean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pic>
          <p:nvPicPr>
            <p:cNvPr id="65" name="Grafik 1" descr="Creative Commons Namensnennung 4.0 International Lizenz">
              <a:extLst>
                <a:ext uri="{FF2B5EF4-FFF2-40B4-BE49-F238E27FC236}">
                  <a16:creationId xmlns:a16="http://schemas.microsoft.com/office/drawing/2014/main" id="{124C532F-13B2-6144-BF0F-96DB3235A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112" y="9472482"/>
              <a:ext cx="523596" cy="184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Einrichtung und Förderung"/>
          <p:cNvGrpSpPr/>
          <p:nvPr/>
        </p:nvGrpSpPr>
        <p:grpSpPr>
          <a:xfrm>
            <a:off x="4056251" y="9132092"/>
            <a:ext cx="2632583" cy="629372"/>
            <a:chOff x="4047155" y="9122996"/>
            <a:chExt cx="2632583" cy="629372"/>
          </a:xfrm>
        </p:grpSpPr>
        <p:sp>
          <p:nvSpPr>
            <p:cNvPr id="67" name="Textfeld 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47155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ERSTELLT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" name="Grafik 2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777" y="9301234"/>
              <a:ext cx="534448" cy="354424"/>
            </a:xfrm>
            <a:prstGeom prst="rect">
              <a:avLst/>
            </a:prstGeom>
          </p:spPr>
        </p:pic>
        <p:sp>
          <p:nvSpPr>
            <p:cNvPr id="66" name="Textfeld 2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74123" y="9122996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0" name="Grafik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27275" y="9299169"/>
              <a:ext cx="465690" cy="333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feld 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900662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" name="Grafik 3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011" y="9212368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753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693</Words>
  <Application>Microsoft Office PowerPoint</Application>
  <PresentationFormat>A4-Papier (210 x 297 mm)</PresentationFormat>
  <Paragraphs>52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Eudoxus Sans</vt:lpstr>
      <vt:lpstr>p22-mackinac-pro</vt:lpstr>
      <vt:lpstr>Office Theme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Helene.Strauss@tib.eu</dc:creator>
  <cp:lastModifiedBy>Strauß, Helene</cp:lastModifiedBy>
  <cp:revision>45</cp:revision>
  <dcterms:created xsi:type="dcterms:W3CDTF">2024-03-07T09:34:58Z</dcterms:created>
  <dcterms:modified xsi:type="dcterms:W3CDTF">2024-05-06T07:38:03Z</dcterms:modified>
</cp:coreProperties>
</file>