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4"/>
  </p:notesMasterIdLst>
  <p:sldIdLst>
    <p:sldId id="258" r:id="rId2"/>
    <p:sldId id="259" r:id="rId3"/>
  </p:sldIdLst>
  <p:sldSz cx="6858000" cy="9906000" type="A4"/>
  <p:notesSz cx="8229600" cy="14630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4065" userDrawn="1">
          <p15:clr>
            <a:srgbClr val="A4A3A4"/>
          </p15:clr>
        </p15:guide>
        <p15:guide id="3" pos="3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0" d="100"/>
          <a:sy n="80" d="100"/>
        </p:scale>
        <p:origin x="2130" y="96"/>
      </p:cViewPr>
      <p:guideLst>
        <p:guide orient="horz" pos="3120"/>
        <p:guide pos="4065"/>
        <p:guide pos="3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4050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41580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16541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69735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3938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57367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57859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59972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2225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91282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09762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25613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3329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04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hyperlink" Target="https://europepmc.org/" TargetMode="External"/><Relationship Id="rId18" Type="http://schemas.openxmlformats.org/officeDocument/2006/relationships/hyperlink" Target="https://oaister.on.worldcat.org/discovery" TargetMode="External"/><Relationship Id="rId26" Type="http://schemas.openxmlformats.org/officeDocument/2006/relationships/image" Target="../media/image12.png"/><Relationship Id="rId3" Type="http://schemas.openxmlformats.org/officeDocument/2006/relationships/image" Target="../media/image2.gif"/><Relationship Id="rId21" Type="http://schemas.openxmlformats.org/officeDocument/2006/relationships/image" Target="../media/image10.png"/><Relationship Id="rId7" Type="http://schemas.openxmlformats.org/officeDocument/2006/relationships/hyperlink" Target="https://dissem.in/" TargetMode="External"/><Relationship Id="rId12" Type="http://schemas.openxmlformats.org/officeDocument/2006/relationships/image" Target="../media/image6.png"/><Relationship Id="rId17" Type="http://schemas.openxmlformats.org/officeDocument/2006/relationships/hyperlink" Target="https://www.oclc.org/en/oaister.html" TargetMode="External"/><Relationship Id="rId25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hyperlink" Target="https://osf.io/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11" Type="http://schemas.openxmlformats.org/officeDocument/2006/relationships/hyperlink" Target="https://core.ac.uk/" TargetMode="External"/><Relationship Id="rId24" Type="http://schemas.openxmlformats.org/officeDocument/2006/relationships/hyperlink" Target="https://creativecommons.org/licenses/by/4.0/" TargetMode="External"/><Relationship Id="rId5" Type="http://schemas.openxmlformats.org/officeDocument/2006/relationships/hyperlink" Target="https://www.base-search.net/about/en/about_sources_date.php?" TargetMode="External"/><Relationship Id="rId15" Type="http://schemas.openxmlformats.org/officeDocument/2006/relationships/hyperlink" Target="https://explore.openaire.eu/" TargetMode="External"/><Relationship Id="rId23" Type="http://schemas.openxmlformats.org/officeDocument/2006/relationships/hyperlink" Target="https://open-access.network/startseite" TargetMode="External"/><Relationship Id="rId28" Type="http://schemas.openxmlformats.org/officeDocument/2006/relationships/image" Target="../media/image14.png"/><Relationship Id="rId10" Type="http://schemas.openxmlformats.org/officeDocument/2006/relationships/image" Target="../media/image5.jpg"/><Relationship Id="rId19" Type="http://schemas.openxmlformats.org/officeDocument/2006/relationships/image" Target="../media/image9.png"/><Relationship Id="rId4" Type="http://schemas.openxmlformats.org/officeDocument/2006/relationships/hyperlink" Target="https://www.base-search.net/" TargetMode="External"/><Relationship Id="rId9" Type="http://schemas.openxmlformats.org/officeDocument/2006/relationships/hyperlink" Target="https://openalex.org/" TargetMode="External"/><Relationship Id="rId14" Type="http://schemas.openxmlformats.org/officeDocument/2006/relationships/image" Target="../media/image7.jpg"/><Relationship Id="rId22" Type="http://schemas.openxmlformats.org/officeDocument/2006/relationships/hyperlink" Target="https://share.osf.io/" TargetMode="External"/><Relationship Id="rId27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unpaywall.org/" TargetMode="External"/><Relationship Id="rId13" Type="http://schemas.openxmlformats.org/officeDocument/2006/relationships/image" Target="../media/image19.PNG"/><Relationship Id="rId18" Type="http://schemas.openxmlformats.org/officeDocument/2006/relationships/image" Target="../media/image21.png"/><Relationship Id="rId26" Type="http://schemas.openxmlformats.org/officeDocument/2006/relationships/image" Target="../media/image14.png"/><Relationship Id="rId3" Type="http://schemas.openxmlformats.org/officeDocument/2006/relationships/image" Target="../media/image15.png"/><Relationship Id="rId21" Type="http://schemas.openxmlformats.org/officeDocument/2006/relationships/hyperlink" Target="https://doaj.org/" TargetMode="External"/><Relationship Id="rId7" Type="http://schemas.openxmlformats.org/officeDocument/2006/relationships/image" Target="../media/image17.png"/><Relationship Id="rId12" Type="http://schemas.openxmlformats.org/officeDocument/2006/relationships/hyperlink" Target="https://finder.open-access.network/" TargetMode="External"/><Relationship Id="rId17" Type="http://schemas.openxmlformats.org/officeDocument/2006/relationships/hyperlink" Target="https://oabooks-toolkit.org/" TargetMode="External"/><Relationship Id="rId25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hyperlink" Target="https://www.oapen.org/" TargetMode="External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oahelper.org/https:/www.oahelper.org/https:/www.oahelper.org/" TargetMode="External"/><Relationship Id="rId11" Type="http://schemas.openxmlformats.org/officeDocument/2006/relationships/image" Target="../media/image13.png"/><Relationship Id="rId24" Type="http://schemas.openxmlformats.org/officeDocument/2006/relationships/image" Target="../media/image11.png"/><Relationship Id="rId5" Type="http://schemas.openxmlformats.org/officeDocument/2006/relationships/image" Target="../media/image16.png"/><Relationship Id="rId15" Type="http://schemas.openxmlformats.org/officeDocument/2006/relationships/image" Target="../media/image20.png"/><Relationship Id="rId23" Type="http://schemas.openxmlformats.org/officeDocument/2006/relationships/hyperlink" Target="https://creativecommons.org/licenses/by/4.0/" TargetMode="External"/><Relationship Id="rId10" Type="http://schemas.openxmlformats.org/officeDocument/2006/relationships/hyperlink" Target="https://service.tib.eu/bison/" TargetMode="External"/><Relationship Id="rId19" Type="http://schemas.openxmlformats.org/officeDocument/2006/relationships/hyperlink" Target="https://www.doabooks.org/" TargetMode="External"/><Relationship Id="rId4" Type="http://schemas.openxmlformats.org/officeDocument/2006/relationships/hyperlink" Target="https://oa.works/" TargetMode="External"/><Relationship Id="rId9" Type="http://schemas.openxmlformats.org/officeDocument/2006/relationships/image" Target="../media/image18.png"/><Relationship Id="rId14" Type="http://schemas.openxmlformats.org/officeDocument/2006/relationships/hyperlink" Target="https://journalcheckertool.org/" TargetMode="External"/><Relationship Id="rId22" Type="http://schemas.openxmlformats.org/officeDocument/2006/relationships/hyperlink" Target="https://open-access.network/startseit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Background"/>
          <p:cNvGrpSpPr/>
          <p:nvPr/>
        </p:nvGrpSpPr>
        <p:grpSpPr>
          <a:xfrm>
            <a:off x="-10910" y="-12032"/>
            <a:ext cx="7049384" cy="10034337"/>
            <a:chOff x="-168442" y="-169165"/>
            <a:chExt cx="7254298" cy="10228847"/>
          </a:xfrm>
        </p:grpSpPr>
        <p:pic>
          <p:nvPicPr>
            <p:cNvPr id="62" name="Image 0"/>
            <p:cNvPicPr>
              <a:picLocks noChangeAspect="1"/>
            </p:cNvPicPr>
            <p:nvPr/>
          </p:nvPicPr>
          <p:blipFill rotWithShape="1">
            <a:blip r:embed="rId2"/>
            <a:srcRect l="32646" r="23701"/>
            <a:stretch/>
          </p:blipFill>
          <p:spPr>
            <a:xfrm>
              <a:off x="-168442" y="-169165"/>
              <a:ext cx="7254298" cy="10228847"/>
            </a:xfrm>
            <a:prstGeom prst="rect">
              <a:avLst/>
            </a:prstGeom>
          </p:spPr>
        </p:pic>
        <p:sp>
          <p:nvSpPr>
            <p:cNvPr id="63" name="Shape 0"/>
            <p:cNvSpPr/>
            <p:nvPr/>
          </p:nvSpPr>
          <p:spPr>
            <a:xfrm>
              <a:off x="-168442" y="-169165"/>
              <a:ext cx="7254298" cy="10228847"/>
            </a:xfrm>
            <a:prstGeom prst="rect">
              <a:avLst/>
            </a:prstGeom>
            <a:solidFill>
              <a:srgbClr val="FFFFFF">
                <a:alpha val="75000"/>
              </a:srgbClr>
            </a:solidFill>
            <a:ln/>
          </p:spPr>
        </p:sp>
      </p:grpSp>
      <p:sp>
        <p:nvSpPr>
          <p:cNvPr id="60" name="Title"/>
          <p:cNvSpPr/>
          <p:nvPr/>
        </p:nvSpPr>
        <p:spPr>
          <a:xfrm>
            <a:off x="466664" y="324613"/>
            <a:ext cx="2624125" cy="33715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94"/>
              </a:lnSpc>
            </a:pPr>
            <a:r>
              <a:rPr lang="en-US" sz="2000" b="1" dirty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Finding Open Access Literature</a:t>
            </a:r>
            <a:endParaRPr lang="en-US" sz="2000" dirty="0"/>
          </a:p>
        </p:txBody>
      </p:sp>
      <p:sp>
        <p:nvSpPr>
          <p:cNvPr id="61" name="Subtitle"/>
          <p:cNvSpPr/>
          <p:nvPr/>
        </p:nvSpPr>
        <p:spPr>
          <a:xfrm>
            <a:off x="466664" y="661764"/>
            <a:ext cx="4887361" cy="5468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435"/>
              </a:lnSpc>
            </a:pPr>
            <a:r>
              <a:rPr lang="en-US" sz="1400" b="1" dirty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Search </a:t>
            </a:r>
            <a:r>
              <a:rPr lang="en-US" sz="1400" b="1" dirty="0" smtClean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engines, tools and resources </a:t>
            </a:r>
            <a:r>
              <a:rPr lang="en-US" sz="1400" b="1" dirty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for finding open access publications and providing worldwide, free access to full texts:</a:t>
            </a:r>
            <a:endParaRPr lang="en-US" sz="1400" dirty="0"/>
          </a:p>
        </p:txBody>
      </p:sp>
      <p:pic>
        <p:nvPicPr>
          <p:cNvPr id="22" name="Logo 1" title="Logo BAS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51" r="78460"/>
          <a:stretch/>
        </p:blipFill>
        <p:spPr>
          <a:xfrm>
            <a:off x="1209708" y="1314450"/>
            <a:ext cx="304735" cy="367024"/>
          </a:xfrm>
          <a:prstGeom prst="rect">
            <a:avLst/>
          </a:prstGeom>
        </p:spPr>
      </p:pic>
      <p:sp>
        <p:nvSpPr>
          <p:cNvPr id="2" name="Title 1"/>
          <p:cNvSpPr txBox="1"/>
          <p:nvPr/>
        </p:nvSpPr>
        <p:spPr>
          <a:xfrm>
            <a:off x="476250" y="1741806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BASE</a:t>
            </a:r>
            <a:endParaRPr lang="de-DE" sz="1200" b="1" dirty="0"/>
          </a:p>
        </p:txBody>
      </p:sp>
      <p:sp>
        <p:nvSpPr>
          <p:cNvPr id="12" name="Text 1"/>
          <p:cNvSpPr txBox="1"/>
          <p:nvPr/>
        </p:nvSpPr>
        <p:spPr>
          <a:xfrm>
            <a:off x="534075" y="1987666"/>
            <a:ext cx="1656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The </a:t>
            </a:r>
            <a:r>
              <a:rPr lang="en-US" sz="1100" u="sng" dirty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4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Bielefeld Academic Search Engine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is one of the world's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largest academic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search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engines. It indexes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vast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number of documents from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over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11,000 </a:t>
            </a:r>
            <a:r>
              <a:rPr lang="en-US" sz="1100" u="sng" dirty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5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data providers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and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continuously expands.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The majority of the academic content included is open access.</a:t>
            </a:r>
            <a:endParaRPr lang="en-US" sz="1100" dirty="0"/>
          </a:p>
          <a:p>
            <a:pPr algn="ctr"/>
            <a:endParaRPr lang="de-DE" sz="1100" dirty="0"/>
          </a:p>
        </p:txBody>
      </p:sp>
      <p:pic>
        <p:nvPicPr>
          <p:cNvPr id="52" name="Logo 2" title="Logo Dissemi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907" y="1352944"/>
            <a:ext cx="354286" cy="360000"/>
          </a:xfrm>
          <a:prstGeom prst="rect">
            <a:avLst/>
          </a:prstGeom>
        </p:spPr>
      </p:pic>
      <p:sp>
        <p:nvSpPr>
          <p:cNvPr id="3" name="Title 2"/>
          <p:cNvSpPr txBox="1"/>
          <p:nvPr/>
        </p:nvSpPr>
        <p:spPr>
          <a:xfrm>
            <a:off x="2562225" y="1741806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err="1"/>
              <a:t>Dissemin</a:t>
            </a:r>
            <a:endParaRPr lang="de-DE" sz="1200" b="1" dirty="0"/>
          </a:p>
        </p:txBody>
      </p:sp>
      <p:sp>
        <p:nvSpPr>
          <p:cNvPr id="13" name="Text 2"/>
          <p:cNvSpPr txBox="1"/>
          <p:nvPr/>
        </p:nvSpPr>
        <p:spPr>
          <a:xfrm>
            <a:off x="2620050" y="1987666"/>
            <a:ext cx="1656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u="sng" dirty="0" err="1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7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Dissemin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supports authors to make a </a:t>
            </a:r>
            <a:r>
              <a:rPr lang="en-US" sz="1100" dirty="0" err="1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paywalled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version of their paper freely available to the public. By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analyzing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the publication, </a:t>
            </a:r>
            <a:r>
              <a:rPr lang="en-US" sz="1100" dirty="0" err="1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Dissemin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evaluates whether publications are openly accessible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and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invites authors to upload them to a repository.</a:t>
            </a:r>
            <a:endParaRPr lang="en-US" sz="1100" dirty="0"/>
          </a:p>
          <a:p>
            <a:pPr algn="ctr"/>
            <a:endParaRPr lang="de-DE" sz="1200" dirty="0"/>
          </a:p>
        </p:txBody>
      </p:sp>
      <p:pic>
        <p:nvPicPr>
          <p:cNvPr id="57" name="Logo 3" title="Logo OpenAlex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025" y="1348956"/>
            <a:ext cx="360000" cy="360000"/>
          </a:xfrm>
          <a:prstGeom prst="rect">
            <a:avLst/>
          </a:prstGeom>
        </p:spPr>
      </p:pic>
      <p:sp>
        <p:nvSpPr>
          <p:cNvPr id="4" name="Title 3"/>
          <p:cNvSpPr txBox="1"/>
          <p:nvPr/>
        </p:nvSpPr>
        <p:spPr>
          <a:xfrm>
            <a:off x="4648200" y="1741806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err="1" smtClean="0"/>
              <a:t>OpenAlex</a:t>
            </a:r>
            <a:endParaRPr lang="de-DE" sz="1200" b="1" dirty="0"/>
          </a:p>
        </p:txBody>
      </p:sp>
      <p:sp>
        <p:nvSpPr>
          <p:cNvPr id="14" name="Text 3"/>
          <p:cNvSpPr txBox="1"/>
          <p:nvPr/>
        </p:nvSpPr>
        <p:spPr>
          <a:xfrm>
            <a:off x="4681961" y="1987666"/>
            <a:ext cx="1728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u="sng" dirty="0" err="1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9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OpenAlex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is a comprehensive catalog of the global research system, including scholarly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publications,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authors, institutions, and more. They index over 250M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documents, with extra focus on languages other than English, and on works from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the Global South. </a:t>
            </a:r>
            <a:endParaRPr lang="en-US" sz="1100" dirty="0"/>
          </a:p>
          <a:p>
            <a:pPr algn="ctr"/>
            <a:endParaRPr lang="de-DE" sz="1200" dirty="0"/>
          </a:p>
        </p:txBody>
      </p:sp>
      <p:pic>
        <p:nvPicPr>
          <p:cNvPr id="31" name="Logo 4" title="Logo CORE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075" y="4061537"/>
            <a:ext cx="360000" cy="360000"/>
          </a:xfrm>
          <a:prstGeom prst="rect">
            <a:avLst/>
          </a:prstGeom>
        </p:spPr>
      </p:pic>
      <p:sp>
        <p:nvSpPr>
          <p:cNvPr id="35" name="Title 4"/>
          <p:cNvSpPr txBox="1"/>
          <p:nvPr/>
        </p:nvSpPr>
        <p:spPr>
          <a:xfrm>
            <a:off x="476250" y="4470739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CORE</a:t>
            </a:r>
            <a:endParaRPr lang="de-DE" sz="1200" b="1" dirty="0"/>
          </a:p>
        </p:txBody>
      </p:sp>
      <p:sp>
        <p:nvSpPr>
          <p:cNvPr id="36" name="Text 4"/>
          <p:cNvSpPr txBox="1"/>
          <p:nvPr/>
        </p:nvSpPr>
        <p:spPr>
          <a:xfrm>
            <a:off x="534075" y="4709358"/>
            <a:ext cx="1656000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u="sng" dirty="0" smtClean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11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CORE</a:t>
            </a:r>
            <a:r>
              <a:rPr lang="en-US" sz="1200" dirty="0" smtClean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is dedicated to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aggregating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all open access research worldwide. It is the world's largest collection of freely available full texts and improves the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findability and discoverability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of open access content provided by repositories and journals.</a:t>
            </a:r>
          </a:p>
          <a:p>
            <a:pPr algn="ctr"/>
            <a:endParaRPr lang="de-DE" sz="1200" dirty="0"/>
          </a:p>
        </p:txBody>
      </p:sp>
      <p:pic>
        <p:nvPicPr>
          <p:cNvPr id="53" name="Logo 5" title="Logo Europe PMC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050" y="4052553"/>
            <a:ext cx="360000" cy="403782"/>
          </a:xfrm>
          <a:prstGeom prst="rect">
            <a:avLst/>
          </a:prstGeom>
        </p:spPr>
      </p:pic>
      <p:sp>
        <p:nvSpPr>
          <p:cNvPr id="6" name="Title 5"/>
          <p:cNvSpPr txBox="1"/>
          <p:nvPr/>
        </p:nvSpPr>
        <p:spPr>
          <a:xfrm>
            <a:off x="2562225" y="4470739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Europe PMC</a:t>
            </a:r>
            <a:endParaRPr lang="de-DE" sz="1200" b="1" dirty="0"/>
          </a:p>
        </p:txBody>
      </p:sp>
      <p:sp>
        <p:nvSpPr>
          <p:cNvPr id="16" name="Text 5"/>
          <p:cNvSpPr txBox="1"/>
          <p:nvPr/>
        </p:nvSpPr>
        <p:spPr>
          <a:xfrm>
            <a:off x="2620050" y="4709358"/>
            <a:ext cx="1656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u="sng" dirty="0" smtClean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13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Europe </a:t>
            </a:r>
            <a:r>
              <a:rPr lang="en-US" sz="1100" u="sng" dirty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13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PMC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provides access to a worldwide collection of life science publications and preprints, containing millions of full texts from trusted sources.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Furthermore,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it connects research articles to related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resources,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thus promoting reproducibility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.</a:t>
            </a:r>
            <a:endParaRPr lang="de-DE" sz="1200" dirty="0"/>
          </a:p>
        </p:txBody>
      </p:sp>
      <p:pic>
        <p:nvPicPr>
          <p:cNvPr id="56" name="Logo 6" title="Logo OpenAIRE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025" y="4053796"/>
            <a:ext cx="360000" cy="360000"/>
          </a:xfrm>
          <a:prstGeom prst="rect">
            <a:avLst/>
          </a:prstGeom>
        </p:spPr>
      </p:pic>
      <p:sp>
        <p:nvSpPr>
          <p:cNvPr id="7" name="Title 6"/>
          <p:cNvSpPr txBox="1"/>
          <p:nvPr/>
        </p:nvSpPr>
        <p:spPr>
          <a:xfrm>
            <a:off x="4648200" y="4470739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err="1"/>
              <a:t>OpenAIRE</a:t>
            </a:r>
            <a:endParaRPr lang="de-DE" sz="1200" b="1" dirty="0"/>
          </a:p>
        </p:txBody>
      </p:sp>
      <p:sp>
        <p:nvSpPr>
          <p:cNvPr id="17" name="Text 6"/>
          <p:cNvSpPr txBox="1"/>
          <p:nvPr/>
        </p:nvSpPr>
        <p:spPr>
          <a:xfrm>
            <a:off x="4706025" y="4709358"/>
            <a:ext cx="1656000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The </a:t>
            </a:r>
            <a:r>
              <a:rPr lang="en-US" sz="1100" u="sng" dirty="0" err="1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15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OpenAIRE</a:t>
            </a:r>
            <a:r>
              <a:rPr lang="en-US" sz="1100" u="sng" dirty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15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 Research Graph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en-US" sz="1100" dirty="0" smtClean="0"/>
              <a:t>brings </a:t>
            </a:r>
            <a:r>
              <a:rPr lang="en-US" sz="1100" dirty="0"/>
              <a:t>together and interlinks hundreds of millions of metadata records from over 70k data sources trusted by researchers. The </a:t>
            </a:r>
            <a:r>
              <a:rPr lang="en-US" sz="1100" dirty="0" smtClean="0"/>
              <a:t>project has become the </a:t>
            </a:r>
            <a:r>
              <a:rPr lang="en-US" sz="1100" dirty="0"/>
              <a:t>authoritative source for the European Open Science Cloud (EOSC).</a:t>
            </a:r>
            <a:endParaRPr lang="de-DE" sz="1200" dirty="0"/>
          </a:p>
        </p:txBody>
      </p:sp>
      <p:pic>
        <p:nvPicPr>
          <p:cNvPr id="55" name="Logo 7" title="Logo OAIster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6" t="-8205" r="65049" b="-3512"/>
          <a:stretch/>
        </p:blipFill>
        <p:spPr>
          <a:xfrm>
            <a:off x="1145047" y="6856056"/>
            <a:ext cx="406384" cy="412750"/>
          </a:xfrm>
          <a:prstGeom prst="rect">
            <a:avLst/>
          </a:prstGeom>
        </p:spPr>
      </p:pic>
      <p:sp>
        <p:nvSpPr>
          <p:cNvPr id="8" name="Title 7"/>
          <p:cNvSpPr txBox="1"/>
          <p:nvPr/>
        </p:nvSpPr>
        <p:spPr>
          <a:xfrm>
            <a:off x="466664" y="7346587"/>
            <a:ext cx="1763151" cy="28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err="1"/>
              <a:t>OAIster</a:t>
            </a:r>
            <a:endParaRPr lang="de-DE" sz="1200" b="1" dirty="0"/>
          </a:p>
        </p:txBody>
      </p:sp>
      <p:sp>
        <p:nvSpPr>
          <p:cNvPr id="18" name="Text 7"/>
          <p:cNvSpPr txBox="1"/>
          <p:nvPr/>
        </p:nvSpPr>
        <p:spPr>
          <a:xfrm>
            <a:off x="520239" y="7593574"/>
            <a:ext cx="1656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u="sng" dirty="0" err="1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17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OAIster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is a union catalogue containing more than 50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million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open access records. These are searchable via </a:t>
            </a:r>
            <a:r>
              <a:rPr lang="en-US" sz="1100" u="sng" dirty="0" err="1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18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WorldCat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and aggregated from over 2,000 data providers.</a:t>
            </a:r>
            <a:endParaRPr lang="en-US" sz="1100" dirty="0"/>
          </a:p>
          <a:p>
            <a:pPr algn="ctr"/>
            <a:endParaRPr lang="de-DE" sz="1200" dirty="0"/>
          </a:p>
        </p:txBody>
      </p:sp>
      <p:pic>
        <p:nvPicPr>
          <p:cNvPr id="58" name="Logo 8" title="Logo OSF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207" y="6885167"/>
            <a:ext cx="360000" cy="360000"/>
          </a:xfrm>
          <a:prstGeom prst="rect">
            <a:avLst/>
          </a:prstGeom>
        </p:spPr>
      </p:pic>
      <p:sp>
        <p:nvSpPr>
          <p:cNvPr id="9" name="Title 8"/>
          <p:cNvSpPr txBox="1"/>
          <p:nvPr/>
        </p:nvSpPr>
        <p:spPr>
          <a:xfrm>
            <a:off x="2542632" y="7346587"/>
            <a:ext cx="1763151" cy="28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OSF</a:t>
            </a:r>
            <a:endParaRPr lang="de-DE" sz="1200" b="1" dirty="0"/>
          </a:p>
        </p:txBody>
      </p:sp>
      <p:sp>
        <p:nvSpPr>
          <p:cNvPr id="19" name="Text 8"/>
          <p:cNvSpPr txBox="1"/>
          <p:nvPr/>
        </p:nvSpPr>
        <p:spPr>
          <a:xfrm>
            <a:off x="2596207" y="7593574"/>
            <a:ext cx="1656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u="sng" dirty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20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Open Science Framework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is a cross-disciplinary platform for searching articles, data and materials, as well as for managing your own research and collaborations.</a:t>
            </a:r>
            <a:endParaRPr lang="en-US" sz="1100" dirty="0"/>
          </a:p>
          <a:p>
            <a:pPr algn="ctr"/>
            <a:endParaRPr lang="de-DE" sz="1200" dirty="0"/>
          </a:p>
        </p:txBody>
      </p:sp>
      <p:pic>
        <p:nvPicPr>
          <p:cNvPr id="59" name="Logo 9" title="Logo SHARE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174" y="6890707"/>
            <a:ext cx="450000" cy="360000"/>
          </a:xfrm>
          <a:prstGeom prst="rect">
            <a:avLst/>
          </a:prstGeom>
        </p:spPr>
      </p:pic>
      <p:sp>
        <p:nvSpPr>
          <p:cNvPr id="10" name="Title 9"/>
          <p:cNvSpPr txBox="1"/>
          <p:nvPr/>
        </p:nvSpPr>
        <p:spPr>
          <a:xfrm>
            <a:off x="4618599" y="7346587"/>
            <a:ext cx="1763151" cy="28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SHARE</a:t>
            </a:r>
            <a:endParaRPr lang="de-DE" sz="1200" b="1" dirty="0"/>
          </a:p>
        </p:txBody>
      </p:sp>
      <p:sp>
        <p:nvSpPr>
          <p:cNvPr id="20" name="Text 9"/>
          <p:cNvSpPr txBox="1"/>
          <p:nvPr/>
        </p:nvSpPr>
        <p:spPr>
          <a:xfrm>
            <a:off x="4672174" y="7593574"/>
            <a:ext cx="1656000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u="sng" dirty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22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SHARE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's open tools and services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help bring together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scholarly work distributed across different research ecosystems to make it more discoverable.</a:t>
            </a:r>
            <a:endParaRPr lang="en-US" sz="1100" dirty="0"/>
          </a:p>
          <a:p>
            <a:pPr algn="ctr"/>
            <a:endParaRPr lang="de-DE" sz="1200" dirty="0"/>
          </a:p>
        </p:txBody>
      </p:sp>
      <p:grpSp>
        <p:nvGrpSpPr>
          <p:cNvPr id="79" name="Licence and more information"/>
          <p:cNvGrpSpPr/>
          <p:nvPr/>
        </p:nvGrpSpPr>
        <p:grpSpPr>
          <a:xfrm>
            <a:off x="412343" y="9200461"/>
            <a:ext cx="3453528" cy="531316"/>
            <a:chOff x="466665" y="9155244"/>
            <a:chExt cx="3453528" cy="531316"/>
          </a:xfrm>
        </p:grpSpPr>
        <p:sp>
          <p:nvSpPr>
            <p:cNvPr id="39" name="Textbox"/>
            <p:cNvSpPr/>
            <p:nvPr/>
          </p:nvSpPr>
          <p:spPr>
            <a:xfrm>
              <a:off x="466665" y="9155244"/>
              <a:ext cx="3453528" cy="531316"/>
            </a:xfrm>
            <a:prstGeom prst="roundRect">
              <a:avLst>
                <a:gd name="adj" fmla="val 6175"/>
              </a:avLst>
            </a:prstGeom>
            <a:solidFill>
              <a:srgbClr val="B3E5FF"/>
            </a:solidFill>
            <a:ln/>
          </p:spPr>
        </p:sp>
        <p:sp>
          <p:nvSpPr>
            <p:cNvPr id="40" name="Text 1"/>
            <p:cNvSpPr/>
            <p:nvPr/>
          </p:nvSpPr>
          <p:spPr>
            <a:xfrm>
              <a:off x="476251" y="9239015"/>
              <a:ext cx="3390267" cy="176901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>
                <a:lnSpc>
                  <a:spcPts val="735"/>
                </a:lnSpc>
              </a:pPr>
              <a:r>
                <a:rPr lang="en-US" sz="800" dirty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For more information visit </a:t>
              </a:r>
              <a:r>
                <a:rPr lang="en-US" sz="800" u="sng" dirty="0">
                  <a:solidFill>
                    <a:srgbClr val="007EBD"/>
                  </a:solidFill>
                  <a:ea typeface="Eudoxus Sans" pitchFamily="34" charset="-122"/>
                  <a:cs typeface="Eudoxus Sans" pitchFamily="34" charset="-120"/>
                  <a:hlinkClick r:id="rId23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open-access.network</a:t>
              </a:r>
              <a:r>
                <a:rPr lang="en-US" sz="800" dirty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.</a:t>
              </a:r>
              <a:endParaRPr lang="en-US" sz="800" dirty="0"/>
            </a:p>
          </p:txBody>
        </p:sp>
        <p:sp>
          <p:nvSpPr>
            <p:cNvPr id="41" name="Text 2"/>
            <p:cNvSpPr/>
            <p:nvPr/>
          </p:nvSpPr>
          <p:spPr>
            <a:xfrm>
              <a:off x="476251" y="9397907"/>
              <a:ext cx="3390268" cy="261685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>
                <a:lnSpc>
                  <a:spcPts val="735"/>
                </a:lnSpc>
              </a:pPr>
              <a:r>
                <a:rPr lang="en-US" sz="800" dirty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This work is available under a </a:t>
              </a:r>
              <a:r>
                <a:rPr lang="en-US" sz="800" u="sng" dirty="0">
                  <a:solidFill>
                    <a:srgbClr val="007EBD"/>
                  </a:solidFill>
                  <a:ea typeface="Eudoxus Sans" pitchFamily="34" charset="-122"/>
                  <a:cs typeface="Eudoxus Sans" pitchFamily="34" charset="-120"/>
                  <a:hlinkClick r:id="rId24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Creative Commons Attribution 4.0 International License</a:t>
              </a:r>
              <a:r>
                <a:rPr lang="en-US" sz="800" dirty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. Logos used are excluded from this license.</a:t>
              </a:r>
              <a:endParaRPr lang="en-US" sz="800" dirty="0"/>
            </a:p>
          </p:txBody>
        </p:sp>
        <p:pic>
          <p:nvPicPr>
            <p:cNvPr id="65" name="Picture 1" descr="Creative Commons Namensnennung 4.0 International Lizenz" title="CC BY licence">
              <a:extLst>
                <a:ext uri="{FF2B5EF4-FFF2-40B4-BE49-F238E27FC236}">
                  <a16:creationId xmlns:a16="http://schemas.microsoft.com/office/drawing/2014/main" id="{124C532F-13B2-6144-BF0F-96DB3235A6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3434" y="9427265"/>
              <a:ext cx="523596" cy="184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Institution and funding"/>
          <p:cNvGrpSpPr/>
          <p:nvPr/>
        </p:nvGrpSpPr>
        <p:grpSpPr>
          <a:xfrm>
            <a:off x="4047155" y="9122996"/>
            <a:ext cx="2596451" cy="629372"/>
            <a:chOff x="4047155" y="9122996"/>
            <a:chExt cx="2596451" cy="629372"/>
          </a:xfrm>
        </p:grpSpPr>
        <p:sp>
          <p:nvSpPr>
            <p:cNvPr id="77" name="Text 1">
              <a:extLst>
                <a:ext uri="{FF2B5EF4-FFF2-40B4-BE49-F238E27FC236}">
                  <a16:creationId xmlns:a16="http://schemas.microsoft.com/office/drawing/2014/main" id="{BC2164EF-1871-394B-B7A2-70F37D31FD9D}"/>
                </a:ext>
              </a:extLst>
            </p:cNvPr>
            <p:cNvSpPr txBox="1"/>
            <p:nvPr/>
          </p:nvSpPr>
          <p:spPr>
            <a:xfrm>
              <a:off x="4047155" y="9122996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CREATED BY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3" name="Logo 1" title="Logo of the German National Library of Science and Technology, or Technische Informationsbibliothek (TIB)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0777" y="9301234"/>
              <a:ext cx="534448" cy="354424"/>
            </a:xfrm>
            <a:prstGeom prst="rect">
              <a:avLst/>
            </a:prstGeom>
          </p:spPr>
        </p:pic>
        <p:sp>
          <p:nvSpPr>
            <p:cNvPr id="76" name="Text 2">
              <a:extLst>
                <a:ext uri="{FF2B5EF4-FFF2-40B4-BE49-F238E27FC236}">
                  <a16:creationId xmlns:a16="http://schemas.microsoft.com/office/drawing/2014/main" id="{BC2164EF-1871-394B-B7A2-70F37D31FD9D}"/>
                </a:ext>
              </a:extLst>
            </p:cNvPr>
            <p:cNvSpPr txBox="1"/>
            <p:nvPr/>
          </p:nvSpPr>
          <p:spPr>
            <a:xfrm>
              <a:off x="4974123" y="9122996"/>
              <a:ext cx="71957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AS PART OF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4" name="Logo 2" title="Logo of the open-access.network project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127275" y="9299169"/>
              <a:ext cx="465690" cy="333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8" name="Text 3">
              <a:extLst>
                <a:ext uri="{FF2B5EF4-FFF2-40B4-BE49-F238E27FC236}">
                  <a16:creationId xmlns:a16="http://schemas.microsoft.com/office/drawing/2014/main" id="{BC2164EF-1871-394B-B7A2-70F37D31FD9D}"/>
                </a:ext>
              </a:extLst>
            </p:cNvPr>
            <p:cNvSpPr txBox="1"/>
            <p:nvPr/>
          </p:nvSpPr>
          <p:spPr>
            <a:xfrm>
              <a:off x="5900662" y="9122996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FUNDED BY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5" name="Logo 3" title="Logo of the Federal Ministry of Education and Research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843143" y="9212368"/>
              <a:ext cx="800463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8471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Background"/>
          <p:cNvGrpSpPr/>
          <p:nvPr/>
        </p:nvGrpSpPr>
        <p:grpSpPr>
          <a:xfrm>
            <a:off x="-10910" y="-12032"/>
            <a:ext cx="7049384" cy="10034337"/>
            <a:chOff x="-10910" y="-12032"/>
            <a:chExt cx="7049384" cy="10034337"/>
          </a:xfrm>
        </p:grpSpPr>
        <p:pic>
          <p:nvPicPr>
            <p:cNvPr id="62" name="Image 0"/>
            <p:cNvPicPr>
              <a:picLocks noChangeAspect="1"/>
            </p:cNvPicPr>
            <p:nvPr/>
          </p:nvPicPr>
          <p:blipFill rotWithShape="1">
            <a:blip r:embed="rId2"/>
            <a:srcRect l="32646" r="23701"/>
            <a:stretch/>
          </p:blipFill>
          <p:spPr>
            <a:xfrm>
              <a:off x="-10910" y="-12032"/>
              <a:ext cx="7049384" cy="10034337"/>
            </a:xfrm>
            <a:prstGeom prst="rect">
              <a:avLst/>
            </a:prstGeom>
          </p:spPr>
        </p:pic>
        <p:sp>
          <p:nvSpPr>
            <p:cNvPr id="63" name="Shape 0"/>
            <p:cNvSpPr/>
            <p:nvPr/>
          </p:nvSpPr>
          <p:spPr>
            <a:xfrm>
              <a:off x="-10910" y="-12032"/>
              <a:ext cx="7049384" cy="10034337"/>
            </a:xfrm>
            <a:prstGeom prst="rect">
              <a:avLst/>
            </a:prstGeom>
            <a:solidFill>
              <a:srgbClr val="FFFFFF">
                <a:alpha val="75000"/>
              </a:srgbClr>
            </a:solidFill>
            <a:ln/>
          </p:spPr>
        </p:sp>
      </p:grpSp>
      <p:sp>
        <p:nvSpPr>
          <p:cNvPr id="60" name="Title"/>
          <p:cNvSpPr/>
          <p:nvPr/>
        </p:nvSpPr>
        <p:spPr>
          <a:xfrm>
            <a:off x="466664" y="324613"/>
            <a:ext cx="2624125" cy="33715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94"/>
              </a:lnSpc>
            </a:pPr>
            <a:r>
              <a:rPr lang="en-US" sz="2000" b="1" dirty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Finding Open Access Literature</a:t>
            </a:r>
            <a:endParaRPr lang="en-US" sz="2000" dirty="0"/>
          </a:p>
        </p:txBody>
      </p:sp>
      <p:sp>
        <p:nvSpPr>
          <p:cNvPr id="61" name="Subtitle 1"/>
          <p:cNvSpPr/>
          <p:nvPr/>
        </p:nvSpPr>
        <p:spPr>
          <a:xfrm>
            <a:off x="466664" y="661764"/>
            <a:ext cx="4887361" cy="5468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435"/>
              </a:lnSpc>
            </a:pPr>
            <a:r>
              <a:rPr lang="en-US" sz="1400" b="1" dirty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Browser plug-ins or extensions </a:t>
            </a:r>
            <a:r>
              <a:rPr lang="en-US" sz="1400" b="1" dirty="0" smtClean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for </a:t>
            </a:r>
            <a:r>
              <a:rPr lang="en-US" sz="1400" b="1" dirty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open access versions of scholarly articles:</a:t>
            </a:r>
            <a:endParaRPr lang="en-US" sz="1400" dirty="0"/>
          </a:p>
        </p:txBody>
      </p:sp>
      <p:pic>
        <p:nvPicPr>
          <p:cNvPr id="22" name="Logo 1" title="Logo Open Access Butto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876" y="1140270"/>
            <a:ext cx="212398" cy="367024"/>
          </a:xfrm>
          <a:prstGeom prst="rect">
            <a:avLst/>
          </a:prstGeom>
        </p:spPr>
      </p:pic>
      <p:sp>
        <p:nvSpPr>
          <p:cNvPr id="2" name="Title 1"/>
          <p:cNvSpPr txBox="1"/>
          <p:nvPr/>
        </p:nvSpPr>
        <p:spPr>
          <a:xfrm>
            <a:off x="476250" y="1567626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Open Access Button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534075" y="1813486"/>
            <a:ext cx="16560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Among other tools </a:t>
            </a:r>
            <a:r>
              <a:rPr lang="en-US" sz="1100" u="sng" dirty="0" err="1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OA.Works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also offers the browser extension Open Access Button, which provides free and legal access to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specialized publications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or automatically requests them from authors.</a:t>
            </a:r>
          </a:p>
        </p:txBody>
      </p:sp>
      <p:pic>
        <p:nvPicPr>
          <p:cNvPr id="52" name="Logo 2" title="Logo Open Access Helper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907" y="1181621"/>
            <a:ext cx="354286" cy="354286"/>
          </a:xfrm>
          <a:prstGeom prst="rect">
            <a:avLst/>
          </a:prstGeom>
        </p:spPr>
      </p:pic>
      <p:sp>
        <p:nvSpPr>
          <p:cNvPr id="3" name="Title 2"/>
          <p:cNvSpPr txBox="1"/>
          <p:nvPr/>
        </p:nvSpPr>
        <p:spPr>
          <a:xfrm>
            <a:off x="2562225" y="1567626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Open Access Helper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620050" y="1813486"/>
            <a:ext cx="1656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The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  <a:hlinkClick r:id="rId6"/>
              </a:rPr>
              <a:t>Open Access Helper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supports searches for open access versions of articles. It is available as an app for iOS or as a browser extension for </a:t>
            </a:r>
            <a:r>
              <a:rPr lang="en-US" sz="1100" dirty="0" err="1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MacOS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, Edge, Safari, Chrome or Firefox.</a:t>
            </a:r>
            <a:endParaRPr lang="en-US" sz="1100" dirty="0"/>
          </a:p>
          <a:p>
            <a:pPr algn="ctr"/>
            <a:endParaRPr lang="de-DE" sz="1200" dirty="0"/>
          </a:p>
        </p:txBody>
      </p:sp>
      <p:pic>
        <p:nvPicPr>
          <p:cNvPr id="57" name="Logo 3" title="Logo unpaywall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825" y="1174776"/>
            <a:ext cx="314400" cy="360000"/>
          </a:xfrm>
          <a:prstGeom prst="rect">
            <a:avLst/>
          </a:prstGeom>
        </p:spPr>
      </p:pic>
      <p:sp>
        <p:nvSpPr>
          <p:cNvPr id="4" name="Title 3"/>
          <p:cNvSpPr txBox="1"/>
          <p:nvPr/>
        </p:nvSpPr>
        <p:spPr>
          <a:xfrm>
            <a:off x="4648200" y="1567626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unpaywall</a:t>
            </a:r>
            <a:endParaRPr lang="de-DE" sz="1200" b="1" dirty="0"/>
          </a:p>
        </p:txBody>
      </p:sp>
      <p:sp>
        <p:nvSpPr>
          <p:cNvPr id="14" name="Text 3"/>
          <p:cNvSpPr txBox="1"/>
          <p:nvPr/>
        </p:nvSpPr>
        <p:spPr>
          <a:xfrm>
            <a:off x="4706025" y="1813486"/>
            <a:ext cx="1656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u="sng" dirty="0" err="1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Unpaywall</a:t>
            </a:r>
            <a:r>
              <a:rPr lang="en-US" sz="1100" u="sng" dirty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offers a browser extension for Chrome and Firefox. It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automatically searches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for open access versions of scholarly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publications originally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published behind a paywall.</a:t>
            </a:r>
            <a:endParaRPr lang="en-US" sz="1100" dirty="0"/>
          </a:p>
          <a:p>
            <a:pPr algn="ctr"/>
            <a:endParaRPr lang="de-DE" sz="1200" dirty="0"/>
          </a:p>
        </p:txBody>
      </p:sp>
      <p:sp>
        <p:nvSpPr>
          <p:cNvPr id="54" name="Subtitle 2"/>
          <p:cNvSpPr/>
          <p:nvPr/>
        </p:nvSpPr>
        <p:spPr>
          <a:xfrm>
            <a:off x="479719" y="3724519"/>
            <a:ext cx="4606600" cy="3645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435"/>
              </a:lnSpc>
            </a:pPr>
            <a:r>
              <a:rPr lang="en-US" sz="1400" b="1" dirty="0">
                <a:solidFill>
                  <a:srgbClr val="000000"/>
                </a:solidFill>
                <a:ea typeface="p22-mackinac-pro" pitchFamily="34" charset="-122"/>
                <a:cs typeface="p22-mackinac-pro" pitchFamily="34" charset="-120"/>
              </a:rPr>
              <a:t>Services for finding suitable open access books and open access journals: </a:t>
            </a:r>
            <a:endParaRPr lang="en-US" sz="1400" dirty="0"/>
          </a:p>
        </p:txBody>
      </p:sp>
      <p:pic>
        <p:nvPicPr>
          <p:cNvPr id="31" name="Logo 4" title="Logo B!SO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066" y="4274753"/>
            <a:ext cx="412019" cy="216000"/>
          </a:xfrm>
          <a:prstGeom prst="rect">
            <a:avLst/>
          </a:prstGeom>
        </p:spPr>
      </p:pic>
      <p:sp>
        <p:nvSpPr>
          <p:cNvPr id="35" name="Title 4"/>
          <p:cNvSpPr txBox="1"/>
          <p:nvPr/>
        </p:nvSpPr>
        <p:spPr>
          <a:xfrm>
            <a:off x="476250" y="4504702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B!SON</a:t>
            </a:r>
            <a:endParaRPr lang="de-DE" sz="1200" b="1" dirty="0"/>
          </a:p>
        </p:txBody>
      </p:sp>
      <p:sp>
        <p:nvSpPr>
          <p:cNvPr id="36" name="Text 4"/>
          <p:cNvSpPr txBox="1"/>
          <p:nvPr/>
        </p:nvSpPr>
        <p:spPr>
          <a:xfrm>
            <a:off x="534075" y="4778157"/>
            <a:ext cx="1656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u="sng" dirty="0" smtClean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B!SON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recommends Open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Access journals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based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on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user input (title, abstract, references).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The tool is machine-learning based, open source and only uses open data sources (DOAJ, </a:t>
            </a:r>
            <a:r>
              <a:rPr lang="en-US" sz="1100" dirty="0" err="1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OpenCitations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, Journal Checker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Tool).</a:t>
            </a:r>
            <a:endParaRPr lang="de-DE" sz="1200" dirty="0"/>
          </a:p>
        </p:txBody>
      </p:sp>
      <p:pic>
        <p:nvPicPr>
          <p:cNvPr id="53" name="Logo 5" title="Logo open-access.network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050" y="4232634"/>
            <a:ext cx="360000" cy="258119"/>
          </a:xfrm>
          <a:prstGeom prst="rect">
            <a:avLst/>
          </a:prstGeom>
        </p:spPr>
      </p:pic>
      <p:sp>
        <p:nvSpPr>
          <p:cNvPr id="6" name="Title 5"/>
          <p:cNvSpPr txBox="1"/>
          <p:nvPr/>
        </p:nvSpPr>
        <p:spPr>
          <a:xfrm>
            <a:off x="2562225" y="4504702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err="1" smtClean="0"/>
              <a:t>oa.finder</a:t>
            </a:r>
            <a:endParaRPr lang="de-DE" sz="1200" b="1" dirty="0"/>
          </a:p>
        </p:txBody>
      </p:sp>
      <p:sp>
        <p:nvSpPr>
          <p:cNvPr id="16" name="Text 5"/>
          <p:cNvSpPr txBox="1"/>
          <p:nvPr/>
        </p:nvSpPr>
        <p:spPr>
          <a:xfrm>
            <a:off x="2620050" y="4778157"/>
            <a:ext cx="1656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u="sng" dirty="0" err="1">
                <a:solidFill>
                  <a:srgbClr val="007EBD"/>
                </a:solidFill>
                <a:ea typeface="Eudoxus Sans" pitchFamily="34" charset="-122"/>
                <a:cs typeface="Calibri" panose="020F050202020403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oa.finder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Calibri" panose="020F0502020204030204" pitchFamily="34" charset="0"/>
              </a:rPr>
              <a:t> is a research tool for scholarly publishing outlets that helps authors find Open Access options for their manuscripts in journals or books based on the publication type, role of submitter and organization. </a:t>
            </a:r>
            <a:endParaRPr lang="en-US" sz="1100" dirty="0">
              <a:cs typeface="Calibri" panose="020F0502020204030204" pitchFamily="34" charset="0"/>
            </a:endParaRPr>
          </a:p>
        </p:txBody>
      </p:sp>
      <p:pic>
        <p:nvPicPr>
          <p:cNvPr id="56" name="Logo 6" title="Logo journal checker tool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813" y="4310753"/>
            <a:ext cx="1198425" cy="180000"/>
          </a:xfrm>
          <a:prstGeom prst="rect">
            <a:avLst/>
          </a:prstGeom>
        </p:spPr>
      </p:pic>
      <p:sp>
        <p:nvSpPr>
          <p:cNvPr id="7" name="Title 6"/>
          <p:cNvSpPr txBox="1"/>
          <p:nvPr/>
        </p:nvSpPr>
        <p:spPr>
          <a:xfrm>
            <a:off x="4648200" y="4504702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Journal </a:t>
            </a:r>
            <a:r>
              <a:rPr lang="de-DE" sz="1200" b="1" dirty="0" err="1" smtClean="0"/>
              <a:t>Checker</a:t>
            </a:r>
            <a:r>
              <a:rPr lang="de-DE" sz="1200" b="1" dirty="0" smtClean="0"/>
              <a:t> Tool</a:t>
            </a:r>
            <a:endParaRPr lang="de-DE" sz="1200" b="1" dirty="0"/>
          </a:p>
        </p:txBody>
      </p:sp>
      <p:sp>
        <p:nvSpPr>
          <p:cNvPr id="17" name="Text 6"/>
          <p:cNvSpPr txBox="1"/>
          <p:nvPr/>
        </p:nvSpPr>
        <p:spPr>
          <a:xfrm>
            <a:off x="4706025" y="4778157"/>
            <a:ext cx="1656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The </a:t>
            </a:r>
            <a:r>
              <a:rPr lang="en-US" sz="1100" u="sng" dirty="0">
                <a:solidFill>
                  <a:srgbClr val="007EBD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Journal Checker Tool</a:t>
            </a:r>
            <a:r>
              <a:rPr lang="en-US" sz="1100" dirty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 by </a:t>
            </a:r>
            <a:r>
              <a:rPr lang="en-US" sz="1100" dirty="0" err="1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cOAlition</a:t>
            </a:r>
            <a:r>
              <a:rPr lang="en-US" sz="1100" dirty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 S helps authors </a:t>
            </a:r>
            <a:r>
              <a:rPr lang="en-US" sz="1100" dirty="0" smtClean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find </a:t>
            </a:r>
            <a:r>
              <a:rPr lang="en-US" sz="1100" dirty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Plan S compliant publishing </a:t>
            </a:r>
            <a:r>
              <a:rPr lang="en-US" sz="1100" dirty="0" smtClean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routes. The tool checks </a:t>
            </a:r>
            <a:r>
              <a:rPr lang="en-US" sz="1100" dirty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if a combination of funder, institution, and journal </a:t>
            </a:r>
            <a:r>
              <a:rPr lang="en-US" sz="1100" dirty="0" smtClean="0">
                <a:solidFill>
                  <a:srgbClr val="272525"/>
                </a:solidFill>
                <a:latin typeface="Calibri" panose="020F0502020204030204" pitchFamily="34" charset="0"/>
                <a:ea typeface="Eudoxus Sans" pitchFamily="34" charset="-122"/>
                <a:cs typeface="Calibri" panose="020F0502020204030204" pitchFamily="34" charset="0"/>
              </a:rPr>
              <a:t>is compliant with the funder’s open access policy.</a:t>
            </a:r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5" name="Logo 7" title="Logo OAPEN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883" y="6708716"/>
            <a:ext cx="360000" cy="211058"/>
          </a:xfrm>
          <a:prstGeom prst="rect">
            <a:avLst/>
          </a:prstGeom>
        </p:spPr>
      </p:pic>
      <p:sp>
        <p:nvSpPr>
          <p:cNvPr id="8" name="Title 7"/>
          <p:cNvSpPr txBox="1"/>
          <p:nvPr/>
        </p:nvSpPr>
        <p:spPr>
          <a:xfrm>
            <a:off x="466664" y="6972432"/>
            <a:ext cx="1763151" cy="287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OAPEN</a:t>
            </a:r>
            <a:endParaRPr lang="de-DE" sz="1200" b="1" dirty="0"/>
          </a:p>
        </p:txBody>
      </p:sp>
      <p:sp>
        <p:nvSpPr>
          <p:cNvPr id="18" name="Text 7"/>
          <p:cNvSpPr txBox="1"/>
          <p:nvPr/>
        </p:nvSpPr>
        <p:spPr>
          <a:xfrm>
            <a:off x="534075" y="7219419"/>
            <a:ext cx="1656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The library platform </a:t>
            </a:r>
            <a:r>
              <a:rPr lang="en-US" sz="1100" u="sng" dirty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OAPEN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makes open access e-books available as full texts. These are mainly from the fields of humanities and social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sciences. Additionally, it provides the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  <a:hlinkClick r:id="rId17"/>
              </a:rPr>
              <a:t>Open Access Book Toolkit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with practical tips for publishing OA books.</a:t>
            </a:r>
            <a:endParaRPr lang="en-US" sz="1100" dirty="0"/>
          </a:p>
          <a:p>
            <a:pPr algn="ctr"/>
            <a:endParaRPr lang="de-DE" sz="1200" dirty="0"/>
          </a:p>
        </p:txBody>
      </p:sp>
      <p:pic>
        <p:nvPicPr>
          <p:cNvPr id="58" name="Logo 8" title="Logo DOAB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077" y="6724245"/>
            <a:ext cx="547945" cy="180000"/>
          </a:xfrm>
          <a:prstGeom prst="rect">
            <a:avLst/>
          </a:prstGeom>
        </p:spPr>
      </p:pic>
      <p:sp>
        <p:nvSpPr>
          <p:cNvPr id="9" name="Title 8"/>
          <p:cNvSpPr txBox="1"/>
          <p:nvPr/>
        </p:nvSpPr>
        <p:spPr>
          <a:xfrm>
            <a:off x="2542632" y="6972432"/>
            <a:ext cx="1763151" cy="287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DOAB</a:t>
            </a:r>
            <a:endParaRPr lang="de-DE" sz="1200" b="1" dirty="0"/>
          </a:p>
        </p:txBody>
      </p:sp>
      <p:sp>
        <p:nvSpPr>
          <p:cNvPr id="19" name="Text 8"/>
          <p:cNvSpPr txBox="1"/>
          <p:nvPr/>
        </p:nvSpPr>
        <p:spPr>
          <a:xfrm>
            <a:off x="2593702" y="7222296"/>
            <a:ext cx="1656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The </a:t>
            </a:r>
            <a:r>
              <a:rPr lang="en-US" sz="1100" u="sng" dirty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19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Directory of Open Access Books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is a community-driven discovery service that indexes and provides access to scholarly, peer-reviewed open access books and helps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users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find trusted open access book publishers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.</a:t>
            </a:r>
            <a:endParaRPr lang="de-DE" sz="1200" dirty="0"/>
          </a:p>
        </p:txBody>
      </p:sp>
      <p:pic>
        <p:nvPicPr>
          <p:cNvPr id="59" name="Logo 9" title="Logo DOAJ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182" y="6706245"/>
            <a:ext cx="667183" cy="216000"/>
          </a:xfrm>
          <a:prstGeom prst="rect">
            <a:avLst/>
          </a:prstGeom>
        </p:spPr>
      </p:pic>
      <p:sp>
        <p:nvSpPr>
          <p:cNvPr id="10" name="Title 9"/>
          <p:cNvSpPr txBox="1"/>
          <p:nvPr/>
        </p:nvSpPr>
        <p:spPr>
          <a:xfrm>
            <a:off x="4618599" y="6972432"/>
            <a:ext cx="1763151" cy="287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DOAJ</a:t>
            </a:r>
            <a:endParaRPr lang="de-DE" sz="1200" b="1" dirty="0"/>
          </a:p>
        </p:txBody>
      </p:sp>
      <p:sp>
        <p:nvSpPr>
          <p:cNvPr id="20" name="Text 9"/>
          <p:cNvSpPr txBox="1"/>
          <p:nvPr/>
        </p:nvSpPr>
        <p:spPr>
          <a:xfrm>
            <a:off x="4672784" y="7219419"/>
            <a:ext cx="1656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The </a:t>
            </a:r>
            <a:r>
              <a:rPr lang="en-US" sz="1100" u="sng" dirty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21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Directory of Open Access </a:t>
            </a:r>
            <a:r>
              <a:rPr lang="en-US" sz="1100" u="sng" dirty="0" smtClean="0">
                <a:solidFill>
                  <a:srgbClr val="007EBD"/>
                </a:solidFill>
                <a:ea typeface="Eudoxus Sans" pitchFamily="34" charset="-122"/>
                <a:cs typeface="Eudoxus Sans" pitchFamily="34" charset="-120"/>
                <a:hlinkClick r:id="rId21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Journals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 indexes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high-quality, open access, and peer-reviewed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journals from around the world. The community-driven platform offers a vast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collection of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quality open access journals </a:t>
            </a:r>
            <a:r>
              <a:rPr lang="en-US" sz="1100" dirty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for </a:t>
            </a:r>
            <a:r>
              <a:rPr lang="en-US" sz="1100" dirty="0" smtClean="0">
                <a:solidFill>
                  <a:srgbClr val="272525"/>
                </a:solidFill>
                <a:ea typeface="Eudoxus Sans" pitchFamily="34" charset="-122"/>
                <a:cs typeface="Eudoxus Sans" pitchFamily="34" charset="-120"/>
              </a:rPr>
              <a:t>users.</a:t>
            </a:r>
            <a:endParaRPr lang="de-DE" sz="1200" dirty="0"/>
          </a:p>
        </p:txBody>
      </p:sp>
      <p:grpSp>
        <p:nvGrpSpPr>
          <p:cNvPr id="79" name="Licence and more information"/>
          <p:cNvGrpSpPr/>
          <p:nvPr/>
        </p:nvGrpSpPr>
        <p:grpSpPr>
          <a:xfrm>
            <a:off x="412343" y="9200461"/>
            <a:ext cx="3453528" cy="531316"/>
            <a:chOff x="466665" y="9155244"/>
            <a:chExt cx="3453528" cy="531316"/>
          </a:xfrm>
        </p:grpSpPr>
        <p:sp>
          <p:nvSpPr>
            <p:cNvPr id="39" name="Textbox"/>
            <p:cNvSpPr/>
            <p:nvPr/>
          </p:nvSpPr>
          <p:spPr>
            <a:xfrm>
              <a:off x="466665" y="9155244"/>
              <a:ext cx="3453528" cy="531316"/>
            </a:xfrm>
            <a:prstGeom prst="roundRect">
              <a:avLst>
                <a:gd name="adj" fmla="val 6175"/>
              </a:avLst>
            </a:prstGeom>
            <a:solidFill>
              <a:srgbClr val="B3E5FF"/>
            </a:solidFill>
            <a:ln/>
          </p:spPr>
        </p:sp>
        <p:sp>
          <p:nvSpPr>
            <p:cNvPr id="40" name="Text 1"/>
            <p:cNvSpPr/>
            <p:nvPr/>
          </p:nvSpPr>
          <p:spPr>
            <a:xfrm>
              <a:off x="476251" y="9239015"/>
              <a:ext cx="3390267" cy="176901"/>
            </a:xfrm>
            <a:prstGeom prst="rect">
              <a:avLst/>
            </a:prstGeom>
            <a:noFill/>
            <a:ln/>
          </p:spPr>
          <p:txBody>
            <a:bodyPr wrap="none" rtlCol="0" anchor="t"/>
            <a:lstStyle/>
            <a:p>
              <a:pPr>
                <a:lnSpc>
                  <a:spcPts val="735"/>
                </a:lnSpc>
              </a:pPr>
              <a:r>
                <a:rPr lang="en-US" sz="800" dirty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For more information visit </a:t>
              </a:r>
              <a:r>
                <a:rPr lang="en-US" sz="800" u="sng" dirty="0">
                  <a:solidFill>
                    <a:srgbClr val="007EBD"/>
                  </a:solidFill>
                  <a:ea typeface="Eudoxus Sans" pitchFamily="34" charset="-122"/>
                  <a:cs typeface="Eudoxus Sans" pitchFamily="34" charset="-120"/>
                  <a:hlinkClick r:id="rId22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open-access.network</a:t>
              </a:r>
              <a:r>
                <a:rPr lang="en-US" sz="800" dirty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.</a:t>
              </a:r>
              <a:endParaRPr lang="en-US" sz="800" dirty="0"/>
            </a:p>
          </p:txBody>
        </p:sp>
        <p:sp>
          <p:nvSpPr>
            <p:cNvPr id="41" name="Text 2"/>
            <p:cNvSpPr/>
            <p:nvPr/>
          </p:nvSpPr>
          <p:spPr>
            <a:xfrm>
              <a:off x="476251" y="9397907"/>
              <a:ext cx="3390268" cy="261685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>
                <a:lnSpc>
                  <a:spcPts val="735"/>
                </a:lnSpc>
              </a:pPr>
              <a:r>
                <a:rPr lang="en-US" sz="800" dirty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This work is available under a </a:t>
              </a:r>
              <a:r>
                <a:rPr lang="en-US" sz="800" u="sng" dirty="0">
                  <a:solidFill>
                    <a:srgbClr val="007EBD"/>
                  </a:solidFill>
                  <a:ea typeface="Eudoxus Sans" pitchFamily="34" charset="-122"/>
                  <a:cs typeface="Eudoxus Sans" pitchFamily="34" charset="-120"/>
                  <a:hlinkClick r:id="rId23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Creative Commons Attribution 4.0 International License</a:t>
              </a:r>
              <a:r>
                <a:rPr lang="en-US" sz="800" dirty="0">
                  <a:solidFill>
                    <a:srgbClr val="000000"/>
                  </a:solidFill>
                  <a:ea typeface="Eudoxus Sans" pitchFamily="34" charset="-122"/>
                  <a:cs typeface="Eudoxus Sans" pitchFamily="34" charset="-120"/>
                </a:rPr>
                <a:t>. Logos used are excluded from this license.</a:t>
              </a:r>
              <a:endParaRPr lang="en-US" sz="800" dirty="0"/>
            </a:p>
          </p:txBody>
        </p:sp>
        <p:pic>
          <p:nvPicPr>
            <p:cNvPr id="65" name="Picture 1" descr="Creative Commons Namensnennung 4.0 International Lizenz" title="CC BY licence">
              <a:extLst>
                <a:ext uri="{FF2B5EF4-FFF2-40B4-BE49-F238E27FC236}">
                  <a16:creationId xmlns:a16="http://schemas.microsoft.com/office/drawing/2014/main" id="{124C532F-13B2-6144-BF0F-96DB3235A6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3434" y="9427265"/>
              <a:ext cx="523596" cy="184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Institution and funding"/>
          <p:cNvGrpSpPr/>
          <p:nvPr/>
        </p:nvGrpSpPr>
        <p:grpSpPr>
          <a:xfrm>
            <a:off x="4024211" y="9128438"/>
            <a:ext cx="2596451" cy="629372"/>
            <a:chOff x="4024211" y="9128438"/>
            <a:chExt cx="2596451" cy="629372"/>
          </a:xfrm>
        </p:grpSpPr>
        <p:sp>
          <p:nvSpPr>
            <p:cNvPr id="77" name="Text 1">
              <a:extLst>
                <a:ext uri="{FF2B5EF4-FFF2-40B4-BE49-F238E27FC236}">
                  <a16:creationId xmlns:a16="http://schemas.microsoft.com/office/drawing/2014/main" id="{BC2164EF-1871-394B-B7A2-70F37D31FD9D}"/>
                </a:ext>
              </a:extLst>
            </p:cNvPr>
            <p:cNvSpPr txBox="1"/>
            <p:nvPr/>
          </p:nvSpPr>
          <p:spPr>
            <a:xfrm>
              <a:off x="4024211" y="9128438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CREATED BY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3" name="Logo 1" title="Logo of the German National Library of Science and Technology, or Technische Informationsbibliothek (TIB)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7833" y="9306676"/>
              <a:ext cx="534448" cy="354424"/>
            </a:xfrm>
            <a:prstGeom prst="rect">
              <a:avLst/>
            </a:prstGeom>
          </p:spPr>
        </p:pic>
        <p:sp>
          <p:nvSpPr>
            <p:cNvPr id="76" name="Text 2">
              <a:extLst>
                <a:ext uri="{FF2B5EF4-FFF2-40B4-BE49-F238E27FC236}">
                  <a16:creationId xmlns:a16="http://schemas.microsoft.com/office/drawing/2014/main" id="{BC2164EF-1871-394B-B7A2-70F37D31FD9D}"/>
                </a:ext>
              </a:extLst>
            </p:cNvPr>
            <p:cNvSpPr txBox="1"/>
            <p:nvPr/>
          </p:nvSpPr>
          <p:spPr>
            <a:xfrm>
              <a:off x="4951179" y="9128438"/>
              <a:ext cx="71957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AS PART OF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4" name="Logo 2" title="Logo of the open-access.network project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104331" y="9304611"/>
              <a:ext cx="465690" cy="333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8" name="Text 3">
              <a:extLst>
                <a:ext uri="{FF2B5EF4-FFF2-40B4-BE49-F238E27FC236}">
                  <a16:creationId xmlns:a16="http://schemas.microsoft.com/office/drawing/2014/main" id="{BC2164EF-1871-394B-B7A2-70F37D31FD9D}"/>
                </a:ext>
              </a:extLst>
            </p:cNvPr>
            <p:cNvSpPr txBox="1"/>
            <p:nvPr/>
          </p:nvSpPr>
          <p:spPr>
            <a:xfrm>
              <a:off x="5877718" y="9128438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FUNDED BY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5" name="Logo 3" title="Logo of the Federal Ministry of Education and Research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820199" y="9217810"/>
              <a:ext cx="800463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753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775</Words>
  <Application>Microsoft Office PowerPoint</Application>
  <PresentationFormat>A4-Papier (210 x 297 mm)</PresentationFormat>
  <Paragraphs>51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Eudoxus Sans</vt:lpstr>
      <vt:lpstr>p22-mackinac-pro</vt:lpstr>
      <vt:lpstr>Office Theme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Helene.Strauss@tib.eu</dc:creator>
  <cp:lastModifiedBy>Strauß, Helene</cp:lastModifiedBy>
  <cp:revision>38</cp:revision>
  <dcterms:created xsi:type="dcterms:W3CDTF">2024-03-07T09:34:58Z</dcterms:created>
  <dcterms:modified xsi:type="dcterms:W3CDTF">2024-05-06T07:55:29Z</dcterms:modified>
</cp:coreProperties>
</file>