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  <p:sldMasterId id="2147483665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embeddedFontLst>
    <p:embeddedFont>
      <p:font typeface="Glegoo" pitchFamily="2" charset="77"/>
      <p:regular r:id="rId30"/>
      <p:bold r:id="rId31"/>
    </p:embeddedFont>
    <p:embeddedFont>
      <p:font typeface="Helvetica Neue" panose="02000503000000020004" pitchFamily="2" charset="0"/>
      <p:regular r:id="rId32"/>
      <p:bold r:id="rId33"/>
      <p:italic r:id="rId34"/>
      <p:boldItalic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Open Sans Light" panose="020B0306030504020204" pitchFamily="34" charset="0"/>
      <p:regular r:id="rId40"/>
      <p:bold r:id="rId41"/>
      <p:italic r:id="rId42"/>
      <p:boldItalic r:id="rId43"/>
    </p:embeddedFont>
    <p:embeddedFont>
      <p:font typeface="Tahoma" panose="020B0604030504040204" pitchFamily="34" charset="0"/>
      <p:regular r:id="rId44"/>
      <p:bold r:id="rId45"/>
    </p:embeddedFont>
    <p:embeddedFont>
      <p:font typeface="Verdana" panose="020B0604030504040204" pitchFamily="3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000"/>
  </p:normalViewPr>
  <p:slideViewPr>
    <p:cSldViewPr snapToGrid="0">
      <p:cViewPr varScale="1">
        <p:scale>
          <a:sx n="70" d="100"/>
          <a:sy n="70" d="100"/>
        </p:scale>
        <p:origin x="4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8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49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cb2f7e79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cb2f7e79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cb2f7e79a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cb2f7e79a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cb2f7e79a4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cb2f7e79a4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cb2f7e79a4_0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2cb2f7e79a4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cadffb0a7f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cadffb0a7f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cb2f7e788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cb2f7e788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cadffb0a7f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g2cadffb0a7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cadffb0a7f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2cadffb0a7f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cb2f7e7886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g2cb2f7e7886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cb2f7e79a4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2cb2f7e79a4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cadffb0a7f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g2cadffb0a7f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cadffb0a7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g2cadffb0a7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cadffb0a7f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g2cadffb0a7f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cadffb0a7f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g2cadffb0a7f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cadffb0a7f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g2cadffb0a7f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cadffb0a7f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g2cadffb0a7f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cadffb0a7f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g2cadffb0a7f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cadffb0a7f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2cadffb0a7f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cadffb0a7f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g2cadffb0a7f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cadffb0a7f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g2cadffb0a7f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cb2f7e79a4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g2cb2f7e79a4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cadffb0a7f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8" name="Google Shape;378;g2cadffb0a7f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cb2f7e79a4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g2cb2f7e79a4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>
  <p:cSld name="Titeldia"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35670" y="5015698"/>
            <a:ext cx="5476432" cy="184230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"/>
          <p:cNvSpPr txBox="1"/>
          <p:nvPr/>
        </p:nvSpPr>
        <p:spPr>
          <a:xfrm>
            <a:off x="361121" y="6010513"/>
            <a:ext cx="428045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900"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DANS is an institute of KNAW and NWO</a:t>
            </a:r>
            <a:br>
              <a:rPr lang="nl-NL" sz="900"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lang="nl-NL" sz="900"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Dutch national centre of expertise and repository for research data</a:t>
            </a:r>
            <a:endParaRPr/>
          </a:p>
        </p:txBody>
      </p:sp>
      <p:sp>
        <p:nvSpPr>
          <p:cNvPr id="23" name="Google Shape;23;p2"/>
          <p:cNvSpPr txBox="1"/>
          <p:nvPr/>
        </p:nvSpPr>
        <p:spPr>
          <a:xfrm>
            <a:off x="7530107" y="6149013"/>
            <a:ext cx="42804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900"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www.dans.knaw.nl</a:t>
            </a:r>
            <a:endParaRPr sz="900" b="0" i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4" name="Google Shape;2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82203" y="478155"/>
            <a:ext cx="2230372" cy="5487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" name="Google Shape;25;p2"/>
          <p:cNvGrpSpPr/>
          <p:nvPr/>
        </p:nvGrpSpPr>
        <p:grpSpPr>
          <a:xfrm>
            <a:off x="9482202" y="1502255"/>
            <a:ext cx="1801520" cy="2700000"/>
            <a:chOff x="9492836" y="1543371"/>
            <a:chExt cx="1765767" cy="2646415"/>
          </a:xfrm>
        </p:grpSpPr>
        <p:sp>
          <p:nvSpPr>
            <p:cNvPr id="26" name="Google Shape;26;p2"/>
            <p:cNvSpPr/>
            <p:nvPr/>
          </p:nvSpPr>
          <p:spPr>
            <a:xfrm>
              <a:off x="11178918" y="4110101"/>
              <a:ext cx="79685" cy="79685"/>
            </a:xfrm>
            <a:custGeom>
              <a:avLst/>
              <a:gdLst/>
              <a:ahLst/>
              <a:cxnLst/>
              <a:rect l="l" t="t" r="r" b="b"/>
              <a:pathLst>
                <a:path w="40766" h="40766" extrusionOk="0">
                  <a:moveTo>
                    <a:pt x="34861" y="34862"/>
                  </a:moveTo>
                  <a:cubicBezTo>
                    <a:pt x="36767" y="32956"/>
                    <a:pt x="38290" y="30766"/>
                    <a:pt x="39243" y="28194"/>
                  </a:cubicBezTo>
                  <a:cubicBezTo>
                    <a:pt x="40291" y="25717"/>
                    <a:pt x="40767" y="23050"/>
                    <a:pt x="40767" y="20383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5"/>
                  </a:cubicBezTo>
                  <a:cubicBezTo>
                    <a:pt x="32956" y="4000"/>
                    <a:pt x="30766" y="2476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6" y="2572"/>
                    <a:pt x="7906" y="4000"/>
                    <a:pt x="5905" y="5905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3"/>
                  </a:cubicBezTo>
                  <a:cubicBezTo>
                    <a:pt x="0" y="23050"/>
                    <a:pt x="476" y="25717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7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0757583" y="4120342"/>
              <a:ext cx="66653" cy="66653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0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1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8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8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1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0334388" y="4123321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0" y="17145"/>
                    <a:pt x="27242" y="15431"/>
                    <a:pt x="27242" y="13621"/>
                  </a:cubicBezTo>
                  <a:cubicBezTo>
                    <a:pt x="27242" y="11811"/>
                    <a:pt x="26860" y="10097"/>
                    <a:pt x="26194" y="8382"/>
                  </a:cubicBezTo>
                  <a:cubicBezTo>
                    <a:pt x="25527" y="6668"/>
                    <a:pt x="24479" y="5239"/>
                    <a:pt x="23241" y="4001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145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1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1"/>
                    <a:pt x="11811" y="27242"/>
                    <a:pt x="13621" y="27242"/>
                  </a:cubicBezTo>
                  <a:cubicBezTo>
                    <a:pt x="15430" y="27242"/>
                    <a:pt x="17145" y="26861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915101" y="4130209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9492836" y="4137657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7" y="762"/>
                    <a:pt x="9239" y="476"/>
                  </a:cubicBezTo>
                  <a:cubicBezTo>
                    <a:pt x="8382" y="95"/>
                    <a:pt x="7525" y="0"/>
                    <a:pt x="6668" y="0"/>
                  </a:cubicBezTo>
                  <a:cubicBezTo>
                    <a:pt x="5810" y="0"/>
                    <a:pt x="4858" y="191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477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1186924" y="3690071"/>
              <a:ext cx="66653" cy="66653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099" y="19240"/>
                    <a:pt x="34099" y="17050"/>
                  </a:cubicBezTo>
                  <a:cubicBezTo>
                    <a:pt x="34099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0"/>
                    <a:pt x="8477" y="31909"/>
                    <a:pt x="10573" y="32766"/>
                  </a:cubicBezTo>
                  <a:cubicBezTo>
                    <a:pt x="12668" y="33623"/>
                    <a:pt x="14859" y="34099"/>
                    <a:pt x="17050" y="34099"/>
                  </a:cubicBezTo>
                  <a:cubicBezTo>
                    <a:pt x="19240" y="34099"/>
                    <a:pt x="21431" y="33623"/>
                    <a:pt x="23527" y="32766"/>
                  </a:cubicBezTo>
                  <a:cubicBezTo>
                    <a:pt x="25622" y="31909"/>
                    <a:pt x="27432" y="30670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0765963" y="3694725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59"/>
                  </a:cubicBezTo>
                  <a:cubicBezTo>
                    <a:pt x="26860" y="17145"/>
                    <a:pt x="27242" y="15430"/>
                    <a:pt x="27242" y="13621"/>
                  </a:cubicBezTo>
                  <a:cubicBezTo>
                    <a:pt x="27242" y="11811"/>
                    <a:pt x="26860" y="10096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4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4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6"/>
                    <a:pt x="0" y="11811"/>
                    <a:pt x="0" y="13621"/>
                  </a:cubicBezTo>
                  <a:cubicBezTo>
                    <a:pt x="0" y="15430"/>
                    <a:pt x="381" y="17145"/>
                    <a:pt x="1048" y="18859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1"/>
                    <a:pt x="13621" y="27241"/>
                  </a:cubicBezTo>
                  <a:cubicBezTo>
                    <a:pt x="15430" y="27241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0341090" y="3704965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9923479" y="3710364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8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4"/>
                    <a:pt x="9239" y="12859"/>
                  </a:cubicBezTo>
                  <a:cubicBezTo>
                    <a:pt x="10096" y="12478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1178918" y="3258124"/>
              <a:ext cx="79685" cy="79685"/>
            </a:xfrm>
            <a:custGeom>
              <a:avLst/>
              <a:gdLst/>
              <a:ahLst/>
              <a:cxnLst/>
              <a:rect l="l" t="t" r="r" b="b"/>
              <a:pathLst>
                <a:path w="40766" h="40766" extrusionOk="0">
                  <a:moveTo>
                    <a:pt x="34861" y="34862"/>
                  </a:moveTo>
                  <a:cubicBezTo>
                    <a:pt x="36767" y="32956"/>
                    <a:pt x="38290" y="30766"/>
                    <a:pt x="39243" y="28194"/>
                  </a:cubicBezTo>
                  <a:cubicBezTo>
                    <a:pt x="40291" y="25718"/>
                    <a:pt x="40767" y="23050"/>
                    <a:pt x="40767" y="20383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6"/>
                  </a:cubicBezTo>
                  <a:cubicBezTo>
                    <a:pt x="32956" y="4000"/>
                    <a:pt x="30766" y="2477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6" y="2572"/>
                    <a:pt x="7906" y="4000"/>
                    <a:pt x="5905" y="5906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3"/>
                  </a:cubicBezTo>
                  <a:cubicBezTo>
                    <a:pt x="0" y="23050"/>
                    <a:pt x="476" y="25718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7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0757957" y="3265012"/>
              <a:ext cx="66653" cy="66653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0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0334388" y="3270413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59"/>
                  </a:cubicBezTo>
                  <a:cubicBezTo>
                    <a:pt x="26860" y="17145"/>
                    <a:pt x="27242" y="15430"/>
                    <a:pt x="27242" y="13621"/>
                  </a:cubicBezTo>
                  <a:cubicBezTo>
                    <a:pt x="27242" y="11811"/>
                    <a:pt x="26860" y="10096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6"/>
                    <a:pt x="0" y="11811"/>
                    <a:pt x="0" y="13621"/>
                  </a:cubicBezTo>
                  <a:cubicBezTo>
                    <a:pt x="0" y="15430"/>
                    <a:pt x="381" y="17145"/>
                    <a:pt x="1048" y="18859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2"/>
                    <a:pt x="13621" y="27242"/>
                  </a:cubicBezTo>
                  <a:cubicBezTo>
                    <a:pt x="15430" y="27242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9915101" y="3276742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9492836" y="3284190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7" y="762"/>
                    <a:pt x="9239" y="476"/>
                  </a:cubicBezTo>
                  <a:cubicBezTo>
                    <a:pt x="8382" y="95"/>
                    <a:pt x="7525" y="0"/>
                    <a:pt x="6668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477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4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1185806" y="2835487"/>
              <a:ext cx="66653" cy="66653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0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1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8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8" y="30671"/>
                    <a:pt x="8477" y="31909"/>
                    <a:pt x="10573" y="32766"/>
                  </a:cubicBezTo>
                  <a:cubicBezTo>
                    <a:pt x="12668" y="33623"/>
                    <a:pt x="14859" y="34099"/>
                    <a:pt x="17050" y="34099"/>
                  </a:cubicBezTo>
                  <a:cubicBezTo>
                    <a:pt x="19241" y="34099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0764845" y="2841072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1" y="17145"/>
                    <a:pt x="27242" y="15431"/>
                    <a:pt x="27242" y="13621"/>
                  </a:cubicBezTo>
                  <a:cubicBezTo>
                    <a:pt x="27242" y="11811"/>
                    <a:pt x="26861" y="10097"/>
                    <a:pt x="26194" y="8382"/>
                  </a:cubicBezTo>
                  <a:cubicBezTo>
                    <a:pt x="25527" y="6668"/>
                    <a:pt x="24479" y="5239"/>
                    <a:pt x="23241" y="4001"/>
                  </a:cubicBezTo>
                  <a:cubicBezTo>
                    <a:pt x="22003" y="2762"/>
                    <a:pt x="20479" y="1715"/>
                    <a:pt x="18860" y="1048"/>
                  </a:cubicBezTo>
                  <a:cubicBezTo>
                    <a:pt x="17240" y="381"/>
                    <a:pt x="15431" y="0"/>
                    <a:pt x="13621" y="0"/>
                  </a:cubicBezTo>
                  <a:cubicBezTo>
                    <a:pt x="11811" y="0"/>
                    <a:pt x="10097" y="381"/>
                    <a:pt x="8382" y="1048"/>
                  </a:cubicBezTo>
                  <a:cubicBezTo>
                    <a:pt x="6668" y="1715"/>
                    <a:pt x="5239" y="2762"/>
                    <a:pt x="4001" y="4001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1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2"/>
                    <a:pt x="13621" y="27242"/>
                  </a:cubicBezTo>
                  <a:cubicBezTo>
                    <a:pt x="15431" y="27242"/>
                    <a:pt x="17145" y="26860"/>
                    <a:pt x="18860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0341090" y="2847774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2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2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9924038" y="2854663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4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7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3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7" y="13335"/>
                  </a:cubicBezTo>
                  <a:cubicBezTo>
                    <a:pt x="7525" y="13335"/>
                    <a:pt x="8477" y="13144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1192323" y="2412849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59"/>
                  </a:cubicBezTo>
                  <a:cubicBezTo>
                    <a:pt x="26860" y="17145"/>
                    <a:pt x="27242" y="15430"/>
                    <a:pt x="27242" y="13621"/>
                  </a:cubicBezTo>
                  <a:cubicBezTo>
                    <a:pt x="27242" y="11811"/>
                    <a:pt x="26860" y="10096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145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6"/>
                    <a:pt x="0" y="11811"/>
                    <a:pt x="0" y="13621"/>
                  </a:cubicBezTo>
                  <a:cubicBezTo>
                    <a:pt x="0" y="15430"/>
                    <a:pt x="381" y="17145"/>
                    <a:pt x="1048" y="18859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1"/>
                    <a:pt x="13621" y="27241"/>
                  </a:cubicBezTo>
                  <a:cubicBezTo>
                    <a:pt x="15430" y="27241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0770803" y="2422902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6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6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2"/>
                  </a:cubicBezTo>
                  <a:cubicBezTo>
                    <a:pt x="7525" y="20098"/>
                    <a:pt x="8858" y="20384"/>
                    <a:pt x="10192" y="20384"/>
                  </a:cubicBezTo>
                  <a:cubicBezTo>
                    <a:pt x="11525" y="20384"/>
                    <a:pt x="12859" y="20098"/>
                    <a:pt x="14097" y="19622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0348352" y="2426625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7"/>
                    <a:pt x="12859" y="9239"/>
                  </a:cubicBezTo>
                  <a:cubicBezTo>
                    <a:pt x="13240" y="8382"/>
                    <a:pt x="13335" y="7525"/>
                    <a:pt x="13335" y="6668"/>
                  </a:cubicBezTo>
                  <a:cubicBezTo>
                    <a:pt x="13335" y="5810"/>
                    <a:pt x="13144" y="4858"/>
                    <a:pt x="12859" y="4096"/>
                  </a:cubicBezTo>
                  <a:cubicBezTo>
                    <a:pt x="12478" y="3239"/>
                    <a:pt x="12001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7" y="0"/>
                  </a:cubicBezTo>
                  <a:cubicBezTo>
                    <a:pt x="5810" y="0"/>
                    <a:pt x="4858" y="191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9"/>
                    <a:pt x="476" y="4096"/>
                  </a:cubicBezTo>
                  <a:cubicBezTo>
                    <a:pt x="95" y="4953"/>
                    <a:pt x="0" y="5810"/>
                    <a:pt x="0" y="6668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7"/>
                    <a:pt x="1333" y="10763"/>
                    <a:pt x="1905" y="11430"/>
                  </a:cubicBezTo>
                  <a:cubicBezTo>
                    <a:pt x="2476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7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1185062" y="1979412"/>
              <a:ext cx="66653" cy="66653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0" y="27432"/>
                    <a:pt x="31909" y="25622"/>
                    <a:pt x="32766" y="23527"/>
                  </a:cubicBezTo>
                  <a:cubicBezTo>
                    <a:pt x="33623" y="21431"/>
                    <a:pt x="34099" y="19240"/>
                    <a:pt x="34099" y="17050"/>
                  </a:cubicBezTo>
                  <a:cubicBezTo>
                    <a:pt x="34099" y="14859"/>
                    <a:pt x="33623" y="12668"/>
                    <a:pt x="32766" y="10573"/>
                  </a:cubicBezTo>
                  <a:cubicBezTo>
                    <a:pt x="31909" y="8477"/>
                    <a:pt x="30670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0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0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0764100" y="1986115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0" y="17145"/>
                    <a:pt x="27242" y="15431"/>
                    <a:pt x="27242" y="13621"/>
                  </a:cubicBezTo>
                  <a:cubicBezTo>
                    <a:pt x="27242" y="11811"/>
                    <a:pt x="26860" y="10097"/>
                    <a:pt x="26194" y="8382"/>
                  </a:cubicBezTo>
                  <a:cubicBezTo>
                    <a:pt x="25527" y="6668"/>
                    <a:pt x="24479" y="5239"/>
                    <a:pt x="23241" y="4001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1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2"/>
                    <a:pt x="13621" y="27242"/>
                  </a:cubicBezTo>
                  <a:cubicBezTo>
                    <a:pt x="15430" y="27242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0341090" y="1992818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6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6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9924038" y="2001569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7"/>
                    <a:pt x="12859" y="9239"/>
                  </a:cubicBezTo>
                  <a:cubicBezTo>
                    <a:pt x="13240" y="8382"/>
                    <a:pt x="13335" y="7525"/>
                    <a:pt x="13335" y="6668"/>
                  </a:cubicBezTo>
                  <a:cubicBezTo>
                    <a:pt x="13335" y="5810"/>
                    <a:pt x="13144" y="4858"/>
                    <a:pt x="12859" y="4096"/>
                  </a:cubicBezTo>
                  <a:cubicBezTo>
                    <a:pt x="12478" y="3239"/>
                    <a:pt x="12002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7" y="0"/>
                  </a:cubicBezTo>
                  <a:cubicBezTo>
                    <a:pt x="5810" y="0"/>
                    <a:pt x="4858" y="191"/>
                    <a:pt x="4096" y="476"/>
                  </a:cubicBezTo>
                  <a:cubicBezTo>
                    <a:pt x="3239" y="857"/>
                    <a:pt x="2572" y="1334"/>
                    <a:pt x="1905" y="1905"/>
                  </a:cubicBezTo>
                  <a:cubicBezTo>
                    <a:pt x="1238" y="2572"/>
                    <a:pt x="762" y="3239"/>
                    <a:pt x="476" y="4096"/>
                  </a:cubicBezTo>
                  <a:cubicBezTo>
                    <a:pt x="95" y="4953"/>
                    <a:pt x="0" y="5810"/>
                    <a:pt x="0" y="6668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7"/>
                    <a:pt x="1333" y="10763"/>
                    <a:pt x="1905" y="11430"/>
                  </a:cubicBezTo>
                  <a:cubicBezTo>
                    <a:pt x="2477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7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1178918" y="1543371"/>
              <a:ext cx="79685" cy="79685"/>
            </a:xfrm>
            <a:custGeom>
              <a:avLst/>
              <a:gdLst/>
              <a:ahLst/>
              <a:cxnLst/>
              <a:rect l="l" t="t" r="r" b="b"/>
              <a:pathLst>
                <a:path w="40766" h="40766" extrusionOk="0">
                  <a:moveTo>
                    <a:pt x="34861" y="34862"/>
                  </a:moveTo>
                  <a:cubicBezTo>
                    <a:pt x="36767" y="32957"/>
                    <a:pt x="38290" y="30766"/>
                    <a:pt x="39243" y="28194"/>
                  </a:cubicBezTo>
                  <a:cubicBezTo>
                    <a:pt x="40291" y="25718"/>
                    <a:pt x="40767" y="23051"/>
                    <a:pt x="40767" y="20384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6"/>
                  </a:cubicBezTo>
                  <a:cubicBezTo>
                    <a:pt x="32956" y="4000"/>
                    <a:pt x="30766" y="2477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6" y="2572"/>
                    <a:pt x="7906" y="4000"/>
                    <a:pt x="5905" y="5906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4"/>
                  </a:cubicBezTo>
                  <a:cubicBezTo>
                    <a:pt x="0" y="23051"/>
                    <a:pt x="476" y="25718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6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6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757957" y="1550073"/>
              <a:ext cx="66653" cy="66653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1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1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0334388" y="1556588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0" y="17145"/>
                    <a:pt x="27242" y="15431"/>
                    <a:pt x="27242" y="13621"/>
                  </a:cubicBezTo>
                  <a:cubicBezTo>
                    <a:pt x="27242" y="11811"/>
                    <a:pt x="26860" y="10097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4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4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1"/>
                    <a:pt x="11811" y="27242"/>
                    <a:pt x="13621" y="27242"/>
                  </a:cubicBezTo>
                  <a:cubicBezTo>
                    <a:pt x="15430" y="27242"/>
                    <a:pt x="17145" y="26861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9915101" y="1561989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6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6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2"/>
                  </a:cubicBezTo>
                  <a:cubicBezTo>
                    <a:pt x="7525" y="20098"/>
                    <a:pt x="8858" y="20384"/>
                    <a:pt x="10192" y="20384"/>
                  </a:cubicBezTo>
                  <a:cubicBezTo>
                    <a:pt x="11525" y="20384"/>
                    <a:pt x="12859" y="20098"/>
                    <a:pt x="14097" y="19622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9492836" y="1569434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8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7" y="762"/>
                    <a:pt x="9239" y="476"/>
                  </a:cubicBezTo>
                  <a:cubicBezTo>
                    <a:pt x="8382" y="190"/>
                    <a:pt x="7525" y="0"/>
                    <a:pt x="6668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8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97" y="12478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" name="Google Shape;56;p2"/>
          <p:cNvSpPr txBox="1">
            <a:spLocks noGrp="1"/>
          </p:cNvSpPr>
          <p:nvPr>
            <p:ph type="ctrTitle"/>
          </p:nvPr>
        </p:nvSpPr>
        <p:spPr>
          <a:xfrm>
            <a:off x="1524000" y="1927432"/>
            <a:ext cx="9144000" cy="70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  <a:defRPr sz="4000" b="0" i="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"/>
          <p:cNvSpPr txBox="1">
            <a:spLocks noGrp="1"/>
          </p:cNvSpPr>
          <p:nvPr>
            <p:ph type="subTitle" idx="1"/>
          </p:nvPr>
        </p:nvSpPr>
        <p:spPr>
          <a:xfrm>
            <a:off x="1524000" y="2737335"/>
            <a:ext cx="9144000" cy="691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8" name="Google Shape;58;p2"/>
          <p:cNvSpPr txBox="1">
            <a:spLocks noGrp="1"/>
          </p:cNvSpPr>
          <p:nvPr>
            <p:ph type="body" idx="2"/>
          </p:nvPr>
        </p:nvSpPr>
        <p:spPr>
          <a:xfrm>
            <a:off x="1524000" y="3508375"/>
            <a:ext cx="9144000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"/>
          <p:cNvSpPr txBox="1">
            <a:spLocks noGrp="1"/>
          </p:cNvSpPr>
          <p:nvPr>
            <p:ph type="body" idx="3"/>
          </p:nvPr>
        </p:nvSpPr>
        <p:spPr>
          <a:xfrm>
            <a:off x="1524000" y="4483099"/>
            <a:ext cx="9144000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 type="obj">
  <p:cSld name="OBJECT"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 txBox="1">
            <a:spLocks noGrp="1"/>
          </p:cNvSpPr>
          <p:nvPr>
            <p:ph type="title"/>
          </p:nvPr>
        </p:nvSpPr>
        <p:spPr>
          <a:xfrm>
            <a:off x="838200" y="48704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  <a:defRPr sz="40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"/>
          <p:cNvSpPr txBox="1">
            <a:spLocks noGrp="1"/>
          </p:cNvSpPr>
          <p:nvPr>
            <p:ph type="body" idx="1"/>
          </p:nvPr>
        </p:nvSpPr>
        <p:spPr>
          <a:xfrm>
            <a:off x="838200" y="194754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0" i="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gular content slide">
  <p:cSld name="Regular content slide">
    <p:bg>
      <p:bgPr>
        <a:solidFill>
          <a:schemeClr val="l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"/>
          <p:cNvSpPr txBox="1">
            <a:spLocks noGrp="1"/>
          </p:cNvSpPr>
          <p:nvPr>
            <p:ph type="title"/>
          </p:nvPr>
        </p:nvSpPr>
        <p:spPr>
          <a:xfrm>
            <a:off x="838200" y="48704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  <a:defRPr sz="40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"/>
          <p:cNvSpPr txBox="1">
            <a:spLocks noGrp="1"/>
          </p:cNvSpPr>
          <p:nvPr>
            <p:ph type="body" idx="1"/>
          </p:nvPr>
        </p:nvSpPr>
        <p:spPr>
          <a:xfrm>
            <a:off x="838200" y="194754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two colums" type="twoObj">
  <p:cSld name="TWO_OBJECTS"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  <a:defRPr sz="40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"/>
          <p:cNvSpPr txBox="1">
            <a:spLocks noGrp="1"/>
          </p:cNvSpPr>
          <p:nvPr>
            <p:ph type="body" idx="1"/>
          </p:nvPr>
        </p:nvSpPr>
        <p:spPr>
          <a:xfrm>
            <a:off x="838200" y="2006600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0" i="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5"/>
          <p:cNvSpPr txBox="1">
            <a:spLocks noGrp="1"/>
          </p:cNvSpPr>
          <p:nvPr>
            <p:ph type="body" idx="2"/>
          </p:nvPr>
        </p:nvSpPr>
        <p:spPr>
          <a:xfrm>
            <a:off x="6172200" y="2006600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0" i="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to make a compare" type="twoTxTwoObj">
  <p:cSld name="TWO_OBJECTS_WITH_TEXT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"/>
          <p:cNvSpPr txBox="1">
            <a:spLocks noGrp="1"/>
          </p:cNvSpPr>
          <p:nvPr>
            <p:ph type="title"/>
          </p:nvPr>
        </p:nvSpPr>
        <p:spPr>
          <a:xfrm>
            <a:off x="838200" y="5273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  <a:defRPr sz="40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body" idx="1"/>
          </p:nvPr>
        </p:nvSpPr>
        <p:spPr>
          <a:xfrm>
            <a:off x="838200" y="1843372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3" name="Google Shape;73;p6"/>
          <p:cNvSpPr txBox="1">
            <a:spLocks noGrp="1"/>
          </p:cNvSpPr>
          <p:nvPr>
            <p:ph type="body" idx="2"/>
          </p:nvPr>
        </p:nvSpPr>
        <p:spPr>
          <a:xfrm>
            <a:off x="838200" y="266728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0" i="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6"/>
          <p:cNvSpPr txBox="1">
            <a:spLocks noGrp="1"/>
          </p:cNvSpPr>
          <p:nvPr>
            <p:ph type="body" idx="3"/>
          </p:nvPr>
        </p:nvSpPr>
        <p:spPr>
          <a:xfrm>
            <a:off x="6170612" y="1845571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5" name="Google Shape;75;p6"/>
          <p:cNvSpPr txBox="1">
            <a:spLocks noGrp="1"/>
          </p:cNvSpPr>
          <p:nvPr>
            <p:ph type="body" idx="4"/>
          </p:nvPr>
        </p:nvSpPr>
        <p:spPr>
          <a:xfrm>
            <a:off x="6170612" y="2669483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 and image">
    <p:bg>
      <p:bgPr>
        <a:solidFill>
          <a:schemeClr val="lt1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"/>
          <p:cNvSpPr txBox="1">
            <a:spLocks noGrp="1"/>
          </p:cNvSpPr>
          <p:nvPr>
            <p:ph type="title"/>
          </p:nvPr>
        </p:nvSpPr>
        <p:spPr>
          <a:xfrm>
            <a:off x="838200" y="5076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"/>
          <p:cNvSpPr>
            <a:spLocks noGrp="1"/>
          </p:cNvSpPr>
          <p:nvPr>
            <p:ph type="pic" idx="2"/>
          </p:nvPr>
        </p:nvSpPr>
        <p:spPr>
          <a:xfrm>
            <a:off x="838200" y="2001838"/>
            <a:ext cx="10515599" cy="432911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8"/>
          <p:cNvSpPr>
            <a:spLocks noGrp="1"/>
          </p:cNvSpPr>
          <p:nvPr>
            <p:ph type="pic" idx="2"/>
          </p:nvPr>
        </p:nvSpPr>
        <p:spPr>
          <a:xfrm>
            <a:off x="1096489" y="1039018"/>
            <a:ext cx="9999022" cy="540647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etween slide" type="secHead">
  <p:cSld name="SECTION_HEADER"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9"/>
          <p:cNvSpPr/>
          <p:nvPr/>
        </p:nvSpPr>
        <p:spPr>
          <a:xfrm>
            <a:off x="0" y="0"/>
            <a:ext cx="2400300" cy="4295776"/>
          </a:xfrm>
          <a:custGeom>
            <a:avLst/>
            <a:gdLst/>
            <a:ahLst/>
            <a:cxnLst/>
            <a:rect l="l" t="t" r="r" b="b"/>
            <a:pathLst>
              <a:path w="2400300" h="4295776" extrusionOk="0">
                <a:moveTo>
                  <a:pt x="0" y="0"/>
                </a:moveTo>
                <a:lnTo>
                  <a:pt x="1443707" y="0"/>
                </a:lnTo>
                <a:lnTo>
                  <a:pt x="1531390" y="65568"/>
                </a:lnTo>
                <a:cubicBezTo>
                  <a:pt x="2062055" y="503512"/>
                  <a:pt x="2400300" y="1166281"/>
                  <a:pt x="2400300" y="1908052"/>
                </a:cubicBezTo>
                <a:cubicBezTo>
                  <a:pt x="2400300" y="3226756"/>
                  <a:pt x="1331280" y="4295776"/>
                  <a:pt x="12576" y="4295776"/>
                </a:cubicBezTo>
                <a:lnTo>
                  <a:pt x="0" y="4295141"/>
                </a:lnTo>
                <a:lnTo>
                  <a:pt x="0" y="0"/>
                </a:lnTo>
                <a:close/>
              </a:path>
            </a:pathLst>
          </a:custGeom>
          <a:solidFill>
            <a:srgbClr val="81C8E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" name="Google Shape;84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1" y="0"/>
            <a:ext cx="2400300" cy="81136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9"/>
          <p:cNvSpPr/>
          <p:nvPr/>
        </p:nvSpPr>
        <p:spPr>
          <a:xfrm>
            <a:off x="0" y="3597363"/>
            <a:ext cx="1194891" cy="1433416"/>
          </a:xfrm>
          <a:custGeom>
            <a:avLst/>
            <a:gdLst/>
            <a:ahLst/>
            <a:cxnLst/>
            <a:rect l="l" t="t" r="r" b="b"/>
            <a:pathLst>
              <a:path w="1192884" h="1431008" extrusionOk="0">
                <a:moveTo>
                  <a:pt x="0" y="186004"/>
                </a:moveTo>
                <a:lnTo>
                  <a:pt x="77335" y="122197"/>
                </a:lnTo>
                <a:cubicBezTo>
                  <a:pt x="191530" y="45048"/>
                  <a:pt x="329194" y="0"/>
                  <a:pt x="477380" y="0"/>
                </a:cubicBezTo>
                <a:cubicBezTo>
                  <a:pt x="872542" y="0"/>
                  <a:pt x="1192884" y="320342"/>
                  <a:pt x="1192884" y="715504"/>
                </a:cubicBezTo>
                <a:cubicBezTo>
                  <a:pt x="1192884" y="1110666"/>
                  <a:pt x="872542" y="1431008"/>
                  <a:pt x="477380" y="1431008"/>
                </a:cubicBezTo>
                <a:cubicBezTo>
                  <a:pt x="329194" y="1431008"/>
                  <a:pt x="191530" y="1385960"/>
                  <a:pt x="77335" y="1308811"/>
                </a:cubicBezTo>
                <a:lnTo>
                  <a:pt x="0" y="1245005"/>
                </a:lnTo>
              </a:path>
            </a:pathLst>
          </a:custGeom>
          <a:noFill/>
          <a:ln w="25400" cap="flat" cmpd="sng">
            <a:solidFill>
              <a:srgbClr val="BEE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9"/>
          <p:cNvSpPr/>
          <p:nvPr/>
        </p:nvSpPr>
        <p:spPr>
          <a:xfrm>
            <a:off x="475197" y="5559327"/>
            <a:ext cx="220419" cy="2204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" name="Google Shape;87;p9"/>
          <p:cNvGrpSpPr/>
          <p:nvPr/>
        </p:nvGrpSpPr>
        <p:grpSpPr>
          <a:xfrm>
            <a:off x="11621385" y="1502255"/>
            <a:ext cx="95951" cy="2700000"/>
            <a:chOff x="8676829" y="3671299"/>
            <a:chExt cx="48387" cy="1361598"/>
          </a:xfrm>
        </p:grpSpPr>
        <p:sp>
          <p:nvSpPr>
            <p:cNvPr id="88" name="Google Shape;88;p9"/>
            <p:cNvSpPr/>
            <p:nvPr/>
          </p:nvSpPr>
          <p:spPr>
            <a:xfrm>
              <a:off x="8677591" y="4985272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 extrusionOk="0">
                  <a:moveTo>
                    <a:pt x="32956" y="45815"/>
                  </a:moveTo>
                  <a:cubicBezTo>
                    <a:pt x="35909" y="44577"/>
                    <a:pt x="38481" y="42863"/>
                    <a:pt x="40672" y="40672"/>
                  </a:cubicBezTo>
                  <a:cubicBezTo>
                    <a:pt x="42863" y="38481"/>
                    <a:pt x="44672" y="35814"/>
                    <a:pt x="45815" y="32957"/>
                  </a:cubicBezTo>
                  <a:cubicBezTo>
                    <a:pt x="47053" y="30004"/>
                    <a:pt x="47625" y="26956"/>
                    <a:pt x="47625" y="23813"/>
                  </a:cubicBezTo>
                  <a:cubicBezTo>
                    <a:pt x="47625" y="20669"/>
                    <a:pt x="47053" y="17621"/>
                    <a:pt x="45815" y="14669"/>
                  </a:cubicBezTo>
                  <a:cubicBezTo>
                    <a:pt x="44577" y="11716"/>
                    <a:pt x="42863" y="9144"/>
                    <a:pt x="40672" y="6953"/>
                  </a:cubicBezTo>
                  <a:cubicBezTo>
                    <a:pt x="38481" y="4763"/>
                    <a:pt x="35909" y="2953"/>
                    <a:pt x="32956" y="1810"/>
                  </a:cubicBezTo>
                  <a:cubicBezTo>
                    <a:pt x="30004" y="571"/>
                    <a:pt x="26956" y="0"/>
                    <a:pt x="23813" y="0"/>
                  </a:cubicBezTo>
                  <a:cubicBezTo>
                    <a:pt x="20669" y="0"/>
                    <a:pt x="17621" y="571"/>
                    <a:pt x="14669" y="1810"/>
                  </a:cubicBezTo>
                  <a:cubicBezTo>
                    <a:pt x="11716" y="3048"/>
                    <a:pt x="9144" y="4763"/>
                    <a:pt x="6953" y="6953"/>
                  </a:cubicBezTo>
                  <a:cubicBezTo>
                    <a:pt x="4763" y="9144"/>
                    <a:pt x="2953" y="11811"/>
                    <a:pt x="1810" y="14669"/>
                  </a:cubicBezTo>
                  <a:cubicBezTo>
                    <a:pt x="571" y="17621"/>
                    <a:pt x="0" y="20669"/>
                    <a:pt x="0" y="23813"/>
                  </a:cubicBezTo>
                  <a:cubicBezTo>
                    <a:pt x="0" y="26956"/>
                    <a:pt x="571" y="30004"/>
                    <a:pt x="1810" y="32957"/>
                  </a:cubicBezTo>
                  <a:cubicBezTo>
                    <a:pt x="3048" y="35909"/>
                    <a:pt x="4763" y="38481"/>
                    <a:pt x="6953" y="40672"/>
                  </a:cubicBezTo>
                  <a:cubicBezTo>
                    <a:pt x="9144" y="42863"/>
                    <a:pt x="11716" y="44672"/>
                    <a:pt x="14669" y="45815"/>
                  </a:cubicBezTo>
                  <a:cubicBezTo>
                    <a:pt x="17621" y="47054"/>
                    <a:pt x="20669" y="47625"/>
                    <a:pt x="23813" y="47625"/>
                  </a:cubicBezTo>
                  <a:cubicBezTo>
                    <a:pt x="26956" y="47625"/>
                    <a:pt x="30004" y="47054"/>
                    <a:pt x="32956" y="45815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9"/>
            <p:cNvSpPr/>
            <p:nvPr/>
          </p:nvSpPr>
          <p:spPr>
            <a:xfrm>
              <a:off x="8681687" y="4770388"/>
              <a:ext cx="40766" cy="40766"/>
            </a:xfrm>
            <a:custGeom>
              <a:avLst/>
              <a:gdLst/>
              <a:ahLst/>
              <a:cxnLst/>
              <a:rect l="l" t="t" r="r" b="b"/>
              <a:pathLst>
                <a:path w="40766" h="40766" extrusionOk="0">
                  <a:moveTo>
                    <a:pt x="34861" y="34862"/>
                  </a:moveTo>
                  <a:cubicBezTo>
                    <a:pt x="36767" y="32956"/>
                    <a:pt x="38290" y="30766"/>
                    <a:pt x="39243" y="28194"/>
                  </a:cubicBezTo>
                  <a:cubicBezTo>
                    <a:pt x="40291" y="25717"/>
                    <a:pt x="40767" y="23050"/>
                    <a:pt x="40767" y="20383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6"/>
                  </a:cubicBezTo>
                  <a:cubicBezTo>
                    <a:pt x="32956" y="4000"/>
                    <a:pt x="30766" y="2477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49" y="476"/>
                    <a:pt x="12573" y="1524"/>
                  </a:cubicBezTo>
                  <a:cubicBezTo>
                    <a:pt x="10096" y="2572"/>
                    <a:pt x="7906" y="4000"/>
                    <a:pt x="5905" y="5906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3"/>
                  </a:cubicBezTo>
                  <a:cubicBezTo>
                    <a:pt x="0" y="23050"/>
                    <a:pt x="476" y="25717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49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7"/>
                    <a:pt x="34861" y="34862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9"/>
            <p:cNvSpPr/>
            <p:nvPr/>
          </p:nvSpPr>
          <p:spPr>
            <a:xfrm>
              <a:off x="8676829" y="4547217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 extrusionOk="0">
                  <a:moveTo>
                    <a:pt x="40672" y="40672"/>
                  </a:moveTo>
                  <a:cubicBezTo>
                    <a:pt x="42863" y="38481"/>
                    <a:pt x="44672" y="35814"/>
                    <a:pt x="45815" y="32956"/>
                  </a:cubicBezTo>
                  <a:cubicBezTo>
                    <a:pt x="47054" y="30004"/>
                    <a:pt x="47625" y="26956"/>
                    <a:pt x="47625" y="23813"/>
                  </a:cubicBezTo>
                  <a:cubicBezTo>
                    <a:pt x="47625" y="20669"/>
                    <a:pt x="47054" y="17621"/>
                    <a:pt x="45815" y="14669"/>
                  </a:cubicBezTo>
                  <a:cubicBezTo>
                    <a:pt x="44577" y="11716"/>
                    <a:pt x="42863" y="9144"/>
                    <a:pt x="40672" y="6953"/>
                  </a:cubicBezTo>
                  <a:cubicBezTo>
                    <a:pt x="38481" y="4763"/>
                    <a:pt x="35909" y="2953"/>
                    <a:pt x="32956" y="1810"/>
                  </a:cubicBezTo>
                  <a:cubicBezTo>
                    <a:pt x="30004" y="571"/>
                    <a:pt x="26956" y="0"/>
                    <a:pt x="23813" y="0"/>
                  </a:cubicBezTo>
                  <a:cubicBezTo>
                    <a:pt x="20669" y="0"/>
                    <a:pt x="17621" y="571"/>
                    <a:pt x="14669" y="1810"/>
                  </a:cubicBezTo>
                  <a:cubicBezTo>
                    <a:pt x="11716" y="3048"/>
                    <a:pt x="9144" y="4763"/>
                    <a:pt x="6953" y="6953"/>
                  </a:cubicBezTo>
                  <a:cubicBezTo>
                    <a:pt x="4763" y="9144"/>
                    <a:pt x="2953" y="11811"/>
                    <a:pt x="1810" y="14669"/>
                  </a:cubicBezTo>
                  <a:cubicBezTo>
                    <a:pt x="571" y="17621"/>
                    <a:pt x="0" y="20669"/>
                    <a:pt x="0" y="23813"/>
                  </a:cubicBezTo>
                  <a:cubicBezTo>
                    <a:pt x="0" y="26956"/>
                    <a:pt x="571" y="30004"/>
                    <a:pt x="1810" y="32956"/>
                  </a:cubicBezTo>
                  <a:cubicBezTo>
                    <a:pt x="3048" y="35909"/>
                    <a:pt x="4763" y="38481"/>
                    <a:pt x="6953" y="40672"/>
                  </a:cubicBezTo>
                  <a:cubicBezTo>
                    <a:pt x="9144" y="42863"/>
                    <a:pt x="11716" y="44672"/>
                    <a:pt x="14669" y="45815"/>
                  </a:cubicBezTo>
                  <a:cubicBezTo>
                    <a:pt x="17621" y="47054"/>
                    <a:pt x="20669" y="47625"/>
                    <a:pt x="23813" y="47625"/>
                  </a:cubicBezTo>
                  <a:cubicBezTo>
                    <a:pt x="26956" y="47625"/>
                    <a:pt x="30004" y="47054"/>
                    <a:pt x="32956" y="45815"/>
                  </a:cubicBezTo>
                  <a:cubicBezTo>
                    <a:pt x="35909" y="44577"/>
                    <a:pt x="38481" y="42863"/>
                    <a:pt x="40672" y="40672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9"/>
            <p:cNvSpPr/>
            <p:nvPr/>
          </p:nvSpPr>
          <p:spPr>
            <a:xfrm>
              <a:off x="8681115" y="4335096"/>
              <a:ext cx="40767" cy="40766"/>
            </a:xfrm>
            <a:custGeom>
              <a:avLst/>
              <a:gdLst/>
              <a:ahLst/>
              <a:cxnLst/>
              <a:rect l="l" t="t" r="r" b="b"/>
              <a:pathLst>
                <a:path w="40767" h="40766" extrusionOk="0">
                  <a:moveTo>
                    <a:pt x="34862" y="34861"/>
                  </a:moveTo>
                  <a:cubicBezTo>
                    <a:pt x="36767" y="32956"/>
                    <a:pt x="38291" y="30766"/>
                    <a:pt x="39243" y="28194"/>
                  </a:cubicBezTo>
                  <a:cubicBezTo>
                    <a:pt x="40291" y="25717"/>
                    <a:pt x="40767" y="23050"/>
                    <a:pt x="40767" y="20383"/>
                  </a:cubicBezTo>
                  <a:cubicBezTo>
                    <a:pt x="40767" y="17717"/>
                    <a:pt x="40291" y="15049"/>
                    <a:pt x="39243" y="12573"/>
                  </a:cubicBezTo>
                  <a:cubicBezTo>
                    <a:pt x="38195" y="10096"/>
                    <a:pt x="36767" y="7906"/>
                    <a:pt x="34862" y="5905"/>
                  </a:cubicBezTo>
                  <a:cubicBezTo>
                    <a:pt x="32957" y="4000"/>
                    <a:pt x="30766" y="2476"/>
                    <a:pt x="28194" y="1524"/>
                  </a:cubicBezTo>
                  <a:cubicBezTo>
                    <a:pt x="25718" y="476"/>
                    <a:pt x="23051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7" y="2572"/>
                    <a:pt x="7906" y="4000"/>
                    <a:pt x="5906" y="5905"/>
                  </a:cubicBezTo>
                  <a:cubicBezTo>
                    <a:pt x="4001" y="7810"/>
                    <a:pt x="2477" y="10001"/>
                    <a:pt x="1524" y="12573"/>
                  </a:cubicBezTo>
                  <a:cubicBezTo>
                    <a:pt x="476" y="15049"/>
                    <a:pt x="0" y="17717"/>
                    <a:pt x="0" y="20383"/>
                  </a:cubicBezTo>
                  <a:cubicBezTo>
                    <a:pt x="0" y="23050"/>
                    <a:pt x="476" y="25717"/>
                    <a:pt x="1524" y="28194"/>
                  </a:cubicBezTo>
                  <a:cubicBezTo>
                    <a:pt x="2572" y="30671"/>
                    <a:pt x="4001" y="32861"/>
                    <a:pt x="5906" y="34861"/>
                  </a:cubicBezTo>
                  <a:cubicBezTo>
                    <a:pt x="7810" y="36767"/>
                    <a:pt x="10001" y="38290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1" y="40767"/>
                    <a:pt x="25718" y="40291"/>
                    <a:pt x="28194" y="39243"/>
                  </a:cubicBezTo>
                  <a:cubicBezTo>
                    <a:pt x="30671" y="38195"/>
                    <a:pt x="32861" y="36767"/>
                    <a:pt x="34862" y="34861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9"/>
            <p:cNvSpPr/>
            <p:nvPr/>
          </p:nvSpPr>
          <p:spPr>
            <a:xfrm>
              <a:off x="8683687" y="4116211"/>
              <a:ext cx="34099" cy="34099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1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8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8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1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9"/>
            <p:cNvSpPr/>
            <p:nvPr/>
          </p:nvSpPr>
          <p:spPr>
            <a:xfrm>
              <a:off x="8680829" y="3894374"/>
              <a:ext cx="40766" cy="40767"/>
            </a:xfrm>
            <a:custGeom>
              <a:avLst/>
              <a:gdLst/>
              <a:ahLst/>
              <a:cxnLst/>
              <a:rect l="l" t="t" r="r" b="b"/>
              <a:pathLst>
                <a:path w="40766" h="40767" extrusionOk="0">
                  <a:moveTo>
                    <a:pt x="34862" y="34862"/>
                  </a:moveTo>
                  <a:cubicBezTo>
                    <a:pt x="36767" y="32956"/>
                    <a:pt x="38291" y="30766"/>
                    <a:pt x="39243" y="28194"/>
                  </a:cubicBezTo>
                  <a:cubicBezTo>
                    <a:pt x="40291" y="25718"/>
                    <a:pt x="40767" y="23051"/>
                    <a:pt x="40767" y="20383"/>
                  </a:cubicBezTo>
                  <a:cubicBezTo>
                    <a:pt x="40767" y="17717"/>
                    <a:pt x="40291" y="15049"/>
                    <a:pt x="39243" y="12573"/>
                  </a:cubicBezTo>
                  <a:cubicBezTo>
                    <a:pt x="38195" y="10096"/>
                    <a:pt x="36767" y="7906"/>
                    <a:pt x="34862" y="5906"/>
                  </a:cubicBezTo>
                  <a:cubicBezTo>
                    <a:pt x="32956" y="4001"/>
                    <a:pt x="30766" y="2477"/>
                    <a:pt x="28194" y="1524"/>
                  </a:cubicBezTo>
                  <a:cubicBezTo>
                    <a:pt x="25718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7" y="2572"/>
                    <a:pt x="7906" y="4001"/>
                    <a:pt x="5906" y="5906"/>
                  </a:cubicBezTo>
                  <a:cubicBezTo>
                    <a:pt x="4000" y="7810"/>
                    <a:pt x="2477" y="10001"/>
                    <a:pt x="1524" y="12573"/>
                  </a:cubicBezTo>
                  <a:cubicBezTo>
                    <a:pt x="476" y="15049"/>
                    <a:pt x="0" y="17717"/>
                    <a:pt x="0" y="20383"/>
                  </a:cubicBezTo>
                  <a:cubicBezTo>
                    <a:pt x="0" y="23051"/>
                    <a:pt x="476" y="25718"/>
                    <a:pt x="1524" y="28194"/>
                  </a:cubicBezTo>
                  <a:cubicBezTo>
                    <a:pt x="2572" y="30670"/>
                    <a:pt x="4000" y="32861"/>
                    <a:pt x="5906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8" y="40291"/>
                    <a:pt x="28194" y="39243"/>
                  </a:cubicBezTo>
                  <a:cubicBezTo>
                    <a:pt x="30671" y="38195"/>
                    <a:pt x="32861" y="36767"/>
                    <a:pt x="34862" y="34862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8677591" y="3671299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 extrusionOk="0">
                  <a:moveTo>
                    <a:pt x="40672" y="40672"/>
                  </a:moveTo>
                  <a:cubicBezTo>
                    <a:pt x="42863" y="38481"/>
                    <a:pt x="44672" y="35814"/>
                    <a:pt x="45815" y="32957"/>
                  </a:cubicBezTo>
                  <a:cubicBezTo>
                    <a:pt x="47053" y="30004"/>
                    <a:pt x="47625" y="26956"/>
                    <a:pt x="47625" y="23813"/>
                  </a:cubicBezTo>
                  <a:cubicBezTo>
                    <a:pt x="47625" y="20669"/>
                    <a:pt x="47053" y="17621"/>
                    <a:pt x="45815" y="14669"/>
                  </a:cubicBezTo>
                  <a:cubicBezTo>
                    <a:pt x="44577" y="11716"/>
                    <a:pt x="42863" y="9144"/>
                    <a:pt x="40672" y="6953"/>
                  </a:cubicBezTo>
                  <a:cubicBezTo>
                    <a:pt x="38481" y="4763"/>
                    <a:pt x="35909" y="2953"/>
                    <a:pt x="32956" y="1810"/>
                  </a:cubicBezTo>
                  <a:cubicBezTo>
                    <a:pt x="30004" y="572"/>
                    <a:pt x="26956" y="0"/>
                    <a:pt x="23813" y="0"/>
                  </a:cubicBezTo>
                  <a:cubicBezTo>
                    <a:pt x="20669" y="0"/>
                    <a:pt x="17621" y="572"/>
                    <a:pt x="14669" y="1810"/>
                  </a:cubicBezTo>
                  <a:cubicBezTo>
                    <a:pt x="11716" y="3048"/>
                    <a:pt x="9144" y="4763"/>
                    <a:pt x="6953" y="6953"/>
                  </a:cubicBezTo>
                  <a:cubicBezTo>
                    <a:pt x="4763" y="9144"/>
                    <a:pt x="2953" y="11811"/>
                    <a:pt x="1810" y="14669"/>
                  </a:cubicBezTo>
                  <a:cubicBezTo>
                    <a:pt x="571" y="17621"/>
                    <a:pt x="0" y="20669"/>
                    <a:pt x="0" y="23813"/>
                  </a:cubicBezTo>
                  <a:cubicBezTo>
                    <a:pt x="0" y="26956"/>
                    <a:pt x="571" y="30004"/>
                    <a:pt x="1810" y="32957"/>
                  </a:cubicBezTo>
                  <a:cubicBezTo>
                    <a:pt x="3048" y="35909"/>
                    <a:pt x="4763" y="38481"/>
                    <a:pt x="6953" y="40672"/>
                  </a:cubicBezTo>
                  <a:cubicBezTo>
                    <a:pt x="9144" y="42863"/>
                    <a:pt x="11716" y="44672"/>
                    <a:pt x="14669" y="45815"/>
                  </a:cubicBezTo>
                  <a:cubicBezTo>
                    <a:pt x="17621" y="47054"/>
                    <a:pt x="20669" y="47625"/>
                    <a:pt x="23813" y="47625"/>
                  </a:cubicBezTo>
                  <a:cubicBezTo>
                    <a:pt x="26956" y="47625"/>
                    <a:pt x="30004" y="47054"/>
                    <a:pt x="32956" y="45815"/>
                  </a:cubicBezTo>
                  <a:cubicBezTo>
                    <a:pt x="35909" y="44577"/>
                    <a:pt x="38481" y="42863"/>
                    <a:pt x="40672" y="40672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82534" y="1163474"/>
            <a:ext cx="10136167" cy="2363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legoo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body" idx="1"/>
          </p:nvPr>
        </p:nvSpPr>
        <p:spPr>
          <a:xfrm>
            <a:off x="1282535" y="3648075"/>
            <a:ext cx="10136167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2000"/>
              <a:buNone/>
              <a:defRPr sz="2000">
                <a:solidFill>
                  <a:srgbClr val="888F94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800"/>
              <a:buNone/>
              <a:defRPr sz="1800">
                <a:solidFill>
                  <a:srgbClr val="888F94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600"/>
              <a:buNone/>
              <a:defRPr sz="1600">
                <a:solidFill>
                  <a:srgbClr val="888F94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600"/>
              <a:buNone/>
              <a:defRPr sz="1600">
                <a:solidFill>
                  <a:srgbClr val="888F94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600"/>
              <a:buNone/>
              <a:defRPr sz="1600">
                <a:solidFill>
                  <a:srgbClr val="888F94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600"/>
              <a:buNone/>
              <a:defRPr sz="1600">
                <a:solidFill>
                  <a:srgbClr val="888F94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600"/>
              <a:buNone/>
              <a:defRPr sz="1600">
                <a:solidFill>
                  <a:srgbClr val="888F94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600"/>
              <a:buNone/>
              <a:defRPr sz="1600">
                <a:solidFill>
                  <a:srgbClr val="888F94"/>
                </a:solidFill>
              </a:defRPr>
            </a:lvl9pPr>
          </a:lstStyle>
          <a:p>
            <a:endParaRPr/>
          </a:p>
        </p:txBody>
      </p:sp>
      <p:pic>
        <p:nvPicPr>
          <p:cNvPr id="97" name="Google Shape;9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5670" y="5015698"/>
            <a:ext cx="5476432" cy="1842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-filling image">
  <p:cSld name="Page-filling image"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"/>
          <p:cNvSpPr txBox="1"/>
          <p:nvPr/>
        </p:nvSpPr>
        <p:spPr>
          <a:xfrm>
            <a:off x="388386" y="6015368"/>
            <a:ext cx="428045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900"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DANS is an institute of KNAW and NWO</a:t>
            </a:r>
            <a:br>
              <a:rPr lang="nl-NL" sz="900"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lang="nl-NL" sz="900"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Dutch national centre of expertise and repository for research data</a:t>
            </a:r>
            <a:endParaRPr/>
          </a:p>
        </p:txBody>
      </p:sp>
      <p:pic>
        <p:nvPicPr>
          <p:cNvPr id="102" name="Google Shape;102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82203" y="478155"/>
            <a:ext cx="2230372" cy="5487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" name="Google Shape;103;p11"/>
          <p:cNvGrpSpPr/>
          <p:nvPr/>
        </p:nvGrpSpPr>
        <p:grpSpPr>
          <a:xfrm>
            <a:off x="9482202" y="1502255"/>
            <a:ext cx="1801520" cy="2700000"/>
            <a:chOff x="9492836" y="1543371"/>
            <a:chExt cx="1765767" cy="2646415"/>
          </a:xfrm>
        </p:grpSpPr>
        <p:sp>
          <p:nvSpPr>
            <p:cNvPr id="104" name="Google Shape;104;p11"/>
            <p:cNvSpPr/>
            <p:nvPr/>
          </p:nvSpPr>
          <p:spPr>
            <a:xfrm>
              <a:off x="11178918" y="4110101"/>
              <a:ext cx="79685" cy="79685"/>
            </a:xfrm>
            <a:custGeom>
              <a:avLst/>
              <a:gdLst/>
              <a:ahLst/>
              <a:cxnLst/>
              <a:rect l="l" t="t" r="r" b="b"/>
              <a:pathLst>
                <a:path w="40766" h="40766" extrusionOk="0">
                  <a:moveTo>
                    <a:pt x="34861" y="34862"/>
                  </a:moveTo>
                  <a:cubicBezTo>
                    <a:pt x="36767" y="32956"/>
                    <a:pt x="38290" y="30766"/>
                    <a:pt x="39243" y="28194"/>
                  </a:cubicBezTo>
                  <a:cubicBezTo>
                    <a:pt x="40291" y="25717"/>
                    <a:pt x="40767" y="23050"/>
                    <a:pt x="40767" y="20383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5"/>
                  </a:cubicBezTo>
                  <a:cubicBezTo>
                    <a:pt x="32956" y="4000"/>
                    <a:pt x="30766" y="2476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6" y="2572"/>
                    <a:pt x="7906" y="4000"/>
                    <a:pt x="5905" y="5905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3"/>
                  </a:cubicBezTo>
                  <a:cubicBezTo>
                    <a:pt x="0" y="23050"/>
                    <a:pt x="476" y="25717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7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1"/>
            <p:cNvSpPr/>
            <p:nvPr/>
          </p:nvSpPr>
          <p:spPr>
            <a:xfrm>
              <a:off x="10757583" y="4120342"/>
              <a:ext cx="66653" cy="66653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0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1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8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8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1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1"/>
            <p:cNvSpPr/>
            <p:nvPr/>
          </p:nvSpPr>
          <p:spPr>
            <a:xfrm>
              <a:off x="10334388" y="4123321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0" y="17145"/>
                    <a:pt x="27242" y="15431"/>
                    <a:pt x="27242" y="13621"/>
                  </a:cubicBezTo>
                  <a:cubicBezTo>
                    <a:pt x="27242" y="11811"/>
                    <a:pt x="26860" y="10097"/>
                    <a:pt x="26194" y="8382"/>
                  </a:cubicBezTo>
                  <a:cubicBezTo>
                    <a:pt x="25527" y="6668"/>
                    <a:pt x="24479" y="5239"/>
                    <a:pt x="23241" y="4001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145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1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1"/>
                    <a:pt x="11811" y="27242"/>
                    <a:pt x="13621" y="27242"/>
                  </a:cubicBezTo>
                  <a:cubicBezTo>
                    <a:pt x="15430" y="27242"/>
                    <a:pt x="17145" y="26861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1"/>
            <p:cNvSpPr/>
            <p:nvPr/>
          </p:nvSpPr>
          <p:spPr>
            <a:xfrm>
              <a:off x="9915101" y="4130209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1"/>
            <p:cNvSpPr/>
            <p:nvPr/>
          </p:nvSpPr>
          <p:spPr>
            <a:xfrm>
              <a:off x="9492836" y="4137657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7" y="762"/>
                    <a:pt x="9239" y="476"/>
                  </a:cubicBezTo>
                  <a:cubicBezTo>
                    <a:pt x="8382" y="95"/>
                    <a:pt x="7525" y="0"/>
                    <a:pt x="6668" y="0"/>
                  </a:cubicBezTo>
                  <a:cubicBezTo>
                    <a:pt x="5810" y="0"/>
                    <a:pt x="4858" y="191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477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1"/>
            <p:cNvSpPr/>
            <p:nvPr/>
          </p:nvSpPr>
          <p:spPr>
            <a:xfrm>
              <a:off x="11186924" y="3690071"/>
              <a:ext cx="66653" cy="66653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099" y="19240"/>
                    <a:pt x="34099" y="17050"/>
                  </a:cubicBezTo>
                  <a:cubicBezTo>
                    <a:pt x="34099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0"/>
                    <a:pt x="8477" y="31909"/>
                    <a:pt x="10573" y="32766"/>
                  </a:cubicBezTo>
                  <a:cubicBezTo>
                    <a:pt x="12668" y="33623"/>
                    <a:pt x="14859" y="34099"/>
                    <a:pt x="17050" y="34099"/>
                  </a:cubicBezTo>
                  <a:cubicBezTo>
                    <a:pt x="19240" y="34099"/>
                    <a:pt x="21431" y="33623"/>
                    <a:pt x="23527" y="32766"/>
                  </a:cubicBezTo>
                  <a:cubicBezTo>
                    <a:pt x="25622" y="31909"/>
                    <a:pt x="27432" y="30670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1"/>
            <p:cNvSpPr/>
            <p:nvPr/>
          </p:nvSpPr>
          <p:spPr>
            <a:xfrm>
              <a:off x="10765963" y="3694725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59"/>
                  </a:cubicBezTo>
                  <a:cubicBezTo>
                    <a:pt x="26860" y="17145"/>
                    <a:pt x="27242" y="15430"/>
                    <a:pt x="27242" y="13621"/>
                  </a:cubicBezTo>
                  <a:cubicBezTo>
                    <a:pt x="27242" y="11811"/>
                    <a:pt x="26860" y="10096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4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4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6"/>
                    <a:pt x="0" y="11811"/>
                    <a:pt x="0" y="13621"/>
                  </a:cubicBezTo>
                  <a:cubicBezTo>
                    <a:pt x="0" y="15430"/>
                    <a:pt x="381" y="17145"/>
                    <a:pt x="1048" y="18859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1"/>
                    <a:pt x="13621" y="27241"/>
                  </a:cubicBezTo>
                  <a:cubicBezTo>
                    <a:pt x="15430" y="27241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1"/>
            <p:cNvSpPr/>
            <p:nvPr/>
          </p:nvSpPr>
          <p:spPr>
            <a:xfrm>
              <a:off x="10341090" y="3704965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1"/>
            <p:cNvSpPr/>
            <p:nvPr/>
          </p:nvSpPr>
          <p:spPr>
            <a:xfrm>
              <a:off x="9923479" y="3710364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8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4"/>
                    <a:pt x="9239" y="12859"/>
                  </a:cubicBezTo>
                  <a:cubicBezTo>
                    <a:pt x="10096" y="12478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11178918" y="3258124"/>
              <a:ext cx="79685" cy="79685"/>
            </a:xfrm>
            <a:custGeom>
              <a:avLst/>
              <a:gdLst/>
              <a:ahLst/>
              <a:cxnLst/>
              <a:rect l="l" t="t" r="r" b="b"/>
              <a:pathLst>
                <a:path w="40766" h="40766" extrusionOk="0">
                  <a:moveTo>
                    <a:pt x="34861" y="34862"/>
                  </a:moveTo>
                  <a:cubicBezTo>
                    <a:pt x="36767" y="32956"/>
                    <a:pt x="38290" y="30766"/>
                    <a:pt x="39243" y="28194"/>
                  </a:cubicBezTo>
                  <a:cubicBezTo>
                    <a:pt x="40291" y="25718"/>
                    <a:pt x="40767" y="23050"/>
                    <a:pt x="40767" y="20383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6"/>
                  </a:cubicBezTo>
                  <a:cubicBezTo>
                    <a:pt x="32956" y="4000"/>
                    <a:pt x="30766" y="2477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6" y="2572"/>
                    <a:pt x="7906" y="4000"/>
                    <a:pt x="5905" y="5906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3"/>
                  </a:cubicBezTo>
                  <a:cubicBezTo>
                    <a:pt x="0" y="23050"/>
                    <a:pt x="476" y="25718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7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10757957" y="3265012"/>
              <a:ext cx="66653" cy="66653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0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1"/>
            <p:cNvSpPr/>
            <p:nvPr/>
          </p:nvSpPr>
          <p:spPr>
            <a:xfrm>
              <a:off x="10334388" y="3270413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59"/>
                  </a:cubicBezTo>
                  <a:cubicBezTo>
                    <a:pt x="26860" y="17145"/>
                    <a:pt x="27242" y="15430"/>
                    <a:pt x="27242" y="13621"/>
                  </a:cubicBezTo>
                  <a:cubicBezTo>
                    <a:pt x="27242" y="11811"/>
                    <a:pt x="26860" y="10096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6"/>
                    <a:pt x="0" y="11811"/>
                    <a:pt x="0" y="13621"/>
                  </a:cubicBezTo>
                  <a:cubicBezTo>
                    <a:pt x="0" y="15430"/>
                    <a:pt x="381" y="17145"/>
                    <a:pt x="1048" y="18859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2"/>
                    <a:pt x="13621" y="27242"/>
                  </a:cubicBezTo>
                  <a:cubicBezTo>
                    <a:pt x="15430" y="27242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1"/>
            <p:cNvSpPr/>
            <p:nvPr/>
          </p:nvSpPr>
          <p:spPr>
            <a:xfrm>
              <a:off x="9915101" y="3276742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9492836" y="3284190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7" y="762"/>
                    <a:pt x="9239" y="476"/>
                  </a:cubicBezTo>
                  <a:cubicBezTo>
                    <a:pt x="8382" y="95"/>
                    <a:pt x="7525" y="0"/>
                    <a:pt x="6668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477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4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11185806" y="2835487"/>
              <a:ext cx="66653" cy="66653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0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1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8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8" y="30671"/>
                    <a:pt x="8477" y="31909"/>
                    <a:pt x="10573" y="32766"/>
                  </a:cubicBezTo>
                  <a:cubicBezTo>
                    <a:pt x="12668" y="33623"/>
                    <a:pt x="14859" y="34099"/>
                    <a:pt x="17050" y="34099"/>
                  </a:cubicBezTo>
                  <a:cubicBezTo>
                    <a:pt x="19241" y="34099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1"/>
            <p:cNvSpPr/>
            <p:nvPr/>
          </p:nvSpPr>
          <p:spPr>
            <a:xfrm>
              <a:off x="10764845" y="2841072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1" y="17145"/>
                    <a:pt x="27242" y="15431"/>
                    <a:pt x="27242" y="13621"/>
                  </a:cubicBezTo>
                  <a:cubicBezTo>
                    <a:pt x="27242" y="11811"/>
                    <a:pt x="26861" y="10097"/>
                    <a:pt x="26194" y="8382"/>
                  </a:cubicBezTo>
                  <a:cubicBezTo>
                    <a:pt x="25527" y="6668"/>
                    <a:pt x="24479" y="5239"/>
                    <a:pt x="23241" y="4001"/>
                  </a:cubicBezTo>
                  <a:cubicBezTo>
                    <a:pt x="22003" y="2762"/>
                    <a:pt x="20479" y="1715"/>
                    <a:pt x="18860" y="1048"/>
                  </a:cubicBezTo>
                  <a:cubicBezTo>
                    <a:pt x="17240" y="381"/>
                    <a:pt x="15431" y="0"/>
                    <a:pt x="13621" y="0"/>
                  </a:cubicBezTo>
                  <a:cubicBezTo>
                    <a:pt x="11811" y="0"/>
                    <a:pt x="10097" y="381"/>
                    <a:pt x="8382" y="1048"/>
                  </a:cubicBezTo>
                  <a:cubicBezTo>
                    <a:pt x="6668" y="1715"/>
                    <a:pt x="5239" y="2762"/>
                    <a:pt x="4001" y="4001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1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2"/>
                    <a:pt x="13621" y="27242"/>
                  </a:cubicBezTo>
                  <a:cubicBezTo>
                    <a:pt x="15431" y="27242"/>
                    <a:pt x="17145" y="26860"/>
                    <a:pt x="18860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1"/>
            <p:cNvSpPr/>
            <p:nvPr/>
          </p:nvSpPr>
          <p:spPr>
            <a:xfrm>
              <a:off x="10341090" y="2847774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2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2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1"/>
            <p:cNvSpPr/>
            <p:nvPr/>
          </p:nvSpPr>
          <p:spPr>
            <a:xfrm>
              <a:off x="9924038" y="2854663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4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7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3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7" y="13335"/>
                  </a:cubicBezTo>
                  <a:cubicBezTo>
                    <a:pt x="7525" y="13335"/>
                    <a:pt x="8477" y="13144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1"/>
            <p:cNvSpPr/>
            <p:nvPr/>
          </p:nvSpPr>
          <p:spPr>
            <a:xfrm>
              <a:off x="11192323" y="2412849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59"/>
                  </a:cubicBezTo>
                  <a:cubicBezTo>
                    <a:pt x="26860" y="17145"/>
                    <a:pt x="27242" y="15430"/>
                    <a:pt x="27242" y="13621"/>
                  </a:cubicBezTo>
                  <a:cubicBezTo>
                    <a:pt x="27242" y="11811"/>
                    <a:pt x="26860" y="10096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145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6"/>
                    <a:pt x="0" y="11811"/>
                    <a:pt x="0" y="13621"/>
                  </a:cubicBezTo>
                  <a:cubicBezTo>
                    <a:pt x="0" y="15430"/>
                    <a:pt x="381" y="17145"/>
                    <a:pt x="1048" y="18859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1"/>
                    <a:pt x="13621" y="27241"/>
                  </a:cubicBezTo>
                  <a:cubicBezTo>
                    <a:pt x="15430" y="27241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1"/>
            <p:cNvSpPr/>
            <p:nvPr/>
          </p:nvSpPr>
          <p:spPr>
            <a:xfrm>
              <a:off x="10770803" y="2422902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6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6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2"/>
                  </a:cubicBezTo>
                  <a:cubicBezTo>
                    <a:pt x="7525" y="20098"/>
                    <a:pt x="8858" y="20384"/>
                    <a:pt x="10192" y="20384"/>
                  </a:cubicBezTo>
                  <a:cubicBezTo>
                    <a:pt x="11525" y="20384"/>
                    <a:pt x="12859" y="20098"/>
                    <a:pt x="14097" y="19622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1"/>
            <p:cNvSpPr/>
            <p:nvPr/>
          </p:nvSpPr>
          <p:spPr>
            <a:xfrm>
              <a:off x="10348352" y="2426625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7"/>
                    <a:pt x="12859" y="9239"/>
                  </a:cubicBezTo>
                  <a:cubicBezTo>
                    <a:pt x="13240" y="8382"/>
                    <a:pt x="13335" y="7525"/>
                    <a:pt x="13335" y="6668"/>
                  </a:cubicBezTo>
                  <a:cubicBezTo>
                    <a:pt x="13335" y="5810"/>
                    <a:pt x="13144" y="4858"/>
                    <a:pt x="12859" y="4096"/>
                  </a:cubicBezTo>
                  <a:cubicBezTo>
                    <a:pt x="12478" y="3239"/>
                    <a:pt x="12001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7" y="0"/>
                  </a:cubicBezTo>
                  <a:cubicBezTo>
                    <a:pt x="5810" y="0"/>
                    <a:pt x="4858" y="191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9"/>
                    <a:pt x="476" y="4096"/>
                  </a:cubicBezTo>
                  <a:cubicBezTo>
                    <a:pt x="95" y="4953"/>
                    <a:pt x="0" y="5810"/>
                    <a:pt x="0" y="6668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7"/>
                    <a:pt x="1333" y="10763"/>
                    <a:pt x="1905" y="11430"/>
                  </a:cubicBezTo>
                  <a:cubicBezTo>
                    <a:pt x="2476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7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1"/>
            <p:cNvSpPr/>
            <p:nvPr/>
          </p:nvSpPr>
          <p:spPr>
            <a:xfrm>
              <a:off x="11185062" y="1979412"/>
              <a:ext cx="66653" cy="66653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0" y="27432"/>
                    <a:pt x="31909" y="25622"/>
                    <a:pt x="32766" y="23527"/>
                  </a:cubicBezTo>
                  <a:cubicBezTo>
                    <a:pt x="33623" y="21431"/>
                    <a:pt x="34099" y="19240"/>
                    <a:pt x="34099" y="17050"/>
                  </a:cubicBezTo>
                  <a:cubicBezTo>
                    <a:pt x="34099" y="14859"/>
                    <a:pt x="33623" y="12668"/>
                    <a:pt x="32766" y="10573"/>
                  </a:cubicBezTo>
                  <a:cubicBezTo>
                    <a:pt x="31909" y="8477"/>
                    <a:pt x="30670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0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0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1"/>
            <p:cNvSpPr/>
            <p:nvPr/>
          </p:nvSpPr>
          <p:spPr>
            <a:xfrm>
              <a:off x="10764100" y="1986115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0" y="17145"/>
                    <a:pt x="27242" y="15431"/>
                    <a:pt x="27242" y="13621"/>
                  </a:cubicBezTo>
                  <a:cubicBezTo>
                    <a:pt x="27242" y="11811"/>
                    <a:pt x="26860" y="10097"/>
                    <a:pt x="26194" y="8382"/>
                  </a:cubicBezTo>
                  <a:cubicBezTo>
                    <a:pt x="25527" y="6668"/>
                    <a:pt x="24479" y="5239"/>
                    <a:pt x="23241" y="4001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1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2"/>
                    <a:pt x="13621" y="27242"/>
                  </a:cubicBezTo>
                  <a:cubicBezTo>
                    <a:pt x="15430" y="27242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1"/>
            <p:cNvSpPr/>
            <p:nvPr/>
          </p:nvSpPr>
          <p:spPr>
            <a:xfrm>
              <a:off x="10341090" y="1992818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6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6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1"/>
            <p:cNvSpPr/>
            <p:nvPr/>
          </p:nvSpPr>
          <p:spPr>
            <a:xfrm>
              <a:off x="9924038" y="2001569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7"/>
                    <a:pt x="12859" y="9239"/>
                  </a:cubicBezTo>
                  <a:cubicBezTo>
                    <a:pt x="13240" y="8382"/>
                    <a:pt x="13335" y="7525"/>
                    <a:pt x="13335" y="6668"/>
                  </a:cubicBezTo>
                  <a:cubicBezTo>
                    <a:pt x="13335" y="5810"/>
                    <a:pt x="13144" y="4858"/>
                    <a:pt x="12859" y="4096"/>
                  </a:cubicBezTo>
                  <a:cubicBezTo>
                    <a:pt x="12478" y="3239"/>
                    <a:pt x="12002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7" y="0"/>
                  </a:cubicBezTo>
                  <a:cubicBezTo>
                    <a:pt x="5810" y="0"/>
                    <a:pt x="4858" y="191"/>
                    <a:pt x="4096" y="476"/>
                  </a:cubicBezTo>
                  <a:cubicBezTo>
                    <a:pt x="3239" y="857"/>
                    <a:pt x="2572" y="1334"/>
                    <a:pt x="1905" y="1905"/>
                  </a:cubicBezTo>
                  <a:cubicBezTo>
                    <a:pt x="1238" y="2572"/>
                    <a:pt x="762" y="3239"/>
                    <a:pt x="476" y="4096"/>
                  </a:cubicBezTo>
                  <a:cubicBezTo>
                    <a:pt x="95" y="4953"/>
                    <a:pt x="0" y="5810"/>
                    <a:pt x="0" y="6668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7"/>
                    <a:pt x="1333" y="10763"/>
                    <a:pt x="1905" y="11430"/>
                  </a:cubicBezTo>
                  <a:cubicBezTo>
                    <a:pt x="2477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7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1"/>
            <p:cNvSpPr/>
            <p:nvPr/>
          </p:nvSpPr>
          <p:spPr>
            <a:xfrm>
              <a:off x="11178918" y="1543371"/>
              <a:ext cx="79685" cy="79685"/>
            </a:xfrm>
            <a:custGeom>
              <a:avLst/>
              <a:gdLst/>
              <a:ahLst/>
              <a:cxnLst/>
              <a:rect l="l" t="t" r="r" b="b"/>
              <a:pathLst>
                <a:path w="40766" h="40766" extrusionOk="0">
                  <a:moveTo>
                    <a:pt x="34861" y="34862"/>
                  </a:moveTo>
                  <a:cubicBezTo>
                    <a:pt x="36767" y="32957"/>
                    <a:pt x="38290" y="30766"/>
                    <a:pt x="39243" y="28194"/>
                  </a:cubicBezTo>
                  <a:cubicBezTo>
                    <a:pt x="40291" y="25718"/>
                    <a:pt x="40767" y="23051"/>
                    <a:pt x="40767" y="20384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6"/>
                  </a:cubicBezTo>
                  <a:cubicBezTo>
                    <a:pt x="32956" y="4000"/>
                    <a:pt x="30766" y="2477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6" y="2572"/>
                    <a:pt x="7906" y="4000"/>
                    <a:pt x="5905" y="5906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4"/>
                  </a:cubicBezTo>
                  <a:cubicBezTo>
                    <a:pt x="0" y="23051"/>
                    <a:pt x="476" y="25718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6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6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1"/>
            <p:cNvSpPr/>
            <p:nvPr/>
          </p:nvSpPr>
          <p:spPr>
            <a:xfrm>
              <a:off x="10757957" y="1550073"/>
              <a:ext cx="66653" cy="66653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1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1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1"/>
            <p:cNvSpPr/>
            <p:nvPr/>
          </p:nvSpPr>
          <p:spPr>
            <a:xfrm>
              <a:off x="10334388" y="1556588"/>
              <a:ext cx="53248" cy="53248"/>
            </a:xfrm>
            <a:custGeom>
              <a:avLst/>
              <a:gdLst/>
              <a:ahLst/>
              <a:cxnLst/>
              <a:rect l="l" t="t" r="r" b="b"/>
              <a:pathLst>
                <a:path w="27241" h="27241" extrusionOk="0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0" y="17145"/>
                    <a:pt x="27242" y="15431"/>
                    <a:pt x="27242" y="13621"/>
                  </a:cubicBezTo>
                  <a:cubicBezTo>
                    <a:pt x="27242" y="11811"/>
                    <a:pt x="26860" y="10097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4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4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1"/>
                    <a:pt x="11811" y="27242"/>
                    <a:pt x="13621" y="27242"/>
                  </a:cubicBezTo>
                  <a:cubicBezTo>
                    <a:pt x="15430" y="27242"/>
                    <a:pt x="17145" y="26861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1"/>
            <p:cNvSpPr/>
            <p:nvPr/>
          </p:nvSpPr>
          <p:spPr>
            <a:xfrm>
              <a:off x="9915101" y="1561989"/>
              <a:ext cx="39842" cy="39842"/>
            </a:xfrm>
            <a:custGeom>
              <a:avLst/>
              <a:gdLst/>
              <a:ahLst/>
              <a:cxnLst/>
              <a:rect l="l" t="t" r="r" b="b"/>
              <a:pathLst>
                <a:path w="20383" h="20383" extrusionOk="0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6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6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2"/>
                  </a:cubicBezTo>
                  <a:cubicBezTo>
                    <a:pt x="7525" y="20098"/>
                    <a:pt x="8858" y="20384"/>
                    <a:pt x="10192" y="20384"/>
                  </a:cubicBezTo>
                  <a:cubicBezTo>
                    <a:pt x="11525" y="20384"/>
                    <a:pt x="12859" y="20098"/>
                    <a:pt x="14097" y="19622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1"/>
            <p:cNvSpPr/>
            <p:nvPr/>
          </p:nvSpPr>
          <p:spPr>
            <a:xfrm>
              <a:off x="9492836" y="1569434"/>
              <a:ext cx="26064" cy="26066"/>
            </a:xfrm>
            <a:custGeom>
              <a:avLst/>
              <a:gdLst/>
              <a:ahLst/>
              <a:cxnLst/>
              <a:rect l="l" t="t" r="r" b="b"/>
              <a:pathLst>
                <a:path w="13334" h="13335" extrusionOk="0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8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7" y="762"/>
                    <a:pt x="9239" y="476"/>
                  </a:cubicBezTo>
                  <a:cubicBezTo>
                    <a:pt x="8382" y="190"/>
                    <a:pt x="7525" y="0"/>
                    <a:pt x="6668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8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97" y="12478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2"/>
          <p:cNvSpPr txBox="1">
            <a:spLocks noGrp="1"/>
          </p:cNvSpPr>
          <p:nvPr>
            <p:ph type="body" idx="1"/>
          </p:nvPr>
        </p:nvSpPr>
        <p:spPr>
          <a:xfrm>
            <a:off x="415600" y="1305500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1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4"/>
          <p:cNvSpPr txBox="1">
            <a:spLocks noGrp="1"/>
          </p:cNvSpPr>
          <p:nvPr>
            <p:ph type="ctrTitle"/>
          </p:nvPr>
        </p:nvSpPr>
        <p:spPr>
          <a:xfrm>
            <a:off x="768867" y="992767"/>
            <a:ext cx="105279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44" name="Google Shape;144;p1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body" idx="1"/>
          </p:nvPr>
        </p:nvSpPr>
        <p:spPr>
          <a:xfrm>
            <a:off x="415600" y="1305500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48" name="Google Shape;148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6"/>
          <p:cNvSpPr txBox="1">
            <a:spLocks noGrp="1"/>
          </p:cNvSpPr>
          <p:nvPr>
            <p:ph type="body" idx="1"/>
          </p:nvPr>
        </p:nvSpPr>
        <p:spPr>
          <a:xfrm>
            <a:off x="415600" y="1315767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2" name="Google Shape;152;p16"/>
          <p:cNvSpPr txBox="1">
            <a:spLocks noGrp="1"/>
          </p:cNvSpPr>
          <p:nvPr>
            <p:ph type="body" idx="2"/>
          </p:nvPr>
        </p:nvSpPr>
        <p:spPr>
          <a:xfrm>
            <a:off x="6443200" y="1315767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3" name="Google Shape;153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angepaste lay-out 1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(standard)">
  <p:cSld name="Content (standard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8"/>
          <p:cNvSpPr txBox="1">
            <a:spLocks noGrp="1"/>
          </p:cNvSpPr>
          <p:nvPr>
            <p:ph type="body" idx="1"/>
          </p:nvPr>
        </p:nvSpPr>
        <p:spPr>
          <a:xfrm>
            <a:off x="638967" y="1755148"/>
            <a:ext cx="10347300" cy="35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A6C76"/>
              </a:buClr>
              <a:buSzPts val="2000"/>
              <a:buFont typeface="Tahoma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A6C76"/>
              </a:buClr>
              <a:buSzPts val="1500"/>
              <a:buFont typeface="Tahoma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371600" lvl="2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A6C76"/>
              </a:buClr>
              <a:buSzPts val="1500"/>
              <a:buFont typeface="Tahoma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828800" lvl="3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A6C76"/>
              </a:buClr>
              <a:buSzPts val="1500"/>
              <a:buFont typeface="Tahoma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286000" lvl="4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A6C76"/>
              </a:buClr>
              <a:buSzPts val="1500"/>
              <a:buFont typeface="Tahoma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5pPr>
            <a:lvl6pPr marL="2743200" lvl="5" indent="-400050" algn="l" rtl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>
                <a:srgbClr val="6A6C76"/>
              </a:buClr>
              <a:buSzPts val="2700"/>
              <a:buChar char="•"/>
              <a:defRPr/>
            </a:lvl6pPr>
            <a:lvl7pPr marL="3200400" lvl="6" indent="-400050" algn="l" rtl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>
                <a:srgbClr val="6A6C76"/>
              </a:buClr>
              <a:buSzPts val="2700"/>
              <a:buChar char="•"/>
              <a:defRPr/>
            </a:lvl7pPr>
            <a:lvl8pPr marL="3657600" lvl="7" indent="-400050" algn="l" rtl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>
                <a:srgbClr val="6A6C76"/>
              </a:buClr>
              <a:buSzPts val="2700"/>
              <a:buChar char="•"/>
              <a:defRPr/>
            </a:lvl8pPr>
            <a:lvl9pPr marL="4114800" lvl="8" indent="-400050" algn="l" rtl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>
                <a:srgbClr val="6A6C76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18"/>
          <p:cNvSpPr/>
          <p:nvPr/>
        </p:nvSpPr>
        <p:spPr>
          <a:xfrm>
            <a:off x="-1" y="622614"/>
            <a:ext cx="419100" cy="701100"/>
          </a:xfrm>
          <a:prstGeom prst="rect">
            <a:avLst/>
          </a:prstGeom>
          <a:solidFill>
            <a:srgbClr val="6A6C77"/>
          </a:solidFill>
          <a:ln>
            <a:noFill/>
          </a:ln>
        </p:spPr>
        <p:txBody>
          <a:bodyPr spcFirstLastPara="1" wrap="square" lIns="35700" tIns="35700" rIns="35700" bIns="3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Helvetica Neue"/>
              <a:buNone/>
            </a:pPr>
            <a:endParaRPr sz="16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58" name="Google Shape;158;p18"/>
          <p:cNvCxnSpPr/>
          <p:nvPr/>
        </p:nvCxnSpPr>
        <p:spPr>
          <a:xfrm>
            <a:off x="1205804" y="6412420"/>
            <a:ext cx="9780300" cy="0"/>
          </a:xfrm>
          <a:prstGeom prst="straightConnector1">
            <a:avLst/>
          </a:prstGeom>
          <a:noFill/>
          <a:ln w="25400" cap="flat" cmpd="sng">
            <a:solidFill>
              <a:srgbClr val="98C5E8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159" name="Google Shape;159;p18"/>
          <p:cNvSpPr txBox="1">
            <a:spLocks noGrp="1"/>
          </p:cNvSpPr>
          <p:nvPr>
            <p:ph type="sldNum" idx="12"/>
          </p:nvPr>
        </p:nvSpPr>
        <p:spPr>
          <a:xfrm>
            <a:off x="11235579" y="6298406"/>
            <a:ext cx="426300" cy="2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8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8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8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8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8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8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8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8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C5E8"/>
              </a:buClr>
              <a:buSzPts val="1200"/>
              <a:buFont typeface="Helvetica Neue"/>
              <a:buNone/>
              <a:defRPr sz="800" b="1" i="0" u="none" strike="noStrike" cap="none">
                <a:solidFill>
                  <a:srgbClr val="98C5E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60" name="Google Shape;160;p18"/>
          <p:cNvSpPr txBox="1">
            <a:spLocks noGrp="1"/>
          </p:cNvSpPr>
          <p:nvPr>
            <p:ph type="title"/>
          </p:nvPr>
        </p:nvSpPr>
        <p:spPr>
          <a:xfrm>
            <a:off x="638967" y="622614"/>
            <a:ext cx="10347300" cy="7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900"/>
              <a:buFont typeface="Tahoma"/>
              <a:buNone/>
              <a:defRPr sz="4100">
                <a:latin typeface="Tahoma"/>
                <a:ea typeface="Tahoma"/>
                <a:cs typeface="Tahoma"/>
                <a:sym typeface="Tahoma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1900"/>
              <a:buNone/>
              <a:defRPr/>
            </a:lvl9pPr>
          </a:lstStyle>
          <a:p>
            <a:endParaRPr/>
          </a:p>
        </p:txBody>
      </p:sp>
      <p:pic>
        <p:nvPicPr>
          <p:cNvPr id="161" name="Google Shape;16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561" y="6462761"/>
            <a:ext cx="1062813" cy="291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2400300" cy="4295776"/>
          </a:xfrm>
          <a:custGeom>
            <a:avLst/>
            <a:gdLst/>
            <a:ahLst/>
            <a:cxnLst/>
            <a:rect l="l" t="t" r="r" b="b"/>
            <a:pathLst>
              <a:path w="2400300" h="4295776" extrusionOk="0">
                <a:moveTo>
                  <a:pt x="0" y="0"/>
                </a:moveTo>
                <a:lnTo>
                  <a:pt x="1443707" y="0"/>
                </a:lnTo>
                <a:lnTo>
                  <a:pt x="1531390" y="65568"/>
                </a:lnTo>
                <a:cubicBezTo>
                  <a:pt x="2062055" y="503512"/>
                  <a:pt x="2400300" y="1166281"/>
                  <a:pt x="2400300" y="1908052"/>
                </a:cubicBezTo>
                <a:cubicBezTo>
                  <a:pt x="2400300" y="3226756"/>
                  <a:pt x="1331280" y="4295776"/>
                  <a:pt x="12576" y="4295776"/>
                </a:cubicBezTo>
                <a:lnTo>
                  <a:pt x="0" y="4295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38201" y="0"/>
            <a:ext cx="2400300" cy="8113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"/>
          <p:cNvSpPr/>
          <p:nvPr/>
        </p:nvSpPr>
        <p:spPr>
          <a:xfrm>
            <a:off x="475197" y="5559327"/>
            <a:ext cx="220419" cy="2204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9;p1"/>
          <p:cNvGrpSpPr/>
          <p:nvPr/>
        </p:nvGrpSpPr>
        <p:grpSpPr>
          <a:xfrm>
            <a:off x="11621385" y="1502255"/>
            <a:ext cx="95951" cy="2700000"/>
            <a:chOff x="8676829" y="3671299"/>
            <a:chExt cx="48387" cy="1361598"/>
          </a:xfrm>
        </p:grpSpPr>
        <p:sp>
          <p:nvSpPr>
            <p:cNvPr id="10" name="Google Shape;10;p1"/>
            <p:cNvSpPr/>
            <p:nvPr/>
          </p:nvSpPr>
          <p:spPr>
            <a:xfrm>
              <a:off x="8677591" y="4985272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 extrusionOk="0">
                  <a:moveTo>
                    <a:pt x="32956" y="45815"/>
                  </a:moveTo>
                  <a:cubicBezTo>
                    <a:pt x="35909" y="44577"/>
                    <a:pt x="38481" y="42863"/>
                    <a:pt x="40672" y="40672"/>
                  </a:cubicBezTo>
                  <a:cubicBezTo>
                    <a:pt x="42863" y="38481"/>
                    <a:pt x="44672" y="35814"/>
                    <a:pt x="45815" y="32957"/>
                  </a:cubicBezTo>
                  <a:cubicBezTo>
                    <a:pt x="47053" y="30004"/>
                    <a:pt x="47625" y="26956"/>
                    <a:pt x="47625" y="23813"/>
                  </a:cubicBezTo>
                  <a:cubicBezTo>
                    <a:pt x="47625" y="20669"/>
                    <a:pt x="47053" y="17621"/>
                    <a:pt x="45815" y="14669"/>
                  </a:cubicBezTo>
                  <a:cubicBezTo>
                    <a:pt x="44577" y="11716"/>
                    <a:pt x="42863" y="9144"/>
                    <a:pt x="40672" y="6953"/>
                  </a:cubicBezTo>
                  <a:cubicBezTo>
                    <a:pt x="38481" y="4763"/>
                    <a:pt x="35909" y="2953"/>
                    <a:pt x="32956" y="1810"/>
                  </a:cubicBezTo>
                  <a:cubicBezTo>
                    <a:pt x="30004" y="571"/>
                    <a:pt x="26956" y="0"/>
                    <a:pt x="23813" y="0"/>
                  </a:cubicBezTo>
                  <a:cubicBezTo>
                    <a:pt x="20669" y="0"/>
                    <a:pt x="17621" y="571"/>
                    <a:pt x="14669" y="1810"/>
                  </a:cubicBezTo>
                  <a:cubicBezTo>
                    <a:pt x="11716" y="3048"/>
                    <a:pt x="9144" y="4763"/>
                    <a:pt x="6953" y="6953"/>
                  </a:cubicBezTo>
                  <a:cubicBezTo>
                    <a:pt x="4763" y="9144"/>
                    <a:pt x="2953" y="11811"/>
                    <a:pt x="1810" y="14669"/>
                  </a:cubicBezTo>
                  <a:cubicBezTo>
                    <a:pt x="571" y="17621"/>
                    <a:pt x="0" y="20669"/>
                    <a:pt x="0" y="23813"/>
                  </a:cubicBezTo>
                  <a:cubicBezTo>
                    <a:pt x="0" y="26956"/>
                    <a:pt x="571" y="30004"/>
                    <a:pt x="1810" y="32957"/>
                  </a:cubicBezTo>
                  <a:cubicBezTo>
                    <a:pt x="3048" y="35909"/>
                    <a:pt x="4763" y="38481"/>
                    <a:pt x="6953" y="40672"/>
                  </a:cubicBezTo>
                  <a:cubicBezTo>
                    <a:pt x="9144" y="42863"/>
                    <a:pt x="11716" y="44672"/>
                    <a:pt x="14669" y="45815"/>
                  </a:cubicBezTo>
                  <a:cubicBezTo>
                    <a:pt x="17621" y="47054"/>
                    <a:pt x="20669" y="47625"/>
                    <a:pt x="23813" y="47625"/>
                  </a:cubicBezTo>
                  <a:cubicBezTo>
                    <a:pt x="26956" y="47625"/>
                    <a:pt x="30004" y="47054"/>
                    <a:pt x="32956" y="45815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8681687" y="4770388"/>
              <a:ext cx="40766" cy="40766"/>
            </a:xfrm>
            <a:custGeom>
              <a:avLst/>
              <a:gdLst/>
              <a:ahLst/>
              <a:cxnLst/>
              <a:rect l="l" t="t" r="r" b="b"/>
              <a:pathLst>
                <a:path w="40766" h="40766" extrusionOk="0">
                  <a:moveTo>
                    <a:pt x="34861" y="34862"/>
                  </a:moveTo>
                  <a:cubicBezTo>
                    <a:pt x="36767" y="32956"/>
                    <a:pt x="38290" y="30766"/>
                    <a:pt x="39243" y="28194"/>
                  </a:cubicBezTo>
                  <a:cubicBezTo>
                    <a:pt x="40291" y="25717"/>
                    <a:pt x="40767" y="23050"/>
                    <a:pt x="40767" y="20383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6"/>
                  </a:cubicBezTo>
                  <a:cubicBezTo>
                    <a:pt x="32956" y="4000"/>
                    <a:pt x="30766" y="2477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49" y="476"/>
                    <a:pt x="12573" y="1524"/>
                  </a:cubicBezTo>
                  <a:cubicBezTo>
                    <a:pt x="10096" y="2572"/>
                    <a:pt x="7906" y="4000"/>
                    <a:pt x="5905" y="5906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3"/>
                  </a:cubicBezTo>
                  <a:cubicBezTo>
                    <a:pt x="0" y="23050"/>
                    <a:pt x="476" y="25717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49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7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8676829" y="4547217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 extrusionOk="0">
                  <a:moveTo>
                    <a:pt x="40672" y="40672"/>
                  </a:moveTo>
                  <a:cubicBezTo>
                    <a:pt x="42863" y="38481"/>
                    <a:pt x="44672" y="35814"/>
                    <a:pt x="45815" y="32956"/>
                  </a:cubicBezTo>
                  <a:cubicBezTo>
                    <a:pt x="47054" y="30004"/>
                    <a:pt x="47625" y="26956"/>
                    <a:pt x="47625" y="23813"/>
                  </a:cubicBezTo>
                  <a:cubicBezTo>
                    <a:pt x="47625" y="20669"/>
                    <a:pt x="47054" y="17621"/>
                    <a:pt x="45815" y="14669"/>
                  </a:cubicBezTo>
                  <a:cubicBezTo>
                    <a:pt x="44577" y="11716"/>
                    <a:pt x="42863" y="9144"/>
                    <a:pt x="40672" y="6953"/>
                  </a:cubicBezTo>
                  <a:cubicBezTo>
                    <a:pt x="38481" y="4763"/>
                    <a:pt x="35909" y="2953"/>
                    <a:pt x="32956" y="1810"/>
                  </a:cubicBezTo>
                  <a:cubicBezTo>
                    <a:pt x="30004" y="571"/>
                    <a:pt x="26956" y="0"/>
                    <a:pt x="23813" y="0"/>
                  </a:cubicBezTo>
                  <a:cubicBezTo>
                    <a:pt x="20669" y="0"/>
                    <a:pt x="17621" y="571"/>
                    <a:pt x="14669" y="1810"/>
                  </a:cubicBezTo>
                  <a:cubicBezTo>
                    <a:pt x="11716" y="3048"/>
                    <a:pt x="9144" y="4763"/>
                    <a:pt x="6953" y="6953"/>
                  </a:cubicBezTo>
                  <a:cubicBezTo>
                    <a:pt x="4763" y="9144"/>
                    <a:pt x="2953" y="11811"/>
                    <a:pt x="1810" y="14669"/>
                  </a:cubicBezTo>
                  <a:cubicBezTo>
                    <a:pt x="571" y="17621"/>
                    <a:pt x="0" y="20669"/>
                    <a:pt x="0" y="23813"/>
                  </a:cubicBezTo>
                  <a:cubicBezTo>
                    <a:pt x="0" y="26956"/>
                    <a:pt x="571" y="30004"/>
                    <a:pt x="1810" y="32956"/>
                  </a:cubicBezTo>
                  <a:cubicBezTo>
                    <a:pt x="3048" y="35909"/>
                    <a:pt x="4763" y="38481"/>
                    <a:pt x="6953" y="40672"/>
                  </a:cubicBezTo>
                  <a:cubicBezTo>
                    <a:pt x="9144" y="42863"/>
                    <a:pt x="11716" y="44672"/>
                    <a:pt x="14669" y="45815"/>
                  </a:cubicBezTo>
                  <a:cubicBezTo>
                    <a:pt x="17621" y="47054"/>
                    <a:pt x="20669" y="47625"/>
                    <a:pt x="23813" y="47625"/>
                  </a:cubicBezTo>
                  <a:cubicBezTo>
                    <a:pt x="26956" y="47625"/>
                    <a:pt x="30004" y="47054"/>
                    <a:pt x="32956" y="45815"/>
                  </a:cubicBezTo>
                  <a:cubicBezTo>
                    <a:pt x="35909" y="44577"/>
                    <a:pt x="38481" y="42863"/>
                    <a:pt x="40672" y="4067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8681115" y="4335096"/>
              <a:ext cx="40767" cy="40766"/>
            </a:xfrm>
            <a:custGeom>
              <a:avLst/>
              <a:gdLst/>
              <a:ahLst/>
              <a:cxnLst/>
              <a:rect l="l" t="t" r="r" b="b"/>
              <a:pathLst>
                <a:path w="40767" h="40766" extrusionOk="0">
                  <a:moveTo>
                    <a:pt x="34862" y="34861"/>
                  </a:moveTo>
                  <a:cubicBezTo>
                    <a:pt x="36767" y="32956"/>
                    <a:pt x="38291" y="30766"/>
                    <a:pt x="39243" y="28194"/>
                  </a:cubicBezTo>
                  <a:cubicBezTo>
                    <a:pt x="40291" y="25717"/>
                    <a:pt x="40767" y="23050"/>
                    <a:pt x="40767" y="20383"/>
                  </a:cubicBezTo>
                  <a:cubicBezTo>
                    <a:pt x="40767" y="17717"/>
                    <a:pt x="40291" y="15049"/>
                    <a:pt x="39243" y="12573"/>
                  </a:cubicBezTo>
                  <a:cubicBezTo>
                    <a:pt x="38195" y="10096"/>
                    <a:pt x="36767" y="7906"/>
                    <a:pt x="34862" y="5905"/>
                  </a:cubicBezTo>
                  <a:cubicBezTo>
                    <a:pt x="32957" y="4000"/>
                    <a:pt x="30766" y="2476"/>
                    <a:pt x="28194" y="1524"/>
                  </a:cubicBezTo>
                  <a:cubicBezTo>
                    <a:pt x="25718" y="476"/>
                    <a:pt x="23051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7" y="2572"/>
                    <a:pt x="7906" y="4000"/>
                    <a:pt x="5906" y="5905"/>
                  </a:cubicBezTo>
                  <a:cubicBezTo>
                    <a:pt x="4001" y="7810"/>
                    <a:pt x="2477" y="10001"/>
                    <a:pt x="1524" y="12573"/>
                  </a:cubicBezTo>
                  <a:cubicBezTo>
                    <a:pt x="476" y="15049"/>
                    <a:pt x="0" y="17717"/>
                    <a:pt x="0" y="20383"/>
                  </a:cubicBezTo>
                  <a:cubicBezTo>
                    <a:pt x="0" y="23050"/>
                    <a:pt x="476" y="25717"/>
                    <a:pt x="1524" y="28194"/>
                  </a:cubicBezTo>
                  <a:cubicBezTo>
                    <a:pt x="2572" y="30671"/>
                    <a:pt x="4001" y="32861"/>
                    <a:pt x="5906" y="34861"/>
                  </a:cubicBezTo>
                  <a:cubicBezTo>
                    <a:pt x="7810" y="36767"/>
                    <a:pt x="10001" y="38290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1" y="40767"/>
                    <a:pt x="25718" y="40291"/>
                    <a:pt x="28194" y="39243"/>
                  </a:cubicBezTo>
                  <a:cubicBezTo>
                    <a:pt x="30671" y="38195"/>
                    <a:pt x="32861" y="36767"/>
                    <a:pt x="34862" y="3486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8683687" y="4116211"/>
              <a:ext cx="34099" cy="34099"/>
            </a:xfrm>
            <a:custGeom>
              <a:avLst/>
              <a:gdLst/>
              <a:ahLst/>
              <a:cxnLst/>
              <a:rect l="l" t="t" r="r" b="b"/>
              <a:pathLst>
                <a:path w="34099" h="34099" extrusionOk="0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1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8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8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1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8680829" y="3894374"/>
              <a:ext cx="40766" cy="40767"/>
            </a:xfrm>
            <a:custGeom>
              <a:avLst/>
              <a:gdLst/>
              <a:ahLst/>
              <a:cxnLst/>
              <a:rect l="l" t="t" r="r" b="b"/>
              <a:pathLst>
                <a:path w="40766" h="40767" extrusionOk="0">
                  <a:moveTo>
                    <a:pt x="34862" y="34862"/>
                  </a:moveTo>
                  <a:cubicBezTo>
                    <a:pt x="36767" y="32956"/>
                    <a:pt x="38291" y="30766"/>
                    <a:pt x="39243" y="28194"/>
                  </a:cubicBezTo>
                  <a:cubicBezTo>
                    <a:pt x="40291" y="25718"/>
                    <a:pt x="40767" y="23051"/>
                    <a:pt x="40767" y="20383"/>
                  </a:cubicBezTo>
                  <a:cubicBezTo>
                    <a:pt x="40767" y="17717"/>
                    <a:pt x="40291" y="15049"/>
                    <a:pt x="39243" y="12573"/>
                  </a:cubicBezTo>
                  <a:cubicBezTo>
                    <a:pt x="38195" y="10096"/>
                    <a:pt x="36767" y="7906"/>
                    <a:pt x="34862" y="5906"/>
                  </a:cubicBezTo>
                  <a:cubicBezTo>
                    <a:pt x="32956" y="4001"/>
                    <a:pt x="30766" y="2477"/>
                    <a:pt x="28194" y="1524"/>
                  </a:cubicBezTo>
                  <a:cubicBezTo>
                    <a:pt x="25718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7" y="2572"/>
                    <a:pt x="7906" y="4001"/>
                    <a:pt x="5906" y="5906"/>
                  </a:cubicBezTo>
                  <a:cubicBezTo>
                    <a:pt x="4000" y="7810"/>
                    <a:pt x="2477" y="10001"/>
                    <a:pt x="1524" y="12573"/>
                  </a:cubicBezTo>
                  <a:cubicBezTo>
                    <a:pt x="476" y="15049"/>
                    <a:pt x="0" y="17717"/>
                    <a:pt x="0" y="20383"/>
                  </a:cubicBezTo>
                  <a:cubicBezTo>
                    <a:pt x="0" y="23051"/>
                    <a:pt x="476" y="25718"/>
                    <a:pt x="1524" y="28194"/>
                  </a:cubicBezTo>
                  <a:cubicBezTo>
                    <a:pt x="2572" y="30670"/>
                    <a:pt x="4000" y="32861"/>
                    <a:pt x="5906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8" y="40291"/>
                    <a:pt x="28194" y="39243"/>
                  </a:cubicBezTo>
                  <a:cubicBezTo>
                    <a:pt x="30671" y="38195"/>
                    <a:pt x="32861" y="36767"/>
                    <a:pt x="34862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8677591" y="3671299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 extrusionOk="0">
                  <a:moveTo>
                    <a:pt x="40672" y="40672"/>
                  </a:moveTo>
                  <a:cubicBezTo>
                    <a:pt x="42863" y="38481"/>
                    <a:pt x="44672" y="35814"/>
                    <a:pt x="45815" y="32957"/>
                  </a:cubicBezTo>
                  <a:cubicBezTo>
                    <a:pt x="47053" y="30004"/>
                    <a:pt x="47625" y="26956"/>
                    <a:pt x="47625" y="23813"/>
                  </a:cubicBezTo>
                  <a:cubicBezTo>
                    <a:pt x="47625" y="20669"/>
                    <a:pt x="47053" y="17621"/>
                    <a:pt x="45815" y="14669"/>
                  </a:cubicBezTo>
                  <a:cubicBezTo>
                    <a:pt x="44577" y="11716"/>
                    <a:pt x="42863" y="9144"/>
                    <a:pt x="40672" y="6953"/>
                  </a:cubicBezTo>
                  <a:cubicBezTo>
                    <a:pt x="38481" y="4763"/>
                    <a:pt x="35909" y="2953"/>
                    <a:pt x="32956" y="1810"/>
                  </a:cubicBezTo>
                  <a:cubicBezTo>
                    <a:pt x="30004" y="572"/>
                    <a:pt x="26956" y="0"/>
                    <a:pt x="23813" y="0"/>
                  </a:cubicBezTo>
                  <a:cubicBezTo>
                    <a:pt x="20669" y="0"/>
                    <a:pt x="17621" y="572"/>
                    <a:pt x="14669" y="1810"/>
                  </a:cubicBezTo>
                  <a:cubicBezTo>
                    <a:pt x="11716" y="3048"/>
                    <a:pt x="9144" y="4763"/>
                    <a:pt x="6953" y="6953"/>
                  </a:cubicBezTo>
                  <a:cubicBezTo>
                    <a:pt x="4763" y="9144"/>
                    <a:pt x="2953" y="11811"/>
                    <a:pt x="1810" y="14669"/>
                  </a:cubicBezTo>
                  <a:cubicBezTo>
                    <a:pt x="571" y="17621"/>
                    <a:pt x="0" y="20669"/>
                    <a:pt x="0" y="23813"/>
                  </a:cubicBezTo>
                  <a:cubicBezTo>
                    <a:pt x="0" y="26956"/>
                    <a:pt x="571" y="30004"/>
                    <a:pt x="1810" y="32957"/>
                  </a:cubicBezTo>
                  <a:cubicBezTo>
                    <a:pt x="3048" y="35909"/>
                    <a:pt x="4763" y="38481"/>
                    <a:pt x="6953" y="40672"/>
                  </a:cubicBezTo>
                  <a:cubicBezTo>
                    <a:pt x="9144" y="42863"/>
                    <a:pt x="11716" y="44672"/>
                    <a:pt x="14669" y="45815"/>
                  </a:cubicBezTo>
                  <a:cubicBezTo>
                    <a:pt x="17621" y="47054"/>
                    <a:pt x="20669" y="47625"/>
                    <a:pt x="23813" y="47625"/>
                  </a:cubicBezTo>
                  <a:cubicBezTo>
                    <a:pt x="26956" y="47625"/>
                    <a:pt x="30004" y="47054"/>
                    <a:pt x="32956" y="45815"/>
                  </a:cubicBezTo>
                  <a:cubicBezTo>
                    <a:pt x="35909" y="44577"/>
                    <a:pt x="38481" y="42863"/>
                    <a:pt x="40672" y="4067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Google Shape;17;p1"/>
          <p:cNvSpPr txBox="1">
            <a:spLocks noGrp="1"/>
          </p:cNvSpPr>
          <p:nvPr>
            <p:ph type="title"/>
          </p:nvPr>
        </p:nvSpPr>
        <p:spPr>
          <a:xfrm>
            <a:off x="838200" y="4601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  <a:defRPr sz="4000" b="0" i="0" u="none" strike="noStrike" cap="none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body" idx="1"/>
          </p:nvPr>
        </p:nvSpPr>
        <p:spPr>
          <a:xfrm>
            <a:off x="838200" y="192062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9" name="Google Shape;19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-1" y="3835843"/>
            <a:ext cx="759890" cy="91986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legoo"/>
              <a:buNone/>
              <a:defRPr sz="3700" b="0" i="0" u="none" strike="noStrike" cap="none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0" name="Google Shape;140;p1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"/>
              <a:buChar char="●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○"/>
              <a:defRPr sz="1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■"/>
              <a:defRPr sz="1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●"/>
              <a:defRPr sz="1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○"/>
              <a:defRPr sz="1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■"/>
              <a:defRPr sz="1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●"/>
              <a:defRPr sz="1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○"/>
              <a:defRPr sz="1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■"/>
              <a:defRPr sz="1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41" name="Google Shape;141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dmeg.cessda.e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datacatalogue.cessda.eu/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9.png"/><Relationship Id="rId5" Type="http://schemas.openxmlformats.org/officeDocument/2006/relationships/hyperlink" Target="https://thesauri.cessda.eu/" TargetMode="External"/><Relationship Id="rId10" Type="http://schemas.openxmlformats.org/officeDocument/2006/relationships/image" Target="../media/image22.png"/><Relationship Id="rId4" Type="http://schemas.openxmlformats.org/officeDocument/2006/relationships/image" Target="../media/image18.png"/><Relationship Id="rId9" Type="http://schemas.openxmlformats.org/officeDocument/2006/relationships/hyperlink" Target="https://www.sodha.b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dmeg.cessda.eu/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meg.cessda.eu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meg.cessda.e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meg.cessda.eu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9"/>
          <p:cNvSpPr txBox="1">
            <a:spLocks noGrp="1"/>
          </p:cNvSpPr>
          <p:nvPr>
            <p:ph type="ctrTitle"/>
          </p:nvPr>
        </p:nvSpPr>
        <p:spPr>
          <a:xfrm>
            <a:off x="1524000" y="1927432"/>
            <a:ext cx="9144000" cy="70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</a:pPr>
            <a:r>
              <a:rPr lang="nl-NL"/>
              <a:t>Making qualitative data reusable</a:t>
            </a:r>
            <a:endParaRPr/>
          </a:p>
        </p:txBody>
      </p:sp>
      <p:sp>
        <p:nvSpPr>
          <p:cNvPr id="167" name="Google Shape;167;p19"/>
          <p:cNvSpPr txBox="1">
            <a:spLocks noGrp="1"/>
          </p:cNvSpPr>
          <p:nvPr>
            <p:ph type="subTitle" idx="1"/>
          </p:nvPr>
        </p:nvSpPr>
        <p:spPr>
          <a:xfrm>
            <a:off x="1524000" y="2737335"/>
            <a:ext cx="9144000" cy="691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nl-NL"/>
              <a:t>Ricarda Braukmann - Data Station Manager Social Sciences </a:t>
            </a:r>
            <a:endParaRPr/>
          </a:p>
        </p:txBody>
      </p:sp>
      <p:sp>
        <p:nvSpPr>
          <p:cNvPr id="168" name="Google Shape;168;p19"/>
          <p:cNvSpPr txBox="1">
            <a:spLocks noGrp="1"/>
          </p:cNvSpPr>
          <p:nvPr>
            <p:ph type="body" idx="2"/>
          </p:nvPr>
        </p:nvSpPr>
        <p:spPr>
          <a:xfrm>
            <a:off x="1524000" y="3508375"/>
            <a:ext cx="9144000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nl-NL" dirty="0"/>
              <a:t>Interactive Workshop </a:t>
            </a:r>
            <a:r>
              <a:rPr lang="nl-NL" dirty="0" err="1"/>
              <a:t>UHasselt</a:t>
            </a:r>
            <a:endParaRPr dirty="0"/>
          </a:p>
        </p:txBody>
      </p:sp>
      <p:sp>
        <p:nvSpPr>
          <p:cNvPr id="169" name="Google Shape;169;p19"/>
          <p:cNvSpPr txBox="1">
            <a:spLocks noGrp="1"/>
          </p:cNvSpPr>
          <p:nvPr>
            <p:ph type="body" idx="3"/>
          </p:nvPr>
        </p:nvSpPr>
        <p:spPr>
          <a:xfrm>
            <a:off x="1524000" y="4483099"/>
            <a:ext cx="9144000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nl-NL"/>
              <a:t>30 April 2024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0"/>
          <p:cNvSpPr txBox="1">
            <a:spLocks noGrp="1"/>
          </p:cNvSpPr>
          <p:nvPr>
            <p:ph type="title"/>
          </p:nvPr>
        </p:nvSpPr>
        <p:spPr>
          <a:xfrm>
            <a:off x="838200" y="527334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DANS</a:t>
            </a:r>
            <a:endParaRPr/>
          </a:p>
        </p:txBody>
      </p:sp>
      <p:sp>
        <p:nvSpPr>
          <p:cNvPr id="175" name="Google Shape;175;p20"/>
          <p:cNvSpPr txBox="1">
            <a:spLocks noGrp="1"/>
          </p:cNvSpPr>
          <p:nvPr>
            <p:ph type="body" idx="2"/>
          </p:nvPr>
        </p:nvSpPr>
        <p:spPr>
          <a:xfrm>
            <a:off x="838200" y="2667284"/>
            <a:ext cx="5157900" cy="368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300">
                <a:solidFill>
                  <a:srgbClr val="003A49"/>
                </a:solidFill>
              </a:rPr>
              <a:t>Offers </a:t>
            </a:r>
            <a:r>
              <a:rPr lang="nl-NL" sz="2300" b="1">
                <a:solidFill>
                  <a:srgbClr val="003A49"/>
                </a:solidFill>
              </a:rPr>
              <a:t>data publishing and archiving </a:t>
            </a:r>
            <a:r>
              <a:rPr lang="nl-NL" sz="2300">
                <a:solidFill>
                  <a:srgbClr val="003A49"/>
                </a:solidFill>
              </a:rPr>
              <a:t>services for individual researchers and institutes</a:t>
            </a:r>
            <a:endParaRPr sz="2800"/>
          </a:p>
        </p:txBody>
      </p:sp>
      <p:sp>
        <p:nvSpPr>
          <p:cNvPr id="176" name="Google Shape;176;p20"/>
          <p:cNvSpPr txBox="1">
            <a:spLocks noGrp="1"/>
          </p:cNvSpPr>
          <p:nvPr>
            <p:ph type="body" idx="4"/>
          </p:nvPr>
        </p:nvSpPr>
        <p:spPr>
          <a:xfrm>
            <a:off x="6170612" y="2669483"/>
            <a:ext cx="5183100" cy="368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300">
                <a:solidFill>
                  <a:srgbClr val="003A49"/>
                </a:solidFill>
              </a:rPr>
              <a:t>Offers </a:t>
            </a:r>
            <a:r>
              <a:rPr lang="nl-NL" sz="2300" b="1">
                <a:solidFill>
                  <a:srgbClr val="003A49"/>
                </a:solidFill>
              </a:rPr>
              <a:t>advice</a:t>
            </a:r>
            <a:r>
              <a:rPr lang="nl-NL" sz="2300">
                <a:solidFill>
                  <a:srgbClr val="003A49"/>
                </a:solidFill>
              </a:rPr>
              <a:t> and </a:t>
            </a:r>
            <a:r>
              <a:rPr lang="nl-NL" sz="2300" b="1">
                <a:solidFill>
                  <a:srgbClr val="003A49"/>
                </a:solidFill>
              </a:rPr>
              <a:t>training</a:t>
            </a:r>
            <a:r>
              <a:rPr lang="nl-NL" sz="2300">
                <a:solidFill>
                  <a:srgbClr val="003A49"/>
                </a:solidFill>
              </a:rPr>
              <a:t> on Research Data Management (</a:t>
            </a:r>
            <a:r>
              <a:rPr lang="nl-NL" sz="2300" b="1">
                <a:solidFill>
                  <a:srgbClr val="003A49"/>
                </a:solidFill>
              </a:rPr>
              <a:t>RDM</a:t>
            </a:r>
            <a:r>
              <a:rPr lang="nl-NL" sz="2300">
                <a:solidFill>
                  <a:srgbClr val="003A49"/>
                </a:solidFill>
              </a:rPr>
              <a:t>), </a:t>
            </a:r>
            <a:r>
              <a:rPr lang="nl-NL" sz="2300" b="1">
                <a:solidFill>
                  <a:srgbClr val="003A49"/>
                </a:solidFill>
              </a:rPr>
              <a:t>FAIR data </a:t>
            </a:r>
            <a:r>
              <a:rPr lang="nl-NL" sz="2300">
                <a:solidFill>
                  <a:srgbClr val="003A49"/>
                </a:solidFill>
              </a:rPr>
              <a:t>and </a:t>
            </a:r>
            <a:r>
              <a:rPr lang="nl-NL" sz="2300" b="1">
                <a:solidFill>
                  <a:srgbClr val="003A49"/>
                </a:solidFill>
              </a:rPr>
              <a:t>Open Science </a:t>
            </a:r>
            <a:endParaRPr sz="2300"/>
          </a:p>
        </p:txBody>
      </p:sp>
      <p:sp>
        <p:nvSpPr>
          <p:cNvPr id="177" name="Google Shape;177;p20"/>
          <p:cNvSpPr txBox="1"/>
          <p:nvPr/>
        </p:nvSpPr>
        <p:spPr>
          <a:xfrm>
            <a:off x="838200" y="1717900"/>
            <a:ext cx="10515600" cy="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5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rPr>
              <a:t>Dutch national centre of expertise &amp; repository for research data</a:t>
            </a:r>
            <a:br>
              <a:rPr lang="nl-NL" sz="202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rPr>
            </a:br>
            <a:endParaRPr/>
          </a:p>
        </p:txBody>
      </p:sp>
      <p:pic>
        <p:nvPicPr>
          <p:cNvPr id="178" name="Google Shape;178;p20"/>
          <p:cNvPicPr preferRelativeResize="0"/>
          <p:nvPr/>
        </p:nvPicPr>
        <p:blipFill rotWithShape="1">
          <a:blip r:embed="rId3">
            <a:alphaModFix/>
          </a:blip>
          <a:srcRect t="10570"/>
          <a:stretch/>
        </p:blipFill>
        <p:spPr>
          <a:xfrm>
            <a:off x="7523200" y="4301950"/>
            <a:ext cx="2477900" cy="221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80977" y="4373738"/>
            <a:ext cx="2072330" cy="2072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1"/>
          <p:cNvSpPr txBox="1">
            <a:spLocks noGrp="1"/>
          </p:cNvSpPr>
          <p:nvPr>
            <p:ph type="title"/>
          </p:nvPr>
        </p:nvSpPr>
        <p:spPr>
          <a:xfrm>
            <a:off x="838200" y="527334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DANS</a:t>
            </a:r>
            <a:endParaRPr/>
          </a:p>
        </p:txBody>
      </p:sp>
      <p:sp>
        <p:nvSpPr>
          <p:cNvPr id="185" name="Google Shape;185;p21"/>
          <p:cNvSpPr txBox="1">
            <a:spLocks noGrp="1"/>
          </p:cNvSpPr>
          <p:nvPr>
            <p:ph type="body" idx="2"/>
          </p:nvPr>
        </p:nvSpPr>
        <p:spPr>
          <a:xfrm>
            <a:off x="838200" y="2667284"/>
            <a:ext cx="5157900" cy="368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300">
                <a:solidFill>
                  <a:srgbClr val="003A49"/>
                </a:solidFill>
              </a:rPr>
              <a:t>Offers </a:t>
            </a:r>
            <a:r>
              <a:rPr lang="nl-NL" sz="2300" b="1">
                <a:solidFill>
                  <a:srgbClr val="003A49"/>
                </a:solidFill>
              </a:rPr>
              <a:t>data publishing and archiving </a:t>
            </a:r>
            <a:r>
              <a:rPr lang="nl-NL" sz="2300">
                <a:solidFill>
                  <a:srgbClr val="003A49"/>
                </a:solidFill>
              </a:rPr>
              <a:t>services for individual researchers and institutes</a:t>
            </a:r>
            <a:endParaRPr sz="2800"/>
          </a:p>
        </p:txBody>
      </p:sp>
      <p:sp>
        <p:nvSpPr>
          <p:cNvPr id="186" name="Google Shape;186;p21"/>
          <p:cNvSpPr txBox="1">
            <a:spLocks noGrp="1"/>
          </p:cNvSpPr>
          <p:nvPr>
            <p:ph type="body" idx="4"/>
          </p:nvPr>
        </p:nvSpPr>
        <p:spPr>
          <a:xfrm>
            <a:off x="6170612" y="2669483"/>
            <a:ext cx="5183100" cy="368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300">
                <a:solidFill>
                  <a:srgbClr val="003A49"/>
                </a:solidFill>
              </a:rPr>
              <a:t>Offers </a:t>
            </a:r>
            <a:r>
              <a:rPr lang="nl-NL" sz="2300" b="1">
                <a:solidFill>
                  <a:srgbClr val="003A49"/>
                </a:solidFill>
              </a:rPr>
              <a:t>advice</a:t>
            </a:r>
            <a:r>
              <a:rPr lang="nl-NL" sz="2300">
                <a:solidFill>
                  <a:srgbClr val="003A49"/>
                </a:solidFill>
              </a:rPr>
              <a:t> and </a:t>
            </a:r>
            <a:r>
              <a:rPr lang="nl-NL" sz="2300" b="1">
                <a:solidFill>
                  <a:srgbClr val="003A49"/>
                </a:solidFill>
              </a:rPr>
              <a:t>training</a:t>
            </a:r>
            <a:r>
              <a:rPr lang="nl-NL" sz="2300">
                <a:solidFill>
                  <a:srgbClr val="003A49"/>
                </a:solidFill>
              </a:rPr>
              <a:t> on Research Data Management (</a:t>
            </a:r>
            <a:r>
              <a:rPr lang="nl-NL" sz="2300" b="1">
                <a:solidFill>
                  <a:srgbClr val="003A49"/>
                </a:solidFill>
              </a:rPr>
              <a:t>RDM</a:t>
            </a:r>
            <a:r>
              <a:rPr lang="nl-NL" sz="2300">
                <a:solidFill>
                  <a:srgbClr val="003A49"/>
                </a:solidFill>
              </a:rPr>
              <a:t>), </a:t>
            </a:r>
            <a:r>
              <a:rPr lang="nl-NL" sz="2300" b="1">
                <a:solidFill>
                  <a:srgbClr val="003A49"/>
                </a:solidFill>
              </a:rPr>
              <a:t>FAIR data </a:t>
            </a:r>
            <a:r>
              <a:rPr lang="nl-NL" sz="2300">
                <a:solidFill>
                  <a:srgbClr val="003A49"/>
                </a:solidFill>
              </a:rPr>
              <a:t>and </a:t>
            </a:r>
            <a:r>
              <a:rPr lang="nl-NL" sz="2300" b="1">
                <a:solidFill>
                  <a:srgbClr val="003A49"/>
                </a:solidFill>
              </a:rPr>
              <a:t>Open Science </a:t>
            </a:r>
            <a:endParaRPr sz="2300"/>
          </a:p>
        </p:txBody>
      </p:sp>
      <p:sp>
        <p:nvSpPr>
          <p:cNvPr id="187" name="Google Shape;187;p21"/>
          <p:cNvSpPr txBox="1"/>
          <p:nvPr/>
        </p:nvSpPr>
        <p:spPr>
          <a:xfrm>
            <a:off x="838200" y="1717900"/>
            <a:ext cx="10515600" cy="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5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rPr>
              <a:t>Dutch national centre of expertise &amp; repository for research data</a:t>
            </a:r>
            <a:br>
              <a:rPr lang="nl-NL" sz="202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rPr>
            </a:br>
            <a:endParaRPr/>
          </a:p>
        </p:txBody>
      </p:sp>
      <p:pic>
        <p:nvPicPr>
          <p:cNvPr id="188" name="Google Shape;188;p21" descr="20171118_FAIRdata_V2_Tekengebied 1"/>
          <p:cNvPicPr preferRelativeResize="0"/>
          <p:nvPr/>
        </p:nvPicPr>
        <p:blipFill rotWithShape="1">
          <a:blip r:embed="rId3">
            <a:alphaModFix/>
          </a:blip>
          <a:srcRect l="3522" t="3069" r="3522" b="62743"/>
          <a:stretch/>
        </p:blipFill>
        <p:spPr>
          <a:xfrm>
            <a:off x="1809070" y="4349066"/>
            <a:ext cx="8355456" cy="2005003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1"/>
          <p:cNvSpPr txBox="1"/>
          <p:nvPr/>
        </p:nvSpPr>
        <p:spPr>
          <a:xfrm>
            <a:off x="8354395" y="6642588"/>
            <a:ext cx="2999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Image CC-BY-SA </a:t>
            </a:r>
            <a:r>
              <a:rPr lang="nl-NL" sz="800" b="0" i="0" u="sng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https://dmeg.cessda.eu/</a:t>
            </a:r>
            <a:r>
              <a:rPr lang="nl-NL" sz="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DANS Data Station</a:t>
            </a:r>
            <a:endParaRPr/>
          </a:p>
        </p:txBody>
      </p:sp>
      <p:sp>
        <p:nvSpPr>
          <p:cNvPr id="195" name="Google Shape;195;p22"/>
          <p:cNvSpPr txBox="1">
            <a:spLocks noGrp="1"/>
          </p:cNvSpPr>
          <p:nvPr>
            <p:ph type="body" idx="1"/>
          </p:nvPr>
        </p:nvSpPr>
        <p:spPr>
          <a:xfrm>
            <a:off x="415600" y="1305500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nl-NL" sz="2300"/>
              <a:t>Domain-specific data publishing and archiving service for researchers</a:t>
            </a:r>
            <a:endParaRPr sz="230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nl-NL" sz="2300"/>
              <a:t>Making use of Dataverse technology </a:t>
            </a:r>
            <a:endParaRPr sz="230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nl-NL" sz="2300"/>
              <a:t>DANS manages the technical infrastructure </a:t>
            </a:r>
            <a:endParaRPr sz="230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nl-NL" sz="2300"/>
              <a:t>DANS manages the curation of the data </a:t>
            </a:r>
            <a:endParaRPr sz="230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nl-NL" sz="2300"/>
              <a:t>Long term storage in our Vault </a:t>
            </a:r>
            <a:endParaRPr sz="230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nl-NL" sz="2300"/>
              <a:t>CoreTrustSeal certified </a:t>
            </a:r>
            <a:endParaRPr sz="2300"/>
          </a:p>
        </p:txBody>
      </p:sp>
      <p:pic>
        <p:nvPicPr>
          <p:cNvPr id="196" name="Google Shape;196;p22" descr="CoreTrustSeal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57881" y="2130806"/>
            <a:ext cx="2152575" cy="21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 descr="Repeat of previous DANS Data Stations infographic from slide 10"/>
          <p:cNvPicPr preferRelativeResize="0"/>
          <p:nvPr/>
        </p:nvPicPr>
        <p:blipFill rotWithShape="1">
          <a:blip r:embed="rId4">
            <a:alphaModFix/>
          </a:blip>
          <a:srcRect t="10225"/>
          <a:stretch/>
        </p:blipFill>
        <p:spPr>
          <a:xfrm>
            <a:off x="5230102" y="4466050"/>
            <a:ext cx="5580348" cy="2152576"/>
          </a:xfrm>
          <a:prstGeom prst="rect">
            <a:avLst/>
          </a:prstGeom>
          <a:noFill/>
          <a:ln w="9525" cap="flat" cmpd="sng">
            <a:solidFill>
              <a:srgbClr val="94C2E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638967" y="1755148"/>
            <a:ext cx="10347300" cy="45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nl-NL">
                <a:solidFill>
                  <a:srgbClr val="186095"/>
                </a:solidFill>
              </a:rPr>
              <a:t>CESSDA</a:t>
            </a:r>
            <a:r>
              <a:rPr lang="nl-NL"/>
              <a:t> provides large-scale, integrated and sustainable </a:t>
            </a:r>
            <a:r>
              <a:rPr lang="nl-NL">
                <a:solidFill>
                  <a:srgbClr val="186095"/>
                </a:solidFill>
              </a:rPr>
              <a:t>data services</a:t>
            </a:r>
            <a:r>
              <a:rPr lang="nl-NL"/>
              <a:t> to the </a:t>
            </a:r>
            <a:r>
              <a:rPr lang="nl-NL">
                <a:solidFill>
                  <a:srgbClr val="186095"/>
                </a:solidFill>
              </a:rPr>
              <a:t>social sciences</a:t>
            </a:r>
            <a:r>
              <a:rPr lang="nl-NL"/>
              <a:t> community, including</a:t>
            </a:r>
            <a:endParaRPr/>
          </a:p>
          <a:p>
            <a:pPr marL="6350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 sz="2000"/>
          </a:p>
          <a:p>
            <a:pPr marL="317500" lvl="0" indent="-241300" algn="l" rtl="0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A Data Discovery Portal</a:t>
            </a:r>
            <a:endParaRPr/>
          </a:p>
          <a:p>
            <a:pPr marL="317500" lvl="0" indent="-241300" algn="l" rtl="0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Data Management Training</a:t>
            </a:r>
            <a:endParaRPr/>
          </a:p>
          <a:p>
            <a:pPr marL="317500" lvl="0" indent="-241300" algn="l" rtl="0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Controlled Vocabulary Services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 sz="2000"/>
          </a:p>
          <a:p>
            <a:pPr marL="635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nl-NL" b="1">
                <a:solidFill>
                  <a:srgbClr val="186095"/>
                </a:solidFill>
              </a:rPr>
              <a:t>DANS</a:t>
            </a:r>
            <a:r>
              <a:rPr lang="nl-NL"/>
              <a:t> is the Service Provider for the Netherlands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nl-NL"/>
              <a:t>The Belgium Service Provider is </a:t>
            </a:r>
            <a:endParaRPr b="1">
              <a:solidFill>
                <a:srgbClr val="186095"/>
              </a:solidFill>
            </a:endParaRPr>
          </a:p>
        </p:txBody>
      </p:sp>
      <p:sp>
        <p:nvSpPr>
          <p:cNvPr id="203" name="Google Shape;203;p23"/>
          <p:cNvSpPr txBox="1">
            <a:spLocks noGrp="1"/>
          </p:cNvSpPr>
          <p:nvPr>
            <p:ph type="title"/>
          </p:nvPr>
        </p:nvSpPr>
        <p:spPr>
          <a:xfrm>
            <a:off x="638967" y="622614"/>
            <a:ext cx="10885500" cy="7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C77"/>
              </a:buClr>
              <a:buSzPts val="5900"/>
              <a:buFont typeface="Tahoma"/>
              <a:buNone/>
            </a:pPr>
            <a:r>
              <a:rPr lang="nl-NL" sz="2900" b="1">
                <a:solidFill>
                  <a:srgbClr val="186095"/>
                </a:solidFill>
              </a:rPr>
              <a:t>C</a:t>
            </a:r>
            <a:r>
              <a:rPr lang="nl-NL" sz="2900"/>
              <a:t>onsortium of </a:t>
            </a:r>
            <a:r>
              <a:rPr lang="nl-NL" sz="2900" b="1">
                <a:solidFill>
                  <a:srgbClr val="186095"/>
                </a:solidFill>
              </a:rPr>
              <a:t>E</a:t>
            </a:r>
            <a:r>
              <a:rPr lang="nl-NL" sz="2900"/>
              <a:t>uropean </a:t>
            </a:r>
            <a:r>
              <a:rPr lang="nl-NL" sz="2900" b="1">
                <a:solidFill>
                  <a:srgbClr val="186095"/>
                </a:solidFill>
              </a:rPr>
              <a:t>S</a:t>
            </a:r>
            <a:r>
              <a:rPr lang="nl-NL" sz="2900"/>
              <a:t>ocial </a:t>
            </a:r>
            <a:r>
              <a:rPr lang="nl-NL" sz="2900" b="1">
                <a:solidFill>
                  <a:srgbClr val="186095"/>
                </a:solidFill>
              </a:rPr>
              <a:t>S</a:t>
            </a:r>
            <a:r>
              <a:rPr lang="nl-NL" sz="2900"/>
              <a:t>cience </a:t>
            </a:r>
            <a:r>
              <a:rPr lang="nl-NL" sz="2900" b="1">
                <a:solidFill>
                  <a:srgbClr val="186095"/>
                </a:solidFill>
              </a:rPr>
              <a:t>D</a:t>
            </a:r>
            <a:r>
              <a:rPr lang="nl-NL" sz="2900"/>
              <a:t>ata </a:t>
            </a:r>
            <a:r>
              <a:rPr lang="nl-NL" sz="2900" b="1">
                <a:solidFill>
                  <a:srgbClr val="186095"/>
                </a:solidFill>
              </a:rPr>
              <a:t>A</a:t>
            </a:r>
            <a:r>
              <a:rPr lang="nl-NL" sz="2900"/>
              <a:t>rchives</a:t>
            </a:r>
            <a:r>
              <a:rPr lang="nl-NL" sz="3500"/>
              <a:t> </a:t>
            </a:r>
            <a:endParaRPr/>
          </a:p>
        </p:txBody>
      </p:sp>
      <p:pic>
        <p:nvPicPr>
          <p:cNvPr id="204" name="Google Shape;204;p23" descr="A close-up of a logo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75637"/>
          <a:stretch/>
        </p:blipFill>
        <p:spPr>
          <a:xfrm>
            <a:off x="5023670" y="2729533"/>
            <a:ext cx="613933" cy="699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3" descr="A close-up of a logo&#10;&#10;Description automatically generated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r="72418"/>
          <a:stretch/>
        </p:blipFill>
        <p:spPr>
          <a:xfrm>
            <a:off x="4983103" y="4050667"/>
            <a:ext cx="695068" cy="7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3" descr="SODHA Guide"/>
          <p:cNvPicPr preferRelativeResize="0"/>
          <p:nvPr/>
        </p:nvPicPr>
        <p:blipFill rotWithShape="1">
          <a:blip r:embed="rId7">
            <a:alphaModFix/>
          </a:blip>
          <a:srcRect l="2892" t="15964" r="75637" b="19482"/>
          <a:stretch/>
        </p:blipFill>
        <p:spPr>
          <a:xfrm>
            <a:off x="5064233" y="3460233"/>
            <a:ext cx="541067" cy="55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3" descr="A picture containing map, text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73799" y="2684567"/>
            <a:ext cx="2851602" cy="286359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3"/>
          <p:cNvSpPr/>
          <p:nvPr/>
        </p:nvSpPr>
        <p:spPr>
          <a:xfrm>
            <a:off x="8898488" y="2540415"/>
            <a:ext cx="923100" cy="5592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3"/>
          <p:cNvSpPr txBox="1"/>
          <p:nvPr/>
        </p:nvSpPr>
        <p:spPr>
          <a:xfrm>
            <a:off x="9740295" y="5735220"/>
            <a:ext cx="17073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https://www.cessda.eu/</a:t>
            </a:r>
            <a:endParaRPr sz="1500"/>
          </a:p>
        </p:txBody>
      </p:sp>
      <p:pic>
        <p:nvPicPr>
          <p:cNvPr id="210" name="Google Shape;210;p2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48917" y="5659317"/>
            <a:ext cx="1327301" cy="408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700"/>
              <a:t>As open as possible as closed as necessary</a:t>
            </a:r>
            <a:endParaRPr/>
          </a:p>
        </p:txBody>
      </p:sp>
      <p:sp>
        <p:nvSpPr>
          <p:cNvPr id="216" name="Google Shape;216;p24"/>
          <p:cNvSpPr txBox="1">
            <a:spLocks noGrp="1"/>
          </p:cNvSpPr>
          <p:nvPr>
            <p:ph type="body" idx="1"/>
          </p:nvPr>
        </p:nvSpPr>
        <p:spPr>
          <a:xfrm>
            <a:off x="415600" y="1305500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nl-NL"/>
              <a:t>Following the Open Science principles you want to publish  </a:t>
            </a:r>
            <a:r>
              <a:rPr lang="nl-NL" b="1">
                <a:solidFill>
                  <a:srgbClr val="00B050"/>
                </a:solidFill>
              </a:rPr>
              <a:t>Open Access </a:t>
            </a:r>
            <a:r>
              <a:rPr lang="nl-NL" u="sng"/>
              <a:t>where possible</a:t>
            </a:r>
            <a:endParaRPr u="sng"/>
          </a:p>
          <a:p>
            <a:pPr marL="121920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endParaRPr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7" name="Google Shape;217;p24" descr="Open access - Wikip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68678" y="2145018"/>
            <a:ext cx="2163847" cy="3357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700"/>
              <a:t>As open as possible as closed as necessary</a:t>
            </a:r>
            <a:endParaRPr/>
          </a:p>
        </p:txBody>
      </p:sp>
      <p:sp>
        <p:nvSpPr>
          <p:cNvPr id="223" name="Google Shape;223;p25"/>
          <p:cNvSpPr txBox="1">
            <a:spLocks noGrp="1"/>
          </p:cNvSpPr>
          <p:nvPr>
            <p:ph type="body" idx="1"/>
          </p:nvPr>
        </p:nvSpPr>
        <p:spPr>
          <a:xfrm>
            <a:off x="415600" y="1305500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nl-NL"/>
              <a:t>Following the Open Science principles you want to publish  </a:t>
            </a:r>
            <a:r>
              <a:rPr lang="nl-NL" b="1">
                <a:solidFill>
                  <a:srgbClr val="00B050"/>
                </a:solidFill>
              </a:rPr>
              <a:t>Open Access </a:t>
            </a:r>
            <a:r>
              <a:rPr lang="nl-NL" u="sng"/>
              <a:t>where possible</a:t>
            </a:r>
            <a:endParaRPr u="sng"/>
          </a:p>
          <a:p>
            <a:pPr marL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nl-NL"/>
              <a:t>Why would that not be possible?</a:t>
            </a:r>
            <a:endParaRPr/>
          </a:p>
          <a:p>
            <a:pPr marL="1219200" lvl="1" indent="-43180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000"/>
              <a:buChar char="○"/>
            </a:pPr>
            <a:r>
              <a:rPr lang="nl-NL" sz="2000">
                <a:solidFill>
                  <a:srgbClr val="000000"/>
                </a:solidFill>
              </a:rPr>
              <a:t>Personal data</a:t>
            </a:r>
            <a:endParaRPr sz="2000"/>
          </a:p>
          <a:p>
            <a:pPr marL="1219200" lvl="1" indent="-43180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000"/>
              <a:buChar char="○"/>
            </a:pPr>
            <a:r>
              <a:rPr lang="nl-NL" sz="2000">
                <a:solidFill>
                  <a:srgbClr val="000000"/>
                </a:solidFill>
              </a:rPr>
              <a:t>Sensitive information </a:t>
            </a:r>
            <a:endParaRPr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4" name="Google Shape;224;p25" descr="Open access - Wikip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68678" y="2145018"/>
            <a:ext cx="2163847" cy="3357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5" descr="Aside"/>
          <p:cNvPicPr preferRelativeResize="0"/>
          <p:nvPr/>
        </p:nvPicPr>
        <p:blipFill rotWithShape="1">
          <a:blip r:embed="rId4">
            <a:alphaModFix/>
          </a:blip>
          <a:srcRect b="18975"/>
          <a:stretch/>
        </p:blipFill>
        <p:spPr>
          <a:xfrm>
            <a:off x="1490325" y="3917597"/>
            <a:ext cx="2949401" cy="2389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 descr="TermsConditions1200px"/>
          <p:cNvPicPr preferRelativeResize="0"/>
          <p:nvPr/>
        </p:nvPicPr>
        <p:blipFill rotWithShape="1">
          <a:blip r:embed="rId5">
            <a:alphaModFix/>
          </a:blip>
          <a:srcRect t="3100" r="7808"/>
          <a:stretch/>
        </p:blipFill>
        <p:spPr>
          <a:xfrm>
            <a:off x="4991026" y="4317225"/>
            <a:ext cx="3396600" cy="222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5"/>
          <p:cNvSpPr txBox="1"/>
          <p:nvPr/>
        </p:nvSpPr>
        <p:spPr>
          <a:xfrm>
            <a:off x="8030760" y="6842484"/>
            <a:ext cx="3999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Images CC-BY-SA </a:t>
            </a:r>
            <a:r>
              <a:rPr lang="nl-NL" sz="1100" b="0" i="0" u="sng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https://dmeg.cessda.eu/</a:t>
            </a:r>
            <a:r>
              <a:rPr lang="nl-NL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When working with personal data </a:t>
            </a:r>
            <a:endParaRPr/>
          </a:p>
        </p:txBody>
      </p:sp>
      <p:sp>
        <p:nvSpPr>
          <p:cNvPr id="233" name="Google Shape;233;p26"/>
          <p:cNvSpPr txBox="1">
            <a:spLocks noGrp="1"/>
          </p:cNvSpPr>
          <p:nvPr>
            <p:ph type="body" idx="1"/>
          </p:nvPr>
        </p:nvSpPr>
        <p:spPr>
          <a:xfrm>
            <a:off x="415600" y="1305500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-NL"/>
              <a:t>Common recommendations</a:t>
            </a:r>
            <a:endParaRPr/>
          </a:p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→ Gather </a:t>
            </a:r>
            <a:r>
              <a:rPr lang="nl-NL">
                <a:solidFill>
                  <a:srgbClr val="0070C0"/>
                </a:solidFill>
              </a:rPr>
              <a:t>informed consent </a:t>
            </a:r>
            <a:r>
              <a:rPr lang="nl-NL"/>
              <a:t>(to share data) beforehand</a:t>
            </a:r>
            <a:endParaRPr/>
          </a:p>
          <a:p>
            <a:pPr marL="6096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endParaRPr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→</a:t>
            </a:r>
            <a:r>
              <a:rPr lang="nl-NL">
                <a:solidFill>
                  <a:srgbClr val="0070C0"/>
                </a:solidFill>
              </a:rPr>
              <a:t> Minimize</a:t>
            </a:r>
            <a:r>
              <a:rPr lang="nl-NL"/>
              <a:t> the amount of personal data you collect </a:t>
            </a:r>
            <a:endParaRPr/>
          </a:p>
          <a:p>
            <a:pPr marL="6096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endParaRPr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→ </a:t>
            </a:r>
            <a:r>
              <a:rPr lang="nl-NL">
                <a:solidFill>
                  <a:srgbClr val="0070C0"/>
                </a:solidFill>
              </a:rPr>
              <a:t>De-identify</a:t>
            </a:r>
            <a:r>
              <a:rPr lang="nl-NL"/>
              <a:t> your data</a:t>
            </a:r>
            <a:endParaRPr/>
          </a:p>
          <a:p>
            <a:pPr marL="1219200" lvl="1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nl-NL"/>
              <a:t>Remove personal information</a:t>
            </a:r>
            <a:endParaRPr/>
          </a:p>
          <a:p>
            <a:pPr marL="1219200" lvl="1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nl-NL"/>
              <a:t>Anonymize or pseudonymise data</a:t>
            </a:r>
            <a:endParaRPr/>
          </a:p>
          <a:p>
            <a:pPr marL="6096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pic>
        <p:nvPicPr>
          <p:cNvPr id="234" name="Google Shape;234;p26" descr="EU GDPR comes into for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99170" y="4042581"/>
            <a:ext cx="4296433" cy="2442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The challenges of qualitative data </a:t>
            </a:r>
            <a:endParaRPr/>
          </a:p>
        </p:txBody>
      </p:sp>
      <p:sp>
        <p:nvSpPr>
          <p:cNvPr id="240" name="Google Shape;240;p27"/>
          <p:cNvSpPr txBox="1">
            <a:spLocks noGrp="1"/>
          </p:cNvSpPr>
          <p:nvPr>
            <p:ph type="body" idx="1"/>
          </p:nvPr>
        </p:nvSpPr>
        <p:spPr>
          <a:xfrm>
            <a:off x="415600" y="1305500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241" name="Google Shape;241;p27"/>
          <p:cNvSpPr txBox="1"/>
          <p:nvPr/>
        </p:nvSpPr>
        <p:spPr>
          <a:xfrm>
            <a:off x="8269037" y="3915967"/>
            <a:ext cx="32772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b="0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Qualitative data refers to information that is not gathered in numerical form, but rather</a:t>
            </a:r>
            <a:endParaRPr sz="19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b="0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describes qualities or characteristics.</a:t>
            </a:r>
            <a:endParaRPr sz="1900"/>
          </a:p>
        </p:txBody>
      </p:sp>
      <p:sp>
        <p:nvSpPr>
          <p:cNvPr id="242" name="Google Shape;242;p27"/>
          <p:cNvSpPr txBox="1"/>
          <p:nvPr/>
        </p:nvSpPr>
        <p:spPr>
          <a:xfrm>
            <a:off x="6649723" y="6264633"/>
            <a:ext cx="3999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Image CC-BY-SA </a:t>
            </a:r>
            <a:r>
              <a:rPr lang="nl-NL" sz="1100" b="0" i="0" u="sng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https://dmeg.cessda.eu/</a:t>
            </a:r>
            <a:r>
              <a:rPr lang="nl-NL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900"/>
          </a:p>
        </p:txBody>
      </p:sp>
      <p:pic>
        <p:nvPicPr>
          <p:cNvPr id="243" name="Google Shape;243;p27" descr="A miniature figurine of a person and pers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69055" y="715100"/>
            <a:ext cx="3277301" cy="3106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The challenges of qualitative data </a:t>
            </a:r>
            <a:endParaRPr/>
          </a:p>
        </p:txBody>
      </p:sp>
      <p:sp>
        <p:nvSpPr>
          <p:cNvPr id="249" name="Google Shape;249;p28"/>
          <p:cNvSpPr txBox="1">
            <a:spLocks noGrp="1"/>
          </p:cNvSpPr>
          <p:nvPr>
            <p:ph type="body" idx="1"/>
          </p:nvPr>
        </p:nvSpPr>
        <p:spPr>
          <a:xfrm>
            <a:off x="415600" y="1305500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None/>
            </a:pP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Data 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which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 is hard 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to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anonymise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 or 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pseudonymi</a:t>
            </a:r>
            <a:r>
              <a:rPr lang="nl-NL" dirty="0" err="1"/>
              <a:t>s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 dirty="0"/>
          </a:p>
          <a:p>
            <a:pPr marL="457200" lvl="0" indent="-45720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You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lose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contextual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information</a:t>
            </a:r>
            <a:endParaRPr dirty="0"/>
          </a:p>
          <a:p>
            <a:pPr marL="457200" lvl="0" indent="-45720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Qualitative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aspects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are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what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you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want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to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study</a:t>
            </a:r>
            <a:endParaRPr dirty="0"/>
          </a:p>
          <a:p>
            <a:pPr marL="15240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None/>
            </a:pPr>
            <a:endParaRPr sz="2400" dirty="0"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None/>
            </a:pPr>
            <a:endParaRPr sz="2400" dirty="0"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dirty="0"/>
          </a:p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dirty="0"/>
          </a:p>
        </p:txBody>
      </p:sp>
      <p:sp>
        <p:nvSpPr>
          <p:cNvPr id="250" name="Google Shape;250;p28"/>
          <p:cNvSpPr txBox="1"/>
          <p:nvPr/>
        </p:nvSpPr>
        <p:spPr>
          <a:xfrm>
            <a:off x="6649723" y="6264633"/>
            <a:ext cx="3999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Image CC-BY-SA </a:t>
            </a:r>
            <a:r>
              <a:rPr lang="nl-NL" sz="1100" b="0" i="0" u="sng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https://dmeg.cessda.eu/</a:t>
            </a:r>
            <a:r>
              <a:rPr lang="nl-NL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900"/>
          </a:p>
        </p:txBody>
      </p:sp>
      <p:sp>
        <p:nvSpPr>
          <p:cNvPr id="251" name="Google Shape;251;p28"/>
          <p:cNvSpPr txBox="1"/>
          <p:nvPr/>
        </p:nvSpPr>
        <p:spPr>
          <a:xfrm>
            <a:off x="8269037" y="3915967"/>
            <a:ext cx="32772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b="0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Qualitative data refers to information that is not gathered in numerical form, but rather</a:t>
            </a:r>
            <a:endParaRPr sz="19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b="0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describes qualities or characteristics.</a:t>
            </a:r>
            <a:endParaRPr sz="1900"/>
          </a:p>
        </p:txBody>
      </p:sp>
      <p:pic>
        <p:nvPicPr>
          <p:cNvPr id="252" name="Google Shape;252;p28" descr="A miniature figurine of a person and pers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69055" y="715100"/>
            <a:ext cx="3277301" cy="3106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The challenges of qualitative data </a:t>
            </a:r>
            <a:endParaRPr/>
          </a:p>
        </p:txBody>
      </p:sp>
      <p:sp>
        <p:nvSpPr>
          <p:cNvPr id="258" name="Google Shape;258;p29"/>
          <p:cNvSpPr txBox="1">
            <a:spLocks noGrp="1"/>
          </p:cNvSpPr>
          <p:nvPr>
            <p:ph type="body" idx="1"/>
          </p:nvPr>
        </p:nvSpPr>
        <p:spPr>
          <a:xfrm>
            <a:off x="415600" y="1305500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None/>
            </a:pP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Data 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which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 is hard 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to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anonymise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 or 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pseudonymi</a:t>
            </a:r>
            <a:r>
              <a:rPr lang="nl-NL" dirty="0" err="1"/>
              <a:t>s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 dirty="0"/>
          </a:p>
          <a:p>
            <a:pPr marL="457200" lvl="0" indent="-45720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You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lose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contextual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information</a:t>
            </a:r>
            <a:endParaRPr dirty="0"/>
          </a:p>
          <a:p>
            <a:pPr marL="457200" lvl="0" indent="-45720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Qualitative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aspects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are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what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you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want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to</a:t>
            </a:r>
            <a:r>
              <a:rPr lang="nl-NL" sz="21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100" dirty="0" err="1">
                <a:latin typeface="Open Sans"/>
                <a:ea typeface="Open Sans"/>
                <a:cs typeface="Open Sans"/>
                <a:sym typeface="Open Sans"/>
              </a:rPr>
              <a:t>study</a:t>
            </a:r>
            <a:endParaRPr dirty="0"/>
          </a:p>
          <a:p>
            <a:pPr marL="15240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None/>
            </a:pPr>
            <a:endParaRPr sz="2400" dirty="0"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None/>
            </a:pP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A lot of 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existing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guidance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applies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400" dirty="0" err="1">
                <a:latin typeface="Open Sans"/>
                <a:ea typeface="Open Sans"/>
                <a:cs typeface="Open Sans"/>
                <a:sym typeface="Open Sans"/>
              </a:rPr>
              <a:t>to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2400" i="1" dirty="0" err="1">
                <a:latin typeface="Open Sans"/>
                <a:ea typeface="Open Sans"/>
                <a:cs typeface="Open Sans"/>
                <a:sym typeface="Open Sans"/>
              </a:rPr>
              <a:t>quantitative</a:t>
            </a:r>
            <a:r>
              <a:rPr lang="nl-NL" sz="2400" dirty="0">
                <a:latin typeface="Open Sans"/>
                <a:ea typeface="Open Sans"/>
                <a:cs typeface="Open Sans"/>
                <a:sym typeface="Open Sans"/>
              </a:rPr>
              <a:t> data </a:t>
            </a:r>
            <a:endParaRPr dirty="0"/>
          </a:p>
          <a:p>
            <a:pPr marL="15240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None/>
            </a:pPr>
            <a:r>
              <a:rPr lang="nl-NL" dirty="0"/>
              <a:t>→ </a:t>
            </a:r>
            <a:r>
              <a:rPr lang="nl-NL" dirty="0">
                <a:latin typeface="Open Sans"/>
                <a:ea typeface="Open Sans"/>
                <a:cs typeface="Open Sans"/>
                <a:sym typeface="Open Sans"/>
              </a:rPr>
              <a:t>More </a:t>
            </a:r>
            <a:r>
              <a:rPr lang="nl-NL" dirty="0" err="1">
                <a:latin typeface="Open Sans"/>
                <a:ea typeface="Open Sans"/>
                <a:cs typeface="Open Sans"/>
                <a:sym typeface="Open Sans"/>
              </a:rPr>
              <a:t>guidance</a:t>
            </a:r>
            <a:r>
              <a:rPr lang="nl-NL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  <a:sym typeface="Open Sans"/>
              </a:rPr>
              <a:t>needed</a:t>
            </a:r>
            <a:r>
              <a:rPr lang="nl-NL" dirty="0"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 sz="2400" dirty="0"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dirty="0"/>
          </a:p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dirty="0"/>
          </a:p>
        </p:txBody>
      </p:sp>
      <p:sp>
        <p:nvSpPr>
          <p:cNvPr id="259" name="Google Shape;259;p29"/>
          <p:cNvSpPr txBox="1"/>
          <p:nvPr/>
        </p:nvSpPr>
        <p:spPr>
          <a:xfrm>
            <a:off x="6649723" y="6264633"/>
            <a:ext cx="3999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Image CC-BY-SA </a:t>
            </a:r>
            <a:r>
              <a:rPr lang="nl-NL" sz="1100" b="0" i="0" u="sng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https://dmeg.cessda.eu/</a:t>
            </a:r>
            <a:r>
              <a:rPr lang="nl-NL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900"/>
          </a:p>
        </p:txBody>
      </p:sp>
      <p:sp>
        <p:nvSpPr>
          <p:cNvPr id="260" name="Google Shape;260;p29"/>
          <p:cNvSpPr txBox="1"/>
          <p:nvPr/>
        </p:nvSpPr>
        <p:spPr>
          <a:xfrm>
            <a:off x="8269037" y="3915967"/>
            <a:ext cx="32772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b="0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Qualitative data refers to information that is not gathered in numerical form, but rather</a:t>
            </a:r>
            <a:endParaRPr sz="19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b="0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describes qualities or characteristics.</a:t>
            </a:r>
            <a:endParaRPr sz="1900"/>
          </a:p>
        </p:txBody>
      </p:sp>
      <p:pic>
        <p:nvPicPr>
          <p:cNvPr id="261" name="Google Shape;261;p29" descr="A miniature figurine of a person and pers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69055" y="715100"/>
            <a:ext cx="3277301" cy="3106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0"/>
          <p:cNvPicPr preferRelativeResize="0"/>
          <p:nvPr/>
        </p:nvPicPr>
        <p:blipFill rotWithShape="1">
          <a:blip r:embed="rId3">
            <a:alphaModFix/>
          </a:blip>
          <a:srcRect t="3688"/>
          <a:stretch/>
        </p:blipFill>
        <p:spPr>
          <a:xfrm>
            <a:off x="1882500" y="1233192"/>
            <a:ext cx="8427003" cy="5072464"/>
          </a:xfrm>
          <a:prstGeom prst="rect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7" name="Google Shape;267;p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Archiving and publishing of qualitative data 	</a:t>
            </a:r>
            <a:endParaRPr/>
          </a:p>
        </p:txBody>
      </p:sp>
      <p:sp>
        <p:nvSpPr>
          <p:cNvPr id="268" name="Google Shape;268;p30"/>
          <p:cNvSpPr/>
          <p:nvPr/>
        </p:nvSpPr>
        <p:spPr>
          <a:xfrm>
            <a:off x="4258812" y="4189557"/>
            <a:ext cx="1341300" cy="548700"/>
          </a:xfrm>
          <a:prstGeom prst="rect">
            <a:avLst/>
          </a:prstGeom>
          <a:noFill/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Making qualitative data reusable - Guide</a:t>
            </a:r>
            <a:endParaRPr/>
          </a:p>
        </p:txBody>
      </p:sp>
      <p:sp>
        <p:nvSpPr>
          <p:cNvPr id="274" name="Google Shape;274;p31"/>
          <p:cNvSpPr txBox="1"/>
          <p:nvPr/>
        </p:nvSpPr>
        <p:spPr>
          <a:xfrm>
            <a:off x="4559813" y="1213337"/>
            <a:ext cx="3072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100" b="0" i="0" u="none" strike="noStrike" cap="none">
                <a:solidFill>
                  <a:srgbClr val="186095"/>
                </a:solidFill>
                <a:latin typeface="Open Sans"/>
                <a:ea typeface="Open Sans"/>
                <a:cs typeface="Open Sans"/>
                <a:sym typeface="Open Sans"/>
              </a:rPr>
              <a:t>https://doi.org/10.5281/zenodo.8160880 </a:t>
            </a:r>
            <a:endParaRPr sz="1900">
              <a:solidFill>
                <a:srgbClr val="186095"/>
              </a:solidFill>
            </a:endParaRPr>
          </a:p>
        </p:txBody>
      </p:sp>
      <p:grpSp>
        <p:nvGrpSpPr>
          <p:cNvPr id="275" name="Google Shape;275;p31"/>
          <p:cNvGrpSpPr/>
          <p:nvPr/>
        </p:nvGrpSpPr>
        <p:grpSpPr>
          <a:xfrm>
            <a:off x="1998093" y="1600541"/>
            <a:ext cx="7987413" cy="5039875"/>
            <a:chOff x="771057" y="921654"/>
            <a:chExt cx="5990710" cy="3780001"/>
          </a:xfrm>
        </p:grpSpPr>
        <p:pic>
          <p:nvPicPr>
            <p:cNvPr id="276" name="Google Shape;276;p31" descr="A cover of a book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71057" y="921654"/>
              <a:ext cx="2680495" cy="3779999"/>
            </a:xfrm>
            <a:prstGeom prst="rect">
              <a:avLst/>
            </a:prstGeom>
            <a:noFill/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277" name="Google Shape;277;p31" descr="A screenshot of a guidebook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 t="368"/>
            <a:stretch/>
          </p:blipFill>
          <p:spPr>
            <a:xfrm>
              <a:off x="4050136" y="921654"/>
              <a:ext cx="2711631" cy="3780001"/>
            </a:xfrm>
            <a:prstGeom prst="rect">
              <a:avLst/>
            </a:prstGeom>
            <a:noFill/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Making qualitative data reusable - Decision Tree </a:t>
            </a:r>
            <a:endParaRPr/>
          </a:p>
        </p:txBody>
      </p:sp>
      <p:sp>
        <p:nvSpPr>
          <p:cNvPr id="283" name="Google Shape;283;p32"/>
          <p:cNvSpPr txBox="1"/>
          <p:nvPr/>
        </p:nvSpPr>
        <p:spPr>
          <a:xfrm>
            <a:off x="4559813" y="1213337"/>
            <a:ext cx="3072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100" b="0" i="0" u="none" strike="noStrike" cap="none">
                <a:solidFill>
                  <a:srgbClr val="186095"/>
                </a:solidFill>
                <a:latin typeface="Open Sans"/>
                <a:ea typeface="Open Sans"/>
                <a:cs typeface="Open Sans"/>
                <a:sym typeface="Open Sans"/>
              </a:rPr>
              <a:t>https://doi.org/10.5281/zenodo.8160890 </a:t>
            </a:r>
            <a:endParaRPr sz="1900">
              <a:solidFill>
                <a:srgbClr val="186095"/>
              </a:solidFill>
            </a:endParaRPr>
          </a:p>
        </p:txBody>
      </p:sp>
      <p:grpSp>
        <p:nvGrpSpPr>
          <p:cNvPr id="284" name="Google Shape;284;p32"/>
          <p:cNvGrpSpPr/>
          <p:nvPr/>
        </p:nvGrpSpPr>
        <p:grpSpPr>
          <a:xfrm>
            <a:off x="2025964" y="1530984"/>
            <a:ext cx="7961359" cy="5074571"/>
            <a:chOff x="1469346" y="0"/>
            <a:chExt cx="5971169" cy="3806024"/>
          </a:xfrm>
        </p:grpSpPr>
        <p:pic>
          <p:nvPicPr>
            <p:cNvPr id="285" name="Google Shape;285;p32" descr="A screenshot of a flowchar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469346" y="0"/>
              <a:ext cx="2700000" cy="3806024"/>
            </a:xfrm>
            <a:prstGeom prst="rect">
              <a:avLst/>
            </a:prstGeom>
            <a:noFill/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286" name="Google Shape;286;p32" descr="A screenshot of a computer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40514" y="0"/>
              <a:ext cx="2700001" cy="3799467"/>
            </a:xfrm>
            <a:prstGeom prst="rect">
              <a:avLst/>
            </a:prstGeom>
            <a:noFill/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Planning Your Project</a:t>
            </a:r>
            <a:endParaRPr/>
          </a:p>
        </p:txBody>
      </p:sp>
      <p:sp>
        <p:nvSpPr>
          <p:cNvPr id="292" name="Google Shape;292;p33"/>
          <p:cNvSpPr txBox="1">
            <a:spLocks noGrp="1"/>
          </p:cNvSpPr>
          <p:nvPr>
            <p:ph type="body" idx="1"/>
          </p:nvPr>
        </p:nvSpPr>
        <p:spPr>
          <a:xfrm>
            <a:off x="415600" y="1305500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100">
                <a:latin typeface="Open Sans"/>
                <a:ea typeface="Open Sans"/>
                <a:cs typeface="Open Sans"/>
                <a:sym typeface="Open Sans"/>
              </a:rPr>
              <a:t>Create a Data Management Plan (DMP)</a:t>
            </a:r>
            <a:r>
              <a:rPr lang="nl-NL" sz="2100"/>
              <a:t> with reusability in mind </a:t>
            </a:r>
            <a:endParaRPr sz="2100"/>
          </a:p>
          <a:p>
            <a:pPr marL="1219200" lvl="1" indent="-431800" algn="l" rtl="0">
              <a:spcBef>
                <a:spcPts val="1266"/>
              </a:spcBef>
              <a:spcAft>
                <a:spcPts val="0"/>
              </a:spcAft>
              <a:buClr>
                <a:srgbClr val="003A49"/>
              </a:buClr>
              <a:buSzPts val="2000"/>
              <a:buChar char="○"/>
            </a:pPr>
            <a:r>
              <a:rPr lang="nl-NL">
                <a:solidFill>
                  <a:srgbClr val="003A49"/>
                </a:solidFill>
              </a:rPr>
              <a:t>Check the data sharing views of your collaborators</a:t>
            </a:r>
            <a:endParaRPr>
              <a:solidFill>
                <a:srgbClr val="003A49"/>
              </a:solidFill>
            </a:endParaRPr>
          </a:p>
          <a:p>
            <a:pPr marL="1219200" lvl="1" indent="-419100" algn="l" rtl="0">
              <a:spcBef>
                <a:spcPts val="1266"/>
              </a:spcBef>
              <a:spcAft>
                <a:spcPts val="0"/>
              </a:spcAft>
              <a:buClr>
                <a:srgbClr val="003A49"/>
              </a:buClr>
              <a:buSzPts val="1800"/>
              <a:buFont typeface="Open Sans"/>
              <a:buChar char="○"/>
            </a:pPr>
            <a:r>
              <a:rPr lang="nl-NL">
                <a:solidFill>
                  <a:srgbClr val="003A49"/>
                </a:solidFill>
              </a:rPr>
              <a:t>Considerations around personal data</a:t>
            </a:r>
            <a:endParaRPr>
              <a:solidFill>
                <a:srgbClr val="003A49"/>
              </a:solidFill>
            </a:endParaRPr>
          </a:p>
          <a:p>
            <a:pPr marL="1219200" lvl="1" indent="-419100" algn="l" rtl="0">
              <a:spcBef>
                <a:spcPts val="1266"/>
              </a:spcBef>
              <a:spcAft>
                <a:spcPts val="0"/>
              </a:spcAft>
              <a:buClr>
                <a:srgbClr val="003A49"/>
              </a:buClr>
              <a:buSzPts val="1800"/>
              <a:buFont typeface="Open Sans"/>
              <a:buChar char="○"/>
            </a:pPr>
            <a:r>
              <a:rPr lang="nl-NL">
                <a:solidFill>
                  <a:srgbClr val="003A49"/>
                </a:solidFill>
              </a:rPr>
              <a:t>Considerations around sensitive data</a:t>
            </a:r>
            <a:endParaRPr>
              <a:solidFill>
                <a:srgbClr val="003A49"/>
              </a:solidFill>
            </a:endParaRPr>
          </a:p>
          <a:p>
            <a:pPr marL="1219200" lvl="1" indent="-419100" algn="l" rtl="0">
              <a:spcBef>
                <a:spcPts val="1266"/>
              </a:spcBef>
              <a:spcAft>
                <a:spcPts val="0"/>
              </a:spcAft>
              <a:buClr>
                <a:srgbClr val="003A49"/>
              </a:buClr>
              <a:buSzPts val="1800"/>
              <a:buFont typeface="Open Sans"/>
              <a:buChar char="○"/>
            </a:pPr>
            <a:r>
              <a:rPr lang="nl-NL">
                <a:solidFill>
                  <a:srgbClr val="003A49"/>
                </a:solidFill>
              </a:rPr>
              <a:t>Using open formats and tools</a:t>
            </a:r>
            <a:endParaRPr sz="2500"/>
          </a:p>
          <a:p>
            <a:pPr marL="457200" lvl="0" indent="-45720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100"/>
              <a:t>Prepare your Informed Consents form well to include data sharing</a:t>
            </a:r>
            <a:endParaRPr sz="2100"/>
          </a:p>
          <a:p>
            <a:pPr marL="60960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endParaRPr sz="2100"/>
          </a:p>
          <a:p>
            <a:pPr marL="457200" lvl="0" indent="-45720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100"/>
              <a:t>Consider best practices on file and folder naming to manage your data</a:t>
            </a:r>
            <a:endParaRPr/>
          </a:p>
        </p:txBody>
      </p:sp>
      <p:sp>
        <p:nvSpPr>
          <p:cNvPr id="293" name="Google Shape;293;p33"/>
          <p:cNvSpPr txBox="1"/>
          <p:nvPr/>
        </p:nvSpPr>
        <p:spPr>
          <a:xfrm>
            <a:off x="8441980" y="6421104"/>
            <a:ext cx="3072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100" b="0" i="0" u="none" strike="noStrike" cap="none">
                <a:solidFill>
                  <a:srgbClr val="186095"/>
                </a:solidFill>
                <a:latin typeface="Open Sans"/>
                <a:ea typeface="Open Sans"/>
                <a:cs typeface="Open Sans"/>
                <a:sym typeface="Open Sans"/>
              </a:rPr>
              <a:t>https://doi.org/10.5281/zenodo.8160880 </a:t>
            </a:r>
            <a:endParaRPr sz="1900">
              <a:solidFill>
                <a:srgbClr val="186095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Processing Your Data</a:t>
            </a:r>
            <a:endParaRPr/>
          </a:p>
        </p:txBody>
      </p:sp>
      <p:sp>
        <p:nvSpPr>
          <p:cNvPr id="299" name="Google Shape;299;p34"/>
          <p:cNvSpPr txBox="1">
            <a:spLocks noGrp="1"/>
          </p:cNvSpPr>
          <p:nvPr>
            <p:ph type="body" idx="1"/>
          </p:nvPr>
        </p:nvSpPr>
        <p:spPr>
          <a:xfrm>
            <a:off x="415600" y="1305500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100">
                <a:latin typeface="Open Sans"/>
                <a:ea typeface="Open Sans"/>
                <a:cs typeface="Open Sans"/>
                <a:sym typeface="Open Sans"/>
              </a:rPr>
              <a:t>Consider </a:t>
            </a:r>
            <a:r>
              <a:rPr lang="nl-NL" sz="2100"/>
              <a:t>if you can use open source software to process your data</a:t>
            </a:r>
            <a:endParaRPr sz="2100"/>
          </a:p>
          <a:p>
            <a:pPr marL="60960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endParaRPr sz="2100"/>
          </a:p>
          <a:p>
            <a:pPr marL="457200" lvl="0" indent="-43815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100"/>
              <a:buChar char="•"/>
            </a:pPr>
            <a:r>
              <a:rPr lang="nl-NL" sz="2100"/>
              <a:t>Work with open file formats wherever possible</a:t>
            </a:r>
            <a:endParaRPr sz="2100"/>
          </a:p>
          <a:p>
            <a:pPr marL="60960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endParaRPr sz="2100"/>
          </a:p>
          <a:p>
            <a:pPr marL="457200" lvl="0" indent="-43815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100"/>
              <a:buChar char="•"/>
            </a:pPr>
            <a:r>
              <a:rPr lang="nl-NL" sz="2100"/>
              <a:t>Consider the best techniques to de-identify your dataset </a:t>
            </a:r>
            <a:endParaRPr/>
          </a:p>
        </p:txBody>
      </p:sp>
      <p:sp>
        <p:nvSpPr>
          <p:cNvPr id="300" name="Google Shape;300;p34"/>
          <p:cNvSpPr txBox="1"/>
          <p:nvPr/>
        </p:nvSpPr>
        <p:spPr>
          <a:xfrm>
            <a:off x="8441980" y="6421104"/>
            <a:ext cx="3072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100" b="0" i="0" u="none" strike="noStrike" cap="none">
                <a:solidFill>
                  <a:srgbClr val="186095"/>
                </a:solidFill>
                <a:latin typeface="Open Sans"/>
                <a:ea typeface="Open Sans"/>
                <a:cs typeface="Open Sans"/>
                <a:sym typeface="Open Sans"/>
              </a:rPr>
              <a:t>https://doi.org/10.5281/zenodo.8160880 </a:t>
            </a:r>
            <a:endParaRPr sz="1900">
              <a:solidFill>
                <a:srgbClr val="186095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Archiving and Publishing Your Data</a:t>
            </a:r>
            <a:endParaRPr/>
          </a:p>
        </p:txBody>
      </p:sp>
      <p:sp>
        <p:nvSpPr>
          <p:cNvPr id="306" name="Google Shape;306;p35"/>
          <p:cNvSpPr txBox="1">
            <a:spLocks noGrp="1"/>
          </p:cNvSpPr>
          <p:nvPr>
            <p:ph type="body" idx="1"/>
          </p:nvPr>
        </p:nvSpPr>
        <p:spPr>
          <a:xfrm>
            <a:off x="415600" y="1305500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lnSpcReduction="10000"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nl-NL" sz="2100"/>
              <a:t>Select a Trustworthy Digital Repository (TDR, e.g. CESSDA Service Providers)</a:t>
            </a:r>
            <a:endParaRPr sz="2100"/>
          </a:p>
          <a:p>
            <a:pPr marL="60960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endParaRPr sz="2100"/>
          </a:p>
          <a:p>
            <a:pPr marL="457200" lvl="0" indent="-43815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100"/>
              <a:buChar char="•"/>
            </a:pPr>
            <a:r>
              <a:rPr lang="nl-NL" sz="2100"/>
              <a:t>Follow the TDR’s advice on data documentation and metadata </a:t>
            </a:r>
            <a:endParaRPr sz="2100"/>
          </a:p>
          <a:p>
            <a:pPr marL="1219200" lvl="1" indent="-438150" algn="l" rtl="0">
              <a:spcBef>
                <a:spcPts val="1266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○"/>
            </a:pPr>
            <a:r>
              <a:rPr lang="nl-NL" sz="1600">
                <a:solidFill>
                  <a:srgbClr val="003A49"/>
                </a:solidFill>
              </a:rPr>
              <a:t>This will be much easier if you collected all information in your DMP ;)</a:t>
            </a:r>
            <a:endParaRPr sz="2100"/>
          </a:p>
          <a:p>
            <a:pPr marL="60960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endParaRPr sz="2100"/>
          </a:p>
          <a:p>
            <a:pPr marL="457200" lvl="0" indent="-43815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SzPts val="2100"/>
              <a:buChar char="•"/>
            </a:pPr>
            <a:r>
              <a:rPr lang="nl-NL" sz="2100"/>
              <a:t>Use open file formats wherever possible</a:t>
            </a:r>
            <a:endParaRPr sz="2100"/>
          </a:p>
          <a:p>
            <a:pPr marL="60960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nl-NL" sz="2100" b="1"/>
              <a:t>→ Decide</a:t>
            </a:r>
            <a:r>
              <a:rPr lang="nl-NL" sz="2100"/>
              <a:t> whether your data can be published </a:t>
            </a:r>
            <a:r>
              <a:rPr lang="nl-NL" sz="2100" b="1"/>
              <a:t>open</a:t>
            </a:r>
            <a:r>
              <a:rPr lang="nl-NL" sz="2100"/>
              <a:t> or under </a:t>
            </a:r>
            <a:r>
              <a:rPr lang="nl-NL" sz="2100" b="1"/>
              <a:t>restricted access</a:t>
            </a:r>
            <a:r>
              <a:rPr lang="nl-NL" sz="2100"/>
              <a:t> </a:t>
            </a:r>
            <a:endParaRPr/>
          </a:p>
        </p:txBody>
      </p:sp>
      <p:sp>
        <p:nvSpPr>
          <p:cNvPr id="307" name="Google Shape;307;p35"/>
          <p:cNvSpPr txBox="1"/>
          <p:nvPr/>
        </p:nvSpPr>
        <p:spPr>
          <a:xfrm>
            <a:off x="8441980" y="6421104"/>
            <a:ext cx="3072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100" b="0" i="0" u="none" strike="noStrike" cap="none">
                <a:solidFill>
                  <a:srgbClr val="186095"/>
                </a:solidFill>
                <a:latin typeface="Open Sans"/>
                <a:ea typeface="Open Sans"/>
                <a:cs typeface="Open Sans"/>
                <a:sym typeface="Open Sans"/>
              </a:rPr>
              <a:t>https://doi.org/10.5281/zenodo.8160880 </a:t>
            </a:r>
            <a:endParaRPr sz="1900">
              <a:solidFill>
                <a:srgbClr val="186095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Decision tree	</a:t>
            </a:r>
            <a:r>
              <a:rPr lang="nl-NL">
                <a:solidFill>
                  <a:schemeClr val="lt1"/>
                </a:solidFill>
              </a:rPr>
              <a:t>[1]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13" name="Google Shape;313;p36"/>
          <p:cNvSpPr txBox="1"/>
          <p:nvPr/>
        </p:nvSpPr>
        <p:spPr>
          <a:xfrm>
            <a:off x="597407" y="1758012"/>
            <a:ext cx="3267600" cy="2142000"/>
          </a:xfrm>
          <a:prstGeom prst="rect">
            <a:avLst/>
          </a:prstGeom>
          <a:noFill/>
          <a:ln w="9525" cap="flat" cmpd="sng">
            <a:solidFill>
              <a:srgbClr val="94C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Personal data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Anonymisation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Consent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Sensitive data </a:t>
            </a:r>
            <a:r>
              <a:rPr lang="nl-NL"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(non-personal data)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4" name="Google Shape;314;p36"/>
          <p:cNvSpPr txBox="1"/>
          <p:nvPr/>
        </p:nvSpPr>
        <p:spPr>
          <a:xfrm>
            <a:off x="4462271" y="1758012"/>
            <a:ext cx="3267600" cy="2142000"/>
          </a:xfrm>
          <a:prstGeom prst="rect">
            <a:avLst/>
          </a:prstGeom>
          <a:noFill/>
          <a:ln w="9525" cap="flat" cmpd="sng">
            <a:solidFill>
              <a:srgbClr val="94C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Personal data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Anonymisation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Consent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Sensitive data </a:t>
            </a:r>
            <a:r>
              <a:rPr lang="nl-NL"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(non-personal data)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5" name="Google Shape;315;p36"/>
          <p:cNvSpPr txBox="1"/>
          <p:nvPr/>
        </p:nvSpPr>
        <p:spPr>
          <a:xfrm>
            <a:off x="8327135" y="1758012"/>
            <a:ext cx="3267600" cy="2142000"/>
          </a:xfrm>
          <a:prstGeom prst="rect">
            <a:avLst/>
          </a:prstGeom>
          <a:noFill/>
          <a:ln w="9525" cap="flat" cmpd="sng">
            <a:solidFill>
              <a:srgbClr val="94C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Personal data</a:t>
            </a:r>
            <a:endParaRPr sz="1900" dirty="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nl-NL" sz="1300" b="0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Anonymisation</a:t>
            </a:r>
            <a:endParaRPr sz="1900" dirty="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13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nl-NL" sz="1300" b="0" i="0" u="none" strike="noStrike" cap="none" dirty="0">
                <a:solidFill>
                  <a:srgbClr val="00B050"/>
                </a:solidFill>
                <a:latin typeface="Open Sans"/>
                <a:ea typeface="Open Sans"/>
                <a:cs typeface="Open Sans"/>
                <a:sym typeface="Open Sans"/>
              </a:rPr>
              <a:t>Consent</a:t>
            </a:r>
            <a:endParaRPr sz="1900" dirty="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Sensitive</a:t>
            </a:r>
            <a:r>
              <a:rPr lang="nl-NL" sz="20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data </a:t>
            </a:r>
            <a:r>
              <a:rPr lang="nl-NL" sz="11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(non-personal data)</a:t>
            </a:r>
            <a:endParaRPr sz="1900" dirty="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6" name="Google Shape;316;p36"/>
          <p:cNvSpPr/>
          <p:nvPr/>
        </p:nvSpPr>
        <p:spPr>
          <a:xfrm>
            <a:off x="689113" y="1834101"/>
            <a:ext cx="1685700" cy="3180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36"/>
          <p:cNvSpPr/>
          <p:nvPr/>
        </p:nvSpPr>
        <p:spPr>
          <a:xfrm>
            <a:off x="1444795" y="2416196"/>
            <a:ext cx="1383600" cy="8076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6"/>
          <p:cNvSpPr/>
          <p:nvPr/>
        </p:nvSpPr>
        <p:spPr>
          <a:xfrm>
            <a:off x="689113" y="3402904"/>
            <a:ext cx="3021600" cy="3180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36"/>
          <p:cNvSpPr/>
          <p:nvPr/>
        </p:nvSpPr>
        <p:spPr>
          <a:xfrm>
            <a:off x="4580800" y="3447923"/>
            <a:ext cx="3030300" cy="3180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36"/>
          <p:cNvSpPr/>
          <p:nvPr/>
        </p:nvSpPr>
        <p:spPr>
          <a:xfrm>
            <a:off x="5346249" y="2887778"/>
            <a:ext cx="1230000" cy="3180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6"/>
          <p:cNvSpPr/>
          <p:nvPr/>
        </p:nvSpPr>
        <p:spPr>
          <a:xfrm>
            <a:off x="9330974" y="2436686"/>
            <a:ext cx="1230000" cy="3180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6"/>
          <p:cNvSpPr/>
          <p:nvPr/>
        </p:nvSpPr>
        <p:spPr>
          <a:xfrm>
            <a:off x="8430824" y="3429000"/>
            <a:ext cx="3030300" cy="3180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36" descr="A green rectangle with black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600" y="4412512"/>
            <a:ext cx="5760000" cy="1852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6" descr="About CC Licenses - Creative Common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55763" y="5017128"/>
            <a:ext cx="1919999" cy="6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76249" y="5017128"/>
            <a:ext cx="1920001" cy="680634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6"/>
          <p:cNvSpPr txBox="1"/>
          <p:nvPr/>
        </p:nvSpPr>
        <p:spPr>
          <a:xfrm>
            <a:off x="8946199" y="6465993"/>
            <a:ext cx="3072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100" b="0" i="0" u="none" strike="noStrike" cap="none">
                <a:solidFill>
                  <a:srgbClr val="186095"/>
                </a:solidFill>
                <a:latin typeface="Open Sans"/>
                <a:ea typeface="Open Sans"/>
                <a:cs typeface="Open Sans"/>
                <a:sym typeface="Open Sans"/>
              </a:rPr>
              <a:t>https://doi.org/10.5281/zenodo.8160890 </a:t>
            </a:r>
            <a:endParaRPr sz="1900">
              <a:solidFill>
                <a:srgbClr val="18609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Decision tree </a:t>
            </a:r>
            <a:r>
              <a:rPr lang="nl-NL">
                <a:solidFill>
                  <a:schemeClr val="lt1"/>
                </a:solidFill>
              </a:rPr>
              <a:t>[restricted access] [open access]</a:t>
            </a:r>
            <a:r>
              <a:rPr lang="nl-NL"/>
              <a:t> </a:t>
            </a:r>
            <a:r>
              <a:rPr lang="nl-NL">
                <a:solidFill>
                  <a:schemeClr val="lt1"/>
                </a:solidFill>
              </a:rPr>
              <a:t>[2]</a:t>
            </a:r>
            <a:r>
              <a:rPr lang="nl-NL"/>
              <a:t>	</a:t>
            </a:r>
            <a:endParaRPr/>
          </a:p>
        </p:txBody>
      </p:sp>
      <p:pic>
        <p:nvPicPr>
          <p:cNvPr id="332" name="Google Shape;332;p37" descr="A green rectangular sign with black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600" y="4562596"/>
            <a:ext cx="5760000" cy="1702037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7"/>
          <p:cNvSpPr txBox="1"/>
          <p:nvPr/>
        </p:nvSpPr>
        <p:spPr>
          <a:xfrm>
            <a:off x="8946199" y="6465993"/>
            <a:ext cx="3072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100" b="0" i="0" u="none" strike="noStrike" cap="none">
                <a:solidFill>
                  <a:srgbClr val="186095"/>
                </a:solidFill>
                <a:latin typeface="Open Sans"/>
                <a:ea typeface="Open Sans"/>
                <a:cs typeface="Open Sans"/>
                <a:sym typeface="Open Sans"/>
              </a:rPr>
              <a:t>https://doi.org/10.5281/zenodo.8160890 </a:t>
            </a:r>
            <a:endParaRPr sz="1900">
              <a:solidFill>
                <a:srgbClr val="186095"/>
              </a:solidFill>
            </a:endParaRPr>
          </a:p>
        </p:txBody>
      </p:sp>
      <p:sp>
        <p:nvSpPr>
          <p:cNvPr id="334" name="Google Shape;334;p37"/>
          <p:cNvSpPr txBox="1"/>
          <p:nvPr/>
        </p:nvSpPr>
        <p:spPr>
          <a:xfrm>
            <a:off x="8327135" y="1758012"/>
            <a:ext cx="3267600" cy="2142000"/>
          </a:xfrm>
          <a:prstGeom prst="rect">
            <a:avLst/>
          </a:prstGeom>
          <a:noFill/>
          <a:ln w="9525" cap="flat" cmpd="sng">
            <a:solidFill>
              <a:srgbClr val="94C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Personal data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Anonymisation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nl-NL" sz="1300" b="0" i="0" u="none" strike="noStrike" cap="none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Consent</a:t>
            </a:r>
            <a:endParaRPr sz="1900">
              <a:solidFill>
                <a:srgbClr val="FFC000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Sensitive data </a:t>
            </a:r>
            <a:r>
              <a:rPr lang="nl-NL"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(non-personal data)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Google Shape;321;p36">
            <a:extLst>
              <a:ext uri="{FF2B5EF4-FFF2-40B4-BE49-F238E27FC236}">
                <a16:creationId xmlns:a16="http://schemas.microsoft.com/office/drawing/2014/main" id="{360F27E6-7B87-0C51-911C-DB7B887BC205}"/>
              </a:ext>
            </a:extLst>
          </p:cNvPr>
          <p:cNvSpPr/>
          <p:nvPr/>
        </p:nvSpPr>
        <p:spPr>
          <a:xfrm>
            <a:off x="9330974" y="2436686"/>
            <a:ext cx="1230000" cy="3180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2;p36">
            <a:extLst>
              <a:ext uri="{FF2B5EF4-FFF2-40B4-BE49-F238E27FC236}">
                <a16:creationId xmlns:a16="http://schemas.microsoft.com/office/drawing/2014/main" id="{76D8C297-33D0-93E8-9E07-0B0397310C3B}"/>
              </a:ext>
            </a:extLst>
          </p:cNvPr>
          <p:cNvSpPr/>
          <p:nvPr/>
        </p:nvSpPr>
        <p:spPr>
          <a:xfrm>
            <a:off x="8430824" y="3429000"/>
            <a:ext cx="3030300" cy="3180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Decision tree </a:t>
            </a:r>
            <a:r>
              <a:rPr lang="nl-NL">
                <a:solidFill>
                  <a:schemeClr val="lt1"/>
                </a:solidFill>
              </a:rPr>
              <a:t>[restricted access] [open access]</a:t>
            </a:r>
            <a:r>
              <a:rPr lang="nl-NL"/>
              <a:t> </a:t>
            </a:r>
            <a:r>
              <a:rPr lang="nl-NL">
                <a:solidFill>
                  <a:schemeClr val="lt1"/>
                </a:solidFill>
              </a:rPr>
              <a:t>[2]</a:t>
            </a:r>
            <a:r>
              <a:rPr lang="nl-NL"/>
              <a:t>	</a:t>
            </a:r>
            <a:endParaRPr/>
          </a:p>
        </p:txBody>
      </p:sp>
      <p:pic>
        <p:nvPicPr>
          <p:cNvPr id="342" name="Google Shape;342;p38" descr="A green rectangular sign with black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600" y="4562596"/>
            <a:ext cx="5760000" cy="1702037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8"/>
          <p:cNvSpPr txBox="1"/>
          <p:nvPr/>
        </p:nvSpPr>
        <p:spPr>
          <a:xfrm>
            <a:off x="8946199" y="6465993"/>
            <a:ext cx="3072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100" b="0" i="0" u="none" strike="noStrike" cap="none">
                <a:solidFill>
                  <a:srgbClr val="186095"/>
                </a:solidFill>
                <a:latin typeface="Open Sans"/>
                <a:ea typeface="Open Sans"/>
                <a:cs typeface="Open Sans"/>
                <a:sym typeface="Open Sans"/>
              </a:rPr>
              <a:t>https://doi.org/10.5281/zenodo.8160890 </a:t>
            </a:r>
            <a:endParaRPr sz="1900">
              <a:solidFill>
                <a:srgbClr val="186095"/>
              </a:solidFill>
            </a:endParaRPr>
          </a:p>
        </p:txBody>
      </p:sp>
      <p:pic>
        <p:nvPicPr>
          <p:cNvPr id="344" name="Google Shape;34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6233" y="947800"/>
            <a:ext cx="3551534" cy="5074567"/>
          </a:xfrm>
          <a:prstGeom prst="rect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5" name="Google Shape;345;p38"/>
          <p:cNvSpPr txBox="1"/>
          <p:nvPr/>
        </p:nvSpPr>
        <p:spPr>
          <a:xfrm>
            <a:off x="3270050" y="947800"/>
            <a:ext cx="3143400" cy="1262100"/>
          </a:xfrm>
          <a:prstGeom prst="rect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New guidebook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Braukmann, R., Verburg, M., &amp; Mahabier, W. (2024). Guidebook - Depositing Restricted Access In The DANS Data Stations (1.0). Zenodo. </a:t>
            </a:r>
            <a:r>
              <a:rPr lang="nl-NL" sz="11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https://doi.org/10.5281/zenodo.10887484</a:t>
            </a:r>
            <a:endParaRPr sz="11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Decision tree </a:t>
            </a:r>
            <a:r>
              <a:rPr lang="nl-NL">
                <a:solidFill>
                  <a:schemeClr val="lt1"/>
                </a:solidFill>
              </a:rPr>
              <a:t>[secure environment] [3]</a:t>
            </a:r>
            <a:r>
              <a:rPr lang="nl-NL"/>
              <a:t>	</a:t>
            </a:r>
            <a:endParaRPr/>
          </a:p>
        </p:txBody>
      </p:sp>
      <p:sp>
        <p:nvSpPr>
          <p:cNvPr id="351" name="Google Shape;351;p39"/>
          <p:cNvSpPr/>
          <p:nvPr/>
        </p:nvSpPr>
        <p:spPr>
          <a:xfrm>
            <a:off x="7908975" y="1758000"/>
            <a:ext cx="3595500" cy="1777500"/>
          </a:xfrm>
          <a:prstGeom prst="roundRect">
            <a:avLst>
              <a:gd name="adj" fmla="val 16667"/>
            </a:avLst>
          </a:prstGeom>
          <a:solidFill>
            <a:srgbClr val="FEDE58"/>
          </a:solidFill>
          <a:ln w="9525" cap="flat" cmpd="sng">
            <a:solidFill>
              <a:srgbClr val="FEDE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b="0" i="1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you are able to allow other researchers to reinterpret and/or analyse your data while remaining in full control of your data </a:t>
            </a:r>
            <a:endParaRPr sz="1900"/>
          </a:p>
        </p:txBody>
      </p:sp>
      <p:pic>
        <p:nvPicPr>
          <p:cNvPr id="352" name="Google Shape;352;p39" descr="A yellow rectangular sign with black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600" y="4487208"/>
            <a:ext cx="5760000" cy="177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271" y="6152135"/>
            <a:ext cx="8640000" cy="457488"/>
          </a:xfrm>
          <a:prstGeom prst="rect">
            <a:avLst/>
          </a:prstGeom>
          <a:noFill/>
          <a:ln w="9525" cap="flat" cmpd="sng">
            <a:solidFill>
              <a:srgbClr val="FEDE58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4" name="Google Shape;354;p39"/>
          <p:cNvSpPr txBox="1"/>
          <p:nvPr/>
        </p:nvSpPr>
        <p:spPr>
          <a:xfrm>
            <a:off x="8946199" y="6465993"/>
            <a:ext cx="3072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100" b="0" i="0" u="none" strike="noStrike" cap="none">
                <a:solidFill>
                  <a:srgbClr val="186095"/>
                </a:solidFill>
                <a:latin typeface="Open Sans"/>
                <a:ea typeface="Open Sans"/>
                <a:cs typeface="Open Sans"/>
                <a:sym typeface="Open Sans"/>
              </a:rPr>
              <a:t>https://doi.org/10.5281/zenodo.8160890 </a:t>
            </a:r>
            <a:endParaRPr sz="1900">
              <a:solidFill>
                <a:srgbClr val="186095"/>
              </a:solidFill>
            </a:endParaRPr>
          </a:p>
        </p:txBody>
      </p:sp>
      <p:sp>
        <p:nvSpPr>
          <p:cNvPr id="355" name="Google Shape;355;p39"/>
          <p:cNvSpPr txBox="1"/>
          <p:nvPr/>
        </p:nvSpPr>
        <p:spPr>
          <a:xfrm>
            <a:off x="597407" y="1758012"/>
            <a:ext cx="3267600" cy="2142000"/>
          </a:xfrm>
          <a:prstGeom prst="rect">
            <a:avLst/>
          </a:prstGeom>
          <a:noFill/>
          <a:ln w="9525" cap="flat" cmpd="sng">
            <a:solidFill>
              <a:srgbClr val="94C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Personal data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Anonymisation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Consent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Sensitive data </a:t>
            </a:r>
            <a:r>
              <a:rPr lang="nl-NL"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(non-personal data)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6" name="Google Shape;356;p39"/>
          <p:cNvSpPr txBox="1"/>
          <p:nvPr/>
        </p:nvSpPr>
        <p:spPr>
          <a:xfrm>
            <a:off x="4462271" y="1758012"/>
            <a:ext cx="3267600" cy="2142000"/>
          </a:xfrm>
          <a:prstGeom prst="rect">
            <a:avLst/>
          </a:prstGeom>
          <a:noFill/>
          <a:ln w="9525" cap="flat" cmpd="sng">
            <a:solidFill>
              <a:srgbClr val="94C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Personal data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Anonymisation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Consent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Sensitive data </a:t>
            </a:r>
            <a:r>
              <a:rPr lang="nl-NL"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(non-personal data)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7" name="Google Shape;357;p39"/>
          <p:cNvSpPr/>
          <p:nvPr/>
        </p:nvSpPr>
        <p:spPr>
          <a:xfrm>
            <a:off x="1539407" y="2385504"/>
            <a:ext cx="1383600" cy="8076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39"/>
          <p:cNvSpPr/>
          <p:nvPr/>
        </p:nvSpPr>
        <p:spPr>
          <a:xfrm>
            <a:off x="687525" y="3376500"/>
            <a:ext cx="3020882" cy="4038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359;p39">
            <a:extLst>
              <a:ext uri="{FF2B5EF4-FFF2-40B4-BE49-F238E27FC236}">
                <a16:creationId xmlns:a16="http://schemas.microsoft.com/office/drawing/2014/main" id="{6DB785AF-ED98-BE90-7FF8-F6CCEB9B9F82}"/>
              </a:ext>
            </a:extLst>
          </p:cNvPr>
          <p:cNvSpPr/>
          <p:nvPr/>
        </p:nvSpPr>
        <p:spPr>
          <a:xfrm>
            <a:off x="4498846" y="1810362"/>
            <a:ext cx="2322577" cy="140103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Decision tree </a:t>
            </a:r>
            <a:r>
              <a:rPr lang="nl-NL">
                <a:solidFill>
                  <a:schemeClr val="lt1"/>
                </a:solidFill>
              </a:rPr>
              <a:t>[secure environment] [3]</a:t>
            </a:r>
            <a:r>
              <a:rPr lang="nl-NL"/>
              <a:t>	</a:t>
            </a:r>
            <a:endParaRPr/>
          </a:p>
        </p:txBody>
      </p:sp>
      <p:pic>
        <p:nvPicPr>
          <p:cNvPr id="365" name="Google Shape;365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271" y="6152135"/>
            <a:ext cx="8640000" cy="457488"/>
          </a:xfrm>
          <a:prstGeom prst="rect">
            <a:avLst/>
          </a:prstGeom>
          <a:noFill/>
          <a:ln w="9525" cap="flat" cmpd="sng">
            <a:solidFill>
              <a:srgbClr val="FEDE58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6" name="Google Shape;366;p40"/>
          <p:cNvSpPr txBox="1"/>
          <p:nvPr/>
        </p:nvSpPr>
        <p:spPr>
          <a:xfrm>
            <a:off x="8946199" y="6465993"/>
            <a:ext cx="3072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100" b="0" i="0" u="none" strike="noStrike" cap="none">
                <a:solidFill>
                  <a:srgbClr val="186095"/>
                </a:solidFill>
                <a:latin typeface="Open Sans"/>
                <a:ea typeface="Open Sans"/>
                <a:cs typeface="Open Sans"/>
                <a:sym typeface="Open Sans"/>
              </a:rPr>
              <a:t>https://doi.org/10.5281/zenodo.8160890 </a:t>
            </a:r>
            <a:endParaRPr sz="1900">
              <a:solidFill>
                <a:srgbClr val="186095"/>
              </a:solidFill>
            </a:endParaRPr>
          </a:p>
        </p:txBody>
      </p:sp>
      <p:sp>
        <p:nvSpPr>
          <p:cNvPr id="367" name="Google Shape;367;p40"/>
          <p:cNvSpPr txBox="1"/>
          <p:nvPr/>
        </p:nvSpPr>
        <p:spPr>
          <a:xfrm>
            <a:off x="597407" y="1758012"/>
            <a:ext cx="3267600" cy="2142000"/>
          </a:xfrm>
          <a:prstGeom prst="rect">
            <a:avLst/>
          </a:prstGeom>
          <a:noFill/>
          <a:ln w="9525" cap="flat" cmpd="sng">
            <a:solidFill>
              <a:srgbClr val="94C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Personal data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Anonymisation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Consent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Sensitive data </a:t>
            </a:r>
            <a:r>
              <a:rPr lang="nl-NL"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(non-personal data)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8" name="Google Shape;368;p40"/>
          <p:cNvSpPr txBox="1"/>
          <p:nvPr/>
        </p:nvSpPr>
        <p:spPr>
          <a:xfrm>
            <a:off x="4462271" y="1758012"/>
            <a:ext cx="3267600" cy="2142000"/>
          </a:xfrm>
          <a:prstGeom prst="rect">
            <a:avLst/>
          </a:prstGeom>
          <a:noFill/>
          <a:ln w="9525" cap="flat" cmpd="sng">
            <a:solidFill>
              <a:srgbClr val="94C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Personal data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Anonymisation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Consent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Sensitive data </a:t>
            </a:r>
            <a:r>
              <a:rPr lang="nl-NL"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(non-personal data)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72" name="Google Shape;372;p40" descr="A white background with blue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44300" y="4815503"/>
            <a:ext cx="3700280" cy="1228433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40"/>
          <p:cNvSpPr txBox="1"/>
          <p:nvPr/>
        </p:nvSpPr>
        <p:spPr>
          <a:xfrm>
            <a:off x="6399472" y="4487208"/>
            <a:ext cx="3910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https://www.nwo.nl/en/projects/40621eb014</a:t>
            </a:r>
            <a:endParaRPr sz="1900"/>
          </a:p>
        </p:txBody>
      </p:sp>
      <p:pic>
        <p:nvPicPr>
          <p:cNvPr id="374" name="Google Shape;374;p40" descr="A yellow rectangle with black 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5600" y="4481714"/>
            <a:ext cx="5760000" cy="16704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40"/>
          <p:cNvSpPr/>
          <p:nvPr/>
        </p:nvSpPr>
        <p:spPr>
          <a:xfrm>
            <a:off x="7908975" y="1758000"/>
            <a:ext cx="3595500" cy="1777500"/>
          </a:xfrm>
          <a:prstGeom prst="roundRect">
            <a:avLst>
              <a:gd name="adj" fmla="val 16667"/>
            </a:avLst>
          </a:prstGeom>
          <a:solidFill>
            <a:srgbClr val="FEDE58"/>
          </a:solidFill>
          <a:ln w="9525" cap="flat" cmpd="sng">
            <a:solidFill>
              <a:srgbClr val="FEDE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b="0" i="1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you are able to allow other researchers to reinterpret and/or analyse your data while remaining in full control of your data </a:t>
            </a:r>
            <a:endParaRPr sz="1900"/>
          </a:p>
        </p:txBody>
      </p:sp>
      <p:sp>
        <p:nvSpPr>
          <p:cNvPr id="2" name="Google Shape;357;p39">
            <a:extLst>
              <a:ext uri="{FF2B5EF4-FFF2-40B4-BE49-F238E27FC236}">
                <a16:creationId xmlns:a16="http://schemas.microsoft.com/office/drawing/2014/main" id="{A5B825B3-2EEC-07EF-EA05-EEE07CD949DD}"/>
              </a:ext>
            </a:extLst>
          </p:cNvPr>
          <p:cNvSpPr/>
          <p:nvPr/>
        </p:nvSpPr>
        <p:spPr>
          <a:xfrm>
            <a:off x="1539407" y="2385504"/>
            <a:ext cx="1383600" cy="8076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58;p39">
            <a:extLst>
              <a:ext uri="{FF2B5EF4-FFF2-40B4-BE49-F238E27FC236}">
                <a16:creationId xmlns:a16="http://schemas.microsoft.com/office/drawing/2014/main" id="{48600EC0-5CCE-A8A0-E0B2-5B27F2DAAE44}"/>
              </a:ext>
            </a:extLst>
          </p:cNvPr>
          <p:cNvSpPr/>
          <p:nvPr/>
        </p:nvSpPr>
        <p:spPr>
          <a:xfrm>
            <a:off x="687525" y="3376500"/>
            <a:ext cx="3020882" cy="4038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59;p39">
            <a:extLst>
              <a:ext uri="{FF2B5EF4-FFF2-40B4-BE49-F238E27FC236}">
                <a16:creationId xmlns:a16="http://schemas.microsoft.com/office/drawing/2014/main" id="{FC4CAB55-CC3B-DA61-1E2A-64546D7C66C0}"/>
              </a:ext>
            </a:extLst>
          </p:cNvPr>
          <p:cNvSpPr/>
          <p:nvPr/>
        </p:nvSpPr>
        <p:spPr>
          <a:xfrm>
            <a:off x="4498846" y="1810362"/>
            <a:ext cx="2322577" cy="140103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 dirty="0" err="1"/>
              <a:t>Decision</a:t>
            </a:r>
            <a:r>
              <a:rPr lang="nl-NL" dirty="0"/>
              <a:t> tree </a:t>
            </a:r>
            <a:r>
              <a:rPr lang="nl-NL" dirty="0">
                <a:solidFill>
                  <a:schemeClr val="lt1"/>
                </a:solidFill>
              </a:rPr>
              <a:t>[metadata </a:t>
            </a:r>
            <a:r>
              <a:rPr lang="nl-NL" dirty="0" err="1">
                <a:solidFill>
                  <a:schemeClr val="lt1"/>
                </a:solidFill>
              </a:rPr>
              <a:t>only</a:t>
            </a:r>
            <a:r>
              <a:rPr lang="nl-NL" dirty="0">
                <a:solidFill>
                  <a:schemeClr val="lt1"/>
                </a:solidFill>
              </a:rPr>
              <a:t>][5]</a:t>
            </a:r>
            <a:r>
              <a:rPr lang="nl-NL" dirty="0">
                <a:solidFill>
                  <a:schemeClr val="lt1"/>
                </a:solidFill>
                <a:highlight>
                  <a:srgbClr val="FEDE58"/>
                </a:highlight>
              </a:rPr>
              <a:t> </a:t>
            </a:r>
            <a:r>
              <a:rPr lang="nl-NL" dirty="0"/>
              <a:t>	</a:t>
            </a:r>
            <a:endParaRPr dirty="0"/>
          </a:p>
        </p:txBody>
      </p:sp>
      <p:pic>
        <p:nvPicPr>
          <p:cNvPr id="381" name="Google Shape;38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271" y="6152135"/>
            <a:ext cx="8640000" cy="457488"/>
          </a:xfrm>
          <a:prstGeom prst="rect">
            <a:avLst/>
          </a:prstGeom>
          <a:noFill/>
          <a:ln w="9525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82" name="Google Shape;382;p41" descr="An orange rectangular sign with black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600" y="4404125"/>
            <a:ext cx="5759999" cy="1678793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41"/>
          <p:cNvSpPr txBox="1"/>
          <p:nvPr/>
        </p:nvSpPr>
        <p:spPr>
          <a:xfrm>
            <a:off x="8946199" y="6465993"/>
            <a:ext cx="3072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152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-NL" sz="1100" b="0" i="0" u="none" strike="noStrike" cap="none">
                <a:solidFill>
                  <a:srgbClr val="186095"/>
                </a:solidFill>
                <a:latin typeface="Open Sans"/>
                <a:ea typeface="Open Sans"/>
                <a:cs typeface="Open Sans"/>
                <a:sym typeface="Open Sans"/>
              </a:rPr>
              <a:t>https://doi.org/10.5281/zenodo.8160890 </a:t>
            </a:r>
            <a:endParaRPr sz="1900">
              <a:solidFill>
                <a:srgbClr val="186095"/>
              </a:solidFill>
            </a:endParaRPr>
          </a:p>
        </p:txBody>
      </p:sp>
      <p:sp>
        <p:nvSpPr>
          <p:cNvPr id="384" name="Google Shape;384;p41"/>
          <p:cNvSpPr txBox="1"/>
          <p:nvPr/>
        </p:nvSpPr>
        <p:spPr>
          <a:xfrm>
            <a:off x="597407" y="1758012"/>
            <a:ext cx="3267600" cy="2142000"/>
          </a:xfrm>
          <a:prstGeom prst="rect">
            <a:avLst/>
          </a:prstGeom>
          <a:noFill/>
          <a:ln w="9525" cap="flat" cmpd="sng">
            <a:solidFill>
              <a:srgbClr val="94C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Personal data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Anonymisation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Consent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Sensitive data </a:t>
            </a:r>
            <a:r>
              <a:rPr lang="nl-NL"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(non-personal data)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5" name="Google Shape;385;p41"/>
          <p:cNvSpPr txBox="1"/>
          <p:nvPr/>
        </p:nvSpPr>
        <p:spPr>
          <a:xfrm>
            <a:off x="4462271" y="1758012"/>
            <a:ext cx="3267600" cy="2142000"/>
          </a:xfrm>
          <a:prstGeom prst="rect">
            <a:avLst/>
          </a:prstGeom>
          <a:noFill/>
          <a:ln w="9525" cap="flat" cmpd="sng">
            <a:solidFill>
              <a:srgbClr val="94C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Personal data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Anonymisation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13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Consent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nl-NL"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Sensitive data </a:t>
            </a:r>
            <a:r>
              <a:rPr lang="nl-NL"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(non-personal data)</a:t>
            </a:r>
            <a:endParaRPr sz="1900"/>
          </a:p>
          <a:p>
            <a:pPr marL="0" marR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9" name="Google Shape;389;p41"/>
          <p:cNvSpPr/>
          <p:nvPr/>
        </p:nvSpPr>
        <p:spPr>
          <a:xfrm>
            <a:off x="7908975" y="1758000"/>
            <a:ext cx="3595500" cy="1777500"/>
          </a:xfrm>
          <a:prstGeom prst="roundRect">
            <a:avLst>
              <a:gd name="adj" fmla="val 16667"/>
            </a:avLst>
          </a:prstGeom>
          <a:solidFill>
            <a:srgbClr val="E69138"/>
          </a:solid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b="0" i="1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nl-NL" sz="1900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 you are NOT able to allow other researchers to reinterpret and/or analyse your data while remaining in full control of your data </a:t>
            </a:r>
            <a:r>
              <a:rPr lang="nl-NL" sz="1900" b="0" i="1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900"/>
          </a:p>
        </p:txBody>
      </p:sp>
      <p:sp>
        <p:nvSpPr>
          <p:cNvPr id="2" name="Google Shape;357;p39">
            <a:extLst>
              <a:ext uri="{FF2B5EF4-FFF2-40B4-BE49-F238E27FC236}">
                <a16:creationId xmlns:a16="http://schemas.microsoft.com/office/drawing/2014/main" id="{9892E6F1-877D-C87F-B614-F1FEF81557F0}"/>
              </a:ext>
            </a:extLst>
          </p:cNvPr>
          <p:cNvSpPr/>
          <p:nvPr/>
        </p:nvSpPr>
        <p:spPr>
          <a:xfrm>
            <a:off x="1539407" y="2385504"/>
            <a:ext cx="1383600" cy="8076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58;p39">
            <a:extLst>
              <a:ext uri="{FF2B5EF4-FFF2-40B4-BE49-F238E27FC236}">
                <a16:creationId xmlns:a16="http://schemas.microsoft.com/office/drawing/2014/main" id="{69FD7824-1CAA-30F8-997E-08444697321C}"/>
              </a:ext>
            </a:extLst>
          </p:cNvPr>
          <p:cNvSpPr/>
          <p:nvPr/>
        </p:nvSpPr>
        <p:spPr>
          <a:xfrm>
            <a:off x="687525" y="3376500"/>
            <a:ext cx="3020882" cy="40380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59;p39">
            <a:extLst>
              <a:ext uri="{FF2B5EF4-FFF2-40B4-BE49-F238E27FC236}">
                <a16:creationId xmlns:a16="http://schemas.microsoft.com/office/drawing/2014/main" id="{97292A15-27C7-8EBB-9B13-62A45FCF321C}"/>
              </a:ext>
            </a:extLst>
          </p:cNvPr>
          <p:cNvSpPr/>
          <p:nvPr/>
        </p:nvSpPr>
        <p:spPr>
          <a:xfrm>
            <a:off x="4498846" y="1810362"/>
            <a:ext cx="2322577" cy="1401030"/>
          </a:xfrm>
          <a:prstGeom prst="rect">
            <a:avLst/>
          </a:prstGeom>
          <a:solidFill>
            <a:srgbClr val="78909C">
              <a:alpha val="8941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2"/>
          <p:cNvSpPr txBox="1">
            <a:spLocks noGrp="1"/>
          </p:cNvSpPr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nl-NL"/>
              <a:t>Any questions?</a:t>
            </a:r>
            <a:endParaRPr/>
          </a:p>
        </p:txBody>
      </p:sp>
      <p:pic>
        <p:nvPicPr>
          <p:cNvPr id="395" name="Google Shape;395;p42" descr="Free Question Mark Abstract vector and pictu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83108" y="1188827"/>
            <a:ext cx="3343065" cy="5501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3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</a:pPr>
            <a:r>
              <a:rPr lang="nl-NL"/>
              <a:t>Contributors</a:t>
            </a:r>
            <a:endParaRPr/>
          </a:p>
        </p:txBody>
      </p:sp>
      <p:sp>
        <p:nvSpPr>
          <p:cNvPr id="401" name="Google Shape;401;p43"/>
          <p:cNvSpPr txBox="1">
            <a:spLocks noGrp="1"/>
          </p:cNvSpPr>
          <p:nvPr>
            <p:ph type="body" idx="1"/>
          </p:nvPr>
        </p:nvSpPr>
        <p:spPr>
          <a:xfrm>
            <a:off x="838200" y="2006600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 dirty="0" err="1">
                <a:solidFill>
                  <a:srgbClr val="003A49"/>
                </a:solidFill>
              </a:rPr>
              <a:t>Creation</a:t>
            </a:r>
            <a:r>
              <a:rPr lang="nl-NL" sz="1800" dirty="0">
                <a:solidFill>
                  <a:srgbClr val="003A49"/>
                </a:solidFill>
              </a:rPr>
              <a:t> of </a:t>
            </a:r>
            <a:r>
              <a:rPr lang="nl-NL" sz="1800" dirty="0" err="1">
                <a:solidFill>
                  <a:srgbClr val="003A49"/>
                </a:solidFill>
              </a:rPr>
              <a:t>the</a:t>
            </a:r>
            <a:r>
              <a:rPr lang="nl-NL" sz="1800" dirty="0">
                <a:solidFill>
                  <a:srgbClr val="003A49"/>
                </a:solidFill>
              </a:rPr>
              <a:t> guide</a:t>
            </a:r>
            <a:endParaRPr sz="1800" dirty="0">
              <a:solidFill>
                <a:srgbClr val="003A4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A49"/>
              </a:buClr>
              <a:buSzPts val="1800"/>
              <a:buFont typeface="Open Sans"/>
              <a:buChar char="●"/>
            </a:pPr>
            <a:r>
              <a:rPr lang="nl-NL" sz="1800" dirty="0">
                <a:solidFill>
                  <a:srgbClr val="003A49"/>
                </a:solidFill>
              </a:rPr>
              <a:t>Maaike Verburg - DANS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A49"/>
              </a:buClr>
              <a:buSzPts val="1800"/>
              <a:buFont typeface="Open Sans"/>
              <a:buChar char="●"/>
            </a:pPr>
            <a:r>
              <a:rPr lang="nl-NL" sz="1800" dirty="0" err="1">
                <a:solidFill>
                  <a:srgbClr val="003A49"/>
                </a:solidFill>
              </a:rPr>
              <a:t>Widia</a:t>
            </a:r>
            <a:r>
              <a:rPr lang="nl-NL" sz="1800" dirty="0">
                <a:solidFill>
                  <a:srgbClr val="003A49"/>
                </a:solidFill>
              </a:rPr>
              <a:t> </a:t>
            </a:r>
            <a:r>
              <a:rPr lang="nl-NL" sz="1800" dirty="0" err="1">
                <a:solidFill>
                  <a:srgbClr val="003A49"/>
                </a:solidFill>
              </a:rPr>
              <a:t>Mahabier</a:t>
            </a:r>
            <a:r>
              <a:rPr lang="nl-NL" sz="1800" dirty="0">
                <a:solidFill>
                  <a:srgbClr val="003A49"/>
                </a:solidFill>
              </a:rPr>
              <a:t> - DANS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A49"/>
              </a:buClr>
              <a:buSzPts val="1800"/>
              <a:buFont typeface="Open Sans"/>
              <a:buChar char="●"/>
            </a:pPr>
            <a:r>
              <a:rPr lang="nl-NL" sz="1800" dirty="0">
                <a:solidFill>
                  <a:srgbClr val="003A49"/>
                </a:solidFill>
              </a:rPr>
              <a:t>Jetze </a:t>
            </a:r>
            <a:r>
              <a:rPr lang="nl-NL" sz="1800" dirty="0" err="1">
                <a:solidFill>
                  <a:srgbClr val="003A49"/>
                </a:solidFill>
              </a:rPr>
              <a:t>Touber</a:t>
            </a:r>
            <a:r>
              <a:rPr lang="nl-NL" sz="1800" dirty="0">
                <a:solidFill>
                  <a:srgbClr val="003A49"/>
                </a:solidFill>
              </a:rPr>
              <a:t> – DANS 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A49"/>
              </a:buClr>
              <a:buSzPts val="1800"/>
              <a:buFont typeface="Open Sans"/>
              <a:buChar char="●"/>
            </a:pPr>
            <a:r>
              <a:rPr lang="nl-NL" sz="1800" dirty="0">
                <a:solidFill>
                  <a:srgbClr val="003A49"/>
                </a:solidFill>
              </a:rPr>
              <a:t>Samantha Willemsen – DANS 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A49"/>
              </a:buClr>
              <a:buSzPts val="1800"/>
              <a:buFont typeface="Open Sans"/>
              <a:buChar char="●"/>
            </a:pPr>
            <a:r>
              <a:rPr lang="nl-NL" sz="1800" dirty="0">
                <a:solidFill>
                  <a:srgbClr val="003A49"/>
                </a:solidFill>
              </a:rPr>
              <a:t>Hans Berends - VU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A49"/>
              </a:buClr>
              <a:buSzPts val="1800"/>
              <a:buFont typeface="Open Sans"/>
              <a:buChar char="●"/>
            </a:pPr>
            <a:r>
              <a:rPr lang="nl-NL" sz="1800" dirty="0">
                <a:solidFill>
                  <a:srgbClr val="003A49"/>
                </a:solidFill>
              </a:rPr>
              <a:t>Eric </a:t>
            </a:r>
            <a:r>
              <a:rPr lang="nl-NL" sz="1800" dirty="0" err="1">
                <a:solidFill>
                  <a:srgbClr val="003A49"/>
                </a:solidFill>
              </a:rPr>
              <a:t>Haynes</a:t>
            </a:r>
            <a:r>
              <a:rPr lang="nl-NL" sz="1800" dirty="0">
                <a:solidFill>
                  <a:srgbClr val="003A49"/>
                </a:solidFill>
              </a:rPr>
              <a:t> – VU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A49"/>
              </a:buClr>
              <a:buSzPts val="1800"/>
              <a:buFont typeface="Open Sans"/>
              <a:buChar char="●"/>
            </a:pPr>
            <a:r>
              <a:rPr lang="nl-NL" sz="1800" dirty="0" err="1">
                <a:solidFill>
                  <a:srgbClr val="003A49"/>
                </a:solidFill>
              </a:rPr>
              <a:t>Kacana</a:t>
            </a:r>
            <a:r>
              <a:rPr lang="nl-NL" sz="1800" dirty="0">
                <a:solidFill>
                  <a:srgbClr val="003A49"/>
                </a:solidFill>
              </a:rPr>
              <a:t> </a:t>
            </a:r>
            <a:r>
              <a:rPr lang="nl-NL" sz="1800" dirty="0" err="1">
                <a:solidFill>
                  <a:srgbClr val="003A49"/>
                </a:solidFill>
              </a:rPr>
              <a:t>Khadjavi</a:t>
            </a:r>
            <a:r>
              <a:rPr lang="nl-NL" sz="1800" dirty="0">
                <a:solidFill>
                  <a:srgbClr val="003A49"/>
                </a:solidFill>
              </a:rPr>
              <a:t> Pour – VU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A49"/>
              </a:buClr>
              <a:buSzPts val="1800"/>
              <a:buFont typeface="Open Sans"/>
              <a:buChar char="●"/>
            </a:pPr>
            <a:r>
              <a:rPr lang="nl-NL" sz="1800">
                <a:solidFill>
                  <a:srgbClr val="003A49"/>
                </a:solidFill>
              </a:rPr>
              <a:t>Fleur Deken - VU</a:t>
            </a:r>
          </a:p>
        </p:txBody>
      </p:sp>
      <p:sp>
        <p:nvSpPr>
          <p:cNvPr id="402" name="Google Shape;402;p43"/>
          <p:cNvSpPr txBox="1"/>
          <p:nvPr/>
        </p:nvSpPr>
        <p:spPr>
          <a:xfrm>
            <a:off x="7369961" y="1179688"/>
            <a:ext cx="16098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A49"/>
              </a:buClr>
              <a:buSzPts val="2000"/>
              <a:buFont typeface="Glegoo"/>
              <a:buNone/>
            </a:pPr>
            <a:r>
              <a:rPr lang="nl-NL" sz="2000">
                <a:solidFill>
                  <a:srgbClr val="DC241F"/>
                </a:solidFill>
                <a:latin typeface="Glegoo"/>
                <a:ea typeface="Glegoo"/>
                <a:cs typeface="Glegoo"/>
                <a:sym typeface="Glegoo"/>
              </a:rPr>
              <a:t>Questions?</a:t>
            </a:r>
            <a:endParaRPr/>
          </a:p>
        </p:txBody>
      </p:sp>
      <p:pic>
        <p:nvPicPr>
          <p:cNvPr id="403" name="Google Shape;403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5925" y="1797862"/>
            <a:ext cx="6357873" cy="388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4"/>
          <p:cNvSpPr txBox="1"/>
          <p:nvPr/>
        </p:nvSpPr>
        <p:spPr>
          <a:xfrm>
            <a:off x="1524000" y="1309860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0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rPr>
              <a:t>More information</a:t>
            </a:r>
            <a:endParaRPr/>
          </a:p>
        </p:txBody>
      </p:sp>
      <p:sp>
        <p:nvSpPr>
          <p:cNvPr id="409" name="Google Shape;409;p44"/>
          <p:cNvSpPr txBox="1"/>
          <p:nvPr/>
        </p:nvSpPr>
        <p:spPr>
          <a:xfrm>
            <a:off x="3791758" y="2151456"/>
            <a:ext cx="463061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Visit our website </a:t>
            </a:r>
            <a:r>
              <a:rPr lang="nl-NL" sz="2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www.dans.knaw.nl</a:t>
            </a:r>
            <a:endParaRPr sz="2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0" name="Google Shape;410;p44"/>
          <p:cNvSpPr txBox="1"/>
          <p:nvPr/>
        </p:nvSpPr>
        <p:spPr>
          <a:xfrm>
            <a:off x="3791758" y="2685276"/>
            <a:ext cx="25908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And follow us online</a:t>
            </a:r>
            <a:endParaRPr sz="2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11" name="Google Shape;411;p44"/>
          <p:cNvGrpSpPr/>
          <p:nvPr/>
        </p:nvGrpSpPr>
        <p:grpSpPr>
          <a:xfrm>
            <a:off x="3789232" y="3224154"/>
            <a:ext cx="2961074" cy="1753851"/>
            <a:chOff x="3789232" y="3224154"/>
            <a:chExt cx="2961074" cy="1753851"/>
          </a:xfrm>
        </p:grpSpPr>
        <p:sp>
          <p:nvSpPr>
            <p:cNvPr id="412" name="Google Shape;412;p44"/>
            <p:cNvSpPr txBox="1"/>
            <p:nvPr/>
          </p:nvSpPr>
          <p:spPr>
            <a:xfrm>
              <a:off x="4534147" y="3990506"/>
              <a:ext cx="2216159" cy="217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2375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200" b="0" i="0">
                  <a:solidFill>
                    <a:srgbClr val="033B4A"/>
                  </a:solidFill>
                  <a:latin typeface="Open Sans"/>
                  <a:ea typeface="Open Sans"/>
                  <a:cs typeface="Open Sans"/>
                  <a:sym typeface="Open Sans"/>
                </a:rPr>
                <a:t>LinkedIn @DANS</a:t>
              </a:r>
              <a:endParaRPr sz="1200" b="0" i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13" name="Google Shape;413;p44"/>
            <p:cNvSpPr txBox="1"/>
            <p:nvPr/>
          </p:nvSpPr>
          <p:spPr>
            <a:xfrm>
              <a:off x="4534146" y="3348833"/>
              <a:ext cx="2216160" cy="217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2375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200" b="0" i="0">
                  <a:solidFill>
                    <a:srgbClr val="033B4A"/>
                  </a:solidFill>
                  <a:latin typeface="Open Sans"/>
                  <a:ea typeface="Open Sans"/>
                  <a:cs typeface="Open Sans"/>
                  <a:sym typeface="Open Sans"/>
                </a:rPr>
                <a:t>Mastodon @DANS_knaw_nwo</a:t>
              </a:r>
              <a:endParaRPr sz="1200" b="0" i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14" name="Google Shape;414;p44"/>
            <p:cNvSpPr txBox="1"/>
            <p:nvPr/>
          </p:nvSpPr>
          <p:spPr>
            <a:xfrm>
              <a:off x="4534147" y="4636598"/>
              <a:ext cx="2216159" cy="217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2375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200" b="0" i="0">
                  <a:solidFill>
                    <a:srgbClr val="033B4A"/>
                  </a:solidFill>
                  <a:latin typeface="Open Sans"/>
                  <a:ea typeface="Open Sans"/>
                  <a:cs typeface="Open Sans"/>
                  <a:sym typeface="Open Sans"/>
                </a:rPr>
                <a:t>X @DANS_knaw_nwo</a:t>
              </a:r>
              <a:endParaRPr sz="1200" b="0" i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415" name="Google Shape;415;p4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89234" y="3224154"/>
              <a:ext cx="466725" cy="466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6" name="Google Shape;416;p4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789233" y="3867717"/>
              <a:ext cx="466725" cy="466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7" name="Google Shape;417;p4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789232" y="4511280"/>
              <a:ext cx="466725" cy="4667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!!Dans - via Janno">
      <a:dk1>
        <a:srgbClr val="093B4B"/>
      </a:dk1>
      <a:lt1>
        <a:srgbClr val="FFFFFF"/>
      </a:lt1>
      <a:dk2>
        <a:srgbClr val="EB3229"/>
      </a:dk2>
      <a:lt2>
        <a:srgbClr val="E7E6E6"/>
      </a:lt2>
      <a:accent1>
        <a:srgbClr val="01A8D9"/>
      </a:accent1>
      <a:accent2>
        <a:srgbClr val="E6F4FA"/>
      </a:accent2>
      <a:accent3>
        <a:srgbClr val="0B3949"/>
      </a:accent3>
      <a:accent4>
        <a:srgbClr val="EB3229"/>
      </a:accent4>
      <a:accent5>
        <a:srgbClr val="05A9D9"/>
      </a:accent5>
      <a:accent6>
        <a:srgbClr val="E6F4FA"/>
      </a:accent6>
      <a:hlink>
        <a:srgbClr val="00A8D8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ANS PPT template">
  <a:themeElements>
    <a:clrScheme name="Simple Light">
      <a:dk1>
        <a:srgbClr val="003A49"/>
      </a:dk1>
      <a:lt1>
        <a:srgbClr val="FFFFFF"/>
      </a:lt1>
      <a:dk2>
        <a:srgbClr val="003A49"/>
      </a:dk2>
      <a:lt2>
        <a:srgbClr val="E4F9FF"/>
      </a:lt2>
      <a:accent1>
        <a:srgbClr val="DC241F"/>
      </a:accent1>
      <a:accent2>
        <a:srgbClr val="00A7D4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1138</Words>
  <Application>Microsoft Macintosh PowerPoint</Application>
  <PresentationFormat>Widescreen</PresentationFormat>
  <Paragraphs>179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Noto Sans Symbols</vt:lpstr>
      <vt:lpstr>Calibri</vt:lpstr>
      <vt:lpstr>Tahoma</vt:lpstr>
      <vt:lpstr>Helvetica Neue</vt:lpstr>
      <vt:lpstr>Verdana</vt:lpstr>
      <vt:lpstr>Glegoo</vt:lpstr>
      <vt:lpstr>Open Sans</vt:lpstr>
      <vt:lpstr>Arial</vt:lpstr>
      <vt:lpstr>Open Sans Light</vt:lpstr>
      <vt:lpstr>Kantoorthema</vt:lpstr>
      <vt:lpstr>DANS PPT template</vt:lpstr>
      <vt:lpstr>Making qualitative data reusable</vt:lpstr>
      <vt:lpstr>DANS</vt:lpstr>
      <vt:lpstr>DANS</vt:lpstr>
      <vt:lpstr>DANS Data Station</vt:lpstr>
      <vt:lpstr>Consortium of European Social Science Data Archives </vt:lpstr>
      <vt:lpstr>As open as possible as closed as necessary</vt:lpstr>
      <vt:lpstr>As open as possible as closed as necessary</vt:lpstr>
      <vt:lpstr>When working with personal data </vt:lpstr>
      <vt:lpstr>The challenges of qualitative data </vt:lpstr>
      <vt:lpstr>The challenges of qualitative data </vt:lpstr>
      <vt:lpstr>The challenges of qualitative data </vt:lpstr>
      <vt:lpstr>Archiving and publishing of qualitative data  </vt:lpstr>
      <vt:lpstr>Making qualitative data reusable - Guide</vt:lpstr>
      <vt:lpstr>Making qualitative data reusable - Decision Tree </vt:lpstr>
      <vt:lpstr>Planning Your Project</vt:lpstr>
      <vt:lpstr>Processing Your Data</vt:lpstr>
      <vt:lpstr>Archiving and Publishing Your Data</vt:lpstr>
      <vt:lpstr>Decision tree [1]</vt:lpstr>
      <vt:lpstr>Decision tree [restricted access] [open access] [2] </vt:lpstr>
      <vt:lpstr>Decision tree [restricted access] [open access] [2] </vt:lpstr>
      <vt:lpstr>Decision tree [secure environment] [3] </vt:lpstr>
      <vt:lpstr>Decision tree [secure environment] [3] </vt:lpstr>
      <vt:lpstr>Decision tree [metadata only][5]  </vt:lpstr>
      <vt:lpstr>Any questions?</vt:lpstr>
      <vt:lpstr>Contributors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qualitative data reusable</dc:title>
  <cp:lastModifiedBy>Ricky B</cp:lastModifiedBy>
  <cp:revision>3</cp:revision>
  <dcterms:modified xsi:type="dcterms:W3CDTF">2024-04-29T10:07:37Z</dcterms:modified>
</cp:coreProperties>
</file>