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10.xml" ContentType="application/vnd.openxmlformats-officedocument.presentationml.notesSlide+xml"/>
  <Override PartName="/ppt/charts/chart3.xml" ContentType="application/vnd.openxmlformats-officedocument.drawingml.chart+xml"/>
  <Override PartName="/ppt/notesSlides/notesSlide11.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notesSlides/notesSlide12.xml" ContentType="application/vnd.openxmlformats-officedocument.presentationml.notesSlide+xml"/>
  <Override PartName="/ppt/charts/chart7.xml" ContentType="application/vnd.openxmlformats-officedocument.drawingml.chart+xml"/>
  <Override PartName="/ppt/notesSlides/notesSlide13.xml" ContentType="application/vnd.openxmlformats-officedocument.presentationml.notesSlide+xml"/>
  <Override PartName="/ppt/charts/chart8.xml" ContentType="application/vnd.openxmlformats-officedocument.drawingml.chart+xml"/>
  <Override PartName="/ppt/notesSlides/notesSlide14.xml" ContentType="application/vnd.openxmlformats-officedocument.presentationml.notesSlide+xml"/>
  <Override PartName="/ppt/charts/chart9.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0.xml" ContentType="application/vnd.openxmlformats-officedocument.drawingml.chart+xml"/>
  <Override PartName="/ppt/charts/chart11.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2.xml" ContentType="application/vnd.openxmlformats-officedocument.drawingml.chart+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6"/>
  </p:notesMasterIdLst>
  <p:sldIdLst>
    <p:sldId id="258" r:id="rId2"/>
    <p:sldId id="329" r:id="rId3"/>
    <p:sldId id="333" r:id="rId4"/>
    <p:sldId id="340" r:id="rId5"/>
    <p:sldId id="332" r:id="rId6"/>
    <p:sldId id="334" r:id="rId7"/>
    <p:sldId id="317" r:id="rId8"/>
    <p:sldId id="320" r:id="rId9"/>
    <p:sldId id="261" r:id="rId10"/>
    <p:sldId id="293" r:id="rId11"/>
    <p:sldId id="335" r:id="rId12"/>
    <p:sldId id="260" r:id="rId13"/>
    <p:sldId id="262" r:id="rId14"/>
    <p:sldId id="341" r:id="rId15"/>
    <p:sldId id="323" r:id="rId16"/>
    <p:sldId id="324" r:id="rId17"/>
    <p:sldId id="325" r:id="rId18"/>
    <p:sldId id="342" r:id="rId19"/>
    <p:sldId id="326" r:id="rId20"/>
    <p:sldId id="327" r:id="rId21"/>
    <p:sldId id="343" r:id="rId22"/>
    <p:sldId id="345" r:id="rId23"/>
    <p:sldId id="344" r:id="rId24"/>
    <p:sldId id="328" r:id="rId25"/>
    <p:sldId id="314" r:id="rId26"/>
    <p:sldId id="337" r:id="rId27"/>
    <p:sldId id="347" r:id="rId28"/>
    <p:sldId id="338" r:id="rId29"/>
    <p:sldId id="348" r:id="rId30"/>
    <p:sldId id="353" r:id="rId31"/>
    <p:sldId id="349" r:id="rId32"/>
    <p:sldId id="339" r:id="rId33"/>
    <p:sldId id="351" r:id="rId34"/>
    <p:sldId id="357" r:id="rId35"/>
    <p:sldId id="355" r:id="rId36"/>
    <p:sldId id="315" r:id="rId37"/>
    <p:sldId id="336" r:id="rId38"/>
    <p:sldId id="352" r:id="rId39"/>
    <p:sldId id="354" r:id="rId40"/>
    <p:sldId id="356" r:id="rId41"/>
    <p:sldId id="267" r:id="rId42"/>
    <p:sldId id="316" r:id="rId43"/>
    <p:sldId id="292" r:id="rId44"/>
    <p:sldId id="358" r:id="rId4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FEB53B"/>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1" d="100"/>
          <a:sy n="81" d="100"/>
        </p:scale>
        <p:origin x="-1640"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notesMaster" Target="notesMasters/notesMaster1.xml"/><Relationship Id="rId47" Type="http://schemas.openxmlformats.org/officeDocument/2006/relationships/printerSettings" Target="printerSettings/printerSettings1.bin"/><Relationship Id="rId48" Type="http://schemas.openxmlformats.org/officeDocument/2006/relationships/presProps" Target="presProps.xml"/><Relationship Id="rId49" Type="http://schemas.openxmlformats.org/officeDocument/2006/relationships/viewProps" Target="view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heme" Target="theme/theme1.xml"/><Relationship Id="rId5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s>
</file>

<file path=ppt/charts/_rels/chart1.xml.rels><?xml version="1.0" encoding="UTF-8" standalone="yes"?>
<Relationships xmlns="http://schemas.openxmlformats.org/package/2006/relationships"><Relationship Id="rId1" Type="http://schemas.openxmlformats.org/officeDocument/2006/relationships/oleObject" Target="MacintoshHD:Users:clb3:Dropbox:HistLingLabCurrent:StandardAverage:Standard%20Average%20Spreadsheet.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cintoshHD:Users:clb3:Dropbox:HistLingLabCurrent:StandardAverage:Standard%20Average%20Spreadsheet.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MacintoshHD:Users:clb3:Dropbox:HistLingLabCurrent:StandardAverage:Standard%20Average%20Spreadsheet.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MacintoshHD:Users:clb3:Dropbox:HistLingLabCurrent:StandardAverage:Standard%20Average%20Spreadsheet.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MacintoshHD:Users:clb3:Dropbox:HistLingLabCurrent:StandardAverage:Standard%20Average%20Spreadsheet.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MacintoshHD:Users:clb3:Dropbox:HistLingLabCurrent:StandardAverage:Standard%20Average%20Spreadsheet.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MacintoshHD:Users:clb3:Dropbox:HistLingLabCurrent:StandardAverage:Standard%20Average%20Spreadsheet.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MacintoshHD:Users:clb3:Dropbox:Standard%20Average%20Spreadsheet%20Plane.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MacintoshHD:Users:clb3:Dropbox:HistLingLabCurrent:StandardAverage:Standard%20Average%20Spreadsheet.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MacintoshHD:Users:clb3:Dropbox:Standard%20Average%20Spreadsheet%20Plane.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MacintoshHD:Users:clb3:Dropbox:Standard%20Average%20Spreadsheet%20Plane.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MacintoshHD:Users:clb3:Dropbox:Standard%20Average%20Spreadsheet%20Plan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pieChart>
        <c:varyColors val="1"/>
        <c:ser>
          <c:idx val="0"/>
          <c:order val="0"/>
          <c:spPr>
            <a:ln w="47625">
              <a:noFill/>
            </a:ln>
          </c:spPr>
          <c:explosion val="25"/>
          <c:cat>
            <c:strRef>
              <c:f>Sheet2!$A$5:$A$52</c:f>
              <c:strCache>
                <c:ptCount val="48"/>
                <c:pt idx="0">
                  <c:v>Allan</c:v>
                </c:pt>
                <c:pt idx="1">
                  <c:v>Butcher</c:v>
                </c:pt>
                <c:pt idx="2">
                  <c:v>Dench/Evans</c:v>
                </c:pt>
                <c:pt idx="3">
                  <c:v>Dixon/Crowley</c:v>
                </c:pt>
                <c:pt idx="4">
                  <c:v>Frajzyngier</c:v>
                </c:pt>
                <c:pt idx="5">
                  <c:v>Gaby</c:v>
                </c:pt>
                <c:pt idx="6">
                  <c:v>Grinevald</c:v>
                </c:pt>
                <c:pt idx="7">
                  <c:v>Hale</c:v>
                </c:pt>
                <c:pt idx="8">
                  <c:v>Haynie/Bowern</c:v>
                </c:pt>
                <c:pt idx="9">
                  <c:v>Hendrie</c:v>
                </c:pt>
                <c:pt idx="10">
                  <c:v>Himmelmann</c:v>
                </c:pt>
                <c:pt idx="11">
                  <c:v>Hurford</c:v>
                </c:pt>
                <c:pt idx="12">
                  <c:v>Jones</c:v>
                </c:pt>
                <c:pt idx="13">
                  <c:v>Kikusawa</c:v>
                </c:pt>
                <c:pt idx="14">
                  <c:v>Kratzer</c:v>
                </c:pt>
                <c:pt idx="15">
                  <c:v>Ladefoged</c:v>
                </c:pt>
                <c:pt idx="16">
                  <c:v>Mahajan</c:v>
                </c:pt>
                <c:pt idx="17">
                  <c:v>McKay</c:v>
                </c:pt>
                <c:pt idx="18">
                  <c:v>Meakins</c:v>
                </c:pt>
                <c:pt idx="19">
                  <c:v>Nordlinger</c:v>
                </c:pt>
                <c:pt idx="20">
                  <c:v>Patz</c:v>
                </c:pt>
                <c:pt idx="21">
                  <c:v>Sadler/Nordlinger</c:v>
                </c:pt>
                <c:pt idx="22">
                  <c:v>Schweiger</c:v>
                </c:pt>
                <c:pt idx="23">
                  <c:v>Spencer</c:v>
                </c:pt>
                <c:pt idx="24">
                  <c:v>Sutton/Koch</c:v>
                </c:pt>
                <c:pt idx="25">
                  <c:v>Szymczyk</c:v>
                </c:pt>
                <c:pt idx="26">
                  <c:v>Urban</c:v>
                </c:pt>
                <c:pt idx="27">
                  <c:v>Vanhove</c:v>
                </c:pt>
                <c:pt idx="28">
                  <c:v>Wälchi</c:v>
                </c:pt>
                <c:pt idx="29">
                  <c:v>Walsh/Yallop</c:v>
                </c:pt>
                <c:pt idx="30">
                  <c:v>Westerlund</c:v>
                </c:pt>
                <c:pt idx="31">
                  <c:v>Blake</c:v>
                </c:pt>
                <c:pt idx="32">
                  <c:v>Blevins</c:v>
                </c:pt>
                <c:pt idx="33">
                  <c:v>Fletcher</c:v>
                </c:pt>
                <c:pt idx="34">
                  <c:v>Gast</c:v>
                </c:pt>
                <c:pt idx="35">
                  <c:v>Harvey</c:v>
                </c:pt>
                <c:pt idx="36">
                  <c:v>Margetts/Austin</c:v>
                </c:pt>
                <c:pt idx="37">
                  <c:v>McGregor</c:v>
                </c:pt>
                <c:pt idx="38">
                  <c:v>Verstraete</c:v>
                </c:pt>
                <c:pt idx="39">
                  <c:v>Austin</c:v>
                </c:pt>
                <c:pt idx="40">
                  <c:v>Capell</c:v>
                </c:pt>
                <c:pt idx="41">
                  <c:v>Evans</c:v>
                </c:pt>
                <c:pt idx="42">
                  <c:v>Goddard</c:v>
                </c:pt>
                <c:pt idx="43">
                  <c:v>Dixon</c:v>
                </c:pt>
                <c:pt idx="44">
                  <c:v>Baker</c:v>
                </c:pt>
                <c:pt idx="45">
                  <c:v>Sakel</c:v>
                </c:pt>
                <c:pt idx="46">
                  <c:v>Wierzbicka</c:v>
                </c:pt>
                <c:pt idx="47">
                  <c:v>Franco</c:v>
                </c:pt>
              </c:strCache>
            </c:strRef>
          </c:cat>
          <c:val>
            <c:numRef>
              <c:f>Sheet2!$B$5:$B$52</c:f>
              <c:numCache>
                <c:formatCode>General</c:formatCode>
                <c:ptCount val="48"/>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pt idx="21">
                  <c:v>1.0</c:v>
                </c:pt>
                <c:pt idx="22">
                  <c:v>1.0</c:v>
                </c:pt>
                <c:pt idx="23">
                  <c:v>1.0</c:v>
                </c:pt>
                <c:pt idx="24">
                  <c:v>1.0</c:v>
                </c:pt>
                <c:pt idx="25">
                  <c:v>1.0</c:v>
                </c:pt>
                <c:pt idx="26">
                  <c:v>1.0</c:v>
                </c:pt>
                <c:pt idx="27">
                  <c:v>1.0</c:v>
                </c:pt>
                <c:pt idx="28">
                  <c:v>1.0</c:v>
                </c:pt>
                <c:pt idx="29">
                  <c:v>1.0</c:v>
                </c:pt>
                <c:pt idx="30">
                  <c:v>1.0</c:v>
                </c:pt>
                <c:pt idx="31">
                  <c:v>2.0</c:v>
                </c:pt>
                <c:pt idx="32">
                  <c:v>2.0</c:v>
                </c:pt>
                <c:pt idx="33">
                  <c:v>2.0</c:v>
                </c:pt>
                <c:pt idx="34">
                  <c:v>2.0</c:v>
                </c:pt>
                <c:pt idx="35">
                  <c:v>2.0</c:v>
                </c:pt>
                <c:pt idx="36">
                  <c:v>2.0</c:v>
                </c:pt>
                <c:pt idx="37">
                  <c:v>2.0</c:v>
                </c:pt>
                <c:pt idx="38">
                  <c:v>3.0</c:v>
                </c:pt>
                <c:pt idx="39">
                  <c:v>4.0</c:v>
                </c:pt>
                <c:pt idx="40">
                  <c:v>5.0</c:v>
                </c:pt>
                <c:pt idx="41">
                  <c:v>5.0</c:v>
                </c:pt>
                <c:pt idx="42">
                  <c:v>6.0</c:v>
                </c:pt>
                <c:pt idx="43">
                  <c:v>16.0</c:v>
                </c:pt>
                <c:pt idx="44">
                  <c:v>1.0</c:v>
                </c:pt>
                <c:pt idx="45">
                  <c:v>1.0</c:v>
                </c:pt>
                <c:pt idx="46">
                  <c:v>2.0</c:v>
                </c:pt>
                <c:pt idx="47">
                  <c:v>1.0</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layout/>
      <c:overlay val="0"/>
    </c:title>
    <c:autoTitleDeleted val="0"/>
    <c:plotArea>
      <c:layout/>
      <c:lineChart>
        <c:grouping val="standard"/>
        <c:varyColors val="0"/>
        <c:ser>
          <c:idx val="0"/>
          <c:order val="0"/>
          <c:tx>
            <c:strRef>
              <c:f>Sheet4!$E$10</c:f>
              <c:strCache>
                <c:ptCount val="1"/>
                <c:pt idx="0">
                  <c:v>Claims</c:v>
                </c:pt>
              </c:strCache>
            </c:strRef>
          </c:tx>
          <c:marker>
            <c:symbol val="none"/>
          </c:marker>
          <c:cat>
            <c:strRef>
              <c:f>Sheet4!$D$11:$D$19</c:f>
              <c:strCache>
                <c:ptCount val="9"/>
                <c:pt idx="0">
                  <c:v>1930s</c:v>
                </c:pt>
                <c:pt idx="1">
                  <c:v>1940s</c:v>
                </c:pt>
                <c:pt idx="2">
                  <c:v>1950s</c:v>
                </c:pt>
                <c:pt idx="3">
                  <c:v>1960s</c:v>
                </c:pt>
                <c:pt idx="4">
                  <c:v>1970s</c:v>
                </c:pt>
                <c:pt idx="5">
                  <c:v>1980s</c:v>
                </c:pt>
                <c:pt idx="6">
                  <c:v>1990s</c:v>
                </c:pt>
                <c:pt idx="7">
                  <c:v>2000s</c:v>
                </c:pt>
                <c:pt idx="8">
                  <c:v>2010s</c:v>
                </c:pt>
              </c:strCache>
            </c:strRef>
          </c:cat>
          <c:val>
            <c:numRef>
              <c:f>Sheet4!$E$11:$E$19</c:f>
              <c:numCache>
                <c:formatCode>General</c:formatCode>
                <c:ptCount val="9"/>
                <c:pt idx="0">
                  <c:v>5.0</c:v>
                </c:pt>
                <c:pt idx="1">
                  <c:v>0.0</c:v>
                </c:pt>
                <c:pt idx="2">
                  <c:v>0.0</c:v>
                </c:pt>
                <c:pt idx="3">
                  <c:v>0.0</c:v>
                </c:pt>
                <c:pt idx="4">
                  <c:v>12.0</c:v>
                </c:pt>
                <c:pt idx="5">
                  <c:v>18.0</c:v>
                </c:pt>
                <c:pt idx="6">
                  <c:v>11.0</c:v>
                </c:pt>
                <c:pt idx="7">
                  <c:v>31.0</c:v>
                </c:pt>
                <c:pt idx="8">
                  <c:v>20.0</c:v>
                </c:pt>
              </c:numCache>
            </c:numRef>
          </c:val>
          <c:smooth val="0"/>
        </c:ser>
        <c:dLbls>
          <c:showLegendKey val="0"/>
          <c:showVal val="0"/>
          <c:showCatName val="0"/>
          <c:showSerName val="0"/>
          <c:showPercent val="0"/>
          <c:showBubbleSize val="0"/>
        </c:dLbls>
        <c:marker val="1"/>
        <c:smooth val="0"/>
        <c:axId val="2100115864"/>
        <c:axId val="2100118856"/>
      </c:lineChart>
      <c:catAx>
        <c:axId val="2100115864"/>
        <c:scaling>
          <c:orientation val="minMax"/>
        </c:scaling>
        <c:delete val="0"/>
        <c:axPos val="b"/>
        <c:majorTickMark val="out"/>
        <c:minorTickMark val="none"/>
        <c:tickLblPos val="nextTo"/>
        <c:crossAx val="2100118856"/>
        <c:crosses val="autoZero"/>
        <c:auto val="1"/>
        <c:lblAlgn val="ctr"/>
        <c:lblOffset val="100"/>
        <c:noMultiLvlLbl val="0"/>
      </c:catAx>
      <c:valAx>
        <c:axId val="2100118856"/>
        <c:scaling>
          <c:orientation val="minMax"/>
        </c:scaling>
        <c:delete val="0"/>
        <c:axPos val="l"/>
        <c:numFmt formatCode="General" sourceLinked="1"/>
        <c:majorTickMark val="out"/>
        <c:minorTickMark val="none"/>
        <c:tickLblPos val="nextTo"/>
        <c:crossAx val="2100115864"/>
        <c:crosses val="autoZero"/>
        <c:crossBetween val="between"/>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pieChart>
        <c:varyColors val="1"/>
        <c:ser>
          <c:idx val="0"/>
          <c:order val="0"/>
          <c:dLbls>
            <c:showLegendKey val="0"/>
            <c:showVal val="0"/>
            <c:showCatName val="1"/>
            <c:showSerName val="0"/>
            <c:showPercent val="0"/>
            <c:showBubbleSize val="0"/>
            <c:showLeaderLines val="1"/>
          </c:dLbls>
          <c:cat>
            <c:strRef>
              <c:f>Sheet5!$A$5:$A$13</c:f>
              <c:strCache>
                <c:ptCount val="9"/>
                <c:pt idx="0">
                  <c:v>Adelaide</c:v>
                </c:pt>
                <c:pt idx="1">
                  <c:v>ANU</c:v>
                </c:pt>
                <c:pt idx="2">
                  <c:v>Else</c:v>
                </c:pt>
                <c:pt idx="3">
                  <c:v>LaTrobe</c:v>
                </c:pt>
                <c:pt idx="4">
                  <c:v>Melbourne</c:v>
                </c:pt>
                <c:pt idx="5">
                  <c:v>Sydney</c:v>
                </c:pt>
                <c:pt idx="6">
                  <c:v>UNE</c:v>
                </c:pt>
                <c:pt idx="7">
                  <c:v>UQ</c:v>
                </c:pt>
                <c:pt idx="8">
                  <c:v>UWA</c:v>
                </c:pt>
              </c:strCache>
            </c:strRef>
          </c:cat>
          <c:val>
            <c:numRef>
              <c:f>Sheet5!$B$5:$B$13</c:f>
              <c:numCache>
                <c:formatCode>General</c:formatCode>
                <c:ptCount val="9"/>
                <c:pt idx="0">
                  <c:v>1.0</c:v>
                </c:pt>
                <c:pt idx="1">
                  <c:v>31.0</c:v>
                </c:pt>
                <c:pt idx="2">
                  <c:v>7.0</c:v>
                </c:pt>
                <c:pt idx="3">
                  <c:v>2.0</c:v>
                </c:pt>
                <c:pt idx="4">
                  <c:v>16.0</c:v>
                </c:pt>
                <c:pt idx="5">
                  <c:v>9.0</c:v>
                </c:pt>
                <c:pt idx="6">
                  <c:v>1.0</c:v>
                </c:pt>
                <c:pt idx="7">
                  <c:v>1.0</c:v>
                </c:pt>
                <c:pt idx="8">
                  <c:v>2.0</c:v>
                </c:pt>
              </c:numCache>
            </c:numRef>
          </c:val>
        </c:ser>
        <c:dLbls>
          <c:showLegendKey val="0"/>
          <c:showVal val="0"/>
          <c:showCatName val="0"/>
          <c:showSerName val="0"/>
          <c:showPercent val="0"/>
          <c:showBubbleSize val="0"/>
          <c:showLeaderLines val="1"/>
        </c:dLbls>
        <c:firstSliceAng val="0"/>
      </c:pieChart>
    </c:plotArea>
    <c:legend>
      <c:legendPos val="r"/>
      <c:layout/>
      <c:overlay val="0"/>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pieChart>
        <c:varyColors val="1"/>
        <c:ser>
          <c:idx val="0"/>
          <c:order val="0"/>
          <c:tx>
            <c:strRef>
              <c:f>Sheet5!$B$31</c:f>
              <c:strCache>
                <c:ptCount val="1"/>
                <c:pt idx="0">
                  <c:v>Total</c:v>
                </c:pt>
              </c:strCache>
            </c:strRef>
          </c:tx>
          <c:cat>
            <c:strRef>
              <c:f>Sheet5!$A$32:$A$33</c:f>
              <c:strCache>
                <c:ptCount val="2"/>
                <c:pt idx="0">
                  <c:v>N</c:v>
                </c:pt>
                <c:pt idx="1">
                  <c:v>Y</c:v>
                </c:pt>
              </c:strCache>
            </c:strRef>
          </c:cat>
          <c:val>
            <c:numRef>
              <c:f>Sheet5!$B$32:$B$33</c:f>
              <c:numCache>
                <c:formatCode>General</c:formatCode>
                <c:ptCount val="2"/>
                <c:pt idx="0">
                  <c:v>21.0</c:v>
                </c:pt>
                <c:pt idx="1">
                  <c:v>68.0</c:v>
                </c:pt>
              </c:numCache>
            </c:numRef>
          </c:val>
        </c:ser>
        <c:dLbls>
          <c:showLegendKey val="0"/>
          <c:showVal val="0"/>
          <c:showCatName val="0"/>
          <c:showSerName val="0"/>
          <c:showPercent val="0"/>
          <c:showBubbleSize val="0"/>
          <c:showLeaderLines val="1"/>
        </c:dLbls>
        <c:firstSliceAng val="0"/>
      </c:pieChart>
    </c:plotArea>
    <c:legend>
      <c:legendPos val="r"/>
      <c:layout/>
      <c:overlay val="0"/>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pieChart>
        <c:varyColors val="1"/>
        <c:ser>
          <c:idx val="0"/>
          <c:order val="0"/>
          <c:dLbls>
            <c:txPr>
              <a:bodyPr/>
              <a:lstStyle/>
              <a:p>
                <a:pPr>
                  <a:defRPr sz="2000"/>
                </a:pPr>
                <a:endParaRPr lang="en-US"/>
              </a:p>
            </c:txPr>
            <c:showLegendKey val="1"/>
            <c:showVal val="0"/>
            <c:showCatName val="1"/>
            <c:showSerName val="0"/>
            <c:showPercent val="0"/>
            <c:showBubbleSize val="0"/>
            <c:showLeaderLines val="1"/>
          </c:dLbls>
          <c:cat>
            <c:strRef>
              <c:f>Sheet6!$A$5:$A$12</c:f>
              <c:strCache>
                <c:ptCount val="8"/>
                <c:pt idx="0">
                  <c:v>Culture</c:v>
                </c:pt>
                <c:pt idx="1">
                  <c:v>Discourse</c:v>
                </c:pt>
                <c:pt idx="2">
                  <c:v>Lexicon</c:v>
                </c:pt>
                <c:pt idx="3">
                  <c:v>Morphology</c:v>
                </c:pt>
                <c:pt idx="4">
                  <c:v>Phonetics</c:v>
                </c:pt>
                <c:pt idx="5">
                  <c:v>Phonology</c:v>
                </c:pt>
                <c:pt idx="6">
                  <c:v>Semantics</c:v>
                </c:pt>
                <c:pt idx="7">
                  <c:v>Syntax</c:v>
                </c:pt>
              </c:strCache>
            </c:strRef>
          </c:cat>
          <c:val>
            <c:numRef>
              <c:f>Sheet6!$B$5:$B$12</c:f>
              <c:numCache>
                <c:formatCode>General</c:formatCode>
                <c:ptCount val="8"/>
                <c:pt idx="0">
                  <c:v>1.0</c:v>
                </c:pt>
                <c:pt idx="1">
                  <c:v>4.0</c:v>
                </c:pt>
                <c:pt idx="2">
                  <c:v>2.0</c:v>
                </c:pt>
                <c:pt idx="3">
                  <c:v>22.0</c:v>
                </c:pt>
                <c:pt idx="4">
                  <c:v>8.0</c:v>
                </c:pt>
                <c:pt idx="5">
                  <c:v>17.0</c:v>
                </c:pt>
                <c:pt idx="6">
                  <c:v>14.0</c:v>
                </c:pt>
                <c:pt idx="7">
                  <c:v>21.0</c:v>
                </c:pt>
              </c:numCache>
            </c:numRef>
          </c:val>
        </c:ser>
        <c:dLbls>
          <c:showLegendKey val="0"/>
          <c:showVal val="0"/>
          <c:showCatName val="0"/>
          <c:showSerName val="0"/>
          <c:showPercent val="0"/>
          <c:showBubbleSize val="0"/>
          <c:showLeaderLines val="1"/>
        </c:dLbls>
        <c:firstSliceAng val="0"/>
      </c:pieChart>
    </c:plotArea>
    <c:legend>
      <c:legendPos val="r"/>
      <c:layout/>
      <c:overlay val="0"/>
      <c:txPr>
        <a:bodyPr/>
        <a:lstStyle/>
        <a:p>
          <a:pPr>
            <a:defRPr sz="2000"/>
          </a:pPr>
          <a:endParaRPr lang="en-US"/>
        </a:p>
      </c:txPr>
    </c:legend>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invertIfNegative val="0"/>
          <c:cat>
            <c:strRef>
              <c:f>Sheet7!$A$5:$A$25</c:f>
              <c:strCache>
                <c:ptCount val="21"/>
                <c:pt idx="0">
                  <c:v>a number of</c:v>
                </c:pt>
                <c:pt idx="1">
                  <c:v>all</c:v>
                </c:pt>
                <c:pt idx="2">
                  <c:v>almost all</c:v>
                </c:pt>
                <c:pt idx="3">
                  <c:v>Aus'n langs</c:v>
                </c:pt>
                <c:pt idx="4">
                  <c:v>common</c:v>
                </c:pt>
                <c:pt idx="5">
                  <c:v>fair number</c:v>
                </c:pt>
                <c:pt idx="6">
                  <c:v>generally</c:v>
                </c:pt>
                <c:pt idx="7">
                  <c:v>generally rare</c:v>
                </c:pt>
                <c:pt idx="8">
                  <c:v>large majority</c:v>
                </c:pt>
                <c:pt idx="9">
                  <c:v>many</c:v>
                </c:pt>
                <c:pt idx="10">
                  <c:v>many, if not most</c:v>
                </c:pt>
                <c:pt idx="11">
                  <c:v>most</c:v>
                </c:pt>
                <c:pt idx="12">
                  <c:v>not common</c:v>
                </c:pt>
                <c:pt idx="13">
                  <c:v>rare</c:v>
                </c:pt>
                <c:pt idx="14">
                  <c:v>several</c:v>
                </c:pt>
                <c:pt idx="15">
                  <c:v>some</c:v>
                </c:pt>
                <c:pt idx="16">
                  <c:v>standard Ausn</c:v>
                </c:pt>
                <c:pt idx="17">
                  <c:v>typical</c:v>
                </c:pt>
                <c:pt idx="18">
                  <c:v>unusual</c:v>
                </c:pt>
                <c:pt idx="19">
                  <c:v>usually</c:v>
                </c:pt>
                <c:pt idx="20">
                  <c:v>widespread</c:v>
                </c:pt>
              </c:strCache>
            </c:strRef>
          </c:cat>
          <c:val>
            <c:numRef>
              <c:f>Sheet7!$B$5:$B$25</c:f>
              <c:numCache>
                <c:formatCode>General</c:formatCode>
                <c:ptCount val="21"/>
                <c:pt idx="0">
                  <c:v>1.0</c:v>
                </c:pt>
                <c:pt idx="1">
                  <c:v>6.0</c:v>
                </c:pt>
                <c:pt idx="2">
                  <c:v>1.0</c:v>
                </c:pt>
                <c:pt idx="3">
                  <c:v>8.0</c:v>
                </c:pt>
                <c:pt idx="4">
                  <c:v>7.0</c:v>
                </c:pt>
                <c:pt idx="5">
                  <c:v>1.0</c:v>
                </c:pt>
                <c:pt idx="6">
                  <c:v>1.0</c:v>
                </c:pt>
                <c:pt idx="7">
                  <c:v>1.0</c:v>
                </c:pt>
                <c:pt idx="8">
                  <c:v>1.0</c:v>
                </c:pt>
                <c:pt idx="9">
                  <c:v>17.0</c:v>
                </c:pt>
                <c:pt idx="10">
                  <c:v>1.0</c:v>
                </c:pt>
                <c:pt idx="11">
                  <c:v>15.0</c:v>
                </c:pt>
                <c:pt idx="12">
                  <c:v>1.0</c:v>
                </c:pt>
                <c:pt idx="13">
                  <c:v>15.0</c:v>
                </c:pt>
                <c:pt idx="14">
                  <c:v>2.0</c:v>
                </c:pt>
                <c:pt idx="15">
                  <c:v>1.0</c:v>
                </c:pt>
                <c:pt idx="16">
                  <c:v>1.0</c:v>
                </c:pt>
                <c:pt idx="17">
                  <c:v>4.0</c:v>
                </c:pt>
                <c:pt idx="18">
                  <c:v>1.0</c:v>
                </c:pt>
                <c:pt idx="19">
                  <c:v>1.0</c:v>
                </c:pt>
                <c:pt idx="20">
                  <c:v>2.0</c:v>
                </c:pt>
              </c:numCache>
            </c:numRef>
          </c:val>
        </c:ser>
        <c:dLbls>
          <c:showLegendKey val="0"/>
          <c:showVal val="0"/>
          <c:showCatName val="0"/>
          <c:showSerName val="0"/>
          <c:showPercent val="0"/>
          <c:showBubbleSize val="0"/>
        </c:dLbls>
        <c:gapWidth val="150"/>
        <c:axId val="2137605480"/>
        <c:axId val="2137640200"/>
      </c:barChart>
      <c:catAx>
        <c:axId val="2137605480"/>
        <c:scaling>
          <c:orientation val="minMax"/>
        </c:scaling>
        <c:delete val="0"/>
        <c:axPos val="b"/>
        <c:majorTickMark val="out"/>
        <c:minorTickMark val="none"/>
        <c:tickLblPos val="nextTo"/>
        <c:txPr>
          <a:bodyPr/>
          <a:lstStyle/>
          <a:p>
            <a:pPr>
              <a:defRPr sz="2000"/>
            </a:pPr>
            <a:endParaRPr lang="en-US"/>
          </a:p>
        </c:txPr>
        <c:crossAx val="2137640200"/>
        <c:crosses val="autoZero"/>
        <c:auto val="1"/>
        <c:lblAlgn val="ctr"/>
        <c:lblOffset val="100"/>
        <c:noMultiLvlLbl val="0"/>
      </c:catAx>
      <c:valAx>
        <c:axId val="2137640200"/>
        <c:scaling>
          <c:orientation val="minMax"/>
        </c:scaling>
        <c:delete val="0"/>
        <c:axPos val="l"/>
        <c:numFmt formatCode="General" sourceLinked="1"/>
        <c:majorTickMark val="out"/>
        <c:minorTickMark val="none"/>
        <c:tickLblPos val="nextTo"/>
        <c:crossAx val="2137605480"/>
        <c:crosses val="autoZero"/>
        <c:crossBetween val="between"/>
      </c:valAx>
    </c:plotArea>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pieChart>
        <c:varyColors val="1"/>
        <c:ser>
          <c:idx val="0"/>
          <c:order val="0"/>
          <c:cat>
            <c:strRef>
              <c:f>Sheet7!$F$11:$F$13</c:f>
              <c:strCache>
                <c:ptCount val="3"/>
                <c:pt idx="0">
                  <c:v>common</c:v>
                </c:pt>
                <c:pt idx="1">
                  <c:v>some</c:v>
                </c:pt>
                <c:pt idx="2">
                  <c:v>rare</c:v>
                </c:pt>
              </c:strCache>
            </c:strRef>
          </c:cat>
          <c:val>
            <c:numRef>
              <c:f>Sheet7!$G$11:$G$13</c:f>
              <c:numCache>
                <c:formatCode>General</c:formatCode>
                <c:ptCount val="3"/>
                <c:pt idx="0">
                  <c:v>65.0</c:v>
                </c:pt>
                <c:pt idx="1">
                  <c:v>4.0</c:v>
                </c:pt>
                <c:pt idx="2">
                  <c:v>19.0</c:v>
                </c:pt>
              </c:numCache>
            </c:numRef>
          </c:val>
        </c:ser>
        <c:dLbls>
          <c:showLegendKey val="0"/>
          <c:showVal val="0"/>
          <c:showCatName val="0"/>
          <c:showSerName val="0"/>
          <c:showPercent val="0"/>
          <c:showBubbleSize val="0"/>
          <c:showLeaderLines val="1"/>
        </c:dLbls>
        <c:firstSliceAng val="0"/>
      </c:pieChart>
    </c:plotArea>
    <c:legend>
      <c:legendPos val="r"/>
      <c:layout/>
      <c:overlay val="0"/>
      <c:txPr>
        <a:bodyPr/>
        <a:lstStyle/>
        <a:p>
          <a:pPr>
            <a:defRPr sz="2000"/>
          </a:pPr>
          <a:endParaRPr lang="en-US"/>
        </a:p>
      </c:txPr>
    </c:legend>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0614735360066747"/>
          <c:y val="0.0426229508196721"/>
          <c:w val="0.914698232257392"/>
          <c:h val="0.812805115091891"/>
        </c:manualLayout>
      </c:layout>
      <c:barChart>
        <c:barDir val="col"/>
        <c:grouping val="clustered"/>
        <c:varyColors val="0"/>
        <c:ser>
          <c:idx val="0"/>
          <c:order val="0"/>
          <c:tx>
            <c:strRef>
              <c:f>Sheet11!$B$4</c:f>
              <c:strCache>
                <c:ptCount val="1"/>
                <c:pt idx="0">
                  <c:v>common</c:v>
                </c:pt>
              </c:strCache>
            </c:strRef>
          </c:tx>
          <c:invertIfNegative val="0"/>
          <c:cat>
            <c:strRef>
              <c:f>Sheet11!$A$5:$A$10</c:f>
              <c:strCache>
                <c:ptCount val="6"/>
                <c:pt idx="0">
                  <c:v>Discourse</c:v>
                </c:pt>
                <c:pt idx="1">
                  <c:v>Morphology</c:v>
                </c:pt>
                <c:pt idx="2">
                  <c:v>Phonetics</c:v>
                </c:pt>
                <c:pt idx="3">
                  <c:v>Phonology</c:v>
                </c:pt>
                <c:pt idx="4">
                  <c:v>Semantics</c:v>
                </c:pt>
                <c:pt idx="5">
                  <c:v>Syntax</c:v>
                </c:pt>
              </c:strCache>
            </c:strRef>
          </c:cat>
          <c:val>
            <c:numRef>
              <c:f>Sheet11!$B$5:$B$10</c:f>
              <c:numCache>
                <c:formatCode>General</c:formatCode>
                <c:ptCount val="6"/>
                <c:pt idx="0">
                  <c:v>4.0</c:v>
                </c:pt>
                <c:pt idx="1">
                  <c:v>18.0</c:v>
                </c:pt>
                <c:pt idx="2">
                  <c:v>5.0</c:v>
                </c:pt>
                <c:pt idx="3">
                  <c:v>8.0</c:v>
                </c:pt>
                <c:pt idx="4">
                  <c:v>10.0</c:v>
                </c:pt>
                <c:pt idx="5">
                  <c:v>19.0</c:v>
                </c:pt>
              </c:numCache>
            </c:numRef>
          </c:val>
        </c:ser>
        <c:ser>
          <c:idx val="1"/>
          <c:order val="1"/>
          <c:tx>
            <c:strRef>
              <c:f>Sheet11!$C$4</c:f>
              <c:strCache>
                <c:ptCount val="1"/>
                <c:pt idx="0">
                  <c:v>rare</c:v>
                </c:pt>
              </c:strCache>
            </c:strRef>
          </c:tx>
          <c:invertIfNegative val="0"/>
          <c:cat>
            <c:strRef>
              <c:f>Sheet11!$A$5:$A$10</c:f>
              <c:strCache>
                <c:ptCount val="6"/>
                <c:pt idx="0">
                  <c:v>Discourse</c:v>
                </c:pt>
                <c:pt idx="1">
                  <c:v>Morphology</c:v>
                </c:pt>
                <c:pt idx="2">
                  <c:v>Phonetics</c:v>
                </c:pt>
                <c:pt idx="3">
                  <c:v>Phonology</c:v>
                </c:pt>
                <c:pt idx="4">
                  <c:v>Semantics</c:v>
                </c:pt>
                <c:pt idx="5">
                  <c:v>Syntax</c:v>
                </c:pt>
              </c:strCache>
            </c:strRef>
          </c:cat>
          <c:val>
            <c:numRef>
              <c:f>Sheet11!$C$5:$C$10</c:f>
              <c:numCache>
                <c:formatCode>General</c:formatCode>
                <c:ptCount val="6"/>
                <c:pt idx="1">
                  <c:v>3.0</c:v>
                </c:pt>
                <c:pt idx="2">
                  <c:v>3.0</c:v>
                </c:pt>
                <c:pt idx="3">
                  <c:v>8.0</c:v>
                </c:pt>
                <c:pt idx="4">
                  <c:v>4.0</c:v>
                </c:pt>
              </c:numCache>
            </c:numRef>
          </c:val>
        </c:ser>
        <c:ser>
          <c:idx val="2"/>
          <c:order val="2"/>
          <c:tx>
            <c:strRef>
              <c:f>Sheet11!$D$4</c:f>
              <c:strCache>
                <c:ptCount val="1"/>
                <c:pt idx="0">
                  <c:v>some</c:v>
                </c:pt>
              </c:strCache>
            </c:strRef>
          </c:tx>
          <c:invertIfNegative val="0"/>
          <c:cat>
            <c:strRef>
              <c:f>Sheet11!$A$5:$A$10</c:f>
              <c:strCache>
                <c:ptCount val="6"/>
                <c:pt idx="0">
                  <c:v>Discourse</c:v>
                </c:pt>
                <c:pt idx="1">
                  <c:v>Morphology</c:v>
                </c:pt>
                <c:pt idx="2">
                  <c:v>Phonetics</c:v>
                </c:pt>
                <c:pt idx="3">
                  <c:v>Phonology</c:v>
                </c:pt>
                <c:pt idx="4">
                  <c:v>Semantics</c:v>
                </c:pt>
                <c:pt idx="5">
                  <c:v>Syntax</c:v>
                </c:pt>
              </c:strCache>
            </c:strRef>
          </c:cat>
          <c:val>
            <c:numRef>
              <c:f>Sheet11!$D$5:$D$10</c:f>
              <c:numCache>
                <c:formatCode>General</c:formatCode>
                <c:ptCount val="6"/>
                <c:pt idx="1">
                  <c:v>1.0</c:v>
                </c:pt>
                <c:pt idx="3">
                  <c:v>1.0</c:v>
                </c:pt>
                <c:pt idx="5">
                  <c:v>2.0</c:v>
                </c:pt>
              </c:numCache>
            </c:numRef>
          </c:val>
        </c:ser>
        <c:dLbls>
          <c:showLegendKey val="0"/>
          <c:showVal val="0"/>
          <c:showCatName val="0"/>
          <c:showSerName val="0"/>
          <c:showPercent val="0"/>
          <c:showBubbleSize val="0"/>
        </c:dLbls>
        <c:gapWidth val="150"/>
        <c:axId val="2136794280"/>
        <c:axId val="2136797288"/>
      </c:barChart>
      <c:catAx>
        <c:axId val="2136794280"/>
        <c:scaling>
          <c:orientation val="minMax"/>
        </c:scaling>
        <c:delete val="0"/>
        <c:axPos val="b"/>
        <c:majorTickMark val="out"/>
        <c:minorTickMark val="none"/>
        <c:tickLblPos val="nextTo"/>
        <c:txPr>
          <a:bodyPr/>
          <a:lstStyle/>
          <a:p>
            <a:pPr>
              <a:defRPr sz="2000"/>
            </a:pPr>
            <a:endParaRPr lang="en-US"/>
          </a:p>
        </c:txPr>
        <c:crossAx val="2136797288"/>
        <c:crosses val="autoZero"/>
        <c:auto val="1"/>
        <c:lblAlgn val="ctr"/>
        <c:lblOffset val="100"/>
        <c:noMultiLvlLbl val="0"/>
      </c:catAx>
      <c:valAx>
        <c:axId val="2136797288"/>
        <c:scaling>
          <c:orientation val="minMax"/>
        </c:scaling>
        <c:delete val="0"/>
        <c:axPos val="l"/>
        <c:numFmt formatCode="General" sourceLinked="1"/>
        <c:majorTickMark val="out"/>
        <c:minorTickMark val="none"/>
        <c:tickLblPos val="nextTo"/>
        <c:crossAx val="2136794280"/>
        <c:crosses val="autoZero"/>
        <c:crossBetween val="between"/>
      </c:valAx>
    </c:plotArea>
    <c:legend>
      <c:legendPos val="r"/>
      <c:layout>
        <c:manualLayout>
          <c:xMode val="edge"/>
          <c:yMode val="edge"/>
          <c:x val="0.323191635813735"/>
          <c:y val="0.0700839034464954"/>
          <c:w val="0.234424258226"/>
          <c:h val="0.29261882018846"/>
        </c:manualLayout>
      </c:layout>
      <c:overlay val="0"/>
      <c:txPr>
        <a:bodyPr/>
        <a:lstStyle/>
        <a:p>
          <a:pPr>
            <a:defRPr sz="2000"/>
          </a:pPr>
          <a:endParaRPr lang="en-US"/>
        </a:p>
      </c:txPr>
    </c:legend>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0386568212713642"/>
          <c:y val="0.0309030079801262"/>
          <c:w val="0.925430857049083"/>
          <c:h val="0.737547547768638"/>
        </c:manualLayout>
      </c:layout>
      <c:barChart>
        <c:barDir val="col"/>
        <c:grouping val="stacked"/>
        <c:varyColors val="0"/>
        <c:ser>
          <c:idx val="0"/>
          <c:order val="0"/>
          <c:tx>
            <c:strRef>
              <c:f>Sheet8!$B$4</c:f>
              <c:strCache>
                <c:ptCount val="1"/>
                <c:pt idx="0">
                  <c:v>hard</c:v>
                </c:pt>
              </c:strCache>
            </c:strRef>
          </c:tx>
          <c:invertIfNegative val="0"/>
          <c:cat>
            <c:strRef>
              <c:f>Sheet8!$A$5:$A$12</c:f>
              <c:strCache>
                <c:ptCount val="8"/>
                <c:pt idx="0">
                  <c:v>Culture</c:v>
                </c:pt>
                <c:pt idx="1">
                  <c:v>Lexicon</c:v>
                </c:pt>
                <c:pt idx="2">
                  <c:v>Morphology</c:v>
                </c:pt>
                <c:pt idx="3">
                  <c:v>Phonetics</c:v>
                </c:pt>
                <c:pt idx="4">
                  <c:v>Phonology</c:v>
                </c:pt>
                <c:pt idx="5">
                  <c:v>Semantics</c:v>
                </c:pt>
                <c:pt idx="6">
                  <c:v>Syntax</c:v>
                </c:pt>
                <c:pt idx="7">
                  <c:v>Discourse</c:v>
                </c:pt>
              </c:strCache>
            </c:strRef>
          </c:cat>
          <c:val>
            <c:numRef>
              <c:f>Sheet8!$B$5:$B$12</c:f>
              <c:numCache>
                <c:formatCode>General</c:formatCode>
                <c:ptCount val="8"/>
                <c:pt idx="0">
                  <c:v>1.0</c:v>
                </c:pt>
                <c:pt idx="1">
                  <c:v>2.0</c:v>
                </c:pt>
                <c:pt idx="2">
                  <c:v>2.0</c:v>
                </c:pt>
                <c:pt idx="4">
                  <c:v>2.0</c:v>
                </c:pt>
                <c:pt idx="5">
                  <c:v>4.0</c:v>
                </c:pt>
                <c:pt idx="6">
                  <c:v>12.0</c:v>
                </c:pt>
                <c:pt idx="7">
                  <c:v>4.0</c:v>
                </c:pt>
              </c:numCache>
            </c:numRef>
          </c:val>
        </c:ser>
        <c:ser>
          <c:idx val="1"/>
          <c:order val="1"/>
          <c:tx>
            <c:strRef>
              <c:f>Sheet8!$C$4</c:f>
              <c:strCache>
                <c:ptCount val="1"/>
                <c:pt idx="0">
                  <c:v>no</c:v>
                </c:pt>
              </c:strCache>
            </c:strRef>
          </c:tx>
          <c:invertIfNegative val="0"/>
          <c:cat>
            <c:strRef>
              <c:f>Sheet8!$A$5:$A$12</c:f>
              <c:strCache>
                <c:ptCount val="8"/>
                <c:pt idx="0">
                  <c:v>Culture</c:v>
                </c:pt>
                <c:pt idx="1">
                  <c:v>Lexicon</c:v>
                </c:pt>
                <c:pt idx="2">
                  <c:v>Morphology</c:v>
                </c:pt>
                <c:pt idx="3">
                  <c:v>Phonetics</c:v>
                </c:pt>
                <c:pt idx="4">
                  <c:v>Phonology</c:v>
                </c:pt>
                <c:pt idx="5">
                  <c:v>Semantics</c:v>
                </c:pt>
                <c:pt idx="6">
                  <c:v>Syntax</c:v>
                </c:pt>
                <c:pt idx="7">
                  <c:v>Discourse</c:v>
                </c:pt>
              </c:strCache>
            </c:strRef>
          </c:cat>
          <c:val>
            <c:numRef>
              <c:f>Sheet8!$C$5:$C$12</c:f>
              <c:numCache>
                <c:formatCode>General</c:formatCode>
                <c:ptCount val="8"/>
                <c:pt idx="2">
                  <c:v>2.0</c:v>
                </c:pt>
                <c:pt idx="5">
                  <c:v>1.0</c:v>
                </c:pt>
              </c:numCache>
            </c:numRef>
          </c:val>
        </c:ser>
        <c:ser>
          <c:idx val="2"/>
          <c:order val="2"/>
          <c:tx>
            <c:strRef>
              <c:f>Sheet8!$D$4</c:f>
              <c:strCache>
                <c:ptCount val="1"/>
                <c:pt idx="0">
                  <c:v>yes</c:v>
                </c:pt>
              </c:strCache>
            </c:strRef>
          </c:tx>
          <c:invertIfNegative val="0"/>
          <c:cat>
            <c:strRef>
              <c:f>Sheet8!$A$5:$A$12</c:f>
              <c:strCache>
                <c:ptCount val="8"/>
                <c:pt idx="0">
                  <c:v>Culture</c:v>
                </c:pt>
                <c:pt idx="1">
                  <c:v>Lexicon</c:v>
                </c:pt>
                <c:pt idx="2">
                  <c:v>Morphology</c:v>
                </c:pt>
                <c:pt idx="3">
                  <c:v>Phonetics</c:v>
                </c:pt>
                <c:pt idx="4">
                  <c:v>Phonology</c:v>
                </c:pt>
                <c:pt idx="5">
                  <c:v>Semantics</c:v>
                </c:pt>
                <c:pt idx="6">
                  <c:v>Syntax</c:v>
                </c:pt>
                <c:pt idx="7">
                  <c:v>Discourse</c:v>
                </c:pt>
              </c:strCache>
            </c:strRef>
          </c:cat>
          <c:val>
            <c:numRef>
              <c:f>Sheet8!$D$5:$D$12</c:f>
              <c:numCache>
                <c:formatCode>General</c:formatCode>
                <c:ptCount val="8"/>
                <c:pt idx="2">
                  <c:v>18.0</c:v>
                </c:pt>
                <c:pt idx="3">
                  <c:v>8.0</c:v>
                </c:pt>
                <c:pt idx="4">
                  <c:v>14.0</c:v>
                </c:pt>
                <c:pt idx="5">
                  <c:v>9.0</c:v>
                </c:pt>
                <c:pt idx="6">
                  <c:v>8.0</c:v>
                </c:pt>
              </c:numCache>
            </c:numRef>
          </c:val>
        </c:ser>
        <c:dLbls>
          <c:showLegendKey val="0"/>
          <c:showVal val="0"/>
          <c:showCatName val="0"/>
          <c:showSerName val="0"/>
          <c:showPercent val="0"/>
          <c:showBubbleSize val="0"/>
        </c:dLbls>
        <c:gapWidth val="150"/>
        <c:overlap val="100"/>
        <c:axId val="2137941480"/>
        <c:axId val="2137944488"/>
      </c:barChart>
      <c:catAx>
        <c:axId val="2137941480"/>
        <c:scaling>
          <c:orientation val="minMax"/>
        </c:scaling>
        <c:delete val="0"/>
        <c:axPos val="b"/>
        <c:majorTickMark val="out"/>
        <c:minorTickMark val="none"/>
        <c:tickLblPos val="nextTo"/>
        <c:txPr>
          <a:bodyPr/>
          <a:lstStyle/>
          <a:p>
            <a:pPr>
              <a:defRPr sz="1800"/>
            </a:pPr>
            <a:endParaRPr lang="en-US"/>
          </a:p>
        </c:txPr>
        <c:crossAx val="2137944488"/>
        <c:crosses val="autoZero"/>
        <c:auto val="1"/>
        <c:lblAlgn val="ctr"/>
        <c:lblOffset val="100"/>
        <c:noMultiLvlLbl val="0"/>
      </c:catAx>
      <c:valAx>
        <c:axId val="2137944488"/>
        <c:scaling>
          <c:orientation val="minMax"/>
        </c:scaling>
        <c:delete val="0"/>
        <c:axPos val="l"/>
        <c:numFmt formatCode="General" sourceLinked="1"/>
        <c:majorTickMark val="out"/>
        <c:minorTickMark val="none"/>
        <c:tickLblPos val="nextTo"/>
        <c:crossAx val="2137941480"/>
        <c:crosses val="autoZero"/>
        <c:crossBetween val="between"/>
      </c:valAx>
    </c:plotArea>
    <c:legend>
      <c:legendPos val="r"/>
      <c:layout>
        <c:manualLayout>
          <c:xMode val="edge"/>
          <c:yMode val="edge"/>
          <c:x val="0.0639863110376017"/>
          <c:y val="0.0429950499033977"/>
          <c:w val="0.0988462384164024"/>
          <c:h val="0.229389415710408"/>
        </c:manualLayout>
      </c:layout>
      <c:overlay val="0"/>
      <c:txPr>
        <a:bodyPr/>
        <a:lstStyle/>
        <a:p>
          <a:pPr>
            <a:defRPr sz="2000"/>
          </a:pPr>
          <a:endParaRPr lang="en-US"/>
        </a:p>
      </c:txPr>
    </c:legend>
    <c:plotVisOnly val="1"/>
    <c:dispBlanksAs val="gap"/>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109490157480315"/>
          <c:y val="0.0601851851851852"/>
          <c:w val="0.527777777777778"/>
          <c:h val="0.87962962962963"/>
        </c:manualLayout>
      </c:layout>
      <c:pieChart>
        <c:varyColors val="1"/>
        <c:ser>
          <c:idx val="0"/>
          <c:order val="0"/>
          <c:dLbls>
            <c:txPr>
              <a:bodyPr/>
              <a:lstStyle/>
              <a:p>
                <a:pPr>
                  <a:defRPr sz="2000"/>
                </a:pPr>
                <a:endParaRPr lang="en-US"/>
              </a:p>
            </c:txPr>
            <c:showLegendKey val="0"/>
            <c:showVal val="0"/>
            <c:showCatName val="1"/>
            <c:showSerName val="0"/>
            <c:showPercent val="1"/>
            <c:showBubbleSize val="0"/>
            <c:showLeaderLines val="1"/>
          </c:dLbls>
          <c:cat>
            <c:strRef>
              <c:f>Sheet9!$A$27:$A$30</c:f>
              <c:strCache>
                <c:ptCount val="4"/>
                <c:pt idx="0">
                  <c:v>impossible to test</c:v>
                </c:pt>
                <c:pt idx="1">
                  <c:v>no</c:v>
                </c:pt>
                <c:pt idx="2">
                  <c:v>yes</c:v>
                </c:pt>
                <c:pt idx="3">
                  <c:v>yes, but</c:v>
                </c:pt>
              </c:strCache>
            </c:strRef>
          </c:cat>
          <c:val>
            <c:numRef>
              <c:f>Sheet9!$B$27:$B$30</c:f>
              <c:numCache>
                <c:formatCode>General</c:formatCode>
                <c:ptCount val="4"/>
                <c:pt idx="0">
                  <c:v>10.0</c:v>
                </c:pt>
                <c:pt idx="1">
                  <c:v>22.0</c:v>
                </c:pt>
                <c:pt idx="2">
                  <c:v>24.0</c:v>
                </c:pt>
                <c:pt idx="3">
                  <c:v>7.0</c:v>
                </c:pt>
              </c:numCache>
            </c:numRef>
          </c:val>
        </c:ser>
        <c:dLbls>
          <c:showLegendKey val="0"/>
          <c:showVal val="0"/>
          <c:showCatName val="0"/>
          <c:showSerName val="0"/>
          <c:showPercent val="0"/>
          <c:showBubbleSize val="0"/>
          <c:showLeaderLines val="1"/>
        </c:dLbls>
        <c:firstSliceAng val="0"/>
      </c:pieChart>
    </c:plotArea>
    <c:legend>
      <c:legendPos val="r"/>
      <c:layout/>
      <c:overlay val="0"/>
      <c:txPr>
        <a:bodyPr/>
        <a:lstStyle/>
        <a:p>
          <a:pPr>
            <a:defRPr sz="2400"/>
          </a:pPr>
          <a:endParaRPr lang="en-US"/>
        </a:p>
      </c:txPr>
    </c:legend>
    <c:plotVisOnly val="1"/>
    <c:dispBlanksAs val="gap"/>
    <c:showDLblsOverMax val="0"/>
  </c:chart>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030986133165008"/>
          <c:y val="0.032431549002283"/>
          <c:w val="0.932915789289585"/>
          <c:h val="0.904335377182254"/>
        </c:manualLayout>
      </c:layout>
      <c:barChart>
        <c:barDir val="col"/>
        <c:grouping val="clustered"/>
        <c:varyColors val="0"/>
        <c:ser>
          <c:idx val="0"/>
          <c:order val="0"/>
          <c:tx>
            <c:strRef>
              <c:f>Sheet9!$N$24</c:f>
              <c:strCache>
                <c:ptCount val="1"/>
                <c:pt idx="0">
                  <c:v>"False"</c:v>
                </c:pt>
              </c:strCache>
            </c:strRef>
          </c:tx>
          <c:invertIfNegative val="0"/>
          <c:cat>
            <c:strRef>
              <c:f>Sheet9!$M$25:$M$30</c:f>
              <c:strCache>
                <c:ptCount val="6"/>
                <c:pt idx="0">
                  <c:v>Discourse</c:v>
                </c:pt>
                <c:pt idx="1">
                  <c:v>Morphology</c:v>
                </c:pt>
                <c:pt idx="2">
                  <c:v>Phonetics</c:v>
                </c:pt>
                <c:pt idx="3">
                  <c:v>Phonology</c:v>
                </c:pt>
                <c:pt idx="4">
                  <c:v>Semantics</c:v>
                </c:pt>
                <c:pt idx="5">
                  <c:v>Syntax</c:v>
                </c:pt>
              </c:strCache>
            </c:strRef>
          </c:cat>
          <c:val>
            <c:numRef>
              <c:f>Sheet9!$N$25:$N$30</c:f>
              <c:numCache>
                <c:formatCode>General</c:formatCode>
                <c:ptCount val="6"/>
                <c:pt idx="0">
                  <c:v>0.0</c:v>
                </c:pt>
                <c:pt idx="1">
                  <c:v>7.0</c:v>
                </c:pt>
                <c:pt idx="2">
                  <c:v>2.0</c:v>
                </c:pt>
                <c:pt idx="3">
                  <c:v>7.0</c:v>
                </c:pt>
                <c:pt idx="4">
                  <c:v>6.0</c:v>
                </c:pt>
                <c:pt idx="5">
                  <c:v>4.0</c:v>
                </c:pt>
              </c:numCache>
            </c:numRef>
          </c:val>
        </c:ser>
        <c:ser>
          <c:idx val="1"/>
          <c:order val="1"/>
          <c:tx>
            <c:strRef>
              <c:f>Sheet9!$O$24</c:f>
              <c:strCache>
                <c:ptCount val="1"/>
                <c:pt idx="0">
                  <c:v>"True"</c:v>
                </c:pt>
              </c:strCache>
            </c:strRef>
          </c:tx>
          <c:invertIfNegative val="0"/>
          <c:cat>
            <c:strRef>
              <c:f>Sheet9!$M$25:$M$30</c:f>
              <c:strCache>
                <c:ptCount val="6"/>
                <c:pt idx="0">
                  <c:v>Discourse</c:v>
                </c:pt>
                <c:pt idx="1">
                  <c:v>Morphology</c:v>
                </c:pt>
                <c:pt idx="2">
                  <c:v>Phonetics</c:v>
                </c:pt>
                <c:pt idx="3">
                  <c:v>Phonology</c:v>
                </c:pt>
                <c:pt idx="4">
                  <c:v>Semantics</c:v>
                </c:pt>
                <c:pt idx="5">
                  <c:v>Syntax</c:v>
                </c:pt>
              </c:strCache>
            </c:strRef>
          </c:cat>
          <c:val>
            <c:numRef>
              <c:f>Sheet9!$O$25:$O$30</c:f>
              <c:numCache>
                <c:formatCode>General</c:formatCode>
                <c:ptCount val="6"/>
                <c:pt idx="0">
                  <c:v>1.0</c:v>
                </c:pt>
                <c:pt idx="1">
                  <c:v>7.0</c:v>
                </c:pt>
                <c:pt idx="2">
                  <c:v>3.0</c:v>
                </c:pt>
                <c:pt idx="3">
                  <c:v>6.0</c:v>
                </c:pt>
                <c:pt idx="4">
                  <c:v>1.0</c:v>
                </c:pt>
                <c:pt idx="5">
                  <c:v>5.0</c:v>
                </c:pt>
              </c:numCache>
            </c:numRef>
          </c:val>
        </c:ser>
        <c:ser>
          <c:idx val="2"/>
          <c:order val="2"/>
          <c:tx>
            <c:strRef>
              <c:f>Sheet9!$P$24</c:f>
              <c:strCache>
                <c:ptCount val="1"/>
                <c:pt idx="0">
                  <c:v>"Impossible to Test"</c:v>
                </c:pt>
              </c:strCache>
            </c:strRef>
          </c:tx>
          <c:invertIfNegative val="0"/>
          <c:cat>
            <c:strRef>
              <c:f>Sheet9!$M$25:$M$30</c:f>
              <c:strCache>
                <c:ptCount val="6"/>
                <c:pt idx="0">
                  <c:v>Discourse</c:v>
                </c:pt>
                <c:pt idx="1">
                  <c:v>Morphology</c:v>
                </c:pt>
                <c:pt idx="2">
                  <c:v>Phonetics</c:v>
                </c:pt>
                <c:pt idx="3">
                  <c:v>Phonology</c:v>
                </c:pt>
                <c:pt idx="4">
                  <c:v>Semantics</c:v>
                </c:pt>
                <c:pt idx="5">
                  <c:v>Syntax</c:v>
                </c:pt>
              </c:strCache>
            </c:strRef>
          </c:cat>
          <c:val>
            <c:numRef>
              <c:f>Sheet9!$P$25:$P$30</c:f>
              <c:numCache>
                <c:formatCode>General</c:formatCode>
                <c:ptCount val="6"/>
                <c:pt idx="0">
                  <c:v>1.0</c:v>
                </c:pt>
                <c:pt idx="1">
                  <c:v>2.0</c:v>
                </c:pt>
                <c:pt idx="2">
                  <c:v>0.0</c:v>
                </c:pt>
                <c:pt idx="3">
                  <c:v>1.0</c:v>
                </c:pt>
                <c:pt idx="4">
                  <c:v>4.0</c:v>
                </c:pt>
                <c:pt idx="5">
                  <c:v>2.0</c:v>
                </c:pt>
              </c:numCache>
            </c:numRef>
          </c:val>
        </c:ser>
        <c:ser>
          <c:idx val="3"/>
          <c:order val="3"/>
          <c:tx>
            <c:strRef>
              <c:f>Sheet9!$Q$24</c:f>
              <c:strCache>
                <c:ptCount val="1"/>
                <c:pt idx="0">
                  <c:v>"Yes, but"</c:v>
                </c:pt>
              </c:strCache>
            </c:strRef>
          </c:tx>
          <c:invertIfNegative val="0"/>
          <c:cat>
            <c:strRef>
              <c:f>Sheet9!$M$25:$M$30</c:f>
              <c:strCache>
                <c:ptCount val="6"/>
                <c:pt idx="0">
                  <c:v>Discourse</c:v>
                </c:pt>
                <c:pt idx="1">
                  <c:v>Morphology</c:v>
                </c:pt>
                <c:pt idx="2">
                  <c:v>Phonetics</c:v>
                </c:pt>
                <c:pt idx="3">
                  <c:v>Phonology</c:v>
                </c:pt>
                <c:pt idx="4">
                  <c:v>Semantics</c:v>
                </c:pt>
                <c:pt idx="5">
                  <c:v>Syntax</c:v>
                </c:pt>
              </c:strCache>
            </c:strRef>
          </c:cat>
          <c:val>
            <c:numRef>
              <c:f>Sheet9!$Q$25:$Q$30</c:f>
              <c:numCache>
                <c:formatCode>General</c:formatCode>
                <c:ptCount val="6"/>
                <c:pt idx="0">
                  <c:v>0.0</c:v>
                </c:pt>
                <c:pt idx="1">
                  <c:v>2.0</c:v>
                </c:pt>
                <c:pt idx="2">
                  <c:v>2.0</c:v>
                </c:pt>
                <c:pt idx="3">
                  <c:v>1.0</c:v>
                </c:pt>
                <c:pt idx="4">
                  <c:v>2.0</c:v>
                </c:pt>
                <c:pt idx="5">
                  <c:v>0.0</c:v>
                </c:pt>
              </c:numCache>
            </c:numRef>
          </c:val>
        </c:ser>
        <c:dLbls>
          <c:showLegendKey val="0"/>
          <c:showVal val="0"/>
          <c:showCatName val="0"/>
          <c:showSerName val="0"/>
          <c:showPercent val="0"/>
          <c:showBubbleSize val="0"/>
        </c:dLbls>
        <c:gapWidth val="150"/>
        <c:axId val="2139508360"/>
        <c:axId val="2139511528"/>
      </c:barChart>
      <c:catAx>
        <c:axId val="2139508360"/>
        <c:scaling>
          <c:orientation val="minMax"/>
        </c:scaling>
        <c:delete val="0"/>
        <c:axPos val="b"/>
        <c:majorTickMark val="out"/>
        <c:minorTickMark val="none"/>
        <c:tickLblPos val="nextTo"/>
        <c:crossAx val="2139511528"/>
        <c:crosses val="autoZero"/>
        <c:auto val="1"/>
        <c:lblAlgn val="ctr"/>
        <c:lblOffset val="100"/>
        <c:noMultiLvlLbl val="0"/>
      </c:catAx>
      <c:valAx>
        <c:axId val="2139511528"/>
        <c:scaling>
          <c:orientation val="minMax"/>
        </c:scaling>
        <c:delete val="0"/>
        <c:axPos val="l"/>
        <c:numFmt formatCode="General" sourceLinked="1"/>
        <c:majorTickMark val="out"/>
        <c:minorTickMark val="none"/>
        <c:tickLblPos val="nextTo"/>
        <c:crossAx val="2139508360"/>
        <c:crosses val="autoZero"/>
        <c:crossBetween val="between"/>
      </c:valAx>
    </c:plotArea>
    <c:legend>
      <c:legendPos val="r"/>
      <c:layout>
        <c:manualLayout>
          <c:xMode val="edge"/>
          <c:yMode val="edge"/>
          <c:x val="0.699685727444431"/>
          <c:y val="0.00022570472322"/>
          <c:w val="0.298862535220348"/>
          <c:h val="0.345928141430626"/>
        </c:manualLayout>
      </c:layout>
      <c:overlay val="0"/>
      <c:txPr>
        <a:bodyPr/>
        <a:lstStyle/>
        <a:p>
          <a:pPr>
            <a:defRPr sz="2000"/>
          </a:pPr>
          <a:endParaRPr lang="en-US"/>
        </a:p>
      </c:txPr>
    </c:legend>
    <c:plotVisOnly val="1"/>
    <c:dispBlanksAs val="gap"/>
    <c:showDLblsOverMax val="0"/>
  </c:chart>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0445405053710613"/>
          <c:y val="0.0374639769452449"/>
          <c:w val="0.931114445432938"/>
          <c:h val="0.889491025437382"/>
        </c:manualLayout>
      </c:layout>
      <c:barChart>
        <c:barDir val="col"/>
        <c:grouping val="clustered"/>
        <c:varyColors val="0"/>
        <c:ser>
          <c:idx val="0"/>
          <c:order val="0"/>
          <c:tx>
            <c:strRef>
              <c:f>Sheet12!$N$5</c:f>
              <c:strCache>
                <c:ptCount val="1"/>
                <c:pt idx="0">
                  <c:v>yes</c:v>
                </c:pt>
              </c:strCache>
            </c:strRef>
          </c:tx>
          <c:invertIfNegative val="0"/>
          <c:cat>
            <c:strRef>
              <c:f>Sheet12!$M$6:$M$8</c:f>
              <c:strCache>
                <c:ptCount val="3"/>
                <c:pt idx="0">
                  <c:v>&lt;1985</c:v>
                </c:pt>
                <c:pt idx="1">
                  <c:v>1985-2000</c:v>
                </c:pt>
                <c:pt idx="2">
                  <c:v>&gt;2000</c:v>
                </c:pt>
              </c:strCache>
            </c:strRef>
          </c:cat>
          <c:val>
            <c:numRef>
              <c:f>Sheet12!$N$6:$N$8</c:f>
              <c:numCache>
                <c:formatCode>General</c:formatCode>
                <c:ptCount val="3"/>
                <c:pt idx="0">
                  <c:v>13.0</c:v>
                </c:pt>
                <c:pt idx="1">
                  <c:v>8.0</c:v>
                </c:pt>
                <c:pt idx="2">
                  <c:v>10.0</c:v>
                </c:pt>
              </c:numCache>
            </c:numRef>
          </c:val>
        </c:ser>
        <c:ser>
          <c:idx val="1"/>
          <c:order val="1"/>
          <c:tx>
            <c:strRef>
              <c:f>Sheet12!$O$5</c:f>
              <c:strCache>
                <c:ptCount val="1"/>
                <c:pt idx="0">
                  <c:v>no</c:v>
                </c:pt>
              </c:strCache>
            </c:strRef>
          </c:tx>
          <c:invertIfNegative val="0"/>
          <c:cat>
            <c:strRef>
              <c:f>Sheet12!$M$6:$M$8</c:f>
              <c:strCache>
                <c:ptCount val="3"/>
                <c:pt idx="0">
                  <c:v>&lt;1985</c:v>
                </c:pt>
                <c:pt idx="1">
                  <c:v>1985-2000</c:v>
                </c:pt>
                <c:pt idx="2">
                  <c:v>&gt;2000</c:v>
                </c:pt>
              </c:strCache>
            </c:strRef>
          </c:cat>
          <c:val>
            <c:numRef>
              <c:f>Sheet12!$O$6:$O$8</c:f>
              <c:numCache>
                <c:formatCode>General</c:formatCode>
                <c:ptCount val="3"/>
                <c:pt idx="0">
                  <c:v>10.0</c:v>
                </c:pt>
                <c:pt idx="1">
                  <c:v>4.0</c:v>
                </c:pt>
                <c:pt idx="2">
                  <c:v>13.0</c:v>
                </c:pt>
              </c:numCache>
            </c:numRef>
          </c:val>
        </c:ser>
        <c:ser>
          <c:idx val="2"/>
          <c:order val="2"/>
          <c:tx>
            <c:strRef>
              <c:f>Sheet12!$P$5</c:f>
              <c:strCache>
                <c:ptCount val="1"/>
                <c:pt idx="0">
                  <c:v>impossible</c:v>
                </c:pt>
              </c:strCache>
            </c:strRef>
          </c:tx>
          <c:invertIfNegative val="0"/>
          <c:cat>
            <c:strRef>
              <c:f>Sheet12!$M$6:$M$8</c:f>
              <c:strCache>
                <c:ptCount val="3"/>
                <c:pt idx="0">
                  <c:v>&lt;1985</c:v>
                </c:pt>
                <c:pt idx="1">
                  <c:v>1985-2000</c:v>
                </c:pt>
                <c:pt idx="2">
                  <c:v>&gt;2000</c:v>
                </c:pt>
              </c:strCache>
            </c:strRef>
          </c:cat>
          <c:val>
            <c:numRef>
              <c:f>Sheet12!$P$6:$P$8</c:f>
              <c:numCache>
                <c:formatCode>General</c:formatCode>
                <c:ptCount val="3"/>
                <c:pt idx="0">
                  <c:v>2.0</c:v>
                </c:pt>
                <c:pt idx="1">
                  <c:v>2.0</c:v>
                </c:pt>
                <c:pt idx="2">
                  <c:v>5.0</c:v>
                </c:pt>
              </c:numCache>
            </c:numRef>
          </c:val>
        </c:ser>
        <c:dLbls>
          <c:showLegendKey val="0"/>
          <c:showVal val="0"/>
          <c:showCatName val="0"/>
          <c:showSerName val="0"/>
          <c:showPercent val="0"/>
          <c:showBubbleSize val="0"/>
        </c:dLbls>
        <c:gapWidth val="150"/>
        <c:axId val="2137018952"/>
        <c:axId val="2142507368"/>
      </c:barChart>
      <c:catAx>
        <c:axId val="2137018952"/>
        <c:scaling>
          <c:orientation val="minMax"/>
        </c:scaling>
        <c:delete val="0"/>
        <c:axPos val="b"/>
        <c:majorTickMark val="out"/>
        <c:minorTickMark val="none"/>
        <c:tickLblPos val="nextTo"/>
        <c:crossAx val="2142507368"/>
        <c:crosses val="autoZero"/>
        <c:auto val="1"/>
        <c:lblAlgn val="ctr"/>
        <c:lblOffset val="100"/>
        <c:noMultiLvlLbl val="0"/>
      </c:catAx>
      <c:valAx>
        <c:axId val="2142507368"/>
        <c:scaling>
          <c:orientation val="minMax"/>
        </c:scaling>
        <c:delete val="0"/>
        <c:axPos val="l"/>
        <c:numFmt formatCode="General" sourceLinked="1"/>
        <c:majorTickMark val="out"/>
        <c:minorTickMark val="none"/>
        <c:tickLblPos val="nextTo"/>
        <c:crossAx val="2137018952"/>
        <c:crosses val="autoZero"/>
        <c:crossBetween val="between"/>
      </c:valAx>
    </c:plotArea>
    <c:legend>
      <c:legendPos val="r"/>
      <c:layout>
        <c:manualLayout>
          <c:xMode val="edge"/>
          <c:yMode val="edge"/>
          <c:x val="0.282568947431318"/>
          <c:y val="0.0616011255077265"/>
          <c:w val="0.324513683260081"/>
          <c:h val="0.326365245410606"/>
        </c:manualLayout>
      </c:layout>
      <c:overlay val="0"/>
      <c:txPr>
        <a:bodyPr/>
        <a:lstStyle/>
        <a:p>
          <a:pPr>
            <a:defRPr sz="2000"/>
          </a:pPr>
          <a:endParaRPr lang="en-US"/>
        </a:p>
      </c:txPr>
    </c:legend>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E5F789-8C72-5B45-B150-1A55A9888F27}" type="datetimeFigureOut">
              <a:rPr lang="en-US" smtClean="0"/>
              <a:t>12/10/17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FCC5E45-3EBE-1648-8C70-0DF32DFE2D9F}" type="slidenum">
              <a:rPr lang="en-US" smtClean="0"/>
              <a:t>‹#›</a:t>
            </a:fld>
            <a:endParaRPr lang="en-US"/>
          </a:p>
        </p:txBody>
      </p:sp>
    </p:spTree>
    <p:extLst>
      <p:ext uri="{BB962C8B-B14F-4D97-AF65-F5344CB8AC3E}">
        <p14:creationId xmlns:p14="http://schemas.microsoft.com/office/powerpoint/2010/main" val="201135849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6" name="Shape 7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paper was borne from many years of reading</a:t>
            </a:r>
            <a:r>
              <a:rPr lang="en-US" baseline="0" dirty="0" smtClean="0"/>
              <a:t> grammars of Australian languages, noticing claims about typicality, commonality, or rarity of features, and then doing typology and reconstruction and noticing some exceptions, and then wondering whether the claims of typicality and rarity were really true. In 2013 I taught a class on Australian languages and we collected some claims as part of that class. Grace Brody graduated recently and tested some of them, I then recently updated the database and wrote this paper.</a:t>
            </a:r>
            <a:endParaRPr lang="en-US" dirty="0"/>
          </a:p>
        </p:txBody>
      </p:sp>
      <p:sp>
        <p:nvSpPr>
          <p:cNvPr id="4" name="Slide Number Placeholder 3"/>
          <p:cNvSpPr>
            <a:spLocks noGrp="1"/>
          </p:cNvSpPr>
          <p:nvPr>
            <p:ph type="sldNum" sz="quarter" idx="10"/>
          </p:nvPr>
        </p:nvSpPr>
        <p:spPr/>
        <p:txBody>
          <a:bodyPr/>
          <a:lstStyle/>
          <a:p>
            <a:fld id="{9FCC5E45-3EBE-1648-8C70-0DF32DFE2D9F}" type="slidenum">
              <a:rPr lang="en-US" smtClean="0"/>
              <a:t>2</a:t>
            </a:fld>
            <a:endParaRPr lang="en-US"/>
          </a:p>
        </p:txBody>
      </p:sp>
    </p:spTree>
    <p:extLst>
      <p:ext uri="{BB962C8B-B14F-4D97-AF65-F5344CB8AC3E}">
        <p14:creationId xmlns:p14="http://schemas.microsoft.com/office/powerpoint/2010/main" val="28973837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FCC5E45-3EBE-1648-8C70-0DF32DFE2D9F}" type="slidenum">
              <a:rPr lang="en-US" smtClean="0"/>
              <a:t>3</a:t>
            </a:fld>
            <a:endParaRPr lang="en-US"/>
          </a:p>
        </p:txBody>
      </p:sp>
    </p:spTree>
    <p:extLst>
      <p:ext uri="{BB962C8B-B14F-4D97-AF65-F5344CB8AC3E}">
        <p14:creationId xmlns:p14="http://schemas.microsoft.com/office/powerpoint/2010/main" val="8590653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ie</a:t>
            </a:r>
            <a:r>
              <a:rPr lang="en-US" baseline="0" dirty="0" smtClean="0"/>
              <a:t> focusing not on the results of well constructed typological surveys across the country, </a:t>
            </a:r>
            <a:endParaRPr lang="en-US" dirty="0"/>
          </a:p>
        </p:txBody>
      </p:sp>
      <p:sp>
        <p:nvSpPr>
          <p:cNvPr id="4" name="Slide Number Placeholder 3"/>
          <p:cNvSpPr>
            <a:spLocks noGrp="1"/>
          </p:cNvSpPr>
          <p:nvPr>
            <p:ph type="sldNum" sz="quarter" idx="10"/>
          </p:nvPr>
        </p:nvSpPr>
        <p:spPr/>
        <p:txBody>
          <a:bodyPr/>
          <a:lstStyle/>
          <a:p>
            <a:fld id="{9FCC5E45-3EBE-1648-8C70-0DF32DFE2D9F}" type="slidenum">
              <a:rPr lang="en-US" smtClean="0"/>
              <a:t>6</a:t>
            </a:fld>
            <a:endParaRPr lang="en-US"/>
          </a:p>
        </p:txBody>
      </p:sp>
    </p:spTree>
    <p:extLst>
      <p:ext uri="{BB962C8B-B14F-4D97-AF65-F5344CB8AC3E}">
        <p14:creationId xmlns:p14="http://schemas.microsoft.com/office/powerpoint/2010/main" val="30649464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FCC5E45-3EBE-1648-8C70-0DF32DFE2D9F}" type="slidenum">
              <a:rPr lang="en-US" smtClean="0"/>
              <a:t>7</a:t>
            </a:fld>
            <a:endParaRPr lang="en-US"/>
          </a:p>
        </p:txBody>
      </p:sp>
    </p:spTree>
    <p:extLst>
      <p:ext uri="{BB962C8B-B14F-4D97-AF65-F5344CB8AC3E}">
        <p14:creationId xmlns:p14="http://schemas.microsoft.com/office/powerpoint/2010/main" val="5450966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concentrated on published and samizdat/grey lit </a:t>
            </a:r>
            <a:r>
              <a:rPr lang="en-US" dirty="0" smtClean="0"/>
              <a:t>sources; full terms list</a:t>
            </a:r>
            <a:r>
              <a:rPr lang="en-US" baseline="0" dirty="0" smtClean="0"/>
              <a:t> is below</a:t>
            </a:r>
            <a:endParaRPr lang="en-US" dirty="0"/>
          </a:p>
        </p:txBody>
      </p:sp>
      <p:sp>
        <p:nvSpPr>
          <p:cNvPr id="4" name="Slide Number Placeholder 3"/>
          <p:cNvSpPr>
            <a:spLocks noGrp="1"/>
          </p:cNvSpPr>
          <p:nvPr>
            <p:ph type="sldNum" sz="quarter" idx="10"/>
          </p:nvPr>
        </p:nvSpPr>
        <p:spPr/>
        <p:txBody>
          <a:bodyPr/>
          <a:lstStyle/>
          <a:p>
            <a:fld id="{9FCC5E45-3EBE-1648-8C70-0DF32DFE2D9F}" type="slidenum">
              <a:rPr lang="en-US" smtClean="0"/>
              <a:t>10</a:t>
            </a:fld>
            <a:endParaRPr lang="en-US"/>
          </a:p>
        </p:txBody>
      </p:sp>
    </p:spTree>
    <p:extLst>
      <p:ext uri="{BB962C8B-B14F-4D97-AF65-F5344CB8AC3E}">
        <p14:creationId xmlns:p14="http://schemas.microsoft.com/office/powerpoint/2010/main" val="19044213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Archival work + fieldwork</a:t>
            </a:r>
          </a:p>
          <a:p>
            <a:endParaRPr lang="en-US" dirty="0"/>
          </a:p>
        </p:txBody>
      </p:sp>
    </p:spTree>
    <p:extLst>
      <p:ext uri="{BB962C8B-B14F-4D97-AF65-F5344CB8AC3E}">
        <p14:creationId xmlns:p14="http://schemas.microsoft.com/office/powerpoint/2010/main" val="41922728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Lots of different authors;</a:t>
            </a:r>
            <a:r>
              <a:rPr lang="en-US" baseline="0" dirty="0" smtClean="0"/>
              <a:t> top people are Dixon, Goddard, Evans, Capell, </a:t>
            </a:r>
            <a:r>
              <a:rPr lang="en-US" baseline="0" dirty="0" smtClean="0"/>
              <a:t>Austin (repeated everything that follows, leaving out Dixon, and the results are very similar)</a:t>
            </a:r>
            <a:endParaRPr lang="en-US" dirty="0"/>
          </a:p>
        </p:txBody>
      </p:sp>
      <p:sp>
        <p:nvSpPr>
          <p:cNvPr id="4" name="Slide Number Placeholder 3"/>
          <p:cNvSpPr>
            <a:spLocks noGrp="1"/>
          </p:cNvSpPr>
          <p:nvPr>
            <p:ph type="sldNum" sz="quarter" idx="10"/>
          </p:nvPr>
        </p:nvSpPr>
        <p:spPr/>
        <p:txBody>
          <a:bodyPr/>
          <a:lstStyle/>
          <a:p>
            <a:fld id="{9FCC5E45-3EBE-1648-8C70-0DF32DFE2D9F}" type="slidenum">
              <a:rPr lang="en-US" smtClean="0"/>
              <a:t>15</a:t>
            </a:fld>
            <a:endParaRPr lang="en-US"/>
          </a:p>
        </p:txBody>
      </p:sp>
    </p:spTree>
    <p:extLst>
      <p:ext uri="{BB962C8B-B14F-4D97-AF65-F5344CB8AC3E}">
        <p14:creationId xmlns:p14="http://schemas.microsoft.com/office/powerpoint/2010/main" val="41016462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of</a:t>
            </a:r>
            <a:r>
              <a:rPr lang="en-US" baseline="0" dirty="0" smtClean="0"/>
              <a:t> claims </a:t>
            </a:r>
            <a:r>
              <a:rPr lang="en-US" baseline="0" dirty="0" err="1" smtClean="0"/>
              <a:t>vs</a:t>
            </a:r>
            <a:r>
              <a:rPr lang="en-US" baseline="0" dirty="0" smtClean="0"/>
              <a:t> source of authors)</a:t>
            </a:r>
            <a:endParaRPr lang="en-US" dirty="0"/>
          </a:p>
        </p:txBody>
      </p:sp>
      <p:sp>
        <p:nvSpPr>
          <p:cNvPr id="4" name="Slide Number Placeholder 3"/>
          <p:cNvSpPr>
            <a:spLocks noGrp="1"/>
          </p:cNvSpPr>
          <p:nvPr>
            <p:ph type="sldNum" sz="quarter" idx="10"/>
          </p:nvPr>
        </p:nvSpPr>
        <p:spPr/>
        <p:txBody>
          <a:bodyPr/>
          <a:lstStyle/>
          <a:p>
            <a:fld id="{9FCC5E45-3EBE-1648-8C70-0DF32DFE2D9F}" type="slidenum">
              <a:rPr lang="en-US" smtClean="0"/>
              <a:t>17</a:t>
            </a:fld>
            <a:endParaRPr lang="en-US"/>
          </a:p>
        </p:txBody>
      </p:sp>
    </p:spTree>
    <p:extLst>
      <p:ext uri="{BB962C8B-B14F-4D97-AF65-F5344CB8AC3E}">
        <p14:creationId xmlns:p14="http://schemas.microsoft.com/office/powerpoint/2010/main" val="8450996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That is, these are claims being made by Australianists about the languages we work on.</a:t>
            </a:r>
            <a:endParaRPr lang="en-US" dirty="0"/>
          </a:p>
        </p:txBody>
      </p:sp>
      <p:sp>
        <p:nvSpPr>
          <p:cNvPr id="4" name="Slide Number Placeholder 3"/>
          <p:cNvSpPr>
            <a:spLocks noGrp="1"/>
          </p:cNvSpPr>
          <p:nvPr>
            <p:ph type="sldNum" sz="quarter" idx="10"/>
          </p:nvPr>
        </p:nvSpPr>
        <p:spPr/>
        <p:txBody>
          <a:bodyPr/>
          <a:lstStyle/>
          <a:p>
            <a:fld id="{9FCC5E45-3EBE-1648-8C70-0DF32DFE2D9F}" type="slidenum">
              <a:rPr lang="en-US" smtClean="0"/>
              <a:t>18</a:t>
            </a:fld>
            <a:endParaRPr lang="en-US"/>
          </a:p>
        </p:txBody>
      </p:sp>
    </p:spTree>
    <p:extLst>
      <p:ext uri="{BB962C8B-B14F-4D97-AF65-F5344CB8AC3E}">
        <p14:creationId xmlns:p14="http://schemas.microsoft.com/office/powerpoint/2010/main" val="12451510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we’re talking a lot more about how the languages of Australia have</a:t>
            </a:r>
            <a:r>
              <a:rPr lang="en-US" baseline="0" dirty="0" smtClean="0"/>
              <a:t> stuff in common than how different they are.</a:t>
            </a:r>
            <a:endParaRPr lang="en-US" dirty="0"/>
          </a:p>
        </p:txBody>
      </p:sp>
      <p:sp>
        <p:nvSpPr>
          <p:cNvPr id="4" name="Slide Number Placeholder 3"/>
          <p:cNvSpPr>
            <a:spLocks noGrp="1"/>
          </p:cNvSpPr>
          <p:nvPr>
            <p:ph type="sldNum" sz="quarter" idx="10"/>
          </p:nvPr>
        </p:nvSpPr>
        <p:spPr/>
        <p:txBody>
          <a:bodyPr/>
          <a:lstStyle/>
          <a:p>
            <a:fld id="{9FCC5E45-3EBE-1648-8C70-0DF32DFE2D9F}" type="slidenum">
              <a:rPr lang="en-US" smtClean="0"/>
              <a:t>21</a:t>
            </a:fld>
            <a:endParaRPr lang="en-US"/>
          </a:p>
        </p:txBody>
      </p:sp>
    </p:spTree>
    <p:extLst>
      <p:ext uri="{BB962C8B-B14F-4D97-AF65-F5344CB8AC3E}">
        <p14:creationId xmlns:p14="http://schemas.microsoft.com/office/powerpoint/2010/main" val="23932869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relatively more of the claims about  rarity are</a:t>
            </a:r>
            <a:r>
              <a:rPr lang="en-US" baseline="0" dirty="0" smtClean="0"/>
              <a:t> in phonology (usually in the context of Arandic and Paman, though). Syntax and morphology overwhelmingly are about what the languages have in common.</a:t>
            </a:r>
            <a:endParaRPr lang="en-US" dirty="0"/>
          </a:p>
        </p:txBody>
      </p:sp>
      <p:sp>
        <p:nvSpPr>
          <p:cNvPr id="4" name="Slide Number Placeholder 3"/>
          <p:cNvSpPr>
            <a:spLocks noGrp="1"/>
          </p:cNvSpPr>
          <p:nvPr>
            <p:ph type="sldNum" sz="quarter" idx="10"/>
          </p:nvPr>
        </p:nvSpPr>
        <p:spPr/>
        <p:txBody>
          <a:bodyPr/>
          <a:lstStyle/>
          <a:p>
            <a:fld id="{9FCC5E45-3EBE-1648-8C70-0DF32DFE2D9F}" type="slidenum">
              <a:rPr lang="en-US" smtClean="0"/>
              <a:t>22</a:t>
            </a:fld>
            <a:endParaRPr lang="en-US"/>
          </a:p>
        </p:txBody>
      </p:sp>
    </p:spTree>
    <p:extLst>
      <p:ext uri="{BB962C8B-B14F-4D97-AF65-F5344CB8AC3E}">
        <p14:creationId xmlns:p14="http://schemas.microsoft.com/office/powerpoint/2010/main" val="24196469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ost</a:t>
            </a:r>
            <a:r>
              <a:rPr lang="en-US" dirty="0" smtClean="0"/>
              <a:t> claims</a:t>
            </a:r>
            <a:r>
              <a:rPr lang="en-US" baseline="0" dirty="0" smtClean="0"/>
              <a:t> testable with data already collected for other purposes; harder to test some of the claims in syntax.</a:t>
            </a:r>
            <a:endParaRPr lang="en-US" dirty="0"/>
          </a:p>
        </p:txBody>
      </p:sp>
      <p:sp>
        <p:nvSpPr>
          <p:cNvPr id="4" name="Slide Number Placeholder 3"/>
          <p:cNvSpPr>
            <a:spLocks noGrp="1"/>
          </p:cNvSpPr>
          <p:nvPr>
            <p:ph type="sldNum" sz="quarter" idx="10"/>
          </p:nvPr>
        </p:nvSpPr>
        <p:spPr/>
        <p:txBody>
          <a:bodyPr/>
          <a:lstStyle/>
          <a:p>
            <a:fld id="{9FCC5E45-3EBE-1648-8C70-0DF32DFE2D9F}" type="slidenum">
              <a:rPr lang="en-US" smtClean="0"/>
              <a:t>24</a:t>
            </a:fld>
            <a:endParaRPr lang="en-US"/>
          </a:p>
        </p:txBody>
      </p:sp>
    </p:spTree>
    <p:extLst>
      <p:ext uri="{BB962C8B-B14F-4D97-AF65-F5344CB8AC3E}">
        <p14:creationId xmlns:p14="http://schemas.microsoft.com/office/powerpoint/2010/main" val="6188731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US" dirty="0" smtClean="0"/>
              <a:t>lyrebird</a:t>
            </a:r>
            <a:r>
              <a:rPr lang="en-US" baseline="0" dirty="0" smtClean="0"/>
              <a:t> pic, for pun??</a:t>
            </a: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based on 69 out of the 89</a:t>
            </a:r>
            <a:r>
              <a:rPr lang="en-US" baseline="0" dirty="0" smtClean="0"/>
              <a:t> claims; the remaining 20 are testable in principle but we haven’t got the data to test them yet.</a:t>
            </a:r>
            <a:endParaRPr lang="en-US" dirty="0"/>
          </a:p>
        </p:txBody>
      </p:sp>
      <p:sp>
        <p:nvSpPr>
          <p:cNvPr id="4" name="Slide Number Placeholder 3"/>
          <p:cNvSpPr>
            <a:spLocks noGrp="1"/>
          </p:cNvSpPr>
          <p:nvPr>
            <p:ph type="sldNum" sz="quarter" idx="10"/>
          </p:nvPr>
        </p:nvSpPr>
        <p:spPr/>
        <p:txBody>
          <a:bodyPr/>
          <a:lstStyle/>
          <a:p>
            <a:fld id="{9FCC5E45-3EBE-1648-8C70-0DF32DFE2D9F}" type="slidenum">
              <a:rPr lang="en-US" smtClean="0"/>
              <a:t>26</a:t>
            </a:fld>
            <a:endParaRPr lang="en-US"/>
          </a:p>
        </p:txBody>
      </p:sp>
    </p:spTree>
    <p:extLst>
      <p:ext uri="{BB962C8B-B14F-4D97-AF65-F5344CB8AC3E}">
        <p14:creationId xmlns:p14="http://schemas.microsoft.com/office/powerpoint/2010/main" val="27322353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examples</a:t>
            </a:r>
            <a:endParaRPr lang="en-US" dirty="0"/>
          </a:p>
        </p:txBody>
      </p:sp>
      <p:sp>
        <p:nvSpPr>
          <p:cNvPr id="4" name="Slide Number Placeholder 3"/>
          <p:cNvSpPr>
            <a:spLocks noGrp="1"/>
          </p:cNvSpPr>
          <p:nvPr>
            <p:ph type="sldNum" sz="quarter" idx="10"/>
          </p:nvPr>
        </p:nvSpPr>
        <p:spPr/>
        <p:txBody>
          <a:bodyPr/>
          <a:lstStyle/>
          <a:p>
            <a:fld id="{9FCC5E45-3EBE-1648-8C70-0DF32DFE2D9F}" type="slidenum">
              <a:rPr lang="en-US" smtClean="0"/>
              <a:t>28</a:t>
            </a:fld>
            <a:endParaRPr lang="en-US"/>
          </a:p>
        </p:txBody>
      </p:sp>
    </p:spTree>
    <p:extLst>
      <p:ext uri="{BB962C8B-B14F-4D97-AF65-F5344CB8AC3E}">
        <p14:creationId xmlns:p14="http://schemas.microsoft.com/office/powerpoint/2010/main" val="29038245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words with final </a:t>
            </a:r>
            <a:r>
              <a:rPr lang="en-US" dirty="0" err="1" smtClean="0"/>
              <a:t>ŋ</a:t>
            </a:r>
            <a:r>
              <a:rPr lang="en-US" dirty="0" smtClean="0"/>
              <a:t> recorded in Chirila</a:t>
            </a:r>
            <a:endParaRPr lang="en-US" dirty="0"/>
          </a:p>
        </p:txBody>
      </p:sp>
      <p:sp>
        <p:nvSpPr>
          <p:cNvPr id="4" name="Slide Number Placeholder 3"/>
          <p:cNvSpPr>
            <a:spLocks noGrp="1"/>
          </p:cNvSpPr>
          <p:nvPr>
            <p:ph type="sldNum" sz="quarter" idx="10"/>
          </p:nvPr>
        </p:nvSpPr>
        <p:spPr/>
        <p:txBody>
          <a:bodyPr/>
          <a:lstStyle/>
          <a:p>
            <a:fld id="{9FCC5E45-3EBE-1648-8C70-0DF32DFE2D9F}" type="slidenum">
              <a:rPr lang="en-US" smtClean="0"/>
              <a:t>32</a:t>
            </a:fld>
            <a:endParaRPr lang="en-US"/>
          </a:p>
        </p:txBody>
      </p:sp>
    </p:spTree>
    <p:extLst>
      <p:ext uri="{BB962C8B-B14F-4D97-AF65-F5344CB8AC3E}">
        <p14:creationId xmlns:p14="http://schemas.microsoft.com/office/powerpoint/2010/main" val="3027013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BUT substantial number of languages allow </a:t>
            </a:r>
            <a:r>
              <a:rPr lang="en-US" dirty="0" err="1" smtClean="0"/>
              <a:t>Adj</a:t>
            </a:r>
            <a:r>
              <a:rPr lang="en-US" dirty="0" smtClean="0"/>
              <a:t> noun order, and some have both.</a:t>
            </a:r>
            <a:endParaRPr lang="en-US" dirty="0"/>
          </a:p>
        </p:txBody>
      </p:sp>
      <p:sp>
        <p:nvSpPr>
          <p:cNvPr id="4" name="Slide Number Placeholder 3"/>
          <p:cNvSpPr>
            <a:spLocks noGrp="1"/>
          </p:cNvSpPr>
          <p:nvPr>
            <p:ph type="sldNum" sz="quarter" idx="10"/>
          </p:nvPr>
        </p:nvSpPr>
        <p:spPr/>
        <p:txBody>
          <a:bodyPr/>
          <a:lstStyle/>
          <a:p>
            <a:fld id="{9FCC5E45-3EBE-1648-8C70-0DF32DFE2D9F}" type="slidenum">
              <a:rPr lang="en-US" smtClean="0"/>
              <a:t>33</a:t>
            </a:fld>
            <a:endParaRPr lang="en-US"/>
          </a:p>
        </p:txBody>
      </p:sp>
    </p:spTree>
    <p:extLst>
      <p:ext uri="{BB962C8B-B14F-4D97-AF65-F5344CB8AC3E}">
        <p14:creationId xmlns:p14="http://schemas.microsoft.com/office/powerpoint/2010/main" val="1837350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could propose some cutoff, but the point isn’t so much about precise numbers (that’s what numbers are for), and more about</a:t>
            </a:r>
            <a:r>
              <a:rPr lang="en-US" baseline="0" dirty="0" smtClean="0"/>
              <a:t> how the imprecision of these quantifiers reinforces assumptions of uniformity. [</a:t>
            </a:r>
            <a:r>
              <a:rPr lang="en-US" baseline="0" dirty="0" err="1" smtClean="0"/>
              <a:t>sg</a:t>
            </a:r>
            <a:r>
              <a:rPr lang="en-US" baseline="0" dirty="0" smtClean="0"/>
              <a:t>, dl, </a:t>
            </a:r>
            <a:r>
              <a:rPr lang="en-US" baseline="0" dirty="0" err="1" smtClean="0"/>
              <a:t>pl</a:t>
            </a:r>
            <a:r>
              <a:rPr lang="en-US" baseline="0" dirty="0" smtClean="0"/>
              <a:t>]. Questions example if time.</a:t>
            </a:r>
            <a:endParaRPr lang="en-US" dirty="0"/>
          </a:p>
        </p:txBody>
      </p:sp>
      <p:sp>
        <p:nvSpPr>
          <p:cNvPr id="4" name="Slide Number Placeholder 3"/>
          <p:cNvSpPr>
            <a:spLocks noGrp="1"/>
          </p:cNvSpPr>
          <p:nvPr>
            <p:ph type="sldNum" sz="quarter" idx="10"/>
          </p:nvPr>
        </p:nvSpPr>
        <p:spPr/>
        <p:txBody>
          <a:bodyPr/>
          <a:lstStyle/>
          <a:p>
            <a:fld id="{9FCC5E45-3EBE-1648-8C70-0DF32DFE2D9F}" type="slidenum">
              <a:rPr lang="en-US" smtClean="0"/>
              <a:t>37</a:t>
            </a:fld>
            <a:endParaRPr lang="en-US"/>
          </a:p>
        </p:txBody>
      </p:sp>
    </p:spTree>
    <p:extLst>
      <p:ext uri="{BB962C8B-B14F-4D97-AF65-F5344CB8AC3E}">
        <p14:creationId xmlns:p14="http://schemas.microsoft.com/office/powerpoint/2010/main" val="10257181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 really... </a:t>
            </a:r>
            <a:r>
              <a:rPr lang="mr-IN" dirty="0" smtClean="0"/>
              <a:t>–</a:t>
            </a:r>
            <a:r>
              <a:rPr lang="en-US" dirty="0" smtClean="0"/>
              <a:t> volume</a:t>
            </a:r>
            <a:r>
              <a:rPr lang="en-US" baseline="0" dirty="0" smtClean="0"/>
              <a:t> of claims isn’t going up, and number of errors is about the same, or rising.</a:t>
            </a:r>
            <a:endParaRPr lang="en-US" dirty="0"/>
          </a:p>
        </p:txBody>
      </p:sp>
      <p:sp>
        <p:nvSpPr>
          <p:cNvPr id="4" name="Slide Number Placeholder 3"/>
          <p:cNvSpPr>
            <a:spLocks noGrp="1"/>
          </p:cNvSpPr>
          <p:nvPr>
            <p:ph type="sldNum" sz="quarter" idx="10"/>
          </p:nvPr>
        </p:nvSpPr>
        <p:spPr/>
        <p:txBody>
          <a:bodyPr/>
          <a:lstStyle/>
          <a:p>
            <a:fld id="{9FCC5E45-3EBE-1648-8C70-0DF32DFE2D9F}" type="slidenum">
              <a:rPr lang="en-US" smtClean="0"/>
              <a:t>38</a:t>
            </a:fld>
            <a:endParaRPr lang="en-US"/>
          </a:p>
        </p:txBody>
      </p:sp>
    </p:spTree>
    <p:extLst>
      <p:ext uri="{BB962C8B-B14F-4D97-AF65-F5344CB8AC3E}">
        <p14:creationId xmlns:p14="http://schemas.microsoft.com/office/powerpoint/2010/main" val="10793125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reinforced by idea that the languages are similar in morphological profile and inventory (and are genealogically related), and so are probably similar in other ways as well. </a:t>
            </a:r>
            <a:endParaRPr lang="en-US" dirty="0"/>
          </a:p>
        </p:txBody>
      </p:sp>
      <p:sp>
        <p:nvSpPr>
          <p:cNvPr id="4" name="Slide Number Placeholder 3"/>
          <p:cNvSpPr>
            <a:spLocks noGrp="1"/>
          </p:cNvSpPr>
          <p:nvPr>
            <p:ph type="sldNum" sz="quarter" idx="10"/>
          </p:nvPr>
        </p:nvSpPr>
        <p:spPr/>
        <p:txBody>
          <a:bodyPr/>
          <a:lstStyle/>
          <a:p>
            <a:fld id="{9FCC5E45-3EBE-1648-8C70-0DF32DFE2D9F}" type="slidenum">
              <a:rPr lang="en-US" smtClean="0"/>
              <a:t>39</a:t>
            </a:fld>
            <a:endParaRPr lang="en-US"/>
          </a:p>
        </p:txBody>
      </p:sp>
    </p:spTree>
    <p:extLst>
      <p:ext uri="{BB962C8B-B14F-4D97-AF65-F5344CB8AC3E}">
        <p14:creationId xmlns:p14="http://schemas.microsoft.com/office/powerpoint/2010/main" val="11979985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88428ED-8E94-6748-8F0F-33259391A5D9}" type="datetimeFigureOut">
              <a:rPr lang="en-US" smtClean="0"/>
              <a:t>12/10/17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6D7010-84F2-CB48-9C01-E963FE98A500}" type="slidenum">
              <a:rPr lang="en-US" smtClean="0"/>
              <a:t>‹#›</a:t>
            </a:fld>
            <a:endParaRPr lang="en-US"/>
          </a:p>
        </p:txBody>
      </p:sp>
    </p:spTree>
    <p:extLst>
      <p:ext uri="{BB962C8B-B14F-4D97-AF65-F5344CB8AC3E}">
        <p14:creationId xmlns:p14="http://schemas.microsoft.com/office/powerpoint/2010/main" val="34048810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8428ED-8E94-6748-8F0F-33259391A5D9}" type="datetimeFigureOut">
              <a:rPr lang="en-US" smtClean="0"/>
              <a:t>12/10/17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6D7010-84F2-CB48-9C01-E963FE98A500}" type="slidenum">
              <a:rPr lang="en-US" smtClean="0"/>
              <a:t>‹#›</a:t>
            </a:fld>
            <a:endParaRPr lang="en-US"/>
          </a:p>
        </p:txBody>
      </p:sp>
    </p:spTree>
    <p:extLst>
      <p:ext uri="{BB962C8B-B14F-4D97-AF65-F5344CB8AC3E}">
        <p14:creationId xmlns:p14="http://schemas.microsoft.com/office/powerpoint/2010/main" val="3347874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88428ED-8E94-6748-8F0F-33259391A5D9}" type="datetimeFigureOut">
              <a:rPr lang="en-US" smtClean="0"/>
              <a:t>12/10/17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6D7010-84F2-CB48-9C01-E963FE98A500}" type="slidenum">
              <a:rPr lang="en-US" smtClean="0"/>
              <a:t>‹#›</a:t>
            </a:fld>
            <a:endParaRPr lang="en-US"/>
          </a:p>
        </p:txBody>
      </p:sp>
    </p:spTree>
    <p:extLst>
      <p:ext uri="{BB962C8B-B14F-4D97-AF65-F5344CB8AC3E}">
        <p14:creationId xmlns:p14="http://schemas.microsoft.com/office/powerpoint/2010/main" val="30450769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88428ED-8E94-6748-8F0F-33259391A5D9}" type="datetimeFigureOut">
              <a:rPr lang="en-US" smtClean="0"/>
              <a:t>12/10/17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6D7010-84F2-CB48-9C01-E963FE98A500}" type="slidenum">
              <a:rPr lang="en-US" smtClean="0"/>
              <a:t>‹#›</a:t>
            </a:fld>
            <a:endParaRPr lang="en-US"/>
          </a:p>
        </p:txBody>
      </p:sp>
    </p:spTree>
    <p:extLst>
      <p:ext uri="{BB962C8B-B14F-4D97-AF65-F5344CB8AC3E}">
        <p14:creationId xmlns:p14="http://schemas.microsoft.com/office/powerpoint/2010/main" val="33250906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88428ED-8E94-6748-8F0F-33259391A5D9}" type="datetimeFigureOut">
              <a:rPr lang="en-US" smtClean="0"/>
              <a:t>12/10/17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A6D7010-84F2-CB48-9C01-E963FE98A500}" type="slidenum">
              <a:rPr lang="en-US" smtClean="0"/>
              <a:t>‹#›</a:t>
            </a:fld>
            <a:endParaRPr lang="en-US"/>
          </a:p>
        </p:txBody>
      </p:sp>
    </p:spTree>
    <p:extLst>
      <p:ext uri="{BB962C8B-B14F-4D97-AF65-F5344CB8AC3E}">
        <p14:creationId xmlns:p14="http://schemas.microsoft.com/office/powerpoint/2010/main" val="17248534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88428ED-8E94-6748-8F0F-33259391A5D9}" type="datetimeFigureOut">
              <a:rPr lang="en-US" smtClean="0"/>
              <a:t>12/10/17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A6D7010-84F2-CB48-9C01-E963FE98A500}" type="slidenum">
              <a:rPr lang="en-US" smtClean="0"/>
              <a:t>‹#›</a:t>
            </a:fld>
            <a:endParaRPr lang="en-US"/>
          </a:p>
        </p:txBody>
      </p:sp>
    </p:spTree>
    <p:extLst>
      <p:ext uri="{BB962C8B-B14F-4D97-AF65-F5344CB8AC3E}">
        <p14:creationId xmlns:p14="http://schemas.microsoft.com/office/powerpoint/2010/main" val="35276387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8428ED-8E94-6748-8F0F-33259391A5D9}" type="datetimeFigureOut">
              <a:rPr lang="en-US" smtClean="0"/>
              <a:t>12/10/17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A6D7010-84F2-CB48-9C01-E963FE98A500}" type="slidenum">
              <a:rPr lang="en-US" smtClean="0"/>
              <a:t>‹#›</a:t>
            </a:fld>
            <a:endParaRPr lang="en-US"/>
          </a:p>
        </p:txBody>
      </p:sp>
    </p:spTree>
    <p:extLst>
      <p:ext uri="{BB962C8B-B14F-4D97-AF65-F5344CB8AC3E}">
        <p14:creationId xmlns:p14="http://schemas.microsoft.com/office/powerpoint/2010/main" val="37899245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8428ED-8E94-6748-8F0F-33259391A5D9}" type="datetimeFigureOut">
              <a:rPr lang="en-US" smtClean="0"/>
              <a:t>12/10/17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6D7010-84F2-CB48-9C01-E963FE98A500}" type="slidenum">
              <a:rPr lang="en-US" smtClean="0"/>
              <a:t>‹#›</a:t>
            </a:fld>
            <a:endParaRPr lang="en-US"/>
          </a:p>
        </p:txBody>
      </p:sp>
    </p:spTree>
    <p:extLst>
      <p:ext uri="{BB962C8B-B14F-4D97-AF65-F5344CB8AC3E}">
        <p14:creationId xmlns:p14="http://schemas.microsoft.com/office/powerpoint/2010/main" val="2412819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8428ED-8E94-6748-8F0F-33259391A5D9}" type="datetimeFigureOut">
              <a:rPr lang="en-US" smtClean="0"/>
              <a:t>12/10/17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6D7010-84F2-CB48-9C01-E963FE98A500}" type="slidenum">
              <a:rPr lang="en-US" smtClean="0"/>
              <a:t>‹#›</a:t>
            </a:fld>
            <a:endParaRPr lang="en-US"/>
          </a:p>
        </p:txBody>
      </p:sp>
    </p:spTree>
    <p:extLst>
      <p:ext uri="{BB962C8B-B14F-4D97-AF65-F5344CB8AC3E}">
        <p14:creationId xmlns:p14="http://schemas.microsoft.com/office/powerpoint/2010/main" val="9007974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8428ED-8E94-6748-8F0F-33259391A5D9}" type="datetimeFigureOut">
              <a:rPr lang="en-US" smtClean="0"/>
              <a:t>12/10/17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6D7010-84F2-CB48-9C01-E963FE98A500}" type="slidenum">
              <a:rPr lang="en-US" smtClean="0"/>
              <a:t>‹#›</a:t>
            </a:fld>
            <a:endParaRPr lang="en-US"/>
          </a:p>
        </p:txBody>
      </p:sp>
    </p:spTree>
    <p:extLst>
      <p:ext uri="{BB962C8B-B14F-4D97-AF65-F5344CB8AC3E}">
        <p14:creationId xmlns:p14="http://schemas.microsoft.com/office/powerpoint/2010/main" val="4204669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8428ED-8E94-6748-8F0F-33259391A5D9}" type="datetimeFigureOut">
              <a:rPr lang="en-US" smtClean="0"/>
              <a:t>12/10/17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6D7010-84F2-CB48-9C01-E963FE98A500}" type="slidenum">
              <a:rPr lang="en-US" smtClean="0"/>
              <a:t>‹#›</a:t>
            </a:fld>
            <a:endParaRPr lang="en-US"/>
          </a:p>
        </p:txBody>
      </p:sp>
    </p:spTree>
    <p:extLst>
      <p:ext uri="{BB962C8B-B14F-4D97-AF65-F5344CB8AC3E}">
        <p14:creationId xmlns:p14="http://schemas.microsoft.com/office/powerpoint/2010/main" val="3689318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p:spTree>
      <p:nvGrpSpPr>
        <p:cNvPr id="1" name="Shape 8"/>
        <p:cNvGrpSpPr/>
        <p:nvPr/>
      </p:nvGrpSpPr>
      <p:grpSpPr>
        <a:xfrm>
          <a:off x="0" y="0"/>
          <a:ext cx="0" cy="0"/>
          <a:chOff x="0" y="0"/>
          <a:chExt cx="0" cy="0"/>
        </a:xfrm>
      </p:grpSpPr>
      <p:sp>
        <p:nvSpPr>
          <p:cNvPr id="9" name="Shape 9"/>
          <p:cNvSpPr txBox="1">
            <a:spLocks noGrp="1"/>
          </p:cNvSpPr>
          <p:nvPr>
            <p:ph type="ctrTitle"/>
          </p:nvPr>
        </p:nvSpPr>
        <p:spPr>
          <a:xfrm>
            <a:off x="721425" y="3785246"/>
            <a:ext cx="5216699" cy="1546500"/>
          </a:xfrm>
          <a:prstGeom prst="rect">
            <a:avLst/>
          </a:prstGeom>
        </p:spPr>
        <p:txBody>
          <a:bodyPr lIns="91425" tIns="91425" rIns="91425" bIns="91425" anchor="t" anchorCtr="0"/>
          <a:lstStyle>
            <a:lvl1pPr lvl="0">
              <a:spcBef>
                <a:spcPts val="0"/>
              </a:spcBef>
              <a:buClr>
                <a:srgbClr val="2185C5"/>
              </a:buClr>
              <a:buSzPct val="100000"/>
              <a:defRPr sz="4800">
                <a:solidFill>
                  <a:srgbClr val="2185C5"/>
                </a:solidFill>
              </a:defRPr>
            </a:lvl1pPr>
            <a:lvl2pPr lvl="1">
              <a:spcBef>
                <a:spcPts val="0"/>
              </a:spcBef>
              <a:buClr>
                <a:srgbClr val="2185C5"/>
              </a:buClr>
              <a:buSzPct val="100000"/>
              <a:defRPr sz="4800">
                <a:solidFill>
                  <a:srgbClr val="2185C5"/>
                </a:solidFill>
              </a:defRPr>
            </a:lvl2pPr>
            <a:lvl3pPr lvl="2">
              <a:spcBef>
                <a:spcPts val="0"/>
              </a:spcBef>
              <a:buClr>
                <a:srgbClr val="2185C5"/>
              </a:buClr>
              <a:buSzPct val="100000"/>
              <a:defRPr sz="4800">
                <a:solidFill>
                  <a:srgbClr val="2185C5"/>
                </a:solidFill>
              </a:defRPr>
            </a:lvl3pPr>
            <a:lvl4pPr lvl="3">
              <a:spcBef>
                <a:spcPts val="0"/>
              </a:spcBef>
              <a:buClr>
                <a:srgbClr val="2185C5"/>
              </a:buClr>
              <a:buSzPct val="100000"/>
              <a:defRPr sz="4800">
                <a:solidFill>
                  <a:srgbClr val="2185C5"/>
                </a:solidFill>
              </a:defRPr>
            </a:lvl4pPr>
            <a:lvl5pPr lvl="4">
              <a:spcBef>
                <a:spcPts val="0"/>
              </a:spcBef>
              <a:buClr>
                <a:srgbClr val="2185C5"/>
              </a:buClr>
              <a:buSzPct val="100000"/>
              <a:defRPr sz="4800">
                <a:solidFill>
                  <a:srgbClr val="2185C5"/>
                </a:solidFill>
              </a:defRPr>
            </a:lvl5pPr>
            <a:lvl6pPr lvl="5">
              <a:spcBef>
                <a:spcPts val="0"/>
              </a:spcBef>
              <a:buClr>
                <a:srgbClr val="2185C5"/>
              </a:buClr>
              <a:buSzPct val="100000"/>
              <a:defRPr sz="4800">
                <a:solidFill>
                  <a:srgbClr val="2185C5"/>
                </a:solidFill>
              </a:defRPr>
            </a:lvl6pPr>
            <a:lvl7pPr lvl="6">
              <a:spcBef>
                <a:spcPts val="0"/>
              </a:spcBef>
              <a:buClr>
                <a:srgbClr val="2185C5"/>
              </a:buClr>
              <a:buSzPct val="100000"/>
              <a:defRPr sz="4800">
                <a:solidFill>
                  <a:srgbClr val="2185C5"/>
                </a:solidFill>
              </a:defRPr>
            </a:lvl7pPr>
            <a:lvl8pPr lvl="7">
              <a:spcBef>
                <a:spcPts val="0"/>
              </a:spcBef>
              <a:buClr>
                <a:srgbClr val="2185C5"/>
              </a:buClr>
              <a:buSzPct val="100000"/>
              <a:defRPr sz="4800">
                <a:solidFill>
                  <a:srgbClr val="2185C5"/>
                </a:solidFill>
              </a:defRPr>
            </a:lvl8pPr>
            <a:lvl9pPr lvl="8">
              <a:spcBef>
                <a:spcPts val="0"/>
              </a:spcBef>
              <a:buClr>
                <a:srgbClr val="2185C5"/>
              </a:buClr>
              <a:buSzPct val="100000"/>
              <a:defRPr sz="4800">
                <a:solidFill>
                  <a:srgbClr val="2185C5"/>
                </a:solidFill>
              </a:defRPr>
            </a:lvl9pPr>
          </a:lstStyle>
          <a:p>
            <a:endParaRPr/>
          </a:p>
        </p:txBody>
      </p:sp>
      <p:sp>
        <p:nvSpPr>
          <p:cNvPr id="10" name="Shape 10"/>
          <p:cNvSpPr/>
          <p:nvPr/>
        </p:nvSpPr>
        <p:spPr>
          <a:xfrm>
            <a:off x="5938246" y="3377550"/>
            <a:ext cx="721800" cy="102899"/>
          </a:xfrm>
          <a:prstGeom prst="rect">
            <a:avLst/>
          </a:prstGeom>
          <a:solidFill>
            <a:srgbClr val="FF9715"/>
          </a:solidFill>
          <a:ln>
            <a:noFill/>
          </a:ln>
        </p:spPr>
        <p:txBody>
          <a:bodyPr lIns="91425" tIns="91425" rIns="91425" bIns="91425" anchor="ctr" anchorCtr="0">
            <a:noAutofit/>
          </a:bodyPr>
          <a:lstStyle/>
          <a:p>
            <a:pPr lvl="0">
              <a:spcBef>
                <a:spcPts val="0"/>
              </a:spcBef>
              <a:buNone/>
            </a:pPr>
            <a:endParaRPr/>
          </a:p>
        </p:txBody>
      </p:sp>
      <p:sp>
        <p:nvSpPr>
          <p:cNvPr id="11" name="Shape 11"/>
          <p:cNvSpPr/>
          <p:nvPr/>
        </p:nvSpPr>
        <p:spPr>
          <a:xfrm>
            <a:off x="6659860" y="3377550"/>
            <a:ext cx="721800" cy="102899"/>
          </a:xfrm>
          <a:prstGeom prst="rect">
            <a:avLst/>
          </a:prstGeom>
          <a:solidFill>
            <a:srgbClr val="F20253"/>
          </a:solidFill>
          <a:ln>
            <a:noFill/>
          </a:ln>
        </p:spPr>
        <p:txBody>
          <a:bodyPr lIns="91425" tIns="91425" rIns="91425" bIns="91425" anchor="ctr" anchorCtr="0">
            <a:noAutofit/>
          </a:bodyPr>
          <a:lstStyle/>
          <a:p>
            <a:pPr lvl="0">
              <a:spcBef>
                <a:spcPts val="0"/>
              </a:spcBef>
              <a:buNone/>
            </a:pPr>
            <a:endParaRPr/>
          </a:p>
        </p:txBody>
      </p:sp>
      <p:sp>
        <p:nvSpPr>
          <p:cNvPr id="12" name="Shape 12"/>
          <p:cNvSpPr/>
          <p:nvPr/>
        </p:nvSpPr>
        <p:spPr>
          <a:xfrm>
            <a:off x="-1" y="3377550"/>
            <a:ext cx="721800" cy="102899"/>
          </a:xfrm>
          <a:prstGeom prst="rect">
            <a:avLst/>
          </a:prstGeom>
          <a:solidFill>
            <a:srgbClr val="7ECEFD"/>
          </a:solidFill>
          <a:ln>
            <a:noFill/>
          </a:ln>
        </p:spPr>
        <p:txBody>
          <a:bodyPr lIns="91425" tIns="91425" rIns="91425" bIns="91425" anchor="ctr" anchorCtr="0">
            <a:noAutofit/>
          </a:bodyPr>
          <a:lstStyle/>
          <a:p>
            <a:pPr lvl="0">
              <a:spcBef>
                <a:spcPts val="0"/>
              </a:spcBef>
              <a:buNone/>
            </a:pPr>
            <a:endParaRPr/>
          </a:p>
        </p:txBody>
      </p:sp>
      <p:sp>
        <p:nvSpPr>
          <p:cNvPr id="13" name="Shape 13"/>
          <p:cNvSpPr/>
          <p:nvPr/>
        </p:nvSpPr>
        <p:spPr>
          <a:xfrm>
            <a:off x="721424" y="3377550"/>
            <a:ext cx="5216699" cy="102899"/>
          </a:xfrm>
          <a:prstGeom prst="rect">
            <a:avLst/>
          </a:prstGeom>
          <a:solidFill>
            <a:srgbClr val="2185C5"/>
          </a:solidFill>
          <a:ln>
            <a:noFill/>
          </a:ln>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102979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Subtitle">
    <p:spTree>
      <p:nvGrpSpPr>
        <p:cNvPr id="1" name="Shape 14"/>
        <p:cNvGrpSpPr/>
        <p:nvPr/>
      </p:nvGrpSpPr>
      <p:grpSpPr>
        <a:xfrm>
          <a:off x="0" y="0"/>
          <a:ext cx="0" cy="0"/>
          <a:chOff x="0" y="0"/>
          <a:chExt cx="0" cy="0"/>
        </a:xfrm>
      </p:grpSpPr>
      <p:sp>
        <p:nvSpPr>
          <p:cNvPr id="15" name="Shape 15"/>
          <p:cNvSpPr/>
          <p:nvPr/>
        </p:nvSpPr>
        <p:spPr>
          <a:xfrm>
            <a:off x="0" y="0"/>
            <a:ext cx="9144000" cy="5323800"/>
          </a:xfrm>
          <a:prstGeom prst="rect">
            <a:avLst/>
          </a:prstGeom>
          <a:solidFill>
            <a:srgbClr val="2185C5"/>
          </a:solidFill>
          <a:ln>
            <a:noFill/>
          </a:ln>
        </p:spPr>
        <p:txBody>
          <a:bodyPr lIns="91425" tIns="91425" rIns="91425" bIns="91425" anchor="ctr" anchorCtr="0">
            <a:noAutofit/>
          </a:bodyPr>
          <a:lstStyle/>
          <a:p>
            <a:pPr lvl="0">
              <a:spcBef>
                <a:spcPts val="0"/>
              </a:spcBef>
              <a:buNone/>
            </a:pPr>
            <a:endParaRPr/>
          </a:p>
        </p:txBody>
      </p:sp>
      <p:sp>
        <p:nvSpPr>
          <p:cNvPr id="16" name="Shape 16"/>
          <p:cNvSpPr txBox="1">
            <a:spLocks noGrp="1"/>
          </p:cNvSpPr>
          <p:nvPr>
            <p:ph type="ctrTitle"/>
          </p:nvPr>
        </p:nvSpPr>
        <p:spPr>
          <a:xfrm>
            <a:off x="685800" y="2111123"/>
            <a:ext cx="7772400" cy="1546500"/>
          </a:xfrm>
          <a:prstGeom prst="rect">
            <a:avLst/>
          </a:prstGeom>
        </p:spPr>
        <p:txBody>
          <a:bodyPr lIns="91425" tIns="91425" rIns="91425" bIns="91425" anchor="b" anchorCtr="0"/>
          <a:lstStyle>
            <a:lvl1pPr lvl="0" algn="ctr" rtl="0">
              <a:spcBef>
                <a:spcPts val="0"/>
              </a:spcBef>
              <a:buClr>
                <a:srgbClr val="FFFFFF"/>
              </a:buClr>
              <a:buSzPct val="100000"/>
              <a:defRPr sz="4800">
                <a:solidFill>
                  <a:srgbClr val="FFFFFF"/>
                </a:solidFill>
              </a:defRPr>
            </a:lvl1pPr>
            <a:lvl2pPr lvl="1" algn="ctr" rtl="0">
              <a:spcBef>
                <a:spcPts val="0"/>
              </a:spcBef>
              <a:buClr>
                <a:srgbClr val="FFFFFF"/>
              </a:buClr>
              <a:buSzPct val="100000"/>
              <a:defRPr sz="4800">
                <a:solidFill>
                  <a:srgbClr val="FFFFFF"/>
                </a:solidFill>
              </a:defRPr>
            </a:lvl2pPr>
            <a:lvl3pPr lvl="2" algn="ctr" rtl="0">
              <a:spcBef>
                <a:spcPts val="0"/>
              </a:spcBef>
              <a:buClr>
                <a:srgbClr val="FFFFFF"/>
              </a:buClr>
              <a:buSzPct val="100000"/>
              <a:defRPr sz="4800">
                <a:solidFill>
                  <a:srgbClr val="FFFFFF"/>
                </a:solidFill>
              </a:defRPr>
            </a:lvl3pPr>
            <a:lvl4pPr lvl="3" algn="ctr" rtl="0">
              <a:spcBef>
                <a:spcPts val="0"/>
              </a:spcBef>
              <a:buClr>
                <a:srgbClr val="FFFFFF"/>
              </a:buClr>
              <a:buSzPct val="100000"/>
              <a:defRPr sz="4800">
                <a:solidFill>
                  <a:srgbClr val="FFFFFF"/>
                </a:solidFill>
              </a:defRPr>
            </a:lvl4pPr>
            <a:lvl5pPr lvl="4" algn="ctr" rtl="0">
              <a:spcBef>
                <a:spcPts val="0"/>
              </a:spcBef>
              <a:buClr>
                <a:srgbClr val="FFFFFF"/>
              </a:buClr>
              <a:buSzPct val="100000"/>
              <a:defRPr sz="4800">
                <a:solidFill>
                  <a:srgbClr val="FFFFFF"/>
                </a:solidFill>
              </a:defRPr>
            </a:lvl5pPr>
            <a:lvl6pPr lvl="5" algn="ctr" rtl="0">
              <a:spcBef>
                <a:spcPts val="0"/>
              </a:spcBef>
              <a:buClr>
                <a:srgbClr val="FFFFFF"/>
              </a:buClr>
              <a:buSzPct val="100000"/>
              <a:defRPr sz="4800">
                <a:solidFill>
                  <a:srgbClr val="FFFFFF"/>
                </a:solidFill>
              </a:defRPr>
            </a:lvl6pPr>
            <a:lvl7pPr lvl="6" algn="ctr" rtl="0">
              <a:spcBef>
                <a:spcPts val="0"/>
              </a:spcBef>
              <a:buClr>
                <a:srgbClr val="FFFFFF"/>
              </a:buClr>
              <a:buSzPct val="100000"/>
              <a:defRPr sz="4800">
                <a:solidFill>
                  <a:srgbClr val="FFFFFF"/>
                </a:solidFill>
              </a:defRPr>
            </a:lvl7pPr>
            <a:lvl8pPr lvl="7" algn="ctr" rtl="0">
              <a:spcBef>
                <a:spcPts val="0"/>
              </a:spcBef>
              <a:buClr>
                <a:srgbClr val="FFFFFF"/>
              </a:buClr>
              <a:buSzPct val="100000"/>
              <a:defRPr sz="4800">
                <a:solidFill>
                  <a:srgbClr val="FFFFFF"/>
                </a:solidFill>
              </a:defRPr>
            </a:lvl8pPr>
            <a:lvl9pPr lvl="8" algn="ctr" rtl="0">
              <a:spcBef>
                <a:spcPts val="0"/>
              </a:spcBef>
              <a:buClr>
                <a:srgbClr val="FFFFFF"/>
              </a:buClr>
              <a:buSzPct val="100000"/>
              <a:defRPr sz="4800">
                <a:solidFill>
                  <a:srgbClr val="FFFFFF"/>
                </a:solidFill>
              </a:defRPr>
            </a:lvl9pPr>
          </a:lstStyle>
          <a:p>
            <a:endParaRPr/>
          </a:p>
        </p:txBody>
      </p:sp>
      <p:sp>
        <p:nvSpPr>
          <p:cNvPr id="17" name="Shape 17"/>
          <p:cNvSpPr txBox="1">
            <a:spLocks noGrp="1"/>
          </p:cNvSpPr>
          <p:nvPr>
            <p:ph type="subTitle" idx="1"/>
          </p:nvPr>
        </p:nvSpPr>
        <p:spPr>
          <a:xfrm>
            <a:off x="685800" y="3786737"/>
            <a:ext cx="7772400" cy="1046400"/>
          </a:xfrm>
          <a:prstGeom prst="rect">
            <a:avLst/>
          </a:prstGeom>
        </p:spPr>
        <p:txBody>
          <a:bodyPr lIns="91425" tIns="91425" rIns="91425" bIns="91425" anchor="t" anchorCtr="0"/>
          <a:lstStyle>
            <a:lvl1pPr lvl="0" algn="ctr" rtl="0">
              <a:spcBef>
                <a:spcPts val="0"/>
              </a:spcBef>
              <a:buClr>
                <a:srgbClr val="FFFFFF"/>
              </a:buClr>
              <a:buSzPct val="100000"/>
              <a:buNone/>
              <a:defRPr sz="2400" b="1">
                <a:solidFill>
                  <a:srgbClr val="FFFFFF"/>
                </a:solidFill>
              </a:defRPr>
            </a:lvl1pPr>
            <a:lvl2pPr lvl="1" algn="ctr" rtl="0">
              <a:spcBef>
                <a:spcPts val="0"/>
              </a:spcBef>
              <a:buClr>
                <a:srgbClr val="FFFFFF"/>
              </a:buClr>
              <a:buNone/>
              <a:defRPr b="1">
                <a:solidFill>
                  <a:srgbClr val="FFFFFF"/>
                </a:solidFill>
              </a:defRPr>
            </a:lvl2pPr>
            <a:lvl3pPr lvl="2" algn="ctr" rtl="0">
              <a:spcBef>
                <a:spcPts val="0"/>
              </a:spcBef>
              <a:buClr>
                <a:srgbClr val="FFFFFF"/>
              </a:buClr>
              <a:buNone/>
              <a:defRPr b="1">
                <a:solidFill>
                  <a:srgbClr val="FFFFFF"/>
                </a:solidFill>
              </a:defRPr>
            </a:lvl3pPr>
            <a:lvl4pPr lvl="3" algn="ctr" rtl="0">
              <a:spcBef>
                <a:spcPts val="0"/>
              </a:spcBef>
              <a:buClr>
                <a:srgbClr val="FFFFFF"/>
              </a:buClr>
              <a:buSzPct val="100000"/>
              <a:buNone/>
              <a:defRPr sz="2400" b="1">
                <a:solidFill>
                  <a:srgbClr val="FFFFFF"/>
                </a:solidFill>
              </a:defRPr>
            </a:lvl4pPr>
            <a:lvl5pPr lvl="4" algn="ctr" rtl="0">
              <a:spcBef>
                <a:spcPts val="0"/>
              </a:spcBef>
              <a:buClr>
                <a:srgbClr val="FFFFFF"/>
              </a:buClr>
              <a:buSzPct val="100000"/>
              <a:buNone/>
              <a:defRPr sz="2400" b="1">
                <a:solidFill>
                  <a:srgbClr val="FFFFFF"/>
                </a:solidFill>
              </a:defRPr>
            </a:lvl5pPr>
            <a:lvl6pPr lvl="5" algn="ctr" rtl="0">
              <a:spcBef>
                <a:spcPts val="0"/>
              </a:spcBef>
              <a:buClr>
                <a:srgbClr val="FFFFFF"/>
              </a:buClr>
              <a:buSzPct val="100000"/>
              <a:buNone/>
              <a:defRPr sz="2400" b="1">
                <a:solidFill>
                  <a:srgbClr val="FFFFFF"/>
                </a:solidFill>
              </a:defRPr>
            </a:lvl6pPr>
            <a:lvl7pPr lvl="6" algn="ctr" rtl="0">
              <a:spcBef>
                <a:spcPts val="0"/>
              </a:spcBef>
              <a:buClr>
                <a:srgbClr val="FFFFFF"/>
              </a:buClr>
              <a:buSzPct val="100000"/>
              <a:buNone/>
              <a:defRPr sz="2400" b="1">
                <a:solidFill>
                  <a:srgbClr val="FFFFFF"/>
                </a:solidFill>
              </a:defRPr>
            </a:lvl7pPr>
            <a:lvl8pPr lvl="7" algn="ctr" rtl="0">
              <a:spcBef>
                <a:spcPts val="0"/>
              </a:spcBef>
              <a:buClr>
                <a:srgbClr val="FFFFFF"/>
              </a:buClr>
              <a:buSzPct val="100000"/>
              <a:buNone/>
              <a:defRPr sz="2400" b="1">
                <a:solidFill>
                  <a:srgbClr val="FFFFFF"/>
                </a:solidFill>
              </a:defRPr>
            </a:lvl8pPr>
            <a:lvl9pPr lvl="8" algn="ctr" rtl="0">
              <a:spcBef>
                <a:spcPts val="0"/>
              </a:spcBef>
              <a:buClr>
                <a:srgbClr val="FFFFFF"/>
              </a:buClr>
              <a:buSzPct val="100000"/>
              <a:buNone/>
              <a:defRPr sz="2400" b="1">
                <a:solidFill>
                  <a:srgbClr val="FFFFFF"/>
                </a:solidFill>
              </a:defRPr>
            </a:lvl9pPr>
          </a:lstStyle>
          <a:p>
            <a:endParaRPr/>
          </a:p>
        </p:txBody>
      </p:sp>
      <p:sp>
        <p:nvSpPr>
          <p:cNvPr id="18" name="Shape 18"/>
          <p:cNvSpPr/>
          <p:nvPr/>
        </p:nvSpPr>
        <p:spPr>
          <a:xfrm>
            <a:off x="3047703" y="5323800"/>
            <a:ext cx="3047700" cy="102899"/>
          </a:xfrm>
          <a:prstGeom prst="rect">
            <a:avLst/>
          </a:prstGeom>
          <a:solidFill>
            <a:srgbClr val="FF9715"/>
          </a:solidFill>
          <a:ln>
            <a:noFill/>
          </a:ln>
        </p:spPr>
        <p:txBody>
          <a:bodyPr lIns="91425" tIns="91425" rIns="91425" bIns="91425" anchor="ctr" anchorCtr="0">
            <a:noAutofit/>
          </a:bodyPr>
          <a:lstStyle/>
          <a:p>
            <a:pPr lvl="0">
              <a:spcBef>
                <a:spcPts val="0"/>
              </a:spcBef>
              <a:buNone/>
            </a:pPr>
            <a:endParaRPr/>
          </a:p>
        </p:txBody>
      </p:sp>
      <p:sp>
        <p:nvSpPr>
          <p:cNvPr id="19" name="Shape 19"/>
          <p:cNvSpPr/>
          <p:nvPr/>
        </p:nvSpPr>
        <p:spPr>
          <a:xfrm>
            <a:off x="6096270" y="5323800"/>
            <a:ext cx="3047700" cy="102899"/>
          </a:xfrm>
          <a:prstGeom prst="rect">
            <a:avLst/>
          </a:prstGeom>
          <a:solidFill>
            <a:srgbClr val="F20253"/>
          </a:solidFill>
          <a:ln>
            <a:noFill/>
          </a:ln>
        </p:spPr>
        <p:txBody>
          <a:bodyPr lIns="91425" tIns="91425" rIns="91425" bIns="91425" anchor="ctr" anchorCtr="0">
            <a:noAutofit/>
          </a:bodyPr>
          <a:lstStyle/>
          <a:p>
            <a:pPr lvl="0">
              <a:spcBef>
                <a:spcPts val="0"/>
              </a:spcBef>
              <a:buNone/>
            </a:pPr>
            <a:endParaRPr/>
          </a:p>
        </p:txBody>
      </p:sp>
      <p:sp>
        <p:nvSpPr>
          <p:cNvPr id="20" name="Shape 20"/>
          <p:cNvSpPr/>
          <p:nvPr/>
        </p:nvSpPr>
        <p:spPr>
          <a:xfrm>
            <a:off x="1" y="5323800"/>
            <a:ext cx="3047700" cy="102899"/>
          </a:xfrm>
          <a:prstGeom prst="rect">
            <a:avLst/>
          </a:prstGeom>
          <a:solidFill>
            <a:srgbClr val="7ECEFD"/>
          </a:solidFill>
          <a:ln>
            <a:noFill/>
          </a:ln>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311068230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8428ED-8E94-6748-8F0F-33259391A5D9}" type="datetimeFigureOut">
              <a:rPr lang="en-US" smtClean="0"/>
              <a:t>12/10/17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6D7010-84F2-CB48-9C01-E963FE98A500}" type="slidenum">
              <a:rPr lang="en-US" smtClean="0"/>
              <a:t>‹#›</a:t>
            </a:fld>
            <a:endParaRPr lang="en-US"/>
          </a:p>
        </p:txBody>
      </p:sp>
    </p:spTree>
    <p:extLst>
      <p:ext uri="{BB962C8B-B14F-4D97-AF65-F5344CB8AC3E}">
        <p14:creationId xmlns:p14="http://schemas.microsoft.com/office/powerpoint/2010/main" val="38760101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3" r:id="rId1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4" Type="http://schemas.openxmlformats.org/officeDocument/2006/relationships/image" Target="../media/image2.jpg"/><Relationship Id="rId5" Type="http://schemas.openxmlformats.org/officeDocument/2006/relationships/image" Target="../media/image3.jpg"/><Relationship Id="rId6" Type="http://schemas.openxmlformats.org/officeDocument/2006/relationships/image" Target="../media/image4.jpeg"/><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7.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emf"/><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1.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chart" Target="../charts/char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chart" Target="../charts/char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chart" Target="../charts/char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chart" Target="../charts/char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chart" Target="../charts/char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chart" Target="../charts/char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12.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chart" Target="../charts/char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13.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4.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6.emf"/></Relationships>
</file>

<file path=ppt/slides/_rels/slide33.xml.rels><?xml version="1.0" encoding="UTF-8" standalone="yes"?>
<Relationships xmlns="http://schemas.openxmlformats.org/package/2006/relationships"><Relationship Id="rId3" Type="http://schemas.openxmlformats.org/officeDocument/2006/relationships/image" Target="../media/image17.emf"/><Relationship Id="rId4" Type="http://schemas.openxmlformats.org/officeDocument/2006/relationships/image" Target="../media/image18.emf"/><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0.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chart" Target="../charts/char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1.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jpg"/><Relationship Id="rId4" Type="http://schemas.openxmlformats.org/officeDocument/2006/relationships/image" Target="../media/image22.jpg"/><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Shape 78"/>
          <p:cNvSpPr txBox="1">
            <a:spLocks noGrp="1"/>
          </p:cNvSpPr>
          <p:nvPr>
            <p:ph type="ctrTitle"/>
          </p:nvPr>
        </p:nvSpPr>
        <p:spPr>
          <a:xfrm>
            <a:off x="516075" y="3800927"/>
            <a:ext cx="8015861" cy="2275480"/>
          </a:xfrm>
          <a:prstGeom prst="rect">
            <a:avLst/>
          </a:prstGeom>
        </p:spPr>
        <p:txBody>
          <a:bodyPr lIns="91425" tIns="91425" rIns="91425" bIns="91425" anchor="t" anchorCtr="0">
            <a:noAutofit/>
          </a:bodyPr>
          <a:lstStyle/>
          <a:p>
            <a:pPr lvl="0">
              <a:spcBef>
                <a:spcPts val="0"/>
              </a:spcBef>
              <a:buNone/>
            </a:pPr>
            <a:r>
              <a:rPr lang="en-US" sz="4500" dirty="0" smtClean="0"/>
              <a:t>Standard Average Australian</a:t>
            </a:r>
            <a:br>
              <a:rPr lang="en-US" sz="4500" dirty="0" smtClean="0"/>
            </a:br>
            <a:r>
              <a:rPr lang="en-US" sz="3700" dirty="0" smtClean="0"/>
              <a:t>Claire Bowern, </a:t>
            </a:r>
            <a:r>
              <a:rPr lang="en-US" sz="3700" i="1" dirty="0" smtClean="0"/>
              <a:t>Yale University</a:t>
            </a:r>
            <a:endParaRPr lang="en" sz="3700" i="1" dirty="0"/>
          </a:p>
        </p:txBody>
      </p:sp>
      <p:pic>
        <p:nvPicPr>
          <p:cNvPr id="3" name="Picture 2" descr="yalelog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62937" y="272167"/>
            <a:ext cx="1247124" cy="1342287"/>
          </a:xfrm>
          <a:prstGeom prst="rect">
            <a:avLst/>
          </a:prstGeom>
        </p:spPr>
      </p:pic>
      <p:pic>
        <p:nvPicPr>
          <p:cNvPr id="4" name="Picture 3" descr="Screenshot 2015-10-21 11.01.23.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61413" y="268800"/>
            <a:ext cx="1723128" cy="1345654"/>
          </a:xfrm>
          <a:prstGeom prst="rect">
            <a:avLst/>
          </a:prstGeom>
        </p:spPr>
      </p:pic>
      <p:pic>
        <p:nvPicPr>
          <p:cNvPr id="5" name="Picture 4" descr="nsf.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02112" y="287157"/>
            <a:ext cx="1327297" cy="1327297"/>
          </a:xfrm>
          <a:prstGeom prst="rect">
            <a:avLst/>
          </a:prstGeom>
        </p:spPr>
      </p:pic>
      <p:pic>
        <p:nvPicPr>
          <p:cNvPr id="8" name="Content Placeholder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5232" y="287157"/>
            <a:ext cx="1668112" cy="1327297"/>
          </a:xfrm>
          <a:prstGeom prst="rect">
            <a:avLst/>
          </a:prstGeom>
        </p:spPr>
      </p:pic>
      <p:sp>
        <p:nvSpPr>
          <p:cNvPr id="6" name="TextBox 5"/>
          <p:cNvSpPr txBox="1"/>
          <p:nvPr/>
        </p:nvSpPr>
        <p:spPr>
          <a:xfrm>
            <a:off x="516075" y="5785886"/>
            <a:ext cx="3607152" cy="923330"/>
          </a:xfrm>
          <a:prstGeom prst="rect">
            <a:avLst/>
          </a:prstGeom>
          <a:noFill/>
        </p:spPr>
        <p:txBody>
          <a:bodyPr wrap="square" rtlCol="0">
            <a:spAutoFit/>
          </a:bodyPr>
          <a:lstStyle/>
          <a:p>
            <a:r>
              <a:rPr lang="en-US" dirty="0" smtClean="0"/>
              <a:t>(full text of paper currently in prep for </a:t>
            </a:r>
            <a:r>
              <a:rPr lang="en-US" i="1" dirty="0" smtClean="0"/>
              <a:t>Linguistic Typology;</a:t>
            </a:r>
            <a:r>
              <a:rPr lang="en-US" dirty="0" smtClean="0"/>
              <a:t> comments very welcome!)</a:t>
            </a:r>
            <a:endParaRPr lang="en-US" dirty="0"/>
          </a:p>
        </p:txBody>
      </p:sp>
      <p:sp>
        <p:nvSpPr>
          <p:cNvPr id="10" name="TextBox 9"/>
          <p:cNvSpPr txBox="1"/>
          <p:nvPr/>
        </p:nvSpPr>
        <p:spPr>
          <a:xfrm>
            <a:off x="5299052" y="6413083"/>
            <a:ext cx="2481945" cy="369332"/>
          </a:xfrm>
          <a:prstGeom prst="rect">
            <a:avLst/>
          </a:prstGeom>
          <a:noFill/>
        </p:spPr>
        <p:txBody>
          <a:bodyPr wrap="none" rtlCol="0">
            <a:spAutoFit/>
          </a:bodyPr>
          <a:lstStyle/>
          <a:p>
            <a:r>
              <a:rPr lang="en-US" dirty="0" err="1" smtClean="0"/>
              <a:t>claire.bowern@yale.edu</a:t>
            </a:r>
            <a:endParaRPr lang="en-US" dirty="0"/>
          </a:p>
        </p:txBody>
      </p:sp>
    </p:spTree>
    <p:extLst>
      <p:ext uri="{BB962C8B-B14F-4D97-AF65-F5344CB8AC3E}">
        <p14:creationId xmlns:p14="http://schemas.microsoft.com/office/powerpoint/2010/main" val="107559269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shot 2017-12-08 10.44.5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9962" y="1307313"/>
            <a:ext cx="6609848" cy="4311974"/>
          </a:xfrm>
          <a:prstGeom prst="rect">
            <a:avLst/>
          </a:prstGeom>
        </p:spPr>
      </p:pic>
      <p:sp>
        <p:nvSpPr>
          <p:cNvPr id="2" name="TextBox 1"/>
          <p:cNvSpPr txBox="1"/>
          <p:nvPr/>
        </p:nvSpPr>
        <p:spPr>
          <a:xfrm>
            <a:off x="329231" y="6522842"/>
            <a:ext cx="4444809" cy="369332"/>
          </a:xfrm>
          <a:prstGeom prst="rect">
            <a:avLst/>
          </a:prstGeom>
          <a:noFill/>
        </p:spPr>
        <p:txBody>
          <a:bodyPr wrap="none" rtlCol="0">
            <a:spAutoFit/>
          </a:bodyPr>
          <a:lstStyle/>
          <a:p>
            <a:r>
              <a:rPr lang="en-US" dirty="0" smtClean="0"/>
              <a:t>cf. Gasser and Bowern (2014); Bowern (2016)</a:t>
            </a:r>
            <a:endParaRPr lang="en-US" dirty="0"/>
          </a:p>
        </p:txBody>
      </p:sp>
    </p:spTree>
    <p:extLst>
      <p:ext uri="{BB962C8B-B14F-4D97-AF65-F5344CB8AC3E}">
        <p14:creationId xmlns:p14="http://schemas.microsoft.com/office/powerpoint/2010/main" val="142987832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a:t>
            </a:r>
            <a:endParaRPr lang="en-US" dirty="0"/>
          </a:p>
        </p:txBody>
      </p:sp>
      <p:sp>
        <p:nvSpPr>
          <p:cNvPr id="3" name="Content Placeholder 2"/>
          <p:cNvSpPr>
            <a:spLocks noGrp="1"/>
          </p:cNvSpPr>
          <p:nvPr>
            <p:ph idx="1"/>
          </p:nvPr>
        </p:nvSpPr>
        <p:spPr/>
        <p:txBody>
          <a:bodyPr>
            <a:normAutofit/>
          </a:bodyPr>
          <a:lstStyle/>
          <a:p>
            <a:r>
              <a:rPr lang="en-US" dirty="0" smtClean="0"/>
              <a:t>Examining our assumptions about </a:t>
            </a:r>
          </a:p>
          <a:p>
            <a:pPr lvl="1"/>
            <a:r>
              <a:rPr lang="en-US" dirty="0" smtClean="0"/>
              <a:t>widespread features</a:t>
            </a:r>
          </a:p>
          <a:p>
            <a:pPr lvl="1"/>
            <a:r>
              <a:rPr lang="en-US" dirty="0" smtClean="0"/>
              <a:t>typological </a:t>
            </a:r>
            <a:r>
              <a:rPr lang="en-US" dirty="0"/>
              <a:t>profiles and ‘typical’ </a:t>
            </a:r>
            <a:r>
              <a:rPr lang="en-US" dirty="0" smtClean="0"/>
              <a:t>languages</a:t>
            </a:r>
            <a:endParaRPr lang="en-US" dirty="0" smtClean="0"/>
          </a:p>
          <a:p>
            <a:pPr lvl="1"/>
            <a:r>
              <a:rPr lang="en-US" dirty="0" smtClean="0"/>
              <a:t>and how we talk about them</a:t>
            </a:r>
          </a:p>
          <a:p>
            <a:r>
              <a:rPr lang="en-US" dirty="0" smtClean="0"/>
              <a:t>Implications for </a:t>
            </a:r>
          </a:p>
          <a:p>
            <a:pPr lvl="1"/>
            <a:r>
              <a:rPr lang="en-US" dirty="0" smtClean="0"/>
              <a:t>generalizations about Australian languages</a:t>
            </a:r>
          </a:p>
          <a:p>
            <a:pPr lvl="1"/>
            <a:r>
              <a:rPr lang="en-US" dirty="0" smtClean="0"/>
              <a:t>language documentation</a:t>
            </a:r>
          </a:p>
          <a:p>
            <a:pPr lvl="1"/>
            <a:r>
              <a:rPr lang="en-US" dirty="0" smtClean="0"/>
              <a:t>what to study and how to study it</a:t>
            </a:r>
            <a:endParaRPr lang="en-US" dirty="0"/>
          </a:p>
        </p:txBody>
      </p:sp>
    </p:spTree>
    <p:extLst>
      <p:ext uri="{BB962C8B-B14F-4D97-AF65-F5344CB8AC3E}">
        <p14:creationId xmlns:p14="http://schemas.microsoft.com/office/powerpoint/2010/main" val="180898772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tl;dr</a:t>
            </a:r>
            <a:r>
              <a:rPr lang="en-US" dirty="0" smtClean="0"/>
              <a:t> [aka conclusions]</a:t>
            </a:r>
            <a:endParaRPr lang="en-US" dirty="0"/>
          </a:p>
        </p:txBody>
      </p:sp>
      <p:sp>
        <p:nvSpPr>
          <p:cNvPr id="3" name="Content Placeholder 2"/>
          <p:cNvSpPr>
            <a:spLocks noGrp="1"/>
          </p:cNvSpPr>
          <p:nvPr>
            <p:ph idx="1"/>
          </p:nvPr>
        </p:nvSpPr>
        <p:spPr/>
        <p:txBody>
          <a:bodyPr/>
          <a:lstStyle/>
          <a:p>
            <a:r>
              <a:rPr lang="en-US" dirty="0" smtClean="0"/>
              <a:t>We talk about similarities a lot more than we talk about differences.</a:t>
            </a:r>
          </a:p>
          <a:p>
            <a:r>
              <a:rPr lang="en-US" dirty="0" smtClean="0">
                <a:solidFill>
                  <a:schemeClr val="accent2"/>
                </a:solidFill>
              </a:rPr>
              <a:t>Half </a:t>
            </a:r>
            <a:r>
              <a:rPr lang="en-US" dirty="0" smtClean="0">
                <a:solidFill>
                  <a:schemeClr val="accent2"/>
                </a:solidFill>
              </a:rPr>
              <a:t>the claims </a:t>
            </a:r>
            <a:r>
              <a:rPr lang="en-US" dirty="0" smtClean="0">
                <a:solidFill>
                  <a:schemeClr val="accent2"/>
                </a:solidFill>
              </a:rPr>
              <a:t>in the </a:t>
            </a:r>
            <a:r>
              <a:rPr lang="en-US" dirty="0" smtClean="0">
                <a:solidFill>
                  <a:schemeClr val="accent2"/>
                </a:solidFill>
              </a:rPr>
              <a:t>literature about frequency of features </a:t>
            </a:r>
            <a:r>
              <a:rPr lang="en-US" dirty="0" smtClean="0">
                <a:solidFill>
                  <a:schemeClr val="accent2"/>
                </a:solidFill>
              </a:rPr>
              <a:t>are either </a:t>
            </a:r>
            <a:r>
              <a:rPr lang="en-US" dirty="0" smtClean="0">
                <a:solidFill>
                  <a:schemeClr val="accent2"/>
                </a:solidFill>
              </a:rPr>
              <a:t>wrong </a:t>
            </a:r>
            <a:r>
              <a:rPr lang="en-US" dirty="0" smtClean="0">
                <a:solidFill>
                  <a:schemeClr val="accent2"/>
                </a:solidFill>
              </a:rPr>
              <a:t>or impossible to verify</a:t>
            </a:r>
            <a:r>
              <a:rPr lang="en-US" dirty="0">
                <a:solidFill>
                  <a:srgbClr val="C0504D"/>
                </a:solidFill>
              </a:rPr>
              <a:t> </a:t>
            </a:r>
            <a:r>
              <a:rPr lang="en-US" dirty="0" smtClean="0">
                <a:solidFill>
                  <a:srgbClr val="C0504D"/>
                </a:solidFill>
              </a:rPr>
              <a:t>because the data are un-knowable or unobtainable</a:t>
            </a:r>
            <a:r>
              <a:rPr lang="en-US" dirty="0" smtClean="0">
                <a:solidFill>
                  <a:srgbClr val="C0504D"/>
                </a:solidFill>
              </a:rPr>
              <a:t>.</a:t>
            </a:r>
          </a:p>
          <a:p>
            <a:r>
              <a:rPr lang="en-US" dirty="0" smtClean="0"/>
              <a:t>This is a problem.</a:t>
            </a:r>
            <a:endParaRPr lang="en-US" dirty="0" smtClean="0"/>
          </a:p>
        </p:txBody>
      </p:sp>
    </p:spTree>
    <p:extLst>
      <p:ext uri="{BB962C8B-B14F-4D97-AF65-F5344CB8AC3E}">
        <p14:creationId xmlns:p14="http://schemas.microsoft.com/office/powerpoint/2010/main" val="349924210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 this:</a:t>
            </a:r>
            <a:endParaRPr lang="en-US" dirty="0"/>
          </a:p>
        </p:txBody>
      </p:sp>
      <p:pic>
        <p:nvPicPr>
          <p:cNvPr id="4" name="Picture 3" descr="duty_call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6476" y="1536700"/>
            <a:ext cx="4490093" cy="4939102"/>
          </a:xfrm>
          <a:prstGeom prst="rect">
            <a:avLst/>
          </a:prstGeom>
        </p:spPr>
      </p:pic>
    </p:spTree>
    <p:extLst>
      <p:ext uri="{BB962C8B-B14F-4D97-AF65-F5344CB8AC3E}">
        <p14:creationId xmlns:p14="http://schemas.microsoft.com/office/powerpoint/2010/main" val="10933373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Also not ...</a:t>
            </a:r>
            <a:endParaRPr lang="en-US" dirty="0"/>
          </a:p>
        </p:txBody>
      </p:sp>
      <p:sp>
        <p:nvSpPr>
          <p:cNvPr id="3" name="Content Placeholder 2"/>
          <p:cNvSpPr>
            <a:spLocks noGrp="1"/>
          </p:cNvSpPr>
          <p:nvPr>
            <p:ph idx="1"/>
          </p:nvPr>
        </p:nvSpPr>
        <p:spPr/>
        <p:txBody>
          <a:bodyPr>
            <a:normAutofit fontScale="92500" lnSpcReduction="20000"/>
          </a:bodyPr>
          <a:lstStyle/>
          <a:p>
            <a:r>
              <a:rPr lang="en-US" dirty="0"/>
              <a:t>Australian languages generally lack a part of speech with typical determiner features such as obligatory use, competition for a specific position in the noun phrase and specialization in this function. </a:t>
            </a:r>
            <a:r>
              <a:rPr lang="en-US" dirty="0">
                <a:solidFill>
                  <a:srgbClr val="C0504D"/>
                </a:solidFill>
              </a:rPr>
              <a:t>This study uses a </a:t>
            </a:r>
            <a:r>
              <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sample </a:t>
            </a:r>
            <a:r>
              <a:rPr lang="en-US" dirty="0">
                <a:solidFill>
                  <a:srgbClr val="C0504D"/>
                </a:solidFill>
              </a:rPr>
              <a:t>of 100 languages to investigate whether Australian languages can be said to have any kind of determiner system</a:t>
            </a:r>
            <a:r>
              <a:rPr lang="en-US" dirty="0"/>
              <a:t>, and if so, what it looks like in structural terms. I show that there is structural evidence for a determiner slot or zone in half of the languages.  </a:t>
            </a:r>
            <a:r>
              <a:rPr lang="en-US" dirty="0" smtClean="0"/>
              <a:t>(</a:t>
            </a:r>
            <a:r>
              <a:rPr lang="en-US" dirty="0" err="1" smtClean="0"/>
              <a:t>Louagie</a:t>
            </a:r>
            <a:r>
              <a:rPr lang="en-US" dirty="0" smtClean="0"/>
              <a:t> 2016)</a:t>
            </a:r>
            <a:endParaRPr lang="en-US" dirty="0"/>
          </a:p>
        </p:txBody>
      </p:sp>
    </p:spTree>
    <p:extLst>
      <p:ext uri="{BB962C8B-B14F-4D97-AF65-F5344CB8AC3E}">
        <p14:creationId xmlns:p14="http://schemas.microsoft.com/office/powerpoint/2010/main" val="57961262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But rather</a:t>
            </a:r>
            <a:endParaRPr lang="en-US" dirty="0"/>
          </a:p>
        </p:txBody>
      </p:sp>
      <p:sp>
        <p:nvSpPr>
          <p:cNvPr id="3" name="Content Placeholder 2"/>
          <p:cNvSpPr>
            <a:spLocks noGrp="1"/>
          </p:cNvSpPr>
          <p:nvPr>
            <p:ph idx="1"/>
          </p:nvPr>
        </p:nvSpPr>
        <p:spPr/>
        <p:txBody>
          <a:bodyPr>
            <a:normAutofit/>
          </a:bodyPr>
          <a:lstStyle/>
          <a:p>
            <a:pPr marL="457200" lvl="1" indent="0">
              <a:buNone/>
            </a:pPr>
            <a:endParaRPr lang="en-US" dirty="0" smtClean="0"/>
          </a:p>
          <a:p>
            <a:pPr marL="457200" lvl="1" indent="0">
              <a:buNone/>
            </a:pPr>
            <a:r>
              <a:rPr lang="en-US" dirty="0" smtClean="0"/>
              <a:t>“</a:t>
            </a:r>
            <a:r>
              <a:rPr lang="en-US" b="1" dirty="0"/>
              <a:t>Pama</a:t>
            </a:r>
            <a:r>
              <a:rPr lang="en-US" b="1" dirty="0" smtClean="0"/>
              <a:t>-Nyungan </a:t>
            </a:r>
            <a:r>
              <a:rPr lang="en-US" b="1" dirty="0"/>
              <a:t>languages are fairly homogeneous in grammatical structure</a:t>
            </a:r>
            <a:r>
              <a:rPr lang="en-US" dirty="0"/>
              <a:t>, but lexical </a:t>
            </a:r>
            <a:r>
              <a:rPr lang="en-US" dirty="0" err="1"/>
              <a:t>sharings</a:t>
            </a:r>
            <a:r>
              <a:rPr lang="en-US" dirty="0"/>
              <a:t> are often geographically uncoordinated, and there is much semantic flux in word meanings.</a:t>
            </a:r>
            <a:r>
              <a:rPr lang="en-US" dirty="0" smtClean="0"/>
              <a:t>” (</a:t>
            </a:r>
            <a:r>
              <a:rPr lang="en-US" dirty="0"/>
              <a:t>Bellwood 2013:</a:t>
            </a:r>
            <a:r>
              <a:rPr lang="en-US" dirty="0" smtClean="0"/>
              <a:t>117) </a:t>
            </a:r>
          </a:p>
          <a:p>
            <a:pPr lvl="1"/>
            <a:endParaRPr lang="en-US" dirty="0" smtClean="0"/>
          </a:p>
          <a:p>
            <a:endParaRPr lang="en-US" dirty="0" smtClean="0"/>
          </a:p>
          <a:p>
            <a:endParaRPr lang="en-US" dirty="0"/>
          </a:p>
        </p:txBody>
      </p:sp>
    </p:spTree>
    <p:extLst>
      <p:ext uri="{BB962C8B-B14F-4D97-AF65-F5344CB8AC3E}">
        <p14:creationId xmlns:p14="http://schemas.microsoft.com/office/powerpoint/2010/main" val="383443388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endParaRPr lang="en-US" dirty="0" smtClean="0"/>
          </a:p>
          <a:p>
            <a:pPr marL="0" indent="0">
              <a:buNone/>
            </a:pPr>
            <a:r>
              <a:rPr lang="en-US" dirty="0" smtClean="0"/>
              <a:t>“</a:t>
            </a:r>
            <a:r>
              <a:rPr lang="en-US" dirty="0" err="1"/>
              <a:t>Mantjiltjara</a:t>
            </a:r>
            <a:r>
              <a:rPr lang="en-US" dirty="0"/>
              <a:t>, along with other languages of the Wati Subgroup, has</a:t>
            </a:r>
            <a:r>
              <a:rPr lang="en-US" b="1" dirty="0"/>
              <a:t> a great concentration of Common Australian characteristics</a:t>
            </a:r>
            <a:r>
              <a:rPr lang="en-US" dirty="0" smtClean="0"/>
              <a:t>”</a:t>
            </a:r>
            <a:r>
              <a:rPr lang="en-US" dirty="0"/>
              <a:t> </a:t>
            </a:r>
            <a:r>
              <a:rPr lang="en-US" dirty="0" smtClean="0"/>
              <a:t>(Marsh </a:t>
            </a:r>
            <a:r>
              <a:rPr lang="en-US" dirty="0" smtClean="0"/>
              <a:t>1992:11</a:t>
            </a:r>
            <a:r>
              <a:rPr lang="en-US" dirty="0" smtClean="0"/>
              <a:t>)</a:t>
            </a:r>
            <a:endParaRPr lang="en-US" dirty="0"/>
          </a:p>
          <a:p>
            <a:endParaRPr lang="en-US" dirty="0"/>
          </a:p>
        </p:txBody>
      </p:sp>
    </p:spTree>
    <p:extLst>
      <p:ext uri="{BB962C8B-B14F-4D97-AF65-F5344CB8AC3E}">
        <p14:creationId xmlns:p14="http://schemas.microsoft.com/office/powerpoint/2010/main" val="126127886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Shape 99"/>
          <p:cNvSpPr txBox="1">
            <a:spLocks noGrp="1"/>
          </p:cNvSpPr>
          <p:nvPr>
            <p:ph type="ctrTitle"/>
          </p:nvPr>
        </p:nvSpPr>
        <p:spPr>
          <a:xfrm>
            <a:off x="685800" y="2111123"/>
            <a:ext cx="7772400" cy="1546500"/>
          </a:xfrm>
          <a:prstGeom prst="rect">
            <a:avLst/>
          </a:prstGeom>
        </p:spPr>
        <p:txBody>
          <a:bodyPr lIns="91425" tIns="91425" rIns="91425" bIns="91425" anchor="b" anchorCtr="0">
            <a:noAutofit/>
          </a:bodyPr>
          <a:lstStyle/>
          <a:p>
            <a:pPr lvl="0" rtl="0">
              <a:spcBef>
                <a:spcPts val="0"/>
              </a:spcBef>
              <a:buNone/>
            </a:pPr>
            <a:endParaRPr lang="en" sz="7200" dirty="0">
              <a:solidFill>
                <a:srgbClr val="7ECEFD"/>
              </a:solidFill>
            </a:endParaRPr>
          </a:p>
          <a:p>
            <a:pPr lvl="0" rtl="0">
              <a:spcBef>
                <a:spcPts val="0"/>
              </a:spcBef>
              <a:buNone/>
            </a:pPr>
            <a:r>
              <a:rPr lang="en-US" dirty="0" smtClean="0"/>
              <a:t>Methods</a:t>
            </a:r>
            <a:endParaRPr lang="en" dirty="0"/>
          </a:p>
        </p:txBody>
      </p:sp>
      <p:sp>
        <p:nvSpPr>
          <p:cNvPr id="100" name="Shape 100"/>
          <p:cNvSpPr txBox="1">
            <a:spLocks noGrp="1"/>
          </p:cNvSpPr>
          <p:nvPr>
            <p:ph type="subTitle" idx="1"/>
          </p:nvPr>
        </p:nvSpPr>
        <p:spPr>
          <a:xfrm>
            <a:off x="685800" y="3786737"/>
            <a:ext cx="7772400" cy="1046400"/>
          </a:xfrm>
          <a:prstGeom prst="rect">
            <a:avLst/>
          </a:prstGeom>
        </p:spPr>
        <p:txBody>
          <a:bodyPr lIns="91425" tIns="91425" rIns="91425" bIns="91425" anchor="t" anchorCtr="0">
            <a:noAutofit/>
          </a:bodyPr>
          <a:lstStyle/>
          <a:p>
            <a:pPr lvl="0" rtl="0">
              <a:spcBef>
                <a:spcPts val="0"/>
              </a:spcBef>
              <a:buNone/>
            </a:pPr>
            <a:endParaRPr lang="en" dirty="0"/>
          </a:p>
        </p:txBody>
      </p:sp>
      <p:pic>
        <p:nvPicPr>
          <p:cNvPr id="4" name="Content Placeholder 3" descr="australian_bushNT.jpg"/>
          <p:cNvPicPr>
            <a:picLocks noChangeAspect="1"/>
          </p:cNvPicPr>
          <p:nvPr/>
        </p:nvPicPr>
        <p:blipFill>
          <a:blip r:embed="rId3" cstate="print">
            <a:extLst>
              <a:ext uri="{28A0092B-C50C-407E-A947-70E740481C1C}">
                <a14:useLocalDpi xmlns:a14="http://schemas.microsoft.com/office/drawing/2010/main" val="0"/>
              </a:ext>
            </a:extLst>
          </a:blip>
          <a:srcRect t="17860" b="17860"/>
          <a:stretch>
            <a:fillRect/>
          </a:stretch>
        </p:blipFill>
        <p:spPr>
          <a:xfrm>
            <a:off x="1838634" y="171550"/>
            <a:ext cx="5463438" cy="2635184"/>
          </a:xfrm>
          <a:prstGeom prst="rect">
            <a:avLst/>
          </a:prstGeom>
        </p:spPr>
      </p:pic>
    </p:spTree>
    <p:extLst>
      <p:ext uri="{BB962C8B-B14F-4D97-AF65-F5344CB8AC3E}">
        <p14:creationId xmlns:p14="http://schemas.microsoft.com/office/powerpoint/2010/main" val="338635045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47857" y="274638"/>
            <a:ext cx="8229600" cy="1143000"/>
          </a:xfrm>
        </p:spPr>
        <p:txBody>
          <a:bodyPr/>
          <a:lstStyle/>
          <a:p>
            <a:r>
              <a:rPr lang="en-US" dirty="0" smtClean="0"/>
              <a:t>Searching</a:t>
            </a:r>
            <a:endParaRPr lang="en-US" dirty="0"/>
          </a:p>
        </p:txBody>
      </p:sp>
      <p:sp>
        <p:nvSpPr>
          <p:cNvPr id="5" name="Content Placeholder 4"/>
          <p:cNvSpPr>
            <a:spLocks noGrp="1"/>
          </p:cNvSpPr>
          <p:nvPr>
            <p:ph idx="1"/>
          </p:nvPr>
        </p:nvSpPr>
        <p:spPr>
          <a:xfrm>
            <a:off x="206357" y="1867608"/>
            <a:ext cx="8229600" cy="4812033"/>
          </a:xfrm>
        </p:spPr>
        <p:txBody>
          <a:bodyPr>
            <a:normAutofit/>
          </a:bodyPr>
          <a:lstStyle/>
          <a:p>
            <a:r>
              <a:rPr lang="en-US" dirty="0" smtClean="0"/>
              <a:t>Google scholar and </a:t>
            </a:r>
            <a:r>
              <a:rPr lang="en-US" dirty="0" err="1" smtClean="0"/>
              <a:t>pdf</a:t>
            </a:r>
            <a:r>
              <a:rPr lang="en-US" dirty="0" smtClean="0"/>
              <a:t> search</a:t>
            </a:r>
            <a:r>
              <a:rPr lang="en-US" dirty="0"/>
              <a:t/>
            </a:r>
            <a:br>
              <a:rPr lang="en-US" dirty="0"/>
            </a:br>
            <a:r>
              <a:rPr lang="en-US" dirty="0" smtClean="0"/>
              <a:t>for key terms, including:</a:t>
            </a:r>
          </a:p>
          <a:p>
            <a:pPr lvl="1"/>
            <a:r>
              <a:rPr lang="en-US" dirty="0" smtClean="0"/>
              <a:t>‘common (in)’, homogeneous, </a:t>
            </a:r>
          </a:p>
          <a:p>
            <a:pPr lvl="1"/>
            <a:r>
              <a:rPr lang="en-US" dirty="0" smtClean="0"/>
              <a:t>‘rare (in)’</a:t>
            </a:r>
          </a:p>
          <a:p>
            <a:pPr lvl="1"/>
            <a:r>
              <a:rPr lang="en-US" dirty="0" smtClean="0"/>
              <a:t>‘unusual’</a:t>
            </a:r>
          </a:p>
          <a:p>
            <a:pPr lvl="1"/>
            <a:r>
              <a:rPr lang="en-US" dirty="0" smtClean="0"/>
              <a:t>‘typical’ [Australian language]</a:t>
            </a:r>
          </a:p>
          <a:p>
            <a:r>
              <a:rPr lang="en-US" dirty="0" smtClean="0"/>
              <a:t>(plus noting terms in other reading)</a:t>
            </a:r>
          </a:p>
          <a:p>
            <a:r>
              <a:rPr lang="en-US" dirty="0" smtClean="0"/>
              <a:t>Not comprehensive of sources (but </a:t>
            </a:r>
            <a:r>
              <a:rPr lang="en-US" dirty="0" smtClean="0"/>
              <a:t>close to comprehensive </a:t>
            </a:r>
            <a:r>
              <a:rPr lang="en-US" dirty="0" smtClean="0"/>
              <a:t>by term)</a:t>
            </a:r>
          </a:p>
        </p:txBody>
      </p:sp>
      <p:pic>
        <p:nvPicPr>
          <p:cNvPr id="6" name="Picture 5" descr="2017-07-28 13.39.10.jpg"/>
          <p:cNvPicPr>
            <a:picLocks noChangeAspect="1"/>
          </p:cNvPicPr>
          <p:nvPr/>
        </p:nvPicPr>
        <p:blipFill rotWithShape="1">
          <a:blip r:embed="rId3">
            <a:extLst>
              <a:ext uri="{28A0092B-C50C-407E-A947-70E740481C1C}">
                <a14:useLocalDpi xmlns:a14="http://schemas.microsoft.com/office/drawing/2010/main" val="0"/>
              </a:ext>
            </a:extLst>
          </a:blip>
          <a:srcRect b="12726"/>
          <a:stretch/>
        </p:blipFill>
        <p:spPr>
          <a:xfrm>
            <a:off x="5948089" y="274638"/>
            <a:ext cx="3071009" cy="4764791"/>
          </a:xfrm>
          <a:prstGeom prst="rect">
            <a:avLst/>
          </a:prstGeom>
        </p:spPr>
      </p:pic>
    </p:spTree>
    <p:extLst>
      <p:ext uri="{BB962C8B-B14F-4D97-AF65-F5344CB8AC3E}">
        <p14:creationId xmlns:p14="http://schemas.microsoft.com/office/powerpoint/2010/main" val="257773364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Coding</a:t>
            </a:r>
            <a:endParaRPr lang="en-US" dirty="0"/>
          </a:p>
        </p:txBody>
      </p:sp>
      <p:sp>
        <p:nvSpPr>
          <p:cNvPr id="3" name="Content Placeholder 2"/>
          <p:cNvSpPr>
            <a:spLocks noGrp="1"/>
          </p:cNvSpPr>
          <p:nvPr>
            <p:ph sz="half" idx="1"/>
          </p:nvPr>
        </p:nvSpPr>
        <p:spPr>
          <a:xfrm>
            <a:off x="457200" y="1631560"/>
            <a:ext cx="7961708" cy="4525963"/>
          </a:xfrm>
        </p:spPr>
        <p:txBody>
          <a:bodyPr/>
          <a:lstStyle/>
          <a:p>
            <a:r>
              <a:rPr lang="en-US" dirty="0" smtClean="0"/>
              <a:t>Author (+ other demographics)</a:t>
            </a:r>
          </a:p>
          <a:p>
            <a:r>
              <a:rPr lang="en-US" dirty="0" smtClean="0"/>
              <a:t>Year</a:t>
            </a:r>
          </a:p>
          <a:p>
            <a:r>
              <a:rPr lang="en-US" dirty="0" smtClean="0"/>
              <a:t>Type of claim</a:t>
            </a:r>
          </a:p>
          <a:p>
            <a:r>
              <a:rPr lang="en-US" dirty="0" smtClean="0"/>
              <a:t>Common/typical/rare/</a:t>
            </a:r>
            <a:r>
              <a:rPr lang="en-US" dirty="0" err="1" smtClean="0"/>
              <a:t>etc</a:t>
            </a:r>
            <a:r>
              <a:rPr lang="en-US" dirty="0" smtClean="0"/>
              <a:t> [categorizing the claim]</a:t>
            </a:r>
          </a:p>
          <a:p>
            <a:r>
              <a:rPr lang="en-US" dirty="0" smtClean="0"/>
              <a:t>testable?</a:t>
            </a:r>
          </a:p>
          <a:p>
            <a:pPr lvl="1"/>
            <a:r>
              <a:rPr lang="en-US" dirty="0" smtClean="0"/>
              <a:t>is the evidence in principle available?</a:t>
            </a:r>
          </a:p>
          <a:p>
            <a:pPr lvl="1"/>
            <a:r>
              <a:rPr lang="en-US" dirty="0" smtClean="0"/>
              <a:t>can we test it with the sample we already have?</a:t>
            </a:r>
          </a:p>
          <a:p>
            <a:r>
              <a:rPr lang="en-US" dirty="0" smtClean="0"/>
              <a:t>verified?</a:t>
            </a:r>
          </a:p>
          <a:p>
            <a:pPr lvl="1"/>
            <a:r>
              <a:rPr lang="en-US" dirty="0" smtClean="0"/>
              <a:t>does our data support the claim?</a:t>
            </a:r>
            <a:endParaRPr lang="en-US" dirty="0"/>
          </a:p>
        </p:txBody>
      </p:sp>
    </p:spTree>
    <p:extLst>
      <p:ext uri="{BB962C8B-B14F-4D97-AF65-F5344CB8AC3E}">
        <p14:creationId xmlns:p14="http://schemas.microsoft.com/office/powerpoint/2010/main" val="161542496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8773" y="165456"/>
            <a:ext cx="8229600" cy="1143000"/>
          </a:xfrm>
        </p:spPr>
        <p:txBody>
          <a:bodyPr>
            <a:normAutofit/>
          </a:bodyPr>
          <a:lstStyle/>
          <a:p>
            <a:r>
              <a:rPr lang="en-US" dirty="0" smtClean="0"/>
              <a:t>Testing</a:t>
            </a:r>
            <a:endParaRPr lang="en-US" dirty="0"/>
          </a:p>
        </p:txBody>
      </p:sp>
      <p:sp>
        <p:nvSpPr>
          <p:cNvPr id="3" name="Content Placeholder 2"/>
          <p:cNvSpPr>
            <a:spLocks noGrp="1"/>
          </p:cNvSpPr>
          <p:nvPr>
            <p:ph sz="half" idx="1"/>
          </p:nvPr>
        </p:nvSpPr>
        <p:spPr>
          <a:xfrm>
            <a:off x="297451" y="1308456"/>
            <a:ext cx="4332422" cy="5397144"/>
          </a:xfrm>
        </p:spPr>
        <p:txBody>
          <a:bodyPr>
            <a:noAutofit/>
          </a:bodyPr>
          <a:lstStyle/>
          <a:p>
            <a:r>
              <a:rPr lang="en-US" sz="2300" dirty="0" smtClean="0"/>
              <a:t>Test against Chirila (lexical data)</a:t>
            </a:r>
            <a:r>
              <a:rPr lang="en-US" sz="2300" dirty="0"/>
              <a:t> </a:t>
            </a:r>
            <a:r>
              <a:rPr lang="en-US" sz="2300" dirty="0" smtClean="0"/>
              <a:t>for semantics (e.g. polysemy</a:t>
            </a:r>
          </a:p>
          <a:p>
            <a:r>
              <a:rPr lang="en-US" sz="2300" dirty="0" smtClean="0"/>
              <a:t>Test against phonological inference (e.g. as reported in Gasser and Bowern 2014</a:t>
            </a:r>
            <a:r>
              <a:rPr lang="en-US" sz="2300" dirty="0" smtClean="0"/>
              <a:t>)</a:t>
            </a:r>
            <a:br>
              <a:rPr lang="en-US" sz="2300" dirty="0" smtClean="0"/>
            </a:br>
            <a:endParaRPr lang="en-US" sz="2300" dirty="0" smtClean="0"/>
          </a:p>
          <a:p>
            <a:r>
              <a:rPr lang="en-US" sz="2300" dirty="0" smtClean="0"/>
              <a:t>Sample of grammatical data (compiled under NSF </a:t>
            </a:r>
            <a:r>
              <a:rPr lang="en-US" sz="2300" dirty="0" smtClean="0"/>
              <a:t>HSD grant</a:t>
            </a:r>
            <a:r>
              <a:rPr lang="en-US" sz="2300" dirty="0" smtClean="0"/>
              <a:t>; c. 90 languages from across Australia</a:t>
            </a:r>
            <a:r>
              <a:rPr lang="en-US" sz="2300" dirty="0" smtClean="0"/>
              <a:t>)</a:t>
            </a:r>
            <a:endParaRPr lang="en-US" sz="2300" dirty="0" smtClean="0"/>
          </a:p>
          <a:p>
            <a:endParaRPr lang="en-US" sz="2300" dirty="0"/>
          </a:p>
        </p:txBody>
      </p:sp>
      <p:pic>
        <p:nvPicPr>
          <p:cNvPr id="6" name="Content Placeholder 5" descr="Macintosh HD:Users:clb3:Documents:Box Sync:Histling Lab Materials:Database:publicity files:PNy_SourceCounts.png"/>
          <p:cNvPicPr>
            <a:picLocks noGrp="1"/>
          </p:cNvPicPr>
          <p:nvPr>
            <p:ph sz="half" idx="2"/>
          </p:nvPr>
        </p:nvPicPr>
        <p:blipFill>
          <a:blip r:embed="rId3">
            <a:extLst>
              <a:ext uri="{28A0092B-C50C-407E-A947-70E740481C1C}">
                <a14:useLocalDpi xmlns:a14="http://schemas.microsoft.com/office/drawing/2010/main" val="0"/>
              </a:ext>
            </a:extLst>
          </a:blip>
          <a:srcRect t="-14621" b="-14621"/>
          <a:stretch>
            <a:fillRect/>
          </a:stretch>
        </p:blipFill>
        <p:spPr bwMode="auto">
          <a:xfrm>
            <a:off x="4801373" y="-219519"/>
            <a:ext cx="4120689" cy="3726067"/>
          </a:xfrm>
          <a:prstGeom prst="rect">
            <a:avLst/>
          </a:prstGeom>
          <a:noFill/>
          <a:ln>
            <a:noFill/>
          </a:ln>
        </p:spPr>
      </p:pic>
      <p:sp>
        <p:nvSpPr>
          <p:cNvPr id="7" name="TextBox 6"/>
          <p:cNvSpPr txBox="1"/>
          <p:nvPr/>
        </p:nvSpPr>
        <p:spPr>
          <a:xfrm>
            <a:off x="297451" y="6363974"/>
            <a:ext cx="1362259" cy="307777"/>
          </a:xfrm>
          <a:prstGeom prst="rect">
            <a:avLst/>
          </a:prstGeom>
          <a:noFill/>
        </p:spPr>
        <p:txBody>
          <a:bodyPr wrap="none" rtlCol="0">
            <a:spAutoFit/>
          </a:bodyPr>
          <a:lstStyle/>
          <a:p>
            <a:r>
              <a:rPr lang="en-US" dirty="0" smtClean="0"/>
              <a:t>Bowern (2016)</a:t>
            </a:r>
            <a:endParaRPr lang="en-US" dirty="0"/>
          </a:p>
        </p:txBody>
      </p:sp>
      <p:pic>
        <p:nvPicPr>
          <p:cNvPr id="8" name="Picture 7" descr="PnyGramLangs.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146" y="3404209"/>
            <a:ext cx="4133916" cy="3301391"/>
          </a:xfrm>
          <a:prstGeom prst="rect">
            <a:avLst/>
          </a:prstGeom>
        </p:spPr>
      </p:pic>
    </p:spTree>
    <p:extLst>
      <p:ext uri="{BB962C8B-B14F-4D97-AF65-F5344CB8AC3E}">
        <p14:creationId xmlns:p14="http://schemas.microsoft.com/office/powerpoint/2010/main" val="3451470575"/>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685800" y="5751743"/>
            <a:ext cx="7772400" cy="1046400"/>
          </a:xfrm>
        </p:spPr>
        <p:txBody>
          <a:bodyPr>
            <a:normAutofit/>
          </a:bodyPr>
          <a:lstStyle/>
          <a:p>
            <a:r>
              <a:rPr lang="en-US" sz="4200" dirty="0" smtClean="0">
                <a:solidFill>
                  <a:schemeClr val="accent6">
                    <a:lumMod val="75000"/>
                  </a:schemeClr>
                </a:solidFill>
              </a:rPr>
              <a:t>Results</a:t>
            </a:r>
            <a:endParaRPr lang="en-US" sz="4200" dirty="0">
              <a:solidFill>
                <a:schemeClr val="accent6">
                  <a:lumMod val="75000"/>
                </a:schemeClr>
              </a:solidFill>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9559" y="1144034"/>
            <a:ext cx="5748618" cy="3545793"/>
          </a:xfrm>
          <a:prstGeom prst="rect">
            <a:avLst/>
          </a:prstGeom>
        </p:spPr>
      </p:pic>
    </p:spTree>
    <p:extLst>
      <p:ext uri="{BB962C8B-B14F-4D97-AF65-F5344CB8AC3E}">
        <p14:creationId xmlns:p14="http://schemas.microsoft.com/office/powerpoint/2010/main" val="1391356436"/>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Summary</a:t>
            </a:r>
            <a:endParaRPr lang="en-US" dirty="0"/>
          </a:p>
        </p:txBody>
      </p:sp>
      <p:sp>
        <p:nvSpPr>
          <p:cNvPr id="5" name="Content Placeholder 4"/>
          <p:cNvSpPr>
            <a:spLocks noGrp="1"/>
          </p:cNvSpPr>
          <p:nvPr>
            <p:ph idx="1"/>
          </p:nvPr>
        </p:nvSpPr>
        <p:spPr/>
        <p:txBody>
          <a:bodyPr/>
          <a:lstStyle/>
          <a:p>
            <a:r>
              <a:rPr lang="en-US" dirty="0" smtClean="0"/>
              <a:t>89 claims</a:t>
            </a:r>
          </a:p>
          <a:p>
            <a:r>
              <a:rPr lang="en-US" dirty="0" smtClean="0"/>
              <a:t>from 48 different authors</a:t>
            </a:r>
          </a:p>
          <a:p>
            <a:r>
              <a:rPr lang="en-US" dirty="0" smtClean="0"/>
              <a:t>1937-2017 in current sample</a:t>
            </a:r>
          </a:p>
          <a:p>
            <a:r>
              <a:rPr lang="en-US" dirty="0" smtClean="0"/>
              <a:t>across phonetics, phonology, morphology, syntax, semantics, discourse</a:t>
            </a:r>
            <a:endParaRPr lang="en-US" dirty="0"/>
          </a:p>
        </p:txBody>
      </p:sp>
    </p:spTree>
    <p:extLst>
      <p:ext uri="{BB962C8B-B14F-4D97-AF65-F5344CB8AC3E}">
        <p14:creationId xmlns:p14="http://schemas.microsoft.com/office/powerpoint/2010/main" val="2833939864"/>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Authors</a:t>
            </a:r>
            <a:endParaRPr lang="en-US" dirty="0"/>
          </a:p>
        </p:txBody>
      </p:sp>
      <p:graphicFrame>
        <p:nvGraphicFramePr>
          <p:cNvPr id="5" name="Chart 4"/>
          <p:cNvGraphicFramePr>
            <a:graphicFrameLocks/>
          </p:cNvGraphicFramePr>
          <p:nvPr>
            <p:extLst>
              <p:ext uri="{D42A27DB-BD31-4B8C-83A1-F6EECF244321}">
                <p14:modId xmlns:p14="http://schemas.microsoft.com/office/powerpoint/2010/main" val="4281938107"/>
              </p:ext>
            </p:extLst>
          </p:nvPr>
        </p:nvGraphicFramePr>
        <p:xfrm>
          <a:off x="1458023" y="1417638"/>
          <a:ext cx="6223253" cy="50276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5940865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Chronology of claims</a:t>
            </a:r>
            <a:endParaRPr lang="en-US" dirty="0"/>
          </a:p>
        </p:txBody>
      </p:sp>
      <p:graphicFrame>
        <p:nvGraphicFramePr>
          <p:cNvPr id="5" name="Chart 4"/>
          <p:cNvGraphicFramePr>
            <a:graphicFrameLocks/>
          </p:cNvGraphicFramePr>
          <p:nvPr>
            <p:extLst>
              <p:ext uri="{D42A27DB-BD31-4B8C-83A1-F6EECF244321}">
                <p14:modId xmlns:p14="http://schemas.microsoft.com/office/powerpoint/2010/main" val="2491508540"/>
              </p:ext>
            </p:extLst>
          </p:nvPr>
        </p:nvGraphicFramePr>
        <p:xfrm>
          <a:off x="457200" y="2393124"/>
          <a:ext cx="8382000" cy="2743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882574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Universities of origin</a:t>
            </a:r>
            <a:endParaRPr lang="en-US" dirty="0"/>
          </a:p>
        </p:txBody>
      </p:sp>
      <p:graphicFrame>
        <p:nvGraphicFramePr>
          <p:cNvPr id="6" name="Chart 5"/>
          <p:cNvGraphicFramePr>
            <a:graphicFrameLocks/>
          </p:cNvGraphicFramePr>
          <p:nvPr>
            <p:extLst>
              <p:ext uri="{D42A27DB-BD31-4B8C-83A1-F6EECF244321}">
                <p14:modId xmlns:p14="http://schemas.microsoft.com/office/powerpoint/2010/main" val="4125530086"/>
              </p:ext>
            </p:extLst>
          </p:nvPr>
        </p:nvGraphicFramePr>
        <p:xfrm>
          <a:off x="1196779" y="1703716"/>
          <a:ext cx="6781800" cy="4673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40700834"/>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Australianist?</a:t>
            </a:r>
            <a:endParaRPr lang="en-US" dirty="0"/>
          </a:p>
        </p:txBody>
      </p:sp>
      <p:graphicFrame>
        <p:nvGraphicFramePr>
          <p:cNvPr id="4" name="Chart 3"/>
          <p:cNvGraphicFramePr>
            <a:graphicFrameLocks/>
          </p:cNvGraphicFramePr>
          <p:nvPr>
            <p:extLst>
              <p:ext uri="{D42A27DB-BD31-4B8C-83A1-F6EECF244321}">
                <p14:modId xmlns:p14="http://schemas.microsoft.com/office/powerpoint/2010/main" val="140229953"/>
              </p:ext>
            </p:extLst>
          </p:nvPr>
        </p:nvGraphicFramePr>
        <p:xfrm>
          <a:off x="1382182" y="1853562"/>
          <a:ext cx="6400800" cy="438704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727835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Subfield</a:t>
            </a:r>
            <a:endParaRPr lang="en-US" dirty="0"/>
          </a:p>
        </p:txBody>
      </p:sp>
      <p:graphicFrame>
        <p:nvGraphicFramePr>
          <p:cNvPr id="5" name="Chart 4"/>
          <p:cNvGraphicFramePr>
            <a:graphicFrameLocks/>
          </p:cNvGraphicFramePr>
          <p:nvPr>
            <p:extLst>
              <p:ext uri="{D42A27DB-BD31-4B8C-83A1-F6EECF244321}">
                <p14:modId xmlns:p14="http://schemas.microsoft.com/office/powerpoint/2010/main" val="4270925203"/>
              </p:ext>
            </p:extLst>
          </p:nvPr>
        </p:nvGraphicFramePr>
        <p:xfrm>
          <a:off x="752528" y="1417638"/>
          <a:ext cx="8391472" cy="48561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941686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Terms used</a:t>
            </a:r>
            <a:endParaRPr lang="en-US" dirty="0"/>
          </a:p>
        </p:txBody>
      </p:sp>
      <p:graphicFrame>
        <p:nvGraphicFramePr>
          <p:cNvPr id="5" name="Chart 4"/>
          <p:cNvGraphicFramePr>
            <a:graphicFrameLocks/>
          </p:cNvGraphicFramePr>
          <p:nvPr>
            <p:extLst>
              <p:ext uri="{D42A27DB-BD31-4B8C-83A1-F6EECF244321}">
                <p14:modId xmlns:p14="http://schemas.microsoft.com/office/powerpoint/2010/main" val="3221328652"/>
              </p:ext>
            </p:extLst>
          </p:nvPr>
        </p:nvGraphicFramePr>
        <p:xfrm>
          <a:off x="329231" y="1301433"/>
          <a:ext cx="8669751" cy="533116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919332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Terms used, </a:t>
            </a:r>
            <a:r>
              <a:rPr lang="en-US" dirty="0" smtClean="0"/>
              <a:t>(condensed)</a:t>
            </a:r>
            <a:endParaRPr lang="en-US" dirty="0"/>
          </a:p>
        </p:txBody>
      </p:sp>
      <p:graphicFrame>
        <p:nvGraphicFramePr>
          <p:cNvPr id="4" name="Chart 3"/>
          <p:cNvGraphicFramePr>
            <a:graphicFrameLocks/>
          </p:cNvGraphicFramePr>
          <p:nvPr>
            <p:extLst>
              <p:ext uri="{D42A27DB-BD31-4B8C-83A1-F6EECF244321}">
                <p14:modId xmlns:p14="http://schemas.microsoft.com/office/powerpoint/2010/main" val="276319349"/>
              </p:ext>
            </p:extLst>
          </p:nvPr>
        </p:nvGraphicFramePr>
        <p:xfrm>
          <a:off x="457199" y="1417638"/>
          <a:ext cx="8479071" cy="504248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97775354"/>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Terms, by subfield</a:t>
            </a:r>
            <a:endParaRPr lang="en-US" dirty="0"/>
          </a:p>
        </p:txBody>
      </p:sp>
      <p:graphicFrame>
        <p:nvGraphicFramePr>
          <p:cNvPr id="4" name="Chart 3"/>
          <p:cNvGraphicFramePr>
            <a:graphicFrameLocks/>
          </p:cNvGraphicFramePr>
          <p:nvPr>
            <p:extLst>
              <p:ext uri="{D42A27DB-BD31-4B8C-83A1-F6EECF244321}">
                <p14:modId xmlns:p14="http://schemas.microsoft.com/office/powerpoint/2010/main" val="3598256116"/>
              </p:ext>
            </p:extLst>
          </p:nvPr>
        </p:nvGraphicFramePr>
        <p:xfrm>
          <a:off x="-222250" y="1498697"/>
          <a:ext cx="9588500" cy="516526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34619816"/>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Are the claims testable?</a:t>
            </a:r>
            <a:endParaRPr lang="en-US" dirty="0"/>
          </a:p>
        </p:txBody>
      </p:sp>
      <p:sp>
        <p:nvSpPr>
          <p:cNvPr id="3" name="Content Placeholder 2"/>
          <p:cNvSpPr>
            <a:spLocks noGrp="1"/>
          </p:cNvSpPr>
          <p:nvPr>
            <p:ph idx="1"/>
          </p:nvPr>
        </p:nvSpPr>
        <p:spPr>
          <a:xfrm>
            <a:off x="457200" y="1600200"/>
            <a:ext cx="8229600" cy="5095121"/>
          </a:xfrm>
        </p:spPr>
        <p:txBody>
          <a:bodyPr>
            <a:normAutofit fontScale="92500"/>
          </a:bodyPr>
          <a:lstStyle/>
          <a:p>
            <a:r>
              <a:rPr lang="en-US" dirty="0" smtClean="0">
                <a:solidFill>
                  <a:srgbClr val="C0504D"/>
                </a:solidFill>
              </a:rPr>
              <a:t>Yes</a:t>
            </a:r>
            <a:r>
              <a:rPr lang="en-US" dirty="0" smtClean="0"/>
              <a:t>: </a:t>
            </a:r>
            <a:r>
              <a:rPr lang="en-US" dirty="0"/>
              <a:t>Multi-level case marking is widespread in Australian languages </a:t>
            </a:r>
            <a:r>
              <a:rPr lang="en-US" dirty="0" smtClean="0"/>
              <a:t>(Dench and Evans 1988:1)</a:t>
            </a:r>
          </a:p>
          <a:p>
            <a:r>
              <a:rPr lang="en-US" dirty="0" smtClean="0">
                <a:solidFill>
                  <a:srgbClr val="C0504D"/>
                </a:solidFill>
              </a:rPr>
              <a:t>Hard</a:t>
            </a:r>
            <a:r>
              <a:rPr lang="en-US" dirty="0" smtClean="0"/>
              <a:t>: </a:t>
            </a:r>
            <a:r>
              <a:rPr lang="en-US" dirty="0"/>
              <a:t>Many Australian languages have a term that is at first glossed as "camp" or hut but in fact has a very general meaning. </a:t>
            </a:r>
            <a:r>
              <a:rPr lang="en-US" dirty="0" smtClean="0"/>
              <a:t>(Dixon 2002: 58)</a:t>
            </a:r>
          </a:p>
          <a:p>
            <a:r>
              <a:rPr lang="en-US" dirty="0" smtClean="0">
                <a:solidFill>
                  <a:srgbClr val="C0504D"/>
                </a:solidFill>
              </a:rPr>
              <a:t>No</a:t>
            </a:r>
            <a:r>
              <a:rPr lang="en-US" dirty="0" smtClean="0"/>
              <a:t>: In </a:t>
            </a:r>
            <a:r>
              <a:rPr lang="en-US" dirty="0"/>
              <a:t>all Australian languages ‘point time’ words then have interval reference rather than strict point or punctual specification. (Austin 1988:5)</a:t>
            </a:r>
          </a:p>
        </p:txBody>
      </p:sp>
    </p:spTree>
    <p:extLst>
      <p:ext uri="{BB962C8B-B14F-4D97-AF65-F5344CB8AC3E}">
        <p14:creationId xmlns:p14="http://schemas.microsoft.com/office/powerpoint/2010/main" val="1955742269"/>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Testable claims?</a:t>
            </a:r>
            <a:endParaRPr lang="en-US" dirty="0"/>
          </a:p>
        </p:txBody>
      </p:sp>
      <p:graphicFrame>
        <p:nvGraphicFramePr>
          <p:cNvPr id="6" name="Chart 5"/>
          <p:cNvGraphicFramePr>
            <a:graphicFrameLocks/>
          </p:cNvGraphicFramePr>
          <p:nvPr>
            <p:extLst>
              <p:ext uri="{D42A27DB-BD31-4B8C-83A1-F6EECF244321}">
                <p14:modId xmlns:p14="http://schemas.microsoft.com/office/powerpoint/2010/main" val="2090142038"/>
              </p:ext>
            </p:extLst>
          </p:nvPr>
        </p:nvGraphicFramePr>
        <p:xfrm>
          <a:off x="321626" y="1200326"/>
          <a:ext cx="8677356" cy="534252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47687531"/>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Shape 99"/>
          <p:cNvSpPr txBox="1">
            <a:spLocks noGrp="1"/>
          </p:cNvSpPr>
          <p:nvPr>
            <p:ph type="ctrTitle"/>
          </p:nvPr>
        </p:nvSpPr>
        <p:spPr>
          <a:xfrm>
            <a:off x="685800" y="2111123"/>
            <a:ext cx="7772400" cy="3198296"/>
          </a:xfrm>
          <a:prstGeom prst="rect">
            <a:avLst/>
          </a:prstGeom>
        </p:spPr>
        <p:txBody>
          <a:bodyPr lIns="91425" tIns="91425" rIns="91425" bIns="91425" anchor="b" anchorCtr="0">
            <a:noAutofit/>
          </a:bodyPr>
          <a:lstStyle/>
          <a:p>
            <a:pPr lvl="0" rtl="0">
              <a:spcBef>
                <a:spcPts val="0"/>
              </a:spcBef>
              <a:buNone/>
            </a:pPr>
            <a:endParaRPr lang="en" sz="7200" dirty="0">
              <a:solidFill>
                <a:srgbClr val="7ECEFD"/>
              </a:solidFill>
            </a:endParaRPr>
          </a:p>
          <a:p>
            <a:pPr lvl="0" rtl="0">
              <a:spcBef>
                <a:spcPts val="0"/>
              </a:spcBef>
              <a:buNone/>
            </a:pPr>
            <a:r>
              <a:rPr lang="en-US" dirty="0" smtClean="0"/>
              <a:t>Are the claims true?</a:t>
            </a:r>
            <a:endParaRPr lang="en" dirty="0"/>
          </a:p>
        </p:txBody>
      </p:sp>
      <p:pic>
        <p:nvPicPr>
          <p:cNvPr id="3" name="Picture 2" descr="Superb_lyrbird_in_scrub.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6302" y="1330611"/>
            <a:ext cx="3750882" cy="2501369"/>
          </a:xfrm>
          <a:prstGeom prst="rect">
            <a:avLst/>
          </a:prstGeom>
        </p:spPr>
      </p:pic>
    </p:spTree>
    <p:extLst>
      <p:ext uri="{BB962C8B-B14F-4D97-AF65-F5344CB8AC3E}">
        <p14:creationId xmlns:p14="http://schemas.microsoft.com/office/powerpoint/2010/main" val="3290944857"/>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Overall</a:t>
            </a:r>
            <a:endParaRPr lang="en-US" dirty="0"/>
          </a:p>
        </p:txBody>
      </p:sp>
      <p:graphicFrame>
        <p:nvGraphicFramePr>
          <p:cNvPr id="6" name="Chart 5"/>
          <p:cNvGraphicFramePr>
            <a:graphicFrameLocks/>
          </p:cNvGraphicFramePr>
          <p:nvPr>
            <p:extLst>
              <p:ext uri="{D42A27DB-BD31-4B8C-83A1-F6EECF244321}">
                <p14:modId xmlns:p14="http://schemas.microsoft.com/office/powerpoint/2010/main" val="1611164915"/>
              </p:ext>
            </p:extLst>
          </p:nvPr>
        </p:nvGraphicFramePr>
        <p:xfrm>
          <a:off x="297876" y="1417639"/>
          <a:ext cx="8685428" cy="5183602"/>
        </p:xfrm>
        <a:graphic>
          <a:graphicData uri="http://schemas.openxmlformats.org/drawingml/2006/chart">
            <c:chart xmlns:c="http://schemas.openxmlformats.org/drawingml/2006/chart" xmlns:r="http://schemas.openxmlformats.org/officeDocument/2006/relationships" r:id="rId3"/>
          </a:graphicData>
        </a:graphic>
      </p:graphicFrame>
      <p:sp>
        <p:nvSpPr>
          <p:cNvPr id="2" name="Oval 1"/>
          <p:cNvSpPr/>
          <p:nvPr/>
        </p:nvSpPr>
        <p:spPr>
          <a:xfrm>
            <a:off x="2774947" y="1417638"/>
            <a:ext cx="3370699" cy="5183603"/>
          </a:xfrm>
          <a:prstGeom prst="ellipse">
            <a:avLst/>
          </a:prstGeom>
          <a:noFill/>
          <a:ln w="57150" cmpd="sng">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p:cNvSpPr txBox="1"/>
          <p:nvPr/>
        </p:nvSpPr>
        <p:spPr>
          <a:xfrm>
            <a:off x="222035" y="6416575"/>
            <a:ext cx="5769954" cy="369332"/>
          </a:xfrm>
          <a:prstGeom prst="rect">
            <a:avLst/>
          </a:prstGeom>
          <a:noFill/>
        </p:spPr>
        <p:txBody>
          <a:bodyPr wrap="none" rtlCol="0">
            <a:spAutoFit/>
          </a:bodyPr>
          <a:lstStyle/>
          <a:p>
            <a:r>
              <a:rPr lang="en-US" dirty="0" smtClean="0"/>
              <a:t>(excludes 20 claims not yet tested, but in principle testable)</a:t>
            </a:r>
            <a:endParaRPr lang="en-US" dirty="0"/>
          </a:p>
        </p:txBody>
      </p:sp>
    </p:spTree>
    <p:extLst>
      <p:ext uri="{BB962C8B-B14F-4D97-AF65-F5344CB8AC3E}">
        <p14:creationId xmlns:p14="http://schemas.microsoft.com/office/powerpoint/2010/main" val="75604726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By subfield:</a:t>
            </a:r>
            <a:endParaRPr lang="en-US" dirty="0"/>
          </a:p>
        </p:txBody>
      </p:sp>
      <p:graphicFrame>
        <p:nvGraphicFramePr>
          <p:cNvPr id="4" name="Chart 3"/>
          <p:cNvGraphicFramePr>
            <a:graphicFrameLocks/>
          </p:cNvGraphicFramePr>
          <p:nvPr>
            <p:extLst>
              <p:ext uri="{D42A27DB-BD31-4B8C-83A1-F6EECF244321}">
                <p14:modId xmlns:p14="http://schemas.microsoft.com/office/powerpoint/2010/main" val="2790192959"/>
              </p:ext>
            </p:extLst>
          </p:nvPr>
        </p:nvGraphicFramePr>
        <p:xfrm>
          <a:off x="250843" y="1447800"/>
          <a:ext cx="8748139" cy="5090722"/>
        </p:xfrm>
        <a:graphic>
          <a:graphicData uri="http://schemas.openxmlformats.org/drawingml/2006/chart">
            <c:chart xmlns:c="http://schemas.openxmlformats.org/drawingml/2006/chart" xmlns:r="http://schemas.openxmlformats.org/officeDocument/2006/relationships" r:id="rId2"/>
          </a:graphicData>
        </a:graphic>
      </p:graphicFrame>
      <p:sp>
        <p:nvSpPr>
          <p:cNvPr id="5" name="Oval 4"/>
          <p:cNvSpPr/>
          <p:nvPr/>
        </p:nvSpPr>
        <p:spPr>
          <a:xfrm>
            <a:off x="5745865" y="2320626"/>
            <a:ext cx="1708866" cy="4537374"/>
          </a:xfrm>
          <a:prstGeom prst="ellipse">
            <a:avLst/>
          </a:prstGeom>
          <a:noFill/>
          <a:ln w="57150" cmpd="sng">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3214735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Verified claims:</a:t>
            </a:r>
            <a:endParaRPr lang="en-US" dirty="0"/>
          </a:p>
        </p:txBody>
      </p:sp>
      <p:sp>
        <p:nvSpPr>
          <p:cNvPr id="3" name="Content Placeholder 2"/>
          <p:cNvSpPr>
            <a:spLocks noGrp="1"/>
          </p:cNvSpPr>
          <p:nvPr>
            <p:ph sz="half" idx="1"/>
          </p:nvPr>
        </p:nvSpPr>
        <p:spPr/>
        <p:txBody>
          <a:bodyPr>
            <a:normAutofit fontScale="92500"/>
          </a:bodyPr>
          <a:lstStyle/>
          <a:p>
            <a:r>
              <a:rPr lang="en-US" b="1" dirty="0"/>
              <a:t>Most Australian languages </a:t>
            </a:r>
            <a:r>
              <a:rPr lang="en-US" dirty="0"/>
              <a:t>have distinct forms for 'who' and 'what' (only in a minority of languages is there a single form covering two </a:t>
            </a:r>
            <a:r>
              <a:rPr lang="en-US" dirty="0" smtClean="0"/>
              <a:t>meanings)</a:t>
            </a:r>
            <a:r>
              <a:rPr lang="en-US" dirty="0"/>
              <a:t>. </a:t>
            </a:r>
            <a:r>
              <a:rPr lang="en-US" dirty="0" smtClean="0"/>
              <a:t> (Dixon 2001:88)</a:t>
            </a:r>
          </a:p>
          <a:p>
            <a:pPr lvl="1"/>
            <a:r>
              <a:rPr lang="en-US" dirty="0" smtClean="0"/>
              <a:t>one term: 12 languages</a:t>
            </a:r>
          </a:p>
          <a:p>
            <a:pPr lvl="1"/>
            <a:r>
              <a:rPr lang="en-US" dirty="0" smtClean="0"/>
              <a:t>distinct terms: 70 languages</a:t>
            </a:r>
            <a:endParaRPr lang="en-US" dirty="0"/>
          </a:p>
        </p:txBody>
      </p:sp>
      <p:pic>
        <p:nvPicPr>
          <p:cNvPr id="5" name="Content Placeholder 4" descr="PnyWhoWhat.pdf"/>
          <p:cNvPicPr>
            <a:picLocks noGrp="1" noChangeAspect="1"/>
          </p:cNvPicPr>
          <p:nvPr>
            <p:ph sz="half" idx="2"/>
          </p:nvPr>
        </p:nvPicPr>
        <p:blipFill>
          <a:blip r:embed="rId3">
            <a:extLst>
              <a:ext uri="{28A0092B-C50C-407E-A947-70E740481C1C}">
                <a14:useLocalDpi xmlns:a14="http://schemas.microsoft.com/office/drawing/2010/main" val="0"/>
              </a:ext>
            </a:extLst>
          </a:blip>
          <a:srcRect t="-20164" b="-20164"/>
          <a:stretch>
            <a:fillRect/>
          </a:stretch>
        </p:blipFill>
        <p:spPr/>
      </p:pic>
    </p:spTree>
    <p:extLst>
      <p:ext uri="{BB962C8B-B14F-4D97-AF65-F5344CB8AC3E}">
        <p14:creationId xmlns:p14="http://schemas.microsoft.com/office/powerpoint/2010/main" val="31243149"/>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Verified claims</a:t>
            </a:r>
            <a:endParaRPr lang="en-US" dirty="0"/>
          </a:p>
        </p:txBody>
      </p:sp>
      <p:sp>
        <p:nvSpPr>
          <p:cNvPr id="3" name="Content Placeholder 2"/>
          <p:cNvSpPr>
            <a:spLocks noGrp="1"/>
          </p:cNvSpPr>
          <p:nvPr>
            <p:ph sz="half" idx="1"/>
          </p:nvPr>
        </p:nvSpPr>
        <p:spPr/>
        <p:txBody>
          <a:bodyPr/>
          <a:lstStyle/>
          <a:p>
            <a:r>
              <a:rPr lang="en-US" b="1" dirty="0" smtClean="0"/>
              <a:t>As </a:t>
            </a:r>
            <a:r>
              <a:rPr lang="en-US" b="1" dirty="0"/>
              <a:t>in many Australian languages</a:t>
            </a:r>
            <a:r>
              <a:rPr lang="en-US" dirty="0"/>
              <a:t>, there is no phonemic manner of articulation contrast between stops and fricatives. </a:t>
            </a:r>
            <a:r>
              <a:rPr lang="en-US" dirty="0" smtClean="0"/>
              <a:t>(Fletcher &amp; Evans 2002: 124)</a:t>
            </a:r>
            <a:endParaRPr lang="en-US" dirty="0"/>
          </a:p>
        </p:txBody>
      </p:sp>
      <p:pic>
        <p:nvPicPr>
          <p:cNvPr id="5" name="Content Placeholder 4" descr="PNyFricsBW.pdf"/>
          <p:cNvPicPr>
            <a:picLocks noGrp="1" noChangeAspect="1"/>
          </p:cNvPicPr>
          <p:nvPr>
            <p:ph sz="half" idx="2"/>
          </p:nvPr>
        </p:nvPicPr>
        <p:blipFill>
          <a:blip r:embed="rId2">
            <a:extLst>
              <a:ext uri="{28A0092B-C50C-407E-A947-70E740481C1C}">
                <a14:useLocalDpi xmlns:a14="http://schemas.microsoft.com/office/drawing/2010/main" val="0"/>
              </a:ext>
            </a:extLst>
          </a:blip>
          <a:srcRect t="-20164" b="-20164"/>
          <a:stretch>
            <a:fillRect/>
          </a:stretch>
        </p:blipFill>
        <p:spPr/>
      </p:pic>
      <p:sp>
        <p:nvSpPr>
          <p:cNvPr id="6" name="TextBox 5"/>
          <p:cNvSpPr txBox="1"/>
          <p:nvPr/>
        </p:nvSpPr>
        <p:spPr>
          <a:xfrm>
            <a:off x="4844399" y="6554202"/>
            <a:ext cx="3458248" cy="369332"/>
          </a:xfrm>
          <a:prstGeom prst="rect">
            <a:avLst/>
          </a:prstGeom>
          <a:noFill/>
        </p:spPr>
        <p:txBody>
          <a:bodyPr wrap="none" rtlCol="0">
            <a:spAutoFit/>
          </a:bodyPr>
          <a:lstStyle/>
          <a:p>
            <a:r>
              <a:rPr lang="en-US" dirty="0" smtClean="0"/>
              <a:t>(Map </a:t>
            </a:r>
            <a:r>
              <a:rPr lang="en-US" dirty="0" smtClean="0"/>
              <a:t>from Gasser &amp; Bowern 2014)</a:t>
            </a:r>
            <a:endParaRPr lang="en-US" dirty="0"/>
          </a:p>
        </p:txBody>
      </p:sp>
    </p:spTree>
    <p:extLst>
      <p:ext uri="{BB962C8B-B14F-4D97-AF65-F5344CB8AC3E}">
        <p14:creationId xmlns:p14="http://schemas.microsoft.com/office/powerpoint/2010/main" val="4242189316"/>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Refining claims</a:t>
            </a:r>
            <a:endParaRPr lang="en-US" dirty="0"/>
          </a:p>
        </p:txBody>
      </p:sp>
      <p:sp>
        <p:nvSpPr>
          <p:cNvPr id="14" name="Content Placeholder 13"/>
          <p:cNvSpPr>
            <a:spLocks noGrp="1"/>
          </p:cNvSpPr>
          <p:nvPr>
            <p:ph sz="half" idx="1"/>
          </p:nvPr>
        </p:nvSpPr>
        <p:spPr/>
        <p:txBody>
          <a:bodyPr/>
          <a:lstStyle/>
          <a:p>
            <a:r>
              <a:rPr lang="en-US" dirty="0" smtClean="0"/>
              <a:t>Australian languages usually have 3 vowels</a:t>
            </a:r>
            <a:endParaRPr lang="en-US" dirty="0"/>
          </a:p>
        </p:txBody>
      </p:sp>
      <p:sp>
        <p:nvSpPr>
          <p:cNvPr id="15" name="Content Placeholder 14"/>
          <p:cNvSpPr>
            <a:spLocks noGrp="1"/>
          </p:cNvSpPr>
          <p:nvPr>
            <p:ph sz="half" idx="2"/>
          </p:nvPr>
        </p:nvSpPr>
        <p:spPr/>
        <p:txBody>
          <a:bodyPr/>
          <a:lstStyle/>
          <a:p>
            <a:endParaRPr lang="en-US"/>
          </a:p>
        </p:txBody>
      </p:sp>
      <p:pic>
        <p:nvPicPr>
          <p:cNvPr id="9" name="Picture 8" descr="hmap1213Vcropp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44838" y="1144633"/>
            <a:ext cx="5242718" cy="5713367"/>
          </a:xfrm>
          <a:prstGeom prst="rect">
            <a:avLst/>
          </a:prstGeom>
        </p:spPr>
      </p:pic>
    </p:spTree>
    <p:extLst>
      <p:ext uri="{BB962C8B-B14F-4D97-AF65-F5344CB8AC3E}">
        <p14:creationId xmlns:p14="http://schemas.microsoft.com/office/powerpoint/2010/main" val="1642084076"/>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Contested Claims:</a:t>
            </a:r>
            <a:endParaRPr lang="en-US" dirty="0"/>
          </a:p>
        </p:txBody>
      </p:sp>
      <p:sp>
        <p:nvSpPr>
          <p:cNvPr id="3" name="Content Placeholder 2"/>
          <p:cNvSpPr>
            <a:spLocks noGrp="1"/>
          </p:cNvSpPr>
          <p:nvPr>
            <p:ph idx="1"/>
          </p:nvPr>
        </p:nvSpPr>
        <p:spPr/>
        <p:txBody>
          <a:bodyPr>
            <a:normAutofit lnSpcReduction="10000"/>
          </a:bodyPr>
          <a:lstStyle/>
          <a:p>
            <a:r>
              <a:rPr lang="en-US" dirty="0"/>
              <a:t>In </a:t>
            </a:r>
            <a:r>
              <a:rPr lang="en-US" b="1" dirty="0"/>
              <a:t>several Australian languages</a:t>
            </a:r>
            <a:r>
              <a:rPr lang="en-US" dirty="0"/>
              <a:t>, it is possible for nominals to carry more than one inflectional case marker. </a:t>
            </a:r>
            <a:r>
              <a:rPr lang="en-US" dirty="0" smtClean="0"/>
              <a:t>(</a:t>
            </a:r>
            <a:r>
              <a:rPr lang="en-US" dirty="0" err="1" smtClean="0"/>
              <a:t>Schweiger</a:t>
            </a:r>
            <a:r>
              <a:rPr lang="en-US" dirty="0" smtClean="0"/>
              <a:t> 2000:256)</a:t>
            </a:r>
          </a:p>
          <a:p>
            <a:r>
              <a:rPr lang="en-US" dirty="0"/>
              <a:t>Multi-level case marking is </a:t>
            </a:r>
            <a:r>
              <a:rPr lang="en-US" b="1" dirty="0"/>
              <a:t>widespread </a:t>
            </a:r>
            <a:r>
              <a:rPr lang="en-US" dirty="0"/>
              <a:t>in Australian </a:t>
            </a:r>
            <a:r>
              <a:rPr lang="en-US" dirty="0" smtClean="0"/>
              <a:t>languages (Dench &amp; Evans 1988:1)</a:t>
            </a:r>
          </a:p>
          <a:p>
            <a:r>
              <a:rPr lang="en-US" dirty="0" err="1" smtClean="0"/>
              <a:t>Schweiger</a:t>
            </a:r>
            <a:r>
              <a:rPr lang="en-US" dirty="0" smtClean="0"/>
              <a:t> 2000, Dench &amp; Evans 1988, and Nordlinger 1997 </a:t>
            </a:r>
            <a:r>
              <a:rPr lang="en-US" dirty="0" smtClean="0"/>
              <a:t>refer to 20 </a:t>
            </a:r>
            <a:r>
              <a:rPr lang="en-US" dirty="0" smtClean="0"/>
              <a:t>languages. </a:t>
            </a:r>
            <a:endParaRPr lang="en-US" dirty="0" smtClean="0"/>
          </a:p>
          <a:p>
            <a:r>
              <a:rPr lang="en-US" b="1" i="1" dirty="0" smtClean="0">
                <a:solidFill>
                  <a:schemeClr val="accent2"/>
                </a:solidFill>
              </a:rPr>
              <a:t>We </a:t>
            </a:r>
            <a:r>
              <a:rPr lang="en-US" b="1" i="1" dirty="0" smtClean="0">
                <a:solidFill>
                  <a:schemeClr val="accent2"/>
                </a:solidFill>
              </a:rPr>
              <a:t>can’t find any others.</a:t>
            </a:r>
            <a:endParaRPr lang="en-US" b="1" dirty="0">
              <a:solidFill>
                <a:schemeClr val="accent2"/>
              </a:solidFill>
            </a:endParaRPr>
          </a:p>
          <a:p>
            <a:endParaRPr lang="en-US" dirty="0" smtClean="0"/>
          </a:p>
        </p:txBody>
      </p:sp>
    </p:spTree>
    <p:extLst>
      <p:ext uri="{BB962C8B-B14F-4D97-AF65-F5344CB8AC3E}">
        <p14:creationId xmlns:p14="http://schemas.microsoft.com/office/powerpoint/2010/main" val="352193986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Negated claims:</a:t>
            </a:r>
            <a:endParaRPr lang="en-US" dirty="0"/>
          </a:p>
        </p:txBody>
      </p:sp>
      <p:sp>
        <p:nvSpPr>
          <p:cNvPr id="3" name="Content Placeholder 2"/>
          <p:cNvSpPr>
            <a:spLocks noGrp="1"/>
          </p:cNvSpPr>
          <p:nvPr>
            <p:ph idx="1"/>
          </p:nvPr>
        </p:nvSpPr>
        <p:spPr/>
        <p:txBody>
          <a:bodyPr/>
          <a:lstStyle/>
          <a:p>
            <a:r>
              <a:rPr lang="en-US" dirty="0"/>
              <a:t>Dixon (1977:103) </a:t>
            </a:r>
            <a:r>
              <a:rPr lang="en-US" dirty="0" smtClean="0"/>
              <a:t>“It </a:t>
            </a:r>
            <a:r>
              <a:rPr lang="en-US" dirty="0"/>
              <a:t>is unusual in an Australian language to have words ending in </a:t>
            </a:r>
            <a:r>
              <a:rPr lang="en-US" dirty="0" err="1" smtClean="0"/>
              <a:t>ng</a:t>
            </a:r>
            <a:r>
              <a:rPr lang="en-US" dirty="0" smtClean="0"/>
              <a:t>.”</a:t>
            </a:r>
            <a:endParaRPr lang="en-US" dirty="0"/>
          </a:p>
        </p:txBody>
      </p:sp>
      <p:pic>
        <p:nvPicPr>
          <p:cNvPr id="4" name="Picture 3" descr="PnyFinalng.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9930" y="2775344"/>
            <a:ext cx="4986870" cy="3982570"/>
          </a:xfrm>
          <a:prstGeom prst="rect">
            <a:avLst/>
          </a:prstGeom>
        </p:spPr>
      </p:pic>
      <p:sp>
        <p:nvSpPr>
          <p:cNvPr id="5" name="TextBox 4"/>
          <p:cNvSpPr txBox="1"/>
          <p:nvPr/>
        </p:nvSpPr>
        <p:spPr>
          <a:xfrm>
            <a:off x="457200" y="4406054"/>
            <a:ext cx="3223959" cy="923330"/>
          </a:xfrm>
          <a:prstGeom prst="rect">
            <a:avLst/>
          </a:prstGeom>
          <a:noFill/>
        </p:spPr>
        <p:txBody>
          <a:bodyPr wrap="none" rtlCol="0">
            <a:spAutoFit/>
          </a:bodyPr>
          <a:lstStyle/>
          <a:p>
            <a:r>
              <a:rPr lang="en-US" dirty="0" smtClean="0"/>
              <a:t>Languages </a:t>
            </a:r>
            <a:r>
              <a:rPr lang="en-US" dirty="0" smtClean="0"/>
              <a:t>with words </a:t>
            </a:r>
            <a:r>
              <a:rPr lang="en-US" dirty="0" smtClean="0"/>
              <a:t>ending in </a:t>
            </a:r>
            <a:br>
              <a:rPr lang="en-US" dirty="0" smtClean="0"/>
            </a:br>
            <a:r>
              <a:rPr lang="en-US" dirty="0" smtClean="0"/>
              <a:t>-</a:t>
            </a:r>
            <a:r>
              <a:rPr lang="en-US" dirty="0" err="1" smtClean="0"/>
              <a:t>ŋ</a:t>
            </a:r>
            <a:r>
              <a:rPr lang="en-US" dirty="0" smtClean="0"/>
              <a:t> in Chirila; Tasmanian data not</a:t>
            </a:r>
            <a:br>
              <a:rPr lang="en-US" dirty="0" smtClean="0"/>
            </a:br>
            <a:r>
              <a:rPr lang="en-US" dirty="0" smtClean="0"/>
              <a:t>included</a:t>
            </a:r>
            <a:endParaRPr lang="en-US" dirty="0"/>
          </a:p>
        </p:txBody>
      </p:sp>
    </p:spTree>
    <p:extLst>
      <p:ext uri="{BB962C8B-B14F-4D97-AF65-F5344CB8AC3E}">
        <p14:creationId xmlns:p14="http://schemas.microsoft.com/office/powerpoint/2010/main" val="96709470"/>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Negated (</a:t>
            </a:r>
            <a:r>
              <a:rPr lang="en-US" dirty="0" smtClean="0"/>
              <a:t>cont.)</a:t>
            </a:r>
            <a:endParaRPr lang="en-US" dirty="0"/>
          </a:p>
        </p:txBody>
      </p:sp>
      <p:sp>
        <p:nvSpPr>
          <p:cNvPr id="5" name="Content Placeholder 4"/>
          <p:cNvSpPr>
            <a:spLocks noGrp="1"/>
          </p:cNvSpPr>
          <p:nvPr>
            <p:ph sz="half" idx="1"/>
          </p:nvPr>
        </p:nvSpPr>
        <p:spPr/>
        <p:txBody>
          <a:bodyPr/>
          <a:lstStyle/>
          <a:p>
            <a:r>
              <a:rPr lang="en-US" dirty="0"/>
              <a:t>Australian languages place it [the adjective] after [the noun]. </a:t>
            </a:r>
            <a:r>
              <a:rPr lang="en-US" dirty="0" smtClean="0"/>
              <a:t> (Capell 1937:34)</a:t>
            </a:r>
          </a:p>
          <a:p>
            <a:r>
              <a:rPr lang="en-US" dirty="0" smtClean="0"/>
              <a:t>Red : Noun</a:t>
            </a:r>
            <a:r>
              <a:rPr lang="en-US" dirty="0" smtClean="0"/>
              <a:t>-</a:t>
            </a:r>
            <a:r>
              <a:rPr lang="en-US" dirty="0" err="1" smtClean="0"/>
              <a:t>Adj</a:t>
            </a:r>
            <a:r>
              <a:rPr lang="en-US" dirty="0" smtClean="0"/>
              <a:t> </a:t>
            </a:r>
            <a:r>
              <a:rPr lang="en-US" dirty="0" smtClean="0"/>
              <a:t>order</a:t>
            </a:r>
            <a:br>
              <a:rPr lang="en-US" dirty="0" smtClean="0"/>
            </a:br>
            <a:r>
              <a:rPr lang="en-US" dirty="0" smtClean="0"/>
              <a:t>Blue: </a:t>
            </a:r>
            <a:r>
              <a:rPr lang="en-US" dirty="0" err="1" smtClean="0"/>
              <a:t>Adj</a:t>
            </a:r>
            <a:r>
              <a:rPr lang="en-US" dirty="0" smtClean="0"/>
              <a:t>-Noun order</a:t>
            </a:r>
            <a:endParaRPr lang="en-US" dirty="0"/>
          </a:p>
        </p:txBody>
      </p:sp>
      <p:pic>
        <p:nvPicPr>
          <p:cNvPr id="7" name="Picture 6" descr="PnyNounAdj.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8968" y="1417638"/>
            <a:ext cx="4704082" cy="3756732"/>
          </a:xfrm>
          <a:prstGeom prst="rect">
            <a:avLst/>
          </a:prstGeom>
        </p:spPr>
      </p:pic>
      <p:pic>
        <p:nvPicPr>
          <p:cNvPr id="8" name="Picture 7" descr="PnyNounAdjNoun.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18968" y="1417638"/>
            <a:ext cx="4704082" cy="3756732"/>
          </a:xfrm>
          <a:prstGeom prst="rect">
            <a:avLst/>
          </a:prstGeom>
        </p:spPr>
      </p:pic>
    </p:spTree>
    <p:extLst>
      <p:ext uri="{BB962C8B-B14F-4D97-AF65-F5344CB8AC3E}">
        <p14:creationId xmlns:p14="http://schemas.microsoft.com/office/powerpoint/2010/main" val="83449481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Negated claims</a:t>
            </a:r>
            <a:br>
              <a:rPr lang="en-US" dirty="0" smtClean="0"/>
            </a:br>
            <a:r>
              <a:rPr lang="en-US" dirty="0" smtClean="0"/>
              <a:t>Dominant word order:</a:t>
            </a:r>
            <a:endParaRPr lang="en-US" dirty="0"/>
          </a:p>
        </p:txBody>
      </p:sp>
      <p:pic>
        <p:nvPicPr>
          <p:cNvPr id="6" name="Picture 5" descr="Screenshot 2017-12-09 21.25.3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33171"/>
            <a:ext cx="9144000" cy="4824829"/>
          </a:xfrm>
          <a:prstGeom prst="rect">
            <a:avLst/>
          </a:prstGeom>
        </p:spPr>
      </p:pic>
      <p:sp>
        <p:nvSpPr>
          <p:cNvPr id="7" name="TextBox 6"/>
          <p:cNvSpPr txBox="1"/>
          <p:nvPr/>
        </p:nvSpPr>
        <p:spPr>
          <a:xfrm>
            <a:off x="457200" y="1417638"/>
            <a:ext cx="1805565" cy="369332"/>
          </a:xfrm>
          <a:prstGeom prst="rect">
            <a:avLst/>
          </a:prstGeom>
          <a:noFill/>
        </p:spPr>
        <p:txBody>
          <a:bodyPr wrap="none" rtlCol="0">
            <a:spAutoFit/>
          </a:bodyPr>
          <a:lstStyle/>
          <a:p>
            <a:r>
              <a:rPr lang="en-US" dirty="0" err="1" smtClean="0"/>
              <a:t>Wals</a:t>
            </a:r>
            <a:r>
              <a:rPr lang="en-US" dirty="0" smtClean="0"/>
              <a:t> feature 81A</a:t>
            </a:r>
            <a:endParaRPr lang="en-US" dirty="0"/>
          </a:p>
        </p:txBody>
      </p:sp>
    </p:spTree>
    <p:extLst>
      <p:ext uri="{BB962C8B-B14F-4D97-AF65-F5344CB8AC3E}">
        <p14:creationId xmlns:p14="http://schemas.microsoft.com/office/powerpoint/2010/main" val="9460576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claims</a:t>
            </a:r>
            <a:endParaRPr lang="en-US" dirty="0"/>
          </a:p>
        </p:txBody>
      </p:sp>
      <p:sp>
        <p:nvSpPr>
          <p:cNvPr id="5" name="Text Placeholder 4"/>
          <p:cNvSpPr>
            <a:spLocks noGrp="1"/>
          </p:cNvSpPr>
          <p:nvPr>
            <p:ph type="body" idx="1"/>
          </p:nvPr>
        </p:nvSpPr>
        <p:spPr/>
        <p:txBody>
          <a:bodyPr/>
          <a:lstStyle/>
          <a:p>
            <a:r>
              <a:rPr lang="en-US" dirty="0" smtClean="0"/>
              <a:t>Confirmed</a:t>
            </a:r>
            <a:endParaRPr lang="en-US" dirty="0"/>
          </a:p>
        </p:txBody>
      </p:sp>
      <p:sp>
        <p:nvSpPr>
          <p:cNvPr id="3" name="Content Placeholder 2"/>
          <p:cNvSpPr>
            <a:spLocks noGrp="1"/>
          </p:cNvSpPr>
          <p:nvPr>
            <p:ph sz="half" idx="2"/>
          </p:nvPr>
        </p:nvSpPr>
        <p:spPr>
          <a:xfrm>
            <a:off x="457200" y="2174875"/>
            <a:ext cx="4040188" cy="4504766"/>
          </a:xfrm>
        </p:spPr>
        <p:txBody>
          <a:bodyPr>
            <a:normAutofit/>
          </a:bodyPr>
          <a:lstStyle/>
          <a:p>
            <a:r>
              <a:rPr lang="en-US" dirty="0" smtClean="0"/>
              <a:t>Monosyllables are rare (in 50 languages)</a:t>
            </a:r>
          </a:p>
          <a:p>
            <a:r>
              <a:rPr lang="en-US" dirty="0" smtClean="0"/>
              <a:t>Australian languages have postpositions</a:t>
            </a:r>
          </a:p>
          <a:p>
            <a:r>
              <a:rPr lang="en-US" dirty="0" smtClean="0"/>
              <a:t>‘mother’ ≠ ‘mother’s brother’</a:t>
            </a:r>
          </a:p>
          <a:p>
            <a:r>
              <a:rPr lang="en-US" dirty="0" smtClean="0"/>
              <a:t>Initial clusters are rare</a:t>
            </a:r>
          </a:p>
          <a:p>
            <a:r>
              <a:rPr lang="en-US" dirty="0" smtClean="0"/>
              <a:t>Australian languages tend to have split ergative systems</a:t>
            </a:r>
            <a:endParaRPr lang="en-US" dirty="0"/>
          </a:p>
        </p:txBody>
      </p:sp>
      <p:sp>
        <p:nvSpPr>
          <p:cNvPr id="6" name="Text Placeholder 5"/>
          <p:cNvSpPr>
            <a:spLocks noGrp="1"/>
          </p:cNvSpPr>
          <p:nvPr>
            <p:ph type="body" sz="quarter" idx="3"/>
          </p:nvPr>
        </p:nvSpPr>
        <p:spPr/>
        <p:txBody>
          <a:bodyPr/>
          <a:lstStyle/>
          <a:p>
            <a:r>
              <a:rPr lang="en-US" dirty="0" smtClean="0"/>
              <a:t>Negated</a:t>
            </a:r>
            <a:endParaRPr lang="en-US" dirty="0"/>
          </a:p>
        </p:txBody>
      </p:sp>
      <p:sp>
        <p:nvSpPr>
          <p:cNvPr id="7" name="Content Placeholder 6"/>
          <p:cNvSpPr>
            <a:spLocks noGrp="1"/>
          </p:cNvSpPr>
          <p:nvPr>
            <p:ph sz="quarter" idx="4"/>
          </p:nvPr>
        </p:nvSpPr>
        <p:spPr>
          <a:xfrm>
            <a:off x="4645025" y="2174875"/>
            <a:ext cx="4041775" cy="4504766"/>
          </a:xfrm>
        </p:spPr>
        <p:txBody>
          <a:bodyPr/>
          <a:lstStyle/>
          <a:p>
            <a:r>
              <a:rPr lang="en-US" dirty="0" smtClean="0">
                <a:latin typeface="Calibri"/>
                <a:cs typeface="Calibri"/>
              </a:rPr>
              <a:t>Voicing contrasts are not common</a:t>
            </a:r>
          </a:p>
          <a:p>
            <a:r>
              <a:rPr lang="en-US" dirty="0">
                <a:solidFill>
                  <a:srgbClr val="000000"/>
                </a:solidFill>
                <a:latin typeface="Calibri"/>
                <a:ea typeface="Lucida Grande"/>
                <a:cs typeface="Calibri"/>
              </a:rPr>
              <a:t>many Australian languages </a:t>
            </a:r>
            <a:r>
              <a:rPr lang="en-US" dirty="0" smtClean="0">
                <a:solidFill>
                  <a:srgbClr val="000000"/>
                </a:solidFill>
                <a:latin typeface="Calibri"/>
                <a:ea typeface="Lucida Grande"/>
                <a:cs typeface="Calibri"/>
              </a:rPr>
              <a:t>[have] a </a:t>
            </a:r>
            <a:r>
              <a:rPr lang="en-US" dirty="0">
                <a:solidFill>
                  <a:srgbClr val="000000"/>
                </a:solidFill>
                <a:latin typeface="Calibri"/>
                <a:ea typeface="Lucida Grande"/>
                <a:cs typeface="Calibri"/>
              </a:rPr>
              <a:t>single phonological word for their complex </a:t>
            </a:r>
            <a:r>
              <a:rPr lang="en-US" dirty="0" smtClean="0">
                <a:solidFill>
                  <a:srgbClr val="000000"/>
                </a:solidFill>
                <a:latin typeface="Calibri"/>
                <a:ea typeface="Lucida Grande"/>
                <a:cs typeface="Calibri"/>
              </a:rPr>
              <a:t>predicates</a:t>
            </a:r>
          </a:p>
          <a:p>
            <a:r>
              <a:rPr lang="en-US" dirty="0" smtClean="0">
                <a:latin typeface="Calibri"/>
                <a:cs typeface="Calibri"/>
              </a:rPr>
              <a:t>Most Australian languages have singular, dual, and plural (56%)</a:t>
            </a:r>
          </a:p>
          <a:p>
            <a:r>
              <a:rPr lang="en-US" dirty="0" smtClean="0">
                <a:latin typeface="Calibri"/>
                <a:cs typeface="Calibri"/>
              </a:rPr>
              <a:t>Many have no numeral system</a:t>
            </a:r>
            <a:endParaRPr lang="en-US" dirty="0">
              <a:latin typeface="Calibri"/>
              <a:cs typeface="Calibri"/>
            </a:endParaRPr>
          </a:p>
        </p:txBody>
      </p:sp>
    </p:spTree>
    <p:extLst>
      <p:ext uri="{BB962C8B-B14F-4D97-AF65-F5344CB8AC3E}">
        <p14:creationId xmlns:p14="http://schemas.microsoft.com/office/powerpoint/2010/main" val="3093931529"/>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Further discussion</a:t>
            </a:r>
            <a:endParaRPr lang="en-US" dirty="0"/>
          </a:p>
        </p:txBody>
      </p:sp>
      <p:sp>
        <p:nvSpPr>
          <p:cNvPr id="5" name="Subtitle 4"/>
          <p:cNvSpPr>
            <a:spLocks noGrp="1"/>
          </p:cNvSpPr>
          <p:nvPr>
            <p:ph type="subTitle" idx="1"/>
          </p:nvPr>
        </p:nvSpPr>
        <p:spPr/>
        <p:txBody>
          <a:bodyPr/>
          <a:lstStyle/>
          <a:p>
            <a:endParaRPr lang="en-US" dirty="0"/>
          </a:p>
        </p:txBody>
      </p:sp>
      <p:pic>
        <p:nvPicPr>
          <p:cNvPr id="6" name="Picture Placeholder 5" descr="LakeGeorge.jpg"/>
          <p:cNvPicPr>
            <a:picLocks noChangeAspect="1"/>
          </p:cNvPicPr>
          <p:nvPr/>
        </p:nvPicPr>
        <p:blipFill>
          <a:blip r:embed="rId2">
            <a:extLst>
              <a:ext uri="{28A0092B-C50C-407E-A947-70E740481C1C}">
                <a14:useLocalDpi xmlns:a14="http://schemas.microsoft.com/office/drawing/2010/main" val="0"/>
              </a:ext>
            </a:extLst>
          </a:blip>
          <a:srcRect t="9100" b="9100"/>
          <a:stretch>
            <a:fillRect/>
          </a:stretch>
        </p:blipFill>
        <p:spPr>
          <a:xfrm>
            <a:off x="1803906" y="249610"/>
            <a:ext cx="5397287" cy="2625707"/>
          </a:xfrm>
          <a:prstGeom prst="rect">
            <a:avLst/>
          </a:prstGeom>
        </p:spPr>
      </p:pic>
    </p:spTree>
    <p:extLst>
      <p:ext uri="{BB962C8B-B14F-4D97-AF65-F5344CB8AC3E}">
        <p14:creationId xmlns:p14="http://schemas.microsoft.com/office/powerpoint/2010/main" val="4178770282"/>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Further discussion</a:t>
            </a:r>
            <a:endParaRPr lang="en-US" dirty="0"/>
          </a:p>
        </p:txBody>
      </p:sp>
      <p:sp>
        <p:nvSpPr>
          <p:cNvPr id="5" name="Content Placeholder 4"/>
          <p:cNvSpPr>
            <a:spLocks noGrp="1"/>
          </p:cNvSpPr>
          <p:nvPr>
            <p:ph idx="1"/>
          </p:nvPr>
        </p:nvSpPr>
        <p:spPr/>
        <p:txBody>
          <a:bodyPr>
            <a:normAutofit/>
          </a:bodyPr>
          <a:lstStyle/>
          <a:p>
            <a:r>
              <a:rPr lang="en-US" dirty="0"/>
              <a:t>When is a feature no longer </a:t>
            </a:r>
            <a:r>
              <a:rPr lang="en-US" b="1" dirty="0">
                <a:solidFill>
                  <a:srgbClr val="C0504D"/>
                </a:solidFill>
              </a:rPr>
              <a:t>rare</a:t>
            </a:r>
            <a:r>
              <a:rPr lang="en-US" dirty="0"/>
              <a:t>? (10% of languages in sample? 20%? 30%?; cf. </a:t>
            </a:r>
            <a:r>
              <a:rPr lang="en-US" dirty="0" smtClean="0"/>
              <a:t>Wohlgemuth &amp; Cysouw 2010)</a:t>
            </a:r>
          </a:p>
          <a:p>
            <a:r>
              <a:rPr lang="en-US" dirty="0" smtClean="0"/>
              <a:t>“Most” = 56%; technically true, but also true that </a:t>
            </a:r>
            <a:r>
              <a:rPr lang="en-US" i="1" dirty="0" smtClean="0"/>
              <a:t>almost half the languages do something else</a:t>
            </a:r>
            <a:r>
              <a:rPr lang="en-US" dirty="0" smtClean="0"/>
              <a:t>.</a:t>
            </a:r>
          </a:p>
          <a:p>
            <a:r>
              <a:rPr lang="en-US" dirty="0"/>
              <a:t>Assumptions of uniformity stop us doing good </a:t>
            </a:r>
            <a:r>
              <a:rPr lang="en-US" dirty="0" smtClean="0"/>
              <a:t>fieldwork and comparative work.</a:t>
            </a:r>
          </a:p>
          <a:p>
            <a:endParaRPr lang="en-US" dirty="0"/>
          </a:p>
        </p:txBody>
      </p:sp>
    </p:spTree>
    <p:extLst>
      <p:ext uri="{BB962C8B-B14F-4D97-AF65-F5344CB8AC3E}">
        <p14:creationId xmlns:p14="http://schemas.microsoft.com/office/powerpoint/2010/main" val="577626877"/>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Are we refining our </a:t>
            </a:r>
            <a:r>
              <a:rPr lang="en-US" dirty="0" smtClean="0"/>
              <a:t>generalisations over </a:t>
            </a:r>
            <a:r>
              <a:rPr lang="en-US" dirty="0" smtClean="0"/>
              <a:t>time</a:t>
            </a:r>
            <a:r>
              <a:rPr lang="en-US" dirty="0" smtClean="0"/>
              <a:t>? Not really.</a:t>
            </a:r>
            <a:endParaRPr lang="en-US" dirty="0"/>
          </a:p>
        </p:txBody>
      </p:sp>
      <p:graphicFrame>
        <p:nvGraphicFramePr>
          <p:cNvPr id="4" name="Chart 3"/>
          <p:cNvGraphicFramePr>
            <a:graphicFrameLocks/>
          </p:cNvGraphicFramePr>
          <p:nvPr>
            <p:extLst>
              <p:ext uri="{D42A27DB-BD31-4B8C-83A1-F6EECF244321}">
                <p14:modId xmlns:p14="http://schemas.microsoft.com/office/powerpoint/2010/main" val="1517309963"/>
              </p:ext>
            </p:extLst>
          </p:nvPr>
        </p:nvGraphicFramePr>
        <p:xfrm>
          <a:off x="457200" y="1884107"/>
          <a:ext cx="7531100" cy="44069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95180563"/>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“single language as exemplar” problem</a:t>
            </a:r>
            <a:endParaRPr lang="en-US" dirty="0"/>
          </a:p>
        </p:txBody>
      </p:sp>
      <p:sp>
        <p:nvSpPr>
          <p:cNvPr id="3" name="Content Placeholder 2"/>
          <p:cNvSpPr>
            <a:spLocks noGrp="1"/>
          </p:cNvSpPr>
          <p:nvPr>
            <p:ph idx="1"/>
          </p:nvPr>
        </p:nvSpPr>
        <p:spPr/>
        <p:txBody>
          <a:bodyPr>
            <a:normAutofit lnSpcReduction="10000"/>
          </a:bodyPr>
          <a:lstStyle/>
          <a:p>
            <a:r>
              <a:rPr lang="en-US" dirty="0" smtClean="0"/>
              <a:t>Claims that a feature is widespread that references single language(s), not the claim for frequency.</a:t>
            </a:r>
          </a:p>
          <a:p>
            <a:pPr lvl="1"/>
            <a:r>
              <a:rPr lang="en-US" dirty="0" smtClean="0"/>
              <a:t>Ladd (2017): uses </a:t>
            </a:r>
            <a:r>
              <a:rPr lang="en-US" dirty="0" err="1" smtClean="0"/>
              <a:t>Tabain</a:t>
            </a:r>
            <a:r>
              <a:rPr lang="en-US" dirty="0" smtClean="0"/>
              <a:t> et al (on </a:t>
            </a:r>
            <a:r>
              <a:rPr lang="en-US" dirty="0" err="1" smtClean="0"/>
              <a:t>Pitjantjatjara</a:t>
            </a:r>
            <a:r>
              <a:rPr lang="en-US" dirty="0" smtClean="0"/>
              <a:t>) to suggest that all metric stress in Australian languages is stress ghosting.</a:t>
            </a:r>
          </a:p>
          <a:p>
            <a:pPr lvl="1"/>
            <a:r>
              <a:rPr lang="en-US" dirty="0" smtClean="0"/>
              <a:t>Franco (2010): Compound verbs are</a:t>
            </a:r>
            <a:r>
              <a:rPr lang="en-US" dirty="0"/>
              <a:t> </a:t>
            </a:r>
            <a:r>
              <a:rPr lang="en-US" b="1" dirty="0"/>
              <a:t>common</a:t>
            </a:r>
            <a:r>
              <a:rPr lang="en-US" dirty="0"/>
              <a:t> </a:t>
            </a:r>
            <a:r>
              <a:rPr lang="en-US" b="1" dirty="0"/>
              <a:t>in</a:t>
            </a:r>
            <a:r>
              <a:rPr lang="en-US" dirty="0"/>
              <a:t> </a:t>
            </a:r>
            <a:r>
              <a:rPr lang="en-US" b="1" dirty="0"/>
              <a:t>Australian</a:t>
            </a:r>
            <a:r>
              <a:rPr lang="en-US" dirty="0"/>
              <a:t> </a:t>
            </a:r>
            <a:r>
              <a:rPr lang="en-US" b="1" dirty="0"/>
              <a:t>languages</a:t>
            </a:r>
            <a:r>
              <a:rPr lang="en-US" dirty="0"/>
              <a:t> (Heath 1976; Schultze-Berndt 2000, 2001; McGregor 2002; Bowern 2008; among many others</a:t>
            </a:r>
            <a:r>
              <a:rPr lang="en-US" dirty="0" smtClean="0"/>
              <a:t>)</a:t>
            </a:r>
            <a:endParaRPr lang="en-US" dirty="0"/>
          </a:p>
        </p:txBody>
      </p:sp>
    </p:spTree>
    <p:extLst>
      <p:ext uri="{BB962C8B-B14F-4D97-AF65-F5344CB8AC3E}">
        <p14:creationId xmlns:p14="http://schemas.microsoft.com/office/powerpoint/2010/main" val="4598901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Overlooked generalisations?</a:t>
            </a:r>
            <a:endParaRPr lang="en-US" dirty="0"/>
          </a:p>
        </p:txBody>
      </p:sp>
      <p:sp>
        <p:nvSpPr>
          <p:cNvPr id="3" name="Content Placeholder 2"/>
          <p:cNvSpPr>
            <a:spLocks noGrp="1"/>
          </p:cNvSpPr>
          <p:nvPr>
            <p:ph idx="1"/>
          </p:nvPr>
        </p:nvSpPr>
        <p:spPr/>
        <p:txBody>
          <a:bodyPr>
            <a:normAutofit lnSpcReduction="10000"/>
          </a:bodyPr>
          <a:lstStyle/>
          <a:p>
            <a:r>
              <a:rPr lang="en-US" dirty="0" smtClean="0"/>
              <a:t>Productive verbalizing morphology (67 </a:t>
            </a:r>
            <a:r>
              <a:rPr lang="en-US" dirty="0" err="1" smtClean="0"/>
              <a:t>langs</a:t>
            </a:r>
            <a:r>
              <a:rPr lang="en-US" dirty="0" smtClean="0"/>
              <a:t> have it, 8 don’t), yet ‘received’ view that roots in Australian languages don’t usually change word class.</a:t>
            </a:r>
          </a:p>
          <a:p>
            <a:r>
              <a:rPr lang="en-US" dirty="0" smtClean="0"/>
              <a:t>Verbal reflexive/reciprocal marking (65:17)</a:t>
            </a:r>
          </a:p>
          <a:p>
            <a:r>
              <a:rPr lang="en-US" dirty="0" smtClean="0"/>
              <a:t>marked future (63:22)</a:t>
            </a:r>
          </a:p>
          <a:p>
            <a:r>
              <a:rPr lang="en-US" dirty="0" smtClean="0"/>
              <a:t>marked reality status (48:25)</a:t>
            </a:r>
          </a:p>
          <a:p>
            <a:r>
              <a:rPr lang="en-US" dirty="0" smtClean="0"/>
              <a:t>(20 Pama-Nyungan languages have agreement marking on the verb [out of 70])</a:t>
            </a:r>
          </a:p>
          <a:p>
            <a:endParaRPr lang="en-US" dirty="0"/>
          </a:p>
        </p:txBody>
      </p:sp>
    </p:spTree>
    <p:extLst>
      <p:ext uri="{BB962C8B-B14F-4D97-AF65-F5344CB8AC3E}">
        <p14:creationId xmlns:p14="http://schemas.microsoft.com/office/powerpoint/2010/main" val="14455811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Conclusions</a:t>
            </a:r>
            <a:endParaRPr lang="en-US" dirty="0"/>
          </a:p>
        </p:txBody>
      </p:sp>
      <p:sp>
        <p:nvSpPr>
          <p:cNvPr id="5" name="Subtitle 4"/>
          <p:cNvSpPr>
            <a:spLocks noGrp="1"/>
          </p:cNvSpPr>
          <p:nvPr>
            <p:ph type="subTitle" idx="1"/>
          </p:nvPr>
        </p:nvSpPr>
        <p:spPr/>
        <p:txBody>
          <a:bodyPr/>
          <a:lstStyle/>
          <a:p>
            <a:endParaRPr lang="en-US"/>
          </a:p>
        </p:txBody>
      </p:sp>
      <p:pic>
        <p:nvPicPr>
          <p:cNvPr id="6" name="Content Placeholder 6" descr="Swanport.jpg"/>
          <p:cNvPicPr>
            <a:picLocks noChangeAspect="1"/>
          </p:cNvPicPr>
          <p:nvPr/>
        </p:nvPicPr>
        <p:blipFill>
          <a:blip r:embed="rId2">
            <a:extLst>
              <a:ext uri="{28A0092B-C50C-407E-A947-70E740481C1C}">
                <a14:useLocalDpi xmlns:a14="http://schemas.microsoft.com/office/drawing/2010/main" val="0"/>
              </a:ext>
            </a:extLst>
          </a:blip>
          <a:srcRect t="17849" b="17849"/>
          <a:stretch>
            <a:fillRect/>
          </a:stretch>
        </p:blipFill>
        <p:spPr>
          <a:xfrm>
            <a:off x="1777999" y="160794"/>
            <a:ext cx="5587253" cy="2694904"/>
          </a:xfrm>
          <a:prstGeom prst="rect">
            <a:avLst/>
          </a:prstGeom>
          <a:noFill/>
          <a:ln>
            <a:noFill/>
          </a:ln>
        </p:spPr>
      </p:pic>
    </p:spTree>
    <p:extLst>
      <p:ext uri="{BB962C8B-B14F-4D97-AF65-F5344CB8AC3E}">
        <p14:creationId xmlns:p14="http://schemas.microsoft.com/office/powerpoint/2010/main" val="3175146895"/>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Conclusions/recommendations</a:t>
            </a:r>
            <a:endParaRPr lang="en-US" dirty="0"/>
          </a:p>
        </p:txBody>
      </p:sp>
      <p:sp>
        <p:nvSpPr>
          <p:cNvPr id="5" name="Content Placeholder 4"/>
          <p:cNvSpPr>
            <a:spLocks noGrp="1"/>
          </p:cNvSpPr>
          <p:nvPr>
            <p:ph idx="1"/>
          </p:nvPr>
        </p:nvSpPr>
        <p:spPr>
          <a:xfrm>
            <a:off x="457200" y="1600200"/>
            <a:ext cx="8229600" cy="5257800"/>
          </a:xfrm>
        </p:spPr>
        <p:txBody>
          <a:bodyPr>
            <a:normAutofit/>
          </a:bodyPr>
          <a:lstStyle/>
          <a:p>
            <a:r>
              <a:rPr lang="en-US" dirty="0" smtClean="0"/>
              <a:t>We </a:t>
            </a:r>
            <a:r>
              <a:rPr lang="en-US" b="1" dirty="0" smtClean="0"/>
              <a:t>can</a:t>
            </a:r>
            <a:r>
              <a:rPr lang="en-US" dirty="0" smtClean="0"/>
              <a:t> test a lot of these claims now. </a:t>
            </a:r>
          </a:p>
          <a:p>
            <a:r>
              <a:rPr lang="en-US" dirty="0" smtClean="0"/>
              <a:t>We </a:t>
            </a:r>
            <a:r>
              <a:rPr lang="en-US" b="1" dirty="0" smtClean="0"/>
              <a:t>should</a:t>
            </a:r>
            <a:r>
              <a:rPr lang="en-US" dirty="0" smtClean="0"/>
              <a:t> be testing them, because our “received wisdom” is only half right.</a:t>
            </a:r>
          </a:p>
          <a:p>
            <a:r>
              <a:rPr lang="en-US" dirty="0" smtClean="0"/>
              <a:t>This is a problem across subfields.</a:t>
            </a:r>
          </a:p>
          <a:p>
            <a:r>
              <a:rPr lang="en-US" dirty="0" smtClean="0"/>
              <a:t>It </a:t>
            </a:r>
            <a:r>
              <a:rPr lang="en-US" dirty="0" smtClean="0"/>
              <a:t>runs the risk of leading to confirmation bias, attention bias, and recording bias.</a:t>
            </a:r>
          </a:p>
          <a:p>
            <a:r>
              <a:rPr lang="en-US" dirty="0" smtClean="0"/>
              <a:t>Write more papers on rarity, like </a:t>
            </a:r>
            <a:r>
              <a:rPr lang="en-US" dirty="0" smtClean="0"/>
              <a:t>Evans (2000).</a:t>
            </a:r>
          </a:p>
          <a:p>
            <a:r>
              <a:rPr lang="en-US" dirty="0" smtClean="0"/>
              <a:t>Call out papers when you’re reviewing them.</a:t>
            </a:r>
            <a:endParaRPr lang="en-US" dirty="0" smtClean="0"/>
          </a:p>
        </p:txBody>
      </p:sp>
    </p:spTree>
    <p:extLst>
      <p:ext uri="{BB962C8B-B14F-4D97-AF65-F5344CB8AC3E}">
        <p14:creationId xmlns:p14="http://schemas.microsoft.com/office/powerpoint/2010/main" val="2620128542"/>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Acknowledgments</a:t>
            </a:r>
            <a:endParaRPr lang="en-US" dirty="0"/>
          </a:p>
        </p:txBody>
      </p:sp>
      <p:sp>
        <p:nvSpPr>
          <p:cNvPr id="3" name="Content Placeholder 2"/>
          <p:cNvSpPr>
            <a:spLocks noGrp="1"/>
          </p:cNvSpPr>
          <p:nvPr>
            <p:ph idx="1"/>
          </p:nvPr>
        </p:nvSpPr>
        <p:spPr>
          <a:xfrm>
            <a:off x="225424" y="1417638"/>
            <a:ext cx="8461376" cy="5440362"/>
          </a:xfrm>
        </p:spPr>
        <p:txBody>
          <a:bodyPr>
            <a:normAutofit fontScale="92500"/>
          </a:bodyPr>
          <a:lstStyle/>
          <a:p>
            <a:r>
              <a:rPr lang="en-US" dirty="0" smtClean="0"/>
              <a:t>NSF grants BCS-0844550 and BCS-1423711.</a:t>
            </a:r>
          </a:p>
          <a:p>
            <a:r>
              <a:rPr lang="en-US" dirty="0" smtClean="0"/>
              <a:t>The Aboriginal and Torres Strait Islander people </a:t>
            </a:r>
            <a:br>
              <a:rPr lang="en-US" dirty="0" smtClean="0"/>
            </a:br>
            <a:r>
              <a:rPr lang="en-US" dirty="0" smtClean="0"/>
              <a:t>who have given permission for their </a:t>
            </a:r>
            <a:br>
              <a:rPr lang="en-US" dirty="0" smtClean="0"/>
            </a:br>
            <a:r>
              <a:rPr lang="en-US" dirty="0" smtClean="0"/>
              <a:t>languages to be included in the database, </a:t>
            </a:r>
            <a:br>
              <a:rPr lang="en-US" dirty="0" smtClean="0"/>
            </a:br>
            <a:r>
              <a:rPr lang="en-US" dirty="0" smtClean="0"/>
              <a:t>and </a:t>
            </a:r>
            <a:r>
              <a:rPr lang="en-US" dirty="0"/>
              <a:t>made data </a:t>
            </a:r>
            <a:r>
              <a:rPr lang="en-US" dirty="0" smtClean="0"/>
              <a:t>available.</a:t>
            </a:r>
          </a:p>
          <a:p>
            <a:r>
              <a:rPr lang="en-US" dirty="0" smtClean="0"/>
              <a:t>Student </a:t>
            </a:r>
            <a:r>
              <a:rPr lang="en-US" dirty="0" smtClean="0"/>
              <a:t>grammar coders, especially </a:t>
            </a:r>
            <a:r>
              <a:rPr lang="en-US" dirty="0" err="1" smtClean="0"/>
              <a:t>Amalia</a:t>
            </a:r>
            <a:r>
              <a:rPr lang="en-US" dirty="0" smtClean="0"/>
              <a:t> </a:t>
            </a:r>
            <a:r>
              <a:rPr lang="en-US" dirty="0" err="1" smtClean="0"/>
              <a:t>Skilton</a:t>
            </a:r>
            <a:r>
              <a:rPr lang="en-US" dirty="0" smtClean="0"/>
              <a:t>.</a:t>
            </a:r>
            <a:endParaRPr lang="en-US" dirty="0" smtClean="0"/>
          </a:p>
          <a:p>
            <a:r>
              <a:rPr lang="en-US" dirty="0" smtClean="0"/>
              <a:t>Emily Gasser (Swarthmore)</a:t>
            </a:r>
            <a:r>
              <a:rPr lang="en-US" dirty="0" smtClean="0"/>
              <a:t>.</a:t>
            </a:r>
          </a:p>
          <a:p>
            <a:r>
              <a:rPr lang="en-US" dirty="0"/>
              <a:t>Data from this paper began in a class, with claim sourcing by Patrick Killian and Grace Brody, and testing of morphology claims by Grace Brody. </a:t>
            </a:r>
          </a:p>
        </p:txBody>
      </p:sp>
      <p:pic>
        <p:nvPicPr>
          <p:cNvPr id="4" name="Picture 3" descr="Screenshot 2015-10-21 11.01.2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27" y="1"/>
            <a:ext cx="1439113" cy="1123856"/>
          </a:xfrm>
          <a:prstGeom prst="rect">
            <a:avLst/>
          </a:prstGeom>
        </p:spPr>
      </p:pic>
      <p:pic>
        <p:nvPicPr>
          <p:cNvPr id="5" name="Picture 4" descr="yalelog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80859" y="1"/>
            <a:ext cx="863140" cy="929002"/>
          </a:xfrm>
          <a:prstGeom prst="rect">
            <a:avLst/>
          </a:prstGeom>
        </p:spPr>
      </p:pic>
      <p:pic>
        <p:nvPicPr>
          <p:cNvPr id="6" name="Picture 5" descr="nsf.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5831" y="1"/>
            <a:ext cx="944314" cy="944314"/>
          </a:xfrm>
          <a:prstGeom prst="rect">
            <a:avLst/>
          </a:prstGeom>
        </p:spPr>
      </p:pic>
    </p:spTree>
    <p:extLst>
      <p:ext uri="{BB962C8B-B14F-4D97-AF65-F5344CB8AC3E}">
        <p14:creationId xmlns:p14="http://schemas.microsoft.com/office/powerpoint/2010/main" val="871092039"/>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172455" y="1213799"/>
            <a:ext cx="8842204" cy="5246323"/>
          </a:xfrm>
        </p:spPr>
        <p:txBody>
          <a:bodyPr>
            <a:noAutofit/>
          </a:bodyPr>
          <a:lstStyle/>
          <a:p>
            <a:pPr marL="0" indent="0">
              <a:spcBef>
                <a:spcPts val="0"/>
              </a:spcBef>
              <a:buNone/>
            </a:pPr>
            <a:r>
              <a:rPr lang="en-US" sz="1500" cap="small" dirty="0"/>
              <a:t>Austin</a:t>
            </a:r>
            <a:r>
              <a:rPr lang="en-US" sz="1500" dirty="0"/>
              <a:t>, </a:t>
            </a:r>
            <a:r>
              <a:rPr lang="en-US" sz="1500" cap="small" dirty="0"/>
              <a:t>Peter</a:t>
            </a:r>
            <a:r>
              <a:rPr lang="en-US" sz="1500" dirty="0"/>
              <a:t>. 1988. Classification of southern Pilbara languages. </a:t>
            </a:r>
            <a:r>
              <a:rPr lang="en-US" sz="1500" i="1" dirty="0"/>
              <a:t>Papers in Australian Linguistics</a:t>
            </a:r>
            <a:r>
              <a:rPr lang="en-US" sz="1500" dirty="0"/>
              <a:t> 17. A-17.1–17.</a:t>
            </a:r>
          </a:p>
          <a:p>
            <a:pPr marL="0" indent="0">
              <a:spcBef>
                <a:spcPts val="0"/>
              </a:spcBef>
              <a:buNone/>
            </a:pPr>
            <a:r>
              <a:rPr lang="en-US" sz="1500" cap="small" dirty="0"/>
              <a:t>Bowern</a:t>
            </a:r>
            <a:r>
              <a:rPr lang="en-US" sz="1500" dirty="0"/>
              <a:t>, </a:t>
            </a:r>
            <a:r>
              <a:rPr lang="en-US" sz="1500" cap="small" dirty="0"/>
              <a:t>Claire</a:t>
            </a:r>
            <a:r>
              <a:rPr lang="en-US" sz="1500" dirty="0"/>
              <a:t>. 2016. Chirila: Contemporary and Historical Resources for the Indigenous Languages of Australia. </a:t>
            </a:r>
            <a:r>
              <a:rPr lang="en-US" sz="1500" i="1" dirty="0"/>
              <a:t>Language Documentation &amp; Conservation</a:t>
            </a:r>
            <a:r>
              <a:rPr lang="en-US" sz="1500" dirty="0"/>
              <a:t> 10. http://</a:t>
            </a:r>
            <a:r>
              <a:rPr lang="en-US" sz="1500" dirty="0" err="1"/>
              <a:t>scholarspace.manoa.hawaii.edu</a:t>
            </a:r>
            <a:r>
              <a:rPr lang="en-US" sz="1500" dirty="0"/>
              <a:t>/handle/10125/24685.</a:t>
            </a:r>
          </a:p>
          <a:p>
            <a:pPr marL="0" indent="0">
              <a:spcBef>
                <a:spcPts val="0"/>
              </a:spcBef>
              <a:buNone/>
            </a:pPr>
            <a:r>
              <a:rPr lang="en-US" sz="1500" cap="small" dirty="0"/>
              <a:t>Capell</a:t>
            </a:r>
            <a:r>
              <a:rPr lang="en-US" sz="1500" dirty="0"/>
              <a:t>, </a:t>
            </a:r>
            <a:r>
              <a:rPr lang="en-US" sz="1500" cap="small" dirty="0"/>
              <a:t>A.</a:t>
            </a:r>
            <a:r>
              <a:rPr lang="en-US" sz="1500" dirty="0"/>
              <a:t> 1937. The structure of Australian languages. </a:t>
            </a:r>
            <a:r>
              <a:rPr lang="en-US" sz="1500" i="1" dirty="0"/>
              <a:t>Oceania</a:t>
            </a:r>
            <a:r>
              <a:rPr lang="en-US" sz="1500" dirty="0"/>
              <a:t> 8.</a:t>
            </a:r>
          </a:p>
          <a:p>
            <a:pPr marL="0" indent="0">
              <a:spcBef>
                <a:spcPts val="0"/>
              </a:spcBef>
              <a:buNone/>
            </a:pPr>
            <a:r>
              <a:rPr lang="en-US" sz="1500" cap="small" dirty="0"/>
              <a:t>Dench</a:t>
            </a:r>
            <a:r>
              <a:rPr lang="en-US" sz="1500" dirty="0"/>
              <a:t>, </a:t>
            </a:r>
            <a:r>
              <a:rPr lang="en-US" sz="1500" cap="small" dirty="0"/>
              <a:t>Alan</a:t>
            </a:r>
            <a:r>
              <a:rPr lang="en-US" sz="1500" dirty="0"/>
              <a:t>.; and </a:t>
            </a:r>
            <a:r>
              <a:rPr lang="en-US" sz="1500" cap="small" dirty="0"/>
              <a:t>Nicholas</a:t>
            </a:r>
            <a:r>
              <a:rPr lang="en-US" sz="1500" dirty="0"/>
              <a:t> </a:t>
            </a:r>
            <a:r>
              <a:rPr lang="en-US" sz="1500" cap="small" dirty="0"/>
              <a:t>Evans</a:t>
            </a:r>
            <a:r>
              <a:rPr lang="en-US" sz="1500" dirty="0"/>
              <a:t>. 1988. Multiple case‐marking in Australian languages. </a:t>
            </a:r>
            <a:r>
              <a:rPr lang="en-US" sz="1500" i="1" dirty="0"/>
              <a:t>Australian Journal of Linguistics</a:t>
            </a:r>
            <a:r>
              <a:rPr lang="en-US" sz="1500" dirty="0"/>
              <a:t> 8.1–47. doi:10.1080/07268608808599390.</a:t>
            </a:r>
          </a:p>
          <a:p>
            <a:pPr marL="0" indent="0">
              <a:spcBef>
                <a:spcPts val="0"/>
              </a:spcBef>
              <a:buNone/>
            </a:pPr>
            <a:r>
              <a:rPr lang="en-US" sz="1500" cap="small" dirty="0"/>
              <a:t>Dixon</a:t>
            </a:r>
            <a:r>
              <a:rPr lang="en-US" sz="1500" dirty="0"/>
              <a:t>, </a:t>
            </a:r>
            <a:r>
              <a:rPr lang="en-US" sz="1500" cap="small" dirty="0"/>
              <a:t>R. M. W.</a:t>
            </a:r>
            <a:r>
              <a:rPr lang="en-US" sz="1500" dirty="0"/>
              <a:t> 1979. The Nature and Development of Australian Languages. </a:t>
            </a:r>
            <a:r>
              <a:rPr lang="en-US" sz="1500" i="1" dirty="0"/>
              <a:t>Annual Review of Anthropology</a:t>
            </a:r>
            <a:r>
              <a:rPr lang="en-US" sz="1500" dirty="0"/>
              <a:t> 8.431–443.</a:t>
            </a:r>
          </a:p>
          <a:p>
            <a:pPr marL="0" indent="0">
              <a:spcBef>
                <a:spcPts val="0"/>
              </a:spcBef>
              <a:buNone/>
            </a:pPr>
            <a:r>
              <a:rPr lang="en-US" sz="1500" cap="small" dirty="0"/>
              <a:t>Dixon</a:t>
            </a:r>
            <a:r>
              <a:rPr lang="en-US" sz="1500" dirty="0"/>
              <a:t>, </a:t>
            </a:r>
            <a:r>
              <a:rPr lang="en-US" sz="1500" cap="small" dirty="0"/>
              <a:t>R. M. W.</a:t>
            </a:r>
            <a:r>
              <a:rPr lang="en-US" sz="1500" dirty="0"/>
              <a:t> 1997. </a:t>
            </a:r>
            <a:r>
              <a:rPr lang="en-US" sz="1500" i="1" dirty="0"/>
              <a:t>The Rise and Fall of Languages</a:t>
            </a:r>
            <a:r>
              <a:rPr lang="en-US" sz="1500" dirty="0"/>
              <a:t>. Cambridge: Cambridge University Press.</a:t>
            </a:r>
          </a:p>
          <a:p>
            <a:pPr marL="0" indent="0">
              <a:spcBef>
                <a:spcPts val="0"/>
              </a:spcBef>
              <a:buNone/>
            </a:pPr>
            <a:r>
              <a:rPr lang="en-US" sz="1500" cap="small" dirty="0"/>
              <a:t>Dixon</a:t>
            </a:r>
            <a:r>
              <a:rPr lang="en-US" sz="1500" dirty="0"/>
              <a:t>, </a:t>
            </a:r>
            <a:r>
              <a:rPr lang="en-US" sz="1500" cap="small" dirty="0"/>
              <a:t>R. M. W.</a:t>
            </a:r>
            <a:r>
              <a:rPr lang="en-US" sz="1500" dirty="0"/>
              <a:t> 2001. The Australian linguistic area. </a:t>
            </a:r>
            <a:r>
              <a:rPr lang="en-US" sz="1500" i="1" dirty="0"/>
              <a:t>Areal diffusion and genetic inheritance: Problems in comparative linguistics</a:t>
            </a:r>
            <a:r>
              <a:rPr lang="en-US" sz="1500" dirty="0"/>
              <a:t>, ed. by Alexandra Y. Aikhenvald and R. M. W. Dixon, 64–104. Oxford / New York: Oxford University Press.</a:t>
            </a:r>
          </a:p>
          <a:p>
            <a:pPr marL="0" indent="0">
              <a:spcBef>
                <a:spcPts val="0"/>
              </a:spcBef>
              <a:buNone/>
            </a:pPr>
            <a:r>
              <a:rPr lang="en-US" sz="1500" cap="small" dirty="0"/>
              <a:t>Dixon</a:t>
            </a:r>
            <a:r>
              <a:rPr lang="en-US" sz="1500" dirty="0"/>
              <a:t>, </a:t>
            </a:r>
            <a:r>
              <a:rPr lang="en-US" sz="1500" cap="small" dirty="0"/>
              <a:t>R. M. W.</a:t>
            </a:r>
            <a:r>
              <a:rPr lang="en-US" sz="1500" dirty="0"/>
              <a:t> 2002. </a:t>
            </a:r>
            <a:r>
              <a:rPr lang="en-US" sz="1500" i="1" dirty="0"/>
              <a:t>Australian languages: Their nature and development</a:t>
            </a:r>
            <a:r>
              <a:rPr lang="en-US" sz="1500" dirty="0"/>
              <a:t>. Cambridge Language Surveys. Cambridge: Cambridge University Press.</a:t>
            </a:r>
          </a:p>
          <a:p>
            <a:pPr marL="0" indent="0">
              <a:spcBef>
                <a:spcPts val="0"/>
              </a:spcBef>
              <a:buNone/>
            </a:pPr>
            <a:r>
              <a:rPr lang="en-US" sz="1500" cap="small" dirty="0"/>
              <a:t>Fletcher</a:t>
            </a:r>
            <a:r>
              <a:rPr lang="en-US" sz="1500" dirty="0"/>
              <a:t>, </a:t>
            </a:r>
            <a:r>
              <a:rPr lang="en-US" sz="1500" cap="small" dirty="0"/>
              <a:t>Janet</a:t>
            </a:r>
            <a:r>
              <a:rPr lang="en-US" sz="1500" dirty="0"/>
              <a:t>.; </a:t>
            </a:r>
            <a:r>
              <a:rPr lang="en-US" sz="1500" cap="small" dirty="0"/>
              <a:t>Nick</a:t>
            </a:r>
            <a:r>
              <a:rPr lang="en-US" sz="1500" dirty="0"/>
              <a:t> </a:t>
            </a:r>
            <a:r>
              <a:rPr lang="en-US" sz="1500" cap="small" dirty="0"/>
              <a:t>Evans</a:t>
            </a:r>
            <a:r>
              <a:rPr lang="en-US" sz="1500" dirty="0"/>
              <a:t>.; and </a:t>
            </a:r>
            <a:r>
              <a:rPr lang="en-US" sz="1500" cap="small" dirty="0"/>
              <a:t>Erich R.</a:t>
            </a:r>
            <a:r>
              <a:rPr lang="en-US" sz="1500" dirty="0"/>
              <a:t> </a:t>
            </a:r>
            <a:r>
              <a:rPr lang="en-US" sz="1500" cap="small" dirty="0"/>
              <a:t>Round</a:t>
            </a:r>
            <a:r>
              <a:rPr lang="en-US" sz="1500" dirty="0"/>
              <a:t>. 2002. Left-edge tonal events in Kayardild (Australian): a typological perspective. </a:t>
            </a:r>
            <a:r>
              <a:rPr lang="en-US" sz="1500" i="1" dirty="0"/>
              <a:t>Proceedings of the First International Conference on Speech Prosody 2002</a:t>
            </a:r>
            <a:r>
              <a:rPr lang="en-US" sz="1500" dirty="0"/>
              <a:t>, ed. by B. </a:t>
            </a:r>
            <a:r>
              <a:rPr lang="en-US" sz="1500" dirty="0" err="1"/>
              <a:t>Bel</a:t>
            </a:r>
            <a:r>
              <a:rPr lang="en-US" sz="1500" dirty="0"/>
              <a:t> and I. </a:t>
            </a:r>
            <a:r>
              <a:rPr lang="en-US" sz="1500" dirty="0" err="1"/>
              <a:t>Marlien</a:t>
            </a:r>
            <a:r>
              <a:rPr lang="en-US" sz="1500" dirty="0"/>
              <a:t>, 299–303.</a:t>
            </a:r>
          </a:p>
          <a:p>
            <a:pPr marL="0" indent="0">
              <a:spcBef>
                <a:spcPts val="0"/>
              </a:spcBef>
              <a:buNone/>
            </a:pPr>
            <a:r>
              <a:rPr lang="en-US" sz="1500" cap="small" dirty="0"/>
              <a:t>Gasser</a:t>
            </a:r>
            <a:r>
              <a:rPr lang="en-US" sz="1500" dirty="0"/>
              <a:t>, </a:t>
            </a:r>
            <a:r>
              <a:rPr lang="en-US" sz="1500" cap="small" dirty="0"/>
              <a:t>Emily</a:t>
            </a:r>
            <a:r>
              <a:rPr lang="en-US" sz="1500" dirty="0"/>
              <a:t>.; and </a:t>
            </a:r>
            <a:r>
              <a:rPr lang="en-US" sz="1500" cap="small" dirty="0"/>
              <a:t>Claire</a:t>
            </a:r>
            <a:r>
              <a:rPr lang="en-US" sz="1500" dirty="0"/>
              <a:t> </a:t>
            </a:r>
            <a:r>
              <a:rPr lang="en-US" sz="1500" cap="small" dirty="0"/>
              <a:t>Bowern</a:t>
            </a:r>
            <a:r>
              <a:rPr lang="en-US" sz="1500" dirty="0"/>
              <a:t>. 2014. Revisiting Phonological Generalizations in Australian Languages. </a:t>
            </a:r>
            <a:r>
              <a:rPr lang="en-US" sz="1500" i="1" dirty="0"/>
              <a:t>Proceedings of the Annual Meetings on Phonology</a:t>
            </a:r>
            <a:r>
              <a:rPr lang="en-US" sz="1500" dirty="0"/>
              <a:t> 2013.</a:t>
            </a:r>
          </a:p>
          <a:p>
            <a:pPr marL="0" indent="0">
              <a:spcBef>
                <a:spcPts val="0"/>
              </a:spcBef>
              <a:buNone/>
            </a:pPr>
            <a:r>
              <a:rPr lang="en-US" sz="1500" cap="small" dirty="0"/>
              <a:t>Marsh</a:t>
            </a:r>
            <a:r>
              <a:rPr lang="en-US" sz="1500" dirty="0"/>
              <a:t>, </a:t>
            </a:r>
            <a:r>
              <a:rPr lang="en-US" sz="1500" cap="small" dirty="0"/>
              <a:t>Jim</a:t>
            </a:r>
            <a:r>
              <a:rPr lang="en-US" sz="1500" dirty="0"/>
              <a:t>. 1992. </a:t>
            </a:r>
            <a:r>
              <a:rPr lang="en-US" sz="1500" dirty="0" err="1"/>
              <a:t>Martu</a:t>
            </a:r>
            <a:r>
              <a:rPr lang="en-US" sz="1500" dirty="0"/>
              <a:t> Wangka dictionary. Aboriginal Studies Electronic Data Archive (ASEDA) 0210, </a:t>
            </a:r>
            <a:r>
              <a:rPr lang="en-US" sz="1500" dirty="0" err="1"/>
              <a:t>ms.</a:t>
            </a:r>
            <a:endParaRPr lang="en-US" sz="1500" dirty="0"/>
          </a:p>
          <a:p>
            <a:pPr marL="0" indent="0">
              <a:spcBef>
                <a:spcPts val="0"/>
              </a:spcBef>
              <a:buNone/>
            </a:pPr>
            <a:r>
              <a:rPr lang="en-US" sz="1500" cap="small" dirty="0"/>
              <a:t>Nordlinger</a:t>
            </a:r>
            <a:r>
              <a:rPr lang="en-US" sz="1500" dirty="0"/>
              <a:t>, </a:t>
            </a:r>
            <a:r>
              <a:rPr lang="en-US" sz="1500" cap="small" dirty="0"/>
              <a:t>Rachel</a:t>
            </a:r>
            <a:r>
              <a:rPr lang="en-US" sz="1500" dirty="0"/>
              <a:t>. 1997. </a:t>
            </a:r>
            <a:r>
              <a:rPr lang="en-US" sz="1500" i="1" dirty="0"/>
              <a:t>Constructive case: Dependent-marking </a:t>
            </a:r>
            <a:r>
              <a:rPr lang="en-US" sz="1500" i="1" dirty="0" err="1"/>
              <a:t>nonconfigurationality</a:t>
            </a:r>
            <a:r>
              <a:rPr lang="en-US" sz="1500" i="1" dirty="0"/>
              <a:t> in Australia</a:t>
            </a:r>
            <a:r>
              <a:rPr lang="en-US" sz="1500" dirty="0"/>
              <a:t>. Stanford University.</a:t>
            </a:r>
          </a:p>
          <a:p>
            <a:pPr marL="0" indent="0">
              <a:spcBef>
                <a:spcPts val="0"/>
              </a:spcBef>
              <a:buNone/>
            </a:pPr>
            <a:r>
              <a:rPr lang="en-US" sz="1500" cap="small" dirty="0" err="1"/>
              <a:t>Tabain</a:t>
            </a:r>
            <a:r>
              <a:rPr lang="en-US" sz="1500" dirty="0"/>
              <a:t>, </a:t>
            </a:r>
            <a:r>
              <a:rPr lang="en-US" sz="1500" cap="small" dirty="0" err="1"/>
              <a:t>Marija</a:t>
            </a:r>
            <a:r>
              <a:rPr lang="en-US" sz="1500" dirty="0"/>
              <a:t>.; </a:t>
            </a:r>
            <a:r>
              <a:rPr lang="en-US" sz="1500" cap="small" dirty="0"/>
              <a:t>Janet</a:t>
            </a:r>
            <a:r>
              <a:rPr lang="en-US" sz="1500" dirty="0"/>
              <a:t> </a:t>
            </a:r>
            <a:r>
              <a:rPr lang="en-US" sz="1500" cap="small" dirty="0"/>
              <a:t>Fletcher</a:t>
            </a:r>
            <a:r>
              <a:rPr lang="en-US" sz="1500" dirty="0"/>
              <a:t>.; and </a:t>
            </a:r>
            <a:r>
              <a:rPr lang="en-US" sz="1500" cap="small" dirty="0"/>
              <a:t>Andrew</a:t>
            </a:r>
            <a:r>
              <a:rPr lang="en-US" sz="1500" dirty="0"/>
              <a:t> </a:t>
            </a:r>
            <a:r>
              <a:rPr lang="en-US" sz="1500" cap="small" dirty="0"/>
              <a:t>Butcher</a:t>
            </a:r>
            <a:r>
              <a:rPr lang="en-US" sz="1500" dirty="0"/>
              <a:t>. 2014. Lexical stress in </a:t>
            </a:r>
            <a:r>
              <a:rPr lang="en-US" sz="1500" dirty="0" err="1"/>
              <a:t>Pitjantjatjara</a:t>
            </a:r>
            <a:r>
              <a:rPr lang="en-US" sz="1500" dirty="0"/>
              <a:t>. </a:t>
            </a:r>
            <a:r>
              <a:rPr lang="en-US" sz="1500" i="1" dirty="0"/>
              <a:t>Journal of Phonetics</a:t>
            </a:r>
            <a:r>
              <a:rPr lang="en-US" sz="1500" dirty="0"/>
              <a:t> 42.52–66. doi:10.1016/j.wocn.2013.11.005</a:t>
            </a:r>
            <a:r>
              <a:rPr lang="en-US" sz="1500" dirty="0" smtClean="0"/>
              <a:t>.</a:t>
            </a:r>
            <a:endParaRPr lang="en-US" sz="1500" dirty="0"/>
          </a:p>
        </p:txBody>
      </p:sp>
    </p:spTree>
    <p:extLst>
      <p:ext uri="{BB962C8B-B14F-4D97-AF65-F5344CB8AC3E}">
        <p14:creationId xmlns:p14="http://schemas.microsoft.com/office/powerpoint/2010/main" val="27643056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6894</TotalTime>
  <Words>1999</Words>
  <Application>Microsoft Macintosh PowerPoint</Application>
  <PresentationFormat>On-screen Show (4:3)</PresentationFormat>
  <Paragraphs>190</Paragraphs>
  <Slides>44</Slides>
  <Notes>22</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Standard Average Australian Claire Bowern, Yale University</vt:lpstr>
      <vt:lpstr>PowerPoint Presentation</vt:lpstr>
      <vt:lpstr>Today</vt:lpstr>
      <vt:lpstr>tl;dr [aka conclusions]</vt:lpstr>
      <vt:lpstr>NOT this:</vt:lpstr>
      <vt:lpstr>Also not ...</vt:lpstr>
      <vt:lpstr>But rather</vt:lpstr>
      <vt:lpstr>PowerPoint Presentation</vt:lpstr>
      <vt:lpstr> Methods</vt:lpstr>
      <vt:lpstr>Searching</vt:lpstr>
      <vt:lpstr>Coding</vt:lpstr>
      <vt:lpstr>Testing</vt:lpstr>
      <vt:lpstr>PowerPoint Presentation</vt:lpstr>
      <vt:lpstr>Summary</vt:lpstr>
      <vt:lpstr>Authors</vt:lpstr>
      <vt:lpstr>Chronology of claims</vt:lpstr>
      <vt:lpstr>Universities of origin</vt:lpstr>
      <vt:lpstr>Australianist?</vt:lpstr>
      <vt:lpstr>Subfield</vt:lpstr>
      <vt:lpstr>Terms used</vt:lpstr>
      <vt:lpstr>Terms used, (condensed)</vt:lpstr>
      <vt:lpstr>Terms, by subfield</vt:lpstr>
      <vt:lpstr>Are the claims testable?</vt:lpstr>
      <vt:lpstr>Testable claims?</vt:lpstr>
      <vt:lpstr> Are the claims true?</vt:lpstr>
      <vt:lpstr>Overall</vt:lpstr>
      <vt:lpstr>By subfield:</vt:lpstr>
      <vt:lpstr>Verified claims:</vt:lpstr>
      <vt:lpstr>Verified claims</vt:lpstr>
      <vt:lpstr>Refining claims</vt:lpstr>
      <vt:lpstr>Contested Claims:</vt:lpstr>
      <vt:lpstr>Negated claims:</vt:lpstr>
      <vt:lpstr>Negated (cont.)</vt:lpstr>
      <vt:lpstr>Negated claims Dominant word order:</vt:lpstr>
      <vt:lpstr>Other claims</vt:lpstr>
      <vt:lpstr>Further discussion</vt:lpstr>
      <vt:lpstr>Further discussion</vt:lpstr>
      <vt:lpstr>Are we refining our generalisations over time? Not really.</vt:lpstr>
      <vt:lpstr>The “single language as exemplar” problem</vt:lpstr>
      <vt:lpstr>Overlooked generalisations?</vt:lpstr>
      <vt:lpstr>Conclusions</vt:lpstr>
      <vt:lpstr>Conclusions/recommendations</vt:lpstr>
      <vt:lpstr>Acknowledgments</vt:lpstr>
      <vt:lpstr>References</vt:lpstr>
    </vt:vector>
  </TitlesOfParts>
  <Company>Yale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Claire Bowern</dc:creator>
  <cp:lastModifiedBy>Claire Bowern</cp:lastModifiedBy>
  <cp:revision>95</cp:revision>
  <cp:lastPrinted>2017-12-10T00:58:41Z</cp:lastPrinted>
  <dcterms:created xsi:type="dcterms:W3CDTF">2017-10-17T01:37:26Z</dcterms:created>
  <dcterms:modified xsi:type="dcterms:W3CDTF">2017-12-12T03:41:36Z</dcterms:modified>
</cp:coreProperties>
</file>