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6" r:id="rId3"/>
  </p:sldMasterIdLst>
  <p:notesMasterIdLst>
    <p:notesMasterId r:id="rId36"/>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1257" r:id="rId28"/>
    <p:sldId id="280" r:id="rId29"/>
    <p:sldId id="283" r:id="rId30"/>
    <p:sldId id="284" r:id="rId31"/>
    <p:sldId id="285" r:id="rId32"/>
    <p:sldId id="286" r:id="rId33"/>
    <p:sldId id="1255" r:id="rId34"/>
    <p:sldId id="1253" r:id="rId35"/>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20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en-US" sz="1800" b="0" strike="noStrike" spc="-1">
                <a:solidFill>
                  <a:schemeClr val="dk1"/>
                </a:solidFill>
                <a:latin typeface="Calibri"/>
              </a:rPr>
              <a:t>Folie mittels Klicken verschieben</a:t>
            </a:r>
          </a:p>
        </p:txBody>
      </p:sp>
      <p:sp>
        <p:nvSpPr>
          <p:cNvPr id="105"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de-DE" sz="2000" b="0" strike="noStrike" spc="-1">
                <a:solidFill>
                  <a:srgbClr val="000000"/>
                </a:solidFill>
                <a:latin typeface="Calibri"/>
              </a:rPr>
              <a:t>Format der Notizen mittels Klicken bearbeiten</a:t>
            </a:r>
          </a:p>
        </p:txBody>
      </p:sp>
      <p:sp>
        <p:nvSpPr>
          <p:cNvPr id="106"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de-DE" sz="1400" b="0" strike="noStrike" spc="-1">
                <a:solidFill>
                  <a:srgbClr val="000000"/>
                </a:solidFill>
                <a:latin typeface="Calibri"/>
              </a:rPr>
              <a:t>&lt;Kopfzeile&gt;</a:t>
            </a:r>
          </a:p>
        </p:txBody>
      </p:sp>
      <p:sp>
        <p:nvSpPr>
          <p:cNvPr id="107" name="PlaceHolder 4"/>
          <p:cNvSpPr>
            <a:spLocks noGrp="1"/>
          </p:cNvSpPr>
          <p:nvPr>
            <p:ph type="dt" idx="14"/>
          </p:nvPr>
        </p:nvSpPr>
        <p:spPr>
          <a:xfrm>
            <a:off x="4278960" y="0"/>
            <a:ext cx="3280680" cy="534240"/>
          </a:xfrm>
          <a:prstGeom prst="rect">
            <a:avLst/>
          </a:prstGeom>
          <a:noFill/>
          <a:ln w="0">
            <a:noFill/>
          </a:ln>
        </p:spPr>
        <p:txBody>
          <a:bodyPr lIns="0" tIns="0" rIns="0" bIns="0" anchor="t">
            <a:noAutofit/>
          </a:bodyPr>
          <a:lstStyle>
            <a:lvl1pPr indent="0" algn="r">
              <a:buNone/>
              <a:defRPr lang="de-DE" sz="1400" b="0" strike="noStrike" spc="-1">
                <a:solidFill>
                  <a:srgbClr val="000000"/>
                </a:solidFill>
                <a:latin typeface="Calibri"/>
              </a:defRPr>
            </a:lvl1pPr>
          </a:lstStyle>
          <a:p>
            <a:pPr indent="0" algn="r">
              <a:buNone/>
            </a:pPr>
            <a:r>
              <a:rPr lang="de-DE" sz="1400" b="0" strike="noStrike" spc="-1">
                <a:solidFill>
                  <a:srgbClr val="000000"/>
                </a:solidFill>
                <a:latin typeface="Calibri"/>
              </a:rPr>
              <a:t>&lt;Datum/Uhrzeit&gt;</a:t>
            </a:r>
          </a:p>
        </p:txBody>
      </p:sp>
      <p:sp>
        <p:nvSpPr>
          <p:cNvPr id="108" name="PlaceHolder 5"/>
          <p:cNvSpPr>
            <a:spLocks noGrp="1"/>
          </p:cNvSpPr>
          <p:nvPr>
            <p:ph type="ftr" idx="15"/>
          </p:nvPr>
        </p:nvSpPr>
        <p:spPr>
          <a:xfrm>
            <a:off x="0" y="10157400"/>
            <a:ext cx="3280680" cy="534240"/>
          </a:xfrm>
          <a:prstGeom prst="rect">
            <a:avLst/>
          </a:prstGeom>
          <a:noFill/>
          <a:ln w="0">
            <a:noFill/>
          </a:ln>
        </p:spPr>
        <p:txBody>
          <a:bodyPr lIns="0" tIns="0" rIns="0" bIns="0" anchor="b">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&lt;Fußzeile&gt;</a:t>
            </a:r>
          </a:p>
        </p:txBody>
      </p:sp>
      <p:sp>
        <p:nvSpPr>
          <p:cNvPr id="109" name="PlaceHolder 6"/>
          <p:cNvSpPr>
            <a:spLocks noGrp="1"/>
          </p:cNvSpPr>
          <p:nvPr>
            <p:ph type="sldNum" idx="16"/>
          </p:nvPr>
        </p:nvSpPr>
        <p:spPr>
          <a:xfrm>
            <a:off x="4278960" y="10157400"/>
            <a:ext cx="3280680" cy="534240"/>
          </a:xfrm>
          <a:prstGeom prst="rect">
            <a:avLst/>
          </a:prstGeom>
          <a:noFill/>
          <a:ln w="0">
            <a:noFill/>
          </a:ln>
        </p:spPr>
        <p:txBody>
          <a:bodyPr lIns="0" tIns="0" rIns="0" bIns="0" anchor="b">
            <a:noAutofit/>
          </a:bodyPr>
          <a:lstStyle>
            <a:lvl1pPr indent="0" algn="r">
              <a:buNone/>
              <a:defRPr lang="de-DE" sz="1400" b="0" strike="noStrike" spc="-1">
                <a:solidFill>
                  <a:srgbClr val="000000"/>
                </a:solidFill>
                <a:latin typeface="Calibri"/>
              </a:defRPr>
            </a:lvl1pPr>
          </a:lstStyle>
          <a:p>
            <a:pPr indent="0" algn="r">
              <a:buNone/>
            </a:pPr>
            <a:fld id="{9244FE71-FA2A-4F3A-8BD2-FD5C07679FBB}" type="slidenum">
              <a:rPr lang="de-DE" sz="1400" b="0" strike="noStrike" spc="-1">
                <a:solidFill>
                  <a:srgbClr val="000000"/>
                </a:solidFill>
                <a:latin typeface="Calibri"/>
              </a:rPr>
              <a:t>‹#›</a:t>
            </a:fld>
            <a:endParaRPr lang="de-DE"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PlaceHolder 1"/>
          <p:cNvSpPr>
            <a:spLocks noGrp="1" noRot="1" noChangeAspect="1"/>
          </p:cNvSpPr>
          <p:nvPr>
            <p:ph type="sldImg"/>
          </p:nvPr>
        </p:nvSpPr>
        <p:spPr>
          <a:xfrm>
            <a:off x="870120" y="1257480"/>
            <a:ext cx="6032160" cy="3393720"/>
          </a:xfrm>
          <a:prstGeom prst="rect">
            <a:avLst/>
          </a:prstGeom>
          <a:ln w="0">
            <a:noFill/>
          </a:ln>
        </p:spPr>
      </p:sp>
      <p:sp>
        <p:nvSpPr>
          <p:cNvPr id="334" name="PlaceHolder 2"/>
          <p:cNvSpPr>
            <a:spLocks noGrp="1"/>
          </p:cNvSpPr>
          <p:nvPr>
            <p:ph type="body"/>
          </p:nvPr>
        </p:nvSpPr>
        <p:spPr>
          <a:xfrm>
            <a:off x="777960" y="4840200"/>
            <a:ext cx="6216120" cy="3960360"/>
          </a:xfrm>
          <a:prstGeom prst="rect">
            <a:avLst/>
          </a:prstGeom>
          <a:noFill/>
          <a:ln w="0">
            <a:noFill/>
          </a:ln>
        </p:spPr>
        <p:txBody>
          <a:bodyPr anchor="t">
            <a:noAutofit/>
          </a:bodyPr>
          <a:lstStyle/>
          <a:p>
            <a:pPr marL="216000" indent="0">
              <a:buNone/>
            </a:pPr>
            <a:endParaRPr lang="de-DE" sz="1800" b="0" strike="noStrike" spc="-1">
              <a:solidFill>
                <a:srgbClr val="000000"/>
              </a:solidFill>
              <a:latin typeface="Calibri"/>
            </a:endParaRPr>
          </a:p>
        </p:txBody>
      </p:sp>
      <p:sp>
        <p:nvSpPr>
          <p:cNvPr id="335" name="PlaceHolder 3"/>
          <p:cNvSpPr>
            <a:spLocks noGrp="1"/>
          </p:cNvSpPr>
          <p:nvPr>
            <p:ph type="sldNum" idx="17"/>
          </p:nvPr>
        </p:nvSpPr>
        <p:spPr>
          <a:xfrm>
            <a:off x="4402080" y="9553680"/>
            <a:ext cx="3368160" cy="50436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Calibri"/>
              </a:defRPr>
            </a:lvl1pPr>
          </a:lstStyle>
          <a:p>
            <a:pPr indent="0" algn="r">
              <a:lnSpc>
                <a:spcPct val="100000"/>
              </a:lnSpc>
              <a:buNone/>
            </a:pPr>
            <a:fld id="{CED1DD4B-BCA4-4A54-BB00-96EA2A510D1F}" type="slidenum">
              <a:rPr lang="en-US" sz="1200" b="0" strike="noStrike" spc="-1">
                <a:solidFill>
                  <a:srgbClr val="000000"/>
                </a:solidFill>
                <a:latin typeface="Calibri"/>
              </a:rPr>
              <a:t>3</a:t>
            </a:fld>
            <a:endParaRPr lang="de-DE" sz="1200" b="0" strike="noStrike" spc="-1">
              <a:solidFill>
                <a:srgbClr val="000000"/>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PlaceHolder 1"/>
          <p:cNvSpPr>
            <a:spLocks noGrp="1" noRot="1" noChangeAspect="1"/>
          </p:cNvSpPr>
          <p:nvPr>
            <p:ph type="sldImg"/>
          </p:nvPr>
        </p:nvSpPr>
        <p:spPr>
          <a:xfrm>
            <a:off x="870120" y="1257480"/>
            <a:ext cx="6032160" cy="3393720"/>
          </a:xfrm>
          <a:prstGeom prst="rect">
            <a:avLst/>
          </a:prstGeom>
          <a:ln w="0">
            <a:noFill/>
          </a:ln>
        </p:spPr>
      </p:sp>
      <p:sp>
        <p:nvSpPr>
          <p:cNvPr id="337" name="PlaceHolder 2"/>
          <p:cNvSpPr>
            <a:spLocks noGrp="1"/>
          </p:cNvSpPr>
          <p:nvPr>
            <p:ph type="body"/>
          </p:nvPr>
        </p:nvSpPr>
        <p:spPr>
          <a:xfrm>
            <a:off x="777960" y="4840200"/>
            <a:ext cx="6216120" cy="3960360"/>
          </a:xfrm>
          <a:prstGeom prst="rect">
            <a:avLst/>
          </a:prstGeom>
          <a:noFill/>
          <a:ln w="0">
            <a:noFill/>
          </a:ln>
        </p:spPr>
        <p:txBody>
          <a:bodyPr anchor="t">
            <a:noAutofit/>
          </a:bodyPr>
          <a:lstStyle/>
          <a:p>
            <a:pPr marL="216000" indent="0">
              <a:buNone/>
            </a:pPr>
            <a:endParaRPr lang="de-DE" sz="1800" b="0" strike="noStrike" spc="-1">
              <a:solidFill>
                <a:srgbClr val="000000"/>
              </a:solidFill>
              <a:latin typeface="Calibri"/>
            </a:endParaRPr>
          </a:p>
        </p:txBody>
      </p:sp>
      <p:sp>
        <p:nvSpPr>
          <p:cNvPr id="338" name="PlaceHolder 3"/>
          <p:cNvSpPr>
            <a:spLocks noGrp="1"/>
          </p:cNvSpPr>
          <p:nvPr>
            <p:ph type="sldNum" idx="18"/>
          </p:nvPr>
        </p:nvSpPr>
        <p:spPr>
          <a:xfrm>
            <a:off x="4402080" y="9553680"/>
            <a:ext cx="3368160" cy="50436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Calibri"/>
              </a:defRPr>
            </a:lvl1pPr>
          </a:lstStyle>
          <a:p>
            <a:pPr indent="0" algn="r">
              <a:lnSpc>
                <a:spcPct val="100000"/>
              </a:lnSpc>
              <a:buNone/>
            </a:pPr>
            <a:fld id="{B41CCD1F-5286-4A1E-8B60-F777A21F4D84}" type="slidenum">
              <a:rPr lang="en-US" sz="1200" b="0" strike="noStrike" spc="-1">
                <a:solidFill>
                  <a:srgbClr val="000000"/>
                </a:solidFill>
                <a:latin typeface="Calibri"/>
              </a:rPr>
              <a:t>4</a:t>
            </a:fld>
            <a:endParaRPr lang="de-DE" sz="1200" b="0" strike="noStrike" spc="-1">
              <a:solidFill>
                <a:srgbClr val="000000"/>
              </a:solidFill>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PlaceHolder 1"/>
          <p:cNvSpPr>
            <a:spLocks noGrp="1" noRot="1" noChangeAspect="1"/>
          </p:cNvSpPr>
          <p:nvPr>
            <p:ph type="sldImg"/>
          </p:nvPr>
        </p:nvSpPr>
        <p:spPr>
          <a:xfrm>
            <a:off x="870120" y="1257480"/>
            <a:ext cx="6032160" cy="3393720"/>
          </a:xfrm>
          <a:prstGeom prst="rect">
            <a:avLst/>
          </a:prstGeom>
          <a:ln w="0">
            <a:noFill/>
          </a:ln>
        </p:spPr>
      </p:sp>
      <p:sp>
        <p:nvSpPr>
          <p:cNvPr id="340" name="PlaceHolder 2"/>
          <p:cNvSpPr>
            <a:spLocks noGrp="1"/>
          </p:cNvSpPr>
          <p:nvPr>
            <p:ph type="body"/>
          </p:nvPr>
        </p:nvSpPr>
        <p:spPr>
          <a:xfrm>
            <a:off x="777960" y="4840200"/>
            <a:ext cx="6216120" cy="3960360"/>
          </a:xfrm>
          <a:prstGeom prst="rect">
            <a:avLst/>
          </a:prstGeom>
          <a:noFill/>
          <a:ln w="0">
            <a:noFill/>
          </a:ln>
        </p:spPr>
        <p:txBody>
          <a:bodyPr anchor="t">
            <a:noAutofit/>
          </a:bodyPr>
          <a:lstStyle/>
          <a:p>
            <a:pPr marL="216000" indent="0">
              <a:buNone/>
            </a:pPr>
            <a:endParaRPr lang="de-DE" sz="1800" b="0" strike="noStrike" spc="-1">
              <a:solidFill>
                <a:srgbClr val="000000"/>
              </a:solidFill>
              <a:latin typeface="Calibri"/>
            </a:endParaRPr>
          </a:p>
        </p:txBody>
      </p:sp>
      <p:sp>
        <p:nvSpPr>
          <p:cNvPr id="341" name="PlaceHolder 3"/>
          <p:cNvSpPr>
            <a:spLocks noGrp="1"/>
          </p:cNvSpPr>
          <p:nvPr>
            <p:ph type="sldNum" idx="19"/>
          </p:nvPr>
        </p:nvSpPr>
        <p:spPr>
          <a:xfrm>
            <a:off x="4402080" y="9553680"/>
            <a:ext cx="3368160" cy="50436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Calibri"/>
              </a:defRPr>
            </a:lvl1pPr>
          </a:lstStyle>
          <a:p>
            <a:pPr indent="0" algn="r">
              <a:lnSpc>
                <a:spcPct val="100000"/>
              </a:lnSpc>
              <a:buNone/>
            </a:pPr>
            <a:fld id="{462CA938-04FE-43AA-A7E4-A01A6B6A15B1}" type="slidenum">
              <a:rPr lang="en-US" sz="1200" b="0" strike="noStrike" spc="-1">
                <a:solidFill>
                  <a:srgbClr val="000000"/>
                </a:solidFill>
                <a:latin typeface="Calibri"/>
              </a:rPr>
              <a:t>20</a:t>
            </a:fld>
            <a:endParaRPr lang="de-DE" sz="1200" b="0" strike="noStrike" spc="-1">
              <a:solidFill>
                <a:srgbClr val="000000"/>
              </a:solidFill>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PlaceHolder 1"/>
          <p:cNvSpPr>
            <a:spLocks noGrp="1" noRot="1" noChangeAspect="1"/>
          </p:cNvSpPr>
          <p:nvPr>
            <p:ph type="sldImg"/>
          </p:nvPr>
        </p:nvSpPr>
        <p:spPr>
          <a:xfrm>
            <a:off x="870120" y="1257480"/>
            <a:ext cx="6032160" cy="3393720"/>
          </a:xfrm>
          <a:prstGeom prst="rect">
            <a:avLst/>
          </a:prstGeom>
          <a:ln w="0">
            <a:noFill/>
          </a:ln>
        </p:spPr>
      </p:sp>
      <p:sp>
        <p:nvSpPr>
          <p:cNvPr id="343" name="PlaceHolder 2"/>
          <p:cNvSpPr>
            <a:spLocks noGrp="1"/>
          </p:cNvSpPr>
          <p:nvPr>
            <p:ph type="body"/>
          </p:nvPr>
        </p:nvSpPr>
        <p:spPr>
          <a:xfrm>
            <a:off x="777960" y="4840200"/>
            <a:ext cx="6216120" cy="3960360"/>
          </a:xfrm>
          <a:prstGeom prst="rect">
            <a:avLst/>
          </a:prstGeom>
          <a:noFill/>
          <a:ln w="0">
            <a:noFill/>
          </a:ln>
        </p:spPr>
        <p:txBody>
          <a:bodyPr anchor="t">
            <a:noAutofit/>
          </a:bodyPr>
          <a:lstStyle/>
          <a:p>
            <a:pPr marL="216000" indent="0">
              <a:buNone/>
            </a:pPr>
            <a:endParaRPr lang="de-DE" sz="1800" b="0" strike="noStrike" spc="-1">
              <a:solidFill>
                <a:srgbClr val="000000"/>
              </a:solidFill>
              <a:latin typeface="Calibri"/>
            </a:endParaRPr>
          </a:p>
        </p:txBody>
      </p:sp>
      <p:sp>
        <p:nvSpPr>
          <p:cNvPr id="344" name="PlaceHolder 3"/>
          <p:cNvSpPr>
            <a:spLocks noGrp="1"/>
          </p:cNvSpPr>
          <p:nvPr>
            <p:ph type="sldNum" idx="20"/>
          </p:nvPr>
        </p:nvSpPr>
        <p:spPr>
          <a:xfrm>
            <a:off x="4402080" y="9553680"/>
            <a:ext cx="3368160" cy="50436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Calibri"/>
              </a:defRPr>
            </a:lvl1pPr>
          </a:lstStyle>
          <a:p>
            <a:pPr indent="0" algn="r">
              <a:lnSpc>
                <a:spcPct val="100000"/>
              </a:lnSpc>
              <a:buNone/>
            </a:pPr>
            <a:fld id="{E96AF8F9-0B22-49E3-8F3B-7BCC24957E8A}" type="slidenum">
              <a:rPr lang="en-US" sz="1200" b="0" strike="noStrike" spc="-1">
                <a:solidFill>
                  <a:srgbClr val="000000"/>
                </a:solidFill>
                <a:latin typeface="Calibri"/>
              </a:rPr>
              <a:t>23</a:t>
            </a:fld>
            <a:endParaRPr lang="de-DE" sz="1200" b="0" strike="noStrike" spc="-1">
              <a:solidFill>
                <a:srgbClr val="000000"/>
              </a:solidFill>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PlaceHolder 1"/>
          <p:cNvSpPr>
            <a:spLocks noGrp="1" noRot="1" noChangeAspect="1"/>
          </p:cNvSpPr>
          <p:nvPr>
            <p:ph type="sldImg"/>
          </p:nvPr>
        </p:nvSpPr>
        <p:spPr>
          <a:xfrm>
            <a:off x="870120" y="1257480"/>
            <a:ext cx="6032160" cy="3393720"/>
          </a:xfrm>
          <a:prstGeom prst="rect">
            <a:avLst/>
          </a:prstGeom>
          <a:ln w="0">
            <a:noFill/>
          </a:ln>
        </p:spPr>
      </p:sp>
      <p:sp>
        <p:nvSpPr>
          <p:cNvPr id="346" name="PlaceHolder 2"/>
          <p:cNvSpPr>
            <a:spLocks noGrp="1"/>
          </p:cNvSpPr>
          <p:nvPr>
            <p:ph type="body"/>
          </p:nvPr>
        </p:nvSpPr>
        <p:spPr>
          <a:xfrm>
            <a:off x="777960" y="4840200"/>
            <a:ext cx="6216120" cy="3960360"/>
          </a:xfrm>
          <a:prstGeom prst="rect">
            <a:avLst/>
          </a:prstGeom>
          <a:noFill/>
          <a:ln w="0">
            <a:noFill/>
          </a:ln>
        </p:spPr>
        <p:txBody>
          <a:bodyPr anchor="t">
            <a:noAutofit/>
          </a:bodyPr>
          <a:lstStyle/>
          <a:p>
            <a:pPr marL="216000" indent="0">
              <a:buNone/>
            </a:pPr>
            <a:endParaRPr lang="de-DE" sz="1800" b="0" strike="noStrike" spc="-1">
              <a:solidFill>
                <a:srgbClr val="000000"/>
              </a:solidFill>
              <a:latin typeface="Calibri"/>
            </a:endParaRPr>
          </a:p>
        </p:txBody>
      </p:sp>
      <p:sp>
        <p:nvSpPr>
          <p:cNvPr id="347" name="PlaceHolder 3"/>
          <p:cNvSpPr>
            <a:spLocks noGrp="1"/>
          </p:cNvSpPr>
          <p:nvPr>
            <p:ph type="sldNum" idx="21"/>
          </p:nvPr>
        </p:nvSpPr>
        <p:spPr>
          <a:xfrm>
            <a:off x="4402080" y="9553680"/>
            <a:ext cx="3368160" cy="50436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Calibri"/>
              </a:defRPr>
            </a:lvl1pPr>
          </a:lstStyle>
          <a:p>
            <a:pPr indent="0" algn="r">
              <a:lnSpc>
                <a:spcPct val="100000"/>
              </a:lnSpc>
              <a:buNone/>
            </a:pPr>
            <a:fld id="{9F95C621-ACC3-413D-8263-C22E4A6A8F6D}" type="slidenum">
              <a:rPr lang="en-US" sz="1200" b="0" strike="noStrike" spc="-1">
                <a:solidFill>
                  <a:srgbClr val="000000"/>
                </a:solidFill>
                <a:latin typeface="Calibri"/>
              </a:rPr>
              <a:t>24</a:t>
            </a:fld>
            <a:endParaRPr lang="de-DE" sz="1200" b="0" strike="noStrike" spc="-1">
              <a:solidFill>
                <a:srgbClr val="000000"/>
              </a:solidFill>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PlaceHolder 1"/>
          <p:cNvSpPr>
            <a:spLocks noGrp="1" noRot="1" noChangeAspect="1"/>
          </p:cNvSpPr>
          <p:nvPr>
            <p:ph type="sldImg"/>
          </p:nvPr>
        </p:nvSpPr>
        <p:spPr>
          <a:xfrm>
            <a:off x="869950" y="1257300"/>
            <a:ext cx="6032500" cy="3394075"/>
          </a:xfrm>
          <a:prstGeom prst="rect">
            <a:avLst/>
          </a:prstGeom>
          <a:ln w="0">
            <a:noFill/>
          </a:ln>
        </p:spPr>
      </p:sp>
      <p:sp>
        <p:nvSpPr>
          <p:cNvPr id="346" name="PlaceHolder 2"/>
          <p:cNvSpPr>
            <a:spLocks noGrp="1"/>
          </p:cNvSpPr>
          <p:nvPr>
            <p:ph type="body"/>
          </p:nvPr>
        </p:nvSpPr>
        <p:spPr>
          <a:xfrm>
            <a:off x="777960" y="4840200"/>
            <a:ext cx="6216120" cy="3960360"/>
          </a:xfrm>
          <a:prstGeom prst="rect">
            <a:avLst/>
          </a:prstGeom>
          <a:noFill/>
          <a:ln w="0">
            <a:noFill/>
          </a:ln>
        </p:spPr>
        <p:txBody>
          <a:bodyPr anchor="t">
            <a:noAutofit/>
          </a:bodyPr>
          <a:lstStyle/>
          <a:p>
            <a:pPr marL="216000" indent="0">
              <a:buNone/>
            </a:pPr>
            <a:endParaRPr lang="de-DE" sz="1800" b="0" strike="noStrike" spc="-1">
              <a:solidFill>
                <a:srgbClr val="000000"/>
              </a:solidFill>
              <a:latin typeface="Calibri"/>
            </a:endParaRPr>
          </a:p>
        </p:txBody>
      </p:sp>
      <p:sp>
        <p:nvSpPr>
          <p:cNvPr id="347" name="PlaceHolder 3"/>
          <p:cNvSpPr>
            <a:spLocks noGrp="1"/>
          </p:cNvSpPr>
          <p:nvPr>
            <p:ph type="sldNum" idx="21"/>
          </p:nvPr>
        </p:nvSpPr>
        <p:spPr>
          <a:xfrm>
            <a:off x="4402080" y="9553680"/>
            <a:ext cx="3368160" cy="50436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Calibri"/>
              </a:defRPr>
            </a:lvl1pPr>
          </a:lstStyle>
          <a:p>
            <a:pPr indent="0" algn="r">
              <a:lnSpc>
                <a:spcPct val="100000"/>
              </a:lnSpc>
              <a:buNone/>
            </a:pPr>
            <a:fld id="{9F95C621-ACC3-413D-8263-C22E4A6A8F6D}" type="slidenum">
              <a:rPr lang="en-US" sz="1200" b="0" strike="noStrike" spc="-1">
                <a:solidFill>
                  <a:srgbClr val="000000"/>
                </a:solidFill>
                <a:latin typeface="Calibri"/>
              </a:rPr>
              <a:t>25</a:t>
            </a:fld>
            <a:endParaRPr lang="de-DE" sz="1200" b="0" strike="noStrike" spc="-1">
              <a:solidFill>
                <a:srgbClr val="000000"/>
              </a:solidFill>
              <a:latin typeface="Calibri"/>
            </a:endParaRPr>
          </a:p>
        </p:txBody>
      </p:sp>
    </p:spTree>
    <p:extLst>
      <p:ext uri="{BB962C8B-B14F-4D97-AF65-F5344CB8AC3E}">
        <p14:creationId xmlns:p14="http://schemas.microsoft.com/office/powerpoint/2010/main" val="4274010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2229196F-8D2F-4BFE-9777-30CBB7C50811}" type="slidenum">
              <a:t>‹#›</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277920" y="365040"/>
            <a:ext cx="9180360" cy="132516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36" name="PlaceHolder 2"/>
          <p:cNvSpPr>
            <a:spLocks noGrp="1"/>
          </p:cNvSpPr>
          <p:nvPr>
            <p:ph/>
          </p:nvPr>
        </p:nvSpPr>
        <p:spPr>
          <a:xfrm>
            <a:off x="277920" y="1825560"/>
            <a:ext cx="11075400" cy="410832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00305E"/>
              </a:solidFill>
              <a:latin typeface="Open Sans"/>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6E979095-C4B2-4366-ACAF-47244B4090AD}" type="slidenum">
              <a:t>‹#›</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8924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ustom Layou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gif"/><Relationship Id="rId4" Type="http://schemas.openxmlformats.org/officeDocument/2006/relationships/image" Target="../media/image2.png"/><Relationship Id="rId9" Type="http://schemas.openxmlformats.org/officeDocument/2006/relationships/image" Target="../media/image7.ti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2.xml"/><Relationship Id="rId7"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 name="Grafik 17"/>
          <p:cNvPicPr/>
          <p:nvPr/>
        </p:nvPicPr>
        <p:blipFill>
          <a:blip r:embed="rId3"/>
          <a:stretch/>
        </p:blipFill>
        <p:spPr>
          <a:xfrm>
            <a:off x="10375560" y="6077520"/>
            <a:ext cx="1814040" cy="757440"/>
          </a:xfrm>
          <a:prstGeom prst="rect">
            <a:avLst/>
          </a:prstGeom>
          <a:ln w="0">
            <a:noFill/>
          </a:ln>
        </p:spPr>
      </p:pic>
      <p:sp>
        <p:nvSpPr>
          <p:cNvPr id="21" name="Textfeld 3"/>
          <p:cNvSpPr/>
          <p:nvPr/>
        </p:nvSpPr>
        <p:spPr>
          <a:xfrm>
            <a:off x="1916640" y="6149160"/>
            <a:ext cx="1235880" cy="61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ct val="100000"/>
              </a:lnSpc>
              <a:tabLst>
                <a:tab pos="0" algn="l"/>
              </a:tabLst>
            </a:pPr>
            <a:r>
              <a:rPr lang="de-DE" sz="1000" b="0" strike="noStrike" spc="-1">
                <a:solidFill>
                  <a:srgbClr val="727879"/>
                </a:solidFill>
                <a:latin typeface="Open Sans"/>
                <a:ea typeface="DejaVu Sans"/>
              </a:rPr>
              <a:t>Robert Haase</a:t>
            </a:r>
            <a:endParaRPr lang="de-DE" sz="1000" b="0" strike="noStrike" spc="-1">
              <a:solidFill>
                <a:srgbClr val="000000"/>
              </a:solidFill>
              <a:latin typeface="Calibri"/>
            </a:endParaRPr>
          </a:p>
          <a:p>
            <a:pPr defTabSz="914400">
              <a:lnSpc>
                <a:spcPct val="100000"/>
              </a:lnSpc>
              <a:tabLst>
                <a:tab pos="0" algn="l"/>
              </a:tabLst>
            </a:pPr>
            <a:r>
              <a:rPr lang="de-DE" sz="1000" b="0" strike="noStrike" spc="-1">
                <a:solidFill>
                  <a:srgbClr val="727879"/>
                </a:solidFill>
                <a:latin typeface="Open Sans"/>
                <a:ea typeface="DejaVu Sans"/>
              </a:rPr>
              <a:t>@haesleinhuepf</a:t>
            </a:r>
            <a:endParaRPr lang="de-DE" sz="1000" b="0" strike="noStrike" spc="-1">
              <a:solidFill>
                <a:srgbClr val="000000"/>
              </a:solidFill>
              <a:latin typeface="Calibri"/>
            </a:endParaRPr>
          </a:p>
          <a:p>
            <a:pPr defTabSz="914400">
              <a:lnSpc>
                <a:spcPct val="100000"/>
              </a:lnSpc>
              <a:tabLst>
                <a:tab pos="0" algn="l"/>
              </a:tabLst>
            </a:pPr>
            <a:r>
              <a:rPr lang="de-DE" sz="1000" b="0" strike="noStrike" spc="-1">
                <a:solidFill>
                  <a:srgbClr val="727879"/>
                </a:solidFill>
                <a:latin typeface="Open Sans"/>
                <a:ea typeface="DejaVu Sans"/>
              </a:rPr>
              <a:t>DataWeek Leipzig </a:t>
            </a:r>
            <a:endParaRPr lang="de-DE" sz="1000" b="0" strike="noStrike" spc="-1">
              <a:solidFill>
                <a:srgbClr val="000000"/>
              </a:solidFill>
              <a:latin typeface="Calibri"/>
            </a:endParaRPr>
          </a:p>
          <a:p>
            <a:pPr defTabSz="914400">
              <a:lnSpc>
                <a:spcPct val="100000"/>
              </a:lnSpc>
              <a:tabLst>
                <a:tab pos="0" algn="l"/>
              </a:tabLst>
            </a:pPr>
            <a:r>
              <a:rPr lang="en-US" sz="1000" b="0" strike="noStrike" spc="-1">
                <a:solidFill>
                  <a:srgbClr val="000000"/>
                </a:solidFill>
                <a:latin typeface="Calibri"/>
                <a:ea typeface="DejaVu Sans"/>
              </a:rPr>
              <a:t>19. April 2024</a:t>
            </a:r>
            <a:endParaRPr lang="de-DE" sz="1000" b="0" strike="noStrike" spc="-1">
              <a:solidFill>
                <a:srgbClr val="000000"/>
              </a:solidFill>
              <a:latin typeface="Calibri"/>
            </a:endParaRPr>
          </a:p>
        </p:txBody>
      </p:sp>
      <p:sp>
        <p:nvSpPr>
          <p:cNvPr id="2" name="Gerade Verbindung 14"/>
          <p:cNvSpPr/>
          <p:nvPr/>
        </p:nvSpPr>
        <p:spPr>
          <a:xfrm>
            <a:off x="0" y="6063120"/>
            <a:ext cx="12191760" cy="360"/>
          </a:xfrm>
          <a:prstGeom prst="line">
            <a:avLst/>
          </a:prstGeom>
          <a:ln w="12700">
            <a:solidFill>
              <a:srgbClr val="A6A6A6"/>
            </a:solidFill>
          </a:ln>
        </p:spPr>
        <p:style>
          <a:lnRef idx="1">
            <a:schemeClr val="accent1"/>
          </a:lnRef>
          <a:fillRef idx="0">
            <a:schemeClr val="accent1"/>
          </a:fillRef>
          <a:effectRef idx="0">
            <a:schemeClr val="accent1"/>
          </a:effectRef>
          <a:fontRef idx="minor"/>
        </p:style>
        <p:txBody>
          <a:bodyPr lIns="90000" tIns="0" rIns="90000" bIns="0" anchor="t" anchorCtr="1">
            <a:noAutofit/>
          </a:bodyPr>
          <a:lstStyle/>
          <a:p>
            <a:endParaRPr lang="en-US" sz="1800" b="0" strike="noStrike" spc="-1">
              <a:solidFill>
                <a:srgbClr val="000000"/>
              </a:solidFill>
              <a:latin typeface="Calibri"/>
              <a:ea typeface="DejaVu Sans"/>
            </a:endParaRPr>
          </a:p>
        </p:txBody>
      </p:sp>
      <p:sp>
        <p:nvSpPr>
          <p:cNvPr id="3" name="Textfeld 8"/>
          <p:cNvSpPr/>
          <p:nvPr/>
        </p:nvSpPr>
        <p:spPr>
          <a:xfrm>
            <a:off x="7834680" y="6221880"/>
            <a:ext cx="827280" cy="477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r" defTabSz="914400">
              <a:lnSpc>
                <a:spcPct val="100000"/>
              </a:lnSpc>
              <a:tabLst>
                <a:tab pos="0" algn="l"/>
              </a:tabLst>
            </a:pPr>
            <a:br>
              <a:rPr sz="1000"/>
            </a:br>
            <a:fld id="{FC7C9631-B33A-42C6-BB68-4FEFD466BB56}" type="slidenum">
              <a:rPr lang="de-DE" sz="1000" b="0" strike="noStrike" spc="-1">
                <a:solidFill>
                  <a:srgbClr val="727879"/>
                </a:solidFill>
                <a:latin typeface="Open Sans"/>
                <a:ea typeface="Open Sans"/>
              </a:rPr>
              <a:t>‹#›</a:t>
            </a:fld>
            <a:endParaRPr lang="de-DE" sz="1000" b="0" strike="noStrike" spc="-1">
              <a:solidFill>
                <a:srgbClr val="000000"/>
              </a:solidFill>
              <a:latin typeface="Calibri"/>
            </a:endParaRPr>
          </a:p>
          <a:p>
            <a:pPr algn="r" defTabSz="914400">
              <a:lnSpc>
                <a:spcPct val="100000"/>
              </a:lnSpc>
              <a:tabLst>
                <a:tab pos="0" algn="l"/>
              </a:tabLst>
            </a:pPr>
            <a:endParaRPr lang="de-DE" sz="1000" b="0" strike="noStrike" spc="-1">
              <a:solidFill>
                <a:srgbClr val="000000"/>
              </a:solidFill>
              <a:latin typeface="Calibri"/>
            </a:endParaRPr>
          </a:p>
        </p:txBody>
      </p:sp>
      <p:pic>
        <p:nvPicPr>
          <p:cNvPr id="4" name="Grafik 10"/>
          <p:cNvPicPr/>
          <p:nvPr/>
        </p:nvPicPr>
        <p:blipFill>
          <a:blip r:embed="rId4">
            <a:alphaModFix amt="80000"/>
          </a:blip>
          <a:stretch/>
        </p:blipFill>
        <p:spPr>
          <a:xfrm rot="11023800">
            <a:off x="9282960" y="-1098360"/>
            <a:ext cx="4838400" cy="4557600"/>
          </a:xfrm>
          <a:prstGeom prst="rect">
            <a:avLst/>
          </a:prstGeom>
          <a:ln w="0">
            <a:noFill/>
          </a:ln>
        </p:spPr>
      </p:pic>
      <p:pic>
        <p:nvPicPr>
          <p:cNvPr id="5" name="Grafik 19"/>
          <p:cNvPicPr/>
          <p:nvPr/>
        </p:nvPicPr>
        <p:blipFill>
          <a:blip r:embed="rId5"/>
          <a:stretch/>
        </p:blipFill>
        <p:spPr>
          <a:xfrm>
            <a:off x="8895960" y="6218280"/>
            <a:ext cx="1616760" cy="473760"/>
          </a:xfrm>
          <a:prstGeom prst="rect">
            <a:avLst/>
          </a:prstGeom>
          <a:ln w="0">
            <a:noFill/>
          </a:ln>
        </p:spPr>
      </p:pic>
      <p:pic>
        <p:nvPicPr>
          <p:cNvPr id="6" name="Grafik 21"/>
          <p:cNvPicPr/>
          <p:nvPr/>
        </p:nvPicPr>
        <p:blipFill>
          <a:blip r:embed="rId6"/>
          <a:stretch/>
        </p:blipFill>
        <p:spPr>
          <a:xfrm>
            <a:off x="277920" y="6150960"/>
            <a:ext cx="1478520" cy="600480"/>
          </a:xfrm>
          <a:prstGeom prst="rect">
            <a:avLst/>
          </a:prstGeom>
          <a:ln w="0">
            <a:noFill/>
          </a:ln>
        </p:spPr>
      </p:pic>
      <p:pic>
        <p:nvPicPr>
          <p:cNvPr id="7" name="Grafik 4"/>
          <p:cNvPicPr/>
          <p:nvPr/>
        </p:nvPicPr>
        <p:blipFill>
          <a:blip r:embed="rId7"/>
          <a:stretch/>
        </p:blipFill>
        <p:spPr>
          <a:xfrm>
            <a:off x="-159840" y="-198000"/>
            <a:ext cx="1204560" cy="1625400"/>
          </a:xfrm>
          <a:prstGeom prst="rect">
            <a:avLst/>
          </a:prstGeom>
          <a:ln w="0">
            <a:noFill/>
          </a:ln>
        </p:spPr>
      </p:pic>
      <p:pic>
        <p:nvPicPr>
          <p:cNvPr id="8" name="Grafik 5"/>
          <p:cNvPicPr/>
          <p:nvPr/>
        </p:nvPicPr>
        <p:blipFill>
          <a:blip r:embed="rId8"/>
          <a:stretch/>
        </p:blipFill>
        <p:spPr>
          <a:xfrm>
            <a:off x="9565920" y="32040"/>
            <a:ext cx="2710440" cy="2679840"/>
          </a:xfrm>
          <a:prstGeom prst="rect">
            <a:avLst/>
          </a:prstGeom>
          <a:ln w="0">
            <a:noFill/>
          </a:ln>
        </p:spPr>
      </p:pic>
      <p:sp>
        <p:nvSpPr>
          <p:cNvPr id="9" name="Rechteck 12"/>
          <p:cNvSpPr/>
          <p:nvPr/>
        </p:nvSpPr>
        <p:spPr>
          <a:xfrm>
            <a:off x="0" y="980640"/>
            <a:ext cx="12189600" cy="58748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defTabSz="914400">
              <a:lnSpc>
                <a:spcPct val="100000"/>
              </a:lnSpc>
            </a:pPr>
            <a:endParaRPr lang="en-US" sz="1800" b="0" strike="noStrike" spc="-1">
              <a:solidFill>
                <a:srgbClr val="000000"/>
              </a:solidFill>
              <a:latin typeface="Calibri"/>
              <a:ea typeface="DejaVu Sans"/>
            </a:endParaRPr>
          </a:p>
        </p:txBody>
      </p:sp>
      <p:pic>
        <p:nvPicPr>
          <p:cNvPr id="10" name="Grafik 7"/>
          <p:cNvPicPr/>
          <p:nvPr/>
        </p:nvPicPr>
        <p:blipFill>
          <a:blip r:embed="rId9"/>
          <a:stretch/>
        </p:blipFill>
        <p:spPr>
          <a:xfrm>
            <a:off x="10019880" y="3688920"/>
            <a:ext cx="2171880" cy="1538280"/>
          </a:xfrm>
          <a:prstGeom prst="rect">
            <a:avLst/>
          </a:prstGeom>
          <a:ln w="0">
            <a:noFill/>
          </a:ln>
        </p:spPr>
      </p:pic>
      <p:sp>
        <p:nvSpPr>
          <p:cNvPr id="11" name="PlaceHolder 1"/>
          <p:cNvSpPr>
            <a:spLocks noGrp="1"/>
          </p:cNvSpPr>
          <p:nvPr>
            <p:ph type="title"/>
          </p:nvPr>
        </p:nvSpPr>
        <p:spPr>
          <a:xfrm>
            <a:off x="513360" y="2639160"/>
            <a:ext cx="9127440" cy="1923120"/>
          </a:xfrm>
          <a:prstGeom prst="rect">
            <a:avLst/>
          </a:prstGeom>
          <a:noFill/>
          <a:ln w="0">
            <a:noFill/>
          </a:ln>
        </p:spPr>
        <p:txBody>
          <a:bodyPr anchor="b">
            <a:noAutofit/>
          </a:bodyPr>
          <a:lstStyle/>
          <a:p>
            <a:pPr indent="0" defTabSz="914400">
              <a:lnSpc>
                <a:spcPct val="90000"/>
              </a:lnSpc>
              <a:buNone/>
            </a:pPr>
            <a:r>
              <a:rPr lang="en-US" sz="6000" b="0" strike="noStrike" spc="-1">
                <a:solidFill>
                  <a:srgbClr val="00305E"/>
                </a:solidFill>
                <a:latin typeface="Open Sans"/>
                <a:ea typeface="Open Sans"/>
              </a:rPr>
              <a:t>Title</a:t>
            </a:r>
            <a:endParaRPr lang="en-US" sz="6000" b="0" strike="noStrike" spc="-1">
              <a:solidFill>
                <a:schemeClr val="dk1"/>
              </a:solidFill>
              <a:latin typeface="Calibri"/>
            </a:endParaRPr>
          </a:p>
        </p:txBody>
      </p:sp>
      <p:sp>
        <p:nvSpPr>
          <p:cNvPr id="12" name="PlaceHolder 2"/>
          <p:cNvSpPr>
            <a:spLocks noGrp="1"/>
          </p:cNvSpPr>
          <p:nvPr>
            <p:ph type="body"/>
          </p:nvPr>
        </p:nvSpPr>
        <p:spPr>
          <a:xfrm>
            <a:off x="513360" y="4589640"/>
            <a:ext cx="8097120" cy="957960"/>
          </a:xfrm>
          <a:prstGeom prst="rect">
            <a:avLst/>
          </a:prstGeom>
          <a:noFill/>
          <a:ln w="0">
            <a:noFill/>
          </a:ln>
        </p:spPr>
        <p:txBody>
          <a:bodyPr anchor="t">
            <a:noAutofit/>
          </a:bodyPr>
          <a:lstStyle/>
          <a:p>
            <a:pPr indent="0" defTabSz="914400">
              <a:lnSpc>
                <a:spcPct val="90000"/>
              </a:lnSpc>
              <a:spcBef>
                <a:spcPts val="1001"/>
              </a:spcBef>
              <a:buNone/>
              <a:tabLst>
                <a:tab pos="0" algn="l"/>
              </a:tabLst>
            </a:pPr>
            <a:r>
              <a:rPr lang="en-US" sz="2400" b="0" strike="noStrike" spc="-1">
                <a:solidFill>
                  <a:srgbClr val="00305E"/>
                </a:solidFill>
                <a:latin typeface="Open Sans"/>
                <a:ea typeface="Open Sans"/>
              </a:rPr>
              <a:t>Speaker(s)</a:t>
            </a:r>
            <a:endParaRPr lang="en-US" sz="2400" b="0" strike="noStrike" spc="-1">
              <a:solidFill>
                <a:srgbClr val="00305E"/>
              </a:solidFill>
              <a:latin typeface="Open Sans"/>
            </a:endParaRPr>
          </a:p>
        </p:txBody>
      </p:sp>
      <p:sp>
        <p:nvSpPr>
          <p:cNvPr id="13" name="PlaceHolder 3"/>
          <p:cNvSpPr>
            <a:spLocks noGrp="1"/>
          </p:cNvSpPr>
          <p:nvPr>
            <p:ph type="dt" idx="1"/>
          </p:nvPr>
        </p:nvSpPr>
        <p:spPr>
          <a:xfrm>
            <a:off x="1017360" y="767088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US" sz="1800" b="0" strike="noStrike" spc="-1">
                <a:solidFill>
                  <a:schemeClr val="dk1"/>
                </a:solidFill>
                <a:latin typeface="Calibri"/>
              </a:defRPr>
            </a:lvl1pPr>
          </a:lstStyle>
          <a:p>
            <a:pPr indent="0" defTabSz="914400">
              <a:lnSpc>
                <a:spcPct val="100000"/>
              </a:lnSpc>
              <a:buNone/>
            </a:pPr>
            <a:r>
              <a:rPr lang="en-US" sz="1800" b="0" strike="noStrike" spc="-1">
                <a:solidFill>
                  <a:schemeClr val="dk1"/>
                </a:solidFill>
                <a:latin typeface="Calibri"/>
              </a:rPr>
              <a:t>&lt;Datum/Uhrzeit&gt;</a:t>
            </a:r>
            <a:endParaRPr lang="de-DE" sz="1800" b="0" strike="noStrike" spc="-1">
              <a:solidFill>
                <a:srgbClr val="000000"/>
              </a:solidFill>
              <a:latin typeface="Calibri"/>
            </a:endParaRPr>
          </a:p>
        </p:txBody>
      </p:sp>
      <p:sp>
        <p:nvSpPr>
          <p:cNvPr id="14" name="PlaceHolder 4"/>
          <p:cNvSpPr>
            <a:spLocks noGrp="1"/>
          </p:cNvSpPr>
          <p:nvPr>
            <p:ph type="ftr" idx="2"/>
          </p:nvPr>
        </p:nvSpPr>
        <p:spPr>
          <a:xfrm>
            <a:off x="4037760" y="7471440"/>
            <a:ext cx="4114440" cy="364680"/>
          </a:xfrm>
          <a:prstGeom prst="rect">
            <a:avLst/>
          </a:prstGeom>
          <a:noFill/>
          <a:ln w="0">
            <a:noFill/>
          </a:ln>
        </p:spPr>
        <p:txBody>
          <a:bodyPr lIns="90000" tIns="45000" rIns="90000" bIns="45000" anchor="t">
            <a:noAutofit/>
          </a:bodyPr>
          <a:lstStyle>
            <a:lvl1pPr indent="0" algn="ctr">
              <a:buNone/>
              <a:defRPr lang="de-DE" sz="1400" b="0" strike="noStrike" spc="-1">
                <a:solidFill>
                  <a:srgbClr val="000000"/>
                </a:solidFill>
                <a:latin typeface="Calibri"/>
              </a:defRPr>
            </a:lvl1pPr>
          </a:lstStyle>
          <a:p>
            <a:pPr indent="0" algn="ctr">
              <a:buNone/>
            </a:pPr>
            <a:r>
              <a:rPr lang="de-DE" sz="1400" b="0" strike="noStrike" spc="-1">
                <a:solidFill>
                  <a:srgbClr val="000000"/>
                </a:solidFill>
                <a:latin typeface="Calibri"/>
              </a:rPr>
              <a:t>&lt;Fußzeile&gt;</a:t>
            </a:r>
          </a:p>
        </p:txBody>
      </p:sp>
      <p:sp>
        <p:nvSpPr>
          <p:cNvPr id="15" name="PlaceHolder 5"/>
          <p:cNvSpPr>
            <a:spLocks noGrp="1"/>
          </p:cNvSpPr>
          <p:nvPr>
            <p:ph type="sldNum" idx="3"/>
          </p:nvPr>
        </p:nvSpPr>
        <p:spPr>
          <a:xfrm>
            <a:off x="7155720" y="797400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US" sz="1800" b="0" strike="noStrike" spc="-1">
                <a:solidFill>
                  <a:schemeClr val="dk1"/>
                </a:solidFill>
                <a:latin typeface="Calibri"/>
              </a:defRPr>
            </a:lvl1pPr>
          </a:lstStyle>
          <a:p>
            <a:pPr indent="0" defTabSz="914400">
              <a:lnSpc>
                <a:spcPct val="100000"/>
              </a:lnSpc>
              <a:buNone/>
            </a:pPr>
            <a:fld id="{1EF60623-5672-4811-9106-C95610F1781B}" type="slidenum">
              <a:rPr lang="en-US" sz="1800" b="0" strike="noStrike" spc="-1">
                <a:solidFill>
                  <a:schemeClr val="dk1"/>
                </a:solidFill>
                <a:latin typeface="Calibri"/>
              </a:rPr>
              <a:t>‹#›</a:t>
            </a:fld>
            <a:endParaRPr lang="de-DE" sz="1800" b="0" strike="noStrike" spc="-1">
              <a:solidFill>
                <a:srgbClr val="000000"/>
              </a:solidFill>
              <a:latin typeface="Calibri"/>
            </a:endParaRPr>
          </a:p>
        </p:txBody>
      </p:sp>
      <p:pic>
        <p:nvPicPr>
          <p:cNvPr id="18" name="Grafik 5"/>
          <p:cNvPicPr/>
          <p:nvPr/>
        </p:nvPicPr>
        <p:blipFill>
          <a:blip r:embed="rId10"/>
          <a:stretch/>
        </p:blipFill>
        <p:spPr>
          <a:xfrm>
            <a:off x="8791200" y="5091480"/>
            <a:ext cx="562680" cy="845280"/>
          </a:xfrm>
          <a:prstGeom prst="rect">
            <a:avLst/>
          </a:prstGeom>
          <a:ln w="0">
            <a:noFill/>
          </a:ln>
        </p:spPr>
      </p:pic>
      <p:pic>
        <p:nvPicPr>
          <p:cNvPr id="19" name="Grafik 10"/>
          <p:cNvPicPr/>
          <p:nvPr/>
        </p:nvPicPr>
        <p:blipFill>
          <a:blip r:embed="rId11"/>
          <a:stretch/>
        </p:blipFill>
        <p:spPr>
          <a:xfrm>
            <a:off x="9455400" y="5179320"/>
            <a:ext cx="2555640" cy="65700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 name="Grafik 17"/>
          <p:cNvPicPr/>
          <p:nvPr/>
        </p:nvPicPr>
        <p:blipFill>
          <a:blip r:embed="rId4"/>
          <a:stretch/>
        </p:blipFill>
        <p:spPr>
          <a:xfrm>
            <a:off x="10375560" y="6077520"/>
            <a:ext cx="1814040" cy="757440"/>
          </a:xfrm>
          <a:prstGeom prst="rect">
            <a:avLst/>
          </a:prstGeom>
          <a:ln w="0">
            <a:noFill/>
          </a:ln>
        </p:spPr>
      </p:pic>
      <p:sp>
        <p:nvSpPr>
          <p:cNvPr id="21" name="Textfeld 3"/>
          <p:cNvSpPr/>
          <p:nvPr/>
        </p:nvSpPr>
        <p:spPr>
          <a:xfrm>
            <a:off x="1916640" y="6149160"/>
            <a:ext cx="1235880" cy="61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ct val="100000"/>
              </a:lnSpc>
              <a:tabLst>
                <a:tab pos="0" algn="l"/>
              </a:tabLst>
            </a:pPr>
            <a:r>
              <a:rPr lang="de-DE" sz="1000" b="0" strike="noStrike" spc="-1">
                <a:solidFill>
                  <a:srgbClr val="727879"/>
                </a:solidFill>
                <a:latin typeface="Open Sans"/>
                <a:ea typeface="DejaVu Sans"/>
              </a:rPr>
              <a:t>Robert Haase</a:t>
            </a:r>
            <a:endParaRPr lang="de-DE" sz="1000" b="0" strike="noStrike" spc="-1">
              <a:solidFill>
                <a:srgbClr val="000000"/>
              </a:solidFill>
              <a:latin typeface="Calibri"/>
            </a:endParaRPr>
          </a:p>
          <a:p>
            <a:pPr defTabSz="914400">
              <a:lnSpc>
                <a:spcPct val="100000"/>
              </a:lnSpc>
              <a:tabLst>
                <a:tab pos="0" algn="l"/>
              </a:tabLst>
            </a:pPr>
            <a:r>
              <a:rPr lang="de-DE" sz="1000" b="0" strike="noStrike" spc="-1">
                <a:solidFill>
                  <a:srgbClr val="727879"/>
                </a:solidFill>
                <a:latin typeface="Open Sans"/>
                <a:ea typeface="DejaVu Sans"/>
              </a:rPr>
              <a:t>@haesleinhuepf</a:t>
            </a:r>
            <a:endParaRPr lang="de-DE" sz="1000" b="0" strike="noStrike" spc="-1">
              <a:solidFill>
                <a:srgbClr val="000000"/>
              </a:solidFill>
              <a:latin typeface="Calibri"/>
            </a:endParaRPr>
          </a:p>
          <a:p>
            <a:pPr defTabSz="914400">
              <a:lnSpc>
                <a:spcPct val="100000"/>
              </a:lnSpc>
              <a:tabLst>
                <a:tab pos="0" algn="l"/>
              </a:tabLst>
            </a:pPr>
            <a:r>
              <a:rPr lang="de-DE" sz="1000" b="0" strike="noStrike" spc="-1">
                <a:solidFill>
                  <a:srgbClr val="727879"/>
                </a:solidFill>
                <a:latin typeface="Open Sans"/>
                <a:ea typeface="DejaVu Sans"/>
              </a:rPr>
              <a:t>DataWeek Leipzig </a:t>
            </a:r>
            <a:endParaRPr lang="de-DE" sz="1000" b="0" strike="noStrike" spc="-1">
              <a:solidFill>
                <a:srgbClr val="000000"/>
              </a:solidFill>
              <a:latin typeface="Calibri"/>
            </a:endParaRPr>
          </a:p>
          <a:p>
            <a:pPr defTabSz="914400">
              <a:lnSpc>
                <a:spcPct val="100000"/>
              </a:lnSpc>
              <a:tabLst>
                <a:tab pos="0" algn="l"/>
              </a:tabLst>
            </a:pPr>
            <a:r>
              <a:rPr lang="en-US" sz="1000" b="0" strike="noStrike" spc="-1">
                <a:solidFill>
                  <a:srgbClr val="000000"/>
                </a:solidFill>
                <a:latin typeface="Calibri"/>
                <a:ea typeface="DejaVu Sans"/>
              </a:rPr>
              <a:t>19. April 2024</a:t>
            </a:r>
            <a:endParaRPr lang="de-DE" sz="1000" b="0" strike="noStrike" spc="-1">
              <a:solidFill>
                <a:srgbClr val="000000"/>
              </a:solidFill>
              <a:latin typeface="Calibri"/>
            </a:endParaRPr>
          </a:p>
        </p:txBody>
      </p:sp>
      <p:sp>
        <p:nvSpPr>
          <p:cNvPr id="22" name="Gerade Verbindung 14"/>
          <p:cNvSpPr/>
          <p:nvPr/>
        </p:nvSpPr>
        <p:spPr>
          <a:xfrm>
            <a:off x="0" y="6063120"/>
            <a:ext cx="12191760" cy="360"/>
          </a:xfrm>
          <a:prstGeom prst="line">
            <a:avLst/>
          </a:prstGeom>
          <a:ln w="12700">
            <a:solidFill>
              <a:srgbClr val="A6A6A6"/>
            </a:solidFill>
          </a:ln>
        </p:spPr>
        <p:style>
          <a:lnRef idx="1">
            <a:schemeClr val="accent1"/>
          </a:lnRef>
          <a:fillRef idx="0">
            <a:schemeClr val="accent1"/>
          </a:fillRef>
          <a:effectRef idx="0">
            <a:schemeClr val="accent1"/>
          </a:effectRef>
          <a:fontRef idx="minor"/>
        </p:style>
        <p:txBody>
          <a:bodyPr lIns="90000" tIns="0" rIns="90000" bIns="0" anchor="t" anchorCtr="1">
            <a:noAutofit/>
          </a:bodyPr>
          <a:lstStyle/>
          <a:p>
            <a:endParaRPr lang="en-US" sz="1800" b="0" strike="noStrike" spc="-1">
              <a:solidFill>
                <a:srgbClr val="000000"/>
              </a:solidFill>
              <a:latin typeface="Calibri"/>
              <a:ea typeface="DejaVu Sans"/>
            </a:endParaRPr>
          </a:p>
        </p:txBody>
      </p:sp>
      <p:sp>
        <p:nvSpPr>
          <p:cNvPr id="23" name="Textfeld 8"/>
          <p:cNvSpPr/>
          <p:nvPr/>
        </p:nvSpPr>
        <p:spPr>
          <a:xfrm>
            <a:off x="7834680" y="6221880"/>
            <a:ext cx="827280" cy="477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r" defTabSz="914400">
              <a:lnSpc>
                <a:spcPct val="100000"/>
              </a:lnSpc>
              <a:tabLst>
                <a:tab pos="0" algn="l"/>
              </a:tabLst>
            </a:pPr>
            <a:br>
              <a:rPr sz="1000"/>
            </a:br>
            <a:fld id="{ADA93113-A560-48F2-BC14-C9C590ED4F8A}" type="slidenum">
              <a:rPr lang="de-DE" sz="1000" b="0" strike="noStrike" spc="-1">
                <a:solidFill>
                  <a:srgbClr val="727879"/>
                </a:solidFill>
                <a:latin typeface="Open Sans"/>
                <a:ea typeface="Open Sans"/>
              </a:rPr>
              <a:t>‹#›</a:t>
            </a:fld>
            <a:endParaRPr lang="de-DE" sz="1000" b="0" strike="noStrike" spc="-1">
              <a:solidFill>
                <a:srgbClr val="000000"/>
              </a:solidFill>
              <a:latin typeface="Calibri"/>
            </a:endParaRPr>
          </a:p>
          <a:p>
            <a:pPr algn="r" defTabSz="914400">
              <a:lnSpc>
                <a:spcPct val="100000"/>
              </a:lnSpc>
              <a:tabLst>
                <a:tab pos="0" algn="l"/>
              </a:tabLst>
            </a:pPr>
            <a:endParaRPr lang="de-DE" sz="1000" b="0" strike="noStrike" spc="-1">
              <a:solidFill>
                <a:srgbClr val="000000"/>
              </a:solidFill>
              <a:latin typeface="Calibri"/>
            </a:endParaRPr>
          </a:p>
        </p:txBody>
      </p:sp>
      <p:pic>
        <p:nvPicPr>
          <p:cNvPr id="24" name="Grafik 10"/>
          <p:cNvPicPr/>
          <p:nvPr/>
        </p:nvPicPr>
        <p:blipFill>
          <a:blip r:embed="rId5">
            <a:alphaModFix amt="80000"/>
          </a:blip>
          <a:stretch/>
        </p:blipFill>
        <p:spPr>
          <a:xfrm rot="11023800">
            <a:off x="9282960" y="-1098360"/>
            <a:ext cx="4838400" cy="4557600"/>
          </a:xfrm>
          <a:prstGeom prst="rect">
            <a:avLst/>
          </a:prstGeom>
          <a:ln w="0">
            <a:noFill/>
          </a:ln>
        </p:spPr>
      </p:pic>
      <p:pic>
        <p:nvPicPr>
          <p:cNvPr id="25" name="Grafik 19"/>
          <p:cNvPicPr/>
          <p:nvPr/>
        </p:nvPicPr>
        <p:blipFill>
          <a:blip r:embed="rId6"/>
          <a:stretch/>
        </p:blipFill>
        <p:spPr>
          <a:xfrm>
            <a:off x="8895960" y="6218280"/>
            <a:ext cx="1616760" cy="473760"/>
          </a:xfrm>
          <a:prstGeom prst="rect">
            <a:avLst/>
          </a:prstGeom>
          <a:ln w="0">
            <a:noFill/>
          </a:ln>
        </p:spPr>
      </p:pic>
      <p:pic>
        <p:nvPicPr>
          <p:cNvPr id="26" name="Grafik 21"/>
          <p:cNvPicPr/>
          <p:nvPr/>
        </p:nvPicPr>
        <p:blipFill>
          <a:blip r:embed="rId7"/>
          <a:stretch/>
        </p:blipFill>
        <p:spPr>
          <a:xfrm>
            <a:off x="277920" y="6150960"/>
            <a:ext cx="1478520" cy="600480"/>
          </a:xfrm>
          <a:prstGeom prst="rect">
            <a:avLst/>
          </a:prstGeom>
          <a:ln w="0">
            <a:noFill/>
          </a:ln>
        </p:spPr>
      </p:pic>
      <p:pic>
        <p:nvPicPr>
          <p:cNvPr id="27" name="Grafik 4"/>
          <p:cNvPicPr/>
          <p:nvPr/>
        </p:nvPicPr>
        <p:blipFill>
          <a:blip r:embed="rId8"/>
          <a:stretch/>
        </p:blipFill>
        <p:spPr>
          <a:xfrm>
            <a:off x="-159840" y="-198000"/>
            <a:ext cx="1204560" cy="1625400"/>
          </a:xfrm>
          <a:prstGeom prst="rect">
            <a:avLst/>
          </a:prstGeom>
          <a:ln w="0">
            <a:noFill/>
          </a:ln>
        </p:spPr>
      </p:pic>
      <p:pic>
        <p:nvPicPr>
          <p:cNvPr id="28" name="Grafik 5"/>
          <p:cNvPicPr/>
          <p:nvPr/>
        </p:nvPicPr>
        <p:blipFill>
          <a:blip r:embed="rId9"/>
          <a:stretch/>
        </p:blipFill>
        <p:spPr>
          <a:xfrm>
            <a:off x="9565920" y="32040"/>
            <a:ext cx="2710440" cy="2679840"/>
          </a:xfrm>
          <a:prstGeom prst="rect">
            <a:avLst/>
          </a:prstGeom>
          <a:ln w="0">
            <a:noFill/>
          </a:ln>
        </p:spPr>
      </p:pic>
      <p:sp>
        <p:nvSpPr>
          <p:cNvPr id="29" name="Rechteck 12"/>
          <p:cNvSpPr/>
          <p:nvPr/>
        </p:nvSpPr>
        <p:spPr>
          <a:xfrm>
            <a:off x="0" y="980640"/>
            <a:ext cx="12189600" cy="58748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defTabSz="914400">
              <a:lnSpc>
                <a:spcPct val="100000"/>
              </a:lnSpc>
            </a:pPr>
            <a:endParaRPr lang="en-US" sz="1800" b="0" strike="noStrike" spc="-1">
              <a:solidFill>
                <a:srgbClr val="000000"/>
              </a:solidFill>
              <a:latin typeface="Calibri"/>
              <a:ea typeface="DejaVu Sans"/>
            </a:endParaRPr>
          </a:p>
        </p:txBody>
      </p:sp>
      <p:sp>
        <p:nvSpPr>
          <p:cNvPr id="30"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Click to edit Master title style</a:t>
            </a:r>
            <a:endParaRPr lang="en-US" sz="4400" b="0" strike="noStrike" spc="-1">
              <a:solidFill>
                <a:schemeClr val="dk1"/>
              </a:solidFill>
              <a:latin typeface="Calibri"/>
            </a:endParaRPr>
          </a:p>
        </p:txBody>
      </p:sp>
      <p:sp>
        <p:nvSpPr>
          <p:cNvPr id="31" name="PlaceHolder 2"/>
          <p:cNvSpPr>
            <a:spLocks noGrp="1"/>
          </p:cNvSpPr>
          <p:nvPr>
            <p:ph type="body"/>
          </p:nvPr>
        </p:nvSpPr>
        <p:spPr>
          <a:xfrm>
            <a:off x="277920" y="1825560"/>
            <a:ext cx="1107540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Click to edit Master text styles</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Second level</a:t>
            </a:r>
            <a:endParaRPr lang="en-US" sz="2800" b="0" strike="noStrike" spc="-1">
              <a:solidFill>
                <a:srgbClr val="00305E"/>
              </a:solidFill>
              <a:latin typeface="Open Sans"/>
            </a:endParaRPr>
          </a:p>
          <a:p>
            <a:pPr marL="1143000" lvl="2"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Third level</a:t>
            </a:r>
            <a:endParaRPr lang="en-US" sz="2800" b="0" strike="noStrike" spc="-1">
              <a:solidFill>
                <a:srgbClr val="00305E"/>
              </a:solidFill>
              <a:latin typeface="Open Sans"/>
            </a:endParaRPr>
          </a:p>
          <a:p>
            <a:pPr marL="1600200" lvl="3"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Fourth level</a:t>
            </a:r>
            <a:endParaRPr lang="en-US" sz="2800" b="0" strike="noStrike" spc="-1">
              <a:solidFill>
                <a:srgbClr val="00305E"/>
              </a:solidFill>
              <a:latin typeface="Open Sans"/>
            </a:endParaRPr>
          </a:p>
          <a:p>
            <a:pPr marL="2057400" lvl="4"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Fifth level</a:t>
            </a:r>
            <a:endParaRPr lang="en-US" sz="2800" b="0" strike="noStrike" spc="-1">
              <a:solidFill>
                <a:srgbClr val="00305E"/>
              </a:solidFill>
              <a:latin typeface="Open Sans"/>
            </a:endParaRPr>
          </a:p>
        </p:txBody>
      </p:sp>
      <p:sp>
        <p:nvSpPr>
          <p:cNvPr id="32" name="PlaceHolder 3"/>
          <p:cNvSpPr>
            <a:spLocks noGrp="1"/>
          </p:cNvSpPr>
          <p:nvPr>
            <p:ph type="dt" idx="4"/>
          </p:nvPr>
        </p:nvSpPr>
        <p:spPr>
          <a:xfrm>
            <a:off x="1017360" y="767088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US" sz="1800" b="0" strike="noStrike" spc="-1">
                <a:solidFill>
                  <a:schemeClr val="dk1"/>
                </a:solidFill>
                <a:latin typeface="Calibri"/>
              </a:defRPr>
            </a:lvl1pPr>
          </a:lstStyle>
          <a:p>
            <a:pPr indent="0" defTabSz="914400">
              <a:lnSpc>
                <a:spcPct val="100000"/>
              </a:lnSpc>
              <a:buNone/>
            </a:pPr>
            <a:r>
              <a:rPr lang="en-US" sz="1800" b="0" strike="noStrike" spc="-1">
                <a:solidFill>
                  <a:schemeClr val="dk1"/>
                </a:solidFill>
                <a:latin typeface="Calibri"/>
              </a:rPr>
              <a:t>&lt;Datum/Uhrzeit&gt;</a:t>
            </a:r>
            <a:endParaRPr lang="de-DE" sz="1800" b="0" strike="noStrike" spc="-1">
              <a:solidFill>
                <a:srgbClr val="000000"/>
              </a:solidFill>
              <a:latin typeface="Calibri"/>
            </a:endParaRPr>
          </a:p>
        </p:txBody>
      </p:sp>
      <p:sp>
        <p:nvSpPr>
          <p:cNvPr id="33" name="PlaceHolder 4"/>
          <p:cNvSpPr>
            <a:spLocks noGrp="1"/>
          </p:cNvSpPr>
          <p:nvPr>
            <p:ph type="ftr" idx="5"/>
          </p:nvPr>
        </p:nvSpPr>
        <p:spPr>
          <a:xfrm>
            <a:off x="4037760" y="7471440"/>
            <a:ext cx="4114440" cy="364680"/>
          </a:xfrm>
          <a:prstGeom prst="rect">
            <a:avLst/>
          </a:prstGeom>
          <a:noFill/>
          <a:ln w="0">
            <a:noFill/>
          </a:ln>
        </p:spPr>
        <p:txBody>
          <a:bodyPr lIns="90000" tIns="45000" rIns="90000" bIns="45000" anchor="t">
            <a:noAutofit/>
          </a:bodyPr>
          <a:lstStyle>
            <a:lvl1pPr indent="0" algn="ctr">
              <a:buNone/>
              <a:defRPr lang="de-DE" sz="1400" b="0" strike="noStrike" spc="-1">
                <a:solidFill>
                  <a:srgbClr val="000000"/>
                </a:solidFill>
                <a:latin typeface="Calibri"/>
              </a:defRPr>
            </a:lvl1pPr>
          </a:lstStyle>
          <a:p>
            <a:pPr indent="0" algn="ctr">
              <a:buNone/>
            </a:pPr>
            <a:r>
              <a:rPr lang="de-DE" sz="1400" b="0" strike="noStrike" spc="-1">
                <a:solidFill>
                  <a:srgbClr val="000000"/>
                </a:solidFill>
                <a:latin typeface="Calibri"/>
              </a:rPr>
              <a:t>&lt;Fußzeile&gt;</a:t>
            </a:r>
          </a:p>
        </p:txBody>
      </p:sp>
      <p:sp>
        <p:nvSpPr>
          <p:cNvPr id="34" name="PlaceHolder 5"/>
          <p:cNvSpPr>
            <a:spLocks noGrp="1"/>
          </p:cNvSpPr>
          <p:nvPr>
            <p:ph type="sldNum" idx="6"/>
          </p:nvPr>
        </p:nvSpPr>
        <p:spPr>
          <a:xfrm>
            <a:off x="7155720" y="797400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US" sz="1800" b="0" strike="noStrike" spc="-1">
                <a:solidFill>
                  <a:schemeClr val="dk1"/>
                </a:solidFill>
                <a:latin typeface="Calibri"/>
              </a:defRPr>
            </a:lvl1pPr>
          </a:lstStyle>
          <a:p>
            <a:pPr indent="0" defTabSz="914400">
              <a:lnSpc>
                <a:spcPct val="100000"/>
              </a:lnSpc>
              <a:buNone/>
            </a:pPr>
            <a:fld id="{0483E148-2C3E-47E2-BAD0-558E2C3280EF}" type="slidenum">
              <a:rPr lang="en-US" sz="1800" b="0" strike="noStrike" spc="-1">
                <a:solidFill>
                  <a:schemeClr val="dk1"/>
                </a:solidFill>
                <a:latin typeface="Calibri"/>
              </a:rPr>
              <a:t>‹#›</a:t>
            </a:fld>
            <a:endParaRPr lang="de-DE" sz="18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1" r:id="rId1"/>
    <p:sldLayoutId id="214748366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0" name="Grafik 17"/>
          <p:cNvPicPr/>
          <p:nvPr/>
        </p:nvPicPr>
        <p:blipFill>
          <a:blip r:embed="rId3"/>
          <a:stretch/>
        </p:blipFill>
        <p:spPr>
          <a:xfrm>
            <a:off x="10375560" y="6077520"/>
            <a:ext cx="1814040" cy="757440"/>
          </a:xfrm>
          <a:prstGeom prst="rect">
            <a:avLst/>
          </a:prstGeom>
          <a:ln w="0">
            <a:noFill/>
          </a:ln>
        </p:spPr>
      </p:pic>
      <p:sp>
        <p:nvSpPr>
          <p:cNvPr id="71" name="Textfeld 3"/>
          <p:cNvSpPr/>
          <p:nvPr/>
        </p:nvSpPr>
        <p:spPr>
          <a:xfrm>
            <a:off x="1916640" y="6149160"/>
            <a:ext cx="1235880" cy="61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ct val="100000"/>
              </a:lnSpc>
              <a:tabLst>
                <a:tab pos="0" algn="l"/>
              </a:tabLst>
            </a:pPr>
            <a:r>
              <a:rPr lang="de-DE" sz="1000" b="0" strike="noStrike" spc="-1">
                <a:solidFill>
                  <a:srgbClr val="727879"/>
                </a:solidFill>
                <a:latin typeface="Open Sans"/>
                <a:ea typeface="DejaVu Sans"/>
              </a:rPr>
              <a:t>Robert Haase</a:t>
            </a:r>
            <a:endParaRPr lang="de-DE" sz="1000" b="0" strike="noStrike" spc="-1">
              <a:solidFill>
                <a:srgbClr val="000000"/>
              </a:solidFill>
              <a:latin typeface="Calibri"/>
            </a:endParaRPr>
          </a:p>
          <a:p>
            <a:pPr defTabSz="914400">
              <a:lnSpc>
                <a:spcPct val="100000"/>
              </a:lnSpc>
              <a:tabLst>
                <a:tab pos="0" algn="l"/>
              </a:tabLst>
            </a:pPr>
            <a:r>
              <a:rPr lang="de-DE" sz="1000" b="0" strike="noStrike" spc="-1">
                <a:solidFill>
                  <a:srgbClr val="727879"/>
                </a:solidFill>
                <a:latin typeface="Open Sans"/>
                <a:ea typeface="DejaVu Sans"/>
              </a:rPr>
              <a:t>@haesleinhuepf</a:t>
            </a:r>
            <a:endParaRPr lang="de-DE" sz="1000" b="0" strike="noStrike" spc="-1">
              <a:solidFill>
                <a:srgbClr val="000000"/>
              </a:solidFill>
              <a:latin typeface="Calibri"/>
            </a:endParaRPr>
          </a:p>
          <a:p>
            <a:pPr defTabSz="914400">
              <a:lnSpc>
                <a:spcPct val="100000"/>
              </a:lnSpc>
              <a:tabLst>
                <a:tab pos="0" algn="l"/>
              </a:tabLst>
            </a:pPr>
            <a:r>
              <a:rPr lang="de-DE" sz="1000" b="0" strike="noStrike" spc="-1">
                <a:solidFill>
                  <a:srgbClr val="727879"/>
                </a:solidFill>
                <a:latin typeface="Open Sans"/>
                <a:ea typeface="DejaVu Sans"/>
              </a:rPr>
              <a:t>DataWeek Leipzig </a:t>
            </a:r>
            <a:endParaRPr lang="de-DE" sz="1000" b="0" strike="noStrike" spc="-1">
              <a:solidFill>
                <a:srgbClr val="000000"/>
              </a:solidFill>
              <a:latin typeface="Calibri"/>
            </a:endParaRPr>
          </a:p>
          <a:p>
            <a:pPr defTabSz="914400">
              <a:lnSpc>
                <a:spcPct val="100000"/>
              </a:lnSpc>
              <a:tabLst>
                <a:tab pos="0" algn="l"/>
              </a:tabLst>
            </a:pPr>
            <a:r>
              <a:rPr lang="en-US" sz="1000" b="0" strike="noStrike" spc="-1">
                <a:solidFill>
                  <a:srgbClr val="000000"/>
                </a:solidFill>
                <a:latin typeface="Calibri"/>
                <a:ea typeface="DejaVu Sans"/>
              </a:rPr>
              <a:t>19. April 2024</a:t>
            </a:r>
            <a:endParaRPr lang="de-DE" sz="1000" b="0" strike="noStrike" spc="-1">
              <a:solidFill>
                <a:srgbClr val="000000"/>
              </a:solidFill>
              <a:latin typeface="Calibri"/>
            </a:endParaRPr>
          </a:p>
        </p:txBody>
      </p:sp>
      <p:sp>
        <p:nvSpPr>
          <p:cNvPr id="72" name="Gerade Verbindung 14"/>
          <p:cNvSpPr/>
          <p:nvPr/>
        </p:nvSpPr>
        <p:spPr>
          <a:xfrm>
            <a:off x="0" y="6063120"/>
            <a:ext cx="12191760" cy="360"/>
          </a:xfrm>
          <a:prstGeom prst="line">
            <a:avLst/>
          </a:prstGeom>
          <a:ln w="12700">
            <a:solidFill>
              <a:srgbClr val="A6A6A6"/>
            </a:solidFill>
          </a:ln>
        </p:spPr>
        <p:style>
          <a:lnRef idx="1">
            <a:schemeClr val="accent1"/>
          </a:lnRef>
          <a:fillRef idx="0">
            <a:schemeClr val="accent1"/>
          </a:fillRef>
          <a:effectRef idx="0">
            <a:schemeClr val="accent1"/>
          </a:effectRef>
          <a:fontRef idx="minor"/>
        </p:style>
        <p:txBody>
          <a:bodyPr lIns="90000" tIns="0" rIns="90000" bIns="0" anchor="t" anchorCtr="1">
            <a:noAutofit/>
          </a:bodyPr>
          <a:lstStyle/>
          <a:p>
            <a:endParaRPr lang="en-US" sz="1800" b="0" strike="noStrike" spc="-1">
              <a:solidFill>
                <a:srgbClr val="000000"/>
              </a:solidFill>
              <a:latin typeface="Calibri"/>
              <a:ea typeface="DejaVu Sans"/>
            </a:endParaRPr>
          </a:p>
        </p:txBody>
      </p:sp>
      <p:sp>
        <p:nvSpPr>
          <p:cNvPr id="73" name="Textfeld 8"/>
          <p:cNvSpPr/>
          <p:nvPr/>
        </p:nvSpPr>
        <p:spPr>
          <a:xfrm>
            <a:off x="7834680" y="6221880"/>
            <a:ext cx="827280" cy="477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r" defTabSz="914400">
              <a:lnSpc>
                <a:spcPct val="100000"/>
              </a:lnSpc>
              <a:tabLst>
                <a:tab pos="0" algn="l"/>
              </a:tabLst>
            </a:pPr>
            <a:br>
              <a:rPr sz="1000"/>
            </a:br>
            <a:fld id="{B3F3305A-2578-4FCD-9DB4-B5C7F51D9469}" type="slidenum">
              <a:rPr lang="de-DE" sz="1000" b="0" strike="noStrike" spc="-1">
                <a:solidFill>
                  <a:srgbClr val="727879"/>
                </a:solidFill>
                <a:latin typeface="Open Sans"/>
                <a:ea typeface="Open Sans"/>
              </a:rPr>
              <a:t>‹#›</a:t>
            </a:fld>
            <a:endParaRPr lang="de-DE" sz="1000" b="0" strike="noStrike" spc="-1">
              <a:solidFill>
                <a:srgbClr val="000000"/>
              </a:solidFill>
              <a:latin typeface="Calibri"/>
            </a:endParaRPr>
          </a:p>
          <a:p>
            <a:pPr algn="r" defTabSz="914400">
              <a:lnSpc>
                <a:spcPct val="100000"/>
              </a:lnSpc>
              <a:tabLst>
                <a:tab pos="0" algn="l"/>
              </a:tabLst>
            </a:pPr>
            <a:endParaRPr lang="de-DE" sz="1000" b="0" strike="noStrike" spc="-1">
              <a:solidFill>
                <a:srgbClr val="000000"/>
              </a:solidFill>
              <a:latin typeface="Calibri"/>
            </a:endParaRPr>
          </a:p>
        </p:txBody>
      </p:sp>
      <p:pic>
        <p:nvPicPr>
          <p:cNvPr id="74" name="Grafik 10"/>
          <p:cNvPicPr/>
          <p:nvPr/>
        </p:nvPicPr>
        <p:blipFill>
          <a:blip r:embed="rId4">
            <a:alphaModFix amt="80000"/>
          </a:blip>
          <a:stretch/>
        </p:blipFill>
        <p:spPr>
          <a:xfrm rot="11023800">
            <a:off x="9282960" y="-1098360"/>
            <a:ext cx="4838400" cy="4557600"/>
          </a:xfrm>
          <a:prstGeom prst="rect">
            <a:avLst/>
          </a:prstGeom>
          <a:ln w="0">
            <a:noFill/>
          </a:ln>
        </p:spPr>
      </p:pic>
      <p:pic>
        <p:nvPicPr>
          <p:cNvPr id="75" name="Grafik 19"/>
          <p:cNvPicPr/>
          <p:nvPr/>
        </p:nvPicPr>
        <p:blipFill>
          <a:blip r:embed="rId5"/>
          <a:stretch/>
        </p:blipFill>
        <p:spPr>
          <a:xfrm>
            <a:off x="8895960" y="6218280"/>
            <a:ext cx="1616760" cy="473760"/>
          </a:xfrm>
          <a:prstGeom prst="rect">
            <a:avLst/>
          </a:prstGeom>
          <a:ln w="0">
            <a:noFill/>
          </a:ln>
        </p:spPr>
      </p:pic>
      <p:pic>
        <p:nvPicPr>
          <p:cNvPr id="76" name="Grafik 21"/>
          <p:cNvPicPr/>
          <p:nvPr/>
        </p:nvPicPr>
        <p:blipFill>
          <a:blip r:embed="rId6"/>
          <a:stretch/>
        </p:blipFill>
        <p:spPr>
          <a:xfrm>
            <a:off x="277920" y="6150960"/>
            <a:ext cx="1478520" cy="600480"/>
          </a:xfrm>
          <a:prstGeom prst="rect">
            <a:avLst/>
          </a:prstGeom>
          <a:ln w="0">
            <a:noFill/>
          </a:ln>
        </p:spPr>
      </p:pic>
      <p:pic>
        <p:nvPicPr>
          <p:cNvPr id="77" name="Grafik 4"/>
          <p:cNvPicPr/>
          <p:nvPr/>
        </p:nvPicPr>
        <p:blipFill>
          <a:blip r:embed="rId7"/>
          <a:stretch/>
        </p:blipFill>
        <p:spPr>
          <a:xfrm>
            <a:off x="-159840" y="-198000"/>
            <a:ext cx="1204560" cy="1625400"/>
          </a:xfrm>
          <a:prstGeom prst="rect">
            <a:avLst/>
          </a:prstGeom>
          <a:ln w="0">
            <a:noFill/>
          </a:ln>
        </p:spPr>
      </p:pic>
      <p:pic>
        <p:nvPicPr>
          <p:cNvPr id="78" name="Grafik 5"/>
          <p:cNvPicPr/>
          <p:nvPr/>
        </p:nvPicPr>
        <p:blipFill>
          <a:blip r:embed="rId8"/>
          <a:stretch/>
        </p:blipFill>
        <p:spPr>
          <a:xfrm>
            <a:off x="9565920" y="32040"/>
            <a:ext cx="2710440" cy="2679840"/>
          </a:xfrm>
          <a:prstGeom prst="rect">
            <a:avLst/>
          </a:prstGeom>
          <a:ln w="0">
            <a:noFill/>
          </a:ln>
        </p:spPr>
      </p:pic>
      <p:sp>
        <p:nvSpPr>
          <p:cNvPr id="79" name="Rechteck 12"/>
          <p:cNvSpPr/>
          <p:nvPr/>
        </p:nvSpPr>
        <p:spPr>
          <a:xfrm>
            <a:off x="0" y="980640"/>
            <a:ext cx="12189600" cy="58748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defTabSz="914400">
              <a:lnSpc>
                <a:spcPct val="100000"/>
              </a:lnSpc>
            </a:pPr>
            <a:endParaRPr lang="en-US" sz="1800" b="0" strike="noStrike" spc="-1">
              <a:solidFill>
                <a:srgbClr val="000000"/>
              </a:solidFill>
              <a:latin typeface="Calibri"/>
              <a:ea typeface="DejaVu Sans"/>
            </a:endParaRPr>
          </a:p>
        </p:txBody>
      </p:sp>
      <p:sp>
        <p:nvSpPr>
          <p:cNvPr id="80" name="PlaceHolder 1"/>
          <p:cNvSpPr>
            <a:spLocks noGrp="1"/>
          </p:cNvSpPr>
          <p:nvPr>
            <p:ph type="title"/>
          </p:nvPr>
        </p:nvSpPr>
        <p:spPr>
          <a:xfrm>
            <a:off x="457200" y="365040"/>
            <a:ext cx="11455200" cy="739440"/>
          </a:xfrm>
          <a:prstGeom prst="rect">
            <a:avLst/>
          </a:prstGeom>
          <a:noFill/>
          <a:ln w="0">
            <a:noFill/>
          </a:ln>
        </p:spPr>
        <p:txBody>
          <a:bodyPr anchor="ctr">
            <a:normAutofit fontScale="73192"/>
          </a:bodyPr>
          <a:lstStyle/>
          <a:p>
            <a:pPr indent="0" defTabSz="914400">
              <a:lnSpc>
                <a:spcPct val="90000"/>
              </a:lnSpc>
              <a:buNone/>
            </a:pPr>
            <a:r>
              <a:rPr lang="en-US" sz="6600" b="0" strike="noStrike" spc="-1">
                <a:solidFill>
                  <a:srgbClr val="00305E"/>
                </a:solidFill>
                <a:latin typeface="Open Sans"/>
                <a:ea typeface="Open Sans"/>
              </a:rPr>
              <a:t>Click to edit Master title style</a:t>
            </a:r>
            <a:endParaRPr lang="en-US" sz="6600" b="0" strike="noStrike" spc="-1">
              <a:solidFill>
                <a:schemeClr val="dk1"/>
              </a:solidFill>
              <a:latin typeface="Calibri"/>
            </a:endParaRPr>
          </a:p>
        </p:txBody>
      </p:sp>
      <p:sp>
        <p:nvSpPr>
          <p:cNvPr id="81" name="PlaceHolder 2"/>
          <p:cNvSpPr>
            <a:spLocks noGrp="1"/>
          </p:cNvSpPr>
          <p:nvPr>
            <p:ph type="body"/>
          </p:nvPr>
        </p:nvSpPr>
        <p:spPr>
          <a:xfrm>
            <a:off x="457200" y="1282680"/>
            <a:ext cx="11455200" cy="4609800"/>
          </a:xfrm>
          <a:prstGeom prst="rect">
            <a:avLst/>
          </a:prstGeom>
          <a:noFill/>
          <a:ln w="0">
            <a:noFill/>
          </a:ln>
        </p:spPr>
        <p:txBody>
          <a:bodyPr anchor="t">
            <a:normAutofit/>
          </a:bodyPr>
          <a:lstStyle/>
          <a:p>
            <a:pPr marL="228600" indent="-228600" defTabSz="914400">
              <a:lnSpc>
                <a:spcPct val="90000"/>
              </a:lnSpc>
              <a:spcBef>
                <a:spcPts val="1001"/>
              </a:spcBef>
              <a:buClr>
                <a:srgbClr val="595959"/>
              </a:buClr>
              <a:buFont typeface="Arial"/>
              <a:buChar char="•"/>
            </a:pPr>
            <a:r>
              <a:rPr lang="en-US" sz="4000" b="0" strike="noStrike" spc="-1">
                <a:solidFill>
                  <a:schemeClr val="dk1">
                    <a:lumMod val="65000"/>
                    <a:lumOff val="35000"/>
                  </a:schemeClr>
                </a:solidFill>
                <a:latin typeface="Open Sans"/>
                <a:ea typeface="Open Sans"/>
              </a:rPr>
              <a:t>Edit Master text styles</a:t>
            </a:r>
            <a:endParaRPr lang="en-US" sz="4000" b="0" strike="noStrike" spc="-1">
              <a:solidFill>
                <a:srgbClr val="00305E"/>
              </a:solidFill>
              <a:latin typeface="Open Sans"/>
            </a:endParaRPr>
          </a:p>
          <a:p>
            <a:pPr marL="685800" lvl="1" indent="-228600" defTabSz="914400">
              <a:lnSpc>
                <a:spcPct val="90000"/>
              </a:lnSpc>
              <a:spcBef>
                <a:spcPts val="499"/>
              </a:spcBef>
              <a:buClr>
                <a:srgbClr val="595959"/>
              </a:buClr>
              <a:buFont typeface="Arial"/>
              <a:buChar char="•"/>
            </a:pPr>
            <a:r>
              <a:rPr lang="en-US" sz="4000" b="0" strike="noStrike" spc="-1">
                <a:solidFill>
                  <a:schemeClr val="dk1">
                    <a:lumMod val="65000"/>
                    <a:lumOff val="35000"/>
                  </a:schemeClr>
                </a:solidFill>
                <a:latin typeface="Open Sans"/>
                <a:ea typeface="Open Sans"/>
              </a:rPr>
              <a:t>Second level</a:t>
            </a:r>
            <a:endParaRPr lang="en-US" sz="4000" b="0" strike="noStrike" spc="-1">
              <a:solidFill>
                <a:srgbClr val="00305E"/>
              </a:solidFill>
              <a:latin typeface="Open Sans"/>
            </a:endParaRPr>
          </a:p>
          <a:p>
            <a:pPr marL="1143000" lvl="2" indent="-228600" defTabSz="914400">
              <a:lnSpc>
                <a:spcPct val="90000"/>
              </a:lnSpc>
              <a:spcBef>
                <a:spcPts val="499"/>
              </a:spcBef>
              <a:buClr>
                <a:srgbClr val="595959"/>
              </a:buClr>
              <a:buFont typeface="Arial"/>
              <a:buChar char="•"/>
            </a:pPr>
            <a:r>
              <a:rPr lang="en-US" sz="4000" b="0" strike="noStrike" spc="-1">
                <a:solidFill>
                  <a:schemeClr val="dk1">
                    <a:lumMod val="65000"/>
                    <a:lumOff val="35000"/>
                  </a:schemeClr>
                </a:solidFill>
                <a:latin typeface="Open Sans"/>
                <a:ea typeface="Open Sans"/>
              </a:rPr>
              <a:t>Third level</a:t>
            </a:r>
            <a:endParaRPr lang="en-US" sz="4000" b="0" strike="noStrike" spc="-1">
              <a:solidFill>
                <a:srgbClr val="00305E"/>
              </a:solidFill>
              <a:latin typeface="Open Sans"/>
            </a:endParaRPr>
          </a:p>
          <a:p>
            <a:pPr marL="1600200" lvl="3" indent="-228600" defTabSz="914400">
              <a:lnSpc>
                <a:spcPct val="90000"/>
              </a:lnSpc>
              <a:spcBef>
                <a:spcPts val="499"/>
              </a:spcBef>
              <a:buClr>
                <a:srgbClr val="595959"/>
              </a:buClr>
              <a:buFont typeface="Arial"/>
              <a:buChar char="•"/>
            </a:pPr>
            <a:r>
              <a:rPr lang="en-US" sz="4000" b="0" strike="noStrike" spc="-1">
                <a:solidFill>
                  <a:schemeClr val="dk1">
                    <a:lumMod val="65000"/>
                    <a:lumOff val="35000"/>
                  </a:schemeClr>
                </a:solidFill>
                <a:latin typeface="Open Sans"/>
                <a:ea typeface="Open Sans"/>
              </a:rPr>
              <a:t>Fourth level</a:t>
            </a:r>
            <a:endParaRPr lang="en-US" sz="4000" b="0" strike="noStrike" spc="-1">
              <a:solidFill>
                <a:srgbClr val="00305E"/>
              </a:solidFill>
              <a:latin typeface="Open Sans"/>
            </a:endParaRPr>
          </a:p>
          <a:p>
            <a:pPr marL="2057400" lvl="4" indent="-228600" defTabSz="914400">
              <a:lnSpc>
                <a:spcPct val="90000"/>
              </a:lnSpc>
              <a:spcBef>
                <a:spcPts val="499"/>
              </a:spcBef>
              <a:buClr>
                <a:srgbClr val="595959"/>
              </a:buClr>
              <a:buFont typeface="Arial"/>
              <a:buChar char="•"/>
            </a:pPr>
            <a:r>
              <a:rPr lang="en-US" sz="4000" b="0" strike="noStrike" spc="-1">
                <a:solidFill>
                  <a:schemeClr val="dk1">
                    <a:lumMod val="65000"/>
                    <a:lumOff val="35000"/>
                  </a:schemeClr>
                </a:solidFill>
                <a:latin typeface="Open Sans"/>
                <a:ea typeface="Open Sans"/>
              </a:rPr>
              <a:t>Fifth level</a:t>
            </a:r>
            <a:endParaRPr lang="en-US" sz="4000" b="0" strike="noStrike" spc="-1">
              <a:solidFill>
                <a:srgbClr val="00305E"/>
              </a:solidFill>
              <a:latin typeface="Open Sans"/>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i.org/10.5281/zenodo.10970869" TargetMode="External"/><Relationship Id="rId2" Type="http://schemas.openxmlformats.org/officeDocument/2006/relationships/hyperlink" Target="https://creativecommons.org/licenses/by/4.0/deed.en" TargetMode="Externa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forschungsdaten.info/themen/informieren-und-planen/datenlebenszyklu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forschungsdaten.info/themen/informieren-und-planen/datenlebenszykl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fair.org/fair-principles/" TargetMode="Externa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hyperlink" Target="https://creativecommons.org/licenses/by-sa/4.0/deed.en." TargetMode="External"/><Relationship Id="rId4" Type="http://schemas.openxmlformats.org/officeDocument/2006/relationships/hyperlink" Target="https://commons.wikimedia.org/wiki/File:FAIR_data_principles.jpg"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reativecommons.org/licenses/by/4.0/deed.en" TargetMode="External"/><Relationship Id="rId2" Type="http://schemas.openxmlformats.org/officeDocument/2006/relationships/hyperlink" Target="https://www.doi.org/the-identifier/what-is-a-doi/" TargetMode="Externa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hyperlink" Target="https://biii.eu/introduction-3d-analysis-3d-imagej-suite" TargetMode="External"/><Relationship Id="rId4" Type="http://schemas.openxmlformats.org/officeDocument/2006/relationships/hyperlink" Target="https://www.go-fair.org/fair-principle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opendata.leipzig.de/dataset/strassennetz-stadt-leipzig"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opendata.leipzig.de/dataset/strassennetz-stadt-leipzig/resource/28e48a6e-9ae0-49c2-a86a-fa85b47cf4c0"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www.govdata.de/dl-de/by-2-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7490/f1000research.1118579.1" TargetMode="External"/><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xkcd.com/927/" TargetMode="External"/><Relationship Id="rId2" Type="http://schemas.openxmlformats.org/officeDocument/2006/relationships/hyperlink" Target="https://www.go-fair.org/fair-principles/" TargetMode="Externa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hyperlink" Target="https://creativecommons.org/licenses/by-nc/2.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hyperlink" Target="http://www.govdata.de/dl-de/by-2-0" TargetMode="External"/><Relationship Id="rId5" Type="http://schemas.openxmlformats.org/officeDocument/2006/relationships/hyperlink" Target="https://geodienste.leipzig.de/l3/OpenData/wfs?REQUEST=getFeature&amp;typeName=OpenData%3AStrassen_Segmente&amp;outputFormat=application/json" TargetMode="External"/><Relationship Id="rId4" Type="http://schemas.openxmlformats.org/officeDocument/2006/relationships/hyperlink" Target="https://opendata.leipzig.de/dataset/strassennetz-stadt-leipzig/resource/28e48a6e-9ae0-49c2-a86a-fa85b47cf4c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zenodo.org/records/10829230" TargetMode="Externa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go-fair.org/fair-principles"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numfocus.org/" TargetMode="External"/><Relationship Id="rId7" Type="http://schemas.openxmlformats.org/officeDocument/2006/relationships/image" Target="../media/image6.png"/><Relationship Id="rId2" Type="http://schemas.openxmlformats.org/officeDocument/2006/relationships/hyperlink" Target="https://twitter.com/DrHenningFalk" TargetMode="Externa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hyperlink" Target="https://creativecommons.org/licenses/by/4.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hyperlink" Target="http://www.govdata.de/dl-de/by-2-0"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hyperlink" Target="https://forschungsdaten.info/themen/informieren-und-planen/datenlebenszyklu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forschungsdaten.info/themen/informieren-und-planen/datenlebenszyklu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forschungsdaten.info/themen/informieren-und-planen/datenlebenszyklu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s://zenodo.org/records/1096630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creativecommons.org/licenses/by/4.0/deed.en" TargetMode="External"/><Relationship Id="rId2" Type="http://schemas.openxmlformats.org/officeDocument/2006/relationships/hyperlink" Target="https://doi.org/10.5281/zenodo.5773203"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creativecommons.org/licenses/by/4.0/deed.en" TargetMode="External"/><Relationship Id="rId2" Type="http://schemas.openxmlformats.org/officeDocument/2006/relationships/hyperlink" Target="https://doi.org/10.5281/zenodo.5773203"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focalplane.biologists.com/2023/11/06/creating-a-research-data-management-plan-using-chatgpt/"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44.jpeg"/><Relationship Id="rId3" Type="http://schemas.openxmlformats.org/officeDocument/2006/relationships/image" Target="../media/image7.tif"/><Relationship Id="rId7" Type="http://schemas.openxmlformats.org/officeDocument/2006/relationships/image" Target="../media/image40.png"/><Relationship Id="rId12" Type="http://schemas.openxmlformats.org/officeDocument/2006/relationships/image" Target="../media/image43.png"/><Relationship Id="rId2" Type="http://schemas.openxmlformats.org/officeDocument/2006/relationships/image" Target="../media/image37.jpeg"/><Relationship Id="rId16"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39.png"/><Relationship Id="rId11" Type="http://schemas.openxmlformats.org/officeDocument/2006/relationships/image" Target="../media/image42.png"/><Relationship Id="rId5" Type="http://schemas.openxmlformats.org/officeDocument/2006/relationships/image" Target="../media/image38.png"/><Relationship Id="rId15" Type="http://schemas.openxmlformats.org/officeDocument/2006/relationships/image" Target="../media/image46.png"/><Relationship Id="rId10" Type="http://schemas.openxmlformats.org/officeDocument/2006/relationships/image" Target="../media/image41.jpeg"/><Relationship Id="rId4" Type="http://schemas.openxmlformats.org/officeDocument/2006/relationships/image" Target="../media/image12.png"/><Relationship Id="rId9" Type="http://schemas.openxmlformats.org/officeDocument/2006/relationships/image" Target="../media/image8.gif"/><Relationship Id="rId1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2">
            <a:extLst>
              <a:ext uri="{FF2B5EF4-FFF2-40B4-BE49-F238E27FC236}">
                <a16:creationId xmlns:a16="http://schemas.microsoft.com/office/drawing/2014/main" id="{6322F4A0-EAAB-76B6-E6F1-7A5322C9EC1C}"/>
              </a:ext>
            </a:extLst>
          </p:cNvPr>
          <p:cNvSpPr/>
          <p:nvPr/>
        </p:nvSpPr>
        <p:spPr>
          <a:xfrm>
            <a:off x="694440" y="1326600"/>
            <a:ext cx="8693640" cy="1663508"/>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spcBef>
                <a:spcPts val="601"/>
              </a:spcBef>
              <a:tabLst>
                <a:tab pos="0" algn="l"/>
              </a:tabLst>
            </a:pPr>
            <a:r>
              <a:rPr lang="en-US" sz="1100" b="0" strike="noStrike" spc="-1" dirty="0">
                <a:solidFill>
                  <a:srgbClr val="555A5B"/>
                </a:solidFill>
                <a:latin typeface="Open Sans"/>
                <a:ea typeface="DejaVu Sans"/>
              </a:rPr>
              <a:t>CENTER FOR SCALABLE DATA ANALYTICS AND </a:t>
            </a:r>
            <a:br>
              <a:rPr lang="en-US" sz="1100" b="0" strike="noStrike" spc="-1" dirty="0">
                <a:solidFill>
                  <a:srgbClr val="555A5B"/>
                </a:solidFill>
                <a:latin typeface="Open Sans"/>
                <a:ea typeface="DejaVu Sans"/>
              </a:rPr>
            </a:br>
            <a:r>
              <a:rPr lang="en-US" sz="1100" b="0" strike="noStrike" spc="-1" dirty="0">
                <a:solidFill>
                  <a:srgbClr val="555A5B"/>
                </a:solidFill>
                <a:latin typeface="Open Sans"/>
                <a:ea typeface="DejaVu Sans"/>
              </a:rPr>
              <a:t>ARTIFICIAL INTELLIGENCE</a:t>
            </a:r>
            <a:endParaRPr lang="en-US" sz="1100" b="0" strike="noStrike" spc="-1" dirty="0">
              <a:solidFill>
                <a:srgbClr val="000000"/>
              </a:solidFill>
              <a:latin typeface="Calibri"/>
            </a:endParaRPr>
          </a:p>
          <a:p>
            <a:pPr defTabSz="914400">
              <a:lnSpc>
                <a:spcPct val="100000"/>
              </a:lnSpc>
              <a:spcBef>
                <a:spcPts val="601"/>
              </a:spcBef>
              <a:tabLst>
                <a:tab pos="0" algn="l"/>
              </a:tabLst>
            </a:pPr>
            <a:endParaRPr lang="en-US" sz="2000" b="0" strike="noStrike" spc="-1" dirty="0">
              <a:solidFill>
                <a:srgbClr val="000000"/>
              </a:solidFill>
              <a:latin typeface="Calibri"/>
            </a:endParaRPr>
          </a:p>
          <a:p>
            <a:pPr defTabSz="914400">
              <a:lnSpc>
                <a:spcPct val="100000"/>
              </a:lnSpc>
              <a:spcBef>
                <a:spcPts val="601"/>
              </a:spcBef>
              <a:tabLst>
                <a:tab pos="0" algn="l"/>
              </a:tabLst>
            </a:pPr>
            <a:endParaRPr lang="en-US" sz="3200" b="0" strike="noStrike" spc="-1" dirty="0">
              <a:solidFill>
                <a:srgbClr val="000000"/>
              </a:solidFill>
              <a:latin typeface="Calibri"/>
            </a:endParaRPr>
          </a:p>
          <a:p>
            <a:pPr defTabSz="914400">
              <a:lnSpc>
                <a:spcPct val="100000"/>
              </a:lnSpc>
              <a:spcBef>
                <a:spcPts val="601"/>
              </a:spcBef>
              <a:tabLst>
                <a:tab pos="0" algn="l"/>
              </a:tabLst>
            </a:pPr>
            <a:endParaRPr lang="en-US" sz="3600" b="0" strike="noStrike" spc="-1" dirty="0">
              <a:solidFill>
                <a:srgbClr val="51B02F"/>
              </a:solidFill>
              <a:latin typeface="Calibri"/>
            </a:endParaRPr>
          </a:p>
        </p:txBody>
      </p:sp>
      <p:sp>
        <p:nvSpPr>
          <p:cNvPr id="110" name="PlaceHolder 1"/>
          <p:cNvSpPr>
            <a:spLocks noGrp="1"/>
          </p:cNvSpPr>
          <p:nvPr>
            <p:ph type="title"/>
          </p:nvPr>
        </p:nvSpPr>
        <p:spPr>
          <a:xfrm>
            <a:off x="513360" y="2639160"/>
            <a:ext cx="9127440" cy="1923120"/>
          </a:xfrm>
          <a:prstGeom prst="rect">
            <a:avLst/>
          </a:prstGeom>
          <a:noFill/>
          <a:ln w="0">
            <a:noFill/>
          </a:ln>
        </p:spPr>
        <p:txBody>
          <a:bodyPr anchor="b">
            <a:noAutofit/>
          </a:bodyPr>
          <a:lstStyle/>
          <a:p>
            <a:pPr indent="0" defTabSz="914400">
              <a:lnSpc>
                <a:spcPct val="90000"/>
              </a:lnSpc>
              <a:buNone/>
            </a:pPr>
            <a:r>
              <a:rPr lang="en-US" sz="4800" b="0" strike="noStrike" spc="-1" dirty="0" err="1">
                <a:solidFill>
                  <a:srgbClr val="00305E"/>
                </a:solidFill>
                <a:latin typeface="Open Sans"/>
                <a:ea typeface="Open Sans"/>
              </a:rPr>
              <a:t>Datenmanagement</a:t>
            </a:r>
            <a:endParaRPr lang="en-US" sz="4800" b="0" strike="noStrike" spc="-1" dirty="0">
              <a:solidFill>
                <a:schemeClr val="dk1"/>
              </a:solidFill>
              <a:latin typeface="Calibri"/>
            </a:endParaRPr>
          </a:p>
        </p:txBody>
      </p:sp>
      <p:sp>
        <p:nvSpPr>
          <p:cNvPr id="111" name="PlaceHolder 2"/>
          <p:cNvSpPr>
            <a:spLocks noGrp="1"/>
          </p:cNvSpPr>
          <p:nvPr>
            <p:ph/>
          </p:nvPr>
        </p:nvSpPr>
        <p:spPr>
          <a:xfrm>
            <a:off x="310243" y="4589640"/>
            <a:ext cx="8300237" cy="488546"/>
          </a:xfrm>
          <a:prstGeom prst="rect">
            <a:avLst/>
          </a:prstGeom>
          <a:noFill/>
          <a:ln w="0">
            <a:noFill/>
          </a:ln>
        </p:spPr>
        <p:txBody>
          <a:bodyPr anchor="t">
            <a:normAutofit/>
          </a:bodyPr>
          <a:lstStyle/>
          <a:p>
            <a:pPr indent="0" defTabSz="914400">
              <a:lnSpc>
                <a:spcPct val="90000"/>
              </a:lnSpc>
              <a:spcBef>
                <a:spcPts val="1001"/>
              </a:spcBef>
              <a:buNone/>
              <a:tabLst>
                <a:tab pos="0" algn="l"/>
              </a:tabLst>
            </a:pPr>
            <a:r>
              <a:rPr lang="en-US" sz="2800" b="0" strike="noStrike" spc="-1" dirty="0">
                <a:solidFill>
                  <a:srgbClr val="4DAD2C"/>
                </a:solidFill>
                <a:latin typeface="Open Sans"/>
                <a:ea typeface="Open Sans"/>
              </a:rPr>
              <a:t>Robert Haase</a:t>
            </a:r>
            <a:endParaRPr lang="en-US" sz="2800" b="0" strike="noStrike" spc="-1" dirty="0">
              <a:solidFill>
                <a:srgbClr val="00305E"/>
              </a:solidFill>
              <a:latin typeface="Open Sans"/>
            </a:endParaRPr>
          </a:p>
        </p:txBody>
      </p:sp>
      <p:sp>
        <p:nvSpPr>
          <p:cNvPr id="3" name="TextBox 2">
            <a:extLst>
              <a:ext uri="{FF2B5EF4-FFF2-40B4-BE49-F238E27FC236}">
                <a16:creationId xmlns:a16="http://schemas.microsoft.com/office/drawing/2014/main" id="{5E84C5EE-CF93-8A60-F579-A2FF82778B96}"/>
              </a:ext>
            </a:extLst>
          </p:cNvPr>
          <p:cNvSpPr txBox="1"/>
          <p:nvPr/>
        </p:nvSpPr>
        <p:spPr>
          <a:xfrm>
            <a:off x="3102428" y="6055960"/>
            <a:ext cx="5127171" cy="861774"/>
          </a:xfrm>
          <a:prstGeom prst="rect">
            <a:avLst/>
          </a:prstGeom>
          <a:noFill/>
        </p:spPr>
        <p:txBody>
          <a:bodyPr wrap="square">
            <a:spAutoFit/>
          </a:bodyPr>
          <a:lstStyle/>
          <a:p>
            <a:pPr algn="ctr"/>
            <a:r>
              <a:rPr lang="en-US" sz="1600" dirty="0"/>
              <a:t>Dieses Slides </a:t>
            </a:r>
            <a:r>
              <a:rPr lang="en-US" sz="1600" dirty="0" err="1"/>
              <a:t>koennen</a:t>
            </a:r>
            <a:r>
              <a:rPr lang="en-US" sz="1600" dirty="0"/>
              <a:t> </a:t>
            </a:r>
            <a:r>
              <a:rPr lang="en-US" sz="1600" dirty="0" err="1"/>
              <a:t>unter</a:t>
            </a:r>
            <a:r>
              <a:rPr lang="en-US" sz="1600" dirty="0"/>
              <a:t> den </a:t>
            </a:r>
            <a:r>
              <a:rPr lang="en-US" sz="1600" dirty="0" err="1"/>
              <a:t>Bedingungen</a:t>
            </a:r>
            <a:r>
              <a:rPr lang="en-US" sz="1600" dirty="0"/>
              <a:t> der </a:t>
            </a:r>
            <a:br>
              <a:rPr lang="en-US" sz="1600" dirty="0"/>
            </a:br>
            <a:r>
              <a:rPr lang="en-US" sz="1600" dirty="0">
                <a:hlinkClick r:id="rId2"/>
              </a:rPr>
              <a:t>CC-BY 4.0</a:t>
            </a:r>
            <a:r>
              <a:rPr lang="en-US" sz="1600" dirty="0"/>
              <a:t> </a:t>
            </a:r>
            <a:r>
              <a:rPr lang="en-US" sz="1600" dirty="0" err="1"/>
              <a:t>Lizenz</a:t>
            </a:r>
            <a:r>
              <a:rPr lang="en-US" sz="1600" dirty="0"/>
              <a:t> </a:t>
            </a:r>
            <a:r>
              <a:rPr lang="en-US" sz="1600" dirty="0" err="1"/>
              <a:t>wiederverwendet</a:t>
            </a:r>
            <a:r>
              <a:rPr lang="en-US" sz="1600" dirty="0"/>
              <a:t> </a:t>
            </a:r>
            <a:r>
              <a:rPr lang="en-US" sz="1600" dirty="0" err="1"/>
              <a:t>werden</a:t>
            </a:r>
            <a:r>
              <a:rPr lang="en-US" sz="1600" dirty="0"/>
              <a:t>.</a:t>
            </a:r>
          </a:p>
          <a:p>
            <a:pPr algn="ctr"/>
            <a:r>
              <a:rPr lang="en-US" sz="1600" dirty="0">
                <a:hlinkClick r:id="rId3"/>
              </a:rPr>
              <a:t>https://www.doi.org/10.5281/zenodo.10970869</a:t>
            </a:r>
            <a:r>
              <a:rPr lang="en-US" sz="1600" dirty="0"/>
              <a:t> </a:t>
            </a:r>
          </a:p>
        </p:txBody>
      </p:sp>
      <p:pic>
        <p:nvPicPr>
          <p:cNvPr id="5" name="Picture 4">
            <a:extLst>
              <a:ext uri="{FF2B5EF4-FFF2-40B4-BE49-F238E27FC236}">
                <a16:creationId xmlns:a16="http://schemas.microsoft.com/office/drawing/2014/main" id="{79CD823F-F292-B62F-2AD4-74B9F82542C0}"/>
              </a:ext>
            </a:extLst>
          </p:cNvPr>
          <p:cNvPicPr>
            <a:picLocks noChangeAspect="1"/>
          </p:cNvPicPr>
          <p:nvPr/>
        </p:nvPicPr>
        <p:blipFill>
          <a:blip r:embed="rId4"/>
          <a:stretch>
            <a:fillRect/>
          </a:stretch>
        </p:blipFill>
        <p:spPr>
          <a:xfrm>
            <a:off x="7014033" y="2034499"/>
            <a:ext cx="2807847" cy="2789002"/>
          </a:xfrm>
          <a:prstGeom prst="rect">
            <a:avLst/>
          </a:prstGeom>
        </p:spPr>
      </p:pic>
      <p:sp>
        <p:nvSpPr>
          <p:cNvPr id="6" name="Textfeld 1">
            <a:extLst>
              <a:ext uri="{FF2B5EF4-FFF2-40B4-BE49-F238E27FC236}">
                <a16:creationId xmlns:a16="http://schemas.microsoft.com/office/drawing/2014/main" id="{65091836-A058-7871-3804-1962CFF2EFAC}"/>
              </a:ext>
            </a:extLst>
          </p:cNvPr>
          <p:cNvSpPr/>
          <p:nvPr/>
        </p:nvSpPr>
        <p:spPr>
          <a:xfrm>
            <a:off x="3453120" y="1225800"/>
            <a:ext cx="181440" cy="36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strike="noStrike" spc="-1">
              <a:solidFill>
                <a:srgbClr val="000000"/>
              </a:solidFill>
              <a:latin typeface="Calibri"/>
              <a:ea typeface="DejaVu Sans"/>
            </a:endParaRPr>
          </a:p>
        </p:txBody>
      </p:sp>
      <p:pic>
        <p:nvPicPr>
          <p:cNvPr id="7" name="Grafik 4">
            <a:extLst>
              <a:ext uri="{FF2B5EF4-FFF2-40B4-BE49-F238E27FC236}">
                <a16:creationId xmlns:a16="http://schemas.microsoft.com/office/drawing/2014/main" id="{A3DEEECE-4602-9A0F-B453-EC4FD2310A8D}"/>
              </a:ext>
            </a:extLst>
          </p:cNvPr>
          <p:cNvPicPr>
            <a:picLocks noChangeAspect="1"/>
          </p:cNvPicPr>
          <p:nvPr/>
        </p:nvPicPr>
        <p:blipFill>
          <a:blip r:embed="rId5"/>
          <a:stretch/>
        </p:blipFill>
        <p:spPr>
          <a:xfrm>
            <a:off x="694440" y="361455"/>
            <a:ext cx="2125742" cy="864346"/>
          </a:xfrm>
          <a:prstGeom prst="rect">
            <a:avLst/>
          </a:prstGeom>
          <a:ln w="0">
            <a:noFill/>
          </a:ln>
        </p:spPr>
      </p:pic>
      <p:pic>
        <p:nvPicPr>
          <p:cNvPr id="9" name="Picture 8">
            <a:extLst>
              <a:ext uri="{FF2B5EF4-FFF2-40B4-BE49-F238E27FC236}">
                <a16:creationId xmlns:a16="http://schemas.microsoft.com/office/drawing/2014/main" id="{787DC209-64EC-A40E-A558-2C5BB9E58F74}"/>
              </a:ext>
            </a:extLst>
          </p:cNvPr>
          <p:cNvPicPr>
            <a:picLocks noChangeAspect="1"/>
          </p:cNvPicPr>
          <p:nvPr/>
        </p:nvPicPr>
        <p:blipFill>
          <a:blip r:embed="rId6"/>
          <a:stretch>
            <a:fillRect/>
          </a:stretch>
        </p:blipFill>
        <p:spPr>
          <a:xfrm>
            <a:off x="4006099" y="347035"/>
            <a:ext cx="2523494" cy="847735"/>
          </a:xfrm>
          <a:prstGeom prst="rect">
            <a:avLst/>
          </a:prstGeom>
        </p:spPr>
      </p:pic>
      <p:sp>
        <p:nvSpPr>
          <p:cNvPr id="10" name="Textplatzhalter 2">
            <a:extLst>
              <a:ext uri="{FF2B5EF4-FFF2-40B4-BE49-F238E27FC236}">
                <a16:creationId xmlns:a16="http://schemas.microsoft.com/office/drawing/2014/main" id="{27742D39-9C5B-DF37-58D2-99F859C67AEE}"/>
              </a:ext>
            </a:extLst>
          </p:cNvPr>
          <p:cNvSpPr/>
          <p:nvPr/>
        </p:nvSpPr>
        <p:spPr>
          <a:xfrm>
            <a:off x="4006099" y="1322705"/>
            <a:ext cx="4206067" cy="431080"/>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spcBef>
                <a:spcPts val="601"/>
              </a:spcBef>
              <a:tabLst>
                <a:tab pos="0" algn="l"/>
              </a:tabLst>
            </a:pPr>
            <a:r>
              <a:rPr lang="en-US" sz="1100" b="0" strike="noStrike" spc="-1" dirty="0">
                <a:solidFill>
                  <a:srgbClr val="555A5B"/>
                </a:solidFill>
                <a:latin typeface="Open Sans"/>
                <a:ea typeface="DejaVu Sans"/>
              </a:rPr>
              <a:t>NATIONAL RESEARCH DATA MANAGEMENT INFRASTRUCTURE FOR MICROSCOPY AND BIOIMAGE 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Datenmanagement</a:t>
            </a:r>
            <a:endParaRPr lang="en-US" sz="4400" b="0" strike="noStrike" spc="-1">
              <a:solidFill>
                <a:schemeClr val="dk1"/>
              </a:solidFill>
              <a:latin typeface="Calibri"/>
            </a:endParaRPr>
          </a:p>
        </p:txBody>
      </p:sp>
      <p:sp>
        <p:nvSpPr>
          <p:cNvPr id="113" name="PlaceHolder 2"/>
          <p:cNvSpPr>
            <a:spLocks noGrp="1"/>
          </p:cNvSpPr>
          <p:nvPr>
            <p:ph/>
          </p:nvPr>
        </p:nvSpPr>
        <p:spPr>
          <a:xfrm>
            <a:off x="277920" y="1825560"/>
            <a:ext cx="6630480" cy="4108320"/>
          </a:xfrm>
          <a:prstGeom prst="rect">
            <a:avLst/>
          </a:prstGeom>
          <a:noFill/>
          <a:ln w="0">
            <a:noFill/>
          </a:ln>
        </p:spPr>
        <p:txBody>
          <a:bodyPr anchor="t">
            <a:norm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Alle Aktivitaeten, Prozesse, Begriffe, Personen die im Zusammenhang mit Daten stehen</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Verarbeitung</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Speicherung</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Organisation</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Veroeffentlichung</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Im Alltag: Der Umgang mit Daten</a:t>
            </a:r>
            <a:endParaRPr lang="en-US" sz="2800" b="0" strike="noStrike" spc="-1">
              <a:solidFill>
                <a:srgbClr val="00305E"/>
              </a:solidFill>
              <a:latin typeface="Open Sans"/>
            </a:endParaRPr>
          </a:p>
        </p:txBody>
      </p:sp>
      <p:pic>
        <p:nvPicPr>
          <p:cNvPr id="114" name="Picture 3" descr="temp.png"/>
          <p:cNvPicPr/>
          <p:nvPr/>
        </p:nvPicPr>
        <p:blipFill>
          <a:blip r:embed="rId2"/>
          <a:srcRect t="6363" b="9774"/>
          <a:stretch/>
        </p:blipFill>
        <p:spPr>
          <a:xfrm>
            <a:off x="7038000" y="1690560"/>
            <a:ext cx="4841640" cy="4060080"/>
          </a:xfrm>
          <a:prstGeom prst="rect">
            <a:avLst/>
          </a:prstGeom>
          <a:ln w="0">
            <a:noFill/>
          </a:ln>
        </p:spPr>
      </p:pic>
      <p:sp>
        <p:nvSpPr>
          <p:cNvPr id="2" name="TextBox 1">
            <a:extLst>
              <a:ext uri="{FF2B5EF4-FFF2-40B4-BE49-F238E27FC236}">
                <a16:creationId xmlns:a16="http://schemas.microsoft.com/office/drawing/2014/main" id="{2E7E50CF-3FB5-375E-9FE2-41E7B082ED29}"/>
              </a:ext>
            </a:extLst>
          </p:cNvPr>
          <p:cNvSpPr txBox="1"/>
          <p:nvPr/>
        </p:nvSpPr>
        <p:spPr>
          <a:xfrm>
            <a:off x="3935185" y="6308294"/>
            <a:ext cx="3592286" cy="369332"/>
          </a:xfrm>
          <a:prstGeom prst="rect">
            <a:avLst/>
          </a:prstGeom>
          <a:noFill/>
        </p:spPr>
        <p:txBody>
          <a:bodyPr wrap="square" rtlCol="0">
            <a:spAutoFit/>
          </a:bodyPr>
          <a:lstStyle/>
          <a:p>
            <a:pPr algn="ctr"/>
            <a:r>
              <a:rPr lang="en-US" dirty="0"/>
              <a:t>Figure made by Dall-E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Lebenszyklus</a:t>
            </a:r>
            <a:endParaRPr lang="en-US" sz="4400" b="0" strike="noStrike" spc="-1">
              <a:solidFill>
                <a:schemeClr val="dk1"/>
              </a:solidFill>
              <a:latin typeface="Calibri"/>
            </a:endParaRPr>
          </a:p>
        </p:txBody>
      </p:sp>
      <p:sp>
        <p:nvSpPr>
          <p:cNvPr id="116" name="PlaceHolder 2"/>
          <p:cNvSpPr>
            <a:spLocks noGrp="1"/>
          </p:cNvSpPr>
          <p:nvPr>
            <p:ph/>
          </p:nvPr>
        </p:nvSpPr>
        <p:spPr>
          <a:xfrm>
            <a:off x="277920" y="1825560"/>
            <a:ext cx="391644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Idealerweise sind Prozesse mit Daten in einem iterartiven Zyklus eingebettet</a:t>
            </a:r>
            <a:endParaRPr lang="en-US" sz="2800" b="0" strike="noStrike" spc="-1">
              <a:solidFill>
                <a:srgbClr val="00305E"/>
              </a:solidFill>
              <a:latin typeface="Open Sans"/>
            </a:endParaRPr>
          </a:p>
        </p:txBody>
      </p:sp>
      <p:sp>
        <p:nvSpPr>
          <p:cNvPr id="117" name="Oval 5"/>
          <p:cNvSpPr/>
          <p:nvPr/>
        </p:nvSpPr>
        <p:spPr>
          <a:xfrm>
            <a:off x="6710760" y="497880"/>
            <a:ext cx="1770480" cy="1610640"/>
          </a:xfrm>
          <a:prstGeom prst="ellipse">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Planen</a:t>
            </a:r>
            <a:endParaRPr lang="de-DE" sz="1800" b="0" strike="noStrike" spc="-1">
              <a:solidFill>
                <a:srgbClr val="000000"/>
              </a:solidFill>
              <a:latin typeface="Calibri"/>
            </a:endParaRPr>
          </a:p>
        </p:txBody>
      </p:sp>
      <p:sp>
        <p:nvSpPr>
          <p:cNvPr id="118" name="Oval 6"/>
          <p:cNvSpPr/>
          <p:nvPr/>
        </p:nvSpPr>
        <p:spPr>
          <a:xfrm>
            <a:off x="8573400" y="1446840"/>
            <a:ext cx="1770480" cy="1610640"/>
          </a:xfrm>
          <a:prstGeom prst="ellipse">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Erheben</a:t>
            </a:r>
            <a:endParaRPr lang="de-DE" sz="1800" b="0" strike="noStrike" spc="-1">
              <a:solidFill>
                <a:srgbClr val="000000"/>
              </a:solidFill>
              <a:latin typeface="Calibri"/>
            </a:endParaRPr>
          </a:p>
        </p:txBody>
      </p:sp>
      <p:sp>
        <p:nvSpPr>
          <p:cNvPr id="119" name="Oval 7"/>
          <p:cNvSpPr/>
          <p:nvPr/>
        </p:nvSpPr>
        <p:spPr>
          <a:xfrm>
            <a:off x="8573400" y="3231720"/>
            <a:ext cx="1770480" cy="1610640"/>
          </a:xfrm>
          <a:prstGeom prst="ellipse">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Prozessieren / Analysieren</a:t>
            </a:r>
            <a:endParaRPr lang="de-DE" sz="1800" b="0" strike="noStrike" spc="-1">
              <a:solidFill>
                <a:srgbClr val="000000"/>
              </a:solidFill>
              <a:latin typeface="Calibri"/>
            </a:endParaRPr>
          </a:p>
        </p:txBody>
      </p:sp>
      <p:sp>
        <p:nvSpPr>
          <p:cNvPr id="120" name="Oval 8"/>
          <p:cNvSpPr/>
          <p:nvPr/>
        </p:nvSpPr>
        <p:spPr>
          <a:xfrm>
            <a:off x="6710760" y="4138200"/>
            <a:ext cx="1770480" cy="1610640"/>
          </a:xfrm>
          <a:prstGeom prst="ellipse">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Publizieren</a:t>
            </a:r>
            <a:endParaRPr lang="de-DE" sz="1800" b="0" strike="noStrike" spc="-1">
              <a:solidFill>
                <a:srgbClr val="000000"/>
              </a:solidFill>
              <a:latin typeface="Calibri"/>
            </a:endParaRPr>
          </a:p>
        </p:txBody>
      </p:sp>
      <p:sp>
        <p:nvSpPr>
          <p:cNvPr id="121" name="Oval 9"/>
          <p:cNvSpPr/>
          <p:nvPr/>
        </p:nvSpPr>
        <p:spPr>
          <a:xfrm>
            <a:off x="4868280" y="3231720"/>
            <a:ext cx="1770480" cy="1610640"/>
          </a:xfrm>
          <a:prstGeom prst="ellipse">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Archivieren</a:t>
            </a:r>
            <a:endParaRPr lang="de-DE" sz="1800" b="0" strike="noStrike" spc="-1">
              <a:solidFill>
                <a:srgbClr val="000000"/>
              </a:solidFill>
              <a:latin typeface="Calibri"/>
            </a:endParaRPr>
          </a:p>
        </p:txBody>
      </p:sp>
      <p:sp>
        <p:nvSpPr>
          <p:cNvPr id="122" name="Oval 10"/>
          <p:cNvSpPr/>
          <p:nvPr/>
        </p:nvSpPr>
        <p:spPr>
          <a:xfrm>
            <a:off x="4848120" y="1484640"/>
            <a:ext cx="1770480" cy="1610640"/>
          </a:xfrm>
          <a:prstGeom prst="ellipse">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Nachnutzen</a:t>
            </a:r>
            <a:endParaRPr lang="de-DE" sz="1800" b="0" strike="noStrike" spc="-1">
              <a:solidFill>
                <a:srgbClr val="000000"/>
              </a:solidFill>
              <a:latin typeface="Calibri"/>
            </a:endParaRPr>
          </a:p>
        </p:txBody>
      </p:sp>
      <p:sp>
        <p:nvSpPr>
          <p:cNvPr id="123" name="TextBox 16"/>
          <p:cNvSpPr/>
          <p:nvPr/>
        </p:nvSpPr>
        <p:spPr>
          <a:xfrm>
            <a:off x="2946240" y="6051600"/>
            <a:ext cx="5268240" cy="82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600" b="0" strike="noStrike" spc="-1">
                <a:solidFill>
                  <a:schemeClr val="dk1"/>
                </a:solidFill>
                <a:latin typeface="Calibri"/>
              </a:rPr>
              <a:t>Adaptiert von: </a:t>
            </a:r>
            <a:r>
              <a:rPr lang="en-US" sz="1600" b="0" u="sng" strike="noStrike" spc="-1">
                <a:solidFill>
                  <a:schemeClr val="dk1"/>
                </a:solidFill>
                <a:uFillTx/>
                <a:latin typeface="Calibri"/>
                <a:hlinkClick r:id="rId3"/>
              </a:rPr>
              <a:t>https://forschungsdaten.info/themen/informieren-und-planen/datenlebenszyklus/</a:t>
            </a:r>
            <a:r>
              <a:rPr lang="en-US" sz="1600" b="0" strike="noStrike" spc="-1">
                <a:solidFill>
                  <a:schemeClr val="dk1"/>
                </a:solidFill>
                <a:latin typeface="Calibri"/>
              </a:rPr>
              <a:t> </a:t>
            </a:r>
            <a:endParaRPr lang="de-DE" sz="1600" b="0" strike="noStrike" spc="-1">
              <a:solidFill>
                <a:srgbClr val="000000"/>
              </a:solidFill>
              <a:latin typeface="Calibri"/>
            </a:endParaRPr>
          </a:p>
        </p:txBody>
      </p:sp>
      <p:sp>
        <p:nvSpPr>
          <p:cNvPr id="124" name="Arrow: Down 17"/>
          <p:cNvSpPr/>
          <p:nvPr/>
        </p:nvSpPr>
        <p:spPr>
          <a:xfrm rot="18010200">
            <a:off x="8084520" y="1192320"/>
            <a:ext cx="884880" cy="1131840"/>
          </a:xfrm>
          <a:prstGeom prst="downArrow">
            <a:avLst>
              <a:gd name="adj1" fmla="val 50000"/>
              <a:gd name="adj2" fmla="val 50000"/>
            </a:avLst>
          </a:prstGeom>
          <a:solidFill>
            <a:srgbClr val="5B9BD5"/>
          </a:solidFill>
          <a:ln>
            <a:solidFill>
              <a:srgbClr val="27435D"/>
            </a:solidFill>
          </a:ln>
        </p:spPr>
        <p:style>
          <a:lnRef idx="2">
            <a:schemeClr val="accent5">
              <a:shade val="15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25" name="Arrow: Down 18"/>
          <p:cNvSpPr/>
          <p:nvPr/>
        </p:nvSpPr>
        <p:spPr>
          <a:xfrm>
            <a:off x="9016200" y="2562480"/>
            <a:ext cx="884880" cy="1131840"/>
          </a:xfrm>
          <a:prstGeom prst="downArrow">
            <a:avLst>
              <a:gd name="adj1" fmla="val 50000"/>
              <a:gd name="adj2" fmla="val 50000"/>
            </a:avLst>
          </a:prstGeom>
          <a:solidFill>
            <a:srgbClr val="5B9BD5"/>
          </a:solidFill>
          <a:ln>
            <a:solidFill>
              <a:srgbClr val="27435D"/>
            </a:solidFill>
          </a:ln>
        </p:spPr>
        <p:style>
          <a:lnRef idx="2">
            <a:schemeClr val="accent5">
              <a:shade val="15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26" name="Arrow: Down 19"/>
          <p:cNvSpPr/>
          <p:nvPr/>
        </p:nvSpPr>
        <p:spPr>
          <a:xfrm rot="2783400">
            <a:off x="8130600" y="4200480"/>
            <a:ext cx="884880" cy="1131840"/>
          </a:xfrm>
          <a:prstGeom prst="downArrow">
            <a:avLst>
              <a:gd name="adj1" fmla="val 50000"/>
              <a:gd name="adj2" fmla="val 50000"/>
            </a:avLst>
          </a:prstGeom>
          <a:solidFill>
            <a:srgbClr val="5B9BD5"/>
          </a:solidFill>
          <a:ln>
            <a:solidFill>
              <a:srgbClr val="27435D"/>
            </a:solidFill>
          </a:ln>
        </p:spPr>
        <p:style>
          <a:lnRef idx="2">
            <a:schemeClr val="accent5">
              <a:shade val="15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27" name="Arrow: Down 20"/>
          <p:cNvSpPr/>
          <p:nvPr/>
        </p:nvSpPr>
        <p:spPr>
          <a:xfrm rot="7451400">
            <a:off x="6026760" y="4004640"/>
            <a:ext cx="884880" cy="1131840"/>
          </a:xfrm>
          <a:prstGeom prst="downArrow">
            <a:avLst>
              <a:gd name="adj1" fmla="val 50000"/>
              <a:gd name="adj2" fmla="val 50000"/>
            </a:avLst>
          </a:prstGeom>
          <a:solidFill>
            <a:srgbClr val="5B9BD5"/>
          </a:solidFill>
          <a:ln>
            <a:solidFill>
              <a:srgbClr val="27435D"/>
            </a:solidFill>
          </a:ln>
        </p:spPr>
        <p:style>
          <a:lnRef idx="2">
            <a:schemeClr val="accent5">
              <a:shade val="15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28" name="Arrow: Down 21"/>
          <p:cNvSpPr/>
          <p:nvPr/>
        </p:nvSpPr>
        <p:spPr>
          <a:xfrm rot="10800000">
            <a:off x="5286240" y="2621520"/>
            <a:ext cx="884880" cy="1131840"/>
          </a:xfrm>
          <a:prstGeom prst="downArrow">
            <a:avLst>
              <a:gd name="adj1" fmla="val 50000"/>
              <a:gd name="adj2" fmla="val 50000"/>
            </a:avLst>
          </a:prstGeom>
          <a:solidFill>
            <a:srgbClr val="5B9BD5"/>
          </a:solidFill>
          <a:ln>
            <a:solidFill>
              <a:srgbClr val="27435D"/>
            </a:solidFill>
          </a:ln>
        </p:spPr>
        <p:style>
          <a:lnRef idx="2">
            <a:schemeClr val="accent5">
              <a:shade val="15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29" name="Arrow: Down 22"/>
          <p:cNvSpPr/>
          <p:nvPr/>
        </p:nvSpPr>
        <p:spPr>
          <a:xfrm rot="14172000">
            <a:off x="6103800" y="977400"/>
            <a:ext cx="884880" cy="1131840"/>
          </a:xfrm>
          <a:prstGeom prst="downArrow">
            <a:avLst>
              <a:gd name="adj1" fmla="val 50000"/>
              <a:gd name="adj2" fmla="val 50000"/>
            </a:avLst>
          </a:prstGeom>
          <a:solidFill>
            <a:srgbClr val="5B9BD5"/>
          </a:solidFill>
          <a:ln>
            <a:solidFill>
              <a:srgbClr val="27435D"/>
            </a:solidFill>
          </a:ln>
        </p:spPr>
        <p:style>
          <a:lnRef idx="2">
            <a:schemeClr val="accent5">
              <a:shade val="15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fill="hold" nodeType="clickEffect">
                                  <p:stCondLst>
                                    <p:cond delay="0"/>
                                  </p:stCondLst>
                                  <p:childTnLst>
                                    <p:set>
                                      <p:cBhvr>
                                        <p:cTn id="12" dur="1" fill="hold">
                                          <p:stCondLst>
                                            <p:cond delay="0"/>
                                          </p:stCondLst>
                                        </p:cTn>
                                        <p:tgtEl>
                                          <p:spTgt spid="125"/>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20"/>
                                        </p:tgtEl>
                                        <p:attrNameLst>
                                          <p:attrName>style.visibility</p:attrName>
                                        </p:attrNameLst>
                                      </p:cBhvr>
                                      <p:to>
                                        <p:strVal val="visible"/>
                                      </p:to>
                                    </p:set>
                                  </p:childTnLst>
                                </p:cTn>
                              </p:par>
                              <p:par>
                                <p:cTn id="19" presetID="1" presetClass="entr" fill="hold" nodeType="withEffect">
                                  <p:stCondLst>
                                    <p:cond delay="0"/>
                                  </p:stCondLst>
                                  <p:childTnLst>
                                    <p:set>
                                      <p:cBhvr>
                                        <p:cTn id="20" dur="1" fill="hold">
                                          <p:stCondLst>
                                            <p:cond delay="0"/>
                                          </p:stCondLst>
                                        </p:cTn>
                                        <p:tgtEl>
                                          <p:spTgt spid="1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fill="hold" nodeType="clickEffect">
                                  <p:stCondLst>
                                    <p:cond delay="0"/>
                                  </p:stCondLst>
                                  <p:childTnLst>
                                    <p:set>
                                      <p:cBhvr>
                                        <p:cTn id="24" dur="1" fill="hold">
                                          <p:stCondLst>
                                            <p:cond delay="0"/>
                                          </p:stCondLst>
                                        </p:cTn>
                                        <p:tgtEl>
                                          <p:spTgt spid="121"/>
                                        </p:tgtEl>
                                        <p:attrNameLst>
                                          <p:attrName>style.visibility</p:attrName>
                                        </p:attrNameLst>
                                      </p:cBhvr>
                                      <p:to>
                                        <p:strVal val="visible"/>
                                      </p:to>
                                    </p:set>
                                  </p:childTnLst>
                                </p:cTn>
                              </p:par>
                              <p:par>
                                <p:cTn id="25" presetID="1" presetClass="entr" fill="hold" nodeType="withEffect">
                                  <p:stCondLst>
                                    <p:cond delay="0"/>
                                  </p:stCondLst>
                                  <p:childTnLst>
                                    <p:set>
                                      <p:cBhvr>
                                        <p:cTn id="26" dur="1" fill="hold">
                                          <p:stCondLst>
                                            <p:cond delay="0"/>
                                          </p:stCondLst>
                                        </p:cTn>
                                        <p:tgtEl>
                                          <p:spTgt spid="1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fill="hold" nodeType="withEffect">
                                  <p:stCondLst>
                                    <p:cond delay="0"/>
                                  </p:stCondLst>
                                  <p:childTnLst>
                                    <p:set>
                                      <p:cBhvr>
                                        <p:cTn id="32" dur="1" fill="hold">
                                          <p:stCondLst>
                                            <p:cond delay="0"/>
                                          </p:stCondLst>
                                        </p:cTn>
                                        <p:tgtEl>
                                          <p:spTgt spid="1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fill="hold" nodeType="clickEffect">
                                  <p:stCondLst>
                                    <p:cond delay="0"/>
                                  </p:stCondLst>
                                  <p:childTnLst>
                                    <p:set>
                                      <p:cBhvr>
                                        <p:cTn id="36"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Lebenszyklus</a:t>
            </a:r>
            <a:endParaRPr lang="en-US" sz="4400" b="0" strike="noStrike" spc="-1">
              <a:solidFill>
                <a:schemeClr val="dk1"/>
              </a:solidFill>
              <a:latin typeface="Calibri"/>
            </a:endParaRPr>
          </a:p>
        </p:txBody>
      </p:sp>
      <p:sp>
        <p:nvSpPr>
          <p:cNvPr id="131" name="PlaceHolder 2"/>
          <p:cNvSpPr>
            <a:spLocks noGrp="1"/>
          </p:cNvSpPr>
          <p:nvPr>
            <p:ph/>
          </p:nvPr>
        </p:nvSpPr>
        <p:spPr>
          <a:xfrm>
            <a:off x="277920" y="1825560"/>
            <a:ext cx="391644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Kosten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Nutzen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Qualitaetsziele</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Strategische Entscheidungen</a:t>
            </a:r>
            <a:endParaRPr lang="en-US" sz="2800" b="0" strike="noStrike" spc="-1">
              <a:solidFill>
                <a:srgbClr val="00305E"/>
              </a:solidFill>
              <a:latin typeface="Open Sans"/>
            </a:endParaRPr>
          </a:p>
        </p:txBody>
      </p:sp>
      <p:sp>
        <p:nvSpPr>
          <p:cNvPr id="132" name="Oval 5"/>
          <p:cNvSpPr/>
          <p:nvPr/>
        </p:nvSpPr>
        <p:spPr>
          <a:xfrm>
            <a:off x="6710760" y="497880"/>
            <a:ext cx="1770480" cy="1610640"/>
          </a:xfrm>
          <a:prstGeom prst="ellipse">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Planen</a:t>
            </a:r>
            <a:endParaRPr lang="de-DE" sz="1800" b="0" strike="noStrike" spc="-1">
              <a:solidFill>
                <a:srgbClr val="000000"/>
              </a:solidFill>
              <a:latin typeface="Calibri"/>
            </a:endParaRPr>
          </a:p>
        </p:txBody>
      </p:sp>
      <p:sp>
        <p:nvSpPr>
          <p:cNvPr id="133" name="Oval 6"/>
          <p:cNvSpPr/>
          <p:nvPr/>
        </p:nvSpPr>
        <p:spPr>
          <a:xfrm>
            <a:off x="8573400" y="144684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Erheben</a:t>
            </a:r>
            <a:endParaRPr lang="de-DE" sz="1800" b="0" strike="noStrike" spc="-1">
              <a:solidFill>
                <a:srgbClr val="000000"/>
              </a:solidFill>
              <a:latin typeface="Calibri"/>
            </a:endParaRPr>
          </a:p>
        </p:txBody>
      </p:sp>
      <p:sp>
        <p:nvSpPr>
          <p:cNvPr id="134" name="Oval 7"/>
          <p:cNvSpPr/>
          <p:nvPr/>
        </p:nvSpPr>
        <p:spPr>
          <a:xfrm>
            <a:off x="8573400" y="323172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Prozessieren / Analysieren</a:t>
            </a:r>
            <a:endParaRPr lang="de-DE" sz="1800" b="0" strike="noStrike" spc="-1">
              <a:solidFill>
                <a:srgbClr val="000000"/>
              </a:solidFill>
              <a:latin typeface="Calibri"/>
            </a:endParaRPr>
          </a:p>
        </p:txBody>
      </p:sp>
      <p:sp>
        <p:nvSpPr>
          <p:cNvPr id="135" name="Oval 8"/>
          <p:cNvSpPr/>
          <p:nvPr/>
        </p:nvSpPr>
        <p:spPr>
          <a:xfrm>
            <a:off x="6710760" y="413820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Publizieren</a:t>
            </a:r>
            <a:endParaRPr lang="de-DE" sz="1800" b="0" strike="noStrike" spc="-1">
              <a:solidFill>
                <a:srgbClr val="000000"/>
              </a:solidFill>
              <a:latin typeface="Calibri"/>
            </a:endParaRPr>
          </a:p>
        </p:txBody>
      </p:sp>
      <p:sp>
        <p:nvSpPr>
          <p:cNvPr id="136" name="Oval 9"/>
          <p:cNvSpPr/>
          <p:nvPr/>
        </p:nvSpPr>
        <p:spPr>
          <a:xfrm>
            <a:off x="4868280" y="323172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Archivieren</a:t>
            </a:r>
            <a:endParaRPr lang="de-DE" sz="1800" b="0" strike="noStrike" spc="-1">
              <a:solidFill>
                <a:srgbClr val="000000"/>
              </a:solidFill>
              <a:latin typeface="Calibri"/>
            </a:endParaRPr>
          </a:p>
        </p:txBody>
      </p:sp>
      <p:sp>
        <p:nvSpPr>
          <p:cNvPr id="137" name="Oval 10"/>
          <p:cNvSpPr/>
          <p:nvPr/>
        </p:nvSpPr>
        <p:spPr>
          <a:xfrm>
            <a:off x="4848120" y="148464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Nachnutzen</a:t>
            </a:r>
            <a:endParaRPr lang="de-DE" sz="1800" b="0" strike="noStrike" spc="-1">
              <a:solidFill>
                <a:srgbClr val="000000"/>
              </a:solidFill>
              <a:latin typeface="Calibri"/>
            </a:endParaRPr>
          </a:p>
        </p:txBody>
      </p:sp>
      <p:sp>
        <p:nvSpPr>
          <p:cNvPr id="138" name="TextBox 16"/>
          <p:cNvSpPr/>
          <p:nvPr/>
        </p:nvSpPr>
        <p:spPr>
          <a:xfrm>
            <a:off x="2946240" y="6051600"/>
            <a:ext cx="5268240" cy="82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600" b="0" strike="noStrike" spc="-1">
                <a:solidFill>
                  <a:schemeClr val="dk1"/>
                </a:solidFill>
                <a:latin typeface="Calibri"/>
              </a:rPr>
              <a:t>Adaptiert von: </a:t>
            </a:r>
            <a:r>
              <a:rPr lang="en-US" sz="1600" b="0" u="sng" strike="noStrike" spc="-1">
                <a:solidFill>
                  <a:schemeClr val="dk1"/>
                </a:solidFill>
                <a:uFillTx/>
                <a:latin typeface="Calibri"/>
                <a:hlinkClick r:id="rId3"/>
              </a:rPr>
              <a:t>https://forschungsdaten.info/themen/informieren-und-planen/datenlebenszyklus/</a:t>
            </a:r>
            <a:r>
              <a:rPr lang="en-US" sz="1600" b="0" strike="noStrike" spc="-1">
                <a:solidFill>
                  <a:schemeClr val="dk1"/>
                </a:solidFill>
                <a:latin typeface="Calibri"/>
              </a:rPr>
              <a:t> </a:t>
            </a:r>
            <a:endParaRPr lang="de-DE" sz="1600" b="0" strike="noStrike" spc="-1">
              <a:solidFill>
                <a:srgbClr val="000000"/>
              </a:solidFill>
              <a:latin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Datenmanagement</a:t>
            </a:r>
            <a:endParaRPr lang="en-US" sz="4400" b="0" strike="noStrike" spc="-1">
              <a:solidFill>
                <a:schemeClr val="dk1"/>
              </a:solidFill>
              <a:latin typeface="Calibri"/>
            </a:endParaRPr>
          </a:p>
        </p:txBody>
      </p:sp>
      <p:sp>
        <p:nvSpPr>
          <p:cNvPr id="140" name="PlaceHolder 2"/>
          <p:cNvSpPr>
            <a:spLocks noGrp="1"/>
          </p:cNvSpPr>
          <p:nvPr>
            <p:ph/>
          </p:nvPr>
        </p:nvSpPr>
        <p:spPr>
          <a:xfrm>
            <a:off x="277920" y="1825560"/>
            <a:ext cx="1107540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Oft genanntes strategisches Ziel:</a:t>
            </a:r>
            <a:endParaRPr lang="en-US" sz="2800" b="0" strike="noStrike" spc="-1">
              <a:solidFill>
                <a:srgbClr val="00305E"/>
              </a:solidFill>
              <a:latin typeface="Open Sans"/>
            </a:endParaRPr>
          </a:p>
        </p:txBody>
      </p:sp>
      <p:pic>
        <p:nvPicPr>
          <p:cNvPr id="141" name="Picture 3"/>
          <p:cNvPicPr/>
          <p:nvPr/>
        </p:nvPicPr>
        <p:blipFill>
          <a:blip r:embed="rId2"/>
          <a:srcRect l="3837" t="4188" r="1690" b="5554"/>
          <a:stretch/>
        </p:blipFill>
        <p:spPr>
          <a:xfrm>
            <a:off x="1116000" y="2654640"/>
            <a:ext cx="9627840" cy="3120120"/>
          </a:xfrm>
          <a:prstGeom prst="rect">
            <a:avLst/>
          </a:prstGeom>
          <a:ln w="0">
            <a:noFill/>
          </a:ln>
        </p:spPr>
      </p:pic>
      <p:sp>
        <p:nvSpPr>
          <p:cNvPr id="142" name="TextBox 5"/>
          <p:cNvSpPr/>
          <p:nvPr/>
        </p:nvSpPr>
        <p:spPr>
          <a:xfrm>
            <a:off x="2769480" y="6044040"/>
            <a:ext cx="5789880" cy="94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400" b="0" strike="noStrike" spc="-1">
                <a:solidFill>
                  <a:srgbClr val="004476"/>
                </a:solidFill>
                <a:latin typeface="Arial"/>
              </a:rPr>
              <a:t>Siehe auch: </a:t>
            </a:r>
            <a:r>
              <a:rPr lang="de-DE" sz="1400" b="0" u="sng" strike="noStrike" spc="-1">
                <a:solidFill>
                  <a:srgbClr val="0563C1"/>
                </a:solidFill>
                <a:uFillTx/>
                <a:latin typeface="Arial"/>
                <a:hlinkClick r:id="rId3"/>
              </a:rPr>
              <a:t>https://www.go-fair.org/fair-principles/</a:t>
            </a:r>
            <a:r>
              <a:rPr lang="de-DE" sz="1400" b="0" strike="noStrike" spc="-1">
                <a:solidFill>
                  <a:srgbClr val="004476"/>
                </a:solidFill>
                <a:latin typeface="Arial"/>
              </a:rPr>
              <a:t> </a:t>
            </a:r>
            <a:endParaRPr lang="de-DE" sz="1400" b="0" strike="noStrike" spc="-1">
              <a:solidFill>
                <a:srgbClr val="000000"/>
              </a:solidFill>
              <a:latin typeface="Calibri"/>
            </a:endParaRPr>
          </a:p>
          <a:p>
            <a:pPr defTabSz="914400">
              <a:lnSpc>
                <a:spcPct val="100000"/>
              </a:lnSpc>
            </a:pPr>
            <a:r>
              <a:rPr lang="de-DE" sz="1400" b="0" strike="noStrike" spc="-1">
                <a:solidFill>
                  <a:srgbClr val="004476"/>
                </a:solidFill>
                <a:latin typeface="Arial"/>
              </a:rPr>
              <a:t>Figure quelle: Pundir, Sangya. </a:t>
            </a:r>
            <a:r>
              <a:rPr lang="de-DE" sz="1400" b="0" u="sng" strike="noStrike" spc="-1">
                <a:solidFill>
                  <a:srgbClr val="0563C1"/>
                </a:solidFill>
                <a:uFillTx/>
                <a:latin typeface="Arial"/>
                <a:hlinkClick r:id="rId4"/>
              </a:rPr>
              <a:t>https://commons.wikimedia.org/wiki/File: FAIR_data_principles.jpg</a:t>
            </a:r>
            <a:r>
              <a:rPr lang="de-DE" sz="1400" b="0" strike="noStrike" spc="-1">
                <a:solidFill>
                  <a:srgbClr val="004476"/>
                </a:solidFill>
                <a:latin typeface="Arial"/>
              </a:rPr>
              <a:t> lizensiert </a:t>
            </a:r>
            <a:r>
              <a:rPr lang="de-DE" sz="1400" b="0" u="sng" strike="noStrike" spc="-1">
                <a:solidFill>
                  <a:srgbClr val="0563C1"/>
                </a:solidFill>
                <a:uFillTx/>
                <a:latin typeface="Arial"/>
                <a:hlinkClick r:id="rId5"/>
              </a:rPr>
              <a:t>CC-BY-SA-4.0</a:t>
            </a:r>
            <a:endParaRPr lang="de-DE" sz="1400" b="0" strike="noStrike" spc="-1">
              <a:solidFill>
                <a:srgbClr val="000000"/>
              </a:solidFill>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Die FAIR-Prinzipien</a:t>
            </a:r>
            <a:endParaRPr lang="en-US" sz="6600" b="0" strike="noStrike" spc="-1">
              <a:solidFill>
                <a:schemeClr val="dk1"/>
              </a:solidFill>
              <a:latin typeface="Calibri"/>
            </a:endParaRPr>
          </a:p>
        </p:txBody>
      </p:sp>
      <p:sp>
        <p:nvSpPr>
          <p:cNvPr id="144" name="PlaceHolder 2"/>
          <p:cNvSpPr>
            <a:spLocks noGrp="1"/>
          </p:cNvSpPr>
          <p:nvPr>
            <p:ph/>
          </p:nvPr>
        </p:nvSpPr>
        <p:spPr>
          <a:xfrm>
            <a:off x="457200" y="1282680"/>
            <a:ext cx="6555600" cy="4609800"/>
          </a:xfrm>
          <a:prstGeom prst="rect">
            <a:avLst/>
          </a:prstGeom>
          <a:noFill/>
          <a:ln w="0">
            <a:noFill/>
          </a:ln>
        </p:spPr>
        <p:txBody>
          <a:bodyPr anchor="t">
            <a:noAutofit/>
          </a:bodyPr>
          <a:lstStyle/>
          <a:p>
            <a:pPr indent="0" defTabSz="914400">
              <a:lnSpc>
                <a:spcPct val="90000"/>
              </a:lnSpc>
              <a:spcBef>
                <a:spcPts val="1001"/>
              </a:spcBef>
              <a:buNone/>
              <a:tabLst>
                <a:tab pos="0" algn="l"/>
              </a:tabLst>
            </a:pPr>
            <a:r>
              <a:rPr lang="en-US" sz="2400" b="0" strike="noStrike" spc="-1">
                <a:solidFill>
                  <a:schemeClr val="dk1">
                    <a:lumMod val="65000"/>
                    <a:lumOff val="35000"/>
                  </a:schemeClr>
                </a:solidFill>
                <a:latin typeface="Open Sans"/>
                <a:ea typeface="Open Sans"/>
              </a:rPr>
              <a:t>Findable</a:t>
            </a:r>
            <a:endParaRPr lang="en-US" sz="2400" b="0" strike="noStrike" spc="-1">
              <a:solidFill>
                <a:srgbClr val="00305E"/>
              </a:solidFill>
              <a:latin typeface="Open Sans"/>
            </a:endParaRPr>
          </a:p>
          <a:p>
            <a:pPr marL="285840" indent="-285840" defTabSz="914400">
              <a:lnSpc>
                <a:spcPct val="90000"/>
              </a:lnSpc>
              <a:spcBef>
                <a:spcPts val="1001"/>
              </a:spcBef>
              <a:buClr>
                <a:srgbClr val="595959"/>
              </a:buClr>
              <a:buFont typeface="Arial"/>
              <a:buChar char="•"/>
              <a:tabLst>
                <a:tab pos="0" algn="l"/>
              </a:tabLst>
            </a:pPr>
            <a:r>
              <a:rPr lang="en-US" sz="2400" b="0" strike="noStrike" spc="-1">
                <a:solidFill>
                  <a:schemeClr val="dk1">
                    <a:lumMod val="65000"/>
                    <a:lumOff val="35000"/>
                  </a:schemeClr>
                </a:solidFill>
                <a:latin typeface="Open Sans"/>
                <a:ea typeface="Open Sans"/>
              </a:rPr>
              <a:t>F1. (Meta)daten sind verbunden mit einem global eindeutigem Identifier</a:t>
            </a:r>
            <a:endParaRPr lang="en-US" sz="2400" b="0" strike="noStrike" spc="-1">
              <a:solidFill>
                <a:srgbClr val="00305E"/>
              </a:solidFill>
              <a:latin typeface="Open Sans"/>
            </a:endParaRPr>
          </a:p>
          <a:p>
            <a:pPr marL="743040" lvl="1" indent="-285840" defTabSz="914400">
              <a:lnSpc>
                <a:spcPct val="90000"/>
              </a:lnSpc>
              <a:spcBef>
                <a:spcPts val="499"/>
              </a:spcBef>
              <a:buClr>
                <a:srgbClr val="595959"/>
              </a:buClr>
              <a:buFont typeface="Arial"/>
              <a:buChar char="•"/>
              <a:tabLst>
                <a:tab pos="0" algn="l"/>
              </a:tabLst>
            </a:pPr>
            <a:r>
              <a:rPr lang="en-US" sz="2400" b="0" strike="noStrike" spc="-1">
                <a:solidFill>
                  <a:schemeClr val="dk1">
                    <a:lumMod val="65000"/>
                    <a:lumOff val="35000"/>
                  </a:schemeClr>
                </a:solidFill>
                <a:latin typeface="Open Sans"/>
                <a:ea typeface="Open Sans"/>
              </a:rPr>
              <a:t>Universal Resource Identifier (URI)</a:t>
            </a:r>
            <a:endParaRPr lang="en-US" sz="2400" b="0" strike="noStrike" spc="-1">
              <a:solidFill>
                <a:srgbClr val="00305E"/>
              </a:solidFill>
              <a:latin typeface="Open Sans"/>
            </a:endParaRPr>
          </a:p>
          <a:p>
            <a:pPr marL="743040" lvl="1" indent="-285840" defTabSz="914400">
              <a:lnSpc>
                <a:spcPct val="90000"/>
              </a:lnSpc>
              <a:spcBef>
                <a:spcPts val="499"/>
              </a:spcBef>
              <a:buClr>
                <a:srgbClr val="595959"/>
              </a:buClr>
              <a:buFont typeface="Arial"/>
              <a:buChar char="•"/>
              <a:tabLst>
                <a:tab pos="0" algn="l"/>
              </a:tabLst>
            </a:pPr>
            <a:r>
              <a:rPr lang="en-US" sz="2400" b="0" strike="noStrike" spc="-1">
                <a:solidFill>
                  <a:schemeClr val="dk1">
                    <a:lumMod val="65000"/>
                    <a:lumOff val="35000"/>
                  </a:schemeClr>
                </a:solidFill>
                <a:latin typeface="Open Sans"/>
                <a:ea typeface="Open Sans"/>
              </a:rPr>
              <a:t>Digital Object Identifier (DOI)</a:t>
            </a:r>
            <a:endParaRPr lang="en-US" sz="2400" b="0" strike="noStrike" spc="-1">
              <a:solidFill>
                <a:srgbClr val="00305E"/>
              </a:solidFill>
              <a:latin typeface="Open Sans"/>
            </a:endParaRPr>
          </a:p>
          <a:p>
            <a:pPr marL="285840" indent="-285840" defTabSz="914400">
              <a:lnSpc>
                <a:spcPct val="90000"/>
              </a:lnSpc>
              <a:spcBef>
                <a:spcPts val="1001"/>
              </a:spcBef>
              <a:buClr>
                <a:srgbClr val="595959"/>
              </a:buClr>
              <a:buFont typeface="Arial"/>
              <a:buChar char="•"/>
              <a:tabLst>
                <a:tab pos="0" algn="l"/>
              </a:tabLst>
            </a:pPr>
            <a:r>
              <a:rPr lang="en-US" sz="2400" b="0" strike="noStrike" spc="-1">
                <a:solidFill>
                  <a:schemeClr val="dk1">
                    <a:lumMod val="65000"/>
                    <a:lumOff val="35000"/>
                  </a:schemeClr>
                </a:solidFill>
                <a:latin typeface="Open Sans"/>
                <a:ea typeface="Open Sans"/>
              </a:rPr>
              <a:t>F2. Daten sind mit “reichen Metadaten” beschrieben</a:t>
            </a:r>
            <a:endParaRPr lang="en-US" sz="2400" b="0" strike="noStrike" spc="-1">
              <a:solidFill>
                <a:srgbClr val="00305E"/>
              </a:solidFill>
              <a:latin typeface="Open Sans"/>
            </a:endParaRPr>
          </a:p>
          <a:p>
            <a:pPr marL="285840" indent="-285840" defTabSz="914400">
              <a:lnSpc>
                <a:spcPct val="90000"/>
              </a:lnSpc>
              <a:spcBef>
                <a:spcPts val="1001"/>
              </a:spcBef>
              <a:buClr>
                <a:srgbClr val="595959"/>
              </a:buClr>
              <a:buFont typeface="Arial"/>
              <a:buChar char="•"/>
              <a:tabLst>
                <a:tab pos="0" algn="l"/>
              </a:tabLst>
            </a:pPr>
            <a:r>
              <a:rPr lang="en-US" sz="2400" b="0" strike="noStrike" spc="-1">
                <a:solidFill>
                  <a:schemeClr val="dk1">
                    <a:lumMod val="65000"/>
                    <a:lumOff val="35000"/>
                  </a:schemeClr>
                </a:solidFill>
                <a:latin typeface="Open Sans"/>
                <a:ea typeface="Open Sans"/>
              </a:rPr>
              <a:t>F3. Metadaten beinhalten die DOI, die sie beschreiben</a:t>
            </a:r>
            <a:endParaRPr lang="en-US" sz="2400" b="0" strike="noStrike" spc="-1">
              <a:solidFill>
                <a:srgbClr val="00305E"/>
              </a:solidFill>
              <a:latin typeface="Open Sans"/>
            </a:endParaRPr>
          </a:p>
          <a:p>
            <a:pPr marL="285840" indent="-285840" defTabSz="914400">
              <a:lnSpc>
                <a:spcPct val="90000"/>
              </a:lnSpc>
              <a:spcBef>
                <a:spcPts val="1001"/>
              </a:spcBef>
              <a:buClr>
                <a:srgbClr val="595959"/>
              </a:buClr>
              <a:buFont typeface="Arial"/>
              <a:buChar char="•"/>
              <a:tabLst>
                <a:tab pos="0" algn="l"/>
              </a:tabLst>
            </a:pPr>
            <a:r>
              <a:rPr lang="en-US" sz="2400" b="0" strike="noStrike" spc="-1">
                <a:solidFill>
                  <a:schemeClr val="dk1">
                    <a:lumMod val="65000"/>
                    <a:lumOff val="35000"/>
                  </a:schemeClr>
                </a:solidFill>
                <a:latin typeface="Open Sans"/>
                <a:ea typeface="Open Sans"/>
              </a:rPr>
              <a:t>F4. </a:t>
            </a:r>
            <a:r>
              <a:rPr lang="en-US" sz="2400" b="0" u="sng" strike="noStrike" spc="-1">
                <a:solidFill>
                  <a:schemeClr val="dk1">
                    <a:lumMod val="65000"/>
                    <a:lumOff val="35000"/>
                  </a:schemeClr>
                </a:solidFill>
                <a:uFillTx/>
                <a:latin typeface="Open Sans"/>
                <a:ea typeface="Open Sans"/>
              </a:rPr>
              <a:t>(Meta)daten sind in einer durchsuchbaren Resource registriert</a:t>
            </a:r>
            <a:endParaRPr lang="en-US" sz="2400" b="0" strike="noStrike" spc="-1">
              <a:solidFill>
                <a:srgbClr val="00305E"/>
              </a:solidFill>
              <a:latin typeface="Open Sans"/>
            </a:endParaRPr>
          </a:p>
          <a:p>
            <a:pPr indent="0" defTabSz="914400">
              <a:lnSpc>
                <a:spcPct val="90000"/>
              </a:lnSpc>
              <a:spcBef>
                <a:spcPts val="499"/>
              </a:spcBef>
              <a:buNone/>
              <a:tabLst>
                <a:tab pos="0" algn="l"/>
              </a:tabLst>
            </a:pPr>
            <a:endParaRPr lang="en-US" sz="2400" b="0" strike="noStrike" spc="-1">
              <a:solidFill>
                <a:srgbClr val="00305E"/>
              </a:solidFill>
              <a:latin typeface="Open Sans"/>
            </a:endParaRPr>
          </a:p>
          <a:p>
            <a:pPr indent="0" defTabSz="914400">
              <a:lnSpc>
                <a:spcPct val="90000"/>
              </a:lnSpc>
              <a:spcBef>
                <a:spcPts val="1001"/>
              </a:spcBef>
              <a:buNone/>
              <a:tabLst>
                <a:tab pos="0" algn="l"/>
              </a:tabLst>
            </a:pPr>
            <a:endParaRPr lang="en-US" sz="2400" b="0" strike="noStrike" spc="-1">
              <a:solidFill>
                <a:srgbClr val="00305E"/>
              </a:solidFill>
              <a:latin typeface="Open Sans"/>
            </a:endParaRPr>
          </a:p>
          <a:p>
            <a:pPr indent="0" defTabSz="914400">
              <a:lnSpc>
                <a:spcPct val="90000"/>
              </a:lnSpc>
              <a:spcBef>
                <a:spcPts val="1001"/>
              </a:spcBef>
              <a:buNone/>
              <a:tabLst>
                <a:tab pos="0" algn="l"/>
              </a:tabLst>
            </a:pPr>
            <a:endParaRPr lang="en-US" sz="4000" b="0" strike="noStrike" spc="-1">
              <a:solidFill>
                <a:srgbClr val="00305E"/>
              </a:solidFill>
              <a:latin typeface="Open Sans"/>
            </a:endParaRPr>
          </a:p>
        </p:txBody>
      </p:sp>
      <p:sp>
        <p:nvSpPr>
          <p:cNvPr id="145" name="TextBox 3"/>
          <p:cNvSpPr/>
          <p:nvPr/>
        </p:nvSpPr>
        <p:spPr>
          <a:xfrm>
            <a:off x="2963520" y="6141240"/>
            <a:ext cx="569016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200" b="0" strike="noStrike" spc="-1">
                <a:solidFill>
                  <a:schemeClr val="dk1"/>
                </a:solidFill>
                <a:latin typeface="Calibri"/>
              </a:rPr>
              <a:t>Screenshot source: </a:t>
            </a:r>
            <a:r>
              <a:rPr lang="en-US" sz="1200" b="0" u="sng" strike="noStrike" spc="-1">
                <a:solidFill>
                  <a:schemeClr val="dk1"/>
                </a:solidFill>
                <a:uFillTx/>
                <a:latin typeface="Calibri"/>
                <a:hlinkClick r:id="rId2"/>
              </a:rPr>
              <a:t>https://www.doi.org/the-identifier/what-is-a-doi/</a:t>
            </a:r>
            <a:r>
              <a:rPr lang="en-US" sz="1200" b="0" strike="noStrike" spc="-1">
                <a:solidFill>
                  <a:schemeClr val="dk1"/>
                </a:solidFill>
                <a:latin typeface="Calibri"/>
              </a:rPr>
              <a:t> licensed </a:t>
            </a:r>
            <a:r>
              <a:rPr lang="en-US" sz="1200" b="0" u="sng" strike="noStrike" spc="-1">
                <a:solidFill>
                  <a:schemeClr val="dk1"/>
                </a:solidFill>
                <a:uFillTx/>
                <a:latin typeface="Calibri"/>
                <a:hlinkClick r:id="rId3"/>
              </a:rPr>
              <a:t>CC-BY 4.0</a:t>
            </a:r>
            <a:endParaRPr lang="de-DE" sz="1200" b="0" strike="noStrike" spc="-1">
              <a:solidFill>
                <a:srgbClr val="000000"/>
              </a:solidFill>
              <a:latin typeface="Calibri"/>
            </a:endParaRPr>
          </a:p>
          <a:p>
            <a:pPr defTabSz="914400">
              <a:lnSpc>
                <a:spcPct val="100000"/>
              </a:lnSpc>
            </a:pPr>
            <a:r>
              <a:rPr lang="en-US" sz="1200" b="0" u="sng" strike="noStrike" spc="-1">
                <a:solidFill>
                  <a:schemeClr val="dk1"/>
                </a:solidFill>
                <a:uFillTx/>
                <a:latin typeface="Calibri"/>
                <a:hlinkClick r:id="rId4"/>
              </a:rPr>
              <a:t>https://www.go-fair.org/fair-principles/</a:t>
            </a:r>
            <a:r>
              <a:rPr lang="en-US" sz="1200" b="0" strike="noStrike" spc="-1">
                <a:solidFill>
                  <a:schemeClr val="dk1"/>
                </a:solidFill>
                <a:latin typeface="Calibri"/>
              </a:rPr>
              <a:t> </a:t>
            </a:r>
            <a:endParaRPr lang="de-DE" sz="1200" b="0" strike="noStrike" spc="-1">
              <a:solidFill>
                <a:srgbClr val="000000"/>
              </a:solidFill>
              <a:latin typeface="Calibri"/>
            </a:endParaRPr>
          </a:p>
          <a:p>
            <a:pPr defTabSz="914400">
              <a:lnSpc>
                <a:spcPct val="100000"/>
              </a:lnSpc>
            </a:pPr>
            <a:r>
              <a:rPr lang="en-US" sz="1200" b="0" u="sng" strike="noStrike" spc="-1">
                <a:solidFill>
                  <a:schemeClr val="dk1"/>
                </a:solidFill>
                <a:uFillTx/>
                <a:latin typeface="Calibri"/>
                <a:hlinkClick r:id="rId5"/>
              </a:rPr>
              <a:t>https://biii.eu/introduction-3d-analysis-3d-imagej-suite</a:t>
            </a:r>
            <a:r>
              <a:rPr lang="en-US" sz="1200" b="0" strike="noStrike" spc="-1">
                <a:solidFill>
                  <a:schemeClr val="dk1"/>
                </a:solidFill>
                <a:latin typeface="Calibri"/>
              </a:rPr>
              <a:t> </a:t>
            </a:r>
            <a:endParaRPr lang="de-DE" sz="1200" b="0" strike="noStrike" spc="-1">
              <a:solidFill>
                <a:srgbClr val="000000"/>
              </a:solidFill>
              <a:latin typeface="Calibri"/>
            </a:endParaRPr>
          </a:p>
        </p:txBody>
      </p:sp>
      <p:pic>
        <p:nvPicPr>
          <p:cNvPr id="146" name="Picture 5"/>
          <p:cNvPicPr/>
          <p:nvPr/>
        </p:nvPicPr>
        <p:blipFill>
          <a:blip r:embed="rId6"/>
          <a:stretch/>
        </p:blipFill>
        <p:spPr>
          <a:xfrm>
            <a:off x="7262280" y="1349640"/>
            <a:ext cx="4036680" cy="4158720"/>
          </a:xfrm>
          <a:prstGeom prst="rect">
            <a:avLst/>
          </a:prstGeom>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277920" y="365040"/>
            <a:ext cx="9180360" cy="1325160"/>
          </a:xfrm>
          <a:prstGeom prst="rect">
            <a:avLst/>
          </a:prstGeom>
          <a:noFill/>
          <a:ln w="0">
            <a:noFill/>
          </a:ln>
        </p:spPr>
        <p:txBody>
          <a:bodyPr anchor="ctr">
            <a:normAutofit/>
          </a:bodyPr>
          <a:lstStyle/>
          <a:p>
            <a:pPr indent="0" defTabSz="914400">
              <a:lnSpc>
                <a:spcPct val="90000"/>
              </a:lnSpc>
              <a:buNone/>
            </a:pPr>
            <a:r>
              <a:rPr lang="en-US" sz="4400" b="0" strike="noStrike" spc="-1">
                <a:solidFill>
                  <a:srgbClr val="00305E"/>
                </a:solidFill>
                <a:latin typeface="Open Sans"/>
                <a:ea typeface="Open Sans"/>
              </a:rPr>
              <a:t>Universal Resource Identifiers</a:t>
            </a:r>
            <a:endParaRPr lang="en-US" sz="4400" b="0" strike="noStrike" spc="-1">
              <a:solidFill>
                <a:schemeClr val="dk1"/>
              </a:solidFill>
              <a:latin typeface="Calibri"/>
            </a:endParaRPr>
          </a:p>
        </p:txBody>
      </p:sp>
      <p:sp>
        <p:nvSpPr>
          <p:cNvPr id="148" name="PlaceHolder 2"/>
          <p:cNvSpPr>
            <a:spLocks noGrp="1"/>
          </p:cNvSpPr>
          <p:nvPr>
            <p:ph/>
          </p:nvPr>
        </p:nvSpPr>
        <p:spPr>
          <a:xfrm>
            <a:off x="277920" y="1562040"/>
            <a:ext cx="11075400" cy="4371840"/>
          </a:xfrm>
          <a:prstGeom prst="rect">
            <a:avLst/>
          </a:prstGeom>
          <a:noFill/>
          <a:ln w="0">
            <a:noFill/>
          </a:ln>
        </p:spPr>
        <p:txBody>
          <a:bodyPr anchor="t">
            <a:noAutofit/>
          </a:bodyPr>
          <a:lstStyle/>
          <a:p>
            <a:pPr marL="228600" indent="-228600" defTabSz="914400">
              <a:lnSpc>
                <a:spcPct val="90000"/>
              </a:lnSpc>
              <a:spcBef>
                <a:spcPts val="1001"/>
              </a:spcBef>
              <a:buClr>
                <a:srgbClr val="002F5E"/>
              </a:buClr>
              <a:buFont typeface="Arial"/>
              <a:buChar char="•"/>
            </a:pPr>
            <a:r>
              <a:rPr lang="en-US" sz="1800" b="0" strike="noStrike" spc="-1">
                <a:solidFill>
                  <a:srgbClr val="002F5E"/>
                </a:solidFill>
                <a:latin typeface="Open Sans"/>
                <a:ea typeface="Open Sans"/>
              </a:rPr>
              <a:t>Welche dieser Links sind </a:t>
            </a:r>
            <a:r>
              <a:rPr lang="en-US" sz="1800" b="0" i="1" strike="noStrike" spc="-1">
                <a:solidFill>
                  <a:srgbClr val="002F5E"/>
                </a:solidFill>
                <a:latin typeface="Open Sans"/>
                <a:ea typeface="Open Sans"/>
              </a:rPr>
              <a:t>URIs</a:t>
            </a:r>
            <a:r>
              <a:rPr lang="en-US" sz="1800" b="0" strike="noStrike" spc="-1">
                <a:solidFill>
                  <a:srgbClr val="002F5E"/>
                </a:solidFill>
                <a:latin typeface="Open Sans"/>
                <a:ea typeface="Open Sans"/>
              </a:rPr>
              <a:t>?</a:t>
            </a:r>
            <a:endParaRPr lang="en-US" sz="1800" b="0" strike="noStrike" spc="-1">
              <a:solidFill>
                <a:srgbClr val="00305E"/>
              </a:solidFill>
              <a:latin typeface="Open Sans"/>
            </a:endParaRPr>
          </a:p>
        </p:txBody>
      </p:sp>
      <p:sp>
        <p:nvSpPr>
          <p:cNvPr id="149" name="Rectangle 3"/>
          <p:cNvSpPr/>
          <p:nvPr/>
        </p:nvSpPr>
        <p:spPr>
          <a:xfrm>
            <a:off x="1235520" y="2157480"/>
            <a:ext cx="9720360" cy="888120"/>
          </a:xfrm>
          <a:prstGeom prst="rect">
            <a:avLst/>
          </a:prstGeom>
          <a:solidFill>
            <a:srgbClr val="FFC000"/>
          </a:solidFill>
          <a:ln>
            <a:solidFill>
              <a:srgbClr val="6F5400"/>
            </a:solidFill>
          </a:ln>
        </p:spPr>
        <p:style>
          <a:lnRef idx="2">
            <a:schemeClr val="accent4">
              <a:shade val="15000"/>
            </a:schemeClr>
          </a:lnRef>
          <a:fillRef idx="1">
            <a:schemeClr val="accent4"/>
          </a:fillRef>
          <a:effectRef idx="0">
            <a:schemeClr val="accent4"/>
          </a:effectRef>
          <a:fontRef idx="minor"/>
        </p:style>
        <p:txBody>
          <a:bodyPr lIns="90000" tIns="45000" rIns="90000" bIns="45000" anchor="ctr">
            <a:noAutofit/>
          </a:bodyPr>
          <a:lstStyle/>
          <a:p>
            <a:pPr algn="ctr" defTabSz="914400">
              <a:lnSpc>
                <a:spcPct val="100000"/>
              </a:lnSpc>
            </a:pPr>
            <a:r>
              <a:rPr lang="en-US" sz="1800" b="0" strike="noStrike" spc="-1">
                <a:solidFill>
                  <a:srgbClr val="000000"/>
                </a:solidFill>
                <a:latin typeface="Arial"/>
              </a:rPr>
              <a:t>https://twitter.com/haesleinhuepf/status/891596662782779392</a:t>
            </a:r>
            <a:endParaRPr lang="de-DE" sz="1800" b="0" strike="noStrike" spc="-1">
              <a:solidFill>
                <a:srgbClr val="000000"/>
              </a:solidFill>
              <a:latin typeface="Calibri"/>
            </a:endParaRPr>
          </a:p>
        </p:txBody>
      </p:sp>
      <p:sp>
        <p:nvSpPr>
          <p:cNvPr id="150" name="Rectangle 4"/>
          <p:cNvSpPr/>
          <p:nvPr/>
        </p:nvSpPr>
        <p:spPr>
          <a:xfrm>
            <a:off x="1237680" y="3150360"/>
            <a:ext cx="9720360" cy="888120"/>
          </a:xfrm>
          <a:prstGeom prst="rect">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rgbClr val="000000"/>
                </a:solidFill>
                <a:latin typeface="Arial"/>
              </a:rPr>
              <a:t>https://doi.org/10.5281/zenodo.28325</a:t>
            </a:r>
            <a:endParaRPr lang="de-DE" sz="1800" b="0" strike="noStrike" spc="-1">
              <a:solidFill>
                <a:srgbClr val="000000"/>
              </a:solidFill>
              <a:latin typeface="Calibri"/>
            </a:endParaRPr>
          </a:p>
        </p:txBody>
      </p:sp>
      <p:sp>
        <p:nvSpPr>
          <p:cNvPr id="151" name="Rectangle 5"/>
          <p:cNvSpPr/>
          <p:nvPr/>
        </p:nvSpPr>
        <p:spPr>
          <a:xfrm>
            <a:off x="1235520" y="4143600"/>
            <a:ext cx="9720360" cy="888120"/>
          </a:xfrm>
          <a:prstGeom prst="rect">
            <a:avLst/>
          </a:prstGeom>
          <a:solidFill>
            <a:srgbClr val="70AD47"/>
          </a:solidFill>
          <a:ln>
            <a:solidFill>
              <a:srgbClr val="314B1F"/>
            </a:solid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r>
              <a:rPr lang="en-US" sz="1800" b="0" strike="noStrike" spc="-1">
                <a:solidFill>
                  <a:srgbClr val="000000"/>
                </a:solidFill>
                <a:latin typeface="Arial"/>
              </a:rPr>
              <a:t>https://opendata.leipzig.de/dataset/vornamenstatistik-2023</a:t>
            </a:r>
            <a:endParaRPr lang="de-DE" sz="1800" b="0" strike="noStrike" spc="-1">
              <a:solidFill>
                <a:srgbClr val="000000"/>
              </a:solidFill>
              <a:latin typeface="Calibri"/>
            </a:endParaRPr>
          </a:p>
        </p:txBody>
      </p:sp>
      <p:sp>
        <p:nvSpPr>
          <p:cNvPr id="152" name="Rectangle 6"/>
          <p:cNvSpPr/>
          <p:nvPr/>
        </p:nvSpPr>
        <p:spPr>
          <a:xfrm>
            <a:off x="1235520" y="5136480"/>
            <a:ext cx="9720360" cy="888120"/>
          </a:xfrm>
          <a:prstGeom prst="rect">
            <a:avLst/>
          </a:prstGeom>
          <a:solidFill>
            <a:srgbClr val="ED7D31"/>
          </a:solidFill>
          <a:ln>
            <a:solidFill>
              <a:srgbClr val="673615"/>
            </a:solid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lstStyle/>
          <a:p>
            <a:pPr algn="ctr" defTabSz="914400">
              <a:lnSpc>
                <a:spcPct val="100000"/>
              </a:lnSpc>
            </a:pPr>
            <a:r>
              <a:rPr lang="en-US" sz="1800" b="0" strike="noStrike" spc="-1">
                <a:solidFill>
                  <a:srgbClr val="000000"/>
                </a:solidFill>
                <a:latin typeface="Arial"/>
              </a:rPr>
              <a:t>https://www.leipzig.de/</a:t>
            </a:r>
            <a:endParaRPr lang="de-DE" sz="18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277920" y="365040"/>
            <a:ext cx="9180360" cy="1325160"/>
          </a:xfrm>
          <a:prstGeom prst="rect">
            <a:avLst/>
          </a:prstGeom>
          <a:noFill/>
          <a:ln w="0">
            <a:noFill/>
          </a:ln>
        </p:spPr>
        <p:txBody>
          <a:bodyPr anchor="ctr">
            <a:normAutofit/>
          </a:bodyPr>
          <a:lstStyle/>
          <a:p>
            <a:pPr indent="0" defTabSz="914400">
              <a:lnSpc>
                <a:spcPct val="90000"/>
              </a:lnSpc>
              <a:buNone/>
            </a:pPr>
            <a:r>
              <a:rPr lang="en-US" sz="4400" b="0" strike="noStrike" spc="-1">
                <a:solidFill>
                  <a:srgbClr val="00305E"/>
                </a:solidFill>
                <a:latin typeface="Open Sans"/>
                <a:ea typeface="Open Sans"/>
              </a:rPr>
              <a:t>Digital Object Identifier</a:t>
            </a:r>
            <a:endParaRPr lang="en-US" sz="4400" b="0" strike="noStrike" spc="-1">
              <a:solidFill>
                <a:schemeClr val="dk1"/>
              </a:solidFill>
              <a:latin typeface="Calibri"/>
            </a:endParaRPr>
          </a:p>
        </p:txBody>
      </p:sp>
      <p:sp>
        <p:nvSpPr>
          <p:cNvPr id="154" name="PlaceHolder 2"/>
          <p:cNvSpPr>
            <a:spLocks noGrp="1"/>
          </p:cNvSpPr>
          <p:nvPr>
            <p:ph/>
          </p:nvPr>
        </p:nvSpPr>
        <p:spPr>
          <a:xfrm>
            <a:off x="277920" y="1562040"/>
            <a:ext cx="11075400" cy="4371840"/>
          </a:xfrm>
          <a:prstGeom prst="rect">
            <a:avLst/>
          </a:prstGeom>
          <a:noFill/>
          <a:ln w="0">
            <a:noFill/>
          </a:ln>
        </p:spPr>
        <p:txBody>
          <a:bodyPr anchor="t">
            <a:noAutofit/>
          </a:bodyPr>
          <a:lstStyle/>
          <a:p>
            <a:pPr marL="228600" indent="-228600" defTabSz="914400">
              <a:lnSpc>
                <a:spcPct val="90000"/>
              </a:lnSpc>
              <a:spcBef>
                <a:spcPts val="1001"/>
              </a:spcBef>
              <a:buClr>
                <a:srgbClr val="002F5E"/>
              </a:buClr>
              <a:buFont typeface="Arial"/>
              <a:buChar char="•"/>
            </a:pPr>
            <a:r>
              <a:rPr lang="en-US" sz="1800" b="0" strike="noStrike" spc="-1">
                <a:solidFill>
                  <a:srgbClr val="002F5E"/>
                </a:solidFill>
                <a:latin typeface="Open Sans"/>
                <a:ea typeface="Open Sans"/>
              </a:rPr>
              <a:t>Welche dieser Links sind Digital Object Identifier?</a:t>
            </a:r>
            <a:endParaRPr lang="en-US" sz="1800" b="0" strike="noStrike" spc="-1">
              <a:solidFill>
                <a:srgbClr val="00305E"/>
              </a:solidFill>
              <a:latin typeface="Open Sans"/>
            </a:endParaRPr>
          </a:p>
        </p:txBody>
      </p:sp>
      <p:sp>
        <p:nvSpPr>
          <p:cNvPr id="155" name="Rectangle 3"/>
          <p:cNvSpPr/>
          <p:nvPr/>
        </p:nvSpPr>
        <p:spPr>
          <a:xfrm>
            <a:off x="1235520" y="2157480"/>
            <a:ext cx="9720360" cy="888120"/>
          </a:xfrm>
          <a:prstGeom prst="rect">
            <a:avLst/>
          </a:prstGeom>
          <a:solidFill>
            <a:srgbClr val="FFC000"/>
          </a:solidFill>
          <a:ln>
            <a:solidFill>
              <a:srgbClr val="6F5400"/>
            </a:solidFill>
          </a:ln>
        </p:spPr>
        <p:style>
          <a:lnRef idx="2">
            <a:schemeClr val="accent4">
              <a:shade val="15000"/>
            </a:schemeClr>
          </a:lnRef>
          <a:fillRef idx="1">
            <a:schemeClr val="accent4"/>
          </a:fillRef>
          <a:effectRef idx="0">
            <a:schemeClr val="accent4"/>
          </a:effectRef>
          <a:fontRef idx="minor"/>
        </p:style>
        <p:txBody>
          <a:bodyPr lIns="90000" tIns="45000" rIns="90000" bIns="45000" anchor="ctr">
            <a:noAutofit/>
          </a:bodyPr>
          <a:lstStyle/>
          <a:p>
            <a:pPr algn="ctr" defTabSz="914400">
              <a:lnSpc>
                <a:spcPct val="100000"/>
              </a:lnSpc>
            </a:pPr>
            <a:r>
              <a:rPr lang="en-US" sz="1800" b="0" strike="noStrike" spc="-1">
                <a:solidFill>
                  <a:srgbClr val="000000"/>
                </a:solidFill>
                <a:latin typeface="Arial"/>
              </a:rPr>
              <a:t>https://twitter.com/haesleinhuepf/status/891596662782779392</a:t>
            </a:r>
            <a:endParaRPr lang="de-DE" sz="1800" b="0" strike="noStrike" spc="-1">
              <a:solidFill>
                <a:srgbClr val="000000"/>
              </a:solidFill>
              <a:latin typeface="Calibri"/>
            </a:endParaRPr>
          </a:p>
        </p:txBody>
      </p:sp>
      <p:sp>
        <p:nvSpPr>
          <p:cNvPr id="156" name="Rectangle 4"/>
          <p:cNvSpPr/>
          <p:nvPr/>
        </p:nvSpPr>
        <p:spPr>
          <a:xfrm>
            <a:off x="1237680" y="3150360"/>
            <a:ext cx="9720360" cy="888120"/>
          </a:xfrm>
          <a:prstGeom prst="rect">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rgbClr val="000000"/>
                </a:solidFill>
                <a:latin typeface="Arial"/>
              </a:rPr>
              <a:t>https://doi.org/10.5281/zenodo.28325</a:t>
            </a:r>
            <a:endParaRPr lang="de-DE" sz="1800" b="0" strike="noStrike" spc="-1">
              <a:solidFill>
                <a:srgbClr val="000000"/>
              </a:solidFill>
              <a:latin typeface="Calibri"/>
            </a:endParaRPr>
          </a:p>
        </p:txBody>
      </p:sp>
      <p:sp>
        <p:nvSpPr>
          <p:cNvPr id="157" name="Rectangle 5"/>
          <p:cNvSpPr/>
          <p:nvPr/>
        </p:nvSpPr>
        <p:spPr>
          <a:xfrm>
            <a:off x="1235520" y="4143600"/>
            <a:ext cx="9720360" cy="888120"/>
          </a:xfrm>
          <a:prstGeom prst="rect">
            <a:avLst/>
          </a:prstGeom>
          <a:solidFill>
            <a:srgbClr val="70AD47"/>
          </a:solidFill>
          <a:ln>
            <a:solidFill>
              <a:srgbClr val="314B1F"/>
            </a:solid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r>
              <a:rPr lang="en-US" sz="1800" b="0" strike="noStrike" spc="-1">
                <a:solidFill>
                  <a:srgbClr val="000000"/>
                </a:solidFill>
                <a:latin typeface="Arial"/>
              </a:rPr>
              <a:t>https://opendata.leipzig.de/dataset/vornamenstatistik-2023</a:t>
            </a:r>
            <a:endParaRPr lang="de-DE" sz="1800" b="0" strike="noStrike" spc="-1">
              <a:solidFill>
                <a:srgbClr val="000000"/>
              </a:solidFill>
              <a:latin typeface="Calibri"/>
            </a:endParaRPr>
          </a:p>
        </p:txBody>
      </p:sp>
      <p:sp>
        <p:nvSpPr>
          <p:cNvPr id="158" name="Rectangle 6"/>
          <p:cNvSpPr/>
          <p:nvPr/>
        </p:nvSpPr>
        <p:spPr>
          <a:xfrm>
            <a:off x="1235520" y="5136480"/>
            <a:ext cx="9720360" cy="888120"/>
          </a:xfrm>
          <a:prstGeom prst="rect">
            <a:avLst/>
          </a:prstGeom>
          <a:solidFill>
            <a:srgbClr val="ED7D31"/>
          </a:solidFill>
          <a:ln>
            <a:solidFill>
              <a:srgbClr val="673615"/>
            </a:solid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lstStyle/>
          <a:p>
            <a:pPr algn="ctr" defTabSz="914400">
              <a:lnSpc>
                <a:spcPct val="100000"/>
              </a:lnSpc>
            </a:pPr>
            <a:r>
              <a:rPr lang="en-US" sz="1800" b="0" strike="noStrike" spc="-1">
                <a:solidFill>
                  <a:srgbClr val="000000"/>
                </a:solidFill>
                <a:latin typeface="Arial"/>
              </a:rPr>
              <a:t>https://www.leipzig.de/</a:t>
            </a:r>
            <a:endParaRPr lang="de-DE" sz="18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277920" y="365040"/>
            <a:ext cx="9180360" cy="1325160"/>
          </a:xfrm>
          <a:prstGeom prst="rect">
            <a:avLst/>
          </a:prstGeom>
          <a:noFill/>
          <a:ln w="0">
            <a:noFill/>
          </a:ln>
        </p:spPr>
        <p:txBody>
          <a:bodyPr anchor="ctr">
            <a:normAutofit/>
          </a:bodyPr>
          <a:lstStyle/>
          <a:p>
            <a:pPr indent="0" defTabSz="914400">
              <a:lnSpc>
                <a:spcPct val="90000"/>
              </a:lnSpc>
              <a:buNone/>
            </a:pPr>
            <a:r>
              <a:rPr lang="en-US" sz="4400" b="0" strike="noStrike" spc="-1">
                <a:solidFill>
                  <a:srgbClr val="00305E"/>
                </a:solidFill>
                <a:latin typeface="Open Sans"/>
                <a:ea typeface="Open Sans"/>
              </a:rPr>
              <a:t>Resource Identifiers</a:t>
            </a:r>
            <a:endParaRPr lang="en-US" sz="4400" b="0" strike="noStrike" spc="-1">
              <a:solidFill>
                <a:schemeClr val="dk1"/>
              </a:solidFill>
              <a:latin typeface="Calibri"/>
            </a:endParaRPr>
          </a:p>
        </p:txBody>
      </p:sp>
      <p:sp>
        <p:nvSpPr>
          <p:cNvPr id="160" name="PlaceHolder 2"/>
          <p:cNvSpPr>
            <a:spLocks noGrp="1"/>
          </p:cNvSpPr>
          <p:nvPr>
            <p:ph/>
          </p:nvPr>
        </p:nvSpPr>
        <p:spPr>
          <a:xfrm>
            <a:off x="277920" y="1825560"/>
            <a:ext cx="3163320" cy="2680200"/>
          </a:xfrm>
          <a:prstGeom prst="rect">
            <a:avLst/>
          </a:prstGeom>
          <a:noFill/>
          <a:ln w="0">
            <a:noFill/>
          </a:ln>
        </p:spPr>
        <p:txBody>
          <a:bodyPr anchor="t">
            <a:normAutofit/>
          </a:bodyPr>
          <a:lstStyle/>
          <a:p>
            <a:pPr marL="228600" indent="-228600" defTabSz="914400">
              <a:lnSpc>
                <a:spcPct val="90000"/>
              </a:lnSpc>
              <a:spcBef>
                <a:spcPts val="1001"/>
              </a:spcBef>
              <a:buClr>
                <a:srgbClr val="00305E"/>
              </a:buClr>
              <a:buFont typeface="Arial"/>
              <a:buChar char="•"/>
            </a:pPr>
            <a:r>
              <a:rPr lang="en-US" sz="2800" b="0" strike="noStrike" spc="-1" dirty="0">
                <a:solidFill>
                  <a:srgbClr val="00305E"/>
                </a:solidFill>
                <a:latin typeface="Open Sans"/>
                <a:ea typeface="Open Sans"/>
              </a:rPr>
              <a:t>Unique Identifier </a:t>
            </a:r>
            <a:r>
              <a:rPr lang="en-US" sz="2800" b="0" strike="noStrike" spc="-1" dirty="0" err="1">
                <a:solidFill>
                  <a:srgbClr val="00305E"/>
                </a:solidFill>
                <a:latin typeface="Open Sans"/>
                <a:ea typeface="Open Sans"/>
              </a:rPr>
              <a:t>zeigen</a:t>
            </a:r>
            <a:r>
              <a:rPr lang="en-US" sz="2800" b="0" strike="noStrike" spc="-1" dirty="0">
                <a:solidFill>
                  <a:srgbClr val="00305E"/>
                </a:solidFill>
                <a:latin typeface="Open Sans"/>
                <a:ea typeface="Open Sans"/>
              </a:rPr>
              <a:t> </a:t>
            </a:r>
            <a:r>
              <a:rPr lang="en-US" sz="2800" b="0" strike="noStrike" spc="-1" dirty="0" err="1">
                <a:solidFill>
                  <a:srgbClr val="00305E"/>
                </a:solidFill>
                <a:latin typeface="Open Sans"/>
                <a:ea typeface="Open Sans"/>
              </a:rPr>
              <a:t>immer</a:t>
            </a:r>
            <a:r>
              <a:rPr lang="en-US" sz="2800" b="0" strike="noStrike" spc="-1" dirty="0">
                <a:solidFill>
                  <a:srgbClr val="00305E"/>
                </a:solidFill>
                <a:latin typeface="Open Sans"/>
                <a:ea typeface="Open Sans"/>
              </a:rPr>
              <a:t> auf die </a:t>
            </a:r>
            <a:r>
              <a:rPr lang="en-US" sz="2800" b="0" strike="noStrike" spc="-1" dirty="0" err="1">
                <a:solidFill>
                  <a:srgbClr val="00305E"/>
                </a:solidFill>
                <a:latin typeface="Open Sans"/>
                <a:ea typeface="Open Sans"/>
              </a:rPr>
              <a:t>gleichen</a:t>
            </a:r>
            <a:r>
              <a:rPr lang="en-US" sz="2800" b="0" strike="noStrike" spc="-1" dirty="0">
                <a:solidFill>
                  <a:srgbClr val="00305E"/>
                </a:solidFill>
                <a:latin typeface="Open Sans"/>
                <a:ea typeface="Open Sans"/>
              </a:rPr>
              <a:t> Daten</a:t>
            </a:r>
            <a:endParaRPr lang="en-US" sz="2800" b="0" strike="noStrike" spc="-1" dirty="0">
              <a:solidFill>
                <a:srgbClr val="00305E"/>
              </a:solidFill>
              <a:latin typeface="Open Sans"/>
            </a:endParaRPr>
          </a:p>
        </p:txBody>
      </p:sp>
      <p:pic>
        <p:nvPicPr>
          <p:cNvPr id="161" name="Picture 5"/>
          <p:cNvPicPr/>
          <p:nvPr/>
        </p:nvPicPr>
        <p:blipFill>
          <a:blip r:embed="rId2"/>
          <a:stretch/>
        </p:blipFill>
        <p:spPr>
          <a:xfrm>
            <a:off x="3736560" y="1690560"/>
            <a:ext cx="4718880" cy="4243320"/>
          </a:xfrm>
          <a:prstGeom prst="rect">
            <a:avLst/>
          </a:prstGeom>
          <a:ln w="0">
            <a:noFill/>
          </a:ln>
        </p:spPr>
      </p:pic>
      <p:sp>
        <p:nvSpPr>
          <p:cNvPr id="162" name="TextBox 7"/>
          <p:cNvSpPr/>
          <p:nvPr/>
        </p:nvSpPr>
        <p:spPr>
          <a:xfrm>
            <a:off x="3935160" y="6169680"/>
            <a:ext cx="36190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sng" strike="noStrike" spc="-1">
                <a:solidFill>
                  <a:schemeClr val="dk1"/>
                </a:solidFill>
                <a:uFillTx/>
                <a:latin typeface="Calibri"/>
                <a:hlinkClick r:id="rId3"/>
              </a:rPr>
              <a:t>https://opendata.leipzig.de/dataset/strassennetz-stadt-leipzig</a:t>
            </a:r>
            <a:r>
              <a:rPr lang="en-US" sz="1800" b="0" strike="noStrike" spc="-1">
                <a:solidFill>
                  <a:schemeClr val="dk1"/>
                </a:solidFill>
                <a:latin typeface="Calibri"/>
              </a:rPr>
              <a:t> </a:t>
            </a:r>
            <a:endParaRPr lang="de-DE" sz="1800" b="0" strike="noStrike" spc="-1">
              <a:solidFill>
                <a:srgbClr val="000000"/>
              </a:solidFill>
              <a:latin typeface="Calibri"/>
            </a:endParaRPr>
          </a:p>
        </p:txBody>
      </p:sp>
      <p:pic>
        <p:nvPicPr>
          <p:cNvPr id="163" name="Picture 8"/>
          <p:cNvPicPr/>
          <p:nvPr/>
        </p:nvPicPr>
        <p:blipFill>
          <a:blip r:embed="rId2"/>
          <a:srcRect l="28524" t="90461" r="29494"/>
          <a:stretch/>
        </p:blipFill>
        <p:spPr>
          <a:xfrm>
            <a:off x="7886880" y="3678480"/>
            <a:ext cx="4051080" cy="827280"/>
          </a:xfrm>
          <a:prstGeom prst="rect">
            <a:avLst/>
          </a:prstGeom>
          <a:ln w="0">
            <a:solidFill>
              <a:srgbClr val="44546A">
                <a:lumMod val="75000"/>
              </a:srgbClr>
            </a:solidFill>
          </a:ln>
          <a:effectLst>
            <a:outerShdw blurRad="50760" dist="37674" dir="2700000" algn="tl" rotWithShape="0">
              <a:srgbClr val="000000">
                <a:alpha val="40000"/>
              </a:srgbClr>
            </a:outerShdw>
          </a:effectLst>
        </p:spPr>
      </p:pic>
      <p:cxnSp>
        <p:nvCxnSpPr>
          <p:cNvPr id="164" name="Straight Connector 10"/>
          <p:cNvCxnSpPr>
            <a:cxnSpLocks/>
          </p:cNvCxnSpPr>
          <p:nvPr/>
        </p:nvCxnSpPr>
        <p:spPr>
          <a:xfrm flipV="1">
            <a:off x="5159829" y="3678480"/>
            <a:ext cx="2727051" cy="1834740"/>
          </a:xfrm>
          <a:prstGeom prst="straightConnector1">
            <a:avLst/>
          </a:prstGeom>
          <a:ln>
            <a:solidFill>
              <a:srgbClr val="4472C4"/>
            </a:solidFill>
          </a:ln>
        </p:spPr>
      </p:cxnSp>
      <p:cxnSp>
        <p:nvCxnSpPr>
          <p:cNvPr id="165" name="Straight Connector 11"/>
          <p:cNvCxnSpPr>
            <a:cxnSpLocks/>
          </p:cNvCxnSpPr>
          <p:nvPr/>
        </p:nvCxnSpPr>
        <p:spPr>
          <a:xfrm flipV="1">
            <a:off x="7356021" y="4506120"/>
            <a:ext cx="4582299" cy="1427580"/>
          </a:xfrm>
          <a:prstGeom prst="straightConnector1">
            <a:avLst/>
          </a:prstGeom>
          <a:ln>
            <a:solidFill>
              <a:srgbClr val="4472C4"/>
            </a:solidFill>
          </a:ln>
        </p:spPr>
      </p:cxnSp>
      <p:sp>
        <p:nvSpPr>
          <p:cNvPr id="166" name="Speech Bubble: Rectangle 13"/>
          <p:cNvSpPr/>
          <p:nvPr/>
        </p:nvSpPr>
        <p:spPr>
          <a:xfrm>
            <a:off x="9817200" y="5092560"/>
            <a:ext cx="1663200" cy="841320"/>
          </a:xfrm>
          <a:prstGeom prst="wedgeRectCallout">
            <a:avLst>
              <a:gd name="adj1" fmla="val -178446"/>
              <a:gd name="adj2" fmla="val 95581"/>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chemeClr val="lt1"/>
                </a:solidFill>
                <a:latin typeface="Calibri"/>
              </a:rPr>
              <a:t>Das ist also kein Unique Identifier</a:t>
            </a:r>
            <a:endParaRPr lang="de-DE" sz="18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Resource Identifiers</a:t>
            </a:r>
            <a:endParaRPr lang="en-US" sz="4400" b="0" strike="noStrike" spc="-1">
              <a:solidFill>
                <a:schemeClr val="dk1"/>
              </a:solidFill>
              <a:latin typeface="Calibri"/>
            </a:endParaRPr>
          </a:p>
        </p:txBody>
      </p:sp>
      <p:pic>
        <p:nvPicPr>
          <p:cNvPr id="168" name="Content Placeholder 4"/>
          <p:cNvPicPr/>
          <p:nvPr/>
        </p:nvPicPr>
        <p:blipFill>
          <a:blip r:embed="rId2"/>
          <a:srcRect b="24806"/>
          <a:stretch/>
        </p:blipFill>
        <p:spPr>
          <a:xfrm>
            <a:off x="1062000" y="1478880"/>
            <a:ext cx="8525880" cy="4502520"/>
          </a:xfrm>
          <a:prstGeom prst="rect">
            <a:avLst/>
          </a:prstGeom>
          <a:ln w="0">
            <a:noFill/>
          </a:ln>
        </p:spPr>
      </p:pic>
      <p:sp>
        <p:nvSpPr>
          <p:cNvPr id="169" name="Speech Bubble: Rectangle 5"/>
          <p:cNvSpPr/>
          <p:nvPr/>
        </p:nvSpPr>
        <p:spPr>
          <a:xfrm>
            <a:off x="7010280" y="2438280"/>
            <a:ext cx="3187440" cy="1587240"/>
          </a:xfrm>
          <a:prstGeom prst="wedgeRectCallout">
            <a:avLst>
              <a:gd name="adj1" fmla="val -70634"/>
              <a:gd name="adj2" fmla="val -79100"/>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2800" b="0" strike="noStrike" spc="-1">
                <a:solidFill>
                  <a:schemeClr val="lt1"/>
                </a:solidFill>
                <a:latin typeface="Calibri"/>
              </a:rPr>
              <a:t>Technisch gesehen ist das kein URI</a:t>
            </a:r>
            <a:endParaRPr lang="de-DE" sz="2800" b="0" strike="noStrike" spc="-1">
              <a:solidFill>
                <a:srgbClr val="000000"/>
              </a:solidFill>
              <a:latin typeface="Calibri"/>
            </a:endParaRPr>
          </a:p>
        </p:txBody>
      </p:sp>
      <p:sp>
        <p:nvSpPr>
          <p:cNvPr id="170" name="Speech Bubble: Rectangle 6"/>
          <p:cNvSpPr/>
          <p:nvPr/>
        </p:nvSpPr>
        <p:spPr>
          <a:xfrm>
            <a:off x="8889840" y="4394160"/>
            <a:ext cx="3187440" cy="1587240"/>
          </a:xfrm>
          <a:prstGeom prst="wedgeRectCallout">
            <a:avLst>
              <a:gd name="adj1" fmla="val -70634"/>
              <a:gd name="adj2" fmla="val -79100"/>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2400" b="0" strike="noStrike" spc="-1">
                <a:solidFill>
                  <a:schemeClr val="lt1"/>
                </a:solidFill>
                <a:latin typeface="Calibri"/>
              </a:rPr>
              <a:t>Moeglicherweise ist er aber nicht in einer globalen Resource registriert.</a:t>
            </a:r>
            <a:endParaRPr lang="de-DE" sz="2400" b="0" strike="noStrike" spc="-1">
              <a:solidFill>
                <a:srgbClr val="000000"/>
              </a:solidFill>
              <a:latin typeface="Calibri"/>
            </a:endParaRPr>
          </a:p>
        </p:txBody>
      </p:sp>
      <p:sp>
        <p:nvSpPr>
          <p:cNvPr id="171" name="TextBox 9"/>
          <p:cNvSpPr/>
          <p:nvPr/>
        </p:nvSpPr>
        <p:spPr>
          <a:xfrm>
            <a:off x="2486160" y="6121440"/>
            <a:ext cx="5895720" cy="66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200" b="0" strike="noStrike" spc="-1">
                <a:solidFill>
                  <a:schemeClr val="dk1"/>
                </a:solidFill>
                <a:latin typeface="Calibri"/>
              </a:rPr>
              <a:t>Quelle: Verkehrs und Tiefbauamt Leipzig, </a:t>
            </a:r>
            <a:r>
              <a:rPr lang="en-US" sz="1200" b="0" u="sng" strike="noStrike" spc="-1">
                <a:solidFill>
                  <a:schemeClr val="dk1"/>
                </a:solidFill>
                <a:uFillTx/>
                <a:latin typeface="Calibri"/>
                <a:hlinkClick r:id="rId3"/>
              </a:rPr>
              <a:t>https://opendata.leipzig.de/dataset/strassennetz-stadt-leipzig/resource/28e48a6e-9ae0-49c2-a86a-fa85b47cf4c0</a:t>
            </a:r>
            <a:r>
              <a:rPr lang="en-US" sz="1200" b="0" strike="noStrike" spc="-1">
                <a:solidFill>
                  <a:schemeClr val="dk1"/>
                </a:solidFill>
                <a:latin typeface="Calibri"/>
              </a:rPr>
              <a:t> Lizenz: </a:t>
            </a:r>
            <a:r>
              <a:rPr lang="de-DE" sz="1200" b="0" strike="noStrike" spc="-1">
                <a:solidFill>
                  <a:srgbClr val="000000"/>
                </a:solidFill>
                <a:latin typeface="Crimson Text"/>
              </a:rPr>
              <a:t>Datenlizenz Deutschland dl-de/by-2-0 </a:t>
            </a:r>
            <a:r>
              <a:rPr lang="de-DE" sz="1200" b="0" u="sng" strike="noStrike" spc="-1">
                <a:solidFill>
                  <a:srgbClr val="0563C1"/>
                </a:solidFill>
                <a:uFillTx/>
                <a:latin typeface="Crimson Text"/>
                <a:hlinkClick r:id="rId4"/>
              </a:rPr>
              <a:t>www.govdata.de/dl-de/by-2-0</a:t>
            </a:r>
            <a:r>
              <a:rPr lang="de-DE" sz="1200" b="0" strike="noStrike" spc="-1">
                <a:solidFill>
                  <a:srgbClr val="000000"/>
                </a:solidFill>
                <a:latin typeface="Crimson Text"/>
              </a:rPr>
              <a:t> </a:t>
            </a:r>
            <a:endParaRPr lang="de-DE" sz="12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Findbarkeit</a:t>
            </a:r>
            <a:endParaRPr lang="en-US" sz="6600" b="0" strike="noStrike" spc="-1">
              <a:solidFill>
                <a:schemeClr val="dk1"/>
              </a:solidFill>
              <a:latin typeface="Calibri"/>
            </a:endParaRPr>
          </a:p>
        </p:txBody>
      </p:sp>
      <p:sp>
        <p:nvSpPr>
          <p:cNvPr id="173" name="PlaceHolder 2"/>
          <p:cNvSpPr>
            <a:spLocks noGrp="1"/>
          </p:cNvSpPr>
          <p:nvPr>
            <p:ph/>
          </p:nvPr>
        </p:nvSpPr>
        <p:spPr>
          <a:xfrm>
            <a:off x="457200" y="1282680"/>
            <a:ext cx="11455200" cy="4609800"/>
          </a:xfrm>
          <a:prstGeom prst="rect">
            <a:avLst/>
          </a:prstGeom>
          <a:noFill/>
          <a:ln w="0">
            <a:noFill/>
          </a:ln>
        </p:spPr>
        <p:txBody>
          <a:bodyPr anchor="t">
            <a:normAutofit/>
          </a:bodyPr>
          <a:lstStyle/>
          <a:p>
            <a:pPr marL="228600" indent="-228600" defTabSz="914400">
              <a:lnSpc>
                <a:spcPct val="90000"/>
              </a:lnSpc>
              <a:spcBef>
                <a:spcPts val="1001"/>
              </a:spcBef>
              <a:buClr>
                <a:srgbClr val="595959"/>
              </a:buClr>
              <a:buFont typeface="Arial"/>
              <a:buChar char="•"/>
            </a:pPr>
            <a:r>
              <a:rPr lang="en-US" sz="3200" b="0" strike="noStrike" spc="-1">
                <a:solidFill>
                  <a:schemeClr val="dk1">
                    <a:lumMod val="65000"/>
                    <a:lumOff val="35000"/>
                  </a:schemeClr>
                </a:solidFill>
                <a:latin typeface="Open Sans"/>
                <a:ea typeface="Open Sans"/>
              </a:rPr>
              <a:t>Unser zukuenftiges Selbst wird uns danken.</a:t>
            </a:r>
            <a:endParaRPr lang="en-US" sz="3200" b="0" strike="noStrike" spc="-1">
              <a:solidFill>
                <a:srgbClr val="00305E"/>
              </a:solidFill>
              <a:latin typeface="Open Sans"/>
            </a:endParaRPr>
          </a:p>
          <a:p>
            <a:pPr indent="0" defTabSz="914400">
              <a:lnSpc>
                <a:spcPct val="90000"/>
              </a:lnSpc>
              <a:spcBef>
                <a:spcPts val="1001"/>
              </a:spcBef>
              <a:buNone/>
            </a:pPr>
            <a:endParaRPr lang="en-US" sz="3200" b="0" strike="noStrike" spc="-1">
              <a:solidFill>
                <a:srgbClr val="00305E"/>
              </a:solidFill>
              <a:latin typeface="Open Sans"/>
            </a:endParaRPr>
          </a:p>
          <a:p>
            <a:pPr indent="0" defTabSz="914400">
              <a:lnSpc>
                <a:spcPct val="90000"/>
              </a:lnSpc>
              <a:spcBef>
                <a:spcPts val="1001"/>
              </a:spcBef>
              <a:buNone/>
            </a:pPr>
            <a:endParaRPr lang="en-US" sz="3200" b="0" strike="noStrike" spc="-1">
              <a:solidFill>
                <a:srgbClr val="00305E"/>
              </a:solidFill>
              <a:latin typeface="Open Sans"/>
            </a:endParaRPr>
          </a:p>
        </p:txBody>
      </p:sp>
      <p:pic>
        <p:nvPicPr>
          <p:cNvPr id="174" name="Picture 4"/>
          <p:cNvPicPr/>
          <p:nvPr/>
        </p:nvPicPr>
        <p:blipFill>
          <a:blip r:embed="rId2"/>
          <a:stretch/>
        </p:blipFill>
        <p:spPr>
          <a:xfrm>
            <a:off x="5742720" y="2055240"/>
            <a:ext cx="6246720" cy="3855960"/>
          </a:xfrm>
          <a:prstGeom prst="rect">
            <a:avLst/>
          </a:prstGeom>
          <a:ln w="0">
            <a:noFill/>
          </a:ln>
        </p:spPr>
      </p:pic>
      <p:sp>
        <p:nvSpPr>
          <p:cNvPr id="175" name="TextBox 6"/>
          <p:cNvSpPr/>
          <p:nvPr/>
        </p:nvSpPr>
        <p:spPr>
          <a:xfrm>
            <a:off x="3290040" y="6258960"/>
            <a:ext cx="721512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sng" strike="noStrike" spc="-1">
                <a:solidFill>
                  <a:schemeClr val="dk1"/>
                </a:solidFill>
                <a:uFillTx/>
                <a:latin typeface="Calibri"/>
                <a:hlinkClick r:id="rId3"/>
              </a:rPr>
              <a:t>https://doi.org/10.7490/f1000research.1118579.1</a:t>
            </a:r>
            <a:r>
              <a:rPr lang="en-US" sz="1800" b="0" strike="noStrike" spc="-1">
                <a:solidFill>
                  <a:schemeClr val="dk1"/>
                </a:solidFill>
                <a:latin typeface="Calibri"/>
              </a:rPr>
              <a:t> </a:t>
            </a:r>
            <a:endParaRPr lang="de-DE" sz="1800" b="0" strike="noStrike" spc="-1">
              <a:solidFill>
                <a:srgbClr val="000000"/>
              </a:solidFill>
              <a:latin typeface="Calibri"/>
            </a:endParaRPr>
          </a:p>
        </p:txBody>
      </p:sp>
      <p:sp>
        <p:nvSpPr>
          <p:cNvPr id="176" name="Speech Bubble: Rectangle 7"/>
          <p:cNvSpPr/>
          <p:nvPr/>
        </p:nvSpPr>
        <p:spPr>
          <a:xfrm>
            <a:off x="986760" y="2195640"/>
            <a:ext cx="3013200" cy="1189080"/>
          </a:xfrm>
          <a:prstGeom prst="wedgeRectCallout">
            <a:avLst>
              <a:gd name="adj1" fmla="val -56395"/>
              <a:gd name="adj2" fmla="val 44127"/>
            </a:avLst>
          </a:prstGeom>
          <a:solidFill>
            <a:schemeClr val="bg1"/>
          </a:solidFill>
          <a:ln>
            <a:solidFill>
              <a:srgbClr val="002060"/>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2400" b="0" strike="noStrike" spc="-1">
                <a:solidFill>
                  <a:schemeClr val="dk1"/>
                </a:solidFill>
                <a:latin typeface="Calibri"/>
              </a:rPr>
              <a:t>Kannst Du Dich noch an deinen Vortrag in 2021 erinnern?</a:t>
            </a:r>
            <a:endParaRPr lang="de-DE" sz="2400" b="0" strike="noStrike" spc="-1">
              <a:solidFill>
                <a:srgbClr val="000000"/>
              </a:solidFill>
              <a:latin typeface="Calibri"/>
            </a:endParaRPr>
          </a:p>
        </p:txBody>
      </p:sp>
      <p:sp>
        <p:nvSpPr>
          <p:cNvPr id="177" name="Speech Bubble: Rectangle 8"/>
          <p:cNvSpPr/>
          <p:nvPr/>
        </p:nvSpPr>
        <p:spPr>
          <a:xfrm>
            <a:off x="986760" y="3471120"/>
            <a:ext cx="3013200" cy="1189080"/>
          </a:xfrm>
          <a:prstGeom prst="wedgeRectCallout">
            <a:avLst>
              <a:gd name="adj1" fmla="val -56662"/>
              <a:gd name="adj2" fmla="val -43965"/>
            </a:avLst>
          </a:prstGeom>
          <a:solidFill>
            <a:schemeClr val="bg1"/>
          </a:solidFill>
          <a:ln>
            <a:solidFill>
              <a:srgbClr val="002060"/>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2400" b="0" strike="noStrike" spc="-1">
                <a:solidFill>
                  <a:schemeClr val="dk1"/>
                </a:solidFill>
                <a:latin typeface="Calibri"/>
              </a:rPr>
              <a:t>Wo sind die Folien?</a:t>
            </a:r>
            <a:endParaRPr lang="de-DE" sz="2400" b="0" strike="noStrike" spc="-1">
              <a:solidFill>
                <a:srgbClr val="000000"/>
              </a:solidFill>
              <a:latin typeface="Calibri"/>
            </a:endParaRPr>
          </a:p>
        </p:txBody>
      </p:sp>
      <p:sp>
        <p:nvSpPr>
          <p:cNvPr id="178" name="Speech Bubble: Rectangle 9"/>
          <p:cNvSpPr/>
          <p:nvPr/>
        </p:nvSpPr>
        <p:spPr>
          <a:xfrm>
            <a:off x="2178720" y="4746600"/>
            <a:ext cx="2489400" cy="1189080"/>
          </a:xfrm>
          <a:prstGeom prst="wedgeRectCallout">
            <a:avLst>
              <a:gd name="adj1" fmla="val 60429"/>
              <a:gd name="adj2" fmla="val -59188"/>
            </a:avLst>
          </a:prstGeom>
          <a:solidFill>
            <a:schemeClr val="bg1"/>
          </a:solidFill>
          <a:ln>
            <a:solidFill>
              <a:srgbClr val="002060"/>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2400" b="0" strike="noStrike" spc="-1">
                <a:solidFill>
                  <a:schemeClr val="dk1"/>
                </a:solidFill>
                <a:latin typeface="Calibri"/>
              </a:rPr>
              <a:t>Online, </a:t>
            </a:r>
            <a:br>
              <a:rPr sz="2400"/>
            </a:br>
            <a:r>
              <a:rPr lang="en-US" sz="2400" b="0" strike="noStrike" spc="-1">
                <a:solidFill>
                  <a:schemeClr val="dk1"/>
                </a:solidFill>
                <a:latin typeface="Calibri"/>
              </a:rPr>
              <a:t>open access!</a:t>
            </a:r>
            <a:endParaRPr lang="de-DE" sz="2400" b="0" strike="noStrike" spc="-1">
              <a:solidFill>
                <a:srgbClr val="000000"/>
              </a:solidFill>
              <a:latin typeface="Calibri"/>
            </a:endParaRPr>
          </a:p>
        </p:txBody>
      </p:sp>
      <p:grpSp>
        <p:nvGrpSpPr>
          <p:cNvPr id="179" name="Group 10"/>
          <p:cNvGrpSpPr/>
          <p:nvPr/>
        </p:nvGrpSpPr>
        <p:grpSpPr>
          <a:xfrm>
            <a:off x="4864680" y="3930480"/>
            <a:ext cx="685800" cy="1590840"/>
            <a:chOff x="4864680" y="3930480"/>
            <a:chExt cx="685800" cy="1590840"/>
          </a:xfrm>
        </p:grpSpPr>
        <p:sp>
          <p:nvSpPr>
            <p:cNvPr id="180" name="Smiley Face 11"/>
            <p:cNvSpPr/>
            <p:nvPr/>
          </p:nvSpPr>
          <p:spPr>
            <a:xfrm>
              <a:off x="4864680" y="3930480"/>
              <a:ext cx="685800" cy="654840"/>
            </a:xfrm>
            <a:prstGeom prst="smileyFace">
              <a:avLst>
                <a:gd name="adj" fmla="val 4653"/>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GB" sz="1800" b="0" strike="noStrike" spc="-1">
                <a:solidFill>
                  <a:schemeClr val="lt1"/>
                </a:solidFill>
                <a:latin typeface="Calibri"/>
              </a:endParaRPr>
            </a:p>
          </p:txBody>
        </p:sp>
        <p:cxnSp>
          <p:nvCxnSpPr>
            <p:cNvPr id="181" name="Straight Connector 12"/>
            <p:cNvCxnSpPr>
              <a:stCxn id="180" idx="1"/>
            </p:cNvCxnSpPr>
            <p:nvPr/>
          </p:nvCxnSpPr>
          <p:spPr>
            <a:xfrm>
              <a:off x="5207400" y="4585320"/>
              <a:ext cx="360" cy="730440"/>
            </a:xfrm>
            <a:prstGeom prst="straightConnector1">
              <a:avLst/>
            </a:prstGeom>
            <a:ln>
              <a:solidFill>
                <a:srgbClr val="002060"/>
              </a:solidFill>
            </a:ln>
          </p:spPr>
        </p:cxnSp>
        <p:cxnSp>
          <p:nvCxnSpPr>
            <p:cNvPr id="182" name="Straight Connector 13"/>
            <p:cNvCxnSpPr>
              <a:stCxn id="180" idx="1"/>
            </p:cNvCxnSpPr>
            <p:nvPr/>
          </p:nvCxnSpPr>
          <p:spPr>
            <a:xfrm>
              <a:off x="5207400" y="4585320"/>
              <a:ext cx="252000" cy="206280"/>
            </a:xfrm>
            <a:prstGeom prst="straightConnector1">
              <a:avLst/>
            </a:prstGeom>
            <a:ln>
              <a:solidFill>
                <a:srgbClr val="002060"/>
              </a:solidFill>
            </a:ln>
          </p:spPr>
        </p:cxnSp>
        <p:cxnSp>
          <p:nvCxnSpPr>
            <p:cNvPr id="183" name="Straight Connector 14"/>
            <p:cNvCxnSpPr>
              <a:stCxn id="180" idx="1"/>
            </p:cNvCxnSpPr>
            <p:nvPr/>
          </p:nvCxnSpPr>
          <p:spPr>
            <a:xfrm flipH="1">
              <a:off x="4956120" y="4585320"/>
              <a:ext cx="251640" cy="206280"/>
            </a:xfrm>
            <a:prstGeom prst="straightConnector1">
              <a:avLst/>
            </a:prstGeom>
            <a:ln>
              <a:solidFill>
                <a:srgbClr val="002060"/>
              </a:solidFill>
            </a:ln>
          </p:spPr>
        </p:cxnSp>
        <p:cxnSp>
          <p:nvCxnSpPr>
            <p:cNvPr id="184" name="Straight Connector 15"/>
            <p:cNvCxnSpPr/>
            <p:nvPr/>
          </p:nvCxnSpPr>
          <p:spPr>
            <a:xfrm flipH="1">
              <a:off x="4956120" y="5315400"/>
              <a:ext cx="251640" cy="206280"/>
            </a:xfrm>
            <a:prstGeom prst="straightConnector1">
              <a:avLst/>
            </a:prstGeom>
            <a:ln>
              <a:solidFill>
                <a:srgbClr val="002060"/>
              </a:solidFill>
            </a:ln>
          </p:spPr>
        </p:cxnSp>
        <p:cxnSp>
          <p:nvCxnSpPr>
            <p:cNvPr id="185" name="Straight Connector 16"/>
            <p:cNvCxnSpPr/>
            <p:nvPr/>
          </p:nvCxnSpPr>
          <p:spPr>
            <a:xfrm>
              <a:off x="5207400" y="5315400"/>
              <a:ext cx="252000" cy="206280"/>
            </a:xfrm>
            <a:prstGeom prst="straightConnector1">
              <a:avLst/>
            </a:prstGeom>
            <a:ln>
              <a:solidFill>
                <a:srgbClr val="002060"/>
              </a:solidFill>
            </a:ln>
          </p:spPr>
        </p:cxnSp>
      </p:grpSp>
      <p:grpSp>
        <p:nvGrpSpPr>
          <p:cNvPr id="186" name="Group 17"/>
          <p:cNvGrpSpPr/>
          <p:nvPr/>
        </p:nvGrpSpPr>
        <p:grpSpPr>
          <a:xfrm>
            <a:off x="74520" y="3069360"/>
            <a:ext cx="685800" cy="1590840"/>
            <a:chOff x="74520" y="3069360"/>
            <a:chExt cx="685800" cy="1590840"/>
          </a:xfrm>
        </p:grpSpPr>
        <p:sp>
          <p:nvSpPr>
            <p:cNvPr id="187" name="Smiley Face 18"/>
            <p:cNvSpPr/>
            <p:nvPr/>
          </p:nvSpPr>
          <p:spPr>
            <a:xfrm>
              <a:off x="74520" y="3069360"/>
              <a:ext cx="685800" cy="654840"/>
            </a:xfrm>
            <a:prstGeom prst="smileyFace">
              <a:avLst>
                <a:gd name="adj" fmla="val 4653"/>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GB" sz="1800" b="0" strike="noStrike" spc="-1">
                <a:solidFill>
                  <a:schemeClr val="lt1"/>
                </a:solidFill>
                <a:latin typeface="Calibri"/>
              </a:endParaRPr>
            </a:p>
          </p:txBody>
        </p:sp>
        <p:cxnSp>
          <p:nvCxnSpPr>
            <p:cNvPr id="188" name="Straight Connector 19"/>
            <p:cNvCxnSpPr>
              <a:stCxn id="187" idx="1"/>
            </p:cNvCxnSpPr>
            <p:nvPr/>
          </p:nvCxnSpPr>
          <p:spPr>
            <a:xfrm>
              <a:off x="417240" y="3724560"/>
              <a:ext cx="360" cy="730440"/>
            </a:xfrm>
            <a:prstGeom prst="straightConnector1">
              <a:avLst/>
            </a:prstGeom>
            <a:ln>
              <a:solidFill>
                <a:srgbClr val="002060"/>
              </a:solidFill>
            </a:ln>
          </p:spPr>
        </p:cxnSp>
        <p:cxnSp>
          <p:nvCxnSpPr>
            <p:cNvPr id="189" name="Straight Connector 20"/>
            <p:cNvCxnSpPr>
              <a:stCxn id="187" idx="1"/>
            </p:cNvCxnSpPr>
            <p:nvPr/>
          </p:nvCxnSpPr>
          <p:spPr>
            <a:xfrm>
              <a:off x="417240" y="3724560"/>
              <a:ext cx="252000" cy="205920"/>
            </a:xfrm>
            <a:prstGeom prst="straightConnector1">
              <a:avLst/>
            </a:prstGeom>
            <a:ln>
              <a:solidFill>
                <a:srgbClr val="002060"/>
              </a:solidFill>
            </a:ln>
          </p:spPr>
        </p:cxnSp>
        <p:cxnSp>
          <p:nvCxnSpPr>
            <p:cNvPr id="190" name="Straight Connector 21"/>
            <p:cNvCxnSpPr>
              <a:stCxn id="187" idx="1"/>
            </p:cNvCxnSpPr>
            <p:nvPr/>
          </p:nvCxnSpPr>
          <p:spPr>
            <a:xfrm flipH="1">
              <a:off x="165960" y="3724560"/>
              <a:ext cx="251640" cy="205920"/>
            </a:xfrm>
            <a:prstGeom prst="straightConnector1">
              <a:avLst/>
            </a:prstGeom>
            <a:ln>
              <a:solidFill>
                <a:srgbClr val="002060"/>
              </a:solidFill>
            </a:ln>
          </p:spPr>
        </p:cxnSp>
        <p:cxnSp>
          <p:nvCxnSpPr>
            <p:cNvPr id="191" name="Straight Connector 22"/>
            <p:cNvCxnSpPr/>
            <p:nvPr/>
          </p:nvCxnSpPr>
          <p:spPr>
            <a:xfrm flipH="1">
              <a:off x="165960" y="4454640"/>
              <a:ext cx="251640" cy="205920"/>
            </a:xfrm>
            <a:prstGeom prst="straightConnector1">
              <a:avLst/>
            </a:prstGeom>
            <a:ln>
              <a:solidFill>
                <a:srgbClr val="002060"/>
              </a:solidFill>
            </a:ln>
          </p:spPr>
        </p:cxnSp>
        <p:cxnSp>
          <p:nvCxnSpPr>
            <p:cNvPr id="192" name="Straight Connector 23"/>
            <p:cNvCxnSpPr/>
            <p:nvPr/>
          </p:nvCxnSpPr>
          <p:spPr>
            <a:xfrm>
              <a:off x="417240" y="4454640"/>
              <a:ext cx="252000" cy="205920"/>
            </a:xfrm>
            <a:prstGeom prst="straightConnector1">
              <a:avLst/>
            </a:prstGeom>
            <a:ln>
              <a:solidFill>
                <a:srgbClr val="002060"/>
              </a:solidFill>
            </a:ln>
          </p:spPr>
        </p:cxn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Die FAIR-Prinzipien</a:t>
            </a:r>
            <a:endParaRPr lang="en-US" sz="6600" b="0" strike="noStrike" spc="-1">
              <a:solidFill>
                <a:schemeClr val="dk1"/>
              </a:solidFill>
              <a:latin typeface="Calibri"/>
            </a:endParaRPr>
          </a:p>
        </p:txBody>
      </p:sp>
      <p:sp>
        <p:nvSpPr>
          <p:cNvPr id="194" name="PlaceHolder 2"/>
          <p:cNvSpPr>
            <a:spLocks noGrp="1"/>
          </p:cNvSpPr>
          <p:nvPr>
            <p:ph/>
          </p:nvPr>
        </p:nvSpPr>
        <p:spPr>
          <a:xfrm>
            <a:off x="457200" y="1282680"/>
            <a:ext cx="5638320" cy="4609800"/>
          </a:xfrm>
          <a:prstGeom prst="rect">
            <a:avLst/>
          </a:prstGeom>
          <a:noFill/>
          <a:ln w="0">
            <a:noFill/>
          </a:ln>
        </p:spPr>
        <p:txBody>
          <a:bodyPr anchor="t">
            <a:normAutofit fontScale="98007" lnSpcReduction="10000"/>
          </a:bodyPr>
          <a:lstStyle/>
          <a:p>
            <a:pPr marL="228600" indent="-228600" defTabSz="914400">
              <a:lnSpc>
                <a:spcPct val="90000"/>
              </a:lnSpc>
              <a:spcBef>
                <a:spcPts val="1001"/>
              </a:spcBef>
              <a:buClr>
                <a:srgbClr val="595959"/>
              </a:buClr>
              <a:buFont typeface="Arial"/>
              <a:buChar char="•"/>
            </a:pPr>
            <a:r>
              <a:rPr lang="en-US" sz="2400" b="0" strike="noStrike" spc="-1">
                <a:solidFill>
                  <a:schemeClr val="dk1">
                    <a:lumMod val="65000"/>
                    <a:lumOff val="35000"/>
                  </a:schemeClr>
                </a:solidFill>
                <a:latin typeface="Open Sans"/>
                <a:ea typeface="Open Sans"/>
              </a:rPr>
              <a:t>Accessible / Verfuegbar / Zugreifbar</a:t>
            </a:r>
            <a:endParaRPr lang="en-US" sz="2400" b="0" strike="noStrike" spc="-1">
              <a:solidFill>
                <a:srgbClr val="00305E"/>
              </a:solidFill>
              <a:latin typeface="Open Sans"/>
            </a:endParaRPr>
          </a:p>
          <a:p>
            <a:pPr marL="285840" indent="-285840" defTabSz="914400">
              <a:lnSpc>
                <a:spcPct val="90000"/>
              </a:lnSpc>
              <a:spcBef>
                <a:spcPts val="1001"/>
              </a:spcBef>
              <a:buClr>
                <a:srgbClr val="595959"/>
              </a:buClr>
              <a:buFont typeface="Arial"/>
              <a:buChar char="•"/>
            </a:pPr>
            <a:r>
              <a:rPr lang="en-US" sz="2400" b="0" strike="noStrike" spc="-1">
                <a:solidFill>
                  <a:schemeClr val="dk1">
                    <a:lumMod val="65000"/>
                    <a:lumOff val="35000"/>
                  </a:schemeClr>
                </a:solidFill>
                <a:latin typeface="Open Sans"/>
                <a:ea typeface="Open Sans"/>
              </a:rPr>
              <a:t>A1. (Meta)daten koennen ueber ein </a:t>
            </a:r>
            <a:r>
              <a:rPr lang="en-US" sz="2400" b="0" u="sng" strike="noStrike" spc="-1">
                <a:solidFill>
                  <a:schemeClr val="dk1">
                    <a:lumMod val="65000"/>
                    <a:lumOff val="35000"/>
                  </a:schemeClr>
                </a:solidFill>
                <a:uFillTx/>
                <a:latin typeface="Open Sans"/>
                <a:ea typeface="Open Sans"/>
              </a:rPr>
              <a:t>Standardisiertes Protokoll</a:t>
            </a:r>
            <a:r>
              <a:rPr lang="en-US" sz="2400" b="0" strike="noStrike" spc="-1">
                <a:solidFill>
                  <a:schemeClr val="dk1">
                    <a:lumMod val="65000"/>
                    <a:lumOff val="35000"/>
                  </a:schemeClr>
                </a:solidFill>
                <a:latin typeface="Open Sans"/>
                <a:ea typeface="Open Sans"/>
              </a:rPr>
              <a:t> empfangen werden</a:t>
            </a:r>
            <a:endParaRPr lang="en-US" sz="2400" b="0" strike="noStrike" spc="-1">
              <a:solidFill>
                <a:srgbClr val="00305E"/>
              </a:solidFill>
              <a:latin typeface="Open Sans"/>
            </a:endParaRPr>
          </a:p>
          <a:p>
            <a:pPr marL="743040" lvl="1" indent="-285840" defTabSz="914400">
              <a:lnSpc>
                <a:spcPct val="90000"/>
              </a:lnSpc>
              <a:spcBef>
                <a:spcPts val="499"/>
              </a:spcBef>
              <a:buClr>
                <a:srgbClr val="595959"/>
              </a:buClr>
              <a:buFont typeface="Arial"/>
              <a:buChar char="•"/>
            </a:pPr>
            <a:r>
              <a:rPr lang="en-US" sz="2400" b="0" strike="noStrike" spc="-1">
                <a:solidFill>
                  <a:schemeClr val="dk1">
                    <a:lumMod val="65000"/>
                    <a:lumOff val="35000"/>
                  </a:schemeClr>
                </a:solidFill>
                <a:latin typeface="Open Sans"/>
                <a:ea typeface="Open Sans"/>
              </a:rPr>
              <a:t>A1.1 Das Protokoll ist offen, fei und universell implementierbar</a:t>
            </a:r>
            <a:endParaRPr lang="en-US" sz="2400" b="0" strike="noStrike" spc="-1">
              <a:solidFill>
                <a:srgbClr val="00305E"/>
              </a:solidFill>
              <a:latin typeface="Open Sans"/>
            </a:endParaRPr>
          </a:p>
          <a:p>
            <a:pPr marL="743040" lvl="1" indent="-285840" defTabSz="914400">
              <a:lnSpc>
                <a:spcPct val="90000"/>
              </a:lnSpc>
              <a:spcBef>
                <a:spcPts val="499"/>
              </a:spcBef>
              <a:buClr>
                <a:srgbClr val="595959"/>
              </a:buClr>
              <a:buFont typeface="Arial"/>
              <a:buChar char="•"/>
            </a:pPr>
            <a:r>
              <a:rPr lang="en-US" sz="2400" b="0" strike="noStrike" spc="-1">
                <a:solidFill>
                  <a:schemeClr val="dk1">
                    <a:lumMod val="65000"/>
                    <a:lumOff val="35000"/>
                  </a:schemeClr>
                </a:solidFill>
                <a:latin typeface="Open Sans"/>
                <a:ea typeface="Open Sans"/>
              </a:rPr>
              <a:t>A1.2 Das Protokoll erlaubt Authentifizierung und Authorisierung, wenn erforderlich</a:t>
            </a:r>
            <a:endParaRPr lang="en-US" sz="2400" b="0" strike="noStrike" spc="-1">
              <a:solidFill>
                <a:srgbClr val="00305E"/>
              </a:solidFill>
              <a:latin typeface="Open Sans"/>
            </a:endParaRPr>
          </a:p>
          <a:p>
            <a:pPr marL="285840" indent="-285840" defTabSz="914400">
              <a:lnSpc>
                <a:spcPct val="90000"/>
              </a:lnSpc>
              <a:spcBef>
                <a:spcPts val="1001"/>
              </a:spcBef>
              <a:buClr>
                <a:srgbClr val="595959"/>
              </a:buClr>
              <a:buFont typeface="Arial"/>
              <a:buChar char="•"/>
            </a:pPr>
            <a:r>
              <a:rPr lang="en-US" sz="2400" b="0" strike="noStrike" spc="-1">
                <a:solidFill>
                  <a:schemeClr val="dk1">
                    <a:lumMod val="65000"/>
                    <a:lumOff val="35000"/>
                  </a:schemeClr>
                </a:solidFill>
                <a:latin typeface="Open Sans"/>
                <a:ea typeface="Open Sans"/>
              </a:rPr>
              <a:t>A2. Metadaten sind verfuegbar, auch wenn die Daten selbst nicht mehr verfuegbar sind</a:t>
            </a:r>
            <a:endParaRPr lang="en-US" sz="2400" b="0" strike="noStrike" spc="-1">
              <a:solidFill>
                <a:srgbClr val="00305E"/>
              </a:solidFill>
              <a:latin typeface="Open Sans"/>
            </a:endParaRPr>
          </a:p>
          <a:p>
            <a:pPr indent="0" defTabSz="914400">
              <a:lnSpc>
                <a:spcPct val="90000"/>
              </a:lnSpc>
              <a:spcBef>
                <a:spcPts val="1001"/>
              </a:spcBef>
              <a:buNone/>
            </a:pPr>
            <a:endParaRPr lang="en-US" sz="4000" b="0" strike="noStrike" spc="-1">
              <a:solidFill>
                <a:srgbClr val="00305E"/>
              </a:solidFill>
              <a:latin typeface="Open Sans"/>
            </a:endParaRPr>
          </a:p>
        </p:txBody>
      </p:sp>
      <p:sp>
        <p:nvSpPr>
          <p:cNvPr id="195" name="TextBox 3"/>
          <p:cNvSpPr/>
          <p:nvPr/>
        </p:nvSpPr>
        <p:spPr>
          <a:xfrm>
            <a:off x="3571920" y="6036480"/>
            <a:ext cx="5375880" cy="1128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600" b="0" u="sng" strike="noStrike" spc="-1">
                <a:solidFill>
                  <a:schemeClr val="dk1"/>
                </a:solidFill>
                <a:uFillTx/>
                <a:latin typeface="Calibri"/>
                <a:hlinkClick r:id="rId2"/>
              </a:rPr>
              <a:t>https://www.go-fair.org/fair-principles/</a:t>
            </a:r>
            <a:endParaRPr lang="de-DE" sz="1600" b="0" strike="noStrike" spc="-1">
              <a:solidFill>
                <a:srgbClr val="000000"/>
              </a:solidFill>
              <a:latin typeface="Calibri"/>
            </a:endParaRPr>
          </a:p>
          <a:p>
            <a:pPr defTabSz="914400">
              <a:lnSpc>
                <a:spcPct val="100000"/>
              </a:lnSpc>
            </a:pPr>
            <a:r>
              <a:rPr lang="en-US" sz="1600" b="0" strike="noStrike" spc="-1">
                <a:solidFill>
                  <a:schemeClr val="dk1"/>
                </a:solidFill>
                <a:latin typeface="Calibri"/>
              </a:rPr>
              <a:t>Comic taken from </a:t>
            </a:r>
            <a:r>
              <a:rPr lang="en-US" sz="1600" b="0" u="sng" strike="noStrike" spc="-1">
                <a:solidFill>
                  <a:schemeClr val="dk1"/>
                </a:solidFill>
                <a:uFillTx/>
                <a:latin typeface="Calibri"/>
                <a:hlinkClick r:id="rId3"/>
              </a:rPr>
              <a:t>https://xkcd.com/927/</a:t>
            </a:r>
            <a:r>
              <a:rPr lang="en-US" sz="1600" b="0" strike="noStrike" spc="-1">
                <a:solidFill>
                  <a:schemeClr val="dk1"/>
                </a:solidFill>
                <a:latin typeface="Calibri"/>
              </a:rPr>
              <a:t> </a:t>
            </a:r>
            <a:r>
              <a:rPr lang="en-US" sz="1600" b="0" strike="noStrike" spc="-1">
                <a:solidFill>
                  <a:srgbClr val="000000"/>
                </a:solidFill>
                <a:latin typeface="Lucida"/>
              </a:rPr>
              <a:t>licensed under a </a:t>
            </a:r>
            <a:r>
              <a:rPr lang="en-US" sz="1600" b="0" strike="noStrike" spc="-1">
                <a:solidFill>
                  <a:srgbClr val="0563C1"/>
                </a:solidFill>
                <a:latin typeface="Lucida"/>
                <a:hlinkClick r:id="rId4"/>
              </a:rPr>
              <a:t>Creative Commons Attribution-NonCommercial 2.5 License</a:t>
            </a:r>
            <a:r>
              <a:rPr lang="en-US" sz="1600" b="0" strike="noStrike" spc="-1">
                <a:solidFill>
                  <a:srgbClr val="000000"/>
                </a:solidFill>
                <a:latin typeface="Lucida"/>
              </a:rPr>
              <a:t>.</a:t>
            </a:r>
            <a:endParaRPr lang="de-DE" sz="1600" b="0" strike="noStrike" spc="-1">
              <a:solidFill>
                <a:srgbClr val="000000"/>
              </a:solidFill>
              <a:latin typeface="Calibri"/>
            </a:endParaRPr>
          </a:p>
        </p:txBody>
      </p:sp>
      <p:pic>
        <p:nvPicPr>
          <p:cNvPr id="196" name="Picture 2" descr="Standards"/>
          <p:cNvPicPr/>
          <p:nvPr/>
        </p:nvPicPr>
        <p:blipFill>
          <a:blip r:embed="rId5"/>
          <a:stretch/>
        </p:blipFill>
        <p:spPr>
          <a:xfrm>
            <a:off x="6204960" y="1793520"/>
            <a:ext cx="5778360" cy="327060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94">
                                            <p:txEl>
                                              <p:pRg st="2" end="2"/>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194">
                                            <p:txEl>
                                              <p:pRg st="3" end="3"/>
                                            </p:txEl>
                                          </p:spTgt>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19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Accessibility</a:t>
            </a:r>
            <a:endParaRPr lang="en-US" sz="6600" b="0" strike="noStrike" spc="-1">
              <a:solidFill>
                <a:schemeClr val="dk1"/>
              </a:solidFill>
              <a:latin typeface="Calibri"/>
            </a:endParaRPr>
          </a:p>
        </p:txBody>
      </p:sp>
      <p:sp>
        <p:nvSpPr>
          <p:cNvPr id="198" name="PlaceHolder 2"/>
          <p:cNvSpPr>
            <a:spLocks noGrp="1"/>
          </p:cNvSpPr>
          <p:nvPr>
            <p:ph/>
          </p:nvPr>
        </p:nvSpPr>
        <p:spPr>
          <a:xfrm>
            <a:off x="457200" y="1282680"/>
            <a:ext cx="3136680" cy="2006280"/>
          </a:xfrm>
          <a:prstGeom prst="rect">
            <a:avLst/>
          </a:prstGeom>
          <a:noFill/>
          <a:ln w="0">
            <a:noFill/>
          </a:ln>
        </p:spPr>
        <p:txBody>
          <a:bodyPr anchor="t">
            <a:normAutofit/>
          </a:bodyPr>
          <a:lstStyle/>
          <a:p>
            <a:pPr marL="228600" indent="-228600" defTabSz="914400">
              <a:lnSpc>
                <a:spcPct val="90000"/>
              </a:lnSpc>
              <a:spcBef>
                <a:spcPts val="1001"/>
              </a:spcBef>
              <a:buClr>
                <a:srgbClr val="595959"/>
              </a:buClr>
              <a:buFont typeface="Arial"/>
              <a:buChar char="•"/>
            </a:pPr>
            <a:r>
              <a:rPr lang="en-US" sz="3200" b="0" strike="noStrike" spc="-1">
                <a:solidFill>
                  <a:schemeClr val="dk1">
                    <a:lumMod val="65000"/>
                    <a:lumOff val="35000"/>
                  </a:schemeClr>
                </a:solidFill>
                <a:latin typeface="Open Sans"/>
                <a:ea typeface="Open Sans"/>
              </a:rPr>
              <a:t>Beispiel: Geodaten</a:t>
            </a:r>
            <a:endParaRPr lang="en-US" sz="3200" b="0" strike="noStrike" spc="-1">
              <a:solidFill>
                <a:srgbClr val="00305E"/>
              </a:solidFill>
              <a:latin typeface="Open Sans"/>
            </a:endParaRPr>
          </a:p>
          <a:p>
            <a:pPr marL="685800" lvl="1" indent="-228600" defTabSz="914400">
              <a:lnSpc>
                <a:spcPct val="90000"/>
              </a:lnSpc>
              <a:spcBef>
                <a:spcPts val="499"/>
              </a:spcBef>
              <a:buClr>
                <a:srgbClr val="595959"/>
              </a:buClr>
              <a:buFont typeface="Arial"/>
              <a:buChar char="•"/>
            </a:pPr>
            <a:r>
              <a:rPr lang="en-US" sz="3200" b="0" strike="noStrike" spc="-1">
                <a:solidFill>
                  <a:schemeClr val="dk1">
                    <a:lumMod val="65000"/>
                    <a:lumOff val="35000"/>
                  </a:schemeClr>
                </a:solidFill>
                <a:latin typeface="Open Sans"/>
                <a:ea typeface="Open Sans"/>
              </a:rPr>
              <a:t>GeoJSON</a:t>
            </a:r>
            <a:endParaRPr lang="en-US" sz="3200" b="0" strike="noStrike" spc="-1">
              <a:solidFill>
                <a:srgbClr val="00305E"/>
              </a:solidFill>
              <a:latin typeface="Open Sans"/>
            </a:endParaRPr>
          </a:p>
        </p:txBody>
      </p:sp>
      <p:pic>
        <p:nvPicPr>
          <p:cNvPr id="199" name="Picture 4"/>
          <p:cNvPicPr/>
          <p:nvPr/>
        </p:nvPicPr>
        <p:blipFill>
          <a:blip r:embed="rId2"/>
          <a:stretch/>
        </p:blipFill>
        <p:spPr>
          <a:xfrm>
            <a:off x="3835440" y="1282680"/>
            <a:ext cx="6090840" cy="3885840"/>
          </a:xfrm>
          <a:prstGeom prst="rect">
            <a:avLst/>
          </a:prstGeom>
          <a:ln w="0">
            <a:noFill/>
          </a:ln>
        </p:spPr>
      </p:pic>
      <p:pic>
        <p:nvPicPr>
          <p:cNvPr id="200" name="Picture 6"/>
          <p:cNvPicPr/>
          <p:nvPr/>
        </p:nvPicPr>
        <p:blipFill>
          <a:blip r:embed="rId3"/>
          <a:stretch/>
        </p:blipFill>
        <p:spPr>
          <a:xfrm>
            <a:off x="7260840" y="2984040"/>
            <a:ext cx="4781880" cy="2971800"/>
          </a:xfrm>
          <a:prstGeom prst="rect">
            <a:avLst/>
          </a:prstGeom>
          <a:ln w="0">
            <a:noFill/>
          </a:ln>
        </p:spPr>
      </p:pic>
      <p:sp>
        <p:nvSpPr>
          <p:cNvPr id="201" name="Arrow: Right 7"/>
          <p:cNvSpPr/>
          <p:nvPr/>
        </p:nvSpPr>
        <p:spPr>
          <a:xfrm>
            <a:off x="6095880" y="3886200"/>
            <a:ext cx="1117080" cy="164880"/>
          </a:xfrm>
          <a:prstGeom prst="rightArrow">
            <a:avLst>
              <a:gd name="adj1" fmla="val 50000"/>
              <a:gd name="adj2" fmla="val 50000"/>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90000" tIns="37800" rIns="90000" bIns="37800" anchor="ctr">
            <a:noAutofit/>
          </a:bodyPr>
          <a:lstStyle/>
          <a:p>
            <a:pPr algn="ctr" defTabSz="914400">
              <a:lnSpc>
                <a:spcPct val="100000"/>
              </a:lnSpc>
            </a:pPr>
            <a:endParaRPr lang="en-US" sz="1800" b="0" strike="noStrike" spc="-1">
              <a:solidFill>
                <a:schemeClr val="lt1"/>
              </a:solidFill>
              <a:latin typeface="Calibri"/>
            </a:endParaRPr>
          </a:p>
        </p:txBody>
      </p:sp>
      <p:sp>
        <p:nvSpPr>
          <p:cNvPr id="202" name="TextBox 9"/>
          <p:cNvSpPr/>
          <p:nvPr/>
        </p:nvSpPr>
        <p:spPr>
          <a:xfrm>
            <a:off x="2486160" y="6019560"/>
            <a:ext cx="5895720" cy="90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050" b="0" strike="noStrike" spc="-1">
                <a:solidFill>
                  <a:schemeClr val="dk1"/>
                </a:solidFill>
                <a:latin typeface="Calibri"/>
              </a:rPr>
              <a:t>Quellen: Verkehrs und Tiefbauamt Leipzig,  </a:t>
            </a:r>
            <a:r>
              <a:rPr lang="en-US" sz="1050" b="0" u="sng" strike="noStrike" spc="-1">
                <a:solidFill>
                  <a:schemeClr val="dk1"/>
                </a:solidFill>
                <a:uFillTx/>
                <a:latin typeface="Calibri"/>
                <a:hlinkClick r:id="rId4"/>
              </a:rPr>
              <a:t>https://opendata.leipzig.de/dataset/strassennetz-stadt-leipzig/resource/28e48a6e-9ae0-49c2-a86a-fa85b47cf4c0</a:t>
            </a:r>
            <a:r>
              <a:rPr lang="en-US" sz="1050" b="0" strike="noStrike" spc="-1">
                <a:solidFill>
                  <a:schemeClr val="dk1"/>
                </a:solidFill>
                <a:latin typeface="Calibri"/>
              </a:rPr>
              <a:t> </a:t>
            </a:r>
            <a:endParaRPr lang="de-DE" sz="1050" b="0" strike="noStrike" spc="-1">
              <a:solidFill>
                <a:srgbClr val="000000"/>
              </a:solidFill>
              <a:latin typeface="Calibri"/>
            </a:endParaRPr>
          </a:p>
          <a:p>
            <a:pPr defTabSz="914400">
              <a:lnSpc>
                <a:spcPct val="100000"/>
              </a:lnSpc>
            </a:pPr>
            <a:r>
              <a:rPr lang="en-US" sz="1050" b="0" u="sng" strike="noStrike" spc="-1">
                <a:solidFill>
                  <a:schemeClr val="dk1"/>
                </a:solidFill>
                <a:uFillTx/>
                <a:latin typeface="Calibri"/>
                <a:hlinkClick r:id="rId5"/>
              </a:rPr>
              <a:t>https://geodienste.leipzig.de/l3/OpenData/wfs?REQUEST=getFeature&amp;typeName=OpenData%3AStrassen_Segmente&amp;outputFormat=application/json</a:t>
            </a:r>
            <a:r>
              <a:rPr lang="en-US" sz="1050" b="0" strike="noStrike" spc="-1">
                <a:solidFill>
                  <a:schemeClr val="dk1"/>
                </a:solidFill>
                <a:latin typeface="Calibri"/>
              </a:rPr>
              <a:t> Lizenz: </a:t>
            </a:r>
            <a:r>
              <a:rPr lang="de-DE" sz="1050" b="0" strike="noStrike" spc="-1">
                <a:solidFill>
                  <a:srgbClr val="000000"/>
                </a:solidFill>
                <a:latin typeface="Crimson Text"/>
              </a:rPr>
              <a:t>Datenlizenz Deutschland dl-de/by-2-0 </a:t>
            </a:r>
            <a:r>
              <a:rPr lang="de-DE" sz="1050" b="0" u="sng" strike="noStrike" spc="-1">
                <a:solidFill>
                  <a:srgbClr val="0563C1"/>
                </a:solidFill>
                <a:uFillTx/>
                <a:latin typeface="Crimson Text"/>
                <a:hlinkClick r:id="rId6"/>
              </a:rPr>
              <a:t>www.govdata.de/dl-de/by-2-0</a:t>
            </a:r>
            <a:r>
              <a:rPr lang="de-DE" sz="1050" b="0" strike="noStrike" spc="-1">
                <a:solidFill>
                  <a:srgbClr val="000000"/>
                </a:solidFill>
                <a:latin typeface="Crimson Text"/>
              </a:rPr>
              <a:t> </a:t>
            </a:r>
            <a:endParaRPr lang="de-DE" sz="1050" b="0" strike="noStrike" spc="-1">
              <a:solidFill>
                <a:srgbClr val="000000"/>
              </a:solidFill>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5400" b="0" strike="noStrike" spc="-1">
                <a:solidFill>
                  <a:srgbClr val="00305E"/>
                </a:solidFill>
                <a:latin typeface="Open Sans"/>
                <a:ea typeface="Open Sans"/>
              </a:rPr>
              <a:t>Restricted Access</a:t>
            </a:r>
            <a:endParaRPr lang="en-US" sz="5400" b="0" strike="noStrike" spc="-1">
              <a:solidFill>
                <a:schemeClr val="dk1"/>
              </a:solidFill>
              <a:latin typeface="Calibri"/>
            </a:endParaRPr>
          </a:p>
        </p:txBody>
      </p:sp>
      <p:sp>
        <p:nvSpPr>
          <p:cNvPr id="204" name="PlaceHolder 2"/>
          <p:cNvSpPr>
            <a:spLocks noGrp="1"/>
          </p:cNvSpPr>
          <p:nvPr>
            <p:ph/>
          </p:nvPr>
        </p:nvSpPr>
        <p:spPr>
          <a:xfrm>
            <a:off x="457200" y="1282680"/>
            <a:ext cx="11455200" cy="4609800"/>
          </a:xfrm>
          <a:prstGeom prst="rect">
            <a:avLst/>
          </a:prstGeom>
          <a:noFill/>
          <a:ln w="0">
            <a:noFill/>
          </a:ln>
        </p:spPr>
        <p:txBody>
          <a:bodyPr anchor="t">
            <a:normAutofit/>
          </a:bodyPr>
          <a:lstStyle/>
          <a:p>
            <a:pPr marL="228600" indent="-228600" defTabSz="914400">
              <a:lnSpc>
                <a:spcPct val="90000"/>
              </a:lnSpc>
              <a:spcBef>
                <a:spcPts val="1001"/>
              </a:spcBef>
              <a:buClr>
                <a:srgbClr val="595959"/>
              </a:buClr>
              <a:buFont typeface="Arial"/>
              <a:buChar char="•"/>
            </a:pPr>
            <a:r>
              <a:rPr lang="en-US" sz="2800" b="0" strike="noStrike" spc="-1">
                <a:solidFill>
                  <a:schemeClr val="dk1">
                    <a:lumMod val="65000"/>
                    <a:lumOff val="35000"/>
                  </a:schemeClr>
                </a:solidFill>
                <a:latin typeface="Open Sans"/>
                <a:ea typeface="Open Sans"/>
              </a:rPr>
              <a:t>Das A in FAIR steht nicht zwingend fuer Open-Access</a:t>
            </a:r>
            <a:endParaRPr lang="en-US" sz="2800" b="0" strike="noStrike" spc="-1">
              <a:solidFill>
                <a:srgbClr val="00305E"/>
              </a:solidFill>
              <a:latin typeface="Open Sans"/>
            </a:endParaRPr>
          </a:p>
        </p:txBody>
      </p:sp>
      <p:sp>
        <p:nvSpPr>
          <p:cNvPr id="205" name="TextBox 7"/>
          <p:cNvSpPr/>
          <p:nvPr/>
        </p:nvSpPr>
        <p:spPr>
          <a:xfrm>
            <a:off x="3047400" y="6255720"/>
            <a:ext cx="78249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sng" strike="noStrike" spc="-1">
                <a:solidFill>
                  <a:schemeClr val="dk1"/>
                </a:solidFill>
                <a:uFillTx/>
                <a:latin typeface="Calibri"/>
                <a:hlinkClick r:id="rId2"/>
              </a:rPr>
              <a:t>https://zenodo.org/records/10829230</a:t>
            </a:r>
            <a:r>
              <a:rPr lang="en-US" sz="1800" b="0" strike="noStrike" spc="-1">
                <a:solidFill>
                  <a:schemeClr val="dk1"/>
                </a:solidFill>
                <a:latin typeface="Calibri"/>
              </a:rPr>
              <a:t> </a:t>
            </a:r>
            <a:endParaRPr lang="de-DE" sz="1800" b="0" strike="noStrike" spc="-1">
              <a:solidFill>
                <a:srgbClr val="000000"/>
              </a:solidFill>
              <a:latin typeface="Calibri"/>
            </a:endParaRPr>
          </a:p>
        </p:txBody>
      </p:sp>
      <p:pic>
        <p:nvPicPr>
          <p:cNvPr id="206" name="Picture 9"/>
          <p:cNvPicPr/>
          <p:nvPr/>
        </p:nvPicPr>
        <p:blipFill>
          <a:blip r:embed="rId3"/>
          <a:stretch/>
        </p:blipFill>
        <p:spPr>
          <a:xfrm>
            <a:off x="457200" y="2079360"/>
            <a:ext cx="5917680" cy="3495600"/>
          </a:xfrm>
          <a:prstGeom prst="rect">
            <a:avLst/>
          </a:prstGeom>
          <a:ln w="0">
            <a:noFill/>
          </a:ln>
        </p:spPr>
      </p:pic>
      <p:pic>
        <p:nvPicPr>
          <p:cNvPr id="207" name="Picture 5"/>
          <p:cNvPicPr/>
          <p:nvPr/>
        </p:nvPicPr>
        <p:blipFill>
          <a:blip r:embed="rId4"/>
          <a:stretch/>
        </p:blipFill>
        <p:spPr>
          <a:xfrm>
            <a:off x="6149520" y="2520720"/>
            <a:ext cx="5917680" cy="3495600"/>
          </a:xfrm>
          <a:prstGeom prst="rect">
            <a:avLst/>
          </a:prstGeom>
          <a:ln w="0">
            <a:noFill/>
          </a:ln>
        </p:spPr>
      </p:pic>
      <p:sp>
        <p:nvSpPr>
          <p:cNvPr id="208" name="Arrow: Down 10"/>
          <p:cNvSpPr/>
          <p:nvPr/>
        </p:nvSpPr>
        <p:spPr>
          <a:xfrm rot="8208000">
            <a:off x="4079520" y="3211200"/>
            <a:ext cx="456840" cy="434520"/>
          </a:xfrm>
          <a:prstGeom prst="downArrow">
            <a:avLst>
              <a:gd name="adj1" fmla="val 50000"/>
              <a:gd name="adj2" fmla="val 50000"/>
            </a:avLst>
          </a:prstGeom>
          <a:solidFill>
            <a:srgbClr val="4472C4"/>
          </a:solidFill>
          <a:ln>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Die FAIR-Prinzipien</a:t>
            </a:r>
            <a:endParaRPr lang="en-US" sz="6600" b="0" strike="noStrike" spc="-1">
              <a:solidFill>
                <a:schemeClr val="dk1"/>
              </a:solidFill>
              <a:latin typeface="Calibri"/>
            </a:endParaRPr>
          </a:p>
        </p:txBody>
      </p:sp>
      <p:sp>
        <p:nvSpPr>
          <p:cNvPr id="210" name="PlaceHolder 2"/>
          <p:cNvSpPr>
            <a:spLocks noGrp="1"/>
          </p:cNvSpPr>
          <p:nvPr>
            <p:ph/>
          </p:nvPr>
        </p:nvSpPr>
        <p:spPr>
          <a:xfrm>
            <a:off x="457200" y="1282680"/>
            <a:ext cx="5638320" cy="4609800"/>
          </a:xfrm>
          <a:prstGeom prst="rect">
            <a:avLst/>
          </a:prstGeom>
          <a:noFill/>
          <a:ln w="0">
            <a:noFill/>
          </a:ln>
        </p:spPr>
        <p:txBody>
          <a:bodyPr anchor="t">
            <a:normAutofit fontScale="93507"/>
          </a:bodyPr>
          <a:lstStyle/>
          <a:p>
            <a:pPr marL="228600" indent="-228600" defTabSz="914400">
              <a:lnSpc>
                <a:spcPct val="90000"/>
              </a:lnSpc>
              <a:spcBef>
                <a:spcPts val="1001"/>
              </a:spcBef>
              <a:buClr>
                <a:srgbClr val="595959"/>
              </a:buClr>
              <a:buFont typeface="Arial"/>
              <a:buChar char="•"/>
            </a:pPr>
            <a:r>
              <a:rPr lang="en-US" sz="2800" b="0" strike="noStrike" spc="-1">
                <a:solidFill>
                  <a:schemeClr val="dk1">
                    <a:lumMod val="65000"/>
                    <a:lumOff val="35000"/>
                  </a:schemeClr>
                </a:solidFill>
                <a:latin typeface="Open Sans"/>
                <a:ea typeface="Open Sans"/>
              </a:rPr>
              <a:t>Interoperable</a:t>
            </a:r>
            <a:endParaRPr lang="en-US" sz="2800" b="0" strike="noStrike" spc="-1">
              <a:solidFill>
                <a:srgbClr val="00305E"/>
              </a:solidFill>
              <a:latin typeface="Open Sans"/>
            </a:endParaRPr>
          </a:p>
          <a:p>
            <a:pPr marL="457200" indent="-285840" defTabSz="914400">
              <a:lnSpc>
                <a:spcPct val="90000"/>
              </a:lnSpc>
              <a:spcBef>
                <a:spcPts val="1001"/>
              </a:spcBef>
              <a:buClr>
                <a:srgbClr val="595959"/>
              </a:buClr>
              <a:buFont typeface="Arial"/>
              <a:buChar char="•"/>
            </a:pPr>
            <a:r>
              <a:rPr lang="en-US" sz="2800" b="0" strike="noStrike" spc="-1">
                <a:solidFill>
                  <a:schemeClr val="dk1">
                    <a:lumMod val="65000"/>
                    <a:lumOff val="35000"/>
                  </a:schemeClr>
                </a:solidFill>
                <a:latin typeface="Open Sans"/>
                <a:ea typeface="Open Sans"/>
              </a:rPr>
              <a:t>I1. (Meta)daten sind formalisiert in einer zugaenglichen, gemeinsamen, breit angewandten Sprache, geeignet fuer Wissensrepraesentation</a:t>
            </a:r>
            <a:endParaRPr lang="en-US" sz="2800" b="0" strike="noStrike" spc="-1">
              <a:solidFill>
                <a:srgbClr val="00305E"/>
              </a:solidFill>
              <a:latin typeface="Open Sans"/>
            </a:endParaRPr>
          </a:p>
          <a:p>
            <a:pPr marL="457200" indent="-285840" defTabSz="914400">
              <a:lnSpc>
                <a:spcPct val="90000"/>
              </a:lnSpc>
              <a:spcBef>
                <a:spcPts val="1001"/>
              </a:spcBef>
              <a:buClr>
                <a:srgbClr val="595959"/>
              </a:buClr>
              <a:buFont typeface="Arial"/>
              <a:buChar char="•"/>
            </a:pPr>
            <a:r>
              <a:rPr lang="en-US" sz="2800" b="0" strike="noStrike" spc="-1">
                <a:solidFill>
                  <a:schemeClr val="dk1">
                    <a:lumMod val="65000"/>
                    <a:lumOff val="35000"/>
                  </a:schemeClr>
                </a:solidFill>
                <a:latin typeface="Open Sans"/>
                <a:ea typeface="Open Sans"/>
              </a:rPr>
              <a:t>I2. (Meta)daten nutzen ein Vokabular, dass ebenfalls den FAIR-Prinzipien unterliegt</a:t>
            </a:r>
            <a:endParaRPr lang="en-US" sz="2800" b="0" strike="noStrike" spc="-1">
              <a:solidFill>
                <a:srgbClr val="00305E"/>
              </a:solidFill>
              <a:latin typeface="Open Sans"/>
            </a:endParaRPr>
          </a:p>
          <a:p>
            <a:pPr marL="457200" indent="-285840" defTabSz="914400">
              <a:lnSpc>
                <a:spcPct val="90000"/>
              </a:lnSpc>
              <a:spcBef>
                <a:spcPts val="1001"/>
              </a:spcBef>
              <a:buClr>
                <a:srgbClr val="595959"/>
              </a:buClr>
              <a:buFont typeface="Arial"/>
              <a:buChar char="•"/>
            </a:pPr>
            <a:r>
              <a:rPr lang="en-US" sz="2800" b="0" strike="noStrike" spc="-1">
                <a:solidFill>
                  <a:schemeClr val="dk1">
                    <a:lumMod val="65000"/>
                    <a:lumOff val="35000"/>
                  </a:schemeClr>
                </a:solidFill>
                <a:latin typeface="Open Sans"/>
                <a:ea typeface="Open Sans"/>
              </a:rPr>
              <a:t>I3. (Meta)daten referenzieren andere qualifizierte (Meta)daten</a:t>
            </a:r>
            <a:endParaRPr lang="en-US" sz="2800" b="0" strike="noStrike" spc="-1">
              <a:solidFill>
                <a:srgbClr val="00305E"/>
              </a:solidFill>
              <a:latin typeface="Open Sans"/>
            </a:endParaRPr>
          </a:p>
          <a:p>
            <a:pPr indent="0" defTabSz="914400">
              <a:lnSpc>
                <a:spcPct val="90000"/>
              </a:lnSpc>
              <a:spcBef>
                <a:spcPts val="1001"/>
              </a:spcBef>
              <a:buNone/>
            </a:pPr>
            <a:endParaRPr lang="en-US" sz="2800" b="0" strike="noStrike" spc="-1">
              <a:solidFill>
                <a:srgbClr val="00305E"/>
              </a:solidFill>
              <a:latin typeface="Open Sans"/>
            </a:endParaRPr>
          </a:p>
        </p:txBody>
      </p:sp>
      <p:sp>
        <p:nvSpPr>
          <p:cNvPr id="211" name="TextBox 3"/>
          <p:cNvSpPr/>
          <p:nvPr/>
        </p:nvSpPr>
        <p:spPr>
          <a:xfrm>
            <a:off x="3919911" y="6098219"/>
            <a:ext cx="721512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sng" strike="noStrike" spc="-1">
                <a:solidFill>
                  <a:schemeClr val="dk1"/>
                </a:solidFill>
                <a:uFillTx/>
                <a:latin typeface="Calibri"/>
                <a:hlinkClick r:id="rId2"/>
              </a:rPr>
              <a:t>https://www.go-fair.org/fair-principles</a:t>
            </a:r>
            <a:r>
              <a:rPr lang="en-US" sz="1800" b="0" strike="noStrike" spc="-1">
                <a:solidFill>
                  <a:schemeClr val="dk1"/>
                </a:solidFill>
                <a:latin typeface="Calibri"/>
              </a:rPr>
              <a:t> </a:t>
            </a:r>
            <a:endParaRPr lang="de-DE" sz="1800" b="0" strike="noStrike" spc="-1">
              <a:solidFill>
                <a:srgbClr val="000000"/>
              </a:solidFill>
              <a:latin typeface="Calibri"/>
            </a:endParaRPr>
          </a:p>
        </p:txBody>
      </p:sp>
      <p:pic>
        <p:nvPicPr>
          <p:cNvPr id="212" name="Picture 5"/>
          <p:cNvPicPr/>
          <p:nvPr/>
        </p:nvPicPr>
        <p:blipFill>
          <a:blip r:embed="rId3"/>
          <a:stretch/>
        </p:blipFill>
        <p:spPr>
          <a:xfrm>
            <a:off x="6275160" y="1354680"/>
            <a:ext cx="5306400" cy="3866760"/>
          </a:xfrm>
          <a:prstGeom prst="rect">
            <a:avLst/>
          </a:prstGeom>
          <a:ln w="0">
            <a:noFill/>
          </a:ln>
        </p:spPr>
      </p:pic>
      <p:sp>
        <p:nvSpPr>
          <p:cNvPr id="2" name="TextBox 1">
            <a:extLst>
              <a:ext uri="{FF2B5EF4-FFF2-40B4-BE49-F238E27FC236}">
                <a16:creationId xmlns:a16="http://schemas.microsoft.com/office/drawing/2014/main" id="{13BDB233-766D-E01D-BDBC-F7347E75BDE5}"/>
              </a:ext>
            </a:extLst>
          </p:cNvPr>
          <p:cNvSpPr txBox="1"/>
          <p:nvPr/>
        </p:nvSpPr>
        <p:spPr>
          <a:xfrm>
            <a:off x="3935185" y="6358038"/>
            <a:ext cx="3592286" cy="369332"/>
          </a:xfrm>
          <a:prstGeom prst="rect">
            <a:avLst/>
          </a:prstGeom>
          <a:noFill/>
        </p:spPr>
        <p:txBody>
          <a:bodyPr wrap="square" rtlCol="0">
            <a:spAutoFit/>
          </a:bodyPr>
          <a:lstStyle/>
          <a:p>
            <a:pPr algn="ctr"/>
            <a:r>
              <a:rPr lang="en-US" dirty="0"/>
              <a:t>Figure made by Dall-E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Die FAIR-Prinzipien</a:t>
            </a:r>
            <a:endParaRPr lang="en-US" sz="6600" b="0" strike="noStrike" spc="-1">
              <a:solidFill>
                <a:schemeClr val="dk1"/>
              </a:solidFill>
              <a:latin typeface="Calibri"/>
            </a:endParaRPr>
          </a:p>
        </p:txBody>
      </p:sp>
      <p:sp>
        <p:nvSpPr>
          <p:cNvPr id="214" name="PlaceHolder 2"/>
          <p:cNvSpPr>
            <a:spLocks noGrp="1"/>
          </p:cNvSpPr>
          <p:nvPr>
            <p:ph/>
          </p:nvPr>
        </p:nvSpPr>
        <p:spPr>
          <a:xfrm>
            <a:off x="457200" y="1282680"/>
            <a:ext cx="5714640" cy="4609800"/>
          </a:xfrm>
          <a:prstGeom prst="rect">
            <a:avLst/>
          </a:prstGeom>
          <a:noFill/>
          <a:ln w="0">
            <a:noFill/>
          </a:ln>
        </p:spPr>
        <p:txBody>
          <a:bodyPr anchor="t">
            <a:normAutofit/>
          </a:bodyPr>
          <a:lstStyle/>
          <a:p>
            <a:pPr marL="228600" indent="-228600" defTabSz="914400">
              <a:lnSpc>
                <a:spcPct val="90000"/>
              </a:lnSpc>
              <a:spcBef>
                <a:spcPts val="1001"/>
              </a:spcBef>
              <a:buClr>
                <a:srgbClr val="595959"/>
              </a:buClr>
              <a:buFont typeface="Arial"/>
              <a:buChar char="•"/>
            </a:pPr>
            <a:r>
              <a:rPr lang="en-US" sz="2400" b="0" strike="noStrike" spc="-1">
                <a:solidFill>
                  <a:schemeClr val="dk1">
                    <a:lumMod val="65000"/>
                    <a:lumOff val="35000"/>
                  </a:schemeClr>
                </a:solidFill>
                <a:latin typeface="Open Sans"/>
                <a:ea typeface="Open Sans"/>
              </a:rPr>
              <a:t>Reusable / Wiederverwendbar</a:t>
            </a:r>
            <a:endParaRPr lang="en-US" sz="2400" b="0" strike="noStrike" spc="-1">
              <a:solidFill>
                <a:srgbClr val="00305E"/>
              </a:solidFill>
              <a:latin typeface="Open Sans"/>
            </a:endParaRPr>
          </a:p>
          <a:p>
            <a:pPr marL="457200" indent="-285840" defTabSz="914400">
              <a:lnSpc>
                <a:spcPct val="90000"/>
              </a:lnSpc>
              <a:spcBef>
                <a:spcPts val="1001"/>
              </a:spcBef>
              <a:buClr>
                <a:srgbClr val="595959"/>
              </a:buClr>
              <a:buFont typeface="Arial"/>
              <a:buChar char="•"/>
            </a:pPr>
            <a:r>
              <a:rPr lang="en-US" sz="2400" b="0" strike="noStrike" spc="-1">
                <a:solidFill>
                  <a:schemeClr val="dk1">
                    <a:lumMod val="65000"/>
                    <a:lumOff val="35000"/>
                  </a:schemeClr>
                </a:solidFill>
                <a:latin typeface="Open Sans"/>
                <a:ea typeface="Open Sans"/>
              </a:rPr>
              <a:t>R1. (Meta)daten sind reich an vielfaeltigen, akkuraten und relevanten Attributen</a:t>
            </a:r>
            <a:endParaRPr lang="en-US" sz="2400" b="0" strike="noStrike" spc="-1">
              <a:solidFill>
                <a:srgbClr val="00305E"/>
              </a:solidFill>
              <a:latin typeface="Open Sans"/>
            </a:endParaRPr>
          </a:p>
          <a:p>
            <a:pPr marL="457200" indent="-285840" defTabSz="914400">
              <a:lnSpc>
                <a:spcPct val="90000"/>
              </a:lnSpc>
              <a:spcBef>
                <a:spcPts val="1001"/>
              </a:spcBef>
              <a:buClr>
                <a:srgbClr val="595959"/>
              </a:buClr>
              <a:buFont typeface="Arial"/>
              <a:buChar char="•"/>
            </a:pPr>
            <a:r>
              <a:rPr lang="en-US" sz="2400" b="0" strike="noStrike" spc="-1">
                <a:solidFill>
                  <a:schemeClr val="dk1">
                    <a:lumMod val="65000"/>
                    <a:lumOff val="35000"/>
                  </a:schemeClr>
                </a:solidFill>
                <a:latin typeface="Open Sans"/>
                <a:ea typeface="Open Sans"/>
              </a:rPr>
              <a:t>R1.1. (Meta)daten werden mit einer klaren und verfuegbaren </a:t>
            </a:r>
            <a:r>
              <a:rPr lang="en-US" sz="2400" b="0" u="sng" strike="noStrike" spc="-1">
                <a:solidFill>
                  <a:schemeClr val="dk1">
                    <a:lumMod val="65000"/>
                    <a:lumOff val="35000"/>
                  </a:schemeClr>
                </a:solidFill>
                <a:uFillTx/>
                <a:latin typeface="Open Sans"/>
                <a:ea typeface="Open Sans"/>
              </a:rPr>
              <a:t>Nutzungslizenz</a:t>
            </a:r>
            <a:r>
              <a:rPr lang="en-US" sz="2400" b="0" strike="noStrike" spc="-1">
                <a:solidFill>
                  <a:schemeClr val="dk1">
                    <a:lumMod val="65000"/>
                    <a:lumOff val="35000"/>
                  </a:schemeClr>
                </a:solidFill>
                <a:latin typeface="Open Sans"/>
                <a:ea typeface="Open Sans"/>
              </a:rPr>
              <a:t> versehen</a:t>
            </a:r>
            <a:endParaRPr lang="en-US" sz="2400" b="0" strike="noStrike" spc="-1">
              <a:solidFill>
                <a:srgbClr val="00305E"/>
              </a:solidFill>
              <a:latin typeface="Open Sans"/>
            </a:endParaRPr>
          </a:p>
          <a:p>
            <a:pPr marL="457200" indent="-285840" defTabSz="914400">
              <a:lnSpc>
                <a:spcPct val="90000"/>
              </a:lnSpc>
              <a:spcBef>
                <a:spcPts val="1001"/>
              </a:spcBef>
              <a:buClr>
                <a:srgbClr val="595959"/>
              </a:buClr>
              <a:buFont typeface="Arial"/>
              <a:buChar char="•"/>
            </a:pPr>
            <a:r>
              <a:rPr lang="en-US" sz="2400" b="0" strike="noStrike" spc="-1">
                <a:solidFill>
                  <a:schemeClr val="dk1">
                    <a:lumMod val="65000"/>
                    <a:lumOff val="35000"/>
                  </a:schemeClr>
                </a:solidFill>
                <a:latin typeface="Open Sans"/>
                <a:ea typeface="Open Sans"/>
              </a:rPr>
              <a:t>R1.2. (Meta)daten sind stets mit der detailierten </a:t>
            </a:r>
            <a:r>
              <a:rPr lang="en-US" sz="2400" b="0" u="sng" strike="noStrike" spc="-1">
                <a:solidFill>
                  <a:schemeClr val="dk1">
                    <a:lumMod val="65000"/>
                    <a:lumOff val="35000"/>
                  </a:schemeClr>
                </a:solidFill>
                <a:uFillTx/>
                <a:latin typeface="Open Sans"/>
                <a:ea typeface="Open Sans"/>
              </a:rPr>
              <a:t>Herkunft erfasst</a:t>
            </a:r>
            <a:endParaRPr lang="en-US" sz="2400" b="0" strike="noStrike" spc="-1">
              <a:solidFill>
                <a:srgbClr val="00305E"/>
              </a:solidFill>
              <a:latin typeface="Open Sans"/>
            </a:endParaRPr>
          </a:p>
          <a:p>
            <a:pPr marL="457200" indent="-285840" defTabSz="914400">
              <a:lnSpc>
                <a:spcPct val="90000"/>
              </a:lnSpc>
              <a:spcBef>
                <a:spcPts val="1001"/>
              </a:spcBef>
              <a:buClr>
                <a:srgbClr val="595959"/>
              </a:buClr>
              <a:buFont typeface="Arial"/>
              <a:buChar char="•"/>
            </a:pPr>
            <a:r>
              <a:rPr lang="en-US" sz="2400" b="0" strike="noStrike" spc="-1">
                <a:solidFill>
                  <a:schemeClr val="dk1">
                    <a:lumMod val="65000"/>
                    <a:lumOff val="35000"/>
                  </a:schemeClr>
                </a:solidFill>
                <a:latin typeface="Open Sans"/>
                <a:ea typeface="Open Sans"/>
              </a:rPr>
              <a:t>R1.3. (Meta)daten folgen gemeinschaftlich definierten Standards</a:t>
            </a:r>
            <a:endParaRPr lang="en-US" sz="2400" b="0" strike="noStrike" spc="-1">
              <a:solidFill>
                <a:srgbClr val="00305E"/>
              </a:solidFill>
              <a:latin typeface="Open Sans"/>
            </a:endParaRPr>
          </a:p>
        </p:txBody>
      </p:sp>
      <p:sp>
        <p:nvSpPr>
          <p:cNvPr id="215" name="TextBox 3"/>
          <p:cNvSpPr/>
          <p:nvPr/>
        </p:nvSpPr>
        <p:spPr>
          <a:xfrm>
            <a:off x="2946240" y="6200640"/>
            <a:ext cx="5237640" cy="641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600" b="0" strike="noStrike" spc="-1">
                <a:solidFill>
                  <a:srgbClr val="1F2328"/>
                </a:solidFill>
                <a:latin typeface="-apple-system"/>
              </a:rPr>
              <a:t>Drawing made by </a:t>
            </a:r>
            <a:r>
              <a:rPr lang="en-US" sz="1600" b="0" u="sng" strike="noStrike" spc="-1">
                <a:solidFill>
                  <a:srgbClr val="0563C1"/>
                </a:solidFill>
                <a:uFillTx/>
                <a:latin typeface="-apple-system"/>
                <a:hlinkClick r:id="rId2"/>
              </a:rPr>
              <a:t>Henning Falk</a:t>
            </a:r>
            <a:r>
              <a:rPr lang="en-US" sz="1600" b="0" strike="noStrike" spc="-1">
                <a:solidFill>
                  <a:srgbClr val="1F2328"/>
                </a:solidFill>
                <a:latin typeface="-apple-system"/>
              </a:rPr>
              <a:t>, ©2022 </a:t>
            </a:r>
            <a:r>
              <a:rPr lang="en-US" sz="1600" b="0" u="sng" strike="noStrike" spc="-1">
                <a:solidFill>
                  <a:srgbClr val="0563C1"/>
                </a:solidFill>
                <a:uFillTx/>
                <a:latin typeface="-apple-system"/>
                <a:hlinkClick r:id="rId3"/>
              </a:rPr>
              <a:t>NumFOCUS</a:t>
            </a:r>
            <a:r>
              <a:rPr lang="en-US" sz="1600" b="0" strike="noStrike" spc="-1">
                <a:solidFill>
                  <a:srgbClr val="1F2328"/>
                </a:solidFill>
                <a:latin typeface="-apple-system"/>
              </a:rPr>
              <a:t>, reused under a </a:t>
            </a:r>
            <a:r>
              <a:rPr lang="en-US" sz="1600" b="0" u="sng" strike="noStrike" spc="-1">
                <a:solidFill>
                  <a:srgbClr val="0563C1"/>
                </a:solidFill>
                <a:uFillTx/>
                <a:latin typeface="-apple-system"/>
                <a:hlinkClick r:id="rId4"/>
              </a:rPr>
              <a:t>CC BY 4.0</a:t>
            </a:r>
            <a:r>
              <a:rPr lang="en-US" sz="1600" b="0" strike="noStrike" spc="-1">
                <a:solidFill>
                  <a:srgbClr val="1F2328"/>
                </a:solidFill>
                <a:latin typeface="-apple-system"/>
              </a:rPr>
              <a:t> license</a:t>
            </a:r>
            <a:endParaRPr lang="de-DE" sz="1600" b="0" strike="noStrike" spc="-1">
              <a:solidFill>
                <a:srgbClr val="000000"/>
              </a:solidFill>
              <a:latin typeface="Calibri"/>
            </a:endParaRPr>
          </a:p>
        </p:txBody>
      </p:sp>
      <p:pic>
        <p:nvPicPr>
          <p:cNvPr id="216" name="Picture 2" descr="FAIR re-use"/>
          <p:cNvPicPr/>
          <p:nvPr/>
        </p:nvPicPr>
        <p:blipFill>
          <a:blip r:embed="rId5"/>
          <a:stretch/>
        </p:blipFill>
        <p:spPr>
          <a:xfrm>
            <a:off x="6261840" y="1418400"/>
            <a:ext cx="5028840" cy="4482000"/>
          </a:xfrm>
          <a:prstGeom prst="rect">
            <a:avLst/>
          </a:prstGeom>
          <a:ln w="0">
            <a:noFill/>
          </a:ln>
        </p:spPr>
      </p:pic>
      <p:pic>
        <p:nvPicPr>
          <p:cNvPr id="217" name="Grafik 10"/>
          <p:cNvPicPr/>
          <p:nvPr/>
        </p:nvPicPr>
        <p:blipFill>
          <a:blip r:embed="rId6">
            <a:alphaModFix amt="80000"/>
          </a:blip>
          <a:stretch/>
        </p:blipFill>
        <p:spPr>
          <a:xfrm rot="11023800">
            <a:off x="9282960" y="-1096200"/>
            <a:ext cx="4837320" cy="4556520"/>
          </a:xfrm>
          <a:prstGeom prst="rect">
            <a:avLst/>
          </a:prstGeom>
          <a:ln w="0">
            <a:noFill/>
          </a:ln>
        </p:spPr>
      </p:pic>
      <p:pic>
        <p:nvPicPr>
          <p:cNvPr id="218" name="Grafik 5"/>
          <p:cNvPicPr/>
          <p:nvPr/>
        </p:nvPicPr>
        <p:blipFill>
          <a:blip r:embed="rId7"/>
          <a:stretch/>
        </p:blipFill>
        <p:spPr>
          <a:xfrm>
            <a:off x="9565920" y="32040"/>
            <a:ext cx="2709360" cy="2678760"/>
          </a:xfrm>
          <a:prstGeom prst="rect">
            <a:avLst/>
          </a:prstGeom>
          <a:ln w="0">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Lizensierung</a:t>
            </a:r>
            <a:endParaRPr lang="en-US" sz="6600" b="0" strike="noStrike" spc="-1">
              <a:solidFill>
                <a:schemeClr val="dk1"/>
              </a:solidFill>
              <a:latin typeface="Calibri"/>
            </a:endParaRPr>
          </a:p>
        </p:txBody>
      </p:sp>
      <p:sp>
        <p:nvSpPr>
          <p:cNvPr id="220" name="PlaceHolder 2"/>
          <p:cNvSpPr>
            <a:spLocks noGrp="1"/>
          </p:cNvSpPr>
          <p:nvPr>
            <p:ph/>
          </p:nvPr>
        </p:nvSpPr>
        <p:spPr>
          <a:xfrm>
            <a:off x="457200" y="1282680"/>
            <a:ext cx="11455200" cy="4609800"/>
          </a:xfrm>
          <a:prstGeom prst="rect">
            <a:avLst/>
          </a:prstGeom>
          <a:noFill/>
          <a:ln w="0">
            <a:noFill/>
          </a:ln>
        </p:spPr>
        <p:txBody>
          <a:bodyPr anchor="t">
            <a:noAutofit/>
          </a:bodyPr>
          <a:lstStyle/>
          <a:p>
            <a:pPr indent="0">
              <a:lnSpc>
                <a:spcPct val="90000"/>
              </a:lnSpc>
              <a:spcBef>
                <a:spcPts val="1417"/>
              </a:spcBef>
              <a:buNone/>
            </a:pPr>
            <a:endParaRPr lang="en-US" sz="4000" b="0" strike="noStrike" spc="-1">
              <a:solidFill>
                <a:schemeClr val="dk1">
                  <a:lumMod val="65000"/>
                  <a:lumOff val="35000"/>
                </a:schemeClr>
              </a:solidFill>
              <a:latin typeface="Open Sans"/>
              <a:ea typeface="Open Sans"/>
            </a:endParaRPr>
          </a:p>
        </p:txBody>
      </p:sp>
      <p:pic>
        <p:nvPicPr>
          <p:cNvPr id="221" name="Picture 4"/>
          <p:cNvPicPr/>
          <p:nvPr/>
        </p:nvPicPr>
        <p:blipFill>
          <a:blip r:embed="rId2"/>
          <a:stretch/>
        </p:blipFill>
        <p:spPr>
          <a:xfrm>
            <a:off x="150120" y="1971360"/>
            <a:ext cx="5154840" cy="3232080"/>
          </a:xfrm>
          <a:prstGeom prst="rect">
            <a:avLst/>
          </a:prstGeom>
          <a:ln w="0">
            <a:noFill/>
          </a:ln>
        </p:spPr>
      </p:pic>
      <p:pic>
        <p:nvPicPr>
          <p:cNvPr id="222" name="Picture 6"/>
          <p:cNvPicPr/>
          <p:nvPr/>
        </p:nvPicPr>
        <p:blipFill>
          <a:blip r:embed="rId3"/>
          <a:stretch/>
        </p:blipFill>
        <p:spPr>
          <a:xfrm>
            <a:off x="5140080" y="699480"/>
            <a:ext cx="5154840" cy="3232080"/>
          </a:xfrm>
          <a:prstGeom prst="rect">
            <a:avLst/>
          </a:prstGeom>
          <a:ln w="0">
            <a:noFill/>
          </a:ln>
        </p:spPr>
      </p:pic>
      <p:pic>
        <p:nvPicPr>
          <p:cNvPr id="223" name="Picture 8"/>
          <p:cNvPicPr/>
          <p:nvPr/>
        </p:nvPicPr>
        <p:blipFill>
          <a:blip r:embed="rId4"/>
          <a:stretch/>
        </p:blipFill>
        <p:spPr>
          <a:xfrm>
            <a:off x="6886800" y="3519360"/>
            <a:ext cx="5154840" cy="3232080"/>
          </a:xfrm>
          <a:prstGeom prst="rect">
            <a:avLst/>
          </a:prstGeom>
          <a:ln w="0">
            <a:noFill/>
          </a:ln>
        </p:spPr>
      </p:pic>
      <p:sp>
        <p:nvSpPr>
          <p:cNvPr id="224" name="Arrow: Down 9"/>
          <p:cNvSpPr/>
          <p:nvPr/>
        </p:nvSpPr>
        <p:spPr>
          <a:xfrm>
            <a:off x="7988400" y="3137040"/>
            <a:ext cx="482400" cy="622080"/>
          </a:xfrm>
          <a:prstGeom prst="downArrow">
            <a:avLst>
              <a:gd name="adj1" fmla="val 50000"/>
              <a:gd name="adj2" fmla="val 50000"/>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25" name="Arrow: Down 10"/>
          <p:cNvSpPr/>
          <p:nvPr/>
        </p:nvSpPr>
        <p:spPr>
          <a:xfrm rot="16200000">
            <a:off x="4691880" y="2746080"/>
            <a:ext cx="482400" cy="622080"/>
          </a:xfrm>
          <a:prstGeom prst="downArrow">
            <a:avLst>
              <a:gd name="adj1" fmla="val 50000"/>
              <a:gd name="adj2" fmla="val 50000"/>
            </a:avLst>
          </a:prstGeom>
          <a:solidFill>
            <a:srgbClr val="4472C4"/>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Lizensierung</a:t>
            </a:r>
            <a:endParaRPr lang="en-US" sz="6600" b="0" strike="noStrike" spc="-1">
              <a:solidFill>
                <a:schemeClr val="dk1"/>
              </a:solidFill>
              <a:latin typeface="Calibri"/>
            </a:endParaRPr>
          </a:p>
        </p:txBody>
      </p:sp>
      <p:sp>
        <p:nvSpPr>
          <p:cNvPr id="227" name="PlaceHolder 2"/>
          <p:cNvSpPr>
            <a:spLocks noGrp="1"/>
          </p:cNvSpPr>
          <p:nvPr>
            <p:ph/>
          </p:nvPr>
        </p:nvSpPr>
        <p:spPr>
          <a:xfrm>
            <a:off x="457200" y="1282680"/>
            <a:ext cx="11455200" cy="4609800"/>
          </a:xfrm>
          <a:prstGeom prst="rect">
            <a:avLst/>
          </a:prstGeom>
          <a:noFill/>
          <a:ln w="0">
            <a:noFill/>
          </a:ln>
        </p:spPr>
        <p:txBody>
          <a:bodyPr anchor="t">
            <a:normAutofit fontScale="94756"/>
          </a:bodyPr>
          <a:lstStyle/>
          <a:p>
            <a:pPr indent="0" defTabSz="914400">
              <a:lnSpc>
                <a:spcPct val="90000"/>
              </a:lnSpc>
              <a:spcBef>
                <a:spcPts val="1001"/>
              </a:spcBef>
              <a:buNone/>
              <a:tabLst>
                <a:tab pos="0" algn="l"/>
              </a:tabLst>
            </a:pPr>
            <a:r>
              <a:rPr lang="de-DE" sz="1800" b="1" strike="noStrike" spc="-1">
                <a:solidFill>
                  <a:srgbClr val="000000"/>
                </a:solidFill>
                <a:latin typeface="Source Sans Pro"/>
                <a:ea typeface="Open Sans"/>
              </a:rPr>
              <a:t>Datenlizenz Deutschland – Namensnennung – Version 2.0</a:t>
            </a:r>
            <a:endParaRPr lang="en-US" sz="1800" b="0" strike="noStrike" spc="-1">
              <a:solidFill>
                <a:srgbClr val="00305E"/>
              </a:solidFill>
              <a:latin typeface="Open Sans"/>
            </a:endParaRPr>
          </a:p>
          <a:p>
            <a:pPr marL="228600" indent="-228600" defTabSz="914400">
              <a:lnSpc>
                <a:spcPct val="90000"/>
              </a:lnSpc>
              <a:spcBef>
                <a:spcPts val="1001"/>
              </a:spcBef>
              <a:buClr>
                <a:srgbClr val="000000"/>
              </a:buClr>
              <a:buFont typeface="Arial"/>
              <a:buChar char="•"/>
              <a:tabLst>
                <a:tab pos="0" algn="l"/>
              </a:tabLst>
            </a:pPr>
            <a:r>
              <a:rPr lang="de-DE" sz="1800" b="0" strike="noStrike" spc="-1">
                <a:solidFill>
                  <a:srgbClr val="000000"/>
                </a:solidFill>
                <a:latin typeface="Crimson Text"/>
                <a:ea typeface="Open Sans"/>
              </a:rPr>
              <a:t>(1) Jede Nutzung ist unter den Bedingungen dieser „Datenlizenz Deutschland – Namensnennung – Version 2.0" zulässig.</a:t>
            </a:r>
            <a:endParaRPr lang="en-US" sz="1800" b="0" strike="noStrike" spc="-1">
              <a:solidFill>
                <a:srgbClr val="00305E"/>
              </a:solidFill>
              <a:latin typeface="Open Sans"/>
            </a:endParaRPr>
          </a:p>
          <a:p>
            <a:pPr marL="228600" indent="-228600" defTabSz="914400">
              <a:lnSpc>
                <a:spcPct val="90000"/>
              </a:lnSpc>
              <a:spcBef>
                <a:spcPts val="1001"/>
              </a:spcBef>
              <a:buClr>
                <a:srgbClr val="000000"/>
              </a:buClr>
              <a:buFont typeface="Arial"/>
              <a:buChar char="•"/>
              <a:tabLst>
                <a:tab pos="0" algn="l"/>
              </a:tabLst>
            </a:pPr>
            <a:r>
              <a:rPr lang="de-DE" sz="1800" b="0" strike="noStrike" spc="-1">
                <a:solidFill>
                  <a:srgbClr val="000000"/>
                </a:solidFill>
                <a:latin typeface="Crimson Text"/>
                <a:ea typeface="Open Sans"/>
              </a:rPr>
              <a:t>Die bereitgestellten Daten und Metadaten dürfen für die kommerzielle und nicht kommerzielle Nutzung insbesondere</a:t>
            </a:r>
            <a:endParaRPr lang="en-US" sz="1800" b="0" strike="noStrike" spc="-1">
              <a:solidFill>
                <a:srgbClr val="00305E"/>
              </a:solidFill>
              <a:latin typeface="Open Sans"/>
            </a:endParaRPr>
          </a:p>
          <a:p>
            <a:pPr marL="685800" lvl="1" indent="-228600" defTabSz="914400">
              <a:lnSpc>
                <a:spcPct val="90000"/>
              </a:lnSpc>
              <a:spcBef>
                <a:spcPts val="499"/>
              </a:spcBef>
              <a:buClr>
                <a:srgbClr val="000000"/>
              </a:buClr>
              <a:buFont typeface="Calibri Light"/>
              <a:buAutoNum type="arabicPeriod"/>
              <a:tabLst>
                <a:tab pos="0" algn="l"/>
              </a:tabLst>
            </a:pPr>
            <a:r>
              <a:rPr lang="de-DE" sz="1800" b="0" strike="noStrike" spc="-1">
                <a:solidFill>
                  <a:srgbClr val="000000"/>
                </a:solidFill>
                <a:latin typeface="Crimson Text"/>
                <a:ea typeface="Open Sans"/>
              </a:rPr>
              <a:t>vervielfältigt, ausgedruckt, präsentiert, verändert, bearbeitet sowie an Dritte übermittelt werden;</a:t>
            </a:r>
            <a:endParaRPr lang="en-US" sz="1800" b="0" strike="noStrike" spc="-1">
              <a:solidFill>
                <a:srgbClr val="00305E"/>
              </a:solidFill>
              <a:latin typeface="Open Sans"/>
            </a:endParaRPr>
          </a:p>
          <a:p>
            <a:pPr marL="685800" lvl="1" indent="-228600" defTabSz="914400">
              <a:lnSpc>
                <a:spcPct val="90000"/>
              </a:lnSpc>
              <a:spcBef>
                <a:spcPts val="499"/>
              </a:spcBef>
              <a:buClr>
                <a:srgbClr val="000000"/>
              </a:buClr>
              <a:buFont typeface="Calibri Light"/>
              <a:buAutoNum type="arabicPeriod"/>
              <a:tabLst>
                <a:tab pos="0" algn="l"/>
              </a:tabLst>
            </a:pPr>
            <a:r>
              <a:rPr lang="de-DE" sz="1800" b="0" strike="noStrike" spc="-1">
                <a:solidFill>
                  <a:srgbClr val="000000"/>
                </a:solidFill>
                <a:latin typeface="Crimson Text"/>
                <a:ea typeface="Open Sans"/>
              </a:rPr>
              <a:t>mit eigenen Daten und Daten Anderer zusammengeführt und zu selbständigen neuen Datensätzen verbunden werden;</a:t>
            </a:r>
            <a:endParaRPr lang="en-US" sz="1800" b="0" strike="noStrike" spc="-1">
              <a:solidFill>
                <a:srgbClr val="00305E"/>
              </a:solidFill>
              <a:latin typeface="Open Sans"/>
            </a:endParaRPr>
          </a:p>
          <a:p>
            <a:pPr marL="685800" lvl="1" indent="-228600" defTabSz="914400">
              <a:lnSpc>
                <a:spcPct val="90000"/>
              </a:lnSpc>
              <a:spcBef>
                <a:spcPts val="499"/>
              </a:spcBef>
              <a:buClr>
                <a:srgbClr val="000000"/>
              </a:buClr>
              <a:buFont typeface="Calibri Light"/>
              <a:buAutoNum type="arabicPeriod"/>
              <a:tabLst>
                <a:tab pos="0" algn="l"/>
              </a:tabLst>
            </a:pPr>
            <a:r>
              <a:rPr lang="de-DE" sz="1800" b="0" strike="noStrike" spc="-1">
                <a:solidFill>
                  <a:srgbClr val="000000"/>
                </a:solidFill>
                <a:latin typeface="Crimson Text"/>
                <a:ea typeface="Open Sans"/>
              </a:rPr>
              <a:t>in interne und externe Geschäftsprozesse, Produkte und Anwendungen in öffentlichen und nicht öffentlichen elektronischen Netzwerken eingebunden werden.</a:t>
            </a:r>
            <a:endParaRPr lang="en-US" sz="1800" b="0" strike="noStrike" spc="-1">
              <a:solidFill>
                <a:srgbClr val="00305E"/>
              </a:solidFill>
              <a:latin typeface="Open Sans"/>
            </a:endParaRPr>
          </a:p>
          <a:p>
            <a:pPr marL="228600" indent="-228600" defTabSz="914400">
              <a:lnSpc>
                <a:spcPct val="90000"/>
              </a:lnSpc>
              <a:spcBef>
                <a:spcPts val="1001"/>
              </a:spcBef>
              <a:buClr>
                <a:srgbClr val="000000"/>
              </a:buClr>
              <a:buFont typeface="Arial"/>
              <a:buChar char="•"/>
              <a:tabLst>
                <a:tab pos="0" algn="l"/>
              </a:tabLst>
            </a:pPr>
            <a:r>
              <a:rPr lang="de-DE" sz="1800" b="0" strike="noStrike" spc="-1">
                <a:solidFill>
                  <a:srgbClr val="000000"/>
                </a:solidFill>
                <a:latin typeface="Crimson Text"/>
                <a:ea typeface="Open Sans"/>
              </a:rPr>
              <a:t>(2) Bei der Nutzung ist sicherzustellen, dass folgende Angaben als Quellenvermerk enthalten sind:</a:t>
            </a:r>
            <a:endParaRPr lang="en-US" sz="1800" b="0" strike="noStrike" spc="-1">
              <a:solidFill>
                <a:srgbClr val="00305E"/>
              </a:solidFill>
              <a:latin typeface="Open Sans"/>
            </a:endParaRPr>
          </a:p>
          <a:p>
            <a:pPr marL="685800" lvl="1" indent="-228600" defTabSz="914400">
              <a:lnSpc>
                <a:spcPct val="90000"/>
              </a:lnSpc>
              <a:spcBef>
                <a:spcPts val="499"/>
              </a:spcBef>
              <a:buClr>
                <a:srgbClr val="000000"/>
              </a:buClr>
              <a:buFont typeface="Calibri Light"/>
              <a:buAutoNum type="arabicPeriod"/>
              <a:tabLst>
                <a:tab pos="0" algn="l"/>
              </a:tabLst>
            </a:pPr>
            <a:r>
              <a:rPr lang="de-DE" sz="1800" b="0" strike="noStrike" spc="-1">
                <a:solidFill>
                  <a:srgbClr val="000000"/>
                </a:solidFill>
                <a:latin typeface="Crimson Text"/>
                <a:ea typeface="Open Sans"/>
              </a:rPr>
              <a:t>Bezeichnung des Bereitstellers nach dessen Maßgabe,</a:t>
            </a:r>
            <a:endParaRPr lang="en-US" sz="1800" b="0" strike="noStrike" spc="-1">
              <a:solidFill>
                <a:srgbClr val="00305E"/>
              </a:solidFill>
              <a:latin typeface="Open Sans"/>
            </a:endParaRPr>
          </a:p>
          <a:p>
            <a:pPr marL="685800" lvl="1" indent="-228600" defTabSz="914400">
              <a:lnSpc>
                <a:spcPct val="90000"/>
              </a:lnSpc>
              <a:spcBef>
                <a:spcPts val="499"/>
              </a:spcBef>
              <a:buClr>
                <a:srgbClr val="000000"/>
              </a:buClr>
              <a:buFont typeface="Calibri Light"/>
              <a:buAutoNum type="arabicPeriod"/>
              <a:tabLst>
                <a:tab pos="0" algn="l"/>
              </a:tabLst>
            </a:pPr>
            <a:r>
              <a:rPr lang="de-DE" sz="1800" b="0" strike="noStrike" spc="-1">
                <a:solidFill>
                  <a:srgbClr val="000000"/>
                </a:solidFill>
                <a:latin typeface="Crimson Text"/>
                <a:ea typeface="Open Sans"/>
              </a:rPr>
              <a:t>der Vermerk „Datenlizenz Deutschland – Namensnennung – Version 2.0" oder „dl-de/by-2-0" mit Verweis auf den Lizenztext unter </a:t>
            </a:r>
            <a:r>
              <a:rPr lang="de-DE" sz="1800" b="0" u="sng" strike="noStrike" spc="-1">
                <a:solidFill>
                  <a:srgbClr val="0563C1"/>
                </a:solidFill>
                <a:uFillTx/>
                <a:latin typeface="Crimson Text"/>
                <a:ea typeface="Open Sans"/>
                <a:hlinkClick r:id="rId2"/>
              </a:rPr>
              <a:t>www.govdata.de/dl-de/by-2-0</a:t>
            </a:r>
            <a:r>
              <a:rPr lang="de-DE" sz="1800" b="0" strike="noStrike" spc="-1">
                <a:solidFill>
                  <a:srgbClr val="000000"/>
                </a:solidFill>
                <a:latin typeface="Crimson Text"/>
                <a:ea typeface="Open Sans"/>
              </a:rPr>
              <a:t> sowie</a:t>
            </a:r>
            <a:endParaRPr lang="en-US" sz="1800" b="0" strike="noStrike" spc="-1">
              <a:solidFill>
                <a:srgbClr val="00305E"/>
              </a:solidFill>
              <a:latin typeface="Open Sans"/>
            </a:endParaRPr>
          </a:p>
          <a:p>
            <a:pPr marL="685800" lvl="1" indent="-228600" defTabSz="914400">
              <a:lnSpc>
                <a:spcPct val="90000"/>
              </a:lnSpc>
              <a:spcBef>
                <a:spcPts val="499"/>
              </a:spcBef>
              <a:buClr>
                <a:srgbClr val="000000"/>
              </a:buClr>
              <a:buFont typeface="Calibri Light"/>
              <a:buAutoNum type="arabicPeriod"/>
              <a:tabLst>
                <a:tab pos="0" algn="l"/>
              </a:tabLst>
            </a:pPr>
            <a:r>
              <a:rPr lang="de-DE" sz="1800" b="0" strike="noStrike" spc="-1">
                <a:solidFill>
                  <a:srgbClr val="000000"/>
                </a:solidFill>
                <a:latin typeface="Crimson Text"/>
                <a:ea typeface="Open Sans"/>
              </a:rPr>
              <a:t>einen Verweis auf den Datensatz (URI).</a:t>
            </a:r>
            <a:endParaRPr lang="en-US" sz="1800" b="0" strike="noStrike" spc="-1">
              <a:solidFill>
                <a:srgbClr val="00305E"/>
              </a:solidFill>
              <a:latin typeface="Open Sans"/>
            </a:endParaRPr>
          </a:p>
          <a:p>
            <a:pPr marL="228600" indent="-228600" defTabSz="914400">
              <a:lnSpc>
                <a:spcPct val="90000"/>
              </a:lnSpc>
              <a:spcBef>
                <a:spcPts val="1001"/>
              </a:spcBef>
              <a:buClr>
                <a:srgbClr val="000000"/>
              </a:buClr>
              <a:buFont typeface="Arial"/>
              <a:buChar char="•"/>
              <a:tabLst>
                <a:tab pos="0" algn="l"/>
              </a:tabLst>
            </a:pPr>
            <a:r>
              <a:rPr lang="de-DE" sz="1800" b="0" strike="noStrike" spc="-1">
                <a:solidFill>
                  <a:srgbClr val="000000"/>
                </a:solidFill>
                <a:latin typeface="Crimson Text"/>
                <a:ea typeface="Open Sans"/>
              </a:rPr>
              <a:t>Dies gilt nur soweit die datenhaltende Stelle die Angaben 1. bis 3. zum Quellenvermerk bereitstellt.</a:t>
            </a:r>
            <a:endParaRPr lang="en-US" sz="1800" b="0" strike="noStrike" spc="-1">
              <a:solidFill>
                <a:srgbClr val="00305E"/>
              </a:solidFill>
              <a:latin typeface="Open Sans"/>
            </a:endParaRPr>
          </a:p>
          <a:p>
            <a:pPr marL="228600" indent="-228600" defTabSz="914400">
              <a:lnSpc>
                <a:spcPct val="90000"/>
              </a:lnSpc>
              <a:spcBef>
                <a:spcPts val="1001"/>
              </a:spcBef>
              <a:buClr>
                <a:srgbClr val="000000"/>
              </a:buClr>
              <a:buFont typeface="Arial"/>
              <a:buChar char="•"/>
              <a:tabLst>
                <a:tab pos="0" algn="l"/>
              </a:tabLst>
            </a:pPr>
            <a:r>
              <a:rPr lang="de-DE" sz="1800" b="0" strike="noStrike" spc="-1">
                <a:solidFill>
                  <a:srgbClr val="000000"/>
                </a:solidFill>
                <a:latin typeface="Crimson Text"/>
                <a:ea typeface="Open Sans"/>
              </a:rPr>
              <a:t>(3) Veränderungen, Bearbeitungen, neue Gestaltungen oder sonstige Abwandlungen sind im Quellenvermerk mit dem Hinweis zu versehen, dass die Daten geändert wurden.</a:t>
            </a:r>
            <a:endParaRPr lang="en-US" sz="1800" b="0" strike="noStrike" spc="-1">
              <a:solidFill>
                <a:srgbClr val="00305E"/>
              </a:solidFill>
              <a:latin typeface="Open Sans"/>
            </a:endParaRPr>
          </a:p>
          <a:p>
            <a:pPr indent="0" defTabSz="914400">
              <a:lnSpc>
                <a:spcPct val="90000"/>
              </a:lnSpc>
              <a:spcBef>
                <a:spcPts val="1001"/>
              </a:spcBef>
              <a:buNone/>
              <a:tabLst>
                <a:tab pos="0" algn="l"/>
              </a:tabLst>
            </a:pPr>
            <a:endParaRPr lang="en-US" sz="1800" b="0" strike="noStrike" spc="-1">
              <a:solidFill>
                <a:srgbClr val="00305E"/>
              </a:solidFill>
              <a:latin typeface="Open Sans"/>
            </a:endParaRPr>
          </a:p>
        </p:txBody>
      </p:sp>
      <p:sp>
        <p:nvSpPr>
          <p:cNvPr id="228" name="Rectangle 3"/>
          <p:cNvSpPr/>
          <p:nvPr/>
        </p:nvSpPr>
        <p:spPr>
          <a:xfrm>
            <a:off x="736560" y="2044800"/>
            <a:ext cx="9169200" cy="240840"/>
          </a:xfrm>
          <a:prstGeom prst="rect">
            <a:avLst/>
          </a:prstGeom>
          <a:solidFill>
            <a:schemeClr val="accent6">
              <a:lumMod val="75000"/>
              <a:alpha val="38000"/>
            </a:scheme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29" name="Rectangle 7"/>
          <p:cNvSpPr/>
          <p:nvPr/>
        </p:nvSpPr>
        <p:spPr>
          <a:xfrm>
            <a:off x="736560" y="3511440"/>
            <a:ext cx="7289280" cy="240840"/>
          </a:xfrm>
          <a:prstGeom prst="rect">
            <a:avLst/>
          </a:prstGeom>
          <a:solidFill>
            <a:srgbClr val="FFC000">
              <a:alpha val="38000"/>
            </a:srgbClr>
          </a:solidFill>
          <a:ln>
            <a:noFill/>
          </a:ln>
        </p:spPr>
        <p:style>
          <a:lnRef idx="2">
            <a:schemeClr val="accent4">
              <a:shade val="15000"/>
            </a:schemeClr>
          </a:lnRef>
          <a:fillRef idx="1">
            <a:schemeClr val="accent4"/>
          </a:fillRef>
          <a:effectRef idx="0">
            <a:schemeClr val="accent4"/>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30" name="Rectangle 8"/>
          <p:cNvSpPr/>
          <p:nvPr/>
        </p:nvSpPr>
        <p:spPr>
          <a:xfrm>
            <a:off x="736560" y="5334120"/>
            <a:ext cx="10388160" cy="558360"/>
          </a:xfrm>
          <a:prstGeom prst="rect">
            <a:avLst/>
          </a:prstGeom>
          <a:solidFill>
            <a:srgbClr val="FFC000">
              <a:alpha val="38000"/>
            </a:srgbClr>
          </a:solidFill>
          <a:ln>
            <a:noFill/>
          </a:ln>
        </p:spPr>
        <p:style>
          <a:lnRef idx="2">
            <a:schemeClr val="accent4">
              <a:shade val="15000"/>
            </a:schemeClr>
          </a:lnRef>
          <a:fillRef idx="1">
            <a:schemeClr val="accent4"/>
          </a:fillRef>
          <a:effectRef idx="0">
            <a:schemeClr val="accent4"/>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457200" y="365040"/>
            <a:ext cx="11455200" cy="739440"/>
          </a:xfrm>
          <a:prstGeom prst="rect">
            <a:avLst/>
          </a:prstGeom>
          <a:noFill/>
          <a:ln w="0">
            <a:noFill/>
          </a:ln>
        </p:spPr>
        <p:txBody>
          <a:bodyPr anchor="ctr">
            <a:normAutofit fontScale="90000"/>
          </a:bodyPr>
          <a:lstStyle/>
          <a:p>
            <a:pPr indent="0" defTabSz="914400">
              <a:lnSpc>
                <a:spcPct val="90000"/>
              </a:lnSpc>
              <a:buNone/>
            </a:pPr>
            <a:r>
              <a:rPr lang="en-US" sz="6600" b="0" strike="noStrike" spc="-1">
                <a:solidFill>
                  <a:srgbClr val="00305E"/>
                </a:solidFill>
                <a:latin typeface="Open Sans"/>
                <a:ea typeface="Open Sans"/>
              </a:rPr>
              <a:t>Quiz</a:t>
            </a:r>
            <a:endParaRPr lang="en-US" sz="6600" b="0" strike="noStrike" spc="-1">
              <a:solidFill>
                <a:schemeClr val="dk1"/>
              </a:solidFill>
              <a:latin typeface="Calibri"/>
            </a:endParaRPr>
          </a:p>
        </p:txBody>
      </p:sp>
      <p:sp>
        <p:nvSpPr>
          <p:cNvPr id="232" name="PlaceHolder 2"/>
          <p:cNvSpPr>
            <a:spLocks noGrp="1"/>
          </p:cNvSpPr>
          <p:nvPr>
            <p:ph/>
          </p:nvPr>
        </p:nvSpPr>
        <p:spPr>
          <a:xfrm>
            <a:off x="457200" y="1282680"/>
            <a:ext cx="11455200" cy="4609800"/>
          </a:xfrm>
          <a:prstGeom prst="rect">
            <a:avLst/>
          </a:prstGeom>
          <a:noFill/>
          <a:ln w="0">
            <a:noFill/>
          </a:ln>
        </p:spPr>
        <p:txBody>
          <a:bodyPr anchor="t">
            <a:noAutofit/>
          </a:bodyPr>
          <a:lstStyle/>
          <a:p>
            <a:pPr marL="228600" indent="-228600" defTabSz="914400">
              <a:lnSpc>
                <a:spcPct val="90000"/>
              </a:lnSpc>
              <a:spcBef>
                <a:spcPts val="1001"/>
              </a:spcBef>
              <a:buClr>
                <a:srgbClr val="595959"/>
              </a:buClr>
              <a:buFont typeface="Arial"/>
              <a:buChar char="•"/>
            </a:pPr>
            <a:r>
              <a:rPr lang="de-DE" sz="4000" b="0" strike="noStrike" spc="-1">
                <a:solidFill>
                  <a:schemeClr val="dk1">
                    <a:lumMod val="65000"/>
                    <a:lumOff val="35000"/>
                  </a:schemeClr>
                </a:solidFill>
                <a:latin typeface="Open Sans"/>
                <a:ea typeface="Open Sans"/>
              </a:rPr>
              <a:t>Datenlizenz Deutschland - Namensnennung - Version 2.0 ist besonders ähnlich zu</a:t>
            </a:r>
            <a:endParaRPr lang="en-US" sz="4000" b="0" strike="noStrike" spc="-1">
              <a:solidFill>
                <a:srgbClr val="00305E"/>
              </a:solidFill>
              <a:latin typeface="Open Sans"/>
            </a:endParaRPr>
          </a:p>
        </p:txBody>
      </p:sp>
      <p:sp>
        <p:nvSpPr>
          <p:cNvPr id="233" name="Rectangle 3"/>
          <p:cNvSpPr/>
          <p:nvPr/>
        </p:nvSpPr>
        <p:spPr>
          <a:xfrm>
            <a:off x="279360" y="2910960"/>
            <a:ext cx="3111120" cy="838080"/>
          </a:xfrm>
          <a:prstGeom prst="rect">
            <a:avLst/>
          </a:prstGeom>
          <a:noFill/>
          <a:ln>
            <a:noFill/>
          </a:ln>
        </p:spPr>
        <p:style>
          <a:lnRef idx="2">
            <a:schemeClr val="accent4">
              <a:shade val="50000"/>
            </a:schemeClr>
          </a:lnRef>
          <a:fillRef idx="1">
            <a:schemeClr val="accent4"/>
          </a:fillRef>
          <a:effectRef idx="0">
            <a:schemeClr val="accent4"/>
          </a:effectRef>
          <a:fontRef idx="minor"/>
        </p:style>
        <p:txBody>
          <a:bodyPr lIns="90000" tIns="45000" rIns="90000" bIns="45000" anchor="ctr">
            <a:noAutofit/>
          </a:bodyPr>
          <a:lstStyle/>
          <a:p>
            <a:pPr algn="ctr" defTabSz="914400">
              <a:lnSpc>
                <a:spcPct val="100000"/>
              </a:lnSpc>
            </a:pPr>
            <a:r>
              <a:rPr lang="en-US" sz="4000" b="0" strike="noStrike" spc="-1">
                <a:solidFill>
                  <a:schemeClr val="dk1"/>
                </a:solidFill>
                <a:latin typeface="Calibri"/>
              </a:rPr>
              <a:t>CC0</a:t>
            </a:r>
            <a:endParaRPr lang="de-DE" sz="4000" b="0" strike="noStrike" spc="-1">
              <a:solidFill>
                <a:srgbClr val="000000"/>
              </a:solidFill>
              <a:latin typeface="Calibri"/>
            </a:endParaRPr>
          </a:p>
        </p:txBody>
      </p:sp>
      <p:sp>
        <p:nvSpPr>
          <p:cNvPr id="234" name="Rectangle 4"/>
          <p:cNvSpPr/>
          <p:nvPr/>
        </p:nvSpPr>
        <p:spPr>
          <a:xfrm>
            <a:off x="3260160" y="2910960"/>
            <a:ext cx="2869920" cy="829440"/>
          </a:xfrm>
          <a:prstGeom prst="rect">
            <a:avLst/>
          </a:prstGeom>
          <a:noFill/>
          <a:ln>
            <a:noFill/>
          </a:ln>
        </p:spPr>
        <p:style>
          <a:lnRef idx="2">
            <a:schemeClr val="accent6">
              <a:shade val="50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r>
              <a:rPr lang="en-US" sz="4000" b="0" strike="noStrike" spc="-1">
                <a:solidFill>
                  <a:schemeClr val="dk1"/>
                </a:solidFill>
                <a:latin typeface="Calibri"/>
              </a:rPr>
              <a:t>CC-BY</a:t>
            </a:r>
            <a:endParaRPr lang="de-DE" sz="4000" b="0" strike="noStrike" spc="-1">
              <a:solidFill>
                <a:srgbClr val="000000"/>
              </a:solidFill>
              <a:latin typeface="Calibri"/>
            </a:endParaRPr>
          </a:p>
        </p:txBody>
      </p:sp>
      <p:sp>
        <p:nvSpPr>
          <p:cNvPr id="235" name="Rectangle 5"/>
          <p:cNvSpPr/>
          <p:nvPr/>
        </p:nvSpPr>
        <p:spPr>
          <a:xfrm>
            <a:off x="5726880" y="2910960"/>
            <a:ext cx="2869920" cy="8294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4000" b="0" strike="noStrike" spc="-1">
                <a:solidFill>
                  <a:schemeClr val="dk1"/>
                </a:solidFill>
                <a:latin typeface="Calibri"/>
              </a:rPr>
              <a:t>CC-BY-NC</a:t>
            </a:r>
            <a:endParaRPr lang="de-DE" sz="4000" b="0" strike="noStrike" spc="-1">
              <a:solidFill>
                <a:srgbClr val="000000"/>
              </a:solidFill>
              <a:latin typeface="Calibri"/>
            </a:endParaRPr>
          </a:p>
        </p:txBody>
      </p:sp>
      <p:sp>
        <p:nvSpPr>
          <p:cNvPr id="236" name="Rectangle 6"/>
          <p:cNvSpPr/>
          <p:nvPr/>
        </p:nvSpPr>
        <p:spPr>
          <a:xfrm>
            <a:off x="8398800" y="2910960"/>
            <a:ext cx="3335760" cy="8294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4000" b="0" strike="noStrike" spc="-1">
                <a:solidFill>
                  <a:schemeClr val="dk1"/>
                </a:solidFill>
                <a:latin typeface="Calibri"/>
              </a:rPr>
              <a:t>CC-BY-SA</a:t>
            </a:r>
            <a:endParaRPr lang="de-DE" sz="4000" b="0" strike="noStrike" spc="-1">
              <a:solidFill>
                <a:srgbClr val="000000"/>
              </a:solidFill>
              <a:latin typeface="Calibri"/>
            </a:endParaRPr>
          </a:p>
        </p:txBody>
      </p:sp>
      <p:pic>
        <p:nvPicPr>
          <p:cNvPr id="237" name="Imagem 27"/>
          <p:cNvPicPr/>
          <p:nvPr/>
        </p:nvPicPr>
        <p:blipFill>
          <a:blip r:embed="rId2"/>
          <a:stretch/>
        </p:blipFill>
        <p:spPr>
          <a:xfrm>
            <a:off x="3987720" y="4100400"/>
            <a:ext cx="1478880" cy="1478880"/>
          </a:xfrm>
          <a:prstGeom prst="rect">
            <a:avLst/>
          </a:prstGeom>
          <a:ln w="0">
            <a:noFill/>
          </a:ln>
        </p:spPr>
      </p:pic>
      <p:pic>
        <p:nvPicPr>
          <p:cNvPr id="238" name="Imagem 28"/>
          <p:cNvPicPr/>
          <p:nvPr/>
        </p:nvPicPr>
        <p:blipFill>
          <a:blip r:embed="rId3"/>
          <a:stretch/>
        </p:blipFill>
        <p:spPr>
          <a:xfrm>
            <a:off x="6500160" y="4077360"/>
            <a:ext cx="1478880" cy="1478880"/>
          </a:xfrm>
          <a:prstGeom prst="rect">
            <a:avLst/>
          </a:prstGeom>
          <a:ln w="0">
            <a:noFill/>
          </a:ln>
        </p:spPr>
      </p:pic>
      <p:pic>
        <p:nvPicPr>
          <p:cNvPr id="239" name="Imagem 30"/>
          <p:cNvPicPr/>
          <p:nvPr/>
        </p:nvPicPr>
        <p:blipFill>
          <a:blip r:embed="rId4"/>
          <a:stretch/>
        </p:blipFill>
        <p:spPr>
          <a:xfrm>
            <a:off x="1270080" y="4077360"/>
            <a:ext cx="1478880" cy="1478880"/>
          </a:xfrm>
          <a:prstGeom prst="rect">
            <a:avLst/>
          </a:prstGeom>
          <a:ln w="0">
            <a:noFill/>
          </a:ln>
        </p:spPr>
      </p:pic>
      <p:pic>
        <p:nvPicPr>
          <p:cNvPr id="240" name="Imagem 29"/>
          <p:cNvPicPr/>
          <p:nvPr/>
        </p:nvPicPr>
        <p:blipFill>
          <a:blip r:embed="rId5"/>
          <a:stretch/>
        </p:blipFill>
        <p:spPr>
          <a:xfrm>
            <a:off x="9327240" y="4077360"/>
            <a:ext cx="1478880" cy="1478880"/>
          </a:xfrm>
          <a:prstGeom prst="rect">
            <a:avLst/>
          </a:prstGeom>
          <a:ln w="0">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Lebenszyklus</a:t>
            </a:r>
            <a:endParaRPr lang="en-US" sz="4400" b="0" strike="noStrike" spc="-1">
              <a:solidFill>
                <a:schemeClr val="dk1"/>
              </a:solidFill>
              <a:latin typeface="Calibri"/>
            </a:endParaRPr>
          </a:p>
        </p:txBody>
      </p:sp>
      <p:sp>
        <p:nvSpPr>
          <p:cNvPr id="242" name="PlaceHolder 2"/>
          <p:cNvSpPr>
            <a:spLocks noGrp="1"/>
          </p:cNvSpPr>
          <p:nvPr>
            <p:ph/>
          </p:nvPr>
        </p:nvSpPr>
        <p:spPr>
          <a:xfrm>
            <a:off x="277920" y="1825560"/>
            <a:ext cx="429372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Arten von Daten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Rahmenbedingungen</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Nutzungsrechte</a:t>
            </a:r>
            <a:endParaRPr lang="en-US" sz="2800" b="0" strike="noStrike" spc="-1">
              <a:solidFill>
                <a:srgbClr val="00305E"/>
              </a:solidFill>
              <a:latin typeface="Open Sans"/>
            </a:endParaRPr>
          </a:p>
          <a:p>
            <a:pPr indent="0" defTabSz="914400">
              <a:lnSpc>
                <a:spcPct val="90000"/>
              </a:lnSpc>
              <a:spcBef>
                <a:spcPts val="499"/>
              </a:spcBef>
              <a:buNone/>
            </a:pP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Technologie / IT Infrastruktur</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Backup</a:t>
            </a:r>
            <a:endParaRPr lang="en-US" sz="2800" b="0" strike="noStrike" spc="-1">
              <a:solidFill>
                <a:srgbClr val="00305E"/>
              </a:solidFill>
              <a:latin typeface="Open Sans"/>
            </a:endParaRPr>
          </a:p>
        </p:txBody>
      </p:sp>
      <p:sp>
        <p:nvSpPr>
          <p:cNvPr id="243" name="Oval 5"/>
          <p:cNvSpPr/>
          <p:nvPr/>
        </p:nvSpPr>
        <p:spPr>
          <a:xfrm>
            <a:off x="6710760" y="49788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Planen</a:t>
            </a:r>
            <a:endParaRPr lang="de-DE" sz="1800" b="0" strike="noStrike" spc="-1">
              <a:solidFill>
                <a:srgbClr val="000000"/>
              </a:solidFill>
              <a:latin typeface="Calibri"/>
            </a:endParaRPr>
          </a:p>
        </p:txBody>
      </p:sp>
      <p:sp>
        <p:nvSpPr>
          <p:cNvPr id="244" name="Oval 6"/>
          <p:cNvSpPr/>
          <p:nvPr/>
        </p:nvSpPr>
        <p:spPr>
          <a:xfrm>
            <a:off x="8573400" y="1446840"/>
            <a:ext cx="1770480" cy="1610640"/>
          </a:xfrm>
          <a:prstGeom prst="ellipse">
            <a:avLst/>
          </a:prstGeom>
          <a:solidFill>
            <a:schemeClr val="accent1"/>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Erheben</a:t>
            </a:r>
            <a:endParaRPr lang="de-DE" sz="1800" b="0" strike="noStrike" spc="-1">
              <a:solidFill>
                <a:srgbClr val="000000"/>
              </a:solidFill>
              <a:latin typeface="Calibri"/>
            </a:endParaRPr>
          </a:p>
        </p:txBody>
      </p:sp>
      <p:sp>
        <p:nvSpPr>
          <p:cNvPr id="245" name="Oval 7"/>
          <p:cNvSpPr/>
          <p:nvPr/>
        </p:nvSpPr>
        <p:spPr>
          <a:xfrm>
            <a:off x="8573400" y="3231720"/>
            <a:ext cx="1770480" cy="1610640"/>
          </a:xfrm>
          <a:prstGeom prst="ellipse">
            <a:avLst/>
          </a:prstGeom>
          <a:solidFill>
            <a:schemeClr val="accent1"/>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Prozessieren / Analysieren</a:t>
            </a:r>
            <a:endParaRPr lang="de-DE" sz="1800" b="0" strike="noStrike" spc="-1">
              <a:solidFill>
                <a:srgbClr val="000000"/>
              </a:solidFill>
              <a:latin typeface="Calibri"/>
            </a:endParaRPr>
          </a:p>
        </p:txBody>
      </p:sp>
      <p:sp>
        <p:nvSpPr>
          <p:cNvPr id="246" name="Oval 8"/>
          <p:cNvSpPr/>
          <p:nvPr/>
        </p:nvSpPr>
        <p:spPr>
          <a:xfrm>
            <a:off x="6710760" y="413820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Publizieren</a:t>
            </a:r>
            <a:endParaRPr lang="de-DE" sz="1800" b="0" strike="noStrike" spc="-1">
              <a:solidFill>
                <a:srgbClr val="000000"/>
              </a:solidFill>
              <a:latin typeface="Calibri"/>
            </a:endParaRPr>
          </a:p>
        </p:txBody>
      </p:sp>
      <p:sp>
        <p:nvSpPr>
          <p:cNvPr id="247" name="Oval 9"/>
          <p:cNvSpPr/>
          <p:nvPr/>
        </p:nvSpPr>
        <p:spPr>
          <a:xfrm>
            <a:off x="4868280" y="323172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Archivieren</a:t>
            </a:r>
            <a:endParaRPr lang="de-DE" sz="1800" b="0" strike="noStrike" spc="-1">
              <a:solidFill>
                <a:srgbClr val="000000"/>
              </a:solidFill>
              <a:latin typeface="Calibri"/>
            </a:endParaRPr>
          </a:p>
        </p:txBody>
      </p:sp>
      <p:sp>
        <p:nvSpPr>
          <p:cNvPr id="248" name="Oval 10"/>
          <p:cNvSpPr/>
          <p:nvPr/>
        </p:nvSpPr>
        <p:spPr>
          <a:xfrm>
            <a:off x="4848120" y="148464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Nachnutzen</a:t>
            </a:r>
            <a:endParaRPr lang="de-DE" sz="1800" b="0" strike="noStrike" spc="-1">
              <a:solidFill>
                <a:srgbClr val="000000"/>
              </a:solidFill>
              <a:latin typeface="Calibri"/>
            </a:endParaRPr>
          </a:p>
        </p:txBody>
      </p:sp>
      <p:sp>
        <p:nvSpPr>
          <p:cNvPr id="249" name="TextBox 16"/>
          <p:cNvSpPr/>
          <p:nvPr/>
        </p:nvSpPr>
        <p:spPr>
          <a:xfrm>
            <a:off x="2946240" y="6051600"/>
            <a:ext cx="5268240" cy="82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600" b="0" strike="noStrike" spc="-1">
                <a:solidFill>
                  <a:schemeClr val="dk1"/>
                </a:solidFill>
                <a:latin typeface="Calibri"/>
              </a:rPr>
              <a:t>Adaptiert von: </a:t>
            </a:r>
            <a:r>
              <a:rPr lang="en-US" sz="1600" b="0" u="sng" strike="noStrike" spc="-1">
                <a:solidFill>
                  <a:schemeClr val="dk1"/>
                </a:solidFill>
                <a:uFillTx/>
                <a:latin typeface="Calibri"/>
                <a:hlinkClick r:id="rId3"/>
              </a:rPr>
              <a:t>https://forschungsdaten.info/themen/informieren-und-planen/datenlebenszyklus/</a:t>
            </a:r>
            <a:r>
              <a:rPr lang="en-US" sz="1600" b="0" strike="noStrike" spc="-1">
                <a:solidFill>
                  <a:schemeClr val="dk1"/>
                </a:solidFill>
                <a:latin typeface="Calibri"/>
              </a:rPr>
              <a:t> </a:t>
            </a:r>
            <a:endParaRPr lang="de-DE" sz="1600" b="0" strike="noStrike" spc="-1">
              <a:solidFill>
                <a:srgbClr val="000000"/>
              </a:solidFill>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Arten von Daten</a:t>
            </a:r>
            <a:endParaRPr lang="en-US" sz="4400" b="0" strike="noStrike" spc="-1">
              <a:solidFill>
                <a:schemeClr val="dk1"/>
              </a:solidFill>
              <a:latin typeface="Calibri"/>
            </a:endParaRPr>
          </a:p>
        </p:txBody>
      </p:sp>
      <p:sp>
        <p:nvSpPr>
          <p:cNvPr id="251" name="PlaceHolder 2"/>
          <p:cNvSpPr>
            <a:spLocks noGrp="1"/>
          </p:cNvSpPr>
          <p:nvPr>
            <p:ph/>
          </p:nvPr>
        </p:nvSpPr>
        <p:spPr>
          <a:xfrm>
            <a:off x="277920" y="1825560"/>
            <a:ext cx="540828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de-DE" sz="2800" b="0" strike="noStrike" spc="-1">
                <a:solidFill>
                  <a:srgbClr val="00305E"/>
                </a:solidFill>
                <a:latin typeface="Open Sans"/>
                <a:ea typeface="Open Sans"/>
              </a:rPr>
              <a:t>Strukturierte Daten</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de-DE" sz="2800" b="0" strike="noStrike" spc="-1">
                <a:solidFill>
                  <a:srgbClr val="00305E"/>
                </a:solidFill>
                <a:latin typeface="Open Sans"/>
                <a:ea typeface="Open Sans"/>
              </a:rPr>
              <a:t>Tabellen, Datenbanken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de-DE" sz="2800" b="0" strike="noStrike" spc="-1">
                <a:solidFill>
                  <a:srgbClr val="00305E"/>
                </a:solidFill>
                <a:latin typeface="Open Sans"/>
                <a:ea typeface="Open Sans"/>
              </a:rPr>
              <a:t>Unstrukturierte Daten</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de-DE" sz="2800" b="0" strike="noStrike" spc="-1">
                <a:solidFill>
                  <a:srgbClr val="00305E"/>
                </a:solidFill>
                <a:latin typeface="Open Sans"/>
                <a:ea typeface="Open Sans"/>
              </a:rPr>
              <a:t>Texte, Emails, Videos</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de-DE" sz="2800" b="0" strike="noStrike" spc="-1">
                <a:solidFill>
                  <a:srgbClr val="00305E"/>
                </a:solidFill>
                <a:latin typeface="Open Sans"/>
                <a:ea typeface="Open Sans"/>
              </a:rPr>
              <a:t>Semi-strukturierte Daten</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de-DE" sz="2800" b="0" strike="noStrike" spc="-1">
                <a:solidFill>
                  <a:srgbClr val="00305E"/>
                </a:solidFill>
                <a:latin typeface="Open Sans"/>
                <a:ea typeface="Open Sans"/>
              </a:rPr>
              <a:t>Frageboegen</a:t>
            </a:r>
            <a:endParaRPr lang="en-US" sz="2800" b="0" strike="noStrike" spc="-1">
              <a:solidFill>
                <a:srgbClr val="00305E"/>
              </a:solidFill>
              <a:latin typeface="Open Sans"/>
            </a:endParaRPr>
          </a:p>
        </p:txBody>
      </p:sp>
      <p:pic>
        <p:nvPicPr>
          <p:cNvPr id="252" name="Picture 3" descr="temp.png"/>
          <p:cNvPicPr/>
          <p:nvPr/>
        </p:nvPicPr>
        <p:blipFill>
          <a:blip r:embed="rId2"/>
          <a:stretch/>
        </p:blipFill>
        <p:spPr>
          <a:xfrm>
            <a:off x="5892480" y="1690560"/>
            <a:ext cx="4105440" cy="4105440"/>
          </a:xfrm>
          <a:prstGeom prst="rect">
            <a:avLst/>
          </a:prstGeom>
          <a:ln w="0">
            <a:noFill/>
          </a:ln>
        </p:spPr>
      </p:pic>
      <p:sp>
        <p:nvSpPr>
          <p:cNvPr id="2" name="TextBox 1">
            <a:extLst>
              <a:ext uri="{FF2B5EF4-FFF2-40B4-BE49-F238E27FC236}">
                <a16:creationId xmlns:a16="http://schemas.microsoft.com/office/drawing/2014/main" id="{1692275E-AD2A-6DB6-DE89-293D2A843D20}"/>
              </a:ext>
            </a:extLst>
          </p:cNvPr>
          <p:cNvSpPr txBox="1"/>
          <p:nvPr/>
        </p:nvSpPr>
        <p:spPr>
          <a:xfrm>
            <a:off x="3935185" y="6308294"/>
            <a:ext cx="3592286" cy="369332"/>
          </a:xfrm>
          <a:prstGeom prst="rect">
            <a:avLst/>
          </a:prstGeom>
          <a:noFill/>
        </p:spPr>
        <p:txBody>
          <a:bodyPr wrap="square" rtlCol="0">
            <a:spAutoFit/>
          </a:bodyPr>
          <a:lstStyle/>
          <a:p>
            <a:pPr algn="ctr"/>
            <a:r>
              <a:rPr lang="en-US" dirty="0"/>
              <a:t>Figure made by Dall-E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Arten von Daten</a:t>
            </a:r>
            <a:endParaRPr lang="en-US" sz="4400" b="0" strike="noStrike" spc="-1">
              <a:solidFill>
                <a:schemeClr val="dk1"/>
              </a:solidFill>
              <a:latin typeface="Calibri"/>
            </a:endParaRPr>
          </a:p>
        </p:txBody>
      </p:sp>
      <p:sp>
        <p:nvSpPr>
          <p:cNvPr id="254" name="PlaceHolder 2"/>
          <p:cNvSpPr>
            <a:spLocks noGrp="1"/>
          </p:cNvSpPr>
          <p:nvPr>
            <p:ph/>
          </p:nvPr>
        </p:nvSpPr>
        <p:spPr>
          <a:xfrm>
            <a:off x="277920" y="1825560"/>
            <a:ext cx="540828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de-DE" sz="2800" b="0" strike="noStrike" spc="-1">
                <a:solidFill>
                  <a:srgbClr val="00305E"/>
                </a:solidFill>
                <a:latin typeface="Open Sans"/>
                <a:ea typeface="Open Sans"/>
              </a:rPr>
              <a:t>Offen zugängliche Daten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de-DE" sz="2800" b="0" strike="noStrike" spc="-1">
                <a:solidFill>
                  <a:srgbClr val="00305E"/>
                </a:solidFill>
                <a:latin typeface="Open Sans"/>
                <a:ea typeface="Open Sans"/>
              </a:rPr>
              <a:t>Forschungsdaten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de-DE" sz="2800" b="0" strike="noStrike" spc="-1">
                <a:solidFill>
                  <a:srgbClr val="00305E"/>
                </a:solidFill>
                <a:latin typeface="Open Sans"/>
                <a:ea typeface="Open Sans"/>
              </a:rPr>
              <a:t>Personenbezogene Daten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de-DE" sz="2800" b="0" strike="noStrike" spc="-1">
                <a:solidFill>
                  <a:srgbClr val="00305E"/>
                </a:solidFill>
                <a:latin typeface="Open Sans"/>
                <a:ea typeface="Open Sans"/>
              </a:rPr>
              <a:t>Geheime Daten</a:t>
            </a:r>
            <a:endParaRPr lang="en-US" sz="2800" b="0" strike="noStrike" spc="-1">
              <a:solidFill>
                <a:srgbClr val="00305E"/>
              </a:solidFill>
              <a:latin typeface="Open Sans"/>
            </a:endParaRPr>
          </a:p>
          <a:p>
            <a:pPr indent="0" defTabSz="914400">
              <a:lnSpc>
                <a:spcPct val="90000"/>
              </a:lnSpc>
              <a:spcBef>
                <a:spcPts val="1001"/>
              </a:spcBef>
              <a:buNone/>
            </a:pPr>
            <a:endParaRPr lang="en-US" sz="2800" b="0" strike="noStrike" spc="-1">
              <a:solidFill>
                <a:srgbClr val="00305E"/>
              </a:solidFill>
              <a:latin typeface="Open Sans"/>
            </a:endParaRPr>
          </a:p>
          <a:p>
            <a:pPr indent="0" defTabSz="914400">
              <a:lnSpc>
                <a:spcPct val="90000"/>
              </a:lnSpc>
              <a:spcBef>
                <a:spcPts val="1001"/>
              </a:spcBef>
              <a:buNone/>
            </a:pPr>
            <a:endParaRPr lang="en-US" sz="2800" b="0" strike="noStrike" spc="-1">
              <a:solidFill>
                <a:srgbClr val="00305E"/>
              </a:solidFill>
              <a:latin typeface="Open Sans"/>
            </a:endParaRPr>
          </a:p>
        </p:txBody>
      </p:sp>
      <p:pic>
        <p:nvPicPr>
          <p:cNvPr id="255" name="Picture 3" descr="temp.png"/>
          <p:cNvPicPr/>
          <p:nvPr/>
        </p:nvPicPr>
        <p:blipFill>
          <a:blip r:embed="rId2"/>
          <a:stretch/>
        </p:blipFill>
        <p:spPr>
          <a:xfrm>
            <a:off x="5892480" y="1690560"/>
            <a:ext cx="4105440" cy="4105440"/>
          </a:xfrm>
          <a:prstGeom prst="rect">
            <a:avLst/>
          </a:prstGeom>
          <a:ln w="0">
            <a:noFill/>
          </a:ln>
        </p:spPr>
      </p:pic>
      <p:sp>
        <p:nvSpPr>
          <p:cNvPr id="2" name="TextBox 1">
            <a:extLst>
              <a:ext uri="{FF2B5EF4-FFF2-40B4-BE49-F238E27FC236}">
                <a16:creationId xmlns:a16="http://schemas.microsoft.com/office/drawing/2014/main" id="{66FC3A26-37E6-DF87-6AA3-E7D683C3F8F6}"/>
              </a:ext>
            </a:extLst>
          </p:cNvPr>
          <p:cNvSpPr txBox="1"/>
          <p:nvPr/>
        </p:nvSpPr>
        <p:spPr>
          <a:xfrm>
            <a:off x="3935185" y="6308294"/>
            <a:ext cx="3592286" cy="369332"/>
          </a:xfrm>
          <a:prstGeom prst="rect">
            <a:avLst/>
          </a:prstGeom>
          <a:noFill/>
        </p:spPr>
        <p:txBody>
          <a:bodyPr wrap="square" rtlCol="0">
            <a:spAutoFit/>
          </a:bodyPr>
          <a:lstStyle/>
          <a:p>
            <a:pPr algn="ctr"/>
            <a:r>
              <a:rPr lang="en-US" dirty="0"/>
              <a:t>Figure made by Dall-E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Lebenszyklus</a:t>
            </a:r>
            <a:endParaRPr lang="en-US" sz="4400" b="0" strike="noStrike" spc="-1">
              <a:solidFill>
                <a:schemeClr val="dk1"/>
              </a:solidFill>
              <a:latin typeface="Calibri"/>
            </a:endParaRPr>
          </a:p>
        </p:txBody>
      </p:sp>
      <p:sp>
        <p:nvSpPr>
          <p:cNvPr id="257" name="PlaceHolder 2"/>
          <p:cNvSpPr>
            <a:spLocks noGrp="1"/>
          </p:cNvSpPr>
          <p:nvPr>
            <p:ph/>
          </p:nvPr>
        </p:nvSpPr>
        <p:spPr>
          <a:xfrm>
            <a:off x="277920" y="1825560"/>
            <a:ext cx="429372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Ver</a:t>
            </a:r>
            <a:r>
              <a:rPr lang="en-US" sz="1800" b="0" strike="noStrike" spc="-1">
                <a:solidFill>
                  <a:srgbClr val="00305E"/>
                </a:solidFill>
                <a:latin typeface="Open Sans"/>
                <a:ea typeface="Open Sans"/>
              </a:rPr>
              <a:t>ö</a:t>
            </a:r>
            <a:r>
              <a:rPr lang="en-US" sz="2800" b="0" strike="noStrike" spc="-1">
                <a:solidFill>
                  <a:srgbClr val="00305E"/>
                </a:solidFill>
                <a:latin typeface="Open Sans"/>
                <a:ea typeface="Open Sans"/>
              </a:rPr>
              <a:t>ffentlichsungs-rechte</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Gesetzliche Vorschriften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Autorenschaften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Registrierung </a:t>
            </a:r>
            <a:br>
              <a:rPr sz="2800"/>
            </a:br>
            <a:r>
              <a:rPr lang="en-US" sz="2800" b="0" strike="noStrike" spc="-1">
                <a:solidFill>
                  <a:srgbClr val="00305E"/>
                </a:solidFill>
                <a:latin typeface="Open Sans"/>
                <a:ea typeface="Open Sans"/>
              </a:rPr>
              <a:t>(-&gt; Findbarkeit)</a:t>
            </a:r>
            <a:endParaRPr lang="en-US" sz="2800" b="0" strike="noStrike" spc="-1">
              <a:solidFill>
                <a:srgbClr val="00305E"/>
              </a:solidFill>
              <a:latin typeface="Open Sans"/>
            </a:endParaRPr>
          </a:p>
        </p:txBody>
      </p:sp>
      <p:sp>
        <p:nvSpPr>
          <p:cNvPr id="258" name="Oval 5"/>
          <p:cNvSpPr/>
          <p:nvPr/>
        </p:nvSpPr>
        <p:spPr>
          <a:xfrm>
            <a:off x="6710760" y="49788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Planen</a:t>
            </a:r>
            <a:endParaRPr lang="de-DE" sz="1800" b="0" strike="noStrike" spc="-1">
              <a:solidFill>
                <a:srgbClr val="000000"/>
              </a:solidFill>
              <a:latin typeface="Calibri"/>
            </a:endParaRPr>
          </a:p>
        </p:txBody>
      </p:sp>
      <p:sp>
        <p:nvSpPr>
          <p:cNvPr id="259" name="Oval 6"/>
          <p:cNvSpPr/>
          <p:nvPr/>
        </p:nvSpPr>
        <p:spPr>
          <a:xfrm>
            <a:off x="8573400" y="144684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Erheben</a:t>
            </a:r>
            <a:endParaRPr lang="de-DE" sz="1800" b="0" strike="noStrike" spc="-1">
              <a:solidFill>
                <a:srgbClr val="000000"/>
              </a:solidFill>
              <a:latin typeface="Calibri"/>
            </a:endParaRPr>
          </a:p>
        </p:txBody>
      </p:sp>
      <p:sp>
        <p:nvSpPr>
          <p:cNvPr id="260" name="Oval 7"/>
          <p:cNvSpPr/>
          <p:nvPr/>
        </p:nvSpPr>
        <p:spPr>
          <a:xfrm>
            <a:off x="8573400" y="323172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Prozessieren / Analysieren</a:t>
            </a:r>
            <a:endParaRPr lang="de-DE" sz="1800" b="0" strike="noStrike" spc="-1">
              <a:solidFill>
                <a:srgbClr val="000000"/>
              </a:solidFill>
              <a:latin typeface="Calibri"/>
            </a:endParaRPr>
          </a:p>
        </p:txBody>
      </p:sp>
      <p:sp>
        <p:nvSpPr>
          <p:cNvPr id="261" name="Oval 8"/>
          <p:cNvSpPr/>
          <p:nvPr/>
        </p:nvSpPr>
        <p:spPr>
          <a:xfrm>
            <a:off x="6710760" y="4138200"/>
            <a:ext cx="1770480" cy="1610640"/>
          </a:xfrm>
          <a:prstGeom prst="ellipse">
            <a:avLst/>
          </a:prstGeom>
          <a:solidFill>
            <a:schemeClr val="accent1"/>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Publizieren</a:t>
            </a:r>
            <a:endParaRPr lang="de-DE" sz="1800" b="0" strike="noStrike" spc="-1">
              <a:solidFill>
                <a:srgbClr val="000000"/>
              </a:solidFill>
              <a:latin typeface="Calibri"/>
            </a:endParaRPr>
          </a:p>
        </p:txBody>
      </p:sp>
      <p:sp>
        <p:nvSpPr>
          <p:cNvPr id="262" name="Oval 9"/>
          <p:cNvSpPr/>
          <p:nvPr/>
        </p:nvSpPr>
        <p:spPr>
          <a:xfrm>
            <a:off x="4868280" y="3231720"/>
            <a:ext cx="1770480" cy="1610640"/>
          </a:xfrm>
          <a:prstGeom prst="ellipse">
            <a:avLst/>
          </a:prstGeom>
          <a:solidFill>
            <a:schemeClr val="accent1"/>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Archivieren</a:t>
            </a:r>
            <a:endParaRPr lang="de-DE" sz="1800" b="0" strike="noStrike" spc="-1">
              <a:solidFill>
                <a:srgbClr val="000000"/>
              </a:solidFill>
              <a:latin typeface="Calibri"/>
            </a:endParaRPr>
          </a:p>
        </p:txBody>
      </p:sp>
      <p:sp>
        <p:nvSpPr>
          <p:cNvPr id="263" name="Oval 10"/>
          <p:cNvSpPr/>
          <p:nvPr/>
        </p:nvSpPr>
        <p:spPr>
          <a:xfrm>
            <a:off x="4848120" y="148464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Nachnutzen</a:t>
            </a:r>
            <a:endParaRPr lang="de-DE" sz="1800" b="0" strike="noStrike" spc="-1">
              <a:solidFill>
                <a:srgbClr val="000000"/>
              </a:solidFill>
              <a:latin typeface="Calibri"/>
            </a:endParaRPr>
          </a:p>
        </p:txBody>
      </p:sp>
      <p:sp>
        <p:nvSpPr>
          <p:cNvPr id="264" name="TextBox 16"/>
          <p:cNvSpPr/>
          <p:nvPr/>
        </p:nvSpPr>
        <p:spPr>
          <a:xfrm>
            <a:off x="2946240" y="6051600"/>
            <a:ext cx="5268240" cy="82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600" b="0" strike="noStrike" spc="-1">
                <a:solidFill>
                  <a:schemeClr val="dk1"/>
                </a:solidFill>
                <a:latin typeface="Calibri"/>
              </a:rPr>
              <a:t>Adaptiert von: </a:t>
            </a:r>
            <a:r>
              <a:rPr lang="en-US" sz="1600" b="0" u="sng" strike="noStrike" spc="-1">
                <a:solidFill>
                  <a:schemeClr val="dk1"/>
                </a:solidFill>
                <a:uFillTx/>
                <a:latin typeface="Calibri"/>
                <a:hlinkClick r:id="rId3"/>
              </a:rPr>
              <a:t>https://forschungsdaten.info/themen/informieren-und-planen/datenlebenszyklus/</a:t>
            </a:r>
            <a:r>
              <a:rPr lang="en-US" sz="1600" b="0" strike="noStrike" spc="-1">
                <a:solidFill>
                  <a:schemeClr val="dk1"/>
                </a:solidFill>
                <a:latin typeface="Calibri"/>
              </a:rPr>
              <a:t> </a:t>
            </a:r>
            <a:endParaRPr lang="de-DE" sz="1600" b="0" strike="noStrike" spc="-1">
              <a:solidFill>
                <a:srgbClr val="000000"/>
              </a:solidFill>
              <a:latin typeface="Calibri"/>
            </a:endParaRPr>
          </a:p>
        </p:txBody>
      </p:sp>
      <p:sp>
        <p:nvSpPr>
          <p:cNvPr id="265" name="Oval 3"/>
          <p:cNvSpPr/>
          <p:nvPr/>
        </p:nvSpPr>
        <p:spPr>
          <a:xfrm>
            <a:off x="10344240" y="4138200"/>
            <a:ext cx="1770480" cy="1610640"/>
          </a:xfrm>
          <a:prstGeom prst="ellipse">
            <a:avLst/>
          </a:prstGeom>
          <a:solidFill>
            <a:schemeClr val="accent1"/>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Löschung</a:t>
            </a:r>
            <a:endParaRPr lang="de-DE" sz="1800" b="0" strike="noStrike" spc="-1">
              <a:solidFill>
                <a:srgbClr val="000000"/>
              </a:solidFill>
              <a:latin typeface="Calibri"/>
            </a:endParaRPr>
          </a:p>
        </p:txBody>
      </p:sp>
      <p:sp>
        <p:nvSpPr>
          <p:cNvPr id="266" name="Arrow: Down 11"/>
          <p:cNvSpPr/>
          <p:nvPr/>
        </p:nvSpPr>
        <p:spPr>
          <a:xfrm rot="18010200">
            <a:off x="10118160" y="3965040"/>
            <a:ext cx="884880" cy="1131840"/>
          </a:xfrm>
          <a:prstGeom prst="downArrow">
            <a:avLst>
              <a:gd name="adj1" fmla="val 50000"/>
              <a:gd name="adj2" fmla="val 50000"/>
            </a:avLst>
          </a:prstGeom>
          <a:solidFill>
            <a:srgbClr val="5B9BD5"/>
          </a:solidFill>
          <a:ln>
            <a:solidFill>
              <a:srgbClr val="27435D"/>
            </a:solidFill>
          </a:ln>
        </p:spPr>
        <p:style>
          <a:lnRef idx="2">
            <a:schemeClr val="accent5">
              <a:shade val="15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65"/>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Lebenszyklus</a:t>
            </a:r>
            <a:endParaRPr lang="en-US" sz="4400" b="0" strike="noStrike" spc="-1">
              <a:solidFill>
                <a:schemeClr val="dk1"/>
              </a:solidFill>
              <a:latin typeface="Calibri"/>
            </a:endParaRPr>
          </a:p>
        </p:txBody>
      </p:sp>
      <p:sp>
        <p:nvSpPr>
          <p:cNvPr id="268" name="PlaceHolder 2"/>
          <p:cNvSpPr>
            <a:spLocks noGrp="1"/>
          </p:cNvSpPr>
          <p:nvPr>
            <p:ph/>
          </p:nvPr>
        </p:nvSpPr>
        <p:spPr>
          <a:xfrm>
            <a:off x="277920" y="1825560"/>
            <a:ext cx="4293720" cy="4108320"/>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Potentieller Mehrgewinn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Nachhaltigkeit</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Wichtig: </a:t>
            </a:r>
            <a:r>
              <a:rPr lang="en-US" sz="2800" b="0" strike="noStrike" spc="-1">
                <a:solidFill>
                  <a:srgbClr val="ED7D31"/>
                </a:solidFill>
                <a:latin typeface="Open Sans"/>
                <a:ea typeface="Open Sans"/>
              </a:rPr>
              <a:t>Lizensierung</a:t>
            </a:r>
            <a:endParaRPr lang="en-US" sz="2800" b="0" strike="noStrike" spc="-1">
              <a:solidFill>
                <a:srgbClr val="00305E"/>
              </a:solidFill>
              <a:latin typeface="Open Sans"/>
            </a:endParaRPr>
          </a:p>
        </p:txBody>
      </p:sp>
      <p:sp>
        <p:nvSpPr>
          <p:cNvPr id="269" name="Oval 5"/>
          <p:cNvSpPr/>
          <p:nvPr/>
        </p:nvSpPr>
        <p:spPr>
          <a:xfrm>
            <a:off x="6710760" y="49788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Planen</a:t>
            </a:r>
            <a:endParaRPr lang="de-DE" sz="1800" b="0" strike="noStrike" spc="-1">
              <a:solidFill>
                <a:srgbClr val="000000"/>
              </a:solidFill>
              <a:latin typeface="Calibri"/>
            </a:endParaRPr>
          </a:p>
        </p:txBody>
      </p:sp>
      <p:sp>
        <p:nvSpPr>
          <p:cNvPr id="270" name="Oval 6"/>
          <p:cNvSpPr/>
          <p:nvPr/>
        </p:nvSpPr>
        <p:spPr>
          <a:xfrm>
            <a:off x="8573400" y="144684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Erheben</a:t>
            </a:r>
            <a:endParaRPr lang="de-DE" sz="1800" b="0" strike="noStrike" spc="-1">
              <a:solidFill>
                <a:srgbClr val="000000"/>
              </a:solidFill>
              <a:latin typeface="Calibri"/>
            </a:endParaRPr>
          </a:p>
        </p:txBody>
      </p:sp>
      <p:sp>
        <p:nvSpPr>
          <p:cNvPr id="271" name="Oval 7"/>
          <p:cNvSpPr/>
          <p:nvPr/>
        </p:nvSpPr>
        <p:spPr>
          <a:xfrm>
            <a:off x="8573400" y="323172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Prozessieren / Analysieren</a:t>
            </a:r>
            <a:endParaRPr lang="de-DE" sz="1800" b="0" strike="noStrike" spc="-1">
              <a:solidFill>
                <a:srgbClr val="000000"/>
              </a:solidFill>
              <a:latin typeface="Calibri"/>
            </a:endParaRPr>
          </a:p>
        </p:txBody>
      </p:sp>
      <p:sp>
        <p:nvSpPr>
          <p:cNvPr id="272" name="Oval 8"/>
          <p:cNvSpPr/>
          <p:nvPr/>
        </p:nvSpPr>
        <p:spPr>
          <a:xfrm>
            <a:off x="6710760" y="413820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Publizieren</a:t>
            </a:r>
            <a:endParaRPr lang="de-DE" sz="1800" b="0" strike="noStrike" spc="-1">
              <a:solidFill>
                <a:srgbClr val="000000"/>
              </a:solidFill>
              <a:latin typeface="Calibri"/>
            </a:endParaRPr>
          </a:p>
        </p:txBody>
      </p:sp>
      <p:sp>
        <p:nvSpPr>
          <p:cNvPr id="273" name="Oval 9"/>
          <p:cNvSpPr/>
          <p:nvPr/>
        </p:nvSpPr>
        <p:spPr>
          <a:xfrm>
            <a:off x="4868280" y="3231720"/>
            <a:ext cx="1770480" cy="1610640"/>
          </a:xfrm>
          <a:prstGeom prst="ellipse">
            <a:avLst/>
          </a:prstGeom>
          <a:solidFill>
            <a:schemeClr val="accent1">
              <a:alpha val="46000"/>
            </a:schemeClr>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Archivieren</a:t>
            </a:r>
            <a:endParaRPr lang="de-DE" sz="1800" b="0" strike="noStrike" spc="-1">
              <a:solidFill>
                <a:srgbClr val="000000"/>
              </a:solidFill>
              <a:latin typeface="Calibri"/>
            </a:endParaRPr>
          </a:p>
        </p:txBody>
      </p:sp>
      <p:sp>
        <p:nvSpPr>
          <p:cNvPr id="274" name="Oval 10"/>
          <p:cNvSpPr/>
          <p:nvPr/>
        </p:nvSpPr>
        <p:spPr>
          <a:xfrm>
            <a:off x="4848120" y="1484640"/>
            <a:ext cx="1770480" cy="1610640"/>
          </a:xfrm>
          <a:prstGeom prst="ellipse">
            <a:avLst/>
          </a:prstGeom>
          <a:solidFill>
            <a:schemeClr val="accent1"/>
          </a:solidFill>
          <a:ln>
            <a:solidFill>
              <a:srgbClr val="1D3155"/>
            </a:solidFill>
          </a:ln>
        </p:spPr>
        <p:style>
          <a:lnRef idx="2">
            <a:schemeClr val="accent1">
              <a:shade val="15000"/>
            </a:schemeClr>
          </a:lnRef>
          <a:fillRef idx="1">
            <a:schemeClr val="accent1"/>
          </a:fillRef>
          <a:effectRef idx="0">
            <a:schemeClr val="accent1"/>
          </a:effectRef>
          <a:fontRef idx="minor"/>
        </p:style>
        <p:txBody>
          <a:bodyPr lIns="0" tIns="45000" rIns="0" bIns="45000" anchor="ctr">
            <a:noAutofit/>
          </a:bodyPr>
          <a:lstStyle/>
          <a:p>
            <a:pPr algn="ctr" defTabSz="914400">
              <a:lnSpc>
                <a:spcPct val="100000"/>
              </a:lnSpc>
            </a:pPr>
            <a:r>
              <a:rPr lang="en-US" sz="1800" b="0" strike="noStrike" spc="-1">
                <a:solidFill>
                  <a:schemeClr val="lt1"/>
                </a:solidFill>
                <a:latin typeface="Calibri"/>
              </a:rPr>
              <a:t>Nachnutzen</a:t>
            </a:r>
            <a:endParaRPr lang="de-DE" sz="1800" b="0" strike="noStrike" spc="-1">
              <a:solidFill>
                <a:srgbClr val="000000"/>
              </a:solidFill>
              <a:latin typeface="Calibri"/>
            </a:endParaRPr>
          </a:p>
        </p:txBody>
      </p:sp>
      <p:sp>
        <p:nvSpPr>
          <p:cNvPr id="275" name="TextBox 16"/>
          <p:cNvSpPr/>
          <p:nvPr/>
        </p:nvSpPr>
        <p:spPr>
          <a:xfrm>
            <a:off x="2946240" y="6051600"/>
            <a:ext cx="5268240" cy="82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600" b="0" strike="noStrike" spc="-1">
                <a:solidFill>
                  <a:schemeClr val="dk1"/>
                </a:solidFill>
                <a:latin typeface="Calibri"/>
              </a:rPr>
              <a:t>Adaptiert von: </a:t>
            </a:r>
            <a:r>
              <a:rPr lang="en-US" sz="1600" b="0" u="sng" strike="noStrike" spc="-1">
                <a:solidFill>
                  <a:schemeClr val="dk1"/>
                </a:solidFill>
                <a:uFillTx/>
                <a:latin typeface="Calibri"/>
                <a:hlinkClick r:id="rId3"/>
              </a:rPr>
              <a:t>https://forschungsdaten.info/themen/informieren-und-planen/datenlebenszyklus/</a:t>
            </a:r>
            <a:r>
              <a:rPr lang="en-US" sz="1600" b="0" strike="noStrike" spc="-1">
                <a:solidFill>
                  <a:schemeClr val="dk1"/>
                </a:solidFill>
                <a:latin typeface="Calibri"/>
              </a:rPr>
              <a:t> </a:t>
            </a:r>
            <a:endParaRPr lang="de-DE" sz="1600" b="0" strike="noStrike" spc="-1">
              <a:solidFill>
                <a:srgbClr val="000000"/>
              </a:solidFill>
              <a:latin typeface="Calibri"/>
            </a:endParaRPr>
          </a:p>
        </p:txBody>
      </p:sp>
      <p:sp>
        <p:nvSpPr>
          <p:cNvPr id="276" name="Arrow: Right 3"/>
          <p:cNvSpPr/>
          <p:nvPr/>
        </p:nvSpPr>
        <p:spPr>
          <a:xfrm>
            <a:off x="6710760" y="2259720"/>
            <a:ext cx="1770480" cy="459360"/>
          </a:xfrm>
          <a:prstGeom prst="rightArrow">
            <a:avLst>
              <a:gd name="adj1" fmla="val 50000"/>
              <a:gd name="adj2" fmla="val 50000"/>
            </a:avLst>
          </a:prstGeom>
          <a:solidFill>
            <a:srgbClr val="ED7D31"/>
          </a:solidFill>
          <a:ln>
            <a:solidFill>
              <a:srgbClr val="673615"/>
            </a:solid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dirty="0" err="1">
                <a:solidFill>
                  <a:srgbClr val="00305E"/>
                </a:solidFill>
                <a:latin typeface="Open Sans"/>
                <a:ea typeface="Open Sans"/>
              </a:rPr>
              <a:t>Lizensierung</a:t>
            </a:r>
            <a:endParaRPr lang="en-US" sz="4400" b="0" strike="noStrike" spc="-1" dirty="0">
              <a:solidFill>
                <a:schemeClr val="dk1"/>
              </a:solidFill>
              <a:latin typeface="Calibri"/>
            </a:endParaRPr>
          </a:p>
        </p:txBody>
      </p:sp>
      <p:sp>
        <p:nvSpPr>
          <p:cNvPr id="268" name="PlaceHolder 2"/>
          <p:cNvSpPr>
            <a:spLocks noGrp="1"/>
          </p:cNvSpPr>
          <p:nvPr>
            <p:ph/>
          </p:nvPr>
        </p:nvSpPr>
        <p:spPr>
          <a:xfrm>
            <a:off x="277920" y="1825560"/>
            <a:ext cx="7323030" cy="566576"/>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dirty="0">
                <a:solidFill>
                  <a:srgbClr val="00305E"/>
                </a:solidFill>
                <a:latin typeface="Open Sans"/>
              </a:rPr>
              <a:t>Session </a:t>
            </a:r>
            <a:r>
              <a:rPr lang="en-US" sz="2800" b="0" strike="noStrike" spc="-1" dirty="0" err="1">
                <a:solidFill>
                  <a:srgbClr val="00305E"/>
                </a:solidFill>
                <a:latin typeface="Open Sans"/>
              </a:rPr>
              <a:t>gestern</a:t>
            </a:r>
            <a:r>
              <a:rPr lang="en-US" sz="2800" b="0" strike="noStrike" spc="-1" dirty="0">
                <a:solidFill>
                  <a:srgbClr val="00305E"/>
                </a:solidFill>
                <a:latin typeface="Open Sans"/>
              </a:rPr>
              <a:t> </a:t>
            </a:r>
            <a:br>
              <a:rPr lang="en-US" sz="2800" b="0" strike="noStrike" spc="-1" dirty="0">
                <a:solidFill>
                  <a:srgbClr val="00305E"/>
                </a:solidFill>
                <a:latin typeface="Open Sans"/>
              </a:rPr>
            </a:br>
            <a:r>
              <a:rPr lang="en-US" sz="2800" b="0" strike="noStrike" spc="-1" dirty="0">
                <a:solidFill>
                  <a:srgbClr val="00305E"/>
                </a:solidFill>
                <a:latin typeface="Open Sans"/>
              </a:rPr>
              <a:t>@ </a:t>
            </a:r>
            <a:r>
              <a:rPr lang="en-US" sz="2800" b="0" strike="noStrike" spc="-1" dirty="0" err="1">
                <a:solidFill>
                  <a:srgbClr val="00305E"/>
                </a:solidFill>
                <a:latin typeface="Open Sans"/>
              </a:rPr>
              <a:t>DataWeek</a:t>
            </a:r>
            <a:r>
              <a:rPr lang="en-US" sz="2800" b="0" strike="noStrike" spc="-1" dirty="0">
                <a:solidFill>
                  <a:srgbClr val="00305E"/>
                </a:solidFill>
                <a:latin typeface="Open Sans"/>
              </a:rPr>
              <a:t> </a:t>
            </a:r>
            <a:br>
              <a:rPr lang="en-US" sz="2800" b="0" strike="noStrike" spc="-1" dirty="0">
                <a:solidFill>
                  <a:srgbClr val="00305E"/>
                </a:solidFill>
                <a:latin typeface="Open Sans"/>
              </a:rPr>
            </a:br>
            <a:r>
              <a:rPr lang="en-US" sz="2800" b="0" strike="noStrike" spc="-1" dirty="0">
                <a:solidFill>
                  <a:srgbClr val="00305E"/>
                </a:solidFill>
                <a:latin typeface="Open Sans"/>
              </a:rPr>
              <a:t>Leipzig</a:t>
            </a:r>
          </a:p>
        </p:txBody>
      </p:sp>
      <p:pic>
        <p:nvPicPr>
          <p:cNvPr id="3" name="Picture 2">
            <a:extLst>
              <a:ext uri="{FF2B5EF4-FFF2-40B4-BE49-F238E27FC236}">
                <a16:creationId xmlns:a16="http://schemas.microsoft.com/office/drawing/2014/main" id="{287DB770-5B2A-BEC3-6D48-A8E438E1825D}"/>
              </a:ext>
            </a:extLst>
          </p:cNvPr>
          <p:cNvPicPr>
            <a:picLocks noChangeAspect="1"/>
          </p:cNvPicPr>
          <p:nvPr/>
        </p:nvPicPr>
        <p:blipFill>
          <a:blip r:embed="rId3"/>
          <a:stretch>
            <a:fillRect/>
          </a:stretch>
        </p:blipFill>
        <p:spPr>
          <a:xfrm>
            <a:off x="3306479" y="1833725"/>
            <a:ext cx="4376114" cy="3776390"/>
          </a:xfrm>
          <a:prstGeom prst="rect">
            <a:avLst/>
          </a:prstGeom>
        </p:spPr>
      </p:pic>
      <p:sp>
        <p:nvSpPr>
          <p:cNvPr id="5" name="TextBox 4">
            <a:extLst>
              <a:ext uri="{FF2B5EF4-FFF2-40B4-BE49-F238E27FC236}">
                <a16:creationId xmlns:a16="http://schemas.microsoft.com/office/drawing/2014/main" id="{8A79E675-55C9-2E1E-D592-5FAB70DDA8F0}"/>
              </a:ext>
            </a:extLst>
          </p:cNvPr>
          <p:cNvSpPr txBox="1"/>
          <p:nvPr/>
        </p:nvSpPr>
        <p:spPr>
          <a:xfrm>
            <a:off x="3682092" y="6308294"/>
            <a:ext cx="7217228" cy="369332"/>
          </a:xfrm>
          <a:prstGeom prst="rect">
            <a:avLst/>
          </a:prstGeom>
          <a:noFill/>
        </p:spPr>
        <p:txBody>
          <a:bodyPr wrap="square">
            <a:spAutoFit/>
          </a:bodyPr>
          <a:lstStyle/>
          <a:p>
            <a:r>
              <a:rPr lang="en-US" dirty="0">
                <a:hlinkClick r:id="rId4"/>
              </a:rPr>
              <a:t>https://zenodo.org/records/10966304</a:t>
            </a:r>
            <a:r>
              <a:rPr lang="en-US" dirty="0"/>
              <a:t> </a:t>
            </a:r>
          </a:p>
        </p:txBody>
      </p:sp>
      <p:pic>
        <p:nvPicPr>
          <p:cNvPr id="7" name="Picture 6">
            <a:extLst>
              <a:ext uri="{FF2B5EF4-FFF2-40B4-BE49-F238E27FC236}">
                <a16:creationId xmlns:a16="http://schemas.microsoft.com/office/drawing/2014/main" id="{11242753-1E34-238B-E846-B456458947E0}"/>
              </a:ext>
            </a:extLst>
          </p:cNvPr>
          <p:cNvPicPr>
            <a:picLocks noChangeAspect="1"/>
          </p:cNvPicPr>
          <p:nvPr/>
        </p:nvPicPr>
        <p:blipFill>
          <a:blip r:embed="rId5"/>
          <a:stretch>
            <a:fillRect/>
          </a:stretch>
        </p:blipFill>
        <p:spPr>
          <a:xfrm>
            <a:off x="7735223" y="1833725"/>
            <a:ext cx="4376114" cy="3776390"/>
          </a:xfrm>
          <a:prstGeom prst="rect">
            <a:avLst/>
          </a:prstGeom>
        </p:spPr>
      </p:pic>
    </p:spTree>
    <p:extLst>
      <p:ext uri="{BB962C8B-B14F-4D97-AF65-F5344CB8AC3E}">
        <p14:creationId xmlns:p14="http://schemas.microsoft.com/office/powerpoint/2010/main" val="3754633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Was ist </a:t>
            </a:r>
            <a:r>
              <a:rPr lang="en-US" sz="4400" b="0" strike="noStrike" spc="-1">
                <a:solidFill>
                  <a:srgbClr val="00B050"/>
                </a:solidFill>
                <a:latin typeface="Open Sans"/>
                <a:ea typeface="Open Sans"/>
              </a:rPr>
              <a:t>gutes</a:t>
            </a:r>
            <a:r>
              <a:rPr lang="en-US" sz="4400" b="0" strike="noStrike" spc="-1">
                <a:solidFill>
                  <a:srgbClr val="00305E"/>
                </a:solidFill>
                <a:latin typeface="Open Sans"/>
                <a:ea typeface="Open Sans"/>
              </a:rPr>
              <a:t> Datenmanagement?</a:t>
            </a:r>
            <a:endParaRPr lang="en-US" sz="4400" b="0" strike="noStrike" spc="-1">
              <a:solidFill>
                <a:schemeClr val="dk1"/>
              </a:solidFill>
              <a:latin typeface="Calibri"/>
            </a:endParaRPr>
          </a:p>
        </p:txBody>
      </p:sp>
      <p:sp>
        <p:nvSpPr>
          <p:cNvPr id="278" name="PlaceHolder 2"/>
          <p:cNvSpPr>
            <a:spLocks noGrp="1"/>
          </p:cNvSpPr>
          <p:nvPr>
            <p:ph/>
          </p:nvPr>
        </p:nvSpPr>
        <p:spPr>
          <a:xfrm>
            <a:off x="277920" y="1825560"/>
            <a:ext cx="6308280" cy="2726188"/>
          </a:xfrm>
          <a:prstGeom prst="rect">
            <a:avLst/>
          </a:prstGeom>
          <a:noFill/>
          <a:ln w="0">
            <a:noFill/>
          </a:ln>
        </p:spPr>
        <p:txBody>
          <a:bodyPr anchor="t">
            <a:noAutofit/>
          </a:bodyPr>
          <a:lstStyle/>
          <a:p>
            <a:pPr marL="228600" indent="-228600" defTabSz="914400">
              <a:lnSpc>
                <a:spcPct val="90000"/>
              </a:lnSpc>
              <a:spcBef>
                <a:spcPts val="1001"/>
              </a:spcBef>
              <a:buClr>
                <a:srgbClr val="00305E"/>
              </a:buClr>
              <a:buFont typeface="Arial"/>
              <a:buChar char="•"/>
            </a:pPr>
            <a:r>
              <a:rPr lang="en-US" sz="2800" b="0" strike="noStrike" spc="-1" dirty="0">
                <a:solidFill>
                  <a:srgbClr val="00305E"/>
                </a:solidFill>
                <a:latin typeface="Open Sans"/>
                <a:ea typeface="Open Sans"/>
              </a:rPr>
              <a:t>Klar </a:t>
            </a:r>
            <a:r>
              <a:rPr lang="en-US" sz="2800" b="0" strike="noStrike" spc="-1" dirty="0" err="1">
                <a:solidFill>
                  <a:srgbClr val="00305E"/>
                </a:solidFill>
                <a:latin typeface="Open Sans"/>
                <a:ea typeface="Open Sans"/>
              </a:rPr>
              <a:t>definierte</a:t>
            </a:r>
            <a:r>
              <a:rPr lang="en-US" sz="2800" b="0" strike="noStrike" spc="-1" dirty="0">
                <a:solidFill>
                  <a:srgbClr val="00305E"/>
                </a:solidFill>
                <a:latin typeface="Open Sans"/>
                <a:ea typeface="Open Sans"/>
              </a:rPr>
              <a:t> </a:t>
            </a:r>
            <a:r>
              <a:rPr lang="en-US" sz="2800" b="0" strike="noStrike" spc="-1" dirty="0" err="1">
                <a:solidFill>
                  <a:srgbClr val="00305E"/>
                </a:solidFill>
                <a:latin typeface="Open Sans"/>
                <a:ea typeface="Open Sans"/>
              </a:rPr>
              <a:t>Verantwortlichkeiten</a:t>
            </a:r>
            <a:r>
              <a:rPr lang="en-US" sz="2800" b="0" strike="noStrike" spc="-1" dirty="0">
                <a:solidFill>
                  <a:srgbClr val="00305E"/>
                </a:solidFill>
                <a:latin typeface="Open Sans"/>
                <a:ea typeface="Open Sans"/>
              </a:rPr>
              <a:t> und </a:t>
            </a:r>
            <a:r>
              <a:rPr lang="en-US" sz="2800" b="0" strike="noStrike" spc="-1" dirty="0" err="1">
                <a:solidFill>
                  <a:srgbClr val="00305E"/>
                </a:solidFill>
                <a:latin typeface="Open Sans"/>
                <a:ea typeface="Open Sans"/>
              </a:rPr>
              <a:t>Prozesse</a:t>
            </a:r>
            <a:r>
              <a:rPr lang="en-US" sz="2800" b="0" strike="noStrike" spc="-1" dirty="0">
                <a:solidFill>
                  <a:srgbClr val="00305E"/>
                </a:solidFill>
                <a:latin typeface="Open Sans"/>
                <a:ea typeface="Open Sans"/>
              </a:rPr>
              <a:t> (Governance)</a:t>
            </a:r>
            <a:endParaRPr lang="en-US" sz="2800" b="0" strike="noStrike" spc="-1" dirty="0">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dirty="0" err="1">
                <a:solidFill>
                  <a:srgbClr val="00305E"/>
                </a:solidFill>
                <a:latin typeface="Open Sans"/>
                <a:ea typeface="Open Sans"/>
              </a:rPr>
              <a:t>Gute</a:t>
            </a:r>
            <a:r>
              <a:rPr lang="en-US" sz="2800" b="0" strike="noStrike" spc="-1" dirty="0">
                <a:solidFill>
                  <a:srgbClr val="00305E"/>
                </a:solidFill>
                <a:latin typeface="Open Sans"/>
                <a:ea typeface="Open Sans"/>
              </a:rPr>
              <a:t> </a:t>
            </a:r>
            <a:r>
              <a:rPr lang="en-US" sz="2800" b="0" strike="noStrike" spc="-1" dirty="0" err="1">
                <a:solidFill>
                  <a:srgbClr val="00305E"/>
                </a:solidFill>
                <a:latin typeface="Open Sans"/>
                <a:ea typeface="Open Sans"/>
              </a:rPr>
              <a:t>Kommunikation</a:t>
            </a:r>
            <a:endParaRPr lang="en-US" sz="2800" b="0" strike="noStrike" spc="-1" dirty="0">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dirty="0" err="1">
                <a:solidFill>
                  <a:srgbClr val="00305E"/>
                </a:solidFill>
                <a:latin typeface="Open Sans"/>
                <a:ea typeface="Open Sans"/>
              </a:rPr>
              <a:t>Dediziertes</a:t>
            </a:r>
            <a:r>
              <a:rPr lang="en-US" sz="2800" b="0" strike="noStrike" spc="-1" dirty="0">
                <a:solidFill>
                  <a:srgbClr val="00305E"/>
                </a:solidFill>
                <a:latin typeface="Open Sans"/>
                <a:ea typeface="Open Sans"/>
              </a:rPr>
              <a:t> Personal</a:t>
            </a:r>
            <a:endParaRPr lang="en-US" sz="2800" b="0" strike="noStrike" spc="-1" dirty="0">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800" b="0" strike="noStrike" spc="-1" dirty="0" err="1">
                <a:solidFill>
                  <a:srgbClr val="00305E"/>
                </a:solidFill>
                <a:latin typeface="Open Sans"/>
                <a:ea typeface="Open Sans"/>
              </a:rPr>
              <a:t>Ansprechpartner</a:t>
            </a:r>
            <a:r>
              <a:rPr lang="en-US" sz="2800" b="0" strike="noStrike" spc="-1" dirty="0">
                <a:solidFill>
                  <a:srgbClr val="00305E"/>
                </a:solidFill>
                <a:latin typeface="Open Sans"/>
                <a:ea typeface="Open Sans"/>
              </a:rPr>
              <a:t> </a:t>
            </a:r>
            <a:r>
              <a:rPr lang="en-US" sz="2800" b="0" strike="noStrike" spc="-1" dirty="0" err="1">
                <a:solidFill>
                  <a:srgbClr val="00305E"/>
                </a:solidFill>
                <a:latin typeface="Open Sans"/>
                <a:ea typeface="Open Sans"/>
              </a:rPr>
              <a:t>mit</a:t>
            </a:r>
            <a:r>
              <a:rPr lang="en-US" sz="2800" b="0" strike="noStrike" spc="-1" dirty="0">
                <a:solidFill>
                  <a:srgbClr val="00305E"/>
                </a:solidFill>
                <a:latin typeface="Open Sans"/>
                <a:ea typeface="Open Sans"/>
              </a:rPr>
              <a:t> Expertise (“Data Stewards”)</a:t>
            </a:r>
            <a:endParaRPr lang="en-US" sz="2800" b="0" strike="noStrike" spc="-1" dirty="0">
              <a:solidFill>
                <a:srgbClr val="00305E"/>
              </a:solidFill>
              <a:latin typeface="Open Sans"/>
            </a:endParaRPr>
          </a:p>
        </p:txBody>
      </p:sp>
      <p:sp>
        <p:nvSpPr>
          <p:cNvPr id="2" name="Oval 1">
            <a:extLst>
              <a:ext uri="{FF2B5EF4-FFF2-40B4-BE49-F238E27FC236}">
                <a16:creationId xmlns:a16="http://schemas.microsoft.com/office/drawing/2014/main" id="{57FADE91-8E8B-3E5C-DE1A-1E97317D35C9}"/>
              </a:ext>
            </a:extLst>
          </p:cNvPr>
          <p:cNvSpPr/>
          <p:nvPr/>
        </p:nvSpPr>
        <p:spPr>
          <a:xfrm>
            <a:off x="7362824" y="1447800"/>
            <a:ext cx="4352925" cy="4229100"/>
          </a:xfrm>
          <a:prstGeom prst="ellipse">
            <a:avLst/>
          </a:prstGeom>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Institution</a:t>
            </a:r>
          </a:p>
          <a:p>
            <a:pPr algn="ctr"/>
            <a:endParaRPr lang="en-US" dirty="0"/>
          </a:p>
          <a:p>
            <a:pPr algn="ctr"/>
            <a:endParaRPr lang="en-US" dirty="0"/>
          </a:p>
          <a:p>
            <a:pPr algn="ctr"/>
            <a:endParaRPr lang="en-US" dirty="0"/>
          </a:p>
          <a:p>
            <a:pPr algn="ctr"/>
            <a:endParaRPr lang="en-US" dirty="0"/>
          </a:p>
          <a:p>
            <a:pPr algn="ctr"/>
            <a:endParaRPr lang="en-US" dirty="0"/>
          </a:p>
        </p:txBody>
      </p:sp>
      <p:grpSp>
        <p:nvGrpSpPr>
          <p:cNvPr id="3" name="Group 2">
            <a:extLst>
              <a:ext uri="{FF2B5EF4-FFF2-40B4-BE49-F238E27FC236}">
                <a16:creationId xmlns:a16="http://schemas.microsoft.com/office/drawing/2014/main" id="{323C9D58-D1D2-C1F3-1FD1-28C78C9A1D9C}"/>
              </a:ext>
            </a:extLst>
          </p:cNvPr>
          <p:cNvGrpSpPr>
            <a:grpSpLocks noChangeAspect="1"/>
          </p:cNvGrpSpPr>
          <p:nvPr/>
        </p:nvGrpSpPr>
        <p:grpSpPr>
          <a:xfrm flipH="1">
            <a:off x="9333883" y="3116835"/>
            <a:ext cx="247007" cy="572643"/>
            <a:chOff x="621102" y="2631056"/>
            <a:chExt cx="379563" cy="879951"/>
          </a:xfrm>
          <a:solidFill>
            <a:srgbClr val="70AD47"/>
          </a:solidFill>
        </p:grpSpPr>
        <p:sp>
          <p:nvSpPr>
            <p:cNvPr id="4" name="Smiley Face 3">
              <a:extLst>
                <a:ext uri="{FF2B5EF4-FFF2-40B4-BE49-F238E27FC236}">
                  <a16:creationId xmlns:a16="http://schemas.microsoft.com/office/drawing/2014/main" id="{88DC138A-B99D-0448-C4D1-7487329D14D4}"/>
                </a:ext>
              </a:extLst>
            </p:cNvPr>
            <p:cNvSpPr/>
            <p:nvPr/>
          </p:nvSpPr>
          <p:spPr>
            <a:xfrm>
              <a:off x="621102" y="2631056"/>
              <a:ext cx="379563" cy="362309"/>
            </a:xfrm>
            <a:prstGeom prst="smileyFace">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5" name="Straight Connector 4">
              <a:extLst>
                <a:ext uri="{FF2B5EF4-FFF2-40B4-BE49-F238E27FC236}">
                  <a16:creationId xmlns:a16="http://schemas.microsoft.com/office/drawing/2014/main" id="{F7B0D1BD-B422-3D8B-ABE9-B051FE38C8B5}"/>
                </a:ext>
              </a:extLst>
            </p:cNvPr>
            <p:cNvCxnSpPr>
              <a:stCxn id="4" idx="4"/>
            </p:cNvCxnSpPr>
            <p:nvPr/>
          </p:nvCxnSpPr>
          <p:spPr>
            <a:xfrm flipH="1">
              <a:off x="810883" y="2993365"/>
              <a:ext cx="1" cy="403823"/>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DFD615E-41B8-BD6E-1372-DC8621C28C0F}"/>
                </a:ext>
              </a:extLst>
            </p:cNvPr>
            <p:cNvCxnSpPr>
              <a:stCxn id="4" idx="4"/>
            </p:cNvCxnSpPr>
            <p:nvPr/>
          </p:nvCxnSpPr>
          <p:spPr>
            <a:xfrm>
              <a:off x="810884" y="2993365"/>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B6CE4E8-4278-FE8B-E567-84BB33CA083D}"/>
                </a:ext>
              </a:extLst>
            </p:cNvPr>
            <p:cNvCxnSpPr>
              <a:stCxn id="4" idx="4"/>
            </p:cNvCxnSpPr>
            <p:nvPr/>
          </p:nvCxnSpPr>
          <p:spPr>
            <a:xfrm flipH="1">
              <a:off x="671856" y="2993365"/>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D23861C-B706-DFD2-EF73-AAC56F8F0E22}"/>
                </a:ext>
              </a:extLst>
            </p:cNvPr>
            <p:cNvCxnSpPr/>
            <p:nvPr/>
          </p:nvCxnSpPr>
          <p:spPr>
            <a:xfrm flipH="1">
              <a:off x="671855" y="3397188"/>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31AA01D-8FD4-135E-E757-D83F9699AF9B}"/>
                </a:ext>
              </a:extLst>
            </p:cNvPr>
            <p:cNvCxnSpPr/>
            <p:nvPr/>
          </p:nvCxnSpPr>
          <p:spPr>
            <a:xfrm>
              <a:off x="810883" y="3397187"/>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878654D0-EB7F-5996-8D3F-FE625704CC6F}"/>
              </a:ext>
            </a:extLst>
          </p:cNvPr>
          <p:cNvGrpSpPr>
            <a:grpSpLocks noChangeAspect="1"/>
          </p:cNvGrpSpPr>
          <p:nvPr/>
        </p:nvGrpSpPr>
        <p:grpSpPr>
          <a:xfrm flipH="1">
            <a:off x="9720908" y="3153870"/>
            <a:ext cx="247007" cy="572643"/>
            <a:chOff x="621102" y="2631056"/>
            <a:chExt cx="379563" cy="879951"/>
          </a:xfrm>
          <a:solidFill>
            <a:srgbClr val="70AD47"/>
          </a:solidFill>
        </p:grpSpPr>
        <p:sp>
          <p:nvSpPr>
            <p:cNvPr id="11" name="Smiley Face 10">
              <a:extLst>
                <a:ext uri="{FF2B5EF4-FFF2-40B4-BE49-F238E27FC236}">
                  <a16:creationId xmlns:a16="http://schemas.microsoft.com/office/drawing/2014/main" id="{FBDE2935-28E8-F9BD-CB8E-95440505D0A4}"/>
                </a:ext>
              </a:extLst>
            </p:cNvPr>
            <p:cNvSpPr/>
            <p:nvPr/>
          </p:nvSpPr>
          <p:spPr>
            <a:xfrm>
              <a:off x="621102" y="2631056"/>
              <a:ext cx="379563" cy="362309"/>
            </a:xfrm>
            <a:prstGeom prst="smileyFace">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12" name="Straight Connector 11">
              <a:extLst>
                <a:ext uri="{FF2B5EF4-FFF2-40B4-BE49-F238E27FC236}">
                  <a16:creationId xmlns:a16="http://schemas.microsoft.com/office/drawing/2014/main" id="{93072C5F-6861-0001-21FA-912D0C3CBEFE}"/>
                </a:ext>
              </a:extLst>
            </p:cNvPr>
            <p:cNvCxnSpPr>
              <a:stCxn id="11" idx="4"/>
            </p:cNvCxnSpPr>
            <p:nvPr/>
          </p:nvCxnSpPr>
          <p:spPr>
            <a:xfrm flipH="1">
              <a:off x="810883" y="2993365"/>
              <a:ext cx="1" cy="403823"/>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42018CB-3D8B-CE8E-B1DE-C6EF696C47CC}"/>
                </a:ext>
              </a:extLst>
            </p:cNvPr>
            <p:cNvCxnSpPr>
              <a:stCxn id="11" idx="4"/>
            </p:cNvCxnSpPr>
            <p:nvPr/>
          </p:nvCxnSpPr>
          <p:spPr>
            <a:xfrm>
              <a:off x="810884" y="2993365"/>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053D9E3-6A0F-0A51-E401-ACAEE50607F7}"/>
                </a:ext>
              </a:extLst>
            </p:cNvPr>
            <p:cNvCxnSpPr>
              <a:stCxn id="11" idx="4"/>
            </p:cNvCxnSpPr>
            <p:nvPr/>
          </p:nvCxnSpPr>
          <p:spPr>
            <a:xfrm flipH="1">
              <a:off x="671856" y="2993365"/>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BC15FB3-E886-6781-484B-4ECAE0A28A44}"/>
                </a:ext>
              </a:extLst>
            </p:cNvPr>
            <p:cNvCxnSpPr/>
            <p:nvPr/>
          </p:nvCxnSpPr>
          <p:spPr>
            <a:xfrm flipH="1">
              <a:off x="671855" y="3397188"/>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66CE7F9-7329-3C72-ED4B-A2755D9D2B90}"/>
                </a:ext>
              </a:extLst>
            </p:cNvPr>
            <p:cNvCxnSpPr/>
            <p:nvPr/>
          </p:nvCxnSpPr>
          <p:spPr>
            <a:xfrm>
              <a:off x="810883" y="3397187"/>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Oval 16">
            <a:extLst>
              <a:ext uri="{FF2B5EF4-FFF2-40B4-BE49-F238E27FC236}">
                <a16:creationId xmlns:a16="http://schemas.microsoft.com/office/drawing/2014/main" id="{E106C7B2-45CC-7C42-AD67-04B236A4F57F}"/>
              </a:ext>
            </a:extLst>
          </p:cNvPr>
          <p:cNvSpPr/>
          <p:nvPr/>
        </p:nvSpPr>
        <p:spPr>
          <a:xfrm>
            <a:off x="6842394" y="2995219"/>
            <a:ext cx="2143123" cy="1957673"/>
          </a:xfrm>
          <a:prstGeom prst="ellipse">
            <a:avLst/>
          </a:prstGeom>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r>
              <a:rPr lang="en-US" dirty="0"/>
              <a:t>Department A</a:t>
            </a:r>
          </a:p>
        </p:txBody>
      </p:sp>
      <p:sp>
        <p:nvSpPr>
          <p:cNvPr id="18" name="Oval 17">
            <a:extLst>
              <a:ext uri="{FF2B5EF4-FFF2-40B4-BE49-F238E27FC236}">
                <a16:creationId xmlns:a16="http://schemas.microsoft.com/office/drawing/2014/main" id="{4D2DE866-A830-4874-14BC-B95B2CB94E3A}"/>
              </a:ext>
            </a:extLst>
          </p:cNvPr>
          <p:cNvSpPr/>
          <p:nvPr/>
        </p:nvSpPr>
        <p:spPr>
          <a:xfrm>
            <a:off x="9869072" y="3869388"/>
            <a:ext cx="2143123" cy="1957673"/>
          </a:xfrm>
          <a:prstGeom prst="ellipse">
            <a:avLst/>
          </a:prstGeom>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r>
              <a:rPr lang="en-US" dirty="0"/>
              <a:t>Department B</a:t>
            </a:r>
          </a:p>
        </p:txBody>
      </p:sp>
      <p:grpSp>
        <p:nvGrpSpPr>
          <p:cNvPr id="19" name="Group 18">
            <a:extLst>
              <a:ext uri="{FF2B5EF4-FFF2-40B4-BE49-F238E27FC236}">
                <a16:creationId xmlns:a16="http://schemas.microsoft.com/office/drawing/2014/main" id="{3C7BF53B-4B69-ACF4-BE53-31C5ACB0A699}"/>
              </a:ext>
            </a:extLst>
          </p:cNvPr>
          <p:cNvGrpSpPr>
            <a:grpSpLocks noChangeAspect="1"/>
          </p:cNvGrpSpPr>
          <p:nvPr/>
        </p:nvGrpSpPr>
        <p:grpSpPr>
          <a:xfrm flipH="1">
            <a:off x="10419733" y="4053175"/>
            <a:ext cx="247007" cy="572643"/>
            <a:chOff x="621102" y="2631056"/>
            <a:chExt cx="379563" cy="879951"/>
          </a:xfrm>
          <a:solidFill>
            <a:srgbClr val="70AD47"/>
          </a:solidFill>
        </p:grpSpPr>
        <p:sp>
          <p:nvSpPr>
            <p:cNvPr id="20" name="Smiley Face 19">
              <a:extLst>
                <a:ext uri="{FF2B5EF4-FFF2-40B4-BE49-F238E27FC236}">
                  <a16:creationId xmlns:a16="http://schemas.microsoft.com/office/drawing/2014/main" id="{36712BC7-F823-C639-E5ED-BC05226FC521}"/>
                </a:ext>
              </a:extLst>
            </p:cNvPr>
            <p:cNvSpPr/>
            <p:nvPr/>
          </p:nvSpPr>
          <p:spPr>
            <a:xfrm>
              <a:off x="621102" y="2631056"/>
              <a:ext cx="379563" cy="362309"/>
            </a:xfrm>
            <a:prstGeom prst="smileyFace">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21" name="Straight Connector 20">
              <a:extLst>
                <a:ext uri="{FF2B5EF4-FFF2-40B4-BE49-F238E27FC236}">
                  <a16:creationId xmlns:a16="http://schemas.microsoft.com/office/drawing/2014/main" id="{254A591C-E7D3-0805-A3ED-819D0B6B7664}"/>
                </a:ext>
              </a:extLst>
            </p:cNvPr>
            <p:cNvCxnSpPr>
              <a:stCxn id="20" idx="4"/>
            </p:cNvCxnSpPr>
            <p:nvPr/>
          </p:nvCxnSpPr>
          <p:spPr>
            <a:xfrm flipH="1">
              <a:off x="810883" y="2993365"/>
              <a:ext cx="1" cy="403823"/>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0815DC3-F85B-8E9E-5559-8E683CEAF1AC}"/>
                </a:ext>
              </a:extLst>
            </p:cNvPr>
            <p:cNvCxnSpPr>
              <a:stCxn id="20" idx="4"/>
            </p:cNvCxnSpPr>
            <p:nvPr/>
          </p:nvCxnSpPr>
          <p:spPr>
            <a:xfrm>
              <a:off x="810884" y="2993365"/>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8BC35DF-3FEE-83E5-08A7-6E34C32665DC}"/>
                </a:ext>
              </a:extLst>
            </p:cNvPr>
            <p:cNvCxnSpPr>
              <a:stCxn id="20" idx="4"/>
            </p:cNvCxnSpPr>
            <p:nvPr/>
          </p:nvCxnSpPr>
          <p:spPr>
            <a:xfrm flipH="1">
              <a:off x="671856" y="2993365"/>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12B8C5D-F83E-E5CF-9A87-4B2867389F19}"/>
                </a:ext>
              </a:extLst>
            </p:cNvPr>
            <p:cNvCxnSpPr/>
            <p:nvPr/>
          </p:nvCxnSpPr>
          <p:spPr>
            <a:xfrm flipH="1">
              <a:off x="671855" y="3397188"/>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245E1B-0DB6-E177-656A-7F54067488CA}"/>
                </a:ext>
              </a:extLst>
            </p:cNvPr>
            <p:cNvCxnSpPr/>
            <p:nvPr/>
          </p:nvCxnSpPr>
          <p:spPr>
            <a:xfrm>
              <a:off x="810883" y="3397187"/>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638EBB5C-7940-1FD9-B1D1-EE67FC0E2CD0}"/>
              </a:ext>
            </a:extLst>
          </p:cNvPr>
          <p:cNvGrpSpPr>
            <a:grpSpLocks noChangeAspect="1"/>
          </p:cNvGrpSpPr>
          <p:nvPr/>
        </p:nvGrpSpPr>
        <p:grpSpPr>
          <a:xfrm flipH="1">
            <a:off x="10713744" y="4055879"/>
            <a:ext cx="247007" cy="572643"/>
            <a:chOff x="621102" y="2631056"/>
            <a:chExt cx="379563" cy="879951"/>
          </a:xfrm>
          <a:solidFill>
            <a:srgbClr val="70AD47"/>
          </a:solidFill>
        </p:grpSpPr>
        <p:sp>
          <p:nvSpPr>
            <p:cNvPr id="27" name="Smiley Face 26">
              <a:extLst>
                <a:ext uri="{FF2B5EF4-FFF2-40B4-BE49-F238E27FC236}">
                  <a16:creationId xmlns:a16="http://schemas.microsoft.com/office/drawing/2014/main" id="{8BCF43A4-693C-D772-8CA4-1EF5C731C630}"/>
                </a:ext>
              </a:extLst>
            </p:cNvPr>
            <p:cNvSpPr/>
            <p:nvPr/>
          </p:nvSpPr>
          <p:spPr>
            <a:xfrm>
              <a:off x="621102" y="2631056"/>
              <a:ext cx="379563" cy="362309"/>
            </a:xfrm>
            <a:prstGeom prst="smileyFace">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28" name="Straight Connector 27">
              <a:extLst>
                <a:ext uri="{FF2B5EF4-FFF2-40B4-BE49-F238E27FC236}">
                  <a16:creationId xmlns:a16="http://schemas.microsoft.com/office/drawing/2014/main" id="{EE9FABAF-2618-9559-D7C5-8A719BCC76E4}"/>
                </a:ext>
              </a:extLst>
            </p:cNvPr>
            <p:cNvCxnSpPr>
              <a:stCxn id="27" idx="4"/>
            </p:cNvCxnSpPr>
            <p:nvPr/>
          </p:nvCxnSpPr>
          <p:spPr>
            <a:xfrm flipH="1">
              <a:off x="810883" y="2993365"/>
              <a:ext cx="1" cy="403823"/>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32DE438-6D07-87AC-B22A-9E2CD05671C0}"/>
                </a:ext>
              </a:extLst>
            </p:cNvPr>
            <p:cNvCxnSpPr>
              <a:stCxn id="27" idx="4"/>
            </p:cNvCxnSpPr>
            <p:nvPr/>
          </p:nvCxnSpPr>
          <p:spPr>
            <a:xfrm>
              <a:off x="810884" y="2993365"/>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F90841B-FEDC-72EB-4D89-9CA4E19B0059}"/>
                </a:ext>
              </a:extLst>
            </p:cNvPr>
            <p:cNvCxnSpPr>
              <a:stCxn id="27" idx="4"/>
            </p:cNvCxnSpPr>
            <p:nvPr/>
          </p:nvCxnSpPr>
          <p:spPr>
            <a:xfrm flipH="1">
              <a:off x="671856" y="2993365"/>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8E11A71-45FE-1A9C-66A1-113FFDCEA230}"/>
                </a:ext>
              </a:extLst>
            </p:cNvPr>
            <p:cNvCxnSpPr/>
            <p:nvPr/>
          </p:nvCxnSpPr>
          <p:spPr>
            <a:xfrm flipH="1">
              <a:off x="671855" y="3397188"/>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D7E9439-0AFD-18A0-4187-7A09EF1C7EB4}"/>
                </a:ext>
              </a:extLst>
            </p:cNvPr>
            <p:cNvCxnSpPr/>
            <p:nvPr/>
          </p:nvCxnSpPr>
          <p:spPr>
            <a:xfrm>
              <a:off x="810883" y="3397187"/>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BCD4860D-07A1-B256-E767-E5974DD5E57D}"/>
              </a:ext>
            </a:extLst>
          </p:cNvPr>
          <p:cNvGrpSpPr>
            <a:grpSpLocks noChangeAspect="1"/>
          </p:cNvGrpSpPr>
          <p:nvPr/>
        </p:nvGrpSpPr>
        <p:grpSpPr>
          <a:xfrm flipH="1">
            <a:off x="7484261" y="3197689"/>
            <a:ext cx="247007" cy="572643"/>
            <a:chOff x="621102" y="2631056"/>
            <a:chExt cx="379563" cy="879951"/>
          </a:xfrm>
          <a:solidFill>
            <a:srgbClr val="70AD47"/>
          </a:solidFill>
        </p:grpSpPr>
        <p:sp>
          <p:nvSpPr>
            <p:cNvPr id="34" name="Smiley Face 33">
              <a:extLst>
                <a:ext uri="{FF2B5EF4-FFF2-40B4-BE49-F238E27FC236}">
                  <a16:creationId xmlns:a16="http://schemas.microsoft.com/office/drawing/2014/main" id="{DD226725-9C67-9F3B-863C-72091B286244}"/>
                </a:ext>
              </a:extLst>
            </p:cNvPr>
            <p:cNvSpPr/>
            <p:nvPr/>
          </p:nvSpPr>
          <p:spPr>
            <a:xfrm>
              <a:off x="621102" y="2631056"/>
              <a:ext cx="379563" cy="362309"/>
            </a:xfrm>
            <a:prstGeom prst="smileyFace">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35" name="Straight Connector 34">
              <a:extLst>
                <a:ext uri="{FF2B5EF4-FFF2-40B4-BE49-F238E27FC236}">
                  <a16:creationId xmlns:a16="http://schemas.microsoft.com/office/drawing/2014/main" id="{14F04C68-88F0-FA6B-E4F6-7EB9EEBCD9C4}"/>
                </a:ext>
              </a:extLst>
            </p:cNvPr>
            <p:cNvCxnSpPr>
              <a:stCxn id="34" idx="4"/>
            </p:cNvCxnSpPr>
            <p:nvPr/>
          </p:nvCxnSpPr>
          <p:spPr>
            <a:xfrm flipH="1">
              <a:off x="810883" y="2993365"/>
              <a:ext cx="1" cy="403823"/>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84B18CC-2AF9-3C79-FBA2-E9EB928E1D40}"/>
                </a:ext>
              </a:extLst>
            </p:cNvPr>
            <p:cNvCxnSpPr>
              <a:stCxn id="34" idx="4"/>
            </p:cNvCxnSpPr>
            <p:nvPr/>
          </p:nvCxnSpPr>
          <p:spPr>
            <a:xfrm>
              <a:off x="810884" y="2993365"/>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0C900DA-FF9E-000B-1CE7-23EA6C8FF11F}"/>
                </a:ext>
              </a:extLst>
            </p:cNvPr>
            <p:cNvCxnSpPr>
              <a:stCxn id="34" idx="4"/>
            </p:cNvCxnSpPr>
            <p:nvPr/>
          </p:nvCxnSpPr>
          <p:spPr>
            <a:xfrm flipH="1">
              <a:off x="671856" y="2993365"/>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DDFD553-B084-FF3B-96EA-CCCBE9A5C62A}"/>
                </a:ext>
              </a:extLst>
            </p:cNvPr>
            <p:cNvCxnSpPr/>
            <p:nvPr/>
          </p:nvCxnSpPr>
          <p:spPr>
            <a:xfrm flipH="1">
              <a:off x="671855" y="3397188"/>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303641D-6E2B-831F-F9E9-7DBF62A8C563}"/>
                </a:ext>
              </a:extLst>
            </p:cNvPr>
            <p:cNvCxnSpPr/>
            <p:nvPr/>
          </p:nvCxnSpPr>
          <p:spPr>
            <a:xfrm>
              <a:off x="810883" y="3397187"/>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E542BDAD-EF5C-BF9C-D0B2-062185EEB144}"/>
              </a:ext>
            </a:extLst>
          </p:cNvPr>
          <p:cNvGrpSpPr>
            <a:grpSpLocks noChangeAspect="1"/>
          </p:cNvGrpSpPr>
          <p:nvPr/>
        </p:nvGrpSpPr>
        <p:grpSpPr>
          <a:xfrm flipH="1">
            <a:off x="7809556" y="3150489"/>
            <a:ext cx="247007" cy="572643"/>
            <a:chOff x="621102" y="2631056"/>
            <a:chExt cx="379563" cy="879951"/>
          </a:xfrm>
          <a:solidFill>
            <a:srgbClr val="70AD47"/>
          </a:solidFill>
        </p:grpSpPr>
        <p:sp>
          <p:nvSpPr>
            <p:cNvPr id="41" name="Smiley Face 40">
              <a:extLst>
                <a:ext uri="{FF2B5EF4-FFF2-40B4-BE49-F238E27FC236}">
                  <a16:creationId xmlns:a16="http://schemas.microsoft.com/office/drawing/2014/main" id="{583AE424-A6CB-790C-61AE-DE2379FC832E}"/>
                </a:ext>
              </a:extLst>
            </p:cNvPr>
            <p:cNvSpPr/>
            <p:nvPr/>
          </p:nvSpPr>
          <p:spPr>
            <a:xfrm>
              <a:off x="621102" y="2631056"/>
              <a:ext cx="379563" cy="362309"/>
            </a:xfrm>
            <a:prstGeom prst="smileyFace">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42" name="Straight Connector 41">
              <a:extLst>
                <a:ext uri="{FF2B5EF4-FFF2-40B4-BE49-F238E27FC236}">
                  <a16:creationId xmlns:a16="http://schemas.microsoft.com/office/drawing/2014/main" id="{8B38DF4F-1925-688C-9B36-7F23232C6CD4}"/>
                </a:ext>
              </a:extLst>
            </p:cNvPr>
            <p:cNvCxnSpPr>
              <a:stCxn id="41" idx="4"/>
            </p:cNvCxnSpPr>
            <p:nvPr/>
          </p:nvCxnSpPr>
          <p:spPr>
            <a:xfrm flipH="1">
              <a:off x="810883" y="2993365"/>
              <a:ext cx="1" cy="403823"/>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75FA123-AD8F-9CDE-5ACE-B60D6B6265E7}"/>
                </a:ext>
              </a:extLst>
            </p:cNvPr>
            <p:cNvCxnSpPr>
              <a:stCxn id="41" idx="4"/>
            </p:cNvCxnSpPr>
            <p:nvPr/>
          </p:nvCxnSpPr>
          <p:spPr>
            <a:xfrm>
              <a:off x="810884" y="2993365"/>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4993398-DB2E-3A62-8353-74547B537EFB}"/>
                </a:ext>
              </a:extLst>
            </p:cNvPr>
            <p:cNvCxnSpPr>
              <a:stCxn id="41" idx="4"/>
            </p:cNvCxnSpPr>
            <p:nvPr/>
          </p:nvCxnSpPr>
          <p:spPr>
            <a:xfrm flipH="1">
              <a:off x="671856" y="2993365"/>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266038A-7891-09DF-5274-8ACBAA0E090C}"/>
                </a:ext>
              </a:extLst>
            </p:cNvPr>
            <p:cNvCxnSpPr/>
            <p:nvPr/>
          </p:nvCxnSpPr>
          <p:spPr>
            <a:xfrm flipH="1">
              <a:off x="671855" y="3397188"/>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28CB4CD-D9AA-CAB4-006E-9032866A6828}"/>
                </a:ext>
              </a:extLst>
            </p:cNvPr>
            <p:cNvCxnSpPr/>
            <p:nvPr/>
          </p:nvCxnSpPr>
          <p:spPr>
            <a:xfrm>
              <a:off x="810883" y="3397187"/>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DAE763A7-52B4-03C7-38E0-52577315B5AF}"/>
              </a:ext>
            </a:extLst>
          </p:cNvPr>
          <p:cNvGrpSpPr>
            <a:grpSpLocks noChangeAspect="1"/>
          </p:cNvGrpSpPr>
          <p:nvPr/>
        </p:nvGrpSpPr>
        <p:grpSpPr>
          <a:xfrm flipH="1">
            <a:off x="8112987" y="3209977"/>
            <a:ext cx="247007" cy="572643"/>
            <a:chOff x="621102" y="2631056"/>
            <a:chExt cx="379563" cy="879951"/>
          </a:xfrm>
          <a:solidFill>
            <a:srgbClr val="70AD47"/>
          </a:solidFill>
        </p:grpSpPr>
        <p:sp>
          <p:nvSpPr>
            <p:cNvPr id="48" name="Smiley Face 47">
              <a:extLst>
                <a:ext uri="{FF2B5EF4-FFF2-40B4-BE49-F238E27FC236}">
                  <a16:creationId xmlns:a16="http://schemas.microsoft.com/office/drawing/2014/main" id="{F99EE193-BE41-8B94-8E19-1A0F7AF7B09B}"/>
                </a:ext>
              </a:extLst>
            </p:cNvPr>
            <p:cNvSpPr/>
            <p:nvPr/>
          </p:nvSpPr>
          <p:spPr>
            <a:xfrm>
              <a:off x="621102" y="2631056"/>
              <a:ext cx="379563" cy="362309"/>
            </a:xfrm>
            <a:prstGeom prst="smileyFace">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49" name="Straight Connector 48">
              <a:extLst>
                <a:ext uri="{FF2B5EF4-FFF2-40B4-BE49-F238E27FC236}">
                  <a16:creationId xmlns:a16="http://schemas.microsoft.com/office/drawing/2014/main" id="{2519205B-1162-2923-E17B-3A04A856A4D5}"/>
                </a:ext>
              </a:extLst>
            </p:cNvPr>
            <p:cNvCxnSpPr>
              <a:stCxn id="48" idx="4"/>
            </p:cNvCxnSpPr>
            <p:nvPr/>
          </p:nvCxnSpPr>
          <p:spPr>
            <a:xfrm flipH="1">
              <a:off x="810883" y="2993365"/>
              <a:ext cx="1" cy="403823"/>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A7C853D-35FF-72C1-F0A1-615461E30B89}"/>
                </a:ext>
              </a:extLst>
            </p:cNvPr>
            <p:cNvCxnSpPr>
              <a:stCxn id="48" idx="4"/>
            </p:cNvCxnSpPr>
            <p:nvPr/>
          </p:nvCxnSpPr>
          <p:spPr>
            <a:xfrm>
              <a:off x="810884" y="2993365"/>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F8D23A7-E12B-59D6-0C76-D038BFA9C2D3}"/>
                </a:ext>
              </a:extLst>
            </p:cNvPr>
            <p:cNvCxnSpPr>
              <a:stCxn id="48" idx="4"/>
            </p:cNvCxnSpPr>
            <p:nvPr/>
          </p:nvCxnSpPr>
          <p:spPr>
            <a:xfrm flipH="1">
              <a:off x="671856" y="2993365"/>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E58FE0A-4A81-5346-45A1-1D55BF340ED2}"/>
                </a:ext>
              </a:extLst>
            </p:cNvPr>
            <p:cNvCxnSpPr/>
            <p:nvPr/>
          </p:nvCxnSpPr>
          <p:spPr>
            <a:xfrm flipH="1">
              <a:off x="671855" y="3397188"/>
              <a:ext cx="139028"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15E2373-4865-E9DF-73B5-4C3380735E3F}"/>
                </a:ext>
              </a:extLst>
            </p:cNvPr>
            <p:cNvCxnSpPr/>
            <p:nvPr/>
          </p:nvCxnSpPr>
          <p:spPr>
            <a:xfrm>
              <a:off x="810883" y="3397187"/>
              <a:ext cx="139027" cy="113819"/>
            </a:xfrm>
            <a:prstGeom prst="line">
              <a:avLst/>
            </a:prstGeom>
            <a:grpFill/>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4" name="TextBox 53">
            <a:extLst>
              <a:ext uri="{FF2B5EF4-FFF2-40B4-BE49-F238E27FC236}">
                <a16:creationId xmlns:a16="http://schemas.microsoft.com/office/drawing/2014/main" id="{07EBFC8C-FBF9-1470-F325-3C5C21D1B5DC}"/>
              </a:ext>
            </a:extLst>
          </p:cNvPr>
          <p:cNvSpPr txBox="1"/>
          <p:nvPr/>
        </p:nvSpPr>
        <p:spPr>
          <a:xfrm>
            <a:off x="9120046" y="3723132"/>
            <a:ext cx="1094329" cy="276999"/>
          </a:xfrm>
          <a:prstGeom prst="rect">
            <a:avLst/>
          </a:prstGeom>
          <a:noFill/>
        </p:spPr>
        <p:txBody>
          <a:bodyPr wrap="square" rtlCol="0">
            <a:spAutoFit/>
          </a:bodyPr>
          <a:lstStyle/>
          <a:p>
            <a:r>
              <a:rPr lang="en-US" sz="1200" dirty="0">
                <a:solidFill>
                  <a:schemeClr val="bg1"/>
                </a:solidFill>
              </a:rPr>
              <a:t>Data Stewards</a:t>
            </a:r>
          </a:p>
        </p:txBody>
      </p:sp>
      <p:sp>
        <p:nvSpPr>
          <p:cNvPr id="55" name="TextBox 54">
            <a:extLst>
              <a:ext uri="{FF2B5EF4-FFF2-40B4-BE49-F238E27FC236}">
                <a16:creationId xmlns:a16="http://schemas.microsoft.com/office/drawing/2014/main" id="{7A691FCB-4468-CDE1-50BA-0CF8ECA930F6}"/>
              </a:ext>
            </a:extLst>
          </p:cNvPr>
          <p:cNvSpPr txBox="1"/>
          <p:nvPr/>
        </p:nvSpPr>
        <p:spPr>
          <a:xfrm>
            <a:off x="7339184" y="3723131"/>
            <a:ext cx="1271415" cy="276999"/>
          </a:xfrm>
          <a:prstGeom prst="rect">
            <a:avLst/>
          </a:prstGeom>
          <a:noFill/>
        </p:spPr>
        <p:txBody>
          <a:bodyPr wrap="square" rtlCol="0">
            <a:spAutoFit/>
          </a:bodyPr>
          <a:lstStyle/>
          <a:p>
            <a:r>
              <a:rPr lang="en-US" sz="1200" dirty="0">
                <a:solidFill>
                  <a:schemeClr val="bg1"/>
                </a:solidFill>
              </a:rPr>
              <a:t>Data maintainers</a:t>
            </a:r>
          </a:p>
        </p:txBody>
      </p:sp>
      <p:sp>
        <p:nvSpPr>
          <p:cNvPr id="56" name="TextBox 55">
            <a:extLst>
              <a:ext uri="{FF2B5EF4-FFF2-40B4-BE49-F238E27FC236}">
                <a16:creationId xmlns:a16="http://schemas.microsoft.com/office/drawing/2014/main" id="{357C73DB-87FD-2455-FA5D-F46C1CABA39E}"/>
              </a:ext>
            </a:extLst>
          </p:cNvPr>
          <p:cNvSpPr txBox="1"/>
          <p:nvPr/>
        </p:nvSpPr>
        <p:spPr>
          <a:xfrm>
            <a:off x="10149592" y="4614874"/>
            <a:ext cx="1271415" cy="276999"/>
          </a:xfrm>
          <a:prstGeom prst="rect">
            <a:avLst/>
          </a:prstGeom>
          <a:noFill/>
        </p:spPr>
        <p:txBody>
          <a:bodyPr wrap="square" rtlCol="0">
            <a:spAutoFit/>
          </a:bodyPr>
          <a:lstStyle/>
          <a:p>
            <a:r>
              <a:rPr lang="en-US" sz="1200" dirty="0">
                <a:solidFill>
                  <a:schemeClr val="bg1"/>
                </a:solidFill>
              </a:rPr>
              <a:t>Data maintainers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55" grpId="0"/>
      <p:bldP spid="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Rollen / Job-Profile</a:t>
            </a:r>
            <a:endParaRPr lang="en-US" sz="4400" b="0" strike="noStrike" spc="-1">
              <a:solidFill>
                <a:schemeClr val="dk1"/>
              </a:solidFill>
              <a:latin typeface="Calibri"/>
            </a:endParaRPr>
          </a:p>
        </p:txBody>
      </p:sp>
      <p:sp>
        <p:nvSpPr>
          <p:cNvPr id="295" name="PlaceHolder 2"/>
          <p:cNvSpPr>
            <a:spLocks noGrp="1"/>
          </p:cNvSpPr>
          <p:nvPr>
            <p:ph/>
          </p:nvPr>
        </p:nvSpPr>
        <p:spPr>
          <a:xfrm>
            <a:off x="4043520" y="1822320"/>
            <a:ext cx="4057200" cy="4108320"/>
          </a:xfrm>
          <a:prstGeom prst="rect">
            <a:avLst/>
          </a:prstGeom>
          <a:noFill/>
          <a:ln w="0">
            <a:noFill/>
          </a:ln>
        </p:spPr>
        <p:txBody>
          <a:bodyPr anchor="t">
            <a:noAutofit/>
          </a:bodyPr>
          <a:lstStyle/>
          <a:p>
            <a:pPr indent="0" defTabSz="914400">
              <a:lnSpc>
                <a:spcPct val="90000"/>
              </a:lnSpc>
              <a:spcBef>
                <a:spcPts val="1001"/>
              </a:spcBef>
              <a:buNone/>
              <a:tabLst>
                <a:tab pos="0" algn="l"/>
              </a:tabLst>
            </a:pPr>
            <a:r>
              <a:rPr lang="en-US" sz="2800" b="0" strike="noStrike" spc="-1">
                <a:solidFill>
                  <a:srgbClr val="00305E"/>
                </a:solidFill>
                <a:latin typeface="Open Sans"/>
                <a:ea typeface="Open Sans"/>
              </a:rPr>
              <a:t>Datenanalyst/in</a:t>
            </a:r>
            <a:endParaRPr lang="en-US" sz="28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tabLst>
                <a:tab pos="0" algn="l"/>
              </a:tabLst>
            </a:pPr>
            <a:r>
              <a:rPr lang="en-US" sz="2400" b="0" strike="noStrike" spc="-1">
                <a:solidFill>
                  <a:srgbClr val="00305E"/>
                </a:solidFill>
                <a:latin typeface="Open Sans"/>
                <a:ea typeface="Open Sans"/>
              </a:rPr>
              <a:t>Fokussiert auf Methoden zur Prozessierung / Analyse von Daten</a:t>
            </a:r>
            <a:endParaRPr lang="en-US" sz="24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tabLst>
                <a:tab pos="0" algn="l"/>
              </a:tabLst>
            </a:pPr>
            <a:r>
              <a:rPr lang="en-US" sz="2400" b="0" strike="noStrike" spc="-1">
                <a:solidFill>
                  <a:srgbClr val="00305E"/>
                </a:solidFill>
                <a:latin typeface="Open Sans"/>
                <a:ea typeface="Open Sans"/>
              </a:rPr>
              <a:t>Beispiele: Statistiker/in, Datenwissenschaftler/in</a:t>
            </a:r>
            <a:endParaRPr lang="en-US" sz="2400" b="0" strike="noStrike" spc="-1">
              <a:solidFill>
                <a:srgbClr val="00305E"/>
              </a:solidFill>
              <a:latin typeface="Open Sans"/>
            </a:endParaRPr>
          </a:p>
        </p:txBody>
      </p:sp>
      <p:sp>
        <p:nvSpPr>
          <p:cNvPr id="296" name="Content Placeholder 2"/>
          <p:cNvSpPr/>
          <p:nvPr/>
        </p:nvSpPr>
        <p:spPr>
          <a:xfrm>
            <a:off x="8253360" y="1822320"/>
            <a:ext cx="3526920" cy="41083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90000"/>
              </a:lnSpc>
              <a:spcBef>
                <a:spcPts val="1001"/>
              </a:spcBef>
              <a:tabLst>
                <a:tab pos="0" algn="l"/>
              </a:tabLst>
            </a:pPr>
            <a:r>
              <a:rPr lang="en-US" sz="2800" b="0" strike="noStrike" spc="-1">
                <a:solidFill>
                  <a:srgbClr val="00305E"/>
                </a:solidFill>
                <a:latin typeface="Open Sans"/>
                <a:ea typeface="Open Sans"/>
              </a:rPr>
              <a:t>IT-Spezialist/in</a:t>
            </a:r>
            <a:endParaRPr lang="de-DE" sz="2800" b="0" strike="noStrike" spc="-1">
              <a:solidFill>
                <a:srgbClr val="000000"/>
              </a:solidFill>
              <a:latin typeface="Calibri"/>
            </a:endParaRPr>
          </a:p>
          <a:p>
            <a:pPr marL="228600" indent="-228600" defTabSz="914400">
              <a:lnSpc>
                <a:spcPct val="90000"/>
              </a:lnSpc>
              <a:spcBef>
                <a:spcPts val="1001"/>
              </a:spcBef>
              <a:buClr>
                <a:srgbClr val="00305E"/>
              </a:buClr>
              <a:buFont typeface="Arial"/>
              <a:buChar char="•"/>
              <a:tabLst>
                <a:tab pos="0" algn="l"/>
              </a:tabLst>
            </a:pPr>
            <a:r>
              <a:rPr lang="en-US" sz="2400" b="0" strike="noStrike" spc="-1">
                <a:solidFill>
                  <a:srgbClr val="00305E"/>
                </a:solidFill>
                <a:latin typeface="Open Sans"/>
                <a:ea typeface="Open Sans"/>
              </a:rPr>
              <a:t>Fokussiert auf IT Infrastruktur zur Haltung und Prozessierung von Daten</a:t>
            </a:r>
            <a:endParaRPr lang="de-DE" sz="2400" b="0" strike="noStrike" spc="-1">
              <a:solidFill>
                <a:srgbClr val="000000"/>
              </a:solidFill>
              <a:latin typeface="Calibri"/>
            </a:endParaRPr>
          </a:p>
          <a:p>
            <a:pPr marL="228600" indent="-228600" defTabSz="914400">
              <a:lnSpc>
                <a:spcPct val="90000"/>
              </a:lnSpc>
              <a:spcBef>
                <a:spcPts val="1001"/>
              </a:spcBef>
              <a:buClr>
                <a:srgbClr val="00305E"/>
              </a:buClr>
              <a:buFont typeface="Arial"/>
              <a:buChar char="•"/>
              <a:tabLst>
                <a:tab pos="0" algn="l"/>
              </a:tabLst>
            </a:pPr>
            <a:r>
              <a:rPr lang="en-US" sz="2400" b="0" strike="noStrike" spc="-1">
                <a:solidFill>
                  <a:srgbClr val="00305E"/>
                </a:solidFill>
                <a:latin typeface="Open Sans"/>
                <a:ea typeface="Open Sans"/>
              </a:rPr>
              <a:t>Beispiele: Informatiker/in, IT-Sicherheitsexpert/in </a:t>
            </a:r>
            <a:endParaRPr lang="de-DE" sz="2400" b="0" strike="noStrike" spc="-1">
              <a:solidFill>
                <a:srgbClr val="000000"/>
              </a:solidFill>
              <a:latin typeface="Calibri"/>
            </a:endParaRPr>
          </a:p>
        </p:txBody>
      </p:sp>
      <p:sp>
        <p:nvSpPr>
          <p:cNvPr id="297" name="Content Placeholder 2"/>
          <p:cNvSpPr/>
          <p:nvPr/>
        </p:nvSpPr>
        <p:spPr>
          <a:xfrm>
            <a:off x="411120" y="1822320"/>
            <a:ext cx="3631680" cy="41083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90000"/>
              </a:lnSpc>
              <a:spcBef>
                <a:spcPts val="1001"/>
              </a:spcBef>
              <a:tabLst>
                <a:tab pos="0" algn="l"/>
              </a:tabLst>
            </a:pPr>
            <a:r>
              <a:rPr lang="en-US" sz="2800" b="0" strike="noStrike" spc="-1">
                <a:solidFill>
                  <a:srgbClr val="00305E"/>
                </a:solidFill>
                <a:latin typeface="Open Sans"/>
                <a:ea typeface="Open Sans"/>
              </a:rPr>
              <a:t>Domaenen-Spezialist/in</a:t>
            </a:r>
            <a:endParaRPr lang="de-DE" sz="2800" b="0" strike="noStrike" spc="-1">
              <a:solidFill>
                <a:srgbClr val="000000"/>
              </a:solidFill>
              <a:latin typeface="Calibri"/>
            </a:endParaRPr>
          </a:p>
          <a:p>
            <a:pPr marL="228600" indent="-228600" defTabSz="914400">
              <a:lnSpc>
                <a:spcPct val="90000"/>
              </a:lnSpc>
              <a:spcBef>
                <a:spcPts val="1001"/>
              </a:spcBef>
              <a:buClr>
                <a:srgbClr val="00305E"/>
              </a:buClr>
              <a:buFont typeface="Arial"/>
              <a:buChar char="•"/>
              <a:tabLst>
                <a:tab pos="0" algn="l"/>
              </a:tabLst>
            </a:pPr>
            <a:r>
              <a:rPr lang="en-US" sz="2400" b="0" strike="noStrike" spc="-1">
                <a:solidFill>
                  <a:srgbClr val="00305E"/>
                </a:solidFill>
                <a:latin typeface="Open Sans"/>
                <a:ea typeface="Open Sans"/>
              </a:rPr>
              <a:t>Fokussiert auf Fragestellung, i.d.R. mit direktem Bezug zur Realität</a:t>
            </a:r>
            <a:endParaRPr lang="de-DE" sz="2400" b="0" strike="noStrike" spc="-1">
              <a:solidFill>
                <a:srgbClr val="000000"/>
              </a:solidFill>
              <a:latin typeface="Calibri"/>
            </a:endParaRPr>
          </a:p>
          <a:p>
            <a:pPr marL="228600" indent="-228600" defTabSz="914400">
              <a:lnSpc>
                <a:spcPct val="90000"/>
              </a:lnSpc>
              <a:spcBef>
                <a:spcPts val="1001"/>
              </a:spcBef>
              <a:buClr>
                <a:srgbClr val="00305E"/>
              </a:buClr>
              <a:buFont typeface="Arial"/>
              <a:buChar char="•"/>
              <a:tabLst>
                <a:tab pos="0" algn="l"/>
              </a:tabLst>
            </a:pPr>
            <a:r>
              <a:rPr lang="en-US" sz="2400" b="0" strike="noStrike" spc="-1">
                <a:solidFill>
                  <a:srgbClr val="00305E"/>
                </a:solidFill>
                <a:latin typeface="Open Sans"/>
                <a:ea typeface="Open Sans"/>
              </a:rPr>
              <a:t>Beispiele: Geowissenschaftler/in, Stadtplaner/in</a:t>
            </a:r>
            <a:endParaRPr lang="de-DE" sz="2400" b="0" strike="noStrike" spc="-1">
              <a:solidFill>
                <a:srgbClr val="000000"/>
              </a:solidFill>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Datenmanagementplan (DMP)</a:t>
            </a:r>
            <a:endParaRPr lang="en-US" sz="4400" b="0" strike="noStrike" spc="-1">
              <a:solidFill>
                <a:schemeClr val="dk1"/>
              </a:solidFill>
              <a:latin typeface="Calibri"/>
            </a:endParaRPr>
          </a:p>
        </p:txBody>
      </p:sp>
      <p:sp>
        <p:nvSpPr>
          <p:cNvPr id="299" name="PlaceHolder 2"/>
          <p:cNvSpPr>
            <a:spLocks noGrp="1"/>
          </p:cNvSpPr>
          <p:nvPr>
            <p:ph/>
          </p:nvPr>
        </p:nvSpPr>
        <p:spPr>
          <a:xfrm>
            <a:off x="277920" y="1825560"/>
            <a:ext cx="11075400" cy="4108320"/>
          </a:xfrm>
          <a:prstGeom prst="rect">
            <a:avLst/>
          </a:prstGeom>
          <a:noFill/>
          <a:ln w="0">
            <a:noFill/>
          </a:ln>
        </p:spPr>
        <p:txBody>
          <a:bodyPr anchor="t">
            <a:normAutofit/>
          </a:bodyPr>
          <a:lstStyle/>
          <a:p>
            <a:pPr marL="228600" indent="-228600" defTabSz="914400">
              <a:lnSpc>
                <a:spcPct val="90000"/>
              </a:lnSpc>
              <a:spcBef>
                <a:spcPts val="1001"/>
              </a:spcBef>
              <a:buClr>
                <a:srgbClr val="00305E"/>
              </a:buClr>
              <a:buFont typeface="Arial"/>
              <a:buChar char="•"/>
            </a:pPr>
            <a:r>
              <a:rPr lang="en-US" sz="2800" b="0" strike="noStrike" spc="-1">
                <a:solidFill>
                  <a:srgbClr val="00305E"/>
                </a:solidFill>
                <a:latin typeface="Open Sans"/>
                <a:ea typeface="Open Sans"/>
              </a:rPr>
              <a:t>Beschreibt in der Regel den IST-Zustand einer Datenumgebung</a:t>
            </a:r>
            <a:br>
              <a:rPr sz="2800"/>
            </a:br>
            <a:r>
              <a:rPr lang="de-DE" sz="2800" b="0" strike="noStrike" spc="-1">
                <a:solidFill>
                  <a:schemeClr val="lt1">
                    <a:lumMod val="50000"/>
                  </a:schemeClr>
                </a:solidFill>
                <a:latin typeface="Open Sans"/>
                <a:ea typeface="Open Sans"/>
              </a:rPr>
              <a:t>(Oder zumindest einen realisierbaren Zustand)</a:t>
            </a:r>
            <a:endParaRPr lang="en-US" sz="2800" b="0" strike="noStrike" spc="-1">
              <a:solidFill>
                <a:srgbClr val="00305E"/>
              </a:solidFill>
              <a:latin typeface="Open Sans"/>
            </a:endParaRPr>
          </a:p>
          <a:p>
            <a:pPr marL="228600" indent="-228600" defTabSz="914400">
              <a:lnSpc>
                <a:spcPct val="120000"/>
              </a:lnSpc>
              <a:spcBef>
                <a:spcPts val="601"/>
              </a:spcBef>
              <a:buClr>
                <a:srgbClr val="00305E"/>
              </a:buClr>
              <a:buFont typeface="Arial"/>
              <a:buChar char="•"/>
            </a:pPr>
            <a:r>
              <a:rPr lang="de-DE" sz="2800" b="0" strike="noStrike" spc="-1">
                <a:solidFill>
                  <a:srgbClr val="00305E"/>
                </a:solidFill>
                <a:latin typeface="Open Sans"/>
                <a:ea typeface="Open Sans"/>
              </a:rPr>
              <a:t>Administrative Informationen (Projektname, Datenurheber*in, weitere Mitwirkende, Kontakt, Förderprogramm usw.)</a:t>
            </a:r>
            <a:endParaRPr lang="en-US" sz="2800" b="0" strike="noStrike" spc="-1">
              <a:solidFill>
                <a:srgbClr val="00305E"/>
              </a:solidFill>
              <a:latin typeface="Open Sans"/>
            </a:endParaRPr>
          </a:p>
          <a:p>
            <a:pPr marL="228600" indent="-228600" defTabSz="914400">
              <a:lnSpc>
                <a:spcPct val="110000"/>
              </a:lnSpc>
              <a:spcBef>
                <a:spcPts val="601"/>
              </a:spcBef>
              <a:buClr>
                <a:srgbClr val="00305E"/>
              </a:buClr>
              <a:buFont typeface="Arial"/>
              <a:buChar char="•"/>
            </a:pPr>
            <a:r>
              <a:rPr lang="de-DE" sz="2800" b="0" strike="noStrike" spc="-1">
                <a:solidFill>
                  <a:srgbClr val="00305E"/>
                </a:solidFill>
                <a:latin typeface="Open Sans"/>
                <a:ea typeface="Open Sans"/>
              </a:rPr>
              <a:t>Projekt- und Datensatzbeschreibung</a:t>
            </a:r>
            <a:endParaRPr lang="en-US" sz="2800" b="0" strike="noStrike" spc="-1">
              <a:solidFill>
                <a:srgbClr val="00305E"/>
              </a:solidFill>
              <a:latin typeface="Open Sans"/>
            </a:endParaRPr>
          </a:p>
          <a:p>
            <a:pPr marL="685800" lvl="1" indent="-228600" defTabSz="914400">
              <a:lnSpc>
                <a:spcPct val="110000"/>
              </a:lnSpc>
              <a:spcBef>
                <a:spcPts val="601"/>
              </a:spcBef>
              <a:buClr>
                <a:srgbClr val="00305E"/>
              </a:buClr>
              <a:buFont typeface="Arial"/>
              <a:buChar char="•"/>
            </a:pPr>
            <a:r>
              <a:rPr lang="de-DE" sz="2800" b="0" strike="noStrike" spc="-1">
                <a:solidFill>
                  <a:srgbClr val="00305E"/>
                </a:solidFill>
                <a:latin typeface="Open Sans"/>
                <a:ea typeface="Open Sans"/>
              </a:rPr>
              <a:t>Datentypen, -formate, -umfang</a:t>
            </a:r>
            <a:endParaRPr lang="en-US" sz="2800" b="0" strike="noStrike" spc="-1">
              <a:solidFill>
                <a:srgbClr val="00305E"/>
              </a:solidFill>
              <a:latin typeface="Open Sans"/>
            </a:endParaRPr>
          </a:p>
          <a:p>
            <a:pPr marL="685800" lvl="1" indent="-228600" defTabSz="914400">
              <a:lnSpc>
                <a:spcPct val="110000"/>
              </a:lnSpc>
              <a:spcBef>
                <a:spcPts val="601"/>
              </a:spcBef>
              <a:buClr>
                <a:srgbClr val="00305E"/>
              </a:buClr>
              <a:buFont typeface="Arial"/>
              <a:buChar char="•"/>
            </a:pPr>
            <a:r>
              <a:rPr lang="de-DE" sz="2800" b="0" strike="noStrike" spc="-1">
                <a:solidFill>
                  <a:srgbClr val="00305E"/>
                </a:solidFill>
                <a:latin typeface="Open Sans"/>
                <a:ea typeface="Open Sans"/>
              </a:rPr>
              <a:t>Angaben zu Metadaten und Standards</a:t>
            </a:r>
            <a:endParaRPr lang="en-US" sz="2800" b="0" strike="noStrike" spc="-1">
              <a:solidFill>
                <a:srgbClr val="00305E"/>
              </a:solidFill>
              <a:latin typeface="Open Sans"/>
            </a:endParaRPr>
          </a:p>
          <a:p>
            <a:pPr marL="685800" lvl="1" indent="-228600" defTabSz="914400">
              <a:lnSpc>
                <a:spcPct val="90000"/>
              </a:lnSpc>
              <a:spcBef>
                <a:spcPts val="499"/>
              </a:spcBef>
              <a:buClr>
                <a:srgbClr val="00305E"/>
              </a:buClr>
              <a:buFont typeface="Arial"/>
              <a:buChar char="•"/>
            </a:pPr>
            <a:r>
              <a:rPr lang="en-US" sz="2800" b="0" strike="noStrike" spc="-1">
                <a:solidFill>
                  <a:srgbClr val="00305E"/>
                </a:solidFill>
                <a:latin typeface="Open Sans"/>
                <a:ea typeface="Open Sans"/>
              </a:rPr>
              <a:t>Qualitätsstandards</a:t>
            </a:r>
            <a:endParaRPr lang="en-US" sz="2800" b="0" strike="noStrike" spc="-1">
              <a:solidFill>
                <a:srgbClr val="00305E"/>
              </a:solidFill>
              <a:latin typeface="Open Sans"/>
            </a:endParaRPr>
          </a:p>
        </p:txBody>
      </p:sp>
      <p:sp>
        <p:nvSpPr>
          <p:cNvPr id="300" name="TextBox 3"/>
          <p:cNvSpPr/>
          <p:nvPr/>
        </p:nvSpPr>
        <p:spPr>
          <a:xfrm>
            <a:off x="3128760" y="6094800"/>
            <a:ext cx="6655320" cy="73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strike="noStrike" spc="-1">
                <a:solidFill>
                  <a:srgbClr val="000000"/>
                </a:solidFill>
                <a:latin typeface="Arial"/>
              </a:rPr>
              <a:t>Adaptiert von: Biernacka, K., et al. (2021). Train-the-Trainer-Konzept zum Thema Forschungsdatenmanagement (Version 4) [Computer software]. Zenodo. </a:t>
            </a:r>
            <a:r>
              <a:rPr lang="en-US" sz="1400" b="0" u="sng" strike="noStrike" spc="-1">
                <a:solidFill>
                  <a:srgbClr val="0563C1"/>
                </a:solidFill>
                <a:uFillTx/>
                <a:latin typeface="Arial"/>
                <a:hlinkClick r:id="rId2"/>
              </a:rPr>
              <a:t>https://doi.org/10.5281/zenodo.5773203</a:t>
            </a:r>
            <a:r>
              <a:rPr lang="en-US" sz="1400" b="0" strike="noStrike" spc="-1">
                <a:solidFill>
                  <a:srgbClr val="000000"/>
                </a:solidFill>
                <a:latin typeface="Arial"/>
              </a:rPr>
              <a:t> Licensed </a:t>
            </a:r>
            <a:r>
              <a:rPr lang="en-US" sz="1400" b="0" u="sng" strike="noStrike" spc="-1">
                <a:solidFill>
                  <a:srgbClr val="0563C1"/>
                </a:solidFill>
                <a:uFillTx/>
                <a:latin typeface="Arial"/>
                <a:hlinkClick r:id="rId3"/>
              </a:rPr>
              <a:t>CC-BY 4.0</a:t>
            </a:r>
            <a:endParaRPr lang="de-DE" sz="1400" b="0" strike="noStrike" spc="-1">
              <a:solidFill>
                <a:srgbClr val="000000"/>
              </a:solidFill>
              <a:latin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PlaceHolder 1"/>
          <p:cNvSpPr>
            <a:spLocks noGrp="1"/>
          </p:cNvSpPr>
          <p:nvPr>
            <p:ph type="title"/>
          </p:nvPr>
        </p:nvSpPr>
        <p:spPr>
          <a:xfrm>
            <a:off x="277920" y="365040"/>
            <a:ext cx="9180360" cy="1325160"/>
          </a:xfrm>
          <a:prstGeom prst="rect">
            <a:avLst/>
          </a:prstGeom>
          <a:noFill/>
          <a:ln w="0">
            <a:noFill/>
          </a:ln>
        </p:spPr>
        <p:txBody>
          <a:bodyPr anchor="ctr">
            <a:noAutofit/>
          </a:bodyPr>
          <a:lstStyle/>
          <a:p>
            <a:pPr indent="0" defTabSz="914400">
              <a:lnSpc>
                <a:spcPct val="90000"/>
              </a:lnSpc>
              <a:buNone/>
            </a:pPr>
            <a:r>
              <a:rPr lang="en-US" sz="4400" b="0" strike="noStrike" spc="-1">
                <a:solidFill>
                  <a:srgbClr val="00305E"/>
                </a:solidFill>
                <a:latin typeface="Open Sans"/>
                <a:ea typeface="Open Sans"/>
              </a:rPr>
              <a:t>Datenmanagmentplan (DMP)</a:t>
            </a:r>
            <a:endParaRPr lang="en-US" sz="4400" b="0" strike="noStrike" spc="-1">
              <a:solidFill>
                <a:schemeClr val="dk1"/>
              </a:solidFill>
              <a:latin typeface="Calibri"/>
            </a:endParaRPr>
          </a:p>
        </p:txBody>
      </p:sp>
      <p:sp>
        <p:nvSpPr>
          <p:cNvPr id="302" name="PlaceHolder 2"/>
          <p:cNvSpPr>
            <a:spLocks noGrp="1"/>
          </p:cNvSpPr>
          <p:nvPr>
            <p:ph/>
          </p:nvPr>
        </p:nvSpPr>
        <p:spPr>
          <a:xfrm>
            <a:off x="277920" y="1825560"/>
            <a:ext cx="11075400" cy="4108320"/>
          </a:xfrm>
          <a:prstGeom prst="rect">
            <a:avLst/>
          </a:prstGeom>
          <a:noFill/>
          <a:ln w="0">
            <a:noFill/>
          </a:ln>
        </p:spPr>
        <p:txBody>
          <a:bodyPr anchor="t">
            <a:normAutofit/>
          </a:bodyPr>
          <a:lstStyle/>
          <a:p>
            <a:pPr marL="228600" indent="-228600" defTabSz="914400">
              <a:lnSpc>
                <a:spcPct val="110000"/>
              </a:lnSpc>
              <a:spcBef>
                <a:spcPts val="601"/>
              </a:spcBef>
              <a:buClr>
                <a:srgbClr val="00305E"/>
              </a:buClr>
              <a:buFont typeface="Arial"/>
              <a:buChar char="•"/>
            </a:pPr>
            <a:r>
              <a:rPr lang="de-DE" sz="2800" b="0" strike="noStrike" spc="-1">
                <a:solidFill>
                  <a:srgbClr val="00305E"/>
                </a:solidFill>
                <a:latin typeface="Open Sans"/>
                <a:ea typeface="Open Sans"/>
              </a:rPr>
              <a:t>Wie werden die Daten verarbeitet? (SOPs)</a:t>
            </a:r>
            <a:endParaRPr lang="en-US" sz="2800" b="0" strike="noStrike" spc="-1">
              <a:solidFill>
                <a:srgbClr val="00305E"/>
              </a:solidFill>
              <a:latin typeface="Open Sans"/>
            </a:endParaRPr>
          </a:p>
          <a:p>
            <a:pPr marL="228600" indent="-228600" defTabSz="914400">
              <a:lnSpc>
                <a:spcPct val="110000"/>
              </a:lnSpc>
              <a:spcBef>
                <a:spcPts val="601"/>
              </a:spcBef>
              <a:buClr>
                <a:srgbClr val="00305E"/>
              </a:buClr>
              <a:buFont typeface="Arial"/>
              <a:buChar char="•"/>
            </a:pPr>
            <a:r>
              <a:rPr lang="de-DE" sz="2800" b="0" strike="noStrike" spc="-1">
                <a:solidFill>
                  <a:srgbClr val="00305E"/>
                </a:solidFill>
                <a:latin typeface="Open Sans"/>
                <a:ea typeface="Open Sans"/>
              </a:rPr>
              <a:t>Wie werden Daten geteilt, publizieren?</a:t>
            </a:r>
            <a:endParaRPr lang="en-US" sz="2800" b="0" strike="noStrike" spc="-1">
              <a:solidFill>
                <a:srgbClr val="00305E"/>
              </a:solidFill>
              <a:latin typeface="Open Sans"/>
            </a:endParaRPr>
          </a:p>
          <a:p>
            <a:pPr marL="228600" indent="-228600" defTabSz="914400">
              <a:lnSpc>
                <a:spcPct val="110000"/>
              </a:lnSpc>
              <a:spcBef>
                <a:spcPts val="601"/>
              </a:spcBef>
              <a:buClr>
                <a:srgbClr val="00305E"/>
              </a:buClr>
              <a:buFont typeface="Arial"/>
              <a:buChar char="•"/>
            </a:pPr>
            <a:r>
              <a:rPr lang="de-DE" sz="2800" b="0" strike="noStrike" spc="-1">
                <a:solidFill>
                  <a:srgbClr val="00305E"/>
                </a:solidFill>
                <a:latin typeface="Open Sans"/>
                <a:ea typeface="Open Sans"/>
              </a:rPr>
              <a:t>Archivierung und Backup der Daten</a:t>
            </a:r>
            <a:endParaRPr lang="en-US" sz="2800" b="0" strike="noStrike" spc="-1">
              <a:solidFill>
                <a:srgbClr val="00305E"/>
              </a:solidFill>
              <a:latin typeface="Open Sans"/>
            </a:endParaRPr>
          </a:p>
          <a:p>
            <a:pPr marL="228600" indent="-228600" defTabSz="914400">
              <a:lnSpc>
                <a:spcPct val="110000"/>
              </a:lnSpc>
              <a:spcBef>
                <a:spcPts val="601"/>
              </a:spcBef>
              <a:buClr>
                <a:srgbClr val="00305E"/>
              </a:buClr>
              <a:buFont typeface="Arial"/>
              <a:buChar char="•"/>
            </a:pPr>
            <a:r>
              <a:rPr lang="de-DE" sz="2800" b="0" strike="noStrike" spc="-1">
                <a:solidFill>
                  <a:srgbClr val="00305E"/>
                </a:solidFill>
                <a:latin typeface="Open Sans"/>
                <a:ea typeface="Open Sans"/>
              </a:rPr>
              <a:t>Rollen, Verantwortlichkeiten</a:t>
            </a:r>
            <a:endParaRPr lang="en-US" sz="2800" b="0" strike="noStrike" spc="-1">
              <a:solidFill>
                <a:srgbClr val="00305E"/>
              </a:solidFill>
              <a:latin typeface="Open Sans"/>
            </a:endParaRPr>
          </a:p>
          <a:p>
            <a:pPr marL="228600" indent="-228600" defTabSz="914400">
              <a:lnSpc>
                <a:spcPct val="110000"/>
              </a:lnSpc>
              <a:spcBef>
                <a:spcPts val="601"/>
              </a:spcBef>
              <a:spcAft>
                <a:spcPts val="601"/>
              </a:spcAft>
              <a:buClr>
                <a:srgbClr val="00305E"/>
              </a:buClr>
              <a:buFont typeface="Arial"/>
              <a:buChar char="•"/>
            </a:pPr>
            <a:r>
              <a:rPr lang="de-DE" sz="2800" b="0" strike="noStrike" spc="-1">
                <a:solidFill>
                  <a:srgbClr val="00305E"/>
                </a:solidFill>
                <a:latin typeface="Open Sans"/>
                <a:ea typeface="Open Sans"/>
              </a:rPr>
              <a:t>Monitoring / Controlling / Qualitätssicherung</a:t>
            </a:r>
            <a:endParaRPr lang="en-US" sz="2800" b="0" strike="noStrike" spc="-1">
              <a:solidFill>
                <a:srgbClr val="00305E"/>
              </a:solidFill>
              <a:latin typeface="Open Sans"/>
            </a:endParaRPr>
          </a:p>
          <a:p>
            <a:pPr marL="228600" indent="-228600" defTabSz="914400">
              <a:lnSpc>
                <a:spcPct val="110000"/>
              </a:lnSpc>
              <a:spcBef>
                <a:spcPts val="601"/>
              </a:spcBef>
              <a:spcAft>
                <a:spcPts val="601"/>
              </a:spcAft>
              <a:buClr>
                <a:srgbClr val="00305E"/>
              </a:buClr>
              <a:buFont typeface="Arial"/>
              <a:buChar char="•"/>
            </a:pPr>
            <a:r>
              <a:rPr lang="de-DE" sz="2800" b="0" strike="noStrike" spc="-1">
                <a:solidFill>
                  <a:srgbClr val="00305E"/>
                </a:solidFill>
                <a:latin typeface="Open Sans"/>
                <a:ea typeface="Open Sans"/>
              </a:rPr>
              <a:t>Kosten</a:t>
            </a:r>
            <a:endParaRPr lang="en-US" sz="2800" b="0" strike="noStrike" spc="-1">
              <a:solidFill>
                <a:srgbClr val="00305E"/>
              </a:solidFill>
              <a:latin typeface="Open Sans"/>
            </a:endParaRPr>
          </a:p>
        </p:txBody>
      </p:sp>
      <p:sp>
        <p:nvSpPr>
          <p:cNvPr id="303" name="TextBox 4"/>
          <p:cNvSpPr/>
          <p:nvPr/>
        </p:nvSpPr>
        <p:spPr>
          <a:xfrm>
            <a:off x="3128760" y="6094800"/>
            <a:ext cx="6655320" cy="73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strike="noStrike" spc="-1">
                <a:solidFill>
                  <a:srgbClr val="000000"/>
                </a:solidFill>
                <a:latin typeface="Arial"/>
              </a:rPr>
              <a:t>Adaptiert von: Biernacka, K., et al. (2021). Train-the-Trainer-Konzept zum Thema Forschungsdatenmanagement (Version 4) [Computer software]. Zenodo. </a:t>
            </a:r>
            <a:r>
              <a:rPr lang="en-US" sz="1400" b="0" u="sng" strike="noStrike" spc="-1">
                <a:solidFill>
                  <a:srgbClr val="0563C1"/>
                </a:solidFill>
                <a:uFillTx/>
                <a:latin typeface="Arial"/>
                <a:hlinkClick r:id="rId2"/>
              </a:rPr>
              <a:t>https://doi.org/10.5281/zenodo.5773203</a:t>
            </a:r>
            <a:r>
              <a:rPr lang="en-US" sz="1400" b="0" strike="noStrike" spc="-1">
                <a:solidFill>
                  <a:srgbClr val="000000"/>
                </a:solidFill>
                <a:latin typeface="Arial"/>
              </a:rPr>
              <a:t> Licensed </a:t>
            </a:r>
            <a:r>
              <a:rPr lang="en-US" sz="1400" b="0" u="sng" strike="noStrike" spc="-1">
                <a:solidFill>
                  <a:srgbClr val="0563C1"/>
                </a:solidFill>
                <a:uFillTx/>
                <a:latin typeface="Arial"/>
                <a:hlinkClick r:id="rId3"/>
              </a:rPr>
              <a:t>CC-BY 4.0</a:t>
            </a:r>
            <a:endParaRPr lang="de-DE" sz="1400" b="0" strike="noStrike" spc="-1">
              <a:solidFill>
                <a:srgbClr val="000000"/>
              </a:solidFill>
              <a:latin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PlaceHolder 1"/>
          <p:cNvSpPr>
            <a:spLocks noGrp="1"/>
          </p:cNvSpPr>
          <p:nvPr>
            <p:ph type="title"/>
          </p:nvPr>
        </p:nvSpPr>
        <p:spPr>
          <a:xfrm>
            <a:off x="277920" y="258120"/>
            <a:ext cx="9180360" cy="668160"/>
          </a:xfrm>
          <a:prstGeom prst="rect">
            <a:avLst/>
          </a:prstGeom>
          <a:noFill/>
          <a:ln w="0">
            <a:noFill/>
          </a:ln>
        </p:spPr>
        <p:txBody>
          <a:bodyPr anchor="ctr">
            <a:normAutofit fontScale="96604"/>
          </a:bodyPr>
          <a:lstStyle/>
          <a:p>
            <a:pPr indent="0" defTabSz="914400">
              <a:lnSpc>
                <a:spcPct val="90000"/>
              </a:lnSpc>
              <a:buNone/>
            </a:pPr>
            <a:r>
              <a:rPr lang="en-US" sz="4400" b="0" strike="noStrike" spc="-1">
                <a:solidFill>
                  <a:srgbClr val="00305E"/>
                </a:solidFill>
                <a:latin typeface="Open Sans"/>
                <a:ea typeface="Open Sans"/>
              </a:rPr>
              <a:t>Datenmanagmentplan (DMP)</a:t>
            </a:r>
            <a:endParaRPr lang="en-US" sz="4400" b="0" strike="noStrike" spc="-1">
              <a:solidFill>
                <a:schemeClr val="dk1"/>
              </a:solidFill>
              <a:latin typeface="Calibri"/>
            </a:endParaRPr>
          </a:p>
        </p:txBody>
      </p:sp>
      <p:sp>
        <p:nvSpPr>
          <p:cNvPr id="305" name="PlaceHolder 2"/>
          <p:cNvSpPr>
            <a:spLocks noGrp="1"/>
          </p:cNvSpPr>
          <p:nvPr>
            <p:ph/>
          </p:nvPr>
        </p:nvSpPr>
        <p:spPr>
          <a:xfrm>
            <a:off x="277920" y="1035360"/>
            <a:ext cx="11075400" cy="1953360"/>
          </a:xfrm>
          <a:prstGeom prst="rect">
            <a:avLst/>
          </a:prstGeom>
          <a:noFill/>
          <a:ln w="0">
            <a:noFill/>
          </a:ln>
        </p:spPr>
        <p:txBody>
          <a:bodyPr anchor="t">
            <a:normAutofit/>
          </a:bodyPr>
          <a:lstStyle/>
          <a:p>
            <a:pPr marL="228600" indent="-228600" defTabSz="914400">
              <a:lnSpc>
                <a:spcPct val="90000"/>
              </a:lnSpc>
              <a:spcBef>
                <a:spcPts val="1001"/>
              </a:spcBef>
              <a:buClr>
                <a:srgbClr val="00305E"/>
              </a:buClr>
              <a:buFont typeface="Arial"/>
              <a:buChar char="•"/>
            </a:pPr>
            <a:r>
              <a:rPr lang="en-US" sz="2400" b="0" strike="noStrike" spc="-1">
                <a:solidFill>
                  <a:srgbClr val="00305E"/>
                </a:solidFill>
                <a:latin typeface="Open Sans"/>
                <a:ea typeface="Open Sans"/>
              </a:rPr>
              <a:t>Trick: ChatGPT ist gut darin Dokumente zu strukturieren</a:t>
            </a:r>
            <a:endParaRPr lang="en-US" sz="2400" b="0" strike="noStrike" spc="-1">
              <a:solidFill>
                <a:srgbClr val="00305E"/>
              </a:solidFill>
              <a:latin typeface="Open Sans"/>
            </a:endParaRPr>
          </a:p>
          <a:p>
            <a:pPr marL="228600" indent="-228600" defTabSz="914400">
              <a:lnSpc>
                <a:spcPct val="90000"/>
              </a:lnSpc>
              <a:spcBef>
                <a:spcPts val="1001"/>
              </a:spcBef>
              <a:buClr>
                <a:srgbClr val="00305E"/>
              </a:buClr>
              <a:buFont typeface="Arial"/>
              <a:buChar char="•"/>
            </a:pPr>
            <a:r>
              <a:rPr lang="en-US" sz="2400" b="0" strike="noStrike" spc="-1">
                <a:solidFill>
                  <a:srgbClr val="00305E"/>
                </a:solidFill>
                <a:latin typeface="Open Sans"/>
                <a:ea typeface="Open Sans"/>
              </a:rPr>
              <a:t>Wichtig: Sie sind für den Inhalt des DMPs verantwortlich, nicht ChatGPT</a:t>
            </a:r>
            <a:endParaRPr lang="en-US" sz="2400" b="0" strike="noStrike" spc="-1">
              <a:solidFill>
                <a:srgbClr val="00305E"/>
              </a:solidFill>
              <a:latin typeface="Open Sans"/>
            </a:endParaRPr>
          </a:p>
        </p:txBody>
      </p:sp>
      <p:sp>
        <p:nvSpPr>
          <p:cNvPr id="306" name="TextBox 4"/>
          <p:cNvSpPr/>
          <p:nvPr/>
        </p:nvSpPr>
        <p:spPr>
          <a:xfrm>
            <a:off x="3092040" y="6169680"/>
            <a:ext cx="52052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sng" strike="noStrike" spc="-1">
                <a:solidFill>
                  <a:schemeClr val="dk1"/>
                </a:solidFill>
                <a:uFillTx/>
                <a:latin typeface="Calibri"/>
                <a:hlinkClick r:id="rId2"/>
              </a:rPr>
              <a:t>https://focalplane.biologists.com/2023/11/06/creating-a-research-data-management-plan-using-chatgpt/</a:t>
            </a:r>
            <a:r>
              <a:rPr lang="en-US" sz="1800" b="0" strike="noStrike" spc="-1">
                <a:solidFill>
                  <a:schemeClr val="dk1"/>
                </a:solidFill>
                <a:latin typeface="Calibri"/>
              </a:rPr>
              <a:t> </a:t>
            </a:r>
            <a:endParaRPr lang="de-DE" sz="1800" b="0" strike="noStrike" spc="-1">
              <a:solidFill>
                <a:srgbClr val="000000"/>
              </a:solidFill>
              <a:latin typeface="Calibri"/>
            </a:endParaRPr>
          </a:p>
        </p:txBody>
      </p:sp>
      <p:sp>
        <p:nvSpPr>
          <p:cNvPr id="307" name="TextBox 12"/>
          <p:cNvSpPr/>
          <p:nvPr/>
        </p:nvSpPr>
        <p:spPr>
          <a:xfrm>
            <a:off x="5359680" y="1937880"/>
            <a:ext cx="6554160" cy="3830364"/>
          </a:xfrm>
          <a:prstGeom prst="rect">
            <a:avLst/>
          </a:prstGeom>
          <a:solidFill>
            <a:schemeClr val="bg1"/>
          </a:solidFill>
          <a:ln w="0">
            <a:solidFill>
              <a:srgbClr val="000000">
                <a:lumMod val="95000"/>
                <a:lumOff val="5000"/>
              </a:srgbClr>
            </a:solid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900" b="1" i="1" strike="noStrike" spc="-1">
                <a:solidFill>
                  <a:srgbClr val="000000"/>
                </a:solidFill>
                <a:latin typeface="Effra"/>
              </a:rPr>
              <a:t>Data Management Plan</a:t>
            </a:r>
            <a:endParaRPr lang="de-DE" sz="900" b="0" strike="noStrike" spc="-1">
              <a:solidFill>
                <a:srgbClr val="000000"/>
              </a:solidFill>
              <a:latin typeface="Calibri"/>
            </a:endParaRPr>
          </a:p>
          <a:p>
            <a:pPr algn="just" defTabSz="914400">
              <a:lnSpc>
                <a:spcPct val="100000"/>
              </a:lnSpc>
            </a:pPr>
            <a:r>
              <a:rPr lang="en-US" sz="900" b="1" i="1" strike="noStrike" spc="-1">
                <a:solidFill>
                  <a:srgbClr val="000000"/>
                </a:solidFill>
                <a:latin typeface="Effra"/>
              </a:rPr>
              <a:t>Data Description</a:t>
            </a:r>
            <a:endParaRPr lang="de-DE" sz="900" b="0" strike="noStrike" spc="-1">
              <a:solidFill>
                <a:srgbClr val="000000"/>
              </a:solidFill>
              <a:latin typeface="Calibri"/>
            </a:endParaRPr>
          </a:p>
          <a:p>
            <a:pPr algn="just" defTabSz="914400">
              <a:lnSpc>
                <a:spcPct val="100000"/>
              </a:lnSpc>
            </a:pPr>
            <a:r>
              <a:rPr lang="en-US" sz="900" b="0" i="1" strike="noStrike" spc="-1">
                <a:solidFill>
                  <a:srgbClr val="000000"/>
                </a:solidFill>
                <a:latin typeface="Effra"/>
              </a:rPr>
              <a:t>Our study aims at understanding the fundamental physical principles informing Gastrulation in Tribolium castaneum embryo development. Through this endeavor, we will generate 3D timelapse imaging data gathered from light-sheet microscopes. The data sets are stored using the NGFF file format. In the process of the project, we will create Python-based code for data analysis, research papers drafted on Overleaf, which incorporates the findings and results of our study.</a:t>
            </a:r>
            <a:endParaRPr lang="de-DE" sz="900" b="0" strike="noStrike" spc="-1">
              <a:solidFill>
                <a:srgbClr val="000000"/>
              </a:solidFill>
              <a:latin typeface="Calibri"/>
            </a:endParaRPr>
          </a:p>
          <a:p>
            <a:pPr algn="just" defTabSz="914400">
              <a:lnSpc>
                <a:spcPct val="100000"/>
              </a:lnSpc>
            </a:pPr>
            <a:r>
              <a:rPr lang="en-US" sz="900" b="1" i="1" strike="noStrike" spc="-1">
                <a:solidFill>
                  <a:srgbClr val="000000"/>
                </a:solidFill>
                <a:latin typeface="Effra"/>
              </a:rPr>
              <a:t>Documentation and Data Quality</a:t>
            </a:r>
            <a:endParaRPr lang="de-DE" sz="900" b="0" strike="noStrike" spc="-1">
              <a:solidFill>
                <a:srgbClr val="000000"/>
              </a:solidFill>
              <a:latin typeface="Calibri"/>
            </a:endParaRPr>
          </a:p>
          <a:p>
            <a:pPr algn="just" defTabSz="914400">
              <a:lnSpc>
                <a:spcPct val="100000"/>
              </a:lnSpc>
            </a:pPr>
            <a:r>
              <a:rPr lang="en-US" sz="900" b="0" i="1" strike="noStrike" spc="-1">
                <a:solidFill>
                  <a:srgbClr val="000000"/>
                </a:solidFill>
                <a:latin typeface="Effra"/>
              </a:rPr>
              <a:t>Once the required data is acquired, it undergoes a scrutiny process where two scientists, generally a post-doc or group leader along with a PhD scholar, determine whether the data merits a detailed analysis. If affirmed, it will be stored on our Omero-Server – an exclusive data management solution created for microscopy imaging data. The analysis results, Python analysis scripts, and manuscript edits are also stored in this server and always updated after each modification.</a:t>
            </a:r>
            <a:endParaRPr lang="de-DE" sz="900" b="0" strike="noStrike" spc="-1">
              <a:solidFill>
                <a:srgbClr val="000000"/>
              </a:solidFill>
              <a:latin typeface="Calibri"/>
            </a:endParaRPr>
          </a:p>
          <a:p>
            <a:pPr algn="just" defTabSz="914400">
              <a:lnSpc>
                <a:spcPct val="100000"/>
              </a:lnSpc>
            </a:pPr>
            <a:r>
              <a:rPr lang="en-US" sz="900" b="1" i="1" strike="noStrike" spc="-1">
                <a:solidFill>
                  <a:srgbClr val="000000"/>
                </a:solidFill>
                <a:latin typeface="Effra"/>
              </a:rPr>
              <a:t>Storage and Technical Archiving of the Project</a:t>
            </a:r>
            <a:endParaRPr lang="de-DE" sz="900" b="0" strike="noStrike" spc="-1">
              <a:solidFill>
                <a:srgbClr val="000000"/>
              </a:solidFill>
              <a:latin typeface="Calibri"/>
            </a:endParaRPr>
          </a:p>
          <a:p>
            <a:pPr algn="just" defTabSz="914400">
              <a:lnSpc>
                <a:spcPct val="100000"/>
              </a:lnSpc>
            </a:pPr>
            <a:r>
              <a:rPr lang="en-US" sz="900" b="0" i="1" strike="noStrike" spc="-1">
                <a:solidFill>
                  <a:srgbClr val="000000"/>
                </a:solidFill>
                <a:latin typeface="Effra"/>
              </a:rPr>
              <a:t>The data on the Omero-Server and the institutional git-server, where we store the Python analysis code and edits to our manuscript, are automatically backed up by our university’s compute center. Completed aspects of the project are retained in the institutional archive server for a guaranteed period of 15 years. This archive likewise holds a copy of all published data, code, and manuscripts attached to the project.</a:t>
            </a:r>
            <a:endParaRPr lang="de-DE" sz="900" b="0" strike="noStrike" spc="-1">
              <a:solidFill>
                <a:srgbClr val="000000"/>
              </a:solidFill>
              <a:latin typeface="Calibri"/>
            </a:endParaRPr>
          </a:p>
          <a:p>
            <a:pPr algn="just" defTabSz="914400">
              <a:lnSpc>
                <a:spcPct val="100000"/>
              </a:lnSpc>
            </a:pPr>
            <a:r>
              <a:rPr lang="en-US" sz="900" b="1" i="1" strike="noStrike" spc="-1">
                <a:solidFill>
                  <a:srgbClr val="000000"/>
                </a:solidFill>
                <a:latin typeface="Effra"/>
              </a:rPr>
              <a:t>Legal Obligations and Conditions</a:t>
            </a:r>
            <a:endParaRPr lang="de-DE" sz="900" b="0" strike="noStrike" spc="-1">
              <a:solidFill>
                <a:srgbClr val="000000"/>
              </a:solidFill>
              <a:latin typeface="Calibri"/>
            </a:endParaRPr>
          </a:p>
          <a:p>
            <a:pPr algn="just" defTabSz="914400">
              <a:lnSpc>
                <a:spcPct val="100000"/>
              </a:lnSpc>
            </a:pPr>
            <a:r>
              <a:rPr lang="en-US" sz="900" b="0" i="1" strike="noStrike" spc="-1">
                <a:solidFill>
                  <a:srgbClr val="000000"/>
                </a:solidFill>
                <a:latin typeface="Effra"/>
              </a:rPr>
              <a:t>Our published documents and data are licensed under the CC-BY 4.0 license, while the published code follows the BSD3 license. Individuals working on the project and accessing the institutional lab notebook are required to pay a monthly fee of 10 Euros.</a:t>
            </a:r>
            <a:endParaRPr lang="de-DE" sz="900" b="0" strike="noStrike" spc="-1">
              <a:solidFill>
                <a:srgbClr val="000000"/>
              </a:solidFill>
              <a:latin typeface="Calibri"/>
            </a:endParaRPr>
          </a:p>
          <a:p>
            <a:pPr algn="just" defTabSz="914400">
              <a:lnSpc>
                <a:spcPct val="100000"/>
              </a:lnSpc>
            </a:pPr>
            <a:r>
              <a:rPr lang="en-US" sz="900" b="1" i="1" strike="noStrike" spc="-1">
                <a:solidFill>
                  <a:srgbClr val="000000"/>
                </a:solidFill>
                <a:latin typeface="Effra"/>
              </a:rPr>
              <a:t>Data Exchange and Long-term Data Accessibility</a:t>
            </a:r>
            <a:endParaRPr lang="de-DE" sz="900" b="0" strike="noStrike" spc="-1">
              <a:solidFill>
                <a:srgbClr val="000000"/>
              </a:solidFill>
              <a:latin typeface="Calibri"/>
            </a:endParaRPr>
          </a:p>
          <a:p>
            <a:pPr algn="just" defTabSz="914400">
              <a:lnSpc>
                <a:spcPct val="100000"/>
              </a:lnSpc>
            </a:pPr>
            <a:r>
              <a:rPr lang="en-US" sz="900" b="0" i="1" strike="noStrike" spc="-1">
                <a:solidFill>
                  <a:srgbClr val="000000"/>
                </a:solidFill>
                <a:latin typeface="Effra"/>
              </a:rPr>
              <a:t>To ensure wider accessibility and visibility, we publish our finalized manuscripts to the bioRxiv – a preprint server primarily geared towards the life-sciences. We further open-source our project-related Python code by switching the settings on our git-server to public and tagging the code with a release version. All imaging data will be made accessible by uploading a copy of the data set from the Omero-Server to zenodo.org – a community-driven repository for research data backed by the European Union.</a:t>
            </a:r>
            <a:endParaRPr lang="de-DE" sz="900" b="0" strike="noStrike" spc="-1">
              <a:solidFill>
                <a:srgbClr val="000000"/>
              </a:solidFill>
              <a:latin typeface="Calibri"/>
            </a:endParaRPr>
          </a:p>
          <a:p>
            <a:pPr algn="just" defTabSz="914400">
              <a:lnSpc>
                <a:spcPct val="100000"/>
              </a:lnSpc>
            </a:pPr>
            <a:r>
              <a:rPr lang="en-US" sz="900" b="1" i="1" strike="noStrike" spc="-1">
                <a:solidFill>
                  <a:srgbClr val="000000"/>
                </a:solidFill>
                <a:latin typeface="Effra"/>
              </a:rPr>
              <a:t>Responsibilities and Resources</a:t>
            </a:r>
            <a:endParaRPr lang="de-DE" sz="900" b="0" strike="noStrike" spc="-1">
              <a:solidFill>
                <a:srgbClr val="000000"/>
              </a:solidFill>
              <a:latin typeface="Calibri"/>
            </a:endParaRPr>
          </a:p>
          <a:p>
            <a:pPr algn="just" defTabSz="914400">
              <a:lnSpc>
                <a:spcPct val="100000"/>
              </a:lnSpc>
            </a:pPr>
            <a:r>
              <a:rPr lang="en-US" sz="900" b="0" i="1" strike="noStrike" spc="-1">
                <a:solidFill>
                  <a:srgbClr val="000000"/>
                </a:solidFill>
                <a:latin typeface="Effra"/>
              </a:rPr>
              <a:t>The research group comprises four members who will be actively involved in the project that spans over four years. The compute center estimates the infrastructural costs for both storage and maintenance to be 20k Euros and one-half of an IT specialist’s position.</a:t>
            </a:r>
            <a:endParaRPr lang="de-DE" sz="900" b="0" strike="noStrike" spc="-1">
              <a:solidFill>
                <a:srgbClr val="000000"/>
              </a:solidFill>
              <a:latin typeface="Calibri"/>
            </a:endParaRPr>
          </a:p>
        </p:txBody>
      </p:sp>
      <p:sp>
        <p:nvSpPr>
          <p:cNvPr id="308" name="TextBox 14"/>
          <p:cNvSpPr/>
          <p:nvPr/>
        </p:nvSpPr>
        <p:spPr>
          <a:xfrm>
            <a:off x="262440" y="1937880"/>
            <a:ext cx="4237132" cy="3830364"/>
          </a:xfrm>
          <a:prstGeom prst="rect">
            <a:avLst/>
          </a:prstGeom>
          <a:solidFill>
            <a:schemeClr val="bg1"/>
          </a:solidFill>
          <a:ln w="0">
            <a:solidFill>
              <a:srgbClr val="000000">
                <a:lumMod val="95000"/>
                <a:lumOff val="5000"/>
              </a:srgbClr>
            </a:solid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r>
              <a:rPr lang="en-US" sz="900" b="0" i="1" strike="noStrike" spc="-1" dirty="0">
                <a:solidFill>
                  <a:srgbClr val="000000"/>
                </a:solidFill>
                <a:latin typeface="Effra"/>
              </a:rPr>
              <a:t>In our project we investigate the underlying physical principles for Gastrulation in </a:t>
            </a:r>
            <a:r>
              <a:rPr lang="en-US" sz="900" b="0" i="1" strike="noStrike" spc="-1" dirty="0" err="1">
                <a:solidFill>
                  <a:srgbClr val="000000"/>
                </a:solidFill>
                <a:latin typeface="Effra"/>
              </a:rPr>
              <a:t>Tribolium</a:t>
            </a:r>
            <a:r>
              <a:rPr lang="en-US" sz="900" b="0" i="1" strike="noStrike" spc="-1" dirty="0">
                <a:solidFill>
                  <a:srgbClr val="000000"/>
                </a:solidFill>
                <a:latin typeface="Effra"/>
              </a:rPr>
              <a:t> </a:t>
            </a:r>
            <a:r>
              <a:rPr lang="en-US" sz="900" b="0" i="1" strike="noStrike" spc="-1" dirty="0" err="1">
                <a:solidFill>
                  <a:srgbClr val="000000"/>
                </a:solidFill>
                <a:latin typeface="Effra"/>
              </a:rPr>
              <a:t>castaneum</a:t>
            </a:r>
            <a:r>
              <a:rPr lang="en-US" sz="900" b="0" i="1" strike="noStrike" spc="-1" dirty="0">
                <a:solidFill>
                  <a:srgbClr val="000000"/>
                </a:solidFill>
                <a:latin typeface="Effra"/>
              </a:rPr>
              <a:t> embryo development. Therefore, we use light-sheet microscopes to acquire 3D timelapse imaging data. We store this data in the NGFF file format. After </a:t>
            </a:r>
            <a:r>
              <a:rPr lang="en-US" sz="900" b="0" i="1" strike="noStrike" spc="-1" dirty="0" err="1">
                <a:solidFill>
                  <a:srgbClr val="000000"/>
                </a:solidFill>
                <a:latin typeface="Effra"/>
              </a:rPr>
              <a:t>acquistion</a:t>
            </a:r>
            <a:r>
              <a:rPr lang="en-US" sz="900" b="0" i="1" strike="noStrike" spc="-1" dirty="0">
                <a:solidFill>
                  <a:srgbClr val="000000"/>
                </a:solidFill>
                <a:latin typeface="Effra"/>
              </a:rPr>
              <a:t>, two scientists, typically a PhD student and a post-doc or group leader look into the data together and decide if the dataset will be analyzed in detail. In case yes, we upload the data to an </a:t>
            </a:r>
            <a:r>
              <a:rPr lang="en-US" sz="900" b="0" i="1" strike="noStrike" spc="-1" dirty="0" err="1">
                <a:solidFill>
                  <a:srgbClr val="000000"/>
                </a:solidFill>
                <a:latin typeface="Effra"/>
              </a:rPr>
              <a:t>Omero</a:t>
            </a:r>
            <a:r>
              <a:rPr lang="en-US" sz="900" b="0" i="1" strike="noStrike" spc="-1" dirty="0">
                <a:solidFill>
                  <a:srgbClr val="000000"/>
                </a:solidFill>
                <a:latin typeface="Effra"/>
              </a:rPr>
              <a:t>-Server, a research data management solution specifically developed for microscopy imaging data. Data on this server is automatically backed-up by the compute center of our university. We then login to the </a:t>
            </a:r>
            <a:r>
              <a:rPr lang="en-US" sz="900" b="0" i="1" strike="noStrike" spc="-1" dirty="0" err="1">
                <a:solidFill>
                  <a:srgbClr val="000000"/>
                </a:solidFill>
                <a:latin typeface="Effra"/>
              </a:rPr>
              <a:t>Jupyter</a:t>
            </a:r>
            <a:r>
              <a:rPr lang="en-US" sz="900" b="0" i="1" strike="noStrike" spc="-1" dirty="0">
                <a:solidFill>
                  <a:srgbClr val="000000"/>
                </a:solidFill>
                <a:latin typeface="Effra"/>
              </a:rPr>
              <a:t> Lab server of the institute where we analyze the data. Analysis results are also stored in the </a:t>
            </a:r>
            <a:r>
              <a:rPr lang="en-US" sz="900" b="0" i="1" strike="noStrike" spc="-1" dirty="0" err="1">
                <a:solidFill>
                  <a:srgbClr val="000000"/>
                </a:solidFill>
                <a:latin typeface="Effra"/>
              </a:rPr>
              <a:t>Omero</a:t>
            </a:r>
            <a:r>
              <a:rPr lang="en-US" sz="900" b="0" i="1" strike="noStrike" spc="-1" dirty="0">
                <a:solidFill>
                  <a:srgbClr val="000000"/>
                </a:solidFill>
                <a:latin typeface="Effra"/>
              </a:rPr>
              <a:t>-Server next to the imaging data results belong to. The Python analysis code we write is stored in the institutional git-server. Also this server is backed up by the compute center. When the project advances, we start writing a </a:t>
            </a:r>
            <a:r>
              <a:rPr lang="en-US" sz="900" b="0" i="1" strike="noStrike" spc="-1" dirty="0" err="1">
                <a:solidFill>
                  <a:srgbClr val="000000"/>
                </a:solidFill>
                <a:latin typeface="Effra"/>
              </a:rPr>
              <a:t>manuscipt</a:t>
            </a:r>
            <a:r>
              <a:rPr lang="en-US" sz="900" b="0" i="1" strike="noStrike" spc="-1" dirty="0">
                <a:solidFill>
                  <a:srgbClr val="000000"/>
                </a:solidFill>
                <a:latin typeface="Effra"/>
              </a:rPr>
              <a:t> using overleaf, an online service for collaborative </a:t>
            </a:r>
            <a:r>
              <a:rPr lang="en-US" sz="900" b="0" i="1" strike="noStrike" spc="-1" dirty="0" err="1">
                <a:solidFill>
                  <a:srgbClr val="000000"/>
                </a:solidFill>
                <a:latin typeface="Effra"/>
              </a:rPr>
              <a:t>manuscipt</a:t>
            </a:r>
            <a:r>
              <a:rPr lang="en-US" sz="900" b="0" i="1" strike="noStrike" spc="-1" dirty="0">
                <a:solidFill>
                  <a:srgbClr val="000000"/>
                </a:solidFill>
                <a:latin typeface="Effra"/>
              </a:rPr>
              <a:t> editing based on latex files. After every writing session, we save back the changed manuscript to the institutional git server. As soon as the manuscript is finished and submitted to the </a:t>
            </a:r>
            <a:r>
              <a:rPr lang="en-US" sz="900" b="0" i="1" strike="noStrike" spc="-1" dirty="0" err="1">
                <a:solidFill>
                  <a:srgbClr val="000000"/>
                </a:solidFill>
                <a:latin typeface="Effra"/>
              </a:rPr>
              <a:t>bioRxiv</a:t>
            </a:r>
            <a:r>
              <a:rPr lang="en-US" sz="900" b="0" i="1" strike="noStrike" spc="-1" dirty="0">
                <a:solidFill>
                  <a:srgbClr val="000000"/>
                </a:solidFill>
                <a:latin typeface="Effra"/>
              </a:rPr>
              <a:t>, a preprint server in the life-sciences, we also publish the project-related code by marking the project on the git-server as public. We also tag the code with a release version. At the same time we publish the imaging data by submitting a copy of the dataset from the </a:t>
            </a:r>
            <a:r>
              <a:rPr lang="en-US" sz="900" b="0" i="1" strike="noStrike" spc="-1" dirty="0" err="1">
                <a:solidFill>
                  <a:srgbClr val="000000"/>
                </a:solidFill>
                <a:latin typeface="Effra"/>
              </a:rPr>
              <a:t>Omero</a:t>
            </a:r>
            <a:r>
              <a:rPr lang="en-US" sz="900" b="0" i="1" strike="noStrike" spc="-1" dirty="0">
                <a:solidFill>
                  <a:srgbClr val="000000"/>
                </a:solidFill>
                <a:latin typeface="Effra"/>
              </a:rPr>
              <a:t>-Server to zenodo.org, a community-driven repository for research data funded by the European Union. Another copy of the data, the code and the manuscript is stored on the institutional archive server. This server, maintained by the compute center, </a:t>
            </a:r>
            <a:r>
              <a:rPr lang="en-US" sz="900" b="0" i="1" strike="noStrike" spc="-1" dirty="0" err="1">
                <a:solidFill>
                  <a:srgbClr val="000000"/>
                </a:solidFill>
                <a:latin typeface="Effra"/>
              </a:rPr>
              <a:t>garantees</a:t>
            </a:r>
            <a:r>
              <a:rPr lang="en-US" sz="900" b="0" i="1" strike="noStrike" spc="-1" dirty="0">
                <a:solidFill>
                  <a:srgbClr val="000000"/>
                </a:solidFill>
                <a:latin typeface="Effra"/>
              </a:rPr>
              <a:t> to archive data for 15 years. Documents and data we published is licensed under CC-BY 4.0 license. The code we publish is licensed BSD3. The entire project and all steps of the data life-cycle are documented in an institutional </a:t>
            </a:r>
            <a:r>
              <a:rPr lang="en-US" sz="900" b="0" i="1" strike="noStrike" spc="-1" dirty="0" err="1">
                <a:solidFill>
                  <a:srgbClr val="000000"/>
                </a:solidFill>
                <a:latin typeface="Effra"/>
              </a:rPr>
              <a:t>labnotebook</a:t>
            </a:r>
            <a:r>
              <a:rPr lang="en-US" sz="900" b="0" i="1" strike="noStrike" spc="-1" dirty="0">
                <a:solidFill>
                  <a:srgbClr val="000000"/>
                </a:solidFill>
                <a:latin typeface="Effra"/>
              </a:rPr>
              <a:t> where every user has to pay 10 Euro per month. Four people will work on the project. The compute center estimates the costs for storage and maintenance of the infrastructure to 20k Euro and half a position of an IT specialist. The project duration is four years.</a:t>
            </a:r>
            <a:endParaRPr lang="de-DE" sz="900" b="0" strike="noStrike" spc="-1" dirty="0">
              <a:solidFill>
                <a:srgbClr val="000000"/>
              </a:solidFill>
              <a:latin typeface="Calibri"/>
            </a:endParaRPr>
          </a:p>
        </p:txBody>
      </p:sp>
      <p:sp>
        <p:nvSpPr>
          <p:cNvPr id="309" name="Arrow: Right 15"/>
          <p:cNvSpPr/>
          <p:nvPr/>
        </p:nvSpPr>
        <p:spPr>
          <a:xfrm>
            <a:off x="4707000" y="3592080"/>
            <a:ext cx="651960" cy="554040"/>
          </a:xfrm>
          <a:prstGeom prst="rightArrow">
            <a:avLst>
              <a:gd name="adj1" fmla="val 50000"/>
              <a:gd name="adj2" fmla="val 50000"/>
            </a:avLst>
          </a:prstGeom>
          <a:solidFill>
            <a:srgbClr val="70AD47"/>
          </a:solidFill>
          <a:ln>
            <a:solidFill>
              <a:srgbClr val="314B1F"/>
            </a:solid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PlaceHolder 1"/>
          <p:cNvSpPr>
            <a:spLocks noGrp="1"/>
          </p:cNvSpPr>
          <p:nvPr>
            <p:ph type="title"/>
          </p:nvPr>
        </p:nvSpPr>
        <p:spPr>
          <a:xfrm>
            <a:off x="277920" y="258120"/>
            <a:ext cx="9180360" cy="668160"/>
          </a:xfrm>
          <a:prstGeom prst="rect">
            <a:avLst/>
          </a:prstGeom>
          <a:noFill/>
          <a:ln w="0">
            <a:noFill/>
          </a:ln>
        </p:spPr>
        <p:txBody>
          <a:bodyPr anchor="ctr">
            <a:normAutofit fontScale="96604"/>
          </a:bodyPr>
          <a:lstStyle/>
          <a:p>
            <a:pPr indent="0" defTabSz="914400">
              <a:lnSpc>
                <a:spcPct val="90000"/>
              </a:lnSpc>
              <a:buNone/>
            </a:pPr>
            <a:r>
              <a:rPr lang="en-US" sz="4400" b="0" strike="noStrike" spc="-1" dirty="0" err="1">
                <a:solidFill>
                  <a:srgbClr val="00305E"/>
                </a:solidFill>
                <a:latin typeface="Open Sans"/>
                <a:ea typeface="Open Sans"/>
              </a:rPr>
              <a:t>Zusammenfassung</a:t>
            </a:r>
            <a:endParaRPr lang="en-US" sz="4400" b="0" strike="noStrike" spc="-1" dirty="0">
              <a:solidFill>
                <a:schemeClr val="dk1"/>
              </a:solidFill>
              <a:latin typeface="Calibri"/>
            </a:endParaRPr>
          </a:p>
        </p:txBody>
      </p:sp>
      <p:sp>
        <p:nvSpPr>
          <p:cNvPr id="305" name="PlaceHolder 2"/>
          <p:cNvSpPr>
            <a:spLocks noGrp="1"/>
          </p:cNvSpPr>
          <p:nvPr>
            <p:ph/>
          </p:nvPr>
        </p:nvSpPr>
        <p:spPr>
          <a:xfrm>
            <a:off x="277920" y="1035360"/>
            <a:ext cx="6539259" cy="4851090"/>
          </a:xfrm>
          <a:prstGeom prst="rect">
            <a:avLst/>
          </a:prstGeom>
          <a:noFill/>
          <a:ln w="0">
            <a:noFill/>
          </a:ln>
        </p:spPr>
        <p:txBody>
          <a:bodyPr anchor="t">
            <a:normAutofit/>
          </a:bodyPr>
          <a:lstStyle/>
          <a:p>
            <a:pPr marL="228600" indent="-228600" defTabSz="914400">
              <a:lnSpc>
                <a:spcPct val="90000"/>
              </a:lnSpc>
              <a:spcBef>
                <a:spcPts val="1001"/>
              </a:spcBef>
              <a:buClr>
                <a:srgbClr val="00305E"/>
              </a:buClr>
              <a:buFont typeface="Arial"/>
              <a:buChar char="•"/>
            </a:pPr>
            <a:r>
              <a:rPr lang="en-US" sz="2800" b="0" strike="noStrike" spc="-1" dirty="0">
                <a:solidFill>
                  <a:srgbClr val="00305E"/>
                </a:solidFill>
                <a:latin typeface="Open Sans"/>
              </a:rPr>
              <a:t>Daten </a:t>
            </a:r>
            <a:r>
              <a:rPr lang="en-US" sz="2800" spc="-1" dirty="0">
                <a:solidFill>
                  <a:srgbClr val="00305E"/>
                </a:solidFill>
                <a:latin typeface="Open Sans"/>
              </a:rPr>
              <a:t>haben einen </a:t>
            </a:r>
            <a:r>
              <a:rPr lang="en-US" sz="2800" b="0" strike="noStrike" spc="-1" dirty="0" err="1">
                <a:solidFill>
                  <a:srgbClr val="00305E"/>
                </a:solidFill>
                <a:latin typeface="Open Sans"/>
              </a:rPr>
              <a:t>Lebenszyklus</a:t>
            </a:r>
            <a:r>
              <a:rPr lang="en-US" sz="2800" b="0" strike="noStrike" spc="-1" dirty="0">
                <a:solidFill>
                  <a:srgbClr val="00305E"/>
                </a:solidFill>
                <a:latin typeface="Open Sans"/>
              </a:rPr>
              <a:t>, </a:t>
            </a:r>
            <a:r>
              <a:rPr lang="en-US" sz="2800" b="0" strike="noStrike" spc="-1" dirty="0" err="1">
                <a:solidFill>
                  <a:srgbClr val="00305E"/>
                </a:solidFill>
                <a:latin typeface="Open Sans"/>
              </a:rPr>
              <a:t>idealerweise</a:t>
            </a:r>
            <a:r>
              <a:rPr lang="en-US" sz="2800" b="0" strike="noStrike" spc="-1" dirty="0">
                <a:solidFill>
                  <a:srgbClr val="00305E"/>
                </a:solidFill>
                <a:latin typeface="Open Sans"/>
              </a:rPr>
              <a:t> </a:t>
            </a:r>
            <a:r>
              <a:rPr lang="en-US" sz="2800" b="0" strike="noStrike" spc="-1" dirty="0" err="1">
                <a:solidFill>
                  <a:srgbClr val="00305E"/>
                </a:solidFill>
                <a:latin typeface="Open Sans"/>
              </a:rPr>
              <a:t>iterativ</a:t>
            </a:r>
            <a:r>
              <a:rPr lang="en-US" sz="2800" b="0" strike="noStrike" spc="-1" dirty="0">
                <a:solidFill>
                  <a:srgbClr val="00305E"/>
                </a:solidFill>
                <a:latin typeface="Open Sans"/>
              </a:rPr>
              <a:t>.</a:t>
            </a:r>
          </a:p>
          <a:p>
            <a:pPr marL="228600" indent="-228600" defTabSz="914400">
              <a:lnSpc>
                <a:spcPct val="90000"/>
              </a:lnSpc>
              <a:spcBef>
                <a:spcPts val="1001"/>
              </a:spcBef>
              <a:buClr>
                <a:srgbClr val="00305E"/>
              </a:buClr>
              <a:buFont typeface="Arial"/>
              <a:buChar char="•"/>
            </a:pPr>
            <a:r>
              <a:rPr lang="en-US" sz="2800" b="0" strike="noStrike" spc="-1" dirty="0">
                <a:solidFill>
                  <a:srgbClr val="00305E"/>
                </a:solidFill>
                <a:latin typeface="Open Sans"/>
              </a:rPr>
              <a:t>Die FAIR-</a:t>
            </a:r>
            <a:r>
              <a:rPr lang="en-US" sz="2800" spc="-1" dirty="0" err="1">
                <a:solidFill>
                  <a:srgbClr val="00305E"/>
                </a:solidFill>
                <a:latin typeface="Open Sans"/>
              </a:rPr>
              <a:t>P</a:t>
            </a:r>
            <a:r>
              <a:rPr lang="en-US" sz="2800" b="0" strike="noStrike" spc="-1" dirty="0" err="1">
                <a:solidFill>
                  <a:srgbClr val="00305E"/>
                </a:solidFill>
                <a:latin typeface="Open Sans"/>
              </a:rPr>
              <a:t>rinzipien</a:t>
            </a:r>
            <a:r>
              <a:rPr lang="en-US" sz="2800" b="0" strike="noStrike" spc="-1" dirty="0">
                <a:solidFill>
                  <a:srgbClr val="00305E"/>
                </a:solidFill>
                <a:latin typeface="Open Sans"/>
              </a:rPr>
              <a:t> </a:t>
            </a:r>
            <a:r>
              <a:rPr lang="en-US" sz="2800" b="0" strike="noStrike" spc="-1" dirty="0" err="1">
                <a:solidFill>
                  <a:srgbClr val="00305E"/>
                </a:solidFill>
                <a:latin typeface="Open Sans"/>
              </a:rPr>
              <a:t>sind</a:t>
            </a:r>
            <a:r>
              <a:rPr lang="en-US" sz="2800" b="0" strike="noStrike" spc="-1" dirty="0">
                <a:solidFill>
                  <a:srgbClr val="00305E"/>
                </a:solidFill>
                <a:latin typeface="Open Sans"/>
              </a:rPr>
              <a:t> </a:t>
            </a:r>
            <a:r>
              <a:rPr lang="en-US" sz="2800" b="0" strike="noStrike" spc="-1" dirty="0" err="1">
                <a:solidFill>
                  <a:srgbClr val="00305E"/>
                </a:solidFill>
                <a:latin typeface="Open Sans"/>
              </a:rPr>
              <a:t>ein</a:t>
            </a:r>
            <a:r>
              <a:rPr lang="en-US" sz="2800" b="0" strike="noStrike" spc="-1" dirty="0">
                <a:solidFill>
                  <a:srgbClr val="00305E"/>
                </a:solidFill>
                <a:latin typeface="Open Sans"/>
              </a:rPr>
              <a:t> </a:t>
            </a:r>
            <a:r>
              <a:rPr lang="en-US" sz="2800" b="0" strike="noStrike" spc="-1" dirty="0" err="1">
                <a:solidFill>
                  <a:srgbClr val="00305E"/>
                </a:solidFill>
                <a:latin typeface="Open Sans"/>
              </a:rPr>
              <a:t>Katalog</a:t>
            </a:r>
            <a:r>
              <a:rPr lang="en-US" sz="2800" b="0" strike="noStrike" spc="-1" dirty="0">
                <a:solidFill>
                  <a:srgbClr val="00305E"/>
                </a:solidFill>
                <a:latin typeface="Open Sans"/>
              </a:rPr>
              <a:t> von </a:t>
            </a:r>
            <a:r>
              <a:rPr lang="en-US" sz="2800" b="0" strike="noStrike" spc="-1" dirty="0" err="1">
                <a:solidFill>
                  <a:srgbClr val="00305E"/>
                </a:solidFill>
                <a:latin typeface="Open Sans"/>
              </a:rPr>
              <a:t>Zielen</a:t>
            </a:r>
            <a:r>
              <a:rPr lang="en-US" sz="2800" b="0" strike="noStrike" spc="-1" dirty="0">
                <a:solidFill>
                  <a:srgbClr val="00305E"/>
                </a:solidFill>
                <a:latin typeface="Open Sans"/>
              </a:rPr>
              <a:t>, die </a:t>
            </a:r>
            <a:r>
              <a:rPr lang="en-US" sz="2800" b="0" strike="noStrike" spc="-1" dirty="0" err="1">
                <a:solidFill>
                  <a:srgbClr val="00305E"/>
                </a:solidFill>
                <a:latin typeface="Open Sans"/>
              </a:rPr>
              <a:t>mit</a:t>
            </a:r>
            <a:r>
              <a:rPr lang="en-US" sz="2800" b="0" strike="noStrike" spc="-1" dirty="0">
                <a:solidFill>
                  <a:srgbClr val="00305E"/>
                </a:solidFill>
                <a:latin typeface="Open Sans"/>
              </a:rPr>
              <a:t> </a:t>
            </a:r>
            <a:r>
              <a:rPr lang="en-US" sz="2800" b="0" strike="noStrike" spc="-1" dirty="0" err="1">
                <a:solidFill>
                  <a:srgbClr val="00305E"/>
                </a:solidFill>
                <a:latin typeface="Open Sans"/>
              </a:rPr>
              <a:t>professionellem</a:t>
            </a:r>
            <a:r>
              <a:rPr lang="en-US" sz="2800" b="0" strike="noStrike" spc="-1" dirty="0">
                <a:solidFill>
                  <a:srgbClr val="00305E"/>
                </a:solidFill>
                <a:latin typeface="Open Sans"/>
              </a:rPr>
              <a:t> </a:t>
            </a:r>
            <a:r>
              <a:rPr lang="en-US" sz="2800" b="0" strike="noStrike" spc="-1" dirty="0" err="1">
                <a:solidFill>
                  <a:srgbClr val="00305E"/>
                </a:solidFill>
                <a:latin typeface="Open Sans"/>
              </a:rPr>
              <a:t>Datenmanagement</a:t>
            </a:r>
            <a:r>
              <a:rPr lang="en-US" sz="2800" b="0" strike="noStrike" spc="-1" dirty="0">
                <a:solidFill>
                  <a:srgbClr val="00305E"/>
                </a:solidFill>
                <a:latin typeface="Open Sans"/>
              </a:rPr>
              <a:t> </a:t>
            </a:r>
            <a:r>
              <a:rPr lang="en-US" sz="2800" b="0" strike="noStrike" spc="-1" dirty="0" err="1">
                <a:solidFill>
                  <a:srgbClr val="00305E"/>
                </a:solidFill>
                <a:latin typeface="Open Sans"/>
              </a:rPr>
              <a:t>verfolgt</a:t>
            </a:r>
            <a:r>
              <a:rPr lang="en-US" sz="2800" b="0" strike="noStrike" spc="-1" dirty="0">
                <a:solidFill>
                  <a:srgbClr val="00305E"/>
                </a:solidFill>
                <a:latin typeface="Open Sans"/>
              </a:rPr>
              <a:t> </a:t>
            </a:r>
            <a:r>
              <a:rPr lang="en-US" sz="2800" b="0" strike="noStrike" spc="-1" dirty="0" err="1">
                <a:solidFill>
                  <a:srgbClr val="00305E"/>
                </a:solidFill>
                <a:latin typeface="Open Sans"/>
              </a:rPr>
              <a:t>werden</a:t>
            </a:r>
            <a:r>
              <a:rPr lang="en-US" sz="2800" b="0" strike="noStrike" spc="-1" dirty="0">
                <a:solidFill>
                  <a:srgbClr val="00305E"/>
                </a:solidFill>
                <a:latin typeface="Open Sans"/>
              </a:rPr>
              <a:t> können.</a:t>
            </a:r>
          </a:p>
          <a:p>
            <a:pPr marL="228600" indent="-228600" defTabSz="914400">
              <a:lnSpc>
                <a:spcPct val="90000"/>
              </a:lnSpc>
              <a:spcBef>
                <a:spcPts val="1001"/>
              </a:spcBef>
              <a:buClr>
                <a:srgbClr val="00305E"/>
              </a:buClr>
              <a:buFont typeface="Arial"/>
              <a:buChar char="•"/>
            </a:pPr>
            <a:r>
              <a:rPr lang="en-US" sz="2800" spc="-1" dirty="0">
                <a:solidFill>
                  <a:srgbClr val="00305E"/>
                </a:solidFill>
                <a:latin typeface="Open Sans"/>
              </a:rPr>
              <a:t>Rollen ≠ Job-Profile</a:t>
            </a:r>
          </a:p>
          <a:p>
            <a:pPr marL="228600" indent="-228600" defTabSz="914400">
              <a:lnSpc>
                <a:spcPct val="90000"/>
              </a:lnSpc>
              <a:spcBef>
                <a:spcPts val="1001"/>
              </a:spcBef>
              <a:buClr>
                <a:srgbClr val="00305E"/>
              </a:buClr>
              <a:buFont typeface="Arial"/>
              <a:buChar char="•"/>
            </a:pPr>
            <a:r>
              <a:rPr lang="en-US" sz="2800" b="0" strike="noStrike" spc="-1" dirty="0" err="1">
                <a:solidFill>
                  <a:srgbClr val="00305E"/>
                </a:solidFill>
                <a:latin typeface="Open Sans"/>
              </a:rPr>
              <a:t>Datenmanagementplaene</a:t>
            </a:r>
            <a:r>
              <a:rPr lang="en-US" sz="2800" b="0" strike="noStrike" spc="-1" dirty="0">
                <a:solidFill>
                  <a:srgbClr val="00305E"/>
                </a:solidFill>
                <a:latin typeface="Open Sans"/>
              </a:rPr>
              <a:t> </a:t>
            </a:r>
            <a:r>
              <a:rPr lang="en-US" sz="2800" b="0" strike="noStrike" spc="-1" dirty="0" err="1">
                <a:solidFill>
                  <a:srgbClr val="00305E"/>
                </a:solidFill>
                <a:latin typeface="Open Sans"/>
              </a:rPr>
              <a:t>dienen</a:t>
            </a:r>
            <a:r>
              <a:rPr lang="en-US" sz="2800" b="0" strike="noStrike" spc="-1" dirty="0">
                <a:solidFill>
                  <a:srgbClr val="00305E"/>
                </a:solidFill>
                <a:latin typeface="Open Sans"/>
              </a:rPr>
              <a:t> </a:t>
            </a:r>
            <a:r>
              <a:rPr lang="en-US" sz="2800" b="0" strike="noStrike" spc="-1" dirty="0" err="1">
                <a:solidFill>
                  <a:srgbClr val="00305E"/>
                </a:solidFill>
                <a:latin typeface="Open Sans"/>
              </a:rPr>
              <a:t>dazu</a:t>
            </a:r>
            <a:r>
              <a:rPr lang="en-US" sz="2800" b="0" strike="noStrike" spc="-1" dirty="0">
                <a:solidFill>
                  <a:srgbClr val="00305E"/>
                </a:solidFill>
                <a:latin typeface="Open Sans"/>
              </a:rPr>
              <a:t> </a:t>
            </a:r>
            <a:r>
              <a:rPr lang="en-US" sz="2800" b="0" strike="noStrike" spc="-1" dirty="0" err="1">
                <a:solidFill>
                  <a:srgbClr val="00305E"/>
                </a:solidFill>
                <a:latin typeface="Open Sans"/>
              </a:rPr>
              <a:t>Projekte</a:t>
            </a:r>
            <a:r>
              <a:rPr lang="en-US" sz="2800" b="0" strike="noStrike" spc="-1" dirty="0">
                <a:solidFill>
                  <a:srgbClr val="00305E"/>
                </a:solidFill>
                <a:latin typeface="Open Sans"/>
              </a:rPr>
              <a:t> </a:t>
            </a:r>
            <a:r>
              <a:rPr lang="en-US" sz="2800" b="0" strike="noStrike" spc="-1" dirty="0" err="1">
                <a:solidFill>
                  <a:srgbClr val="00305E"/>
                </a:solidFill>
                <a:latin typeface="Open Sans"/>
              </a:rPr>
              <a:t>vorab</a:t>
            </a:r>
            <a:r>
              <a:rPr lang="en-US" sz="2800" b="0" strike="noStrike" spc="-1" dirty="0">
                <a:solidFill>
                  <a:srgbClr val="00305E"/>
                </a:solidFill>
                <a:latin typeface="Open Sans"/>
              </a:rPr>
              <a:t> </a:t>
            </a:r>
            <a:r>
              <a:rPr lang="en-US" sz="2800" spc="-1" dirty="0" err="1">
                <a:solidFill>
                  <a:srgbClr val="00305E"/>
                </a:solidFill>
                <a:latin typeface="Open Sans"/>
              </a:rPr>
              <a:t>zu</a:t>
            </a:r>
            <a:r>
              <a:rPr lang="en-US" sz="2800" spc="-1" dirty="0">
                <a:solidFill>
                  <a:srgbClr val="00305E"/>
                </a:solidFill>
                <a:latin typeface="Open Sans"/>
              </a:rPr>
              <a:t> </a:t>
            </a:r>
            <a:r>
              <a:rPr lang="en-US" sz="2800" spc="-1" dirty="0" err="1">
                <a:solidFill>
                  <a:srgbClr val="00305E"/>
                </a:solidFill>
                <a:latin typeface="Open Sans"/>
              </a:rPr>
              <a:t>durchdenken</a:t>
            </a:r>
            <a:r>
              <a:rPr lang="en-US" sz="2800" spc="-1" dirty="0">
                <a:solidFill>
                  <a:srgbClr val="00305E"/>
                </a:solidFill>
                <a:latin typeface="Open Sans"/>
              </a:rPr>
              <a:t> und </a:t>
            </a:r>
            <a:r>
              <a:rPr lang="en-US" sz="2800" spc="-1" dirty="0" err="1">
                <a:solidFill>
                  <a:srgbClr val="00305E"/>
                </a:solidFill>
                <a:latin typeface="Open Sans"/>
              </a:rPr>
              <a:t>nachvollziehbar</a:t>
            </a:r>
            <a:r>
              <a:rPr lang="en-US" sz="2800" spc="-1" dirty="0">
                <a:solidFill>
                  <a:srgbClr val="00305E"/>
                </a:solidFill>
                <a:latin typeface="Open Sans"/>
              </a:rPr>
              <a:t> </a:t>
            </a:r>
            <a:r>
              <a:rPr lang="en-US" sz="2800" spc="-1" dirty="0" err="1">
                <a:solidFill>
                  <a:srgbClr val="00305E"/>
                </a:solidFill>
                <a:latin typeface="Open Sans"/>
              </a:rPr>
              <a:t>zu</a:t>
            </a:r>
            <a:r>
              <a:rPr lang="en-US" sz="2800" spc="-1" dirty="0">
                <a:solidFill>
                  <a:srgbClr val="00305E"/>
                </a:solidFill>
                <a:latin typeface="Open Sans"/>
              </a:rPr>
              <a:t> </a:t>
            </a:r>
            <a:r>
              <a:rPr lang="en-US" sz="2800" spc="-1" dirty="0" err="1">
                <a:solidFill>
                  <a:srgbClr val="00305E"/>
                </a:solidFill>
                <a:latin typeface="Open Sans"/>
              </a:rPr>
              <a:t>dokumentieren</a:t>
            </a:r>
            <a:r>
              <a:rPr lang="en-US" sz="2800" spc="-1" dirty="0">
                <a:solidFill>
                  <a:srgbClr val="00305E"/>
                </a:solidFill>
                <a:latin typeface="Open Sans"/>
              </a:rPr>
              <a:t>.</a:t>
            </a:r>
            <a:endParaRPr lang="en-US" sz="2800" b="0" strike="noStrike" spc="-1" dirty="0">
              <a:solidFill>
                <a:srgbClr val="00305E"/>
              </a:solidFill>
              <a:latin typeface="Open Sans"/>
            </a:endParaRPr>
          </a:p>
        </p:txBody>
      </p:sp>
      <p:sp>
        <p:nvSpPr>
          <p:cNvPr id="2" name="AutoShape 2" descr="A whimsical, sketch-style illustration of a single happy data point amidst various data graphs and plots on a white background. The data point is a simple, round shape with a smiling face, surrounded by playful representations of bar graphs, line charts, and pie charts, each with cartoonish features. The lines are clean and hand-drawn, capturing a light-hearted and imaginative approach to data visualization.">
            <a:extLst>
              <a:ext uri="{FF2B5EF4-FFF2-40B4-BE49-F238E27FC236}">
                <a16:creationId xmlns:a16="http://schemas.microsoft.com/office/drawing/2014/main" id="{C52B64AC-CDAE-7871-AB86-1645C3C657D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525704EA-2265-DC66-7DCA-8E4001EBF06F}"/>
              </a:ext>
            </a:extLst>
          </p:cNvPr>
          <p:cNvPicPr>
            <a:picLocks noChangeAspect="1"/>
          </p:cNvPicPr>
          <p:nvPr/>
        </p:nvPicPr>
        <p:blipFill rotWithShape="1">
          <a:blip r:embed="rId2"/>
          <a:srcRect t="15040" r="8422"/>
          <a:stretch/>
        </p:blipFill>
        <p:spPr>
          <a:xfrm>
            <a:off x="6691508" y="2032907"/>
            <a:ext cx="3578904" cy="3347356"/>
          </a:xfrm>
          <a:prstGeom prst="rect">
            <a:avLst/>
          </a:prstGeom>
        </p:spPr>
      </p:pic>
      <p:sp>
        <p:nvSpPr>
          <p:cNvPr id="6" name="TextBox 5">
            <a:extLst>
              <a:ext uri="{FF2B5EF4-FFF2-40B4-BE49-F238E27FC236}">
                <a16:creationId xmlns:a16="http://schemas.microsoft.com/office/drawing/2014/main" id="{C6BCD3DB-3B72-5F22-06AC-CFC6CB3A5397}"/>
              </a:ext>
            </a:extLst>
          </p:cNvPr>
          <p:cNvSpPr txBox="1"/>
          <p:nvPr/>
        </p:nvSpPr>
        <p:spPr>
          <a:xfrm>
            <a:off x="3935185" y="6308294"/>
            <a:ext cx="3592286" cy="369332"/>
          </a:xfrm>
          <a:prstGeom prst="rect">
            <a:avLst/>
          </a:prstGeom>
          <a:noFill/>
        </p:spPr>
        <p:txBody>
          <a:bodyPr wrap="square" rtlCol="0">
            <a:spAutoFit/>
          </a:bodyPr>
          <a:lstStyle/>
          <a:p>
            <a:pPr algn="ctr"/>
            <a:r>
              <a:rPr lang="en-US" dirty="0"/>
              <a:t>Figure made by Dall-E 3</a:t>
            </a:r>
          </a:p>
        </p:txBody>
      </p:sp>
    </p:spTree>
    <p:extLst>
      <p:ext uri="{BB962C8B-B14F-4D97-AF65-F5344CB8AC3E}">
        <p14:creationId xmlns:p14="http://schemas.microsoft.com/office/powerpoint/2010/main" val="419202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NEUBIAS: Network of BioImage Analysts Logo">
            <a:extLst>
              <a:ext uri="{FF2B5EF4-FFF2-40B4-BE49-F238E27FC236}">
                <a16:creationId xmlns:a16="http://schemas.microsoft.com/office/drawing/2014/main" id="{73B86B23-CBD3-6A8A-21E4-CE9E24EFEB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78" r="54926"/>
          <a:stretch/>
        </p:blipFill>
        <p:spPr bwMode="auto">
          <a:xfrm>
            <a:off x="4383061" y="2430833"/>
            <a:ext cx="1555299" cy="763193"/>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7">
            <a:extLst>
              <a:ext uri="{FF2B5EF4-FFF2-40B4-BE49-F238E27FC236}">
                <a16:creationId xmlns:a16="http://schemas.microsoft.com/office/drawing/2014/main" id="{DB298A1D-A20F-86E9-2A43-06159BD5EC67}"/>
              </a:ext>
            </a:extLst>
          </p:cNvPr>
          <p:cNvPicPr>
            <a:picLocks noChangeAspect="1"/>
          </p:cNvPicPr>
          <p:nvPr/>
        </p:nvPicPr>
        <p:blipFill rotWithShape="1">
          <a:blip r:embed="rId3"/>
          <a:srcRect t="27427"/>
          <a:stretch/>
        </p:blipFill>
        <p:spPr>
          <a:xfrm>
            <a:off x="2310148" y="4507815"/>
            <a:ext cx="1992545" cy="1024849"/>
          </a:xfrm>
          <a:prstGeom prst="rect">
            <a:avLst/>
          </a:prstGeom>
        </p:spPr>
      </p:pic>
      <p:sp>
        <p:nvSpPr>
          <p:cNvPr id="2" name="Title 3">
            <a:extLst>
              <a:ext uri="{FF2B5EF4-FFF2-40B4-BE49-F238E27FC236}">
                <a16:creationId xmlns:a16="http://schemas.microsoft.com/office/drawing/2014/main" id="{143E9FD8-3FA2-0DD3-016D-FB38B803A87E}"/>
              </a:ext>
            </a:extLst>
          </p:cNvPr>
          <p:cNvSpPr txBox="1">
            <a:spLocks/>
          </p:cNvSpPr>
          <p:nvPr/>
        </p:nvSpPr>
        <p:spPr>
          <a:xfrm>
            <a:off x="609480" y="273600"/>
            <a:ext cx="10972440" cy="1144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Acknowledgements</a:t>
            </a:r>
          </a:p>
        </p:txBody>
      </p:sp>
      <p:pic>
        <p:nvPicPr>
          <p:cNvPr id="4" name="Picture 3">
            <a:extLst>
              <a:ext uri="{FF2B5EF4-FFF2-40B4-BE49-F238E27FC236}">
                <a16:creationId xmlns:a16="http://schemas.microsoft.com/office/drawing/2014/main" id="{D5446382-BDF6-5384-CD3B-3086F8199A3D}"/>
              </a:ext>
            </a:extLst>
          </p:cNvPr>
          <p:cNvPicPr>
            <a:picLocks noChangeAspect="1"/>
          </p:cNvPicPr>
          <p:nvPr/>
        </p:nvPicPr>
        <p:blipFill>
          <a:blip r:embed="rId4"/>
          <a:stretch>
            <a:fillRect/>
          </a:stretch>
        </p:blipFill>
        <p:spPr>
          <a:xfrm>
            <a:off x="968133" y="2039639"/>
            <a:ext cx="2684029" cy="901665"/>
          </a:xfrm>
          <a:prstGeom prst="rect">
            <a:avLst/>
          </a:prstGeom>
        </p:spPr>
      </p:pic>
      <p:pic>
        <p:nvPicPr>
          <p:cNvPr id="6" name="Picture 5">
            <a:extLst>
              <a:ext uri="{FF2B5EF4-FFF2-40B4-BE49-F238E27FC236}">
                <a16:creationId xmlns:a16="http://schemas.microsoft.com/office/drawing/2014/main" id="{6D65B879-612E-E127-C991-85D3C088809D}"/>
              </a:ext>
            </a:extLst>
          </p:cNvPr>
          <p:cNvPicPr>
            <a:picLocks noChangeAspect="1"/>
          </p:cNvPicPr>
          <p:nvPr/>
        </p:nvPicPr>
        <p:blipFill>
          <a:blip r:embed="rId5"/>
          <a:stretch>
            <a:fillRect/>
          </a:stretch>
        </p:blipFill>
        <p:spPr>
          <a:xfrm>
            <a:off x="2310148" y="1119377"/>
            <a:ext cx="2779812" cy="902845"/>
          </a:xfrm>
          <a:prstGeom prst="rect">
            <a:avLst/>
          </a:prstGeom>
        </p:spPr>
      </p:pic>
      <p:pic>
        <p:nvPicPr>
          <p:cNvPr id="8" name="Picture 7">
            <a:extLst>
              <a:ext uri="{FF2B5EF4-FFF2-40B4-BE49-F238E27FC236}">
                <a16:creationId xmlns:a16="http://schemas.microsoft.com/office/drawing/2014/main" id="{1BF58F16-913D-321D-8CFE-9E28B96AD91D}"/>
              </a:ext>
            </a:extLst>
          </p:cNvPr>
          <p:cNvPicPr>
            <a:picLocks noChangeAspect="1"/>
          </p:cNvPicPr>
          <p:nvPr/>
        </p:nvPicPr>
        <p:blipFill>
          <a:blip r:embed="rId6"/>
          <a:stretch>
            <a:fillRect/>
          </a:stretch>
        </p:blipFill>
        <p:spPr>
          <a:xfrm>
            <a:off x="1323494" y="3151824"/>
            <a:ext cx="2006124" cy="607796"/>
          </a:xfrm>
          <a:prstGeom prst="rect">
            <a:avLst/>
          </a:prstGeom>
        </p:spPr>
      </p:pic>
      <p:pic>
        <p:nvPicPr>
          <p:cNvPr id="10" name="Picture 9">
            <a:extLst>
              <a:ext uri="{FF2B5EF4-FFF2-40B4-BE49-F238E27FC236}">
                <a16:creationId xmlns:a16="http://schemas.microsoft.com/office/drawing/2014/main" id="{C4843018-40EE-87BA-F0D2-B0F227359E65}"/>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a:off x="2579914" y="5339700"/>
            <a:ext cx="1624693" cy="628914"/>
          </a:xfrm>
          <a:prstGeom prst="rect">
            <a:avLst/>
          </a:prstGeom>
        </p:spPr>
      </p:pic>
      <p:sp>
        <p:nvSpPr>
          <p:cNvPr id="11" name="TextBox 10">
            <a:extLst>
              <a:ext uri="{FF2B5EF4-FFF2-40B4-BE49-F238E27FC236}">
                <a16:creationId xmlns:a16="http://schemas.microsoft.com/office/drawing/2014/main" id="{D9C92263-457E-1F67-2F1A-855C3E6E98DF}"/>
              </a:ext>
            </a:extLst>
          </p:cNvPr>
          <p:cNvSpPr txBox="1"/>
          <p:nvPr/>
        </p:nvSpPr>
        <p:spPr>
          <a:xfrm>
            <a:off x="595993" y="5322283"/>
            <a:ext cx="1983921" cy="646331"/>
          </a:xfrm>
          <a:prstGeom prst="rect">
            <a:avLst/>
          </a:prstGeom>
          <a:noFill/>
        </p:spPr>
        <p:txBody>
          <a:bodyPr wrap="square" rtlCol="0">
            <a:spAutoFit/>
          </a:bodyPr>
          <a:lstStyle/>
          <a:p>
            <a:r>
              <a:rPr lang="en-US" dirty="0"/>
              <a:t>Some Figures were generated using</a:t>
            </a:r>
          </a:p>
        </p:txBody>
      </p:sp>
      <p:pic>
        <p:nvPicPr>
          <p:cNvPr id="13" name="Grafik 5">
            <a:extLst>
              <a:ext uri="{FF2B5EF4-FFF2-40B4-BE49-F238E27FC236}">
                <a16:creationId xmlns:a16="http://schemas.microsoft.com/office/drawing/2014/main" id="{82C2727B-3548-F35A-6B76-908C5D66E6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48418" y="4507815"/>
            <a:ext cx="604100" cy="906150"/>
          </a:xfrm>
          <a:prstGeom prst="rect">
            <a:avLst/>
          </a:prstGeom>
        </p:spPr>
      </p:pic>
      <p:pic>
        <p:nvPicPr>
          <p:cNvPr id="14" name="Grafik 10">
            <a:extLst>
              <a:ext uri="{FF2B5EF4-FFF2-40B4-BE49-F238E27FC236}">
                <a16:creationId xmlns:a16="http://schemas.microsoft.com/office/drawing/2014/main" id="{C7B3CA53-76A0-C1BE-3C33-BB7FC5A799A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52518" y="4749235"/>
            <a:ext cx="1642275" cy="423309"/>
          </a:xfrm>
          <a:prstGeom prst="rect">
            <a:avLst/>
          </a:prstGeom>
        </p:spPr>
      </p:pic>
      <p:sp>
        <p:nvSpPr>
          <p:cNvPr id="15" name="TextBox 14">
            <a:extLst>
              <a:ext uri="{FF2B5EF4-FFF2-40B4-BE49-F238E27FC236}">
                <a16:creationId xmlns:a16="http://schemas.microsoft.com/office/drawing/2014/main" id="{C86C4EBD-7BE3-1E7D-90A9-A90790F3648B}"/>
              </a:ext>
            </a:extLst>
          </p:cNvPr>
          <p:cNvSpPr txBox="1"/>
          <p:nvPr/>
        </p:nvSpPr>
        <p:spPr>
          <a:xfrm>
            <a:off x="595993" y="4608251"/>
            <a:ext cx="1730563" cy="369332"/>
          </a:xfrm>
          <a:prstGeom prst="rect">
            <a:avLst/>
          </a:prstGeom>
          <a:noFill/>
        </p:spPr>
        <p:txBody>
          <a:bodyPr wrap="square" rtlCol="0">
            <a:spAutoFit/>
          </a:bodyPr>
          <a:lstStyle/>
          <a:p>
            <a:r>
              <a:rPr lang="en-US" dirty="0"/>
              <a:t>Funding</a:t>
            </a:r>
          </a:p>
        </p:txBody>
      </p:sp>
      <p:pic>
        <p:nvPicPr>
          <p:cNvPr id="17" name="Picture 16">
            <a:extLst>
              <a:ext uri="{FF2B5EF4-FFF2-40B4-BE49-F238E27FC236}">
                <a16:creationId xmlns:a16="http://schemas.microsoft.com/office/drawing/2014/main" id="{7DDF5437-63BA-9E28-59A8-4AF647F162B2}"/>
              </a:ext>
            </a:extLst>
          </p:cNvPr>
          <p:cNvPicPr>
            <a:picLocks noChangeAspect="1"/>
          </p:cNvPicPr>
          <p:nvPr/>
        </p:nvPicPr>
        <p:blipFill>
          <a:blip r:embed="rId11"/>
          <a:stretch>
            <a:fillRect/>
          </a:stretch>
        </p:blipFill>
        <p:spPr>
          <a:xfrm>
            <a:off x="6747384" y="4517770"/>
            <a:ext cx="1438001" cy="818951"/>
          </a:xfrm>
          <a:prstGeom prst="rect">
            <a:avLst/>
          </a:prstGeom>
        </p:spPr>
      </p:pic>
      <p:pic>
        <p:nvPicPr>
          <p:cNvPr id="19" name="Picture 18">
            <a:extLst>
              <a:ext uri="{FF2B5EF4-FFF2-40B4-BE49-F238E27FC236}">
                <a16:creationId xmlns:a16="http://schemas.microsoft.com/office/drawing/2014/main" id="{7E73EBBC-1248-E275-D6E5-A571F42961BE}"/>
              </a:ext>
            </a:extLst>
          </p:cNvPr>
          <p:cNvPicPr>
            <a:picLocks noChangeAspect="1"/>
          </p:cNvPicPr>
          <p:nvPr/>
        </p:nvPicPr>
        <p:blipFill>
          <a:blip r:embed="rId12"/>
          <a:stretch>
            <a:fillRect/>
          </a:stretch>
        </p:blipFill>
        <p:spPr>
          <a:xfrm>
            <a:off x="8337976" y="4729676"/>
            <a:ext cx="3247698" cy="442868"/>
          </a:xfrm>
          <a:prstGeom prst="rect">
            <a:avLst/>
          </a:prstGeom>
        </p:spPr>
      </p:pic>
      <p:sp>
        <p:nvSpPr>
          <p:cNvPr id="20" name="TextBox 19">
            <a:extLst>
              <a:ext uri="{FF2B5EF4-FFF2-40B4-BE49-F238E27FC236}">
                <a16:creationId xmlns:a16="http://schemas.microsoft.com/office/drawing/2014/main" id="{5D8DDDB1-36A5-42BB-172B-844A7214F31B}"/>
              </a:ext>
            </a:extLst>
          </p:cNvPr>
          <p:cNvSpPr txBox="1"/>
          <p:nvPr/>
        </p:nvSpPr>
        <p:spPr>
          <a:xfrm>
            <a:off x="579585" y="1142444"/>
            <a:ext cx="1730563" cy="646331"/>
          </a:xfrm>
          <a:prstGeom prst="rect">
            <a:avLst/>
          </a:prstGeom>
          <a:noFill/>
        </p:spPr>
        <p:txBody>
          <a:bodyPr wrap="square" rtlCol="0">
            <a:spAutoFit/>
          </a:bodyPr>
          <a:lstStyle/>
          <a:p>
            <a:r>
              <a:rPr lang="en-US" dirty="0"/>
              <a:t>Communities &amp; platforms</a:t>
            </a:r>
          </a:p>
        </p:txBody>
      </p:sp>
      <p:sp>
        <p:nvSpPr>
          <p:cNvPr id="5" name="Text Placeholder 5">
            <a:extLst>
              <a:ext uri="{FF2B5EF4-FFF2-40B4-BE49-F238E27FC236}">
                <a16:creationId xmlns:a16="http://schemas.microsoft.com/office/drawing/2014/main" id="{5CD6B482-9F3F-F041-DECF-3E60C0776465}"/>
              </a:ext>
            </a:extLst>
          </p:cNvPr>
          <p:cNvSpPr txBox="1">
            <a:spLocks/>
          </p:cNvSpPr>
          <p:nvPr/>
        </p:nvSpPr>
        <p:spPr>
          <a:xfrm>
            <a:off x="6331311" y="1188445"/>
            <a:ext cx="2908047" cy="268865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0">
              <a:lnSpc>
                <a:spcPct val="110000"/>
              </a:lnSpc>
              <a:spcBef>
                <a:spcPts val="0"/>
              </a:spcBef>
              <a:buFont typeface="Arial" panose="020B0604020202020204" pitchFamily="34" charset="0"/>
              <a:buNone/>
            </a:pPr>
            <a:r>
              <a:rPr lang="en-US" sz="2400" dirty="0" err="1"/>
              <a:t>BiAPoL</a:t>
            </a:r>
            <a:r>
              <a:rPr lang="en-US" sz="2400" dirty="0"/>
              <a:t> team</a:t>
            </a:r>
          </a:p>
          <a:p>
            <a:pPr marL="393700" indent="-117475">
              <a:lnSpc>
                <a:spcPct val="110000"/>
              </a:lnSpc>
              <a:spcBef>
                <a:spcPts val="0"/>
              </a:spcBef>
            </a:pPr>
            <a:r>
              <a:rPr lang="en-US" sz="1200" dirty="0"/>
              <a:t>Marcelo Zoccoler</a:t>
            </a:r>
          </a:p>
          <a:p>
            <a:pPr marL="393700" indent="-117475">
              <a:lnSpc>
                <a:spcPct val="110000"/>
              </a:lnSpc>
              <a:spcBef>
                <a:spcPts val="0"/>
              </a:spcBef>
            </a:pPr>
            <a:r>
              <a:rPr lang="en-US" sz="1200" dirty="0"/>
              <a:t>Johannes Soltwedel</a:t>
            </a:r>
          </a:p>
          <a:p>
            <a:pPr marL="393700" indent="-117475">
              <a:lnSpc>
                <a:spcPct val="110000"/>
              </a:lnSpc>
              <a:spcBef>
                <a:spcPts val="0"/>
              </a:spcBef>
            </a:pPr>
            <a:r>
              <a:rPr lang="en-US" sz="1200" dirty="0"/>
              <a:t>Maleeha Hassan</a:t>
            </a:r>
          </a:p>
          <a:p>
            <a:pPr marL="393700" indent="-117475">
              <a:lnSpc>
                <a:spcPct val="110000"/>
              </a:lnSpc>
              <a:spcBef>
                <a:spcPts val="0"/>
              </a:spcBef>
            </a:pPr>
            <a:r>
              <a:rPr lang="en-US" sz="1200" dirty="0"/>
              <a:t>Stefan Hahmann</a:t>
            </a:r>
          </a:p>
          <a:p>
            <a:pPr marL="276225" indent="0">
              <a:lnSpc>
                <a:spcPct val="110000"/>
              </a:lnSpc>
              <a:spcBef>
                <a:spcPts val="0"/>
              </a:spcBef>
              <a:buFont typeface="Arial" panose="020B0604020202020204" pitchFamily="34" charset="0"/>
              <a:buNone/>
            </a:pPr>
            <a:r>
              <a:rPr lang="en-US" sz="1200" dirty="0"/>
              <a:t>Former lab members:</a:t>
            </a:r>
          </a:p>
          <a:p>
            <a:pPr marL="393700" indent="-117475">
              <a:lnSpc>
                <a:spcPct val="110000"/>
              </a:lnSpc>
              <a:spcBef>
                <a:spcPts val="0"/>
              </a:spcBef>
            </a:pPr>
            <a:r>
              <a:rPr lang="en-US" sz="1200" dirty="0">
                <a:solidFill>
                  <a:schemeClr val="bg1">
                    <a:lumMod val="50000"/>
                  </a:schemeClr>
                </a:solidFill>
              </a:rPr>
              <a:t>Ryan George Savill</a:t>
            </a:r>
          </a:p>
          <a:p>
            <a:pPr marL="393700" indent="-117475">
              <a:lnSpc>
                <a:spcPct val="110000"/>
              </a:lnSpc>
              <a:spcBef>
                <a:spcPts val="0"/>
              </a:spcBef>
            </a:pPr>
            <a:r>
              <a:rPr lang="en-US" sz="1200" dirty="0">
                <a:solidFill>
                  <a:schemeClr val="bg1">
                    <a:lumMod val="50000"/>
                  </a:schemeClr>
                </a:solidFill>
              </a:rPr>
              <a:t>Laura Zigutyte</a:t>
            </a:r>
          </a:p>
          <a:p>
            <a:pPr marL="393700" indent="-117475">
              <a:lnSpc>
                <a:spcPct val="110000"/>
              </a:lnSpc>
              <a:spcBef>
                <a:spcPts val="0"/>
              </a:spcBef>
            </a:pPr>
            <a:r>
              <a:rPr lang="en-US" sz="1200" dirty="0">
                <a:solidFill>
                  <a:schemeClr val="bg1">
                    <a:lumMod val="50000"/>
                  </a:schemeClr>
                </a:solidFill>
              </a:rPr>
              <a:t>Mara Lampert</a:t>
            </a:r>
          </a:p>
          <a:p>
            <a:pPr marL="393700" indent="-117475">
              <a:lnSpc>
                <a:spcPct val="110000"/>
              </a:lnSpc>
              <a:spcBef>
                <a:spcPts val="0"/>
              </a:spcBef>
            </a:pPr>
            <a:r>
              <a:rPr lang="en-US" sz="1200" dirty="0">
                <a:solidFill>
                  <a:schemeClr val="bg1">
                    <a:lumMod val="50000"/>
                  </a:schemeClr>
                </a:solidFill>
              </a:rPr>
              <a:t>Allyson Ryan</a:t>
            </a:r>
          </a:p>
          <a:p>
            <a:pPr marL="393700" indent="-117475">
              <a:lnSpc>
                <a:spcPct val="110000"/>
              </a:lnSpc>
              <a:spcBef>
                <a:spcPts val="0"/>
              </a:spcBef>
            </a:pPr>
            <a:r>
              <a:rPr lang="en-US" sz="1200" dirty="0" err="1">
                <a:solidFill>
                  <a:schemeClr val="bg1">
                    <a:lumMod val="50000"/>
                  </a:schemeClr>
                </a:solidFill>
              </a:rPr>
              <a:t>Conni</a:t>
            </a:r>
            <a:r>
              <a:rPr lang="en-US" sz="1200" dirty="0">
                <a:solidFill>
                  <a:schemeClr val="bg1">
                    <a:lumMod val="50000"/>
                  </a:schemeClr>
                </a:solidFill>
              </a:rPr>
              <a:t> Wetzker</a:t>
            </a:r>
          </a:p>
          <a:p>
            <a:pPr marL="393700" indent="-117475">
              <a:lnSpc>
                <a:spcPct val="110000"/>
              </a:lnSpc>
              <a:spcBef>
                <a:spcPts val="0"/>
              </a:spcBef>
            </a:pPr>
            <a:r>
              <a:rPr lang="en-US" sz="1200" dirty="0">
                <a:solidFill>
                  <a:schemeClr val="bg1">
                    <a:lumMod val="50000"/>
                  </a:schemeClr>
                </a:solidFill>
              </a:rPr>
              <a:t>Somashekhar Kulkarni</a:t>
            </a:r>
          </a:p>
          <a:p>
            <a:pPr marL="393700" indent="-117475">
              <a:lnSpc>
                <a:spcPct val="110000"/>
              </a:lnSpc>
              <a:spcBef>
                <a:spcPts val="0"/>
              </a:spcBef>
            </a:pPr>
            <a:r>
              <a:rPr lang="en-US" sz="1200" dirty="0">
                <a:solidFill>
                  <a:schemeClr val="bg1">
                    <a:lumMod val="50000"/>
                  </a:schemeClr>
                </a:solidFill>
              </a:rPr>
              <a:t>Till Korten</a:t>
            </a:r>
          </a:p>
          <a:p>
            <a:pPr marL="393700" indent="-117475">
              <a:lnSpc>
                <a:spcPct val="110000"/>
              </a:lnSpc>
              <a:spcBef>
                <a:spcPts val="0"/>
              </a:spcBef>
            </a:pPr>
            <a:endParaRPr lang="en-US" sz="1200" dirty="0">
              <a:solidFill>
                <a:schemeClr val="bg1">
                  <a:lumMod val="50000"/>
                </a:schemeClr>
              </a:solidFill>
            </a:endParaRPr>
          </a:p>
          <a:p>
            <a:pPr marL="393700" indent="-117475">
              <a:lnSpc>
                <a:spcPct val="110000"/>
              </a:lnSpc>
              <a:spcBef>
                <a:spcPts val="0"/>
              </a:spcBef>
            </a:pPr>
            <a:endParaRPr lang="en-US" sz="1200" dirty="0">
              <a:solidFill>
                <a:schemeClr val="bg1">
                  <a:lumMod val="50000"/>
                </a:schemeClr>
              </a:solidFill>
            </a:endParaRPr>
          </a:p>
        </p:txBody>
      </p:sp>
      <p:pic>
        <p:nvPicPr>
          <p:cNvPr id="7" name="Picture 6" descr="A person jumping in the air with a skateboard&#10;&#10;Description automatically generated with medium confidence">
            <a:extLst>
              <a:ext uri="{FF2B5EF4-FFF2-40B4-BE49-F238E27FC236}">
                <a16:creationId xmlns:a16="http://schemas.microsoft.com/office/drawing/2014/main" id="{6F750CF5-B36F-CE7B-667F-7EBACBB11B9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370516" y="1274138"/>
            <a:ext cx="3641949" cy="2593349"/>
          </a:xfrm>
          <a:prstGeom prst="rect">
            <a:avLst/>
          </a:prstGeom>
        </p:spPr>
      </p:pic>
      <p:pic>
        <p:nvPicPr>
          <p:cNvPr id="18" name="Picture 2" descr="@BiAPoL">
            <a:extLst>
              <a:ext uri="{FF2B5EF4-FFF2-40B4-BE49-F238E27FC236}">
                <a16:creationId xmlns:a16="http://schemas.microsoft.com/office/drawing/2014/main" id="{D34BDD4D-9154-108F-A316-E5B0D71E470B}"/>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75334" y="1175061"/>
            <a:ext cx="902845" cy="9028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22BB93D3-90A2-FB9E-CE54-AA8605BB6BB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72737" y="3341939"/>
            <a:ext cx="2298148" cy="6839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79811CE-AB0C-1E43-8B47-363863A406EE}"/>
              </a:ext>
            </a:extLst>
          </p:cNvPr>
          <p:cNvPicPr>
            <a:picLocks noChangeAspect="1"/>
          </p:cNvPicPr>
          <p:nvPr/>
        </p:nvPicPr>
        <p:blipFill>
          <a:blip r:embed="rId16"/>
          <a:stretch>
            <a:fillRect/>
          </a:stretch>
        </p:blipFill>
        <p:spPr>
          <a:xfrm>
            <a:off x="3952341" y="1816330"/>
            <a:ext cx="1112027" cy="847734"/>
          </a:xfrm>
          <a:prstGeom prst="rect">
            <a:avLst/>
          </a:prstGeom>
        </p:spPr>
      </p:pic>
    </p:spTree>
    <p:extLst>
      <p:ext uri="{BB962C8B-B14F-4D97-AF65-F5344CB8AC3E}">
        <p14:creationId xmlns:p14="http://schemas.microsoft.com/office/powerpoint/2010/main" val="834322257"/>
      </p:ext>
    </p:extLst>
  </p:cSld>
  <p:clrMapOvr>
    <a:masterClrMapping/>
  </p:clrMapOvr>
</p:sld>
</file>

<file path=ppt/theme/theme1.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4.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526</TotalTime>
  <Words>2460</Words>
  <Application>Microsoft Office PowerPoint</Application>
  <PresentationFormat>Widescreen</PresentationFormat>
  <Paragraphs>275</Paragraphs>
  <Slides>32</Slides>
  <Notes>6</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32</vt:i4>
      </vt:variant>
    </vt:vector>
  </HeadingPairs>
  <TitlesOfParts>
    <vt:vector size="44" baseType="lpstr">
      <vt:lpstr>-apple-system</vt:lpstr>
      <vt:lpstr>Arial</vt:lpstr>
      <vt:lpstr>Calibri</vt:lpstr>
      <vt:lpstr>Calibri Light</vt:lpstr>
      <vt:lpstr>Crimson Text</vt:lpstr>
      <vt:lpstr>Effra</vt:lpstr>
      <vt:lpstr>Lucida</vt:lpstr>
      <vt:lpstr>Open Sans</vt:lpstr>
      <vt:lpstr>Source Sans Pro</vt:lpstr>
      <vt:lpstr>Custom Design</vt:lpstr>
      <vt:lpstr>Custom Design</vt:lpstr>
      <vt:lpstr>Custom Design</vt:lpstr>
      <vt:lpstr>Datenmanagement</vt:lpstr>
      <vt:lpstr>Datenmanagement</vt:lpstr>
      <vt:lpstr>Lebenszyklus</vt:lpstr>
      <vt:lpstr>Lebenszyklus</vt:lpstr>
      <vt:lpstr>Datenmanagement</vt:lpstr>
      <vt:lpstr>Die FAIR-Prinzipien</vt:lpstr>
      <vt:lpstr>Universal Resource Identifiers</vt:lpstr>
      <vt:lpstr>Digital Object Identifier</vt:lpstr>
      <vt:lpstr>Resource Identifiers</vt:lpstr>
      <vt:lpstr>Resource Identifiers</vt:lpstr>
      <vt:lpstr>Findbarkeit</vt:lpstr>
      <vt:lpstr>Die FAIR-Prinzipien</vt:lpstr>
      <vt:lpstr>Accessibility</vt:lpstr>
      <vt:lpstr>Restricted Access</vt:lpstr>
      <vt:lpstr>Die FAIR-Prinzipien</vt:lpstr>
      <vt:lpstr>Die FAIR-Prinzipien</vt:lpstr>
      <vt:lpstr>Lizensierung</vt:lpstr>
      <vt:lpstr>Lizensierung</vt:lpstr>
      <vt:lpstr>Quiz</vt:lpstr>
      <vt:lpstr>Lebenszyklus</vt:lpstr>
      <vt:lpstr>Arten von Daten</vt:lpstr>
      <vt:lpstr>Arten von Daten</vt:lpstr>
      <vt:lpstr>Lebenszyklus</vt:lpstr>
      <vt:lpstr>Lebenszyklus</vt:lpstr>
      <vt:lpstr>Lizensierung</vt:lpstr>
      <vt:lpstr>Was ist gutes Datenmanagement?</vt:lpstr>
      <vt:lpstr>Rollen / Job-Profile</vt:lpstr>
      <vt:lpstr>Datenmanagementplan (DMP)</vt:lpstr>
      <vt:lpstr>Datenmanagmentplan (DMP)</vt:lpstr>
      <vt:lpstr>Datenmanagmentplan (DMP)</vt:lpstr>
      <vt:lpstr>Zusammenfassung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Thomas Burghardt</dc:creator>
  <dc:description/>
  <cp:lastModifiedBy>Robert Haase</cp:lastModifiedBy>
  <cp:revision>104</cp:revision>
  <dcterms:modified xsi:type="dcterms:W3CDTF">2024-04-14T15:40:27Z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0x0101003BEE476C9DF2F248B265B4A3C7AC3448</vt:lpwstr>
  </property>
  <property fmtid="{D5CDD505-2E9C-101B-9397-08002B2CF9AE}" pid="3" name="Notes">
    <vt:i4>5</vt:i4>
  </property>
  <property fmtid="{D5CDD505-2E9C-101B-9397-08002B2CF9AE}" pid="4" name="PresentationFormat">
    <vt:lpwstr>Widescreen</vt:lpwstr>
  </property>
  <property fmtid="{D5CDD505-2E9C-101B-9397-08002B2CF9AE}" pid="5" name="Slides">
    <vt:i4>41</vt:i4>
  </property>
  <property fmtid="{D5CDD505-2E9C-101B-9397-08002B2CF9AE}" pid="6" name="_dlc_DocIdItemGuid">
    <vt:lpwstr>72f4eced-47dd-49c0-bdfa-f3d2425fc663</vt:lpwstr>
  </property>
</Properties>
</file>